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3"/>
  </p:notesMasterIdLst>
  <p:handoutMasterIdLst>
    <p:handoutMasterId r:id="rId54"/>
  </p:handoutMasterIdLst>
  <p:sldIdLst>
    <p:sldId id="256" r:id="rId2"/>
    <p:sldId id="259" r:id="rId3"/>
    <p:sldId id="260" r:id="rId4"/>
    <p:sldId id="261" r:id="rId5"/>
    <p:sldId id="262" r:id="rId6"/>
    <p:sldId id="263" r:id="rId7"/>
    <p:sldId id="264" r:id="rId8"/>
    <p:sldId id="266" r:id="rId9"/>
    <p:sldId id="270" r:id="rId10"/>
    <p:sldId id="269" r:id="rId11"/>
    <p:sldId id="316" r:id="rId12"/>
    <p:sldId id="317" r:id="rId13"/>
    <p:sldId id="276" r:id="rId14"/>
    <p:sldId id="274" r:id="rId15"/>
    <p:sldId id="275" r:id="rId16"/>
    <p:sldId id="273" r:id="rId17"/>
    <p:sldId id="277" r:id="rId18"/>
    <p:sldId id="278" r:id="rId19"/>
    <p:sldId id="279" r:id="rId20"/>
    <p:sldId id="326" r:id="rId21"/>
    <p:sldId id="280" r:id="rId22"/>
    <p:sldId id="281" r:id="rId23"/>
    <p:sldId id="282" r:id="rId24"/>
    <p:sldId id="284" r:id="rId25"/>
    <p:sldId id="286" r:id="rId26"/>
    <p:sldId id="288" r:id="rId27"/>
    <p:sldId id="289" r:id="rId28"/>
    <p:sldId id="290" r:id="rId29"/>
    <p:sldId id="291" r:id="rId30"/>
    <p:sldId id="294" r:id="rId31"/>
    <p:sldId id="295" r:id="rId32"/>
    <p:sldId id="297" r:id="rId33"/>
    <p:sldId id="318" r:id="rId34"/>
    <p:sldId id="299" r:id="rId35"/>
    <p:sldId id="300" r:id="rId36"/>
    <p:sldId id="301" r:id="rId37"/>
    <p:sldId id="302" r:id="rId38"/>
    <p:sldId id="303" r:id="rId39"/>
    <p:sldId id="319" r:id="rId40"/>
    <p:sldId id="310" r:id="rId41"/>
    <p:sldId id="325" r:id="rId42"/>
    <p:sldId id="327" r:id="rId43"/>
    <p:sldId id="324" r:id="rId44"/>
    <p:sldId id="312" r:id="rId45"/>
    <p:sldId id="313" r:id="rId46"/>
    <p:sldId id="314" r:id="rId47"/>
    <p:sldId id="311" r:id="rId48"/>
    <p:sldId id="320" r:id="rId49"/>
    <p:sldId id="322" r:id="rId50"/>
    <p:sldId id="321" r:id="rId51"/>
    <p:sldId id="25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ZZARI, Corinna" initials="LC" lastIdx="1" clrIdx="0">
    <p:extLst>
      <p:ext uri="{19B8F6BF-5375-455C-9EA6-DF929625EA0E}">
        <p15:presenceInfo xmlns:p15="http://schemas.microsoft.com/office/powerpoint/2012/main" userId="S-1-5-21-2067398745-843643433-3185828859-85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A58"/>
    <a:srgbClr val="2E3C5D"/>
    <a:srgbClr val="3078B5"/>
    <a:srgbClr val="F49B29"/>
    <a:srgbClr val="BAD124"/>
    <a:srgbClr val="FEF756"/>
    <a:srgbClr val="67D652"/>
    <a:srgbClr val="93D637"/>
    <a:srgbClr val="AACC1F"/>
    <a:srgbClr val="FEDE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4" autoAdjust="0"/>
    <p:restoredTop sz="95071" autoAdjust="0"/>
  </p:normalViewPr>
  <p:slideViewPr>
    <p:cSldViewPr snapToGrid="0" snapToObjects="1">
      <p:cViewPr varScale="1">
        <p:scale>
          <a:sx n="101" d="100"/>
          <a:sy n="101" d="100"/>
        </p:scale>
        <p:origin x="750" y="114"/>
      </p:cViewPr>
      <p:guideLst/>
    </p:cSldViewPr>
  </p:slideViewPr>
  <p:outlineViewPr>
    <p:cViewPr>
      <p:scale>
        <a:sx n="33" d="100"/>
        <a:sy n="33" d="100"/>
      </p:scale>
      <p:origin x="0" y="-29626"/>
    </p:cViewPr>
  </p:outlin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60" d="100"/>
          <a:sy n="60" d="100"/>
        </p:scale>
        <p:origin x="3187"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5B522D-3ED6-BC45-A22D-160874D51F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FC7636-BD45-E34C-9409-CA5E7A9707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CCBEE3-00EC-E144-80BB-53EB9371AC7C}" type="datetimeFigureOut">
              <a:rPr lang="en-US" smtClean="0"/>
              <a:t>5/4/2022</a:t>
            </a:fld>
            <a:endParaRPr lang="en-US"/>
          </a:p>
        </p:txBody>
      </p:sp>
      <p:sp>
        <p:nvSpPr>
          <p:cNvPr id="4" name="Footer Placeholder 3">
            <a:extLst>
              <a:ext uri="{FF2B5EF4-FFF2-40B4-BE49-F238E27FC236}">
                <a16:creationId xmlns:a16="http://schemas.microsoft.com/office/drawing/2014/main" id="{96C376C0-16E2-394B-9D94-8D28124226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12BCF4-7769-DE43-A1E5-C6317FFC3C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5AA377-4FBE-B44B-BFD0-C9284A181E71}" type="slidenum">
              <a:rPr lang="en-US" smtClean="0"/>
              <a:t>‹N›</a:t>
            </a:fld>
            <a:endParaRPr lang="en-US"/>
          </a:p>
        </p:txBody>
      </p:sp>
    </p:spTree>
    <p:extLst>
      <p:ext uri="{BB962C8B-B14F-4D97-AF65-F5344CB8AC3E}">
        <p14:creationId xmlns:p14="http://schemas.microsoft.com/office/powerpoint/2010/main" val="225020148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DA133-FFC3-D849-945B-DEEA996073AE}" type="datetimeFigureOut">
              <a:rPr lang="en-US" smtClean="0"/>
              <a:t>5/4/2022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Confidential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A4ECF-A28F-A640-830E-12E967B987AD}" type="slidenum">
              <a:rPr lang="en-US" smtClean="0"/>
              <a:t>‹N›</a:t>
            </a:fld>
            <a:endParaRPr lang="en-US"/>
          </a:p>
        </p:txBody>
      </p:sp>
    </p:spTree>
    <p:extLst>
      <p:ext uri="{BB962C8B-B14F-4D97-AF65-F5344CB8AC3E}">
        <p14:creationId xmlns:p14="http://schemas.microsoft.com/office/powerpoint/2010/main" val="101242032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30275" eaLnBrk="0" hangingPunct="0">
              <a:defRPr b="1">
                <a:solidFill>
                  <a:schemeClr val="tx1"/>
                </a:solidFill>
                <a:latin typeface="Arial" panose="020B0604020202020204" pitchFamily="34" charset="0"/>
              </a:defRPr>
            </a:lvl1pPr>
            <a:lvl2pPr marL="742950" indent="-285750" defTabSz="930275" eaLnBrk="0" hangingPunct="0">
              <a:defRPr b="1">
                <a:solidFill>
                  <a:schemeClr val="tx1"/>
                </a:solidFill>
                <a:latin typeface="Arial" panose="020B0604020202020204" pitchFamily="34" charset="0"/>
              </a:defRPr>
            </a:lvl2pPr>
            <a:lvl3pPr marL="1143000" indent="-228600" defTabSz="930275" eaLnBrk="0" hangingPunct="0">
              <a:defRPr b="1">
                <a:solidFill>
                  <a:schemeClr val="tx1"/>
                </a:solidFill>
                <a:latin typeface="Arial" panose="020B0604020202020204" pitchFamily="34" charset="0"/>
              </a:defRPr>
            </a:lvl3pPr>
            <a:lvl4pPr marL="1600200" indent="-228600" defTabSz="930275" eaLnBrk="0" hangingPunct="0">
              <a:defRPr b="1">
                <a:solidFill>
                  <a:schemeClr val="tx1"/>
                </a:solidFill>
                <a:latin typeface="Arial" panose="020B0604020202020204" pitchFamily="34" charset="0"/>
              </a:defRPr>
            </a:lvl4pPr>
            <a:lvl5pPr marL="2057400" indent="-228600" defTabSz="930275" eaLnBrk="0" hangingPunct="0">
              <a:defRPr b="1">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r" defTabSz="930275" rtl="0" eaLnBrk="1" fontAlgn="auto" latinLnBrk="0" hangingPunct="1">
              <a:lnSpc>
                <a:spcPct val="100000"/>
              </a:lnSpc>
              <a:spcBef>
                <a:spcPts val="0"/>
              </a:spcBef>
              <a:spcAft>
                <a:spcPts val="0"/>
              </a:spcAft>
              <a:buClrTx/>
              <a:buSzTx/>
              <a:buFontTx/>
              <a:buNone/>
              <a:tabLst/>
              <a:defRPr/>
            </a:pPr>
            <a:fld id="{C899BFFD-4BBF-4B5F-A6F7-F371EAC3B2A7}" type="slidenum">
              <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30275" rtl="0" eaLnBrk="1" fontAlgn="auto" latinLnBrk="0" hangingPunct="1">
                <a:lnSpc>
                  <a:spcPct val="100000"/>
                </a:lnSpc>
                <a:spcBef>
                  <a:spcPts val="0"/>
                </a:spcBef>
                <a:spcAft>
                  <a:spcPts val="0"/>
                </a:spcAft>
                <a:buClrTx/>
                <a:buSzTx/>
                <a:buFontTx/>
                <a:buNone/>
                <a:tabLst/>
                <a:defRPr/>
              </a:pPr>
              <a:t>22</a:t>
            </a:fld>
            <a:endPar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851" name="Rectangle 2"/>
          <p:cNvSpPr>
            <a:spLocks noGrp="1" noRot="1" noChangeAspect="1" noChangeArrowheads="1" noTextEdit="1"/>
          </p:cNvSpPr>
          <p:nvPr>
            <p:ph type="sldImg"/>
          </p:nvPr>
        </p:nvSpPr>
        <p:spPr>
          <a:xfrm>
            <a:off x="419100" y="703263"/>
            <a:ext cx="6173788" cy="3473450"/>
          </a:xfrm>
          <a:ln/>
        </p:spPr>
      </p:sp>
      <p:sp>
        <p:nvSpPr>
          <p:cNvPr id="78852" name="Rectangle 3"/>
          <p:cNvSpPr>
            <a:spLocks noGrp="1" noChangeArrowheads="1"/>
          </p:cNvSpPr>
          <p:nvPr>
            <p:ph type="body" idx="1"/>
          </p:nvPr>
        </p:nvSpPr>
        <p:spPr>
          <a:xfrm>
            <a:off x="935038" y="4416425"/>
            <a:ext cx="5140325" cy="4183063"/>
          </a:xfrm>
          <a:noFill/>
        </p:spPr>
        <p:txBody>
          <a:bodyPr/>
          <a:lstStyle/>
          <a:p>
            <a:pPr eaLnBrk="1" hangingPunct="1"/>
            <a:r>
              <a:rPr lang="en-US" altLang="it-IT">
                <a:latin typeface="Arial" panose="020B0604020202020204" pitchFamily="34" charset="0"/>
              </a:rPr>
              <a:t> 4 parties to all international letter of credit transactions</a:t>
            </a:r>
          </a:p>
          <a:p>
            <a:pPr eaLnBrk="1" hangingPunct="1"/>
            <a:endParaRPr lang="en-US" altLang="it-IT">
              <a:latin typeface="Arial" panose="020B0604020202020204" pitchFamily="34" charset="0"/>
            </a:endParaRPr>
          </a:p>
          <a:p>
            <a:pPr eaLnBrk="1" hangingPunct="1"/>
            <a:r>
              <a:rPr lang="en-US" altLang="it-IT">
                <a:latin typeface="Arial" panose="020B0604020202020204" pitchFamily="34" charset="0"/>
              </a:rPr>
              <a:t>Process begins with an underlying sales contract that specifies payment by letter of credit.</a:t>
            </a:r>
          </a:p>
          <a:p>
            <a:pPr eaLnBrk="1" hangingPunct="1"/>
            <a:endParaRPr lang="en-US" altLang="it-IT">
              <a:latin typeface="Arial" panose="020B0604020202020204" pitchFamily="34" charset="0"/>
            </a:endParaRPr>
          </a:p>
          <a:p>
            <a:pPr eaLnBrk="1" hangingPunct="1"/>
            <a:r>
              <a:rPr lang="en-US" altLang="it-IT">
                <a:latin typeface="Arial" panose="020B0604020202020204" pitchFamily="34" charset="0"/>
              </a:rPr>
              <a:t>Important for sales staff to understand LC’s.</a:t>
            </a:r>
          </a:p>
        </p:txBody>
      </p:sp>
      <p:sp>
        <p:nvSpPr>
          <p:cNvPr id="2" name="Segnaposto piè di pagina 1"/>
          <p:cNvSpPr>
            <a:spLocks noGrp="1"/>
          </p:cNvSpPr>
          <p:nvPr>
            <p:ph type="ftr" sz="quarter" idx="10"/>
          </p:nvPr>
        </p:nvSpPr>
        <p:spPr/>
        <p:txBody>
          <a:bodyPr/>
          <a:lstStyle/>
          <a:p>
            <a:r>
              <a:rPr lang="en-US"/>
              <a:t>Confidential</a:t>
            </a:r>
            <a:endParaRPr lang="en-US" dirty="0"/>
          </a:p>
        </p:txBody>
      </p:sp>
    </p:spTree>
    <p:extLst>
      <p:ext uri="{BB962C8B-B14F-4D97-AF65-F5344CB8AC3E}">
        <p14:creationId xmlns:p14="http://schemas.microsoft.com/office/powerpoint/2010/main" val="1115860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a:ln/>
        </p:spPr>
      </p:sp>
      <p:sp>
        <p:nvSpPr>
          <p:cNvPr id="532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532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AA18BD-8EE1-4AA6-9ACC-0D328BC77E4E}" type="slidenum">
              <a:rPr kumimoji="0" lang="it-IT" altLang="it-IT"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it-IT" altLang="it-IT"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Segnaposto piè di pagina 1"/>
          <p:cNvSpPr>
            <a:spLocks noGrp="1"/>
          </p:cNvSpPr>
          <p:nvPr>
            <p:ph type="ftr" sz="quarter" idx="10"/>
          </p:nvPr>
        </p:nvSpPr>
        <p:spPr/>
        <p:txBody>
          <a:bodyPr/>
          <a:lstStyle/>
          <a:p>
            <a:r>
              <a:rPr lang="en-US"/>
              <a:t>Confidential</a:t>
            </a:r>
            <a:endParaRPr lang="en-US" dirty="0"/>
          </a:p>
        </p:txBody>
      </p:sp>
    </p:spTree>
    <p:extLst>
      <p:ext uri="{BB962C8B-B14F-4D97-AF65-F5344CB8AC3E}">
        <p14:creationId xmlns:p14="http://schemas.microsoft.com/office/powerpoint/2010/main" val="2849994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6A05BB-3FD2-4459-8FC8-14D960917CAC}" type="slidenum">
              <a:rPr kumimoji="0" lang="it-IT" altLang="it-IT"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it-IT" altLang="it-IT"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Segnaposto piè di pagina 1"/>
          <p:cNvSpPr>
            <a:spLocks noGrp="1"/>
          </p:cNvSpPr>
          <p:nvPr>
            <p:ph type="ftr" sz="quarter" idx="10"/>
          </p:nvPr>
        </p:nvSpPr>
        <p:spPr/>
        <p:txBody>
          <a:bodyPr/>
          <a:lstStyle/>
          <a:p>
            <a:r>
              <a:rPr lang="en-US"/>
              <a:t>Confidential</a:t>
            </a:r>
            <a:endParaRPr lang="en-US" dirty="0"/>
          </a:p>
        </p:txBody>
      </p:sp>
    </p:spTree>
    <p:extLst>
      <p:ext uri="{BB962C8B-B14F-4D97-AF65-F5344CB8AC3E}">
        <p14:creationId xmlns:p14="http://schemas.microsoft.com/office/powerpoint/2010/main" val="3488112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6A05BB-3FD2-4459-8FC8-14D960917CAC}" type="slidenum">
              <a:rPr kumimoji="0" lang="it-IT" altLang="it-IT"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it-IT" altLang="it-IT"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Segnaposto piè di pagina 1"/>
          <p:cNvSpPr>
            <a:spLocks noGrp="1"/>
          </p:cNvSpPr>
          <p:nvPr>
            <p:ph type="ftr" sz="quarter" idx="10"/>
          </p:nvPr>
        </p:nvSpPr>
        <p:spPr/>
        <p:txBody>
          <a:bodyPr/>
          <a:lstStyle/>
          <a:p>
            <a:r>
              <a:rPr lang="en-US"/>
              <a:t>Confidential</a:t>
            </a:r>
            <a:endParaRPr lang="en-US" dirty="0"/>
          </a:p>
        </p:txBody>
      </p:sp>
    </p:spTree>
    <p:extLst>
      <p:ext uri="{BB962C8B-B14F-4D97-AF65-F5344CB8AC3E}">
        <p14:creationId xmlns:p14="http://schemas.microsoft.com/office/powerpoint/2010/main" val="2505594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ln/>
        </p:spPr>
      </p:sp>
      <p:sp>
        <p:nvSpPr>
          <p:cNvPr id="563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563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4EF7E9-F383-48BD-AD6A-F29CE6D76140}" type="slidenum">
              <a:rPr kumimoji="0" lang="it-IT" altLang="it-IT"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it-IT" altLang="it-IT"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Segnaposto piè di pagina 1"/>
          <p:cNvSpPr>
            <a:spLocks noGrp="1"/>
          </p:cNvSpPr>
          <p:nvPr>
            <p:ph type="ftr" sz="quarter" idx="10"/>
          </p:nvPr>
        </p:nvSpPr>
        <p:spPr/>
        <p:txBody>
          <a:bodyPr/>
          <a:lstStyle/>
          <a:p>
            <a:r>
              <a:rPr lang="en-US"/>
              <a:t>Confidential</a:t>
            </a:r>
            <a:endParaRPr lang="en-US" dirty="0"/>
          </a:p>
        </p:txBody>
      </p:sp>
    </p:spTree>
    <p:extLst>
      <p:ext uri="{BB962C8B-B14F-4D97-AF65-F5344CB8AC3E}">
        <p14:creationId xmlns:p14="http://schemas.microsoft.com/office/powerpoint/2010/main" val="3321665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30275" eaLnBrk="0" hangingPunct="0">
              <a:defRPr b="1">
                <a:solidFill>
                  <a:schemeClr val="tx1"/>
                </a:solidFill>
                <a:latin typeface="Arial" panose="020B0604020202020204" pitchFamily="34" charset="0"/>
              </a:defRPr>
            </a:lvl1pPr>
            <a:lvl2pPr marL="742950" indent="-285750" defTabSz="930275" eaLnBrk="0" hangingPunct="0">
              <a:defRPr b="1">
                <a:solidFill>
                  <a:schemeClr val="tx1"/>
                </a:solidFill>
                <a:latin typeface="Arial" panose="020B0604020202020204" pitchFamily="34" charset="0"/>
              </a:defRPr>
            </a:lvl2pPr>
            <a:lvl3pPr marL="1143000" indent="-228600" defTabSz="930275" eaLnBrk="0" hangingPunct="0">
              <a:defRPr b="1">
                <a:solidFill>
                  <a:schemeClr val="tx1"/>
                </a:solidFill>
                <a:latin typeface="Arial" panose="020B0604020202020204" pitchFamily="34" charset="0"/>
              </a:defRPr>
            </a:lvl3pPr>
            <a:lvl4pPr marL="1600200" indent="-228600" defTabSz="930275" eaLnBrk="0" hangingPunct="0">
              <a:defRPr b="1">
                <a:solidFill>
                  <a:schemeClr val="tx1"/>
                </a:solidFill>
                <a:latin typeface="Arial" panose="020B0604020202020204" pitchFamily="34" charset="0"/>
              </a:defRPr>
            </a:lvl4pPr>
            <a:lvl5pPr marL="2057400" indent="-228600" defTabSz="930275" eaLnBrk="0" hangingPunct="0">
              <a:defRPr b="1">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r" defTabSz="930275" rtl="0" eaLnBrk="1" fontAlgn="auto" latinLnBrk="0" hangingPunct="1">
              <a:lnSpc>
                <a:spcPct val="100000"/>
              </a:lnSpc>
              <a:spcBef>
                <a:spcPts val="0"/>
              </a:spcBef>
              <a:spcAft>
                <a:spcPts val="0"/>
              </a:spcAft>
              <a:buClrTx/>
              <a:buSzTx/>
              <a:buFontTx/>
              <a:buNone/>
              <a:tabLst/>
              <a:defRPr/>
            </a:pPr>
            <a:fld id="{4E4B52C2-F26C-44FB-AEA5-E98CAAF4F1D8}" type="slidenum">
              <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30275" rtl="0" eaLnBrk="1" fontAlgn="auto" latinLnBrk="0" hangingPunct="1">
                <a:lnSpc>
                  <a:spcPct val="100000"/>
                </a:lnSpc>
                <a:spcBef>
                  <a:spcPts val="0"/>
                </a:spcBef>
                <a:spcAft>
                  <a:spcPts val="0"/>
                </a:spcAft>
                <a:buClrTx/>
                <a:buSzTx/>
                <a:buFontTx/>
                <a:buNone/>
                <a:tabLst/>
                <a:defRPr/>
              </a:pPr>
              <a:t>23</a:t>
            </a:fld>
            <a:endPar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875" name="Rectangle 2"/>
          <p:cNvSpPr>
            <a:spLocks noGrp="1" noRot="1" noChangeAspect="1" noChangeArrowheads="1" noTextEdit="1"/>
          </p:cNvSpPr>
          <p:nvPr>
            <p:ph type="sldImg"/>
          </p:nvPr>
        </p:nvSpPr>
        <p:spPr>
          <a:xfrm>
            <a:off x="419100" y="703263"/>
            <a:ext cx="6173788" cy="3473450"/>
          </a:xfrm>
          <a:ln/>
        </p:spPr>
      </p:sp>
      <p:sp>
        <p:nvSpPr>
          <p:cNvPr id="79876" name="Rectangle 3"/>
          <p:cNvSpPr>
            <a:spLocks noGrp="1" noChangeArrowheads="1"/>
          </p:cNvSpPr>
          <p:nvPr>
            <p:ph type="body" idx="1"/>
          </p:nvPr>
        </p:nvSpPr>
        <p:spPr>
          <a:xfrm>
            <a:off x="935038" y="4416425"/>
            <a:ext cx="5140325" cy="4183063"/>
          </a:xfrm>
          <a:noFill/>
        </p:spPr>
        <p:txBody>
          <a:bodyPr/>
          <a:lstStyle/>
          <a:p>
            <a:pPr eaLnBrk="1" hangingPunct="1"/>
            <a:r>
              <a:rPr lang="en-US" altLang="it-IT">
                <a:latin typeface="Arial" panose="020B0604020202020204" pitchFamily="34" charset="0"/>
              </a:rPr>
              <a:t> </a:t>
            </a:r>
          </a:p>
        </p:txBody>
      </p:sp>
      <p:sp>
        <p:nvSpPr>
          <p:cNvPr id="2" name="Segnaposto piè di pagina 1"/>
          <p:cNvSpPr>
            <a:spLocks noGrp="1"/>
          </p:cNvSpPr>
          <p:nvPr>
            <p:ph type="ftr" sz="quarter" idx="10"/>
          </p:nvPr>
        </p:nvSpPr>
        <p:spPr/>
        <p:txBody>
          <a:bodyPr/>
          <a:lstStyle/>
          <a:p>
            <a:r>
              <a:rPr lang="en-US"/>
              <a:t>Confidential</a:t>
            </a:r>
            <a:endParaRPr lang="en-US" dirty="0"/>
          </a:p>
        </p:txBody>
      </p:sp>
    </p:spTree>
    <p:extLst>
      <p:ext uri="{BB962C8B-B14F-4D97-AF65-F5344CB8AC3E}">
        <p14:creationId xmlns:p14="http://schemas.microsoft.com/office/powerpoint/2010/main" val="3982226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0275" eaLnBrk="0" hangingPunct="0">
              <a:defRPr b="1">
                <a:solidFill>
                  <a:schemeClr val="tx1"/>
                </a:solidFill>
                <a:latin typeface="Arial" panose="020B0604020202020204" pitchFamily="34" charset="0"/>
              </a:defRPr>
            </a:lvl1pPr>
            <a:lvl2pPr marL="742950" indent="-285750" defTabSz="930275" eaLnBrk="0" hangingPunct="0">
              <a:defRPr b="1">
                <a:solidFill>
                  <a:schemeClr val="tx1"/>
                </a:solidFill>
                <a:latin typeface="Arial" panose="020B0604020202020204" pitchFamily="34" charset="0"/>
              </a:defRPr>
            </a:lvl2pPr>
            <a:lvl3pPr marL="1143000" indent="-228600" defTabSz="930275" eaLnBrk="0" hangingPunct="0">
              <a:defRPr b="1">
                <a:solidFill>
                  <a:schemeClr val="tx1"/>
                </a:solidFill>
                <a:latin typeface="Arial" panose="020B0604020202020204" pitchFamily="34" charset="0"/>
              </a:defRPr>
            </a:lvl3pPr>
            <a:lvl4pPr marL="1600200" indent="-228600" defTabSz="930275" eaLnBrk="0" hangingPunct="0">
              <a:defRPr b="1">
                <a:solidFill>
                  <a:schemeClr val="tx1"/>
                </a:solidFill>
                <a:latin typeface="Arial" panose="020B0604020202020204" pitchFamily="34" charset="0"/>
              </a:defRPr>
            </a:lvl4pPr>
            <a:lvl5pPr marL="2057400" indent="-228600" defTabSz="930275" eaLnBrk="0" hangingPunct="0">
              <a:defRPr b="1">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r" defTabSz="930275" rtl="0" eaLnBrk="1" fontAlgn="auto" latinLnBrk="0" hangingPunct="1">
              <a:lnSpc>
                <a:spcPct val="100000"/>
              </a:lnSpc>
              <a:spcBef>
                <a:spcPts val="0"/>
              </a:spcBef>
              <a:spcAft>
                <a:spcPts val="0"/>
              </a:spcAft>
              <a:buClrTx/>
              <a:buSzTx/>
              <a:buFontTx/>
              <a:buNone/>
              <a:tabLst/>
              <a:defRPr/>
            </a:pPr>
            <a:fld id="{5488448E-818C-4326-9A18-CF298B7E423F}" type="slidenum">
              <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30275" rtl="0" eaLnBrk="1" fontAlgn="auto" latinLnBrk="0" hangingPunct="1">
                <a:lnSpc>
                  <a:spcPct val="100000"/>
                </a:lnSpc>
                <a:spcBef>
                  <a:spcPts val="0"/>
                </a:spcBef>
                <a:spcAft>
                  <a:spcPts val="0"/>
                </a:spcAft>
                <a:buClrTx/>
                <a:buSzTx/>
                <a:buFontTx/>
                <a:buNone/>
                <a:tabLst/>
                <a:defRPr/>
              </a:pPr>
              <a:t>24</a:t>
            </a:fld>
            <a:endPar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923" name="Rectangle 2"/>
          <p:cNvSpPr>
            <a:spLocks noGrp="1" noRot="1" noChangeAspect="1" noChangeArrowheads="1" noTextEdit="1"/>
          </p:cNvSpPr>
          <p:nvPr>
            <p:ph type="sldImg"/>
          </p:nvPr>
        </p:nvSpPr>
        <p:spPr>
          <a:xfrm>
            <a:off x="414338" y="698500"/>
            <a:ext cx="6189662" cy="3482975"/>
          </a:xfrm>
          <a:ln w="12700" cap="flat"/>
        </p:spPr>
      </p:sp>
      <p:sp>
        <p:nvSpPr>
          <p:cNvPr id="81924" name="Rectangle 3"/>
          <p:cNvSpPr>
            <a:spLocks noGrp="1" noChangeArrowheads="1"/>
          </p:cNvSpPr>
          <p:nvPr>
            <p:ph type="body" idx="1"/>
          </p:nvPr>
        </p:nvSpPr>
        <p:spPr>
          <a:xfrm>
            <a:off x="935038" y="4416425"/>
            <a:ext cx="5140325" cy="4183063"/>
          </a:xfrm>
          <a:noFill/>
        </p:spPr>
        <p:txBody>
          <a:bodyPr lIns="93792" tIns="46897" rIns="93792" bIns="46897"/>
          <a:lstStyle/>
          <a:p>
            <a:pPr eaLnBrk="1" hangingPunct="1"/>
            <a:r>
              <a:rPr lang="en-US" altLang="it-IT">
                <a:latin typeface="Arial" panose="020B0604020202020204" pitchFamily="34" charset="0"/>
              </a:rPr>
              <a:t> </a:t>
            </a:r>
          </a:p>
        </p:txBody>
      </p:sp>
      <p:sp>
        <p:nvSpPr>
          <p:cNvPr id="2" name="Segnaposto piè di pagina 1"/>
          <p:cNvSpPr>
            <a:spLocks noGrp="1"/>
          </p:cNvSpPr>
          <p:nvPr>
            <p:ph type="ftr" sz="quarter" idx="10"/>
          </p:nvPr>
        </p:nvSpPr>
        <p:spPr/>
        <p:txBody>
          <a:bodyPr/>
          <a:lstStyle/>
          <a:p>
            <a:r>
              <a:rPr lang="en-US"/>
              <a:t>Confidential</a:t>
            </a:r>
            <a:endParaRPr lang="en-US" dirty="0"/>
          </a:p>
        </p:txBody>
      </p:sp>
    </p:spTree>
    <p:extLst>
      <p:ext uri="{BB962C8B-B14F-4D97-AF65-F5344CB8AC3E}">
        <p14:creationId xmlns:p14="http://schemas.microsoft.com/office/powerpoint/2010/main" val="3918237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30275" eaLnBrk="0" hangingPunct="0">
              <a:defRPr b="1">
                <a:solidFill>
                  <a:schemeClr val="tx1"/>
                </a:solidFill>
                <a:latin typeface="Arial" panose="020B0604020202020204" pitchFamily="34" charset="0"/>
              </a:defRPr>
            </a:lvl1pPr>
            <a:lvl2pPr marL="742950" indent="-285750" defTabSz="930275" eaLnBrk="0" hangingPunct="0">
              <a:defRPr b="1">
                <a:solidFill>
                  <a:schemeClr val="tx1"/>
                </a:solidFill>
                <a:latin typeface="Arial" panose="020B0604020202020204" pitchFamily="34" charset="0"/>
              </a:defRPr>
            </a:lvl2pPr>
            <a:lvl3pPr marL="1143000" indent="-228600" defTabSz="930275" eaLnBrk="0" hangingPunct="0">
              <a:defRPr b="1">
                <a:solidFill>
                  <a:schemeClr val="tx1"/>
                </a:solidFill>
                <a:latin typeface="Arial" panose="020B0604020202020204" pitchFamily="34" charset="0"/>
              </a:defRPr>
            </a:lvl3pPr>
            <a:lvl4pPr marL="1600200" indent="-228600" defTabSz="930275" eaLnBrk="0" hangingPunct="0">
              <a:defRPr b="1">
                <a:solidFill>
                  <a:schemeClr val="tx1"/>
                </a:solidFill>
                <a:latin typeface="Arial" panose="020B0604020202020204" pitchFamily="34" charset="0"/>
              </a:defRPr>
            </a:lvl4pPr>
            <a:lvl5pPr marL="2057400" indent="-228600" defTabSz="930275" eaLnBrk="0" hangingPunct="0">
              <a:defRPr b="1">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r" defTabSz="930275" rtl="0" eaLnBrk="1" fontAlgn="auto" latinLnBrk="0" hangingPunct="1">
              <a:lnSpc>
                <a:spcPct val="100000"/>
              </a:lnSpc>
              <a:spcBef>
                <a:spcPts val="0"/>
              </a:spcBef>
              <a:spcAft>
                <a:spcPts val="0"/>
              </a:spcAft>
              <a:buClrTx/>
              <a:buSzTx/>
              <a:buFontTx/>
              <a:buNone/>
              <a:tabLst/>
              <a:defRPr/>
            </a:pPr>
            <a:fld id="{F17DA5E6-5897-4BFC-AFF4-5999A7173541}" type="slidenum">
              <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30275" rtl="0" eaLnBrk="1" fontAlgn="auto" latinLnBrk="0" hangingPunct="1">
                <a:lnSpc>
                  <a:spcPct val="100000"/>
                </a:lnSpc>
                <a:spcBef>
                  <a:spcPts val="0"/>
                </a:spcBef>
                <a:spcAft>
                  <a:spcPts val="0"/>
                </a:spcAft>
                <a:buClrTx/>
                <a:buSzTx/>
                <a:buFontTx/>
                <a:buNone/>
                <a:tabLst/>
                <a:defRPr/>
              </a:pPr>
              <a:t>25</a:t>
            </a:fld>
            <a:endPar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3971" name="Rectangle 2"/>
          <p:cNvSpPr>
            <a:spLocks noGrp="1" noRot="1" noChangeAspect="1" noChangeArrowheads="1" noTextEdit="1"/>
          </p:cNvSpPr>
          <p:nvPr>
            <p:ph type="sldImg"/>
          </p:nvPr>
        </p:nvSpPr>
        <p:spPr>
          <a:xfrm>
            <a:off x="414338" y="698500"/>
            <a:ext cx="6189662" cy="3482975"/>
          </a:xfrm>
          <a:ln w="12700" cap="flat"/>
        </p:spPr>
      </p:sp>
      <p:sp>
        <p:nvSpPr>
          <p:cNvPr id="83972" name="Rectangle 3"/>
          <p:cNvSpPr>
            <a:spLocks noGrp="1" noChangeArrowheads="1"/>
          </p:cNvSpPr>
          <p:nvPr>
            <p:ph type="body" idx="1"/>
          </p:nvPr>
        </p:nvSpPr>
        <p:spPr>
          <a:xfrm>
            <a:off x="935038" y="4416425"/>
            <a:ext cx="5140325" cy="4183063"/>
          </a:xfrm>
          <a:noFill/>
        </p:spPr>
        <p:txBody>
          <a:bodyPr lIns="93792" tIns="46897" rIns="93792" bIns="46897"/>
          <a:lstStyle/>
          <a:p>
            <a:pPr eaLnBrk="1" hangingPunct="1"/>
            <a:r>
              <a:rPr lang="en-US" altLang="it-IT">
                <a:latin typeface="Arial" panose="020B0604020202020204" pitchFamily="34" charset="0"/>
              </a:rPr>
              <a:t> </a:t>
            </a:r>
          </a:p>
        </p:txBody>
      </p:sp>
      <p:sp>
        <p:nvSpPr>
          <p:cNvPr id="2" name="Segnaposto piè di pagina 1"/>
          <p:cNvSpPr>
            <a:spLocks noGrp="1"/>
          </p:cNvSpPr>
          <p:nvPr>
            <p:ph type="ftr" sz="quarter" idx="10"/>
          </p:nvPr>
        </p:nvSpPr>
        <p:spPr/>
        <p:txBody>
          <a:bodyPr/>
          <a:lstStyle/>
          <a:p>
            <a:r>
              <a:rPr lang="en-US"/>
              <a:t>Confidential</a:t>
            </a:r>
            <a:endParaRPr lang="en-US" dirty="0"/>
          </a:p>
        </p:txBody>
      </p:sp>
    </p:spTree>
    <p:extLst>
      <p:ext uri="{BB962C8B-B14F-4D97-AF65-F5344CB8AC3E}">
        <p14:creationId xmlns:p14="http://schemas.microsoft.com/office/powerpoint/2010/main" val="438130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30275" eaLnBrk="0" hangingPunct="0">
              <a:defRPr b="1">
                <a:solidFill>
                  <a:schemeClr val="tx1"/>
                </a:solidFill>
                <a:latin typeface="Arial" panose="020B0604020202020204" pitchFamily="34" charset="0"/>
              </a:defRPr>
            </a:lvl1pPr>
            <a:lvl2pPr marL="742950" indent="-285750" defTabSz="930275" eaLnBrk="0" hangingPunct="0">
              <a:defRPr b="1">
                <a:solidFill>
                  <a:schemeClr val="tx1"/>
                </a:solidFill>
                <a:latin typeface="Arial" panose="020B0604020202020204" pitchFamily="34" charset="0"/>
              </a:defRPr>
            </a:lvl2pPr>
            <a:lvl3pPr marL="1143000" indent="-228600" defTabSz="930275" eaLnBrk="0" hangingPunct="0">
              <a:defRPr b="1">
                <a:solidFill>
                  <a:schemeClr val="tx1"/>
                </a:solidFill>
                <a:latin typeface="Arial" panose="020B0604020202020204" pitchFamily="34" charset="0"/>
              </a:defRPr>
            </a:lvl3pPr>
            <a:lvl4pPr marL="1600200" indent="-228600" defTabSz="930275" eaLnBrk="0" hangingPunct="0">
              <a:defRPr b="1">
                <a:solidFill>
                  <a:schemeClr val="tx1"/>
                </a:solidFill>
                <a:latin typeface="Arial" panose="020B0604020202020204" pitchFamily="34" charset="0"/>
              </a:defRPr>
            </a:lvl4pPr>
            <a:lvl5pPr marL="2057400" indent="-228600" defTabSz="930275" eaLnBrk="0" hangingPunct="0">
              <a:defRPr b="1">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r" defTabSz="930275" rtl="0" eaLnBrk="1" fontAlgn="auto" latinLnBrk="0" hangingPunct="1">
              <a:lnSpc>
                <a:spcPct val="100000"/>
              </a:lnSpc>
              <a:spcBef>
                <a:spcPts val="0"/>
              </a:spcBef>
              <a:spcAft>
                <a:spcPts val="0"/>
              </a:spcAft>
              <a:buClrTx/>
              <a:buSzTx/>
              <a:buFontTx/>
              <a:buNone/>
              <a:tabLst/>
              <a:defRPr/>
            </a:pPr>
            <a:fld id="{8E2F4DE5-323F-4E7E-8AE8-69B3DC80E3F9}" type="slidenum">
              <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30275" rtl="0" eaLnBrk="1" fontAlgn="auto" latinLnBrk="0" hangingPunct="1">
                <a:lnSpc>
                  <a:spcPct val="100000"/>
                </a:lnSpc>
                <a:spcBef>
                  <a:spcPts val="0"/>
                </a:spcBef>
                <a:spcAft>
                  <a:spcPts val="0"/>
                </a:spcAft>
                <a:buClrTx/>
                <a:buSzTx/>
                <a:buFontTx/>
                <a:buNone/>
                <a:tabLst/>
                <a:defRPr/>
              </a:pPr>
              <a:t>26</a:t>
            </a:fld>
            <a:endPar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6019" name="Rectangle 2"/>
          <p:cNvSpPr>
            <a:spLocks noGrp="1" noRot="1" noChangeAspect="1" noChangeArrowheads="1" noTextEdit="1"/>
          </p:cNvSpPr>
          <p:nvPr>
            <p:ph type="sldImg"/>
          </p:nvPr>
        </p:nvSpPr>
        <p:spPr>
          <a:xfrm>
            <a:off x="419100" y="703263"/>
            <a:ext cx="6173788" cy="3473450"/>
          </a:xfrm>
          <a:ln/>
        </p:spPr>
      </p:sp>
      <p:sp>
        <p:nvSpPr>
          <p:cNvPr id="86020" name="Rectangle 3"/>
          <p:cNvSpPr>
            <a:spLocks noGrp="1" noChangeArrowheads="1"/>
          </p:cNvSpPr>
          <p:nvPr>
            <p:ph type="body" idx="1"/>
          </p:nvPr>
        </p:nvSpPr>
        <p:spPr>
          <a:xfrm>
            <a:off x="935038" y="4416425"/>
            <a:ext cx="5140325" cy="4183063"/>
          </a:xfrm>
          <a:noFill/>
        </p:spPr>
        <p:txBody>
          <a:bodyPr/>
          <a:lstStyle/>
          <a:p>
            <a:pPr eaLnBrk="1" hangingPunct="1"/>
            <a:r>
              <a:rPr lang="en-US" altLang="it-IT">
                <a:latin typeface="Arial" panose="020B0604020202020204" pitchFamily="34" charset="0"/>
              </a:rPr>
              <a:t> </a:t>
            </a:r>
          </a:p>
        </p:txBody>
      </p:sp>
      <p:sp>
        <p:nvSpPr>
          <p:cNvPr id="2" name="Segnaposto piè di pagina 1"/>
          <p:cNvSpPr>
            <a:spLocks noGrp="1"/>
          </p:cNvSpPr>
          <p:nvPr>
            <p:ph type="ftr" sz="quarter" idx="10"/>
          </p:nvPr>
        </p:nvSpPr>
        <p:spPr/>
        <p:txBody>
          <a:bodyPr/>
          <a:lstStyle/>
          <a:p>
            <a:r>
              <a:rPr lang="en-US"/>
              <a:t>Confidential</a:t>
            </a:r>
            <a:endParaRPr lang="en-US" dirty="0"/>
          </a:p>
        </p:txBody>
      </p:sp>
    </p:spTree>
    <p:extLst>
      <p:ext uri="{BB962C8B-B14F-4D97-AF65-F5344CB8AC3E}">
        <p14:creationId xmlns:p14="http://schemas.microsoft.com/office/powerpoint/2010/main" val="745652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30275" eaLnBrk="0" hangingPunct="0">
              <a:defRPr b="1">
                <a:solidFill>
                  <a:schemeClr val="tx1"/>
                </a:solidFill>
                <a:latin typeface="Arial" panose="020B0604020202020204" pitchFamily="34" charset="0"/>
              </a:defRPr>
            </a:lvl1pPr>
            <a:lvl2pPr marL="742950" indent="-285750" defTabSz="930275" eaLnBrk="0" hangingPunct="0">
              <a:defRPr b="1">
                <a:solidFill>
                  <a:schemeClr val="tx1"/>
                </a:solidFill>
                <a:latin typeface="Arial" panose="020B0604020202020204" pitchFamily="34" charset="0"/>
              </a:defRPr>
            </a:lvl2pPr>
            <a:lvl3pPr marL="1143000" indent="-228600" defTabSz="930275" eaLnBrk="0" hangingPunct="0">
              <a:defRPr b="1">
                <a:solidFill>
                  <a:schemeClr val="tx1"/>
                </a:solidFill>
                <a:latin typeface="Arial" panose="020B0604020202020204" pitchFamily="34" charset="0"/>
              </a:defRPr>
            </a:lvl3pPr>
            <a:lvl4pPr marL="1600200" indent="-228600" defTabSz="930275" eaLnBrk="0" hangingPunct="0">
              <a:defRPr b="1">
                <a:solidFill>
                  <a:schemeClr val="tx1"/>
                </a:solidFill>
                <a:latin typeface="Arial" panose="020B0604020202020204" pitchFamily="34" charset="0"/>
              </a:defRPr>
            </a:lvl4pPr>
            <a:lvl5pPr marL="2057400" indent="-228600" defTabSz="930275" eaLnBrk="0" hangingPunct="0">
              <a:defRPr b="1">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r" defTabSz="930275" rtl="0" eaLnBrk="1" fontAlgn="auto" latinLnBrk="0" hangingPunct="1">
              <a:lnSpc>
                <a:spcPct val="100000"/>
              </a:lnSpc>
              <a:spcBef>
                <a:spcPts val="0"/>
              </a:spcBef>
              <a:spcAft>
                <a:spcPts val="0"/>
              </a:spcAft>
              <a:buClrTx/>
              <a:buSzTx/>
              <a:buFontTx/>
              <a:buNone/>
              <a:tabLst/>
              <a:defRPr/>
            </a:pPr>
            <a:fld id="{015D844E-8907-4C10-922F-E61CCA8AB734}" type="slidenum">
              <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30275" rtl="0" eaLnBrk="1" fontAlgn="auto" latinLnBrk="0" hangingPunct="1">
                <a:lnSpc>
                  <a:spcPct val="100000"/>
                </a:lnSpc>
                <a:spcBef>
                  <a:spcPts val="0"/>
                </a:spcBef>
                <a:spcAft>
                  <a:spcPts val="0"/>
                </a:spcAft>
                <a:buClrTx/>
                <a:buSzTx/>
                <a:buFontTx/>
                <a:buNone/>
                <a:tabLst/>
                <a:defRPr/>
              </a:pPr>
              <a:t>27</a:t>
            </a:fld>
            <a:endPar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043" name="Rectangle 2"/>
          <p:cNvSpPr>
            <a:spLocks noGrp="1" noRot="1" noChangeAspect="1" noChangeArrowheads="1" noTextEdit="1"/>
          </p:cNvSpPr>
          <p:nvPr>
            <p:ph type="sldImg"/>
          </p:nvPr>
        </p:nvSpPr>
        <p:spPr>
          <a:xfrm>
            <a:off x="419100" y="703263"/>
            <a:ext cx="6173788" cy="3473450"/>
          </a:xfrm>
          <a:ln/>
        </p:spPr>
      </p:sp>
      <p:sp>
        <p:nvSpPr>
          <p:cNvPr id="87044" name="Rectangle 3"/>
          <p:cNvSpPr>
            <a:spLocks noGrp="1" noChangeArrowheads="1"/>
          </p:cNvSpPr>
          <p:nvPr>
            <p:ph type="body" idx="1"/>
          </p:nvPr>
        </p:nvSpPr>
        <p:spPr>
          <a:xfrm>
            <a:off x="935038" y="4416425"/>
            <a:ext cx="5140325" cy="4183063"/>
          </a:xfrm>
          <a:noFill/>
        </p:spPr>
        <p:txBody>
          <a:bodyPr/>
          <a:lstStyle/>
          <a:p>
            <a:pPr eaLnBrk="1" hangingPunct="1"/>
            <a:r>
              <a:rPr lang="en-US" altLang="it-IT">
                <a:latin typeface="Arial" panose="020B0604020202020204" pitchFamily="34" charset="0"/>
              </a:rPr>
              <a:t> </a:t>
            </a:r>
          </a:p>
        </p:txBody>
      </p:sp>
      <p:sp>
        <p:nvSpPr>
          <p:cNvPr id="2" name="Segnaposto piè di pagina 1"/>
          <p:cNvSpPr>
            <a:spLocks noGrp="1"/>
          </p:cNvSpPr>
          <p:nvPr>
            <p:ph type="ftr" sz="quarter" idx="10"/>
          </p:nvPr>
        </p:nvSpPr>
        <p:spPr/>
        <p:txBody>
          <a:bodyPr/>
          <a:lstStyle/>
          <a:p>
            <a:r>
              <a:rPr lang="en-US"/>
              <a:t>Confidential</a:t>
            </a:r>
            <a:endParaRPr lang="en-US" dirty="0"/>
          </a:p>
        </p:txBody>
      </p:sp>
    </p:spTree>
    <p:extLst>
      <p:ext uri="{BB962C8B-B14F-4D97-AF65-F5344CB8AC3E}">
        <p14:creationId xmlns:p14="http://schemas.microsoft.com/office/powerpoint/2010/main" val="4141606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30275" eaLnBrk="0" hangingPunct="0">
              <a:defRPr b="1">
                <a:solidFill>
                  <a:schemeClr val="tx1"/>
                </a:solidFill>
                <a:latin typeface="Arial" panose="020B0604020202020204" pitchFamily="34" charset="0"/>
              </a:defRPr>
            </a:lvl1pPr>
            <a:lvl2pPr marL="742950" indent="-285750" defTabSz="930275" eaLnBrk="0" hangingPunct="0">
              <a:defRPr b="1">
                <a:solidFill>
                  <a:schemeClr val="tx1"/>
                </a:solidFill>
                <a:latin typeface="Arial" panose="020B0604020202020204" pitchFamily="34" charset="0"/>
              </a:defRPr>
            </a:lvl2pPr>
            <a:lvl3pPr marL="1143000" indent="-228600" defTabSz="930275" eaLnBrk="0" hangingPunct="0">
              <a:defRPr b="1">
                <a:solidFill>
                  <a:schemeClr val="tx1"/>
                </a:solidFill>
                <a:latin typeface="Arial" panose="020B0604020202020204" pitchFamily="34" charset="0"/>
              </a:defRPr>
            </a:lvl3pPr>
            <a:lvl4pPr marL="1600200" indent="-228600" defTabSz="930275" eaLnBrk="0" hangingPunct="0">
              <a:defRPr b="1">
                <a:solidFill>
                  <a:schemeClr val="tx1"/>
                </a:solidFill>
                <a:latin typeface="Arial" panose="020B0604020202020204" pitchFamily="34" charset="0"/>
              </a:defRPr>
            </a:lvl4pPr>
            <a:lvl5pPr marL="2057400" indent="-228600" defTabSz="930275" eaLnBrk="0" hangingPunct="0">
              <a:defRPr b="1">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r" defTabSz="930275" rtl="0" eaLnBrk="1" fontAlgn="auto" latinLnBrk="0" hangingPunct="1">
              <a:lnSpc>
                <a:spcPct val="100000"/>
              </a:lnSpc>
              <a:spcBef>
                <a:spcPts val="0"/>
              </a:spcBef>
              <a:spcAft>
                <a:spcPts val="0"/>
              </a:spcAft>
              <a:buClrTx/>
              <a:buSzTx/>
              <a:buFontTx/>
              <a:buNone/>
              <a:tabLst/>
              <a:defRPr/>
            </a:pPr>
            <a:fld id="{992372DF-DDA4-4E94-BA99-8380301E6509}" type="slidenum">
              <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30275" rtl="0" eaLnBrk="1" fontAlgn="auto" latinLnBrk="0" hangingPunct="1">
                <a:lnSpc>
                  <a:spcPct val="100000"/>
                </a:lnSpc>
                <a:spcBef>
                  <a:spcPts val="0"/>
                </a:spcBef>
                <a:spcAft>
                  <a:spcPts val="0"/>
                </a:spcAft>
                <a:buClrTx/>
                <a:buSzTx/>
                <a:buFontTx/>
                <a:buNone/>
                <a:tabLst/>
                <a:defRPr/>
              </a:pPr>
              <a:t>28</a:t>
            </a:fld>
            <a:endPar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8067" name="Rectangle 2"/>
          <p:cNvSpPr>
            <a:spLocks noGrp="1" noRot="1" noChangeAspect="1" noChangeArrowheads="1" noTextEdit="1"/>
          </p:cNvSpPr>
          <p:nvPr>
            <p:ph type="sldImg"/>
          </p:nvPr>
        </p:nvSpPr>
        <p:spPr>
          <a:xfrm>
            <a:off x="414338" y="698500"/>
            <a:ext cx="6189662" cy="3482975"/>
          </a:xfrm>
          <a:ln w="12700" cap="flat"/>
        </p:spPr>
      </p:sp>
      <p:sp>
        <p:nvSpPr>
          <p:cNvPr id="88068" name="Rectangle 3"/>
          <p:cNvSpPr>
            <a:spLocks noGrp="1" noChangeArrowheads="1"/>
          </p:cNvSpPr>
          <p:nvPr>
            <p:ph type="body" idx="1"/>
          </p:nvPr>
        </p:nvSpPr>
        <p:spPr>
          <a:xfrm>
            <a:off x="935038" y="4416425"/>
            <a:ext cx="5140325" cy="4183063"/>
          </a:xfrm>
          <a:noFill/>
        </p:spPr>
        <p:txBody>
          <a:bodyPr lIns="93792" tIns="46897" rIns="93792" bIns="46897"/>
          <a:lstStyle/>
          <a:p>
            <a:pPr eaLnBrk="1" hangingPunct="1"/>
            <a:r>
              <a:rPr lang="en-US" altLang="it-IT">
                <a:latin typeface="Arial" panose="020B0604020202020204" pitchFamily="34" charset="0"/>
              </a:rPr>
              <a:t> </a:t>
            </a:r>
          </a:p>
        </p:txBody>
      </p:sp>
      <p:sp>
        <p:nvSpPr>
          <p:cNvPr id="2" name="Segnaposto piè di pagina 1"/>
          <p:cNvSpPr>
            <a:spLocks noGrp="1"/>
          </p:cNvSpPr>
          <p:nvPr>
            <p:ph type="ftr" sz="quarter" idx="10"/>
          </p:nvPr>
        </p:nvSpPr>
        <p:spPr/>
        <p:txBody>
          <a:bodyPr/>
          <a:lstStyle/>
          <a:p>
            <a:r>
              <a:rPr lang="en-US"/>
              <a:t>Confidential</a:t>
            </a:r>
            <a:endParaRPr lang="en-US" dirty="0"/>
          </a:p>
        </p:txBody>
      </p:sp>
    </p:spTree>
    <p:extLst>
      <p:ext uri="{BB962C8B-B14F-4D97-AF65-F5344CB8AC3E}">
        <p14:creationId xmlns:p14="http://schemas.microsoft.com/office/powerpoint/2010/main" val="1645386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30275" eaLnBrk="0" hangingPunct="0">
              <a:defRPr b="1">
                <a:solidFill>
                  <a:schemeClr val="tx1"/>
                </a:solidFill>
                <a:latin typeface="Arial" panose="020B0604020202020204" pitchFamily="34" charset="0"/>
              </a:defRPr>
            </a:lvl1pPr>
            <a:lvl2pPr marL="742950" indent="-285750" defTabSz="930275" eaLnBrk="0" hangingPunct="0">
              <a:defRPr b="1">
                <a:solidFill>
                  <a:schemeClr val="tx1"/>
                </a:solidFill>
                <a:latin typeface="Arial" panose="020B0604020202020204" pitchFamily="34" charset="0"/>
              </a:defRPr>
            </a:lvl2pPr>
            <a:lvl3pPr marL="1143000" indent="-228600" defTabSz="930275" eaLnBrk="0" hangingPunct="0">
              <a:defRPr b="1">
                <a:solidFill>
                  <a:schemeClr val="tx1"/>
                </a:solidFill>
                <a:latin typeface="Arial" panose="020B0604020202020204" pitchFamily="34" charset="0"/>
              </a:defRPr>
            </a:lvl3pPr>
            <a:lvl4pPr marL="1600200" indent="-228600" defTabSz="930275" eaLnBrk="0" hangingPunct="0">
              <a:defRPr b="1">
                <a:solidFill>
                  <a:schemeClr val="tx1"/>
                </a:solidFill>
                <a:latin typeface="Arial" panose="020B0604020202020204" pitchFamily="34" charset="0"/>
              </a:defRPr>
            </a:lvl4pPr>
            <a:lvl5pPr marL="2057400" indent="-228600" defTabSz="930275" eaLnBrk="0" hangingPunct="0">
              <a:defRPr b="1">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r" defTabSz="930275" rtl="0" eaLnBrk="1" fontAlgn="auto" latinLnBrk="0" hangingPunct="1">
              <a:lnSpc>
                <a:spcPct val="100000"/>
              </a:lnSpc>
              <a:spcBef>
                <a:spcPts val="0"/>
              </a:spcBef>
              <a:spcAft>
                <a:spcPts val="0"/>
              </a:spcAft>
              <a:buClrTx/>
              <a:buSzTx/>
              <a:buFontTx/>
              <a:buNone/>
              <a:tabLst/>
              <a:defRPr/>
            </a:pPr>
            <a:fld id="{1A24F58C-CB53-4EB0-80A6-F9939E82AC47}" type="slidenum">
              <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30275" rtl="0" eaLnBrk="1" fontAlgn="auto" latinLnBrk="0" hangingPunct="1">
                <a:lnSpc>
                  <a:spcPct val="100000"/>
                </a:lnSpc>
                <a:spcBef>
                  <a:spcPts val="0"/>
                </a:spcBef>
                <a:spcAft>
                  <a:spcPts val="0"/>
                </a:spcAft>
                <a:buClrTx/>
                <a:buSzTx/>
                <a:buFontTx/>
                <a:buNone/>
                <a:tabLst/>
                <a:defRPr/>
              </a:pPr>
              <a:t>29</a:t>
            </a:fld>
            <a:endPar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9091" name="Rectangle 2"/>
          <p:cNvSpPr>
            <a:spLocks noGrp="1" noRot="1" noChangeAspect="1" noChangeArrowheads="1" noTextEdit="1"/>
          </p:cNvSpPr>
          <p:nvPr>
            <p:ph type="sldImg"/>
          </p:nvPr>
        </p:nvSpPr>
        <p:spPr>
          <a:xfrm>
            <a:off x="419100" y="703263"/>
            <a:ext cx="6173788" cy="3473450"/>
          </a:xfrm>
          <a:ln/>
        </p:spPr>
      </p:sp>
      <p:sp>
        <p:nvSpPr>
          <p:cNvPr id="89092" name="Rectangle 3"/>
          <p:cNvSpPr>
            <a:spLocks noGrp="1" noChangeArrowheads="1"/>
          </p:cNvSpPr>
          <p:nvPr>
            <p:ph type="body" idx="1"/>
          </p:nvPr>
        </p:nvSpPr>
        <p:spPr>
          <a:xfrm>
            <a:off x="935038" y="4416425"/>
            <a:ext cx="5140325" cy="4183063"/>
          </a:xfrm>
          <a:noFill/>
        </p:spPr>
        <p:txBody>
          <a:bodyPr/>
          <a:lstStyle/>
          <a:p>
            <a:pPr eaLnBrk="1" hangingPunct="1"/>
            <a:r>
              <a:rPr lang="en-US" altLang="it-IT">
                <a:latin typeface="Arial" panose="020B0604020202020204" pitchFamily="34" charset="0"/>
              </a:rPr>
              <a:t> </a:t>
            </a:r>
          </a:p>
        </p:txBody>
      </p:sp>
      <p:sp>
        <p:nvSpPr>
          <p:cNvPr id="2" name="Segnaposto piè di pagina 1"/>
          <p:cNvSpPr>
            <a:spLocks noGrp="1"/>
          </p:cNvSpPr>
          <p:nvPr>
            <p:ph type="ftr" sz="quarter" idx="10"/>
          </p:nvPr>
        </p:nvSpPr>
        <p:spPr/>
        <p:txBody>
          <a:bodyPr/>
          <a:lstStyle/>
          <a:p>
            <a:r>
              <a:rPr lang="en-US"/>
              <a:t>Confidential</a:t>
            </a:r>
            <a:endParaRPr lang="en-US" dirty="0"/>
          </a:p>
        </p:txBody>
      </p:sp>
    </p:spTree>
    <p:extLst>
      <p:ext uri="{BB962C8B-B14F-4D97-AF65-F5344CB8AC3E}">
        <p14:creationId xmlns:p14="http://schemas.microsoft.com/office/powerpoint/2010/main" val="2160038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a:ln/>
        </p:spPr>
      </p:sp>
      <p:sp>
        <p:nvSpPr>
          <p:cNvPr id="5222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5222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8AB860-6059-4A16-BFA6-9C9053B87BBE}" type="slidenum">
              <a:rPr kumimoji="0" lang="it-IT" altLang="it-IT"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it-IT" altLang="it-IT"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Segnaposto piè di pagina 1"/>
          <p:cNvSpPr>
            <a:spLocks noGrp="1"/>
          </p:cNvSpPr>
          <p:nvPr>
            <p:ph type="ftr" sz="quarter" idx="10"/>
          </p:nvPr>
        </p:nvSpPr>
        <p:spPr/>
        <p:txBody>
          <a:bodyPr/>
          <a:lstStyle/>
          <a:p>
            <a:r>
              <a:rPr lang="en-US"/>
              <a:t>Confidential</a:t>
            </a:r>
            <a:endParaRPr lang="en-US" dirty="0"/>
          </a:p>
        </p:txBody>
      </p:sp>
    </p:spTree>
    <p:extLst>
      <p:ext uri="{BB962C8B-B14F-4D97-AF65-F5344CB8AC3E}">
        <p14:creationId xmlns:p14="http://schemas.microsoft.com/office/powerpoint/2010/main" val="3115073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94136B80-E5A0-D846-A771-A02B0B4F6CCD}"/>
              </a:ext>
            </a:extLst>
          </p:cNvPr>
          <p:cNvPicPr>
            <a:picLocks noChangeAspect="1"/>
          </p:cNvPicPr>
          <p:nvPr userDrawn="1"/>
        </p:nvPicPr>
        <p:blipFill>
          <a:blip r:embed="rId2"/>
          <a:stretch>
            <a:fillRect/>
          </a:stretch>
        </p:blipFill>
        <p:spPr>
          <a:xfrm>
            <a:off x="-84308" y="6163835"/>
            <a:ext cx="12268199" cy="741362"/>
          </a:xfrm>
          <a:prstGeom prst="rect">
            <a:avLst/>
          </a:prstGeom>
        </p:spPr>
      </p:pic>
      <p:sp>
        <p:nvSpPr>
          <p:cNvPr id="6" name="TextBox 7">
            <a:extLst>
              <a:ext uri="{FF2B5EF4-FFF2-40B4-BE49-F238E27FC236}">
                <a16:creationId xmlns:a16="http://schemas.microsoft.com/office/drawing/2014/main" id="{D7462FFF-5085-5749-93DE-9AD106446D3A}"/>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14" name="Segnaposto testo 12">
            <a:extLst>
              <a:ext uri="{FF2B5EF4-FFF2-40B4-BE49-F238E27FC236}">
                <a16:creationId xmlns:a16="http://schemas.microsoft.com/office/drawing/2014/main" id="{DB77F1C3-0F81-BB42-A6E0-4E7A807D3553}"/>
              </a:ext>
            </a:extLst>
          </p:cNvPr>
          <p:cNvSpPr>
            <a:spLocks noGrp="1"/>
          </p:cNvSpPr>
          <p:nvPr>
            <p:ph type="body" sz="quarter" idx="10" hasCustomPrompt="1"/>
          </p:nvPr>
        </p:nvSpPr>
        <p:spPr>
          <a:xfrm>
            <a:off x="557250" y="2317626"/>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il</a:t>
            </a:r>
          </a:p>
          <a:p>
            <a:pPr lvl="0"/>
            <a:r>
              <a:rPr lang="it-IT" dirty="0"/>
              <a:t>Titolo della presentazione</a:t>
            </a:r>
            <a:endParaRPr lang="it-GB" dirty="0"/>
          </a:p>
        </p:txBody>
      </p:sp>
      <p:sp>
        <p:nvSpPr>
          <p:cNvPr id="16" name="Segnaposto testo 24">
            <a:extLst>
              <a:ext uri="{FF2B5EF4-FFF2-40B4-BE49-F238E27FC236}">
                <a16:creationId xmlns:a16="http://schemas.microsoft.com/office/drawing/2014/main" id="{091E822F-1E5C-D14A-BDC4-5B1AC72688F2}"/>
              </a:ext>
            </a:extLst>
          </p:cNvPr>
          <p:cNvSpPr>
            <a:spLocks noGrp="1"/>
          </p:cNvSpPr>
          <p:nvPr>
            <p:ph type="body" sz="quarter" idx="11" hasCustomPrompt="1"/>
          </p:nvPr>
        </p:nvSpPr>
        <p:spPr>
          <a:xfrm>
            <a:off x="557250" y="1993402"/>
            <a:ext cx="4908550" cy="406114"/>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sp>
        <p:nvSpPr>
          <p:cNvPr id="18" name="Segnaposto testo 24">
            <a:extLst>
              <a:ext uri="{FF2B5EF4-FFF2-40B4-BE49-F238E27FC236}">
                <a16:creationId xmlns:a16="http://schemas.microsoft.com/office/drawing/2014/main" id="{3085F0A4-4DF5-9049-AE38-680906DCA473}"/>
              </a:ext>
            </a:extLst>
          </p:cNvPr>
          <p:cNvSpPr>
            <a:spLocks noGrp="1"/>
          </p:cNvSpPr>
          <p:nvPr>
            <p:ph type="body" sz="quarter" idx="12" hasCustomPrompt="1"/>
          </p:nvPr>
        </p:nvSpPr>
        <p:spPr>
          <a:xfrm>
            <a:off x="549262" y="3698649"/>
            <a:ext cx="4908550" cy="406114"/>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SOTTOTITOLO</a:t>
            </a:r>
          </a:p>
        </p:txBody>
      </p:sp>
      <p:sp>
        <p:nvSpPr>
          <p:cNvPr id="22" name="Segnaposto testo 20">
            <a:extLst>
              <a:ext uri="{FF2B5EF4-FFF2-40B4-BE49-F238E27FC236}">
                <a16:creationId xmlns:a16="http://schemas.microsoft.com/office/drawing/2014/main" id="{D418B3BC-4365-C04B-9C7A-1CF2CFDD36AE}"/>
              </a:ext>
            </a:extLst>
          </p:cNvPr>
          <p:cNvSpPr>
            <a:spLocks noGrp="1"/>
          </p:cNvSpPr>
          <p:nvPr>
            <p:ph type="body" sz="quarter" idx="13" hasCustomPrompt="1"/>
          </p:nvPr>
        </p:nvSpPr>
        <p:spPr>
          <a:xfrm>
            <a:off x="557250" y="5332121"/>
            <a:ext cx="6719887" cy="566738"/>
          </a:xfrm>
          <a:prstGeom prst="rect">
            <a:avLst/>
          </a:prstGeom>
        </p:spPr>
        <p:txBody>
          <a:bodyPr/>
          <a:lstStyle>
            <a:lvl1pPr>
              <a:buNone/>
              <a:defRPr sz="900">
                <a:solidFill>
                  <a:srgbClr val="2C3A58"/>
                </a:solidFill>
                <a:latin typeface="Avenir Book" panose="02000503020000020003" pitchFamily="2" charset="0"/>
              </a:defRPr>
            </a:lvl1pPr>
          </a:lstStyle>
          <a:p>
            <a:pPr lvl="0"/>
            <a:r>
              <a:rPr lang="it-IT" dirty="0"/>
              <a:t>I</a:t>
            </a:r>
            <a:r>
              <a:rPr lang="it-GB" dirty="0"/>
              <a:t>nserire qui i link</a:t>
            </a:r>
          </a:p>
          <a:p>
            <a:pPr lvl="0"/>
            <a:r>
              <a:rPr lang="it-GB" dirty="0"/>
              <a:t>o informazioni aggiuntive</a:t>
            </a:r>
          </a:p>
        </p:txBody>
      </p:sp>
      <p:pic>
        <p:nvPicPr>
          <p:cNvPr id="12" name="Immagine 11">
            <a:extLst>
              <a:ext uri="{FF2B5EF4-FFF2-40B4-BE49-F238E27FC236}">
                <a16:creationId xmlns:a16="http://schemas.microsoft.com/office/drawing/2014/main" id="{B0C47796-1DFE-0B46-AFC3-1C7F31C7AFC5}"/>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5" name="Immagine 14">
            <a:extLst>
              <a:ext uri="{FF2B5EF4-FFF2-40B4-BE49-F238E27FC236}">
                <a16:creationId xmlns:a16="http://schemas.microsoft.com/office/drawing/2014/main" id="{D9676AE4-89B6-4E47-8B08-CFDF9CB4AD62}"/>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324683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A003401-3D7C-2242-8C9D-CA00A7F27440}"/>
              </a:ext>
            </a:extLst>
          </p:cNvPr>
          <p:cNvPicPr>
            <a:picLocks noChangeAspect="1"/>
          </p:cNvPicPr>
          <p:nvPr userDrawn="1"/>
        </p:nvPicPr>
        <p:blipFill>
          <a:blip r:embed="rId2"/>
          <a:stretch>
            <a:fillRect/>
          </a:stretch>
        </p:blipFill>
        <p:spPr>
          <a:xfrm>
            <a:off x="9432770" y="459510"/>
            <a:ext cx="2074718" cy="444582"/>
          </a:xfrm>
          <a:prstGeom prst="rect">
            <a:avLst/>
          </a:prstGeom>
        </p:spPr>
      </p:pic>
      <p:pic>
        <p:nvPicPr>
          <p:cNvPr id="6" name="Immagine 5">
            <a:extLst>
              <a:ext uri="{FF2B5EF4-FFF2-40B4-BE49-F238E27FC236}">
                <a16:creationId xmlns:a16="http://schemas.microsoft.com/office/drawing/2014/main" id="{C5C1891B-CCB9-E541-888E-C0E086281C58}"/>
              </a:ext>
            </a:extLst>
          </p:cNvPr>
          <p:cNvPicPr>
            <a:picLocks noChangeAspect="1"/>
          </p:cNvPicPr>
          <p:nvPr userDrawn="1"/>
        </p:nvPicPr>
        <p:blipFill>
          <a:blip r:embed="rId3"/>
          <a:stretch>
            <a:fillRect/>
          </a:stretch>
        </p:blipFill>
        <p:spPr>
          <a:xfrm>
            <a:off x="557251" y="459510"/>
            <a:ext cx="2787527" cy="367934"/>
          </a:xfrm>
          <a:prstGeom prst="rect">
            <a:avLst/>
          </a:prstGeom>
        </p:spPr>
      </p:pic>
      <p:pic>
        <p:nvPicPr>
          <p:cNvPr id="3" name="Immagine 2">
            <a:extLst>
              <a:ext uri="{FF2B5EF4-FFF2-40B4-BE49-F238E27FC236}">
                <a16:creationId xmlns:a16="http://schemas.microsoft.com/office/drawing/2014/main" id="{6F01C985-3B58-7749-A927-4FDDDD6B0458}"/>
              </a:ext>
            </a:extLst>
          </p:cNvPr>
          <p:cNvPicPr>
            <a:picLocks noChangeAspect="1"/>
          </p:cNvPicPr>
          <p:nvPr userDrawn="1"/>
        </p:nvPicPr>
        <p:blipFill>
          <a:blip r:embed="rId4"/>
          <a:stretch>
            <a:fillRect/>
          </a:stretch>
        </p:blipFill>
        <p:spPr>
          <a:xfrm>
            <a:off x="-34090" y="6550176"/>
            <a:ext cx="12260179" cy="337879"/>
          </a:xfrm>
          <a:prstGeom prst="rect">
            <a:avLst/>
          </a:prstGeom>
        </p:spPr>
      </p:pic>
      <p:sp>
        <p:nvSpPr>
          <p:cNvPr id="7" name="Titolo 1">
            <a:extLst>
              <a:ext uri="{FF2B5EF4-FFF2-40B4-BE49-F238E27FC236}">
                <a16:creationId xmlns:a16="http://schemas.microsoft.com/office/drawing/2014/main" id="{47EF7789-BA93-494F-AC06-0A891EB3BCB2}"/>
              </a:ext>
            </a:extLst>
          </p:cNvPr>
          <p:cNvSpPr>
            <a:spLocks noGrp="1"/>
          </p:cNvSpPr>
          <p:nvPr>
            <p:ph type="title" hasCustomPrompt="1"/>
          </p:nvPr>
        </p:nvSpPr>
        <p:spPr>
          <a:xfrm>
            <a:off x="557251" y="1316913"/>
            <a:ext cx="4908550" cy="464602"/>
          </a:xfrm>
          <a:prstGeom prst="rect">
            <a:avLst/>
          </a:prstGeom>
        </p:spPr>
        <p:txBody>
          <a:bodyPr/>
          <a:lstStyle>
            <a:lvl1pPr algn="l">
              <a:defRPr sz="4000" b="1" i="0">
                <a:solidFill>
                  <a:srgbClr val="2E3C5D"/>
                </a:solidFill>
                <a:latin typeface="Avenir Black" panose="02000503020000020003" pitchFamily="2" charset="0"/>
                <a:cs typeface="Calibri" panose="020F0502020204030204" pitchFamily="34" charset="0"/>
              </a:defRPr>
            </a:lvl1pPr>
          </a:lstStyle>
          <a:p>
            <a:r>
              <a:rPr lang="it-IT" dirty="0"/>
              <a:t>Fare click per</a:t>
            </a:r>
            <a:br>
              <a:rPr lang="it-IT" dirty="0"/>
            </a:br>
            <a:r>
              <a:rPr lang="it-IT" dirty="0"/>
              <a:t>inserire titolo</a:t>
            </a:r>
            <a:endParaRPr lang="it-GB" dirty="0"/>
          </a:p>
        </p:txBody>
      </p:sp>
      <p:sp>
        <p:nvSpPr>
          <p:cNvPr id="8" name="Segnaposto testo 24">
            <a:extLst>
              <a:ext uri="{FF2B5EF4-FFF2-40B4-BE49-F238E27FC236}">
                <a16:creationId xmlns:a16="http://schemas.microsoft.com/office/drawing/2014/main" id="{E975D560-3B6D-8A40-B538-54E8CF1F5485}"/>
              </a:ext>
            </a:extLst>
          </p:cNvPr>
          <p:cNvSpPr>
            <a:spLocks noGrp="1"/>
          </p:cNvSpPr>
          <p:nvPr>
            <p:ph type="body" sz="quarter" idx="17" hasCustomPrompt="1"/>
          </p:nvPr>
        </p:nvSpPr>
        <p:spPr>
          <a:xfrm>
            <a:off x="557251" y="2634191"/>
            <a:ext cx="4908550" cy="406115"/>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SOTTOTESTO</a:t>
            </a:r>
          </a:p>
        </p:txBody>
      </p:sp>
      <p:sp>
        <p:nvSpPr>
          <p:cNvPr id="9" name="Segnaposto testo 27">
            <a:extLst>
              <a:ext uri="{FF2B5EF4-FFF2-40B4-BE49-F238E27FC236}">
                <a16:creationId xmlns:a16="http://schemas.microsoft.com/office/drawing/2014/main" id="{FA5F31F9-18FC-504B-99AA-ECA41BC1106A}"/>
              </a:ext>
            </a:extLst>
          </p:cNvPr>
          <p:cNvSpPr>
            <a:spLocks noGrp="1"/>
          </p:cNvSpPr>
          <p:nvPr>
            <p:ph type="body" sz="quarter" idx="18"/>
          </p:nvPr>
        </p:nvSpPr>
        <p:spPr>
          <a:xfrm>
            <a:off x="557250" y="3231740"/>
            <a:ext cx="4908549" cy="2737928"/>
          </a:xfrm>
          <a:prstGeom prst="rect">
            <a:avLst/>
          </a:prstGeom>
        </p:spPr>
        <p:txBody>
          <a:bodyPr/>
          <a:lstStyle>
            <a:lvl1pPr>
              <a:buNone/>
              <a:defRPr sz="1200">
                <a:latin typeface="Avenir Book" panose="02000503020000020003" pitchFamily="2"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endParaRPr lang="it-GB" dirty="0"/>
          </a:p>
        </p:txBody>
      </p:sp>
    </p:spTree>
    <p:extLst>
      <p:ext uri="{BB962C8B-B14F-4D97-AF65-F5344CB8AC3E}">
        <p14:creationId xmlns:p14="http://schemas.microsoft.com/office/powerpoint/2010/main" val="57088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16E87D62-8E5E-E04B-A72B-C45F0A71FBF4}"/>
              </a:ext>
            </a:extLst>
          </p:cNvPr>
          <p:cNvPicPr>
            <a:picLocks noChangeAspect="1"/>
          </p:cNvPicPr>
          <p:nvPr userDrawn="1"/>
        </p:nvPicPr>
        <p:blipFill>
          <a:blip r:embed="rId2"/>
          <a:stretch>
            <a:fillRect/>
          </a:stretch>
        </p:blipFill>
        <p:spPr>
          <a:xfrm>
            <a:off x="-76200" y="6163835"/>
            <a:ext cx="12409714" cy="741362"/>
          </a:xfrm>
          <a:prstGeom prst="rect">
            <a:avLst/>
          </a:prstGeom>
        </p:spPr>
      </p:pic>
      <p:sp>
        <p:nvSpPr>
          <p:cNvPr id="16" name="TextBox 7">
            <a:extLst>
              <a:ext uri="{FF2B5EF4-FFF2-40B4-BE49-F238E27FC236}">
                <a16:creationId xmlns:a16="http://schemas.microsoft.com/office/drawing/2014/main" id="{8F5248E1-F774-C148-9E6C-D745BF76AF50}"/>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29" name="Segnaposto testo 12">
            <a:extLst>
              <a:ext uri="{FF2B5EF4-FFF2-40B4-BE49-F238E27FC236}">
                <a16:creationId xmlns:a16="http://schemas.microsoft.com/office/drawing/2014/main" id="{94AEE95B-463E-164B-8843-DB1E9ABFFDBA}"/>
              </a:ext>
            </a:extLst>
          </p:cNvPr>
          <p:cNvSpPr>
            <a:spLocks noGrp="1"/>
          </p:cNvSpPr>
          <p:nvPr>
            <p:ph type="body" sz="quarter" idx="10" hasCustomPrompt="1"/>
          </p:nvPr>
        </p:nvSpPr>
        <p:spPr>
          <a:xfrm>
            <a:off x="557250" y="2931239"/>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la</a:t>
            </a:r>
          </a:p>
          <a:p>
            <a:pPr lvl="0"/>
            <a:r>
              <a:rPr lang="it-IT" dirty="0"/>
              <a:t>Frase di ringraziamento</a:t>
            </a:r>
          </a:p>
        </p:txBody>
      </p:sp>
      <p:sp>
        <p:nvSpPr>
          <p:cNvPr id="30" name="Segnaposto testo 24">
            <a:extLst>
              <a:ext uri="{FF2B5EF4-FFF2-40B4-BE49-F238E27FC236}">
                <a16:creationId xmlns:a16="http://schemas.microsoft.com/office/drawing/2014/main" id="{7F1B02F4-9558-7741-A0BF-D6C679910528}"/>
              </a:ext>
            </a:extLst>
          </p:cNvPr>
          <p:cNvSpPr>
            <a:spLocks noGrp="1"/>
          </p:cNvSpPr>
          <p:nvPr>
            <p:ph type="body" sz="quarter" idx="11" hasCustomPrompt="1"/>
          </p:nvPr>
        </p:nvSpPr>
        <p:spPr>
          <a:xfrm>
            <a:off x="557250" y="2607015"/>
            <a:ext cx="4908550" cy="406115"/>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pic>
        <p:nvPicPr>
          <p:cNvPr id="10" name="Immagine 9">
            <a:extLst>
              <a:ext uri="{FF2B5EF4-FFF2-40B4-BE49-F238E27FC236}">
                <a16:creationId xmlns:a16="http://schemas.microsoft.com/office/drawing/2014/main" id="{0C38C22B-E175-054A-8A82-E7C7F9485E20}"/>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2" name="Immagine 11">
            <a:extLst>
              <a:ext uri="{FF2B5EF4-FFF2-40B4-BE49-F238E27FC236}">
                <a16:creationId xmlns:a16="http://schemas.microsoft.com/office/drawing/2014/main" id="{85E42D68-17BC-014A-87EC-E1FB61ED7F8F}"/>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2872382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924925"/>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6"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hyperlink" Target="Sample%206_TRADE%20FINANCE%20beauty%20contest%20form.xlsx" TargetMode="External"/><Relationship Id="rId3" Type="http://schemas.openxmlformats.org/officeDocument/2006/relationships/hyperlink" Target="swift%20release%20nov%202021_%20MT700.pdf" TargetMode="External"/><Relationship Id="rId7" Type="http://schemas.openxmlformats.org/officeDocument/2006/relationships/hyperlink" Target="Sample%205%20MANDATE_GUARANTEE%20ISSUE.docx" TargetMode="External"/><Relationship Id="rId2" Type="http://schemas.openxmlformats.org/officeDocument/2006/relationships/hyperlink" Target="SAMPLE%201%20ANNEX%20_Letter%20of%20Credit.doc" TargetMode="External"/><Relationship Id="rId1" Type="http://schemas.openxmlformats.org/officeDocument/2006/relationships/slideLayout" Target="../slideLayouts/slideLayout2.xml"/><Relationship Id="rId6" Type="http://schemas.openxmlformats.org/officeDocument/2006/relationships/hyperlink" Target="Sample%204_TRADE%20FINANCE%20package%20form.xlsx" TargetMode="External"/><Relationship Id="rId5" Type="http://schemas.openxmlformats.org/officeDocument/2006/relationships/hyperlink" Target="Sample%203%20ADVANCE458GB.doc" TargetMode="External"/><Relationship Id="rId4" Type="http://schemas.openxmlformats.org/officeDocument/2006/relationships/hyperlink" Target="Sample%202%20PERF458GB.doc"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D6D445B-AE62-8249-8841-F9BE5887D23C}"/>
              </a:ext>
            </a:extLst>
          </p:cNvPr>
          <p:cNvSpPr>
            <a:spLocks noGrp="1"/>
          </p:cNvSpPr>
          <p:nvPr>
            <p:ph type="body" sz="quarter" idx="10"/>
          </p:nvPr>
        </p:nvSpPr>
        <p:spPr/>
        <p:txBody>
          <a:bodyPr/>
          <a:lstStyle/>
          <a:p>
            <a:r>
              <a:rPr lang="it-IT" dirty="0" err="1"/>
              <a:t>Trade</a:t>
            </a:r>
            <a:r>
              <a:rPr lang="it-IT" dirty="0"/>
              <a:t> Finance</a:t>
            </a:r>
          </a:p>
          <a:p>
            <a:r>
              <a:rPr lang="it-GB" dirty="0"/>
              <a:t>MEIM</a:t>
            </a:r>
          </a:p>
          <a:p>
            <a:r>
              <a:rPr lang="it-GB" dirty="0"/>
              <a:t>Master 2021-2022</a:t>
            </a:r>
          </a:p>
        </p:txBody>
      </p:sp>
      <p:sp>
        <p:nvSpPr>
          <p:cNvPr id="3" name="Segnaposto testo 2">
            <a:extLst>
              <a:ext uri="{FF2B5EF4-FFF2-40B4-BE49-F238E27FC236}">
                <a16:creationId xmlns:a16="http://schemas.microsoft.com/office/drawing/2014/main" id="{DA2AFA6F-7C32-6E4A-97D7-7F3215C6B578}"/>
              </a:ext>
            </a:extLst>
          </p:cNvPr>
          <p:cNvSpPr>
            <a:spLocks noGrp="1"/>
          </p:cNvSpPr>
          <p:nvPr>
            <p:ph type="body" sz="quarter" idx="11"/>
          </p:nvPr>
        </p:nvSpPr>
        <p:spPr/>
        <p:txBody>
          <a:bodyPr/>
          <a:lstStyle/>
          <a:p>
            <a:r>
              <a:rPr lang="it-GB" dirty="0"/>
              <a:t>MASTER MEIM 2021-2022</a:t>
            </a:r>
          </a:p>
        </p:txBody>
      </p:sp>
      <p:sp>
        <p:nvSpPr>
          <p:cNvPr id="5" name="Segnaposto testo 4">
            <a:extLst>
              <a:ext uri="{FF2B5EF4-FFF2-40B4-BE49-F238E27FC236}">
                <a16:creationId xmlns:a16="http://schemas.microsoft.com/office/drawing/2014/main" id="{7A0FD6FB-25CC-5548-9E18-53B8F29855B1}"/>
              </a:ext>
            </a:extLst>
          </p:cNvPr>
          <p:cNvSpPr>
            <a:spLocks noGrp="1"/>
          </p:cNvSpPr>
          <p:nvPr>
            <p:ph type="body" sz="quarter" idx="13"/>
          </p:nvPr>
        </p:nvSpPr>
        <p:spPr/>
        <p:txBody>
          <a:bodyPr/>
          <a:lstStyle/>
          <a:p>
            <a:r>
              <a:rPr lang="it-GB" sz="2000" dirty="0"/>
              <a:t>A cura del</a:t>
            </a:r>
            <a:r>
              <a:rPr lang="it-IT" sz="2000" dirty="0"/>
              <a:t>la </a:t>
            </a:r>
            <a:r>
              <a:rPr lang="it-IT" sz="2000" dirty="0" err="1"/>
              <a:t>D.ssa</a:t>
            </a:r>
            <a:r>
              <a:rPr lang="it-IT" sz="2000" dirty="0"/>
              <a:t> Lazzari Corinna </a:t>
            </a:r>
          </a:p>
          <a:p>
            <a:r>
              <a:rPr lang="it-IT" sz="2000" dirty="0"/>
              <a:t>Head of </a:t>
            </a:r>
            <a:r>
              <a:rPr lang="it-IT" sz="2000" dirty="0" err="1"/>
              <a:t>Trade</a:t>
            </a:r>
            <a:r>
              <a:rPr lang="it-IT" sz="2000" dirty="0"/>
              <a:t> Finance Hitachi Rail STS SpA</a:t>
            </a:r>
            <a:endParaRPr lang="it-GB" sz="2000" dirty="0"/>
          </a:p>
        </p:txBody>
      </p:sp>
    </p:spTree>
    <p:extLst>
      <p:ext uri="{BB962C8B-B14F-4D97-AF65-F5344CB8AC3E}">
        <p14:creationId xmlns:p14="http://schemas.microsoft.com/office/powerpoint/2010/main" val="3299545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Terminology</a:t>
            </a:r>
            <a:endParaRPr lang="it-IT" dirty="0"/>
          </a:p>
        </p:txBody>
      </p:sp>
      <p:sp>
        <p:nvSpPr>
          <p:cNvPr id="5" name="Segnaposto testo 3"/>
          <p:cNvSpPr>
            <a:spLocks noGrp="1"/>
          </p:cNvSpPr>
          <p:nvPr>
            <p:ph type="body" sz="quarter" idx="18"/>
          </p:nvPr>
        </p:nvSpPr>
        <p:spPr>
          <a:xfrm>
            <a:off x="557250" y="2379853"/>
            <a:ext cx="11304071" cy="2670086"/>
          </a:xfrm>
        </p:spPr>
        <p:txBody>
          <a:bodyPr/>
          <a:lstStyle/>
          <a:p>
            <a:pPr marL="0" indent="0">
              <a:lnSpc>
                <a:spcPct val="125000"/>
              </a:lnSpc>
            </a:pPr>
            <a:r>
              <a:rPr lang="en-US" altLang="it-IT" sz="2000" b="1" dirty="0">
                <a:solidFill>
                  <a:srgbClr val="C00000"/>
                </a:solidFill>
              </a:rPr>
              <a:t>Transaction Parties						Supporting Parties</a:t>
            </a:r>
          </a:p>
          <a:p>
            <a:pPr marL="0" indent="0">
              <a:lnSpc>
                <a:spcPct val="125000"/>
              </a:lnSpc>
            </a:pPr>
            <a:r>
              <a:rPr lang="en-US" altLang="it-IT" sz="2000" dirty="0"/>
              <a:t>Seller  (Exporter – Shipper – Beneficiary) 				Carrier</a:t>
            </a:r>
          </a:p>
          <a:p>
            <a:pPr marL="0" indent="0">
              <a:lnSpc>
                <a:spcPct val="125000"/>
              </a:lnSpc>
            </a:pPr>
            <a:r>
              <a:rPr lang="en-US" altLang="it-IT" sz="2000" dirty="0"/>
              <a:t>Buyer (Importer – Account Party – Applicant)				Freight Forwarder</a:t>
            </a:r>
          </a:p>
          <a:p>
            <a:pPr marL="0" indent="0">
              <a:lnSpc>
                <a:spcPct val="125000"/>
              </a:lnSpc>
            </a:pPr>
            <a:r>
              <a:rPr lang="en-US" altLang="it-IT" sz="2000" dirty="0"/>
              <a:t>Issuing Bank, Opening Bank					Custom Broker</a:t>
            </a:r>
          </a:p>
          <a:p>
            <a:pPr marL="0" indent="0">
              <a:lnSpc>
                <a:spcPct val="125000"/>
              </a:lnSpc>
            </a:pPr>
            <a:r>
              <a:rPr lang="en-US" altLang="it-IT" sz="2000" dirty="0"/>
              <a:t>Advising, Confirming Bank					Attorney</a:t>
            </a:r>
          </a:p>
          <a:p>
            <a:pPr marL="0" indent="0">
              <a:lnSpc>
                <a:spcPct val="125000"/>
              </a:lnSpc>
            </a:pPr>
            <a:r>
              <a:rPr lang="en-US" altLang="it-IT" sz="2000" dirty="0"/>
              <a:t>Negotiating, Paying, Reimbursing Bank				Insurer</a:t>
            </a:r>
          </a:p>
          <a:p>
            <a:pPr marL="0" indent="0">
              <a:lnSpc>
                <a:spcPct val="125000"/>
              </a:lnSpc>
            </a:pPr>
            <a:r>
              <a:rPr lang="en-US" altLang="it-IT" sz="2000" dirty="0"/>
              <a:t>Export Credit Agencies 					</a:t>
            </a:r>
          </a:p>
        </p:txBody>
      </p:sp>
    </p:spTree>
    <p:extLst>
      <p:ext uri="{BB962C8B-B14F-4D97-AF65-F5344CB8AC3E}">
        <p14:creationId xmlns:p14="http://schemas.microsoft.com/office/powerpoint/2010/main" val="3254655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7251" y="1316913"/>
            <a:ext cx="11312364" cy="464602"/>
          </a:xfrm>
        </p:spPr>
        <p:txBody>
          <a:bodyPr/>
          <a:lstStyle/>
          <a:p>
            <a:r>
              <a:rPr lang="en-US" dirty="0">
                <a:solidFill>
                  <a:srgbClr val="C00000"/>
                </a:solidFill>
              </a:rPr>
              <a:t>Trade Finance</a:t>
            </a:r>
            <a:endParaRPr lang="it-IT" dirty="0">
              <a:solidFill>
                <a:srgbClr val="C00000"/>
              </a:solidFill>
            </a:endParaRPr>
          </a:p>
        </p:txBody>
      </p:sp>
    </p:spTree>
    <p:extLst>
      <p:ext uri="{BB962C8B-B14F-4D97-AF65-F5344CB8AC3E}">
        <p14:creationId xmlns:p14="http://schemas.microsoft.com/office/powerpoint/2010/main" val="702209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557250" y="1316913"/>
            <a:ext cx="11268403" cy="4646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it-IT" sz="4000" b="1" dirty="0">
                <a:solidFill>
                  <a:srgbClr val="2E3C5D"/>
                </a:solidFill>
                <a:latin typeface="Avenir Black" panose="02000503020000020003" pitchFamily="2" charset="0"/>
                <a:cs typeface="Calibri" panose="020F0502020204030204" pitchFamily="34" charset="0"/>
              </a:rPr>
              <a:t>Trade Finance definition and introduction</a:t>
            </a:r>
            <a:endParaRPr lang="it-IT" sz="4000" b="1" dirty="0">
              <a:solidFill>
                <a:srgbClr val="2E3C5D"/>
              </a:solidFill>
              <a:latin typeface="Avenir Black" panose="02000503020000020003" pitchFamily="2" charset="0"/>
              <a:cs typeface="Calibri" panose="020F0502020204030204" pitchFamily="34" charset="0"/>
            </a:endParaRPr>
          </a:p>
        </p:txBody>
      </p:sp>
      <p:sp>
        <p:nvSpPr>
          <p:cNvPr id="5" name="Rettangolo 4"/>
          <p:cNvSpPr/>
          <p:nvPr/>
        </p:nvSpPr>
        <p:spPr>
          <a:xfrm>
            <a:off x="603504" y="2375711"/>
            <a:ext cx="10974324" cy="2893100"/>
          </a:xfrm>
          <a:prstGeom prst="rect">
            <a:avLst/>
          </a:prstGeom>
        </p:spPr>
        <p:txBody>
          <a:bodyPr wrap="square">
            <a:spAutoFit/>
          </a:bodyPr>
          <a:lstStyle/>
          <a:p>
            <a:pPr marL="0" lvl="1" defTabSz="457200">
              <a:spcBef>
                <a:spcPct val="0"/>
              </a:spcBef>
              <a:buSzPct val="160000"/>
              <a:defRPr/>
            </a:pPr>
            <a:r>
              <a:rPr lang="en-US" altLang="it-IT" sz="2600" b="1" dirty="0">
                <a:solidFill>
                  <a:srgbClr val="C00000"/>
                </a:solidFill>
                <a:latin typeface="Avenir Book"/>
              </a:rPr>
              <a:t>Definition:</a:t>
            </a:r>
          </a:p>
          <a:p>
            <a:pPr marL="0" lvl="1" defTabSz="457200">
              <a:spcBef>
                <a:spcPct val="0"/>
              </a:spcBef>
              <a:buSzPct val="160000"/>
              <a:defRPr/>
            </a:pPr>
            <a:r>
              <a:rPr lang="en-US" sz="2600" dirty="0">
                <a:solidFill>
                  <a:srgbClr val="C00000"/>
                </a:solidFill>
                <a:latin typeface="Avenir Book" panose="02000503020000020003" pitchFamily="2" charset="0"/>
                <a:cs typeface="Arial" panose="020B0604020202020204" pitchFamily="34" charset="0"/>
              </a:rPr>
              <a:t>Trade finance represents </a:t>
            </a:r>
            <a:r>
              <a:rPr lang="en-US" sz="2600" b="1" dirty="0">
                <a:solidFill>
                  <a:srgbClr val="C00000"/>
                </a:solidFill>
                <a:latin typeface="Avenir Book" panose="02000503020000020003" pitchFamily="2" charset="0"/>
                <a:cs typeface="Arial" panose="020B0604020202020204" pitchFamily="34" charset="0"/>
              </a:rPr>
              <a:t>financial instruments and products </a:t>
            </a:r>
            <a:r>
              <a:rPr lang="en-US" sz="2600" dirty="0">
                <a:solidFill>
                  <a:srgbClr val="C00000"/>
                </a:solidFill>
                <a:latin typeface="Avenir Book" panose="02000503020000020003" pitchFamily="2" charset="0"/>
                <a:cs typeface="Arial" panose="020B0604020202020204" pitchFamily="34" charset="0"/>
              </a:rPr>
              <a:t>that are used by companies to facilitate international trade and commerce. </a:t>
            </a:r>
            <a:endParaRPr lang="en-US" sz="2600" dirty="0" smtClean="0">
              <a:solidFill>
                <a:srgbClr val="C00000"/>
              </a:solidFill>
              <a:latin typeface="Avenir Book" panose="02000503020000020003" pitchFamily="2" charset="0"/>
              <a:cs typeface="Arial" panose="020B0604020202020204" pitchFamily="34" charset="0"/>
            </a:endParaRPr>
          </a:p>
          <a:p>
            <a:pPr marL="0" lvl="1" defTabSz="457200">
              <a:spcBef>
                <a:spcPct val="0"/>
              </a:spcBef>
              <a:buSzPct val="160000"/>
              <a:defRPr/>
            </a:pPr>
            <a:r>
              <a:rPr lang="en-US" sz="2600" dirty="0" smtClean="0">
                <a:latin typeface="Avenir Book" panose="02000503020000020003" pitchFamily="2" charset="0"/>
                <a:cs typeface="Arial" panose="020B0604020202020204" pitchFamily="34" charset="0"/>
              </a:rPr>
              <a:t>It </a:t>
            </a:r>
            <a:r>
              <a:rPr lang="en-US" sz="2600" dirty="0">
                <a:latin typeface="Avenir Book" panose="02000503020000020003" pitchFamily="2" charset="0"/>
                <a:cs typeface="Arial" panose="020B0604020202020204" pitchFamily="34" charset="0"/>
              </a:rPr>
              <a:t>works by reconciling the divergent and different financial needs of an Exporter and Importer while dealing in an international negotiation.  </a:t>
            </a:r>
          </a:p>
          <a:p>
            <a:pPr marL="0" lvl="1" defTabSz="457200">
              <a:spcBef>
                <a:spcPct val="0"/>
              </a:spcBef>
              <a:buSzPct val="160000"/>
              <a:defRPr/>
            </a:pPr>
            <a:r>
              <a:rPr lang="en-US" sz="2600" dirty="0">
                <a:latin typeface="Avenir Book" panose="02000503020000020003" pitchFamily="2" charset="0"/>
                <a:cs typeface="Arial" panose="020B0604020202020204" pitchFamily="34" charset="0"/>
              </a:rPr>
              <a:t>Trade Finance mainly refers to letters of credit, commercial guarantees, export credit solutions, invoice factoring, etc. </a:t>
            </a:r>
          </a:p>
        </p:txBody>
      </p:sp>
    </p:spTree>
    <p:extLst>
      <p:ext uri="{BB962C8B-B14F-4D97-AF65-F5344CB8AC3E}">
        <p14:creationId xmlns:p14="http://schemas.microsoft.com/office/powerpoint/2010/main" val="345976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750"/>
                                        <p:tgtEl>
                                          <p:spTgt spid="5">
                                            <p:txEl>
                                              <p:pRg st="0" end="0"/>
                                            </p:txEl>
                                          </p:spTgt>
                                        </p:tgtEl>
                                      </p:cBhvr>
                                    </p:animEffect>
                                  </p:childTnLst>
                                </p:cTn>
                              </p:par>
                              <p:par>
                                <p:cTn id="13" presetID="10" presetClass="entr" presetSubtype="0" fill="hold" nodeType="withEffect">
                                  <p:stCondLst>
                                    <p:cond delay="25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75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25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75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25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rrowheads="1"/>
          </p:cNvSpPr>
          <p:nvPr/>
        </p:nvSpPr>
        <p:spPr bwMode="auto">
          <a:xfrm>
            <a:off x="1295400" y="2335480"/>
            <a:ext cx="5553075" cy="911225"/>
          </a:xfrm>
          <a:prstGeom prst="roundRect">
            <a:avLst>
              <a:gd name="adj" fmla="val 16667"/>
            </a:avLst>
          </a:prstGeom>
          <a:solidFill>
            <a:schemeClr val="accent1">
              <a:lumMod val="60000"/>
              <a:lumOff val="40000"/>
              <a:alpha val="75000"/>
            </a:schemeClr>
          </a:solidFill>
          <a:ln w="9525">
            <a:solidFill>
              <a:schemeClr val="tx1"/>
            </a:solidFill>
            <a:round/>
            <a:headEnd/>
            <a:tailEnd/>
          </a:ln>
          <a:effectLst/>
        </p:spPr>
        <p:txBody>
          <a:bodyPr wrap="none" lIns="0" rIns="0" anchor="ctr"/>
          <a:lstStyle/>
          <a:p>
            <a:pPr marL="228600" indent="-228600"/>
            <a:r>
              <a:rPr lang="en-US" altLang="it-IT" sz="3200" b="1" dirty="0">
                <a:solidFill>
                  <a:srgbClr val="C00000"/>
                </a:solidFill>
                <a:latin typeface="Avenir Book" panose="02000503020000020003" pitchFamily="2" charset="0"/>
                <a:cs typeface="Arial" panose="020B0604020202020204" pitchFamily="34" charset="0"/>
              </a:rPr>
              <a:t>Cash in Advance</a:t>
            </a:r>
          </a:p>
        </p:txBody>
      </p:sp>
      <p:sp>
        <p:nvSpPr>
          <p:cNvPr id="7" name="AutoShape 4"/>
          <p:cNvSpPr>
            <a:spLocks noChangeArrowheads="1"/>
          </p:cNvSpPr>
          <p:nvPr/>
        </p:nvSpPr>
        <p:spPr bwMode="auto">
          <a:xfrm>
            <a:off x="1308100" y="4156343"/>
            <a:ext cx="5540375" cy="911225"/>
          </a:xfrm>
          <a:prstGeom prst="roundRect">
            <a:avLst>
              <a:gd name="adj" fmla="val 16667"/>
            </a:avLst>
          </a:prstGeom>
          <a:solidFill>
            <a:schemeClr val="accent1">
              <a:lumMod val="60000"/>
              <a:lumOff val="40000"/>
              <a:alpha val="75000"/>
            </a:schemeClr>
          </a:solidFill>
          <a:ln w="9525">
            <a:solidFill>
              <a:schemeClr val="tx1"/>
            </a:solidFill>
            <a:round/>
            <a:headEnd/>
            <a:tailEnd/>
          </a:ln>
          <a:effectLst/>
        </p:spPr>
        <p:txBody>
          <a:bodyPr wrap="none" lIns="0" rIns="0" anchor="ctr"/>
          <a:lstStyle/>
          <a:p>
            <a:pPr marL="228600" indent="-228600"/>
            <a:r>
              <a:rPr lang="en-US" altLang="it-IT" sz="3200" b="1" dirty="0">
                <a:solidFill>
                  <a:srgbClr val="C00000"/>
                </a:solidFill>
                <a:latin typeface="Avenir Book" panose="02000503020000020003" pitchFamily="2" charset="0"/>
                <a:cs typeface="Arial" panose="020B0604020202020204" pitchFamily="34" charset="0"/>
              </a:rPr>
              <a:t>Documentary Collection</a:t>
            </a:r>
          </a:p>
        </p:txBody>
      </p:sp>
      <p:sp>
        <p:nvSpPr>
          <p:cNvPr id="8" name="AutoShape 5"/>
          <p:cNvSpPr>
            <a:spLocks/>
          </p:cNvSpPr>
          <p:nvPr/>
        </p:nvSpPr>
        <p:spPr bwMode="auto">
          <a:xfrm>
            <a:off x="6848475" y="2334302"/>
            <a:ext cx="303213" cy="1820863"/>
          </a:xfrm>
          <a:prstGeom prst="rightBrace">
            <a:avLst>
              <a:gd name="adj1" fmla="val 5004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it-IT" altLang="it-IT"/>
          </a:p>
        </p:txBody>
      </p:sp>
      <p:sp>
        <p:nvSpPr>
          <p:cNvPr id="9" name="AutoShape 6"/>
          <p:cNvSpPr>
            <a:spLocks/>
          </p:cNvSpPr>
          <p:nvPr/>
        </p:nvSpPr>
        <p:spPr bwMode="auto">
          <a:xfrm>
            <a:off x="6848475" y="4156343"/>
            <a:ext cx="303213" cy="1822450"/>
          </a:xfrm>
          <a:prstGeom prst="rightBrace">
            <a:avLst>
              <a:gd name="adj1" fmla="val 5008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it-IT" altLang="it-IT"/>
          </a:p>
        </p:txBody>
      </p:sp>
      <p:sp>
        <p:nvSpPr>
          <p:cNvPr id="10" name="Text Box 7"/>
          <p:cNvSpPr txBox="1">
            <a:spLocks noChangeArrowheads="1"/>
          </p:cNvSpPr>
          <p:nvPr/>
        </p:nvSpPr>
        <p:spPr bwMode="auto">
          <a:xfrm>
            <a:off x="7227888" y="2459904"/>
            <a:ext cx="144303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it-IT" sz="3200" b="0" i="1" dirty="0">
                <a:solidFill>
                  <a:srgbClr val="C00000"/>
                </a:solidFill>
                <a:latin typeface="Avenir Book" panose="02000503020000020003"/>
              </a:rPr>
              <a:t>Terms</a:t>
            </a:r>
          </a:p>
          <a:p>
            <a:pPr algn="l" eaLnBrk="1" hangingPunct="1"/>
            <a:r>
              <a:rPr lang="en-US" altLang="it-IT" sz="3200" b="0" i="1" dirty="0">
                <a:solidFill>
                  <a:srgbClr val="C00000"/>
                </a:solidFill>
                <a:latin typeface="Avenir Book" panose="02000503020000020003"/>
              </a:rPr>
              <a:t>Favor</a:t>
            </a:r>
          </a:p>
          <a:p>
            <a:pPr algn="l" eaLnBrk="1" hangingPunct="1"/>
            <a:r>
              <a:rPr lang="en-US" altLang="it-IT" sz="3200" b="0" i="1" dirty="0">
                <a:solidFill>
                  <a:srgbClr val="C00000"/>
                </a:solidFill>
                <a:latin typeface="Avenir Book" panose="02000503020000020003"/>
              </a:rPr>
              <a:t>Seller</a:t>
            </a:r>
          </a:p>
        </p:txBody>
      </p:sp>
      <p:sp>
        <p:nvSpPr>
          <p:cNvPr id="11" name="Text Box 8"/>
          <p:cNvSpPr txBox="1">
            <a:spLocks noChangeArrowheads="1"/>
          </p:cNvSpPr>
          <p:nvPr/>
        </p:nvSpPr>
        <p:spPr bwMode="auto">
          <a:xfrm>
            <a:off x="7227888" y="4294212"/>
            <a:ext cx="144303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defRPr sz="3200" b="0" i="1">
                <a:solidFill>
                  <a:srgbClr val="C00000"/>
                </a:solidFill>
                <a:latin typeface="Avenir Book" panose="02000503020000020003"/>
              </a:defRPr>
            </a:lvl1pPr>
            <a:lvl2pPr marL="742950" indent="-285750" eaLnBrk="0" hangingPunct="0">
              <a:defRPr b="1">
                <a:latin typeface="Arial" panose="020B0604020202020204" pitchFamily="34" charset="0"/>
              </a:defRPr>
            </a:lvl2pPr>
            <a:lvl3pPr marL="1143000" indent="-228600" eaLnBrk="0" hangingPunct="0">
              <a:defRPr b="1">
                <a:latin typeface="Arial" panose="020B0604020202020204" pitchFamily="34" charset="0"/>
              </a:defRPr>
            </a:lvl3pPr>
            <a:lvl4pPr marL="1600200" indent="-228600" eaLnBrk="0" hangingPunct="0">
              <a:defRPr b="1">
                <a:latin typeface="Arial" panose="020B0604020202020204" pitchFamily="34" charset="0"/>
              </a:defRPr>
            </a:lvl4pPr>
            <a:lvl5pPr marL="2057400" indent="-228600" eaLnBrk="0" hangingPunct="0">
              <a:defRPr b="1">
                <a:latin typeface="Arial" panose="020B0604020202020204" pitchFamily="34" charset="0"/>
              </a:defRPr>
            </a:lvl5pPr>
            <a:lvl6pPr marL="2514600" indent="-228600" algn="ctr" eaLnBrk="0" fontAlgn="base" hangingPunct="0">
              <a:spcBef>
                <a:spcPct val="0"/>
              </a:spcBef>
              <a:spcAft>
                <a:spcPct val="0"/>
              </a:spcAft>
              <a:defRPr b="1">
                <a:latin typeface="Arial" panose="020B0604020202020204" pitchFamily="34" charset="0"/>
              </a:defRPr>
            </a:lvl6pPr>
            <a:lvl7pPr marL="2971800" indent="-228600" algn="ctr" eaLnBrk="0" fontAlgn="base" hangingPunct="0">
              <a:spcBef>
                <a:spcPct val="0"/>
              </a:spcBef>
              <a:spcAft>
                <a:spcPct val="0"/>
              </a:spcAft>
              <a:defRPr b="1">
                <a:latin typeface="Arial" panose="020B0604020202020204" pitchFamily="34" charset="0"/>
              </a:defRPr>
            </a:lvl7pPr>
            <a:lvl8pPr marL="3429000" indent="-228600" algn="ctr" eaLnBrk="0" fontAlgn="base" hangingPunct="0">
              <a:spcBef>
                <a:spcPct val="0"/>
              </a:spcBef>
              <a:spcAft>
                <a:spcPct val="0"/>
              </a:spcAft>
              <a:defRPr b="1">
                <a:latin typeface="Arial" panose="020B0604020202020204" pitchFamily="34" charset="0"/>
              </a:defRPr>
            </a:lvl8pPr>
            <a:lvl9pPr marL="3886200" indent="-228600" algn="ctr" eaLnBrk="0" fontAlgn="base" hangingPunct="0">
              <a:spcBef>
                <a:spcPct val="0"/>
              </a:spcBef>
              <a:spcAft>
                <a:spcPct val="0"/>
              </a:spcAft>
              <a:defRPr b="1">
                <a:latin typeface="Arial" panose="020B0604020202020204" pitchFamily="34" charset="0"/>
              </a:defRPr>
            </a:lvl9pPr>
          </a:lstStyle>
          <a:p>
            <a:r>
              <a:rPr lang="en-US" altLang="it-IT" dirty="0"/>
              <a:t>Terms</a:t>
            </a:r>
          </a:p>
          <a:p>
            <a:r>
              <a:rPr lang="en-US" altLang="it-IT" dirty="0"/>
              <a:t>Favor</a:t>
            </a:r>
          </a:p>
          <a:p>
            <a:r>
              <a:rPr lang="en-US" altLang="it-IT" dirty="0"/>
              <a:t>Buyer</a:t>
            </a:r>
          </a:p>
        </p:txBody>
      </p:sp>
      <p:sp>
        <p:nvSpPr>
          <p:cNvPr id="12" name="AutoShape 9"/>
          <p:cNvSpPr>
            <a:spLocks noChangeArrowheads="1"/>
          </p:cNvSpPr>
          <p:nvPr/>
        </p:nvSpPr>
        <p:spPr bwMode="auto">
          <a:xfrm>
            <a:off x="1301749" y="3244734"/>
            <a:ext cx="5553075" cy="911225"/>
          </a:xfrm>
          <a:prstGeom prst="roundRect">
            <a:avLst>
              <a:gd name="adj" fmla="val 16667"/>
            </a:avLst>
          </a:prstGeom>
          <a:solidFill>
            <a:srgbClr val="ECE9E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p>
            <a:pPr marL="228600" indent="-228600"/>
            <a:r>
              <a:rPr lang="en-US" altLang="it-IT" sz="3200" b="1" dirty="0">
                <a:solidFill>
                  <a:srgbClr val="C00000"/>
                </a:solidFill>
                <a:latin typeface="Avenir Book" panose="02000503020000020003" pitchFamily="2" charset="0"/>
                <a:cs typeface="Arial" panose="020B0604020202020204" pitchFamily="34" charset="0"/>
              </a:rPr>
              <a:t>Letter of Credit</a:t>
            </a:r>
          </a:p>
        </p:txBody>
      </p:sp>
      <p:sp>
        <p:nvSpPr>
          <p:cNvPr id="13" name="AutoShape 10"/>
          <p:cNvSpPr>
            <a:spLocks noChangeArrowheads="1"/>
          </p:cNvSpPr>
          <p:nvPr/>
        </p:nvSpPr>
        <p:spPr bwMode="auto">
          <a:xfrm>
            <a:off x="1308100" y="5067568"/>
            <a:ext cx="5540375" cy="911225"/>
          </a:xfrm>
          <a:prstGeom prst="roundRect">
            <a:avLst>
              <a:gd name="adj" fmla="val 16667"/>
            </a:avLst>
          </a:prstGeom>
          <a:solidFill>
            <a:srgbClr val="ECE9E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p>
            <a:pPr marL="228600" indent="-228600"/>
            <a:r>
              <a:rPr lang="en-US" altLang="it-IT" sz="3200" b="1" dirty="0">
                <a:solidFill>
                  <a:srgbClr val="C00000"/>
                </a:solidFill>
                <a:latin typeface="Avenir Book" panose="02000503020000020003" pitchFamily="2" charset="0"/>
                <a:cs typeface="Arial" panose="020B0604020202020204" pitchFamily="34" charset="0"/>
              </a:rPr>
              <a:t>Open Account</a:t>
            </a:r>
          </a:p>
        </p:txBody>
      </p:sp>
      <p:sp>
        <p:nvSpPr>
          <p:cNvPr id="16" name="Callout con freccia a sinistra 15"/>
          <p:cNvSpPr/>
          <p:nvPr/>
        </p:nvSpPr>
        <p:spPr>
          <a:xfrm>
            <a:off x="8410756" y="2334302"/>
            <a:ext cx="3196086" cy="802256"/>
          </a:xfrm>
          <a:prstGeom prst="leftArrowCallout">
            <a:avLst>
              <a:gd name="adj1" fmla="val 25000"/>
              <a:gd name="adj2" fmla="val 25000"/>
              <a:gd name="adj3" fmla="val 25000"/>
              <a:gd name="adj4" fmla="val 8252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014604" y="2287384"/>
            <a:ext cx="2424022" cy="1200329"/>
          </a:xfrm>
          <a:prstGeom prst="rect">
            <a:avLst/>
          </a:prstGeom>
          <a:noFill/>
        </p:spPr>
        <p:txBody>
          <a:bodyPr wrap="square" rtlCol="0">
            <a:spAutoFit/>
          </a:bodyPr>
          <a:lstStyle/>
          <a:p>
            <a:pPr>
              <a:lnSpc>
                <a:spcPct val="150000"/>
              </a:lnSpc>
            </a:pPr>
            <a:r>
              <a:rPr lang="en-US" sz="1200" spc="100" dirty="0">
                <a:latin typeface="Arial" panose="020B0604020202020204" pitchFamily="34" charset="0"/>
                <a:ea typeface="Open Sans" panose="020B0606030504020204" pitchFamily="34" charset="0"/>
                <a:cs typeface="Arial" panose="020B0604020202020204" pitchFamily="34" charset="0"/>
              </a:rPr>
              <a:t>Buyer Pays in advance  (Wire Transfer, Check, </a:t>
            </a:r>
            <a:r>
              <a:rPr lang="en-US" sz="1200" spc="100" dirty="0" err="1">
                <a:latin typeface="Arial" panose="020B0604020202020204" pitchFamily="34" charset="0"/>
                <a:ea typeface="Open Sans" panose="020B0606030504020204" pitchFamily="34" charset="0"/>
                <a:cs typeface="Arial" panose="020B0604020202020204" pitchFamily="34" charset="0"/>
              </a:rPr>
              <a:t>etc</a:t>
            </a:r>
            <a:r>
              <a:rPr lang="en-US" sz="1200" spc="100" dirty="0">
                <a:latin typeface="Arial" panose="020B0604020202020204" pitchFamily="34" charset="0"/>
                <a:ea typeface="Open Sans" panose="020B0606030504020204" pitchFamily="34" charset="0"/>
                <a:cs typeface="Arial" panose="020B0604020202020204" pitchFamily="34" charset="0"/>
              </a:rPr>
              <a:t>); Seller Ships</a:t>
            </a:r>
          </a:p>
          <a:p>
            <a:pPr>
              <a:lnSpc>
                <a:spcPct val="150000"/>
              </a:lnSpc>
            </a:pPr>
            <a:endParaRPr lang="en-US" sz="1200" spc="100" dirty="0">
              <a:latin typeface="Arial" panose="020B0604020202020204" pitchFamily="34" charset="0"/>
              <a:ea typeface="Open Sans" panose="020B0606030504020204" pitchFamily="34" charset="0"/>
              <a:cs typeface="Arial" panose="020B0604020202020204" pitchFamily="34" charset="0"/>
            </a:endParaRPr>
          </a:p>
        </p:txBody>
      </p:sp>
      <p:sp>
        <p:nvSpPr>
          <p:cNvPr id="18" name="Callout con freccia a sinistra 17"/>
          <p:cNvSpPr/>
          <p:nvPr/>
        </p:nvSpPr>
        <p:spPr>
          <a:xfrm>
            <a:off x="8416512" y="5152256"/>
            <a:ext cx="3196086" cy="802256"/>
          </a:xfrm>
          <a:prstGeom prst="leftArrowCallout">
            <a:avLst>
              <a:gd name="adj1" fmla="val 25000"/>
              <a:gd name="adj2" fmla="val 25000"/>
              <a:gd name="adj3" fmla="val 25000"/>
              <a:gd name="adj4" fmla="val 8252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p:cNvSpPr txBox="1"/>
          <p:nvPr/>
        </p:nvSpPr>
        <p:spPr>
          <a:xfrm>
            <a:off x="9020360" y="5105338"/>
            <a:ext cx="2424022" cy="923330"/>
          </a:xfrm>
          <a:prstGeom prst="rect">
            <a:avLst/>
          </a:prstGeom>
          <a:noFill/>
        </p:spPr>
        <p:txBody>
          <a:bodyPr wrap="square" rtlCol="0">
            <a:spAutoFit/>
          </a:bodyPr>
          <a:lstStyle/>
          <a:p>
            <a:pPr>
              <a:lnSpc>
                <a:spcPct val="150000"/>
              </a:lnSpc>
            </a:pPr>
            <a:r>
              <a:rPr lang="en-US" sz="1200" spc="100" dirty="0">
                <a:latin typeface="Arial" panose="020B0604020202020204" pitchFamily="34" charset="0"/>
                <a:ea typeface="Open Sans" panose="020B0606030504020204" pitchFamily="34" charset="0"/>
                <a:cs typeface="Arial" panose="020B0604020202020204" pitchFamily="34" charset="0"/>
              </a:rPr>
              <a:t>Seller Ships</a:t>
            </a:r>
          </a:p>
          <a:p>
            <a:pPr>
              <a:lnSpc>
                <a:spcPct val="150000"/>
              </a:lnSpc>
            </a:pPr>
            <a:r>
              <a:rPr lang="en-US" sz="1200" spc="100" dirty="0">
                <a:latin typeface="Arial" panose="020B0604020202020204" pitchFamily="34" charset="0"/>
                <a:ea typeface="Open Sans" panose="020B0606030504020204" pitchFamily="34" charset="0"/>
                <a:cs typeface="Arial" panose="020B0604020202020204" pitchFamily="34" charset="0"/>
              </a:rPr>
              <a:t>Buyer Pays (Wire Transfer, Check, </a:t>
            </a:r>
            <a:r>
              <a:rPr lang="en-US" sz="1200" spc="100" dirty="0" err="1">
                <a:latin typeface="Arial" panose="020B0604020202020204" pitchFamily="34" charset="0"/>
                <a:ea typeface="Open Sans" panose="020B0606030504020204" pitchFamily="34" charset="0"/>
                <a:cs typeface="Arial" panose="020B0604020202020204" pitchFamily="34" charset="0"/>
              </a:rPr>
              <a:t>etc</a:t>
            </a:r>
            <a:r>
              <a:rPr lang="en-US" sz="1200" spc="100" dirty="0">
                <a:latin typeface="Arial" panose="020B0604020202020204" pitchFamily="34" charset="0"/>
                <a:ea typeface="Open Sans" panose="020B0606030504020204" pitchFamily="34" charset="0"/>
                <a:cs typeface="Arial" panose="020B0604020202020204" pitchFamily="34" charset="0"/>
              </a:rPr>
              <a:t>); </a:t>
            </a:r>
          </a:p>
        </p:txBody>
      </p:sp>
      <p:sp>
        <p:nvSpPr>
          <p:cNvPr id="20" name="Callout con freccia a sinistra 19"/>
          <p:cNvSpPr/>
          <p:nvPr/>
        </p:nvSpPr>
        <p:spPr>
          <a:xfrm>
            <a:off x="8430894" y="4278116"/>
            <a:ext cx="3196086" cy="802256"/>
          </a:xfrm>
          <a:prstGeom prst="leftArrowCallout">
            <a:avLst>
              <a:gd name="adj1" fmla="val 25000"/>
              <a:gd name="adj2" fmla="val 25000"/>
              <a:gd name="adj3" fmla="val 25000"/>
              <a:gd name="adj4" fmla="val 8252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9034742" y="4231198"/>
            <a:ext cx="2424022" cy="923330"/>
          </a:xfrm>
          <a:prstGeom prst="rect">
            <a:avLst/>
          </a:prstGeom>
          <a:noFill/>
        </p:spPr>
        <p:txBody>
          <a:bodyPr wrap="square" rtlCol="0">
            <a:spAutoFit/>
          </a:bodyPr>
          <a:lstStyle/>
          <a:p>
            <a:pPr>
              <a:lnSpc>
                <a:spcPct val="150000"/>
              </a:lnSpc>
            </a:pPr>
            <a:r>
              <a:rPr lang="en-US" sz="1200" spc="100" dirty="0">
                <a:latin typeface="Arial" panose="020B0604020202020204" pitchFamily="34" charset="0"/>
                <a:ea typeface="Open Sans" panose="020B0606030504020204" pitchFamily="34" charset="0"/>
                <a:cs typeface="Arial" panose="020B0604020202020204" pitchFamily="34" charset="0"/>
              </a:rPr>
              <a:t>Seller Ships sending shipping docs to a bank</a:t>
            </a:r>
          </a:p>
          <a:p>
            <a:pPr>
              <a:lnSpc>
                <a:spcPct val="150000"/>
              </a:lnSpc>
            </a:pPr>
            <a:r>
              <a:rPr lang="en-US" sz="1200" spc="100" dirty="0">
                <a:latin typeface="Arial" panose="020B0604020202020204" pitchFamily="34" charset="0"/>
                <a:ea typeface="Open Sans" panose="020B0606030504020204" pitchFamily="34" charset="0"/>
                <a:cs typeface="Arial" panose="020B0604020202020204" pitchFamily="34" charset="0"/>
              </a:rPr>
              <a:t>Bank Pays</a:t>
            </a:r>
          </a:p>
        </p:txBody>
      </p:sp>
      <p:sp>
        <p:nvSpPr>
          <p:cNvPr id="22" name="Titolo 1"/>
          <p:cNvSpPr>
            <a:spLocks noGrp="1"/>
          </p:cNvSpPr>
          <p:nvPr>
            <p:ph type="title"/>
          </p:nvPr>
        </p:nvSpPr>
        <p:spPr>
          <a:xfrm>
            <a:off x="557250" y="1316913"/>
            <a:ext cx="9784579" cy="464602"/>
          </a:xfrm>
        </p:spPr>
        <p:txBody>
          <a:bodyPr/>
          <a:lstStyle/>
          <a:p>
            <a:r>
              <a:rPr lang="en-US" altLang="it-IT" dirty="0"/>
              <a:t>Payment Methods: </a:t>
            </a:r>
            <a:r>
              <a:rPr lang="en-US" altLang="it-IT" i="1" dirty="0">
                <a:solidFill>
                  <a:srgbClr val="C00000"/>
                </a:solidFill>
              </a:rPr>
              <a:t>4 main Methods </a:t>
            </a:r>
            <a:r>
              <a:rPr lang="en-US" altLang="it-IT" i="1" dirty="0" smtClean="0">
                <a:solidFill>
                  <a:srgbClr val="C00000"/>
                </a:solidFill>
              </a:rPr>
              <a:t>1/2</a:t>
            </a:r>
            <a:endParaRPr lang="it-IT" i="1" dirty="0">
              <a:solidFill>
                <a:srgbClr val="C00000"/>
              </a:solidFill>
            </a:endParaRPr>
          </a:p>
        </p:txBody>
      </p:sp>
    </p:spTree>
    <p:extLst>
      <p:ext uri="{BB962C8B-B14F-4D97-AF65-F5344CB8AC3E}">
        <p14:creationId xmlns:p14="http://schemas.microsoft.com/office/powerpoint/2010/main" val="325148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animBg="1"/>
      <p:bldP spid="13" grpId="0" animBg="1"/>
      <p:bldP spid="16" grpId="0" animBg="1"/>
      <p:bldP spid="17" grpId="0"/>
      <p:bldP spid="18" grpId="0" animBg="1"/>
      <p:bldP spid="19" grpId="0"/>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7250" y="1337233"/>
            <a:ext cx="9784579" cy="464602"/>
          </a:xfrm>
        </p:spPr>
        <p:txBody>
          <a:bodyPr/>
          <a:lstStyle/>
          <a:p>
            <a:r>
              <a:rPr lang="en-US" altLang="it-IT" dirty="0"/>
              <a:t>Payment Methods: </a:t>
            </a:r>
            <a:r>
              <a:rPr lang="en-US" altLang="it-IT" i="1" dirty="0">
                <a:solidFill>
                  <a:srgbClr val="C00000"/>
                </a:solidFill>
              </a:rPr>
              <a:t>4 main Methods </a:t>
            </a:r>
            <a:r>
              <a:rPr lang="en-US" altLang="it-IT" i="1" dirty="0" smtClean="0">
                <a:solidFill>
                  <a:srgbClr val="C00000"/>
                </a:solidFill>
              </a:rPr>
              <a:t>2/2</a:t>
            </a:r>
            <a:endParaRPr lang="it-IT" i="1" dirty="0">
              <a:solidFill>
                <a:srgbClr val="C00000"/>
              </a:solidFill>
            </a:endParaRPr>
          </a:p>
        </p:txBody>
      </p:sp>
      <p:sp>
        <p:nvSpPr>
          <p:cNvPr id="8" name="Text Box 6"/>
          <p:cNvSpPr txBox="1">
            <a:spLocks noChangeArrowheads="1"/>
          </p:cNvSpPr>
          <p:nvPr/>
        </p:nvSpPr>
        <p:spPr bwMode="auto">
          <a:xfrm>
            <a:off x="2641836" y="5270630"/>
            <a:ext cx="667522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it-IT" sz="3200" dirty="0">
                <a:solidFill>
                  <a:srgbClr val="C00000"/>
                </a:solidFill>
                <a:latin typeface="Avenir Book" panose="02000503020000020003" pitchFamily="2" charset="0"/>
                <a:cs typeface="Arial" panose="020B0604020202020204" pitchFamily="34" charset="0"/>
              </a:rPr>
              <a:t>Buyer &amp; Seller often have Reversed Priorities!</a:t>
            </a:r>
          </a:p>
        </p:txBody>
      </p:sp>
      <p:grpSp>
        <p:nvGrpSpPr>
          <p:cNvPr id="3" name="Gruppo 2"/>
          <p:cNvGrpSpPr/>
          <p:nvPr/>
        </p:nvGrpSpPr>
        <p:grpSpPr>
          <a:xfrm>
            <a:off x="1538652" y="2414649"/>
            <a:ext cx="8833340" cy="2386013"/>
            <a:chOff x="1538652" y="2414649"/>
            <a:chExt cx="8833340" cy="2386013"/>
          </a:xfrm>
        </p:grpSpPr>
        <p:sp>
          <p:nvSpPr>
            <p:cNvPr id="5" name="AutoShape 3"/>
            <p:cNvSpPr>
              <a:spLocks noChangeArrowheads="1"/>
            </p:cNvSpPr>
            <p:nvPr/>
          </p:nvSpPr>
          <p:spPr bwMode="auto">
            <a:xfrm>
              <a:off x="2391506" y="2414649"/>
              <a:ext cx="3656013" cy="2352675"/>
            </a:xfrm>
            <a:prstGeom prst="roundRect">
              <a:avLst>
                <a:gd name="adj" fmla="val 16667"/>
              </a:avLst>
            </a:prstGeom>
            <a:solidFill>
              <a:srgbClr val="ECE9E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lvl1pPr marL="228600" indent="-2286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sz="2000" dirty="0">
                  <a:solidFill>
                    <a:srgbClr val="C00000"/>
                  </a:solidFill>
                  <a:latin typeface="Avenir Book" panose="02000503020000020003" pitchFamily="2" charset="0"/>
                  <a:cs typeface="Arial" panose="020B0604020202020204" pitchFamily="34" charset="0"/>
                </a:rPr>
                <a:t>Buyer (Importer) Perspective</a:t>
              </a:r>
            </a:p>
            <a:p>
              <a:pPr eaLnBrk="1" hangingPunct="1">
                <a:buFontTx/>
                <a:buChar char="•"/>
              </a:pPr>
              <a:r>
                <a:rPr lang="en-US" altLang="it-IT" sz="2000" b="0" dirty="0">
                  <a:latin typeface="Avenir Book" panose="02000503020000020003" pitchFamily="2" charset="0"/>
                  <a:cs typeface="Arial" panose="020B0604020202020204" pitchFamily="34" charset="0"/>
                </a:rPr>
                <a:t>Open Account</a:t>
              </a:r>
            </a:p>
            <a:p>
              <a:pPr eaLnBrk="1" hangingPunct="1">
                <a:buFontTx/>
                <a:buChar char="•"/>
              </a:pPr>
              <a:r>
                <a:rPr lang="en-US" altLang="it-IT" sz="2000" b="0" dirty="0">
                  <a:latin typeface="Avenir Book" panose="02000503020000020003" pitchFamily="2" charset="0"/>
                  <a:cs typeface="Arial" panose="020B0604020202020204" pitchFamily="34" charset="0"/>
                </a:rPr>
                <a:t>Documentary Collection</a:t>
              </a:r>
            </a:p>
            <a:p>
              <a:pPr eaLnBrk="1" hangingPunct="1">
                <a:buFontTx/>
                <a:buChar char="•"/>
              </a:pPr>
              <a:r>
                <a:rPr lang="en-US" altLang="it-IT" sz="2000" b="0" dirty="0">
                  <a:latin typeface="Avenir Book" panose="02000503020000020003" pitchFamily="2" charset="0"/>
                  <a:cs typeface="Arial" panose="020B0604020202020204" pitchFamily="34" charset="0"/>
                </a:rPr>
                <a:t>Letter of Credit</a:t>
              </a:r>
            </a:p>
            <a:p>
              <a:pPr eaLnBrk="1" hangingPunct="1">
                <a:buFontTx/>
                <a:buChar char="•"/>
              </a:pPr>
              <a:r>
                <a:rPr lang="en-US" altLang="it-IT" sz="2000" b="0" dirty="0">
                  <a:latin typeface="Avenir Book" panose="02000503020000020003" pitchFamily="2" charset="0"/>
                  <a:cs typeface="Arial" panose="020B0604020202020204" pitchFamily="34" charset="0"/>
                </a:rPr>
                <a:t>Cash In Advance</a:t>
              </a:r>
            </a:p>
          </p:txBody>
        </p:sp>
        <p:sp>
          <p:nvSpPr>
            <p:cNvPr id="6" name="AutoShape 4"/>
            <p:cNvSpPr>
              <a:spLocks noChangeArrowheads="1"/>
            </p:cNvSpPr>
            <p:nvPr/>
          </p:nvSpPr>
          <p:spPr bwMode="auto">
            <a:xfrm>
              <a:off x="6069991" y="2414649"/>
              <a:ext cx="3656012" cy="2352675"/>
            </a:xfrm>
            <a:prstGeom prst="roundRect">
              <a:avLst>
                <a:gd name="adj" fmla="val 16667"/>
              </a:avLst>
            </a:prstGeom>
            <a:solidFill>
              <a:schemeClr val="accent1">
                <a:lumMod val="60000"/>
                <a:lumOff val="40000"/>
                <a:alpha val="75000"/>
              </a:schemeClr>
            </a:solidFill>
            <a:ln w="9525">
              <a:solidFill>
                <a:schemeClr val="tx1"/>
              </a:solidFill>
              <a:round/>
              <a:headEnd/>
              <a:tailEnd/>
            </a:ln>
            <a:effectLst/>
          </p:spPr>
          <p:txBody>
            <a:bodyPr wrap="none" lIns="0" rIns="0" anchor="ctr"/>
            <a:lstStyle>
              <a:lvl1pPr marL="228600" indent="-2286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it-IT" sz="2000" dirty="0">
                  <a:solidFill>
                    <a:srgbClr val="C00000"/>
                  </a:solidFill>
                  <a:latin typeface="Avenir Book" panose="02000503020000020003" pitchFamily="2" charset="0"/>
                  <a:cs typeface="Arial" panose="020B0604020202020204" pitchFamily="34" charset="0"/>
                </a:rPr>
                <a:t>Seller (Exporter) Perspective</a:t>
              </a:r>
            </a:p>
            <a:p>
              <a:pPr algn="l" eaLnBrk="1" hangingPunct="1">
                <a:buFontTx/>
                <a:buChar char="•"/>
              </a:pPr>
              <a:r>
                <a:rPr lang="en-US" altLang="it-IT" sz="2000" b="0" dirty="0">
                  <a:latin typeface="Avenir Book" panose="02000503020000020003" pitchFamily="2" charset="0"/>
                  <a:cs typeface="Arial" panose="020B0604020202020204" pitchFamily="34" charset="0"/>
                </a:rPr>
                <a:t>Cash In Advance</a:t>
              </a:r>
            </a:p>
            <a:p>
              <a:pPr algn="l" eaLnBrk="1" hangingPunct="1">
                <a:buFontTx/>
                <a:buChar char="•"/>
              </a:pPr>
              <a:r>
                <a:rPr lang="en-US" altLang="it-IT" sz="2000" b="0" dirty="0">
                  <a:latin typeface="Avenir Book" panose="02000503020000020003" pitchFamily="2" charset="0"/>
                  <a:cs typeface="Arial" panose="020B0604020202020204" pitchFamily="34" charset="0"/>
                </a:rPr>
                <a:t>Letter of Credit</a:t>
              </a:r>
            </a:p>
            <a:p>
              <a:pPr algn="l" eaLnBrk="1" hangingPunct="1">
                <a:buFontTx/>
                <a:buChar char="•"/>
              </a:pPr>
              <a:r>
                <a:rPr lang="en-US" altLang="it-IT" sz="2000" b="0" dirty="0">
                  <a:latin typeface="Avenir Book" panose="02000503020000020003" pitchFamily="2" charset="0"/>
                  <a:cs typeface="Arial" panose="020B0604020202020204" pitchFamily="34" charset="0"/>
                </a:rPr>
                <a:t>Documentary Collection</a:t>
              </a:r>
            </a:p>
            <a:p>
              <a:pPr algn="l" eaLnBrk="1" hangingPunct="1">
                <a:buFontTx/>
                <a:buChar char="•"/>
              </a:pPr>
              <a:r>
                <a:rPr lang="en-US" altLang="it-IT" sz="2000" b="0" dirty="0">
                  <a:latin typeface="Avenir Book" panose="02000503020000020003" pitchFamily="2" charset="0"/>
                  <a:cs typeface="Arial" panose="020B0604020202020204" pitchFamily="34" charset="0"/>
                </a:rPr>
                <a:t>Open Account</a:t>
              </a:r>
            </a:p>
          </p:txBody>
        </p:sp>
        <p:cxnSp>
          <p:nvCxnSpPr>
            <p:cNvPr id="7" name="AutoShape 5"/>
            <p:cNvCxnSpPr>
              <a:cxnSpLocks noChangeShapeType="1"/>
            </p:cNvCxnSpPr>
            <p:nvPr/>
          </p:nvCxnSpPr>
          <p:spPr bwMode="auto">
            <a:xfrm rot="16200000" flipH="1">
              <a:off x="6049962" y="2936876"/>
              <a:ext cx="12700" cy="3660896"/>
            </a:xfrm>
            <a:prstGeom prst="bentConnector3">
              <a:avLst>
                <a:gd name="adj1" fmla="val 1800000"/>
              </a:avLst>
            </a:prstGeom>
            <a:noFill/>
            <a:ln w="1587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7"/>
            <p:cNvSpPr txBox="1">
              <a:spLocks noChangeArrowheads="1"/>
            </p:cNvSpPr>
            <p:nvPr/>
          </p:nvSpPr>
          <p:spPr bwMode="auto">
            <a:xfrm>
              <a:off x="1554527" y="2567049"/>
              <a:ext cx="709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sz="1200" dirty="0"/>
                <a:t>Lowest</a:t>
              </a:r>
            </a:p>
            <a:p>
              <a:pPr eaLnBrk="1" hangingPunct="1"/>
              <a:r>
                <a:rPr lang="en-US" altLang="it-IT" sz="1200" dirty="0"/>
                <a:t>Risk</a:t>
              </a:r>
            </a:p>
          </p:txBody>
        </p:sp>
        <p:sp>
          <p:nvSpPr>
            <p:cNvPr id="10" name="Text Box 8"/>
            <p:cNvSpPr txBox="1">
              <a:spLocks noChangeArrowheads="1"/>
            </p:cNvSpPr>
            <p:nvPr/>
          </p:nvSpPr>
          <p:spPr bwMode="auto">
            <a:xfrm>
              <a:off x="1538652" y="4160899"/>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sz="1200"/>
                <a:t>Highest</a:t>
              </a:r>
            </a:p>
            <a:p>
              <a:pPr eaLnBrk="1" hangingPunct="1"/>
              <a:r>
                <a:rPr lang="en-US" altLang="it-IT" sz="1200"/>
                <a:t>Risk</a:t>
              </a:r>
            </a:p>
          </p:txBody>
        </p:sp>
        <p:sp>
          <p:nvSpPr>
            <p:cNvPr id="11" name="Line 9"/>
            <p:cNvSpPr>
              <a:spLocks noChangeShapeType="1"/>
            </p:cNvSpPr>
            <p:nvPr/>
          </p:nvSpPr>
          <p:spPr bwMode="auto">
            <a:xfrm>
              <a:off x="1905365" y="3022662"/>
              <a:ext cx="0" cy="1138237"/>
            </a:xfrm>
            <a:prstGeom prst="line">
              <a:avLst/>
            </a:prstGeom>
            <a:noFill/>
            <a:ln w="158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 name="Text Box 10"/>
            <p:cNvSpPr txBox="1">
              <a:spLocks noChangeArrowheads="1"/>
            </p:cNvSpPr>
            <p:nvPr/>
          </p:nvSpPr>
          <p:spPr bwMode="auto">
            <a:xfrm>
              <a:off x="9786205" y="2414649"/>
              <a:ext cx="55562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sz="1200"/>
                <a:t>Best</a:t>
              </a:r>
            </a:p>
            <a:p>
              <a:pPr eaLnBrk="1" hangingPunct="1"/>
              <a:r>
                <a:rPr lang="en-US" altLang="it-IT" sz="1200"/>
                <a:t>Cash</a:t>
              </a:r>
            </a:p>
            <a:p>
              <a:pPr eaLnBrk="1" hangingPunct="1"/>
              <a:r>
                <a:rPr lang="en-US" altLang="it-IT" sz="1200"/>
                <a:t>Flow</a:t>
              </a:r>
            </a:p>
          </p:txBody>
        </p:sp>
        <p:sp>
          <p:nvSpPr>
            <p:cNvPr id="13" name="Text Box 11"/>
            <p:cNvSpPr txBox="1">
              <a:spLocks noChangeArrowheads="1"/>
            </p:cNvSpPr>
            <p:nvPr/>
          </p:nvSpPr>
          <p:spPr bwMode="auto">
            <a:xfrm>
              <a:off x="9756042" y="4160899"/>
              <a:ext cx="61595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sz="1200"/>
                <a:t>Worst</a:t>
              </a:r>
            </a:p>
            <a:p>
              <a:pPr eaLnBrk="1" hangingPunct="1"/>
              <a:r>
                <a:rPr lang="en-US" altLang="it-IT" sz="1200"/>
                <a:t>Cash</a:t>
              </a:r>
            </a:p>
            <a:p>
              <a:pPr eaLnBrk="1" hangingPunct="1"/>
              <a:r>
                <a:rPr lang="en-US" altLang="it-IT" sz="1200"/>
                <a:t>Flow</a:t>
              </a:r>
            </a:p>
          </p:txBody>
        </p:sp>
        <p:sp>
          <p:nvSpPr>
            <p:cNvPr id="14" name="Line 12"/>
            <p:cNvSpPr>
              <a:spLocks noChangeShapeType="1"/>
            </p:cNvSpPr>
            <p:nvPr/>
          </p:nvSpPr>
          <p:spPr bwMode="auto">
            <a:xfrm>
              <a:off x="10057667" y="3022662"/>
              <a:ext cx="0" cy="1138237"/>
            </a:xfrm>
            <a:prstGeom prst="line">
              <a:avLst/>
            </a:prstGeom>
            <a:noFill/>
            <a:ln w="158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val="16192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7251" y="1316913"/>
            <a:ext cx="9923180" cy="464602"/>
          </a:xfrm>
        </p:spPr>
        <p:txBody>
          <a:bodyPr/>
          <a:lstStyle/>
          <a:p>
            <a:r>
              <a:rPr lang="en-US" altLang="it-IT" dirty="0"/>
              <a:t>Choice of Methods</a:t>
            </a:r>
            <a:r>
              <a:rPr lang="en-US" altLang="it-IT" i="1" dirty="0">
                <a:solidFill>
                  <a:srgbClr val="6E2636"/>
                </a:solidFill>
              </a:rPr>
              <a:t> </a:t>
            </a:r>
            <a:r>
              <a:rPr lang="en-US" altLang="it-IT" i="1" dirty="0">
                <a:solidFill>
                  <a:srgbClr val="C00000"/>
                </a:solidFill>
              </a:rPr>
              <a:t>– What determines? </a:t>
            </a:r>
            <a:endParaRPr lang="it-IT" i="1" dirty="0">
              <a:solidFill>
                <a:srgbClr val="C00000"/>
              </a:solidFill>
            </a:endParaRPr>
          </a:p>
        </p:txBody>
      </p:sp>
      <p:sp>
        <p:nvSpPr>
          <p:cNvPr id="5" name="Segnaposto testo 3"/>
          <p:cNvSpPr>
            <a:spLocks noGrp="1"/>
          </p:cNvSpPr>
          <p:nvPr>
            <p:ph type="body" sz="quarter" idx="18"/>
          </p:nvPr>
        </p:nvSpPr>
        <p:spPr>
          <a:xfrm>
            <a:off x="557250" y="2248330"/>
            <a:ext cx="10812365" cy="2737928"/>
          </a:xfrm>
        </p:spPr>
        <p:txBody>
          <a:bodyPr/>
          <a:lstStyle/>
          <a:p>
            <a:pPr marL="342900" indent="-342900">
              <a:lnSpc>
                <a:spcPct val="125000"/>
              </a:lnSpc>
              <a:buFont typeface="Arial" panose="020B0604020202020204" pitchFamily="34" charset="0"/>
              <a:buChar char="•"/>
            </a:pPr>
            <a:r>
              <a:rPr lang="en-US" altLang="it-IT" sz="2000" dirty="0"/>
              <a:t>Buyer-Seller Relationship</a:t>
            </a:r>
          </a:p>
          <a:p>
            <a:pPr marL="342900" indent="-342900">
              <a:lnSpc>
                <a:spcPct val="125000"/>
              </a:lnSpc>
              <a:buFont typeface="Arial" panose="020B0604020202020204" pitchFamily="34" charset="0"/>
              <a:buChar char="•"/>
            </a:pPr>
            <a:r>
              <a:rPr lang="en-US" altLang="it-IT" sz="2000" dirty="0"/>
              <a:t>Buyer’s credit standing</a:t>
            </a:r>
          </a:p>
          <a:p>
            <a:pPr marL="342900" indent="-342900">
              <a:lnSpc>
                <a:spcPct val="125000"/>
              </a:lnSpc>
              <a:buFont typeface="Arial" panose="020B0604020202020204" pitchFamily="34" charset="0"/>
              <a:buChar char="•"/>
            </a:pPr>
            <a:r>
              <a:rPr lang="en-US" altLang="it-IT" sz="2000" dirty="0"/>
              <a:t>Competition</a:t>
            </a:r>
          </a:p>
          <a:p>
            <a:pPr marL="342900" indent="-342900">
              <a:lnSpc>
                <a:spcPct val="125000"/>
              </a:lnSpc>
              <a:buFont typeface="Arial" panose="020B0604020202020204" pitchFamily="34" charset="0"/>
              <a:buChar char="•"/>
            </a:pPr>
            <a:r>
              <a:rPr lang="en-US" altLang="it-IT" sz="2000" dirty="0"/>
              <a:t>Uniqueness of the product (custom made?)</a:t>
            </a:r>
          </a:p>
          <a:p>
            <a:pPr marL="342900" indent="-342900">
              <a:lnSpc>
                <a:spcPct val="125000"/>
              </a:lnSpc>
              <a:buFont typeface="Arial" panose="020B0604020202020204" pitchFamily="34" charset="0"/>
              <a:buChar char="•"/>
            </a:pPr>
            <a:r>
              <a:rPr lang="en-US" altLang="it-IT" sz="2000" dirty="0"/>
              <a:t>Country conditions (political, economic)</a:t>
            </a:r>
          </a:p>
          <a:p>
            <a:pPr marL="342900" indent="-342900">
              <a:lnSpc>
                <a:spcPct val="125000"/>
              </a:lnSpc>
              <a:buFont typeface="Arial" panose="020B0604020202020204" pitchFamily="34" charset="0"/>
              <a:buChar char="•"/>
            </a:pPr>
            <a:r>
              <a:rPr lang="en-US" altLang="it-IT" sz="2000" dirty="0"/>
              <a:t>Cash flow considerations</a:t>
            </a:r>
          </a:p>
          <a:p>
            <a:pPr marL="342900" indent="-342900">
              <a:lnSpc>
                <a:spcPct val="125000"/>
              </a:lnSpc>
              <a:buFont typeface="Arial" panose="020B0604020202020204" pitchFamily="34" charset="0"/>
              <a:buChar char="•"/>
            </a:pPr>
            <a:r>
              <a:rPr lang="en-US" altLang="it-IT" sz="2000" dirty="0"/>
              <a:t>Transaction costs</a:t>
            </a:r>
          </a:p>
          <a:p>
            <a:pPr marL="342900" indent="-342900">
              <a:lnSpc>
                <a:spcPct val="125000"/>
              </a:lnSpc>
              <a:buFont typeface="Arial" panose="020B0604020202020204" pitchFamily="34" charset="0"/>
              <a:buChar char="•"/>
            </a:pPr>
            <a:r>
              <a:rPr lang="en-US" altLang="it-IT" sz="2000" dirty="0"/>
              <a:t>Other</a:t>
            </a:r>
          </a:p>
        </p:txBody>
      </p:sp>
    </p:spTree>
    <p:extLst>
      <p:ext uri="{BB962C8B-B14F-4D97-AF65-F5344CB8AC3E}">
        <p14:creationId xmlns:p14="http://schemas.microsoft.com/office/powerpoint/2010/main" val="159781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fade">
                                      <p:cBhvr>
                                        <p:cTn id="4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7250" y="1316913"/>
            <a:ext cx="11634749" cy="464602"/>
          </a:xfrm>
        </p:spPr>
        <p:txBody>
          <a:bodyPr/>
          <a:lstStyle/>
          <a:p>
            <a:r>
              <a:rPr lang="en-US" altLang="it-IT" dirty="0"/>
              <a:t>Mismatch between Buyer and Seller Goals</a:t>
            </a:r>
            <a:br>
              <a:rPr lang="en-US" altLang="it-IT" dirty="0"/>
            </a:br>
            <a:endParaRPr lang="it-IT" dirty="0"/>
          </a:p>
        </p:txBody>
      </p:sp>
      <p:sp>
        <p:nvSpPr>
          <p:cNvPr id="9" name="Text Box 6"/>
          <p:cNvSpPr txBox="1">
            <a:spLocks noChangeArrowheads="1"/>
          </p:cNvSpPr>
          <p:nvPr/>
        </p:nvSpPr>
        <p:spPr bwMode="auto">
          <a:xfrm>
            <a:off x="557250" y="2113573"/>
            <a:ext cx="1127719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it-IT" sz="3200" b="0" i="1" dirty="0">
                <a:solidFill>
                  <a:srgbClr val="C00000"/>
                </a:solidFill>
                <a:latin typeface="Avenir Black" panose="02000503020000020003"/>
              </a:rPr>
              <a:t>When do </a:t>
            </a:r>
            <a:r>
              <a:rPr lang="en-US" altLang="it-IT" sz="3200" i="1" dirty="0">
                <a:solidFill>
                  <a:srgbClr val="C00000"/>
                </a:solidFill>
                <a:latin typeface="Avenir Black" panose="02000503020000020003"/>
              </a:rPr>
              <a:t>Sellers</a:t>
            </a:r>
            <a:r>
              <a:rPr lang="en-US" altLang="it-IT" sz="3200" b="0" i="1" dirty="0">
                <a:solidFill>
                  <a:srgbClr val="C00000"/>
                </a:solidFill>
                <a:latin typeface="Avenir Black" panose="02000503020000020003"/>
              </a:rPr>
              <a:t> want to get paid?</a:t>
            </a:r>
          </a:p>
          <a:p>
            <a:pPr algn="r"/>
            <a:r>
              <a:rPr lang="en-US" altLang="it-IT" sz="3200" b="0" i="1" dirty="0">
                <a:solidFill>
                  <a:srgbClr val="C00000"/>
                </a:solidFill>
                <a:latin typeface="Avenir Black" panose="02000503020000020003"/>
              </a:rPr>
              <a:t>When do B</a:t>
            </a:r>
            <a:r>
              <a:rPr lang="en-US" altLang="it-IT" sz="3200" i="1" dirty="0">
                <a:solidFill>
                  <a:srgbClr val="C00000"/>
                </a:solidFill>
                <a:latin typeface="Avenir Black" panose="02000503020000020003"/>
              </a:rPr>
              <a:t>uyers</a:t>
            </a:r>
            <a:r>
              <a:rPr lang="en-US" altLang="it-IT" sz="3200" b="0" i="1" dirty="0">
                <a:solidFill>
                  <a:srgbClr val="C00000"/>
                </a:solidFill>
                <a:latin typeface="Avenir Black" panose="02000503020000020003"/>
              </a:rPr>
              <a:t> want to pay?</a:t>
            </a:r>
          </a:p>
        </p:txBody>
      </p:sp>
      <p:grpSp>
        <p:nvGrpSpPr>
          <p:cNvPr id="26" name="Gruppo 25"/>
          <p:cNvGrpSpPr/>
          <p:nvPr/>
        </p:nvGrpSpPr>
        <p:grpSpPr>
          <a:xfrm>
            <a:off x="7526825" y="3542936"/>
            <a:ext cx="3111864" cy="2695575"/>
            <a:chOff x="7526825" y="3435593"/>
            <a:chExt cx="3111864" cy="2695575"/>
          </a:xfrm>
        </p:grpSpPr>
        <p:grpSp>
          <p:nvGrpSpPr>
            <p:cNvPr id="14" name="Group 12"/>
            <p:cNvGrpSpPr>
              <a:grpSpLocks/>
            </p:cNvGrpSpPr>
            <p:nvPr/>
          </p:nvGrpSpPr>
          <p:grpSpPr bwMode="auto">
            <a:xfrm>
              <a:off x="9195287" y="3435593"/>
              <a:ext cx="1428750" cy="1482725"/>
              <a:chOff x="3957" y="2075"/>
              <a:chExt cx="1122" cy="1126"/>
            </a:xfrm>
          </p:grpSpPr>
          <p:sp>
            <p:nvSpPr>
              <p:cNvPr id="15" name="AutoShape 13"/>
              <p:cNvSpPr>
                <a:spLocks noChangeAspect="1" noChangeArrowheads="1" noTextEdit="1"/>
              </p:cNvSpPr>
              <p:nvPr/>
            </p:nvSpPr>
            <p:spPr bwMode="auto">
              <a:xfrm>
                <a:off x="3957" y="2075"/>
                <a:ext cx="1122" cy="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16" name="Freeform 14"/>
              <p:cNvSpPr>
                <a:spLocks/>
              </p:cNvSpPr>
              <p:nvPr/>
            </p:nvSpPr>
            <p:spPr bwMode="auto">
              <a:xfrm>
                <a:off x="4387" y="2315"/>
                <a:ext cx="692" cy="691"/>
              </a:xfrm>
              <a:custGeom>
                <a:avLst/>
                <a:gdLst>
                  <a:gd name="T0" fmla="*/ 479 w 1383"/>
                  <a:gd name="T1" fmla="*/ 165 h 1382"/>
                  <a:gd name="T2" fmla="*/ 513 w 1383"/>
                  <a:gd name="T3" fmla="*/ 216 h 1382"/>
                  <a:gd name="T4" fmla="*/ 521 w 1383"/>
                  <a:gd name="T5" fmla="*/ 270 h 1382"/>
                  <a:gd name="T6" fmla="*/ 443 w 1383"/>
                  <a:gd name="T7" fmla="*/ 255 h 1382"/>
                  <a:gd name="T8" fmla="*/ 412 w 1383"/>
                  <a:gd name="T9" fmla="*/ 203 h 1382"/>
                  <a:gd name="T10" fmla="*/ 359 w 1383"/>
                  <a:gd name="T11" fmla="*/ 187 h 1382"/>
                  <a:gd name="T12" fmla="*/ 343 w 1383"/>
                  <a:gd name="T13" fmla="*/ 188 h 1382"/>
                  <a:gd name="T14" fmla="*/ 316 w 1383"/>
                  <a:gd name="T15" fmla="*/ 198 h 1382"/>
                  <a:gd name="T16" fmla="*/ 288 w 1383"/>
                  <a:gd name="T17" fmla="*/ 225 h 1382"/>
                  <a:gd name="T18" fmla="*/ 268 w 1383"/>
                  <a:gd name="T19" fmla="*/ 289 h 1382"/>
                  <a:gd name="T20" fmla="*/ 264 w 1383"/>
                  <a:gd name="T21" fmla="*/ 340 h 1382"/>
                  <a:gd name="T22" fmla="*/ 264 w 1383"/>
                  <a:gd name="T23" fmla="*/ 359 h 1382"/>
                  <a:gd name="T24" fmla="*/ 274 w 1383"/>
                  <a:gd name="T25" fmla="*/ 420 h 1382"/>
                  <a:gd name="T26" fmla="*/ 284 w 1383"/>
                  <a:gd name="T27" fmla="*/ 451 h 1382"/>
                  <a:gd name="T28" fmla="*/ 312 w 1383"/>
                  <a:gd name="T29" fmla="*/ 485 h 1382"/>
                  <a:gd name="T30" fmla="*/ 355 w 1383"/>
                  <a:gd name="T31" fmla="*/ 499 h 1382"/>
                  <a:gd name="T32" fmla="*/ 400 w 1383"/>
                  <a:gd name="T33" fmla="*/ 484 h 1382"/>
                  <a:gd name="T34" fmla="*/ 431 w 1383"/>
                  <a:gd name="T35" fmla="*/ 430 h 1382"/>
                  <a:gd name="T36" fmla="*/ 522 w 1383"/>
                  <a:gd name="T37" fmla="*/ 430 h 1382"/>
                  <a:gd name="T38" fmla="*/ 482 w 1383"/>
                  <a:gd name="T39" fmla="*/ 517 h 1382"/>
                  <a:gd name="T40" fmla="*/ 438 w 1383"/>
                  <a:gd name="T41" fmla="*/ 544 h 1382"/>
                  <a:gd name="T42" fmla="*/ 403 w 1383"/>
                  <a:gd name="T43" fmla="*/ 554 h 1382"/>
                  <a:gd name="T44" fmla="*/ 367 w 1383"/>
                  <a:gd name="T45" fmla="*/ 558 h 1382"/>
                  <a:gd name="T46" fmla="*/ 328 w 1383"/>
                  <a:gd name="T47" fmla="*/ 557 h 1382"/>
                  <a:gd name="T48" fmla="*/ 290 w 1383"/>
                  <a:gd name="T49" fmla="*/ 549 h 1382"/>
                  <a:gd name="T50" fmla="*/ 225 w 1383"/>
                  <a:gd name="T51" fmla="*/ 510 h 1382"/>
                  <a:gd name="T52" fmla="*/ 195 w 1383"/>
                  <a:gd name="T53" fmla="*/ 465 h 1382"/>
                  <a:gd name="T54" fmla="*/ 182 w 1383"/>
                  <a:gd name="T55" fmla="*/ 423 h 1382"/>
                  <a:gd name="T56" fmla="*/ 174 w 1383"/>
                  <a:gd name="T57" fmla="*/ 361 h 1382"/>
                  <a:gd name="T58" fmla="*/ 174 w 1383"/>
                  <a:gd name="T59" fmla="*/ 342 h 1382"/>
                  <a:gd name="T60" fmla="*/ 180 w 1383"/>
                  <a:gd name="T61" fmla="*/ 289 h 1382"/>
                  <a:gd name="T62" fmla="*/ 201 w 1383"/>
                  <a:gd name="T63" fmla="*/ 222 h 1382"/>
                  <a:gd name="T64" fmla="*/ 249 w 1383"/>
                  <a:gd name="T65" fmla="*/ 160 h 1382"/>
                  <a:gd name="T66" fmla="*/ 333 w 1383"/>
                  <a:gd name="T67" fmla="*/ 127 h 1382"/>
                  <a:gd name="T68" fmla="*/ 397 w 1383"/>
                  <a:gd name="T69" fmla="*/ 130 h 1382"/>
                  <a:gd name="T70" fmla="*/ 494 w 1383"/>
                  <a:gd name="T71" fmla="*/ 33 h 1382"/>
                  <a:gd name="T72" fmla="*/ 450 w 1383"/>
                  <a:gd name="T73" fmla="*/ 16 h 1382"/>
                  <a:gd name="T74" fmla="*/ 404 w 1383"/>
                  <a:gd name="T75" fmla="*/ 5 h 1382"/>
                  <a:gd name="T76" fmla="*/ 355 w 1383"/>
                  <a:gd name="T77" fmla="*/ 0 h 1382"/>
                  <a:gd name="T78" fmla="*/ 211 w 1383"/>
                  <a:gd name="T79" fmla="*/ 27 h 1382"/>
                  <a:gd name="T80" fmla="*/ 79 w 1383"/>
                  <a:gd name="T81" fmla="*/ 126 h 1382"/>
                  <a:gd name="T82" fmla="*/ 7 w 1383"/>
                  <a:gd name="T83" fmla="*/ 276 h 1382"/>
                  <a:gd name="T84" fmla="*/ 16 w 1383"/>
                  <a:gd name="T85" fmla="*/ 449 h 1382"/>
                  <a:gd name="T86" fmla="*/ 101 w 1383"/>
                  <a:gd name="T87" fmla="*/ 590 h 1382"/>
                  <a:gd name="T88" fmla="*/ 243 w 1383"/>
                  <a:gd name="T89" fmla="*/ 676 h 1382"/>
                  <a:gd name="T90" fmla="*/ 415 w 1383"/>
                  <a:gd name="T91" fmla="*/ 685 h 1382"/>
                  <a:gd name="T92" fmla="*/ 566 w 1383"/>
                  <a:gd name="T93" fmla="*/ 613 h 1382"/>
                  <a:gd name="T94" fmla="*/ 665 w 1383"/>
                  <a:gd name="T95" fmla="*/ 481 h 1382"/>
                  <a:gd name="T96" fmla="*/ 691 w 1383"/>
                  <a:gd name="T97" fmla="*/ 321 h 1382"/>
                  <a:gd name="T98" fmla="*/ 660 w 1383"/>
                  <a:gd name="T99" fmla="*/ 201 h 1382"/>
                  <a:gd name="T100" fmla="*/ 592 w 1383"/>
                  <a:gd name="T101" fmla="*/ 103 h 1382"/>
                  <a:gd name="T102" fmla="*/ 494 w 1383"/>
                  <a:gd name="T103" fmla="*/ 33 h 13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83" h="1382">
                    <a:moveTo>
                      <a:pt x="872" y="281"/>
                    </a:moveTo>
                    <a:lnTo>
                      <a:pt x="895" y="292"/>
                    </a:lnTo>
                    <a:lnTo>
                      <a:pt x="918" y="303"/>
                    </a:lnTo>
                    <a:lnTo>
                      <a:pt x="938" y="316"/>
                    </a:lnTo>
                    <a:lnTo>
                      <a:pt x="957" y="330"/>
                    </a:lnTo>
                    <a:lnTo>
                      <a:pt x="974" y="346"/>
                    </a:lnTo>
                    <a:lnTo>
                      <a:pt x="989" y="363"/>
                    </a:lnTo>
                    <a:lnTo>
                      <a:pt x="1002" y="380"/>
                    </a:lnTo>
                    <a:lnTo>
                      <a:pt x="1012" y="400"/>
                    </a:lnTo>
                    <a:lnTo>
                      <a:pt x="1026" y="432"/>
                    </a:lnTo>
                    <a:lnTo>
                      <a:pt x="1034" y="462"/>
                    </a:lnTo>
                    <a:lnTo>
                      <a:pt x="1040" y="487"/>
                    </a:lnTo>
                    <a:lnTo>
                      <a:pt x="1041" y="509"/>
                    </a:lnTo>
                    <a:lnTo>
                      <a:pt x="1041" y="527"/>
                    </a:lnTo>
                    <a:lnTo>
                      <a:pt x="1041" y="539"/>
                    </a:lnTo>
                    <a:lnTo>
                      <a:pt x="1040" y="547"/>
                    </a:lnTo>
                    <a:lnTo>
                      <a:pt x="1039" y="550"/>
                    </a:lnTo>
                    <a:lnTo>
                      <a:pt x="890" y="550"/>
                    </a:lnTo>
                    <a:lnTo>
                      <a:pt x="888" y="529"/>
                    </a:lnTo>
                    <a:lnTo>
                      <a:pt x="885" y="509"/>
                    </a:lnTo>
                    <a:lnTo>
                      <a:pt x="882" y="491"/>
                    </a:lnTo>
                    <a:lnTo>
                      <a:pt x="876" y="474"/>
                    </a:lnTo>
                    <a:lnTo>
                      <a:pt x="862" y="446"/>
                    </a:lnTo>
                    <a:lnTo>
                      <a:pt x="844" y="423"/>
                    </a:lnTo>
                    <a:lnTo>
                      <a:pt x="824" y="406"/>
                    </a:lnTo>
                    <a:lnTo>
                      <a:pt x="802" y="393"/>
                    </a:lnTo>
                    <a:lnTo>
                      <a:pt x="781" y="384"/>
                    </a:lnTo>
                    <a:lnTo>
                      <a:pt x="757" y="378"/>
                    </a:lnTo>
                    <a:lnTo>
                      <a:pt x="737" y="375"/>
                    </a:lnTo>
                    <a:lnTo>
                      <a:pt x="718" y="373"/>
                    </a:lnTo>
                    <a:lnTo>
                      <a:pt x="711" y="373"/>
                    </a:lnTo>
                    <a:lnTo>
                      <a:pt x="705" y="373"/>
                    </a:lnTo>
                    <a:lnTo>
                      <a:pt x="699" y="375"/>
                    </a:lnTo>
                    <a:lnTo>
                      <a:pt x="692" y="375"/>
                    </a:lnTo>
                    <a:lnTo>
                      <a:pt x="685" y="376"/>
                    </a:lnTo>
                    <a:lnTo>
                      <a:pt x="678" y="377"/>
                    </a:lnTo>
                    <a:lnTo>
                      <a:pt x="671" y="379"/>
                    </a:lnTo>
                    <a:lnTo>
                      <a:pt x="665" y="380"/>
                    </a:lnTo>
                    <a:lnTo>
                      <a:pt x="647" y="387"/>
                    </a:lnTo>
                    <a:lnTo>
                      <a:pt x="631" y="395"/>
                    </a:lnTo>
                    <a:lnTo>
                      <a:pt x="616" y="405"/>
                    </a:lnTo>
                    <a:lnTo>
                      <a:pt x="603" y="415"/>
                    </a:lnTo>
                    <a:lnTo>
                      <a:pt x="593" y="425"/>
                    </a:lnTo>
                    <a:lnTo>
                      <a:pt x="584" y="437"/>
                    </a:lnTo>
                    <a:lnTo>
                      <a:pt x="575" y="449"/>
                    </a:lnTo>
                    <a:lnTo>
                      <a:pt x="569" y="461"/>
                    </a:lnTo>
                    <a:lnTo>
                      <a:pt x="557" y="487"/>
                    </a:lnTo>
                    <a:lnTo>
                      <a:pt x="549" y="515"/>
                    </a:lnTo>
                    <a:lnTo>
                      <a:pt x="542" y="546"/>
                    </a:lnTo>
                    <a:lnTo>
                      <a:pt x="536" y="577"/>
                    </a:lnTo>
                    <a:lnTo>
                      <a:pt x="759" y="577"/>
                    </a:lnTo>
                    <a:lnTo>
                      <a:pt x="759" y="673"/>
                    </a:lnTo>
                    <a:lnTo>
                      <a:pt x="528" y="673"/>
                    </a:lnTo>
                    <a:lnTo>
                      <a:pt x="528" y="676"/>
                    </a:lnTo>
                    <a:lnTo>
                      <a:pt x="528" y="680"/>
                    </a:lnTo>
                    <a:lnTo>
                      <a:pt x="528" y="683"/>
                    </a:lnTo>
                    <a:lnTo>
                      <a:pt x="528" y="686"/>
                    </a:lnTo>
                    <a:lnTo>
                      <a:pt x="528" y="696"/>
                    </a:lnTo>
                    <a:lnTo>
                      <a:pt x="528" y="706"/>
                    </a:lnTo>
                    <a:lnTo>
                      <a:pt x="528" y="718"/>
                    </a:lnTo>
                    <a:lnTo>
                      <a:pt x="529" y="731"/>
                    </a:lnTo>
                    <a:lnTo>
                      <a:pt x="723" y="731"/>
                    </a:lnTo>
                    <a:lnTo>
                      <a:pt x="723" y="826"/>
                    </a:lnTo>
                    <a:lnTo>
                      <a:pt x="543" y="826"/>
                    </a:lnTo>
                    <a:lnTo>
                      <a:pt x="547" y="840"/>
                    </a:lnTo>
                    <a:lnTo>
                      <a:pt x="550" y="853"/>
                    </a:lnTo>
                    <a:lnTo>
                      <a:pt x="554" y="865"/>
                    </a:lnTo>
                    <a:lnTo>
                      <a:pt x="558" y="878"/>
                    </a:lnTo>
                    <a:lnTo>
                      <a:pt x="563" y="891"/>
                    </a:lnTo>
                    <a:lnTo>
                      <a:pt x="567" y="902"/>
                    </a:lnTo>
                    <a:lnTo>
                      <a:pt x="573" y="914"/>
                    </a:lnTo>
                    <a:lnTo>
                      <a:pt x="580" y="924"/>
                    </a:lnTo>
                    <a:lnTo>
                      <a:pt x="594" y="942"/>
                    </a:lnTo>
                    <a:lnTo>
                      <a:pt x="609" y="957"/>
                    </a:lnTo>
                    <a:lnTo>
                      <a:pt x="624" y="970"/>
                    </a:lnTo>
                    <a:lnTo>
                      <a:pt x="640" y="980"/>
                    </a:lnTo>
                    <a:lnTo>
                      <a:pt x="657" y="989"/>
                    </a:lnTo>
                    <a:lnTo>
                      <a:pt x="675" y="993"/>
                    </a:lnTo>
                    <a:lnTo>
                      <a:pt x="692" y="997"/>
                    </a:lnTo>
                    <a:lnTo>
                      <a:pt x="709" y="998"/>
                    </a:lnTo>
                    <a:lnTo>
                      <a:pt x="729" y="997"/>
                    </a:lnTo>
                    <a:lnTo>
                      <a:pt x="747" y="993"/>
                    </a:lnTo>
                    <a:lnTo>
                      <a:pt x="766" y="986"/>
                    </a:lnTo>
                    <a:lnTo>
                      <a:pt x="783" y="977"/>
                    </a:lnTo>
                    <a:lnTo>
                      <a:pt x="799" y="967"/>
                    </a:lnTo>
                    <a:lnTo>
                      <a:pt x="814" y="953"/>
                    </a:lnTo>
                    <a:lnTo>
                      <a:pt x="827" y="938"/>
                    </a:lnTo>
                    <a:lnTo>
                      <a:pt x="838" y="919"/>
                    </a:lnTo>
                    <a:lnTo>
                      <a:pt x="852" y="889"/>
                    </a:lnTo>
                    <a:lnTo>
                      <a:pt x="861" y="860"/>
                    </a:lnTo>
                    <a:lnTo>
                      <a:pt x="866" y="830"/>
                    </a:lnTo>
                    <a:lnTo>
                      <a:pt x="869" y="801"/>
                    </a:lnTo>
                    <a:lnTo>
                      <a:pt x="1050" y="801"/>
                    </a:lnTo>
                    <a:lnTo>
                      <a:pt x="1048" y="828"/>
                    </a:lnTo>
                    <a:lnTo>
                      <a:pt x="1044" y="860"/>
                    </a:lnTo>
                    <a:lnTo>
                      <a:pt x="1039" y="894"/>
                    </a:lnTo>
                    <a:lnTo>
                      <a:pt x="1029" y="930"/>
                    </a:lnTo>
                    <a:lnTo>
                      <a:pt x="1014" y="966"/>
                    </a:lnTo>
                    <a:lnTo>
                      <a:pt x="992" y="1001"/>
                    </a:lnTo>
                    <a:lnTo>
                      <a:pt x="964" y="1033"/>
                    </a:lnTo>
                    <a:lnTo>
                      <a:pt x="925" y="1063"/>
                    </a:lnTo>
                    <a:lnTo>
                      <a:pt x="913" y="1070"/>
                    </a:lnTo>
                    <a:lnTo>
                      <a:pt x="900" y="1076"/>
                    </a:lnTo>
                    <a:lnTo>
                      <a:pt x="888" y="1082"/>
                    </a:lnTo>
                    <a:lnTo>
                      <a:pt x="875" y="1088"/>
                    </a:lnTo>
                    <a:lnTo>
                      <a:pt x="861" y="1092"/>
                    </a:lnTo>
                    <a:lnTo>
                      <a:pt x="847" y="1097"/>
                    </a:lnTo>
                    <a:lnTo>
                      <a:pt x="834" y="1100"/>
                    </a:lnTo>
                    <a:lnTo>
                      <a:pt x="820" y="1104"/>
                    </a:lnTo>
                    <a:lnTo>
                      <a:pt x="805" y="1107"/>
                    </a:lnTo>
                    <a:lnTo>
                      <a:pt x="791" y="1109"/>
                    </a:lnTo>
                    <a:lnTo>
                      <a:pt x="776" y="1112"/>
                    </a:lnTo>
                    <a:lnTo>
                      <a:pt x="762" y="1113"/>
                    </a:lnTo>
                    <a:lnTo>
                      <a:pt x="747" y="1114"/>
                    </a:lnTo>
                    <a:lnTo>
                      <a:pt x="733" y="1115"/>
                    </a:lnTo>
                    <a:lnTo>
                      <a:pt x="718" y="1116"/>
                    </a:lnTo>
                    <a:lnTo>
                      <a:pt x="705" y="1116"/>
                    </a:lnTo>
                    <a:lnTo>
                      <a:pt x="688" y="1116"/>
                    </a:lnTo>
                    <a:lnTo>
                      <a:pt x="672" y="1115"/>
                    </a:lnTo>
                    <a:lnTo>
                      <a:pt x="656" y="1114"/>
                    </a:lnTo>
                    <a:lnTo>
                      <a:pt x="641" y="1112"/>
                    </a:lnTo>
                    <a:lnTo>
                      <a:pt x="625" y="1109"/>
                    </a:lnTo>
                    <a:lnTo>
                      <a:pt x="610" y="1107"/>
                    </a:lnTo>
                    <a:lnTo>
                      <a:pt x="594" y="1103"/>
                    </a:lnTo>
                    <a:lnTo>
                      <a:pt x="579" y="1098"/>
                    </a:lnTo>
                    <a:lnTo>
                      <a:pt x="547" y="1086"/>
                    </a:lnTo>
                    <a:lnTo>
                      <a:pt x="517" y="1073"/>
                    </a:lnTo>
                    <a:lnTo>
                      <a:pt x="491" y="1057"/>
                    </a:lnTo>
                    <a:lnTo>
                      <a:pt x="468" y="1039"/>
                    </a:lnTo>
                    <a:lnTo>
                      <a:pt x="449" y="1020"/>
                    </a:lnTo>
                    <a:lnTo>
                      <a:pt x="431" y="1000"/>
                    </a:lnTo>
                    <a:lnTo>
                      <a:pt x="417" y="979"/>
                    </a:lnTo>
                    <a:lnTo>
                      <a:pt x="405" y="959"/>
                    </a:lnTo>
                    <a:lnTo>
                      <a:pt x="397" y="945"/>
                    </a:lnTo>
                    <a:lnTo>
                      <a:pt x="390" y="930"/>
                    </a:lnTo>
                    <a:lnTo>
                      <a:pt x="384" y="915"/>
                    </a:lnTo>
                    <a:lnTo>
                      <a:pt x="378" y="899"/>
                    </a:lnTo>
                    <a:lnTo>
                      <a:pt x="373" y="881"/>
                    </a:lnTo>
                    <a:lnTo>
                      <a:pt x="368" y="864"/>
                    </a:lnTo>
                    <a:lnTo>
                      <a:pt x="364" y="846"/>
                    </a:lnTo>
                    <a:lnTo>
                      <a:pt x="360" y="826"/>
                    </a:lnTo>
                    <a:lnTo>
                      <a:pt x="160" y="826"/>
                    </a:lnTo>
                    <a:lnTo>
                      <a:pt x="160" y="731"/>
                    </a:lnTo>
                    <a:lnTo>
                      <a:pt x="349" y="731"/>
                    </a:lnTo>
                    <a:lnTo>
                      <a:pt x="347" y="721"/>
                    </a:lnTo>
                    <a:lnTo>
                      <a:pt x="347" y="711"/>
                    </a:lnTo>
                    <a:lnTo>
                      <a:pt x="347" y="702"/>
                    </a:lnTo>
                    <a:lnTo>
                      <a:pt x="347" y="691"/>
                    </a:lnTo>
                    <a:lnTo>
                      <a:pt x="347" y="688"/>
                    </a:lnTo>
                    <a:lnTo>
                      <a:pt x="347" y="683"/>
                    </a:lnTo>
                    <a:lnTo>
                      <a:pt x="347" y="678"/>
                    </a:lnTo>
                    <a:lnTo>
                      <a:pt x="347" y="673"/>
                    </a:lnTo>
                    <a:lnTo>
                      <a:pt x="118" y="673"/>
                    </a:lnTo>
                    <a:lnTo>
                      <a:pt x="118" y="577"/>
                    </a:lnTo>
                    <a:lnTo>
                      <a:pt x="359" y="577"/>
                    </a:lnTo>
                    <a:lnTo>
                      <a:pt x="365" y="552"/>
                    </a:lnTo>
                    <a:lnTo>
                      <a:pt x="372" y="524"/>
                    </a:lnTo>
                    <a:lnTo>
                      <a:pt x="380" y="497"/>
                    </a:lnTo>
                    <a:lnTo>
                      <a:pt x="390" y="469"/>
                    </a:lnTo>
                    <a:lnTo>
                      <a:pt x="402" y="443"/>
                    </a:lnTo>
                    <a:lnTo>
                      <a:pt x="417" y="415"/>
                    </a:lnTo>
                    <a:lnTo>
                      <a:pt x="433" y="388"/>
                    </a:lnTo>
                    <a:lnTo>
                      <a:pt x="452" y="364"/>
                    </a:lnTo>
                    <a:lnTo>
                      <a:pt x="473" y="340"/>
                    </a:lnTo>
                    <a:lnTo>
                      <a:pt x="497" y="319"/>
                    </a:lnTo>
                    <a:lnTo>
                      <a:pt x="525" y="300"/>
                    </a:lnTo>
                    <a:lnTo>
                      <a:pt x="556" y="284"/>
                    </a:lnTo>
                    <a:lnTo>
                      <a:pt x="589" y="270"/>
                    </a:lnTo>
                    <a:lnTo>
                      <a:pt x="626" y="259"/>
                    </a:lnTo>
                    <a:lnTo>
                      <a:pt x="666" y="254"/>
                    </a:lnTo>
                    <a:lnTo>
                      <a:pt x="711" y="251"/>
                    </a:lnTo>
                    <a:lnTo>
                      <a:pt x="732" y="251"/>
                    </a:lnTo>
                    <a:lnTo>
                      <a:pt x="753" y="254"/>
                    </a:lnTo>
                    <a:lnTo>
                      <a:pt x="774" y="256"/>
                    </a:lnTo>
                    <a:lnTo>
                      <a:pt x="794" y="259"/>
                    </a:lnTo>
                    <a:lnTo>
                      <a:pt x="814" y="263"/>
                    </a:lnTo>
                    <a:lnTo>
                      <a:pt x="834" y="269"/>
                    </a:lnTo>
                    <a:lnTo>
                      <a:pt x="853" y="274"/>
                    </a:lnTo>
                    <a:lnTo>
                      <a:pt x="872" y="281"/>
                    </a:lnTo>
                    <a:lnTo>
                      <a:pt x="987" y="66"/>
                    </a:lnTo>
                    <a:lnTo>
                      <a:pt x="969" y="58"/>
                    </a:lnTo>
                    <a:lnTo>
                      <a:pt x="952" y="51"/>
                    </a:lnTo>
                    <a:lnTo>
                      <a:pt x="935" y="44"/>
                    </a:lnTo>
                    <a:lnTo>
                      <a:pt x="918" y="37"/>
                    </a:lnTo>
                    <a:lnTo>
                      <a:pt x="899" y="31"/>
                    </a:lnTo>
                    <a:lnTo>
                      <a:pt x="882" y="27"/>
                    </a:lnTo>
                    <a:lnTo>
                      <a:pt x="863" y="21"/>
                    </a:lnTo>
                    <a:lnTo>
                      <a:pt x="845" y="17"/>
                    </a:lnTo>
                    <a:lnTo>
                      <a:pt x="827" y="13"/>
                    </a:lnTo>
                    <a:lnTo>
                      <a:pt x="807" y="9"/>
                    </a:lnTo>
                    <a:lnTo>
                      <a:pt x="789" y="7"/>
                    </a:lnTo>
                    <a:lnTo>
                      <a:pt x="769" y="5"/>
                    </a:lnTo>
                    <a:lnTo>
                      <a:pt x="749" y="3"/>
                    </a:lnTo>
                    <a:lnTo>
                      <a:pt x="730" y="1"/>
                    </a:lnTo>
                    <a:lnTo>
                      <a:pt x="710" y="0"/>
                    </a:lnTo>
                    <a:lnTo>
                      <a:pt x="691" y="0"/>
                    </a:lnTo>
                    <a:lnTo>
                      <a:pt x="620" y="4"/>
                    </a:lnTo>
                    <a:lnTo>
                      <a:pt x="551" y="14"/>
                    </a:lnTo>
                    <a:lnTo>
                      <a:pt x="486" y="31"/>
                    </a:lnTo>
                    <a:lnTo>
                      <a:pt x="422" y="54"/>
                    </a:lnTo>
                    <a:lnTo>
                      <a:pt x="361" y="83"/>
                    </a:lnTo>
                    <a:lnTo>
                      <a:pt x="305" y="119"/>
                    </a:lnTo>
                    <a:lnTo>
                      <a:pt x="251" y="158"/>
                    </a:lnTo>
                    <a:lnTo>
                      <a:pt x="202" y="203"/>
                    </a:lnTo>
                    <a:lnTo>
                      <a:pt x="157" y="251"/>
                    </a:lnTo>
                    <a:lnTo>
                      <a:pt x="118" y="305"/>
                    </a:lnTo>
                    <a:lnTo>
                      <a:pt x="82" y="362"/>
                    </a:lnTo>
                    <a:lnTo>
                      <a:pt x="54" y="423"/>
                    </a:lnTo>
                    <a:lnTo>
                      <a:pt x="31" y="486"/>
                    </a:lnTo>
                    <a:lnTo>
                      <a:pt x="13" y="552"/>
                    </a:lnTo>
                    <a:lnTo>
                      <a:pt x="3" y="621"/>
                    </a:lnTo>
                    <a:lnTo>
                      <a:pt x="0" y="691"/>
                    </a:lnTo>
                    <a:lnTo>
                      <a:pt x="3" y="762"/>
                    </a:lnTo>
                    <a:lnTo>
                      <a:pt x="13" y="831"/>
                    </a:lnTo>
                    <a:lnTo>
                      <a:pt x="31" y="898"/>
                    </a:lnTo>
                    <a:lnTo>
                      <a:pt x="54" y="961"/>
                    </a:lnTo>
                    <a:lnTo>
                      <a:pt x="82" y="1021"/>
                    </a:lnTo>
                    <a:lnTo>
                      <a:pt x="118" y="1078"/>
                    </a:lnTo>
                    <a:lnTo>
                      <a:pt x="157" y="1131"/>
                    </a:lnTo>
                    <a:lnTo>
                      <a:pt x="202" y="1180"/>
                    </a:lnTo>
                    <a:lnTo>
                      <a:pt x="251" y="1225"/>
                    </a:lnTo>
                    <a:lnTo>
                      <a:pt x="305" y="1265"/>
                    </a:lnTo>
                    <a:lnTo>
                      <a:pt x="361" y="1300"/>
                    </a:lnTo>
                    <a:lnTo>
                      <a:pt x="422" y="1328"/>
                    </a:lnTo>
                    <a:lnTo>
                      <a:pt x="486" y="1351"/>
                    </a:lnTo>
                    <a:lnTo>
                      <a:pt x="551" y="1369"/>
                    </a:lnTo>
                    <a:lnTo>
                      <a:pt x="620" y="1379"/>
                    </a:lnTo>
                    <a:lnTo>
                      <a:pt x="691" y="1382"/>
                    </a:lnTo>
                    <a:lnTo>
                      <a:pt x="761" y="1379"/>
                    </a:lnTo>
                    <a:lnTo>
                      <a:pt x="830" y="1369"/>
                    </a:lnTo>
                    <a:lnTo>
                      <a:pt x="897" y="1351"/>
                    </a:lnTo>
                    <a:lnTo>
                      <a:pt x="960" y="1328"/>
                    </a:lnTo>
                    <a:lnTo>
                      <a:pt x="1021" y="1300"/>
                    </a:lnTo>
                    <a:lnTo>
                      <a:pt x="1078" y="1265"/>
                    </a:lnTo>
                    <a:lnTo>
                      <a:pt x="1131" y="1225"/>
                    </a:lnTo>
                    <a:lnTo>
                      <a:pt x="1180" y="1180"/>
                    </a:lnTo>
                    <a:lnTo>
                      <a:pt x="1225" y="1131"/>
                    </a:lnTo>
                    <a:lnTo>
                      <a:pt x="1264" y="1078"/>
                    </a:lnTo>
                    <a:lnTo>
                      <a:pt x="1299" y="1021"/>
                    </a:lnTo>
                    <a:lnTo>
                      <a:pt x="1329" y="961"/>
                    </a:lnTo>
                    <a:lnTo>
                      <a:pt x="1352" y="898"/>
                    </a:lnTo>
                    <a:lnTo>
                      <a:pt x="1369" y="831"/>
                    </a:lnTo>
                    <a:lnTo>
                      <a:pt x="1380" y="762"/>
                    </a:lnTo>
                    <a:lnTo>
                      <a:pt x="1383" y="691"/>
                    </a:lnTo>
                    <a:lnTo>
                      <a:pt x="1381" y="641"/>
                    </a:lnTo>
                    <a:lnTo>
                      <a:pt x="1376" y="590"/>
                    </a:lnTo>
                    <a:lnTo>
                      <a:pt x="1367" y="540"/>
                    </a:lnTo>
                    <a:lnTo>
                      <a:pt x="1354" y="493"/>
                    </a:lnTo>
                    <a:lnTo>
                      <a:pt x="1338" y="447"/>
                    </a:lnTo>
                    <a:lnTo>
                      <a:pt x="1320" y="402"/>
                    </a:lnTo>
                    <a:lnTo>
                      <a:pt x="1298" y="358"/>
                    </a:lnTo>
                    <a:lnTo>
                      <a:pt x="1272" y="317"/>
                    </a:lnTo>
                    <a:lnTo>
                      <a:pt x="1245" y="278"/>
                    </a:lnTo>
                    <a:lnTo>
                      <a:pt x="1215" y="240"/>
                    </a:lnTo>
                    <a:lnTo>
                      <a:pt x="1183" y="205"/>
                    </a:lnTo>
                    <a:lnTo>
                      <a:pt x="1147" y="172"/>
                    </a:lnTo>
                    <a:lnTo>
                      <a:pt x="1110" y="142"/>
                    </a:lnTo>
                    <a:lnTo>
                      <a:pt x="1071" y="113"/>
                    </a:lnTo>
                    <a:lnTo>
                      <a:pt x="1029" y="88"/>
                    </a:lnTo>
                    <a:lnTo>
                      <a:pt x="987" y="66"/>
                    </a:lnTo>
                    <a:lnTo>
                      <a:pt x="872" y="281"/>
                    </a:lnTo>
                    <a:close/>
                  </a:path>
                </a:pathLst>
              </a:custGeom>
              <a:solidFill>
                <a:srgbClr val="7078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7" name="Freeform 15"/>
              <p:cNvSpPr>
                <a:spLocks/>
              </p:cNvSpPr>
              <p:nvPr/>
            </p:nvSpPr>
            <p:spPr bwMode="auto">
              <a:xfrm>
                <a:off x="3957" y="2075"/>
                <a:ext cx="952" cy="1126"/>
              </a:xfrm>
              <a:custGeom>
                <a:avLst/>
                <a:gdLst>
                  <a:gd name="T0" fmla="*/ 456 w 1904"/>
                  <a:gd name="T1" fmla="*/ 843 h 2252"/>
                  <a:gd name="T2" fmla="*/ 421 w 1904"/>
                  <a:gd name="T3" fmla="*/ 794 h 2252"/>
                  <a:gd name="T4" fmla="*/ 395 w 1904"/>
                  <a:gd name="T5" fmla="*/ 742 h 2252"/>
                  <a:gd name="T6" fmla="*/ 376 w 1904"/>
                  <a:gd name="T7" fmla="*/ 686 h 2252"/>
                  <a:gd name="T8" fmla="*/ 367 w 1904"/>
                  <a:gd name="T9" fmla="*/ 627 h 2252"/>
                  <a:gd name="T10" fmla="*/ 365 w 1904"/>
                  <a:gd name="T11" fmla="*/ 565 h 2252"/>
                  <a:gd name="T12" fmla="*/ 372 w 1904"/>
                  <a:gd name="T13" fmla="*/ 504 h 2252"/>
                  <a:gd name="T14" fmla="*/ 388 w 1904"/>
                  <a:gd name="T15" fmla="*/ 447 h 2252"/>
                  <a:gd name="T16" fmla="*/ 411 w 1904"/>
                  <a:gd name="T17" fmla="*/ 394 h 2252"/>
                  <a:gd name="T18" fmla="*/ 444 w 1904"/>
                  <a:gd name="T19" fmla="*/ 344 h 2252"/>
                  <a:gd name="T20" fmla="*/ 484 w 1904"/>
                  <a:gd name="T21" fmla="*/ 297 h 2252"/>
                  <a:gd name="T22" fmla="*/ 531 w 1904"/>
                  <a:gd name="T23" fmla="*/ 257 h 2252"/>
                  <a:gd name="T24" fmla="*/ 581 w 1904"/>
                  <a:gd name="T25" fmla="*/ 224 h 2252"/>
                  <a:gd name="T26" fmla="*/ 634 w 1904"/>
                  <a:gd name="T27" fmla="*/ 201 h 2252"/>
                  <a:gd name="T28" fmla="*/ 691 w 1904"/>
                  <a:gd name="T29" fmla="*/ 185 h 2252"/>
                  <a:gd name="T30" fmla="*/ 751 w 1904"/>
                  <a:gd name="T31" fmla="*/ 178 h 2252"/>
                  <a:gd name="T32" fmla="*/ 796 w 1904"/>
                  <a:gd name="T33" fmla="*/ 178 h 2252"/>
                  <a:gd name="T34" fmla="*/ 832 w 1904"/>
                  <a:gd name="T35" fmla="*/ 182 h 2252"/>
                  <a:gd name="T36" fmla="*/ 867 w 1904"/>
                  <a:gd name="T37" fmla="*/ 188 h 2252"/>
                  <a:gd name="T38" fmla="*/ 899 w 1904"/>
                  <a:gd name="T39" fmla="*/ 197 h 2252"/>
                  <a:gd name="T40" fmla="*/ 932 w 1904"/>
                  <a:gd name="T41" fmla="*/ 209 h 2252"/>
                  <a:gd name="T42" fmla="*/ 912 w 1904"/>
                  <a:gd name="T43" fmla="*/ 0 h 2252"/>
                  <a:gd name="T44" fmla="*/ 900 w 1904"/>
                  <a:gd name="T45" fmla="*/ 2 h 2252"/>
                  <a:gd name="T46" fmla="*/ 889 w 1904"/>
                  <a:gd name="T47" fmla="*/ 4 h 2252"/>
                  <a:gd name="T48" fmla="*/ 859 w 1904"/>
                  <a:gd name="T49" fmla="*/ 11 h 2252"/>
                  <a:gd name="T50" fmla="*/ 795 w 1904"/>
                  <a:gd name="T51" fmla="*/ 29 h 2252"/>
                  <a:gd name="T52" fmla="*/ 733 w 1904"/>
                  <a:gd name="T53" fmla="*/ 49 h 2252"/>
                  <a:gd name="T54" fmla="*/ 674 w 1904"/>
                  <a:gd name="T55" fmla="*/ 71 h 2252"/>
                  <a:gd name="T56" fmla="*/ 617 w 1904"/>
                  <a:gd name="T57" fmla="*/ 96 h 2252"/>
                  <a:gd name="T58" fmla="*/ 564 w 1904"/>
                  <a:gd name="T59" fmla="*/ 122 h 2252"/>
                  <a:gd name="T60" fmla="*/ 512 w 1904"/>
                  <a:gd name="T61" fmla="*/ 151 h 2252"/>
                  <a:gd name="T62" fmla="*/ 463 w 1904"/>
                  <a:gd name="T63" fmla="*/ 182 h 2252"/>
                  <a:gd name="T64" fmla="*/ 416 w 1904"/>
                  <a:gd name="T65" fmla="*/ 214 h 2252"/>
                  <a:gd name="T66" fmla="*/ 372 w 1904"/>
                  <a:gd name="T67" fmla="*/ 248 h 2252"/>
                  <a:gd name="T68" fmla="*/ 329 w 1904"/>
                  <a:gd name="T69" fmla="*/ 284 h 2252"/>
                  <a:gd name="T70" fmla="*/ 268 w 1904"/>
                  <a:gd name="T71" fmla="*/ 342 h 2252"/>
                  <a:gd name="T72" fmla="*/ 201 w 1904"/>
                  <a:gd name="T73" fmla="*/ 415 h 2252"/>
                  <a:gd name="T74" fmla="*/ 140 w 1904"/>
                  <a:gd name="T75" fmla="*/ 492 h 2252"/>
                  <a:gd name="T76" fmla="*/ 84 w 1904"/>
                  <a:gd name="T77" fmla="*/ 573 h 2252"/>
                  <a:gd name="T78" fmla="*/ 33 w 1904"/>
                  <a:gd name="T79" fmla="*/ 656 h 2252"/>
                  <a:gd name="T80" fmla="*/ 710 w 1904"/>
                  <a:gd name="T81" fmla="*/ 1126 h 2252"/>
                  <a:gd name="T82" fmla="*/ 727 w 1904"/>
                  <a:gd name="T83" fmla="*/ 1098 h 2252"/>
                  <a:gd name="T84" fmla="*/ 746 w 1904"/>
                  <a:gd name="T85" fmla="*/ 1071 h 2252"/>
                  <a:gd name="T86" fmla="*/ 766 w 1904"/>
                  <a:gd name="T87" fmla="*/ 1045 h 2252"/>
                  <a:gd name="T88" fmla="*/ 789 w 1904"/>
                  <a:gd name="T89" fmla="*/ 1021 h 2252"/>
                  <a:gd name="T90" fmla="*/ 812 w 1904"/>
                  <a:gd name="T91" fmla="*/ 998 h 2252"/>
                  <a:gd name="T92" fmla="*/ 809 w 1904"/>
                  <a:gd name="T93" fmla="*/ 991 h 2252"/>
                  <a:gd name="T94" fmla="*/ 790 w 1904"/>
                  <a:gd name="T95" fmla="*/ 993 h 2252"/>
                  <a:gd name="T96" fmla="*/ 772 w 1904"/>
                  <a:gd name="T97" fmla="*/ 993 h 2252"/>
                  <a:gd name="T98" fmla="*/ 711 w 1904"/>
                  <a:gd name="T99" fmla="*/ 989 h 2252"/>
                  <a:gd name="T100" fmla="*/ 653 w 1904"/>
                  <a:gd name="T101" fmla="*/ 976 h 2252"/>
                  <a:gd name="T102" fmla="*/ 598 w 1904"/>
                  <a:gd name="T103" fmla="*/ 955 h 2252"/>
                  <a:gd name="T104" fmla="*/ 547 w 1904"/>
                  <a:gd name="T105" fmla="*/ 926 h 2252"/>
                  <a:gd name="T106" fmla="*/ 499 w 1904"/>
                  <a:gd name="T107" fmla="*/ 888 h 2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04" h="2252">
                    <a:moveTo>
                      <a:pt x="968" y="1746"/>
                    </a:moveTo>
                    <a:lnTo>
                      <a:pt x="939" y="1716"/>
                    </a:lnTo>
                    <a:lnTo>
                      <a:pt x="911" y="1685"/>
                    </a:lnTo>
                    <a:lnTo>
                      <a:pt x="887" y="1653"/>
                    </a:lnTo>
                    <a:lnTo>
                      <a:pt x="863" y="1621"/>
                    </a:lnTo>
                    <a:lnTo>
                      <a:pt x="842" y="1587"/>
                    </a:lnTo>
                    <a:lnTo>
                      <a:pt x="822" y="1554"/>
                    </a:lnTo>
                    <a:lnTo>
                      <a:pt x="804" y="1519"/>
                    </a:lnTo>
                    <a:lnTo>
                      <a:pt x="789" y="1484"/>
                    </a:lnTo>
                    <a:lnTo>
                      <a:pt x="775" y="1447"/>
                    </a:lnTo>
                    <a:lnTo>
                      <a:pt x="763" y="1410"/>
                    </a:lnTo>
                    <a:lnTo>
                      <a:pt x="752" y="1372"/>
                    </a:lnTo>
                    <a:lnTo>
                      <a:pt x="744" y="1333"/>
                    </a:lnTo>
                    <a:lnTo>
                      <a:pt x="737" y="1294"/>
                    </a:lnTo>
                    <a:lnTo>
                      <a:pt x="733" y="1253"/>
                    </a:lnTo>
                    <a:lnTo>
                      <a:pt x="730" y="1212"/>
                    </a:lnTo>
                    <a:lnTo>
                      <a:pt x="729" y="1170"/>
                    </a:lnTo>
                    <a:lnTo>
                      <a:pt x="730" y="1129"/>
                    </a:lnTo>
                    <a:lnTo>
                      <a:pt x="733" y="1087"/>
                    </a:lnTo>
                    <a:lnTo>
                      <a:pt x="737" y="1047"/>
                    </a:lnTo>
                    <a:lnTo>
                      <a:pt x="744" y="1008"/>
                    </a:lnTo>
                    <a:lnTo>
                      <a:pt x="752" y="969"/>
                    </a:lnTo>
                    <a:lnTo>
                      <a:pt x="763" y="931"/>
                    </a:lnTo>
                    <a:lnTo>
                      <a:pt x="775" y="894"/>
                    </a:lnTo>
                    <a:lnTo>
                      <a:pt x="789" y="857"/>
                    </a:lnTo>
                    <a:lnTo>
                      <a:pt x="804" y="822"/>
                    </a:lnTo>
                    <a:lnTo>
                      <a:pt x="822" y="787"/>
                    </a:lnTo>
                    <a:lnTo>
                      <a:pt x="842" y="753"/>
                    </a:lnTo>
                    <a:lnTo>
                      <a:pt x="863" y="719"/>
                    </a:lnTo>
                    <a:lnTo>
                      <a:pt x="887" y="687"/>
                    </a:lnTo>
                    <a:lnTo>
                      <a:pt x="911" y="654"/>
                    </a:lnTo>
                    <a:lnTo>
                      <a:pt x="939" y="623"/>
                    </a:lnTo>
                    <a:lnTo>
                      <a:pt x="968" y="593"/>
                    </a:lnTo>
                    <a:lnTo>
                      <a:pt x="998" y="564"/>
                    </a:lnTo>
                    <a:lnTo>
                      <a:pt x="1029" y="537"/>
                    </a:lnTo>
                    <a:lnTo>
                      <a:pt x="1061" y="513"/>
                    </a:lnTo>
                    <a:lnTo>
                      <a:pt x="1093" y="488"/>
                    </a:lnTo>
                    <a:lnTo>
                      <a:pt x="1127" y="468"/>
                    </a:lnTo>
                    <a:lnTo>
                      <a:pt x="1161" y="448"/>
                    </a:lnTo>
                    <a:lnTo>
                      <a:pt x="1196" y="430"/>
                    </a:lnTo>
                    <a:lnTo>
                      <a:pt x="1231" y="415"/>
                    </a:lnTo>
                    <a:lnTo>
                      <a:pt x="1268" y="401"/>
                    </a:lnTo>
                    <a:lnTo>
                      <a:pt x="1305" y="388"/>
                    </a:lnTo>
                    <a:lnTo>
                      <a:pt x="1343" y="378"/>
                    </a:lnTo>
                    <a:lnTo>
                      <a:pt x="1382" y="370"/>
                    </a:lnTo>
                    <a:lnTo>
                      <a:pt x="1422" y="363"/>
                    </a:lnTo>
                    <a:lnTo>
                      <a:pt x="1462" y="358"/>
                    </a:lnTo>
                    <a:lnTo>
                      <a:pt x="1502" y="356"/>
                    </a:lnTo>
                    <a:lnTo>
                      <a:pt x="1544" y="355"/>
                    </a:lnTo>
                    <a:lnTo>
                      <a:pt x="1568" y="355"/>
                    </a:lnTo>
                    <a:lnTo>
                      <a:pt x="1592" y="356"/>
                    </a:lnTo>
                    <a:lnTo>
                      <a:pt x="1616" y="358"/>
                    </a:lnTo>
                    <a:lnTo>
                      <a:pt x="1640" y="359"/>
                    </a:lnTo>
                    <a:lnTo>
                      <a:pt x="1663" y="363"/>
                    </a:lnTo>
                    <a:lnTo>
                      <a:pt x="1686" y="366"/>
                    </a:lnTo>
                    <a:lnTo>
                      <a:pt x="1709" y="371"/>
                    </a:lnTo>
                    <a:lnTo>
                      <a:pt x="1733" y="376"/>
                    </a:lnTo>
                    <a:lnTo>
                      <a:pt x="1754" y="381"/>
                    </a:lnTo>
                    <a:lnTo>
                      <a:pt x="1776" y="387"/>
                    </a:lnTo>
                    <a:lnTo>
                      <a:pt x="1798" y="394"/>
                    </a:lnTo>
                    <a:lnTo>
                      <a:pt x="1820" y="401"/>
                    </a:lnTo>
                    <a:lnTo>
                      <a:pt x="1842" y="409"/>
                    </a:lnTo>
                    <a:lnTo>
                      <a:pt x="1863" y="417"/>
                    </a:lnTo>
                    <a:lnTo>
                      <a:pt x="1883" y="426"/>
                    </a:lnTo>
                    <a:lnTo>
                      <a:pt x="1904" y="437"/>
                    </a:lnTo>
                    <a:lnTo>
                      <a:pt x="1824" y="0"/>
                    </a:lnTo>
                    <a:lnTo>
                      <a:pt x="1815" y="1"/>
                    </a:lnTo>
                    <a:lnTo>
                      <a:pt x="1809" y="2"/>
                    </a:lnTo>
                    <a:lnTo>
                      <a:pt x="1800" y="3"/>
                    </a:lnTo>
                    <a:lnTo>
                      <a:pt x="1794" y="6"/>
                    </a:lnTo>
                    <a:lnTo>
                      <a:pt x="1786" y="7"/>
                    </a:lnTo>
                    <a:lnTo>
                      <a:pt x="1777" y="8"/>
                    </a:lnTo>
                    <a:lnTo>
                      <a:pt x="1771" y="10"/>
                    </a:lnTo>
                    <a:lnTo>
                      <a:pt x="1762" y="12"/>
                    </a:lnTo>
                    <a:lnTo>
                      <a:pt x="1718" y="22"/>
                    </a:lnTo>
                    <a:lnTo>
                      <a:pt x="1675" y="33"/>
                    </a:lnTo>
                    <a:lnTo>
                      <a:pt x="1631" y="45"/>
                    </a:lnTo>
                    <a:lnTo>
                      <a:pt x="1589" y="58"/>
                    </a:lnTo>
                    <a:lnTo>
                      <a:pt x="1547" y="70"/>
                    </a:lnTo>
                    <a:lnTo>
                      <a:pt x="1506" y="83"/>
                    </a:lnTo>
                    <a:lnTo>
                      <a:pt x="1465" y="97"/>
                    </a:lnTo>
                    <a:lnTo>
                      <a:pt x="1425" y="112"/>
                    </a:lnTo>
                    <a:lnTo>
                      <a:pt x="1386" y="127"/>
                    </a:lnTo>
                    <a:lnTo>
                      <a:pt x="1347" y="142"/>
                    </a:lnTo>
                    <a:lnTo>
                      <a:pt x="1309" y="158"/>
                    </a:lnTo>
                    <a:lnTo>
                      <a:pt x="1271" y="174"/>
                    </a:lnTo>
                    <a:lnTo>
                      <a:pt x="1234" y="191"/>
                    </a:lnTo>
                    <a:lnTo>
                      <a:pt x="1198" y="208"/>
                    </a:lnTo>
                    <a:lnTo>
                      <a:pt x="1161" y="226"/>
                    </a:lnTo>
                    <a:lnTo>
                      <a:pt x="1127" y="244"/>
                    </a:lnTo>
                    <a:lnTo>
                      <a:pt x="1092" y="263"/>
                    </a:lnTo>
                    <a:lnTo>
                      <a:pt x="1057" y="281"/>
                    </a:lnTo>
                    <a:lnTo>
                      <a:pt x="1023" y="301"/>
                    </a:lnTo>
                    <a:lnTo>
                      <a:pt x="991" y="321"/>
                    </a:lnTo>
                    <a:lnTo>
                      <a:pt x="957" y="341"/>
                    </a:lnTo>
                    <a:lnTo>
                      <a:pt x="925" y="363"/>
                    </a:lnTo>
                    <a:lnTo>
                      <a:pt x="894" y="384"/>
                    </a:lnTo>
                    <a:lnTo>
                      <a:pt x="863" y="405"/>
                    </a:lnTo>
                    <a:lnTo>
                      <a:pt x="832" y="427"/>
                    </a:lnTo>
                    <a:lnTo>
                      <a:pt x="802" y="449"/>
                    </a:lnTo>
                    <a:lnTo>
                      <a:pt x="772" y="472"/>
                    </a:lnTo>
                    <a:lnTo>
                      <a:pt x="743" y="495"/>
                    </a:lnTo>
                    <a:lnTo>
                      <a:pt x="714" y="520"/>
                    </a:lnTo>
                    <a:lnTo>
                      <a:pt x="685" y="543"/>
                    </a:lnTo>
                    <a:lnTo>
                      <a:pt x="658" y="568"/>
                    </a:lnTo>
                    <a:lnTo>
                      <a:pt x="630" y="592"/>
                    </a:lnTo>
                    <a:lnTo>
                      <a:pt x="582" y="637"/>
                    </a:lnTo>
                    <a:lnTo>
                      <a:pt x="535" y="684"/>
                    </a:lnTo>
                    <a:lnTo>
                      <a:pt x="488" y="731"/>
                    </a:lnTo>
                    <a:lnTo>
                      <a:pt x="445" y="780"/>
                    </a:lnTo>
                    <a:lnTo>
                      <a:pt x="401" y="829"/>
                    </a:lnTo>
                    <a:lnTo>
                      <a:pt x="359" y="880"/>
                    </a:lnTo>
                    <a:lnTo>
                      <a:pt x="319" y="931"/>
                    </a:lnTo>
                    <a:lnTo>
                      <a:pt x="279" y="984"/>
                    </a:lnTo>
                    <a:lnTo>
                      <a:pt x="241" y="1037"/>
                    </a:lnTo>
                    <a:lnTo>
                      <a:pt x="204" y="1090"/>
                    </a:lnTo>
                    <a:lnTo>
                      <a:pt x="167" y="1145"/>
                    </a:lnTo>
                    <a:lnTo>
                      <a:pt x="132" y="1200"/>
                    </a:lnTo>
                    <a:lnTo>
                      <a:pt x="98" y="1256"/>
                    </a:lnTo>
                    <a:lnTo>
                      <a:pt x="65" y="1312"/>
                    </a:lnTo>
                    <a:lnTo>
                      <a:pt x="32" y="1370"/>
                    </a:lnTo>
                    <a:lnTo>
                      <a:pt x="0" y="1427"/>
                    </a:lnTo>
                    <a:lnTo>
                      <a:pt x="1419" y="2252"/>
                    </a:lnTo>
                    <a:lnTo>
                      <a:pt x="1431" y="2232"/>
                    </a:lnTo>
                    <a:lnTo>
                      <a:pt x="1441" y="2214"/>
                    </a:lnTo>
                    <a:lnTo>
                      <a:pt x="1454" y="2196"/>
                    </a:lnTo>
                    <a:lnTo>
                      <a:pt x="1465" y="2177"/>
                    </a:lnTo>
                    <a:lnTo>
                      <a:pt x="1478" y="2159"/>
                    </a:lnTo>
                    <a:lnTo>
                      <a:pt x="1491" y="2141"/>
                    </a:lnTo>
                    <a:lnTo>
                      <a:pt x="1504" y="2124"/>
                    </a:lnTo>
                    <a:lnTo>
                      <a:pt x="1518" y="2107"/>
                    </a:lnTo>
                    <a:lnTo>
                      <a:pt x="1532" y="2090"/>
                    </a:lnTo>
                    <a:lnTo>
                      <a:pt x="1547" y="2073"/>
                    </a:lnTo>
                    <a:lnTo>
                      <a:pt x="1561" y="2056"/>
                    </a:lnTo>
                    <a:lnTo>
                      <a:pt x="1577" y="2041"/>
                    </a:lnTo>
                    <a:lnTo>
                      <a:pt x="1592" y="2025"/>
                    </a:lnTo>
                    <a:lnTo>
                      <a:pt x="1608" y="2010"/>
                    </a:lnTo>
                    <a:lnTo>
                      <a:pt x="1624" y="1995"/>
                    </a:lnTo>
                    <a:lnTo>
                      <a:pt x="1640" y="1980"/>
                    </a:lnTo>
                    <a:lnTo>
                      <a:pt x="1629" y="1981"/>
                    </a:lnTo>
                    <a:lnTo>
                      <a:pt x="1617" y="1982"/>
                    </a:lnTo>
                    <a:lnTo>
                      <a:pt x="1605" y="1984"/>
                    </a:lnTo>
                    <a:lnTo>
                      <a:pt x="1593" y="1984"/>
                    </a:lnTo>
                    <a:lnTo>
                      <a:pt x="1580" y="1985"/>
                    </a:lnTo>
                    <a:lnTo>
                      <a:pt x="1569" y="1985"/>
                    </a:lnTo>
                    <a:lnTo>
                      <a:pt x="1556" y="1985"/>
                    </a:lnTo>
                    <a:lnTo>
                      <a:pt x="1544" y="1985"/>
                    </a:lnTo>
                    <a:lnTo>
                      <a:pt x="1502" y="1984"/>
                    </a:lnTo>
                    <a:lnTo>
                      <a:pt x="1462" y="1981"/>
                    </a:lnTo>
                    <a:lnTo>
                      <a:pt x="1422" y="1977"/>
                    </a:lnTo>
                    <a:lnTo>
                      <a:pt x="1382" y="1970"/>
                    </a:lnTo>
                    <a:lnTo>
                      <a:pt x="1343" y="1962"/>
                    </a:lnTo>
                    <a:lnTo>
                      <a:pt x="1305" y="1951"/>
                    </a:lnTo>
                    <a:lnTo>
                      <a:pt x="1268" y="1939"/>
                    </a:lnTo>
                    <a:lnTo>
                      <a:pt x="1231" y="1925"/>
                    </a:lnTo>
                    <a:lnTo>
                      <a:pt x="1196" y="1910"/>
                    </a:lnTo>
                    <a:lnTo>
                      <a:pt x="1161" y="1891"/>
                    </a:lnTo>
                    <a:lnTo>
                      <a:pt x="1127" y="1872"/>
                    </a:lnTo>
                    <a:lnTo>
                      <a:pt x="1093" y="1851"/>
                    </a:lnTo>
                    <a:lnTo>
                      <a:pt x="1061" y="1827"/>
                    </a:lnTo>
                    <a:lnTo>
                      <a:pt x="1029" y="1803"/>
                    </a:lnTo>
                    <a:lnTo>
                      <a:pt x="998" y="1775"/>
                    </a:lnTo>
                    <a:lnTo>
                      <a:pt x="968" y="1746"/>
                    </a:lnTo>
                    <a:close/>
                  </a:path>
                </a:pathLst>
              </a:custGeom>
              <a:solidFill>
                <a:srgbClr val="7078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18" name="Group 16"/>
            <p:cNvGrpSpPr>
              <a:grpSpLocks/>
            </p:cNvGrpSpPr>
            <p:nvPr/>
          </p:nvGrpSpPr>
          <p:grpSpPr bwMode="auto">
            <a:xfrm>
              <a:off x="7526825" y="4648443"/>
              <a:ext cx="1428750" cy="1482725"/>
              <a:chOff x="2510" y="2781"/>
              <a:chExt cx="1122" cy="1126"/>
            </a:xfrm>
          </p:grpSpPr>
          <p:sp>
            <p:nvSpPr>
              <p:cNvPr id="19" name="AutoShape 17"/>
              <p:cNvSpPr>
                <a:spLocks noChangeAspect="1" noChangeArrowheads="1" noTextEdit="1"/>
              </p:cNvSpPr>
              <p:nvPr/>
            </p:nvSpPr>
            <p:spPr bwMode="auto">
              <a:xfrm>
                <a:off x="2510" y="2781"/>
                <a:ext cx="1122" cy="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0" name="Freeform 18"/>
              <p:cNvSpPr>
                <a:spLocks/>
              </p:cNvSpPr>
              <p:nvPr/>
            </p:nvSpPr>
            <p:spPr bwMode="auto">
              <a:xfrm>
                <a:off x="2940" y="3020"/>
                <a:ext cx="692" cy="692"/>
              </a:xfrm>
              <a:custGeom>
                <a:avLst/>
                <a:gdLst>
                  <a:gd name="T0" fmla="*/ 369 w 1383"/>
                  <a:gd name="T1" fmla="*/ 130 h 1383"/>
                  <a:gd name="T2" fmla="*/ 415 w 1383"/>
                  <a:gd name="T3" fmla="*/ 195 h 1383"/>
                  <a:gd name="T4" fmla="*/ 279 w 1383"/>
                  <a:gd name="T5" fmla="*/ 195 h 1383"/>
                  <a:gd name="T6" fmla="*/ 326 w 1383"/>
                  <a:gd name="T7" fmla="*/ 130 h 1383"/>
                  <a:gd name="T8" fmla="*/ 162 w 1383"/>
                  <a:gd name="T9" fmla="*/ 195 h 1383"/>
                  <a:gd name="T10" fmla="*/ 240 w 1383"/>
                  <a:gd name="T11" fmla="*/ 295 h 1383"/>
                  <a:gd name="T12" fmla="*/ 133 w 1383"/>
                  <a:gd name="T13" fmla="*/ 356 h 1383"/>
                  <a:gd name="T14" fmla="*/ 289 w 1383"/>
                  <a:gd name="T15" fmla="*/ 398 h 1383"/>
                  <a:gd name="T16" fmla="*/ 133 w 1383"/>
                  <a:gd name="T17" fmla="*/ 459 h 1383"/>
                  <a:gd name="T18" fmla="*/ 301 w 1383"/>
                  <a:gd name="T19" fmla="*/ 506 h 1383"/>
                  <a:gd name="T20" fmla="*/ 262 w 1383"/>
                  <a:gd name="T21" fmla="*/ 570 h 1383"/>
                  <a:gd name="T22" fmla="*/ 423 w 1383"/>
                  <a:gd name="T23" fmla="*/ 506 h 1383"/>
                  <a:gd name="T24" fmla="*/ 383 w 1383"/>
                  <a:gd name="T25" fmla="*/ 459 h 1383"/>
                  <a:gd name="T26" fmla="*/ 552 w 1383"/>
                  <a:gd name="T27" fmla="*/ 398 h 1383"/>
                  <a:gd name="T28" fmla="*/ 416 w 1383"/>
                  <a:gd name="T29" fmla="*/ 356 h 1383"/>
                  <a:gd name="T30" fmla="*/ 552 w 1383"/>
                  <a:gd name="T31" fmla="*/ 295 h 1383"/>
                  <a:gd name="T32" fmla="*/ 492 w 1383"/>
                  <a:gd name="T33" fmla="*/ 195 h 1383"/>
                  <a:gd name="T34" fmla="*/ 520 w 1383"/>
                  <a:gd name="T35" fmla="*/ 130 h 1383"/>
                  <a:gd name="T36" fmla="*/ 503 w 1383"/>
                  <a:gd name="T37" fmla="*/ 38 h 1383"/>
                  <a:gd name="T38" fmla="*/ 544 w 1383"/>
                  <a:gd name="T39" fmla="*/ 62 h 1383"/>
                  <a:gd name="T40" fmla="*/ 580 w 1383"/>
                  <a:gd name="T41" fmla="*/ 92 h 1383"/>
                  <a:gd name="T42" fmla="*/ 612 w 1383"/>
                  <a:gd name="T43" fmla="*/ 126 h 1383"/>
                  <a:gd name="T44" fmla="*/ 639 w 1383"/>
                  <a:gd name="T45" fmla="*/ 163 h 1383"/>
                  <a:gd name="T46" fmla="*/ 662 w 1383"/>
                  <a:gd name="T47" fmla="*/ 205 h 1383"/>
                  <a:gd name="T48" fmla="*/ 678 w 1383"/>
                  <a:gd name="T49" fmla="*/ 250 h 1383"/>
                  <a:gd name="T50" fmla="*/ 688 w 1383"/>
                  <a:gd name="T51" fmla="*/ 297 h 1383"/>
                  <a:gd name="T52" fmla="*/ 692 w 1383"/>
                  <a:gd name="T53" fmla="*/ 346 h 1383"/>
                  <a:gd name="T54" fmla="*/ 685 w 1383"/>
                  <a:gd name="T55" fmla="*/ 416 h 1383"/>
                  <a:gd name="T56" fmla="*/ 665 w 1383"/>
                  <a:gd name="T57" fmla="*/ 481 h 1383"/>
                  <a:gd name="T58" fmla="*/ 632 w 1383"/>
                  <a:gd name="T59" fmla="*/ 539 h 1383"/>
                  <a:gd name="T60" fmla="*/ 590 w 1383"/>
                  <a:gd name="T61" fmla="*/ 591 h 1383"/>
                  <a:gd name="T62" fmla="*/ 539 w 1383"/>
                  <a:gd name="T63" fmla="*/ 633 h 1383"/>
                  <a:gd name="T64" fmla="*/ 480 w 1383"/>
                  <a:gd name="T65" fmla="*/ 665 h 1383"/>
                  <a:gd name="T66" fmla="*/ 415 w 1383"/>
                  <a:gd name="T67" fmla="*/ 685 h 1383"/>
                  <a:gd name="T68" fmla="*/ 346 w 1383"/>
                  <a:gd name="T69" fmla="*/ 692 h 1383"/>
                  <a:gd name="T70" fmla="*/ 276 w 1383"/>
                  <a:gd name="T71" fmla="*/ 685 h 1383"/>
                  <a:gd name="T72" fmla="*/ 211 w 1383"/>
                  <a:gd name="T73" fmla="*/ 665 h 1383"/>
                  <a:gd name="T74" fmla="*/ 153 w 1383"/>
                  <a:gd name="T75" fmla="*/ 633 h 1383"/>
                  <a:gd name="T76" fmla="*/ 101 w 1383"/>
                  <a:gd name="T77" fmla="*/ 591 h 1383"/>
                  <a:gd name="T78" fmla="*/ 59 w 1383"/>
                  <a:gd name="T79" fmla="*/ 539 h 1383"/>
                  <a:gd name="T80" fmla="*/ 27 w 1383"/>
                  <a:gd name="T81" fmla="*/ 481 h 1383"/>
                  <a:gd name="T82" fmla="*/ 7 w 1383"/>
                  <a:gd name="T83" fmla="*/ 416 h 1383"/>
                  <a:gd name="T84" fmla="*/ 0 w 1383"/>
                  <a:gd name="T85" fmla="*/ 346 h 1383"/>
                  <a:gd name="T86" fmla="*/ 7 w 1383"/>
                  <a:gd name="T87" fmla="*/ 276 h 1383"/>
                  <a:gd name="T88" fmla="*/ 27 w 1383"/>
                  <a:gd name="T89" fmla="*/ 212 h 1383"/>
                  <a:gd name="T90" fmla="*/ 59 w 1383"/>
                  <a:gd name="T91" fmla="*/ 153 h 1383"/>
                  <a:gd name="T92" fmla="*/ 101 w 1383"/>
                  <a:gd name="T93" fmla="*/ 102 h 1383"/>
                  <a:gd name="T94" fmla="*/ 153 w 1383"/>
                  <a:gd name="T95" fmla="*/ 60 h 1383"/>
                  <a:gd name="T96" fmla="*/ 211 w 1383"/>
                  <a:gd name="T97" fmla="*/ 27 h 1383"/>
                  <a:gd name="T98" fmla="*/ 276 w 1383"/>
                  <a:gd name="T99" fmla="*/ 7 h 1383"/>
                  <a:gd name="T100" fmla="*/ 346 w 1383"/>
                  <a:gd name="T101" fmla="*/ 0 h 1383"/>
                  <a:gd name="T102" fmla="*/ 367 w 1383"/>
                  <a:gd name="T103" fmla="*/ 1 h 1383"/>
                  <a:gd name="T104" fmla="*/ 388 w 1383"/>
                  <a:gd name="T105" fmla="*/ 3 h 1383"/>
                  <a:gd name="T106" fmla="*/ 408 w 1383"/>
                  <a:gd name="T107" fmla="*/ 6 h 1383"/>
                  <a:gd name="T108" fmla="*/ 428 w 1383"/>
                  <a:gd name="T109" fmla="*/ 10 h 1383"/>
                  <a:gd name="T110" fmla="*/ 448 w 1383"/>
                  <a:gd name="T111" fmla="*/ 16 h 1383"/>
                  <a:gd name="T112" fmla="*/ 467 w 1383"/>
                  <a:gd name="T113" fmla="*/ 22 h 1383"/>
                  <a:gd name="T114" fmla="*/ 486 w 1383"/>
                  <a:gd name="T115" fmla="*/ 30 h 1383"/>
                  <a:gd name="T116" fmla="*/ 503 w 1383"/>
                  <a:gd name="T117" fmla="*/ 38 h 13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3" h="1383">
                    <a:moveTo>
                      <a:pt x="876" y="260"/>
                    </a:moveTo>
                    <a:lnTo>
                      <a:pt x="738" y="260"/>
                    </a:lnTo>
                    <a:lnTo>
                      <a:pt x="738" y="389"/>
                    </a:lnTo>
                    <a:lnTo>
                      <a:pt x="829" y="389"/>
                    </a:lnTo>
                    <a:lnTo>
                      <a:pt x="693" y="688"/>
                    </a:lnTo>
                    <a:lnTo>
                      <a:pt x="558" y="389"/>
                    </a:lnTo>
                    <a:lnTo>
                      <a:pt x="652" y="389"/>
                    </a:lnTo>
                    <a:lnTo>
                      <a:pt x="652" y="260"/>
                    </a:lnTo>
                    <a:lnTo>
                      <a:pt x="324" y="260"/>
                    </a:lnTo>
                    <a:lnTo>
                      <a:pt x="324" y="389"/>
                    </a:lnTo>
                    <a:lnTo>
                      <a:pt x="383" y="389"/>
                    </a:lnTo>
                    <a:lnTo>
                      <a:pt x="479" y="590"/>
                    </a:lnTo>
                    <a:lnTo>
                      <a:pt x="266" y="590"/>
                    </a:lnTo>
                    <a:lnTo>
                      <a:pt x="266" y="711"/>
                    </a:lnTo>
                    <a:lnTo>
                      <a:pt x="536" y="711"/>
                    </a:lnTo>
                    <a:lnTo>
                      <a:pt x="577" y="796"/>
                    </a:lnTo>
                    <a:lnTo>
                      <a:pt x="266" y="796"/>
                    </a:lnTo>
                    <a:lnTo>
                      <a:pt x="266" y="917"/>
                    </a:lnTo>
                    <a:lnTo>
                      <a:pt x="601" y="917"/>
                    </a:lnTo>
                    <a:lnTo>
                      <a:pt x="601" y="1011"/>
                    </a:lnTo>
                    <a:lnTo>
                      <a:pt x="524" y="1011"/>
                    </a:lnTo>
                    <a:lnTo>
                      <a:pt x="524" y="1139"/>
                    </a:lnTo>
                    <a:lnTo>
                      <a:pt x="845" y="1139"/>
                    </a:lnTo>
                    <a:lnTo>
                      <a:pt x="845" y="1011"/>
                    </a:lnTo>
                    <a:lnTo>
                      <a:pt x="766" y="1011"/>
                    </a:lnTo>
                    <a:lnTo>
                      <a:pt x="766" y="917"/>
                    </a:lnTo>
                    <a:lnTo>
                      <a:pt x="1103" y="917"/>
                    </a:lnTo>
                    <a:lnTo>
                      <a:pt x="1103" y="796"/>
                    </a:lnTo>
                    <a:lnTo>
                      <a:pt x="790" y="796"/>
                    </a:lnTo>
                    <a:lnTo>
                      <a:pt x="831" y="711"/>
                    </a:lnTo>
                    <a:lnTo>
                      <a:pt x="1103" y="711"/>
                    </a:lnTo>
                    <a:lnTo>
                      <a:pt x="1103" y="590"/>
                    </a:lnTo>
                    <a:lnTo>
                      <a:pt x="889" y="590"/>
                    </a:lnTo>
                    <a:lnTo>
                      <a:pt x="984" y="389"/>
                    </a:lnTo>
                    <a:lnTo>
                      <a:pt x="1039" y="389"/>
                    </a:lnTo>
                    <a:lnTo>
                      <a:pt x="1039" y="260"/>
                    </a:lnTo>
                    <a:lnTo>
                      <a:pt x="876" y="260"/>
                    </a:lnTo>
                    <a:lnTo>
                      <a:pt x="1006" y="76"/>
                    </a:lnTo>
                    <a:lnTo>
                      <a:pt x="1048" y="99"/>
                    </a:lnTo>
                    <a:lnTo>
                      <a:pt x="1087" y="124"/>
                    </a:lnTo>
                    <a:lnTo>
                      <a:pt x="1124" y="153"/>
                    </a:lnTo>
                    <a:lnTo>
                      <a:pt x="1160" y="183"/>
                    </a:lnTo>
                    <a:lnTo>
                      <a:pt x="1193" y="215"/>
                    </a:lnTo>
                    <a:lnTo>
                      <a:pt x="1224" y="251"/>
                    </a:lnTo>
                    <a:lnTo>
                      <a:pt x="1253" y="288"/>
                    </a:lnTo>
                    <a:lnTo>
                      <a:pt x="1278" y="326"/>
                    </a:lnTo>
                    <a:lnTo>
                      <a:pt x="1302" y="368"/>
                    </a:lnTo>
                    <a:lnTo>
                      <a:pt x="1323" y="409"/>
                    </a:lnTo>
                    <a:lnTo>
                      <a:pt x="1340" y="453"/>
                    </a:lnTo>
                    <a:lnTo>
                      <a:pt x="1355" y="499"/>
                    </a:lnTo>
                    <a:lnTo>
                      <a:pt x="1367" y="545"/>
                    </a:lnTo>
                    <a:lnTo>
                      <a:pt x="1376" y="593"/>
                    </a:lnTo>
                    <a:lnTo>
                      <a:pt x="1381" y="642"/>
                    </a:lnTo>
                    <a:lnTo>
                      <a:pt x="1383" y="691"/>
                    </a:lnTo>
                    <a:lnTo>
                      <a:pt x="1380" y="761"/>
                    </a:lnTo>
                    <a:lnTo>
                      <a:pt x="1369" y="831"/>
                    </a:lnTo>
                    <a:lnTo>
                      <a:pt x="1352" y="897"/>
                    </a:lnTo>
                    <a:lnTo>
                      <a:pt x="1329" y="961"/>
                    </a:lnTo>
                    <a:lnTo>
                      <a:pt x="1299" y="1022"/>
                    </a:lnTo>
                    <a:lnTo>
                      <a:pt x="1264" y="1078"/>
                    </a:lnTo>
                    <a:lnTo>
                      <a:pt x="1225" y="1131"/>
                    </a:lnTo>
                    <a:lnTo>
                      <a:pt x="1180" y="1181"/>
                    </a:lnTo>
                    <a:lnTo>
                      <a:pt x="1131" y="1226"/>
                    </a:lnTo>
                    <a:lnTo>
                      <a:pt x="1078" y="1265"/>
                    </a:lnTo>
                    <a:lnTo>
                      <a:pt x="1021" y="1299"/>
                    </a:lnTo>
                    <a:lnTo>
                      <a:pt x="960" y="1329"/>
                    </a:lnTo>
                    <a:lnTo>
                      <a:pt x="897" y="1352"/>
                    </a:lnTo>
                    <a:lnTo>
                      <a:pt x="830" y="1370"/>
                    </a:lnTo>
                    <a:lnTo>
                      <a:pt x="761" y="1380"/>
                    </a:lnTo>
                    <a:lnTo>
                      <a:pt x="691" y="1383"/>
                    </a:lnTo>
                    <a:lnTo>
                      <a:pt x="620" y="1380"/>
                    </a:lnTo>
                    <a:lnTo>
                      <a:pt x="551" y="1370"/>
                    </a:lnTo>
                    <a:lnTo>
                      <a:pt x="486" y="1352"/>
                    </a:lnTo>
                    <a:lnTo>
                      <a:pt x="422" y="1329"/>
                    </a:lnTo>
                    <a:lnTo>
                      <a:pt x="361" y="1299"/>
                    </a:lnTo>
                    <a:lnTo>
                      <a:pt x="305" y="1265"/>
                    </a:lnTo>
                    <a:lnTo>
                      <a:pt x="251" y="1226"/>
                    </a:lnTo>
                    <a:lnTo>
                      <a:pt x="202" y="1181"/>
                    </a:lnTo>
                    <a:lnTo>
                      <a:pt x="157" y="1131"/>
                    </a:lnTo>
                    <a:lnTo>
                      <a:pt x="118" y="1078"/>
                    </a:lnTo>
                    <a:lnTo>
                      <a:pt x="82" y="1022"/>
                    </a:lnTo>
                    <a:lnTo>
                      <a:pt x="54" y="961"/>
                    </a:lnTo>
                    <a:lnTo>
                      <a:pt x="31" y="897"/>
                    </a:lnTo>
                    <a:lnTo>
                      <a:pt x="13" y="831"/>
                    </a:lnTo>
                    <a:lnTo>
                      <a:pt x="3" y="761"/>
                    </a:lnTo>
                    <a:lnTo>
                      <a:pt x="0" y="691"/>
                    </a:lnTo>
                    <a:lnTo>
                      <a:pt x="3" y="621"/>
                    </a:lnTo>
                    <a:lnTo>
                      <a:pt x="13" y="552"/>
                    </a:lnTo>
                    <a:lnTo>
                      <a:pt x="31" y="486"/>
                    </a:lnTo>
                    <a:lnTo>
                      <a:pt x="54" y="423"/>
                    </a:lnTo>
                    <a:lnTo>
                      <a:pt x="82" y="362"/>
                    </a:lnTo>
                    <a:lnTo>
                      <a:pt x="118" y="305"/>
                    </a:lnTo>
                    <a:lnTo>
                      <a:pt x="157" y="251"/>
                    </a:lnTo>
                    <a:lnTo>
                      <a:pt x="202" y="203"/>
                    </a:lnTo>
                    <a:lnTo>
                      <a:pt x="251" y="158"/>
                    </a:lnTo>
                    <a:lnTo>
                      <a:pt x="305" y="119"/>
                    </a:lnTo>
                    <a:lnTo>
                      <a:pt x="361" y="83"/>
                    </a:lnTo>
                    <a:lnTo>
                      <a:pt x="422" y="54"/>
                    </a:lnTo>
                    <a:lnTo>
                      <a:pt x="486" y="31"/>
                    </a:lnTo>
                    <a:lnTo>
                      <a:pt x="551" y="14"/>
                    </a:lnTo>
                    <a:lnTo>
                      <a:pt x="620" y="4"/>
                    </a:lnTo>
                    <a:lnTo>
                      <a:pt x="691" y="0"/>
                    </a:lnTo>
                    <a:lnTo>
                      <a:pt x="711" y="0"/>
                    </a:lnTo>
                    <a:lnTo>
                      <a:pt x="733" y="1"/>
                    </a:lnTo>
                    <a:lnTo>
                      <a:pt x="754" y="2"/>
                    </a:lnTo>
                    <a:lnTo>
                      <a:pt x="775" y="5"/>
                    </a:lnTo>
                    <a:lnTo>
                      <a:pt x="794" y="8"/>
                    </a:lnTo>
                    <a:lnTo>
                      <a:pt x="815" y="12"/>
                    </a:lnTo>
                    <a:lnTo>
                      <a:pt x="836" y="15"/>
                    </a:lnTo>
                    <a:lnTo>
                      <a:pt x="855" y="20"/>
                    </a:lnTo>
                    <a:lnTo>
                      <a:pt x="875" y="25"/>
                    </a:lnTo>
                    <a:lnTo>
                      <a:pt x="895" y="31"/>
                    </a:lnTo>
                    <a:lnTo>
                      <a:pt x="914" y="37"/>
                    </a:lnTo>
                    <a:lnTo>
                      <a:pt x="933" y="44"/>
                    </a:lnTo>
                    <a:lnTo>
                      <a:pt x="952" y="51"/>
                    </a:lnTo>
                    <a:lnTo>
                      <a:pt x="971" y="59"/>
                    </a:lnTo>
                    <a:lnTo>
                      <a:pt x="988" y="67"/>
                    </a:lnTo>
                    <a:lnTo>
                      <a:pt x="1006" y="76"/>
                    </a:lnTo>
                    <a:lnTo>
                      <a:pt x="876" y="260"/>
                    </a:lnTo>
                    <a:close/>
                  </a:path>
                </a:pathLst>
              </a:custGeom>
              <a:solidFill>
                <a:srgbClr val="0069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1" name="Freeform 19"/>
              <p:cNvSpPr>
                <a:spLocks/>
              </p:cNvSpPr>
              <p:nvPr/>
            </p:nvSpPr>
            <p:spPr bwMode="auto">
              <a:xfrm>
                <a:off x="2510" y="2781"/>
                <a:ext cx="952" cy="1126"/>
              </a:xfrm>
              <a:custGeom>
                <a:avLst/>
                <a:gdLst>
                  <a:gd name="T0" fmla="*/ 456 w 1904"/>
                  <a:gd name="T1" fmla="*/ 843 h 2252"/>
                  <a:gd name="T2" fmla="*/ 421 w 1904"/>
                  <a:gd name="T3" fmla="*/ 793 h 2252"/>
                  <a:gd name="T4" fmla="*/ 395 w 1904"/>
                  <a:gd name="T5" fmla="*/ 741 h 2252"/>
                  <a:gd name="T6" fmla="*/ 376 w 1904"/>
                  <a:gd name="T7" fmla="*/ 686 h 2252"/>
                  <a:gd name="T8" fmla="*/ 367 w 1904"/>
                  <a:gd name="T9" fmla="*/ 626 h 2252"/>
                  <a:gd name="T10" fmla="*/ 365 w 1904"/>
                  <a:gd name="T11" fmla="*/ 564 h 2252"/>
                  <a:gd name="T12" fmla="*/ 372 w 1904"/>
                  <a:gd name="T13" fmla="*/ 504 h 2252"/>
                  <a:gd name="T14" fmla="*/ 388 w 1904"/>
                  <a:gd name="T15" fmla="*/ 447 h 2252"/>
                  <a:gd name="T16" fmla="*/ 411 w 1904"/>
                  <a:gd name="T17" fmla="*/ 394 h 2252"/>
                  <a:gd name="T18" fmla="*/ 444 w 1904"/>
                  <a:gd name="T19" fmla="*/ 344 h 2252"/>
                  <a:gd name="T20" fmla="*/ 484 w 1904"/>
                  <a:gd name="T21" fmla="*/ 297 h 2252"/>
                  <a:gd name="T22" fmla="*/ 531 w 1904"/>
                  <a:gd name="T23" fmla="*/ 257 h 2252"/>
                  <a:gd name="T24" fmla="*/ 581 w 1904"/>
                  <a:gd name="T25" fmla="*/ 224 h 2252"/>
                  <a:gd name="T26" fmla="*/ 634 w 1904"/>
                  <a:gd name="T27" fmla="*/ 201 h 2252"/>
                  <a:gd name="T28" fmla="*/ 691 w 1904"/>
                  <a:gd name="T29" fmla="*/ 185 h 2252"/>
                  <a:gd name="T30" fmla="*/ 751 w 1904"/>
                  <a:gd name="T31" fmla="*/ 178 h 2252"/>
                  <a:gd name="T32" fmla="*/ 796 w 1904"/>
                  <a:gd name="T33" fmla="*/ 178 h 2252"/>
                  <a:gd name="T34" fmla="*/ 832 w 1904"/>
                  <a:gd name="T35" fmla="*/ 182 h 2252"/>
                  <a:gd name="T36" fmla="*/ 867 w 1904"/>
                  <a:gd name="T37" fmla="*/ 187 h 2252"/>
                  <a:gd name="T38" fmla="*/ 899 w 1904"/>
                  <a:gd name="T39" fmla="*/ 197 h 2252"/>
                  <a:gd name="T40" fmla="*/ 932 w 1904"/>
                  <a:gd name="T41" fmla="*/ 208 h 2252"/>
                  <a:gd name="T42" fmla="*/ 912 w 1904"/>
                  <a:gd name="T43" fmla="*/ 0 h 2252"/>
                  <a:gd name="T44" fmla="*/ 900 w 1904"/>
                  <a:gd name="T45" fmla="*/ 2 h 2252"/>
                  <a:gd name="T46" fmla="*/ 889 w 1904"/>
                  <a:gd name="T47" fmla="*/ 4 h 2252"/>
                  <a:gd name="T48" fmla="*/ 858 w 1904"/>
                  <a:gd name="T49" fmla="*/ 11 h 2252"/>
                  <a:gd name="T50" fmla="*/ 789 w 1904"/>
                  <a:gd name="T51" fmla="*/ 30 h 2252"/>
                  <a:gd name="T52" fmla="*/ 724 w 1904"/>
                  <a:gd name="T53" fmla="*/ 52 h 2252"/>
                  <a:gd name="T54" fmla="*/ 663 w 1904"/>
                  <a:gd name="T55" fmla="*/ 75 h 2252"/>
                  <a:gd name="T56" fmla="*/ 603 w 1904"/>
                  <a:gd name="T57" fmla="*/ 102 h 2252"/>
                  <a:gd name="T58" fmla="*/ 547 w 1904"/>
                  <a:gd name="T59" fmla="*/ 130 h 2252"/>
                  <a:gd name="T60" fmla="*/ 494 w 1904"/>
                  <a:gd name="T61" fmla="*/ 162 h 2252"/>
                  <a:gd name="T62" fmla="*/ 443 w 1904"/>
                  <a:gd name="T63" fmla="*/ 195 h 2252"/>
                  <a:gd name="T64" fmla="*/ 394 w 1904"/>
                  <a:gd name="T65" fmla="*/ 230 h 2252"/>
                  <a:gd name="T66" fmla="*/ 348 w 1904"/>
                  <a:gd name="T67" fmla="*/ 267 h 2252"/>
                  <a:gd name="T68" fmla="*/ 304 w 1904"/>
                  <a:gd name="T69" fmla="*/ 306 h 2252"/>
                  <a:gd name="T70" fmla="*/ 247 w 1904"/>
                  <a:gd name="T71" fmla="*/ 363 h 2252"/>
                  <a:gd name="T72" fmla="*/ 186 w 1904"/>
                  <a:gd name="T73" fmla="*/ 432 h 2252"/>
                  <a:gd name="T74" fmla="*/ 130 w 1904"/>
                  <a:gd name="T75" fmla="*/ 505 h 2252"/>
                  <a:gd name="T76" fmla="*/ 78 w 1904"/>
                  <a:gd name="T77" fmla="*/ 581 h 2252"/>
                  <a:gd name="T78" fmla="*/ 30 w 1904"/>
                  <a:gd name="T79" fmla="*/ 660 h 2252"/>
                  <a:gd name="T80" fmla="*/ 710 w 1904"/>
                  <a:gd name="T81" fmla="*/ 1126 h 2252"/>
                  <a:gd name="T82" fmla="*/ 727 w 1904"/>
                  <a:gd name="T83" fmla="*/ 1098 h 2252"/>
                  <a:gd name="T84" fmla="*/ 746 w 1904"/>
                  <a:gd name="T85" fmla="*/ 1071 h 2252"/>
                  <a:gd name="T86" fmla="*/ 766 w 1904"/>
                  <a:gd name="T87" fmla="*/ 1045 h 2252"/>
                  <a:gd name="T88" fmla="*/ 789 w 1904"/>
                  <a:gd name="T89" fmla="*/ 1021 h 2252"/>
                  <a:gd name="T90" fmla="*/ 812 w 1904"/>
                  <a:gd name="T91" fmla="*/ 998 h 2252"/>
                  <a:gd name="T92" fmla="*/ 809 w 1904"/>
                  <a:gd name="T93" fmla="*/ 991 h 2252"/>
                  <a:gd name="T94" fmla="*/ 790 w 1904"/>
                  <a:gd name="T95" fmla="*/ 993 h 2252"/>
                  <a:gd name="T96" fmla="*/ 772 w 1904"/>
                  <a:gd name="T97" fmla="*/ 993 h 2252"/>
                  <a:gd name="T98" fmla="*/ 710 w 1904"/>
                  <a:gd name="T99" fmla="*/ 989 h 2252"/>
                  <a:gd name="T100" fmla="*/ 653 w 1904"/>
                  <a:gd name="T101" fmla="*/ 976 h 2252"/>
                  <a:gd name="T102" fmla="*/ 598 w 1904"/>
                  <a:gd name="T103" fmla="*/ 955 h 2252"/>
                  <a:gd name="T104" fmla="*/ 547 w 1904"/>
                  <a:gd name="T105" fmla="*/ 926 h 2252"/>
                  <a:gd name="T106" fmla="*/ 499 w 1904"/>
                  <a:gd name="T107" fmla="*/ 888 h 2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04" h="2252">
                    <a:moveTo>
                      <a:pt x="968" y="1746"/>
                    </a:moveTo>
                    <a:lnTo>
                      <a:pt x="939" y="1716"/>
                    </a:lnTo>
                    <a:lnTo>
                      <a:pt x="911" y="1685"/>
                    </a:lnTo>
                    <a:lnTo>
                      <a:pt x="887" y="1653"/>
                    </a:lnTo>
                    <a:lnTo>
                      <a:pt x="863" y="1620"/>
                    </a:lnTo>
                    <a:lnTo>
                      <a:pt x="842" y="1586"/>
                    </a:lnTo>
                    <a:lnTo>
                      <a:pt x="822" y="1553"/>
                    </a:lnTo>
                    <a:lnTo>
                      <a:pt x="804" y="1517"/>
                    </a:lnTo>
                    <a:lnTo>
                      <a:pt x="789" y="1481"/>
                    </a:lnTo>
                    <a:lnTo>
                      <a:pt x="775" y="1446"/>
                    </a:lnTo>
                    <a:lnTo>
                      <a:pt x="763" y="1409"/>
                    </a:lnTo>
                    <a:lnTo>
                      <a:pt x="752" y="1371"/>
                    </a:lnTo>
                    <a:lnTo>
                      <a:pt x="744" y="1332"/>
                    </a:lnTo>
                    <a:lnTo>
                      <a:pt x="737" y="1292"/>
                    </a:lnTo>
                    <a:lnTo>
                      <a:pt x="733" y="1252"/>
                    </a:lnTo>
                    <a:lnTo>
                      <a:pt x="730" y="1211"/>
                    </a:lnTo>
                    <a:lnTo>
                      <a:pt x="729" y="1169"/>
                    </a:lnTo>
                    <a:lnTo>
                      <a:pt x="730" y="1128"/>
                    </a:lnTo>
                    <a:lnTo>
                      <a:pt x="733" y="1086"/>
                    </a:lnTo>
                    <a:lnTo>
                      <a:pt x="737" y="1046"/>
                    </a:lnTo>
                    <a:lnTo>
                      <a:pt x="744" y="1007"/>
                    </a:lnTo>
                    <a:lnTo>
                      <a:pt x="752" y="969"/>
                    </a:lnTo>
                    <a:lnTo>
                      <a:pt x="763" y="931"/>
                    </a:lnTo>
                    <a:lnTo>
                      <a:pt x="775" y="894"/>
                    </a:lnTo>
                    <a:lnTo>
                      <a:pt x="789" y="857"/>
                    </a:lnTo>
                    <a:lnTo>
                      <a:pt x="804" y="821"/>
                    </a:lnTo>
                    <a:lnTo>
                      <a:pt x="822" y="787"/>
                    </a:lnTo>
                    <a:lnTo>
                      <a:pt x="842" y="752"/>
                    </a:lnTo>
                    <a:lnTo>
                      <a:pt x="863" y="719"/>
                    </a:lnTo>
                    <a:lnTo>
                      <a:pt x="887" y="687"/>
                    </a:lnTo>
                    <a:lnTo>
                      <a:pt x="911" y="654"/>
                    </a:lnTo>
                    <a:lnTo>
                      <a:pt x="939" y="623"/>
                    </a:lnTo>
                    <a:lnTo>
                      <a:pt x="968" y="593"/>
                    </a:lnTo>
                    <a:lnTo>
                      <a:pt x="998" y="564"/>
                    </a:lnTo>
                    <a:lnTo>
                      <a:pt x="1029" y="537"/>
                    </a:lnTo>
                    <a:lnTo>
                      <a:pt x="1061" y="513"/>
                    </a:lnTo>
                    <a:lnTo>
                      <a:pt x="1093" y="488"/>
                    </a:lnTo>
                    <a:lnTo>
                      <a:pt x="1127" y="468"/>
                    </a:lnTo>
                    <a:lnTo>
                      <a:pt x="1161" y="448"/>
                    </a:lnTo>
                    <a:lnTo>
                      <a:pt x="1196" y="430"/>
                    </a:lnTo>
                    <a:lnTo>
                      <a:pt x="1231" y="415"/>
                    </a:lnTo>
                    <a:lnTo>
                      <a:pt x="1268" y="401"/>
                    </a:lnTo>
                    <a:lnTo>
                      <a:pt x="1305" y="388"/>
                    </a:lnTo>
                    <a:lnTo>
                      <a:pt x="1343" y="378"/>
                    </a:lnTo>
                    <a:lnTo>
                      <a:pt x="1381" y="370"/>
                    </a:lnTo>
                    <a:lnTo>
                      <a:pt x="1420" y="363"/>
                    </a:lnTo>
                    <a:lnTo>
                      <a:pt x="1461" y="358"/>
                    </a:lnTo>
                    <a:lnTo>
                      <a:pt x="1502" y="356"/>
                    </a:lnTo>
                    <a:lnTo>
                      <a:pt x="1544" y="355"/>
                    </a:lnTo>
                    <a:lnTo>
                      <a:pt x="1568" y="355"/>
                    </a:lnTo>
                    <a:lnTo>
                      <a:pt x="1592" y="356"/>
                    </a:lnTo>
                    <a:lnTo>
                      <a:pt x="1616" y="357"/>
                    </a:lnTo>
                    <a:lnTo>
                      <a:pt x="1640" y="359"/>
                    </a:lnTo>
                    <a:lnTo>
                      <a:pt x="1663" y="363"/>
                    </a:lnTo>
                    <a:lnTo>
                      <a:pt x="1686" y="366"/>
                    </a:lnTo>
                    <a:lnTo>
                      <a:pt x="1709" y="370"/>
                    </a:lnTo>
                    <a:lnTo>
                      <a:pt x="1733" y="374"/>
                    </a:lnTo>
                    <a:lnTo>
                      <a:pt x="1754" y="380"/>
                    </a:lnTo>
                    <a:lnTo>
                      <a:pt x="1776" y="386"/>
                    </a:lnTo>
                    <a:lnTo>
                      <a:pt x="1798" y="393"/>
                    </a:lnTo>
                    <a:lnTo>
                      <a:pt x="1820" y="400"/>
                    </a:lnTo>
                    <a:lnTo>
                      <a:pt x="1842" y="408"/>
                    </a:lnTo>
                    <a:lnTo>
                      <a:pt x="1863" y="416"/>
                    </a:lnTo>
                    <a:lnTo>
                      <a:pt x="1883" y="425"/>
                    </a:lnTo>
                    <a:lnTo>
                      <a:pt x="1904" y="435"/>
                    </a:lnTo>
                    <a:lnTo>
                      <a:pt x="1824" y="0"/>
                    </a:lnTo>
                    <a:lnTo>
                      <a:pt x="1815" y="1"/>
                    </a:lnTo>
                    <a:lnTo>
                      <a:pt x="1809" y="2"/>
                    </a:lnTo>
                    <a:lnTo>
                      <a:pt x="1800" y="3"/>
                    </a:lnTo>
                    <a:lnTo>
                      <a:pt x="1794" y="5"/>
                    </a:lnTo>
                    <a:lnTo>
                      <a:pt x="1786" y="6"/>
                    </a:lnTo>
                    <a:lnTo>
                      <a:pt x="1777" y="7"/>
                    </a:lnTo>
                    <a:lnTo>
                      <a:pt x="1771" y="9"/>
                    </a:lnTo>
                    <a:lnTo>
                      <a:pt x="1762" y="10"/>
                    </a:lnTo>
                    <a:lnTo>
                      <a:pt x="1715" y="22"/>
                    </a:lnTo>
                    <a:lnTo>
                      <a:pt x="1669" y="33"/>
                    </a:lnTo>
                    <a:lnTo>
                      <a:pt x="1623" y="46"/>
                    </a:lnTo>
                    <a:lnTo>
                      <a:pt x="1578" y="59"/>
                    </a:lnTo>
                    <a:lnTo>
                      <a:pt x="1534" y="73"/>
                    </a:lnTo>
                    <a:lnTo>
                      <a:pt x="1491" y="88"/>
                    </a:lnTo>
                    <a:lnTo>
                      <a:pt x="1448" y="103"/>
                    </a:lnTo>
                    <a:lnTo>
                      <a:pt x="1407" y="117"/>
                    </a:lnTo>
                    <a:lnTo>
                      <a:pt x="1365" y="134"/>
                    </a:lnTo>
                    <a:lnTo>
                      <a:pt x="1325" y="150"/>
                    </a:lnTo>
                    <a:lnTo>
                      <a:pt x="1284" y="167"/>
                    </a:lnTo>
                    <a:lnTo>
                      <a:pt x="1245" y="185"/>
                    </a:lnTo>
                    <a:lnTo>
                      <a:pt x="1206" y="203"/>
                    </a:lnTo>
                    <a:lnTo>
                      <a:pt x="1168" y="222"/>
                    </a:lnTo>
                    <a:lnTo>
                      <a:pt x="1130" y="241"/>
                    </a:lnTo>
                    <a:lnTo>
                      <a:pt x="1094" y="260"/>
                    </a:lnTo>
                    <a:lnTo>
                      <a:pt x="1057" y="281"/>
                    </a:lnTo>
                    <a:lnTo>
                      <a:pt x="1022" y="302"/>
                    </a:lnTo>
                    <a:lnTo>
                      <a:pt x="987" y="323"/>
                    </a:lnTo>
                    <a:lnTo>
                      <a:pt x="953" y="344"/>
                    </a:lnTo>
                    <a:lnTo>
                      <a:pt x="918" y="366"/>
                    </a:lnTo>
                    <a:lnTo>
                      <a:pt x="885" y="389"/>
                    </a:lnTo>
                    <a:lnTo>
                      <a:pt x="852" y="412"/>
                    </a:lnTo>
                    <a:lnTo>
                      <a:pt x="820" y="435"/>
                    </a:lnTo>
                    <a:lnTo>
                      <a:pt x="788" y="460"/>
                    </a:lnTo>
                    <a:lnTo>
                      <a:pt x="757" y="484"/>
                    </a:lnTo>
                    <a:lnTo>
                      <a:pt x="727" y="508"/>
                    </a:lnTo>
                    <a:lnTo>
                      <a:pt x="696" y="533"/>
                    </a:lnTo>
                    <a:lnTo>
                      <a:pt x="667" y="559"/>
                    </a:lnTo>
                    <a:lnTo>
                      <a:pt x="637" y="585"/>
                    </a:lnTo>
                    <a:lnTo>
                      <a:pt x="608" y="612"/>
                    </a:lnTo>
                    <a:lnTo>
                      <a:pt x="581" y="638"/>
                    </a:lnTo>
                    <a:lnTo>
                      <a:pt x="537" y="682"/>
                    </a:lnTo>
                    <a:lnTo>
                      <a:pt x="493" y="726"/>
                    </a:lnTo>
                    <a:lnTo>
                      <a:pt x="452" y="772"/>
                    </a:lnTo>
                    <a:lnTo>
                      <a:pt x="411" y="818"/>
                    </a:lnTo>
                    <a:lnTo>
                      <a:pt x="372" y="864"/>
                    </a:lnTo>
                    <a:lnTo>
                      <a:pt x="333" y="912"/>
                    </a:lnTo>
                    <a:lnTo>
                      <a:pt x="296" y="961"/>
                    </a:lnTo>
                    <a:lnTo>
                      <a:pt x="259" y="1009"/>
                    </a:lnTo>
                    <a:lnTo>
                      <a:pt x="225" y="1060"/>
                    </a:lnTo>
                    <a:lnTo>
                      <a:pt x="190" y="1110"/>
                    </a:lnTo>
                    <a:lnTo>
                      <a:pt x="156" y="1161"/>
                    </a:lnTo>
                    <a:lnTo>
                      <a:pt x="123" y="1213"/>
                    </a:lnTo>
                    <a:lnTo>
                      <a:pt x="91" y="1266"/>
                    </a:lnTo>
                    <a:lnTo>
                      <a:pt x="60" y="1319"/>
                    </a:lnTo>
                    <a:lnTo>
                      <a:pt x="30" y="1372"/>
                    </a:lnTo>
                    <a:lnTo>
                      <a:pt x="0" y="1426"/>
                    </a:lnTo>
                    <a:lnTo>
                      <a:pt x="1419" y="2252"/>
                    </a:lnTo>
                    <a:lnTo>
                      <a:pt x="1431" y="2232"/>
                    </a:lnTo>
                    <a:lnTo>
                      <a:pt x="1441" y="2214"/>
                    </a:lnTo>
                    <a:lnTo>
                      <a:pt x="1454" y="2196"/>
                    </a:lnTo>
                    <a:lnTo>
                      <a:pt x="1465" y="2177"/>
                    </a:lnTo>
                    <a:lnTo>
                      <a:pt x="1478" y="2159"/>
                    </a:lnTo>
                    <a:lnTo>
                      <a:pt x="1491" y="2141"/>
                    </a:lnTo>
                    <a:lnTo>
                      <a:pt x="1504" y="2124"/>
                    </a:lnTo>
                    <a:lnTo>
                      <a:pt x="1518" y="2107"/>
                    </a:lnTo>
                    <a:lnTo>
                      <a:pt x="1532" y="2090"/>
                    </a:lnTo>
                    <a:lnTo>
                      <a:pt x="1547" y="2073"/>
                    </a:lnTo>
                    <a:lnTo>
                      <a:pt x="1561" y="2056"/>
                    </a:lnTo>
                    <a:lnTo>
                      <a:pt x="1577" y="2041"/>
                    </a:lnTo>
                    <a:lnTo>
                      <a:pt x="1592" y="2025"/>
                    </a:lnTo>
                    <a:lnTo>
                      <a:pt x="1608" y="2010"/>
                    </a:lnTo>
                    <a:lnTo>
                      <a:pt x="1624" y="1995"/>
                    </a:lnTo>
                    <a:lnTo>
                      <a:pt x="1640" y="1980"/>
                    </a:lnTo>
                    <a:lnTo>
                      <a:pt x="1629" y="1981"/>
                    </a:lnTo>
                    <a:lnTo>
                      <a:pt x="1617" y="1982"/>
                    </a:lnTo>
                    <a:lnTo>
                      <a:pt x="1605" y="1984"/>
                    </a:lnTo>
                    <a:lnTo>
                      <a:pt x="1593" y="1984"/>
                    </a:lnTo>
                    <a:lnTo>
                      <a:pt x="1580" y="1985"/>
                    </a:lnTo>
                    <a:lnTo>
                      <a:pt x="1569" y="1985"/>
                    </a:lnTo>
                    <a:lnTo>
                      <a:pt x="1556" y="1985"/>
                    </a:lnTo>
                    <a:lnTo>
                      <a:pt x="1544" y="1985"/>
                    </a:lnTo>
                    <a:lnTo>
                      <a:pt x="1502" y="1984"/>
                    </a:lnTo>
                    <a:lnTo>
                      <a:pt x="1461" y="1981"/>
                    </a:lnTo>
                    <a:lnTo>
                      <a:pt x="1420" y="1977"/>
                    </a:lnTo>
                    <a:lnTo>
                      <a:pt x="1381" y="1970"/>
                    </a:lnTo>
                    <a:lnTo>
                      <a:pt x="1343" y="1962"/>
                    </a:lnTo>
                    <a:lnTo>
                      <a:pt x="1305" y="1951"/>
                    </a:lnTo>
                    <a:lnTo>
                      <a:pt x="1268" y="1939"/>
                    </a:lnTo>
                    <a:lnTo>
                      <a:pt x="1231" y="1925"/>
                    </a:lnTo>
                    <a:lnTo>
                      <a:pt x="1196" y="1910"/>
                    </a:lnTo>
                    <a:lnTo>
                      <a:pt x="1161" y="1891"/>
                    </a:lnTo>
                    <a:lnTo>
                      <a:pt x="1127" y="1872"/>
                    </a:lnTo>
                    <a:lnTo>
                      <a:pt x="1093" y="1851"/>
                    </a:lnTo>
                    <a:lnTo>
                      <a:pt x="1061" y="1827"/>
                    </a:lnTo>
                    <a:lnTo>
                      <a:pt x="1029" y="1803"/>
                    </a:lnTo>
                    <a:lnTo>
                      <a:pt x="998" y="1775"/>
                    </a:lnTo>
                    <a:lnTo>
                      <a:pt x="968" y="1746"/>
                    </a:lnTo>
                    <a:close/>
                  </a:path>
                </a:pathLst>
              </a:custGeom>
              <a:solidFill>
                <a:srgbClr val="0069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sp>
          <p:nvSpPr>
            <p:cNvPr id="23" name="AutoShape 21"/>
            <p:cNvSpPr>
              <a:spLocks noChangeArrowheads="1"/>
            </p:cNvSpPr>
            <p:nvPr/>
          </p:nvSpPr>
          <p:spPr bwMode="auto">
            <a:xfrm>
              <a:off x="8614625" y="4722156"/>
              <a:ext cx="2024064" cy="790575"/>
            </a:xfrm>
            <a:prstGeom prst="roundRect">
              <a:avLst>
                <a:gd name="adj" fmla="val 50000"/>
              </a:avLst>
            </a:prstGeom>
            <a:solidFill>
              <a:srgbClr val="C00000">
                <a:alpha val="79000"/>
              </a:srgbClr>
            </a:solidFill>
            <a:ln w="9525">
              <a:solidFill>
                <a:schemeClr val="bg1"/>
              </a:solidFill>
              <a:round/>
              <a:headEnd/>
              <a:tailE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sz="4800" dirty="0"/>
                <a:t>Later!</a:t>
              </a:r>
            </a:p>
          </p:txBody>
        </p:sp>
      </p:grpSp>
      <p:grpSp>
        <p:nvGrpSpPr>
          <p:cNvPr id="25" name="Gruppo 24"/>
          <p:cNvGrpSpPr/>
          <p:nvPr/>
        </p:nvGrpSpPr>
        <p:grpSpPr>
          <a:xfrm>
            <a:off x="1457692" y="3541348"/>
            <a:ext cx="3040062" cy="2697163"/>
            <a:chOff x="1343392" y="3585308"/>
            <a:chExt cx="3040062" cy="2697163"/>
          </a:xfrm>
        </p:grpSpPr>
        <p:grpSp>
          <p:nvGrpSpPr>
            <p:cNvPr id="5" name="Group 2"/>
            <p:cNvGrpSpPr>
              <a:grpSpLocks/>
            </p:cNvGrpSpPr>
            <p:nvPr/>
          </p:nvGrpSpPr>
          <p:grpSpPr bwMode="auto">
            <a:xfrm>
              <a:off x="2954704" y="3585308"/>
              <a:ext cx="1428750" cy="1482725"/>
              <a:chOff x="2510" y="1347"/>
              <a:chExt cx="1121" cy="1126"/>
            </a:xfrm>
          </p:grpSpPr>
          <p:sp>
            <p:nvSpPr>
              <p:cNvPr id="6" name="AutoShape 3"/>
              <p:cNvSpPr>
                <a:spLocks noChangeAspect="1" noChangeArrowheads="1" noTextEdit="1"/>
              </p:cNvSpPr>
              <p:nvPr/>
            </p:nvSpPr>
            <p:spPr bwMode="auto">
              <a:xfrm>
                <a:off x="2510" y="1347"/>
                <a:ext cx="1121" cy="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7" name="Freeform 4"/>
              <p:cNvSpPr>
                <a:spLocks/>
              </p:cNvSpPr>
              <p:nvPr/>
            </p:nvSpPr>
            <p:spPr bwMode="auto">
              <a:xfrm>
                <a:off x="2940" y="1586"/>
                <a:ext cx="691" cy="692"/>
              </a:xfrm>
              <a:custGeom>
                <a:avLst/>
                <a:gdLst>
                  <a:gd name="T0" fmla="*/ 297 w 1382"/>
                  <a:gd name="T1" fmla="*/ 142 h 1384"/>
                  <a:gd name="T2" fmla="*/ 259 w 1382"/>
                  <a:gd name="T3" fmla="*/ 154 h 1384"/>
                  <a:gd name="T4" fmla="*/ 221 w 1382"/>
                  <a:gd name="T5" fmla="*/ 186 h 1384"/>
                  <a:gd name="T6" fmla="*/ 205 w 1382"/>
                  <a:gd name="T7" fmla="*/ 223 h 1384"/>
                  <a:gd name="T8" fmla="*/ 203 w 1382"/>
                  <a:gd name="T9" fmla="*/ 263 h 1384"/>
                  <a:gd name="T10" fmla="*/ 217 w 1382"/>
                  <a:gd name="T11" fmla="*/ 305 h 1384"/>
                  <a:gd name="T12" fmla="*/ 245 w 1382"/>
                  <a:gd name="T13" fmla="*/ 333 h 1384"/>
                  <a:gd name="T14" fmla="*/ 280 w 1382"/>
                  <a:gd name="T15" fmla="*/ 352 h 1384"/>
                  <a:gd name="T16" fmla="*/ 322 w 1382"/>
                  <a:gd name="T17" fmla="*/ 369 h 1384"/>
                  <a:gd name="T18" fmla="*/ 364 w 1382"/>
                  <a:gd name="T19" fmla="*/ 386 h 1384"/>
                  <a:gd name="T20" fmla="*/ 386 w 1382"/>
                  <a:gd name="T21" fmla="*/ 407 h 1384"/>
                  <a:gd name="T22" fmla="*/ 392 w 1382"/>
                  <a:gd name="T23" fmla="*/ 446 h 1384"/>
                  <a:gd name="T24" fmla="*/ 368 w 1382"/>
                  <a:gd name="T25" fmla="*/ 476 h 1384"/>
                  <a:gd name="T26" fmla="*/ 330 w 1382"/>
                  <a:gd name="T27" fmla="*/ 483 h 1384"/>
                  <a:gd name="T28" fmla="*/ 297 w 1382"/>
                  <a:gd name="T29" fmla="*/ 470 h 1384"/>
                  <a:gd name="T30" fmla="*/ 274 w 1382"/>
                  <a:gd name="T31" fmla="*/ 445 h 1384"/>
                  <a:gd name="T32" fmla="*/ 264 w 1382"/>
                  <a:gd name="T33" fmla="*/ 415 h 1384"/>
                  <a:gd name="T34" fmla="*/ 202 w 1382"/>
                  <a:gd name="T35" fmla="*/ 397 h 1384"/>
                  <a:gd name="T36" fmla="*/ 266 w 1382"/>
                  <a:gd name="T37" fmla="*/ 505 h 1384"/>
                  <a:gd name="T38" fmla="*/ 284 w 1382"/>
                  <a:gd name="T39" fmla="*/ 523 h 1384"/>
                  <a:gd name="T40" fmla="*/ 305 w 1382"/>
                  <a:gd name="T41" fmla="*/ 597 h 1384"/>
                  <a:gd name="T42" fmla="*/ 385 w 1382"/>
                  <a:gd name="T43" fmla="*/ 536 h 1384"/>
                  <a:gd name="T44" fmla="*/ 422 w 1382"/>
                  <a:gd name="T45" fmla="*/ 520 h 1384"/>
                  <a:gd name="T46" fmla="*/ 450 w 1382"/>
                  <a:gd name="T47" fmla="*/ 490 h 1384"/>
                  <a:gd name="T48" fmla="*/ 465 w 1382"/>
                  <a:gd name="T49" fmla="*/ 450 h 1384"/>
                  <a:gd name="T50" fmla="*/ 466 w 1382"/>
                  <a:gd name="T51" fmla="*/ 411 h 1384"/>
                  <a:gd name="T52" fmla="*/ 457 w 1382"/>
                  <a:gd name="T53" fmla="*/ 377 h 1384"/>
                  <a:gd name="T54" fmla="*/ 441 w 1382"/>
                  <a:gd name="T55" fmla="*/ 353 h 1384"/>
                  <a:gd name="T56" fmla="*/ 421 w 1382"/>
                  <a:gd name="T57" fmla="*/ 336 h 1384"/>
                  <a:gd name="T58" fmla="*/ 395 w 1382"/>
                  <a:gd name="T59" fmla="*/ 321 h 1384"/>
                  <a:gd name="T60" fmla="*/ 364 w 1382"/>
                  <a:gd name="T61" fmla="*/ 308 h 1384"/>
                  <a:gd name="T62" fmla="*/ 319 w 1382"/>
                  <a:gd name="T63" fmla="*/ 290 h 1384"/>
                  <a:gd name="T64" fmla="*/ 282 w 1382"/>
                  <a:gd name="T65" fmla="*/ 263 h 1384"/>
                  <a:gd name="T66" fmla="*/ 279 w 1382"/>
                  <a:gd name="T67" fmla="*/ 228 h 1384"/>
                  <a:gd name="T68" fmla="*/ 304 w 1382"/>
                  <a:gd name="T69" fmla="*/ 204 h 1384"/>
                  <a:gd name="T70" fmla="*/ 344 w 1382"/>
                  <a:gd name="T71" fmla="*/ 202 h 1384"/>
                  <a:gd name="T72" fmla="*/ 368 w 1382"/>
                  <a:gd name="T73" fmla="*/ 214 h 1384"/>
                  <a:gd name="T74" fmla="*/ 386 w 1382"/>
                  <a:gd name="T75" fmla="*/ 234 h 1384"/>
                  <a:gd name="T76" fmla="*/ 396 w 1382"/>
                  <a:gd name="T77" fmla="*/ 265 h 1384"/>
                  <a:gd name="T78" fmla="*/ 459 w 1382"/>
                  <a:gd name="T79" fmla="*/ 149 h 1384"/>
                  <a:gd name="T80" fmla="*/ 392 w 1382"/>
                  <a:gd name="T81" fmla="*/ 168 h 1384"/>
                  <a:gd name="T82" fmla="*/ 377 w 1382"/>
                  <a:gd name="T83" fmla="*/ 155 h 1384"/>
                  <a:gd name="T84" fmla="*/ 323 w 1382"/>
                  <a:gd name="T85" fmla="*/ 86 h 1384"/>
                  <a:gd name="T86" fmla="*/ 303 w 1382"/>
                  <a:gd name="T87" fmla="*/ 3 h 1384"/>
                  <a:gd name="T88" fmla="*/ 337 w 1382"/>
                  <a:gd name="T89" fmla="*/ 0 h 1384"/>
                  <a:gd name="T90" fmla="*/ 448 w 1382"/>
                  <a:gd name="T91" fmla="*/ 16 h 1384"/>
                  <a:gd name="T92" fmla="*/ 566 w 1382"/>
                  <a:gd name="T93" fmla="*/ 79 h 1384"/>
                  <a:gd name="T94" fmla="*/ 650 w 1382"/>
                  <a:gd name="T95" fmla="*/ 181 h 1384"/>
                  <a:gd name="T96" fmla="*/ 690 w 1382"/>
                  <a:gd name="T97" fmla="*/ 311 h 1384"/>
                  <a:gd name="T98" fmla="*/ 676 w 1382"/>
                  <a:gd name="T99" fmla="*/ 449 h 1384"/>
                  <a:gd name="T100" fmla="*/ 612 w 1382"/>
                  <a:gd name="T101" fmla="*/ 566 h 1384"/>
                  <a:gd name="T102" fmla="*/ 510 w 1382"/>
                  <a:gd name="T103" fmla="*/ 650 h 1384"/>
                  <a:gd name="T104" fmla="*/ 381 w 1382"/>
                  <a:gd name="T105" fmla="*/ 691 h 1384"/>
                  <a:gd name="T106" fmla="*/ 243 w 1382"/>
                  <a:gd name="T107" fmla="*/ 677 h 1384"/>
                  <a:gd name="T108" fmla="*/ 126 w 1382"/>
                  <a:gd name="T109" fmla="*/ 614 h 1384"/>
                  <a:gd name="T110" fmla="*/ 42 w 1382"/>
                  <a:gd name="T111" fmla="*/ 512 h 1384"/>
                  <a:gd name="T112" fmla="*/ 2 w 1382"/>
                  <a:gd name="T113" fmla="*/ 381 h 1384"/>
                  <a:gd name="T114" fmla="*/ 12 w 1382"/>
                  <a:gd name="T115" fmla="*/ 256 h 1384"/>
                  <a:gd name="T116" fmla="*/ 62 w 1382"/>
                  <a:gd name="T117" fmla="*/ 149 h 1384"/>
                  <a:gd name="T118" fmla="*/ 143 w 1382"/>
                  <a:gd name="T119" fmla="*/ 66 h 1384"/>
                  <a:gd name="T120" fmla="*/ 248 w 1382"/>
                  <a:gd name="T121" fmla="*/ 14 h 13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82" h="1384">
                    <a:moveTo>
                      <a:pt x="645" y="171"/>
                    </a:moveTo>
                    <a:lnTo>
                      <a:pt x="609" y="171"/>
                    </a:lnTo>
                    <a:lnTo>
                      <a:pt x="609" y="282"/>
                    </a:lnTo>
                    <a:lnTo>
                      <a:pt x="594" y="284"/>
                    </a:lnTo>
                    <a:lnTo>
                      <a:pt x="576" y="287"/>
                    </a:lnTo>
                    <a:lnTo>
                      <a:pt x="558" y="292"/>
                    </a:lnTo>
                    <a:lnTo>
                      <a:pt x="538" y="299"/>
                    </a:lnTo>
                    <a:lnTo>
                      <a:pt x="517" y="307"/>
                    </a:lnTo>
                    <a:lnTo>
                      <a:pt x="496" y="320"/>
                    </a:lnTo>
                    <a:lnTo>
                      <a:pt x="476" y="335"/>
                    </a:lnTo>
                    <a:lnTo>
                      <a:pt x="456" y="354"/>
                    </a:lnTo>
                    <a:lnTo>
                      <a:pt x="442" y="371"/>
                    </a:lnTo>
                    <a:lnTo>
                      <a:pt x="432" y="390"/>
                    </a:lnTo>
                    <a:lnTo>
                      <a:pt x="423" y="408"/>
                    </a:lnTo>
                    <a:lnTo>
                      <a:pt x="416" y="427"/>
                    </a:lnTo>
                    <a:lnTo>
                      <a:pt x="410" y="445"/>
                    </a:lnTo>
                    <a:lnTo>
                      <a:pt x="407" y="464"/>
                    </a:lnTo>
                    <a:lnTo>
                      <a:pt x="406" y="482"/>
                    </a:lnTo>
                    <a:lnTo>
                      <a:pt x="404" y="500"/>
                    </a:lnTo>
                    <a:lnTo>
                      <a:pt x="406" y="526"/>
                    </a:lnTo>
                    <a:lnTo>
                      <a:pt x="409" y="550"/>
                    </a:lnTo>
                    <a:lnTo>
                      <a:pt x="416" y="572"/>
                    </a:lnTo>
                    <a:lnTo>
                      <a:pt x="424" y="592"/>
                    </a:lnTo>
                    <a:lnTo>
                      <a:pt x="434" y="609"/>
                    </a:lnTo>
                    <a:lnTo>
                      <a:pt x="446" y="625"/>
                    </a:lnTo>
                    <a:lnTo>
                      <a:pt x="458" y="640"/>
                    </a:lnTo>
                    <a:lnTo>
                      <a:pt x="473" y="654"/>
                    </a:lnTo>
                    <a:lnTo>
                      <a:pt x="490" y="665"/>
                    </a:lnTo>
                    <a:lnTo>
                      <a:pt x="506" y="677"/>
                    </a:lnTo>
                    <a:lnTo>
                      <a:pt x="523" y="686"/>
                    </a:lnTo>
                    <a:lnTo>
                      <a:pt x="541" y="695"/>
                    </a:lnTo>
                    <a:lnTo>
                      <a:pt x="560" y="703"/>
                    </a:lnTo>
                    <a:lnTo>
                      <a:pt x="578" y="711"/>
                    </a:lnTo>
                    <a:lnTo>
                      <a:pt x="597" y="718"/>
                    </a:lnTo>
                    <a:lnTo>
                      <a:pt x="615" y="725"/>
                    </a:lnTo>
                    <a:lnTo>
                      <a:pt x="644" y="737"/>
                    </a:lnTo>
                    <a:lnTo>
                      <a:pt x="669" y="746"/>
                    </a:lnTo>
                    <a:lnTo>
                      <a:pt x="691" y="755"/>
                    </a:lnTo>
                    <a:lnTo>
                      <a:pt x="711" y="763"/>
                    </a:lnTo>
                    <a:lnTo>
                      <a:pt x="727" y="771"/>
                    </a:lnTo>
                    <a:lnTo>
                      <a:pt x="741" y="779"/>
                    </a:lnTo>
                    <a:lnTo>
                      <a:pt x="752" y="789"/>
                    </a:lnTo>
                    <a:lnTo>
                      <a:pt x="761" y="798"/>
                    </a:lnTo>
                    <a:lnTo>
                      <a:pt x="772" y="813"/>
                    </a:lnTo>
                    <a:lnTo>
                      <a:pt x="779" y="830"/>
                    </a:lnTo>
                    <a:lnTo>
                      <a:pt x="784" y="849"/>
                    </a:lnTo>
                    <a:lnTo>
                      <a:pt x="786" y="867"/>
                    </a:lnTo>
                    <a:lnTo>
                      <a:pt x="783" y="891"/>
                    </a:lnTo>
                    <a:lnTo>
                      <a:pt x="776" y="911"/>
                    </a:lnTo>
                    <a:lnTo>
                      <a:pt x="765" y="928"/>
                    </a:lnTo>
                    <a:lnTo>
                      <a:pt x="751" y="942"/>
                    </a:lnTo>
                    <a:lnTo>
                      <a:pt x="735" y="952"/>
                    </a:lnTo>
                    <a:lnTo>
                      <a:pt x="716" y="960"/>
                    </a:lnTo>
                    <a:lnTo>
                      <a:pt x="697" y="965"/>
                    </a:lnTo>
                    <a:lnTo>
                      <a:pt x="677" y="966"/>
                    </a:lnTo>
                    <a:lnTo>
                      <a:pt x="659" y="965"/>
                    </a:lnTo>
                    <a:lnTo>
                      <a:pt x="642" y="961"/>
                    </a:lnTo>
                    <a:lnTo>
                      <a:pt x="624" y="956"/>
                    </a:lnTo>
                    <a:lnTo>
                      <a:pt x="608" y="949"/>
                    </a:lnTo>
                    <a:lnTo>
                      <a:pt x="593" y="940"/>
                    </a:lnTo>
                    <a:lnTo>
                      <a:pt x="579" y="929"/>
                    </a:lnTo>
                    <a:lnTo>
                      <a:pt x="568" y="917"/>
                    </a:lnTo>
                    <a:lnTo>
                      <a:pt x="558" y="904"/>
                    </a:lnTo>
                    <a:lnTo>
                      <a:pt x="548" y="889"/>
                    </a:lnTo>
                    <a:lnTo>
                      <a:pt x="541" y="874"/>
                    </a:lnTo>
                    <a:lnTo>
                      <a:pt x="536" y="859"/>
                    </a:lnTo>
                    <a:lnTo>
                      <a:pt x="531" y="844"/>
                    </a:lnTo>
                    <a:lnTo>
                      <a:pt x="528" y="829"/>
                    </a:lnTo>
                    <a:lnTo>
                      <a:pt x="525" y="816"/>
                    </a:lnTo>
                    <a:lnTo>
                      <a:pt x="523" y="804"/>
                    </a:lnTo>
                    <a:lnTo>
                      <a:pt x="522" y="794"/>
                    </a:lnTo>
                    <a:lnTo>
                      <a:pt x="403" y="794"/>
                    </a:lnTo>
                    <a:lnTo>
                      <a:pt x="403" y="1069"/>
                    </a:lnTo>
                    <a:lnTo>
                      <a:pt x="521" y="1069"/>
                    </a:lnTo>
                    <a:lnTo>
                      <a:pt x="523" y="998"/>
                    </a:lnTo>
                    <a:lnTo>
                      <a:pt x="531" y="1010"/>
                    </a:lnTo>
                    <a:lnTo>
                      <a:pt x="540" y="1019"/>
                    </a:lnTo>
                    <a:lnTo>
                      <a:pt x="548" y="1029"/>
                    </a:lnTo>
                    <a:lnTo>
                      <a:pt x="558" y="1038"/>
                    </a:lnTo>
                    <a:lnTo>
                      <a:pt x="568" y="1046"/>
                    </a:lnTo>
                    <a:lnTo>
                      <a:pt x="579" y="1053"/>
                    </a:lnTo>
                    <a:lnTo>
                      <a:pt x="593" y="1059"/>
                    </a:lnTo>
                    <a:lnTo>
                      <a:pt x="609" y="1065"/>
                    </a:lnTo>
                    <a:lnTo>
                      <a:pt x="609" y="1194"/>
                    </a:lnTo>
                    <a:lnTo>
                      <a:pt x="731" y="1194"/>
                    </a:lnTo>
                    <a:lnTo>
                      <a:pt x="731" y="1079"/>
                    </a:lnTo>
                    <a:lnTo>
                      <a:pt x="750" y="1077"/>
                    </a:lnTo>
                    <a:lnTo>
                      <a:pt x="769" y="1072"/>
                    </a:lnTo>
                    <a:lnTo>
                      <a:pt x="788" y="1066"/>
                    </a:lnTo>
                    <a:lnTo>
                      <a:pt x="807" y="1059"/>
                    </a:lnTo>
                    <a:lnTo>
                      <a:pt x="825" y="1051"/>
                    </a:lnTo>
                    <a:lnTo>
                      <a:pt x="843" y="1040"/>
                    </a:lnTo>
                    <a:lnTo>
                      <a:pt x="859" y="1027"/>
                    </a:lnTo>
                    <a:lnTo>
                      <a:pt x="875" y="1012"/>
                    </a:lnTo>
                    <a:lnTo>
                      <a:pt x="888" y="997"/>
                    </a:lnTo>
                    <a:lnTo>
                      <a:pt x="900" y="980"/>
                    </a:lnTo>
                    <a:lnTo>
                      <a:pt x="910" y="961"/>
                    </a:lnTo>
                    <a:lnTo>
                      <a:pt x="918" y="943"/>
                    </a:lnTo>
                    <a:lnTo>
                      <a:pt x="925" y="922"/>
                    </a:lnTo>
                    <a:lnTo>
                      <a:pt x="929" y="900"/>
                    </a:lnTo>
                    <a:lnTo>
                      <a:pt x="933" y="879"/>
                    </a:lnTo>
                    <a:lnTo>
                      <a:pt x="934" y="857"/>
                    </a:lnTo>
                    <a:lnTo>
                      <a:pt x="933" y="839"/>
                    </a:lnTo>
                    <a:lnTo>
                      <a:pt x="932" y="822"/>
                    </a:lnTo>
                    <a:lnTo>
                      <a:pt x="928" y="805"/>
                    </a:lnTo>
                    <a:lnTo>
                      <a:pt x="925" y="787"/>
                    </a:lnTo>
                    <a:lnTo>
                      <a:pt x="920" y="770"/>
                    </a:lnTo>
                    <a:lnTo>
                      <a:pt x="913" y="754"/>
                    </a:lnTo>
                    <a:lnTo>
                      <a:pt x="906" y="740"/>
                    </a:lnTo>
                    <a:lnTo>
                      <a:pt x="898" y="726"/>
                    </a:lnTo>
                    <a:lnTo>
                      <a:pt x="890" y="716"/>
                    </a:lnTo>
                    <a:lnTo>
                      <a:pt x="882" y="706"/>
                    </a:lnTo>
                    <a:lnTo>
                      <a:pt x="873" y="696"/>
                    </a:lnTo>
                    <a:lnTo>
                      <a:pt x="864" y="687"/>
                    </a:lnTo>
                    <a:lnTo>
                      <a:pt x="853" y="679"/>
                    </a:lnTo>
                    <a:lnTo>
                      <a:pt x="842" y="671"/>
                    </a:lnTo>
                    <a:lnTo>
                      <a:pt x="830" y="664"/>
                    </a:lnTo>
                    <a:lnTo>
                      <a:pt x="818" y="656"/>
                    </a:lnTo>
                    <a:lnTo>
                      <a:pt x="804" y="649"/>
                    </a:lnTo>
                    <a:lnTo>
                      <a:pt x="790" y="642"/>
                    </a:lnTo>
                    <a:lnTo>
                      <a:pt x="775" y="636"/>
                    </a:lnTo>
                    <a:lnTo>
                      <a:pt x="760" y="630"/>
                    </a:lnTo>
                    <a:lnTo>
                      <a:pt x="743" y="623"/>
                    </a:lnTo>
                    <a:lnTo>
                      <a:pt x="727" y="616"/>
                    </a:lnTo>
                    <a:lnTo>
                      <a:pt x="708" y="608"/>
                    </a:lnTo>
                    <a:lnTo>
                      <a:pt x="690" y="601"/>
                    </a:lnTo>
                    <a:lnTo>
                      <a:pt x="662" y="590"/>
                    </a:lnTo>
                    <a:lnTo>
                      <a:pt x="637" y="579"/>
                    </a:lnTo>
                    <a:lnTo>
                      <a:pt x="614" y="567"/>
                    </a:lnTo>
                    <a:lnTo>
                      <a:pt x="593" y="555"/>
                    </a:lnTo>
                    <a:lnTo>
                      <a:pt x="576" y="541"/>
                    </a:lnTo>
                    <a:lnTo>
                      <a:pt x="563" y="525"/>
                    </a:lnTo>
                    <a:lnTo>
                      <a:pt x="555" y="506"/>
                    </a:lnTo>
                    <a:lnTo>
                      <a:pt x="552" y="484"/>
                    </a:lnTo>
                    <a:lnTo>
                      <a:pt x="553" y="471"/>
                    </a:lnTo>
                    <a:lnTo>
                      <a:pt x="558" y="456"/>
                    </a:lnTo>
                    <a:lnTo>
                      <a:pt x="566" y="442"/>
                    </a:lnTo>
                    <a:lnTo>
                      <a:pt x="576" y="428"/>
                    </a:lnTo>
                    <a:lnTo>
                      <a:pt x="590" y="417"/>
                    </a:lnTo>
                    <a:lnTo>
                      <a:pt x="607" y="408"/>
                    </a:lnTo>
                    <a:lnTo>
                      <a:pt x="628" y="403"/>
                    </a:lnTo>
                    <a:lnTo>
                      <a:pt x="651" y="400"/>
                    </a:lnTo>
                    <a:lnTo>
                      <a:pt x="670" y="401"/>
                    </a:lnTo>
                    <a:lnTo>
                      <a:pt x="688" y="404"/>
                    </a:lnTo>
                    <a:lnTo>
                      <a:pt x="703" y="408"/>
                    </a:lnTo>
                    <a:lnTo>
                      <a:pt x="716" y="414"/>
                    </a:lnTo>
                    <a:lnTo>
                      <a:pt x="727" y="421"/>
                    </a:lnTo>
                    <a:lnTo>
                      <a:pt x="736" y="427"/>
                    </a:lnTo>
                    <a:lnTo>
                      <a:pt x="744" y="434"/>
                    </a:lnTo>
                    <a:lnTo>
                      <a:pt x="750" y="439"/>
                    </a:lnTo>
                    <a:lnTo>
                      <a:pt x="761" y="453"/>
                    </a:lnTo>
                    <a:lnTo>
                      <a:pt x="771" y="467"/>
                    </a:lnTo>
                    <a:lnTo>
                      <a:pt x="779" y="483"/>
                    </a:lnTo>
                    <a:lnTo>
                      <a:pt x="784" y="498"/>
                    </a:lnTo>
                    <a:lnTo>
                      <a:pt x="789" y="513"/>
                    </a:lnTo>
                    <a:lnTo>
                      <a:pt x="792" y="529"/>
                    </a:lnTo>
                    <a:lnTo>
                      <a:pt x="795" y="543"/>
                    </a:lnTo>
                    <a:lnTo>
                      <a:pt x="797" y="557"/>
                    </a:lnTo>
                    <a:lnTo>
                      <a:pt x="918" y="557"/>
                    </a:lnTo>
                    <a:lnTo>
                      <a:pt x="918" y="298"/>
                    </a:lnTo>
                    <a:lnTo>
                      <a:pt x="799" y="298"/>
                    </a:lnTo>
                    <a:lnTo>
                      <a:pt x="797" y="352"/>
                    </a:lnTo>
                    <a:lnTo>
                      <a:pt x="790" y="343"/>
                    </a:lnTo>
                    <a:lnTo>
                      <a:pt x="784" y="336"/>
                    </a:lnTo>
                    <a:lnTo>
                      <a:pt x="777" y="328"/>
                    </a:lnTo>
                    <a:lnTo>
                      <a:pt x="771" y="321"/>
                    </a:lnTo>
                    <a:lnTo>
                      <a:pt x="762" y="315"/>
                    </a:lnTo>
                    <a:lnTo>
                      <a:pt x="753" y="309"/>
                    </a:lnTo>
                    <a:lnTo>
                      <a:pt x="743" y="303"/>
                    </a:lnTo>
                    <a:lnTo>
                      <a:pt x="731" y="298"/>
                    </a:lnTo>
                    <a:lnTo>
                      <a:pt x="731" y="171"/>
                    </a:lnTo>
                    <a:lnTo>
                      <a:pt x="645" y="171"/>
                    </a:lnTo>
                    <a:lnTo>
                      <a:pt x="555" y="14"/>
                    </a:lnTo>
                    <a:lnTo>
                      <a:pt x="571" y="11"/>
                    </a:lnTo>
                    <a:lnTo>
                      <a:pt x="589" y="8"/>
                    </a:lnTo>
                    <a:lnTo>
                      <a:pt x="605" y="6"/>
                    </a:lnTo>
                    <a:lnTo>
                      <a:pt x="622" y="4"/>
                    </a:lnTo>
                    <a:lnTo>
                      <a:pt x="639" y="3"/>
                    </a:lnTo>
                    <a:lnTo>
                      <a:pt x="657" y="1"/>
                    </a:lnTo>
                    <a:lnTo>
                      <a:pt x="674" y="0"/>
                    </a:lnTo>
                    <a:lnTo>
                      <a:pt x="691" y="0"/>
                    </a:lnTo>
                    <a:lnTo>
                      <a:pt x="761" y="4"/>
                    </a:lnTo>
                    <a:lnTo>
                      <a:pt x="830" y="14"/>
                    </a:lnTo>
                    <a:lnTo>
                      <a:pt x="896" y="31"/>
                    </a:lnTo>
                    <a:lnTo>
                      <a:pt x="959" y="54"/>
                    </a:lnTo>
                    <a:lnTo>
                      <a:pt x="1020" y="83"/>
                    </a:lnTo>
                    <a:lnTo>
                      <a:pt x="1077" y="119"/>
                    </a:lnTo>
                    <a:lnTo>
                      <a:pt x="1131" y="158"/>
                    </a:lnTo>
                    <a:lnTo>
                      <a:pt x="1179" y="203"/>
                    </a:lnTo>
                    <a:lnTo>
                      <a:pt x="1224" y="252"/>
                    </a:lnTo>
                    <a:lnTo>
                      <a:pt x="1263" y="306"/>
                    </a:lnTo>
                    <a:lnTo>
                      <a:pt x="1299" y="362"/>
                    </a:lnTo>
                    <a:lnTo>
                      <a:pt x="1328" y="423"/>
                    </a:lnTo>
                    <a:lnTo>
                      <a:pt x="1351" y="487"/>
                    </a:lnTo>
                    <a:lnTo>
                      <a:pt x="1368" y="552"/>
                    </a:lnTo>
                    <a:lnTo>
                      <a:pt x="1379" y="621"/>
                    </a:lnTo>
                    <a:lnTo>
                      <a:pt x="1382" y="692"/>
                    </a:lnTo>
                    <a:lnTo>
                      <a:pt x="1379" y="762"/>
                    </a:lnTo>
                    <a:lnTo>
                      <a:pt x="1368" y="831"/>
                    </a:lnTo>
                    <a:lnTo>
                      <a:pt x="1351" y="898"/>
                    </a:lnTo>
                    <a:lnTo>
                      <a:pt x="1328" y="961"/>
                    </a:lnTo>
                    <a:lnTo>
                      <a:pt x="1299" y="1023"/>
                    </a:lnTo>
                    <a:lnTo>
                      <a:pt x="1263" y="1079"/>
                    </a:lnTo>
                    <a:lnTo>
                      <a:pt x="1224" y="1132"/>
                    </a:lnTo>
                    <a:lnTo>
                      <a:pt x="1179" y="1182"/>
                    </a:lnTo>
                    <a:lnTo>
                      <a:pt x="1131" y="1227"/>
                    </a:lnTo>
                    <a:lnTo>
                      <a:pt x="1077" y="1266"/>
                    </a:lnTo>
                    <a:lnTo>
                      <a:pt x="1020" y="1300"/>
                    </a:lnTo>
                    <a:lnTo>
                      <a:pt x="959" y="1330"/>
                    </a:lnTo>
                    <a:lnTo>
                      <a:pt x="896" y="1353"/>
                    </a:lnTo>
                    <a:lnTo>
                      <a:pt x="830" y="1371"/>
                    </a:lnTo>
                    <a:lnTo>
                      <a:pt x="761" y="1381"/>
                    </a:lnTo>
                    <a:lnTo>
                      <a:pt x="691" y="1384"/>
                    </a:lnTo>
                    <a:lnTo>
                      <a:pt x="621" y="1381"/>
                    </a:lnTo>
                    <a:lnTo>
                      <a:pt x="552" y="1371"/>
                    </a:lnTo>
                    <a:lnTo>
                      <a:pt x="486" y="1353"/>
                    </a:lnTo>
                    <a:lnTo>
                      <a:pt x="423" y="1330"/>
                    </a:lnTo>
                    <a:lnTo>
                      <a:pt x="362" y="1300"/>
                    </a:lnTo>
                    <a:lnTo>
                      <a:pt x="305" y="1266"/>
                    </a:lnTo>
                    <a:lnTo>
                      <a:pt x="251" y="1227"/>
                    </a:lnTo>
                    <a:lnTo>
                      <a:pt x="203" y="1182"/>
                    </a:lnTo>
                    <a:lnTo>
                      <a:pt x="158" y="1132"/>
                    </a:lnTo>
                    <a:lnTo>
                      <a:pt x="119" y="1079"/>
                    </a:lnTo>
                    <a:lnTo>
                      <a:pt x="83" y="1023"/>
                    </a:lnTo>
                    <a:lnTo>
                      <a:pt x="54" y="961"/>
                    </a:lnTo>
                    <a:lnTo>
                      <a:pt x="31" y="898"/>
                    </a:lnTo>
                    <a:lnTo>
                      <a:pt x="14" y="831"/>
                    </a:lnTo>
                    <a:lnTo>
                      <a:pt x="4" y="762"/>
                    </a:lnTo>
                    <a:lnTo>
                      <a:pt x="0" y="692"/>
                    </a:lnTo>
                    <a:lnTo>
                      <a:pt x="2" y="630"/>
                    </a:lnTo>
                    <a:lnTo>
                      <a:pt x="11" y="570"/>
                    </a:lnTo>
                    <a:lnTo>
                      <a:pt x="24" y="511"/>
                    </a:lnTo>
                    <a:lnTo>
                      <a:pt x="43" y="453"/>
                    </a:lnTo>
                    <a:lnTo>
                      <a:pt x="65" y="399"/>
                    </a:lnTo>
                    <a:lnTo>
                      <a:pt x="92" y="347"/>
                    </a:lnTo>
                    <a:lnTo>
                      <a:pt x="123" y="298"/>
                    </a:lnTo>
                    <a:lnTo>
                      <a:pt x="159" y="250"/>
                    </a:lnTo>
                    <a:lnTo>
                      <a:pt x="198" y="208"/>
                    </a:lnTo>
                    <a:lnTo>
                      <a:pt x="241" y="167"/>
                    </a:lnTo>
                    <a:lnTo>
                      <a:pt x="286" y="132"/>
                    </a:lnTo>
                    <a:lnTo>
                      <a:pt x="335" y="99"/>
                    </a:lnTo>
                    <a:lnTo>
                      <a:pt x="386" y="71"/>
                    </a:lnTo>
                    <a:lnTo>
                      <a:pt x="440" y="48"/>
                    </a:lnTo>
                    <a:lnTo>
                      <a:pt x="496" y="28"/>
                    </a:lnTo>
                    <a:lnTo>
                      <a:pt x="555" y="14"/>
                    </a:lnTo>
                    <a:lnTo>
                      <a:pt x="645" y="171"/>
                    </a:lnTo>
                    <a:close/>
                  </a:path>
                </a:pathLst>
              </a:custGeom>
              <a:solidFill>
                <a:srgbClr val="6E26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8" name="Freeform 5"/>
              <p:cNvSpPr>
                <a:spLocks/>
              </p:cNvSpPr>
              <p:nvPr/>
            </p:nvSpPr>
            <p:spPr bwMode="auto">
              <a:xfrm>
                <a:off x="2510" y="1347"/>
                <a:ext cx="952" cy="1126"/>
              </a:xfrm>
              <a:custGeom>
                <a:avLst/>
                <a:gdLst>
                  <a:gd name="T0" fmla="*/ 456 w 1903"/>
                  <a:gd name="T1" fmla="*/ 843 h 2252"/>
                  <a:gd name="T2" fmla="*/ 421 w 1903"/>
                  <a:gd name="T3" fmla="*/ 794 h 2252"/>
                  <a:gd name="T4" fmla="*/ 395 w 1903"/>
                  <a:gd name="T5" fmla="*/ 741 h 2252"/>
                  <a:gd name="T6" fmla="*/ 376 w 1903"/>
                  <a:gd name="T7" fmla="*/ 686 h 2252"/>
                  <a:gd name="T8" fmla="*/ 366 w 1903"/>
                  <a:gd name="T9" fmla="*/ 627 h 2252"/>
                  <a:gd name="T10" fmla="*/ 365 w 1903"/>
                  <a:gd name="T11" fmla="*/ 564 h 2252"/>
                  <a:gd name="T12" fmla="*/ 372 w 1903"/>
                  <a:gd name="T13" fmla="*/ 504 h 2252"/>
                  <a:gd name="T14" fmla="*/ 388 w 1903"/>
                  <a:gd name="T15" fmla="*/ 447 h 2252"/>
                  <a:gd name="T16" fmla="*/ 411 w 1903"/>
                  <a:gd name="T17" fmla="*/ 393 h 2252"/>
                  <a:gd name="T18" fmla="*/ 444 w 1903"/>
                  <a:gd name="T19" fmla="*/ 344 h 2252"/>
                  <a:gd name="T20" fmla="*/ 484 w 1903"/>
                  <a:gd name="T21" fmla="*/ 297 h 2252"/>
                  <a:gd name="T22" fmla="*/ 531 w 1903"/>
                  <a:gd name="T23" fmla="*/ 257 h 2252"/>
                  <a:gd name="T24" fmla="*/ 581 w 1903"/>
                  <a:gd name="T25" fmla="*/ 224 h 2252"/>
                  <a:gd name="T26" fmla="*/ 634 w 1903"/>
                  <a:gd name="T27" fmla="*/ 200 h 2252"/>
                  <a:gd name="T28" fmla="*/ 691 w 1903"/>
                  <a:gd name="T29" fmla="*/ 185 h 2252"/>
                  <a:gd name="T30" fmla="*/ 751 w 1903"/>
                  <a:gd name="T31" fmla="*/ 178 h 2252"/>
                  <a:gd name="T32" fmla="*/ 796 w 1903"/>
                  <a:gd name="T33" fmla="*/ 178 h 2252"/>
                  <a:gd name="T34" fmla="*/ 832 w 1903"/>
                  <a:gd name="T35" fmla="*/ 181 h 2252"/>
                  <a:gd name="T36" fmla="*/ 866 w 1903"/>
                  <a:gd name="T37" fmla="*/ 188 h 2252"/>
                  <a:gd name="T38" fmla="*/ 899 w 1903"/>
                  <a:gd name="T39" fmla="*/ 197 h 2252"/>
                  <a:gd name="T40" fmla="*/ 931 w 1903"/>
                  <a:gd name="T41" fmla="*/ 208 h 2252"/>
                  <a:gd name="T42" fmla="*/ 912 w 1903"/>
                  <a:gd name="T43" fmla="*/ 0 h 2252"/>
                  <a:gd name="T44" fmla="*/ 900 w 1903"/>
                  <a:gd name="T45" fmla="*/ 2 h 2252"/>
                  <a:gd name="T46" fmla="*/ 889 w 1903"/>
                  <a:gd name="T47" fmla="*/ 4 h 2252"/>
                  <a:gd name="T48" fmla="*/ 860 w 1903"/>
                  <a:gd name="T49" fmla="*/ 11 h 2252"/>
                  <a:gd name="T50" fmla="*/ 798 w 1903"/>
                  <a:gd name="T51" fmla="*/ 27 h 2252"/>
                  <a:gd name="T52" fmla="*/ 739 w 1903"/>
                  <a:gd name="T53" fmla="*/ 46 h 2252"/>
                  <a:gd name="T54" fmla="*/ 683 w 1903"/>
                  <a:gd name="T55" fmla="*/ 67 h 2252"/>
                  <a:gd name="T56" fmla="*/ 628 w 1903"/>
                  <a:gd name="T57" fmla="*/ 90 h 2252"/>
                  <a:gd name="T58" fmla="*/ 577 w 1903"/>
                  <a:gd name="T59" fmla="*/ 115 h 2252"/>
                  <a:gd name="T60" fmla="*/ 527 w 1903"/>
                  <a:gd name="T61" fmla="*/ 142 h 2252"/>
                  <a:gd name="T62" fmla="*/ 479 w 1903"/>
                  <a:gd name="T63" fmla="*/ 170 h 2252"/>
                  <a:gd name="T64" fmla="*/ 434 w 1903"/>
                  <a:gd name="T65" fmla="*/ 201 h 2252"/>
                  <a:gd name="T66" fmla="*/ 391 w 1903"/>
                  <a:gd name="T67" fmla="*/ 232 h 2252"/>
                  <a:gd name="T68" fmla="*/ 350 w 1903"/>
                  <a:gd name="T69" fmla="*/ 266 h 2252"/>
                  <a:gd name="T70" fmla="*/ 285 w 1903"/>
                  <a:gd name="T71" fmla="*/ 325 h 2252"/>
                  <a:gd name="T72" fmla="*/ 213 w 1903"/>
                  <a:gd name="T73" fmla="*/ 400 h 2252"/>
                  <a:gd name="T74" fmla="*/ 148 w 1903"/>
                  <a:gd name="T75" fmla="*/ 481 h 2252"/>
                  <a:gd name="T76" fmla="*/ 89 w 1903"/>
                  <a:gd name="T77" fmla="*/ 565 h 2252"/>
                  <a:gd name="T78" fmla="*/ 34 w 1903"/>
                  <a:gd name="T79" fmla="*/ 653 h 2252"/>
                  <a:gd name="T80" fmla="*/ 709 w 1903"/>
                  <a:gd name="T81" fmla="*/ 1126 h 2252"/>
                  <a:gd name="T82" fmla="*/ 726 w 1903"/>
                  <a:gd name="T83" fmla="*/ 1098 h 2252"/>
                  <a:gd name="T84" fmla="*/ 745 w 1903"/>
                  <a:gd name="T85" fmla="*/ 1072 h 2252"/>
                  <a:gd name="T86" fmla="*/ 766 w 1903"/>
                  <a:gd name="T87" fmla="*/ 1046 h 2252"/>
                  <a:gd name="T88" fmla="*/ 788 w 1903"/>
                  <a:gd name="T89" fmla="*/ 1021 h 2252"/>
                  <a:gd name="T90" fmla="*/ 812 w 1903"/>
                  <a:gd name="T91" fmla="*/ 998 h 2252"/>
                  <a:gd name="T92" fmla="*/ 809 w 1903"/>
                  <a:gd name="T93" fmla="*/ 991 h 2252"/>
                  <a:gd name="T94" fmla="*/ 790 w 1903"/>
                  <a:gd name="T95" fmla="*/ 993 h 2252"/>
                  <a:gd name="T96" fmla="*/ 772 w 1903"/>
                  <a:gd name="T97" fmla="*/ 993 h 2252"/>
                  <a:gd name="T98" fmla="*/ 710 w 1903"/>
                  <a:gd name="T99" fmla="*/ 989 h 2252"/>
                  <a:gd name="T100" fmla="*/ 652 w 1903"/>
                  <a:gd name="T101" fmla="*/ 976 h 2252"/>
                  <a:gd name="T102" fmla="*/ 598 w 1903"/>
                  <a:gd name="T103" fmla="*/ 956 h 2252"/>
                  <a:gd name="T104" fmla="*/ 547 w 1903"/>
                  <a:gd name="T105" fmla="*/ 926 h 2252"/>
                  <a:gd name="T106" fmla="*/ 499 w 1903"/>
                  <a:gd name="T107" fmla="*/ 888 h 2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03" h="2252">
                    <a:moveTo>
                      <a:pt x="967" y="1747"/>
                    </a:moveTo>
                    <a:lnTo>
                      <a:pt x="938" y="1717"/>
                    </a:lnTo>
                    <a:lnTo>
                      <a:pt x="911" y="1686"/>
                    </a:lnTo>
                    <a:lnTo>
                      <a:pt x="887" y="1654"/>
                    </a:lnTo>
                    <a:lnTo>
                      <a:pt x="862" y="1620"/>
                    </a:lnTo>
                    <a:lnTo>
                      <a:pt x="842" y="1587"/>
                    </a:lnTo>
                    <a:lnTo>
                      <a:pt x="822" y="1554"/>
                    </a:lnTo>
                    <a:lnTo>
                      <a:pt x="804" y="1518"/>
                    </a:lnTo>
                    <a:lnTo>
                      <a:pt x="789" y="1482"/>
                    </a:lnTo>
                    <a:lnTo>
                      <a:pt x="775" y="1446"/>
                    </a:lnTo>
                    <a:lnTo>
                      <a:pt x="762" y="1410"/>
                    </a:lnTo>
                    <a:lnTo>
                      <a:pt x="752" y="1371"/>
                    </a:lnTo>
                    <a:lnTo>
                      <a:pt x="744" y="1332"/>
                    </a:lnTo>
                    <a:lnTo>
                      <a:pt x="737" y="1293"/>
                    </a:lnTo>
                    <a:lnTo>
                      <a:pt x="732" y="1253"/>
                    </a:lnTo>
                    <a:lnTo>
                      <a:pt x="730" y="1211"/>
                    </a:lnTo>
                    <a:lnTo>
                      <a:pt x="729" y="1170"/>
                    </a:lnTo>
                    <a:lnTo>
                      <a:pt x="730" y="1128"/>
                    </a:lnTo>
                    <a:lnTo>
                      <a:pt x="732" y="1087"/>
                    </a:lnTo>
                    <a:lnTo>
                      <a:pt x="737" y="1046"/>
                    </a:lnTo>
                    <a:lnTo>
                      <a:pt x="744" y="1007"/>
                    </a:lnTo>
                    <a:lnTo>
                      <a:pt x="752" y="968"/>
                    </a:lnTo>
                    <a:lnTo>
                      <a:pt x="762" y="930"/>
                    </a:lnTo>
                    <a:lnTo>
                      <a:pt x="775" y="893"/>
                    </a:lnTo>
                    <a:lnTo>
                      <a:pt x="789" y="856"/>
                    </a:lnTo>
                    <a:lnTo>
                      <a:pt x="804" y="821"/>
                    </a:lnTo>
                    <a:lnTo>
                      <a:pt x="822" y="786"/>
                    </a:lnTo>
                    <a:lnTo>
                      <a:pt x="842" y="753"/>
                    </a:lnTo>
                    <a:lnTo>
                      <a:pt x="862" y="719"/>
                    </a:lnTo>
                    <a:lnTo>
                      <a:pt x="887" y="687"/>
                    </a:lnTo>
                    <a:lnTo>
                      <a:pt x="911" y="655"/>
                    </a:lnTo>
                    <a:lnTo>
                      <a:pt x="938" y="624"/>
                    </a:lnTo>
                    <a:lnTo>
                      <a:pt x="967" y="594"/>
                    </a:lnTo>
                    <a:lnTo>
                      <a:pt x="997" y="565"/>
                    </a:lnTo>
                    <a:lnTo>
                      <a:pt x="1028" y="537"/>
                    </a:lnTo>
                    <a:lnTo>
                      <a:pt x="1061" y="513"/>
                    </a:lnTo>
                    <a:lnTo>
                      <a:pt x="1093" y="489"/>
                    </a:lnTo>
                    <a:lnTo>
                      <a:pt x="1126" y="468"/>
                    </a:lnTo>
                    <a:lnTo>
                      <a:pt x="1161" y="448"/>
                    </a:lnTo>
                    <a:lnTo>
                      <a:pt x="1195" y="430"/>
                    </a:lnTo>
                    <a:lnTo>
                      <a:pt x="1231" y="414"/>
                    </a:lnTo>
                    <a:lnTo>
                      <a:pt x="1267" y="400"/>
                    </a:lnTo>
                    <a:lnTo>
                      <a:pt x="1304" y="387"/>
                    </a:lnTo>
                    <a:lnTo>
                      <a:pt x="1342" y="377"/>
                    </a:lnTo>
                    <a:lnTo>
                      <a:pt x="1381" y="369"/>
                    </a:lnTo>
                    <a:lnTo>
                      <a:pt x="1420" y="362"/>
                    </a:lnTo>
                    <a:lnTo>
                      <a:pt x="1460" y="357"/>
                    </a:lnTo>
                    <a:lnTo>
                      <a:pt x="1502" y="355"/>
                    </a:lnTo>
                    <a:lnTo>
                      <a:pt x="1543" y="354"/>
                    </a:lnTo>
                    <a:lnTo>
                      <a:pt x="1567" y="354"/>
                    </a:lnTo>
                    <a:lnTo>
                      <a:pt x="1591" y="355"/>
                    </a:lnTo>
                    <a:lnTo>
                      <a:pt x="1616" y="357"/>
                    </a:lnTo>
                    <a:lnTo>
                      <a:pt x="1640" y="358"/>
                    </a:lnTo>
                    <a:lnTo>
                      <a:pt x="1663" y="362"/>
                    </a:lnTo>
                    <a:lnTo>
                      <a:pt x="1686" y="365"/>
                    </a:lnTo>
                    <a:lnTo>
                      <a:pt x="1709" y="370"/>
                    </a:lnTo>
                    <a:lnTo>
                      <a:pt x="1732" y="375"/>
                    </a:lnTo>
                    <a:lnTo>
                      <a:pt x="1754" y="380"/>
                    </a:lnTo>
                    <a:lnTo>
                      <a:pt x="1776" y="386"/>
                    </a:lnTo>
                    <a:lnTo>
                      <a:pt x="1798" y="393"/>
                    </a:lnTo>
                    <a:lnTo>
                      <a:pt x="1819" y="400"/>
                    </a:lnTo>
                    <a:lnTo>
                      <a:pt x="1841" y="408"/>
                    </a:lnTo>
                    <a:lnTo>
                      <a:pt x="1862" y="416"/>
                    </a:lnTo>
                    <a:lnTo>
                      <a:pt x="1883" y="425"/>
                    </a:lnTo>
                    <a:lnTo>
                      <a:pt x="1903" y="436"/>
                    </a:lnTo>
                    <a:lnTo>
                      <a:pt x="1823" y="0"/>
                    </a:lnTo>
                    <a:lnTo>
                      <a:pt x="1815" y="1"/>
                    </a:lnTo>
                    <a:lnTo>
                      <a:pt x="1808" y="2"/>
                    </a:lnTo>
                    <a:lnTo>
                      <a:pt x="1800" y="3"/>
                    </a:lnTo>
                    <a:lnTo>
                      <a:pt x="1792" y="5"/>
                    </a:lnTo>
                    <a:lnTo>
                      <a:pt x="1784" y="6"/>
                    </a:lnTo>
                    <a:lnTo>
                      <a:pt x="1777" y="7"/>
                    </a:lnTo>
                    <a:lnTo>
                      <a:pt x="1769" y="9"/>
                    </a:lnTo>
                    <a:lnTo>
                      <a:pt x="1762" y="10"/>
                    </a:lnTo>
                    <a:lnTo>
                      <a:pt x="1719" y="21"/>
                    </a:lnTo>
                    <a:lnTo>
                      <a:pt x="1678" y="31"/>
                    </a:lnTo>
                    <a:lnTo>
                      <a:pt x="1636" y="43"/>
                    </a:lnTo>
                    <a:lnTo>
                      <a:pt x="1596" y="54"/>
                    </a:lnTo>
                    <a:lnTo>
                      <a:pt x="1556" y="66"/>
                    </a:lnTo>
                    <a:lnTo>
                      <a:pt x="1517" y="78"/>
                    </a:lnTo>
                    <a:lnTo>
                      <a:pt x="1477" y="92"/>
                    </a:lnTo>
                    <a:lnTo>
                      <a:pt x="1439" y="105"/>
                    </a:lnTo>
                    <a:lnTo>
                      <a:pt x="1401" y="120"/>
                    </a:lnTo>
                    <a:lnTo>
                      <a:pt x="1365" y="134"/>
                    </a:lnTo>
                    <a:lnTo>
                      <a:pt x="1328" y="149"/>
                    </a:lnTo>
                    <a:lnTo>
                      <a:pt x="1292" y="164"/>
                    </a:lnTo>
                    <a:lnTo>
                      <a:pt x="1256" y="180"/>
                    </a:lnTo>
                    <a:lnTo>
                      <a:pt x="1221" y="196"/>
                    </a:lnTo>
                    <a:lnTo>
                      <a:pt x="1186" y="212"/>
                    </a:lnTo>
                    <a:lnTo>
                      <a:pt x="1153" y="229"/>
                    </a:lnTo>
                    <a:lnTo>
                      <a:pt x="1119" y="247"/>
                    </a:lnTo>
                    <a:lnTo>
                      <a:pt x="1086" y="265"/>
                    </a:lnTo>
                    <a:lnTo>
                      <a:pt x="1054" y="284"/>
                    </a:lnTo>
                    <a:lnTo>
                      <a:pt x="1021" y="302"/>
                    </a:lnTo>
                    <a:lnTo>
                      <a:pt x="989" y="320"/>
                    </a:lnTo>
                    <a:lnTo>
                      <a:pt x="958" y="340"/>
                    </a:lnTo>
                    <a:lnTo>
                      <a:pt x="928" y="360"/>
                    </a:lnTo>
                    <a:lnTo>
                      <a:pt x="898" y="380"/>
                    </a:lnTo>
                    <a:lnTo>
                      <a:pt x="868" y="401"/>
                    </a:lnTo>
                    <a:lnTo>
                      <a:pt x="838" y="422"/>
                    </a:lnTo>
                    <a:lnTo>
                      <a:pt x="810" y="443"/>
                    </a:lnTo>
                    <a:lnTo>
                      <a:pt x="782" y="464"/>
                    </a:lnTo>
                    <a:lnTo>
                      <a:pt x="754" y="486"/>
                    </a:lnTo>
                    <a:lnTo>
                      <a:pt x="727" y="508"/>
                    </a:lnTo>
                    <a:lnTo>
                      <a:pt x="699" y="531"/>
                    </a:lnTo>
                    <a:lnTo>
                      <a:pt x="672" y="554"/>
                    </a:lnTo>
                    <a:lnTo>
                      <a:pt x="621" y="602"/>
                    </a:lnTo>
                    <a:lnTo>
                      <a:pt x="570" y="649"/>
                    </a:lnTo>
                    <a:lnTo>
                      <a:pt x="520" y="698"/>
                    </a:lnTo>
                    <a:lnTo>
                      <a:pt x="472" y="749"/>
                    </a:lnTo>
                    <a:lnTo>
                      <a:pt x="426" y="800"/>
                    </a:lnTo>
                    <a:lnTo>
                      <a:pt x="381" y="853"/>
                    </a:lnTo>
                    <a:lnTo>
                      <a:pt x="339" y="906"/>
                    </a:lnTo>
                    <a:lnTo>
                      <a:pt x="296" y="961"/>
                    </a:lnTo>
                    <a:lnTo>
                      <a:pt x="256" y="1017"/>
                    </a:lnTo>
                    <a:lnTo>
                      <a:pt x="215" y="1073"/>
                    </a:lnTo>
                    <a:lnTo>
                      <a:pt x="177" y="1129"/>
                    </a:lnTo>
                    <a:lnTo>
                      <a:pt x="139" y="1187"/>
                    </a:lnTo>
                    <a:lnTo>
                      <a:pt x="104" y="1246"/>
                    </a:lnTo>
                    <a:lnTo>
                      <a:pt x="68" y="1306"/>
                    </a:lnTo>
                    <a:lnTo>
                      <a:pt x="33" y="1366"/>
                    </a:lnTo>
                    <a:lnTo>
                      <a:pt x="0" y="1427"/>
                    </a:lnTo>
                    <a:lnTo>
                      <a:pt x="1418" y="2252"/>
                    </a:lnTo>
                    <a:lnTo>
                      <a:pt x="1429" y="2234"/>
                    </a:lnTo>
                    <a:lnTo>
                      <a:pt x="1441" y="2214"/>
                    </a:lnTo>
                    <a:lnTo>
                      <a:pt x="1452" y="2196"/>
                    </a:lnTo>
                    <a:lnTo>
                      <a:pt x="1465" y="2178"/>
                    </a:lnTo>
                    <a:lnTo>
                      <a:pt x="1477" y="2160"/>
                    </a:lnTo>
                    <a:lnTo>
                      <a:pt x="1490" y="2143"/>
                    </a:lnTo>
                    <a:lnTo>
                      <a:pt x="1504" y="2124"/>
                    </a:lnTo>
                    <a:lnTo>
                      <a:pt x="1518" y="2107"/>
                    </a:lnTo>
                    <a:lnTo>
                      <a:pt x="1532" y="2091"/>
                    </a:lnTo>
                    <a:lnTo>
                      <a:pt x="1546" y="2073"/>
                    </a:lnTo>
                    <a:lnTo>
                      <a:pt x="1560" y="2057"/>
                    </a:lnTo>
                    <a:lnTo>
                      <a:pt x="1576" y="2041"/>
                    </a:lnTo>
                    <a:lnTo>
                      <a:pt x="1591" y="2025"/>
                    </a:lnTo>
                    <a:lnTo>
                      <a:pt x="1608" y="2010"/>
                    </a:lnTo>
                    <a:lnTo>
                      <a:pt x="1624" y="1995"/>
                    </a:lnTo>
                    <a:lnTo>
                      <a:pt x="1640" y="1980"/>
                    </a:lnTo>
                    <a:lnTo>
                      <a:pt x="1628" y="1981"/>
                    </a:lnTo>
                    <a:lnTo>
                      <a:pt x="1617" y="1982"/>
                    </a:lnTo>
                    <a:lnTo>
                      <a:pt x="1604" y="1983"/>
                    </a:lnTo>
                    <a:lnTo>
                      <a:pt x="1593" y="1985"/>
                    </a:lnTo>
                    <a:lnTo>
                      <a:pt x="1580" y="1985"/>
                    </a:lnTo>
                    <a:lnTo>
                      <a:pt x="1568" y="1986"/>
                    </a:lnTo>
                    <a:lnTo>
                      <a:pt x="1556" y="1986"/>
                    </a:lnTo>
                    <a:lnTo>
                      <a:pt x="1543" y="1986"/>
                    </a:lnTo>
                    <a:lnTo>
                      <a:pt x="1502" y="1985"/>
                    </a:lnTo>
                    <a:lnTo>
                      <a:pt x="1460" y="1982"/>
                    </a:lnTo>
                    <a:lnTo>
                      <a:pt x="1420" y="1978"/>
                    </a:lnTo>
                    <a:lnTo>
                      <a:pt x="1381" y="1971"/>
                    </a:lnTo>
                    <a:lnTo>
                      <a:pt x="1342" y="1963"/>
                    </a:lnTo>
                    <a:lnTo>
                      <a:pt x="1304" y="1952"/>
                    </a:lnTo>
                    <a:lnTo>
                      <a:pt x="1267" y="1940"/>
                    </a:lnTo>
                    <a:lnTo>
                      <a:pt x="1231" y="1926"/>
                    </a:lnTo>
                    <a:lnTo>
                      <a:pt x="1195" y="1911"/>
                    </a:lnTo>
                    <a:lnTo>
                      <a:pt x="1161" y="1892"/>
                    </a:lnTo>
                    <a:lnTo>
                      <a:pt x="1126" y="1873"/>
                    </a:lnTo>
                    <a:lnTo>
                      <a:pt x="1093" y="1852"/>
                    </a:lnTo>
                    <a:lnTo>
                      <a:pt x="1061" y="1828"/>
                    </a:lnTo>
                    <a:lnTo>
                      <a:pt x="1028" y="1804"/>
                    </a:lnTo>
                    <a:lnTo>
                      <a:pt x="997" y="1776"/>
                    </a:lnTo>
                    <a:lnTo>
                      <a:pt x="967" y="1747"/>
                    </a:lnTo>
                    <a:close/>
                  </a:path>
                </a:pathLst>
              </a:custGeom>
              <a:solidFill>
                <a:srgbClr val="6E26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10" name="Group 8"/>
            <p:cNvGrpSpPr>
              <a:grpSpLocks/>
            </p:cNvGrpSpPr>
            <p:nvPr/>
          </p:nvGrpSpPr>
          <p:grpSpPr bwMode="auto">
            <a:xfrm>
              <a:off x="1343392" y="4799746"/>
              <a:ext cx="1428750" cy="1482725"/>
              <a:chOff x="1184" y="2075"/>
              <a:chExt cx="1122" cy="1126"/>
            </a:xfrm>
          </p:grpSpPr>
          <p:sp>
            <p:nvSpPr>
              <p:cNvPr id="11" name="AutoShape 9"/>
              <p:cNvSpPr>
                <a:spLocks noChangeAspect="1" noChangeArrowheads="1" noTextEdit="1"/>
              </p:cNvSpPr>
              <p:nvPr/>
            </p:nvSpPr>
            <p:spPr bwMode="auto">
              <a:xfrm>
                <a:off x="1184" y="2075"/>
                <a:ext cx="1122" cy="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12" name="Freeform 10"/>
              <p:cNvSpPr>
                <a:spLocks/>
              </p:cNvSpPr>
              <p:nvPr/>
            </p:nvSpPr>
            <p:spPr bwMode="auto">
              <a:xfrm>
                <a:off x="1614" y="2315"/>
                <a:ext cx="692" cy="691"/>
              </a:xfrm>
              <a:custGeom>
                <a:avLst/>
                <a:gdLst>
                  <a:gd name="T0" fmla="*/ 302 w 1383"/>
                  <a:gd name="T1" fmla="*/ 121 h 1384"/>
                  <a:gd name="T2" fmla="*/ 281 w 1383"/>
                  <a:gd name="T3" fmla="*/ 135 h 1384"/>
                  <a:gd name="T4" fmla="*/ 251 w 1383"/>
                  <a:gd name="T5" fmla="*/ 183 h 1384"/>
                  <a:gd name="T6" fmla="*/ 235 w 1383"/>
                  <a:gd name="T7" fmla="*/ 247 h 1384"/>
                  <a:gd name="T8" fmla="*/ 181 w 1383"/>
                  <a:gd name="T9" fmla="*/ 332 h 1384"/>
                  <a:gd name="T10" fmla="*/ 164 w 1383"/>
                  <a:gd name="T11" fmla="*/ 472 h 1384"/>
                  <a:gd name="T12" fmla="*/ 492 w 1383"/>
                  <a:gd name="T13" fmla="*/ 371 h 1384"/>
                  <a:gd name="T14" fmla="*/ 286 w 1383"/>
                  <a:gd name="T15" fmla="*/ 472 h 1384"/>
                  <a:gd name="T16" fmla="*/ 386 w 1383"/>
                  <a:gd name="T17" fmla="*/ 271 h 1384"/>
                  <a:gd name="T18" fmla="*/ 319 w 1383"/>
                  <a:gd name="T19" fmla="*/ 240 h 1384"/>
                  <a:gd name="T20" fmla="*/ 329 w 1383"/>
                  <a:gd name="T21" fmla="*/ 204 h 1384"/>
                  <a:gd name="T22" fmla="*/ 351 w 1383"/>
                  <a:gd name="T23" fmla="*/ 179 h 1384"/>
                  <a:gd name="T24" fmla="*/ 373 w 1383"/>
                  <a:gd name="T25" fmla="*/ 171 h 1384"/>
                  <a:gd name="T26" fmla="*/ 398 w 1383"/>
                  <a:gd name="T27" fmla="*/ 168 h 1384"/>
                  <a:gd name="T28" fmla="*/ 457 w 1383"/>
                  <a:gd name="T29" fmla="*/ 168 h 1384"/>
                  <a:gd name="T30" fmla="*/ 429 w 1383"/>
                  <a:gd name="T31" fmla="*/ 105 h 1384"/>
                  <a:gd name="T32" fmla="*/ 392 w 1383"/>
                  <a:gd name="T33" fmla="*/ 105 h 1384"/>
                  <a:gd name="T34" fmla="*/ 362 w 1383"/>
                  <a:gd name="T35" fmla="*/ 107 h 1384"/>
                  <a:gd name="T36" fmla="*/ 338 w 1383"/>
                  <a:gd name="T37" fmla="*/ 109 h 1384"/>
                  <a:gd name="T38" fmla="*/ 319 w 1383"/>
                  <a:gd name="T39" fmla="*/ 114 h 1384"/>
                  <a:gd name="T40" fmla="*/ 244 w 1383"/>
                  <a:gd name="T41" fmla="*/ 6 h 1384"/>
                  <a:gd name="T42" fmla="*/ 259 w 1383"/>
                  <a:gd name="T43" fmla="*/ 4 h 1384"/>
                  <a:gd name="T44" fmla="*/ 279 w 1383"/>
                  <a:gd name="T45" fmla="*/ 2 h 1384"/>
                  <a:gd name="T46" fmla="*/ 301 w 1383"/>
                  <a:gd name="T47" fmla="*/ 1 h 1384"/>
                  <a:gd name="T48" fmla="*/ 323 w 1383"/>
                  <a:gd name="T49" fmla="*/ 0 h 1384"/>
                  <a:gd name="T50" fmla="*/ 341 w 1383"/>
                  <a:gd name="T51" fmla="*/ 0 h 1384"/>
                  <a:gd name="T52" fmla="*/ 415 w 1383"/>
                  <a:gd name="T53" fmla="*/ 7 h 1384"/>
                  <a:gd name="T54" fmla="*/ 510 w 1383"/>
                  <a:gd name="T55" fmla="*/ 42 h 1384"/>
                  <a:gd name="T56" fmla="*/ 590 w 1383"/>
                  <a:gd name="T57" fmla="*/ 101 h 1384"/>
                  <a:gd name="T58" fmla="*/ 650 w 1383"/>
                  <a:gd name="T59" fmla="*/ 181 h 1384"/>
                  <a:gd name="T60" fmla="*/ 685 w 1383"/>
                  <a:gd name="T61" fmla="*/ 276 h 1384"/>
                  <a:gd name="T62" fmla="*/ 690 w 1383"/>
                  <a:gd name="T63" fmla="*/ 381 h 1384"/>
                  <a:gd name="T64" fmla="*/ 665 w 1383"/>
                  <a:gd name="T65" fmla="*/ 480 h 1384"/>
                  <a:gd name="T66" fmla="*/ 612 w 1383"/>
                  <a:gd name="T67" fmla="*/ 565 h 1384"/>
                  <a:gd name="T68" fmla="*/ 539 w 1383"/>
                  <a:gd name="T69" fmla="*/ 632 h 1384"/>
                  <a:gd name="T70" fmla="*/ 448 w 1383"/>
                  <a:gd name="T71" fmla="*/ 676 h 1384"/>
                  <a:gd name="T72" fmla="*/ 346 w 1383"/>
                  <a:gd name="T73" fmla="*/ 691 h 1384"/>
                  <a:gd name="T74" fmla="*/ 243 w 1383"/>
                  <a:gd name="T75" fmla="*/ 676 h 1384"/>
                  <a:gd name="T76" fmla="*/ 153 w 1383"/>
                  <a:gd name="T77" fmla="*/ 632 h 1384"/>
                  <a:gd name="T78" fmla="*/ 79 w 1383"/>
                  <a:gd name="T79" fmla="*/ 565 h 1384"/>
                  <a:gd name="T80" fmla="*/ 27 w 1383"/>
                  <a:gd name="T81" fmla="*/ 480 h 1384"/>
                  <a:gd name="T82" fmla="*/ 2 w 1383"/>
                  <a:gd name="T83" fmla="*/ 381 h 1384"/>
                  <a:gd name="T84" fmla="*/ 4 w 1383"/>
                  <a:gd name="T85" fmla="*/ 284 h 1384"/>
                  <a:gd name="T86" fmla="*/ 25 w 1383"/>
                  <a:gd name="T87" fmla="*/ 199 h 1384"/>
                  <a:gd name="T88" fmla="*/ 63 w 1383"/>
                  <a:gd name="T89" fmla="*/ 125 h 1384"/>
                  <a:gd name="T90" fmla="*/ 118 w 1383"/>
                  <a:gd name="T91" fmla="*/ 66 h 1384"/>
                  <a:gd name="T92" fmla="*/ 188 w 1383"/>
                  <a:gd name="T93" fmla="*/ 23 h 1384"/>
                  <a:gd name="T94" fmla="*/ 308 w 1383"/>
                  <a:gd name="T95" fmla="*/ 118 h 13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83" h="1384">
                    <a:moveTo>
                      <a:pt x="615" y="236"/>
                    </a:moveTo>
                    <a:lnTo>
                      <a:pt x="609" y="239"/>
                    </a:lnTo>
                    <a:lnTo>
                      <a:pt x="603" y="242"/>
                    </a:lnTo>
                    <a:lnTo>
                      <a:pt x="597" y="246"/>
                    </a:lnTo>
                    <a:lnTo>
                      <a:pt x="592" y="248"/>
                    </a:lnTo>
                    <a:lnTo>
                      <a:pt x="561" y="271"/>
                    </a:lnTo>
                    <a:lnTo>
                      <a:pt x="536" y="299"/>
                    </a:lnTo>
                    <a:lnTo>
                      <a:pt x="516" y="331"/>
                    </a:lnTo>
                    <a:lnTo>
                      <a:pt x="501" y="367"/>
                    </a:lnTo>
                    <a:lnTo>
                      <a:pt x="488" y="406"/>
                    </a:lnTo>
                    <a:lnTo>
                      <a:pt x="479" y="448"/>
                    </a:lnTo>
                    <a:lnTo>
                      <a:pt x="470" y="494"/>
                    </a:lnTo>
                    <a:lnTo>
                      <a:pt x="463" y="542"/>
                    </a:lnTo>
                    <a:lnTo>
                      <a:pt x="361" y="542"/>
                    </a:lnTo>
                    <a:lnTo>
                      <a:pt x="361" y="665"/>
                    </a:lnTo>
                    <a:lnTo>
                      <a:pt x="445" y="665"/>
                    </a:lnTo>
                    <a:lnTo>
                      <a:pt x="407" y="945"/>
                    </a:lnTo>
                    <a:lnTo>
                      <a:pt x="328" y="945"/>
                    </a:lnTo>
                    <a:lnTo>
                      <a:pt x="328" y="1069"/>
                    </a:lnTo>
                    <a:lnTo>
                      <a:pt x="984" y="1069"/>
                    </a:lnTo>
                    <a:lnTo>
                      <a:pt x="984" y="743"/>
                    </a:lnTo>
                    <a:lnTo>
                      <a:pt x="848" y="743"/>
                    </a:lnTo>
                    <a:lnTo>
                      <a:pt x="848" y="945"/>
                    </a:lnTo>
                    <a:lnTo>
                      <a:pt x="571" y="945"/>
                    </a:lnTo>
                    <a:lnTo>
                      <a:pt x="608" y="665"/>
                    </a:lnTo>
                    <a:lnTo>
                      <a:pt x="771" y="665"/>
                    </a:lnTo>
                    <a:lnTo>
                      <a:pt x="771" y="542"/>
                    </a:lnTo>
                    <a:lnTo>
                      <a:pt x="626" y="542"/>
                    </a:lnTo>
                    <a:lnTo>
                      <a:pt x="631" y="509"/>
                    </a:lnTo>
                    <a:lnTo>
                      <a:pt x="637" y="481"/>
                    </a:lnTo>
                    <a:lnTo>
                      <a:pt x="642" y="454"/>
                    </a:lnTo>
                    <a:lnTo>
                      <a:pt x="649" y="430"/>
                    </a:lnTo>
                    <a:lnTo>
                      <a:pt x="658" y="408"/>
                    </a:lnTo>
                    <a:lnTo>
                      <a:pt x="670" y="390"/>
                    </a:lnTo>
                    <a:lnTo>
                      <a:pt x="684" y="372"/>
                    </a:lnTo>
                    <a:lnTo>
                      <a:pt x="702" y="358"/>
                    </a:lnTo>
                    <a:lnTo>
                      <a:pt x="716" y="352"/>
                    </a:lnTo>
                    <a:lnTo>
                      <a:pt x="730" y="346"/>
                    </a:lnTo>
                    <a:lnTo>
                      <a:pt x="745" y="342"/>
                    </a:lnTo>
                    <a:lnTo>
                      <a:pt x="761" y="339"/>
                    </a:lnTo>
                    <a:lnTo>
                      <a:pt x="778" y="338"/>
                    </a:lnTo>
                    <a:lnTo>
                      <a:pt x="796" y="337"/>
                    </a:lnTo>
                    <a:lnTo>
                      <a:pt x="813" y="337"/>
                    </a:lnTo>
                    <a:lnTo>
                      <a:pt x="830" y="337"/>
                    </a:lnTo>
                    <a:lnTo>
                      <a:pt x="914" y="337"/>
                    </a:lnTo>
                    <a:lnTo>
                      <a:pt x="914" y="210"/>
                    </a:lnTo>
                    <a:lnTo>
                      <a:pt x="884" y="210"/>
                    </a:lnTo>
                    <a:lnTo>
                      <a:pt x="857" y="210"/>
                    </a:lnTo>
                    <a:lnTo>
                      <a:pt x="830" y="210"/>
                    </a:lnTo>
                    <a:lnTo>
                      <a:pt x="806" y="211"/>
                    </a:lnTo>
                    <a:lnTo>
                      <a:pt x="784" y="211"/>
                    </a:lnTo>
                    <a:lnTo>
                      <a:pt x="762" y="212"/>
                    </a:lnTo>
                    <a:lnTo>
                      <a:pt x="743" y="213"/>
                    </a:lnTo>
                    <a:lnTo>
                      <a:pt x="724" y="214"/>
                    </a:lnTo>
                    <a:lnTo>
                      <a:pt x="707" y="216"/>
                    </a:lnTo>
                    <a:lnTo>
                      <a:pt x="691" y="217"/>
                    </a:lnTo>
                    <a:lnTo>
                      <a:pt x="676" y="219"/>
                    </a:lnTo>
                    <a:lnTo>
                      <a:pt x="662" y="223"/>
                    </a:lnTo>
                    <a:lnTo>
                      <a:pt x="649" y="225"/>
                    </a:lnTo>
                    <a:lnTo>
                      <a:pt x="637" y="228"/>
                    </a:lnTo>
                    <a:lnTo>
                      <a:pt x="625" y="232"/>
                    </a:lnTo>
                    <a:lnTo>
                      <a:pt x="615" y="236"/>
                    </a:lnTo>
                    <a:lnTo>
                      <a:pt x="487" y="13"/>
                    </a:lnTo>
                    <a:lnTo>
                      <a:pt x="496" y="12"/>
                    </a:lnTo>
                    <a:lnTo>
                      <a:pt x="506" y="9"/>
                    </a:lnTo>
                    <a:lnTo>
                      <a:pt x="518" y="8"/>
                    </a:lnTo>
                    <a:lnTo>
                      <a:pt x="531" y="7"/>
                    </a:lnTo>
                    <a:lnTo>
                      <a:pt x="544" y="6"/>
                    </a:lnTo>
                    <a:lnTo>
                      <a:pt x="558" y="5"/>
                    </a:lnTo>
                    <a:lnTo>
                      <a:pt x="573" y="4"/>
                    </a:lnTo>
                    <a:lnTo>
                      <a:pt x="587" y="3"/>
                    </a:lnTo>
                    <a:lnTo>
                      <a:pt x="602" y="3"/>
                    </a:lnTo>
                    <a:lnTo>
                      <a:pt x="617" y="1"/>
                    </a:lnTo>
                    <a:lnTo>
                      <a:pt x="631" y="1"/>
                    </a:lnTo>
                    <a:lnTo>
                      <a:pt x="645" y="1"/>
                    </a:lnTo>
                    <a:lnTo>
                      <a:pt x="657" y="0"/>
                    </a:lnTo>
                    <a:lnTo>
                      <a:pt x="670" y="0"/>
                    </a:lnTo>
                    <a:lnTo>
                      <a:pt x="681" y="0"/>
                    </a:lnTo>
                    <a:lnTo>
                      <a:pt x="691" y="0"/>
                    </a:lnTo>
                    <a:lnTo>
                      <a:pt x="761" y="4"/>
                    </a:lnTo>
                    <a:lnTo>
                      <a:pt x="830" y="14"/>
                    </a:lnTo>
                    <a:lnTo>
                      <a:pt x="896" y="31"/>
                    </a:lnTo>
                    <a:lnTo>
                      <a:pt x="960" y="54"/>
                    </a:lnTo>
                    <a:lnTo>
                      <a:pt x="1020" y="84"/>
                    </a:lnTo>
                    <a:lnTo>
                      <a:pt x="1078" y="119"/>
                    </a:lnTo>
                    <a:lnTo>
                      <a:pt x="1131" y="158"/>
                    </a:lnTo>
                    <a:lnTo>
                      <a:pt x="1180" y="203"/>
                    </a:lnTo>
                    <a:lnTo>
                      <a:pt x="1224" y="252"/>
                    </a:lnTo>
                    <a:lnTo>
                      <a:pt x="1264" y="305"/>
                    </a:lnTo>
                    <a:lnTo>
                      <a:pt x="1299" y="362"/>
                    </a:lnTo>
                    <a:lnTo>
                      <a:pt x="1329" y="423"/>
                    </a:lnTo>
                    <a:lnTo>
                      <a:pt x="1352" y="486"/>
                    </a:lnTo>
                    <a:lnTo>
                      <a:pt x="1369" y="553"/>
                    </a:lnTo>
                    <a:lnTo>
                      <a:pt x="1380" y="622"/>
                    </a:lnTo>
                    <a:lnTo>
                      <a:pt x="1383" y="693"/>
                    </a:lnTo>
                    <a:lnTo>
                      <a:pt x="1380" y="763"/>
                    </a:lnTo>
                    <a:lnTo>
                      <a:pt x="1369" y="832"/>
                    </a:lnTo>
                    <a:lnTo>
                      <a:pt x="1352" y="898"/>
                    </a:lnTo>
                    <a:lnTo>
                      <a:pt x="1329" y="961"/>
                    </a:lnTo>
                    <a:lnTo>
                      <a:pt x="1299" y="1021"/>
                    </a:lnTo>
                    <a:lnTo>
                      <a:pt x="1264" y="1078"/>
                    </a:lnTo>
                    <a:lnTo>
                      <a:pt x="1224" y="1131"/>
                    </a:lnTo>
                    <a:lnTo>
                      <a:pt x="1180" y="1181"/>
                    </a:lnTo>
                    <a:lnTo>
                      <a:pt x="1131" y="1226"/>
                    </a:lnTo>
                    <a:lnTo>
                      <a:pt x="1078" y="1265"/>
                    </a:lnTo>
                    <a:lnTo>
                      <a:pt x="1020" y="1300"/>
                    </a:lnTo>
                    <a:lnTo>
                      <a:pt x="960" y="1330"/>
                    </a:lnTo>
                    <a:lnTo>
                      <a:pt x="896" y="1353"/>
                    </a:lnTo>
                    <a:lnTo>
                      <a:pt x="830" y="1370"/>
                    </a:lnTo>
                    <a:lnTo>
                      <a:pt x="761" y="1380"/>
                    </a:lnTo>
                    <a:lnTo>
                      <a:pt x="691" y="1384"/>
                    </a:lnTo>
                    <a:lnTo>
                      <a:pt x="620" y="1380"/>
                    </a:lnTo>
                    <a:lnTo>
                      <a:pt x="551" y="1370"/>
                    </a:lnTo>
                    <a:lnTo>
                      <a:pt x="486" y="1353"/>
                    </a:lnTo>
                    <a:lnTo>
                      <a:pt x="422" y="1330"/>
                    </a:lnTo>
                    <a:lnTo>
                      <a:pt x="361" y="1300"/>
                    </a:lnTo>
                    <a:lnTo>
                      <a:pt x="305" y="1265"/>
                    </a:lnTo>
                    <a:lnTo>
                      <a:pt x="251" y="1226"/>
                    </a:lnTo>
                    <a:lnTo>
                      <a:pt x="202" y="1181"/>
                    </a:lnTo>
                    <a:lnTo>
                      <a:pt x="157" y="1131"/>
                    </a:lnTo>
                    <a:lnTo>
                      <a:pt x="118" y="1078"/>
                    </a:lnTo>
                    <a:lnTo>
                      <a:pt x="82" y="1021"/>
                    </a:lnTo>
                    <a:lnTo>
                      <a:pt x="54" y="961"/>
                    </a:lnTo>
                    <a:lnTo>
                      <a:pt x="31" y="898"/>
                    </a:lnTo>
                    <a:lnTo>
                      <a:pt x="13" y="832"/>
                    </a:lnTo>
                    <a:lnTo>
                      <a:pt x="3" y="763"/>
                    </a:lnTo>
                    <a:lnTo>
                      <a:pt x="0" y="693"/>
                    </a:lnTo>
                    <a:lnTo>
                      <a:pt x="2" y="630"/>
                    </a:lnTo>
                    <a:lnTo>
                      <a:pt x="8" y="569"/>
                    </a:lnTo>
                    <a:lnTo>
                      <a:pt x="18" y="510"/>
                    </a:lnTo>
                    <a:lnTo>
                      <a:pt x="32" y="454"/>
                    </a:lnTo>
                    <a:lnTo>
                      <a:pt x="49" y="399"/>
                    </a:lnTo>
                    <a:lnTo>
                      <a:pt x="71" y="347"/>
                    </a:lnTo>
                    <a:lnTo>
                      <a:pt x="96" y="297"/>
                    </a:lnTo>
                    <a:lnTo>
                      <a:pt x="125" y="251"/>
                    </a:lnTo>
                    <a:lnTo>
                      <a:pt x="158" y="208"/>
                    </a:lnTo>
                    <a:lnTo>
                      <a:pt x="194" y="168"/>
                    </a:lnTo>
                    <a:lnTo>
                      <a:pt x="235" y="132"/>
                    </a:lnTo>
                    <a:lnTo>
                      <a:pt x="278" y="99"/>
                    </a:lnTo>
                    <a:lnTo>
                      <a:pt x="326" y="70"/>
                    </a:lnTo>
                    <a:lnTo>
                      <a:pt x="375" y="46"/>
                    </a:lnTo>
                    <a:lnTo>
                      <a:pt x="429" y="28"/>
                    </a:lnTo>
                    <a:lnTo>
                      <a:pt x="487" y="13"/>
                    </a:lnTo>
                    <a:lnTo>
                      <a:pt x="615" y="236"/>
                    </a:lnTo>
                    <a:close/>
                  </a:path>
                </a:pathLst>
              </a:custGeom>
              <a:solidFill>
                <a:srgbClr val="8C3B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3" name="Freeform 11"/>
              <p:cNvSpPr>
                <a:spLocks/>
              </p:cNvSpPr>
              <p:nvPr/>
            </p:nvSpPr>
            <p:spPr bwMode="auto">
              <a:xfrm>
                <a:off x="1184" y="2075"/>
                <a:ext cx="952" cy="1126"/>
              </a:xfrm>
              <a:custGeom>
                <a:avLst/>
                <a:gdLst>
                  <a:gd name="T0" fmla="*/ 456 w 1904"/>
                  <a:gd name="T1" fmla="*/ 843 h 2252"/>
                  <a:gd name="T2" fmla="*/ 421 w 1904"/>
                  <a:gd name="T3" fmla="*/ 794 h 2252"/>
                  <a:gd name="T4" fmla="*/ 395 w 1904"/>
                  <a:gd name="T5" fmla="*/ 742 h 2252"/>
                  <a:gd name="T6" fmla="*/ 376 w 1904"/>
                  <a:gd name="T7" fmla="*/ 686 h 2252"/>
                  <a:gd name="T8" fmla="*/ 367 w 1904"/>
                  <a:gd name="T9" fmla="*/ 627 h 2252"/>
                  <a:gd name="T10" fmla="*/ 365 w 1904"/>
                  <a:gd name="T11" fmla="*/ 565 h 2252"/>
                  <a:gd name="T12" fmla="*/ 372 w 1904"/>
                  <a:gd name="T13" fmla="*/ 504 h 2252"/>
                  <a:gd name="T14" fmla="*/ 388 w 1904"/>
                  <a:gd name="T15" fmla="*/ 447 h 2252"/>
                  <a:gd name="T16" fmla="*/ 411 w 1904"/>
                  <a:gd name="T17" fmla="*/ 394 h 2252"/>
                  <a:gd name="T18" fmla="*/ 444 w 1904"/>
                  <a:gd name="T19" fmla="*/ 344 h 2252"/>
                  <a:gd name="T20" fmla="*/ 484 w 1904"/>
                  <a:gd name="T21" fmla="*/ 297 h 2252"/>
                  <a:gd name="T22" fmla="*/ 531 w 1904"/>
                  <a:gd name="T23" fmla="*/ 257 h 2252"/>
                  <a:gd name="T24" fmla="*/ 581 w 1904"/>
                  <a:gd name="T25" fmla="*/ 224 h 2252"/>
                  <a:gd name="T26" fmla="*/ 634 w 1904"/>
                  <a:gd name="T27" fmla="*/ 201 h 2252"/>
                  <a:gd name="T28" fmla="*/ 691 w 1904"/>
                  <a:gd name="T29" fmla="*/ 185 h 2252"/>
                  <a:gd name="T30" fmla="*/ 751 w 1904"/>
                  <a:gd name="T31" fmla="*/ 178 h 2252"/>
                  <a:gd name="T32" fmla="*/ 796 w 1904"/>
                  <a:gd name="T33" fmla="*/ 178 h 2252"/>
                  <a:gd name="T34" fmla="*/ 832 w 1904"/>
                  <a:gd name="T35" fmla="*/ 182 h 2252"/>
                  <a:gd name="T36" fmla="*/ 867 w 1904"/>
                  <a:gd name="T37" fmla="*/ 188 h 2252"/>
                  <a:gd name="T38" fmla="*/ 899 w 1904"/>
                  <a:gd name="T39" fmla="*/ 197 h 2252"/>
                  <a:gd name="T40" fmla="*/ 932 w 1904"/>
                  <a:gd name="T41" fmla="*/ 209 h 2252"/>
                  <a:gd name="T42" fmla="*/ 912 w 1904"/>
                  <a:gd name="T43" fmla="*/ 0 h 2252"/>
                  <a:gd name="T44" fmla="*/ 900 w 1904"/>
                  <a:gd name="T45" fmla="*/ 2 h 2252"/>
                  <a:gd name="T46" fmla="*/ 889 w 1904"/>
                  <a:gd name="T47" fmla="*/ 4 h 2252"/>
                  <a:gd name="T48" fmla="*/ 865 w 1904"/>
                  <a:gd name="T49" fmla="*/ 10 h 2252"/>
                  <a:gd name="T50" fmla="*/ 815 w 1904"/>
                  <a:gd name="T51" fmla="*/ 23 h 2252"/>
                  <a:gd name="T52" fmla="*/ 767 w 1904"/>
                  <a:gd name="T53" fmla="*/ 38 h 2252"/>
                  <a:gd name="T54" fmla="*/ 720 w 1904"/>
                  <a:gd name="T55" fmla="*/ 53 h 2252"/>
                  <a:gd name="T56" fmla="*/ 675 w 1904"/>
                  <a:gd name="T57" fmla="*/ 71 h 2252"/>
                  <a:gd name="T58" fmla="*/ 632 w 1904"/>
                  <a:gd name="T59" fmla="*/ 89 h 2252"/>
                  <a:gd name="T60" fmla="*/ 590 w 1904"/>
                  <a:gd name="T61" fmla="*/ 109 h 2252"/>
                  <a:gd name="T62" fmla="*/ 550 w 1904"/>
                  <a:gd name="T63" fmla="*/ 129 h 2252"/>
                  <a:gd name="T64" fmla="*/ 511 w 1904"/>
                  <a:gd name="T65" fmla="*/ 151 h 2252"/>
                  <a:gd name="T66" fmla="*/ 473 w 1904"/>
                  <a:gd name="T67" fmla="*/ 174 h 2252"/>
                  <a:gd name="T68" fmla="*/ 437 w 1904"/>
                  <a:gd name="T69" fmla="*/ 199 h 2252"/>
                  <a:gd name="T70" fmla="*/ 391 w 1904"/>
                  <a:gd name="T71" fmla="*/ 232 h 2252"/>
                  <a:gd name="T72" fmla="*/ 341 w 1904"/>
                  <a:gd name="T73" fmla="*/ 273 h 2252"/>
                  <a:gd name="T74" fmla="*/ 295 w 1904"/>
                  <a:gd name="T75" fmla="*/ 315 h 2252"/>
                  <a:gd name="T76" fmla="*/ 251 w 1904"/>
                  <a:gd name="T77" fmla="*/ 360 h 2252"/>
                  <a:gd name="T78" fmla="*/ 209 w 1904"/>
                  <a:gd name="T79" fmla="*/ 406 h 2252"/>
                  <a:gd name="T80" fmla="*/ 169 w 1904"/>
                  <a:gd name="T81" fmla="*/ 454 h 2252"/>
                  <a:gd name="T82" fmla="*/ 132 w 1904"/>
                  <a:gd name="T83" fmla="*/ 503 h 2252"/>
                  <a:gd name="T84" fmla="*/ 96 w 1904"/>
                  <a:gd name="T85" fmla="*/ 554 h 2252"/>
                  <a:gd name="T86" fmla="*/ 62 w 1904"/>
                  <a:gd name="T87" fmla="*/ 606 h 2252"/>
                  <a:gd name="T88" fmla="*/ 31 w 1904"/>
                  <a:gd name="T89" fmla="*/ 659 h 2252"/>
                  <a:gd name="T90" fmla="*/ 0 w 1904"/>
                  <a:gd name="T91" fmla="*/ 714 h 2252"/>
                  <a:gd name="T92" fmla="*/ 721 w 1904"/>
                  <a:gd name="T93" fmla="*/ 1107 h 2252"/>
                  <a:gd name="T94" fmla="*/ 739 w 1904"/>
                  <a:gd name="T95" fmla="*/ 1080 h 2252"/>
                  <a:gd name="T96" fmla="*/ 759 w 1904"/>
                  <a:gd name="T97" fmla="*/ 1054 h 2252"/>
                  <a:gd name="T98" fmla="*/ 781 w 1904"/>
                  <a:gd name="T99" fmla="*/ 1029 h 2252"/>
                  <a:gd name="T100" fmla="*/ 804 w 1904"/>
                  <a:gd name="T101" fmla="*/ 1005 h 2252"/>
                  <a:gd name="T102" fmla="*/ 815 w 1904"/>
                  <a:gd name="T103" fmla="*/ 991 h 2252"/>
                  <a:gd name="T104" fmla="*/ 797 w 1904"/>
                  <a:gd name="T105" fmla="*/ 993 h 2252"/>
                  <a:gd name="T106" fmla="*/ 778 w 1904"/>
                  <a:gd name="T107" fmla="*/ 993 h 2252"/>
                  <a:gd name="T108" fmla="*/ 731 w 1904"/>
                  <a:gd name="T109" fmla="*/ 991 h 2252"/>
                  <a:gd name="T110" fmla="*/ 672 w 1904"/>
                  <a:gd name="T111" fmla="*/ 982 h 2252"/>
                  <a:gd name="T112" fmla="*/ 616 w 1904"/>
                  <a:gd name="T113" fmla="*/ 963 h 2252"/>
                  <a:gd name="T114" fmla="*/ 564 w 1904"/>
                  <a:gd name="T115" fmla="*/ 936 h 2252"/>
                  <a:gd name="T116" fmla="*/ 515 w 1904"/>
                  <a:gd name="T117" fmla="*/ 902 h 22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04" h="2252">
                    <a:moveTo>
                      <a:pt x="968" y="1746"/>
                    </a:moveTo>
                    <a:lnTo>
                      <a:pt x="939" y="1716"/>
                    </a:lnTo>
                    <a:lnTo>
                      <a:pt x="911" y="1685"/>
                    </a:lnTo>
                    <a:lnTo>
                      <a:pt x="887" y="1653"/>
                    </a:lnTo>
                    <a:lnTo>
                      <a:pt x="863" y="1621"/>
                    </a:lnTo>
                    <a:lnTo>
                      <a:pt x="842" y="1587"/>
                    </a:lnTo>
                    <a:lnTo>
                      <a:pt x="822" y="1554"/>
                    </a:lnTo>
                    <a:lnTo>
                      <a:pt x="804" y="1519"/>
                    </a:lnTo>
                    <a:lnTo>
                      <a:pt x="789" y="1484"/>
                    </a:lnTo>
                    <a:lnTo>
                      <a:pt x="775" y="1447"/>
                    </a:lnTo>
                    <a:lnTo>
                      <a:pt x="763" y="1410"/>
                    </a:lnTo>
                    <a:lnTo>
                      <a:pt x="752" y="1372"/>
                    </a:lnTo>
                    <a:lnTo>
                      <a:pt x="744" y="1333"/>
                    </a:lnTo>
                    <a:lnTo>
                      <a:pt x="737" y="1294"/>
                    </a:lnTo>
                    <a:lnTo>
                      <a:pt x="733" y="1253"/>
                    </a:lnTo>
                    <a:lnTo>
                      <a:pt x="730" y="1212"/>
                    </a:lnTo>
                    <a:lnTo>
                      <a:pt x="729" y="1170"/>
                    </a:lnTo>
                    <a:lnTo>
                      <a:pt x="730" y="1129"/>
                    </a:lnTo>
                    <a:lnTo>
                      <a:pt x="733" y="1087"/>
                    </a:lnTo>
                    <a:lnTo>
                      <a:pt x="737" y="1047"/>
                    </a:lnTo>
                    <a:lnTo>
                      <a:pt x="744" y="1008"/>
                    </a:lnTo>
                    <a:lnTo>
                      <a:pt x="752" y="969"/>
                    </a:lnTo>
                    <a:lnTo>
                      <a:pt x="763" y="931"/>
                    </a:lnTo>
                    <a:lnTo>
                      <a:pt x="775" y="894"/>
                    </a:lnTo>
                    <a:lnTo>
                      <a:pt x="789" y="858"/>
                    </a:lnTo>
                    <a:lnTo>
                      <a:pt x="804" y="822"/>
                    </a:lnTo>
                    <a:lnTo>
                      <a:pt x="822" y="787"/>
                    </a:lnTo>
                    <a:lnTo>
                      <a:pt x="842" y="753"/>
                    </a:lnTo>
                    <a:lnTo>
                      <a:pt x="863" y="720"/>
                    </a:lnTo>
                    <a:lnTo>
                      <a:pt x="887" y="688"/>
                    </a:lnTo>
                    <a:lnTo>
                      <a:pt x="911" y="655"/>
                    </a:lnTo>
                    <a:lnTo>
                      <a:pt x="939" y="624"/>
                    </a:lnTo>
                    <a:lnTo>
                      <a:pt x="968" y="594"/>
                    </a:lnTo>
                    <a:lnTo>
                      <a:pt x="998" y="566"/>
                    </a:lnTo>
                    <a:lnTo>
                      <a:pt x="1029" y="538"/>
                    </a:lnTo>
                    <a:lnTo>
                      <a:pt x="1061" y="513"/>
                    </a:lnTo>
                    <a:lnTo>
                      <a:pt x="1093" y="490"/>
                    </a:lnTo>
                    <a:lnTo>
                      <a:pt x="1127" y="468"/>
                    </a:lnTo>
                    <a:lnTo>
                      <a:pt x="1161" y="448"/>
                    </a:lnTo>
                    <a:lnTo>
                      <a:pt x="1196" y="431"/>
                    </a:lnTo>
                    <a:lnTo>
                      <a:pt x="1231" y="415"/>
                    </a:lnTo>
                    <a:lnTo>
                      <a:pt x="1268" y="401"/>
                    </a:lnTo>
                    <a:lnTo>
                      <a:pt x="1305" y="388"/>
                    </a:lnTo>
                    <a:lnTo>
                      <a:pt x="1343" y="378"/>
                    </a:lnTo>
                    <a:lnTo>
                      <a:pt x="1381" y="370"/>
                    </a:lnTo>
                    <a:lnTo>
                      <a:pt x="1420" y="363"/>
                    </a:lnTo>
                    <a:lnTo>
                      <a:pt x="1461" y="358"/>
                    </a:lnTo>
                    <a:lnTo>
                      <a:pt x="1502" y="356"/>
                    </a:lnTo>
                    <a:lnTo>
                      <a:pt x="1544" y="355"/>
                    </a:lnTo>
                    <a:lnTo>
                      <a:pt x="1568" y="355"/>
                    </a:lnTo>
                    <a:lnTo>
                      <a:pt x="1592" y="356"/>
                    </a:lnTo>
                    <a:lnTo>
                      <a:pt x="1616" y="358"/>
                    </a:lnTo>
                    <a:lnTo>
                      <a:pt x="1640" y="359"/>
                    </a:lnTo>
                    <a:lnTo>
                      <a:pt x="1663" y="363"/>
                    </a:lnTo>
                    <a:lnTo>
                      <a:pt x="1686" y="366"/>
                    </a:lnTo>
                    <a:lnTo>
                      <a:pt x="1709" y="371"/>
                    </a:lnTo>
                    <a:lnTo>
                      <a:pt x="1733" y="376"/>
                    </a:lnTo>
                    <a:lnTo>
                      <a:pt x="1754" y="381"/>
                    </a:lnTo>
                    <a:lnTo>
                      <a:pt x="1776" y="387"/>
                    </a:lnTo>
                    <a:lnTo>
                      <a:pt x="1798" y="394"/>
                    </a:lnTo>
                    <a:lnTo>
                      <a:pt x="1820" y="401"/>
                    </a:lnTo>
                    <a:lnTo>
                      <a:pt x="1842" y="409"/>
                    </a:lnTo>
                    <a:lnTo>
                      <a:pt x="1863" y="417"/>
                    </a:lnTo>
                    <a:lnTo>
                      <a:pt x="1883" y="426"/>
                    </a:lnTo>
                    <a:lnTo>
                      <a:pt x="1904" y="437"/>
                    </a:lnTo>
                    <a:lnTo>
                      <a:pt x="1824" y="0"/>
                    </a:lnTo>
                    <a:lnTo>
                      <a:pt x="1815" y="1"/>
                    </a:lnTo>
                    <a:lnTo>
                      <a:pt x="1809" y="2"/>
                    </a:lnTo>
                    <a:lnTo>
                      <a:pt x="1800" y="3"/>
                    </a:lnTo>
                    <a:lnTo>
                      <a:pt x="1794" y="6"/>
                    </a:lnTo>
                    <a:lnTo>
                      <a:pt x="1786" y="7"/>
                    </a:lnTo>
                    <a:lnTo>
                      <a:pt x="1777" y="8"/>
                    </a:lnTo>
                    <a:lnTo>
                      <a:pt x="1771" y="10"/>
                    </a:lnTo>
                    <a:lnTo>
                      <a:pt x="1762" y="12"/>
                    </a:lnTo>
                    <a:lnTo>
                      <a:pt x="1729" y="20"/>
                    </a:lnTo>
                    <a:lnTo>
                      <a:pt x="1695" y="28"/>
                    </a:lnTo>
                    <a:lnTo>
                      <a:pt x="1662" y="37"/>
                    </a:lnTo>
                    <a:lnTo>
                      <a:pt x="1629" y="46"/>
                    </a:lnTo>
                    <a:lnTo>
                      <a:pt x="1597" y="55"/>
                    </a:lnTo>
                    <a:lnTo>
                      <a:pt x="1564" y="65"/>
                    </a:lnTo>
                    <a:lnTo>
                      <a:pt x="1533" y="75"/>
                    </a:lnTo>
                    <a:lnTo>
                      <a:pt x="1501" y="85"/>
                    </a:lnTo>
                    <a:lnTo>
                      <a:pt x="1471" y="96"/>
                    </a:lnTo>
                    <a:lnTo>
                      <a:pt x="1440" y="106"/>
                    </a:lnTo>
                    <a:lnTo>
                      <a:pt x="1410" y="117"/>
                    </a:lnTo>
                    <a:lnTo>
                      <a:pt x="1380" y="129"/>
                    </a:lnTo>
                    <a:lnTo>
                      <a:pt x="1350" y="141"/>
                    </a:lnTo>
                    <a:lnTo>
                      <a:pt x="1321" y="152"/>
                    </a:lnTo>
                    <a:lnTo>
                      <a:pt x="1292" y="165"/>
                    </a:lnTo>
                    <a:lnTo>
                      <a:pt x="1264" y="177"/>
                    </a:lnTo>
                    <a:lnTo>
                      <a:pt x="1235" y="190"/>
                    </a:lnTo>
                    <a:lnTo>
                      <a:pt x="1207" y="203"/>
                    </a:lnTo>
                    <a:lnTo>
                      <a:pt x="1180" y="217"/>
                    </a:lnTo>
                    <a:lnTo>
                      <a:pt x="1153" y="230"/>
                    </a:lnTo>
                    <a:lnTo>
                      <a:pt x="1125" y="244"/>
                    </a:lnTo>
                    <a:lnTo>
                      <a:pt x="1099" y="258"/>
                    </a:lnTo>
                    <a:lnTo>
                      <a:pt x="1072" y="273"/>
                    </a:lnTo>
                    <a:lnTo>
                      <a:pt x="1047" y="287"/>
                    </a:lnTo>
                    <a:lnTo>
                      <a:pt x="1022" y="302"/>
                    </a:lnTo>
                    <a:lnTo>
                      <a:pt x="996" y="317"/>
                    </a:lnTo>
                    <a:lnTo>
                      <a:pt x="971" y="333"/>
                    </a:lnTo>
                    <a:lnTo>
                      <a:pt x="946" y="348"/>
                    </a:lnTo>
                    <a:lnTo>
                      <a:pt x="922" y="364"/>
                    </a:lnTo>
                    <a:lnTo>
                      <a:pt x="897" y="380"/>
                    </a:lnTo>
                    <a:lnTo>
                      <a:pt x="873" y="397"/>
                    </a:lnTo>
                    <a:lnTo>
                      <a:pt x="850" y="414"/>
                    </a:lnTo>
                    <a:lnTo>
                      <a:pt x="816" y="439"/>
                    </a:lnTo>
                    <a:lnTo>
                      <a:pt x="781" y="464"/>
                    </a:lnTo>
                    <a:lnTo>
                      <a:pt x="748" y="491"/>
                    </a:lnTo>
                    <a:lnTo>
                      <a:pt x="714" y="518"/>
                    </a:lnTo>
                    <a:lnTo>
                      <a:pt x="682" y="545"/>
                    </a:lnTo>
                    <a:lnTo>
                      <a:pt x="651" y="573"/>
                    </a:lnTo>
                    <a:lnTo>
                      <a:pt x="620" y="601"/>
                    </a:lnTo>
                    <a:lnTo>
                      <a:pt x="589" y="630"/>
                    </a:lnTo>
                    <a:lnTo>
                      <a:pt x="559" y="659"/>
                    </a:lnTo>
                    <a:lnTo>
                      <a:pt x="530" y="689"/>
                    </a:lnTo>
                    <a:lnTo>
                      <a:pt x="501" y="719"/>
                    </a:lnTo>
                    <a:lnTo>
                      <a:pt x="472" y="749"/>
                    </a:lnTo>
                    <a:lnTo>
                      <a:pt x="445" y="780"/>
                    </a:lnTo>
                    <a:lnTo>
                      <a:pt x="417" y="811"/>
                    </a:lnTo>
                    <a:lnTo>
                      <a:pt x="391" y="842"/>
                    </a:lnTo>
                    <a:lnTo>
                      <a:pt x="364" y="874"/>
                    </a:lnTo>
                    <a:lnTo>
                      <a:pt x="338" y="907"/>
                    </a:lnTo>
                    <a:lnTo>
                      <a:pt x="312" y="939"/>
                    </a:lnTo>
                    <a:lnTo>
                      <a:pt x="288" y="972"/>
                    </a:lnTo>
                    <a:lnTo>
                      <a:pt x="263" y="1006"/>
                    </a:lnTo>
                    <a:lnTo>
                      <a:pt x="238" y="1039"/>
                    </a:lnTo>
                    <a:lnTo>
                      <a:pt x="215" y="1072"/>
                    </a:lnTo>
                    <a:lnTo>
                      <a:pt x="192" y="1107"/>
                    </a:lnTo>
                    <a:lnTo>
                      <a:pt x="169" y="1142"/>
                    </a:lnTo>
                    <a:lnTo>
                      <a:pt x="146" y="1176"/>
                    </a:lnTo>
                    <a:lnTo>
                      <a:pt x="124" y="1212"/>
                    </a:lnTo>
                    <a:lnTo>
                      <a:pt x="103" y="1246"/>
                    </a:lnTo>
                    <a:lnTo>
                      <a:pt x="82" y="1282"/>
                    </a:lnTo>
                    <a:lnTo>
                      <a:pt x="61" y="1318"/>
                    </a:lnTo>
                    <a:lnTo>
                      <a:pt x="40" y="1355"/>
                    </a:lnTo>
                    <a:lnTo>
                      <a:pt x="20" y="1390"/>
                    </a:lnTo>
                    <a:lnTo>
                      <a:pt x="0" y="1427"/>
                    </a:lnTo>
                    <a:lnTo>
                      <a:pt x="1418" y="2252"/>
                    </a:lnTo>
                    <a:lnTo>
                      <a:pt x="1430" y="2232"/>
                    </a:lnTo>
                    <a:lnTo>
                      <a:pt x="1441" y="2214"/>
                    </a:lnTo>
                    <a:lnTo>
                      <a:pt x="1453" y="2196"/>
                    </a:lnTo>
                    <a:lnTo>
                      <a:pt x="1465" y="2177"/>
                    </a:lnTo>
                    <a:lnTo>
                      <a:pt x="1478" y="2160"/>
                    </a:lnTo>
                    <a:lnTo>
                      <a:pt x="1491" y="2141"/>
                    </a:lnTo>
                    <a:lnTo>
                      <a:pt x="1504" y="2124"/>
                    </a:lnTo>
                    <a:lnTo>
                      <a:pt x="1518" y="2107"/>
                    </a:lnTo>
                    <a:lnTo>
                      <a:pt x="1532" y="2090"/>
                    </a:lnTo>
                    <a:lnTo>
                      <a:pt x="1547" y="2073"/>
                    </a:lnTo>
                    <a:lnTo>
                      <a:pt x="1561" y="2057"/>
                    </a:lnTo>
                    <a:lnTo>
                      <a:pt x="1577" y="2041"/>
                    </a:lnTo>
                    <a:lnTo>
                      <a:pt x="1592" y="2025"/>
                    </a:lnTo>
                    <a:lnTo>
                      <a:pt x="1608" y="2010"/>
                    </a:lnTo>
                    <a:lnTo>
                      <a:pt x="1624" y="1995"/>
                    </a:lnTo>
                    <a:lnTo>
                      <a:pt x="1640" y="1980"/>
                    </a:lnTo>
                    <a:lnTo>
                      <a:pt x="1629" y="1981"/>
                    </a:lnTo>
                    <a:lnTo>
                      <a:pt x="1617" y="1982"/>
                    </a:lnTo>
                    <a:lnTo>
                      <a:pt x="1605" y="1984"/>
                    </a:lnTo>
                    <a:lnTo>
                      <a:pt x="1593" y="1985"/>
                    </a:lnTo>
                    <a:lnTo>
                      <a:pt x="1580" y="1985"/>
                    </a:lnTo>
                    <a:lnTo>
                      <a:pt x="1569" y="1986"/>
                    </a:lnTo>
                    <a:lnTo>
                      <a:pt x="1556" y="1986"/>
                    </a:lnTo>
                    <a:lnTo>
                      <a:pt x="1544" y="1986"/>
                    </a:lnTo>
                    <a:lnTo>
                      <a:pt x="1502" y="1985"/>
                    </a:lnTo>
                    <a:lnTo>
                      <a:pt x="1461" y="1982"/>
                    </a:lnTo>
                    <a:lnTo>
                      <a:pt x="1420" y="1978"/>
                    </a:lnTo>
                    <a:lnTo>
                      <a:pt x="1381" y="1971"/>
                    </a:lnTo>
                    <a:lnTo>
                      <a:pt x="1343" y="1963"/>
                    </a:lnTo>
                    <a:lnTo>
                      <a:pt x="1305" y="1953"/>
                    </a:lnTo>
                    <a:lnTo>
                      <a:pt x="1268" y="1940"/>
                    </a:lnTo>
                    <a:lnTo>
                      <a:pt x="1231" y="1926"/>
                    </a:lnTo>
                    <a:lnTo>
                      <a:pt x="1196" y="1910"/>
                    </a:lnTo>
                    <a:lnTo>
                      <a:pt x="1161" y="1891"/>
                    </a:lnTo>
                    <a:lnTo>
                      <a:pt x="1127" y="1872"/>
                    </a:lnTo>
                    <a:lnTo>
                      <a:pt x="1093" y="1851"/>
                    </a:lnTo>
                    <a:lnTo>
                      <a:pt x="1061" y="1827"/>
                    </a:lnTo>
                    <a:lnTo>
                      <a:pt x="1029" y="1803"/>
                    </a:lnTo>
                    <a:lnTo>
                      <a:pt x="998" y="1775"/>
                    </a:lnTo>
                    <a:lnTo>
                      <a:pt x="968" y="1746"/>
                    </a:lnTo>
                    <a:close/>
                  </a:path>
                </a:pathLst>
              </a:custGeom>
              <a:solidFill>
                <a:srgbClr val="8C3B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sp>
          <p:nvSpPr>
            <p:cNvPr id="24" name="AutoShape 21"/>
            <p:cNvSpPr>
              <a:spLocks noChangeArrowheads="1"/>
            </p:cNvSpPr>
            <p:nvPr/>
          </p:nvSpPr>
          <p:spPr bwMode="auto">
            <a:xfrm>
              <a:off x="1537317" y="4253155"/>
              <a:ext cx="2024064" cy="790575"/>
            </a:xfrm>
            <a:prstGeom prst="roundRect">
              <a:avLst>
                <a:gd name="adj" fmla="val 50000"/>
              </a:avLst>
            </a:prstGeom>
            <a:solidFill>
              <a:srgbClr val="C00000">
                <a:alpha val="79000"/>
              </a:srgbClr>
            </a:solidFill>
            <a:ln w="9525">
              <a:solidFill>
                <a:schemeClr val="bg1"/>
              </a:solidFill>
              <a:round/>
              <a:headEnd/>
              <a:tailE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sz="4800" dirty="0"/>
                <a:t>Now!</a:t>
              </a:r>
            </a:p>
          </p:txBody>
        </p:sp>
      </p:grpSp>
    </p:spTree>
    <p:extLst>
      <p:ext uri="{BB962C8B-B14F-4D97-AF65-F5344CB8AC3E}">
        <p14:creationId xmlns:p14="http://schemas.microsoft.com/office/powerpoint/2010/main" val="401769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p:cTn id="19"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7250" y="1316913"/>
            <a:ext cx="9294115" cy="464602"/>
          </a:xfrm>
        </p:spPr>
        <p:txBody>
          <a:bodyPr/>
          <a:lstStyle/>
          <a:p>
            <a:r>
              <a:rPr lang="it-IT" dirty="0" err="1"/>
              <a:t>Trade</a:t>
            </a:r>
            <a:r>
              <a:rPr lang="it-IT" dirty="0"/>
              <a:t> Finance - </a:t>
            </a:r>
            <a:r>
              <a:rPr lang="it-IT" dirty="0" err="1">
                <a:solidFill>
                  <a:srgbClr val="C00000"/>
                </a:solidFill>
              </a:rPr>
              <a:t>Letters</a:t>
            </a:r>
            <a:r>
              <a:rPr lang="it-IT" dirty="0">
                <a:solidFill>
                  <a:srgbClr val="C00000"/>
                </a:solidFill>
              </a:rPr>
              <a:t> of Credit</a:t>
            </a:r>
          </a:p>
        </p:txBody>
      </p:sp>
      <p:sp>
        <p:nvSpPr>
          <p:cNvPr id="3" name="Segnaposto testo 2"/>
          <p:cNvSpPr>
            <a:spLocks noGrp="1"/>
          </p:cNvSpPr>
          <p:nvPr>
            <p:ph type="body" sz="quarter" idx="17"/>
          </p:nvPr>
        </p:nvSpPr>
        <p:spPr>
          <a:xfrm>
            <a:off x="557250" y="2634191"/>
            <a:ext cx="9708183" cy="406115"/>
          </a:xfrm>
        </p:spPr>
        <p:txBody>
          <a:bodyPr/>
          <a:lstStyle/>
          <a:p>
            <a:pPr algn="just"/>
            <a:r>
              <a:rPr lang="en-US" sz="2600" dirty="0"/>
              <a:t>A versatile tool for closing the gap that exists between buyers and sellers</a:t>
            </a:r>
          </a:p>
        </p:txBody>
      </p:sp>
    </p:spTree>
    <p:extLst>
      <p:ext uri="{BB962C8B-B14F-4D97-AF65-F5344CB8AC3E}">
        <p14:creationId xmlns:p14="http://schemas.microsoft.com/office/powerpoint/2010/main" val="40318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4294967295"/>
          </p:nvPr>
        </p:nvSpPr>
        <p:spPr>
          <a:xfrm>
            <a:off x="554290" y="2266934"/>
            <a:ext cx="10515600" cy="4351338"/>
          </a:xfrm>
          <a:prstGeom prst="rect">
            <a:avLst/>
          </a:prstGeom>
        </p:spPr>
        <p:txBody>
          <a:bodyPr/>
          <a:lstStyle/>
          <a:p>
            <a:pPr marL="0" indent="0">
              <a:buNone/>
            </a:pPr>
            <a:r>
              <a:rPr lang="en-US" altLang="it-IT" sz="2600" b="1" dirty="0">
                <a:solidFill>
                  <a:srgbClr val="C00000"/>
                </a:solidFill>
                <a:latin typeface="Avenir Book"/>
              </a:rPr>
              <a:t>Definition:</a:t>
            </a:r>
          </a:p>
          <a:p>
            <a:pPr marL="0" indent="0">
              <a:buNone/>
            </a:pPr>
            <a:r>
              <a:rPr lang="en-US" altLang="it-IT" sz="2600" dirty="0">
                <a:solidFill>
                  <a:srgbClr val="C00000"/>
                </a:solidFill>
                <a:latin typeface="Avenir Book"/>
              </a:rPr>
              <a:t>An </a:t>
            </a:r>
            <a:r>
              <a:rPr lang="en-US" altLang="it-IT" sz="2600" b="1" dirty="0">
                <a:solidFill>
                  <a:srgbClr val="C00000"/>
                </a:solidFill>
                <a:latin typeface="Avenir Book"/>
              </a:rPr>
              <a:t>undertaking</a:t>
            </a:r>
            <a:r>
              <a:rPr lang="en-US" altLang="it-IT" sz="2600" dirty="0">
                <a:solidFill>
                  <a:srgbClr val="C00000"/>
                </a:solidFill>
                <a:latin typeface="Avenir Book"/>
              </a:rPr>
              <a:t> issued </a:t>
            </a:r>
            <a:r>
              <a:rPr lang="en-US" altLang="it-IT" sz="2600" b="1" dirty="0">
                <a:solidFill>
                  <a:srgbClr val="C00000"/>
                </a:solidFill>
                <a:latin typeface="Avenir Book"/>
              </a:rPr>
              <a:t>by a bank </a:t>
            </a:r>
            <a:r>
              <a:rPr lang="en-US" altLang="it-IT" sz="2600" dirty="0">
                <a:solidFill>
                  <a:srgbClr val="C00000"/>
                </a:solidFill>
                <a:latin typeface="Avenir Book"/>
              </a:rPr>
              <a:t>for the account of the Applicant </a:t>
            </a:r>
            <a:r>
              <a:rPr lang="en-US" altLang="it-IT" sz="2600" b="1" dirty="0">
                <a:solidFill>
                  <a:srgbClr val="C00000"/>
                </a:solidFill>
                <a:latin typeface="Avenir Book"/>
              </a:rPr>
              <a:t>to pay to the Beneficiary </a:t>
            </a:r>
            <a:r>
              <a:rPr lang="en-US" altLang="it-IT" sz="2600" dirty="0">
                <a:solidFill>
                  <a:srgbClr val="C00000"/>
                </a:solidFill>
                <a:latin typeface="Avenir Book"/>
              </a:rPr>
              <a:t>the value of the letter of credit, provided that the terms and conditions evidenced by documents presented, are compliant</a:t>
            </a:r>
          </a:p>
          <a:p>
            <a:pPr marL="0" indent="0">
              <a:buNone/>
            </a:pPr>
            <a:r>
              <a:rPr lang="en-US" altLang="it-IT" sz="2000" dirty="0">
                <a:latin typeface="Avenir Book"/>
              </a:rPr>
              <a:t>In other words:</a:t>
            </a:r>
          </a:p>
          <a:p>
            <a:pPr marL="0" indent="0">
              <a:buNone/>
            </a:pPr>
            <a:r>
              <a:rPr lang="en-US" altLang="it-IT" sz="2000" dirty="0">
                <a:latin typeface="Avenir Book"/>
              </a:rPr>
              <a:t>A letter of credit substitutes a bank’s creditworthiness, which is generally well known or easily ascertainable for that of its customer, which may not be as well known</a:t>
            </a:r>
          </a:p>
          <a:p>
            <a:pPr marL="0" indent="0">
              <a:buNone/>
            </a:pPr>
            <a:r>
              <a:rPr lang="en-US" altLang="it-IT" sz="2000" dirty="0">
                <a:latin typeface="Avenir Book"/>
              </a:rPr>
              <a:t>Letters of Credit are mainly governed by Uniform Customs &amp; Practices (UCP) Pub. 600 issued by the  International Chamber of Commerce.</a:t>
            </a:r>
            <a:endParaRPr lang="en-US" altLang="it-IT" sz="2400" dirty="0">
              <a:latin typeface="Avenir Book"/>
            </a:endParaRPr>
          </a:p>
        </p:txBody>
      </p:sp>
      <p:sp>
        <p:nvSpPr>
          <p:cNvPr id="17" name="Titolo 1"/>
          <p:cNvSpPr txBox="1">
            <a:spLocks/>
          </p:cNvSpPr>
          <p:nvPr/>
        </p:nvSpPr>
        <p:spPr>
          <a:xfrm>
            <a:off x="554290" y="1316913"/>
            <a:ext cx="4908550" cy="464602"/>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4000" b="1" i="0" u="none" strike="noStrike" kern="1200" cap="none" spc="0" normalizeH="0" baseline="0" noProof="0" dirty="0" err="1">
                <a:ln>
                  <a:noFill/>
                </a:ln>
                <a:solidFill>
                  <a:srgbClr val="2E3C5D"/>
                </a:solidFill>
                <a:effectLst/>
                <a:uLnTx/>
                <a:uFillTx/>
                <a:latin typeface="Avenir Black" panose="02000503020000020003" pitchFamily="2" charset="0"/>
                <a:ea typeface="+mj-ea"/>
                <a:cs typeface="Calibri" panose="020F0502020204030204" pitchFamily="34" charset="0"/>
              </a:rPr>
              <a:t>Letters</a:t>
            </a:r>
            <a:r>
              <a:rPr kumimoji="0" lang="it-IT" sz="4000" b="1" i="0" u="none" strike="noStrike" kern="1200" cap="none" spc="0" normalizeH="0" baseline="0" noProof="0" dirty="0">
                <a:ln>
                  <a:noFill/>
                </a:ln>
                <a:solidFill>
                  <a:srgbClr val="2E3C5D"/>
                </a:solidFill>
                <a:effectLst/>
                <a:uLnTx/>
                <a:uFillTx/>
                <a:latin typeface="Avenir Black" panose="02000503020000020003" pitchFamily="2" charset="0"/>
                <a:ea typeface="+mj-ea"/>
                <a:cs typeface="Calibri" panose="020F0502020204030204" pitchFamily="34" charset="0"/>
              </a:rPr>
              <a:t> of Credit 1/2</a:t>
            </a:r>
          </a:p>
        </p:txBody>
      </p:sp>
      <p:sp>
        <p:nvSpPr>
          <p:cNvPr id="2" name="Fumetto 4 1"/>
          <p:cNvSpPr/>
          <p:nvPr/>
        </p:nvSpPr>
        <p:spPr>
          <a:xfrm>
            <a:off x="6430945" y="2266935"/>
            <a:ext cx="4421275" cy="2315114"/>
          </a:xfrm>
          <a:prstGeom prst="cloudCallout">
            <a:avLst>
              <a:gd name="adj1" fmla="val 15343"/>
              <a:gd name="adj2" fmla="val 745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endParaRPr lang="en-US" dirty="0"/>
          </a:p>
          <a:p>
            <a:r>
              <a:rPr lang="en-US" dirty="0" smtClean="0"/>
              <a:t>The</a:t>
            </a:r>
            <a:r>
              <a:rPr lang="en-US" dirty="0"/>
              <a:t> </a:t>
            </a:r>
            <a:r>
              <a:rPr lang="en-US" b="1" dirty="0"/>
              <a:t>International Chamber of Commerce</a:t>
            </a:r>
            <a:r>
              <a:rPr lang="en-US" dirty="0"/>
              <a:t> (</a:t>
            </a:r>
            <a:r>
              <a:rPr lang="en-US" b="1" dirty="0"/>
              <a:t>ICC</a:t>
            </a:r>
            <a:r>
              <a:rPr lang="en-US" dirty="0"/>
              <a:t>) is the institutional representative of 45 million companies in more than 100 countries.</a:t>
            </a:r>
          </a:p>
          <a:p>
            <a:r>
              <a:rPr lang="en-US" dirty="0"/>
              <a:t/>
            </a:r>
            <a:br>
              <a:rPr lang="en-US" dirty="0"/>
            </a:br>
            <a:endParaRPr lang="it-IT" dirty="0">
              <a:solidFill>
                <a:schemeClr val="accent1">
                  <a:lumMod val="40000"/>
                  <a:lumOff val="60000"/>
                </a:schemeClr>
              </a:solidFill>
            </a:endParaRPr>
          </a:p>
        </p:txBody>
      </p:sp>
    </p:spTree>
    <p:extLst>
      <p:ext uri="{BB962C8B-B14F-4D97-AF65-F5344CB8AC3E}">
        <p14:creationId xmlns:p14="http://schemas.microsoft.com/office/powerpoint/2010/main" val="244595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25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barn(inVertical)">
                                      <p:cBhvr>
                                        <p:cTn id="7" dur="1000"/>
                                        <p:tgtEl>
                                          <p:spTgt spid="327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771">
                                            <p:txEl>
                                              <p:pRg st="2" end="2"/>
                                            </p:txEl>
                                          </p:spTgt>
                                        </p:tgtEl>
                                        <p:attrNameLst>
                                          <p:attrName>style.visibility</p:attrName>
                                        </p:attrNameLst>
                                      </p:cBhvr>
                                      <p:to>
                                        <p:strVal val="visible"/>
                                      </p:to>
                                    </p:set>
                                    <p:animEffect transition="in" filter="barn(inVertical)">
                                      <p:cBhvr>
                                        <p:cTn id="12" dur="750"/>
                                        <p:tgtEl>
                                          <p:spTgt spid="32771">
                                            <p:txEl>
                                              <p:pRg st="2" end="2"/>
                                            </p:txEl>
                                          </p:spTgt>
                                        </p:tgtEl>
                                      </p:cBhvr>
                                    </p:animEffect>
                                  </p:childTnLst>
                                </p:cTn>
                              </p:par>
                              <p:par>
                                <p:cTn id="13" presetID="16" presetClass="entr" presetSubtype="21" fill="hold" nodeType="withEffect">
                                  <p:stCondLst>
                                    <p:cond delay="250"/>
                                  </p:stCondLst>
                                  <p:childTnLst>
                                    <p:set>
                                      <p:cBhvr>
                                        <p:cTn id="14" dur="1" fill="hold">
                                          <p:stCondLst>
                                            <p:cond delay="0"/>
                                          </p:stCondLst>
                                        </p:cTn>
                                        <p:tgtEl>
                                          <p:spTgt spid="32771">
                                            <p:txEl>
                                              <p:pRg st="3" end="3"/>
                                            </p:txEl>
                                          </p:spTgt>
                                        </p:tgtEl>
                                        <p:attrNameLst>
                                          <p:attrName>style.visibility</p:attrName>
                                        </p:attrNameLst>
                                      </p:cBhvr>
                                      <p:to>
                                        <p:strVal val="visible"/>
                                      </p:to>
                                    </p:set>
                                    <p:animEffect transition="in" filter="barn(inVertical)">
                                      <p:cBhvr>
                                        <p:cTn id="15" dur="750"/>
                                        <p:tgtEl>
                                          <p:spTgt spid="3277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250"/>
                                  </p:stCondLst>
                                  <p:childTnLst>
                                    <p:set>
                                      <p:cBhvr>
                                        <p:cTn id="19" dur="1" fill="hold">
                                          <p:stCondLst>
                                            <p:cond delay="0"/>
                                          </p:stCondLst>
                                        </p:cTn>
                                        <p:tgtEl>
                                          <p:spTgt spid="32771">
                                            <p:txEl>
                                              <p:pRg st="4" end="4"/>
                                            </p:txEl>
                                          </p:spTgt>
                                        </p:tgtEl>
                                        <p:attrNameLst>
                                          <p:attrName>style.visibility</p:attrName>
                                        </p:attrNameLst>
                                      </p:cBhvr>
                                      <p:to>
                                        <p:strVal val="visible"/>
                                      </p:to>
                                    </p:set>
                                    <p:animEffect transition="in" filter="fade">
                                      <p:cBhvr>
                                        <p:cTn id="20" dur="750"/>
                                        <p:tgtEl>
                                          <p:spTgt spid="32771">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4294967295"/>
          </p:nvPr>
        </p:nvSpPr>
        <p:spPr>
          <a:xfrm>
            <a:off x="557251" y="2198781"/>
            <a:ext cx="10515600" cy="4351338"/>
          </a:xfrm>
          <a:prstGeom prst="rect">
            <a:avLst/>
          </a:prstGeom>
        </p:spPr>
        <p:txBody>
          <a:bodyPr/>
          <a:lstStyle/>
          <a:p>
            <a:pPr marL="0" indent="0">
              <a:buNone/>
            </a:pPr>
            <a:r>
              <a:rPr lang="en-US" altLang="it-IT" sz="2000" dirty="0">
                <a:latin typeface="Avenir Book"/>
              </a:rPr>
              <a:t>Two Common Types:</a:t>
            </a:r>
          </a:p>
          <a:p>
            <a:pPr lvl="1"/>
            <a:r>
              <a:rPr lang="en-US" altLang="it-IT" sz="2000" dirty="0">
                <a:latin typeface="Avenir Book"/>
              </a:rPr>
              <a:t>Documentary / Commercial</a:t>
            </a:r>
          </a:p>
          <a:p>
            <a:pPr lvl="2"/>
            <a:r>
              <a:rPr lang="en-US" altLang="it-IT" dirty="0">
                <a:latin typeface="Avenir Book"/>
              </a:rPr>
              <a:t>Active payment instrument</a:t>
            </a:r>
          </a:p>
          <a:p>
            <a:pPr lvl="2"/>
            <a:r>
              <a:rPr lang="en-US" altLang="it-IT" dirty="0">
                <a:latin typeface="Avenir Book"/>
              </a:rPr>
              <a:t>Active financing tool</a:t>
            </a:r>
          </a:p>
          <a:p>
            <a:pPr lvl="1"/>
            <a:r>
              <a:rPr lang="en-US" altLang="it-IT" sz="2000" dirty="0">
                <a:latin typeface="Avenir Book"/>
              </a:rPr>
              <a:t>Standby</a:t>
            </a:r>
          </a:p>
          <a:p>
            <a:pPr lvl="2"/>
            <a:r>
              <a:rPr lang="en-US" altLang="it-IT" dirty="0">
                <a:latin typeface="Avenir Book"/>
              </a:rPr>
              <a:t>Passive payment instrument</a:t>
            </a:r>
          </a:p>
          <a:p>
            <a:pPr lvl="2"/>
            <a:r>
              <a:rPr lang="en-US" altLang="it-IT" dirty="0">
                <a:latin typeface="Avenir Book"/>
              </a:rPr>
              <a:t>Passive financing tool</a:t>
            </a:r>
          </a:p>
          <a:p>
            <a:pPr lvl="3"/>
            <a:r>
              <a:rPr lang="en-US" altLang="it-IT" sz="2000" dirty="0">
                <a:latin typeface="Avenir Book"/>
              </a:rPr>
              <a:t>Performance</a:t>
            </a:r>
          </a:p>
          <a:p>
            <a:pPr lvl="3"/>
            <a:r>
              <a:rPr lang="en-US" altLang="it-IT" sz="2000" dirty="0">
                <a:latin typeface="Avenir Book"/>
              </a:rPr>
              <a:t>Financial</a:t>
            </a:r>
          </a:p>
          <a:p>
            <a:pPr lvl="3"/>
            <a:r>
              <a:rPr lang="en-US" altLang="it-IT" sz="2000" dirty="0">
                <a:latin typeface="Avenir Book"/>
              </a:rPr>
              <a:t>Trade-Related</a:t>
            </a:r>
          </a:p>
          <a:p>
            <a:pPr marL="0" lvl="3" indent="0">
              <a:buNone/>
            </a:pPr>
            <a:r>
              <a:rPr lang="en-US" sz="2000" dirty="0">
                <a:latin typeface="Avenir Book"/>
              </a:rPr>
              <a:t>Beneficiaries will be eligible to receive payment under both commercial and standby letters of credit, as long as they make complying presentations.</a:t>
            </a:r>
            <a:r>
              <a:rPr lang="en-US" altLang="it-IT" sz="2000" dirty="0">
                <a:latin typeface="Avenir Book"/>
              </a:rPr>
              <a:t> </a:t>
            </a:r>
          </a:p>
        </p:txBody>
      </p:sp>
      <p:sp>
        <p:nvSpPr>
          <p:cNvPr id="14" name="Titolo 1"/>
          <p:cNvSpPr txBox="1">
            <a:spLocks/>
          </p:cNvSpPr>
          <p:nvPr/>
        </p:nvSpPr>
        <p:spPr>
          <a:xfrm>
            <a:off x="557251" y="1325705"/>
            <a:ext cx="4908550" cy="464602"/>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4000" b="1" i="0" u="none" strike="noStrike" kern="1200" cap="none" spc="0" normalizeH="0" baseline="0" noProof="0" dirty="0" err="1">
                <a:ln>
                  <a:noFill/>
                </a:ln>
                <a:solidFill>
                  <a:srgbClr val="2E3C5D"/>
                </a:solidFill>
                <a:effectLst/>
                <a:uLnTx/>
                <a:uFillTx/>
                <a:latin typeface="Avenir Black" panose="02000503020000020003" pitchFamily="2" charset="0"/>
                <a:ea typeface="+mj-ea"/>
                <a:cs typeface="Calibri" panose="020F0502020204030204" pitchFamily="34" charset="0"/>
              </a:rPr>
              <a:t>Letters</a:t>
            </a:r>
            <a:r>
              <a:rPr kumimoji="0" lang="it-IT" sz="4000" b="1" i="0" u="none" strike="noStrike" kern="1200" cap="none" spc="0" normalizeH="0" baseline="0" noProof="0" dirty="0">
                <a:ln>
                  <a:noFill/>
                </a:ln>
                <a:solidFill>
                  <a:srgbClr val="2E3C5D"/>
                </a:solidFill>
                <a:effectLst/>
                <a:uLnTx/>
                <a:uFillTx/>
                <a:latin typeface="Avenir Black" panose="02000503020000020003" pitchFamily="2" charset="0"/>
                <a:ea typeface="+mj-ea"/>
                <a:cs typeface="Calibri" panose="020F0502020204030204" pitchFamily="34" charset="0"/>
              </a:rPr>
              <a:t> of Credit 2/2</a:t>
            </a:r>
          </a:p>
        </p:txBody>
      </p:sp>
    </p:spTree>
    <p:extLst>
      <p:ext uri="{BB962C8B-B14F-4D97-AF65-F5344CB8AC3E}">
        <p14:creationId xmlns:p14="http://schemas.microsoft.com/office/powerpoint/2010/main" val="272137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75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fade">
                                      <p:cBhvr>
                                        <p:cTn id="12" dur="750"/>
                                        <p:tgtEl>
                                          <p:spTgt spid="3379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animEffect transition="in" filter="fade">
                                      <p:cBhvr>
                                        <p:cTn id="15" dur="750"/>
                                        <p:tgtEl>
                                          <p:spTgt spid="3379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3795">
                                            <p:txEl>
                                              <p:pRg st="3" end="3"/>
                                            </p:txEl>
                                          </p:spTgt>
                                        </p:tgtEl>
                                        <p:attrNameLst>
                                          <p:attrName>style.visibility</p:attrName>
                                        </p:attrNameLst>
                                      </p:cBhvr>
                                      <p:to>
                                        <p:strVal val="visible"/>
                                      </p:to>
                                    </p:set>
                                    <p:animEffect transition="in" filter="fade">
                                      <p:cBhvr>
                                        <p:cTn id="18" dur="750"/>
                                        <p:tgtEl>
                                          <p:spTgt spid="3379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animEffect transition="in" filter="fade">
                                      <p:cBhvr>
                                        <p:cTn id="23" dur="750"/>
                                        <p:tgtEl>
                                          <p:spTgt spid="3379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3795">
                                            <p:txEl>
                                              <p:pRg st="5" end="5"/>
                                            </p:txEl>
                                          </p:spTgt>
                                        </p:tgtEl>
                                        <p:attrNameLst>
                                          <p:attrName>style.visibility</p:attrName>
                                        </p:attrNameLst>
                                      </p:cBhvr>
                                      <p:to>
                                        <p:strVal val="visible"/>
                                      </p:to>
                                    </p:set>
                                    <p:animEffect transition="in" filter="fade">
                                      <p:cBhvr>
                                        <p:cTn id="26" dur="750"/>
                                        <p:tgtEl>
                                          <p:spTgt spid="33795">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3795">
                                            <p:txEl>
                                              <p:pRg st="6" end="6"/>
                                            </p:txEl>
                                          </p:spTgt>
                                        </p:tgtEl>
                                        <p:attrNameLst>
                                          <p:attrName>style.visibility</p:attrName>
                                        </p:attrNameLst>
                                      </p:cBhvr>
                                      <p:to>
                                        <p:strVal val="visible"/>
                                      </p:to>
                                    </p:set>
                                    <p:animEffect transition="in" filter="fade">
                                      <p:cBhvr>
                                        <p:cTn id="29" dur="750"/>
                                        <p:tgtEl>
                                          <p:spTgt spid="33795">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3795">
                                            <p:txEl>
                                              <p:pRg st="7" end="7"/>
                                            </p:txEl>
                                          </p:spTgt>
                                        </p:tgtEl>
                                        <p:attrNameLst>
                                          <p:attrName>style.visibility</p:attrName>
                                        </p:attrNameLst>
                                      </p:cBhvr>
                                      <p:to>
                                        <p:strVal val="visible"/>
                                      </p:to>
                                    </p:set>
                                    <p:animEffect transition="in" filter="fade">
                                      <p:cBhvr>
                                        <p:cTn id="32" dur="750"/>
                                        <p:tgtEl>
                                          <p:spTgt spid="33795">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3795">
                                            <p:txEl>
                                              <p:pRg st="8" end="8"/>
                                            </p:txEl>
                                          </p:spTgt>
                                        </p:tgtEl>
                                        <p:attrNameLst>
                                          <p:attrName>style.visibility</p:attrName>
                                        </p:attrNameLst>
                                      </p:cBhvr>
                                      <p:to>
                                        <p:strVal val="visible"/>
                                      </p:to>
                                    </p:set>
                                    <p:animEffect transition="in" filter="fade">
                                      <p:cBhvr>
                                        <p:cTn id="35" dur="750"/>
                                        <p:tgtEl>
                                          <p:spTgt spid="33795">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3795">
                                            <p:txEl>
                                              <p:pRg st="9" end="9"/>
                                            </p:txEl>
                                          </p:spTgt>
                                        </p:tgtEl>
                                        <p:attrNameLst>
                                          <p:attrName>style.visibility</p:attrName>
                                        </p:attrNameLst>
                                      </p:cBhvr>
                                      <p:to>
                                        <p:strVal val="visible"/>
                                      </p:to>
                                    </p:set>
                                    <p:animEffect transition="in" filter="fade">
                                      <p:cBhvr>
                                        <p:cTn id="38" dur="750"/>
                                        <p:tgtEl>
                                          <p:spTgt spid="33795">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3795">
                                            <p:txEl>
                                              <p:pRg st="10" end="10"/>
                                            </p:txEl>
                                          </p:spTgt>
                                        </p:tgtEl>
                                        <p:attrNameLst>
                                          <p:attrName>style.visibility</p:attrName>
                                        </p:attrNameLst>
                                      </p:cBhvr>
                                      <p:to>
                                        <p:strVal val="visible"/>
                                      </p:to>
                                    </p:set>
                                    <p:animEffect transition="in" filter="fade">
                                      <p:cBhvr>
                                        <p:cTn id="43" dur="750"/>
                                        <p:tgtEl>
                                          <p:spTgt spid="337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ltLang="it-IT" dirty="0"/>
              <a:t>Agenda</a:t>
            </a:r>
            <a:endParaRPr lang="it-IT" dirty="0"/>
          </a:p>
        </p:txBody>
      </p:sp>
      <p:sp>
        <p:nvSpPr>
          <p:cNvPr id="4" name="Segnaposto testo 3"/>
          <p:cNvSpPr>
            <a:spLocks noGrp="1"/>
          </p:cNvSpPr>
          <p:nvPr>
            <p:ph type="body" sz="quarter" idx="18"/>
          </p:nvPr>
        </p:nvSpPr>
        <p:spPr>
          <a:xfrm>
            <a:off x="557250" y="2049929"/>
            <a:ext cx="4908549" cy="2737928"/>
          </a:xfrm>
        </p:spPr>
        <p:txBody>
          <a:bodyPr/>
          <a:lstStyle/>
          <a:p>
            <a:r>
              <a:rPr lang="en-US" altLang="it-IT" sz="2000" dirty="0"/>
              <a:t>Global Trade Overview                         </a:t>
            </a:r>
          </a:p>
          <a:p>
            <a:r>
              <a:rPr lang="en-US" altLang="it-IT" sz="2000" dirty="0"/>
              <a:t>Trade Finance </a:t>
            </a:r>
          </a:p>
          <a:p>
            <a:r>
              <a:rPr lang="en-US" altLang="it-IT" sz="2000" dirty="0"/>
              <a:t>Trade Finance - Letters of Credit</a:t>
            </a:r>
          </a:p>
          <a:p>
            <a:r>
              <a:rPr lang="en-US" altLang="it-IT" sz="2000" dirty="0"/>
              <a:t>Trade Finance - Commercial Guarantees</a:t>
            </a:r>
          </a:p>
          <a:p>
            <a:r>
              <a:rPr lang="en-US" altLang="it-IT" sz="2000" dirty="0"/>
              <a:t>Trade Finance – Buyer’s Credit</a:t>
            </a:r>
          </a:p>
          <a:p>
            <a:r>
              <a:rPr lang="en-US" altLang="it-IT" sz="2000" dirty="0"/>
              <a:t>The role of Trade Finance in the Tender Process</a:t>
            </a:r>
          </a:p>
          <a:p>
            <a:r>
              <a:rPr lang="en-US" altLang="it-IT" sz="2000" dirty="0"/>
              <a:t>Examples &amp; Samples</a:t>
            </a:r>
          </a:p>
          <a:p>
            <a:r>
              <a:rPr lang="en-US" altLang="it-IT" sz="2000" dirty="0"/>
              <a:t>Questions &amp; Answers</a:t>
            </a:r>
          </a:p>
          <a:p>
            <a:endParaRPr lang="it-IT" sz="2000" dirty="0"/>
          </a:p>
        </p:txBody>
      </p:sp>
    </p:spTree>
    <p:extLst>
      <p:ext uri="{BB962C8B-B14F-4D97-AF65-F5344CB8AC3E}">
        <p14:creationId xmlns:p14="http://schemas.microsoft.com/office/powerpoint/2010/main" val="441357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4294967295"/>
          </p:nvPr>
        </p:nvSpPr>
        <p:spPr>
          <a:xfrm>
            <a:off x="557251" y="2198781"/>
            <a:ext cx="10515600" cy="4351338"/>
          </a:xfrm>
          <a:prstGeom prst="rect">
            <a:avLst/>
          </a:prstGeom>
        </p:spPr>
        <p:txBody>
          <a:bodyPr/>
          <a:lstStyle/>
          <a:p>
            <a:pPr marL="0" indent="0">
              <a:buNone/>
            </a:pPr>
            <a:r>
              <a:rPr lang="en-US" altLang="it-IT" sz="2000" b="1" dirty="0">
                <a:solidFill>
                  <a:srgbClr val="C00000"/>
                </a:solidFill>
                <a:latin typeface="Avenir Book"/>
              </a:rPr>
              <a:t>Applicant</a:t>
            </a:r>
            <a:r>
              <a:rPr lang="en-US" altLang="it-IT" sz="2000" dirty="0">
                <a:latin typeface="Avenir Book"/>
              </a:rPr>
              <a:t> is the buyer of the goods or services supplied by the seller. Letter of credit is opened by the issuing bank as per applicant’s request.</a:t>
            </a:r>
          </a:p>
          <a:p>
            <a:pPr marL="0" indent="0">
              <a:buNone/>
            </a:pPr>
            <a:r>
              <a:rPr lang="en-US" sz="2000" b="1" dirty="0">
                <a:solidFill>
                  <a:srgbClr val="C00000"/>
                </a:solidFill>
                <a:latin typeface="Avenir Book"/>
              </a:rPr>
              <a:t>Beneficiary</a:t>
            </a:r>
            <a:r>
              <a:rPr lang="en-US" sz="2000" dirty="0">
                <a:latin typeface="Avenir Book"/>
              </a:rPr>
              <a:t> is the seller of the goods or the provider of services.</a:t>
            </a:r>
          </a:p>
          <a:p>
            <a:pPr marL="0" indent="0">
              <a:buNone/>
            </a:pPr>
            <a:r>
              <a:rPr lang="en-US" sz="2000" b="1" dirty="0">
                <a:solidFill>
                  <a:srgbClr val="C00000"/>
                </a:solidFill>
                <a:latin typeface="Avenir Book"/>
              </a:rPr>
              <a:t>Issuing Bank </a:t>
            </a:r>
            <a:r>
              <a:rPr lang="en-US" sz="2000" dirty="0">
                <a:latin typeface="Avenir Book"/>
              </a:rPr>
              <a:t>is the bank issuing a letter of credit and undertakes to honor a complying presentation of the beneficiary without recourse on compliant documents presentation.</a:t>
            </a:r>
            <a:endParaRPr lang="en-US" altLang="it-IT" sz="2000" dirty="0">
              <a:latin typeface="Avenir Book"/>
            </a:endParaRPr>
          </a:p>
          <a:p>
            <a:pPr marL="0" indent="0">
              <a:buNone/>
            </a:pPr>
            <a:r>
              <a:rPr lang="en-US" altLang="it-IT" sz="2000" b="1" dirty="0">
                <a:solidFill>
                  <a:srgbClr val="C00000"/>
                </a:solidFill>
                <a:latin typeface="Avenir Book"/>
              </a:rPr>
              <a:t>Advising bank </a:t>
            </a:r>
            <a:r>
              <a:rPr lang="en-US" altLang="it-IT" sz="2000" dirty="0">
                <a:latin typeface="Avenir Book"/>
              </a:rPr>
              <a:t>is the bank that advises the credit at the request of the issuing bank</a:t>
            </a:r>
          </a:p>
          <a:p>
            <a:pPr marL="0" indent="0">
              <a:buNone/>
            </a:pPr>
            <a:r>
              <a:rPr lang="en-US" sz="2000" b="1" dirty="0">
                <a:solidFill>
                  <a:srgbClr val="C00000"/>
                </a:solidFill>
                <a:latin typeface="Avenir Book"/>
              </a:rPr>
              <a:t>Confirming bank </a:t>
            </a:r>
            <a:r>
              <a:rPr lang="en-US" sz="2000" dirty="0">
                <a:latin typeface="Avenir Book"/>
              </a:rPr>
              <a:t>is the bank that adds its confirmation to a credit upon the issuing bank’s authorization or request. </a:t>
            </a:r>
            <a:r>
              <a:rPr lang="en-US" sz="2000" dirty="0"/>
              <a:t/>
            </a:r>
            <a:br>
              <a:rPr lang="en-US" sz="2000" dirty="0"/>
            </a:br>
            <a:endParaRPr lang="en-US" altLang="it-IT" sz="2000" dirty="0">
              <a:latin typeface="Avenir Book"/>
            </a:endParaRPr>
          </a:p>
        </p:txBody>
      </p:sp>
      <p:sp>
        <p:nvSpPr>
          <p:cNvPr id="14" name="Titolo 1"/>
          <p:cNvSpPr txBox="1">
            <a:spLocks/>
          </p:cNvSpPr>
          <p:nvPr/>
        </p:nvSpPr>
        <p:spPr>
          <a:xfrm>
            <a:off x="557251" y="1325705"/>
            <a:ext cx="8850700" cy="464602"/>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4000" b="1" i="0" u="none" strike="noStrike" kern="1200" cap="none" spc="0" normalizeH="0" baseline="0" noProof="0" dirty="0" err="1">
                <a:ln>
                  <a:noFill/>
                </a:ln>
                <a:solidFill>
                  <a:srgbClr val="2E3C5D"/>
                </a:solidFill>
                <a:effectLst/>
                <a:uLnTx/>
                <a:uFillTx/>
                <a:latin typeface="Avenir Black" panose="02000503020000020003" pitchFamily="2" charset="0"/>
                <a:ea typeface="+mj-ea"/>
                <a:cs typeface="Calibri" panose="020F0502020204030204" pitchFamily="34" charset="0"/>
              </a:rPr>
              <a:t>Main</a:t>
            </a:r>
            <a:r>
              <a:rPr kumimoji="0" lang="it-IT" sz="4000" b="1" i="0" u="none" strike="noStrike" kern="1200" cap="none" spc="0" normalizeH="0" baseline="0" noProof="0" dirty="0">
                <a:ln>
                  <a:noFill/>
                </a:ln>
                <a:solidFill>
                  <a:srgbClr val="2E3C5D"/>
                </a:solidFill>
                <a:effectLst/>
                <a:uLnTx/>
                <a:uFillTx/>
                <a:latin typeface="Avenir Black" panose="02000503020000020003" pitchFamily="2" charset="0"/>
                <a:ea typeface="+mj-ea"/>
                <a:cs typeface="Calibri" panose="020F0502020204030204" pitchFamily="34" charset="0"/>
              </a:rPr>
              <a:t> Parties</a:t>
            </a:r>
            <a:r>
              <a:rPr kumimoji="0" lang="it-IT" sz="4000" b="1" i="0" u="none" strike="noStrike" kern="1200" cap="none" spc="0" normalizeH="0" noProof="0" dirty="0">
                <a:ln>
                  <a:noFill/>
                </a:ln>
                <a:solidFill>
                  <a:srgbClr val="2E3C5D"/>
                </a:solidFill>
                <a:effectLst/>
                <a:uLnTx/>
                <a:uFillTx/>
                <a:latin typeface="Avenir Black" panose="02000503020000020003" pitchFamily="2" charset="0"/>
                <a:ea typeface="+mj-ea"/>
                <a:cs typeface="Calibri" panose="020F0502020204030204" pitchFamily="34" charset="0"/>
              </a:rPr>
              <a:t> in a </a:t>
            </a:r>
            <a:r>
              <a:rPr kumimoji="0" lang="it-IT" sz="4000" b="1" i="0" u="none" strike="noStrike" kern="1200" cap="none" spc="0" normalizeH="0" noProof="0" dirty="0" err="1">
                <a:ln>
                  <a:noFill/>
                </a:ln>
                <a:solidFill>
                  <a:srgbClr val="2E3C5D"/>
                </a:solidFill>
                <a:effectLst/>
                <a:uLnTx/>
                <a:uFillTx/>
                <a:latin typeface="Avenir Black" panose="02000503020000020003" pitchFamily="2" charset="0"/>
                <a:ea typeface="+mj-ea"/>
                <a:cs typeface="Calibri" panose="020F0502020204030204" pitchFamily="34" charset="0"/>
              </a:rPr>
              <a:t>Letter</a:t>
            </a:r>
            <a:r>
              <a:rPr kumimoji="0" lang="it-IT" sz="4000" b="1" i="0" u="none" strike="noStrike" kern="1200" cap="none" spc="0" normalizeH="0" noProof="0" dirty="0">
                <a:ln>
                  <a:noFill/>
                </a:ln>
                <a:solidFill>
                  <a:srgbClr val="2E3C5D"/>
                </a:solidFill>
                <a:effectLst/>
                <a:uLnTx/>
                <a:uFillTx/>
                <a:latin typeface="Avenir Black" panose="02000503020000020003" pitchFamily="2" charset="0"/>
                <a:ea typeface="+mj-ea"/>
                <a:cs typeface="Calibri" panose="020F0502020204030204" pitchFamily="34" charset="0"/>
              </a:rPr>
              <a:t> of Credit</a:t>
            </a:r>
            <a:endParaRPr kumimoji="0" lang="it-IT" sz="4000" b="1" i="0" u="none" strike="noStrike" kern="1200" cap="none" spc="0" normalizeH="0" baseline="0" noProof="0" dirty="0">
              <a:ln>
                <a:noFill/>
              </a:ln>
              <a:solidFill>
                <a:srgbClr val="2E3C5D"/>
              </a:solidFill>
              <a:effectLst/>
              <a:uLnTx/>
              <a:uFillTx/>
              <a:latin typeface="Avenir Black" panose="02000503020000020003" pitchFamily="2" charset="0"/>
              <a:ea typeface="+mj-ea"/>
              <a:cs typeface="Calibri" panose="020F0502020204030204" pitchFamily="34" charset="0"/>
            </a:endParaRPr>
          </a:p>
        </p:txBody>
      </p:sp>
    </p:spTree>
    <p:extLst>
      <p:ext uri="{BB962C8B-B14F-4D97-AF65-F5344CB8AC3E}">
        <p14:creationId xmlns:p14="http://schemas.microsoft.com/office/powerpoint/2010/main" val="31068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75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fade">
                                      <p:cBhvr>
                                        <p:cTn id="12" dur="75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fade">
                                      <p:cBhvr>
                                        <p:cTn id="17" dur="75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fade">
                                      <p:cBhvr>
                                        <p:cTn id="22" dur="750"/>
                                        <p:tgtEl>
                                          <p:spTgt spid="33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fade">
                                      <p:cBhvr>
                                        <p:cTn id="27" dur="750"/>
                                        <p:tgtEl>
                                          <p:spTgt spid="33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olo 1"/>
          <p:cNvSpPr txBox="1">
            <a:spLocks/>
          </p:cNvSpPr>
          <p:nvPr/>
        </p:nvSpPr>
        <p:spPr>
          <a:xfrm>
            <a:off x="557251" y="1316913"/>
            <a:ext cx="8947234" cy="464602"/>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4000" b="1" i="0" u="none" strike="noStrike" kern="1200" cap="none" spc="0" normalizeH="0" baseline="0" noProof="0" dirty="0">
                <a:ln>
                  <a:noFill/>
                </a:ln>
                <a:solidFill>
                  <a:srgbClr val="2E3C5D"/>
                </a:solidFill>
                <a:effectLst/>
                <a:uLnTx/>
                <a:uFillTx/>
                <a:latin typeface="Avenir Black" panose="02000503020000020003" pitchFamily="2" charset="0"/>
                <a:ea typeface="+mj-ea"/>
                <a:cs typeface="Calibri" panose="020F0502020204030204" pitchFamily="34" charset="0"/>
              </a:rPr>
              <a:t>Independence</a:t>
            </a:r>
            <a:r>
              <a:rPr kumimoji="0" lang="it-IT" sz="4000" b="1" i="0" u="none" strike="noStrike" kern="1200" cap="none" spc="0" normalizeH="0" noProof="0" dirty="0">
                <a:ln>
                  <a:noFill/>
                </a:ln>
                <a:solidFill>
                  <a:srgbClr val="2E3C5D"/>
                </a:solidFill>
                <a:effectLst/>
                <a:uLnTx/>
                <a:uFillTx/>
                <a:latin typeface="Avenir Black" panose="02000503020000020003" pitchFamily="2" charset="0"/>
                <a:ea typeface="+mj-ea"/>
                <a:cs typeface="Calibri" panose="020F0502020204030204" pitchFamily="34" charset="0"/>
              </a:rPr>
              <a:t> </a:t>
            </a:r>
            <a:r>
              <a:rPr kumimoji="0" lang="it-IT" sz="4000" b="1" i="0" u="none" strike="noStrike" kern="1200" cap="none" spc="0" normalizeH="0" noProof="0" dirty="0" err="1">
                <a:ln>
                  <a:noFill/>
                </a:ln>
                <a:solidFill>
                  <a:srgbClr val="2E3C5D"/>
                </a:solidFill>
                <a:effectLst/>
                <a:uLnTx/>
                <a:uFillTx/>
                <a:latin typeface="Avenir Black" panose="02000503020000020003" pitchFamily="2" charset="0"/>
                <a:ea typeface="+mj-ea"/>
                <a:cs typeface="Calibri" panose="020F0502020204030204" pitchFamily="34" charset="0"/>
              </a:rPr>
              <a:t>principle</a:t>
            </a:r>
            <a:endParaRPr kumimoji="0" lang="it-IT" sz="4000" b="1" i="0" u="none" strike="noStrike" kern="1200" cap="none" spc="0" normalizeH="0" noProof="0" dirty="0">
              <a:ln>
                <a:noFill/>
              </a:ln>
              <a:solidFill>
                <a:srgbClr val="2E3C5D"/>
              </a:solidFill>
              <a:effectLst/>
              <a:uLnTx/>
              <a:uFillTx/>
              <a:latin typeface="Avenir Black" panose="02000503020000020003" pitchFamily="2" charset="0"/>
              <a:ea typeface="+mj-ea"/>
              <a:cs typeface="Calibri" panose="020F0502020204030204" pitchFamily="34" charset="0"/>
            </a:endParaRPr>
          </a:p>
        </p:txBody>
      </p:sp>
      <p:sp>
        <p:nvSpPr>
          <p:cNvPr id="2" name="Rettangolo 1"/>
          <p:cNvSpPr/>
          <p:nvPr/>
        </p:nvSpPr>
        <p:spPr>
          <a:xfrm>
            <a:off x="119941" y="1908596"/>
            <a:ext cx="11952118" cy="830997"/>
          </a:xfrm>
          <a:prstGeom prst="rect">
            <a:avLst/>
          </a:prstGeom>
        </p:spPr>
        <p:txBody>
          <a:bodyPr wrap="square">
            <a:spAutoFit/>
          </a:bodyPr>
          <a:lstStyle/>
          <a:p>
            <a:pPr lvl="0" algn="ctr">
              <a:defRPr/>
            </a:pPr>
            <a:r>
              <a:rPr lang="en-US" sz="2400" b="1" dirty="0">
                <a:solidFill>
                  <a:srgbClr val="C00000"/>
                </a:solidFill>
                <a:latin typeface="Avenir Book" panose="02000503020000020003" pitchFamily="2" charset="0"/>
              </a:rPr>
              <a:t>Letters of credit are separate transactions from the sale or other contract on which they may be based.</a:t>
            </a:r>
            <a:endParaRPr lang="it-IT" sz="2400" b="1" dirty="0">
              <a:solidFill>
                <a:srgbClr val="C00000"/>
              </a:solidFill>
              <a:latin typeface="Avenir Book" panose="02000503020000020003" pitchFamily="2" charset="0"/>
            </a:endParaRPr>
          </a:p>
        </p:txBody>
      </p:sp>
      <p:grpSp>
        <p:nvGrpSpPr>
          <p:cNvPr id="3" name="Gruppo 2"/>
          <p:cNvGrpSpPr/>
          <p:nvPr/>
        </p:nvGrpSpPr>
        <p:grpSpPr>
          <a:xfrm>
            <a:off x="2121031" y="2394408"/>
            <a:ext cx="7616858" cy="3497345"/>
            <a:chOff x="1690688" y="2477729"/>
            <a:chExt cx="8133372" cy="3819874"/>
          </a:xfrm>
        </p:grpSpPr>
        <p:sp>
          <p:nvSpPr>
            <p:cNvPr id="34819" name="AutoShape 3"/>
            <p:cNvSpPr>
              <a:spLocks noChangeArrowheads="1"/>
            </p:cNvSpPr>
            <p:nvPr/>
          </p:nvSpPr>
          <p:spPr bwMode="auto">
            <a:xfrm>
              <a:off x="4651375" y="2477729"/>
              <a:ext cx="2200275" cy="758825"/>
            </a:xfrm>
            <a:prstGeom prst="roundRect">
              <a:avLst>
                <a:gd name="adj" fmla="val 16667"/>
              </a:avLst>
            </a:prstGeom>
            <a:solidFill>
              <a:srgbClr val="ECE9E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sz="2000" dirty="0">
                  <a:solidFill>
                    <a:prstClr val="black"/>
                  </a:solidFill>
                  <a:latin typeface="Avenir Book"/>
                </a:rPr>
                <a:t>Importer (Buyer)</a:t>
              </a:r>
            </a:p>
          </p:txBody>
        </p:sp>
        <p:sp>
          <p:nvSpPr>
            <p:cNvPr id="34820" name="Text Box 4"/>
            <p:cNvSpPr txBox="1">
              <a:spLocks noChangeArrowheads="1"/>
            </p:cNvSpPr>
            <p:nvPr/>
          </p:nvSpPr>
          <p:spPr bwMode="auto">
            <a:xfrm>
              <a:off x="2159611" y="2744428"/>
              <a:ext cx="235267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it-IT" sz="1600" dirty="0">
                  <a:solidFill>
                    <a:prstClr val="black"/>
                  </a:solidFill>
                  <a:latin typeface="Avenir Book"/>
                </a:rPr>
                <a:t>Buyer has an obligation to the Issuing Bank to pay upon claim for payment</a:t>
              </a:r>
            </a:p>
          </p:txBody>
        </p:sp>
        <p:sp>
          <p:nvSpPr>
            <p:cNvPr id="34821" name="Text Box 5"/>
            <p:cNvSpPr txBox="1">
              <a:spLocks noChangeArrowheads="1"/>
            </p:cNvSpPr>
            <p:nvPr/>
          </p:nvSpPr>
          <p:spPr bwMode="auto">
            <a:xfrm>
              <a:off x="3360737" y="5712828"/>
              <a:ext cx="47815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it-IT" sz="1600" dirty="0">
                  <a:solidFill>
                    <a:prstClr val="black"/>
                  </a:solidFill>
                  <a:latin typeface="Avenir Book"/>
                </a:rPr>
                <a:t>Issuing Bank has the obligation to pay  the Exporter if he has complied with all the terms and conditions in the L/C</a:t>
              </a:r>
            </a:p>
          </p:txBody>
        </p:sp>
        <p:sp>
          <p:nvSpPr>
            <p:cNvPr id="34822" name="Text Box 6"/>
            <p:cNvSpPr txBox="1">
              <a:spLocks noChangeArrowheads="1"/>
            </p:cNvSpPr>
            <p:nvPr/>
          </p:nvSpPr>
          <p:spPr bwMode="auto">
            <a:xfrm>
              <a:off x="7396772" y="2744428"/>
              <a:ext cx="2427288"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it-IT" sz="1600" dirty="0">
                  <a:solidFill>
                    <a:prstClr val="black"/>
                  </a:solidFill>
                  <a:latin typeface="Avenir Book"/>
                </a:rPr>
                <a:t>Exporter and Importer have a sales contract between them which supports the underlying transaction</a:t>
              </a:r>
            </a:p>
          </p:txBody>
        </p:sp>
        <p:sp>
          <p:nvSpPr>
            <p:cNvPr id="34823" name="AutoShape 7"/>
            <p:cNvSpPr>
              <a:spLocks noChangeArrowheads="1"/>
            </p:cNvSpPr>
            <p:nvPr/>
          </p:nvSpPr>
          <p:spPr bwMode="auto">
            <a:xfrm>
              <a:off x="1690688" y="4754204"/>
              <a:ext cx="2200275" cy="758825"/>
            </a:xfrm>
            <a:prstGeom prst="roundRect">
              <a:avLst>
                <a:gd name="adj" fmla="val 16667"/>
              </a:avLst>
            </a:prstGeom>
            <a:solidFill>
              <a:srgbClr val="C00000"/>
            </a:solidFill>
            <a:ln w="9525">
              <a:solidFill>
                <a:schemeClr val="tx1"/>
              </a:solidFill>
              <a:round/>
              <a:headEnd/>
              <a:tailE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sz="2000" dirty="0">
                  <a:solidFill>
                    <a:prstClr val="black"/>
                  </a:solidFill>
                  <a:latin typeface="Avenir Book"/>
                </a:rPr>
                <a:t>Issuing Bank</a:t>
              </a:r>
            </a:p>
          </p:txBody>
        </p:sp>
        <p:sp>
          <p:nvSpPr>
            <p:cNvPr id="34824" name="AutoShape 8"/>
            <p:cNvSpPr>
              <a:spLocks noChangeArrowheads="1"/>
            </p:cNvSpPr>
            <p:nvPr/>
          </p:nvSpPr>
          <p:spPr bwMode="auto">
            <a:xfrm>
              <a:off x="7610475" y="4754204"/>
              <a:ext cx="2200275" cy="758825"/>
            </a:xfrm>
            <a:prstGeom prst="roundRect">
              <a:avLst>
                <a:gd name="adj" fmla="val 16667"/>
              </a:avLst>
            </a:prstGeom>
            <a:gradFill rotWithShape="1">
              <a:gsLst>
                <a:gs pos="0">
                  <a:srgbClr val="2A8295"/>
                </a:gs>
                <a:gs pos="100000">
                  <a:srgbClr val="00698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sz="2000" dirty="0">
                  <a:solidFill>
                    <a:prstClr val="white"/>
                  </a:solidFill>
                  <a:latin typeface="Avenir Book"/>
                </a:rPr>
                <a:t>Exporter (Seller)</a:t>
              </a:r>
            </a:p>
          </p:txBody>
        </p:sp>
        <p:cxnSp>
          <p:nvCxnSpPr>
            <p:cNvPr id="34825" name="AutoShape 9"/>
            <p:cNvCxnSpPr>
              <a:cxnSpLocks noChangeShapeType="1"/>
              <a:stCxn id="34823" idx="0"/>
              <a:endCxn id="34819" idx="2"/>
            </p:cNvCxnSpPr>
            <p:nvPr/>
          </p:nvCxnSpPr>
          <p:spPr bwMode="auto">
            <a:xfrm flipV="1">
              <a:off x="2790824" y="3236553"/>
              <a:ext cx="2960688" cy="1517650"/>
            </a:xfrm>
            <a:prstGeom prst="straightConnector1">
              <a:avLst/>
            </a:prstGeom>
            <a:noFill/>
            <a:ln w="158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26" name="AutoShape 10"/>
            <p:cNvCxnSpPr>
              <a:cxnSpLocks noChangeShapeType="1"/>
              <a:stCxn id="34819" idx="2"/>
              <a:endCxn id="34824" idx="0"/>
            </p:cNvCxnSpPr>
            <p:nvPr/>
          </p:nvCxnSpPr>
          <p:spPr bwMode="auto">
            <a:xfrm>
              <a:off x="5751512" y="3236553"/>
              <a:ext cx="2959100" cy="1517650"/>
            </a:xfrm>
            <a:prstGeom prst="straightConnector1">
              <a:avLst/>
            </a:prstGeom>
            <a:noFill/>
            <a:ln w="158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27" name="AutoShape 11"/>
            <p:cNvCxnSpPr>
              <a:cxnSpLocks noChangeShapeType="1"/>
              <a:stCxn id="34824" idx="1"/>
              <a:endCxn id="34823" idx="3"/>
            </p:cNvCxnSpPr>
            <p:nvPr/>
          </p:nvCxnSpPr>
          <p:spPr bwMode="auto">
            <a:xfrm flipH="1">
              <a:off x="3890962" y="5133615"/>
              <a:ext cx="3719512" cy="0"/>
            </a:xfrm>
            <a:prstGeom prst="straightConnector1">
              <a:avLst/>
            </a:prstGeom>
            <a:noFill/>
            <a:ln w="158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28" name="Text Box 12"/>
            <p:cNvSpPr txBox="1">
              <a:spLocks noChangeArrowheads="1"/>
            </p:cNvSpPr>
            <p:nvPr/>
          </p:nvSpPr>
          <p:spPr bwMode="auto">
            <a:xfrm>
              <a:off x="5000624" y="3774716"/>
              <a:ext cx="15938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it-IT" sz="2000" i="1" dirty="0">
                  <a:solidFill>
                    <a:prstClr val="black"/>
                  </a:solidFill>
                  <a:latin typeface="Avenir Book"/>
                </a:rPr>
                <a:t>Separate Contracts</a:t>
              </a:r>
            </a:p>
          </p:txBody>
        </p:sp>
        <p:sp>
          <p:nvSpPr>
            <p:cNvPr id="400397" name="AutoShape 13"/>
            <p:cNvSpPr>
              <a:spLocks noChangeArrowheads="1"/>
            </p:cNvSpPr>
            <p:nvPr/>
          </p:nvSpPr>
          <p:spPr bwMode="auto">
            <a:xfrm>
              <a:off x="4651375" y="4754204"/>
              <a:ext cx="2200275" cy="758825"/>
            </a:xfrm>
            <a:prstGeom prst="roundRect">
              <a:avLst>
                <a:gd name="adj" fmla="val 16667"/>
              </a:avLst>
            </a:prstGeom>
            <a:gradFill rotWithShape="1">
              <a:gsLst>
                <a:gs pos="0">
                  <a:schemeClr val="accent1">
                    <a:gamma/>
                    <a:tint val="33725"/>
                    <a:invGamma/>
                  </a:schemeClr>
                </a:gs>
                <a:gs pos="100000">
                  <a:schemeClr val="accent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prstClr val="black"/>
                  </a:solidFill>
                  <a:latin typeface="Avenir Book"/>
                </a:rPr>
                <a:t>Advising/</a:t>
              </a:r>
              <a:br>
                <a:rPr lang="en-US" sz="2000" dirty="0">
                  <a:solidFill>
                    <a:prstClr val="black"/>
                  </a:solidFill>
                  <a:latin typeface="Avenir Book"/>
                </a:rPr>
              </a:br>
              <a:r>
                <a:rPr lang="en-US" sz="2000" dirty="0">
                  <a:solidFill>
                    <a:prstClr val="black"/>
                  </a:solidFill>
                  <a:latin typeface="Avenir Book"/>
                </a:rPr>
                <a:t>Confirming bank</a:t>
              </a:r>
            </a:p>
          </p:txBody>
        </p:sp>
        <p:cxnSp>
          <p:nvCxnSpPr>
            <p:cNvPr id="34830" name="AutoShape 14"/>
            <p:cNvCxnSpPr>
              <a:cxnSpLocks noChangeShapeType="1"/>
              <a:stCxn id="34823" idx="3"/>
              <a:endCxn id="34823" idx="3"/>
            </p:cNvCxnSpPr>
            <p:nvPr/>
          </p:nvCxnSpPr>
          <p:spPr bwMode="auto">
            <a:xfrm>
              <a:off x="3890962" y="5133615"/>
              <a:ext cx="0" cy="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FFFF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31" name="AutoShape 15"/>
            <p:cNvCxnSpPr>
              <a:cxnSpLocks noChangeShapeType="1"/>
              <a:stCxn id="34823" idx="3"/>
              <a:endCxn id="34823" idx="3"/>
            </p:cNvCxnSpPr>
            <p:nvPr/>
          </p:nvCxnSpPr>
          <p:spPr bwMode="auto">
            <a:xfrm>
              <a:off x="3890962" y="5133615"/>
              <a:ext cx="0" cy="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FFFF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32" name="AutoShape 16"/>
            <p:cNvCxnSpPr>
              <a:cxnSpLocks noChangeShapeType="1"/>
              <a:stCxn id="34823" idx="3"/>
              <a:endCxn id="34823" idx="3"/>
            </p:cNvCxnSpPr>
            <p:nvPr/>
          </p:nvCxnSpPr>
          <p:spPr bwMode="auto">
            <a:xfrm>
              <a:off x="3890962" y="5133615"/>
              <a:ext cx="0" cy="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FFFF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5269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olo 1"/>
          <p:cNvSpPr txBox="1">
            <a:spLocks/>
          </p:cNvSpPr>
          <p:nvPr/>
        </p:nvSpPr>
        <p:spPr>
          <a:xfrm>
            <a:off x="557251" y="1397245"/>
            <a:ext cx="8947234" cy="464602"/>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r>
              <a:rPr lang="en-US" altLang="it-IT" dirty="0"/>
              <a:t>Sight LC Transaction Flow 1/2</a:t>
            </a:r>
            <a:endParaRPr lang="it-IT" dirty="0"/>
          </a:p>
        </p:txBody>
      </p:sp>
      <p:sp>
        <p:nvSpPr>
          <p:cNvPr id="3" name="Ovale 2"/>
          <p:cNvSpPr/>
          <p:nvPr/>
        </p:nvSpPr>
        <p:spPr>
          <a:xfrm>
            <a:off x="4048125" y="2988297"/>
            <a:ext cx="4480173" cy="1765048"/>
          </a:xfrm>
          <a:prstGeom prst="ellips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 name="Gruppo 1"/>
          <p:cNvGrpSpPr/>
          <p:nvPr/>
        </p:nvGrpSpPr>
        <p:grpSpPr>
          <a:xfrm>
            <a:off x="492308" y="1974910"/>
            <a:ext cx="11591806" cy="4124207"/>
            <a:chOff x="419833" y="2013438"/>
            <a:chExt cx="11591806" cy="4124207"/>
          </a:xfrm>
        </p:grpSpPr>
        <p:pic>
          <p:nvPicPr>
            <p:cNvPr id="35842" name="Picture 2" descr="euro_asian_fla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8708" y="2084847"/>
              <a:ext cx="1906833" cy="1067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Line 4"/>
            <p:cNvSpPr>
              <a:spLocks noChangeShapeType="1"/>
            </p:cNvSpPr>
            <p:nvPr/>
          </p:nvSpPr>
          <p:spPr bwMode="auto">
            <a:xfrm>
              <a:off x="4921862" y="5231181"/>
              <a:ext cx="2514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prstClr val="black"/>
                </a:solidFill>
                <a:latin typeface="Calibri" panose="020F0502020204030204"/>
              </a:endParaRPr>
            </a:p>
          </p:txBody>
        </p:sp>
        <p:sp>
          <p:nvSpPr>
            <p:cNvPr id="35845" name="Text Box 5"/>
            <p:cNvSpPr txBox="1">
              <a:spLocks noChangeArrowheads="1"/>
            </p:cNvSpPr>
            <p:nvPr/>
          </p:nvSpPr>
          <p:spPr bwMode="auto">
            <a:xfrm>
              <a:off x="5137881" y="2734652"/>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it-IT" sz="2000" dirty="0">
                  <a:solidFill>
                    <a:prstClr val="black"/>
                  </a:solidFill>
                </a:rPr>
                <a:t>Sales Contract</a:t>
              </a:r>
            </a:p>
          </p:txBody>
        </p:sp>
        <p:sp>
          <p:nvSpPr>
            <p:cNvPr id="35846" name="Line 6"/>
            <p:cNvSpPr>
              <a:spLocks noChangeShapeType="1"/>
            </p:cNvSpPr>
            <p:nvPr/>
          </p:nvSpPr>
          <p:spPr bwMode="auto">
            <a:xfrm>
              <a:off x="3810000" y="3124200"/>
              <a:ext cx="0" cy="1595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prstClr val="black"/>
                </a:solidFill>
                <a:latin typeface="Calibri" panose="020F0502020204030204"/>
              </a:endParaRPr>
            </a:p>
          </p:txBody>
        </p:sp>
        <p:sp>
          <p:nvSpPr>
            <p:cNvPr id="35847" name="Text Box 7"/>
            <p:cNvSpPr txBox="1">
              <a:spLocks noChangeArrowheads="1"/>
            </p:cNvSpPr>
            <p:nvPr/>
          </p:nvSpPr>
          <p:spPr bwMode="auto">
            <a:xfrm>
              <a:off x="2805725" y="5740770"/>
              <a:ext cx="1973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it-IT" sz="2000" dirty="0">
                  <a:solidFill>
                    <a:prstClr val="black"/>
                  </a:solidFill>
                </a:rPr>
                <a:t>(Issuing Bank)</a:t>
              </a:r>
            </a:p>
          </p:txBody>
        </p:sp>
        <p:sp>
          <p:nvSpPr>
            <p:cNvPr id="35848" name="Text Box 8"/>
            <p:cNvSpPr txBox="1">
              <a:spLocks noChangeArrowheads="1"/>
            </p:cNvSpPr>
            <p:nvPr/>
          </p:nvSpPr>
          <p:spPr bwMode="auto">
            <a:xfrm>
              <a:off x="7425349" y="5723307"/>
              <a:ext cx="37584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it-IT" sz="2000" dirty="0">
                  <a:solidFill>
                    <a:prstClr val="black"/>
                  </a:solidFill>
                </a:rPr>
                <a:t>(Advising/Confirming Bank)</a:t>
              </a:r>
            </a:p>
          </p:txBody>
        </p:sp>
        <p:sp>
          <p:nvSpPr>
            <p:cNvPr id="35851" name="Text Box 11"/>
            <p:cNvSpPr txBox="1">
              <a:spLocks noChangeArrowheads="1"/>
            </p:cNvSpPr>
            <p:nvPr/>
          </p:nvSpPr>
          <p:spPr bwMode="auto">
            <a:xfrm>
              <a:off x="419833" y="2395538"/>
              <a:ext cx="2352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sz="2000" dirty="0">
                  <a:solidFill>
                    <a:prstClr val="black"/>
                  </a:solidFill>
                </a:rPr>
                <a:t>Buyer </a:t>
              </a:r>
              <a:r>
                <a:rPr lang="en-US" altLang="it-IT" sz="2000" b="0" dirty="0">
                  <a:solidFill>
                    <a:prstClr val="black"/>
                  </a:solidFill>
                </a:rPr>
                <a:t>(Applicant)</a:t>
              </a:r>
            </a:p>
          </p:txBody>
        </p:sp>
        <p:sp>
          <p:nvSpPr>
            <p:cNvPr id="35852" name="Text Box 12"/>
            <p:cNvSpPr txBox="1">
              <a:spLocks noChangeArrowheads="1"/>
            </p:cNvSpPr>
            <p:nvPr/>
          </p:nvSpPr>
          <p:spPr bwMode="auto">
            <a:xfrm>
              <a:off x="9582764" y="2415625"/>
              <a:ext cx="2428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sz="2000" dirty="0">
                  <a:solidFill>
                    <a:prstClr val="black"/>
                  </a:solidFill>
                </a:rPr>
                <a:t>Seller </a:t>
              </a:r>
              <a:r>
                <a:rPr lang="en-US" altLang="it-IT" sz="2000" b="0" dirty="0">
                  <a:solidFill>
                    <a:prstClr val="black"/>
                  </a:solidFill>
                </a:rPr>
                <a:t>(Beneficiary)</a:t>
              </a:r>
            </a:p>
          </p:txBody>
        </p:sp>
        <p:pic>
          <p:nvPicPr>
            <p:cNvPr id="35853" name="Picture 13" descr="TR0007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6946" y="2013438"/>
              <a:ext cx="1815629" cy="120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4" name="Document"/>
            <p:cNvSpPr>
              <a:spLocks noEditPoints="1" noChangeArrowheads="1"/>
            </p:cNvSpPr>
            <p:nvPr/>
          </p:nvSpPr>
          <p:spPr bwMode="auto">
            <a:xfrm>
              <a:off x="3516313" y="3429001"/>
              <a:ext cx="531812" cy="608013"/>
            </a:xfrm>
            <a:custGeom>
              <a:avLst/>
              <a:gdLst>
                <a:gd name="T0" fmla="*/ 264847 w 21600"/>
                <a:gd name="T1" fmla="*/ 608914 h 21600"/>
                <a:gd name="T2" fmla="*/ 2093 w 21600"/>
                <a:gd name="T3" fmla="*/ 305386 h 21600"/>
                <a:gd name="T4" fmla="*/ 264847 w 21600"/>
                <a:gd name="T5" fmla="*/ 2280 h 21600"/>
                <a:gd name="T6" fmla="*/ 534422 w 21600"/>
                <a:gd name="T7" fmla="*/ 299840 h 21600"/>
                <a:gd name="T8" fmla="*/ 264847 w 21600"/>
                <a:gd name="T9" fmla="*/ 608914 h 21600"/>
                <a:gd name="T10" fmla="*/ 0 w 21600"/>
                <a:gd name="T11" fmla="*/ 0 h 21600"/>
                <a:gd name="T12" fmla="*/ 531812 w 21600"/>
                <a:gd name="T13" fmla="*/ 0 h 21600"/>
                <a:gd name="T14" fmla="*/ 531812 w 21600"/>
                <a:gd name="T15" fmla="*/ 608013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0070C0"/>
            </a:solidFill>
            <a:ln w="9525">
              <a:solidFill>
                <a:srgbClr val="000000"/>
              </a:solidFill>
              <a:miter lim="800000"/>
              <a:headEnd/>
              <a:tailEnd/>
            </a:ln>
            <a:effectLst>
              <a:outerShdw dist="107763" dir="2700000" algn="ctr" rotWithShape="0">
                <a:srgbClr val="808080"/>
              </a:outerShdw>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dirty="0">
                  <a:solidFill>
                    <a:schemeClr val="bg1"/>
                  </a:solidFill>
                </a:rPr>
                <a:t>2</a:t>
              </a:r>
            </a:p>
          </p:txBody>
        </p:sp>
        <p:sp>
          <p:nvSpPr>
            <p:cNvPr id="35855" name="Text Box 15"/>
            <p:cNvSpPr txBox="1">
              <a:spLocks noChangeArrowheads="1"/>
            </p:cNvSpPr>
            <p:nvPr/>
          </p:nvSpPr>
          <p:spPr bwMode="auto">
            <a:xfrm>
              <a:off x="3211513" y="4113213"/>
              <a:ext cx="1147762" cy="304800"/>
            </a:xfrm>
            <a:prstGeom prst="rect">
              <a:avLst/>
            </a:prstGeom>
            <a:solidFill>
              <a:schemeClr val="bg1"/>
            </a:solidFill>
            <a:ln>
              <a:noFill/>
            </a:ln>
            <a:effectLst/>
            <a:extLst>
              <a:ext uri="{91240B29-F687-4F45-9708-019B960494DF}">
                <a14:hiddenLine xmlns:a14="http://schemas.microsoft.com/office/drawing/2010/main" w="127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sz="1400" dirty="0">
                  <a:solidFill>
                    <a:prstClr val="black"/>
                  </a:solidFill>
                </a:rPr>
                <a:t>Application</a:t>
              </a:r>
            </a:p>
          </p:txBody>
        </p:sp>
        <p:sp>
          <p:nvSpPr>
            <p:cNvPr id="35856" name="AutoShape 16"/>
            <p:cNvSpPr>
              <a:spLocks noChangeArrowheads="1"/>
            </p:cNvSpPr>
            <p:nvPr/>
          </p:nvSpPr>
          <p:spPr bwMode="auto">
            <a:xfrm>
              <a:off x="2805725" y="4753345"/>
              <a:ext cx="1897063" cy="911225"/>
            </a:xfrm>
            <a:prstGeom prst="roundRect">
              <a:avLst>
                <a:gd name="adj" fmla="val 16667"/>
              </a:avLst>
            </a:prstGeom>
            <a:gradFill rotWithShape="1">
              <a:gsLst>
                <a:gs pos="0">
                  <a:srgbClr val="773443"/>
                </a:gs>
                <a:gs pos="100000">
                  <a:srgbClr val="6E263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dirty="0">
                  <a:solidFill>
                    <a:prstClr val="white"/>
                  </a:solidFill>
                </a:rPr>
                <a:t>Buyer’s BANK</a:t>
              </a:r>
            </a:p>
          </p:txBody>
        </p:sp>
        <p:sp>
          <p:nvSpPr>
            <p:cNvPr id="35859" name="Text Box 19"/>
            <p:cNvSpPr txBox="1">
              <a:spLocks noChangeArrowheads="1"/>
            </p:cNvSpPr>
            <p:nvPr/>
          </p:nvSpPr>
          <p:spPr bwMode="auto">
            <a:xfrm>
              <a:off x="7635511" y="4192341"/>
              <a:ext cx="1974482" cy="523220"/>
            </a:xfrm>
            <a:prstGeom prst="rect">
              <a:avLst/>
            </a:prstGeom>
            <a:noFill/>
            <a:ln>
              <a:noFill/>
            </a:ln>
            <a:effectLst/>
            <a:extLst>
              <a:ext uri="{91240B29-F687-4F45-9708-019B960494DF}">
                <a14:hiddenLine xmlns:a14="http://schemas.microsoft.com/office/drawing/2010/main" w="127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sz="1400" dirty="0">
                  <a:solidFill>
                    <a:prstClr val="black"/>
                  </a:solidFill>
                </a:rPr>
                <a:t>LC Advised/Confirmed</a:t>
              </a:r>
            </a:p>
          </p:txBody>
        </p:sp>
        <p:sp>
          <p:nvSpPr>
            <p:cNvPr id="35857" name="AutoShape 17"/>
            <p:cNvSpPr>
              <a:spLocks noChangeArrowheads="1"/>
            </p:cNvSpPr>
            <p:nvPr/>
          </p:nvSpPr>
          <p:spPr bwMode="auto">
            <a:xfrm>
              <a:off x="7661887" y="4753345"/>
              <a:ext cx="1897062" cy="911225"/>
            </a:xfrm>
            <a:prstGeom prst="roundRect">
              <a:avLst>
                <a:gd name="adj" fmla="val 16667"/>
              </a:avLst>
            </a:prstGeom>
            <a:gradFill rotWithShape="1">
              <a:gsLst>
                <a:gs pos="0">
                  <a:srgbClr val="2A8295"/>
                </a:gs>
                <a:gs pos="100000">
                  <a:srgbClr val="00698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it-IT" altLang="it-IT" dirty="0" err="1">
                  <a:solidFill>
                    <a:prstClr val="white"/>
                  </a:solidFill>
                </a:rPr>
                <a:t>Seller’s</a:t>
              </a:r>
              <a:r>
                <a:rPr lang="it-IT" altLang="it-IT" dirty="0">
                  <a:solidFill>
                    <a:prstClr val="white"/>
                  </a:solidFill>
                </a:rPr>
                <a:t> BANK</a:t>
              </a:r>
            </a:p>
          </p:txBody>
        </p:sp>
        <p:sp>
          <p:nvSpPr>
            <p:cNvPr id="35860" name="Document"/>
            <p:cNvSpPr>
              <a:spLocks noEditPoints="1" noChangeArrowheads="1"/>
            </p:cNvSpPr>
            <p:nvPr/>
          </p:nvSpPr>
          <p:spPr bwMode="auto">
            <a:xfrm>
              <a:off x="5761650" y="4843832"/>
              <a:ext cx="531813" cy="608013"/>
            </a:xfrm>
            <a:custGeom>
              <a:avLst/>
              <a:gdLst>
                <a:gd name="T0" fmla="*/ 264848 w 21600"/>
                <a:gd name="T1" fmla="*/ 608914 h 21600"/>
                <a:gd name="T2" fmla="*/ 2093 w 21600"/>
                <a:gd name="T3" fmla="*/ 305386 h 21600"/>
                <a:gd name="T4" fmla="*/ 264848 w 21600"/>
                <a:gd name="T5" fmla="*/ 2280 h 21600"/>
                <a:gd name="T6" fmla="*/ 534423 w 21600"/>
                <a:gd name="T7" fmla="*/ 299840 h 21600"/>
                <a:gd name="T8" fmla="*/ 264848 w 21600"/>
                <a:gd name="T9" fmla="*/ 608914 h 21600"/>
                <a:gd name="T10" fmla="*/ 0 w 21600"/>
                <a:gd name="T11" fmla="*/ 0 h 21600"/>
                <a:gd name="T12" fmla="*/ 531813 w 21600"/>
                <a:gd name="T13" fmla="*/ 0 h 21600"/>
                <a:gd name="T14" fmla="*/ 531813 w 21600"/>
                <a:gd name="T15" fmla="*/ 608013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0070C0"/>
            </a:solidFill>
            <a:ln w="9525">
              <a:solidFill>
                <a:srgbClr val="000000"/>
              </a:solidFill>
              <a:miter lim="800000"/>
              <a:headEnd/>
              <a:tailEnd/>
            </a:ln>
            <a:effectLst>
              <a:outerShdw dist="107763" dir="2700000" algn="ctr" rotWithShape="0">
                <a:srgbClr val="808080"/>
              </a:outerShdw>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dirty="0">
                  <a:solidFill>
                    <a:schemeClr val="bg1"/>
                  </a:solidFill>
                </a:rPr>
                <a:t>3</a:t>
              </a:r>
            </a:p>
          </p:txBody>
        </p:sp>
        <p:sp>
          <p:nvSpPr>
            <p:cNvPr id="35861" name="Text Box 21"/>
            <p:cNvSpPr txBox="1">
              <a:spLocks noChangeArrowheads="1"/>
            </p:cNvSpPr>
            <p:nvPr/>
          </p:nvSpPr>
          <p:spPr bwMode="auto">
            <a:xfrm>
              <a:off x="5456850" y="5528044"/>
              <a:ext cx="1147763" cy="304800"/>
            </a:xfrm>
            <a:prstGeom prst="rect">
              <a:avLst/>
            </a:prstGeom>
            <a:solidFill>
              <a:schemeClr val="bg1"/>
            </a:solidFill>
            <a:ln>
              <a:noFill/>
            </a:ln>
            <a:effectLst/>
            <a:extLst>
              <a:ext uri="{91240B29-F687-4F45-9708-019B960494DF}">
                <a14:hiddenLine xmlns:a14="http://schemas.microsoft.com/office/drawing/2010/main" w="127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sz="1400">
                  <a:solidFill>
                    <a:prstClr val="black"/>
                  </a:solidFill>
                </a:rPr>
                <a:t>LC Issued</a:t>
              </a:r>
            </a:p>
          </p:txBody>
        </p:sp>
        <p:sp>
          <p:nvSpPr>
            <p:cNvPr id="35862" name="Document"/>
            <p:cNvSpPr>
              <a:spLocks noEditPoints="1" noChangeArrowheads="1"/>
            </p:cNvSpPr>
            <p:nvPr/>
          </p:nvSpPr>
          <p:spPr bwMode="auto">
            <a:xfrm>
              <a:off x="5896707" y="2052027"/>
              <a:ext cx="531813" cy="608013"/>
            </a:xfrm>
            <a:custGeom>
              <a:avLst/>
              <a:gdLst>
                <a:gd name="T0" fmla="*/ 264848 w 21600"/>
                <a:gd name="T1" fmla="*/ 608914 h 21600"/>
                <a:gd name="T2" fmla="*/ 2093 w 21600"/>
                <a:gd name="T3" fmla="*/ 305386 h 21600"/>
                <a:gd name="T4" fmla="*/ 264848 w 21600"/>
                <a:gd name="T5" fmla="*/ 2280 h 21600"/>
                <a:gd name="T6" fmla="*/ 534423 w 21600"/>
                <a:gd name="T7" fmla="*/ 299840 h 21600"/>
                <a:gd name="T8" fmla="*/ 264848 w 21600"/>
                <a:gd name="T9" fmla="*/ 608914 h 21600"/>
                <a:gd name="T10" fmla="*/ 0 w 21600"/>
                <a:gd name="T11" fmla="*/ 0 h 21600"/>
                <a:gd name="T12" fmla="*/ 531813 w 21600"/>
                <a:gd name="T13" fmla="*/ 0 h 21600"/>
                <a:gd name="T14" fmla="*/ 531813 w 21600"/>
                <a:gd name="T15" fmla="*/ 608013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0070C0"/>
            </a:solidFill>
            <a:ln w="9525">
              <a:solidFill>
                <a:srgbClr val="000000"/>
              </a:solidFill>
              <a:miter lim="800000"/>
              <a:headEnd/>
              <a:tailEnd/>
            </a:ln>
            <a:effectLst>
              <a:outerShdw dist="107763" dir="2700000" algn="ctr" rotWithShape="0">
                <a:srgbClr val="808080"/>
              </a:outerShdw>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dirty="0">
                  <a:solidFill>
                    <a:schemeClr val="bg1"/>
                  </a:solidFill>
                </a:rPr>
                <a:t>1</a:t>
              </a:r>
            </a:p>
          </p:txBody>
        </p:sp>
        <p:cxnSp>
          <p:nvCxnSpPr>
            <p:cNvPr id="35863" name="AutoShape 23"/>
            <p:cNvCxnSpPr>
              <a:cxnSpLocks noChangeShapeType="1"/>
            </p:cNvCxnSpPr>
            <p:nvPr/>
          </p:nvCxnSpPr>
          <p:spPr bwMode="auto">
            <a:xfrm>
              <a:off x="5716588" y="3352800"/>
              <a:ext cx="0" cy="762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FFFF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864" name="Line 24"/>
            <p:cNvSpPr>
              <a:spLocks noChangeShapeType="1"/>
            </p:cNvSpPr>
            <p:nvPr/>
          </p:nvSpPr>
          <p:spPr bwMode="auto">
            <a:xfrm>
              <a:off x="4910870" y="2279039"/>
              <a:ext cx="985837"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prstClr val="black"/>
                </a:solidFill>
                <a:latin typeface="Calibri" panose="020F0502020204030204"/>
              </a:endParaRPr>
            </a:p>
          </p:txBody>
        </p:sp>
        <p:sp>
          <p:nvSpPr>
            <p:cNvPr id="35865" name="Line 25"/>
            <p:cNvSpPr>
              <a:spLocks noChangeShapeType="1"/>
            </p:cNvSpPr>
            <p:nvPr/>
          </p:nvSpPr>
          <p:spPr bwMode="auto">
            <a:xfrm>
              <a:off x="6504720" y="2279039"/>
              <a:ext cx="985837"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prstClr val="black"/>
                </a:solidFill>
                <a:latin typeface="Calibri" panose="020F0502020204030204"/>
              </a:endParaRPr>
            </a:p>
          </p:txBody>
        </p:sp>
        <p:grpSp>
          <p:nvGrpSpPr>
            <p:cNvPr id="35866" name="Group 26"/>
            <p:cNvGrpSpPr>
              <a:grpSpLocks/>
            </p:cNvGrpSpPr>
            <p:nvPr/>
          </p:nvGrpSpPr>
          <p:grpSpPr bwMode="auto">
            <a:xfrm>
              <a:off x="4425951" y="3165475"/>
              <a:ext cx="3643313" cy="992188"/>
              <a:chOff x="3549" y="2686"/>
              <a:chExt cx="2103" cy="573"/>
            </a:xfrm>
          </p:grpSpPr>
          <p:sp>
            <p:nvSpPr>
              <p:cNvPr id="35868" name="AutoShape 27"/>
              <p:cNvSpPr>
                <a:spLocks noChangeArrowheads="1"/>
              </p:cNvSpPr>
              <p:nvPr/>
            </p:nvSpPr>
            <p:spPr bwMode="auto">
              <a:xfrm>
                <a:off x="4316" y="2686"/>
                <a:ext cx="570" cy="197"/>
              </a:xfrm>
              <a:prstGeom prst="roundRect">
                <a:avLst>
                  <a:gd name="adj" fmla="val 16667"/>
                </a:avLst>
              </a:prstGeom>
              <a:solidFill>
                <a:srgbClr val="ECE9E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sz="1000" dirty="0">
                    <a:solidFill>
                      <a:prstClr val="black"/>
                    </a:solidFill>
                  </a:rPr>
                  <a:t>Importer (Buyer)</a:t>
                </a:r>
              </a:p>
            </p:txBody>
          </p:sp>
          <p:sp>
            <p:nvSpPr>
              <p:cNvPr id="35869" name="AutoShape 28"/>
              <p:cNvSpPr>
                <a:spLocks noChangeArrowheads="1"/>
              </p:cNvSpPr>
              <p:nvPr/>
            </p:nvSpPr>
            <p:spPr bwMode="auto">
              <a:xfrm>
                <a:off x="3549" y="3062"/>
                <a:ext cx="570" cy="197"/>
              </a:xfrm>
              <a:prstGeom prst="roundRect">
                <a:avLst>
                  <a:gd name="adj" fmla="val 16667"/>
                </a:avLst>
              </a:prstGeom>
              <a:solidFill>
                <a:srgbClr val="C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sz="1000">
                    <a:solidFill>
                      <a:prstClr val="black"/>
                    </a:solidFill>
                  </a:rPr>
                  <a:t>Issuing Bank</a:t>
                </a:r>
              </a:p>
            </p:txBody>
          </p:sp>
          <p:sp>
            <p:nvSpPr>
              <p:cNvPr id="35870" name="AutoShape 29"/>
              <p:cNvSpPr>
                <a:spLocks noChangeArrowheads="1"/>
              </p:cNvSpPr>
              <p:nvPr/>
            </p:nvSpPr>
            <p:spPr bwMode="auto">
              <a:xfrm>
                <a:off x="5082" y="3062"/>
                <a:ext cx="570" cy="197"/>
              </a:xfrm>
              <a:prstGeom prst="roundRect">
                <a:avLst>
                  <a:gd name="adj" fmla="val 16667"/>
                </a:avLst>
              </a:prstGeom>
              <a:gradFill rotWithShape="1">
                <a:gsLst>
                  <a:gs pos="0">
                    <a:srgbClr val="2A8295"/>
                  </a:gs>
                  <a:gs pos="100000">
                    <a:srgbClr val="00698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sz="1000" dirty="0">
                    <a:solidFill>
                      <a:prstClr val="white"/>
                    </a:solidFill>
                  </a:rPr>
                  <a:t>Exporter (Seller)</a:t>
                </a:r>
              </a:p>
            </p:txBody>
          </p:sp>
          <p:cxnSp>
            <p:nvCxnSpPr>
              <p:cNvPr id="35871" name="AutoShape 30"/>
              <p:cNvCxnSpPr>
                <a:cxnSpLocks noChangeShapeType="1"/>
                <a:stCxn id="35869" idx="0"/>
                <a:endCxn id="35868" idx="2"/>
              </p:cNvCxnSpPr>
              <p:nvPr/>
            </p:nvCxnSpPr>
            <p:spPr bwMode="auto">
              <a:xfrm flipV="1">
                <a:off x="3834" y="2883"/>
                <a:ext cx="767" cy="179"/>
              </a:xfrm>
              <a:prstGeom prst="straightConnector1">
                <a:avLst/>
              </a:prstGeom>
              <a:noFill/>
              <a:ln w="158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72" name="AutoShape 31"/>
              <p:cNvCxnSpPr>
                <a:cxnSpLocks noChangeShapeType="1"/>
                <a:stCxn id="35868" idx="2"/>
                <a:endCxn id="35870" idx="0"/>
              </p:cNvCxnSpPr>
              <p:nvPr/>
            </p:nvCxnSpPr>
            <p:spPr bwMode="auto">
              <a:xfrm>
                <a:off x="4601" y="2883"/>
                <a:ext cx="766" cy="179"/>
              </a:xfrm>
              <a:prstGeom prst="straightConnector1">
                <a:avLst/>
              </a:prstGeom>
              <a:noFill/>
              <a:ln w="158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73" name="AutoShape 32"/>
              <p:cNvCxnSpPr>
                <a:cxnSpLocks noChangeShapeType="1"/>
                <a:stCxn id="35870" idx="1"/>
                <a:endCxn id="35869" idx="3"/>
              </p:cNvCxnSpPr>
              <p:nvPr/>
            </p:nvCxnSpPr>
            <p:spPr bwMode="auto">
              <a:xfrm flipH="1">
                <a:off x="4119" y="3161"/>
                <a:ext cx="963" cy="0"/>
              </a:xfrm>
              <a:prstGeom prst="straightConnector1">
                <a:avLst/>
              </a:prstGeom>
              <a:noFill/>
              <a:ln w="158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1441" name="AutoShape 33"/>
              <p:cNvSpPr>
                <a:spLocks noChangeArrowheads="1"/>
              </p:cNvSpPr>
              <p:nvPr/>
            </p:nvSpPr>
            <p:spPr bwMode="auto">
              <a:xfrm>
                <a:off x="4316" y="3062"/>
                <a:ext cx="596" cy="197"/>
              </a:xfrm>
              <a:prstGeom prst="roundRect">
                <a:avLst>
                  <a:gd name="adj" fmla="val 16667"/>
                </a:avLst>
              </a:prstGeom>
              <a:gradFill rotWithShape="1">
                <a:gsLst>
                  <a:gs pos="0">
                    <a:schemeClr val="accent1">
                      <a:gamma/>
                      <a:tint val="33725"/>
                      <a:invGamma/>
                    </a:schemeClr>
                  </a:gs>
                  <a:gs pos="100000">
                    <a:schemeClr val="accent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1000" dirty="0">
                    <a:solidFill>
                      <a:prstClr val="black"/>
                    </a:solidFill>
                    <a:latin typeface="Arial" charset="0"/>
                  </a:rPr>
                  <a:t>Advising/</a:t>
                </a:r>
                <a:br>
                  <a:rPr lang="en-US" sz="1000" dirty="0">
                    <a:solidFill>
                      <a:prstClr val="black"/>
                    </a:solidFill>
                    <a:latin typeface="Arial" charset="0"/>
                  </a:rPr>
                </a:br>
                <a:r>
                  <a:rPr lang="en-US" sz="1000" dirty="0">
                    <a:solidFill>
                      <a:prstClr val="black"/>
                    </a:solidFill>
                    <a:latin typeface="Arial" charset="0"/>
                  </a:rPr>
                  <a:t>Confirming bank</a:t>
                </a:r>
              </a:p>
            </p:txBody>
          </p:sp>
        </p:grpSp>
        <p:sp>
          <p:nvSpPr>
            <p:cNvPr id="35843" name="Line 3"/>
            <p:cNvSpPr>
              <a:spLocks noChangeShapeType="1"/>
            </p:cNvSpPr>
            <p:nvPr/>
          </p:nvSpPr>
          <p:spPr bwMode="auto">
            <a:xfrm flipV="1">
              <a:off x="8610600" y="3275014"/>
              <a:ext cx="0" cy="11429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prstClr val="black"/>
                </a:solidFill>
                <a:latin typeface="Calibri" panose="020F0502020204030204"/>
              </a:endParaRPr>
            </a:p>
          </p:txBody>
        </p:sp>
        <p:sp>
          <p:nvSpPr>
            <p:cNvPr id="35858" name="Document"/>
            <p:cNvSpPr>
              <a:spLocks noEditPoints="1" noChangeArrowheads="1"/>
            </p:cNvSpPr>
            <p:nvPr/>
          </p:nvSpPr>
          <p:spPr bwMode="auto">
            <a:xfrm>
              <a:off x="8372476" y="3429001"/>
              <a:ext cx="531813" cy="608013"/>
            </a:xfrm>
            <a:custGeom>
              <a:avLst/>
              <a:gdLst>
                <a:gd name="T0" fmla="*/ 264848 w 21600"/>
                <a:gd name="T1" fmla="*/ 608914 h 21600"/>
                <a:gd name="T2" fmla="*/ 2093 w 21600"/>
                <a:gd name="T3" fmla="*/ 305386 h 21600"/>
                <a:gd name="T4" fmla="*/ 264848 w 21600"/>
                <a:gd name="T5" fmla="*/ 2280 h 21600"/>
                <a:gd name="T6" fmla="*/ 534423 w 21600"/>
                <a:gd name="T7" fmla="*/ 299840 h 21600"/>
                <a:gd name="T8" fmla="*/ 264848 w 21600"/>
                <a:gd name="T9" fmla="*/ 608914 h 21600"/>
                <a:gd name="T10" fmla="*/ 0 w 21600"/>
                <a:gd name="T11" fmla="*/ 0 h 21600"/>
                <a:gd name="T12" fmla="*/ 531813 w 21600"/>
                <a:gd name="T13" fmla="*/ 0 h 21600"/>
                <a:gd name="T14" fmla="*/ 531813 w 21600"/>
                <a:gd name="T15" fmla="*/ 608013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0070C0"/>
            </a:solidFill>
            <a:ln w="9525">
              <a:solidFill>
                <a:srgbClr val="000000"/>
              </a:solidFill>
              <a:miter lim="800000"/>
              <a:headEnd/>
              <a:tailEnd/>
            </a:ln>
            <a:effectLst>
              <a:outerShdw dist="107763" dir="2700000" algn="ctr" rotWithShape="0">
                <a:srgbClr val="808080"/>
              </a:outerShdw>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dirty="0">
                  <a:solidFill>
                    <a:schemeClr val="bg1"/>
                  </a:solidFill>
                </a:rPr>
                <a:t>4</a:t>
              </a:r>
            </a:p>
          </p:txBody>
        </p:sp>
      </p:grpSp>
    </p:spTree>
    <p:extLst>
      <p:ext uri="{BB962C8B-B14F-4D97-AF65-F5344CB8AC3E}">
        <p14:creationId xmlns:p14="http://schemas.microsoft.com/office/powerpoint/2010/main" val="428664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olo 1"/>
          <p:cNvSpPr txBox="1">
            <a:spLocks/>
          </p:cNvSpPr>
          <p:nvPr/>
        </p:nvSpPr>
        <p:spPr>
          <a:xfrm>
            <a:off x="557251" y="1325525"/>
            <a:ext cx="8947234" cy="464602"/>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r>
              <a:rPr lang="en-US" altLang="it-IT" dirty="0"/>
              <a:t>Sight LC Transaction Flow 2/2</a:t>
            </a:r>
            <a:endParaRPr lang="it-IT" dirty="0"/>
          </a:p>
        </p:txBody>
      </p:sp>
      <p:grpSp>
        <p:nvGrpSpPr>
          <p:cNvPr id="3" name="Gruppo 2"/>
          <p:cNvGrpSpPr/>
          <p:nvPr/>
        </p:nvGrpSpPr>
        <p:grpSpPr>
          <a:xfrm>
            <a:off x="419833" y="2013438"/>
            <a:ext cx="11591806" cy="4450862"/>
            <a:chOff x="419833" y="2013438"/>
            <a:chExt cx="11591806" cy="4450862"/>
          </a:xfrm>
        </p:grpSpPr>
        <p:grpSp>
          <p:nvGrpSpPr>
            <p:cNvPr id="2" name="Gruppo 1"/>
            <p:cNvGrpSpPr/>
            <p:nvPr/>
          </p:nvGrpSpPr>
          <p:grpSpPr>
            <a:xfrm>
              <a:off x="419833" y="2013438"/>
              <a:ext cx="11591806" cy="4450862"/>
              <a:chOff x="419833" y="2013438"/>
              <a:chExt cx="11591806" cy="4450862"/>
            </a:xfrm>
          </p:grpSpPr>
          <p:sp>
            <p:nvSpPr>
              <p:cNvPr id="36868" name="Line 4"/>
              <p:cNvSpPr>
                <a:spLocks noChangeShapeType="1"/>
              </p:cNvSpPr>
              <p:nvPr/>
            </p:nvSpPr>
            <p:spPr bwMode="auto">
              <a:xfrm>
                <a:off x="8763000" y="3424238"/>
                <a:ext cx="0" cy="13700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prstClr val="black"/>
                  </a:solidFill>
                  <a:latin typeface="Calibri" panose="020F0502020204030204"/>
                </a:endParaRPr>
              </a:p>
            </p:txBody>
          </p:sp>
          <p:sp>
            <p:nvSpPr>
              <p:cNvPr id="36869" name="Text Box 5"/>
              <p:cNvSpPr txBox="1">
                <a:spLocks noChangeArrowheads="1"/>
              </p:cNvSpPr>
              <p:nvPr/>
            </p:nvSpPr>
            <p:spPr bwMode="auto">
              <a:xfrm>
                <a:off x="9277350" y="3916363"/>
                <a:ext cx="13906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it-IT" sz="1600" dirty="0">
                    <a:solidFill>
                      <a:prstClr val="black"/>
                    </a:solidFill>
                  </a:rPr>
                  <a:t>Accepted Documents</a:t>
                </a:r>
              </a:p>
            </p:txBody>
          </p:sp>
          <p:sp>
            <p:nvSpPr>
              <p:cNvPr id="36870" name="Line 6"/>
              <p:cNvSpPr>
                <a:spLocks noChangeShapeType="1"/>
              </p:cNvSpPr>
              <p:nvPr/>
            </p:nvSpPr>
            <p:spPr bwMode="auto">
              <a:xfrm flipH="1">
                <a:off x="4881563" y="5543550"/>
                <a:ext cx="297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prstClr val="black"/>
                  </a:solidFill>
                  <a:latin typeface="Calibri" panose="020F0502020204030204"/>
                </a:endParaRPr>
              </a:p>
            </p:txBody>
          </p:sp>
          <p:sp>
            <p:nvSpPr>
              <p:cNvPr id="36871" name="Text Box 7"/>
              <p:cNvSpPr txBox="1">
                <a:spLocks noChangeArrowheads="1"/>
              </p:cNvSpPr>
              <p:nvPr/>
            </p:nvSpPr>
            <p:spPr bwMode="auto">
              <a:xfrm>
                <a:off x="5337175" y="5629276"/>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it-IT" sz="2000">
                    <a:solidFill>
                      <a:prstClr val="black"/>
                    </a:solidFill>
                  </a:rPr>
                  <a:t>Payment Claim</a:t>
                </a:r>
              </a:p>
            </p:txBody>
          </p:sp>
          <p:sp>
            <p:nvSpPr>
              <p:cNvPr id="36872" name="Line 8"/>
              <p:cNvSpPr>
                <a:spLocks noChangeShapeType="1"/>
              </p:cNvSpPr>
              <p:nvPr/>
            </p:nvSpPr>
            <p:spPr bwMode="auto">
              <a:xfrm>
                <a:off x="4275138" y="3351214"/>
                <a:ext cx="0" cy="14430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prstClr val="black"/>
                  </a:solidFill>
                  <a:latin typeface="Calibri" panose="020F0502020204030204"/>
                </a:endParaRPr>
              </a:p>
            </p:txBody>
          </p:sp>
          <p:sp>
            <p:nvSpPr>
              <p:cNvPr id="36873" name="Line 9"/>
              <p:cNvSpPr>
                <a:spLocks noChangeShapeType="1"/>
              </p:cNvSpPr>
              <p:nvPr/>
            </p:nvSpPr>
            <p:spPr bwMode="auto">
              <a:xfrm>
                <a:off x="4884738" y="5238750"/>
                <a:ext cx="29575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prstClr val="black"/>
                  </a:solidFill>
                  <a:latin typeface="Calibri" panose="020F0502020204030204"/>
                </a:endParaRPr>
              </a:p>
            </p:txBody>
          </p:sp>
          <p:sp>
            <p:nvSpPr>
              <p:cNvPr id="36874" name="Line 10"/>
              <p:cNvSpPr>
                <a:spLocks noChangeShapeType="1"/>
              </p:cNvSpPr>
              <p:nvPr/>
            </p:nvSpPr>
            <p:spPr bwMode="auto">
              <a:xfrm flipV="1">
                <a:off x="8458200" y="3424238"/>
                <a:ext cx="0" cy="13700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prstClr val="black"/>
                  </a:solidFill>
                  <a:latin typeface="Calibri" panose="020F0502020204030204"/>
                </a:endParaRPr>
              </a:p>
            </p:txBody>
          </p:sp>
          <p:sp>
            <p:nvSpPr>
              <p:cNvPr id="36876" name="Text Box 12"/>
              <p:cNvSpPr txBox="1">
                <a:spLocks noChangeArrowheads="1"/>
              </p:cNvSpPr>
              <p:nvPr/>
            </p:nvSpPr>
            <p:spPr bwMode="auto">
              <a:xfrm>
                <a:off x="1369220" y="3443900"/>
                <a:ext cx="160655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762000" eaLnBrk="0" hangingPunct="0">
                  <a:defRPr b="1">
                    <a:solidFill>
                      <a:schemeClr val="tx1"/>
                    </a:solidFill>
                    <a:latin typeface="Arial" panose="020B0604020202020204" pitchFamily="34" charset="0"/>
                  </a:defRPr>
                </a:lvl1pPr>
                <a:lvl2pPr marL="742950" indent="-285750" defTabSz="762000" eaLnBrk="0" hangingPunct="0">
                  <a:defRPr b="1">
                    <a:solidFill>
                      <a:schemeClr val="tx1"/>
                    </a:solidFill>
                    <a:latin typeface="Arial" panose="020B0604020202020204" pitchFamily="34" charset="0"/>
                  </a:defRPr>
                </a:lvl2pPr>
                <a:lvl3pPr marL="1143000" indent="-228600" defTabSz="762000" eaLnBrk="0" hangingPunct="0">
                  <a:defRPr b="1">
                    <a:solidFill>
                      <a:schemeClr val="tx1"/>
                    </a:solidFill>
                    <a:latin typeface="Arial" panose="020B0604020202020204" pitchFamily="34" charset="0"/>
                  </a:defRPr>
                </a:lvl3pPr>
                <a:lvl4pPr marL="1600200" indent="-228600" defTabSz="762000" eaLnBrk="0" hangingPunct="0">
                  <a:defRPr b="1">
                    <a:solidFill>
                      <a:schemeClr val="tx1"/>
                    </a:solidFill>
                    <a:latin typeface="Arial" panose="020B0604020202020204" pitchFamily="34" charset="0"/>
                  </a:defRPr>
                </a:lvl4pPr>
                <a:lvl5pPr marL="2057400" indent="-228600" defTabSz="762000" eaLnBrk="0" hangingPunct="0">
                  <a:defRPr b="1">
                    <a:solidFill>
                      <a:schemeClr val="tx1"/>
                    </a:solidFill>
                    <a:latin typeface="Arial" panose="020B0604020202020204" pitchFamily="34" charset="0"/>
                  </a:defRPr>
                </a:lvl5pPr>
                <a:lvl6pPr marL="2514600" indent="-228600" algn="ctr" defTabSz="762000"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762000"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762000"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7620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buClr>
                    <a:srgbClr val="333399"/>
                  </a:buClr>
                  <a:buSzPct val="80000"/>
                </a:pPr>
                <a:r>
                  <a:rPr lang="en-US" altLang="it-IT" sz="1600" dirty="0">
                    <a:solidFill>
                      <a:prstClr val="black"/>
                    </a:solidFill>
                  </a:rPr>
                  <a:t>Buyer pays </a:t>
                </a:r>
                <a:br>
                  <a:rPr lang="en-US" altLang="it-IT" sz="1600" dirty="0">
                    <a:solidFill>
                      <a:prstClr val="black"/>
                    </a:solidFill>
                  </a:rPr>
                </a:br>
                <a:r>
                  <a:rPr lang="en-US" altLang="it-IT" sz="1600" dirty="0">
                    <a:solidFill>
                      <a:prstClr val="black"/>
                    </a:solidFill>
                  </a:rPr>
                  <a:t>BEFORE receipt </a:t>
                </a:r>
                <a:br>
                  <a:rPr lang="en-US" altLang="it-IT" sz="1600" dirty="0">
                    <a:solidFill>
                      <a:prstClr val="black"/>
                    </a:solidFill>
                  </a:rPr>
                </a:br>
                <a:r>
                  <a:rPr lang="en-US" altLang="it-IT" sz="1600" dirty="0">
                    <a:solidFill>
                      <a:prstClr val="black"/>
                    </a:solidFill>
                  </a:rPr>
                  <a:t>of goods</a:t>
                </a:r>
              </a:p>
            </p:txBody>
          </p:sp>
          <p:sp>
            <p:nvSpPr>
              <p:cNvPr id="36879" name="AutoShape 15"/>
              <p:cNvSpPr>
                <a:spLocks noChangeArrowheads="1"/>
              </p:cNvSpPr>
              <p:nvPr/>
            </p:nvSpPr>
            <p:spPr bwMode="auto">
              <a:xfrm>
                <a:off x="4003676" y="3959226"/>
                <a:ext cx="455613" cy="454025"/>
              </a:xfrm>
              <a:prstGeom prst="roundRect">
                <a:avLst>
                  <a:gd name="adj" fmla="val 16667"/>
                </a:avLst>
              </a:prstGeom>
              <a:solidFill>
                <a:srgbClr val="DBEBB5"/>
              </a:solidFill>
              <a:ln w="9525">
                <a:solidFill>
                  <a:srgbClr val="008C7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a:solidFill>
                      <a:prstClr val="black"/>
                    </a:solidFill>
                  </a:rPr>
                  <a:t>$</a:t>
                </a:r>
              </a:p>
            </p:txBody>
          </p:sp>
          <p:sp>
            <p:nvSpPr>
              <p:cNvPr id="36885" name="AutoShape 21"/>
              <p:cNvSpPr>
                <a:spLocks noChangeArrowheads="1"/>
              </p:cNvSpPr>
              <p:nvPr/>
            </p:nvSpPr>
            <p:spPr bwMode="auto">
              <a:xfrm>
                <a:off x="2832101" y="5022851"/>
                <a:ext cx="1897063" cy="911225"/>
              </a:xfrm>
              <a:prstGeom prst="roundRect">
                <a:avLst>
                  <a:gd name="adj" fmla="val 16667"/>
                </a:avLst>
              </a:prstGeom>
              <a:gradFill rotWithShape="1">
                <a:gsLst>
                  <a:gs pos="0">
                    <a:srgbClr val="773443"/>
                  </a:gs>
                  <a:gs pos="100000">
                    <a:srgbClr val="6E263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dirty="0">
                    <a:solidFill>
                      <a:prstClr val="white"/>
                    </a:solidFill>
                  </a:rPr>
                  <a:t>Buyer’s BANK</a:t>
                </a:r>
              </a:p>
            </p:txBody>
          </p:sp>
          <p:sp>
            <p:nvSpPr>
              <p:cNvPr id="36886" name="AutoShape 22"/>
              <p:cNvSpPr>
                <a:spLocks noChangeArrowheads="1"/>
              </p:cNvSpPr>
              <p:nvPr/>
            </p:nvSpPr>
            <p:spPr bwMode="auto">
              <a:xfrm>
                <a:off x="8069262" y="5022851"/>
                <a:ext cx="2226529" cy="911225"/>
              </a:xfrm>
              <a:prstGeom prst="roundRect">
                <a:avLst>
                  <a:gd name="adj" fmla="val 16667"/>
                </a:avLst>
              </a:prstGeom>
              <a:gradFill rotWithShape="1">
                <a:gsLst>
                  <a:gs pos="0">
                    <a:srgbClr val="2A8295"/>
                  </a:gs>
                  <a:gs pos="100000">
                    <a:srgbClr val="00698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it-IT" altLang="it-IT" dirty="0" err="1">
                    <a:solidFill>
                      <a:prstClr val="white"/>
                    </a:solidFill>
                  </a:rPr>
                  <a:t>Seller’s</a:t>
                </a:r>
                <a:r>
                  <a:rPr lang="it-IT" altLang="it-IT" dirty="0">
                    <a:solidFill>
                      <a:prstClr val="white"/>
                    </a:solidFill>
                  </a:rPr>
                  <a:t> BANK</a:t>
                </a:r>
              </a:p>
            </p:txBody>
          </p:sp>
          <p:sp>
            <p:nvSpPr>
              <p:cNvPr id="36887" name="Oval 23"/>
              <p:cNvSpPr>
                <a:spLocks noChangeArrowheads="1"/>
              </p:cNvSpPr>
              <p:nvPr/>
            </p:nvSpPr>
            <p:spPr bwMode="auto">
              <a:xfrm>
                <a:off x="4502151" y="3959226"/>
                <a:ext cx="455613" cy="455613"/>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a:solidFill>
                      <a:prstClr val="white"/>
                    </a:solidFill>
                  </a:rPr>
                  <a:t>8</a:t>
                </a:r>
              </a:p>
            </p:txBody>
          </p:sp>
          <p:sp>
            <p:nvSpPr>
              <p:cNvPr id="36888" name="Oval 24"/>
              <p:cNvSpPr>
                <a:spLocks noChangeArrowheads="1"/>
              </p:cNvSpPr>
              <p:nvPr/>
            </p:nvSpPr>
            <p:spPr bwMode="auto">
              <a:xfrm>
                <a:off x="6096001" y="6008688"/>
                <a:ext cx="455613" cy="455612"/>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a:solidFill>
                      <a:prstClr val="white"/>
                    </a:solidFill>
                  </a:rPr>
                  <a:t>7</a:t>
                </a:r>
              </a:p>
            </p:txBody>
          </p:sp>
          <p:sp>
            <p:nvSpPr>
              <p:cNvPr id="36889" name="AutoShape 25"/>
              <p:cNvSpPr>
                <a:spLocks noChangeArrowheads="1"/>
              </p:cNvSpPr>
              <p:nvPr/>
            </p:nvSpPr>
            <p:spPr bwMode="auto">
              <a:xfrm>
                <a:off x="6096001" y="5051426"/>
                <a:ext cx="455613" cy="454025"/>
              </a:xfrm>
              <a:prstGeom prst="roundRect">
                <a:avLst>
                  <a:gd name="adj" fmla="val 16667"/>
                </a:avLst>
              </a:prstGeom>
              <a:solidFill>
                <a:srgbClr val="DBEBB5"/>
              </a:solidFill>
              <a:ln w="9525">
                <a:solidFill>
                  <a:srgbClr val="008C7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a:solidFill>
                      <a:prstClr val="black"/>
                    </a:solidFill>
                  </a:rPr>
                  <a:t>$</a:t>
                </a:r>
              </a:p>
            </p:txBody>
          </p:sp>
          <p:sp>
            <p:nvSpPr>
              <p:cNvPr id="36890" name="Oval 26"/>
              <p:cNvSpPr>
                <a:spLocks noChangeArrowheads="1"/>
              </p:cNvSpPr>
              <p:nvPr/>
            </p:nvSpPr>
            <p:spPr bwMode="auto">
              <a:xfrm>
                <a:off x="6096001" y="4567238"/>
                <a:ext cx="455613" cy="455612"/>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a:solidFill>
                      <a:prstClr val="white"/>
                    </a:solidFill>
                  </a:rPr>
                  <a:t>8</a:t>
                </a:r>
              </a:p>
            </p:txBody>
          </p:sp>
          <p:sp>
            <p:nvSpPr>
              <p:cNvPr id="36891" name="Oval 27"/>
              <p:cNvSpPr>
                <a:spLocks noChangeArrowheads="1"/>
              </p:cNvSpPr>
              <p:nvPr/>
            </p:nvSpPr>
            <p:spPr bwMode="auto">
              <a:xfrm>
                <a:off x="8828088" y="3884613"/>
                <a:ext cx="455612" cy="455612"/>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a:solidFill>
                      <a:prstClr val="white"/>
                    </a:solidFill>
                  </a:rPr>
                  <a:t>6</a:t>
                </a:r>
              </a:p>
            </p:txBody>
          </p:sp>
          <p:sp>
            <p:nvSpPr>
              <p:cNvPr id="36892" name="AutoShape 28"/>
              <p:cNvSpPr>
                <a:spLocks noChangeArrowheads="1"/>
              </p:cNvSpPr>
              <p:nvPr/>
            </p:nvSpPr>
            <p:spPr bwMode="auto">
              <a:xfrm>
                <a:off x="8250238" y="3883026"/>
                <a:ext cx="455612" cy="454025"/>
              </a:xfrm>
              <a:prstGeom prst="roundRect">
                <a:avLst>
                  <a:gd name="adj" fmla="val 16667"/>
                </a:avLst>
              </a:prstGeom>
              <a:solidFill>
                <a:srgbClr val="DBEBB5"/>
              </a:solidFill>
              <a:ln w="9525">
                <a:solidFill>
                  <a:srgbClr val="008C7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dirty="0">
                    <a:solidFill>
                      <a:prstClr val="black"/>
                    </a:solidFill>
                  </a:rPr>
                  <a:t>$</a:t>
                </a:r>
              </a:p>
            </p:txBody>
          </p:sp>
          <p:sp>
            <p:nvSpPr>
              <p:cNvPr id="36893" name="Oval 29"/>
              <p:cNvSpPr>
                <a:spLocks noChangeArrowheads="1"/>
              </p:cNvSpPr>
              <p:nvPr/>
            </p:nvSpPr>
            <p:spPr bwMode="auto">
              <a:xfrm>
                <a:off x="7766051" y="3883026"/>
                <a:ext cx="455613" cy="455613"/>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a:solidFill>
                      <a:prstClr val="white"/>
                    </a:solidFill>
                  </a:rPr>
                  <a:t>8</a:t>
                </a:r>
              </a:p>
            </p:txBody>
          </p:sp>
          <p:pic>
            <p:nvPicPr>
              <p:cNvPr id="44" name="Picture 2" descr="euro_asian_fla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8708" y="2084847"/>
                <a:ext cx="1906833" cy="1067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 Box 5"/>
              <p:cNvSpPr txBox="1">
                <a:spLocks noChangeArrowheads="1"/>
              </p:cNvSpPr>
              <p:nvPr/>
            </p:nvSpPr>
            <p:spPr bwMode="auto">
              <a:xfrm>
                <a:off x="5137881" y="2734652"/>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it-IT" sz="2000">
                    <a:solidFill>
                      <a:prstClr val="black"/>
                    </a:solidFill>
                  </a:rPr>
                  <a:t>Sales Contract</a:t>
                </a:r>
              </a:p>
            </p:txBody>
          </p:sp>
          <p:sp>
            <p:nvSpPr>
              <p:cNvPr id="46" name="Text Box 11"/>
              <p:cNvSpPr txBox="1">
                <a:spLocks noChangeArrowheads="1"/>
              </p:cNvSpPr>
              <p:nvPr/>
            </p:nvSpPr>
            <p:spPr bwMode="auto">
              <a:xfrm>
                <a:off x="419833" y="2395538"/>
                <a:ext cx="2352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sz="2000" dirty="0">
                    <a:solidFill>
                      <a:prstClr val="black"/>
                    </a:solidFill>
                  </a:rPr>
                  <a:t>Buyer </a:t>
                </a:r>
                <a:r>
                  <a:rPr lang="en-US" altLang="it-IT" sz="2000" b="0" dirty="0">
                    <a:solidFill>
                      <a:prstClr val="black"/>
                    </a:solidFill>
                  </a:rPr>
                  <a:t>(Applicant)</a:t>
                </a:r>
              </a:p>
            </p:txBody>
          </p:sp>
          <p:pic>
            <p:nvPicPr>
              <p:cNvPr id="47" name="Picture 13" descr="TR0007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6946" y="2013438"/>
                <a:ext cx="1815629" cy="120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Line 24"/>
              <p:cNvSpPr>
                <a:spLocks noChangeShapeType="1"/>
              </p:cNvSpPr>
              <p:nvPr/>
            </p:nvSpPr>
            <p:spPr bwMode="auto">
              <a:xfrm>
                <a:off x="4910870" y="2279039"/>
                <a:ext cx="985837"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prstClr val="black"/>
                  </a:solidFill>
                  <a:latin typeface="Calibri" panose="020F0502020204030204"/>
                </a:endParaRPr>
              </a:p>
            </p:txBody>
          </p:sp>
          <p:sp>
            <p:nvSpPr>
              <p:cNvPr id="50" name="Line 25"/>
              <p:cNvSpPr>
                <a:spLocks noChangeShapeType="1"/>
              </p:cNvSpPr>
              <p:nvPr/>
            </p:nvSpPr>
            <p:spPr bwMode="auto">
              <a:xfrm>
                <a:off x="6504720" y="2279039"/>
                <a:ext cx="985837"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prstClr val="black"/>
                  </a:solidFill>
                  <a:latin typeface="Calibri" panose="020F0502020204030204"/>
                </a:endParaRPr>
              </a:p>
            </p:txBody>
          </p:sp>
          <p:sp>
            <p:nvSpPr>
              <p:cNvPr id="52" name="Oval 29"/>
              <p:cNvSpPr>
                <a:spLocks noChangeArrowheads="1"/>
              </p:cNvSpPr>
              <p:nvPr/>
            </p:nvSpPr>
            <p:spPr bwMode="auto">
              <a:xfrm>
                <a:off x="5976874" y="2084847"/>
                <a:ext cx="455613" cy="455613"/>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dirty="0">
                    <a:solidFill>
                      <a:prstClr val="white"/>
                    </a:solidFill>
                  </a:rPr>
                  <a:t>5</a:t>
                </a:r>
              </a:p>
            </p:txBody>
          </p:sp>
          <p:sp>
            <p:nvSpPr>
              <p:cNvPr id="53" name="Text Box 12"/>
              <p:cNvSpPr txBox="1">
                <a:spLocks noChangeArrowheads="1"/>
              </p:cNvSpPr>
              <p:nvPr/>
            </p:nvSpPr>
            <p:spPr bwMode="auto">
              <a:xfrm>
                <a:off x="9582764" y="2415625"/>
                <a:ext cx="2428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it-IT" sz="2000" dirty="0">
                    <a:solidFill>
                      <a:prstClr val="black"/>
                    </a:solidFill>
                  </a:rPr>
                  <a:t>Seller </a:t>
                </a:r>
                <a:r>
                  <a:rPr lang="en-US" altLang="it-IT" sz="2000" b="0" dirty="0">
                    <a:solidFill>
                      <a:prstClr val="black"/>
                    </a:solidFill>
                  </a:rPr>
                  <a:t>(Beneficiary)</a:t>
                </a:r>
              </a:p>
            </p:txBody>
          </p:sp>
        </p:grpSp>
        <p:sp>
          <p:nvSpPr>
            <p:cNvPr id="30" name="Text Box 7"/>
            <p:cNvSpPr txBox="1">
              <a:spLocks noChangeArrowheads="1"/>
            </p:cNvSpPr>
            <p:nvPr/>
          </p:nvSpPr>
          <p:spPr bwMode="auto">
            <a:xfrm>
              <a:off x="2805725" y="5863321"/>
              <a:ext cx="1973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it-IT" sz="2000" dirty="0">
                  <a:solidFill>
                    <a:prstClr val="black"/>
                  </a:solidFill>
                </a:rPr>
                <a:t>(Issuing Bank)</a:t>
              </a:r>
            </a:p>
          </p:txBody>
        </p:sp>
        <p:sp>
          <p:nvSpPr>
            <p:cNvPr id="31" name="Text Box 8"/>
            <p:cNvSpPr txBox="1">
              <a:spLocks noChangeArrowheads="1"/>
            </p:cNvSpPr>
            <p:nvPr/>
          </p:nvSpPr>
          <p:spPr bwMode="auto">
            <a:xfrm>
              <a:off x="7425349" y="5845858"/>
              <a:ext cx="37584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it-IT" sz="2000" dirty="0">
                  <a:solidFill>
                    <a:prstClr val="black"/>
                  </a:solidFill>
                </a:rPr>
                <a:t>(Advising/Confirming Bank)</a:t>
              </a:r>
            </a:p>
          </p:txBody>
        </p:sp>
      </p:grpSp>
    </p:spTree>
    <p:extLst>
      <p:ext uri="{BB962C8B-B14F-4D97-AF65-F5344CB8AC3E}">
        <p14:creationId xmlns:p14="http://schemas.microsoft.com/office/powerpoint/2010/main" val="116465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4294967295"/>
          </p:nvPr>
        </p:nvSpPr>
        <p:spPr>
          <a:xfrm>
            <a:off x="557251" y="1993314"/>
            <a:ext cx="10515600" cy="4351338"/>
          </a:xfrm>
          <a:prstGeom prst="rect">
            <a:avLst/>
          </a:prstGeom>
        </p:spPr>
        <p:txBody>
          <a:bodyPr/>
          <a:lstStyle/>
          <a:p>
            <a:pPr marL="0" indent="0">
              <a:buNone/>
            </a:pPr>
            <a:r>
              <a:rPr lang="en-US" altLang="it-IT" sz="2000" dirty="0">
                <a:latin typeface="Avenir Book"/>
              </a:rPr>
              <a:t>Advising Bank: </a:t>
            </a:r>
          </a:p>
          <a:p>
            <a:r>
              <a:rPr lang="en-US" altLang="it-IT" sz="2000" dirty="0">
                <a:latin typeface="Avenir Book"/>
              </a:rPr>
              <a:t>An advising bank that is not a confirming bank advises the credit and any amendment </a:t>
            </a:r>
            <a:r>
              <a:rPr lang="en-US" altLang="it-IT" sz="2000" dirty="0">
                <a:solidFill>
                  <a:srgbClr val="C00000"/>
                </a:solidFill>
                <a:latin typeface="Avenir Book"/>
              </a:rPr>
              <a:t>without any obligation to honor</a:t>
            </a:r>
            <a:r>
              <a:rPr lang="en-US" altLang="it-IT" sz="2000" dirty="0">
                <a:latin typeface="Avenir Book"/>
              </a:rPr>
              <a:t>. </a:t>
            </a:r>
          </a:p>
          <a:p>
            <a:r>
              <a:rPr lang="en-US" altLang="it-IT" sz="2000" dirty="0">
                <a:latin typeface="Avenir Book"/>
              </a:rPr>
              <a:t>By advising the credit or amendment, the advising bank signifies that it has satisfied itself as to the </a:t>
            </a:r>
            <a:r>
              <a:rPr lang="en-US" altLang="it-IT" sz="2000" dirty="0">
                <a:solidFill>
                  <a:srgbClr val="C00000"/>
                </a:solidFill>
                <a:latin typeface="Avenir Book"/>
              </a:rPr>
              <a:t>apparent authenticity </a:t>
            </a:r>
            <a:r>
              <a:rPr lang="en-US" altLang="it-IT" sz="2000" dirty="0">
                <a:latin typeface="Avenir Book"/>
              </a:rPr>
              <a:t>of the credit or amendment and that the advice accurately reflects the terms and conditions of the credit.</a:t>
            </a:r>
            <a:r>
              <a:rPr lang="en-US" sz="2000" dirty="0"/>
              <a:t> </a:t>
            </a:r>
          </a:p>
          <a:p>
            <a:pPr marL="0" indent="0">
              <a:buNone/>
            </a:pPr>
            <a:r>
              <a:rPr lang="en-US" altLang="it-IT" sz="2000" dirty="0">
                <a:latin typeface="Avenir Book"/>
              </a:rPr>
              <a:t>Beneficiary:</a:t>
            </a:r>
          </a:p>
          <a:p>
            <a:r>
              <a:rPr lang="en-US" altLang="it-IT" sz="2000" dirty="0">
                <a:latin typeface="Avenir Book"/>
              </a:rPr>
              <a:t>Bears credit risk of the issuing bank</a:t>
            </a:r>
          </a:p>
          <a:p>
            <a:r>
              <a:rPr lang="en-US" altLang="it-IT" sz="2000" dirty="0">
                <a:latin typeface="Avenir Book"/>
              </a:rPr>
              <a:t>Bears full country risk of the transaction</a:t>
            </a:r>
          </a:p>
          <a:p>
            <a:r>
              <a:rPr lang="en-US" altLang="it-IT" sz="2000" dirty="0">
                <a:latin typeface="Avenir Book"/>
              </a:rPr>
              <a:t>Responsible for ensuring compliance with Pro Forma</a:t>
            </a:r>
          </a:p>
          <a:p>
            <a:pPr marL="0" indent="0">
              <a:buNone/>
            </a:pPr>
            <a:r>
              <a:rPr lang="en-US" altLang="it-IT" sz="2000" b="1" u="sng" dirty="0">
                <a:solidFill>
                  <a:srgbClr val="C00000"/>
                </a:solidFill>
                <a:latin typeface="Avenir Book" panose="02000503020000020003" pitchFamily="2" charset="0"/>
                <a:cs typeface="Arial" panose="020B0604020202020204" pitchFamily="34" charset="0"/>
              </a:rPr>
              <a:t>If you want more protection the next step is to consider having the letter of credit CONFIRMED</a:t>
            </a:r>
          </a:p>
          <a:p>
            <a:pPr marL="0" indent="0">
              <a:buNone/>
            </a:pPr>
            <a:endParaRPr lang="en-US" altLang="it-IT" sz="2000" dirty="0">
              <a:latin typeface="Avenir Book"/>
            </a:endParaRPr>
          </a:p>
        </p:txBody>
      </p:sp>
      <p:sp>
        <p:nvSpPr>
          <p:cNvPr id="14" name="Titolo 1"/>
          <p:cNvSpPr txBox="1">
            <a:spLocks/>
          </p:cNvSpPr>
          <p:nvPr/>
        </p:nvSpPr>
        <p:spPr>
          <a:xfrm>
            <a:off x="557251" y="1325525"/>
            <a:ext cx="8947234" cy="464602"/>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r>
              <a:rPr lang="en-US" dirty="0"/>
              <a:t>Advised Letters of Credit</a:t>
            </a:r>
            <a:endParaRPr lang="it-IT" dirty="0"/>
          </a:p>
        </p:txBody>
      </p:sp>
    </p:spTree>
    <p:extLst>
      <p:ext uri="{BB962C8B-B14F-4D97-AF65-F5344CB8AC3E}">
        <p14:creationId xmlns:p14="http://schemas.microsoft.com/office/powerpoint/2010/main" val="94392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fade">
                                      <p:cBhvr>
                                        <p:cTn id="7" dur="500"/>
                                        <p:tgtEl>
                                          <p:spTgt spid="389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915">
                                            <p:txEl>
                                              <p:pRg st="2" end="2"/>
                                            </p:txEl>
                                          </p:spTgt>
                                        </p:tgtEl>
                                        <p:attrNameLst>
                                          <p:attrName>style.visibility</p:attrName>
                                        </p:attrNameLst>
                                      </p:cBhvr>
                                      <p:to>
                                        <p:strVal val="visible"/>
                                      </p:to>
                                    </p:set>
                                    <p:animEffect transition="in" filter="fade">
                                      <p:cBhvr>
                                        <p:cTn id="12" dur="500"/>
                                        <p:tgtEl>
                                          <p:spTgt spid="389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animEffect transition="in" filter="fade">
                                      <p:cBhvr>
                                        <p:cTn id="17" dur="500"/>
                                        <p:tgtEl>
                                          <p:spTgt spid="38915">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8915">
                                            <p:txEl>
                                              <p:pRg st="4" end="4"/>
                                            </p:txEl>
                                          </p:spTgt>
                                        </p:tgtEl>
                                        <p:attrNameLst>
                                          <p:attrName>style.visibility</p:attrName>
                                        </p:attrNameLst>
                                      </p:cBhvr>
                                      <p:to>
                                        <p:strVal val="visible"/>
                                      </p:to>
                                    </p:set>
                                    <p:animEffect transition="in" filter="fade">
                                      <p:cBhvr>
                                        <p:cTn id="20" dur="500"/>
                                        <p:tgtEl>
                                          <p:spTgt spid="38915">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8915">
                                            <p:txEl>
                                              <p:pRg st="5" end="5"/>
                                            </p:txEl>
                                          </p:spTgt>
                                        </p:tgtEl>
                                        <p:attrNameLst>
                                          <p:attrName>style.visibility</p:attrName>
                                        </p:attrNameLst>
                                      </p:cBhvr>
                                      <p:to>
                                        <p:strVal val="visible"/>
                                      </p:to>
                                    </p:set>
                                    <p:animEffect transition="in" filter="fade">
                                      <p:cBhvr>
                                        <p:cTn id="23" dur="500"/>
                                        <p:tgtEl>
                                          <p:spTgt spid="38915">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8915">
                                            <p:txEl>
                                              <p:pRg st="6" end="6"/>
                                            </p:txEl>
                                          </p:spTgt>
                                        </p:tgtEl>
                                        <p:attrNameLst>
                                          <p:attrName>style.visibility</p:attrName>
                                        </p:attrNameLst>
                                      </p:cBhvr>
                                      <p:to>
                                        <p:strVal val="visible"/>
                                      </p:to>
                                    </p:set>
                                    <p:animEffect transition="in" filter="fade">
                                      <p:cBhvr>
                                        <p:cTn id="26" dur="500"/>
                                        <p:tgtEl>
                                          <p:spTgt spid="3891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8915">
                                            <p:txEl>
                                              <p:pRg st="7" end="7"/>
                                            </p:txEl>
                                          </p:spTgt>
                                        </p:tgtEl>
                                        <p:attrNameLst>
                                          <p:attrName>style.visibility</p:attrName>
                                        </p:attrNameLst>
                                      </p:cBhvr>
                                      <p:to>
                                        <p:strVal val="visible"/>
                                      </p:to>
                                    </p:set>
                                    <p:animEffect transition="in" filter="fade">
                                      <p:cBhvr>
                                        <p:cTn id="31" dur="500"/>
                                        <p:tgtEl>
                                          <p:spTgt spid="389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4294967295"/>
          </p:nvPr>
        </p:nvSpPr>
        <p:spPr>
          <a:xfrm>
            <a:off x="557251" y="2086239"/>
            <a:ext cx="10515600" cy="4351338"/>
          </a:xfrm>
          <a:prstGeom prst="rect">
            <a:avLst/>
          </a:prstGeom>
        </p:spPr>
        <p:txBody>
          <a:bodyPr/>
          <a:lstStyle/>
          <a:p>
            <a:pPr marL="0" indent="0">
              <a:buNone/>
            </a:pPr>
            <a:r>
              <a:rPr lang="en-US" altLang="it-IT" sz="2000" dirty="0">
                <a:latin typeface="Avenir Book" panose="02000503020000020003"/>
              </a:rPr>
              <a:t>Confirming bank:</a:t>
            </a:r>
          </a:p>
          <a:p>
            <a:r>
              <a:rPr lang="en-US" sz="2000" dirty="0">
                <a:latin typeface="Avenir Book" panose="02000503020000020003"/>
              </a:rPr>
              <a:t>generally on request by the Seller, a Confirming bank </a:t>
            </a:r>
            <a:r>
              <a:rPr lang="en-US" sz="2000" dirty="0">
                <a:solidFill>
                  <a:srgbClr val="C00000"/>
                </a:solidFill>
                <a:latin typeface="Avenir Book" panose="02000503020000020003"/>
              </a:rPr>
              <a:t>may or may not add its confirmation </a:t>
            </a:r>
            <a:r>
              <a:rPr lang="en-US" sz="2000" dirty="0">
                <a:latin typeface="Avenir Book" panose="02000503020000020003"/>
              </a:rPr>
              <a:t>to a letter of credit, this decision is up to confirming bank only. However, once it adds its confirmation to the credit, confirming is irrevocably bound to honor the payment: even if the issuing bank fails to honor, confirming bank must pay to the beneficiary.</a:t>
            </a:r>
          </a:p>
          <a:p>
            <a:r>
              <a:rPr lang="en-US" altLang="it-IT" sz="2000" dirty="0">
                <a:latin typeface="Avenir Book" panose="02000503020000020003"/>
              </a:rPr>
              <a:t>Therefore, it substitutes its own creditworthiness for that of the Issuing bank’s and takes on all duties and responsibilities of an Issuing bank (in particular payment obligation)</a:t>
            </a:r>
          </a:p>
          <a:p>
            <a:r>
              <a:rPr lang="en-US" altLang="it-IT" sz="2000" dirty="0">
                <a:latin typeface="Avenir Book" panose="02000503020000020003"/>
              </a:rPr>
              <a:t>Eliminates Issuing bank’s country and commercial risk.</a:t>
            </a:r>
          </a:p>
        </p:txBody>
      </p:sp>
      <p:sp>
        <p:nvSpPr>
          <p:cNvPr id="14" name="Titolo 1"/>
          <p:cNvSpPr txBox="1">
            <a:spLocks/>
          </p:cNvSpPr>
          <p:nvPr/>
        </p:nvSpPr>
        <p:spPr>
          <a:xfrm>
            <a:off x="557251" y="1325525"/>
            <a:ext cx="8947234" cy="464602"/>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r>
              <a:rPr lang="en-US" dirty="0"/>
              <a:t>Confirmed Letters of Credit</a:t>
            </a:r>
            <a:endParaRPr lang="it-IT" dirty="0"/>
          </a:p>
        </p:txBody>
      </p:sp>
    </p:spTree>
    <p:extLst>
      <p:ext uri="{BB962C8B-B14F-4D97-AF65-F5344CB8AC3E}">
        <p14:creationId xmlns:p14="http://schemas.microsoft.com/office/powerpoint/2010/main" val="235488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fade">
                                      <p:cBhvr>
                                        <p:cTn id="7" dur="500"/>
                                        <p:tgtEl>
                                          <p:spTgt spid="409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63">
                                            <p:txEl>
                                              <p:pRg st="2" end="2"/>
                                            </p:txEl>
                                          </p:spTgt>
                                        </p:tgtEl>
                                        <p:attrNameLst>
                                          <p:attrName>style.visibility</p:attrName>
                                        </p:attrNameLst>
                                      </p:cBhvr>
                                      <p:to>
                                        <p:strVal val="visible"/>
                                      </p:to>
                                    </p:set>
                                    <p:animEffect transition="in" filter="fade">
                                      <p:cBhvr>
                                        <p:cTn id="12" dur="500"/>
                                        <p:tgtEl>
                                          <p:spTgt spid="409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63">
                                            <p:txEl>
                                              <p:pRg st="3" end="3"/>
                                            </p:txEl>
                                          </p:spTgt>
                                        </p:tgtEl>
                                        <p:attrNameLst>
                                          <p:attrName>style.visibility</p:attrName>
                                        </p:attrNameLst>
                                      </p:cBhvr>
                                      <p:to>
                                        <p:strVal val="visible"/>
                                      </p:to>
                                    </p:set>
                                    <p:animEffect transition="in" filter="fade">
                                      <p:cBhvr>
                                        <p:cTn id="17"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Text Box 5"/>
          <p:cNvSpPr txBox="1">
            <a:spLocks noChangeArrowheads="1"/>
          </p:cNvSpPr>
          <p:nvPr/>
        </p:nvSpPr>
        <p:spPr bwMode="auto">
          <a:xfrm>
            <a:off x="-70338" y="3440877"/>
            <a:ext cx="12186138" cy="769441"/>
          </a:xfrm>
          <a:prstGeom prst="rect">
            <a:avLst/>
          </a:prstGeom>
          <a:solidFill>
            <a:schemeClr val="tx2">
              <a:lumMod val="40000"/>
              <a:lumOff val="60000"/>
            </a:schemeClr>
          </a:solidFill>
          <a:ln>
            <a:noFill/>
          </a:ln>
          <a:effec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it-IT" sz="4400" b="0" i="1" dirty="0">
                <a:solidFill>
                  <a:srgbClr val="FF0000"/>
                </a:solidFill>
              </a:rPr>
              <a:t>+20 Points of Negotiation in Structuring your LC</a:t>
            </a:r>
          </a:p>
        </p:txBody>
      </p:sp>
      <p:sp>
        <p:nvSpPr>
          <p:cNvPr id="20" name="Titolo 1"/>
          <p:cNvSpPr txBox="1">
            <a:spLocks/>
          </p:cNvSpPr>
          <p:nvPr/>
        </p:nvSpPr>
        <p:spPr>
          <a:xfrm>
            <a:off x="557250" y="1325525"/>
            <a:ext cx="9914387" cy="464602"/>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r>
              <a:rPr lang="en-US" dirty="0"/>
              <a:t>Letters of Credit: </a:t>
            </a:r>
            <a:r>
              <a:rPr lang="en-US" altLang="it-IT" i="1" dirty="0">
                <a:solidFill>
                  <a:srgbClr val="C00000"/>
                </a:solidFill>
              </a:rPr>
              <a:t>set it up right!</a:t>
            </a:r>
            <a:endParaRPr lang="it-IT" dirty="0"/>
          </a:p>
        </p:txBody>
      </p:sp>
      <p:sp>
        <p:nvSpPr>
          <p:cNvPr id="43011" name="Rectangle 3"/>
          <p:cNvSpPr>
            <a:spLocks noGrp="1" noChangeArrowheads="1"/>
          </p:cNvSpPr>
          <p:nvPr>
            <p:ph sz="half" idx="4294967295"/>
          </p:nvPr>
        </p:nvSpPr>
        <p:spPr>
          <a:xfrm>
            <a:off x="254524" y="2036187"/>
            <a:ext cx="5181600" cy="4351338"/>
          </a:xfrm>
          <a:prstGeom prst="rect">
            <a:avLst/>
          </a:prstGeom>
          <a:solidFill>
            <a:schemeClr val="bg1"/>
          </a:solidFill>
        </p:spPr>
        <p:txBody>
          <a:bodyPr/>
          <a:lstStyle/>
          <a:p>
            <a:r>
              <a:rPr lang="en-US" altLang="it-IT" sz="2000" dirty="0"/>
              <a:t>Irrevocable</a:t>
            </a:r>
          </a:p>
          <a:p>
            <a:r>
              <a:rPr lang="en-US" altLang="it-IT" sz="2000" dirty="0"/>
              <a:t>Issue Date, Expiry Date &amp; Location</a:t>
            </a:r>
          </a:p>
          <a:p>
            <a:r>
              <a:rPr lang="en-US" altLang="it-IT" sz="2000" dirty="0"/>
              <a:t>Issuing Bank/Advising Bank</a:t>
            </a:r>
          </a:p>
          <a:p>
            <a:r>
              <a:rPr lang="en-US" altLang="it-IT" sz="2000" dirty="0"/>
              <a:t>Importer/Exporter name</a:t>
            </a:r>
          </a:p>
          <a:p>
            <a:r>
              <a:rPr lang="en-US" altLang="it-IT" sz="2000" dirty="0"/>
              <a:t>Value &amp; Currency</a:t>
            </a:r>
          </a:p>
          <a:p>
            <a:r>
              <a:rPr lang="en-US" altLang="it-IT" sz="2000" dirty="0"/>
              <a:t>Description of Goods/Services</a:t>
            </a:r>
          </a:p>
          <a:p>
            <a:r>
              <a:rPr lang="en-US" altLang="it-IT" sz="2000" dirty="0"/>
              <a:t>Required Documents</a:t>
            </a:r>
          </a:p>
          <a:p>
            <a:r>
              <a:rPr lang="en-US" altLang="it-IT" sz="2000" dirty="0"/>
              <a:t>Payment Terms</a:t>
            </a:r>
          </a:p>
          <a:p>
            <a:r>
              <a:rPr lang="en-US" altLang="it-IT" sz="2000" dirty="0"/>
              <a:t>Incoterms</a:t>
            </a:r>
          </a:p>
          <a:p>
            <a:r>
              <a:rPr lang="en-US" altLang="it-IT" sz="2000" dirty="0"/>
              <a:t>Port-To-Port Info</a:t>
            </a:r>
          </a:p>
        </p:txBody>
      </p:sp>
      <p:sp>
        <p:nvSpPr>
          <p:cNvPr id="43012" name="Rectangle 4"/>
          <p:cNvSpPr>
            <a:spLocks noGrp="1" noChangeArrowheads="1"/>
          </p:cNvSpPr>
          <p:nvPr>
            <p:ph sz="half" idx="4294967295"/>
          </p:nvPr>
        </p:nvSpPr>
        <p:spPr>
          <a:xfrm>
            <a:off x="6737022" y="2036187"/>
            <a:ext cx="5181600" cy="4351338"/>
          </a:xfrm>
          <a:prstGeom prst="rect">
            <a:avLst/>
          </a:prstGeom>
          <a:solidFill>
            <a:schemeClr val="bg1"/>
          </a:solidFill>
        </p:spPr>
        <p:txBody>
          <a:bodyPr/>
          <a:lstStyle/>
          <a:p>
            <a:r>
              <a:rPr lang="en-US" altLang="it-IT" sz="2000" dirty="0"/>
              <a:t>UCP 600</a:t>
            </a:r>
          </a:p>
          <a:p>
            <a:r>
              <a:rPr lang="en-US" altLang="it-IT" sz="2000" dirty="0"/>
              <a:t>LC Fees - Who Pays?</a:t>
            </a:r>
          </a:p>
          <a:p>
            <a:r>
              <a:rPr lang="en-US" altLang="it-IT" sz="2000" dirty="0"/>
              <a:t>Latest Ship Date</a:t>
            </a:r>
          </a:p>
          <a:p>
            <a:r>
              <a:rPr lang="en-US" altLang="it-IT" sz="2000" dirty="0"/>
              <a:t>Presentation Date</a:t>
            </a:r>
          </a:p>
          <a:p>
            <a:r>
              <a:rPr lang="en-US" altLang="it-IT" sz="2000" dirty="0"/>
              <a:t>Partial Shipments (Y/N)</a:t>
            </a:r>
          </a:p>
          <a:p>
            <a:r>
              <a:rPr lang="en-US" altLang="it-IT" sz="2000" dirty="0"/>
              <a:t>Transshipments (Y/N)</a:t>
            </a:r>
          </a:p>
          <a:p>
            <a:r>
              <a:rPr lang="en-US" altLang="it-IT" sz="2000" dirty="0"/>
              <a:t>Paying Bank</a:t>
            </a:r>
          </a:p>
          <a:p>
            <a:r>
              <a:rPr lang="en-US" altLang="it-IT" sz="2000" dirty="0"/>
              <a:t>Drawee Bank</a:t>
            </a:r>
          </a:p>
          <a:p>
            <a:r>
              <a:rPr lang="en-US" altLang="it-IT" sz="2000" dirty="0"/>
              <a:t>Reimbursing Bank</a:t>
            </a:r>
          </a:p>
          <a:p>
            <a:r>
              <a:rPr lang="en-US" altLang="it-IT" sz="2000" dirty="0"/>
              <a:t>Confirming Bank</a:t>
            </a:r>
          </a:p>
        </p:txBody>
      </p:sp>
    </p:spTree>
    <p:extLst>
      <p:ext uri="{BB962C8B-B14F-4D97-AF65-F5344CB8AC3E}">
        <p14:creationId xmlns:p14="http://schemas.microsoft.com/office/powerpoint/2010/main" val="257633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250"/>
                                  </p:stCondLst>
                                  <p:childTnLst>
                                    <p:set>
                                      <p:cBhvr>
                                        <p:cTn id="6" dur="1" fill="hold">
                                          <p:stCondLst>
                                            <p:cond delay="0"/>
                                          </p:stCondLst>
                                        </p:cTn>
                                        <p:tgtEl>
                                          <p:spTgt spid="43013"/>
                                        </p:tgtEl>
                                        <p:attrNameLst>
                                          <p:attrName>style.visibility</p:attrName>
                                        </p:attrNameLst>
                                      </p:cBhvr>
                                      <p:to>
                                        <p:strVal val="visible"/>
                                      </p:to>
                                    </p:set>
                                    <p:animEffect transition="in" filter="wipe(down)">
                                      <p:cBhvr>
                                        <p:cTn id="7" dur="580">
                                          <p:stCondLst>
                                            <p:cond delay="0"/>
                                          </p:stCondLst>
                                        </p:cTn>
                                        <p:tgtEl>
                                          <p:spTgt spid="43013"/>
                                        </p:tgtEl>
                                      </p:cBhvr>
                                    </p:animEffect>
                                    <p:anim calcmode="lin" valueType="num">
                                      <p:cBhvr>
                                        <p:cTn id="8" dur="1822" tmFilter="0,0; 0.14,0.36; 0.43,0.73; 0.71,0.91; 1.0,1.0">
                                          <p:stCondLst>
                                            <p:cond delay="0"/>
                                          </p:stCondLst>
                                        </p:cTn>
                                        <p:tgtEl>
                                          <p:spTgt spid="430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30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30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30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3013"/>
                                        </p:tgtEl>
                                        <p:attrNameLst>
                                          <p:attrName>ppt_y</p:attrName>
                                        </p:attrNameLst>
                                      </p:cBhvr>
                                      <p:tavLst>
                                        <p:tav tm="0" fmla="#ppt_y-sin(pi*$)/81">
                                          <p:val>
                                            <p:fltVal val="0"/>
                                          </p:val>
                                        </p:tav>
                                        <p:tav tm="100000">
                                          <p:val>
                                            <p:fltVal val="1"/>
                                          </p:val>
                                        </p:tav>
                                      </p:tavLst>
                                    </p:anim>
                                    <p:animScale>
                                      <p:cBhvr>
                                        <p:cTn id="13" dur="26">
                                          <p:stCondLst>
                                            <p:cond delay="650"/>
                                          </p:stCondLst>
                                        </p:cTn>
                                        <p:tgtEl>
                                          <p:spTgt spid="43013"/>
                                        </p:tgtEl>
                                      </p:cBhvr>
                                      <p:to x="100000" y="60000"/>
                                    </p:animScale>
                                    <p:animScale>
                                      <p:cBhvr>
                                        <p:cTn id="14" dur="166" decel="50000">
                                          <p:stCondLst>
                                            <p:cond delay="676"/>
                                          </p:stCondLst>
                                        </p:cTn>
                                        <p:tgtEl>
                                          <p:spTgt spid="43013"/>
                                        </p:tgtEl>
                                      </p:cBhvr>
                                      <p:to x="100000" y="100000"/>
                                    </p:animScale>
                                    <p:animScale>
                                      <p:cBhvr>
                                        <p:cTn id="15" dur="26">
                                          <p:stCondLst>
                                            <p:cond delay="1312"/>
                                          </p:stCondLst>
                                        </p:cTn>
                                        <p:tgtEl>
                                          <p:spTgt spid="43013"/>
                                        </p:tgtEl>
                                      </p:cBhvr>
                                      <p:to x="100000" y="80000"/>
                                    </p:animScale>
                                    <p:animScale>
                                      <p:cBhvr>
                                        <p:cTn id="16" dur="166" decel="50000">
                                          <p:stCondLst>
                                            <p:cond delay="1338"/>
                                          </p:stCondLst>
                                        </p:cTn>
                                        <p:tgtEl>
                                          <p:spTgt spid="43013"/>
                                        </p:tgtEl>
                                      </p:cBhvr>
                                      <p:to x="100000" y="100000"/>
                                    </p:animScale>
                                    <p:animScale>
                                      <p:cBhvr>
                                        <p:cTn id="17" dur="26">
                                          <p:stCondLst>
                                            <p:cond delay="1642"/>
                                          </p:stCondLst>
                                        </p:cTn>
                                        <p:tgtEl>
                                          <p:spTgt spid="43013"/>
                                        </p:tgtEl>
                                      </p:cBhvr>
                                      <p:to x="100000" y="90000"/>
                                    </p:animScale>
                                    <p:animScale>
                                      <p:cBhvr>
                                        <p:cTn id="18" dur="166" decel="50000">
                                          <p:stCondLst>
                                            <p:cond delay="1668"/>
                                          </p:stCondLst>
                                        </p:cTn>
                                        <p:tgtEl>
                                          <p:spTgt spid="43013"/>
                                        </p:tgtEl>
                                      </p:cBhvr>
                                      <p:to x="100000" y="100000"/>
                                    </p:animScale>
                                    <p:animScale>
                                      <p:cBhvr>
                                        <p:cTn id="19" dur="26">
                                          <p:stCondLst>
                                            <p:cond delay="1808"/>
                                          </p:stCondLst>
                                        </p:cTn>
                                        <p:tgtEl>
                                          <p:spTgt spid="43013"/>
                                        </p:tgtEl>
                                      </p:cBhvr>
                                      <p:to x="100000" y="95000"/>
                                    </p:animScale>
                                    <p:animScale>
                                      <p:cBhvr>
                                        <p:cTn id="20" dur="166" decel="50000">
                                          <p:stCondLst>
                                            <p:cond delay="1834"/>
                                          </p:stCondLst>
                                        </p:cTn>
                                        <p:tgtEl>
                                          <p:spTgt spid="430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250"/>
                                  </p:stCondLst>
                                  <p:childTnLst>
                                    <p:set>
                                      <p:cBhvr>
                                        <p:cTn id="24" dur="1" fill="hold">
                                          <p:stCondLst>
                                            <p:cond delay="0"/>
                                          </p:stCondLst>
                                        </p:cTn>
                                        <p:tgtEl>
                                          <p:spTgt spid="43011">
                                            <p:bg/>
                                          </p:spTgt>
                                        </p:tgtEl>
                                        <p:attrNameLst>
                                          <p:attrName>style.visibility</p:attrName>
                                        </p:attrNameLst>
                                      </p:cBhvr>
                                      <p:to>
                                        <p:strVal val="visible"/>
                                      </p:to>
                                    </p:set>
                                    <p:animEffect transition="in" filter="fade">
                                      <p:cBhvr>
                                        <p:cTn id="25" dur="750"/>
                                        <p:tgtEl>
                                          <p:spTgt spid="43011">
                                            <p:bg/>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250"/>
                                  </p:stCondLst>
                                  <p:childTnLst>
                                    <p:set>
                                      <p:cBhvr>
                                        <p:cTn id="29" dur="1" fill="hold">
                                          <p:stCondLst>
                                            <p:cond delay="0"/>
                                          </p:stCondLst>
                                        </p:cTn>
                                        <p:tgtEl>
                                          <p:spTgt spid="43011">
                                            <p:txEl>
                                              <p:pRg st="0" end="0"/>
                                            </p:txEl>
                                          </p:spTgt>
                                        </p:tgtEl>
                                        <p:attrNameLst>
                                          <p:attrName>style.visibility</p:attrName>
                                        </p:attrNameLst>
                                      </p:cBhvr>
                                      <p:to>
                                        <p:strVal val="visible"/>
                                      </p:to>
                                    </p:set>
                                    <p:animEffect transition="in" filter="fade">
                                      <p:cBhvr>
                                        <p:cTn id="30" dur="750"/>
                                        <p:tgtEl>
                                          <p:spTgt spid="430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250"/>
                                  </p:stCondLst>
                                  <p:childTnLst>
                                    <p:set>
                                      <p:cBhvr>
                                        <p:cTn id="34" dur="1" fill="hold">
                                          <p:stCondLst>
                                            <p:cond delay="0"/>
                                          </p:stCondLst>
                                        </p:cTn>
                                        <p:tgtEl>
                                          <p:spTgt spid="43011">
                                            <p:txEl>
                                              <p:pRg st="1" end="1"/>
                                            </p:txEl>
                                          </p:spTgt>
                                        </p:tgtEl>
                                        <p:attrNameLst>
                                          <p:attrName>style.visibility</p:attrName>
                                        </p:attrNameLst>
                                      </p:cBhvr>
                                      <p:to>
                                        <p:strVal val="visible"/>
                                      </p:to>
                                    </p:set>
                                    <p:animEffect transition="in" filter="fade">
                                      <p:cBhvr>
                                        <p:cTn id="35" dur="750"/>
                                        <p:tgtEl>
                                          <p:spTgt spid="4301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250"/>
                                  </p:stCondLst>
                                  <p:childTnLst>
                                    <p:set>
                                      <p:cBhvr>
                                        <p:cTn id="39" dur="1" fill="hold">
                                          <p:stCondLst>
                                            <p:cond delay="0"/>
                                          </p:stCondLst>
                                        </p:cTn>
                                        <p:tgtEl>
                                          <p:spTgt spid="43011">
                                            <p:txEl>
                                              <p:pRg st="2" end="2"/>
                                            </p:txEl>
                                          </p:spTgt>
                                        </p:tgtEl>
                                        <p:attrNameLst>
                                          <p:attrName>style.visibility</p:attrName>
                                        </p:attrNameLst>
                                      </p:cBhvr>
                                      <p:to>
                                        <p:strVal val="visible"/>
                                      </p:to>
                                    </p:set>
                                    <p:animEffect transition="in" filter="fade">
                                      <p:cBhvr>
                                        <p:cTn id="40" dur="750"/>
                                        <p:tgtEl>
                                          <p:spTgt spid="43011">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250"/>
                                  </p:stCondLst>
                                  <p:childTnLst>
                                    <p:set>
                                      <p:cBhvr>
                                        <p:cTn id="44" dur="1" fill="hold">
                                          <p:stCondLst>
                                            <p:cond delay="0"/>
                                          </p:stCondLst>
                                        </p:cTn>
                                        <p:tgtEl>
                                          <p:spTgt spid="43011">
                                            <p:txEl>
                                              <p:pRg st="3" end="3"/>
                                            </p:txEl>
                                          </p:spTgt>
                                        </p:tgtEl>
                                        <p:attrNameLst>
                                          <p:attrName>style.visibility</p:attrName>
                                        </p:attrNameLst>
                                      </p:cBhvr>
                                      <p:to>
                                        <p:strVal val="visible"/>
                                      </p:to>
                                    </p:set>
                                    <p:animEffect transition="in" filter="fade">
                                      <p:cBhvr>
                                        <p:cTn id="45" dur="750"/>
                                        <p:tgtEl>
                                          <p:spTgt spid="43011">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250"/>
                                  </p:stCondLst>
                                  <p:childTnLst>
                                    <p:set>
                                      <p:cBhvr>
                                        <p:cTn id="49" dur="1" fill="hold">
                                          <p:stCondLst>
                                            <p:cond delay="0"/>
                                          </p:stCondLst>
                                        </p:cTn>
                                        <p:tgtEl>
                                          <p:spTgt spid="43011">
                                            <p:txEl>
                                              <p:pRg st="4" end="4"/>
                                            </p:txEl>
                                          </p:spTgt>
                                        </p:tgtEl>
                                        <p:attrNameLst>
                                          <p:attrName>style.visibility</p:attrName>
                                        </p:attrNameLst>
                                      </p:cBhvr>
                                      <p:to>
                                        <p:strVal val="visible"/>
                                      </p:to>
                                    </p:set>
                                    <p:animEffect transition="in" filter="fade">
                                      <p:cBhvr>
                                        <p:cTn id="50" dur="750"/>
                                        <p:tgtEl>
                                          <p:spTgt spid="43011">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250"/>
                                  </p:stCondLst>
                                  <p:childTnLst>
                                    <p:set>
                                      <p:cBhvr>
                                        <p:cTn id="54" dur="1" fill="hold">
                                          <p:stCondLst>
                                            <p:cond delay="0"/>
                                          </p:stCondLst>
                                        </p:cTn>
                                        <p:tgtEl>
                                          <p:spTgt spid="43011">
                                            <p:txEl>
                                              <p:pRg st="5" end="5"/>
                                            </p:txEl>
                                          </p:spTgt>
                                        </p:tgtEl>
                                        <p:attrNameLst>
                                          <p:attrName>style.visibility</p:attrName>
                                        </p:attrNameLst>
                                      </p:cBhvr>
                                      <p:to>
                                        <p:strVal val="visible"/>
                                      </p:to>
                                    </p:set>
                                    <p:animEffect transition="in" filter="fade">
                                      <p:cBhvr>
                                        <p:cTn id="55" dur="750"/>
                                        <p:tgtEl>
                                          <p:spTgt spid="43011">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250"/>
                                  </p:stCondLst>
                                  <p:childTnLst>
                                    <p:set>
                                      <p:cBhvr>
                                        <p:cTn id="59" dur="1" fill="hold">
                                          <p:stCondLst>
                                            <p:cond delay="0"/>
                                          </p:stCondLst>
                                        </p:cTn>
                                        <p:tgtEl>
                                          <p:spTgt spid="43011">
                                            <p:txEl>
                                              <p:pRg st="6" end="6"/>
                                            </p:txEl>
                                          </p:spTgt>
                                        </p:tgtEl>
                                        <p:attrNameLst>
                                          <p:attrName>style.visibility</p:attrName>
                                        </p:attrNameLst>
                                      </p:cBhvr>
                                      <p:to>
                                        <p:strVal val="visible"/>
                                      </p:to>
                                    </p:set>
                                    <p:animEffect transition="in" filter="fade">
                                      <p:cBhvr>
                                        <p:cTn id="60" dur="750"/>
                                        <p:tgtEl>
                                          <p:spTgt spid="43011">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250"/>
                                  </p:stCondLst>
                                  <p:childTnLst>
                                    <p:set>
                                      <p:cBhvr>
                                        <p:cTn id="64" dur="1" fill="hold">
                                          <p:stCondLst>
                                            <p:cond delay="0"/>
                                          </p:stCondLst>
                                        </p:cTn>
                                        <p:tgtEl>
                                          <p:spTgt spid="43011">
                                            <p:txEl>
                                              <p:pRg st="7" end="7"/>
                                            </p:txEl>
                                          </p:spTgt>
                                        </p:tgtEl>
                                        <p:attrNameLst>
                                          <p:attrName>style.visibility</p:attrName>
                                        </p:attrNameLst>
                                      </p:cBhvr>
                                      <p:to>
                                        <p:strVal val="visible"/>
                                      </p:to>
                                    </p:set>
                                    <p:animEffect transition="in" filter="fade">
                                      <p:cBhvr>
                                        <p:cTn id="65" dur="750"/>
                                        <p:tgtEl>
                                          <p:spTgt spid="43011">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250"/>
                                  </p:stCondLst>
                                  <p:childTnLst>
                                    <p:set>
                                      <p:cBhvr>
                                        <p:cTn id="69" dur="1" fill="hold">
                                          <p:stCondLst>
                                            <p:cond delay="0"/>
                                          </p:stCondLst>
                                        </p:cTn>
                                        <p:tgtEl>
                                          <p:spTgt spid="43011">
                                            <p:txEl>
                                              <p:pRg st="8" end="8"/>
                                            </p:txEl>
                                          </p:spTgt>
                                        </p:tgtEl>
                                        <p:attrNameLst>
                                          <p:attrName>style.visibility</p:attrName>
                                        </p:attrNameLst>
                                      </p:cBhvr>
                                      <p:to>
                                        <p:strVal val="visible"/>
                                      </p:to>
                                    </p:set>
                                    <p:animEffect transition="in" filter="fade">
                                      <p:cBhvr>
                                        <p:cTn id="70" dur="750"/>
                                        <p:tgtEl>
                                          <p:spTgt spid="43011">
                                            <p:txEl>
                                              <p:pRg st="8" end="8"/>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250"/>
                                  </p:stCondLst>
                                  <p:childTnLst>
                                    <p:set>
                                      <p:cBhvr>
                                        <p:cTn id="74" dur="1" fill="hold">
                                          <p:stCondLst>
                                            <p:cond delay="0"/>
                                          </p:stCondLst>
                                        </p:cTn>
                                        <p:tgtEl>
                                          <p:spTgt spid="43011">
                                            <p:txEl>
                                              <p:pRg st="9" end="9"/>
                                            </p:txEl>
                                          </p:spTgt>
                                        </p:tgtEl>
                                        <p:attrNameLst>
                                          <p:attrName>style.visibility</p:attrName>
                                        </p:attrNameLst>
                                      </p:cBhvr>
                                      <p:to>
                                        <p:strVal val="visible"/>
                                      </p:to>
                                    </p:set>
                                    <p:animEffect transition="in" filter="fade">
                                      <p:cBhvr>
                                        <p:cTn id="75" dur="750"/>
                                        <p:tgtEl>
                                          <p:spTgt spid="43011">
                                            <p:txEl>
                                              <p:pRg st="9" end="9"/>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250"/>
                                  </p:stCondLst>
                                  <p:childTnLst>
                                    <p:set>
                                      <p:cBhvr>
                                        <p:cTn id="79" dur="1" fill="hold">
                                          <p:stCondLst>
                                            <p:cond delay="0"/>
                                          </p:stCondLst>
                                        </p:cTn>
                                        <p:tgtEl>
                                          <p:spTgt spid="43012">
                                            <p:bg/>
                                          </p:spTgt>
                                        </p:tgtEl>
                                        <p:attrNameLst>
                                          <p:attrName>style.visibility</p:attrName>
                                        </p:attrNameLst>
                                      </p:cBhvr>
                                      <p:to>
                                        <p:strVal val="visible"/>
                                      </p:to>
                                    </p:set>
                                    <p:animEffect transition="in" filter="fade">
                                      <p:cBhvr>
                                        <p:cTn id="80" dur="750"/>
                                        <p:tgtEl>
                                          <p:spTgt spid="43012">
                                            <p:bg/>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250"/>
                                  </p:stCondLst>
                                  <p:childTnLst>
                                    <p:set>
                                      <p:cBhvr>
                                        <p:cTn id="84" dur="1" fill="hold">
                                          <p:stCondLst>
                                            <p:cond delay="0"/>
                                          </p:stCondLst>
                                        </p:cTn>
                                        <p:tgtEl>
                                          <p:spTgt spid="43012">
                                            <p:txEl>
                                              <p:pRg st="0" end="0"/>
                                            </p:txEl>
                                          </p:spTgt>
                                        </p:tgtEl>
                                        <p:attrNameLst>
                                          <p:attrName>style.visibility</p:attrName>
                                        </p:attrNameLst>
                                      </p:cBhvr>
                                      <p:to>
                                        <p:strVal val="visible"/>
                                      </p:to>
                                    </p:set>
                                    <p:animEffect transition="in" filter="fade">
                                      <p:cBhvr>
                                        <p:cTn id="85" dur="750"/>
                                        <p:tgtEl>
                                          <p:spTgt spid="43012">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250"/>
                                  </p:stCondLst>
                                  <p:childTnLst>
                                    <p:set>
                                      <p:cBhvr>
                                        <p:cTn id="89" dur="1" fill="hold">
                                          <p:stCondLst>
                                            <p:cond delay="0"/>
                                          </p:stCondLst>
                                        </p:cTn>
                                        <p:tgtEl>
                                          <p:spTgt spid="43012">
                                            <p:txEl>
                                              <p:pRg st="1" end="1"/>
                                            </p:txEl>
                                          </p:spTgt>
                                        </p:tgtEl>
                                        <p:attrNameLst>
                                          <p:attrName>style.visibility</p:attrName>
                                        </p:attrNameLst>
                                      </p:cBhvr>
                                      <p:to>
                                        <p:strVal val="visible"/>
                                      </p:to>
                                    </p:set>
                                    <p:animEffect transition="in" filter="fade">
                                      <p:cBhvr>
                                        <p:cTn id="90" dur="750"/>
                                        <p:tgtEl>
                                          <p:spTgt spid="43012">
                                            <p:txEl>
                                              <p:pRg st="1" end="1"/>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250"/>
                                  </p:stCondLst>
                                  <p:childTnLst>
                                    <p:set>
                                      <p:cBhvr>
                                        <p:cTn id="94" dur="1" fill="hold">
                                          <p:stCondLst>
                                            <p:cond delay="0"/>
                                          </p:stCondLst>
                                        </p:cTn>
                                        <p:tgtEl>
                                          <p:spTgt spid="43012">
                                            <p:txEl>
                                              <p:pRg st="2" end="2"/>
                                            </p:txEl>
                                          </p:spTgt>
                                        </p:tgtEl>
                                        <p:attrNameLst>
                                          <p:attrName>style.visibility</p:attrName>
                                        </p:attrNameLst>
                                      </p:cBhvr>
                                      <p:to>
                                        <p:strVal val="visible"/>
                                      </p:to>
                                    </p:set>
                                    <p:animEffect transition="in" filter="fade">
                                      <p:cBhvr>
                                        <p:cTn id="95" dur="750"/>
                                        <p:tgtEl>
                                          <p:spTgt spid="43012">
                                            <p:txEl>
                                              <p:pRg st="2" end="2"/>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250"/>
                                  </p:stCondLst>
                                  <p:childTnLst>
                                    <p:set>
                                      <p:cBhvr>
                                        <p:cTn id="99" dur="1" fill="hold">
                                          <p:stCondLst>
                                            <p:cond delay="0"/>
                                          </p:stCondLst>
                                        </p:cTn>
                                        <p:tgtEl>
                                          <p:spTgt spid="43012">
                                            <p:txEl>
                                              <p:pRg st="3" end="3"/>
                                            </p:txEl>
                                          </p:spTgt>
                                        </p:tgtEl>
                                        <p:attrNameLst>
                                          <p:attrName>style.visibility</p:attrName>
                                        </p:attrNameLst>
                                      </p:cBhvr>
                                      <p:to>
                                        <p:strVal val="visible"/>
                                      </p:to>
                                    </p:set>
                                    <p:animEffect transition="in" filter="fade">
                                      <p:cBhvr>
                                        <p:cTn id="100" dur="750"/>
                                        <p:tgtEl>
                                          <p:spTgt spid="43012">
                                            <p:txEl>
                                              <p:pRg st="3" end="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250"/>
                                  </p:stCondLst>
                                  <p:childTnLst>
                                    <p:set>
                                      <p:cBhvr>
                                        <p:cTn id="104" dur="1" fill="hold">
                                          <p:stCondLst>
                                            <p:cond delay="0"/>
                                          </p:stCondLst>
                                        </p:cTn>
                                        <p:tgtEl>
                                          <p:spTgt spid="43012">
                                            <p:txEl>
                                              <p:pRg st="4" end="4"/>
                                            </p:txEl>
                                          </p:spTgt>
                                        </p:tgtEl>
                                        <p:attrNameLst>
                                          <p:attrName>style.visibility</p:attrName>
                                        </p:attrNameLst>
                                      </p:cBhvr>
                                      <p:to>
                                        <p:strVal val="visible"/>
                                      </p:to>
                                    </p:set>
                                    <p:animEffect transition="in" filter="fade">
                                      <p:cBhvr>
                                        <p:cTn id="105" dur="750"/>
                                        <p:tgtEl>
                                          <p:spTgt spid="43012">
                                            <p:txEl>
                                              <p:pRg st="4" end="4"/>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250"/>
                                  </p:stCondLst>
                                  <p:childTnLst>
                                    <p:set>
                                      <p:cBhvr>
                                        <p:cTn id="109" dur="1" fill="hold">
                                          <p:stCondLst>
                                            <p:cond delay="0"/>
                                          </p:stCondLst>
                                        </p:cTn>
                                        <p:tgtEl>
                                          <p:spTgt spid="43012">
                                            <p:txEl>
                                              <p:pRg st="5" end="5"/>
                                            </p:txEl>
                                          </p:spTgt>
                                        </p:tgtEl>
                                        <p:attrNameLst>
                                          <p:attrName>style.visibility</p:attrName>
                                        </p:attrNameLst>
                                      </p:cBhvr>
                                      <p:to>
                                        <p:strVal val="visible"/>
                                      </p:to>
                                    </p:set>
                                    <p:animEffect transition="in" filter="fade">
                                      <p:cBhvr>
                                        <p:cTn id="110" dur="750"/>
                                        <p:tgtEl>
                                          <p:spTgt spid="43012">
                                            <p:txEl>
                                              <p:pRg st="5" end="5"/>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250"/>
                                  </p:stCondLst>
                                  <p:childTnLst>
                                    <p:set>
                                      <p:cBhvr>
                                        <p:cTn id="114" dur="1" fill="hold">
                                          <p:stCondLst>
                                            <p:cond delay="0"/>
                                          </p:stCondLst>
                                        </p:cTn>
                                        <p:tgtEl>
                                          <p:spTgt spid="43012">
                                            <p:txEl>
                                              <p:pRg st="6" end="6"/>
                                            </p:txEl>
                                          </p:spTgt>
                                        </p:tgtEl>
                                        <p:attrNameLst>
                                          <p:attrName>style.visibility</p:attrName>
                                        </p:attrNameLst>
                                      </p:cBhvr>
                                      <p:to>
                                        <p:strVal val="visible"/>
                                      </p:to>
                                    </p:set>
                                    <p:animEffect transition="in" filter="fade">
                                      <p:cBhvr>
                                        <p:cTn id="115" dur="750"/>
                                        <p:tgtEl>
                                          <p:spTgt spid="43012">
                                            <p:txEl>
                                              <p:pRg st="6" end="6"/>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250"/>
                                  </p:stCondLst>
                                  <p:childTnLst>
                                    <p:set>
                                      <p:cBhvr>
                                        <p:cTn id="119" dur="1" fill="hold">
                                          <p:stCondLst>
                                            <p:cond delay="0"/>
                                          </p:stCondLst>
                                        </p:cTn>
                                        <p:tgtEl>
                                          <p:spTgt spid="43012">
                                            <p:txEl>
                                              <p:pRg st="7" end="7"/>
                                            </p:txEl>
                                          </p:spTgt>
                                        </p:tgtEl>
                                        <p:attrNameLst>
                                          <p:attrName>style.visibility</p:attrName>
                                        </p:attrNameLst>
                                      </p:cBhvr>
                                      <p:to>
                                        <p:strVal val="visible"/>
                                      </p:to>
                                    </p:set>
                                    <p:animEffect transition="in" filter="fade">
                                      <p:cBhvr>
                                        <p:cTn id="120" dur="750"/>
                                        <p:tgtEl>
                                          <p:spTgt spid="43012">
                                            <p:txEl>
                                              <p:pRg st="7" end="7"/>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250"/>
                                  </p:stCondLst>
                                  <p:childTnLst>
                                    <p:set>
                                      <p:cBhvr>
                                        <p:cTn id="124" dur="1" fill="hold">
                                          <p:stCondLst>
                                            <p:cond delay="0"/>
                                          </p:stCondLst>
                                        </p:cTn>
                                        <p:tgtEl>
                                          <p:spTgt spid="43012">
                                            <p:txEl>
                                              <p:pRg st="8" end="8"/>
                                            </p:txEl>
                                          </p:spTgt>
                                        </p:tgtEl>
                                        <p:attrNameLst>
                                          <p:attrName>style.visibility</p:attrName>
                                        </p:attrNameLst>
                                      </p:cBhvr>
                                      <p:to>
                                        <p:strVal val="visible"/>
                                      </p:to>
                                    </p:set>
                                    <p:animEffect transition="in" filter="fade">
                                      <p:cBhvr>
                                        <p:cTn id="125" dur="750"/>
                                        <p:tgtEl>
                                          <p:spTgt spid="43012">
                                            <p:txEl>
                                              <p:pRg st="8" end="8"/>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250"/>
                                  </p:stCondLst>
                                  <p:childTnLst>
                                    <p:set>
                                      <p:cBhvr>
                                        <p:cTn id="129" dur="1" fill="hold">
                                          <p:stCondLst>
                                            <p:cond delay="0"/>
                                          </p:stCondLst>
                                        </p:cTn>
                                        <p:tgtEl>
                                          <p:spTgt spid="43012">
                                            <p:txEl>
                                              <p:pRg st="9" end="9"/>
                                            </p:txEl>
                                          </p:spTgt>
                                        </p:tgtEl>
                                        <p:attrNameLst>
                                          <p:attrName>style.visibility</p:attrName>
                                        </p:attrNameLst>
                                      </p:cBhvr>
                                      <p:to>
                                        <p:strVal val="visible"/>
                                      </p:to>
                                    </p:set>
                                    <p:animEffect transition="in" filter="fade">
                                      <p:cBhvr>
                                        <p:cTn id="130" dur="750"/>
                                        <p:tgtEl>
                                          <p:spTgt spid="430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p:bldP spid="43011" grpId="0" build="p" animBg="1"/>
      <p:bldP spid="43012"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2286000" y="609600"/>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it-IT" altLang="it-IT" sz="2800" b="0">
              <a:solidFill>
                <a:prstClr val="black"/>
              </a:solidFill>
              <a:latin typeface="Arial Rounded MT Bold" panose="020F0704030504030204" pitchFamily="34" charset="0"/>
            </a:endParaRPr>
          </a:p>
        </p:txBody>
      </p:sp>
      <p:sp>
        <p:nvSpPr>
          <p:cNvPr id="44036" name="Rectangle 4"/>
          <p:cNvSpPr>
            <a:spLocks noGrp="1" noChangeArrowheads="1"/>
          </p:cNvSpPr>
          <p:nvPr>
            <p:ph idx="4294967295"/>
          </p:nvPr>
        </p:nvSpPr>
        <p:spPr>
          <a:xfrm>
            <a:off x="614630" y="2024031"/>
            <a:ext cx="10515600" cy="4351338"/>
          </a:xfrm>
          <a:prstGeom prst="rect">
            <a:avLst/>
          </a:prstGeom>
        </p:spPr>
        <p:txBody>
          <a:bodyPr/>
          <a:lstStyle/>
          <a:p>
            <a:r>
              <a:rPr lang="en-US" altLang="it-IT" sz="2000" dirty="0">
                <a:latin typeface="Avenir Book"/>
              </a:rPr>
              <a:t>Draft</a:t>
            </a:r>
          </a:p>
          <a:p>
            <a:r>
              <a:rPr lang="en-US" altLang="it-IT" sz="2000" dirty="0">
                <a:latin typeface="Avenir Book"/>
              </a:rPr>
              <a:t>Transportation documents</a:t>
            </a:r>
          </a:p>
          <a:p>
            <a:r>
              <a:rPr lang="en-US" altLang="it-IT" sz="2000" dirty="0">
                <a:latin typeface="Avenir Book"/>
              </a:rPr>
              <a:t>Commercial Invoice</a:t>
            </a:r>
          </a:p>
          <a:p>
            <a:r>
              <a:rPr lang="en-US" altLang="it-IT" sz="2000" dirty="0">
                <a:latin typeface="Avenir Book"/>
              </a:rPr>
              <a:t>Insurance Policy or Certificate</a:t>
            </a:r>
          </a:p>
          <a:p>
            <a:r>
              <a:rPr lang="en-US" altLang="it-IT" sz="2000" dirty="0">
                <a:latin typeface="Avenir Book"/>
              </a:rPr>
              <a:t>Packing List</a:t>
            </a:r>
          </a:p>
          <a:p>
            <a:r>
              <a:rPr lang="en-US" altLang="it-IT" sz="2000" dirty="0">
                <a:latin typeface="Avenir Book"/>
              </a:rPr>
              <a:t>Certificate of Origin</a:t>
            </a:r>
          </a:p>
          <a:p>
            <a:r>
              <a:rPr lang="en-US" altLang="it-IT" sz="2000" dirty="0">
                <a:latin typeface="Avenir Book"/>
              </a:rPr>
              <a:t>Weight Certificate</a:t>
            </a:r>
          </a:p>
          <a:p>
            <a:r>
              <a:rPr lang="en-US" altLang="it-IT" sz="2000" dirty="0">
                <a:latin typeface="Avenir Book"/>
              </a:rPr>
              <a:t>Inspection Certificate</a:t>
            </a:r>
          </a:p>
          <a:p>
            <a:r>
              <a:rPr lang="en-US" altLang="it-IT" sz="2000" dirty="0">
                <a:latin typeface="Avenir Book"/>
              </a:rPr>
              <a:t>Etc…</a:t>
            </a:r>
          </a:p>
        </p:txBody>
      </p:sp>
      <p:sp>
        <p:nvSpPr>
          <p:cNvPr id="15" name="Titolo 1"/>
          <p:cNvSpPr txBox="1">
            <a:spLocks/>
          </p:cNvSpPr>
          <p:nvPr/>
        </p:nvSpPr>
        <p:spPr>
          <a:xfrm>
            <a:off x="614630" y="1287998"/>
            <a:ext cx="11113477" cy="464602"/>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r>
              <a:rPr lang="en-US" dirty="0"/>
              <a:t>Letters of Credit: </a:t>
            </a:r>
            <a:r>
              <a:rPr lang="en-US" altLang="it-IT" i="1" dirty="0">
                <a:solidFill>
                  <a:srgbClr val="C00000"/>
                </a:solidFill>
              </a:rPr>
              <a:t>list of documents!</a:t>
            </a:r>
            <a:endParaRPr lang="it-IT" dirty="0"/>
          </a:p>
        </p:txBody>
      </p:sp>
    </p:spTree>
    <p:extLst>
      <p:ext uri="{BB962C8B-B14F-4D97-AF65-F5344CB8AC3E}">
        <p14:creationId xmlns:p14="http://schemas.microsoft.com/office/powerpoint/2010/main" val="244282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44036">
                                            <p:txEl>
                                              <p:pRg st="0" end="0"/>
                                            </p:txEl>
                                          </p:spTgt>
                                        </p:tgtEl>
                                        <p:attrNameLst>
                                          <p:attrName>style.visibility</p:attrName>
                                        </p:attrNameLst>
                                      </p:cBhvr>
                                      <p:to>
                                        <p:strVal val="visible"/>
                                      </p:to>
                                    </p:set>
                                    <p:animEffect transition="in" filter="fade">
                                      <p:cBhvr>
                                        <p:cTn id="7" dur="750"/>
                                        <p:tgtEl>
                                          <p:spTgt spid="440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44036">
                                            <p:txEl>
                                              <p:pRg st="1" end="1"/>
                                            </p:txEl>
                                          </p:spTgt>
                                        </p:tgtEl>
                                        <p:attrNameLst>
                                          <p:attrName>style.visibility</p:attrName>
                                        </p:attrNameLst>
                                      </p:cBhvr>
                                      <p:to>
                                        <p:strVal val="visible"/>
                                      </p:to>
                                    </p:set>
                                    <p:animEffect transition="in" filter="fade">
                                      <p:cBhvr>
                                        <p:cTn id="12" dur="750"/>
                                        <p:tgtEl>
                                          <p:spTgt spid="440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50"/>
                                  </p:stCondLst>
                                  <p:childTnLst>
                                    <p:set>
                                      <p:cBhvr>
                                        <p:cTn id="16" dur="1" fill="hold">
                                          <p:stCondLst>
                                            <p:cond delay="0"/>
                                          </p:stCondLst>
                                        </p:cTn>
                                        <p:tgtEl>
                                          <p:spTgt spid="44036">
                                            <p:txEl>
                                              <p:pRg st="2" end="2"/>
                                            </p:txEl>
                                          </p:spTgt>
                                        </p:tgtEl>
                                        <p:attrNameLst>
                                          <p:attrName>style.visibility</p:attrName>
                                        </p:attrNameLst>
                                      </p:cBhvr>
                                      <p:to>
                                        <p:strVal val="visible"/>
                                      </p:to>
                                    </p:set>
                                    <p:animEffect transition="in" filter="fade">
                                      <p:cBhvr>
                                        <p:cTn id="17" dur="750"/>
                                        <p:tgtEl>
                                          <p:spTgt spid="440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50"/>
                                  </p:stCondLst>
                                  <p:childTnLst>
                                    <p:set>
                                      <p:cBhvr>
                                        <p:cTn id="21" dur="1" fill="hold">
                                          <p:stCondLst>
                                            <p:cond delay="0"/>
                                          </p:stCondLst>
                                        </p:cTn>
                                        <p:tgtEl>
                                          <p:spTgt spid="44036">
                                            <p:txEl>
                                              <p:pRg st="3" end="3"/>
                                            </p:txEl>
                                          </p:spTgt>
                                        </p:tgtEl>
                                        <p:attrNameLst>
                                          <p:attrName>style.visibility</p:attrName>
                                        </p:attrNameLst>
                                      </p:cBhvr>
                                      <p:to>
                                        <p:strVal val="visible"/>
                                      </p:to>
                                    </p:set>
                                    <p:animEffect transition="in" filter="fade">
                                      <p:cBhvr>
                                        <p:cTn id="22" dur="750"/>
                                        <p:tgtEl>
                                          <p:spTgt spid="440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250"/>
                                  </p:stCondLst>
                                  <p:childTnLst>
                                    <p:set>
                                      <p:cBhvr>
                                        <p:cTn id="26" dur="1" fill="hold">
                                          <p:stCondLst>
                                            <p:cond delay="0"/>
                                          </p:stCondLst>
                                        </p:cTn>
                                        <p:tgtEl>
                                          <p:spTgt spid="44036">
                                            <p:txEl>
                                              <p:pRg st="4" end="4"/>
                                            </p:txEl>
                                          </p:spTgt>
                                        </p:tgtEl>
                                        <p:attrNameLst>
                                          <p:attrName>style.visibility</p:attrName>
                                        </p:attrNameLst>
                                      </p:cBhvr>
                                      <p:to>
                                        <p:strVal val="visible"/>
                                      </p:to>
                                    </p:set>
                                    <p:animEffect transition="in" filter="fade">
                                      <p:cBhvr>
                                        <p:cTn id="27" dur="750"/>
                                        <p:tgtEl>
                                          <p:spTgt spid="440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250"/>
                                  </p:stCondLst>
                                  <p:childTnLst>
                                    <p:set>
                                      <p:cBhvr>
                                        <p:cTn id="31" dur="1" fill="hold">
                                          <p:stCondLst>
                                            <p:cond delay="0"/>
                                          </p:stCondLst>
                                        </p:cTn>
                                        <p:tgtEl>
                                          <p:spTgt spid="44036">
                                            <p:txEl>
                                              <p:pRg st="5" end="5"/>
                                            </p:txEl>
                                          </p:spTgt>
                                        </p:tgtEl>
                                        <p:attrNameLst>
                                          <p:attrName>style.visibility</p:attrName>
                                        </p:attrNameLst>
                                      </p:cBhvr>
                                      <p:to>
                                        <p:strVal val="visible"/>
                                      </p:to>
                                    </p:set>
                                    <p:animEffect transition="in" filter="fade">
                                      <p:cBhvr>
                                        <p:cTn id="32" dur="750"/>
                                        <p:tgtEl>
                                          <p:spTgt spid="4403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250"/>
                                  </p:stCondLst>
                                  <p:childTnLst>
                                    <p:set>
                                      <p:cBhvr>
                                        <p:cTn id="36" dur="1" fill="hold">
                                          <p:stCondLst>
                                            <p:cond delay="0"/>
                                          </p:stCondLst>
                                        </p:cTn>
                                        <p:tgtEl>
                                          <p:spTgt spid="44036">
                                            <p:txEl>
                                              <p:pRg st="6" end="6"/>
                                            </p:txEl>
                                          </p:spTgt>
                                        </p:tgtEl>
                                        <p:attrNameLst>
                                          <p:attrName>style.visibility</p:attrName>
                                        </p:attrNameLst>
                                      </p:cBhvr>
                                      <p:to>
                                        <p:strVal val="visible"/>
                                      </p:to>
                                    </p:set>
                                    <p:animEffect transition="in" filter="fade">
                                      <p:cBhvr>
                                        <p:cTn id="37" dur="750"/>
                                        <p:tgtEl>
                                          <p:spTgt spid="4403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250"/>
                                  </p:stCondLst>
                                  <p:childTnLst>
                                    <p:set>
                                      <p:cBhvr>
                                        <p:cTn id="41" dur="1" fill="hold">
                                          <p:stCondLst>
                                            <p:cond delay="0"/>
                                          </p:stCondLst>
                                        </p:cTn>
                                        <p:tgtEl>
                                          <p:spTgt spid="44036">
                                            <p:txEl>
                                              <p:pRg st="7" end="7"/>
                                            </p:txEl>
                                          </p:spTgt>
                                        </p:tgtEl>
                                        <p:attrNameLst>
                                          <p:attrName>style.visibility</p:attrName>
                                        </p:attrNameLst>
                                      </p:cBhvr>
                                      <p:to>
                                        <p:strVal val="visible"/>
                                      </p:to>
                                    </p:set>
                                    <p:animEffect transition="in" filter="fade">
                                      <p:cBhvr>
                                        <p:cTn id="42" dur="750"/>
                                        <p:tgtEl>
                                          <p:spTgt spid="4403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250"/>
                                  </p:stCondLst>
                                  <p:childTnLst>
                                    <p:set>
                                      <p:cBhvr>
                                        <p:cTn id="46" dur="1" fill="hold">
                                          <p:stCondLst>
                                            <p:cond delay="0"/>
                                          </p:stCondLst>
                                        </p:cTn>
                                        <p:tgtEl>
                                          <p:spTgt spid="44036">
                                            <p:txEl>
                                              <p:pRg st="8" end="8"/>
                                            </p:txEl>
                                          </p:spTgt>
                                        </p:tgtEl>
                                        <p:attrNameLst>
                                          <p:attrName>style.visibility</p:attrName>
                                        </p:attrNameLst>
                                      </p:cBhvr>
                                      <p:to>
                                        <p:strVal val="visible"/>
                                      </p:to>
                                    </p:set>
                                    <p:animEffect transition="in" filter="fade">
                                      <p:cBhvr>
                                        <p:cTn id="47" dur="750"/>
                                        <p:tgtEl>
                                          <p:spTgt spid="4403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
          <p:cNvSpPr txBox="1">
            <a:spLocks/>
          </p:cNvSpPr>
          <p:nvPr/>
        </p:nvSpPr>
        <p:spPr>
          <a:xfrm>
            <a:off x="511115" y="1287998"/>
            <a:ext cx="10805214" cy="464602"/>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r>
              <a:rPr lang="en-US" dirty="0"/>
              <a:t>Letters of Credit: </a:t>
            </a:r>
            <a:r>
              <a:rPr lang="en-US" altLang="it-IT" i="1" dirty="0">
                <a:solidFill>
                  <a:srgbClr val="C00000"/>
                </a:solidFill>
              </a:rPr>
              <a:t>less is more!</a:t>
            </a:r>
            <a:endParaRPr lang="it-IT" dirty="0"/>
          </a:p>
        </p:txBody>
      </p:sp>
      <p:sp>
        <p:nvSpPr>
          <p:cNvPr id="15" name="Text Box 5"/>
          <p:cNvSpPr txBox="1">
            <a:spLocks noChangeArrowheads="1"/>
          </p:cNvSpPr>
          <p:nvPr/>
        </p:nvSpPr>
        <p:spPr bwMode="auto">
          <a:xfrm>
            <a:off x="511114" y="2640776"/>
            <a:ext cx="11583120" cy="892552"/>
          </a:xfrm>
          <a:prstGeom prst="rect">
            <a:avLst/>
          </a:prstGeom>
          <a:solidFill>
            <a:schemeClr val="bg1"/>
          </a:solidFill>
          <a:ln>
            <a:noFill/>
          </a:ln>
          <a:effec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it-IT" sz="2600" b="0" i="1" dirty="0">
                <a:solidFill>
                  <a:srgbClr val="C00000"/>
                </a:solidFill>
                <a:latin typeface="Avenir Book"/>
              </a:rPr>
              <a:t>When dealing with letters of credit, the only things that count are the documents…many documents…many potential mistakes!! </a:t>
            </a:r>
          </a:p>
        </p:txBody>
      </p:sp>
    </p:spTree>
    <p:extLst>
      <p:ext uri="{BB962C8B-B14F-4D97-AF65-F5344CB8AC3E}">
        <p14:creationId xmlns:p14="http://schemas.microsoft.com/office/powerpoint/2010/main" val="52892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2286000" y="9144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it-IT" altLang="it-IT" sz="2800" b="0">
              <a:solidFill>
                <a:prstClr val="black"/>
              </a:solidFill>
              <a:latin typeface="Arial Rounded MT Bold" panose="020F0704030504030204" pitchFamily="34" charset="0"/>
            </a:endParaRPr>
          </a:p>
        </p:txBody>
      </p:sp>
      <p:sp>
        <p:nvSpPr>
          <p:cNvPr id="46084" name="Rectangle 4"/>
          <p:cNvSpPr>
            <a:spLocks noGrp="1" noChangeArrowheads="1"/>
          </p:cNvSpPr>
          <p:nvPr>
            <p:ph idx="4294967295"/>
          </p:nvPr>
        </p:nvSpPr>
        <p:spPr>
          <a:xfrm>
            <a:off x="528364" y="1911888"/>
            <a:ext cx="10515600" cy="4351338"/>
          </a:xfrm>
          <a:prstGeom prst="rect">
            <a:avLst/>
          </a:prstGeom>
        </p:spPr>
        <p:txBody>
          <a:bodyPr/>
          <a:lstStyle/>
          <a:p>
            <a:r>
              <a:rPr lang="en-US" altLang="it-IT" sz="2000" dirty="0">
                <a:latin typeface="Avenir Book"/>
              </a:rPr>
              <a:t>Set up the LC correctly – negotiating all points</a:t>
            </a:r>
          </a:p>
          <a:p>
            <a:r>
              <a:rPr lang="en-US" altLang="it-IT" sz="2000" dirty="0">
                <a:latin typeface="Avenir Book"/>
              </a:rPr>
              <a:t>Check with your bank on S.W.I.F.T arrangements prior to LC opening</a:t>
            </a:r>
          </a:p>
          <a:p>
            <a:r>
              <a:rPr lang="en-US" altLang="it-IT" sz="2000" dirty="0">
                <a:latin typeface="Avenir Book"/>
              </a:rPr>
              <a:t>Avoid discrepancies </a:t>
            </a:r>
          </a:p>
          <a:p>
            <a:pPr lvl="1"/>
            <a:r>
              <a:rPr lang="en-US" altLang="it-IT" sz="2000" dirty="0">
                <a:latin typeface="Avenir Book"/>
              </a:rPr>
              <a:t>Use LC template, put it in the sales agreement</a:t>
            </a:r>
          </a:p>
          <a:p>
            <a:pPr lvl="1"/>
            <a:r>
              <a:rPr lang="en-US" altLang="it-IT" sz="2000" dirty="0">
                <a:latin typeface="Avenir Book"/>
              </a:rPr>
              <a:t>Get copy of LC application before issuance</a:t>
            </a:r>
          </a:p>
          <a:p>
            <a:r>
              <a:rPr lang="en-US" altLang="it-IT" sz="2000" dirty="0">
                <a:latin typeface="Avenir Book"/>
              </a:rPr>
              <a:t>Have the LC confirmed/payable at your trust bank</a:t>
            </a:r>
          </a:p>
          <a:p>
            <a:r>
              <a:rPr lang="en-US" altLang="it-IT" sz="2000" dirty="0">
                <a:latin typeface="Avenir Book"/>
              </a:rPr>
              <a:t>Negotiate fees with your bank </a:t>
            </a:r>
          </a:p>
          <a:p>
            <a:pPr marL="457200" lvl="1" indent="0">
              <a:buNone/>
            </a:pPr>
            <a:r>
              <a:rPr lang="en-US" altLang="it-IT" sz="1600" dirty="0">
                <a:latin typeface="Avenir Book"/>
              </a:rPr>
              <a:t>Standard Fees:</a:t>
            </a:r>
          </a:p>
          <a:p>
            <a:pPr lvl="2"/>
            <a:r>
              <a:rPr lang="en-US" altLang="it-IT" sz="1600" dirty="0">
                <a:latin typeface="Avenir Book"/>
              </a:rPr>
              <a:t>Advising fee, Negotiation (Examination),Courier </a:t>
            </a:r>
            <a:r>
              <a:rPr lang="en-US" altLang="it-IT" sz="1600" dirty="0" err="1">
                <a:latin typeface="Avenir Book"/>
              </a:rPr>
              <a:t>etc</a:t>
            </a:r>
            <a:endParaRPr lang="en-US" altLang="it-IT" sz="1600" dirty="0">
              <a:latin typeface="Avenir Book"/>
            </a:endParaRPr>
          </a:p>
          <a:p>
            <a:pPr marL="457200" lvl="1" indent="0">
              <a:buNone/>
            </a:pPr>
            <a:r>
              <a:rPr lang="en-US" altLang="it-IT" sz="1600" dirty="0">
                <a:latin typeface="Avenir Book"/>
              </a:rPr>
              <a:t>Optional Fees:</a:t>
            </a:r>
          </a:p>
          <a:p>
            <a:pPr lvl="2"/>
            <a:r>
              <a:rPr lang="en-US" altLang="it-IT" sz="1600" dirty="0">
                <a:latin typeface="Avenir Book"/>
              </a:rPr>
              <a:t>Confirmation, etc.</a:t>
            </a:r>
          </a:p>
        </p:txBody>
      </p:sp>
      <p:sp>
        <p:nvSpPr>
          <p:cNvPr id="15" name="Titolo 1"/>
          <p:cNvSpPr txBox="1">
            <a:spLocks/>
          </p:cNvSpPr>
          <p:nvPr/>
        </p:nvSpPr>
        <p:spPr>
          <a:xfrm>
            <a:off x="528364" y="1287998"/>
            <a:ext cx="11113477" cy="464602"/>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r>
              <a:rPr lang="en-US" dirty="0"/>
              <a:t>Letters of Credit: </a:t>
            </a:r>
            <a:r>
              <a:rPr lang="en-US" i="1" dirty="0">
                <a:solidFill>
                  <a:srgbClr val="C00000"/>
                </a:solidFill>
              </a:rPr>
              <a:t>quick payment is your target!</a:t>
            </a:r>
            <a:endParaRPr lang="it-IT" dirty="0"/>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8660" y="2904192"/>
            <a:ext cx="3110109" cy="3110109"/>
          </a:xfrm>
          <a:prstGeom prst="rect">
            <a:avLst/>
          </a:prstGeom>
        </p:spPr>
      </p:pic>
    </p:spTree>
    <p:extLst>
      <p:ext uri="{BB962C8B-B14F-4D97-AF65-F5344CB8AC3E}">
        <p14:creationId xmlns:p14="http://schemas.microsoft.com/office/powerpoint/2010/main" val="126480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46084">
                                            <p:txEl>
                                              <p:pRg st="0" end="0"/>
                                            </p:txEl>
                                          </p:spTgt>
                                        </p:tgtEl>
                                        <p:attrNameLst>
                                          <p:attrName>style.visibility</p:attrName>
                                        </p:attrNameLst>
                                      </p:cBhvr>
                                      <p:to>
                                        <p:strVal val="visible"/>
                                      </p:to>
                                    </p:set>
                                    <p:animEffect transition="in" filter="fade">
                                      <p:cBhvr>
                                        <p:cTn id="7" dur="750"/>
                                        <p:tgtEl>
                                          <p:spTgt spid="460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46084">
                                            <p:txEl>
                                              <p:pRg st="1" end="1"/>
                                            </p:txEl>
                                          </p:spTgt>
                                        </p:tgtEl>
                                        <p:attrNameLst>
                                          <p:attrName>style.visibility</p:attrName>
                                        </p:attrNameLst>
                                      </p:cBhvr>
                                      <p:to>
                                        <p:strVal val="visible"/>
                                      </p:to>
                                    </p:set>
                                    <p:animEffect transition="in" filter="fade">
                                      <p:cBhvr>
                                        <p:cTn id="12" dur="750"/>
                                        <p:tgtEl>
                                          <p:spTgt spid="460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50"/>
                                  </p:stCondLst>
                                  <p:childTnLst>
                                    <p:set>
                                      <p:cBhvr>
                                        <p:cTn id="16" dur="1" fill="hold">
                                          <p:stCondLst>
                                            <p:cond delay="0"/>
                                          </p:stCondLst>
                                        </p:cTn>
                                        <p:tgtEl>
                                          <p:spTgt spid="46084">
                                            <p:txEl>
                                              <p:pRg st="2" end="2"/>
                                            </p:txEl>
                                          </p:spTgt>
                                        </p:tgtEl>
                                        <p:attrNameLst>
                                          <p:attrName>style.visibility</p:attrName>
                                        </p:attrNameLst>
                                      </p:cBhvr>
                                      <p:to>
                                        <p:strVal val="visible"/>
                                      </p:to>
                                    </p:set>
                                    <p:animEffect transition="in" filter="fade">
                                      <p:cBhvr>
                                        <p:cTn id="17" dur="750"/>
                                        <p:tgtEl>
                                          <p:spTgt spid="46084">
                                            <p:txEl>
                                              <p:pRg st="2" end="2"/>
                                            </p:txEl>
                                          </p:spTgt>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46084">
                                            <p:txEl>
                                              <p:pRg st="3" end="3"/>
                                            </p:txEl>
                                          </p:spTgt>
                                        </p:tgtEl>
                                        <p:attrNameLst>
                                          <p:attrName>style.visibility</p:attrName>
                                        </p:attrNameLst>
                                      </p:cBhvr>
                                      <p:to>
                                        <p:strVal val="visible"/>
                                      </p:to>
                                    </p:set>
                                    <p:animEffect transition="in" filter="fade">
                                      <p:cBhvr>
                                        <p:cTn id="20" dur="750"/>
                                        <p:tgtEl>
                                          <p:spTgt spid="46084">
                                            <p:txEl>
                                              <p:pRg st="3" end="3"/>
                                            </p:txEl>
                                          </p:spTgt>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46084">
                                            <p:txEl>
                                              <p:pRg st="4" end="4"/>
                                            </p:txEl>
                                          </p:spTgt>
                                        </p:tgtEl>
                                        <p:attrNameLst>
                                          <p:attrName>style.visibility</p:attrName>
                                        </p:attrNameLst>
                                      </p:cBhvr>
                                      <p:to>
                                        <p:strVal val="visible"/>
                                      </p:to>
                                    </p:set>
                                    <p:animEffect transition="in" filter="fade">
                                      <p:cBhvr>
                                        <p:cTn id="23" dur="750"/>
                                        <p:tgtEl>
                                          <p:spTgt spid="4608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250"/>
                                  </p:stCondLst>
                                  <p:childTnLst>
                                    <p:set>
                                      <p:cBhvr>
                                        <p:cTn id="27" dur="1" fill="hold">
                                          <p:stCondLst>
                                            <p:cond delay="0"/>
                                          </p:stCondLst>
                                        </p:cTn>
                                        <p:tgtEl>
                                          <p:spTgt spid="46084">
                                            <p:txEl>
                                              <p:pRg st="5" end="5"/>
                                            </p:txEl>
                                          </p:spTgt>
                                        </p:tgtEl>
                                        <p:attrNameLst>
                                          <p:attrName>style.visibility</p:attrName>
                                        </p:attrNameLst>
                                      </p:cBhvr>
                                      <p:to>
                                        <p:strVal val="visible"/>
                                      </p:to>
                                    </p:set>
                                    <p:animEffect transition="in" filter="fade">
                                      <p:cBhvr>
                                        <p:cTn id="28" dur="750"/>
                                        <p:tgtEl>
                                          <p:spTgt spid="4608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250"/>
                                  </p:stCondLst>
                                  <p:childTnLst>
                                    <p:set>
                                      <p:cBhvr>
                                        <p:cTn id="32" dur="1" fill="hold">
                                          <p:stCondLst>
                                            <p:cond delay="0"/>
                                          </p:stCondLst>
                                        </p:cTn>
                                        <p:tgtEl>
                                          <p:spTgt spid="46084">
                                            <p:txEl>
                                              <p:pRg st="6" end="6"/>
                                            </p:txEl>
                                          </p:spTgt>
                                        </p:tgtEl>
                                        <p:attrNameLst>
                                          <p:attrName>style.visibility</p:attrName>
                                        </p:attrNameLst>
                                      </p:cBhvr>
                                      <p:to>
                                        <p:strVal val="visible"/>
                                      </p:to>
                                    </p:set>
                                    <p:animEffect transition="in" filter="fade">
                                      <p:cBhvr>
                                        <p:cTn id="33" dur="750"/>
                                        <p:tgtEl>
                                          <p:spTgt spid="46084">
                                            <p:txEl>
                                              <p:pRg st="6" end="6"/>
                                            </p:txEl>
                                          </p:spTgt>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46084">
                                            <p:txEl>
                                              <p:pRg st="7" end="7"/>
                                            </p:txEl>
                                          </p:spTgt>
                                        </p:tgtEl>
                                        <p:attrNameLst>
                                          <p:attrName>style.visibility</p:attrName>
                                        </p:attrNameLst>
                                      </p:cBhvr>
                                      <p:to>
                                        <p:strVal val="visible"/>
                                      </p:to>
                                    </p:set>
                                    <p:animEffect transition="in" filter="fade">
                                      <p:cBhvr>
                                        <p:cTn id="36" dur="750"/>
                                        <p:tgtEl>
                                          <p:spTgt spid="46084">
                                            <p:txEl>
                                              <p:pRg st="7" end="7"/>
                                            </p:txEl>
                                          </p:spTgt>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46084">
                                            <p:txEl>
                                              <p:pRg st="8" end="8"/>
                                            </p:txEl>
                                          </p:spTgt>
                                        </p:tgtEl>
                                        <p:attrNameLst>
                                          <p:attrName>style.visibility</p:attrName>
                                        </p:attrNameLst>
                                      </p:cBhvr>
                                      <p:to>
                                        <p:strVal val="visible"/>
                                      </p:to>
                                    </p:set>
                                    <p:animEffect transition="in" filter="fade">
                                      <p:cBhvr>
                                        <p:cTn id="39" dur="750"/>
                                        <p:tgtEl>
                                          <p:spTgt spid="46084">
                                            <p:txEl>
                                              <p:pRg st="8" end="8"/>
                                            </p:txEl>
                                          </p:spTgt>
                                        </p:tgtEl>
                                      </p:cBhvr>
                                    </p:animEffect>
                                  </p:childTnLst>
                                </p:cTn>
                              </p:par>
                              <p:par>
                                <p:cTn id="40" presetID="10" presetClass="entr" presetSubtype="0" fill="hold" grpId="0" nodeType="withEffect">
                                  <p:stCondLst>
                                    <p:cond delay="250"/>
                                  </p:stCondLst>
                                  <p:childTnLst>
                                    <p:set>
                                      <p:cBhvr>
                                        <p:cTn id="41" dur="1" fill="hold">
                                          <p:stCondLst>
                                            <p:cond delay="0"/>
                                          </p:stCondLst>
                                        </p:cTn>
                                        <p:tgtEl>
                                          <p:spTgt spid="46084">
                                            <p:txEl>
                                              <p:pRg st="9" end="9"/>
                                            </p:txEl>
                                          </p:spTgt>
                                        </p:tgtEl>
                                        <p:attrNameLst>
                                          <p:attrName>style.visibility</p:attrName>
                                        </p:attrNameLst>
                                      </p:cBhvr>
                                      <p:to>
                                        <p:strVal val="visible"/>
                                      </p:to>
                                    </p:set>
                                    <p:animEffect transition="in" filter="fade">
                                      <p:cBhvr>
                                        <p:cTn id="42" dur="750"/>
                                        <p:tgtEl>
                                          <p:spTgt spid="46084">
                                            <p:txEl>
                                              <p:pRg st="9" end="9"/>
                                            </p:txEl>
                                          </p:spTgt>
                                        </p:tgtEl>
                                      </p:cBhvr>
                                    </p:animEffect>
                                  </p:childTnLst>
                                </p:cTn>
                              </p:par>
                              <p:par>
                                <p:cTn id="43" presetID="10" presetClass="entr" presetSubtype="0" fill="hold" grpId="0" nodeType="withEffect">
                                  <p:stCondLst>
                                    <p:cond delay="250"/>
                                  </p:stCondLst>
                                  <p:childTnLst>
                                    <p:set>
                                      <p:cBhvr>
                                        <p:cTn id="44" dur="1" fill="hold">
                                          <p:stCondLst>
                                            <p:cond delay="0"/>
                                          </p:stCondLst>
                                        </p:cTn>
                                        <p:tgtEl>
                                          <p:spTgt spid="46084">
                                            <p:txEl>
                                              <p:pRg st="10" end="10"/>
                                            </p:txEl>
                                          </p:spTgt>
                                        </p:tgtEl>
                                        <p:attrNameLst>
                                          <p:attrName>style.visibility</p:attrName>
                                        </p:attrNameLst>
                                      </p:cBhvr>
                                      <p:to>
                                        <p:strVal val="visible"/>
                                      </p:to>
                                    </p:set>
                                    <p:animEffect transition="in" filter="fade">
                                      <p:cBhvr>
                                        <p:cTn id="45" dur="750"/>
                                        <p:tgtEl>
                                          <p:spTgt spid="46084">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7250" y="1316913"/>
            <a:ext cx="8388341" cy="464602"/>
          </a:xfrm>
        </p:spPr>
        <p:txBody>
          <a:bodyPr/>
          <a:lstStyle/>
          <a:p>
            <a:r>
              <a:rPr lang="en-US" altLang="it-IT" dirty="0">
                <a:solidFill>
                  <a:srgbClr val="C00000"/>
                </a:solidFill>
              </a:rPr>
              <a:t>Global Trade Overview</a:t>
            </a:r>
            <a:endParaRPr lang="it-IT" dirty="0">
              <a:solidFill>
                <a:srgbClr val="C00000"/>
              </a:solidFill>
            </a:endParaRPr>
          </a:p>
        </p:txBody>
      </p:sp>
    </p:spTree>
    <p:extLst>
      <p:ext uri="{BB962C8B-B14F-4D97-AF65-F5344CB8AC3E}">
        <p14:creationId xmlns:p14="http://schemas.microsoft.com/office/powerpoint/2010/main" val="41972377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4294967295"/>
          </p:nvPr>
        </p:nvSpPr>
        <p:spPr>
          <a:xfrm>
            <a:off x="557250" y="1970405"/>
            <a:ext cx="10515600" cy="4351338"/>
          </a:xfrm>
          <a:prstGeom prst="rect">
            <a:avLst/>
          </a:prstGeom>
        </p:spPr>
        <p:txBody>
          <a:bodyPr/>
          <a:lstStyle/>
          <a:p>
            <a:r>
              <a:rPr lang="en-US" altLang="it-IT" sz="2000" dirty="0">
                <a:latin typeface="Avenir Book"/>
              </a:rPr>
              <a:t>Read the letter of credit very carefully</a:t>
            </a:r>
          </a:p>
          <a:p>
            <a:r>
              <a:rPr lang="en-US" altLang="it-IT" sz="2000" dirty="0">
                <a:latin typeface="Avenir Book"/>
              </a:rPr>
              <a:t>Ensure you can comply with the terms (all 20+ points)</a:t>
            </a:r>
          </a:p>
          <a:p>
            <a:r>
              <a:rPr lang="en-US" altLang="it-IT" sz="2000" dirty="0">
                <a:latin typeface="Avenir Book"/>
              </a:rPr>
              <a:t>Send copy of LC to your bank</a:t>
            </a:r>
          </a:p>
          <a:p>
            <a:r>
              <a:rPr lang="en-US" altLang="it-IT" sz="2000" dirty="0">
                <a:latin typeface="Avenir Book"/>
              </a:rPr>
              <a:t>Ask about anything you don’t understand</a:t>
            </a:r>
          </a:p>
          <a:p>
            <a:r>
              <a:rPr lang="en-US" altLang="it-IT" sz="2000" dirty="0">
                <a:latin typeface="Avenir Book"/>
              </a:rPr>
              <a:t>If incorrect, reject the LC immediately</a:t>
            </a:r>
          </a:p>
          <a:p>
            <a:r>
              <a:rPr lang="en-US" altLang="it-IT" sz="2000" dirty="0">
                <a:latin typeface="Avenir Book"/>
              </a:rPr>
              <a:t>If necessary, request the buyer to amend the Letter of Credit</a:t>
            </a:r>
          </a:p>
          <a:p>
            <a:r>
              <a:rPr lang="en-US" altLang="it-IT" sz="2000" dirty="0">
                <a:latin typeface="Avenir Book"/>
              </a:rPr>
              <a:t>Where possible try to negotiate the letter of credit as an annex and an obligation of the sales agreement</a:t>
            </a:r>
          </a:p>
          <a:p>
            <a:endParaRPr lang="en-US" altLang="it-IT" sz="2000" dirty="0">
              <a:latin typeface="Avenir Book"/>
            </a:endParaRPr>
          </a:p>
        </p:txBody>
      </p:sp>
      <p:sp>
        <p:nvSpPr>
          <p:cNvPr id="14" name="Titolo 1"/>
          <p:cNvSpPr txBox="1">
            <a:spLocks/>
          </p:cNvSpPr>
          <p:nvPr/>
        </p:nvSpPr>
        <p:spPr>
          <a:xfrm>
            <a:off x="557250" y="1316913"/>
            <a:ext cx="10521057" cy="464602"/>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4000" b="1" i="0" u="none" strike="noStrike" kern="1200" cap="none" spc="0" normalizeH="0" baseline="0" noProof="0" dirty="0" err="1">
                <a:ln>
                  <a:noFill/>
                </a:ln>
                <a:solidFill>
                  <a:srgbClr val="2E3C5D"/>
                </a:solidFill>
                <a:effectLst/>
                <a:uLnTx/>
                <a:uFillTx/>
                <a:latin typeface="Avenir Black" panose="02000503020000020003" pitchFamily="2" charset="0"/>
                <a:ea typeface="+mj-ea"/>
                <a:cs typeface="Calibri" panose="020F0502020204030204" pitchFamily="34" charset="0"/>
              </a:rPr>
              <a:t>Letters</a:t>
            </a:r>
            <a:r>
              <a:rPr kumimoji="0" lang="it-IT" sz="4000" b="1" i="0" u="none" strike="noStrike" kern="1200" cap="none" spc="0" normalizeH="0" baseline="0" noProof="0" dirty="0">
                <a:ln>
                  <a:noFill/>
                </a:ln>
                <a:solidFill>
                  <a:srgbClr val="2E3C5D"/>
                </a:solidFill>
                <a:effectLst/>
                <a:uLnTx/>
                <a:uFillTx/>
                <a:latin typeface="Avenir Black" panose="02000503020000020003" pitchFamily="2" charset="0"/>
                <a:ea typeface="+mj-ea"/>
                <a:cs typeface="Calibri" panose="020F0502020204030204" pitchFamily="34" charset="0"/>
              </a:rPr>
              <a:t> of Credit: </a:t>
            </a:r>
            <a:r>
              <a:rPr lang="it-IT" i="1" dirty="0" err="1">
                <a:solidFill>
                  <a:srgbClr val="C00000"/>
                </a:solidFill>
              </a:rPr>
              <a:t>what</a:t>
            </a:r>
            <a:r>
              <a:rPr lang="it-IT" i="1" dirty="0">
                <a:solidFill>
                  <a:srgbClr val="C00000"/>
                </a:solidFill>
              </a:rPr>
              <a:t> to do </a:t>
            </a:r>
            <a:r>
              <a:rPr lang="it-IT" i="1" dirty="0" err="1">
                <a:solidFill>
                  <a:srgbClr val="C00000"/>
                </a:solidFill>
              </a:rPr>
              <a:t>when</a:t>
            </a:r>
            <a:r>
              <a:rPr lang="it-IT" i="1" dirty="0">
                <a:solidFill>
                  <a:srgbClr val="C00000"/>
                </a:solidFill>
              </a:rPr>
              <a:t> </a:t>
            </a:r>
            <a:r>
              <a:rPr lang="it-IT" i="1" dirty="0" err="1">
                <a:solidFill>
                  <a:srgbClr val="C00000"/>
                </a:solidFill>
              </a:rPr>
              <a:t>it</a:t>
            </a:r>
            <a:r>
              <a:rPr lang="it-IT" i="1" dirty="0">
                <a:solidFill>
                  <a:srgbClr val="C00000"/>
                </a:solidFill>
              </a:rPr>
              <a:t> </a:t>
            </a:r>
            <a:r>
              <a:rPr lang="it-IT" i="1" dirty="0" err="1">
                <a:solidFill>
                  <a:srgbClr val="C00000"/>
                </a:solidFill>
              </a:rPr>
              <a:t>arrives</a:t>
            </a:r>
            <a:endParaRPr lang="it-IT" i="1" dirty="0">
              <a:solidFill>
                <a:srgbClr val="C00000"/>
              </a:solidFill>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2983" y="1828650"/>
            <a:ext cx="2619867" cy="2619867"/>
          </a:xfrm>
          <a:prstGeom prst="rect">
            <a:avLst/>
          </a:prstGeom>
        </p:spPr>
      </p:pic>
    </p:spTree>
    <p:extLst>
      <p:ext uri="{BB962C8B-B14F-4D97-AF65-F5344CB8AC3E}">
        <p14:creationId xmlns:p14="http://schemas.microsoft.com/office/powerpoint/2010/main" val="235670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250"/>
                                  </p:stCondLst>
                                  <p:childTnLst>
                                    <p:set>
                                      <p:cBhvr>
                                        <p:cTn id="12" dur="1" fill="hold">
                                          <p:stCondLst>
                                            <p:cond delay="0"/>
                                          </p:stCondLst>
                                        </p:cTn>
                                        <p:tgtEl>
                                          <p:spTgt spid="49155">
                                            <p:txEl>
                                              <p:pRg st="0" end="0"/>
                                            </p:txEl>
                                          </p:spTgt>
                                        </p:tgtEl>
                                        <p:attrNameLst>
                                          <p:attrName>style.visibility</p:attrName>
                                        </p:attrNameLst>
                                      </p:cBhvr>
                                      <p:to>
                                        <p:strVal val="visible"/>
                                      </p:to>
                                    </p:set>
                                    <p:animEffect transition="in" filter="fade">
                                      <p:cBhvr>
                                        <p:cTn id="13" dur="750"/>
                                        <p:tgtEl>
                                          <p:spTgt spid="4915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250"/>
                                  </p:stCondLst>
                                  <p:childTnLst>
                                    <p:set>
                                      <p:cBhvr>
                                        <p:cTn id="17" dur="1" fill="hold">
                                          <p:stCondLst>
                                            <p:cond delay="0"/>
                                          </p:stCondLst>
                                        </p:cTn>
                                        <p:tgtEl>
                                          <p:spTgt spid="49155">
                                            <p:txEl>
                                              <p:pRg st="1" end="1"/>
                                            </p:txEl>
                                          </p:spTgt>
                                        </p:tgtEl>
                                        <p:attrNameLst>
                                          <p:attrName>style.visibility</p:attrName>
                                        </p:attrNameLst>
                                      </p:cBhvr>
                                      <p:to>
                                        <p:strVal val="visible"/>
                                      </p:to>
                                    </p:set>
                                    <p:animEffect transition="in" filter="fade">
                                      <p:cBhvr>
                                        <p:cTn id="18" dur="750"/>
                                        <p:tgtEl>
                                          <p:spTgt spid="4915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250"/>
                                  </p:stCondLst>
                                  <p:childTnLst>
                                    <p:set>
                                      <p:cBhvr>
                                        <p:cTn id="22" dur="1" fill="hold">
                                          <p:stCondLst>
                                            <p:cond delay="0"/>
                                          </p:stCondLst>
                                        </p:cTn>
                                        <p:tgtEl>
                                          <p:spTgt spid="49155">
                                            <p:txEl>
                                              <p:pRg st="2" end="2"/>
                                            </p:txEl>
                                          </p:spTgt>
                                        </p:tgtEl>
                                        <p:attrNameLst>
                                          <p:attrName>style.visibility</p:attrName>
                                        </p:attrNameLst>
                                      </p:cBhvr>
                                      <p:to>
                                        <p:strVal val="visible"/>
                                      </p:to>
                                    </p:set>
                                    <p:animEffect transition="in" filter="fade">
                                      <p:cBhvr>
                                        <p:cTn id="23" dur="750"/>
                                        <p:tgtEl>
                                          <p:spTgt spid="4915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250"/>
                                  </p:stCondLst>
                                  <p:childTnLst>
                                    <p:set>
                                      <p:cBhvr>
                                        <p:cTn id="27" dur="1" fill="hold">
                                          <p:stCondLst>
                                            <p:cond delay="0"/>
                                          </p:stCondLst>
                                        </p:cTn>
                                        <p:tgtEl>
                                          <p:spTgt spid="49155">
                                            <p:txEl>
                                              <p:pRg st="3" end="3"/>
                                            </p:txEl>
                                          </p:spTgt>
                                        </p:tgtEl>
                                        <p:attrNameLst>
                                          <p:attrName>style.visibility</p:attrName>
                                        </p:attrNameLst>
                                      </p:cBhvr>
                                      <p:to>
                                        <p:strVal val="visible"/>
                                      </p:to>
                                    </p:set>
                                    <p:animEffect transition="in" filter="fade">
                                      <p:cBhvr>
                                        <p:cTn id="28" dur="750"/>
                                        <p:tgtEl>
                                          <p:spTgt spid="4915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250"/>
                                  </p:stCondLst>
                                  <p:childTnLst>
                                    <p:set>
                                      <p:cBhvr>
                                        <p:cTn id="32" dur="1" fill="hold">
                                          <p:stCondLst>
                                            <p:cond delay="0"/>
                                          </p:stCondLst>
                                        </p:cTn>
                                        <p:tgtEl>
                                          <p:spTgt spid="49155">
                                            <p:txEl>
                                              <p:pRg st="4" end="4"/>
                                            </p:txEl>
                                          </p:spTgt>
                                        </p:tgtEl>
                                        <p:attrNameLst>
                                          <p:attrName>style.visibility</p:attrName>
                                        </p:attrNameLst>
                                      </p:cBhvr>
                                      <p:to>
                                        <p:strVal val="visible"/>
                                      </p:to>
                                    </p:set>
                                    <p:animEffect transition="in" filter="fade">
                                      <p:cBhvr>
                                        <p:cTn id="33" dur="750"/>
                                        <p:tgtEl>
                                          <p:spTgt spid="4915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250"/>
                                  </p:stCondLst>
                                  <p:childTnLst>
                                    <p:set>
                                      <p:cBhvr>
                                        <p:cTn id="37" dur="1" fill="hold">
                                          <p:stCondLst>
                                            <p:cond delay="0"/>
                                          </p:stCondLst>
                                        </p:cTn>
                                        <p:tgtEl>
                                          <p:spTgt spid="49155">
                                            <p:txEl>
                                              <p:pRg st="5" end="5"/>
                                            </p:txEl>
                                          </p:spTgt>
                                        </p:tgtEl>
                                        <p:attrNameLst>
                                          <p:attrName>style.visibility</p:attrName>
                                        </p:attrNameLst>
                                      </p:cBhvr>
                                      <p:to>
                                        <p:strVal val="visible"/>
                                      </p:to>
                                    </p:set>
                                    <p:animEffect transition="in" filter="fade">
                                      <p:cBhvr>
                                        <p:cTn id="38" dur="750"/>
                                        <p:tgtEl>
                                          <p:spTgt spid="4915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250"/>
                                  </p:stCondLst>
                                  <p:childTnLst>
                                    <p:set>
                                      <p:cBhvr>
                                        <p:cTn id="42" dur="1" fill="hold">
                                          <p:stCondLst>
                                            <p:cond delay="0"/>
                                          </p:stCondLst>
                                        </p:cTn>
                                        <p:tgtEl>
                                          <p:spTgt spid="49155">
                                            <p:txEl>
                                              <p:pRg st="6" end="6"/>
                                            </p:txEl>
                                          </p:spTgt>
                                        </p:tgtEl>
                                        <p:attrNameLst>
                                          <p:attrName>style.visibility</p:attrName>
                                        </p:attrNameLst>
                                      </p:cBhvr>
                                      <p:to>
                                        <p:strVal val="visible"/>
                                      </p:to>
                                    </p:set>
                                    <p:animEffect transition="in" filter="fade">
                                      <p:cBhvr>
                                        <p:cTn id="43" dur="750"/>
                                        <p:tgtEl>
                                          <p:spTgt spid="491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557250" y="2344499"/>
            <a:ext cx="7780300" cy="1323438"/>
          </a:xfrm>
        </p:spPr>
        <p:txBody>
          <a:bodyPr/>
          <a:lstStyle/>
          <a:p>
            <a:pPr marL="0" lvl="1" indent="0">
              <a:spcBef>
                <a:spcPts val="1000"/>
              </a:spcBef>
              <a:buNone/>
            </a:pPr>
            <a:r>
              <a:rPr lang="en-US" altLang="it-IT" sz="2000" dirty="0">
                <a:latin typeface="Avenir Book"/>
              </a:rPr>
              <a:t>Letters of Credit:</a:t>
            </a:r>
          </a:p>
          <a:p>
            <a:pPr marL="228600" lvl="1">
              <a:spcBef>
                <a:spcPts val="1000"/>
              </a:spcBef>
            </a:pPr>
            <a:r>
              <a:rPr lang="en-US" altLang="it-IT" sz="2000" dirty="0">
                <a:latin typeface="Avenir Book"/>
              </a:rPr>
              <a:t>are sometimes expensive (especially if confirmed)</a:t>
            </a:r>
          </a:p>
          <a:p>
            <a:pPr marL="228600" lvl="1">
              <a:spcBef>
                <a:spcPts val="1000"/>
              </a:spcBef>
            </a:pPr>
            <a:r>
              <a:rPr lang="en-US" altLang="it-IT" sz="2000" dirty="0">
                <a:latin typeface="Avenir Book"/>
              </a:rPr>
              <a:t>encumber Buyer’s lines of credit</a:t>
            </a:r>
          </a:p>
          <a:p>
            <a:pPr marL="228600" lvl="1">
              <a:spcBef>
                <a:spcPts val="1000"/>
              </a:spcBef>
            </a:pPr>
            <a:r>
              <a:rPr lang="en-US" altLang="it-IT" sz="2000" dirty="0">
                <a:latin typeface="Avenir Book"/>
              </a:rPr>
              <a:t>are effective if properly structured</a:t>
            </a:r>
          </a:p>
          <a:p>
            <a:pPr marL="228600" lvl="1">
              <a:spcBef>
                <a:spcPts val="1000"/>
              </a:spcBef>
            </a:pPr>
            <a:r>
              <a:rPr lang="en-US" altLang="it-IT" sz="2000" dirty="0">
                <a:solidFill>
                  <a:srgbClr val="C00000"/>
                </a:solidFill>
                <a:latin typeface="Avenir Book"/>
              </a:rPr>
              <a:t>could be ineffective and product collateral costs if wrongly structured</a:t>
            </a:r>
          </a:p>
        </p:txBody>
      </p:sp>
      <p:sp>
        <p:nvSpPr>
          <p:cNvPr id="4" name="Titolo 1"/>
          <p:cNvSpPr txBox="1">
            <a:spLocks/>
          </p:cNvSpPr>
          <p:nvPr/>
        </p:nvSpPr>
        <p:spPr>
          <a:xfrm>
            <a:off x="557250" y="1316913"/>
            <a:ext cx="8797764" cy="464602"/>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4000" b="1" i="0" u="none" strike="noStrike" kern="1200" cap="none" spc="0" normalizeH="0" baseline="0" noProof="0" dirty="0" err="1">
                <a:ln>
                  <a:noFill/>
                </a:ln>
                <a:solidFill>
                  <a:srgbClr val="2E3C5D"/>
                </a:solidFill>
                <a:effectLst/>
                <a:uLnTx/>
                <a:uFillTx/>
                <a:latin typeface="Avenir Black" panose="02000503020000020003" pitchFamily="2" charset="0"/>
                <a:ea typeface="+mj-ea"/>
                <a:cs typeface="Calibri" panose="020F0502020204030204" pitchFamily="34" charset="0"/>
              </a:rPr>
              <a:t>Letters</a:t>
            </a:r>
            <a:r>
              <a:rPr kumimoji="0" lang="it-IT" sz="4000" b="1" i="0" u="none" strike="noStrike" kern="1200" cap="none" spc="0" normalizeH="0" baseline="0" noProof="0" dirty="0">
                <a:ln>
                  <a:noFill/>
                </a:ln>
                <a:solidFill>
                  <a:srgbClr val="2E3C5D"/>
                </a:solidFill>
                <a:effectLst/>
                <a:uLnTx/>
                <a:uFillTx/>
                <a:latin typeface="Avenir Black" panose="02000503020000020003" pitchFamily="2" charset="0"/>
                <a:ea typeface="+mj-ea"/>
                <a:cs typeface="Calibri" panose="020F0502020204030204" pitchFamily="34" charset="0"/>
              </a:rPr>
              <a:t> of Credit: </a:t>
            </a:r>
            <a:r>
              <a:rPr lang="it-IT" i="1" dirty="0" err="1">
                <a:solidFill>
                  <a:srgbClr val="C00000"/>
                </a:solidFill>
              </a:rPr>
              <a:t>pro’s</a:t>
            </a:r>
            <a:r>
              <a:rPr lang="it-IT" i="1" dirty="0">
                <a:solidFill>
                  <a:srgbClr val="C00000"/>
                </a:solidFill>
              </a:rPr>
              <a:t> and </a:t>
            </a:r>
            <a:r>
              <a:rPr lang="it-IT" i="1" dirty="0" err="1">
                <a:solidFill>
                  <a:srgbClr val="C00000"/>
                </a:solidFill>
              </a:rPr>
              <a:t>con’s</a:t>
            </a:r>
            <a:endParaRPr lang="it-IT" i="1" dirty="0">
              <a:solidFill>
                <a:srgbClr val="C00000"/>
              </a:solidFill>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0088" y="2129918"/>
            <a:ext cx="3524277" cy="2366668"/>
          </a:xfrm>
          <a:prstGeom prst="rect">
            <a:avLst/>
          </a:prstGeom>
        </p:spPr>
      </p:pic>
    </p:spTree>
    <p:extLst>
      <p:ext uri="{BB962C8B-B14F-4D97-AF65-F5344CB8AC3E}">
        <p14:creationId xmlns:p14="http://schemas.microsoft.com/office/powerpoint/2010/main" val="81955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25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25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75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25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75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 calcmode="lin" valueType="num">
                                      <p:cBhvr>
                                        <p:cTn id="34" dur="1000" fill="hold"/>
                                        <p:tgtEl>
                                          <p:spTgt spid="5"/>
                                        </p:tgtEl>
                                        <p:attrNameLst>
                                          <p:attrName>style.rotation</p:attrName>
                                        </p:attrNameLst>
                                      </p:cBhvr>
                                      <p:tavLst>
                                        <p:tav tm="0">
                                          <p:val>
                                            <p:fltVal val="90"/>
                                          </p:val>
                                        </p:tav>
                                        <p:tav tm="100000">
                                          <p:val>
                                            <p:fltVal val="0"/>
                                          </p:val>
                                        </p:tav>
                                      </p:tavLst>
                                    </p:anim>
                                    <p:animEffect transition="in" filter="fade">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txBox="1">
            <a:spLocks noChangeArrowheads="1"/>
          </p:cNvSpPr>
          <p:nvPr/>
        </p:nvSpPr>
        <p:spPr bwMode="auto">
          <a:xfrm>
            <a:off x="2279576" y="404815"/>
            <a:ext cx="6697662" cy="5048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altLang="it-IT" sz="2200" dirty="0">
              <a:latin typeface="Verdana" pitchFamily="34" charset="0"/>
            </a:endParaRPr>
          </a:p>
        </p:txBody>
      </p:sp>
      <p:sp>
        <p:nvSpPr>
          <p:cNvPr id="19" name="Rettangolo 18"/>
          <p:cNvSpPr/>
          <p:nvPr/>
        </p:nvSpPr>
        <p:spPr>
          <a:xfrm>
            <a:off x="557251" y="2094737"/>
            <a:ext cx="11204443" cy="4025717"/>
          </a:xfrm>
          <a:prstGeom prst="rect">
            <a:avLst/>
          </a:prstGeom>
        </p:spPr>
        <p:txBody>
          <a:bodyPr wrap="square">
            <a:spAutoFit/>
          </a:bodyPr>
          <a:lstStyle/>
          <a:p>
            <a:pPr>
              <a:lnSpc>
                <a:spcPct val="90000"/>
              </a:lnSpc>
            </a:pPr>
            <a:r>
              <a:rPr lang="en-US" altLang="it-IT" sz="2400" b="1" dirty="0">
                <a:solidFill>
                  <a:srgbClr val="C00000"/>
                </a:solidFill>
                <a:latin typeface="Avenir Book"/>
              </a:rPr>
              <a:t>Definition</a:t>
            </a:r>
            <a:r>
              <a:rPr lang="en-US" altLang="it-IT" sz="2400" dirty="0">
                <a:solidFill>
                  <a:srgbClr val="C00000"/>
                </a:solidFill>
                <a:latin typeface="Avenir Book"/>
              </a:rPr>
              <a:t>:</a:t>
            </a:r>
          </a:p>
          <a:p>
            <a:pPr>
              <a:lnSpc>
                <a:spcPct val="90000"/>
              </a:lnSpc>
            </a:pPr>
            <a:r>
              <a:rPr lang="en-US" altLang="it-IT" sz="2600" dirty="0">
                <a:latin typeface="Avenir Book"/>
              </a:rPr>
              <a:t>It’s a particular kind of documentary credit issued by a bank in favor of a Beneficiary (the Buyer/Importer) to secure the execution of a contract or other obligations by the Applicant (the Seller/Exporter). </a:t>
            </a:r>
          </a:p>
          <a:p>
            <a:pPr>
              <a:lnSpc>
                <a:spcPct val="90000"/>
              </a:lnSpc>
            </a:pPr>
            <a:r>
              <a:rPr lang="en-US" altLang="it-IT" sz="2600" dirty="0">
                <a:latin typeface="Avenir Book"/>
              </a:rPr>
              <a:t>The Stand by Letter of Credit (SBLC) is activate on presentation to the bank of a declaration of default accompanied by the documents as prescribed in the SBLC.</a:t>
            </a:r>
          </a:p>
          <a:p>
            <a:pPr>
              <a:lnSpc>
                <a:spcPct val="90000"/>
              </a:lnSpc>
            </a:pPr>
            <a:r>
              <a:rPr lang="en-US" altLang="it-IT" sz="2600" dirty="0">
                <a:latin typeface="Avenir Book"/>
              </a:rPr>
              <a:t>SBLC is typical in the US market where it is used in place of the commercial guarantees.</a:t>
            </a:r>
          </a:p>
          <a:p>
            <a:pPr>
              <a:lnSpc>
                <a:spcPct val="90000"/>
              </a:lnSpc>
            </a:pPr>
            <a:r>
              <a:rPr lang="en-US" altLang="it-IT" sz="2600" dirty="0">
                <a:latin typeface="Avenir Book"/>
              </a:rPr>
              <a:t>Stand by Letters of Credit are typically ruled by International Stand by Practice (ISP 98)</a:t>
            </a:r>
            <a:r>
              <a:rPr lang="en-US" altLang="it-IT" sz="2800" dirty="0">
                <a:latin typeface="Avenir Book"/>
              </a:rPr>
              <a:t> </a:t>
            </a:r>
            <a:r>
              <a:rPr lang="en-US" altLang="it-IT" sz="2600" dirty="0">
                <a:latin typeface="Avenir Book"/>
              </a:rPr>
              <a:t>issued by the  International Chamber of Commerce. </a:t>
            </a:r>
            <a:r>
              <a:rPr lang="en-US" altLang="it-IT" sz="2400" dirty="0">
                <a:latin typeface="Avenir Book"/>
              </a:rPr>
              <a:t>	</a:t>
            </a:r>
          </a:p>
        </p:txBody>
      </p:sp>
      <p:sp>
        <p:nvSpPr>
          <p:cNvPr id="2" name="Titolo 1"/>
          <p:cNvSpPr>
            <a:spLocks noGrp="1"/>
          </p:cNvSpPr>
          <p:nvPr>
            <p:ph type="title"/>
          </p:nvPr>
        </p:nvSpPr>
        <p:spPr>
          <a:xfrm>
            <a:off x="557250" y="1316913"/>
            <a:ext cx="7514087" cy="464602"/>
          </a:xfrm>
        </p:spPr>
        <p:txBody>
          <a:bodyPr/>
          <a:lstStyle/>
          <a:p>
            <a:r>
              <a:rPr lang="it-IT" altLang="it-IT" dirty="0"/>
              <a:t>Standby </a:t>
            </a:r>
            <a:r>
              <a:rPr lang="it-IT" altLang="it-IT" dirty="0" err="1"/>
              <a:t>Letter</a:t>
            </a:r>
            <a:r>
              <a:rPr lang="it-IT" altLang="it-IT" dirty="0"/>
              <a:t> of Credit</a:t>
            </a:r>
            <a:r>
              <a:rPr lang="fr-FR" altLang="it-IT" dirty="0">
                <a:latin typeface="Verdana" pitchFamily="34" charset="0"/>
              </a:rPr>
              <a:t/>
            </a:r>
            <a:br>
              <a:rPr lang="fr-FR" altLang="it-IT" dirty="0">
                <a:latin typeface="Verdana" pitchFamily="34" charset="0"/>
              </a:rPr>
            </a:br>
            <a:endParaRPr lang="it-IT" dirty="0"/>
          </a:p>
        </p:txBody>
      </p:sp>
    </p:spTree>
    <p:extLst>
      <p:ext uri="{BB962C8B-B14F-4D97-AF65-F5344CB8AC3E}">
        <p14:creationId xmlns:p14="http://schemas.microsoft.com/office/powerpoint/2010/main" val="364412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75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25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fade">
                                      <p:cBhvr>
                                        <p:cTn id="17" dur="75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fade">
                                      <p:cBhvr>
                                        <p:cTn id="22" dur="750"/>
                                        <p:tgtEl>
                                          <p:spTgt spid="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250"/>
                                  </p:stCondLst>
                                  <p:childTnLst>
                                    <p:set>
                                      <p:cBhvr>
                                        <p:cTn id="26" dur="1" fill="hold">
                                          <p:stCondLst>
                                            <p:cond delay="0"/>
                                          </p:stCondLst>
                                        </p:cTn>
                                        <p:tgtEl>
                                          <p:spTgt spid="19">
                                            <p:txEl>
                                              <p:pRg st="4" end="4"/>
                                            </p:txEl>
                                          </p:spTgt>
                                        </p:tgtEl>
                                        <p:attrNameLst>
                                          <p:attrName>style.visibility</p:attrName>
                                        </p:attrNameLst>
                                      </p:cBhvr>
                                      <p:to>
                                        <p:strVal val="visible"/>
                                      </p:to>
                                    </p:set>
                                    <p:animEffect transition="in" filter="fade">
                                      <p:cBhvr>
                                        <p:cTn id="27" dur="75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7250" y="1316913"/>
            <a:ext cx="9294115" cy="464602"/>
          </a:xfrm>
        </p:spPr>
        <p:txBody>
          <a:bodyPr/>
          <a:lstStyle/>
          <a:p>
            <a:r>
              <a:rPr lang="it-IT" dirty="0" err="1"/>
              <a:t>Trade</a:t>
            </a:r>
            <a:r>
              <a:rPr lang="it-IT" dirty="0"/>
              <a:t> Finance – </a:t>
            </a:r>
            <a:r>
              <a:rPr lang="it-IT" dirty="0">
                <a:solidFill>
                  <a:srgbClr val="C00000"/>
                </a:solidFill>
              </a:rPr>
              <a:t>Commercial Guarantees</a:t>
            </a:r>
          </a:p>
        </p:txBody>
      </p:sp>
    </p:spTree>
    <p:extLst>
      <p:ext uri="{BB962C8B-B14F-4D97-AF65-F5344CB8AC3E}">
        <p14:creationId xmlns:p14="http://schemas.microsoft.com/office/powerpoint/2010/main" val="31541450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2963466" y="1220392"/>
            <a:ext cx="5634038" cy="31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sz="1200">
                <a:solidFill>
                  <a:schemeClr val="tx1"/>
                </a:solidFill>
                <a:latin typeface="Verdana" pitchFamily="34" charset="0"/>
              </a:defRPr>
            </a:lvl1pPr>
            <a:lvl2pPr marL="742950" indent="-285750" eaLnBrk="0" hangingPunct="0">
              <a:defRPr sz="1200">
                <a:solidFill>
                  <a:schemeClr val="tx1"/>
                </a:solidFill>
                <a:latin typeface="Verdana" pitchFamily="34" charset="0"/>
              </a:defRPr>
            </a:lvl2pPr>
            <a:lvl3pPr marL="1143000" indent="-228600" eaLnBrk="0" hangingPunct="0">
              <a:defRPr sz="1200">
                <a:solidFill>
                  <a:schemeClr val="tx1"/>
                </a:solidFill>
                <a:latin typeface="Verdana" pitchFamily="34" charset="0"/>
              </a:defRPr>
            </a:lvl3pPr>
            <a:lvl4pPr marL="1600200" indent="-228600" eaLnBrk="0" hangingPunct="0">
              <a:defRPr sz="1200">
                <a:solidFill>
                  <a:schemeClr val="tx1"/>
                </a:solidFill>
                <a:latin typeface="Verdana" pitchFamily="34" charset="0"/>
              </a:defRPr>
            </a:lvl4pPr>
            <a:lvl5pPr marL="2057400" indent="-228600" eaLnBrk="0" hangingPunct="0">
              <a:defRPr sz="1200">
                <a:solidFill>
                  <a:schemeClr val="tx1"/>
                </a:solidFill>
                <a:latin typeface="Verdana" pitchFamily="34" charset="0"/>
              </a:defRPr>
            </a:lvl5pPr>
            <a:lvl6pPr marL="2514600" indent="-228600" eaLnBrk="0" fontAlgn="base" hangingPunct="0">
              <a:spcBef>
                <a:spcPct val="0"/>
              </a:spcBef>
              <a:spcAft>
                <a:spcPct val="0"/>
              </a:spcAft>
              <a:defRPr sz="1200">
                <a:solidFill>
                  <a:schemeClr val="tx1"/>
                </a:solidFill>
                <a:latin typeface="Verdana" pitchFamily="34" charset="0"/>
              </a:defRPr>
            </a:lvl6pPr>
            <a:lvl7pPr marL="2971800" indent="-228600" eaLnBrk="0" fontAlgn="base" hangingPunct="0">
              <a:spcBef>
                <a:spcPct val="0"/>
              </a:spcBef>
              <a:spcAft>
                <a:spcPct val="0"/>
              </a:spcAft>
              <a:defRPr sz="1200">
                <a:solidFill>
                  <a:schemeClr val="tx1"/>
                </a:solidFill>
                <a:latin typeface="Verdana" pitchFamily="34" charset="0"/>
              </a:defRPr>
            </a:lvl7pPr>
            <a:lvl8pPr marL="3429000" indent="-228600" eaLnBrk="0" fontAlgn="base" hangingPunct="0">
              <a:spcBef>
                <a:spcPct val="0"/>
              </a:spcBef>
              <a:spcAft>
                <a:spcPct val="0"/>
              </a:spcAft>
              <a:defRPr sz="1200">
                <a:solidFill>
                  <a:schemeClr val="tx1"/>
                </a:solidFill>
                <a:latin typeface="Verdana" pitchFamily="34" charset="0"/>
              </a:defRPr>
            </a:lvl8pPr>
            <a:lvl9pPr marL="3886200" indent="-228600" eaLnBrk="0" fontAlgn="base" hangingPunct="0">
              <a:spcBef>
                <a:spcPct val="0"/>
              </a:spcBef>
              <a:spcAft>
                <a:spcPct val="0"/>
              </a:spcAft>
              <a:defRPr sz="1200">
                <a:solidFill>
                  <a:schemeClr val="tx1"/>
                </a:solidFill>
                <a:latin typeface="Verdana" pitchFamily="34" charset="0"/>
              </a:defRPr>
            </a:lvl9pPr>
          </a:lstStyle>
          <a:p>
            <a:pPr defTabSz="685800" eaLnBrk="1" fontAlgn="base" hangingPunct="1">
              <a:spcBef>
                <a:spcPct val="0"/>
              </a:spcBef>
              <a:spcAft>
                <a:spcPct val="0"/>
              </a:spcAft>
              <a:defRPr/>
            </a:pPr>
            <a:r>
              <a:rPr lang="it-IT" altLang="it-IT" sz="1650">
                <a:solidFill>
                  <a:srgbClr val="FFFFFF"/>
                </a:solidFill>
              </a:rPr>
              <a:t>Le Garanzie Internazionali</a:t>
            </a:r>
            <a:endParaRPr lang="it-IT" altLang="it-IT" sz="1650">
              <a:solidFill>
                <a:srgbClr val="009970"/>
              </a:solidFill>
            </a:endParaRPr>
          </a:p>
        </p:txBody>
      </p:sp>
      <p:sp>
        <p:nvSpPr>
          <p:cNvPr id="19459" name="Rectangle 4"/>
          <p:cNvSpPr>
            <a:spLocks noChangeArrowheads="1"/>
          </p:cNvSpPr>
          <p:nvPr/>
        </p:nvSpPr>
        <p:spPr bwMode="auto">
          <a:xfrm>
            <a:off x="567683" y="1942430"/>
            <a:ext cx="11409164" cy="47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200">
                <a:solidFill>
                  <a:schemeClr val="tx1"/>
                </a:solidFill>
                <a:latin typeface="Verdana" pitchFamily="34" charset="0"/>
              </a:defRPr>
            </a:lvl1pPr>
            <a:lvl2pPr marL="742950" indent="-285750" eaLnBrk="0" hangingPunct="0">
              <a:defRPr sz="1200">
                <a:solidFill>
                  <a:schemeClr val="tx1"/>
                </a:solidFill>
                <a:latin typeface="Verdana" pitchFamily="34" charset="0"/>
              </a:defRPr>
            </a:lvl2pPr>
            <a:lvl3pPr marL="1143000" indent="-228600" eaLnBrk="0" hangingPunct="0">
              <a:defRPr sz="1200">
                <a:solidFill>
                  <a:schemeClr val="tx1"/>
                </a:solidFill>
                <a:latin typeface="Verdana" pitchFamily="34" charset="0"/>
              </a:defRPr>
            </a:lvl3pPr>
            <a:lvl4pPr marL="1600200" indent="-228600" eaLnBrk="0" hangingPunct="0">
              <a:defRPr sz="1200">
                <a:solidFill>
                  <a:schemeClr val="tx1"/>
                </a:solidFill>
                <a:latin typeface="Verdana" pitchFamily="34" charset="0"/>
              </a:defRPr>
            </a:lvl4pPr>
            <a:lvl5pPr marL="2057400" indent="-228600" eaLnBrk="0" hangingPunct="0">
              <a:defRPr sz="1200">
                <a:solidFill>
                  <a:schemeClr val="tx1"/>
                </a:solidFill>
                <a:latin typeface="Verdana" pitchFamily="34" charset="0"/>
              </a:defRPr>
            </a:lvl5pPr>
            <a:lvl6pPr marL="2514600" indent="-228600" eaLnBrk="0" fontAlgn="base" hangingPunct="0">
              <a:spcBef>
                <a:spcPct val="0"/>
              </a:spcBef>
              <a:spcAft>
                <a:spcPct val="0"/>
              </a:spcAft>
              <a:defRPr sz="1200">
                <a:solidFill>
                  <a:schemeClr val="tx1"/>
                </a:solidFill>
                <a:latin typeface="Verdana" pitchFamily="34" charset="0"/>
              </a:defRPr>
            </a:lvl6pPr>
            <a:lvl7pPr marL="2971800" indent="-228600" eaLnBrk="0" fontAlgn="base" hangingPunct="0">
              <a:spcBef>
                <a:spcPct val="0"/>
              </a:spcBef>
              <a:spcAft>
                <a:spcPct val="0"/>
              </a:spcAft>
              <a:defRPr sz="1200">
                <a:solidFill>
                  <a:schemeClr val="tx1"/>
                </a:solidFill>
                <a:latin typeface="Verdana" pitchFamily="34" charset="0"/>
              </a:defRPr>
            </a:lvl7pPr>
            <a:lvl8pPr marL="3429000" indent="-228600" eaLnBrk="0" fontAlgn="base" hangingPunct="0">
              <a:spcBef>
                <a:spcPct val="0"/>
              </a:spcBef>
              <a:spcAft>
                <a:spcPct val="0"/>
              </a:spcAft>
              <a:defRPr sz="1200">
                <a:solidFill>
                  <a:schemeClr val="tx1"/>
                </a:solidFill>
                <a:latin typeface="Verdana" pitchFamily="34" charset="0"/>
              </a:defRPr>
            </a:lvl8pPr>
            <a:lvl9pPr marL="3886200" indent="-228600" eaLnBrk="0" fontAlgn="base" hangingPunct="0">
              <a:spcBef>
                <a:spcPct val="0"/>
              </a:spcBef>
              <a:spcAft>
                <a:spcPct val="0"/>
              </a:spcAft>
              <a:defRPr sz="1200">
                <a:solidFill>
                  <a:schemeClr val="tx1"/>
                </a:solidFill>
                <a:latin typeface="Verdana" pitchFamily="34" charset="0"/>
              </a:defRPr>
            </a:lvl9pPr>
          </a:lstStyle>
          <a:p>
            <a:pPr defTabSz="685800" eaLnBrk="1" fontAlgn="base" hangingPunct="1">
              <a:spcBef>
                <a:spcPct val="0"/>
              </a:spcBef>
              <a:spcAft>
                <a:spcPct val="0"/>
              </a:spcAft>
              <a:defRPr/>
            </a:pPr>
            <a:r>
              <a:rPr lang="it-IT" altLang="it-IT" sz="2600" b="1" dirty="0">
                <a:solidFill>
                  <a:srgbClr val="C00000"/>
                </a:solidFill>
                <a:latin typeface="Avenir Book"/>
              </a:rPr>
              <a:t>Definition:</a:t>
            </a:r>
          </a:p>
          <a:p>
            <a:pPr defTabSz="685800" eaLnBrk="1" fontAlgn="base" hangingPunct="1">
              <a:spcBef>
                <a:spcPct val="0"/>
              </a:spcBef>
              <a:spcAft>
                <a:spcPct val="0"/>
              </a:spcAft>
              <a:defRPr/>
            </a:pPr>
            <a:r>
              <a:rPr lang="en-US" altLang="it-IT" sz="2600" dirty="0">
                <a:latin typeface="Avenir Book"/>
                <a:ea typeface="MS PGothic" pitchFamily="34" charset="-128"/>
                <a:cs typeface="Arial" pitchFamily="34" charset="0"/>
              </a:rPr>
              <a:t>It is a </a:t>
            </a:r>
            <a:r>
              <a:rPr lang="en-US" altLang="it-IT" sz="2600" b="1" dirty="0">
                <a:latin typeface="Avenir Book"/>
                <a:ea typeface="MS PGothic" pitchFamily="34" charset="-128"/>
                <a:cs typeface="Arial" pitchFamily="34" charset="0"/>
              </a:rPr>
              <a:t>commitment</a:t>
            </a:r>
            <a:r>
              <a:rPr lang="en-US" altLang="it-IT" sz="2600" dirty="0">
                <a:latin typeface="Avenir Book"/>
                <a:ea typeface="MS PGothic" pitchFamily="34" charset="-128"/>
                <a:cs typeface="Arial" pitchFamily="34" charset="0"/>
              </a:rPr>
              <a:t> issued </a:t>
            </a:r>
            <a:r>
              <a:rPr lang="en-US" altLang="it-IT" sz="2600" b="1" dirty="0">
                <a:latin typeface="Avenir Book"/>
                <a:ea typeface="MS PGothic" pitchFamily="34" charset="-128"/>
                <a:cs typeface="Arial" pitchFamily="34" charset="0"/>
              </a:rPr>
              <a:t>by a bank </a:t>
            </a:r>
            <a:r>
              <a:rPr lang="en-US" altLang="it-IT" sz="2600" dirty="0">
                <a:latin typeface="Avenir Book"/>
                <a:ea typeface="MS PGothic" pitchFamily="34" charset="-128"/>
                <a:cs typeface="Arial" pitchFamily="34" charset="0"/>
              </a:rPr>
              <a:t>on request of an Applicant to guarantee the fulfillment of an obligation contractually assumed by the Applicant himself, with which the bank undertakes </a:t>
            </a:r>
            <a:r>
              <a:rPr lang="en-US" altLang="it-IT" sz="2600" b="1" dirty="0">
                <a:latin typeface="Avenir Book"/>
                <a:ea typeface="MS PGothic" pitchFamily="34" charset="-128"/>
                <a:cs typeface="Arial" pitchFamily="34" charset="0"/>
              </a:rPr>
              <a:t>to execute a payment to third party Beneficiary</a:t>
            </a:r>
            <a:r>
              <a:rPr lang="en-US" altLang="it-IT" sz="2600" dirty="0">
                <a:latin typeface="Avenir Book"/>
                <a:ea typeface="MS PGothic" pitchFamily="34" charset="-128"/>
                <a:cs typeface="Arial" pitchFamily="34" charset="0"/>
              </a:rPr>
              <a:t>, directly or through another bank, at a simple first written request, without raising objections or objections deriving from the underlying transaction or from the relationship with the Applicant himself.</a:t>
            </a:r>
            <a:endParaRPr lang="it-IT" altLang="it-IT" sz="2600" dirty="0">
              <a:latin typeface="Avenir Book"/>
              <a:ea typeface="MS PGothic" pitchFamily="34" charset="-128"/>
              <a:cs typeface="Arial" pitchFamily="34" charset="0"/>
            </a:endParaRPr>
          </a:p>
          <a:p>
            <a:pPr defTabSz="685800" eaLnBrk="1" fontAlgn="base" hangingPunct="1">
              <a:spcBef>
                <a:spcPct val="0"/>
              </a:spcBef>
              <a:spcAft>
                <a:spcPct val="0"/>
              </a:spcAft>
              <a:defRPr/>
            </a:pPr>
            <a:r>
              <a:rPr lang="it-IT" altLang="it-IT" sz="2000" b="1" dirty="0" err="1">
                <a:latin typeface="Avenir Book"/>
              </a:rPr>
              <a:t>Parts</a:t>
            </a:r>
            <a:r>
              <a:rPr lang="it-IT" altLang="it-IT" sz="2000" b="1" dirty="0">
                <a:latin typeface="Avenir Book"/>
              </a:rPr>
              <a:t>:</a:t>
            </a:r>
          </a:p>
          <a:p>
            <a:pPr marL="171450" lvl="1" indent="-171450" defTabSz="685800" eaLnBrk="1" fontAlgn="base" hangingPunct="1">
              <a:lnSpc>
                <a:spcPct val="90000"/>
              </a:lnSpc>
              <a:spcBef>
                <a:spcPts val="750"/>
              </a:spcBef>
              <a:spcAft>
                <a:spcPct val="0"/>
              </a:spcAft>
              <a:buFont typeface="Arial" panose="020B0604020202020204" pitchFamily="34" charset="0"/>
              <a:buChar char="•"/>
              <a:defRPr/>
            </a:pPr>
            <a:r>
              <a:rPr lang="it-IT" altLang="it-IT" sz="2000" dirty="0" err="1">
                <a:latin typeface="Avenir Book"/>
              </a:rPr>
              <a:t>Applicant</a:t>
            </a:r>
            <a:endParaRPr lang="it-IT" altLang="it-IT" sz="2000" dirty="0">
              <a:latin typeface="Avenir Book"/>
            </a:endParaRPr>
          </a:p>
          <a:p>
            <a:pPr marL="171450" lvl="1" indent="-171450" defTabSz="685800" eaLnBrk="1" fontAlgn="base" hangingPunct="1">
              <a:lnSpc>
                <a:spcPct val="90000"/>
              </a:lnSpc>
              <a:spcBef>
                <a:spcPts val="750"/>
              </a:spcBef>
              <a:spcAft>
                <a:spcPct val="0"/>
              </a:spcAft>
              <a:buFont typeface="Arial" panose="020B0604020202020204" pitchFamily="34" charset="0"/>
              <a:buChar char="•"/>
              <a:defRPr/>
            </a:pPr>
            <a:r>
              <a:rPr lang="it-IT" altLang="it-IT" sz="2000" dirty="0" err="1">
                <a:latin typeface="Avenir Book"/>
              </a:rPr>
              <a:t>Beneficiary</a:t>
            </a:r>
            <a:endParaRPr lang="it-IT" altLang="it-IT" sz="2000" dirty="0">
              <a:latin typeface="Avenir Book"/>
            </a:endParaRPr>
          </a:p>
          <a:p>
            <a:pPr marL="171450" lvl="1" indent="-171450" defTabSz="685800" eaLnBrk="1" fontAlgn="base" hangingPunct="1">
              <a:lnSpc>
                <a:spcPct val="90000"/>
              </a:lnSpc>
              <a:spcBef>
                <a:spcPts val="750"/>
              </a:spcBef>
              <a:spcAft>
                <a:spcPct val="0"/>
              </a:spcAft>
              <a:buFont typeface="Arial" panose="020B0604020202020204" pitchFamily="34" charset="0"/>
              <a:buChar char="•"/>
              <a:defRPr/>
            </a:pPr>
            <a:r>
              <a:rPr lang="it-IT" altLang="it-IT" sz="2000" dirty="0" err="1">
                <a:latin typeface="Avenir Book"/>
              </a:rPr>
              <a:t>Issuing</a:t>
            </a:r>
            <a:r>
              <a:rPr lang="it-IT" altLang="it-IT" sz="2000" dirty="0">
                <a:latin typeface="Avenir Book"/>
              </a:rPr>
              <a:t> </a:t>
            </a:r>
            <a:r>
              <a:rPr lang="it-IT" altLang="it-IT" sz="2000" dirty="0" err="1">
                <a:latin typeface="Avenir Book"/>
              </a:rPr>
              <a:t>Bank</a:t>
            </a:r>
            <a:endParaRPr lang="it-IT" altLang="it-IT" sz="2000" dirty="0">
              <a:latin typeface="Avenir Book"/>
            </a:endParaRPr>
          </a:p>
          <a:p>
            <a:pPr marL="171450" lvl="1" indent="-171450" defTabSz="685800" eaLnBrk="1" fontAlgn="base" hangingPunct="1">
              <a:lnSpc>
                <a:spcPct val="90000"/>
              </a:lnSpc>
              <a:spcBef>
                <a:spcPts val="750"/>
              </a:spcBef>
              <a:spcAft>
                <a:spcPct val="0"/>
              </a:spcAft>
              <a:buFont typeface="Arial" panose="020B0604020202020204" pitchFamily="34" charset="0"/>
              <a:buChar char="•"/>
              <a:defRPr/>
            </a:pPr>
            <a:r>
              <a:rPr lang="it-IT" altLang="it-IT" sz="2000" dirty="0" err="1">
                <a:latin typeface="Avenir Book"/>
              </a:rPr>
              <a:t>Counterguarantor</a:t>
            </a:r>
            <a:r>
              <a:rPr lang="it-IT" altLang="it-IT" sz="2000" dirty="0">
                <a:latin typeface="Avenir Book"/>
              </a:rPr>
              <a:t>/</a:t>
            </a:r>
            <a:r>
              <a:rPr lang="it-IT" altLang="it-IT" sz="2000" dirty="0" err="1">
                <a:latin typeface="Avenir Book"/>
              </a:rPr>
              <a:t>Fronting</a:t>
            </a:r>
            <a:r>
              <a:rPr lang="it-IT" altLang="it-IT" sz="2000" dirty="0">
                <a:latin typeface="Avenir Book"/>
              </a:rPr>
              <a:t> </a:t>
            </a:r>
            <a:r>
              <a:rPr lang="it-IT" altLang="it-IT" sz="2000" dirty="0" err="1">
                <a:latin typeface="Avenir Book"/>
              </a:rPr>
              <a:t>bank</a:t>
            </a:r>
            <a:endParaRPr lang="it-IT" altLang="it-IT" sz="2000" dirty="0">
              <a:latin typeface="Avenir Book"/>
            </a:endParaRPr>
          </a:p>
        </p:txBody>
      </p:sp>
      <p:sp>
        <p:nvSpPr>
          <p:cNvPr id="7" name="Titolo 1"/>
          <p:cNvSpPr>
            <a:spLocks noGrp="1"/>
          </p:cNvSpPr>
          <p:nvPr>
            <p:ph type="title"/>
          </p:nvPr>
        </p:nvSpPr>
        <p:spPr>
          <a:xfrm>
            <a:off x="567683" y="1316913"/>
            <a:ext cx="7593852" cy="464602"/>
          </a:xfrm>
        </p:spPr>
        <p:txBody>
          <a:bodyPr/>
          <a:lstStyle/>
          <a:p>
            <a:r>
              <a:rPr lang="it-IT" altLang="it-IT" dirty="0"/>
              <a:t>Commercial guarantees</a:t>
            </a:r>
            <a:endParaRPr lang="it-IT" dirty="0"/>
          </a:p>
        </p:txBody>
      </p:sp>
    </p:spTree>
    <p:extLst>
      <p:ext uri="{BB962C8B-B14F-4D97-AF65-F5344CB8AC3E}">
        <p14:creationId xmlns:p14="http://schemas.microsoft.com/office/powerpoint/2010/main" val="32421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fade">
                                      <p:cBhvr>
                                        <p:cTn id="7" dur="500"/>
                                        <p:tgtEl>
                                          <p:spTgt spid="194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fade">
                                      <p:cBhvr>
                                        <p:cTn id="12" dur="500"/>
                                        <p:tgtEl>
                                          <p:spTgt spid="194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Effect transition="in" filter="fade">
                                      <p:cBhvr>
                                        <p:cTn id="17" dur="500"/>
                                        <p:tgtEl>
                                          <p:spTgt spid="194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animEffect transition="in" filter="fade">
                                      <p:cBhvr>
                                        <p:cTn id="22" dur="500"/>
                                        <p:tgtEl>
                                          <p:spTgt spid="1945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animEffect transition="in" filter="fade">
                                      <p:cBhvr>
                                        <p:cTn id="27" dur="500"/>
                                        <p:tgtEl>
                                          <p:spTgt spid="19459">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9459">
                                            <p:txEl>
                                              <p:pRg st="6" end="6"/>
                                            </p:txEl>
                                          </p:spTgt>
                                        </p:tgtEl>
                                        <p:attrNameLst>
                                          <p:attrName>style.visibility</p:attrName>
                                        </p:attrNameLst>
                                      </p:cBhvr>
                                      <p:to>
                                        <p:strVal val="visible"/>
                                      </p:to>
                                    </p:set>
                                    <p:animEffect transition="in" filter="fade">
                                      <p:cBhvr>
                                        <p:cTn id="30" dur="500"/>
                                        <p:tgtEl>
                                          <p:spTgt spid="194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2963466" y="1220392"/>
            <a:ext cx="5634038" cy="31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sz="1200">
                <a:solidFill>
                  <a:schemeClr val="tx1"/>
                </a:solidFill>
                <a:latin typeface="Verdana" pitchFamily="34" charset="0"/>
              </a:defRPr>
            </a:lvl1pPr>
            <a:lvl2pPr marL="742950" indent="-285750" eaLnBrk="0" hangingPunct="0">
              <a:defRPr sz="1200">
                <a:solidFill>
                  <a:schemeClr val="tx1"/>
                </a:solidFill>
                <a:latin typeface="Verdana" pitchFamily="34" charset="0"/>
              </a:defRPr>
            </a:lvl2pPr>
            <a:lvl3pPr marL="1143000" indent="-228600" eaLnBrk="0" hangingPunct="0">
              <a:defRPr sz="1200">
                <a:solidFill>
                  <a:schemeClr val="tx1"/>
                </a:solidFill>
                <a:latin typeface="Verdana" pitchFamily="34" charset="0"/>
              </a:defRPr>
            </a:lvl3pPr>
            <a:lvl4pPr marL="1600200" indent="-228600" eaLnBrk="0" hangingPunct="0">
              <a:defRPr sz="1200">
                <a:solidFill>
                  <a:schemeClr val="tx1"/>
                </a:solidFill>
                <a:latin typeface="Verdana" pitchFamily="34" charset="0"/>
              </a:defRPr>
            </a:lvl4pPr>
            <a:lvl5pPr marL="2057400" indent="-228600" eaLnBrk="0" hangingPunct="0">
              <a:defRPr sz="1200">
                <a:solidFill>
                  <a:schemeClr val="tx1"/>
                </a:solidFill>
                <a:latin typeface="Verdana" pitchFamily="34" charset="0"/>
              </a:defRPr>
            </a:lvl5pPr>
            <a:lvl6pPr marL="2514600" indent="-228600" eaLnBrk="0" fontAlgn="base" hangingPunct="0">
              <a:spcBef>
                <a:spcPct val="0"/>
              </a:spcBef>
              <a:spcAft>
                <a:spcPct val="0"/>
              </a:spcAft>
              <a:defRPr sz="1200">
                <a:solidFill>
                  <a:schemeClr val="tx1"/>
                </a:solidFill>
                <a:latin typeface="Verdana" pitchFamily="34" charset="0"/>
              </a:defRPr>
            </a:lvl6pPr>
            <a:lvl7pPr marL="2971800" indent="-228600" eaLnBrk="0" fontAlgn="base" hangingPunct="0">
              <a:spcBef>
                <a:spcPct val="0"/>
              </a:spcBef>
              <a:spcAft>
                <a:spcPct val="0"/>
              </a:spcAft>
              <a:defRPr sz="1200">
                <a:solidFill>
                  <a:schemeClr val="tx1"/>
                </a:solidFill>
                <a:latin typeface="Verdana" pitchFamily="34" charset="0"/>
              </a:defRPr>
            </a:lvl7pPr>
            <a:lvl8pPr marL="3429000" indent="-228600" eaLnBrk="0" fontAlgn="base" hangingPunct="0">
              <a:spcBef>
                <a:spcPct val="0"/>
              </a:spcBef>
              <a:spcAft>
                <a:spcPct val="0"/>
              </a:spcAft>
              <a:defRPr sz="1200">
                <a:solidFill>
                  <a:schemeClr val="tx1"/>
                </a:solidFill>
                <a:latin typeface="Verdana" pitchFamily="34" charset="0"/>
              </a:defRPr>
            </a:lvl8pPr>
            <a:lvl9pPr marL="3886200" indent="-228600" eaLnBrk="0" fontAlgn="base" hangingPunct="0">
              <a:spcBef>
                <a:spcPct val="0"/>
              </a:spcBef>
              <a:spcAft>
                <a:spcPct val="0"/>
              </a:spcAft>
              <a:defRPr sz="1200">
                <a:solidFill>
                  <a:schemeClr val="tx1"/>
                </a:solidFill>
                <a:latin typeface="Verdana" pitchFamily="34" charset="0"/>
              </a:defRPr>
            </a:lvl9pPr>
          </a:lstStyle>
          <a:p>
            <a:pPr defTabSz="685800" eaLnBrk="1" fontAlgn="base" hangingPunct="1">
              <a:spcBef>
                <a:spcPct val="0"/>
              </a:spcBef>
              <a:spcAft>
                <a:spcPct val="0"/>
              </a:spcAft>
              <a:defRPr/>
            </a:pPr>
            <a:r>
              <a:rPr lang="it-IT" altLang="it-IT" sz="1650">
                <a:solidFill>
                  <a:srgbClr val="FFFFFF"/>
                </a:solidFill>
              </a:rPr>
              <a:t>Le Garanzie Internazionali</a:t>
            </a:r>
          </a:p>
        </p:txBody>
      </p:sp>
      <p:sp>
        <p:nvSpPr>
          <p:cNvPr id="20483" name="Rectangle 4"/>
          <p:cNvSpPr>
            <a:spLocks noChangeArrowheads="1"/>
          </p:cNvSpPr>
          <p:nvPr/>
        </p:nvSpPr>
        <p:spPr bwMode="auto">
          <a:xfrm>
            <a:off x="575812" y="2054956"/>
            <a:ext cx="11394831"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342900" lvl="1" indent="-342900" defTabSz="685800" fontAlgn="base">
              <a:lnSpc>
                <a:spcPct val="90000"/>
              </a:lnSpc>
              <a:spcBef>
                <a:spcPts val="750"/>
              </a:spcBef>
              <a:spcAft>
                <a:spcPct val="0"/>
              </a:spcAft>
              <a:buFont typeface="Arial" panose="020B0604020202020204" pitchFamily="34" charset="0"/>
              <a:buChar char="•"/>
              <a:defRPr/>
            </a:pPr>
            <a:r>
              <a:rPr lang="it-IT" sz="2000" dirty="0" err="1">
                <a:latin typeface="Avenir Book" panose="02000503020000020003"/>
              </a:rPr>
              <a:t>Bid</a:t>
            </a:r>
            <a:r>
              <a:rPr lang="it-IT" sz="2000" dirty="0">
                <a:latin typeface="Avenir Book" panose="02000503020000020003"/>
              </a:rPr>
              <a:t> Bond – guarantees the </a:t>
            </a:r>
            <a:r>
              <a:rPr lang="it-IT" sz="2000" dirty="0" err="1">
                <a:latin typeface="Avenir Book" panose="02000503020000020003"/>
              </a:rPr>
              <a:t>good</a:t>
            </a:r>
            <a:r>
              <a:rPr lang="it-IT" sz="2000" dirty="0">
                <a:latin typeface="Avenir Book" panose="02000503020000020003"/>
              </a:rPr>
              <a:t> </a:t>
            </a:r>
            <a:r>
              <a:rPr lang="it-IT" sz="2000" dirty="0" err="1">
                <a:latin typeface="Avenir Book" panose="02000503020000020003"/>
              </a:rPr>
              <a:t>finalization</a:t>
            </a:r>
            <a:r>
              <a:rPr lang="it-IT" sz="2000" dirty="0">
                <a:latin typeface="Avenir Book" panose="02000503020000020003"/>
              </a:rPr>
              <a:t> of a tender by the </a:t>
            </a:r>
            <a:r>
              <a:rPr lang="it-IT" sz="2000" dirty="0" err="1">
                <a:latin typeface="Avenir Book" panose="02000503020000020003"/>
              </a:rPr>
              <a:t>bidder</a:t>
            </a:r>
            <a:r>
              <a:rPr lang="it-IT" sz="2000" dirty="0">
                <a:latin typeface="Avenir Book" panose="02000503020000020003"/>
              </a:rPr>
              <a:t> </a:t>
            </a:r>
          </a:p>
          <a:p>
            <a:pPr marL="342900" lvl="1" indent="-342900" defTabSz="685800" fontAlgn="base">
              <a:lnSpc>
                <a:spcPct val="90000"/>
              </a:lnSpc>
              <a:spcBef>
                <a:spcPts val="750"/>
              </a:spcBef>
              <a:spcAft>
                <a:spcPct val="0"/>
              </a:spcAft>
              <a:buFont typeface="Arial" panose="020B0604020202020204" pitchFamily="34" charset="0"/>
              <a:buChar char="•"/>
              <a:defRPr/>
            </a:pPr>
            <a:r>
              <a:rPr lang="it-IT" sz="2000" dirty="0">
                <a:latin typeface="Avenir Book" panose="02000503020000020003"/>
              </a:rPr>
              <a:t>Performance Bond – guarantees the performance of the </a:t>
            </a:r>
            <a:r>
              <a:rPr lang="it-IT" sz="2000" dirty="0" err="1">
                <a:latin typeface="Avenir Book" panose="02000503020000020003"/>
              </a:rPr>
              <a:t>underlying</a:t>
            </a:r>
            <a:r>
              <a:rPr lang="it-IT" sz="2000" dirty="0">
                <a:latin typeface="Avenir Book" panose="02000503020000020003"/>
              </a:rPr>
              <a:t> </a:t>
            </a:r>
            <a:r>
              <a:rPr lang="it-IT" sz="2000" dirty="0" err="1">
                <a:latin typeface="Avenir Book" panose="02000503020000020003"/>
              </a:rPr>
              <a:t>agreement</a:t>
            </a:r>
            <a:r>
              <a:rPr lang="it-IT" sz="2000" dirty="0">
                <a:latin typeface="Avenir Book" panose="02000503020000020003"/>
              </a:rPr>
              <a:t> </a:t>
            </a:r>
            <a:r>
              <a:rPr lang="it-IT" sz="2000" dirty="0" err="1">
                <a:latin typeface="Avenir Book" panose="02000503020000020003"/>
              </a:rPr>
              <a:t>obligations</a:t>
            </a:r>
            <a:endParaRPr lang="it-IT" sz="2000" dirty="0">
              <a:latin typeface="Avenir Book" panose="02000503020000020003"/>
            </a:endParaRPr>
          </a:p>
          <a:p>
            <a:pPr marL="342900" lvl="1" indent="-342900" defTabSz="685800" fontAlgn="base">
              <a:lnSpc>
                <a:spcPct val="90000"/>
              </a:lnSpc>
              <a:spcBef>
                <a:spcPts val="750"/>
              </a:spcBef>
              <a:spcAft>
                <a:spcPct val="0"/>
              </a:spcAft>
              <a:buFont typeface="Arial" panose="020B0604020202020204" pitchFamily="34" charset="0"/>
              <a:buChar char="•"/>
              <a:defRPr/>
            </a:pPr>
            <a:r>
              <a:rPr lang="it-IT" sz="2000" dirty="0">
                <a:latin typeface="Avenir Book" panose="02000503020000020003"/>
              </a:rPr>
              <a:t>Advance </a:t>
            </a:r>
            <a:r>
              <a:rPr lang="it-IT" sz="2000" dirty="0" err="1">
                <a:latin typeface="Avenir Book" panose="02000503020000020003"/>
              </a:rPr>
              <a:t>Payment</a:t>
            </a:r>
            <a:r>
              <a:rPr lang="it-IT" sz="2000" dirty="0">
                <a:latin typeface="Avenir Book" panose="02000503020000020003"/>
              </a:rPr>
              <a:t> Bond – guarantees the </a:t>
            </a:r>
            <a:r>
              <a:rPr lang="it-IT" sz="2000" dirty="0" err="1">
                <a:latin typeface="Avenir Book" panose="02000503020000020003"/>
              </a:rPr>
              <a:t>the</a:t>
            </a:r>
            <a:r>
              <a:rPr lang="it-IT" sz="2000" dirty="0">
                <a:latin typeface="Avenir Book" panose="02000503020000020003"/>
              </a:rPr>
              <a:t> </a:t>
            </a:r>
            <a:r>
              <a:rPr lang="it-IT" sz="2000" dirty="0" err="1">
                <a:latin typeface="Avenir Book" panose="02000503020000020003"/>
              </a:rPr>
              <a:t>reimbursement</a:t>
            </a:r>
            <a:r>
              <a:rPr lang="it-IT" sz="2000" dirty="0">
                <a:latin typeface="Avenir Book" panose="02000503020000020003"/>
              </a:rPr>
              <a:t> of the </a:t>
            </a:r>
            <a:r>
              <a:rPr lang="it-IT" sz="2000" dirty="0" err="1">
                <a:latin typeface="Avenir Book" panose="02000503020000020003"/>
              </a:rPr>
              <a:t>amount</a:t>
            </a:r>
            <a:r>
              <a:rPr lang="it-IT" sz="2000" dirty="0">
                <a:latin typeface="Avenir Book" panose="02000503020000020003"/>
              </a:rPr>
              <a:t> of </a:t>
            </a:r>
            <a:r>
              <a:rPr lang="it-IT" sz="2000" dirty="0" err="1">
                <a:latin typeface="Avenir Book" panose="02000503020000020003"/>
              </a:rPr>
              <a:t>money</a:t>
            </a:r>
            <a:r>
              <a:rPr lang="it-IT" sz="2000" dirty="0">
                <a:latin typeface="Avenir Book" panose="02000503020000020003"/>
              </a:rPr>
              <a:t> </a:t>
            </a:r>
            <a:r>
              <a:rPr lang="it-IT" sz="2000" dirty="0" err="1">
                <a:latin typeface="Avenir Book" panose="02000503020000020003"/>
              </a:rPr>
              <a:t>paid</a:t>
            </a:r>
            <a:r>
              <a:rPr lang="it-IT" sz="2000" dirty="0">
                <a:latin typeface="Avenir Book" panose="02000503020000020003"/>
              </a:rPr>
              <a:t> in </a:t>
            </a:r>
            <a:r>
              <a:rPr lang="it-IT" sz="2000" dirty="0" err="1">
                <a:latin typeface="Avenir Book" panose="02000503020000020003"/>
              </a:rPr>
              <a:t>advance</a:t>
            </a:r>
            <a:r>
              <a:rPr lang="it-IT" sz="2000" dirty="0">
                <a:latin typeface="Avenir Book" panose="02000503020000020003"/>
              </a:rPr>
              <a:t> </a:t>
            </a:r>
          </a:p>
          <a:p>
            <a:pPr marL="342900" lvl="1" indent="-342900" defTabSz="685800" fontAlgn="base">
              <a:lnSpc>
                <a:spcPct val="90000"/>
              </a:lnSpc>
              <a:spcBef>
                <a:spcPts val="750"/>
              </a:spcBef>
              <a:spcAft>
                <a:spcPct val="0"/>
              </a:spcAft>
              <a:buFont typeface="Arial" panose="020B0604020202020204" pitchFamily="34" charset="0"/>
              <a:buChar char="•"/>
              <a:defRPr/>
            </a:pPr>
            <a:r>
              <a:rPr lang="it-IT" sz="2000" dirty="0" err="1">
                <a:latin typeface="Avenir Book" panose="02000503020000020003"/>
              </a:rPr>
              <a:t>Retention</a:t>
            </a:r>
            <a:r>
              <a:rPr lang="it-IT" sz="2000" dirty="0">
                <a:latin typeface="Avenir Book" panose="02000503020000020003"/>
              </a:rPr>
              <a:t> Money Bond –</a:t>
            </a:r>
            <a:r>
              <a:rPr lang="en-US" sz="2000" dirty="0">
                <a:latin typeface="Avenir Book" panose="02000503020000020003"/>
              </a:rPr>
              <a:t>guarantee issued in place of cash retention if the contractor fails to perform the obligations or remedy defects immediately after contract completion</a:t>
            </a:r>
          </a:p>
          <a:p>
            <a:pPr marL="342900" lvl="1" indent="-342900" defTabSz="685800" fontAlgn="base">
              <a:lnSpc>
                <a:spcPct val="90000"/>
              </a:lnSpc>
              <a:spcBef>
                <a:spcPts val="750"/>
              </a:spcBef>
              <a:spcAft>
                <a:spcPct val="0"/>
              </a:spcAft>
              <a:buFont typeface="Arial" panose="020B0604020202020204" pitchFamily="34" charset="0"/>
              <a:buChar char="•"/>
              <a:defRPr/>
            </a:pPr>
            <a:r>
              <a:rPr lang="it-IT" sz="2000" dirty="0" err="1">
                <a:latin typeface="Avenir Book" panose="02000503020000020003"/>
              </a:rPr>
              <a:t>Warranty</a:t>
            </a:r>
            <a:r>
              <a:rPr lang="it-IT" sz="2000" dirty="0">
                <a:latin typeface="Avenir Book" panose="02000503020000020003"/>
              </a:rPr>
              <a:t> Bond – </a:t>
            </a:r>
            <a:r>
              <a:rPr lang="it-IT" sz="2000" dirty="0" err="1">
                <a:latin typeface="Avenir Book" panose="02000503020000020003"/>
              </a:rPr>
              <a:t>guarantee</a:t>
            </a:r>
            <a:r>
              <a:rPr lang="it-IT" sz="2000" dirty="0">
                <a:latin typeface="Avenir Book" panose="02000503020000020003"/>
              </a:rPr>
              <a:t> </a:t>
            </a:r>
            <a:r>
              <a:rPr lang="it-IT" sz="2000" dirty="0" err="1">
                <a:latin typeface="Avenir Book" panose="02000503020000020003"/>
              </a:rPr>
              <a:t>issued</a:t>
            </a:r>
            <a:r>
              <a:rPr lang="it-IT" sz="2000" dirty="0">
                <a:latin typeface="Avenir Book" panose="02000503020000020003"/>
              </a:rPr>
              <a:t> the cover the performance </a:t>
            </a:r>
            <a:r>
              <a:rPr lang="it-IT" sz="2000" dirty="0" err="1">
                <a:latin typeface="Avenir Book" panose="02000503020000020003"/>
              </a:rPr>
              <a:t>obligations</a:t>
            </a:r>
            <a:r>
              <a:rPr lang="it-IT" sz="2000" dirty="0">
                <a:latin typeface="Avenir Book" panose="02000503020000020003"/>
              </a:rPr>
              <a:t> </a:t>
            </a:r>
            <a:r>
              <a:rPr lang="it-IT" sz="2000" dirty="0" err="1">
                <a:latin typeface="Avenir Book" panose="02000503020000020003"/>
              </a:rPr>
              <a:t>typical</a:t>
            </a:r>
            <a:r>
              <a:rPr lang="it-IT" sz="2000" dirty="0">
                <a:latin typeface="Avenir Book" panose="02000503020000020003"/>
              </a:rPr>
              <a:t> of the </a:t>
            </a:r>
            <a:r>
              <a:rPr lang="it-IT" sz="2000" dirty="0" err="1">
                <a:latin typeface="Avenir Book" panose="02000503020000020003"/>
              </a:rPr>
              <a:t>warranty</a:t>
            </a:r>
            <a:r>
              <a:rPr lang="it-IT" sz="2000" dirty="0">
                <a:latin typeface="Avenir Book" panose="02000503020000020003"/>
              </a:rPr>
              <a:t> </a:t>
            </a:r>
            <a:r>
              <a:rPr lang="it-IT" sz="2000" dirty="0" err="1">
                <a:latin typeface="Avenir Book" panose="02000503020000020003"/>
              </a:rPr>
              <a:t>period</a:t>
            </a:r>
            <a:r>
              <a:rPr lang="it-IT" sz="2000" dirty="0">
                <a:latin typeface="Avenir Book" panose="02000503020000020003"/>
              </a:rPr>
              <a:t> </a:t>
            </a:r>
          </a:p>
          <a:p>
            <a:pPr marL="342900" lvl="1" indent="-342900" defTabSz="685800" fontAlgn="base">
              <a:lnSpc>
                <a:spcPct val="90000"/>
              </a:lnSpc>
              <a:spcBef>
                <a:spcPts val="750"/>
              </a:spcBef>
              <a:spcAft>
                <a:spcPct val="0"/>
              </a:spcAft>
              <a:buFont typeface="Arial" panose="020B0604020202020204" pitchFamily="34" charset="0"/>
              <a:buChar char="•"/>
              <a:defRPr/>
            </a:pPr>
            <a:r>
              <a:rPr lang="it-IT" sz="2000" dirty="0" err="1">
                <a:latin typeface="Avenir Book" panose="02000503020000020003"/>
              </a:rPr>
              <a:t>Payment</a:t>
            </a:r>
            <a:r>
              <a:rPr lang="it-IT" sz="2000" dirty="0">
                <a:latin typeface="Avenir Book" panose="02000503020000020003"/>
              </a:rPr>
              <a:t> Bond – guarantees </a:t>
            </a:r>
            <a:r>
              <a:rPr lang="it-IT" sz="2000" dirty="0" err="1">
                <a:latin typeface="Avenir Book" panose="02000503020000020003"/>
              </a:rPr>
              <a:t>one</a:t>
            </a:r>
            <a:r>
              <a:rPr lang="it-IT" sz="2000" dirty="0">
                <a:latin typeface="Avenir Book" panose="02000503020000020003"/>
              </a:rPr>
              <a:t> or more </a:t>
            </a:r>
            <a:r>
              <a:rPr lang="it-IT" sz="2000" dirty="0" err="1">
                <a:latin typeface="Avenir Book" panose="02000503020000020003"/>
              </a:rPr>
              <a:t>payment</a:t>
            </a:r>
            <a:r>
              <a:rPr lang="it-IT" sz="2000" dirty="0">
                <a:latin typeface="Avenir Book" panose="02000503020000020003"/>
              </a:rPr>
              <a:t> </a:t>
            </a:r>
            <a:r>
              <a:rPr lang="it-IT" sz="2000" dirty="0" err="1">
                <a:latin typeface="Avenir Book" panose="02000503020000020003"/>
              </a:rPr>
              <a:t>milestones</a:t>
            </a:r>
            <a:r>
              <a:rPr lang="it-IT" sz="2000" dirty="0">
                <a:latin typeface="Avenir Book" panose="02000503020000020003"/>
              </a:rPr>
              <a:t> or </a:t>
            </a:r>
            <a:r>
              <a:rPr lang="it-IT" sz="2000" dirty="0" err="1">
                <a:latin typeface="Avenir Book" panose="02000503020000020003"/>
              </a:rPr>
              <a:t>obligations</a:t>
            </a:r>
            <a:endParaRPr lang="it-IT" sz="2000" dirty="0">
              <a:latin typeface="Avenir Book" panose="02000503020000020003"/>
            </a:endParaRPr>
          </a:p>
          <a:p>
            <a:pPr defTabSz="685800" fontAlgn="base">
              <a:spcBef>
                <a:spcPct val="0"/>
              </a:spcBef>
              <a:spcAft>
                <a:spcPct val="0"/>
              </a:spcAft>
              <a:defRPr/>
            </a:pPr>
            <a:r>
              <a:rPr lang="it-IT" sz="2000" b="1" i="1" dirty="0" err="1">
                <a:latin typeface="Avenir Book" panose="02000503020000020003"/>
              </a:rPr>
              <a:t>Other</a:t>
            </a:r>
            <a:r>
              <a:rPr lang="it-IT" sz="2000" b="1" i="1" dirty="0">
                <a:latin typeface="Avenir Book" panose="02000503020000020003"/>
              </a:rPr>
              <a:t> guarantees</a:t>
            </a:r>
          </a:p>
          <a:p>
            <a:pPr marL="342900" lvl="1" indent="-342900" defTabSz="685800" fontAlgn="base">
              <a:lnSpc>
                <a:spcPct val="90000"/>
              </a:lnSpc>
              <a:spcBef>
                <a:spcPts val="750"/>
              </a:spcBef>
              <a:spcAft>
                <a:spcPct val="0"/>
              </a:spcAft>
              <a:buFont typeface="Arial" panose="020B0604020202020204" pitchFamily="34" charset="0"/>
              <a:buChar char="•"/>
              <a:defRPr/>
            </a:pPr>
            <a:r>
              <a:rPr lang="it-IT" sz="2000" dirty="0">
                <a:latin typeface="Avenir Book" panose="02000503020000020003"/>
              </a:rPr>
              <a:t>Custom Guarantees</a:t>
            </a:r>
          </a:p>
          <a:p>
            <a:pPr marL="342900" lvl="1" indent="-342900" defTabSz="685800" fontAlgn="base">
              <a:lnSpc>
                <a:spcPct val="90000"/>
              </a:lnSpc>
              <a:spcBef>
                <a:spcPts val="750"/>
              </a:spcBef>
              <a:spcAft>
                <a:spcPct val="0"/>
              </a:spcAft>
              <a:buFont typeface="Arial" panose="020B0604020202020204" pitchFamily="34" charset="0"/>
              <a:buChar char="•"/>
              <a:defRPr/>
            </a:pPr>
            <a:r>
              <a:rPr lang="it-IT" sz="2000" dirty="0" err="1">
                <a:latin typeface="Avenir Book" panose="02000503020000020003"/>
              </a:rPr>
              <a:t>Parent</a:t>
            </a:r>
            <a:r>
              <a:rPr lang="it-IT" sz="2000" dirty="0">
                <a:latin typeface="Avenir Book" panose="02000503020000020003"/>
              </a:rPr>
              <a:t> Company Guarantees</a:t>
            </a:r>
          </a:p>
          <a:p>
            <a:pPr marL="342900" lvl="1" indent="-342900" defTabSz="685800" fontAlgn="base">
              <a:lnSpc>
                <a:spcPct val="90000"/>
              </a:lnSpc>
              <a:spcBef>
                <a:spcPts val="750"/>
              </a:spcBef>
              <a:spcAft>
                <a:spcPct val="0"/>
              </a:spcAft>
              <a:buFont typeface="Arial" panose="020B0604020202020204" pitchFamily="34" charset="0"/>
              <a:buChar char="•"/>
              <a:defRPr/>
            </a:pPr>
            <a:r>
              <a:rPr lang="it-IT" sz="2000" dirty="0">
                <a:latin typeface="Avenir Book" panose="02000503020000020003"/>
              </a:rPr>
              <a:t>….</a:t>
            </a:r>
          </a:p>
          <a:p>
            <a:pPr marL="171450" lvl="1" indent="-171450" defTabSz="685800" fontAlgn="base">
              <a:lnSpc>
                <a:spcPct val="90000"/>
              </a:lnSpc>
              <a:spcBef>
                <a:spcPts val="750"/>
              </a:spcBef>
              <a:spcAft>
                <a:spcPct val="0"/>
              </a:spcAft>
              <a:buClr>
                <a:srgbClr val="6699FF"/>
              </a:buClr>
              <a:buFont typeface="Arial" panose="020B0604020202020204" pitchFamily="34" charset="0"/>
              <a:buChar char="•"/>
              <a:defRPr/>
            </a:pPr>
            <a:endParaRPr lang="it-IT" sz="2000" dirty="0">
              <a:latin typeface="Avenir Book" panose="02000503020000020003"/>
            </a:endParaRPr>
          </a:p>
          <a:p>
            <a:pPr marL="133350" indent="-133350" defTabSz="685800" fontAlgn="base">
              <a:spcBef>
                <a:spcPct val="0"/>
              </a:spcBef>
              <a:spcAft>
                <a:spcPct val="0"/>
              </a:spcAft>
              <a:defRPr/>
            </a:pPr>
            <a:endParaRPr lang="it-IT" sz="2000" dirty="0">
              <a:solidFill>
                <a:srgbClr val="000000"/>
              </a:solidFill>
              <a:latin typeface="Avenir Book" panose="02000503020000020003"/>
              <a:cs typeface="Calibri" panose="020F0502020204030204" pitchFamily="34" charset="0"/>
            </a:endParaRPr>
          </a:p>
        </p:txBody>
      </p:sp>
      <p:sp>
        <p:nvSpPr>
          <p:cNvPr id="8" name="Titolo 1"/>
          <p:cNvSpPr>
            <a:spLocks noGrp="1"/>
          </p:cNvSpPr>
          <p:nvPr>
            <p:ph type="title"/>
          </p:nvPr>
        </p:nvSpPr>
        <p:spPr>
          <a:xfrm>
            <a:off x="575812" y="1316913"/>
            <a:ext cx="7514087" cy="464602"/>
          </a:xfrm>
        </p:spPr>
        <p:txBody>
          <a:bodyPr/>
          <a:lstStyle/>
          <a:p>
            <a:r>
              <a:rPr lang="it-IT" altLang="it-IT" dirty="0" err="1"/>
              <a:t>Types</a:t>
            </a:r>
            <a:r>
              <a:rPr lang="it-IT" altLang="it-IT" dirty="0"/>
              <a:t> of guarantees</a:t>
            </a:r>
            <a:endParaRPr lang="it-IT" dirty="0"/>
          </a:p>
        </p:txBody>
      </p:sp>
    </p:spTree>
    <p:extLst>
      <p:ext uri="{BB962C8B-B14F-4D97-AF65-F5344CB8AC3E}">
        <p14:creationId xmlns:p14="http://schemas.microsoft.com/office/powerpoint/2010/main" val="100316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75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75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25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fade">
                                      <p:cBhvr>
                                        <p:cTn id="17" dur="75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25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fade">
                                      <p:cBhvr>
                                        <p:cTn id="22" dur="750"/>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25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fade">
                                      <p:cBhvr>
                                        <p:cTn id="27" dur="750"/>
                                        <p:tgtEl>
                                          <p:spTgt spid="20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250"/>
                                  </p:stCondLst>
                                  <p:childTnLst>
                                    <p:set>
                                      <p:cBhvr>
                                        <p:cTn id="31" dur="1" fill="hold">
                                          <p:stCondLst>
                                            <p:cond delay="0"/>
                                          </p:stCondLst>
                                        </p:cTn>
                                        <p:tgtEl>
                                          <p:spTgt spid="20483">
                                            <p:txEl>
                                              <p:pRg st="5" end="5"/>
                                            </p:txEl>
                                          </p:spTgt>
                                        </p:tgtEl>
                                        <p:attrNameLst>
                                          <p:attrName>style.visibility</p:attrName>
                                        </p:attrNameLst>
                                      </p:cBhvr>
                                      <p:to>
                                        <p:strVal val="visible"/>
                                      </p:to>
                                    </p:set>
                                    <p:animEffect transition="in" filter="fade">
                                      <p:cBhvr>
                                        <p:cTn id="32" dur="750"/>
                                        <p:tgtEl>
                                          <p:spTgt spid="20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483">
                                            <p:txEl>
                                              <p:pRg st="6" end="6"/>
                                            </p:txEl>
                                          </p:spTgt>
                                        </p:tgtEl>
                                        <p:attrNameLst>
                                          <p:attrName>style.visibility</p:attrName>
                                        </p:attrNameLst>
                                      </p:cBhvr>
                                      <p:to>
                                        <p:strVal val="visible"/>
                                      </p:to>
                                    </p:set>
                                    <p:animEffect transition="in" filter="fade">
                                      <p:cBhvr>
                                        <p:cTn id="37" dur="500"/>
                                        <p:tgtEl>
                                          <p:spTgt spid="20483">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0483">
                                            <p:txEl>
                                              <p:pRg st="7" end="7"/>
                                            </p:txEl>
                                          </p:spTgt>
                                        </p:tgtEl>
                                        <p:attrNameLst>
                                          <p:attrName>style.visibility</p:attrName>
                                        </p:attrNameLst>
                                      </p:cBhvr>
                                      <p:to>
                                        <p:strVal val="visible"/>
                                      </p:to>
                                    </p:set>
                                    <p:animEffect transition="in" filter="fade">
                                      <p:cBhvr>
                                        <p:cTn id="40" dur="500"/>
                                        <p:tgtEl>
                                          <p:spTgt spid="20483">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0483">
                                            <p:txEl>
                                              <p:pRg st="8" end="8"/>
                                            </p:txEl>
                                          </p:spTgt>
                                        </p:tgtEl>
                                        <p:attrNameLst>
                                          <p:attrName>style.visibility</p:attrName>
                                        </p:attrNameLst>
                                      </p:cBhvr>
                                      <p:to>
                                        <p:strVal val="visible"/>
                                      </p:to>
                                    </p:set>
                                    <p:animEffect transition="in" filter="fade">
                                      <p:cBhvr>
                                        <p:cTn id="43" dur="500"/>
                                        <p:tgtEl>
                                          <p:spTgt spid="20483">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0483">
                                            <p:txEl>
                                              <p:pRg st="9" end="9"/>
                                            </p:txEl>
                                          </p:spTgt>
                                        </p:tgtEl>
                                        <p:attrNameLst>
                                          <p:attrName>style.visibility</p:attrName>
                                        </p:attrNameLst>
                                      </p:cBhvr>
                                      <p:to>
                                        <p:strVal val="visible"/>
                                      </p:to>
                                    </p:set>
                                    <p:animEffect transition="in" filter="fade">
                                      <p:cBhvr>
                                        <p:cTn id="46" dur="500"/>
                                        <p:tgtEl>
                                          <p:spTgt spid="204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2963466" y="1220392"/>
            <a:ext cx="5634038" cy="31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sz="1200">
                <a:solidFill>
                  <a:schemeClr val="tx1"/>
                </a:solidFill>
                <a:latin typeface="Verdana" pitchFamily="34" charset="0"/>
              </a:defRPr>
            </a:lvl1pPr>
            <a:lvl2pPr marL="742950" indent="-285750" eaLnBrk="0" hangingPunct="0">
              <a:defRPr sz="1200">
                <a:solidFill>
                  <a:schemeClr val="tx1"/>
                </a:solidFill>
                <a:latin typeface="Verdana" pitchFamily="34" charset="0"/>
              </a:defRPr>
            </a:lvl2pPr>
            <a:lvl3pPr marL="1143000" indent="-228600" eaLnBrk="0" hangingPunct="0">
              <a:defRPr sz="1200">
                <a:solidFill>
                  <a:schemeClr val="tx1"/>
                </a:solidFill>
                <a:latin typeface="Verdana" pitchFamily="34" charset="0"/>
              </a:defRPr>
            </a:lvl3pPr>
            <a:lvl4pPr marL="1600200" indent="-228600" eaLnBrk="0" hangingPunct="0">
              <a:defRPr sz="1200">
                <a:solidFill>
                  <a:schemeClr val="tx1"/>
                </a:solidFill>
                <a:latin typeface="Verdana" pitchFamily="34" charset="0"/>
              </a:defRPr>
            </a:lvl4pPr>
            <a:lvl5pPr marL="2057400" indent="-228600" eaLnBrk="0" hangingPunct="0">
              <a:defRPr sz="1200">
                <a:solidFill>
                  <a:schemeClr val="tx1"/>
                </a:solidFill>
                <a:latin typeface="Verdana" pitchFamily="34" charset="0"/>
              </a:defRPr>
            </a:lvl5pPr>
            <a:lvl6pPr marL="2514600" indent="-228600" eaLnBrk="0" fontAlgn="base" hangingPunct="0">
              <a:spcBef>
                <a:spcPct val="0"/>
              </a:spcBef>
              <a:spcAft>
                <a:spcPct val="0"/>
              </a:spcAft>
              <a:defRPr sz="1200">
                <a:solidFill>
                  <a:schemeClr val="tx1"/>
                </a:solidFill>
                <a:latin typeface="Verdana" pitchFamily="34" charset="0"/>
              </a:defRPr>
            </a:lvl6pPr>
            <a:lvl7pPr marL="2971800" indent="-228600" eaLnBrk="0" fontAlgn="base" hangingPunct="0">
              <a:spcBef>
                <a:spcPct val="0"/>
              </a:spcBef>
              <a:spcAft>
                <a:spcPct val="0"/>
              </a:spcAft>
              <a:defRPr sz="1200">
                <a:solidFill>
                  <a:schemeClr val="tx1"/>
                </a:solidFill>
                <a:latin typeface="Verdana" pitchFamily="34" charset="0"/>
              </a:defRPr>
            </a:lvl7pPr>
            <a:lvl8pPr marL="3429000" indent="-228600" eaLnBrk="0" fontAlgn="base" hangingPunct="0">
              <a:spcBef>
                <a:spcPct val="0"/>
              </a:spcBef>
              <a:spcAft>
                <a:spcPct val="0"/>
              </a:spcAft>
              <a:defRPr sz="1200">
                <a:solidFill>
                  <a:schemeClr val="tx1"/>
                </a:solidFill>
                <a:latin typeface="Verdana" pitchFamily="34" charset="0"/>
              </a:defRPr>
            </a:lvl8pPr>
            <a:lvl9pPr marL="3886200" indent="-228600" eaLnBrk="0" fontAlgn="base" hangingPunct="0">
              <a:spcBef>
                <a:spcPct val="0"/>
              </a:spcBef>
              <a:spcAft>
                <a:spcPct val="0"/>
              </a:spcAft>
              <a:defRPr sz="1200">
                <a:solidFill>
                  <a:schemeClr val="tx1"/>
                </a:solidFill>
                <a:latin typeface="Verdana" pitchFamily="34" charset="0"/>
              </a:defRPr>
            </a:lvl9pPr>
          </a:lstStyle>
          <a:p>
            <a:pPr defTabSz="685800" eaLnBrk="1" fontAlgn="base" hangingPunct="1">
              <a:spcBef>
                <a:spcPct val="0"/>
              </a:spcBef>
              <a:spcAft>
                <a:spcPct val="0"/>
              </a:spcAft>
              <a:defRPr/>
            </a:pPr>
            <a:r>
              <a:rPr lang="it-IT" altLang="it-IT" sz="1650">
                <a:solidFill>
                  <a:srgbClr val="FFFFFF"/>
                </a:solidFill>
              </a:rPr>
              <a:t>Le Garanzie Internazionali</a:t>
            </a:r>
          </a:p>
        </p:txBody>
      </p:sp>
      <p:sp>
        <p:nvSpPr>
          <p:cNvPr id="21507" name="Rectangle 4"/>
          <p:cNvSpPr>
            <a:spLocks noChangeArrowheads="1"/>
          </p:cNvSpPr>
          <p:nvPr/>
        </p:nvSpPr>
        <p:spPr bwMode="auto">
          <a:xfrm>
            <a:off x="536331" y="780620"/>
            <a:ext cx="10920046"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200025" indent="-200025" algn="just" defTabSz="685800" fontAlgn="base">
              <a:spcBef>
                <a:spcPct val="0"/>
              </a:spcBef>
              <a:spcAft>
                <a:spcPct val="0"/>
              </a:spcAft>
              <a:tabLst>
                <a:tab pos="200025" algn="l"/>
                <a:tab pos="333375" algn="l"/>
              </a:tabLst>
              <a:defRPr/>
            </a:pPr>
            <a:r>
              <a:rPr lang="it-IT" sz="2000" b="1" dirty="0">
                <a:latin typeface="Avenir Book" panose="02000503020000020003"/>
              </a:rPr>
              <a:t>BID BOND</a:t>
            </a:r>
          </a:p>
          <a:p>
            <a:pPr marL="171450" lvl="1" indent="-171450" defTabSz="685800" fontAlgn="base">
              <a:lnSpc>
                <a:spcPct val="90000"/>
              </a:lnSpc>
              <a:spcBef>
                <a:spcPts val="750"/>
              </a:spcBef>
              <a:spcAft>
                <a:spcPct val="0"/>
              </a:spcAft>
              <a:buFont typeface="Arial" panose="020B0604020202020204" pitchFamily="34" charset="0"/>
              <a:buChar char="•"/>
              <a:tabLst>
                <a:tab pos="200025" algn="l"/>
                <a:tab pos="333375" algn="l"/>
              </a:tabLst>
              <a:defRPr/>
            </a:pPr>
            <a:r>
              <a:rPr lang="it-IT" sz="2000" b="1" dirty="0" err="1">
                <a:latin typeface="Avenir Book" panose="02000503020000020003"/>
              </a:rPr>
              <a:t>Issued</a:t>
            </a:r>
            <a:r>
              <a:rPr lang="it-IT" sz="2000" b="1" dirty="0">
                <a:latin typeface="Avenir Book" panose="02000503020000020003"/>
              </a:rPr>
              <a:t>: </a:t>
            </a:r>
            <a:r>
              <a:rPr lang="it-IT" sz="2000" dirty="0" err="1">
                <a:latin typeface="Avenir Book" panose="02000503020000020003"/>
              </a:rPr>
              <a:t>within</a:t>
            </a:r>
            <a:r>
              <a:rPr lang="it-IT" sz="2000" dirty="0">
                <a:latin typeface="Avenir Book" panose="02000503020000020003"/>
              </a:rPr>
              <a:t> the tender date </a:t>
            </a:r>
          </a:p>
          <a:p>
            <a:pPr marL="171450" lvl="1" indent="-171450" defTabSz="685800" fontAlgn="base">
              <a:lnSpc>
                <a:spcPct val="90000"/>
              </a:lnSpc>
              <a:spcBef>
                <a:spcPts val="750"/>
              </a:spcBef>
              <a:spcAft>
                <a:spcPct val="0"/>
              </a:spcAft>
              <a:buFont typeface="Arial" panose="020B0604020202020204" pitchFamily="34" charset="0"/>
              <a:buChar char="•"/>
              <a:tabLst>
                <a:tab pos="200025" algn="l"/>
                <a:tab pos="333375" algn="l"/>
              </a:tabLst>
              <a:defRPr/>
            </a:pPr>
            <a:r>
              <a:rPr lang="it-IT" sz="2000" b="1" dirty="0" err="1">
                <a:latin typeface="Avenir Book" panose="02000503020000020003"/>
              </a:rPr>
              <a:t>Applicant</a:t>
            </a:r>
            <a:r>
              <a:rPr lang="it-IT" sz="2000" b="1" dirty="0">
                <a:latin typeface="Avenir Book" panose="02000503020000020003"/>
              </a:rPr>
              <a:t>: </a:t>
            </a:r>
            <a:r>
              <a:rPr lang="it-IT" sz="2000" dirty="0">
                <a:latin typeface="Avenir Book" panose="02000503020000020003"/>
              </a:rPr>
              <a:t>the </a:t>
            </a:r>
            <a:r>
              <a:rPr lang="it-IT" sz="2000" dirty="0" err="1">
                <a:latin typeface="Avenir Book" panose="02000503020000020003"/>
              </a:rPr>
              <a:t>Bidder</a:t>
            </a:r>
            <a:endParaRPr lang="it-IT" sz="2000" dirty="0">
              <a:latin typeface="Avenir Book" panose="02000503020000020003"/>
            </a:endParaRPr>
          </a:p>
          <a:p>
            <a:pPr marL="171450" lvl="1" indent="-171450" defTabSz="685800" fontAlgn="base">
              <a:lnSpc>
                <a:spcPct val="90000"/>
              </a:lnSpc>
              <a:spcBef>
                <a:spcPts val="750"/>
              </a:spcBef>
              <a:spcAft>
                <a:spcPct val="0"/>
              </a:spcAft>
              <a:buFont typeface="Arial" panose="020B0604020202020204" pitchFamily="34" charset="0"/>
              <a:buChar char="•"/>
              <a:tabLst>
                <a:tab pos="200025" algn="l"/>
                <a:tab pos="333375" algn="l"/>
              </a:tabLst>
              <a:defRPr/>
            </a:pPr>
            <a:r>
              <a:rPr lang="it-IT" sz="2000" b="1" dirty="0" err="1">
                <a:latin typeface="Avenir Book" panose="02000503020000020003"/>
              </a:rPr>
              <a:t>Beneficiary</a:t>
            </a:r>
            <a:r>
              <a:rPr lang="it-IT" sz="2000" b="1" dirty="0">
                <a:latin typeface="Avenir Book" panose="02000503020000020003"/>
              </a:rPr>
              <a:t>: </a:t>
            </a:r>
            <a:r>
              <a:rPr lang="it-IT" sz="2000" dirty="0">
                <a:latin typeface="Avenir Book" panose="02000503020000020003"/>
              </a:rPr>
              <a:t>the Client/Buyer</a:t>
            </a:r>
          </a:p>
          <a:p>
            <a:pPr marL="171450" lvl="1" indent="-171450" defTabSz="685800" fontAlgn="base">
              <a:lnSpc>
                <a:spcPct val="90000"/>
              </a:lnSpc>
              <a:spcBef>
                <a:spcPts val="750"/>
              </a:spcBef>
              <a:spcAft>
                <a:spcPct val="0"/>
              </a:spcAft>
              <a:buFont typeface="Arial" panose="020B0604020202020204" pitchFamily="34" charset="0"/>
              <a:buChar char="•"/>
              <a:tabLst>
                <a:tab pos="200025" algn="l"/>
                <a:tab pos="333375" algn="l"/>
              </a:tabLst>
              <a:defRPr/>
            </a:pPr>
            <a:r>
              <a:rPr lang="it-IT" sz="2000" b="1" dirty="0" err="1">
                <a:latin typeface="Avenir Book" panose="02000503020000020003"/>
              </a:rPr>
              <a:t>Obligation</a:t>
            </a:r>
            <a:r>
              <a:rPr lang="it-IT" sz="2000" b="1" dirty="0">
                <a:latin typeface="Avenir Book" panose="02000503020000020003"/>
              </a:rPr>
              <a:t>: </a:t>
            </a:r>
            <a:r>
              <a:rPr lang="en-US" sz="2000" dirty="0">
                <a:latin typeface="Avenir Book" panose="02000503020000020003"/>
              </a:rPr>
              <a:t>the maintenance of the bid and in case of awarding the signing of the contract/issue of the performance bond</a:t>
            </a:r>
          </a:p>
          <a:p>
            <a:pPr marL="171450" lvl="1" indent="-171450" defTabSz="685800" fontAlgn="base">
              <a:lnSpc>
                <a:spcPct val="90000"/>
              </a:lnSpc>
              <a:spcBef>
                <a:spcPts val="750"/>
              </a:spcBef>
              <a:spcAft>
                <a:spcPct val="0"/>
              </a:spcAft>
              <a:buFont typeface="Arial" panose="020B0604020202020204" pitchFamily="34" charset="0"/>
              <a:buChar char="•"/>
              <a:tabLst>
                <a:tab pos="200025" algn="l"/>
                <a:tab pos="333375" algn="l"/>
              </a:tabLst>
              <a:defRPr/>
            </a:pPr>
            <a:r>
              <a:rPr lang="it-IT" sz="2000" b="1" dirty="0" err="1">
                <a:latin typeface="Avenir Book" panose="02000503020000020003"/>
              </a:rPr>
              <a:t>Amount</a:t>
            </a:r>
            <a:r>
              <a:rPr lang="it-IT" sz="2000" b="1" dirty="0">
                <a:latin typeface="Avenir Book" panose="02000503020000020003"/>
              </a:rPr>
              <a:t>: </a:t>
            </a:r>
            <a:r>
              <a:rPr lang="it-IT" sz="2000" dirty="0">
                <a:latin typeface="Avenir Book" panose="02000503020000020003"/>
              </a:rPr>
              <a:t>1-5% </a:t>
            </a:r>
            <a:r>
              <a:rPr lang="it-IT" sz="2000" dirty="0" err="1">
                <a:latin typeface="Avenir Book" panose="02000503020000020003"/>
              </a:rPr>
              <a:t>bid</a:t>
            </a:r>
            <a:r>
              <a:rPr lang="it-IT" sz="2000" dirty="0">
                <a:latin typeface="Avenir Book" panose="02000503020000020003"/>
              </a:rPr>
              <a:t> </a:t>
            </a:r>
            <a:r>
              <a:rPr lang="it-IT" sz="2000" dirty="0" err="1">
                <a:latin typeface="Avenir Book" panose="02000503020000020003"/>
              </a:rPr>
              <a:t>price</a:t>
            </a:r>
            <a:endParaRPr lang="it-IT" sz="2000" dirty="0">
              <a:latin typeface="Avenir Book" panose="02000503020000020003"/>
            </a:endParaRPr>
          </a:p>
          <a:p>
            <a:pPr marL="171450" lvl="1" indent="-171450" defTabSz="685800" fontAlgn="base">
              <a:lnSpc>
                <a:spcPct val="90000"/>
              </a:lnSpc>
              <a:spcBef>
                <a:spcPts val="750"/>
              </a:spcBef>
              <a:spcAft>
                <a:spcPct val="0"/>
              </a:spcAft>
              <a:buFont typeface="Arial" panose="020B0604020202020204" pitchFamily="34" charset="0"/>
              <a:buChar char="•"/>
              <a:tabLst>
                <a:tab pos="200025" algn="l"/>
                <a:tab pos="333375" algn="l"/>
              </a:tabLst>
              <a:defRPr/>
            </a:pPr>
            <a:r>
              <a:rPr lang="it-IT" sz="2000" b="1" dirty="0" err="1">
                <a:latin typeface="Avenir Book" panose="02000503020000020003"/>
              </a:rPr>
              <a:t>Duration</a:t>
            </a:r>
            <a:r>
              <a:rPr lang="it-IT" sz="2000" b="1" dirty="0">
                <a:latin typeface="Avenir Book" panose="02000503020000020003"/>
              </a:rPr>
              <a:t>: </a:t>
            </a:r>
            <a:r>
              <a:rPr lang="it-IT" sz="2000" dirty="0">
                <a:latin typeface="Avenir Book" panose="02000503020000020003"/>
              </a:rPr>
              <a:t>up to the </a:t>
            </a:r>
            <a:r>
              <a:rPr lang="it-IT" sz="2000" dirty="0" err="1">
                <a:latin typeface="Avenir Book" panose="02000503020000020003"/>
              </a:rPr>
              <a:t>awarding</a:t>
            </a:r>
            <a:r>
              <a:rPr lang="it-IT" sz="2000" dirty="0">
                <a:latin typeface="Avenir Book" panose="02000503020000020003"/>
              </a:rPr>
              <a:t> (4/6 </a:t>
            </a:r>
            <a:r>
              <a:rPr lang="it-IT" sz="2000" dirty="0" err="1">
                <a:latin typeface="Avenir Book" panose="02000503020000020003"/>
              </a:rPr>
              <a:t>months</a:t>
            </a:r>
            <a:r>
              <a:rPr lang="it-IT" sz="2000" dirty="0">
                <a:latin typeface="Avenir Book" panose="02000503020000020003"/>
              </a:rPr>
              <a:t>)</a:t>
            </a:r>
          </a:p>
        </p:txBody>
      </p:sp>
      <p:sp>
        <p:nvSpPr>
          <p:cNvPr id="7" name="Rectangle 4"/>
          <p:cNvSpPr>
            <a:spLocks noChangeArrowheads="1"/>
          </p:cNvSpPr>
          <p:nvPr/>
        </p:nvSpPr>
        <p:spPr bwMode="auto">
          <a:xfrm>
            <a:off x="536331" y="3876963"/>
            <a:ext cx="1092004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200025" indent="-200025" algn="just" defTabSz="685800" fontAlgn="base">
              <a:spcBef>
                <a:spcPct val="0"/>
              </a:spcBef>
              <a:spcAft>
                <a:spcPct val="0"/>
              </a:spcAft>
              <a:tabLst>
                <a:tab pos="200025" algn="l"/>
                <a:tab pos="333375" algn="l"/>
              </a:tabLst>
              <a:defRPr/>
            </a:pPr>
            <a:r>
              <a:rPr lang="it-IT" sz="2000" b="1" dirty="0">
                <a:latin typeface="Avenir Book" panose="02000503020000020003"/>
              </a:rPr>
              <a:t>PERFORMANCE BOND</a:t>
            </a:r>
          </a:p>
          <a:p>
            <a:pPr marL="171450" lvl="1" indent="-171450" defTabSz="685800" fontAlgn="base">
              <a:lnSpc>
                <a:spcPct val="90000"/>
              </a:lnSpc>
              <a:spcBef>
                <a:spcPts val="750"/>
              </a:spcBef>
              <a:spcAft>
                <a:spcPct val="0"/>
              </a:spcAft>
              <a:buFont typeface="Arial" panose="020B0604020202020204" pitchFamily="34" charset="0"/>
              <a:buChar char="•"/>
              <a:tabLst>
                <a:tab pos="200025" algn="l"/>
                <a:tab pos="333375" algn="l"/>
              </a:tabLst>
              <a:defRPr/>
            </a:pPr>
            <a:r>
              <a:rPr lang="it-IT" sz="2000" b="1" dirty="0" err="1">
                <a:latin typeface="Avenir Book" panose="02000503020000020003"/>
              </a:rPr>
              <a:t>Issued</a:t>
            </a:r>
            <a:r>
              <a:rPr lang="it-IT" sz="2000" b="1" dirty="0">
                <a:latin typeface="Avenir Book" panose="02000503020000020003"/>
              </a:rPr>
              <a:t>: </a:t>
            </a:r>
            <a:r>
              <a:rPr lang="it-IT" sz="2000" dirty="0" err="1">
                <a:latin typeface="Avenir Book" panose="02000503020000020003"/>
              </a:rPr>
              <a:t>at</a:t>
            </a:r>
            <a:r>
              <a:rPr lang="it-IT" sz="2000" dirty="0">
                <a:latin typeface="Avenir Book" panose="02000503020000020003"/>
              </a:rPr>
              <a:t> the </a:t>
            </a:r>
            <a:r>
              <a:rPr lang="it-IT" sz="2000" dirty="0" err="1">
                <a:latin typeface="Avenir Book" panose="02000503020000020003"/>
              </a:rPr>
              <a:t>Contract</a:t>
            </a:r>
            <a:r>
              <a:rPr lang="it-IT" sz="2000" dirty="0">
                <a:latin typeface="Avenir Book" panose="02000503020000020003"/>
              </a:rPr>
              <a:t> </a:t>
            </a:r>
            <a:r>
              <a:rPr lang="it-IT" sz="2000" dirty="0" err="1">
                <a:latin typeface="Avenir Book" panose="02000503020000020003"/>
              </a:rPr>
              <a:t>signature</a:t>
            </a:r>
            <a:endParaRPr lang="it-IT" sz="2000" dirty="0">
              <a:latin typeface="Avenir Book" panose="02000503020000020003"/>
            </a:endParaRPr>
          </a:p>
          <a:p>
            <a:pPr marL="171450" lvl="1" indent="-171450" defTabSz="685800" fontAlgn="base">
              <a:lnSpc>
                <a:spcPct val="90000"/>
              </a:lnSpc>
              <a:spcBef>
                <a:spcPts val="750"/>
              </a:spcBef>
              <a:spcAft>
                <a:spcPct val="0"/>
              </a:spcAft>
              <a:buFont typeface="Arial" panose="020B0604020202020204" pitchFamily="34" charset="0"/>
              <a:buChar char="•"/>
              <a:tabLst>
                <a:tab pos="200025" algn="l"/>
                <a:tab pos="333375" algn="l"/>
              </a:tabLst>
              <a:defRPr/>
            </a:pPr>
            <a:r>
              <a:rPr lang="it-IT" sz="2000" b="1" dirty="0" err="1">
                <a:latin typeface="Avenir Book" panose="02000503020000020003"/>
              </a:rPr>
              <a:t>Applicant</a:t>
            </a:r>
            <a:r>
              <a:rPr lang="it-IT" sz="2000" b="1" dirty="0">
                <a:latin typeface="Avenir Book" panose="02000503020000020003"/>
              </a:rPr>
              <a:t>: </a:t>
            </a:r>
            <a:r>
              <a:rPr lang="it-IT" sz="2000" dirty="0">
                <a:latin typeface="Avenir Book" panose="02000503020000020003"/>
              </a:rPr>
              <a:t>the Supplier/Seller</a:t>
            </a:r>
          </a:p>
          <a:p>
            <a:pPr marL="171450" lvl="1" indent="-171450" defTabSz="685800" fontAlgn="base">
              <a:lnSpc>
                <a:spcPct val="90000"/>
              </a:lnSpc>
              <a:spcBef>
                <a:spcPts val="750"/>
              </a:spcBef>
              <a:spcAft>
                <a:spcPct val="0"/>
              </a:spcAft>
              <a:buFont typeface="Arial" panose="020B0604020202020204" pitchFamily="34" charset="0"/>
              <a:buChar char="•"/>
              <a:tabLst>
                <a:tab pos="200025" algn="l"/>
                <a:tab pos="333375" algn="l"/>
              </a:tabLst>
              <a:defRPr/>
            </a:pPr>
            <a:r>
              <a:rPr lang="it-IT" sz="2000" b="1" dirty="0" err="1">
                <a:latin typeface="Avenir Book" panose="02000503020000020003"/>
              </a:rPr>
              <a:t>Beneficiary</a:t>
            </a:r>
            <a:r>
              <a:rPr lang="it-IT" sz="2000" b="1" dirty="0">
                <a:latin typeface="Avenir Book" panose="02000503020000020003"/>
              </a:rPr>
              <a:t>: </a:t>
            </a:r>
            <a:r>
              <a:rPr lang="it-IT" sz="2000" dirty="0">
                <a:latin typeface="Avenir Book" panose="02000503020000020003"/>
              </a:rPr>
              <a:t>the Client/Buyer</a:t>
            </a:r>
          </a:p>
          <a:p>
            <a:pPr marL="171450" lvl="1" indent="-171450" defTabSz="685800" fontAlgn="base">
              <a:lnSpc>
                <a:spcPct val="90000"/>
              </a:lnSpc>
              <a:spcBef>
                <a:spcPts val="750"/>
              </a:spcBef>
              <a:spcAft>
                <a:spcPct val="0"/>
              </a:spcAft>
              <a:buFont typeface="Arial" panose="020B0604020202020204" pitchFamily="34" charset="0"/>
              <a:buChar char="•"/>
              <a:tabLst>
                <a:tab pos="200025" algn="l"/>
                <a:tab pos="333375" algn="l"/>
              </a:tabLst>
              <a:defRPr/>
            </a:pPr>
            <a:r>
              <a:rPr lang="it-IT" sz="2000" b="1" dirty="0" err="1">
                <a:latin typeface="Avenir Book" panose="02000503020000020003"/>
              </a:rPr>
              <a:t>Obligation</a:t>
            </a:r>
            <a:r>
              <a:rPr lang="it-IT" sz="2000" b="1" dirty="0">
                <a:latin typeface="Avenir Book" panose="02000503020000020003"/>
              </a:rPr>
              <a:t>: </a:t>
            </a:r>
            <a:r>
              <a:rPr lang="en-US" sz="2000" dirty="0">
                <a:latin typeface="Avenir Book" panose="02000503020000020003"/>
              </a:rPr>
              <a:t>the good execution of the works or of the supply</a:t>
            </a:r>
          </a:p>
          <a:p>
            <a:pPr marL="171450" lvl="1" indent="-171450" defTabSz="685800" fontAlgn="base">
              <a:lnSpc>
                <a:spcPct val="90000"/>
              </a:lnSpc>
              <a:spcBef>
                <a:spcPts val="750"/>
              </a:spcBef>
              <a:spcAft>
                <a:spcPct val="0"/>
              </a:spcAft>
              <a:buFont typeface="Arial" panose="020B0604020202020204" pitchFamily="34" charset="0"/>
              <a:buChar char="•"/>
              <a:tabLst>
                <a:tab pos="200025" algn="l"/>
                <a:tab pos="333375" algn="l"/>
              </a:tabLst>
              <a:defRPr/>
            </a:pPr>
            <a:r>
              <a:rPr lang="it-IT" sz="2000" b="1" dirty="0" err="1">
                <a:latin typeface="Avenir Book" panose="02000503020000020003"/>
              </a:rPr>
              <a:t>Amount</a:t>
            </a:r>
            <a:r>
              <a:rPr lang="it-IT" sz="2000" b="1" dirty="0">
                <a:latin typeface="Avenir Book" panose="02000503020000020003"/>
              </a:rPr>
              <a:t>: </a:t>
            </a:r>
            <a:r>
              <a:rPr lang="it-IT" sz="2000" dirty="0">
                <a:latin typeface="Avenir Book" panose="02000503020000020003"/>
              </a:rPr>
              <a:t>10-20% </a:t>
            </a:r>
            <a:r>
              <a:rPr lang="it-IT" sz="2000" dirty="0" err="1">
                <a:latin typeface="Avenir Book" panose="02000503020000020003"/>
              </a:rPr>
              <a:t>contract</a:t>
            </a:r>
            <a:r>
              <a:rPr lang="it-IT" sz="2000" dirty="0">
                <a:latin typeface="Avenir Book" panose="02000503020000020003"/>
              </a:rPr>
              <a:t> </a:t>
            </a:r>
            <a:r>
              <a:rPr lang="it-IT" sz="2000" dirty="0" err="1">
                <a:latin typeface="Avenir Book" panose="02000503020000020003"/>
              </a:rPr>
              <a:t>amount</a:t>
            </a:r>
            <a:endParaRPr lang="it-IT" sz="2000" dirty="0">
              <a:latin typeface="Avenir Book" panose="02000503020000020003"/>
            </a:endParaRPr>
          </a:p>
          <a:p>
            <a:pPr marL="171450" lvl="1" indent="-171450" defTabSz="685800" fontAlgn="base">
              <a:lnSpc>
                <a:spcPct val="90000"/>
              </a:lnSpc>
              <a:spcBef>
                <a:spcPts val="750"/>
              </a:spcBef>
              <a:spcAft>
                <a:spcPct val="0"/>
              </a:spcAft>
              <a:buFont typeface="Arial" panose="020B0604020202020204" pitchFamily="34" charset="0"/>
              <a:buChar char="•"/>
              <a:tabLst>
                <a:tab pos="200025" algn="l"/>
                <a:tab pos="333375" algn="l"/>
              </a:tabLst>
              <a:defRPr/>
            </a:pPr>
            <a:r>
              <a:rPr lang="it-IT" sz="2000" b="1" dirty="0" err="1">
                <a:latin typeface="Avenir Book" panose="02000503020000020003"/>
              </a:rPr>
              <a:t>Duration</a:t>
            </a:r>
            <a:r>
              <a:rPr lang="it-IT" sz="2000" b="1" dirty="0">
                <a:latin typeface="Avenir Book" panose="02000503020000020003"/>
              </a:rPr>
              <a:t>: </a:t>
            </a:r>
            <a:r>
              <a:rPr lang="it-IT" sz="2000" dirty="0">
                <a:latin typeface="Avenir Book" panose="02000503020000020003"/>
              </a:rPr>
              <a:t>up to the </a:t>
            </a:r>
            <a:r>
              <a:rPr lang="it-IT" sz="2000" dirty="0" err="1">
                <a:latin typeface="Avenir Book" panose="02000503020000020003"/>
              </a:rPr>
              <a:t>Final</a:t>
            </a:r>
            <a:r>
              <a:rPr lang="it-IT" sz="2000" dirty="0">
                <a:latin typeface="Avenir Book" panose="02000503020000020003"/>
              </a:rPr>
              <a:t> </a:t>
            </a:r>
            <a:r>
              <a:rPr lang="it-IT" sz="2000" dirty="0" err="1">
                <a:latin typeface="Avenir Book" panose="02000503020000020003"/>
              </a:rPr>
              <a:t>Acceptance</a:t>
            </a:r>
            <a:r>
              <a:rPr lang="it-IT" sz="2000" dirty="0">
                <a:latin typeface="Avenir Book" panose="02000503020000020003"/>
              </a:rPr>
              <a:t> Test or </a:t>
            </a:r>
            <a:r>
              <a:rPr lang="it-IT" sz="2000" dirty="0" err="1">
                <a:latin typeface="Avenir Book" panose="02000503020000020003"/>
              </a:rPr>
              <a:t>other</a:t>
            </a:r>
            <a:r>
              <a:rPr lang="it-IT" sz="2000" dirty="0">
                <a:latin typeface="Avenir Book" panose="02000503020000020003"/>
              </a:rPr>
              <a:t> </a:t>
            </a:r>
            <a:r>
              <a:rPr lang="it-IT" sz="2000" dirty="0" err="1">
                <a:latin typeface="Avenir Book" panose="02000503020000020003"/>
              </a:rPr>
              <a:t>mileston</a:t>
            </a:r>
            <a:r>
              <a:rPr lang="it-IT" sz="2000" dirty="0">
                <a:latin typeface="Avenir Book" panose="02000503020000020003"/>
              </a:rPr>
              <a:t> </a:t>
            </a:r>
            <a:r>
              <a:rPr lang="it-IT" sz="2000" dirty="0" err="1">
                <a:latin typeface="Avenir Book" panose="02000503020000020003"/>
              </a:rPr>
              <a:t>as</a:t>
            </a:r>
            <a:r>
              <a:rPr lang="it-IT" sz="2000" dirty="0">
                <a:latin typeface="Avenir Book" panose="02000503020000020003"/>
              </a:rPr>
              <a:t> per </a:t>
            </a:r>
            <a:r>
              <a:rPr lang="it-IT" sz="2000" dirty="0" err="1">
                <a:latin typeface="Avenir Book" panose="02000503020000020003"/>
              </a:rPr>
              <a:t>contract</a:t>
            </a:r>
            <a:r>
              <a:rPr lang="it-IT" sz="2000" dirty="0">
                <a:latin typeface="Avenir Book" panose="02000503020000020003"/>
              </a:rPr>
              <a:t> </a:t>
            </a:r>
            <a:r>
              <a:rPr lang="it-IT" sz="2000" dirty="0" err="1">
                <a:latin typeface="Avenir Book" panose="02000503020000020003"/>
              </a:rPr>
              <a:t>agreement</a:t>
            </a:r>
            <a:endParaRPr lang="it-IT" sz="2000" dirty="0">
              <a:latin typeface="Avenir Book" panose="02000503020000020003"/>
            </a:endParaRPr>
          </a:p>
        </p:txBody>
      </p:sp>
    </p:spTree>
    <p:extLst>
      <p:ext uri="{BB962C8B-B14F-4D97-AF65-F5344CB8AC3E}">
        <p14:creationId xmlns:p14="http://schemas.microsoft.com/office/powerpoint/2010/main" val="80608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75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ChangeArrowheads="1"/>
          </p:cNvSpPr>
          <p:nvPr/>
        </p:nvSpPr>
        <p:spPr bwMode="auto">
          <a:xfrm>
            <a:off x="325315" y="754784"/>
            <a:ext cx="11034347" cy="306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200025" indent="-200025" algn="just" defTabSz="685800" fontAlgn="base">
              <a:spcBef>
                <a:spcPct val="0"/>
              </a:spcBef>
              <a:spcAft>
                <a:spcPct val="0"/>
              </a:spcAft>
              <a:tabLst>
                <a:tab pos="200025" algn="l"/>
                <a:tab pos="333375" algn="l"/>
              </a:tabLst>
              <a:defRPr/>
            </a:pPr>
            <a:r>
              <a:rPr lang="it-IT" sz="2000" b="1" dirty="0">
                <a:latin typeface="Avenir Book" panose="02000503020000020003"/>
              </a:rPr>
              <a:t>ADVANCE PAYMENT BOND</a:t>
            </a:r>
          </a:p>
          <a:p>
            <a:pPr marL="171450" lvl="1" indent="-171450" defTabSz="685800" fontAlgn="base">
              <a:lnSpc>
                <a:spcPct val="90000"/>
              </a:lnSpc>
              <a:spcBef>
                <a:spcPts val="750"/>
              </a:spcBef>
              <a:spcAft>
                <a:spcPct val="0"/>
              </a:spcAft>
              <a:buFont typeface="Arial" panose="020B0604020202020204" pitchFamily="34" charset="0"/>
              <a:buChar char="•"/>
              <a:tabLst>
                <a:tab pos="200025" algn="l"/>
                <a:tab pos="333375" algn="l"/>
              </a:tabLst>
              <a:defRPr/>
            </a:pPr>
            <a:r>
              <a:rPr lang="it-IT" sz="2000" b="1" dirty="0" err="1">
                <a:latin typeface="Avenir Book" panose="02000503020000020003"/>
              </a:rPr>
              <a:t>Issued</a:t>
            </a:r>
            <a:r>
              <a:rPr lang="it-IT" sz="2000" b="1" dirty="0">
                <a:latin typeface="Avenir Book" panose="02000503020000020003"/>
              </a:rPr>
              <a:t>: </a:t>
            </a:r>
            <a:r>
              <a:rPr lang="it-IT" sz="2000" dirty="0" err="1">
                <a:latin typeface="Avenir Book" panose="02000503020000020003"/>
              </a:rPr>
              <a:t>generally</a:t>
            </a:r>
            <a:r>
              <a:rPr lang="it-IT" sz="2000" dirty="0">
                <a:latin typeface="Avenir Book" panose="02000503020000020003"/>
              </a:rPr>
              <a:t> </a:t>
            </a:r>
            <a:r>
              <a:rPr lang="it-IT" sz="2000" dirty="0" err="1">
                <a:latin typeface="Avenir Book" panose="02000503020000020003"/>
              </a:rPr>
              <a:t>at</a:t>
            </a:r>
            <a:r>
              <a:rPr lang="it-IT" sz="2000" dirty="0">
                <a:latin typeface="Avenir Book" panose="02000503020000020003"/>
              </a:rPr>
              <a:t> the </a:t>
            </a:r>
            <a:r>
              <a:rPr lang="it-IT" sz="2000" dirty="0" err="1">
                <a:latin typeface="Avenir Book" panose="02000503020000020003"/>
              </a:rPr>
              <a:t>contract</a:t>
            </a:r>
            <a:r>
              <a:rPr lang="it-IT" sz="2000" dirty="0">
                <a:latin typeface="Avenir Book" panose="02000503020000020003"/>
              </a:rPr>
              <a:t> </a:t>
            </a:r>
            <a:r>
              <a:rPr lang="it-IT" sz="2000" dirty="0" err="1">
                <a:latin typeface="Avenir Book" panose="02000503020000020003"/>
              </a:rPr>
              <a:t>signature</a:t>
            </a:r>
            <a:r>
              <a:rPr lang="it-IT" sz="2000" dirty="0">
                <a:latin typeface="Avenir Book" panose="02000503020000020003"/>
              </a:rPr>
              <a:t> or </a:t>
            </a:r>
            <a:r>
              <a:rPr lang="it-IT" sz="2000" dirty="0" err="1">
                <a:latin typeface="Avenir Book" panose="02000503020000020003"/>
              </a:rPr>
              <a:t>advance</a:t>
            </a:r>
            <a:r>
              <a:rPr lang="it-IT" sz="2000" dirty="0">
                <a:latin typeface="Avenir Book" panose="02000503020000020003"/>
              </a:rPr>
              <a:t> </a:t>
            </a:r>
            <a:r>
              <a:rPr lang="it-IT" sz="2000" dirty="0" err="1">
                <a:latin typeface="Avenir Book" panose="02000503020000020003"/>
              </a:rPr>
              <a:t>payment</a:t>
            </a:r>
            <a:r>
              <a:rPr lang="it-IT" sz="2000" dirty="0">
                <a:latin typeface="Avenir Book" panose="02000503020000020003"/>
              </a:rPr>
              <a:t> cash in</a:t>
            </a:r>
          </a:p>
          <a:p>
            <a:pPr marL="171450" lvl="1" indent="-171450" defTabSz="685800" fontAlgn="base">
              <a:lnSpc>
                <a:spcPct val="90000"/>
              </a:lnSpc>
              <a:spcBef>
                <a:spcPts val="750"/>
              </a:spcBef>
              <a:spcAft>
                <a:spcPct val="0"/>
              </a:spcAft>
              <a:buFont typeface="Arial" panose="020B0604020202020204" pitchFamily="34" charset="0"/>
              <a:buChar char="•"/>
              <a:tabLst>
                <a:tab pos="200025" algn="l"/>
                <a:tab pos="333375" algn="l"/>
              </a:tabLst>
              <a:defRPr/>
            </a:pPr>
            <a:r>
              <a:rPr lang="it-IT" sz="2000" b="1" dirty="0" err="1">
                <a:latin typeface="Avenir Book" panose="02000503020000020003"/>
              </a:rPr>
              <a:t>Applicant</a:t>
            </a:r>
            <a:r>
              <a:rPr lang="it-IT" sz="2000" b="1" dirty="0">
                <a:latin typeface="Avenir Book" panose="02000503020000020003"/>
              </a:rPr>
              <a:t>: </a:t>
            </a:r>
            <a:r>
              <a:rPr lang="it-IT" sz="2000" dirty="0">
                <a:latin typeface="Avenir Book" panose="02000503020000020003"/>
              </a:rPr>
              <a:t>the Supplier/Seller</a:t>
            </a:r>
          </a:p>
          <a:p>
            <a:pPr marL="171450" lvl="1" indent="-171450" defTabSz="685800" fontAlgn="base">
              <a:lnSpc>
                <a:spcPct val="90000"/>
              </a:lnSpc>
              <a:spcBef>
                <a:spcPts val="750"/>
              </a:spcBef>
              <a:spcAft>
                <a:spcPct val="0"/>
              </a:spcAft>
              <a:buFont typeface="Arial" panose="020B0604020202020204" pitchFamily="34" charset="0"/>
              <a:buChar char="•"/>
              <a:tabLst>
                <a:tab pos="200025" algn="l"/>
                <a:tab pos="333375" algn="l"/>
              </a:tabLst>
              <a:defRPr/>
            </a:pPr>
            <a:r>
              <a:rPr lang="it-IT" sz="2000" b="1" dirty="0" err="1">
                <a:latin typeface="Avenir Book" panose="02000503020000020003"/>
              </a:rPr>
              <a:t>Beneficiary</a:t>
            </a:r>
            <a:r>
              <a:rPr lang="it-IT" sz="2000" b="1" dirty="0">
                <a:latin typeface="Avenir Book" panose="02000503020000020003"/>
              </a:rPr>
              <a:t>: </a:t>
            </a:r>
            <a:r>
              <a:rPr lang="it-IT" sz="2000" dirty="0">
                <a:latin typeface="Avenir Book" panose="02000503020000020003"/>
              </a:rPr>
              <a:t>the Client/Buyer</a:t>
            </a:r>
          </a:p>
          <a:p>
            <a:pPr marL="171450" lvl="1" indent="-171450" defTabSz="685800" fontAlgn="base">
              <a:lnSpc>
                <a:spcPct val="90000"/>
              </a:lnSpc>
              <a:spcBef>
                <a:spcPts val="750"/>
              </a:spcBef>
              <a:spcAft>
                <a:spcPct val="0"/>
              </a:spcAft>
              <a:buFont typeface="Arial" panose="020B0604020202020204" pitchFamily="34" charset="0"/>
              <a:buChar char="•"/>
              <a:tabLst>
                <a:tab pos="200025" algn="l"/>
                <a:tab pos="333375" algn="l"/>
              </a:tabLst>
              <a:defRPr/>
            </a:pPr>
            <a:r>
              <a:rPr lang="it-IT" sz="2000" b="1" dirty="0" err="1">
                <a:latin typeface="Avenir Book" panose="02000503020000020003"/>
              </a:rPr>
              <a:t>Obligation</a:t>
            </a:r>
            <a:r>
              <a:rPr lang="it-IT" sz="2000" b="1" dirty="0">
                <a:latin typeface="Avenir Book" panose="02000503020000020003"/>
              </a:rPr>
              <a:t>: </a:t>
            </a:r>
            <a:r>
              <a:rPr lang="en-US" sz="2000" dirty="0">
                <a:latin typeface="Avenir Book" panose="02000503020000020003"/>
              </a:rPr>
              <a:t> the reimbursement of the amount of money paid in advance </a:t>
            </a:r>
          </a:p>
          <a:p>
            <a:pPr marL="171450" lvl="1" indent="-171450" defTabSz="685800" fontAlgn="base">
              <a:lnSpc>
                <a:spcPct val="90000"/>
              </a:lnSpc>
              <a:spcBef>
                <a:spcPts val="750"/>
              </a:spcBef>
              <a:spcAft>
                <a:spcPct val="0"/>
              </a:spcAft>
              <a:buFont typeface="Arial" panose="020B0604020202020204" pitchFamily="34" charset="0"/>
              <a:buChar char="•"/>
              <a:tabLst>
                <a:tab pos="200025" algn="l"/>
                <a:tab pos="333375" algn="l"/>
              </a:tabLst>
              <a:defRPr/>
            </a:pPr>
            <a:r>
              <a:rPr lang="it-IT" sz="2000" b="1" dirty="0" err="1">
                <a:latin typeface="Avenir Book" panose="02000503020000020003"/>
              </a:rPr>
              <a:t>Amount</a:t>
            </a:r>
            <a:r>
              <a:rPr lang="it-IT" sz="2000" b="1" dirty="0">
                <a:latin typeface="Avenir Book" panose="02000503020000020003"/>
              </a:rPr>
              <a:t>: </a:t>
            </a:r>
            <a:r>
              <a:rPr lang="it-IT" sz="2000" dirty="0">
                <a:latin typeface="Avenir Book" panose="02000503020000020003"/>
              </a:rPr>
              <a:t>15-30% </a:t>
            </a:r>
            <a:r>
              <a:rPr lang="it-IT" sz="2000" dirty="0" err="1">
                <a:latin typeface="Avenir Book" panose="02000503020000020003"/>
              </a:rPr>
              <a:t>contract</a:t>
            </a:r>
            <a:r>
              <a:rPr lang="it-IT" sz="2000" dirty="0">
                <a:latin typeface="Avenir Book" panose="02000503020000020003"/>
              </a:rPr>
              <a:t> </a:t>
            </a:r>
            <a:r>
              <a:rPr lang="it-IT" sz="2000" dirty="0" err="1">
                <a:latin typeface="Avenir Book" panose="02000503020000020003"/>
              </a:rPr>
              <a:t>amount</a:t>
            </a:r>
            <a:endParaRPr lang="it-IT" sz="2000" dirty="0">
              <a:latin typeface="Avenir Book" panose="02000503020000020003"/>
            </a:endParaRPr>
          </a:p>
          <a:p>
            <a:pPr marL="171450" lvl="1" indent="-171450" defTabSz="685800" fontAlgn="base">
              <a:lnSpc>
                <a:spcPct val="90000"/>
              </a:lnSpc>
              <a:spcBef>
                <a:spcPts val="750"/>
              </a:spcBef>
              <a:spcAft>
                <a:spcPct val="0"/>
              </a:spcAft>
              <a:buFont typeface="Arial" panose="020B0604020202020204" pitchFamily="34" charset="0"/>
              <a:buChar char="•"/>
              <a:tabLst>
                <a:tab pos="200025" algn="l"/>
                <a:tab pos="333375" algn="l"/>
              </a:tabLst>
              <a:defRPr/>
            </a:pPr>
            <a:r>
              <a:rPr lang="it-IT" sz="2000" b="1" dirty="0" err="1">
                <a:latin typeface="Avenir Book" panose="02000503020000020003"/>
              </a:rPr>
              <a:t>Duration</a:t>
            </a:r>
            <a:r>
              <a:rPr lang="it-IT" sz="2000" b="1" dirty="0">
                <a:latin typeface="Avenir Book" panose="02000503020000020003"/>
              </a:rPr>
              <a:t>: </a:t>
            </a:r>
            <a:r>
              <a:rPr lang="it-IT" sz="2000" dirty="0">
                <a:latin typeface="Avenir Book" panose="02000503020000020003"/>
              </a:rPr>
              <a:t>up to the Preliminary </a:t>
            </a:r>
            <a:r>
              <a:rPr lang="it-IT" sz="2000" dirty="0" err="1">
                <a:latin typeface="Avenir Book" panose="02000503020000020003"/>
              </a:rPr>
              <a:t>Acceptance</a:t>
            </a:r>
            <a:r>
              <a:rPr lang="it-IT" sz="2000" dirty="0">
                <a:latin typeface="Avenir Book" panose="02000503020000020003"/>
              </a:rPr>
              <a:t> or </a:t>
            </a:r>
            <a:r>
              <a:rPr lang="it-IT" sz="2000" dirty="0" err="1">
                <a:latin typeface="Avenir Book" panose="02000503020000020003"/>
              </a:rPr>
              <a:t>reimbursement</a:t>
            </a:r>
            <a:r>
              <a:rPr lang="it-IT" sz="2000" dirty="0">
                <a:latin typeface="Avenir Book" panose="02000503020000020003"/>
              </a:rPr>
              <a:t> </a:t>
            </a:r>
            <a:r>
              <a:rPr lang="it-IT" sz="2000" dirty="0" err="1">
                <a:latin typeface="Avenir Book" panose="02000503020000020003"/>
              </a:rPr>
              <a:t>completion</a:t>
            </a:r>
            <a:r>
              <a:rPr lang="it-IT" sz="2000" dirty="0">
                <a:latin typeface="Avenir Book" panose="02000503020000020003"/>
              </a:rPr>
              <a:t> or </a:t>
            </a:r>
            <a:r>
              <a:rPr lang="it-IT" sz="2000" dirty="0" err="1">
                <a:latin typeface="Avenir Book" panose="02000503020000020003"/>
              </a:rPr>
              <a:t>other</a:t>
            </a:r>
            <a:r>
              <a:rPr lang="it-IT" sz="2000" dirty="0">
                <a:latin typeface="Avenir Book" panose="02000503020000020003"/>
              </a:rPr>
              <a:t> </a:t>
            </a:r>
            <a:r>
              <a:rPr lang="it-IT" sz="2000" dirty="0" err="1">
                <a:latin typeface="Avenir Book" panose="02000503020000020003"/>
              </a:rPr>
              <a:t>milestone</a:t>
            </a:r>
            <a:r>
              <a:rPr lang="it-IT" sz="2000" dirty="0">
                <a:latin typeface="Avenir Book" panose="02000503020000020003"/>
              </a:rPr>
              <a:t> </a:t>
            </a:r>
            <a:r>
              <a:rPr lang="it-IT" sz="2000" dirty="0" err="1">
                <a:latin typeface="Avenir Book" panose="02000503020000020003"/>
              </a:rPr>
              <a:t>as</a:t>
            </a:r>
            <a:r>
              <a:rPr lang="it-IT" sz="2000" dirty="0">
                <a:latin typeface="Avenir Book" panose="02000503020000020003"/>
              </a:rPr>
              <a:t> per </a:t>
            </a:r>
            <a:r>
              <a:rPr lang="it-IT" sz="2000" dirty="0" err="1">
                <a:latin typeface="Avenir Book" panose="02000503020000020003"/>
              </a:rPr>
              <a:t>contract</a:t>
            </a:r>
            <a:r>
              <a:rPr lang="it-IT" sz="2000" dirty="0">
                <a:latin typeface="Avenir Book" panose="02000503020000020003"/>
              </a:rPr>
              <a:t> </a:t>
            </a:r>
            <a:r>
              <a:rPr lang="it-IT" sz="2000" dirty="0" err="1">
                <a:latin typeface="Avenir Book" panose="02000503020000020003"/>
              </a:rPr>
              <a:t>agreement</a:t>
            </a:r>
            <a:endParaRPr lang="it-IT" sz="2000" dirty="0">
              <a:latin typeface="Avenir Book" panose="02000503020000020003"/>
            </a:endParaRPr>
          </a:p>
        </p:txBody>
      </p:sp>
      <p:sp>
        <p:nvSpPr>
          <p:cNvPr id="7" name="Rectangle 4"/>
          <p:cNvSpPr>
            <a:spLocks noChangeArrowheads="1"/>
          </p:cNvSpPr>
          <p:nvPr/>
        </p:nvSpPr>
        <p:spPr bwMode="auto">
          <a:xfrm>
            <a:off x="325315" y="3868614"/>
            <a:ext cx="11034347" cy="277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200025" indent="-200025" algn="just" defTabSz="685800" fontAlgn="base">
              <a:spcBef>
                <a:spcPct val="0"/>
              </a:spcBef>
              <a:spcAft>
                <a:spcPct val="0"/>
              </a:spcAft>
              <a:tabLst>
                <a:tab pos="200025" algn="l"/>
                <a:tab pos="333375" algn="l"/>
              </a:tabLst>
              <a:defRPr/>
            </a:pPr>
            <a:r>
              <a:rPr lang="it-IT" sz="2000" b="1" dirty="0">
                <a:latin typeface="Avenir Book" panose="02000503020000020003"/>
              </a:rPr>
              <a:t>RETENTION MONEY BOND</a:t>
            </a:r>
          </a:p>
          <a:p>
            <a:pPr marL="171450" lvl="1" indent="-171450" defTabSz="685800" fontAlgn="base">
              <a:lnSpc>
                <a:spcPct val="90000"/>
              </a:lnSpc>
              <a:spcBef>
                <a:spcPts val="750"/>
              </a:spcBef>
              <a:spcAft>
                <a:spcPct val="0"/>
              </a:spcAft>
              <a:buFont typeface="Arial" panose="020B0604020202020204" pitchFamily="34" charset="0"/>
              <a:buChar char="•"/>
              <a:tabLst>
                <a:tab pos="200025" algn="l"/>
                <a:tab pos="333375" algn="l"/>
              </a:tabLst>
              <a:defRPr/>
            </a:pPr>
            <a:r>
              <a:rPr lang="it-IT" sz="2000" b="1" dirty="0" err="1">
                <a:latin typeface="Avenir Book" panose="02000503020000020003"/>
              </a:rPr>
              <a:t>Issued</a:t>
            </a:r>
            <a:r>
              <a:rPr lang="it-IT" sz="2000" b="1" dirty="0">
                <a:latin typeface="Avenir Book" panose="02000503020000020003"/>
              </a:rPr>
              <a:t>: </a:t>
            </a:r>
            <a:r>
              <a:rPr lang="it-IT" sz="2000" dirty="0" err="1">
                <a:latin typeface="Avenir Book" panose="02000503020000020003"/>
              </a:rPr>
              <a:t>at</a:t>
            </a:r>
            <a:r>
              <a:rPr lang="it-IT" sz="2000" dirty="0">
                <a:latin typeface="Avenir Book" panose="02000503020000020003"/>
              </a:rPr>
              <a:t> Preliminary </a:t>
            </a:r>
            <a:r>
              <a:rPr lang="it-IT" sz="2000" dirty="0" err="1">
                <a:latin typeface="Avenir Book" panose="02000503020000020003"/>
              </a:rPr>
              <a:t>Acceptance</a:t>
            </a:r>
            <a:r>
              <a:rPr lang="it-IT" sz="2000" dirty="0">
                <a:latin typeface="Avenir Book" panose="02000503020000020003"/>
              </a:rPr>
              <a:t> </a:t>
            </a:r>
          </a:p>
          <a:p>
            <a:pPr marL="171450" lvl="1" indent="-171450" defTabSz="685800" fontAlgn="base">
              <a:lnSpc>
                <a:spcPct val="90000"/>
              </a:lnSpc>
              <a:spcBef>
                <a:spcPts val="750"/>
              </a:spcBef>
              <a:spcAft>
                <a:spcPct val="0"/>
              </a:spcAft>
              <a:buFont typeface="Arial" panose="020B0604020202020204" pitchFamily="34" charset="0"/>
              <a:buChar char="•"/>
              <a:tabLst>
                <a:tab pos="200025" algn="l"/>
                <a:tab pos="333375" algn="l"/>
              </a:tabLst>
              <a:defRPr/>
            </a:pPr>
            <a:r>
              <a:rPr lang="it-IT" sz="2000" b="1" dirty="0" err="1">
                <a:latin typeface="Avenir Book" panose="02000503020000020003"/>
              </a:rPr>
              <a:t>Applicant</a:t>
            </a:r>
            <a:r>
              <a:rPr lang="it-IT" sz="2000" b="1" dirty="0">
                <a:latin typeface="Avenir Book" panose="02000503020000020003"/>
              </a:rPr>
              <a:t>: </a:t>
            </a:r>
            <a:r>
              <a:rPr lang="it-IT" sz="2000" dirty="0">
                <a:latin typeface="Avenir Book" panose="02000503020000020003"/>
              </a:rPr>
              <a:t>the Supplier/Seller</a:t>
            </a:r>
          </a:p>
          <a:p>
            <a:pPr marL="171450" lvl="1" indent="-171450" defTabSz="685800" fontAlgn="base">
              <a:lnSpc>
                <a:spcPct val="90000"/>
              </a:lnSpc>
              <a:spcBef>
                <a:spcPts val="750"/>
              </a:spcBef>
              <a:spcAft>
                <a:spcPct val="0"/>
              </a:spcAft>
              <a:buFont typeface="Arial" panose="020B0604020202020204" pitchFamily="34" charset="0"/>
              <a:buChar char="•"/>
              <a:tabLst>
                <a:tab pos="200025" algn="l"/>
                <a:tab pos="333375" algn="l"/>
              </a:tabLst>
              <a:defRPr/>
            </a:pPr>
            <a:r>
              <a:rPr lang="it-IT" sz="2000" b="1" dirty="0" err="1">
                <a:latin typeface="Avenir Book" panose="02000503020000020003"/>
              </a:rPr>
              <a:t>Beneficiary</a:t>
            </a:r>
            <a:r>
              <a:rPr lang="it-IT" sz="2000" b="1" dirty="0">
                <a:latin typeface="Avenir Book" panose="02000503020000020003"/>
              </a:rPr>
              <a:t>: </a:t>
            </a:r>
            <a:r>
              <a:rPr lang="it-IT" sz="2000" dirty="0">
                <a:latin typeface="Avenir Book" panose="02000503020000020003"/>
              </a:rPr>
              <a:t>the Client/Buyer</a:t>
            </a:r>
          </a:p>
          <a:p>
            <a:pPr marL="171450" lvl="1" indent="-171450" defTabSz="685800" fontAlgn="base">
              <a:lnSpc>
                <a:spcPct val="90000"/>
              </a:lnSpc>
              <a:spcBef>
                <a:spcPts val="750"/>
              </a:spcBef>
              <a:spcAft>
                <a:spcPct val="0"/>
              </a:spcAft>
              <a:buFont typeface="Arial" panose="020B0604020202020204" pitchFamily="34" charset="0"/>
              <a:buChar char="•"/>
              <a:tabLst>
                <a:tab pos="200025" algn="l"/>
                <a:tab pos="333375" algn="l"/>
              </a:tabLst>
              <a:defRPr/>
            </a:pPr>
            <a:r>
              <a:rPr lang="it-IT" sz="2000" b="1" dirty="0" err="1">
                <a:latin typeface="Avenir Book" panose="02000503020000020003"/>
              </a:rPr>
              <a:t>Obligation</a:t>
            </a:r>
            <a:r>
              <a:rPr lang="it-IT" sz="2000" b="1" dirty="0">
                <a:latin typeface="Avenir Book" panose="02000503020000020003"/>
              </a:rPr>
              <a:t>: </a:t>
            </a:r>
            <a:r>
              <a:rPr lang="en-US" sz="2000" dirty="0">
                <a:latin typeface="Avenir Book" panose="02000503020000020003"/>
              </a:rPr>
              <a:t>the good execution of the works “preliminary accepted”</a:t>
            </a:r>
          </a:p>
          <a:p>
            <a:pPr marL="171450" lvl="1" indent="-171450" defTabSz="685800" fontAlgn="base">
              <a:lnSpc>
                <a:spcPct val="90000"/>
              </a:lnSpc>
              <a:spcBef>
                <a:spcPts val="750"/>
              </a:spcBef>
              <a:spcAft>
                <a:spcPct val="0"/>
              </a:spcAft>
              <a:buFont typeface="Arial" panose="020B0604020202020204" pitchFamily="34" charset="0"/>
              <a:buChar char="•"/>
              <a:tabLst>
                <a:tab pos="200025" algn="l"/>
                <a:tab pos="333375" algn="l"/>
              </a:tabLst>
              <a:defRPr/>
            </a:pPr>
            <a:r>
              <a:rPr lang="it-IT" sz="2000" b="1" dirty="0" err="1">
                <a:latin typeface="Avenir Book" panose="02000503020000020003"/>
              </a:rPr>
              <a:t>Amount</a:t>
            </a:r>
            <a:r>
              <a:rPr lang="it-IT" sz="2000" b="1" dirty="0">
                <a:latin typeface="Avenir Book" panose="02000503020000020003"/>
              </a:rPr>
              <a:t>: </a:t>
            </a:r>
            <a:r>
              <a:rPr lang="it-IT" sz="2000" dirty="0">
                <a:latin typeface="Avenir Book" panose="02000503020000020003"/>
              </a:rPr>
              <a:t>5-15% </a:t>
            </a:r>
            <a:r>
              <a:rPr lang="it-IT" sz="2000" dirty="0" err="1">
                <a:latin typeface="Avenir Book" panose="02000503020000020003"/>
              </a:rPr>
              <a:t>contract</a:t>
            </a:r>
            <a:r>
              <a:rPr lang="it-IT" sz="2000" dirty="0">
                <a:latin typeface="Avenir Book" panose="02000503020000020003"/>
              </a:rPr>
              <a:t> </a:t>
            </a:r>
            <a:r>
              <a:rPr lang="it-IT" sz="2000" dirty="0" err="1">
                <a:latin typeface="Avenir Book" panose="02000503020000020003"/>
              </a:rPr>
              <a:t>amount</a:t>
            </a:r>
            <a:endParaRPr lang="it-IT" sz="2000" dirty="0">
              <a:latin typeface="Avenir Book" panose="02000503020000020003"/>
            </a:endParaRPr>
          </a:p>
          <a:p>
            <a:pPr marL="171450" lvl="1" indent="-171450" defTabSz="685800" fontAlgn="base">
              <a:lnSpc>
                <a:spcPct val="90000"/>
              </a:lnSpc>
              <a:spcBef>
                <a:spcPts val="750"/>
              </a:spcBef>
              <a:spcAft>
                <a:spcPct val="0"/>
              </a:spcAft>
              <a:buFont typeface="Arial" panose="020B0604020202020204" pitchFamily="34" charset="0"/>
              <a:buChar char="•"/>
              <a:tabLst>
                <a:tab pos="200025" algn="l"/>
                <a:tab pos="333375" algn="l"/>
              </a:tabLst>
              <a:defRPr/>
            </a:pPr>
            <a:r>
              <a:rPr lang="it-IT" sz="2000" b="1" dirty="0" err="1">
                <a:latin typeface="Avenir Book" panose="02000503020000020003"/>
              </a:rPr>
              <a:t>Duration</a:t>
            </a:r>
            <a:r>
              <a:rPr lang="it-IT" sz="2000" b="1" dirty="0">
                <a:latin typeface="Avenir Book" panose="02000503020000020003"/>
              </a:rPr>
              <a:t>: </a:t>
            </a:r>
            <a:r>
              <a:rPr lang="it-IT" sz="2000" dirty="0">
                <a:latin typeface="Avenir Book" panose="02000503020000020003"/>
              </a:rPr>
              <a:t>up to the </a:t>
            </a:r>
            <a:r>
              <a:rPr lang="it-IT" sz="2000" dirty="0" err="1">
                <a:latin typeface="Avenir Book" panose="02000503020000020003"/>
              </a:rPr>
              <a:t>Final</a:t>
            </a:r>
            <a:r>
              <a:rPr lang="it-IT" sz="2000" dirty="0">
                <a:latin typeface="Avenir Book" panose="02000503020000020003"/>
              </a:rPr>
              <a:t> </a:t>
            </a:r>
            <a:r>
              <a:rPr lang="it-IT" sz="2000" dirty="0" err="1">
                <a:latin typeface="Avenir Book" panose="02000503020000020003"/>
              </a:rPr>
              <a:t>Acceptance</a:t>
            </a:r>
            <a:r>
              <a:rPr lang="it-IT" sz="2000" dirty="0">
                <a:latin typeface="Avenir Book" panose="02000503020000020003"/>
              </a:rPr>
              <a:t> or </a:t>
            </a:r>
            <a:r>
              <a:rPr lang="it-IT" sz="2000" dirty="0" err="1">
                <a:latin typeface="Avenir Book" panose="02000503020000020003"/>
              </a:rPr>
              <a:t>other</a:t>
            </a:r>
            <a:r>
              <a:rPr lang="it-IT" sz="2000" dirty="0">
                <a:latin typeface="Avenir Book" panose="02000503020000020003"/>
              </a:rPr>
              <a:t> </a:t>
            </a:r>
            <a:r>
              <a:rPr lang="it-IT" sz="2000" dirty="0" err="1">
                <a:latin typeface="Avenir Book" panose="02000503020000020003"/>
              </a:rPr>
              <a:t>mileston</a:t>
            </a:r>
            <a:r>
              <a:rPr lang="it-IT" sz="2000" dirty="0">
                <a:latin typeface="Avenir Book" panose="02000503020000020003"/>
              </a:rPr>
              <a:t> </a:t>
            </a:r>
            <a:r>
              <a:rPr lang="it-IT" sz="2000" dirty="0" err="1">
                <a:latin typeface="Avenir Book" panose="02000503020000020003"/>
              </a:rPr>
              <a:t>as</a:t>
            </a:r>
            <a:r>
              <a:rPr lang="it-IT" sz="2000" dirty="0">
                <a:latin typeface="Avenir Book" panose="02000503020000020003"/>
              </a:rPr>
              <a:t> per </a:t>
            </a:r>
            <a:r>
              <a:rPr lang="it-IT" sz="2000" dirty="0" err="1">
                <a:latin typeface="Avenir Book" panose="02000503020000020003"/>
              </a:rPr>
              <a:t>contract</a:t>
            </a:r>
            <a:r>
              <a:rPr lang="it-IT" sz="2000" dirty="0">
                <a:latin typeface="Avenir Book" panose="02000503020000020003"/>
              </a:rPr>
              <a:t> </a:t>
            </a:r>
            <a:r>
              <a:rPr lang="it-IT" sz="2000" dirty="0" err="1">
                <a:latin typeface="Avenir Book" panose="02000503020000020003"/>
              </a:rPr>
              <a:t>agreement</a:t>
            </a:r>
            <a:endParaRPr lang="it-IT" sz="2000" dirty="0">
              <a:latin typeface="Avenir Book" panose="02000503020000020003"/>
            </a:endParaRPr>
          </a:p>
        </p:txBody>
      </p:sp>
    </p:spTree>
    <p:extLst>
      <p:ext uri="{BB962C8B-B14F-4D97-AF65-F5344CB8AC3E}">
        <p14:creationId xmlns:p14="http://schemas.microsoft.com/office/powerpoint/2010/main" val="213899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75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531607" y="1480072"/>
            <a:ext cx="11329475" cy="388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200">
                <a:solidFill>
                  <a:schemeClr val="tx1"/>
                </a:solidFill>
                <a:latin typeface="Verdana" pitchFamily="34" charset="0"/>
              </a:defRPr>
            </a:lvl1pPr>
            <a:lvl2pPr marL="742950" indent="-285750" eaLnBrk="0" hangingPunct="0">
              <a:defRPr sz="1200">
                <a:solidFill>
                  <a:schemeClr val="tx1"/>
                </a:solidFill>
                <a:latin typeface="Verdana" pitchFamily="34" charset="0"/>
              </a:defRPr>
            </a:lvl2pPr>
            <a:lvl3pPr marL="1143000" indent="-228600" eaLnBrk="0" hangingPunct="0">
              <a:defRPr sz="1200">
                <a:solidFill>
                  <a:schemeClr val="tx1"/>
                </a:solidFill>
                <a:latin typeface="Verdana" pitchFamily="34" charset="0"/>
              </a:defRPr>
            </a:lvl3pPr>
            <a:lvl4pPr marL="1600200" indent="-228600" eaLnBrk="0" hangingPunct="0">
              <a:defRPr sz="1200">
                <a:solidFill>
                  <a:schemeClr val="tx1"/>
                </a:solidFill>
                <a:latin typeface="Verdana" pitchFamily="34" charset="0"/>
              </a:defRPr>
            </a:lvl4pPr>
            <a:lvl5pPr marL="2057400" indent="-228600" eaLnBrk="0" hangingPunct="0">
              <a:defRPr sz="1200">
                <a:solidFill>
                  <a:schemeClr val="tx1"/>
                </a:solidFill>
                <a:latin typeface="Verdana" pitchFamily="34" charset="0"/>
              </a:defRPr>
            </a:lvl5pPr>
            <a:lvl6pPr marL="2514600" indent="-228600" eaLnBrk="0" fontAlgn="base" hangingPunct="0">
              <a:spcBef>
                <a:spcPct val="0"/>
              </a:spcBef>
              <a:spcAft>
                <a:spcPct val="0"/>
              </a:spcAft>
              <a:defRPr sz="1200">
                <a:solidFill>
                  <a:schemeClr val="tx1"/>
                </a:solidFill>
                <a:latin typeface="Verdana" pitchFamily="34" charset="0"/>
              </a:defRPr>
            </a:lvl6pPr>
            <a:lvl7pPr marL="2971800" indent="-228600" eaLnBrk="0" fontAlgn="base" hangingPunct="0">
              <a:spcBef>
                <a:spcPct val="0"/>
              </a:spcBef>
              <a:spcAft>
                <a:spcPct val="0"/>
              </a:spcAft>
              <a:defRPr sz="1200">
                <a:solidFill>
                  <a:schemeClr val="tx1"/>
                </a:solidFill>
                <a:latin typeface="Verdana" pitchFamily="34" charset="0"/>
              </a:defRPr>
            </a:lvl7pPr>
            <a:lvl8pPr marL="3429000" indent="-228600" eaLnBrk="0" fontAlgn="base" hangingPunct="0">
              <a:spcBef>
                <a:spcPct val="0"/>
              </a:spcBef>
              <a:spcAft>
                <a:spcPct val="0"/>
              </a:spcAft>
              <a:defRPr sz="1200">
                <a:solidFill>
                  <a:schemeClr val="tx1"/>
                </a:solidFill>
                <a:latin typeface="Verdana" pitchFamily="34" charset="0"/>
              </a:defRPr>
            </a:lvl8pPr>
            <a:lvl9pPr marL="3886200" indent="-228600" eaLnBrk="0" fontAlgn="base" hangingPunct="0">
              <a:spcBef>
                <a:spcPct val="0"/>
              </a:spcBef>
              <a:spcAft>
                <a:spcPct val="0"/>
              </a:spcAft>
              <a:defRPr sz="1200">
                <a:solidFill>
                  <a:schemeClr val="tx1"/>
                </a:solidFill>
                <a:latin typeface="Verdana" pitchFamily="34" charset="0"/>
              </a:defRPr>
            </a:lvl9pPr>
          </a:lstStyle>
          <a:p>
            <a:pPr defTabSz="685800" eaLnBrk="1" fontAlgn="base" hangingPunct="1">
              <a:spcBef>
                <a:spcPct val="0"/>
              </a:spcBef>
              <a:spcAft>
                <a:spcPct val="0"/>
              </a:spcAft>
              <a:defRPr/>
            </a:pPr>
            <a:r>
              <a:rPr lang="it-IT" altLang="it-IT" sz="2000" b="1" dirty="0">
                <a:latin typeface="Avenir Book" panose="02000503020000020003"/>
              </a:rPr>
              <a:t>To </a:t>
            </a:r>
            <a:r>
              <a:rPr lang="it-IT" altLang="it-IT" sz="2000" b="1" dirty="0" smtClean="0">
                <a:latin typeface="Avenir Book" panose="02000503020000020003"/>
              </a:rPr>
              <a:t>conclude </a:t>
            </a:r>
            <a:r>
              <a:rPr lang="en-US" altLang="it-IT" sz="2000" dirty="0" smtClean="0">
                <a:latin typeface="Avenir Book" panose="02000503020000020003"/>
              </a:rPr>
              <a:t>the </a:t>
            </a:r>
            <a:r>
              <a:rPr lang="en-US" altLang="it-IT" sz="2000" dirty="0">
                <a:latin typeface="Avenir Book" panose="02000503020000020003"/>
              </a:rPr>
              <a:t>guarantee shall satisfy the requirements of the contract and in particular:</a:t>
            </a:r>
          </a:p>
          <a:p>
            <a:pPr marL="171450" lvl="1" indent="-171450" defTabSz="685800" eaLnBrk="1" fontAlgn="base" hangingPunct="1">
              <a:lnSpc>
                <a:spcPct val="90000"/>
              </a:lnSpc>
              <a:spcBef>
                <a:spcPts val="750"/>
              </a:spcBef>
              <a:spcAft>
                <a:spcPct val="0"/>
              </a:spcAft>
              <a:buFont typeface="Arial" panose="020B0604020202020204" pitchFamily="34" charset="0"/>
              <a:buChar char="•"/>
              <a:defRPr/>
            </a:pPr>
            <a:r>
              <a:rPr lang="en-US" altLang="it-IT" sz="2000" dirty="0">
                <a:latin typeface="Avenir Book" panose="02000503020000020003"/>
              </a:rPr>
              <a:t>be issued by a reliable and solvent bank </a:t>
            </a:r>
          </a:p>
          <a:p>
            <a:pPr marL="171450" lvl="1" indent="-171450" defTabSz="685800" eaLnBrk="1" fontAlgn="base" hangingPunct="1">
              <a:lnSpc>
                <a:spcPct val="90000"/>
              </a:lnSpc>
              <a:spcBef>
                <a:spcPts val="750"/>
              </a:spcBef>
              <a:spcAft>
                <a:spcPct val="0"/>
              </a:spcAft>
              <a:buFont typeface="Arial" panose="020B0604020202020204" pitchFamily="34" charset="0"/>
              <a:buChar char="•"/>
              <a:defRPr/>
            </a:pPr>
            <a:r>
              <a:rPr lang="en-US" altLang="it-IT" sz="2000" dirty="0">
                <a:latin typeface="Avenir Book" panose="02000503020000020003"/>
              </a:rPr>
              <a:t>be irrevocable, unconditional and payable on first demand</a:t>
            </a:r>
          </a:p>
          <a:p>
            <a:pPr marL="171450" lvl="1" indent="-171450" defTabSz="685800" eaLnBrk="1" fontAlgn="base" hangingPunct="1">
              <a:lnSpc>
                <a:spcPct val="90000"/>
              </a:lnSpc>
              <a:spcBef>
                <a:spcPts val="750"/>
              </a:spcBef>
              <a:spcAft>
                <a:spcPct val="0"/>
              </a:spcAft>
              <a:buFont typeface="Arial" panose="020B0604020202020204" pitchFamily="34" charset="0"/>
              <a:buChar char="•"/>
              <a:defRPr/>
            </a:pPr>
            <a:r>
              <a:rPr lang="en-US" altLang="it-IT" sz="2000" dirty="0">
                <a:latin typeface="Avenir Book" panose="02000503020000020003"/>
              </a:rPr>
              <a:t>be of a defined amount</a:t>
            </a:r>
          </a:p>
          <a:p>
            <a:pPr marL="171450" lvl="1" indent="-171450" defTabSz="685800" eaLnBrk="1" fontAlgn="base" hangingPunct="1">
              <a:lnSpc>
                <a:spcPct val="90000"/>
              </a:lnSpc>
              <a:spcBef>
                <a:spcPts val="750"/>
              </a:spcBef>
              <a:spcAft>
                <a:spcPct val="0"/>
              </a:spcAft>
              <a:buFont typeface="Arial" panose="020B0604020202020204" pitchFamily="34" charset="0"/>
              <a:buChar char="•"/>
              <a:defRPr/>
            </a:pPr>
            <a:r>
              <a:rPr lang="en-US" altLang="it-IT" sz="2000" dirty="0">
                <a:latin typeface="Avenir Book" panose="02000503020000020003"/>
              </a:rPr>
              <a:t>refer to the underlying </a:t>
            </a:r>
            <a:r>
              <a:rPr lang="en-US" altLang="it-IT" sz="2000" dirty="0" smtClean="0">
                <a:latin typeface="Avenir Book" panose="02000503020000020003"/>
              </a:rPr>
              <a:t>transaction, </a:t>
            </a:r>
            <a:r>
              <a:rPr lang="en-US" altLang="it-IT" sz="2000" dirty="0">
                <a:latin typeface="Avenir Book" panose="02000503020000020003"/>
              </a:rPr>
              <a:t>well defined in the contract </a:t>
            </a:r>
          </a:p>
          <a:p>
            <a:pPr marL="171450" lvl="1" indent="-171450" defTabSz="685800" eaLnBrk="1" fontAlgn="base" hangingPunct="1">
              <a:lnSpc>
                <a:spcPct val="90000"/>
              </a:lnSpc>
              <a:spcBef>
                <a:spcPts val="750"/>
              </a:spcBef>
              <a:spcAft>
                <a:spcPct val="0"/>
              </a:spcAft>
              <a:buFont typeface="Arial" panose="020B0604020202020204" pitchFamily="34" charset="0"/>
              <a:buChar char="•"/>
              <a:defRPr/>
            </a:pPr>
            <a:r>
              <a:rPr lang="en-US" altLang="it-IT" sz="2000" dirty="0">
                <a:latin typeface="Avenir Book" panose="02000503020000020003"/>
              </a:rPr>
              <a:t>set a deadline and a deadline for the presentation of payment requests (the two terms usually coincide)</a:t>
            </a:r>
          </a:p>
          <a:p>
            <a:pPr marL="171450" lvl="1" indent="-171450" defTabSz="685800" eaLnBrk="1" fontAlgn="base" hangingPunct="1">
              <a:lnSpc>
                <a:spcPct val="90000"/>
              </a:lnSpc>
              <a:spcBef>
                <a:spcPts val="750"/>
              </a:spcBef>
              <a:spcAft>
                <a:spcPct val="0"/>
              </a:spcAft>
              <a:buFont typeface="Arial" panose="020B0604020202020204" pitchFamily="34" charset="0"/>
              <a:buChar char="•"/>
              <a:defRPr/>
            </a:pPr>
            <a:r>
              <a:rPr lang="en-US" altLang="it-IT" sz="2000" dirty="0">
                <a:latin typeface="Avenir Book" panose="02000503020000020003"/>
              </a:rPr>
              <a:t>check on the authenticity </a:t>
            </a:r>
          </a:p>
          <a:p>
            <a:pPr marL="171450" lvl="1" indent="-171450" defTabSz="685800" eaLnBrk="1" fontAlgn="base" hangingPunct="1">
              <a:lnSpc>
                <a:spcPct val="90000"/>
              </a:lnSpc>
              <a:spcBef>
                <a:spcPts val="750"/>
              </a:spcBef>
              <a:spcAft>
                <a:spcPct val="0"/>
              </a:spcAft>
              <a:buFont typeface="Arial" panose="020B0604020202020204" pitchFamily="34" charset="0"/>
              <a:buChar char="•"/>
              <a:defRPr/>
            </a:pPr>
            <a:r>
              <a:rPr lang="en-US" altLang="it-IT" sz="2000" dirty="0">
                <a:latin typeface="Avenir Book" panose="02000503020000020003"/>
              </a:rPr>
              <a:t>the applications to call the guarantees shall be presented at the place of presentation and within the deadline set out in the guarantee, together with any required documentation (proof of default, other documents, etc.)</a:t>
            </a:r>
            <a:endParaRPr lang="it-IT" altLang="it-IT" sz="2000" dirty="0">
              <a:latin typeface="Avenir Book" panose="02000503020000020003"/>
            </a:endParaRPr>
          </a:p>
        </p:txBody>
      </p:sp>
    </p:spTree>
    <p:extLst>
      <p:ext uri="{BB962C8B-B14F-4D97-AF65-F5344CB8AC3E}">
        <p14:creationId xmlns:p14="http://schemas.microsoft.com/office/powerpoint/2010/main" val="294637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fade">
                                      <p:cBhvr>
                                        <p:cTn id="40" dur="500"/>
                                        <p:tgtEl>
                                          <p:spTgt spid="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Effect transition="in" filter="fade">
                                      <p:cBhvr>
                                        <p:cTn id="4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7250" y="1316913"/>
            <a:ext cx="10829618" cy="464602"/>
          </a:xfrm>
        </p:spPr>
        <p:txBody>
          <a:bodyPr/>
          <a:lstStyle/>
          <a:p>
            <a:r>
              <a:rPr lang="it-IT" dirty="0" err="1"/>
              <a:t>Trade</a:t>
            </a:r>
            <a:r>
              <a:rPr lang="it-IT" dirty="0"/>
              <a:t> Finance – </a:t>
            </a:r>
            <a:r>
              <a:rPr lang="it-IT" dirty="0" err="1">
                <a:solidFill>
                  <a:srgbClr val="C00000"/>
                </a:solidFill>
              </a:rPr>
              <a:t>Buyer’s</a:t>
            </a:r>
            <a:r>
              <a:rPr lang="it-IT" dirty="0">
                <a:solidFill>
                  <a:srgbClr val="C00000"/>
                </a:solidFill>
              </a:rPr>
              <a:t> </a:t>
            </a:r>
            <a:r>
              <a:rPr lang="it-IT" dirty="0" smtClean="0">
                <a:solidFill>
                  <a:srgbClr val="C00000"/>
                </a:solidFill>
              </a:rPr>
              <a:t>Credit</a:t>
            </a:r>
            <a:endParaRPr lang="it-IT" dirty="0">
              <a:solidFill>
                <a:srgbClr val="C00000"/>
              </a:solidFill>
            </a:endParaRPr>
          </a:p>
        </p:txBody>
      </p:sp>
    </p:spTree>
    <p:extLst>
      <p:ext uri="{BB962C8B-B14F-4D97-AF65-F5344CB8AC3E}">
        <p14:creationId xmlns:p14="http://schemas.microsoft.com/office/powerpoint/2010/main" val="3361595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7251" y="1316913"/>
            <a:ext cx="8681640" cy="464602"/>
          </a:xfrm>
        </p:spPr>
        <p:txBody>
          <a:bodyPr/>
          <a:lstStyle/>
          <a:p>
            <a:r>
              <a:rPr lang="en-US" altLang="it-IT" dirty="0"/>
              <a:t>Classification of Countries</a:t>
            </a:r>
            <a:endParaRPr lang="it-IT" dirty="0"/>
          </a:p>
        </p:txBody>
      </p:sp>
      <p:sp>
        <p:nvSpPr>
          <p:cNvPr id="6" name="Rectangle 4"/>
          <p:cNvSpPr>
            <a:spLocks noChangeArrowheads="1"/>
          </p:cNvSpPr>
          <p:nvPr/>
        </p:nvSpPr>
        <p:spPr bwMode="auto">
          <a:xfrm>
            <a:off x="1532609" y="3175649"/>
            <a:ext cx="3160159" cy="716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228600" indent="-228600" eaLnBrk="1" hangingPunct="1">
              <a:lnSpc>
                <a:spcPct val="90000"/>
              </a:lnSpc>
              <a:spcBef>
                <a:spcPts val="1000"/>
              </a:spcBef>
            </a:pPr>
            <a:r>
              <a:rPr lang="en-US" altLang="it-IT" dirty="0">
                <a:latin typeface="Avenir Book" panose="02000503020000020003" pitchFamily="2" charset="0"/>
                <a:cs typeface="Arial" panose="020B0604020202020204" pitchFamily="34" charset="0"/>
              </a:rPr>
              <a:t>High Income Countries</a:t>
            </a:r>
          </a:p>
          <a:p>
            <a:pPr marL="228600" indent="-228600" eaLnBrk="1" hangingPunct="1">
              <a:lnSpc>
                <a:spcPct val="90000"/>
              </a:lnSpc>
              <a:spcBef>
                <a:spcPts val="1000"/>
              </a:spcBef>
            </a:pPr>
            <a:r>
              <a:rPr lang="en-US" altLang="it-IT" dirty="0">
                <a:latin typeface="Avenir Book" panose="02000503020000020003" pitchFamily="2" charset="0"/>
                <a:cs typeface="Arial" panose="020B0604020202020204" pitchFamily="34" charset="0"/>
              </a:rPr>
              <a:t>Around 81</a:t>
            </a:r>
          </a:p>
        </p:txBody>
      </p:sp>
      <p:sp>
        <p:nvSpPr>
          <p:cNvPr id="7" name="Rectangle 5"/>
          <p:cNvSpPr>
            <a:spLocks noChangeArrowheads="1"/>
          </p:cNvSpPr>
          <p:nvPr/>
        </p:nvSpPr>
        <p:spPr bwMode="auto">
          <a:xfrm>
            <a:off x="8100204" y="3037149"/>
            <a:ext cx="2792097" cy="109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228600" indent="-228600" eaLnBrk="1" hangingPunct="1">
              <a:lnSpc>
                <a:spcPct val="90000"/>
              </a:lnSpc>
              <a:spcBef>
                <a:spcPts val="1000"/>
              </a:spcBef>
            </a:pPr>
            <a:r>
              <a:rPr lang="en-US" altLang="it-IT" dirty="0">
                <a:latin typeface="Avenir Book" panose="02000503020000020003" pitchFamily="2" charset="0"/>
                <a:cs typeface="Arial" panose="020B0604020202020204" pitchFamily="34" charset="0"/>
              </a:rPr>
              <a:t>Low-Middle Income</a:t>
            </a:r>
          </a:p>
          <a:p>
            <a:pPr marL="228600" indent="-228600" eaLnBrk="1" hangingPunct="1">
              <a:lnSpc>
                <a:spcPct val="90000"/>
              </a:lnSpc>
              <a:spcBef>
                <a:spcPts val="1000"/>
              </a:spcBef>
            </a:pPr>
            <a:r>
              <a:rPr lang="en-US" altLang="it-IT" dirty="0">
                <a:latin typeface="Avenir Book" panose="02000503020000020003" pitchFamily="2" charset="0"/>
                <a:cs typeface="Arial" panose="020B0604020202020204" pitchFamily="34" charset="0"/>
              </a:rPr>
              <a:t>Countries</a:t>
            </a:r>
          </a:p>
          <a:p>
            <a:pPr marL="228600" indent="-228600" eaLnBrk="1" hangingPunct="1">
              <a:lnSpc>
                <a:spcPct val="90000"/>
              </a:lnSpc>
              <a:spcBef>
                <a:spcPts val="1000"/>
              </a:spcBef>
            </a:pPr>
            <a:r>
              <a:rPr lang="en-US" altLang="it-IT" dirty="0">
                <a:latin typeface="Avenir Book" panose="02000503020000020003" pitchFamily="2" charset="0"/>
                <a:cs typeface="Arial" panose="020B0604020202020204" pitchFamily="34" charset="0"/>
              </a:rPr>
              <a:t>Around 125</a:t>
            </a:r>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659" y="2230734"/>
            <a:ext cx="3122882" cy="2810594"/>
          </a:xfrm>
          <a:prstGeom prst="rect">
            <a:avLst/>
          </a:prstGeom>
        </p:spPr>
      </p:pic>
      <p:sp>
        <p:nvSpPr>
          <p:cNvPr id="10" name="Rettangolo 9"/>
          <p:cNvSpPr/>
          <p:nvPr/>
        </p:nvSpPr>
        <p:spPr>
          <a:xfrm>
            <a:off x="224961" y="5659254"/>
            <a:ext cx="6096000" cy="261610"/>
          </a:xfrm>
          <a:prstGeom prst="rect">
            <a:avLst/>
          </a:prstGeom>
        </p:spPr>
        <p:txBody>
          <a:bodyPr>
            <a:spAutoFit/>
          </a:bodyPr>
          <a:lstStyle/>
          <a:p>
            <a:r>
              <a:rPr lang="it-IT" sz="1100" dirty="0">
                <a:latin typeface="Avenir Book" panose="02000503020000020003"/>
              </a:rPr>
              <a:t>Source: World </a:t>
            </a:r>
            <a:r>
              <a:rPr lang="it-IT" sz="1100" dirty="0" err="1">
                <a:latin typeface="Avenir Book" panose="02000503020000020003"/>
              </a:rPr>
              <a:t>Bank</a:t>
            </a:r>
            <a:r>
              <a:rPr lang="it-IT" sz="1100" dirty="0">
                <a:latin typeface="Avenir Book" panose="02000503020000020003"/>
              </a:rPr>
              <a:t> </a:t>
            </a:r>
            <a:r>
              <a:rPr lang="it-IT" sz="1100" dirty="0" err="1">
                <a:latin typeface="Avenir Book" panose="02000503020000020003"/>
              </a:rPr>
              <a:t>July</a:t>
            </a:r>
            <a:r>
              <a:rPr lang="it-IT" sz="1100" dirty="0">
                <a:latin typeface="Avenir Book" panose="02000503020000020003"/>
              </a:rPr>
              <a:t> 2021 </a:t>
            </a:r>
            <a:r>
              <a:rPr lang="en-US" altLang="it-IT" sz="1100" dirty="0">
                <a:latin typeface="Avenir Book" panose="02000503020000020003"/>
              </a:rPr>
              <a:t>(High income </a:t>
            </a:r>
            <a:r>
              <a:rPr lang="en-US" altLang="it-IT" sz="1100" dirty="0">
                <a:latin typeface="Avenir Book" panose="02000503020000020003"/>
                <a:sym typeface="Wingdings" panose="05000000000000000000" pitchFamily="2" charset="2"/>
              </a:rPr>
              <a:t>G</a:t>
            </a:r>
            <a:r>
              <a:rPr lang="en-US" altLang="it-IT" sz="1100" dirty="0">
                <a:latin typeface="Avenir Book" panose="02000503020000020003"/>
              </a:rPr>
              <a:t>ross Net Income per capita &gt; K$12,7)</a:t>
            </a:r>
          </a:p>
        </p:txBody>
      </p:sp>
    </p:spTree>
    <p:extLst>
      <p:ext uri="{BB962C8B-B14F-4D97-AF65-F5344CB8AC3E}">
        <p14:creationId xmlns:p14="http://schemas.microsoft.com/office/powerpoint/2010/main" val="3809633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71949" y="1957712"/>
            <a:ext cx="10624969" cy="4062651"/>
          </a:xfrm>
          <a:prstGeom prst="rect">
            <a:avLst/>
          </a:prstGeom>
        </p:spPr>
        <p:txBody>
          <a:bodyPr wrap="square">
            <a:spAutoFit/>
          </a:bodyPr>
          <a:lstStyle/>
          <a:p>
            <a:pPr fontAlgn="base">
              <a:spcBef>
                <a:spcPct val="0"/>
              </a:spcBef>
              <a:spcAft>
                <a:spcPct val="0"/>
              </a:spcAft>
              <a:buClr>
                <a:srgbClr val="6699FF"/>
              </a:buClr>
              <a:buSzPct val="160000"/>
              <a:defRPr/>
            </a:pPr>
            <a:r>
              <a:rPr lang="it-IT" altLang="it-IT" b="1" dirty="0">
                <a:solidFill>
                  <a:srgbClr val="C00000"/>
                </a:solidFill>
                <a:latin typeface="Avenir Book"/>
              </a:rPr>
              <a:t>Definition:</a:t>
            </a:r>
          </a:p>
          <a:p>
            <a:pPr fontAlgn="base">
              <a:spcBef>
                <a:spcPct val="0"/>
              </a:spcBef>
              <a:spcAft>
                <a:spcPct val="0"/>
              </a:spcAft>
              <a:buClr>
                <a:srgbClr val="6699FF"/>
              </a:buClr>
              <a:buSzPct val="160000"/>
              <a:defRPr/>
            </a:pPr>
            <a:r>
              <a:rPr lang="en-US" sz="2000" dirty="0">
                <a:latin typeface="Avenir Book" panose="02000503020000020003"/>
              </a:rPr>
              <a:t>Buyer's credit is a </a:t>
            </a:r>
            <a:r>
              <a:rPr lang="en-US" sz="2000" dirty="0" smtClean="0">
                <a:latin typeface="Avenir Book" panose="02000503020000020003"/>
              </a:rPr>
              <a:t>loan </a:t>
            </a:r>
            <a:r>
              <a:rPr lang="en-US" sz="2000" dirty="0">
                <a:latin typeface="Avenir Book" panose="02000503020000020003"/>
              </a:rPr>
              <a:t>facility extended to an Importer (or Buyer) by an overseas Lender such as a bank or financial institution to finance the purchase of goods, services, and other big-ticket items. </a:t>
            </a:r>
          </a:p>
          <a:p>
            <a:pPr fontAlgn="base">
              <a:spcBef>
                <a:spcPct val="0"/>
              </a:spcBef>
              <a:spcAft>
                <a:spcPct val="0"/>
              </a:spcAft>
              <a:buClr>
                <a:srgbClr val="6699FF"/>
              </a:buClr>
              <a:buSzPct val="160000"/>
              <a:defRPr/>
            </a:pPr>
            <a:endParaRPr lang="en-US" sz="2000" dirty="0">
              <a:latin typeface="Avenir Book" panose="02000503020000020003"/>
            </a:endParaRPr>
          </a:p>
          <a:p>
            <a:pPr marL="342900" indent="-342900" fontAlgn="base">
              <a:spcBef>
                <a:spcPct val="0"/>
              </a:spcBef>
              <a:spcAft>
                <a:spcPct val="0"/>
              </a:spcAft>
              <a:buSzPct val="160000"/>
              <a:buFont typeface="Arial" panose="020B0604020202020204" pitchFamily="34" charset="0"/>
              <a:buChar char="•"/>
              <a:defRPr/>
            </a:pPr>
            <a:r>
              <a:rPr lang="en-US" sz="2000" dirty="0">
                <a:latin typeface="Avenir Book" panose="02000503020000020003" pitchFamily="2" charset="0"/>
                <a:cs typeface="Arial" panose="020B0604020202020204" pitchFamily="34" charset="0"/>
              </a:rPr>
              <a:t>Buyer’s credit is a very useful financing method in international trade as it gives </a:t>
            </a:r>
            <a:r>
              <a:rPr lang="en-US" sz="2000" dirty="0" smtClean="0">
                <a:latin typeface="Avenir Book" panose="02000503020000020003" pitchFamily="2" charset="0"/>
                <a:cs typeface="Arial" panose="020B0604020202020204" pitchFamily="34" charset="0"/>
              </a:rPr>
              <a:t>Importers </a:t>
            </a:r>
            <a:r>
              <a:rPr lang="en-US" sz="2000" dirty="0">
                <a:latin typeface="Avenir Book" panose="02000503020000020003" pitchFamily="2" charset="0"/>
                <a:cs typeface="Arial" panose="020B0604020202020204" pitchFamily="34" charset="0"/>
              </a:rPr>
              <a:t>access to </a:t>
            </a:r>
            <a:r>
              <a:rPr lang="en-US" sz="2000" b="1" dirty="0">
                <a:latin typeface="Avenir Book" panose="02000503020000020003" pitchFamily="2" charset="0"/>
                <a:cs typeface="Arial" panose="020B0604020202020204" pitchFamily="34" charset="0"/>
              </a:rPr>
              <a:t>cheaper funds </a:t>
            </a:r>
            <a:r>
              <a:rPr lang="en-US" sz="2000" dirty="0">
                <a:latin typeface="Avenir Book" panose="02000503020000020003" pitchFamily="2" charset="0"/>
                <a:cs typeface="Arial" panose="020B0604020202020204" pitchFamily="34" charset="0"/>
              </a:rPr>
              <a:t>compared to what may be available locally. Exporter is paid in accordance with the terms of the sale contract with Importer, without undue delays. </a:t>
            </a:r>
          </a:p>
          <a:p>
            <a:pPr marL="342900" indent="-342900" fontAlgn="base">
              <a:spcBef>
                <a:spcPct val="0"/>
              </a:spcBef>
              <a:spcAft>
                <a:spcPct val="0"/>
              </a:spcAft>
              <a:buSzPct val="160000"/>
              <a:buFont typeface="Arial" panose="020B0604020202020204" pitchFamily="34" charset="0"/>
              <a:buChar char="•"/>
              <a:defRPr/>
            </a:pPr>
            <a:r>
              <a:rPr lang="en-US" sz="2000" dirty="0">
                <a:latin typeface="Avenir Book" panose="02000503020000020003" pitchFamily="2" charset="0"/>
                <a:cs typeface="Arial" panose="020B0604020202020204" pitchFamily="34" charset="0"/>
              </a:rPr>
              <a:t>Export Credit Agency's (ECA) involvement </a:t>
            </a:r>
            <a:r>
              <a:rPr lang="en-US" sz="2000" b="1" dirty="0">
                <a:latin typeface="Avenir Book" panose="02000503020000020003" pitchFamily="2" charset="0"/>
                <a:cs typeface="Arial" panose="020B0604020202020204" pitchFamily="34" charset="0"/>
              </a:rPr>
              <a:t>is crucial </a:t>
            </a:r>
            <a:r>
              <a:rPr lang="en-US" sz="2000" dirty="0">
                <a:latin typeface="Avenir Book" panose="02000503020000020003" pitchFamily="2" charset="0"/>
                <a:cs typeface="Arial" panose="020B0604020202020204" pitchFamily="34" charset="0"/>
              </a:rPr>
              <a:t>to success of a Buyer’s Credit mechanism, since its guarantee protects the bank or financial institution from the risk of non-payment by the Buyer. The ECA also provides coverage to the lending bank from other political, economic and commercial risks. In return for this guarantee and risk coverage, the ECA charges a fee or premium that is borne by the Buyer.</a:t>
            </a:r>
          </a:p>
        </p:txBody>
      </p:sp>
      <p:sp>
        <p:nvSpPr>
          <p:cNvPr id="5" name="Titolo 1"/>
          <p:cNvSpPr txBox="1">
            <a:spLocks/>
          </p:cNvSpPr>
          <p:nvPr/>
        </p:nvSpPr>
        <p:spPr>
          <a:xfrm>
            <a:off x="560897" y="1138336"/>
            <a:ext cx="7514087" cy="464602"/>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altLang="it-IT" sz="4000" b="1" dirty="0" err="1">
                <a:solidFill>
                  <a:srgbClr val="2E3C5D"/>
                </a:solidFill>
                <a:latin typeface="Avenir Black" panose="02000503020000020003" pitchFamily="2" charset="0"/>
                <a:cs typeface="Calibri" panose="020F0502020204030204" pitchFamily="34" charset="0"/>
              </a:rPr>
              <a:t>Buyer’s</a:t>
            </a:r>
            <a:r>
              <a:rPr lang="it-IT" altLang="it-IT" sz="4000" b="1" dirty="0">
                <a:solidFill>
                  <a:srgbClr val="2E3C5D"/>
                </a:solidFill>
                <a:latin typeface="Avenir Black" panose="02000503020000020003" pitchFamily="2" charset="0"/>
                <a:cs typeface="Calibri" panose="020F0502020204030204" pitchFamily="34" charset="0"/>
              </a:rPr>
              <a:t> Credit an </a:t>
            </a:r>
            <a:r>
              <a:rPr lang="it-IT" altLang="it-IT" sz="4000" b="1" dirty="0" err="1">
                <a:solidFill>
                  <a:srgbClr val="2E3C5D"/>
                </a:solidFill>
                <a:latin typeface="Avenir Black" panose="02000503020000020003" pitchFamily="2" charset="0"/>
                <a:cs typeface="Calibri" panose="020F0502020204030204" pitchFamily="34" charset="0"/>
              </a:rPr>
              <a:t>introduction</a:t>
            </a:r>
            <a:r>
              <a:rPr lang="it-IT" altLang="it-IT" sz="4000" b="1" dirty="0">
                <a:solidFill>
                  <a:srgbClr val="2E3C5D"/>
                </a:solidFill>
                <a:latin typeface="Avenir Black" panose="02000503020000020003" pitchFamily="2" charset="0"/>
                <a:cs typeface="Calibri" panose="020F0502020204030204" pitchFamily="34" charset="0"/>
              </a:rPr>
              <a:t> 1/2</a:t>
            </a:r>
            <a:endParaRPr lang="it-IT" sz="4000" b="1" dirty="0">
              <a:solidFill>
                <a:srgbClr val="2E3C5D"/>
              </a:solidFill>
              <a:latin typeface="Avenir Black" panose="02000503020000020003" pitchFamily="2" charset="0"/>
              <a:cs typeface="Calibri" panose="020F0502020204030204" pitchFamily="34" charset="0"/>
            </a:endParaRPr>
          </a:p>
        </p:txBody>
      </p:sp>
    </p:spTree>
    <p:extLst>
      <p:ext uri="{BB962C8B-B14F-4D97-AF65-F5344CB8AC3E}">
        <p14:creationId xmlns:p14="http://schemas.microsoft.com/office/powerpoint/2010/main" val="293833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25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62985" y="1796348"/>
            <a:ext cx="11457432" cy="4093428"/>
          </a:xfrm>
          <a:prstGeom prst="rect">
            <a:avLst/>
          </a:prstGeom>
        </p:spPr>
        <p:txBody>
          <a:bodyPr wrap="square">
            <a:spAutoFit/>
          </a:bodyPr>
          <a:lstStyle/>
          <a:p>
            <a:pPr algn="just" fontAlgn="base">
              <a:spcBef>
                <a:spcPct val="0"/>
              </a:spcBef>
              <a:spcAft>
                <a:spcPct val="0"/>
              </a:spcAft>
              <a:buClr>
                <a:srgbClr val="6699FF"/>
              </a:buClr>
              <a:buSzPct val="160000"/>
              <a:defRPr/>
            </a:pPr>
            <a:r>
              <a:rPr lang="en-US" sz="2000" dirty="0">
                <a:latin typeface="Avenir Book" panose="02000503020000020003" pitchFamily="2" charset="0"/>
                <a:cs typeface="Arial" panose="020B0604020202020204" pitchFamily="34" charset="0"/>
              </a:rPr>
              <a:t>The Buyer’s Credit process typically has the following steps: </a:t>
            </a:r>
          </a:p>
          <a:p>
            <a:pPr algn="just" fontAlgn="base">
              <a:spcBef>
                <a:spcPct val="0"/>
              </a:spcBef>
              <a:spcAft>
                <a:spcPct val="0"/>
              </a:spcAft>
              <a:buClr>
                <a:srgbClr val="6699FF"/>
              </a:buClr>
              <a:buSzPct val="160000"/>
              <a:defRPr/>
            </a:pPr>
            <a:endParaRPr lang="en-US" sz="2000" dirty="0">
              <a:latin typeface="Avenir Book" panose="02000503020000020003" pitchFamily="2" charset="0"/>
              <a:cs typeface="Arial" panose="020B0604020202020204" pitchFamily="34" charset="0"/>
            </a:endParaRPr>
          </a:p>
          <a:p>
            <a:pPr marL="342900" indent="-342900" fontAlgn="base">
              <a:spcBef>
                <a:spcPct val="0"/>
              </a:spcBef>
              <a:spcAft>
                <a:spcPct val="0"/>
              </a:spcAft>
              <a:buSzPct val="160000"/>
              <a:buFont typeface="Arial" panose="020B0604020202020204" pitchFamily="34" charset="0"/>
              <a:buChar char="•"/>
              <a:defRPr/>
            </a:pPr>
            <a:r>
              <a:rPr lang="en-US" sz="2000" dirty="0">
                <a:latin typeface="Avenir Book" panose="02000503020000020003" pitchFamily="2" charset="0"/>
                <a:cs typeface="Arial" panose="020B0604020202020204" pitchFamily="34" charset="0"/>
              </a:rPr>
              <a:t>Exporter enters into a commercial contract with the </a:t>
            </a:r>
            <a:r>
              <a:rPr lang="en-US" sz="2000" dirty="0" smtClean="0">
                <a:latin typeface="Avenir Book" panose="02000503020000020003" pitchFamily="2" charset="0"/>
                <a:cs typeface="Arial" panose="020B0604020202020204" pitchFamily="34" charset="0"/>
              </a:rPr>
              <a:t>Importer; in parallel it involves a financial institution to evaluate the possibility of financing</a:t>
            </a:r>
          </a:p>
          <a:p>
            <a:pPr marL="342900" indent="-342900" fontAlgn="base">
              <a:spcBef>
                <a:spcPct val="0"/>
              </a:spcBef>
              <a:spcAft>
                <a:spcPct val="0"/>
              </a:spcAft>
              <a:buSzPct val="160000"/>
              <a:buFont typeface="Arial" panose="020B0604020202020204" pitchFamily="34" charset="0"/>
              <a:buChar char="•"/>
              <a:defRPr/>
            </a:pPr>
            <a:r>
              <a:rPr lang="en-US" sz="2000" dirty="0" smtClean="0">
                <a:latin typeface="Avenir Book" panose="02000503020000020003" pitchFamily="2" charset="0"/>
                <a:cs typeface="Arial" panose="020B0604020202020204" pitchFamily="34" charset="0"/>
              </a:rPr>
              <a:t>The financial institution contacts the ECA, in the Exporter’s country</a:t>
            </a:r>
            <a:endParaRPr lang="en-US" sz="2000" dirty="0">
              <a:latin typeface="Avenir Book" panose="02000503020000020003" pitchFamily="2" charset="0"/>
              <a:cs typeface="Arial" panose="020B0604020202020204" pitchFamily="34" charset="0"/>
            </a:endParaRPr>
          </a:p>
          <a:p>
            <a:pPr marL="342900" indent="-342900" fontAlgn="base">
              <a:spcBef>
                <a:spcPct val="0"/>
              </a:spcBef>
              <a:spcAft>
                <a:spcPct val="0"/>
              </a:spcAft>
              <a:buSzPct val="160000"/>
              <a:buFont typeface="Arial" panose="020B0604020202020204" pitchFamily="34" charset="0"/>
              <a:buChar char="•"/>
              <a:defRPr/>
            </a:pPr>
            <a:r>
              <a:rPr lang="en-US" sz="2000" dirty="0">
                <a:latin typeface="Avenir Book" panose="02000503020000020003" pitchFamily="2" charset="0"/>
                <a:cs typeface="Arial" panose="020B0604020202020204" pitchFamily="34" charset="0"/>
              </a:rPr>
              <a:t>ECA, based in the Exporter’s country, provides a guarantee to the lending bank covering the risk of default by the Buyer. </a:t>
            </a:r>
          </a:p>
          <a:p>
            <a:pPr marL="342900" indent="-342900" fontAlgn="base">
              <a:spcBef>
                <a:spcPct val="0"/>
              </a:spcBef>
              <a:spcAft>
                <a:spcPct val="0"/>
              </a:spcAft>
              <a:buSzPct val="160000"/>
              <a:buFont typeface="Arial" panose="020B0604020202020204" pitchFamily="34" charset="0"/>
              <a:buChar char="•"/>
              <a:defRPr/>
            </a:pPr>
            <a:r>
              <a:rPr lang="en-US" sz="2000" dirty="0" smtClean="0">
                <a:latin typeface="Avenir Book" panose="02000503020000020003" pitchFamily="2" charset="0"/>
                <a:cs typeface="Arial" panose="020B0604020202020204" pitchFamily="34" charset="0"/>
              </a:rPr>
              <a:t>Importer </a:t>
            </a:r>
            <a:r>
              <a:rPr lang="en-US" sz="2000" dirty="0">
                <a:latin typeface="Avenir Book" panose="02000503020000020003" pitchFamily="2" charset="0"/>
                <a:cs typeface="Arial" panose="020B0604020202020204" pitchFamily="34" charset="0"/>
              </a:rPr>
              <a:t>obtains credit from a bank or financial institution </a:t>
            </a:r>
            <a:r>
              <a:rPr lang="en-US" sz="2000" dirty="0" smtClean="0">
                <a:latin typeface="Avenir Book" panose="02000503020000020003" pitchFamily="2" charset="0"/>
                <a:cs typeface="Arial" panose="020B0604020202020204" pitchFamily="34" charset="0"/>
              </a:rPr>
              <a:t>to </a:t>
            </a:r>
            <a:r>
              <a:rPr lang="en-US" sz="2000" dirty="0">
                <a:latin typeface="Avenir Book" panose="02000503020000020003" pitchFamily="2" charset="0"/>
                <a:cs typeface="Arial" panose="020B0604020202020204" pitchFamily="34" charset="0"/>
              </a:rPr>
              <a:t>finance the </a:t>
            </a:r>
            <a:r>
              <a:rPr lang="en-US" sz="2000" dirty="0" smtClean="0">
                <a:latin typeface="Avenir Book" panose="02000503020000020003" pitchFamily="2" charset="0"/>
                <a:cs typeface="Arial" panose="020B0604020202020204" pitchFamily="34" charset="0"/>
              </a:rPr>
              <a:t>purchase, signing a financing agreement with the lending bank</a:t>
            </a:r>
            <a:endParaRPr lang="en-US" sz="2000" dirty="0">
              <a:latin typeface="Avenir Book" panose="02000503020000020003" pitchFamily="2" charset="0"/>
              <a:cs typeface="Arial" panose="020B0604020202020204" pitchFamily="34" charset="0"/>
            </a:endParaRPr>
          </a:p>
          <a:p>
            <a:pPr marL="342900" indent="-342900" fontAlgn="base">
              <a:spcBef>
                <a:spcPct val="0"/>
              </a:spcBef>
              <a:spcAft>
                <a:spcPct val="0"/>
              </a:spcAft>
              <a:buSzPct val="160000"/>
              <a:buFont typeface="Arial" panose="020B0604020202020204" pitchFamily="34" charset="0"/>
              <a:buChar char="•"/>
              <a:defRPr/>
            </a:pPr>
            <a:r>
              <a:rPr lang="en-US" sz="2000" dirty="0" smtClean="0">
                <a:latin typeface="Avenir Book" panose="02000503020000020003" pitchFamily="2" charset="0"/>
                <a:cs typeface="Arial" panose="020B0604020202020204" pitchFamily="34" charset="0"/>
              </a:rPr>
              <a:t>Once </a:t>
            </a:r>
            <a:r>
              <a:rPr lang="en-US" sz="2000" dirty="0">
                <a:latin typeface="Avenir Book" panose="02000503020000020003" pitchFamily="2" charset="0"/>
                <a:cs typeface="Arial" panose="020B0604020202020204" pitchFamily="34" charset="0"/>
              </a:rPr>
              <a:t>Exporter ships the goods, the lending bank pays as per the terms of the contract. </a:t>
            </a:r>
          </a:p>
          <a:p>
            <a:pPr marL="342900" indent="-342900" fontAlgn="base">
              <a:spcBef>
                <a:spcPct val="0"/>
              </a:spcBef>
              <a:spcAft>
                <a:spcPct val="0"/>
              </a:spcAft>
              <a:buSzPct val="160000"/>
              <a:buFont typeface="Arial" panose="020B0604020202020204" pitchFamily="34" charset="0"/>
              <a:buChar char="•"/>
              <a:defRPr/>
            </a:pPr>
            <a:r>
              <a:rPr lang="en-US" sz="2000" dirty="0">
                <a:latin typeface="Avenir Book" panose="02000503020000020003" pitchFamily="2" charset="0"/>
                <a:cs typeface="Arial" panose="020B0604020202020204" pitchFamily="34" charset="0"/>
              </a:rPr>
              <a:t>Importer </a:t>
            </a:r>
            <a:r>
              <a:rPr lang="en-US" sz="2000" dirty="0" smtClean="0">
                <a:latin typeface="Avenir Book" panose="02000503020000020003" pitchFamily="2" charset="0"/>
                <a:cs typeface="Arial" panose="020B0604020202020204" pitchFamily="34" charset="0"/>
              </a:rPr>
              <a:t>reimburses </a:t>
            </a:r>
            <a:r>
              <a:rPr lang="en-US" sz="2000" dirty="0">
                <a:latin typeface="Avenir Book" panose="02000503020000020003" pitchFamily="2" charset="0"/>
                <a:cs typeface="Arial" panose="020B0604020202020204" pitchFamily="34" charset="0"/>
              </a:rPr>
              <a:t>capital and interest (at an </a:t>
            </a:r>
            <a:r>
              <a:rPr lang="en-US" sz="2000" dirty="0" smtClean="0">
                <a:latin typeface="Avenir Book" panose="02000503020000020003" pitchFamily="2" charset="0"/>
                <a:cs typeface="Arial" panose="020B0604020202020204" pitchFamily="34" charset="0"/>
              </a:rPr>
              <a:t>equalized (Consensus) and </a:t>
            </a:r>
            <a:r>
              <a:rPr lang="en-US" sz="2000" dirty="0">
                <a:latin typeface="Avenir Book" panose="02000503020000020003" pitchFamily="2" charset="0"/>
                <a:cs typeface="Arial" panose="020B0604020202020204" pitchFamily="34" charset="0"/>
              </a:rPr>
              <a:t>competitive rating) to the lending bank according to the terms of the loan agreement until the loan has been repaid in full.</a:t>
            </a:r>
          </a:p>
        </p:txBody>
      </p:sp>
      <p:sp>
        <p:nvSpPr>
          <p:cNvPr id="5" name="Titolo 1"/>
          <p:cNvSpPr txBox="1">
            <a:spLocks/>
          </p:cNvSpPr>
          <p:nvPr/>
        </p:nvSpPr>
        <p:spPr>
          <a:xfrm>
            <a:off x="551933" y="1147301"/>
            <a:ext cx="7514087" cy="464602"/>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altLang="it-IT" sz="4000" b="1" dirty="0" err="1">
                <a:solidFill>
                  <a:srgbClr val="2E3C5D"/>
                </a:solidFill>
                <a:latin typeface="Avenir Black" panose="02000503020000020003" pitchFamily="2" charset="0"/>
                <a:cs typeface="Calibri" panose="020F0502020204030204" pitchFamily="34" charset="0"/>
              </a:rPr>
              <a:t>Buyer’s</a:t>
            </a:r>
            <a:r>
              <a:rPr lang="it-IT" altLang="it-IT" sz="4000" b="1" dirty="0">
                <a:solidFill>
                  <a:srgbClr val="2E3C5D"/>
                </a:solidFill>
                <a:latin typeface="Avenir Black" panose="02000503020000020003" pitchFamily="2" charset="0"/>
                <a:cs typeface="Calibri" panose="020F0502020204030204" pitchFamily="34" charset="0"/>
              </a:rPr>
              <a:t> Credit an </a:t>
            </a:r>
            <a:r>
              <a:rPr lang="it-IT" altLang="it-IT" sz="4000" b="1" dirty="0" err="1">
                <a:solidFill>
                  <a:srgbClr val="2E3C5D"/>
                </a:solidFill>
                <a:latin typeface="Avenir Black" panose="02000503020000020003" pitchFamily="2" charset="0"/>
                <a:cs typeface="Calibri" panose="020F0502020204030204" pitchFamily="34" charset="0"/>
              </a:rPr>
              <a:t>introduction</a:t>
            </a:r>
            <a:r>
              <a:rPr lang="it-IT" altLang="it-IT" sz="4000" b="1" dirty="0">
                <a:solidFill>
                  <a:srgbClr val="2E3C5D"/>
                </a:solidFill>
                <a:latin typeface="Avenir Black" panose="02000503020000020003" pitchFamily="2" charset="0"/>
                <a:cs typeface="Calibri" panose="020F0502020204030204" pitchFamily="34" charset="0"/>
              </a:rPr>
              <a:t> 2/2</a:t>
            </a:r>
            <a:endParaRPr lang="it-IT" sz="4000" b="1" dirty="0">
              <a:solidFill>
                <a:srgbClr val="2E3C5D"/>
              </a:solidFill>
              <a:latin typeface="Avenir Black" panose="02000503020000020003" pitchFamily="2" charset="0"/>
              <a:cs typeface="Calibri" panose="020F0502020204030204" pitchFamily="34" charset="0"/>
            </a:endParaRPr>
          </a:p>
        </p:txBody>
      </p:sp>
    </p:spTree>
    <p:extLst>
      <p:ext uri="{BB962C8B-B14F-4D97-AF65-F5344CB8AC3E}">
        <p14:creationId xmlns:p14="http://schemas.microsoft.com/office/powerpoint/2010/main" val="352089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75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25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75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25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75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25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75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25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75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25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75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546753" y="1063625"/>
            <a:ext cx="10790238" cy="366713"/>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b="1" dirty="0">
                <a:solidFill>
                  <a:srgbClr val="2E3C5D"/>
                </a:solidFill>
                <a:latin typeface="Avenir Black" panose="02000503020000020003" pitchFamily="2" charset="0"/>
                <a:cs typeface="Calibri" panose="020F0502020204030204" pitchFamily="34" charset="0"/>
              </a:rPr>
              <a:t>Export Credit </a:t>
            </a:r>
            <a:r>
              <a:rPr lang="it-IT" sz="4000" b="1" dirty="0" err="1">
                <a:solidFill>
                  <a:srgbClr val="2E3C5D"/>
                </a:solidFill>
                <a:latin typeface="Avenir Black" panose="02000503020000020003" pitchFamily="2" charset="0"/>
                <a:cs typeface="Calibri" panose="020F0502020204030204" pitchFamily="34" charset="0"/>
              </a:rPr>
              <a:t>Agencies</a:t>
            </a:r>
            <a:r>
              <a:rPr lang="it-IT" sz="4000" b="1" dirty="0">
                <a:solidFill>
                  <a:srgbClr val="2E3C5D"/>
                </a:solidFill>
                <a:latin typeface="Avenir Black" panose="02000503020000020003" pitchFamily="2" charset="0"/>
                <a:cs typeface="Calibri" panose="020F0502020204030204" pitchFamily="34" charset="0"/>
              </a:rPr>
              <a:t> (ECA)</a:t>
            </a:r>
          </a:p>
          <a:p>
            <a:r>
              <a:rPr lang="it-IT" sz="4000" b="1" dirty="0">
                <a:solidFill>
                  <a:srgbClr val="2E3C5D"/>
                </a:solidFill>
                <a:latin typeface="Avenir Black" panose="02000503020000020003" pitchFamily="2" charset="0"/>
                <a:cs typeface="Calibri" panose="020F0502020204030204" pitchFamily="34" charset="0"/>
              </a:rPr>
              <a:t>SACE the </a:t>
            </a:r>
            <a:r>
              <a:rPr lang="it-IT" sz="4000" b="1" dirty="0" err="1">
                <a:solidFill>
                  <a:srgbClr val="2E3C5D"/>
                </a:solidFill>
                <a:latin typeface="Avenir Black" panose="02000503020000020003" pitchFamily="2" charset="0"/>
                <a:cs typeface="Calibri" panose="020F0502020204030204" pitchFamily="34" charset="0"/>
              </a:rPr>
              <a:t>Italian</a:t>
            </a:r>
            <a:r>
              <a:rPr lang="it-IT" sz="4000" b="1" dirty="0">
                <a:solidFill>
                  <a:srgbClr val="2E3C5D"/>
                </a:solidFill>
                <a:latin typeface="Avenir Black" panose="02000503020000020003" pitchFamily="2" charset="0"/>
                <a:cs typeface="Calibri" panose="020F0502020204030204" pitchFamily="34" charset="0"/>
              </a:rPr>
              <a:t> ECA</a:t>
            </a:r>
          </a:p>
        </p:txBody>
      </p:sp>
      <p:sp>
        <p:nvSpPr>
          <p:cNvPr id="5" name="CasellaDiTesto 4"/>
          <p:cNvSpPr txBox="1"/>
          <p:nvPr/>
        </p:nvSpPr>
        <p:spPr>
          <a:xfrm>
            <a:off x="546753" y="2202126"/>
            <a:ext cx="10771632" cy="2246769"/>
          </a:xfrm>
          <a:prstGeom prst="rect">
            <a:avLst/>
          </a:prstGeom>
          <a:noFill/>
        </p:spPr>
        <p:txBody>
          <a:bodyPr wrap="square" rtlCol="0">
            <a:spAutoFit/>
          </a:bodyPr>
          <a:lstStyle/>
          <a:p>
            <a:pPr algn="just" fontAlgn="base">
              <a:spcBef>
                <a:spcPct val="0"/>
              </a:spcBef>
              <a:spcAft>
                <a:spcPct val="0"/>
              </a:spcAft>
              <a:defRPr/>
            </a:pPr>
            <a:r>
              <a:rPr lang="it-IT" altLang="it-IT" sz="2000" b="1" dirty="0">
                <a:solidFill>
                  <a:srgbClr val="C00000"/>
                </a:solidFill>
                <a:latin typeface="Avenir Book"/>
              </a:rPr>
              <a:t>Definition:</a:t>
            </a:r>
          </a:p>
          <a:p>
            <a:pPr lvl="0" algn="just" fontAlgn="base">
              <a:spcBef>
                <a:spcPct val="0"/>
              </a:spcBef>
              <a:spcAft>
                <a:spcPct val="0"/>
              </a:spcAft>
              <a:defRPr/>
            </a:pPr>
            <a:r>
              <a:rPr lang="en-US" sz="2000" dirty="0">
                <a:latin typeface="Avenir Book" panose="02000503020000020003" pitchFamily="2" charset="0"/>
                <a:cs typeface="Arial" panose="020B0604020202020204" pitchFamily="34" charset="0"/>
              </a:rPr>
              <a:t>An export credit agency (known in trade finance as an ECA) is a private or quasi-governmental institution that acts as an intermediary between national governments and exporters to issue export insurance solutions, guarantees for financing. The financing can take the form of credits (financial support) or credit insurance and guarantees (pure cover) or both, depending on the mandate the ECA has been given by its government. ECAs can also offer credit or cover on their own account. This does not differ from normal banking activities. </a:t>
            </a:r>
          </a:p>
        </p:txBody>
      </p:sp>
      <p:sp>
        <p:nvSpPr>
          <p:cNvPr id="3" name="Rettangolo 2"/>
          <p:cNvSpPr/>
          <p:nvPr/>
        </p:nvSpPr>
        <p:spPr>
          <a:xfrm>
            <a:off x="546753" y="4482894"/>
            <a:ext cx="10771632" cy="1631216"/>
          </a:xfrm>
          <a:prstGeom prst="rect">
            <a:avLst/>
          </a:prstGeom>
        </p:spPr>
        <p:txBody>
          <a:bodyPr wrap="square">
            <a:spAutoFit/>
          </a:bodyPr>
          <a:lstStyle/>
          <a:p>
            <a:pPr lvl="0" algn="just" fontAlgn="base">
              <a:spcBef>
                <a:spcPct val="0"/>
              </a:spcBef>
              <a:spcAft>
                <a:spcPct val="0"/>
              </a:spcAft>
              <a:defRPr/>
            </a:pPr>
            <a:r>
              <a:rPr lang="en-US" sz="2000" dirty="0">
                <a:latin typeface="Avenir Book" panose="02000503020000020003" pitchFamily="2" charset="0"/>
                <a:cs typeface="Arial" panose="020B0604020202020204" pitchFamily="34" charset="0"/>
              </a:rPr>
              <a:t>SACE is the Italian ECA, 100% owned by </a:t>
            </a:r>
            <a:r>
              <a:rPr lang="en-US" sz="2000" dirty="0" err="1">
                <a:latin typeface="Avenir Book" panose="02000503020000020003" pitchFamily="2" charset="0"/>
                <a:cs typeface="Arial" panose="020B0604020202020204" pitchFamily="34" charset="0"/>
              </a:rPr>
              <a:t>Cassa</a:t>
            </a:r>
            <a:r>
              <a:rPr lang="en-US" sz="2000" dirty="0">
                <a:latin typeface="Avenir Book" panose="02000503020000020003" pitchFamily="2" charset="0"/>
                <a:cs typeface="Arial" panose="020B0604020202020204" pitchFamily="34" charset="0"/>
              </a:rPr>
              <a:t> </a:t>
            </a:r>
            <a:r>
              <a:rPr lang="en-US" sz="2000" dirty="0" err="1">
                <a:latin typeface="Avenir Book" panose="02000503020000020003" pitchFamily="2" charset="0"/>
                <a:cs typeface="Arial" panose="020B0604020202020204" pitchFamily="34" charset="0"/>
              </a:rPr>
              <a:t>Depositi</a:t>
            </a:r>
            <a:r>
              <a:rPr lang="en-US" sz="2000" dirty="0">
                <a:latin typeface="Avenir Book" panose="02000503020000020003" pitchFamily="2" charset="0"/>
                <a:cs typeface="Arial" panose="020B0604020202020204" pitchFamily="34" charset="0"/>
              </a:rPr>
              <a:t> e </a:t>
            </a:r>
            <a:r>
              <a:rPr lang="en-US" sz="2000" dirty="0" err="1">
                <a:latin typeface="Avenir Book" panose="02000503020000020003" pitchFamily="2" charset="0"/>
                <a:cs typeface="Arial" panose="020B0604020202020204" pitchFamily="34" charset="0"/>
              </a:rPr>
              <a:t>Prestiti</a:t>
            </a:r>
            <a:r>
              <a:rPr lang="en-US" sz="2000" dirty="0">
                <a:latin typeface="Avenir Book" panose="02000503020000020003" pitchFamily="2" charset="0"/>
                <a:cs typeface="Arial" panose="020B0604020202020204" pitchFamily="34" charset="0"/>
              </a:rPr>
              <a:t>.</a:t>
            </a:r>
          </a:p>
          <a:p>
            <a:pPr lvl="0" algn="just" fontAlgn="base">
              <a:spcBef>
                <a:spcPct val="0"/>
              </a:spcBef>
              <a:spcAft>
                <a:spcPct val="0"/>
              </a:spcAft>
              <a:defRPr/>
            </a:pPr>
            <a:r>
              <a:rPr lang="en-US" sz="2000" dirty="0">
                <a:latin typeface="Avenir Book" panose="02000503020000020003" pitchFamily="2" charset="0"/>
                <a:cs typeface="Arial" panose="020B0604020202020204" pitchFamily="34" charset="0"/>
              </a:rPr>
              <a:t>The Group assumes in insurance and / or reinsurance the risks to which Italian companies are exposed in their international transactions and in investments abroad.</a:t>
            </a:r>
          </a:p>
          <a:p>
            <a:pPr lvl="0" algn="just" fontAlgn="base">
              <a:spcBef>
                <a:spcPct val="0"/>
              </a:spcBef>
              <a:spcAft>
                <a:spcPct val="0"/>
              </a:spcAft>
              <a:defRPr/>
            </a:pPr>
            <a:r>
              <a:rPr lang="en-US" sz="2000" dirty="0">
                <a:latin typeface="Avenir Book" panose="02000503020000020003" pitchFamily="2" charset="0"/>
                <a:cs typeface="Arial" panose="020B0604020202020204" pitchFamily="34" charset="0"/>
              </a:rPr>
              <a:t>Some of the services offered are: Loans, Creditworthiness evaluation, Credit Insurance, Guarantees, Credit Settlement</a:t>
            </a:r>
          </a:p>
        </p:txBody>
      </p:sp>
    </p:spTree>
    <p:extLst>
      <p:ext uri="{BB962C8B-B14F-4D97-AF65-F5344CB8AC3E}">
        <p14:creationId xmlns:p14="http://schemas.microsoft.com/office/powerpoint/2010/main" val="205683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7250" y="1316913"/>
            <a:ext cx="7051247" cy="464602"/>
          </a:xfrm>
        </p:spPr>
        <p:txBody>
          <a:bodyPr/>
          <a:lstStyle/>
          <a:p>
            <a:r>
              <a:rPr lang="it-IT" dirty="0" err="1"/>
              <a:t>Bank’s</a:t>
            </a:r>
            <a:r>
              <a:rPr lang="it-IT" dirty="0"/>
              <a:t> </a:t>
            </a:r>
            <a:r>
              <a:rPr lang="it-IT" dirty="0" err="1"/>
              <a:t>supporting</a:t>
            </a:r>
            <a:r>
              <a:rPr lang="it-IT" dirty="0"/>
              <a:t> </a:t>
            </a:r>
            <a:r>
              <a:rPr lang="it-IT" dirty="0" err="1"/>
              <a:t>role</a:t>
            </a:r>
            <a:endParaRPr lang="it-IT" dirty="0"/>
          </a:p>
        </p:txBody>
      </p:sp>
      <p:sp>
        <p:nvSpPr>
          <p:cNvPr id="5" name="Segnaposto testo 3"/>
          <p:cNvSpPr>
            <a:spLocks noGrp="1"/>
          </p:cNvSpPr>
          <p:nvPr>
            <p:ph type="body" sz="quarter" idx="18"/>
          </p:nvPr>
        </p:nvSpPr>
        <p:spPr>
          <a:xfrm>
            <a:off x="557250" y="2248330"/>
            <a:ext cx="10812365" cy="2737928"/>
          </a:xfrm>
        </p:spPr>
        <p:txBody>
          <a:bodyPr/>
          <a:lstStyle/>
          <a:p>
            <a:pPr marL="342900" indent="-342900">
              <a:lnSpc>
                <a:spcPct val="125000"/>
              </a:lnSpc>
              <a:buFont typeface="Arial" panose="020B0604020202020204" pitchFamily="34" charset="0"/>
              <a:buChar char="•"/>
            </a:pPr>
            <a:r>
              <a:rPr lang="en-US" altLang="it-IT" sz="2000" dirty="0"/>
              <a:t>Support in potential customers and suppliers scouting, market analysis</a:t>
            </a:r>
          </a:p>
          <a:p>
            <a:pPr marL="342900" indent="-342900">
              <a:lnSpc>
                <a:spcPct val="125000"/>
              </a:lnSpc>
              <a:buFont typeface="Arial" panose="020B0604020202020204" pitchFamily="34" charset="0"/>
              <a:buChar char="•"/>
            </a:pPr>
            <a:r>
              <a:rPr lang="en-US" altLang="it-IT" sz="2000" dirty="0"/>
              <a:t>Advice on payment instruments </a:t>
            </a:r>
          </a:p>
          <a:p>
            <a:pPr marL="342900" indent="-342900">
              <a:lnSpc>
                <a:spcPct val="125000"/>
              </a:lnSpc>
              <a:buFont typeface="Arial" panose="020B0604020202020204" pitchFamily="34" charset="0"/>
              <a:buChar char="•"/>
            </a:pPr>
            <a:r>
              <a:rPr lang="en-US" altLang="it-IT" sz="2000" dirty="0"/>
              <a:t>Simple collections and payments(cash management, cash pooling, FX management)</a:t>
            </a:r>
          </a:p>
          <a:p>
            <a:pPr marL="342900" indent="-342900">
              <a:lnSpc>
                <a:spcPct val="125000"/>
              </a:lnSpc>
              <a:buFont typeface="Arial" panose="020B0604020202020204" pitchFamily="34" charset="0"/>
              <a:buChar char="•"/>
            </a:pPr>
            <a:r>
              <a:rPr lang="en-US" altLang="it-IT" sz="2000" dirty="0"/>
              <a:t>Documentary collections and payments (letters of credit, </a:t>
            </a:r>
            <a:r>
              <a:rPr lang="en-US" altLang="it-IT" sz="2000" dirty="0" err="1"/>
              <a:t>etc</a:t>
            </a:r>
            <a:r>
              <a:rPr lang="en-US" altLang="it-IT" sz="2000" dirty="0"/>
              <a:t> ..)</a:t>
            </a:r>
          </a:p>
          <a:p>
            <a:pPr marL="342900" indent="-342900">
              <a:lnSpc>
                <a:spcPct val="125000"/>
              </a:lnSpc>
              <a:buFont typeface="Arial" panose="020B0604020202020204" pitchFamily="34" charset="0"/>
              <a:buChar char="•"/>
            </a:pPr>
            <a:r>
              <a:rPr lang="en-US" altLang="it-IT" sz="2000" dirty="0"/>
              <a:t>Import and export financing</a:t>
            </a:r>
          </a:p>
          <a:p>
            <a:pPr marL="342900" indent="-342900">
              <a:lnSpc>
                <a:spcPct val="125000"/>
              </a:lnSpc>
              <a:buFont typeface="Arial" panose="020B0604020202020204" pitchFamily="34" charset="0"/>
              <a:buChar char="•"/>
            </a:pPr>
            <a:r>
              <a:rPr lang="en-US" altLang="it-IT" sz="2000" dirty="0"/>
              <a:t>International </a:t>
            </a:r>
            <a:r>
              <a:rPr lang="en-US" altLang="it-IT" sz="2000" dirty="0" smtClean="0"/>
              <a:t>factoring/forfaiting</a:t>
            </a:r>
            <a:endParaRPr lang="en-US" altLang="it-IT" sz="2000" dirty="0"/>
          </a:p>
          <a:p>
            <a:pPr marL="342900" indent="-342900">
              <a:lnSpc>
                <a:spcPct val="125000"/>
              </a:lnSpc>
              <a:buFont typeface="Arial" panose="020B0604020202020204" pitchFamily="34" charset="0"/>
              <a:buChar char="•"/>
            </a:pPr>
            <a:r>
              <a:rPr lang="en-US" altLang="it-IT" sz="2000" dirty="0"/>
              <a:t>Bank guarantees</a:t>
            </a:r>
          </a:p>
          <a:p>
            <a:pPr marL="342900" indent="-342900">
              <a:lnSpc>
                <a:spcPct val="125000"/>
              </a:lnSpc>
              <a:buFont typeface="Arial" panose="020B0604020202020204" pitchFamily="34" charset="0"/>
              <a:buChar char="•"/>
            </a:pPr>
            <a:r>
              <a:rPr lang="en-US" altLang="it-IT" sz="2000" dirty="0"/>
              <a:t>Buyer’s Credit- Export Finance</a:t>
            </a:r>
          </a:p>
        </p:txBody>
      </p:sp>
    </p:spTree>
    <p:extLst>
      <p:ext uri="{BB962C8B-B14F-4D97-AF65-F5344CB8AC3E}">
        <p14:creationId xmlns:p14="http://schemas.microsoft.com/office/powerpoint/2010/main" val="216463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7251" y="1316913"/>
            <a:ext cx="11312364" cy="464602"/>
          </a:xfrm>
        </p:spPr>
        <p:txBody>
          <a:bodyPr/>
          <a:lstStyle/>
          <a:p>
            <a:r>
              <a:rPr lang="en-US" dirty="0">
                <a:solidFill>
                  <a:srgbClr val="C00000"/>
                </a:solidFill>
              </a:rPr>
              <a:t>The role of Trade Finance in the Tender Process</a:t>
            </a:r>
            <a:endParaRPr lang="it-IT" dirty="0">
              <a:solidFill>
                <a:srgbClr val="C00000"/>
              </a:solidFill>
            </a:endParaRPr>
          </a:p>
        </p:txBody>
      </p:sp>
    </p:spTree>
    <p:extLst>
      <p:ext uri="{BB962C8B-B14F-4D97-AF65-F5344CB8AC3E}">
        <p14:creationId xmlns:p14="http://schemas.microsoft.com/office/powerpoint/2010/main" val="23626001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What</a:t>
            </a:r>
            <a:r>
              <a:rPr lang="it-IT" dirty="0"/>
              <a:t> </a:t>
            </a:r>
            <a:r>
              <a:rPr lang="it-IT" dirty="0" err="1"/>
              <a:t>is</a:t>
            </a:r>
            <a:r>
              <a:rPr lang="it-IT" dirty="0"/>
              <a:t> a Tender</a:t>
            </a:r>
          </a:p>
        </p:txBody>
      </p:sp>
      <p:sp>
        <p:nvSpPr>
          <p:cNvPr id="3" name="Segnaposto testo 2"/>
          <p:cNvSpPr>
            <a:spLocks noGrp="1"/>
          </p:cNvSpPr>
          <p:nvPr>
            <p:ph type="body" sz="quarter" idx="17"/>
          </p:nvPr>
        </p:nvSpPr>
        <p:spPr>
          <a:xfrm>
            <a:off x="557251" y="2634191"/>
            <a:ext cx="10527693" cy="406115"/>
          </a:xfrm>
        </p:spPr>
        <p:txBody>
          <a:bodyPr/>
          <a:lstStyle/>
          <a:p>
            <a:pPr algn="just"/>
            <a:r>
              <a:rPr lang="en-US" sz="2600" dirty="0"/>
              <a:t>The process whereby governments/private companies invite bids mainly for large projects that must be submitted within a specific deadline and with certain formalities as per tender documentation. </a:t>
            </a:r>
          </a:p>
        </p:txBody>
      </p:sp>
    </p:spTree>
    <p:extLst>
      <p:ext uri="{BB962C8B-B14F-4D97-AF65-F5344CB8AC3E}">
        <p14:creationId xmlns:p14="http://schemas.microsoft.com/office/powerpoint/2010/main" val="108526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3111" y="1316913"/>
            <a:ext cx="9311368" cy="464602"/>
          </a:xfrm>
        </p:spPr>
        <p:txBody>
          <a:bodyPr/>
          <a:lstStyle/>
          <a:p>
            <a:r>
              <a:rPr lang="it-IT" dirty="0"/>
              <a:t>Tender </a:t>
            </a:r>
            <a:r>
              <a:rPr lang="it-IT" dirty="0" err="1"/>
              <a:t>process</a:t>
            </a:r>
            <a:r>
              <a:rPr lang="it-IT" dirty="0"/>
              <a:t> – </a:t>
            </a:r>
            <a:r>
              <a:rPr lang="it-IT" dirty="0" err="1"/>
              <a:t>principal</a:t>
            </a:r>
            <a:r>
              <a:rPr lang="it-IT" dirty="0"/>
              <a:t> </a:t>
            </a:r>
            <a:r>
              <a:rPr lang="it-IT" i="1" dirty="0" err="1">
                <a:solidFill>
                  <a:srgbClr val="C00000"/>
                </a:solidFill>
              </a:rPr>
              <a:t>Phases</a:t>
            </a:r>
            <a:endParaRPr lang="it-IT" i="1" dirty="0">
              <a:solidFill>
                <a:srgbClr val="C00000"/>
              </a:solidFill>
            </a:endParaRPr>
          </a:p>
        </p:txBody>
      </p:sp>
      <p:sp>
        <p:nvSpPr>
          <p:cNvPr id="3" name="Segnaposto testo 2"/>
          <p:cNvSpPr>
            <a:spLocks noGrp="1"/>
          </p:cNvSpPr>
          <p:nvPr>
            <p:ph type="body" sz="quarter" idx="17"/>
          </p:nvPr>
        </p:nvSpPr>
        <p:spPr>
          <a:xfrm>
            <a:off x="593110" y="2634191"/>
            <a:ext cx="9708183" cy="406115"/>
          </a:xfrm>
        </p:spPr>
        <p:txBody>
          <a:bodyPr/>
          <a:lstStyle/>
          <a:p>
            <a:pPr marL="342900" indent="-342900" algn="just" fontAlgn="base">
              <a:spcBef>
                <a:spcPct val="0"/>
              </a:spcBef>
              <a:spcAft>
                <a:spcPct val="0"/>
              </a:spcAft>
              <a:buSzPct val="160000"/>
              <a:buFont typeface="Arial" panose="020B0604020202020204" pitchFamily="34" charset="0"/>
              <a:buChar char="•"/>
              <a:defRPr/>
            </a:pPr>
            <a:r>
              <a:rPr lang="en-US" sz="2800" dirty="0">
                <a:cs typeface="Arial" panose="020B0604020202020204" pitchFamily="34" charset="0"/>
              </a:rPr>
              <a:t>Qualification</a:t>
            </a:r>
          </a:p>
          <a:p>
            <a:pPr marL="342900" indent="-342900" algn="just" fontAlgn="base">
              <a:spcBef>
                <a:spcPct val="0"/>
              </a:spcBef>
              <a:spcAft>
                <a:spcPct val="0"/>
              </a:spcAft>
              <a:buSzPct val="160000"/>
              <a:buFont typeface="Arial" panose="020B0604020202020204" pitchFamily="34" charset="0"/>
              <a:buChar char="•"/>
              <a:defRPr/>
            </a:pPr>
            <a:r>
              <a:rPr lang="en-US" sz="2800" dirty="0">
                <a:cs typeface="Arial" panose="020B0604020202020204" pitchFamily="34" charset="0"/>
              </a:rPr>
              <a:t>Bid</a:t>
            </a:r>
          </a:p>
          <a:p>
            <a:pPr marL="342900" indent="-342900" algn="just" fontAlgn="base">
              <a:spcBef>
                <a:spcPct val="0"/>
              </a:spcBef>
              <a:spcAft>
                <a:spcPct val="0"/>
              </a:spcAft>
              <a:buSzPct val="160000"/>
              <a:buFont typeface="Arial" panose="020B0604020202020204" pitchFamily="34" charset="0"/>
              <a:buChar char="•"/>
              <a:defRPr/>
            </a:pPr>
            <a:r>
              <a:rPr lang="en-US" sz="2800" dirty="0">
                <a:cs typeface="Arial" panose="020B0604020202020204" pitchFamily="34" charset="0"/>
              </a:rPr>
              <a:t>Best and Final offer</a:t>
            </a:r>
          </a:p>
          <a:p>
            <a:pPr marL="342900" indent="-342900" algn="just" fontAlgn="base">
              <a:spcBef>
                <a:spcPct val="0"/>
              </a:spcBef>
              <a:spcAft>
                <a:spcPct val="0"/>
              </a:spcAft>
              <a:buSzPct val="160000"/>
              <a:buFont typeface="Arial" panose="020B0604020202020204" pitchFamily="34" charset="0"/>
              <a:buChar char="•"/>
              <a:defRPr/>
            </a:pPr>
            <a:r>
              <a:rPr lang="en-US" sz="2800" dirty="0">
                <a:cs typeface="Arial" panose="020B0604020202020204" pitchFamily="34" charset="0"/>
              </a:rPr>
              <a:t>Awarding</a:t>
            </a:r>
          </a:p>
        </p:txBody>
      </p:sp>
    </p:spTree>
    <p:extLst>
      <p:ext uri="{BB962C8B-B14F-4D97-AF65-F5344CB8AC3E}">
        <p14:creationId xmlns:p14="http://schemas.microsoft.com/office/powerpoint/2010/main" val="114757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25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25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5375" y="885591"/>
            <a:ext cx="11869947" cy="464602"/>
          </a:xfrm>
        </p:spPr>
        <p:txBody>
          <a:bodyPr/>
          <a:lstStyle/>
          <a:p>
            <a:r>
              <a:rPr lang="it-IT" dirty="0"/>
              <a:t>Tender </a:t>
            </a:r>
            <a:r>
              <a:rPr lang="it-IT" dirty="0" err="1"/>
              <a:t>process</a:t>
            </a:r>
            <a:r>
              <a:rPr lang="it-IT" dirty="0"/>
              <a:t> – </a:t>
            </a:r>
            <a:r>
              <a:rPr lang="it-IT" dirty="0" err="1"/>
              <a:t>Trade</a:t>
            </a:r>
            <a:r>
              <a:rPr lang="it-IT" dirty="0"/>
              <a:t> Finance </a:t>
            </a:r>
            <a:r>
              <a:rPr lang="it-IT" dirty="0" err="1"/>
              <a:t>contribution</a:t>
            </a:r>
            <a:r>
              <a:rPr lang="it-IT" dirty="0"/>
              <a:t> </a:t>
            </a:r>
            <a:endParaRPr lang="it-IT" dirty="0">
              <a:latin typeface="Avenir Book" panose="02000503020000020003"/>
            </a:endParaRPr>
          </a:p>
        </p:txBody>
      </p:sp>
      <p:sp>
        <p:nvSpPr>
          <p:cNvPr id="6" name="Segnaposto contenuto 4"/>
          <p:cNvSpPr txBox="1">
            <a:spLocks/>
          </p:cNvSpPr>
          <p:nvPr/>
        </p:nvSpPr>
        <p:spPr>
          <a:xfrm>
            <a:off x="281353" y="1475731"/>
            <a:ext cx="6370541" cy="5089779"/>
          </a:xfrm>
          <a:prstGeom prst="rect">
            <a:avLst/>
          </a:prstGeom>
          <a:ln>
            <a:solidFill>
              <a:srgbClr val="C02321"/>
            </a:solidFill>
          </a:ln>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charset="0"/>
              <a:buNone/>
              <a:defRPr lang="it-IT" sz="1600" b="1" kern="0" dirty="0" smtClean="0">
                <a:solidFill>
                  <a:srgbClr val="E32119"/>
                </a:solidFill>
                <a:latin typeface="Arial"/>
                <a:ea typeface="+mn-ea"/>
                <a:cs typeface="Arial"/>
              </a:defRPr>
            </a:lvl1pPr>
            <a:lvl2pPr marL="342900" indent="-342900" algn="just" defTabSz="938213" rtl="0" eaLnBrk="0" fontAlgn="base" hangingPunct="0">
              <a:spcBef>
                <a:spcPct val="50000"/>
              </a:spcBef>
              <a:spcAft>
                <a:spcPct val="0"/>
              </a:spcAft>
              <a:buFontTx/>
              <a:buBlip>
                <a:blip r:embed="rId2"/>
              </a:buBlip>
              <a:defRPr lang="it-IT" sz="1600" kern="0" dirty="0" smtClean="0">
                <a:solidFill>
                  <a:schemeClr val="tx1">
                    <a:lumMod val="65000"/>
                    <a:lumOff val="35000"/>
                  </a:schemeClr>
                </a:solidFill>
                <a:latin typeface="Arial"/>
                <a:ea typeface="+mn-ea"/>
                <a:cs typeface="Arial"/>
              </a:defRPr>
            </a:lvl2pPr>
            <a:lvl3pPr marL="725488" indent="-342900" algn="just" defTabSz="938213" rtl="0" eaLnBrk="0" fontAlgn="base" hangingPunct="0">
              <a:spcBef>
                <a:spcPct val="50000"/>
              </a:spcBef>
              <a:spcAft>
                <a:spcPct val="0"/>
              </a:spcAft>
              <a:buFontTx/>
              <a:buBlip>
                <a:blip r:embed="rId2"/>
              </a:buBlip>
              <a:defRPr lang="it-IT" sz="1600" kern="0" dirty="0">
                <a:solidFill>
                  <a:schemeClr val="tx1">
                    <a:lumMod val="65000"/>
                    <a:lumOff val="35000"/>
                  </a:schemeClr>
                </a:solidFill>
                <a:latin typeface="Arial"/>
                <a:ea typeface="+mn-ea"/>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defRPr/>
            </a:pPr>
            <a:r>
              <a:rPr lang="en-US" sz="1700" dirty="0">
                <a:solidFill>
                  <a:srgbClr val="C00000"/>
                </a:solidFill>
                <a:latin typeface="Avenir Black" panose="02000503020000020003"/>
                <a:ea typeface="MS PGothic" pitchFamily="34" charset="-128"/>
                <a:cs typeface="Arial" charset="0"/>
              </a:rPr>
              <a:t>Corporate Bidding/Sales Department </a:t>
            </a:r>
            <a:endParaRPr lang="en-US" sz="1700" b="0" dirty="0">
              <a:solidFill>
                <a:srgbClr val="595959"/>
              </a:solidFill>
              <a:latin typeface="Avenir Book"/>
              <a:ea typeface="MS PGothic" pitchFamily="34" charset="-128"/>
              <a:cs typeface="Arial" charset="0"/>
            </a:endParaRPr>
          </a:p>
          <a:p>
            <a:pPr marL="285750" indent="-285750" algn="just">
              <a:buFont typeface="Arial" panose="020B0604020202020204" pitchFamily="34" charset="0"/>
              <a:buChar char="•"/>
              <a:defRPr/>
            </a:pPr>
            <a:r>
              <a:rPr lang="en-US" sz="1700" b="0" dirty="0">
                <a:solidFill>
                  <a:srgbClr val="595959"/>
                </a:solidFill>
                <a:latin typeface="Avenir Book"/>
                <a:ea typeface="MS PGothic" pitchFamily="34" charset="-128"/>
                <a:cs typeface="Arial" charset="0"/>
              </a:rPr>
              <a:t>General Description: Client, Project description, Contractual structure (consortium, sole bidder, etc.), Time for completion, Expected amount for works</a:t>
            </a:r>
          </a:p>
          <a:p>
            <a:pPr marL="285750" indent="-285750" algn="just">
              <a:buFont typeface="Arial" panose="020B0604020202020204" pitchFamily="34" charset="0"/>
              <a:buChar char="•"/>
              <a:defRPr/>
            </a:pPr>
            <a:r>
              <a:rPr lang="en-US" sz="1700" b="0" dirty="0">
                <a:solidFill>
                  <a:srgbClr val="595959"/>
                </a:solidFill>
                <a:latin typeface="Avenir Book"/>
                <a:ea typeface="MS PGothic" pitchFamily="34" charset="-128"/>
                <a:cs typeface="Arial" charset="0"/>
              </a:rPr>
              <a:t>Tender documentation, general and specific conditions, appendixes with guarantees text, contractual draft, </a:t>
            </a:r>
            <a:r>
              <a:rPr lang="en-US" sz="1700" b="0" dirty="0" err="1">
                <a:solidFill>
                  <a:srgbClr val="595959"/>
                </a:solidFill>
                <a:latin typeface="Avenir Book"/>
                <a:ea typeface="MS PGothic" pitchFamily="34" charset="-128"/>
                <a:cs typeface="Arial" charset="0"/>
              </a:rPr>
              <a:t>etc</a:t>
            </a:r>
            <a:endParaRPr lang="en-US" sz="1700" b="0" dirty="0">
              <a:solidFill>
                <a:srgbClr val="595959"/>
              </a:solidFill>
              <a:latin typeface="Avenir Book"/>
              <a:ea typeface="MS PGothic" pitchFamily="34" charset="-128"/>
              <a:cs typeface="Arial" charset="0"/>
            </a:endParaRPr>
          </a:p>
          <a:p>
            <a:pPr marL="285750" indent="-285750" algn="just">
              <a:buFont typeface="Arial" panose="020B0604020202020204" pitchFamily="34" charset="0"/>
              <a:buChar char="•"/>
              <a:defRPr/>
            </a:pPr>
            <a:r>
              <a:rPr lang="en-US" sz="1700" b="0" dirty="0">
                <a:solidFill>
                  <a:srgbClr val="595959"/>
                </a:solidFill>
                <a:latin typeface="Avenir Book"/>
                <a:ea typeface="MS PGothic" pitchFamily="34" charset="-128"/>
                <a:cs typeface="Arial" charset="0"/>
              </a:rPr>
              <a:t>Trade Finance Package description (see sample 1):</a:t>
            </a:r>
          </a:p>
          <a:p>
            <a:pPr lvl="1" indent="0">
              <a:buNone/>
              <a:defRPr/>
            </a:pPr>
            <a:r>
              <a:rPr lang="en-US" sz="1700" b="0" dirty="0">
                <a:solidFill>
                  <a:srgbClr val="595959"/>
                </a:solidFill>
                <a:latin typeface="Avenir Book"/>
                <a:ea typeface="MS PGothic" pitchFamily="34" charset="-128"/>
                <a:cs typeface="Arial" charset="0"/>
              </a:rPr>
              <a:t>Guarantees (bid bond, performance bond, advance payment bond, </a:t>
            </a:r>
            <a:r>
              <a:rPr lang="en-US" sz="1700" b="0" dirty="0" err="1">
                <a:solidFill>
                  <a:srgbClr val="595959"/>
                </a:solidFill>
                <a:latin typeface="Avenir Book"/>
                <a:ea typeface="MS PGothic" pitchFamily="34" charset="-128"/>
                <a:cs typeface="Arial" charset="0"/>
              </a:rPr>
              <a:t>etc</a:t>
            </a:r>
            <a:r>
              <a:rPr lang="en-US" sz="1700" b="0" dirty="0">
                <a:solidFill>
                  <a:srgbClr val="595959"/>
                </a:solidFill>
                <a:latin typeface="Avenir Book"/>
                <a:ea typeface="MS PGothic" pitchFamily="34" charset="-128"/>
                <a:cs typeface="Arial" charset="0"/>
              </a:rPr>
              <a:t>) with estimated amounts, durations, texts</a:t>
            </a:r>
          </a:p>
          <a:p>
            <a:pPr lvl="1" indent="0">
              <a:buNone/>
              <a:defRPr/>
            </a:pPr>
            <a:r>
              <a:rPr lang="en-US" sz="1700" b="0" dirty="0">
                <a:solidFill>
                  <a:srgbClr val="595959"/>
                </a:solidFill>
                <a:latin typeface="Avenir Book"/>
                <a:ea typeface="MS PGothic" pitchFamily="34" charset="-128"/>
                <a:cs typeface="Arial" charset="0"/>
              </a:rPr>
              <a:t>Letter of Credit with estimated amounts and duration</a:t>
            </a:r>
          </a:p>
          <a:p>
            <a:pPr lvl="1" indent="0">
              <a:buNone/>
              <a:defRPr/>
            </a:pPr>
            <a:r>
              <a:rPr lang="en-US" sz="1700" dirty="0">
                <a:solidFill>
                  <a:srgbClr val="595959"/>
                </a:solidFill>
                <a:latin typeface="Avenir Book"/>
                <a:ea typeface="MS PGothic" pitchFamily="34" charset="-128"/>
                <a:cs typeface="Arial" charset="0"/>
              </a:rPr>
              <a:t>Buyer’s Credit solutions</a:t>
            </a:r>
            <a:endParaRPr lang="en-US" sz="1700" b="0" dirty="0">
              <a:solidFill>
                <a:srgbClr val="595959"/>
              </a:solidFill>
              <a:latin typeface="Avenir Book"/>
              <a:ea typeface="MS PGothic" pitchFamily="34" charset="-128"/>
              <a:cs typeface="Arial" charset="0"/>
            </a:endParaRPr>
          </a:p>
          <a:p>
            <a:pPr marL="285750" indent="-285750" algn="just">
              <a:buFont typeface="Arial" panose="020B0604020202020204" pitchFamily="34" charset="0"/>
              <a:buChar char="•"/>
              <a:defRPr/>
            </a:pPr>
            <a:r>
              <a:rPr lang="en-US" sz="1700" b="0" dirty="0">
                <a:solidFill>
                  <a:srgbClr val="595959"/>
                </a:solidFill>
                <a:latin typeface="Avenir Book"/>
                <a:ea typeface="MS PGothic" pitchFamily="34" charset="-128"/>
                <a:cs typeface="Arial" charset="0"/>
              </a:rPr>
              <a:t>Specific mandate to issue the guarantees (see sample 2), bid bond in the tender phase, performance bond, advance payment bond in case of awarding</a:t>
            </a:r>
          </a:p>
          <a:p>
            <a:pPr algn="just">
              <a:defRPr/>
            </a:pPr>
            <a:r>
              <a:rPr lang="en-US" sz="1700" b="0" dirty="0">
                <a:solidFill>
                  <a:srgbClr val="595959"/>
                </a:solidFill>
                <a:latin typeface="Avenir Book"/>
                <a:ea typeface="MS PGothic" pitchFamily="34" charset="-128"/>
                <a:cs typeface="Arial" charset="0"/>
              </a:rPr>
              <a:t>Once closed the tender process, </a:t>
            </a:r>
            <a:r>
              <a:rPr lang="en-US" sz="1700" b="0" u="sng" dirty="0">
                <a:solidFill>
                  <a:srgbClr val="595959"/>
                </a:solidFill>
                <a:latin typeface="Avenir Book"/>
                <a:ea typeface="MS PGothic" pitchFamily="34" charset="-128"/>
                <a:cs typeface="Arial" charset="0"/>
              </a:rPr>
              <a:t>Trade Finance remains the focal point of Project Management to deliver Trade Finance solutions during the whole project lifecycle.</a:t>
            </a:r>
          </a:p>
        </p:txBody>
      </p:sp>
      <p:sp>
        <p:nvSpPr>
          <p:cNvPr id="8" name="Rettangolo 26"/>
          <p:cNvSpPr>
            <a:spLocks noChangeArrowheads="1"/>
          </p:cNvSpPr>
          <p:nvPr/>
        </p:nvSpPr>
        <p:spPr bwMode="auto">
          <a:xfrm>
            <a:off x="8180353" y="1459336"/>
            <a:ext cx="3472859" cy="5106173"/>
          </a:xfrm>
          <a:prstGeom prst="rect">
            <a:avLst/>
          </a:prstGeom>
          <a:ln>
            <a:solidFill>
              <a:srgbClr val="C02321"/>
            </a:solidFill>
          </a:ln>
        </p:spPr>
        <p:txBody>
          <a:bodyPr vert="horz" wrap="square" lIns="91440" tIns="45720" rIns="91440" bIns="45720" numCol="1" anchor="t" anchorCtr="0" compatLnSpc="1">
            <a:prstTxWarp prst="textNoShape">
              <a:avLst/>
            </a:prstTxWarp>
          </a:bodyPr>
          <a:lstStyle/>
          <a:p>
            <a:pPr algn="just" defTabSz="457200" eaLnBrk="0" fontAlgn="base" hangingPunct="0">
              <a:spcBef>
                <a:spcPct val="20000"/>
              </a:spcBef>
              <a:spcAft>
                <a:spcPct val="0"/>
              </a:spcAft>
              <a:defRPr/>
            </a:pPr>
            <a:r>
              <a:rPr lang="en-US" sz="1700" b="1" kern="0" dirty="0">
                <a:solidFill>
                  <a:srgbClr val="C00000"/>
                </a:solidFill>
                <a:latin typeface="Avenir Black" panose="02000503020000020003"/>
                <a:ea typeface="MS PGothic" pitchFamily="34" charset="-128"/>
                <a:cs typeface="Arial" charset="0"/>
              </a:rPr>
              <a:t>Trade Finance Department</a:t>
            </a:r>
          </a:p>
          <a:p>
            <a:pPr marL="285750" indent="-285750" algn="just" defTabSz="457200" eaLnBrk="0" fontAlgn="base" hangingPunct="0">
              <a:spcBef>
                <a:spcPct val="20000"/>
              </a:spcBef>
              <a:spcAft>
                <a:spcPct val="0"/>
              </a:spcAft>
              <a:buFont typeface="Arial" panose="020B0604020202020204" pitchFamily="34" charset="0"/>
              <a:buChar char="•"/>
              <a:defRPr/>
            </a:pPr>
            <a:endParaRPr lang="en-US" sz="1700" kern="0" dirty="0">
              <a:solidFill>
                <a:srgbClr val="595959"/>
              </a:solidFill>
              <a:latin typeface="Avenir Book"/>
              <a:ea typeface="MS PGothic" pitchFamily="34" charset="-128"/>
              <a:cs typeface="Arial" charset="0"/>
            </a:endParaRPr>
          </a:p>
          <a:p>
            <a:pPr marL="285750" indent="-285750" algn="just" defTabSz="457200" eaLnBrk="0" fontAlgn="base" hangingPunct="0">
              <a:spcBef>
                <a:spcPct val="20000"/>
              </a:spcBef>
              <a:spcAft>
                <a:spcPct val="0"/>
              </a:spcAft>
              <a:buFont typeface="Arial" panose="020B0604020202020204" pitchFamily="34" charset="0"/>
              <a:buChar char="•"/>
              <a:defRPr/>
            </a:pPr>
            <a:r>
              <a:rPr lang="en-US" sz="1700" kern="0" dirty="0">
                <a:solidFill>
                  <a:srgbClr val="595959"/>
                </a:solidFill>
                <a:latin typeface="Avenir Book"/>
                <a:ea typeface="MS PGothic" pitchFamily="34" charset="-128"/>
                <a:cs typeface="Arial" charset="0"/>
              </a:rPr>
              <a:t>Bid Bond, Performance bond, </a:t>
            </a:r>
            <a:r>
              <a:rPr lang="en-US" sz="1700" kern="0" dirty="0" err="1">
                <a:solidFill>
                  <a:srgbClr val="595959"/>
                </a:solidFill>
                <a:latin typeface="Avenir Book"/>
                <a:ea typeface="MS PGothic" pitchFamily="34" charset="-128"/>
                <a:cs typeface="Arial" charset="0"/>
              </a:rPr>
              <a:t>etc</a:t>
            </a:r>
            <a:r>
              <a:rPr lang="en-US" sz="1700" kern="0" dirty="0">
                <a:solidFill>
                  <a:srgbClr val="595959"/>
                </a:solidFill>
                <a:latin typeface="Avenir Book"/>
                <a:ea typeface="MS PGothic" pitchFamily="34" charset="-128"/>
                <a:cs typeface="Arial" charset="0"/>
              </a:rPr>
              <a:t> issue  </a:t>
            </a:r>
          </a:p>
          <a:p>
            <a:pPr marL="285750" indent="-285750" algn="just" defTabSz="457200" eaLnBrk="0" fontAlgn="base" hangingPunct="0">
              <a:spcBef>
                <a:spcPct val="20000"/>
              </a:spcBef>
              <a:spcAft>
                <a:spcPct val="0"/>
              </a:spcAft>
              <a:buFont typeface="Arial" panose="020B0604020202020204" pitchFamily="34" charset="0"/>
              <a:buChar char="•"/>
              <a:defRPr/>
            </a:pPr>
            <a:r>
              <a:rPr lang="en-US" sz="1700" kern="0" dirty="0">
                <a:solidFill>
                  <a:srgbClr val="595959"/>
                </a:solidFill>
                <a:latin typeface="Avenir Book"/>
                <a:ea typeface="MS PGothic" pitchFamily="34" charset="-128"/>
                <a:cs typeface="Arial" charset="0"/>
              </a:rPr>
              <a:t>Trade Finance package preliminary analysis with improvements in terms of risk mitigation, possible solutions in favor of the client that could lead to a potential discount!</a:t>
            </a:r>
          </a:p>
          <a:p>
            <a:pPr marL="285750" indent="-285750" algn="just" defTabSz="457200" eaLnBrk="0" fontAlgn="base" hangingPunct="0">
              <a:spcBef>
                <a:spcPct val="20000"/>
              </a:spcBef>
              <a:spcAft>
                <a:spcPct val="0"/>
              </a:spcAft>
              <a:buFont typeface="Arial" panose="020B0604020202020204" pitchFamily="34" charset="0"/>
              <a:buChar char="•"/>
              <a:defRPr/>
            </a:pPr>
            <a:r>
              <a:rPr lang="en-US" sz="1700" kern="0" dirty="0">
                <a:solidFill>
                  <a:srgbClr val="595959"/>
                </a:solidFill>
                <a:latin typeface="Avenir Book"/>
                <a:ea typeface="MS PGothic" pitchFamily="34" charset="-128"/>
                <a:cs typeface="Arial" charset="0"/>
              </a:rPr>
              <a:t>Trade Finance Package pricing</a:t>
            </a:r>
          </a:p>
          <a:p>
            <a:pPr marL="285750" indent="-285750" algn="just" defTabSz="457200" eaLnBrk="0" fontAlgn="base" hangingPunct="0">
              <a:spcBef>
                <a:spcPct val="20000"/>
              </a:spcBef>
              <a:spcAft>
                <a:spcPct val="0"/>
              </a:spcAft>
              <a:buFont typeface="Arial" panose="020B0604020202020204" pitchFamily="34" charset="0"/>
              <a:buChar char="•"/>
              <a:defRPr/>
            </a:pPr>
            <a:r>
              <a:rPr lang="en-US" sz="1700" kern="0" dirty="0">
                <a:solidFill>
                  <a:srgbClr val="595959"/>
                </a:solidFill>
                <a:latin typeface="Avenir Book"/>
                <a:ea typeface="MS PGothic" pitchFamily="34" charset="-128"/>
                <a:cs typeface="Arial" charset="0"/>
              </a:rPr>
              <a:t>In case of a Consortium or JV, Trade Finance coordinates the other Partners Trade Finance representatives on financial terms and deliverables</a:t>
            </a:r>
            <a:endParaRPr lang="it-IT" sz="1700" kern="0" dirty="0">
              <a:solidFill>
                <a:srgbClr val="595959"/>
              </a:solidFill>
              <a:latin typeface="Avenir Book"/>
              <a:ea typeface="MS PGothic" pitchFamily="34" charset="-128"/>
              <a:cs typeface="Arial" charset="0"/>
            </a:endParaRPr>
          </a:p>
          <a:p>
            <a:pPr algn="just" defTabSz="457200" eaLnBrk="0" fontAlgn="base" hangingPunct="0">
              <a:spcBef>
                <a:spcPct val="20000"/>
              </a:spcBef>
              <a:spcAft>
                <a:spcPct val="0"/>
              </a:spcAft>
              <a:buFont typeface="Arial" charset="0"/>
              <a:buNone/>
            </a:pPr>
            <a:r>
              <a:rPr lang="en-US" sz="1700" b="1" kern="0" dirty="0">
                <a:solidFill>
                  <a:srgbClr val="C00000"/>
                </a:solidFill>
                <a:latin typeface="Avenir Black" panose="02000503020000020003"/>
                <a:ea typeface="MS PGothic" pitchFamily="34" charset="-128"/>
                <a:cs typeface="Arial" charset="0"/>
              </a:rPr>
              <a:t> </a:t>
            </a:r>
          </a:p>
          <a:p>
            <a:pPr algn="just" defTabSz="457200" eaLnBrk="0" fontAlgn="base" hangingPunct="0">
              <a:spcBef>
                <a:spcPct val="20000"/>
              </a:spcBef>
              <a:spcAft>
                <a:spcPct val="0"/>
              </a:spcAft>
              <a:buFont typeface="Arial" charset="0"/>
              <a:buNone/>
            </a:pPr>
            <a:endParaRPr lang="en-US" sz="1700" b="1" kern="0" dirty="0">
              <a:solidFill>
                <a:srgbClr val="C00000"/>
              </a:solidFill>
              <a:latin typeface="Avenir Black" panose="02000503020000020003"/>
              <a:ea typeface="MS PGothic" pitchFamily="34" charset="-128"/>
              <a:cs typeface="Arial" charset="0"/>
            </a:endParaRPr>
          </a:p>
          <a:p>
            <a:pPr algn="just" defTabSz="457200" eaLnBrk="0" fontAlgn="base" hangingPunct="0">
              <a:spcBef>
                <a:spcPct val="20000"/>
              </a:spcBef>
              <a:spcAft>
                <a:spcPct val="0"/>
              </a:spcAft>
              <a:buFont typeface="Arial" charset="0"/>
              <a:buNone/>
            </a:pPr>
            <a:endParaRPr lang="en-US" sz="1700" b="1" kern="0" dirty="0">
              <a:solidFill>
                <a:srgbClr val="C00000"/>
              </a:solidFill>
              <a:latin typeface="Avenir Black" panose="02000503020000020003"/>
              <a:ea typeface="MS PGothic" pitchFamily="34" charset="-128"/>
              <a:cs typeface="Arial" charset="0"/>
            </a:endParaRPr>
          </a:p>
        </p:txBody>
      </p:sp>
      <p:grpSp>
        <p:nvGrpSpPr>
          <p:cNvPr id="11" name="Gruppo 10"/>
          <p:cNvGrpSpPr>
            <a:grpSpLocks/>
          </p:cNvGrpSpPr>
          <p:nvPr/>
        </p:nvGrpSpPr>
        <p:grpSpPr bwMode="auto">
          <a:xfrm>
            <a:off x="6822830" y="3043855"/>
            <a:ext cx="1207179" cy="1531938"/>
            <a:chOff x="4167420" y="3465513"/>
            <a:chExt cx="1452330" cy="1531937"/>
          </a:xfrm>
        </p:grpSpPr>
        <p:sp>
          <p:nvSpPr>
            <p:cNvPr id="12" name="Pentagono 11"/>
            <p:cNvSpPr/>
            <p:nvPr/>
          </p:nvSpPr>
          <p:spPr>
            <a:xfrm>
              <a:off x="4191000" y="3465513"/>
              <a:ext cx="1428750" cy="1531937"/>
            </a:xfrm>
            <a:prstGeom prst="homePlate">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it-IT" sz="20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Rettangolo 12"/>
            <p:cNvSpPr/>
            <p:nvPr/>
          </p:nvSpPr>
          <p:spPr>
            <a:xfrm>
              <a:off x="4167420" y="4046816"/>
              <a:ext cx="1350737" cy="400110"/>
            </a:xfrm>
            <a:prstGeom prst="rect">
              <a:avLst/>
            </a:prstGeom>
          </p:spPr>
          <p:txBody>
            <a:bodyPr>
              <a:spAutoFit/>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it-IT" sz="2000" b="0" i="0" u="none" strike="noStrike" kern="0" cap="none" spc="0" normalizeH="0" baseline="0" noProof="0" dirty="0">
                <a:ln>
                  <a:noFill/>
                </a:ln>
                <a:solidFill>
                  <a:prstClr val="black"/>
                </a:solidFill>
                <a:effectLst>
                  <a:glow rad="127000">
                    <a:prstClr val="white"/>
                  </a:glow>
                  <a:outerShdw blurRad="76200" dist="50800" dir="5400000" algn="tl" rotWithShape="0">
                    <a:srgbClr val="000000">
                      <a:alpha val="65000"/>
                    </a:srgbClr>
                  </a:outerShdw>
                </a:effectLst>
                <a:uLnTx/>
                <a:uFillTx/>
                <a:ea typeface="MS PGothic" pitchFamily="34" charset="-128"/>
              </a:endParaRPr>
            </a:p>
          </p:txBody>
        </p:sp>
      </p:grpSp>
    </p:spTree>
    <p:extLst>
      <p:ext uri="{BB962C8B-B14F-4D97-AF65-F5344CB8AC3E}">
        <p14:creationId xmlns:p14="http://schemas.microsoft.com/office/powerpoint/2010/main" val="247647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circle(in)">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circle(in)">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circle(in)">
                                      <p:cBhvr>
                                        <p:cTn id="22" dur="20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circle(in)">
                                      <p:cBhvr>
                                        <p:cTn id="27" dur="2000"/>
                                        <p:tgtEl>
                                          <p:spTgt spid="6">
                                            <p:txEl>
                                              <p:pRg st="3" end="3"/>
                                            </p:txEl>
                                          </p:spTgt>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circle(in)">
                                      <p:cBhvr>
                                        <p:cTn id="30" dur="2000"/>
                                        <p:tgtEl>
                                          <p:spTgt spid="6">
                                            <p:txEl>
                                              <p:pRg st="4" end="4"/>
                                            </p:txEl>
                                          </p:spTgt>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circle(in)">
                                      <p:cBhvr>
                                        <p:cTn id="33" dur="2000"/>
                                        <p:tgtEl>
                                          <p:spTgt spid="6">
                                            <p:txEl>
                                              <p:pRg st="5" end="5"/>
                                            </p:txEl>
                                          </p:spTgt>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circle(in)">
                                      <p:cBhvr>
                                        <p:cTn id="36" dur="2000"/>
                                        <p:tgtEl>
                                          <p:spTgt spid="6">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Effect transition="in" filter="circle(in)">
                                      <p:cBhvr>
                                        <p:cTn id="41" dur="2000"/>
                                        <p:tgtEl>
                                          <p:spTgt spid="6">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6">
                                            <p:txEl>
                                              <p:pRg st="8" end="8"/>
                                            </p:txEl>
                                          </p:spTgt>
                                        </p:tgtEl>
                                        <p:attrNameLst>
                                          <p:attrName>style.visibility</p:attrName>
                                        </p:attrNameLst>
                                      </p:cBhvr>
                                      <p:to>
                                        <p:strVal val="visible"/>
                                      </p:to>
                                    </p:set>
                                    <p:animEffect transition="in" filter="circle(in)">
                                      <p:cBhvr>
                                        <p:cTn id="46" dur="2000"/>
                                        <p:tgtEl>
                                          <p:spTgt spid="6">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in)">
                                      <p:cBhvr>
                                        <p:cTn id="51" dur="20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ppt_x"/>
                                          </p:val>
                                        </p:tav>
                                        <p:tav tm="100000">
                                          <p:val>
                                            <p:strVal val="#ppt_x"/>
                                          </p:val>
                                        </p:tav>
                                      </p:tavLst>
                                    </p:anim>
                                    <p:anim calcmode="lin" valueType="num">
                                      <p:cBhvr additive="base">
                                        <p:cTn id="5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err="1">
                <a:solidFill>
                  <a:srgbClr val="C00000"/>
                </a:solidFill>
              </a:rPr>
              <a:t>Examples</a:t>
            </a:r>
            <a:r>
              <a:rPr lang="it-IT" dirty="0">
                <a:solidFill>
                  <a:srgbClr val="C00000"/>
                </a:solidFill>
              </a:rPr>
              <a:t> and </a:t>
            </a:r>
            <a:r>
              <a:rPr lang="it-IT" dirty="0" err="1">
                <a:solidFill>
                  <a:srgbClr val="C00000"/>
                </a:solidFill>
              </a:rPr>
              <a:t>Samples</a:t>
            </a:r>
            <a:endParaRPr lang="it-IT" dirty="0">
              <a:solidFill>
                <a:srgbClr val="C00000"/>
              </a:solidFill>
            </a:endParaRPr>
          </a:p>
        </p:txBody>
      </p:sp>
    </p:spTree>
    <p:extLst>
      <p:ext uri="{BB962C8B-B14F-4D97-AF65-F5344CB8AC3E}">
        <p14:creationId xmlns:p14="http://schemas.microsoft.com/office/powerpoint/2010/main" val="24839415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7"/>
          </p:nvPr>
        </p:nvSpPr>
        <p:spPr>
          <a:xfrm>
            <a:off x="557251" y="1995838"/>
            <a:ext cx="6200600" cy="406115"/>
          </a:xfrm>
        </p:spPr>
        <p:txBody>
          <a:bodyPr/>
          <a:lstStyle/>
          <a:p>
            <a:r>
              <a:rPr lang="it-IT" sz="2400" dirty="0"/>
              <a:t>Sample 1: </a:t>
            </a:r>
            <a:r>
              <a:rPr lang="it-IT" sz="2400" dirty="0" err="1">
                <a:hlinkClick r:id="rId2" action="ppaction://hlinkfile"/>
              </a:rPr>
              <a:t>Letter</a:t>
            </a:r>
            <a:r>
              <a:rPr lang="it-IT" sz="2400" dirty="0">
                <a:hlinkClick r:id="rId2" action="ppaction://hlinkfile"/>
              </a:rPr>
              <a:t> of Credit </a:t>
            </a:r>
            <a:r>
              <a:rPr lang="it-IT" sz="2400" dirty="0" err="1">
                <a:hlinkClick r:id="rId2" action="ppaction://hlinkfile"/>
              </a:rPr>
              <a:t>Annex</a:t>
            </a:r>
            <a:r>
              <a:rPr lang="it-IT" sz="2400" dirty="0">
                <a:hlinkClick r:id="rId2" action="ppaction://hlinkfile"/>
              </a:rPr>
              <a:t> to Agreement </a:t>
            </a:r>
            <a:endParaRPr lang="it-IT" sz="2400" dirty="0"/>
          </a:p>
          <a:p>
            <a:r>
              <a:rPr lang="it-IT" sz="2400" dirty="0"/>
              <a:t>		     </a:t>
            </a:r>
            <a:r>
              <a:rPr lang="it-IT" sz="2400" dirty="0">
                <a:hlinkClick r:id="rId3" action="ppaction://hlinkfile"/>
              </a:rPr>
              <a:t>SWIFT MT 700 </a:t>
            </a:r>
            <a:endParaRPr lang="it-IT" sz="2400" dirty="0"/>
          </a:p>
          <a:p>
            <a:r>
              <a:rPr lang="it-IT" sz="2400" dirty="0"/>
              <a:t>Sample 2 </a:t>
            </a:r>
            <a:r>
              <a:rPr lang="it-IT" sz="2400" dirty="0">
                <a:hlinkClick r:id="rId4" action="ppaction://hlinkfile"/>
              </a:rPr>
              <a:t>Performance </a:t>
            </a:r>
            <a:r>
              <a:rPr lang="it-IT" sz="2400" dirty="0" err="1">
                <a:hlinkClick r:id="rId4" action="ppaction://hlinkfile"/>
              </a:rPr>
              <a:t>Guarantee</a:t>
            </a:r>
            <a:r>
              <a:rPr lang="it-IT" sz="2400" dirty="0">
                <a:hlinkClick r:id="rId4" action="ppaction://hlinkfile"/>
              </a:rPr>
              <a:t> text </a:t>
            </a:r>
            <a:endParaRPr lang="it-IT" sz="2400" dirty="0"/>
          </a:p>
          <a:p>
            <a:r>
              <a:rPr lang="it-IT" sz="2400" dirty="0"/>
              <a:t>Sample 3 </a:t>
            </a:r>
            <a:r>
              <a:rPr lang="it-IT" sz="2400" dirty="0">
                <a:hlinkClick r:id="rId5" action="ppaction://hlinkfile"/>
              </a:rPr>
              <a:t>Advance Payment Bond text </a:t>
            </a:r>
            <a:endParaRPr lang="it-IT" sz="2400" dirty="0"/>
          </a:p>
          <a:p>
            <a:r>
              <a:rPr lang="it-IT" sz="2400" dirty="0"/>
              <a:t>Sample 4 </a:t>
            </a:r>
            <a:r>
              <a:rPr lang="it-IT" sz="2400" dirty="0">
                <a:hlinkClick r:id="rId6" action="ppaction://hlinkfile"/>
              </a:rPr>
              <a:t>Trade Finance Package </a:t>
            </a:r>
            <a:r>
              <a:rPr lang="it-IT" sz="2400" dirty="0" err="1">
                <a:hlinkClick r:id="rId6" action="ppaction://hlinkfile"/>
              </a:rPr>
              <a:t>form</a:t>
            </a:r>
            <a:r>
              <a:rPr lang="it-IT" sz="2400" dirty="0">
                <a:hlinkClick r:id="rId6" action="ppaction://hlinkfile"/>
              </a:rPr>
              <a:t> </a:t>
            </a:r>
            <a:endParaRPr lang="it-IT" sz="2400" dirty="0"/>
          </a:p>
          <a:p>
            <a:r>
              <a:rPr lang="it-IT" sz="2400" dirty="0"/>
              <a:t>Sample 5 </a:t>
            </a:r>
            <a:r>
              <a:rPr lang="it-IT" sz="2400" dirty="0">
                <a:hlinkClick r:id="rId7" action="ppaction://hlinkfile"/>
              </a:rPr>
              <a:t>Mandate for </a:t>
            </a:r>
            <a:r>
              <a:rPr lang="it-IT" sz="2400" dirty="0" err="1">
                <a:hlinkClick r:id="rId7" action="ppaction://hlinkfile"/>
              </a:rPr>
              <a:t>guarantee</a:t>
            </a:r>
            <a:r>
              <a:rPr lang="it-IT" sz="2400" dirty="0">
                <a:hlinkClick r:id="rId7" action="ppaction://hlinkfile"/>
              </a:rPr>
              <a:t> </a:t>
            </a:r>
            <a:r>
              <a:rPr lang="it-IT" sz="2400" dirty="0" err="1">
                <a:hlinkClick r:id="rId7" action="ppaction://hlinkfile"/>
              </a:rPr>
              <a:t>issue</a:t>
            </a:r>
            <a:r>
              <a:rPr lang="it-IT" sz="2400" dirty="0">
                <a:hlinkClick r:id="rId7" action="ppaction://hlinkfile"/>
              </a:rPr>
              <a:t> </a:t>
            </a:r>
            <a:endParaRPr lang="it-IT" sz="2400" dirty="0"/>
          </a:p>
          <a:p>
            <a:r>
              <a:rPr lang="it-IT" sz="2400" dirty="0"/>
              <a:t>Sample 6 </a:t>
            </a:r>
            <a:r>
              <a:rPr lang="it-IT" sz="2400" dirty="0">
                <a:hlinkClick r:id="rId8" action="ppaction://hlinkfile"/>
              </a:rPr>
              <a:t>Trade Finance Beauty Contest </a:t>
            </a:r>
            <a:r>
              <a:rPr lang="it-IT" sz="2400" dirty="0" err="1">
                <a:hlinkClick r:id="rId8" action="ppaction://hlinkfile"/>
              </a:rPr>
              <a:t>form</a:t>
            </a:r>
            <a:r>
              <a:rPr lang="it-IT" sz="2400" dirty="0">
                <a:hlinkClick r:id="rId8" action="ppaction://hlinkfile"/>
              </a:rPr>
              <a:t> </a:t>
            </a:r>
            <a:endParaRPr lang="it-IT" sz="2400" dirty="0"/>
          </a:p>
          <a:p>
            <a:endParaRPr lang="it-IT" sz="2400" dirty="0"/>
          </a:p>
        </p:txBody>
      </p:sp>
    </p:spTree>
    <p:extLst>
      <p:ext uri="{BB962C8B-B14F-4D97-AF65-F5344CB8AC3E}">
        <p14:creationId xmlns:p14="http://schemas.microsoft.com/office/powerpoint/2010/main" val="320703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7251" y="1316913"/>
            <a:ext cx="6818334" cy="464602"/>
          </a:xfrm>
        </p:spPr>
        <p:txBody>
          <a:bodyPr/>
          <a:lstStyle/>
          <a:p>
            <a:r>
              <a:rPr lang="en-US" altLang="it-IT" dirty="0"/>
              <a:t>Definitional Differences</a:t>
            </a:r>
            <a:endParaRPr lang="it-IT" dirty="0"/>
          </a:p>
        </p:txBody>
      </p:sp>
      <p:sp>
        <p:nvSpPr>
          <p:cNvPr id="3" name="Segnaposto testo 2"/>
          <p:cNvSpPr>
            <a:spLocks noGrp="1"/>
          </p:cNvSpPr>
          <p:nvPr>
            <p:ph type="body" sz="quarter" idx="17"/>
          </p:nvPr>
        </p:nvSpPr>
        <p:spPr>
          <a:xfrm>
            <a:off x="557250" y="2008438"/>
            <a:ext cx="5081551" cy="406115"/>
          </a:xfrm>
        </p:spPr>
        <p:txBody>
          <a:bodyPr/>
          <a:lstStyle/>
          <a:p>
            <a:r>
              <a:rPr lang="en-US" altLang="it-IT" sz="2000" dirty="0"/>
              <a:t>High Income Countries</a:t>
            </a:r>
          </a:p>
          <a:p>
            <a:endParaRPr lang="it-IT" sz="2000" dirty="0"/>
          </a:p>
        </p:txBody>
      </p:sp>
      <p:sp>
        <p:nvSpPr>
          <p:cNvPr id="4" name="Segnaposto testo 3"/>
          <p:cNvSpPr>
            <a:spLocks noGrp="1"/>
          </p:cNvSpPr>
          <p:nvPr>
            <p:ph type="body" sz="quarter" idx="18"/>
          </p:nvPr>
        </p:nvSpPr>
        <p:spPr>
          <a:xfrm>
            <a:off x="557250" y="2583917"/>
            <a:ext cx="5081550" cy="2737928"/>
          </a:xfrm>
        </p:spPr>
        <p:txBody>
          <a:bodyPr/>
          <a:lstStyle/>
          <a:p>
            <a:r>
              <a:rPr lang="en-US" altLang="it-IT" sz="2000" dirty="0"/>
              <a:t>Mature Economies</a:t>
            </a:r>
          </a:p>
          <a:p>
            <a:r>
              <a:rPr lang="en-US" altLang="it-IT" sz="2000" dirty="0"/>
              <a:t>Stable Political Systems</a:t>
            </a:r>
          </a:p>
          <a:p>
            <a:r>
              <a:rPr lang="en-US" altLang="it-IT" sz="2000" dirty="0"/>
              <a:t>Higher per capita Standard of living</a:t>
            </a:r>
          </a:p>
          <a:p>
            <a:r>
              <a:rPr lang="en-US" altLang="it-IT" sz="2000" dirty="0"/>
              <a:t>Low perceived political and Economic Risks</a:t>
            </a:r>
          </a:p>
          <a:p>
            <a:r>
              <a:rPr lang="en-US" altLang="it-IT" sz="2000" dirty="0"/>
              <a:t>Provider of Investment Capital</a:t>
            </a:r>
          </a:p>
          <a:p>
            <a:r>
              <a:rPr lang="en-US" altLang="it-IT" sz="2000" dirty="0"/>
              <a:t>Invoice in local currencies</a:t>
            </a:r>
          </a:p>
          <a:p>
            <a:r>
              <a:rPr lang="en-US" altLang="it-IT" sz="2000" dirty="0"/>
              <a:t>Insurance is Nice to have </a:t>
            </a:r>
          </a:p>
          <a:p>
            <a:r>
              <a:rPr lang="en-US" altLang="it-IT" sz="2000" dirty="0"/>
              <a:t>Buyer creditworthiness is key</a:t>
            </a:r>
          </a:p>
          <a:p>
            <a:r>
              <a:rPr lang="en-US" altLang="it-IT" sz="2000" dirty="0"/>
              <a:t>Relaxed payment terms</a:t>
            </a:r>
          </a:p>
          <a:p>
            <a:endParaRPr lang="it-IT" sz="2000" dirty="0"/>
          </a:p>
        </p:txBody>
      </p:sp>
      <p:sp>
        <p:nvSpPr>
          <p:cNvPr id="5" name="Segnaposto testo 2"/>
          <p:cNvSpPr txBox="1">
            <a:spLocks/>
          </p:cNvSpPr>
          <p:nvPr/>
        </p:nvSpPr>
        <p:spPr>
          <a:xfrm>
            <a:off x="6083894" y="2008438"/>
            <a:ext cx="5081551" cy="406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rgbClr val="C00000"/>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it-IT" sz="2000" dirty="0"/>
              <a:t>Low Income Countries</a:t>
            </a:r>
          </a:p>
          <a:p>
            <a:endParaRPr lang="it-IT" sz="2000" dirty="0"/>
          </a:p>
        </p:txBody>
      </p:sp>
      <p:sp>
        <p:nvSpPr>
          <p:cNvPr id="6" name="Segnaposto testo 3"/>
          <p:cNvSpPr txBox="1">
            <a:spLocks/>
          </p:cNvSpPr>
          <p:nvPr/>
        </p:nvSpPr>
        <p:spPr>
          <a:xfrm>
            <a:off x="6083894" y="2589671"/>
            <a:ext cx="5624197" cy="27379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Avenir Book" panose="02000503020000020003"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it-IT" sz="2000" dirty="0"/>
              <a:t>Newer Economic Systems</a:t>
            </a:r>
          </a:p>
          <a:p>
            <a:r>
              <a:rPr lang="en-US" altLang="it-IT" sz="2000" dirty="0"/>
              <a:t>Political Uncertainties</a:t>
            </a:r>
          </a:p>
          <a:p>
            <a:r>
              <a:rPr lang="en-US" altLang="it-IT" sz="2000" dirty="0"/>
              <a:t>Lower Per Capita Standard of Living</a:t>
            </a:r>
          </a:p>
          <a:p>
            <a:r>
              <a:rPr lang="en-US" altLang="it-IT" sz="2000" dirty="0"/>
              <a:t>High Perceived Political and Economic Risk</a:t>
            </a:r>
          </a:p>
          <a:p>
            <a:r>
              <a:rPr lang="en-US" altLang="it-IT" sz="2000" dirty="0"/>
              <a:t>Capital shortage/Reliance on Foreign investments</a:t>
            </a:r>
          </a:p>
          <a:p>
            <a:r>
              <a:rPr lang="en-US" altLang="it-IT" sz="2000" dirty="0"/>
              <a:t>Invoice in dollars</a:t>
            </a:r>
          </a:p>
          <a:p>
            <a:r>
              <a:rPr lang="en-US" altLang="it-IT" sz="2000" dirty="0"/>
              <a:t>Insurance is a Must have</a:t>
            </a:r>
          </a:p>
          <a:p>
            <a:r>
              <a:rPr lang="en-US" altLang="it-IT" sz="2000" dirty="0"/>
              <a:t>Country creditworthiness is key</a:t>
            </a:r>
          </a:p>
          <a:p>
            <a:r>
              <a:rPr lang="en-US" altLang="it-IT" sz="2000" dirty="0"/>
              <a:t>Tight payment terms</a:t>
            </a:r>
          </a:p>
        </p:txBody>
      </p:sp>
    </p:spTree>
    <p:extLst>
      <p:ext uri="{BB962C8B-B14F-4D97-AF65-F5344CB8AC3E}">
        <p14:creationId xmlns:p14="http://schemas.microsoft.com/office/powerpoint/2010/main" val="194101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fade">
                                      <p:cBhvr>
                                        <p:cTn id="52" dur="500"/>
                                        <p:tgtEl>
                                          <p:spTgt spid="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fade">
                                      <p:cBhvr>
                                        <p:cTn id="57" dur="500"/>
                                        <p:tgtEl>
                                          <p:spTgt spid="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4" end="4"/>
                                            </p:txEl>
                                          </p:spTgt>
                                        </p:tgtEl>
                                        <p:attrNameLst>
                                          <p:attrName>style.visibility</p:attrName>
                                        </p:attrNameLst>
                                      </p:cBhvr>
                                      <p:to>
                                        <p:strVal val="visible"/>
                                      </p:to>
                                    </p:set>
                                    <p:animEffect transition="in" filter="fade">
                                      <p:cBhvr>
                                        <p:cTn id="62" dur="500"/>
                                        <p:tgtEl>
                                          <p:spTgt spid="6">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Effect transition="in" filter="fade">
                                      <p:cBhvr>
                                        <p:cTn id="67" dur="500"/>
                                        <p:tgtEl>
                                          <p:spTgt spid="4">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5" end="5"/>
                                            </p:txEl>
                                          </p:spTgt>
                                        </p:tgtEl>
                                        <p:attrNameLst>
                                          <p:attrName>style.visibility</p:attrName>
                                        </p:attrNameLst>
                                      </p:cBhvr>
                                      <p:to>
                                        <p:strVal val="visible"/>
                                      </p:to>
                                    </p:set>
                                    <p:animEffect transition="in" filter="fade">
                                      <p:cBhvr>
                                        <p:cTn id="72" dur="500"/>
                                        <p:tgtEl>
                                          <p:spTgt spid="6">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
                                            <p:txEl>
                                              <p:pRg st="6" end="6"/>
                                            </p:txEl>
                                          </p:spTgt>
                                        </p:tgtEl>
                                        <p:attrNameLst>
                                          <p:attrName>style.visibility</p:attrName>
                                        </p:attrNameLst>
                                      </p:cBhvr>
                                      <p:to>
                                        <p:strVal val="visible"/>
                                      </p:to>
                                    </p:set>
                                    <p:animEffect transition="in" filter="fade">
                                      <p:cBhvr>
                                        <p:cTn id="77" dur="500"/>
                                        <p:tgtEl>
                                          <p:spTgt spid="4">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
                                            <p:txEl>
                                              <p:pRg st="6" end="6"/>
                                            </p:txEl>
                                          </p:spTgt>
                                        </p:tgtEl>
                                        <p:attrNameLst>
                                          <p:attrName>style.visibility</p:attrName>
                                        </p:attrNameLst>
                                      </p:cBhvr>
                                      <p:to>
                                        <p:strVal val="visible"/>
                                      </p:to>
                                    </p:set>
                                    <p:animEffect transition="in" filter="fade">
                                      <p:cBhvr>
                                        <p:cTn id="82" dur="500"/>
                                        <p:tgtEl>
                                          <p:spTgt spid="6">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
                                            <p:txEl>
                                              <p:pRg st="7" end="7"/>
                                            </p:txEl>
                                          </p:spTgt>
                                        </p:tgtEl>
                                        <p:attrNameLst>
                                          <p:attrName>style.visibility</p:attrName>
                                        </p:attrNameLst>
                                      </p:cBhvr>
                                      <p:to>
                                        <p:strVal val="visible"/>
                                      </p:to>
                                    </p:set>
                                    <p:animEffect transition="in" filter="fade">
                                      <p:cBhvr>
                                        <p:cTn id="87" dur="500"/>
                                        <p:tgtEl>
                                          <p:spTgt spid="4">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
                                            <p:txEl>
                                              <p:pRg st="7" end="7"/>
                                            </p:txEl>
                                          </p:spTgt>
                                        </p:tgtEl>
                                        <p:attrNameLst>
                                          <p:attrName>style.visibility</p:attrName>
                                        </p:attrNameLst>
                                      </p:cBhvr>
                                      <p:to>
                                        <p:strVal val="visible"/>
                                      </p:to>
                                    </p:set>
                                    <p:animEffect transition="in" filter="fade">
                                      <p:cBhvr>
                                        <p:cTn id="92" dur="500"/>
                                        <p:tgtEl>
                                          <p:spTgt spid="6">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
                                            <p:txEl>
                                              <p:pRg st="8" end="8"/>
                                            </p:txEl>
                                          </p:spTgt>
                                        </p:tgtEl>
                                        <p:attrNameLst>
                                          <p:attrName>style.visibility</p:attrName>
                                        </p:attrNameLst>
                                      </p:cBhvr>
                                      <p:to>
                                        <p:strVal val="visible"/>
                                      </p:to>
                                    </p:set>
                                    <p:animEffect transition="in" filter="fade">
                                      <p:cBhvr>
                                        <p:cTn id="97" dur="500"/>
                                        <p:tgtEl>
                                          <p:spTgt spid="4">
                                            <p:txEl>
                                              <p:pRg st="8" end="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6">
                                            <p:txEl>
                                              <p:pRg st="8" end="8"/>
                                            </p:txEl>
                                          </p:spTgt>
                                        </p:tgtEl>
                                        <p:attrNameLst>
                                          <p:attrName>style.visibility</p:attrName>
                                        </p:attrNameLst>
                                      </p:cBhvr>
                                      <p:to>
                                        <p:strVal val="visible"/>
                                      </p:to>
                                    </p:set>
                                    <p:animEffect transition="in" filter="fade">
                                      <p:cBhvr>
                                        <p:cTn id="10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err="1">
                <a:solidFill>
                  <a:srgbClr val="C00000"/>
                </a:solidFill>
              </a:rPr>
              <a:t>Questions</a:t>
            </a:r>
            <a:r>
              <a:rPr lang="it-IT" dirty="0">
                <a:solidFill>
                  <a:srgbClr val="C00000"/>
                </a:solidFill>
              </a:rPr>
              <a:t> &amp; </a:t>
            </a:r>
            <a:r>
              <a:rPr lang="it-IT" dirty="0" err="1">
                <a:solidFill>
                  <a:srgbClr val="C00000"/>
                </a:solidFill>
              </a:rPr>
              <a:t>Answers</a:t>
            </a:r>
            <a:endParaRPr lang="it-IT" dirty="0">
              <a:solidFill>
                <a:srgbClr val="C00000"/>
              </a:solidFill>
            </a:endParaRPr>
          </a:p>
        </p:txBody>
      </p:sp>
    </p:spTree>
    <p:extLst>
      <p:ext uri="{BB962C8B-B14F-4D97-AF65-F5344CB8AC3E}">
        <p14:creationId xmlns:p14="http://schemas.microsoft.com/office/powerpoint/2010/main" val="18095059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32DAE03-0387-4642-ADBA-70E440F1993D}"/>
              </a:ext>
            </a:extLst>
          </p:cNvPr>
          <p:cNvSpPr>
            <a:spLocks noGrp="1"/>
          </p:cNvSpPr>
          <p:nvPr>
            <p:ph type="body" sz="quarter" idx="10"/>
          </p:nvPr>
        </p:nvSpPr>
        <p:spPr/>
        <p:txBody>
          <a:bodyPr/>
          <a:lstStyle/>
          <a:p>
            <a:r>
              <a:rPr lang="it-IT" dirty="0" err="1"/>
              <a:t>Thanks</a:t>
            </a:r>
            <a:r>
              <a:rPr lang="it-IT" dirty="0"/>
              <a:t>!</a:t>
            </a:r>
            <a:endParaRPr lang="it-GB" dirty="0"/>
          </a:p>
        </p:txBody>
      </p:sp>
      <p:sp>
        <p:nvSpPr>
          <p:cNvPr id="3" name="Segnaposto testo 2">
            <a:extLst>
              <a:ext uri="{FF2B5EF4-FFF2-40B4-BE49-F238E27FC236}">
                <a16:creationId xmlns:a16="http://schemas.microsoft.com/office/drawing/2014/main" id="{4A4D0998-23CE-A241-8F7C-5282C99D9B86}"/>
              </a:ext>
            </a:extLst>
          </p:cNvPr>
          <p:cNvSpPr>
            <a:spLocks noGrp="1"/>
          </p:cNvSpPr>
          <p:nvPr>
            <p:ph type="body" sz="quarter" idx="11"/>
          </p:nvPr>
        </p:nvSpPr>
        <p:spPr/>
        <p:txBody>
          <a:bodyPr/>
          <a:lstStyle/>
          <a:p>
            <a:r>
              <a:rPr lang="it-GB" dirty="0"/>
              <a:t>MASTER MEIM 2021-2022</a:t>
            </a:r>
          </a:p>
          <a:p>
            <a:endParaRPr lang="it-GB" dirty="0"/>
          </a:p>
        </p:txBody>
      </p:sp>
    </p:spTree>
    <p:extLst>
      <p:ext uri="{BB962C8B-B14F-4D97-AF65-F5344CB8AC3E}">
        <p14:creationId xmlns:p14="http://schemas.microsoft.com/office/powerpoint/2010/main" val="313681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xEl>
                                              <p:pRg st="0" end="0"/>
                                            </p:txEl>
                                          </p:spTgt>
                                        </p:tgtEl>
                                        <p:attrNameLst>
                                          <p:attrName>ppt_w</p:attrName>
                                        </p:attrNameLst>
                                      </p:cBhvr>
                                      <p:tavLst>
                                        <p:tav tm="0">
                                          <p:val>
                                            <p:strVal val="ppt_w"/>
                                          </p:val>
                                        </p:tav>
                                        <p:tav tm="100000">
                                          <p:val>
                                            <p:fltVal val="0"/>
                                          </p:val>
                                        </p:tav>
                                      </p:tavLst>
                                    </p:anim>
                                    <p:anim calcmode="lin" valueType="num">
                                      <p:cBhvr>
                                        <p:cTn id="7" dur="1000"/>
                                        <p:tgtEl>
                                          <p:spTgt spid="2">
                                            <p:txEl>
                                              <p:pRg st="0" end="0"/>
                                            </p:txEl>
                                          </p:spTgt>
                                        </p:tgtEl>
                                        <p:attrNameLst>
                                          <p:attrName>ppt_h</p:attrName>
                                        </p:attrNameLst>
                                      </p:cBhvr>
                                      <p:tavLst>
                                        <p:tav tm="0">
                                          <p:val>
                                            <p:strVal val="ppt_h"/>
                                          </p:val>
                                        </p:tav>
                                        <p:tav tm="100000">
                                          <p:val>
                                            <p:fltVal val="0"/>
                                          </p:val>
                                        </p:tav>
                                      </p:tavLst>
                                    </p:anim>
                                    <p:anim calcmode="lin" valueType="num">
                                      <p:cBhvr>
                                        <p:cTn id="8" dur="1000"/>
                                        <p:tgtEl>
                                          <p:spTgt spid="2">
                                            <p:txEl>
                                              <p:pRg st="0" end="0"/>
                                            </p:txEl>
                                          </p:spTgt>
                                        </p:tgtEl>
                                        <p:attrNameLst>
                                          <p:attrName>style.rotation</p:attrName>
                                        </p:attrNameLst>
                                      </p:cBhvr>
                                      <p:tavLst>
                                        <p:tav tm="0">
                                          <p:val>
                                            <p:fltVal val="0"/>
                                          </p:val>
                                        </p:tav>
                                        <p:tav tm="100000">
                                          <p:val>
                                            <p:fltVal val="90"/>
                                          </p:val>
                                        </p:tav>
                                      </p:tavLst>
                                    </p:anim>
                                    <p:animEffect transition="out" filter="fade">
                                      <p:cBhvr>
                                        <p:cTn id="9" dur="1000"/>
                                        <p:tgtEl>
                                          <p:spTgt spid="2">
                                            <p:txEl>
                                              <p:pRg st="0" end="0"/>
                                            </p:txEl>
                                          </p:spTgt>
                                        </p:tgtEl>
                                      </p:cBhvr>
                                    </p:animEffect>
                                    <p:set>
                                      <p:cBhvr>
                                        <p:cTn id="10" dur="1" fill="hold">
                                          <p:stCondLst>
                                            <p:cond delay="9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ltLang="it-IT" dirty="0"/>
              <a:t>Key points 1/2</a:t>
            </a:r>
            <a:endParaRPr lang="it-IT" dirty="0"/>
          </a:p>
        </p:txBody>
      </p:sp>
      <p:sp>
        <p:nvSpPr>
          <p:cNvPr id="4" name="Segnaposto testo 3"/>
          <p:cNvSpPr>
            <a:spLocks noGrp="1"/>
          </p:cNvSpPr>
          <p:nvPr>
            <p:ph type="body" sz="quarter" idx="18"/>
          </p:nvPr>
        </p:nvSpPr>
        <p:spPr>
          <a:xfrm>
            <a:off x="557250" y="2042142"/>
            <a:ext cx="10812365" cy="2737928"/>
          </a:xfrm>
        </p:spPr>
        <p:txBody>
          <a:bodyPr/>
          <a:lstStyle/>
          <a:p>
            <a:pPr>
              <a:lnSpc>
                <a:spcPct val="125000"/>
              </a:lnSpc>
            </a:pPr>
            <a:r>
              <a:rPr lang="en-US" altLang="it-IT" sz="2000" b="1" dirty="0">
                <a:solidFill>
                  <a:srgbClr val="C00000"/>
                </a:solidFill>
              </a:rPr>
              <a:t>Globalization</a:t>
            </a:r>
            <a:r>
              <a:rPr lang="en-US" altLang="it-IT" sz="2000" dirty="0"/>
              <a:t> can be defined as: </a:t>
            </a:r>
            <a:r>
              <a:rPr lang="en-US" altLang="it-IT" sz="2000" b="1" dirty="0"/>
              <a:t>a push </a:t>
            </a:r>
            <a:r>
              <a:rPr lang="en-US" altLang="it-IT" sz="2000" dirty="0"/>
              <a:t>towards an international dimension of production processes and a progressive homogenization of consumers and markets, </a:t>
            </a:r>
            <a:r>
              <a:rPr lang="en-US" altLang="it-IT" sz="2000" b="1" dirty="0"/>
              <a:t>no longer linked to a place or a time</a:t>
            </a:r>
            <a:r>
              <a:rPr lang="en-US" altLang="it-IT" sz="2000" dirty="0"/>
              <a:t>.</a:t>
            </a:r>
          </a:p>
          <a:p>
            <a:pPr>
              <a:lnSpc>
                <a:spcPct val="125000"/>
              </a:lnSpc>
            </a:pPr>
            <a:r>
              <a:rPr lang="en-US" altLang="it-IT" sz="2000" b="1" dirty="0">
                <a:solidFill>
                  <a:srgbClr val="C00000"/>
                </a:solidFill>
              </a:rPr>
              <a:t>Internationalization: </a:t>
            </a:r>
            <a:r>
              <a:rPr lang="en-US" altLang="it-IT" sz="2000" dirty="0"/>
              <a:t>the process that leads companies or groups of companies to deal with similar systems </a:t>
            </a:r>
            <a:r>
              <a:rPr lang="en-US" altLang="it-IT" sz="2000" b="1" dirty="0"/>
              <a:t>in other geographical areas</a:t>
            </a:r>
            <a:r>
              <a:rPr lang="en-US" altLang="it-IT" sz="2000" dirty="0"/>
              <a:t>, in order to find forms of integration and collaboration in the main production / commercial sectors. The phenomenon mainly affects the economic and business world. </a:t>
            </a:r>
            <a:endParaRPr lang="en-US" altLang="it-IT" sz="2000" dirty="0" smtClean="0"/>
          </a:p>
          <a:p>
            <a:pPr>
              <a:lnSpc>
                <a:spcPct val="125000"/>
              </a:lnSpc>
            </a:pPr>
            <a:r>
              <a:rPr lang="en-US" altLang="it-IT" sz="2000" dirty="0" smtClean="0"/>
              <a:t>It </a:t>
            </a:r>
            <a:r>
              <a:rPr lang="en-US" altLang="it-IT" sz="2000" dirty="0"/>
              <a:t>takes place in two systems of international integration:</a:t>
            </a:r>
          </a:p>
          <a:p>
            <a:pPr marL="342900" lvl="1" indent="-342900">
              <a:lnSpc>
                <a:spcPct val="125000"/>
              </a:lnSpc>
              <a:spcBef>
                <a:spcPts val="1000"/>
              </a:spcBef>
            </a:pPr>
            <a:r>
              <a:rPr lang="en-US" altLang="it-IT" sz="2000" dirty="0">
                <a:latin typeface="Avenir Book" panose="02000503020000020003" pitchFamily="2" charset="0"/>
              </a:rPr>
              <a:t>trade exchange (import and export)</a:t>
            </a:r>
          </a:p>
          <a:p>
            <a:pPr marL="342900" lvl="1" indent="-342900">
              <a:lnSpc>
                <a:spcPct val="125000"/>
              </a:lnSpc>
              <a:spcBef>
                <a:spcPts val="1000"/>
              </a:spcBef>
            </a:pPr>
            <a:r>
              <a:rPr lang="en-US" altLang="it-IT" sz="2000" dirty="0">
                <a:latin typeface="Avenir Book" panose="02000503020000020003" pitchFamily="2" charset="0"/>
              </a:rPr>
              <a:t>stable presence on foreign markets (joint ventures, </a:t>
            </a:r>
            <a:r>
              <a:rPr lang="en-US" altLang="it-IT" sz="2000" dirty="0" smtClean="0">
                <a:latin typeface="Avenir Book" panose="02000503020000020003" pitchFamily="2" charset="0"/>
              </a:rPr>
              <a:t>production plants, subsidiaries, branches, </a:t>
            </a:r>
            <a:r>
              <a:rPr lang="en-US" altLang="it-IT" sz="2000" dirty="0" err="1" smtClean="0">
                <a:latin typeface="Avenir Book" panose="02000503020000020003" pitchFamily="2" charset="0"/>
              </a:rPr>
              <a:t>etc</a:t>
            </a:r>
            <a:r>
              <a:rPr lang="en-US" altLang="it-IT" sz="2000" dirty="0" smtClean="0">
                <a:latin typeface="Avenir Book" panose="02000503020000020003" pitchFamily="2" charset="0"/>
              </a:rPr>
              <a:t>).</a:t>
            </a:r>
            <a:endParaRPr lang="en-US" altLang="it-IT" sz="2000" dirty="0">
              <a:latin typeface="Avenir Book" panose="02000503020000020003" pitchFamily="2" charset="0"/>
            </a:endParaRPr>
          </a:p>
          <a:p>
            <a:endParaRPr lang="it-IT" dirty="0"/>
          </a:p>
        </p:txBody>
      </p:sp>
    </p:spTree>
    <p:extLst>
      <p:ext uri="{BB962C8B-B14F-4D97-AF65-F5344CB8AC3E}">
        <p14:creationId xmlns:p14="http://schemas.microsoft.com/office/powerpoint/2010/main" val="53261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ltLang="it-IT" dirty="0"/>
              <a:t>Key points 2/2</a:t>
            </a:r>
            <a:endParaRPr lang="it-IT" dirty="0"/>
          </a:p>
        </p:txBody>
      </p:sp>
      <p:sp>
        <p:nvSpPr>
          <p:cNvPr id="7" name="Segnaposto testo 3"/>
          <p:cNvSpPr>
            <a:spLocks noGrp="1"/>
          </p:cNvSpPr>
          <p:nvPr>
            <p:ph type="body" sz="quarter" idx="18"/>
          </p:nvPr>
        </p:nvSpPr>
        <p:spPr>
          <a:xfrm>
            <a:off x="557250" y="2104895"/>
            <a:ext cx="10812365" cy="2737928"/>
          </a:xfrm>
        </p:spPr>
        <p:txBody>
          <a:bodyPr/>
          <a:lstStyle/>
          <a:p>
            <a:pPr>
              <a:lnSpc>
                <a:spcPct val="125000"/>
              </a:lnSpc>
            </a:pPr>
            <a:r>
              <a:rPr lang="en-US" altLang="it-IT" sz="2000" dirty="0"/>
              <a:t>The reasons leading a company to expand internationally essentially concern:</a:t>
            </a:r>
          </a:p>
          <a:p>
            <a:pPr marL="342900" indent="-342900">
              <a:lnSpc>
                <a:spcPct val="125000"/>
              </a:lnSpc>
              <a:buFont typeface="Arial" panose="020B0604020202020204" pitchFamily="34" charset="0"/>
              <a:buChar char="•"/>
            </a:pPr>
            <a:r>
              <a:rPr lang="en-US" altLang="it-IT" sz="2000" dirty="0"/>
              <a:t>access to new markets to support growth or react to the saturation of the domestic market;</a:t>
            </a:r>
          </a:p>
          <a:p>
            <a:pPr marL="342900" indent="-342900">
              <a:lnSpc>
                <a:spcPct val="125000"/>
              </a:lnSpc>
              <a:buFont typeface="Arial" panose="020B0604020202020204" pitchFamily="34" charset="0"/>
              <a:buChar char="•"/>
            </a:pPr>
            <a:r>
              <a:rPr lang="en-US" altLang="it-IT" sz="2000" dirty="0"/>
              <a:t>Access to key suppliers;</a:t>
            </a:r>
          </a:p>
          <a:p>
            <a:pPr marL="342900" indent="-342900">
              <a:lnSpc>
                <a:spcPct val="125000"/>
              </a:lnSpc>
              <a:buFont typeface="Arial" panose="020B0604020202020204" pitchFamily="34" charset="0"/>
              <a:buChar char="•"/>
            </a:pPr>
            <a:r>
              <a:rPr lang="en-US" altLang="it-IT" sz="2000" dirty="0"/>
              <a:t>increase its competitiveness (in terms of costs) by enlarging the production volume (to be placed in an enlarged market);</a:t>
            </a:r>
          </a:p>
          <a:p>
            <a:pPr marL="342900" indent="-342900">
              <a:lnSpc>
                <a:spcPct val="125000"/>
              </a:lnSpc>
              <a:buFont typeface="Arial" panose="020B0604020202020204" pitchFamily="34" charset="0"/>
              <a:buChar char="•"/>
            </a:pPr>
            <a:r>
              <a:rPr lang="en-US" altLang="it-IT" sz="2000" dirty="0"/>
              <a:t>relocate production to take advantage of comparative cost advantages or the advantages of closer proximity to the final market;</a:t>
            </a:r>
          </a:p>
          <a:p>
            <a:pPr marL="342900" indent="-342900">
              <a:lnSpc>
                <a:spcPct val="125000"/>
              </a:lnSpc>
              <a:buFont typeface="Arial" panose="020B0604020202020204" pitchFamily="34" charset="0"/>
              <a:buChar char="•"/>
            </a:pPr>
            <a:r>
              <a:rPr lang="en-US" altLang="it-IT" sz="2000" dirty="0"/>
              <a:t>enter into agreements of various kinds with national and foreign partners to exchange knowledge, carry out joint activities to achieve competitive advantages at an international level.</a:t>
            </a:r>
          </a:p>
          <a:p>
            <a:endParaRPr lang="it-IT" dirty="0"/>
          </a:p>
        </p:txBody>
      </p:sp>
    </p:spTree>
    <p:extLst>
      <p:ext uri="{BB962C8B-B14F-4D97-AF65-F5344CB8AC3E}">
        <p14:creationId xmlns:p14="http://schemas.microsoft.com/office/powerpoint/2010/main" val="308112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85215" y="1316736"/>
            <a:ext cx="10948302" cy="464779"/>
          </a:xfrm>
        </p:spPr>
        <p:txBody>
          <a:bodyPr/>
          <a:lstStyle/>
          <a:p>
            <a:r>
              <a:rPr lang="it-IT" dirty="0"/>
              <a:t>The </a:t>
            </a:r>
            <a:r>
              <a:rPr lang="it-IT" dirty="0" err="1"/>
              <a:t>Italian</a:t>
            </a:r>
            <a:r>
              <a:rPr lang="it-IT" dirty="0"/>
              <a:t> «</a:t>
            </a:r>
            <a:r>
              <a:rPr lang="it-IT" dirty="0" err="1"/>
              <a:t>Ecosystem</a:t>
            </a:r>
            <a:r>
              <a:rPr lang="it-IT" dirty="0"/>
              <a:t>»</a:t>
            </a:r>
          </a:p>
        </p:txBody>
      </p:sp>
      <p:sp>
        <p:nvSpPr>
          <p:cNvPr id="4" name="Segnaposto testo 3"/>
          <p:cNvSpPr>
            <a:spLocks noGrp="1"/>
          </p:cNvSpPr>
          <p:nvPr>
            <p:ph type="body" sz="quarter" idx="18"/>
          </p:nvPr>
        </p:nvSpPr>
        <p:spPr>
          <a:xfrm>
            <a:off x="557249" y="2235212"/>
            <a:ext cx="6414267" cy="4101399"/>
          </a:xfrm>
        </p:spPr>
        <p:txBody>
          <a:bodyPr/>
          <a:lstStyle/>
          <a:p>
            <a:pPr marL="342900" lvl="1" indent="-342900" fontAlgn="base">
              <a:lnSpc>
                <a:spcPct val="125000"/>
              </a:lnSpc>
              <a:spcBef>
                <a:spcPts val="1000"/>
              </a:spcBef>
              <a:spcAft>
                <a:spcPct val="0"/>
              </a:spcAft>
              <a:defRPr/>
            </a:pPr>
            <a:r>
              <a:rPr lang="en-US" altLang="it-IT" sz="2000" dirty="0">
                <a:latin typeface="Avenir Book" panose="02000503020000020003" pitchFamily="2" charset="0"/>
              </a:rPr>
              <a:t>Almost 90% of the business system is made up of small and medium-sized enterprises;</a:t>
            </a:r>
          </a:p>
          <a:p>
            <a:pPr marL="342900" lvl="1" indent="-342900" fontAlgn="base">
              <a:lnSpc>
                <a:spcPct val="125000"/>
              </a:lnSpc>
              <a:spcBef>
                <a:spcPts val="1000"/>
              </a:spcBef>
              <a:spcAft>
                <a:spcPct val="0"/>
              </a:spcAft>
              <a:defRPr/>
            </a:pPr>
            <a:r>
              <a:rPr lang="en-US" altLang="it-IT" sz="2000" dirty="0">
                <a:latin typeface="Avenir Book" panose="02000503020000020003" pitchFamily="2" charset="0"/>
              </a:rPr>
              <a:t>diffused under capitalization;</a:t>
            </a:r>
          </a:p>
          <a:p>
            <a:pPr marL="342900" lvl="1" indent="-342900" fontAlgn="base">
              <a:lnSpc>
                <a:spcPct val="125000"/>
              </a:lnSpc>
              <a:spcBef>
                <a:spcPts val="1000"/>
              </a:spcBef>
              <a:spcAft>
                <a:spcPct val="0"/>
              </a:spcAft>
              <a:defRPr/>
            </a:pPr>
            <a:r>
              <a:rPr lang="en-US" altLang="it-IT" sz="2000" dirty="0">
                <a:latin typeface="Avenir Book" panose="02000503020000020003" pitchFamily="2" charset="0"/>
              </a:rPr>
              <a:t>The business is mainly financed with short-term bank credit;</a:t>
            </a:r>
          </a:p>
          <a:p>
            <a:pPr marL="342900" lvl="1" indent="-342900" fontAlgn="base">
              <a:lnSpc>
                <a:spcPct val="125000"/>
              </a:lnSpc>
              <a:spcBef>
                <a:spcPts val="1000"/>
              </a:spcBef>
              <a:spcAft>
                <a:spcPct val="0"/>
              </a:spcAft>
              <a:defRPr/>
            </a:pPr>
            <a:r>
              <a:rPr lang="en-US" altLang="it-IT" sz="2000" dirty="0">
                <a:latin typeface="Avenir Book" panose="02000503020000020003" pitchFamily="2" charset="0"/>
              </a:rPr>
              <a:t>Italian companies are largely unstructured and focused on the entrepreneur;</a:t>
            </a:r>
          </a:p>
          <a:p>
            <a:pPr marL="342900" lvl="1" indent="-342900" fontAlgn="base">
              <a:lnSpc>
                <a:spcPct val="125000"/>
              </a:lnSpc>
              <a:spcBef>
                <a:spcPts val="1000"/>
              </a:spcBef>
              <a:spcAft>
                <a:spcPct val="0"/>
              </a:spcAft>
              <a:defRPr/>
            </a:pPr>
            <a:r>
              <a:rPr lang="en-US" altLang="it-IT" sz="2000" dirty="0">
                <a:latin typeface="Avenir Book" panose="02000503020000020003" pitchFamily="2" charset="0"/>
              </a:rPr>
              <a:t>Improper use of short-term credit to finance investments</a:t>
            </a:r>
            <a:endParaRPr lang="it-IT" sz="2000" dirty="0">
              <a:latin typeface="Avenir Book" panose="02000503020000020003" pitchFamily="2" charset="0"/>
            </a:endParaRPr>
          </a:p>
        </p:txBody>
      </p:sp>
      <p:sp>
        <p:nvSpPr>
          <p:cNvPr id="5" name="Parentesi graffa chiusa 4"/>
          <p:cNvSpPr/>
          <p:nvPr/>
        </p:nvSpPr>
        <p:spPr bwMode="auto">
          <a:xfrm>
            <a:off x="7060261" y="2574204"/>
            <a:ext cx="451325" cy="3423414"/>
          </a:xfrm>
          <a:prstGeom prst="rightBrace">
            <a:avLst/>
          </a:prstGeom>
          <a:ln w="31750">
            <a:solidFill>
              <a:srgbClr val="FF0000"/>
            </a:solidFill>
            <a:headEnd type="none" w="med" len="med"/>
            <a:tailEnd type="none" w="med" len="med"/>
          </a:ln>
          <a:effectLst/>
        </p:spPr>
        <p:style>
          <a:lnRef idx="1">
            <a:schemeClr val="accent2"/>
          </a:lnRef>
          <a:fillRef idx="0">
            <a:schemeClr val="accent2"/>
          </a:fillRef>
          <a:effectRef idx="0">
            <a:schemeClr val="accent2"/>
          </a:effectRef>
          <a:fontRef idx="minor">
            <a:schemeClr val="tx1"/>
          </a:fontRef>
        </p:style>
        <p:txBody>
          <a:bodyPr vert="horz" wrap="none" lIns="68580" tIns="34290" rIns="68580" bIns="34290" numCol="1" rtlCol="0" anchor="ctr" anchorCtr="0" compatLnSpc="1">
            <a:prstTxWarp prst="textNoShape">
              <a:avLst/>
            </a:prstTxWarp>
          </a:bodyPr>
          <a:lstStyle/>
          <a:p>
            <a:pPr defTabSz="685800" fontAlgn="base">
              <a:spcBef>
                <a:spcPct val="0"/>
              </a:spcBef>
              <a:spcAft>
                <a:spcPct val="0"/>
              </a:spcAft>
              <a:defRPr/>
            </a:pPr>
            <a:endParaRPr lang="it-IT" sz="900">
              <a:solidFill>
                <a:srgbClr val="000000"/>
              </a:solidFill>
              <a:latin typeface="Verdana" pitchFamily="34" charset="0"/>
            </a:endParaRPr>
          </a:p>
        </p:txBody>
      </p:sp>
      <p:sp>
        <p:nvSpPr>
          <p:cNvPr id="6" name="Rettangolo arrotondato 5"/>
          <p:cNvSpPr/>
          <p:nvPr/>
        </p:nvSpPr>
        <p:spPr bwMode="auto">
          <a:xfrm>
            <a:off x="7967973" y="3229548"/>
            <a:ext cx="2822484" cy="2112726"/>
          </a:xfrm>
          <a:prstGeom prst="roundRect">
            <a:avLst/>
          </a:prstGeom>
          <a:ln w="3175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defRPr/>
            </a:pPr>
            <a:r>
              <a:rPr lang="it-IT" sz="2000" dirty="0" err="1">
                <a:solidFill>
                  <a:schemeClr val="tx1"/>
                </a:solidFill>
                <a:latin typeface="Avenir Book" panose="02000503020000020003" pitchFamily="2" charset="0"/>
                <a:cs typeface="Arial" panose="020B0604020202020204" pitchFamily="34" charset="0"/>
              </a:rPr>
              <a:t>Globalization</a:t>
            </a:r>
            <a:endParaRPr lang="it-IT" sz="2000" dirty="0">
              <a:solidFill>
                <a:schemeClr val="tx1"/>
              </a:solidFill>
              <a:latin typeface="Avenir Book" panose="02000503020000020003" pitchFamily="2" charset="0"/>
              <a:cs typeface="Arial" panose="020B0604020202020204" pitchFamily="34" charset="0"/>
            </a:endParaRPr>
          </a:p>
          <a:p>
            <a:pPr algn="ctr" defTabSz="685800" fontAlgn="base">
              <a:spcBef>
                <a:spcPct val="0"/>
              </a:spcBef>
              <a:spcAft>
                <a:spcPct val="0"/>
              </a:spcAft>
              <a:defRPr/>
            </a:pPr>
            <a:endParaRPr lang="it-IT" sz="2000" dirty="0">
              <a:solidFill>
                <a:schemeClr val="tx1"/>
              </a:solidFill>
              <a:latin typeface="Avenir Book" panose="02000503020000020003" pitchFamily="2" charset="0"/>
              <a:cs typeface="Arial" panose="020B0604020202020204" pitchFamily="34" charset="0"/>
            </a:endParaRPr>
          </a:p>
          <a:p>
            <a:pPr algn="ctr" defTabSz="685800" fontAlgn="base">
              <a:spcBef>
                <a:spcPct val="0"/>
              </a:spcBef>
              <a:spcAft>
                <a:spcPct val="0"/>
              </a:spcAft>
              <a:defRPr/>
            </a:pPr>
            <a:r>
              <a:rPr lang="it-IT" sz="2000" dirty="0" err="1">
                <a:solidFill>
                  <a:schemeClr val="tx1"/>
                </a:solidFill>
                <a:latin typeface="Avenir Book" panose="02000503020000020003" pitchFamily="2" charset="0"/>
                <a:cs typeface="Arial" panose="020B0604020202020204" pitchFamily="34" charset="0"/>
              </a:rPr>
              <a:t>Competition</a:t>
            </a:r>
            <a:endParaRPr lang="it-IT" sz="2000" dirty="0">
              <a:solidFill>
                <a:schemeClr val="tx1"/>
              </a:solidFill>
              <a:latin typeface="Avenir Book" panose="02000503020000020003" pitchFamily="2" charset="0"/>
              <a:cs typeface="Arial" panose="020B0604020202020204" pitchFamily="34" charset="0"/>
            </a:endParaRPr>
          </a:p>
          <a:p>
            <a:pPr algn="ctr" defTabSz="685800" fontAlgn="base">
              <a:spcBef>
                <a:spcPct val="0"/>
              </a:spcBef>
              <a:spcAft>
                <a:spcPct val="0"/>
              </a:spcAft>
              <a:defRPr/>
            </a:pPr>
            <a:endParaRPr lang="it-IT" sz="2000" dirty="0">
              <a:solidFill>
                <a:schemeClr val="tx1"/>
              </a:solidFill>
              <a:latin typeface="Avenir Book" panose="02000503020000020003" pitchFamily="2" charset="0"/>
              <a:cs typeface="Arial" panose="020B0604020202020204" pitchFamily="34" charset="0"/>
            </a:endParaRPr>
          </a:p>
          <a:p>
            <a:pPr algn="ctr" defTabSz="685800" fontAlgn="base">
              <a:spcBef>
                <a:spcPct val="0"/>
              </a:spcBef>
              <a:spcAft>
                <a:spcPct val="0"/>
              </a:spcAft>
              <a:defRPr/>
            </a:pPr>
            <a:r>
              <a:rPr lang="it-IT" sz="2000" dirty="0" err="1">
                <a:solidFill>
                  <a:schemeClr val="tx1"/>
                </a:solidFill>
                <a:latin typeface="Avenir Book" panose="02000503020000020003" pitchFamily="2" charset="0"/>
                <a:cs typeface="Arial" panose="020B0604020202020204" pitchFamily="34" charset="0"/>
              </a:rPr>
              <a:t>Technological</a:t>
            </a:r>
            <a:r>
              <a:rPr lang="it-IT" sz="2000" dirty="0">
                <a:solidFill>
                  <a:schemeClr val="tx1"/>
                </a:solidFill>
                <a:latin typeface="Avenir Book" panose="02000503020000020003" pitchFamily="2" charset="0"/>
                <a:cs typeface="Arial" panose="020B0604020202020204" pitchFamily="34" charset="0"/>
              </a:rPr>
              <a:t> </a:t>
            </a:r>
          </a:p>
          <a:p>
            <a:pPr algn="ctr" defTabSz="685800" fontAlgn="base">
              <a:spcBef>
                <a:spcPct val="0"/>
              </a:spcBef>
              <a:spcAft>
                <a:spcPct val="0"/>
              </a:spcAft>
              <a:defRPr/>
            </a:pPr>
            <a:r>
              <a:rPr lang="it-IT" sz="2000" dirty="0">
                <a:solidFill>
                  <a:schemeClr val="tx1"/>
                </a:solidFill>
                <a:latin typeface="Avenir Book" panose="02000503020000020003" pitchFamily="2" charset="0"/>
                <a:cs typeface="Arial" panose="020B0604020202020204" pitchFamily="34" charset="0"/>
              </a:rPr>
              <a:t>progress</a:t>
            </a:r>
          </a:p>
        </p:txBody>
      </p:sp>
    </p:spTree>
    <p:extLst>
      <p:ext uri="{BB962C8B-B14F-4D97-AF65-F5344CB8AC3E}">
        <p14:creationId xmlns:p14="http://schemas.microsoft.com/office/powerpoint/2010/main" val="376652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7250" y="1316913"/>
            <a:ext cx="11268403" cy="464602"/>
          </a:xfrm>
        </p:spPr>
        <p:txBody>
          <a:bodyPr/>
          <a:lstStyle/>
          <a:p>
            <a:r>
              <a:rPr lang="en-US" altLang="it-IT" dirty="0"/>
              <a:t>Risk Awareness - </a:t>
            </a:r>
            <a:r>
              <a:rPr lang="en-US" altLang="it-IT" i="1" dirty="0">
                <a:solidFill>
                  <a:srgbClr val="C00000"/>
                </a:solidFill>
              </a:rPr>
              <a:t>Identify &amp; Understand the Risks</a:t>
            </a:r>
            <a:endParaRPr lang="it-IT" i="1" dirty="0">
              <a:solidFill>
                <a:srgbClr val="C00000"/>
              </a:solidFill>
            </a:endParaRPr>
          </a:p>
        </p:txBody>
      </p:sp>
      <p:sp>
        <p:nvSpPr>
          <p:cNvPr id="5" name="Segnaposto testo 3"/>
          <p:cNvSpPr>
            <a:spLocks noGrp="1"/>
          </p:cNvSpPr>
          <p:nvPr>
            <p:ph type="body" sz="quarter" idx="18"/>
          </p:nvPr>
        </p:nvSpPr>
        <p:spPr>
          <a:xfrm>
            <a:off x="557250" y="1993353"/>
            <a:ext cx="10812365" cy="3832411"/>
          </a:xfrm>
        </p:spPr>
        <p:txBody>
          <a:bodyPr/>
          <a:lstStyle/>
          <a:p>
            <a:pPr marL="342900" indent="-342900">
              <a:lnSpc>
                <a:spcPct val="125000"/>
              </a:lnSpc>
              <a:buFont typeface="Arial" panose="020B0604020202020204" pitchFamily="34" charset="0"/>
              <a:buChar char="•"/>
            </a:pPr>
            <a:r>
              <a:rPr lang="en-US" altLang="it-IT" sz="2000" dirty="0"/>
              <a:t>Credit Risk  - </a:t>
            </a:r>
            <a:r>
              <a:rPr lang="en-US" sz="2000" dirty="0"/>
              <a:t>a measure of the creditworthiness of a Buyer</a:t>
            </a:r>
            <a:endParaRPr lang="en-US" altLang="it-IT" sz="2000" dirty="0"/>
          </a:p>
          <a:p>
            <a:pPr marL="342900" indent="-342900">
              <a:lnSpc>
                <a:spcPct val="125000"/>
              </a:lnSpc>
              <a:buFont typeface="Arial" panose="020B0604020202020204" pitchFamily="34" charset="0"/>
              <a:buChar char="•"/>
            </a:pPr>
            <a:r>
              <a:rPr lang="en-US" altLang="it-IT" sz="2000" dirty="0"/>
              <a:t>Performance Risk - </a:t>
            </a:r>
            <a:r>
              <a:rPr lang="en-US" sz="2000" dirty="0"/>
              <a:t>a measure of the supplier failing in doing a good job</a:t>
            </a:r>
            <a:endParaRPr lang="en-US" altLang="it-IT" sz="2000" dirty="0"/>
          </a:p>
          <a:p>
            <a:pPr marL="342900" indent="-342900">
              <a:lnSpc>
                <a:spcPct val="125000"/>
              </a:lnSpc>
              <a:buFont typeface="Arial" panose="020B0604020202020204" pitchFamily="34" charset="0"/>
              <a:buChar char="•"/>
            </a:pPr>
            <a:r>
              <a:rPr lang="en-US" altLang="it-IT" sz="2000" dirty="0"/>
              <a:t>Country Risk - uncertainty associated with investing in a particular country (political, economic, exchange-rate, etc. )</a:t>
            </a:r>
          </a:p>
          <a:p>
            <a:pPr marL="342900" indent="-342900">
              <a:lnSpc>
                <a:spcPct val="125000"/>
              </a:lnSpc>
              <a:buFont typeface="Arial" panose="020B0604020202020204" pitchFamily="34" charset="0"/>
              <a:buChar char="•"/>
            </a:pPr>
            <a:r>
              <a:rPr lang="en-US" altLang="it-IT" sz="2000" dirty="0"/>
              <a:t>Transportation Risk – linked to transportation mode</a:t>
            </a:r>
          </a:p>
          <a:p>
            <a:pPr marL="342900" indent="-342900">
              <a:lnSpc>
                <a:spcPct val="125000"/>
              </a:lnSpc>
              <a:buFont typeface="Arial" panose="020B0604020202020204" pitchFamily="34" charset="0"/>
              <a:buChar char="•"/>
            </a:pPr>
            <a:r>
              <a:rPr lang="en-US" altLang="it-IT" sz="2000" dirty="0"/>
              <a:t>Regulatory Risk – linked to changing in laws and regulations</a:t>
            </a:r>
          </a:p>
          <a:p>
            <a:pPr marL="342900" indent="-342900">
              <a:lnSpc>
                <a:spcPct val="125000"/>
              </a:lnSpc>
              <a:buFont typeface="Arial" panose="020B0604020202020204" pitchFamily="34" charset="0"/>
              <a:buChar char="•"/>
            </a:pPr>
            <a:r>
              <a:rPr lang="en-US" altLang="it-IT" sz="2000" dirty="0"/>
              <a:t>Fraud - deception designed to provide the committer with unlawful gain or to deny a right to a victim</a:t>
            </a:r>
          </a:p>
        </p:txBody>
      </p:sp>
    </p:spTree>
    <p:extLst>
      <p:ext uri="{BB962C8B-B14F-4D97-AF65-F5344CB8AC3E}">
        <p14:creationId xmlns:p14="http://schemas.microsoft.com/office/powerpoint/2010/main" val="199045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50000"/>
          </a:lnSpc>
          <a:defRPr sz="1200" spc="100" dirty="0">
            <a:latin typeface="Arial" panose="020B0604020202020204" pitchFamily="34" charset="0"/>
            <a:ea typeface="Open Sans" panose="020B0606030504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zione standard1" id="{7ED010E2-75C0-6A46-A3A7-23127AAC8894}" vid="{CB180AE7-B54F-F34B-B2B3-130DFE485E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 Office</Template>
  <TotalTime>1242</TotalTime>
  <Words>3500</Words>
  <Application>Microsoft Office PowerPoint</Application>
  <PresentationFormat>Widescreen</PresentationFormat>
  <Paragraphs>466</Paragraphs>
  <Slides>51</Slides>
  <Notes>13</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51</vt:i4>
      </vt:variant>
    </vt:vector>
  </HeadingPairs>
  <TitlesOfParts>
    <vt:vector size="61" baseType="lpstr">
      <vt:lpstr>MS PGothic</vt:lpstr>
      <vt:lpstr>Arial</vt:lpstr>
      <vt:lpstr>Arial Rounded MT Bold</vt:lpstr>
      <vt:lpstr>Avenir Black</vt:lpstr>
      <vt:lpstr>Avenir Book</vt:lpstr>
      <vt:lpstr>Calibri</vt:lpstr>
      <vt:lpstr>Open Sans</vt:lpstr>
      <vt:lpstr>Verdana</vt:lpstr>
      <vt:lpstr>Wingdings</vt:lpstr>
      <vt:lpstr>Tema di Office</vt:lpstr>
      <vt:lpstr>Presentazione standard di PowerPoint</vt:lpstr>
      <vt:lpstr>Agenda</vt:lpstr>
      <vt:lpstr>Global Trade Overview</vt:lpstr>
      <vt:lpstr>Classification of Countries</vt:lpstr>
      <vt:lpstr>Definitional Differences</vt:lpstr>
      <vt:lpstr>Key points 1/2</vt:lpstr>
      <vt:lpstr>Key points 2/2</vt:lpstr>
      <vt:lpstr>The Italian «Ecosystem»</vt:lpstr>
      <vt:lpstr>Risk Awareness - Identify &amp; Understand the Risks</vt:lpstr>
      <vt:lpstr>Terminology</vt:lpstr>
      <vt:lpstr>Trade Finance</vt:lpstr>
      <vt:lpstr>Presentazione standard di PowerPoint</vt:lpstr>
      <vt:lpstr>Payment Methods: 4 main Methods 1/2</vt:lpstr>
      <vt:lpstr>Payment Methods: 4 main Methods 2/2</vt:lpstr>
      <vt:lpstr>Choice of Methods – What determines? </vt:lpstr>
      <vt:lpstr>Mismatch between Buyer and Seller Goals </vt:lpstr>
      <vt:lpstr>Trade Finance - Letters of Credit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Standby Letter of Credit </vt:lpstr>
      <vt:lpstr>Trade Finance – Commercial Guarantees</vt:lpstr>
      <vt:lpstr>Commercial guarantees</vt:lpstr>
      <vt:lpstr>Types of guarantees</vt:lpstr>
      <vt:lpstr>Presentazione standard di PowerPoint</vt:lpstr>
      <vt:lpstr>Presentazione standard di PowerPoint</vt:lpstr>
      <vt:lpstr>Presentazione standard di PowerPoint</vt:lpstr>
      <vt:lpstr>Trade Finance – Buyer’s Credit</vt:lpstr>
      <vt:lpstr>Presentazione standard di PowerPoint</vt:lpstr>
      <vt:lpstr>Presentazione standard di PowerPoint</vt:lpstr>
      <vt:lpstr>Presentazione standard di PowerPoint</vt:lpstr>
      <vt:lpstr>Bank’s supporting role</vt:lpstr>
      <vt:lpstr>The role of Trade Finance in the Tender Process</vt:lpstr>
      <vt:lpstr>What is a Tender</vt:lpstr>
      <vt:lpstr>Tender process – principal Phases</vt:lpstr>
      <vt:lpstr>Tender process – Trade Finance contribution </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LAZZARI, Corinna</cp:lastModifiedBy>
  <cp:revision>122</cp:revision>
  <cp:lastPrinted>2022-04-26T12:56:11Z</cp:lastPrinted>
  <dcterms:created xsi:type="dcterms:W3CDTF">2021-11-23T11:10:02Z</dcterms:created>
  <dcterms:modified xsi:type="dcterms:W3CDTF">2022-05-04T11:44:27Z</dcterms:modified>
</cp:coreProperties>
</file>