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65" r:id="rId3"/>
    <p:sldId id="261" r:id="rId4"/>
    <p:sldId id="260" r:id="rId5"/>
    <p:sldId id="288" r:id="rId6"/>
    <p:sldId id="289" r:id="rId7"/>
    <p:sldId id="262" r:id="rId8"/>
    <p:sldId id="272" r:id="rId9"/>
    <p:sldId id="279" r:id="rId10"/>
    <p:sldId id="290" r:id="rId11"/>
    <p:sldId id="291" r:id="rId12"/>
    <p:sldId id="295" r:id="rId13"/>
    <p:sldId id="294" r:id="rId14"/>
    <p:sldId id="298" r:id="rId15"/>
    <p:sldId id="257" r:id="rId16"/>
    <p:sldId id="270" r:id="rId17"/>
    <p:sldId id="275" r:id="rId18"/>
    <p:sldId id="278" r:id="rId19"/>
    <p:sldId id="274" r:id="rId20"/>
    <p:sldId id="281" r:id="rId21"/>
    <p:sldId id="299" r:id="rId22"/>
    <p:sldId id="269" r:id="rId23"/>
    <p:sldId id="267" r:id="rId24"/>
    <p:sldId id="296" r:id="rId25"/>
    <p:sldId id="297" r:id="rId26"/>
    <p:sldId id="263" r:id="rId27"/>
    <p:sldId id="302" r:id="rId28"/>
    <p:sldId id="282" r:id="rId29"/>
    <p:sldId id="300" r:id="rId30"/>
    <p:sldId id="303" r:id="rId31"/>
    <p:sldId id="301" r:id="rId32"/>
    <p:sldId id="283" r:id="rId33"/>
    <p:sldId id="284" r:id="rId34"/>
    <p:sldId id="285" r:id="rId35"/>
    <p:sldId id="286" r:id="rId36"/>
    <p:sldId id="287" r:id="rId37"/>
    <p:sldId id="268" r:id="rId38"/>
    <p:sldId id="305" r:id="rId39"/>
    <p:sldId id="276"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A58"/>
    <a:srgbClr val="2E3C5D"/>
    <a:srgbClr val="3078B5"/>
    <a:srgbClr val="F49B29"/>
    <a:srgbClr val="BAD124"/>
    <a:srgbClr val="FEF756"/>
    <a:srgbClr val="67D652"/>
    <a:srgbClr val="93D637"/>
    <a:srgbClr val="AACC1F"/>
    <a:srgbClr val="FED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674"/>
  </p:normalViewPr>
  <p:slideViewPr>
    <p:cSldViewPr snapToGrid="0" snapToObjects="1">
      <p:cViewPr varScale="1">
        <p:scale>
          <a:sx n="72" d="100"/>
          <a:sy n="72" d="100"/>
        </p:scale>
        <p:origin x="1002" y="6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7/1/2022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a:xfrm>
            <a:off x="557250" y="2317626"/>
            <a:ext cx="11077500" cy="1323438"/>
          </a:xfrm>
        </p:spPr>
        <p:txBody>
          <a:bodyPr/>
          <a:lstStyle/>
          <a:p>
            <a:r>
              <a:rPr lang="it-IT" dirty="0"/>
              <a:t>Time, work and life.</a:t>
            </a:r>
          </a:p>
          <a:p>
            <a:r>
              <a:rPr lang="it-IT" dirty="0" err="1"/>
              <a:t>Managing</a:t>
            </a:r>
            <a:r>
              <a:rPr lang="it-IT" dirty="0"/>
              <a:t> and </a:t>
            </a:r>
            <a:r>
              <a:rPr lang="it-IT" i="1" dirty="0"/>
              <a:t>un</a:t>
            </a:r>
            <a:r>
              <a:rPr lang="it-IT" dirty="0"/>
              <a:t>-</a:t>
            </a:r>
            <a:r>
              <a:rPr lang="it-IT" dirty="0" err="1"/>
              <a:t>managing</a:t>
            </a:r>
            <a:r>
              <a:rPr lang="it-IT" dirty="0"/>
              <a:t> </a:t>
            </a:r>
            <a:r>
              <a:rPr lang="it-IT" dirty="0" err="1"/>
              <a:t>your</a:t>
            </a:r>
            <a:r>
              <a:rPr lang="it-IT" dirty="0"/>
              <a:t> «soft» </a:t>
            </a:r>
            <a:r>
              <a:rPr lang="it-IT" dirty="0" err="1"/>
              <a:t>resources</a:t>
            </a:r>
            <a:endParaRPr lang="it-GB" dirty="0"/>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a:xfrm>
            <a:off x="557250" y="5092505"/>
            <a:ext cx="9655895" cy="806354"/>
          </a:xfrm>
        </p:spPr>
        <p:txBody>
          <a:bodyPr/>
          <a:lstStyle/>
          <a:p>
            <a:r>
              <a:rPr lang="it-GB" sz="2000" dirty="0"/>
              <a:t>A cura del </a:t>
            </a:r>
            <a:r>
              <a:rPr lang="it-IT" sz="2000" dirty="0"/>
              <a:t>dott. Luca Fusco, PhD</a:t>
            </a:r>
          </a:p>
          <a:p>
            <a:r>
              <a:rPr lang="it-IT" sz="2000" dirty="0"/>
              <a:t>Psicologo clinico e dell’orientamento.</a:t>
            </a:r>
          </a:p>
        </p:txBody>
      </p:sp>
      <p:sp>
        <p:nvSpPr>
          <p:cNvPr id="10" name="Ovale 9">
            <a:extLst>
              <a:ext uri="{FF2B5EF4-FFF2-40B4-BE49-F238E27FC236}">
                <a16:creationId xmlns:a16="http://schemas.microsoft.com/office/drawing/2014/main" id="{8B379669-C65C-2A9A-574B-7BF0E429624C}"/>
              </a:ext>
            </a:extLst>
          </p:cNvPr>
          <p:cNvSpPr/>
          <p:nvPr/>
        </p:nvSpPr>
        <p:spPr>
          <a:xfrm>
            <a:off x="3079376" y="4961965"/>
            <a:ext cx="1075765" cy="56477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95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5AC551-4214-EAA4-D844-0A5150B2CF34}"/>
              </a:ext>
            </a:extLst>
          </p:cNvPr>
          <p:cNvSpPr>
            <a:spLocks noGrp="1"/>
          </p:cNvSpPr>
          <p:nvPr>
            <p:ph type="title"/>
          </p:nvPr>
        </p:nvSpPr>
        <p:spPr>
          <a:xfrm>
            <a:off x="444874" y="1437894"/>
            <a:ext cx="9009530" cy="1696212"/>
          </a:xfrm>
        </p:spPr>
        <p:txBody>
          <a:bodyPr/>
          <a:lstStyle/>
          <a:p>
            <a:r>
              <a:rPr lang="it-IT" sz="5000" dirty="0"/>
              <a:t>Time </a:t>
            </a:r>
            <a:r>
              <a:rPr lang="it-IT" sz="5000" dirty="0" err="1"/>
              <a:t>is</a:t>
            </a:r>
            <a:r>
              <a:rPr lang="it-IT" sz="5000" dirty="0"/>
              <a:t> </a:t>
            </a:r>
            <a:r>
              <a:rPr lang="it-IT" sz="5000" dirty="0" err="1"/>
              <a:t>not</a:t>
            </a:r>
            <a:r>
              <a:rPr lang="it-IT" sz="5000" dirty="0"/>
              <a:t> just </a:t>
            </a:r>
            <a:r>
              <a:rPr lang="it-IT" sz="5000" dirty="0" err="1"/>
              <a:t>quantity</a:t>
            </a:r>
            <a:r>
              <a:rPr lang="it-IT" sz="5000" dirty="0"/>
              <a:t>…</a:t>
            </a:r>
            <a:br>
              <a:rPr lang="it-IT" sz="5000" dirty="0"/>
            </a:br>
            <a:r>
              <a:rPr lang="it-IT" sz="5000" dirty="0" err="1"/>
              <a:t>It’s</a:t>
            </a:r>
            <a:r>
              <a:rPr lang="it-IT" sz="5000" dirty="0"/>
              <a:t> </a:t>
            </a:r>
            <a:r>
              <a:rPr lang="it-IT" sz="5000" dirty="0" err="1"/>
              <a:t>quality</a:t>
            </a:r>
            <a:r>
              <a:rPr lang="it-IT" sz="5000" dirty="0"/>
              <a:t>!</a:t>
            </a:r>
          </a:p>
        </p:txBody>
      </p:sp>
      <p:pic>
        <p:nvPicPr>
          <p:cNvPr id="9" name="Immagine 8" descr="Immagine che contiene persona, parete, uomo, interni&#10;&#10;Descrizione generata automaticamente">
            <a:extLst>
              <a:ext uri="{FF2B5EF4-FFF2-40B4-BE49-F238E27FC236}">
                <a16:creationId xmlns:a16="http://schemas.microsoft.com/office/drawing/2014/main" id="{F4C6FE20-53B2-74D1-5BF3-E0EE803000FF}"/>
              </a:ext>
            </a:extLst>
          </p:cNvPr>
          <p:cNvPicPr>
            <a:picLocks noChangeAspect="1"/>
          </p:cNvPicPr>
          <p:nvPr/>
        </p:nvPicPr>
        <p:blipFill>
          <a:blip r:embed="rId2"/>
          <a:stretch>
            <a:fillRect/>
          </a:stretch>
        </p:blipFill>
        <p:spPr>
          <a:xfrm>
            <a:off x="5953127" y="2802800"/>
            <a:ext cx="3952314" cy="2213296"/>
          </a:xfrm>
          <a:prstGeom prst="rect">
            <a:avLst/>
          </a:prstGeom>
        </p:spPr>
      </p:pic>
      <p:sp>
        <p:nvSpPr>
          <p:cNvPr id="10" name="CasellaDiTesto 9">
            <a:extLst>
              <a:ext uri="{FF2B5EF4-FFF2-40B4-BE49-F238E27FC236}">
                <a16:creationId xmlns:a16="http://schemas.microsoft.com/office/drawing/2014/main" id="{6D0E491D-8ACC-5210-E65B-D1A07D4785F5}"/>
              </a:ext>
            </a:extLst>
          </p:cNvPr>
          <p:cNvSpPr txBox="1"/>
          <p:nvPr/>
        </p:nvSpPr>
        <p:spPr>
          <a:xfrm>
            <a:off x="821392" y="3429000"/>
            <a:ext cx="4128247" cy="2343655"/>
          </a:xfrm>
          <a:prstGeom prst="rect">
            <a:avLst/>
          </a:prstGeom>
          <a:noFill/>
        </p:spPr>
        <p:txBody>
          <a:bodyPr wrap="square" rtlCol="0">
            <a:spAutoFit/>
          </a:bodyPr>
          <a:lstStyle/>
          <a:p>
            <a:pPr algn="ctr">
              <a:lnSpc>
                <a:spcPct val="150000"/>
              </a:lnSpc>
            </a:pPr>
            <a:r>
              <a:rPr lang="it-IT" sz="2000" spc="100" dirty="0">
                <a:latin typeface="Arial" panose="020B0604020202020204" pitchFamily="34" charset="0"/>
                <a:ea typeface="Open Sans" panose="020B0606030504020204" pitchFamily="34" charset="0"/>
                <a:cs typeface="Arial" panose="020B0604020202020204" pitchFamily="34" charset="0"/>
              </a:rPr>
              <a:t>Time management </a:t>
            </a:r>
            <a:r>
              <a:rPr lang="it-IT" sz="2000" spc="100" dirty="0" err="1">
                <a:latin typeface="Arial" panose="020B0604020202020204" pitchFamily="34" charset="0"/>
                <a:ea typeface="Open Sans" panose="020B0606030504020204" pitchFamily="34" charset="0"/>
                <a:cs typeface="Arial" panose="020B0604020202020204" pitchFamily="34" charset="0"/>
              </a:rPr>
              <a:t>is</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not</a:t>
            </a:r>
            <a:r>
              <a:rPr lang="it-IT" sz="2000" spc="100" dirty="0">
                <a:latin typeface="Arial" panose="020B0604020202020204" pitchFamily="34" charset="0"/>
                <a:ea typeface="Open Sans" panose="020B0606030504020204" pitchFamily="34" charset="0"/>
                <a:cs typeface="Arial" panose="020B0604020202020204" pitchFamily="34" charset="0"/>
              </a:rPr>
              <a:t> just </a:t>
            </a:r>
            <a:r>
              <a:rPr lang="it-IT" sz="2000" spc="100" dirty="0" err="1">
                <a:latin typeface="Arial" panose="020B0604020202020204" pitchFamily="34" charset="0"/>
                <a:ea typeface="Open Sans" panose="020B0606030504020204" pitchFamily="34" charset="0"/>
                <a:cs typeface="Arial" panose="020B0604020202020204" pitchFamily="34" charset="0"/>
              </a:rPr>
              <a:t>about</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how</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you</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employ</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your</a:t>
            </a:r>
            <a:r>
              <a:rPr lang="it-IT" sz="2000" spc="100" dirty="0">
                <a:latin typeface="Arial" panose="020B0604020202020204" pitchFamily="34" charset="0"/>
                <a:ea typeface="Open Sans" panose="020B0606030504020204" pitchFamily="34" charset="0"/>
                <a:cs typeface="Arial" panose="020B0604020202020204" pitchFamily="34" charset="0"/>
              </a:rPr>
              <a:t> time. </a:t>
            </a:r>
          </a:p>
          <a:p>
            <a:pPr algn="ctr">
              <a:lnSpc>
                <a:spcPct val="150000"/>
              </a:lnSpc>
            </a:pPr>
            <a:r>
              <a:rPr lang="it-IT" sz="2000" spc="100" dirty="0" err="1">
                <a:latin typeface="Arial" panose="020B0604020202020204" pitchFamily="34" charset="0"/>
                <a:ea typeface="Open Sans" panose="020B0606030504020204" pitchFamily="34" charset="0"/>
                <a:cs typeface="Arial" panose="020B0604020202020204" pitchFamily="34" charset="0"/>
              </a:rPr>
              <a:t>It’s</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also</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about</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how</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you</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i="1" spc="100" dirty="0">
                <a:latin typeface="Arial" panose="020B0604020202020204" pitchFamily="34" charset="0"/>
                <a:ea typeface="Open Sans" panose="020B0606030504020204" pitchFamily="34" charset="0"/>
                <a:cs typeface="Arial" panose="020B0604020202020204" pitchFamily="34" charset="0"/>
              </a:rPr>
              <a:t>live</a:t>
            </a:r>
            <a:r>
              <a:rPr lang="it-IT" sz="2000" spc="100" dirty="0">
                <a:latin typeface="Arial" panose="020B0604020202020204" pitchFamily="34" charset="0"/>
                <a:ea typeface="Open Sans" panose="020B0606030504020204" pitchFamily="34" charset="0"/>
                <a:cs typeface="Arial" panose="020B0604020202020204" pitchFamily="34" charset="0"/>
              </a:rPr>
              <a:t> </a:t>
            </a:r>
            <a:r>
              <a:rPr lang="it-IT" sz="2000" spc="100" dirty="0" err="1">
                <a:latin typeface="Arial" panose="020B0604020202020204" pitchFamily="34" charset="0"/>
                <a:ea typeface="Open Sans" panose="020B0606030504020204" pitchFamily="34" charset="0"/>
                <a:cs typeface="Arial" panose="020B0604020202020204" pitchFamily="34" charset="0"/>
              </a:rPr>
              <a:t>your</a:t>
            </a:r>
            <a:r>
              <a:rPr lang="it-IT" sz="2000" spc="100" dirty="0">
                <a:latin typeface="Arial" panose="020B0604020202020204" pitchFamily="34" charset="0"/>
                <a:ea typeface="Open Sans" panose="020B0606030504020204" pitchFamily="34" charset="0"/>
                <a:cs typeface="Arial" panose="020B0604020202020204" pitchFamily="34" charset="0"/>
              </a:rPr>
              <a:t> time.</a:t>
            </a:r>
          </a:p>
        </p:txBody>
      </p:sp>
    </p:spTree>
    <p:extLst>
      <p:ext uri="{BB962C8B-B14F-4D97-AF65-F5344CB8AC3E}">
        <p14:creationId xmlns:p14="http://schemas.microsoft.com/office/powerpoint/2010/main" val="1444960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6B267C-6E8A-0D57-DAD4-B6804F380E9A}"/>
              </a:ext>
            </a:extLst>
          </p:cNvPr>
          <p:cNvSpPr>
            <a:spLocks noGrp="1"/>
          </p:cNvSpPr>
          <p:nvPr>
            <p:ph type="title"/>
          </p:nvPr>
        </p:nvSpPr>
        <p:spPr>
          <a:xfrm>
            <a:off x="557250" y="1316912"/>
            <a:ext cx="10294525" cy="1049769"/>
          </a:xfrm>
        </p:spPr>
        <p:txBody>
          <a:bodyPr/>
          <a:lstStyle/>
          <a:p>
            <a:r>
              <a:rPr lang="it-IT" dirty="0"/>
              <a:t>Time </a:t>
            </a:r>
            <a:r>
              <a:rPr lang="it-IT" dirty="0" err="1"/>
              <a:t>perspective</a:t>
            </a:r>
            <a:r>
              <a:rPr lang="it-IT" dirty="0"/>
              <a:t> (</a:t>
            </a:r>
            <a:r>
              <a:rPr lang="it-IT" dirty="0" err="1"/>
              <a:t>Zimbardo</a:t>
            </a:r>
            <a:r>
              <a:rPr lang="it-IT" dirty="0"/>
              <a:t> and Boyd, 1999)</a:t>
            </a:r>
          </a:p>
        </p:txBody>
      </p:sp>
      <p:sp>
        <p:nvSpPr>
          <p:cNvPr id="4" name="Segnaposto testo 3">
            <a:extLst>
              <a:ext uri="{FF2B5EF4-FFF2-40B4-BE49-F238E27FC236}">
                <a16:creationId xmlns:a16="http://schemas.microsoft.com/office/drawing/2014/main" id="{53B21C84-4DDF-B6B8-1D96-B5CAD8FA5BE0}"/>
              </a:ext>
            </a:extLst>
          </p:cNvPr>
          <p:cNvSpPr>
            <a:spLocks noGrp="1"/>
          </p:cNvSpPr>
          <p:nvPr>
            <p:ph type="body" sz="quarter" idx="18"/>
          </p:nvPr>
        </p:nvSpPr>
        <p:spPr>
          <a:xfrm>
            <a:off x="557250" y="2259106"/>
            <a:ext cx="8492621" cy="3710562"/>
          </a:xfrm>
        </p:spPr>
        <p:txBody>
          <a:bodyPr/>
          <a:lstStyle/>
          <a:p>
            <a:pPr>
              <a:buAutoNum type="arabicParenR"/>
            </a:pPr>
            <a:r>
              <a:rPr lang="it-IT" sz="3400" i="1" dirty="0"/>
              <a:t>Future time </a:t>
            </a:r>
            <a:r>
              <a:rPr lang="it-IT" sz="3400" i="1" dirty="0" err="1"/>
              <a:t>perspective</a:t>
            </a:r>
            <a:endParaRPr lang="it-IT" sz="3400" i="1" dirty="0"/>
          </a:p>
          <a:p>
            <a:pPr>
              <a:buAutoNum type="arabicParenR"/>
            </a:pPr>
            <a:r>
              <a:rPr lang="it-IT" sz="3400" i="1" dirty="0" err="1"/>
              <a:t>Present</a:t>
            </a:r>
            <a:r>
              <a:rPr lang="it-IT" sz="3400" i="1" dirty="0"/>
              <a:t> – </a:t>
            </a:r>
            <a:r>
              <a:rPr lang="it-IT" sz="3400" i="1" dirty="0" err="1"/>
              <a:t>hedonistic</a:t>
            </a:r>
            <a:r>
              <a:rPr lang="it-IT" sz="3400" i="1" dirty="0"/>
              <a:t> </a:t>
            </a:r>
            <a:r>
              <a:rPr lang="it-IT" sz="3400" i="1" dirty="0" err="1"/>
              <a:t>perspective</a:t>
            </a:r>
            <a:endParaRPr lang="it-IT" sz="3400" i="1" dirty="0"/>
          </a:p>
          <a:p>
            <a:pPr>
              <a:buAutoNum type="arabicParenR"/>
            </a:pPr>
            <a:r>
              <a:rPr lang="it-IT" sz="3400" i="1" dirty="0" err="1"/>
              <a:t>Present</a:t>
            </a:r>
            <a:r>
              <a:rPr lang="it-IT" sz="3400" i="1" dirty="0"/>
              <a:t> – </a:t>
            </a:r>
            <a:r>
              <a:rPr lang="it-IT" sz="3400" i="1" dirty="0" err="1"/>
              <a:t>fatalistic</a:t>
            </a:r>
            <a:r>
              <a:rPr lang="it-IT" sz="3400" i="1" dirty="0"/>
              <a:t> </a:t>
            </a:r>
            <a:r>
              <a:rPr lang="it-IT" sz="3400" i="1" dirty="0" err="1"/>
              <a:t>perspective</a:t>
            </a:r>
            <a:endParaRPr lang="it-IT" sz="3400" i="1" dirty="0"/>
          </a:p>
          <a:p>
            <a:pPr>
              <a:buAutoNum type="arabicParenR"/>
            </a:pPr>
            <a:r>
              <a:rPr lang="it-IT" sz="3400" i="1" dirty="0" err="1"/>
              <a:t>Past</a:t>
            </a:r>
            <a:r>
              <a:rPr lang="it-IT" sz="3400" i="1" dirty="0"/>
              <a:t> – negative time </a:t>
            </a:r>
            <a:r>
              <a:rPr lang="it-IT" sz="3400" i="1" dirty="0" err="1"/>
              <a:t>perspective</a:t>
            </a:r>
            <a:endParaRPr lang="it-IT" sz="3400" i="1" dirty="0"/>
          </a:p>
          <a:p>
            <a:pPr>
              <a:buAutoNum type="arabicParenR"/>
            </a:pPr>
            <a:r>
              <a:rPr lang="it-IT" sz="3400" i="1" dirty="0" err="1"/>
              <a:t>Past</a:t>
            </a:r>
            <a:r>
              <a:rPr lang="it-IT" sz="3400" i="1" dirty="0"/>
              <a:t>- positive time </a:t>
            </a:r>
            <a:r>
              <a:rPr lang="it-IT" sz="3400" i="1" dirty="0" err="1"/>
              <a:t>perspective</a:t>
            </a:r>
            <a:endParaRPr lang="it-IT" sz="3400" i="1" dirty="0"/>
          </a:p>
        </p:txBody>
      </p:sp>
      <p:pic>
        <p:nvPicPr>
          <p:cNvPr id="6" name="Immagine 5" descr="Immagine che contiene freccia&#10;&#10;Descrizione generata automaticamente">
            <a:extLst>
              <a:ext uri="{FF2B5EF4-FFF2-40B4-BE49-F238E27FC236}">
                <a16:creationId xmlns:a16="http://schemas.microsoft.com/office/drawing/2014/main" id="{F78E5CE8-F888-7116-6A72-1480316DEF72}"/>
              </a:ext>
            </a:extLst>
          </p:cNvPr>
          <p:cNvPicPr>
            <a:picLocks noChangeAspect="1"/>
          </p:cNvPicPr>
          <p:nvPr/>
        </p:nvPicPr>
        <p:blipFill>
          <a:blip r:embed="rId2"/>
          <a:stretch>
            <a:fillRect/>
          </a:stretch>
        </p:blipFill>
        <p:spPr>
          <a:xfrm>
            <a:off x="7076795" y="2646305"/>
            <a:ext cx="3946152" cy="2482032"/>
          </a:xfrm>
          <a:prstGeom prst="rect">
            <a:avLst/>
          </a:prstGeom>
        </p:spPr>
      </p:pic>
    </p:spTree>
    <p:extLst>
      <p:ext uri="{BB962C8B-B14F-4D97-AF65-F5344CB8AC3E}">
        <p14:creationId xmlns:p14="http://schemas.microsoft.com/office/powerpoint/2010/main" val="1258452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53B21C84-4DDF-B6B8-1D96-B5CAD8FA5BE0}"/>
              </a:ext>
            </a:extLst>
          </p:cNvPr>
          <p:cNvSpPr>
            <a:spLocks noGrp="1"/>
          </p:cNvSpPr>
          <p:nvPr>
            <p:ph type="body" sz="quarter" idx="18"/>
          </p:nvPr>
        </p:nvSpPr>
        <p:spPr>
          <a:xfrm>
            <a:off x="557250" y="2259106"/>
            <a:ext cx="8492621" cy="3710562"/>
          </a:xfrm>
        </p:spPr>
        <p:txBody>
          <a:bodyPr/>
          <a:lstStyle/>
          <a:p>
            <a:pPr>
              <a:buAutoNum type="arabicParenR"/>
            </a:pPr>
            <a:endParaRPr lang="it-IT" sz="3000" i="1" dirty="0"/>
          </a:p>
          <a:p>
            <a:pPr>
              <a:buAutoNum type="arabicParenR"/>
            </a:pPr>
            <a:endParaRPr lang="it-IT" sz="3000" i="1" dirty="0"/>
          </a:p>
        </p:txBody>
      </p:sp>
      <p:sp>
        <p:nvSpPr>
          <p:cNvPr id="6" name="Titolo 1">
            <a:extLst>
              <a:ext uri="{FF2B5EF4-FFF2-40B4-BE49-F238E27FC236}">
                <a16:creationId xmlns:a16="http://schemas.microsoft.com/office/drawing/2014/main" id="{B87B7836-9188-8DC2-7B34-86B9977029E5}"/>
              </a:ext>
            </a:extLst>
          </p:cNvPr>
          <p:cNvSpPr>
            <a:spLocks noGrp="1"/>
          </p:cNvSpPr>
          <p:nvPr>
            <p:ph type="title"/>
          </p:nvPr>
        </p:nvSpPr>
        <p:spPr>
          <a:xfrm>
            <a:off x="1501589" y="1394792"/>
            <a:ext cx="10294525" cy="1049769"/>
          </a:xfrm>
        </p:spPr>
        <p:txBody>
          <a:bodyPr/>
          <a:lstStyle/>
          <a:p>
            <a:pPr algn="ctr"/>
            <a:r>
              <a:rPr lang="it-IT" dirty="0" err="1"/>
              <a:t>Affluent</a:t>
            </a:r>
            <a:r>
              <a:rPr lang="it-IT" dirty="0"/>
              <a:t> time vs </a:t>
            </a:r>
            <a:r>
              <a:rPr lang="it-IT" dirty="0" err="1"/>
              <a:t>Pressured</a:t>
            </a:r>
            <a:r>
              <a:rPr lang="it-IT" dirty="0"/>
              <a:t> time</a:t>
            </a:r>
          </a:p>
        </p:txBody>
      </p:sp>
      <p:sp>
        <p:nvSpPr>
          <p:cNvPr id="8" name="CasellaDiTesto 7">
            <a:extLst>
              <a:ext uri="{FF2B5EF4-FFF2-40B4-BE49-F238E27FC236}">
                <a16:creationId xmlns:a16="http://schemas.microsoft.com/office/drawing/2014/main" id="{1B49E4CE-9CF6-AB86-EFC0-3C96A61DA52D}"/>
              </a:ext>
            </a:extLst>
          </p:cNvPr>
          <p:cNvSpPr txBox="1"/>
          <p:nvPr/>
        </p:nvSpPr>
        <p:spPr>
          <a:xfrm>
            <a:off x="1501589" y="3250876"/>
            <a:ext cx="9439836" cy="1938992"/>
          </a:xfrm>
          <a:prstGeom prst="rect">
            <a:avLst/>
          </a:prstGeom>
          <a:noFill/>
        </p:spPr>
        <p:txBody>
          <a:bodyPr wrap="square">
            <a:spAutoFit/>
          </a:bodyPr>
          <a:lstStyle/>
          <a:p>
            <a:pPr algn="ctr"/>
            <a:r>
              <a:rPr lang="en-US" sz="3000" i="1" dirty="0"/>
              <a:t>Time affluence (compared to time pressure) broadens individual’s cognitive perspective, reduces negative affective states, and promotes individual well-being (Levesque &amp; Stephan, 2020)</a:t>
            </a:r>
            <a:endParaRPr lang="it-IT" sz="3000" i="1" dirty="0"/>
          </a:p>
        </p:txBody>
      </p:sp>
    </p:spTree>
    <p:extLst>
      <p:ext uri="{BB962C8B-B14F-4D97-AF65-F5344CB8AC3E}">
        <p14:creationId xmlns:p14="http://schemas.microsoft.com/office/powerpoint/2010/main" val="158061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37299E9-A4F9-24B8-B1CA-010EDADB17AD}"/>
              </a:ext>
            </a:extLst>
          </p:cNvPr>
          <p:cNvPicPr>
            <a:picLocks noChangeAspect="1"/>
          </p:cNvPicPr>
          <p:nvPr/>
        </p:nvPicPr>
        <p:blipFill rotWithShape="1">
          <a:blip r:embed="rId2"/>
          <a:srcRect l="45662" t="29206" r="26103" b="45096"/>
          <a:stretch/>
        </p:blipFill>
        <p:spPr>
          <a:xfrm>
            <a:off x="2995168" y="1842247"/>
            <a:ext cx="6201663" cy="3173506"/>
          </a:xfrm>
          <a:prstGeom prst="rect">
            <a:avLst/>
          </a:prstGeom>
        </p:spPr>
      </p:pic>
    </p:spTree>
    <p:extLst>
      <p:ext uri="{BB962C8B-B14F-4D97-AF65-F5344CB8AC3E}">
        <p14:creationId xmlns:p14="http://schemas.microsoft.com/office/powerpoint/2010/main" val="171539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E2BB8-8011-3E1F-C0BB-AB9F5B6AE985}"/>
              </a:ext>
            </a:extLst>
          </p:cNvPr>
          <p:cNvSpPr>
            <a:spLocks noGrp="1"/>
          </p:cNvSpPr>
          <p:nvPr>
            <p:ph type="title"/>
          </p:nvPr>
        </p:nvSpPr>
        <p:spPr>
          <a:xfrm>
            <a:off x="557250" y="1316913"/>
            <a:ext cx="9380125" cy="1125844"/>
          </a:xfrm>
        </p:spPr>
        <p:txBody>
          <a:bodyPr/>
          <a:lstStyle/>
          <a:p>
            <a:r>
              <a:rPr lang="it-IT" dirty="0" err="1"/>
              <a:t>What’s</a:t>
            </a:r>
            <a:r>
              <a:rPr lang="it-IT" dirty="0"/>
              <a:t> </a:t>
            </a:r>
            <a:r>
              <a:rPr lang="it-IT" dirty="0" err="1"/>
              <a:t>your</a:t>
            </a:r>
            <a:r>
              <a:rPr lang="it-IT" dirty="0"/>
              <a:t> </a:t>
            </a:r>
            <a:r>
              <a:rPr lang="it-IT" dirty="0" err="1"/>
              <a:t>cyrcadian</a:t>
            </a:r>
            <a:r>
              <a:rPr lang="it-IT" dirty="0"/>
              <a:t> </a:t>
            </a:r>
            <a:r>
              <a:rPr lang="it-IT" dirty="0" err="1"/>
              <a:t>rhytm</a:t>
            </a:r>
            <a:r>
              <a:rPr lang="it-IT" dirty="0"/>
              <a:t>?</a:t>
            </a:r>
          </a:p>
        </p:txBody>
      </p:sp>
      <p:sp>
        <p:nvSpPr>
          <p:cNvPr id="4" name="Segnaposto testo 3">
            <a:extLst>
              <a:ext uri="{FF2B5EF4-FFF2-40B4-BE49-F238E27FC236}">
                <a16:creationId xmlns:a16="http://schemas.microsoft.com/office/drawing/2014/main" id="{4A2434C7-2201-B116-82FD-288E91847D1B}"/>
              </a:ext>
            </a:extLst>
          </p:cNvPr>
          <p:cNvSpPr>
            <a:spLocks noGrp="1"/>
          </p:cNvSpPr>
          <p:nvPr>
            <p:ph type="body" sz="quarter" idx="18"/>
          </p:nvPr>
        </p:nvSpPr>
        <p:spPr>
          <a:xfrm>
            <a:off x="1089212" y="2232212"/>
            <a:ext cx="10448364" cy="3993776"/>
          </a:xfrm>
        </p:spPr>
        <p:txBody>
          <a:bodyPr/>
          <a:lstStyle/>
          <a:p>
            <a:r>
              <a:rPr lang="it-IT" sz="2000" dirty="0"/>
              <a:t>How </a:t>
            </a:r>
            <a:r>
              <a:rPr lang="it-IT" sz="2000" dirty="0" err="1"/>
              <a:t>could</a:t>
            </a:r>
            <a:r>
              <a:rPr lang="it-IT" sz="2000" dirty="0"/>
              <a:t> </a:t>
            </a:r>
            <a:r>
              <a:rPr lang="it-IT" sz="2000" dirty="0" err="1"/>
              <a:t>you</a:t>
            </a:r>
            <a:r>
              <a:rPr lang="it-IT" sz="2000" dirty="0"/>
              <a:t> </a:t>
            </a:r>
            <a:r>
              <a:rPr lang="it-IT" sz="2000" dirty="0" err="1"/>
              <a:t>connect</a:t>
            </a:r>
            <a:r>
              <a:rPr lang="it-IT" sz="2000" dirty="0"/>
              <a:t> </a:t>
            </a:r>
            <a:r>
              <a:rPr lang="it-IT" sz="2000" dirty="0" err="1"/>
              <a:t>your</a:t>
            </a:r>
            <a:r>
              <a:rPr lang="it-IT" sz="2000" dirty="0"/>
              <a:t> body clock with </a:t>
            </a:r>
            <a:r>
              <a:rPr lang="it-IT" sz="2000" dirty="0" err="1"/>
              <a:t>your</a:t>
            </a:r>
            <a:r>
              <a:rPr lang="it-IT" sz="2000" dirty="0"/>
              <a:t> work?</a:t>
            </a:r>
          </a:p>
          <a:p>
            <a:r>
              <a:rPr lang="it-IT" sz="2000" dirty="0"/>
              <a:t>Create </a:t>
            </a:r>
            <a:r>
              <a:rPr lang="it-IT" sz="2000" dirty="0" err="1"/>
              <a:t>your</a:t>
            </a:r>
            <a:r>
              <a:rPr lang="it-IT" sz="2000" dirty="0"/>
              <a:t> routine in hours: </a:t>
            </a:r>
          </a:p>
          <a:p>
            <a:r>
              <a:rPr lang="it-IT" sz="2000" dirty="0" err="1"/>
              <a:t>Then</a:t>
            </a:r>
            <a:r>
              <a:rPr lang="it-IT" sz="2000" dirty="0"/>
              <a:t> </a:t>
            </a:r>
            <a:r>
              <a:rPr lang="it-IT" sz="2000" dirty="0" err="1"/>
              <a:t>insert</a:t>
            </a:r>
            <a:r>
              <a:rPr lang="it-IT" sz="2000" dirty="0"/>
              <a:t> the following </a:t>
            </a:r>
            <a:r>
              <a:rPr lang="it-IT" sz="2000" dirty="0" err="1"/>
              <a:t>expressions</a:t>
            </a:r>
            <a:r>
              <a:rPr lang="it-IT" sz="2000" dirty="0"/>
              <a:t> </a:t>
            </a:r>
            <a:r>
              <a:rPr lang="it-IT" sz="2000" dirty="0" err="1"/>
              <a:t>next</a:t>
            </a:r>
            <a:r>
              <a:rPr lang="it-IT" sz="2000" dirty="0"/>
              <a:t> to the </a:t>
            </a:r>
            <a:r>
              <a:rPr lang="it-IT" sz="2000" dirty="0" err="1"/>
              <a:t>blocks</a:t>
            </a:r>
            <a:r>
              <a:rPr lang="it-IT" sz="2000" dirty="0"/>
              <a:t>: </a:t>
            </a:r>
            <a:endParaRPr lang="it-IT" sz="2000" b="1" dirty="0"/>
          </a:p>
          <a:p>
            <a:r>
              <a:rPr lang="en-US" sz="2000" b="1" dirty="0"/>
              <a:t>“on fire,’ ‘vibrant,’ ‘cruise control,’ ‘at 70%’, ‘distracted,’ ‘slowing down,’ ‘tired,’ ‘hungry’</a:t>
            </a:r>
          </a:p>
          <a:p>
            <a:r>
              <a:rPr lang="en-US" sz="2000" dirty="0"/>
              <a:t>What is the most active part of your day ‘on fire’?</a:t>
            </a:r>
          </a:p>
          <a:p>
            <a:r>
              <a:rPr lang="en-US" sz="2000" dirty="0"/>
              <a:t>What is the most ‘distracted’ part of the day?</a:t>
            </a:r>
          </a:p>
          <a:p>
            <a:r>
              <a:rPr lang="en-US" sz="2000" dirty="0"/>
              <a:t>During which part of the day is it better to complete the hardest/most manageable tasks?</a:t>
            </a:r>
          </a:p>
          <a:p>
            <a:r>
              <a:rPr lang="en-US" sz="2000" dirty="0"/>
              <a:t>When is it best to take a break?</a:t>
            </a:r>
          </a:p>
          <a:p>
            <a:r>
              <a:rPr lang="en-US" sz="2000" dirty="0"/>
              <a:t>Who has similar working/ relaxing rhythms in your team?</a:t>
            </a:r>
          </a:p>
          <a:p>
            <a:endParaRPr lang="it-IT" sz="2000" dirty="0"/>
          </a:p>
        </p:txBody>
      </p:sp>
    </p:spTree>
    <p:extLst>
      <p:ext uri="{BB962C8B-B14F-4D97-AF65-F5344CB8AC3E}">
        <p14:creationId xmlns:p14="http://schemas.microsoft.com/office/powerpoint/2010/main" val="371219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884DE960-0A9B-7CE6-5D61-3341FEE300DA}"/>
              </a:ext>
            </a:extLst>
          </p:cNvPr>
          <p:cNvSpPr>
            <a:spLocks noGrp="1"/>
          </p:cNvSpPr>
          <p:nvPr>
            <p:ph type="body" sz="quarter" idx="18"/>
          </p:nvPr>
        </p:nvSpPr>
        <p:spPr>
          <a:xfrm>
            <a:off x="716276" y="1378227"/>
            <a:ext cx="10260805" cy="4757530"/>
          </a:xfrm>
        </p:spPr>
        <p:txBody>
          <a:bodyPr/>
          <a:lstStyle/>
          <a:p>
            <a:pPr algn="ctr" fontAlgn="base"/>
            <a:r>
              <a:rPr lang="it-IT" sz="2200" b="0" i="1" dirty="0">
                <a:solidFill>
                  <a:srgbClr val="000000"/>
                </a:solidFill>
                <a:effectLst/>
                <a:latin typeface="inherit"/>
              </a:rPr>
              <a:t>«Comportati così, Lucilio mio, rivendica il tuo diritto su te stesso  e il tempo che fino ad oggi ti veniva portato via o carpito o andava perduto raccoglilo e fanne tesoro. Convinciti che è proprio così, come ti scrivo: certi momenti ci vengono portati via, altri sottratti e altri ancora si perdono nel vento. Ma la cosa più vergognosa è perdere tempo per negligenza. </a:t>
            </a:r>
            <a:r>
              <a:rPr lang="it-IT" sz="2200" b="1" i="1" dirty="0">
                <a:solidFill>
                  <a:srgbClr val="000000"/>
                </a:solidFill>
                <a:effectLst/>
                <a:latin typeface="inherit"/>
              </a:rPr>
              <a:t>Pensaci bene: della nostra esistenza buona parte si dilegua nel fare il male, la maggior parte nel non far niente e tutto quanto nell’agire diversamente dal dovuto</a:t>
            </a:r>
            <a:r>
              <a:rPr lang="it-IT" sz="2200" b="0" i="1" dirty="0">
                <a:solidFill>
                  <a:srgbClr val="000000"/>
                </a:solidFill>
                <a:effectLst/>
                <a:latin typeface="inherit"/>
              </a:rPr>
              <a:t>.</a:t>
            </a:r>
            <a:endParaRPr lang="it-IT" sz="2200" b="0" i="1" dirty="0">
              <a:solidFill>
                <a:srgbClr val="000000"/>
              </a:solidFill>
              <a:effectLst/>
              <a:latin typeface="Georgia" panose="02040502050405020303" pitchFamily="18" charset="0"/>
            </a:endParaRPr>
          </a:p>
          <a:p>
            <a:pPr algn="ctr" fontAlgn="base"/>
            <a:r>
              <a:rPr lang="it-IT" sz="2200" b="0" i="1" dirty="0">
                <a:solidFill>
                  <a:srgbClr val="000000"/>
                </a:solidFill>
                <a:effectLst/>
                <a:latin typeface="inherit"/>
              </a:rPr>
              <a:t>Puoi indicarmi qualcuno che dia un giusto valore al suo tempo, e alla sua giornata, che capisce di morire ogni giorno? Ecco il nostro errore: vediamo la morte di fronte a noi e invece gran parte di essa è alle nostre spalle; appartiene alla morte la vita passata. Dunque, Lucilio caro, fai quel che mi scrivi: metti a frutto ogni minuto; sarai meno schiavo del futuro, se ti impadronirai del presente.»</a:t>
            </a:r>
          </a:p>
          <a:p>
            <a:pPr algn="ctr" fontAlgn="base"/>
            <a:r>
              <a:rPr lang="it-IT" sz="2200" i="1" dirty="0">
                <a:solidFill>
                  <a:srgbClr val="000000"/>
                </a:solidFill>
                <a:latin typeface="inherit"/>
              </a:rPr>
              <a:t>Lucio </a:t>
            </a:r>
            <a:r>
              <a:rPr lang="it-IT" sz="2200" i="1" dirty="0" err="1">
                <a:solidFill>
                  <a:srgbClr val="000000"/>
                </a:solidFill>
                <a:latin typeface="inherit"/>
              </a:rPr>
              <a:t>Anneo</a:t>
            </a:r>
            <a:r>
              <a:rPr lang="it-IT" sz="2200" i="1" dirty="0">
                <a:solidFill>
                  <a:srgbClr val="000000"/>
                </a:solidFill>
                <a:latin typeface="inherit"/>
              </a:rPr>
              <a:t> Seneca, «</a:t>
            </a:r>
            <a:r>
              <a:rPr lang="it-IT" sz="2200" i="1" dirty="0" err="1">
                <a:solidFill>
                  <a:srgbClr val="000000"/>
                </a:solidFill>
                <a:latin typeface="inherit"/>
              </a:rPr>
              <a:t>Epistulae</a:t>
            </a:r>
            <a:r>
              <a:rPr lang="it-IT" sz="2200" i="1" dirty="0">
                <a:solidFill>
                  <a:srgbClr val="000000"/>
                </a:solidFill>
                <a:latin typeface="inherit"/>
              </a:rPr>
              <a:t> </a:t>
            </a:r>
            <a:r>
              <a:rPr lang="it-IT" sz="2200" i="1" dirty="0" err="1">
                <a:solidFill>
                  <a:srgbClr val="000000"/>
                </a:solidFill>
                <a:latin typeface="inherit"/>
              </a:rPr>
              <a:t>moralae</a:t>
            </a:r>
            <a:r>
              <a:rPr lang="it-IT" sz="2200" i="1" dirty="0">
                <a:solidFill>
                  <a:srgbClr val="000000"/>
                </a:solidFill>
                <a:latin typeface="inherit"/>
              </a:rPr>
              <a:t> ad </a:t>
            </a:r>
            <a:r>
              <a:rPr lang="it-IT" sz="2200" i="1" dirty="0" err="1">
                <a:solidFill>
                  <a:srgbClr val="000000"/>
                </a:solidFill>
                <a:latin typeface="inherit"/>
              </a:rPr>
              <a:t>Lucilium</a:t>
            </a:r>
            <a:r>
              <a:rPr lang="it-IT" sz="2200" i="1" dirty="0">
                <a:solidFill>
                  <a:srgbClr val="000000"/>
                </a:solidFill>
                <a:latin typeface="inherit"/>
              </a:rPr>
              <a:t>» </a:t>
            </a:r>
            <a:endParaRPr lang="it-IT" sz="2200" b="0" i="1" dirty="0">
              <a:solidFill>
                <a:srgbClr val="000000"/>
              </a:solidFill>
              <a:effectLst/>
              <a:latin typeface="Georgia" panose="02040502050405020303" pitchFamily="18" charset="0"/>
            </a:endParaRPr>
          </a:p>
          <a:p>
            <a:pPr algn="ctr"/>
            <a:br>
              <a:rPr lang="it-IT" dirty="0"/>
            </a:br>
            <a:endParaRPr lang="it-IT" dirty="0"/>
          </a:p>
        </p:txBody>
      </p:sp>
    </p:spTree>
    <p:extLst>
      <p:ext uri="{BB962C8B-B14F-4D97-AF65-F5344CB8AC3E}">
        <p14:creationId xmlns:p14="http://schemas.microsoft.com/office/powerpoint/2010/main" val="390328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2EB88-5B84-67A7-C685-9940CEEE982F}"/>
              </a:ext>
            </a:extLst>
          </p:cNvPr>
          <p:cNvSpPr>
            <a:spLocks noGrp="1"/>
          </p:cNvSpPr>
          <p:nvPr>
            <p:ph type="title"/>
          </p:nvPr>
        </p:nvSpPr>
        <p:spPr>
          <a:xfrm>
            <a:off x="557250" y="1316912"/>
            <a:ext cx="7076001" cy="1343461"/>
          </a:xfrm>
        </p:spPr>
        <p:txBody>
          <a:bodyPr/>
          <a:lstStyle/>
          <a:p>
            <a:pPr algn="ctr"/>
            <a:r>
              <a:rPr lang="it-IT" dirty="0"/>
              <a:t>Time and work? </a:t>
            </a:r>
            <a:br>
              <a:rPr lang="it-IT" dirty="0"/>
            </a:br>
            <a:r>
              <a:rPr lang="it-IT" dirty="0"/>
              <a:t>A bit of history…</a:t>
            </a:r>
          </a:p>
        </p:txBody>
      </p:sp>
      <p:sp>
        <p:nvSpPr>
          <p:cNvPr id="4" name="Segnaposto testo 3">
            <a:extLst>
              <a:ext uri="{FF2B5EF4-FFF2-40B4-BE49-F238E27FC236}">
                <a16:creationId xmlns:a16="http://schemas.microsoft.com/office/drawing/2014/main" id="{5042368E-4AFA-0A67-C55B-78D2B07CDAAD}"/>
              </a:ext>
            </a:extLst>
          </p:cNvPr>
          <p:cNvSpPr>
            <a:spLocks noGrp="1"/>
          </p:cNvSpPr>
          <p:nvPr>
            <p:ph type="body" sz="quarter" idx="18"/>
          </p:nvPr>
        </p:nvSpPr>
        <p:spPr>
          <a:xfrm>
            <a:off x="3263510" y="2915915"/>
            <a:ext cx="4908549" cy="2625173"/>
          </a:xfrm>
        </p:spPr>
        <p:txBody>
          <a:bodyPr/>
          <a:lstStyle/>
          <a:p>
            <a:r>
              <a:rPr lang="it-IT" sz="2000" dirty="0"/>
              <a:t>1593: Felipe II sets an 8 hour </a:t>
            </a:r>
            <a:r>
              <a:rPr lang="it-IT" sz="2000" dirty="0" err="1"/>
              <a:t>limit</a:t>
            </a:r>
            <a:r>
              <a:rPr lang="it-IT" sz="2000" dirty="0"/>
              <a:t> for the workers in the Spanish empire (4 in the </a:t>
            </a:r>
            <a:r>
              <a:rPr lang="it-IT" sz="2000" dirty="0" err="1"/>
              <a:t>morning</a:t>
            </a:r>
            <a:r>
              <a:rPr lang="it-IT" sz="2000" dirty="0"/>
              <a:t> – 4 in the </a:t>
            </a:r>
            <a:r>
              <a:rPr lang="it-IT" sz="2000" dirty="0" err="1"/>
              <a:t>afternoon</a:t>
            </a:r>
            <a:r>
              <a:rPr lang="it-IT" sz="2000" dirty="0"/>
              <a:t>) in order to </a:t>
            </a:r>
            <a:r>
              <a:rPr lang="it-IT" sz="2000" dirty="0" err="1"/>
              <a:t>prevent</a:t>
            </a:r>
            <a:r>
              <a:rPr lang="it-IT" sz="2000" dirty="0"/>
              <a:t> health </a:t>
            </a:r>
            <a:r>
              <a:rPr lang="it-IT" sz="2000" dirty="0" err="1"/>
              <a:t>problems</a:t>
            </a:r>
            <a:r>
              <a:rPr lang="it-IT" sz="2000" dirty="0"/>
              <a:t> </a:t>
            </a:r>
            <a:r>
              <a:rPr lang="it-IT" sz="2000" dirty="0" err="1"/>
              <a:t>related</a:t>
            </a:r>
            <a:r>
              <a:rPr lang="it-IT" sz="2000" dirty="0"/>
              <a:t> to sun </a:t>
            </a:r>
            <a:r>
              <a:rPr lang="it-IT" sz="2000" dirty="0" err="1"/>
              <a:t>exposure</a:t>
            </a:r>
            <a:r>
              <a:rPr lang="it-IT" sz="2000" dirty="0"/>
              <a:t>.</a:t>
            </a:r>
          </a:p>
        </p:txBody>
      </p:sp>
      <p:pic>
        <p:nvPicPr>
          <p:cNvPr id="6" name="Immagine 5" descr="Immagine che contiene testo&#10;&#10;Descrizione generata automaticamente">
            <a:extLst>
              <a:ext uri="{FF2B5EF4-FFF2-40B4-BE49-F238E27FC236}">
                <a16:creationId xmlns:a16="http://schemas.microsoft.com/office/drawing/2014/main" id="{AACD495A-BC09-50C5-B1DC-660D66749EA5}"/>
              </a:ext>
            </a:extLst>
          </p:cNvPr>
          <p:cNvPicPr>
            <a:picLocks noChangeAspect="1"/>
          </p:cNvPicPr>
          <p:nvPr/>
        </p:nvPicPr>
        <p:blipFill>
          <a:blip r:embed="rId2"/>
          <a:stretch>
            <a:fillRect/>
          </a:stretch>
        </p:blipFill>
        <p:spPr>
          <a:xfrm>
            <a:off x="8775629" y="1681734"/>
            <a:ext cx="3032057" cy="3940135"/>
          </a:xfrm>
          <a:prstGeom prst="rect">
            <a:avLst/>
          </a:prstGeom>
        </p:spPr>
      </p:pic>
      <p:pic>
        <p:nvPicPr>
          <p:cNvPr id="8" name="Immagine 7">
            <a:extLst>
              <a:ext uri="{FF2B5EF4-FFF2-40B4-BE49-F238E27FC236}">
                <a16:creationId xmlns:a16="http://schemas.microsoft.com/office/drawing/2014/main" id="{6C77D17A-600B-F12A-4CA2-55526657BDE1}"/>
              </a:ext>
            </a:extLst>
          </p:cNvPr>
          <p:cNvPicPr>
            <a:picLocks noChangeAspect="1"/>
          </p:cNvPicPr>
          <p:nvPr/>
        </p:nvPicPr>
        <p:blipFill>
          <a:blip r:embed="rId3"/>
          <a:stretch>
            <a:fillRect/>
          </a:stretch>
        </p:blipFill>
        <p:spPr>
          <a:xfrm rot="5400000">
            <a:off x="-171761" y="3216449"/>
            <a:ext cx="3336452" cy="2224302"/>
          </a:xfrm>
          <a:prstGeom prst="rect">
            <a:avLst/>
          </a:prstGeom>
        </p:spPr>
      </p:pic>
      <p:pic>
        <p:nvPicPr>
          <p:cNvPr id="10" name="Immagine 9" descr="Immagine che contiene acqua, esterni, edificio, fiume&#10;&#10;Descrizione generata automaticamente">
            <a:extLst>
              <a:ext uri="{FF2B5EF4-FFF2-40B4-BE49-F238E27FC236}">
                <a16:creationId xmlns:a16="http://schemas.microsoft.com/office/drawing/2014/main" id="{EFD550D0-2CD6-01DB-D9B7-B2C2D08337D1}"/>
              </a:ext>
            </a:extLst>
          </p:cNvPr>
          <p:cNvPicPr>
            <a:picLocks noChangeAspect="1"/>
          </p:cNvPicPr>
          <p:nvPr/>
        </p:nvPicPr>
        <p:blipFill>
          <a:blip r:embed="rId4"/>
          <a:stretch>
            <a:fillRect/>
          </a:stretch>
        </p:blipFill>
        <p:spPr>
          <a:xfrm>
            <a:off x="3889286" y="4506570"/>
            <a:ext cx="2909079" cy="1942289"/>
          </a:xfrm>
          <a:prstGeom prst="rect">
            <a:avLst/>
          </a:prstGeom>
        </p:spPr>
      </p:pic>
    </p:spTree>
    <p:extLst>
      <p:ext uri="{BB962C8B-B14F-4D97-AF65-F5344CB8AC3E}">
        <p14:creationId xmlns:p14="http://schemas.microsoft.com/office/powerpoint/2010/main" val="29444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2EB88-5B84-67A7-C685-9940CEEE982F}"/>
              </a:ext>
            </a:extLst>
          </p:cNvPr>
          <p:cNvSpPr>
            <a:spLocks noGrp="1"/>
          </p:cNvSpPr>
          <p:nvPr>
            <p:ph type="title"/>
          </p:nvPr>
        </p:nvSpPr>
        <p:spPr>
          <a:xfrm>
            <a:off x="2200520" y="475364"/>
            <a:ext cx="7076001" cy="1343461"/>
          </a:xfrm>
        </p:spPr>
        <p:txBody>
          <a:bodyPr/>
          <a:lstStyle/>
          <a:p>
            <a:pPr algn="ctr"/>
            <a:r>
              <a:rPr lang="it-IT" dirty="0"/>
              <a:t>Time and work? </a:t>
            </a:r>
            <a:br>
              <a:rPr lang="it-IT" dirty="0"/>
            </a:br>
            <a:r>
              <a:rPr lang="it-IT" dirty="0"/>
              <a:t>A bit of history…</a:t>
            </a:r>
          </a:p>
        </p:txBody>
      </p:sp>
      <p:pic>
        <p:nvPicPr>
          <p:cNvPr id="9" name="Immagine 8" descr="Immagine che contiene testo, esterni, nero&#10;&#10;Descrizione generata automaticamente">
            <a:extLst>
              <a:ext uri="{FF2B5EF4-FFF2-40B4-BE49-F238E27FC236}">
                <a16:creationId xmlns:a16="http://schemas.microsoft.com/office/drawing/2014/main" id="{D9603032-B48F-656E-D8C7-C7441840A238}"/>
              </a:ext>
            </a:extLst>
          </p:cNvPr>
          <p:cNvPicPr>
            <a:picLocks noChangeAspect="1"/>
          </p:cNvPicPr>
          <p:nvPr/>
        </p:nvPicPr>
        <p:blipFill>
          <a:blip r:embed="rId2"/>
          <a:stretch>
            <a:fillRect/>
          </a:stretch>
        </p:blipFill>
        <p:spPr>
          <a:xfrm>
            <a:off x="547577" y="2033107"/>
            <a:ext cx="6432738" cy="4177784"/>
          </a:xfrm>
          <a:prstGeom prst="rect">
            <a:avLst/>
          </a:prstGeom>
        </p:spPr>
      </p:pic>
      <p:sp>
        <p:nvSpPr>
          <p:cNvPr id="11" name="CasellaDiTesto 10">
            <a:extLst>
              <a:ext uri="{FF2B5EF4-FFF2-40B4-BE49-F238E27FC236}">
                <a16:creationId xmlns:a16="http://schemas.microsoft.com/office/drawing/2014/main" id="{2A6D839A-FBEC-97BA-D932-5ABF14343BD0}"/>
              </a:ext>
            </a:extLst>
          </p:cNvPr>
          <p:cNvSpPr txBox="1"/>
          <p:nvPr/>
        </p:nvSpPr>
        <p:spPr>
          <a:xfrm>
            <a:off x="7222436" y="2451652"/>
            <a:ext cx="4108174" cy="3365024"/>
          </a:xfrm>
          <a:prstGeom prst="rect">
            <a:avLst/>
          </a:prstGeom>
          <a:noFill/>
        </p:spPr>
        <p:txBody>
          <a:bodyPr wrap="square" rtlCol="0">
            <a:spAutoFit/>
          </a:bodyPr>
          <a:lstStyle/>
          <a:p>
            <a:pPr algn="l">
              <a:lnSpc>
                <a:spcPct val="150000"/>
              </a:lnSpc>
            </a:pPr>
            <a:r>
              <a:rPr lang="it-IT" b="1" spc="100" dirty="0">
                <a:latin typeface="Arial" panose="020B0604020202020204" pitchFamily="34" charset="0"/>
                <a:ea typeface="Open Sans" panose="020B0606030504020204" pitchFamily="34" charset="0"/>
                <a:cs typeface="Arial" panose="020B0604020202020204" pitchFamily="34" charset="0"/>
              </a:rPr>
              <a:t>Industrial </a:t>
            </a:r>
            <a:r>
              <a:rPr lang="it-IT" b="1" spc="100" dirty="0" err="1">
                <a:latin typeface="Arial" panose="020B0604020202020204" pitchFamily="34" charset="0"/>
                <a:ea typeface="Open Sans" panose="020B0606030504020204" pitchFamily="34" charset="0"/>
                <a:cs typeface="Arial" panose="020B0604020202020204" pitchFamily="34" charset="0"/>
              </a:rPr>
              <a:t>revolution</a:t>
            </a:r>
            <a:r>
              <a:rPr lang="it-IT" b="1"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b="1" spc="100" dirty="0">
                <a:latin typeface="Arial" panose="020B0604020202020204" pitchFamily="34" charset="0"/>
                <a:ea typeface="Open Sans" panose="020B0606030504020204" pitchFamily="34" charset="0"/>
                <a:cs typeface="Arial" panose="020B0604020202020204" pitchFamily="34" charset="0"/>
              </a:rPr>
              <a:t>1810 Robert Owen (</a:t>
            </a:r>
            <a:r>
              <a:rPr lang="it-IT" b="1" spc="100" dirty="0" err="1">
                <a:latin typeface="Arial" panose="020B0604020202020204" pitchFamily="34" charset="0"/>
                <a:ea typeface="Open Sans" panose="020B0606030504020204" pitchFamily="34" charset="0"/>
                <a:cs typeface="Arial" panose="020B0604020202020204" pitchFamily="34" charset="0"/>
              </a:rPr>
              <a:t>entrepreneur</a:t>
            </a:r>
            <a:r>
              <a:rPr lang="it-IT" b="1" spc="100" dirty="0">
                <a:latin typeface="Arial" panose="020B0604020202020204" pitchFamily="34" charset="0"/>
                <a:ea typeface="Open Sans" panose="020B0606030504020204" pitchFamily="34" charset="0"/>
                <a:cs typeface="Arial" panose="020B0604020202020204" pitchFamily="34" charset="0"/>
              </a:rPr>
              <a:t>) </a:t>
            </a:r>
            <a:r>
              <a:rPr lang="it-IT" b="1" spc="100" dirty="0" err="1">
                <a:latin typeface="Arial" panose="020B0604020202020204" pitchFamily="34" charset="0"/>
                <a:ea typeface="Open Sans" panose="020B0606030504020204" pitchFamily="34" charset="0"/>
                <a:cs typeface="Arial" panose="020B0604020202020204" pitchFamily="34" charset="0"/>
              </a:rPr>
              <a:t>introduces</a:t>
            </a:r>
            <a:r>
              <a:rPr lang="it-IT" b="1" spc="100" dirty="0">
                <a:latin typeface="Arial" panose="020B0604020202020204" pitchFamily="34" charset="0"/>
                <a:ea typeface="Open Sans" panose="020B0606030504020204" pitchFamily="34" charset="0"/>
                <a:cs typeface="Arial" panose="020B0604020202020204" pitchFamily="34" charset="0"/>
              </a:rPr>
              <a:t> the</a:t>
            </a:r>
          </a:p>
          <a:p>
            <a:pPr algn="l">
              <a:lnSpc>
                <a:spcPct val="150000"/>
              </a:lnSpc>
            </a:pPr>
            <a:r>
              <a:rPr lang="it-IT" b="1" spc="100" dirty="0">
                <a:latin typeface="Arial" panose="020B0604020202020204" pitchFamily="34" charset="0"/>
                <a:ea typeface="Open Sans" panose="020B0606030504020204" pitchFamily="34" charset="0"/>
                <a:cs typeface="Arial" panose="020B0604020202020204" pitchFamily="34" charset="0"/>
              </a:rPr>
              <a:t>10 hours </a:t>
            </a:r>
            <a:r>
              <a:rPr lang="it-IT" b="1" spc="100" dirty="0" err="1">
                <a:latin typeface="Arial" panose="020B0604020202020204" pitchFamily="34" charset="0"/>
                <a:ea typeface="Open Sans" panose="020B0606030504020204" pitchFamily="34" charset="0"/>
                <a:cs typeface="Arial" panose="020B0604020202020204" pitchFamily="34" charset="0"/>
              </a:rPr>
              <a:t>limit</a:t>
            </a:r>
            <a:r>
              <a:rPr lang="it-IT" b="1" spc="100" dirty="0">
                <a:latin typeface="Arial" panose="020B0604020202020204" pitchFamily="34" charset="0"/>
                <a:ea typeface="Open Sans" panose="020B0606030504020204" pitchFamily="34" charset="0"/>
                <a:cs typeface="Arial" panose="020B0604020202020204" pitchFamily="34" charset="0"/>
              </a:rPr>
              <a:t>.</a:t>
            </a:r>
          </a:p>
          <a:p>
            <a:pPr algn="l">
              <a:lnSpc>
                <a:spcPct val="150000"/>
              </a:lnSpc>
            </a:pPr>
            <a:r>
              <a:rPr lang="it-IT" b="1" spc="100" dirty="0">
                <a:latin typeface="Arial" panose="020B0604020202020204" pitchFamily="34" charset="0"/>
                <a:ea typeface="Open Sans" panose="020B0606030504020204" pitchFamily="34" charset="0"/>
                <a:cs typeface="Arial" panose="020B0604020202020204" pitchFamily="34" charset="0"/>
              </a:rPr>
              <a:t>1847: Great Britain sets the </a:t>
            </a:r>
            <a:r>
              <a:rPr lang="it-IT" b="1" spc="100" dirty="0" err="1">
                <a:latin typeface="Arial" panose="020B0604020202020204" pitchFamily="34" charset="0"/>
                <a:ea typeface="Open Sans" panose="020B0606030504020204" pitchFamily="34" charset="0"/>
                <a:cs typeface="Arial" panose="020B0604020202020204" pitchFamily="34" charset="0"/>
              </a:rPr>
              <a:t>mandatory</a:t>
            </a:r>
            <a:r>
              <a:rPr lang="it-IT" b="1" spc="100" dirty="0">
                <a:latin typeface="Arial" panose="020B0604020202020204" pitchFamily="34" charset="0"/>
                <a:ea typeface="Open Sans" panose="020B0606030504020204" pitchFamily="34" charset="0"/>
                <a:cs typeface="Arial" panose="020B0604020202020204" pitchFamily="34" charset="0"/>
              </a:rPr>
              <a:t> 10 hours </a:t>
            </a:r>
            <a:r>
              <a:rPr lang="it-IT" b="1" spc="100" dirty="0" err="1">
                <a:latin typeface="Arial" panose="020B0604020202020204" pitchFamily="34" charset="0"/>
                <a:ea typeface="Open Sans" panose="020B0606030504020204" pitchFamily="34" charset="0"/>
                <a:cs typeface="Arial" panose="020B0604020202020204" pitchFamily="34" charset="0"/>
              </a:rPr>
              <a:t>limit</a:t>
            </a:r>
            <a:endParaRPr lang="it-IT" b="1"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b="1" spc="100" dirty="0">
                <a:latin typeface="Arial" panose="020B0604020202020204" pitchFamily="34" charset="0"/>
                <a:ea typeface="Open Sans" panose="020B0606030504020204" pitchFamily="34" charset="0"/>
                <a:cs typeface="Arial" panose="020B0604020202020204" pitchFamily="34" charset="0"/>
              </a:rPr>
              <a:t>1848: France sets the </a:t>
            </a:r>
            <a:r>
              <a:rPr lang="it-IT" b="1" spc="100" dirty="0" err="1">
                <a:latin typeface="Arial" panose="020B0604020202020204" pitchFamily="34" charset="0"/>
                <a:ea typeface="Open Sans" panose="020B0606030504020204" pitchFamily="34" charset="0"/>
                <a:cs typeface="Arial" panose="020B0604020202020204" pitchFamily="34" charset="0"/>
              </a:rPr>
              <a:t>mandatory</a:t>
            </a:r>
            <a:r>
              <a:rPr lang="it-IT" b="1" spc="100" dirty="0">
                <a:latin typeface="Arial" panose="020B0604020202020204" pitchFamily="34" charset="0"/>
                <a:ea typeface="Open Sans" panose="020B0606030504020204" pitchFamily="34" charset="0"/>
                <a:cs typeface="Arial" panose="020B0604020202020204" pitchFamily="34" charset="0"/>
              </a:rPr>
              <a:t> 12 hours </a:t>
            </a:r>
            <a:r>
              <a:rPr lang="it-IT" b="1" spc="100" dirty="0" err="1">
                <a:latin typeface="Arial" panose="020B0604020202020204" pitchFamily="34" charset="0"/>
                <a:ea typeface="Open Sans" panose="020B0606030504020204" pitchFamily="34" charset="0"/>
                <a:cs typeface="Arial" panose="020B0604020202020204" pitchFamily="34" charset="0"/>
              </a:rPr>
              <a:t>limit</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309209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2EB88-5B84-67A7-C685-9940CEEE982F}"/>
              </a:ext>
            </a:extLst>
          </p:cNvPr>
          <p:cNvSpPr>
            <a:spLocks noGrp="1"/>
          </p:cNvSpPr>
          <p:nvPr>
            <p:ph type="title"/>
          </p:nvPr>
        </p:nvSpPr>
        <p:spPr>
          <a:xfrm>
            <a:off x="2200520" y="475364"/>
            <a:ext cx="7076001" cy="1343461"/>
          </a:xfrm>
        </p:spPr>
        <p:txBody>
          <a:bodyPr/>
          <a:lstStyle/>
          <a:p>
            <a:pPr algn="ctr"/>
            <a:r>
              <a:rPr lang="it-IT" dirty="0"/>
              <a:t>Time and work? </a:t>
            </a:r>
            <a:br>
              <a:rPr lang="it-IT" dirty="0"/>
            </a:br>
            <a:r>
              <a:rPr lang="it-IT" dirty="0"/>
              <a:t>A bit of history…</a:t>
            </a:r>
          </a:p>
        </p:txBody>
      </p:sp>
      <p:pic>
        <p:nvPicPr>
          <p:cNvPr id="4" name="Immagine 3" descr="Immagine che contiene testo&#10;&#10;Descrizione generata automaticamente">
            <a:extLst>
              <a:ext uri="{FF2B5EF4-FFF2-40B4-BE49-F238E27FC236}">
                <a16:creationId xmlns:a16="http://schemas.microsoft.com/office/drawing/2014/main" id="{5B43365D-0C84-0DD1-D95B-7EFB2CD5D630}"/>
              </a:ext>
            </a:extLst>
          </p:cNvPr>
          <p:cNvPicPr>
            <a:picLocks noChangeAspect="1"/>
          </p:cNvPicPr>
          <p:nvPr/>
        </p:nvPicPr>
        <p:blipFill>
          <a:blip r:embed="rId2"/>
          <a:stretch>
            <a:fillRect/>
          </a:stretch>
        </p:blipFill>
        <p:spPr>
          <a:xfrm>
            <a:off x="5652052" y="2338362"/>
            <a:ext cx="6129130" cy="3184274"/>
          </a:xfrm>
          <a:prstGeom prst="rect">
            <a:avLst/>
          </a:prstGeom>
        </p:spPr>
      </p:pic>
      <p:sp>
        <p:nvSpPr>
          <p:cNvPr id="5" name="CasellaDiTesto 4">
            <a:extLst>
              <a:ext uri="{FF2B5EF4-FFF2-40B4-BE49-F238E27FC236}">
                <a16:creationId xmlns:a16="http://schemas.microsoft.com/office/drawing/2014/main" id="{625E14BF-8FC1-DEA3-4D9B-2B928EDC9EB8}"/>
              </a:ext>
            </a:extLst>
          </p:cNvPr>
          <p:cNvSpPr txBox="1"/>
          <p:nvPr/>
        </p:nvSpPr>
        <p:spPr>
          <a:xfrm>
            <a:off x="397564" y="1849640"/>
            <a:ext cx="4784035" cy="4611519"/>
          </a:xfrm>
          <a:prstGeom prst="rect">
            <a:avLst/>
          </a:prstGeom>
          <a:noFill/>
        </p:spPr>
        <p:txBody>
          <a:bodyPr wrap="square" rtlCol="0">
            <a:spAutoFit/>
          </a:bodyPr>
          <a:lstStyle/>
          <a:p>
            <a:pPr algn="l">
              <a:lnSpc>
                <a:spcPct val="150000"/>
              </a:lnSpc>
            </a:pPr>
            <a:r>
              <a:rPr lang="en-US" b="0" i="0" dirty="0">
                <a:solidFill>
                  <a:srgbClr val="202122"/>
                </a:solidFill>
                <a:effectLst/>
                <a:latin typeface="Arial" panose="020B0604020202020204" pitchFamily="34" charset="0"/>
              </a:rPr>
              <a:t>- The America Federation of </a:t>
            </a:r>
            <a:r>
              <a:rPr lang="en-US" b="0" i="0" dirty="0" err="1">
                <a:solidFill>
                  <a:srgbClr val="202122"/>
                </a:solidFill>
                <a:effectLst/>
                <a:latin typeface="Arial" panose="020B0604020202020204" pitchFamily="34" charset="0"/>
              </a:rPr>
              <a:t>Labour</a:t>
            </a:r>
            <a:r>
              <a:rPr lang="en-US" b="0" i="0" dirty="0">
                <a:solidFill>
                  <a:srgbClr val="202122"/>
                </a:solidFill>
                <a:effectLst/>
                <a:latin typeface="Arial" panose="020B0604020202020204" pitchFamily="34" charset="0"/>
              </a:rPr>
              <a:t> meeting in December 1888, set 1 May 1890 as the day that American workers should work no more than eight hours</a:t>
            </a:r>
          </a:p>
          <a:p>
            <a:pPr algn="l">
              <a:lnSpc>
                <a:spcPct val="150000"/>
              </a:lnSpc>
            </a:pPr>
            <a:r>
              <a:rPr lang="it-IT" spc="100" dirty="0">
                <a:latin typeface="Arial" panose="020B0604020202020204" pitchFamily="34" charset="0"/>
                <a:ea typeface="Open Sans" panose="020B0606030504020204" pitchFamily="34" charset="0"/>
                <a:cs typeface="Arial" panose="020B0604020202020204" pitchFamily="34" charset="0"/>
              </a:rPr>
              <a:t>- 1919, International Labour Organization ILO sets the 8 </a:t>
            </a:r>
            <a:r>
              <a:rPr lang="it-IT" spc="100" dirty="0" err="1">
                <a:latin typeface="Arial" panose="020B0604020202020204" pitchFamily="34" charset="0"/>
                <a:ea typeface="Open Sans" panose="020B0606030504020204" pitchFamily="34" charset="0"/>
                <a:cs typeface="Arial" panose="020B0604020202020204" pitchFamily="34" charset="0"/>
              </a:rPr>
              <a:t>daily</a:t>
            </a:r>
            <a:r>
              <a:rPr lang="it-IT" spc="100" dirty="0">
                <a:latin typeface="Arial" panose="020B0604020202020204" pitchFamily="34" charset="0"/>
                <a:ea typeface="Open Sans" panose="020B0606030504020204" pitchFamily="34" charset="0"/>
                <a:cs typeface="Arial" panose="020B0604020202020204" pitchFamily="34" charset="0"/>
              </a:rPr>
              <a:t> hours and 48 </a:t>
            </a:r>
            <a:r>
              <a:rPr lang="it-IT" spc="100" dirty="0" err="1">
                <a:latin typeface="Arial" panose="020B0604020202020204" pitchFamily="34" charset="0"/>
                <a:ea typeface="Open Sans" panose="020B0606030504020204" pitchFamily="34" charset="0"/>
                <a:cs typeface="Arial" panose="020B0604020202020204" pitchFamily="34" charset="0"/>
              </a:rPr>
              <a:t>weekly</a:t>
            </a:r>
            <a:r>
              <a:rPr lang="it-IT" spc="100" dirty="0">
                <a:latin typeface="Arial" panose="020B0604020202020204" pitchFamily="34" charset="0"/>
                <a:ea typeface="Open Sans" panose="020B0606030504020204" pitchFamily="34" charset="0"/>
                <a:cs typeface="Arial" panose="020B0604020202020204" pitchFamily="34" charset="0"/>
              </a:rPr>
              <a:t> hours </a:t>
            </a:r>
            <a:r>
              <a:rPr lang="it-IT" spc="100" dirty="0" err="1">
                <a:latin typeface="Arial" panose="020B0604020202020204" pitchFamily="34" charset="0"/>
                <a:ea typeface="Open Sans" panose="020B0606030504020204" pitchFamily="34" charset="0"/>
                <a:cs typeface="Arial" panose="020B0604020202020204" pitchFamily="34" charset="0"/>
              </a:rPr>
              <a:t>limit</a:t>
            </a:r>
            <a:endParaRPr lang="it-IT"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spc="100" dirty="0">
                <a:latin typeface="Arial" panose="020B0604020202020204" pitchFamily="34" charset="0"/>
                <a:ea typeface="Open Sans" panose="020B0606030504020204" pitchFamily="34" charset="0"/>
                <a:cs typeface="Arial" panose="020B0604020202020204" pitchFamily="34" charset="0"/>
              </a:rPr>
              <a:t>- </a:t>
            </a:r>
            <a:r>
              <a:rPr lang="it-IT" spc="100" dirty="0" err="1">
                <a:latin typeface="Arial" panose="020B0604020202020204" pitchFamily="34" charset="0"/>
                <a:ea typeface="Open Sans" panose="020B0606030504020204" pitchFamily="34" charset="0"/>
                <a:cs typeface="Arial" panose="020B0604020202020204" pitchFamily="34" charset="0"/>
              </a:rPr>
              <a:t>Italy</a:t>
            </a:r>
            <a:r>
              <a:rPr lang="it-IT" spc="100" dirty="0">
                <a:latin typeface="Arial" panose="020B0604020202020204" pitchFamily="34" charset="0"/>
                <a:ea typeface="Open Sans" panose="020B0606030504020204" pitchFamily="34" charset="0"/>
                <a:cs typeface="Arial" panose="020B0604020202020204" pitchFamily="34" charset="0"/>
              </a:rPr>
              <a:t> 1919: FIOM </a:t>
            </a:r>
            <a:r>
              <a:rPr lang="it-IT" spc="100" dirty="0" err="1">
                <a:latin typeface="Arial" panose="020B0604020202020204" pitchFamily="34" charset="0"/>
                <a:ea typeface="Open Sans" panose="020B0606030504020204" pitchFamily="34" charset="0"/>
                <a:cs typeface="Arial" panose="020B0604020202020204" pitchFamily="34" charset="0"/>
              </a:rPr>
              <a:t>obtains</a:t>
            </a:r>
            <a:r>
              <a:rPr lang="it-IT" spc="100" dirty="0">
                <a:latin typeface="Arial" panose="020B0604020202020204" pitchFamily="34" charset="0"/>
                <a:ea typeface="Open Sans" panose="020B0606030504020204" pitchFamily="34" charset="0"/>
                <a:cs typeface="Arial" panose="020B0604020202020204" pitchFamily="34" charset="0"/>
              </a:rPr>
              <a:t> an agreement for the 8 hours </a:t>
            </a:r>
            <a:r>
              <a:rPr lang="it-IT" spc="100" dirty="0" err="1">
                <a:latin typeface="Arial" panose="020B0604020202020204" pitchFamily="34" charset="0"/>
                <a:ea typeface="Open Sans" panose="020B0606030504020204" pitchFamily="34" charset="0"/>
                <a:cs typeface="Arial" panose="020B0604020202020204" pitchFamily="34" charset="0"/>
              </a:rPr>
              <a:t>limit</a:t>
            </a:r>
            <a:endParaRPr lang="it-IT"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spc="100" dirty="0" err="1">
                <a:latin typeface="Arial" panose="020B0604020202020204" pitchFamily="34" charset="0"/>
                <a:ea typeface="Open Sans" panose="020B0606030504020204" pitchFamily="34" charset="0"/>
                <a:cs typeface="Arial" panose="020B0604020202020204" pitchFamily="34" charset="0"/>
              </a:rPr>
              <a:t>Between</a:t>
            </a:r>
            <a:r>
              <a:rPr lang="it-IT" spc="100" dirty="0">
                <a:latin typeface="Arial" panose="020B0604020202020204" pitchFamily="34" charset="0"/>
                <a:ea typeface="Open Sans" panose="020B0606030504020204" pitchFamily="34" charset="0"/>
                <a:cs typeface="Arial" panose="020B0604020202020204" pitchFamily="34" charset="0"/>
              </a:rPr>
              <a:t> 1969 and 1970 the </a:t>
            </a:r>
            <a:r>
              <a:rPr lang="it-IT" spc="100" dirty="0" err="1">
                <a:latin typeface="Arial" panose="020B0604020202020204" pitchFamily="34" charset="0"/>
                <a:ea typeface="Open Sans" panose="020B0606030504020204" pitchFamily="34" charset="0"/>
                <a:cs typeface="Arial" panose="020B0604020202020204" pitchFamily="34" charset="0"/>
              </a:rPr>
              <a:t>weekly</a:t>
            </a:r>
            <a:r>
              <a:rPr lang="it-IT" spc="100" dirty="0">
                <a:latin typeface="Arial" panose="020B0604020202020204" pitchFamily="34" charset="0"/>
                <a:ea typeface="Open Sans" panose="020B0606030504020204" pitchFamily="34" charset="0"/>
                <a:cs typeface="Arial" panose="020B0604020202020204" pitchFamily="34" charset="0"/>
              </a:rPr>
              <a:t> </a:t>
            </a:r>
            <a:r>
              <a:rPr lang="it-IT" spc="100" dirty="0" err="1">
                <a:latin typeface="Arial" panose="020B0604020202020204" pitchFamily="34" charset="0"/>
                <a:ea typeface="Open Sans" panose="020B0606030504020204" pitchFamily="34" charset="0"/>
                <a:cs typeface="Arial" panose="020B0604020202020204" pitchFamily="34" charset="0"/>
              </a:rPr>
              <a:t>limit</a:t>
            </a:r>
            <a:r>
              <a:rPr lang="it-IT" spc="100" dirty="0">
                <a:latin typeface="Arial" panose="020B0604020202020204" pitchFamily="34" charset="0"/>
                <a:ea typeface="Open Sans" panose="020B0606030504020204" pitchFamily="34" charset="0"/>
                <a:cs typeface="Arial" panose="020B0604020202020204" pitchFamily="34" charset="0"/>
              </a:rPr>
              <a:t> </a:t>
            </a:r>
            <a:r>
              <a:rPr lang="it-IT" spc="100" dirty="0" err="1">
                <a:latin typeface="Arial" panose="020B0604020202020204" pitchFamily="34" charset="0"/>
                <a:ea typeface="Open Sans" panose="020B0606030504020204" pitchFamily="34" charset="0"/>
                <a:cs typeface="Arial" panose="020B0604020202020204" pitchFamily="34" charset="0"/>
              </a:rPr>
              <a:t>is</a:t>
            </a:r>
            <a:r>
              <a:rPr lang="it-IT" spc="100" dirty="0">
                <a:latin typeface="Arial" panose="020B0604020202020204" pitchFamily="34" charset="0"/>
                <a:ea typeface="Open Sans" panose="020B0606030504020204" pitchFamily="34" charset="0"/>
                <a:cs typeface="Arial" panose="020B0604020202020204" pitchFamily="34" charset="0"/>
              </a:rPr>
              <a:t> set </a:t>
            </a:r>
            <a:r>
              <a:rPr lang="it-IT" spc="100" dirty="0" err="1">
                <a:latin typeface="Arial" panose="020B0604020202020204" pitchFamily="34" charset="0"/>
                <a:ea typeface="Open Sans" panose="020B0606030504020204" pitchFamily="34" charset="0"/>
                <a:cs typeface="Arial" panose="020B0604020202020204" pitchFamily="34" charset="0"/>
              </a:rPr>
              <a:t>at</a:t>
            </a:r>
            <a:r>
              <a:rPr lang="it-IT" spc="100" dirty="0">
                <a:latin typeface="Arial" panose="020B0604020202020204" pitchFamily="34" charset="0"/>
                <a:ea typeface="Open Sans" panose="020B0606030504020204" pitchFamily="34" charset="0"/>
                <a:cs typeface="Arial" panose="020B0604020202020204" pitchFamily="34" charset="0"/>
              </a:rPr>
              <a:t> 40 hours</a:t>
            </a:r>
          </a:p>
        </p:txBody>
      </p:sp>
    </p:spTree>
    <p:extLst>
      <p:ext uri="{BB962C8B-B14F-4D97-AF65-F5344CB8AC3E}">
        <p14:creationId xmlns:p14="http://schemas.microsoft.com/office/powerpoint/2010/main" val="2234618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3DCB1F-F157-9F84-AD72-8139A7731814}"/>
              </a:ext>
            </a:extLst>
          </p:cNvPr>
          <p:cNvSpPr>
            <a:spLocks noGrp="1"/>
          </p:cNvSpPr>
          <p:nvPr>
            <p:ph type="title"/>
          </p:nvPr>
        </p:nvSpPr>
        <p:spPr>
          <a:xfrm>
            <a:off x="464486" y="3429000"/>
            <a:ext cx="4908550" cy="464602"/>
          </a:xfrm>
        </p:spPr>
        <p:txBody>
          <a:bodyPr/>
          <a:lstStyle/>
          <a:p>
            <a:r>
              <a:rPr lang="it-IT" dirty="0"/>
              <a:t>Tempo e produttività</a:t>
            </a:r>
          </a:p>
        </p:txBody>
      </p:sp>
      <p:pic>
        <p:nvPicPr>
          <p:cNvPr id="6" name="Immagine 5">
            <a:extLst>
              <a:ext uri="{FF2B5EF4-FFF2-40B4-BE49-F238E27FC236}">
                <a16:creationId xmlns:a16="http://schemas.microsoft.com/office/drawing/2014/main" id="{AD6C764D-D621-220C-CFF2-1E6B6DC383B8}"/>
              </a:ext>
            </a:extLst>
          </p:cNvPr>
          <p:cNvPicPr>
            <a:picLocks noChangeAspect="1"/>
          </p:cNvPicPr>
          <p:nvPr/>
        </p:nvPicPr>
        <p:blipFill>
          <a:blip r:embed="rId2"/>
          <a:stretch>
            <a:fillRect/>
          </a:stretch>
        </p:blipFill>
        <p:spPr>
          <a:xfrm>
            <a:off x="5465801" y="338868"/>
            <a:ext cx="6428301" cy="5597678"/>
          </a:xfrm>
          <a:prstGeom prst="rect">
            <a:avLst/>
          </a:prstGeom>
        </p:spPr>
      </p:pic>
    </p:spTree>
    <p:extLst>
      <p:ext uri="{BB962C8B-B14F-4D97-AF65-F5344CB8AC3E}">
        <p14:creationId xmlns:p14="http://schemas.microsoft.com/office/powerpoint/2010/main" val="169421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AB42AA-6FC3-09B2-257C-EA69EE7BB20D}"/>
              </a:ext>
            </a:extLst>
          </p:cNvPr>
          <p:cNvSpPr>
            <a:spLocks noGrp="1"/>
          </p:cNvSpPr>
          <p:nvPr>
            <p:ph type="title"/>
          </p:nvPr>
        </p:nvSpPr>
        <p:spPr/>
        <p:txBody>
          <a:bodyPr/>
          <a:lstStyle/>
          <a:p>
            <a:r>
              <a:rPr lang="it-IT" dirty="0"/>
              <a:t>Program of the day:</a:t>
            </a:r>
          </a:p>
        </p:txBody>
      </p:sp>
      <p:sp>
        <p:nvSpPr>
          <p:cNvPr id="4" name="Segnaposto testo 3">
            <a:extLst>
              <a:ext uri="{FF2B5EF4-FFF2-40B4-BE49-F238E27FC236}">
                <a16:creationId xmlns:a16="http://schemas.microsoft.com/office/drawing/2014/main" id="{7C4E3380-ED01-E31F-AC39-A5A6EB75AF20}"/>
              </a:ext>
            </a:extLst>
          </p:cNvPr>
          <p:cNvSpPr>
            <a:spLocks noGrp="1"/>
          </p:cNvSpPr>
          <p:nvPr>
            <p:ph type="body" sz="quarter" idx="18"/>
          </p:nvPr>
        </p:nvSpPr>
        <p:spPr>
          <a:xfrm>
            <a:off x="557250" y="1987825"/>
            <a:ext cx="9991480" cy="4505739"/>
          </a:xfrm>
        </p:spPr>
        <p:txBody>
          <a:bodyPr/>
          <a:lstStyle/>
          <a:p>
            <a:pPr marL="457200" indent="-457200">
              <a:buAutoNum type="arabicParenR"/>
            </a:pPr>
            <a:r>
              <a:rPr lang="it-IT" sz="4500" dirty="0"/>
              <a:t>Time management 8 </a:t>
            </a:r>
            <a:r>
              <a:rPr lang="it-IT" sz="4500" dirty="0" err="1"/>
              <a:t>am</a:t>
            </a:r>
            <a:r>
              <a:rPr lang="it-IT" sz="4500" dirty="0"/>
              <a:t> – 1 </a:t>
            </a:r>
            <a:r>
              <a:rPr lang="it-IT" sz="4500" dirty="0" err="1"/>
              <a:t>pm</a:t>
            </a:r>
            <a:endParaRPr lang="it-IT" sz="4500" dirty="0"/>
          </a:p>
          <a:p>
            <a:pPr marL="0" indent="0"/>
            <a:endParaRPr lang="it-IT" sz="4500" dirty="0"/>
          </a:p>
          <a:p>
            <a:pPr marL="0" indent="0"/>
            <a:endParaRPr lang="it-IT" sz="4500" dirty="0"/>
          </a:p>
          <a:p>
            <a:pPr marL="0" indent="0"/>
            <a:endParaRPr lang="it-IT" sz="4500" dirty="0"/>
          </a:p>
          <a:p>
            <a:pPr marL="0" indent="0"/>
            <a:r>
              <a:rPr lang="it-IT" sz="4500" dirty="0"/>
              <a:t>2) Your time </a:t>
            </a:r>
            <a:r>
              <a:rPr lang="it-IT" sz="4500" dirty="0" err="1"/>
              <a:t>employment</a:t>
            </a:r>
            <a:r>
              <a:rPr lang="it-IT" sz="4500" dirty="0"/>
              <a:t> 2 </a:t>
            </a:r>
            <a:r>
              <a:rPr lang="it-IT" sz="4500" dirty="0" err="1"/>
              <a:t>pm</a:t>
            </a:r>
            <a:r>
              <a:rPr lang="it-IT" sz="4500" dirty="0"/>
              <a:t> – 6 </a:t>
            </a:r>
            <a:r>
              <a:rPr lang="it-IT" sz="4500" dirty="0" err="1"/>
              <a:t>pm</a:t>
            </a:r>
            <a:endParaRPr lang="it-IT" sz="4500" dirty="0"/>
          </a:p>
          <a:p>
            <a:pPr marL="457200" indent="-457200">
              <a:buAutoNum type="arabicParenR"/>
            </a:pPr>
            <a:endParaRPr lang="it-IT" sz="4500" dirty="0"/>
          </a:p>
        </p:txBody>
      </p:sp>
      <p:pic>
        <p:nvPicPr>
          <p:cNvPr id="6" name="Immagine 5" descr="Immagine che contiene freccia&#10;&#10;Descrizione generata automaticamente">
            <a:extLst>
              <a:ext uri="{FF2B5EF4-FFF2-40B4-BE49-F238E27FC236}">
                <a16:creationId xmlns:a16="http://schemas.microsoft.com/office/drawing/2014/main" id="{1BE2337B-C930-FE67-1FB7-E4D2089314C2}"/>
              </a:ext>
            </a:extLst>
          </p:cNvPr>
          <p:cNvPicPr>
            <a:picLocks noChangeAspect="1"/>
          </p:cNvPicPr>
          <p:nvPr/>
        </p:nvPicPr>
        <p:blipFill>
          <a:blip r:embed="rId2"/>
          <a:stretch>
            <a:fillRect/>
          </a:stretch>
        </p:blipFill>
        <p:spPr>
          <a:xfrm>
            <a:off x="4618115" y="3227499"/>
            <a:ext cx="1869749" cy="1497289"/>
          </a:xfrm>
          <a:prstGeom prst="rect">
            <a:avLst/>
          </a:prstGeom>
        </p:spPr>
      </p:pic>
    </p:spTree>
    <p:extLst>
      <p:ext uri="{BB962C8B-B14F-4D97-AF65-F5344CB8AC3E}">
        <p14:creationId xmlns:p14="http://schemas.microsoft.com/office/powerpoint/2010/main" val="160527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2EB88-5B84-67A7-C685-9940CEEE982F}"/>
              </a:ext>
            </a:extLst>
          </p:cNvPr>
          <p:cNvSpPr>
            <a:spLocks noGrp="1"/>
          </p:cNvSpPr>
          <p:nvPr>
            <p:ph type="title"/>
          </p:nvPr>
        </p:nvSpPr>
        <p:spPr>
          <a:xfrm>
            <a:off x="2200520" y="475364"/>
            <a:ext cx="7076001" cy="1343461"/>
          </a:xfrm>
        </p:spPr>
        <p:txBody>
          <a:bodyPr/>
          <a:lstStyle/>
          <a:p>
            <a:pPr algn="ctr"/>
            <a:r>
              <a:rPr lang="it-IT" dirty="0"/>
              <a:t>Time and work? </a:t>
            </a:r>
            <a:br>
              <a:rPr lang="it-IT" dirty="0"/>
            </a:br>
            <a:r>
              <a:rPr lang="it-IT" dirty="0"/>
              <a:t>A bit of history…</a:t>
            </a:r>
          </a:p>
        </p:txBody>
      </p:sp>
      <p:sp>
        <p:nvSpPr>
          <p:cNvPr id="3" name="CasellaDiTesto 2">
            <a:extLst>
              <a:ext uri="{FF2B5EF4-FFF2-40B4-BE49-F238E27FC236}">
                <a16:creationId xmlns:a16="http://schemas.microsoft.com/office/drawing/2014/main" id="{6D6BDB02-60AB-627A-BD51-0BE1F060D5D8}"/>
              </a:ext>
            </a:extLst>
          </p:cNvPr>
          <p:cNvSpPr txBox="1"/>
          <p:nvPr/>
        </p:nvSpPr>
        <p:spPr>
          <a:xfrm>
            <a:off x="1444487" y="2729948"/>
            <a:ext cx="6135756" cy="1752339"/>
          </a:xfrm>
          <a:prstGeom prst="rect">
            <a:avLst/>
          </a:prstGeom>
          <a:noFill/>
        </p:spPr>
        <p:txBody>
          <a:bodyPr wrap="square" rtlCol="0">
            <a:spAutoFit/>
          </a:bodyPr>
          <a:lstStyle/>
          <a:p>
            <a:pPr algn="l">
              <a:lnSpc>
                <a:spcPct val="150000"/>
              </a:lnSpc>
            </a:pPr>
            <a:r>
              <a:rPr lang="it-IT" sz="2500" spc="100" dirty="0">
                <a:latin typeface="Arial" panose="020B0604020202020204" pitchFamily="34" charset="0"/>
                <a:ea typeface="Open Sans" panose="020B0606030504020204" pitchFamily="34" charset="0"/>
                <a:cs typeface="Arial" panose="020B0604020202020204" pitchFamily="34" charset="0"/>
              </a:rPr>
              <a:t>New challenges: </a:t>
            </a:r>
          </a:p>
          <a:p>
            <a:pPr marL="342900" indent="-342900" algn="l">
              <a:lnSpc>
                <a:spcPct val="150000"/>
              </a:lnSpc>
              <a:buFontTx/>
              <a:buChar char="-"/>
            </a:pPr>
            <a:r>
              <a:rPr lang="it-IT" sz="2500" spc="100" dirty="0">
                <a:latin typeface="Arial" panose="020B0604020202020204" pitchFamily="34" charset="0"/>
                <a:ea typeface="Open Sans" panose="020B0606030504020204" pitchFamily="34" charset="0"/>
                <a:cs typeface="Arial" panose="020B0604020202020204" pitchFamily="34" charset="0"/>
              </a:rPr>
              <a:t>6 hours day</a:t>
            </a:r>
          </a:p>
          <a:p>
            <a:pPr marL="342900" indent="-342900" algn="l">
              <a:lnSpc>
                <a:spcPct val="150000"/>
              </a:lnSpc>
              <a:buFontTx/>
              <a:buChar char="-"/>
            </a:pPr>
            <a:r>
              <a:rPr lang="it-IT" sz="2500" spc="100" dirty="0">
                <a:latin typeface="Arial" panose="020B0604020202020204" pitchFamily="34" charset="0"/>
                <a:ea typeface="Open Sans" panose="020B0606030504020204" pitchFamily="34" charset="0"/>
                <a:cs typeface="Arial" panose="020B0604020202020204" pitchFamily="34" charset="0"/>
              </a:rPr>
              <a:t>4 days week </a:t>
            </a:r>
          </a:p>
        </p:txBody>
      </p:sp>
      <p:pic>
        <p:nvPicPr>
          <p:cNvPr id="5" name="Immagine 4">
            <a:extLst>
              <a:ext uri="{FF2B5EF4-FFF2-40B4-BE49-F238E27FC236}">
                <a16:creationId xmlns:a16="http://schemas.microsoft.com/office/drawing/2014/main" id="{D2C3833A-F622-4092-0073-2AC904ABC604}"/>
              </a:ext>
            </a:extLst>
          </p:cNvPr>
          <p:cNvPicPr>
            <a:picLocks noChangeAspect="1"/>
          </p:cNvPicPr>
          <p:nvPr/>
        </p:nvPicPr>
        <p:blipFill>
          <a:blip r:embed="rId2"/>
          <a:stretch>
            <a:fillRect/>
          </a:stretch>
        </p:blipFill>
        <p:spPr>
          <a:xfrm>
            <a:off x="4754976" y="1798849"/>
            <a:ext cx="7437024" cy="4170763"/>
          </a:xfrm>
          <a:prstGeom prst="rect">
            <a:avLst/>
          </a:prstGeom>
          <a:ln>
            <a:noFill/>
          </a:ln>
          <a:effectLst>
            <a:softEdge rad="112500"/>
          </a:effectLst>
        </p:spPr>
      </p:pic>
    </p:spTree>
    <p:extLst>
      <p:ext uri="{BB962C8B-B14F-4D97-AF65-F5344CB8AC3E}">
        <p14:creationId xmlns:p14="http://schemas.microsoft.com/office/powerpoint/2010/main" val="309998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D8FC13-C3FF-6099-34A8-7FCFC86A8909}"/>
              </a:ext>
            </a:extLst>
          </p:cNvPr>
          <p:cNvPicPr>
            <a:picLocks noChangeAspect="1"/>
          </p:cNvPicPr>
          <p:nvPr/>
        </p:nvPicPr>
        <p:blipFill>
          <a:blip r:embed="rId2"/>
          <a:stretch>
            <a:fillRect/>
          </a:stretch>
        </p:blipFill>
        <p:spPr>
          <a:xfrm>
            <a:off x="3717061" y="609517"/>
            <a:ext cx="4757878" cy="5638966"/>
          </a:xfrm>
          <a:prstGeom prst="rect">
            <a:avLst/>
          </a:prstGeom>
        </p:spPr>
      </p:pic>
    </p:spTree>
    <p:extLst>
      <p:ext uri="{BB962C8B-B14F-4D97-AF65-F5344CB8AC3E}">
        <p14:creationId xmlns:p14="http://schemas.microsoft.com/office/powerpoint/2010/main" val="423489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B32583-32E2-0460-E1D4-7ED70FB86871}"/>
              </a:ext>
            </a:extLst>
          </p:cNvPr>
          <p:cNvSpPr>
            <a:spLocks noGrp="1"/>
          </p:cNvSpPr>
          <p:nvPr>
            <p:ph type="title"/>
          </p:nvPr>
        </p:nvSpPr>
        <p:spPr>
          <a:xfrm>
            <a:off x="389965" y="2958353"/>
            <a:ext cx="11645153" cy="1183341"/>
          </a:xfrm>
        </p:spPr>
        <p:txBody>
          <a:bodyPr/>
          <a:lstStyle/>
          <a:p>
            <a:pPr algn="ctr"/>
            <a:r>
              <a:rPr lang="it-IT" sz="5500" dirty="0"/>
              <a:t>Smart working vs </a:t>
            </a:r>
            <a:r>
              <a:rPr lang="it-IT" sz="5500" dirty="0" err="1"/>
              <a:t>traditional</a:t>
            </a:r>
            <a:r>
              <a:rPr lang="it-IT" sz="5500" dirty="0"/>
              <a:t> working?</a:t>
            </a:r>
            <a:br>
              <a:rPr lang="it-IT" sz="5500" dirty="0"/>
            </a:br>
            <a:br>
              <a:rPr lang="it-IT" sz="5500" dirty="0"/>
            </a:br>
            <a:br>
              <a:rPr lang="it-IT" dirty="0"/>
            </a:br>
            <a:endParaRPr lang="it-IT" dirty="0"/>
          </a:p>
        </p:txBody>
      </p:sp>
    </p:spTree>
    <p:extLst>
      <p:ext uri="{BB962C8B-B14F-4D97-AF65-F5344CB8AC3E}">
        <p14:creationId xmlns:p14="http://schemas.microsoft.com/office/powerpoint/2010/main" val="22287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CBD02AF-4F66-1BA3-B6E1-1F4E4FE13DF6}"/>
              </a:ext>
            </a:extLst>
          </p:cNvPr>
          <p:cNvPicPr>
            <a:picLocks noChangeAspect="1"/>
          </p:cNvPicPr>
          <p:nvPr/>
        </p:nvPicPr>
        <p:blipFill rotWithShape="1">
          <a:blip r:embed="rId2"/>
          <a:srcRect l="17656" r="18281"/>
          <a:stretch/>
        </p:blipFill>
        <p:spPr>
          <a:xfrm>
            <a:off x="3081131" y="1072633"/>
            <a:ext cx="6029738" cy="5294404"/>
          </a:xfrm>
          <a:prstGeom prst="rect">
            <a:avLst/>
          </a:prstGeom>
        </p:spPr>
      </p:pic>
      <p:sp>
        <p:nvSpPr>
          <p:cNvPr id="9" name="Rettangolo 8">
            <a:extLst>
              <a:ext uri="{FF2B5EF4-FFF2-40B4-BE49-F238E27FC236}">
                <a16:creationId xmlns:a16="http://schemas.microsoft.com/office/drawing/2014/main" id="{7B824BB2-44BC-4B37-615E-E3DBE1D6179F}"/>
              </a:ext>
            </a:extLst>
          </p:cNvPr>
          <p:cNvSpPr/>
          <p:nvPr/>
        </p:nvSpPr>
        <p:spPr>
          <a:xfrm>
            <a:off x="3844955" y="2794738"/>
            <a:ext cx="1965603" cy="923330"/>
          </a:xfrm>
          <a:prstGeom prst="rect">
            <a:avLst/>
          </a:prstGeom>
          <a:noFill/>
        </p:spPr>
        <p:txBody>
          <a:bodyPr wrap="none" lIns="91440" tIns="45720" rIns="91440" bIns="45720">
            <a:spAutoFit/>
          </a:bodyPr>
          <a:lstStyle/>
          <a:p>
            <a:pPr algn="ctr"/>
            <a:r>
              <a:rPr lang="it-IT" sz="5400" b="0" cap="none" spc="0" dirty="0">
                <a:ln w="0"/>
                <a:solidFill>
                  <a:schemeClr val="tx1"/>
                </a:solidFill>
                <a:effectLst>
                  <a:outerShdw blurRad="38100" dist="19050" dir="2700000" algn="tl" rotWithShape="0">
                    <a:schemeClr val="dk1">
                      <a:alpha val="40000"/>
                    </a:schemeClr>
                  </a:outerShdw>
                </a:effectLst>
              </a:rPr>
              <a:t>DO IT!</a:t>
            </a:r>
          </a:p>
        </p:txBody>
      </p:sp>
      <p:sp>
        <p:nvSpPr>
          <p:cNvPr id="10" name="Rettangolo 9">
            <a:extLst>
              <a:ext uri="{FF2B5EF4-FFF2-40B4-BE49-F238E27FC236}">
                <a16:creationId xmlns:a16="http://schemas.microsoft.com/office/drawing/2014/main" id="{7978F3BD-B1B5-9020-5F24-42FAC8327780}"/>
              </a:ext>
            </a:extLst>
          </p:cNvPr>
          <p:cNvSpPr/>
          <p:nvPr/>
        </p:nvSpPr>
        <p:spPr>
          <a:xfrm>
            <a:off x="6259514" y="3027153"/>
            <a:ext cx="2215671" cy="754053"/>
          </a:xfrm>
          <a:prstGeom prst="rect">
            <a:avLst/>
          </a:prstGeom>
          <a:noFill/>
        </p:spPr>
        <p:txBody>
          <a:bodyPr wrap="none" lIns="91440" tIns="45720" rIns="91440" bIns="45720">
            <a:spAutoFit/>
          </a:bodyPr>
          <a:lstStyle/>
          <a:p>
            <a:pPr algn="ctr"/>
            <a:r>
              <a:rPr lang="it-IT" sz="4300" dirty="0">
                <a:ln w="0"/>
                <a:effectLst>
                  <a:outerShdw blurRad="38100" dist="19050" dir="2700000" algn="tl" rotWithShape="0">
                    <a:schemeClr val="dk1">
                      <a:alpha val="40000"/>
                    </a:schemeClr>
                  </a:outerShdw>
                </a:effectLst>
              </a:rPr>
              <a:t>Schedule</a:t>
            </a:r>
            <a:endParaRPr lang="it-IT" sz="4300" b="0" cap="none" spc="0" dirty="0">
              <a:ln w="0"/>
              <a:solidFill>
                <a:schemeClr val="tx1"/>
              </a:solidFill>
              <a:effectLst>
                <a:outerShdw blurRad="38100" dist="19050" dir="2700000" algn="tl" rotWithShape="0">
                  <a:schemeClr val="dk1">
                    <a:alpha val="40000"/>
                  </a:schemeClr>
                </a:outerShdw>
              </a:effectLst>
            </a:endParaRPr>
          </a:p>
        </p:txBody>
      </p:sp>
      <p:sp>
        <p:nvSpPr>
          <p:cNvPr id="11" name="Rettangolo 10">
            <a:extLst>
              <a:ext uri="{FF2B5EF4-FFF2-40B4-BE49-F238E27FC236}">
                <a16:creationId xmlns:a16="http://schemas.microsoft.com/office/drawing/2014/main" id="{CE5B9C22-616C-2AA1-8DF0-A6784F661C5F}"/>
              </a:ext>
            </a:extLst>
          </p:cNvPr>
          <p:cNvSpPr/>
          <p:nvPr/>
        </p:nvSpPr>
        <p:spPr>
          <a:xfrm>
            <a:off x="3723609" y="4862037"/>
            <a:ext cx="2208297" cy="769441"/>
          </a:xfrm>
          <a:prstGeom prst="rect">
            <a:avLst/>
          </a:prstGeom>
          <a:noFill/>
        </p:spPr>
        <p:txBody>
          <a:bodyPr wrap="none" lIns="91440" tIns="45720" rIns="91440" bIns="45720">
            <a:spAutoFit/>
          </a:bodyPr>
          <a:lstStyle/>
          <a:p>
            <a:pPr algn="ctr"/>
            <a:r>
              <a:rPr lang="it-IT" sz="4400" b="0" cap="none" spc="0" dirty="0">
                <a:ln w="0"/>
                <a:solidFill>
                  <a:schemeClr val="tx1"/>
                </a:solidFill>
                <a:effectLst>
                  <a:outerShdw blurRad="38100" dist="19050" dir="2700000" algn="tl" rotWithShape="0">
                    <a:schemeClr val="dk1">
                      <a:alpha val="40000"/>
                    </a:schemeClr>
                  </a:outerShdw>
                </a:effectLst>
              </a:rPr>
              <a:t>Delegate</a:t>
            </a:r>
          </a:p>
        </p:txBody>
      </p:sp>
      <p:sp>
        <p:nvSpPr>
          <p:cNvPr id="13" name="Rettangolo 12">
            <a:extLst>
              <a:ext uri="{FF2B5EF4-FFF2-40B4-BE49-F238E27FC236}">
                <a16:creationId xmlns:a16="http://schemas.microsoft.com/office/drawing/2014/main" id="{EC085D6B-0CEF-7981-55D7-79108B341C79}"/>
              </a:ext>
            </a:extLst>
          </p:cNvPr>
          <p:cNvSpPr/>
          <p:nvPr/>
        </p:nvSpPr>
        <p:spPr>
          <a:xfrm>
            <a:off x="6240538" y="4938981"/>
            <a:ext cx="2215672" cy="707886"/>
          </a:xfrm>
          <a:prstGeom prst="rect">
            <a:avLst/>
          </a:prstGeom>
          <a:noFill/>
        </p:spPr>
        <p:txBody>
          <a:bodyPr wrap="square" lIns="91440" tIns="45720" rIns="91440" bIns="45720">
            <a:spAutoFit/>
          </a:bodyPr>
          <a:lstStyle/>
          <a:p>
            <a:pPr algn="ctr"/>
            <a:r>
              <a:rPr lang="it-IT" sz="4000" b="0" cap="none" spc="0" dirty="0">
                <a:ln w="0"/>
                <a:solidFill>
                  <a:schemeClr val="tx1"/>
                </a:solidFill>
                <a:effectLst>
                  <a:outerShdw blurRad="38100" dist="19050" dir="2700000" algn="tl" rotWithShape="0">
                    <a:schemeClr val="dk1">
                      <a:alpha val="40000"/>
                    </a:schemeClr>
                  </a:outerShdw>
                </a:effectLst>
              </a:rPr>
              <a:t>Eliminate</a:t>
            </a:r>
          </a:p>
        </p:txBody>
      </p:sp>
      <p:sp>
        <p:nvSpPr>
          <p:cNvPr id="14" name="Ovale 13">
            <a:extLst>
              <a:ext uri="{FF2B5EF4-FFF2-40B4-BE49-F238E27FC236}">
                <a16:creationId xmlns:a16="http://schemas.microsoft.com/office/drawing/2014/main" id="{11057D69-21A7-5320-2824-D01FD1DB2CBE}"/>
              </a:ext>
            </a:extLst>
          </p:cNvPr>
          <p:cNvSpPr/>
          <p:nvPr/>
        </p:nvSpPr>
        <p:spPr>
          <a:xfrm>
            <a:off x="3240741" y="4751619"/>
            <a:ext cx="2999797" cy="10337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403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1000"/>
                                        <p:tgtEl>
                                          <p:spTgt spid="11">
                                            <p:txEl>
                                              <p:pRg st="0" end="0"/>
                                            </p:txEl>
                                          </p:spTgt>
                                        </p:tgtEl>
                                      </p:cBhvr>
                                    </p:animEffect>
                                    <p:anim calcmode="lin" valueType="num">
                                      <p:cBhvr>
                                        <p:cTn id="3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23E5A3-4D5F-B242-44DB-43007DB673E4}"/>
              </a:ext>
            </a:extLst>
          </p:cNvPr>
          <p:cNvSpPr>
            <a:spLocks noGrp="1"/>
          </p:cNvSpPr>
          <p:nvPr>
            <p:ph type="title"/>
          </p:nvPr>
        </p:nvSpPr>
        <p:spPr/>
        <p:txBody>
          <a:bodyPr/>
          <a:lstStyle/>
          <a:p>
            <a:r>
              <a:rPr lang="it-IT" dirty="0" err="1"/>
              <a:t>Delegation</a:t>
            </a:r>
            <a:r>
              <a:rPr lang="it-IT" dirty="0"/>
              <a:t> tasks!</a:t>
            </a:r>
          </a:p>
        </p:txBody>
      </p:sp>
      <p:pic>
        <p:nvPicPr>
          <p:cNvPr id="5" name="Immagine 4">
            <a:extLst>
              <a:ext uri="{FF2B5EF4-FFF2-40B4-BE49-F238E27FC236}">
                <a16:creationId xmlns:a16="http://schemas.microsoft.com/office/drawing/2014/main" id="{71CB81D6-53E9-7EC3-8F66-C1AA61554A42}"/>
              </a:ext>
            </a:extLst>
          </p:cNvPr>
          <p:cNvPicPr>
            <a:picLocks noChangeAspect="1"/>
          </p:cNvPicPr>
          <p:nvPr/>
        </p:nvPicPr>
        <p:blipFill>
          <a:blip r:embed="rId2"/>
          <a:stretch>
            <a:fillRect/>
          </a:stretch>
        </p:blipFill>
        <p:spPr>
          <a:xfrm>
            <a:off x="7312455" y="2097741"/>
            <a:ext cx="3679398" cy="3744935"/>
          </a:xfrm>
          <a:prstGeom prst="rect">
            <a:avLst/>
          </a:prstGeom>
        </p:spPr>
      </p:pic>
      <p:sp>
        <p:nvSpPr>
          <p:cNvPr id="6" name="CasellaDiTesto 5">
            <a:extLst>
              <a:ext uri="{FF2B5EF4-FFF2-40B4-BE49-F238E27FC236}">
                <a16:creationId xmlns:a16="http://schemas.microsoft.com/office/drawing/2014/main" id="{03F44FFA-7393-8574-5179-93F997541BA3}"/>
              </a:ext>
            </a:extLst>
          </p:cNvPr>
          <p:cNvSpPr txBox="1"/>
          <p:nvPr/>
        </p:nvSpPr>
        <p:spPr>
          <a:xfrm>
            <a:off x="821712" y="2514600"/>
            <a:ext cx="6490743" cy="3890489"/>
          </a:xfrm>
          <a:prstGeom prst="rect">
            <a:avLst/>
          </a:prstGeom>
          <a:noFill/>
        </p:spPr>
        <p:txBody>
          <a:bodyPr wrap="square" rtlCol="0">
            <a:spAutoFit/>
          </a:bodyPr>
          <a:lstStyle/>
          <a:p>
            <a:pPr algn="l">
              <a:lnSpc>
                <a:spcPct val="150000"/>
              </a:lnSpc>
            </a:pPr>
            <a:r>
              <a:rPr lang="it-IT" sz="2800" spc="100" dirty="0" err="1">
                <a:latin typeface="Arial" panose="020B0604020202020204" pitchFamily="34" charset="0"/>
                <a:ea typeface="Open Sans" panose="020B0606030504020204" pitchFamily="34" charset="0"/>
                <a:cs typeface="Arial" panose="020B0604020202020204" pitchFamily="34" charset="0"/>
              </a:rPr>
              <a:t>Choose</a:t>
            </a:r>
            <a:r>
              <a:rPr lang="it-IT" sz="2800" spc="100" dirty="0">
                <a:latin typeface="Arial" panose="020B0604020202020204" pitchFamily="34" charset="0"/>
                <a:ea typeface="Open Sans" panose="020B0606030504020204" pitchFamily="34" charset="0"/>
                <a:cs typeface="Arial" panose="020B0604020202020204" pitchFamily="34" charset="0"/>
              </a:rPr>
              <a:t> a </a:t>
            </a:r>
            <a:r>
              <a:rPr lang="it-IT" sz="2800" spc="100" dirty="0" err="1">
                <a:latin typeface="Arial" panose="020B0604020202020204" pitchFamily="34" charset="0"/>
                <a:ea typeface="Open Sans" panose="020B0606030504020204" pitchFamily="34" charset="0"/>
                <a:cs typeface="Arial" panose="020B0604020202020204" pitchFamily="34" charset="0"/>
              </a:rPr>
              <a:t>very</a:t>
            </a:r>
            <a:r>
              <a:rPr lang="it-IT" sz="2800" spc="100" dirty="0">
                <a:latin typeface="Arial" panose="020B0604020202020204" pitchFamily="34" charset="0"/>
                <a:ea typeface="Open Sans" panose="020B0606030504020204" pitchFamily="34" charset="0"/>
                <a:cs typeface="Arial" panose="020B0604020202020204" pitchFamily="34" charset="0"/>
              </a:rPr>
              <a:t> </a:t>
            </a:r>
            <a:r>
              <a:rPr lang="it-IT" sz="2800" spc="100" dirty="0" err="1">
                <a:latin typeface="Arial" panose="020B0604020202020204" pitchFamily="34" charset="0"/>
                <a:ea typeface="Open Sans" panose="020B0606030504020204" pitchFamily="34" charset="0"/>
                <a:cs typeface="Arial" panose="020B0604020202020204" pitchFamily="34" charset="0"/>
              </a:rPr>
              <a:t>boring</a:t>
            </a:r>
            <a:r>
              <a:rPr lang="it-IT" sz="2800" spc="100" dirty="0">
                <a:latin typeface="Arial" panose="020B0604020202020204" pitchFamily="34" charset="0"/>
                <a:ea typeface="Open Sans" panose="020B0606030504020204" pitchFamily="34" charset="0"/>
                <a:cs typeface="Arial" panose="020B0604020202020204" pitchFamily="34" charset="0"/>
              </a:rPr>
              <a:t> task </a:t>
            </a:r>
            <a:r>
              <a:rPr lang="it-IT" sz="2800" spc="100" dirty="0" err="1">
                <a:latin typeface="Arial" panose="020B0604020202020204" pitchFamily="34" charset="0"/>
                <a:ea typeface="Open Sans" panose="020B0606030504020204" pitchFamily="34" charset="0"/>
                <a:cs typeface="Arial" panose="020B0604020202020204" pitchFamily="34" charset="0"/>
              </a:rPr>
              <a:t>you</a:t>
            </a:r>
            <a:r>
              <a:rPr lang="it-IT" sz="2800" spc="100" dirty="0">
                <a:latin typeface="Arial" panose="020B0604020202020204" pitchFamily="34" charset="0"/>
                <a:ea typeface="Open Sans" panose="020B0606030504020204" pitchFamily="34" charset="0"/>
                <a:cs typeface="Arial" panose="020B0604020202020204" pitchFamily="34" charset="0"/>
              </a:rPr>
              <a:t> </a:t>
            </a:r>
            <a:r>
              <a:rPr lang="it-IT" sz="2800" spc="100" dirty="0" err="1">
                <a:latin typeface="Arial" panose="020B0604020202020204" pitchFamily="34" charset="0"/>
                <a:ea typeface="Open Sans" panose="020B0606030504020204" pitchFamily="34" charset="0"/>
                <a:cs typeface="Arial" panose="020B0604020202020204" pitchFamily="34" charset="0"/>
              </a:rPr>
              <a:t>experienced</a:t>
            </a:r>
            <a:r>
              <a:rPr lang="it-IT" sz="2800" spc="100" dirty="0">
                <a:latin typeface="Arial" panose="020B0604020202020204" pitchFamily="34" charset="0"/>
                <a:ea typeface="Open Sans" panose="020B0606030504020204" pitchFamily="34" charset="0"/>
                <a:cs typeface="Arial" panose="020B0604020202020204" pitchFamily="34" charset="0"/>
              </a:rPr>
              <a:t> in </a:t>
            </a:r>
            <a:r>
              <a:rPr lang="it-IT" sz="2800" spc="100" dirty="0" err="1">
                <a:latin typeface="Arial" panose="020B0604020202020204" pitchFamily="34" charset="0"/>
                <a:ea typeface="Open Sans" panose="020B0606030504020204" pitchFamily="34" charset="0"/>
                <a:cs typeface="Arial" panose="020B0604020202020204" pitchFamily="34" charset="0"/>
              </a:rPr>
              <a:t>your</a:t>
            </a:r>
            <a:r>
              <a:rPr lang="it-IT" sz="2800" spc="100" dirty="0">
                <a:latin typeface="Arial" panose="020B0604020202020204" pitchFamily="34" charset="0"/>
                <a:ea typeface="Open Sans" panose="020B0606030504020204" pitchFamily="34" charset="0"/>
                <a:cs typeface="Arial" panose="020B0604020202020204" pitchFamily="34" charset="0"/>
              </a:rPr>
              <a:t> work, </a:t>
            </a:r>
            <a:r>
              <a:rPr lang="it-IT" sz="2800" spc="100" dirty="0" err="1">
                <a:latin typeface="Arial" panose="020B0604020202020204" pitchFamily="34" charset="0"/>
                <a:ea typeface="Open Sans" panose="020B0606030504020204" pitchFamily="34" charset="0"/>
                <a:cs typeface="Arial" panose="020B0604020202020204" pitchFamily="34" charset="0"/>
              </a:rPr>
              <a:t>education</a:t>
            </a:r>
            <a:r>
              <a:rPr lang="it-IT" sz="2800" spc="100" dirty="0">
                <a:latin typeface="Arial" panose="020B0604020202020204" pitchFamily="34" charset="0"/>
                <a:ea typeface="Open Sans" panose="020B0606030504020204" pitchFamily="34" charset="0"/>
                <a:cs typeface="Arial" panose="020B0604020202020204" pitchFamily="34" charset="0"/>
              </a:rPr>
              <a:t> or private life. </a:t>
            </a:r>
          </a:p>
          <a:p>
            <a:pPr algn="l">
              <a:lnSpc>
                <a:spcPct val="150000"/>
              </a:lnSpc>
            </a:pPr>
            <a:r>
              <a:rPr lang="it-IT" sz="2800" spc="100" dirty="0" err="1">
                <a:latin typeface="Arial" panose="020B0604020202020204" pitchFamily="34" charset="0"/>
                <a:ea typeface="Open Sans" panose="020B0606030504020204" pitchFamily="34" charset="0"/>
                <a:cs typeface="Arial" panose="020B0604020202020204" pitchFamily="34" charset="0"/>
              </a:rPr>
              <a:t>Choose</a:t>
            </a:r>
            <a:r>
              <a:rPr lang="it-IT" sz="2800" spc="100" dirty="0">
                <a:latin typeface="Arial" panose="020B0604020202020204" pitchFamily="34" charset="0"/>
                <a:ea typeface="Open Sans" panose="020B0606030504020204" pitchFamily="34" charset="0"/>
                <a:cs typeface="Arial" panose="020B0604020202020204" pitchFamily="34" charset="0"/>
              </a:rPr>
              <a:t> an </a:t>
            </a:r>
            <a:r>
              <a:rPr lang="it-IT" sz="2800" spc="100" dirty="0" err="1">
                <a:latin typeface="Arial" panose="020B0604020202020204" pitchFamily="34" charset="0"/>
                <a:ea typeface="Open Sans" panose="020B0606030504020204" pitchFamily="34" charset="0"/>
                <a:cs typeface="Arial" panose="020B0604020202020204" pitchFamily="34" charset="0"/>
              </a:rPr>
              <a:t>employee</a:t>
            </a:r>
            <a:r>
              <a:rPr lang="it-IT" sz="2800" spc="100" dirty="0">
                <a:latin typeface="Arial" panose="020B0604020202020204" pitchFamily="34" charset="0"/>
                <a:ea typeface="Open Sans" panose="020B0606030504020204" pitchFamily="34" charset="0"/>
                <a:cs typeface="Arial" panose="020B0604020202020204" pitchFamily="34" charset="0"/>
              </a:rPr>
              <a:t> in the group and </a:t>
            </a:r>
            <a:r>
              <a:rPr lang="it-IT" sz="2800" spc="100" dirty="0" err="1">
                <a:latin typeface="Arial" panose="020B0604020202020204" pitchFamily="34" charset="0"/>
                <a:ea typeface="Open Sans" panose="020B0606030504020204" pitchFamily="34" charset="0"/>
                <a:cs typeface="Arial" panose="020B0604020202020204" pitchFamily="34" charset="0"/>
              </a:rPr>
              <a:t>give</a:t>
            </a:r>
            <a:r>
              <a:rPr lang="it-IT" sz="2800" spc="100" dirty="0">
                <a:latin typeface="Arial" panose="020B0604020202020204" pitchFamily="34" charset="0"/>
                <a:ea typeface="Open Sans" panose="020B0606030504020204" pitchFamily="34" charset="0"/>
                <a:cs typeface="Arial" panose="020B0604020202020204" pitchFamily="34" charset="0"/>
              </a:rPr>
              <a:t> </a:t>
            </a:r>
            <a:r>
              <a:rPr lang="it-IT" sz="2800" spc="100" dirty="0" err="1">
                <a:latin typeface="Arial" panose="020B0604020202020204" pitchFamily="34" charset="0"/>
                <a:ea typeface="Open Sans" panose="020B0606030504020204" pitchFamily="34" charset="0"/>
                <a:cs typeface="Arial" panose="020B0604020202020204" pitchFamily="34" charset="0"/>
              </a:rPr>
              <a:t>him</a:t>
            </a:r>
            <a:r>
              <a:rPr lang="it-IT" sz="2800" spc="100" dirty="0">
                <a:latin typeface="Arial" panose="020B0604020202020204" pitchFamily="34" charset="0"/>
                <a:ea typeface="Open Sans" panose="020B0606030504020204" pitchFamily="34" charset="0"/>
                <a:cs typeface="Arial" panose="020B0604020202020204" pitchFamily="34" charset="0"/>
              </a:rPr>
              <a:t> </a:t>
            </a:r>
            <a:r>
              <a:rPr lang="it-IT" sz="2800" spc="100" dirty="0" err="1">
                <a:latin typeface="Arial" panose="020B0604020202020204" pitchFamily="34" charset="0"/>
                <a:ea typeface="Open Sans" panose="020B0606030504020204" pitchFamily="34" charset="0"/>
                <a:cs typeface="Arial" panose="020B0604020202020204" pitchFamily="34" charset="0"/>
              </a:rPr>
              <a:t>instruction</a:t>
            </a:r>
            <a:r>
              <a:rPr lang="it-IT" sz="2800" spc="100" dirty="0">
                <a:latin typeface="Arial" panose="020B0604020202020204" pitchFamily="34" charset="0"/>
                <a:ea typeface="Open Sans" panose="020B0606030504020204" pitchFamily="34" charset="0"/>
                <a:cs typeface="Arial" panose="020B0604020202020204" pitchFamily="34" charset="0"/>
              </a:rPr>
              <a:t> to delegate to </a:t>
            </a:r>
            <a:r>
              <a:rPr lang="it-IT" sz="2800" spc="100" dirty="0" err="1">
                <a:latin typeface="Arial" panose="020B0604020202020204" pitchFamily="34" charset="0"/>
                <a:ea typeface="Open Sans" panose="020B0606030504020204" pitchFamily="34" charset="0"/>
                <a:cs typeface="Arial" panose="020B0604020202020204" pitchFamily="34" charset="0"/>
              </a:rPr>
              <a:t>him</a:t>
            </a:r>
            <a:r>
              <a:rPr lang="it-IT" sz="2800" spc="100" dirty="0">
                <a:latin typeface="Arial" panose="020B0604020202020204" pitchFamily="34" charset="0"/>
                <a:ea typeface="Open Sans" panose="020B0606030504020204" pitchFamily="34" charset="0"/>
                <a:cs typeface="Arial" panose="020B0604020202020204" pitchFamily="34" charset="0"/>
              </a:rPr>
              <a:t> the task.</a:t>
            </a:r>
          </a:p>
        </p:txBody>
      </p:sp>
    </p:spTree>
    <p:extLst>
      <p:ext uri="{BB962C8B-B14F-4D97-AF65-F5344CB8AC3E}">
        <p14:creationId xmlns:p14="http://schemas.microsoft.com/office/powerpoint/2010/main" val="1003142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1A986984-38B3-B8B8-04C1-F045FE7D5AAA}"/>
              </a:ext>
            </a:extLst>
          </p:cNvPr>
          <p:cNvSpPr>
            <a:spLocks noGrp="1"/>
          </p:cNvSpPr>
          <p:nvPr>
            <p:ph type="body" sz="quarter" idx="18"/>
          </p:nvPr>
        </p:nvSpPr>
        <p:spPr>
          <a:xfrm>
            <a:off x="557250" y="2111187"/>
            <a:ext cx="9068099" cy="3738283"/>
          </a:xfrm>
        </p:spPr>
        <p:txBody>
          <a:bodyPr/>
          <a:lstStyle/>
          <a:p>
            <a:pPr marL="342900" indent="-342900">
              <a:buFontTx/>
              <a:buChar char="-"/>
            </a:pPr>
            <a:r>
              <a:rPr lang="it-IT" sz="3200" dirty="0" err="1"/>
              <a:t>Did</a:t>
            </a:r>
            <a:r>
              <a:rPr lang="it-IT" sz="3200" dirty="0"/>
              <a:t> the </a:t>
            </a:r>
            <a:r>
              <a:rPr lang="it-IT" sz="3200" dirty="0" err="1"/>
              <a:t>delegator</a:t>
            </a:r>
            <a:r>
              <a:rPr lang="it-IT" sz="3200" dirty="0"/>
              <a:t> </a:t>
            </a:r>
            <a:r>
              <a:rPr lang="it-IT" sz="3200" dirty="0" err="1"/>
              <a:t>explain</a:t>
            </a:r>
            <a:r>
              <a:rPr lang="it-IT" sz="3200" dirty="0"/>
              <a:t> </a:t>
            </a:r>
            <a:r>
              <a:rPr lang="it-IT" sz="3200" dirty="0" err="1"/>
              <a:t>how</a:t>
            </a:r>
            <a:r>
              <a:rPr lang="it-IT" sz="3200" dirty="0"/>
              <a:t> </a:t>
            </a:r>
            <a:r>
              <a:rPr lang="it-IT" sz="3200" dirty="0" err="1"/>
              <a:t>important</a:t>
            </a:r>
            <a:r>
              <a:rPr lang="it-IT" sz="3200" dirty="0"/>
              <a:t> the task </a:t>
            </a:r>
            <a:r>
              <a:rPr lang="it-IT" sz="3200" dirty="0" err="1"/>
              <a:t>was</a:t>
            </a:r>
            <a:r>
              <a:rPr lang="it-IT" sz="3200" dirty="0"/>
              <a:t>? </a:t>
            </a:r>
          </a:p>
          <a:p>
            <a:pPr marL="342900" indent="-342900">
              <a:buFontTx/>
              <a:buChar char="-"/>
            </a:pPr>
            <a:r>
              <a:rPr lang="it-IT" sz="3200" dirty="0" err="1"/>
              <a:t>Did</a:t>
            </a:r>
            <a:r>
              <a:rPr lang="it-IT" sz="3200" dirty="0"/>
              <a:t> the </a:t>
            </a:r>
            <a:r>
              <a:rPr lang="it-IT" sz="3200" dirty="0" err="1"/>
              <a:t>delegator</a:t>
            </a:r>
            <a:r>
              <a:rPr lang="it-IT" sz="3200" dirty="0"/>
              <a:t> </a:t>
            </a:r>
            <a:r>
              <a:rPr lang="it-IT" sz="3200" dirty="0" err="1"/>
              <a:t>expose</a:t>
            </a:r>
            <a:r>
              <a:rPr lang="it-IT" sz="3200" dirty="0"/>
              <a:t> the </a:t>
            </a:r>
            <a:r>
              <a:rPr lang="it-IT" sz="3200" dirty="0" err="1"/>
              <a:t>purpose</a:t>
            </a:r>
            <a:r>
              <a:rPr lang="it-IT" sz="3200" dirty="0"/>
              <a:t> of the task? </a:t>
            </a:r>
          </a:p>
          <a:p>
            <a:pPr marL="342900" indent="-342900">
              <a:buFontTx/>
              <a:buChar char="-"/>
            </a:pPr>
            <a:r>
              <a:rPr lang="it-IT" sz="3200" dirty="0" err="1"/>
              <a:t>Did</a:t>
            </a:r>
            <a:r>
              <a:rPr lang="it-IT" sz="3200" dirty="0"/>
              <a:t> the </a:t>
            </a:r>
            <a:r>
              <a:rPr lang="it-IT" sz="3200" dirty="0" err="1"/>
              <a:t>delegator</a:t>
            </a:r>
            <a:r>
              <a:rPr lang="it-IT" sz="3200" dirty="0"/>
              <a:t> </a:t>
            </a:r>
            <a:r>
              <a:rPr lang="it-IT" sz="3200" dirty="0" err="1"/>
              <a:t>expose</a:t>
            </a:r>
            <a:r>
              <a:rPr lang="it-IT" sz="3200" dirty="0"/>
              <a:t> the </a:t>
            </a:r>
            <a:r>
              <a:rPr lang="it-IT" sz="3200" dirty="0" err="1"/>
              <a:t>employee</a:t>
            </a:r>
            <a:r>
              <a:rPr lang="it-IT" sz="3200" dirty="0"/>
              <a:t> to do the task?</a:t>
            </a:r>
          </a:p>
          <a:p>
            <a:pPr marL="342900" indent="-342900">
              <a:buFontTx/>
              <a:buChar char="-"/>
            </a:pPr>
            <a:r>
              <a:rPr lang="it-IT" sz="3200" dirty="0" err="1"/>
              <a:t>Did</a:t>
            </a:r>
            <a:r>
              <a:rPr lang="it-IT" sz="3200" dirty="0"/>
              <a:t> the </a:t>
            </a:r>
            <a:r>
              <a:rPr lang="it-IT" sz="3200" dirty="0" err="1"/>
              <a:t>employer</a:t>
            </a:r>
            <a:r>
              <a:rPr lang="it-IT" sz="3200" dirty="0"/>
              <a:t> </a:t>
            </a:r>
            <a:r>
              <a:rPr lang="it-IT" sz="3200" dirty="0" err="1"/>
              <a:t>ask</a:t>
            </a:r>
            <a:r>
              <a:rPr lang="it-IT" sz="3200" dirty="0"/>
              <a:t> </a:t>
            </a:r>
            <a:r>
              <a:rPr lang="it-IT" sz="3200" dirty="0" err="1"/>
              <a:t>any</a:t>
            </a:r>
            <a:r>
              <a:rPr lang="it-IT" sz="3200" dirty="0"/>
              <a:t> </a:t>
            </a:r>
            <a:r>
              <a:rPr lang="it-IT" sz="3200" dirty="0" err="1"/>
              <a:t>questions</a:t>
            </a:r>
            <a:r>
              <a:rPr lang="it-IT" sz="3200" dirty="0"/>
              <a:t> </a:t>
            </a:r>
            <a:r>
              <a:rPr lang="it-IT" sz="3200" dirty="0" err="1"/>
              <a:t>about</a:t>
            </a:r>
            <a:r>
              <a:rPr lang="it-IT" sz="3200" dirty="0"/>
              <a:t> the task? </a:t>
            </a:r>
            <a:r>
              <a:rPr lang="it-IT" sz="3200" dirty="0" err="1"/>
              <a:t>Did</a:t>
            </a:r>
            <a:r>
              <a:rPr lang="it-IT" sz="3200" dirty="0"/>
              <a:t> he </a:t>
            </a:r>
            <a:r>
              <a:rPr lang="it-IT" sz="3200" dirty="0" err="1"/>
              <a:t>understand</a:t>
            </a:r>
            <a:r>
              <a:rPr lang="it-IT" sz="3200" dirty="0"/>
              <a:t> the task?</a:t>
            </a:r>
          </a:p>
        </p:txBody>
      </p:sp>
      <p:pic>
        <p:nvPicPr>
          <p:cNvPr id="6" name="Immagine 5">
            <a:extLst>
              <a:ext uri="{FF2B5EF4-FFF2-40B4-BE49-F238E27FC236}">
                <a16:creationId xmlns:a16="http://schemas.microsoft.com/office/drawing/2014/main" id="{A0C79216-56F9-02CE-EB8E-09EE23F437C5}"/>
              </a:ext>
            </a:extLst>
          </p:cNvPr>
          <p:cNvPicPr>
            <a:picLocks noChangeAspect="1"/>
          </p:cNvPicPr>
          <p:nvPr/>
        </p:nvPicPr>
        <p:blipFill>
          <a:blip r:embed="rId2"/>
          <a:stretch>
            <a:fillRect/>
          </a:stretch>
        </p:blipFill>
        <p:spPr>
          <a:xfrm>
            <a:off x="9625349" y="2339520"/>
            <a:ext cx="2140827" cy="2178959"/>
          </a:xfrm>
          <a:prstGeom prst="rect">
            <a:avLst/>
          </a:prstGeom>
        </p:spPr>
      </p:pic>
    </p:spTree>
    <p:extLst>
      <p:ext uri="{BB962C8B-B14F-4D97-AF65-F5344CB8AC3E}">
        <p14:creationId xmlns:p14="http://schemas.microsoft.com/office/powerpoint/2010/main" val="3522651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D3A3BF-1038-868A-D6E1-99A49AFFC250}"/>
              </a:ext>
            </a:extLst>
          </p:cNvPr>
          <p:cNvSpPr>
            <a:spLocks noGrp="1"/>
          </p:cNvSpPr>
          <p:nvPr>
            <p:ph type="title"/>
          </p:nvPr>
        </p:nvSpPr>
        <p:spPr>
          <a:xfrm>
            <a:off x="1139881" y="4081693"/>
            <a:ext cx="5180940" cy="763678"/>
          </a:xfrm>
        </p:spPr>
        <p:txBody>
          <a:bodyPr/>
          <a:lstStyle/>
          <a:p>
            <a:r>
              <a:rPr lang="it-IT" dirty="0"/>
              <a:t>Techniques:</a:t>
            </a:r>
          </a:p>
        </p:txBody>
      </p:sp>
      <p:sp>
        <p:nvSpPr>
          <p:cNvPr id="4" name="Segnaposto testo 3">
            <a:extLst>
              <a:ext uri="{FF2B5EF4-FFF2-40B4-BE49-F238E27FC236}">
                <a16:creationId xmlns:a16="http://schemas.microsoft.com/office/drawing/2014/main" id="{DF7116DB-3BFF-E439-EAFB-34459A6D2E19}"/>
              </a:ext>
            </a:extLst>
          </p:cNvPr>
          <p:cNvSpPr>
            <a:spLocks noGrp="1"/>
          </p:cNvSpPr>
          <p:nvPr>
            <p:ph type="body" sz="quarter" idx="18"/>
          </p:nvPr>
        </p:nvSpPr>
        <p:spPr>
          <a:xfrm>
            <a:off x="1842247" y="2482333"/>
            <a:ext cx="9342783" cy="3962399"/>
          </a:xfrm>
        </p:spPr>
        <p:txBody>
          <a:bodyPr>
            <a:normAutofit fontScale="92500" lnSpcReduction="20000"/>
          </a:bodyPr>
          <a:lstStyle/>
          <a:p>
            <a:pPr marL="342900" indent="-342900" algn="ctr">
              <a:buFontTx/>
              <a:buChar char="-"/>
            </a:pPr>
            <a:r>
              <a:rPr lang="it-IT" sz="2600" b="1" dirty="0"/>
              <a:t>To do lists</a:t>
            </a:r>
          </a:p>
          <a:p>
            <a:pPr marL="342900" indent="-342900" algn="ctr">
              <a:buFontTx/>
              <a:buChar char="-"/>
            </a:pPr>
            <a:r>
              <a:rPr lang="it-IT" sz="2600" b="1" dirty="0" err="1"/>
              <a:t>Timeboxing</a:t>
            </a:r>
            <a:endParaRPr lang="it-IT" sz="2600" b="1" dirty="0"/>
          </a:p>
          <a:p>
            <a:pPr marL="342900" indent="-342900" algn="ctr">
              <a:buFontTx/>
              <a:buChar char="-"/>
            </a:pPr>
            <a:r>
              <a:rPr lang="it-IT" sz="2600" b="1" dirty="0" err="1"/>
              <a:t>Hell</a:t>
            </a:r>
            <a:r>
              <a:rPr lang="it-IT" sz="2600" b="1" dirty="0"/>
              <a:t> yeah or no</a:t>
            </a:r>
          </a:p>
          <a:p>
            <a:pPr marL="342900" indent="-342900" algn="ctr">
              <a:buFontTx/>
              <a:buChar char="-"/>
            </a:pPr>
            <a:r>
              <a:rPr lang="it-IT" sz="2600" b="1" dirty="0" err="1"/>
              <a:t>Artificial</a:t>
            </a:r>
            <a:r>
              <a:rPr lang="it-IT" sz="2600" b="1" dirty="0"/>
              <a:t> deadlines</a:t>
            </a:r>
          </a:p>
          <a:p>
            <a:pPr marL="342900" indent="-342900" algn="ctr">
              <a:buFontTx/>
              <a:buChar char="-"/>
            </a:pPr>
            <a:r>
              <a:rPr lang="it-IT" sz="2600" b="1" dirty="0"/>
              <a:t>Protected time</a:t>
            </a:r>
          </a:p>
          <a:p>
            <a:pPr marL="342900" indent="-342900" algn="ctr">
              <a:buFontTx/>
              <a:buChar char="-"/>
            </a:pPr>
            <a:r>
              <a:rPr lang="it-IT" sz="2600" b="1" dirty="0" err="1"/>
              <a:t>Daily</a:t>
            </a:r>
            <a:r>
              <a:rPr lang="it-IT" sz="2600" b="1" dirty="0"/>
              <a:t> </a:t>
            </a:r>
            <a:r>
              <a:rPr lang="it-IT" sz="2600" b="1" dirty="0" err="1"/>
              <a:t>highligth</a:t>
            </a:r>
            <a:endParaRPr lang="it-IT" sz="2600" b="1" dirty="0"/>
          </a:p>
          <a:p>
            <a:pPr marL="342900" indent="-342900" algn="ctr">
              <a:buFontTx/>
              <a:buChar char="-"/>
            </a:pPr>
            <a:r>
              <a:rPr lang="it-IT" sz="2600" b="1" dirty="0" err="1"/>
              <a:t>Daily</a:t>
            </a:r>
            <a:r>
              <a:rPr lang="it-IT" sz="2600" b="1" dirty="0"/>
              <a:t> </a:t>
            </a:r>
            <a:r>
              <a:rPr lang="it-IT" sz="2600" b="1" dirty="0" err="1"/>
              <a:t>numbers</a:t>
            </a:r>
            <a:endParaRPr lang="it-IT" sz="2600" b="1" dirty="0"/>
          </a:p>
          <a:p>
            <a:pPr marL="342900" indent="-342900" algn="ctr">
              <a:buFontTx/>
              <a:buChar char="-"/>
            </a:pPr>
            <a:r>
              <a:rPr lang="it-IT" sz="2600" b="1" dirty="0" err="1"/>
              <a:t>Ideas</a:t>
            </a:r>
            <a:r>
              <a:rPr lang="it-IT" sz="2600" b="1" dirty="0"/>
              <a:t> notebook</a:t>
            </a:r>
          </a:p>
          <a:p>
            <a:pPr marL="342900" indent="-342900" algn="ctr">
              <a:buFontTx/>
              <a:buChar char="-"/>
            </a:pPr>
            <a:r>
              <a:rPr lang="it-IT" sz="2600" b="1" dirty="0" err="1"/>
              <a:t>Let</a:t>
            </a:r>
            <a:r>
              <a:rPr lang="it-IT" sz="2600" b="1" dirty="0"/>
              <a:t> </a:t>
            </a:r>
            <a:r>
              <a:rPr lang="it-IT" sz="2600" b="1" dirty="0" err="1"/>
              <a:t>it</a:t>
            </a:r>
            <a:r>
              <a:rPr lang="it-IT" sz="2600" b="1" dirty="0"/>
              <a:t> go </a:t>
            </a:r>
          </a:p>
          <a:p>
            <a:pPr marL="342900" indent="-342900" algn="ctr">
              <a:buFontTx/>
              <a:buChar char="-"/>
            </a:pPr>
            <a:r>
              <a:rPr lang="it-IT" sz="2600" b="1" dirty="0"/>
              <a:t>Lists and more lists!</a:t>
            </a:r>
          </a:p>
          <a:p>
            <a:pPr marL="342900" indent="-342900" algn="ctr">
              <a:buFontTx/>
              <a:buChar char="-"/>
            </a:pPr>
            <a:endParaRPr lang="it-IT" sz="2600" b="1" dirty="0"/>
          </a:p>
          <a:p>
            <a:pPr marL="342900" indent="-342900">
              <a:buFontTx/>
              <a:buChar char="-"/>
            </a:pPr>
            <a:endParaRPr lang="it-IT" sz="3000" b="1" dirty="0"/>
          </a:p>
        </p:txBody>
      </p:sp>
      <p:pic>
        <p:nvPicPr>
          <p:cNvPr id="7" name="Immagine 6">
            <a:extLst>
              <a:ext uri="{FF2B5EF4-FFF2-40B4-BE49-F238E27FC236}">
                <a16:creationId xmlns:a16="http://schemas.microsoft.com/office/drawing/2014/main" id="{4B7C3698-75AD-8751-F092-C0391BE47340}"/>
              </a:ext>
            </a:extLst>
          </p:cNvPr>
          <p:cNvPicPr>
            <a:picLocks noChangeAspect="1"/>
          </p:cNvPicPr>
          <p:nvPr/>
        </p:nvPicPr>
        <p:blipFill rotWithShape="1">
          <a:blip r:embed="rId2"/>
          <a:srcRect t="23005" b="48212"/>
          <a:stretch/>
        </p:blipFill>
        <p:spPr>
          <a:xfrm>
            <a:off x="4822814" y="167124"/>
            <a:ext cx="3381647" cy="2109414"/>
          </a:xfrm>
          <a:prstGeom prst="rect">
            <a:avLst/>
          </a:prstGeom>
        </p:spPr>
      </p:pic>
    </p:spTree>
    <p:extLst>
      <p:ext uri="{BB962C8B-B14F-4D97-AF65-F5344CB8AC3E}">
        <p14:creationId xmlns:p14="http://schemas.microsoft.com/office/powerpoint/2010/main" val="3366491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76DAA-8ED5-E04C-B307-EEF29F43F088}"/>
              </a:ext>
            </a:extLst>
          </p:cNvPr>
          <p:cNvSpPr>
            <a:spLocks noGrp="1"/>
          </p:cNvSpPr>
          <p:nvPr>
            <p:ph type="title"/>
          </p:nvPr>
        </p:nvSpPr>
        <p:spPr>
          <a:xfrm>
            <a:off x="4307616" y="1374869"/>
            <a:ext cx="4908550" cy="464602"/>
          </a:xfrm>
        </p:spPr>
        <p:txBody>
          <a:bodyPr/>
          <a:lstStyle/>
          <a:p>
            <a:r>
              <a:rPr lang="it-IT" sz="4000" b="1" dirty="0" err="1"/>
              <a:t>Protected</a:t>
            </a:r>
            <a:r>
              <a:rPr lang="it-IT" sz="4000" b="1" dirty="0"/>
              <a:t> time</a:t>
            </a:r>
            <a:br>
              <a:rPr lang="it-IT" sz="4000" b="1" dirty="0"/>
            </a:br>
            <a:endParaRPr lang="it-IT" dirty="0"/>
          </a:p>
        </p:txBody>
      </p:sp>
      <p:sp>
        <p:nvSpPr>
          <p:cNvPr id="4" name="Segnaposto testo 3">
            <a:extLst>
              <a:ext uri="{FF2B5EF4-FFF2-40B4-BE49-F238E27FC236}">
                <a16:creationId xmlns:a16="http://schemas.microsoft.com/office/drawing/2014/main" id="{1ED798C5-5DF5-6152-EEC2-F7BCAE255109}"/>
              </a:ext>
            </a:extLst>
          </p:cNvPr>
          <p:cNvSpPr>
            <a:spLocks noGrp="1"/>
          </p:cNvSpPr>
          <p:nvPr>
            <p:ph type="body" sz="quarter" idx="18"/>
          </p:nvPr>
        </p:nvSpPr>
        <p:spPr>
          <a:xfrm>
            <a:off x="5934354" y="2519801"/>
            <a:ext cx="4908549" cy="2737928"/>
          </a:xfrm>
        </p:spPr>
        <p:txBody>
          <a:bodyPr/>
          <a:lstStyle/>
          <a:p>
            <a:r>
              <a:rPr lang="it-IT" sz="3500" dirty="0"/>
              <a:t>Create a «box» </a:t>
            </a:r>
            <a:r>
              <a:rPr lang="it-IT" sz="3500" dirty="0" err="1"/>
              <a:t>dedicated</a:t>
            </a:r>
            <a:r>
              <a:rPr lang="it-IT" sz="3500" dirty="0"/>
              <a:t> to </a:t>
            </a:r>
            <a:r>
              <a:rPr lang="it-IT" sz="3500" dirty="0" err="1"/>
              <a:t>yourself</a:t>
            </a:r>
            <a:r>
              <a:rPr lang="it-IT" sz="3500" dirty="0"/>
              <a:t> and </a:t>
            </a:r>
            <a:r>
              <a:rPr lang="it-IT" sz="3500" dirty="0" err="1"/>
              <a:t>your</a:t>
            </a:r>
            <a:r>
              <a:rPr lang="it-IT" sz="3500" dirty="0"/>
              <a:t> </a:t>
            </a:r>
            <a:r>
              <a:rPr lang="it-IT" sz="3500" dirty="0" err="1"/>
              <a:t>most</a:t>
            </a:r>
            <a:r>
              <a:rPr lang="it-IT" sz="3500" dirty="0"/>
              <a:t> </a:t>
            </a:r>
            <a:r>
              <a:rPr lang="it-IT" sz="3500" dirty="0" err="1"/>
              <a:t>beloved</a:t>
            </a:r>
            <a:r>
              <a:rPr lang="it-IT" sz="3500" dirty="0"/>
              <a:t> personal and </a:t>
            </a:r>
            <a:r>
              <a:rPr lang="it-IT" sz="3500" dirty="0" err="1"/>
              <a:t>professional</a:t>
            </a:r>
            <a:r>
              <a:rPr lang="it-IT" sz="3500" dirty="0"/>
              <a:t> activities.</a:t>
            </a:r>
          </a:p>
        </p:txBody>
      </p:sp>
      <p:pic>
        <p:nvPicPr>
          <p:cNvPr id="6" name="Immagine 5">
            <a:extLst>
              <a:ext uri="{FF2B5EF4-FFF2-40B4-BE49-F238E27FC236}">
                <a16:creationId xmlns:a16="http://schemas.microsoft.com/office/drawing/2014/main" id="{D7FAE0F3-9E22-95E4-0D09-6F41504C419E}"/>
              </a:ext>
            </a:extLst>
          </p:cNvPr>
          <p:cNvPicPr>
            <a:picLocks noChangeAspect="1"/>
          </p:cNvPicPr>
          <p:nvPr/>
        </p:nvPicPr>
        <p:blipFill rotWithShape="1">
          <a:blip r:embed="rId2"/>
          <a:srcRect b="8792"/>
          <a:stretch/>
        </p:blipFill>
        <p:spPr>
          <a:xfrm>
            <a:off x="721138" y="1756645"/>
            <a:ext cx="3082235" cy="4264241"/>
          </a:xfrm>
          <a:prstGeom prst="rect">
            <a:avLst/>
          </a:prstGeom>
        </p:spPr>
      </p:pic>
    </p:spTree>
    <p:extLst>
      <p:ext uri="{BB962C8B-B14F-4D97-AF65-F5344CB8AC3E}">
        <p14:creationId xmlns:p14="http://schemas.microsoft.com/office/powerpoint/2010/main" val="3179642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C5136F99-3407-A73F-7994-876B5DE6D4CE}"/>
              </a:ext>
            </a:extLst>
          </p:cNvPr>
          <p:cNvSpPr>
            <a:spLocks noGrp="1"/>
          </p:cNvSpPr>
          <p:nvPr>
            <p:ph type="body" sz="quarter" idx="18"/>
          </p:nvPr>
        </p:nvSpPr>
        <p:spPr>
          <a:xfrm>
            <a:off x="6389864" y="2198071"/>
            <a:ext cx="4908549" cy="2737928"/>
          </a:xfrm>
        </p:spPr>
        <p:txBody>
          <a:bodyPr/>
          <a:lstStyle/>
          <a:p>
            <a:r>
              <a:rPr lang="it-IT" sz="2800" dirty="0"/>
              <a:t> </a:t>
            </a:r>
          </a:p>
        </p:txBody>
      </p:sp>
      <p:pic>
        <p:nvPicPr>
          <p:cNvPr id="6" name="Immagine 5" descr="Immagine che contiene testo&#10;&#10;Descrizione generata automaticamente">
            <a:extLst>
              <a:ext uri="{FF2B5EF4-FFF2-40B4-BE49-F238E27FC236}">
                <a16:creationId xmlns:a16="http://schemas.microsoft.com/office/drawing/2014/main" id="{138E1E81-A4D7-2102-E06D-715862E59E58}"/>
              </a:ext>
            </a:extLst>
          </p:cNvPr>
          <p:cNvPicPr>
            <a:picLocks noChangeAspect="1"/>
          </p:cNvPicPr>
          <p:nvPr/>
        </p:nvPicPr>
        <p:blipFill>
          <a:blip r:embed="rId2"/>
          <a:stretch>
            <a:fillRect/>
          </a:stretch>
        </p:blipFill>
        <p:spPr>
          <a:xfrm>
            <a:off x="641795" y="2499305"/>
            <a:ext cx="4765091" cy="2436694"/>
          </a:xfrm>
          <a:prstGeom prst="rect">
            <a:avLst/>
          </a:prstGeom>
          <a:ln>
            <a:noFill/>
          </a:ln>
          <a:effectLst>
            <a:softEdge rad="112500"/>
          </a:effectLst>
        </p:spPr>
      </p:pic>
      <p:sp>
        <p:nvSpPr>
          <p:cNvPr id="7" name="CasellaDiTesto 6">
            <a:extLst>
              <a:ext uri="{FF2B5EF4-FFF2-40B4-BE49-F238E27FC236}">
                <a16:creationId xmlns:a16="http://schemas.microsoft.com/office/drawing/2014/main" id="{88A75CBA-3E20-BF01-BFED-F6265FA05862}"/>
              </a:ext>
            </a:extLst>
          </p:cNvPr>
          <p:cNvSpPr txBox="1"/>
          <p:nvPr/>
        </p:nvSpPr>
        <p:spPr>
          <a:xfrm>
            <a:off x="5897217" y="2305878"/>
            <a:ext cx="5181600" cy="2906501"/>
          </a:xfrm>
          <a:prstGeom prst="rect">
            <a:avLst/>
          </a:prstGeom>
          <a:noFill/>
        </p:spPr>
        <p:txBody>
          <a:bodyPr wrap="square" rtlCol="0">
            <a:spAutoFit/>
          </a:bodyPr>
          <a:lstStyle/>
          <a:p>
            <a:pPr algn="l">
              <a:lnSpc>
                <a:spcPct val="150000"/>
              </a:lnSpc>
            </a:pPr>
            <a:r>
              <a:rPr lang="it-IT" sz="2500" spc="100" dirty="0" err="1">
                <a:latin typeface="Arial" panose="020B0604020202020204" pitchFamily="34" charset="0"/>
                <a:ea typeface="Open Sans" panose="020B0606030504020204" pitchFamily="34" charset="0"/>
                <a:cs typeface="Arial" panose="020B0604020202020204" pitchFamily="34" charset="0"/>
              </a:rPr>
              <a:t>Useful</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if</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you’re</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worried</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about</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forgetting</a:t>
            </a:r>
            <a:r>
              <a:rPr lang="it-IT" sz="2500" spc="100" dirty="0">
                <a:latin typeface="Arial" panose="020B0604020202020204" pitchFamily="34" charset="0"/>
                <a:ea typeface="Open Sans" panose="020B0606030504020204" pitchFamily="34" charset="0"/>
                <a:cs typeface="Arial" panose="020B0604020202020204" pitchFamily="34" charset="0"/>
              </a:rPr>
              <a:t> tasks to do. </a:t>
            </a:r>
          </a:p>
          <a:p>
            <a:pPr algn="l">
              <a:lnSpc>
                <a:spcPct val="150000"/>
              </a:lnSpc>
            </a:pPr>
            <a:r>
              <a:rPr lang="it-IT" sz="2500" spc="100" dirty="0" err="1">
                <a:latin typeface="Arial" panose="020B0604020202020204" pitchFamily="34" charset="0"/>
                <a:ea typeface="Open Sans" panose="020B0606030504020204" pitchFamily="34" charset="0"/>
                <a:cs typeface="Arial" panose="020B0604020202020204" pitchFamily="34" charset="0"/>
              </a:rPr>
              <a:t>If</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you’re</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afraid</a:t>
            </a:r>
            <a:r>
              <a:rPr lang="it-IT" sz="2500" spc="100" dirty="0">
                <a:latin typeface="Arial" panose="020B0604020202020204" pitchFamily="34" charset="0"/>
                <a:ea typeface="Open Sans" panose="020B0606030504020204" pitchFamily="34" charset="0"/>
                <a:cs typeface="Arial" panose="020B0604020202020204" pitchFamily="34" charset="0"/>
              </a:rPr>
              <a:t> to </a:t>
            </a:r>
            <a:r>
              <a:rPr lang="it-IT" sz="2500" spc="100" dirty="0" err="1">
                <a:latin typeface="Arial" panose="020B0604020202020204" pitchFamily="34" charset="0"/>
                <a:ea typeface="Open Sans" panose="020B0606030504020204" pitchFamily="34" charset="0"/>
                <a:cs typeface="Arial" panose="020B0604020202020204" pitchFamily="34" charset="0"/>
              </a:rPr>
              <a:t>organize</a:t>
            </a:r>
            <a:endParaRPr lang="it-IT" sz="2500"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sz="2500" spc="100" dirty="0" err="1">
                <a:latin typeface="Arial" panose="020B0604020202020204" pitchFamily="34" charset="0"/>
                <a:ea typeface="Open Sans" panose="020B0606030504020204" pitchFamily="34" charset="0"/>
                <a:cs typeface="Arial" panose="020B0604020202020204" pitchFamily="34" charset="0"/>
              </a:rPr>
              <a:t>Risky</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if</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you’re</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not</a:t>
            </a:r>
            <a:r>
              <a:rPr lang="it-IT" sz="2500" spc="100" dirty="0">
                <a:latin typeface="Arial" panose="020B0604020202020204" pitchFamily="34" charset="0"/>
                <a:ea typeface="Open Sans" panose="020B0606030504020204" pitchFamily="34" charset="0"/>
                <a:cs typeface="Arial" panose="020B0604020202020204" pitchFamily="34" charset="0"/>
              </a:rPr>
              <a:t> in control of the achievement of the tasks</a:t>
            </a:r>
          </a:p>
        </p:txBody>
      </p:sp>
    </p:spTree>
    <p:extLst>
      <p:ext uri="{BB962C8B-B14F-4D97-AF65-F5344CB8AC3E}">
        <p14:creationId xmlns:p14="http://schemas.microsoft.com/office/powerpoint/2010/main" val="113522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1616-15B0-1621-BFD9-C55D205D8306}"/>
              </a:ext>
            </a:extLst>
          </p:cNvPr>
          <p:cNvSpPr>
            <a:spLocks noGrp="1"/>
          </p:cNvSpPr>
          <p:nvPr>
            <p:ph type="title"/>
          </p:nvPr>
        </p:nvSpPr>
        <p:spPr>
          <a:xfrm>
            <a:off x="4254608" y="1549214"/>
            <a:ext cx="4908550" cy="464602"/>
          </a:xfrm>
        </p:spPr>
        <p:txBody>
          <a:bodyPr/>
          <a:lstStyle/>
          <a:p>
            <a:r>
              <a:rPr lang="it-IT" u="sng" dirty="0" err="1"/>
              <a:t>Timeboxing</a:t>
            </a:r>
            <a:endParaRPr lang="it-IT" u="sng" dirty="0"/>
          </a:p>
        </p:txBody>
      </p:sp>
      <p:sp>
        <p:nvSpPr>
          <p:cNvPr id="4" name="Segnaposto testo 3">
            <a:extLst>
              <a:ext uri="{FF2B5EF4-FFF2-40B4-BE49-F238E27FC236}">
                <a16:creationId xmlns:a16="http://schemas.microsoft.com/office/drawing/2014/main" id="{702A9A04-8C3E-E6C7-FB1A-D472D23B49FC}"/>
              </a:ext>
            </a:extLst>
          </p:cNvPr>
          <p:cNvSpPr>
            <a:spLocks noGrp="1"/>
          </p:cNvSpPr>
          <p:nvPr>
            <p:ph type="body" sz="quarter" idx="18"/>
          </p:nvPr>
        </p:nvSpPr>
        <p:spPr>
          <a:xfrm>
            <a:off x="557250" y="2478157"/>
            <a:ext cx="6042333" cy="3491511"/>
          </a:xfrm>
        </p:spPr>
        <p:txBody>
          <a:bodyPr/>
          <a:lstStyle/>
          <a:p>
            <a:r>
              <a:rPr lang="it-IT" sz="3000" dirty="0"/>
              <a:t>Create boxes of </a:t>
            </a:r>
            <a:r>
              <a:rPr lang="it-IT" sz="3000" dirty="0" err="1"/>
              <a:t>your</a:t>
            </a:r>
            <a:r>
              <a:rPr lang="it-IT" sz="3000" dirty="0"/>
              <a:t> days and </a:t>
            </a:r>
            <a:r>
              <a:rPr lang="it-IT" sz="3000" dirty="0" err="1"/>
              <a:t>precisely</a:t>
            </a:r>
            <a:r>
              <a:rPr lang="it-IT" sz="3000" dirty="0"/>
              <a:t> plan </a:t>
            </a:r>
            <a:r>
              <a:rPr lang="it-IT" sz="3000" dirty="0" err="1"/>
              <a:t>each</a:t>
            </a:r>
            <a:r>
              <a:rPr lang="it-IT" sz="3000" dirty="0"/>
              <a:t> activity </a:t>
            </a:r>
            <a:r>
              <a:rPr lang="it-IT" sz="3000" dirty="0" err="1"/>
              <a:t>you’re</a:t>
            </a:r>
            <a:r>
              <a:rPr lang="it-IT" sz="3000" dirty="0"/>
              <a:t> </a:t>
            </a:r>
            <a:r>
              <a:rPr lang="it-IT" sz="3000" dirty="0" err="1"/>
              <a:t>going</a:t>
            </a:r>
            <a:r>
              <a:rPr lang="it-IT" sz="3000" dirty="0"/>
              <a:t> to work on, and </a:t>
            </a:r>
            <a:r>
              <a:rPr lang="it-IT" sz="3000" dirty="0" err="1"/>
              <a:t>your</a:t>
            </a:r>
            <a:r>
              <a:rPr lang="it-IT" sz="3000" dirty="0"/>
              <a:t> breaks. </a:t>
            </a:r>
          </a:p>
          <a:p>
            <a:r>
              <a:rPr lang="it-IT" sz="3000" dirty="0"/>
              <a:t>Best moment to plan </a:t>
            </a:r>
            <a:r>
              <a:rPr lang="it-IT" sz="3000" dirty="0" err="1"/>
              <a:t>your</a:t>
            </a:r>
            <a:r>
              <a:rPr lang="it-IT" sz="3000" dirty="0"/>
              <a:t> day </a:t>
            </a:r>
            <a:r>
              <a:rPr lang="it-IT" sz="3000" dirty="0" err="1"/>
              <a:t>is</a:t>
            </a:r>
            <a:r>
              <a:rPr lang="it-IT" sz="3000" dirty="0"/>
              <a:t> the night </a:t>
            </a:r>
            <a:r>
              <a:rPr lang="it-IT" sz="3000" dirty="0" err="1"/>
              <a:t>before</a:t>
            </a:r>
            <a:r>
              <a:rPr lang="it-IT" sz="3000" dirty="0"/>
              <a:t>!</a:t>
            </a:r>
          </a:p>
        </p:txBody>
      </p:sp>
      <p:pic>
        <p:nvPicPr>
          <p:cNvPr id="6" name="Immagine 5" descr="Immagine che contiene scatola, contenitore&#10;&#10;Descrizione generata automaticamente">
            <a:extLst>
              <a:ext uri="{FF2B5EF4-FFF2-40B4-BE49-F238E27FC236}">
                <a16:creationId xmlns:a16="http://schemas.microsoft.com/office/drawing/2014/main" id="{026C9C48-1023-B3E2-1D4B-5C21F7464F66}"/>
              </a:ext>
            </a:extLst>
          </p:cNvPr>
          <p:cNvPicPr>
            <a:picLocks noChangeAspect="1"/>
          </p:cNvPicPr>
          <p:nvPr/>
        </p:nvPicPr>
        <p:blipFill>
          <a:blip r:embed="rId2"/>
          <a:stretch>
            <a:fillRect/>
          </a:stretch>
        </p:blipFill>
        <p:spPr>
          <a:xfrm>
            <a:off x="7620000" y="1434111"/>
            <a:ext cx="4572000" cy="4572000"/>
          </a:xfrm>
          <a:prstGeom prst="rect">
            <a:avLst/>
          </a:prstGeom>
        </p:spPr>
      </p:pic>
    </p:spTree>
    <p:extLst>
      <p:ext uri="{BB962C8B-B14F-4D97-AF65-F5344CB8AC3E}">
        <p14:creationId xmlns:p14="http://schemas.microsoft.com/office/powerpoint/2010/main" val="47897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21154170-99D0-0C02-6EDB-65953585C7A6}"/>
              </a:ext>
            </a:extLst>
          </p:cNvPr>
          <p:cNvSpPr>
            <a:spLocks noGrp="1"/>
          </p:cNvSpPr>
          <p:nvPr>
            <p:ph type="body" sz="quarter" idx="18"/>
          </p:nvPr>
        </p:nvSpPr>
        <p:spPr>
          <a:xfrm>
            <a:off x="684628" y="1993783"/>
            <a:ext cx="6561002" cy="3924208"/>
          </a:xfrm>
        </p:spPr>
        <p:txBody>
          <a:bodyPr/>
          <a:lstStyle/>
          <a:p>
            <a:pPr algn="ctr"/>
            <a:r>
              <a:rPr lang="it-IT" sz="4000" b="0" i="1" dirty="0">
                <a:solidFill>
                  <a:srgbClr val="333333"/>
                </a:solidFill>
                <a:effectLst/>
                <a:latin typeface="-apple-system"/>
              </a:rPr>
              <a:t>«Ci è stata data un vita abbastanza lunga e per il compimento di cose grandissime…»</a:t>
            </a:r>
          </a:p>
          <a:p>
            <a:pPr algn="ctr"/>
            <a:r>
              <a:rPr lang="it-IT" sz="4000" i="1" dirty="0">
                <a:solidFill>
                  <a:srgbClr val="333333"/>
                </a:solidFill>
                <a:latin typeface="-apple-system"/>
              </a:rPr>
              <a:t>Lucio </a:t>
            </a:r>
            <a:r>
              <a:rPr lang="it-IT" sz="4000" i="1" dirty="0" err="1">
                <a:solidFill>
                  <a:srgbClr val="333333"/>
                </a:solidFill>
                <a:latin typeface="-apple-system"/>
              </a:rPr>
              <a:t>Anneo</a:t>
            </a:r>
            <a:r>
              <a:rPr lang="it-IT" sz="4000" i="1" dirty="0">
                <a:solidFill>
                  <a:srgbClr val="333333"/>
                </a:solidFill>
                <a:latin typeface="-apple-system"/>
              </a:rPr>
              <a:t> Seneca, </a:t>
            </a:r>
          </a:p>
          <a:p>
            <a:pPr algn="ctr"/>
            <a:r>
              <a:rPr lang="it-IT" sz="4000" i="1" dirty="0">
                <a:solidFill>
                  <a:srgbClr val="333333"/>
                </a:solidFill>
                <a:latin typeface="-apple-system"/>
              </a:rPr>
              <a:t>«de </a:t>
            </a:r>
            <a:r>
              <a:rPr lang="it-IT" sz="4000" i="1" dirty="0" err="1">
                <a:solidFill>
                  <a:srgbClr val="333333"/>
                </a:solidFill>
                <a:latin typeface="-apple-system"/>
              </a:rPr>
              <a:t>brevitate</a:t>
            </a:r>
            <a:r>
              <a:rPr lang="it-IT" sz="4000" i="1" dirty="0">
                <a:solidFill>
                  <a:srgbClr val="333333"/>
                </a:solidFill>
                <a:latin typeface="-apple-system"/>
              </a:rPr>
              <a:t> vitae»</a:t>
            </a:r>
            <a:br>
              <a:rPr lang="it-IT" sz="4000" i="1" dirty="0"/>
            </a:br>
            <a:br>
              <a:rPr lang="it-IT" sz="4000" i="1" dirty="0"/>
            </a:br>
            <a:endParaRPr lang="it-IT" sz="4000" i="1" dirty="0"/>
          </a:p>
        </p:txBody>
      </p:sp>
      <p:pic>
        <p:nvPicPr>
          <p:cNvPr id="7" name="Immagine 6" descr="Immagine che contiene interni, boccale&#10;&#10;Descrizione generata automaticamente">
            <a:extLst>
              <a:ext uri="{FF2B5EF4-FFF2-40B4-BE49-F238E27FC236}">
                <a16:creationId xmlns:a16="http://schemas.microsoft.com/office/drawing/2014/main" id="{29A918A5-E19E-E7A6-AE9E-5B51EE2A2B81}"/>
              </a:ext>
            </a:extLst>
          </p:cNvPr>
          <p:cNvPicPr>
            <a:picLocks noChangeAspect="1"/>
          </p:cNvPicPr>
          <p:nvPr/>
        </p:nvPicPr>
        <p:blipFill>
          <a:blip r:embed="rId2"/>
          <a:stretch>
            <a:fillRect/>
          </a:stretch>
        </p:blipFill>
        <p:spPr>
          <a:xfrm>
            <a:off x="8417169" y="1316913"/>
            <a:ext cx="3090203" cy="486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682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4B7000C-A62E-5A31-332E-CD42299C66B5}"/>
              </a:ext>
            </a:extLst>
          </p:cNvPr>
          <p:cNvPicPr>
            <a:picLocks noChangeAspect="1"/>
          </p:cNvPicPr>
          <p:nvPr/>
        </p:nvPicPr>
        <p:blipFill rotWithShape="1">
          <a:blip r:embed="rId2"/>
          <a:srcRect l="40544" t="16409" r="20870" b="5098"/>
          <a:stretch/>
        </p:blipFill>
        <p:spPr>
          <a:xfrm>
            <a:off x="3276599" y="4928"/>
            <a:ext cx="5638801" cy="6448881"/>
          </a:xfrm>
          <a:prstGeom prst="rect">
            <a:avLst/>
          </a:prstGeom>
        </p:spPr>
      </p:pic>
    </p:spTree>
    <p:extLst>
      <p:ext uri="{BB962C8B-B14F-4D97-AF65-F5344CB8AC3E}">
        <p14:creationId xmlns:p14="http://schemas.microsoft.com/office/powerpoint/2010/main" val="518969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E0CEE6-471C-EC21-6227-22A0B713EA2A}"/>
              </a:ext>
            </a:extLst>
          </p:cNvPr>
          <p:cNvSpPr>
            <a:spLocks noGrp="1"/>
          </p:cNvSpPr>
          <p:nvPr>
            <p:ph type="title"/>
          </p:nvPr>
        </p:nvSpPr>
        <p:spPr>
          <a:xfrm>
            <a:off x="3641725" y="1284895"/>
            <a:ext cx="4908550" cy="464602"/>
          </a:xfrm>
        </p:spPr>
        <p:txBody>
          <a:bodyPr/>
          <a:lstStyle/>
          <a:p>
            <a:pPr algn="ctr"/>
            <a:r>
              <a:rPr lang="it-IT" u="sng" dirty="0"/>
              <a:t>DAILY HIGHLIGHT</a:t>
            </a:r>
          </a:p>
        </p:txBody>
      </p:sp>
      <p:pic>
        <p:nvPicPr>
          <p:cNvPr id="8" name="Immagine 7">
            <a:extLst>
              <a:ext uri="{FF2B5EF4-FFF2-40B4-BE49-F238E27FC236}">
                <a16:creationId xmlns:a16="http://schemas.microsoft.com/office/drawing/2014/main" id="{7573E85A-6F30-2531-F116-77652E9C271F}"/>
              </a:ext>
            </a:extLst>
          </p:cNvPr>
          <p:cNvPicPr>
            <a:picLocks noChangeAspect="1"/>
          </p:cNvPicPr>
          <p:nvPr/>
        </p:nvPicPr>
        <p:blipFill>
          <a:blip r:embed="rId2"/>
          <a:stretch>
            <a:fillRect/>
          </a:stretch>
        </p:blipFill>
        <p:spPr>
          <a:xfrm>
            <a:off x="5692775" y="2059493"/>
            <a:ext cx="5715000" cy="4286250"/>
          </a:xfrm>
          <a:prstGeom prst="rect">
            <a:avLst/>
          </a:prstGeom>
        </p:spPr>
      </p:pic>
      <p:sp>
        <p:nvSpPr>
          <p:cNvPr id="9" name="CasellaDiTesto 8">
            <a:extLst>
              <a:ext uri="{FF2B5EF4-FFF2-40B4-BE49-F238E27FC236}">
                <a16:creationId xmlns:a16="http://schemas.microsoft.com/office/drawing/2014/main" id="{5BA1CE04-E2DE-2041-2DBB-F471250830C9}"/>
              </a:ext>
            </a:extLst>
          </p:cNvPr>
          <p:cNvSpPr txBox="1"/>
          <p:nvPr/>
        </p:nvSpPr>
        <p:spPr>
          <a:xfrm>
            <a:off x="742122" y="2059493"/>
            <a:ext cx="4505739" cy="4060663"/>
          </a:xfrm>
          <a:prstGeom prst="rect">
            <a:avLst/>
          </a:prstGeom>
          <a:noFill/>
        </p:spPr>
        <p:txBody>
          <a:bodyPr wrap="square" rtlCol="0">
            <a:spAutoFit/>
          </a:bodyPr>
          <a:lstStyle/>
          <a:p>
            <a:pPr algn="l">
              <a:lnSpc>
                <a:spcPct val="150000"/>
              </a:lnSpc>
            </a:pPr>
            <a:r>
              <a:rPr lang="it-IT" sz="2500" spc="100" dirty="0">
                <a:latin typeface="Arial" panose="020B0604020202020204" pitchFamily="34" charset="0"/>
                <a:ea typeface="Open Sans" panose="020B0606030504020204" pitchFamily="34" charset="0"/>
                <a:cs typeface="Arial" panose="020B0604020202020204" pitchFamily="34" charset="0"/>
              </a:rPr>
              <a:t>Giving </a:t>
            </a:r>
            <a:r>
              <a:rPr lang="it-IT" sz="2500" spc="100" dirty="0" err="1">
                <a:latin typeface="Arial" panose="020B0604020202020204" pitchFamily="34" charset="0"/>
                <a:ea typeface="Open Sans" panose="020B0606030504020204" pitchFamily="34" charset="0"/>
                <a:cs typeface="Arial" panose="020B0604020202020204" pitchFamily="34" charset="0"/>
              </a:rPr>
              <a:t>yourself</a:t>
            </a:r>
            <a:r>
              <a:rPr lang="it-IT" sz="2500" spc="100" dirty="0">
                <a:latin typeface="Arial" panose="020B0604020202020204" pitchFamily="34" charset="0"/>
                <a:ea typeface="Open Sans" panose="020B0606030504020204" pitchFamily="34" charset="0"/>
                <a:cs typeface="Arial" panose="020B0604020202020204" pitchFamily="34" charset="0"/>
              </a:rPr>
              <a:t> a </a:t>
            </a:r>
            <a:r>
              <a:rPr lang="it-IT" sz="2500" spc="100" dirty="0" err="1">
                <a:latin typeface="Arial" panose="020B0604020202020204" pitchFamily="34" charset="0"/>
                <a:ea typeface="Open Sans" panose="020B0606030504020204" pitchFamily="34" charset="0"/>
                <a:cs typeface="Arial" panose="020B0604020202020204" pitchFamily="34" charset="0"/>
              </a:rPr>
              <a:t>daily</a:t>
            </a:r>
            <a:r>
              <a:rPr lang="it-IT" sz="2500" spc="100" dirty="0">
                <a:latin typeface="Arial" panose="020B0604020202020204" pitchFamily="34" charset="0"/>
                <a:ea typeface="Open Sans" panose="020B0606030504020204" pitchFamily="34" charset="0"/>
                <a:cs typeface="Arial" panose="020B0604020202020204" pitchFamily="34" charset="0"/>
              </a:rPr>
              <a:t> highlight </a:t>
            </a:r>
            <a:r>
              <a:rPr lang="it-IT" sz="2500" spc="100" dirty="0" err="1">
                <a:latin typeface="Arial" panose="020B0604020202020204" pitchFamily="34" charset="0"/>
                <a:ea typeface="Open Sans" panose="020B0606030504020204" pitchFamily="34" charset="0"/>
                <a:cs typeface="Arial" panose="020B0604020202020204" pitchFamily="34" charset="0"/>
              </a:rPr>
              <a:t>is</a:t>
            </a:r>
            <a:r>
              <a:rPr lang="it-IT" sz="2500" spc="100" dirty="0">
                <a:latin typeface="Arial" panose="020B0604020202020204" pitchFamily="34" charset="0"/>
                <a:ea typeface="Open Sans" panose="020B0606030504020204" pitchFamily="34" charset="0"/>
                <a:cs typeface="Arial" panose="020B0604020202020204" pitchFamily="34" charset="0"/>
              </a:rPr>
              <a:t> a </a:t>
            </a:r>
            <a:r>
              <a:rPr lang="it-IT" sz="2500" spc="100" dirty="0" err="1">
                <a:latin typeface="Arial" panose="020B0604020202020204" pitchFamily="34" charset="0"/>
                <a:ea typeface="Open Sans" panose="020B0606030504020204" pitchFamily="34" charset="0"/>
                <a:cs typeface="Arial" panose="020B0604020202020204" pitchFamily="34" charset="0"/>
              </a:rPr>
              <a:t>useful</a:t>
            </a:r>
            <a:r>
              <a:rPr lang="it-IT" sz="2500" spc="100" dirty="0">
                <a:latin typeface="Arial" panose="020B0604020202020204" pitchFamily="34" charset="0"/>
                <a:ea typeface="Open Sans" panose="020B0606030504020204" pitchFamily="34" charset="0"/>
                <a:cs typeface="Arial" panose="020B0604020202020204" pitchFamily="34" charset="0"/>
              </a:rPr>
              <a:t> tool </a:t>
            </a:r>
            <a:r>
              <a:rPr lang="it-IT" sz="2500" spc="100" dirty="0" err="1">
                <a:latin typeface="Arial" panose="020B0604020202020204" pitchFamily="34" charset="0"/>
                <a:ea typeface="Open Sans" panose="020B0606030504020204" pitchFamily="34" charset="0"/>
                <a:cs typeface="Arial" panose="020B0604020202020204" pitchFamily="34" charset="0"/>
              </a:rPr>
              <a:t>if</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you’re</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afraid</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dislocating</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attention</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too</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much</a:t>
            </a:r>
            <a:r>
              <a:rPr lang="it-IT" sz="25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2500" spc="100" dirty="0" err="1">
                <a:latin typeface="Arial" panose="020B0604020202020204" pitchFamily="34" charset="0"/>
                <a:ea typeface="Open Sans" panose="020B0606030504020204" pitchFamily="34" charset="0"/>
                <a:cs typeface="Arial" panose="020B0604020202020204" pitchFamily="34" charset="0"/>
              </a:rPr>
              <a:t>It</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gives</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a:t>
            </a:r>
            <a:r>
              <a:rPr lang="it-IT" sz="2500" spc="100" dirty="0">
                <a:latin typeface="Arial" panose="020B0604020202020204" pitchFamily="34" charset="0"/>
                <a:ea typeface="Open Sans" panose="020B0606030504020204" pitchFamily="34" charset="0"/>
                <a:cs typeface="Arial" panose="020B0604020202020204" pitchFamily="34" charset="0"/>
              </a:rPr>
              <a:t> the </a:t>
            </a:r>
            <a:r>
              <a:rPr lang="it-IT" sz="2500" spc="100" dirty="0" err="1">
                <a:latin typeface="Arial" panose="020B0604020202020204" pitchFamily="34" charset="0"/>
                <a:ea typeface="Open Sans" panose="020B0606030504020204" pitchFamily="34" charset="0"/>
                <a:cs typeface="Arial" panose="020B0604020202020204" pitchFamily="34" charset="0"/>
              </a:rPr>
              <a:t>opportunity</a:t>
            </a:r>
            <a:r>
              <a:rPr lang="it-IT" sz="2500" spc="100" dirty="0">
                <a:latin typeface="Arial" panose="020B0604020202020204" pitchFamily="34" charset="0"/>
                <a:ea typeface="Open Sans" panose="020B0606030504020204" pitchFamily="34" charset="0"/>
                <a:cs typeface="Arial" panose="020B0604020202020204" pitchFamily="34" charset="0"/>
              </a:rPr>
              <a:t> to focus </a:t>
            </a:r>
            <a:r>
              <a:rPr lang="it-IT" sz="2500" spc="100" dirty="0" err="1">
                <a:latin typeface="Arial" panose="020B0604020202020204" pitchFamily="34" charset="0"/>
                <a:ea typeface="Open Sans" panose="020B0606030504020204" pitchFamily="34" charset="0"/>
                <a:cs typeface="Arial" panose="020B0604020202020204" pitchFamily="34" charset="0"/>
              </a:rPr>
              <a:t>your</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attention</a:t>
            </a:r>
            <a:r>
              <a:rPr lang="it-IT" sz="2500" spc="100" dirty="0">
                <a:latin typeface="Arial" panose="020B0604020202020204" pitchFamily="34" charset="0"/>
                <a:ea typeface="Open Sans" panose="020B0606030504020204" pitchFamily="34" charset="0"/>
                <a:cs typeface="Arial" panose="020B0604020202020204" pitchFamily="34" charset="0"/>
              </a:rPr>
              <a:t> on </a:t>
            </a:r>
            <a:r>
              <a:rPr lang="it-IT" sz="2500" spc="100" dirty="0" err="1">
                <a:latin typeface="Arial" panose="020B0604020202020204" pitchFamily="34" charset="0"/>
                <a:ea typeface="Open Sans" panose="020B0606030504020204" pitchFamily="34" charset="0"/>
                <a:cs typeface="Arial" panose="020B0604020202020204" pitchFamily="34" charset="0"/>
              </a:rPr>
              <a:t>achieving</a:t>
            </a:r>
            <a:r>
              <a:rPr lang="it-IT" sz="2500" spc="100" dirty="0">
                <a:latin typeface="Arial" panose="020B0604020202020204" pitchFamily="34" charset="0"/>
                <a:ea typeface="Open Sans" panose="020B0606030504020204" pitchFamily="34" charset="0"/>
                <a:cs typeface="Arial" panose="020B0604020202020204" pitchFamily="34" charset="0"/>
              </a:rPr>
              <a:t> one goal per-day.</a:t>
            </a:r>
          </a:p>
        </p:txBody>
      </p:sp>
    </p:spTree>
    <p:extLst>
      <p:ext uri="{BB962C8B-B14F-4D97-AF65-F5344CB8AC3E}">
        <p14:creationId xmlns:p14="http://schemas.microsoft.com/office/powerpoint/2010/main" val="3916780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BBB45821-44A4-F32B-CFCD-2936499C2E7F}"/>
              </a:ext>
            </a:extLst>
          </p:cNvPr>
          <p:cNvSpPr>
            <a:spLocks noGrp="1"/>
          </p:cNvSpPr>
          <p:nvPr>
            <p:ph type="body" sz="quarter" idx="18"/>
          </p:nvPr>
        </p:nvSpPr>
        <p:spPr>
          <a:xfrm>
            <a:off x="557250" y="1470991"/>
            <a:ext cx="4908549" cy="5035826"/>
          </a:xfrm>
        </p:spPr>
        <p:txBody>
          <a:bodyPr/>
          <a:lstStyle/>
          <a:p>
            <a:r>
              <a:rPr lang="it-IT" sz="2500" dirty="0"/>
              <a:t>Setting personal deadlines for self-</a:t>
            </a:r>
            <a:r>
              <a:rPr lang="it-IT" sz="2500" dirty="0" err="1"/>
              <a:t>directed</a:t>
            </a:r>
            <a:r>
              <a:rPr lang="it-IT" sz="2500" dirty="0"/>
              <a:t> tasks </a:t>
            </a:r>
            <a:r>
              <a:rPr lang="it-IT" sz="2500" dirty="0" err="1"/>
              <a:t>is</a:t>
            </a:r>
            <a:r>
              <a:rPr lang="it-IT" sz="2500" dirty="0"/>
              <a:t> a </a:t>
            </a:r>
            <a:r>
              <a:rPr lang="it-IT" sz="2500" dirty="0" err="1"/>
              <a:t>useful</a:t>
            </a:r>
            <a:r>
              <a:rPr lang="it-IT" sz="2500" dirty="0"/>
              <a:t> </a:t>
            </a:r>
            <a:r>
              <a:rPr lang="it-IT" sz="2500" dirty="0" err="1"/>
              <a:t>methods</a:t>
            </a:r>
            <a:r>
              <a:rPr lang="it-IT" sz="2500" dirty="0"/>
              <a:t> </a:t>
            </a:r>
            <a:r>
              <a:rPr lang="it-IT" sz="2500" dirty="0" err="1"/>
              <a:t>if</a:t>
            </a:r>
            <a:r>
              <a:rPr lang="it-IT" sz="2500" dirty="0"/>
              <a:t> </a:t>
            </a:r>
            <a:r>
              <a:rPr lang="it-IT" sz="2500" dirty="0" err="1"/>
              <a:t>you’re</a:t>
            </a:r>
            <a:r>
              <a:rPr lang="it-IT" sz="2500" dirty="0"/>
              <a:t> </a:t>
            </a:r>
            <a:r>
              <a:rPr lang="it-IT" sz="2500" dirty="0" err="1"/>
              <a:t>afraid</a:t>
            </a:r>
            <a:r>
              <a:rPr lang="it-IT" sz="2500" dirty="0"/>
              <a:t> </a:t>
            </a:r>
            <a:r>
              <a:rPr lang="it-IT" sz="2500" dirty="0" err="1"/>
              <a:t>procrastinating</a:t>
            </a:r>
            <a:r>
              <a:rPr lang="it-IT" sz="2500" dirty="0"/>
              <a:t> </a:t>
            </a:r>
            <a:r>
              <a:rPr lang="it-IT" sz="2500" dirty="0" err="1"/>
              <a:t>too</a:t>
            </a:r>
            <a:r>
              <a:rPr lang="it-IT" sz="2500" dirty="0"/>
              <a:t> </a:t>
            </a:r>
            <a:r>
              <a:rPr lang="it-IT" sz="2500" dirty="0" err="1"/>
              <a:t>much</a:t>
            </a:r>
            <a:r>
              <a:rPr lang="it-IT" sz="2500" dirty="0"/>
              <a:t> </a:t>
            </a:r>
            <a:r>
              <a:rPr lang="it-IT" sz="2500" dirty="0" err="1"/>
              <a:t>when</a:t>
            </a:r>
            <a:r>
              <a:rPr lang="it-IT" sz="2500" dirty="0"/>
              <a:t> working </a:t>
            </a:r>
            <a:r>
              <a:rPr lang="it-IT" sz="2500" dirty="0" err="1"/>
              <a:t>at</a:t>
            </a:r>
            <a:r>
              <a:rPr lang="it-IT" sz="2500" dirty="0"/>
              <a:t> a personal project.</a:t>
            </a:r>
          </a:p>
          <a:p>
            <a:r>
              <a:rPr lang="it-IT" sz="2500" dirty="0" err="1"/>
              <a:t>You</a:t>
            </a:r>
            <a:r>
              <a:rPr lang="it-IT" sz="2500" dirty="0"/>
              <a:t> </a:t>
            </a:r>
            <a:r>
              <a:rPr lang="it-IT" sz="2500" dirty="0" err="1"/>
              <a:t>should</a:t>
            </a:r>
            <a:r>
              <a:rPr lang="it-IT" sz="2500" dirty="0"/>
              <a:t> set multiple day </a:t>
            </a:r>
            <a:r>
              <a:rPr lang="it-IT" sz="2500" dirty="0" err="1"/>
              <a:t>limits</a:t>
            </a:r>
            <a:r>
              <a:rPr lang="it-IT" sz="2500" dirty="0"/>
              <a:t> working </a:t>
            </a:r>
            <a:r>
              <a:rPr lang="it-IT" sz="2500" dirty="0" err="1"/>
              <a:t>at</a:t>
            </a:r>
            <a:r>
              <a:rPr lang="it-IT" sz="2500" dirty="0"/>
              <a:t> </a:t>
            </a:r>
            <a:r>
              <a:rPr lang="it-IT" sz="2500" dirty="0" err="1"/>
              <a:t>different</a:t>
            </a:r>
            <a:r>
              <a:rPr lang="it-IT" sz="2500" dirty="0"/>
              <a:t> </a:t>
            </a:r>
            <a:r>
              <a:rPr lang="it-IT" sz="2500" dirty="0" err="1"/>
              <a:t>advancements</a:t>
            </a:r>
            <a:r>
              <a:rPr lang="it-IT" sz="2500" dirty="0"/>
              <a:t> of the </a:t>
            </a:r>
            <a:r>
              <a:rPr lang="it-IT" sz="2500" dirty="0" err="1"/>
              <a:t>same</a:t>
            </a:r>
            <a:r>
              <a:rPr lang="it-IT" sz="2500" dirty="0"/>
              <a:t> day project. </a:t>
            </a:r>
          </a:p>
          <a:p>
            <a:r>
              <a:rPr lang="it-IT" sz="2500" dirty="0" err="1"/>
              <a:t>You</a:t>
            </a:r>
            <a:r>
              <a:rPr lang="it-IT" sz="2500" dirty="0"/>
              <a:t> </a:t>
            </a:r>
            <a:r>
              <a:rPr lang="it-IT" sz="2500" dirty="0" err="1"/>
              <a:t>should</a:t>
            </a:r>
            <a:r>
              <a:rPr lang="it-IT" sz="2500" dirty="0"/>
              <a:t> be </a:t>
            </a:r>
            <a:r>
              <a:rPr lang="it-IT" sz="2500" dirty="0" err="1"/>
              <a:t>flexible</a:t>
            </a:r>
            <a:r>
              <a:rPr lang="it-IT" sz="2500" dirty="0"/>
              <a:t> </a:t>
            </a:r>
            <a:r>
              <a:rPr lang="it-IT" sz="2500" dirty="0" err="1"/>
              <a:t>enough</a:t>
            </a:r>
            <a:r>
              <a:rPr lang="it-IT" sz="2500" dirty="0"/>
              <a:t> to </a:t>
            </a:r>
            <a:r>
              <a:rPr lang="it-IT" sz="2500" dirty="0" err="1"/>
              <a:t>give</a:t>
            </a:r>
            <a:r>
              <a:rPr lang="it-IT" sz="2500" dirty="0"/>
              <a:t> </a:t>
            </a:r>
            <a:r>
              <a:rPr lang="it-IT" sz="2500" dirty="0" err="1"/>
              <a:t>you</a:t>
            </a:r>
            <a:r>
              <a:rPr lang="it-IT" sz="2500" dirty="0"/>
              <a:t> the </a:t>
            </a:r>
            <a:r>
              <a:rPr lang="it-IT" sz="2500" dirty="0" err="1"/>
              <a:t>opportunity</a:t>
            </a:r>
            <a:r>
              <a:rPr lang="it-IT" sz="2500" dirty="0"/>
              <a:t> of setting a delay, </a:t>
            </a:r>
            <a:r>
              <a:rPr lang="it-IT" sz="2500" dirty="0" err="1"/>
              <a:t>but</a:t>
            </a:r>
            <a:r>
              <a:rPr lang="it-IT" sz="2500" dirty="0"/>
              <a:t> </a:t>
            </a:r>
            <a:r>
              <a:rPr lang="it-IT" sz="2500" dirty="0" err="1"/>
              <a:t>also</a:t>
            </a:r>
            <a:r>
              <a:rPr lang="it-IT" sz="2500" dirty="0"/>
              <a:t> </a:t>
            </a:r>
            <a:r>
              <a:rPr lang="it-IT" sz="2500" dirty="0" err="1"/>
              <a:t>disciplined</a:t>
            </a:r>
            <a:r>
              <a:rPr lang="it-IT" sz="2500" dirty="0"/>
              <a:t> </a:t>
            </a:r>
            <a:r>
              <a:rPr lang="it-IT" sz="2500" dirty="0" err="1"/>
              <a:t>enough</a:t>
            </a:r>
            <a:r>
              <a:rPr lang="it-IT" sz="2500" dirty="0"/>
              <a:t> to make </a:t>
            </a:r>
            <a:r>
              <a:rPr lang="it-IT" sz="2500" dirty="0" err="1"/>
              <a:t>this</a:t>
            </a:r>
            <a:r>
              <a:rPr lang="it-IT" sz="2500" dirty="0"/>
              <a:t> deadline a </a:t>
            </a:r>
            <a:r>
              <a:rPr lang="it-IT" sz="2500" dirty="0" err="1"/>
              <a:t>real</a:t>
            </a:r>
            <a:r>
              <a:rPr lang="it-IT" sz="2500" dirty="0"/>
              <a:t> </a:t>
            </a:r>
            <a:r>
              <a:rPr lang="it-IT" sz="2500" dirty="0" err="1"/>
              <a:t>stimulus</a:t>
            </a:r>
            <a:r>
              <a:rPr lang="it-IT" sz="2500" dirty="0"/>
              <a:t> to work in the </a:t>
            </a:r>
            <a:r>
              <a:rPr lang="it-IT" sz="2500" dirty="0" err="1"/>
              <a:t>present</a:t>
            </a:r>
            <a:r>
              <a:rPr lang="it-IT" sz="2500" dirty="0"/>
              <a:t>.</a:t>
            </a:r>
          </a:p>
          <a:p>
            <a:endParaRPr lang="it-IT" sz="2500" dirty="0"/>
          </a:p>
        </p:txBody>
      </p:sp>
      <p:pic>
        <p:nvPicPr>
          <p:cNvPr id="5" name="Immagine 4">
            <a:extLst>
              <a:ext uri="{FF2B5EF4-FFF2-40B4-BE49-F238E27FC236}">
                <a16:creationId xmlns:a16="http://schemas.microsoft.com/office/drawing/2014/main" id="{C339C3C2-1333-1757-24C8-F1CFBB8E4681}"/>
              </a:ext>
            </a:extLst>
          </p:cNvPr>
          <p:cNvPicPr>
            <a:picLocks noChangeAspect="1"/>
          </p:cNvPicPr>
          <p:nvPr/>
        </p:nvPicPr>
        <p:blipFill>
          <a:blip r:embed="rId2"/>
          <a:stretch>
            <a:fillRect/>
          </a:stretch>
        </p:blipFill>
        <p:spPr>
          <a:xfrm>
            <a:off x="6409497" y="2298216"/>
            <a:ext cx="4670448" cy="2964575"/>
          </a:xfrm>
          <a:prstGeom prst="rect">
            <a:avLst/>
          </a:prstGeom>
        </p:spPr>
      </p:pic>
    </p:spTree>
    <p:extLst>
      <p:ext uri="{BB962C8B-B14F-4D97-AF65-F5344CB8AC3E}">
        <p14:creationId xmlns:p14="http://schemas.microsoft.com/office/powerpoint/2010/main" val="1145751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E0CEE6-471C-EC21-6227-22A0B713EA2A}"/>
              </a:ext>
            </a:extLst>
          </p:cNvPr>
          <p:cNvSpPr>
            <a:spLocks noGrp="1"/>
          </p:cNvSpPr>
          <p:nvPr>
            <p:ph type="title"/>
          </p:nvPr>
        </p:nvSpPr>
        <p:spPr>
          <a:xfrm>
            <a:off x="3641725" y="1284895"/>
            <a:ext cx="4908550" cy="464602"/>
          </a:xfrm>
        </p:spPr>
        <p:txBody>
          <a:bodyPr/>
          <a:lstStyle/>
          <a:p>
            <a:pPr algn="ctr"/>
            <a:r>
              <a:rPr lang="it-IT" u="sng" dirty="0"/>
              <a:t>DAILY HIGHLIGHT</a:t>
            </a:r>
          </a:p>
        </p:txBody>
      </p:sp>
      <p:pic>
        <p:nvPicPr>
          <p:cNvPr id="8" name="Immagine 7">
            <a:extLst>
              <a:ext uri="{FF2B5EF4-FFF2-40B4-BE49-F238E27FC236}">
                <a16:creationId xmlns:a16="http://schemas.microsoft.com/office/drawing/2014/main" id="{7573E85A-6F30-2531-F116-77652E9C271F}"/>
              </a:ext>
            </a:extLst>
          </p:cNvPr>
          <p:cNvPicPr>
            <a:picLocks noChangeAspect="1"/>
          </p:cNvPicPr>
          <p:nvPr/>
        </p:nvPicPr>
        <p:blipFill>
          <a:blip r:embed="rId2"/>
          <a:stretch>
            <a:fillRect/>
          </a:stretch>
        </p:blipFill>
        <p:spPr>
          <a:xfrm>
            <a:off x="5692775" y="2059493"/>
            <a:ext cx="5715000" cy="4286250"/>
          </a:xfrm>
          <a:prstGeom prst="rect">
            <a:avLst/>
          </a:prstGeom>
        </p:spPr>
      </p:pic>
      <p:sp>
        <p:nvSpPr>
          <p:cNvPr id="9" name="CasellaDiTesto 8">
            <a:extLst>
              <a:ext uri="{FF2B5EF4-FFF2-40B4-BE49-F238E27FC236}">
                <a16:creationId xmlns:a16="http://schemas.microsoft.com/office/drawing/2014/main" id="{5BA1CE04-E2DE-2041-2DBB-F471250830C9}"/>
              </a:ext>
            </a:extLst>
          </p:cNvPr>
          <p:cNvSpPr txBox="1"/>
          <p:nvPr/>
        </p:nvSpPr>
        <p:spPr>
          <a:xfrm>
            <a:off x="742122" y="2059493"/>
            <a:ext cx="4505739" cy="4060663"/>
          </a:xfrm>
          <a:prstGeom prst="rect">
            <a:avLst/>
          </a:prstGeom>
          <a:noFill/>
        </p:spPr>
        <p:txBody>
          <a:bodyPr wrap="square" rtlCol="0">
            <a:spAutoFit/>
          </a:bodyPr>
          <a:lstStyle/>
          <a:p>
            <a:pPr algn="l">
              <a:lnSpc>
                <a:spcPct val="150000"/>
              </a:lnSpc>
            </a:pPr>
            <a:r>
              <a:rPr lang="it-IT" sz="2500" spc="100" dirty="0">
                <a:latin typeface="Arial" panose="020B0604020202020204" pitchFamily="34" charset="0"/>
                <a:ea typeface="Open Sans" panose="020B0606030504020204" pitchFamily="34" charset="0"/>
                <a:cs typeface="Arial" panose="020B0604020202020204" pitchFamily="34" charset="0"/>
              </a:rPr>
              <a:t>Giving </a:t>
            </a:r>
            <a:r>
              <a:rPr lang="it-IT" sz="2500" spc="100" dirty="0" err="1">
                <a:latin typeface="Arial" panose="020B0604020202020204" pitchFamily="34" charset="0"/>
                <a:ea typeface="Open Sans" panose="020B0606030504020204" pitchFamily="34" charset="0"/>
                <a:cs typeface="Arial" panose="020B0604020202020204" pitchFamily="34" charset="0"/>
              </a:rPr>
              <a:t>yourself</a:t>
            </a:r>
            <a:r>
              <a:rPr lang="it-IT" sz="2500" spc="100" dirty="0">
                <a:latin typeface="Arial" panose="020B0604020202020204" pitchFamily="34" charset="0"/>
                <a:ea typeface="Open Sans" panose="020B0606030504020204" pitchFamily="34" charset="0"/>
                <a:cs typeface="Arial" panose="020B0604020202020204" pitchFamily="34" charset="0"/>
              </a:rPr>
              <a:t> a </a:t>
            </a:r>
            <a:r>
              <a:rPr lang="it-IT" sz="2500" spc="100" dirty="0" err="1">
                <a:latin typeface="Arial" panose="020B0604020202020204" pitchFamily="34" charset="0"/>
                <a:ea typeface="Open Sans" panose="020B0606030504020204" pitchFamily="34" charset="0"/>
                <a:cs typeface="Arial" panose="020B0604020202020204" pitchFamily="34" charset="0"/>
              </a:rPr>
              <a:t>daily</a:t>
            </a:r>
            <a:r>
              <a:rPr lang="it-IT" sz="2500" spc="100" dirty="0">
                <a:latin typeface="Arial" panose="020B0604020202020204" pitchFamily="34" charset="0"/>
                <a:ea typeface="Open Sans" panose="020B0606030504020204" pitchFamily="34" charset="0"/>
                <a:cs typeface="Arial" panose="020B0604020202020204" pitchFamily="34" charset="0"/>
              </a:rPr>
              <a:t> highlight </a:t>
            </a:r>
            <a:r>
              <a:rPr lang="it-IT" sz="2500" spc="100" dirty="0" err="1">
                <a:latin typeface="Arial" panose="020B0604020202020204" pitchFamily="34" charset="0"/>
                <a:ea typeface="Open Sans" panose="020B0606030504020204" pitchFamily="34" charset="0"/>
                <a:cs typeface="Arial" panose="020B0604020202020204" pitchFamily="34" charset="0"/>
              </a:rPr>
              <a:t>is</a:t>
            </a:r>
            <a:r>
              <a:rPr lang="it-IT" sz="2500" spc="100" dirty="0">
                <a:latin typeface="Arial" panose="020B0604020202020204" pitchFamily="34" charset="0"/>
                <a:ea typeface="Open Sans" panose="020B0606030504020204" pitchFamily="34" charset="0"/>
                <a:cs typeface="Arial" panose="020B0604020202020204" pitchFamily="34" charset="0"/>
              </a:rPr>
              <a:t> a </a:t>
            </a:r>
            <a:r>
              <a:rPr lang="it-IT" sz="2500" spc="100" dirty="0" err="1">
                <a:latin typeface="Arial" panose="020B0604020202020204" pitchFamily="34" charset="0"/>
                <a:ea typeface="Open Sans" panose="020B0606030504020204" pitchFamily="34" charset="0"/>
                <a:cs typeface="Arial" panose="020B0604020202020204" pitchFamily="34" charset="0"/>
              </a:rPr>
              <a:t>useful</a:t>
            </a:r>
            <a:r>
              <a:rPr lang="it-IT" sz="2500" spc="100" dirty="0">
                <a:latin typeface="Arial" panose="020B0604020202020204" pitchFamily="34" charset="0"/>
                <a:ea typeface="Open Sans" panose="020B0606030504020204" pitchFamily="34" charset="0"/>
                <a:cs typeface="Arial" panose="020B0604020202020204" pitchFamily="34" charset="0"/>
              </a:rPr>
              <a:t> tool </a:t>
            </a:r>
            <a:r>
              <a:rPr lang="it-IT" sz="2500" spc="100" dirty="0" err="1">
                <a:latin typeface="Arial" panose="020B0604020202020204" pitchFamily="34" charset="0"/>
                <a:ea typeface="Open Sans" panose="020B0606030504020204" pitchFamily="34" charset="0"/>
                <a:cs typeface="Arial" panose="020B0604020202020204" pitchFamily="34" charset="0"/>
              </a:rPr>
              <a:t>if</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you’re</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afraid</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dislocating</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your</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attention</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too</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much</a:t>
            </a:r>
            <a:r>
              <a:rPr lang="it-IT" sz="25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2500" spc="100" dirty="0" err="1">
                <a:latin typeface="Arial" panose="020B0604020202020204" pitchFamily="34" charset="0"/>
                <a:ea typeface="Open Sans" panose="020B0606030504020204" pitchFamily="34" charset="0"/>
                <a:cs typeface="Arial" panose="020B0604020202020204" pitchFamily="34" charset="0"/>
              </a:rPr>
              <a:t>It</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gives</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you</a:t>
            </a:r>
            <a:r>
              <a:rPr lang="it-IT" sz="2500" spc="100" dirty="0">
                <a:latin typeface="Arial" panose="020B0604020202020204" pitchFamily="34" charset="0"/>
                <a:ea typeface="Open Sans" panose="020B0606030504020204" pitchFamily="34" charset="0"/>
                <a:cs typeface="Arial" panose="020B0604020202020204" pitchFamily="34" charset="0"/>
              </a:rPr>
              <a:t> the </a:t>
            </a:r>
            <a:r>
              <a:rPr lang="it-IT" sz="2500" spc="100" dirty="0" err="1">
                <a:latin typeface="Arial" panose="020B0604020202020204" pitchFamily="34" charset="0"/>
                <a:ea typeface="Open Sans" panose="020B0606030504020204" pitchFamily="34" charset="0"/>
                <a:cs typeface="Arial" panose="020B0604020202020204" pitchFamily="34" charset="0"/>
              </a:rPr>
              <a:t>opportunity</a:t>
            </a:r>
            <a:r>
              <a:rPr lang="it-IT" sz="2500" spc="100" dirty="0">
                <a:latin typeface="Arial" panose="020B0604020202020204" pitchFamily="34" charset="0"/>
                <a:ea typeface="Open Sans" panose="020B0606030504020204" pitchFamily="34" charset="0"/>
                <a:cs typeface="Arial" panose="020B0604020202020204" pitchFamily="34" charset="0"/>
              </a:rPr>
              <a:t> to focus </a:t>
            </a:r>
            <a:r>
              <a:rPr lang="it-IT" sz="2500" spc="100" dirty="0" err="1">
                <a:latin typeface="Arial" panose="020B0604020202020204" pitchFamily="34" charset="0"/>
                <a:ea typeface="Open Sans" panose="020B0606030504020204" pitchFamily="34" charset="0"/>
                <a:cs typeface="Arial" panose="020B0604020202020204" pitchFamily="34" charset="0"/>
              </a:rPr>
              <a:t>your</a:t>
            </a:r>
            <a:r>
              <a:rPr lang="it-IT" sz="2500" spc="100" dirty="0">
                <a:latin typeface="Arial" panose="020B0604020202020204" pitchFamily="34" charset="0"/>
                <a:ea typeface="Open Sans" panose="020B0606030504020204" pitchFamily="34" charset="0"/>
                <a:cs typeface="Arial" panose="020B0604020202020204" pitchFamily="34" charset="0"/>
              </a:rPr>
              <a:t> </a:t>
            </a:r>
            <a:r>
              <a:rPr lang="it-IT" sz="2500" spc="100" dirty="0" err="1">
                <a:latin typeface="Arial" panose="020B0604020202020204" pitchFamily="34" charset="0"/>
                <a:ea typeface="Open Sans" panose="020B0606030504020204" pitchFamily="34" charset="0"/>
                <a:cs typeface="Arial" panose="020B0604020202020204" pitchFamily="34" charset="0"/>
              </a:rPr>
              <a:t>attention</a:t>
            </a:r>
            <a:r>
              <a:rPr lang="it-IT" sz="2500" spc="100" dirty="0">
                <a:latin typeface="Arial" panose="020B0604020202020204" pitchFamily="34" charset="0"/>
                <a:ea typeface="Open Sans" panose="020B0606030504020204" pitchFamily="34" charset="0"/>
                <a:cs typeface="Arial" panose="020B0604020202020204" pitchFamily="34" charset="0"/>
              </a:rPr>
              <a:t> on </a:t>
            </a:r>
            <a:r>
              <a:rPr lang="it-IT" sz="2500" spc="100" dirty="0" err="1">
                <a:latin typeface="Arial" panose="020B0604020202020204" pitchFamily="34" charset="0"/>
                <a:ea typeface="Open Sans" panose="020B0606030504020204" pitchFamily="34" charset="0"/>
                <a:cs typeface="Arial" panose="020B0604020202020204" pitchFamily="34" charset="0"/>
              </a:rPr>
              <a:t>achieving</a:t>
            </a:r>
            <a:r>
              <a:rPr lang="it-IT" sz="2500" spc="100" dirty="0">
                <a:latin typeface="Arial" panose="020B0604020202020204" pitchFamily="34" charset="0"/>
                <a:ea typeface="Open Sans" panose="020B0606030504020204" pitchFamily="34" charset="0"/>
                <a:cs typeface="Arial" panose="020B0604020202020204" pitchFamily="34" charset="0"/>
              </a:rPr>
              <a:t> one goal per-day.</a:t>
            </a:r>
          </a:p>
        </p:txBody>
      </p:sp>
    </p:spTree>
    <p:extLst>
      <p:ext uri="{BB962C8B-B14F-4D97-AF65-F5344CB8AC3E}">
        <p14:creationId xmlns:p14="http://schemas.microsoft.com/office/powerpoint/2010/main" val="2617691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6173B6-8513-CA71-C7A4-8538703FD2AD}"/>
              </a:ext>
            </a:extLst>
          </p:cNvPr>
          <p:cNvSpPr>
            <a:spLocks noGrp="1"/>
          </p:cNvSpPr>
          <p:nvPr>
            <p:ph type="title"/>
          </p:nvPr>
        </p:nvSpPr>
        <p:spPr>
          <a:xfrm>
            <a:off x="1011498" y="1316913"/>
            <a:ext cx="4908550" cy="1125844"/>
          </a:xfrm>
        </p:spPr>
        <p:txBody>
          <a:bodyPr/>
          <a:lstStyle/>
          <a:p>
            <a:pPr algn="ctr"/>
            <a:r>
              <a:rPr lang="it-IT" u="sng" dirty="0" err="1"/>
              <a:t>Daily</a:t>
            </a:r>
            <a:r>
              <a:rPr lang="it-IT" u="sng" dirty="0"/>
              <a:t> </a:t>
            </a:r>
            <a:r>
              <a:rPr lang="it-IT" u="sng" dirty="0" err="1"/>
              <a:t>numbers</a:t>
            </a:r>
            <a:endParaRPr lang="it-IT" u="sng" dirty="0"/>
          </a:p>
        </p:txBody>
      </p:sp>
      <p:sp>
        <p:nvSpPr>
          <p:cNvPr id="4" name="Segnaposto testo 3">
            <a:extLst>
              <a:ext uri="{FF2B5EF4-FFF2-40B4-BE49-F238E27FC236}">
                <a16:creationId xmlns:a16="http://schemas.microsoft.com/office/drawing/2014/main" id="{6F2F8CAD-3A72-0EFF-DAD0-1688EDA9DE91}"/>
              </a:ext>
            </a:extLst>
          </p:cNvPr>
          <p:cNvSpPr>
            <a:spLocks noGrp="1"/>
          </p:cNvSpPr>
          <p:nvPr>
            <p:ph type="body" sz="quarter" idx="18"/>
          </p:nvPr>
        </p:nvSpPr>
        <p:spPr>
          <a:xfrm>
            <a:off x="557250" y="2173356"/>
            <a:ext cx="5817046" cy="3604591"/>
          </a:xfrm>
        </p:spPr>
        <p:txBody>
          <a:bodyPr/>
          <a:lstStyle/>
          <a:p>
            <a:pPr algn="ctr"/>
            <a:r>
              <a:rPr lang="it-IT" sz="2500" dirty="0" err="1"/>
              <a:t>Consider</a:t>
            </a:r>
            <a:r>
              <a:rPr lang="it-IT" sz="2500" dirty="0"/>
              <a:t> </a:t>
            </a:r>
            <a:r>
              <a:rPr lang="it-IT" sz="2500" dirty="0" err="1"/>
              <a:t>your</a:t>
            </a:r>
            <a:r>
              <a:rPr lang="it-IT" sz="2500" dirty="0"/>
              <a:t> </a:t>
            </a:r>
            <a:r>
              <a:rPr lang="it-IT" sz="2500" dirty="0" err="1"/>
              <a:t>workday</a:t>
            </a:r>
            <a:r>
              <a:rPr lang="it-IT" sz="2500" dirty="0"/>
              <a:t> over </a:t>
            </a:r>
            <a:r>
              <a:rPr lang="it-IT" sz="2500" dirty="0" err="1"/>
              <a:t>when</a:t>
            </a:r>
            <a:r>
              <a:rPr lang="it-IT" sz="2500" dirty="0"/>
              <a:t> </a:t>
            </a:r>
            <a:r>
              <a:rPr lang="it-IT" sz="2500" dirty="0" err="1"/>
              <a:t>you</a:t>
            </a:r>
            <a:r>
              <a:rPr lang="it-IT" sz="2500" dirty="0"/>
              <a:t> </a:t>
            </a:r>
            <a:r>
              <a:rPr lang="it-IT" sz="2500" dirty="0" err="1"/>
              <a:t>have</a:t>
            </a:r>
            <a:r>
              <a:rPr lang="it-IT" sz="2500" dirty="0"/>
              <a:t> </a:t>
            </a:r>
            <a:r>
              <a:rPr lang="it-IT" sz="2500" dirty="0" err="1"/>
              <a:t>achieved</a:t>
            </a:r>
            <a:r>
              <a:rPr lang="it-IT" sz="2500" dirty="0"/>
              <a:t> a self-set </a:t>
            </a:r>
            <a:r>
              <a:rPr lang="it-IT" sz="2500" dirty="0" err="1"/>
              <a:t>number</a:t>
            </a:r>
            <a:r>
              <a:rPr lang="it-IT" sz="2500" dirty="0"/>
              <a:t> of tasks (like from 3 to 5). </a:t>
            </a:r>
          </a:p>
          <a:p>
            <a:pPr algn="ctr"/>
            <a:r>
              <a:rPr lang="it-IT" sz="2500" dirty="0" err="1"/>
              <a:t>This</a:t>
            </a:r>
            <a:r>
              <a:rPr lang="it-IT" sz="2500" dirty="0"/>
              <a:t> technique </a:t>
            </a:r>
            <a:r>
              <a:rPr lang="it-IT" sz="2500" dirty="0" err="1"/>
              <a:t>will</a:t>
            </a:r>
            <a:r>
              <a:rPr lang="it-IT" sz="2500" dirty="0"/>
              <a:t> </a:t>
            </a:r>
            <a:r>
              <a:rPr lang="it-IT" sz="2500" dirty="0" err="1"/>
              <a:t>allow</a:t>
            </a:r>
            <a:r>
              <a:rPr lang="it-IT" sz="2500" dirty="0"/>
              <a:t> </a:t>
            </a:r>
            <a:r>
              <a:rPr lang="it-IT" sz="2500" dirty="0" err="1"/>
              <a:t>you</a:t>
            </a:r>
            <a:r>
              <a:rPr lang="it-IT" sz="2500" dirty="0"/>
              <a:t> to set </a:t>
            </a:r>
            <a:r>
              <a:rPr lang="it-IT" sz="2500" dirty="0" err="1"/>
              <a:t>your</a:t>
            </a:r>
            <a:r>
              <a:rPr lang="it-IT" sz="2500" dirty="0"/>
              <a:t> days </a:t>
            </a:r>
            <a:r>
              <a:rPr lang="it-IT" sz="2500" dirty="0" err="1"/>
              <a:t>based</a:t>
            </a:r>
            <a:r>
              <a:rPr lang="it-IT" sz="2500" dirty="0"/>
              <a:t> on </a:t>
            </a:r>
            <a:r>
              <a:rPr lang="it-IT" sz="2500" dirty="0" err="1"/>
              <a:t>achievements</a:t>
            </a:r>
            <a:r>
              <a:rPr lang="it-IT" sz="2500" dirty="0"/>
              <a:t> and </a:t>
            </a:r>
            <a:r>
              <a:rPr lang="it-IT" sz="2500" dirty="0" err="1"/>
              <a:t>not</a:t>
            </a:r>
            <a:r>
              <a:rPr lang="it-IT" sz="2500" dirty="0"/>
              <a:t> on time</a:t>
            </a:r>
          </a:p>
          <a:p>
            <a:pPr algn="ctr"/>
            <a:r>
              <a:rPr lang="it-IT" sz="2500" dirty="0" err="1"/>
              <a:t>Very</a:t>
            </a:r>
            <a:r>
              <a:rPr lang="it-IT" sz="2500" dirty="0"/>
              <a:t> </a:t>
            </a:r>
            <a:r>
              <a:rPr lang="it-IT" sz="2500" dirty="0" err="1"/>
              <a:t>useful</a:t>
            </a:r>
            <a:r>
              <a:rPr lang="it-IT" sz="2500" dirty="0"/>
              <a:t> </a:t>
            </a:r>
            <a:r>
              <a:rPr lang="it-IT" sz="2500" dirty="0" err="1"/>
              <a:t>if</a:t>
            </a:r>
            <a:r>
              <a:rPr lang="it-IT" sz="2500" dirty="0"/>
              <a:t> </a:t>
            </a:r>
            <a:r>
              <a:rPr lang="it-IT" sz="2500" dirty="0" err="1"/>
              <a:t>you</a:t>
            </a:r>
            <a:r>
              <a:rPr lang="it-IT" sz="2500" dirty="0"/>
              <a:t> </a:t>
            </a:r>
            <a:r>
              <a:rPr lang="it-IT" sz="2500" dirty="0" err="1"/>
              <a:t>want</a:t>
            </a:r>
            <a:r>
              <a:rPr lang="it-IT" sz="2500" dirty="0"/>
              <a:t> to focus on </a:t>
            </a:r>
            <a:r>
              <a:rPr lang="it-IT" sz="2500" dirty="0" err="1"/>
              <a:t>productiveness</a:t>
            </a:r>
            <a:r>
              <a:rPr lang="it-IT" sz="2500" dirty="0"/>
              <a:t>.</a:t>
            </a:r>
          </a:p>
          <a:p>
            <a:pPr algn="ctr"/>
            <a:endParaRPr lang="it-IT" dirty="0"/>
          </a:p>
          <a:p>
            <a:pPr algn="ctr"/>
            <a:endParaRPr lang="it-IT" dirty="0"/>
          </a:p>
          <a:p>
            <a:endParaRPr lang="it-IT" dirty="0"/>
          </a:p>
          <a:p>
            <a:endParaRPr lang="it-IT" dirty="0"/>
          </a:p>
        </p:txBody>
      </p:sp>
      <p:pic>
        <p:nvPicPr>
          <p:cNvPr id="6" name="Immagine 5">
            <a:extLst>
              <a:ext uri="{FF2B5EF4-FFF2-40B4-BE49-F238E27FC236}">
                <a16:creationId xmlns:a16="http://schemas.microsoft.com/office/drawing/2014/main" id="{75E1C1A6-45A0-AF2D-F683-53D4F226553B}"/>
              </a:ext>
            </a:extLst>
          </p:cNvPr>
          <p:cNvPicPr>
            <a:picLocks noChangeAspect="1"/>
          </p:cNvPicPr>
          <p:nvPr/>
        </p:nvPicPr>
        <p:blipFill>
          <a:blip r:embed="rId2"/>
          <a:stretch>
            <a:fillRect/>
          </a:stretch>
        </p:blipFill>
        <p:spPr>
          <a:xfrm>
            <a:off x="7330316" y="1528244"/>
            <a:ext cx="3801511" cy="3801511"/>
          </a:xfrm>
          <a:prstGeom prst="rect">
            <a:avLst/>
          </a:prstGeom>
        </p:spPr>
      </p:pic>
    </p:spTree>
    <p:extLst>
      <p:ext uri="{BB962C8B-B14F-4D97-AF65-F5344CB8AC3E}">
        <p14:creationId xmlns:p14="http://schemas.microsoft.com/office/powerpoint/2010/main" val="246036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C84263-E592-40BC-F6FB-0EE681383EBB}"/>
              </a:ext>
            </a:extLst>
          </p:cNvPr>
          <p:cNvSpPr>
            <a:spLocks noGrp="1"/>
          </p:cNvSpPr>
          <p:nvPr>
            <p:ph type="title"/>
          </p:nvPr>
        </p:nvSpPr>
        <p:spPr/>
        <p:txBody>
          <a:bodyPr/>
          <a:lstStyle/>
          <a:p>
            <a:r>
              <a:rPr lang="it-IT" dirty="0"/>
              <a:t>«</a:t>
            </a:r>
            <a:r>
              <a:rPr lang="it-IT" dirty="0" err="1"/>
              <a:t>Hell</a:t>
            </a:r>
            <a:r>
              <a:rPr lang="it-IT" dirty="0"/>
              <a:t> yeah!» or no</a:t>
            </a:r>
          </a:p>
        </p:txBody>
      </p:sp>
      <p:sp>
        <p:nvSpPr>
          <p:cNvPr id="4" name="Segnaposto testo 3">
            <a:extLst>
              <a:ext uri="{FF2B5EF4-FFF2-40B4-BE49-F238E27FC236}">
                <a16:creationId xmlns:a16="http://schemas.microsoft.com/office/drawing/2014/main" id="{0AC8D407-64FF-B861-DCE3-AF634F23ED0A}"/>
              </a:ext>
            </a:extLst>
          </p:cNvPr>
          <p:cNvSpPr>
            <a:spLocks noGrp="1"/>
          </p:cNvSpPr>
          <p:nvPr>
            <p:ph type="body" sz="quarter" idx="18"/>
          </p:nvPr>
        </p:nvSpPr>
        <p:spPr>
          <a:xfrm>
            <a:off x="557250" y="2173357"/>
            <a:ext cx="4908549" cy="3796311"/>
          </a:xfrm>
        </p:spPr>
        <p:txBody>
          <a:bodyPr/>
          <a:lstStyle/>
          <a:p>
            <a:r>
              <a:rPr lang="it-IT" sz="3500" dirty="0" err="1"/>
              <a:t>Choose</a:t>
            </a:r>
            <a:r>
              <a:rPr lang="it-IT" sz="3500" dirty="0"/>
              <a:t> </a:t>
            </a:r>
            <a:r>
              <a:rPr lang="it-IT" sz="3500" dirty="0" err="1"/>
              <a:t>if</a:t>
            </a:r>
            <a:r>
              <a:rPr lang="it-IT" sz="3500" dirty="0"/>
              <a:t> </a:t>
            </a:r>
            <a:r>
              <a:rPr lang="it-IT" sz="3500" dirty="0" err="1"/>
              <a:t>accepting</a:t>
            </a:r>
            <a:r>
              <a:rPr lang="it-IT" sz="3500" dirty="0"/>
              <a:t> a task </a:t>
            </a:r>
            <a:r>
              <a:rPr lang="it-IT" sz="3500" dirty="0" err="1"/>
              <a:t>basing</a:t>
            </a:r>
            <a:r>
              <a:rPr lang="it-IT" sz="3500" dirty="0"/>
              <a:t> on </a:t>
            </a:r>
            <a:r>
              <a:rPr lang="it-IT" sz="3500" dirty="0" err="1"/>
              <a:t>your</a:t>
            </a:r>
            <a:r>
              <a:rPr lang="it-IT" sz="3500" dirty="0"/>
              <a:t> personal </a:t>
            </a:r>
            <a:r>
              <a:rPr lang="it-IT" sz="3500" dirty="0" err="1"/>
              <a:t>enthusiasm</a:t>
            </a:r>
            <a:r>
              <a:rPr lang="it-IT" sz="3500" dirty="0"/>
              <a:t>. </a:t>
            </a:r>
          </a:p>
          <a:p>
            <a:r>
              <a:rPr lang="it-IT" sz="3500" dirty="0" err="1"/>
              <a:t>Useful</a:t>
            </a:r>
            <a:r>
              <a:rPr lang="it-IT" sz="3500" dirty="0"/>
              <a:t> for </a:t>
            </a:r>
            <a:r>
              <a:rPr lang="it-IT" sz="3500" dirty="0" err="1"/>
              <a:t>busy</a:t>
            </a:r>
            <a:r>
              <a:rPr lang="it-IT" sz="3500" dirty="0"/>
              <a:t> people and people </a:t>
            </a:r>
            <a:r>
              <a:rPr lang="it-IT" sz="3500" dirty="0" err="1"/>
              <a:t>who</a:t>
            </a:r>
            <a:r>
              <a:rPr lang="it-IT" sz="3500" dirty="0"/>
              <a:t> </a:t>
            </a:r>
            <a:r>
              <a:rPr lang="it-IT" sz="3500" dirty="0" err="1"/>
              <a:t>get</a:t>
            </a:r>
            <a:r>
              <a:rPr lang="it-IT" sz="3500" dirty="0"/>
              <a:t> </a:t>
            </a:r>
            <a:r>
              <a:rPr lang="it-IT" sz="3500" dirty="0" err="1"/>
              <a:t>stuck</a:t>
            </a:r>
            <a:r>
              <a:rPr lang="it-IT" sz="3500" dirty="0"/>
              <a:t> in working </a:t>
            </a:r>
            <a:r>
              <a:rPr lang="it-IT" sz="3500" dirty="0" err="1"/>
              <a:t>at</a:t>
            </a:r>
            <a:r>
              <a:rPr lang="it-IT" sz="3500" dirty="0"/>
              <a:t> </a:t>
            </a:r>
            <a:r>
              <a:rPr lang="it-IT" sz="3500" dirty="0" err="1"/>
              <a:t>things</a:t>
            </a:r>
            <a:r>
              <a:rPr lang="it-IT" sz="3500" dirty="0"/>
              <a:t> </a:t>
            </a:r>
            <a:r>
              <a:rPr lang="it-IT" sz="3500" dirty="0" err="1"/>
              <a:t>they’re</a:t>
            </a:r>
            <a:r>
              <a:rPr lang="it-IT" sz="3500" dirty="0"/>
              <a:t> </a:t>
            </a:r>
            <a:r>
              <a:rPr lang="it-IT" sz="3500" dirty="0" err="1"/>
              <a:t>not</a:t>
            </a:r>
            <a:r>
              <a:rPr lang="it-IT" sz="3500" dirty="0"/>
              <a:t> </a:t>
            </a:r>
            <a:r>
              <a:rPr lang="it-IT" sz="3500" dirty="0" err="1"/>
              <a:t>interested</a:t>
            </a:r>
            <a:r>
              <a:rPr lang="it-IT" sz="3500" dirty="0"/>
              <a:t> in.</a:t>
            </a:r>
          </a:p>
        </p:txBody>
      </p:sp>
      <p:pic>
        <p:nvPicPr>
          <p:cNvPr id="6" name="Immagine 5">
            <a:extLst>
              <a:ext uri="{FF2B5EF4-FFF2-40B4-BE49-F238E27FC236}">
                <a16:creationId xmlns:a16="http://schemas.microsoft.com/office/drawing/2014/main" id="{2277E5C4-990F-5CA7-AD54-F634C2029547}"/>
              </a:ext>
            </a:extLst>
          </p:cNvPr>
          <p:cNvPicPr>
            <a:picLocks noChangeAspect="1"/>
          </p:cNvPicPr>
          <p:nvPr/>
        </p:nvPicPr>
        <p:blipFill>
          <a:blip r:embed="rId2"/>
          <a:stretch>
            <a:fillRect/>
          </a:stretch>
        </p:blipFill>
        <p:spPr>
          <a:xfrm>
            <a:off x="5945198" y="2471513"/>
            <a:ext cx="5689552" cy="3199997"/>
          </a:xfrm>
          <a:prstGeom prst="rect">
            <a:avLst/>
          </a:prstGeom>
        </p:spPr>
      </p:pic>
    </p:spTree>
    <p:extLst>
      <p:ext uri="{BB962C8B-B14F-4D97-AF65-F5344CB8AC3E}">
        <p14:creationId xmlns:p14="http://schemas.microsoft.com/office/powerpoint/2010/main" val="1358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6BD36D-5495-DAB0-3773-403106A75C72}"/>
              </a:ext>
            </a:extLst>
          </p:cNvPr>
          <p:cNvSpPr>
            <a:spLocks noGrp="1"/>
          </p:cNvSpPr>
          <p:nvPr>
            <p:ph type="title"/>
          </p:nvPr>
        </p:nvSpPr>
        <p:spPr/>
        <p:txBody>
          <a:bodyPr/>
          <a:lstStyle/>
          <a:p>
            <a:r>
              <a:rPr lang="it-IT" dirty="0" err="1"/>
              <a:t>Ideas</a:t>
            </a:r>
            <a:r>
              <a:rPr lang="it-IT" dirty="0"/>
              <a:t> notebook</a:t>
            </a:r>
          </a:p>
        </p:txBody>
      </p:sp>
      <p:sp>
        <p:nvSpPr>
          <p:cNvPr id="4" name="Segnaposto testo 3">
            <a:extLst>
              <a:ext uri="{FF2B5EF4-FFF2-40B4-BE49-F238E27FC236}">
                <a16:creationId xmlns:a16="http://schemas.microsoft.com/office/drawing/2014/main" id="{90729C4F-F76A-B5CC-5D97-82E5893AEE23}"/>
              </a:ext>
            </a:extLst>
          </p:cNvPr>
          <p:cNvSpPr>
            <a:spLocks noGrp="1"/>
          </p:cNvSpPr>
          <p:nvPr>
            <p:ph type="body" sz="quarter" idx="18"/>
          </p:nvPr>
        </p:nvSpPr>
        <p:spPr>
          <a:xfrm>
            <a:off x="345214" y="2009818"/>
            <a:ext cx="5970962" cy="4108594"/>
          </a:xfrm>
        </p:spPr>
        <p:txBody>
          <a:bodyPr/>
          <a:lstStyle/>
          <a:p>
            <a:pPr algn="just"/>
            <a:r>
              <a:rPr lang="it-IT" sz="2500" dirty="0" err="1"/>
              <a:t>This</a:t>
            </a:r>
            <a:r>
              <a:rPr lang="it-IT" sz="2500" dirty="0"/>
              <a:t> </a:t>
            </a:r>
            <a:r>
              <a:rPr lang="it-IT" sz="2500" dirty="0" err="1"/>
              <a:t>is</a:t>
            </a:r>
            <a:r>
              <a:rPr lang="it-IT" sz="2500" dirty="0"/>
              <a:t> a </a:t>
            </a:r>
            <a:r>
              <a:rPr lang="it-IT" sz="2500" dirty="0" err="1"/>
              <a:t>great</a:t>
            </a:r>
            <a:r>
              <a:rPr lang="it-IT" sz="2500" dirty="0"/>
              <a:t> technique </a:t>
            </a:r>
            <a:r>
              <a:rPr lang="it-IT" sz="2500" dirty="0" err="1"/>
              <a:t>if</a:t>
            </a:r>
            <a:r>
              <a:rPr lang="it-IT" sz="2500" dirty="0"/>
              <a:t> </a:t>
            </a:r>
            <a:r>
              <a:rPr lang="it-IT" sz="2500" dirty="0" err="1"/>
              <a:t>you</a:t>
            </a:r>
            <a:r>
              <a:rPr lang="it-IT" sz="2500" dirty="0"/>
              <a:t> </a:t>
            </a:r>
            <a:r>
              <a:rPr lang="it-IT" sz="2500" dirty="0" err="1"/>
              <a:t>both</a:t>
            </a:r>
            <a:r>
              <a:rPr lang="it-IT" sz="2500" dirty="0"/>
              <a:t> </a:t>
            </a:r>
            <a:r>
              <a:rPr lang="it-IT" sz="2500" dirty="0" err="1"/>
              <a:t>want</a:t>
            </a:r>
            <a:r>
              <a:rPr lang="it-IT" sz="2500" dirty="0"/>
              <a:t> to </a:t>
            </a:r>
            <a:r>
              <a:rPr lang="it-IT" sz="2500" dirty="0" err="1"/>
              <a:t>keep</a:t>
            </a:r>
            <a:r>
              <a:rPr lang="it-IT" sz="2500" dirty="0"/>
              <a:t> </a:t>
            </a:r>
            <a:r>
              <a:rPr lang="it-IT" sz="2500" dirty="0" err="1"/>
              <a:t>your</a:t>
            </a:r>
            <a:r>
              <a:rPr lang="it-IT" sz="2500" dirty="0"/>
              <a:t> </a:t>
            </a:r>
            <a:r>
              <a:rPr lang="it-IT" sz="2500" dirty="0" err="1"/>
              <a:t>attention</a:t>
            </a:r>
            <a:r>
              <a:rPr lang="it-IT" sz="2500" dirty="0"/>
              <a:t> on </a:t>
            </a:r>
            <a:r>
              <a:rPr lang="it-IT" sz="2500" dirty="0" err="1"/>
              <a:t>your</a:t>
            </a:r>
            <a:r>
              <a:rPr lang="it-IT" sz="2500" dirty="0"/>
              <a:t> work and </a:t>
            </a:r>
            <a:r>
              <a:rPr lang="it-IT" sz="2500" dirty="0" err="1"/>
              <a:t>at</a:t>
            </a:r>
            <a:r>
              <a:rPr lang="it-IT" sz="2500" dirty="0"/>
              <a:t> the </a:t>
            </a:r>
            <a:r>
              <a:rPr lang="it-IT" sz="2500" dirty="0" err="1"/>
              <a:t>same</a:t>
            </a:r>
            <a:r>
              <a:rPr lang="it-IT" sz="2500" dirty="0"/>
              <a:t> time </a:t>
            </a:r>
            <a:r>
              <a:rPr lang="it-IT" sz="2500" dirty="0" err="1"/>
              <a:t>give</a:t>
            </a:r>
            <a:r>
              <a:rPr lang="it-IT" sz="2500" dirty="0"/>
              <a:t> </a:t>
            </a:r>
            <a:r>
              <a:rPr lang="it-IT" sz="2500" dirty="0" err="1"/>
              <a:t>importance</a:t>
            </a:r>
            <a:r>
              <a:rPr lang="it-IT" sz="2500" dirty="0"/>
              <a:t> to </a:t>
            </a:r>
            <a:r>
              <a:rPr lang="it-IT" sz="2500" dirty="0" err="1"/>
              <a:t>your</a:t>
            </a:r>
            <a:r>
              <a:rPr lang="it-IT" sz="2500" dirty="0"/>
              <a:t> </a:t>
            </a:r>
            <a:r>
              <a:rPr lang="it-IT" sz="2500" dirty="0" err="1"/>
              <a:t>creativity</a:t>
            </a:r>
            <a:r>
              <a:rPr lang="it-IT" sz="2500" dirty="0"/>
              <a:t>.</a:t>
            </a:r>
          </a:p>
          <a:p>
            <a:r>
              <a:rPr lang="it-IT" sz="2500" dirty="0" err="1"/>
              <a:t>Keep</a:t>
            </a:r>
            <a:r>
              <a:rPr lang="it-IT" sz="2500" dirty="0"/>
              <a:t> </a:t>
            </a:r>
            <a:r>
              <a:rPr lang="it-IT" sz="2500" dirty="0" err="1"/>
              <a:t>your</a:t>
            </a:r>
            <a:r>
              <a:rPr lang="it-IT" sz="2500" dirty="0"/>
              <a:t> </a:t>
            </a:r>
            <a:r>
              <a:rPr lang="it-IT" sz="2500" dirty="0" err="1"/>
              <a:t>ideas</a:t>
            </a:r>
            <a:r>
              <a:rPr lang="it-IT" sz="2500" dirty="0"/>
              <a:t> notebook </a:t>
            </a:r>
            <a:r>
              <a:rPr lang="it-IT" sz="2500" dirty="0" err="1"/>
              <a:t>next</a:t>
            </a:r>
            <a:r>
              <a:rPr lang="it-IT" sz="2500" dirty="0"/>
              <a:t> to </a:t>
            </a:r>
            <a:r>
              <a:rPr lang="it-IT" sz="2500" dirty="0" err="1"/>
              <a:t>you</a:t>
            </a:r>
            <a:r>
              <a:rPr lang="it-IT" sz="2500" dirty="0"/>
              <a:t> </a:t>
            </a:r>
            <a:r>
              <a:rPr lang="it-IT" sz="2500" dirty="0" err="1"/>
              <a:t>while</a:t>
            </a:r>
            <a:r>
              <a:rPr lang="it-IT" sz="2500" dirty="0"/>
              <a:t> </a:t>
            </a:r>
            <a:r>
              <a:rPr lang="it-IT" sz="2500" dirty="0" err="1"/>
              <a:t>you</a:t>
            </a:r>
            <a:r>
              <a:rPr lang="it-IT" sz="2500" dirty="0"/>
              <a:t> work. </a:t>
            </a:r>
          </a:p>
          <a:p>
            <a:r>
              <a:rPr lang="it-IT" sz="2500" dirty="0" err="1"/>
              <a:t>If</a:t>
            </a:r>
            <a:r>
              <a:rPr lang="it-IT" sz="2500" dirty="0"/>
              <a:t> </a:t>
            </a:r>
            <a:r>
              <a:rPr lang="it-IT" sz="2500" dirty="0" err="1"/>
              <a:t>you</a:t>
            </a:r>
            <a:r>
              <a:rPr lang="it-IT" sz="2500" dirty="0"/>
              <a:t> </a:t>
            </a:r>
            <a:r>
              <a:rPr lang="it-IT" sz="2500" dirty="0" err="1"/>
              <a:t>get</a:t>
            </a:r>
            <a:r>
              <a:rPr lang="it-IT" sz="2500" dirty="0"/>
              <a:t> an idea, take note of </a:t>
            </a:r>
            <a:r>
              <a:rPr lang="it-IT" sz="2500" dirty="0" err="1"/>
              <a:t>it</a:t>
            </a:r>
            <a:r>
              <a:rPr lang="it-IT" sz="2500" dirty="0"/>
              <a:t> and go back to </a:t>
            </a:r>
            <a:r>
              <a:rPr lang="it-IT" sz="2500" dirty="0" err="1"/>
              <a:t>your</a:t>
            </a:r>
            <a:r>
              <a:rPr lang="it-IT" sz="2500" dirty="0"/>
              <a:t> work. </a:t>
            </a:r>
          </a:p>
          <a:p>
            <a:r>
              <a:rPr lang="it-IT" sz="2500" dirty="0" err="1"/>
              <a:t>Then</a:t>
            </a:r>
            <a:r>
              <a:rPr lang="it-IT" sz="2500" dirty="0"/>
              <a:t> set a </a:t>
            </a:r>
            <a:r>
              <a:rPr lang="it-IT" sz="2500" dirty="0" err="1"/>
              <a:t>specific</a:t>
            </a:r>
            <a:r>
              <a:rPr lang="it-IT" sz="2500" dirty="0"/>
              <a:t> time of </a:t>
            </a:r>
            <a:r>
              <a:rPr lang="it-IT" sz="2500" dirty="0" err="1"/>
              <a:t>your</a:t>
            </a:r>
            <a:r>
              <a:rPr lang="it-IT" sz="2500" dirty="0"/>
              <a:t> day (like one hour) in </a:t>
            </a:r>
            <a:r>
              <a:rPr lang="it-IT" sz="2500" dirty="0" err="1"/>
              <a:t>which</a:t>
            </a:r>
            <a:r>
              <a:rPr lang="it-IT" sz="2500" dirty="0"/>
              <a:t> </a:t>
            </a:r>
            <a:r>
              <a:rPr lang="it-IT" sz="2500" dirty="0" err="1"/>
              <a:t>you</a:t>
            </a:r>
            <a:r>
              <a:rPr lang="it-IT" sz="2500" dirty="0"/>
              <a:t> </a:t>
            </a:r>
            <a:r>
              <a:rPr lang="it-IT" sz="2500" dirty="0" err="1"/>
              <a:t>develop</a:t>
            </a:r>
            <a:r>
              <a:rPr lang="it-IT" sz="2500" dirty="0"/>
              <a:t> </a:t>
            </a:r>
            <a:r>
              <a:rPr lang="it-IT" sz="2500" dirty="0" err="1"/>
              <a:t>your</a:t>
            </a:r>
            <a:r>
              <a:rPr lang="it-IT" sz="2500" dirty="0"/>
              <a:t> new </a:t>
            </a:r>
            <a:r>
              <a:rPr lang="it-IT" sz="2500" dirty="0" err="1"/>
              <a:t>ideas</a:t>
            </a:r>
            <a:r>
              <a:rPr lang="it-IT" sz="2500" dirty="0"/>
              <a:t>.</a:t>
            </a:r>
          </a:p>
        </p:txBody>
      </p:sp>
      <p:pic>
        <p:nvPicPr>
          <p:cNvPr id="6" name="Immagine 5">
            <a:extLst>
              <a:ext uri="{FF2B5EF4-FFF2-40B4-BE49-F238E27FC236}">
                <a16:creationId xmlns:a16="http://schemas.microsoft.com/office/drawing/2014/main" id="{18FFDE28-0EC2-44DB-EAEB-EB11418FE295}"/>
              </a:ext>
            </a:extLst>
          </p:cNvPr>
          <p:cNvPicPr>
            <a:picLocks noChangeAspect="1"/>
          </p:cNvPicPr>
          <p:nvPr/>
        </p:nvPicPr>
        <p:blipFill>
          <a:blip r:embed="rId2"/>
          <a:stretch>
            <a:fillRect/>
          </a:stretch>
        </p:blipFill>
        <p:spPr>
          <a:xfrm rot="20597108">
            <a:off x="7177798" y="1089454"/>
            <a:ext cx="3807364" cy="5076485"/>
          </a:xfrm>
          <a:prstGeom prst="rect">
            <a:avLst/>
          </a:prstGeom>
          <a:ln>
            <a:noFill/>
          </a:ln>
          <a:effectLst>
            <a:softEdge rad="112500"/>
          </a:effectLst>
        </p:spPr>
      </p:pic>
    </p:spTree>
    <p:extLst>
      <p:ext uri="{BB962C8B-B14F-4D97-AF65-F5344CB8AC3E}">
        <p14:creationId xmlns:p14="http://schemas.microsoft.com/office/powerpoint/2010/main" val="3653030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15540CC-E6E9-3C56-73F5-811022D1EC2D}"/>
              </a:ext>
            </a:extLst>
          </p:cNvPr>
          <p:cNvSpPr>
            <a:spLocks noGrp="1"/>
          </p:cNvSpPr>
          <p:nvPr>
            <p:ph type="body" sz="quarter" idx="18"/>
          </p:nvPr>
        </p:nvSpPr>
        <p:spPr>
          <a:xfrm>
            <a:off x="1564086" y="1575217"/>
            <a:ext cx="9063828" cy="4282244"/>
          </a:xfrm>
        </p:spPr>
        <p:txBody>
          <a:bodyPr/>
          <a:lstStyle/>
          <a:p>
            <a:pPr algn="ctr"/>
            <a:r>
              <a:rPr lang="it-IT" sz="3000" i="1" dirty="0"/>
              <a:t>«Nessuno ti renderà gli anni, nessuno ti restituirà a te stesso; andrà il tempo della vita per la via intrapresa e non tornerà indietro né arresterà il suo corso; non farà rumore, non darà segno della sua velocità: scorrerà in silenzio, non si allungherà per editto di Re o favore di popolo; correrà come è partito dal primo giorno, non farà mai fermate, mai soste. Che avverrà? tu sei affaccendato, la vita si affretta: e intanto sarà lì la morte, per la quale, tu voglia o no, devi aver tempo.»</a:t>
            </a:r>
          </a:p>
          <a:p>
            <a:endParaRPr lang="it-IT" dirty="0"/>
          </a:p>
        </p:txBody>
      </p:sp>
    </p:spTree>
    <p:extLst>
      <p:ext uri="{BB962C8B-B14F-4D97-AF65-F5344CB8AC3E}">
        <p14:creationId xmlns:p14="http://schemas.microsoft.com/office/powerpoint/2010/main" val="2307014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D3A3BF-1038-868A-D6E1-99A49AFFC250}"/>
              </a:ext>
            </a:extLst>
          </p:cNvPr>
          <p:cNvSpPr>
            <a:spLocks noGrp="1"/>
          </p:cNvSpPr>
          <p:nvPr>
            <p:ph type="title"/>
          </p:nvPr>
        </p:nvSpPr>
        <p:spPr>
          <a:xfrm>
            <a:off x="1139881" y="4081693"/>
            <a:ext cx="5180940" cy="763678"/>
          </a:xfrm>
        </p:spPr>
        <p:txBody>
          <a:bodyPr/>
          <a:lstStyle/>
          <a:p>
            <a:r>
              <a:rPr lang="it-IT" dirty="0"/>
              <a:t>Techniques:</a:t>
            </a:r>
          </a:p>
        </p:txBody>
      </p:sp>
      <p:sp>
        <p:nvSpPr>
          <p:cNvPr id="4" name="Segnaposto testo 3">
            <a:extLst>
              <a:ext uri="{FF2B5EF4-FFF2-40B4-BE49-F238E27FC236}">
                <a16:creationId xmlns:a16="http://schemas.microsoft.com/office/drawing/2014/main" id="{DF7116DB-3BFF-E439-EAFB-34459A6D2E19}"/>
              </a:ext>
            </a:extLst>
          </p:cNvPr>
          <p:cNvSpPr>
            <a:spLocks noGrp="1"/>
          </p:cNvSpPr>
          <p:nvPr>
            <p:ph type="body" sz="quarter" idx="18"/>
          </p:nvPr>
        </p:nvSpPr>
        <p:spPr>
          <a:xfrm>
            <a:off x="1842247" y="2482333"/>
            <a:ext cx="9342783" cy="3962399"/>
          </a:xfrm>
        </p:spPr>
        <p:txBody>
          <a:bodyPr>
            <a:normAutofit fontScale="92500" lnSpcReduction="20000"/>
          </a:bodyPr>
          <a:lstStyle/>
          <a:p>
            <a:pPr marL="342900" indent="-342900" algn="ctr">
              <a:buFontTx/>
              <a:buChar char="-"/>
            </a:pPr>
            <a:r>
              <a:rPr lang="it-IT" sz="2600" b="1" dirty="0"/>
              <a:t>To do lists</a:t>
            </a:r>
          </a:p>
          <a:p>
            <a:pPr marL="342900" indent="-342900" algn="ctr">
              <a:buFontTx/>
              <a:buChar char="-"/>
            </a:pPr>
            <a:r>
              <a:rPr lang="it-IT" sz="2600" b="1" dirty="0" err="1"/>
              <a:t>Timeboxing</a:t>
            </a:r>
            <a:endParaRPr lang="it-IT" sz="2600" b="1" dirty="0"/>
          </a:p>
          <a:p>
            <a:pPr marL="342900" indent="-342900" algn="ctr">
              <a:buFontTx/>
              <a:buChar char="-"/>
            </a:pPr>
            <a:r>
              <a:rPr lang="it-IT" sz="2600" b="1" dirty="0" err="1"/>
              <a:t>Hell</a:t>
            </a:r>
            <a:r>
              <a:rPr lang="it-IT" sz="2600" b="1" dirty="0"/>
              <a:t> yeah or no</a:t>
            </a:r>
          </a:p>
          <a:p>
            <a:pPr marL="342900" indent="-342900" algn="ctr">
              <a:buFontTx/>
              <a:buChar char="-"/>
            </a:pPr>
            <a:r>
              <a:rPr lang="it-IT" sz="2600" b="1" dirty="0" err="1"/>
              <a:t>Artificial</a:t>
            </a:r>
            <a:r>
              <a:rPr lang="it-IT" sz="2600" b="1" dirty="0"/>
              <a:t> deadlines</a:t>
            </a:r>
          </a:p>
          <a:p>
            <a:pPr marL="342900" indent="-342900" algn="ctr">
              <a:buFontTx/>
              <a:buChar char="-"/>
            </a:pPr>
            <a:r>
              <a:rPr lang="it-IT" sz="2600" b="1" dirty="0"/>
              <a:t>Protected time</a:t>
            </a:r>
          </a:p>
          <a:p>
            <a:pPr marL="342900" indent="-342900" algn="ctr">
              <a:buFontTx/>
              <a:buChar char="-"/>
            </a:pPr>
            <a:r>
              <a:rPr lang="it-IT" sz="2600" b="1" dirty="0" err="1"/>
              <a:t>Daily</a:t>
            </a:r>
            <a:r>
              <a:rPr lang="it-IT" sz="2600" b="1" dirty="0"/>
              <a:t> </a:t>
            </a:r>
            <a:r>
              <a:rPr lang="it-IT" sz="2600" b="1" dirty="0" err="1"/>
              <a:t>highligth</a:t>
            </a:r>
            <a:endParaRPr lang="it-IT" sz="2600" b="1" dirty="0"/>
          </a:p>
          <a:p>
            <a:pPr marL="342900" indent="-342900" algn="ctr">
              <a:buFontTx/>
              <a:buChar char="-"/>
            </a:pPr>
            <a:r>
              <a:rPr lang="it-IT" sz="2600" b="1" dirty="0" err="1"/>
              <a:t>Daily</a:t>
            </a:r>
            <a:r>
              <a:rPr lang="it-IT" sz="2600" b="1" dirty="0"/>
              <a:t> </a:t>
            </a:r>
            <a:r>
              <a:rPr lang="it-IT" sz="2600" b="1" dirty="0" err="1"/>
              <a:t>numbers</a:t>
            </a:r>
            <a:endParaRPr lang="it-IT" sz="2600" b="1" dirty="0"/>
          </a:p>
          <a:p>
            <a:pPr marL="342900" indent="-342900" algn="ctr">
              <a:buFontTx/>
              <a:buChar char="-"/>
            </a:pPr>
            <a:r>
              <a:rPr lang="it-IT" sz="2600" b="1" dirty="0" err="1"/>
              <a:t>Ideas</a:t>
            </a:r>
            <a:r>
              <a:rPr lang="it-IT" sz="2600" b="1" dirty="0"/>
              <a:t> notebook</a:t>
            </a:r>
          </a:p>
          <a:p>
            <a:pPr marL="342900" indent="-342900" algn="ctr">
              <a:buFontTx/>
              <a:buChar char="-"/>
            </a:pPr>
            <a:r>
              <a:rPr lang="it-IT" sz="2600" b="1" dirty="0" err="1"/>
              <a:t>Let</a:t>
            </a:r>
            <a:r>
              <a:rPr lang="it-IT" sz="2600" b="1" dirty="0"/>
              <a:t> </a:t>
            </a:r>
            <a:r>
              <a:rPr lang="it-IT" sz="2600" b="1" dirty="0" err="1"/>
              <a:t>it</a:t>
            </a:r>
            <a:r>
              <a:rPr lang="it-IT" sz="2600" b="1" dirty="0"/>
              <a:t> go </a:t>
            </a:r>
          </a:p>
          <a:p>
            <a:pPr marL="342900" indent="-342900" algn="ctr">
              <a:buFontTx/>
              <a:buChar char="-"/>
            </a:pPr>
            <a:r>
              <a:rPr lang="it-IT" sz="2600" b="1" dirty="0"/>
              <a:t>Lists and more lists!</a:t>
            </a:r>
          </a:p>
          <a:p>
            <a:pPr marL="342900" indent="-342900" algn="ctr">
              <a:buFontTx/>
              <a:buChar char="-"/>
            </a:pPr>
            <a:endParaRPr lang="it-IT" sz="2600" b="1" dirty="0"/>
          </a:p>
          <a:p>
            <a:pPr marL="342900" indent="-342900">
              <a:buFontTx/>
              <a:buChar char="-"/>
            </a:pPr>
            <a:endParaRPr lang="it-IT" sz="3000" b="1" dirty="0"/>
          </a:p>
        </p:txBody>
      </p:sp>
      <p:pic>
        <p:nvPicPr>
          <p:cNvPr id="7" name="Immagine 6">
            <a:extLst>
              <a:ext uri="{FF2B5EF4-FFF2-40B4-BE49-F238E27FC236}">
                <a16:creationId xmlns:a16="http://schemas.microsoft.com/office/drawing/2014/main" id="{4B7C3698-75AD-8751-F092-C0391BE47340}"/>
              </a:ext>
            </a:extLst>
          </p:cNvPr>
          <p:cNvPicPr>
            <a:picLocks noChangeAspect="1"/>
          </p:cNvPicPr>
          <p:nvPr/>
        </p:nvPicPr>
        <p:blipFill rotWithShape="1">
          <a:blip r:embed="rId2"/>
          <a:srcRect t="23005" b="48212"/>
          <a:stretch/>
        </p:blipFill>
        <p:spPr>
          <a:xfrm>
            <a:off x="4822814" y="167124"/>
            <a:ext cx="3381647" cy="2109414"/>
          </a:xfrm>
          <a:prstGeom prst="rect">
            <a:avLst/>
          </a:prstGeom>
        </p:spPr>
      </p:pic>
    </p:spTree>
    <p:extLst>
      <p:ext uri="{BB962C8B-B14F-4D97-AF65-F5344CB8AC3E}">
        <p14:creationId xmlns:p14="http://schemas.microsoft.com/office/powerpoint/2010/main" val="247491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CDD4BE-7BAE-860E-8BC5-5BE975DAEDAA}"/>
              </a:ext>
            </a:extLst>
          </p:cNvPr>
          <p:cNvSpPr>
            <a:spLocks noGrp="1"/>
          </p:cNvSpPr>
          <p:nvPr>
            <p:ph type="title"/>
          </p:nvPr>
        </p:nvSpPr>
        <p:spPr>
          <a:xfrm>
            <a:off x="557250" y="1316913"/>
            <a:ext cx="11101349" cy="1317278"/>
          </a:xfrm>
        </p:spPr>
        <p:txBody>
          <a:bodyPr/>
          <a:lstStyle/>
          <a:p>
            <a:r>
              <a:rPr lang="it-IT" dirty="0"/>
              <a:t>Task # 1: </a:t>
            </a:r>
            <a:br>
              <a:rPr lang="it-IT" dirty="0"/>
            </a:br>
            <a:r>
              <a:rPr lang="it-IT" dirty="0" err="1"/>
              <a:t>What</a:t>
            </a:r>
            <a:r>
              <a:rPr lang="it-IT" dirty="0"/>
              <a:t> </a:t>
            </a:r>
            <a:r>
              <a:rPr lang="it-IT" dirty="0" err="1"/>
              <a:t>if</a:t>
            </a:r>
            <a:r>
              <a:rPr lang="it-IT" dirty="0"/>
              <a:t>… </a:t>
            </a:r>
            <a:r>
              <a:rPr lang="it-IT" dirty="0" err="1"/>
              <a:t>individual</a:t>
            </a:r>
            <a:r>
              <a:rPr lang="it-IT" dirty="0"/>
              <a:t> </a:t>
            </a:r>
            <a:r>
              <a:rPr lang="it-IT" dirty="0" err="1"/>
              <a:t>ideas</a:t>
            </a:r>
            <a:r>
              <a:rPr lang="it-IT" dirty="0"/>
              <a:t> </a:t>
            </a:r>
          </a:p>
        </p:txBody>
      </p:sp>
      <p:sp>
        <p:nvSpPr>
          <p:cNvPr id="4" name="Segnaposto testo 3">
            <a:extLst>
              <a:ext uri="{FF2B5EF4-FFF2-40B4-BE49-F238E27FC236}">
                <a16:creationId xmlns:a16="http://schemas.microsoft.com/office/drawing/2014/main" id="{67224D22-23A9-37CF-649B-A94571E4613C}"/>
              </a:ext>
            </a:extLst>
          </p:cNvPr>
          <p:cNvSpPr>
            <a:spLocks noGrp="1"/>
          </p:cNvSpPr>
          <p:nvPr>
            <p:ph type="body" sz="quarter" idx="18"/>
          </p:nvPr>
        </p:nvSpPr>
        <p:spPr>
          <a:xfrm>
            <a:off x="557250" y="3231740"/>
            <a:ext cx="10482785" cy="2737928"/>
          </a:xfrm>
        </p:spPr>
        <p:txBody>
          <a:bodyPr/>
          <a:lstStyle/>
          <a:p>
            <a:pPr algn="just"/>
            <a:r>
              <a:rPr lang="it-IT" sz="3700" dirty="0"/>
              <a:t>«How </a:t>
            </a:r>
            <a:r>
              <a:rPr lang="it-IT" sz="3700" dirty="0" err="1"/>
              <a:t>would</a:t>
            </a:r>
            <a:r>
              <a:rPr lang="it-IT" sz="3700" dirty="0"/>
              <a:t> </a:t>
            </a:r>
            <a:r>
              <a:rPr lang="it-IT" sz="3700" dirty="0" err="1"/>
              <a:t>you</a:t>
            </a:r>
            <a:r>
              <a:rPr lang="it-IT" sz="3700" dirty="0"/>
              <a:t> </a:t>
            </a:r>
            <a:r>
              <a:rPr lang="it-IT" sz="3700" dirty="0" err="1"/>
              <a:t>employ</a:t>
            </a:r>
            <a:r>
              <a:rPr lang="it-IT" sz="3700" dirty="0"/>
              <a:t> </a:t>
            </a:r>
            <a:r>
              <a:rPr lang="it-IT" sz="3700" dirty="0" err="1"/>
              <a:t>your</a:t>
            </a:r>
            <a:r>
              <a:rPr lang="it-IT" sz="3700" dirty="0"/>
              <a:t> time and energies </a:t>
            </a:r>
            <a:r>
              <a:rPr lang="it-IT" sz="3700" dirty="0" err="1"/>
              <a:t>if</a:t>
            </a:r>
            <a:r>
              <a:rPr lang="it-IT" sz="3700" dirty="0"/>
              <a:t> </a:t>
            </a:r>
            <a:r>
              <a:rPr lang="it-IT" sz="3700" dirty="0" err="1"/>
              <a:t>you</a:t>
            </a:r>
            <a:r>
              <a:rPr lang="it-IT" sz="3700" dirty="0"/>
              <a:t> </a:t>
            </a:r>
            <a:r>
              <a:rPr lang="it-IT" sz="3700" dirty="0" err="1"/>
              <a:t>were</a:t>
            </a:r>
            <a:r>
              <a:rPr lang="it-IT" sz="3700" dirty="0"/>
              <a:t> 100% sure </a:t>
            </a:r>
            <a:r>
              <a:rPr lang="it-IT" sz="3700" dirty="0" err="1"/>
              <a:t>you</a:t>
            </a:r>
            <a:r>
              <a:rPr lang="it-IT" sz="3700" dirty="0"/>
              <a:t> </a:t>
            </a:r>
            <a:r>
              <a:rPr lang="it-IT" sz="3700" dirty="0" err="1"/>
              <a:t>had</a:t>
            </a:r>
            <a:r>
              <a:rPr lang="it-IT" sz="3700" dirty="0"/>
              <a:t> infinite </a:t>
            </a:r>
            <a:r>
              <a:rPr lang="it-IT" sz="3700" dirty="0" err="1"/>
              <a:t>financial</a:t>
            </a:r>
            <a:r>
              <a:rPr lang="it-IT" sz="3700" dirty="0"/>
              <a:t> </a:t>
            </a:r>
            <a:r>
              <a:rPr lang="it-IT" sz="3700" dirty="0" err="1"/>
              <a:t>resources</a:t>
            </a:r>
            <a:r>
              <a:rPr lang="it-IT" sz="3700" dirty="0"/>
              <a:t> for </a:t>
            </a:r>
            <a:r>
              <a:rPr lang="it-IT" sz="3700" dirty="0" err="1"/>
              <a:t>your</a:t>
            </a:r>
            <a:r>
              <a:rPr lang="it-IT" sz="3700" dirty="0"/>
              <a:t> life, no social pressure or </a:t>
            </a:r>
            <a:r>
              <a:rPr lang="it-IT" sz="3700" dirty="0" err="1"/>
              <a:t>expectations</a:t>
            </a:r>
            <a:r>
              <a:rPr lang="it-IT" sz="3700" dirty="0"/>
              <a:t> </a:t>
            </a:r>
            <a:r>
              <a:rPr lang="it-IT" sz="3700" dirty="0" err="1"/>
              <a:t>about</a:t>
            </a:r>
            <a:r>
              <a:rPr lang="it-IT" sz="3700" dirty="0"/>
              <a:t> </a:t>
            </a:r>
            <a:r>
              <a:rPr lang="it-IT" sz="3700" dirty="0" err="1"/>
              <a:t>your</a:t>
            </a:r>
            <a:r>
              <a:rPr lang="it-IT" sz="3700" dirty="0"/>
              <a:t> jobs or </a:t>
            </a:r>
            <a:r>
              <a:rPr lang="it-IT" sz="3700" dirty="0" err="1"/>
              <a:t>occupations</a:t>
            </a:r>
            <a:r>
              <a:rPr lang="it-IT" sz="3700" dirty="0"/>
              <a:t>?»</a:t>
            </a:r>
          </a:p>
        </p:txBody>
      </p:sp>
    </p:spTree>
    <p:extLst>
      <p:ext uri="{BB962C8B-B14F-4D97-AF65-F5344CB8AC3E}">
        <p14:creationId xmlns:p14="http://schemas.microsoft.com/office/powerpoint/2010/main" val="19787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2526C84E-B555-6778-6993-734D4C009406}"/>
              </a:ext>
            </a:extLst>
          </p:cNvPr>
          <p:cNvSpPr>
            <a:spLocks noGrp="1"/>
          </p:cNvSpPr>
          <p:nvPr>
            <p:ph type="title"/>
          </p:nvPr>
        </p:nvSpPr>
        <p:spPr>
          <a:xfrm>
            <a:off x="564776" y="3323663"/>
            <a:ext cx="11403106" cy="694767"/>
          </a:xfrm>
        </p:spPr>
        <p:txBody>
          <a:bodyPr/>
          <a:lstStyle/>
          <a:p>
            <a:pPr algn="ctr"/>
            <a:r>
              <a:rPr lang="it-IT" sz="7000" i="1" dirty="0" err="1"/>
              <a:t>Which</a:t>
            </a:r>
            <a:r>
              <a:rPr lang="it-IT" sz="7000" i="1" dirty="0"/>
              <a:t> are </a:t>
            </a:r>
            <a:r>
              <a:rPr lang="it-IT" sz="7000" i="1" dirty="0" err="1"/>
              <a:t>your</a:t>
            </a:r>
            <a:r>
              <a:rPr lang="it-IT" sz="7000" i="1" dirty="0"/>
              <a:t> time </a:t>
            </a:r>
            <a:r>
              <a:rPr lang="it-IT" sz="7000" i="1" dirty="0" err="1"/>
              <a:t>issues</a:t>
            </a:r>
            <a:r>
              <a:rPr lang="it-IT" sz="7000" i="1" dirty="0"/>
              <a:t>? </a:t>
            </a:r>
          </a:p>
        </p:txBody>
      </p:sp>
    </p:spTree>
    <p:extLst>
      <p:ext uri="{BB962C8B-B14F-4D97-AF65-F5344CB8AC3E}">
        <p14:creationId xmlns:p14="http://schemas.microsoft.com/office/powerpoint/2010/main" val="3226103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AF214-1AEE-FC9C-46C5-3599A390241F}"/>
              </a:ext>
            </a:extLst>
          </p:cNvPr>
          <p:cNvSpPr>
            <a:spLocks noGrp="1"/>
          </p:cNvSpPr>
          <p:nvPr>
            <p:ph type="title"/>
          </p:nvPr>
        </p:nvSpPr>
        <p:spPr>
          <a:xfrm>
            <a:off x="557250" y="1316912"/>
            <a:ext cx="10899643" cy="807723"/>
          </a:xfrm>
        </p:spPr>
        <p:txBody>
          <a:bodyPr/>
          <a:lstStyle/>
          <a:p>
            <a:r>
              <a:rPr lang="it-IT" dirty="0"/>
              <a:t>Task # 2: </a:t>
            </a:r>
            <a:r>
              <a:rPr lang="it-IT" dirty="0" err="1"/>
              <a:t>What</a:t>
            </a:r>
            <a:r>
              <a:rPr lang="it-IT" dirty="0"/>
              <a:t> </a:t>
            </a:r>
            <a:r>
              <a:rPr lang="it-IT" dirty="0" err="1"/>
              <a:t>if</a:t>
            </a:r>
            <a:r>
              <a:rPr lang="it-IT" dirty="0"/>
              <a:t>… group project</a:t>
            </a:r>
          </a:p>
        </p:txBody>
      </p:sp>
      <p:sp>
        <p:nvSpPr>
          <p:cNvPr id="4" name="Segnaposto testo 3">
            <a:extLst>
              <a:ext uri="{FF2B5EF4-FFF2-40B4-BE49-F238E27FC236}">
                <a16:creationId xmlns:a16="http://schemas.microsoft.com/office/drawing/2014/main" id="{E765296B-2333-184E-FBBA-EC23F40151EA}"/>
              </a:ext>
            </a:extLst>
          </p:cNvPr>
          <p:cNvSpPr>
            <a:spLocks noGrp="1"/>
          </p:cNvSpPr>
          <p:nvPr>
            <p:ph type="body" sz="quarter" idx="18"/>
          </p:nvPr>
        </p:nvSpPr>
        <p:spPr>
          <a:xfrm>
            <a:off x="557250" y="2030506"/>
            <a:ext cx="11077500" cy="4625787"/>
          </a:xfrm>
        </p:spPr>
        <p:txBody>
          <a:bodyPr/>
          <a:lstStyle/>
          <a:p>
            <a:pPr algn="just"/>
            <a:r>
              <a:rPr lang="it-IT" sz="2500" dirty="0"/>
              <a:t>In groups from </a:t>
            </a:r>
            <a:r>
              <a:rPr lang="it-IT" sz="2500" dirty="0" err="1"/>
              <a:t>two</a:t>
            </a:r>
            <a:r>
              <a:rPr lang="it-IT" sz="2500" dirty="0"/>
              <a:t> to </a:t>
            </a:r>
            <a:r>
              <a:rPr lang="it-IT" sz="2500" dirty="0" err="1"/>
              <a:t>five</a:t>
            </a:r>
            <a:r>
              <a:rPr lang="it-IT" sz="2500" dirty="0"/>
              <a:t>, </a:t>
            </a:r>
            <a:r>
              <a:rPr lang="it-IT" sz="2500" dirty="0" err="1"/>
              <a:t>choose</a:t>
            </a:r>
            <a:r>
              <a:rPr lang="it-IT" sz="2500" dirty="0"/>
              <a:t> a project </a:t>
            </a:r>
            <a:r>
              <a:rPr lang="it-IT" sz="2500" dirty="0" err="1"/>
              <a:t>you</a:t>
            </a:r>
            <a:r>
              <a:rPr lang="it-IT" sz="2500" dirty="0"/>
              <a:t> </a:t>
            </a:r>
            <a:r>
              <a:rPr lang="it-IT" sz="2500" dirty="0" err="1"/>
              <a:t>would</a:t>
            </a:r>
            <a:r>
              <a:rPr lang="it-IT" sz="2500" dirty="0"/>
              <a:t> dedicate </a:t>
            </a:r>
            <a:r>
              <a:rPr lang="it-IT" sz="2500" dirty="0" err="1"/>
              <a:t>your</a:t>
            </a:r>
            <a:r>
              <a:rPr lang="it-IT" sz="2500" dirty="0"/>
              <a:t> energies </a:t>
            </a:r>
            <a:r>
              <a:rPr lang="it-IT" sz="2500" dirty="0" err="1"/>
              <a:t>together</a:t>
            </a:r>
            <a:r>
              <a:rPr lang="it-IT" sz="2500" dirty="0"/>
              <a:t> </a:t>
            </a:r>
            <a:r>
              <a:rPr lang="it-IT" sz="2500" dirty="0" err="1"/>
              <a:t>if</a:t>
            </a:r>
            <a:r>
              <a:rPr lang="it-IT" sz="2500" dirty="0"/>
              <a:t> </a:t>
            </a:r>
            <a:r>
              <a:rPr lang="it-IT" sz="2500" dirty="0" err="1"/>
              <a:t>you</a:t>
            </a:r>
            <a:r>
              <a:rPr lang="it-IT" sz="2500" dirty="0"/>
              <a:t> </a:t>
            </a:r>
            <a:r>
              <a:rPr lang="it-IT" sz="2500" dirty="0" err="1"/>
              <a:t>had</a:t>
            </a:r>
            <a:r>
              <a:rPr lang="it-IT" sz="2500" dirty="0"/>
              <a:t> the </a:t>
            </a:r>
            <a:r>
              <a:rPr lang="it-IT" sz="2500" dirty="0" err="1"/>
              <a:t>conditions</a:t>
            </a:r>
            <a:r>
              <a:rPr lang="it-IT" sz="2500" dirty="0"/>
              <a:t> </a:t>
            </a:r>
            <a:r>
              <a:rPr lang="it-IT" sz="2500" dirty="0" err="1"/>
              <a:t>previosly</a:t>
            </a:r>
            <a:r>
              <a:rPr lang="it-IT" sz="2500" dirty="0"/>
              <a:t> </a:t>
            </a:r>
            <a:r>
              <a:rPr lang="it-IT" sz="2500" dirty="0" err="1"/>
              <a:t>mentioned</a:t>
            </a:r>
            <a:r>
              <a:rPr lang="it-IT" sz="2500" dirty="0"/>
              <a:t> (infinite </a:t>
            </a:r>
            <a:r>
              <a:rPr lang="it-IT" sz="2500" dirty="0" err="1"/>
              <a:t>financial</a:t>
            </a:r>
            <a:r>
              <a:rPr lang="it-IT" sz="2500" dirty="0"/>
              <a:t> </a:t>
            </a:r>
            <a:r>
              <a:rPr lang="it-IT" sz="2500" dirty="0" err="1"/>
              <a:t>resources</a:t>
            </a:r>
            <a:r>
              <a:rPr lang="it-IT" sz="2500" dirty="0"/>
              <a:t> for </a:t>
            </a:r>
            <a:r>
              <a:rPr lang="it-IT" sz="2500" dirty="0" err="1"/>
              <a:t>your</a:t>
            </a:r>
            <a:r>
              <a:rPr lang="it-IT" sz="2500" dirty="0"/>
              <a:t> life, no social pressure or </a:t>
            </a:r>
            <a:r>
              <a:rPr lang="it-IT" sz="2500" dirty="0" err="1"/>
              <a:t>expectations</a:t>
            </a:r>
            <a:r>
              <a:rPr lang="it-IT" sz="2500" dirty="0"/>
              <a:t> </a:t>
            </a:r>
            <a:r>
              <a:rPr lang="it-IT" sz="2500" dirty="0" err="1"/>
              <a:t>about</a:t>
            </a:r>
            <a:r>
              <a:rPr lang="it-IT" sz="2500" dirty="0"/>
              <a:t> </a:t>
            </a:r>
            <a:r>
              <a:rPr lang="it-IT" sz="2500" dirty="0" err="1"/>
              <a:t>your</a:t>
            </a:r>
            <a:r>
              <a:rPr lang="it-IT" sz="2500" dirty="0"/>
              <a:t> jobs or </a:t>
            </a:r>
            <a:r>
              <a:rPr lang="it-IT" sz="2500" dirty="0" err="1"/>
              <a:t>occupations</a:t>
            </a:r>
            <a:r>
              <a:rPr lang="it-IT" sz="2500" dirty="0"/>
              <a:t>).</a:t>
            </a:r>
          </a:p>
          <a:p>
            <a:pPr algn="just"/>
            <a:r>
              <a:rPr lang="it-IT" sz="2500" dirty="0"/>
              <a:t>First, </a:t>
            </a:r>
            <a:r>
              <a:rPr lang="it-IT" sz="2500" dirty="0" err="1"/>
              <a:t>you</a:t>
            </a:r>
            <a:r>
              <a:rPr lang="it-IT" sz="2500" dirty="0"/>
              <a:t> </a:t>
            </a:r>
            <a:r>
              <a:rPr lang="it-IT" sz="2500" dirty="0" err="1"/>
              <a:t>should</a:t>
            </a:r>
            <a:r>
              <a:rPr lang="it-IT" sz="2500" dirty="0"/>
              <a:t> decide </a:t>
            </a:r>
            <a:r>
              <a:rPr lang="it-IT" sz="2500" dirty="0" err="1"/>
              <a:t>your</a:t>
            </a:r>
            <a:r>
              <a:rPr lang="it-IT" sz="2500" dirty="0"/>
              <a:t> teams, </a:t>
            </a:r>
            <a:r>
              <a:rPr lang="it-IT" sz="2500" dirty="0" err="1"/>
              <a:t>according</a:t>
            </a:r>
            <a:r>
              <a:rPr lang="it-IT" sz="2500" dirty="0"/>
              <a:t> to </a:t>
            </a:r>
            <a:r>
              <a:rPr lang="it-IT" sz="2500" dirty="0" err="1"/>
              <a:t>how</a:t>
            </a:r>
            <a:r>
              <a:rPr lang="it-IT" sz="2500" dirty="0"/>
              <a:t> </a:t>
            </a:r>
            <a:r>
              <a:rPr lang="it-IT" sz="2500" dirty="0" err="1"/>
              <a:t>your</a:t>
            </a:r>
            <a:r>
              <a:rPr lang="it-IT" sz="2500" dirty="0"/>
              <a:t> personal </a:t>
            </a:r>
            <a:r>
              <a:rPr lang="it-IT" sz="2500" dirty="0" err="1"/>
              <a:t>motivations</a:t>
            </a:r>
            <a:r>
              <a:rPr lang="it-IT" sz="2500" dirty="0"/>
              <a:t> best </a:t>
            </a:r>
            <a:r>
              <a:rPr lang="it-IT" sz="2500" dirty="0" err="1"/>
              <a:t>fit</a:t>
            </a:r>
            <a:r>
              <a:rPr lang="it-IT" sz="2500" dirty="0"/>
              <a:t> with </a:t>
            </a:r>
            <a:r>
              <a:rPr lang="it-IT" sz="2500" dirty="0" err="1"/>
              <a:t>your</a:t>
            </a:r>
            <a:r>
              <a:rPr lang="it-IT" sz="2500" dirty="0"/>
              <a:t> </a:t>
            </a:r>
            <a:r>
              <a:rPr lang="it-IT" sz="2500" dirty="0" err="1"/>
              <a:t>other</a:t>
            </a:r>
            <a:r>
              <a:rPr lang="it-IT" sz="2500" dirty="0"/>
              <a:t> team </a:t>
            </a:r>
            <a:r>
              <a:rPr lang="it-IT" sz="2500" dirty="0" err="1"/>
              <a:t>members</a:t>
            </a:r>
            <a:r>
              <a:rPr lang="it-IT" sz="2500" dirty="0"/>
              <a:t>. </a:t>
            </a:r>
          </a:p>
          <a:p>
            <a:pPr algn="just"/>
            <a:r>
              <a:rPr lang="it-IT" sz="2500" dirty="0"/>
              <a:t>The project </a:t>
            </a:r>
            <a:r>
              <a:rPr lang="it-IT" sz="2500" dirty="0" err="1"/>
              <a:t>can’t</a:t>
            </a:r>
            <a:r>
              <a:rPr lang="it-IT" sz="2500" dirty="0"/>
              <a:t> </a:t>
            </a:r>
            <a:r>
              <a:rPr lang="it-IT" sz="2500" dirty="0" err="1"/>
              <a:t>provide</a:t>
            </a:r>
            <a:r>
              <a:rPr lang="it-IT" sz="2500" dirty="0"/>
              <a:t> </a:t>
            </a:r>
            <a:r>
              <a:rPr lang="it-IT" sz="2500" dirty="0" err="1"/>
              <a:t>you</a:t>
            </a:r>
            <a:r>
              <a:rPr lang="it-IT" sz="2500" dirty="0"/>
              <a:t> with </a:t>
            </a:r>
            <a:r>
              <a:rPr lang="it-IT" sz="2500" dirty="0" err="1"/>
              <a:t>any</a:t>
            </a:r>
            <a:r>
              <a:rPr lang="it-IT" sz="2500" dirty="0"/>
              <a:t> </a:t>
            </a:r>
            <a:r>
              <a:rPr lang="it-IT" sz="2500" dirty="0" err="1"/>
              <a:t>form</a:t>
            </a:r>
            <a:r>
              <a:rPr lang="it-IT" sz="2500" dirty="0"/>
              <a:t> of </a:t>
            </a:r>
            <a:r>
              <a:rPr lang="it-IT" sz="2500" dirty="0" err="1"/>
              <a:t>financial</a:t>
            </a:r>
            <a:r>
              <a:rPr lang="it-IT" sz="2500" dirty="0"/>
              <a:t> profit and can be of </a:t>
            </a:r>
            <a:r>
              <a:rPr lang="it-IT" sz="2500" dirty="0" err="1"/>
              <a:t>any</a:t>
            </a:r>
            <a:r>
              <a:rPr lang="it-IT" sz="2500" dirty="0"/>
              <a:t> </a:t>
            </a:r>
            <a:r>
              <a:rPr lang="it-IT" sz="2500" dirty="0" err="1"/>
              <a:t>kind</a:t>
            </a:r>
            <a:r>
              <a:rPr lang="it-IT" sz="2500" dirty="0"/>
              <a:t>: a start-up, a no-profit , a cultural club, a football team, etc.</a:t>
            </a:r>
          </a:p>
          <a:p>
            <a:pPr algn="just"/>
            <a:r>
              <a:rPr lang="it-IT" sz="2500" dirty="0" err="1"/>
              <a:t>Provide</a:t>
            </a:r>
            <a:r>
              <a:rPr lang="it-IT" sz="2500" dirty="0"/>
              <a:t> </a:t>
            </a:r>
            <a:r>
              <a:rPr lang="it-IT" sz="2500" dirty="0" err="1"/>
              <a:t>us</a:t>
            </a:r>
            <a:r>
              <a:rPr lang="it-IT" sz="2500" dirty="0"/>
              <a:t> with </a:t>
            </a:r>
            <a:r>
              <a:rPr lang="it-IT" sz="2500" dirty="0" err="1"/>
              <a:t>most</a:t>
            </a:r>
            <a:r>
              <a:rPr lang="it-IT" sz="2500" dirty="0"/>
              <a:t> </a:t>
            </a:r>
            <a:r>
              <a:rPr lang="it-IT" sz="2500" dirty="0" err="1"/>
              <a:t>details</a:t>
            </a:r>
            <a:r>
              <a:rPr lang="it-IT" sz="2500" dirty="0"/>
              <a:t> on </a:t>
            </a:r>
            <a:r>
              <a:rPr lang="it-IT" sz="2500" dirty="0" err="1"/>
              <a:t>your</a:t>
            </a:r>
            <a:r>
              <a:rPr lang="it-IT" sz="2500" dirty="0"/>
              <a:t> project: </a:t>
            </a:r>
            <a:r>
              <a:rPr lang="it-IT" sz="2500" dirty="0" err="1"/>
              <a:t>what</a:t>
            </a:r>
            <a:r>
              <a:rPr lang="it-IT" sz="2500" dirty="0"/>
              <a:t> the </a:t>
            </a:r>
            <a:r>
              <a:rPr lang="it-IT" sz="2500" dirty="0" err="1"/>
              <a:t>role</a:t>
            </a:r>
            <a:r>
              <a:rPr lang="it-IT" sz="2500" dirty="0"/>
              <a:t> </a:t>
            </a:r>
            <a:r>
              <a:rPr lang="it-IT" sz="2500" dirty="0" err="1"/>
              <a:t>each</a:t>
            </a:r>
            <a:r>
              <a:rPr lang="it-IT" sz="2500" dirty="0"/>
              <a:t> of </a:t>
            </a:r>
            <a:r>
              <a:rPr lang="it-IT" sz="2500" dirty="0" err="1"/>
              <a:t>you</a:t>
            </a:r>
            <a:r>
              <a:rPr lang="it-IT" sz="2500" dirty="0"/>
              <a:t> </a:t>
            </a:r>
            <a:r>
              <a:rPr lang="it-IT" sz="2500" dirty="0" err="1"/>
              <a:t>would</a:t>
            </a:r>
            <a:r>
              <a:rPr lang="it-IT" sz="2500" dirty="0"/>
              <a:t> </a:t>
            </a:r>
            <a:r>
              <a:rPr lang="it-IT" sz="2500" dirty="0" err="1"/>
              <a:t>have</a:t>
            </a:r>
            <a:r>
              <a:rPr lang="it-IT" sz="2500" dirty="0"/>
              <a:t>, </a:t>
            </a:r>
            <a:r>
              <a:rPr lang="it-IT" sz="2500" dirty="0" err="1"/>
              <a:t>what</a:t>
            </a:r>
            <a:r>
              <a:rPr lang="it-IT" sz="2500" dirty="0"/>
              <a:t> the goal of the project </a:t>
            </a:r>
            <a:r>
              <a:rPr lang="it-IT" sz="2500" dirty="0" err="1"/>
              <a:t>would</a:t>
            </a:r>
            <a:r>
              <a:rPr lang="it-IT" sz="2500" dirty="0"/>
              <a:t> be, </a:t>
            </a:r>
            <a:r>
              <a:rPr lang="it-IT" sz="2500" dirty="0" err="1"/>
              <a:t>which</a:t>
            </a:r>
            <a:r>
              <a:rPr lang="it-IT" sz="2500" dirty="0"/>
              <a:t> are the personal </a:t>
            </a:r>
            <a:r>
              <a:rPr lang="it-IT" sz="2500" dirty="0" err="1"/>
              <a:t>motivation</a:t>
            </a:r>
            <a:r>
              <a:rPr lang="it-IT" sz="2500" dirty="0"/>
              <a:t> of </a:t>
            </a:r>
            <a:r>
              <a:rPr lang="it-IT" sz="2500" dirty="0" err="1"/>
              <a:t>each</a:t>
            </a:r>
            <a:r>
              <a:rPr lang="it-IT" sz="2500" dirty="0"/>
              <a:t> of </a:t>
            </a:r>
            <a:r>
              <a:rPr lang="it-IT" sz="2500" dirty="0" err="1"/>
              <a:t>you</a:t>
            </a:r>
            <a:r>
              <a:rPr lang="it-IT" sz="2500" dirty="0"/>
              <a:t> for </a:t>
            </a:r>
            <a:r>
              <a:rPr lang="it-IT" sz="2500" dirty="0" err="1"/>
              <a:t>joining</a:t>
            </a:r>
            <a:r>
              <a:rPr lang="it-IT" sz="2500" dirty="0"/>
              <a:t> the group.   </a:t>
            </a:r>
          </a:p>
          <a:p>
            <a:pPr algn="just"/>
            <a:r>
              <a:rPr lang="it-IT" sz="2500" dirty="0" err="1"/>
              <a:t>Prepare</a:t>
            </a:r>
            <a:r>
              <a:rPr lang="it-IT" sz="2500" dirty="0"/>
              <a:t> a power point and </a:t>
            </a:r>
            <a:r>
              <a:rPr lang="it-IT" sz="2500" dirty="0" err="1"/>
              <a:t>present</a:t>
            </a:r>
            <a:r>
              <a:rPr lang="it-IT" sz="2500" dirty="0"/>
              <a:t> </a:t>
            </a:r>
            <a:r>
              <a:rPr lang="it-IT" sz="2500" dirty="0" err="1"/>
              <a:t>it</a:t>
            </a:r>
            <a:r>
              <a:rPr lang="it-IT" sz="2500" dirty="0"/>
              <a:t> in 10/20 minutes.</a:t>
            </a:r>
          </a:p>
        </p:txBody>
      </p:sp>
    </p:spTree>
    <p:extLst>
      <p:ext uri="{BB962C8B-B14F-4D97-AF65-F5344CB8AC3E}">
        <p14:creationId xmlns:p14="http://schemas.microsoft.com/office/powerpoint/2010/main" val="359841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60BFB-1C08-55BE-1B1D-8D9007ADADFC}"/>
              </a:ext>
            </a:extLst>
          </p:cNvPr>
          <p:cNvSpPr>
            <a:spLocks noGrp="1"/>
          </p:cNvSpPr>
          <p:nvPr>
            <p:ph type="title"/>
          </p:nvPr>
        </p:nvSpPr>
        <p:spPr>
          <a:xfrm>
            <a:off x="557250" y="1316913"/>
            <a:ext cx="7394053" cy="464602"/>
          </a:xfrm>
        </p:spPr>
        <p:txBody>
          <a:bodyPr/>
          <a:lstStyle/>
          <a:p>
            <a:r>
              <a:rPr lang="it-IT" dirty="0"/>
              <a:t>Rate </a:t>
            </a:r>
            <a:r>
              <a:rPr lang="it-IT" dirty="0" err="1"/>
              <a:t>your</a:t>
            </a:r>
            <a:r>
              <a:rPr lang="it-IT" dirty="0"/>
              <a:t> time management…</a:t>
            </a:r>
          </a:p>
        </p:txBody>
      </p:sp>
      <p:sp>
        <p:nvSpPr>
          <p:cNvPr id="4" name="Segnaposto testo 3">
            <a:extLst>
              <a:ext uri="{FF2B5EF4-FFF2-40B4-BE49-F238E27FC236}">
                <a16:creationId xmlns:a16="http://schemas.microsoft.com/office/drawing/2014/main" id="{BA95A7A9-3103-BF80-9875-27D98AA4275E}"/>
              </a:ext>
            </a:extLst>
          </p:cNvPr>
          <p:cNvSpPr>
            <a:spLocks noGrp="1"/>
          </p:cNvSpPr>
          <p:nvPr>
            <p:ph type="body" sz="quarter" idx="18"/>
          </p:nvPr>
        </p:nvSpPr>
        <p:spPr>
          <a:xfrm>
            <a:off x="467798" y="2060035"/>
            <a:ext cx="9940226" cy="4300424"/>
          </a:xfrm>
        </p:spPr>
        <p:txBody>
          <a:bodyPr/>
          <a:lstStyle/>
          <a:p>
            <a:r>
              <a:rPr lang="it-IT" sz="2500" dirty="0"/>
              <a:t>From 1 to 10, </a:t>
            </a:r>
            <a:r>
              <a:rPr lang="it-IT" sz="2500" dirty="0" err="1"/>
              <a:t>how</a:t>
            </a:r>
            <a:r>
              <a:rPr lang="it-IT" sz="2500" dirty="0"/>
              <a:t> are </a:t>
            </a:r>
            <a:r>
              <a:rPr lang="it-IT" sz="2500" dirty="0" err="1"/>
              <a:t>you</a:t>
            </a:r>
            <a:r>
              <a:rPr lang="it-IT" sz="2500" dirty="0"/>
              <a:t> </a:t>
            </a:r>
            <a:r>
              <a:rPr lang="it-IT" sz="2500" dirty="0" err="1"/>
              <a:t>satysfied</a:t>
            </a:r>
            <a:r>
              <a:rPr lang="it-IT" sz="2500" dirty="0"/>
              <a:t> with </a:t>
            </a:r>
            <a:r>
              <a:rPr lang="it-IT" sz="2500" dirty="0" err="1"/>
              <a:t>your</a:t>
            </a:r>
            <a:r>
              <a:rPr lang="it-IT" sz="2500" dirty="0"/>
              <a:t> time management in relation to…</a:t>
            </a:r>
          </a:p>
          <a:p>
            <a:r>
              <a:rPr lang="it-IT" sz="2500" dirty="0"/>
              <a:t>1) … </a:t>
            </a:r>
            <a:r>
              <a:rPr lang="it-IT" sz="2500" dirty="0" err="1"/>
              <a:t>your</a:t>
            </a:r>
            <a:r>
              <a:rPr lang="it-IT" sz="2500" dirty="0"/>
              <a:t> </a:t>
            </a:r>
            <a:r>
              <a:rPr lang="it-IT" sz="2500" dirty="0" err="1"/>
              <a:t>passions</a:t>
            </a:r>
            <a:r>
              <a:rPr lang="it-IT" sz="2500" dirty="0"/>
              <a:t>?</a:t>
            </a:r>
          </a:p>
          <a:p>
            <a:r>
              <a:rPr lang="it-IT" sz="2500" dirty="0"/>
              <a:t>2) … </a:t>
            </a:r>
            <a:r>
              <a:rPr lang="it-IT" sz="2500" dirty="0" err="1"/>
              <a:t>your</a:t>
            </a:r>
            <a:r>
              <a:rPr lang="it-IT" sz="2500" dirty="0"/>
              <a:t> health and </a:t>
            </a:r>
            <a:r>
              <a:rPr lang="it-IT" sz="2500" dirty="0" err="1"/>
              <a:t>well-being</a:t>
            </a:r>
            <a:r>
              <a:rPr lang="it-IT" sz="2500" dirty="0"/>
              <a:t> (</a:t>
            </a:r>
            <a:r>
              <a:rPr lang="it-IT" sz="2500" dirty="0" err="1"/>
              <a:t>physical</a:t>
            </a:r>
            <a:r>
              <a:rPr lang="it-IT" sz="2500" dirty="0"/>
              <a:t> and </a:t>
            </a:r>
            <a:r>
              <a:rPr lang="it-IT" sz="2500" dirty="0" err="1"/>
              <a:t>mental</a:t>
            </a:r>
            <a:r>
              <a:rPr lang="it-IT" sz="2500" dirty="0"/>
              <a:t>)?</a:t>
            </a:r>
          </a:p>
          <a:p>
            <a:r>
              <a:rPr lang="it-IT" sz="2500" dirty="0"/>
              <a:t>3) … </a:t>
            </a:r>
            <a:r>
              <a:rPr lang="it-IT" sz="2500" dirty="0" err="1"/>
              <a:t>your</a:t>
            </a:r>
            <a:r>
              <a:rPr lang="it-IT" sz="2500" dirty="0"/>
              <a:t> family?</a:t>
            </a:r>
          </a:p>
          <a:p>
            <a:r>
              <a:rPr lang="it-IT" sz="2500" dirty="0"/>
              <a:t>4) … </a:t>
            </a:r>
            <a:r>
              <a:rPr lang="it-IT" sz="2500" dirty="0" err="1"/>
              <a:t>your</a:t>
            </a:r>
            <a:r>
              <a:rPr lang="it-IT" sz="2500" dirty="0"/>
              <a:t> friends?</a:t>
            </a:r>
          </a:p>
          <a:p>
            <a:r>
              <a:rPr lang="it-IT" sz="2500" dirty="0"/>
              <a:t>5) … </a:t>
            </a:r>
            <a:r>
              <a:rPr lang="it-IT" sz="2500" dirty="0" err="1"/>
              <a:t>your</a:t>
            </a:r>
            <a:r>
              <a:rPr lang="it-IT" sz="2500" dirty="0"/>
              <a:t> career?</a:t>
            </a:r>
          </a:p>
          <a:p>
            <a:r>
              <a:rPr lang="it-IT" sz="2500" dirty="0"/>
              <a:t>6) … </a:t>
            </a:r>
            <a:r>
              <a:rPr lang="it-IT" sz="2500" dirty="0" err="1"/>
              <a:t>your</a:t>
            </a:r>
            <a:r>
              <a:rPr lang="it-IT" sz="2500" dirty="0"/>
              <a:t> </a:t>
            </a:r>
            <a:r>
              <a:rPr lang="it-IT" sz="2500" dirty="0" err="1"/>
              <a:t>fun</a:t>
            </a:r>
            <a:r>
              <a:rPr lang="it-IT" sz="2500" dirty="0"/>
              <a:t>?</a:t>
            </a:r>
          </a:p>
          <a:p>
            <a:r>
              <a:rPr lang="it-IT" sz="2500" dirty="0"/>
              <a:t>7) … </a:t>
            </a:r>
            <a:r>
              <a:rPr lang="it-IT" sz="2500" b="1" i="1" dirty="0" err="1"/>
              <a:t>any</a:t>
            </a:r>
            <a:r>
              <a:rPr lang="it-IT" sz="2500" b="1" i="1" dirty="0"/>
              <a:t> </a:t>
            </a:r>
            <a:r>
              <a:rPr lang="it-IT" sz="2500" b="1" i="1" dirty="0" err="1"/>
              <a:t>other</a:t>
            </a:r>
            <a:r>
              <a:rPr lang="it-IT" sz="2500" b="1" i="1" dirty="0"/>
              <a:t> domains of </a:t>
            </a:r>
            <a:r>
              <a:rPr lang="it-IT" sz="2500" b="1" i="1" dirty="0" err="1"/>
              <a:t>your</a:t>
            </a:r>
            <a:r>
              <a:rPr lang="it-IT" sz="2500" b="1" i="1" dirty="0"/>
              <a:t> life?</a:t>
            </a:r>
          </a:p>
        </p:txBody>
      </p:sp>
    </p:spTree>
    <p:extLst>
      <p:ext uri="{BB962C8B-B14F-4D97-AF65-F5344CB8AC3E}">
        <p14:creationId xmlns:p14="http://schemas.microsoft.com/office/powerpoint/2010/main" val="178151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60BFB-1C08-55BE-1B1D-8D9007ADADFC}"/>
              </a:ext>
            </a:extLst>
          </p:cNvPr>
          <p:cNvSpPr>
            <a:spLocks noGrp="1"/>
          </p:cNvSpPr>
          <p:nvPr>
            <p:ph type="title"/>
          </p:nvPr>
        </p:nvSpPr>
        <p:spPr>
          <a:xfrm>
            <a:off x="557250" y="1316913"/>
            <a:ext cx="7394053" cy="464602"/>
          </a:xfrm>
        </p:spPr>
        <p:txBody>
          <a:bodyPr/>
          <a:lstStyle/>
          <a:p>
            <a:r>
              <a:rPr lang="it-IT" dirty="0"/>
              <a:t>Rate </a:t>
            </a:r>
            <a:r>
              <a:rPr lang="it-IT" dirty="0" err="1"/>
              <a:t>your</a:t>
            </a:r>
            <a:r>
              <a:rPr lang="it-IT" dirty="0"/>
              <a:t> time management…</a:t>
            </a:r>
          </a:p>
        </p:txBody>
      </p:sp>
      <p:sp>
        <p:nvSpPr>
          <p:cNvPr id="4" name="Segnaposto testo 3">
            <a:extLst>
              <a:ext uri="{FF2B5EF4-FFF2-40B4-BE49-F238E27FC236}">
                <a16:creationId xmlns:a16="http://schemas.microsoft.com/office/drawing/2014/main" id="{BA95A7A9-3103-BF80-9875-27D98AA4275E}"/>
              </a:ext>
            </a:extLst>
          </p:cNvPr>
          <p:cNvSpPr>
            <a:spLocks noGrp="1"/>
          </p:cNvSpPr>
          <p:nvPr>
            <p:ph type="body" sz="quarter" idx="18"/>
          </p:nvPr>
        </p:nvSpPr>
        <p:spPr>
          <a:xfrm>
            <a:off x="467798" y="2060035"/>
            <a:ext cx="9332185" cy="3386607"/>
          </a:xfrm>
        </p:spPr>
        <p:txBody>
          <a:bodyPr/>
          <a:lstStyle/>
          <a:p>
            <a:r>
              <a:rPr lang="it-IT" sz="3500" dirty="0"/>
              <a:t>Look </a:t>
            </a:r>
            <a:r>
              <a:rPr lang="it-IT" sz="3500" dirty="0" err="1"/>
              <a:t>at</a:t>
            </a:r>
            <a:r>
              <a:rPr lang="it-IT" sz="3500" dirty="0"/>
              <a:t> </a:t>
            </a:r>
            <a:r>
              <a:rPr lang="it-IT" sz="3500" dirty="0" err="1"/>
              <a:t>your</a:t>
            </a:r>
            <a:r>
              <a:rPr lang="it-IT" sz="3500" dirty="0"/>
              <a:t> </a:t>
            </a:r>
            <a:r>
              <a:rPr lang="it-IT" sz="3500" dirty="0" err="1"/>
              <a:t>lower</a:t>
            </a:r>
            <a:r>
              <a:rPr lang="it-IT" sz="3500" dirty="0"/>
              <a:t> scores…</a:t>
            </a:r>
          </a:p>
          <a:p>
            <a:endParaRPr lang="it-IT" sz="3500" dirty="0"/>
          </a:p>
          <a:p>
            <a:r>
              <a:rPr lang="it-IT" sz="3500" dirty="0"/>
              <a:t>…</a:t>
            </a:r>
            <a:r>
              <a:rPr lang="it-IT" sz="3500" dirty="0" err="1"/>
              <a:t>which</a:t>
            </a:r>
            <a:r>
              <a:rPr lang="it-IT" sz="3500" dirty="0"/>
              <a:t> are the </a:t>
            </a:r>
            <a:r>
              <a:rPr lang="it-IT" sz="3500" dirty="0" err="1"/>
              <a:t>obstacles</a:t>
            </a:r>
            <a:r>
              <a:rPr lang="it-IT" sz="3500" dirty="0"/>
              <a:t> </a:t>
            </a:r>
            <a:r>
              <a:rPr lang="it-IT" sz="3500" dirty="0" err="1"/>
              <a:t>that</a:t>
            </a:r>
            <a:r>
              <a:rPr lang="it-IT" sz="3500" dirty="0"/>
              <a:t> led </a:t>
            </a:r>
            <a:r>
              <a:rPr lang="it-IT" sz="3500" dirty="0" err="1"/>
              <a:t>you</a:t>
            </a:r>
            <a:r>
              <a:rPr lang="it-IT" sz="3500" dirty="0"/>
              <a:t> </a:t>
            </a:r>
            <a:r>
              <a:rPr lang="it-IT" sz="3500" dirty="0" err="1"/>
              <a:t>not</a:t>
            </a:r>
            <a:r>
              <a:rPr lang="it-IT" sz="3500" dirty="0"/>
              <a:t> to be </a:t>
            </a:r>
            <a:r>
              <a:rPr lang="it-IT" sz="3500" dirty="0" err="1"/>
              <a:t>satysfied</a:t>
            </a:r>
            <a:r>
              <a:rPr lang="it-IT" sz="3500" dirty="0"/>
              <a:t> </a:t>
            </a:r>
            <a:r>
              <a:rPr lang="it-IT" sz="3500" dirty="0" err="1"/>
              <a:t>about</a:t>
            </a:r>
            <a:r>
              <a:rPr lang="it-IT" sz="3500" dirty="0"/>
              <a:t> </a:t>
            </a:r>
            <a:r>
              <a:rPr lang="it-IT" sz="3500" dirty="0" err="1"/>
              <a:t>your</a:t>
            </a:r>
            <a:r>
              <a:rPr lang="it-IT" sz="3500" dirty="0"/>
              <a:t> time management? </a:t>
            </a:r>
          </a:p>
          <a:p>
            <a:endParaRPr lang="it-IT" sz="2500" dirty="0"/>
          </a:p>
        </p:txBody>
      </p:sp>
    </p:spTree>
    <p:extLst>
      <p:ext uri="{BB962C8B-B14F-4D97-AF65-F5344CB8AC3E}">
        <p14:creationId xmlns:p14="http://schemas.microsoft.com/office/powerpoint/2010/main" val="296369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1F6BDB97-E753-56A2-BF52-BBA666EB0A50}"/>
              </a:ext>
            </a:extLst>
          </p:cNvPr>
          <p:cNvSpPr txBox="1"/>
          <p:nvPr/>
        </p:nvSpPr>
        <p:spPr>
          <a:xfrm>
            <a:off x="2511287" y="1598907"/>
            <a:ext cx="7891670" cy="4708981"/>
          </a:xfrm>
          <a:prstGeom prst="rect">
            <a:avLst/>
          </a:prstGeom>
          <a:noFill/>
        </p:spPr>
        <p:txBody>
          <a:bodyPr wrap="square">
            <a:spAutoFit/>
          </a:bodyPr>
          <a:lstStyle/>
          <a:p>
            <a:pPr algn="ctr"/>
            <a:r>
              <a:rPr lang="it-IT" sz="2500" b="0" i="1" dirty="0">
                <a:solidFill>
                  <a:srgbClr val="333333"/>
                </a:solidFill>
                <a:effectLst/>
                <a:latin typeface="-apple-system"/>
              </a:rPr>
              <a:t>«…quando si perde tra il lusso e la trascuratezza, quando non la si spende per nessuna cosa utile, quando infine ci costringe la necessità suprema, ci accorgiamo che è già passata mentre non capivamo che stesse passando. È così: non abbiamo ricevuto una vita breve, ma la rendiamo tale, e non siamo poveri di essa ma prodighi. Come ricchezze notevoli e regali, quando sono giunte ad un cattivo padrone, in un attimo si dissipano, ma, sebbene modeste, se sono state consegnate ad un buon amministratore, crescono con l'uso, così la nostra vita dura molto di più per chi la dispone bene.»</a:t>
            </a:r>
            <a:br>
              <a:rPr lang="it-IT" sz="2500" i="1" dirty="0"/>
            </a:br>
            <a:endParaRPr lang="it-IT" sz="2500" i="1" dirty="0"/>
          </a:p>
        </p:txBody>
      </p:sp>
    </p:spTree>
    <p:extLst>
      <p:ext uri="{BB962C8B-B14F-4D97-AF65-F5344CB8AC3E}">
        <p14:creationId xmlns:p14="http://schemas.microsoft.com/office/powerpoint/2010/main" val="393098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3FFE1-0C08-FA07-B05C-C4DC31D42796}"/>
              </a:ext>
            </a:extLst>
          </p:cNvPr>
          <p:cNvSpPr>
            <a:spLocks noGrp="1"/>
          </p:cNvSpPr>
          <p:nvPr>
            <p:ph type="title"/>
          </p:nvPr>
        </p:nvSpPr>
        <p:spPr>
          <a:xfrm>
            <a:off x="2196871" y="1381151"/>
            <a:ext cx="6774484" cy="464602"/>
          </a:xfrm>
        </p:spPr>
        <p:txBody>
          <a:bodyPr/>
          <a:lstStyle/>
          <a:p>
            <a:pPr algn="ctr"/>
            <a:r>
              <a:rPr lang="it-IT" sz="7000" dirty="0"/>
              <a:t>Time = money? </a:t>
            </a:r>
          </a:p>
        </p:txBody>
      </p:sp>
      <p:pic>
        <p:nvPicPr>
          <p:cNvPr id="10" name="Immagine 9" descr="Immagine che contiene bevanda&#10;&#10;Descrizione generata automaticamente">
            <a:extLst>
              <a:ext uri="{FF2B5EF4-FFF2-40B4-BE49-F238E27FC236}">
                <a16:creationId xmlns:a16="http://schemas.microsoft.com/office/drawing/2014/main" id="{89F84DC5-4323-E9AD-82D3-33AB5465A9B3}"/>
              </a:ext>
            </a:extLst>
          </p:cNvPr>
          <p:cNvPicPr>
            <a:picLocks noChangeAspect="1"/>
          </p:cNvPicPr>
          <p:nvPr/>
        </p:nvPicPr>
        <p:blipFill>
          <a:blip r:embed="rId2"/>
          <a:stretch>
            <a:fillRect/>
          </a:stretch>
        </p:blipFill>
        <p:spPr>
          <a:xfrm>
            <a:off x="2430032" y="2801004"/>
            <a:ext cx="6308163" cy="3731299"/>
          </a:xfrm>
          <a:prstGeom prst="rect">
            <a:avLst/>
          </a:prstGeom>
        </p:spPr>
      </p:pic>
    </p:spTree>
    <p:extLst>
      <p:ext uri="{BB962C8B-B14F-4D97-AF65-F5344CB8AC3E}">
        <p14:creationId xmlns:p14="http://schemas.microsoft.com/office/powerpoint/2010/main" val="163190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testo, natura, roccia, montagna&#10;&#10;Descrizione generata automaticamente">
            <a:extLst>
              <a:ext uri="{FF2B5EF4-FFF2-40B4-BE49-F238E27FC236}">
                <a16:creationId xmlns:a16="http://schemas.microsoft.com/office/drawing/2014/main" id="{E5799C64-0B9B-CF17-84C0-8E25A1B89A10}"/>
              </a:ext>
            </a:extLst>
          </p:cNvPr>
          <p:cNvPicPr>
            <a:picLocks noChangeAspect="1"/>
          </p:cNvPicPr>
          <p:nvPr/>
        </p:nvPicPr>
        <p:blipFill>
          <a:blip r:embed="rId2"/>
          <a:stretch>
            <a:fillRect/>
          </a:stretch>
        </p:blipFill>
        <p:spPr>
          <a:xfrm>
            <a:off x="2129117" y="1318570"/>
            <a:ext cx="7933765" cy="4462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55770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4185</TotalTime>
  <Words>1768</Words>
  <Application>Microsoft Office PowerPoint</Application>
  <PresentationFormat>Widescreen</PresentationFormat>
  <Paragraphs>148</Paragraphs>
  <Slides>40</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40</vt:i4>
      </vt:variant>
    </vt:vector>
  </HeadingPairs>
  <TitlesOfParts>
    <vt:vector size="48" baseType="lpstr">
      <vt:lpstr>-apple-system</vt:lpstr>
      <vt:lpstr>Arial</vt:lpstr>
      <vt:lpstr>Avenir Black</vt:lpstr>
      <vt:lpstr>Avenir Book</vt:lpstr>
      <vt:lpstr>Calibri</vt:lpstr>
      <vt:lpstr>Georgia</vt:lpstr>
      <vt:lpstr>inherit</vt:lpstr>
      <vt:lpstr>Tema di Office</vt:lpstr>
      <vt:lpstr>Presentazione standard di PowerPoint</vt:lpstr>
      <vt:lpstr>Program of the day:</vt:lpstr>
      <vt:lpstr>Presentazione standard di PowerPoint</vt:lpstr>
      <vt:lpstr>Which are your time issues? </vt:lpstr>
      <vt:lpstr>Rate your time management…</vt:lpstr>
      <vt:lpstr>Rate your time management…</vt:lpstr>
      <vt:lpstr>Presentazione standard di PowerPoint</vt:lpstr>
      <vt:lpstr>Time = money? </vt:lpstr>
      <vt:lpstr>Presentazione standard di PowerPoint</vt:lpstr>
      <vt:lpstr>Time is not just quantity… It’s quality!</vt:lpstr>
      <vt:lpstr>Time perspective (Zimbardo and Boyd, 1999)</vt:lpstr>
      <vt:lpstr>Affluent time vs Pressured time</vt:lpstr>
      <vt:lpstr>Presentazione standard di PowerPoint</vt:lpstr>
      <vt:lpstr>What’s your cyrcadian rhytm?</vt:lpstr>
      <vt:lpstr>Presentazione standard di PowerPoint</vt:lpstr>
      <vt:lpstr>Time and work?  A bit of history…</vt:lpstr>
      <vt:lpstr>Time and work?  A bit of history…</vt:lpstr>
      <vt:lpstr>Time and work?  A bit of history…</vt:lpstr>
      <vt:lpstr>Tempo e produttività</vt:lpstr>
      <vt:lpstr>Time and work?  A bit of history…</vt:lpstr>
      <vt:lpstr>Presentazione standard di PowerPoint</vt:lpstr>
      <vt:lpstr>Smart working vs traditional working?   </vt:lpstr>
      <vt:lpstr>Presentazione standard di PowerPoint</vt:lpstr>
      <vt:lpstr>Delegation tasks!</vt:lpstr>
      <vt:lpstr>Presentazione standard di PowerPoint</vt:lpstr>
      <vt:lpstr>Techniques:</vt:lpstr>
      <vt:lpstr>Protected time </vt:lpstr>
      <vt:lpstr>Presentazione standard di PowerPoint</vt:lpstr>
      <vt:lpstr>Timeboxing</vt:lpstr>
      <vt:lpstr>Presentazione standard di PowerPoint</vt:lpstr>
      <vt:lpstr>DAILY HIGHLIGHT</vt:lpstr>
      <vt:lpstr>Presentazione standard di PowerPoint</vt:lpstr>
      <vt:lpstr>DAILY HIGHLIGHT</vt:lpstr>
      <vt:lpstr>Daily numbers</vt:lpstr>
      <vt:lpstr>«Hell yeah!» or no</vt:lpstr>
      <vt:lpstr>Ideas notebook</vt:lpstr>
      <vt:lpstr>Presentazione standard di PowerPoint</vt:lpstr>
      <vt:lpstr>Techniques:</vt:lpstr>
      <vt:lpstr>Task # 1:  What if… individual ideas </vt:lpstr>
      <vt:lpstr>Task # 2: What if… group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Luca Fusco</cp:lastModifiedBy>
  <cp:revision>11</cp:revision>
  <dcterms:created xsi:type="dcterms:W3CDTF">2021-11-23T11:10:02Z</dcterms:created>
  <dcterms:modified xsi:type="dcterms:W3CDTF">2022-06-30T22:57:37Z</dcterms:modified>
</cp:coreProperties>
</file>