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6858000" cx="12192000"/>
  <p:notesSz cx="6858000" cy="9144000"/>
  <p:embeddedFontLst>
    <p:embeddedFont>
      <p:font typeface="Nunito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9" roundtripDataSignature="AMtx7mjOCQW4enmst+UztzMRWP72jRiG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Nunito-bold.fntdata"/><Relationship Id="rId45" Type="http://schemas.openxmlformats.org/officeDocument/2006/relationships/font" Target="fonts/Nunito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Nunito-boldItalic.fntdata"/><Relationship Id="rId47" Type="http://schemas.openxmlformats.org/officeDocument/2006/relationships/font" Target="fonts/Nunito-italic.fntdata"/><Relationship Id="rId49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3c3d0577ad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3c3d0577ad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c3d0577ad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13c3d0577ad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c3d0577ad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3c3d0577ad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c3d0577ad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3c3d0577ad_0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c3d0577ad_2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3c3d0577ad_2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c3d0577ad_2_4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13c3d0577ad_2_4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c3d0577ad_2_4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3c3d0577ad_2_4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c3d0577ad_2_4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3c3d0577ad_2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c3d0577ad_2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13c3d0577ad_2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c3d0577ad_2_3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3c3d0577ad_2_3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c3d0577ad_2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3c3d0577ad_2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c3d0577ad_2_2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3c3d0577ad_2_2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3c3d0577ad_2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3c3d0577ad_2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c3d0577ad_2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3c3d0577ad_2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3c3d0577ad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3c3d0577ad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c3d0577ad_2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3c3d0577ad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c3d0577ad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3c3d0577ad_2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c3d0577ad_2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3c3d0577ad_2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c3d0577ad_2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3c3d0577ad_2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c3d0577ad_2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3c3d0577ad_2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3c3d0577a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g13c3d0577a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c3d0577ad_2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13c3d0577ad_2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c3d0577ad_2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13c3d0577ad_2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3c3d0577ad_2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3c3d0577ad_2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c3d0577ad_0_1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3c3d0577ad_0_1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c3d0577ad_0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13c3d0577ad_0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c3d0577ad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13c3d0577ad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3c3d0577ad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13c3d0577ad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3c3d0577ad_0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3c3d0577ad_0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3c3d0577ad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13c3d0577ad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c3d0577ad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3c3d0577ad_0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c3d0577a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13c3d0577a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c3d0577ad_2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3c3d0577ad_2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c3d0577ad_2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13c3d0577ad_2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c3d0577ad_2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3c3d0577ad_2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c3d0577ad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3c3d0577ad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c3d0577ad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3c3d0577ad_0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4308" y="6163835"/>
            <a:ext cx="12268199" cy="74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"/>
          <p:cNvSpPr txBox="1"/>
          <p:nvPr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www.meim.uniparthenope.it</a:t>
            </a:r>
            <a:endParaRPr b="1" i="0" sz="1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3;p5"/>
          <p:cNvSpPr txBox="1"/>
          <p:nvPr>
            <p:ph idx="1" type="body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"/>
          <p:cNvSpPr txBox="1"/>
          <p:nvPr>
            <p:ph idx="2" type="body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5"/>
          <p:cNvSpPr txBox="1"/>
          <p:nvPr>
            <p:ph idx="3" type="body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5"/>
          <p:cNvSpPr txBox="1"/>
          <p:nvPr>
            <p:ph idx="4" type="body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501621"/>
            <a:ext cx="3595608" cy="47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8491" y="394896"/>
            <a:ext cx="3793268" cy="6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32770" y="459510"/>
            <a:ext cx="2074718" cy="44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459510"/>
            <a:ext cx="2787527" cy="36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4090" y="6550176"/>
            <a:ext cx="12260179" cy="337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/>
          <p:nvPr>
            <p:ph type="title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  <a:defRPr b="1" i="0" sz="4000" u="none" cap="none" strike="noStrike">
                <a:solidFill>
                  <a:srgbClr val="2E3C5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6200" y="6163835"/>
            <a:ext cx="12409714" cy="7413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 txBox="1"/>
          <p:nvPr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www.meim.uniparthenope.it</a:t>
            </a:r>
            <a:endParaRPr b="1" i="0" sz="1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2C3A5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2" type="body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51" y="501621"/>
            <a:ext cx="3595608" cy="47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8491" y="394896"/>
            <a:ext cx="3793268" cy="6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raffaele.montella@uniparthenope.it" TargetMode="External"/><Relationship Id="rId4" Type="http://schemas.openxmlformats.org/officeDocument/2006/relationships/hyperlink" Target="http://raffaelemontella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28.png"/><Relationship Id="rId5" Type="http://schemas.openxmlformats.org/officeDocument/2006/relationships/image" Target="../media/image71.png"/><Relationship Id="rId6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10" Type="http://schemas.openxmlformats.org/officeDocument/2006/relationships/image" Target="../media/image34.png"/><Relationship Id="rId9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0.png"/><Relationship Id="rId5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jpg"/><Relationship Id="rId4" Type="http://schemas.openxmlformats.org/officeDocument/2006/relationships/image" Target="../media/image68.jpg"/><Relationship Id="rId9" Type="http://schemas.openxmlformats.org/officeDocument/2006/relationships/image" Target="../media/image52.png"/><Relationship Id="rId5" Type="http://schemas.openxmlformats.org/officeDocument/2006/relationships/image" Target="../media/image65.jpg"/><Relationship Id="rId6" Type="http://schemas.openxmlformats.org/officeDocument/2006/relationships/image" Target="../media/image48.png"/><Relationship Id="rId7" Type="http://schemas.openxmlformats.org/officeDocument/2006/relationships/image" Target="../media/image70.jpg"/><Relationship Id="rId8" Type="http://schemas.openxmlformats.org/officeDocument/2006/relationships/image" Target="../media/image6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58.jpg"/><Relationship Id="rId5" Type="http://schemas.openxmlformats.org/officeDocument/2006/relationships/image" Target="../media/image14.jpg"/><Relationship Id="rId6" Type="http://schemas.openxmlformats.org/officeDocument/2006/relationships/image" Target="../media/image13.jpg"/><Relationship Id="rId7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app.meteo.uniparthenope.it/index.html?page=products&amp;place=porti116&amp;prod=wcm3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9.png"/><Relationship Id="rId6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en.wikipedia.org/wiki/Image:Lewis_Fry_Richardson.png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5.jpg"/><Relationship Id="rId6" Type="http://schemas.openxmlformats.org/officeDocument/2006/relationships/hyperlink" Target="http://upload.wikimedia.org/wikipedia/commons/4/4e/Eniac.jpg" TargetMode="External"/><Relationship Id="rId7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/>
          <p:nvPr>
            <p:ph idx="1" type="body"/>
          </p:nvPr>
        </p:nvSpPr>
        <p:spPr>
          <a:xfrm>
            <a:off x="557250" y="2317625"/>
            <a:ext cx="110322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None/>
            </a:pPr>
            <a:r>
              <a:rPr lang="it-IT"/>
              <a:t>Case study: HPC for environmental forecasting</a:t>
            </a:r>
            <a:endParaRPr/>
          </a:p>
        </p:txBody>
      </p:sp>
      <p:sp>
        <p:nvSpPr>
          <p:cNvPr id="38" name="Google Shape;38;p1"/>
          <p:cNvSpPr txBox="1"/>
          <p:nvPr>
            <p:ph idx="2" type="body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MASTER MEIM 2021-2022</a:t>
            </a:r>
            <a:endParaRPr/>
          </a:p>
        </p:txBody>
      </p:sp>
      <p:sp>
        <p:nvSpPr>
          <p:cNvPr id="39" name="Google Shape;39;p1"/>
          <p:cNvSpPr txBox="1"/>
          <p:nvPr>
            <p:ph idx="3" type="body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Using HPC to deliver a science-inspired startup service for muggles</a:t>
            </a:r>
            <a:endParaRPr/>
          </a:p>
        </p:txBody>
      </p:sp>
      <p:sp>
        <p:nvSpPr>
          <p:cNvPr id="40" name="Google Shape;40;p1"/>
          <p:cNvSpPr txBox="1"/>
          <p:nvPr>
            <p:ph idx="4" type="body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A58"/>
              </a:buClr>
              <a:buSzPts val="900"/>
              <a:buNone/>
            </a:pPr>
            <a:r>
              <a:rPr lang="it-IT"/>
              <a:t>Prof. Raffaele Montella - </a:t>
            </a:r>
            <a:r>
              <a:rPr lang="it-IT" u="sng">
                <a:solidFill>
                  <a:schemeClr val="hlink"/>
                </a:solidFill>
                <a:hlinkClick r:id="rId3"/>
              </a:rPr>
              <a:t>raffaele.montella@uniparthenope.it</a:t>
            </a:r>
            <a:r>
              <a:rPr lang="it-IT"/>
              <a:t> </a:t>
            </a:r>
            <a:r>
              <a:rPr lang="it-IT" u="sng">
                <a:solidFill>
                  <a:schemeClr val="hlink"/>
                </a:solidFill>
                <a:hlinkClick r:id="rId4"/>
              </a:rPr>
              <a:t>http://raffaelemontella.it</a:t>
            </a:r>
            <a:r>
              <a:rPr lang="it-IT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900"/>
              <a:buNone/>
            </a:pPr>
            <a:r>
              <a:rPr lang="it-IT"/>
              <a:t>Associate Professor of Computer Science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3c3d0577ad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072" y="4264532"/>
            <a:ext cx="5628498" cy="22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3c3d0577ad_0_5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50" name="Google Shape;150;g13c3d0577ad_0_55"/>
          <p:cNvSpPr txBox="1"/>
          <p:nvPr>
            <p:ph idx="2" type="body"/>
          </p:nvPr>
        </p:nvSpPr>
        <p:spPr>
          <a:xfrm>
            <a:off x="557250" y="2172050"/>
            <a:ext cx="109791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nodes leverage on storage resources.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computing nodes can be powered by accelerators.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General Purpose Graphic Processing Units: high performance processors designed to speed up graphic operations, but then for HPCs.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NVIDIA, Compute Unified Device Architecture (CUDA)</a:t>
            </a:r>
            <a:endParaRPr sz="2000"/>
          </a:p>
        </p:txBody>
      </p:sp>
      <p:sp>
        <p:nvSpPr>
          <p:cNvPr id="151" name="Google Shape;151;g13c3d0577ad_0_55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Cores, lot of cores!</a:t>
            </a:r>
            <a:endParaRPr sz="2000"/>
          </a:p>
        </p:txBody>
      </p:sp>
      <p:sp>
        <p:nvSpPr>
          <p:cNvPr id="152" name="Google Shape;152;g13c3d0577ad_0_55"/>
          <p:cNvSpPr txBox="1"/>
          <p:nvPr/>
        </p:nvSpPr>
        <p:spPr>
          <a:xfrm>
            <a:off x="6800575" y="5002475"/>
            <a:ext cx="503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https://developer.nvidia.com/blog/cuda-refresher-reviewing-the-origins-of-gpu-computing/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c3d0577ad_0_132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58" name="Google Shape;158;g13c3d0577ad_0_132"/>
          <p:cNvSpPr txBox="1"/>
          <p:nvPr>
            <p:ph idx="2" type="body"/>
          </p:nvPr>
        </p:nvSpPr>
        <p:spPr>
          <a:xfrm>
            <a:off x="557250" y="2172050"/>
            <a:ext cx="93099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Supercomputers challenge to score better and better on http://top500.org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most part of supercomputers use Linux as operating system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Applications: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quantum mechanics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weather forecasting &amp; climate research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oil and gas exploration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molecular modeling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vaccines and drugs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cancer research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physical simulations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cryptanalysis</a:t>
            </a:r>
            <a:endParaRPr sz="2000"/>
          </a:p>
        </p:txBody>
      </p:sp>
      <p:sp>
        <p:nvSpPr>
          <p:cNvPr id="159" name="Google Shape;159;g13c3d0577ad_0_132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More pervasive than the muggles expect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c3d0577ad_0_14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65" name="Google Shape;165;g13c3d0577ad_0_141"/>
          <p:cNvSpPr txBox="1"/>
          <p:nvPr>
            <p:ph idx="2" type="body"/>
          </p:nvPr>
        </p:nvSpPr>
        <p:spPr>
          <a:xfrm>
            <a:off x="557250" y="2172050"/>
            <a:ext cx="10926000" cy="3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High-end supercomputers cost hundred thousands dollars to billions.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Alternatives: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High Performance Cloud Computing: using on demand public cloud resources to create a virtual HPC system to be used just for the needed computation.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DIY “Beowulf”: supercomputers made using off the shelf hardware components (desktops, servers, single board computers)</a:t>
            </a:r>
            <a:endParaRPr sz="2000"/>
          </a:p>
        </p:txBody>
      </p:sp>
      <p:sp>
        <p:nvSpPr>
          <p:cNvPr id="166" name="Google Shape;166;g13c3d0577ad_0_141"/>
          <p:cNvSpPr txBox="1"/>
          <p:nvPr>
            <p:ph idx="1" type="body"/>
          </p:nvPr>
        </p:nvSpPr>
        <p:spPr>
          <a:xfrm>
            <a:off x="4869700" y="6130650"/>
            <a:ext cx="7322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HPCC &amp; HPCNC good for business, Beowulf better for R&amp;D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c3d0577ad_0_116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Focusing back on weather forecasts</a:t>
            </a:r>
            <a:endParaRPr/>
          </a:p>
        </p:txBody>
      </p:sp>
      <p:sp>
        <p:nvSpPr>
          <p:cNvPr id="172" name="Google Shape;172;g13c3d0577ad_0_116"/>
          <p:cNvSpPr txBox="1"/>
          <p:nvPr>
            <p:ph idx="1" type="body"/>
          </p:nvPr>
        </p:nvSpPr>
        <p:spPr>
          <a:xfrm rot="-5400000">
            <a:off x="-3103200" y="3001513"/>
            <a:ext cx="66126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Still happy about your science-inspired business idea?</a:t>
            </a:r>
            <a:endParaRPr sz="2000"/>
          </a:p>
        </p:txBody>
      </p:sp>
      <p:sp>
        <p:nvSpPr>
          <p:cNvPr id="173" name="Google Shape;173;g13c3d0577ad_0_116"/>
          <p:cNvSpPr txBox="1"/>
          <p:nvPr>
            <p:ph idx="2" type="body"/>
          </p:nvPr>
        </p:nvSpPr>
        <p:spPr>
          <a:xfrm>
            <a:off x="669850" y="2264725"/>
            <a:ext cx="10824000" cy="3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The needed parts checklist (tentative):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supercomputer.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An operating system.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software implementing the weather numerical model.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A weather numerical model software implements a solver algorithm for the atmosphere state equations.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it-IT" sz="1900"/>
              <a:t>Weather Research and Forecasting model is one of more used model for both research and operational services. </a:t>
            </a:r>
            <a:endParaRPr sz="1900"/>
          </a:p>
        </p:txBody>
      </p:sp>
      <p:pic>
        <p:nvPicPr>
          <p:cNvPr id="174" name="Google Shape;174;g13c3d0577ad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915" y="3030618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" name="Google Shape;175;g13c3d0577ad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915" y="3564018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c3d0577ad_2_480"/>
          <p:cNvSpPr txBox="1"/>
          <p:nvPr>
            <p:ph type="title"/>
          </p:nvPr>
        </p:nvSpPr>
        <p:spPr>
          <a:xfrm>
            <a:off x="3402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Weather Research and Forecasting</a:t>
            </a:r>
            <a:endParaRPr/>
          </a:p>
        </p:txBody>
      </p:sp>
      <p:sp>
        <p:nvSpPr>
          <p:cNvPr id="181" name="Google Shape;181;g13c3d0577ad_2_480"/>
          <p:cNvSpPr txBox="1"/>
          <p:nvPr/>
        </p:nvSpPr>
        <p:spPr>
          <a:xfrm>
            <a:off x="83600" y="1770050"/>
            <a:ext cx="11991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Weather Research and Forecasting (WRF) Model is a next-generation mesoscale numerical weather prediction system designed for both atmospheric research and operational forecasting applications.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Web portal:</a:t>
            </a:r>
            <a:br>
              <a:rPr lang="it-IT" sz="2000"/>
            </a:br>
            <a:r>
              <a:rPr lang="it-IT" sz="2000"/>
              <a:t>https://www.mmm.ucar.edu/weather-research-and-forecasting-model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Available as open source on github:</a:t>
            </a:r>
            <a:br>
              <a:rPr lang="it-IT" sz="2000"/>
            </a:br>
            <a:r>
              <a:rPr lang="it-IT" sz="2000"/>
              <a:t>https://github.com/wrf-model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3d0577ad_2_467"/>
          <p:cNvSpPr txBox="1"/>
          <p:nvPr>
            <p:ph type="title"/>
          </p:nvPr>
        </p:nvSpPr>
        <p:spPr>
          <a:xfrm>
            <a:off x="3402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Focusing back on weather forecasts</a:t>
            </a:r>
            <a:endParaRPr/>
          </a:p>
        </p:txBody>
      </p:sp>
      <p:sp>
        <p:nvSpPr>
          <p:cNvPr id="187" name="Google Shape;187;g13c3d0577ad_2_467"/>
          <p:cNvSpPr txBox="1"/>
          <p:nvPr/>
        </p:nvSpPr>
        <p:spPr>
          <a:xfrm>
            <a:off x="444375" y="1575150"/>
            <a:ext cx="114072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needed parts checklist (tentative):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supercomputer.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An operating system (Linux).</a:t>
            </a:r>
            <a:br>
              <a:rPr lang="it-IT" sz="2000"/>
            </a:b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Weather forecasting model (WRF).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weather forecasting model needs atmosphere initial conditions produced by a global forecasting system: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European Centre for Medium-Range Weather Forecasts (ECMWF)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Global Forecasting System (NOAA, NCEP) </a:t>
            </a:r>
            <a:endParaRPr sz="2000"/>
          </a:p>
        </p:txBody>
      </p:sp>
      <p:pic>
        <p:nvPicPr>
          <p:cNvPr id="188" name="Google Shape;188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231356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284696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g13c3d0577ad_2_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65" y="3468715"/>
            <a:ext cx="347975" cy="3479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c3d0577ad_2_450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196" name="Google Shape;196;g13c3d0577ad_2_450"/>
          <p:cNvSpPr txBox="1"/>
          <p:nvPr/>
        </p:nvSpPr>
        <p:spPr>
          <a:xfrm>
            <a:off x="165750" y="1746575"/>
            <a:ext cx="118107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Numerical weather models solve the atmosphere state equations on a 3D grid.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</a:t>
            </a:r>
            <a:r>
              <a:rPr b="1" lang="it-IT" sz="2000"/>
              <a:t>domain</a:t>
            </a:r>
            <a:r>
              <a:rPr lang="it-IT" sz="2000"/>
              <a:t> is a geographical matrix covering the earth area on which the weather forecast is focused on.</a:t>
            </a: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Domains are characterized by: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geographic center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horizontal extension in terms of kilometers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horizontal resolution (the size of each matrix cell in the real world)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A vertical resolution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c3d0577ad_2_434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02" name="Google Shape;202;g13c3d0577ad_2_434"/>
          <p:cNvSpPr txBox="1"/>
          <p:nvPr/>
        </p:nvSpPr>
        <p:spPr>
          <a:xfrm>
            <a:off x="211225" y="1564625"/>
            <a:ext cx="9579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Mediterranean Area</a:t>
            </a:r>
            <a:endParaRPr sz="2000"/>
          </a:p>
        </p:txBody>
      </p:sp>
      <p:pic>
        <p:nvPicPr>
          <p:cNvPr id="203" name="Google Shape;203;g13c3d0577ad_2_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313" y="2126475"/>
            <a:ext cx="6646973" cy="31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3c3d0577ad_2_434"/>
          <p:cNvSpPr/>
          <p:nvPr/>
        </p:nvSpPr>
        <p:spPr>
          <a:xfrm>
            <a:off x="3981800" y="2996150"/>
            <a:ext cx="4830600" cy="22002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3c3d0577ad_2_434"/>
          <p:cNvSpPr txBox="1"/>
          <p:nvPr/>
        </p:nvSpPr>
        <p:spPr>
          <a:xfrm>
            <a:off x="2923225" y="5617675"/>
            <a:ext cx="68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300 x 200 cells, resolution 25 Km</a:t>
            </a:r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c3d0577ad_2_400"/>
          <p:cNvSpPr txBox="1"/>
          <p:nvPr>
            <p:ph type="title"/>
          </p:nvPr>
        </p:nvSpPr>
        <p:spPr>
          <a:xfrm>
            <a:off x="354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11" name="Google Shape;211;g13c3d0577ad_2_400"/>
          <p:cNvSpPr txBox="1"/>
          <p:nvPr/>
        </p:nvSpPr>
        <p:spPr>
          <a:xfrm>
            <a:off x="3080775" y="1547100"/>
            <a:ext cx="6867000" cy="4774800"/>
          </a:xfrm>
          <a:prstGeom prst="rect">
            <a:avLst/>
          </a:prstGeom>
          <a:solidFill>
            <a:srgbClr val="FFFFFF">
              <a:alpha val="53070"/>
            </a:srgbClr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 resolution initial conditions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High resolution land digital models 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/>
              <a:t>High resolution domains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/>
              <a:t>More computing power needed</a:t>
            </a:r>
            <a:br>
              <a:rPr lang="it-IT" sz="2000"/>
            </a:br>
            <a:br>
              <a:rPr lang="it-IT" sz="2000"/>
            </a:b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Nesting domains into domains creases locally the weather forecast resolution mitigating the need for more computing power.</a:t>
            </a:r>
            <a:endParaRPr sz="2000"/>
          </a:p>
        </p:txBody>
      </p:sp>
      <p:sp>
        <p:nvSpPr>
          <p:cNvPr id="212" name="Google Shape;212;g13c3d0577ad_2_400"/>
          <p:cNvSpPr/>
          <p:nvPr/>
        </p:nvSpPr>
        <p:spPr>
          <a:xfrm>
            <a:off x="5922675" y="2380125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5A6B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3c3d0577ad_2_400"/>
          <p:cNvSpPr/>
          <p:nvPr/>
        </p:nvSpPr>
        <p:spPr>
          <a:xfrm>
            <a:off x="5922675" y="3285200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27BA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13c3d0577ad_2_400"/>
          <p:cNvSpPr/>
          <p:nvPr/>
        </p:nvSpPr>
        <p:spPr>
          <a:xfrm>
            <a:off x="5922675" y="4190275"/>
            <a:ext cx="1183200" cy="40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41B47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c3d0577ad_2_379"/>
          <p:cNvSpPr txBox="1"/>
          <p:nvPr>
            <p:ph type="title"/>
          </p:nvPr>
        </p:nvSpPr>
        <p:spPr>
          <a:xfrm>
            <a:off x="2640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Computing Domains</a:t>
            </a:r>
            <a:endParaRPr/>
          </a:p>
        </p:txBody>
      </p:sp>
      <p:sp>
        <p:nvSpPr>
          <p:cNvPr id="220" name="Google Shape;220;g13c3d0577ad_2_379"/>
          <p:cNvSpPr txBox="1"/>
          <p:nvPr/>
        </p:nvSpPr>
        <p:spPr>
          <a:xfrm>
            <a:off x="176025" y="1523625"/>
            <a:ext cx="103785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Mediterranean Area</a:t>
            </a:r>
            <a:endParaRPr sz="2000"/>
          </a:p>
        </p:txBody>
      </p:sp>
      <p:pic>
        <p:nvPicPr>
          <p:cNvPr id="221" name="Google Shape;221;g13c3d0577ad_2_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7563" y="2161675"/>
            <a:ext cx="6646973" cy="31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3c3d0577ad_2_379"/>
          <p:cNvSpPr/>
          <p:nvPr/>
        </p:nvSpPr>
        <p:spPr>
          <a:xfrm>
            <a:off x="4746050" y="3031350"/>
            <a:ext cx="4830600" cy="22002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3c3d0577ad_2_379"/>
          <p:cNvSpPr/>
          <p:nvPr/>
        </p:nvSpPr>
        <p:spPr>
          <a:xfrm>
            <a:off x="6623525" y="3178025"/>
            <a:ext cx="1281000" cy="13845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3c3d0577ad_2_379"/>
          <p:cNvSpPr/>
          <p:nvPr/>
        </p:nvSpPr>
        <p:spPr>
          <a:xfrm>
            <a:off x="7034225" y="3828300"/>
            <a:ext cx="733500" cy="6063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3c3d0577ad_2_379"/>
          <p:cNvSpPr txBox="1"/>
          <p:nvPr/>
        </p:nvSpPr>
        <p:spPr>
          <a:xfrm>
            <a:off x="3687475" y="5652875"/>
            <a:ext cx="686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300 x 200 cells, resolutions 25 Km, 5 Km, 1 Km.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“...check the weather app…”</a:t>
            </a:r>
            <a:endParaRPr/>
          </a:p>
        </p:txBody>
      </p:sp>
      <p:sp>
        <p:nvSpPr>
          <p:cNvPr id="46" name="Google Shape;46;p2"/>
          <p:cNvSpPr txBox="1"/>
          <p:nvPr>
            <p:ph idx="1" type="body"/>
          </p:nvPr>
        </p:nvSpPr>
        <p:spPr>
          <a:xfrm>
            <a:off x="1007650" y="5712025"/>
            <a:ext cx="101766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2000"/>
              <a:t>Performing a weather forecast is easy as 1, 2, 3: an app does that in a matter of secs...</a:t>
            </a:r>
            <a:endParaRPr sz="2000"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b="0" l="5311" r="0" t="0"/>
          <a:stretch/>
        </p:blipFill>
        <p:spPr>
          <a:xfrm>
            <a:off x="1007662" y="1966237"/>
            <a:ext cx="4490024" cy="355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4">
            <a:alphaModFix/>
          </a:blip>
          <a:srcRect b="0" l="0" r="35641" t="0"/>
          <a:stretch/>
        </p:blipFill>
        <p:spPr>
          <a:xfrm>
            <a:off x="6606638" y="2092463"/>
            <a:ext cx="4577700" cy="355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c3d0577ad_2_326"/>
          <p:cNvSpPr txBox="1"/>
          <p:nvPr>
            <p:ph type="title"/>
          </p:nvPr>
        </p:nvSpPr>
        <p:spPr>
          <a:xfrm>
            <a:off x="264025" y="988950"/>
            <a:ext cx="118107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If you need weather forecast, who you gonna call?</a:t>
            </a:r>
            <a:endParaRPr/>
          </a:p>
        </p:txBody>
      </p:sp>
      <p:pic>
        <p:nvPicPr>
          <p:cNvPr id="231" name="Google Shape;231;g13c3d0577ad_2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151" y="1691124"/>
            <a:ext cx="5710298" cy="22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3c3d0577ad_2_326"/>
          <p:cNvSpPr txBox="1"/>
          <p:nvPr/>
        </p:nvSpPr>
        <p:spPr>
          <a:xfrm>
            <a:off x="2574750" y="5429775"/>
            <a:ext cx="6946800" cy="688500"/>
          </a:xfrm>
          <a:prstGeom prst="rect">
            <a:avLst/>
          </a:prstGeom>
          <a:solidFill>
            <a:srgbClr val="FFFFFF">
              <a:alpha val="558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/>
              <a:t>http://meteo.uniparthenope.it</a:t>
            </a:r>
            <a:endParaRPr b="1" sz="2800"/>
          </a:p>
        </p:txBody>
      </p:sp>
      <p:sp>
        <p:nvSpPr>
          <p:cNvPr id="233" name="Google Shape;233;g13c3d0577ad_2_326"/>
          <p:cNvSpPr txBox="1"/>
          <p:nvPr/>
        </p:nvSpPr>
        <p:spPr>
          <a:xfrm>
            <a:off x="134775" y="4024475"/>
            <a:ext cx="11810700" cy="203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/>
              <a:t>Center for Marine/atmosphere Monitoring, Modelling, and Applications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2000"/>
            </a:br>
            <a:r>
              <a:rPr b="1" i="1" lang="it-IT" sz="1700"/>
              <a:t>Mission:</a:t>
            </a:r>
            <a:r>
              <a:rPr i="1" lang="it-IT" sz="1700"/>
              <a:t> </a:t>
            </a:r>
            <a:r>
              <a:rPr i="1" lang="it-IT" sz="1700">
                <a:solidFill>
                  <a:srgbClr val="000000"/>
                </a:solidFill>
              </a:rPr>
              <a:t>“</a:t>
            </a:r>
            <a:r>
              <a:rPr i="1" lang="it-IT" sz="1700"/>
              <a:t>deliver operational forecasts, predictions, and simulations for science, engineering, and management in the field of weather, ocean-dynamics, air-quality, and pollutant transport and diffusion at the sea.”</a:t>
            </a:r>
            <a:endParaRPr i="1"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3c3d0577ad_2_259"/>
          <p:cNvSpPr txBox="1"/>
          <p:nvPr>
            <p:ph type="title"/>
          </p:nvPr>
        </p:nvSpPr>
        <p:spPr>
          <a:xfrm>
            <a:off x="264025" y="988950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From initial conditions to the forecast</a:t>
            </a:r>
            <a:endParaRPr/>
          </a:p>
        </p:txBody>
      </p:sp>
      <p:sp>
        <p:nvSpPr>
          <p:cNvPr id="239" name="Google Shape;239;g13c3d0577ad_2_259"/>
          <p:cNvSpPr/>
          <p:nvPr/>
        </p:nvSpPr>
        <p:spPr>
          <a:xfrm>
            <a:off x="3220125" y="1674325"/>
            <a:ext cx="11988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Initial Conditions</a:t>
            </a:r>
            <a:br>
              <a:rPr b="1" lang="it-IT" sz="1200"/>
            </a:br>
            <a:r>
              <a:rPr b="1" lang="it-IT" sz="1200"/>
              <a:t>(weather)</a:t>
            </a:r>
            <a:endParaRPr b="1" sz="1200"/>
          </a:p>
        </p:txBody>
      </p:sp>
      <p:sp>
        <p:nvSpPr>
          <p:cNvPr id="240" name="Google Shape;240;g13c3d0577ad_2_259"/>
          <p:cNvSpPr/>
          <p:nvPr/>
        </p:nvSpPr>
        <p:spPr>
          <a:xfrm>
            <a:off x="4868425" y="1587750"/>
            <a:ext cx="1729800" cy="945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Weather Model</a:t>
            </a:r>
            <a:endParaRPr b="1" sz="1200"/>
          </a:p>
        </p:txBody>
      </p:sp>
      <p:sp>
        <p:nvSpPr>
          <p:cNvPr id="241" name="Google Shape;241;g13c3d0577ad_2_259"/>
          <p:cNvSpPr/>
          <p:nvPr/>
        </p:nvSpPr>
        <p:spPr>
          <a:xfrm>
            <a:off x="8527525" y="1724275"/>
            <a:ext cx="1250100" cy="13083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Weather Forecast</a:t>
            </a:r>
            <a:endParaRPr b="1"/>
          </a:p>
        </p:txBody>
      </p:sp>
      <p:sp>
        <p:nvSpPr>
          <p:cNvPr id="242" name="Google Shape;242;g13c3d0577ad_2_259"/>
          <p:cNvSpPr/>
          <p:nvPr/>
        </p:nvSpPr>
        <p:spPr>
          <a:xfrm>
            <a:off x="6162711" y="2734013"/>
            <a:ext cx="1885800" cy="8403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Ocean Model</a:t>
            </a:r>
            <a:br>
              <a:rPr b="1" lang="it-IT" sz="1200"/>
            </a:br>
            <a:r>
              <a:rPr b="1" lang="it-IT" sz="1200"/>
              <a:t>(wind driven waves)</a:t>
            </a:r>
            <a:endParaRPr b="1" sz="1200"/>
          </a:p>
        </p:txBody>
      </p:sp>
      <p:sp>
        <p:nvSpPr>
          <p:cNvPr id="243" name="Google Shape;243;g13c3d0577ad_2_259"/>
          <p:cNvSpPr/>
          <p:nvPr/>
        </p:nvSpPr>
        <p:spPr>
          <a:xfrm>
            <a:off x="4806950" y="3897725"/>
            <a:ext cx="1885800" cy="9015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Ocean Model</a:t>
            </a:r>
            <a:br>
              <a:rPr b="1" lang="it-IT" sz="1200"/>
            </a:br>
            <a:r>
              <a:rPr b="1" lang="it-IT" sz="1200"/>
              <a:t>(ocean dynamics)</a:t>
            </a:r>
            <a:endParaRPr b="1" sz="1200"/>
          </a:p>
        </p:txBody>
      </p:sp>
      <p:sp>
        <p:nvSpPr>
          <p:cNvPr id="244" name="Google Shape;244;g13c3d0577ad_2_259"/>
          <p:cNvSpPr/>
          <p:nvPr/>
        </p:nvSpPr>
        <p:spPr>
          <a:xfrm>
            <a:off x="3220125" y="2932025"/>
            <a:ext cx="11988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Initial Conditions</a:t>
            </a:r>
            <a:br>
              <a:rPr b="1" lang="it-IT" sz="1200"/>
            </a:br>
            <a:r>
              <a:rPr b="1" lang="it-IT" sz="1200"/>
              <a:t>(ocean)</a:t>
            </a:r>
            <a:endParaRPr b="1" sz="1200"/>
          </a:p>
        </p:txBody>
      </p:sp>
      <p:sp>
        <p:nvSpPr>
          <p:cNvPr id="245" name="Google Shape;245;g13c3d0577ad_2_259"/>
          <p:cNvSpPr/>
          <p:nvPr/>
        </p:nvSpPr>
        <p:spPr>
          <a:xfrm>
            <a:off x="8527525" y="3067791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Sea Waves Forecast</a:t>
            </a:r>
            <a:endParaRPr b="1"/>
          </a:p>
        </p:txBody>
      </p:sp>
      <p:sp>
        <p:nvSpPr>
          <p:cNvPr id="246" name="Google Shape;246;g13c3d0577ad_2_259"/>
          <p:cNvSpPr/>
          <p:nvPr/>
        </p:nvSpPr>
        <p:spPr>
          <a:xfrm>
            <a:off x="8527525" y="40501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Sea Current Forecast</a:t>
            </a:r>
            <a:endParaRPr b="1"/>
          </a:p>
        </p:txBody>
      </p:sp>
      <p:sp>
        <p:nvSpPr>
          <p:cNvPr id="247" name="Google Shape;247;g13c3d0577ad_2_259"/>
          <p:cNvSpPr/>
          <p:nvPr/>
        </p:nvSpPr>
        <p:spPr>
          <a:xfrm>
            <a:off x="5630425" y="5275301"/>
            <a:ext cx="1885800" cy="11187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/>
              <a:t>Transport and Diffusion Model</a:t>
            </a:r>
            <a:br>
              <a:rPr b="1" lang="it-IT" sz="1200"/>
            </a:br>
            <a:r>
              <a:rPr b="1" lang="it-IT" sz="1200"/>
              <a:t>(passive tracers)</a:t>
            </a:r>
            <a:endParaRPr b="1" sz="1200"/>
          </a:p>
        </p:txBody>
      </p:sp>
      <p:sp>
        <p:nvSpPr>
          <p:cNvPr id="248" name="Google Shape;248;g13c3d0577ad_2_259"/>
          <p:cNvSpPr/>
          <p:nvPr/>
        </p:nvSpPr>
        <p:spPr>
          <a:xfrm>
            <a:off x="8527525" y="50848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Passive Tracers Forecast</a:t>
            </a:r>
            <a:endParaRPr b="1"/>
          </a:p>
        </p:txBody>
      </p:sp>
      <p:sp>
        <p:nvSpPr>
          <p:cNvPr id="249" name="Google Shape;249;g13c3d0577ad_2_259"/>
          <p:cNvSpPr/>
          <p:nvPr/>
        </p:nvSpPr>
        <p:spPr>
          <a:xfrm>
            <a:off x="3193875" y="4990775"/>
            <a:ext cx="1557000" cy="9015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Pollutant emission sources</a:t>
            </a:r>
            <a:br>
              <a:rPr b="1" lang="it-IT"/>
            </a:br>
            <a:r>
              <a:rPr b="1" lang="it-IT" sz="1100"/>
              <a:t>(passive tracers)</a:t>
            </a:r>
            <a:endParaRPr b="1" sz="1100"/>
          </a:p>
        </p:txBody>
      </p:sp>
      <p:cxnSp>
        <p:nvCxnSpPr>
          <p:cNvPr id="250" name="Google Shape;250;g13c3d0577ad_2_259"/>
          <p:cNvCxnSpPr>
            <a:stCxn id="239" idx="3"/>
            <a:endCxn id="240" idx="1"/>
          </p:cNvCxnSpPr>
          <p:nvPr/>
        </p:nvCxnSpPr>
        <p:spPr>
          <a:xfrm flipH="1" rot="10800000">
            <a:off x="4418925" y="2060575"/>
            <a:ext cx="449400" cy="64500"/>
          </a:xfrm>
          <a:prstGeom prst="curvedConnector3">
            <a:avLst>
              <a:gd fmla="val 50011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g13c3d0577ad_2_259"/>
          <p:cNvCxnSpPr>
            <a:stCxn id="243" idx="2"/>
            <a:endCxn id="247" idx="0"/>
          </p:cNvCxnSpPr>
          <p:nvPr/>
        </p:nvCxnSpPr>
        <p:spPr>
          <a:xfrm flipH="1" rot="-5400000">
            <a:off x="5923550" y="4625525"/>
            <a:ext cx="476100" cy="8235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g13c3d0577ad_2_259"/>
          <p:cNvCxnSpPr>
            <a:stCxn id="240" idx="2"/>
            <a:endCxn id="243" idx="0"/>
          </p:cNvCxnSpPr>
          <p:nvPr/>
        </p:nvCxnSpPr>
        <p:spPr>
          <a:xfrm flipH="1" rot="-5400000">
            <a:off x="5059525" y="3207450"/>
            <a:ext cx="1364100" cy="165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g13c3d0577ad_2_259"/>
          <p:cNvCxnSpPr>
            <a:stCxn id="240" idx="3"/>
            <a:endCxn id="241" idx="2"/>
          </p:cNvCxnSpPr>
          <p:nvPr/>
        </p:nvCxnSpPr>
        <p:spPr>
          <a:xfrm>
            <a:off x="6598225" y="2060700"/>
            <a:ext cx="1929300" cy="317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g13c3d0577ad_2_259"/>
          <p:cNvCxnSpPr>
            <a:stCxn id="242" idx="3"/>
            <a:endCxn id="245" idx="2"/>
          </p:cNvCxnSpPr>
          <p:nvPr/>
        </p:nvCxnSpPr>
        <p:spPr>
          <a:xfrm>
            <a:off x="8048511" y="3154163"/>
            <a:ext cx="479100" cy="386700"/>
          </a:xfrm>
          <a:prstGeom prst="curvedConnector3">
            <a:avLst>
              <a:gd fmla="val 49991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g13c3d0577ad_2_259"/>
          <p:cNvCxnSpPr>
            <a:stCxn id="243" idx="3"/>
            <a:endCxn id="246" idx="2"/>
          </p:cNvCxnSpPr>
          <p:nvPr/>
        </p:nvCxnSpPr>
        <p:spPr>
          <a:xfrm>
            <a:off x="6692750" y="4348475"/>
            <a:ext cx="1834800" cy="174600"/>
          </a:xfrm>
          <a:prstGeom prst="curvedConnector3">
            <a:avLst>
              <a:gd fmla="val 49999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g13c3d0577ad_2_259"/>
          <p:cNvCxnSpPr>
            <a:stCxn id="247" idx="3"/>
            <a:endCxn id="248" idx="2"/>
          </p:cNvCxnSpPr>
          <p:nvPr/>
        </p:nvCxnSpPr>
        <p:spPr>
          <a:xfrm flipH="1" rot="10800000">
            <a:off x="7516225" y="5557751"/>
            <a:ext cx="1011300" cy="2769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g13c3d0577ad_2_259"/>
          <p:cNvCxnSpPr>
            <a:stCxn id="244" idx="2"/>
            <a:endCxn id="243" idx="1"/>
          </p:cNvCxnSpPr>
          <p:nvPr/>
        </p:nvCxnSpPr>
        <p:spPr>
          <a:xfrm flipH="1" rot="-5400000">
            <a:off x="4055625" y="3597425"/>
            <a:ext cx="515100" cy="9873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g13c3d0577ad_2_259"/>
          <p:cNvCxnSpPr>
            <a:stCxn id="249" idx="3"/>
            <a:endCxn id="247" idx="1"/>
          </p:cNvCxnSpPr>
          <p:nvPr/>
        </p:nvCxnSpPr>
        <p:spPr>
          <a:xfrm>
            <a:off x="4750875" y="5441525"/>
            <a:ext cx="879600" cy="3930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g13c3d0577ad_2_259"/>
          <p:cNvSpPr txBox="1"/>
          <p:nvPr/>
        </p:nvSpPr>
        <p:spPr>
          <a:xfrm>
            <a:off x="4306938" y="2410763"/>
            <a:ext cx="8235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NCEP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GFS</a:t>
            </a:r>
            <a:endParaRPr sz="1200"/>
          </a:p>
        </p:txBody>
      </p:sp>
      <p:sp>
        <p:nvSpPr>
          <p:cNvPr id="260" name="Google Shape;260;g13c3d0577ad_2_259"/>
          <p:cNvSpPr txBox="1"/>
          <p:nvPr/>
        </p:nvSpPr>
        <p:spPr>
          <a:xfrm>
            <a:off x="3116528" y="5856650"/>
            <a:ext cx="14583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Local administration</a:t>
            </a:r>
            <a:endParaRPr sz="1200"/>
          </a:p>
        </p:txBody>
      </p:sp>
      <p:sp>
        <p:nvSpPr>
          <p:cNvPr id="261" name="Google Shape;261;g13c3d0577ad_2_259"/>
          <p:cNvSpPr txBox="1"/>
          <p:nvPr/>
        </p:nvSpPr>
        <p:spPr>
          <a:xfrm>
            <a:off x="4937825" y="1991650"/>
            <a:ext cx="15570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Weather Research and Forecasting</a:t>
            </a:r>
            <a:endParaRPr sz="1200"/>
          </a:p>
        </p:txBody>
      </p:sp>
      <p:sp>
        <p:nvSpPr>
          <p:cNvPr id="262" name="Google Shape;262;g13c3d0577ad_2_259"/>
          <p:cNvSpPr txBox="1"/>
          <p:nvPr/>
        </p:nvSpPr>
        <p:spPr>
          <a:xfrm>
            <a:off x="6223098" y="3238332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WaveWatch III</a:t>
            </a:r>
            <a:endParaRPr sz="1200"/>
          </a:p>
        </p:txBody>
      </p:sp>
      <p:sp>
        <p:nvSpPr>
          <p:cNvPr id="263" name="Google Shape;263;g13c3d0577ad_2_259"/>
          <p:cNvSpPr txBox="1"/>
          <p:nvPr/>
        </p:nvSpPr>
        <p:spPr>
          <a:xfrm>
            <a:off x="4906448" y="4339530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Regional Ocean Model System</a:t>
            </a:r>
            <a:endParaRPr sz="1200"/>
          </a:p>
        </p:txBody>
      </p:sp>
      <p:sp>
        <p:nvSpPr>
          <p:cNvPr id="264" name="Google Shape;264;g13c3d0577ad_2_259"/>
          <p:cNvSpPr txBox="1"/>
          <p:nvPr/>
        </p:nvSpPr>
        <p:spPr>
          <a:xfrm>
            <a:off x="5708423" y="6030732"/>
            <a:ext cx="17298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/>
              <a:t>WaComM++</a:t>
            </a:r>
            <a:endParaRPr sz="1200"/>
          </a:p>
        </p:txBody>
      </p:sp>
      <p:cxnSp>
        <p:nvCxnSpPr>
          <p:cNvPr id="265" name="Google Shape;265;g13c3d0577ad_2_259"/>
          <p:cNvCxnSpPr>
            <a:stCxn id="240" idx="2"/>
            <a:endCxn id="242" idx="1"/>
          </p:cNvCxnSpPr>
          <p:nvPr/>
        </p:nvCxnSpPr>
        <p:spPr>
          <a:xfrm flipH="1" rot="-5400000">
            <a:off x="5637775" y="2629200"/>
            <a:ext cx="620400" cy="4293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c3d0577ad_2_215"/>
          <p:cNvSpPr txBox="1"/>
          <p:nvPr>
            <p:ph type="title"/>
          </p:nvPr>
        </p:nvSpPr>
        <p:spPr>
          <a:xfrm>
            <a:off x="416425" y="988950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From the forecast to the app (at last!)</a:t>
            </a:r>
            <a:endParaRPr/>
          </a:p>
        </p:txBody>
      </p:sp>
      <p:sp>
        <p:nvSpPr>
          <p:cNvPr id="271" name="Google Shape;271;g13c3d0577ad_2_215"/>
          <p:cNvSpPr/>
          <p:nvPr/>
        </p:nvSpPr>
        <p:spPr>
          <a:xfrm>
            <a:off x="3044875" y="2064575"/>
            <a:ext cx="1250100" cy="13083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Weather Forecast</a:t>
            </a:r>
            <a:endParaRPr b="1"/>
          </a:p>
        </p:txBody>
      </p:sp>
      <p:sp>
        <p:nvSpPr>
          <p:cNvPr id="272" name="Google Shape;272;g13c3d0577ad_2_215"/>
          <p:cNvSpPr/>
          <p:nvPr/>
        </p:nvSpPr>
        <p:spPr>
          <a:xfrm>
            <a:off x="3044875" y="3408091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Sea Waves Forecast</a:t>
            </a:r>
            <a:endParaRPr b="1"/>
          </a:p>
        </p:txBody>
      </p:sp>
      <p:sp>
        <p:nvSpPr>
          <p:cNvPr id="273" name="Google Shape;273;g13c3d0577ad_2_215"/>
          <p:cNvSpPr/>
          <p:nvPr/>
        </p:nvSpPr>
        <p:spPr>
          <a:xfrm>
            <a:off x="3044875" y="43904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Sea Current Forecast</a:t>
            </a:r>
            <a:endParaRPr b="1"/>
          </a:p>
        </p:txBody>
      </p:sp>
      <p:sp>
        <p:nvSpPr>
          <p:cNvPr id="274" name="Google Shape;274;g13c3d0577ad_2_215"/>
          <p:cNvSpPr/>
          <p:nvPr/>
        </p:nvSpPr>
        <p:spPr>
          <a:xfrm>
            <a:off x="3044875" y="5425125"/>
            <a:ext cx="1250100" cy="945900"/>
          </a:xfrm>
          <a:prstGeom prst="can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>
                <a:solidFill>
                  <a:srgbClr val="000000"/>
                </a:solidFill>
              </a:rPr>
              <a:t>Passive Tracers Forecast</a:t>
            </a:r>
            <a:endParaRPr b="1"/>
          </a:p>
        </p:txBody>
      </p:sp>
      <p:sp>
        <p:nvSpPr>
          <p:cNvPr id="275" name="Google Shape;275;g13c3d0577ad_2_215"/>
          <p:cNvSpPr/>
          <p:nvPr/>
        </p:nvSpPr>
        <p:spPr>
          <a:xfrm>
            <a:off x="8411000" y="2813800"/>
            <a:ext cx="1125600" cy="1321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Web Portal</a:t>
            </a:r>
            <a:endParaRPr/>
          </a:p>
        </p:txBody>
      </p:sp>
      <p:sp>
        <p:nvSpPr>
          <p:cNvPr id="276" name="Google Shape;276;g13c3d0577ad_2_215"/>
          <p:cNvSpPr/>
          <p:nvPr/>
        </p:nvSpPr>
        <p:spPr>
          <a:xfrm>
            <a:off x="8162300" y="4340450"/>
            <a:ext cx="1374300" cy="13218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Mobile Applications (iOS/Android)</a:t>
            </a:r>
            <a:endParaRPr/>
          </a:p>
        </p:txBody>
      </p:sp>
      <p:sp>
        <p:nvSpPr>
          <p:cNvPr id="277" name="Google Shape;277;g13c3d0577ad_2_215"/>
          <p:cNvSpPr/>
          <p:nvPr/>
        </p:nvSpPr>
        <p:spPr>
          <a:xfrm>
            <a:off x="6531850" y="2916225"/>
            <a:ext cx="1250100" cy="1014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OPEnDAP</a:t>
            </a:r>
            <a:br>
              <a:rPr lang="it-IT"/>
            </a:br>
            <a:r>
              <a:rPr lang="it-IT"/>
              <a:t>Server</a:t>
            </a:r>
            <a:endParaRPr/>
          </a:p>
        </p:txBody>
      </p:sp>
      <p:sp>
        <p:nvSpPr>
          <p:cNvPr id="278" name="Google Shape;278;g13c3d0577ad_2_215"/>
          <p:cNvSpPr/>
          <p:nvPr/>
        </p:nvSpPr>
        <p:spPr>
          <a:xfrm>
            <a:off x="6074650" y="4238025"/>
            <a:ext cx="1250100" cy="10143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API</a:t>
            </a:r>
            <a:br>
              <a:rPr lang="it-IT"/>
            </a:br>
            <a:r>
              <a:rPr lang="it-IT"/>
              <a:t>Server</a:t>
            </a:r>
            <a:endParaRPr/>
          </a:p>
        </p:txBody>
      </p:sp>
      <p:sp>
        <p:nvSpPr>
          <p:cNvPr id="279" name="Google Shape;279;g13c3d0577ad_2_215"/>
          <p:cNvSpPr/>
          <p:nvPr/>
        </p:nvSpPr>
        <p:spPr>
          <a:xfrm>
            <a:off x="4662200" y="1908700"/>
            <a:ext cx="13743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Intense local weather events predictions</a:t>
            </a:r>
            <a:endParaRPr/>
          </a:p>
        </p:txBody>
      </p:sp>
      <p:sp>
        <p:nvSpPr>
          <p:cNvPr id="280" name="Google Shape;280;g13c3d0577ad_2_215"/>
          <p:cNvSpPr/>
          <p:nvPr/>
        </p:nvSpPr>
        <p:spPr>
          <a:xfrm>
            <a:off x="4967000" y="5557125"/>
            <a:ext cx="14313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Biologic contamination predictions</a:t>
            </a:r>
            <a:endParaRPr/>
          </a:p>
        </p:txBody>
      </p:sp>
      <p:cxnSp>
        <p:nvCxnSpPr>
          <p:cNvPr id="281" name="Google Shape;281;g13c3d0577ad_2_215"/>
          <p:cNvCxnSpPr>
            <a:stCxn id="271" idx="4"/>
            <a:endCxn id="277" idx="1"/>
          </p:cNvCxnSpPr>
          <p:nvPr/>
        </p:nvCxnSpPr>
        <p:spPr>
          <a:xfrm>
            <a:off x="4294975" y="2718725"/>
            <a:ext cx="2236800" cy="7047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g13c3d0577ad_2_215"/>
          <p:cNvCxnSpPr>
            <a:stCxn id="271" idx="4"/>
            <a:endCxn id="279" idx="1"/>
          </p:cNvCxnSpPr>
          <p:nvPr/>
        </p:nvCxnSpPr>
        <p:spPr>
          <a:xfrm flipH="1" rot="10800000">
            <a:off x="4294975" y="2381525"/>
            <a:ext cx="367200" cy="3372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g13c3d0577ad_2_215"/>
          <p:cNvCxnSpPr>
            <a:stCxn id="279" idx="3"/>
            <a:endCxn id="277" idx="0"/>
          </p:cNvCxnSpPr>
          <p:nvPr/>
        </p:nvCxnSpPr>
        <p:spPr>
          <a:xfrm>
            <a:off x="6036500" y="2381650"/>
            <a:ext cx="1120500" cy="5346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g13c3d0577ad_2_215"/>
          <p:cNvCxnSpPr>
            <a:stCxn id="280" idx="3"/>
            <a:endCxn id="277" idx="2"/>
          </p:cNvCxnSpPr>
          <p:nvPr/>
        </p:nvCxnSpPr>
        <p:spPr>
          <a:xfrm flipH="1" rot="10800000">
            <a:off x="6398300" y="3930375"/>
            <a:ext cx="758700" cy="20997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g13c3d0577ad_2_215"/>
          <p:cNvCxnSpPr>
            <a:stCxn id="274" idx="4"/>
            <a:endCxn id="277" idx="1"/>
          </p:cNvCxnSpPr>
          <p:nvPr/>
        </p:nvCxnSpPr>
        <p:spPr>
          <a:xfrm flipH="1" rot="10800000">
            <a:off x="4294975" y="3423375"/>
            <a:ext cx="2236800" cy="24747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g13c3d0577ad_2_215"/>
          <p:cNvCxnSpPr>
            <a:stCxn id="274" idx="4"/>
            <a:endCxn id="278" idx="1"/>
          </p:cNvCxnSpPr>
          <p:nvPr/>
        </p:nvCxnSpPr>
        <p:spPr>
          <a:xfrm flipH="1" rot="10800000">
            <a:off x="4294975" y="4745175"/>
            <a:ext cx="1779600" cy="11529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g13c3d0577ad_2_215"/>
          <p:cNvCxnSpPr>
            <a:stCxn id="273" idx="4"/>
            <a:endCxn id="278" idx="1"/>
          </p:cNvCxnSpPr>
          <p:nvPr/>
        </p:nvCxnSpPr>
        <p:spPr>
          <a:xfrm flipH="1" rot="10800000">
            <a:off x="4294975" y="4745175"/>
            <a:ext cx="1779600" cy="1182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" name="Google Shape;288;g13c3d0577ad_2_215"/>
          <p:cNvCxnSpPr>
            <a:stCxn id="272" idx="4"/>
            <a:endCxn id="278" idx="1"/>
          </p:cNvCxnSpPr>
          <p:nvPr/>
        </p:nvCxnSpPr>
        <p:spPr>
          <a:xfrm>
            <a:off x="4294975" y="3881041"/>
            <a:ext cx="1779600" cy="864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g13c3d0577ad_2_215"/>
          <p:cNvCxnSpPr>
            <a:stCxn id="271" idx="4"/>
            <a:endCxn id="278" idx="1"/>
          </p:cNvCxnSpPr>
          <p:nvPr/>
        </p:nvCxnSpPr>
        <p:spPr>
          <a:xfrm>
            <a:off x="4294975" y="2718725"/>
            <a:ext cx="1779600" cy="20265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g13c3d0577ad_2_215"/>
          <p:cNvCxnSpPr>
            <a:stCxn id="272" idx="4"/>
            <a:endCxn id="277" idx="1"/>
          </p:cNvCxnSpPr>
          <p:nvPr/>
        </p:nvCxnSpPr>
        <p:spPr>
          <a:xfrm flipH="1" rot="10800000">
            <a:off x="4294975" y="3423241"/>
            <a:ext cx="2236800" cy="4578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g13c3d0577ad_2_215"/>
          <p:cNvCxnSpPr>
            <a:stCxn id="273" idx="4"/>
            <a:endCxn id="277" idx="1"/>
          </p:cNvCxnSpPr>
          <p:nvPr/>
        </p:nvCxnSpPr>
        <p:spPr>
          <a:xfrm flipH="1" rot="10800000">
            <a:off x="4294975" y="3423375"/>
            <a:ext cx="2236800" cy="1440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g13c3d0577ad_2_215"/>
          <p:cNvCxnSpPr>
            <a:stCxn id="280" idx="3"/>
            <a:endCxn id="278" idx="2"/>
          </p:cNvCxnSpPr>
          <p:nvPr/>
        </p:nvCxnSpPr>
        <p:spPr>
          <a:xfrm flipH="1" rot="10800000">
            <a:off x="6398300" y="5252175"/>
            <a:ext cx="301500" cy="7779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g13c3d0577ad_2_215"/>
          <p:cNvCxnSpPr>
            <a:stCxn id="279" idx="3"/>
            <a:endCxn id="278" idx="0"/>
          </p:cNvCxnSpPr>
          <p:nvPr/>
        </p:nvCxnSpPr>
        <p:spPr>
          <a:xfrm>
            <a:off x="6036500" y="2381650"/>
            <a:ext cx="663300" cy="1856400"/>
          </a:xfrm>
          <a:prstGeom prst="curvedConnector2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4" name="Google Shape;294;g13c3d0577ad_2_215"/>
          <p:cNvCxnSpPr>
            <a:stCxn id="277" idx="3"/>
            <a:endCxn id="275" idx="1"/>
          </p:cNvCxnSpPr>
          <p:nvPr/>
        </p:nvCxnSpPr>
        <p:spPr>
          <a:xfrm>
            <a:off x="7781950" y="3423375"/>
            <a:ext cx="629100" cy="51300"/>
          </a:xfrm>
          <a:prstGeom prst="curvedConnector3">
            <a:avLst>
              <a:gd fmla="val 49996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g13c3d0577ad_2_215"/>
          <p:cNvCxnSpPr>
            <a:stCxn id="278" idx="3"/>
            <a:endCxn id="275" idx="1"/>
          </p:cNvCxnSpPr>
          <p:nvPr/>
        </p:nvCxnSpPr>
        <p:spPr>
          <a:xfrm flipH="1" rot="10800000">
            <a:off x="7324750" y="3474675"/>
            <a:ext cx="1086300" cy="1270500"/>
          </a:xfrm>
          <a:prstGeom prst="curvedConnector3">
            <a:avLst>
              <a:gd fmla="val 49998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g13c3d0577ad_2_215"/>
          <p:cNvCxnSpPr>
            <a:stCxn id="278" idx="3"/>
            <a:endCxn id="276" idx="1"/>
          </p:cNvCxnSpPr>
          <p:nvPr/>
        </p:nvCxnSpPr>
        <p:spPr>
          <a:xfrm>
            <a:off x="7324750" y="4745175"/>
            <a:ext cx="837600" cy="2562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7" name="Google Shape;297;g13c3d0577ad_2_215"/>
          <p:cNvCxnSpPr>
            <a:stCxn id="277" idx="3"/>
            <a:endCxn id="276" idx="1"/>
          </p:cNvCxnSpPr>
          <p:nvPr/>
        </p:nvCxnSpPr>
        <p:spPr>
          <a:xfrm>
            <a:off x="7781950" y="3423375"/>
            <a:ext cx="380400" cy="1578000"/>
          </a:xfrm>
          <a:prstGeom prst="curvedConnector3">
            <a:avLst>
              <a:gd fmla="val 4999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g13c3d0577ad_2_215"/>
          <p:cNvCxnSpPr>
            <a:stCxn id="274" idx="4"/>
            <a:endCxn id="280" idx="1"/>
          </p:cNvCxnSpPr>
          <p:nvPr/>
        </p:nvCxnSpPr>
        <p:spPr>
          <a:xfrm>
            <a:off x="4294975" y="5898075"/>
            <a:ext cx="672000" cy="132000"/>
          </a:xfrm>
          <a:prstGeom prst="curvedConnector3">
            <a:avLst>
              <a:gd fmla="val 5000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g13c3d0577ad_2_215"/>
          <p:cNvSpPr/>
          <p:nvPr/>
        </p:nvSpPr>
        <p:spPr>
          <a:xfrm>
            <a:off x="7100600" y="1680100"/>
            <a:ext cx="2364000" cy="945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/>
              <a:t>AI: </a:t>
            </a:r>
            <a:r>
              <a:rPr lang="it-IT"/>
              <a:t>Weather Pattern Recognition and intense event trajectory predictions (Medicane)</a:t>
            </a:r>
            <a:endParaRPr/>
          </a:p>
        </p:txBody>
      </p:sp>
      <p:cxnSp>
        <p:nvCxnSpPr>
          <p:cNvPr id="300" name="Google Shape;300;g13c3d0577ad_2_215"/>
          <p:cNvCxnSpPr>
            <a:endCxn id="299" idx="1"/>
          </p:cNvCxnSpPr>
          <p:nvPr/>
        </p:nvCxnSpPr>
        <p:spPr>
          <a:xfrm flipH="1" rot="10800000">
            <a:off x="4301000" y="2153050"/>
            <a:ext cx="2799600" cy="1008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1" name="Google Shape;301;g13c3d0577ad_2_215"/>
          <p:cNvCxnSpPr>
            <a:stCxn id="299" idx="2"/>
            <a:endCxn id="277" idx="0"/>
          </p:cNvCxnSpPr>
          <p:nvPr/>
        </p:nvCxnSpPr>
        <p:spPr>
          <a:xfrm rot="5400000">
            <a:off x="7574750" y="2208250"/>
            <a:ext cx="290100" cy="1125600"/>
          </a:xfrm>
          <a:prstGeom prst="curvedConnector3">
            <a:avLst>
              <a:gd fmla="val 50022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g13c3d0577ad_2_215"/>
          <p:cNvCxnSpPr>
            <a:stCxn id="299" idx="2"/>
            <a:endCxn id="278" idx="0"/>
          </p:cNvCxnSpPr>
          <p:nvPr/>
        </p:nvCxnSpPr>
        <p:spPr>
          <a:xfrm rot="5400000">
            <a:off x="6685250" y="2640550"/>
            <a:ext cx="1611900" cy="15828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c3d0577ad_2_83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Weather forecast products</a:t>
            </a:r>
            <a:endParaRPr/>
          </a:p>
        </p:txBody>
      </p:sp>
      <p:pic>
        <p:nvPicPr>
          <p:cNvPr id="308" name="Google Shape;308;g13c3d0577ad_2_83"/>
          <p:cNvPicPr preferRelativeResize="0"/>
          <p:nvPr/>
        </p:nvPicPr>
        <p:blipFill rotWithShape="1">
          <a:blip r:embed="rId3">
            <a:alphaModFix/>
          </a:blip>
          <a:srcRect b="0" l="54495" r="3688" t="13897"/>
          <a:stretch/>
        </p:blipFill>
        <p:spPr>
          <a:xfrm>
            <a:off x="8662625" y="3260549"/>
            <a:ext cx="3342175" cy="306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3c3d0577ad_2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2423" y="2530700"/>
            <a:ext cx="3505200" cy="2438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0" name="Google Shape;310;g13c3d0577ad_2_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900" y="1950075"/>
            <a:ext cx="3945535" cy="236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3c3d0577ad_2_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250" y="4570425"/>
            <a:ext cx="3945526" cy="175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c3d0577ad_2_89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Ocean forecast products</a:t>
            </a:r>
            <a:endParaRPr/>
          </a:p>
        </p:txBody>
      </p:sp>
      <p:pic>
        <p:nvPicPr>
          <p:cNvPr id="317" name="Google Shape;317;g13c3d0577ad_2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328" y="2605050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3c3d0577ad_2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170" y="2605050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3c3d0577ad_2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2443" y="2605065"/>
            <a:ext cx="2161408" cy="163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3c3d0577ad_2_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456" y="1971397"/>
            <a:ext cx="2684093" cy="21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13c3d0577ad_2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72443" y="4328245"/>
            <a:ext cx="2161408" cy="163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3c3d0577ad_2_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01328" y="4328245"/>
            <a:ext cx="2161408" cy="163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3c3d0577ad_2_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9155" y="4327501"/>
            <a:ext cx="2161408" cy="163248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3c3d0577ad_2_89"/>
          <p:cNvSpPr/>
          <p:nvPr/>
        </p:nvSpPr>
        <p:spPr>
          <a:xfrm rot="-5400000">
            <a:off x="3197425" y="4030825"/>
            <a:ext cx="3356400" cy="504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>
                <a:solidFill>
                  <a:srgbClr val="000000"/>
                </a:solidFill>
              </a:rPr>
              <a:t>Sea Waves</a:t>
            </a:r>
            <a:endParaRPr/>
          </a:p>
        </p:txBody>
      </p:sp>
      <p:sp>
        <p:nvSpPr>
          <p:cNvPr id="325" name="Google Shape;325;g13c3d0577ad_2_89"/>
          <p:cNvSpPr/>
          <p:nvPr/>
        </p:nvSpPr>
        <p:spPr>
          <a:xfrm rot="-5400000">
            <a:off x="-749450" y="2826015"/>
            <a:ext cx="2191200" cy="482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000000"/>
                </a:solidFill>
              </a:rPr>
              <a:t>Sea Current</a:t>
            </a:r>
            <a:endParaRPr/>
          </a:p>
        </p:txBody>
      </p:sp>
      <p:pic>
        <p:nvPicPr>
          <p:cNvPr id="326" name="Google Shape;326;g13c3d0577ad_2_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6692" y="4328250"/>
            <a:ext cx="2600259" cy="20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3c3d0577ad_2_89"/>
          <p:cNvSpPr/>
          <p:nvPr/>
        </p:nvSpPr>
        <p:spPr>
          <a:xfrm rot="-5400000">
            <a:off x="-699050" y="5132277"/>
            <a:ext cx="2075400" cy="467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>
                <a:solidFill>
                  <a:srgbClr val="000000"/>
                </a:solidFill>
              </a:rPr>
              <a:t>Passive Tracers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c3d0577ad_2_9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Artificial Intelligence based products</a:t>
            </a:r>
            <a:endParaRPr/>
          </a:p>
        </p:txBody>
      </p:sp>
      <p:pic>
        <p:nvPicPr>
          <p:cNvPr id="333" name="Google Shape;333;g13c3d0577ad_2_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692" y="2041200"/>
            <a:ext cx="5635757" cy="27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3c3d0577ad_2_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00" y="3485425"/>
            <a:ext cx="4386810" cy="2799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13c3d0577ad_2_95"/>
          <p:cNvSpPr txBox="1"/>
          <p:nvPr/>
        </p:nvSpPr>
        <p:spPr>
          <a:xfrm>
            <a:off x="3823525" y="2188325"/>
            <a:ext cx="2409300" cy="1011900"/>
          </a:xfrm>
          <a:prstGeom prst="rect">
            <a:avLst/>
          </a:prstGeom>
          <a:solidFill>
            <a:srgbClr val="FFFFFF">
              <a:alpha val="45250"/>
            </a:srgbClr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Lightning predictions at sub-grid resolution.</a:t>
            </a:r>
            <a:endParaRPr/>
          </a:p>
        </p:txBody>
      </p:sp>
      <p:sp>
        <p:nvSpPr>
          <p:cNvPr id="336" name="Google Shape;336;g13c3d0577ad_2_95"/>
          <p:cNvSpPr txBox="1"/>
          <p:nvPr/>
        </p:nvSpPr>
        <p:spPr>
          <a:xfrm>
            <a:off x="4628208" y="4937650"/>
            <a:ext cx="2409300" cy="1011900"/>
          </a:xfrm>
          <a:prstGeom prst="rect">
            <a:avLst/>
          </a:prstGeom>
          <a:solidFill>
            <a:srgbClr val="FFFFFF">
              <a:alpha val="45250"/>
            </a:srgbClr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Weather Pattern recognition.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c3d0577ad_2_163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42" name="Google Shape;342;g13c3d0577ad_2_163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43" name="Google Shape;343;g13c3d0577ad_2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150" y="1877175"/>
            <a:ext cx="802602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c3d0577ad_2_156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49" name="Google Shape;349;g13c3d0577ad_2_156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50" name="Google Shape;350;g13c3d0577ad_2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650" y="1846876"/>
            <a:ext cx="8395761" cy="416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c3d0577ad_2_149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sp>
        <p:nvSpPr>
          <p:cNvPr id="356" name="Google Shape;356;g13c3d0577ad_2_149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357" name="Google Shape;357;g13c3d0577ad_2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300" y="1836550"/>
            <a:ext cx="8111401" cy="42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c3d0577ad_2_14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pic>
        <p:nvPicPr>
          <p:cNvPr id="363" name="Google Shape;363;g13c3d0577ad_2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2600" y="1922600"/>
            <a:ext cx="6946801" cy="4182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3c3d0577ad_2_141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3c3d0577ad_0_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“…and</a:t>
            </a:r>
            <a:endParaRPr/>
          </a:p>
        </p:txBody>
      </p:sp>
      <p:sp>
        <p:nvSpPr>
          <p:cNvPr id="54" name="Google Shape;54;g13c3d0577ad_0_1"/>
          <p:cNvSpPr txBox="1"/>
          <p:nvPr>
            <p:ph idx="1" type="body"/>
          </p:nvPr>
        </p:nvSpPr>
        <p:spPr>
          <a:xfrm>
            <a:off x="8967650" y="6113625"/>
            <a:ext cx="3224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Nevertheless…</a:t>
            </a:r>
            <a:endParaRPr sz="2000"/>
          </a:p>
        </p:txBody>
      </p:sp>
      <p:sp>
        <p:nvSpPr>
          <p:cNvPr id="55" name="Google Shape;55;g13c3d0577ad_0_1"/>
          <p:cNvSpPr txBox="1"/>
          <p:nvPr>
            <p:ph idx="2" type="body"/>
          </p:nvPr>
        </p:nvSpPr>
        <p:spPr>
          <a:xfrm>
            <a:off x="489125" y="4670025"/>
            <a:ext cx="109302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000"/>
              <a:t>Since 1999 each car is provided with more computing power than what has been used to send man to the Moon and back in 1969.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2000"/>
              <a:t>An iPhone 8 (2017) has more computing power than a 1985 Cray-2 supercomputing.</a:t>
            </a:r>
            <a:endParaRPr sz="2000"/>
          </a:p>
        </p:txBody>
      </p:sp>
      <p:pic>
        <p:nvPicPr>
          <p:cNvPr id="56" name="Google Shape;56;g13c3d0577a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03127"/>
            <a:ext cx="4734729" cy="251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13c3d0577a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733" y="1903126"/>
            <a:ext cx="3561928" cy="251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13c3d0577ad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9227" y="1903128"/>
            <a:ext cx="3742773" cy="251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c3d0577ad_2_135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  <p:pic>
        <p:nvPicPr>
          <p:cNvPr id="370" name="Google Shape;370;g13c3d0577ad_2_135"/>
          <p:cNvPicPr preferRelativeResize="0"/>
          <p:nvPr/>
        </p:nvPicPr>
        <p:blipFill rotWithShape="1">
          <a:blip r:embed="rId3">
            <a:alphaModFix/>
          </a:blip>
          <a:srcRect b="39889" l="0" r="0" t="0"/>
          <a:stretch/>
        </p:blipFill>
        <p:spPr>
          <a:xfrm>
            <a:off x="3485100" y="1874225"/>
            <a:ext cx="4658149" cy="465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3c3d0577ad_2_101"/>
          <p:cNvPicPr preferRelativeResize="0"/>
          <p:nvPr/>
        </p:nvPicPr>
        <p:blipFill rotWithShape="1">
          <a:blip r:embed="rId3">
            <a:alphaModFix/>
          </a:blip>
          <a:srcRect b="0" l="0" r="0" t="52958"/>
          <a:stretch/>
        </p:blipFill>
        <p:spPr>
          <a:xfrm>
            <a:off x="3177037" y="1860875"/>
            <a:ext cx="5837924" cy="45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13c3d0577ad_2_10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Weather application program interface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g13c3d0577ad_2_107"/>
          <p:cNvPicPr preferRelativeResize="0"/>
          <p:nvPr/>
        </p:nvPicPr>
        <p:blipFill rotWithShape="1">
          <a:blip r:embed="rId3">
            <a:alphaModFix/>
          </a:blip>
          <a:srcRect b="1587" l="0" r="0" t="1587"/>
          <a:stretch/>
        </p:blipFill>
        <p:spPr>
          <a:xfrm>
            <a:off x="8441120" y="1685829"/>
            <a:ext cx="1413803" cy="2098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13c3d0577ad_2_107"/>
          <p:cNvPicPr preferRelativeResize="0"/>
          <p:nvPr/>
        </p:nvPicPr>
        <p:blipFill rotWithShape="1">
          <a:blip r:embed="rId4">
            <a:alphaModFix/>
          </a:blip>
          <a:srcRect b="1456" l="0" r="0" t="1456"/>
          <a:stretch/>
        </p:blipFill>
        <p:spPr>
          <a:xfrm>
            <a:off x="4884631" y="2796348"/>
            <a:ext cx="1413803" cy="20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13c3d0577ad_2_107"/>
          <p:cNvPicPr preferRelativeResize="0"/>
          <p:nvPr/>
        </p:nvPicPr>
        <p:blipFill rotWithShape="1">
          <a:blip r:embed="rId5">
            <a:alphaModFix/>
          </a:blip>
          <a:srcRect b="1314" l="0" r="0" t="1324"/>
          <a:stretch/>
        </p:blipFill>
        <p:spPr>
          <a:xfrm>
            <a:off x="6662873" y="3462508"/>
            <a:ext cx="1413803" cy="210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3c3d0577ad_2_107"/>
          <p:cNvPicPr preferRelativeResize="0"/>
          <p:nvPr/>
        </p:nvPicPr>
        <p:blipFill rotWithShape="1">
          <a:blip r:embed="rId6">
            <a:alphaModFix/>
          </a:blip>
          <a:srcRect b="55130" l="0" r="0" t="14656"/>
          <a:stretch/>
        </p:blipFill>
        <p:spPr>
          <a:xfrm>
            <a:off x="8351012" y="5231614"/>
            <a:ext cx="1594035" cy="45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3c3d0577ad_2_107"/>
          <p:cNvPicPr preferRelativeResize="0"/>
          <p:nvPr/>
        </p:nvPicPr>
        <p:blipFill rotWithShape="1">
          <a:blip r:embed="rId6">
            <a:alphaModFix/>
          </a:blip>
          <a:srcRect b="15794" l="0" r="0" t="50571"/>
          <a:stretch/>
        </p:blipFill>
        <p:spPr>
          <a:xfrm>
            <a:off x="8351013" y="5738723"/>
            <a:ext cx="1594035" cy="5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3c3d0577ad_2_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5445" y="3590312"/>
            <a:ext cx="1413803" cy="209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3c3d0577ad_2_1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873" y="1985848"/>
            <a:ext cx="2250107" cy="351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3c3d0577ad_2_1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3792" y="2679478"/>
            <a:ext cx="1846894" cy="344163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5000" fadeDir="5400012" kx="0" rotWithShape="0" algn="bl" stPos="0" sy="-100000" ky="0"/>
          </a:effectLst>
        </p:spPr>
      </p:pic>
      <p:sp>
        <p:nvSpPr>
          <p:cNvPr id="389" name="Google Shape;389;g13c3d0577ad_2_107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Eventually, the Weather App!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13c3d0577ad_0_152"/>
          <p:cNvPicPr preferRelativeResize="0"/>
          <p:nvPr/>
        </p:nvPicPr>
        <p:blipFill rotWithShape="1">
          <a:blip r:embed="rId3">
            <a:alphaModFix/>
          </a:blip>
          <a:srcRect b="18521" l="11251" r="2860" t="14539"/>
          <a:stretch/>
        </p:blipFill>
        <p:spPr>
          <a:xfrm>
            <a:off x="6770403" y="2005425"/>
            <a:ext cx="4827423" cy="282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3c3d0577ad_0_152"/>
          <p:cNvSpPr txBox="1"/>
          <p:nvPr>
            <p:ph type="title"/>
          </p:nvPr>
        </p:nvSpPr>
        <p:spPr>
          <a:xfrm>
            <a:off x="557250" y="1316925"/>
            <a:ext cx="10986900" cy="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The </a:t>
            </a:r>
            <a:r>
              <a:rPr lang="it-IT"/>
              <a:t>Water quality Community Model is back!</a:t>
            </a:r>
            <a:endParaRPr/>
          </a:p>
        </p:txBody>
      </p:sp>
      <p:sp>
        <p:nvSpPr>
          <p:cNvPr id="396" name="Google Shape;396;g13c3d0577ad_0_152"/>
          <p:cNvSpPr txBox="1"/>
          <p:nvPr/>
        </p:nvSpPr>
        <p:spPr>
          <a:xfrm>
            <a:off x="557250" y="2186400"/>
            <a:ext cx="6040200" cy="4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Lagrangian 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model for the transport and 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diffusion of passive tracers.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Hierarchical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Heterogenic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parallelization.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Restart</a:t>
            </a: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particles and </a:t>
            </a:r>
            <a:r>
              <a:rPr b="1"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Different and numerous applications.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(pollutant concentration, search and rescue, ...)</a:t>
            </a:r>
            <a:b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Nunito"/>
              <a:buChar char="●"/>
            </a:pPr>
            <a:r>
              <a:rPr lang="it-IT" sz="2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C++ 17 Language</a:t>
            </a:r>
            <a:endParaRPr sz="2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7" name="Google Shape;397;g13c3d0577ad_0_152"/>
          <p:cNvSpPr/>
          <p:nvPr/>
        </p:nvSpPr>
        <p:spPr>
          <a:xfrm>
            <a:off x="6990150" y="4911550"/>
            <a:ext cx="4020600" cy="1527900"/>
          </a:xfrm>
          <a:prstGeom prst="roundRect">
            <a:avLst>
              <a:gd fmla="val 7317" name="adj"/>
            </a:avLst>
          </a:prstGeom>
          <a:solidFill>
            <a:srgbClr val="8DD8D3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/>
              <a:t>Transport and diffusion </a:t>
            </a:r>
            <a:r>
              <a:rPr b="1" i="1" lang="it-IT"/>
              <a:t>Lagrangian</a:t>
            </a:r>
            <a:r>
              <a:rPr i="1" lang="it-IT"/>
              <a:t> model</a:t>
            </a:r>
            <a:endParaRPr i="1"/>
          </a:p>
        </p:txBody>
      </p:sp>
      <p:pic>
        <p:nvPicPr>
          <p:cNvPr descr="{&quot;code&quot;:&quot;$$p\\left(t_{1}+\\Delta t\\right)\\,=\\,p\\left(t_{1}\\right)\\,+\\,\\int_{t_{1}}^{t_{1}+\\Delta t}u\\,\\left(p\\left(t\\right),t\\right)\\,dt$$&quot;,&quot;aid&quot;:null,&quot;backgroundColorModified&quot;:null,&quot;id&quot;:&quot;2&quot;,&quot;font&quot;:{&quot;size&quot;:12,&quot;family&quot;:&quot;Arial&quot;,&quot;color&quot;:&quot;#000000&quot;},&quot;type&quot;:&quot;$$&quot;,&quot;backgroundColor&quot;:&quot;#FFFFFF&quot;,&quot;ts&quot;:1634910375097,&quot;cs&quot;:&quot;TxNulhji8SDICH0Lqf5D5A==&quot;,&quot;size&quot;:{&quot;width&quot;:338.75,&quot;height&quot;:48.75}}" id="398" name="Google Shape;398;g13c3d0577ad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725" y="5218654"/>
            <a:ext cx="3687450" cy="53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3c3d0577ad_0_184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products list</a:t>
            </a:r>
            <a:endParaRPr/>
          </a:p>
        </p:txBody>
      </p:sp>
      <p:pic>
        <p:nvPicPr>
          <p:cNvPr id="404" name="Google Shape;404;g13c3d0577ad_0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75" y="1848875"/>
            <a:ext cx="10804250" cy="46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3c3d0577ad_0_229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products list</a:t>
            </a:r>
            <a:endParaRPr/>
          </a:p>
        </p:txBody>
      </p:sp>
      <p:pic>
        <p:nvPicPr>
          <p:cNvPr id="410" name="Google Shape;410;g13c3d0577ad_0_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5" y="2015850"/>
            <a:ext cx="7184077" cy="43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3c3d0577ad_0_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001" y="916100"/>
            <a:ext cx="3569000" cy="594189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3c3d0577ad_0_229"/>
          <p:cNvSpPr/>
          <p:nvPr/>
        </p:nvSpPr>
        <p:spPr>
          <a:xfrm>
            <a:off x="8367825" y="726575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13c3d0577ad_0_229"/>
          <p:cNvSpPr txBox="1"/>
          <p:nvPr/>
        </p:nvSpPr>
        <p:spPr>
          <a:xfrm>
            <a:off x="5463375" y="3939350"/>
            <a:ext cx="1903200" cy="10206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</a:rPr>
              <a:t>wcm3</a:t>
            </a:r>
            <a:endParaRPr b="1" sz="3600">
              <a:solidFill>
                <a:schemeClr val="lt1"/>
              </a:solidFill>
            </a:endParaRPr>
          </a:p>
        </p:txBody>
      </p:sp>
      <p:cxnSp>
        <p:nvCxnSpPr>
          <p:cNvPr id="414" name="Google Shape;414;g13c3d0577ad_0_229"/>
          <p:cNvCxnSpPr>
            <a:stCxn id="412" idx="1"/>
            <a:endCxn id="413" idx="3"/>
          </p:cNvCxnSpPr>
          <p:nvPr/>
        </p:nvCxnSpPr>
        <p:spPr>
          <a:xfrm flipH="1">
            <a:off x="7366725" y="944525"/>
            <a:ext cx="1001100" cy="3505200"/>
          </a:xfrm>
          <a:prstGeom prst="curvedConnector3">
            <a:avLst>
              <a:gd fmla="val 50007" name="adj1"/>
            </a:avLst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3c3d0577ad_0_222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code of a place</a:t>
            </a:r>
            <a:endParaRPr/>
          </a:p>
        </p:txBody>
      </p:sp>
      <p:pic>
        <p:nvPicPr>
          <p:cNvPr id="420" name="Google Shape;420;g13c3d0577ad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48575"/>
            <a:ext cx="11887201" cy="3621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c3d0577ad_0_19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the id of a place</a:t>
            </a:r>
            <a:endParaRPr/>
          </a:p>
        </p:txBody>
      </p:sp>
      <p:pic>
        <p:nvPicPr>
          <p:cNvPr id="426" name="Google Shape;426;g13c3d0577ad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0" y="1896125"/>
            <a:ext cx="5384714" cy="45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3c3d0577ad_0_191"/>
          <p:cNvPicPr preferRelativeResize="0"/>
          <p:nvPr/>
        </p:nvPicPr>
        <p:blipFill rotWithShape="1">
          <a:blip r:embed="rId3">
            <a:alphaModFix/>
          </a:blip>
          <a:srcRect b="16904" l="20185" r="50678" t="31792"/>
          <a:stretch/>
        </p:blipFill>
        <p:spPr>
          <a:xfrm>
            <a:off x="8832127" y="1446075"/>
            <a:ext cx="3359877" cy="50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3c3d0577ad_0_191"/>
          <p:cNvSpPr/>
          <p:nvPr/>
        </p:nvSpPr>
        <p:spPr>
          <a:xfrm>
            <a:off x="9101475" y="4423150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13c3d0577ad_0_191"/>
          <p:cNvSpPr txBox="1"/>
          <p:nvPr/>
        </p:nvSpPr>
        <p:spPr>
          <a:xfrm>
            <a:off x="6206700" y="2014850"/>
            <a:ext cx="2351400" cy="13770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dk1"/>
                </a:solidFill>
              </a:rPr>
              <a:t>porti116</a:t>
            </a:r>
            <a:endParaRPr b="1" sz="3600">
              <a:solidFill>
                <a:schemeClr val="dk1"/>
              </a:solidFill>
            </a:endParaRPr>
          </a:p>
        </p:txBody>
      </p:sp>
      <p:cxnSp>
        <p:nvCxnSpPr>
          <p:cNvPr id="430" name="Google Shape;430;g13c3d0577ad_0_191"/>
          <p:cNvCxnSpPr>
            <a:stCxn id="428" idx="1"/>
            <a:endCxn id="429" idx="3"/>
          </p:cNvCxnSpPr>
          <p:nvPr/>
        </p:nvCxnSpPr>
        <p:spPr>
          <a:xfrm rot="10800000">
            <a:off x="8558175" y="2703400"/>
            <a:ext cx="543300" cy="1937700"/>
          </a:xfrm>
          <a:prstGeom prst="curvedConnector3">
            <a:avLst>
              <a:gd fmla="val 50007" name="adj1"/>
            </a:avLst>
          </a:prstGeom>
          <a:noFill/>
          <a:ln cap="flat" cmpd="sng" w="38100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1" name="Google Shape;431;g13c3d0577ad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664" y="4545775"/>
            <a:ext cx="2549466" cy="19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3c3d0577ad_0_201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WaComM++ forecast data</a:t>
            </a:r>
            <a:endParaRPr/>
          </a:p>
        </p:txBody>
      </p:sp>
      <p:sp>
        <p:nvSpPr>
          <p:cNvPr id="437" name="Google Shape;437;g13c3d0577ad_0_201"/>
          <p:cNvSpPr txBox="1"/>
          <p:nvPr/>
        </p:nvSpPr>
        <p:spPr>
          <a:xfrm>
            <a:off x="58525" y="6007825"/>
            <a:ext cx="67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</a:rPr>
              <a:t>http://api.meteo.uniparthenope.it</a:t>
            </a:r>
            <a:endParaRPr b="1" sz="2800">
              <a:solidFill>
                <a:schemeClr val="dk1"/>
              </a:solidFill>
            </a:endParaRPr>
          </a:p>
        </p:txBody>
      </p:sp>
      <p:pic>
        <p:nvPicPr>
          <p:cNvPr id="438" name="Google Shape;438;g13c3d0577ad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188" y="1838225"/>
            <a:ext cx="10169626" cy="40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3c3d0577ad_0_201"/>
          <p:cNvSpPr/>
          <p:nvPr/>
        </p:nvSpPr>
        <p:spPr>
          <a:xfrm>
            <a:off x="4710225" y="4497575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3c3d0577ad_0_201"/>
          <p:cNvSpPr/>
          <p:nvPr/>
        </p:nvSpPr>
        <p:spPr>
          <a:xfrm>
            <a:off x="4710225" y="3969500"/>
            <a:ext cx="1212000" cy="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c3d0577ad_0_212"/>
          <p:cNvSpPr txBox="1"/>
          <p:nvPr>
            <p:ph type="title"/>
          </p:nvPr>
        </p:nvSpPr>
        <p:spPr>
          <a:xfrm>
            <a:off x="547950" y="10996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Practical task: get WaComM++ …</a:t>
            </a:r>
            <a:endParaRPr/>
          </a:p>
        </p:txBody>
      </p:sp>
      <p:pic>
        <p:nvPicPr>
          <p:cNvPr id="446" name="Google Shape;446;g13c3d0577ad_0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50" y="1912650"/>
            <a:ext cx="5116477" cy="449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3c3d0577ad_0_212"/>
          <p:cNvPicPr preferRelativeResize="0"/>
          <p:nvPr/>
        </p:nvPicPr>
        <p:blipFill rotWithShape="1">
          <a:blip r:embed="rId3">
            <a:alphaModFix/>
          </a:blip>
          <a:srcRect b="0" l="16233" r="46566" t="29976"/>
          <a:stretch/>
        </p:blipFill>
        <p:spPr>
          <a:xfrm>
            <a:off x="8569850" y="1099625"/>
            <a:ext cx="3473300" cy="57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3c3d0577ad_0_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893913" y="2944213"/>
            <a:ext cx="4446449" cy="24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c3d0577ad_0_1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…it is not so easy!</a:t>
            </a:r>
            <a:endParaRPr/>
          </a:p>
        </p:txBody>
      </p:sp>
      <p:sp>
        <p:nvSpPr>
          <p:cNvPr id="64" name="Google Shape;64;g13c3d0577ad_0_11"/>
          <p:cNvSpPr txBox="1"/>
          <p:nvPr>
            <p:ph idx="1" type="body"/>
          </p:nvPr>
        </p:nvSpPr>
        <p:spPr>
          <a:xfrm>
            <a:off x="0" y="5773475"/>
            <a:ext cx="121920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The app is the very last step, the iceberg peak of a complex workflow relying on science, technology, supercomputing and artificial intelligence.</a:t>
            </a:r>
            <a:endParaRPr sz="2000"/>
          </a:p>
        </p:txBody>
      </p:sp>
      <p:pic>
        <p:nvPicPr>
          <p:cNvPr id="65" name="Google Shape;65;g13c3d0577ad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2200" y="1944300"/>
            <a:ext cx="6572400" cy="37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13c3d0577ad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2880325"/>
            <a:ext cx="1803303" cy="1794247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g13c3d0577ad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975" y="2645025"/>
            <a:ext cx="1668321" cy="222445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g13c3d0577ad_0_11"/>
          <p:cNvPicPr preferRelativeResize="0"/>
          <p:nvPr/>
        </p:nvPicPr>
        <p:blipFill rotWithShape="1">
          <a:blip r:embed="rId6">
            <a:alphaModFix/>
          </a:blip>
          <a:srcRect b="0" l="0" r="45039" t="0"/>
          <a:stretch/>
        </p:blipFill>
        <p:spPr>
          <a:xfrm>
            <a:off x="6387050" y="2370050"/>
            <a:ext cx="1967072" cy="268440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g13c3d0577ad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1800" y="2162826"/>
            <a:ext cx="1881450" cy="3344791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0" name="Google Shape;70;g13c3d0577ad_0_11"/>
          <p:cNvCxnSpPr>
            <a:stCxn id="66" idx="2"/>
            <a:endCxn id="67" idx="0"/>
          </p:cNvCxnSpPr>
          <p:nvPr/>
        </p:nvCxnSpPr>
        <p:spPr>
          <a:xfrm rot="-5400000">
            <a:off x="2967301" y="2560622"/>
            <a:ext cx="2029500" cy="2198400"/>
          </a:xfrm>
          <a:prstGeom prst="curvedConnector5">
            <a:avLst>
              <a:gd fmla="val -11733" name="adj1"/>
              <a:gd fmla="val 51532" name="adj2"/>
              <a:gd fmla="val 111735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1" name="Google Shape;71;g13c3d0577ad_0_11"/>
          <p:cNvCxnSpPr>
            <a:stCxn id="67" idx="2"/>
            <a:endCxn id="68" idx="0"/>
          </p:cNvCxnSpPr>
          <p:nvPr/>
        </p:nvCxnSpPr>
        <p:spPr>
          <a:xfrm rot="-5400000">
            <a:off x="4976286" y="2475025"/>
            <a:ext cx="2499300" cy="2289600"/>
          </a:xfrm>
          <a:prstGeom prst="curvedConnector5">
            <a:avLst>
              <a:gd fmla="val -9528" name="adj1"/>
              <a:gd fmla="val 46735" name="adj2"/>
              <a:gd fmla="val 109533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2" name="Google Shape;72;g13c3d0577ad_0_11"/>
          <p:cNvCxnSpPr>
            <a:stCxn id="68" idx="2"/>
            <a:endCxn id="69" idx="0"/>
          </p:cNvCxnSpPr>
          <p:nvPr/>
        </p:nvCxnSpPr>
        <p:spPr>
          <a:xfrm rot="-5400000">
            <a:off x="7030686" y="2502650"/>
            <a:ext cx="2891700" cy="2211900"/>
          </a:xfrm>
          <a:prstGeom prst="curvedConnector5">
            <a:avLst>
              <a:gd fmla="val -8235" name="adj1"/>
              <a:gd fmla="val 50969" name="adj2"/>
              <a:gd fmla="val 108232" name="adj3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/>
          <p:nvPr>
            <p:ph idx="1" type="body"/>
          </p:nvPr>
        </p:nvSpPr>
        <p:spPr>
          <a:xfrm>
            <a:off x="557250" y="2931250"/>
            <a:ext cx="1110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C3A58"/>
              </a:buClr>
              <a:buSzPts val="4000"/>
              <a:buNone/>
            </a:pPr>
            <a:r>
              <a:rPr lang="it-IT"/>
              <a:t>Looking forward the next step:</a:t>
            </a:r>
            <a:br>
              <a:rPr lang="it-IT"/>
            </a:br>
            <a:br>
              <a:rPr lang="it-IT"/>
            </a:br>
            <a:r>
              <a:rPr lang="it-IT"/>
              <a:t>develop a progressive web app for </a:t>
            </a:r>
            <a:r>
              <a:rPr lang="it-IT"/>
              <a:t>choosing</a:t>
            </a:r>
            <a:r>
              <a:rPr lang="it-IT"/>
              <a:t> the best place where to swim by the sea…</a:t>
            </a:r>
            <a:endParaRPr/>
          </a:p>
        </p:txBody>
      </p:sp>
      <p:sp>
        <p:nvSpPr>
          <p:cNvPr id="454" name="Google Shape;454;p3"/>
          <p:cNvSpPr txBox="1"/>
          <p:nvPr>
            <p:ph idx="2" type="body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/>
              <a:t>MASTER MEIM 2021-2022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455" name="Google Shape;455;p3"/>
          <p:cNvSpPr txBox="1"/>
          <p:nvPr/>
        </p:nvSpPr>
        <p:spPr>
          <a:xfrm>
            <a:off x="712800" y="5656525"/>
            <a:ext cx="107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u="sng">
                <a:solidFill>
                  <a:schemeClr val="hlink"/>
                </a:solidFill>
                <a:hlinkClick r:id="rId3"/>
              </a:rPr>
              <a:t>https://app.meteo.uniparthenope.it/index.html?page=products&amp;place=porti116&amp;prod=wcm3</a:t>
            </a:r>
            <a:r>
              <a:rPr lang="it-IT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c3d0577ad_2_65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...focusing back on weather forecasts...</a:t>
            </a:r>
            <a:endParaRPr/>
          </a:p>
        </p:txBody>
      </p:sp>
      <p:sp>
        <p:nvSpPr>
          <p:cNvPr id="78" name="Google Shape;78;g13c3d0577ad_2_65"/>
          <p:cNvSpPr txBox="1"/>
          <p:nvPr>
            <p:ph idx="1" type="body"/>
          </p:nvPr>
        </p:nvSpPr>
        <p:spPr>
          <a:xfrm>
            <a:off x="5762850" y="6134900"/>
            <a:ext cx="64293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…and her majestic “buzzword” Artificial Intelligence…</a:t>
            </a:r>
            <a:endParaRPr sz="2000"/>
          </a:p>
        </p:txBody>
      </p:sp>
      <p:sp>
        <p:nvSpPr>
          <p:cNvPr id="79" name="Google Shape;79;g13c3d0577ad_2_65"/>
          <p:cNvSpPr txBox="1"/>
          <p:nvPr>
            <p:ph idx="2" type="body"/>
          </p:nvPr>
        </p:nvSpPr>
        <p:spPr>
          <a:xfrm>
            <a:off x="557250" y="2434300"/>
            <a:ext cx="61626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How the weather forecast are produced today?</a:t>
            </a:r>
            <a:br>
              <a:rPr lang="it-IT" sz="2000"/>
            </a:b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Observations (weather stations, …)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Remote sensing (satellites, …)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Statistics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Time series analysis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/>
              <a:t>Numerical models</a:t>
            </a:r>
            <a:endParaRPr sz="2000"/>
          </a:p>
        </p:txBody>
      </p:sp>
      <p:pic>
        <p:nvPicPr>
          <p:cNvPr descr="http://www.servere.it/blog/uploaded_images/Bernacca-780977.jpg" id="80" name="Google Shape;80;g13c3d0577ad_2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6868" y="1469321"/>
            <a:ext cx="1779000" cy="19791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castellometeo.altervista.org/meteosat.jpg" id="81" name="Google Shape;81;g13c3d0577ad_2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2341" y="3755800"/>
            <a:ext cx="2000400" cy="20004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meteo.unina.it/sole/9.gif" id="82" name="Google Shape;82;g13c3d0577ad_2_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1700" y="2108625"/>
            <a:ext cx="2064900" cy="13398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pages.unibas.ch/geo/mcr/3d/meteo/nmm22/00PRO01_042.jpg" id="83" name="Google Shape;83;g13c3d0577ad_2_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75369" y="3623800"/>
            <a:ext cx="2500500" cy="2264400"/>
          </a:xfrm>
          <a:prstGeom prst="rect">
            <a:avLst/>
          </a:prstGeom>
          <a:noFill/>
          <a:ln cap="flat" cmpd="sng" w="9525">
            <a:solidFill>
              <a:srgbClr val="3D85C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c3d0577ad_2_71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…making it simple at the max...</a:t>
            </a:r>
            <a:endParaRPr/>
          </a:p>
        </p:txBody>
      </p:sp>
      <p:sp>
        <p:nvSpPr>
          <p:cNvPr id="89" name="Google Shape;89;g13c3d0577ad_2_71"/>
          <p:cNvSpPr txBox="1"/>
          <p:nvPr>
            <p:ph idx="1" type="body"/>
          </p:nvPr>
        </p:nvSpPr>
        <p:spPr>
          <a:xfrm>
            <a:off x="6380550" y="5647250"/>
            <a:ext cx="5811600" cy="9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Believe me, the Navier-Stokes equations are one of the most </a:t>
            </a:r>
            <a:r>
              <a:rPr lang="it-IT" sz="2000"/>
              <a:t>complicated</a:t>
            </a:r>
            <a:r>
              <a:rPr lang="it-IT" sz="2000"/>
              <a:t>-to-solve math toys of the universe!</a:t>
            </a:r>
            <a:endParaRPr sz="2000"/>
          </a:p>
        </p:txBody>
      </p:sp>
      <p:sp>
        <p:nvSpPr>
          <p:cNvPr id="90" name="Google Shape;90;g13c3d0577ad_2_71"/>
          <p:cNvSpPr txBox="1"/>
          <p:nvPr>
            <p:ph idx="2" type="body"/>
          </p:nvPr>
        </p:nvSpPr>
        <p:spPr>
          <a:xfrm>
            <a:off x="557250" y="2508750"/>
            <a:ext cx="35256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F=m*a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a=F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/>
              <a:t>v/t=F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it-IT" sz="3000"/>
              <a:t>v/t=F(Δp,lat,g,a)</a:t>
            </a:r>
            <a:endParaRPr sz="3000"/>
          </a:p>
        </p:txBody>
      </p:sp>
      <p:sp>
        <p:nvSpPr>
          <p:cNvPr id="91" name="Google Shape;91;g13c3d0577ad_2_71"/>
          <p:cNvSpPr txBox="1"/>
          <p:nvPr/>
        </p:nvSpPr>
        <p:spPr>
          <a:xfrm>
            <a:off x="4082850" y="2232125"/>
            <a:ext cx="64155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m=1,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one air mass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Δp,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how the air pressure is varying (pressure gradient)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lat,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Coriolis force is related to the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latitude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the gravity acceleration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a, </a:t>
            </a:r>
            <a:r>
              <a:rPr lang="it-IT" sz="2000">
                <a:latin typeface="Avenir"/>
                <a:ea typeface="Avenir"/>
                <a:cs typeface="Avenir"/>
                <a:sym typeface="Avenir"/>
              </a:rPr>
              <a:t>frictions</a:t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http://universe-review.ca/I09-15-highpressure.jpg" id="92" name="Google Shape;92;g13c3d0577ad_2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7250" y="3598489"/>
            <a:ext cx="1979100" cy="1868100"/>
          </a:xfrm>
          <a:prstGeom prst="rect">
            <a:avLst/>
          </a:prstGeom>
          <a:noFill/>
          <a:ln cap="flat" cmpd="sng" w="9525">
            <a:solidFill>
              <a:srgbClr val="073763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g13c3d0577ad_2_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9101" y="3600600"/>
            <a:ext cx="3792900" cy="18639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g13c3d0577ad_2_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50" y="4701396"/>
            <a:ext cx="2976600" cy="16740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g13c3d0577ad_2_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57046" y="4704329"/>
            <a:ext cx="2400300" cy="15405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c3d0577ad_2_77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/>
              <a:t>Let start from the beginning</a:t>
            </a:r>
            <a:endParaRPr/>
          </a:p>
        </p:txBody>
      </p:sp>
      <p:sp>
        <p:nvSpPr>
          <p:cNvPr id="101" name="Google Shape;101;g13c3d0577ad_2_77"/>
          <p:cNvSpPr txBox="1"/>
          <p:nvPr>
            <p:ph idx="1" type="body"/>
          </p:nvPr>
        </p:nvSpPr>
        <p:spPr>
          <a:xfrm>
            <a:off x="6337000" y="6134875"/>
            <a:ext cx="58551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Need for speed, need for computing power…</a:t>
            </a:r>
            <a:endParaRPr sz="2000"/>
          </a:p>
        </p:txBody>
      </p:sp>
      <p:sp>
        <p:nvSpPr>
          <p:cNvPr id="102" name="Google Shape;102;g13c3d0577ad_2_77"/>
          <p:cNvSpPr txBox="1"/>
          <p:nvPr>
            <p:ph idx="2" type="body"/>
          </p:nvPr>
        </p:nvSpPr>
        <p:spPr>
          <a:xfrm>
            <a:off x="557250" y="2253550"/>
            <a:ext cx="8735700" cy="3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The british mathematician Lewis Fry Richardson proposed a numerical approach to weather predictions in 1922.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Richardson unfortunately failed because the lack of computing power.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First numerical weather prediction: 1950 (USA).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Weather team: Jule Charney, Philip Thompson, Larry Gates, Ragnar Fjörtoft.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Numerical mathematician: John von Neumann.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Digital computer: ENIAC. </a:t>
            </a:r>
            <a:endParaRPr sz="2000"/>
          </a:p>
        </p:txBody>
      </p:sp>
      <p:pic>
        <p:nvPicPr>
          <p:cNvPr descr="http://upload.wikimedia.org/wikipedia/commons/thumb/7/7e/Lewis_Fry_Richardson.png/225px-Lewis_Fry_Richardson.png" id="103" name="Google Shape;103;g13c3d0577ad_2_7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0238" y="1073438"/>
            <a:ext cx="1143000" cy="16605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www.adeptis.ru/vinci/john_von_neumann7.jpg" id="104" name="Google Shape;104;g13c3d0577ad_2_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0250" y="2890475"/>
            <a:ext cx="1143000" cy="13011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magine:Eniac.jpg" id="105" name="Google Shape;105;g13c3d0577ad_2_7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49958" y="4309050"/>
            <a:ext cx="2303400" cy="1760400"/>
          </a:xfrm>
          <a:prstGeom prst="rect">
            <a:avLst/>
          </a:prstGeom>
          <a:noFill/>
          <a:ln cap="flat" cmpd="sng" w="9525">
            <a:solidFill>
              <a:srgbClr val="0B539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c3d0577ad_0_43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The computing power is never enough</a:t>
            </a:r>
            <a:endParaRPr/>
          </a:p>
        </p:txBody>
      </p:sp>
      <p:sp>
        <p:nvSpPr>
          <p:cNvPr id="111" name="Google Shape;111;g13c3d0577ad_0_43"/>
          <p:cNvSpPr txBox="1"/>
          <p:nvPr>
            <p:ph idx="1" type="body"/>
          </p:nvPr>
        </p:nvSpPr>
        <p:spPr>
          <a:xfrm>
            <a:off x="4178600" y="6134875"/>
            <a:ext cx="80136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Initial Costs of </a:t>
            </a:r>
            <a:r>
              <a:rPr lang="it-IT" sz="2000"/>
              <a:t>Investment</a:t>
            </a:r>
            <a:r>
              <a:rPr lang="it-IT" sz="2000"/>
              <a:t>, Total Costs of Ownership, …at the max!</a:t>
            </a:r>
            <a:endParaRPr sz="2000"/>
          </a:p>
        </p:txBody>
      </p:sp>
      <p:sp>
        <p:nvSpPr>
          <p:cNvPr id="112" name="Google Shape;112;g13c3d0577ad_0_43"/>
          <p:cNvSpPr txBox="1"/>
          <p:nvPr>
            <p:ph idx="2" type="body"/>
          </p:nvPr>
        </p:nvSpPr>
        <p:spPr>
          <a:xfrm>
            <a:off x="557250" y="2309325"/>
            <a:ext cx="9969000" cy="3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supercomputer is a computer with a high level of performance as compared to a general-purpose computer.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power is measured in floating-point operations per second (FLOPS).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A desktop computer has performance in the range of hundreds of gigaFLOPS to tens of teraFLOPS.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supercomputers  can perform over 1017 FLOPS (a hundred quadrillion FLOPS, 100 PFLOPS)</a:t>
            </a:r>
            <a:endParaRPr sz="2000"/>
          </a:p>
        </p:txBody>
      </p:sp>
      <p:pic>
        <p:nvPicPr>
          <p:cNvPr id="113" name="Google Shape;113;g13c3d0577ad_0_43"/>
          <p:cNvPicPr preferRelativeResize="0"/>
          <p:nvPr/>
        </p:nvPicPr>
        <p:blipFill rotWithShape="1">
          <a:blip r:embed="rId3">
            <a:alphaModFix/>
          </a:blip>
          <a:srcRect b="0" l="32079" r="19197" t="0"/>
          <a:stretch/>
        </p:blipFill>
        <p:spPr>
          <a:xfrm rot="432374">
            <a:off x="10390145" y="3739265"/>
            <a:ext cx="1670742" cy="2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3c3d0577ad_0_43"/>
          <p:cNvPicPr preferRelativeResize="0"/>
          <p:nvPr/>
        </p:nvPicPr>
        <p:blipFill rotWithShape="1">
          <a:blip r:embed="rId4">
            <a:alphaModFix/>
          </a:blip>
          <a:srcRect b="0" l="22885" r="39627" t="5490"/>
          <a:stretch/>
        </p:blipFill>
        <p:spPr>
          <a:xfrm rot="-470591">
            <a:off x="10701424" y="1291708"/>
            <a:ext cx="1301349" cy="2187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c3d0577ad_0_49"/>
          <p:cNvSpPr txBox="1"/>
          <p:nvPr>
            <p:ph type="title"/>
          </p:nvPr>
        </p:nvSpPr>
        <p:spPr>
          <a:xfrm>
            <a:off x="557250" y="1316925"/>
            <a:ext cx="110961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D"/>
              </a:buClr>
              <a:buSzPts val="4000"/>
              <a:buFont typeface="Avenir"/>
              <a:buNone/>
            </a:pPr>
            <a:r>
              <a:rPr lang="it-IT"/>
              <a:t>High-Performance Computing</a:t>
            </a:r>
            <a:endParaRPr/>
          </a:p>
        </p:txBody>
      </p:sp>
      <p:sp>
        <p:nvSpPr>
          <p:cNvPr id="120" name="Google Shape;120;g13c3d0577ad_0_49"/>
          <p:cNvSpPr txBox="1"/>
          <p:nvPr>
            <p:ph idx="1" type="body"/>
          </p:nvPr>
        </p:nvSpPr>
        <p:spPr>
          <a:xfrm rot="-5400000">
            <a:off x="-2607600" y="3515050"/>
            <a:ext cx="5621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it-IT" sz="2000"/>
              <a:t>More elastic definition: High-End Computing</a:t>
            </a:r>
            <a:endParaRPr sz="2000"/>
          </a:p>
        </p:txBody>
      </p:sp>
      <p:sp>
        <p:nvSpPr>
          <p:cNvPr id="121" name="Google Shape;121;g13c3d0577ad_0_49"/>
          <p:cNvSpPr txBox="1"/>
          <p:nvPr>
            <p:ph idx="2" type="body"/>
          </p:nvPr>
        </p:nvSpPr>
        <p:spPr>
          <a:xfrm>
            <a:off x="557250" y="2349250"/>
            <a:ext cx="9735000" cy="27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Supercomputers performs supercomputing or High Performance Computing (HPC)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Today HPC systems are build by tens to hundreds of off the shelf computing nodes.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Each computing node has more processors (CPUs).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Each processor has many computing cores.</a:t>
            </a:r>
            <a:endParaRPr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Computing nodes are connected each other by high performance networks (from 1Gbit to hundreds Gbits)</a:t>
            </a:r>
            <a:endParaRPr sz="2000"/>
          </a:p>
        </p:txBody>
      </p:sp>
      <p:grpSp>
        <p:nvGrpSpPr>
          <p:cNvPr id="122" name="Google Shape;122;g13c3d0577ad_0_49"/>
          <p:cNvGrpSpPr/>
          <p:nvPr/>
        </p:nvGrpSpPr>
        <p:grpSpPr>
          <a:xfrm>
            <a:off x="10517150" y="1393375"/>
            <a:ext cx="1164300" cy="4747175"/>
            <a:chOff x="7773950" y="174175"/>
            <a:chExt cx="1164300" cy="4747175"/>
          </a:xfrm>
        </p:grpSpPr>
        <p:sp>
          <p:nvSpPr>
            <p:cNvPr id="123" name="Google Shape;123;g13c3d0577ad_0_49"/>
            <p:cNvSpPr/>
            <p:nvPr/>
          </p:nvSpPr>
          <p:spPr>
            <a:xfrm>
              <a:off x="7773950" y="174175"/>
              <a:ext cx="1163700" cy="37569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1</a:t>
              </a:r>
              <a:endParaRPr/>
            </a:p>
          </p:txBody>
        </p:sp>
        <p:sp>
          <p:nvSpPr>
            <p:cNvPr id="124" name="Google Shape;124;g13c3d0577ad_0_49"/>
            <p:cNvSpPr/>
            <p:nvPr/>
          </p:nvSpPr>
          <p:spPr>
            <a:xfrm>
              <a:off x="7773950" y="4478550"/>
              <a:ext cx="1163700" cy="442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n</a:t>
              </a:r>
              <a:endParaRPr/>
            </a:p>
          </p:txBody>
        </p:sp>
        <p:sp>
          <p:nvSpPr>
            <p:cNvPr id="125" name="Google Shape;125;g13c3d0577ad_0_49"/>
            <p:cNvSpPr/>
            <p:nvPr/>
          </p:nvSpPr>
          <p:spPr>
            <a:xfrm>
              <a:off x="7845150" y="7522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0</a:t>
              </a:r>
              <a:endParaRPr sz="1000"/>
            </a:p>
          </p:txBody>
        </p:sp>
        <p:sp>
          <p:nvSpPr>
            <p:cNvPr id="126" name="Google Shape;126;g13c3d0577ad_0_49"/>
            <p:cNvSpPr/>
            <p:nvPr/>
          </p:nvSpPr>
          <p:spPr>
            <a:xfrm>
              <a:off x="7920600" y="10483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27" name="Google Shape;127;g13c3d0577ad_0_49"/>
            <p:cNvSpPr/>
            <p:nvPr/>
          </p:nvSpPr>
          <p:spPr>
            <a:xfrm>
              <a:off x="8377800" y="10483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28" name="Google Shape;128;g13c3d0577ad_0_49"/>
            <p:cNvSpPr/>
            <p:nvPr/>
          </p:nvSpPr>
          <p:spPr>
            <a:xfrm>
              <a:off x="7920600" y="13531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29" name="Google Shape;129;g13c3d0577ad_0_49"/>
            <p:cNvSpPr/>
            <p:nvPr/>
          </p:nvSpPr>
          <p:spPr>
            <a:xfrm>
              <a:off x="8377800" y="13531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30" name="Google Shape;130;g13c3d0577ad_0_49"/>
            <p:cNvSpPr/>
            <p:nvPr/>
          </p:nvSpPr>
          <p:spPr>
            <a:xfrm>
              <a:off x="7845150" y="17428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1</a:t>
              </a:r>
              <a:endParaRPr sz="1000"/>
            </a:p>
          </p:txBody>
        </p:sp>
        <p:sp>
          <p:nvSpPr>
            <p:cNvPr id="131" name="Google Shape;131;g13c3d0577ad_0_49"/>
            <p:cNvSpPr/>
            <p:nvPr/>
          </p:nvSpPr>
          <p:spPr>
            <a:xfrm>
              <a:off x="7920600" y="2038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32" name="Google Shape;132;g13c3d0577ad_0_49"/>
            <p:cNvSpPr/>
            <p:nvPr/>
          </p:nvSpPr>
          <p:spPr>
            <a:xfrm>
              <a:off x="8377800" y="2038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33" name="Google Shape;133;g13c3d0577ad_0_49"/>
            <p:cNvSpPr/>
            <p:nvPr/>
          </p:nvSpPr>
          <p:spPr>
            <a:xfrm>
              <a:off x="7920600" y="2343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34" name="Google Shape;134;g13c3d0577ad_0_49"/>
            <p:cNvSpPr/>
            <p:nvPr/>
          </p:nvSpPr>
          <p:spPr>
            <a:xfrm>
              <a:off x="8377800" y="2343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35" name="Google Shape;135;g13c3d0577ad_0_49"/>
            <p:cNvSpPr/>
            <p:nvPr/>
          </p:nvSpPr>
          <p:spPr>
            <a:xfrm>
              <a:off x="7845150" y="2885875"/>
              <a:ext cx="1026600" cy="9387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Processor p</a:t>
              </a:r>
              <a:endParaRPr sz="1000"/>
            </a:p>
          </p:txBody>
        </p:sp>
        <p:sp>
          <p:nvSpPr>
            <p:cNvPr id="136" name="Google Shape;136;g13c3d0577ad_0_49"/>
            <p:cNvSpPr/>
            <p:nvPr/>
          </p:nvSpPr>
          <p:spPr>
            <a:xfrm>
              <a:off x="7920600" y="3181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C0</a:t>
              </a:r>
              <a:endParaRPr sz="1000"/>
            </a:p>
          </p:txBody>
        </p:sp>
        <p:sp>
          <p:nvSpPr>
            <p:cNvPr id="137" name="Google Shape;137;g13c3d0577ad_0_49"/>
            <p:cNvSpPr/>
            <p:nvPr/>
          </p:nvSpPr>
          <p:spPr>
            <a:xfrm>
              <a:off x="8377800" y="31819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C1</a:t>
              </a:r>
              <a:endParaRPr sz="1000"/>
            </a:p>
          </p:txBody>
        </p:sp>
        <p:sp>
          <p:nvSpPr>
            <p:cNvPr id="138" name="Google Shape;138;g13c3d0577ad_0_49"/>
            <p:cNvSpPr/>
            <p:nvPr/>
          </p:nvSpPr>
          <p:spPr>
            <a:xfrm>
              <a:off x="7920600" y="3486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...</a:t>
              </a:r>
              <a:endParaRPr sz="1000"/>
            </a:p>
          </p:txBody>
        </p:sp>
        <p:sp>
          <p:nvSpPr>
            <p:cNvPr id="139" name="Google Shape;139;g13c3d0577ad_0_49"/>
            <p:cNvSpPr/>
            <p:nvPr/>
          </p:nvSpPr>
          <p:spPr>
            <a:xfrm>
              <a:off x="8377800" y="3486725"/>
              <a:ext cx="400800" cy="2346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/>
                <a:t>Cc</a:t>
              </a:r>
              <a:endParaRPr sz="1000"/>
            </a:p>
          </p:txBody>
        </p:sp>
        <p:sp>
          <p:nvSpPr>
            <p:cNvPr id="140" name="Google Shape;140;g13c3d0577ad_0_49"/>
            <p:cNvSpPr/>
            <p:nvPr/>
          </p:nvSpPr>
          <p:spPr>
            <a:xfrm>
              <a:off x="7773950" y="3974486"/>
              <a:ext cx="1163700" cy="4428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Compute Node ...</a:t>
              </a:r>
              <a:endParaRPr/>
            </a:p>
          </p:txBody>
        </p:sp>
        <p:sp>
          <p:nvSpPr>
            <p:cNvPr id="141" name="Google Shape;141;g13c3d0577ad_0_49"/>
            <p:cNvSpPr txBox="1"/>
            <p:nvPr/>
          </p:nvSpPr>
          <p:spPr>
            <a:xfrm>
              <a:off x="8170575" y="2532282"/>
              <a:ext cx="400800" cy="4002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...</a:t>
              </a:r>
              <a:endParaRPr/>
            </a:p>
          </p:txBody>
        </p:sp>
        <p:cxnSp>
          <p:nvCxnSpPr>
            <p:cNvPr id="142" name="Google Shape;142;g13c3d0577ad_0_49"/>
            <p:cNvCxnSpPr>
              <a:stCxn id="123" idx="3"/>
              <a:endCxn id="140" idx="3"/>
            </p:cNvCxnSpPr>
            <p:nvPr/>
          </p:nvCxnSpPr>
          <p:spPr>
            <a:xfrm>
              <a:off x="8937650" y="2052625"/>
              <a:ext cx="600" cy="2143200"/>
            </a:xfrm>
            <a:prstGeom prst="bentConnector3">
              <a:avLst>
                <a:gd fmla="val 39687500" name="adj1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" name="Google Shape;143;g13c3d0577ad_0_49"/>
            <p:cNvCxnSpPr>
              <a:stCxn id="140" idx="3"/>
              <a:endCxn id="124" idx="3"/>
            </p:cNvCxnSpPr>
            <p:nvPr/>
          </p:nvCxnSpPr>
          <p:spPr>
            <a:xfrm>
              <a:off x="8937650" y="4195886"/>
              <a:ext cx="600" cy="504000"/>
            </a:xfrm>
            <a:prstGeom prst="bentConnector3">
              <a:avLst>
                <a:gd fmla="val 39687500" name="adj1"/>
              </a:avLst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2021-11-23T11:10:02Z</dcterms:created>
  <dc:creator>Microsoft Office User</dc:creator>
</cp:coreProperties>
</file>