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45740BB-DB67-40A2-856C-27A7E3748A5E}" type="datetimeFigureOut">
              <a:rPr lang="it-IT" smtClean="0"/>
              <a:t>22/09/2023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862D849-428A-4E03-95DB-E5B99E7C5F20}" type="slidenum">
              <a:rPr lang="it-IT" smtClean="0"/>
              <a:t>‹N›</a:t>
            </a:fld>
            <a:endParaRPr lang="it-IT"/>
          </a:p>
        </p:txBody>
      </p:sp>
    </p:spTree>
    <p:extLst>
      <p:ext uri="{BB962C8B-B14F-4D97-AF65-F5344CB8AC3E}">
        <p14:creationId xmlns:p14="http://schemas.microsoft.com/office/powerpoint/2010/main" val="1699644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45740BB-DB67-40A2-856C-27A7E3748A5E}" type="datetimeFigureOut">
              <a:rPr lang="it-IT" smtClean="0"/>
              <a:t>22/09/2023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862D849-428A-4E03-95DB-E5B99E7C5F20}" type="slidenum">
              <a:rPr lang="it-IT" smtClean="0"/>
              <a:t>‹N›</a:t>
            </a:fld>
            <a:endParaRPr lang="it-IT"/>
          </a:p>
        </p:txBody>
      </p:sp>
    </p:spTree>
    <p:extLst>
      <p:ext uri="{BB962C8B-B14F-4D97-AF65-F5344CB8AC3E}">
        <p14:creationId xmlns:p14="http://schemas.microsoft.com/office/powerpoint/2010/main" val="608895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45740BB-DB67-40A2-856C-27A7E3748A5E}" type="datetimeFigureOut">
              <a:rPr lang="it-IT" smtClean="0"/>
              <a:t>22/09/2023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862D849-428A-4E03-95DB-E5B99E7C5F20}" type="slidenum">
              <a:rPr lang="it-IT" smtClean="0"/>
              <a:t>‹N›</a:t>
            </a:fld>
            <a:endParaRPr lang="it-IT"/>
          </a:p>
        </p:txBody>
      </p:sp>
    </p:spTree>
    <p:extLst>
      <p:ext uri="{BB962C8B-B14F-4D97-AF65-F5344CB8AC3E}">
        <p14:creationId xmlns:p14="http://schemas.microsoft.com/office/powerpoint/2010/main" val="3267053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45740BB-DB67-40A2-856C-27A7E3748A5E}" type="datetimeFigureOut">
              <a:rPr lang="it-IT" smtClean="0"/>
              <a:t>22/09/2023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862D849-428A-4E03-95DB-E5B99E7C5F20}" type="slidenum">
              <a:rPr lang="it-IT" smtClean="0"/>
              <a:t>‹N›</a:t>
            </a:fld>
            <a:endParaRPr lang="it-IT"/>
          </a:p>
        </p:txBody>
      </p:sp>
    </p:spTree>
    <p:extLst>
      <p:ext uri="{BB962C8B-B14F-4D97-AF65-F5344CB8AC3E}">
        <p14:creationId xmlns:p14="http://schemas.microsoft.com/office/powerpoint/2010/main" val="3695113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45740BB-DB67-40A2-856C-27A7E3748A5E}" type="datetimeFigureOut">
              <a:rPr lang="it-IT" smtClean="0"/>
              <a:t>22/09/2023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862D849-428A-4E03-95DB-E5B99E7C5F20}" type="slidenum">
              <a:rPr lang="it-IT" smtClean="0"/>
              <a:t>‹N›</a:t>
            </a:fld>
            <a:endParaRPr lang="it-IT"/>
          </a:p>
        </p:txBody>
      </p:sp>
    </p:spTree>
    <p:extLst>
      <p:ext uri="{BB962C8B-B14F-4D97-AF65-F5344CB8AC3E}">
        <p14:creationId xmlns:p14="http://schemas.microsoft.com/office/powerpoint/2010/main" val="1857285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45740BB-DB67-40A2-856C-27A7E3748A5E}" type="datetimeFigureOut">
              <a:rPr lang="it-IT" smtClean="0"/>
              <a:t>22/09/2023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862D849-428A-4E03-95DB-E5B99E7C5F20}" type="slidenum">
              <a:rPr lang="it-IT" smtClean="0"/>
              <a:t>‹N›</a:t>
            </a:fld>
            <a:endParaRPr lang="it-IT"/>
          </a:p>
        </p:txBody>
      </p:sp>
    </p:spTree>
    <p:extLst>
      <p:ext uri="{BB962C8B-B14F-4D97-AF65-F5344CB8AC3E}">
        <p14:creationId xmlns:p14="http://schemas.microsoft.com/office/powerpoint/2010/main" val="1053662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45740BB-DB67-40A2-856C-27A7E3748A5E}" type="datetimeFigureOut">
              <a:rPr lang="it-IT" smtClean="0"/>
              <a:t>22/09/2023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862D849-428A-4E03-95DB-E5B99E7C5F20}" type="slidenum">
              <a:rPr lang="it-IT" smtClean="0"/>
              <a:t>‹N›</a:t>
            </a:fld>
            <a:endParaRPr lang="it-IT"/>
          </a:p>
        </p:txBody>
      </p:sp>
    </p:spTree>
    <p:extLst>
      <p:ext uri="{BB962C8B-B14F-4D97-AF65-F5344CB8AC3E}">
        <p14:creationId xmlns:p14="http://schemas.microsoft.com/office/powerpoint/2010/main" val="756307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45740BB-DB67-40A2-856C-27A7E3748A5E}" type="datetimeFigureOut">
              <a:rPr lang="it-IT" smtClean="0"/>
              <a:t>22/09/2023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862D849-428A-4E03-95DB-E5B99E7C5F20}" type="slidenum">
              <a:rPr lang="it-IT" smtClean="0"/>
              <a:t>‹N›</a:t>
            </a:fld>
            <a:endParaRPr lang="it-IT"/>
          </a:p>
        </p:txBody>
      </p:sp>
    </p:spTree>
    <p:extLst>
      <p:ext uri="{BB962C8B-B14F-4D97-AF65-F5344CB8AC3E}">
        <p14:creationId xmlns:p14="http://schemas.microsoft.com/office/powerpoint/2010/main" val="2463623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45740BB-DB67-40A2-856C-27A7E3748A5E}" type="datetimeFigureOut">
              <a:rPr lang="it-IT" smtClean="0"/>
              <a:t>22/09/2023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862D849-428A-4E03-95DB-E5B99E7C5F20}" type="slidenum">
              <a:rPr lang="it-IT" smtClean="0"/>
              <a:t>‹N›</a:t>
            </a:fld>
            <a:endParaRPr lang="it-IT"/>
          </a:p>
        </p:txBody>
      </p:sp>
    </p:spTree>
    <p:extLst>
      <p:ext uri="{BB962C8B-B14F-4D97-AF65-F5344CB8AC3E}">
        <p14:creationId xmlns:p14="http://schemas.microsoft.com/office/powerpoint/2010/main" val="2087988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45740BB-DB67-40A2-856C-27A7E3748A5E}" type="datetimeFigureOut">
              <a:rPr lang="it-IT" smtClean="0"/>
              <a:t>22/09/2023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862D849-428A-4E03-95DB-E5B99E7C5F20}" type="slidenum">
              <a:rPr lang="it-IT" smtClean="0"/>
              <a:t>‹N›</a:t>
            </a:fld>
            <a:endParaRPr lang="it-IT"/>
          </a:p>
        </p:txBody>
      </p:sp>
    </p:spTree>
    <p:extLst>
      <p:ext uri="{BB962C8B-B14F-4D97-AF65-F5344CB8AC3E}">
        <p14:creationId xmlns:p14="http://schemas.microsoft.com/office/powerpoint/2010/main" val="514338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45740BB-DB67-40A2-856C-27A7E3748A5E}" type="datetimeFigureOut">
              <a:rPr lang="it-IT" smtClean="0"/>
              <a:t>22/09/2023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862D849-428A-4E03-95DB-E5B99E7C5F20}" type="slidenum">
              <a:rPr lang="it-IT" smtClean="0"/>
              <a:t>‹N›</a:t>
            </a:fld>
            <a:endParaRPr lang="it-IT"/>
          </a:p>
        </p:txBody>
      </p:sp>
    </p:spTree>
    <p:extLst>
      <p:ext uri="{BB962C8B-B14F-4D97-AF65-F5344CB8AC3E}">
        <p14:creationId xmlns:p14="http://schemas.microsoft.com/office/powerpoint/2010/main" val="2156815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5740BB-DB67-40A2-856C-27A7E3748A5E}" type="datetimeFigureOut">
              <a:rPr lang="it-IT" smtClean="0"/>
              <a:t>22/09/2023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2D849-428A-4E03-95DB-E5B99E7C5F20}" type="slidenum">
              <a:rPr lang="it-IT" smtClean="0"/>
              <a:t>‹N›</a:t>
            </a:fld>
            <a:endParaRPr lang="it-IT"/>
          </a:p>
        </p:txBody>
      </p:sp>
    </p:spTree>
    <p:extLst>
      <p:ext uri="{BB962C8B-B14F-4D97-AF65-F5344CB8AC3E}">
        <p14:creationId xmlns:p14="http://schemas.microsoft.com/office/powerpoint/2010/main" val="3735991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548681"/>
            <a:ext cx="7772400" cy="792087"/>
          </a:xfrm>
        </p:spPr>
        <p:txBody>
          <a:bodyPr>
            <a:noAutofit/>
          </a:bodyPr>
          <a:lstStyle/>
          <a:p>
            <a:r>
              <a:rPr lang="it-IT" sz="2400" b="1" dirty="0" smtClean="0">
                <a:latin typeface="Garamond" pitchFamily="18" charset="0"/>
              </a:rPr>
              <a:t>Questioni ambientali nell’agenda politica internazionale</a:t>
            </a:r>
            <a:br>
              <a:rPr lang="it-IT" sz="2400" b="1" dirty="0" smtClean="0">
                <a:latin typeface="Garamond" pitchFamily="18" charset="0"/>
              </a:rPr>
            </a:br>
            <a:r>
              <a:rPr lang="it-IT" sz="2400" b="1" dirty="0" smtClean="0">
                <a:latin typeface="Garamond" pitchFamily="18" charset="0"/>
              </a:rPr>
              <a:t>La prima conferenza ONU sull’ambiente</a:t>
            </a:r>
            <a:endParaRPr lang="it-IT" sz="2400" b="1" dirty="0">
              <a:latin typeface="Garamond" pitchFamily="18" charset="0"/>
            </a:endParaRPr>
          </a:p>
        </p:txBody>
      </p:sp>
      <p:sp>
        <p:nvSpPr>
          <p:cNvPr id="3" name="Sottotitolo 2"/>
          <p:cNvSpPr>
            <a:spLocks noGrp="1"/>
          </p:cNvSpPr>
          <p:nvPr>
            <p:ph type="subTitle" idx="1"/>
          </p:nvPr>
        </p:nvSpPr>
        <p:spPr>
          <a:xfrm>
            <a:off x="1043608" y="1772816"/>
            <a:ext cx="7272808" cy="3865984"/>
          </a:xfrm>
        </p:spPr>
        <p:txBody>
          <a:bodyPr>
            <a:normAutofit lnSpcReduction="10000"/>
          </a:bodyPr>
          <a:lstStyle/>
          <a:p>
            <a:pPr algn="just"/>
            <a:r>
              <a:rPr lang="it-IT" sz="2000" dirty="0" smtClean="0">
                <a:solidFill>
                  <a:schemeClr val="tx1"/>
                </a:solidFill>
                <a:latin typeface="Garamond" pitchFamily="18" charset="0"/>
              </a:rPr>
              <a:t>Negli anni ‘70 del secolo scorso si diffuse una coscienza ambientalista nei Paesi ad economia avanzata che testimoniava la piena consapevolezza dei problemi ambientali, come effetti negativi della crescita economica e dell’industrializzazione, e individuati nell’inquinamento, desertificazione e deforestazione</a:t>
            </a:r>
          </a:p>
          <a:p>
            <a:pPr algn="just"/>
            <a:r>
              <a:rPr lang="it-IT" sz="2000" dirty="0" smtClean="0">
                <a:solidFill>
                  <a:schemeClr val="tx1"/>
                </a:solidFill>
                <a:latin typeface="Garamond" pitchFamily="18" charset="0"/>
              </a:rPr>
              <a:t>La reazione delle istituzioni internazionali fu la convocazione delle </a:t>
            </a:r>
            <a:r>
              <a:rPr lang="it-IT" sz="2000" b="1" dirty="0" smtClean="0">
                <a:solidFill>
                  <a:schemeClr val="tx1"/>
                </a:solidFill>
                <a:latin typeface="Garamond" pitchFamily="18" charset="0"/>
              </a:rPr>
              <a:t>Prima Conferenza dell’ONU a Stoccolma nel 1972 dal titolo L’Ambiente Umano</a:t>
            </a:r>
          </a:p>
          <a:p>
            <a:pPr algn="just"/>
            <a:r>
              <a:rPr lang="it-IT" sz="2000" dirty="0" smtClean="0">
                <a:solidFill>
                  <a:schemeClr val="tx1"/>
                </a:solidFill>
                <a:latin typeface="Garamond" pitchFamily="18" charset="0"/>
              </a:rPr>
              <a:t>Questa ha avuto il merito di attirare l’attenzione sulla protezione dell’ambiente come tema che non poteva essere affrontato in una dimensione nazionale in quanto collegato alla soluzione di problemi che trascendono i confini nazionali</a:t>
            </a:r>
          </a:p>
          <a:p>
            <a:pPr algn="just"/>
            <a:r>
              <a:rPr lang="it-IT" sz="2000" dirty="0" smtClean="0">
                <a:solidFill>
                  <a:schemeClr val="tx1"/>
                </a:solidFill>
                <a:latin typeface="Garamond" pitchFamily="18" charset="0"/>
              </a:rPr>
              <a:t>Il tema dominante della Conferenza fu l’</a:t>
            </a:r>
            <a:r>
              <a:rPr lang="it-IT" sz="2000" b="1" dirty="0" smtClean="0">
                <a:solidFill>
                  <a:schemeClr val="tx1"/>
                </a:solidFill>
                <a:latin typeface="Garamond" pitchFamily="18" charset="0"/>
              </a:rPr>
              <a:t>inquinamento</a:t>
            </a:r>
            <a:endParaRPr lang="it-IT" sz="2000" dirty="0">
              <a:solidFill>
                <a:schemeClr val="tx1"/>
              </a:solidFill>
              <a:latin typeface="Garamond" pitchFamily="18" charset="0"/>
            </a:endParaRPr>
          </a:p>
        </p:txBody>
      </p:sp>
    </p:spTree>
    <p:extLst>
      <p:ext uri="{BB962C8B-B14F-4D97-AF65-F5344CB8AC3E}">
        <p14:creationId xmlns:p14="http://schemas.microsoft.com/office/powerpoint/2010/main" val="3964092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Garamond" pitchFamily="18" charset="0"/>
              </a:rPr>
              <a:t>La Prima Conferenza ONU</a:t>
            </a:r>
            <a:br>
              <a:rPr lang="it-IT" sz="2400" b="1" dirty="0" smtClean="0">
                <a:latin typeface="Garamond" pitchFamily="18" charset="0"/>
              </a:rPr>
            </a:br>
            <a:r>
              <a:rPr lang="it-IT" sz="2400" b="1" dirty="0" smtClean="0">
                <a:latin typeface="Garamond" pitchFamily="18" charset="0"/>
              </a:rPr>
              <a:t>Il confronto tra PVS e Paesi</a:t>
            </a:r>
            <a:r>
              <a:rPr lang="it-IT" sz="2400" dirty="0" smtClean="0">
                <a:latin typeface="Garamond" pitchFamily="18" charset="0"/>
              </a:rPr>
              <a:t> </a:t>
            </a:r>
            <a:r>
              <a:rPr lang="it-IT" sz="2400" b="1" dirty="0" smtClean="0">
                <a:latin typeface="Garamond" pitchFamily="18" charset="0"/>
              </a:rPr>
              <a:t>ad economia avanzata</a:t>
            </a:r>
            <a:endParaRPr lang="it-IT" sz="2400" b="1" dirty="0">
              <a:latin typeface="Garamond" pitchFamily="18" charset="0"/>
            </a:endParaRPr>
          </a:p>
        </p:txBody>
      </p:sp>
      <p:sp>
        <p:nvSpPr>
          <p:cNvPr id="3" name="Segnaposto contenuto 2"/>
          <p:cNvSpPr>
            <a:spLocks noGrp="1"/>
          </p:cNvSpPr>
          <p:nvPr>
            <p:ph idx="1"/>
          </p:nvPr>
        </p:nvSpPr>
        <p:spPr>
          <a:xfrm>
            <a:off x="457200" y="1340768"/>
            <a:ext cx="8229600" cy="4785395"/>
          </a:xfrm>
        </p:spPr>
        <p:txBody>
          <a:bodyPr>
            <a:normAutofit/>
          </a:bodyPr>
          <a:lstStyle/>
          <a:p>
            <a:pPr marL="0" indent="0" algn="just">
              <a:buNone/>
            </a:pPr>
            <a:r>
              <a:rPr lang="it-IT" sz="2000" dirty="0" smtClean="0">
                <a:latin typeface="Garamond" pitchFamily="18" charset="0"/>
              </a:rPr>
              <a:t>I </a:t>
            </a:r>
            <a:r>
              <a:rPr lang="it-IT" sz="2000" b="1" dirty="0" smtClean="0">
                <a:latin typeface="Garamond" pitchFamily="18" charset="0"/>
              </a:rPr>
              <a:t>PVS del sud del mondo</a:t>
            </a:r>
            <a:r>
              <a:rPr lang="it-IT" sz="2000" dirty="0" smtClean="0">
                <a:latin typeface="Garamond" pitchFamily="18" charset="0"/>
              </a:rPr>
              <a:t>, produttori di materie prime destinate all’esportazione nei Paesi economicamente sviluppati, temevano che le istanze ambientali dei </a:t>
            </a:r>
            <a:r>
              <a:rPr lang="it-IT" sz="2000" b="1" dirty="0" smtClean="0">
                <a:latin typeface="Garamond" pitchFamily="18" charset="0"/>
              </a:rPr>
              <a:t>Paesi del nord del mondo </a:t>
            </a:r>
            <a:r>
              <a:rPr lang="it-IT" sz="2000" dirty="0" smtClean="0">
                <a:latin typeface="Garamond" pitchFamily="18" charset="0"/>
              </a:rPr>
              <a:t>avrebbero condizionato le scelte di politica economica provocando ulteriori ritardi nel loro sviluppo.</a:t>
            </a:r>
          </a:p>
          <a:p>
            <a:pPr marL="0" indent="0" algn="just">
              <a:buNone/>
            </a:pPr>
            <a:r>
              <a:rPr lang="it-IT" sz="2000" dirty="0" smtClean="0">
                <a:latin typeface="Garamond" pitchFamily="18" charset="0"/>
              </a:rPr>
              <a:t>Si andava delineando la contraddizione economica del nostro pianeta: Un Nord sviluppato che si contrapponeva ad un Sud caratterizzato da condizioni di estrema povertà, tuttavia aree entrambe soggette a casi di degrado ambientale ad elevato rischio.</a:t>
            </a:r>
          </a:p>
          <a:p>
            <a:pPr marL="0" indent="0" algn="just">
              <a:buNone/>
            </a:pPr>
            <a:r>
              <a:rPr lang="it-IT" sz="2000" dirty="0" smtClean="0">
                <a:latin typeface="Garamond" pitchFamily="18" charset="0"/>
              </a:rPr>
              <a:t>La Conferenza si concluse con la redazione di 2 documenti:</a:t>
            </a:r>
          </a:p>
          <a:p>
            <a:pPr marL="457200" indent="-457200" algn="just">
              <a:buAutoNum type="arabicPeriod"/>
            </a:pPr>
            <a:r>
              <a:rPr lang="it-IT" sz="2000" dirty="0" smtClean="0">
                <a:latin typeface="Garamond" pitchFamily="18" charset="0"/>
              </a:rPr>
              <a:t>Piano di Azione che conteneva 109 raccomandazioni agli Stati</a:t>
            </a:r>
          </a:p>
          <a:p>
            <a:pPr marL="457200" indent="-457200" algn="just">
              <a:buAutoNum type="arabicPeriod"/>
            </a:pPr>
            <a:r>
              <a:rPr lang="it-IT" sz="2000" dirty="0" smtClean="0">
                <a:latin typeface="Garamond" pitchFamily="18" charset="0"/>
              </a:rPr>
              <a:t>Dichiarazione di 26 principi sull’ambiente umano</a:t>
            </a:r>
          </a:p>
          <a:p>
            <a:pPr marL="0" indent="0" algn="just">
              <a:buNone/>
            </a:pPr>
            <a:r>
              <a:rPr lang="it-IT" sz="2000" dirty="0" smtClean="0">
                <a:latin typeface="Garamond" pitchFamily="18" charset="0"/>
              </a:rPr>
              <a:t>La Dichiarazione affermava la necessità di intraprendere uno sviluppo economico compatibile con la salvaguardia dell’ambiente e rafforzare l’impegno dei Paesi più ricchi a trasferire capitale e tecnologie ai Paesi più poveri</a:t>
            </a:r>
            <a:endParaRPr lang="it-IT" sz="2000" dirty="0">
              <a:latin typeface="Garamond" pitchFamily="18" charset="0"/>
            </a:endParaRPr>
          </a:p>
        </p:txBody>
      </p:sp>
    </p:spTree>
    <p:extLst>
      <p:ext uri="{BB962C8B-B14F-4D97-AF65-F5344CB8AC3E}">
        <p14:creationId xmlns:p14="http://schemas.microsoft.com/office/powerpoint/2010/main" val="611810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Garamond" pitchFamily="18" charset="0"/>
              </a:rPr>
              <a:t>Le conseguenze della Prima Conferenza ONU</a:t>
            </a:r>
            <a:endParaRPr lang="it-IT" sz="2400" b="1" dirty="0">
              <a:latin typeface="Garamond" pitchFamily="18" charset="0"/>
            </a:endParaRPr>
          </a:p>
        </p:txBody>
      </p:sp>
      <p:sp>
        <p:nvSpPr>
          <p:cNvPr id="3" name="Segnaposto contenuto 2"/>
          <p:cNvSpPr>
            <a:spLocks noGrp="1"/>
          </p:cNvSpPr>
          <p:nvPr>
            <p:ph idx="1"/>
          </p:nvPr>
        </p:nvSpPr>
        <p:spPr/>
        <p:txBody>
          <a:bodyPr>
            <a:normAutofit fontScale="92500" lnSpcReduction="10000"/>
          </a:bodyPr>
          <a:lstStyle/>
          <a:p>
            <a:pPr algn="just">
              <a:buFontTx/>
              <a:buChar char="-"/>
            </a:pPr>
            <a:r>
              <a:rPr lang="it-IT" sz="2000" dirty="0" smtClean="0">
                <a:latin typeface="Garamond" pitchFamily="18" charset="0"/>
              </a:rPr>
              <a:t>Istituzione del </a:t>
            </a:r>
            <a:r>
              <a:rPr lang="it-IT" sz="2000" b="1" dirty="0" smtClean="0">
                <a:latin typeface="Garamond" pitchFamily="18" charset="0"/>
              </a:rPr>
              <a:t>Programma delle Nazioni Unite per l’Ambiente (UNEP- </a:t>
            </a:r>
            <a:r>
              <a:rPr lang="it-IT" sz="2000" b="1" dirty="0" err="1" smtClean="0">
                <a:latin typeface="Garamond" pitchFamily="18" charset="0"/>
              </a:rPr>
              <a:t>United</a:t>
            </a:r>
            <a:r>
              <a:rPr lang="it-IT" sz="2000" b="1" dirty="0" smtClean="0">
                <a:latin typeface="Garamond" pitchFamily="18" charset="0"/>
              </a:rPr>
              <a:t> Nations </a:t>
            </a:r>
            <a:r>
              <a:rPr lang="it-IT" sz="2000" b="1" dirty="0" err="1" smtClean="0">
                <a:latin typeface="Garamond" pitchFamily="18" charset="0"/>
              </a:rPr>
              <a:t>Environmental</a:t>
            </a:r>
            <a:r>
              <a:rPr lang="it-IT" sz="2000" b="1" dirty="0" smtClean="0">
                <a:latin typeface="Garamond" pitchFamily="18" charset="0"/>
              </a:rPr>
              <a:t> </a:t>
            </a:r>
            <a:r>
              <a:rPr lang="it-IT" sz="2000" b="1" dirty="0" err="1" smtClean="0">
                <a:latin typeface="Garamond" pitchFamily="18" charset="0"/>
              </a:rPr>
              <a:t>Programme</a:t>
            </a:r>
            <a:r>
              <a:rPr lang="it-IT" sz="2000" b="1" dirty="0" smtClean="0">
                <a:latin typeface="Garamond" pitchFamily="18" charset="0"/>
              </a:rPr>
              <a:t>)</a:t>
            </a:r>
          </a:p>
          <a:p>
            <a:pPr marL="0" indent="0" algn="just">
              <a:buNone/>
            </a:pPr>
            <a:r>
              <a:rPr lang="it-IT" sz="2000" dirty="0" smtClean="0">
                <a:latin typeface="Garamond" pitchFamily="18" charset="0"/>
              </a:rPr>
              <a:t>Il suo compito è di: i) agire e prevenire disastri ambientali con politiche e tecnologie adeguate; ii) organizzare conferenze annuali per raggiungere accordi contro il riscaldamento globale; iii) avviare attività di cooperazione per definire le soluzioni da adottare</a:t>
            </a:r>
          </a:p>
          <a:p>
            <a:pPr algn="just">
              <a:buFontTx/>
              <a:buChar char="-"/>
            </a:pPr>
            <a:r>
              <a:rPr lang="it-IT" sz="2000" dirty="0" smtClean="0">
                <a:latin typeface="Garamond" pitchFamily="18" charset="0"/>
              </a:rPr>
              <a:t>Istituzione della </a:t>
            </a:r>
            <a:r>
              <a:rPr lang="it-IT" sz="2000" b="1" dirty="0" smtClean="0">
                <a:latin typeface="Garamond" pitchFamily="18" charset="0"/>
              </a:rPr>
              <a:t>Commissione Mondiale per l’Ambiente e lo Sviluppo (WCED- World </a:t>
            </a:r>
            <a:r>
              <a:rPr lang="it-IT" sz="2000" b="1" dirty="0" err="1" smtClean="0">
                <a:latin typeface="Garamond" pitchFamily="18" charset="0"/>
              </a:rPr>
              <a:t>Commission</a:t>
            </a:r>
            <a:r>
              <a:rPr lang="it-IT" sz="2000" b="1" dirty="0" smtClean="0">
                <a:latin typeface="Garamond" pitchFamily="18" charset="0"/>
              </a:rPr>
              <a:t> for the Environment and Development)</a:t>
            </a:r>
          </a:p>
          <a:p>
            <a:pPr marL="0" indent="0" algn="just">
              <a:buNone/>
            </a:pPr>
            <a:r>
              <a:rPr lang="it-IT" sz="2000" dirty="0" smtClean="0">
                <a:latin typeface="Garamond" pitchFamily="18" charset="0"/>
              </a:rPr>
              <a:t>A seguito del vertice di Stoccolma, la gravità dei problemi ambientali (assottigliamento della fascia di ozono, surriscaldamento atmosferico, impoverimento della diversità biologica) favoriscono una riflessione sulla possibilità di trovare una piena conciliabilità tra sviluppo, crescita economica e risoluzione dei problemi ambientali che avrebbe dovuto portare alla definizione di un modello di sviluppo alternativo basato sulla compatibilità tra attività economiche e ambiente naturale: </a:t>
            </a:r>
            <a:r>
              <a:rPr lang="it-IT" sz="2000" b="1" dirty="0" smtClean="0">
                <a:latin typeface="Garamond" pitchFamily="18" charset="0"/>
              </a:rPr>
              <a:t>Un modello di sviluppo economico qualificato come sostenibile</a:t>
            </a:r>
            <a:endParaRPr lang="it-IT" sz="2000" b="1" dirty="0">
              <a:latin typeface="Garamond" pitchFamily="18" charset="0"/>
            </a:endParaRPr>
          </a:p>
        </p:txBody>
      </p:sp>
    </p:spTree>
    <p:extLst>
      <p:ext uri="{BB962C8B-B14F-4D97-AF65-F5344CB8AC3E}">
        <p14:creationId xmlns:p14="http://schemas.microsoft.com/office/powerpoint/2010/main" val="2361518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Garamond" pitchFamily="18" charset="0"/>
              </a:rPr>
              <a:t>La Seconda Conferenza ONU sull’ Ambiente e Sviluppo</a:t>
            </a:r>
            <a:endParaRPr lang="it-IT" sz="2400" b="1" dirty="0">
              <a:latin typeface="Garamond" pitchFamily="18" charset="0"/>
            </a:endParaRPr>
          </a:p>
        </p:txBody>
      </p:sp>
      <p:sp>
        <p:nvSpPr>
          <p:cNvPr id="3" name="Segnaposto contenuto 2"/>
          <p:cNvSpPr>
            <a:spLocks noGrp="1"/>
          </p:cNvSpPr>
          <p:nvPr>
            <p:ph idx="1"/>
          </p:nvPr>
        </p:nvSpPr>
        <p:spPr>
          <a:xfrm>
            <a:off x="457200" y="1196752"/>
            <a:ext cx="8229600" cy="4929411"/>
          </a:xfrm>
        </p:spPr>
        <p:txBody>
          <a:bodyPr>
            <a:normAutofit fontScale="92500" lnSpcReduction="10000"/>
          </a:bodyPr>
          <a:lstStyle/>
          <a:p>
            <a:pPr marL="0" indent="0" algn="just">
              <a:buNone/>
            </a:pPr>
            <a:r>
              <a:rPr lang="it-IT" sz="2000" dirty="0" smtClean="0">
                <a:latin typeface="Garamond" pitchFamily="18" charset="0"/>
              </a:rPr>
              <a:t>La seconda conferenza sull’ambiente delle Nazioni Unite si è svolta a Rio de Janeiro nel giugno 1992 ed è stata denominata Ambiente e Sviluppo.</a:t>
            </a:r>
          </a:p>
          <a:p>
            <a:pPr marL="0" indent="0" algn="just">
              <a:buNone/>
            </a:pPr>
            <a:r>
              <a:rPr lang="it-IT" sz="2000" dirty="0" smtClean="0">
                <a:latin typeface="Garamond" pitchFamily="18" charset="0"/>
              </a:rPr>
              <a:t>L’obiettivo prioritario fu quello di instaurare una nuova ed equa partnership globale attraverso l’istituzione di nuovi livelli di cooperazione tra gli Stati per portare l’insieme dei Paesi della comunità internazionale su un percorso di </a:t>
            </a:r>
            <a:r>
              <a:rPr lang="it-IT" sz="2000" b="1" dirty="0" smtClean="0">
                <a:latin typeface="Garamond" pitchFamily="18" charset="0"/>
              </a:rPr>
              <a:t>sviluppo sostenibile </a:t>
            </a:r>
            <a:r>
              <a:rPr lang="it-IT" sz="2000" dirty="0" smtClean="0">
                <a:latin typeface="Garamond" pitchFamily="18" charset="0"/>
              </a:rPr>
              <a:t>e definire compiti e contributi di ciascuno.</a:t>
            </a:r>
          </a:p>
          <a:p>
            <a:pPr marL="0" indent="0" algn="just">
              <a:buNone/>
            </a:pPr>
            <a:r>
              <a:rPr lang="it-IT" sz="2000" b="1" dirty="0" smtClean="0">
                <a:latin typeface="Garamond" pitchFamily="18" charset="0"/>
              </a:rPr>
              <a:t>I risultati della Conferenza di Rio</a:t>
            </a:r>
            <a:r>
              <a:rPr lang="it-IT" sz="2000" dirty="0" smtClean="0">
                <a:latin typeface="Garamond" pitchFamily="18" charset="0"/>
              </a:rPr>
              <a:t> sono stati:</a:t>
            </a:r>
          </a:p>
          <a:p>
            <a:pPr algn="just">
              <a:buFontTx/>
              <a:buChar char="-"/>
            </a:pPr>
            <a:r>
              <a:rPr lang="it-IT" sz="2000" b="1" dirty="0" smtClean="0">
                <a:latin typeface="Garamond" pitchFamily="18" charset="0"/>
              </a:rPr>
              <a:t>Agenda 21</a:t>
            </a:r>
            <a:r>
              <a:rPr lang="it-IT" sz="2000" dirty="0" smtClean="0">
                <a:latin typeface="Garamond" pitchFamily="18" charset="0"/>
              </a:rPr>
              <a:t>, un documento programmatico sui principali temi da affrontare per pianificare uno sviluppo sostenibile a livello globale; istituzione di una Commissione per lo Sviluppo Sostenibile con il compito di monitorare e promuovere l’attuazione di Agenda 21</a:t>
            </a:r>
          </a:p>
          <a:p>
            <a:pPr algn="just">
              <a:buFontTx/>
              <a:buChar char="-"/>
            </a:pPr>
            <a:r>
              <a:rPr lang="it-IT" sz="2000" b="1" dirty="0" smtClean="0">
                <a:latin typeface="Garamond" pitchFamily="18" charset="0"/>
              </a:rPr>
              <a:t>Convenzione Quadro sui Cambiamenti Climatici </a:t>
            </a:r>
            <a:r>
              <a:rPr lang="it-IT" sz="2000" dirty="0" smtClean="0">
                <a:latin typeface="Garamond" pitchFamily="18" charset="0"/>
              </a:rPr>
              <a:t>con l’obiettivo di stabilizzare le concentrazioni in atmosfera dei gas serra dovute all’impiego dei combustibili fossili allo scopo di limitare gli effetti sul cambiamento climatico</a:t>
            </a:r>
          </a:p>
          <a:p>
            <a:pPr algn="just">
              <a:buFontTx/>
              <a:buChar char="-"/>
            </a:pPr>
            <a:r>
              <a:rPr lang="it-IT" sz="2000" b="1" dirty="0" smtClean="0">
                <a:latin typeface="Garamond" pitchFamily="18" charset="0"/>
              </a:rPr>
              <a:t>Convenzione sulla Diversità Biologica</a:t>
            </a:r>
            <a:r>
              <a:rPr lang="it-IT" sz="2000" dirty="0" smtClean="0">
                <a:latin typeface="Garamond" pitchFamily="18" charset="0"/>
              </a:rPr>
              <a:t> che ha sancito l’importanza della conservazione del patrimonio genetico rappresentato dalle specie selvatiche vegetali e animali e di quelle utilizzate nelle agricolture tradizionali</a:t>
            </a:r>
            <a:endParaRPr lang="it-IT" sz="2000" b="1" dirty="0" smtClean="0">
              <a:latin typeface="Garamond" pitchFamily="18" charset="0"/>
            </a:endParaRPr>
          </a:p>
          <a:p>
            <a:pPr algn="just">
              <a:buFontTx/>
              <a:buChar char="-"/>
            </a:pPr>
            <a:endParaRPr lang="it-IT" sz="2000" dirty="0">
              <a:latin typeface="Garamond" pitchFamily="18" charset="0"/>
            </a:endParaRPr>
          </a:p>
        </p:txBody>
      </p:sp>
    </p:spTree>
    <p:extLst>
      <p:ext uri="{BB962C8B-B14F-4D97-AF65-F5344CB8AC3E}">
        <p14:creationId xmlns:p14="http://schemas.microsoft.com/office/powerpoint/2010/main" val="34501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400" b="1" dirty="0" smtClean="0">
                <a:latin typeface="Garamond" pitchFamily="18" charset="0"/>
              </a:rPr>
              <a:t>La terza Conferenza ONU sull’ambiente:</a:t>
            </a:r>
            <a:br>
              <a:rPr lang="it-IT" sz="2400" b="1" dirty="0" smtClean="0">
                <a:latin typeface="Garamond" pitchFamily="18" charset="0"/>
              </a:rPr>
            </a:br>
            <a:r>
              <a:rPr lang="it-IT" sz="2400" b="1" dirty="0" smtClean="0">
                <a:latin typeface="Garamond" pitchFamily="18" charset="0"/>
              </a:rPr>
              <a:t>Lo Sviluppo Sostenibile</a:t>
            </a:r>
            <a:br>
              <a:rPr lang="it-IT" sz="2400" b="1" dirty="0" smtClean="0">
                <a:latin typeface="Garamond" pitchFamily="18" charset="0"/>
              </a:rPr>
            </a:br>
            <a:endParaRPr lang="it-IT" sz="2400" b="1" dirty="0">
              <a:latin typeface="Garamond" pitchFamily="18" charset="0"/>
            </a:endParaRPr>
          </a:p>
        </p:txBody>
      </p:sp>
      <p:sp>
        <p:nvSpPr>
          <p:cNvPr id="3" name="Segnaposto contenuto 2"/>
          <p:cNvSpPr>
            <a:spLocks noGrp="1"/>
          </p:cNvSpPr>
          <p:nvPr>
            <p:ph idx="1"/>
          </p:nvPr>
        </p:nvSpPr>
        <p:spPr/>
        <p:txBody>
          <a:bodyPr>
            <a:normAutofit lnSpcReduction="10000"/>
          </a:bodyPr>
          <a:lstStyle/>
          <a:p>
            <a:pPr marL="0" indent="0" algn="just">
              <a:buNone/>
            </a:pPr>
            <a:r>
              <a:rPr lang="it-IT" sz="2000" dirty="0" smtClean="0">
                <a:latin typeface="Garamond" pitchFamily="18" charset="0"/>
              </a:rPr>
              <a:t>La terza conferenza delle Nazioni Unite sull’ambiente si è tenuta a Johannesburg nel 2002 ed ha avuto come titolo </a:t>
            </a:r>
            <a:r>
              <a:rPr lang="it-IT" sz="2000" b="1" dirty="0" smtClean="0">
                <a:latin typeface="Garamond" pitchFamily="18" charset="0"/>
              </a:rPr>
              <a:t>Lo Sviluppo Sostenibile.</a:t>
            </a:r>
          </a:p>
          <a:p>
            <a:pPr marL="0" indent="0" algn="just">
              <a:buNone/>
            </a:pPr>
            <a:r>
              <a:rPr lang="it-IT" sz="2000" dirty="0" smtClean="0">
                <a:latin typeface="Garamond" pitchFamily="18" charset="0"/>
              </a:rPr>
              <a:t>Non sono stati fissati nuovi traguardi, ma sono stati ribaditi impegni assunti in precedenti conferenze delle Nazioni Unite, tra questi sono da annoverare: i) assicurare la sostenibilità ambientale nei paesi in via disviluppo e ii) rafforzare la partnership globale per lo sviluppo, obiettivi ritenuti prioritari nella lotta alla povertà.</a:t>
            </a:r>
          </a:p>
          <a:p>
            <a:pPr marL="0" indent="0" algn="just">
              <a:buNone/>
            </a:pPr>
            <a:r>
              <a:rPr lang="it-IT" sz="2000" dirty="0" smtClean="0">
                <a:latin typeface="Garamond" pitchFamily="18" charset="0"/>
              </a:rPr>
              <a:t>Il vertice di Johannesburg si è concluso con l’adozione di:</a:t>
            </a:r>
          </a:p>
          <a:p>
            <a:pPr algn="just">
              <a:buFontTx/>
              <a:buChar char="-"/>
            </a:pPr>
            <a:r>
              <a:rPr lang="it-IT" sz="2000" b="1" dirty="0" smtClean="0">
                <a:latin typeface="Garamond" pitchFamily="18" charset="0"/>
              </a:rPr>
              <a:t>Dichiarazione sullo Sviluppo Sostenibile</a:t>
            </a:r>
            <a:r>
              <a:rPr lang="it-IT" sz="2000" dirty="0" smtClean="0">
                <a:latin typeface="Garamond" pitchFamily="18" charset="0"/>
              </a:rPr>
              <a:t>, delineata come un documento politico sottoscritto dai capi di stato e di governo con obblighi e proposte di attuazione per lo sviluppo sostenibile</a:t>
            </a:r>
          </a:p>
          <a:p>
            <a:pPr algn="just">
              <a:buFontTx/>
              <a:buChar char="-"/>
            </a:pPr>
            <a:r>
              <a:rPr lang="it-IT" sz="2000" dirty="0" smtClean="0">
                <a:latin typeface="Garamond" pitchFamily="18" charset="0"/>
              </a:rPr>
              <a:t>Piano di Attuazione dello Sviluppo Sostenibile, documento giuridico non vincolante che avrebbe dovuto fungere da riferimento per le attività governative</a:t>
            </a:r>
            <a:endParaRPr lang="it-IT" sz="2000" dirty="0">
              <a:latin typeface="Garamond" pitchFamily="18" charset="0"/>
            </a:endParaRPr>
          </a:p>
        </p:txBody>
      </p:sp>
    </p:spTree>
    <p:extLst>
      <p:ext uri="{BB962C8B-B14F-4D97-AF65-F5344CB8AC3E}">
        <p14:creationId xmlns:p14="http://schemas.microsoft.com/office/powerpoint/2010/main" val="3968017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smtClean="0">
                <a:latin typeface="Garamond" pitchFamily="18" charset="0"/>
              </a:rPr>
              <a:t>Gli sviluppi della politica internazionale dell’ambiente:</a:t>
            </a:r>
            <a:br>
              <a:rPr lang="it-IT" sz="2400" b="1" dirty="0" smtClean="0">
                <a:latin typeface="Garamond" pitchFamily="18" charset="0"/>
              </a:rPr>
            </a:br>
            <a:r>
              <a:rPr lang="it-IT" sz="2400" b="1" dirty="0" smtClean="0">
                <a:latin typeface="Garamond" pitchFamily="18" charset="0"/>
              </a:rPr>
              <a:t>La Quarta Conferenza ONU Rio+20</a:t>
            </a:r>
            <a:endParaRPr lang="it-IT" sz="2400" b="1" dirty="0">
              <a:latin typeface="Garamond" pitchFamily="18" charset="0"/>
            </a:endParaRPr>
          </a:p>
        </p:txBody>
      </p:sp>
      <p:sp>
        <p:nvSpPr>
          <p:cNvPr id="3" name="Segnaposto contenuto 2"/>
          <p:cNvSpPr>
            <a:spLocks noGrp="1"/>
          </p:cNvSpPr>
          <p:nvPr>
            <p:ph idx="1"/>
          </p:nvPr>
        </p:nvSpPr>
        <p:spPr/>
        <p:txBody>
          <a:bodyPr>
            <a:normAutofit lnSpcReduction="10000"/>
          </a:bodyPr>
          <a:lstStyle/>
          <a:p>
            <a:pPr marL="0" indent="0" algn="just">
              <a:buNone/>
            </a:pPr>
            <a:r>
              <a:rPr lang="it-IT" sz="2000" dirty="0" smtClean="0">
                <a:latin typeface="Garamond" pitchFamily="18" charset="0"/>
              </a:rPr>
              <a:t>Venti anni dopo il Vertice della Terra, nel giugno 2012 si è tenuta la quarta conferenza delle Nazioni Unite sull’ambiente, denominata </a:t>
            </a:r>
            <a:r>
              <a:rPr lang="it-IT" sz="2000" b="1" dirty="0" smtClean="0">
                <a:latin typeface="Garamond" pitchFamily="18" charset="0"/>
              </a:rPr>
              <a:t>RIO+20</a:t>
            </a:r>
            <a:r>
              <a:rPr lang="it-IT" sz="2000" dirty="0" smtClean="0">
                <a:latin typeface="Garamond" pitchFamily="18" charset="0"/>
              </a:rPr>
              <a:t>.</a:t>
            </a:r>
          </a:p>
          <a:p>
            <a:pPr marL="0" indent="0" algn="just">
              <a:buNone/>
            </a:pPr>
            <a:r>
              <a:rPr lang="it-IT" sz="2000" dirty="0" smtClean="0">
                <a:latin typeface="Garamond" pitchFamily="18" charset="0"/>
              </a:rPr>
              <a:t>Essa si colloca nel percorso di attuazione di Agenda 21, il programma di azione per lo sviluppo sostenibile.</a:t>
            </a:r>
          </a:p>
          <a:p>
            <a:pPr marL="0" indent="0" algn="just">
              <a:buNone/>
            </a:pPr>
            <a:r>
              <a:rPr lang="it-IT" sz="2000" dirty="0" smtClean="0">
                <a:latin typeface="Garamond" pitchFamily="18" charset="0"/>
              </a:rPr>
              <a:t>Obiettivo della Conferenza è stato quello di i) rinnovare l’impegno politico per lo sviluppo sostenibile; ii) verificare lo stato di attuazione degli impegni internazionali assunti; iii) convogliare gli sforzi dei governi verso obiettivi comuni e le nuove sfide da affrontare</a:t>
            </a:r>
          </a:p>
          <a:p>
            <a:pPr marL="0" indent="0" algn="just">
              <a:buNone/>
            </a:pPr>
            <a:r>
              <a:rPr lang="it-IT" sz="2000" dirty="0" smtClean="0">
                <a:latin typeface="Garamond" pitchFamily="18" charset="0"/>
              </a:rPr>
              <a:t>Risultato della Conferenza è stata l’adozione di un documento programmatico dal titolo </a:t>
            </a:r>
            <a:r>
              <a:rPr lang="it-IT" sz="2000" b="1" dirty="0" smtClean="0">
                <a:latin typeface="Garamond" pitchFamily="18" charset="0"/>
              </a:rPr>
              <a:t>Il Futuro che Vogliamo (The Future </a:t>
            </a:r>
            <a:r>
              <a:rPr lang="it-IT" sz="2000" b="1" dirty="0" err="1" smtClean="0">
                <a:latin typeface="Garamond" pitchFamily="18" charset="0"/>
              </a:rPr>
              <a:t>we</a:t>
            </a:r>
            <a:r>
              <a:rPr lang="it-IT" sz="2000" b="1" dirty="0" smtClean="0">
                <a:latin typeface="Garamond" pitchFamily="18" charset="0"/>
              </a:rPr>
              <a:t> </a:t>
            </a:r>
            <a:r>
              <a:rPr lang="it-IT" sz="2000" b="1" dirty="0" err="1" smtClean="0">
                <a:latin typeface="Garamond" pitchFamily="18" charset="0"/>
              </a:rPr>
              <a:t>want</a:t>
            </a:r>
            <a:r>
              <a:rPr lang="it-IT" sz="2000" b="1" dirty="0" smtClean="0">
                <a:latin typeface="Garamond" pitchFamily="18" charset="0"/>
              </a:rPr>
              <a:t>)</a:t>
            </a:r>
          </a:p>
          <a:p>
            <a:pPr marL="0" indent="0" algn="just">
              <a:buNone/>
            </a:pPr>
            <a:r>
              <a:rPr lang="it-IT" sz="2000" dirty="0" smtClean="0">
                <a:latin typeface="Garamond" pitchFamily="18" charset="0"/>
              </a:rPr>
              <a:t>Il documento è articolato in sei sezioni, due di esse propongono due contributi innovativi:</a:t>
            </a:r>
          </a:p>
          <a:p>
            <a:pPr marL="0" indent="0" algn="just">
              <a:buNone/>
            </a:pPr>
            <a:r>
              <a:rPr lang="it-IT" sz="2000" b="1" dirty="0" smtClean="0">
                <a:latin typeface="Garamond" pitchFamily="18" charset="0"/>
              </a:rPr>
              <a:t>Green Economy</a:t>
            </a:r>
          </a:p>
          <a:p>
            <a:pPr marL="0" indent="0" algn="just">
              <a:buNone/>
            </a:pPr>
            <a:r>
              <a:rPr lang="it-IT" sz="2000" b="1" dirty="0" smtClean="0">
                <a:latin typeface="Garamond" pitchFamily="18" charset="0"/>
              </a:rPr>
              <a:t>Quadro Istituzionale per lo Sviluppo Sostenibile</a:t>
            </a:r>
            <a:endParaRPr lang="it-IT" sz="2000" b="1" dirty="0">
              <a:latin typeface="Garamond" pitchFamily="18" charset="0"/>
            </a:endParaRPr>
          </a:p>
        </p:txBody>
      </p:sp>
    </p:spTree>
    <p:extLst>
      <p:ext uri="{BB962C8B-B14F-4D97-AF65-F5344CB8AC3E}">
        <p14:creationId xmlns:p14="http://schemas.microsoft.com/office/powerpoint/2010/main" val="1746379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latin typeface="Garamond" pitchFamily="18" charset="0"/>
              </a:rPr>
              <a:t>La Quarta Conferenza ONU </a:t>
            </a:r>
            <a:r>
              <a:rPr lang="it-IT" sz="2400" b="1" dirty="0" smtClean="0">
                <a:latin typeface="Garamond" pitchFamily="18" charset="0"/>
              </a:rPr>
              <a:t>Rio+20</a:t>
            </a:r>
            <a:br>
              <a:rPr lang="it-IT" sz="2400" b="1" dirty="0" smtClean="0">
                <a:latin typeface="Garamond" pitchFamily="18" charset="0"/>
              </a:rPr>
            </a:br>
            <a:r>
              <a:rPr lang="it-IT" sz="2400" b="1" dirty="0" smtClean="0">
                <a:latin typeface="Garamond" pitchFamily="18" charset="0"/>
              </a:rPr>
              <a:t>Green Economy</a:t>
            </a:r>
            <a:endParaRPr lang="it-IT" sz="2400" b="1" dirty="0">
              <a:latin typeface="Garamond" pitchFamily="18" charset="0"/>
            </a:endParaRPr>
          </a:p>
        </p:txBody>
      </p:sp>
      <p:sp>
        <p:nvSpPr>
          <p:cNvPr id="3" name="Segnaposto contenuto 2"/>
          <p:cNvSpPr>
            <a:spLocks noGrp="1"/>
          </p:cNvSpPr>
          <p:nvPr>
            <p:ph idx="1"/>
          </p:nvPr>
        </p:nvSpPr>
        <p:spPr/>
        <p:txBody>
          <a:bodyPr>
            <a:normAutofit/>
          </a:bodyPr>
          <a:lstStyle/>
          <a:p>
            <a:pPr marL="0" indent="0" algn="just">
              <a:buNone/>
            </a:pPr>
            <a:r>
              <a:rPr lang="it-IT" sz="2000" dirty="0" smtClean="0">
                <a:latin typeface="Garamond" pitchFamily="18" charset="0"/>
              </a:rPr>
              <a:t>La </a:t>
            </a:r>
            <a:r>
              <a:rPr lang="it-IT" sz="2000" b="1" dirty="0" smtClean="0">
                <a:latin typeface="Garamond" pitchFamily="18" charset="0"/>
              </a:rPr>
              <a:t>Green Economy </a:t>
            </a:r>
            <a:r>
              <a:rPr lang="it-IT" sz="2000" dirty="0" smtClean="0">
                <a:latin typeface="Garamond" pitchFamily="18" charset="0"/>
              </a:rPr>
              <a:t>è concepita come uno strumento per il raggiungimento dello sviluppo sostenibile.</a:t>
            </a:r>
          </a:p>
          <a:p>
            <a:pPr marL="0" indent="0" algn="just">
              <a:buNone/>
            </a:pPr>
            <a:r>
              <a:rPr lang="it-IT" sz="2000" dirty="0" smtClean="0">
                <a:latin typeface="Garamond" pitchFamily="18" charset="0"/>
              </a:rPr>
              <a:t>Il documento non prevede disposizioni operative e demanda la determinazione, in funzione delle specificità e priorità nazionali del set di modelli, approcci e strumenti per realizzare lo sviluppo sostenibile nelle sue tre dimensioni: ambientale, economica e sociale.</a:t>
            </a:r>
          </a:p>
          <a:p>
            <a:pPr marL="0" indent="0" algn="just">
              <a:buNone/>
            </a:pPr>
            <a:r>
              <a:rPr lang="it-IT" sz="2000" dirty="0" smtClean="0">
                <a:latin typeface="Garamond" pitchFamily="18" charset="0"/>
              </a:rPr>
              <a:t>Le politiche della green economy devono: i) favorire l’innovazione tecnologica; ii) incentivare la messa a punto di modelli di produzione e di consumo sostenibile;  iii) rafforzare la cooperazione internazionale per favorire il trasferimento di risorse finanziarie e tecnologie verso i Paesi in via di sviluppo; iv) migliorare il benessere delle comunità indigene e delle minoranze etniche; v) favorire l’inclusione sociale; vi) eliminare le discriminazioni arbitrarie e le restrizioni al commercio internazionale</a:t>
            </a:r>
            <a:endParaRPr lang="it-IT" sz="2000" dirty="0">
              <a:latin typeface="Garamond" pitchFamily="18" charset="0"/>
            </a:endParaRPr>
          </a:p>
        </p:txBody>
      </p:sp>
    </p:spTree>
    <p:extLst>
      <p:ext uri="{BB962C8B-B14F-4D97-AF65-F5344CB8AC3E}">
        <p14:creationId xmlns:p14="http://schemas.microsoft.com/office/powerpoint/2010/main" val="186672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b="1" dirty="0">
                <a:solidFill>
                  <a:prstClr val="black"/>
                </a:solidFill>
                <a:latin typeface="Garamond" pitchFamily="18" charset="0"/>
              </a:rPr>
              <a:t>La Quarta Conferenza ONU </a:t>
            </a:r>
            <a:r>
              <a:rPr lang="it-IT" sz="2400" b="1" dirty="0" smtClean="0">
                <a:solidFill>
                  <a:prstClr val="black"/>
                </a:solidFill>
                <a:latin typeface="Garamond" pitchFamily="18" charset="0"/>
              </a:rPr>
              <a:t>Rio+20</a:t>
            </a:r>
            <a:br>
              <a:rPr lang="it-IT" sz="2400" b="1" dirty="0" smtClean="0">
                <a:solidFill>
                  <a:prstClr val="black"/>
                </a:solidFill>
                <a:latin typeface="Garamond" pitchFamily="18" charset="0"/>
              </a:rPr>
            </a:br>
            <a:r>
              <a:rPr lang="it-IT" sz="2400" b="1" dirty="0" smtClean="0">
                <a:solidFill>
                  <a:prstClr val="black"/>
                </a:solidFill>
                <a:latin typeface="Garamond" pitchFamily="18" charset="0"/>
              </a:rPr>
              <a:t>Il Quadro Istituzionale per lo Sviluppo Sostenibile</a:t>
            </a:r>
            <a:endParaRPr lang="it-IT" dirty="0"/>
          </a:p>
        </p:txBody>
      </p:sp>
      <p:sp>
        <p:nvSpPr>
          <p:cNvPr id="3" name="Segnaposto contenuto 2"/>
          <p:cNvSpPr>
            <a:spLocks noGrp="1"/>
          </p:cNvSpPr>
          <p:nvPr>
            <p:ph idx="1"/>
          </p:nvPr>
        </p:nvSpPr>
        <p:spPr/>
        <p:txBody>
          <a:bodyPr>
            <a:normAutofit/>
          </a:bodyPr>
          <a:lstStyle/>
          <a:p>
            <a:pPr marL="0" indent="0">
              <a:buNone/>
            </a:pPr>
            <a:r>
              <a:rPr lang="it-IT" sz="2000" dirty="0" smtClean="0">
                <a:latin typeface="Garamond" pitchFamily="18" charset="0"/>
              </a:rPr>
              <a:t>La Conferenza ha dato impulso alla ridefinizione e riorganizzazione dell’attuale sistema di </a:t>
            </a:r>
            <a:r>
              <a:rPr lang="it-IT" sz="2000" dirty="0" err="1" smtClean="0">
                <a:latin typeface="Garamond" pitchFamily="18" charset="0"/>
              </a:rPr>
              <a:t>governance</a:t>
            </a:r>
            <a:r>
              <a:rPr lang="it-IT" sz="2000" dirty="0" smtClean="0">
                <a:latin typeface="Garamond" pitchFamily="18" charset="0"/>
              </a:rPr>
              <a:t> globale per il perseguimento dei seguenti obiettivi:</a:t>
            </a:r>
          </a:p>
          <a:p>
            <a:pPr marL="457200" indent="-457200">
              <a:buAutoNum type="arabicPeriod"/>
            </a:pPr>
            <a:r>
              <a:rPr lang="it-IT" sz="2000" dirty="0" smtClean="0">
                <a:latin typeface="Garamond" pitchFamily="18" charset="0"/>
              </a:rPr>
              <a:t>Consolidamento del quadro istituzionale in modo da integrare equilibratamente le tre dimensioni dello sviluppo sostenibile</a:t>
            </a:r>
          </a:p>
          <a:p>
            <a:pPr marL="457200" indent="-457200">
              <a:buAutoNum type="arabicPeriod"/>
            </a:pPr>
            <a:r>
              <a:rPr lang="it-IT" sz="2000" dirty="0" smtClean="0">
                <a:latin typeface="Garamond" pitchFamily="18" charset="0"/>
              </a:rPr>
              <a:t>Ridurre la gravosità degli oneri amministrativi</a:t>
            </a:r>
          </a:p>
          <a:p>
            <a:pPr marL="457200" indent="-457200">
              <a:buAutoNum type="arabicPeriod"/>
            </a:pPr>
            <a:r>
              <a:rPr lang="it-IT" sz="2000" dirty="0" smtClean="0">
                <a:latin typeface="Garamond" pitchFamily="18" charset="0"/>
              </a:rPr>
              <a:t>Rafforzare il ruolo del Programma per l’Ambiente delle Nazioni Unite che rappresenta la massima autorità ambientale globale incaricata di organizzare l’agenda globale sull’ambiente</a:t>
            </a:r>
          </a:p>
          <a:p>
            <a:pPr marL="457200" indent="-457200">
              <a:buAutoNum type="arabicPeriod"/>
            </a:pPr>
            <a:r>
              <a:rPr lang="it-IT" sz="2000" dirty="0" smtClean="0">
                <a:latin typeface="Garamond" pitchFamily="18" charset="0"/>
              </a:rPr>
              <a:t>Aumentare i contributi finanziari per raggiungere gli obiettivi di sviluppo concordati a livello internazionale, mirati a sradicare la povertà e conseguire una crescita sostenibile</a:t>
            </a:r>
          </a:p>
          <a:p>
            <a:pPr marL="457200" indent="-457200">
              <a:buAutoNum type="arabicPeriod"/>
            </a:pPr>
            <a:r>
              <a:rPr lang="it-IT" sz="2000" dirty="0" smtClean="0">
                <a:latin typeface="Garamond" pitchFamily="18" charset="0"/>
              </a:rPr>
              <a:t>Incrementare nel processo decisionale la partecipazione dei Paesi in via disviluppo destinatari dei fondi</a:t>
            </a:r>
            <a:endParaRPr lang="it-IT" sz="2000" dirty="0">
              <a:latin typeface="Garamond" pitchFamily="18" charset="0"/>
            </a:endParaRPr>
          </a:p>
        </p:txBody>
      </p:sp>
    </p:spTree>
    <p:extLst>
      <p:ext uri="{BB962C8B-B14F-4D97-AF65-F5344CB8AC3E}">
        <p14:creationId xmlns:p14="http://schemas.microsoft.com/office/powerpoint/2010/main" val="314234410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1137</Words>
  <Application>Microsoft Office PowerPoint</Application>
  <PresentationFormat>Presentazione su schermo (4:3)</PresentationFormat>
  <Paragraphs>49</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Tema di Office</vt:lpstr>
      <vt:lpstr>Questioni ambientali nell’agenda politica internazionale La prima conferenza ONU sull’ambiente</vt:lpstr>
      <vt:lpstr>La Prima Conferenza ONU Il confronto tra PVS e Paesi ad economia avanzata</vt:lpstr>
      <vt:lpstr>Le conseguenze della Prima Conferenza ONU</vt:lpstr>
      <vt:lpstr>La Seconda Conferenza ONU sull’ Ambiente e Sviluppo</vt:lpstr>
      <vt:lpstr>La terza Conferenza ONU sull’ambiente: Lo Sviluppo Sostenibile </vt:lpstr>
      <vt:lpstr>Gli sviluppi della politica internazionale dell’ambiente: La Quarta Conferenza ONU Rio+20</vt:lpstr>
      <vt:lpstr>La Quarta Conferenza ONU Rio+20 Green Economy</vt:lpstr>
      <vt:lpstr>La Quarta Conferenza ONU Rio+20 Il Quadro Istituzionale per lo Sviluppo Sostenibile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Windows</dc:creator>
  <cp:lastModifiedBy>Utente Windows</cp:lastModifiedBy>
  <cp:revision>17</cp:revision>
  <dcterms:created xsi:type="dcterms:W3CDTF">2023-09-20T13:05:16Z</dcterms:created>
  <dcterms:modified xsi:type="dcterms:W3CDTF">2023-09-22T11:25:28Z</dcterms:modified>
</cp:coreProperties>
</file>