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5"/>
  </p:notesMasterIdLst>
  <p:sldIdLst>
    <p:sldId id="269" r:id="rId2"/>
    <p:sldId id="270" r:id="rId3"/>
    <p:sldId id="271" r:id="rId4"/>
    <p:sldId id="272" r:id="rId5"/>
    <p:sldId id="273" r:id="rId6"/>
    <p:sldId id="274" r:id="rId7"/>
    <p:sldId id="275" r:id="rId8"/>
    <p:sldId id="276" r:id="rId9"/>
    <p:sldId id="277" r:id="rId10"/>
    <p:sldId id="284" r:id="rId11"/>
    <p:sldId id="278" r:id="rId12"/>
    <p:sldId id="279" r:id="rId13"/>
    <p:sldId id="280" r:id="rId14"/>
    <p:sldId id="285" r:id="rId15"/>
    <p:sldId id="282" r:id="rId16"/>
    <p:sldId id="283" r:id="rId17"/>
    <p:sldId id="286" r:id="rId18"/>
    <p:sldId id="291" r:id="rId19"/>
    <p:sldId id="287" r:id="rId20"/>
    <p:sldId id="288" r:id="rId21"/>
    <p:sldId id="289" r:id="rId22"/>
    <p:sldId id="293" r:id="rId23"/>
    <p:sldId id="294" r:id="rId24"/>
  </p:sldIdLst>
  <p:sldSz cx="9144000" cy="6858000" type="screen4x3"/>
  <p:notesSz cx="6797675" cy="987425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63" autoAdjust="0"/>
    <p:restoredTop sz="94607" autoAdjust="0"/>
  </p:normalViewPr>
  <p:slideViewPr>
    <p:cSldViewPr>
      <p:cViewPr varScale="1">
        <p:scale>
          <a:sx n="72" d="100"/>
          <a:sy n="72" d="100"/>
        </p:scale>
        <p:origin x="-93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398" y="-90"/>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it-IT"/>
          </a:p>
        </p:txBody>
      </p:sp>
      <p:sp>
        <p:nvSpPr>
          <p:cNvPr id="20483" name="Rectangle 3"/>
          <p:cNvSpPr>
            <a:spLocks noGrp="1" noChangeArrowheads="1"/>
          </p:cNvSpPr>
          <p:nvPr>
            <p:ph type="dt" idx="1"/>
          </p:nvPr>
        </p:nvSpPr>
        <p:spPr bwMode="auto">
          <a:xfrm>
            <a:off x="3849688"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it-IT"/>
          </a:p>
        </p:txBody>
      </p:sp>
      <p:sp>
        <p:nvSpPr>
          <p:cNvPr id="20484"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ffectLst/>
        </p:spPr>
      </p:sp>
      <p:sp>
        <p:nvSpPr>
          <p:cNvPr id="20485" name="Rectangle 5"/>
          <p:cNvSpPr>
            <a:spLocks noGrp="1" noChangeArrowheads="1"/>
          </p:cNvSpPr>
          <p:nvPr>
            <p:ph type="body" sz="quarter" idx="3"/>
          </p:nvPr>
        </p:nvSpPr>
        <p:spPr bwMode="auto">
          <a:xfrm>
            <a:off x="679450" y="4691063"/>
            <a:ext cx="54387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20486" name="Rectangle 6"/>
          <p:cNvSpPr>
            <a:spLocks noGrp="1" noChangeArrowheads="1"/>
          </p:cNvSpPr>
          <p:nvPr>
            <p:ph type="ftr" sz="quarter" idx="4"/>
          </p:nvPr>
        </p:nvSpPr>
        <p:spPr bwMode="auto">
          <a:xfrm>
            <a:off x="0"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it-IT"/>
          </a:p>
        </p:txBody>
      </p:sp>
      <p:sp>
        <p:nvSpPr>
          <p:cNvPr id="20487" name="Rectangle 7"/>
          <p:cNvSpPr>
            <a:spLocks noGrp="1" noChangeArrowheads="1"/>
          </p:cNvSpPr>
          <p:nvPr>
            <p:ph type="sldNum" sz="quarter" idx="5"/>
          </p:nvPr>
        </p:nvSpPr>
        <p:spPr bwMode="auto">
          <a:xfrm>
            <a:off x="3849688"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C8A573B-2D8D-4A85-8288-9F7F725B7CF3}" type="slidenum">
              <a:rPr lang="it-IT"/>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BBC08F-CA3C-4260-A275-9D21C143243E}" type="slidenum">
              <a:rPr lang="it-IT"/>
              <a:pPr/>
              <a:t>3</a:t>
            </a:fld>
            <a:endParaRPr lang="it-IT"/>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2133600" y="1371600"/>
            <a:ext cx="6477000" cy="1752600"/>
          </a:xfrm>
        </p:spPr>
        <p:txBody>
          <a:bodyPr/>
          <a:lstStyle>
            <a:lvl1pPr>
              <a:defRPr sz="5400"/>
            </a:lvl1pPr>
          </a:lstStyle>
          <a:p>
            <a:r>
              <a:rPr lang="it-IT"/>
              <a:t>Fare clic per modificare lo stile del titolo</a:t>
            </a:r>
          </a:p>
        </p:txBody>
      </p:sp>
      <p:sp>
        <p:nvSpPr>
          <p:cNvPr id="17411"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it-IT"/>
              <a:t>Fare clic per modificare lo stile del sottotitolo dello schema</a:t>
            </a:r>
          </a:p>
        </p:txBody>
      </p:sp>
      <p:sp>
        <p:nvSpPr>
          <p:cNvPr id="17412" name="Rectangle 4"/>
          <p:cNvSpPr>
            <a:spLocks noGrp="1" noChangeArrowheads="1"/>
          </p:cNvSpPr>
          <p:nvPr>
            <p:ph type="dt" sz="half" idx="2"/>
          </p:nvPr>
        </p:nvSpPr>
        <p:spPr>
          <a:xfrm>
            <a:off x="7086600" y="6248400"/>
            <a:ext cx="1524000" cy="457200"/>
          </a:xfrm>
        </p:spPr>
        <p:txBody>
          <a:bodyPr/>
          <a:lstStyle>
            <a:lvl1pPr>
              <a:defRPr/>
            </a:lvl1pPr>
          </a:lstStyle>
          <a:p>
            <a:endParaRPr lang="it-IT"/>
          </a:p>
        </p:txBody>
      </p:sp>
      <p:sp>
        <p:nvSpPr>
          <p:cNvPr id="17413" name="Rectangle 5"/>
          <p:cNvSpPr>
            <a:spLocks noGrp="1" noChangeArrowheads="1"/>
          </p:cNvSpPr>
          <p:nvPr>
            <p:ph type="ftr" sz="quarter" idx="3"/>
          </p:nvPr>
        </p:nvSpPr>
        <p:spPr>
          <a:xfrm>
            <a:off x="3810000" y="6248400"/>
            <a:ext cx="2895600" cy="457200"/>
          </a:xfrm>
        </p:spPr>
        <p:txBody>
          <a:bodyPr/>
          <a:lstStyle>
            <a:lvl1pPr>
              <a:defRPr/>
            </a:lvl1pPr>
          </a:lstStyle>
          <a:p>
            <a:r>
              <a:rPr lang="it-IT"/>
              <a:t>Università Parthenope</a:t>
            </a:r>
          </a:p>
        </p:txBody>
      </p:sp>
      <p:sp>
        <p:nvSpPr>
          <p:cNvPr id="17414" name="Rectangle 6"/>
          <p:cNvSpPr>
            <a:spLocks noGrp="1" noChangeArrowheads="1"/>
          </p:cNvSpPr>
          <p:nvPr>
            <p:ph type="sldNum" sz="quarter" idx="4"/>
          </p:nvPr>
        </p:nvSpPr>
        <p:spPr>
          <a:xfrm>
            <a:off x="2209800" y="6248400"/>
            <a:ext cx="1219200" cy="457200"/>
          </a:xfrm>
        </p:spPr>
        <p:txBody>
          <a:bodyPr/>
          <a:lstStyle>
            <a:lvl1pPr>
              <a:defRPr/>
            </a:lvl1pPr>
          </a:lstStyle>
          <a:p>
            <a:fld id="{12CBBDD0-F493-4E4C-9A2B-7F062EAB0E4E}" type="slidenum">
              <a:rPr lang="it-IT"/>
              <a:pPr/>
              <a:t>‹N›</a:t>
            </a:fld>
            <a:endParaRPr lang="it-IT"/>
          </a:p>
        </p:txBody>
      </p:sp>
      <p:sp>
        <p:nvSpPr>
          <p:cNvPr id="17415"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endParaRPr lang="it-IT"/>
          </a:p>
        </p:txBody>
      </p:sp>
      <p:sp>
        <p:nvSpPr>
          <p:cNvPr id="17416"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a:endParaRPr lang="it-IT" sz="2400">
              <a:latin typeface="Times New Roman" pitchFamily="18" charset="0"/>
            </a:endParaRPr>
          </a:p>
        </p:txBody>
      </p:sp>
      <p:sp>
        <p:nvSpPr>
          <p:cNvPr id="17417"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a:endParaRPr lang="it-IT" sz="2400">
              <a:latin typeface="Times New Roman" pitchFamily="18" charset="0"/>
            </a:endParaRPr>
          </a:p>
        </p:txBody>
      </p:sp>
      <p:sp>
        <p:nvSpPr>
          <p:cNvPr id="17418"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a:endParaRPr lang="it-IT" sz="2400">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r>
              <a:rPr lang="it-IT"/>
              <a:t>Università Parthenope</a:t>
            </a:r>
          </a:p>
        </p:txBody>
      </p:sp>
      <p:sp>
        <p:nvSpPr>
          <p:cNvPr id="6" name="Segnaposto numero diapositiva 5"/>
          <p:cNvSpPr>
            <a:spLocks noGrp="1"/>
          </p:cNvSpPr>
          <p:nvPr>
            <p:ph type="sldNum" sz="quarter" idx="12"/>
          </p:nvPr>
        </p:nvSpPr>
        <p:spPr/>
        <p:txBody>
          <a:bodyPr/>
          <a:lstStyle>
            <a:lvl1pPr>
              <a:defRPr/>
            </a:lvl1pPr>
          </a:lstStyle>
          <a:p>
            <a:fld id="{80901E26-AAAD-4585-9C2C-BA98B83FC581}"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1800" y="190500"/>
            <a:ext cx="1752600" cy="28067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1524000" y="190500"/>
            <a:ext cx="5105400" cy="28067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r>
              <a:rPr lang="it-IT"/>
              <a:t>Università Parthenope</a:t>
            </a:r>
          </a:p>
        </p:txBody>
      </p:sp>
      <p:sp>
        <p:nvSpPr>
          <p:cNvPr id="6" name="Segnaposto numero diapositiva 5"/>
          <p:cNvSpPr>
            <a:spLocks noGrp="1"/>
          </p:cNvSpPr>
          <p:nvPr>
            <p:ph type="sldNum" sz="quarter" idx="12"/>
          </p:nvPr>
        </p:nvSpPr>
        <p:spPr/>
        <p:txBody>
          <a:bodyPr/>
          <a:lstStyle>
            <a:lvl1pPr>
              <a:defRPr/>
            </a:lvl1pPr>
          </a:lstStyle>
          <a:p>
            <a:fld id="{0B3B745B-AF67-4548-AD01-10A027CDE35B}"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r>
              <a:rPr lang="it-IT"/>
              <a:t>Università Parthenope</a:t>
            </a:r>
          </a:p>
        </p:txBody>
      </p:sp>
      <p:sp>
        <p:nvSpPr>
          <p:cNvPr id="6" name="Segnaposto numero diapositiva 5"/>
          <p:cNvSpPr>
            <a:spLocks noGrp="1"/>
          </p:cNvSpPr>
          <p:nvPr>
            <p:ph type="sldNum" sz="quarter" idx="12"/>
          </p:nvPr>
        </p:nvSpPr>
        <p:spPr/>
        <p:txBody>
          <a:bodyPr/>
          <a:lstStyle>
            <a:lvl1pPr>
              <a:defRPr/>
            </a:lvl1pPr>
          </a:lstStyle>
          <a:p>
            <a:fld id="{59C542AD-7469-40B8-81F4-39C86DF7C9D4}"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r>
              <a:rPr lang="it-IT"/>
              <a:t>Università Parthenope</a:t>
            </a:r>
          </a:p>
        </p:txBody>
      </p:sp>
      <p:sp>
        <p:nvSpPr>
          <p:cNvPr id="6" name="Segnaposto numero diapositiva 5"/>
          <p:cNvSpPr>
            <a:spLocks noGrp="1"/>
          </p:cNvSpPr>
          <p:nvPr>
            <p:ph type="sldNum" sz="quarter" idx="12"/>
          </p:nvPr>
        </p:nvSpPr>
        <p:spPr/>
        <p:txBody>
          <a:bodyPr/>
          <a:lstStyle>
            <a:lvl1pPr>
              <a:defRPr/>
            </a:lvl1pPr>
          </a:lstStyle>
          <a:p>
            <a:fld id="{B567B5F6-C772-44BC-86DD-14D624170766}"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524000" y="1905000"/>
            <a:ext cx="3429000" cy="1092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105400" y="1905000"/>
            <a:ext cx="3429000" cy="1092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r>
              <a:rPr lang="it-IT"/>
              <a:t>Università Parthenope</a:t>
            </a:r>
          </a:p>
        </p:txBody>
      </p:sp>
      <p:sp>
        <p:nvSpPr>
          <p:cNvPr id="7" name="Segnaposto numero diapositiva 6"/>
          <p:cNvSpPr>
            <a:spLocks noGrp="1"/>
          </p:cNvSpPr>
          <p:nvPr>
            <p:ph type="sldNum" sz="quarter" idx="12"/>
          </p:nvPr>
        </p:nvSpPr>
        <p:spPr/>
        <p:txBody>
          <a:bodyPr/>
          <a:lstStyle>
            <a:lvl1pPr>
              <a:defRPr/>
            </a:lvl1pPr>
          </a:lstStyle>
          <a:p>
            <a:fld id="{C1BE6A85-CFC2-4C95-A07E-086A4BA62BFA}"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p>
        </p:txBody>
      </p:sp>
      <p:sp>
        <p:nvSpPr>
          <p:cNvPr id="8" name="Segnaposto piè di pagina 7"/>
          <p:cNvSpPr>
            <a:spLocks noGrp="1"/>
          </p:cNvSpPr>
          <p:nvPr>
            <p:ph type="ftr" sz="quarter" idx="11"/>
          </p:nvPr>
        </p:nvSpPr>
        <p:spPr/>
        <p:txBody>
          <a:bodyPr/>
          <a:lstStyle>
            <a:lvl1pPr>
              <a:defRPr/>
            </a:lvl1pPr>
          </a:lstStyle>
          <a:p>
            <a:r>
              <a:rPr lang="it-IT"/>
              <a:t>Università Parthenope</a:t>
            </a:r>
          </a:p>
        </p:txBody>
      </p:sp>
      <p:sp>
        <p:nvSpPr>
          <p:cNvPr id="9" name="Segnaposto numero diapositiva 8"/>
          <p:cNvSpPr>
            <a:spLocks noGrp="1"/>
          </p:cNvSpPr>
          <p:nvPr>
            <p:ph type="sldNum" sz="quarter" idx="12"/>
          </p:nvPr>
        </p:nvSpPr>
        <p:spPr/>
        <p:txBody>
          <a:bodyPr/>
          <a:lstStyle>
            <a:lvl1pPr>
              <a:defRPr/>
            </a:lvl1pPr>
          </a:lstStyle>
          <a:p>
            <a:fld id="{0A128475-E223-43D5-9109-4A982417B344}"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p>
        </p:txBody>
      </p:sp>
      <p:sp>
        <p:nvSpPr>
          <p:cNvPr id="4" name="Segnaposto piè di pagina 3"/>
          <p:cNvSpPr>
            <a:spLocks noGrp="1"/>
          </p:cNvSpPr>
          <p:nvPr>
            <p:ph type="ftr" sz="quarter" idx="11"/>
          </p:nvPr>
        </p:nvSpPr>
        <p:spPr/>
        <p:txBody>
          <a:bodyPr/>
          <a:lstStyle>
            <a:lvl1pPr>
              <a:defRPr/>
            </a:lvl1pPr>
          </a:lstStyle>
          <a:p>
            <a:r>
              <a:rPr lang="it-IT"/>
              <a:t>Università Parthenope</a:t>
            </a:r>
          </a:p>
        </p:txBody>
      </p:sp>
      <p:sp>
        <p:nvSpPr>
          <p:cNvPr id="5" name="Segnaposto numero diapositiva 4"/>
          <p:cNvSpPr>
            <a:spLocks noGrp="1"/>
          </p:cNvSpPr>
          <p:nvPr>
            <p:ph type="sldNum" sz="quarter" idx="12"/>
          </p:nvPr>
        </p:nvSpPr>
        <p:spPr/>
        <p:txBody>
          <a:bodyPr/>
          <a:lstStyle>
            <a:lvl1pPr>
              <a:defRPr/>
            </a:lvl1pPr>
          </a:lstStyle>
          <a:p>
            <a:fld id="{45F994F2-51CB-43D9-A2AE-30F73A35E759}"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p>
        </p:txBody>
      </p:sp>
      <p:sp>
        <p:nvSpPr>
          <p:cNvPr id="3" name="Segnaposto piè di pagina 2"/>
          <p:cNvSpPr>
            <a:spLocks noGrp="1"/>
          </p:cNvSpPr>
          <p:nvPr>
            <p:ph type="ftr" sz="quarter" idx="11"/>
          </p:nvPr>
        </p:nvSpPr>
        <p:spPr/>
        <p:txBody>
          <a:bodyPr/>
          <a:lstStyle>
            <a:lvl1pPr>
              <a:defRPr/>
            </a:lvl1pPr>
          </a:lstStyle>
          <a:p>
            <a:r>
              <a:rPr lang="it-IT"/>
              <a:t>Università Parthenope</a:t>
            </a:r>
          </a:p>
        </p:txBody>
      </p:sp>
      <p:sp>
        <p:nvSpPr>
          <p:cNvPr id="4" name="Segnaposto numero diapositiva 3"/>
          <p:cNvSpPr>
            <a:spLocks noGrp="1"/>
          </p:cNvSpPr>
          <p:nvPr>
            <p:ph type="sldNum" sz="quarter" idx="12"/>
          </p:nvPr>
        </p:nvSpPr>
        <p:spPr/>
        <p:txBody>
          <a:bodyPr/>
          <a:lstStyle>
            <a:lvl1pPr>
              <a:defRPr/>
            </a:lvl1pPr>
          </a:lstStyle>
          <a:p>
            <a:fld id="{8AF2D090-8F2F-4B30-A22E-544F831018A2}"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r>
              <a:rPr lang="it-IT"/>
              <a:t>Università Parthenope</a:t>
            </a:r>
          </a:p>
        </p:txBody>
      </p:sp>
      <p:sp>
        <p:nvSpPr>
          <p:cNvPr id="7" name="Segnaposto numero diapositiva 6"/>
          <p:cNvSpPr>
            <a:spLocks noGrp="1"/>
          </p:cNvSpPr>
          <p:nvPr>
            <p:ph type="sldNum" sz="quarter" idx="12"/>
          </p:nvPr>
        </p:nvSpPr>
        <p:spPr/>
        <p:txBody>
          <a:bodyPr/>
          <a:lstStyle>
            <a:lvl1pPr>
              <a:defRPr/>
            </a:lvl1pPr>
          </a:lstStyle>
          <a:p>
            <a:fld id="{730E7013-A46E-45E3-B6F3-D7CED4ED85C9}"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r>
              <a:rPr lang="it-IT"/>
              <a:t>Università Parthenope</a:t>
            </a:r>
          </a:p>
        </p:txBody>
      </p:sp>
      <p:sp>
        <p:nvSpPr>
          <p:cNvPr id="7" name="Segnaposto numero diapositiva 6"/>
          <p:cNvSpPr>
            <a:spLocks noGrp="1"/>
          </p:cNvSpPr>
          <p:nvPr>
            <p:ph type="sldNum" sz="quarter" idx="12"/>
          </p:nvPr>
        </p:nvSpPr>
        <p:spPr/>
        <p:txBody>
          <a:bodyPr/>
          <a:lstStyle>
            <a:lvl1pPr>
              <a:defRPr/>
            </a:lvl1pPr>
          </a:lstStyle>
          <a:p>
            <a:fld id="{07ACF8A6-3E6E-436D-B3DF-285ABB610E5C}"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 </a:t>
            </a:r>
          </a:p>
        </p:txBody>
      </p:sp>
      <p:sp>
        <p:nvSpPr>
          <p:cNvPr id="16387" name="Rectangle 3"/>
          <p:cNvSpPr>
            <a:spLocks noGrp="1" noChangeArrowheads="1"/>
          </p:cNvSpPr>
          <p:nvPr>
            <p:ph type="body" idx="1"/>
          </p:nvPr>
        </p:nvSpPr>
        <p:spPr bwMode="auto">
          <a:xfrm>
            <a:off x="1524000" y="1905000"/>
            <a:ext cx="7010400" cy="1092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p:txBody>
      </p:sp>
      <p:sp>
        <p:nvSpPr>
          <p:cNvPr id="16388" name="Rectangle 4"/>
          <p:cNvSpPr>
            <a:spLocks noGrp="1" noChangeArrowheads="1"/>
          </p:cNvSpPr>
          <p:nvPr>
            <p:ph type="dt" sz="half" idx="2"/>
          </p:nvPr>
        </p:nvSpPr>
        <p:spPr bwMode="auto">
          <a:xfrm>
            <a:off x="6588125"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endParaRPr lang="it-IT"/>
          </a:p>
        </p:txBody>
      </p:sp>
      <p:sp>
        <p:nvSpPr>
          <p:cNvPr id="16389" name="Rectangle 5"/>
          <p:cNvSpPr>
            <a:spLocks noGrp="1" noChangeArrowheads="1"/>
          </p:cNvSpPr>
          <p:nvPr>
            <p:ph type="ftr" sz="quarter" idx="3"/>
          </p:nvPr>
        </p:nvSpPr>
        <p:spPr bwMode="auto">
          <a:xfrm>
            <a:off x="32766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r>
              <a:rPr lang="it-IT"/>
              <a:t>Università Parthenope</a:t>
            </a:r>
          </a:p>
        </p:txBody>
      </p:sp>
      <p:sp>
        <p:nvSpPr>
          <p:cNvPr id="16390" name="Rectangle 6"/>
          <p:cNvSpPr>
            <a:spLocks noGrp="1" noChangeArrowheads="1"/>
          </p:cNvSpPr>
          <p:nvPr>
            <p:ph type="sldNum" sz="quarter" idx="4"/>
          </p:nvPr>
        </p:nvSpPr>
        <p:spPr bwMode="auto">
          <a:xfrm>
            <a:off x="1547813" y="64008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F81912DC-C7BB-4F56-A61B-51321E6C15A7}" type="slidenum">
              <a:rPr lang="it-IT"/>
              <a:pPr/>
              <a:t>‹N›</a:t>
            </a:fld>
            <a:endParaRPr lang="it-IT"/>
          </a:p>
        </p:txBody>
      </p:sp>
      <p:sp>
        <p:nvSpPr>
          <p:cNvPr id="16391" name="Line 7"/>
          <p:cNvSpPr>
            <a:spLocks noChangeShapeType="1"/>
          </p:cNvSpPr>
          <p:nvPr/>
        </p:nvSpPr>
        <p:spPr bwMode="auto">
          <a:xfrm flipV="1">
            <a:off x="1403350" y="0"/>
            <a:ext cx="0" cy="1052513"/>
          </a:xfrm>
          <a:prstGeom prst="line">
            <a:avLst/>
          </a:prstGeom>
          <a:noFill/>
          <a:ln w="38100">
            <a:solidFill>
              <a:schemeClr val="tx2"/>
            </a:solidFill>
            <a:round/>
            <a:headEnd/>
            <a:tailEnd/>
          </a:ln>
          <a:effectLst/>
        </p:spPr>
        <p:txBody>
          <a:bodyPr/>
          <a:lstStyle/>
          <a:p>
            <a:endParaRPr lang="it-IT"/>
          </a:p>
        </p:txBody>
      </p:sp>
      <p:sp>
        <p:nvSpPr>
          <p:cNvPr id="16392"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a:endParaRPr lang="it-IT" sz="2400">
              <a:latin typeface="Times New Roman" pitchFamily="18" charset="0"/>
            </a:endParaRPr>
          </a:p>
        </p:txBody>
      </p:sp>
      <p:sp>
        <p:nvSpPr>
          <p:cNvPr id="16393"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a:endParaRPr lang="it-IT" sz="2400">
              <a:latin typeface="Times New Roman" pitchFamily="18" charset="0"/>
            </a:endParaRPr>
          </a:p>
        </p:txBody>
      </p:sp>
      <p:sp>
        <p:nvSpPr>
          <p:cNvPr id="16394"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a:endParaRPr lang="it-IT" sz="2400">
              <a:latin typeface="Times New Roman" pitchFamily="18" charset="0"/>
            </a:endParaRPr>
          </a:p>
        </p:txBody>
      </p:sp>
      <p:sp>
        <p:nvSpPr>
          <p:cNvPr id="16395" name="Rectangle 11"/>
          <p:cNvSpPr>
            <a:spLocks noChangeArrowheads="1"/>
          </p:cNvSpPr>
          <p:nvPr/>
        </p:nvSpPr>
        <p:spPr bwMode="auto">
          <a:xfrm>
            <a:off x="0" y="0"/>
            <a:ext cx="609600" cy="4876800"/>
          </a:xfrm>
          <a:prstGeom prst="rect">
            <a:avLst/>
          </a:prstGeom>
          <a:solidFill>
            <a:schemeClr val="accent1"/>
          </a:solidFill>
          <a:ln w="9525">
            <a:noFill/>
            <a:miter lim="800000"/>
            <a:headEnd/>
            <a:tailEnd/>
          </a:ln>
          <a:effectLst/>
        </p:spPr>
        <p:txBody>
          <a:bodyPr wrap="none" anchor="ctr"/>
          <a:lstStyle/>
          <a:p>
            <a:pPr algn="ctr"/>
            <a:endParaRPr lang="it-IT" sz="2400">
              <a:latin typeface="Times New Roman" pitchFamily="18" charset="0"/>
            </a:endParaRPr>
          </a:p>
        </p:txBody>
      </p:sp>
      <p:sp>
        <p:nvSpPr>
          <p:cNvPr id="16396" name="Rectangle 12"/>
          <p:cNvSpPr>
            <a:spLocks noChangeArrowheads="1"/>
          </p:cNvSpPr>
          <p:nvPr userDrawn="1"/>
        </p:nvSpPr>
        <p:spPr bwMode="auto">
          <a:xfrm>
            <a:off x="1739900" y="2120900"/>
            <a:ext cx="7010400" cy="4114800"/>
          </a:xfrm>
          <a:prstGeom prst="rect">
            <a:avLst/>
          </a:prstGeom>
          <a:noFill/>
          <a:ln w="9525">
            <a:noFill/>
            <a:miter lim="800000"/>
            <a:headEnd/>
            <a:tailEnd/>
          </a:ln>
          <a:effectLst/>
        </p:spPr>
        <p:txBody>
          <a:bodyPr/>
          <a:lstStyle/>
          <a:p>
            <a:pPr marL="342900" indent="-342900">
              <a:spcBef>
                <a:spcPct val="20000"/>
              </a:spcBef>
              <a:buClr>
                <a:schemeClr val="tx1"/>
              </a:buClr>
              <a:buSzPct val="70000"/>
              <a:buFont typeface="Wingdings" pitchFamily="2" charset="2"/>
              <a:buChar char="¢"/>
            </a:pPr>
            <a:endParaRPr lang="it-IT" sz="3000">
              <a:solidFill>
                <a:schemeClr val="tx2"/>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it-IT"/>
              <a:t> Analisi dei Valori</a:t>
            </a:r>
          </a:p>
        </p:txBody>
      </p:sp>
      <p:sp>
        <p:nvSpPr>
          <p:cNvPr id="18435" name="Rectangle 3"/>
          <p:cNvSpPr>
            <a:spLocks noGrp="1" noChangeArrowheads="1"/>
          </p:cNvSpPr>
          <p:nvPr>
            <p:ph type="subTitle" idx="1"/>
          </p:nvPr>
        </p:nvSpPr>
        <p:spPr/>
        <p:txBody>
          <a:bodyPr/>
          <a:lstStyle/>
          <a:p>
            <a:r>
              <a:rPr lang="it-IT" dirty="0" smtClean="0"/>
              <a:t>Prof. Luigi </a:t>
            </a:r>
            <a:r>
              <a:rPr lang="it-IT" dirty="0" err="1" smtClean="0"/>
              <a:t>Lepore</a:t>
            </a:r>
            <a:endParaRPr lang="it-IT" dirty="0" smtClean="0"/>
          </a:p>
          <a:p>
            <a:r>
              <a:rPr lang="it-IT" smtClean="0"/>
              <a:t>luigi.lepore@uniparthenope.it</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4"/>
          <p:cNvSpPr>
            <a:spLocks noGrp="1"/>
          </p:cNvSpPr>
          <p:nvPr>
            <p:ph type="ftr" sz="quarter" idx="11"/>
          </p:nvPr>
        </p:nvSpPr>
        <p:spPr/>
        <p:txBody>
          <a:bodyPr/>
          <a:lstStyle/>
          <a:p>
            <a:r>
              <a:rPr lang="it-IT"/>
              <a:t>Università Parthenope</a:t>
            </a:r>
          </a:p>
        </p:txBody>
      </p:sp>
      <p:sp>
        <p:nvSpPr>
          <p:cNvPr id="8" name="Segnaposto numero diapositiva 5"/>
          <p:cNvSpPr>
            <a:spLocks noGrp="1"/>
          </p:cNvSpPr>
          <p:nvPr>
            <p:ph type="sldNum" sz="quarter" idx="12"/>
          </p:nvPr>
        </p:nvSpPr>
        <p:spPr/>
        <p:txBody>
          <a:bodyPr/>
          <a:lstStyle/>
          <a:p>
            <a:fld id="{567E66F3-43E3-499D-B9FF-36E3DF70DFB2}" type="slidenum">
              <a:rPr lang="it-IT"/>
              <a:pPr/>
              <a:t>10</a:t>
            </a:fld>
            <a:endParaRPr lang="it-IT"/>
          </a:p>
        </p:txBody>
      </p:sp>
      <p:sp>
        <p:nvSpPr>
          <p:cNvPr id="58370"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58371" name="Rectangle 3"/>
          <p:cNvSpPr>
            <a:spLocks noChangeArrowheads="1"/>
          </p:cNvSpPr>
          <p:nvPr/>
        </p:nvSpPr>
        <p:spPr bwMode="auto">
          <a:xfrm>
            <a:off x="684213" y="1052513"/>
            <a:ext cx="8459787" cy="1736725"/>
          </a:xfrm>
          <a:prstGeom prst="rect">
            <a:avLst/>
          </a:prstGeom>
          <a:noFill/>
          <a:ln w="9525">
            <a:noFill/>
            <a:miter lim="800000"/>
            <a:headEnd/>
            <a:tailEnd/>
          </a:ln>
          <a:effectLst/>
        </p:spPr>
        <p:txBody>
          <a:bodyPr>
            <a:spAutoFit/>
          </a:bodyPr>
          <a:lstStyle/>
          <a:p>
            <a:pPr algn="ctr"/>
            <a:r>
              <a:rPr lang="it-IT" sz="2700" i="1"/>
              <a:t>Supponendo l'acquisto di fattori per l'importo di 400 regolato in parte con pagamento contanti (100) ed in parte con accensione di debiti di funzionamento verso fornitori (300)  si  verificano  le  seguenti  variazioni:</a:t>
            </a:r>
          </a:p>
        </p:txBody>
      </p:sp>
      <p:pic>
        <p:nvPicPr>
          <p:cNvPr id="58372" name="Picture 4"/>
          <p:cNvPicPr>
            <a:picLocks noGrp="1" noChangeAspect="1" noChangeArrowheads="1"/>
          </p:cNvPicPr>
          <p:nvPr>
            <p:ph idx="1"/>
          </p:nvPr>
        </p:nvPicPr>
        <p:blipFill>
          <a:blip r:embed="rId2"/>
          <a:srcRect/>
          <a:stretch>
            <a:fillRect/>
          </a:stretch>
        </p:blipFill>
        <p:spPr>
          <a:xfrm>
            <a:off x="755650" y="2708275"/>
            <a:ext cx="8137525" cy="2376488"/>
          </a:xfrm>
          <a:noFill/>
          <a:ln/>
        </p:spPr>
      </p:pic>
      <p:sp>
        <p:nvSpPr>
          <p:cNvPr id="58374" name="Rectangle 6"/>
          <p:cNvSpPr>
            <a:spLocks noChangeArrowheads="1"/>
          </p:cNvSpPr>
          <p:nvPr/>
        </p:nvSpPr>
        <p:spPr bwMode="auto">
          <a:xfrm>
            <a:off x="250825" y="4941888"/>
            <a:ext cx="8569325" cy="2471737"/>
          </a:xfrm>
          <a:prstGeom prst="rect">
            <a:avLst/>
          </a:prstGeom>
          <a:noFill/>
          <a:ln w="9525">
            <a:noFill/>
            <a:miter lim="800000"/>
            <a:headEnd/>
            <a:tailEnd/>
          </a:ln>
          <a:effectLst/>
        </p:spPr>
        <p:txBody>
          <a:bodyPr>
            <a:spAutoFit/>
          </a:bodyPr>
          <a:lstStyle/>
          <a:p>
            <a:pPr algn="ctr"/>
            <a:r>
              <a:rPr lang="it-IT" sz="2600"/>
              <a:t>ovvero</a:t>
            </a:r>
          </a:p>
          <a:p>
            <a:r>
              <a:rPr lang="it-IT" sz="2800"/>
              <a:t>VE - (400 di costo)                      VF- (-100 di denaro) </a:t>
            </a:r>
          </a:p>
          <a:p>
            <a:r>
              <a:rPr lang="it-IT" sz="2800"/>
              <a:t>                                                    VF- (+ 300 debiti  di</a:t>
            </a:r>
          </a:p>
          <a:p>
            <a:pPr algn="r"/>
            <a:r>
              <a:rPr lang="it-IT" sz="2800"/>
              <a:t>funzionamento)</a:t>
            </a:r>
          </a:p>
          <a:p>
            <a:pPr algn="r"/>
            <a:endParaRPr lang="it-IT" sz="2800"/>
          </a:p>
          <a:p>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4"/>
          <p:cNvSpPr>
            <a:spLocks noGrp="1"/>
          </p:cNvSpPr>
          <p:nvPr>
            <p:ph type="ftr" sz="quarter" idx="11"/>
          </p:nvPr>
        </p:nvSpPr>
        <p:spPr/>
        <p:txBody>
          <a:bodyPr/>
          <a:lstStyle/>
          <a:p>
            <a:r>
              <a:rPr lang="it-IT"/>
              <a:t>Università Parthenope</a:t>
            </a:r>
          </a:p>
        </p:txBody>
      </p:sp>
      <p:sp>
        <p:nvSpPr>
          <p:cNvPr id="8" name="Segnaposto numero diapositiva 5"/>
          <p:cNvSpPr>
            <a:spLocks noGrp="1"/>
          </p:cNvSpPr>
          <p:nvPr>
            <p:ph type="sldNum" sz="quarter" idx="12"/>
          </p:nvPr>
        </p:nvSpPr>
        <p:spPr/>
        <p:txBody>
          <a:bodyPr/>
          <a:lstStyle/>
          <a:p>
            <a:fld id="{34B024F8-6649-469C-9C4B-BEA177E45AE7}" type="slidenum">
              <a:rPr lang="it-IT"/>
              <a:pPr/>
              <a:t>11</a:t>
            </a:fld>
            <a:endParaRPr lang="it-IT"/>
          </a:p>
        </p:txBody>
      </p:sp>
      <p:sp>
        <p:nvSpPr>
          <p:cNvPr id="52226"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52227" name="Rectangle 3"/>
          <p:cNvSpPr>
            <a:spLocks noChangeArrowheads="1"/>
          </p:cNvSpPr>
          <p:nvPr/>
        </p:nvSpPr>
        <p:spPr bwMode="auto">
          <a:xfrm>
            <a:off x="611188" y="981075"/>
            <a:ext cx="8459787" cy="1736725"/>
          </a:xfrm>
          <a:prstGeom prst="rect">
            <a:avLst/>
          </a:prstGeom>
          <a:noFill/>
          <a:ln w="9525">
            <a:noFill/>
            <a:miter lim="800000"/>
            <a:headEnd/>
            <a:tailEnd/>
          </a:ln>
          <a:effectLst/>
        </p:spPr>
        <p:txBody>
          <a:bodyPr>
            <a:spAutoFit/>
          </a:bodyPr>
          <a:lstStyle/>
          <a:p>
            <a:pPr algn="ctr"/>
            <a:r>
              <a:rPr lang="it-IT" sz="2700" i="1"/>
              <a:t>Analogamente nell'ipotesi di vendita di prodotti finiti per l'importo di 500 regolato in parte in denaro (150) ed in parte con concessione di crediti di funziona-mento (350)  si  verificano le seguenti variazioni:</a:t>
            </a:r>
          </a:p>
        </p:txBody>
      </p:sp>
      <p:pic>
        <p:nvPicPr>
          <p:cNvPr id="52228" name="Picture 4"/>
          <p:cNvPicPr>
            <a:picLocks noGrp="1" noChangeAspect="1" noChangeArrowheads="1"/>
          </p:cNvPicPr>
          <p:nvPr>
            <p:ph idx="1"/>
          </p:nvPr>
        </p:nvPicPr>
        <p:blipFill>
          <a:blip r:embed="rId2"/>
          <a:srcRect/>
          <a:stretch>
            <a:fillRect/>
          </a:stretch>
        </p:blipFill>
        <p:spPr>
          <a:xfrm>
            <a:off x="611188" y="2708275"/>
            <a:ext cx="8353425" cy="2592388"/>
          </a:xfrm>
          <a:noFill/>
          <a:ln/>
        </p:spPr>
      </p:pic>
      <p:sp>
        <p:nvSpPr>
          <p:cNvPr id="52230" name="Rectangle 6"/>
          <p:cNvSpPr>
            <a:spLocks noChangeArrowheads="1"/>
          </p:cNvSpPr>
          <p:nvPr/>
        </p:nvSpPr>
        <p:spPr bwMode="auto">
          <a:xfrm>
            <a:off x="179388" y="5229225"/>
            <a:ext cx="8785225" cy="1770063"/>
          </a:xfrm>
          <a:prstGeom prst="rect">
            <a:avLst/>
          </a:prstGeom>
          <a:noFill/>
          <a:ln w="9525">
            <a:noFill/>
            <a:miter lim="800000"/>
            <a:headEnd/>
            <a:tailEnd/>
          </a:ln>
          <a:effectLst/>
        </p:spPr>
        <p:txBody>
          <a:bodyPr>
            <a:spAutoFit/>
          </a:bodyPr>
          <a:lstStyle/>
          <a:p>
            <a:pPr algn="ctr"/>
            <a:r>
              <a:rPr lang="it-IT" sz="2600"/>
              <a:t>ovvero</a:t>
            </a:r>
          </a:p>
          <a:p>
            <a:r>
              <a:rPr lang="it-IT" sz="2800"/>
              <a:t>VF+ (+150 di denaro)                     VE + (500 di ricavo)</a:t>
            </a:r>
          </a:p>
          <a:p>
            <a:r>
              <a:rPr lang="it-IT" sz="2800"/>
              <a:t>VF+ (+</a:t>
            </a:r>
            <a:r>
              <a:rPr lang="it-IT" sz="2500"/>
              <a:t>350 crediti di funzionamento</a:t>
            </a:r>
            <a:r>
              <a:rPr lang="it-IT" sz="2800"/>
              <a:t>)</a:t>
            </a:r>
          </a:p>
          <a:p>
            <a:endParaRPr lang="it-IT"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4"/>
          <p:cNvSpPr>
            <a:spLocks noGrp="1"/>
          </p:cNvSpPr>
          <p:nvPr>
            <p:ph type="ftr" sz="quarter" idx="11"/>
          </p:nvPr>
        </p:nvSpPr>
        <p:spPr/>
        <p:txBody>
          <a:bodyPr/>
          <a:lstStyle/>
          <a:p>
            <a:r>
              <a:rPr lang="it-IT"/>
              <a:t>Università Parthenope</a:t>
            </a:r>
          </a:p>
        </p:txBody>
      </p:sp>
      <p:sp>
        <p:nvSpPr>
          <p:cNvPr id="8" name="Segnaposto numero diapositiva 5"/>
          <p:cNvSpPr>
            <a:spLocks noGrp="1"/>
          </p:cNvSpPr>
          <p:nvPr>
            <p:ph type="sldNum" sz="quarter" idx="12"/>
          </p:nvPr>
        </p:nvSpPr>
        <p:spPr/>
        <p:txBody>
          <a:bodyPr/>
          <a:lstStyle/>
          <a:p>
            <a:fld id="{AE882D71-CA8E-44F9-A121-B9D5011F00D5}" type="slidenum">
              <a:rPr lang="it-IT"/>
              <a:pPr/>
              <a:t>12</a:t>
            </a:fld>
            <a:endParaRPr lang="it-IT"/>
          </a:p>
        </p:txBody>
      </p:sp>
      <p:sp>
        <p:nvSpPr>
          <p:cNvPr id="53250"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53251" name="Rectangle 3"/>
          <p:cNvSpPr>
            <a:spLocks noChangeArrowheads="1"/>
          </p:cNvSpPr>
          <p:nvPr/>
        </p:nvSpPr>
        <p:spPr bwMode="auto">
          <a:xfrm>
            <a:off x="755650" y="1052513"/>
            <a:ext cx="7921625" cy="1373187"/>
          </a:xfrm>
          <a:prstGeom prst="rect">
            <a:avLst/>
          </a:prstGeom>
          <a:noFill/>
          <a:ln w="9525">
            <a:noFill/>
            <a:miter lim="800000"/>
            <a:headEnd/>
            <a:tailEnd/>
          </a:ln>
          <a:effectLst/>
        </p:spPr>
        <p:txBody>
          <a:bodyPr>
            <a:spAutoFit/>
          </a:bodyPr>
          <a:lstStyle/>
          <a:p>
            <a:pPr algn="ctr"/>
            <a:r>
              <a:rPr lang="it-IT" sz="2800" i="1"/>
              <a:t>Al momento dell'estinzione alla scadenza dei debiti di funzionamento per 300 si verificano le seguenti variazioni:</a:t>
            </a:r>
          </a:p>
        </p:txBody>
      </p:sp>
      <p:pic>
        <p:nvPicPr>
          <p:cNvPr id="53252" name="Picture 4"/>
          <p:cNvPicPr>
            <a:picLocks noGrp="1" noChangeAspect="1" noChangeArrowheads="1"/>
          </p:cNvPicPr>
          <p:nvPr>
            <p:ph idx="1"/>
          </p:nvPr>
        </p:nvPicPr>
        <p:blipFill>
          <a:blip r:embed="rId2"/>
          <a:srcRect/>
          <a:stretch>
            <a:fillRect/>
          </a:stretch>
        </p:blipFill>
        <p:spPr>
          <a:xfrm>
            <a:off x="755650" y="2492375"/>
            <a:ext cx="8137525" cy="2305050"/>
          </a:xfrm>
          <a:noFill/>
          <a:ln/>
        </p:spPr>
      </p:pic>
      <p:sp>
        <p:nvSpPr>
          <p:cNvPr id="53254" name="Rectangle 6"/>
          <p:cNvSpPr>
            <a:spLocks noChangeArrowheads="1"/>
          </p:cNvSpPr>
          <p:nvPr/>
        </p:nvSpPr>
        <p:spPr bwMode="auto">
          <a:xfrm>
            <a:off x="250825" y="4868863"/>
            <a:ext cx="8642350" cy="1495425"/>
          </a:xfrm>
          <a:prstGeom prst="rect">
            <a:avLst/>
          </a:prstGeom>
          <a:noFill/>
          <a:ln w="9525">
            <a:noFill/>
            <a:miter lim="800000"/>
            <a:headEnd/>
            <a:tailEnd/>
          </a:ln>
          <a:effectLst/>
        </p:spPr>
        <p:txBody>
          <a:bodyPr>
            <a:spAutoFit/>
          </a:bodyPr>
          <a:lstStyle/>
          <a:p>
            <a:pPr algn="ctr"/>
            <a:r>
              <a:rPr lang="it-IT" sz="2600"/>
              <a:t>Ovvero</a:t>
            </a:r>
          </a:p>
          <a:p>
            <a:pPr algn="ctr"/>
            <a:endParaRPr lang="it-IT" sz="1000"/>
          </a:p>
          <a:p>
            <a:r>
              <a:rPr lang="it-IT" sz="2800"/>
              <a:t>VF+ (- 300 debiti di                    VF - (- 300 di denaro)</a:t>
            </a:r>
          </a:p>
          <a:p>
            <a:r>
              <a:rPr lang="it-IT" sz="2800"/>
              <a:t>funzionamento)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4"/>
          <p:cNvSpPr>
            <a:spLocks noGrp="1"/>
          </p:cNvSpPr>
          <p:nvPr>
            <p:ph type="ftr" sz="quarter" idx="11"/>
          </p:nvPr>
        </p:nvSpPr>
        <p:spPr/>
        <p:txBody>
          <a:bodyPr/>
          <a:lstStyle/>
          <a:p>
            <a:r>
              <a:rPr lang="it-IT"/>
              <a:t>Università Parthenope</a:t>
            </a:r>
          </a:p>
        </p:txBody>
      </p:sp>
      <p:sp>
        <p:nvSpPr>
          <p:cNvPr id="8" name="Segnaposto numero diapositiva 5"/>
          <p:cNvSpPr>
            <a:spLocks noGrp="1"/>
          </p:cNvSpPr>
          <p:nvPr>
            <p:ph type="sldNum" sz="quarter" idx="12"/>
          </p:nvPr>
        </p:nvSpPr>
        <p:spPr/>
        <p:txBody>
          <a:bodyPr/>
          <a:lstStyle/>
          <a:p>
            <a:fld id="{EB28673C-BDEA-4BC1-921E-1D526534359A}" type="slidenum">
              <a:rPr lang="it-IT"/>
              <a:pPr/>
              <a:t>13</a:t>
            </a:fld>
            <a:endParaRPr lang="it-IT"/>
          </a:p>
        </p:txBody>
      </p:sp>
      <p:sp>
        <p:nvSpPr>
          <p:cNvPr id="54274"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54275" name="Rectangle 3"/>
          <p:cNvSpPr>
            <a:spLocks noChangeArrowheads="1"/>
          </p:cNvSpPr>
          <p:nvPr/>
        </p:nvSpPr>
        <p:spPr bwMode="auto">
          <a:xfrm>
            <a:off x="684213" y="1125538"/>
            <a:ext cx="8208962" cy="1373187"/>
          </a:xfrm>
          <a:prstGeom prst="rect">
            <a:avLst/>
          </a:prstGeom>
          <a:noFill/>
          <a:ln w="9525">
            <a:noFill/>
            <a:miter lim="800000"/>
            <a:headEnd/>
            <a:tailEnd/>
          </a:ln>
          <a:effectLst/>
        </p:spPr>
        <p:txBody>
          <a:bodyPr>
            <a:spAutoFit/>
          </a:bodyPr>
          <a:lstStyle/>
          <a:p>
            <a:pPr algn="ctr"/>
            <a:r>
              <a:rPr lang="it-IT" sz="2800" i="1"/>
              <a:t>Al momento dell'incasso alla scadenza dei crediti di funzionamento per 350 si verificano le seguenti variazioni:</a:t>
            </a:r>
          </a:p>
        </p:txBody>
      </p:sp>
      <p:pic>
        <p:nvPicPr>
          <p:cNvPr id="54276" name="Picture 4"/>
          <p:cNvPicPr>
            <a:picLocks noGrp="1" noChangeAspect="1" noChangeArrowheads="1"/>
          </p:cNvPicPr>
          <p:nvPr>
            <p:ph idx="1"/>
          </p:nvPr>
        </p:nvPicPr>
        <p:blipFill>
          <a:blip r:embed="rId2"/>
          <a:srcRect/>
          <a:stretch>
            <a:fillRect/>
          </a:stretch>
        </p:blipFill>
        <p:spPr>
          <a:xfrm>
            <a:off x="755650" y="2492375"/>
            <a:ext cx="8064500" cy="2592388"/>
          </a:xfrm>
          <a:noFill/>
          <a:ln/>
        </p:spPr>
      </p:pic>
      <p:sp>
        <p:nvSpPr>
          <p:cNvPr id="54278" name="Rectangle 6"/>
          <p:cNvSpPr>
            <a:spLocks noChangeArrowheads="1"/>
          </p:cNvSpPr>
          <p:nvPr/>
        </p:nvSpPr>
        <p:spPr bwMode="auto">
          <a:xfrm>
            <a:off x="250825" y="5157788"/>
            <a:ext cx="8713788" cy="1343025"/>
          </a:xfrm>
          <a:prstGeom prst="rect">
            <a:avLst/>
          </a:prstGeom>
          <a:noFill/>
          <a:ln w="9525">
            <a:noFill/>
            <a:miter lim="800000"/>
            <a:headEnd/>
            <a:tailEnd/>
          </a:ln>
          <a:effectLst/>
        </p:spPr>
        <p:txBody>
          <a:bodyPr>
            <a:spAutoFit/>
          </a:bodyPr>
          <a:lstStyle/>
          <a:p>
            <a:pPr algn="ctr"/>
            <a:r>
              <a:rPr lang="it-IT" sz="2600"/>
              <a:t>ovvero</a:t>
            </a:r>
          </a:p>
          <a:p>
            <a:r>
              <a:rPr lang="it-IT" sz="2800"/>
              <a:t>VF+ (+350 di denaro)                   VF -  (- 350 crediti di</a:t>
            </a:r>
          </a:p>
          <a:p>
            <a:pPr algn="r"/>
            <a:r>
              <a:rPr lang="it-IT" sz="2800"/>
              <a:t>funzionamento)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4"/>
          <p:cNvSpPr>
            <a:spLocks noGrp="1"/>
          </p:cNvSpPr>
          <p:nvPr>
            <p:ph type="ftr" sz="quarter" idx="11"/>
          </p:nvPr>
        </p:nvSpPr>
        <p:spPr/>
        <p:txBody>
          <a:bodyPr/>
          <a:lstStyle/>
          <a:p>
            <a:r>
              <a:rPr lang="it-IT"/>
              <a:t>Università Parthenope</a:t>
            </a:r>
          </a:p>
        </p:txBody>
      </p:sp>
      <p:sp>
        <p:nvSpPr>
          <p:cNvPr id="8" name="Segnaposto numero diapositiva 5"/>
          <p:cNvSpPr>
            <a:spLocks noGrp="1"/>
          </p:cNvSpPr>
          <p:nvPr>
            <p:ph type="sldNum" sz="quarter" idx="12"/>
          </p:nvPr>
        </p:nvSpPr>
        <p:spPr/>
        <p:txBody>
          <a:bodyPr/>
          <a:lstStyle/>
          <a:p>
            <a:fld id="{07E22DB7-4B3A-47C0-B396-E74A9A8A57B7}" type="slidenum">
              <a:rPr lang="it-IT"/>
              <a:pPr/>
              <a:t>14</a:t>
            </a:fld>
            <a:endParaRPr lang="it-IT"/>
          </a:p>
        </p:txBody>
      </p:sp>
      <p:sp>
        <p:nvSpPr>
          <p:cNvPr id="64514"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64515" name="Rectangle 3"/>
          <p:cNvSpPr>
            <a:spLocks noChangeArrowheads="1"/>
          </p:cNvSpPr>
          <p:nvPr/>
        </p:nvSpPr>
        <p:spPr bwMode="auto">
          <a:xfrm>
            <a:off x="684213" y="1125538"/>
            <a:ext cx="8208962" cy="1373187"/>
          </a:xfrm>
          <a:prstGeom prst="rect">
            <a:avLst/>
          </a:prstGeom>
          <a:noFill/>
          <a:ln w="9525">
            <a:noFill/>
            <a:miter lim="800000"/>
            <a:headEnd/>
            <a:tailEnd/>
          </a:ln>
          <a:effectLst/>
        </p:spPr>
        <p:txBody>
          <a:bodyPr>
            <a:spAutoFit/>
          </a:bodyPr>
          <a:lstStyle/>
          <a:p>
            <a:pPr algn="ctr"/>
            <a:r>
              <a:rPr lang="it-IT" sz="2800" i="1"/>
              <a:t>Se l'azienda concede un credito per un importo di 150 si verificano le seguenti variazioni:</a:t>
            </a:r>
            <a:endParaRPr lang="it-IT" sz="2800"/>
          </a:p>
          <a:p>
            <a:endParaRPr lang="it-IT" sz="2800" i="1"/>
          </a:p>
        </p:txBody>
      </p:sp>
      <p:pic>
        <p:nvPicPr>
          <p:cNvPr id="64516" name="Picture 4"/>
          <p:cNvPicPr>
            <a:picLocks noGrp="1" noChangeAspect="1" noChangeArrowheads="1"/>
          </p:cNvPicPr>
          <p:nvPr>
            <p:ph idx="1"/>
          </p:nvPr>
        </p:nvPicPr>
        <p:blipFill>
          <a:blip r:embed="rId2"/>
          <a:srcRect/>
          <a:stretch>
            <a:fillRect/>
          </a:stretch>
        </p:blipFill>
        <p:spPr>
          <a:xfrm>
            <a:off x="611188" y="2060575"/>
            <a:ext cx="8353425" cy="2736850"/>
          </a:xfrm>
          <a:noFill/>
          <a:ln/>
        </p:spPr>
      </p:pic>
      <p:sp>
        <p:nvSpPr>
          <p:cNvPr id="64517" name="Rectangle 5"/>
          <p:cNvSpPr>
            <a:spLocks noChangeArrowheads="1"/>
          </p:cNvSpPr>
          <p:nvPr/>
        </p:nvSpPr>
        <p:spPr bwMode="auto">
          <a:xfrm>
            <a:off x="250825" y="4868863"/>
            <a:ext cx="8713788" cy="1922462"/>
          </a:xfrm>
          <a:prstGeom prst="rect">
            <a:avLst/>
          </a:prstGeom>
          <a:noFill/>
          <a:ln w="9525">
            <a:noFill/>
            <a:miter lim="800000"/>
            <a:headEnd/>
            <a:tailEnd/>
          </a:ln>
          <a:effectLst/>
        </p:spPr>
        <p:txBody>
          <a:bodyPr>
            <a:spAutoFit/>
          </a:bodyPr>
          <a:lstStyle/>
          <a:p>
            <a:pPr algn="ctr"/>
            <a:r>
              <a:rPr lang="it-IT" sz="2600"/>
              <a:t>ovvero</a:t>
            </a:r>
          </a:p>
          <a:p>
            <a:pPr algn="ctr"/>
            <a:endParaRPr lang="it-IT" sz="1000"/>
          </a:p>
          <a:p>
            <a:r>
              <a:rPr lang="it-IT" sz="2800"/>
              <a:t>VF+ (+150 crediti                      VF - (-150 di denaro)</a:t>
            </a:r>
          </a:p>
          <a:p>
            <a:r>
              <a:rPr lang="it-IT" sz="2800"/>
              <a:t>di finanziamento)</a:t>
            </a:r>
          </a:p>
          <a:p>
            <a:endParaRPr lang="it-IT"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piè di pagina 4"/>
          <p:cNvSpPr>
            <a:spLocks noGrp="1"/>
          </p:cNvSpPr>
          <p:nvPr>
            <p:ph type="ftr" sz="quarter" idx="11"/>
          </p:nvPr>
        </p:nvSpPr>
        <p:spPr/>
        <p:txBody>
          <a:bodyPr/>
          <a:lstStyle/>
          <a:p>
            <a:r>
              <a:rPr lang="it-IT"/>
              <a:t>Università Parthenope</a:t>
            </a:r>
          </a:p>
        </p:txBody>
      </p:sp>
      <p:sp>
        <p:nvSpPr>
          <p:cNvPr id="9" name="Segnaposto numero diapositiva 5"/>
          <p:cNvSpPr>
            <a:spLocks noGrp="1"/>
          </p:cNvSpPr>
          <p:nvPr>
            <p:ph type="sldNum" sz="quarter" idx="12"/>
          </p:nvPr>
        </p:nvSpPr>
        <p:spPr/>
        <p:txBody>
          <a:bodyPr/>
          <a:lstStyle/>
          <a:p>
            <a:fld id="{AB75B473-81AF-41D2-8501-4A44B324015C}" type="slidenum">
              <a:rPr lang="it-IT"/>
              <a:pPr/>
              <a:t>15</a:t>
            </a:fld>
            <a:endParaRPr lang="it-IT"/>
          </a:p>
        </p:txBody>
      </p:sp>
      <p:sp>
        <p:nvSpPr>
          <p:cNvPr id="56322"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56323" name="Rectangle 3"/>
          <p:cNvSpPr>
            <a:spLocks noChangeArrowheads="1"/>
          </p:cNvSpPr>
          <p:nvPr/>
        </p:nvSpPr>
        <p:spPr bwMode="auto">
          <a:xfrm>
            <a:off x="755650" y="1125538"/>
            <a:ext cx="8137525" cy="1373187"/>
          </a:xfrm>
          <a:prstGeom prst="rect">
            <a:avLst/>
          </a:prstGeom>
          <a:noFill/>
          <a:ln w="9525">
            <a:noFill/>
            <a:miter lim="800000"/>
            <a:headEnd/>
            <a:tailEnd/>
          </a:ln>
          <a:effectLst/>
        </p:spPr>
        <p:txBody>
          <a:bodyPr>
            <a:spAutoFit/>
          </a:bodyPr>
          <a:lstStyle/>
          <a:p>
            <a:pPr algn="ctr"/>
            <a:r>
              <a:rPr lang="it-IT" sz="2800" i="1"/>
              <a:t>Al momento della estinzione di un credito per un importo di 150 (ipotizzando l'assenza di interessi) si verificano le seguenti variazioni:</a:t>
            </a:r>
          </a:p>
        </p:txBody>
      </p:sp>
      <p:pic>
        <p:nvPicPr>
          <p:cNvPr id="56324" name="Picture 4"/>
          <p:cNvPicPr>
            <a:picLocks noGrp="1" noChangeAspect="1" noChangeArrowheads="1"/>
          </p:cNvPicPr>
          <p:nvPr>
            <p:ph idx="1"/>
          </p:nvPr>
        </p:nvPicPr>
        <p:blipFill>
          <a:blip r:embed="rId2"/>
          <a:srcRect/>
          <a:stretch>
            <a:fillRect/>
          </a:stretch>
        </p:blipFill>
        <p:spPr>
          <a:xfrm>
            <a:off x="755650" y="2492375"/>
            <a:ext cx="8208963" cy="2665413"/>
          </a:xfrm>
          <a:noFill/>
          <a:ln/>
        </p:spPr>
      </p:pic>
      <p:sp>
        <p:nvSpPr>
          <p:cNvPr id="56326" name="Rectangle 6"/>
          <p:cNvSpPr>
            <a:spLocks noChangeArrowheads="1"/>
          </p:cNvSpPr>
          <p:nvPr/>
        </p:nvSpPr>
        <p:spPr bwMode="auto">
          <a:xfrm>
            <a:off x="4211638" y="5157788"/>
            <a:ext cx="1176337" cy="488950"/>
          </a:xfrm>
          <a:prstGeom prst="rect">
            <a:avLst/>
          </a:prstGeom>
          <a:noFill/>
          <a:ln w="9525">
            <a:noFill/>
            <a:miter lim="800000"/>
            <a:headEnd/>
            <a:tailEnd/>
          </a:ln>
          <a:effectLst/>
        </p:spPr>
        <p:txBody>
          <a:bodyPr wrap="none">
            <a:spAutoFit/>
          </a:bodyPr>
          <a:lstStyle/>
          <a:p>
            <a:r>
              <a:rPr lang="it-IT" sz="2600"/>
              <a:t>ovvero</a:t>
            </a:r>
          </a:p>
        </p:txBody>
      </p:sp>
      <p:sp>
        <p:nvSpPr>
          <p:cNvPr id="56327" name="Rectangle 7"/>
          <p:cNvSpPr>
            <a:spLocks noChangeArrowheads="1"/>
          </p:cNvSpPr>
          <p:nvPr/>
        </p:nvSpPr>
        <p:spPr bwMode="auto">
          <a:xfrm>
            <a:off x="250825" y="5589588"/>
            <a:ext cx="8642350" cy="946150"/>
          </a:xfrm>
          <a:prstGeom prst="rect">
            <a:avLst/>
          </a:prstGeom>
          <a:noFill/>
          <a:ln w="9525">
            <a:noFill/>
            <a:miter lim="800000"/>
            <a:headEnd/>
            <a:tailEnd/>
          </a:ln>
          <a:effectLst/>
        </p:spPr>
        <p:txBody>
          <a:bodyPr>
            <a:spAutoFit/>
          </a:bodyPr>
          <a:lstStyle/>
          <a:p>
            <a:r>
              <a:rPr lang="it-IT" sz="2800"/>
              <a:t>VF+ (+150 di denaro)                        VF - (-150 crediti</a:t>
            </a:r>
          </a:p>
          <a:p>
            <a:pPr algn="r"/>
            <a:r>
              <a:rPr lang="it-IT" sz="2800"/>
              <a:t>di finanziamento)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piè di pagina 4"/>
          <p:cNvSpPr>
            <a:spLocks noGrp="1"/>
          </p:cNvSpPr>
          <p:nvPr>
            <p:ph type="ftr" sz="quarter" idx="11"/>
          </p:nvPr>
        </p:nvSpPr>
        <p:spPr/>
        <p:txBody>
          <a:bodyPr/>
          <a:lstStyle/>
          <a:p>
            <a:r>
              <a:rPr lang="it-IT"/>
              <a:t>Università Parthenope</a:t>
            </a:r>
          </a:p>
        </p:txBody>
      </p:sp>
      <p:sp>
        <p:nvSpPr>
          <p:cNvPr id="9" name="Segnaposto numero diapositiva 5"/>
          <p:cNvSpPr>
            <a:spLocks noGrp="1"/>
          </p:cNvSpPr>
          <p:nvPr>
            <p:ph type="sldNum" sz="quarter" idx="12"/>
          </p:nvPr>
        </p:nvSpPr>
        <p:spPr/>
        <p:txBody>
          <a:bodyPr/>
          <a:lstStyle/>
          <a:p>
            <a:fld id="{274EE442-E006-4823-AE0F-D9E62F54BAAD}" type="slidenum">
              <a:rPr lang="it-IT"/>
              <a:pPr/>
              <a:t>16</a:t>
            </a:fld>
            <a:endParaRPr lang="it-IT"/>
          </a:p>
        </p:txBody>
      </p:sp>
      <p:sp>
        <p:nvSpPr>
          <p:cNvPr id="57346"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57347" name="Rectangle 3"/>
          <p:cNvSpPr>
            <a:spLocks noChangeArrowheads="1"/>
          </p:cNvSpPr>
          <p:nvPr/>
        </p:nvSpPr>
        <p:spPr bwMode="auto">
          <a:xfrm>
            <a:off x="684213" y="1125538"/>
            <a:ext cx="8064500" cy="1373187"/>
          </a:xfrm>
          <a:prstGeom prst="rect">
            <a:avLst/>
          </a:prstGeom>
          <a:noFill/>
          <a:ln w="9525">
            <a:noFill/>
            <a:miter lim="800000"/>
            <a:headEnd/>
            <a:tailEnd/>
          </a:ln>
          <a:effectLst/>
        </p:spPr>
        <p:txBody>
          <a:bodyPr>
            <a:spAutoFit/>
          </a:bodyPr>
          <a:lstStyle/>
          <a:p>
            <a:pPr algn="ctr"/>
            <a:r>
              <a:rPr lang="it-IT" sz="2800" i="1"/>
              <a:t>Nel caso di estinzione di un credito di 150 con congiunta corresponsione di interessi attivi maturati per l'importo di 10 si ha invece:</a:t>
            </a:r>
          </a:p>
        </p:txBody>
      </p:sp>
      <p:pic>
        <p:nvPicPr>
          <p:cNvPr id="57348" name="Picture 4"/>
          <p:cNvPicPr>
            <a:picLocks noGrp="1" noChangeAspect="1" noChangeArrowheads="1"/>
          </p:cNvPicPr>
          <p:nvPr>
            <p:ph idx="1"/>
          </p:nvPr>
        </p:nvPicPr>
        <p:blipFill>
          <a:blip r:embed="rId2"/>
          <a:srcRect/>
          <a:stretch>
            <a:fillRect/>
          </a:stretch>
        </p:blipFill>
        <p:spPr>
          <a:xfrm>
            <a:off x="684213" y="2492375"/>
            <a:ext cx="8280400" cy="2449513"/>
          </a:xfrm>
          <a:noFill/>
          <a:ln/>
        </p:spPr>
      </p:pic>
      <p:sp>
        <p:nvSpPr>
          <p:cNvPr id="57350" name="Rectangle 6"/>
          <p:cNvSpPr>
            <a:spLocks noChangeArrowheads="1"/>
          </p:cNvSpPr>
          <p:nvPr/>
        </p:nvSpPr>
        <p:spPr bwMode="auto">
          <a:xfrm>
            <a:off x="4427538" y="4868863"/>
            <a:ext cx="1176337" cy="488950"/>
          </a:xfrm>
          <a:prstGeom prst="rect">
            <a:avLst/>
          </a:prstGeom>
          <a:noFill/>
          <a:ln w="9525">
            <a:noFill/>
            <a:miter lim="800000"/>
            <a:headEnd/>
            <a:tailEnd/>
          </a:ln>
          <a:effectLst/>
        </p:spPr>
        <p:txBody>
          <a:bodyPr wrap="none">
            <a:spAutoFit/>
          </a:bodyPr>
          <a:lstStyle/>
          <a:p>
            <a:r>
              <a:rPr lang="it-IT" sz="2600"/>
              <a:t>ovvero</a:t>
            </a:r>
          </a:p>
        </p:txBody>
      </p:sp>
      <p:sp>
        <p:nvSpPr>
          <p:cNvPr id="57351" name="Rectangle 7"/>
          <p:cNvSpPr>
            <a:spLocks noChangeArrowheads="1"/>
          </p:cNvSpPr>
          <p:nvPr/>
        </p:nvSpPr>
        <p:spPr bwMode="auto">
          <a:xfrm>
            <a:off x="179388" y="5300663"/>
            <a:ext cx="8785225" cy="1373187"/>
          </a:xfrm>
          <a:prstGeom prst="rect">
            <a:avLst/>
          </a:prstGeom>
          <a:noFill/>
          <a:ln w="9525">
            <a:noFill/>
            <a:miter lim="800000"/>
            <a:headEnd/>
            <a:tailEnd/>
          </a:ln>
          <a:effectLst/>
        </p:spPr>
        <p:txBody>
          <a:bodyPr>
            <a:spAutoFit/>
          </a:bodyPr>
          <a:lstStyle/>
          <a:p>
            <a:pPr algn="r"/>
            <a:r>
              <a:rPr lang="it-IT" sz="2800"/>
              <a:t>VF + (+160 di denaro)                     VF - (-150 crediti di finanziamento)</a:t>
            </a:r>
          </a:p>
          <a:p>
            <a:pPr algn="r"/>
            <a:r>
              <a:rPr lang="it-IT" sz="2800"/>
              <a:t>VE + (10 ricavo)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piè di pagina 4"/>
          <p:cNvSpPr>
            <a:spLocks noGrp="1"/>
          </p:cNvSpPr>
          <p:nvPr>
            <p:ph type="ftr" sz="quarter" idx="11"/>
          </p:nvPr>
        </p:nvSpPr>
        <p:spPr/>
        <p:txBody>
          <a:bodyPr/>
          <a:lstStyle/>
          <a:p>
            <a:r>
              <a:rPr lang="it-IT"/>
              <a:t>Università Parthenope</a:t>
            </a:r>
          </a:p>
        </p:txBody>
      </p:sp>
      <p:sp>
        <p:nvSpPr>
          <p:cNvPr id="10" name="Segnaposto numero diapositiva 5"/>
          <p:cNvSpPr>
            <a:spLocks noGrp="1"/>
          </p:cNvSpPr>
          <p:nvPr>
            <p:ph type="sldNum" sz="quarter" idx="12"/>
          </p:nvPr>
        </p:nvSpPr>
        <p:spPr/>
        <p:txBody>
          <a:bodyPr/>
          <a:lstStyle/>
          <a:p>
            <a:fld id="{0CDAB373-D8EB-413F-A6F4-6C5A353F24A2}" type="slidenum">
              <a:rPr lang="it-IT"/>
              <a:pPr/>
              <a:t>17</a:t>
            </a:fld>
            <a:endParaRPr lang="it-IT"/>
          </a:p>
        </p:txBody>
      </p:sp>
      <p:sp>
        <p:nvSpPr>
          <p:cNvPr id="65538"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65539" name="Rectangle 3"/>
          <p:cNvSpPr>
            <a:spLocks noChangeArrowheads="1"/>
          </p:cNvSpPr>
          <p:nvPr/>
        </p:nvSpPr>
        <p:spPr bwMode="auto">
          <a:xfrm>
            <a:off x="755650" y="981075"/>
            <a:ext cx="7777163" cy="1373188"/>
          </a:xfrm>
          <a:prstGeom prst="rect">
            <a:avLst/>
          </a:prstGeom>
          <a:noFill/>
          <a:ln w="9525">
            <a:noFill/>
            <a:miter lim="800000"/>
            <a:headEnd/>
            <a:tailEnd/>
          </a:ln>
          <a:effectLst/>
        </p:spPr>
        <p:txBody>
          <a:bodyPr>
            <a:spAutoFit/>
          </a:bodyPr>
          <a:lstStyle/>
          <a:p>
            <a:pPr algn="ctr"/>
            <a:r>
              <a:rPr lang="it-IT" sz="2800" i="1"/>
              <a:t>Nel caso di pagamento da un cliente di un credito commerciale di 200 di valore nominale con "abbuono" di 20</a:t>
            </a:r>
          </a:p>
        </p:txBody>
      </p:sp>
      <p:pic>
        <p:nvPicPr>
          <p:cNvPr id="65540" name="Picture 4"/>
          <p:cNvPicPr>
            <a:picLocks noGrp="1" noChangeAspect="1" noChangeArrowheads="1"/>
          </p:cNvPicPr>
          <p:nvPr>
            <p:ph idx="1"/>
          </p:nvPr>
        </p:nvPicPr>
        <p:blipFill>
          <a:blip r:embed="rId2"/>
          <a:srcRect/>
          <a:stretch>
            <a:fillRect/>
          </a:stretch>
        </p:blipFill>
        <p:spPr>
          <a:xfrm>
            <a:off x="684213" y="2349500"/>
            <a:ext cx="8280400" cy="2447925"/>
          </a:xfrm>
          <a:noFill/>
          <a:ln/>
        </p:spPr>
      </p:pic>
      <p:sp>
        <p:nvSpPr>
          <p:cNvPr id="65542" name="Rectangle 6"/>
          <p:cNvSpPr>
            <a:spLocks noChangeArrowheads="1"/>
          </p:cNvSpPr>
          <p:nvPr/>
        </p:nvSpPr>
        <p:spPr bwMode="auto">
          <a:xfrm>
            <a:off x="4427538" y="4652963"/>
            <a:ext cx="1176337" cy="488950"/>
          </a:xfrm>
          <a:prstGeom prst="rect">
            <a:avLst/>
          </a:prstGeom>
          <a:noFill/>
          <a:ln w="9525">
            <a:noFill/>
            <a:miter lim="800000"/>
            <a:headEnd/>
            <a:tailEnd/>
          </a:ln>
          <a:effectLst/>
        </p:spPr>
        <p:txBody>
          <a:bodyPr wrap="none">
            <a:spAutoFit/>
          </a:bodyPr>
          <a:lstStyle/>
          <a:p>
            <a:r>
              <a:rPr lang="it-IT" sz="2600"/>
              <a:t>ovvero</a:t>
            </a:r>
          </a:p>
        </p:txBody>
      </p:sp>
      <p:sp>
        <p:nvSpPr>
          <p:cNvPr id="65543" name="Rectangle 7"/>
          <p:cNvSpPr>
            <a:spLocks noChangeArrowheads="1"/>
          </p:cNvSpPr>
          <p:nvPr/>
        </p:nvSpPr>
        <p:spPr bwMode="auto">
          <a:xfrm>
            <a:off x="179388" y="4941888"/>
            <a:ext cx="8713787" cy="946150"/>
          </a:xfrm>
          <a:prstGeom prst="rect">
            <a:avLst/>
          </a:prstGeom>
          <a:noFill/>
          <a:ln w="9525">
            <a:noFill/>
            <a:miter lim="800000"/>
            <a:headEnd/>
            <a:tailEnd/>
          </a:ln>
          <a:effectLst/>
        </p:spPr>
        <p:txBody>
          <a:bodyPr>
            <a:spAutoFit/>
          </a:bodyPr>
          <a:lstStyle/>
          <a:p>
            <a:r>
              <a:rPr lang="it-IT" sz="2800"/>
              <a:t>VF+ (+180 di denaro)                        VF - (- 200 crediti</a:t>
            </a:r>
          </a:p>
          <a:p>
            <a:pPr algn="r"/>
            <a:r>
              <a:rPr lang="it-IT" sz="2800"/>
              <a:t>VE- (20 “costo”*)                              di funzionamento)</a:t>
            </a:r>
          </a:p>
        </p:txBody>
      </p:sp>
      <p:sp>
        <p:nvSpPr>
          <p:cNvPr id="65544" name="Rectangle 8"/>
          <p:cNvSpPr>
            <a:spLocks noChangeArrowheads="1"/>
          </p:cNvSpPr>
          <p:nvPr/>
        </p:nvSpPr>
        <p:spPr bwMode="auto">
          <a:xfrm>
            <a:off x="250825" y="5805488"/>
            <a:ext cx="8569325" cy="701675"/>
          </a:xfrm>
          <a:prstGeom prst="rect">
            <a:avLst/>
          </a:prstGeom>
          <a:noFill/>
          <a:ln w="9525">
            <a:noFill/>
            <a:miter lim="800000"/>
            <a:headEnd/>
            <a:tailEnd/>
          </a:ln>
          <a:effectLst/>
        </p:spPr>
        <p:txBody>
          <a:bodyPr>
            <a:spAutoFit/>
          </a:bodyPr>
          <a:lstStyle/>
          <a:p>
            <a:pPr algn="r"/>
            <a:r>
              <a:rPr lang="it-IT" sz="2000"/>
              <a:t>* a ben vedere si tratta di uno "storno di ricavo" (il ricavo era </a:t>
            </a:r>
          </a:p>
          <a:p>
            <a:pPr algn="r"/>
            <a:r>
              <a:rPr lang="it-IT" sz="2000"/>
              <a:t>stato rilevato per 200, ma in realtà esso dovrà incidere per 180)</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piè di pagina 4"/>
          <p:cNvSpPr>
            <a:spLocks noGrp="1"/>
          </p:cNvSpPr>
          <p:nvPr>
            <p:ph type="ftr" sz="quarter" idx="11"/>
          </p:nvPr>
        </p:nvSpPr>
        <p:spPr/>
        <p:txBody>
          <a:bodyPr/>
          <a:lstStyle/>
          <a:p>
            <a:r>
              <a:rPr lang="it-IT"/>
              <a:t>Università Parthenope</a:t>
            </a:r>
          </a:p>
        </p:txBody>
      </p:sp>
      <p:sp>
        <p:nvSpPr>
          <p:cNvPr id="10" name="Segnaposto numero diapositiva 5"/>
          <p:cNvSpPr>
            <a:spLocks noGrp="1"/>
          </p:cNvSpPr>
          <p:nvPr>
            <p:ph type="sldNum" sz="quarter" idx="12"/>
          </p:nvPr>
        </p:nvSpPr>
        <p:spPr/>
        <p:txBody>
          <a:bodyPr/>
          <a:lstStyle/>
          <a:p>
            <a:fld id="{F264A814-32C3-41DD-AEA9-897140E2A917}" type="slidenum">
              <a:rPr lang="it-IT"/>
              <a:pPr/>
              <a:t>18</a:t>
            </a:fld>
            <a:endParaRPr lang="it-IT"/>
          </a:p>
        </p:txBody>
      </p:sp>
      <p:sp>
        <p:nvSpPr>
          <p:cNvPr id="75778"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75779" name="Rectangle 3"/>
          <p:cNvSpPr>
            <a:spLocks noChangeArrowheads="1"/>
          </p:cNvSpPr>
          <p:nvPr/>
        </p:nvSpPr>
        <p:spPr bwMode="auto">
          <a:xfrm>
            <a:off x="684213" y="981075"/>
            <a:ext cx="8280400" cy="1373188"/>
          </a:xfrm>
          <a:prstGeom prst="rect">
            <a:avLst/>
          </a:prstGeom>
          <a:noFill/>
          <a:ln w="9525">
            <a:noFill/>
            <a:miter lim="800000"/>
            <a:headEnd/>
            <a:tailEnd/>
          </a:ln>
          <a:effectLst/>
        </p:spPr>
        <p:txBody>
          <a:bodyPr>
            <a:spAutoFit/>
          </a:bodyPr>
          <a:lstStyle/>
          <a:p>
            <a:pPr algn="ctr"/>
            <a:r>
              <a:rPr lang="it-IT" sz="2800" i="1"/>
              <a:t>Nel caso di pagamento ad un fornitore di un debito</a:t>
            </a:r>
          </a:p>
          <a:p>
            <a:pPr algn="ctr"/>
            <a:r>
              <a:rPr lang="it-IT" sz="2800" i="1"/>
              <a:t>commerciale di 300 di valore nominale con "abbuono" di 30</a:t>
            </a:r>
          </a:p>
        </p:txBody>
      </p:sp>
      <p:pic>
        <p:nvPicPr>
          <p:cNvPr id="75780" name="Picture 4"/>
          <p:cNvPicPr>
            <a:picLocks noGrp="1" noChangeAspect="1" noChangeArrowheads="1"/>
          </p:cNvPicPr>
          <p:nvPr>
            <p:ph idx="1"/>
          </p:nvPr>
        </p:nvPicPr>
        <p:blipFill>
          <a:blip r:embed="rId2"/>
          <a:srcRect/>
          <a:stretch>
            <a:fillRect/>
          </a:stretch>
        </p:blipFill>
        <p:spPr>
          <a:xfrm>
            <a:off x="755650" y="2274888"/>
            <a:ext cx="8208963" cy="2449512"/>
          </a:xfrm>
          <a:noFill/>
          <a:ln/>
        </p:spPr>
      </p:pic>
      <p:sp>
        <p:nvSpPr>
          <p:cNvPr id="75781" name="Rectangle 5"/>
          <p:cNvSpPr>
            <a:spLocks noChangeArrowheads="1"/>
          </p:cNvSpPr>
          <p:nvPr/>
        </p:nvSpPr>
        <p:spPr bwMode="auto">
          <a:xfrm>
            <a:off x="3995738" y="4581525"/>
            <a:ext cx="1176337" cy="488950"/>
          </a:xfrm>
          <a:prstGeom prst="rect">
            <a:avLst/>
          </a:prstGeom>
          <a:noFill/>
          <a:ln w="9525">
            <a:noFill/>
            <a:miter lim="800000"/>
            <a:headEnd/>
            <a:tailEnd/>
          </a:ln>
          <a:effectLst/>
        </p:spPr>
        <p:txBody>
          <a:bodyPr wrap="none">
            <a:spAutoFit/>
          </a:bodyPr>
          <a:lstStyle/>
          <a:p>
            <a:r>
              <a:rPr lang="it-IT" sz="2600"/>
              <a:t>ovvero</a:t>
            </a:r>
          </a:p>
        </p:txBody>
      </p:sp>
      <p:sp>
        <p:nvSpPr>
          <p:cNvPr id="75782" name="Rectangle 6"/>
          <p:cNvSpPr>
            <a:spLocks noChangeArrowheads="1"/>
          </p:cNvSpPr>
          <p:nvPr/>
        </p:nvSpPr>
        <p:spPr bwMode="auto">
          <a:xfrm>
            <a:off x="395288" y="4868863"/>
            <a:ext cx="8496300" cy="885825"/>
          </a:xfrm>
          <a:prstGeom prst="rect">
            <a:avLst/>
          </a:prstGeom>
          <a:noFill/>
          <a:ln w="9525">
            <a:noFill/>
            <a:miter lim="800000"/>
            <a:headEnd/>
            <a:tailEnd/>
          </a:ln>
          <a:effectLst/>
        </p:spPr>
        <p:txBody>
          <a:bodyPr>
            <a:spAutoFit/>
          </a:bodyPr>
          <a:lstStyle/>
          <a:p>
            <a:r>
              <a:rPr lang="it-IT" sz="2600"/>
              <a:t>VF +(- 300 debiti                             VF- (- 270 di denaro) </a:t>
            </a:r>
          </a:p>
          <a:p>
            <a:r>
              <a:rPr lang="it-IT" sz="2600"/>
              <a:t>di funzionamento)                              VE + (30 "ricavo" *)</a:t>
            </a:r>
          </a:p>
        </p:txBody>
      </p:sp>
      <p:sp>
        <p:nvSpPr>
          <p:cNvPr id="75783" name="Rectangle 7"/>
          <p:cNvSpPr>
            <a:spLocks noChangeArrowheads="1"/>
          </p:cNvSpPr>
          <p:nvPr/>
        </p:nvSpPr>
        <p:spPr bwMode="auto">
          <a:xfrm>
            <a:off x="0" y="5805488"/>
            <a:ext cx="8820150" cy="701675"/>
          </a:xfrm>
          <a:prstGeom prst="rect">
            <a:avLst/>
          </a:prstGeom>
          <a:noFill/>
          <a:ln w="9525">
            <a:noFill/>
            <a:miter lim="800000"/>
            <a:headEnd/>
            <a:tailEnd/>
          </a:ln>
          <a:effectLst/>
        </p:spPr>
        <p:txBody>
          <a:bodyPr>
            <a:spAutoFit/>
          </a:bodyPr>
          <a:lstStyle/>
          <a:p>
            <a:pPr algn="r"/>
            <a:r>
              <a:rPr lang="it-IT" sz="2000"/>
              <a:t>* a ben vedere si tratta di uno "storno di costo" (il costo era stato </a:t>
            </a:r>
          </a:p>
          <a:p>
            <a:pPr algn="r"/>
            <a:r>
              <a:rPr lang="it-IT" sz="2000"/>
              <a:t>rilevato per 300, ma in realtà esso dovrà gravare per 270)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piè di pagina 4"/>
          <p:cNvSpPr>
            <a:spLocks noGrp="1"/>
          </p:cNvSpPr>
          <p:nvPr>
            <p:ph type="ftr" sz="quarter" idx="11"/>
          </p:nvPr>
        </p:nvSpPr>
        <p:spPr/>
        <p:txBody>
          <a:bodyPr/>
          <a:lstStyle/>
          <a:p>
            <a:r>
              <a:rPr lang="it-IT"/>
              <a:t>Università Parthenope</a:t>
            </a:r>
          </a:p>
        </p:txBody>
      </p:sp>
      <p:sp>
        <p:nvSpPr>
          <p:cNvPr id="9" name="Segnaposto numero diapositiva 5"/>
          <p:cNvSpPr>
            <a:spLocks noGrp="1"/>
          </p:cNvSpPr>
          <p:nvPr>
            <p:ph type="sldNum" sz="quarter" idx="12"/>
          </p:nvPr>
        </p:nvSpPr>
        <p:spPr/>
        <p:txBody>
          <a:bodyPr/>
          <a:lstStyle/>
          <a:p>
            <a:fld id="{742021BF-BBEA-4D48-BA09-46E9264316E7}" type="slidenum">
              <a:rPr lang="it-IT"/>
              <a:pPr/>
              <a:t>19</a:t>
            </a:fld>
            <a:endParaRPr lang="it-IT"/>
          </a:p>
        </p:txBody>
      </p:sp>
      <p:sp>
        <p:nvSpPr>
          <p:cNvPr id="66562"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66563" name="Rectangle 3"/>
          <p:cNvSpPr>
            <a:spLocks noChangeArrowheads="1"/>
          </p:cNvSpPr>
          <p:nvPr/>
        </p:nvSpPr>
        <p:spPr bwMode="auto">
          <a:xfrm>
            <a:off x="684213" y="1052513"/>
            <a:ext cx="8208962" cy="1373187"/>
          </a:xfrm>
          <a:prstGeom prst="rect">
            <a:avLst/>
          </a:prstGeom>
          <a:noFill/>
          <a:ln w="9525">
            <a:noFill/>
            <a:miter lim="800000"/>
            <a:headEnd/>
            <a:tailEnd/>
          </a:ln>
          <a:effectLst/>
        </p:spPr>
        <p:txBody>
          <a:bodyPr>
            <a:spAutoFit/>
          </a:bodyPr>
          <a:lstStyle/>
          <a:p>
            <a:pPr algn="ctr"/>
            <a:r>
              <a:rPr lang="it-IT" sz="2800" i="1"/>
              <a:t>Nell'ipotesi in cui l'incremento di capitale proprio venga realizzato con l'apporto di un bene (es. merce) per 130 si ha:</a:t>
            </a:r>
          </a:p>
        </p:txBody>
      </p:sp>
      <p:pic>
        <p:nvPicPr>
          <p:cNvPr id="66564" name="Picture 4"/>
          <p:cNvPicPr>
            <a:picLocks noGrp="1" noChangeAspect="1" noChangeArrowheads="1"/>
          </p:cNvPicPr>
          <p:nvPr>
            <p:ph idx="1"/>
          </p:nvPr>
        </p:nvPicPr>
        <p:blipFill>
          <a:blip r:embed="rId2"/>
          <a:srcRect/>
          <a:stretch>
            <a:fillRect/>
          </a:stretch>
        </p:blipFill>
        <p:spPr>
          <a:xfrm>
            <a:off x="684213" y="2420938"/>
            <a:ext cx="8280400" cy="2736850"/>
          </a:xfrm>
          <a:noFill/>
          <a:ln/>
        </p:spPr>
      </p:pic>
      <p:sp>
        <p:nvSpPr>
          <p:cNvPr id="66566" name="Rectangle 6"/>
          <p:cNvSpPr>
            <a:spLocks noChangeArrowheads="1"/>
          </p:cNvSpPr>
          <p:nvPr/>
        </p:nvSpPr>
        <p:spPr bwMode="auto">
          <a:xfrm>
            <a:off x="3995738" y="5100638"/>
            <a:ext cx="1544637" cy="488950"/>
          </a:xfrm>
          <a:prstGeom prst="rect">
            <a:avLst/>
          </a:prstGeom>
          <a:noFill/>
          <a:ln w="9525">
            <a:noFill/>
            <a:miter lim="800000"/>
            <a:headEnd/>
            <a:tailEnd/>
          </a:ln>
          <a:effectLst/>
        </p:spPr>
        <p:txBody>
          <a:bodyPr wrap="none">
            <a:spAutoFit/>
          </a:bodyPr>
          <a:lstStyle/>
          <a:p>
            <a:r>
              <a:rPr lang="it-IT" sz="2600"/>
              <a:t>    ovvero</a:t>
            </a:r>
          </a:p>
        </p:txBody>
      </p:sp>
      <p:sp>
        <p:nvSpPr>
          <p:cNvPr id="66567" name="Rectangle 7"/>
          <p:cNvSpPr>
            <a:spLocks noChangeArrowheads="1"/>
          </p:cNvSpPr>
          <p:nvPr/>
        </p:nvSpPr>
        <p:spPr bwMode="auto">
          <a:xfrm>
            <a:off x="323850" y="5718175"/>
            <a:ext cx="8640763" cy="519113"/>
          </a:xfrm>
          <a:prstGeom prst="rect">
            <a:avLst/>
          </a:prstGeom>
          <a:noFill/>
          <a:ln w="9525">
            <a:noFill/>
            <a:miter lim="800000"/>
            <a:headEnd/>
            <a:tailEnd/>
          </a:ln>
          <a:effectLst/>
        </p:spPr>
        <p:txBody>
          <a:bodyPr>
            <a:spAutoFit/>
          </a:bodyPr>
          <a:lstStyle/>
          <a:p>
            <a:r>
              <a:rPr lang="it-IT" sz="2800"/>
              <a:t>VE - (130 costo)             VE + (+130 di capitale netto)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r>
              <a:rPr lang="it-IT"/>
              <a:t>Università Parthenope</a:t>
            </a:r>
          </a:p>
        </p:txBody>
      </p:sp>
      <p:sp>
        <p:nvSpPr>
          <p:cNvPr id="6" name="Segnaposto numero diapositiva 5"/>
          <p:cNvSpPr>
            <a:spLocks noGrp="1"/>
          </p:cNvSpPr>
          <p:nvPr>
            <p:ph type="sldNum" sz="quarter" idx="12"/>
          </p:nvPr>
        </p:nvSpPr>
        <p:spPr/>
        <p:txBody>
          <a:bodyPr/>
          <a:lstStyle/>
          <a:p>
            <a:fld id="{46AA088E-DFF4-44CC-8059-E094C178DA30}" type="slidenum">
              <a:rPr lang="it-IT"/>
              <a:pPr/>
              <a:t>2</a:t>
            </a:fld>
            <a:endParaRPr lang="it-IT"/>
          </a:p>
        </p:txBody>
      </p:sp>
      <p:sp>
        <p:nvSpPr>
          <p:cNvPr id="19458" name="Rectangle 2"/>
          <p:cNvSpPr>
            <a:spLocks noGrp="1" noChangeArrowheads="1"/>
          </p:cNvSpPr>
          <p:nvPr>
            <p:ph type="title"/>
          </p:nvPr>
        </p:nvSpPr>
        <p:spPr>
          <a:xfrm>
            <a:off x="1524000" y="-100013"/>
            <a:ext cx="7010400" cy="1527176"/>
          </a:xfrm>
        </p:spPr>
        <p:txBody>
          <a:bodyPr/>
          <a:lstStyle/>
          <a:p>
            <a:r>
              <a:rPr lang="it-IT">
                <a:solidFill>
                  <a:srgbClr val="FF0000"/>
                </a:solidFill>
              </a:rPr>
              <a:t>Lezione XI: obiettivi</a:t>
            </a:r>
          </a:p>
        </p:txBody>
      </p:sp>
      <p:sp>
        <p:nvSpPr>
          <p:cNvPr id="19459" name="Rectangle 3"/>
          <p:cNvSpPr>
            <a:spLocks noGrp="1" noChangeArrowheads="1"/>
          </p:cNvSpPr>
          <p:nvPr>
            <p:ph type="body" idx="1"/>
          </p:nvPr>
        </p:nvSpPr>
        <p:spPr>
          <a:xfrm>
            <a:off x="1524000" y="1905000"/>
            <a:ext cx="7296150" cy="1092200"/>
          </a:xfrm>
        </p:spPr>
        <p:txBody>
          <a:bodyPr/>
          <a:lstStyle/>
          <a:p>
            <a:r>
              <a:rPr lang="it-IT"/>
              <a:t>Rappresentare l’attività del sistema aziendale</a:t>
            </a:r>
          </a:p>
          <a:p>
            <a:r>
              <a:rPr lang="it-IT"/>
              <a:t>Schematizzare, misurare e interpretare le operazioni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piè di pagina 5"/>
          <p:cNvSpPr>
            <a:spLocks noGrp="1"/>
          </p:cNvSpPr>
          <p:nvPr>
            <p:ph type="ftr" sz="quarter" idx="11"/>
          </p:nvPr>
        </p:nvSpPr>
        <p:spPr/>
        <p:txBody>
          <a:bodyPr/>
          <a:lstStyle/>
          <a:p>
            <a:r>
              <a:rPr lang="it-IT"/>
              <a:t>Università Parthenope</a:t>
            </a:r>
          </a:p>
        </p:txBody>
      </p:sp>
      <p:sp>
        <p:nvSpPr>
          <p:cNvPr id="9" name="Segnaposto numero diapositiva 6"/>
          <p:cNvSpPr>
            <a:spLocks noGrp="1"/>
          </p:cNvSpPr>
          <p:nvPr>
            <p:ph type="sldNum" sz="quarter" idx="12"/>
          </p:nvPr>
        </p:nvSpPr>
        <p:spPr/>
        <p:txBody>
          <a:bodyPr/>
          <a:lstStyle/>
          <a:p>
            <a:fld id="{F6FBA1A2-1742-47C0-8E4F-E9104705B750}" type="slidenum">
              <a:rPr lang="it-IT"/>
              <a:pPr/>
              <a:t>20</a:t>
            </a:fld>
            <a:endParaRPr lang="it-IT"/>
          </a:p>
        </p:txBody>
      </p:sp>
      <p:sp>
        <p:nvSpPr>
          <p:cNvPr id="70658" name="Rectangle 2"/>
          <p:cNvSpPr>
            <a:spLocks noGrp="1" noChangeArrowheads="1"/>
          </p:cNvSpPr>
          <p:nvPr>
            <p:ph type="title"/>
          </p:nvPr>
        </p:nvSpPr>
        <p:spPr/>
        <p:txBody>
          <a:bodyPr anchor="t"/>
          <a:lstStyle/>
          <a:p>
            <a:pPr algn="ctr"/>
            <a:r>
              <a:rPr lang="it-IT">
                <a:solidFill>
                  <a:srgbClr val="FF0000"/>
                </a:solidFill>
              </a:rPr>
              <a:t>Analisi dei Valori</a:t>
            </a:r>
          </a:p>
        </p:txBody>
      </p:sp>
      <p:pic>
        <p:nvPicPr>
          <p:cNvPr id="70660" name="Picture 4"/>
          <p:cNvPicPr>
            <a:picLocks noGrp="1" noChangeAspect="1" noChangeArrowheads="1"/>
          </p:cNvPicPr>
          <p:nvPr>
            <p:ph sz="half" idx="1"/>
          </p:nvPr>
        </p:nvPicPr>
        <p:blipFill>
          <a:blip r:embed="rId2"/>
          <a:srcRect/>
          <a:stretch>
            <a:fillRect/>
          </a:stretch>
        </p:blipFill>
        <p:spPr>
          <a:xfrm>
            <a:off x="755650" y="1484313"/>
            <a:ext cx="8066088" cy="2089150"/>
          </a:xfrm>
          <a:noFill/>
          <a:ln/>
        </p:spPr>
      </p:pic>
      <p:sp>
        <p:nvSpPr>
          <p:cNvPr id="70659" name="Rectangle 3"/>
          <p:cNvSpPr>
            <a:spLocks noChangeArrowheads="1"/>
          </p:cNvSpPr>
          <p:nvPr/>
        </p:nvSpPr>
        <p:spPr bwMode="auto">
          <a:xfrm>
            <a:off x="584200" y="1084263"/>
            <a:ext cx="8308975" cy="473075"/>
          </a:xfrm>
          <a:prstGeom prst="rect">
            <a:avLst/>
          </a:prstGeom>
          <a:noFill/>
          <a:ln w="9525">
            <a:noFill/>
            <a:miter lim="800000"/>
            <a:headEnd/>
            <a:tailEnd/>
          </a:ln>
          <a:effectLst/>
        </p:spPr>
        <p:txBody>
          <a:bodyPr>
            <a:spAutoFit/>
          </a:bodyPr>
          <a:lstStyle/>
          <a:p>
            <a:r>
              <a:rPr lang="it-IT" sz="2500" i="1"/>
              <a:t>SCOMPOSIZIONE OPERAZIONE XVII per fini esplicativi</a:t>
            </a:r>
          </a:p>
        </p:txBody>
      </p:sp>
      <p:pic>
        <p:nvPicPr>
          <p:cNvPr id="70662" name="Picture 6"/>
          <p:cNvPicPr>
            <a:picLocks noGrp="1" noChangeAspect="1" noChangeArrowheads="1"/>
          </p:cNvPicPr>
          <p:nvPr>
            <p:ph sz="half" idx="2"/>
          </p:nvPr>
        </p:nvPicPr>
        <p:blipFill>
          <a:blip r:embed="rId3"/>
          <a:srcRect/>
          <a:stretch>
            <a:fillRect/>
          </a:stretch>
        </p:blipFill>
        <p:spPr>
          <a:xfrm>
            <a:off x="755650" y="3644900"/>
            <a:ext cx="8066088" cy="2016125"/>
          </a:xfrm>
          <a:noFill/>
          <a:ln/>
        </p:spPr>
      </p:pic>
      <p:sp>
        <p:nvSpPr>
          <p:cNvPr id="70664" name="Rectangle 8"/>
          <p:cNvSpPr>
            <a:spLocks noChangeArrowheads="1"/>
          </p:cNvSpPr>
          <p:nvPr/>
        </p:nvSpPr>
        <p:spPr bwMode="auto">
          <a:xfrm>
            <a:off x="395288" y="5748338"/>
            <a:ext cx="8785225" cy="488950"/>
          </a:xfrm>
          <a:prstGeom prst="rect">
            <a:avLst/>
          </a:prstGeom>
          <a:noFill/>
          <a:ln w="9525">
            <a:noFill/>
            <a:miter lim="800000"/>
            <a:headEnd/>
            <a:tailEnd/>
          </a:ln>
          <a:effectLst/>
        </p:spPr>
        <p:txBody>
          <a:bodyPr>
            <a:spAutoFit/>
          </a:bodyPr>
          <a:lstStyle/>
          <a:p>
            <a:r>
              <a:rPr lang="it-IT" sz="2600"/>
              <a:t>* variazioni astrattamente ipotizzate che si compensano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piè di pagina 4"/>
          <p:cNvSpPr>
            <a:spLocks noGrp="1"/>
          </p:cNvSpPr>
          <p:nvPr>
            <p:ph type="ftr" sz="quarter" idx="11"/>
          </p:nvPr>
        </p:nvSpPr>
        <p:spPr/>
        <p:txBody>
          <a:bodyPr/>
          <a:lstStyle/>
          <a:p>
            <a:r>
              <a:rPr lang="it-IT"/>
              <a:t>Università Parthenope</a:t>
            </a:r>
          </a:p>
        </p:txBody>
      </p:sp>
      <p:sp>
        <p:nvSpPr>
          <p:cNvPr id="10" name="Segnaposto numero diapositiva 5"/>
          <p:cNvSpPr>
            <a:spLocks noGrp="1"/>
          </p:cNvSpPr>
          <p:nvPr>
            <p:ph type="sldNum" sz="quarter" idx="12"/>
          </p:nvPr>
        </p:nvSpPr>
        <p:spPr/>
        <p:txBody>
          <a:bodyPr/>
          <a:lstStyle/>
          <a:p>
            <a:fld id="{9A677860-4F04-4A9F-9BF8-C9FEBACF86D7}" type="slidenum">
              <a:rPr lang="it-IT"/>
              <a:pPr/>
              <a:t>21</a:t>
            </a:fld>
            <a:endParaRPr lang="it-IT"/>
          </a:p>
        </p:txBody>
      </p:sp>
      <p:sp>
        <p:nvSpPr>
          <p:cNvPr id="71682"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71683" name="Rectangle 3"/>
          <p:cNvSpPr>
            <a:spLocks noChangeArrowheads="1"/>
          </p:cNvSpPr>
          <p:nvPr/>
        </p:nvSpPr>
        <p:spPr bwMode="auto">
          <a:xfrm>
            <a:off x="755650" y="1052513"/>
            <a:ext cx="7993063" cy="1373187"/>
          </a:xfrm>
          <a:prstGeom prst="rect">
            <a:avLst/>
          </a:prstGeom>
          <a:noFill/>
          <a:ln w="9525">
            <a:noFill/>
            <a:miter lim="800000"/>
            <a:headEnd/>
            <a:tailEnd/>
          </a:ln>
          <a:effectLst/>
        </p:spPr>
        <p:txBody>
          <a:bodyPr>
            <a:spAutoFit/>
          </a:bodyPr>
          <a:lstStyle/>
          <a:p>
            <a:r>
              <a:rPr lang="it-IT" sz="2800" i="1"/>
              <a:t>Se l'azienda reperisce risorse finanziarie per 180 emettendo obbligazioni per un valore nominale di 200 da rimborsare al valore nominale si avrà:</a:t>
            </a:r>
          </a:p>
        </p:txBody>
      </p:sp>
      <p:pic>
        <p:nvPicPr>
          <p:cNvPr id="71684" name="Picture 4"/>
          <p:cNvPicPr>
            <a:picLocks noGrp="1" noChangeAspect="1" noChangeArrowheads="1"/>
          </p:cNvPicPr>
          <p:nvPr>
            <p:ph idx="1"/>
          </p:nvPr>
        </p:nvPicPr>
        <p:blipFill>
          <a:blip r:embed="rId2"/>
          <a:srcRect/>
          <a:stretch>
            <a:fillRect/>
          </a:stretch>
        </p:blipFill>
        <p:spPr>
          <a:xfrm>
            <a:off x="755650" y="2420938"/>
            <a:ext cx="8208963" cy="2447925"/>
          </a:xfrm>
          <a:noFill/>
          <a:ln/>
        </p:spPr>
      </p:pic>
      <p:sp>
        <p:nvSpPr>
          <p:cNvPr id="71686" name="Rectangle 6"/>
          <p:cNvSpPr>
            <a:spLocks noChangeArrowheads="1"/>
          </p:cNvSpPr>
          <p:nvPr/>
        </p:nvSpPr>
        <p:spPr bwMode="auto">
          <a:xfrm>
            <a:off x="3779838" y="4797425"/>
            <a:ext cx="1544637" cy="488950"/>
          </a:xfrm>
          <a:prstGeom prst="rect">
            <a:avLst/>
          </a:prstGeom>
          <a:noFill/>
          <a:ln w="9525">
            <a:noFill/>
            <a:miter lim="800000"/>
            <a:headEnd/>
            <a:tailEnd/>
          </a:ln>
          <a:effectLst/>
        </p:spPr>
        <p:txBody>
          <a:bodyPr wrap="none">
            <a:spAutoFit/>
          </a:bodyPr>
          <a:lstStyle/>
          <a:p>
            <a:r>
              <a:rPr lang="it-IT" sz="2600"/>
              <a:t>    ovvero</a:t>
            </a:r>
          </a:p>
        </p:txBody>
      </p:sp>
      <p:sp>
        <p:nvSpPr>
          <p:cNvPr id="71687" name="Rectangle 7"/>
          <p:cNvSpPr>
            <a:spLocks noChangeArrowheads="1"/>
          </p:cNvSpPr>
          <p:nvPr/>
        </p:nvSpPr>
        <p:spPr bwMode="auto">
          <a:xfrm>
            <a:off x="323850" y="5362575"/>
            <a:ext cx="8496300" cy="946150"/>
          </a:xfrm>
          <a:prstGeom prst="rect">
            <a:avLst/>
          </a:prstGeom>
          <a:noFill/>
          <a:ln w="9525">
            <a:noFill/>
            <a:miter lim="800000"/>
            <a:headEnd/>
            <a:tailEnd/>
          </a:ln>
          <a:effectLst/>
        </p:spPr>
        <p:txBody>
          <a:bodyPr>
            <a:spAutoFit/>
          </a:bodyPr>
          <a:lstStyle/>
          <a:p>
            <a:r>
              <a:rPr lang="it-IT" sz="2800"/>
              <a:t>VF + (+180 di denaro)                   VF- (+200 di debiti</a:t>
            </a:r>
          </a:p>
          <a:p>
            <a:pPr algn="r"/>
            <a:r>
              <a:rPr lang="it-IT" sz="2800"/>
              <a:t>di finanziamento)</a:t>
            </a:r>
          </a:p>
        </p:txBody>
      </p:sp>
      <p:sp>
        <p:nvSpPr>
          <p:cNvPr id="71688" name="Rectangle 8"/>
          <p:cNvSpPr>
            <a:spLocks noChangeArrowheads="1"/>
          </p:cNvSpPr>
          <p:nvPr/>
        </p:nvSpPr>
        <p:spPr bwMode="auto">
          <a:xfrm>
            <a:off x="395288" y="5862638"/>
            <a:ext cx="2557462" cy="519112"/>
          </a:xfrm>
          <a:prstGeom prst="rect">
            <a:avLst/>
          </a:prstGeom>
          <a:noFill/>
          <a:ln w="9525">
            <a:noFill/>
            <a:miter lim="800000"/>
            <a:headEnd/>
            <a:tailEnd/>
          </a:ln>
          <a:effectLst/>
        </p:spPr>
        <p:txBody>
          <a:bodyPr wrap="none">
            <a:spAutoFit/>
          </a:bodyPr>
          <a:lstStyle/>
          <a:p>
            <a:r>
              <a:rPr lang="it-IT" sz="2800"/>
              <a:t>VE - (20 costo)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2"/>
          <p:cNvSpPr>
            <a:spLocks noGrp="1"/>
          </p:cNvSpPr>
          <p:nvPr>
            <p:ph type="ftr" sz="quarter" idx="11"/>
          </p:nvPr>
        </p:nvSpPr>
        <p:spPr/>
        <p:txBody>
          <a:bodyPr/>
          <a:lstStyle/>
          <a:p>
            <a:r>
              <a:rPr lang="it-IT"/>
              <a:t>Università Parthenope</a:t>
            </a:r>
          </a:p>
        </p:txBody>
      </p:sp>
      <p:sp>
        <p:nvSpPr>
          <p:cNvPr id="6" name="Segnaposto numero diapositiva 3"/>
          <p:cNvSpPr>
            <a:spLocks noGrp="1"/>
          </p:cNvSpPr>
          <p:nvPr>
            <p:ph type="sldNum" sz="quarter" idx="12"/>
          </p:nvPr>
        </p:nvSpPr>
        <p:spPr/>
        <p:txBody>
          <a:bodyPr/>
          <a:lstStyle/>
          <a:p>
            <a:fld id="{9622C365-2C4F-4B77-ADA2-63A7FACCBC54}" type="slidenum">
              <a:rPr lang="it-IT"/>
              <a:pPr/>
              <a:t>22</a:t>
            </a:fld>
            <a:endParaRPr lang="it-IT"/>
          </a:p>
        </p:txBody>
      </p:sp>
      <p:sp>
        <p:nvSpPr>
          <p:cNvPr id="83970" name="Text Box 2"/>
          <p:cNvSpPr txBox="1">
            <a:spLocks noChangeArrowheads="1"/>
          </p:cNvSpPr>
          <p:nvPr/>
        </p:nvSpPr>
        <p:spPr bwMode="auto">
          <a:xfrm>
            <a:off x="1763713" y="404813"/>
            <a:ext cx="6629400" cy="579437"/>
          </a:xfrm>
          <a:prstGeom prst="rect">
            <a:avLst/>
          </a:prstGeom>
          <a:noFill/>
          <a:ln w="9525">
            <a:noFill/>
            <a:miter lim="800000"/>
            <a:headEnd/>
            <a:tailEnd/>
          </a:ln>
          <a:effectLst/>
        </p:spPr>
        <p:txBody>
          <a:bodyPr>
            <a:spAutoFit/>
          </a:bodyPr>
          <a:lstStyle/>
          <a:p>
            <a:pPr>
              <a:spcBef>
                <a:spcPct val="50000"/>
              </a:spcBef>
            </a:pPr>
            <a:r>
              <a:rPr lang="it-IT" sz="3200" b="1">
                <a:solidFill>
                  <a:srgbClr val="FF0000"/>
                </a:solidFill>
              </a:rPr>
              <a:t>Possibili domande d’esame</a:t>
            </a:r>
          </a:p>
        </p:txBody>
      </p:sp>
      <p:sp>
        <p:nvSpPr>
          <p:cNvPr id="83971" name="Text Box 3"/>
          <p:cNvSpPr txBox="1">
            <a:spLocks noChangeArrowheads="1"/>
          </p:cNvSpPr>
          <p:nvPr/>
        </p:nvSpPr>
        <p:spPr bwMode="auto">
          <a:xfrm>
            <a:off x="755650" y="1196975"/>
            <a:ext cx="8388350" cy="5064125"/>
          </a:xfrm>
          <a:prstGeom prst="rect">
            <a:avLst/>
          </a:prstGeom>
          <a:noFill/>
          <a:ln w="9525">
            <a:noFill/>
            <a:miter lim="800000"/>
            <a:headEnd/>
            <a:tailEnd/>
          </a:ln>
          <a:effectLst/>
        </p:spPr>
        <p:txBody>
          <a:bodyPr>
            <a:spAutoFit/>
          </a:bodyPr>
          <a:lstStyle/>
          <a:p>
            <a:pPr marL="457200" indent="-457200"/>
            <a:r>
              <a:rPr lang="it-IT" sz="2800"/>
              <a:t>L’azienda concede un prestito ad un dipendente,     l’analisi dei valori è:</a:t>
            </a:r>
          </a:p>
          <a:p>
            <a:pPr marL="1371600" lvl="2" indent="-457200"/>
            <a:r>
              <a:rPr lang="it-IT" sz="2800"/>
              <a:t>a) VE +, VF +;</a:t>
            </a:r>
            <a:endParaRPr lang="de-DE" sz="2800"/>
          </a:p>
          <a:p>
            <a:pPr marL="1371600" lvl="2" indent="-457200"/>
            <a:r>
              <a:rPr lang="de-DE" sz="2800"/>
              <a:t>b) VF +, VF -;</a:t>
            </a:r>
          </a:p>
          <a:p>
            <a:pPr marL="1371600" lvl="2" indent="-457200"/>
            <a:r>
              <a:rPr lang="de-DE" sz="2800"/>
              <a:t>c) VF -, VE -.</a:t>
            </a:r>
            <a:endParaRPr lang="it-IT" sz="2800"/>
          </a:p>
          <a:p>
            <a:pPr marL="457200" indent="-457200"/>
            <a:r>
              <a:rPr lang="it-IT"/>
              <a:t>  </a:t>
            </a:r>
          </a:p>
          <a:p>
            <a:pPr marL="457200" indent="-457200"/>
            <a:endParaRPr lang="it-IT" sz="2800"/>
          </a:p>
          <a:p>
            <a:pPr marL="457200" indent="-457200"/>
            <a:r>
              <a:rPr lang="it-IT" sz="2800"/>
              <a:t>L’azienda paga salari e stipendi in contanti ai dipendenti, l’analisi dei valori è:</a:t>
            </a:r>
          </a:p>
          <a:p>
            <a:pPr marL="1371600" lvl="2" indent="-457200">
              <a:buFontTx/>
              <a:buAutoNum type="alphaLcParenR"/>
            </a:pPr>
            <a:r>
              <a:rPr lang="it-IT" sz="2800"/>
              <a:t>VF-, VE -;</a:t>
            </a:r>
          </a:p>
          <a:p>
            <a:pPr marL="1371600" lvl="2" indent="-457200">
              <a:buFontTx/>
              <a:buAutoNum type="alphaLcParenR"/>
            </a:pPr>
            <a:r>
              <a:rPr lang="it-IT" sz="2800"/>
              <a:t>VF+,VF-;</a:t>
            </a:r>
          </a:p>
          <a:p>
            <a:pPr marL="1371600" lvl="2" indent="-457200">
              <a:buFontTx/>
              <a:buAutoNum type="alphaLcParenR"/>
            </a:pPr>
            <a:r>
              <a:rPr lang="it-IT" sz="2800"/>
              <a:t>VE+, VF+.</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2"/>
          <p:cNvSpPr>
            <a:spLocks noGrp="1"/>
          </p:cNvSpPr>
          <p:nvPr>
            <p:ph type="ftr" sz="quarter" idx="11"/>
          </p:nvPr>
        </p:nvSpPr>
        <p:spPr/>
        <p:txBody>
          <a:bodyPr/>
          <a:lstStyle/>
          <a:p>
            <a:r>
              <a:rPr lang="it-IT"/>
              <a:t>Università Parthenope</a:t>
            </a:r>
          </a:p>
        </p:txBody>
      </p:sp>
      <p:sp>
        <p:nvSpPr>
          <p:cNvPr id="6" name="Segnaposto numero diapositiva 3"/>
          <p:cNvSpPr>
            <a:spLocks noGrp="1"/>
          </p:cNvSpPr>
          <p:nvPr>
            <p:ph type="sldNum" sz="quarter" idx="12"/>
          </p:nvPr>
        </p:nvSpPr>
        <p:spPr/>
        <p:txBody>
          <a:bodyPr/>
          <a:lstStyle/>
          <a:p>
            <a:fld id="{F0E3B86A-DB4D-4FC5-B604-F82FAA967706}" type="slidenum">
              <a:rPr lang="it-IT"/>
              <a:pPr/>
              <a:t>23</a:t>
            </a:fld>
            <a:endParaRPr lang="it-IT"/>
          </a:p>
        </p:txBody>
      </p:sp>
      <p:sp>
        <p:nvSpPr>
          <p:cNvPr id="84994" name="Text Box 2"/>
          <p:cNvSpPr txBox="1">
            <a:spLocks noChangeArrowheads="1"/>
          </p:cNvSpPr>
          <p:nvPr/>
        </p:nvSpPr>
        <p:spPr bwMode="auto">
          <a:xfrm>
            <a:off x="1763713" y="404813"/>
            <a:ext cx="6629400" cy="579437"/>
          </a:xfrm>
          <a:prstGeom prst="rect">
            <a:avLst/>
          </a:prstGeom>
          <a:noFill/>
          <a:ln w="9525">
            <a:noFill/>
            <a:miter lim="800000"/>
            <a:headEnd/>
            <a:tailEnd/>
          </a:ln>
          <a:effectLst/>
        </p:spPr>
        <p:txBody>
          <a:bodyPr>
            <a:spAutoFit/>
          </a:bodyPr>
          <a:lstStyle/>
          <a:p>
            <a:pPr>
              <a:spcBef>
                <a:spcPct val="50000"/>
              </a:spcBef>
            </a:pPr>
            <a:r>
              <a:rPr lang="it-IT" sz="3200" b="1">
                <a:solidFill>
                  <a:srgbClr val="FF0000"/>
                </a:solidFill>
              </a:rPr>
              <a:t>Possibili domande d’esame</a:t>
            </a:r>
          </a:p>
        </p:txBody>
      </p:sp>
      <p:sp>
        <p:nvSpPr>
          <p:cNvPr id="84995" name="Text Box 3"/>
          <p:cNvSpPr txBox="1">
            <a:spLocks noChangeArrowheads="1"/>
          </p:cNvSpPr>
          <p:nvPr/>
        </p:nvSpPr>
        <p:spPr bwMode="auto">
          <a:xfrm>
            <a:off x="755650" y="1196975"/>
            <a:ext cx="8388350" cy="5064125"/>
          </a:xfrm>
          <a:prstGeom prst="rect">
            <a:avLst/>
          </a:prstGeom>
          <a:noFill/>
          <a:ln w="9525">
            <a:noFill/>
            <a:miter lim="800000"/>
            <a:headEnd/>
            <a:tailEnd/>
          </a:ln>
          <a:effectLst/>
        </p:spPr>
        <p:txBody>
          <a:bodyPr>
            <a:spAutoFit/>
          </a:bodyPr>
          <a:lstStyle/>
          <a:p>
            <a:pPr marL="457200" indent="-457200"/>
            <a:r>
              <a:rPr lang="it-IT" sz="2800"/>
              <a:t>L’azienda ottiene la restituzione del prestito concesso al dipendente, l’analisi dei valori è:</a:t>
            </a:r>
          </a:p>
          <a:p>
            <a:pPr marL="1371600" lvl="2" indent="-457200"/>
            <a:r>
              <a:rPr lang="it-IT" sz="2800"/>
              <a:t>a) VE +, VF +;</a:t>
            </a:r>
            <a:endParaRPr lang="de-DE" sz="2800"/>
          </a:p>
          <a:p>
            <a:pPr marL="1371600" lvl="2" indent="-457200"/>
            <a:r>
              <a:rPr lang="de-DE" sz="2800"/>
              <a:t>b) VF -, VF +;</a:t>
            </a:r>
          </a:p>
          <a:p>
            <a:pPr marL="1371600" lvl="2" indent="-457200"/>
            <a:r>
              <a:rPr lang="de-DE" sz="2800"/>
              <a:t>c) VF -, VE -. </a:t>
            </a:r>
          </a:p>
          <a:p>
            <a:pPr marL="1371600" lvl="2" indent="-457200"/>
            <a:endParaRPr lang="it-IT"/>
          </a:p>
          <a:p>
            <a:pPr marL="1371600" lvl="2" indent="-457200"/>
            <a:r>
              <a:rPr lang="it-IT" sz="2800"/>
              <a:t>Si costituisce una società X spa, il socio A conferisce contanti per 3000 € e il socio B crediti di funzionamento per 7000 €, l’analisi dei valori è:</a:t>
            </a:r>
          </a:p>
          <a:p>
            <a:pPr marL="1371600" lvl="2" indent="-457200">
              <a:buFontTx/>
              <a:buAutoNum type="alphaLcParenR"/>
            </a:pPr>
            <a:r>
              <a:rPr lang="it-IT" sz="2800"/>
              <a:t>VE+, VF +, VF+;</a:t>
            </a:r>
          </a:p>
          <a:p>
            <a:pPr marL="1371600" lvl="2" indent="-457200">
              <a:buFontTx/>
              <a:buAutoNum type="alphaLcParenR"/>
            </a:pPr>
            <a:r>
              <a:rPr lang="it-IT" sz="2800"/>
              <a:t>VF+,VF-;</a:t>
            </a:r>
          </a:p>
          <a:p>
            <a:pPr marL="1371600" lvl="2" indent="-457200">
              <a:buFontTx/>
              <a:buAutoNum type="alphaLcParenR"/>
            </a:pPr>
            <a:r>
              <a:rPr lang="it-IT" sz="2800"/>
              <a:t>VE+, VF+, VF-.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4"/>
          <p:cNvSpPr>
            <a:spLocks noGrp="1"/>
          </p:cNvSpPr>
          <p:nvPr>
            <p:ph type="ftr" sz="quarter" idx="11"/>
          </p:nvPr>
        </p:nvSpPr>
        <p:spPr/>
        <p:txBody>
          <a:bodyPr/>
          <a:lstStyle/>
          <a:p>
            <a:r>
              <a:rPr lang="it-IT"/>
              <a:t>Università Parthenope</a:t>
            </a:r>
          </a:p>
        </p:txBody>
      </p:sp>
      <p:sp>
        <p:nvSpPr>
          <p:cNvPr id="8" name="Segnaposto numero diapositiva 5"/>
          <p:cNvSpPr>
            <a:spLocks noGrp="1"/>
          </p:cNvSpPr>
          <p:nvPr>
            <p:ph type="sldNum" sz="quarter" idx="12"/>
          </p:nvPr>
        </p:nvSpPr>
        <p:spPr/>
        <p:txBody>
          <a:bodyPr/>
          <a:lstStyle/>
          <a:p>
            <a:fld id="{B774935D-DD6C-4949-A9AF-7DB9B5AE54A9}" type="slidenum">
              <a:rPr lang="it-IT"/>
              <a:pPr/>
              <a:t>3</a:t>
            </a:fld>
            <a:endParaRPr lang="it-IT"/>
          </a:p>
        </p:txBody>
      </p:sp>
      <p:sp>
        <p:nvSpPr>
          <p:cNvPr id="28678" name="Rectangle 6"/>
          <p:cNvSpPr>
            <a:spLocks noGrp="1" noChangeArrowheads="1"/>
          </p:cNvSpPr>
          <p:nvPr>
            <p:ph type="title"/>
          </p:nvPr>
        </p:nvSpPr>
        <p:spPr/>
        <p:txBody>
          <a:bodyPr anchor="t"/>
          <a:lstStyle/>
          <a:p>
            <a:pPr algn="ctr"/>
            <a:r>
              <a:rPr lang="it-IT">
                <a:solidFill>
                  <a:srgbClr val="FF0000"/>
                </a:solidFill>
              </a:rPr>
              <a:t>Analisi dei Valori</a:t>
            </a:r>
          </a:p>
        </p:txBody>
      </p:sp>
      <p:sp>
        <p:nvSpPr>
          <p:cNvPr id="28676" name="Rectangle 4"/>
          <p:cNvSpPr>
            <a:spLocks noChangeArrowheads="1"/>
          </p:cNvSpPr>
          <p:nvPr/>
        </p:nvSpPr>
        <p:spPr bwMode="auto">
          <a:xfrm>
            <a:off x="862013" y="1052513"/>
            <a:ext cx="8281987" cy="1373187"/>
          </a:xfrm>
          <a:prstGeom prst="rect">
            <a:avLst/>
          </a:prstGeom>
          <a:noFill/>
          <a:ln w="9525">
            <a:noFill/>
            <a:miter lim="800000"/>
            <a:headEnd/>
            <a:tailEnd/>
          </a:ln>
          <a:effectLst/>
        </p:spPr>
        <p:txBody>
          <a:bodyPr>
            <a:spAutoFit/>
          </a:bodyPr>
          <a:lstStyle/>
          <a:p>
            <a:pPr algn="ctr"/>
            <a:r>
              <a:rPr lang="it-IT" sz="2800" i="1"/>
              <a:t>Al momento della costituzione dell'azienda vengono conferite 100 unità di denaro a titolo di capitale di proprietà</a:t>
            </a:r>
          </a:p>
        </p:txBody>
      </p:sp>
      <p:pic>
        <p:nvPicPr>
          <p:cNvPr id="28677" name="Picture 5"/>
          <p:cNvPicPr>
            <a:picLocks noGrp="1" noChangeAspect="1" noChangeArrowheads="1"/>
          </p:cNvPicPr>
          <p:nvPr>
            <p:ph idx="1"/>
          </p:nvPr>
        </p:nvPicPr>
        <p:blipFill>
          <a:blip r:embed="rId3"/>
          <a:srcRect/>
          <a:stretch>
            <a:fillRect/>
          </a:stretch>
        </p:blipFill>
        <p:spPr>
          <a:xfrm>
            <a:off x="682625" y="2492375"/>
            <a:ext cx="8281988" cy="2808288"/>
          </a:xfrm>
          <a:noFill/>
          <a:ln/>
        </p:spPr>
      </p:pic>
      <p:sp>
        <p:nvSpPr>
          <p:cNvPr id="28680" name="Rectangle 8"/>
          <p:cNvSpPr>
            <a:spLocks noChangeArrowheads="1"/>
          </p:cNvSpPr>
          <p:nvPr/>
        </p:nvSpPr>
        <p:spPr bwMode="auto">
          <a:xfrm>
            <a:off x="395288" y="5300663"/>
            <a:ext cx="8569325" cy="1343025"/>
          </a:xfrm>
          <a:prstGeom prst="rect">
            <a:avLst/>
          </a:prstGeom>
          <a:noFill/>
          <a:ln w="9525">
            <a:noFill/>
            <a:miter lim="800000"/>
            <a:headEnd/>
            <a:tailEnd/>
          </a:ln>
          <a:effectLst/>
        </p:spPr>
        <p:txBody>
          <a:bodyPr>
            <a:spAutoFit/>
          </a:bodyPr>
          <a:lstStyle/>
          <a:p>
            <a:pPr algn="ctr"/>
            <a:r>
              <a:rPr lang="it-IT" sz="2600"/>
              <a:t>ovvero</a:t>
            </a:r>
            <a:endParaRPr lang="it-IT" sz="2800"/>
          </a:p>
          <a:p>
            <a:pPr algn="r"/>
            <a:r>
              <a:rPr lang="it-IT" sz="2800"/>
              <a:t>VF+ (+100 di denaro)               VE+ (+100 di capitale netto)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piè di pagina 4"/>
          <p:cNvSpPr>
            <a:spLocks noGrp="1"/>
          </p:cNvSpPr>
          <p:nvPr>
            <p:ph type="ftr" sz="quarter" idx="11"/>
          </p:nvPr>
        </p:nvSpPr>
        <p:spPr/>
        <p:txBody>
          <a:bodyPr/>
          <a:lstStyle/>
          <a:p>
            <a:r>
              <a:rPr lang="it-IT"/>
              <a:t>Università Parthenope</a:t>
            </a:r>
          </a:p>
        </p:txBody>
      </p:sp>
      <p:sp>
        <p:nvSpPr>
          <p:cNvPr id="9" name="Segnaposto numero diapositiva 5"/>
          <p:cNvSpPr>
            <a:spLocks noGrp="1"/>
          </p:cNvSpPr>
          <p:nvPr>
            <p:ph type="sldNum" sz="quarter" idx="12"/>
          </p:nvPr>
        </p:nvSpPr>
        <p:spPr/>
        <p:txBody>
          <a:bodyPr/>
          <a:lstStyle/>
          <a:p>
            <a:fld id="{E85E42DD-184D-4619-9F99-9AF269D4E3F8}" type="slidenum">
              <a:rPr lang="it-IT"/>
              <a:pPr/>
              <a:t>4</a:t>
            </a:fld>
            <a:endParaRPr lang="it-IT"/>
          </a:p>
        </p:txBody>
      </p:sp>
      <p:sp>
        <p:nvSpPr>
          <p:cNvPr id="31746"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31748" name="Rectangle 4"/>
          <p:cNvSpPr>
            <a:spLocks noChangeArrowheads="1"/>
          </p:cNvSpPr>
          <p:nvPr/>
        </p:nvSpPr>
        <p:spPr bwMode="auto">
          <a:xfrm>
            <a:off x="684213" y="1700213"/>
            <a:ext cx="7848600" cy="519112"/>
          </a:xfrm>
          <a:prstGeom prst="rect">
            <a:avLst/>
          </a:prstGeom>
          <a:noFill/>
          <a:ln w="9525">
            <a:noFill/>
            <a:miter lim="800000"/>
            <a:headEnd/>
            <a:tailEnd/>
          </a:ln>
          <a:effectLst/>
        </p:spPr>
        <p:txBody>
          <a:bodyPr>
            <a:spAutoFit/>
          </a:bodyPr>
          <a:lstStyle/>
          <a:p>
            <a:endParaRPr lang="it-IT" sz="2800" i="1"/>
          </a:p>
        </p:txBody>
      </p:sp>
      <p:sp>
        <p:nvSpPr>
          <p:cNvPr id="31750" name="Rectangle 6"/>
          <p:cNvSpPr>
            <a:spLocks noChangeArrowheads="1"/>
          </p:cNvSpPr>
          <p:nvPr/>
        </p:nvSpPr>
        <p:spPr bwMode="auto">
          <a:xfrm>
            <a:off x="684213" y="1052513"/>
            <a:ext cx="8280400" cy="1373187"/>
          </a:xfrm>
          <a:prstGeom prst="rect">
            <a:avLst/>
          </a:prstGeom>
          <a:noFill/>
          <a:ln w="9525">
            <a:noFill/>
            <a:miter lim="800000"/>
            <a:headEnd/>
            <a:tailEnd/>
          </a:ln>
          <a:effectLst/>
        </p:spPr>
        <p:txBody>
          <a:bodyPr>
            <a:spAutoFit/>
          </a:bodyPr>
          <a:lstStyle/>
          <a:p>
            <a:pPr algn="ctr"/>
            <a:r>
              <a:rPr lang="it-IT" sz="2800" i="1"/>
              <a:t>Al   momento  della  ( eventuale )  restituzione   in denaro del capitale di proprietà all'imprenditore per l'importo di 100 si avrà:</a:t>
            </a:r>
          </a:p>
        </p:txBody>
      </p:sp>
      <p:pic>
        <p:nvPicPr>
          <p:cNvPr id="31751" name="Picture 7"/>
          <p:cNvPicPr>
            <a:picLocks noGrp="1" noChangeAspect="1" noChangeArrowheads="1"/>
          </p:cNvPicPr>
          <p:nvPr>
            <p:ph idx="1"/>
          </p:nvPr>
        </p:nvPicPr>
        <p:blipFill>
          <a:blip r:embed="rId2"/>
          <a:srcRect/>
          <a:stretch>
            <a:fillRect/>
          </a:stretch>
        </p:blipFill>
        <p:spPr>
          <a:xfrm>
            <a:off x="755650" y="2492375"/>
            <a:ext cx="8208963" cy="2736850"/>
          </a:xfrm>
          <a:noFill/>
          <a:ln/>
        </p:spPr>
      </p:pic>
      <p:sp>
        <p:nvSpPr>
          <p:cNvPr id="31753" name="Rectangle 9"/>
          <p:cNvSpPr>
            <a:spLocks noChangeArrowheads="1"/>
          </p:cNvSpPr>
          <p:nvPr/>
        </p:nvSpPr>
        <p:spPr bwMode="auto">
          <a:xfrm>
            <a:off x="395288" y="5157788"/>
            <a:ext cx="8353425" cy="1343025"/>
          </a:xfrm>
          <a:prstGeom prst="rect">
            <a:avLst/>
          </a:prstGeom>
          <a:noFill/>
          <a:ln w="9525">
            <a:noFill/>
            <a:miter lim="800000"/>
            <a:headEnd/>
            <a:tailEnd/>
          </a:ln>
          <a:effectLst/>
        </p:spPr>
        <p:txBody>
          <a:bodyPr>
            <a:spAutoFit/>
          </a:bodyPr>
          <a:lstStyle/>
          <a:p>
            <a:pPr algn="ctr"/>
            <a:r>
              <a:rPr lang="it-IT" sz="2600"/>
              <a:t>ovvero</a:t>
            </a:r>
            <a:endParaRPr lang="it-IT" b="1"/>
          </a:p>
          <a:p>
            <a:r>
              <a:rPr lang="it-IT" sz="2800"/>
              <a:t>VE- (-100 di capitale                VF- (- 100 di denaro) </a:t>
            </a:r>
          </a:p>
          <a:p>
            <a:r>
              <a:rPr lang="it-IT" sz="2800"/>
              <a:t>netto)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4"/>
          <p:cNvSpPr>
            <a:spLocks noGrp="1"/>
          </p:cNvSpPr>
          <p:nvPr>
            <p:ph type="ftr" sz="quarter" idx="11"/>
          </p:nvPr>
        </p:nvSpPr>
        <p:spPr/>
        <p:txBody>
          <a:bodyPr/>
          <a:lstStyle/>
          <a:p>
            <a:r>
              <a:rPr lang="it-IT"/>
              <a:t>Università Parthenope</a:t>
            </a:r>
          </a:p>
        </p:txBody>
      </p:sp>
      <p:sp>
        <p:nvSpPr>
          <p:cNvPr id="8" name="Segnaposto numero diapositiva 5"/>
          <p:cNvSpPr>
            <a:spLocks noGrp="1"/>
          </p:cNvSpPr>
          <p:nvPr>
            <p:ph type="sldNum" sz="quarter" idx="12"/>
          </p:nvPr>
        </p:nvSpPr>
        <p:spPr/>
        <p:txBody>
          <a:bodyPr/>
          <a:lstStyle/>
          <a:p>
            <a:fld id="{91ABDF16-53E5-48D4-8F31-1523CB4E0839}" type="slidenum">
              <a:rPr lang="it-IT"/>
              <a:pPr/>
              <a:t>5</a:t>
            </a:fld>
            <a:endParaRPr lang="it-IT"/>
          </a:p>
        </p:txBody>
      </p:sp>
      <p:sp>
        <p:nvSpPr>
          <p:cNvPr id="32770"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32773" name="Rectangle 5"/>
          <p:cNvSpPr>
            <a:spLocks noChangeArrowheads="1"/>
          </p:cNvSpPr>
          <p:nvPr/>
        </p:nvSpPr>
        <p:spPr bwMode="auto">
          <a:xfrm>
            <a:off x="755650" y="981075"/>
            <a:ext cx="8208963" cy="1800225"/>
          </a:xfrm>
          <a:prstGeom prst="rect">
            <a:avLst/>
          </a:prstGeom>
          <a:noFill/>
          <a:ln w="9525">
            <a:noFill/>
            <a:miter lim="800000"/>
            <a:headEnd/>
            <a:tailEnd/>
          </a:ln>
          <a:effectLst/>
        </p:spPr>
        <p:txBody>
          <a:bodyPr>
            <a:spAutoFit/>
          </a:bodyPr>
          <a:lstStyle/>
          <a:p>
            <a:pPr algn="ctr"/>
            <a:r>
              <a:rPr lang="it-IT" sz="2800" i="1"/>
              <a:t>Se l'azienda reperisce risorse finanziarie per 200 accendendo  debiti  ( di  finanziamento ) per pari importo ed  ottenendo   in contropartita denaro si</a:t>
            </a:r>
          </a:p>
          <a:p>
            <a:pPr algn="ctr"/>
            <a:r>
              <a:rPr lang="it-IT" sz="2800" i="1"/>
              <a:t>avrà:</a:t>
            </a:r>
          </a:p>
        </p:txBody>
      </p:sp>
      <p:pic>
        <p:nvPicPr>
          <p:cNvPr id="32774" name="Picture 6"/>
          <p:cNvPicPr>
            <a:picLocks noGrp="1" noChangeAspect="1" noChangeArrowheads="1"/>
          </p:cNvPicPr>
          <p:nvPr>
            <p:ph idx="1"/>
          </p:nvPr>
        </p:nvPicPr>
        <p:blipFill>
          <a:blip r:embed="rId2"/>
          <a:srcRect/>
          <a:stretch>
            <a:fillRect/>
          </a:stretch>
        </p:blipFill>
        <p:spPr>
          <a:xfrm>
            <a:off x="684213" y="2708275"/>
            <a:ext cx="8208962" cy="2449513"/>
          </a:xfrm>
          <a:noFill/>
          <a:ln/>
        </p:spPr>
      </p:pic>
      <p:sp>
        <p:nvSpPr>
          <p:cNvPr id="32776" name="Rectangle 8"/>
          <p:cNvSpPr>
            <a:spLocks noChangeArrowheads="1"/>
          </p:cNvSpPr>
          <p:nvPr/>
        </p:nvSpPr>
        <p:spPr bwMode="auto">
          <a:xfrm>
            <a:off x="250825" y="5087938"/>
            <a:ext cx="8424863" cy="1770062"/>
          </a:xfrm>
          <a:prstGeom prst="rect">
            <a:avLst/>
          </a:prstGeom>
          <a:noFill/>
          <a:ln w="9525">
            <a:noFill/>
            <a:miter lim="800000"/>
            <a:headEnd/>
            <a:tailEnd/>
          </a:ln>
          <a:effectLst/>
        </p:spPr>
        <p:txBody>
          <a:bodyPr>
            <a:spAutoFit/>
          </a:bodyPr>
          <a:lstStyle/>
          <a:p>
            <a:pPr algn="ctr"/>
            <a:r>
              <a:rPr lang="it-IT" sz="2600"/>
              <a:t>      ovvero</a:t>
            </a:r>
          </a:p>
          <a:p>
            <a:pPr algn="r"/>
            <a:r>
              <a:rPr lang="it-IT" sz="2800"/>
              <a:t>VF+ (+200 di denaro)                   VF- (+200 di debiti di finanziamento)</a:t>
            </a:r>
          </a:p>
          <a:p>
            <a:endParaRPr lang="it-IT" sz="28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4"/>
          <p:cNvSpPr>
            <a:spLocks noGrp="1"/>
          </p:cNvSpPr>
          <p:nvPr>
            <p:ph type="ftr" sz="quarter" idx="11"/>
          </p:nvPr>
        </p:nvSpPr>
        <p:spPr/>
        <p:txBody>
          <a:bodyPr/>
          <a:lstStyle/>
          <a:p>
            <a:r>
              <a:rPr lang="it-IT"/>
              <a:t>Università Parthenope</a:t>
            </a:r>
          </a:p>
        </p:txBody>
      </p:sp>
      <p:sp>
        <p:nvSpPr>
          <p:cNvPr id="8" name="Segnaposto numero diapositiva 5"/>
          <p:cNvSpPr>
            <a:spLocks noGrp="1"/>
          </p:cNvSpPr>
          <p:nvPr>
            <p:ph type="sldNum" sz="quarter" idx="12"/>
          </p:nvPr>
        </p:nvSpPr>
        <p:spPr/>
        <p:txBody>
          <a:bodyPr/>
          <a:lstStyle/>
          <a:p>
            <a:fld id="{16F823AE-1A34-4B07-86DD-E5A283D4156D}" type="slidenum">
              <a:rPr lang="it-IT"/>
              <a:pPr/>
              <a:t>6</a:t>
            </a:fld>
            <a:endParaRPr lang="it-IT"/>
          </a:p>
        </p:txBody>
      </p:sp>
      <p:sp>
        <p:nvSpPr>
          <p:cNvPr id="33794"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33797" name="Rectangle 5"/>
          <p:cNvSpPr>
            <a:spLocks noChangeArrowheads="1"/>
          </p:cNvSpPr>
          <p:nvPr/>
        </p:nvSpPr>
        <p:spPr bwMode="auto">
          <a:xfrm>
            <a:off x="684213" y="981075"/>
            <a:ext cx="8280400" cy="1373188"/>
          </a:xfrm>
          <a:prstGeom prst="rect">
            <a:avLst/>
          </a:prstGeom>
          <a:noFill/>
          <a:ln w="9525">
            <a:noFill/>
            <a:miter lim="800000"/>
            <a:headEnd/>
            <a:tailEnd/>
          </a:ln>
          <a:effectLst/>
        </p:spPr>
        <p:txBody>
          <a:bodyPr>
            <a:spAutoFit/>
          </a:bodyPr>
          <a:lstStyle/>
          <a:p>
            <a:pPr algn="ctr"/>
            <a:r>
              <a:rPr lang="it-IT" sz="2800" i="1"/>
              <a:t>Ipotizzando una restituzione per un pari importo di 200  ( senza corresponsione di interessi ) il ciclo si conclude con le seguenti variazioni:</a:t>
            </a:r>
          </a:p>
        </p:txBody>
      </p:sp>
      <p:pic>
        <p:nvPicPr>
          <p:cNvPr id="33798" name="Picture 6"/>
          <p:cNvPicPr>
            <a:picLocks noGrp="1" noChangeAspect="1" noChangeArrowheads="1"/>
          </p:cNvPicPr>
          <p:nvPr>
            <p:ph idx="1"/>
          </p:nvPr>
        </p:nvPicPr>
        <p:blipFill>
          <a:blip r:embed="rId2"/>
          <a:srcRect/>
          <a:stretch>
            <a:fillRect/>
          </a:stretch>
        </p:blipFill>
        <p:spPr>
          <a:xfrm>
            <a:off x="684213" y="2349500"/>
            <a:ext cx="8208962" cy="2663825"/>
          </a:xfrm>
          <a:noFill/>
          <a:ln/>
        </p:spPr>
      </p:pic>
      <p:sp>
        <p:nvSpPr>
          <p:cNvPr id="33800" name="Rectangle 8"/>
          <p:cNvSpPr>
            <a:spLocks noChangeArrowheads="1"/>
          </p:cNvSpPr>
          <p:nvPr/>
        </p:nvSpPr>
        <p:spPr bwMode="auto">
          <a:xfrm>
            <a:off x="468313" y="4941888"/>
            <a:ext cx="8424862" cy="1479550"/>
          </a:xfrm>
          <a:prstGeom prst="rect">
            <a:avLst/>
          </a:prstGeom>
          <a:noFill/>
          <a:ln w="9525">
            <a:noFill/>
            <a:miter lim="800000"/>
            <a:headEnd/>
            <a:tailEnd/>
          </a:ln>
          <a:effectLst/>
        </p:spPr>
        <p:txBody>
          <a:bodyPr>
            <a:spAutoFit/>
          </a:bodyPr>
          <a:lstStyle/>
          <a:p>
            <a:pPr algn="ctr"/>
            <a:r>
              <a:rPr lang="it-IT" sz="2600"/>
              <a:t>ovvero</a:t>
            </a:r>
          </a:p>
          <a:p>
            <a:pPr algn="ctr"/>
            <a:endParaRPr lang="it-IT" sz="900"/>
          </a:p>
          <a:p>
            <a:r>
              <a:rPr lang="it-IT" sz="2800"/>
              <a:t>VF + (-200 di debiti                    VF- (-200 di denaro)</a:t>
            </a:r>
          </a:p>
          <a:p>
            <a:r>
              <a:rPr lang="it-IT" sz="2800"/>
              <a:t>di finanziamento)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4"/>
          <p:cNvSpPr>
            <a:spLocks noGrp="1"/>
          </p:cNvSpPr>
          <p:nvPr>
            <p:ph type="ftr" sz="quarter" idx="11"/>
          </p:nvPr>
        </p:nvSpPr>
        <p:spPr/>
        <p:txBody>
          <a:bodyPr/>
          <a:lstStyle/>
          <a:p>
            <a:r>
              <a:rPr lang="it-IT"/>
              <a:t>Università Parthenope</a:t>
            </a:r>
          </a:p>
        </p:txBody>
      </p:sp>
      <p:sp>
        <p:nvSpPr>
          <p:cNvPr id="8" name="Segnaposto numero diapositiva 5"/>
          <p:cNvSpPr>
            <a:spLocks noGrp="1"/>
          </p:cNvSpPr>
          <p:nvPr>
            <p:ph type="sldNum" sz="quarter" idx="12"/>
          </p:nvPr>
        </p:nvSpPr>
        <p:spPr/>
        <p:txBody>
          <a:bodyPr/>
          <a:lstStyle/>
          <a:p>
            <a:fld id="{D809BB22-06B8-49FF-B874-4A8BD55F9E2F}" type="slidenum">
              <a:rPr lang="it-IT"/>
              <a:pPr/>
              <a:t>7</a:t>
            </a:fld>
            <a:endParaRPr lang="it-IT"/>
          </a:p>
        </p:txBody>
      </p:sp>
      <p:sp>
        <p:nvSpPr>
          <p:cNvPr id="47106"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47108" name="Rectangle 4"/>
          <p:cNvSpPr>
            <a:spLocks noChangeArrowheads="1"/>
          </p:cNvSpPr>
          <p:nvPr/>
        </p:nvSpPr>
        <p:spPr bwMode="auto">
          <a:xfrm>
            <a:off x="684213" y="1052513"/>
            <a:ext cx="8280400" cy="1800225"/>
          </a:xfrm>
          <a:prstGeom prst="rect">
            <a:avLst/>
          </a:prstGeom>
          <a:noFill/>
          <a:ln w="9525">
            <a:noFill/>
            <a:miter lim="800000"/>
            <a:headEnd/>
            <a:tailEnd/>
          </a:ln>
          <a:effectLst/>
        </p:spPr>
        <p:txBody>
          <a:bodyPr>
            <a:spAutoFit/>
          </a:bodyPr>
          <a:lstStyle/>
          <a:p>
            <a:pPr algn="ctr"/>
            <a:r>
              <a:rPr lang="it-IT" sz="2800" i="1"/>
              <a:t>Ipotizzando una restituzione per un pari importo di 200  con  corresponsione  di interessi maturati sul debito  per  25 ;   lo  schema  evidenzierebbe  le seguenti variazioni:</a:t>
            </a:r>
          </a:p>
        </p:txBody>
      </p:sp>
      <p:pic>
        <p:nvPicPr>
          <p:cNvPr id="47109" name="Picture 5"/>
          <p:cNvPicPr>
            <a:picLocks noGrp="1" noChangeAspect="1" noChangeArrowheads="1"/>
          </p:cNvPicPr>
          <p:nvPr>
            <p:ph idx="1"/>
          </p:nvPr>
        </p:nvPicPr>
        <p:blipFill>
          <a:blip r:embed="rId2"/>
          <a:srcRect/>
          <a:stretch>
            <a:fillRect/>
          </a:stretch>
        </p:blipFill>
        <p:spPr>
          <a:xfrm>
            <a:off x="755650" y="2781300"/>
            <a:ext cx="8208963" cy="2519363"/>
          </a:xfrm>
          <a:noFill/>
          <a:ln/>
        </p:spPr>
      </p:pic>
      <p:sp>
        <p:nvSpPr>
          <p:cNvPr id="47111" name="Rectangle 7"/>
          <p:cNvSpPr>
            <a:spLocks noChangeArrowheads="1"/>
          </p:cNvSpPr>
          <p:nvPr/>
        </p:nvSpPr>
        <p:spPr bwMode="auto">
          <a:xfrm>
            <a:off x="323850" y="5157788"/>
            <a:ext cx="8640763" cy="2197100"/>
          </a:xfrm>
          <a:prstGeom prst="rect">
            <a:avLst/>
          </a:prstGeom>
          <a:noFill/>
          <a:ln w="9525">
            <a:noFill/>
            <a:miter lim="800000"/>
            <a:headEnd/>
            <a:tailEnd/>
          </a:ln>
          <a:effectLst/>
        </p:spPr>
        <p:txBody>
          <a:bodyPr>
            <a:spAutoFit/>
          </a:bodyPr>
          <a:lstStyle/>
          <a:p>
            <a:pPr algn="ctr"/>
            <a:r>
              <a:rPr lang="it-IT" sz="2600" b="1"/>
              <a:t>ovvero</a:t>
            </a:r>
          </a:p>
          <a:p>
            <a:r>
              <a:rPr lang="it-IT" sz="2800"/>
              <a:t>VF+ (-200 di debiti                      VF - (-225 di denaro)</a:t>
            </a:r>
          </a:p>
          <a:p>
            <a:r>
              <a:rPr lang="it-IT" sz="2800"/>
              <a:t>di finanziamento)                        VE - (costo 25)</a:t>
            </a:r>
          </a:p>
          <a:p>
            <a:endParaRPr lang="it-IT" sz="2800"/>
          </a:p>
          <a:p>
            <a:r>
              <a:rPr lang="it-IT" sz="28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4"/>
          <p:cNvSpPr>
            <a:spLocks noGrp="1"/>
          </p:cNvSpPr>
          <p:nvPr>
            <p:ph type="ftr" sz="quarter" idx="11"/>
          </p:nvPr>
        </p:nvSpPr>
        <p:spPr/>
        <p:txBody>
          <a:bodyPr/>
          <a:lstStyle/>
          <a:p>
            <a:r>
              <a:rPr lang="it-IT"/>
              <a:t>Università Parthenope</a:t>
            </a:r>
          </a:p>
        </p:txBody>
      </p:sp>
      <p:sp>
        <p:nvSpPr>
          <p:cNvPr id="8" name="Segnaposto numero diapositiva 5"/>
          <p:cNvSpPr>
            <a:spLocks noGrp="1"/>
          </p:cNvSpPr>
          <p:nvPr>
            <p:ph type="sldNum" sz="quarter" idx="12"/>
          </p:nvPr>
        </p:nvSpPr>
        <p:spPr/>
        <p:txBody>
          <a:bodyPr/>
          <a:lstStyle/>
          <a:p>
            <a:fld id="{67C336D0-93B0-48B1-9E07-3244933147EF}" type="slidenum">
              <a:rPr lang="it-IT"/>
              <a:pPr/>
              <a:t>8</a:t>
            </a:fld>
            <a:endParaRPr lang="it-IT"/>
          </a:p>
        </p:txBody>
      </p:sp>
      <p:sp>
        <p:nvSpPr>
          <p:cNvPr id="48130"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48132" name="Rectangle 4"/>
          <p:cNvSpPr>
            <a:spLocks noChangeArrowheads="1"/>
          </p:cNvSpPr>
          <p:nvPr/>
        </p:nvSpPr>
        <p:spPr bwMode="auto">
          <a:xfrm>
            <a:off x="935038" y="1052513"/>
            <a:ext cx="8208962" cy="1373187"/>
          </a:xfrm>
          <a:prstGeom prst="rect">
            <a:avLst/>
          </a:prstGeom>
          <a:noFill/>
          <a:ln w="9525">
            <a:noFill/>
            <a:miter lim="800000"/>
            <a:headEnd/>
            <a:tailEnd/>
          </a:ln>
          <a:effectLst/>
        </p:spPr>
        <p:txBody>
          <a:bodyPr>
            <a:spAutoFit/>
          </a:bodyPr>
          <a:lstStyle/>
          <a:p>
            <a:pPr algn="ctr"/>
            <a:r>
              <a:rPr lang="it-IT" sz="2800" i="1"/>
              <a:t>Supponendo  l'acquisto  di  fattori  produttivi  per l'importo  di  400  con  pagamento  in  denaro si verificano  le  seguenti  variazioni</a:t>
            </a:r>
          </a:p>
        </p:txBody>
      </p:sp>
      <p:pic>
        <p:nvPicPr>
          <p:cNvPr id="48133" name="Picture 5"/>
          <p:cNvPicPr>
            <a:picLocks noGrp="1" noChangeAspect="1" noChangeArrowheads="1"/>
          </p:cNvPicPr>
          <p:nvPr>
            <p:ph idx="1"/>
          </p:nvPr>
        </p:nvPicPr>
        <p:blipFill>
          <a:blip r:embed="rId2"/>
          <a:srcRect/>
          <a:stretch>
            <a:fillRect/>
          </a:stretch>
        </p:blipFill>
        <p:spPr>
          <a:xfrm>
            <a:off x="827088" y="2420938"/>
            <a:ext cx="7993062" cy="2663825"/>
          </a:xfrm>
          <a:noFill/>
          <a:ln/>
        </p:spPr>
      </p:pic>
      <p:sp>
        <p:nvSpPr>
          <p:cNvPr id="48135" name="Rectangle 7"/>
          <p:cNvSpPr>
            <a:spLocks noChangeArrowheads="1"/>
          </p:cNvSpPr>
          <p:nvPr/>
        </p:nvSpPr>
        <p:spPr bwMode="auto">
          <a:xfrm>
            <a:off x="395288" y="5013325"/>
            <a:ext cx="8569325" cy="1587500"/>
          </a:xfrm>
          <a:prstGeom prst="rect">
            <a:avLst/>
          </a:prstGeom>
          <a:noFill/>
          <a:ln w="9525">
            <a:noFill/>
            <a:miter lim="800000"/>
            <a:headEnd/>
            <a:tailEnd/>
          </a:ln>
          <a:effectLst/>
        </p:spPr>
        <p:txBody>
          <a:bodyPr>
            <a:spAutoFit/>
          </a:bodyPr>
          <a:lstStyle/>
          <a:p>
            <a:pPr algn="ctr"/>
            <a:r>
              <a:rPr lang="it-IT" sz="2600" b="1"/>
              <a:t>ovvero</a:t>
            </a:r>
          </a:p>
          <a:p>
            <a:endParaRPr lang="it-IT" sz="1600"/>
          </a:p>
          <a:p>
            <a:r>
              <a:rPr lang="it-IT" sz="2800"/>
              <a:t>VE- (400 di costo)                      VF- (- 400 di denaro)</a:t>
            </a:r>
          </a:p>
          <a:p>
            <a:endParaRPr lang="it-IT"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piè di pagina 4"/>
          <p:cNvSpPr>
            <a:spLocks noGrp="1"/>
          </p:cNvSpPr>
          <p:nvPr>
            <p:ph type="ftr" sz="quarter" idx="11"/>
          </p:nvPr>
        </p:nvSpPr>
        <p:spPr/>
        <p:txBody>
          <a:bodyPr/>
          <a:lstStyle/>
          <a:p>
            <a:r>
              <a:rPr lang="it-IT"/>
              <a:t>Università Parthenope</a:t>
            </a:r>
          </a:p>
        </p:txBody>
      </p:sp>
      <p:sp>
        <p:nvSpPr>
          <p:cNvPr id="8" name="Segnaposto numero diapositiva 5"/>
          <p:cNvSpPr>
            <a:spLocks noGrp="1"/>
          </p:cNvSpPr>
          <p:nvPr>
            <p:ph type="sldNum" sz="quarter" idx="12"/>
          </p:nvPr>
        </p:nvSpPr>
        <p:spPr/>
        <p:txBody>
          <a:bodyPr/>
          <a:lstStyle/>
          <a:p>
            <a:fld id="{2BF218C4-6904-4E9E-9F99-A2507552CE5A}" type="slidenum">
              <a:rPr lang="it-IT"/>
              <a:pPr/>
              <a:t>9</a:t>
            </a:fld>
            <a:endParaRPr lang="it-IT"/>
          </a:p>
        </p:txBody>
      </p:sp>
      <p:sp>
        <p:nvSpPr>
          <p:cNvPr id="49154" name="Rectangle 2"/>
          <p:cNvSpPr>
            <a:spLocks noGrp="1" noChangeArrowheads="1"/>
          </p:cNvSpPr>
          <p:nvPr>
            <p:ph type="title"/>
          </p:nvPr>
        </p:nvSpPr>
        <p:spPr/>
        <p:txBody>
          <a:bodyPr anchor="t"/>
          <a:lstStyle/>
          <a:p>
            <a:pPr algn="ctr"/>
            <a:r>
              <a:rPr lang="it-IT">
                <a:solidFill>
                  <a:srgbClr val="FF0000"/>
                </a:solidFill>
              </a:rPr>
              <a:t>Analisi dei Valori</a:t>
            </a:r>
          </a:p>
        </p:txBody>
      </p:sp>
      <p:sp>
        <p:nvSpPr>
          <p:cNvPr id="49156" name="Rectangle 4"/>
          <p:cNvSpPr>
            <a:spLocks noChangeArrowheads="1"/>
          </p:cNvSpPr>
          <p:nvPr/>
        </p:nvSpPr>
        <p:spPr bwMode="auto">
          <a:xfrm>
            <a:off x="935038" y="1052513"/>
            <a:ext cx="8208962" cy="1373187"/>
          </a:xfrm>
          <a:prstGeom prst="rect">
            <a:avLst/>
          </a:prstGeom>
          <a:noFill/>
          <a:ln w="9525">
            <a:noFill/>
            <a:miter lim="800000"/>
            <a:headEnd/>
            <a:tailEnd/>
          </a:ln>
          <a:effectLst/>
        </p:spPr>
        <p:txBody>
          <a:bodyPr>
            <a:spAutoFit/>
          </a:bodyPr>
          <a:lstStyle/>
          <a:p>
            <a:pPr algn="ctr"/>
            <a:r>
              <a:rPr lang="it-IT" sz="2800" i="1"/>
              <a:t>Nel caso di vendita di prodotti finiti per l'importo di 500  con  pagamento  in  denaro  si  verificano le seguenti variazioni:</a:t>
            </a:r>
          </a:p>
        </p:txBody>
      </p:sp>
      <p:pic>
        <p:nvPicPr>
          <p:cNvPr id="49157" name="Picture 5"/>
          <p:cNvPicPr>
            <a:picLocks noGrp="1" noChangeAspect="1" noChangeArrowheads="1"/>
          </p:cNvPicPr>
          <p:nvPr>
            <p:ph idx="1"/>
          </p:nvPr>
        </p:nvPicPr>
        <p:blipFill>
          <a:blip r:embed="rId2"/>
          <a:srcRect/>
          <a:stretch>
            <a:fillRect/>
          </a:stretch>
        </p:blipFill>
        <p:spPr>
          <a:xfrm>
            <a:off x="755650" y="2420938"/>
            <a:ext cx="8137525" cy="2663825"/>
          </a:xfrm>
          <a:noFill/>
          <a:ln/>
        </p:spPr>
      </p:pic>
      <p:sp>
        <p:nvSpPr>
          <p:cNvPr id="49159" name="Rectangle 7"/>
          <p:cNvSpPr>
            <a:spLocks noChangeArrowheads="1"/>
          </p:cNvSpPr>
          <p:nvPr/>
        </p:nvSpPr>
        <p:spPr bwMode="auto">
          <a:xfrm>
            <a:off x="468313" y="4941888"/>
            <a:ext cx="8424862" cy="1617662"/>
          </a:xfrm>
          <a:prstGeom prst="rect">
            <a:avLst/>
          </a:prstGeom>
          <a:noFill/>
          <a:ln w="9525">
            <a:noFill/>
            <a:miter lim="800000"/>
            <a:headEnd/>
            <a:tailEnd/>
          </a:ln>
          <a:effectLst/>
        </p:spPr>
        <p:txBody>
          <a:bodyPr>
            <a:spAutoFit/>
          </a:bodyPr>
          <a:lstStyle/>
          <a:p>
            <a:pPr algn="ctr"/>
            <a:r>
              <a:rPr lang="it-IT" sz="2600"/>
              <a:t>ovvero</a:t>
            </a:r>
          </a:p>
          <a:p>
            <a:endParaRPr lang="it-IT" b="1"/>
          </a:p>
          <a:p>
            <a:r>
              <a:rPr lang="it-IT" sz="2800"/>
              <a:t>VF+ (+ 500 di denaro)                VE + (500 di ricavo)</a:t>
            </a:r>
          </a:p>
          <a:p>
            <a:endParaRPr lang="it-IT" sz="2800"/>
          </a:p>
        </p:txBody>
      </p:sp>
    </p:spTree>
  </p:cSld>
  <p:clrMapOvr>
    <a:masterClrMapping/>
  </p:clrMapOvr>
</p:sld>
</file>

<file path=ppt/theme/theme1.xml><?xml version="1.0" encoding="utf-8"?>
<a:theme xmlns:a="http://schemas.openxmlformats.org/drawingml/2006/main" name="ea">
  <a:themeElements>
    <a:clrScheme name="ea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fontScheme name="e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lnDef>
  </a:objectDefaults>
  <a:extraClrSchemeLst>
    <a:extraClrScheme>
      <a:clrScheme name="ea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a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a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a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a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a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a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a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a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Settings\home\Dati applicazioni\Microsoft\Modelli\ea.pot</Template>
  <TotalTime>997</TotalTime>
  <Words>1112</Words>
  <Application>Microsoft PowerPoint</Application>
  <PresentationFormat>Presentazione su schermo (4:3)</PresentationFormat>
  <Paragraphs>175</Paragraphs>
  <Slides>23</Slides>
  <Notes>1</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ea</vt:lpstr>
      <vt:lpstr> Analisi dei Valori</vt:lpstr>
      <vt:lpstr>Lezione XI: obiettivi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Analisi dei Valori</vt:lpstr>
      <vt:lpstr>Diapositiva 22</vt:lpstr>
      <vt:lpstr>Diapositiva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Efficienza, efficacia, economicità</dc:title>
  <dc:creator>alessandro scaletti</dc:creator>
  <cp:lastModifiedBy>studente</cp:lastModifiedBy>
  <cp:revision>57</cp:revision>
  <dcterms:created xsi:type="dcterms:W3CDTF">2005-10-04T21:03:35Z</dcterms:created>
  <dcterms:modified xsi:type="dcterms:W3CDTF">2018-03-01T09:33:47Z</dcterms:modified>
</cp:coreProperties>
</file>