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92" r:id="rId3"/>
    <p:sldId id="261" r:id="rId4"/>
    <p:sldId id="375" r:id="rId5"/>
    <p:sldId id="376" r:id="rId6"/>
    <p:sldId id="377" r:id="rId7"/>
    <p:sldId id="378" r:id="rId8"/>
    <p:sldId id="392" r:id="rId9"/>
    <p:sldId id="393" r:id="rId10"/>
    <p:sldId id="379" r:id="rId11"/>
    <p:sldId id="380" r:id="rId12"/>
    <p:sldId id="381" r:id="rId13"/>
    <p:sldId id="382" r:id="rId14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71B8"/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218"/>
  </p:normalViewPr>
  <p:slideViewPr>
    <p:cSldViewPr>
      <p:cViewPr varScale="1">
        <p:scale>
          <a:sx n="116" d="100"/>
          <a:sy n="116" d="100"/>
        </p:scale>
        <p:origin x="190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4551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1478257-DB45-A343-934A-2158AE283270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36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2DA69C-B1BA-4B48-91BF-DC908FAB745A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3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89022DE-CFE6-D245-87E9-AC319F7CA114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42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F1C3ED7-F82E-E24A-8D92-F21BCB35E9A8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9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652D526-B230-EC4E-88BC-D71B4A417634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8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E2AA323-D1C3-1642-AFBC-90310CCCA45E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E2AA323-D1C3-1642-AFBC-90310CCCA45E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E2AA323-D1C3-1642-AFBC-90310CCCA45E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1D8FA6-1139-CB44-8F4A-0477D3F981B4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98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45707CF-61A9-2F41-81D3-C4D0DC9B1B1B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22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  <p:cxnSp>
        <p:nvCxnSpPr>
          <p:cNvPr id="5" name="Connettore 1 4"/>
          <p:cNvCxnSpPr/>
          <p:nvPr userDrawn="1"/>
        </p:nvCxnSpPr>
        <p:spPr bwMode="auto">
          <a:xfrm>
            <a:off x="440531" y="777876"/>
            <a:ext cx="75533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B871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- STN 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22/23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381094" y="3916957"/>
            <a:ext cx="4015304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Magistrale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/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,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,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Anno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Accademico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2022/2023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Crediti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6 CFU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Docente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Giampaolo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Ferraioli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</p:txBody>
      </p:sp>
      <p:pic>
        <p:nvPicPr>
          <p:cNvPr id="2" name="Immagin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33169"/>
            <a:ext cx="2182568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7" y="5362174"/>
            <a:ext cx="1091162" cy="10911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16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0531" y="1052736"/>
            <a:ext cx="7672189" cy="497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minimo rivelabile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il più piccolo segnale rivelabile dal ricevitore del sistema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sua definizione è difficile a causa della sua natura aleatoria e a causa del criterio utilizzato per stabilire se il target è presente o meno.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del target viene effettuata sulla base di una soglia: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Segnale RX &gt; soglia 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TARGET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Segnale RX &lt; soglia 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 TARGET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Rilevabile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6075" y="937419"/>
            <a:ext cx="8496300" cy="14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scelta della soglia è particolarmente delicata.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troppo alta: segnale RX non la supera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troppo bassa: difficile determinare la presenza di target</a:t>
            </a:r>
          </a:p>
        </p:txBody>
      </p:sp>
      <p:pic>
        <p:nvPicPr>
          <p:cNvPr id="6246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56" y="2429559"/>
            <a:ext cx="60912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4532903"/>
            <a:ext cx="8496300" cy="202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Target A: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detected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Target B: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detected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Target C: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missed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Rilevabile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5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764308"/>
            <a:ext cx="60912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2255" y="2636912"/>
            <a:ext cx="8642350" cy="34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rivelare il Target C abbassando la soglia.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Problema: aumenta la possibilità che il solo rumore superi la soglia (falso allarme –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false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alarm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bassa: falsi target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alta: target persi (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missed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 seconda dei casi occorre un compromesso tra le due situazioni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Questi problemi sono legati al rapporto tra il segnale e il rumore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Rilevabile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7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80728"/>
            <a:ext cx="8204200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Equazione Radar</a:t>
            </a:r>
          </a:p>
          <a:p>
            <a:pPr marL="0" indent="0" defTabSz="914400" eaLnBrk="1" hangingPunct="1">
              <a:lnSpc>
                <a:spcPct val="120000"/>
              </a:lnSpc>
            </a:pPr>
            <a:endParaRPr lang="it-IT" altLang="it-IT" sz="26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908720"/>
            <a:ext cx="7776542" cy="55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distanza massima a cui un oggetto può essere rivelato, in relazione ai parametri di trasmissione, ricezione e ambientali può essere determinata mediante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equazione radar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Oltre a fornire la distanza massima, permette la progettazione del sistema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un’antenna isotropica (irradia uniformemente in tutte le direzioni) che trasmette un segnale con potenza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densità di potenza ad una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dall’antenna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 4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è l’area di una sfera di raggio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graphicFrame>
        <p:nvGraphicFramePr>
          <p:cNvPr id="41989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127879"/>
              </p:ext>
            </p:extLst>
          </p:nvPr>
        </p:nvGraphicFramePr>
        <p:xfrm>
          <a:off x="3995936" y="4437112"/>
          <a:ext cx="9429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100" imgH="393700" progId="Equation.3">
                  <p:embed/>
                </p:oleObj>
              </mc:Choice>
              <mc:Fallback>
                <p:oleObj name="Equation" r:id="rId3" imgW="419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437112"/>
                        <a:ext cx="9429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8373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860220"/>
            <a:ext cx="7848872" cy="51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antenne utilizzate sono direttive. Presentano un guadagno in una particolare direzione.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definisce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guadagno di un’antenna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la misura dell’incremento di potenza che si ha nella direzione del target paragonato alla potenza irradiata nel caso isotropico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densità di potenza irradiata da un’antenna direttiva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“colpisce” l’oggetto. La misura di quanto l’oggetto sia rivelabile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cross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section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o sezione radar 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Si misura in m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Maggiore è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più facilmente rilevabile è l’oggetto</a:t>
            </a:r>
          </a:p>
        </p:txBody>
      </p:sp>
      <p:graphicFrame>
        <p:nvGraphicFramePr>
          <p:cNvPr id="48133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07262"/>
              </p:ext>
            </p:extLst>
          </p:nvPr>
        </p:nvGraphicFramePr>
        <p:xfrm>
          <a:off x="3995936" y="3501008"/>
          <a:ext cx="842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100" imgH="393700" progId="Equation.3">
                  <p:embed/>
                </p:oleObj>
              </mc:Choice>
              <mc:Fallback>
                <p:oleObj name="Equation" r:id="rId3" imgW="419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501008"/>
                        <a:ext cx="84296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5769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520" y="777876"/>
            <a:ext cx="8402389" cy="6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L’oggetto colpito re-irradia il segnale. La densità di potenza del segnale di eco è data da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termine tiene conto della diffusione isotropica della potenza re-irradiata dal target verso il radar. Il radar cattura solo parte della potenza dell’eco.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potenza ricevuta dal radar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eff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l’area efficace dell’antenna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(rapporto tra potenza consegnata e potenza incidente).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4276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8822"/>
              </p:ext>
            </p:extLst>
          </p:nvPr>
        </p:nvGraphicFramePr>
        <p:xfrm>
          <a:off x="3648074" y="1631156"/>
          <a:ext cx="15843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4" y="1631156"/>
                        <a:ext cx="158432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77705"/>
              </p:ext>
            </p:extLst>
          </p:nvPr>
        </p:nvGraphicFramePr>
        <p:xfrm>
          <a:off x="3136676" y="4437112"/>
          <a:ext cx="26320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393700" progId="Equation.3">
                  <p:embed/>
                </p:oleObj>
              </mc:Choice>
              <mc:Fallback>
                <p:oleObj name="Equation" r:id="rId5" imgW="1308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676" y="4437112"/>
                        <a:ext cx="26320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172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3374" y="945183"/>
            <a:ext cx="7911033" cy="516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massima distanza a cui un oggetto può essere rivelato si ottiene quando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potenza ricevuta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eguaglia 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minimo rivelabile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baseline="-25000" dirty="0" err="1">
                <a:latin typeface="Calibri" charset="0"/>
                <a:ea typeface="Calibri" charset="0"/>
                <a:cs typeface="Calibri" charset="0"/>
              </a:rPr>
              <a:t>min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(equazione radar)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Tenendo conto del legame che esiste tra guadagno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area efficace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eff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di un’antenna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riscrivere l’equazione radar nelle seguenti forme.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6324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677958"/>
              </p:ext>
            </p:extLst>
          </p:nvPr>
        </p:nvGraphicFramePr>
        <p:xfrm>
          <a:off x="3253840" y="2030047"/>
          <a:ext cx="20701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533400" progId="Equation.3">
                  <p:embed/>
                </p:oleObj>
              </mc:Choice>
              <mc:Fallback>
                <p:oleObj name="Equation" r:id="rId3" imgW="1028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840" y="2030047"/>
                        <a:ext cx="20701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ggetto 8"/>
          <p:cNvGraphicFramePr>
            <a:graphicFrameLocks noChangeAspect="1"/>
          </p:cNvGraphicFramePr>
          <p:nvPr/>
        </p:nvGraphicFramePr>
        <p:xfrm>
          <a:off x="3798888" y="3763963"/>
          <a:ext cx="14573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900" imgH="406400" progId="Equation.3">
                  <p:embed/>
                </p:oleObj>
              </mc:Choice>
              <mc:Fallback>
                <p:oleObj name="Equation" r:id="rId5" imgW="723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763963"/>
                        <a:ext cx="145732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28130"/>
              </p:ext>
            </p:extLst>
          </p:nvPr>
        </p:nvGraphicFramePr>
        <p:xfrm>
          <a:off x="1619672" y="5062432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6000" imgH="533400" progId="Equation.3">
                  <p:embed/>
                </p:oleObj>
              </mc:Choice>
              <mc:Fallback>
                <p:oleObj name="Equation" r:id="rId7" imgW="10160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062432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860189"/>
              </p:ext>
            </p:extLst>
          </p:nvPr>
        </p:nvGraphicFramePr>
        <p:xfrm>
          <a:off x="5323941" y="5087822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900" imgH="508000" progId="Equation.3">
                  <p:embed/>
                </p:oleObj>
              </mc:Choice>
              <mc:Fallback>
                <p:oleObj name="Equation" r:id="rId9" imgW="977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941" y="5087822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6708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38426"/>
              </p:ext>
            </p:extLst>
          </p:nvPr>
        </p:nvGraphicFramePr>
        <p:xfrm>
          <a:off x="474563" y="1197769"/>
          <a:ext cx="20701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533400" progId="Equation.3">
                  <p:embed/>
                </p:oleObj>
              </mc:Choice>
              <mc:Fallback>
                <p:oleObj name="Equation" r:id="rId3" imgW="1028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63" y="1197769"/>
                        <a:ext cx="20701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99096"/>
              </p:ext>
            </p:extLst>
          </p:nvPr>
        </p:nvGraphicFramePr>
        <p:xfrm>
          <a:off x="414387" y="2492896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533400" progId="Equation.3">
                  <p:embed/>
                </p:oleObj>
              </mc:Choice>
              <mc:Fallback>
                <p:oleObj name="Equation" r:id="rId5" imgW="10160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87" y="2492896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68092"/>
              </p:ext>
            </p:extLst>
          </p:nvPr>
        </p:nvGraphicFramePr>
        <p:xfrm>
          <a:off x="407119" y="3818607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508000" progId="Equation.3">
                  <p:embed/>
                </p:oleObj>
              </mc:Choice>
              <mc:Fallback>
                <p:oleObj name="Equation" r:id="rId7" imgW="977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9" y="3818607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14971"/>
            <a:ext cx="5372100" cy="3429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43971"/>
            <a:ext cx="3672408" cy="14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ggetto 6"/>
          <p:cNvGraphicFramePr>
            <a:graphicFrameLocks noChangeAspect="1"/>
          </p:cNvGraphicFramePr>
          <p:nvPr/>
        </p:nvGraphicFramePr>
        <p:xfrm>
          <a:off x="474563" y="1197769"/>
          <a:ext cx="20701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533400" progId="Equation.3">
                  <p:embed/>
                </p:oleObj>
              </mc:Choice>
              <mc:Fallback>
                <p:oleObj name="Equation" r:id="rId3" imgW="1028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63" y="1197769"/>
                        <a:ext cx="20701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ggetto 9"/>
          <p:cNvGraphicFramePr>
            <a:graphicFrameLocks noChangeAspect="1"/>
          </p:cNvGraphicFramePr>
          <p:nvPr/>
        </p:nvGraphicFramePr>
        <p:xfrm>
          <a:off x="414387" y="2492896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533400" progId="Equation.3">
                  <p:embed/>
                </p:oleObj>
              </mc:Choice>
              <mc:Fallback>
                <p:oleObj name="Equation" r:id="rId5" imgW="10160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87" y="2492896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ggetto 10"/>
          <p:cNvGraphicFramePr>
            <a:graphicFrameLocks noChangeAspect="1"/>
          </p:cNvGraphicFramePr>
          <p:nvPr/>
        </p:nvGraphicFramePr>
        <p:xfrm>
          <a:off x="407119" y="3818607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508000" progId="Equation.3">
                  <p:embed/>
                </p:oleObj>
              </mc:Choice>
              <mc:Fallback>
                <p:oleObj name="Equation" r:id="rId7" imgW="977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9" y="3818607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28988"/>
            <a:ext cx="4032448" cy="1803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1" b="9263"/>
          <a:stretch/>
        </p:blipFill>
        <p:spPr>
          <a:xfrm>
            <a:off x="2569706" y="1340768"/>
            <a:ext cx="6189474" cy="29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6075" y="841276"/>
            <a:ext cx="7970341" cy="53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L’equazione radar non fornisce le performance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del sistema con elevata accuratezza.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stima della massima distanza a cui un oggetto può essere rivelato è ottimistica. Non tiene conto: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possibili perdite di sistema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natura aleatoria della sezione radar e del minimo segnale rivelabile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rumore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In alcuni casi la distanza massima effettiva è pari alla metà di quella fornita dall’equazione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impossibile descrivere le performance di un radar con un singolo numero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4341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603</Words>
  <Application>Microsoft Macintosh PowerPoint</Application>
  <PresentationFormat>Presentazione su schermo (4:3)</PresentationFormat>
  <Paragraphs>82</Paragraphs>
  <Slides>12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Rockwell</vt:lpstr>
      <vt:lpstr>Symbol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Sommario</vt:lpstr>
      <vt:lpstr>Equazione Radar</vt:lpstr>
      <vt:lpstr>Equazione Radar</vt:lpstr>
      <vt:lpstr>Equazione Radar</vt:lpstr>
      <vt:lpstr>Equazione Radar</vt:lpstr>
      <vt:lpstr>Equazione Radar</vt:lpstr>
      <vt:lpstr>Equazione Radar</vt:lpstr>
      <vt:lpstr>Equazione Radar</vt:lpstr>
      <vt:lpstr>Segnale Minimo Rilevabile</vt:lpstr>
      <vt:lpstr>Segnale Minimo Rilevabile</vt:lpstr>
      <vt:lpstr>Segnale Minimo Rilevabile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131</cp:revision>
  <cp:lastPrinted>1601-01-01T00:00:00Z</cp:lastPrinted>
  <dcterms:created xsi:type="dcterms:W3CDTF">2014-02-26T18:00:47Z</dcterms:created>
  <dcterms:modified xsi:type="dcterms:W3CDTF">2022-10-28T08:29:10Z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