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60" r:id="rId4"/>
    <p:sldId id="263" r:id="rId5"/>
    <p:sldId id="261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218"/>
  </p:normalViewPr>
  <p:slideViewPr>
    <p:cSldViewPr>
      <p:cViewPr varScale="1">
        <p:scale>
          <a:sx n="116" d="100"/>
          <a:sy n="116" d="100"/>
        </p:scale>
        <p:origin x="173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Informazioni</a:t>
            </a:r>
            <a:endParaRPr lang="en-US" dirty="0"/>
          </a:p>
        </p:txBody>
      </p:sp>
      <p:sp>
        <p:nvSpPr>
          <p:cNvPr id="5" name="CustomShape 2"/>
          <p:cNvSpPr/>
          <p:nvPr/>
        </p:nvSpPr>
        <p:spPr>
          <a:xfrm>
            <a:off x="251520" y="764704"/>
            <a:ext cx="8978760" cy="554461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Denominazione (CFU)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Teoria dei Segnali (9)</a:t>
            </a:r>
          </a:p>
          <a:p>
            <a:pPr hangingPunct="1">
              <a:lnSpc>
                <a:spcPts val="2040"/>
              </a:lnSpc>
              <a:buClrTx/>
            </a:pPr>
            <a:endParaRPr lang="it-IT" altLang="it-IT" sz="2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Docente</a:t>
            </a:r>
            <a:endParaRPr lang="it-IT" altLang="it-IT" sz="20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Giampaolo Ferraioli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giampaolo.ferraioli@uniparthenope.it</a:t>
            </a:r>
            <a:endParaRPr lang="it-IT" alt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http://https://www.uniparthenope.it/ugov/person/2678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https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://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sites.google.com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view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gferraioli</a:t>
            </a:r>
            <a:endParaRPr lang="it-IT" altLang="it-IT" sz="16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skype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: giampaolo.ferraioli, </a:t>
            </a:r>
            <a:r>
              <a:rPr lang="it-IT" altLang="it-IT" sz="1600" dirty="0" err="1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tel</a:t>
            </a: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: 0815476778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Codice TEAMS: v4xortc (Teoria dei Segnali - SNAMO - 2022/23)</a:t>
            </a:r>
          </a:p>
          <a:p>
            <a:pPr marL="279400" lvl="1" indent="-279400" hangingPunct="1">
              <a:lnSpc>
                <a:spcPts val="2040"/>
              </a:lnSpc>
              <a:buClrTx/>
            </a:pPr>
            <a:endParaRPr lang="it-IT" alt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Testi consigliati</a:t>
            </a:r>
          </a:p>
          <a:p>
            <a:pPr hangingPunct="1"/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L. 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Verdoliva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, “Appunti di Teoria dei Segnali”</a:t>
            </a:r>
          </a:p>
          <a:p>
            <a:pPr hangingPunct="1"/>
            <a:r>
              <a:rPr lang="it-IT" altLang="it-IT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G. Gelli, “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Probabilità e informazione</a:t>
            </a:r>
            <a:r>
              <a:rPr lang="it-IT" altLang="it-IT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</a:p>
          <a:p>
            <a:pPr hangingPunct="1"/>
            <a:r>
              <a:rPr lang="it-IT" altLang="it-IT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M. Luise, G. Vitetta, “Teoria dei Segnali”, McGraw-Hill</a:t>
            </a:r>
          </a:p>
          <a:p>
            <a:pPr hangingPunct="1"/>
            <a:endParaRPr lang="it-IT" altLang="it-IT" sz="20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Materiale didattico</a:t>
            </a:r>
          </a:p>
          <a:p>
            <a:pPr hangingPunct="1"/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https://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elearning.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cs typeface="Calibri" charset="0"/>
              </a:rPr>
              <a:t>uniparthenope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.it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course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ja-JP" sz="20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view.php?id</a:t>
            </a:r>
            <a:r>
              <a:rPr lang="it-IT" altLang="ja-JP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=688 </a:t>
            </a:r>
            <a:r>
              <a:rPr lang="it-IT" altLang="ja-JP" sz="2000" dirty="0">
                <a:latin typeface="Calibri" charset="0"/>
                <a:ea typeface="Calibri" charset="0"/>
                <a:cs typeface="Calibri" charset="0"/>
              </a:rPr>
              <a:t>Hill</a:t>
            </a:r>
          </a:p>
          <a:p>
            <a:pPr hangingPunct="1">
              <a:lnSpc>
                <a:spcPts val="2040"/>
              </a:lnSpc>
              <a:buFont typeface="Arial" charset="0"/>
              <a:buChar char="•"/>
            </a:pPr>
            <a:endParaRPr 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</a:pPr>
            <a:r>
              <a:rPr 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Propedeuticità: </a:t>
            </a: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Nessuna (Consigliate: Analisi)</a:t>
            </a:r>
          </a:p>
        </p:txBody>
      </p:sp>
    </p:spTree>
    <p:extLst>
      <p:ext uri="{BB962C8B-B14F-4D97-AF65-F5344CB8AC3E}">
        <p14:creationId xmlns:p14="http://schemas.microsoft.com/office/powerpoint/2010/main" val="134052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Informazioni</a:t>
            </a:r>
            <a:endParaRPr lang="en-US" dirty="0"/>
          </a:p>
        </p:txBody>
      </p:sp>
      <p:sp>
        <p:nvSpPr>
          <p:cNvPr id="5" name="CustomShape 2"/>
          <p:cNvSpPr/>
          <p:nvPr/>
        </p:nvSpPr>
        <p:spPr>
          <a:xfrm>
            <a:off x="251520" y="764704"/>
            <a:ext cx="8978760" cy="554461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Denominazione (CFU)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Teoria dei Segnali (9)</a:t>
            </a:r>
          </a:p>
          <a:p>
            <a:pPr hangingPunct="1">
              <a:lnSpc>
                <a:spcPts val="2040"/>
              </a:lnSpc>
              <a:buClrTx/>
            </a:pPr>
            <a:endParaRPr lang="it-IT" altLang="it-IT" sz="2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Modalità di esame</a:t>
            </a:r>
            <a:endParaRPr lang="it-IT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L’esame è diviso in 2 parti:</a:t>
            </a:r>
            <a:b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- una </a:t>
            </a:r>
            <a:r>
              <a:rPr lang="it-IT" sz="2000" u="sng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parte scritta </a:t>
            </a: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che prevede la risoluzione di quattro esercizi. Gli esercizi proposti sono della stessa tipologia di quelli svolti in aula.</a:t>
            </a:r>
            <a:b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- una </a:t>
            </a:r>
            <a:r>
              <a:rPr lang="it-IT" sz="2000" u="sng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parte orale </a:t>
            </a: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su tutti gli argomenti trattati nel corso; la prova ha lo scopo di valutare lo studio della materia e la comprensione degli argomenti di base</a:t>
            </a:r>
            <a:b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</a:b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Il voto finale è dato dalla media pesata (0,4 e 0,6) dei 2 punteggi.</a:t>
            </a:r>
          </a:p>
          <a:p>
            <a:pPr hangingPunct="1">
              <a:lnSpc>
                <a:spcPts val="2040"/>
              </a:lnSpc>
              <a:buClrTx/>
            </a:pP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Prove Intercorso</a:t>
            </a:r>
            <a:endParaRPr lang="it-IT" sz="20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Sono previste due prove intercorso. Ogni prova consiste nella risoluzione di tre esercizi.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Il superamento di entrambe le prove intercorso consente di </a:t>
            </a:r>
            <a:r>
              <a:rPr lang="it-IT" sz="200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accedere direttamente </a:t>
            </a:r>
            <a:r>
              <a:rPr lang="it-IT" sz="2000" dirty="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alla parte orale </a:t>
            </a:r>
            <a:r>
              <a:rPr lang="it-IT" sz="2000">
                <a:solidFill>
                  <a:srgbClr val="3333CC"/>
                </a:solidFill>
                <a:latin typeface="Calibri" charset="0"/>
                <a:ea typeface="Calibri" charset="0"/>
                <a:cs typeface="Calibri" charset="0"/>
              </a:rPr>
              <a:t>dell’esame finale.</a:t>
            </a: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endParaRPr lang="it-IT" sz="2000" dirty="0">
              <a:solidFill>
                <a:srgbClr val="3333CC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8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Contenuti</a:t>
            </a:r>
            <a:endParaRPr lang="en-US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79512" y="777876"/>
            <a:ext cx="8136904" cy="539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175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9pPr>
          </a:lstStyle>
          <a:p>
            <a:pPr eaLnBrk="1" hangingPunct="1">
              <a:lnSpc>
                <a:spcPts val="2040"/>
              </a:lnSpc>
              <a:spcBef>
                <a:spcPts val="1200"/>
              </a:spcBef>
              <a:spcAft>
                <a:spcPts val="12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Analisi dei Segnali nel dominio del Tempo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Definizione di Segnale, Classificazione dei Segnali, Caratterizzazione sintetica dei Segnali, Durata Temporale, Segnali Periodici, Esempi di Segnali a Tempo Continuo (TC), Area e Media Temporale di Segnali TC, Energia e Potenza di un Segnale TC, Operazioni elementari sui Segnali TC, Definizione di Segnali a Tempo Discreto (TD), Esempi di Segnali a TD, Operazioni tra Segnali a TD, Media, Potenza e Energia di Segnali a TD, Funzione di Autocorrelazione a TC e TD, Proprietà della Funzione di Autocorrelazione</a:t>
            </a:r>
          </a:p>
          <a:p>
            <a:pPr eaLnBrk="1" hangingPunct="1">
              <a:lnSpc>
                <a:spcPts val="204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Analisi dei Segnali nel Dominio della Frequenza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Richiami sui Fasori, Serie di Fourier, Formula di Sintesi e Formula di Analisi, Spettro, Relazione di </a:t>
            </a:r>
            <a:r>
              <a:rPr lang="it-IT" sz="1400" dirty="0" err="1">
                <a:solidFill>
                  <a:srgbClr val="3333CC"/>
                </a:solidFill>
                <a:latin typeface="Calibri" charset="0"/>
                <a:cs typeface="Calibri" charset="0"/>
              </a:rPr>
              <a:t>Parseval</a:t>
            </a: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, Esempi, Trasformata di Fourier, Proprietà della Trasformata di Fourier, Esempi</a:t>
            </a:r>
          </a:p>
          <a:p>
            <a:pPr eaLnBrk="1" hangingPunct="1">
              <a:lnSpc>
                <a:spcPts val="204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Sistemi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  <a:t>Convoluzione, Definizione di Sistema, Sistemi LTI</a:t>
            </a:r>
          </a:p>
          <a:p>
            <a:pPr hangingPunct="1">
              <a:lnSpc>
                <a:spcPts val="204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Teoria della Probabilità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Legge della Probabilità, Assiomi e Corollari della Legge di Probabilità, Probabilità Condizionata, Indipendenza Statistica, Teorema di </a:t>
            </a:r>
            <a:r>
              <a:rPr lang="it-IT" sz="1400" dirty="0" err="1">
                <a:solidFill>
                  <a:srgbClr val="3333CC"/>
                </a:solidFill>
                <a:latin typeface="Calibri" charset="0"/>
                <a:cs typeface="Calibri" charset="0"/>
              </a:rPr>
              <a:t>Bayes</a:t>
            </a:r>
            <a:endParaRPr lang="it-IT" sz="1600" dirty="0">
              <a:solidFill>
                <a:srgbClr val="3333CC"/>
              </a:solidFill>
              <a:latin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spcBef>
                <a:spcPts val="600"/>
              </a:spcBef>
              <a:spcAft>
                <a:spcPts val="600"/>
              </a:spcAft>
              <a:buClrTx/>
            </a:pPr>
            <a:r>
              <a:rPr lang="it-IT" sz="1800" dirty="0">
                <a:solidFill>
                  <a:srgbClr val="3333CC"/>
                </a:solidFill>
                <a:latin typeface="Calibri" charset="0"/>
                <a:cs typeface="Calibri" charset="0"/>
              </a:rPr>
              <a:t>Variabili aleatorie 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Variabile Aleatoria, CDF, Proprietà della CDF, Classificazione di una variabile aleatoria, Funzione Densità di Probabilità (pdf), Esempi di pdf di variabili aleatorie notevoli, Funzione densità di Massa (</a:t>
            </a:r>
            <a:r>
              <a:rPr lang="it-IT" sz="1400" dirty="0" err="1">
                <a:solidFill>
                  <a:srgbClr val="3333CC"/>
                </a:solidFill>
                <a:latin typeface="Calibri" charset="0"/>
                <a:cs typeface="Calibri" charset="0"/>
              </a:rPr>
              <a:t>pmf</a:t>
            </a:r>
            <a:r>
              <a:rPr lang="it-IT" sz="1400" dirty="0">
                <a:solidFill>
                  <a:srgbClr val="3333CC"/>
                </a:solidFill>
                <a:latin typeface="Calibri" charset="0"/>
                <a:cs typeface="Calibri" charset="0"/>
              </a:rPr>
              <a:t>)</a:t>
            </a:r>
            <a:br>
              <a:rPr lang="it-IT" sz="1600" dirty="0">
                <a:solidFill>
                  <a:srgbClr val="3333CC"/>
                </a:solidFill>
                <a:latin typeface="Calibri" charset="0"/>
                <a:cs typeface="Calibri" charset="0"/>
              </a:rPr>
            </a:br>
            <a:endParaRPr lang="it-IT" altLang="it-IT" sz="1600" dirty="0">
              <a:solidFill>
                <a:srgbClr val="3333CC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40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511</Words>
  <Application>Microsoft Macintosh PowerPoint</Application>
  <PresentationFormat>Presentazione su schermo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Informazioni</vt:lpstr>
      <vt:lpstr>Informazioni</vt:lpstr>
      <vt:lpstr>Contenuti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90</cp:revision>
  <cp:lastPrinted>1601-01-01T00:00:00Z</cp:lastPrinted>
  <dcterms:created xsi:type="dcterms:W3CDTF">2014-02-26T18:00:47Z</dcterms:created>
  <dcterms:modified xsi:type="dcterms:W3CDTF">2022-09-20T08:02:51Z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