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378" r:id="rId2"/>
    <p:sldId id="257" r:id="rId3"/>
    <p:sldId id="259" r:id="rId4"/>
    <p:sldId id="260" r:id="rId5"/>
    <p:sldId id="261" r:id="rId6"/>
    <p:sldId id="262" r:id="rId7"/>
    <p:sldId id="288" r:id="rId8"/>
    <p:sldId id="289" r:id="rId9"/>
    <p:sldId id="263" r:id="rId10"/>
    <p:sldId id="264" r:id="rId11"/>
    <p:sldId id="268" r:id="rId12"/>
    <p:sldId id="269" r:id="rId13"/>
    <p:sldId id="270" r:id="rId14"/>
    <p:sldId id="272" r:id="rId15"/>
    <p:sldId id="276" r:id="rId16"/>
    <p:sldId id="277" r:id="rId17"/>
    <p:sldId id="278" r:id="rId18"/>
    <p:sldId id="281" r:id="rId19"/>
    <p:sldId id="282" r:id="rId20"/>
    <p:sldId id="283" r:id="rId21"/>
    <p:sldId id="284" r:id="rId22"/>
    <p:sldId id="285" r:id="rId23"/>
    <p:sldId id="287"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39"/>
    <p:restoredTop sz="94674"/>
  </p:normalViewPr>
  <p:slideViewPr>
    <p:cSldViewPr snapToGrid="0" snapToObjects="1">
      <p:cViewPr varScale="1">
        <p:scale>
          <a:sx n="124" d="100"/>
          <a:sy n="124" d="100"/>
        </p:scale>
        <p:origin x="2016"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01F9CA3-105E-4857-9057-6DB6197DA786}" type="datetimeFigureOut">
              <a:rPr lang="en-US" smtClean="0"/>
              <a:t>12/3/22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extLst>
      <p:ext uri="{BB962C8B-B14F-4D97-AF65-F5344CB8AC3E}">
        <p14:creationId xmlns:p14="http://schemas.microsoft.com/office/powerpoint/2010/main" val="1225267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01F9CA3-105E-4857-9057-6DB6197DA786}" type="datetimeFigureOut">
              <a:rPr lang="en-US" smtClean="0"/>
              <a:t>12/3/22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extLst>
      <p:ext uri="{BB962C8B-B14F-4D97-AF65-F5344CB8AC3E}">
        <p14:creationId xmlns:p14="http://schemas.microsoft.com/office/powerpoint/2010/main" val="2115644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01F9CA3-105E-4857-9057-6DB6197DA786}" type="datetimeFigureOut">
              <a:rPr lang="en-US" smtClean="0"/>
              <a:t>12/3/22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extLst>
      <p:ext uri="{BB962C8B-B14F-4D97-AF65-F5344CB8AC3E}">
        <p14:creationId xmlns:p14="http://schemas.microsoft.com/office/powerpoint/2010/main" val="49805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01F9CA3-105E-4857-9057-6DB6197DA786}" type="datetimeFigureOut">
              <a:rPr lang="en-US" smtClean="0"/>
              <a:t>12/3/22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extLst>
      <p:ext uri="{BB962C8B-B14F-4D97-AF65-F5344CB8AC3E}">
        <p14:creationId xmlns:p14="http://schemas.microsoft.com/office/powerpoint/2010/main" val="395375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01F9CA3-105E-4857-9057-6DB6197DA786}" type="datetimeFigureOut">
              <a:rPr lang="en-US" smtClean="0"/>
              <a:t>12/3/22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a:t>
            </a:fld>
            <a:endParaRPr lang="en-US"/>
          </a:p>
        </p:txBody>
      </p:sp>
    </p:spTree>
    <p:extLst>
      <p:ext uri="{BB962C8B-B14F-4D97-AF65-F5344CB8AC3E}">
        <p14:creationId xmlns:p14="http://schemas.microsoft.com/office/powerpoint/2010/main" val="657040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01F9CA3-105E-4857-9057-6DB6197DA786}" type="datetimeFigureOut">
              <a:rPr lang="en-US" smtClean="0"/>
              <a:t>12/3/22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a:t>
            </a:fld>
            <a:endParaRPr lang="en-US"/>
          </a:p>
        </p:txBody>
      </p:sp>
    </p:spTree>
    <p:extLst>
      <p:ext uri="{BB962C8B-B14F-4D97-AF65-F5344CB8AC3E}">
        <p14:creationId xmlns:p14="http://schemas.microsoft.com/office/powerpoint/2010/main" val="3514955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01F9CA3-105E-4857-9057-6DB6197DA786}" type="datetimeFigureOut">
              <a:rPr lang="en-US" smtClean="0"/>
              <a:t>12/3/22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‹N›</a:t>
            </a:fld>
            <a:endParaRPr lang="en-US"/>
          </a:p>
        </p:txBody>
      </p:sp>
    </p:spTree>
    <p:extLst>
      <p:ext uri="{BB962C8B-B14F-4D97-AF65-F5344CB8AC3E}">
        <p14:creationId xmlns:p14="http://schemas.microsoft.com/office/powerpoint/2010/main" val="276434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01F9CA3-105E-4857-9057-6DB6197DA786}" type="datetimeFigureOut">
              <a:rPr lang="en-US" smtClean="0"/>
              <a:t>12/3/22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‹N›</a:t>
            </a:fld>
            <a:endParaRPr lang="en-US"/>
          </a:p>
        </p:txBody>
      </p:sp>
    </p:spTree>
    <p:extLst>
      <p:ext uri="{BB962C8B-B14F-4D97-AF65-F5344CB8AC3E}">
        <p14:creationId xmlns:p14="http://schemas.microsoft.com/office/powerpoint/2010/main" val="1378528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12/3/22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‹N›</a:t>
            </a:fld>
            <a:endParaRPr lang="en-US"/>
          </a:p>
        </p:txBody>
      </p:sp>
    </p:spTree>
    <p:extLst>
      <p:ext uri="{BB962C8B-B14F-4D97-AF65-F5344CB8AC3E}">
        <p14:creationId xmlns:p14="http://schemas.microsoft.com/office/powerpoint/2010/main" val="3417894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01F9CA3-105E-4857-9057-6DB6197DA786}" type="datetimeFigureOut">
              <a:rPr lang="en-US" smtClean="0"/>
              <a:t>12/3/22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a:t>
            </a:fld>
            <a:endParaRPr lang="en-US"/>
          </a:p>
        </p:txBody>
      </p:sp>
    </p:spTree>
    <p:extLst>
      <p:ext uri="{BB962C8B-B14F-4D97-AF65-F5344CB8AC3E}">
        <p14:creationId xmlns:p14="http://schemas.microsoft.com/office/powerpoint/2010/main" val="252205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01F9CA3-105E-4857-9057-6DB6197DA786}" type="datetimeFigureOut">
              <a:rPr lang="en-US" smtClean="0"/>
              <a:t>12/3/22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a:t>
            </a:fld>
            <a:endParaRPr lang="en-US"/>
          </a:p>
        </p:txBody>
      </p:sp>
    </p:spTree>
    <p:extLst>
      <p:ext uri="{BB962C8B-B14F-4D97-AF65-F5344CB8AC3E}">
        <p14:creationId xmlns:p14="http://schemas.microsoft.com/office/powerpoint/2010/main" val="1030435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1F9CA3-105E-4857-9057-6DB6197DA786}" type="datetimeFigureOut">
              <a:rPr lang="en-US" smtClean="0"/>
              <a:t>12/3/22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5CE407-6216-4202-80E4-A30DC2F709B2}" type="slidenum">
              <a:rPr lang="en-US" smtClean="0"/>
              <a:t>‹N›</a:t>
            </a:fld>
            <a:endParaRPr lang="en-US"/>
          </a:p>
        </p:txBody>
      </p:sp>
    </p:spTree>
    <p:extLst>
      <p:ext uri="{BB962C8B-B14F-4D97-AF65-F5344CB8AC3E}">
        <p14:creationId xmlns:p14="http://schemas.microsoft.com/office/powerpoint/2010/main" val="390657126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brocardi.it/dizionario/1119.html" TargetMode="External"/><Relationship Id="rId2" Type="http://schemas.openxmlformats.org/officeDocument/2006/relationships/hyperlink" Target="http://www.brocardi.it/articoli/2174.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brocardi.it/dizionario/2411.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rocardi.it/codice-civile/libro-quarto/titolo-ix/art2052.html?utm_source=internal&amp;utm_medium=link&amp;utm_campaign=articolo&amp;utm_content=nav_art_succ_dispositivo#nota_462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503AB7C-951B-CFD9-EC47-B52D640BD55D}"/>
              </a:ext>
            </a:extLst>
          </p:cNvPr>
          <p:cNvSpPr>
            <a:spLocks noGrp="1"/>
          </p:cNvSpPr>
          <p:nvPr>
            <p:ph idx="1"/>
          </p:nvPr>
        </p:nvSpPr>
        <p:spPr>
          <a:xfrm>
            <a:off x="628650" y="3573016"/>
            <a:ext cx="7886700" cy="1224136"/>
          </a:xfrm>
          <a:solidFill>
            <a:srgbClr val="00B0F0"/>
          </a:solidFill>
        </p:spPr>
        <p:txBody>
          <a:bodyPr>
            <a:normAutofit/>
          </a:bodyPr>
          <a:lstStyle/>
          <a:p>
            <a:pPr marL="0" indent="0" algn="ctr">
              <a:buNone/>
            </a:pPr>
            <a:r>
              <a:rPr lang="it-IT" sz="3600" b="1" u="sng">
                <a:solidFill>
                  <a:srgbClr val="0070C0"/>
                </a:solidFill>
              </a:rPr>
              <a:t>La responsabilità </a:t>
            </a:r>
            <a:r>
              <a:rPr lang="it-IT" sz="3600" b="1" u="sng" dirty="0">
                <a:solidFill>
                  <a:srgbClr val="0070C0"/>
                </a:solidFill>
              </a:rPr>
              <a:t>sportiva</a:t>
            </a:r>
          </a:p>
        </p:txBody>
      </p:sp>
      <p:sp>
        <p:nvSpPr>
          <p:cNvPr id="4" name="Titolo 1">
            <a:extLst>
              <a:ext uri="{FF2B5EF4-FFF2-40B4-BE49-F238E27FC236}">
                <a16:creationId xmlns:a16="http://schemas.microsoft.com/office/drawing/2014/main" id="{30A57DB6-5ACB-CC91-C1D1-5B26AEB79D23}"/>
              </a:ext>
            </a:extLst>
          </p:cNvPr>
          <p:cNvSpPr>
            <a:spLocks noGrp="1"/>
          </p:cNvSpPr>
          <p:nvPr>
            <p:ph type="title"/>
          </p:nvPr>
        </p:nvSpPr>
        <p:spPr>
          <a:xfrm>
            <a:off x="628650" y="1340768"/>
            <a:ext cx="7886700" cy="1800200"/>
          </a:xfrm>
          <a:solidFill>
            <a:schemeClr val="accent2">
              <a:lumMod val="60000"/>
              <a:lumOff val="40000"/>
            </a:schemeClr>
          </a:solidFill>
        </p:spPr>
        <p:txBody>
          <a:bodyPr>
            <a:normAutofit/>
          </a:bodyPr>
          <a:lstStyle/>
          <a:p>
            <a:pPr algn="ctr"/>
            <a:r>
              <a:rPr lang="it-IT" dirty="0">
                <a:solidFill>
                  <a:srgbClr val="FF0000"/>
                </a:solidFill>
              </a:rPr>
              <a:t>Corso di dello Sport</a:t>
            </a:r>
            <a:br>
              <a:rPr lang="it-IT" dirty="0">
                <a:solidFill>
                  <a:srgbClr val="FF0000"/>
                </a:solidFill>
              </a:rPr>
            </a:br>
            <a:r>
              <a:rPr lang="it-IT" dirty="0">
                <a:solidFill>
                  <a:srgbClr val="FF0000"/>
                </a:solidFill>
              </a:rPr>
              <a:t>Prof.ssa Maria Cimmino</a:t>
            </a:r>
            <a:endParaRPr lang="it-IT" dirty="0"/>
          </a:p>
        </p:txBody>
      </p:sp>
    </p:spTree>
    <p:extLst>
      <p:ext uri="{BB962C8B-B14F-4D97-AF65-F5344CB8AC3E}">
        <p14:creationId xmlns:p14="http://schemas.microsoft.com/office/powerpoint/2010/main" val="3973600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sz="3600" dirty="0">
                <a:solidFill>
                  <a:srgbClr val="FF0000"/>
                </a:solidFill>
              </a:rPr>
              <a:t>La responsabilità dell’atleta</a:t>
            </a:r>
          </a:p>
        </p:txBody>
      </p:sp>
      <p:sp>
        <p:nvSpPr>
          <p:cNvPr id="3" name="Segnaposto contenuto 2"/>
          <p:cNvSpPr>
            <a:spLocks noGrp="1"/>
          </p:cNvSpPr>
          <p:nvPr>
            <p:ph idx="1"/>
          </p:nvPr>
        </p:nvSpPr>
        <p:spPr/>
        <p:txBody>
          <a:bodyPr>
            <a:normAutofit/>
          </a:bodyPr>
          <a:lstStyle/>
          <a:p>
            <a:pPr>
              <a:lnSpc>
                <a:spcPct val="100000"/>
              </a:lnSpc>
            </a:pPr>
            <a:r>
              <a:rPr lang="it-IT" sz="2400" dirty="0">
                <a:solidFill>
                  <a:srgbClr val="0070C0"/>
                </a:solidFill>
              </a:rPr>
              <a:t>Il rischio consentito:</a:t>
            </a:r>
          </a:p>
          <a:p>
            <a:pPr>
              <a:lnSpc>
                <a:spcPct val="100000"/>
              </a:lnSpc>
            </a:pPr>
            <a:r>
              <a:rPr lang="it-IT" sz="2400" dirty="0">
                <a:solidFill>
                  <a:srgbClr val="0070C0"/>
                </a:solidFill>
              </a:rPr>
              <a:t>“In caso di infortunio occorso ad un atleta durante una competizione sportiva (nella specie, una partita di squash), i danni per le lesioni riportate non sono normalmente risarcibili, a meno che non venga dimostrata l'intenzionalità della condotta o quantomeno la colpa dell'agente sotto il profilo di una violazione delle regole del gioco, perpetrata con la coscienza di mettere a repentaglio l'incolumità fisica dell'avversario” . </a:t>
            </a:r>
            <a:r>
              <a:rPr lang="it-IT" sz="2400" dirty="0" err="1">
                <a:solidFill>
                  <a:srgbClr val="0070C0"/>
                </a:solidFill>
              </a:rPr>
              <a:t>Trib</a:t>
            </a:r>
            <a:r>
              <a:rPr lang="it-IT" sz="2400" dirty="0">
                <a:solidFill>
                  <a:srgbClr val="0070C0"/>
                </a:solidFill>
              </a:rPr>
              <a:t>. Monza, 22 luglio 1997 e 5 giugno 1997, in </a:t>
            </a:r>
            <a:r>
              <a:rPr lang="it-IT" sz="2400" dirty="0" err="1">
                <a:solidFill>
                  <a:srgbClr val="0070C0"/>
                </a:solidFill>
              </a:rPr>
              <a:t>Riv</a:t>
            </a:r>
            <a:r>
              <a:rPr lang="it-IT" sz="2400" dirty="0">
                <a:solidFill>
                  <a:srgbClr val="0070C0"/>
                </a:solidFill>
              </a:rPr>
              <a:t>. Dir. Sport., 1997, 758</a:t>
            </a:r>
          </a:p>
        </p:txBody>
      </p:sp>
    </p:spTree>
    <p:extLst>
      <p:ext uri="{BB962C8B-B14F-4D97-AF65-F5344CB8AC3E}">
        <p14:creationId xmlns:p14="http://schemas.microsoft.com/office/powerpoint/2010/main" val="1010439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Rischio e regole del gioco</a:t>
            </a:r>
          </a:p>
        </p:txBody>
      </p:sp>
      <p:sp>
        <p:nvSpPr>
          <p:cNvPr id="3" name="Segnaposto contenuto 2"/>
          <p:cNvSpPr>
            <a:spLocks noGrp="1"/>
          </p:cNvSpPr>
          <p:nvPr>
            <p:ph idx="1"/>
          </p:nvPr>
        </p:nvSpPr>
        <p:spPr/>
        <p:txBody>
          <a:bodyPr>
            <a:normAutofit/>
          </a:bodyPr>
          <a:lstStyle/>
          <a:p>
            <a:pPr>
              <a:lnSpc>
                <a:spcPct val="110000"/>
              </a:lnSpc>
            </a:pPr>
            <a:r>
              <a:rPr lang="it-IT" sz="2400" dirty="0">
                <a:solidFill>
                  <a:srgbClr val="0070C0"/>
                </a:solidFill>
              </a:rPr>
              <a:t>In caso di infortunio occorso ad un atleta durante una competizione sportiva (nella specie, una partita di squash), i danni per le lesioni riportate non sono normalmente risarcibili, a meno che non venga dimostrata l'intenzionalità della condotta o quantomeno la colpa dell'agente sotto il profilo di una violazione delle regole del gioco, perpetrata con la coscienza di mettere a repentaglio l'incolumità fisica dell'avversario</a:t>
            </a:r>
          </a:p>
          <a:p>
            <a:pPr>
              <a:lnSpc>
                <a:spcPct val="110000"/>
              </a:lnSpc>
            </a:pPr>
            <a:r>
              <a:rPr lang="it-IT" sz="2400" dirty="0" err="1">
                <a:solidFill>
                  <a:srgbClr val="0070C0"/>
                </a:solidFill>
              </a:rPr>
              <a:t>Trib</a:t>
            </a:r>
            <a:r>
              <a:rPr lang="it-IT" sz="2400" dirty="0">
                <a:solidFill>
                  <a:srgbClr val="0070C0"/>
                </a:solidFill>
              </a:rPr>
              <a:t>. Monza, 22 luglio 1997 e 5 giugno 1997, in </a:t>
            </a:r>
            <a:r>
              <a:rPr lang="it-IT" sz="2400" dirty="0" err="1">
                <a:solidFill>
                  <a:srgbClr val="0070C0"/>
                </a:solidFill>
              </a:rPr>
              <a:t>Riv</a:t>
            </a:r>
            <a:r>
              <a:rPr lang="it-IT" sz="2400" dirty="0">
                <a:solidFill>
                  <a:srgbClr val="0070C0"/>
                </a:solidFill>
              </a:rPr>
              <a:t>. Dir. Sport., 1997,</a:t>
            </a:r>
          </a:p>
        </p:txBody>
      </p:sp>
    </p:spTree>
    <p:extLst>
      <p:ext uri="{BB962C8B-B14F-4D97-AF65-F5344CB8AC3E}">
        <p14:creationId xmlns:p14="http://schemas.microsoft.com/office/powerpoint/2010/main" val="3136655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Limiti</a:t>
            </a:r>
          </a:p>
        </p:txBody>
      </p:sp>
      <p:sp>
        <p:nvSpPr>
          <p:cNvPr id="3" name="Segnaposto contenuto 2"/>
          <p:cNvSpPr>
            <a:spLocks noGrp="1"/>
          </p:cNvSpPr>
          <p:nvPr>
            <p:ph idx="1"/>
          </p:nvPr>
        </p:nvSpPr>
        <p:spPr/>
        <p:txBody>
          <a:bodyPr/>
          <a:lstStyle/>
          <a:p>
            <a:pPr>
              <a:lnSpc>
                <a:spcPct val="110000"/>
              </a:lnSpc>
            </a:pPr>
            <a:r>
              <a:rPr lang="it-IT" sz="2400" dirty="0">
                <a:solidFill>
                  <a:srgbClr val="0070C0"/>
                </a:solidFill>
              </a:rPr>
              <a:t>la condotta lesiva dell'atleta esula dalle regole della specialità sportiva praticata, rivestendo gli estremi della colpa grave o dell'intenzionalità, </a:t>
            </a:r>
          </a:p>
          <a:p>
            <a:pPr>
              <a:lnSpc>
                <a:spcPct val="110000"/>
              </a:lnSpc>
            </a:pPr>
            <a:r>
              <a:rPr lang="it-IT" sz="2400" dirty="0">
                <a:solidFill>
                  <a:srgbClr val="0070C0"/>
                </a:solidFill>
              </a:rPr>
              <a:t>Mancanza di un nesso di funzionalità tra la condotta lesiva e lo svolgimento della competizione.</a:t>
            </a:r>
          </a:p>
        </p:txBody>
      </p:sp>
    </p:spTree>
    <p:extLst>
      <p:ext uri="{BB962C8B-B14F-4D97-AF65-F5344CB8AC3E}">
        <p14:creationId xmlns:p14="http://schemas.microsoft.com/office/powerpoint/2010/main" val="2428537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sz="3600" dirty="0">
                <a:solidFill>
                  <a:srgbClr val="FF0000"/>
                </a:solidFill>
              </a:rPr>
              <a:t>Responsabilità dell’istruttore</a:t>
            </a:r>
          </a:p>
        </p:txBody>
      </p:sp>
      <p:sp>
        <p:nvSpPr>
          <p:cNvPr id="3" name="Segnaposto contenuto 2"/>
          <p:cNvSpPr>
            <a:spLocks noGrp="1"/>
          </p:cNvSpPr>
          <p:nvPr>
            <p:ph idx="1"/>
          </p:nvPr>
        </p:nvSpPr>
        <p:spPr/>
        <p:txBody>
          <a:bodyPr>
            <a:normAutofit/>
          </a:bodyPr>
          <a:lstStyle/>
          <a:p>
            <a:pPr>
              <a:lnSpc>
                <a:spcPct val="110000"/>
              </a:lnSpc>
            </a:pPr>
            <a:r>
              <a:rPr lang="it-IT" sz="2400" dirty="0">
                <a:solidFill>
                  <a:srgbClr val="0070C0"/>
                </a:solidFill>
              </a:rPr>
              <a:t>la giurisprudenza interpreta estensivamente la ormai superata figura del precettore, ritenendo ad essa assimilabili quelle dei maestri e di tutti gli insegnanti in genere, degli istruttori sportivi e degli allenatori </a:t>
            </a:r>
          </a:p>
          <a:p>
            <a:pPr>
              <a:lnSpc>
                <a:spcPct val="110000"/>
              </a:lnSpc>
            </a:pPr>
            <a:r>
              <a:rPr lang="it-IT" sz="2400" dirty="0">
                <a:solidFill>
                  <a:srgbClr val="0070C0"/>
                </a:solidFill>
              </a:rPr>
              <a:t>A carico di tali soggetti (genitore e, nel caso che qui interessa, istruttore) è posta una presunzione </a:t>
            </a:r>
            <a:r>
              <a:rPr lang="it-IT" sz="2400" dirty="0" err="1">
                <a:solidFill>
                  <a:srgbClr val="0070C0"/>
                </a:solidFill>
              </a:rPr>
              <a:t>iuris</a:t>
            </a:r>
            <a:r>
              <a:rPr lang="it-IT" sz="2400" dirty="0">
                <a:solidFill>
                  <a:srgbClr val="0070C0"/>
                </a:solidFill>
              </a:rPr>
              <a:t> tantum di responsabilità per difetto di sorveglianza (culpa in vigilando) </a:t>
            </a:r>
          </a:p>
          <a:p>
            <a:endParaRPr lang="it-IT" dirty="0"/>
          </a:p>
        </p:txBody>
      </p:sp>
    </p:spTree>
    <p:extLst>
      <p:ext uri="{BB962C8B-B14F-4D97-AF65-F5344CB8AC3E}">
        <p14:creationId xmlns:p14="http://schemas.microsoft.com/office/powerpoint/2010/main" val="1805869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Segue</a:t>
            </a:r>
          </a:p>
        </p:txBody>
      </p:sp>
      <p:sp>
        <p:nvSpPr>
          <p:cNvPr id="3" name="Segnaposto contenuto 2"/>
          <p:cNvSpPr>
            <a:spLocks noGrp="1"/>
          </p:cNvSpPr>
          <p:nvPr>
            <p:ph idx="1"/>
          </p:nvPr>
        </p:nvSpPr>
        <p:spPr/>
        <p:txBody>
          <a:bodyPr/>
          <a:lstStyle/>
          <a:p>
            <a:pPr marL="171450" indent="-171450" defTabSz="685800">
              <a:spcBef>
                <a:spcPts val="750"/>
              </a:spcBef>
            </a:pPr>
            <a:r>
              <a:rPr lang="it-IT" dirty="0">
                <a:solidFill>
                  <a:srgbClr val="0070C0"/>
                </a:solidFill>
              </a:rPr>
              <a:t>l’iscrizione di un allievo ad un corso comporta da parte dell’istruttore l’impegno a garantire l’integrità fisica dell’allievo stesso </a:t>
            </a:r>
          </a:p>
          <a:p>
            <a:pPr marL="171450" indent="-171450" defTabSz="685800">
              <a:spcBef>
                <a:spcPts val="750"/>
              </a:spcBef>
            </a:pPr>
            <a:r>
              <a:rPr lang="it-IT" dirty="0">
                <a:solidFill>
                  <a:srgbClr val="0070C0"/>
                </a:solidFill>
              </a:rPr>
              <a:t>non ogni evento dannoso per l’allievo sia ascrivibile all’istruttore; egli sarà infatti esente da responsabilità per quelli che rientrano nel rischio normale insito nell’attività sportiva dall’allievo praticata </a:t>
            </a:r>
          </a:p>
          <a:p>
            <a:endParaRPr lang="it-IT" dirty="0"/>
          </a:p>
          <a:p>
            <a:endParaRPr lang="it-IT" dirty="0"/>
          </a:p>
        </p:txBody>
      </p:sp>
    </p:spTree>
    <p:extLst>
      <p:ext uri="{BB962C8B-B14F-4D97-AF65-F5344CB8AC3E}">
        <p14:creationId xmlns:p14="http://schemas.microsoft.com/office/powerpoint/2010/main" val="500009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Organizzatore</a:t>
            </a:r>
          </a:p>
        </p:txBody>
      </p:sp>
      <p:sp>
        <p:nvSpPr>
          <p:cNvPr id="3" name="Segnaposto contenuto 2"/>
          <p:cNvSpPr>
            <a:spLocks noGrp="1"/>
          </p:cNvSpPr>
          <p:nvPr>
            <p:ph idx="1"/>
          </p:nvPr>
        </p:nvSpPr>
        <p:spPr/>
        <p:txBody>
          <a:bodyPr/>
          <a:lstStyle/>
          <a:p>
            <a:pPr>
              <a:lnSpc>
                <a:spcPct val="110000"/>
              </a:lnSpc>
            </a:pPr>
            <a:r>
              <a:rPr lang="it-IT" sz="2400" dirty="0">
                <a:solidFill>
                  <a:srgbClr val="0070C0"/>
                </a:solidFill>
              </a:rPr>
              <a:t>Norma di riferimento: art. 2049 c.c.</a:t>
            </a:r>
          </a:p>
          <a:p>
            <a:pPr>
              <a:lnSpc>
                <a:spcPct val="110000"/>
              </a:lnSpc>
            </a:pPr>
            <a:r>
              <a:rPr lang="it-IT" sz="2400" dirty="0">
                <a:solidFill>
                  <a:srgbClr val="0070C0"/>
                </a:solidFill>
              </a:rPr>
              <a:t>E’ organizzatore chi promuove l’incontro di uno o più atleti con o scopo di raggiungere un risultato in una o più discipline sportive, indipendentemente dalla presenza di spettatori</a:t>
            </a:r>
          </a:p>
          <a:p>
            <a:pPr>
              <a:lnSpc>
                <a:spcPct val="110000"/>
              </a:lnSpc>
            </a:pPr>
            <a:r>
              <a:rPr lang="it-IT" sz="2400" dirty="0">
                <a:solidFill>
                  <a:srgbClr val="0070C0"/>
                </a:solidFill>
              </a:rPr>
              <a:t>Può essere una persona fisica</a:t>
            </a:r>
          </a:p>
          <a:p>
            <a:pPr>
              <a:lnSpc>
                <a:spcPct val="110000"/>
              </a:lnSpc>
            </a:pPr>
            <a:r>
              <a:rPr lang="it-IT" sz="2400" dirty="0">
                <a:solidFill>
                  <a:srgbClr val="0070C0"/>
                </a:solidFill>
              </a:rPr>
              <a:t>Può essere un ente</a:t>
            </a:r>
          </a:p>
        </p:txBody>
      </p:sp>
    </p:spTree>
    <p:extLst>
      <p:ext uri="{BB962C8B-B14F-4D97-AF65-F5344CB8AC3E}">
        <p14:creationId xmlns:p14="http://schemas.microsoft.com/office/powerpoint/2010/main" val="4043152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Alcune classificazioni</a:t>
            </a:r>
          </a:p>
        </p:txBody>
      </p:sp>
      <p:sp>
        <p:nvSpPr>
          <p:cNvPr id="3" name="Segnaposto contenuto 2"/>
          <p:cNvSpPr>
            <a:spLocks noGrp="1"/>
          </p:cNvSpPr>
          <p:nvPr>
            <p:ph idx="1"/>
          </p:nvPr>
        </p:nvSpPr>
        <p:spPr/>
        <p:txBody>
          <a:bodyPr/>
          <a:lstStyle/>
          <a:p>
            <a:pPr>
              <a:lnSpc>
                <a:spcPct val="110000"/>
              </a:lnSpc>
            </a:pPr>
            <a:r>
              <a:rPr lang="it-IT" sz="2400" dirty="0">
                <a:solidFill>
                  <a:srgbClr val="0070C0"/>
                </a:solidFill>
              </a:rPr>
              <a:t>Organizzatori di diritto (es Federazioni sportive)</a:t>
            </a:r>
          </a:p>
          <a:p>
            <a:pPr>
              <a:lnSpc>
                <a:spcPct val="110000"/>
              </a:lnSpc>
            </a:pPr>
            <a:r>
              <a:rPr lang="it-IT" sz="2400" dirty="0">
                <a:solidFill>
                  <a:srgbClr val="0070C0"/>
                </a:solidFill>
              </a:rPr>
              <a:t>Organizzatori di fatto ( soggetti non strutturati)</a:t>
            </a:r>
          </a:p>
          <a:p>
            <a:pPr>
              <a:lnSpc>
                <a:spcPct val="110000"/>
              </a:lnSpc>
            </a:pPr>
            <a:r>
              <a:rPr lang="it-IT" sz="2400" dirty="0">
                <a:solidFill>
                  <a:srgbClr val="0070C0"/>
                </a:solidFill>
              </a:rPr>
              <a:t>Organizzatori occasionali ( soggetti estranei ma autorizzati)</a:t>
            </a:r>
          </a:p>
        </p:txBody>
      </p:sp>
    </p:spTree>
    <p:extLst>
      <p:ext uri="{BB962C8B-B14F-4D97-AF65-F5344CB8AC3E}">
        <p14:creationId xmlns:p14="http://schemas.microsoft.com/office/powerpoint/2010/main" val="1875201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330200"/>
            <a:ext cx="8042276" cy="1114332"/>
          </a:xfrm>
          <a:solidFill>
            <a:schemeClr val="accent2">
              <a:lumMod val="60000"/>
              <a:lumOff val="40000"/>
            </a:schemeClr>
          </a:solidFill>
        </p:spPr>
        <p:txBody>
          <a:bodyPr/>
          <a:lstStyle/>
          <a:p>
            <a:r>
              <a:rPr lang="it-IT" dirty="0">
                <a:solidFill>
                  <a:srgbClr val="FF0000"/>
                </a:solidFill>
              </a:rPr>
              <a:t>compiti</a:t>
            </a:r>
          </a:p>
        </p:txBody>
      </p:sp>
      <p:sp>
        <p:nvSpPr>
          <p:cNvPr id="3" name="Segnaposto contenuto 2"/>
          <p:cNvSpPr>
            <a:spLocks noGrp="1"/>
          </p:cNvSpPr>
          <p:nvPr>
            <p:ph idx="1"/>
          </p:nvPr>
        </p:nvSpPr>
        <p:spPr/>
        <p:txBody>
          <a:bodyPr>
            <a:normAutofit/>
          </a:bodyPr>
          <a:lstStyle/>
          <a:p>
            <a:pPr>
              <a:lnSpc>
                <a:spcPct val="110000"/>
              </a:lnSpc>
            </a:pPr>
            <a:r>
              <a:rPr lang="it-IT" sz="2400" dirty="0">
                <a:solidFill>
                  <a:srgbClr val="0070C0"/>
                </a:solidFill>
              </a:rPr>
              <a:t>Controllare la sicurezza e l’idoneità degli impianti</a:t>
            </a:r>
          </a:p>
          <a:p>
            <a:pPr>
              <a:lnSpc>
                <a:spcPct val="110000"/>
              </a:lnSpc>
            </a:pPr>
            <a:r>
              <a:rPr lang="it-IT" sz="2400" dirty="0">
                <a:solidFill>
                  <a:srgbClr val="0070C0"/>
                </a:solidFill>
              </a:rPr>
              <a:t>Verificare l’adeguatezza dei mezzi tecnici</a:t>
            </a:r>
          </a:p>
          <a:p>
            <a:pPr>
              <a:lnSpc>
                <a:spcPct val="110000"/>
              </a:lnSpc>
            </a:pPr>
            <a:r>
              <a:rPr lang="it-IT" sz="2400" dirty="0">
                <a:solidFill>
                  <a:srgbClr val="0070C0"/>
                </a:solidFill>
              </a:rPr>
              <a:t>Assicurare l’integrità dei partecipanti e degli altri soggetti</a:t>
            </a:r>
          </a:p>
          <a:p>
            <a:pPr>
              <a:lnSpc>
                <a:spcPct val="110000"/>
              </a:lnSpc>
            </a:pPr>
            <a:r>
              <a:rPr lang="it-IT" sz="2400" dirty="0">
                <a:solidFill>
                  <a:srgbClr val="0070C0"/>
                </a:solidFill>
              </a:rPr>
              <a:t>Adottare e predisporre le misure idonee a proteggere l’incolumità dei partecipanti e degli spettatori</a:t>
            </a:r>
          </a:p>
          <a:p>
            <a:pPr>
              <a:lnSpc>
                <a:spcPct val="110000"/>
              </a:lnSpc>
            </a:pPr>
            <a:r>
              <a:rPr lang="it-IT" sz="2400" dirty="0">
                <a:solidFill>
                  <a:srgbClr val="0070C0"/>
                </a:solidFill>
              </a:rPr>
              <a:t>Rispettare i regolamenti sportivi</a:t>
            </a:r>
          </a:p>
          <a:p>
            <a:pPr>
              <a:lnSpc>
                <a:spcPct val="110000"/>
              </a:lnSpc>
            </a:pPr>
            <a:r>
              <a:rPr lang="it-IT" sz="2400" dirty="0">
                <a:solidFill>
                  <a:srgbClr val="0070C0"/>
                </a:solidFill>
              </a:rPr>
              <a:t>Le regole di prudenza e diligenza</a:t>
            </a:r>
          </a:p>
        </p:txBody>
      </p:sp>
    </p:spTree>
    <p:extLst>
      <p:ext uri="{BB962C8B-B14F-4D97-AF65-F5344CB8AC3E}">
        <p14:creationId xmlns:p14="http://schemas.microsoft.com/office/powerpoint/2010/main" val="4294571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Art. 2050 c.c.</a:t>
            </a:r>
          </a:p>
        </p:txBody>
      </p:sp>
      <p:sp>
        <p:nvSpPr>
          <p:cNvPr id="3" name="Segnaposto contenuto 2"/>
          <p:cNvSpPr>
            <a:spLocks noGrp="1"/>
          </p:cNvSpPr>
          <p:nvPr>
            <p:ph idx="1"/>
          </p:nvPr>
        </p:nvSpPr>
        <p:spPr/>
        <p:txBody>
          <a:bodyPr/>
          <a:lstStyle/>
          <a:p>
            <a:pPr>
              <a:lnSpc>
                <a:spcPct val="110000"/>
              </a:lnSpc>
            </a:pPr>
            <a:r>
              <a:rPr lang="it-IT" b="1" i="1" dirty="0"/>
              <a:t>	</a:t>
            </a:r>
            <a:r>
              <a:rPr lang="it-IT" sz="2400" dirty="0">
                <a:solidFill>
                  <a:srgbClr val="0070C0"/>
                </a:solidFill>
              </a:rPr>
              <a:t>Responsabilità per l'esercizio di attività pericolose </a:t>
            </a:r>
          </a:p>
          <a:p>
            <a:pPr>
              <a:lnSpc>
                <a:spcPct val="110000"/>
              </a:lnSpc>
            </a:pPr>
            <a:r>
              <a:rPr lang="it-IT" sz="2400" dirty="0">
                <a:solidFill>
                  <a:srgbClr val="0070C0"/>
                </a:solidFill>
              </a:rPr>
              <a:t>	Chiunque cagiona danno ad altri nello svolgimento di un'attività pericolosa, per sua natura o per la natura dei mezzi adoperati, è tenuto al risarcimento, se non prova di avere adottato tutte le misure idonee ad evitare il danno</a:t>
            </a:r>
          </a:p>
        </p:txBody>
      </p:sp>
    </p:spTree>
    <p:extLst>
      <p:ext uri="{BB962C8B-B14F-4D97-AF65-F5344CB8AC3E}">
        <p14:creationId xmlns:p14="http://schemas.microsoft.com/office/powerpoint/2010/main" val="1811007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Attività pericolose</a:t>
            </a:r>
          </a:p>
        </p:txBody>
      </p:sp>
      <p:sp>
        <p:nvSpPr>
          <p:cNvPr id="3" name="Segnaposto contenuto 2"/>
          <p:cNvSpPr>
            <a:spLocks noGrp="1"/>
          </p:cNvSpPr>
          <p:nvPr>
            <p:ph idx="1"/>
          </p:nvPr>
        </p:nvSpPr>
        <p:spPr/>
        <p:txBody>
          <a:bodyPr/>
          <a:lstStyle/>
          <a:p>
            <a:pPr marL="228600" lvl="1">
              <a:lnSpc>
                <a:spcPct val="110000"/>
              </a:lnSpc>
              <a:spcBef>
                <a:spcPts val="1000"/>
              </a:spcBef>
            </a:pPr>
            <a:r>
              <a:rPr lang="it-IT" dirty="0">
                <a:solidFill>
                  <a:srgbClr val="0070C0"/>
                </a:solidFill>
              </a:rPr>
              <a:t>Attività di sci nautico</a:t>
            </a:r>
          </a:p>
          <a:p>
            <a:pPr marL="228600" lvl="1">
              <a:lnSpc>
                <a:spcPct val="110000"/>
              </a:lnSpc>
              <a:spcBef>
                <a:spcPts val="1000"/>
              </a:spcBef>
            </a:pPr>
            <a:r>
              <a:rPr lang="it-IT" dirty="0">
                <a:solidFill>
                  <a:srgbClr val="0070C0"/>
                </a:solidFill>
              </a:rPr>
              <a:t>Scuola di equitazione</a:t>
            </a:r>
          </a:p>
          <a:p>
            <a:pPr marL="228600" lvl="1">
              <a:lnSpc>
                <a:spcPct val="110000"/>
              </a:lnSpc>
              <a:spcBef>
                <a:spcPts val="1000"/>
              </a:spcBef>
            </a:pPr>
            <a:r>
              <a:rPr lang="it-IT" dirty="0">
                <a:solidFill>
                  <a:srgbClr val="0070C0"/>
                </a:solidFill>
              </a:rPr>
              <a:t>Attività di go-kart</a:t>
            </a:r>
          </a:p>
          <a:p>
            <a:pPr marL="228600" lvl="1">
              <a:lnSpc>
                <a:spcPct val="110000"/>
              </a:lnSpc>
              <a:spcBef>
                <a:spcPts val="1000"/>
              </a:spcBef>
            </a:pPr>
            <a:r>
              <a:rPr lang="it-IT" dirty="0">
                <a:solidFill>
                  <a:srgbClr val="0070C0"/>
                </a:solidFill>
              </a:rPr>
              <a:t>Impianti di risalita</a:t>
            </a:r>
          </a:p>
          <a:p>
            <a:pPr marL="228600" lvl="1">
              <a:lnSpc>
                <a:spcPct val="110000"/>
              </a:lnSpc>
              <a:spcBef>
                <a:spcPts val="1000"/>
              </a:spcBef>
            </a:pPr>
            <a:r>
              <a:rPr lang="it-IT" dirty="0">
                <a:solidFill>
                  <a:srgbClr val="0070C0"/>
                </a:solidFill>
              </a:rPr>
              <a:t>Funivie</a:t>
            </a:r>
          </a:p>
          <a:p>
            <a:pPr marL="228600" lvl="1">
              <a:lnSpc>
                <a:spcPct val="110000"/>
              </a:lnSpc>
              <a:spcBef>
                <a:spcPts val="1000"/>
              </a:spcBef>
            </a:pPr>
            <a:r>
              <a:rPr lang="it-IT" dirty="0">
                <a:solidFill>
                  <a:srgbClr val="0070C0"/>
                </a:solidFill>
              </a:rPr>
              <a:t>Gare automobilistiche</a:t>
            </a:r>
          </a:p>
          <a:p>
            <a:pPr marL="228600" lvl="1">
              <a:lnSpc>
                <a:spcPct val="110000"/>
              </a:lnSpc>
              <a:spcBef>
                <a:spcPts val="1000"/>
              </a:spcBef>
            </a:pPr>
            <a:r>
              <a:rPr lang="it-IT" dirty="0">
                <a:solidFill>
                  <a:srgbClr val="0070C0"/>
                </a:solidFill>
              </a:rPr>
              <a:t>Gare di kart</a:t>
            </a:r>
          </a:p>
          <a:p>
            <a:pPr marL="228600" lvl="1">
              <a:lnSpc>
                <a:spcPct val="110000"/>
              </a:lnSpc>
              <a:spcBef>
                <a:spcPts val="1000"/>
              </a:spcBef>
            </a:pPr>
            <a:r>
              <a:rPr lang="it-IT" dirty="0">
                <a:solidFill>
                  <a:srgbClr val="0070C0"/>
                </a:solidFill>
              </a:rPr>
              <a:t>Gare di equitazione</a:t>
            </a:r>
          </a:p>
          <a:p>
            <a:endParaRPr lang="it-IT" dirty="0"/>
          </a:p>
        </p:txBody>
      </p:sp>
    </p:spTree>
    <p:extLst>
      <p:ext uri="{BB962C8B-B14F-4D97-AF65-F5344CB8AC3E}">
        <p14:creationId xmlns:p14="http://schemas.microsoft.com/office/powerpoint/2010/main" val="43346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495300"/>
            <a:ext cx="8042276" cy="949232"/>
          </a:xfrm>
          <a:solidFill>
            <a:schemeClr val="accent2">
              <a:lumMod val="60000"/>
              <a:lumOff val="40000"/>
            </a:schemeClr>
          </a:solidFill>
        </p:spPr>
        <p:txBody>
          <a:bodyPr/>
          <a:lstStyle/>
          <a:p>
            <a:r>
              <a:rPr lang="it-IT" sz="3600" dirty="0">
                <a:solidFill>
                  <a:srgbClr val="FF0000"/>
                </a:solidFill>
              </a:rPr>
              <a:t>La responsabilità civile</a:t>
            </a:r>
          </a:p>
        </p:txBody>
      </p:sp>
      <p:sp>
        <p:nvSpPr>
          <p:cNvPr id="3" name="Segnaposto contenuto 2"/>
          <p:cNvSpPr>
            <a:spLocks noGrp="1"/>
          </p:cNvSpPr>
          <p:nvPr>
            <p:ph idx="1"/>
          </p:nvPr>
        </p:nvSpPr>
        <p:spPr/>
        <p:txBody>
          <a:bodyPr>
            <a:normAutofit/>
          </a:bodyPr>
          <a:lstStyle/>
          <a:p>
            <a:pPr marL="171450" indent="-171450" defTabSz="685800">
              <a:spcBef>
                <a:spcPts val="750"/>
              </a:spcBef>
            </a:pPr>
            <a:r>
              <a:rPr lang="it-IT" sz="3200" dirty="0">
                <a:solidFill>
                  <a:srgbClr val="0070C0"/>
                </a:solidFill>
              </a:rPr>
              <a:t>Art 2043 c.c.</a:t>
            </a:r>
          </a:p>
          <a:p>
            <a:pPr marL="171450" indent="-171450" defTabSz="685800">
              <a:spcBef>
                <a:spcPts val="750"/>
              </a:spcBef>
            </a:pPr>
            <a:r>
              <a:rPr lang="it-IT" sz="3200" dirty="0">
                <a:solidFill>
                  <a:srgbClr val="0070C0"/>
                </a:solidFill>
              </a:rPr>
              <a:t>«Qualunque fatto doloso o colposo che cagiona ad altri un danno ingiusto, obbliga colui che ha commesso il fatto a risarcire il danno».</a:t>
            </a:r>
          </a:p>
        </p:txBody>
      </p:sp>
    </p:spTree>
    <p:extLst>
      <p:ext uri="{BB962C8B-B14F-4D97-AF65-F5344CB8AC3E}">
        <p14:creationId xmlns:p14="http://schemas.microsoft.com/office/powerpoint/2010/main" val="408246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sz="3600" dirty="0">
                <a:solidFill>
                  <a:srgbClr val="FF0000"/>
                </a:solidFill>
              </a:rPr>
              <a:t>La responsabilità dei genitori</a:t>
            </a:r>
          </a:p>
        </p:txBody>
      </p:sp>
      <p:sp>
        <p:nvSpPr>
          <p:cNvPr id="3" name="Segnaposto contenuto 2"/>
          <p:cNvSpPr>
            <a:spLocks noGrp="1"/>
          </p:cNvSpPr>
          <p:nvPr>
            <p:ph idx="1"/>
          </p:nvPr>
        </p:nvSpPr>
        <p:spPr/>
        <p:txBody>
          <a:bodyPr>
            <a:normAutofit fontScale="92500" lnSpcReduction="20000"/>
          </a:bodyPr>
          <a:lstStyle/>
          <a:p>
            <a:pPr marL="228600" lvl="1">
              <a:lnSpc>
                <a:spcPct val="130000"/>
              </a:lnSpc>
              <a:spcBef>
                <a:spcPts val="1000"/>
              </a:spcBef>
            </a:pPr>
            <a:r>
              <a:rPr lang="it-IT" dirty="0">
                <a:solidFill>
                  <a:srgbClr val="0070C0"/>
                </a:solidFill>
              </a:rPr>
              <a:t>Normativa di riferimento:</a:t>
            </a:r>
          </a:p>
          <a:p>
            <a:pPr marL="228600" lvl="1">
              <a:lnSpc>
                <a:spcPct val="130000"/>
              </a:lnSpc>
              <a:spcBef>
                <a:spcPts val="1000"/>
              </a:spcBef>
            </a:pPr>
            <a:r>
              <a:rPr lang="it-IT" dirty="0">
                <a:solidFill>
                  <a:srgbClr val="0070C0"/>
                </a:solidFill>
              </a:rPr>
              <a:t>Art. 2048 c.c.</a:t>
            </a:r>
          </a:p>
          <a:p>
            <a:pPr marL="228600" lvl="1">
              <a:lnSpc>
                <a:spcPct val="130000"/>
              </a:lnSpc>
              <a:spcBef>
                <a:spcPts val="1000"/>
              </a:spcBef>
            </a:pPr>
            <a:r>
              <a:rPr lang="it-IT" dirty="0">
                <a:solidFill>
                  <a:srgbClr val="0070C0"/>
                </a:solidFill>
              </a:rPr>
              <a:t>Art. 316 c.c. </a:t>
            </a:r>
          </a:p>
          <a:p>
            <a:pPr marL="228600" lvl="1">
              <a:lnSpc>
                <a:spcPct val="130000"/>
              </a:lnSpc>
              <a:spcBef>
                <a:spcPts val="1000"/>
              </a:spcBef>
            </a:pPr>
            <a:r>
              <a:rPr lang="it-IT" dirty="0">
                <a:solidFill>
                  <a:srgbClr val="0070C0"/>
                </a:solidFill>
              </a:rPr>
              <a:t>Entrambi i genitori hanno la responsabilità genitoriale che è esercitata di comune accordo tenendo conto delle capacità, delle inclinazioni naturali e delle aspirazioni del figlio. I genitori di comune accordo stabiliscono la residenza abituale del minore.</a:t>
            </a:r>
          </a:p>
          <a:p>
            <a:pPr marL="228600" lvl="1">
              <a:lnSpc>
                <a:spcPct val="130000"/>
              </a:lnSpc>
              <a:spcBef>
                <a:spcPts val="1000"/>
              </a:spcBef>
            </a:pPr>
            <a:r>
              <a:rPr lang="it-IT" dirty="0">
                <a:solidFill>
                  <a:srgbClr val="0070C0"/>
                </a:solidFill>
              </a:rPr>
              <a:t>In caso di contrasto su questioni di particolare importanza ciascuno dei genitori può ricorrere senza formalità al giudice indicando i provvedimenti che ritiene più idonei</a:t>
            </a:r>
          </a:p>
        </p:txBody>
      </p:sp>
    </p:spTree>
    <p:extLst>
      <p:ext uri="{BB962C8B-B14F-4D97-AF65-F5344CB8AC3E}">
        <p14:creationId xmlns:p14="http://schemas.microsoft.com/office/powerpoint/2010/main" val="4269197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sz="3600" dirty="0">
                <a:solidFill>
                  <a:srgbClr val="FF0000"/>
                </a:solidFill>
              </a:rPr>
              <a:t>La posizione della giurisprudenza</a:t>
            </a:r>
          </a:p>
        </p:txBody>
      </p:sp>
      <p:sp>
        <p:nvSpPr>
          <p:cNvPr id="3" name="Segnaposto contenuto 2"/>
          <p:cNvSpPr>
            <a:spLocks noGrp="1"/>
          </p:cNvSpPr>
          <p:nvPr>
            <p:ph idx="1"/>
          </p:nvPr>
        </p:nvSpPr>
        <p:spPr/>
        <p:txBody>
          <a:bodyPr/>
          <a:lstStyle/>
          <a:p>
            <a:pPr marL="228600" lvl="1">
              <a:lnSpc>
                <a:spcPct val="110000"/>
              </a:lnSpc>
              <a:spcBef>
                <a:spcPts val="1000"/>
              </a:spcBef>
            </a:pPr>
            <a:r>
              <a:rPr lang="it-IT" sz="2200" dirty="0">
                <a:solidFill>
                  <a:srgbClr val="0070C0"/>
                </a:solidFill>
              </a:rPr>
              <a:t>Ai sensi dell’art. 2048 c.c., i genitori sono responsabili dei danni cagionati dai figli minori che abitano con essi, per quanto concerne gli illeciti riconducibili ad oggettive carenze nell’attività educativa, che si manifestino nel mancato rispetto delle regole della civile coesistenza, vigenti nei diversi ambiti del contesto sociale in cui il soggetto si trovi ad operare.</a:t>
            </a:r>
          </a:p>
          <a:p>
            <a:pPr marL="228600" lvl="1">
              <a:lnSpc>
                <a:spcPct val="110000"/>
              </a:lnSpc>
              <a:spcBef>
                <a:spcPts val="1000"/>
              </a:spcBef>
            </a:pPr>
            <a:r>
              <a:rPr lang="it-IT" sz="2200" dirty="0" err="1">
                <a:solidFill>
                  <a:srgbClr val="0070C0"/>
                </a:solidFill>
              </a:rPr>
              <a:t>Cass</a:t>
            </a:r>
            <a:r>
              <a:rPr lang="it-IT" sz="2200" dirty="0">
                <a:solidFill>
                  <a:srgbClr val="0070C0"/>
                </a:solidFill>
              </a:rPr>
              <a:t>. 6 dicembre 2011 n. 26200</a:t>
            </a:r>
          </a:p>
        </p:txBody>
      </p:sp>
    </p:spTree>
    <p:extLst>
      <p:ext uri="{BB962C8B-B14F-4D97-AF65-F5344CB8AC3E}">
        <p14:creationId xmlns:p14="http://schemas.microsoft.com/office/powerpoint/2010/main" val="850753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6"/>
            <a:ext cx="7886700" cy="1325563"/>
          </a:xfrm>
          <a:solidFill>
            <a:schemeClr val="accent2">
              <a:lumMod val="60000"/>
              <a:lumOff val="40000"/>
            </a:schemeClr>
          </a:solidFill>
        </p:spPr>
        <p:txBody>
          <a:bodyPr/>
          <a:lstStyle/>
          <a:p>
            <a:r>
              <a:rPr lang="it-IT" dirty="0">
                <a:solidFill>
                  <a:srgbClr val="FF0000"/>
                </a:solidFill>
              </a:rPr>
              <a:t>conclusioni</a:t>
            </a:r>
          </a:p>
        </p:txBody>
      </p:sp>
      <p:sp>
        <p:nvSpPr>
          <p:cNvPr id="3" name="Segnaposto contenuto 2"/>
          <p:cNvSpPr>
            <a:spLocks noGrp="1"/>
          </p:cNvSpPr>
          <p:nvPr>
            <p:ph idx="1"/>
          </p:nvPr>
        </p:nvSpPr>
        <p:spPr/>
        <p:txBody>
          <a:bodyPr>
            <a:normAutofit/>
          </a:bodyPr>
          <a:lstStyle/>
          <a:p>
            <a:pPr marL="228600" lvl="1">
              <a:lnSpc>
                <a:spcPct val="110000"/>
              </a:lnSpc>
              <a:spcBef>
                <a:spcPts val="1000"/>
              </a:spcBef>
            </a:pPr>
            <a:r>
              <a:rPr lang="it-IT" sz="2200" dirty="0">
                <a:solidFill>
                  <a:srgbClr val="0070C0"/>
                </a:solidFill>
              </a:rPr>
              <a:t>In caso di lesioni personali ad un partecipante all’attività sportiva a seguito di un fatto posto in essere da un altro partecipante, il criterio per escludere la responsabilità civile sta nello stretto collegamento funzionale tra gioco ed evento lesivo, collegamento che va escluso se l’atto sia stato compiuto allo scopo di ledere, ovvero con una violenza incompatibile con le caratteristiche concrete del gioco;</a:t>
            </a:r>
          </a:p>
        </p:txBody>
      </p:sp>
    </p:spTree>
    <p:extLst>
      <p:ext uri="{BB962C8B-B14F-4D97-AF65-F5344CB8AC3E}">
        <p14:creationId xmlns:p14="http://schemas.microsoft.com/office/powerpoint/2010/main" val="4267522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segue</a:t>
            </a:r>
          </a:p>
        </p:txBody>
      </p:sp>
      <p:sp>
        <p:nvSpPr>
          <p:cNvPr id="3" name="Segnaposto contenuto 2"/>
          <p:cNvSpPr>
            <a:spLocks noGrp="1"/>
          </p:cNvSpPr>
          <p:nvPr>
            <p:ph idx="1"/>
          </p:nvPr>
        </p:nvSpPr>
        <p:spPr/>
        <p:txBody>
          <a:bodyPr/>
          <a:lstStyle/>
          <a:p>
            <a:r>
              <a:rPr lang="it-IT" dirty="0">
                <a:solidFill>
                  <a:srgbClr val="0070C0"/>
                </a:solidFill>
              </a:rPr>
              <a:t>la responsabilità non sussiste invece se le lesioni siano la conseguenza di un atto posto in essere senza la volontà di ledere e senza la violazione delle regole dell’attività</a:t>
            </a:r>
          </a:p>
          <a:p>
            <a:r>
              <a:rPr lang="it-IT" dirty="0">
                <a:solidFill>
                  <a:srgbClr val="0070C0"/>
                </a:solidFill>
              </a:rPr>
              <a:t>e non sussiste neppure se, pur in presenza di violazione delle regole proprie dell’attività sportiva specificamente svolta, l’atto sia a questa funzionalmente connesso.</a:t>
            </a:r>
          </a:p>
          <a:p>
            <a:pPr marL="0" indent="0">
              <a:buNone/>
            </a:pPr>
            <a:r>
              <a:rPr lang="it-IT" dirty="0" err="1">
                <a:solidFill>
                  <a:srgbClr val="0070C0"/>
                </a:solidFill>
              </a:rPr>
              <a:t>Cass</a:t>
            </a:r>
            <a:r>
              <a:rPr lang="it-IT" dirty="0">
                <a:solidFill>
                  <a:srgbClr val="0070C0"/>
                </a:solidFill>
              </a:rPr>
              <a:t>. Sez. III </a:t>
            </a:r>
            <a:r>
              <a:rPr lang="it-IT" dirty="0" err="1">
                <a:solidFill>
                  <a:srgbClr val="0070C0"/>
                </a:solidFill>
              </a:rPr>
              <a:t>Civ</a:t>
            </a:r>
            <a:r>
              <a:rPr lang="it-IT" dirty="0">
                <a:solidFill>
                  <a:srgbClr val="0070C0"/>
                </a:solidFill>
              </a:rPr>
              <a:t>. n.7247/11</a:t>
            </a:r>
          </a:p>
          <a:p>
            <a:endParaRPr lang="it-IT" dirty="0"/>
          </a:p>
        </p:txBody>
      </p:sp>
    </p:spTree>
    <p:extLst>
      <p:ext uri="{BB962C8B-B14F-4D97-AF65-F5344CB8AC3E}">
        <p14:creationId xmlns:p14="http://schemas.microsoft.com/office/powerpoint/2010/main" val="3081296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sz="3600" dirty="0">
                <a:solidFill>
                  <a:srgbClr val="FF0000"/>
                </a:solidFill>
              </a:rPr>
              <a:t>Figure speciali ed ulteriori di responsabilità</a:t>
            </a:r>
          </a:p>
        </p:txBody>
      </p:sp>
      <p:sp>
        <p:nvSpPr>
          <p:cNvPr id="3" name="Segnaposto contenuto 2"/>
          <p:cNvSpPr>
            <a:spLocks noGrp="1"/>
          </p:cNvSpPr>
          <p:nvPr>
            <p:ph idx="1"/>
          </p:nvPr>
        </p:nvSpPr>
        <p:spPr/>
        <p:txBody>
          <a:bodyPr>
            <a:normAutofit/>
          </a:bodyPr>
          <a:lstStyle/>
          <a:p>
            <a:pPr marL="171450" indent="-171450" defTabSz="685800">
              <a:spcBef>
                <a:spcPts val="750"/>
              </a:spcBef>
            </a:pPr>
            <a:r>
              <a:rPr lang="it-IT" sz="2400" dirty="0">
                <a:solidFill>
                  <a:srgbClr val="0070C0"/>
                </a:solidFill>
              </a:rPr>
              <a:t>Art. 2047 c.c. “ danno cagionato dall’incapace”</a:t>
            </a:r>
          </a:p>
          <a:p>
            <a:pPr marL="171450" indent="-171450" defTabSz="685800">
              <a:spcBef>
                <a:spcPts val="750"/>
              </a:spcBef>
            </a:pPr>
            <a:r>
              <a:rPr lang="it-IT" sz="2400" dirty="0">
                <a:solidFill>
                  <a:srgbClr val="0070C0"/>
                </a:solidFill>
              </a:rPr>
              <a:t>In caso di danno cagionato da persona incapace di intendere e di volere, il risarcimento è dovuto da chi è tenuto alla sorveglianza dell’incapace, salvo non provi di non aver potuto impedire il fatto</a:t>
            </a:r>
            <a:r>
              <a:rPr lang="it-IT" sz="2400" dirty="0">
                <a:solidFill>
                  <a:srgbClr val="0070C0"/>
                </a:solidFill>
                <a:hlinkClick r:id="rId2">
                  <a:extLst>
                    <a:ext uri="{A12FA001-AC4F-418D-AE19-62706E023703}">
                      <ahyp:hlinkClr xmlns:ahyp="http://schemas.microsoft.com/office/drawing/2018/hyperlinkcolor" val="tx"/>
                    </a:ext>
                  </a:extLst>
                </a:hlinkClick>
              </a:rPr>
              <a:t>.</a:t>
            </a:r>
          </a:p>
          <a:p>
            <a:pPr marL="171450" indent="-171450" defTabSz="685800">
              <a:spcBef>
                <a:spcPts val="750"/>
              </a:spcBef>
            </a:pPr>
            <a:r>
              <a:rPr lang="it-IT" sz="2400" dirty="0">
                <a:solidFill>
                  <a:srgbClr val="0070C0"/>
                </a:solidFill>
              </a:rPr>
              <a:t>Nel caso in cui il danneggiato non abbia potuto ottenere il risarcimento da chi è tenuto alla sorveglianza, il giudice, in considerazione delle condizioni economiche delle parti, può condannare l'autore del danno a un'equa </a:t>
            </a:r>
            <a:r>
              <a:rPr lang="it-IT" sz="2400" dirty="0">
                <a:solidFill>
                  <a:srgbClr val="0070C0"/>
                </a:solidFill>
                <a:hlinkClick r:id="rId3">
                  <a:extLst>
                    <a:ext uri="{A12FA001-AC4F-418D-AE19-62706E023703}">
                      <ahyp:hlinkClr xmlns:ahyp="http://schemas.microsoft.com/office/drawing/2018/hyperlinkcolor" val="tx"/>
                    </a:ext>
                  </a:extLst>
                </a:hlinkClick>
              </a:rPr>
              <a:t>indennità</a:t>
            </a:r>
            <a:endParaRPr lang="it-IT" sz="2400" dirty="0">
              <a:solidFill>
                <a:srgbClr val="0070C0"/>
              </a:solidFill>
            </a:endParaRPr>
          </a:p>
        </p:txBody>
      </p:sp>
    </p:spTree>
    <p:extLst>
      <p:ext uri="{BB962C8B-B14F-4D97-AF65-F5344CB8AC3E}">
        <p14:creationId xmlns:p14="http://schemas.microsoft.com/office/powerpoint/2010/main" val="1553759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Segue</a:t>
            </a:r>
          </a:p>
        </p:txBody>
      </p:sp>
      <p:sp>
        <p:nvSpPr>
          <p:cNvPr id="3" name="Segnaposto contenuto 2"/>
          <p:cNvSpPr>
            <a:spLocks noGrp="1"/>
          </p:cNvSpPr>
          <p:nvPr>
            <p:ph idx="1"/>
          </p:nvPr>
        </p:nvSpPr>
        <p:spPr>
          <a:xfrm>
            <a:off x="568931" y="1938641"/>
            <a:ext cx="7886700" cy="4351338"/>
          </a:xfrm>
        </p:spPr>
        <p:txBody>
          <a:bodyPr>
            <a:normAutofit fontScale="92500"/>
          </a:bodyPr>
          <a:lstStyle/>
          <a:p>
            <a:pPr marL="0" indent="0">
              <a:buNone/>
            </a:pPr>
            <a:r>
              <a:rPr lang="it-IT" sz="2600" dirty="0">
                <a:solidFill>
                  <a:srgbClr val="0070C0"/>
                </a:solidFill>
              </a:rPr>
              <a:t>Art. 2048 c.c. «Responsabilità dei genitori e degli istruttori»</a:t>
            </a:r>
          </a:p>
          <a:p>
            <a:r>
              <a:rPr lang="it-IT" sz="2600" dirty="0">
                <a:solidFill>
                  <a:srgbClr val="0070C0"/>
                </a:solidFill>
              </a:rPr>
              <a:t>Il padre e la madre, o il tutore sono responsabili del danno cagionato dal fatto illecito dei figli minori non emancipati o delle persone soggette alla tutela, che abitano con essi. </a:t>
            </a:r>
          </a:p>
          <a:p>
            <a:r>
              <a:rPr lang="it-IT" sz="2600" dirty="0">
                <a:solidFill>
                  <a:srgbClr val="0070C0"/>
                </a:solidFill>
              </a:rPr>
              <a:t>I  precettori e coloro che insegnano un mestiere o un’ arte sono responsabili del danno cagionato dal fatto illecito dei loro allievi e apprendisti nel tempo in cui sono sotto la loro vigilanza</a:t>
            </a:r>
            <a:endParaRPr lang="it-IT" sz="2600" dirty="0">
              <a:solidFill>
                <a:srgbClr val="0070C0"/>
              </a:solidFill>
              <a:hlinkClick r:id="rId2">
                <a:extLst>
                  <a:ext uri="{A12FA001-AC4F-418D-AE19-62706E023703}">
                    <ahyp:hlinkClr xmlns:ahyp="http://schemas.microsoft.com/office/drawing/2018/hyperlinkcolor" val="tx"/>
                  </a:ext>
                </a:extLst>
              </a:hlinkClick>
            </a:endParaRPr>
          </a:p>
          <a:p>
            <a:r>
              <a:rPr lang="it-IT" sz="2600" dirty="0">
                <a:solidFill>
                  <a:srgbClr val="0070C0"/>
                </a:solidFill>
              </a:rPr>
              <a:t>Le persone indicate dai commi precedenti sono liberate dalla responsabilità soltanto se provano di non aver potuto impedire il fatto</a:t>
            </a:r>
          </a:p>
          <a:p>
            <a:endParaRPr lang="it-IT" dirty="0"/>
          </a:p>
        </p:txBody>
      </p:sp>
    </p:spTree>
    <p:extLst>
      <p:ext uri="{BB962C8B-B14F-4D97-AF65-F5344CB8AC3E}">
        <p14:creationId xmlns:p14="http://schemas.microsoft.com/office/powerpoint/2010/main" val="3649630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Segue</a:t>
            </a:r>
          </a:p>
        </p:txBody>
      </p:sp>
      <p:sp>
        <p:nvSpPr>
          <p:cNvPr id="3" name="Segnaposto contenuto 2"/>
          <p:cNvSpPr>
            <a:spLocks noGrp="1"/>
          </p:cNvSpPr>
          <p:nvPr>
            <p:ph idx="1"/>
          </p:nvPr>
        </p:nvSpPr>
        <p:spPr/>
        <p:txBody>
          <a:bodyPr/>
          <a:lstStyle/>
          <a:p>
            <a:r>
              <a:rPr lang="it-IT" sz="3200" dirty="0">
                <a:solidFill>
                  <a:srgbClr val="0070C0"/>
                </a:solidFill>
              </a:rPr>
              <a:t>Art. 2049 c.c.</a:t>
            </a:r>
          </a:p>
          <a:p>
            <a:r>
              <a:rPr lang="it-IT" sz="3200" dirty="0">
                <a:solidFill>
                  <a:srgbClr val="0070C0"/>
                </a:solidFill>
              </a:rPr>
              <a:t>I padroni e i committenti sono responsabili per i danni arrecati dal fatto illecito dei loro domestici e commessi nell’esercizio delle incombenze cui sono adibiti</a:t>
            </a:r>
          </a:p>
          <a:p>
            <a:endParaRPr lang="it-IT" dirty="0"/>
          </a:p>
        </p:txBody>
      </p:sp>
    </p:spTree>
    <p:extLst>
      <p:ext uri="{BB962C8B-B14F-4D97-AF65-F5344CB8AC3E}">
        <p14:creationId xmlns:p14="http://schemas.microsoft.com/office/powerpoint/2010/main" val="3636299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dirty="0">
                <a:solidFill>
                  <a:srgbClr val="FF0000"/>
                </a:solidFill>
              </a:rPr>
              <a:t>Segue</a:t>
            </a:r>
          </a:p>
        </p:txBody>
      </p:sp>
      <p:sp>
        <p:nvSpPr>
          <p:cNvPr id="3" name="Segnaposto contenuto 2"/>
          <p:cNvSpPr>
            <a:spLocks noGrp="1"/>
          </p:cNvSpPr>
          <p:nvPr>
            <p:ph idx="1"/>
          </p:nvPr>
        </p:nvSpPr>
        <p:spPr/>
        <p:txBody>
          <a:bodyPr/>
          <a:lstStyle/>
          <a:p>
            <a:r>
              <a:rPr lang="it-IT" sz="2400" dirty="0">
                <a:solidFill>
                  <a:srgbClr val="0070C0"/>
                </a:solidFill>
              </a:rPr>
              <a:t>Art. 2050 c.c.</a:t>
            </a:r>
          </a:p>
          <a:p>
            <a:r>
              <a:rPr lang="it-IT" sz="2400" dirty="0">
                <a:solidFill>
                  <a:srgbClr val="0070C0"/>
                </a:solidFill>
              </a:rPr>
              <a:t>Chiunque cagiona danno ad altri nello svolgimento di un’attività pericolosa per sua natura o per la natura dei mezzi adoperati è tenuto al risarcimento, se non prova di non avere adottato tutte le misure idonee ad evitare il danno.</a:t>
            </a:r>
          </a:p>
        </p:txBody>
      </p:sp>
    </p:spTree>
    <p:extLst>
      <p:ext uri="{BB962C8B-B14F-4D97-AF65-F5344CB8AC3E}">
        <p14:creationId xmlns:p14="http://schemas.microsoft.com/office/powerpoint/2010/main" val="901877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FDC544-51B8-E340-9CAA-D112B6B0A9A3}"/>
              </a:ext>
            </a:extLst>
          </p:cNvPr>
          <p:cNvSpPr>
            <a:spLocks noGrp="1"/>
          </p:cNvSpPr>
          <p:nvPr>
            <p:ph type="title"/>
          </p:nvPr>
        </p:nvSpPr>
        <p:spPr>
          <a:solidFill>
            <a:schemeClr val="accent2">
              <a:lumMod val="60000"/>
              <a:lumOff val="40000"/>
            </a:schemeClr>
          </a:solidFill>
        </p:spPr>
        <p:txBody>
          <a:bodyPr/>
          <a:lstStyle/>
          <a:p>
            <a:r>
              <a:rPr lang="it-IT" dirty="0">
                <a:solidFill>
                  <a:srgbClr val="FF0000"/>
                </a:solidFill>
              </a:rPr>
              <a:t>Segue</a:t>
            </a:r>
          </a:p>
        </p:txBody>
      </p:sp>
      <p:sp>
        <p:nvSpPr>
          <p:cNvPr id="3" name="Segnaposto contenuto 2">
            <a:extLst>
              <a:ext uri="{FF2B5EF4-FFF2-40B4-BE49-F238E27FC236}">
                <a16:creationId xmlns:a16="http://schemas.microsoft.com/office/drawing/2014/main" id="{81CF10E9-B37D-0148-87E5-76C78D6D7A92}"/>
              </a:ext>
            </a:extLst>
          </p:cNvPr>
          <p:cNvSpPr>
            <a:spLocks noGrp="1"/>
          </p:cNvSpPr>
          <p:nvPr>
            <p:ph idx="1"/>
          </p:nvPr>
        </p:nvSpPr>
        <p:spPr/>
        <p:txBody>
          <a:bodyPr/>
          <a:lstStyle/>
          <a:p>
            <a:r>
              <a:rPr lang="it-IT" sz="2400" dirty="0">
                <a:solidFill>
                  <a:srgbClr val="0070C0"/>
                </a:solidFill>
              </a:rPr>
              <a:t>Art. 2051 c.c.</a:t>
            </a:r>
          </a:p>
          <a:p>
            <a:r>
              <a:rPr lang="it-IT" sz="2400" dirty="0">
                <a:solidFill>
                  <a:srgbClr val="0070C0"/>
                </a:solidFill>
              </a:rPr>
              <a:t>«Ciascuno è responsabile delle cose che ha in custodia, salvo che provi il caso fortuito»</a:t>
            </a:r>
          </a:p>
        </p:txBody>
      </p:sp>
    </p:spTree>
    <p:extLst>
      <p:ext uri="{BB962C8B-B14F-4D97-AF65-F5344CB8AC3E}">
        <p14:creationId xmlns:p14="http://schemas.microsoft.com/office/powerpoint/2010/main" val="1916368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9E7630-9840-C441-9BE0-3D9F0D4D9FD8}"/>
              </a:ext>
            </a:extLst>
          </p:cNvPr>
          <p:cNvSpPr>
            <a:spLocks noGrp="1"/>
          </p:cNvSpPr>
          <p:nvPr>
            <p:ph type="title"/>
          </p:nvPr>
        </p:nvSpPr>
        <p:spPr>
          <a:solidFill>
            <a:schemeClr val="accent2">
              <a:lumMod val="60000"/>
              <a:lumOff val="40000"/>
            </a:schemeClr>
          </a:solidFill>
        </p:spPr>
        <p:txBody>
          <a:bodyPr/>
          <a:lstStyle/>
          <a:p>
            <a:r>
              <a:rPr lang="it-IT" dirty="0">
                <a:solidFill>
                  <a:srgbClr val="FF0000"/>
                </a:solidFill>
              </a:rPr>
              <a:t>Segue</a:t>
            </a:r>
          </a:p>
        </p:txBody>
      </p:sp>
      <p:sp>
        <p:nvSpPr>
          <p:cNvPr id="3" name="Segnaposto contenuto 2">
            <a:extLst>
              <a:ext uri="{FF2B5EF4-FFF2-40B4-BE49-F238E27FC236}">
                <a16:creationId xmlns:a16="http://schemas.microsoft.com/office/drawing/2014/main" id="{A3C1725E-96D8-E842-956D-32C1620D74A4}"/>
              </a:ext>
            </a:extLst>
          </p:cNvPr>
          <p:cNvSpPr>
            <a:spLocks noGrp="1"/>
          </p:cNvSpPr>
          <p:nvPr>
            <p:ph idx="1"/>
          </p:nvPr>
        </p:nvSpPr>
        <p:spPr/>
        <p:txBody>
          <a:bodyPr/>
          <a:lstStyle/>
          <a:p>
            <a:r>
              <a:rPr lang="it-IT" sz="2400" dirty="0">
                <a:solidFill>
                  <a:srgbClr val="0070C0"/>
                </a:solidFill>
              </a:rPr>
              <a:t>Art. 2052 c.c.</a:t>
            </a:r>
          </a:p>
          <a:p>
            <a:r>
              <a:rPr lang="it-IT" sz="2400" dirty="0">
                <a:solidFill>
                  <a:srgbClr val="0070C0"/>
                </a:solidFill>
              </a:rPr>
              <a:t>Il proprietario di un animale o chi se ne serve per il tempo in cui lo ha in uso, è responsabile dei danni cagionati dall'animale</a:t>
            </a:r>
            <a:r>
              <a:rPr lang="it-IT" sz="2400" dirty="0">
                <a:solidFill>
                  <a:srgbClr val="0070C0"/>
                </a:solidFill>
                <a:hlinkClick r:id="rId2">
                  <a:extLst>
                    <a:ext uri="{A12FA001-AC4F-418D-AE19-62706E023703}">
                      <ahyp:hlinkClr xmlns:ahyp="http://schemas.microsoft.com/office/drawing/2018/hyperlinkcolor" val="tx"/>
                    </a:ext>
                  </a:extLst>
                </a:hlinkClick>
              </a:rPr>
              <a:t>(1)</a:t>
            </a:r>
            <a:r>
              <a:rPr lang="it-IT" sz="2400" dirty="0">
                <a:solidFill>
                  <a:srgbClr val="0070C0"/>
                </a:solidFill>
              </a:rPr>
              <a:t>, sia che fosse sotto la sua custodia, sia che fosse smarrito o fuggito, salvo che provi il caso fortuito</a:t>
            </a:r>
          </a:p>
        </p:txBody>
      </p:sp>
    </p:spTree>
    <p:extLst>
      <p:ext uri="{BB962C8B-B14F-4D97-AF65-F5344CB8AC3E}">
        <p14:creationId xmlns:p14="http://schemas.microsoft.com/office/powerpoint/2010/main" val="1016324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lumMod val="60000"/>
              <a:lumOff val="40000"/>
            </a:schemeClr>
          </a:solidFill>
        </p:spPr>
        <p:txBody>
          <a:bodyPr/>
          <a:lstStyle/>
          <a:p>
            <a:r>
              <a:rPr lang="it-IT" sz="3600" dirty="0">
                <a:solidFill>
                  <a:srgbClr val="FF0000"/>
                </a:solidFill>
              </a:rPr>
              <a:t>Fattispecie di responsabilità civile ed attività sportiva</a:t>
            </a:r>
          </a:p>
        </p:txBody>
      </p:sp>
      <p:sp>
        <p:nvSpPr>
          <p:cNvPr id="3" name="Segnaposto contenuto 2"/>
          <p:cNvSpPr>
            <a:spLocks noGrp="1"/>
          </p:cNvSpPr>
          <p:nvPr>
            <p:ph idx="1"/>
          </p:nvPr>
        </p:nvSpPr>
        <p:spPr/>
        <p:txBody>
          <a:bodyPr/>
          <a:lstStyle/>
          <a:p>
            <a:r>
              <a:rPr lang="it-IT" sz="2400" dirty="0">
                <a:solidFill>
                  <a:srgbClr val="0070C0"/>
                </a:solidFill>
              </a:rPr>
              <a:t>Responsabilità dell’atleta</a:t>
            </a:r>
          </a:p>
          <a:p>
            <a:r>
              <a:rPr lang="it-IT" sz="2400" dirty="0">
                <a:solidFill>
                  <a:srgbClr val="0070C0"/>
                </a:solidFill>
              </a:rPr>
              <a:t>Responsabilità dell’istruttore (e dei genitori)</a:t>
            </a:r>
          </a:p>
          <a:p>
            <a:r>
              <a:rPr lang="it-IT" sz="2400" dirty="0">
                <a:solidFill>
                  <a:srgbClr val="0070C0"/>
                </a:solidFill>
              </a:rPr>
              <a:t>Responsabilità dell’organizzatore di competizioni sportive</a:t>
            </a:r>
          </a:p>
          <a:p>
            <a:r>
              <a:rPr lang="it-IT" sz="2400" dirty="0">
                <a:solidFill>
                  <a:srgbClr val="0070C0"/>
                </a:solidFill>
              </a:rPr>
              <a:t>Responsabilità del gestore di impianti</a:t>
            </a:r>
          </a:p>
        </p:txBody>
      </p:sp>
    </p:spTree>
    <p:extLst>
      <p:ext uri="{BB962C8B-B14F-4D97-AF65-F5344CB8AC3E}">
        <p14:creationId xmlns:p14="http://schemas.microsoft.com/office/powerpoint/2010/main" val="3982996384"/>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1392</TotalTime>
  <Words>1282</Words>
  <Application>Microsoft Macintosh PowerPoint</Application>
  <PresentationFormat>Presentazione su schermo (4:3)</PresentationFormat>
  <Paragraphs>89</Paragraphs>
  <Slides>23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23</vt:i4>
      </vt:variant>
    </vt:vector>
  </HeadingPairs>
  <TitlesOfParts>
    <vt:vector size="27" baseType="lpstr">
      <vt:lpstr>Arial</vt:lpstr>
      <vt:lpstr>Calibri</vt:lpstr>
      <vt:lpstr>Calibri Light</vt:lpstr>
      <vt:lpstr>Tema di Office</vt:lpstr>
      <vt:lpstr>Corso di dello Sport Prof.ssa Maria Cimmino</vt:lpstr>
      <vt:lpstr>La responsabilità civile</vt:lpstr>
      <vt:lpstr>Figure speciali ed ulteriori di responsabilità</vt:lpstr>
      <vt:lpstr>Segue</vt:lpstr>
      <vt:lpstr>Segue</vt:lpstr>
      <vt:lpstr>Segue</vt:lpstr>
      <vt:lpstr>Segue</vt:lpstr>
      <vt:lpstr>Segue</vt:lpstr>
      <vt:lpstr>Fattispecie di responsabilità civile ed attività sportiva</vt:lpstr>
      <vt:lpstr>La responsabilità dell’atleta</vt:lpstr>
      <vt:lpstr>Rischio e regole del gioco</vt:lpstr>
      <vt:lpstr>Limiti</vt:lpstr>
      <vt:lpstr>Responsabilità dell’istruttore</vt:lpstr>
      <vt:lpstr>Segue</vt:lpstr>
      <vt:lpstr>Organizzatore</vt:lpstr>
      <vt:lpstr>Alcune classificazioni</vt:lpstr>
      <vt:lpstr>compiti</vt:lpstr>
      <vt:lpstr>Art. 2050 c.c.</vt:lpstr>
      <vt:lpstr>Attività pericolose</vt:lpstr>
      <vt:lpstr>La responsabilità dei genitori</vt:lpstr>
      <vt:lpstr>La posizione della giurisprudenza</vt:lpstr>
      <vt:lpstr>conclusioni</vt:lpstr>
      <vt:lpstr>segue</vt:lpstr>
    </vt:vector>
  </TitlesOfParts>
  <Company>famiglia delle cave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responsabilità civile sportiva</dc:title>
  <dc:creator>angelo delle cave</dc:creator>
  <cp:lastModifiedBy>Microsoft Office User</cp:lastModifiedBy>
  <cp:revision>26</cp:revision>
  <dcterms:created xsi:type="dcterms:W3CDTF">2016-01-13T13:50:25Z</dcterms:created>
  <dcterms:modified xsi:type="dcterms:W3CDTF">2022-12-03T11:49:09Z</dcterms:modified>
</cp:coreProperties>
</file>