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4" r:id="rId2"/>
  </p:sldMasterIdLst>
  <p:notesMasterIdLst>
    <p:notesMasterId r:id="rId45"/>
  </p:notesMasterIdLst>
  <p:handoutMasterIdLst>
    <p:handoutMasterId r:id="rId46"/>
  </p:handoutMasterIdLst>
  <p:sldIdLst>
    <p:sldId id="323" r:id="rId3"/>
    <p:sldId id="324" r:id="rId4"/>
    <p:sldId id="325" r:id="rId5"/>
    <p:sldId id="365" r:id="rId6"/>
    <p:sldId id="321" r:id="rId7"/>
    <p:sldId id="257" r:id="rId8"/>
    <p:sldId id="258" r:id="rId9"/>
    <p:sldId id="309" r:id="rId10"/>
    <p:sldId id="310" r:id="rId11"/>
    <p:sldId id="311" r:id="rId12"/>
    <p:sldId id="312" r:id="rId13"/>
    <p:sldId id="266" r:id="rId14"/>
    <p:sldId id="290" r:id="rId15"/>
    <p:sldId id="316" r:id="rId16"/>
    <p:sldId id="300" r:id="rId17"/>
    <p:sldId id="313" r:id="rId18"/>
    <p:sldId id="317" r:id="rId19"/>
    <p:sldId id="314" r:id="rId20"/>
    <p:sldId id="301" r:id="rId21"/>
    <p:sldId id="289" r:id="rId22"/>
    <p:sldId id="267" r:id="rId23"/>
    <p:sldId id="288" r:id="rId24"/>
    <p:sldId id="268" r:id="rId25"/>
    <p:sldId id="269" r:id="rId26"/>
    <p:sldId id="292" r:id="rId27"/>
    <p:sldId id="271" r:id="rId28"/>
    <p:sldId id="291" r:id="rId29"/>
    <p:sldId id="294" r:id="rId30"/>
    <p:sldId id="293" r:id="rId31"/>
    <p:sldId id="295" r:id="rId32"/>
    <p:sldId id="275" r:id="rId33"/>
    <p:sldId id="276" r:id="rId34"/>
    <p:sldId id="302" r:id="rId35"/>
    <p:sldId id="277" r:id="rId36"/>
    <p:sldId id="278" r:id="rId37"/>
    <p:sldId id="279" r:id="rId38"/>
    <p:sldId id="280" r:id="rId39"/>
    <p:sldId id="281" r:id="rId40"/>
    <p:sldId id="283" r:id="rId41"/>
    <p:sldId id="296" r:id="rId42"/>
    <p:sldId id="298" r:id="rId43"/>
    <p:sldId id="284" r:id="rId44"/>
  </p:sldIdLst>
  <p:sldSz cx="9144000" cy="6858000" type="screen4x3"/>
  <p:notesSz cx="6797675" cy="98742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00"/>
    <a:srgbClr val="CCECFF"/>
    <a:srgbClr val="CC3300"/>
    <a:srgbClr val="FF3300"/>
    <a:srgbClr val="000099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 autoAdjust="0"/>
    <p:restoredTop sz="94646"/>
  </p:normalViewPr>
  <p:slideViewPr>
    <p:cSldViewPr>
      <p:cViewPr varScale="1">
        <p:scale>
          <a:sx n="108" d="100"/>
          <a:sy n="108" d="100"/>
        </p:scale>
        <p:origin x="18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83A84416-04A6-47A7-BD74-8766226FBB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l" defTabSz="952500" eaLnBrk="1" hangingPunct="1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6AFC8F14-D4DD-4871-84BE-8DBBA616EC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0480C41F-141C-462B-B4E4-3E123552BF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l" defTabSz="952500" eaLnBrk="1" hangingPunct="1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1C3DBDD5-8463-48A9-8E29-1B6F999906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fld id="{D0779A10-3AFA-443B-BFE8-87693F6CA6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935D6FF-BF79-4353-976D-2BB21EF178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l" defTabSz="952500" eaLnBrk="1" hangingPunct="1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080930F-CF16-4650-83DF-90A067AFE0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00B741F-F4E6-4307-99F4-C911DE4782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253E1017-9D01-4C1E-92F0-E7C20D6698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8E58EB0D-7127-4851-AA0E-6D6776A483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l" defTabSz="952500" eaLnBrk="1" hangingPunct="1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394FE905-1603-4D18-8253-69CC14F9E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fld id="{E73A9019-0591-4F70-AB92-1088F49CA18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7AE6C9D-1D1B-4C2C-BCDC-D3097FBB1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703C4D37-F4B9-4EF1-BCB3-5DB1B1080F5C}" type="slidenum">
              <a:rPr lang="it-IT" altLang="it-IT" b="0">
                <a:latin typeface="Arial" panose="020B0604020202020204" pitchFamily="34" charset="0"/>
              </a:rPr>
              <a:pPr algn="r"/>
              <a:t>5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9F92E98-9AA4-47E0-8807-DF7D4A308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2E87DF5-7AB9-4225-91C4-D488D8599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77A2D94-4F26-44CC-937D-E4F3D83CE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C61DE0F7-4FED-49F7-BAD1-5C5538F1070C}" type="slidenum">
              <a:rPr lang="it-IT" altLang="it-IT" b="0">
                <a:latin typeface="Arial" panose="020B0604020202020204" pitchFamily="34" charset="0"/>
              </a:rPr>
              <a:pPr algn="r"/>
              <a:t>14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C56E18F-ADF8-4FAD-B66B-B6CA16917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41A0874-53AF-41B6-8A0E-D69B7DF08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326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429E13C-A229-45BA-8918-92A94C6AD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4BD66E83-F12E-442B-83CB-698565FA25F8}" type="slidenum">
              <a:rPr lang="it-IT" altLang="it-IT" b="0">
                <a:latin typeface="Arial" panose="020B0604020202020204" pitchFamily="34" charset="0"/>
              </a:rPr>
              <a:pPr algn="r"/>
              <a:t>15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CF0C0B6-6584-4D4D-AE2E-ADD272212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C6D0990-B013-4F0E-8382-975EDF84F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8472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C8CC2CB-00BD-4F25-948E-2AC5FF96B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38A1915D-8758-4BD6-AB83-CF2D5AE5BB79}" type="slidenum">
              <a:rPr lang="it-IT" altLang="it-IT" b="0">
                <a:latin typeface="Arial" panose="020B0604020202020204" pitchFamily="34" charset="0"/>
              </a:rPr>
              <a:pPr algn="r"/>
              <a:t>16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355F3F4-D9E8-4B47-8E25-30171B37D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782D70C4-6376-4D54-A156-8AC4447A6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456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09E795D-0534-4E72-BA2F-F15F1F7997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BC8A05E9-184F-4D16-8876-1BD165328CB1}" type="slidenum">
              <a:rPr lang="it-IT" altLang="it-IT" b="0">
                <a:latin typeface="Arial" panose="020B0604020202020204" pitchFamily="34" charset="0"/>
              </a:rPr>
              <a:pPr algn="r"/>
              <a:t>17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52A5274-05A4-4CD6-96BE-4ADCA266F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1EC4D4A-DFC6-4848-B037-15CD68B7C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17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AA2256E-158B-425F-BCAD-B1E8728DC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3275A2AB-0689-40BB-9391-7E0EC79A74E6}" type="slidenum">
              <a:rPr lang="it-IT" altLang="it-IT" b="0">
                <a:latin typeface="Arial" panose="020B0604020202020204" pitchFamily="34" charset="0"/>
              </a:rPr>
              <a:pPr algn="r"/>
              <a:t>18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EBE37517-093F-4702-82AC-00E4EF0E6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8FD8F6E-686B-4934-B8C5-34B999EA3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066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CE8CFFF-E572-45BB-B42F-0822AB52E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E865DBA-033C-4DCA-963B-561E5447FF13}" type="slidenum">
              <a:rPr lang="it-IT" altLang="it-IT" b="0">
                <a:latin typeface="Arial" panose="020B0604020202020204" pitchFamily="34" charset="0"/>
              </a:rPr>
              <a:pPr algn="r"/>
              <a:t>19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0B3ED3F-2449-4E67-8CCB-DC011A84A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7215C17-2237-41AF-95D9-35A7EA2EE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8541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EC9349F-BD51-49B3-A072-966B2CC92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6DC9FD9D-C42F-4CD9-9E9C-CF7348F10249}" type="slidenum">
              <a:rPr lang="it-IT" altLang="it-IT" b="0">
                <a:latin typeface="Arial" panose="020B0604020202020204" pitchFamily="34" charset="0"/>
              </a:rPr>
              <a:pPr algn="r"/>
              <a:t>20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25603" name="Rectangle 1026">
            <a:extLst>
              <a:ext uri="{FF2B5EF4-FFF2-40B4-BE49-F238E27FC236}">
                <a16:creationId xmlns:a16="http://schemas.microsoft.com/office/drawing/2014/main" id="{6EF20F5A-4FB7-4749-AE30-66A13B5E8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>
            <a:extLst>
              <a:ext uri="{FF2B5EF4-FFF2-40B4-BE49-F238E27FC236}">
                <a16:creationId xmlns:a16="http://schemas.microsoft.com/office/drawing/2014/main" id="{A39D585B-13F3-4CE7-BC74-27CB937A4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95E8904-B55A-4737-8CC3-7B9B7BB1D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6CE5FAB8-210F-48F1-86AA-0ABF134F5372}" type="slidenum">
              <a:rPr lang="it-IT" altLang="it-IT" b="0">
                <a:latin typeface="Arial" panose="020B0604020202020204" pitchFamily="34" charset="0"/>
              </a:rPr>
              <a:pPr algn="r"/>
              <a:t>21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E1FD5D5-C88D-4660-A446-788EB78ED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B486CB4-A9E7-42FD-9B1B-E19488DD8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9BBB41D-92DD-495B-8235-21560D2B2C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155DC1FF-94A9-4D15-81D5-6EF72031C4EB}" type="slidenum">
              <a:rPr lang="it-IT" altLang="it-IT" b="0">
                <a:latin typeface="Arial" panose="020B0604020202020204" pitchFamily="34" charset="0"/>
              </a:rPr>
              <a:pPr algn="r"/>
              <a:t>22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ABB36DD6-85F5-4008-876E-7F135D865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0C777BDC-FBE5-4691-A4E1-03310DAA5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04D53A6-3888-4C81-87A0-7119AEE58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6726E2F5-9C89-485C-BAAB-2A022FAAC5F1}" type="slidenum">
              <a:rPr lang="it-IT" altLang="it-IT" b="0">
                <a:latin typeface="Arial" panose="020B0604020202020204" pitchFamily="34" charset="0"/>
              </a:rPr>
              <a:pPr algn="r"/>
              <a:t>23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26F37C9-D772-4F08-8DE6-20308EA0FE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F1D9E02-F5DC-4AA7-BE25-2455E2727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D8A1442-5607-4D2C-8CC7-B3FB0CE59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CC81022-D275-4A83-9E34-11F76D34D0CF}" type="slidenum">
              <a:rPr lang="it-IT" altLang="it-IT" b="0">
                <a:latin typeface="Arial" panose="020B0604020202020204" pitchFamily="34" charset="0"/>
              </a:rPr>
              <a:pPr algn="r"/>
              <a:t>6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FEA5F0-8E37-404A-9189-C26EC7B70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BC467BA-847A-4DBA-A549-8CDA8C8C2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BBF1644-6325-4D80-AA79-DFF1F4FE7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65CB3CE3-36E6-4764-92F1-78930543459A}" type="slidenum">
              <a:rPr lang="it-IT" altLang="it-IT" b="0">
                <a:latin typeface="Arial" panose="020B0604020202020204" pitchFamily="34" charset="0"/>
              </a:rPr>
              <a:pPr algn="r"/>
              <a:t>24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E522253-C5EA-4A41-BCFE-90FB15A95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CA8DCD6-37B3-4B21-84AD-1B51AC786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7D5B9BE-DB46-44ED-8934-B38D6612E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6E024EC-A882-487A-9F4A-E8D853E9B75A}" type="slidenum">
              <a:rPr lang="it-IT" altLang="it-IT" b="0">
                <a:latin typeface="Arial" panose="020B0604020202020204" pitchFamily="34" charset="0"/>
              </a:rPr>
              <a:pPr algn="r"/>
              <a:t>25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1C09080-DA47-4F7C-80F6-5A81AFCA8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9E1B458-0E36-4D9B-87A4-1019634FD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EA133D1-2AB1-4A19-A74B-8131D5286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42DBBBA-BD31-403F-825E-94B8408CC8E9}" type="slidenum">
              <a:rPr lang="it-IT" altLang="it-IT" b="0">
                <a:latin typeface="Arial" panose="020B0604020202020204" pitchFamily="34" charset="0"/>
              </a:rPr>
              <a:pPr algn="r"/>
              <a:t>26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FE46DD6-42A5-453A-9CCD-F9B5CD24A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554D8D0-7D57-4BDD-A1BF-26528C9F3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4FAA0F4-9BB5-4F1E-BC9A-F92DAD682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899CEFA8-7694-497C-89C1-8FEFC6AC268B}" type="slidenum">
              <a:rPr lang="it-IT" altLang="it-IT" b="0">
                <a:latin typeface="Arial" panose="020B0604020202020204" pitchFamily="34" charset="0"/>
              </a:rPr>
              <a:pPr algn="r"/>
              <a:t>27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BD9C925-CD58-4196-8EDA-C118C02C4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C5E5CA3-770D-44EB-BAC4-D5BA193C7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810C7A6-DA51-4A16-8ACF-224A025C7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68BEC85-837C-4CC1-815D-64EFED3202FE}" type="slidenum">
              <a:rPr lang="it-IT" altLang="it-IT" b="0">
                <a:latin typeface="Arial" panose="020B0604020202020204" pitchFamily="34" charset="0"/>
              </a:rPr>
              <a:pPr algn="r"/>
              <a:t>28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9B3C74D-8003-4547-B5F1-F5C050D0C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6BABA1D-378D-4F4A-89AC-4B1D324FC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B5BA7C1-B4B1-4AEB-9F2F-C97AB6DF9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CC00731-9303-4A35-83C1-FBD14548DA74}" type="slidenum">
              <a:rPr lang="it-IT" altLang="it-IT" b="0">
                <a:latin typeface="Arial" panose="020B0604020202020204" pitchFamily="34" charset="0"/>
              </a:rPr>
              <a:pPr algn="r"/>
              <a:t>29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0302772-BAEC-46D3-A3F7-EE694E5DA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7C2A2E0-131A-4E7F-9B96-05F8867E7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6828A0D-DB76-4E86-9CD8-E46949FFD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843F368-3CFF-489C-A845-9B3D250E21E5}" type="slidenum">
              <a:rPr lang="it-IT" altLang="it-IT" b="0">
                <a:latin typeface="Arial" panose="020B0604020202020204" pitchFamily="34" charset="0"/>
              </a:rPr>
              <a:pPr algn="r"/>
              <a:t>30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D8FC141-D260-4A63-BD38-174EBDA47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E898B27-5F9E-42C7-B009-6C8D38DE1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E98E836-E05A-4C0F-BEF5-B039365E1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102C7FC-1A36-4EF1-8B31-2913CF0782DC}" type="slidenum">
              <a:rPr lang="it-IT" altLang="it-IT" b="0">
                <a:latin typeface="Arial" panose="020B0604020202020204" pitchFamily="34" charset="0"/>
              </a:rPr>
              <a:pPr algn="r"/>
              <a:t>31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6B193DD-5524-48DF-8563-9FA90F547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09E157A-BD0B-467B-BCC9-0BA17838F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1FF88D0-128E-4220-ABA3-CB4EA9806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9A54B326-985B-4D04-86E2-77BD3E8BD540}" type="slidenum">
              <a:rPr lang="it-IT" altLang="it-IT" b="0">
                <a:latin typeface="Arial" panose="020B0604020202020204" pitchFamily="34" charset="0"/>
              </a:rPr>
              <a:pPr algn="r"/>
              <a:t>32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CCF006D-F91C-4629-947D-7EA798C6E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68587C3-2B87-49F1-AB0C-C44E91824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4827A1C-3164-41B4-BCFB-058A111CC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447449C-368E-4C58-88A4-0DD9F03F9AAC}" type="slidenum">
              <a:rPr lang="it-IT" altLang="it-IT" b="0">
                <a:latin typeface="Arial" panose="020B0604020202020204" pitchFamily="34" charset="0"/>
              </a:rPr>
              <a:pPr algn="r"/>
              <a:t>33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52227" name="Rectangle 1026">
            <a:extLst>
              <a:ext uri="{FF2B5EF4-FFF2-40B4-BE49-F238E27FC236}">
                <a16:creationId xmlns:a16="http://schemas.microsoft.com/office/drawing/2014/main" id="{7CF2AAB2-01F7-4128-BFF5-E1255B53E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>
            <a:extLst>
              <a:ext uri="{FF2B5EF4-FFF2-40B4-BE49-F238E27FC236}">
                <a16:creationId xmlns:a16="http://schemas.microsoft.com/office/drawing/2014/main" id="{9C84D713-6969-4EC9-BAF5-B462F7B03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F8E923E-EFC0-4C18-A7CC-E804D19CC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9FCBD8F-1486-4F48-B9DF-5C769EC39879}" type="slidenum">
              <a:rPr lang="it-IT" altLang="it-IT" b="0">
                <a:latin typeface="Arial" panose="020B0604020202020204" pitchFamily="34" charset="0"/>
              </a:rPr>
              <a:pPr algn="r"/>
              <a:t>7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02DB307-71BD-4245-8125-EA2976DB6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044817A-045D-46F9-9E02-5304901A3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BDECBD3-C163-4CFB-911B-33924C5DA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85D7942B-B6D7-4348-8CFE-82052348A08F}" type="slidenum">
              <a:rPr lang="it-IT" altLang="it-IT" b="0">
                <a:latin typeface="Arial" panose="020B0604020202020204" pitchFamily="34" charset="0"/>
              </a:rPr>
              <a:pPr algn="r"/>
              <a:t>34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12D7D24-D6B4-4BE4-80C6-0B7E451B7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8034B0F-C8F4-4200-A7BA-DADCFC2A2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53E485E-4A2C-45B7-908F-493AAD2B6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9BEBE65-2BFD-487B-B829-F261C5FF87EA}" type="slidenum">
              <a:rPr lang="it-IT" altLang="it-IT" b="0">
                <a:latin typeface="Arial" panose="020B0604020202020204" pitchFamily="34" charset="0"/>
              </a:rPr>
              <a:pPr algn="r"/>
              <a:t>35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A08B73A-66AA-489E-AB19-E6D44D39C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19C978E-0F27-4BB7-9DE9-35648071D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B4C3915-E08D-4F7D-A1B1-214294AD7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36218FE4-47D0-4125-AD23-807ABC2364D0}" type="slidenum">
              <a:rPr lang="it-IT" altLang="it-IT" b="0">
                <a:latin typeface="Arial" panose="020B0604020202020204" pitchFamily="34" charset="0"/>
              </a:rPr>
              <a:pPr algn="r"/>
              <a:t>36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63F8C40-031B-4BA0-AA31-7EE7E534F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6F95328-8035-4D20-BA26-0B42282D6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C8363DF-EA87-4842-BCF7-E890C27A2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FD46F93-6510-4F29-BD44-E87B3F55B72F}" type="slidenum">
              <a:rPr lang="it-IT" altLang="it-IT" b="0">
                <a:latin typeface="Arial" panose="020B0604020202020204" pitchFamily="34" charset="0"/>
              </a:rPr>
              <a:pPr algn="r"/>
              <a:t>37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06298A8-16D2-449D-85E3-5D531317F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52B0844-730E-48BD-BC79-25ADD60C7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F44A292A-173D-4EEC-A644-2116188B2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102889A6-AEC1-464A-A7CF-BAF99981B0C0}" type="slidenum">
              <a:rPr lang="it-IT" altLang="it-IT" b="0">
                <a:latin typeface="Arial" panose="020B0604020202020204" pitchFamily="34" charset="0"/>
              </a:rPr>
              <a:pPr algn="r"/>
              <a:t>38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6B8503F-D794-4C2E-B3B0-9A5E80EC8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D7F3C53-3264-47D9-87CD-ECF94030C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01931F30-9F12-468A-BACF-3928C0BA8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0D1A1001-DD17-4DF2-811D-5A19692141DD}" type="slidenum">
              <a:rPr lang="it-IT" altLang="it-IT" b="0">
                <a:latin typeface="Arial" panose="020B0604020202020204" pitchFamily="34" charset="0"/>
              </a:rPr>
              <a:pPr algn="r"/>
              <a:t>39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06543C5-54B0-45DF-956B-885700054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8029BC8-0066-4246-A00A-AC45C58F0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6A72106-C363-4877-9F65-D4AE429F3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7CDECEE5-DD46-45BF-AE47-397A3C9A52C2}" type="slidenum">
              <a:rPr lang="it-IT" altLang="it-IT" b="0">
                <a:latin typeface="Arial" panose="020B0604020202020204" pitchFamily="34" charset="0"/>
              </a:rPr>
              <a:pPr algn="r"/>
              <a:t>40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BE5E3F3-357B-4347-A17F-DDD4DA72F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F6056761-808D-4203-BDC5-CFF4437B3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01DCFE46-3DD2-4CCA-8764-85A4AB075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4EB9F7B6-0495-488A-8A54-9F185D18C0DA}" type="slidenum">
              <a:rPr lang="it-IT" altLang="it-IT" b="0">
                <a:latin typeface="Arial" panose="020B0604020202020204" pitchFamily="34" charset="0"/>
              </a:rPr>
              <a:pPr algn="r"/>
              <a:t>41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6F511EA-D7D3-4144-9301-3B8FF0E2C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5EE9B2B-9C46-4889-9508-32FF2EBD6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97034F7-6CD0-4C56-82C2-10BD9399B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8FFF4ECB-6F7B-48D0-A1DE-0DD889EA8523}" type="slidenum">
              <a:rPr lang="it-IT" altLang="it-IT" b="0">
                <a:latin typeface="Arial" panose="020B0604020202020204" pitchFamily="34" charset="0"/>
              </a:rPr>
              <a:pPr algn="r"/>
              <a:t>42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217A253-5FD9-4F33-86F1-C0F19B601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C8FC102-9DF3-418F-8098-7C2D52D77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71AF1B8-35B0-44EB-A97D-DB343E49D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4EE718A2-F0F7-47F1-8D6C-692E0AB20738}" type="slidenum">
              <a:rPr lang="it-IT" altLang="it-IT" b="0">
                <a:latin typeface="Arial" panose="020B0604020202020204" pitchFamily="34" charset="0"/>
              </a:rPr>
              <a:pPr algn="r"/>
              <a:t>8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20AD270A-FC52-4899-8799-4B112797B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>
            <a:extLst>
              <a:ext uri="{FF2B5EF4-FFF2-40B4-BE49-F238E27FC236}">
                <a16:creationId xmlns:a16="http://schemas.microsoft.com/office/drawing/2014/main" id="{8661C406-1BF9-4718-8958-866D4554A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29522C6-3AAC-4727-9216-52CFEF782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BF27F2CE-23C3-4CCB-B909-DE1F77C72D1C}" type="slidenum">
              <a:rPr lang="it-IT" altLang="it-IT" b="0">
                <a:latin typeface="Arial" panose="020B0604020202020204" pitchFamily="34" charset="0"/>
              </a:rPr>
              <a:pPr algn="r"/>
              <a:t>9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A160DF32-CA7B-43D5-BE3E-B77E83152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>
            <a:extLst>
              <a:ext uri="{FF2B5EF4-FFF2-40B4-BE49-F238E27FC236}">
                <a16:creationId xmlns:a16="http://schemas.microsoft.com/office/drawing/2014/main" id="{37C20DFB-06CA-444D-B47A-EFC661096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B04DABA-5713-407E-9F58-232ED44F4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8F2AD0E4-410B-491E-9EEB-547DA1F86A0B}" type="slidenum">
              <a:rPr lang="it-IT" altLang="it-IT" b="0">
                <a:latin typeface="Arial" panose="020B0604020202020204" pitchFamily="34" charset="0"/>
              </a:rPr>
              <a:pPr algn="r"/>
              <a:t>10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CD0F2D5-613D-414D-AB66-68D319F00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59E5CE2-FA3A-4362-9FB7-EBB18D7A5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5A1EE8A-9EFB-42FD-B49B-8B83862BA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5C69C9F4-6BEE-4B7D-BE43-AD86F8F348DF}" type="slidenum">
              <a:rPr lang="it-IT" altLang="it-IT" b="0">
                <a:latin typeface="Arial" panose="020B0604020202020204" pitchFamily="34" charset="0"/>
              </a:rPr>
              <a:pPr algn="r"/>
              <a:t>11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E4C0D14-DB33-4E84-A691-68E34C296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0208DBF-087A-4AEC-AC39-EFB833A22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5D600FF-8C38-4FBA-B560-C35554478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C7833C85-92C9-44CD-9A24-4C05879F45B2}" type="slidenum">
              <a:rPr lang="it-IT" altLang="it-IT" b="0">
                <a:latin typeface="Arial" panose="020B0604020202020204" pitchFamily="34" charset="0"/>
              </a:rPr>
              <a:pPr algn="r"/>
              <a:t>12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F6C7DFE-8C02-4660-8FBE-A0872170C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3DE3CBB-ED9A-4E58-B223-3C21EEB6B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1825"/>
          </a:xfrm>
          <a:noFill/>
        </p:spPr>
        <p:txBody>
          <a:bodyPr/>
          <a:lstStyle/>
          <a:p>
            <a:pPr eaLnBrk="1" hangingPunct="1"/>
            <a:endParaRPr lang="es-ES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CEF2441F-3CA9-48AF-9BAC-34A1E8AED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9525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1F5150A-6E13-41E8-9DE2-08490B7E59ED}" type="slidenum">
              <a:rPr lang="it-IT" altLang="it-IT" b="0">
                <a:latin typeface="Arial" panose="020B0604020202020204" pitchFamily="34" charset="0"/>
              </a:rPr>
              <a:pPr algn="r"/>
              <a:t>13</a:t>
            </a:fld>
            <a:endParaRPr lang="it-IT" altLang="it-IT" b="0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44EECEA-CF90-4EC3-941F-27449B2DA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ACF22F5-0F15-4913-8B9F-A8F704782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85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8DC67E8-2A46-4B24-9B39-14787AD191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48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6AC607C-8E24-4232-9E8F-38BB84AFFB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794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3363" y="44450"/>
            <a:ext cx="2038350" cy="60515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5962650" cy="60515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8B39F0F-A764-498D-BA49-B2652545FD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138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68313" y="44450"/>
            <a:ext cx="8153400" cy="60515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E55C040-690E-43A0-8AF7-FE3B09B41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-180528" y="6453336"/>
            <a:ext cx="6855296" cy="248072"/>
          </a:xfrm>
          <a:ln/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pPr>
              <a:defRPr/>
            </a:pPr>
            <a:r>
              <a:rPr lang="it-IT" dirty="0"/>
              <a:t>Capitolo 1: La macroeconomia come scienza - </a:t>
            </a:r>
            <a:r>
              <a:rPr lang="it-IT" b="1" dirty="0"/>
              <a:t>Prof. Antonio Garofalo</a:t>
            </a:r>
          </a:p>
        </p:txBody>
      </p:sp>
    </p:spTree>
    <p:extLst>
      <p:ext uri="{BB962C8B-B14F-4D97-AF65-F5344CB8AC3E}">
        <p14:creationId xmlns:p14="http://schemas.microsoft.com/office/powerpoint/2010/main" val="300473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313612" cy="8953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F060DEE-C2DD-45F7-9181-95E85FB73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601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385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B3D741BC-910E-4C67-8275-497BF6F7D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AC98579-2D14-4163-94D8-36D7958888F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EE22F4E5-F2DB-4FF7-8BE2-8A7F176C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2EA39-F252-43AB-B19A-19C57A18EB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497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218" y="1274332"/>
            <a:ext cx="6297468" cy="298672"/>
          </a:xfrm>
        </p:spPr>
        <p:txBody>
          <a:bodyPr/>
          <a:lstStyle>
            <a:lvl1pPr>
              <a:defRPr sz="1941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500" y="1236681"/>
            <a:ext cx="7430076" cy="325923"/>
          </a:xfrm>
        </p:spPr>
        <p:txBody>
          <a:bodyPr/>
          <a:lstStyle>
            <a:lvl1pPr>
              <a:defRPr sz="2118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3D78E5C3-4DA7-4681-A4CD-F867D3754D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92B78BE-0294-4A51-9955-5AF668455F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65C2461E-3DE9-4A49-92D5-6E5351A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A317B-B51F-40F5-AEC7-D21ABC4B1A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242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218" y="1274332"/>
            <a:ext cx="6297468" cy="298672"/>
          </a:xfrm>
        </p:spPr>
        <p:txBody>
          <a:bodyPr/>
          <a:lstStyle>
            <a:lvl1pPr>
              <a:defRPr sz="1941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91CCC0BE-71EB-4BA6-88EC-9D2C42F2CC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F4B751D-6FE5-48C6-91A9-C7E9261633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F163C27F-CB91-4861-ACDF-D9821A0C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70DF0-1F14-4061-9D2D-2AD8E45F5A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397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218" y="1274332"/>
            <a:ext cx="6297468" cy="298672"/>
          </a:xfrm>
        </p:spPr>
        <p:txBody>
          <a:bodyPr/>
          <a:lstStyle>
            <a:lvl1pPr>
              <a:defRPr sz="1941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A56FD7D-382C-444D-808F-4700E66DC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012CB986-926F-4AC2-B86B-9DE954DAB1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04119F16-660E-48B6-98A8-131E55A2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08E62-A8EE-40AE-B7CE-172B5CE92D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526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617651AF-7358-44C6-A6DA-069611548A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44608F92-C1AB-4706-98B8-5003072B3C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819A6740-16A2-4D4D-B68B-97E97032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9E1DF-F1EC-45B2-A375-72CA2EDC47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447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B39EA9C-2143-4B0D-A085-0DEAFD244C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788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6C92DC-4CD7-43FD-866F-8853C1875C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175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67C8F72-6849-4D18-88E7-341D900B92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693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BDCB77A-F874-45B3-9EAB-5691B6450F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042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9218354-535B-4F12-A41C-9E872E82B9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90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27448B5-6018-4C7C-9846-AB3331209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624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CA451AC-2383-4FE1-A6A4-C026DCC6C9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533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301207D-B057-42BA-B41C-7F22173812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121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A938144-5F9C-4DDB-B738-F0A2135B5616}"/>
              </a:ext>
            </a:extLst>
          </p:cNvPr>
          <p:cNvGrpSpPr>
            <a:grpSpLocks/>
          </p:cNvGrpSpPr>
          <p:nvPr/>
        </p:nvGrpSpPr>
        <p:grpSpPr bwMode="auto">
          <a:xfrm>
            <a:off x="-1549400" y="-244475"/>
            <a:ext cx="5689600" cy="2952750"/>
            <a:chOff x="-2040" y="0"/>
            <a:chExt cx="7512" cy="2400"/>
          </a:xfrm>
        </p:grpSpPr>
        <p:sp>
          <p:nvSpPr>
            <p:cNvPr id="1037" name="AutoShape 3">
              <a:extLst>
                <a:ext uri="{FF2B5EF4-FFF2-40B4-BE49-F238E27FC236}">
                  <a16:creationId xmlns:a16="http://schemas.microsoft.com/office/drawing/2014/main" id="{525D69C2-ABD9-4994-B657-E8732985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80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AutoShape 4">
              <a:extLst>
                <a:ext uri="{FF2B5EF4-FFF2-40B4-BE49-F238E27FC236}">
                  <a16:creationId xmlns:a16="http://schemas.microsoft.com/office/drawing/2014/main" id="{C67CB5AA-1008-4093-B10B-466C224AA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005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Line 5">
              <a:extLst>
                <a:ext uri="{FF2B5EF4-FFF2-40B4-BE49-F238E27FC236}">
                  <a16:creationId xmlns:a16="http://schemas.microsoft.com/office/drawing/2014/main" id="{49511178-4511-4100-8A49-75076D4B2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DA93D53F-7663-41E8-9BF4-F71BA9E84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3136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9FEC3D53-15E8-4906-A22A-E10148D0B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835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35176" name="Rectangle 8">
            <a:extLst>
              <a:ext uri="{FF2B5EF4-FFF2-40B4-BE49-F238E27FC236}">
                <a16:creationId xmlns:a16="http://schemas.microsoft.com/office/drawing/2014/main" id="{151F26B8-A5A7-4212-BBC2-D1D895DEF7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88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solidFill>
                  <a:srgbClr val="00323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0927D34A-1897-470D-82B2-99838A1C061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400800"/>
            <a:ext cx="800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Rectangle 10">
            <a:extLst>
              <a:ext uri="{FF2B5EF4-FFF2-40B4-BE49-F238E27FC236}">
                <a16:creationId xmlns:a16="http://schemas.microsoft.com/office/drawing/2014/main" id="{102D3430-AFE4-45C7-82AC-B667282A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88063"/>
            <a:ext cx="48006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1200" b="0">
                <a:solidFill>
                  <a:srgbClr val="004644"/>
                </a:solidFill>
              </a:rPr>
              <a:t>Mankiw, MACROECONOMIA, Zanichelli editore © 2004</a:t>
            </a:r>
          </a:p>
        </p:txBody>
      </p:sp>
      <p:grpSp>
        <p:nvGrpSpPr>
          <p:cNvPr id="1032" name="Group 11">
            <a:extLst>
              <a:ext uri="{FF2B5EF4-FFF2-40B4-BE49-F238E27FC236}">
                <a16:creationId xmlns:a16="http://schemas.microsoft.com/office/drawing/2014/main" id="{B40BF610-82C4-4672-991D-DEBCD24BBF4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5219700" y="5373688"/>
            <a:ext cx="5400675" cy="1655762"/>
            <a:chOff x="-2040" y="0"/>
            <a:chExt cx="7512" cy="2400"/>
          </a:xfrm>
        </p:grpSpPr>
        <p:sp>
          <p:nvSpPr>
            <p:cNvPr id="1034" name="AutoShape 12">
              <a:extLst>
                <a:ext uri="{FF2B5EF4-FFF2-40B4-BE49-F238E27FC236}">
                  <a16:creationId xmlns:a16="http://schemas.microsoft.com/office/drawing/2014/main" id="{CA49A749-A4D0-4D57-A248-F93811081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E19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it-IT"/>
            </a:p>
          </p:txBody>
        </p:sp>
        <p:sp>
          <p:nvSpPr>
            <p:cNvPr id="1035" name="AutoShape 13">
              <a:extLst>
                <a:ext uri="{FF2B5EF4-FFF2-40B4-BE49-F238E27FC236}">
                  <a16:creationId xmlns:a16="http://schemas.microsoft.com/office/drawing/2014/main" id="{90672660-96EE-433D-A9D3-8259AD0D3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it-IT"/>
            </a:p>
          </p:txBody>
        </p:sp>
        <p:sp>
          <p:nvSpPr>
            <p:cNvPr id="1036" name="Line 14">
              <a:extLst>
                <a:ext uri="{FF2B5EF4-FFF2-40B4-BE49-F238E27FC236}">
                  <a16:creationId xmlns:a16="http://schemas.microsoft.com/office/drawing/2014/main" id="{92C15E33-6960-4235-BAB0-A505CAA3D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33" name="Rectangle 15">
            <a:extLst>
              <a:ext uri="{FF2B5EF4-FFF2-40B4-BE49-F238E27FC236}">
                <a16:creationId xmlns:a16="http://schemas.microsoft.com/office/drawing/2014/main" id="{32369C28-58B2-4001-B115-FAEB7972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6237288"/>
            <a:ext cx="116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EA6BACA6-449B-4BE3-812A-497396A09EA4}" type="slidenum">
              <a:rPr lang="it-IT" altLang="it-IT" sz="1200" b="0">
                <a:solidFill>
                  <a:srgbClr val="004644"/>
                </a:solidFill>
              </a:rPr>
              <a:pPr algn="r" eaLnBrk="1" hangingPunct="1"/>
              <a:t>‹N›</a:t>
            </a:fld>
            <a:endParaRPr lang="it-IT" altLang="it-IT" sz="1200" b="0">
              <a:solidFill>
                <a:srgbClr val="00464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>
            <a:extLst>
              <a:ext uri="{FF2B5EF4-FFF2-40B4-BE49-F238E27FC236}">
                <a16:creationId xmlns:a16="http://schemas.microsoft.com/office/drawing/2014/main" id="{01636CA6-67DC-4868-8E6B-6D68C271381F}"/>
              </a:ext>
            </a:extLst>
          </p:cNvPr>
          <p:cNvSpPr>
            <a:spLocks/>
          </p:cNvSpPr>
          <p:nvPr/>
        </p:nvSpPr>
        <p:spPr bwMode="auto">
          <a:xfrm>
            <a:off x="415925" y="854075"/>
            <a:ext cx="376238" cy="1741488"/>
          </a:xfrm>
          <a:custGeom>
            <a:avLst/>
            <a:gdLst>
              <a:gd name="T0" fmla="*/ 414528 w 414655"/>
              <a:gd name="T1" fmla="*/ 988158 h 1974850"/>
              <a:gd name="T2" fmla="*/ 413641 w 414655"/>
              <a:gd name="T3" fmla="*/ 936631 h 1974850"/>
              <a:gd name="T4" fmla="*/ 411000 w 414655"/>
              <a:gd name="T5" fmla="*/ 885456 h 1974850"/>
              <a:gd name="T6" fmla="*/ 406627 w 414655"/>
              <a:gd name="T7" fmla="*/ 834690 h 1974850"/>
              <a:gd name="T8" fmla="*/ 400549 w 414655"/>
              <a:gd name="T9" fmla="*/ 784392 h 1974850"/>
              <a:gd name="T10" fmla="*/ 392789 w 414655"/>
              <a:gd name="T11" fmla="*/ 734619 h 1974850"/>
              <a:gd name="T12" fmla="*/ 383373 w 414655"/>
              <a:gd name="T13" fmla="*/ 685429 h 1974850"/>
              <a:gd name="T14" fmla="*/ 372325 w 414655"/>
              <a:gd name="T15" fmla="*/ 636881 h 1974850"/>
              <a:gd name="T16" fmla="*/ 359671 w 414655"/>
              <a:gd name="T17" fmla="*/ 589031 h 1974850"/>
              <a:gd name="T18" fmla="*/ 345435 w 414655"/>
              <a:gd name="T19" fmla="*/ 541938 h 1974850"/>
              <a:gd name="T20" fmla="*/ 329641 w 414655"/>
              <a:gd name="T21" fmla="*/ 495660 h 1974850"/>
              <a:gd name="T22" fmla="*/ 312315 w 414655"/>
              <a:gd name="T23" fmla="*/ 450255 h 1974850"/>
              <a:gd name="T24" fmla="*/ 293481 w 414655"/>
              <a:gd name="T25" fmla="*/ 405779 h 1974850"/>
              <a:gd name="T26" fmla="*/ 273165 w 414655"/>
              <a:gd name="T27" fmla="*/ 362293 h 1974850"/>
              <a:gd name="T28" fmla="*/ 251391 w 414655"/>
              <a:gd name="T29" fmla="*/ 319852 h 1974850"/>
              <a:gd name="T30" fmla="*/ 228183 w 414655"/>
              <a:gd name="T31" fmla="*/ 278515 h 1974850"/>
              <a:gd name="T32" fmla="*/ 203567 w 414655"/>
              <a:gd name="T33" fmla="*/ 238340 h 1974850"/>
              <a:gd name="T34" fmla="*/ 177567 w 414655"/>
              <a:gd name="T35" fmla="*/ 199385 h 1974850"/>
              <a:gd name="T36" fmla="*/ 150209 w 414655"/>
              <a:gd name="T37" fmla="*/ 161708 h 1974850"/>
              <a:gd name="T38" fmla="*/ 121517 w 414655"/>
              <a:gd name="T39" fmla="*/ 125365 h 1974850"/>
              <a:gd name="T40" fmla="*/ 91515 w 414655"/>
              <a:gd name="T41" fmla="*/ 90417 h 1974850"/>
              <a:gd name="T42" fmla="*/ 60229 w 414655"/>
              <a:gd name="T43" fmla="*/ 56919 h 1974850"/>
              <a:gd name="T44" fmla="*/ 27684 w 414655"/>
              <a:gd name="T45" fmla="*/ 24931 h 1974850"/>
              <a:gd name="T46" fmla="*/ 0 w 414655"/>
              <a:gd name="T47" fmla="*/ 0 h 1974850"/>
              <a:gd name="T48" fmla="*/ 0 w 414655"/>
              <a:gd name="T49" fmla="*/ 1974826 h 1974850"/>
              <a:gd name="T50" fmla="*/ 60229 w 414655"/>
              <a:gd name="T51" fmla="*/ 1918236 h 1974850"/>
              <a:gd name="T52" fmla="*/ 91515 w 414655"/>
              <a:gd name="T53" fmla="*/ 1884896 h 1974850"/>
              <a:gd name="T54" fmla="*/ 121517 w 414655"/>
              <a:gd name="T55" fmla="*/ 1850091 h 1974850"/>
              <a:gd name="T56" fmla="*/ 150209 w 414655"/>
              <a:gd name="T57" fmla="*/ 1813877 h 1974850"/>
              <a:gd name="T58" fmla="*/ 177567 w 414655"/>
              <a:gd name="T59" fmla="*/ 1776315 h 1974850"/>
              <a:gd name="T60" fmla="*/ 203567 w 414655"/>
              <a:gd name="T61" fmla="*/ 1737462 h 1974850"/>
              <a:gd name="T62" fmla="*/ 228183 w 414655"/>
              <a:gd name="T63" fmla="*/ 1697378 h 1974850"/>
              <a:gd name="T64" fmla="*/ 251391 w 414655"/>
              <a:gd name="T65" fmla="*/ 1656120 h 1974850"/>
              <a:gd name="T66" fmla="*/ 273165 w 414655"/>
              <a:gd name="T67" fmla="*/ 1613748 h 1974850"/>
              <a:gd name="T68" fmla="*/ 293481 w 414655"/>
              <a:gd name="T69" fmla="*/ 1570319 h 1974850"/>
              <a:gd name="T70" fmla="*/ 312315 w 414655"/>
              <a:gd name="T71" fmla="*/ 1525894 h 1974850"/>
              <a:gd name="T72" fmla="*/ 329641 w 414655"/>
              <a:gd name="T73" fmla="*/ 1480530 h 1974850"/>
              <a:gd name="T74" fmla="*/ 345435 w 414655"/>
              <a:gd name="T75" fmla="*/ 1434286 h 1974850"/>
              <a:gd name="T76" fmla="*/ 359671 w 414655"/>
              <a:gd name="T77" fmla="*/ 1387220 h 1974850"/>
              <a:gd name="T78" fmla="*/ 372325 w 414655"/>
              <a:gd name="T79" fmla="*/ 1339391 h 1974850"/>
              <a:gd name="T80" fmla="*/ 383373 w 414655"/>
              <a:gd name="T81" fmla="*/ 1290859 h 1974850"/>
              <a:gd name="T82" fmla="*/ 392789 w 414655"/>
              <a:gd name="T83" fmla="*/ 1241681 h 1974850"/>
              <a:gd name="T84" fmla="*/ 400549 w 414655"/>
              <a:gd name="T85" fmla="*/ 1191915 h 1974850"/>
              <a:gd name="T86" fmla="*/ 406627 w 414655"/>
              <a:gd name="T87" fmla="*/ 1141622 h 1974850"/>
              <a:gd name="T88" fmla="*/ 411000 w 414655"/>
              <a:gd name="T89" fmla="*/ 1090859 h 1974850"/>
              <a:gd name="T90" fmla="*/ 413641 w 414655"/>
              <a:gd name="T91" fmla="*/ 1039684 h 1974850"/>
              <a:gd name="T92" fmla="*/ 414528 w 414655"/>
              <a:gd name="T93" fmla="*/ 988158 h 1974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14655" h="1974850">
                <a:moveTo>
                  <a:pt x="414528" y="988158"/>
                </a:moveTo>
                <a:lnTo>
                  <a:pt x="413641" y="936631"/>
                </a:lnTo>
                <a:lnTo>
                  <a:pt x="411000" y="885456"/>
                </a:lnTo>
                <a:lnTo>
                  <a:pt x="406627" y="834690"/>
                </a:lnTo>
                <a:lnTo>
                  <a:pt x="400549" y="784392"/>
                </a:lnTo>
                <a:lnTo>
                  <a:pt x="392789" y="734619"/>
                </a:lnTo>
                <a:lnTo>
                  <a:pt x="383373" y="685429"/>
                </a:lnTo>
                <a:lnTo>
                  <a:pt x="372325" y="636881"/>
                </a:lnTo>
                <a:lnTo>
                  <a:pt x="359671" y="589031"/>
                </a:lnTo>
                <a:lnTo>
                  <a:pt x="345435" y="541938"/>
                </a:lnTo>
                <a:lnTo>
                  <a:pt x="329641" y="495660"/>
                </a:lnTo>
                <a:lnTo>
                  <a:pt x="312315" y="450255"/>
                </a:lnTo>
                <a:lnTo>
                  <a:pt x="293481" y="405779"/>
                </a:lnTo>
                <a:lnTo>
                  <a:pt x="273165" y="362293"/>
                </a:lnTo>
                <a:lnTo>
                  <a:pt x="251391" y="319852"/>
                </a:lnTo>
                <a:lnTo>
                  <a:pt x="228183" y="278515"/>
                </a:lnTo>
                <a:lnTo>
                  <a:pt x="203567" y="238340"/>
                </a:lnTo>
                <a:lnTo>
                  <a:pt x="177567" y="199385"/>
                </a:lnTo>
                <a:lnTo>
                  <a:pt x="150209" y="161708"/>
                </a:lnTo>
                <a:lnTo>
                  <a:pt x="121517" y="125365"/>
                </a:lnTo>
                <a:lnTo>
                  <a:pt x="91515" y="90417"/>
                </a:lnTo>
                <a:lnTo>
                  <a:pt x="60229" y="56919"/>
                </a:lnTo>
                <a:lnTo>
                  <a:pt x="27684" y="24931"/>
                </a:lnTo>
                <a:lnTo>
                  <a:pt x="0" y="0"/>
                </a:lnTo>
                <a:lnTo>
                  <a:pt x="0" y="1974826"/>
                </a:lnTo>
                <a:lnTo>
                  <a:pt x="60229" y="1918236"/>
                </a:lnTo>
                <a:lnTo>
                  <a:pt x="91515" y="1884896"/>
                </a:lnTo>
                <a:lnTo>
                  <a:pt x="121517" y="1850091"/>
                </a:lnTo>
                <a:lnTo>
                  <a:pt x="150209" y="1813877"/>
                </a:lnTo>
                <a:lnTo>
                  <a:pt x="177567" y="1776315"/>
                </a:lnTo>
                <a:lnTo>
                  <a:pt x="203567" y="1737462"/>
                </a:lnTo>
                <a:lnTo>
                  <a:pt x="228183" y="1697378"/>
                </a:lnTo>
                <a:lnTo>
                  <a:pt x="251391" y="1656120"/>
                </a:lnTo>
                <a:lnTo>
                  <a:pt x="273165" y="1613748"/>
                </a:lnTo>
                <a:lnTo>
                  <a:pt x="293481" y="1570319"/>
                </a:lnTo>
                <a:lnTo>
                  <a:pt x="312315" y="1525894"/>
                </a:lnTo>
                <a:lnTo>
                  <a:pt x="329641" y="1480530"/>
                </a:lnTo>
                <a:lnTo>
                  <a:pt x="345435" y="1434286"/>
                </a:lnTo>
                <a:lnTo>
                  <a:pt x="359671" y="1387220"/>
                </a:lnTo>
                <a:lnTo>
                  <a:pt x="372325" y="1339391"/>
                </a:lnTo>
                <a:lnTo>
                  <a:pt x="383373" y="1290859"/>
                </a:lnTo>
                <a:lnTo>
                  <a:pt x="392789" y="1241681"/>
                </a:lnTo>
                <a:lnTo>
                  <a:pt x="400549" y="1191915"/>
                </a:lnTo>
                <a:lnTo>
                  <a:pt x="406627" y="1141622"/>
                </a:lnTo>
                <a:lnTo>
                  <a:pt x="411000" y="1090859"/>
                </a:lnTo>
                <a:lnTo>
                  <a:pt x="413641" y="1039684"/>
                </a:lnTo>
                <a:lnTo>
                  <a:pt x="414528" y="988158"/>
                </a:lnTo>
                <a:close/>
              </a:path>
            </a:pathLst>
          </a:custGeom>
          <a:solidFill>
            <a:srgbClr val="7FC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1" name="bg object 17">
            <a:extLst>
              <a:ext uri="{FF2B5EF4-FFF2-40B4-BE49-F238E27FC236}">
                <a16:creationId xmlns:a16="http://schemas.microsoft.com/office/drawing/2014/main" id="{22F5E35D-78C9-4A80-88ED-672E612DFC93}"/>
              </a:ext>
            </a:extLst>
          </p:cNvPr>
          <p:cNvSpPr>
            <a:spLocks/>
          </p:cNvSpPr>
          <p:nvPr/>
        </p:nvSpPr>
        <p:spPr bwMode="auto">
          <a:xfrm>
            <a:off x="415925" y="403225"/>
            <a:ext cx="285750" cy="1744663"/>
          </a:xfrm>
          <a:custGeom>
            <a:avLst/>
            <a:gdLst>
              <a:gd name="T0" fmla="*/ 313944 w 314325"/>
              <a:gd name="T1" fmla="*/ 978408 h 1976755"/>
              <a:gd name="T2" fmla="*/ 313201 w 314325"/>
              <a:gd name="T3" fmla="*/ 923508 h 1976755"/>
              <a:gd name="T4" fmla="*/ 310988 w 314325"/>
              <a:gd name="T5" fmla="*/ 869000 h 1976755"/>
              <a:gd name="T6" fmla="*/ 307328 w 314325"/>
              <a:gd name="T7" fmla="*/ 814954 h 1976755"/>
              <a:gd name="T8" fmla="*/ 302242 w 314325"/>
              <a:gd name="T9" fmla="*/ 761441 h 1976755"/>
              <a:gd name="T10" fmla="*/ 295752 w 314325"/>
              <a:gd name="T11" fmla="*/ 708530 h 1976755"/>
              <a:gd name="T12" fmla="*/ 287882 w 314325"/>
              <a:gd name="T13" fmla="*/ 656293 h 1976755"/>
              <a:gd name="T14" fmla="*/ 278653 w 314325"/>
              <a:gd name="T15" fmla="*/ 604799 h 1976755"/>
              <a:gd name="T16" fmla="*/ 268088 w 314325"/>
              <a:gd name="T17" fmla="*/ 554120 h 1976755"/>
              <a:gd name="T18" fmla="*/ 256210 w 314325"/>
              <a:gd name="T19" fmla="*/ 504325 h 1976755"/>
              <a:gd name="T20" fmla="*/ 243039 w 314325"/>
              <a:gd name="T21" fmla="*/ 455484 h 1976755"/>
              <a:gd name="T22" fmla="*/ 228600 w 314325"/>
              <a:gd name="T23" fmla="*/ 407670 h 1976755"/>
              <a:gd name="T24" fmla="*/ 212913 w 314325"/>
              <a:gd name="T25" fmla="*/ 360951 h 1976755"/>
              <a:gd name="T26" fmla="*/ 196002 w 314325"/>
              <a:gd name="T27" fmla="*/ 315398 h 1976755"/>
              <a:gd name="T28" fmla="*/ 177888 w 314325"/>
              <a:gd name="T29" fmla="*/ 271082 h 1976755"/>
              <a:gd name="T30" fmla="*/ 158595 w 314325"/>
              <a:gd name="T31" fmla="*/ 228072 h 1976755"/>
              <a:gd name="T32" fmla="*/ 138144 w 314325"/>
              <a:gd name="T33" fmla="*/ 186441 h 1976755"/>
              <a:gd name="T34" fmla="*/ 116558 w 314325"/>
              <a:gd name="T35" fmla="*/ 146257 h 1976755"/>
              <a:gd name="T36" fmla="*/ 93859 w 314325"/>
              <a:gd name="T37" fmla="*/ 107591 h 1976755"/>
              <a:gd name="T38" fmla="*/ 70069 w 314325"/>
              <a:gd name="T39" fmla="*/ 70514 h 1976755"/>
              <a:gd name="T40" fmla="*/ 45211 w 314325"/>
              <a:gd name="T41" fmla="*/ 35096 h 1976755"/>
              <a:gd name="T42" fmla="*/ 19307 w 314325"/>
              <a:gd name="T43" fmla="*/ 1408 h 1976755"/>
              <a:gd name="T44" fmla="*/ 18118 w 314325"/>
              <a:gd name="T45" fmla="*/ 0 h 1976755"/>
              <a:gd name="T46" fmla="*/ 0 w 314325"/>
              <a:gd name="T47" fmla="*/ 0 h 1976755"/>
              <a:gd name="T48" fmla="*/ 0 w 314325"/>
              <a:gd name="T49" fmla="*/ 1976748 h 1976755"/>
              <a:gd name="T50" fmla="*/ 19307 w 314325"/>
              <a:gd name="T51" fmla="*/ 1953883 h 1976755"/>
              <a:gd name="T52" fmla="*/ 45211 w 314325"/>
              <a:gd name="T53" fmla="*/ 1920196 h 1976755"/>
              <a:gd name="T54" fmla="*/ 70069 w 314325"/>
              <a:gd name="T55" fmla="*/ 1884781 h 1976755"/>
              <a:gd name="T56" fmla="*/ 93859 w 314325"/>
              <a:gd name="T57" fmla="*/ 1847709 h 1976755"/>
              <a:gd name="T58" fmla="*/ 116558 w 314325"/>
              <a:gd name="T59" fmla="*/ 1809053 h 1976755"/>
              <a:gd name="T60" fmla="*/ 138144 w 314325"/>
              <a:gd name="T61" fmla="*/ 1768882 h 1976755"/>
              <a:gd name="T62" fmla="*/ 158595 w 314325"/>
              <a:gd name="T63" fmla="*/ 1727268 h 1976755"/>
              <a:gd name="T64" fmla="*/ 177888 w 314325"/>
              <a:gd name="T65" fmla="*/ 1684283 h 1976755"/>
              <a:gd name="T66" fmla="*/ 196002 w 314325"/>
              <a:gd name="T67" fmla="*/ 1639998 h 1976755"/>
              <a:gd name="T68" fmla="*/ 212913 w 314325"/>
              <a:gd name="T69" fmla="*/ 1594484 h 1976755"/>
              <a:gd name="T70" fmla="*/ 228600 w 314325"/>
              <a:gd name="T71" fmla="*/ 1547812 h 1976755"/>
              <a:gd name="T72" fmla="*/ 243039 w 314325"/>
              <a:gd name="T73" fmla="*/ 1500054 h 1976755"/>
              <a:gd name="T74" fmla="*/ 256210 w 314325"/>
              <a:gd name="T75" fmla="*/ 1451281 h 1976755"/>
              <a:gd name="T76" fmla="*/ 268088 w 314325"/>
              <a:gd name="T77" fmla="*/ 1401564 h 1976755"/>
              <a:gd name="T78" fmla="*/ 278653 w 314325"/>
              <a:gd name="T79" fmla="*/ 1350975 h 1976755"/>
              <a:gd name="T80" fmla="*/ 287882 w 314325"/>
              <a:gd name="T81" fmla="*/ 1299585 h 1976755"/>
              <a:gd name="T82" fmla="*/ 295752 w 314325"/>
              <a:gd name="T83" fmla="*/ 1247464 h 1976755"/>
              <a:gd name="T84" fmla="*/ 302242 w 314325"/>
              <a:gd name="T85" fmla="*/ 1194685 h 1976755"/>
              <a:gd name="T86" fmla="*/ 307328 w 314325"/>
              <a:gd name="T87" fmla="*/ 1141319 h 1976755"/>
              <a:gd name="T88" fmla="*/ 310988 w 314325"/>
              <a:gd name="T89" fmla="*/ 1087436 h 1976755"/>
              <a:gd name="T90" fmla="*/ 313201 w 314325"/>
              <a:gd name="T91" fmla="*/ 1033109 h 1976755"/>
              <a:gd name="T92" fmla="*/ 313944 w 314325"/>
              <a:gd name="T93" fmla="*/ 978408 h 1976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4325" h="1976755">
                <a:moveTo>
                  <a:pt x="313944" y="978408"/>
                </a:moveTo>
                <a:lnTo>
                  <a:pt x="313201" y="923508"/>
                </a:lnTo>
                <a:lnTo>
                  <a:pt x="310988" y="869000"/>
                </a:lnTo>
                <a:lnTo>
                  <a:pt x="307328" y="814954"/>
                </a:lnTo>
                <a:lnTo>
                  <a:pt x="302242" y="761441"/>
                </a:lnTo>
                <a:lnTo>
                  <a:pt x="295752" y="708530"/>
                </a:lnTo>
                <a:lnTo>
                  <a:pt x="287882" y="656293"/>
                </a:lnTo>
                <a:lnTo>
                  <a:pt x="278653" y="604799"/>
                </a:lnTo>
                <a:lnTo>
                  <a:pt x="268088" y="554120"/>
                </a:lnTo>
                <a:lnTo>
                  <a:pt x="256210" y="504325"/>
                </a:lnTo>
                <a:lnTo>
                  <a:pt x="243039" y="455484"/>
                </a:lnTo>
                <a:lnTo>
                  <a:pt x="228600" y="407670"/>
                </a:lnTo>
                <a:lnTo>
                  <a:pt x="212913" y="360951"/>
                </a:lnTo>
                <a:lnTo>
                  <a:pt x="196002" y="315398"/>
                </a:lnTo>
                <a:lnTo>
                  <a:pt x="177888" y="271082"/>
                </a:lnTo>
                <a:lnTo>
                  <a:pt x="158595" y="228072"/>
                </a:lnTo>
                <a:lnTo>
                  <a:pt x="138144" y="186441"/>
                </a:lnTo>
                <a:lnTo>
                  <a:pt x="116558" y="146257"/>
                </a:lnTo>
                <a:lnTo>
                  <a:pt x="93859" y="107591"/>
                </a:lnTo>
                <a:lnTo>
                  <a:pt x="70069" y="70514"/>
                </a:lnTo>
                <a:lnTo>
                  <a:pt x="45211" y="35096"/>
                </a:lnTo>
                <a:lnTo>
                  <a:pt x="19307" y="1408"/>
                </a:lnTo>
                <a:lnTo>
                  <a:pt x="18118" y="0"/>
                </a:lnTo>
                <a:lnTo>
                  <a:pt x="0" y="0"/>
                </a:lnTo>
                <a:lnTo>
                  <a:pt x="0" y="1976748"/>
                </a:lnTo>
                <a:lnTo>
                  <a:pt x="19307" y="1953883"/>
                </a:lnTo>
                <a:lnTo>
                  <a:pt x="45211" y="1920196"/>
                </a:lnTo>
                <a:lnTo>
                  <a:pt x="70069" y="1884781"/>
                </a:lnTo>
                <a:lnTo>
                  <a:pt x="93859" y="1847709"/>
                </a:lnTo>
                <a:lnTo>
                  <a:pt x="116558" y="1809053"/>
                </a:lnTo>
                <a:lnTo>
                  <a:pt x="138144" y="1768882"/>
                </a:lnTo>
                <a:lnTo>
                  <a:pt x="158595" y="1727268"/>
                </a:lnTo>
                <a:lnTo>
                  <a:pt x="177888" y="1684283"/>
                </a:lnTo>
                <a:lnTo>
                  <a:pt x="196002" y="1639998"/>
                </a:lnTo>
                <a:lnTo>
                  <a:pt x="212913" y="1594484"/>
                </a:lnTo>
                <a:lnTo>
                  <a:pt x="228600" y="1547812"/>
                </a:lnTo>
                <a:lnTo>
                  <a:pt x="243039" y="1500054"/>
                </a:lnTo>
                <a:lnTo>
                  <a:pt x="256210" y="1451281"/>
                </a:lnTo>
                <a:lnTo>
                  <a:pt x="268088" y="1401564"/>
                </a:lnTo>
                <a:lnTo>
                  <a:pt x="278653" y="1350975"/>
                </a:lnTo>
                <a:lnTo>
                  <a:pt x="287882" y="1299585"/>
                </a:lnTo>
                <a:lnTo>
                  <a:pt x="295752" y="1247464"/>
                </a:lnTo>
                <a:lnTo>
                  <a:pt x="302242" y="1194685"/>
                </a:lnTo>
                <a:lnTo>
                  <a:pt x="307328" y="1141319"/>
                </a:lnTo>
                <a:lnTo>
                  <a:pt x="310988" y="1087436"/>
                </a:lnTo>
                <a:lnTo>
                  <a:pt x="313201" y="1033109"/>
                </a:lnTo>
                <a:lnTo>
                  <a:pt x="313944" y="978408"/>
                </a:lnTo>
                <a:close/>
              </a:path>
            </a:pathLst>
          </a:custGeom>
          <a:solidFill>
            <a:srgbClr val="005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2" name="bg object 18">
            <a:extLst>
              <a:ext uri="{FF2B5EF4-FFF2-40B4-BE49-F238E27FC236}">
                <a16:creationId xmlns:a16="http://schemas.microsoft.com/office/drawing/2014/main" id="{349CABDB-0456-4347-823D-DDD8F644F698}"/>
              </a:ext>
            </a:extLst>
          </p:cNvPr>
          <p:cNvSpPr>
            <a:spLocks/>
          </p:cNvSpPr>
          <p:nvPr/>
        </p:nvSpPr>
        <p:spPr bwMode="auto">
          <a:xfrm>
            <a:off x="1006475" y="1230313"/>
            <a:ext cx="3173413" cy="0"/>
          </a:xfrm>
          <a:custGeom>
            <a:avLst/>
            <a:gdLst>
              <a:gd name="T0" fmla="*/ 0 w 3489960"/>
              <a:gd name="T1" fmla="*/ 3489959 w 34899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489960">
                <a:moveTo>
                  <a:pt x="0" y="0"/>
                </a:moveTo>
                <a:lnTo>
                  <a:pt x="3489959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3" name="bg object 19">
            <a:extLst>
              <a:ext uri="{FF2B5EF4-FFF2-40B4-BE49-F238E27FC236}">
                <a16:creationId xmlns:a16="http://schemas.microsoft.com/office/drawing/2014/main" id="{E0A328CF-5B0C-4ACE-AA29-945330271B34}"/>
              </a:ext>
            </a:extLst>
          </p:cNvPr>
          <p:cNvSpPr>
            <a:spLocks/>
          </p:cNvSpPr>
          <p:nvPr/>
        </p:nvSpPr>
        <p:spPr bwMode="auto">
          <a:xfrm>
            <a:off x="969963" y="6051550"/>
            <a:ext cx="7273925" cy="3175"/>
          </a:xfrm>
          <a:custGeom>
            <a:avLst/>
            <a:gdLst>
              <a:gd name="T0" fmla="*/ 0 w 8001000"/>
              <a:gd name="T1" fmla="*/ 0 h 3175"/>
              <a:gd name="T2" fmla="*/ 8000999 w 8001000"/>
              <a:gd name="T3" fmla="*/ 3047 h 31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01000" h="3175">
                <a:moveTo>
                  <a:pt x="0" y="0"/>
                </a:moveTo>
                <a:lnTo>
                  <a:pt x="8000999" y="3047"/>
                </a:lnTo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4" name="bg object 20">
            <a:extLst>
              <a:ext uri="{FF2B5EF4-FFF2-40B4-BE49-F238E27FC236}">
                <a16:creationId xmlns:a16="http://schemas.microsoft.com/office/drawing/2014/main" id="{71E44178-151E-4439-AF2A-2871BC65C820}"/>
              </a:ext>
            </a:extLst>
          </p:cNvPr>
          <p:cNvSpPr>
            <a:spLocks/>
          </p:cNvSpPr>
          <p:nvPr/>
        </p:nvSpPr>
        <p:spPr bwMode="auto">
          <a:xfrm>
            <a:off x="8375650" y="5257800"/>
            <a:ext cx="352425" cy="973138"/>
          </a:xfrm>
          <a:custGeom>
            <a:avLst/>
            <a:gdLst>
              <a:gd name="T0" fmla="*/ 388619 w 388620"/>
              <a:gd name="T1" fmla="*/ 1102413 h 1102995"/>
              <a:gd name="T2" fmla="*/ 388619 w 388620"/>
              <a:gd name="T3" fmla="*/ 0 h 1102995"/>
              <a:gd name="T4" fmla="*/ 350656 w 388620"/>
              <a:gd name="T5" fmla="*/ 20588 h 1102995"/>
              <a:gd name="T6" fmla="*/ 304793 w 388620"/>
              <a:gd name="T7" fmla="*/ 49033 h 1102995"/>
              <a:gd name="T8" fmla="*/ 261786 w 388620"/>
              <a:gd name="T9" fmla="*/ 79423 h 1102995"/>
              <a:gd name="T10" fmla="*/ 221721 w 388620"/>
              <a:gd name="T11" fmla="*/ 111634 h 1102995"/>
              <a:gd name="T12" fmla="*/ 184686 w 388620"/>
              <a:gd name="T13" fmla="*/ 145541 h 1102995"/>
              <a:gd name="T14" fmla="*/ 150766 w 388620"/>
              <a:gd name="T15" fmla="*/ 181019 h 1102995"/>
              <a:gd name="T16" fmla="*/ 120048 w 388620"/>
              <a:gd name="T17" fmla="*/ 217944 h 1102995"/>
              <a:gd name="T18" fmla="*/ 92620 w 388620"/>
              <a:gd name="T19" fmla="*/ 256192 h 1102995"/>
              <a:gd name="T20" fmla="*/ 68567 w 388620"/>
              <a:gd name="T21" fmla="*/ 295636 h 1102995"/>
              <a:gd name="T22" fmla="*/ 47977 w 388620"/>
              <a:gd name="T23" fmla="*/ 336154 h 1102995"/>
              <a:gd name="T24" fmla="*/ 30936 w 388620"/>
              <a:gd name="T25" fmla="*/ 377620 h 1102995"/>
              <a:gd name="T26" fmla="*/ 17532 w 388620"/>
              <a:gd name="T27" fmla="*/ 419909 h 1102995"/>
              <a:gd name="T28" fmla="*/ 7849 w 388620"/>
              <a:gd name="T29" fmla="*/ 462898 h 1102995"/>
              <a:gd name="T30" fmla="*/ 1976 w 388620"/>
              <a:gd name="T31" fmla="*/ 506461 h 1102995"/>
              <a:gd name="T32" fmla="*/ 0 w 388620"/>
              <a:gd name="T33" fmla="*/ 550473 h 1102995"/>
              <a:gd name="T34" fmla="*/ 1976 w 388620"/>
              <a:gd name="T35" fmla="*/ 594752 h 1102995"/>
              <a:gd name="T36" fmla="*/ 7849 w 388620"/>
              <a:gd name="T37" fmla="*/ 638511 h 1102995"/>
              <a:gd name="T38" fmla="*/ 17532 w 388620"/>
              <a:gd name="T39" fmla="*/ 681635 h 1102995"/>
              <a:gd name="T40" fmla="*/ 30936 w 388620"/>
              <a:gd name="T41" fmla="*/ 724012 h 1102995"/>
              <a:gd name="T42" fmla="*/ 47977 w 388620"/>
              <a:gd name="T43" fmla="*/ 765527 h 1102995"/>
              <a:gd name="T44" fmla="*/ 68567 w 388620"/>
              <a:gd name="T45" fmla="*/ 806067 h 1102995"/>
              <a:gd name="T46" fmla="*/ 92620 w 388620"/>
              <a:gd name="T47" fmla="*/ 845517 h 1102995"/>
              <a:gd name="T48" fmla="*/ 120048 w 388620"/>
              <a:gd name="T49" fmla="*/ 883765 h 1102995"/>
              <a:gd name="T50" fmla="*/ 150766 w 388620"/>
              <a:gd name="T51" fmla="*/ 920696 h 1102995"/>
              <a:gd name="T52" fmla="*/ 184686 w 388620"/>
              <a:gd name="T53" fmla="*/ 956196 h 1102995"/>
              <a:gd name="T54" fmla="*/ 221721 w 388620"/>
              <a:gd name="T55" fmla="*/ 990152 h 1102995"/>
              <a:gd name="T56" fmla="*/ 261786 w 388620"/>
              <a:gd name="T57" fmla="*/ 1022450 h 1102995"/>
              <a:gd name="T58" fmla="*/ 304793 w 388620"/>
              <a:gd name="T59" fmla="*/ 1052976 h 1102995"/>
              <a:gd name="T60" fmla="*/ 350656 w 388620"/>
              <a:gd name="T61" fmla="*/ 1081617 h 1102995"/>
              <a:gd name="T62" fmla="*/ 388619 w 388620"/>
              <a:gd name="T63" fmla="*/ 1102413 h 110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8620" h="1102995">
                <a:moveTo>
                  <a:pt x="388619" y="1102413"/>
                </a:moveTo>
                <a:lnTo>
                  <a:pt x="388619" y="0"/>
                </a:lnTo>
                <a:lnTo>
                  <a:pt x="350656" y="20588"/>
                </a:lnTo>
                <a:lnTo>
                  <a:pt x="304793" y="49033"/>
                </a:lnTo>
                <a:lnTo>
                  <a:pt x="261786" y="79423"/>
                </a:lnTo>
                <a:lnTo>
                  <a:pt x="221721" y="111634"/>
                </a:lnTo>
                <a:lnTo>
                  <a:pt x="184686" y="145541"/>
                </a:lnTo>
                <a:lnTo>
                  <a:pt x="150766" y="181019"/>
                </a:lnTo>
                <a:lnTo>
                  <a:pt x="120048" y="217944"/>
                </a:lnTo>
                <a:lnTo>
                  <a:pt x="92620" y="256192"/>
                </a:lnTo>
                <a:lnTo>
                  <a:pt x="68567" y="295636"/>
                </a:lnTo>
                <a:lnTo>
                  <a:pt x="47977" y="336154"/>
                </a:lnTo>
                <a:lnTo>
                  <a:pt x="30936" y="377620"/>
                </a:lnTo>
                <a:lnTo>
                  <a:pt x="17532" y="419909"/>
                </a:lnTo>
                <a:lnTo>
                  <a:pt x="7849" y="462898"/>
                </a:lnTo>
                <a:lnTo>
                  <a:pt x="1976" y="506461"/>
                </a:lnTo>
                <a:lnTo>
                  <a:pt x="0" y="550473"/>
                </a:lnTo>
                <a:lnTo>
                  <a:pt x="1976" y="594752"/>
                </a:lnTo>
                <a:lnTo>
                  <a:pt x="7849" y="638511"/>
                </a:lnTo>
                <a:lnTo>
                  <a:pt x="17532" y="681635"/>
                </a:lnTo>
                <a:lnTo>
                  <a:pt x="30936" y="724012"/>
                </a:lnTo>
                <a:lnTo>
                  <a:pt x="47977" y="765527"/>
                </a:lnTo>
                <a:lnTo>
                  <a:pt x="68567" y="806067"/>
                </a:lnTo>
                <a:lnTo>
                  <a:pt x="92620" y="845517"/>
                </a:lnTo>
                <a:lnTo>
                  <a:pt x="120048" y="883765"/>
                </a:lnTo>
                <a:lnTo>
                  <a:pt x="150766" y="920696"/>
                </a:lnTo>
                <a:lnTo>
                  <a:pt x="184686" y="956196"/>
                </a:lnTo>
                <a:lnTo>
                  <a:pt x="221721" y="990152"/>
                </a:lnTo>
                <a:lnTo>
                  <a:pt x="261786" y="1022450"/>
                </a:lnTo>
                <a:lnTo>
                  <a:pt x="304793" y="1052976"/>
                </a:lnTo>
                <a:lnTo>
                  <a:pt x="350656" y="1081617"/>
                </a:lnTo>
                <a:lnTo>
                  <a:pt x="388619" y="1102413"/>
                </a:lnTo>
                <a:close/>
              </a:path>
            </a:pathLst>
          </a:custGeom>
          <a:solidFill>
            <a:srgbClr val="E19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5" name="bg object 21">
            <a:extLst>
              <a:ext uri="{FF2B5EF4-FFF2-40B4-BE49-F238E27FC236}">
                <a16:creationId xmlns:a16="http://schemas.microsoft.com/office/drawing/2014/main" id="{4AD071A3-1FD4-42C9-A221-CE52B1FD8C76}"/>
              </a:ext>
            </a:extLst>
          </p:cNvPr>
          <p:cNvSpPr>
            <a:spLocks/>
          </p:cNvSpPr>
          <p:nvPr/>
        </p:nvSpPr>
        <p:spPr bwMode="auto">
          <a:xfrm>
            <a:off x="8458200" y="5507038"/>
            <a:ext cx="269875" cy="947737"/>
          </a:xfrm>
          <a:custGeom>
            <a:avLst/>
            <a:gdLst>
              <a:gd name="T0" fmla="*/ 297179 w 297179"/>
              <a:gd name="T1" fmla="*/ 1073476 h 1073784"/>
              <a:gd name="T2" fmla="*/ 297179 w 297179"/>
              <a:gd name="T3" fmla="*/ 0 h 1073784"/>
              <a:gd name="T4" fmla="*/ 265158 w 297179"/>
              <a:gd name="T5" fmla="*/ 23174 h 1073784"/>
              <a:gd name="T6" fmla="*/ 227933 w 297179"/>
              <a:gd name="T7" fmla="*/ 54280 h 1073784"/>
              <a:gd name="T8" fmla="*/ 193207 w 297179"/>
              <a:gd name="T9" fmla="*/ 87652 h 1073784"/>
              <a:gd name="T10" fmla="*/ 161064 w 297179"/>
              <a:gd name="T11" fmla="*/ 123140 h 1073784"/>
              <a:gd name="T12" fmla="*/ 131586 w 297179"/>
              <a:gd name="T13" fmla="*/ 160594 h 1073784"/>
              <a:gd name="T14" fmla="*/ 104858 w 297179"/>
              <a:gd name="T15" fmla="*/ 199864 h 1073784"/>
              <a:gd name="T16" fmla="*/ 80962 w 297179"/>
              <a:gd name="T17" fmla="*/ 240801 h 1073784"/>
              <a:gd name="T18" fmla="*/ 59982 w 297179"/>
              <a:gd name="T19" fmla="*/ 283253 h 1073784"/>
              <a:gd name="T20" fmla="*/ 42001 w 297179"/>
              <a:gd name="T21" fmla="*/ 327072 h 1073784"/>
              <a:gd name="T22" fmla="*/ 27103 w 297179"/>
              <a:gd name="T23" fmla="*/ 372107 h 1073784"/>
              <a:gd name="T24" fmla="*/ 15370 w 297179"/>
              <a:gd name="T25" fmla="*/ 418209 h 1073784"/>
              <a:gd name="T26" fmla="*/ 6886 w 297179"/>
              <a:gd name="T27" fmla="*/ 465227 h 1073784"/>
              <a:gd name="T28" fmla="*/ 1735 w 297179"/>
              <a:gd name="T29" fmla="*/ 513011 h 1073784"/>
              <a:gd name="T30" fmla="*/ 0 w 297179"/>
              <a:gd name="T31" fmla="*/ 561412 h 1073784"/>
              <a:gd name="T32" fmla="*/ 1735 w 297179"/>
              <a:gd name="T33" fmla="*/ 609509 h 1073784"/>
              <a:gd name="T34" fmla="*/ 6886 w 297179"/>
              <a:gd name="T35" fmla="*/ 657033 h 1073784"/>
              <a:gd name="T36" fmla="*/ 15370 w 297179"/>
              <a:gd name="T37" fmla="*/ 703831 h 1073784"/>
              <a:gd name="T38" fmla="*/ 27103 w 297179"/>
              <a:gd name="T39" fmla="*/ 749748 h 1073784"/>
              <a:gd name="T40" fmla="*/ 42001 w 297179"/>
              <a:gd name="T41" fmla="*/ 794633 h 1073784"/>
              <a:gd name="T42" fmla="*/ 59982 w 297179"/>
              <a:gd name="T43" fmla="*/ 838331 h 1073784"/>
              <a:gd name="T44" fmla="*/ 80962 w 297179"/>
              <a:gd name="T45" fmla="*/ 880690 h 1073784"/>
              <a:gd name="T46" fmla="*/ 104858 w 297179"/>
              <a:gd name="T47" fmla="*/ 921556 h 1073784"/>
              <a:gd name="T48" fmla="*/ 131586 w 297179"/>
              <a:gd name="T49" fmla="*/ 960776 h 1073784"/>
              <a:gd name="T50" fmla="*/ 161064 w 297179"/>
              <a:gd name="T51" fmla="*/ 998196 h 1073784"/>
              <a:gd name="T52" fmla="*/ 193207 w 297179"/>
              <a:gd name="T53" fmla="*/ 1033663 h 1073784"/>
              <a:gd name="T54" fmla="*/ 227933 w 297179"/>
              <a:gd name="T55" fmla="*/ 1067025 h 1073784"/>
              <a:gd name="T56" fmla="*/ 235654 w 297179"/>
              <a:gd name="T57" fmla="*/ 1073476 h 1073784"/>
              <a:gd name="T58" fmla="*/ 297179 w 297179"/>
              <a:gd name="T59" fmla="*/ 1073476 h 107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7179" h="1073784">
                <a:moveTo>
                  <a:pt x="297179" y="1073476"/>
                </a:moveTo>
                <a:lnTo>
                  <a:pt x="297179" y="0"/>
                </a:lnTo>
                <a:lnTo>
                  <a:pt x="265158" y="23174"/>
                </a:lnTo>
                <a:lnTo>
                  <a:pt x="227933" y="54280"/>
                </a:lnTo>
                <a:lnTo>
                  <a:pt x="193207" y="87652"/>
                </a:lnTo>
                <a:lnTo>
                  <a:pt x="161064" y="123140"/>
                </a:lnTo>
                <a:lnTo>
                  <a:pt x="131586" y="160594"/>
                </a:lnTo>
                <a:lnTo>
                  <a:pt x="104858" y="199864"/>
                </a:lnTo>
                <a:lnTo>
                  <a:pt x="80962" y="240801"/>
                </a:lnTo>
                <a:lnTo>
                  <a:pt x="59982" y="283253"/>
                </a:lnTo>
                <a:lnTo>
                  <a:pt x="42001" y="327072"/>
                </a:lnTo>
                <a:lnTo>
                  <a:pt x="27103" y="372107"/>
                </a:lnTo>
                <a:lnTo>
                  <a:pt x="15370" y="418209"/>
                </a:lnTo>
                <a:lnTo>
                  <a:pt x="6886" y="465227"/>
                </a:lnTo>
                <a:lnTo>
                  <a:pt x="1735" y="513011"/>
                </a:lnTo>
                <a:lnTo>
                  <a:pt x="0" y="561412"/>
                </a:lnTo>
                <a:lnTo>
                  <a:pt x="1735" y="609509"/>
                </a:lnTo>
                <a:lnTo>
                  <a:pt x="6886" y="657033"/>
                </a:lnTo>
                <a:lnTo>
                  <a:pt x="15370" y="703831"/>
                </a:lnTo>
                <a:lnTo>
                  <a:pt x="27103" y="749748"/>
                </a:lnTo>
                <a:lnTo>
                  <a:pt x="42001" y="794633"/>
                </a:lnTo>
                <a:lnTo>
                  <a:pt x="59982" y="838331"/>
                </a:lnTo>
                <a:lnTo>
                  <a:pt x="80962" y="880690"/>
                </a:lnTo>
                <a:lnTo>
                  <a:pt x="104858" y="921556"/>
                </a:lnTo>
                <a:lnTo>
                  <a:pt x="131586" y="960776"/>
                </a:lnTo>
                <a:lnTo>
                  <a:pt x="161064" y="998196"/>
                </a:lnTo>
                <a:lnTo>
                  <a:pt x="193207" y="1033663"/>
                </a:lnTo>
                <a:lnTo>
                  <a:pt x="227933" y="1067025"/>
                </a:lnTo>
                <a:lnTo>
                  <a:pt x="235654" y="1073476"/>
                </a:lnTo>
                <a:lnTo>
                  <a:pt x="297179" y="10734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56" name="Holder 2">
            <a:extLst>
              <a:ext uri="{FF2B5EF4-FFF2-40B4-BE49-F238E27FC236}">
                <a16:creationId xmlns:a16="http://schemas.microsoft.com/office/drawing/2014/main" id="{A092EE50-8A6E-45D7-A7F5-7BF4354D1F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9363" y="1274763"/>
            <a:ext cx="6297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/>
          </a:p>
        </p:txBody>
      </p:sp>
      <p:sp>
        <p:nvSpPr>
          <p:cNvPr id="2057" name="Holder 3">
            <a:extLst>
              <a:ext uri="{FF2B5EF4-FFF2-40B4-BE49-F238E27FC236}">
                <a16:creationId xmlns:a16="http://schemas.microsoft.com/office/drawing/2014/main" id="{4B6CB9AD-1CA8-4688-8D57-DB47DE27E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23925" y="1236663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A0249AB-92BB-4B40-8961-8C7851A3A3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818A5C62-4327-4805-90C6-C3E608C5A08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DA27AD2-DFAD-484F-8BDB-C4B528294B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39100" y="6096000"/>
            <a:ext cx="158750" cy="4889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3338" algn="ctr" eaLnBrk="1" hangingPunct="1">
              <a:spcBef>
                <a:spcPts val="88"/>
              </a:spcBef>
              <a:defRPr sz="1000" b="0">
                <a:solidFill>
                  <a:srgbClr val="004543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27A1E2A-D1AB-4EE6-B257-5EE536ABB41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32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6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096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1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F82327-108D-413B-B854-A11F917EE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63" y="744538"/>
            <a:ext cx="6778625" cy="500062"/>
          </a:xfrm>
        </p:spPr>
        <p:txBody>
          <a:bodyPr tIns="11206" rtlCol="0"/>
          <a:lstStyle/>
          <a:p>
            <a:pPr marL="11206" eaLnBrk="1" fontAlgn="auto" hangingPunct="1">
              <a:spcBef>
                <a:spcPts val="88"/>
              </a:spcBef>
              <a:spcAft>
                <a:spcPts val="0"/>
              </a:spcAft>
              <a:defRPr/>
            </a:pPr>
            <a:r>
              <a:rPr sz="3177" spc="-4" dirty="0" err="1">
                <a:solidFill>
                  <a:srgbClr val="005957"/>
                </a:solidFill>
                <a:latin typeface="Arial"/>
                <a:cs typeface="Arial"/>
              </a:rPr>
              <a:t>Politica</a:t>
            </a:r>
            <a:r>
              <a:rPr sz="3177" spc="-49" dirty="0">
                <a:solidFill>
                  <a:srgbClr val="005957"/>
                </a:solidFill>
                <a:latin typeface="Arial"/>
                <a:cs typeface="Arial"/>
              </a:rPr>
              <a:t> </a:t>
            </a:r>
            <a:r>
              <a:rPr sz="3177" spc="-4" dirty="0" err="1">
                <a:solidFill>
                  <a:srgbClr val="005957"/>
                </a:solidFill>
                <a:latin typeface="Arial"/>
                <a:cs typeface="Arial"/>
              </a:rPr>
              <a:t>Economica</a:t>
            </a:r>
            <a:r>
              <a:rPr lang="it-IT" sz="3177" spc="-4" dirty="0">
                <a:solidFill>
                  <a:srgbClr val="005957"/>
                </a:solidFill>
                <a:latin typeface="Arial"/>
                <a:cs typeface="Arial"/>
              </a:rPr>
              <a:t> EA (O-Z)</a:t>
            </a:r>
            <a:endParaRPr sz="3177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77F32DB-3B2B-4115-8339-E2B73552D2C9}"/>
              </a:ext>
            </a:extLst>
          </p:cNvPr>
          <p:cNvSpPr txBox="1"/>
          <p:nvPr/>
        </p:nvSpPr>
        <p:spPr>
          <a:xfrm>
            <a:off x="2843808" y="1212850"/>
            <a:ext cx="2713037" cy="500232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 defTabSz="806867" eaLnBrk="1" fontAlgn="auto" hangingPunct="1">
              <a:spcBef>
                <a:spcPts val="88"/>
              </a:spcBef>
              <a:spcAft>
                <a:spcPts val="0"/>
              </a:spcAft>
              <a:defRPr/>
            </a:pPr>
            <a:r>
              <a:rPr sz="3177" b="0" spc="-4" dirty="0" err="1">
                <a:solidFill>
                  <a:srgbClr val="005957"/>
                </a:solidFill>
                <a:latin typeface="Arial"/>
                <a:cs typeface="Arial"/>
              </a:rPr>
              <a:t>a.a.</a:t>
            </a:r>
            <a:r>
              <a:rPr sz="3177" b="0" spc="-57" dirty="0">
                <a:solidFill>
                  <a:srgbClr val="005957"/>
                </a:solidFill>
                <a:latin typeface="Arial"/>
                <a:cs typeface="Arial"/>
              </a:rPr>
              <a:t> </a:t>
            </a:r>
            <a:r>
              <a:rPr sz="3177" b="0" spc="-4" dirty="0">
                <a:solidFill>
                  <a:srgbClr val="005957"/>
                </a:solidFill>
                <a:latin typeface="Arial"/>
                <a:cs typeface="Arial"/>
              </a:rPr>
              <a:t>20</a:t>
            </a:r>
            <a:r>
              <a:rPr lang="it-IT" sz="3177" b="0" spc="-4" dirty="0">
                <a:solidFill>
                  <a:srgbClr val="005957"/>
                </a:solidFill>
                <a:latin typeface="Arial"/>
                <a:cs typeface="Arial"/>
              </a:rPr>
              <a:t>22</a:t>
            </a:r>
            <a:r>
              <a:rPr sz="3177" b="0" spc="-4" dirty="0">
                <a:solidFill>
                  <a:srgbClr val="005957"/>
                </a:solidFill>
                <a:latin typeface="Arial"/>
                <a:cs typeface="Arial"/>
              </a:rPr>
              <a:t>/20</a:t>
            </a:r>
            <a:r>
              <a:rPr lang="it-IT" sz="3177" b="0" spc="-4" dirty="0">
                <a:solidFill>
                  <a:srgbClr val="005957"/>
                </a:solidFill>
                <a:latin typeface="Arial"/>
                <a:cs typeface="Arial"/>
              </a:rPr>
              <a:t>23</a:t>
            </a:r>
            <a:endParaRPr sz="3177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48592A3-179E-4EB6-A082-0E0FBE1BB975}"/>
              </a:ext>
            </a:extLst>
          </p:cNvPr>
          <p:cNvSpPr txBox="1"/>
          <p:nvPr/>
        </p:nvSpPr>
        <p:spPr>
          <a:xfrm>
            <a:off x="1612900" y="1968500"/>
            <a:ext cx="6051550" cy="1295367"/>
          </a:xfrm>
          <a:prstGeom prst="rect">
            <a:avLst/>
          </a:prstGeom>
          <a:ln w="22319">
            <a:solidFill>
              <a:srgbClr val="FFCC65"/>
            </a:solidFill>
          </a:ln>
        </p:spPr>
        <p:txBody>
          <a:bodyPr lIns="0" tIns="47065" rIns="0" bIns="0">
            <a:spAutoFit/>
          </a:bodyPr>
          <a:lstStyle/>
          <a:p>
            <a:pPr algn="ctr" defTabSz="806867" eaLnBrk="1" fontAlgn="auto" hangingPunct="1">
              <a:lnSpc>
                <a:spcPct val="20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sz="2118" spc="-9" dirty="0">
                <a:solidFill>
                  <a:prstClr val="black"/>
                </a:solidFill>
                <a:latin typeface="Tahoma"/>
                <a:cs typeface="Tahoma"/>
              </a:rPr>
              <a:t>Docente</a:t>
            </a:r>
            <a:r>
              <a:rPr sz="2118" b="0" spc="-9" dirty="0">
                <a:solidFill>
                  <a:prstClr val="black"/>
                </a:solidFill>
                <a:latin typeface="Tahoma"/>
                <a:cs typeface="Tahoma"/>
              </a:rPr>
              <a:t>: </a:t>
            </a:r>
            <a:r>
              <a:rPr lang="it-IT" sz="2118" b="0" spc="-4" dirty="0">
                <a:solidFill>
                  <a:prstClr val="black"/>
                </a:solidFill>
                <a:latin typeface="Tahoma"/>
                <a:cs typeface="Tahoma"/>
              </a:rPr>
              <a:t>ANIELLO</a:t>
            </a:r>
            <a:r>
              <a:rPr sz="2118" b="0" spc="22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it-IT" sz="2118" b="0" spc="-4" dirty="0">
                <a:solidFill>
                  <a:prstClr val="black"/>
                </a:solidFill>
                <a:latin typeface="Tahoma"/>
                <a:cs typeface="Tahoma"/>
              </a:rPr>
              <a:t>FERRARO</a:t>
            </a:r>
            <a:endParaRPr lang="it-IT" sz="2118" b="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806867" eaLnBrk="1" fontAlgn="auto" hangingPunct="1">
              <a:lnSpc>
                <a:spcPct val="20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sz="2118" spc="-4" dirty="0">
                <a:solidFill>
                  <a:prstClr val="black"/>
                </a:solidFill>
                <a:latin typeface="Tahoma"/>
                <a:cs typeface="Tahoma"/>
              </a:rPr>
              <a:t>Email: </a:t>
            </a:r>
            <a:r>
              <a:rPr lang="it-IT" sz="2118" b="0" u="sng" spc="-4" dirty="0" err="1">
                <a:solidFill>
                  <a:prstClr val="black"/>
                </a:solidFill>
                <a:latin typeface="Tahoma"/>
                <a:cs typeface="Tahoma"/>
              </a:rPr>
              <a:t>aniello.ferraro@uniparthenope.it</a:t>
            </a:r>
            <a:endParaRPr sz="2118" b="0" u="sng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AD0D1D2-4F6B-4050-BC1D-2E6E9176A5B7}"/>
              </a:ext>
            </a:extLst>
          </p:cNvPr>
          <p:cNvSpPr txBox="1"/>
          <p:nvPr/>
        </p:nvSpPr>
        <p:spPr>
          <a:xfrm>
            <a:off x="1612900" y="3661187"/>
            <a:ext cx="6051550" cy="1990725"/>
          </a:xfrm>
          <a:prstGeom prst="rect">
            <a:avLst/>
          </a:prstGeom>
          <a:ln w="22319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47065" rIns="0" bIns="0">
            <a:spAutoFit/>
          </a:bodyPr>
          <a:lstStyle>
            <a:lvl1pPr marL="1588" algn="ctr" defTabSz="8064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defTabSz="8064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defTabSz="8064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defTabSz="8064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defTabSz="8064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806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806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806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806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375"/>
              </a:spcBef>
            </a:pPr>
            <a:r>
              <a:rPr lang="it-IT" altLang="it-IT" sz="21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Orario delle lezioni :</a:t>
            </a:r>
            <a:endParaRPr lang="it-IT" altLang="it-IT" sz="2100" b="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3863"/>
              </a:lnSpc>
              <a:spcBef>
                <a:spcPts val="338"/>
              </a:spcBef>
            </a:pPr>
            <a:r>
              <a:rPr lang="it-IT" altLang="it-IT" sz="2100" b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Lunedì:  11:30 - 14:30 B.7</a:t>
            </a:r>
          </a:p>
          <a:p>
            <a:pPr eaLnBrk="1" hangingPunct="1">
              <a:lnSpc>
                <a:spcPts val="3863"/>
              </a:lnSpc>
              <a:spcBef>
                <a:spcPts val="338"/>
              </a:spcBef>
            </a:pPr>
            <a:r>
              <a:rPr lang="it-IT" altLang="it-IT" sz="2100" b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Martedì: 10:30 - 12:30 D.1</a:t>
            </a:r>
          </a:p>
          <a:p>
            <a:pPr eaLnBrk="1" hangingPunct="1">
              <a:lnSpc>
                <a:spcPts val="3863"/>
              </a:lnSpc>
              <a:spcBef>
                <a:spcPts val="338"/>
              </a:spcBef>
            </a:pPr>
            <a:r>
              <a:rPr lang="it-IT" altLang="it-IT" sz="2100" b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Giovedì: 12:30 - 14:30 D.1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>
            <a:extLst>
              <a:ext uri="{FF2B5EF4-FFF2-40B4-BE49-F238E27FC236}">
                <a16:creationId xmlns:a16="http://schemas.microsoft.com/office/drawing/2014/main" id="{7E70733C-4A16-4A4C-BEA9-67AA7D576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424863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800" dirty="0"/>
              <a:t>Alcuni dati: </a:t>
            </a:r>
            <a:r>
              <a:rPr lang="it-IT" altLang="it-IT" sz="2800" dirty="0">
                <a:solidFill>
                  <a:srgbClr val="000099"/>
                </a:solidFill>
              </a:rPr>
              <a:t>Disoccupazione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800" dirty="0"/>
              <a:t>Se la produzione (PIL) cresce del 2% la disoccupazione si riduce in media dell’1%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800" dirty="0"/>
              <a:t>e in Italia per ogni punto percentuale di crescita 250</a:t>
            </a:r>
            <a:r>
              <a:rPr lang="it-IT" altLang="it-IT" sz="1400" dirty="0"/>
              <a:t> </a:t>
            </a:r>
            <a:r>
              <a:rPr lang="it-IT" altLang="it-IT" sz="2800" dirty="0"/>
              <a:t>000 persone in più avrebbero un lavoro.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66BB286A-58CE-4530-B4D3-DF92EE4F4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noFill/>
        </p:spPr>
        <p:txBody>
          <a:bodyPr/>
          <a:lstStyle/>
          <a:p>
            <a:pPr eaLnBrk="1" hangingPunct="1"/>
            <a:r>
              <a:rPr lang="it-IT" altLang="it-IT" sz="2800"/>
              <a:t>Le variabili macroeconomiche e il benessere individuale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FBDD178-5E2C-4827-9521-31A8393056CB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07E4BFA-0678-45E3-AA07-8319B5438808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EBE2193-A056-421F-90A4-D1353C0F4520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>
            <a:extLst>
              <a:ext uri="{FF2B5EF4-FFF2-40B4-BE49-F238E27FC236}">
                <a16:creationId xmlns:a16="http://schemas.microsoft.com/office/drawing/2014/main" id="{D9119221-E1AF-4AEA-9E12-0CF5C86A2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488237" cy="4176713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/>
              <a:t>Alcuni dati: </a:t>
            </a:r>
            <a:r>
              <a:rPr lang="it-IT" altLang="it-IT" sz="2400">
                <a:solidFill>
                  <a:srgbClr val="000099"/>
                </a:solidFill>
              </a:rPr>
              <a:t>Tassi di interesse</a:t>
            </a:r>
          </a:p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/>
              <a:t>Se il tasso di interesse è al </a:t>
            </a:r>
            <a:r>
              <a:rPr lang="it-IT" altLang="it-IT" sz="2400">
                <a:solidFill>
                  <a:srgbClr val="000099"/>
                </a:solidFill>
              </a:rPr>
              <a:t>7,25%</a:t>
            </a:r>
            <a:r>
              <a:rPr lang="it-IT" altLang="it-IT" sz="2400"/>
              <a:t> il pagamento annuo su un mutuo di 200</a:t>
            </a:r>
            <a:r>
              <a:rPr lang="it-IT" altLang="it-IT" sz="1200"/>
              <a:t> </a:t>
            </a:r>
            <a:r>
              <a:rPr lang="it-IT" altLang="it-IT" sz="2400"/>
              <a:t>000 euro a 30 anni è pari a 14</a:t>
            </a:r>
            <a:r>
              <a:rPr lang="it-IT" altLang="it-IT" sz="1200"/>
              <a:t> </a:t>
            </a:r>
            <a:r>
              <a:rPr lang="it-IT" altLang="it-IT" sz="2400"/>
              <a:t>500 euro.</a:t>
            </a:r>
            <a:endParaRPr lang="en-US" altLang="it-IT" sz="2500"/>
          </a:p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/>
              <a:t>Se il tasso cresce dello </a:t>
            </a:r>
            <a:r>
              <a:rPr lang="it-IT" altLang="it-IT" sz="2400">
                <a:solidFill>
                  <a:srgbClr val="000099"/>
                </a:solidFill>
              </a:rPr>
              <a:t>0,5%</a:t>
            </a:r>
            <a:r>
              <a:rPr lang="it-IT" altLang="it-IT" sz="2400">
                <a:solidFill>
                  <a:srgbClr val="0033CC"/>
                </a:solidFill>
              </a:rPr>
              <a:t> </a:t>
            </a:r>
            <a:r>
              <a:rPr lang="it-IT" altLang="it-IT" sz="2400"/>
              <a:t>fino a </a:t>
            </a:r>
            <a:r>
              <a:rPr lang="it-IT" altLang="it-IT" sz="2400">
                <a:solidFill>
                  <a:srgbClr val="000099"/>
                </a:solidFill>
              </a:rPr>
              <a:t>7,75%</a:t>
            </a:r>
            <a:r>
              <a:rPr lang="it-IT" altLang="it-IT" sz="2400"/>
              <a:t> è necessario pagare 1000 euro</a:t>
            </a:r>
            <a:r>
              <a:rPr lang="it-IT" altLang="it-IT" sz="2500"/>
              <a:t> in più all’anno quindi l’acquisto di una casa costerà circa 30</a:t>
            </a:r>
            <a:r>
              <a:rPr lang="it-IT" altLang="it-IT" sz="1200"/>
              <a:t> </a:t>
            </a:r>
            <a:r>
              <a:rPr lang="it-IT" altLang="it-IT" sz="2500"/>
              <a:t>000 </a:t>
            </a:r>
            <a:r>
              <a:rPr lang="it-IT" altLang="it-IT" sz="2400"/>
              <a:t>euro</a:t>
            </a:r>
            <a:r>
              <a:rPr lang="it-IT" altLang="it-IT" sz="2500"/>
              <a:t> in più.</a:t>
            </a:r>
            <a:endParaRPr lang="it-IT" altLang="it-IT" sz="2400"/>
          </a:p>
          <a:p>
            <a:pPr marL="692150" lvl="1" indent="-290513" eaLnBrk="1" hangingPunct="1">
              <a:spcBef>
                <a:spcPct val="60000"/>
              </a:spcBef>
            </a:pPr>
            <a:endParaRPr lang="it-IT" altLang="it-IT" sz="2000"/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F45AB9C5-5660-480A-8146-744AA521C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7848600" cy="838200"/>
          </a:xfrm>
          <a:noFill/>
        </p:spPr>
        <p:txBody>
          <a:bodyPr/>
          <a:lstStyle/>
          <a:p>
            <a:pPr eaLnBrk="1" hangingPunct="1"/>
            <a:r>
              <a:rPr lang="it-IT" altLang="it-IT" sz="2800"/>
              <a:t>Le variabili macroeconomiche e il benessere individuale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43CAB3D-D509-4446-BFBC-73AF301862AB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80C5C60-519D-44D7-BC7C-8C950900A0F5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10D4EDC-BEFE-4149-8C20-9CDBA45A54FE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FC63939-D79E-4FCE-BCBB-C1B3BB35B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513" y="457200"/>
            <a:ext cx="8447087" cy="895350"/>
          </a:xfrm>
        </p:spPr>
        <p:txBody>
          <a:bodyPr/>
          <a:lstStyle/>
          <a:p>
            <a:pPr eaLnBrk="1" hangingPunct="1"/>
            <a:r>
              <a:rPr lang="it-IT" altLang="it-IT" sz="2200" b="1" dirty="0">
                <a:latin typeface="Arial Narrow" panose="020B0606020202030204" pitchFamily="34" charset="0"/>
              </a:rPr>
              <a:t>Analisi di un caso</a:t>
            </a:r>
            <a:br>
              <a:rPr lang="it-IT" altLang="it-IT" sz="2200" b="1" dirty="0">
                <a:latin typeface="Arial Narrow" panose="020B0606020202030204" pitchFamily="34" charset="0"/>
              </a:rPr>
            </a:br>
            <a:r>
              <a:rPr lang="it-IT" altLang="it-IT" sz="2600" dirty="0"/>
              <a:t>L’andamento dell’economia dell’Italia e degli Stati Uniti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14BDBB9-36C3-438B-8C42-90123C1BE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49500"/>
            <a:ext cx="8001000" cy="2374900"/>
          </a:xfrm>
        </p:spPr>
        <p:txBody>
          <a:bodyPr/>
          <a:lstStyle/>
          <a:p>
            <a:pPr marL="292100" indent="-2921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Analisi grafica dell’andamento nel tempo di</a:t>
            </a:r>
          </a:p>
          <a:p>
            <a:pPr marL="292100" indent="-292100" eaLnBrk="1" hangingPunct="1">
              <a:lnSpc>
                <a:spcPct val="105000"/>
              </a:lnSpc>
              <a:buFont typeface="Wingdings" panose="05000000000000000000" pitchFamily="2" charset="2"/>
              <a:buChar char="¢"/>
            </a:pPr>
            <a:r>
              <a:rPr lang="it-IT" altLang="it-IT" sz="2200"/>
              <a:t> prodotto interno lordo (PIL) </a:t>
            </a:r>
          </a:p>
          <a:p>
            <a:pPr marL="292100" indent="-292100" eaLnBrk="1" hangingPunct="1">
              <a:lnSpc>
                <a:spcPct val="105000"/>
              </a:lnSpc>
              <a:buFont typeface="Wingdings" panose="05000000000000000000" pitchFamily="2" charset="2"/>
              <a:buChar char="¢"/>
            </a:pPr>
            <a:r>
              <a:rPr lang="it-IT" altLang="it-IT" sz="2200"/>
              <a:t> inflazione</a:t>
            </a:r>
          </a:p>
          <a:p>
            <a:pPr marL="292100" indent="-292100" eaLnBrk="1" hangingPunct="1">
              <a:lnSpc>
                <a:spcPct val="105000"/>
              </a:lnSpc>
              <a:buFont typeface="Wingdings" panose="05000000000000000000" pitchFamily="2" charset="2"/>
              <a:buChar char="¢"/>
            </a:pPr>
            <a:r>
              <a:rPr lang="it-IT" altLang="it-IT" sz="2200"/>
              <a:t> disoccupazione </a:t>
            </a:r>
          </a:p>
          <a:p>
            <a:pPr marL="292100" indent="-2921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 	 in Italia e negli Stati Uniti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94853A5-2292-49C9-8144-2ACB30EE2C35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DE1A58B-990C-4445-8C08-2366667BF0E0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FAFE700-BD1E-4F04-AC6E-FFCB8730FC35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5">
            <a:extLst>
              <a:ext uri="{FF2B5EF4-FFF2-40B4-BE49-F238E27FC236}">
                <a16:creationId xmlns:a16="http://schemas.microsoft.com/office/drawing/2014/main" id="{7FBC739D-9E7E-4780-AE73-6542D035A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620713"/>
            <a:ext cx="7416800" cy="750887"/>
          </a:xfrm>
          <a:noFill/>
        </p:spPr>
        <p:txBody>
          <a:bodyPr/>
          <a:lstStyle/>
          <a:p>
            <a:pPr eaLnBrk="1" hangingPunct="1"/>
            <a:r>
              <a:rPr lang="it-IT" altLang="it-IT" sz="2000" b="1">
                <a:latin typeface="Arial Narrow" panose="020B0606020202030204" pitchFamily="34" charset="0"/>
              </a:rPr>
              <a:t>Analisi di un caso</a:t>
            </a:r>
            <a:br>
              <a:rPr lang="it-IT" altLang="it-IT" sz="2400"/>
            </a:br>
            <a:r>
              <a:rPr lang="it-IT" altLang="it-IT" sz="2400"/>
              <a:t>L’andamento dell’economia negli Stati Uniti</a:t>
            </a:r>
          </a:p>
        </p:txBody>
      </p:sp>
      <p:sp>
        <p:nvSpPr>
          <p:cNvPr id="71684" name="Rectangle 13">
            <a:extLst>
              <a:ext uri="{FF2B5EF4-FFF2-40B4-BE49-F238E27FC236}">
                <a16:creationId xmlns:a16="http://schemas.microsoft.com/office/drawing/2014/main" id="{8D03C971-63BA-49D6-A414-248F0CA9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1685" name="Rectangle 14">
            <a:extLst>
              <a:ext uri="{FF2B5EF4-FFF2-40B4-BE49-F238E27FC236}">
                <a16:creationId xmlns:a16="http://schemas.microsoft.com/office/drawing/2014/main" id="{23B58F02-228B-43C7-8AD3-657586B15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1686" name="Picture 15">
            <a:extLst>
              <a:ext uri="{FF2B5EF4-FFF2-40B4-BE49-F238E27FC236}">
                <a16:creationId xmlns:a16="http://schemas.microsoft.com/office/drawing/2014/main" id="{2CBFEF03-022C-4162-9094-1199F9C9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5888"/>
            <a:ext cx="820737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087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FC3C90C3-06A2-4EE7-BDEC-9CC69604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 b="0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D2348658-BF83-4C94-852D-1E07BD0F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5C1628A6-B3F6-4CD5-8356-C667F5AC0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7313612" cy="787400"/>
          </a:xfrm>
          <a:noFill/>
        </p:spPr>
        <p:txBody>
          <a:bodyPr/>
          <a:lstStyle/>
          <a:p>
            <a:pPr eaLnBrk="1" hangingPunct="1"/>
            <a:r>
              <a:rPr lang="it-IT" altLang="it-IT" sz="2000" b="1">
                <a:latin typeface="Arial Narrow" panose="020B0606020202030204" pitchFamily="34" charset="0"/>
              </a:rPr>
              <a:t>Analisi di un caso</a:t>
            </a:r>
            <a:br>
              <a:rPr lang="it-IT" altLang="it-IT" sz="2400"/>
            </a:br>
            <a:r>
              <a:rPr lang="it-IT" altLang="it-IT" sz="2400"/>
              <a:t>L’andamento dell’economia in Italia</a:t>
            </a: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F7A03518-2191-4700-B5EA-87447414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2454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8063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12">
            <a:extLst>
              <a:ext uri="{FF2B5EF4-FFF2-40B4-BE49-F238E27FC236}">
                <a16:creationId xmlns:a16="http://schemas.microsoft.com/office/drawing/2014/main" id="{92A33E9B-0D84-4F62-A77F-E61B16D0C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7313613" cy="895350"/>
          </a:xfrm>
          <a:noFill/>
        </p:spPr>
        <p:txBody>
          <a:bodyPr/>
          <a:lstStyle/>
          <a:p>
            <a:pPr eaLnBrk="1" hangingPunct="1"/>
            <a:r>
              <a:rPr lang="it-IT" altLang="it-IT" sz="2000" b="1">
                <a:latin typeface="Arial Narrow" panose="020B0606020202030204" pitchFamily="34" charset="0"/>
              </a:rPr>
              <a:t>Analisi di un caso</a:t>
            </a:r>
            <a:br>
              <a:rPr lang="it-IT" altLang="it-IT" sz="2400"/>
            </a:br>
            <a:r>
              <a:rPr lang="it-IT" altLang="it-IT" sz="2400"/>
              <a:t>L’andamento dell’economia negli Stati Uniti</a:t>
            </a:r>
          </a:p>
        </p:txBody>
      </p:sp>
      <p:sp>
        <p:nvSpPr>
          <p:cNvPr id="77828" name="Rectangle 13">
            <a:extLst>
              <a:ext uri="{FF2B5EF4-FFF2-40B4-BE49-F238E27FC236}">
                <a16:creationId xmlns:a16="http://schemas.microsoft.com/office/drawing/2014/main" id="{00D55421-4F57-4762-8F57-256BA73B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7829" name="Rectangle 14">
            <a:extLst>
              <a:ext uri="{FF2B5EF4-FFF2-40B4-BE49-F238E27FC236}">
                <a16:creationId xmlns:a16="http://schemas.microsoft.com/office/drawing/2014/main" id="{96FD9F05-C1CB-4E8F-9B90-3096AB26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7830" name="Picture 15">
            <a:extLst>
              <a:ext uri="{FF2B5EF4-FFF2-40B4-BE49-F238E27FC236}">
                <a16:creationId xmlns:a16="http://schemas.microsoft.com/office/drawing/2014/main" id="{9C33B76B-A49C-4A65-A8A0-219BAC37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09688"/>
            <a:ext cx="82804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0373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1">
            <a:extLst>
              <a:ext uri="{FF2B5EF4-FFF2-40B4-BE49-F238E27FC236}">
                <a16:creationId xmlns:a16="http://schemas.microsoft.com/office/drawing/2014/main" id="{A6AA5B13-66D4-43F6-8CF2-67D6BEE85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44450"/>
            <a:ext cx="7313612" cy="895350"/>
          </a:xfrm>
          <a:noFill/>
        </p:spPr>
        <p:txBody>
          <a:bodyPr/>
          <a:lstStyle/>
          <a:p>
            <a:pPr eaLnBrk="1" hangingPunct="1"/>
            <a:r>
              <a:rPr lang="it-IT" altLang="it-IT" sz="2000" b="1">
                <a:latin typeface="Arial Narrow" panose="020B0606020202030204" pitchFamily="34" charset="0"/>
              </a:rPr>
              <a:t>Analisi di un caso</a:t>
            </a:r>
            <a:br>
              <a:rPr lang="it-IT" altLang="it-IT" sz="2400"/>
            </a:br>
            <a:r>
              <a:rPr lang="it-IT" altLang="it-IT" sz="2400"/>
              <a:t>L’andamento dell’economia in Italia</a:t>
            </a:r>
          </a:p>
        </p:txBody>
      </p:sp>
      <p:sp>
        <p:nvSpPr>
          <p:cNvPr id="79876" name="Rectangle 12">
            <a:extLst>
              <a:ext uri="{FF2B5EF4-FFF2-40B4-BE49-F238E27FC236}">
                <a16:creationId xmlns:a16="http://schemas.microsoft.com/office/drawing/2014/main" id="{5E5B4064-61C5-4BA6-A39F-EA11C23CA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9877" name="Rectangle 13">
            <a:extLst>
              <a:ext uri="{FF2B5EF4-FFF2-40B4-BE49-F238E27FC236}">
                <a16:creationId xmlns:a16="http://schemas.microsoft.com/office/drawing/2014/main" id="{806160A7-68A4-4E78-82A2-0A79A7E8A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9878" name="Picture 15">
            <a:extLst>
              <a:ext uri="{FF2B5EF4-FFF2-40B4-BE49-F238E27FC236}">
                <a16:creationId xmlns:a16="http://schemas.microsoft.com/office/drawing/2014/main" id="{8B8AE1DC-B5E3-42CD-B0A6-4D8C1131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981075"/>
            <a:ext cx="84137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525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0EC3BA13-D469-41D3-BA58-2FC5E4428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7313612" cy="895350"/>
          </a:xfrm>
          <a:noFill/>
        </p:spPr>
        <p:txBody>
          <a:bodyPr/>
          <a:lstStyle/>
          <a:p>
            <a:pPr eaLnBrk="1" hangingPunct="1"/>
            <a:r>
              <a:rPr lang="it-IT" altLang="it-IT" sz="2000" b="1">
                <a:latin typeface="Arial Narrow" panose="020B0606020202030204" pitchFamily="34" charset="0"/>
              </a:rPr>
              <a:t>Analisi di un caso</a:t>
            </a:r>
            <a:br>
              <a:rPr lang="it-IT" altLang="it-IT" sz="2400"/>
            </a:br>
            <a:r>
              <a:rPr lang="it-IT" altLang="it-IT" sz="2400"/>
              <a:t>L’andamento dell’economia in Italia</a:t>
            </a:r>
          </a:p>
        </p:txBody>
      </p:sp>
      <p:pic>
        <p:nvPicPr>
          <p:cNvPr id="81924" name="Picture 6" descr="C:\WinMac\CD Mankiw Macro\Slides\FIG0102it.jpg">
            <a:extLst>
              <a:ext uri="{FF2B5EF4-FFF2-40B4-BE49-F238E27FC236}">
                <a16:creationId xmlns:a16="http://schemas.microsoft.com/office/drawing/2014/main" id="{8311FEA2-A07A-43B9-AB77-21303EB7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66913"/>
            <a:ext cx="66103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7562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9">
            <a:extLst>
              <a:ext uri="{FF2B5EF4-FFF2-40B4-BE49-F238E27FC236}">
                <a16:creationId xmlns:a16="http://schemas.microsoft.com/office/drawing/2014/main" id="{12195EDD-D542-4565-9D63-D94CBA5F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3972" name="Rectangle 10">
            <a:extLst>
              <a:ext uri="{FF2B5EF4-FFF2-40B4-BE49-F238E27FC236}">
                <a16:creationId xmlns:a16="http://schemas.microsoft.com/office/drawing/2014/main" id="{417E9C69-411D-45A1-BA47-AE3A6F34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83973" name="Picture 11">
            <a:extLst>
              <a:ext uri="{FF2B5EF4-FFF2-40B4-BE49-F238E27FC236}">
                <a16:creationId xmlns:a16="http://schemas.microsoft.com/office/drawing/2014/main" id="{578CCBE5-FD64-4FD4-82FF-C799F2FC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438275"/>
            <a:ext cx="7907337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4" name="Rectangle 14">
            <a:extLst>
              <a:ext uri="{FF2B5EF4-FFF2-40B4-BE49-F238E27FC236}">
                <a16:creationId xmlns:a16="http://schemas.microsoft.com/office/drawing/2014/main" id="{4EFA0163-6AFE-419C-964A-73F6F39B1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7313612" cy="895350"/>
          </a:xfrm>
          <a:noFill/>
        </p:spPr>
        <p:txBody>
          <a:bodyPr/>
          <a:lstStyle/>
          <a:p>
            <a:pPr eaLnBrk="1" hangingPunct="1"/>
            <a:r>
              <a:rPr lang="it-IT" altLang="it-IT" sz="2000" b="1">
                <a:latin typeface="Arial Narrow" panose="020B0606020202030204" pitchFamily="34" charset="0"/>
              </a:rPr>
              <a:t>Analisi di un caso</a:t>
            </a:r>
            <a:br>
              <a:rPr lang="it-IT" altLang="it-IT" sz="2400"/>
            </a:br>
            <a:r>
              <a:rPr lang="it-IT" altLang="it-IT" sz="2400"/>
              <a:t>L’andamento dell’economia: Italia vs Stati Uniti</a:t>
            </a:r>
          </a:p>
        </p:txBody>
      </p:sp>
    </p:spTree>
    <p:extLst>
      <p:ext uri="{BB962C8B-B14F-4D97-AF65-F5344CB8AC3E}">
        <p14:creationId xmlns:p14="http://schemas.microsoft.com/office/powerpoint/2010/main" val="19398076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3">
            <a:extLst>
              <a:ext uri="{FF2B5EF4-FFF2-40B4-BE49-F238E27FC236}">
                <a16:creationId xmlns:a16="http://schemas.microsoft.com/office/drawing/2014/main" id="{7386614E-9CFE-4CDD-A294-66EA3F685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 b="0"/>
          </a:p>
        </p:txBody>
      </p:sp>
      <p:sp>
        <p:nvSpPr>
          <p:cNvPr id="86020" name="Rectangle 14">
            <a:extLst>
              <a:ext uri="{FF2B5EF4-FFF2-40B4-BE49-F238E27FC236}">
                <a16:creationId xmlns:a16="http://schemas.microsoft.com/office/drawing/2014/main" id="{ADD279F2-2F87-4A77-A1D4-E5863D761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86021" name="Picture 15">
            <a:extLst>
              <a:ext uri="{FF2B5EF4-FFF2-40B4-BE49-F238E27FC236}">
                <a16:creationId xmlns:a16="http://schemas.microsoft.com/office/drawing/2014/main" id="{8546AE37-9327-41DC-A737-C473DED9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46213"/>
            <a:ext cx="7856538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Rectangle 19">
            <a:extLst>
              <a:ext uri="{FF2B5EF4-FFF2-40B4-BE49-F238E27FC236}">
                <a16:creationId xmlns:a16="http://schemas.microsoft.com/office/drawing/2014/main" id="{3EFFABE4-B2C7-416B-ABC7-7B12B5B85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7313613" cy="895350"/>
          </a:xfrm>
          <a:noFill/>
        </p:spPr>
        <p:txBody>
          <a:bodyPr/>
          <a:lstStyle/>
          <a:p>
            <a:pPr eaLnBrk="1" hangingPunct="1"/>
            <a:r>
              <a:rPr lang="it-IT" altLang="it-IT" sz="2000" b="1">
                <a:latin typeface="Arial Narrow" panose="020B0606020202030204" pitchFamily="34" charset="0"/>
              </a:rPr>
              <a:t>Analisi di un caso</a:t>
            </a:r>
            <a:br>
              <a:rPr lang="it-IT" altLang="it-IT" sz="2400"/>
            </a:br>
            <a:r>
              <a:rPr lang="it-IT" altLang="it-IT" sz="2400"/>
              <a:t>L’andamento dell’economia: Italia vs Stati Uniti</a:t>
            </a:r>
          </a:p>
        </p:txBody>
      </p:sp>
    </p:spTree>
    <p:extLst>
      <p:ext uri="{BB962C8B-B14F-4D97-AF65-F5344CB8AC3E}">
        <p14:creationId xmlns:p14="http://schemas.microsoft.com/office/powerpoint/2010/main" val="7645327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F82327-108D-413B-B854-A11F917EE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63" y="744538"/>
            <a:ext cx="6778625" cy="500062"/>
          </a:xfrm>
        </p:spPr>
        <p:txBody>
          <a:bodyPr tIns="11206" rtlCol="0"/>
          <a:lstStyle/>
          <a:p>
            <a:pPr marL="11206" eaLnBrk="1" fontAlgn="auto" hangingPunct="1">
              <a:spcBef>
                <a:spcPts val="88"/>
              </a:spcBef>
              <a:spcAft>
                <a:spcPts val="0"/>
              </a:spcAft>
              <a:defRPr/>
            </a:pPr>
            <a:r>
              <a:rPr sz="3177" spc="-4" dirty="0" err="1">
                <a:solidFill>
                  <a:srgbClr val="005957"/>
                </a:solidFill>
                <a:latin typeface="Arial"/>
                <a:cs typeface="Arial"/>
              </a:rPr>
              <a:t>Politica</a:t>
            </a:r>
            <a:r>
              <a:rPr sz="3177" spc="-49" dirty="0">
                <a:solidFill>
                  <a:srgbClr val="005957"/>
                </a:solidFill>
                <a:latin typeface="Arial"/>
                <a:cs typeface="Arial"/>
              </a:rPr>
              <a:t> </a:t>
            </a:r>
            <a:r>
              <a:rPr sz="3177" spc="-4" dirty="0" err="1">
                <a:solidFill>
                  <a:srgbClr val="005957"/>
                </a:solidFill>
                <a:latin typeface="Arial"/>
                <a:cs typeface="Arial"/>
              </a:rPr>
              <a:t>Economica</a:t>
            </a:r>
            <a:endParaRPr sz="3177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48592A3-179E-4EB6-A082-0E0FBE1BB975}"/>
              </a:ext>
            </a:extLst>
          </p:cNvPr>
          <p:cNvSpPr txBox="1"/>
          <p:nvPr/>
        </p:nvSpPr>
        <p:spPr>
          <a:xfrm>
            <a:off x="1295636" y="1844824"/>
            <a:ext cx="4752528" cy="1155520"/>
          </a:xfrm>
          <a:prstGeom prst="rect">
            <a:avLst/>
          </a:prstGeom>
          <a:ln w="22319">
            <a:solidFill>
              <a:srgbClr val="FFCC65"/>
            </a:solidFill>
          </a:ln>
        </p:spPr>
        <p:txBody>
          <a:bodyPr wrap="square" lIns="0" tIns="47065" rIns="0" bIns="0">
            <a:spAutoFit/>
          </a:bodyPr>
          <a:lstStyle/>
          <a:p>
            <a:pPr algn="ctr"/>
            <a:r>
              <a:rPr lang="it-IT" sz="24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N Gregory </a:t>
            </a:r>
            <a:r>
              <a:rPr lang="it-IT" sz="2400" b="0" i="0" dirty="0" err="1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Mankiw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 Mark P. Taylor</a:t>
            </a:r>
          </a:p>
          <a:p>
            <a:pPr algn="ctr"/>
            <a:r>
              <a:rPr lang="it-IT" sz="2400" b="1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Macroeconomia</a:t>
            </a:r>
          </a:p>
          <a:p>
            <a:pPr algn="ctr"/>
            <a:r>
              <a:rPr lang="it-IT" sz="2400" b="0" i="0" dirty="0">
                <a:solidFill>
                  <a:srgbClr val="666666"/>
                </a:solidFill>
                <a:effectLst/>
                <a:latin typeface="Avenir Book" panose="02000503020000020003" pitchFamily="2" charset="0"/>
              </a:rPr>
              <a:t>Sesta edizione italiana </a:t>
            </a:r>
            <a:r>
              <a:rPr lang="it-IT" sz="2400" b="0" i="0" dirty="0">
                <a:solidFill>
                  <a:srgbClr val="282828"/>
                </a:solidFill>
                <a:effectLst/>
                <a:latin typeface="Avenir Book" panose="02000503020000020003" pitchFamily="2" charset="0"/>
              </a:rPr>
              <a:t>Zanichelli</a:t>
            </a:r>
          </a:p>
        </p:txBody>
      </p:sp>
      <p:pic>
        <p:nvPicPr>
          <p:cNvPr id="31746" name="Picture 2" descr="Macroeconomia. Con e-book - N. Gregory Mankiw - copertina">
            <a:extLst>
              <a:ext uri="{FF2B5EF4-FFF2-40B4-BE49-F238E27FC236}">
                <a16:creationId xmlns:a16="http://schemas.microsoft.com/office/drawing/2014/main" id="{4208DD65-5E5A-492F-B756-C3B26942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1050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EC549-2B7A-4028-9AE4-6DAF5EFD192D}"/>
              </a:ext>
            </a:extLst>
          </p:cNvPr>
          <p:cNvSpPr txBox="1"/>
          <p:nvPr/>
        </p:nvSpPr>
        <p:spPr>
          <a:xfrm>
            <a:off x="1295636" y="3367766"/>
            <a:ext cx="4752527" cy="17350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06867" eaLnBrk="1" fontAlgn="auto" hangingPunct="1">
              <a:lnSpc>
                <a:spcPct val="20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lang="it-IT" sz="1800" b="0" dirty="0">
                <a:solidFill>
                  <a:srgbClr val="282828"/>
                </a:solidFill>
                <a:latin typeface="Avenir Book" panose="02000503020000020003" pitchFamily="2" charset="0"/>
              </a:rPr>
              <a:t>Programma</a:t>
            </a:r>
          </a:p>
          <a:p>
            <a:pPr algn="ctr" defTabSz="806867" eaLnBrk="1" fontAlgn="auto" hangingPunct="1">
              <a:lnSpc>
                <a:spcPct val="20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lang="it-IT" sz="1800" b="0" dirty="0">
                <a:solidFill>
                  <a:srgbClr val="282828"/>
                </a:solidFill>
                <a:latin typeface="Avenir Book" panose="02000503020000020003" pitchFamily="2" charset="0"/>
              </a:rPr>
              <a:t>C</a:t>
            </a:r>
            <a:r>
              <a:rPr lang="it-IT" sz="1800" b="0" i="0" dirty="0">
                <a:solidFill>
                  <a:srgbClr val="282828"/>
                </a:solidFill>
                <a:effectLst/>
                <a:latin typeface="Avenir Book" panose="02000503020000020003" pitchFamily="2" charset="0"/>
              </a:rPr>
              <a:t>apitoli: 1,2,3,4,5,6,7,8,9,10, 11, 12,13,14, 15,16,17, 18, 19, 20.</a:t>
            </a:r>
            <a:endParaRPr lang="it-IT" sz="1800" b="0" u="sng" dirty="0">
              <a:solidFill>
                <a:prstClr val="black"/>
              </a:solidFill>
              <a:latin typeface="Avenir Book" panose="02000503020000020003" pitchFamily="2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6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>
            <a:extLst>
              <a:ext uri="{FF2B5EF4-FFF2-40B4-BE49-F238E27FC236}">
                <a16:creationId xmlns:a16="http://schemas.microsoft.com/office/drawing/2014/main" id="{0BFB3071-FC67-4920-9FFD-25980DA6A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355600"/>
            <a:ext cx="7313612" cy="635000"/>
          </a:xfrm>
        </p:spPr>
        <p:txBody>
          <a:bodyPr/>
          <a:lstStyle/>
          <a:p>
            <a:pPr eaLnBrk="1" hangingPunct="1"/>
            <a:r>
              <a:rPr lang="it-IT" altLang="it-IT" sz="3000"/>
              <a:t>I modelli economici</a:t>
            </a:r>
          </a:p>
        </p:txBody>
      </p:sp>
      <p:sp>
        <p:nvSpPr>
          <p:cNvPr id="120835" name="Rectangle 1027">
            <a:extLst>
              <a:ext uri="{FF2B5EF4-FFF2-40B4-BE49-F238E27FC236}">
                <a16:creationId xmlns:a16="http://schemas.microsoft.com/office/drawing/2014/main" id="{30AF4BE5-D0C9-4B13-B96D-BB980EC4E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4495800"/>
          </a:xfrm>
        </p:spPr>
        <p:txBody>
          <a:bodyPr/>
          <a:lstStyle/>
          <a:p>
            <a:pPr marL="292100" indent="-2921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it-IT" sz="2400" b="1">
                <a:solidFill>
                  <a:srgbClr val="000099"/>
                </a:solidFill>
              </a:rPr>
              <a:t>Sono</a:t>
            </a:r>
            <a:r>
              <a:rPr lang="it-IT" altLang="it-IT" sz="2000">
                <a:solidFill>
                  <a:srgbClr val="000099"/>
                </a:solidFill>
              </a:rPr>
              <a:t> </a:t>
            </a:r>
            <a:r>
              <a:rPr lang="it-IT" altLang="it-IT" sz="2400" b="1">
                <a:solidFill>
                  <a:srgbClr val="000099"/>
                </a:solidFill>
              </a:rPr>
              <a:t>rappresentazioni stilizzate che rappresentano una realtà complessa.</a:t>
            </a:r>
            <a:endParaRPr lang="it-IT" altLang="it-IT" sz="2000">
              <a:solidFill>
                <a:srgbClr val="000099"/>
              </a:solidFill>
            </a:endParaRPr>
          </a:p>
          <a:p>
            <a:pPr marL="292100" indent="-2921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Un modello economico è un esercizio di analisi logica di un problema fatto a partire dall’osservazione della realtà.</a:t>
            </a:r>
          </a:p>
          <a:p>
            <a:pPr marL="292100" indent="-292100" eaLnBrk="1" hangingPunct="1">
              <a:lnSpc>
                <a:spcPct val="105000"/>
              </a:lnSpc>
            </a:pPr>
            <a:r>
              <a:rPr lang="it-IT" altLang="it-IT" sz="2100"/>
              <a:t>Come in una cartina stradale vengono mantenuti solo gli elementi essenziali. </a:t>
            </a:r>
          </a:p>
          <a:p>
            <a:pPr marL="292100" indent="-292100" eaLnBrk="1" hangingPunct="1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Tx/>
              <a:buFontTx/>
              <a:buNone/>
            </a:pPr>
            <a:r>
              <a:rPr lang="it-IT" altLang="it-IT" sz="2000"/>
              <a:t>Hanno </a:t>
            </a:r>
            <a:r>
              <a:rPr lang="it-IT" altLang="it-IT" sz="2400" b="1">
                <a:solidFill>
                  <a:srgbClr val="000099"/>
                </a:solidFill>
              </a:rPr>
              <a:t>l’obiettivo</a:t>
            </a:r>
            <a:r>
              <a:rPr lang="it-IT" altLang="it-IT" sz="2000"/>
              <a:t> di: </a:t>
            </a:r>
          </a:p>
          <a:p>
            <a:pPr marL="696913" lvl="1" indent="-290513" eaLnBrk="1" hangingPunct="1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r>
              <a:rPr lang="it-IT" altLang="it-IT" sz="1900"/>
              <a:t>comprendere il </a:t>
            </a:r>
            <a:r>
              <a:rPr lang="it-IT" altLang="it-IT" sz="1900" b="1"/>
              <a:t>funzionamento</a:t>
            </a:r>
            <a:r>
              <a:rPr lang="it-IT" altLang="it-IT" sz="1900"/>
              <a:t> dell’economia</a:t>
            </a:r>
          </a:p>
          <a:p>
            <a:pPr marL="696913" lvl="1" indent="-290513" eaLnBrk="1" hangingPunct="1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r>
              <a:rPr lang="it-IT" altLang="it-IT" sz="1900"/>
              <a:t>predisporre </a:t>
            </a:r>
            <a:r>
              <a:rPr lang="it-IT" altLang="it-IT" sz="1900" b="1"/>
              <a:t>politiche</a:t>
            </a:r>
            <a:r>
              <a:rPr lang="it-IT" altLang="it-IT" sz="1900"/>
              <a:t> per migliorare l’efficienza economica e il benessere degli individui</a:t>
            </a:r>
          </a:p>
          <a:p>
            <a:pPr marL="696913" lvl="1" indent="-290513" eaLnBrk="1" hangingPunct="1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r>
              <a:rPr lang="it-IT" altLang="it-IT" sz="1900"/>
              <a:t>identificare le relazioni tra le </a:t>
            </a:r>
            <a:r>
              <a:rPr lang="it-IT" altLang="it-IT" sz="1900" b="1"/>
              <a:t>variabili economiche</a:t>
            </a:r>
          </a:p>
          <a:p>
            <a:pPr marL="696913" lvl="1" indent="-290513" eaLnBrk="1" hangingPunct="1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endParaRPr lang="it-IT" altLang="it-IT" sz="190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054673-8F66-48C4-9199-30B1F1C05227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55803D7-FCBA-4BF3-A015-4981989B8279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9503172-38B1-4B69-9BF2-C0F52FD8DC35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83ACB6B1-B18A-4765-A698-CB048DD7E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381000"/>
            <a:ext cx="8280400" cy="91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it-IT" altLang="it-IT" sz="2800"/>
              <a:t>Un semplice modello di domanda e offerta</a:t>
            </a:r>
            <a:r>
              <a:rPr lang="it-IT" altLang="it-IT" sz="3300"/>
              <a:t> </a:t>
            </a:r>
            <a:br>
              <a:rPr lang="it-IT" altLang="it-IT" sz="3300"/>
            </a:br>
            <a:r>
              <a:rPr lang="it-IT" altLang="it-IT" sz="2100"/>
              <a:t>Esempio: Il mercato della pizza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875483E-7713-4536-9B79-016664737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8077200" cy="4248150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b="1">
                <a:solidFill>
                  <a:srgbClr val="003399"/>
                </a:solidFill>
              </a:rPr>
              <a:t>Obiettivo del modello</a:t>
            </a:r>
            <a:r>
              <a:rPr lang="it-IT" altLang="it-IT" sz="2400" b="1"/>
              <a:t> =			Problema che si intende studiare:</a:t>
            </a:r>
            <a:r>
              <a:rPr lang="it-IT" altLang="it-IT" sz="2400"/>
              <a:t> 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/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/>
              <a:t>Determinare il prezzo e la quantità del mercato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Char char="¢"/>
            </a:pPr>
            <a:endParaRPr lang="it-IT" altLang="it-IT" sz="2400"/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b="1">
                <a:solidFill>
                  <a:srgbClr val="CC0000"/>
                </a:solidFill>
              </a:rPr>
              <a:t>Ipotesi di base</a:t>
            </a:r>
            <a:r>
              <a:rPr lang="it-IT" altLang="it-IT" sz="2400" b="1"/>
              <a:t> = elementi essenziali:</a:t>
            </a:r>
            <a:r>
              <a:rPr lang="it-IT" altLang="it-IT" sz="2400"/>
              <a:t>  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/>
              <a:t>      </a:t>
            </a:r>
          </a:p>
          <a:p>
            <a:pPr marL="552450" indent="-552450" eaLnBrk="1" hangingPunct="1">
              <a:lnSpc>
                <a:spcPct val="80000"/>
              </a:lnSpc>
              <a:buClr>
                <a:srgbClr val="004644"/>
              </a:buClr>
              <a:buFont typeface="Wingdings" panose="05000000000000000000" pitchFamily="2" charset="2"/>
              <a:buAutoNum type="arabicParenR"/>
            </a:pPr>
            <a:r>
              <a:rPr lang="it-IT" altLang="it-IT" sz="2200"/>
              <a:t>Il mercato è </a:t>
            </a:r>
            <a:r>
              <a:rPr lang="it-IT" altLang="it-IT" sz="2200" b="1"/>
              <a:t>concorrenziale</a:t>
            </a:r>
            <a:r>
              <a:rPr lang="it-IT" altLang="it-IT" sz="2200"/>
              <a:t>: ogni compratore e venditore è piccolo rispetto al mercato e non può scegliere il prezzo. </a:t>
            </a:r>
          </a:p>
          <a:p>
            <a:pPr marL="552450" indent="-552450" eaLnBrk="1" hangingPunct="1">
              <a:lnSpc>
                <a:spcPct val="80000"/>
              </a:lnSpc>
              <a:buClr>
                <a:srgbClr val="004644"/>
              </a:buClr>
              <a:buFont typeface="Wingdings" panose="05000000000000000000" pitchFamily="2" charset="2"/>
              <a:buAutoNum type="arabicParenR"/>
            </a:pPr>
            <a:r>
              <a:rPr lang="it-IT" altLang="it-IT" sz="2200"/>
              <a:t>La quantità e il prezzo vengono determinati dall’</a:t>
            </a:r>
            <a:r>
              <a:rPr lang="it-IT" altLang="it-IT" sz="2200" b="1"/>
              <a:t>equilibrio tra domanda e offerta</a:t>
            </a:r>
            <a:r>
              <a:rPr lang="it-IT" altLang="it-IT" sz="2200"/>
              <a:t>.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DA75A3-7DB1-4043-9349-D9892844E67C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255A943-4C1D-48E7-A193-30AB85084500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EA5360A-322F-477E-818B-6A02662751CF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2CF11664-228C-4A6C-9CF7-54487ED9F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84313"/>
            <a:ext cx="7753350" cy="4337050"/>
          </a:xfrm>
        </p:spPr>
        <p:txBody>
          <a:bodyPr/>
          <a:lstStyle/>
          <a:p>
            <a:pPr marL="287338" indent="-287338" eaLnBrk="1" hangingPunct="1">
              <a:buFont typeface="Wingdings" panose="05000000000000000000" pitchFamily="2" charset="2"/>
              <a:buNone/>
            </a:pPr>
            <a:r>
              <a:rPr lang="it-IT" altLang="it-IT" sz="2400" b="1">
                <a:solidFill>
                  <a:srgbClr val="000099"/>
                </a:solidFill>
              </a:rPr>
              <a:t>Variabili economiche</a:t>
            </a:r>
            <a:r>
              <a:rPr lang="it-IT" altLang="it-IT" sz="2400" b="1"/>
              <a:t> di interesse:</a:t>
            </a:r>
          </a:p>
          <a:p>
            <a:pPr marL="287338" indent="-287338" eaLnBrk="1" hangingPunct="1">
              <a:buFont typeface="Wingdings" panose="05000000000000000000" pitchFamily="2" charset="2"/>
              <a:buChar char="¢"/>
            </a:pPr>
            <a:endParaRPr lang="it-IT" altLang="it-IT" sz="1200" b="1"/>
          </a:p>
          <a:p>
            <a:pPr marL="692150" lvl="1" indent="-290513" eaLnBrk="1" hangingPunct="1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it-IT" altLang="it-IT" sz="2100" b="1" i="1"/>
              <a:t>P</a:t>
            </a:r>
            <a:r>
              <a:rPr lang="it-IT" altLang="it-IT" sz="2100"/>
              <a:t> = prezzo</a:t>
            </a:r>
            <a:r>
              <a:rPr lang="it-IT" altLang="it-IT" sz="2100" b="1" i="1"/>
              <a:t> </a:t>
            </a:r>
          </a:p>
          <a:p>
            <a:pPr marL="692150" lvl="1" indent="-290513" eaLnBrk="1" hangingPunct="1">
              <a:spcBef>
                <a:spcPct val="15000"/>
              </a:spcBef>
              <a:buFont typeface="Wingdings" panose="05000000000000000000" pitchFamily="2" charset="2"/>
              <a:buNone/>
            </a:pPr>
            <a:endParaRPr lang="it-IT" altLang="it-IT" sz="2100" b="1" i="1"/>
          </a:p>
          <a:p>
            <a:pPr marL="692150" lvl="1" indent="-290513" eaLnBrk="1" hangingPunct="1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it-IT" altLang="it-IT" sz="2100" b="1" i="1"/>
              <a:t>Q</a:t>
            </a:r>
            <a:r>
              <a:rPr lang="it-IT" altLang="it-IT" sz="2100" b="1" i="1" baseline="30000"/>
              <a:t>D</a:t>
            </a:r>
            <a:r>
              <a:rPr lang="it-IT" altLang="it-IT" sz="2100"/>
              <a:t> = quantità domandata</a:t>
            </a:r>
          </a:p>
          <a:p>
            <a:pPr marL="692150" lvl="1" indent="-290513" eaLnBrk="1" hangingPunct="1">
              <a:spcBef>
                <a:spcPct val="15000"/>
              </a:spcBef>
              <a:buFont typeface="Wingdings" panose="05000000000000000000" pitchFamily="2" charset="2"/>
              <a:buNone/>
            </a:pPr>
            <a:endParaRPr lang="it-IT" altLang="it-IT" sz="2100"/>
          </a:p>
          <a:p>
            <a:pPr marL="692150" lvl="1" indent="-290513" eaLnBrk="1" hangingPunct="1">
              <a:buFont typeface="Wingdings" panose="05000000000000000000" pitchFamily="2" charset="2"/>
              <a:buNone/>
            </a:pPr>
            <a:r>
              <a:rPr lang="it-IT" altLang="it-IT" sz="2100" b="1" i="1"/>
              <a:t>Q</a:t>
            </a:r>
            <a:r>
              <a:rPr lang="it-IT" altLang="it-IT" sz="2100" b="1" i="1" baseline="30000"/>
              <a:t>O</a:t>
            </a:r>
            <a:r>
              <a:rPr lang="it-IT" altLang="it-IT" sz="900" b="1" i="1"/>
              <a:t> </a:t>
            </a:r>
            <a:r>
              <a:rPr lang="it-IT" altLang="it-IT" sz="2100"/>
              <a:t> = quantità offerta</a:t>
            </a:r>
          </a:p>
          <a:p>
            <a:pPr marL="692150" lvl="1" indent="-290513" eaLnBrk="1" hangingPunct="1">
              <a:buFont typeface="Wingdings" panose="05000000000000000000" pitchFamily="2" charset="2"/>
              <a:buNone/>
            </a:pPr>
            <a:endParaRPr lang="it-IT" altLang="it-IT" sz="2100"/>
          </a:p>
          <a:p>
            <a:pPr marL="692150" lvl="1" indent="-290513" eaLnBrk="1" hangingPunct="1">
              <a:buFont typeface="Wingdings" panose="05000000000000000000" pitchFamily="2" charset="2"/>
              <a:buNone/>
            </a:pPr>
            <a:r>
              <a:rPr lang="it-IT" altLang="it-IT" sz="2100" b="1" i="1"/>
              <a:t>Y</a:t>
            </a:r>
            <a:r>
              <a:rPr lang="it-IT" altLang="it-IT" sz="2100"/>
              <a:t> = reddito aggregato</a:t>
            </a:r>
          </a:p>
          <a:p>
            <a:pPr marL="692150" lvl="1" indent="-290513" eaLnBrk="1" hangingPunct="1">
              <a:buFont typeface="Wingdings" panose="05000000000000000000" pitchFamily="2" charset="2"/>
              <a:buNone/>
            </a:pPr>
            <a:endParaRPr lang="it-IT" altLang="it-IT" sz="2100"/>
          </a:p>
          <a:p>
            <a:pPr marL="692150" lvl="1" indent="-290513" eaLnBrk="1" hangingPunct="1">
              <a:buFont typeface="Wingdings" panose="05000000000000000000" pitchFamily="2" charset="2"/>
              <a:buNone/>
            </a:pPr>
            <a:r>
              <a:rPr lang="it-IT" altLang="it-IT" sz="2100" b="1" i="1"/>
              <a:t>P</a:t>
            </a:r>
            <a:r>
              <a:rPr lang="it-IT" altLang="it-IT" sz="2100" b="1" baseline="-25000"/>
              <a:t>m</a:t>
            </a:r>
            <a:r>
              <a:rPr lang="it-IT" altLang="it-IT" sz="2100"/>
              <a:t> = prezzo della mozzarella (fattore di produzione)</a:t>
            </a:r>
          </a:p>
        </p:txBody>
      </p:sp>
      <p:sp>
        <p:nvSpPr>
          <p:cNvPr id="28676" name="Rectangle 1034">
            <a:extLst>
              <a:ext uri="{FF2B5EF4-FFF2-40B4-BE49-F238E27FC236}">
                <a16:creationId xmlns:a16="http://schemas.microsoft.com/office/drawing/2014/main" id="{EA62A8E6-7B00-43D4-8BAE-65349E8A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314325"/>
            <a:ext cx="8280400" cy="981075"/>
          </a:xfrm>
          <a:noFill/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it-IT" altLang="it-IT" sz="2800"/>
              <a:t>Un semplice modello di domanda e offerta</a:t>
            </a:r>
            <a:r>
              <a:rPr lang="it-IT" altLang="it-IT" sz="3300"/>
              <a:t> </a:t>
            </a:r>
            <a:br>
              <a:rPr lang="it-IT" altLang="it-IT" sz="3300"/>
            </a:br>
            <a:r>
              <a:rPr lang="it-IT" altLang="it-IT" sz="2100"/>
              <a:t>Esempio: Il mercato della pizza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711EF6-FE0F-49B7-8591-F6BA2433EDDA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8D90AE-D67A-48B4-B085-5BF7882E4E3A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60D7A143-63BD-4272-8543-59696ADA209C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D18F6249-9D64-453C-B037-C2E50075E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6250"/>
            <a:ext cx="7313613" cy="895350"/>
          </a:xfrm>
        </p:spPr>
        <p:txBody>
          <a:bodyPr/>
          <a:lstStyle/>
          <a:p>
            <a:pPr eaLnBrk="1" hangingPunct="1"/>
            <a:r>
              <a:rPr lang="it-IT" altLang="it-IT" sz="2500"/>
              <a:t>Le funzioni matematiche</a:t>
            </a:r>
            <a:br>
              <a:rPr lang="it-IT" altLang="it-IT" sz="2500"/>
            </a:br>
            <a:r>
              <a:rPr lang="it-IT" altLang="it-IT" sz="2500"/>
              <a:t>Per esprimere le relazioni tra le variabili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4575B48-8B2A-4CCB-A1DC-39F0BB4616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16063"/>
            <a:ext cx="7345362" cy="10795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 eaLnBrk="1" hangingPunct="1">
              <a:buFont typeface="Wingdings" panose="05000000000000000000" pitchFamily="2" charset="2"/>
              <a:buChar char="¢"/>
            </a:pPr>
            <a:r>
              <a:rPr lang="it-IT" altLang="it-IT" sz="2400" b="1"/>
              <a:t>Funzione </a:t>
            </a:r>
            <a:r>
              <a:rPr lang="it-IT" altLang="it-IT" sz="2400" b="1">
                <a:solidFill>
                  <a:srgbClr val="000099"/>
                </a:solidFill>
              </a:rPr>
              <a:t>generica</a:t>
            </a:r>
            <a:r>
              <a:rPr lang="it-IT" altLang="it-IT" sz="2800" b="1"/>
              <a:t>.</a:t>
            </a:r>
            <a:r>
              <a:rPr lang="it-IT" altLang="it-IT" sz="2800"/>
              <a:t> </a:t>
            </a:r>
            <a:r>
              <a:rPr lang="it-IT" altLang="it-IT" sz="2400"/>
              <a:t>Indica soltanto una generica relazione tra le variabili</a:t>
            </a:r>
            <a:r>
              <a:rPr lang="it-IT" altLang="it-IT" sz="2800"/>
              <a:t>: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AFDCB59B-4BB9-4ABB-92EF-3333941F9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603625"/>
            <a:ext cx="73914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92150" indent="-2905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¢"/>
            </a:pPr>
            <a:r>
              <a:rPr lang="it-IT" altLang="it-IT" sz="2400"/>
              <a:t>Funzione </a:t>
            </a:r>
            <a:r>
              <a:rPr lang="it-IT" altLang="it-IT" sz="2400">
                <a:solidFill>
                  <a:srgbClr val="CC0000"/>
                </a:solidFill>
              </a:rPr>
              <a:t>specifica</a:t>
            </a:r>
            <a:r>
              <a:rPr lang="it-IT" altLang="it-IT" sz="2700" b="0"/>
              <a:t>. </a:t>
            </a:r>
            <a:r>
              <a:rPr lang="it-IT" altLang="it-IT" sz="2300" b="0"/>
              <a:t>Indica una precisa relazione quantitativa</a:t>
            </a:r>
          </a:p>
        </p:txBody>
      </p:sp>
      <p:graphicFrame>
        <p:nvGraphicFramePr>
          <p:cNvPr id="80906" name="Object 10">
            <a:extLst>
              <a:ext uri="{FF2B5EF4-FFF2-40B4-BE49-F238E27FC236}">
                <a16:creationId xmlns:a16="http://schemas.microsoft.com/office/drawing/2014/main" id="{84BA6A1A-63B6-409E-87BC-D8927E4E9AA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070225" y="2732088"/>
          <a:ext cx="29527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228600" progId="Equation.3">
                  <p:embed/>
                </p:oleObj>
              </mc:Choice>
              <mc:Fallback>
                <p:oleObj name="Equation" r:id="rId3" imgW="876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732088"/>
                        <a:ext cx="2952750" cy="601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4">
            <a:extLst>
              <a:ext uri="{FF2B5EF4-FFF2-40B4-BE49-F238E27FC236}">
                <a16:creationId xmlns:a16="http://schemas.microsoft.com/office/drawing/2014/main" id="{C9889C16-25E5-45DD-BA30-62F1B9233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752975"/>
          <a:ext cx="33131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366" imgH="228501" progId="Equation.3">
                  <p:embed/>
                </p:oleObj>
              </mc:Choice>
              <mc:Fallback>
                <p:oleObj name="Equation" r:id="rId5" imgW="1231366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52975"/>
                        <a:ext cx="3313112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1" name="Object 15">
            <a:extLst>
              <a:ext uri="{FF2B5EF4-FFF2-40B4-BE49-F238E27FC236}">
                <a16:creationId xmlns:a16="http://schemas.microsoft.com/office/drawing/2014/main" id="{32530044-FBD4-4CBB-B0F0-53628EB69A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1900" y="4756150"/>
          <a:ext cx="3417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1300" imgH="203200" progId="Equation.3">
                  <p:embed/>
                </p:oleObj>
              </mc:Choice>
              <mc:Fallback>
                <p:oleObj name="Equation" r:id="rId7" imgW="1511300" imgH="203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756150"/>
                        <a:ext cx="3417888" cy="501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2" name="Line 16">
            <a:extLst>
              <a:ext uri="{FF2B5EF4-FFF2-40B4-BE49-F238E27FC236}">
                <a16:creationId xmlns:a16="http://schemas.microsoft.com/office/drawing/2014/main" id="{DEFEC0A9-48C6-4B2E-8F43-8DF8BC04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504348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2024C7B-E373-4C45-9D6E-CFC7B3CA3129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64A834AB-4519-456B-A886-2309A12A4005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6392145-EEE6-43BA-A3FB-1BA415469C73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E18307C7-A40F-4AC6-8483-9C507B942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4392613" cy="606425"/>
          </a:xfrm>
        </p:spPr>
        <p:txBody>
          <a:bodyPr/>
          <a:lstStyle/>
          <a:p>
            <a:pPr eaLnBrk="1" hangingPunct="1"/>
            <a:r>
              <a:rPr lang="it-IT" altLang="it-IT" sz="2600">
                <a:latin typeface="Tahoma" panose="020B0604030504040204" pitchFamily="34" charset="0"/>
              </a:rPr>
              <a:t>Funzione di domanda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D8A3201F-328F-43E1-B547-F48AF48B447B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628775"/>
            <a:ext cx="3124200" cy="2895600"/>
            <a:chOff x="2976" y="1152"/>
            <a:chExt cx="1968" cy="1824"/>
          </a:xfrm>
        </p:grpSpPr>
        <p:sp>
          <p:nvSpPr>
            <p:cNvPr id="32778" name="Line 4">
              <a:extLst>
                <a:ext uri="{FF2B5EF4-FFF2-40B4-BE49-F238E27FC236}">
                  <a16:creationId xmlns:a16="http://schemas.microsoft.com/office/drawing/2014/main" id="{748201AC-DEC3-4516-A979-9A48A5569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9" name="Line 5">
              <a:extLst>
                <a:ext uri="{FF2B5EF4-FFF2-40B4-BE49-F238E27FC236}">
                  <a16:creationId xmlns:a16="http://schemas.microsoft.com/office/drawing/2014/main" id="{D401F62D-9289-482F-B96F-2FC8F059E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950" name="Text Box 6">
            <a:extLst>
              <a:ext uri="{FF2B5EF4-FFF2-40B4-BE49-F238E27FC236}">
                <a16:creationId xmlns:a16="http://schemas.microsoft.com/office/drawing/2014/main" id="{1187AAB2-5DC6-40B2-86CA-84938614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35475"/>
            <a:ext cx="1295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Q</a:t>
            </a:r>
            <a:r>
              <a:rPr lang="it-IT" altLang="it-IT" sz="2200" b="0">
                <a:latin typeface="Tahoma" panose="020B0604030504040204" pitchFamily="34" charset="0"/>
              </a:rPr>
              <a:t> </a:t>
            </a:r>
            <a:r>
              <a:rPr lang="it-IT" altLang="it-IT" sz="2200" b="0" i="1">
                <a:latin typeface="Tahoma" panose="020B0604030504040204" pitchFamily="34" charset="0"/>
              </a:rPr>
              <a:t>Quantità</a:t>
            </a: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127A0A43-951E-4286-8B38-9F024658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371600"/>
            <a:ext cx="1143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P   </a:t>
            </a:r>
            <a:r>
              <a:rPr lang="it-IT" altLang="it-IT" sz="2200" b="0">
                <a:latin typeface="Tahoma" panose="020B0604030504040204" pitchFamily="34" charset="0"/>
              </a:rPr>
              <a:t>   </a:t>
            </a:r>
            <a:br>
              <a:rPr lang="it-IT" altLang="it-IT" sz="2200" b="0">
                <a:latin typeface="Tahoma" panose="020B0604030504040204" pitchFamily="34" charset="0"/>
              </a:rPr>
            </a:br>
            <a:r>
              <a:rPr lang="it-IT" altLang="it-IT" sz="2200" b="0" i="1">
                <a:latin typeface="Tahoma" panose="020B0604030504040204" pitchFamily="34" charset="0"/>
              </a:rPr>
              <a:t>Prezzo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0B3A9EF2-0F6D-4723-A1F8-4F6CDA5A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3048000" cy="2890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400" b="0">
                <a:latin typeface="Arial" panose="020B0604020202020204" pitchFamily="34" charset="0"/>
              </a:rPr>
              <a:t>La </a:t>
            </a:r>
            <a:r>
              <a:rPr lang="it-IT" altLang="it-IT" sz="2400">
                <a:solidFill>
                  <a:srgbClr val="CC0000"/>
                </a:solidFill>
                <a:latin typeface="Arial" panose="020B0604020202020204" pitchFamily="34" charset="0"/>
              </a:rPr>
              <a:t>curva di domanda</a:t>
            </a:r>
            <a:r>
              <a:rPr lang="it-IT" altLang="it-IT" sz="2400" b="0">
                <a:latin typeface="Arial" panose="020B0604020202020204" pitchFamily="34" charset="0"/>
              </a:rPr>
              <a:t> esprime una relazione negativa tra quantità e prezzo (date tutte le altre variabili)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600" i="1">
                <a:latin typeface="Tahoma" panose="020B0604030504040204" pitchFamily="34" charset="0"/>
              </a:rPr>
              <a:t>Q</a:t>
            </a:r>
            <a:r>
              <a:rPr lang="it-IT" altLang="it-IT" sz="1100" i="1">
                <a:latin typeface="Tahoma" panose="020B0604030504040204" pitchFamily="34" charset="0"/>
              </a:rPr>
              <a:t> </a:t>
            </a:r>
            <a:r>
              <a:rPr lang="it-IT" altLang="it-IT" sz="2600" baseline="30000">
                <a:latin typeface="Tahoma" panose="020B0604030504040204" pitchFamily="34" charset="0"/>
              </a:rPr>
              <a:t>D</a:t>
            </a:r>
            <a:r>
              <a:rPr lang="it-IT" altLang="it-IT" sz="2600" i="1">
                <a:latin typeface="Tahoma" panose="020B0604030504040204" pitchFamily="34" charset="0"/>
              </a:rPr>
              <a:t> </a:t>
            </a:r>
            <a:r>
              <a:rPr lang="it-IT" altLang="it-IT" sz="2400" i="1">
                <a:latin typeface="Arial" panose="020B0604020202020204" pitchFamily="34" charset="0"/>
              </a:rPr>
              <a:t>= D (P,Y)</a:t>
            </a:r>
          </a:p>
        </p:txBody>
      </p:sp>
      <p:sp>
        <p:nvSpPr>
          <p:cNvPr id="82956" name="Line 12">
            <a:extLst>
              <a:ext uri="{FF2B5EF4-FFF2-40B4-BE49-F238E27FC236}">
                <a16:creationId xmlns:a16="http://schemas.microsoft.com/office/drawing/2014/main" id="{4E420388-12FF-4D62-B308-4D64A9744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1700213"/>
            <a:ext cx="2447925" cy="2447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68" name="Text Box 24">
            <a:extLst>
              <a:ext uri="{FF2B5EF4-FFF2-40B4-BE49-F238E27FC236}">
                <a16:creationId xmlns:a16="http://schemas.microsoft.com/office/drawing/2014/main" id="{46AD8C19-EC2F-4923-A38C-BD01FA396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284538"/>
            <a:ext cx="2016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CC0000"/>
                </a:solidFill>
              </a:rPr>
              <a:t>Domanda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8F3C839-70E3-4FF1-B3A7-5957DD955167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C308E2B-9B75-4D70-B59E-9D3F0F45BF38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31F5E83-B69D-40E5-B2FB-CC1B4ABACC9A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utoUpdateAnimBg="0"/>
      <p:bldP spid="82951" grpId="0"/>
      <p:bldP spid="82955" grpId="0" animBg="1"/>
      <p:bldP spid="829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5" name="Group 3">
            <a:extLst>
              <a:ext uri="{FF2B5EF4-FFF2-40B4-BE49-F238E27FC236}">
                <a16:creationId xmlns:a16="http://schemas.microsoft.com/office/drawing/2014/main" id="{8419196D-C9C3-434B-8834-59EEA4128BB6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628775"/>
            <a:ext cx="3124200" cy="2895600"/>
            <a:chOff x="2976" y="1152"/>
            <a:chExt cx="1968" cy="1824"/>
          </a:xfrm>
        </p:grpSpPr>
        <p:sp>
          <p:nvSpPr>
            <p:cNvPr id="34826" name="Line 4">
              <a:extLst>
                <a:ext uri="{FF2B5EF4-FFF2-40B4-BE49-F238E27FC236}">
                  <a16:creationId xmlns:a16="http://schemas.microsoft.com/office/drawing/2014/main" id="{6743EFB2-DF68-4D7A-8542-A4A4A2972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27" name="Line 5">
              <a:extLst>
                <a:ext uri="{FF2B5EF4-FFF2-40B4-BE49-F238E27FC236}">
                  <a16:creationId xmlns:a16="http://schemas.microsoft.com/office/drawing/2014/main" id="{60D85EBD-ACBC-4027-AF0B-E2CD79A7A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1078" name="Text Box 6">
            <a:extLst>
              <a:ext uri="{FF2B5EF4-FFF2-40B4-BE49-F238E27FC236}">
                <a16:creationId xmlns:a16="http://schemas.microsoft.com/office/drawing/2014/main" id="{EDA1CD90-5685-4A70-8260-C979A1CC9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35475"/>
            <a:ext cx="1295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Q</a:t>
            </a:r>
            <a:r>
              <a:rPr lang="it-IT" altLang="it-IT" sz="2200" b="0">
                <a:latin typeface="Tahoma" panose="020B0604030504040204" pitchFamily="34" charset="0"/>
              </a:rPr>
              <a:t> </a:t>
            </a:r>
            <a:r>
              <a:rPr lang="it-IT" altLang="it-IT" sz="2200" b="0" i="1">
                <a:latin typeface="Tahoma" panose="020B0604030504040204" pitchFamily="34" charset="0"/>
              </a:rPr>
              <a:t>Quantità</a:t>
            </a:r>
          </a:p>
        </p:txBody>
      </p:sp>
      <p:sp>
        <p:nvSpPr>
          <p:cNvPr id="131079" name="Text Box 7">
            <a:extLst>
              <a:ext uri="{FF2B5EF4-FFF2-40B4-BE49-F238E27FC236}">
                <a16:creationId xmlns:a16="http://schemas.microsoft.com/office/drawing/2014/main" id="{25D61BF0-FF61-4B9F-8E43-EF62BC1E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371600"/>
            <a:ext cx="1143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P   </a:t>
            </a:r>
            <a:r>
              <a:rPr lang="it-IT" altLang="it-IT" sz="2200" b="0">
                <a:latin typeface="Tahoma" panose="020B0604030504040204" pitchFamily="34" charset="0"/>
              </a:rPr>
              <a:t>   </a:t>
            </a:r>
            <a:br>
              <a:rPr lang="it-IT" altLang="it-IT" sz="2200" b="0">
                <a:latin typeface="Tahoma" panose="020B0604030504040204" pitchFamily="34" charset="0"/>
              </a:rPr>
            </a:br>
            <a:r>
              <a:rPr lang="it-IT" altLang="it-IT" sz="2200" b="0" i="1">
                <a:latin typeface="Tahoma" panose="020B0604030504040204" pitchFamily="34" charset="0"/>
              </a:rPr>
              <a:t>Prezzo</a:t>
            </a:r>
          </a:p>
        </p:txBody>
      </p:sp>
      <p:sp>
        <p:nvSpPr>
          <p:cNvPr id="131083" name="Line 11">
            <a:extLst>
              <a:ext uri="{FF2B5EF4-FFF2-40B4-BE49-F238E27FC236}">
                <a16:creationId xmlns:a16="http://schemas.microsoft.com/office/drawing/2014/main" id="{9A297BBC-FDE2-4E7B-8E8A-E35F4363E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1628775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1084" name="Text Box 12">
            <a:extLst>
              <a:ext uri="{FF2B5EF4-FFF2-40B4-BE49-F238E27FC236}">
                <a16:creationId xmlns:a16="http://schemas.microsoft.com/office/drawing/2014/main" id="{AF71183E-323E-4DD0-987F-03A7239F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844675"/>
            <a:ext cx="1512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000099"/>
                </a:solidFill>
              </a:rPr>
              <a:t>Offerta</a:t>
            </a:r>
          </a:p>
        </p:txBody>
      </p:sp>
      <p:sp>
        <p:nvSpPr>
          <p:cNvPr id="131085" name="Rectangle 13">
            <a:extLst>
              <a:ext uri="{FF2B5EF4-FFF2-40B4-BE49-F238E27FC236}">
                <a16:creationId xmlns:a16="http://schemas.microsoft.com/office/drawing/2014/main" id="{114530CA-1B33-4BE7-BBC8-97EA44843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2738"/>
            <a:ext cx="3024188" cy="2673350"/>
          </a:xfrm>
          <a:prstGeom prst="rect">
            <a:avLst/>
          </a:prstGeom>
          <a:noFill/>
          <a:ln w="9525">
            <a:solidFill>
              <a:srgbClr val="00464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100" b="0"/>
              <a:t>La </a:t>
            </a:r>
            <a:r>
              <a:rPr lang="it-IT" altLang="it-IT" sz="2100">
                <a:solidFill>
                  <a:srgbClr val="000099"/>
                </a:solidFill>
              </a:rPr>
              <a:t>curva di offerta</a:t>
            </a:r>
            <a:r>
              <a:rPr lang="it-IT" altLang="it-IT" sz="2100" b="0"/>
              <a:t> esprima una relazione positiva tra quantità e prezzi date tutte le altre variabili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500" i="1"/>
              <a:t>Q</a:t>
            </a:r>
            <a:r>
              <a:rPr lang="it-IT" altLang="it-IT" sz="2500" baseline="30000"/>
              <a:t>O</a:t>
            </a:r>
            <a:r>
              <a:rPr lang="it-IT" altLang="it-IT" sz="2500" i="1"/>
              <a:t> = O(P, P</a:t>
            </a:r>
            <a:r>
              <a:rPr lang="it-IT" altLang="it-IT" sz="2500" baseline="-25000"/>
              <a:t>m</a:t>
            </a:r>
            <a:r>
              <a:rPr lang="it-IT" altLang="it-IT" sz="2500" i="1"/>
              <a:t>)</a:t>
            </a:r>
            <a:r>
              <a:rPr lang="en-US" altLang="it-IT" sz="2500" b="0" i="1"/>
              <a:t> </a:t>
            </a:r>
          </a:p>
          <a:p>
            <a:pPr eaLnBrk="1" hangingPunct="1"/>
            <a:endParaRPr lang="it-IT" altLang="it-IT" sz="2500" b="0"/>
          </a:p>
        </p:txBody>
      </p:sp>
      <p:sp>
        <p:nvSpPr>
          <p:cNvPr id="34825" name="Rectangle 15">
            <a:extLst>
              <a:ext uri="{FF2B5EF4-FFF2-40B4-BE49-F238E27FC236}">
                <a16:creationId xmlns:a16="http://schemas.microsoft.com/office/drawing/2014/main" id="{F2108D30-B447-4A5F-BA95-16051356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4824412" cy="606425"/>
          </a:xfrm>
          <a:noFill/>
        </p:spPr>
        <p:txBody>
          <a:bodyPr/>
          <a:lstStyle/>
          <a:p>
            <a:pPr eaLnBrk="1" hangingPunct="1"/>
            <a:r>
              <a:rPr lang="it-IT" altLang="it-IT" sz="2600"/>
              <a:t>Funzione di offerta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8C657E8-F490-4F28-B364-386694210FDB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564B3FD-0D32-4549-87BE-FEBBE1C35097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36ED668-B44A-471C-9B56-DA3DEE068D14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079" grpId="0"/>
      <p:bldP spid="131084" grpId="0"/>
      <p:bldP spid="1310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7">
            <a:extLst>
              <a:ext uri="{FF2B5EF4-FFF2-40B4-BE49-F238E27FC236}">
                <a16:creationId xmlns:a16="http://schemas.microsoft.com/office/drawing/2014/main" id="{3E0464FB-A327-45E3-A4E7-ED7224124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z="2800"/>
              <a:t>Variabili </a:t>
            </a:r>
            <a:r>
              <a:rPr lang="it-IT" altLang="it-IT" sz="2800" b="1"/>
              <a:t>endo</a:t>
            </a:r>
            <a:r>
              <a:rPr lang="it-IT" altLang="it-IT" sz="2800"/>
              <a:t>gene ed </a:t>
            </a:r>
            <a:r>
              <a:rPr lang="it-IT" altLang="it-IT" sz="2800" b="1"/>
              <a:t>eso</a:t>
            </a:r>
            <a:r>
              <a:rPr lang="it-IT" altLang="it-IT" sz="2800"/>
              <a:t>gene</a:t>
            </a:r>
          </a:p>
        </p:txBody>
      </p:sp>
      <p:sp>
        <p:nvSpPr>
          <p:cNvPr id="87076" name="Rectangle 36">
            <a:extLst>
              <a:ext uri="{FF2B5EF4-FFF2-40B4-BE49-F238E27FC236}">
                <a16:creationId xmlns:a16="http://schemas.microsoft.com/office/drawing/2014/main" id="{C3FD1C33-8A37-4E6D-B956-34C4159962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268413"/>
            <a:ext cx="8066087" cy="2447925"/>
          </a:xfrm>
          <a:noFill/>
        </p:spPr>
        <p:txBody>
          <a:bodyPr/>
          <a:lstStyle/>
          <a:p>
            <a:pPr marL="287338" indent="-287338" eaLnBrk="1" hangingPunct="1">
              <a:buFont typeface="Wingdings" panose="05000000000000000000" pitchFamily="2" charset="2"/>
              <a:buChar char="¢"/>
            </a:pPr>
            <a:r>
              <a:rPr lang="it-IT" altLang="it-IT" sz="1700"/>
              <a:t>Le variabili </a:t>
            </a:r>
            <a:r>
              <a:rPr lang="it-IT" altLang="it-IT" sz="1700" b="1">
                <a:solidFill>
                  <a:srgbClr val="000099"/>
                </a:solidFill>
              </a:rPr>
              <a:t>endo</a:t>
            </a:r>
            <a:r>
              <a:rPr lang="it-IT" altLang="it-IT" sz="1700" b="1"/>
              <a:t>gene</a:t>
            </a:r>
            <a:r>
              <a:rPr lang="it-IT" altLang="it-IT" sz="1700"/>
              <a:t> vengono determinate dal modello (equilibrio) dato il valore delle variabili esogene.</a:t>
            </a:r>
          </a:p>
          <a:p>
            <a:pPr marL="287338" indent="-287338" eaLnBrk="1" hangingPunct="1">
              <a:buFont typeface="Wingdings" panose="05000000000000000000" pitchFamily="2" charset="2"/>
              <a:buChar char="¢"/>
            </a:pPr>
            <a:endParaRPr lang="it-IT" altLang="it-IT" sz="1300"/>
          </a:p>
          <a:p>
            <a:pPr marL="287338" indent="-287338" eaLnBrk="1" hangingPunct="1">
              <a:buFont typeface="Wingdings" panose="05000000000000000000" pitchFamily="2" charset="2"/>
              <a:buChar char="¢"/>
            </a:pPr>
            <a:r>
              <a:rPr lang="it-IT" altLang="it-IT" sz="1700"/>
              <a:t>Il valore delle variabili </a:t>
            </a:r>
            <a:r>
              <a:rPr lang="it-IT" altLang="it-IT" sz="1700" b="1">
                <a:solidFill>
                  <a:srgbClr val="000099"/>
                </a:solidFill>
              </a:rPr>
              <a:t>eso</a:t>
            </a:r>
            <a:r>
              <a:rPr lang="it-IT" altLang="it-IT" sz="1700" b="1"/>
              <a:t>gene </a:t>
            </a:r>
            <a:r>
              <a:rPr lang="it-IT" altLang="it-IT" sz="1700"/>
              <a:t>viene, al contrario, determinato fuori dal modello e viene preso per dato (variabili non controllabili).</a:t>
            </a:r>
          </a:p>
        </p:txBody>
      </p:sp>
      <p:sp>
        <p:nvSpPr>
          <p:cNvPr id="87077" name="Freeform 37">
            <a:extLst>
              <a:ext uri="{FF2B5EF4-FFF2-40B4-BE49-F238E27FC236}">
                <a16:creationId xmlns:a16="http://schemas.microsoft.com/office/drawing/2014/main" id="{8E78D850-91F7-4719-9ABE-D3F2541EB73E}"/>
              </a:ext>
            </a:extLst>
          </p:cNvPr>
          <p:cNvSpPr>
            <a:spLocks/>
          </p:cNvSpPr>
          <p:nvPr/>
        </p:nvSpPr>
        <p:spPr bwMode="auto">
          <a:xfrm>
            <a:off x="684213" y="3581400"/>
            <a:ext cx="2592387" cy="1873250"/>
          </a:xfrm>
          <a:custGeom>
            <a:avLst/>
            <a:gdLst>
              <a:gd name="T0" fmla="*/ 0 w 1134"/>
              <a:gd name="T1" fmla="*/ 493304 h 862"/>
              <a:gd name="T2" fmla="*/ 0 w 1134"/>
              <a:gd name="T3" fmla="*/ 1477738 h 862"/>
              <a:gd name="T4" fmla="*/ 2075738 w 1134"/>
              <a:gd name="T5" fmla="*/ 1477738 h 862"/>
              <a:gd name="T6" fmla="*/ 2075738 w 1134"/>
              <a:gd name="T7" fmla="*/ 1873250 h 862"/>
              <a:gd name="T8" fmla="*/ 2592387 w 1134"/>
              <a:gd name="T9" fmla="*/ 1084399 h 862"/>
              <a:gd name="T10" fmla="*/ 2075738 w 1134"/>
              <a:gd name="T11" fmla="*/ 0 h 862"/>
              <a:gd name="T12" fmla="*/ 2075738 w 1134"/>
              <a:gd name="T13" fmla="*/ 493304 h 862"/>
              <a:gd name="T14" fmla="*/ 0 w 1134"/>
              <a:gd name="T15" fmla="*/ 493304 h 8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4" h="862">
                <a:moveTo>
                  <a:pt x="0" y="227"/>
                </a:moveTo>
                <a:lnTo>
                  <a:pt x="0" y="680"/>
                </a:lnTo>
                <a:lnTo>
                  <a:pt x="908" y="680"/>
                </a:lnTo>
                <a:lnTo>
                  <a:pt x="908" y="862"/>
                </a:lnTo>
                <a:lnTo>
                  <a:pt x="1134" y="499"/>
                </a:lnTo>
                <a:lnTo>
                  <a:pt x="908" y="0"/>
                </a:lnTo>
                <a:lnTo>
                  <a:pt x="908" y="227"/>
                </a:lnTo>
                <a:lnTo>
                  <a:pt x="0" y="227"/>
                </a:lnTo>
                <a:close/>
              </a:path>
            </a:pathLst>
          </a:custGeom>
          <a:solidFill>
            <a:srgbClr val="00F2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7078" name="Freeform 38">
            <a:extLst>
              <a:ext uri="{FF2B5EF4-FFF2-40B4-BE49-F238E27FC236}">
                <a16:creationId xmlns:a16="http://schemas.microsoft.com/office/drawing/2014/main" id="{EE4B28F2-B876-421A-AC8A-B17F2BB6C895}"/>
              </a:ext>
            </a:extLst>
          </p:cNvPr>
          <p:cNvSpPr>
            <a:spLocks/>
          </p:cNvSpPr>
          <p:nvPr/>
        </p:nvSpPr>
        <p:spPr bwMode="auto">
          <a:xfrm>
            <a:off x="6300788" y="3581400"/>
            <a:ext cx="2592387" cy="1944688"/>
          </a:xfrm>
          <a:custGeom>
            <a:avLst/>
            <a:gdLst>
              <a:gd name="T0" fmla="*/ 0 w 1134"/>
              <a:gd name="T1" fmla="*/ 512116 h 862"/>
              <a:gd name="T2" fmla="*/ 0 w 1134"/>
              <a:gd name="T3" fmla="*/ 1534093 h 862"/>
              <a:gd name="T4" fmla="*/ 2075738 w 1134"/>
              <a:gd name="T5" fmla="*/ 1534093 h 862"/>
              <a:gd name="T6" fmla="*/ 2075738 w 1134"/>
              <a:gd name="T7" fmla="*/ 1944688 h 862"/>
              <a:gd name="T8" fmla="*/ 2592387 w 1134"/>
              <a:gd name="T9" fmla="*/ 1125753 h 862"/>
              <a:gd name="T10" fmla="*/ 2075738 w 1134"/>
              <a:gd name="T11" fmla="*/ 0 h 862"/>
              <a:gd name="T12" fmla="*/ 2075738 w 1134"/>
              <a:gd name="T13" fmla="*/ 512116 h 862"/>
              <a:gd name="T14" fmla="*/ 0 w 1134"/>
              <a:gd name="T15" fmla="*/ 512116 h 8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4" h="862">
                <a:moveTo>
                  <a:pt x="0" y="227"/>
                </a:moveTo>
                <a:lnTo>
                  <a:pt x="0" y="680"/>
                </a:lnTo>
                <a:lnTo>
                  <a:pt x="908" y="680"/>
                </a:lnTo>
                <a:lnTo>
                  <a:pt x="908" y="862"/>
                </a:lnTo>
                <a:lnTo>
                  <a:pt x="1134" y="499"/>
                </a:lnTo>
                <a:lnTo>
                  <a:pt x="908" y="0"/>
                </a:lnTo>
                <a:lnTo>
                  <a:pt x="908" y="227"/>
                </a:lnTo>
                <a:lnTo>
                  <a:pt x="0" y="227"/>
                </a:lnTo>
                <a:close/>
              </a:path>
            </a:pathLst>
          </a:custGeom>
          <a:solidFill>
            <a:srgbClr val="FF1B1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7079" name="Rectangle 39">
            <a:extLst>
              <a:ext uri="{FF2B5EF4-FFF2-40B4-BE49-F238E27FC236}">
                <a16:creationId xmlns:a16="http://schemas.microsoft.com/office/drawing/2014/main" id="{951D36AE-F02F-4A90-B1A7-5459B310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797300"/>
            <a:ext cx="2663825" cy="1584325"/>
          </a:xfrm>
          <a:prstGeom prst="rect">
            <a:avLst/>
          </a:prstGeom>
          <a:solidFill>
            <a:srgbClr val="2D2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7080" name="Text Box 40">
            <a:extLst>
              <a:ext uri="{FF2B5EF4-FFF2-40B4-BE49-F238E27FC236}">
                <a16:creationId xmlns:a16="http://schemas.microsoft.com/office/drawing/2014/main" id="{48250CC1-401F-4272-A812-69E7BFB2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37356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0">
                <a:latin typeface="Arial" panose="020B0604020202020204" pitchFamily="34" charset="0"/>
              </a:rPr>
              <a:t>Variabili </a:t>
            </a:r>
            <a:r>
              <a:rPr lang="it-IT" altLang="it-IT" sz="2400">
                <a:latin typeface="Arial" panose="020B0604020202020204" pitchFamily="34" charset="0"/>
              </a:rPr>
              <a:t>eso</a:t>
            </a:r>
            <a:r>
              <a:rPr lang="it-IT" altLang="it-IT" b="0">
                <a:latin typeface="Arial" panose="020B0604020202020204" pitchFamily="34" charset="0"/>
              </a:rPr>
              <a:t>gene</a:t>
            </a:r>
          </a:p>
        </p:txBody>
      </p:sp>
      <p:sp>
        <p:nvSpPr>
          <p:cNvPr id="87081" name="Text Box 41">
            <a:extLst>
              <a:ext uri="{FF2B5EF4-FFF2-40B4-BE49-F238E27FC236}">
                <a16:creationId xmlns:a16="http://schemas.microsoft.com/office/drawing/2014/main" id="{085594F0-598A-443B-A855-0C2D30EF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37356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b="0">
                <a:solidFill>
                  <a:schemeClr val="bg1"/>
                </a:solidFill>
                <a:latin typeface="Arial" panose="020B0604020202020204" pitchFamily="34" charset="0"/>
              </a:rPr>
              <a:t>Modello</a:t>
            </a:r>
          </a:p>
        </p:txBody>
      </p:sp>
      <p:sp>
        <p:nvSpPr>
          <p:cNvPr id="87082" name="Text Box 42">
            <a:extLst>
              <a:ext uri="{FF2B5EF4-FFF2-40B4-BE49-F238E27FC236}">
                <a16:creationId xmlns:a16="http://schemas.microsoft.com/office/drawing/2014/main" id="{3B9E0D0D-CD2E-485B-9448-81E291BA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37356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0">
                <a:latin typeface="Arial" panose="020B0604020202020204" pitchFamily="34" charset="0"/>
              </a:rPr>
              <a:t>Variabili </a:t>
            </a:r>
            <a:r>
              <a:rPr lang="it-IT" altLang="it-IT" sz="2400">
                <a:latin typeface="Arial" panose="020B0604020202020204" pitchFamily="34" charset="0"/>
              </a:rPr>
              <a:t>eso</a:t>
            </a:r>
            <a:r>
              <a:rPr lang="it-IT" altLang="it-IT" b="0">
                <a:latin typeface="Arial" panose="020B0604020202020204" pitchFamily="34" charset="0"/>
              </a:rPr>
              <a:t>gene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EF872FA-9914-4BBA-8DB4-1D35C8B2DE87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D79F51B-6483-4FA9-AE93-C886C7E59950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2148A700-96F8-4217-B0E1-D724B6DF23CC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6" grpId="0" build="p" autoUpdateAnimBg="0"/>
      <p:bldP spid="87080" grpId="0" autoUpdateAnimBg="0"/>
      <p:bldP spid="87081" grpId="0" autoUpdateAnimBg="0"/>
      <p:bldP spid="870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>
            <a:extLst>
              <a:ext uri="{FF2B5EF4-FFF2-40B4-BE49-F238E27FC236}">
                <a16:creationId xmlns:a16="http://schemas.microsoft.com/office/drawing/2014/main" id="{6A43457D-4A77-4B02-AAF3-C11B05952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83513" cy="3384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400"/>
              <a:t>Le variabili sono </a:t>
            </a:r>
            <a:r>
              <a:rPr lang="it-IT" altLang="it-IT" sz="2400" b="1">
                <a:solidFill>
                  <a:srgbClr val="CC0000"/>
                </a:solidFill>
              </a:rPr>
              <a:t>endo</a:t>
            </a:r>
            <a:r>
              <a:rPr lang="it-IT" altLang="it-IT" sz="2400"/>
              <a:t>gene o </a:t>
            </a:r>
            <a:r>
              <a:rPr lang="it-IT" altLang="it-IT" sz="2400" b="1">
                <a:solidFill>
                  <a:srgbClr val="000099"/>
                </a:solidFill>
              </a:rPr>
              <a:t>eso</a:t>
            </a:r>
            <a:r>
              <a:rPr lang="it-IT" altLang="it-IT" sz="2400"/>
              <a:t>gene a seconda del problema (modello) che si sta studiando.</a:t>
            </a:r>
          </a:p>
          <a:p>
            <a:pPr eaLnBrk="1" hangingPunct="1">
              <a:buFont typeface="Wingdings" panose="05000000000000000000" pitchFamily="2" charset="2"/>
              <a:buChar char="¢"/>
            </a:pPr>
            <a:endParaRPr lang="it-IT" altLang="it-IT" sz="15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400"/>
              <a:t>Nel modello di domanda e offerta di automobili</a:t>
            </a:r>
            <a:r>
              <a:rPr lang="it-IT" altLang="it-IT" sz="2100"/>
              <a:t>:</a:t>
            </a:r>
          </a:p>
          <a:p>
            <a:pPr eaLnBrk="1" hangingPunct="1">
              <a:buFont typeface="Wingdings" panose="05000000000000000000" pitchFamily="2" charset="2"/>
              <a:buChar char="¢"/>
            </a:pPr>
            <a:endParaRPr lang="it-IT" altLang="it-IT" sz="2100"/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b="1">
                <a:solidFill>
                  <a:srgbClr val="CC0000"/>
                </a:solidFill>
              </a:rPr>
              <a:t>Endogene</a:t>
            </a:r>
            <a:r>
              <a:rPr lang="it-IT" altLang="it-IT"/>
              <a:t>:  </a:t>
            </a:r>
            <a:r>
              <a:rPr lang="it-IT" altLang="it-IT" b="1" i="1"/>
              <a:t>P, Q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b="1">
                <a:solidFill>
                  <a:srgbClr val="000099"/>
                </a:solidFill>
              </a:rPr>
              <a:t>Esogene</a:t>
            </a:r>
            <a:r>
              <a:rPr lang="it-IT" altLang="it-IT"/>
              <a:t>:  </a:t>
            </a:r>
            <a:r>
              <a:rPr lang="it-IT" altLang="it-IT" b="1" i="1"/>
              <a:t>Y,</a:t>
            </a:r>
            <a:r>
              <a:rPr lang="it-IT" altLang="it-IT" sz="1900" b="1" i="1">
                <a:latin typeface="Arial" panose="020B0604020202020204" pitchFamily="34" charset="0"/>
              </a:rPr>
              <a:t> </a:t>
            </a:r>
            <a:r>
              <a:rPr lang="it-IT" altLang="it-IT" b="1" i="1"/>
              <a:t> P</a:t>
            </a:r>
            <a:r>
              <a:rPr lang="it-IT" altLang="it-IT" b="1" baseline="-25000"/>
              <a:t>m</a:t>
            </a:r>
            <a:endParaRPr lang="it-IT" altLang="it-IT" sz="1900" b="1" i="1">
              <a:latin typeface="Arial" panose="020B0604020202020204" pitchFamily="34" charset="0"/>
            </a:endParaRPr>
          </a:p>
          <a:p>
            <a:pPr eaLnBrk="1" hangingPunct="1"/>
            <a:endParaRPr lang="it-IT" altLang="it-IT" sz="1900"/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383427D6-0D8A-4E77-BFB0-492A4FA67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z="2800"/>
              <a:t>Variabili </a:t>
            </a:r>
            <a:r>
              <a:rPr lang="it-IT" altLang="it-IT" sz="2800" b="1"/>
              <a:t>endo</a:t>
            </a:r>
            <a:r>
              <a:rPr lang="it-IT" altLang="it-IT" sz="2800"/>
              <a:t>gene ed </a:t>
            </a:r>
            <a:r>
              <a:rPr lang="it-IT" altLang="it-IT" sz="2800" b="1"/>
              <a:t>eso</a:t>
            </a:r>
            <a:r>
              <a:rPr lang="it-IT" altLang="it-IT" sz="2800"/>
              <a:t>gene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27180DC-FD84-4D94-83C9-78683433E8B8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1A58E87-1E7F-48F7-8F07-3F7F8FDF098A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97A8804-3447-45BD-A18F-C9976B174887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extLst>
              <a:ext uri="{FF2B5EF4-FFF2-40B4-BE49-F238E27FC236}">
                <a16:creationId xmlns:a16="http://schemas.microsoft.com/office/drawing/2014/main" id="{6A49223E-1EFF-4850-BC8D-E29D1E04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895600"/>
            <a:ext cx="288925" cy="287338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137219" name="Group 3">
            <a:extLst>
              <a:ext uri="{FF2B5EF4-FFF2-40B4-BE49-F238E27FC236}">
                <a16:creationId xmlns:a16="http://schemas.microsoft.com/office/drawing/2014/main" id="{8A857DFE-CA5F-45F8-8639-D5E8C94E7A05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666875"/>
            <a:ext cx="3124200" cy="2895600"/>
            <a:chOff x="2976" y="1152"/>
            <a:chExt cx="1968" cy="1824"/>
          </a:xfrm>
        </p:grpSpPr>
        <p:sp>
          <p:nvSpPr>
            <p:cNvPr id="40978" name="Line 4">
              <a:extLst>
                <a:ext uri="{FF2B5EF4-FFF2-40B4-BE49-F238E27FC236}">
                  <a16:creationId xmlns:a16="http://schemas.microsoft.com/office/drawing/2014/main" id="{48926475-12AF-458F-9DF9-942D5D169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9" name="Line 5">
              <a:extLst>
                <a:ext uri="{FF2B5EF4-FFF2-40B4-BE49-F238E27FC236}">
                  <a16:creationId xmlns:a16="http://schemas.microsoft.com/office/drawing/2014/main" id="{267B2134-A8EB-420E-B5DA-95C980BBF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7222" name="Text Box 6">
            <a:extLst>
              <a:ext uri="{FF2B5EF4-FFF2-40B4-BE49-F238E27FC236}">
                <a16:creationId xmlns:a16="http://schemas.microsoft.com/office/drawing/2014/main" id="{46783DAE-7E05-4ABC-83A4-75B08B83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619625"/>
            <a:ext cx="1295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Q</a:t>
            </a:r>
            <a:r>
              <a:rPr lang="it-IT" altLang="it-IT" sz="2200" b="0">
                <a:latin typeface="Tahoma" panose="020B0604030504040204" pitchFamily="34" charset="0"/>
              </a:rPr>
              <a:t> </a:t>
            </a:r>
            <a:r>
              <a:rPr lang="it-IT" altLang="it-IT" sz="2200" b="0" i="1">
                <a:latin typeface="Tahoma" panose="020B0604030504040204" pitchFamily="34" charset="0"/>
              </a:rPr>
              <a:t>Quantità</a:t>
            </a:r>
          </a:p>
        </p:txBody>
      </p:sp>
      <p:sp>
        <p:nvSpPr>
          <p:cNvPr id="137223" name="Text Box 7">
            <a:extLst>
              <a:ext uri="{FF2B5EF4-FFF2-40B4-BE49-F238E27FC236}">
                <a16:creationId xmlns:a16="http://schemas.microsoft.com/office/drawing/2014/main" id="{5DD02420-D2BC-4744-8F0F-DD85FA3F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524000"/>
            <a:ext cx="1143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i="1">
                <a:latin typeface="Tahoma" panose="020B0604030504040204" pitchFamily="34" charset="0"/>
              </a:rPr>
              <a:t>P   </a:t>
            </a:r>
            <a:r>
              <a:rPr lang="en-US" altLang="it-IT" sz="2200" b="0">
                <a:latin typeface="Tahoma" panose="020B0604030504040204" pitchFamily="34" charset="0"/>
              </a:rPr>
              <a:t>   </a:t>
            </a:r>
            <a:br>
              <a:rPr lang="en-US" altLang="it-IT" sz="2200" b="0">
                <a:latin typeface="Tahoma" panose="020B0604030504040204" pitchFamily="34" charset="0"/>
              </a:rPr>
            </a:br>
            <a:r>
              <a:rPr lang="it-IT" altLang="it-IT" sz="2200" b="0" i="1">
                <a:latin typeface="Tahoma" panose="020B0604030504040204" pitchFamily="34" charset="0"/>
              </a:rPr>
              <a:t>Prezzo</a:t>
            </a:r>
          </a:p>
        </p:txBody>
      </p:sp>
      <p:sp>
        <p:nvSpPr>
          <p:cNvPr id="137224" name="Line 8">
            <a:extLst>
              <a:ext uri="{FF2B5EF4-FFF2-40B4-BE49-F238E27FC236}">
                <a16:creationId xmlns:a16="http://schemas.microsoft.com/office/drawing/2014/main" id="{2C2A4930-CB9B-46B8-9644-4C3B64BBE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6675" y="1811338"/>
            <a:ext cx="2447925" cy="2447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7225" name="Text Box 9">
            <a:extLst>
              <a:ext uri="{FF2B5EF4-FFF2-40B4-BE49-F238E27FC236}">
                <a16:creationId xmlns:a16="http://schemas.microsoft.com/office/drawing/2014/main" id="{0C0BB69D-454B-4B81-9570-3AED1FA5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298825"/>
            <a:ext cx="2303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CC0000"/>
                </a:solidFill>
              </a:rPr>
              <a:t>Domanda</a:t>
            </a:r>
          </a:p>
        </p:txBody>
      </p:sp>
      <p:sp>
        <p:nvSpPr>
          <p:cNvPr id="137226" name="Line 10">
            <a:extLst>
              <a:ext uri="{FF2B5EF4-FFF2-40B4-BE49-F238E27FC236}">
                <a16:creationId xmlns:a16="http://schemas.microsoft.com/office/drawing/2014/main" id="{3EA70D94-CCD7-42B5-9DB1-EC0817E88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6675" y="1739900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7227" name="Text Box 11">
            <a:extLst>
              <a:ext uri="{FF2B5EF4-FFF2-40B4-BE49-F238E27FC236}">
                <a16:creationId xmlns:a16="http://schemas.microsoft.com/office/drawing/2014/main" id="{6C69177D-D12F-4882-A615-8ED0F3C8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146300"/>
            <a:ext cx="2305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000099"/>
                </a:solidFill>
              </a:rPr>
              <a:t>Offerta</a:t>
            </a:r>
          </a:p>
        </p:txBody>
      </p:sp>
      <p:sp>
        <p:nvSpPr>
          <p:cNvPr id="137229" name="Line 13">
            <a:extLst>
              <a:ext uri="{FF2B5EF4-FFF2-40B4-BE49-F238E27FC236}">
                <a16:creationId xmlns:a16="http://schemas.microsoft.com/office/drawing/2014/main" id="{0DAE304D-3D4C-4E0F-ADC8-555C3F910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30480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7230" name="Line 14">
            <a:extLst>
              <a:ext uri="{FF2B5EF4-FFF2-40B4-BE49-F238E27FC236}">
                <a16:creationId xmlns:a16="http://schemas.microsoft.com/office/drawing/2014/main" id="{C2D5E906-66A0-4208-B9EA-3B7A76DC3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048000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7231" name="Rectangle 15">
            <a:extLst>
              <a:ext uri="{FF2B5EF4-FFF2-40B4-BE49-F238E27FC236}">
                <a16:creationId xmlns:a16="http://schemas.microsoft.com/office/drawing/2014/main" id="{40A89060-A7B7-44C0-AAAC-F75ED0269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2743200"/>
            <a:ext cx="368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P</a:t>
            </a:r>
            <a:endParaRPr lang="it-IT" altLang="it-IT" sz="2400" b="0"/>
          </a:p>
        </p:txBody>
      </p:sp>
      <p:sp>
        <p:nvSpPr>
          <p:cNvPr id="40974" name="Rectangle 20">
            <a:extLst>
              <a:ext uri="{FF2B5EF4-FFF2-40B4-BE49-F238E27FC236}">
                <a16:creationId xmlns:a16="http://schemas.microsoft.com/office/drawing/2014/main" id="{5824F17F-74C9-477D-816F-139D7E191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632700" cy="863600"/>
          </a:xfrm>
          <a:noFill/>
        </p:spPr>
        <p:txBody>
          <a:bodyPr/>
          <a:lstStyle/>
          <a:p>
            <a:pPr eaLnBrk="1" hangingPunct="1"/>
            <a:r>
              <a:rPr lang="it-IT" altLang="it-IT" sz="2800"/>
              <a:t>Equilibrio di mercato</a:t>
            </a:r>
            <a:br>
              <a:rPr lang="it-IT" altLang="it-IT" sz="2800"/>
            </a:br>
            <a:r>
              <a:rPr lang="it-IT" altLang="it-IT" sz="2400"/>
              <a:t>Determinazione delle variabili </a:t>
            </a:r>
            <a:r>
              <a:rPr lang="it-IT" altLang="it-IT" sz="2400" b="1"/>
              <a:t>endo</a:t>
            </a:r>
            <a:r>
              <a:rPr lang="it-IT" altLang="it-IT" sz="2400"/>
              <a:t>gene</a:t>
            </a:r>
          </a:p>
        </p:txBody>
      </p:sp>
      <p:sp>
        <p:nvSpPr>
          <p:cNvPr id="137246" name="Rectangle 30">
            <a:extLst>
              <a:ext uri="{FF2B5EF4-FFF2-40B4-BE49-F238E27FC236}">
                <a16:creationId xmlns:a16="http://schemas.microsoft.com/office/drawing/2014/main" id="{3B70A3AA-D791-47E1-BAB0-73A02E88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4567238"/>
            <a:ext cx="423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Q</a:t>
            </a:r>
            <a:endParaRPr lang="it-IT" altLang="it-IT" sz="2400" b="0"/>
          </a:p>
        </p:txBody>
      </p:sp>
      <p:sp>
        <p:nvSpPr>
          <p:cNvPr id="137247" name="Text Box 31">
            <a:extLst>
              <a:ext uri="{FF2B5EF4-FFF2-40B4-BE49-F238E27FC236}">
                <a16:creationId xmlns:a16="http://schemas.microsoft.com/office/drawing/2014/main" id="{E1D519CB-FDB3-42DF-B9F6-173BFE2C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81200"/>
            <a:ext cx="3276600" cy="184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4572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300" b="0">
                <a:latin typeface="Arial" panose="020B0604020202020204" pitchFamily="34" charset="0"/>
              </a:rPr>
              <a:t>L’</a:t>
            </a:r>
            <a:r>
              <a:rPr lang="it-IT" altLang="it-IT" sz="2300">
                <a:latin typeface="Arial" panose="020B0604020202020204" pitchFamily="34" charset="0"/>
              </a:rPr>
              <a:t>equilibrio</a:t>
            </a:r>
            <a:r>
              <a:rPr lang="it-IT" altLang="it-IT" sz="2300" b="0">
                <a:latin typeface="Arial" panose="020B0604020202020204" pitchFamily="34" charset="0"/>
              </a:rPr>
              <a:t> del modello è individuato dall’intersezione tra curva di domanda e offerta</a:t>
            </a:r>
          </a:p>
        </p:txBody>
      </p:sp>
      <p:sp>
        <p:nvSpPr>
          <p:cNvPr id="137248" name="Text Box 32">
            <a:extLst>
              <a:ext uri="{FF2B5EF4-FFF2-40B4-BE49-F238E27FC236}">
                <a16:creationId xmlns:a16="http://schemas.microsoft.com/office/drawing/2014/main" id="{098EA5B4-2BBB-4B9B-AE1B-5A74191F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884613"/>
            <a:ext cx="3276600" cy="167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4572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300" b="0">
                <a:latin typeface="Arial" panose="020B0604020202020204" pitchFamily="34" charset="0"/>
              </a:rPr>
              <a:t>Al prezzo di equilibrio la quantità domandata e offerta sono uguali: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it-IT" sz="2300" b="0">
                <a:latin typeface="Arial" panose="020B0604020202020204" pitchFamily="34" charset="0"/>
              </a:rPr>
              <a:t>“market clearing”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1F056BED-A508-4CFE-BEBD-03DF94E48668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C2DA559-4B53-4AE2-824E-C9E9CC455F78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87EBF8D7-9142-4B67-A149-411FEBADC723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3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  <p:bldP spid="137223" grpId="0"/>
      <p:bldP spid="137225" grpId="0"/>
      <p:bldP spid="137227" grpId="0"/>
      <p:bldP spid="137231" grpId="0"/>
      <p:bldP spid="137246" grpId="0"/>
      <p:bldP spid="137247" grpId="0" animBg="1"/>
      <p:bldP spid="1372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6" name="Group 46">
            <a:extLst>
              <a:ext uri="{FF2B5EF4-FFF2-40B4-BE49-F238E27FC236}">
                <a16:creationId xmlns:a16="http://schemas.microsoft.com/office/drawing/2014/main" id="{0DA581AB-D54E-4138-A45C-220D97F7C630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916113"/>
            <a:ext cx="3124200" cy="2895600"/>
            <a:chOff x="2976" y="1152"/>
            <a:chExt cx="1968" cy="1824"/>
          </a:xfrm>
        </p:grpSpPr>
        <p:sp>
          <p:nvSpPr>
            <p:cNvPr id="43035" name="Line 47">
              <a:extLst>
                <a:ext uri="{FF2B5EF4-FFF2-40B4-BE49-F238E27FC236}">
                  <a16:creationId xmlns:a16="http://schemas.microsoft.com/office/drawing/2014/main" id="{24836A79-E5AD-4733-A7B9-26DA2E53A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036" name="Line 48">
              <a:extLst>
                <a:ext uri="{FF2B5EF4-FFF2-40B4-BE49-F238E27FC236}">
                  <a16:creationId xmlns:a16="http://schemas.microsoft.com/office/drawing/2014/main" id="{6455072E-6EBA-4189-A06B-EE7C110BC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3169" name="Text Box 49">
            <a:extLst>
              <a:ext uri="{FF2B5EF4-FFF2-40B4-BE49-F238E27FC236}">
                <a16:creationId xmlns:a16="http://schemas.microsoft.com/office/drawing/2014/main" id="{98C10268-5DC3-4F67-B2A1-C062D825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797425"/>
            <a:ext cx="1295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Q</a:t>
            </a:r>
            <a:r>
              <a:rPr lang="it-IT" altLang="it-IT" sz="2200" b="0">
                <a:latin typeface="Tahoma" panose="020B0604030504040204" pitchFamily="34" charset="0"/>
              </a:rPr>
              <a:t> </a:t>
            </a:r>
            <a:r>
              <a:rPr lang="it-IT" altLang="it-IT" sz="2200" b="0" i="1">
                <a:latin typeface="Tahoma" panose="020B0604030504040204" pitchFamily="34" charset="0"/>
              </a:rPr>
              <a:t>Quantità</a:t>
            </a:r>
          </a:p>
        </p:txBody>
      </p:sp>
      <p:sp>
        <p:nvSpPr>
          <p:cNvPr id="133170" name="Text Box 50">
            <a:extLst>
              <a:ext uri="{FF2B5EF4-FFF2-40B4-BE49-F238E27FC236}">
                <a16:creationId xmlns:a16="http://schemas.microsoft.com/office/drawing/2014/main" id="{A26C127C-BCD5-4EF4-A96A-AB4E8AF7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484313"/>
            <a:ext cx="1143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P   </a:t>
            </a:r>
            <a:r>
              <a:rPr lang="it-IT" altLang="it-IT" sz="2200" b="0">
                <a:latin typeface="Tahoma" panose="020B0604030504040204" pitchFamily="34" charset="0"/>
              </a:rPr>
              <a:t>   </a:t>
            </a:r>
            <a:br>
              <a:rPr lang="it-IT" altLang="it-IT" sz="2200" b="0">
                <a:latin typeface="Tahoma" panose="020B0604030504040204" pitchFamily="34" charset="0"/>
              </a:rPr>
            </a:br>
            <a:r>
              <a:rPr lang="it-IT" altLang="it-IT" sz="2200" b="0" i="1">
                <a:latin typeface="Tahoma" panose="020B0604030504040204" pitchFamily="34" charset="0"/>
              </a:rPr>
              <a:t>Prezzo</a:t>
            </a:r>
          </a:p>
        </p:txBody>
      </p:sp>
      <p:sp>
        <p:nvSpPr>
          <p:cNvPr id="133171" name="Line 51">
            <a:extLst>
              <a:ext uri="{FF2B5EF4-FFF2-40B4-BE49-F238E27FC236}">
                <a16:creationId xmlns:a16="http://schemas.microsoft.com/office/drawing/2014/main" id="{49D9F44D-6D2A-4F5D-9123-2331DCF06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2060575"/>
            <a:ext cx="2447925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72" name="Text Box 52">
            <a:extLst>
              <a:ext uri="{FF2B5EF4-FFF2-40B4-BE49-F238E27FC236}">
                <a16:creationId xmlns:a16="http://schemas.microsoft.com/office/drawing/2014/main" id="{E5FD454B-42F0-4BA9-87E9-F08730C7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292600"/>
            <a:ext cx="576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/>
              <a:t>D</a:t>
            </a:r>
          </a:p>
        </p:txBody>
      </p:sp>
      <p:sp>
        <p:nvSpPr>
          <p:cNvPr id="133173" name="Line 53">
            <a:extLst>
              <a:ext uri="{FF2B5EF4-FFF2-40B4-BE49-F238E27FC236}">
                <a16:creationId xmlns:a16="http://schemas.microsoft.com/office/drawing/2014/main" id="{A6634826-6763-49C7-857E-AEFB1D686B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1989138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74" name="Text Box 54">
            <a:extLst>
              <a:ext uri="{FF2B5EF4-FFF2-40B4-BE49-F238E27FC236}">
                <a16:creationId xmlns:a16="http://schemas.microsoft.com/office/drawing/2014/main" id="{E52D2543-980C-4E21-A8F8-626A7D3A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773238"/>
            <a:ext cx="5762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133175" name="Line 55">
            <a:extLst>
              <a:ext uri="{FF2B5EF4-FFF2-40B4-BE49-F238E27FC236}">
                <a16:creationId xmlns:a16="http://schemas.microsoft.com/office/drawing/2014/main" id="{C0B43EB7-D018-4328-80F7-98C08B0F7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284538"/>
            <a:ext cx="0" cy="15128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76" name="Line 56">
            <a:extLst>
              <a:ext uri="{FF2B5EF4-FFF2-40B4-BE49-F238E27FC236}">
                <a16:creationId xmlns:a16="http://schemas.microsoft.com/office/drawing/2014/main" id="{D7A94F74-B2F2-4DC8-BC02-7C69D557D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284538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id="{B7AAEFB6-A475-4729-9411-23EB23344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700213"/>
            <a:ext cx="3276600" cy="184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4572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300" b="0">
                <a:latin typeface="Arial" panose="020B0604020202020204" pitchFamily="34" charset="0"/>
              </a:rPr>
              <a:t>Un aumento del reddito (</a:t>
            </a:r>
            <a:r>
              <a:rPr lang="it-IT" altLang="it-IT" sz="2300">
                <a:solidFill>
                  <a:srgbClr val="000099"/>
                </a:solidFill>
                <a:latin typeface="Arial" panose="020B0604020202020204" pitchFamily="34" charset="0"/>
              </a:rPr>
              <a:t>esogena</a:t>
            </a:r>
            <a:r>
              <a:rPr lang="it-IT" altLang="it-IT" sz="2300" b="0">
                <a:latin typeface="Arial" panose="020B0604020202020204" pitchFamily="34" charset="0"/>
              </a:rPr>
              <a:t>) </a:t>
            </a:r>
            <a:r>
              <a:rPr lang="it-IT" altLang="it-IT" sz="2300" b="0" i="1">
                <a:latin typeface="Arial" panose="020B0604020202020204" pitchFamily="34" charset="0"/>
              </a:rPr>
              <a:t>Y</a:t>
            </a:r>
            <a:r>
              <a:rPr lang="it-IT" altLang="it-IT" sz="2300" b="0">
                <a:latin typeface="Arial" panose="020B0604020202020204" pitchFamily="34" charset="0"/>
              </a:rPr>
              <a:t> comporta un aumento della domanda di pizza per ogni livello di prezzo.</a:t>
            </a:r>
          </a:p>
        </p:txBody>
      </p:sp>
      <p:sp>
        <p:nvSpPr>
          <p:cNvPr id="133178" name="Text Box 58">
            <a:extLst>
              <a:ext uri="{FF2B5EF4-FFF2-40B4-BE49-F238E27FC236}">
                <a16:creationId xmlns:a16="http://schemas.microsoft.com/office/drawing/2014/main" id="{82477714-C365-4156-BAB3-D2349503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30775"/>
            <a:ext cx="5759450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300" b="0">
                <a:latin typeface="Arial" panose="020B0604020202020204" pitchFamily="34" charset="0"/>
              </a:rPr>
              <a:t>… e il prezzo e quantità di equilibrio (</a:t>
            </a:r>
            <a:r>
              <a:rPr lang="it-IT" altLang="it-IT" sz="2300">
                <a:solidFill>
                  <a:srgbClr val="CC0000"/>
                </a:solidFill>
                <a:latin typeface="Arial" panose="020B0604020202020204" pitchFamily="34" charset="0"/>
              </a:rPr>
              <a:t>endogene</a:t>
            </a:r>
            <a:r>
              <a:rPr lang="it-IT" altLang="it-IT" sz="2300" b="0">
                <a:latin typeface="Arial" panose="020B0604020202020204" pitchFamily="34" charset="0"/>
              </a:rPr>
              <a:t>) aumentano</a:t>
            </a:r>
          </a:p>
        </p:txBody>
      </p:sp>
      <p:sp>
        <p:nvSpPr>
          <p:cNvPr id="133179" name="Line 59">
            <a:extLst>
              <a:ext uri="{FF2B5EF4-FFF2-40B4-BE49-F238E27FC236}">
                <a16:creationId xmlns:a16="http://schemas.microsoft.com/office/drawing/2014/main" id="{0BC2085E-AFB2-46FC-9F5E-40CF91D9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484313"/>
            <a:ext cx="2447925" cy="2447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80" name="Text Box 60">
            <a:extLst>
              <a:ext uri="{FF2B5EF4-FFF2-40B4-BE49-F238E27FC236}">
                <a16:creationId xmlns:a16="http://schemas.microsoft.com/office/drawing/2014/main" id="{969A79B3-E99B-4515-B32D-94BB84E2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3763963"/>
            <a:ext cx="5762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CC0000"/>
                </a:solidFill>
              </a:rPr>
              <a:t>D</a:t>
            </a:r>
          </a:p>
        </p:txBody>
      </p:sp>
      <p:sp>
        <p:nvSpPr>
          <p:cNvPr id="133181" name="Rectangle 61">
            <a:extLst>
              <a:ext uri="{FF2B5EF4-FFF2-40B4-BE49-F238E27FC236}">
                <a16:creationId xmlns:a16="http://schemas.microsoft.com/office/drawing/2014/main" id="{E929FE8A-AEC7-4FDD-B2B2-8DE960CE1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92375"/>
            <a:ext cx="792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P</a:t>
            </a:r>
            <a:r>
              <a:rPr lang="en-US" altLang="it-IT" sz="2400" b="0" baseline="-25000"/>
              <a:t>2</a:t>
            </a:r>
            <a:endParaRPr lang="it-IT" altLang="it-IT" sz="2400" b="0" i="1"/>
          </a:p>
        </p:txBody>
      </p:sp>
      <p:sp>
        <p:nvSpPr>
          <p:cNvPr id="133182" name="Rectangle 62">
            <a:extLst>
              <a:ext uri="{FF2B5EF4-FFF2-40B4-BE49-F238E27FC236}">
                <a16:creationId xmlns:a16="http://schemas.microsoft.com/office/drawing/2014/main" id="{02DFFCE8-0784-4DF0-9FBC-875F2111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4843463"/>
            <a:ext cx="6445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000" b="0" i="1"/>
              <a:t>Q</a:t>
            </a:r>
            <a:r>
              <a:rPr lang="en-US" altLang="it-IT" sz="2000" b="0" baseline="-25000"/>
              <a:t>2</a:t>
            </a:r>
            <a:endParaRPr lang="it-IT" altLang="it-IT" sz="2000" b="0"/>
          </a:p>
        </p:txBody>
      </p:sp>
      <p:sp>
        <p:nvSpPr>
          <p:cNvPr id="133183" name="Line 63">
            <a:extLst>
              <a:ext uri="{FF2B5EF4-FFF2-40B4-BE49-F238E27FC236}">
                <a16:creationId xmlns:a16="http://schemas.microsoft.com/office/drawing/2014/main" id="{C13499ED-C82B-4948-A8C7-445B3A899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278130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84" name="Line 64">
            <a:extLst>
              <a:ext uri="{FF2B5EF4-FFF2-40B4-BE49-F238E27FC236}">
                <a16:creationId xmlns:a16="http://schemas.microsoft.com/office/drawing/2014/main" id="{9FE22091-8FC4-462B-AEEB-23541D78B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850" y="2781300"/>
            <a:ext cx="2159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85" name="Line 65">
            <a:extLst>
              <a:ext uri="{FF2B5EF4-FFF2-40B4-BE49-F238E27FC236}">
                <a16:creationId xmlns:a16="http://schemas.microsoft.com/office/drawing/2014/main" id="{D9818E0C-3E78-44A5-AEFA-94E474D8E2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1989138"/>
            <a:ext cx="287337" cy="2873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86" name="Line 66">
            <a:extLst>
              <a:ext uri="{FF2B5EF4-FFF2-40B4-BE49-F238E27FC236}">
                <a16:creationId xmlns:a16="http://schemas.microsoft.com/office/drawing/2014/main" id="{9FAF813B-6487-4F6F-AC31-5B2D3149ED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625" y="3644900"/>
            <a:ext cx="360363" cy="360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87" name="AutoShape 67">
            <a:extLst>
              <a:ext uri="{FF2B5EF4-FFF2-40B4-BE49-F238E27FC236}">
                <a16:creationId xmlns:a16="http://schemas.microsoft.com/office/drawing/2014/main" id="{F9F3F748-1D19-45E0-BFFE-1643D9BCC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215900" cy="215900"/>
          </a:xfrm>
          <a:prstGeom prst="flowChartConnector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3188" name="Rectangle 68">
            <a:extLst>
              <a:ext uri="{FF2B5EF4-FFF2-40B4-BE49-F238E27FC236}">
                <a16:creationId xmlns:a16="http://schemas.microsoft.com/office/drawing/2014/main" id="{6AE6EDDC-1848-4F07-BF10-44B90869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60800"/>
            <a:ext cx="37449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000"/>
              <a:t>la curva di </a:t>
            </a:r>
            <a:r>
              <a:rPr lang="it-IT" altLang="it-IT" sz="2000">
                <a:solidFill>
                  <a:srgbClr val="004644"/>
                </a:solidFill>
              </a:rPr>
              <a:t>domanda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it-IT" sz="2000"/>
              <a:t> si sposta verso l’alto</a:t>
            </a:r>
          </a:p>
        </p:txBody>
      </p:sp>
      <p:sp>
        <p:nvSpPr>
          <p:cNvPr id="133189" name="Rectangle 69">
            <a:extLst>
              <a:ext uri="{FF2B5EF4-FFF2-40B4-BE49-F238E27FC236}">
                <a16:creationId xmlns:a16="http://schemas.microsoft.com/office/drawing/2014/main" id="{ACE0F871-492F-4F25-AF6F-FAA739000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97200"/>
            <a:ext cx="368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P</a:t>
            </a:r>
            <a:endParaRPr lang="it-IT" altLang="it-IT" sz="2400" b="0"/>
          </a:p>
        </p:txBody>
      </p:sp>
      <p:sp>
        <p:nvSpPr>
          <p:cNvPr id="133190" name="Rectangle 70">
            <a:extLst>
              <a:ext uri="{FF2B5EF4-FFF2-40B4-BE49-F238E27FC236}">
                <a16:creationId xmlns:a16="http://schemas.microsoft.com/office/drawing/2014/main" id="{F7DB9A4D-383D-480E-80BF-B4E00FC1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4862513"/>
            <a:ext cx="4238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Q</a:t>
            </a:r>
            <a:endParaRPr lang="it-IT" altLang="it-IT" sz="2400" b="0"/>
          </a:p>
        </p:txBody>
      </p:sp>
      <p:sp>
        <p:nvSpPr>
          <p:cNvPr id="43034" name="Rectangle 72">
            <a:extLst>
              <a:ext uri="{FF2B5EF4-FFF2-40B4-BE49-F238E27FC236}">
                <a16:creationId xmlns:a16="http://schemas.microsoft.com/office/drawing/2014/main" id="{319F4AE8-654A-4B79-8579-D5EA36B08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7313612" cy="895350"/>
          </a:xfrm>
        </p:spPr>
        <p:txBody>
          <a:bodyPr/>
          <a:lstStyle/>
          <a:p>
            <a:pPr eaLnBrk="1" hangingPunct="1"/>
            <a:r>
              <a:rPr lang="it-IT" altLang="it-IT" sz="2800"/>
              <a:t>Effetti di un cambiamento delle </a:t>
            </a:r>
            <a:r>
              <a:rPr lang="it-IT" altLang="it-IT" sz="2800" b="1"/>
              <a:t>eso</a:t>
            </a:r>
            <a:r>
              <a:rPr lang="it-IT" altLang="it-IT" sz="2800"/>
              <a:t>gene</a:t>
            </a:r>
            <a:br>
              <a:rPr lang="it-IT" altLang="it-IT" sz="2800"/>
            </a:br>
            <a:r>
              <a:rPr lang="it-IT" altLang="it-IT" sz="2400"/>
              <a:t>Un aumento del reddito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01DAE21-D9FC-49E7-8182-5A78237963AC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2E3DE22D-F5CE-439A-887C-A0ECDBF8426F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36638957-8997-4F1D-AE8D-AFCE11E62E91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9" grpId="0" autoUpdateAnimBg="0"/>
      <p:bldP spid="133170" grpId="0" autoUpdateAnimBg="0"/>
      <p:bldP spid="133172" grpId="0" autoUpdateAnimBg="0"/>
      <p:bldP spid="133174" grpId="0" autoUpdateAnimBg="0"/>
      <p:bldP spid="133177" grpId="0" animBg="1" autoUpdateAnimBg="0"/>
      <p:bldP spid="133178" grpId="0" animBg="1" autoUpdateAnimBg="0"/>
      <p:bldP spid="133180" grpId="0" autoUpdateAnimBg="0"/>
      <p:bldP spid="133181" grpId="0" autoUpdateAnimBg="0"/>
      <p:bldP spid="133182" grpId="0" autoUpdateAnimBg="0"/>
      <p:bldP spid="133188" grpId="0" autoUpdateAnimBg="0"/>
      <p:bldP spid="133189" grpId="0" autoUpdateAnimBg="0"/>
      <p:bldP spid="1331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F82327-108D-413B-B854-A11F917EE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63" y="744538"/>
            <a:ext cx="6778625" cy="500062"/>
          </a:xfrm>
        </p:spPr>
        <p:txBody>
          <a:bodyPr tIns="11206" rtlCol="0"/>
          <a:lstStyle/>
          <a:p>
            <a:pPr marL="11206" eaLnBrk="1" fontAlgn="auto" hangingPunct="1">
              <a:spcBef>
                <a:spcPts val="88"/>
              </a:spcBef>
              <a:spcAft>
                <a:spcPts val="0"/>
              </a:spcAft>
              <a:defRPr/>
            </a:pPr>
            <a:r>
              <a:rPr sz="3177" spc="-4" dirty="0" err="1">
                <a:solidFill>
                  <a:srgbClr val="005957"/>
                </a:solidFill>
                <a:latin typeface="Arial"/>
                <a:cs typeface="Arial"/>
              </a:rPr>
              <a:t>Politica</a:t>
            </a:r>
            <a:r>
              <a:rPr sz="3177" spc="-49" dirty="0">
                <a:solidFill>
                  <a:srgbClr val="005957"/>
                </a:solidFill>
                <a:latin typeface="Arial"/>
                <a:cs typeface="Arial"/>
              </a:rPr>
              <a:t> </a:t>
            </a:r>
            <a:r>
              <a:rPr sz="3177" spc="-4" dirty="0" err="1">
                <a:solidFill>
                  <a:srgbClr val="005957"/>
                </a:solidFill>
                <a:latin typeface="Arial"/>
                <a:cs typeface="Arial"/>
              </a:rPr>
              <a:t>Economica</a:t>
            </a:r>
            <a:endParaRPr sz="3177" dirty="0"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EC549-2B7A-4028-9AE4-6DAF5EFD192D}"/>
              </a:ext>
            </a:extLst>
          </p:cNvPr>
          <p:cNvSpPr txBox="1"/>
          <p:nvPr/>
        </p:nvSpPr>
        <p:spPr>
          <a:xfrm>
            <a:off x="1187624" y="1700808"/>
            <a:ext cx="7056784" cy="35855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806867" eaLnBrk="1" fontAlgn="auto" hangingPunct="1">
              <a:lnSpc>
                <a:spcPct val="15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srgbClr val="0070C0"/>
                </a:solidFill>
                <a:latin typeface="Avenir Book" panose="02000503020000020003" pitchFamily="2" charset="0"/>
              </a:rPr>
              <a:t>MATERIALE DIDATTICO:</a:t>
            </a:r>
          </a:p>
          <a:p>
            <a:pPr defTabSz="806867" eaLnBrk="1" fontAlgn="auto" hangingPunct="1">
              <a:lnSpc>
                <a:spcPct val="15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srgbClr val="0070C0"/>
                </a:solidFill>
                <a:latin typeface="Avenir Book" panose="02000503020000020003" pitchFamily="2" charset="0"/>
              </a:rPr>
              <a:t>PREREQUISITI MATEMATICI: </a:t>
            </a:r>
            <a:r>
              <a:rPr lang="it-IT" b="0" dirty="0">
                <a:solidFill>
                  <a:srgbClr val="282828"/>
                </a:solidFill>
                <a:latin typeface="Avenir Book" panose="02000503020000020003" pitchFamily="2" charset="0"/>
              </a:rPr>
              <a:t>derivate, studio funzioni, sistemi di equazioni lineari (a 2  variabili o a 3 variabili).</a:t>
            </a:r>
          </a:p>
          <a:p>
            <a:pPr defTabSz="806867" eaLnBrk="1" fontAlgn="auto" hangingPunct="1">
              <a:lnSpc>
                <a:spcPct val="15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srgbClr val="0070C0"/>
                </a:solidFill>
                <a:latin typeface="Avenir Book" panose="02000503020000020003" pitchFamily="2" charset="0"/>
              </a:rPr>
              <a:t>PROPEDEUTICITA’</a:t>
            </a:r>
            <a:r>
              <a:rPr lang="it-IT" b="0" dirty="0">
                <a:solidFill>
                  <a:srgbClr val="282828"/>
                </a:solidFill>
                <a:latin typeface="Avenir Book" panose="02000503020000020003" pitchFamily="2" charset="0"/>
              </a:rPr>
              <a:t>: </a:t>
            </a:r>
            <a:r>
              <a:rPr lang="it-IT" b="0" u="sng" dirty="0">
                <a:solidFill>
                  <a:srgbClr val="282828"/>
                </a:solidFill>
                <a:latin typeface="Avenir Book" panose="02000503020000020003" pitchFamily="2" charset="0"/>
              </a:rPr>
              <a:t>Microeconomia</a:t>
            </a:r>
            <a:r>
              <a:rPr lang="it-IT" b="0" dirty="0">
                <a:solidFill>
                  <a:srgbClr val="282828"/>
                </a:solidFill>
                <a:latin typeface="Avenir Book" panose="02000503020000020003" pitchFamily="2" charset="0"/>
              </a:rPr>
              <a:t> </a:t>
            </a:r>
          </a:p>
          <a:p>
            <a:pPr defTabSz="806867" eaLnBrk="1" fontAlgn="auto" hangingPunct="1">
              <a:lnSpc>
                <a:spcPct val="15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srgbClr val="0070C0"/>
                </a:solidFill>
                <a:latin typeface="Avenir Book" panose="02000503020000020003" pitchFamily="2" charset="0"/>
                <a:cs typeface="Tahoma"/>
              </a:rPr>
              <a:t>ORARIO RICEVIMENTO</a:t>
            </a:r>
            <a:r>
              <a:rPr lang="it-IT" b="0" dirty="0">
                <a:solidFill>
                  <a:prstClr val="black"/>
                </a:solidFill>
                <a:latin typeface="Avenir Book" panose="02000503020000020003" pitchFamily="2" charset="0"/>
                <a:cs typeface="Tahoma"/>
              </a:rPr>
              <a:t>: Martedì ore 12:30 – 13:30 in via telematica </a:t>
            </a:r>
            <a:r>
              <a:rPr lang="it-IT" b="0">
                <a:solidFill>
                  <a:prstClr val="black"/>
                </a:solidFill>
                <a:latin typeface="Avenir Book" panose="02000503020000020003" pitchFamily="2" charset="0"/>
                <a:cs typeface="Tahoma"/>
              </a:rPr>
              <a:t>previo appuntamento</a:t>
            </a:r>
            <a:endParaRPr lang="it-IT" b="0" dirty="0">
              <a:solidFill>
                <a:prstClr val="black"/>
              </a:solidFill>
              <a:latin typeface="Avenir Book" panose="02000503020000020003" pitchFamily="2" charset="0"/>
              <a:cs typeface="Tahoma"/>
            </a:endParaRPr>
          </a:p>
          <a:p>
            <a:pPr defTabSz="806867" eaLnBrk="1" fontAlgn="auto" hangingPunct="1">
              <a:lnSpc>
                <a:spcPct val="150000"/>
              </a:lnSpc>
              <a:spcBef>
                <a:spcPts val="371"/>
              </a:spcBef>
              <a:spcAft>
                <a:spcPts val="0"/>
              </a:spcAft>
              <a:defRPr/>
            </a:pPr>
            <a:r>
              <a:rPr lang="it-IT" b="0" dirty="0">
                <a:solidFill>
                  <a:srgbClr val="0070C0"/>
                </a:solidFill>
                <a:latin typeface="Avenir Book" panose="02000503020000020003" pitchFamily="2" charset="0"/>
                <a:cs typeface="Tahoma"/>
              </a:rPr>
              <a:t>REPERIBILITÀ</a:t>
            </a:r>
            <a:r>
              <a:rPr lang="it-IT" b="0" dirty="0">
                <a:solidFill>
                  <a:prstClr val="black"/>
                </a:solidFill>
                <a:latin typeface="Avenir Book" panose="02000503020000020003" pitchFamily="2" charset="0"/>
                <a:cs typeface="Tahoma"/>
              </a:rPr>
              <a:t>: Dipartimento di Studi Economici e giuridici stanza 503/B.</a:t>
            </a:r>
          </a:p>
        </p:txBody>
      </p:sp>
    </p:spTree>
    <p:extLst>
      <p:ext uri="{BB962C8B-B14F-4D97-AF65-F5344CB8AC3E}">
        <p14:creationId xmlns:p14="http://schemas.microsoft.com/office/powerpoint/2010/main" val="3212116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7">
            <a:extLst>
              <a:ext uri="{FF2B5EF4-FFF2-40B4-BE49-F238E27FC236}">
                <a16:creationId xmlns:a16="http://schemas.microsoft.com/office/drawing/2014/main" id="{F2DE4D6B-3CBB-404C-8400-066F41993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7313612" cy="895350"/>
          </a:xfrm>
          <a:noFill/>
        </p:spPr>
        <p:txBody>
          <a:bodyPr/>
          <a:lstStyle/>
          <a:p>
            <a:pPr eaLnBrk="1" hangingPunct="1"/>
            <a:r>
              <a:rPr lang="it-IT" altLang="it-IT" sz="2800"/>
              <a:t>Effetti di un cambiamento delle </a:t>
            </a:r>
            <a:r>
              <a:rPr lang="it-IT" altLang="it-IT" sz="2800" b="1"/>
              <a:t>eso</a:t>
            </a:r>
            <a:r>
              <a:rPr lang="it-IT" altLang="it-IT" sz="2800"/>
              <a:t>gene</a:t>
            </a:r>
            <a:br>
              <a:rPr lang="it-IT" altLang="it-IT" sz="2800"/>
            </a:br>
            <a:r>
              <a:rPr lang="it-IT" altLang="it-IT" sz="2400"/>
              <a:t>Un aumento del prezzo della mozzarella</a:t>
            </a:r>
          </a:p>
        </p:txBody>
      </p:sp>
      <p:sp>
        <p:nvSpPr>
          <p:cNvPr id="139326" name="Line 62">
            <a:extLst>
              <a:ext uri="{FF2B5EF4-FFF2-40B4-BE49-F238E27FC236}">
                <a16:creationId xmlns:a16="http://schemas.microsoft.com/office/drawing/2014/main" id="{F4287FD6-08E3-4FCD-A6FE-91D59C472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1628775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327" name="Text Box 63">
            <a:extLst>
              <a:ext uri="{FF2B5EF4-FFF2-40B4-BE49-F238E27FC236}">
                <a16:creationId xmlns:a16="http://schemas.microsoft.com/office/drawing/2014/main" id="{0DAB9AA1-1679-4988-9D8B-21D3538A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412875"/>
            <a:ext cx="576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139328" name="Text Box 64">
            <a:extLst>
              <a:ext uri="{FF2B5EF4-FFF2-40B4-BE49-F238E27FC236}">
                <a16:creationId xmlns:a16="http://schemas.microsoft.com/office/drawing/2014/main" id="{D8978656-C64A-430E-91B1-FEBE31E0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360045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400" b="0">
                <a:latin typeface="Arial" panose="020B0604020202020204" pitchFamily="34" charset="0"/>
              </a:rPr>
              <a:t>Un aumento del prezzo di un fattore (</a:t>
            </a:r>
            <a:r>
              <a:rPr lang="it-IT" altLang="it-IT" sz="2400">
                <a:solidFill>
                  <a:srgbClr val="000099"/>
                </a:solidFill>
                <a:latin typeface="Arial" panose="020B0604020202020204" pitchFamily="34" charset="0"/>
              </a:rPr>
              <a:t>esogeno</a:t>
            </a:r>
            <a:r>
              <a:rPr lang="it-IT" altLang="it-IT" sz="2400" b="0">
                <a:latin typeface="Arial" panose="020B0604020202020204" pitchFamily="34" charset="0"/>
              </a:rPr>
              <a:t>) </a:t>
            </a:r>
            <a:r>
              <a:rPr lang="it-IT" altLang="it-IT" sz="2400" i="1">
                <a:latin typeface="Tahoma" panose="020B0604030504040204" pitchFamily="34" charset="0"/>
              </a:rPr>
              <a:t>P</a:t>
            </a:r>
            <a:r>
              <a:rPr lang="it-IT" altLang="it-IT" sz="2400" b="0" baseline="-25000">
                <a:latin typeface="Tahoma" panose="020B0604030504040204" pitchFamily="34" charset="0"/>
              </a:rPr>
              <a:t>s)</a:t>
            </a:r>
            <a:r>
              <a:rPr lang="it-IT" altLang="it-IT" sz="2400" b="0">
                <a:latin typeface="Arial" panose="020B0604020202020204" pitchFamily="34" charset="0"/>
              </a:rPr>
              <a:t> riduce l’offerta di pizza per ogni livello di prezzo</a:t>
            </a:r>
            <a:r>
              <a:rPr lang="en-US" altLang="it-IT" sz="2400" b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39329" name="Text Box 65">
            <a:extLst>
              <a:ext uri="{FF2B5EF4-FFF2-40B4-BE49-F238E27FC236}">
                <a16:creationId xmlns:a16="http://schemas.microsoft.com/office/drawing/2014/main" id="{3E909F23-A202-4A70-ACBB-8C94543B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86313"/>
            <a:ext cx="5759450" cy="969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300" b="0">
                <a:latin typeface="Arial" panose="020B0604020202020204" pitchFamily="34" charset="0"/>
              </a:rPr>
              <a:t>…e le </a:t>
            </a:r>
            <a:r>
              <a:rPr lang="it-IT" altLang="it-IT" sz="2300">
                <a:solidFill>
                  <a:srgbClr val="000099"/>
                </a:solidFill>
                <a:latin typeface="Arial" panose="020B0604020202020204" pitchFamily="34" charset="0"/>
              </a:rPr>
              <a:t>endogene</a:t>
            </a:r>
            <a:r>
              <a:rPr lang="it-IT" altLang="it-IT" sz="2300" b="0">
                <a:latin typeface="Arial" panose="020B0604020202020204" pitchFamily="34" charset="0"/>
              </a:rPr>
              <a:t>: 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it-IT" sz="2300" b="0">
                <a:latin typeface="Arial" panose="020B0604020202020204" pitchFamily="34" charset="0"/>
              </a:rPr>
              <a:t>il </a:t>
            </a:r>
            <a:r>
              <a:rPr lang="it-IT" altLang="it-IT" sz="2300" b="0" i="1">
                <a:latin typeface="Arial" panose="020B0604020202020204" pitchFamily="34" charset="0"/>
              </a:rPr>
              <a:t>prezzo</a:t>
            </a:r>
            <a:r>
              <a:rPr lang="it-IT" altLang="it-IT" sz="2300" b="0">
                <a:latin typeface="Arial" panose="020B0604020202020204" pitchFamily="34" charset="0"/>
              </a:rPr>
              <a:t> aumenta e la </a:t>
            </a:r>
            <a:r>
              <a:rPr lang="it-IT" altLang="it-IT" sz="2300" b="0" i="1">
                <a:latin typeface="Arial" panose="020B0604020202020204" pitchFamily="34" charset="0"/>
              </a:rPr>
              <a:t>quantità</a:t>
            </a:r>
            <a:r>
              <a:rPr lang="it-IT" altLang="it-IT" sz="2300" b="0">
                <a:latin typeface="Arial" panose="020B0604020202020204" pitchFamily="34" charset="0"/>
              </a:rPr>
              <a:t> diminuisce</a:t>
            </a:r>
          </a:p>
        </p:txBody>
      </p:sp>
      <p:grpSp>
        <p:nvGrpSpPr>
          <p:cNvPr id="139330" name="Group 66">
            <a:extLst>
              <a:ext uri="{FF2B5EF4-FFF2-40B4-BE49-F238E27FC236}">
                <a16:creationId xmlns:a16="http://schemas.microsoft.com/office/drawing/2014/main" id="{EE086F12-730C-4412-9579-E3D41A51442B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2132013"/>
            <a:ext cx="3124200" cy="2895600"/>
            <a:chOff x="2976" y="1152"/>
            <a:chExt cx="1968" cy="1824"/>
          </a:xfrm>
        </p:grpSpPr>
        <p:sp>
          <p:nvSpPr>
            <p:cNvPr id="45083" name="Line 67">
              <a:extLst>
                <a:ext uri="{FF2B5EF4-FFF2-40B4-BE49-F238E27FC236}">
                  <a16:creationId xmlns:a16="http://schemas.microsoft.com/office/drawing/2014/main" id="{C682AC94-2213-4881-92F5-D71ABC36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084" name="Line 68">
              <a:extLst>
                <a:ext uri="{FF2B5EF4-FFF2-40B4-BE49-F238E27FC236}">
                  <a16:creationId xmlns:a16="http://schemas.microsoft.com/office/drawing/2014/main" id="{DF21C260-A3B8-458C-8C19-92CEB05BE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9333" name="Line 69">
            <a:extLst>
              <a:ext uri="{FF2B5EF4-FFF2-40B4-BE49-F238E27FC236}">
                <a16:creationId xmlns:a16="http://schemas.microsoft.com/office/drawing/2014/main" id="{842A042C-66ED-4DB3-A270-7F039DF54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276475"/>
            <a:ext cx="2447925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334" name="Text Box 70">
            <a:extLst>
              <a:ext uri="{FF2B5EF4-FFF2-40B4-BE49-F238E27FC236}">
                <a16:creationId xmlns:a16="http://schemas.microsoft.com/office/drawing/2014/main" id="{660FA5B4-0CBF-494F-810C-25ABEEAD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508500"/>
            <a:ext cx="576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/>
              <a:t>D</a:t>
            </a:r>
          </a:p>
        </p:txBody>
      </p:sp>
      <p:sp>
        <p:nvSpPr>
          <p:cNvPr id="139335" name="Line 71">
            <a:extLst>
              <a:ext uri="{FF2B5EF4-FFF2-40B4-BE49-F238E27FC236}">
                <a16:creationId xmlns:a16="http://schemas.microsoft.com/office/drawing/2014/main" id="{7769A4B3-B1EC-459A-BDC2-415738AF9A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205038"/>
            <a:ext cx="2447925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336" name="Text Box 72">
            <a:extLst>
              <a:ext uri="{FF2B5EF4-FFF2-40B4-BE49-F238E27FC236}">
                <a16:creationId xmlns:a16="http://schemas.microsoft.com/office/drawing/2014/main" id="{7A20A533-68D3-460D-845B-380F7E9F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989138"/>
            <a:ext cx="5762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39337" name="Line 73">
            <a:extLst>
              <a:ext uri="{FF2B5EF4-FFF2-40B4-BE49-F238E27FC236}">
                <a16:creationId xmlns:a16="http://schemas.microsoft.com/office/drawing/2014/main" id="{EE98FF83-E8F0-4D5A-9444-038C096A8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3500438"/>
            <a:ext cx="0" cy="15128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338" name="Line 74">
            <a:extLst>
              <a:ext uri="{FF2B5EF4-FFF2-40B4-BE49-F238E27FC236}">
                <a16:creationId xmlns:a16="http://schemas.microsoft.com/office/drawing/2014/main" id="{DE5FF2E1-6E51-4F81-8901-098D2F552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500438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339" name="Rectangle 75">
            <a:extLst>
              <a:ext uri="{FF2B5EF4-FFF2-40B4-BE49-F238E27FC236}">
                <a16:creationId xmlns:a16="http://schemas.microsoft.com/office/drawing/2014/main" id="{7C622F3F-1FDF-413D-A49B-F84E87C2D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636838"/>
            <a:ext cx="709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P</a:t>
            </a:r>
            <a:r>
              <a:rPr lang="en-US" altLang="it-IT" sz="2400" baseline="-25000"/>
              <a:t>2</a:t>
            </a:r>
            <a:endParaRPr lang="it-IT" altLang="it-IT" sz="2400" b="0"/>
          </a:p>
        </p:txBody>
      </p:sp>
      <p:sp>
        <p:nvSpPr>
          <p:cNvPr id="139340" name="Rectangle 76">
            <a:extLst>
              <a:ext uri="{FF2B5EF4-FFF2-40B4-BE49-F238E27FC236}">
                <a16:creationId xmlns:a16="http://schemas.microsoft.com/office/drawing/2014/main" id="{CADE846D-D61A-4900-A910-4CCE4F3CB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5059363"/>
            <a:ext cx="722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Q</a:t>
            </a:r>
            <a:r>
              <a:rPr lang="en-US" altLang="it-IT" sz="2400" b="0" baseline="-25000"/>
              <a:t>2</a:t>
            </a:r>
            <a:endParaRPr lang="it-IT" altLang="it-IT" sz="2400" b="0"/>
          </a:p>
        </p:txBody>
      </p:sp>
      <p:sp>
        <p:nvSpPr>
          <p:cNvPr id="139341" name="Line 77">
            <a:extLst>
              <a:ext uri="{FF2B5EF4-FFF2-40B4-BE49-F238E27FC236}">
                <a16:creationId xmlns:a16="http://schemas.microsoft.com/office/drawing/2014/main" id="{5C7FEF3D-92E0-488C-8D01-B86B1E23E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299720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342" name="Line 78">
            <a:extLst>
              <a:ext uri="{FF2B5EF4-FFF2-40B4-BE49-F238E27FC236}">
                <a16:creationId xmlns:a16="http://schemas.microsoft.com/office/drawing/2014/main" id="{FB7DEF47-714F-4300-B0A0-10CAAE6AC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2997200"/>
            <a:ext cx="1222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343" name="Line 79">
            <a:extLst>
              <a:ext uri="{FF2B5EF4-FFF2-40B4-BE49-F238E27FC236}">
                <a16:creationId xmlns:a16="http://schemas.microsoft.com/office/drawing/2014/main" id="{BBD0DF23-6EA8-4595-9C69-95EADF715A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51725" y="2205038"/>
            <a:ext cx="360363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344" name="Line 80">
            <a:extLst>
              <a:ext uri="{FF2B5EF4-FFF2-40B4-BE49-F238E27FC236}">
                <a16:creationId xmlns:a16="http://schemas.microsoft.com/office/drawing/2014/main" id="{969B64A5-DE3E-4D11-9A65-FBDA83CAF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5963" y="3860800"/>
            <a:ext cx="360362" cy="360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345" name="Text Box 81">
            <a:extLst>
              <a:ext uri="{FF2B5EF4-FFF2-40B4-BE49-F238E27FC236}">
                <a16:creationId xmlns:a16="http://schemas.microsoft.com/office/drawing/2014/main" id="{01B15566-5E02-4F7E-9E41-58E7DCB16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1628775"/>
            <a:ext cx="1143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P   </a:t>
            </a:r>
            <a:r>
              <a:rPr lang="it-IT" altLang="it-IT" sz="2200" b="0">
                <a:latin typeface="Tahoma" panose="020B0604030504040204" pitchFamily="34" charset="0"/>
              </a:rPr>
              <a:t>   </a:t>
            </a:r>
            <a:br>
              <a:rPr lang="it-IT" altLang="it-IT" sz="2200" b="0">
                <a:latin typeface="Tahoma" panose="020B0604030504040204" pitchFamily="34" charset="0"/>
              </a:rPr>
            </a:br>
            <a:r>
              <a:rPr lang="it-IT" altLang="it-IT" sz="2200" b="0" i="1">
                <a:latin typeface="Tahoma" panose="020B0604030504040204" pitchFamily="34" charset="0"/>
              </a:rPr>
              <a:t>Prezzo</a:t>
            </a:r>
          </a:p>
        </p:txBody>
      </p:sp>
      <p:sp>
        <p:nvSpPr>
          <p:cNvPr id="139346" name="Text Box 82">
            <a:extLst>
              <a:ext uri="{FF2B5EF4-FFF2-40B4-BE49-F238E27FC236}">
                <a16:creationId xmlns:a16="http://schemas.microsoft.com/office/drawing/2014/main" id="{C41DBD07-8FC3-43D0-A68A-A452C4160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013325"/>
            <a:ext cx="1295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latin typeface="Tahoma" panose="020B0604030504040204" pitchFamily="34" charset="0"/>
              </a:rPr>
              <a:t>Q</a:t>
            </a:r>
            <a:r>
              <a:rPr lang="it-IT" altLang="it-IT" sz="2200" b="0">
                <a:latin typeface="Tahoma" panose="020B0604030504040204" pitchFamily="34" charset="0"/>
              </a:rPr>
              <a:t> </a:t>
            </a:r>
            <a:r>
              <a:rPr lang="it-IT" altLang="it-IT" sz="2200" b="0" i="1">
                <a:latin typeface="Tahoma" panose="020B0604030504040204" pitchFamily="34" charset="0"/>
              </a:rPr>
              <a:t>Quantità</a:t>
            </a:r>
          </a:p>
        </p:txBody>
      </p:sp>
      <p:sp>
        <p:nvSpPr>
          <p:cNvPr id="139347" name="Rectangle 83">
            <a:extLst>
              <a:ext uri="{FF2B5EF4-FFF2-40B4-BE49-F238E27FC236}">
                <a16:creationId xmlns:a16="http://schemas.microsoft.com/office/drawing/2014/main" id="{6DBECB03-F02D-4061-9D98-08A34B374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06825"/>
            <a:ext cx="37449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sz="2400"/>
              <a:t>La curva di </a:t>
            </a:r>
            <a:r>
              <a:rPr lang="it-IT" altLang="it-IT" sz="2400">
                <a:solidFill>
                  <a:srgbClr val="004644"/>
                </a:solidFill>
              </a:rPr>
              <a:t>offerta</a:t>
            </a:r>
            <a:r>
              <a:rPr lang="it-IT" altLang="it-IT" sz="2400"/>
              <a:t> si sposta verso l’alto.</a:t>
            </a:r>
          </a:p>
        </p:txBody>
      </p:sp>
      <p:sp>
        <p:nvSpPr>
          <p:cNvPr id="139348" name="AutoShape 84">
            <a:extLst>
              <a:ext uri="{FF2B5EF4-FFF2-40B4-BE49-F238E27FC236}">
                <a16:creationId xmlns:a16="http://schemas.microsoft.com/office/drawing/2014/main" id="{B02DF494-8734-42D1-B418-AE7FDA46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852738"/>
            <a:ext cx="288925" cy="288925"/>
          </a:xfrm>
          <a:prstGeom prst="flowChartConnector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5081" name="Rectangle 85">
            <a:extLst>
              <a:ext uri="{FF2B5EF4-FFF2-40B4-BE49-F238E27FC236}">
                <a16:creationId xmlns:a16="http://schemas.microsoft.com/office/drawing/2014/main" id="{5C28FB53-A45D-4B7B-9E9A-C3FB8953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194050"/>
            <a:ext cx="368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P</a:t>
            </a:r>
            <a:endParaRPr lang="it-IT" altLang="it-IT" sz="2400" b="0"/>
          </a:p>
        </p:txBody>
      </p:sp>
      <p:sp>
        <p:nvSpPr>
          <p:cNvPr id="45082" name="Rectangle 86">
            <a:extLst>
              <a:ext uri="{FF2B5EF4-FFF2-40B4-BE49-F238E27FC236}">
                <a16:creationId xmlns:a16="http://schemas.microsoft.com/office/drawing/2014/main" id="{96270856-E74F-471A-A809-E7DD32643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5059363"/>
            <a:ext cx="423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it-IT" sz="2400" b="0" i="1"/>
              <a:t>Q</a:t>
            </a:r>
            <a:endParaRPr lang="it-IT" altLang="it-IT" sz="2400" b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54193AC8-003F-4381-AB17-51026B63B107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58B04A2B-0E6A-4FB5-86A7-82A4A5CCB70D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080F166E-084B-4A04-95FE-6E8132CD2D9D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3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13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3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27" grpId="0" autoUpdateAnimBg="0"/>
      <p:bldP spid="139328" grpId="0" animBg="1" autoUpdateAnimBg="0"/>
      <p:bldP spid="139329" grpId="0" animBg="1" autoUpdateAnimBg="0"/>
      <p:bldP spid="139334" grpId="0" autoUpdateAnimBg="0"/>
      <p:bldP spid="139336" grpId="0" autoUpdateAnimBg="0"/>
      <p:bldP spid="139339" grpId="0" autoUpdateAnimBg="0"/>
      <p:bldP spid="139340" grpId="0" autoUpdateAnimBg="0"/>
      <p:bldP spid="139345" grpId="0" autoUpdateAnimBg="0"/>
      <p:bldP spid="139346" grpId="0" autoUpdateAnimBg="0"/>
      <p:bldP spid="13934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75537BBA-5279-4086-9F66-AB3EDDB31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94688" cy="533400"/>
          </a:xfrm>
        </p:spPr>
        <p:txBody>
          <a:bodyPr/>
          <a:lstStyle/>
          <a:p>
            <a:pPr eaLnBrk="1" hangingPunct="1"/>
            <a:r>
              <a:rPr lang="it-IT" altLang="it-IT" sz="2800"/>
              <a:t>Diversi modelli per studiare diversi problemi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2C50F61-A2CB-4027-BD8E-5FF5A31C8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19200"/>
            <a:ext cx="7993063" cy="4419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SzPct val="75000"/>
              <a:buFont typeface="Wingdings" panose="05000000000000000000" pitchFamily="2" charset="2"/>
              <a:buNone/>
            </a:pPr>
            <a:r>
              <a:rPr lang="it-IT" altLang="it-IT" sz="2000"/>
              <a:t>Un modello spiega il comportamento delle variabili </a:t>
            </a:r>
            <a:r>
              <a:rPr lang="it-IT" altLang="it-IT" sz="2000">
                <a:solidFill>
                  <a:srgbClr val="CC0000"/>
                </a:solidFill>
              </a:rPr>
              <a:t>endogene</a:t>
            </a:r>
            <a:r>
              <a:rPr lang="it-IT" altLang="it-IT" sz="2000"/>
              <a:t> in relazione alle </a:t>
            </a:r>
            <a:r>
              <a:rPr lang="it-IT" altLang="it-IT" sz="2000">
                <a:solidFill>
                  <a:srgbClr val="000099"/>
                </a:solidFill>
              </a:rPr>
              <a:t>esogene</a:t>
            </a:r>
            <a:r>
              <a:rPr lang="it-IT" altLang="it-IT" sz="2000"/>
              <a:t>.</a:t>
            </a:r>
          </a:p>
          <a:p>
            <a:pPr marL="0" indent="0" eaLnBrk="1" hangingPunct="1">
              <a:lnSpc>
                <a:spcPct val="105000"/>
              </a:lnSpc>
              <a:buSzPct val="75000"/>
              <a:buFont typeface="Wingdings" panose="05000000000000000000" pitchFamily="2" charset="2"/>
              <a:buNone/>
            </a:pPr>
            <a:endParaRPr lang="it-IT" altLang="it-IT" sz="1200"/>
          </a:p>
          <a:p>
            <a:pPr marL="0" indent="0" eaLnBrk="1" hangingPunct="1">
              <a:lnSpc>
                <a:spcPct val="105000"/>
              </a:lnSpc>
              <a:buSzPct val="75000"/>
              <a:buFont typeface="Wingdings" panose="05000000000000000000" pitchFamily="2" charset="2"/>
              <a:buNone/>
            </a:pPr>
            <a:r>
              <a:rPr lang="it-IT" altLang="it-IT" sz="2100"/>
              <a:t>Problemi diversi richiedono modelli diversi </a:t>
            </a:r>
          </a:p>
          <a:p>
            <a:pPr marL="0" indent="0" eaLnBrk="1" hangingPunct="1">
              <a:lnSpc>
                <a:spcPct val="105000"/>
              </a:lnSpc>
              <a:buSzPct val="75000"/>
              <a:buFont typeface="Wingdings" panose="05000000000000000000" pitchFamily="2" charset="2"/>
              <a:buNone/>
            </a:pPr>
            <a:r>
              <a:rPr lang="it-IT" altLang="it-IT" sz="2100"/>
              <a:t>(ovvero non tutte le variabili possono essere endogene). </a:t>
            </a:r>
          </a:p>
          <a:p>
            <a:pPr marL="0" indent="0" eaLnBrk="1" hangingPunct="1">
              <a:lnSpc>
                <a:spcPct val="105000"/>
              </a:lnSpc>
              <a:buSzPct val="75000"/>
              <a:buFont typeface="Wingdings" panose="05000000000000000000" pitchFamily="2" charset="2"/>
              <a:buNone/>
            </a:pPr>
            <a:endParaRPr lang="it-IT" altLang="it-IT" sz="900"/>
          </a:p>
          <a:p>
            <a:pPr marL="461963" lvl="1" indent="-290513" eaLnBrk="1" hangingPunct="1">
              <a:lnSpc>
                <a:spcPct val="105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¢"/>
            </a:pPr>
            <a:r>
              <a:rPr lang="it-IT" altLang="it-IT" sz="1900"/>
              <a:t>Il modello di domanda e offerta determina l’effetto su prezzo e quantità di equilibrio in seguito a una variazione del reddito e del prezzo dei fattori. </a:t>
            </a:r>
          </a:p>
          <a:p>
            <a:pPr marL="461963" lvl="1" indent="-290513" eaLnBrk="1" hangingPunct="1">
              <a:lnSpc>
                <a:spcPct val="105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¢"/>
            </a:pPr>
            <a:r>
              <a:rPr lang="it-IT" altLang="it-IT" sz="1900"/>
              <a:t>Ma se vogliamo sapere perché il prezzo dei fattori è cambiato o perché il reddito subisca variazioni … è necessario utilizzare un modello in cui queste variabili siano endogene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D4ADD99-D092-45B0-B4A1-D30D59B55ACF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E5B6DB0-C27A-4921-A805-9443D326C3C6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560F61F-BF47-4DA9-8889-F242359487EB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47DAC5CA-F3F6-4D33-9F70-3FEEA9FD6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304800"/>
            <a:ext cx="7313612" cy="635000"/>
          </a:xfrm>
        </p:spPr>
        <p:txBody>
          <a:bodyPr/>
          <a:lstStyle/>
          <a:p>
            <a:pPr eaLnBrk="1" hangingPunct="1"/>
            <a:r>
              <a:rPr lang="it-IT" altLang="it-IT" sz="2800"/>
              <a:t>L’utilizzo dei modelli economici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1E88165-54BD-42AB-B150-FBF61302F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924800" cy="3962400"/>
          </a:xfrm>
        </p:spPr>
        <p:txBody>
          <a:bodyPr/>
          <a:lstStyle/>
          <a:p>
            <a:pPr marL="287338" indent="-287338" eaLnBrk="1" hangingPunct="1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chemeClr val="tx2"/>
                </a:solidFill>
              </a:rPr>
              <a:t>Per ogni modello è importante comprendere:</a:t>
            </a:r>
            <a:r>
              <a:rPr lang="it-IT" altLang="it-IT" sz="2800">
                <a:solidFill>
                  <a:schemeClr val="tx2"/>
                </a:solidFill>
              </a:rPr>
              <a:t> </a:t>
            </a:r>
          </a:p>
          <a:p>
            <a:pPr marL="692150" lvl="1" indent="-290513" eaLnBrk="1" hangingPunct="1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200" b="1"/>
              <a:t>Le domande:</a:t>
            </a:r>
            <a:r>
              <a:rPr lang="it-IT" altLang="it-IT" sz="2200"/>
              <a:t> a cui il modello cerca di rispondere </a:t>
            </a:r>
          </a:p>
          <a:p>
            <a:pPr marL="692150" lvl="1" indent="-290513" eaLnBrk="1" hangingPunct="1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200"/>
              <a:t>Identificare le variabili </a:t>
            </a:r>
            <a:r>
              <a:rPr lang="it-IT" altLang="it-IT" sz="2200" b="1">
                <a:solidFill>
                  <a:srgbClr val="CC0000"/>
                </a:solidFill>
              </a:rPr>
              <a:t>endogene</a:t>
            </a:r>
            <a:r>
              <a:rPr lang="it-IT" altLang="it-IT" sz="2200" b="1"/>
              <a:t>: </a:t>
            </a:r>
            <a:r>
              <a:rPr lang="it-IT" altLang="it-IT" sz="2200"/>
              <a:t>variabili che sono spiegate dal modello</a:t>
            </a:r>
          </a:p>
          <a:p>
            <a:pPr marL="692150" lvl="1" indent="-290513" eaLnBrk="1" hangingPunct="1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200"/>
              <a:t>Comprendere le </a:t>
            </a:r>
            <a:r>
              <a:rPr lang="it-IT" altLang="it-IT" sz="2200" b="1"/>
              <a:t>ipotesi di base</a:t>
            </a:r>
            <a:r>
              <a:rPr lang="it-IT" altLang="it-IT" sz="2200"/>
              <a:t>: ipotesi che identificano gli elementi essenziali del problema. </a:t>
            </a:r>
          </a:p>
          <a:p>
            <a:pPr marL="692150" lvl="1" indent="-290513" eaLnBrk="1" hangingPunct="1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200"/>
              <a:t>Alcuni problemi non possono essere spiegati dal modello e sono identificati dalle variabili </a:t>
            </a:r>
            <a:r>
              <a:rPr lang="it-IT" altLang="it-IT" sz="2200" b="1">
                <a:solidFill>
                  <a:srgbClr val="000099"/>
                </a:solidFill>
              </a:rPr>
              <a:t>esogene</a:t>
            </a:r>
            <a:r>
              <a:rPr lang="it-IT" altLang="it-IT" sz="2200" b="1"/>
              <a:t>.</a:t>
            </a:r>
            <a:endParaRPr lang="it-IT" altLang="it-IT" sz="220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00A616-E7B3-4A6D-A54F-A4186E206D98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96800B2-FA3B-40C4-A350-BDD6FF59EAF1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A38304F-C9CE-48B2-8417-83D9926B9147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87182BCB-FCC0-487D-BAE8-665C22F17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49500"/>
            <a:ext cx="7924800" cy="1511300"/>
          </a:xfrm>
        </p:spPr>
        <p:txBody>
          <a:bodyPr/>
          <a:lstStyle/>
          <a:p>
            <a:pPr marL="287338" indent="-287338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99"/>
                </a:solidFill>
              </a:rPr>
              <a:t>Per studiare qualsiasi fenomeno è necessario utilizzare un modello appropriato.</a:t>
            </a:r>
            <a:r>
              <a:rPr lang="it-IT" altLang="it-IT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1204" name="Rectangle 6">
            <a:extLst>
              <a:ext uri="{FF2B5EF4-FFF2-40B4-BE49-F238E27FC236}">
                <a16:creationId xmlns:a16="http://schemas.microsoft.com/office/drawing/2014/main" id="{1A8F2BA1-E385-4372-8D98-FACAB0C98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313613" cy="711200"/>
          </a:xfrm>
          <a:noFill/>
        </p:spPr>
        <p:txBody>
          <a:bodyPr/>
          <a:lstStyle/>
          <a:p>
            <a:pPr eaLnBrk="1" hangingPunct="1"/>
            <a:r>
              <a:rPr lang="it-IT" altLang="it-IT" sz="2800"/>
              <a:t>L’utilizzo dei modelli economici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A64723A-AEA9-47DA-9F41-42A4BED7DB2C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CE5787E-499F-4867-A7A2-7864A42C9E39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AC18E97-4CD0-456B-B938-B5CE00514102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C139234C-56E6-4134-841A-915261B2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01638"/>
            <a:ext cx="7242175" cy="939800"/>
          </a:xfrm>
        </p:spPr>
        <p:txBody>
          <a:bodyPr/>
          <a:lstStyle/>
          <a:p>
            <a:pPr eaLnBrk="1" hangingPunct="1"/>
            <a:r>
              <a:rPr lang="it-IT" altLang="it-IT" sz="2800"/>
              <a:t>Il funzionamento dei mercati </a:t>
            </a:r>
            <a:br>
              <a:rPr lang="it-IT" altLang="it-IT" sz="2800"/>
            </a:br>
            <a:r>
              <a:rPr lang="it-IT" altLang="it-IT" sz="2200"/>
              <a:t>I prezzi: flessibili vs vischiosi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3CA8559-1D9A-4239-9F4E-927C38081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44675"/>
            <a:ext cx="7766050" cy="3744913"/>
          </a:xfrm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400" dirty="0"/>
              <a:t>Nel </a:t>
            </a:r>
            <a:r>
              <a:rPr lang="it-IT" altLang="it-IT" sz="2400" b="1" dirty="0"/>
              <a:t>breve periodo</a:t>
            </a:r>
            <a:r>
              <a:rPr lang="it-IT" altLang="it-IT" sz="2400" dirty="0"/>
              <a:t> i prezzi cambiano lentamente in risposta ai disequilibri dei mercati (differenze tra domanda e offerta). </a:t>
            </a:r>
          </a:p>
          <a:p>
            <a:pPr marL="1030288" lvl="1" indent="-290513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 dirty="0"/>
              <a:t>I salari sono fissati per contratto e non cambiano istantaneamente</a:t>
            </a:r>
          </a:p>
          <a:p>
            <a:pPr marL="1030288" lvl="1" indent="-290513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 dirty="0"/>
              <a:t>I listini prezzi non cambiano</a:t>
            </a:r>
          </a:p>
          <a:p>
            <a:pPr marL="1030288" lvl="1" indent="-290513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endParaRPr lang="it-IT" altLang="it-IT" sz="2000" dirty="0"/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400" dirty="0"/>
              <a:t> Nella realtà i prezzi non si aggiustano istantaneamente per rendere uguali domanda e offerta.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BA3B48E-BB5D-4BAC-BFC8-29F5C95C9407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3BBD95-22BC-4A36-8D30-1F2B3D9E46F5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6BDCD13-4222-470D-A672-A09061BFC92A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125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charRg st="125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19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charRg st="192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258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charRg st="258" end="3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FAB15E6D-ABBB-4B8A-88A9-C0CB9ABAF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696200" cy="3960813"/>
          </a:xfrm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Fino a quando i prezzi non variano in risposta a</a:t>
            </a:r>
            <a:r>
              <a:rPr lang="en-US" altLang="it-IT" sz="2000"/>
              <a:t> </a:t>
            </a:r>
            <a:r>
              <a:rPr lang="it-IT" altLang="it-IT" sz="2000"/>
              <a:t>cambiamenti delle variabili </a:t>
            </a:r>
            <a:r>
              <a:rPr lang="it-IT" altLang="it-IT" sz="2000" b="1">
                <a:solidFill>
                  <a:srgbClr val="000099"/>
                </a:solidFill>
              </a:rPr>
              <a:t>eso</a:t>
            </a:r>
            <a:r>
              <a:rPr lang="it-IT" altLang="it-IT" sz="2000">
                <a:solidFill>
                  <a:srgbClr val="000099"/>
                </a:solidFill>
              </a:rPr>
              <a:t>gene</a:t>
            </a:r>
            <a:r>
              <a:rPr lang="it-IT" altLang="it-IT" sz="2000"/>
              <a:t>, i mercati non sono in equilibrio (no market clearing). 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Quindi possiamo osservare: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endParaRPr lang="it-IT" altLang="it-IT" sz="600"/>
          </a:p>
          <a:p>
            <a:pPr marL="692150" lvl="1" indent="-290513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1800"/>
              <a:t>Disoccupazione  </a:t>
            </a:r>
            <a:r>
              <a:rPr lang="it-IT" altLang="it-IT" sz="1700"/>
              <a:t>(eccesso di offerta di lavoro)</a:t>
            </a:r>
          </a:p>
          <a:p>
            <a:pPr marL="692150" lvl="1" indent="-290513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1800"/>
              <a:t>Le imprese non vendono tutto il prodotto (eccesso di offerta di beni e servizi)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endParaRPr lang="it-IT" altLang="it-IT" sz="2000" b="1"/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Nel </a:t>
            </a:r>
            <a:r>
              <a:rPr lang="it-IT" altLang="it-IT" sz="2000" b="1"/>
              <a:t>lungo periodo </a:t>
            </a:r>
            <a:r>
              <a:rPr lang="it-IT" altLang="it-IT" sz="2000"/>
              <a:t>vale l’ipotesi di equilibrio dei mercati (market clearing).  I prezzi sono flessibili, non esistono frizioni e le risorse disponibili sono pienamente impiegate.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¢"/>
            </a:pPr>
            <a:endParaRPr lang="it-IT" altLang="it-IT" sz="2000"/>
          </a:p>
        </p:txBody>
      </p:sp>
      <p:sp>
        <p:nvSpPr>
          <p:cNvPr id="55300" name="Rectangle 8">
            <a:extLst>
              <a:ext uri="{FF2B5EF4-FFF2-40B4-BE49-F238E27FC236}">
                <a16:creationId xmlns:a16="http://schemas.microsoft.com/office/drawing/2014/main" id="{E75C2ABA-A63D-4559-9151-B4C6A9D9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01638"/>
            <a:ext cx="7242175" cy="939800"/>
          </a:xfrm>
          <a:noFill/>
        </p:spPr>
        <p:txBody>
          <a:bodyPr/>
          <a:lstStyle/>
          <a:p>
            <a:pPr eaLnBrk="1" hangingPunct="1"/>
            <a:r>
              <a:rPr lang="it-IT" altLang="it-IT" sz="2800"/>
              <a:t>Il funzionamento dei mercati </a:t>
            </a:r>
            <a:br>
              <a:rPr lang="it-IT" altLang="it-IT" sz="2800"/>
            </a:br>
            <a:r>
              <a:rPr lang="it-IT" altLang="it-IT" sz="2200"/>
              <a:t>I prezzi: flessibili vs vischiosi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3D532B-4FAC-45D9-A410-87B6B528CCE8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F8B474-CE84-4E29-8271-A222D73D8B34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2B917A9-AF4B-49A1-900B-580C4798D43B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charRg st="298" end="4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charRg st="298" end="4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DC7863D7-1DA5-4911-8F8F-76746DB83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381000"/>
            <a:ext cx="7313612" cy="558800"/>
          </a:xfrm>
        </p:spPr>
        <p:txBody>
          <a:bodyPr/>
          <a:lstStyle/>
          <a:p>
            <a:pPr eaLnBrk="1" hangingPunct="1"/>
            <a:r>
              <a:rPr lang="it-IT" altLang="it-IT" sz="2800"/>
              <a:t>Logica del corso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88B7A00-6216-4202-8EE1-3144807FB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28788"/>
            <a:ext cx="7777162" cy="3529012"/>
          </a:xfrm>
        </p:spPr>
        <p:txBody>
          <a:bodyPr/>
          <a:lstStyle/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 b="1"/>
              <a:t>L’oggetto della macroeconomia:</a:t>
            </a:r>
          </a:p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400"/>
              <a:t>Come funziona il sistema macroeconomico.</a:t>
            </a:r>
          </a:p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400"/>
              <a:t>Come si misurano e cosa significano le variabili macroeconomiche.</a:t>
            </a:r>
          </a:p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400"/>
              <a:t>Il modello della macroeconomia (chiusa e aperta) se non esistono impedimenti alla variazione dei prezzi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3F687A0-F8E0-4676-B83B-E3622A57F2FC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844B5B-91ED-4213-BFD8-67CD6CD6EBF2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5C79A0F-7532-4FDD-8ECD-2D585B9F5040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1A31023B-6935-4CFC-B4A5-32E573743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381000"/>
            <a:ext cx="7313612" cy="558800"/>
          </a:xfrm>
        </p:spPr>
        <p:txBody>
          <a:bodyPr/>
          <a:lstStyle/>
          <a:p>
            <a:pPr eaLnBrk="1" hangingPunct="1"/>
            <a:r>
              <a:rPr lang="it-IT" altLang="it-IT" sz="2800"/>
              <a:t>Logica del corso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D21EFCAD-DF7B-4A6F-8D34-534817448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783512" cy="4103688"/>
          </a:xfrm>
        </p:spPr>
        <p:txBody>
          <a:bodyPr/>
          <a:lstStyle/>
          <a:p>
            <a:pPr marL="287338" indent="-287338" eaLnBrk="1" hangingPunct="1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 b="1"/>
              <a:t>La produzione di ricchezza nel lungo periodo:</a:t>
            </a:r>
          </a:p>
          <a:p>
            <a:pPr marL="287338" indent="-287338" eaLnBrk="1" hangingPunct="1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400"/>
              <a:t>Che cosa permette ai paesi di produrre sempre di più?</a:t>
            </a:r>
          </a:p>
          <a:p>
            <a:pPr marL="287338" indent="-287338" eaLnBrk="1" hangingPunct="1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400"/>
              <a:t>Perché molti paesi sono poveri? Quali politiche per favorirne lo sviluppo?</a:t>
            </a:r>
          </a:p>
          <a:p>
            <a:pPr marL="287338" indent="-287338" eaLnBrk="1" hangingPunct="1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400"/>
              <a:t>I paesi poveri: sempre più vicini o sempre più distanti da quelli ricchi?</a:t>
            </a:r>
          </a:p>
          <a:p>
            <a:pPr marL="287338" indent="-287338" eaLnBrk="1" hangingPunct="1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400"/>
              <a:t>Quali assetti politici e istituzionali appaiono appropriati?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C8E58BF-0CCA-427E-9085-4C0AE6507A4A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1780403-1F2B-42AC-B598-D5864D859AB5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7CE70A9-EE3D-472B-A8FD-84E089D483D4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6B081BAC-8A87-427D-8A48-0077D716B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228600"/>
            <a:ext cx="7313612" cy="711200"/>
          </a:xfrm>
        </p:spPr>
        <p:txBody>
          <a:bodyPr/>
          <a:lstStyle/>
          <a:p>
            <a:pPr eaLnBrk="1" hangingPunct="1"/>
            <a:r>
              <a:rPr lang="it-IT" altLang="it-IT" sz="2800"/>
              <a:t>Logica del corso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C6CDBBE-63D6-425D-8618-EC9EE15F7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7783512" cy="4679950"/>
          </a:xfrm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 b="1"/>
              <a:t>Il funzionamento dell’economia nel breve periodo: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Domanda e offerta aggregate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La moneta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La disoccupazione 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Equilibrio macroeconomico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Perturbazioni dell’equilibrio: shock di domanda e offerta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L’intervento del governo: le politiche pubbliche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La stabilizzazione 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Il debito pubblico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B411B51-522D-4DA0-B555-22C2EEEA3D4A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DC739F9-6481-4E3F-8BAC-D86DF5BFFC01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3CBDE6A-46FB-4132-908B-77BA28605789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42C648CC-B4C5-4275-9166-D414C95CD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304800"/>
            <a:ext cx="7313612" cy="635000"/>
          </a:xfrm>
        </p:spPr>
        <p:txBody>
          <a:bodyPr/>
          <a:lstStyle/>
          <a:p>
            <a:pPr eaLnBrk="1" hangingPunct="1"/>
            <a:r>
              <a:rPr lang="it-IT" altLang="it-IT" sz="2800"/>
              <a:t>Sul libro di testo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64C835EE-2618-43F3-88F8-E1BFF55AA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83513" cy="4114800"/>
          </a:xfrm>
          <a:noFill/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b="1"/>
              <a:t>Introduzione</a:t>
            </a:r>
            <a:r>
              <a:rPr lang="it-IT" altLang="it-IT" sz="2000"/>
              <a:t> </a:t>
            </a:r>
            <a:r>
              <a:rPr lang="it-IT" altLang="it-IT" sz="2000" b="1"/>
              <a:t>e funzionamento dell’economia nel breve periodo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endParaRPr lang="it-IT" altLang="it-IT" sz="900" b="1"/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1800"/>
              <a:t>Il modello macroeconomico (capp. 1-3)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endParaRPr lang="it-IT" altLang="it-IT" sz="1800"/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b="1"/>
              <a:t>Il funzionamento macro nel lungo periodo: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1800"/>
              <a:t>Moneta e inflazione (cap. 4)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1800"/>
              <a:t>L’economia aperta (cap. 5)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1800"/>
              <a:t>La disoccupazione</a:t>
            </a:r>
            <a:r>
              <a:rPr lang="it-IT" altLang="it-IT" sz="1800" b="1" i="1"/>
              <a:t> </a:t>
            </a:r>
            <a:r>
              <a:rPr lang="it-IT" altLang="it-IT" sz="1800"/>
              <a:t>(cap. 6) 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endParaRPr lang="it-IT" altLang="it-IT" sz="1800"/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b="1"/>
              <a:t>La crescita nel lungo periodo.</a:t>
            </a:r>
            <a:endParaRPr lang="it-IT" altLang="it-IT" sz="2000"/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1800"/>
              <a:t>La crescita economica (capp. 7 e 8)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180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7D89D04-1DF1-44D3-9092-68817848F502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BDCB81-03EF-42D1-8A9C-425820E77655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DE28679-A526-4119-949B-7A9729D1CA9D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16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16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D9C2C39-56DF-485E-6971-6EF00B4B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Prof. Aniello Ferraro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C059EC-9B08-9362-5576-1C7B35CB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13329B3-DE65-CF47-B161-9E09939CFBDC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358FF76-A70C-ED2A-9E8B-1CC515DD9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07856"/>
              </p:ext>
            </p:extLst>
          </p:nvPr>
        </p:nvGraphicFramePr>
        <p:xfrm>
          <a:off x="914400" y="3140968"/>
          <a:ext cx="6791326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3162015778"/>
                    </a:ext>
                  </a:extLst>
                </a:gridCol>
                <a:gridCol w="3395663">
                  <a:extLst>
                    <a:ext uri="{9D8B030D-6E8A-4147-A177-3AD203B41FA5}">
                      <a16:colId xmlns:a16="http://schemas.microsoft.com/office/drawing/2014/main" val="3299162673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venir Book" panose="02000503020000020003" pitchFamily="2" charset="0"/>
                        </a:rPr>
                        <a:t>08/06/2023</a:t>
                      </a:r>
                      <a:endParaRPr lang="it-IT" sz="14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Avenir Book" panose="02000503020000020003" pitchFamily="2" charset="0"/>
                          <a:ea typeface="Times New Roman" panose="02020603050405020304" pitchFamily="18" charset="0"/>
                        </a:rPr>
                        <a:t>I APPELLO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1078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venir Book" panose="02000503020000020003" pitchFamily="2" charset="0"/>
                        </a:rPr>
                        <a:t>22/06/2023</a:t>
                      </a:r>
                      <a:endParaRPr lang="it-IT" sz="14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Avenir Book" panose="02000503020000020003" pitchFamily="2" charset="0"/>
                          <a:ea typeface="Times New Roman" panose="02020603050405020304" pitchFamily="18" charset="0"/>
                        </a:rPr>
                        <a:t>II APPELLO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1482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  <a:latin typeface="Avenir Book" panose="02000503020000020003" pitchFamily="2" charset="0"/>
                        </a:rPr>
                        <a:t>06/07/2021</a:t>
                      </a:r>
                      <a:endParaRPr lang="it-IT" sz="140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Avenir Book" panose="02000503020000020003" pitchFamily="2" charset="0"/>
                          <a:ea typeface="Times New Roman" panose="02020603050405020304" pitchFamily="18" charset="0"/>
                        </a:rPr>
                        <a:t>III APPELLO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2547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venir Book" panose="02000503020000020003" pitchFamily="2" charset="0"/>
                        </a:rPr>
                        <a:t>14/09/2023</a:t>
                      </a:r>
                      <a:endParaRPr lang="it-IT" sz="14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Avenir Book" panose="02000503020000020003" pitchFamily="2" charset="0"/>
                          <a:ea typeface="Times New Roman" panose="02020603050405020304" pitchFamily="18" charset="0"/>
                        </a:rPr>
                        <a:t>IV APPELLO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73424"/>
                  </a:ext>
                </a:extLst>
              </a:tr>
            </a:tbl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77FB30B3-7CEF-FCEF-45DC-9CCFB3526900}"/>
              </a:ext>
            </a:extLst>
          </p:cNvPr>
          <p:cNvSpPr txBox="1">
            <a:spLocks/>
          </p:cNvSpPr>
          <p:nvPr/>
        </p:nvSpPr>
        <p:spPr>
          <a:xfrm>
            <a:off x="903594" y="345913"/>
            <a:ext cx="6778625" cy="500062"/>
          </a:xfrm>
          <a:prstGeom prst="rect">
            <a:avLst/>
          </a:prstGeom>
        </p:spPr>
        <p:txBody>
          <a:bodyPr tIns="11206" rtlCol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11206" eaLnBrk="1" fontAlgn="auto" hangingPunct="1">
              <a:spcBef>
                <a:spcPts val="88"/>
              </a:spcBef>
              <a:spcAft>
                <a:spcPts val="0"/>
              </a:spcAft>
              <a:defRPr/>
            </a:pPr>
            <a:r>
              <a:rPr lang="it-IT" sz="3177" spc="-4" dirty="0">
                <a:solidFill>
                  <a:srgbClr val="0070C0"/>
                </a:solidFill>
                <a:latin typeface="Arial"/>
                <a:cs typeface="Arial"/>
              </a:rPr>
              <a:t>Politica Economica</a:t>
            </a:r>
            <a:endParaRPr lang="it-IT" sz="3177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6E4C11-CA37-E3D1-DCEC-E44880B24FAB}"/>
              </a:ext>
            </a:extLst>
          </p:cNvPr>
          <p:cNvSpPr txBox="1"/>
          <p:nvPr/>
        </p:nvSpPr>
        <p:spPr>
          <a:xfrm>
            <a:off x="903594" y="1731861"/>
            <a:ext cx="410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  <a:latin typeface="Avenir Book" panose="02000503020000020003" pitchFamily="2" charset="0"/>
              </a:rPr>
              <a:t>Date esami</a:t>
            </a:r>
          </a:p>
        </p:txBody>
      </p:sp>
    </p:spTree>
    <p:extLst>
      <p:ext uri="{BB962C8B-B14F-4D97-AF65-F5344CB8AC3E}">
        <p14:creationId xmlns:p14="http://schemas.microsoft.com/office/powerpoint/2010/main" val="1609628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D9AEDD2A-DD11-4F28-893B-FA2806C1D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381000"/>
            <a:ext cx="7313612" cy="558800"/>
          </a:xfrm>
        </p:spPr>
        <p:txBody>
          <a:bodyPr/>
          <a:lstStyle/>
          <a:p>
            <a:pPr eaLnBrk="1" hangingPunct="1"/>
            <a:r>
              <a:rPr lang="it-IT" altLang="it-IT" sz="2800"/>
              <a:t>Sul libro di testo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10E90500-C638-4556-A926-89A1171F5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43000"/>
            <a:ext cx="7632700" cy="4591050"/>
          </a:xfrm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b="1"/>
              <a:t>Le fluttuazioni economiche</a:t>
            </a:r>
            <a:r>
              <a:rPr lang="it-IT" altLang="it-IT" sz="2200" b="1"/>
              <a:t>.</a:t>
            </a:r>
            <a:r>
              <a:rPr lang="it-IT" altLang="it-IT" sz="2200" b="1" i="1"/>
              <a:t> 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Il funzionamento dell’economia nel breve periodo.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Introduzione alle fluttuazioni economiche (cap. 9)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La domanda aggregata (capp. 10-11)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La domanda aggregata in una economia aperta (cap. 12)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L’offerta aggregata (cap. 13)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 b="1"/>
              <a:t>Le politiche economiche</a:t>
            </a:r>
            <a:r>
              <a:rPr lang="it-IT" altLang="it-IT" sz="2400"/>
              <a:t>  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/>
              <a:t>L’intervento del governo nell’economia. 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Le politiche di stabilizzazione (cap. 14)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  <a:buFont typeface="Wingdings" panose="05000000000000000000" pitchFamily="2" charset="2"/>
              <a:buChar char="¢"/>
            </a:pPr>
            <a:r>
              <a:rPr lang="it-IT" altLang="it-IT" sz="2000"/>
              <a:t>Il debito pubblico (cap. 15)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81DDAED-AEA4-4A49-95B0-42EA33F07A32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1FAE365-5937-46A1-9256-603C2B8C1C60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D797404-3B65-4A91-9566-AB067D1E80C8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BA21218A-1090-4360-A14A-A1C8FF745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228600"/>
            <a:ext cx="7313612" cy="742950"/>
          </a:xfrm>
        </p:spPr>
        <p:txBody>
          <a:bodyPr/>
          <a:lstStyle/>
          <a:p>
            <a:pPr eaLnBrk="1" hangingPunct="1"/>
            <a:r>
              <a:rPr lang="it-IT" altLang="it-IT" sz="2800"/>
              <a:t>Sul libro di testo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F0C5385-F6FE-429E-B4B3-4B3ACC8C5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35163"/>
            <a:ext cx="7848600" cy="2646362"/>
          </a:xfrm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b="1"/>
              <a:t>Le microfondazioni della macroeconomia. 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2400" b="1"/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Il consumo (cap. 16)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Gli investimenti (cap. 17)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L’offerta e la domanda di moneta (cap. 18)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La teoria del “business cycle” (cap. 19)</a:t>
            </a:r>
          </a:p>
          <a:p>
            <a:pPr marL="287338" indent="-287338" eaLnBrk="1" hangingPunct="1">
              <a:lnSpc>
                <a:spcPct val="90000"/>
              </a:lnSpc>
              <a:buFont typeface="Wingdings" panose="05000000000000000000" pitchFamily="2" charset="2"/>
              <a:buChar char="¢"/>
            </a:pPr>
            <a:r>
              <a:rPr lang="it-IT" altLang="it-IT" sz="2000"/>
              <a:t>Epilogo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8DC57E7-C614-427B-8A9F-FE2C2273C481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82546CD-9BA2-4C33-BF55-15DC4E11C15A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3BF6336-0AF9-4F6C-A8AC-899885099A51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BBBA8C1F-E486-4B71-836C-2D7EC9793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381000"/>
            <a:ext cx="7313612" cy="558800"/>
          </a:xfrm>
        </p:spPr>
        <p:txBody>
          <a:bodyPr/>
          <a:lstStyle/>
          <a:p>
            <a:pPr eaLnBrk="1" hangingPunct="1"/>
            <a:r>
              <a:rPr lang="it-IT" altLang="it-IT" sz="2800"/>
              <a:t>In sintesi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4065FD4-4444-422D-99B6-F99DCD8AE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783512" cy="4464050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¢"/>
            </a:pPr>
            <a:r>
              <a:rPr lang="it-IT" altLang="it-IT" sz="2200"/>
              <a:t>La macroeconomia studia il funzionamento generale del sistema economico, in particolare:</a:t>
            </a:r>
          </a:p>
          <a:p>
            <a:pPr marL="1154113" lvl="1" indent="-533400" eaLnBrk="1" hangingPunct="1">
              <a:buClr>
                <a:schemeClr val="tx2"/>
              </a:buClr>
              <a:buFontTx/>
              <a:buChar char="•"/>
            </a:pPr>
            <a:r>
              <a:rPr lang="it-IT" altLang="it-IT" sz="2200"/>
              <a:t>Crescita di reddito e ricchezza</a:t>
            </a:r>
          </a:p>
          <a:p>
            <a:pPr marL="1154113" lvl="1" indent="-533400" eaLnBrk="1" hangingPunct="1">
              <a:buClr>
                <a:schemeClr val="tx2"/>
              </a:buClr>
              <a:buFontTx/>
              <a:buChar char="•"/>
            </a:pPr>
            <a:r>
              <a:rPr lang="it-IT" altLang="it-IT" sz="2200"/>
              <a:t>Il cambiamento nel livello dei prezzi</a:t>
            </a:r>
          </a:p>
          <a:p>
            <a:pPr marL="1154113" lvl="1" indent="-533400" eaLnBrk="1" hangingPunct="1">
              <a:buClr>
                <a:schemeClr val="tx2"/>
              </a:buClr>
              <a:buFontTx/>
              <a:buChar char="•"/>
            </a:pPr>
            <a:r>
              <a:rPr lang="it-IT" altLang="it-IT" sz="2200"/>
              <a:t>La sottoccupazione delle risorse</a:t>
            </a:r>
          </a:p>
          <a:p>
            <a:pPr marL="1154113" lvl="1" indent="-533400" eaLnBrk="1" hangingPunct="1">
              <a:buClr>
                <a:schemeClr val="tx2"/>
              </a:buClr>
              <a:buFont typeface="Wingdings" panose="05000000000000000000" pitchFamily="2" charset="2"/>
              <a:buChar char="¢"/>
            </a:pPr>
            <a:endParaRPr lang="it-IT" altLang="it-IT" sz="2200"/>
          </a:p>
          <a:p>
            <a:pPr marL="571500" indent="-571500" eaLnBrk="1" hangingPunct="1">
              <a:buFont typeface="Wingdings" panose="05000000000000000000" pitchFamily="2" charset="2"/>
              <a:buChar char="¢"/>
            </a:pPr>
            <a:r>
              <a:rPr lang="it-IT" altLang="it-IT" sz="2200"/>
              <a:t>I macroeconomisti cercano di capire il funzionamento dell’economia e di proporre politiche economiche per migliorarlo</a:t>
            </a:r>
          </a:p>
          <a:p>
            <a:pPr marL="571500" indent="-571500" eaLnBrk="1" hangingPunct="1">
              <a:buFont typeface="Wingdings" panose="05000000000000000000" pitchFamily="2" charset="2"/>
              <a:buChar char="¢"/>
            </a:pPr>
            <a:endParaRPr lang="it-IT" altLang="it-IT" sz="2200"/>
          </a:p>
          <a:p>
            <a:pPr marL="571500" indent="-571500" eaLnBrk="1" hangingPunct="1">
              <a:buFont typeface="Wingdings" panose="05000000000000000000" pitchFamily="2" charset="2"/>
              <a:buChar char="¢"/>
            </a:pPr>
            <a:r>
              <a:rPr lang="it-IT" altLang="it-IT" sz="2200"/>
              <a:t>Vengono utilizzati diversi modelli per studiare diversi problemi.</a:t>
            </a:r>
          </a:p>
          <a:p>
            <a:pPr marL="571500" indent="-571500" algn="r" eaLnBrk="1" hangingPunct="1">
              <a:buClr>
                <a:srgbClr val="000099"/>
              </a:buClr>
              <a:buSzPct val="90000"/>
              <a:buFont typeface="Wingdings" panose="05000000000000000000" pitchFamily="2" charset="2"/>
              <a:buNone/>
            </a:pPr>
            <a:endParaRPr lang="it-IT" altLang="it-IT" sz="220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BACCF34-2A41-4677-A3E8-D1135E1B3087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B550A66-F1A4-413E-A6A5-780C8C6DF0A1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- </a:t>
              </a:r>
              <a:r>
                <a:rPr lang="it-IT" altLang="it-IT" sz="1200" dirty="0">
                  <a:solidFill>
                    <a:srgbClr val="006666"/>
                  </a:solidFill>
                </a:rPr>
                <a:t>Prof. Antonio Garofalo </a:t>
              </a:r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984B527-D75F-470E-A20E-671E9B570015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>
            <a:extLst>
              <a:ext uri="{FF2B5EF4-FFF2-40B4-BE49-F238E27FC236}">
                <a16:creationId xmlns:a16="http://schemas.microsoft.com/office/drawing/2014/main" id="{0AA70A64-895C-4164-90CE-746324F32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8353425" cy="750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1pPr>
            <a:lvl2pPr algn="l"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2pPr>
            <a:lvl3pPr algn="l"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3pPr>
            <a:lvl4pPr algn="l"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4pPr>
            <a:lvl5pPr algn="l"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800" b="0"/>
              <a:t>Capitolo 1</a:t>
            </a:r>
            <a:br>
              <a:rPr lang="it-IT" altLang="it-IT" sz="2800" b="0"/>
            </a:br>
            <a:r>
              <a:rPr lang="it-IT" altLang="it-IT" sz="3200" b="0"/>
              <a:t>La macroeconomia come scienza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73FE01B-5B73-4EE4-87DD-822FEFD63212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3B03A7C8-8B59-465E-879E-DFB08C9BD4D4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63DC19F-9159-4F68-8FE1-6A8B69516F99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13A29D3-5A23-406D-BBC8-FAFA88B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7991475" cy="1223963"/>
          </a:xfrm>
        </p:spPr>
        <p:txBody>
          <a:bodyPr/>
          <a:lstStyle/>
          <a:p>
            <a:pPr eaLnBrk="1" hangingPunct="1"/>
            <a:r>
              <a:rPr lang="ca-ES" altLang="it-IT" sz="2800"/>
              <a:t>Il percorso</a:t>
            </a:r>
            <a:r>
              <a:rPr lang="ca-ES" altLang="it-IT"/>
              <a:t> </a:t>
            </a:r>
            <a:endParaRPr lang="es-ES" altLang="it-IT" sz="28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1EF096D-BC56-411F-B4EB-D55C853C0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7245350" cy="4105275"/>
          </a:xfrm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¢"/>
            </a:pPr>
            <a:r>
              <a:rPr lang="it-IT" altLang="it-IT" sz="2400" dirty="0"/>
              <a:t>L’oggetto di studio della </a:t>
            </a:r>
            <a:r>
              <a:rPr lang="it-IT" altLang="it-IT" sz="2400" b="1" dirty="0"/>
              <a:t>macroeconomia</a:t>
            </a:r>
            <a:r>
              <a:rPr lang="it-IT" altLang="it-IT" sz="2400" dirty="0"/>
              <a:t>:</a:t>
            </a:r>
          </a:p>
          <a:p>
            <a:pPr marL="692150" lvl="1" indent="-29051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100" dirty="0"/>
              <a:t>Quali sono i problemi importanti?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¢"/>
            </a:pPr>
            <a:r>
              <a:rPr lang="it-IT" altLang="it-IT" sz="2400" dirty="0"/>
              <a:t>I </a:t>
            </a:r>
            <a:r>
              <a:rPr lang="it-IT" altLang="it-IT" sz="2400" b="1" dirty="0"/>
              <a:t>modelli</a:t>
            </a:r>
            <a:r>
              <a:rPr lang="it-IT" altLang="it-IT" sz="2400" dirty="0"/>
              <a:t> macroeconomici:</a:t>
            </a:r>
          </a:p>
          <a:p>
            <a:pPr marL="692150" lvl="1" indent="-29051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100" dirty="0"/>
              <a:t>Che cosa sono</a:t>
            </a:r>
          </a:p>
          <a:p>
            <a:pPr marL="692150" lvl="1" indent="-29051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100" dirty="0"/>
              <a:t>Come si usano</a:t>
            </a:r>
          </a:p>
          <a:p>
            <a:pPr marL="692150" lvl="1" indent="-29051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it-IT" sz="2100" dirty="0"/>
              <a:t>A che cosa servono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A844E6A-D006-43BC-9606-7FC4F3E49DA7}"/>
              </a:ext>
            </a:extLst>
          </p:cNvPr>
          <p:cNvGrpSpPr/>
          <p:nvPr/>
        </p:nvGrpSpPr>
        <p:grpSpPr>
          <a:xfrm>
            <a:off x="539750" y="6176337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D67A9AD-0150-4ECB-B172-AF22FBA16DF4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7A3C108-A41F-4F9B-BB46-39A28A7062B2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7A0A40F1-9F51-4C32-A20F-06BEF191A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7350"/>
            <a:ext cx="7848600" cy="908050"/>
          </a:xfrm>
        </p:spPr>
        <p:txBody>
          <a:bodyPr/>
          <a:lstStyle/>
          <a:p>
            <a:pPr eaLnBrk="1" hangingPunct="1"/>
            <a:r>
              <a:rPr lang="it-IT" altLang="it-IT" sz="2400"/>
              <a:t>L’oggetto di studio della macroeconomia</a:t>
            </a:r>
            <a:br>
              <a:rPr lang="it-IT" altLang="it-IT"/>
            </a:br>
            <a:r>
              <a:rPr lang="it-IT" altLang="it-IT" sz="2400"/>
              <a:t>Alcuni esempi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1017A6A-05E0-4B1B-9FD2-F6F36463F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066925"/>
            <a:ext cx="7704138" cy="4105275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</a:pPr>
            <a:r>
              <a:rPr lang="it-IT" altLang="it-IT" sz="2400"/>
              <a:t>Perché alcuni paesi sono poveri e altri ricchi?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</a:pPr>
            <a:r>
              <a:rPr lang="it-IT" altLang="it-IT" sz="2400"/>
              <a:t>Quali politiche possono essere attuate per permettere ai paesi in via di sviluppo di uscire dalla trappola del sottosviluppo?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</a:pPr>
            <a:r>
              <a:rPr lang="it-IT" altLang="it-IT" sz="2400"/>
              <a:t>Che cos’è la disoccupazione e come è possibile combatterla?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</a:pPr>
            <a:r>
              <a:rPr lang="it-IT" altLang="it-IT" sz="2400"/>
              <a:t>Come funziona il sistema finanziario?</a:t>
            </a:r>
          </a:p>
          <a:p>
            <a:pPr marL="287338" indent="-287338" eaLnBrk="1" hangingPunct="1">
              <a:lnSpc>
                <a:spcPct val="90000"/>
              </a:lnSpc>
              <a:spcBef>
                <a:spcPct val="60000"/>
              </a:spcBef>
            </a:pPr>
            <a:r>
              <a:rPr lang="it-IT" altLang="it-IT" sz="2400"/>
              <a:t>Che cosa determina l’andamento dei prezzi?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3D7533B-A313-421C-A2B0-657D629F9E01}"/>
              </a:ext>
            </a:extLst>
          </p:cNvPr>
          <p:cNvGrpSpPr/>
          <p:nvPr/>
        </p:nvGrpSpPr>
        <p:grpSpPr>
          <a:xfrm>
            <a:off x="539750" y="6165304"/>
            <a:ext cx="7931374" cy="677689"/>
            <a:chOff x="539750" y="6165304"/>
            <a:chExt cx="7931374" cy="677689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C8D318C-84FA-4F32-B853-6977D825CA7C}"/>
                </a:ext>
              </a:extLst>
            </p:cNvPr>
            <p:cNvSpPr/>
            <p:nvPr/>
          </p:nvSpPr>
          <p:spPr>
            <a:xfrm>
              <a:off x="539750" y="6381328"/>
              <a:ext cx="79313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</a:t>
              </a:r>
            </a:p>
            <a:p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4895E83-FFD2-46DD-AC62-9842E5BE1C20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>
            <a:extLst>
              <a:ext uri="{FF2B5EF4-FFF2-40B4-BE49-F238E27FC236}">
                <a16:creationId xmlns:a16="http://schemas.microsoft.com/office/drawing/2014/main" id="{3EFA6E10-D970-4CEB-B473-F124A02AE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41513"/>
            <a:ext cx="8135938" cy="3849687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marL="287338" indent="-287338" eaLnBrk="1" hangingPunct="1">
              <a:spcBef>
                <a:spcPct val="60000"/>
              </a:spcBef>
            </a:pPr>
            <a:r>
              <a:rPr lang="it-IT" altLang="it-IT" sz="2400"/>
              <a:t>Chi emette moneta e da cosa dipende l’inflazione? </a:t>
            </a:r>
          </a:p>
          <a:p>
            <a:pPr marL="287338" indent="-287338" eaLnBrk="1" hangingPunct="1">
              <a:spcBef>
                <a:spcPct val="60000"/>
              </a:spcBef>
            </a:pPr>
            <a:r>
              <a:rPr lang="it-IT" altLang="it-IT" sz="2400"/>
              <a:t>Perché ci sono boom e recessioni?</a:t>
            </a:r>
          </a:p>
          <a:p>
            <a:pPr marL="287338" indent="-287338" eaLnBrk="1" hangingPunct="1">
              <a:spcBef>
                <a:spcPct val="60000"/>
              </a:spcBef>
            </a:pPr>
            <a:r>
              <a:rPr lang="it-IT" altLang="it-IT" sz="2400"/>
              <a:t>Quali politiche pubbliche possono ridurre le fluttuazioni economiche: il governo è in grado di migliorare il funzionamento dell’economia?</a:t>
            </a:r>
          </a:p>
          <a:p>
            <a:pPr marL="287338" indent="-287338" eaLnBrk="1" hangingPunct="1">
              <a:spcBef>
                <a:spcPct val="60000"/>
              </a:spcBef>
            </a:pPr>
            <a:r>
              <a:rPr lang="it-IT" altLang="it-IT" sz="2400"/>
              <a:t>Esiste una relazione tra disoccupazione e inflazione?</a:t>
            </a: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1882A523-FCAE-4181-9798-51B8ADFA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48600" cy="908050"/>
          </a:xfrm>
          <a:noFill/>
        </p:spPr>
        <p:txBody>
          <a:bodyPr anchor="t"/>
          <a:lstStyle/>
          <a:p>
            <a:pPr eaLnBrk="1" hangingPunct="1"/>
            <a:r>
              <a:rPr lang="it-IT" altLang="it-IT" sz="2400"/>
              <a:t>L’oggetto di studio della macroeconomia</a:t>
            </a:r>
            <a:br>
              <a:rPr lang="it-IT" altLang="it-IT"/>
            </a:br>
            <a:r>
              <a:rPr lang="it-IT" altLang="it-IT" sz="2400"/>
              <a:t>Alcuni esempi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593F1A2-42E0-4F3B-B36E-229069BF264D}"/>
              </a:ext>
            </a:extLst>
          </p:cNvPr>
          <p:cNvGrpSpPr/>
          <p:nvPr/>
        </p:nvGrpSpPr>
        <p:grpSpPr>
          <a:xfrm>
            <a:off x="539750" y="6165304"/>
            <a:ext cx="7931374" cy="677689"/>
            <a:chOff x="539750" y="6165304"/>
            <a:chExt cx="7931374" cy="677689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731A131-CC74-4E31-95F2-037798A7AAEF}"/>
                </a:ext>
              </a:extLst>
            </p:cNvPr>
            <p:cNvSpPr/>
            <p:nvPr/>
          </p:nvSpPr>
          <p:spPr>
            <a:xfrm>
              <a:off x="539750" y="6381328"/>
              <a:ext cx="79313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 </a:t>
              </a:r>
            </a:p>
            <a:p>
              <a:endParaRPr lang="it-IT" altLang="it-IT" sz="1200" b="0" dirty="0">
                <a:solidFill>
                  <a:srgbClr val="006666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33A3A96-65DA-43EE-9438-3D64AA048E41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B1B9CC1B-7950-41D0-B6F2-CF2EE44F1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908050"/>
          </a:xfrm>
        </p:spPr>
        <p:txBody>
          <a:bodyPr/>
          <a:lstStyle/>
          <a:p>
            <a:pPr eaLnBrk="1" hangingPunct="1"/>
            <a:r>
              <a:rPr lang="it-IT" altLang="it-IT" sz="2800"/>
              <a:t>Le variabili macroeconomiche e il benessere individuale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BCC48BB-AD55-4FFD-A15A-AE539C89B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135938" cy="3168650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800">
                <a:solidFill>
                  <a:srgbClr val="000099"/>
                </a:solidFill>
              </a:rPr>
              <a:t>L’andamento macroeconomico incide direttamente sul benessere degli individui</a:t>
            </a:r>
          </a:p>
          <a:p>
            <a:pPr marL="287338" indent="-287338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it-IT" altLang="it-IT" sz="2400"/>
              <a:t>Esempi</a:t>
            </a:r>
          </a:p>
          <a:p>
            <a:pPr marL="692150" lvl="1" indent="-290513" eaLnBrk="1" hangingPunct="1">
              <a:spcBef>
                <a:spcPct val="60000"/>
              </a:spcBef>
              <a:buClr>
                <a:schemeClr val="hlink"/>
              </a:buClr>
              <a:buFont typeface="Wingdings" panose="05000000000000000000" pitchFamily="2" charset="2"/>
              <a:buChar char="¢"/>
            </a:pPr>
            <a:r>
              <a:rPr lang="it-IT" altLang="it-IT" sz="2400"/>
              <a:t> Disoccupazione</a:t>
            </a:r>
          </a:p>
          <a:p>
            <a:pPr marL="692150" lvl="1" indent="-290513" eaLnBrk="1" hangingPunct="1">
              <a:spcBef>
                <a:spcPct val="60000"/>
              </a:spcBef>
              <a:buClr>
                <a:schemeClr val="hlink"/>
              </a:buClr>
              <a:buFont typeface="Wingdings" panose="05000000000000000000" pitchFamily="2" charset="2"/>
              <a:buChar char="¢"/>
            </a:pPr>
            <a:r>
              <a:rPr lang="it-IT" altLang="it-IT" sz="2400"/>
              <a:t> Tassi di interesse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07F01BD-6547-4A10-824A-AF23903EDA42}"/>
              </a:ext>
            </a:extLst>
          </p:cNvPr>
          <p:cNvGrpSpPr/>
          <p:nvPr/>
        </p:nvGrpSpPr>
        <p:grpSpPr>
          <a:xfrm>
            <a:off x="539750" y="6165304"/>
            <a:ext cx="7931374" cy="493023"/>
            <a:chOff x="539750" y="6165304"/>
            <a:chExt cx="7931374" cy="49302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7B3C1AF-20C3-4454-BBDC-852517E09127}"/>
                </a:ext>
              </a:extLst>
            </p:cNvPr>
            <p:cNvSpPr/>
            <p:nvPr/>
          </p:nvSpPr>
          <p:spPr>
            <a:xfrm>
              <a:off x="539750" y="6381328"/>
              <a:ext cx="7931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it-IT" sz="1200" b="0" dirty="0">
                  <a:solidFill>
                    <a:srgbClr val="006666"/>
                  </a:solidFill>
                </a:rPr>
                <a:t>Capitolo 1: La macroeconomia come scienza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703A053-4155-4FA9-A369-33C975B102F0}"/>
                </a:ext>
              </a:extLst>
            </p:cNvPr>
            <p:cNvSpPr/>
            <p:nvPr/>
          </p:nvSpPr>
          <p:spPr bwMode="auto">
            <a:xfrm>
              <a:off x="4211960" y="6165304"/>
              <a:ext cx="648072" cy="21602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theme/theme1.xml><?xml version="1.0" encoding="utf-8"?>
<a:theme xmlns:a="http://schemas.openxmlformats.org/drawingml/2006/main" name="1_Eclissi">
  <a:themeElements>
    <a:clrScheme name="1_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ssi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1_Eclissi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2139</Words>
  <Application>Microsoft Macintosh PowerPoint</Application>
  <PresentationFormat>Presentazione su schermo (4:3)</PresentationFormat>
  <Paragraphs>333</Paragraphs>
  <Slides>42</Slides>
  <Notes>38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3" baseType="lpstr">
      <vt:lpstr>Arial</vt:lpstr>
      <vt:lpstr>Arial Narrow</vt:lpstr>
      <vt:lpstr>Avenir Book</vt:lpstr>
      <vt:lpstr>Calibri</vt:lpstr>
      <vt:lpstr>Franklin Gothic Book</vt:lpstr>
      <vt:lpstr>Tahoma</vt:lpstr>
      <vt:lpstr>Verdana</vt:lpstr>
      <vt:lpstr>Wingdings</vt:lpstr>
      <vt:lpstr>1_Eclissi</vt:lpstr>
      <vt:lpstr>Office Theme</vt:lpstr>
      <vt:lpstr>Equation</vt:lpstr>
      <vt:lpstr>Politica Economica EA (O-Z)</vt:lpstr>
      <vt:lpstr>Politica Economica</vt:lpstr>
      <vt:lpstr>Politica Economica</vt:lpstr>
      <vt:lpstr>Presentazione standard di PowerPoint</vt:lpstr>
      <vt:lpstr>Presentazione standard di PowerPoint</vt:lpstr>
      <vt:lpstr>Il percorso </vt:lpstr>
      <vt:lpstr>L’oggetto di studio della macroeconomia Alcuni esempi</vt:lpstr>
      <vt:lpstr>L’oggetto di studio della macroeconomia Alcuni esempi</vt:lpstr>
      <vt:lpstr>Le variabili macroeconomiche e il benessere individuale</vt:lpstr>
      <vt:lpstr>Le variabili macroeconomiche e il benessere individuale</vt:lpstr>
      <vt:lpstr>Le variabili macroeconomiche e il benessere individuale</vt:lpstr>
      <vt:lpstr>Analisi di un caso L’andamento dell’economia dell’Italia e degli Stati Uniti</vt:lpstr>
      <vt:lpstr>Analisi di un caso L’andamento dell’economia negli Stati Uniti</vt:lpstr>
      <vt:lpstr>Analisi di un caso L’andamento dell’economia in Italia</vt:lpstr>
      <vt:lpstr>Analisi di un caso L’andamento dell’economia negli Stati Uniti</vt:lpstr>
      <vt:lpstr>Analisi di un caso L’andamento dell’economia in Italia</vt:lpstr>
      <vt:lpstr>Analisi di un caso L’andamento dell’economia in Italia</vt:lpstr>
      <vt:lpstr>Analisi di un caso L’andamento dell’economia: Italia vs Stati Uniti</vt:lpstr>
      <vt:lpstr>Analisi di un caso L’andamento dell’economia: Italia vs Stati Uniti</vt:lpstr>
      <vt:lpstr>I modelli economici</vt:lpstr>
      <vt:lpstr>Un semplice modello di domanda e offerta  Esempio: Il mercato della pizza</vt:lpstr>
      <vt:lpstr>Un semplice modello di domanda e offerta  Esempio: Il mercato della pizza</vt:lpstr>
      <vt:lpstr>Le funzioni matematiche Per esprimere le relazioni tra le variabili</vt:lpstr>
      <vt:lpstr>Funzione di domanda</vt:lpstr>
      <vt:lpstr>Funzione di offerta</vt:lpstr>
      <vt:lpstr>Variabili endogene ed esogene</vt:lpstr>
      <vt:lpstr>Variabili endogene ed esogene</vt:lpstr>
      <vt:lpstr>Equilibrio di mercato Determinazione delle variabili endogene</vt:lpstr>
      <vt:lpstr>Effetti di un cambiamento delle esogene Un aumento del reddito</vt:lpstr>
      <vt:lpstr>Effetti di un cambiamento delle esogene Un aumento del prezzo della mozzarella</vt:lpstr>
      <vt:lpstr>Diversi modelli per studiare diversi problemi</vt:lpstr>
      <vt:lpstr>L’utilizzo dei modelli economici</vt:lpstr>
      <vt:lpstr>L’utilizzo dei modelli economici</vt:lpstr>
      <vt:lpstr>Il funzionamento dei mercati  I prezzi: flessibili vs vischiosi</vt:lpstr>
      <vt:lpstr>Il funzionamento dei mercati  I prezzi: flessibili vs vischiosi</vt:lpstr>
      <vt:lpstr>Logica del corso</vt:lpstr>
      <vt:lpstr>Logica del corso</vt:lpstr>
      <vt:lpstr>Logica del corso</vt:lpstr>
      <vt:lpstr>Sul libro di testo</vt:lpstr>
      <vt:lpstr>Sul libro di testo</vt:lpstr>
      <vt:lpstr>Sul libro di testo</vt:lpstr>
      <vt:lpstr>In sintesi</vt:lpstr>
    </vt:vector>
  </TitlesOfParts>
  <Company>UNIBO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cervellati</dc:creator>
  <cp:lastModifiedBy>Aniello Ferraro</cp:lastModifiedBy>
  <cp:revision>168</cp:revision>
  <dcterms:created xsi:type="dcterms:W3CDTF">2003-11-11T13:55:23Z</dcterms:created>
  <dcterms:modified xsi:type="dcterms:W3CDTF">2023-02-27T08:58:06Z</dcterms:modified>
</cp:coreProperties>
</file>