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2"/>
  </p:notesMasterIdLst>
  <p:sldIdLst>
    <p:sldId id="341" r:id="rId3"/>
    <p:sldId id="299" r:id="rId4"/>
    <p:sldId id="300" r:id="rId5"/>
    <p:sldId id="257" r:id="rId6"/>
    <p:sldId id="323" r:id="rId7"/>
    <p:sldId id="292" r:id="rId8"/>
    <p:sldId id="301" r:id="rId9"/>
    <p:sldId id="324" r:id="rId10"/>
    <p:sldId id="303" r:id="rId11"/>
    <p:sldId id="304" r:id="rId12"/>
    <p:sldId id="302" r:id="rId13"/>
    <p:sldId id="297" r:id="rId14"/>
    <p:sldId id="296" r:id="rId15"/>
    <p:sldId id="258" r:id="rId16"/>
    <p:sldId id="305" r:id="rId17"/>
    <p:sldId id="308" r:id="rId18"/>
    <p:sldId id="325" r:id="rId19"/>
    <p:sldId id="311" r:id="rId20"/>
    <p:sldId id="259" r:id="rId21"/>
    <p:sldId id="322" r:id="rId22"/>
    <p:sldId id="333" r:id="rId23"/>
    <p:sldId id="344" r:id="rId24"/>
    <p:sldId id="321" r:id="rId25"/>
    <p:sldId id="343" r:id="rId26"/>
    <p:sldId id="312" r:id="rId27"/>
    <p:sldId id="345" r:id="rId28"/>
    <p:sldId id="313" r:id="rId29"/>
    <p:sldId id="262" r:id="rId30"/>
    <p:sldId id="263" r:id="rId31"/>
    <p:sldId id="264" r:id="rId32"/>
    <p:sldId id="363" r:id="rId33"/>
    <p:sldId id="265" r:id="rId34"/>
    <p:sldId id="315" r:id="rId35"/>
    <p:sldId id="266" r:id="rId36"/>
    <p:sldId id="267" r:id="rId37"/>
    <p:sldId id="268" r:id="rId38"/>
    <p:sldId id="316" r:id="rId39"/>
    <p:sldId id="269" r:id="rId40"/>
    <p:sldId id="270" r:id="rId41"/>
    <p:sldId id="327" r:id="rId42"/>
    <p:sldId id="320" r:id="rId43"/>
    <p:sldId id="346" r:id="rId44"/>
    <p:sldId id="361" r:id="rId45"/>
    <p:sldId id="319" r:id="rId46"/>
    <p:sldId id="347" r:id="rId47"/>
    <p:sldId id="317" r:id="rId48"/>
    <p:sldId id="271" r:id="rId49"/>
    <p:sldId id="273" r:id="rId50"/>
    <p:sldId id="272" r:id="rId51"/>
    <p:sldId id="274" r:id="rId52"/>
    <p:sldId id="340" r:id="rId53"/>
    <p:sldId id="275" r:id="rId54"/>
    <p:sldId id="331" r:id="rId55"/>
    <p:sldId id="342" r:id="rId56"/>
    <p:sldId id="277" r:id="rId57"/>
    <p:sldId id="364" r:id="rId58"/>
    <p:sldId id="338" r:id="rId59"/>
    <p:sldId id="339" r:id="rId60"/>
    <p:sldId id="280" r:id="rId61"/>
    <p:sldId id="329" r:id="rId62"/>
    <p:sldId id="360" r:id="rId63"/>
    <p:sldId id="351" r:id="rId64"/>
    <p:sldId id="328" r:id="rId65"/>
    <p:sldId id="352" r:id="rId66"/>
    <p:sldId id="353" r:id="rId67"/>
    <p:sldId id="362" r:id="rId68"/>
    <p:sldId id="357" r:id="rId69"/>
    <p:sldId id="358" r:id="rId70"/>
    <p:sldId id="359" r:id="rId7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9900"/>
    <a:srgbClr val="660066"/>
    <a:srgbClr val="FCAF9A"/>
    <a:srgbClr val="FDC8B9"/>
    <a:srgbClr val="C8EE3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4434" autoAdjust="0"/>
  </p:normalViewPr>
  <p:slideViewPr>
    <p:cSldViewPr>
      <p:cViewPr varScale="1">
        <p:scale>
          <a:sx n="87" d="100"/>
          <a:sy n="87" d="100"/>
        </p:scale>
        <p:origin x="53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F3150EB6-A1BE-409F-86E0-892634675959}" type="datetimeFigureOut">
              <a:rPr lang="it-IT"/>
              <a:pPr>
                <a:defRPr/>
              </a:pPr>
              <a:t>18/04/2024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9FF0E36-9BFA-495C-B015-0A0545DE38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6A77DA-9284-4F80-B995-87634F7827CF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111FFB-3794-4E9B-8D9F-19061E3566A5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07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A85DAB-E3EA-4761-8F5C-F15F5A83A833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14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86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0B888A-41F4-44BC-9C10-75246BE87C11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C57948-EC3E-45DE-B981-9B2C19C86456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16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50EB38-DC2F-4158-8A5A-07FDA359BA48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17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F19CC4-FF05-4FC7-A85C-8C934CAA30B4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18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1A91CA-E2B4-4DEC-9E08-7D51529EEFAF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19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E337C2-BD9C-41CD-8EB1-A22EB81C866A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20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50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0FAA0B-9047-4309-BFA1-40AFE1E2498B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25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50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0FAA0B-9047-4309-BFA1-40AFE1E2498B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26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2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71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B16198-CAEB-4D60-8251-869A33F0662B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71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C2B4ED-8732-40C0-8A0F-3D9A44D64129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27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82C31E-3FD6-467A-9AEC-D39B98074061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28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8ECAEB-02B1-4781-837A-A795A3157909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29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32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AE6BE3-956F-4994-B989-4538B4D01B93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30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73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46CD4B-F8B1-46EE-93A6-A734D3781F34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32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593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4A1B46-8272-468C-8894-12B6E71EF4D1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33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14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79D5D2-B6F0-47E8-8B18-15125CEB621C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34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591638-BAF1-4081-AD4D-DA65A5212E19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35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E0DBD7-8904-43BF-9253-6B3F70194E3D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36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DA48FA-47D9-4C1F-8A4C-63BFE9AEC0A2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37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2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59A252-6D80-42AD-84EE-3EE5905A29A5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96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154C39-EC58-422E-8D7A-DC329CC8BA24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38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16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1300DB-3C96-4E90-A229-EA37651670AD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39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747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2DBB3C-58AA-4995-8028-9A45622CBDC5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41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003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4E74C2-E317-4C6B-9064-281F207C400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236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CF2334-1C64-44B8-9BAC-211ED7126B8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782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768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15F1C6-563C-4FD6-B7EF-F79F41827F1A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46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88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2B6AE6-F4A6-4C1A-A863-677A812E7F89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47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29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DC38D8-8829-41D2-B099-BE1D1DEA3155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48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09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6188E9-A8DA-49A9-AE3D-93EE7C3E1532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49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49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71D8FE-433B-489E-9767-6A78EC3A4598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50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22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100A58-48D6-482C-8FC8-D68F14AFEB7A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70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5076C2-862E-49AA-A315-4E2CF7B83AE8}" type="slidenum">
              <a:rPr lang="it-IT" altLang="it-IT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51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90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26B858-B499-444E-B2E0-712D9C2DD4D3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52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A3B965-8F2D-4837-84D3-8EB959CA349C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53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42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7AE5AC-9094-40BD-85DE-E92FCED0D7C5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55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044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8C7F40-E792-4DBE-8D43-26F67A4AA552}" type="slidenum">
              <a:rPr lang="it-IT" altLang="it-IT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58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065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A408E5-4F65-4D39-8E70-C6BC81DE8C36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59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43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11B850-9751-4809-8690-AF3BADAACF59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655F3B-73A4-4A29-AAC9-B86B11D2F8EC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707409-DB0F-4381-A27D-6AFECB99C6F0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25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FC0400-30E9-4024-B72F-29E540769FB0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45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B739E9-648F-49C8-B2DE-1B60F87BFC4D}" type="slidenum">
              <a:rPr lang="it-IT" altLang="it-IT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it-IT" altLang="it-IT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A80C8-F661-4AF5-BE44-5A0478783F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606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ACC9A-22D6-4AFB-BC33-30A28387E8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331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0D317-ED39-412D-BC64-75CAF43774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6495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0F6EB-D076-472D-BC06-60BD14D3E523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6F7AD-C9C5-4D74-943A-A8836B5FB25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845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78423-E1E2-4B7E-89DD-2F7A2F09967B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EC9D1-5736-4476-A9ED-0143639F0BB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002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D1F38-DCCB-4C6F-AE81-FE0282408B62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DDE8B1-C29D-4DE1-8FB1-18BCF1F4A28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60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4B8F2-0CFE-49C7-89AC-19FEAC1B5A73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57CEC4-38A5-413A-9692-76636402F070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3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19B68-CA3D-4EB0-B94B-F21AFD40AD3B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DD650D-EDE7-4409-A516-799C98F5EFE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54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F9F6-C34F-415C-B817-8B7A5941FCD1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AB2FF9-6729-4F94-B688-59246274649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7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3FAA3-4AE0-4C99-8400-D5B6A36F2DC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0D977-1730-488A-8143-3C399E7566B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26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3198A-8AE5-4471-B99E-402821A388B9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813DE6-3877-4F4E-84D5-EA2544B9372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0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16876-F0C5-4809-AA2E-6A56FA1A55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1673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BD19C3-EA12-430E-89C9-AFDDCC06F8B2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98B0C-79F7-471B-9D36-9F6DFFA182A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88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29F34-3E0B-44C6-B0AA-F4247B62E15E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E417B2-6CDD-4ABC-9A74-412FA2B1195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009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2B76-70E4-4113-B2A9-4A75627F4D06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B5F9FA-BA0F-4760-8D19-D45745EBA9C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91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4B17A-4682-4BEB-8CB6-3A3A29C83C2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938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DBA4B-1B1E-4657-937F-C2BC81BE93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127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43031-C538-44CA-960B-475AE1D342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341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76345-8F4F-4E86-A681-D8191D4131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083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874BF-C17A-4711-9820-66D9FCCD36B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153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C1B98-8B23-4A80-983B-B8D32AB882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814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1EF1-3392-49F8-8D83-8BDAE2FBBEE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68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CF9D994-CD32-46C6-8E68-AE114280F96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D8E51-A384-41E3-8A42-0FAA1DD99242}" type="datetimeFigureOut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18/04/2024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50FCF5-E455-42FA-8E6D-7FB04A0069D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80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rci.rutgers.edu/~microlab/CLASSINFO/IMAGESCI/Identification%20of%20Unknown%20-%20Api.htm" TargetMode="Externa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gif"/><Relationship Id="rId9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8913"/>
            <a:ext cx="8361363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CasellaDiTesto 6"/>
          <p:cNvSpPr txBox="1">
            <a:spLocks noChangeArrowheads="1"/>
          </p:cNvSpPr>
          <p:nvPr/>
        </p:nvSpPr>
        <p:spPr bwMode="auto">
          <a:xfrm>
            <a:off x="25400" y="0"/>
            <a:ext cx="50212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Costruzione della cellula (batterica)</a:t>
            </a:r>
          </a:p>
        </p:txBody>
      </p:sp>
      <p:pic>
        <p:nvPicPr>
          <p:cNvPr id="3076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651625"/>
            <a:ext cx="5162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597650"/>
            <a:ext cx="24288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CasellaDiTesto 3"/>
          <p:cNvSpPr txBox="1">
            <a:spLocks noChangeArrowheads="1"/>
          </p:cNvSpPr>
          <p:nvPr/>
        </p:nvSpPr>
        <p:spPr bwMode="auto">
          <a:xfrm>
            <a:off x="7596188" y="5310188"/>
            <a:ext cx="1439862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 b="1">
                <a:latin typeface="Calibri" panose="020F0502020204030204" pitchFamily="34" charset="0"/>
                <a:cs typeface="Calibri" panose="020F0502020204030204" pitchFamily="34" charset="0"/>
              </a:rPr>
              <a:t>strutture sopramolecolari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 b="1">
                <a:latin typeface="Calibri" panose="020F0502020204030204" pitchFamily="34" charset="0"/>
                <a:cs typeface="Calibri" panose="020F0502020204030204" pitchFamily="34" charset="0"/>
              </a:rPr>
              <a:t>complesse</a:t>
            </a:r>
          </a:p>
        </p:txBody>
      </p:sp>
      <p:sp>
        <p:nvSpPr>
          <p:cNvPr id="3079" name="CasellaDiTesto 4"/>
          <p:cNvSpPr txBox="1">
            <a:spLocks noChangeArrowheads="1"/>
          </p:cNvSpPr>
          <p:nvPr/>
        </p:nvSpPr>
        <p:spPr bwMode="auto">
          <a:xfrm>
            <a:off x="7596188" y="4427538"/>
            <a:ext cx="11636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 b="1">
                <a:latin typeface="Calibri" panose="020F0502020204030204" pitchFamily="34" charset="0"/>
                <a:cs typeface="Calibri" panose="020F0502020204030204" pitchFamily="34" charset="0"/>
              </a:rPr>
              <a:t>macromolecole</a:t>
            </a:r>
          </a:p>
        </p:txBody>
      </p:sp>
      <p:sp>
        <p:nvSpPr>
          <p:cNvPr id="3080" name="CasellaDiTesto 5"/>
          <p:cNvSpPr txBox="1">
            <a:spLocks noChangeArrowheads="1"/>
          </p:cNvSpPr>
          <p:nvPr/>
        </p:nvSpPr>
        <p:spPr bwMode="auto">
          <a:xfrm>
            <a:off x="7567613" y="3457575"/>
            <a:ext cx="10112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 b="1">
                <a:latin typeface="Calibri" panose="020F0502020204030204" pitchFamily="34" charset="0"/>
                <a:cs typeface="Calibri" panose="020F0502020204030204" pitchFamily="34" charset="0"/>
              </a:rPr>
              <a:t>monomeri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tangolo 2"/>
          <p:cNvSpPr>
            <a:spLocks noChangeArrowheads="1"/>
          </p:cNvSpPr>
          <p:nvPr/>
        </p:nvSpPr>
        <p:spPr bwMode="auto">
          <a:xfrm>
            <a:off x="107950" y="995363"/>
            <a:ext cx="53562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TERRENI DI COLTURA SELETTIVI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Terreni a cui vengono aggiunte sostanze che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favoriscono la moltiplicazione dei microrganismi ricercati.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inibiscono selettivamente o ritardano  la crescita di tutti gli altri microrganismi.</a:t>
            </a:r>
          </a:p>
        </p:txBody>
      </p:sp>
      <p:sp>
        <p:nvSpPr>
          <p:cNvPr id="19459" name="Rettangolo 2"/>
          <p:cNvSpPr>
            <a:spLocks noChangeArrowheads="1"/>
          </p:cNvSpPr>
          <p:nvPr/>
        </p:nvSpPr>
        <p:spPr bwMode="auto">
          <a:xfrm>
            <a:off x="5537200" y="1025525"/>
            <a:ext cx="35718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TERRENI DI COLTURA DIFFERENZIALI</a:t>
            </a:r>
          </a:p>
          <a:p>
            <a:pPr marL="85725"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Terreno di coltura a cui viene aggiunto un indicatore che permette di distinguere batteri con attività metaboliche diverse.</a:t>
            </a:r>
          </a:p>
        </p:txBody>
      </p:sp>
      <p:sp>
        <p:nvSpPr>
          <p:cNvPr id="19460" name="Rettangolo 2"/>
          <p:cNvSpPr>
            <a:spLocks noChangeArrowheads="1"/>
          </p:cNvSpPr>
          <p:nvPr/>
        </p:nvSpPr>
        <p:spPr bwMode="auto">
          <a:xfrm>
            <a:off x="63500" y="2711450"/>
            <a:ext cx="27797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Acqua </a:t>
            </a:r>
            <a:r>
              <a:rPr lang="it-IT" altLang="it-IT" sz="16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peptonata</a:t>
            </a:r>
            <a:r>
              <a:rPr lang="it-IT" altLang="it-IT" sz="16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alcalina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Petpone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10 g/L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NaCl	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pH 	8,6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19461" name="Rettangolo 4"/>
          <p:cNvSpPr>
            <a:spLocks noChangeArrowheads="1"/>
          </p:cNvSpPr>
          <p:nvPr/>
        </p:nvSpPr>
        <p:spPr bwMode="auto">
          <a:xfrm>
            <a:off x="179512" y="4725144"/>
            <a:ext cx="374441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MacConkey</a:t>
            </a:r>
            <a:r>
              <a:rPr lang="it-IT" altLang="it-IT" sz="16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broth</a:t>
            </a:r>
            <a:endParaRPr lang="it-IT" altLang="it-IT" sz="1600" b="1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Peptone		20.0 g/L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Lactose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		10.0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Bile </a:t>
            </a:r>
            <a:r>
              <a:rPr lang="it-IT" alt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salts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5.0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Sodium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chloride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	5.0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Bromocresol</a:t>
            </a:r>
            <a:r>
              <a:rPr lang="it-IT" alt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purple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(o </a:t>
            </a:r>
            <a:r>
              <a:rPr lang="it-IT" altLang="it-IT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</a:t>
            </a:r>
            <a:r>
              <a:rPr lang="it-IT" alt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alt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0.01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7.3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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0.2</a:t>
            </a:r>
          </a:p>
        </p:txBody>
      </p:sp>
      <p:sp>
        <p:nvSpPr>
          <p:cNvPr id="19462" name="Rettangolo 6"/>
          <p:cNvSpPr>
            <a:spLocks noChangeArrowheads="1"/>
          </p:cNvSpPr>
          <p:nvPr/>
        </p:nvSpPr>
        <p:spPr bwMode="auto">
          <a:xfrm>
            <a:off x="6040438" y="2344738"/>
            <a:ext cx="29956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MacConkey</a:t>
            </a:r>
            <a:r>
              <a:rPr lang="it-IT" altLang="it-IT" sz="16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agar n.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Peptone 		20.0 g/L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Lactose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		10.0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Bile </a:t>
            </a:r>
            <a:r>
              <a:rPr lang="it-IT" alt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salts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No. 3 	1.5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Sodium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chloride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	5.0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</a:t>
            </a:r>
            <a:r>
              <a:rPr lang="it-IT" altLang="it-IT" sz="1600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 	0.03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Crystal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violet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	0.001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Agar 		15.0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pH 7.1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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0.2</a:t>
            </a:r>
          </a:p>
        </p:txBody>
      </p:sp>
      <p:pic>
        <p:nvPicPr>
          <p:cNvPr id="19463" name="Picture 8" descr="http://thealchemistkitten.files.wordpress.com/2011/06/macconkey_agar_with_lf_and_lf_colon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652963"/>
            <a:ext cx="28813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AutoShape 10" descr="data:image/jpeg;base64,/9j/4AAQSkZJRgABAQAAAQABAAD/2wCEAAkGBhQSERQUExQWFRUWFRsaFxgVFxUXFxgXFhgaFxgcFxUXHCYeFxwjHBgXHy8gIycpLCwsFR4xNTAqNSYrLCkBCQoKDgwOGg8PGiwkHBwpNCwsKSwsKiwsLCkpLC8pLCwsLCwsLCwpKSwpLCwpLCwpLCwsLCwpKSwsLCkpKSwpKf/AABEIAKgA8AMBIgACEQEDEQH/xAAcAAABBAMBAAAAAAAAAAAAAAAFAwQGBwABAgj/xABREAACAAQDAggJBgoHCAMAAAABAgADBBEFEiEGMQcTIkFRYXGxIzJyc4GRobLBFCQlQmLRFTM0UlNjdJKzwkNUZIKiw9IXNUSDk6Ph8BYmhP/EABkBAAMBAQEAAAAAAAAAAAAAAAABAgMEBf/EAC0RAAICAQMDAgQGAwAAAAAAAAABAhExAyEyEiJBUYETobHBBEJx0eHwUmGR/9oADAMBAAIRAxEAPwCQ0ey9GVpUWjlTJs6Rxl3Z1WyImckgkklnAAA6TDtcAwsCz0ah9xVVmzOWCFdUKnllWYA23XEFtnaJJ1FRl1uVkSypuQwJQA5WUgi40tfWCYwORc+DGpB0LCxBBBAB0N1BNt5AveLAjDYNhIAPyZSCVClZc5gxYBrAg6kKbkbwOmxjtcDwomwoweWVPg5gtYTCWsTcr4KYLjnWJQuzFNpaUB4ttW0yABbWOmgsTzjQ3hr8ipeMmKUAEsrmdnKjOQ75Qc17hZjMebwh9EgR84PhNr/I9cquAUmAlWZFBAJ/WIew9sbTBsLF89NLBVnBypNIGVnChibWZuLawtqRodReQS8MoXaYoVSUTK/KfRFATffm4sC418H1Q2pplA1gQqzHHKRmbNebyrMb2JvN383GaWvCAY0eAYVMdEWlTM4YgFHWwTfcE6bx6x0iG+2fB1I+SP8AJKZBOuuXLobZhmAubai8G8PFN81mCSU4wsZZJJyTCp0YZiMxUOAeojng3XSC6WVspuNdfhAB52wTZGpq3dZMu5lmzliFCk3Fjfn0OnVEjXgeq/rTJA/vMf5YkHBJcVWIKTezi+/Uh3W9ubdFgVlEzbiB23+ENPchrYpeq4JK5RdRLmDoRxc9gYCIpKwya04SFRjNLZcluVm6OqPTVJIKoASL9W6KUw5GTaABjmYVLAnpzA9PURA3sx0ap+B+tIu3FJfmZ9fYDG5nBDWjxTJc9Aex9oi7p9PmG+0I0dBkJOYm/VaBN0KtzzZjGBzqWZknoZbWuAdxF94I0Ih/hOxtZUqHlSHZDuY2VT2FiLxNeHCm5dK+beJihbbrZSTfrva3VE72FfNh1L5lR6tIHJjUSoTwW4h+iX/qJ98CMX2SqqYZp0h0X87Qr1XYaR6HahJPj+z/AMwz2woONoahM2W8pje19FGY6ddodio8+YRs/UVRIkSnmW3ldAO1joIPLwV11rlEXtmKDE+4F5bfIWJK5WnMQBe40F7xLqqgZieUBfqJhJu9wa2KJr+DmvlKWMksoGpllW07AbwCk0rzeKloCzs5VV5yY9Oy6cqlr3IG+PPWB61tNzXqDu03tBbpjUVaCcngkrCuZzKTtYnuEdngkqTumyT1cr4iLnmyQ6BSW05xv09EJ0eEqDcM+nTl+6BN1uV0o877QbLz6IqJygZr5SpuDbf2RzhWydVUjNKksyn6xsqnsJ3xY/DlSAJStc6u46vFB9cEdjMQY09ItwQZVrW3W3QOT2BQTbKo/wDi87jeK5N8/FlrkyxMP1DMAtmhXEtiauQhd5XIAuWUhgB188S4VbSKlpSTAJRqMztkYlXmnNxZPigsdx5riJnjvKoJ9+enf2CLYlFbnn12jgbo26xyDDMS+9k9uaGXQ0yTKqUjpJRWUk3BAtY6QWXhEw7+uSr9rfdHnXNG+MMTRp1HqahxmVNlq8ti6MLhlRyCDzg5YE4lhEubMcs04S3bMyJLmAlxLMq+cC4BSwI6QNd919gR9G0nmE7oO2vEIshsyQslaiZNnPLlsWJbi5trMSOWCt7WbdcgnldUKYa9DVs82RNmPZxmyCZlDES7CxT9TL06uuHPCDOBw6qsQbLY2INjcGxtuO71xHeBHSlnk/pu5BAwJOuGS1MoAzikps4Uo7coKVWxtoOUxItqbdEGPlAYqMr7+dWG7pjimxiRMDGXOlOE8cpMRgtvziDyd3P0QpQ18qcueVMSYt7ZpbK636LqSLwAVvwTN89xDy/82ZFoGKr4Iz89rx1n2Tni1YAMijEa+0P/AOwxeV4oxL//ACHX+uH4wnhgXpGhCVXVpKRpkxgiKCWZjYADeSeaG2EY7JqlLSJgcKbNa4Km1wGVgCLg31GsMCueHM/kfbN7kiZcHp+jaXzfxMQzh0/4Ptm9yRMuDo/RlL5v+YwMRI7QL2re1FVHokTPcMEy4uBffu64FbXfkNV5iZ7hgGRbgVf5g46J7e1UMT2Yt90V1wITPms8dE4H1y1+6LBqatJYBd1QEgAswUXO4XPP1QCFm3R50wVPn1OOiqt/ij0ZHnrD5VsUlDorT78Pww8ov9JVo7RYybMCgsTYAEk9AGphvhmJy6iWs2S4eW17ML2NjY79d4hDK44dvxVL5x/cEd7BgmRSn7DAe2OOHUeCpfOP7ghXg/W9JSnyu8wnlFQ8kbxVgtabpdRNkZ7zGGZ5lxLcpaxK26dfRE3xByaKcu8cQ49hgDicwivlp4PK6OSCBmLSyMtusX09MSiaL000c5lvv3aqY2eCVk86OdISDQo8JE6wGA6MZGE6xoNCKL8+XvJwWkEtxKMxZMozjukrNspmHm0vpfS5F44wvF5tLT1NNIQVTUply5LSUNjxqlvCqGN2Q3ZrHlZhuJhts7wg0vyGWjy3MtEWS5cJkLZdVIY6g9kG8N2ropaBJKypab8qPIQXO/khhGSwb9LIpImfRGJoeOZlqHJechVmZ8hJOmjXvdfq3AhfgrEr8F1fH6yc78Zox5HFjNovKOl90OdudtKZqOdJUgPNU2IKMpII3lCddIAcF23NPSU86XPzgh+MBVC4KkAG+XdYiG1shYdMM0dPRmtqi5p2ovkEv8TZZSSlmXVZ+XxnNrjXVQRbWJDsLNSe1TVyygWeyBZcsqciSlshmhdBNYNcjmGUHUQwpeE3C1UhOSGNyBTsoJ6SAtiYVbhYw2WNHYDfpJfs5hAIj3BG166u9P8AGeDkjEGpKev4rxhXcVK41mZEacJKqWLEnIrTCxHoiHcFu0ciTV1LTXyid+L5LHNeYz2soPMbxYA2owtlmrxkorOYmarK1nJAUlgy66KB6IAN7F5pDzaKZkd5SpNM2WW8Jx5fM00MSVmFkYnWxDC1hpFdW/8AsQH9r+BixcO2iwyllniXly5bNqUR7FgOdsupAtv5rRV07H5Axv5UHvIE7NnAO7KRcDfvg8MPJbfCBLzYdUjIZnI3C9xZgc/J1OTx7DfltAvYOdmqqxuOFVmEk/KVTIrEKw4oKOTdPGuv6Wx1EEE2/pjpywbA8oIuhFx4zDmheXtfJ1sDoCxs0rcNSdHgH0shXDmOTRn7U33ViYcHX+7KXzf8xiteFXa2TWcQkrNeWzlswsOUABYg67jE02D2pkLQyJQYsyIA1sujakjlEawMSW4zoMfM/FpDvxqAiolypLyZqhVXJy2JWxd7Ek3sq5AbEm8t2y/IKrzEz3TGNjMq4cy3JW9jlUkA2vY5ri9h6oA7Wbb0xpp8pmdWeUyrmQgXIsNdwhpMKA3Aa/gqofrE9qH7okm3UikVRPqZYnMqtKkyXIyPMnEAAK3JDaWznxVzGIPwRbRSKYVAnzFllzLyg3ucqsDYAHqibYntFhk/KZ3Fzst8ueS72va9rpbmEAlgL7KSClHTo00TikpVZ1bOGZRY2a/KAOl9+msUu6kYwALXFed+7x7/ABizpfCFh0hQiNkRdypKZVHObKALRVlbjEn8JipViZPynjLgaldDugrZh5R6DiP7EyWSRMVgRaqqLZgRcGe7Ai+8G++Bg4VqQrcCZ6lB9RaG07hjpF3pO9SHuaEVVAzh1/EUvnW9yFODbWip+pnHtMRbhM28k18uTLlS5ilGL3mAAFWUqLWJ54N8HOMSEo5SNNQTAznKxtYZtLkw63Ql5F8Xc/hCSmcKuR2K8i7MCMo11FwTu32iUUiZpbDpRvdMQbF5CPWWE2WFm5ZzHQlTTkCyTb8kNcaEdPTEnXaullKS81dByshLAXGg06Y2eBJOygZ289sJQtUuCzEbsxt2XNoRBiTIdNHN43MOsahDJhhcsfghyf66P4cAXJzRIKAfQxP9u/y4j7tyoyX7mzMrjyF9MFNlQeKrSOaQvtmrAuuHg18r4Qa2R/JsQ8xL/iw3j3BcgTOveF5r3kEc4++EJx1hb+imdnxEIBbYuXeukDdq3sluYSrrjXrO/doYX2HPz+R2v/CeEa2ZcW6Cbek3hvkJcQ1h87Nh+S+vyl206OKUboiDNoeyJFge+3Nr67RHJnP6fjFIUvBKtppQV939HLt+4IHYNVFHJsOUjJ6HFoLbUnlr5mV7ZawAovGiI4Lb7jeNplnEdS90P8JkhqSYTzTh7kNNpzeeD0oh9kFNnHUUkzObL8oUE9F5ZinhErLAUyZrYQ+qJXzXNzCYo9YMD5x5UFZoPyCYCLETpZ9YaAXqM9nReeN45D+xDGqmcQdCfXzx3sr+Ur5Ez+GYSrltv59YHkFxCuAKCSd5yuP8MR0HkDyj3RJdlWHG5fzlYf4TEdmNyF8ow4hLCH0wWlS+kgHvhpJOsEalPm8k/Yt7TA+SdfTEop5Hm1CWWlPTT9zsIH4XLvmt1QW2q/E0R/UsPVMMD8D+v2DvgXET5iL6MQd9iIOLSj8H1R6GlEadZgNUWzwfkp9HVl+iUfaYGxryQlo4MdkRwTGhzjucNTCYEOcRW01x0O3sYw2ECwW8k0of9yH9uNv+mIjmXlQepZn0MF6a4n/tiAZHKjJPb/v1NWjdd+LXyj3Qb2QNqXEfMS/4sAak+DHlHugzsofm2IealfxYbx7iXL2Bc1dR6IVvyJnZ8RCbndCh8SZ5PxEIY62K/L5HlN/DeG1UND2wrsX+XU/ln3GhGo5+2B8gXEe4KbOvp7oj8zn9Pxg3hLeETt+EBJp39pio+RSwiW7Snwifs8n+EsAqc6mDG0LXeSemmk/w1gLKOp7YhYKlkX2lPhJfmk+MOcNm2oposTeol6gXtyG39ENdoTrK8yveYdYW/wAxqPPyvceG+KF+ZgyaOVBvEnvSc1yJebrsSAfVAVluRD060s7q4v3jDsRrZR7VUu/OsweuUwEIVkwtrutpHOz72qZfafdaNTtx7YHkS4hbZI/OpI6Wt61IgDMHIF/zz8YO7LOBWU5P6VfabQDqhow6Jh7zBHLCXFD+rY8TTgbsntzGGspbX7YUM28uV1KQP3jHMoamEUx/tGb01EfsTR6pn/mBOGfXt0DvgttAPmVGftTh7VMB8OPjeT8YFxCXMUm+NB+mm/Mq1f1cs+poA7yIN0AvS1nmQfU0JjiQwzeqOCbwoY4jc5gvjku0+YPtt7xgfaDmJULTq4yltmmTiq33XZiBc9EST/YzWXsHknfa7EE26rGITNWtwTSzbYYo6Ktj/gECGPKie/7Lq1aUSbyM3HF/xnNlt+bA1uCXEL3yyj/zV+MRFZNJPH6ERqD4MeUe6C2zUy1PXC++VL9k2DDcEuIFfElaHdxq39e6O8P4OcQlpPUyBy0AFpkveGv+dDa2Ji+7cizGMPiTPJ+Ig6/BziP9WbToaX/qjE4PcQ5Q+SvqOlLe9CoLBOxzWrqc/b/laEqnn7fjBvDdh6+TPluaWbyWvoARuPOIbz9ka7W9JO3/AJhPdDa3BPtoaYa/Ll9sBpg1PaYkMjZusVlJpZ+h/Rt90NW2RrLFvks61/0bfdDWRSdod41MB4g/2aV7EAgSp3wTr8LqCJXgJ3JlKD4N+bTohgMMna+BmD/lv90TFbFSds6x434jzI95oUwt/mk8fblH2PHNbRTZnFgSphIl2sEc/WJ6OuOKeS6SpqMjgkpoVYbs3SOuB8RX3WIOdRD2S/zaoHUnvwPdTcaH1GF5c60qatjqB0/nAw6EmcYI9qiV5X8pEdTDo3bCVLLZHRyrAZtCQQD2GOGm74byJPYK4G9qiT5ad8Dav+k863eYVw6tCzZZuLBl9jCEqprmZbUcYTp5RgjsxvBtPxaenvjtd5hLIwVbqw7VIHrjOMOuh9RhUOwpjZ+ZU/VNm+0KYDUP1uz4w/rXLU0tbNcTW+qedRDOipZhJyy3bTmRj8IFgJcrFgd0FcPmeAqh0yD7CDAYI+nIf91vugnhiPlnji31ksByG383NEscWReObQ9OFTf0Uz9x/uhOroXlmzoyGwNmBBsd2/pjazCiXUS3xqT+1L714nXCNttUYfVSVlFSjSyzIwuCc5G8ajToiHUKfTkn9pB9l4IcOJ+eyfMD32jNcmbt0rJNRcLKtISbMlFVZzLJFmIcC5PWuvbEnocXFQivLOZL+MmUeggxSEo/Rkv9qf3BBiROdcDLIxUisO423r0xCl9TRtfIukJdiBp1WU29McsoQqGtdrgckXJ37h1R55m7SVKy1yz5mpueUbw/wHHqmYs9mnTCZcsFSW3Eta49EXhWJdLdF5lGF8ygC+8KPRzws0pbgZBv/wDd0efJ21NXceHfTrh1I2xq1SYeOYkLYX5rkaiHsLYvhZY/Rkdp/wDN4SqKspeyH0k26BuMUhgu3Va9RKUz2N3AN/TGVu2lZrec2+HawwXTVl5Sp0zLcrY2vozW074VWe35p1H53P64pPA9vqsTVDTSyki4Ivcc4hi/CbWhjabpc83NfSGqJdZL5mVZUXIOm+zae2OZNexOqm3U1/hFNVHCDWcVKbPvTXTfqRDGVwlVqk8saHohXFhSWS9JeJXO5tOca/DmhP8ACoJcZW5O/cdDu5oqLFuE2qRJBVgC0sltN5zG3stHOF8J1U6Tr5b5VsbdesGxVRwWvOxpQwAluwO5gEt7RHM7EF/Nv2rL7rRTr8JtYLWK27IJUHCNUNT1DNlzIoKmw35gO4mHsTSLNGLBrKQG151UjqsDuMc1FTKAuJSMeji0BHptFSUvCrVl0BCEFhfTpOsOK3hKq1ZgCtgdNIG0CUclo55JF+KlX6OLTvtrCIqUVl4uXLUk62loPWQL6RXWE8JM9pqB0QhiATpuJsY1iPCVOlzpyqiWlzGA01sGIELah0luWv8AhHNppp0hbejTSBr44Q2VpdrnSwU/CKy/2oVDDNlUXNoSHCVPB8VOmJovtLYm1zaW115gthz6wm2IuLa2udwA9cV1Ubfz1kCeFW5bIRzc5v2wPl8KM5zZlW2/0w0xbLYs+fiDAi7DXo3+qNTcXlrYTJ+QncD0dPZFf120058MM4EK3yjJcdFojuGT2mOxdixMmYLk3+qYV0rHtgsbFuEalkKQs5pjD6qC9/7x3QJ4V7NQynAsWmoek2MskAnqvFShtPRFucKP+7JHlyv4UXfgxb6kwNh4+nZHnh7t4W4bm+fS+qnX3mhPCB9PSfOf5ZjXDa30gvmF72iFyY5cQIjfRsr9qme4INSR9Av+2fyiI6X+j5P7RM7liRUxH4AmX/rht6hGaX1ZcvsQyqPg17YNbJDwVb1SF9+AlUfBr2/CDmx58DX/ALOPfi5cff7ihy9vsC5nNCn1Jg6oQmNuhQtyX8mARvZ38rkecHcYUrN5hLZ0j5XIv+lEZUzPG/8AeeG+Qo8RfDWtMQwLnHlt2nvh/TTOWkDp55TeUe+HHIpYD1QfAU/mx7zQNyatD+c3gKbzf87QwLatEIqQtjT8iQfsMPUYzBdEnn7Ke/aE8Vbwcn+/3iOsGPIn+bX3xFPiJchGYPF7Yd0t+KnjmyH2EQ0mP4sOqVuRO823wgEDqM+ETyx3w+qycz+nvgdSnlr5Q7xBGp8eZ2nvglkUcGqTxk7fjG8bFqipFv6Q98c07eL2xmOflFR5V+6CORvAjT+J/ejsjX0QlStyP70KBtemE8jWApUm+HN1Tl9t4j9IeV6IPGZegnDTR0PttEfpTyvQYI4YTyiZJrgjdVWO6BmBN4S36uZ7pgnRG+C1H2alT64D4FM8Mo+y49amJ8FLKI5fT0Rb3CVMvhEg/akn/tmKgPwi29v2vg0j/ke4Y1eTOOGMMG0x2WegsT6JR3Qy4Y5ubEB5iX263Pxglgi/Tin7DHpNuKPtgLwszL4i/VKlj/Df4wLkynwRrZnFaOXTIlXJMzwjlbAG17DmYHmiWvj2FLRohlTFkTJjEDK/jpYMdHuObnirh+Ll9p96CuIH5hR+cn+8ojmlHfL3fqaqW26WyCfCJRUskylppbId7A3tYi62uTDPYarkKagVJKy3lBTlzX8b7MPOEv8AGp5K+6IjOGeJN7F7zBpNz0U35/cJ1HVdIn64bgTC5qJgPRmf4y4RxvZ7DloZs+mmu7eKt2YrfS41QRBPuiXSh9CP55vhC1HKNb5Y4dMr28EVwOYBUySdwmrfsvrE+auwS5DyZikb9Jn8rmK8ws+Hl+WIWqd7RrONyyzODqOPJYlLJwSZMWXKlzC7aKRxtr2vvLRWNWBxj23Zj6rxINjfyyR5R90xHqw+Efyj3wtO1Nq/AaldKdE82e2do6ikkGfV8S4DALdN2dreNbvh+3B7Q6kYiPXJ/wBUQgm9PJ8lveMDwBeJUZf5fQbcfQkO2+CSqYSBJn8erBuVydCLXF1JhTg+2fWsefLaaZQEoG4AP1x0w02jI+SUVh+kv6xBngkfwtV+z/5ggcn8K73/AJE0lqUGH4KqfmrT+4n+qE8Q4NJcmnnzUqjMKSmbLkXWw6Q2kPZ02xgrJN6Ct/Z37jHP8Sdrf5I2cIVsilKGXnmy1vbM6i/RmYD4xZlRwQnMSayWCd95bf6orbCjafJP62X76xdW1T2nvY6RtrzlGS6WY6cU8kaTgkb+uS/3G++IXtNRGTV1EssGKneBYE2G4GLHw+beYtzziINwij6Sqv7vurE6GpOUu5+CtSMVHYzY/YubXy5hlzEQIwBzBiSSL8wg6eCKeP8AiZP7sz7oIcCs3wVYOtD/AISIK11UQdDEamrqRm0mq/QqEItKyI7QbFTKOhnM05H1TRVYfWHOYiuyuD/K6pJObJmDcq19wvuifbTPmw6pvv5HviIlwaG2J0/a3tQxtpSk9NtvcmaXWkTyVwfCVSTqY1BtMdWvkGmXqza3gWnB1LkkP8qJKgm2RddD9qJZj8y0w23QEltdhfrjn65rZv5GyhH0KbdN/pi19sOVgclt3Jkd1oqucOUw6z3xae05vgMryJH3R6PocccM3s6v04OqSfciNcKrfSc7sT3REjwJvpq+68g69GkAOEvDJprZ87i24u6jORp4oHfD/OxvgiMhvBy+onvMF8SPzGi8qd74jnCKOVOpiuiz5bXsSQZituy9a66Q7FGJ0qhlWt4SaGLXAADBmJPRbWMJtWi42d8Iszwy+SvuiI/h0zkTexe+JHwmpLWoVVKk5cxyteykckHoJGvpgFs3JlzHeXMYLnTkMTlXONQG7d3bC0Y9Oikx6jvVdCAfuiWK/wBDEfrWPtiM1NOqGxvcc3/u6JbU4cJeCBnspLXClhmOc3Ww6xc26IjV7umvVD03V36EHw1rTpfliHVU3KaGVE6iYhbRQ4zW3gX1I9EG8XwlUdsuZl1IOh5HMSRob35o3lkyjxFtkG+eSPL/AJTEerTaY/lnviVbE4UZtVLKhiFJcsbBQqg3uebWwiJ1r3mPbdmPfEwXe3/oqb7EgmreAldQb3jDNTcjtgzhOEcdSq4cch2V1+sC2qWXeQemBKU4zBbte9rAXOvVDVbiYW2k0pKUbiGmA9XimCfBW9p1R10599YGbVUfFUlIG0L8Y4B0IQkBSRvF7QvwZVIFU6E2MySyre2rXDAdptpGVP4L/vktu9T++hLpr6wVo3vSVY/s7+6YB1RAYi5uOqClFVLKpKmZM8QSWBvzlhlCjrN446baN01TKioGtMln7ae8IujauYOOaKQkPlZSeYg+ogxcW0s0F84PJZQVPMQRcR0/iU7RhpYY1o5nLHaIifCMPpKo61X3BEioWuw1F9On1RGOEGYDiM+xBsig25iFFxEfhk+v2K1eBJuBh9KwfZQ+9BLEDrEe4H6oLNqU52lAgdOU698GcRm2Y6+yJ1k+tl6b7UN8Z1oKofYB9TCIfwevbEqbyyP8JiT4rUAUVSSdCgUeUSLDtiFbH1glV1O7GwE0X6BfT4xtoJ/DkZ6j70XJtCeWYByjyh2wS2kmkPrfXqgNRTAX1awF2J5gBqSY52mza0iq6rx28o95izMWObAU8zKP7r2isKl8zsRuLEjsJNosyawOADqkgeqZHp+hxx8jvD84rBNzBZYlspuwF2O7k7/TD6txMu02WSCsxbArbkC3J5R0JBuYyMhtbsE+0jkrZ6eDcVYuOtR6iRvgxTUZlycpaW7hiVbMubXfuFh2xkZC6UysDGZRTSrkOuY88xpTG/Zk19cIfgepbXjqYc3KSVqLdkZGQdCC7FWwqoKm70zG1s2ZRuGlgdIaT8LqXYEmlewtyyrC24aHoGkajIlQQ7EvwLOuLLRt6Et3wucLqFTKFpipOqjKVGu4DPGRkDihPYSegqRdcsjiz9UMAPTlfW0NfwC43yaZvTbueMjIEtiWKU+GzpTZklyZZ5irm9ugkNqIcokxWMw08oOSCrK1ipGnWNYyMiHFMFJjKqwwzGLvIDMd5eczGGwwMggiSikagh3uDzRkZFUF7hmXiNT/AEkpJlh4zMwPpsLseuGOIT6ioUJNQhF1VVYhAekqBqesxkZERhFO0hubYx/AaXPINvq6v7Rl0gthda8pOLYEyxfKrFzlv+a2S4HVGRkNxT2Yk6wdviswDwVpZN7tZyw7Dk09UBZeDoTdmuTvuz3Nzrrk9sZGQ1FRwDbeR7TUkqS4eS7y5inktxl/8uDU3G1mC81kvzsquL9oCxkZEuKeSlJrAMxCnlT7CZPORdyBWCg9O7U9sNpeCUqMrB3NiD4rW0110jUZD6aVIXklczHROUZiCBpe2U+2AeKgOpRWbK3jBbjN1EhTcRkZEqCsbk2I4FgdKJmeZLACAmzuSCfq6EAGD9XWSGopkvRZWVrqmh0a/JB57xkZGiyLB//Z"/>
          <p:cNvSpPr>
            <a:spLocks noChangeAspect="1" noChangeArrowheads="1"/>
          </p:cNvSpPr>
          <p:nvPr/>
        </p:nvSpPr>
        <p:spPr bwMode="auto">
          <a:xfrm>
            <a:off x="76200" y="-1952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65" name="AutoShape 12" descr="data:image/jpeg;base64,/9j/4AAQSkZJRgABAQAAAQABAAD/2wCEAAkGBhQSERQUExQWFRUWFRsaFxgVFxUXFxgXFhgaFxgcFxUXHCYeFxwjHBgXHy8gIycpLCwsFR4xNTAqNSYrLCkBCQoKDgwOGg8PGiwkHBwpNCwsKSwsKiwsLCkpLC8pLCwsLCwsLCwpKSwpLCwpLCwpLCwsLCwpKSwsLCkpKSwpKf/AABEIAKgA8AMBIgACEQEDEQH/xAAcAAABBAMBAAAAAAAAAAAAAAAFAwQGBwABAgj/xABREAACAAQDAggJBgoHCAMAAAABAgADBBEFEiEGMQcTIkFRYXGxIzJyc4GRobLBFCQlQmLRFTM0UlNjdJKzwkNUZIKiw9IXNUSDk6Ph8BYmhP/EABkBAAMBAQEAAAAAAAAAAAAAAAABAgMEBf/EAC0RAAICAQMDAgQGAwAAAAAAAAABAhExAyEyEiJBUYETobHBBEJx0eHwUmGR/9oADAMBAAIRAxEAPwCQ0ey9GVpUWjlTJs6Rxl3Z1WyImckgkklnAAA6TDtcAwsCz0ah9xVVmzOWCFdUKnllWYA23XEFtnaJJ1FRl1uVkSypuQwJQA5WUgi40tfWCYwORc+DGpB0LCxBBBAB0N1BNt5AveLAjDYNhIAPyZSCVClZc5gxYBrAg6kKbkbwOmxjtcDwomwoweWVPg5gtYTCWsTcr4KYLjnWJQuzFNpaUB4ttW0yABbWOmgsTzjQ3hr8ipeMmKUAEsrmdnKjOQ75Qc17hZjMebwh9EgR84PhNr/I9cquAUmAlWZFBAJ/WIew9sbTBsLF89NLBVnBypNIGVnChibWZuLawtqRodReQS8MoXaYoVSUTK/KfRFATffm4sC418H1Q2pplA1gQqzHHKRmbNebyrMb2JvN383GaWvCAY0eAYVMdEWlTM4YgFHWwTfcE6bx6x0iG+2fB1I+SP8AJKZBOuuXLobZhmAubai8G8PFN81mCSU4wsZZJJyTCp0YZiMxUOAeojng3XSC6WVspuNdfhAB52wTZGpq3dZMu5lmzliFCk3Fjfn0OnVEjXgeq/rTJA/vMf5YkHBJcVWIKTezi+/Uh3W9ubdFgVlEzbiB23+ENPchrYpeq4JK5RdRLmDoRxc9gYCIpKwya04SFRjNLZcluVm6OqPTVJIKoASL9W6KUw5GTaABjmYVLAnpzA9PURA3sx0ap+B+tIu3FJfmZ9fYDG5nBDWjxTJc9Aex9oi7p9PmG+0I0dBkJOYm/VaBN0KtzzZjGBzqWZknoZbWuAdxF94I0Ih/hOxtZUqHlSHZDuY2VT2FiLxNeHCm5dK+beJihbbrZSTfrva3VE72FfNh1L5lR6tIHJjUSoTwW4h+iX/qJ98CMX2SqqYZp0h0X87Qr1XYaR6HahJPj+z/AMwz2woONoahM2W8pje19FGY6ddodio8+YRs/UVRIkSnmW3ldAO1joIPLwV11rlEXtmKDE+4F5bfIWJK5WnMQBe40F7xLqqgZieUBfqJhJu9wa2KJr+DmvlKWMksoGpllW07AbwCk0rzeKloCzs5VV5yY9Oy6cqlr3IG+PPWB61tNzXqDu03tBbpjUVaCcngkrCuZzKTtYnuEdngkqTumyT1cr4iLnmyQ6BSW05xv09EJ0eEqDcM+nTl+6BN1uV0o877QbLz6IqJygZr5SpuDbf2RzhWydVUjNKksyn6xsqnsJ3xY/DlSAJStc6u46vFB9cEdjMQY09ItwQZVrW3W3QOT2BQTbKo/wDi87jeK5N8/FlrkyxMP1DMAtmhXEtiauQhd5XIAuWUhgB188S4VbSKlpSTAJRqMztkYlXmnNxZPigsdx5riJnjvKoJ9+enf2CLYlFbnn12jgbo26xyDDMS+9k9uaGXQ0yTKqUjpJRWUk3BAtY6QWXhEw7+uSr9rfdHnXNG+MMTRp1HqahxmVNlq8ti6MLhlRyCDzg5YE4lhEubMcs04S3bMyJLmAlxLMq+cC4BSwI6QNd919gR9G0nmE7oO2vEIshsyQslaiZNnPLlsWJbi5trMSOWCt7WbdcgnldUKYa9DVs82RNmPZxmyCZlDES7CxT9TL06uuHPCDOBw6qsQbLY2INjcGxtuO71xHeBHSlnk/pu5BAwJOuGS1MoAzikps4Uo7coKVWxtoOUxItqbdEGPlAYqMr7+dWG7pjimxiRMDGXOlOE8cpMRgtvziDyd3P0QpQ18qcueVMSYt7ZpbK636LqSLwAVvwTN89xDy/82ZFoGKr4Iz89rx1n2Tni1YAMijEa+0P/AOwxeV4oxL//ACHX+uH4wnhgXpGhCVXVpKRpkxgiKCWZjYADeSeaG2EY7JqlLSJgcKbNa4Km1wGVgCLg31GsMCueHM/kfbN7kiZcHp+jaXzfxMQzh0/4Ptm9yRMuDo/RlL5v+YwMRI7QL2re1FVHokTPcMEy4uBffu64FbXfkNV5iZ7hgGRbgVf5g46J7e1UMT2Yt90V1wITPms8dE4H1y1+6LBqatJYBd1QEgAswUXO4XPP1QCFm3R50wVPn1OOiqt/ij0ZHnrD5VsUlDorT78Pww8ov9JVo7RYybMCgsTYAEk9AGphvhmJy6iWs2S4eW17ML2NjY79d4hDK44dvxVL5x/cEd7BgmRSn7DAe2OOHUeCpfOP7ghXg/W9JSnyu8wnlFQ8kbxVgtabpdRNkZ7zGGZ5lxLcpaxK26dfRE3xByaKcu8cQ49hgDicwivlp4PK6OSCBmLSyMtusX09MSiaL000c5lvv3aqY2eCVk86OdISDQo8JE6wGA6MZGE6xoNCKL8+XvJwWkEtxKMxZMozjukrNspmHm0vpfS5F44wvF5tLT1NNIQVTUply5LSUNjxqlvCqGN2Q3ZrHlZhuJhts7wg0vyGWjy3MtEWS5cJkLZdVIY6g9kG8N2ropaBJKypab8qPIQXO/khhGSwb9LIpImfRGJoeOZlqHJechVmZ8hJOmjXvdfq3AhfgrEr8F1fH6yc78Zox5HFjNovKOl90OdudtKZqOdJUgPNU2IKMpII3lCddIAcF23NPSU86XPzgh+MBVC4KkAG+XdYiG1shYdMM0dPRmtqi5p2ovkEv8TZZSSlmXVZ+XxnNrjXVQRbWJDsLNSe1TVyygWeyBZcsqciSlshmhdBNYNcjmGUHUQwpeE3C1UhOSGNyBTsoJ6SAtiYVbhYw2WNHYDfpJfs5hAIj3BG166u9P8AGeDkjEGpKev4rxhXcVK41mZEacJKqWLEnIrTCxHoiHcFu0ciTV1LTXyid+L5LHNeYz2soPMbxYA2owtlmrxkorOYmarK1nJAUlgy66KB6IAN7F5pDzaKZkd5SpNM2WW8Jx5fM00MSVmFkYnWxDC1hpFdW/8AsQH9r+BixcO2iwyllniXly5bNqUR7FgOdsupAtv5rRV07H5Axv5UHvIE7NnAO7KRcDfvg8MPJbfCBLzYdUjIZnI3C9xZgc/J1OTx7DfltAvYOdmqqxuOFVmEk/KVTIrEKw4oKOTdPGuv6Wx1EEE2/pjpywbA8oIuhFx4zDmheXtfJ1sDoCxs0rcNSdHgH0shXDmOTRn7U33ViYcHX+7KXzf8xiteFXa2TWcQkrNeWzlswsOUABYg67jE02D2pkLQyJQYsyIA1sujakjlEawMSW4zoMfM/FpDvxqAiolypLyZqhVXJy2JWxd7Ek3sq5AbEm8t2y/IKrzEz3TGNjMq4cy3JW9jlUkA2vY5ri9h6oA7Wbb0xpp8pmdWeUyrmQgXIsNdwhpMKA3Aa/gqofrE9qH7okm3UikVRPqZYnMqtKkyXIyPMnEAAK3JDaWznxVzGIPwRbRSKYVAnzFllzLyg3ucqsDYAHqibYntFhk/KZ3Fzst8ueS72va9rpbmEAlgL7KSClHTo00TikpVZ1bOGZRY2a/KAOl9+msUu6kYwALXFed+7x7/ABizpfCFh0hQiNkRdypKZVHObKALRVlbjEn8JipViZPynjLgaldDugrZh5R6DiP7EyWSRMVgRaqqLZgRcGe7Ai+8G++Bg4VqQrcCZ6lB9RaG07hjpF3pO9SHuaEVVAzh1/EUvnW9yFODbWip+pnHtMRbhM28k18uTLlS5ilGL3mAAFWUqLWJ54N8HOMSEo5SNNQTAznKxtYZtLkw63Ql5F8Xc/hCSmcKuR2K8i7MCMo11FwTu32iUUiZpbDpRvdMQbF5CPWWE2WFm5ZzHQlTTkCyTb8kNcaEdPTEnXaullKS81dByshLAXGg06Y2eBJOygZ289sJQtUuCzEbsxt2XNoRBiTIdNHN43MOsahDJhhcsfghyf66P4cAXJzRIKAfQxP9u/y4j7tyoyX7mzMrjyF9MFNlQeKrSOaQvtmrAuuHg18r4Qa2R/JsQ8xL/iw3j3BcgTOveF5r3kEc4++EJx1hb+imdnxEIBbYuXeukDdq3sluYSrrjXrO/doYX2HPz+R2v/CeEa2ZcW6Cbek3hvkJcQ1h87Nh+S+vyl206OKUboiDNoeyJFge+3Nr67RHJnP6fjFIUvBKtppQV939HLt+4IHYNVFHJsOUjJ6HFoLbUnlr5mV7ZawAovGiI4Lb7jeNplnEdS90P8JkhqSYTzTh7kNNpzeeD0oh9kFNnHUUkzObL8oUE9F5ZinhErLAUyZrYQ+qJXzXNzCYo9YMD5x5UFZoPyCYCLETpZ9YaAXqM9nReeN45D+xDGqmcQdCfXzx3sr+Ur5Ez+GYSrltv59YHkFxCuAKCSd5yuP8MR0HkDyj3RJdlWHG5fzlYf4TEdmNyF8ow4hLCH0wWlS+kgHvhpJOsEalPm8k/Yt7TA+SdfTEop5Hm1CWWlPTT9zsIH4XLvmt1QW2q/E0R/UsPVMMD8D+v2DvgXET5iL6MQd9iIOLSj8H1R6GlEadZgNUWzwfkp9HVl+iUfaYGxryQlo4MdkRwTGhzjucNTCYEOcRW01x0O3sYw2ECwW8k0of9yH9uNv+mIjmXlQepZn0MF6a4n/tiAZHKjJPb/v1NWjdd+LXyj3Qb2QNqXEfMS/4sAak+DHlHugzsofm2IealfxYbx7iXL2Bc1dR6IVvyJnZ8RCbndCh8SZ5PxEIY62K/L5HlN/DeG1UND2wrsX+XU/ln3GhGo5+2B8gXEe4KbOvp7oj8zn9Pxg3hLeETt+EBJp39pio+RSwiW7Snwifs8n+EsAqc6mDG0LXeSemmk/w1gLKOp7YhYKlkX2lPhJfmk+MOcNm2oposTeol6gXtyG39ENdoTrK8yveYdYW/wAxqPPyvceG+KF+ZgyaOVBvEnvSc1yJebrsSAfVAVluRD060s7q4v3jDsRrZR7VUu/OsweuUwEIVkwtrutpHOz72qZfafdaNTtx7YHkS4hbZI/OpI6Wt61IgDMHIF/zz8YO7LOBWU5P6VfabQDqhow6Jh7zBHLCXFD+rY8TTgbsntzGGspbX7YUM28uV1KQP3jHMoamEUx/tGb01EfsTR6pn/mBOGfXt0DvgttAPmVGftTh7VMB8OPjeT8YFxCXMUm+NB+mm/Mq1f1cs+poA7yIN0AvS1nmQfU0JjiQwzeqOCbwoY4jc5gvjku0+YPtt7xgfaDmJULTq4yltmmTiq33XZiBc9EST/YzWXsHknfa7EE26rGITNWtwTSzbYYo6Ktj/gECGPKie/7Lq1aUSbyM3HF/xnNlt+bA1uCXEL3yyj/zV+MRFZNJPH6ERqD4MeUe6C2zUy1PXC++VL9k2DDcEuIFfElaHdxq39e6O8P4OcQlpPUyBy0AFpkveGv+dDa2Ji+7cizGMPiTPJ+Ig6/BziP9WbToaX/qjE4PcQ5Q+SvqOlLe9CoLBOxzWrqc/b/laEqnn7fjBvDdh6+TPluaWbyWvoARuPOIbz9ka7W9JO3/AJhPdDa3BPtoaYa/Ll9sBpg1PaYkMjZusVlJpZ+h/Rt90NW2RrLFvks61/0bfdDWRSdod41MB4g/2aV7EAgSp3wTr8LqCJXgJ3JlKD4N+bTohgMMna+BmD/lv90TFbFSds6x434jzI95oUwt/mk8fblH2PHNbRTZnFgSphIl2sEc/WJ6OuOKeS6SpqMjgkpoVYbs3SOuB8RX3WIOdRD2S/zaoHUnvwPdTcaH1GF5c60qatjqB0/nAw6EmcYI9qiV5X8pEdTDo3bCVLLZHRyrAZtCQQD2GOGm74byJPYK4G9qiT5ad8Dav+k863eYVw6tCzZZuLBl9jCEqprmZbUcYTp5RgjsxvBtPxaenvjtd5hLIwVbqw7VIHrjOMOuh9RhUOwpjZ+ZU/VNm+0KYDUP1uz4w/rXLU0tbNcTW+qedRDOipZhJyy3bTmRj8IFgJcrFgd0FcPmeAqh0yD7CDAYI+nIf91vugnhiPlnji31ksByG383NEscWReObQ9OFTf0Uz9x/uhOroXlmzoyGwNmBBsd2/pjazCiXUS3xqT+1L714nXCNttUYfVSVlFSjSyzIwuCc5G8ajToiHUKfTkn9pB9l4IcOJ+eyfMD32jNcmbt0rJNRcLKtISbMlFVZzLJFmIcC5PWuvbEnocXFQivLOZL+MmUeggxSEo/Rkv9qf3BBiROdcDLIxUisO423r0xCl9TRtfIukJdiBp1WU29McsoQqGtdrgckXJ37h1R55m7SVKy1yz5mpueUbw/wHHqmYs9mnTCZcsFSW3Eta49EXhWJdLdF5lGF8ygC+8KPRzws0pbgZBv/wDd0efJ21NXceHfTrh1I2xq1SYeOYkLYX5rkaiHsLYvhZY/Rkdp/wDN4SqKspeyH0k26BuMUhgu3Va9RKUz2N3AN/TGVu2lZrec2+HawwXTVl5Sp0zLcrY2vozW074VWe35p1H53P64pPA9vqsTVDTSyki4Ivcc4hi/CbWhjabpc83NfSGqJdZL5mVZUXIOm+zae2OZNexOqm3U1/hFNVHCDWcVKbPvTXTfqRDGVwlVqk8saHohXFhSWS9JeJXO5tOca/DmhP8ACoJcZW5O/cdDu5oqLFuE2qRJBVgC0sltN5zG3stHOF8J1U6Tr5b5VsbdesGxVRwWvOxpQwAluwO5gEt7RHM7EF/Nv2rL7rRTr8JtYLWK27IJUHCNUNT1DNlzIoKmw35gO4mHsTSLNGLBrKQG151UjqsDuMc1FTKAuJSMeji0BHptFSUvCrVl0BCEFhfTpOsOK3hKq1ZgCtgdNIG0CUclo55JF+KlX6OLTvtrCIqUVl4uXLUk62loPWQL6RXWE8JM9pqB0QhiATpuJsY1iPCVOlzpyqiWlzGA01sGIELah0luWv8AhHNppp0hbejTSBr44Q2VpdrnSwU/CKy/2oVDDNlUXNoSHCVPB8VOmJovtLYm1zaW115gthz6wm2IuLa2udwA9cV1Ubfz1kCeFW5bIRzc5v2wPl8KM5zZlW2/0w0xbLYs+fiDAi7DXo3+qNTcXlrYTJ+QncD0dPZFf120058MM4EK3yjJcdFojuGT2mOxdixMmYLk3+qYV0rHtgsbFuEalkKQs5pjD6qC9/7x3QJ4V7NQynAsWmoek2MskAnqvFShtPRFucKP+7JHlyv4UXfgxb6kwNh4+nZHnh7t4W4bm+fS+qnX3mhPCB9PSfOf5ZjXDa30gvmF72iFyY5cQIjfRsr9qme4INSR9Av+2fyiI6X+j5P7RM7liRUxH4AmX/rht6hGaX1ZcvsQyqPg17YNbJDwVb1SF9+AlUfBr2/CDmx58DX/ALOPfi5cff7ihy9vsC5nNCn1Jg6oQmNuhQtyX8mARvZ38rkecHcYUrN5hLZ0j5XIv+lEZUzPG/8AeeG+Qo8RfDWtMQwLnHlt2nvh/TTOWkDp55TeUe+HHIpYD1QfAU/mx7zQNyatD+c3gKbzf87QwLatEIqQtjT8iQfsMPUYzBdEnn7Ke/aE8Vbwcn+/3iOsGPIn+bX3xFPiJchGYPF7Yd0t+KnjmyH2EQ0mP4sOqVuRO823wgEDqM+ETyx3w+qycz+nvgdSnlr5Q7xBGp8eZ2nvglkUcGqTxk7fjG8bFqipFv6Q98c07eL2xmOflFR5V+6CORvAjT+J/ejsjX0QlStyP70KBtemE8jWApUm+HN1Tl9t4j9IeV6IPGZegnDTR0PttEfpTyvQYI4YTyiZJrgjdVWO6BmBN4S36uZ7pgnRG+C1H2alT64D4FM8Mo+y49amJ8FLKI5fT0Rb3CVMvhEg/akn/tmKgPwi29v2vg0j/ke4Y1eTOOGMMG0x2WegsT6JR3Qy4Y5ubEB5iX263Pxglgi/Tin7DHpNuKPtgLwszL4i/VKlj/Df4wLkynwRrZnFaOXTIlXJMzwjlbAG17DmYHmiWvj2FLRohlTFkTJjEDK/jpYMdHuObnirh+Ll9p96CuIH5hR+cn+8ojmlHfL3fqaqW26WyCfCJRUskylppbId7A3tYi62uTDPYarkKagVJKy3lBTlzX8b7MPOEv8AGp5K+6IjOGeJN7F7zBpNz0U35/cJ1HVdIn64bgTC5qJgPRmf4y4RxvZ7DloZs+mmu7eKt2YrfS41QRBPuiXSh9CP55vhC1HKNb5Y4dMr28EVwOYBUySdwmrfsvrE+auwS5DyZikb9Jn8rmK8ws+Hl+WIWqd7RrONyyzODqOPJYlLJwSZMWXKlzC7aKRxtr2vvLRWNWBxj23Zj6rxINjfyyR5R90xHqw+Efyj3wtO1Nq/AaldKdE82e2do6ikkGfV8S4DALdN2dreNbvh+3B7Q6kYiPXJ/wBUQgm9PJ8lveMDwBeJUZf5fQbcfQkO2+CSqYSBJn8erBuVydCLXF1JhTg+2fWsefLaaZQEoG4AP1x0w02jI+SUVh+kv6xBngkfwtV+z/5ggcn8K73/AJE0lqUGH4KqfmrT+4n+qE8Q4NJcmnnzUqjMKSmbLkXWw6Q2kPZ02xgrJN6Ct/Z37jHP8Sdrf5I2cIVsilKGXnmy1vbM6i/RmYD4xZlRwQnMSayWCd95bf6orbCjafJP62X76xdW1T2nvY6RtrzlGS6WY6cU8kaTgkb+uS/3G++IXtNRGTV1EssGKneBYE2G4GLHw+beYtzziINwij6Sqv7vurE6GpOUu5+CtSMVHYzY/YubXy5hlzEQIwBzBiSSL8wg6eCKeP8AiZP7sz7oIcCs3wVYOtD/AISIK11UQdDEamrqRm0mq/QqEItKyI7QbFTKOhnM05H1TRVYfWHOYiuyuD/K6pJObJmDcq19wvuifbTPmw6pvv5HviIlwaG2J0/a3tQxtpSk9NtvcmaXWkTyVwfCVSTqY1BtMdWvkGmXqza3gWnB1LkkP8qJKgm2RddD9qJZj8y0w23QEltdhfrjn65rZv5GyhH0KbdN/pi19sOVgclt3Jkd1oqucOUw6z3xae05vgMryJH3R6PocccM3s6v04OqSfciNcKrfSc7sT3REjwJvpq+68g69GkAOEvDJprZ87i24u6jORp4oHfD/OxvgiMhvBy+onvMF8SPzGi8qd74jnCKOVOpiuiz5bXsSQZituy9a66Q7FGJ0qhlWt4SaGLXAADBmJPRbWMJtWi42d8Iszwy+SvuiI/h0zkTexe+JHwmpLWoVVKk5cxyteykckHoJGvpgFs3JlzHeXMYLnTkMTlXONQG7d3bC0Y9Oikx6jvVdCAfuiWK/wBDEfrWPtiM1NOqGxvcc3/u6JbU4cJeCBnspLXClhmOc3Ww6xc26IjV7umvVD03V36EHw1rTpfliHVU3KaGVE6iYhbRQ4zW3gX1I9EG8XwlUdsuZl1IOh5HMSRob35o3lkyjxFtkG+eSPL/AJTEerTaY/lnviVbE4UZtVLKhiFJcsbBQqg3uebWwiJ1r3mPbdmPfEwXe3/oqb7EgmreAldQb3jDNTcjtgzhOEcdSq4cch2V1+sC2qWXeQemBKU4zBbte9rAXOvVDVbiYW2k0pKUbiGmA9XimCfBW9p1R10599YGbVUfFUlIG0L8Y4B0IQkBSRvF7QvwZVIFU6E2MySyre2rXDAdptpGVP4L/vktu9T++hLpr6wVo3vSVY/s7+6YB1RAYi5uOqClFVLKpKmZM8QSWBvzlhlCjrN446baN01TKioGtMln7ae8IujauYOOaKQkPlZSeYg+ogxcW0s0F84PJZQVPMQRcR0/iU7RhpYY1o5nLHaIifCMPpKo61X3BEioWuw1F9On1RGOEGYDiM+xBsig25iFFxEfhk+v2K1eBJuBh9KwfZQ+9BLEDrEe4H6oLNqU52lAgdOU698GcRm2Y6+yJ1k+tl6b7UN8Z1oKofYB9TCIfwevbEqbyyP8JiT4rUAUVSSdCgUeUSLDtiFbH1glV1O7GwE0X6BfT4xtoJ/DkZ6j70XJtCeWYByjyh2wS2kmkPrfXqgNRTAX1awF2J5gBqSY52mza0iq6rx28o95izMWObAU8zKP7r2isKl8zsRuLEjsJNosyawOADqkgeqZHp+hxx8jvD84rBNzBZYlspuwF2O7k7/TD6txMu02WSCsxbArbkC3J5R0JBuYyMhtbsE+0jkrZ6eDcVYuOtR6iRvgxTUZlycpaW7hiVbMubXfuFh2xkZC6UysDGZRTSrkOuY88xpTG/Zk19cIfgepbXjqYc3KSVqLdkZGQdCC7FWwqoKm70zG1s2ZRuGlgdIaT8LqXYEmlewtyyrC24aHoGkajIlQQ7EvwLOuLLRt6Et3wucLqFTKFpipOqjKVGu4DPGRkDihPYSegqRdcsjiz9UMAPTlfW0NfwC43yaZvTbueMjIEtiWKU+GzpTZklyZZ5irm9ugkNqIcokxWMw08oOSCrK1ipGnWNYyMiHFMFJjKqwwzGLvIDMd5eczGGwwMggiSikagh3uDzRkZFUF7hmXiNT/AEkpJlh4zMwPpsLseuGOIT6ioUJNQhF1VVYhAekqBqesxkZERhFO0hubYx/AaXPINvq6v7Rl0gthda8pOLYEyxfKrFzlv+a2S4HVGRkNxT2Yk6wdviswDwVpZN7tZyw7Dk09UBZeDoTdmuTvuz3Nzrrk9sZGQ1FRwDbeR7TUkqS4eS7y5inktxl/8uDU3G1mC81kvzsquL9oCxkZEuKeSlJrAMxCnlT7CZPORdyBWCg9O7U9sNpeCUqMrB3NiD4rW0110jUZD6aVIXklczHROUZiCBpe2U+2AeKgOpRWbK3jBbjN1EhTcRkZEqCsbk2I4FgdKJmeZLACAmzuSCfq6EAGD9XWSGopkvRZWVrqmh0a/JB57xkZGiyLB//Z"/>
          <p:cNvSpPr>
            <a:spLocks noChangeAspect="1" noChangeArrowheads="1"/>
          </p:cNvSpPr>
          <p:nvPr/>
        </p:nvSpPr>
        <p:spPr bwMode="auto">
          <a:xfrm>
            <a:off x="76200" y="-1952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466" name="Picture 16" descr="http://t2.gstatic.com/images?q=tbn:ANd9GcQoST-lcyNcme2fpYC1ruSvtD0sShbYAUxfiPcxg4CnKf0ZgTx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93988"/>
            <a:ext cx="2001837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8" descr="http://www.seebio.cn/kindeditor_4.0.1/attached/image/20120328/20120328091443_93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35" y="4630738"/>
            <a:ext cx="223202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ttangolo 2"/>
          <p:cNvSpPr>
            <a:spLocks noChangeArrowheads="1"/>
          </p:cNvSpPr>
          <p:nvPr/>
        </p:nvSpPr>
        <p:spPr bwMode="auto">
          <a:xfrm>
            <a:off x="122238" y="44450"/>
            <a:ext cx="86264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TERRENI DI COLTURA NON SELETTIVI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Terreni di coltura di uso generale che consentono la crescita della maggior parte dei microrganismi.</a:t>
            </a:r>
          </a:p>
        </p:txBody>
      </p:sp>
      <p:cxnSp>
        <p:nvCxnSpPr>
          <p:cNvPr id="3" name="Connettore 4 2"/>
          <p:cNvCxnSpPr>
            <a:cxnSpLocks/>
          </p:cNvCxnSpPr>
          <p:nvPr/>
        </p:nvCxnSpPr>
        <p:spPr>
          <a:xfrm rot="10800000" flipV="1">
            <a:off x="467545" y="876300"/>
            <a:ext cx="5069659" cy="3704828"/>
          </a:xfrm>
          <a:prstGeom prst="bentConnector3">
            <a:avLst>
              <a:gd name="adj1" fmla="val -231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V="1">
            <a:off x="2700338" y="847725"/>
            <a:ext cx="4276725" cy="285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183340" y="386959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Dehydrated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Bile 5.0</a:t>
            </a:r>
          </a:p>
          <a:p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Bromocresol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Purple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0.01</a:t>
            </a:r>
          </a:p>
          <a:p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89916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ttangolo 2"/>
          <p:cNvSpPr>
            <a:spLocks noChangeArrowheads="1"/>
          </p:cNvSpPr>
          <p:nvPr/>
        </p:nvSpPr>
        <p:spPr bwMode="auto">
          <a:xfrm>
            <a:off x="571500" y="527050"/>
            <a:ext cx="6088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Considerando </a:t>
            </a:r>
            <a:r>
              <a:rPr lang="it-IT" altLang="it-IT" sz="1600" b="1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E. coli</a:t>
            </a: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e </a:t>
            </a:r>
            <a:r>
              <a:rPr lang="it-IT" altLang="it-IT" sz="1600" b="1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L. mesenteroides</a:t>
            </a: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quale di questi batteri ha maggiori capacità biosintetiche?</a:t>
            </a:r>
            <a:endParaRPr lang="it-IT" altLang="it-IT" sz="1600" b="1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21508" name="Rettangolo 2"/>
          <p:cNvSpPr>
            <a:spLocks noChangeArrowheads="1"/>
          </p:cNvSpPr>
          <p:nvPr/>
        </p:nvSpPr>
        <p:spPr bwMode="auto">
          <a:xfrm>
            <a:off x="714375" y="5572125"/>
            <a:ext cx="7072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Alcuni microrganismi molto esigenti (</a:t>
            </a:r>
            <a:r>
              <a:rPr lang="it-IT" altLang="it-IT" sz="1600" b="1" i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fastidious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necessitano di terreni di coltura complessi  con aggiunta di nutrienti (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terreni arricchiti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): 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sangue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siero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emina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(fattore X), </a:t>
            </a:r>
            <a:r>
              <a:rPr lang="en-US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fattore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V), etc.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21509" name="Rettangolo 4"/>
          <p:cNvSpPr>
            <a:spLocks noChangeArrowheads="1"/>
          </p:cNvSpPr>
          <p:nvPr/>
        </p:nvSpPr>
        <p:spPr bwMode="auto">
          <a:xfrm>
            <a:off x="250825" y="107950"/>
            <a:ext cx="8062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Microrganismi diversi possono avere esigenze nutrizionali diverse</a:t>
            </a:r>
          </a:p>
        </p:txBody>
      </p:sp>
      <p:sp>
        <p:nvSpPr>
          <p:cNvPr id="21510" name="Rettangolo 5"/>
          <p:cNvSpPr>
            <a:spLocks noChangeArrowheads="1"/>
          </p:cNvSpPr>
          <p:nvPr/>
        </p:nvSpPr>
        <p:spPr bwMode="auto">
          <a:xfrm>
            <a:off x="395288" y="4581525"/>
            <a:ext cx="17406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E. coli</a:t>
            </a: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L. mesenteroides -</a:t>
            </a:r>
            <a:endParaRPr lang="it-IT" altLang="it-IT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1" name="Rettangolo 6"/>
          <p:cNvSpPr>
            <a:spLocks noChangeArrowheads="1"/>
          </p:cNvSpPr>
          <p:nvPr/>
        </p:nvSpPr>
        <p:spPr bwMode="auto">
          <a:xfrm>
            <a:off x="3119438" y="4581525"/>
            <a:ext cx="17807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E. coli</a:t>
            </a: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L. mesenteroides +</a:t>
            </a:r>
            <a:endParaRPr lang="it-IT" altLang="it-IT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2" name="Rettangolo 7"/>
          <p:cNvSpPr>
            <a:spLocks noChangeArrowheads="1"/>
          </p:cNvSpPr>
          <p:nvPr/>
        </p:nvSpPr>
        <p:spPr bwMode="auto">
          <a:xfrm>
            <a:off x="5364163" y="4581525"/>
            <a:ext cx="17807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E. coli</a:t>
            </a: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L. mesenteroides +</a:t>
            </a:r>
            <a:endParaRPr lang="it-IT" altLang="it-IT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tangolo 1"/>
          <p:cNvSpPr>
            <a:spLocks noChangeArrowheads="1"/>
          </p:cNvSpPr>
          <p:nvPr/>
        </p:nvSpPr>
        <p:spPr bwMode="auto">
          <a:xfrm>
            <a:off x="179512" y="4941168"/>
            <a:ext cx="82089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Agar 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is a complex mixture of polysaccharides extracted from species of the red algae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known as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agarophytes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Gelidium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Gracilaria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Pterocladia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it-IT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Acanthopeltis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 and </a:t>
            </a:r>
            <a:r>
              <a:rPr lang="en-US" altLang="it-IT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Ahnfeltia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species).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 is a </a:t>
            </a:r>
            <a:r>
              <a:rPr lang="en-US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sulphuric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acid ester of a linear </a:t>
            </a:r>
            <a:r>
              <a:rPr lang="en-US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galactan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soluble in hot water but insoluble in cold water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 1.5% w/v aqueous solution should set at 32±39°C and </a:t>
            </a:r>
            <a:r>
              <a:rPr lang="en-US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melt below 85°C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123" name="Rettangolo 2"/>
          <p:cNvSpPr>
            <a:spLocks noChangeArrowheads="1"/>
          </p:cNvSpPr>
          <p:nvPr/>
        </p:nvSpPr>
        <p:spPr bwMode="auto">
          <a:xfrm>
            <a:off x="430709" y="260648"/>
            <a:ext cx="5005387" cy="4616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TRYPTONE SOYA BROTH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highly nutritious general purpose medium for the growth of bacteria and fungi.</a:t>
            </a:r>
          </a:p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Formula g/litre</a:t>
            </a: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Pancreatic digest of casein 	17.0</a:t>
            </a:r>
          </a:p>
          <a:p>
            <a:pPr eaLnBrk="1" hangingPunct="1">
              <a:defRPr/>
            </a:pP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Papaic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digest of soybean meal 	3.0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Sodium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chloride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		5.0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Dibasic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potassium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phosphate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	2.5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Glucose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			2.5</a:t>
            </a:r>
          </a:p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pH 7.3 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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0.2</a:t>
            </a:r>
          </a:p>
          <a:p>
            <a:pPr eaLnBrk="1" hangingPunct="1">
              <a:defRPr/>
            </a:pP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Directions</a:t>
            </a: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Add 30 g to 1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litre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distilled water, mix well and distribute into final containers. </a:t>
            </a:r>
            <a:r>
              <a:rPr lang="en-US" sz="14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Sterilise</a:t>
            </a:r>
            <a:r>
              <a:rPr lang="en-US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it-IT" sz="1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autoclaving</a:t>
            </a:r>
            <a:r>
              <a:rPr lang="it-IT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at 121°C </a:t>
            </a:r>
            <a:r>
              <a:rPr lang="it-IT" sz="1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it-IT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it-IT" sz="1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defRPr/>
            </a:pP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Description</a:t>
            </a: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 highly nutritious versatile medium which is</a:t>
            </a: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recommended for general laboratory use. Due to the inclusion of both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Tryptone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and Soya Peptone, the medium will support a luxuriant growth of many fastidious organisms without the addition of serum, 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580112" y="116632"/>
            <a:ext cx="2198679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TERRENI DI COLTURA</a:t>
            </a:r>
          </a:p>
          <a:p>
            <a:pPr marL="8953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liquidi</a:t>
            </a:r>
          </a:p>
          <a:p>
            <a:pPr marL="8953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solidi</a:t>
            </a:r>
          </a:p>
          <a:p>
            <a:pPr marL="8953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semisolidi</a:t>
            </a:r>
          </a:p>
        </p:txBody>
      </p:sp>
      <p:pic>
        <p:nvPicPr>
          <p:cNvPr id="23557" name="Picture 6" descr="http://lifesci.rutgers.edu/genmicrolab/BUSCH/syllinfo/spring/motil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875"/>
            <a:ext cx="2286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ttangolo 5"/>
          <p:cNvSpPr>
            <a:spLocks noChangeArrowheads="1"/>
          </p:cNvSpPr>
          <p:nvPr/>
        </p:nvSpPr>
        <p:spPr bwMode="auto">
          <a:xfrm>
            <a:off x="5652120" y="3636963"/>
            <a:ext cx="33123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n-US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motilità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terreno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semisolido</a:t>
            </a:r>
            <a:endParaRPr lang="en-US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basse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concentrazioni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di agar 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0,4%</a:t>
            </a:r>
            <a:r>
              <a:rPr lang="en-US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 rot="18640330">
            <a:off x="3045641" y="1581549"/>
            <a:ext cx="2852652" cy="2809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informazioni fornite dal produttore</a:t>
            </a:r>
          </a:p>
        </p:txBody>
      </p:sp>
      <p:sp>
        <p:nvSpPr>
          <p:cNvPr id="8" name="Rettangolo 1">
            <a:extLst>
              <a:ext uri="{FF2B5EF4-FFF2-40B4-BE49-F238E27FC236}">
                <a16:creationId xmlns:a16="http://schemas.microsoft.com/office/drawing/2014/main" id="{942770B3-68A4-475B-994E-0DFF46B9C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6237312"/>
            <a:ext cx="540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solidificazione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terreni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coltura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può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essere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ottenuta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anche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mediante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l’impiego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altri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solidificanti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gel di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silice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gelrite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</a:t>
            </a:r>
            <a:endParaRPr lang="en-US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14313" y="3000375"/>
            <a:ext cx="4500562" cy="37544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TRYPTONE SOYA AGAR</a:t>
            </a: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 general purpose medium for the growth</a:t>
            </a: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of a wide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variety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organisms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Tryptone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		15.0 g/L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Soya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peptone 	5.0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Sodium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chloride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	5.0</a:t>
            </a:r>
          </a:p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Agar 		15.0</a:t>
            </a:r>
          </a:p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pH 7.3 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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0.2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Directions</a:t>
            </a: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Add 40g to 1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litre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distilled water. Bring to the boil to dissolve completely.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Sterilise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by autoclaving at 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121°C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Description</a:t>
            </a: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 general purpose agar medium, containing two peptones, which will support the growth of a wide variety of organisms. The medium may also be used as a blood agar base.</a:t>
            </a: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1438" y="71438"/>
            <a:ext cx="4714875" cy="2678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PLATE COUNT AGAR</a:t>
            </a: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 standard medium corresponding to the APHA formulation for milk, water, food and dairy products.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Yeast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extract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		2.5 g/L</a:t>
            </a: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Pancreatic digest of casein	5.0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Glucose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			1.0</a:t>
            </a:r>
          </a:p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Agar			15.0</a:t>
            </a:r>
          </a:p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pH 7.0 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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0.2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Directions</a:t>
            </a: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Suspend 23.5g in 1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litre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distilled water. Bring to the boil to dissolve completely. Dispense into bottles and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sterilise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autoclaving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at 121°C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15’.</a:t>
            </a:r>
          </a:p>
        </p:txBody>
      </p:sp>
      <p:sp>
        <p:nvSpPr>
          <p:cNvPr id="3" name="Rettangolo 2"/>
          <p:cNvSpPr/>
          <p:nvPr/>
        </p:nvSpPr>
        <p:spPr>
          <a:xfrm>
            <a:off x="5000625" y="1042988"/>
            <a:ext cx="4000500" cy="39703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R2A AGAR</a:t>
            </a: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 medium for the bacterial examination of drinking 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water.</a:t>
            </a:r>
          </a:p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Formula g/L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Yeast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extract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		0.5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Tryptone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			0.25</a:t>
            </a:r>
          </a:p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Peptone 			0.75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Dextrose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			0.5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Starch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			0.5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Di-potassium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phosphate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	0.3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Magnesium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sulphate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		0.024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Sodium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pyruvate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		0.3</a:t>
            </a:r>
          </a:p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Agar			15.0</a:t>
            </a:r>
          </a:p>
          <a:p>
            <a:pPr eaLnBrk="1" hangingPunct="1">
              <a:defRPr/>
            </a:pP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pH 7.2 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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0.2</a:t>
            </a:r>
          </a:p>
          <a:p>
            <a:pPr eaLnBrk="1" hangingPunct="1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Directions</a:t>
            </a:r>
            <a:endParaRPr 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Suspend 18.1 grams in 1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litre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distilled water. Bring to the boil to dissolve completely.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Sterilise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by autoclaving at 121°C for 15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605" name="Rettangolo 4"/>
          <p:cNvSpPr>
            <a:spLocks noChangeArrowheads="1"/>
          </p:cNvSpPr>
          <p:nvPr/>
        </p:nvSpPr>
        <p:spPr bwMode="auto">
          <a:xfrm>
            <a:off x="5003800" y="5303838"/>
            <a:ext cx="39290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Calibri" panose="020F0502020204030204" pitchFamily="34" charset="0"/>
                <a:cs typeface="Calibri" panose="020F0502020204030204" pitchFamily="34" charset="0"/>
              </a:rPr>
              <a:t>The combination of </a:t>
            </a:r>
            <a:r>
              <a:rPr lang="en-US" altLang="it-IT" sz="1600" b="1">
                <a:latin typeface="Calibri" panose="020F0502020204030204" pitchFamily="34" charset="0"/>
                <a:cs typeface="Calibri" panose="020F0502020204030204" pitchFamily="34" charset="0"/>
              </a:rPr>
              <a:t>pancreatin and papain enzyme systems ensures that these bacteriological peptones contain a wide </a:t>
            </a:r>
            <a:r>
              <a:rPr lang="it-IT" altLang="it-IT" sz="1600" b="1">
                <a:latin typeface="Calibri" panose="020F0502020204030204" pitchFamily="34" charset="0"/>
                <a:cs typeface="Calibri" panose="020F0502020204030204" pitchFamily="34" charset="0"/>
              </a:rPr>
              <a:t>spectrum of polypeptides.</a:t>
            </a:r>
          </a:p>
        </p:txBody>
      </p:sp>
      <p:sp>
        <p:nvSpPr>
          <p:cNvPr id="2" name="Rettangolo 1"/>
          <p:cNvSpPr/>
          <p:nvPr/>
        </p:nvSpPr>
        <p:spPr>
          <a:xfrm>
            <a:off x="4859338" y="80963"/>
            <a:ext cx="3929062" cy="7556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Esempi di terreni di coltura</a:t>
            </a:r>
          </a:p>
          <a:p>
            <a:pPr algn="ctr">
              <a:defRPr/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(liquidi o solidi?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ttangolo 6"/>
          <p:cNvSpPr>
            <a:spLocks noChangeArrowheads="1"/>
          </p:cNvSpPr>
          <p:nvPr/>
        </p:nvSpPr>
        <p:spPr bwMode="auto">
          <a:xfrm>
            <a:off x="208037" y="678175"/>
            <a:ext cx="35718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MacCONKEY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Peptone 	         20.0 g/L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Lactose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	         10.0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Bile </a:t>
            </a:r>
            <a:r>
              <a:rPr lang="it-IT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salts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No.3      1.5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Sodium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chloride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 5.0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</a:t>
            </a:r>
            <a:r>
              <a:rPr lang="it-IT" altLang="it-IT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it-IT" altLang="it-IT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         0.03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 </a:t>
            </a:r>
            <a:r>
              <a:rPr lang="it-IT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violet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0.001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Agar 	         15.0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it-IT" alt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7.1 </a:t>
            </a:r>
            <a:r>
              <a:rPr lang="it-IT" alt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</a:t>
            </a:r>
            <a:r>
              <a:rPr lang="it-IT" altLang="it-IT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</a:t>
            </a:r>
          </a:p>
        </p:txBody>
      </p:sp>
      <p:sp>
        <p:nvSpPr>
          <p:cNvPr id="29700" name="Rettangolo 7"/>
          <p:cNvSpPr>
            <a:spLocks noChangeArrowheads="1"/>
          </p:cNvSpPr>
          <p:nvPr/>
        </p:nvSpPr>
        <p:spPr bwMode="auto">
          <a:xfrm>
            <a:off x="138925" y="4567238"/>
            <a:ext cx="313848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Due to the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inclusion of a specially prepared fraction of 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bile salts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 addition to 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 violet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the medium gives improved differentiation between coliforms and non-lactose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fermenting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organisms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whilst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Gram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positive cocci are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completely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inhibited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9703" name="Picture 10" descr="Culture Media  MacConkey Agar 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4038"/>
            <a:ext cx="1905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 descr="Culture Media  MacConkey Agar P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98725"/>
            <a:ext cx="1905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67990" y="123825"/>
            <a:ext cx="3743970" cy="3524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Altri esempi di terreni di coltura</a:t>
            </a:r>
          </a:p>
        </p:txBody>
      </p:sp>
      <p:cxnSp>
        <p:nvCxnSpPr>
          <p:cNvPr id="3" name="Connettore 4 2"/>
          <p:cNvCxnSpPr/>
          <p:nvPr/>
        </p:nvCxnSpPr>
        <p:spPr>
          <a:xfrm rot="5400000">
            <a:off x="867525" y="2956764"/>
            <a:ext cx="6192838" cy="1231810"/>
          </a:xfrm>
          <a:prstGeom prst="bentConnector3">
            <a:avLst>
              <a:gd name="adj1" fmla="val 6586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107950" y="2980109"/>
            <a:ext cx="24684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Directions</a:t>
            </a: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Suspend 51.5 g in 1 </a:t>
            </a:r>
            <a:r>
              <a:rPr lang="en-US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litre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distilled water. Bring to the boil to dissolve completely. </a:t>
            </a:r>
            <a:r>
              <a:rPr lang="en-US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Sterilise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autoclaving at</a:t>
            </a:r>
          </a:p>
          <a:p>
            <a:pPr eaLnBrk="1" hangingPunct="1"/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121 °C for 15 minutes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425564" y="123824"/>
            <a:ext cx="1794154" cy="2874777"/>
            <a:chOff x="2088014" y="2435980"/>
            <a:chExt cx="1368767" cy="222182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8014" y="2435980"/>
              <a:ext cx="1368767" cy="2037087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2301436" y="4396146"/>
              <a:ext cx="800684" cy="261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autoclave</a:t>
              </a:r>
              <a:endParaRPr lang="it-IT" sz="16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9" name="Picture 2" descr="https://pharma.cz/wp-content/uploads/2019/01/biolite-misk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86" y="56969"/>
            <a:ext cx="1741928" cy="145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6347875" y="300037"/>
            <a:ext cx="1215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Piastre Petri</a:t>
            </a:r>
            <a:endParaRPr lang="it-IT" sz="1600" dirty="0">
              <a:solidFill>
                <a:schemeClr val="accent2"/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A50E2CD-D03C-4F66-9B1C-E680B3017C65}"/>
              </a:ext>
            </a:extLst>
          </p:cNvPr>
          <p:cNvGrpSpPr/>
          <p:nvPr/>
        </p:nvGrpSpPr>
        <p:grpSpPr>
          <a:xfrm>
            <a:off x="3492500" y="1511479"/>
            <a:ext cx="5506823" cy="5302071"/>
            <a:chOff x="3492500" y="1511479"/>
            <a:chExt cx="5506823" cy="5302071"/>
          </a:xfrm>
        </p:grpSpPr>
        <p:sp>
          <p:nvSpPr>
            <p:cNvPr id="29701" name="Rettangolo 8"/>
            <p:cNvSpPr>
              <a:spLocks noChangeArrowheads="1"/>
            </p:cNvSpPr>
            <p:nvPr/>
          </p:nvSpPr>
          <p:spPr bwMode="auto">
            <a:xfrm>
              <a:off x="5643563" y="4567238"/>
              <a:ext cx="3286125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 selective medium prepared for the isolation of presumptive pathogenic staphylococci. Most other bacteria are inhibited by the </a:t>
              </a:r>
              <a:r>
                <a:rPr lang="en-US" altLang="it-IT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 salt concentration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Presumptive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coagulase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-positive </a:t>
              </a:r>
              <a:r>
                <a:rPr lang="en-US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staphylococci produce colonies surrounded by bright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yellow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zones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whilst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non-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pathogenic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staphylococci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produce colonies with reddish purple zones.</a:t>
              </a:r>
            </a:p>
          </p:txBody>
        </p:sp>
        <p:pic>
          <p:nvPicPr>
            <p:cNvPr id="29702" name="Picture 8" descr="http://classconnection.s3.amazonaws.com/506/flashcards/719506/png/msas1318219915324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00" y="4691063"/>
              <a:ext cx="2089150" cy="212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ttangolo 8"/>
            <p:cNvSpPr/>
            <p:nvPr/>
          </p:nvSpPr>
          <p:spPr>
            <a:xfrm>
              <a:off x="4856072" y="3398434"/>
              <a:ext cx="37483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Directions</a:t>
              </a:r>
              <a:endPara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/>
              <a:r>
                <a:rPr lang="en-US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Suspend 111 g in 1 </a:t>
              </a:r>
              <a:r>
                <a:rPr lang="en-US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litre</a:t>
              </a:r>
              <a:r>
                <a:rPr lang="en-US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of distilled water and bring to the boil to dissolve completely. </a:t>
              </a:r>
              <a:r>
                <a:rPr lang="en-US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Sterilise</a:t>
              </a:r>
              <a:r>
                <a:rPr lang="en-US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by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autoclaving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121 °C for 15 minutes.</a:t>
              </a:r>
            </a:p>
          </p:txBody>
        </p:sp>
        <p:sp>
          <p:nvSpPr>
            <p:cNvPr id="29698" name="Rettangolo 3"/>
            <p:cNvSpPr>
              <a:spLocks noChangeArrowheads="1"/>
            </p:cNvSpPr>
            <p:nvPr/>
          </p:nvSpPr>
          <p:spPr bwMode="auto">
            <a:xfrm>
              <a:off x="6098128" y="1511479"/>
              <a:ext cx="2528837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MANNITOL SALT AGAR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`Lab-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Lemco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'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powder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	1.0 g/L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Peptone 		10.0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Mannitol</a:t>
              </a:r>
              <a:r>
                <a:rPr lang="it-IT" altLang="it-IT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		10.0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Sodium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chloride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	75.0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Phenol</a:t>
              </a:r>
              <a:r>
                <a:rPr lang="it-IT" altLang="it-IT" sz="14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14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red</a:t>
              </a:r>
              <a:r>
                <a:rPr lang="it-IT" altLang="it-IT" sz="14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		0.025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Agar 		15.0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</a:t>
              </a:r>
              <a:r>
                <a:rPr lang="it-IT" altLang="it-IT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7.5 </a:t>
              </a:r>
              <a:r>
                <a:rPr lang="it-IT" altLang="it-IT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</a:t>
              </a:r>
              <a:r>
                <a:rPr lang="it-IT" altLang="it-IT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0.2</a:t>
              </a:r>
            </a:p>
          </p:txBody>
        </p:sp>
        <p:sp>
          <p:nvSpPr>
            <p:cNvPr id="8" name="Fumetto: rettangolo con angoli arrotondati 7">
              <a:extLst>
                <a:ext uri="{FF2B5EF4-FFF2-40B4-BE49-F238E27FC236}">
                  <a16:creationId xmlns:a16="http://schemas.microsoft.com/office/drawing/2014/main" id="{8ED7A5B6-B21A-44CA-9161-C891DB732ECB}"/>
                </a:ext>
              </a:extLst>
            </p:cNvPr>
            <p:cNvSpPr/>
            <p:nvPr/>
          </p:nvSpPr>
          <p:spPr>
            <a:xfrm>
              <a:off x="7734904" y="1779964"/>
              <a:ext cx="1264419" cy="182487"/>
            </a:xfrm>
            <a:prstGeom prst="wedgeRoundRectCallout">
              <a:avLst>
                <a:gd name="adj1" fmla="val -55048"/>
                <a:gd name="adj2" fmla="val 40948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estratto di carne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92776"/>
            <a:ext cx="2000250" cy="3324225"/>
          </a:xfrm>
          <a:prstGeom prst="rect">
            <a:avLst/>
          </a:prstGeom>
        </p:spPr>
      </p:pic>
      <p:sp>
        <p:nvSpPr>
          <p:cNvPr id="3" name="Fumetto 2 2"/>
          <p:cNvSpPr/>
          <p:nvPr/>
        </p:nvSpPr>
        <p:spPr>
          <a:xfrm>
            <a:off x="628650" y="850707"/>
            <a:ext cx="1827213" cy="358894"/>
          </a:xfrm>
          <a:prstGeom prst="wedgeRoundRectCallout">
            <a:avLst>
              <a:gd name="adj1" fmla="val 112110"/>
              <a:gd name="adj2" fmla="val -170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Colonie batteriche </a:t>
            </a:r>
          </a:p>
        </p:txBody>
      </p:sp>
      <p:sp>
        <p:nvSpPr>
          <p:cNvPr id="27652" name="Rettangolo 2"/>
          <p:cNvSpPr>
            <a:spLocks noChangeArrowheads="1"/>
          </p:cNvSpPr>
          <p:nvPr/>
        </p:nvSpPr>
        <p:spPr bwMode="auto">
          <a:xfrm>
            <a:off x="732632" y="229394"/>
            <a:ext cx="2071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COLTURE BATTERICHE</a:t>
            </a:r>
          </a:p>
        </p:txBody>
      </p:sp>
      <p:sp>
        <p:nvSpPr>
          <p:cNvPr id="27653" name="Rettangolo 2"/>
          <p:cNvSpPr>
            <a:spLocks noChangeArrowheads="1"/>
          </p:cNvSpPr>
          <p:nvPr/>
        </p:nvSpPr>
        <p:spPr bwMode="auto">
          <a:xfrm>
            <a:off x="214313" y="1268760"/>
            <a:ext cx="284551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Le caratteristiche morfologiche delle colonie variano a seconda della specie batterica e del terreno di coltura utilizzato.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Grandezza,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Forma,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Consistenza,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Colore,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Odore,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…</a:t>
            </a:r>
          </a:p>
        </p:txBody>
      </p:sp>
      <p:sp>
        <p:nvSpPr>
          <p:cNvPr id="27654" name="Rettangolo 2"/>
          <p:cNvSpPr>
            <a:spLocks noChangeArrowheads="1"/>
          </p:cNvSpPr>
          <p:nvPr/>
        </p:nvSpPr>
        <p:spPr bwMode="auto">
          <a:xfrm>
            <a:off x="5204098" y="567531"/>
            <a:ext cx="28962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Serratia</a:t>
            </a:r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it-IT" altLang="it-IT" sz="1600" b="1" i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marcescens</a:t>
            </a:r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(</a:t>
            </a:r>
            <a:r>
              <a:rPr lang="it-IT" altLang="it-IT" sz="1600" b="1" i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Gram</a:t>
            </a:r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-)</a:t>
            </a:r>
          </a:p>
        </p:txBody>
      </p:sp>
      <p:sp>
        <p:nvSpPr>
          <p:cNvPr id="27655" name="Rettangolo 2"/>
          <p:cNvSpPr>
            <a:spLocks noChangeArrowheads="1"/>
          </p:cNvSpPr>
          <p:nvPr/>
        </p:nvSpPr>
        <p:spPr bwMode="auto">
          <a:xfrm>
            <a:off x="971600" y="4268788"/>
            <a:ext cx="2374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Pseudomonas</a:t>
            </a:r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it-IT" altLang="it-IT" sz="1600" b="1" i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aeruginosa</a:t>
            </a:r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Trypticase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soy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agar)</a:t>
            </a:r>
          </a:p>
        </p:txBody>
      </p:sp>
      <p:sp>
        <p:nvSpPr>
          <p:cNvPr id="27656" name="Rettangolo 2"/>
          <p:cNvSpPr>
            <a:spLocks noChangeArrowheads="1"/>
          </p:cNvSpPr>
          <p:nvPr/>
        </p:nvSpPr>
        <p:spPr bwMode="auto">
          <a:xfrm>
            <a:off x="1115616" y="5509096"/>
            <a:ext cx="3071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Shigella </a:t>
            </a:r>
            <a:r>
              <a:rPr lang="it-IT" altLang="it-IT" sz="1600" b="1" i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flexneri</a:t>
            </a:r>
            <a:endParaRPr lang="it-IT" altLang="it-IT" sz="1600" b="1" i="1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MacConkey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agar)</a:t>
            </a:r>
          </a:p>
        </p:txBody>
      </p:sp>
      <p:sp>
        <p:nvSpPr>
          <p:cNvPr id="2" name="Rettangolo 1"/>
          <p:cNvSpPr/>
          <p:nvPr/>
        </p:nvSpPr>
        <p:spPr>
          <a:xfrm>
            <a:off x="3347864" y="3645024"/>
            <a:ext cx="1960562" cy="515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Colture pure?</a:t>
            </a:r>
          </a:p>
        </p:txBody>
      </p:sp>
      <p:pic>
        <p:nvPicPr>
          <p:cNvPr id="1026" name="Picture 2" descr="Il miracolo dell'ostia sanguinante di Bolse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98" y="970423"/>
            <a:ext cx="3760390" cy="21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165600"/>
            <a:ext cx="1971675" cy="22669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6525344"/>
            <a:ext cx="7886700" cy="25717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387353" y="1858175"/>
            <a:ext cx="1409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MacConkey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agar</a:t>
            </a:r>
            <a:endParaRPr lang="it-IT" sz="1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BFBB901-2B77-4E44-A538-ACC27ACE8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3284984"/>
            <a:ext cx="3488382" cy="3229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" y="2317404"/>
            <a:ext cx="2327030" cy="206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46" y="4674357"/>
            <a:ext cx="1942048" cy="183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13984"/>
            <a:ext cx="2511225" cy="188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9" y="84737"/>
            <a:ext cx="2055927" cy="205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CasellaDiTesto 6"/>
          <p:cNvSpPr txBox="1">
            <a:spLocks noChangeArrowheads="1"/>
          </p:cNvSpPr>
          <p:nvPr/>
        </p:nvSpPr>
        <p:spPr bwMode="auto">
          <a:xfrm>
            <a:off x="2364590" y="1988840"/>
            <a:ext cx="41517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Ogni colonia, cresciuta sulla superficie del terreno di coltura solido, è costituita da milioni di cellule.</a:t>
            </a:r>
          </a:p>
        </p:txBody>
      </p:sp>
      <p:sp>
        <p:nvSpPr>
          <p:cNvPr id="31751" name="CasellaDiTesto 8"/>
          <p:cNvSpPr txBox="1">
            <a:spLocks noChangeArrowheads="1"/>
          </p:cNvSpPr>
          <p:nvPr/>
        </p:nvSpPr>
        <p:spPr bwMode="auto">
          <a:xfrm>
            <a:off x="2555776" y="913884"/>
            <a:ext cx="2971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Sono visibili ad occhio nudo.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612041" y="1218715"/>
            <a:ext cx="4606778" cy="226206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555776" y="331345"/>
            <a:ext cx="25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colonie batteriche 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555776" y="3265576"/>
            <a:ext cx="3715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assume che ogni colonia pura e ben isolata deriva dalla moltiplicazione di una singola cellula.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9633" y="4735054"/>
            <a:ext cx="3896122" cy="19958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34A5DB-B8A4-478C-A6F2-699CCE8EB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461492"/>
            <a:ext cx="7067550" cy="3695700"/>
          </a:xfrm>
          <a:prstGeom prst="rect">
            <a:avLst/>
          </a:prstGeom>
        </p:spPr>
      </p:pic>
      <p:pic>
        <p:nvPicPr>
          <p:cNvPr id="33795" name="Picture 4" descr="http://mail.gibraltar.k12.wi.us:8100/~jdickson/AP_Biology/Lab13_Bacteria/images/bacteria_colony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62" y="6709"/>
            <a:ext cx="1682313" cy="12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Risultati immagini per mycelium actinomyc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82" y="4293096"/>
            <a:ext cx="325380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CasellaDiTesto 1"/>
          <p:cNvSpPr txBox="1">
            <a:spLocks noChangeArrowheads="1"/>
          </p:cNvSpPr>
          <p:nvPr/>
        </p:nvSpPr>
        <p:spPr bwMode="auto">
          <a:xfrm>
            <a:off x="107504" y="5517232"/>
            <a:ext cx="51125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Alcuni batteri (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attinomiceti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 crescono sotto forma di corti filamenti (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);  la rete tridimensionale formata dalle ife costituisce il 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micelio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che può essere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aereo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vegetativo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25C4F3FA-4825-4B97-9E50-B9540F974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16632"/>
            <a:ext cx="28083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Descrizione morfologia colonie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Forma,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Grandezza,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Colore,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710AF8F3-180A-4E6D-970A-3E0C42FFBF7C}"/>
              </a:ext>
            </a:extLst>
          </p:cNvPr>
          <p:cNvGrpSpPr>
            <a:grpSpLocks noChangeAspect="1"/>
          </p:cNvGrpSpPr>
          <p:nvPr/>
        </p:nvGrpSpPr>
        <p:grpSpPr>
          <a:xfrm>
            <a:off x="2124075" y="1863551"/>
            <a:ext cx="5110163" cy="4949825"/>
            <a:chOff x="2124075" y="1863551"/>
            <a:chExt cx="5110163" cy="4949825"/>
          </a:xfrm>
        </p:grpSpPr>
        <p:pic>
          <p:nvPicPr>
            <p:cNvPr id="3584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075" y="1863551"/>
              <a:ext cx="5110163" cy="494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B012D8F5-BB52-41F0-8F00-D53E41453E66}"/>
                </a:ext>
              </a:extLst>
            </p:cNvPr>
            <p:cNvSpPr/>
            <p:nvPr/>
          </p:nvSpPr>
          <p:spPr>
            <a:xfrm>
              <a:off x="2555776" y="4221088"/>
              <a:ext cx="864096" cy="14401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75DD6EFA-9558-47D7-8CB0-9B6980D1CB36}"/>
                </a:ext>
              </a:extLst>
            </p:cNvPr>
            <p:cNvSpPr/>
            <p:nvPr/>
          </p:nvSpPr>
          <p:spPr>
            <a:xfrm>
              <a:off x="6012160" y="4365104"/>
              <a:ext cx="864096" cy="14401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92BDB0A4-BB69-463B-B30D-6E70F91686C7}"/>
                </a:ext>
              </a:extLst>
            </p:cNvPr>
            <p:cNvSpPr/>
            <p:nvPr/>
          </p:nvSpPr>
          <p:spPr>
            <a:xfrm>
              <a:off x="4270952" y="4561464"/>
              <a:ext cx="864096" cy="14401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844" name="CasellaDiTesto 4"/>
          <p:cNvSpPr txBox="1">
            <a:spLocks noChangeArrowheads="1"/>
          </p:cNvSpPr>
          <p:nvPr/>
        </p:nvSpPr>
        <p:spPr bwMode="auto">
          <a:xfrm>
            <a:off x="7028304" y="3861048"/>
            <a:ext cx="208756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altLang="it-IT" sz="14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-glucosidasi 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agisce su un substrato cromogeno che produce un metabolita insolubile di colore blu.</a:t>
            </a: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5" name="Rettangolo 4"/>
          <p:cNvSpPr>
            <a:spLocks noChangeArrowheads="1"/>
          </p:cNvSpPr>
          <p:nvPr/>
        </p:nvSpPr>
        <p:spPr bwMode="auto">
          <a:xfrm>
            <a:off x="2124074" y="1013827"/>
            <a:ext cx="64803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Terreno di coltura usato nella diagnostica clinica contenente 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sostanze cromogene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grado di evidenziare </a:t>
            </a:r>
            <a:r>
              <a:rPr lang="it-IT" altLang="it-IT" sz="16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specifiche attività enzimatiche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alcune specie batteriche comunemente responsabili di infezioni urinarie.</a:t>
            </a:r>
            <a:endParaRPr lang="it-IT" alt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5536" y="116632"/>
            <a:ext cx="4834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Esistono centinaia di terreni di coltura</a:t>
            </a:r>
          </a:p>
          <a:p>
            <a:r>
              <a:rPr lang="it-IT" altLang="it-IT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Scelta in funzione del tipo di analisi da effettuare</a:t>
            </a:r>
            <a:endParaRPr lang="it-IT" sz="1800" dirty="0"/>
          </a:p>
        </p:txBody>
      </p:sp>
      <p:sp>
        <p:nvSpPr>
          <p:cNvPr id="3" name="Rettangolo 2"/>
          <p:cNvSpPr/>
          <p:nvPr/>
        </p:nvSpPr>
        <p:spPr>
          <a:xfrm>
            <a:off x="193961" y="1952976"/>
            <a:ext cx="1930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La maggior parte delle </a:t>
            </a:r>
            <a:r>
              <a:rPr lang="it-IT" altLang="it-IT" sz="1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infezioni urinarie 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sono dovute ad</a:t>
            </a:r>
          </a:p>
          <a:p>
            <a:pPr marL="285750" indent="-109538" algn="just">
              <a:buFont typeface="Arial" panose="020B0604020202020204" pitchFamily="34" charset="0"/>
              <a:buChar char="•"/>
            </a:pPr>
            <a:r>
              <a:rPr lang="it-IT" altLang="it-IT" sz="1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E. coli</a:t>
            </a:r>
          </a:p>
          <a:p>
            <a:pPr marL="285750" indent="-109538" algn="just"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Enterococchi</a:t>
            </a:r>
          </a:p>
          <a:p>
            <a:pPr marL="285750" indent="-109538" algn="just">
              <a:buFont typeface="Arial" panose="020B0604020202020204" pitchFamily="34" charset="0"/>
              <a:buChar char="•"/>
            </a:pPr>
            <a:r>
              <a:rPr lang="it-IT" sz="1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Proteus</a:t>
            </a:r>
            <a:r>
              <a:rPr lang="it-IT" sz="1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it-IT" sz="1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mirabilis</a:t>
            </a:r>
            <a:endParaRPr lang="it-IT" sz="1400" i="1" dirty="0">
              <a:solidFill>
                <a:srgbClr val="FF0000"/>
              </a:solidFill>
            </a:endParaRPr>
          </a:p>
        </p:txBody>
      </p:sp>
      <p:sp>
        <p:nvSpPr>
          <p:cNvPr id="35843" name="CasellaDiTesto 3"/>
          <p:cNvSpPr txBox="1">
            <a:spLocks noChangeArrowheads="1"/>
          </p:cNvSpPr>
          <p:nvPr/>
        </p:nvSpPr>
        <p:spPr bwMode="auto">
          <a:xfrm>
            <a:off x="107504" y="4347824"/>
            <a:ext cx="248443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La </a:t>
            </a:r>
            <a:r>
              <a:rPr lang="it-IT" altLang="it-IT" sz="1400" b="1" u="sng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-</a:t>
            </a:r>
            <a:r>
              <a:rPr lang="it-IT" altLang="it-IT" sz="1400" b="1" u="sng" dirty="0" err="1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glucuronidasi</a:t>
            </a:r>
            <a:r>
              <a:rPr lang="it-IT" altLang="it-IT" sz="1400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agisce su un substrato cromogeno con produzione di un metabolita insolubile di colore rosa salmone.</a:t>
            </a: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889635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2">
            <a:extLst>
              <a:ext uri="{FF2B5EF4-FFF2-40B4-BE49-F238E27FC236}">
                <a16:creationId xmlns:a16="http://schemas.microsoft.com/office/drawing/2014/main" id="{7781E580-8394-7663-3A89-8A94180F2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2" y="5229200"/>
            <a:ext cx="2232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Vantaggi impiego terreni di coltura solidi?</a:t>
            </a:r>
          </a:p>
        </p:txBody>
      </p:sp>
      <p:sp>
        <p:nvSpPr>
          <p:cNvPr id="37892" name="Rettangolo 2"/>
          <p:cNvSpPr>
            <a:spLocks noChangeArrowheads="1"/>
          </p:cNvSpPr>
          <p:nvPr/>
        </p:nvSpPr>
        <p:spPr bwMode="auto">
          <a:xfrm>
            <a:off x="3419872" y="5013176"/>
            <a:ext cx="3097212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L’impiego di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terreni di coltura solidi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consente di ottenere colonie ben isolate o in forma pura (colture pure), di osservare la morfologia delle colonie, etc.</a:t>
            </a:r>
          </a:p>
        </p:txBody>
      </p:sp>
      <p:sp>
        <p:nvSpPr>
          <p:cNvPr id="37894" name="Rettangolo 2"/>
          <p:cNvSpPr>
            <a:spLocks noChangeArrowheads="1"/>
          </p:cNvSpPr>
          <p:nvPr/>
        </p:nvSpPr>
        <p:spPr bwMode="auto">
          <a:xfrm>
            <a:off x="428625" y="2204864"/>
            <a:ext cx="5799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Trasferimento asettico liquido-liquido di colture microbiche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23528" y="476672"/>
            <a:ext cx="8072809" cy="1730554"/>
            <a:chOff x="-578222" y="115888"/>
            <a:chExt cx="8072809" cy="1730554"/>
          </a:xfrm>
        </p:grpSpPr>
        <p:sp>
          <p:nvSpPr>
            <p:cNvPr id="37891" name="Rettangolo 2"/>
            <p:cNvSpPr>
              <a:spLocks noChangeArrowheads="1"/>
            </p:cNvSpPr>
            <p:nvPr/>
          </p:nvSpPr>
          <p:spPr bwMode="auto">
            <a:xfrm>
              <a:off x="-578222" y="115888"/>
              <a:ext cx="648072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Un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terreno di coltura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sterile (al momento dell’impiego), deve essere inoculato in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condizioni asettiche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ed incubato in condizioni tali da permettere la crescita del microrganismo ricercato.</a:t>
              </a:r>
            </a:p>
          </p:txBody>
        </p:sp>
        <p:sp>
          <p:nvSpPr>
            <p:cNvPr id="37893" name="Rettangolo 2"/>
            <p:cNvSpPr>
              <a:spLocks noChangeArrowheads="1"/>
            </p:cNvSpPr>
            <p:nvPr/>
          </p:nvSpPr>
          <p:spPr bwMode="auto">
            <a:xfrm>
              <a:off x="1687512" y="954267"/>
              <a:ext cx="5807075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Problema dei contaminanti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	           </a:t>
              </a:r>
              <a:r>
                <a:rPr lang="it-IT" altLang="it-IT" sz="1600" b="1" u="sng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I microrganismi sono </a:t>
              </a:r>
              <a:r>
                <a:rPr lang="it-IT" altLang="it-IT" sz="20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ubiquitari</a:t>
              </a:r>
              <a:r>
                <a:rPr lang="it-IT" altLang="it-IT" sz="1600" b="1" u="sng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!</a:t>
              </a:r>
            </a:p>
          </p:txBody>
        </p:sp>
        <p:sp>
          <p:nvSpPr>
            <p:cNvPr id="15" name="Freccia curva 14"/>
            <p:cNvSpPr/>
            <p:nvPr/>
          </p:nvSpPr>
          <p:spPr>
            <a:xfrm rot="10800000" flipH="1">
              <a:off x="2605087" y="1341016"/>
              <a:ext cx="504825" cy="43180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7896" name="Picture 8" descr="D:\back-up 04-10-12\laboratorio\immagini-video-laboratorio\foto-micro\IMGP08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746625"/>
            <a:ext cx="237172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4490616"/>
            <a:ext cx="2812239" cy="2034009"/>
          </a:xfrm>
          <a:prstGeom prst="rect">
            <a:avLst/>
          </a:prstGeom>
        </p:spPr>
      </p:pic>
      <p:pic>
        <p:nvPicPr>
          <p:cNvPr id="2050" name="Picture 2" descr="Tasha Sturm fotografa i batteri sul palmo della mano del figlio di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91" y="88936"/>
            <a:ext cx="1999571" cy="18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2"/>
          <p:cNvSpPr>
            <a:spLocks noChangeArrowheads="1"/>
          </p:cNvSpPr>
          <p:nvPr/>
        </p:nvSpPr>
        <p:spPr bwMode="auto">
          <a:xfrm>
            <a:off x="160387" y="168567"/>
            <a:ext cx="33464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Esempi di tecniche microbiologiche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8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8BE8F41D-6A74-4D8C-BFE3-A17AE40E683C}"/>
              </a:ext>
            </a:extLst>
          </p:cNvPr>
          <p:cNvGrpSpPr/>
          <p:nvPr/>
        </p:nvGrpSpPr>
        <p:grpSpPr>
          <a:xfrm>
            <a:off x="71438" y="71438"/>
            <a:ext cx="8967787" cy="6723062"/>
            <a:chOff x="71438" y="71438"/>
            <a:chExt cx="8967787" cy="6723062"/>
          </a:xfrm>
        </p:grpSpPr>
        <p:pic>
          <p:nvPicPr>
            <p:cNvPr id="4098" name="Picture 2" descr="Ta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71438"/>
              <a:ext cx="8967787" cy="672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B463B9CF-CA26-4D71-B16E-8F7183E20098}"/>
                </a:ext>
              </a:extLst>
            </p:cNvPr>
            <p:cNvGrpSpPr/>
            <p:nvPr/>
          </p:nvGrpSpPr>
          <p:grpSpPr>
            <a:xfrm>
              <a:off x="214313" y="214313"/>
              <a:ext cx="8572500" cy="6215062"/>
              <a:chOff x="214313" y="214313"/>
              <a:chExt cx="8572500" cy="6215062"/>
            </a:xfrm>
          </p:grpSpPr>
          <p:sp>
            <p:nvSpPr>
              <p:cNvPr id="4101" name="CasellaDiTesto 5"/>
              <p:cNvSpPr txBox="1">
                <a:spLocks noChangeArrowheads="1"/>
              </p:cNvSpPr>
              <p:nvPr/>
            </p:nvSpPr>
            <p:spPr bwMode="auto">
              <a:xfrm>
                <a:off x="3000375" y="214313"/>
                <a:ext cx="27932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800" b="1">
                    <a:latin typeface="Calibri" panose="020F0502020204030204" pitchFamily="34" charset="0"/>
                    <a:cs typeface="Calibri" panose="020F0502020204030204" pitchFamily="34" charset="0"/>
                  </a:rPr>
                  <a:t>Catabolismo </a:t>
                </a:r>
                <a:r>
                  <a:rPr lang="it-IT" altLang="it-IT" sz="1800" b="1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 </a:t>
                </a:r>
                <a:r>
                  <a:rPr lang="it-IT" altLang="it-IT" sz="1800" b="1">
                    <a:latin typeface="Calibri" panose="020F0502020204030204" pitchFamily="34" charset="0"/>
                    <a:cs typeface="Calibri" panose="020F0502020204030204" pitchFamily="34" charset="0"/>
                  </a:rPr>
                  <a:t>anabolismo</a:t>
                </a: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357188" y="928688"/>
                <a:ext cx="6000750" cy="92392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 </a:t>
                </a:r>
                <a:r>
                  <a:rPr lang="it-IT" sz="1800" b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nutrizione microbica</a:t>
                </a:r>
                <a:r>
                  <a:rPr 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nell’ambito della fisiologia dei microrganismi, si occupa del rifornimento di </a:t>
                </a:r>
                <a:r>
                  <a:rPr lang="it-IT" sz="18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monomeri</a:t>
                </a:r>
                <a:r>
                  <a:rPr 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o precursori di </a:t>
                </a:r>
                <a:r>
                  <a:rPr lang="it-IT" sz="18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monomeri</a:t>
                </a:r>
                <a:r>
                  <a:rPr 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necessari alla cellula.</a:t>
                </a:r>
              </a:p>
            </p:txBody>
          </p:sp>
          <p:sp>
            <p:nvSpPr>
              <p:cNvPr id="9" name="Fumetto 2 8"/>
              <p:cNvSpPr/>
              <p:nvPr/>
            </p:nvSpPr>
            <p:spPr>
              <a:xfrm>
                <a:off x="6858000" y="1285875"/>
                <a:ext cx="1285875" cy="357188"/>
              </a:xfrm>
              <a:prstGeom prst="wedgeRoundRectCallout">
                <a:avLst>
                  <a:gd name="adj1" fmla="val -81222"/>
                  <a:gd name="adj2" fmla="val -4150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nutrienti</a:t>
                </a:r>
              </a:p>
            </p:txBody>
          </p:sp>
          <p:sp>
            <p:nvSpPr>
              <p:cNvPr id="4105" name="CasellaDiTesto 14"/>
              <p:cNvSpPr txBox="1">
                <a:spLocks noChangeArrowheads="1"/>
              </p:cNvSpPr>
              <p:nvPr/>
            </p:nvSpPr>
            <p:spPr bwMode="auto">
              <a:xfrm>
                <a:off x="285750" y="5072063"/>
                <a:ext cx="8501063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it-IT" alt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altLang="it-IT" sz="18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it-IT" alt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altLang="it-IT" sz="18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</a:t>
                </a:r>
                <a:r>
                  <a:rPr lang="it-IT" alt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50% peso secco cellula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Fonte </a:t>
                </a:r>
                <a:r>
                  <a: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aa, acidi grassi, acidi organici, zuccheri, basi azotate, composti aromatici, etc.</a:t>
                </a:r>
                <a:endParaRPr lang="it-IT" altLang="it-IT" sz="18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06" name="CasellaDiTesto 15"/>
              <p:cNvSpPr txBox="1">
                <a:spLocks noChangeArrowheads="1"/>
              </p:cNvSpPr>
              <p:nvPr/>
            </p:nvSpPr>
            <p:spPr bwMode="auto">
              <a:xfrm>
                <a:off x="2143125" y="5786438"/>
                <a:ext cx="6643688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it-IT" alt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altLang="it-IT" sz="18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it-IT" alt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altLang="it-IT" sz="18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</a:t>
                </a:r>
                <a:r>
                  <a:rPr lang="it-IT" alt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12% peso secco cellula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Fonte </a:t>
                </a:r>
                <a:r>
                  <a: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ammoniaca, nitrato, N</a:t>
                </a:r>
                <a:r>
                  <a:rPr lang="it-IT" altLang="it-IT" sz="1600" b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it-IT" altLang="it-IT" sz="18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umetto 2 16"/>
              <p:cNvSpPr/>
              <p:nvPr/>
            </p:nvSpPr>
            <p:spPr>
              <a:xfrm>
                <a:off x="214313" y="5786438"/>
                <a:ext cx="1285875" cy="357187"/>
              </a:xfrm>
              <a:prstGeom prst="wedgeRoundRectCallout">
                <a:avLst>
                  <a:gd name="adj1" fmla="val -15418"/>
                  <a:gd name="adj2" fmla="val -72926"/>
                  <a:gd name="adj3" fmla="val 166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it-IT" sz="16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Autotrofi?</a:t>
                </a:r>
              </a:p>
            </p:txBody>
          </p:sp>
          <p:sp>
            <p:nvSpPr>
              <p:cNvPr id="18" name="Fumetto 2 17"/>
              <p:cNvSpPr/>
              <p:nvPr/>
            </p:nvSpPr>
            <p:spPr>
              <a:xfrm>
                <a:off x="5929313" y="6072188"/>
                <a:ext cx="1571625" cy="357187"/>
              </a:xfrm>
              <a:prstGeom prst="wedgeRoundRectCallout">
                <a:avLst>
                  <a:gd name="adj1" fmla="val -89713"/>
                  <a:gd name="adj2" fmla="val -7971"/>
                  <a:gd name="adj3" fmla="val 166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it-IT" sz="16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azotofissatori</a:t>
                </a:r>
                <a:endPara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6" name="Connettore 2 15"/>
              <p:cNvCxnSpPr/>
              <p:nvPr/>
            </p:nvCxnSpPr>
            <p:spPr>
              <a:xfrm>
                <a:off x="4357688" y="3159125"/>
                <a:ext cx="357187" cy="158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/>
              <p:cNvCxnSpPr/>
              <p:nvPr/>
            </p:nvCxnSpPr>
            <p:spPr>
              <a:xfrm>
                <a:off x="4359275" y="3270250"/>
                <a:ext cx="357188" cy="158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99" name="CasellaDiTesto 2"/>
          <p:cNvSpPr txBox="1">
            <a:spLocks noChangeArrowheads="1"/>
          </p:cNvSpPr>
          <p:nvPr/>
        </p:nvSpPr>
        <p:spPr bwMode="auto">
          <a:xfrm>
            <a:off x="251520" y="188640"/>
            <a:ext cx="21714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Nutrizione microbica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747" y="2420888"/>
            <a:ext cx="6654329" cy="3229604"/>
          </a:xfrm>
          <a:prstGeom prst="rect">
            <a:avLst/>
          </a:prstGeom>
        </p:spPr>
      </p:pic>
      <p:sp>
        <p:nvSpPr>
          <p:cNvPr id="39939" name="Rettangolo 2"/>
          <p:cNvSpPr>
            <a:spLocks noChangeArrowheads="1"/>
          </p:cNvSpPr>
          <p:nvPr/>
        </p:nvSpPr>
        <p:spPr bwMode="auto">
          <a:xfrm>
            <a:off x="5724128" y="5707999"/>
            <a:ext cx="313652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Il terreno solido permette di immobilizzare e separare le cellule</a:t>
            </a:r>
          </a:p>
        </p:txBody>
      </p:sp>
      <p:sp>
        <p:nvSpPr>
          <p:cNvPr id="39940" name="Rettangolo 2"/>
          <p:cNvSpPr>
            <a:spLocks noChangeArrowheads="1"/>
          </p:cNvSpPr>
          <p:nvPr/>
        </p:nvSpPr>
        <p:spPr bwMode="auto">
          <a:xfrm>
            <a:off x="214313" y="116632"/>
            <a:ext cx="36376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Tecnica di semina liquido-solido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it-IT" alt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piastramento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</a:p>
          <a:p>
            <a:pPr marL="176213" indent="-176213" eaLnBrk="1" hangingPunct="1">
              <a:spcBef>
                <a:spcPct val="0"/>
              </a:spcBef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per sviluppo ed osservazione colonie</a:t>
            </a:r>
          </a:p>
          <a:p>
            <a:pPr marL="176213" indent="-176213" eaLnBrk="1" hangingPunct="1">
              <a:spcBef>
                <a:spcPct val="0"/>
              </a:spcBef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per ottenere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colture pure</a:t>
            </a:r>
          </a:p>
          <a:p>
            <a:pPr marL="176213" indent="-176213" eaLnBrk="1" hangingPunct="1">
              <a:spcBef>
                <a:spcPct val="0"/>
              </a:spcBef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326680"/>
              </p:ext>
            </p:extLst>
          </p:nvPr>
        </p:nvGraphicFramePr>
        <p:xfrm>
          <a:off x="4859338" y="844167"/>
          <a:ext cx="4073525" cy="1432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8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9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glu</a:t>
                      </a:r>
                      <a:endParaRPr lang="it-IT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2" marR="91432" marT="45731" marB="4573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</a:t>
                      </a:r>
                      <a:endParaRPr lang="it-IT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2" marR="91432" marT="45731" marB="4573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sor</a:t>
                      </a:r>
                    </a:p>
                  </a:txBody>
                  <a:tcPr marL="91432" marR="91432" marT="45731" marB="4573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ino</a:t>
                      </a:r>
                      <a:endParaRPr lang="it-IT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2" marR="91432" marT="45731" marB="4573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identificazione</a:t>
                      </a:r>
                    </a:p>
                  </a:txBody>
                  <a:tcPr marL="91432" marR="91432" marT="45731" marB="4573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91432" marR="91432" marT="45731" marB="4573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91432" marR="91432" marT="45731" marB="4573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1432" marR="91432" marT="45731" marB="4573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1432" marR="91432" marT="45731" marB="4573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Specie A</a:t>
                      </a:r>
                    </a:p>
                  </a:txBody>
                  <a:tcPr marL="91432" marR="91432" marT="45731" marB="4573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1432" marR="91432" marT="45731" marB="457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91432" marR="91432" marT="45731" marB="457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91432" marR="91432" marT="45731" marB="457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1432" marR="91432" marT="45731" marB="457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Specie B</a:t>
                      </a:r>
                    </a:p>
                  </a:txBody>
                  <a:tcPr marL="91432" marR="91432" marT="45731" marB="45731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91432" marR="91432" marT="45731" marB="45731">
                    <a:solidFill>
                      <a:srgbClr val="C8EE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91432" marR="91432" marT="45731" marB="45731">
                    <a:solidFill>
                      <a:srgbClr val="C8EE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</a:p>
                  </a:txBody>
                  <a:tcPr marL="91432" marR="91432" marT="45731" marB="45731">
                    <a:solidFill>
                      <a:srgbClr val="C8EE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91432" marR="91432" marT="45731" marB="45731">
                    <a:solidFill>
                      <a:srgbClr val="C8EE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Specie C</a:t>
                      </a:r>
                    </a:p>
                  </a:txBody>
                  <a:tcPr marL="91432" marR="91432" marT="45731" marB="45731">
                    <a:solidFill>
                      <a:srgbClr val="C8EE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974" name="Rettangolo 13"/>
          <p:cNvSpPr>
            <a:spLocks noChangeArrowheads="1"/>
          </p:cNvSpPr>
          <p:nvPr/>
        </p:nvSpPr>
        <p:spPr bwMode="auto">
          <a:xfrm>
            <a:off x="4281165" y="115888"/>
            <a:ext cx="43232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Per identificare o studiare le caratteristiche di un batterio è necessario lavorare su colture pure!</a:t>
            </a:r>
            <a:endParaRPr lang="it-IT" altLang="it-IT" sz="16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FF94912-486F-44E7-9EB0-C3CDE96A9EE1}"/>
              </a:ext>
            </a:extLst>
          </p:cNvPr>
          <p:cNvGrpSpPr/>
          <p:nvPr/>
        </p:nvGrpSpPr>
        <p:grpSpPr>
          <a:xfrm>
            <a:off x="1846413" y="943440"/>
            <a:ext cx="2941611" cy="1477448"/>
            <a:chOff x="1846413" y="943440"/>
            <a:chExt cx="2941611" cy="1477448"/>
          </a:xfrm>
        </p:grpSpPr>
        <p:cxnSp>
          <p:nvCxnSpPr>
            <p:cNvPr id="8" name="Connettore 2 7"/>
            <p:cNvCxnSpPr/>
            <p:nvPr/>
          </p:nvCxnSpPr>
          <p:spPr bwMode="auto">
            <a:xfrm>
              <a:off x="3921125" y="1783942"/>
              <a:ext cx="785813" cy="1587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 bwMode="auto">
            <a:xfrm>
              <a:off x="4380680" y="1396121"/>
              <a:ext cx="407344" cy="11733"/>
            </a:xfrm>
            <a:prstGeom prst="straightConnector1">
              <a:avLst/>
            </a:prstGeom>
            <a:noFill/>
            <a:ln w="254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uppo 22"/>
            <p:cNvGrpSpPr/>
            <p:nvPr/>
          </p:nvGrpSpPr>
          <p:grpSpPr>
            <a:xfrm>
              <a:off x="1846413" y="1599365"/>
              <a:ext cx="2936034" cy="821523"/>
              <a:chOff x="1846413" y="1599365"/>
              <a:chExt cx="2936034" cy="821523"/>
            </a:xfrm>
          </p:grpSpPr>
          <p:sp>
            <p:nvSpPr>
              <p:cNvPr id="6" name="Ovale 5"/>
              <p:cNvSpPr/>
              <p:nvPr/>
            </p:nvSpPr>
            <p:spPr bwMode="auto">
              <a:xfrm rot="3518420">
                <a:off x="2004170" y="1464454"/>
                <a:ext cx="500062" cy="81557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it-IT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Ovale 6"/>
              <p:cNvSpPr/>
              <p:nvPr/>
            </p:nvSpPr>
            <p:spPr bwMode="auto">
              <a:xfrm>
                <a:off x="2063897" y="1869910"/>
                <a:ext cx="490935" cy="500063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it-IT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" name="Connettore 2 9"/>
              <p:cNvCxnSpPr/>
              <p:nvPr/>
            </p:nvCxnSpPr>
            <p:spPr bwMode="auto">
              <a:xfrm flipV="1">
                <a:off x="2692318" y="2111563"/>
                <a:ext cx="2090129" cy="8378"/>
              </a:xfrm>
              <a:prstGeom prst="straightConnector1">
                <a:avLst/>
              </a:prstGeom>
              <a:noFill/>
              <a:ln w="19050">
                <a:solidFill>
                  <a:srgbClr val="C8EE3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23" name="Rettangolo 12"/>
              <p:cNvSpPr>
                <a:spLocks noChangeArrowheads="1"/>
              </p:cNvSpPr>
              <p:nvPr/>
            </p:nvSpPr>
            <p:spPr bwMode="auto">
              <a:xfrm>
                <a:off x="2209138" y="1599365"/>
                <a:ext cx="3097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20524" name="Rettangolo 14"/>
              <p:cNvSpPr>
                <a:spLocks noChangeArrowheads="1"/>
              </p:cNvSpPr>
              <p:nvPr/>
            </p:nvSpPr>
            <p:spPr bwMode="auto">
              <a:xfrm>
                <a:off x="2256278" y="2051556"/>
                <a:ext cx="3145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it-IT" sz="1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grpSp>
          <p:nvGrpSpPr>
            <p:cNvPr id="24" name="Gruppo 23"/>
            <p:cNvGrpSpPr/>
            <p:nvPr/>
          </p:nvGrpSpPr>
          <p:grpSpPr>
            <a:xfrm>
              <a:off x="2915816" y="1263838"/>
              <a:ext cx="682527" cy="757116"/>
              <a:chOff x="2915816" y="1263838"/>
              <a:chExt cx="682527" cy="757116"/>
            </a:xfrm>
          </p:grpSpPr>
          <p:sp>
            <p:nvSpPr>
              <p:cNvPr id="18" name="Ovale 17"/>
              <p:cNvSpPr/>
              <p:nvPr/>
            </p:nvSpPr>
            <p:spPr bwMode="auto">
              <a:xfrm>
                <a:off x="2915816" y="1263838"/>
                <a:ext cx="490935" cy="500063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it-IT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19" name="Ovale 18"/>
              <p:cNvSpPr/>
              <p:nvPr/>
            </p:nvSpPr>
            <p:spPr bwMode="auto">
              <a:xfrm rot="2541366">
                <a:off x="3107408" y="1520891"/>
                <a:ext cx="490935" cy="500063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it-IT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grpSp>
          <p:nvGrpSpPr>
            <p:cNvPr id="25" name="Gruppo 24"/>
            <p:cNvGrpSpPr/>
            <p:nvPr/>
          </p:nvGrpSpPr>
          <p:grpSpPr>
            <a:xfrm>
              <a:off x="3500264" y="943440"/>
              <a:ext cx="795674" cy="723933"/>
              <a:chOff x="3500264" y="943440"/>
              <a:chExt cx="795674" cy="723933"/>
            </a:xfrm>
          </p:grpSpPr>
          <p:sp>
            <p:nvSpPr>
              <p:cNvPr id="17" name="Ovale 16"/>
              <p:cNvSpPr/>
              <p:nvPr/>
            </p:nvSpPr>
            <p:spPr bwMode="auto">
              <a:xfrm rot="3518420">
                <a:off x="3599280" y="844424"/>
                <a:ext cx="403512" cy="60154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it-IT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21" name="Ovale 20"/>
              <p:cNvSpPr/>
              <p:nvPr/>
            </p:nvSpPr>
            <p:spPr bwMode="auto">
              <a:xfrm rot="584271">
                <a:off x="3935257" y="1049050"/>
                <a:ext cx="360681" cy="61832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it-IT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98" y="4293096"/>
            <a:ext cx="2768718" cy="2176891"/>
          </a:xfrm>
          <a:prstGeom prst="rect">
            <a:avLst/>
          </a:prstGeom>
        </p:spPr>
      </p:pic>
      <p:sp>
        <p:nvSpPr>
          <p:cNvPr id="27" name="Rettangolo 2"/>
          <p:cNvSpPr>
            <a:spLocks noChangeArrowheads="1"/>
          </p:cNvSpPr>
          <p:nvPr/>
        </p:nvSpPr>
        <p:spPr bwMode="auto">
          <a:xfrm>
            <a:off x="28483" y="6581001"/>
            <a:ext cx="37233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Wessner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Dupont, Charles - Microbiologia – CEA 2016 </a:t>
            </a:r>
          </a:p>
        </p:txBody>
      </p:sp>
      <p:sp>
        <p:nvSpPr>
          <p:cNvPr id="16" name="Rettangolo 2"/>
          <p:cNvSpPr>
            <a:spLocks noChangeArrowheads="1"/>
          </p:cNvSpPr>
          <p:nvPr/>
        </p:nvSpPr>
        <p:spPr bwMode="auto">
          <a:xfrm>
            <a:off x="2699792" y="5661248"/>
            <a:ext cx="27671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tecnica semina terreno solido con ansa da microbiologia</a:t>
            </a:r>
          </a:p>
        </p:txBody>
      </p:sp>
      <p:sp>
        <p:nvSpPr>
          <p:cNvPr id="28" name="Rettangolo 2"/>
          <p:cNvSpPr>
            <a:spLocks noChangeArrowheads="1"/>
          </p:cNvSpPr>
          <p:nvPr/>
        </p:nvSpPr>
        <p:spPr bwMode="auto">
          <a:xfrm>
            <a:off x="5724128" y="6386527"/>
            <a:ext cx="32461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Brook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– Biologia dei microrganismi – CEA 2007 </a:t>
            </a:r>
          </a:p>
        </p:txBody>
      </p:sp>
      <p:sp>
        <p:nvSpPr>
          <p:cNvPr id="29" name="Fumetto: rettangolo con angoli arrotondati 28">
            <a:extLst>
              <a:ext uri="{FF2B5EF4-FFF2-40B4-BE49-F238E27FC236}">
                <a16:creationId xmlns:a16="http://schemas.microsoft.com/office/drawing/2014/main" id="{D6D703F5-DCFF-4E92-A9E4-BEE027018161}"/>
              </a:ext>
            </a:extLst>
          </p:cNvPr>
          <p:cNvSpPr/>
          <p:nvPr/>
        </p:nvSpPr>
        <p:spPr>
          <a:xfrm>
            <a:off x="179512" y="2276872"/>
            <a:ext cx="1872208" cy="1008112"/>
          </a:xfrm>
          <a:prstGeom prst="wedgeRoundRectCallout">
            <a:avLst>
              <a:gd name="adj1" fmla="val 45485"/>
              <a:gd name="adj2" fmla="val -5845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Effettuando test enzimatici su una coltura mista si otterrebbe un profilo corrispondente alla somma delle attività enzimatiche dei diversi batteri.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72" y="3849960"/>
            <a:ext cx="66675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2314575"/>
            <a:ext cx="66675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989856"/>
            <a:ext cx="6667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39750" y="6464300"/>
            <a:ext cx="8424863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http://www.rci.rutgers.edu/~microlab/CLASSINFO/IMAGESCI/Identification%20of%20Unknown%20-%20Api.htm</a:t>
            </a:r>
            <a:r>
              <a:rPr lang="it-IT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33513" y="585480"/>
            <a:ext cx="63068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Esempio di sistema di identificazione biochimica per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Gram – (ossidasi -)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9512" y="94532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Esistono diversi sistemi di </a:t>
            </a: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identificazione biochimica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09B87A04-EBDD-4B35-91A6-26F642A095A0}"/>
              </a:ext>
            </a:extLst>
          </p:cNvPr>
          <p:cNvCxnSpPr/>
          <p:nvPr/>
        </p:nvCxnSpPr>
        <p:spPr>
          <a:xfrm>
            <a:off x="683568" y="3284984"/>
            <a:ext cx="64807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EF21E696-1249-4CB7-BE62-751508FD7C6A}"/>
              </a:ext>
            </a:extLst>
          </p:cNvPr>
          <p:cNvSpPr/>
          <p:nvPr/>
        </p:nvSpPr>
        <p:spPr>
          <a:xfrm>
            <a:off x="107504" y="4149080"/>
            <a:ext cx="20856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Registrazione risultati</a:t>
            </a:r>
            <a:endParaRPr lang="it-IT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38062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11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back-up 04-10-12\manuali-metodiche-cataloghi\manuali-lineeguida\Api 20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74663"/>
            <a:ext cx="8977312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ttangolo 13"/>
          <p:cNvSpPr>
            <a:spLocks noChangeArrowheads="1"/>
          </p:cNvSpPr>
          <p:nvPr/>
        </p:nvSpPr>
        <p:spPr bwMode="auto">
          <a:xfrm>
            <a:off x="4067175" y="115888"/>
            <a:ext cx="20565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Identificazione batteri</a:t>
            </a:r>
            <a:endParaRPr lang="it-IT" altLang="it-IT" sz="1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232D426-C9E0-4E51-B510-07C371BC5E24}"/>
              </a:ext>
            </a:extLst>
          </p:cNvPr>
          <p:cNvSpPr/>
          <p:nvPr/>
        </p:nvSpPr>
        <p:spPr>
          <a:xfrm>
            <a:off x="4840368" y="620688"/>
            <a:ext cx="25922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1B8174F-CD1A-4B90-90EC-5C1E4BD5E345}"/>
              </a:ext>
            </a:extLst>
          </p:cNvPr>
          <p:cNvSpPr/>
          <p:nvPr/>
        </p:nvSpPr>
        <p:spPr>
          <a:xfrm>
            <a:off x="817752" y="5373216"/>
            <a:ext cx="5040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01AC482-2B3C-4A62-BABD-54A61879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627" y="188640"/>
            <a:ext cx="5560278" cy="4824536"/>
          </a:xfrm>
          <a:prstGeom prst="rect">
            <a:avLst/>
          </a:prstGeom>
        </p:spPr>
      </p:pic>
      <p:sp>
        <p:nvSpPr>
          <p:cNvPr id="5" name="Rettangolo 16"/>
          <p:cNvSpPr>
            <a:spLocks noChangeArrowheads="1"/>
          </p:cNvSpPr>
          <p:nvPr/>
        </p:nvSpPr>
        <p:spPr bwMode="auto">
          <a:xfrm>
            <a:off x="4294996" y="4973325"/>
            <a:ext cx="39467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FPM  fosforilazione ossidativa  ATP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Meccanismo comune a tutti i microrganismi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ad eccezione dei fermentanti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6" name="Rettangolo 16"/>
          <p:cNvSpPr>
            <a:spLocks noChangeArrowheads="1"/>
          </p:cNvSpPr>
          <p:nvPr/>
        </p:nvSpPr>
        <p:spPr bwMode="auto">
          <a:xfrm>
            <a:off x="539552" y="2348880"/>
            <a:ext cx="39467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CLASSI ENERGETICHE DEI MICRORGANISMI</a:t>
            </a:r>
          </a:p>
        </p:txBody>
      </p:sp>
      <p:sp>
        <p:nvSpPr>
          <p:cNvPr id="7" name="Rettangolo 16"/>
          <p:cNvSpPr>
            <a:spLocks noChangeArrowheads="1"/>
          </p:cNvSpPr>
          <p:nvPr/>
        </p:nvSpPr>
        <p:spPr bwMode="auto">
          <a:xfrm>
            <a:off x="539552" y="188640"/>
            <a:ext cx="33843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ENERGETICA DEI MICRORGANISMI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3E84A419-1F5D-4F60-BBCF-30492CA4F532}"/>
              </a:ext>
            </a:extLst>
          </p:cNvPr>
          <p:cNvCxnSpPr/>
          <p:nvPr/>
        </p:nvCxnSpPr>
        <p:spPr>
          <a:xfrm>
            <a:off x="4139195" y="4869160"/>
            <a:ext cx="43280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367E4C-1310-420B-A2E2-F8B27AA0638A}"/>
              </a:ext>
            </a:extLst>
          </p:cNvPr>
          <p:cNvSpPr txBox="1"/>
          <p:nvPr/>
        </p:nvSpPr>
        <p:spPr>
          <a:xfrm>
            <a:off x="611560" y="4658736"/>
            <a:ext cx="3384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CONSERVAZIONE DELL’ENERGIA</a:t>
            </a:r>
          </a:p>
        </p:txBody>
      </p:sp>
      <p:sp>
        <p:nvSpPr>
          <p:cNvPr id="10" name="Rettangolo 7">
            <a:extLst>
              <a:ext uri="{FF2B5EF4-FFF2-40B4-BE49-F238E27FC236}">
                <a16:creationId xmlns:a16="http://schemas.microsoft.com/office/drawing/2014/main" id="{86C86380-72B8-448A-B883-26ECF9DA0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92696"/>
            <a:ext cx="44644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Per moltiplicarsi le cellule devono essere in grado di trasformare l’energia disponibile nell’ambiente in una forma di energia utile a compiere un lavoro.</a:t>
            </a:r>
            <a:endParaRPr lang="it-IT" altLang="it-IT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7">
            <a:extLst>
              <a:ext uri="{FF2B5EF4-FFF2-40B4-BE49-F238E27FC236}">
                <a16:creationId xmlns:a16="http://schemas.microsoft.com/office/drawing/2014/main" id="{2CF33AC5-10FF-4E8D-B00F-2522FAAD9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6165304"/>
            <a:ext cx="54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Alcuni microrganismi, in funzione delle condizioni ambientali, sono in grado di utilizzare diverse fonti di energia.</a:t>
            </a:r>
            <a:endParaRPr lang="it-IT" altLang="it-IT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1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ttangolo 2"/>
          <p:cNvSpPr>
            <a:spLocks noChangeArrowheads="1"/>
          </p:cNvSpPr>
          <p:nvPr/>
        </p:nvSpPr>
        <p:spPr bwMode="auto">
          <a:xfrm>
            <a:off x="2428875" y="71438"/>
            <a:ext cx="4446588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Energia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: “capacità di compiere un lavoro”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</a:t>
            </a:r>
            <a:r>
              <a:rPr lang="it-IT" altLang="it-IT" sz="16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kilojoule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(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Kj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→ 1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Kj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= 0,239 Kcal</a:t>
            </a:r>
          </a:p>
        </p:txBody>
      </p:sp>
      <p:sp>
        <p:nvSpPr>
          <p:cNvPr id="44035" name="Rettangolo 2"/>
          <p:cNvSpPr>
            <a:spLocks noChangeArrowheads="1"/>
          </p:cNvSpPr>
          <p:nvPr/>
        </p:nvSpPr>
        <p:spPr bwMode="auto">
          <a:xfrm>
            <a:off x="207297" y="148699"/>
            <a:ext cx="2305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Concetti di Bioenergetica</a:t>
            </a:r>
            <a:endParaRPr lang="it-IT" altLang="it-IT" sz="20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2267744" y="692696"/>
            <a:ext cx="36570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Le reazioni chimiche sono accompagnate da cambiamenti di energia</a:t>
            </a: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5048387" y="1124744"/>
            <a:ext cx="2479649" cy="3381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calore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+ 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energia libera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(G)</a:t>
            </a:r>
          </a:p>
        </p:txBody>
      </p:sp>
      <p:sp>
        <p:nvSpPr>
          <p:cNvPr id="44039" name="Rettangolo 7"/>
          <p:cNvSpPr>
            <a:spLocks noChangeArrowheads="1"/>
          </p:cNvSpPr>
          <p:nvPr/>
        </p:nvSpPr>
        <p:spPr bwMode="auto">
          <a:xfrm>
            <a:off x="6075363" y="1484784"/>
            <a:ext cx="260109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Δ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’  variazione di energia libera in condizioni standard</a:t>
            </a:r>
          </a:p>
        </p:txBody>
      </p:sp>
      <p:sp>
        <p:nvSpPr>
          <p:cNvPr id="7" name="Fumetto 2 6"/>
          <p:cNvSpPr/>
          <p:nvPr/>
        </p:nvSpPr>
        <p:spPr>
          <a:xfrm>
            <a:off x="6012160" y="620688"/>
            <a:ext cx="2149475" cy="431825"/>
          </a:xfrm>
          <a:prstGeom prst="wedgeRoundRectCallout">
            <a:avLst>
              <a:gd name="adj1" fmla="val -23333"/>
              <a:gd name="adj2" fmla="val 6775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 disponibile per compiere un lavoro utile</a:t>
            </a:r>
          </a:p>
        </p:txBody>
      </p:sp>
      <p:sp>
        <p:nvSpPr>
          <p:cNvPr id="44042" name="Rettangolo 22"/>
          <p:cNvSpPr>
            <a:spLocks noChangeArrowheads="1"/>
          </p:cNvSpPr>
          <p:nvPr/>
        </p:nvSpPr>
        <p:spPr bwMode="auto">
          <a:xfrm>
            <a:off x="323850" y="980728"/>
            <a:ext cx="163859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262699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Reagenti               Prodotti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262699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 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+</a:t>
            </a:r>
            <a:r>
              <a:rPr lang="it-IT" altLang="it-IT" sz="2000" b="1" dirty="0">
                <a:solidFill>
                  <a:srgbClr val="262699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B  </a:t>
            </a:r>
            <a:r>
              <a:rPr lang="it-IT" altLang="it-IT" sz="2000" b="1" dirty="0">
                <a:solidFill>
                  <a:srgbClr val="00997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 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+</a:t>
            </a:r>
            <a:r>
              <a:rPr lang="it-IT" altLang="it-IT" sz="2000" b="1" dirty="0">
                <a:solidFill>
                  <a:srgbClr val="009973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D</a:t>
            </a:r>
          </a:p>
        </p:txBody>
      </p:sp>
      <p:sp>
        <p:nvSpPr>
          <p:cNvPr id="44043" name="Rettangolo 22"/>
          <p:cNvSpPr>
            <a:spLocks noChangeArrowheads="1"/>
          </p:cNvSpPr>
          <p:nvPr/>
        </p:nvSpPr>
        <p:spPr bwMode="auto">
          <a:xfrm>
            <a:off x="34925" y="1651000"/>
            <a:ext cx="1631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Δ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</a:t>
            </a:r>
            <a:r>
              <a:rPr lang="it-IT" altLang="it-IT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’ negativo  </a:t>
            </a:r>
            <a:endParaRPr lang="it-IT" alt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44" name="Rettangolo 23"/>
          <p:cNvSpPr>
            <a:spLocks noChangeArrowheads="1"/>
          </p:cNvSpPr>
          <p:nvPr/>
        </p:nvSpPr>
        <p:spPr bwMode="auto">
          <a:xfrm>
            <a:off x="34925" y="2154238"/>
            <a:ext cx="15773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it-IT" sz="1600" b="1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Δ</a:t>
            </a:r>
            <a:r>
              <a:rPr lang="it-IT" altLang="it-IT" sz="1600" b="1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</a:t>
            </a:r>
            <a:r>
              <a:rPr lang="it-IT" altLang="it-IT" sz="1600" b="1" baseline="3000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1600" b="1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’ positivo  </a:t>
            </a: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A914C9BE-CAB2-4B3A-AD14-B6DC936E62FB}"/>
              </a:ext>
            </a:extLst>
          </p:cNvPr>
          <p:cNvGrpSpPr/>
          <p:nvPr/>
        </p:nvGrpSpPr>
        <p:grpSpPr>
          <a:xfrm>
            <a:off x="179512" y="2800592"/>
            <a:ext cx="8856985" cy="3960439"/>
            <a:chOff x="179512" y="2780928"/>
            <a:chExt cx="8856985" cy="3960439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29EBBC1-4D6C-4FA0-867F-0F30EF37A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2064" y="3068960"/>
              <a:ext cx="4816400" cy="2935439"/>
            </a:xfrm>
            <a:prstGeom prst="rect">
              <a:avLst/>
            </a:prstGeom>
          </p:spPr>
        </p:pic>
        <p:grpSp>
          <p:nvGrpSpPr>
            <p:cNvPr id="9" name="Gruppo 8"/>
            <p:cNvGrpSpPr/>
            <p:nvPr/>
          </p:nvGrpSpPr>
          <p:grpSpPr>
            <a:xfrm>
              <a:off x="179512" y="2780928"/>
              <a:ext cx="8856985" cy="3960439"/>
              <a:chOff x="179512" y="2780928"/>
              <a:chExt cx="8856985" cy="3960439"/>
            </a:xfrm>
          </p:grpSpPr>
          <p:grpSp>
            <p:nvGrpSpPr>
              <p:cNvPr id="2" name="Gruppo 23"/>
              <p:cNvGrpSpPr>
                <a:grpSpLocks/>
              </p:cNvGrpSpPr>
              <p:nvPr/>
            </p:nvGrpSpPr>
            <p:grpSpPr bwMode="auto">
              <a:xfrm>
                <a:off x="179512" y="2780928"/>
                <a:ext cx="8856985" cy="3960439"/>
                <a:chOff x="179512" y="2781102"/>
                <a:chExt cx="8856985" cy="3960268"/>
              </a:xfrm>
            </p:grpSpPr>
            <p:sp>
              <p:nvSpPr>
                <p:cNvPr id="21516" name="Rettangolo 13"/>
                <p:cNvSpPr>
                  <a:spLocks noChangeArrowheads="1"/>
                </p:cNvSpPr>
                <p:nvPr/>
              </p:nvSpPr>
              <p:spPr bwMode="auto">
                <a:xfrm>
                  <a:off x="297462" y="2781102"/>
                  <a:ext cx="3421063" cy="10794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just" eaLnBrk="1" hangingPunct="1">
                    <a:defRPr/>
                  </a:pP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Per calcolare </a:t>
                  </a:r>
                  <a:r>
                    <a:rPr lang="el-GR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Δ</a:t>
                  </a: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G</a:t>
                  </a:r>
                  <a:r>
                    <a:rPr lang="it-IT" sz="1600" b="1" baseline="30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0</a:t>
                  </a: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’ è necessario conoscere i valori</a:t>
                  </a:r>
                </a:p>
                <a:p>
                  <a:pPr algn="just" eaLnBrk="1" hangingPunct="1">
                    <a:defRPr/>
                  </a:pP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dell’</a:t>
                  </a:r>
                  <a:r>
                    <a:rPr lang="it-IT" sz="16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energia libera di formazione </a:t>
                  </a: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di reagenti e prodotti (</a:t>
                  </a:r>
                  <a:r>
                    <a:rPr lang="it-IT" sz="16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G</a:t>
                  </a:r>
                  <a:r>
                    <a:rPr lang="it-IT" sz="1600" b="1" baseline="-250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f</a:t>
                  </a:r>
                  <a:r>
                    <a:rPr lang="it-IT" sz="1600" b="1" baseline="300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0</a:t>
                  </a: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).</a:t>
                  </a:r>
                </a:p>
              </p:txBody>
            </p:sp>
            <p:sp>
              <p:nvSpPr>
                <p:cNvPr id="15" name="Fumetto 2 14"/>
                <p:cNvSpPr/>
                <p:nvPr/>
              </p:nvSpPr>
              <p:spPr bwMode="auto">
                <a:xfrm>
                  <a:off x="467544" y="3901903"/>
                  <a:ext cx="3168352" cy="679322"/>
                </a:xfrm>
                <a:prstGeom prst="wedgeRoundRectCallout">
                  <a:avLst>
                    <a:gd name="adj1" fmla="val 22189"/>
                    <a:gd name="adj2" fmla="val -89027"/>
                    <a:gd name="adj3" fmla="val 16667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lang="it-IT" sz="1400" b="1" u="sng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Energia libera</a:t>
                  </a:r>
                  <a:r>
                    <a:rPr lang="it-IT" sz="1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rilasciata o richiesta per la formazione di una molecola a partire dagli elementi che la compongono.</a:t>
                  </a:r>
                </a:p>
              </p:txBody>
            </p:sp>
            <p:sp>
              <p:nvSpPr>
                <p:cNvPr id="16" name="Rettangolo arrotondato 15"/>
                <p:cNvSpPr/>
                <p:nvPr/>
              </p:nvSpPr>
              <p:spPr bwMode="auto">
                <a:xfrm>
                  <a:off x="6532414" y="3091122"/>
                  <a:ext cx="2248730" cy="244020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it-IT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055" name="Rettangolo 16"/>
                <p:cNvSpPr>
                  <a:spLocks noChangeArrowheads="1"/>
                </p:cNvSpPr>
                <p:nvPr/>
              </p:nvSpPr>
              <p:spPr bwMode="auto">
                <a:xfrm>
                  <a:off x="179512" y="4716523"/>
                  <a:ext cx="3762185" cy="8309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G</a:t>
                  </a:r>
                  <a:r>
                    <a:rPr lang="it-IT" altLang="it-IT" sz="1600" b="1" baseline="-25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f</a:t>
                  </a:r>
                  <a:r>
                    <a:rPr lang="it-IT" altLang="it-IT" sz="1600" b="1" baseline="30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0</a:t>
                  </a: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 degli elementi nella forma elementare o elettricamente neutra (C, H</a:t>
                  </a:r>
                  <a:r>
                    <a:rPr lang="it-IT" altLang="it-IT" sz="1600" b="1" baseline="-25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2</a:t>
                  </a: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, O</a:t>
                  </a:r>
                  <a:r>
                    <a:rPr lang="it-IT" altLang="it-IT" sz="1600" b="1" baseline="-25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2</a:t>
                  </a: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, N</a:t>
                  </a:r>
                  <a:r>
                    <a:rPr lang="it-IT" altLang="it-IT" sz="1600" b="1" baseline="-25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2</a:t>
                  </a: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) è uguale a zero.</a:t>
                  </a:r>
                </a:p>
              </p:txBody>
            </p:sp>
            <p:sp>
              <p:nvSpPr>
                <p:cNvPr id="18" name="Fumetto 2 17"/>
                <p:cNvSpPr/>
                <p:nvPr/>
              </p:nvSpPr>
              <p:spPr bwMode="auto">
                <a:xfrm>
                  <a:off x="8100393" y="4077190"/>
                  <a:ext cx="936104" cy="928648"/>
                </a:xfrm>
                <a:prstGeom prst="wedgeRoundRectCallout">
                  <a:avLst>
                    <a:gd name="adj1" fmla="val -59043"/>
                    <a:gd name="adj2" fmla="val 30021"/>
                    <a:gd name="adj3" fmla="val 16667"/>
                  </a:avLst>
                </a:prstGeom>
                <a:solidFill>
                  <a:schemeClr val="accent3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it-IT" sz="10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per la sua formazione è necessario fornire energia</a:t>
                  </a:r>
                </a:p>
              </p:txBody>
            </p:sp>
            <p:sp>
              <p:nvSpPr>
                <p:cNvPr id="19" name="Fumetto 2 18"/>
                <p:cNvSpPr/>
                <p:nvPr/>
              </p:nvSpPr>
              <p:spPr bwMode="auto">
                <a:xfrm>
                  <a:off x="5220072" y="6165332"/>
                  <a:ext cx="3654639" cy="547054"/>
                </a:xfrm>
                <a:prstGeom prst="wedgeRoundRectCallout">
                  <a:avLst>
                    <a:gd name="adj1" fmla="val 18752"/>
                    <a:gd name="adj2" fmla="val -68047"/>
                    <a:gd name="adj3" fmla="val 16667"/>
                  </a:avLst>
                </a:prstGeom>
                <a:solidFill>
                  <a:schemeClr val="accent3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 eaLnBrk="1" hangingPunct="1">
                    <a:defRPr/>
                  </a:pPr>
                  <a:r>
                    <a:rPr lang="it-IT" sz="14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Composti con </a:t>
                  </a:r>
                  <a:r>
                    <a:rPr lang="it-IT" sz="14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G</a:t>
                  </a:r>
                  <a:r>
                    <a:rPr lang="it-IT" sz="1400" b="1" baseline="-250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f</a:t>
                  </a:r>
                  <a:r>
                    <a:rPr lang="it-IT" sz="1400" b="1" baseline="300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0</a:t>
                  </a:r>
                  <a:r>
                    <a:rPr lang="it-IT" sz="14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 negativa tendono a formarsi spontaneamente, con rilascio di energia</a:t>
                  </a:r>
                  <a:endParaRPr lang="it-IT" sz="1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Rettangolo 19"/>
                <p:cNvSpPr>
                  <a:spLocks noChangeArrowheads="1"/>
                </p:cNvSpPr>
                <p:nvPr/>
              </p:nvSpPr>
              <p:spPr bwMode="auto">
                <a:xfrm>
                  <a:off x="214313" y="6125844"/>
                  <a:ext cx="3565525" cy="6155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el-GR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Δ</a:t>
                  </a:r>
                  <a:r>
                    <a:rPr lang="it-IT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G</a:t>
                  </a:r>
                  <a:r>
                    <a:rPr lang="it-IT" sz="1800" b="1" baseline="30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0</a:t>
                  </a:r>
                  <a:r>
                    <a:rPr lang="it-IT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’ = G</a:t>
                  </a:r>
                  <a:r>
                    <a:rPr lang="it-IT" sz="1800" b="1" baseline="-25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f</a:t>
                  </a:r>
                  <a:r>
                    <a:rPr lang="it-IT" sz="1800" b="1" baseline="30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0</a:t>
                  </a:r>
                  <a:r>
                    <a:rPr lang="it-IT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 [</a:t>
                  </a:r>
                  <a:r>
                    <a:rPr lang="it-IT" sz="1800" b="1" dirty="0">
                      <a:solidFill>
                        <a:schemeClr val="accent1">
                          <a:lumMod val="7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C</a:t>
                  </a:r>
                  <a:r>
                    <a:rPr lang="it-IT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 + </a:t>
                  </a:r>
                  <a:r>
                    <a:rPr lang="it-IT" sz="1800" b="1" dirty="0">
                      <a:solidFill>
                        <a:schemeClr val="accent1">
                          <a:lumMod val="7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D</a:t>
                  </a:r>
                  <a:r>
                    <a:rPr lang="it-IT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] - G</a:t>
                  </a:r>
                  <a:r>
                    <a:rPr lang="it-IT" sz="1800" b="1" baseline="-25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f</a:t>
                  </a:r>
                  <a:r>
                    <a:rPr lang="it-IT" sz="1800" b="1" baseline="30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0</a:t>
                  </a:r>
                  <a:r>
                    <a:rPr lang="it-IT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 [</a:t>
                  </a:r>
                  <a:r>
                    <a:rPr lang="it-IT" sz="1800" b="1" dirty="0">
                      <a:solidFill>
                        <a:schemeClr val="accent2">
                          <a:lumMod val="7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A</a:t>
                  </a:r>
                  <a:r>
                    <a:rPr lang="it-IT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 + </a:t>
                  </a:r>
                  <a:r>
                    <a:rPr lang="it-IT" sz="1800" b="1" dirty="0">
                      <a:solidFill>
                        <a:schemeClr val="accent2">
                          <a:lumMod val="7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B</a:t>
                  </a:r>
                  <a:r>
                    <a:rPr lang="it-IT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]</a:t>
                  </a:r>
                </a:p>
                <a:p>
                  <a:pPr eaLnBrk="1" hangingPunct="1">
                    <a:defRPr/>
                  </a:pP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               </a:t>
                  </a:r>
                  <a:r>
                    <a:rPr lang="it-IT" sz="14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prodotti</a:t>
                  </a: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         </a:t>
                  </a:r>
                  <a:r>
                    <a:rPr lang="it-IT" sz="14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reagenti</a:t>
                  </a:r>
                  <a:endPara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endParaRPr>
                </a:p>
              </p:txBody>
            </p:sp>
          </p:grpSp>
          <p:grpSp>
            <p:nvGrpSpPr>
              <p:cNvPr id="4" name="Gruppo 3"/>
              <p:cNvGrpSpPr/>
              <p:nvPr/>
            </p:nvGrpSpPr>
            <p:grpSpPr>
              <a:xfrm>
                <a:off x="906348" y="6165304"/>
                <a:ext cx="2153483" cy="294210"/>
                <a:chOff x="906348" y="6165304"/>
                <a:chExt cx="2153483" cy="294210"/>
              </a:xfrm>
            </p:grpSpPr>
            <p:sp>
              <p:nvSpPr>
                <p:cNvPr id="8" name="Rettangolo arrotondato 7"/>
                <p:cNvSpPr/>
                <p:nvPr/>
              </p:nvSpPr>
              <p:spPr>
                <a:xfrm>
                  <a:off x="906348" y="6168854"/>
                  <a:ext cx="1001356" cy="28448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Rettangolo arrotondato 25"/>
                <p:cNvSpPr/>
                <p:nvPr/>
              </p:nvSpPr>
              <p:spPr>
                <a:xfrm>
                  <a:off x="2042064" y="6165304"/>
                  <a:ext cx="1017767" cy="29421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7" name="Gruppo 16"/>
            <p:cNvGrpSpPr/>
            <p:nvPr/>
          </p:nvGrpSpPr>
          <p:grpSpPr>
            <a:xfrm>
              <a:off x="827584" y="5529426"/>
              <a:ext cx="1638590" cy="707886"/>
              <a:chOff x="1298616" y="5455627"/>
              <a:chExt cx="1638590" cy="707886"/>
            </a:xfrm>
          </p:grpSpPr>
          <p:sp>
            <p:nvSpPr>
              <p:cNvPr id="29" name="Rettangolo 22"/>
              <p:cNvSpPr>
                <a:spLocks noChangeArrowheads="1"/>
              </p:cNvSpPr>
              <p:nvPr/>
            </p:nvSpPr>
            <p:spPr bwMode="auto">
              <a:xfrm>
                <a:off x="1298616" y="5455627"/>
                <a:ext cx="163859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 b="1" dirty="0">
                    <a:solidFill>
                      <a:srgbClr val="262699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A </a:t>
                </a:r>
                <a:r>
                  <a:rPr lang="it-IT" altLang="it-IT" sz="20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+</a:t>
                </a:r>
                <a:r>
                  <a:rPr lang="it-IT" altLang="it-IT" sz="2000" b="1" dirty="0">
                    <a:solidFill>
                      <a:srgbClr val="262699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B  </a:t>
                </a:r>
                <a:r>
                  <a:rPr lang="it-IT" altLang="it-IT" sz="2000" b="1" dirty="0">
                    <a:solidFill>
                      <a:srgbClr val="00997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C </a:t>
                </a:r>
                <a:r>
                  <a:rPr lang="it-IT" altLang="it-IT" sz="20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+</a:t>
                </a:r>
                <a:r>
                  <a:rPr lang="it-IT" altLang="it-IT" sz="2000" b="1" dirty="0">
                    <a:solidFill>
                      <a:srgbClr val="009973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D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10" name="Rettangolo 9"/>
              <p:cNvSpPr/>
              <p:nvPr/>
            </p:nvSpPr>
            <p:spPr>
              <a:xfrm>
                <a:off x="2198776" y="5752951"/>
                <a:ext cx="28405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it-IT" altLang="it-IT" sz="1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E</a:t>
                </a:r>
              </a:p>
            </p:txBody>
          </p:sp>
          <p:sp>
            <p:nvSpPr>
              <p:cNvPr id="14" name="Saetta 13"/>
              <p:cNvSpPr/>
              <p:nvPr/>
            </p:nvSpPr>
            <p:spPr>
              <a:xfrm>
                <a:off x="2049827" y="5744740"/>
                <a:ext cx="180841" cy="202749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44048" name="Rettangolo 16"/>
          <p:cNvSpPr>
            <a:spLocks noChangeArrowheads="1"/>
          </p:cNvSpPr>
          <p:nvPr/>
        </p:nvSpPr>
        <p:spPr bwMode="auto">
          <a:xfrm>
            <a:off x="6359525" y="88900"/>
            <a:ext cx="1447800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J= Kgm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/s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</a:p>
        </p:txBody>
      </p:sp>
      <p:sp>
        <p:nvSpPr>
          <p:cNvPr id="25" name="Fumetto 2 24"/>
          <p:cNvSpPr/>
          <p:nvPr/>
        </p:nvSpPr>
        <p:spPr>
          <a:xfrm>
            <a:off x="7092280" y="2060848"/>
            <a:ext cx="1285875" cy="864096"/>
          </a:xfrm>
          <a:prstGeom prst="wedgeRoundRectCallout">
            <a:avLst>
              <a:gd name="adj1" fmla="val 23084"/>
              <a:gd name="adj2" fmla="val -5718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 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 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  <a:p>
            <a:pPr eaLnBrk="1" hangingPunct="1">
              <a:defRPr/>
            </a:pP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 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25°C</a:t>
            </a:r>
          </a:p>
          <a:p>
            <a:pPr eaLnBrk="1" hangingPunct="1">
              <a:defRPr/>
            </a:pP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eaLnBrk="1" hangingPunct="1">
              <a:defRPr/>
            </a:pP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atm</a:t>
            </a:r>
          </a:p>
        </p:txBody>
      </p:sp>
      <p:grpSp>
        <p:nvGrpSpPr>
          <p:cNvPr id="3" name="Gruppo 22"/>
          <p:cNvGrpSpPr>
            <a:grpSpLocks/>
          </p:cNvGrpSpPr>
          <p:nvPr/>
        </p:nvGrpSpPr>
        <p:grpSpPr bwMode="auto">
          <a:xfrm>
            <a:off x="1475656" y="1628775"/>
            <a:ext cx="4692633" cy="1157288"/>
            <a:chOff x="1475154" y="1628775"/>
            <a:chExt cx="4693154" cy="1157288"/>
          </a:xfrm>
        </p:grpSpPr>
        <p:sp>
          <p:nvSpPr>
            <p:cNvPr id="44049" name="Rettangolo 9"/>
            <p:cNvSpPr>
              <a:spLocks noChangeArrowheads="1"/>
            </p:cNvSpPr>
            <p:nvPr/>
          </p:nvSpPr>
          <p:spPr bwMode="auto">
            <a:xfrm>
              <a:off x="1475154" y="1628775"/>
              <a:ext cx="3167211" cy="107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liberazione di energia libera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(reazione esoergonica)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richiesta di energia libera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(reazione endoergonica)</a:t>
              </a:r>
            </a:p>
          </p:txBody>
        </p:sp>
        <p:sp>
          <p:nvSpPr>
            <p:cNvPr id="11" name="Fumetto 2 10"/>
            <p:cNvSpPr/>
            <p:nvPr/>
          </p:nvSpPr>
          <p:spPr bwMode="auto">
            <a:xfrm>
              <a:off x="3995714" y="2286000"/>
              <a:ext cx="2172594" cy="500063"/>
            </a:xfrm>
            <a:prstGeom prst="wedgeRoundRectCallout">
              <a:avLst>
                <a:gd name="adj1" fmla="val -52005"/>
                <a:gd name="adj2" fmla="val -117605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Utilizzabile per effettuare un lavoro o produrre ATP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755576" y="332656"/>
            <a:ext cx="3672408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Le reazioni chimiche sono accompagnate da cambiamenti di energia</a:t>
            </a: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2483768" y="1340768"/>
            <a:ext cx="2520280" cy="3381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calore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+ 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energia libera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(G)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5436097" y="1052736"/>
            <a:ext cx="3465760" cy="2554545"/>
            <a:chOff x="6032715" y="1628775"/>
            <a:chExt cx="3076360" cy="2554545"/>
          </a:xfrm>
        </p:grpSpPr>
        <p:sp>
          <p:nvSpPr>
            <p:cNvPr id="44039" name="Rettangolo 7"/>
            <p:cNvSpPr>
              <a:spLocks noChangeArrowheads="1"/>
            </p:cNvSpPr>
            <p:nvPr/>
          </p:nvSpPr>
          <p:spPr bwMode="auto">
            <a:xfrm>
              <a:off x="6032715" y="1628775"/>
              <a:ext cx="3076360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Δ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G</a:t>
              </a:r>
              <a:r>
                <a:rPr lang="it-IT" altLang="it-IT" sz="16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variazione di energia libera in 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condizioni standard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l-GR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Δ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G</a:t>
              </a:r>
              <a:r>
                <a:rPr lang="it-IT" altLang="it-IT" sz="1600" b="1" baseline="30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 consente di definire se una reazione è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endoergonica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o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esoergonica</a:t>
              </a:r>
            </a:p>
          </p:txBody>
        </p:sp>
        <p:sp>
          <p:nvSpPr>
            <p:cNvPr id="25" name="Fumetto 2 24"/>
            <p:cNvSpPr/>
            <p:nvPr/>
          </p:nvSpPr>
          <p:spPr>
            <a:xfrm>
              <a:off x="6607972" y="2581041"/>
              <a:ext cx="1285875" cy="919942"/>
            </a:xfrm>
            <a:prstGeom prst="wedgeRoundRectCallout">
              <a:avLst>
                <a:gd name="adj1" fmla="val -24181"/>
                <a:gd name="adj2" fmla="val -71189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 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 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  <a:p>
              <a:pPr eaLnBrk="1" hangingPunct="1">
                <a:defRPr/>
              </a:pP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  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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25°C</a:t>
              </a:r>
            </a:p>
            <a:p>
              <a:pPr eaLnBrk="1" hangingPunct="1">
                <a:defRPr/>
              </a:pP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 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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  <a:p>
              <a:pPr eaLnBrk="1" hangingPunct="1">
                <a:defRPr/>
              </a:pP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 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/>
                </a:rPr>
                <a:t>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atm</a:t>
              </a:r>
            </a:p>
          </p:txBody>
        </p:sp>
      </p:grpSp>
      <p:sp>
        <p:nvSpPr>
          <p:cNvPr id="44" name="Rettangolo 43"/>
          <p:cNvSpPr/>
          <p:nvPr/>
        </p:nvSpPr>
        <p:spPr>
          <a:xfrm>
            <a:off x="5220072" y="4581128"/>
            <a:ext cx="3244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Gli ambienti naturali si troviamo in condizioni standard?</a:t>
            </a:r>
            <a:endParaRPr lang="it-IT" sz="1800" dirty="0">
              <a:solidFill>
                <a:srgbClr val="FF0000"/>
              </a:solidFill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645024"/>
            <a:ext cx="3840785" cy="281386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C4EDF36B-61D0-4EB7-8218-EEB173718516}"/>
              </a:ext>
            </a:extLst>
          </p:cNvPr>
          <p:cNvGrpSpPr/>
          <p:nvPr/>
        </p:nvGrpSpPr>
        <p:grpSpPr>
          <a:xfrm>
            <a:off x="323528" y="2060848"/>
            <a:ext cx="4536504" cy="4647421"/>
            <a:chOff x="323528" y="2060848"/>
            <a:chExt cx="4536504" cy="464742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C83FB156-9ED2-4BF1-A8D9-0FA37F3058BC}"/>
                </a:ext>
              </a:extLst>
            </p:cNvPr>
            <p:cNvGrpSpPr/>
            <p:nvPr/>
          </p:nvGrpSpPr>
          <p:grpSpPr>
            <a:xfrm>
              <a:off x="395536" y="2060848"/>
              <a:ext cx="4392488" cy="3578914"/>
              <a:chOff x="395536" y="2852936"/>
              <a:chExt cx="4392488" cy="3578914"/>
            </a:xfrm>
          </p:grpSpPr>
          <p:grpSp>
            <p:nvGrpSpPr>
              <p:cNvPr id="30" name="Gruppo 29"/>
              <p:cNvGrpSpPr/>
              <p:nvPr/>
            </p:nvGrpSpPr>
            <p:grpSpPr>
              <a:xfrm>
                <a:off x="537635" y="2852936"/>
                <a:ext cx="4250389" cy="3021434"/>
                <a:chOff x="1331640" y="2634347"/>
                <a:chExt cx="4250389" cy="3021434"/>
              </a:xfrm>
            </p:grpSpPr>
            <p:sp>
              <p:nvSpPr>
                <p:cNvPr id="35" name="Rettangolo 34"/>
                <p:cNvSpPr>
                  <a:spLocks noChangeArrowheads="1"/>
                </p:cNvSpPr>
                <p:nvPr/>
              </p:nvSpPr>
              <p:spPr bwMode="auto">
                <a:xfrm>
                  <a:off x="1331640" y="3508524"/>
                  <a:ext cx="4176464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just" eaLnBrk="1" hangingPunct="1">
                    <a:defRPr/>
                  </a:pP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Per i calcoli bioenergetici sarebbe più opportuno considerare il </a:t>
                  </a:r>
                  <a:r>
                    <a:rPr lang="el-GR" altLang="it-IT" sz="16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Δ</a:t>
                  </a:r>
                  <a:r>
                    <a:rPr lang="it-IT" altLang="it-IT" sz="16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G</a:t>
                  </a: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 delle reazioni.</a:t>
                  </a:r>
                  <a:endPara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endParaRPr>
                </a:p>
              </p:txBody>
            </p:sp>
            <p:sp>
              <p:nvSpPr>
                <p:cNvPr id="13" name="Rettangolo 12"/>
                <p:cNvSpPr/>
                <p:nvPr/>
              </p:nvSpPr>
              <p:spPr>
                <a:xfrm>
                  <a:off x="1475656" y="2634347"/>
                  <a:ext cx="4106373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In natura raramente esistono ambienti che rispettano le condizioni standard.</a:t>
                  </a:r>
                  <a:endParaRPr lang="it-IT" sz="1600" dirty="0"/>
                </a:p>
              </p:txBody>
            </p:sp>
            <p:sp>
              <p:nvSpPr>
                <p:cNvPr id="21" name="Rettangolo 20"/>
                <p:cNvSpPr/>
                <p:nvPr/>
              </p:nvSpPr>
              <p:spPr>
                <a:xfrm>
                  <a:off x="1803183" y="4578563"/>
                  <a:ext cx="3562822" cy="107721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just" eaLnBrk="1" hangingPunct="1">
                    <a:defRPr/>
                  </a:pP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 Tiene conto delle </a:t>
                  </a:r>
                  <a:r>
                    <a:rPr lang="it-IT" altLang="it-IT" sz="160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effettive condizioni ambientali</a:t>
                  </a: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 (pH, temperatura, pressione, concentrazioni specie chimiche, …) in cui i microrganismi vivono.</a:t>
                  </a:r>
                  <a:endPara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endParaRPr>
                </a:p>
              </p:txBody>
            </p:sp>
            <p:cxnSp>
              <p:nvCxnSpPr>
                <p:cNvPr id="24" name="Connettore 2 23"/>
                <p:cNvCxnSpPr>
                  <a:cxnSpLocks/>
                  <a:stCxn id="21" idx="0"/>
                </p:cNvCxnSpPr>
                <p:nvPr/>
              </p:nvCxnSpPr>
              <p:spPr>
                <a:xfrm flipV="1">
                  <a:off x="3584594" y="4186539"/>
                  <a:ext cx="0" cy="392024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53F17B81-7C9B-4477-9E7C-B89AE0162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536" y="6093296"/>
                <a:ext cx="201622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just" eaLnBrk="1" hangingPunct="1">
                  <a:defRPr/>
                </a:pPr>
                <a:r>
                  <a:rPr lang="el-GR" altLang="it-IT" sz="1600" b="1" dirty="0">
                    <a:solidFill>
                      <a:srgbClr val="FCAF9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Δ</a:t>
                </a:r>
                <a:r>
                  <a:rPr lang="it-IT" altLang="it-IT" sz="1600" b="1" dirty="0">
                    <a:solidFill>
                      <a:srgbClr val="FCAF9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G = </a:t>
                </a:r>
                <a:r>
                  <a:rPr lang="el-GR" altLang="it-IT" sz="1600" b="1" dirty="0">
                    <a:solidFill>
                      <a:srgbClr val="FCAF9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Δ</a:t>
                </a:r>
                <a:r>
                  <a:rPr lang="it-IT" altLang="it-IT" sz="1600" b="1" dirty="0">
                    <a:solidFill>
                      <a:srgbClr val="FCAF9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G</a:t>
                </a:r>
                <a:r>
                  <a:rPr lang="it-IT" altLang="it-IT" sz="1600" b="1" baseline="30000" dirty="0">
                    <a:solidFill>
                      <a:srgbClr val="FCAF9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</a:t>
                </a:r>
                <a:r>
                  <a:rPr lang="it-IT" altLang="it-IT" sz="1600" b="1" dirty="0">
                    <a:solidFill>
                      <a:srgbClr val="FCAF9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’ + RT ln </a:t>
                </a:r>
                <a:r>
                  <a:rPr lang="it-IT" altLang="it-IT" sz="1600" b="1" dirty="0" err="1">
                    <a:solidFill>
                      <a:srgbClr val="FCAF9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K</a:t>
                </a:r>
                <a:r>
                  <a:rPr lang="it-IT" altLang="it-IT" sz="1600" b="1" baseline="-25000" dirty="0" err="1">
                    <a:solidFill>
                      <a:srgbClr val="FCAF9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eq</a:t>
                </a:r>
                <a:r>
                  <a:rPr lang="it-IT" altLang="it-IT" sz="1600" b="1" dirty="0">
                    <a:solidFill>
                      <a:srgbClr val="FCAF9A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endParaRPr lang="it-IT" sz="1600" b="1" dirty="0">
                  <a:solidFill>
                    <a:srgbClr val="FCAF9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endParaRPr>
              </a:p>
            </p:txBody>
          </p:sp>
          <p:cxnSp>
            <p:nvCxnSpPr>
              <p:cNvPr id="8" name="Connettore a gomito 7">
                <a:extLst>
                  <a:ext uri="{FF2B5EF4-FFF2-40B4-BE49-F238E27FC236}">
                    <a16:creationId xmlns:a16="http://schemas.microsoft.com/office/drawing/2014/main" id="{7BB80DFA-5718-4E05-B0C2-9E2D35AEC8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431540" y="4473116"/>
                <a:ext cx="1656184" cy="1296144"/>
              </a:xfrm>
              <a:prstGeom prst="bentConnector3">
                <a:avLst>
                  <a:gd name="adj1" fmla="val 19723"/>
                </a:avLst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9DDCC80D-1CE3-4E57-A955-66A34A164460}"/>
                </a:ext>
              </a:extLst>
            </p:cNvPr>
            <p:cNvSpPr/>
            <p:nvPr/>
          </p:nvSpPr>
          <p:spPr>
            <a:xfrm>
              <a:off x="323528" y="5877272"/>
              <a:ext cx="453650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Pur essendo </a:t>
              </a:r>
              <a:r>
                <a:rPr lang="el-GR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Δ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G</a:t>
              </a:r>
              <a:r>
                <a:rPr lang="el-GR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Δ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G</a:t>
              </a:r>
              <a:r>
                <a:rPr lang="it-IT" altLang="it-IT" sz="16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, p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er comprendere i flussi energetici nei microrganismi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è, comunque, sufficiente far riferimento a </a:t>
              </a:r>
              <a:r>
                <a:rPr lang="el-GR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Δ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G</a:t>
              </a:r>
              <a:r>
                <a:rPr lang="it-IT" altLang="it-IT" sz="16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.</a:t>
              </a:r>
              <a:endParaRPr lang="it-IT" sz="1600" dirty="0"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ED2EB5CA-B54B-4B85-91AE-7EF7946DC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908720"/>
            <a:ext cx="500062" cy="7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0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1"/>
          <p:cNvSpPr>
            <a:spLocks noChangeArrowheads="1"/>
          </p:cNvSpPr>
          <p:nvPr/>
        </p:nvSpPr>
        <p:spPr bwMode="auto">
          <a:xfrm>
            <a:off x="357188" y="214313"/>
            <a:ext cx="40943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</a:t>
            </a:r>
            <a:r>
              <a:rPr lang="it-IT" altLang="it-IT" sz="1600" b="1" baseline="-25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+ ½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  <a:r>
              <a:rPr lang="it-IT" altLang="it-IT" sz="1600" b="1" baseline="-25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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</a:t>
            </a:r>
            <a:r>
              <a:rPr lang="it-IT" altLang="it-IT" sz="1600" b="1" baseline="-25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	</a:t>
            </a:r>
            <a:r>
              <a:rPr lang="el-GR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Δ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’=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-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237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Kj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metto 2 2"/>
          <p:cNvSpPr/>
          <p:nvPr/>
        </p:nvSpPr>
        <p:spPr>
          <a:xfrm>
            <a:off x="1187624" y="714375"/>
            <a:ext cx="1885950" cy="357188"/>
          </a:xfrm>
          <a:prstGeom prst="wedgeRoundRectCallout">
            <a:avLst>
              <a:gd name="adj1" fmla="val -25223"/>
              <a:gd name="adj2" fmla="val -8412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Reazione spontanea?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214264" y="214730"/>
            <a:ext cx="8753524" cy="6543258"/>
            <a:chOff x="214264" y="214730"/>
            <a:chExt cx="8753524" cy="6543258"/>
          </a:xfrm>
        </p:grpSpPr>
        <p:sp>
          <p:nvSpPr>
            <p:cNvPr id="46085" name="Rettangolo 11"/>
            <p:cNvSpPr>
              <a:spLocks noChangeArrowheads="1"/>
            </p:cNvSpPr>
            <p:nvPr/>
          </p:nvSpPr>
          <p:spPr bwMode="auto">
            <a:xfrm>
              <a:off x="7236296" y="214730"/>
              <a:ext cx="109780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ENZIMI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214264" y="1285875"/>
              <a:ext cx="8753524" cy="5472113"/>
              <a:chOff x="214264" y="1285875"/>
              <a:chExt cx="8753524" cy="5472113"/>
            </a:xfrm>
          </p:grpSpPr>
          <p:grpSp>
            <p:nvGrpSpPr>
              <p:cNvPr id="2" name="Gruppo 11"/>
              <p:cNvGrpSpPr>
                <a:grpSpLocks/>
              </p:cNvGrpSpPr>
              <p:nvPr/>
            </p:nvGrpSpPr>
            <p:grpSpPr bwMode="auto">
              <a:xfrm>
                <a:off x="214264" y="1285875"/>
                <a:ext cx="8753524" cy="5472113"/>
                <a:chOff x="215051" y="1285875"/>
                <a:chExt cx="8752737" cy="5472113"/>
              </a:xfrm>
            </p:grpSpPr>
            <p:pic>
              <p:nvPicPr>
                <p:cNvPr id="46086" name="Picture 2" descr="Fi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28875" y="1855788"/>
                  <a:ext cx="6538913" cy="490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6087" name="Rettangolo 4"/>
                <p:cNvSpPr>
                  <a:spLocks noChangeArrowheads="1"/>
                </p:cNvSpPr>
                <p:nvPr/>
              </p:nvSpPr>
              <p:spPr bwMode="auto">
                <a:xfrm>
                  <a:off x="3357563" y="1285875"/>
                  <a:ext cx="5143500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Prima che la reazione possa avvenire è necessario fornire </a:t>
                  </a:r>
                  <a:r>
                    <a:rPr lang="it-IT" altLang="it-IT" sz="160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energia per rompere i legami chimici </a:t>
                  </a: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dei reagenti. </a:t>
                  </a:r>
                  <a:endPara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" name="Fumetto 2 5"/>
                <p:cNvSpPr/>
                <p:nvPr/>
              </p:nvSpPr>
              <p:spPr>
                <a:xfrm>
                  <a:off x="786549" y="1428750"/>
                  <a:ext cx="2142932" cy="357188"/>
                </a:xfrm>
                <a:prstGeom prst="wedgeRoundRectCallout">
                  <a:avLst>
                    <a:gd name="adj1" fmla="val 63953"/>
                    <a:gd name="adj2" fmla="val 24313"/>
                    <a:gd name="adj3" fmla="val 16667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lang="it-IT" sz="14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Energia di attivazione</a:t>
                  </a:r>
                </a:p>
              </p:txBody>
            </p:sp>
            <p:sp>
              <p:nvSpPr>
                <p:cNvPr id="8" name="Fumetto 2 7"/>
                <p:cNvSpPr/>
                <p:nvPr/>
              </p:nvSpPr>
              <p:spPr>
                <a:xfrm>
                  <a:off x="215051" y="2770882"/>
                  <a:ext cx="2985819" cy="1662112"/>
                </a:xfrm>
                <a:prstGeom prst="wedgeRoundRectCallout">
                  <a:avLst>
                    <a:gd name="adj1" fmla="val 63953"/>
                    <a:gd name="adj2" fmla="val -26019"/>
                    <a:gd name="adj3" fmla="val 16667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just" eaLnBrk="1" hangingPunct="1">
                    <a:defRPr/>
                  </a:pPr>
                  <a:r>
                    <a:rPr lang="it-IT" sz="1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L’intervento di un catalizzatore (</a:t>
                  </a:r>
                  <a:r>
                    <a:rPr lang="it-IT" sz="1400" b="1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enzima</a:t>
                  </a:r>
                  <a:r>
                    <a:rPr lang="it-IT" sz="1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 consente di</a:t>
                  </a:r>
                </a:p>
                <a:p>
                  <a:pPr marL="176213" indent="-87313" algn="just" eaLnBrk="1" hangingPunct="1">
                    <a:buFont typeface="Arial" panose="020B0604020202020204" pitchFamily="34" charset="0"/>
                    <a:buChar char="•"/>
                    <a:defRPr/>
                  </a:pPr>
                  <a:r>
                    <a:rPr lang="it-IT" sz="1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ridurre l’energia di attivazione,</a:t>
                  </a:r>
                </a:p>
                <a:p>
                  <a:pPr marL="176213" indent="-87313" algn="just" eaLnBrk="1" hangingPunct="1">
                    <a:buFont typeface="Arial" panose="020B0604020202020204" pitchFamily="34" charset="0"/>
                    <a:buChar char="•"/>
                    <a:defRPr/>
                  </a:pPr>
                  <a:r>
                    <a:rPr lang="it-IT" sz="1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portare in uno stato reattivo i reagenti,</a:t>
                  </a:r>
                </a:p>
                <a:p>
                  <a:pPr marL="176213" indent="-87313" algn="just" eaLnBrk="1" hangingPunct="1">
                    <a:buFont typeface="Arial" panose="020B0604020202020204" pitchFamily="34" charset="0"/>
                    <a:buChar char="•"/>
                    <a:defRPr/>
                  </a:pPr>
                  <a:r>
                    <a:rPr lang="it-IT" sz="1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aumentare la velocità della reazione.</a:t>
                  </a:r>
                </a:p>
              </p:txBody>
            </p:sp>
            <p:sp>
              <p:nvSpPr>
                <p:cNvPr id="9" name="Rettangolo 8"/>
                <p:cNvSpPr/>
                <p:nvPr/>
              </p:nvSpPr>
              <p:spPr>
                <a:xfrm>
                  <a:off x="1858014" y="2082285"/>
                  <a:ext cx="149739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it-IT" sz="1800" b="1" dirty="0">
                      <a:solidFill>
                        <a:schemeClr val="accent2">
                          <a:lumMod val="7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A </a:t>
                  </a:r>
                  <a:r>
                    <a:rPr lang="it-IT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+</a:t>
                  </a:r>
                  <a:r>
                    <a:rPr lang="it-IT" sz="1800" b="1" dirty="0">
                      <a:solidFill>
                        <a:schemeClr val="accent2">
                          <a:lumMod val="7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itchFamily="18" charset="2"/>
                    </a:rPr>
                    <a:t> B </a:t>
                  </a:r>
                  <a:r>
                    <a:rPr lang="it-IT" sz="1800" b="1" dirty="0">
                      <a:solidFill>
                        <a:schemeClr val="accent2">
                          <a:lumMod val="7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 </a:t>
                  </a:r>
                  <a:r>
                    <a:rPr lang="it-IT" sz="1800" b="1" dirty="0">
                      <a:solidFill>
                        <a:schemeClr val="accent1">
                          <a:lumMod val="7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C </a:t>
                  </a:r>
                  <a:r>
                    <a:rPr lang="it-IT" sz="18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+</a:t>
                  </a:r>
                  <a:r>
                    <a:rPr lang="it-IT" sz="1800" b="1" dirty="0">
                      <a:solidFill>
                        <a:schemeClr val="accent1">
                          <a:lumMod val="7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/>
                    </a:rPr>
                    <a:t> D</a:t>
                  </a:r>
                </a:p>
              </p:txBody>
            </p:sp>
            <p:sp>
              <p:nvSpPr>
                <p:cNvPr id="46091" name="Rettangolo 9"/>
                <p:cNvSpPr>
                  <a:spLocks noChangeArrowheads="1"/>
                </p:cNvSpPr>
                <p:nvPr/>
              </p:nvSpPr>
              <p:spPr bwMode="auto">
                <a:xfrm>
                  <a:off x="323850" y="5019675"/>
                  <a:ext cx="2487613" cy="338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E + S  </a:t>
                  </a:r>
                  <a:r>
                    <a:rPr lang="it-IT" altLang="it-IT" sz="16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E-S </a:t>
                  </a: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 E + P </a:t>
                  </a:r>
                  <a:endPara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Fumetto 2 10"/>
                <p:cNvSpPr/>
                <p:nvPr/>
              </p:nvSpPr>
              <p:spPr>
                <a:xfrm>
                  <a:off x="489415" y="5500688"/>
                  <a:ext cx="2642949" cy="357187"/>
                </a:xfrm>
                <a:prstGeom prst="wedgeRoundRectCallout">
                  <a:avLst>
                    <a:gd name="adj1" fmla="val -23187"/>
                    <a:gd name="adj2" fmla="val -94134"/>
                    <a:gd name="adj3" fmla="val 16667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lang="it-IT" sz="1400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Complesso enzima-substrato</a:t>
                  </a:r>
                </a:p>
              </p:txBody>
            </p:sp>
          </p:grpSp>
          <p:sp>
            <p:nvSpPr>
              <p:cNvPr id="13" name="Rettangolo 12"/>
              <p:cNvSpPr>
                <a:spLocks noChangeArrowheads="1"/>
              </p:cNvSpPr>
              <p:nvPr/>
            </p:nvSpPr>
            <p:spPr bwMode="auto">
              <a:xfrm>
                <a:off x="3923928" y="4432994"/>
                <a:ext cx="2386235" cy="492443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l-GR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Δ</a:t>
                </a:r>
                <a:r>
                  <a:rPr lang="it-IT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G</a:t>
                </a:r>
                <a:r>
                  <a:rPr lang="it-IT" sz="1400" b="1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0</a:t>
                </a:r>
                <a:r>
                  <a:rPr lang="it-IT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’ = G</a:t>
                </a:r>
                <a:r>
                  <a:rPr lang="it-IT" sz="1400" b="1" baseline="-25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f</a:t>
                </a:r>
                <a:r>
                  <a:rPr lang="it-IT" sz="1400" b="1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0</a:t>
                </a:r>
                <a:r>
                  <a:rPr lang="it-IT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[</a:t>
                </a:r>
                <a:r>
                  <a:rPr lang="it-IT" sz="14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C</a:t>
                </a:r>
                <a:r>
                  <a:rPr lang="it-IT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+ </a:t>
                </a:r>
                <a:r>
                  <a:rPr lang="it-IT" sz="1400" b="1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D</a:t>
                </a:r>
                <a:r>
                  <a:rPr lang="it-IT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] - G</a:t>
                </a:r>
                <a:r>
                  <a:rPr lang="it-IT" sz="1400" b="1" baseline="-25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f</a:t>
                </a:r>
                <a:r>
                  <a:rPr lang="it-IT" sz="1400" b="1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0</a:t>
                </a:r>
                <a:r>
                  <a:rPr lang="it-IT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[</a:t>
                </a:r>
                <a:r>
                  <a:rPr lang="it-IT" sz="14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A</a:t>
                </a:r>
                <a:r>
                  <a:rPr lang="it-IT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+ </a:t>
                </a:r>
                <a:r>
                  <a:rPr lang="it-IT" sz="14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B</a:t>
                </a:r>
                <a:r>
                  <a:rPr lang="it-IT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]</a:t>
                </a:r>
              </a:p>
              <a:p>
                <a:pPr eaLnBrk="1" hangingPunct="1">
                  <a:defRPr/>
                </a:pPr>
                <a:r>
                  <a:rPr lang="it-IT" sz="12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              prodotti         substrati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ttangolo 4"/>
          <p:cNvSpPr>
            <a:spLocks noChangeArrowheads="1"/>
          </p:cNvSpPr>
          <p:nvPr/>
        </p:nvSpPr>
        <p:spPr bwMode="auto">
          <a:xfrm>
            <a:off x="107950" y="107950"/>
            <a:ext cx="29518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Gli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enzimi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(proteine, RNA) riducono l’energia di attivazione.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34" name="Rettangolo 7"/>
          <p:cNvSpPr>
            <a:spLocks noChangeArrowheads="1"/>
          </p:cNvSpPr>
          <p:nvPr/>
        </p:nvSpPr>
        <p:spPr bwMode="auto">
          <a:xfrm>
            <a:off x="2454091" y="752029"/>
            <a:ext cx="421210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Molti enzimi contengono piccole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molecole non proteiche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importanti per l’attività enzimatica.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99592" y="1405704"/>
            <a:ext cx="2900961" cy="13234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gruppi prostetici</a:t>
            </a:r>
          </a:p>
          <a:p>
            <a:pPr algn="just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Molecole legate fortemente all’enzima, spesso in modo permanente e con legami covalenti.</a:t>
            </a: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283968" y="1442107"/>
            <a:ext cx="3803674" cy="13234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coenzimi</a:t>
            </a:r>
          </a:p>
          <a:p>
            <a:pPr algn="just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Molecole legate debolmente all’enzima; una singola molecola di coenzima, inoltre, può legarsi anche ad enzimi diversi (</a:t>
            </a:r>
            <a:r>
              <a:rPr 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NAD</a:t>
            </a:r>
            <a:r>
              <a:rPr lang="it-IT" sz="1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+</a:t>
            </a:r>
            <a:r>
              <a:rPr 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/NADH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)</a:t>
            </a:r>
            <a:r>
              <a:rPr lang="it-IT" sz="16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.</a:t>
            </a:r>
            <a:endParaRPr lang="it-IT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107" y="6462573"/>
            <a:ext cx="6229350" cy="285750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539552" y="2699345"/>
            <a:ext cx="7753350" cy="3609975"/>
            <a:chOff x="539552" y="2564904"/>
            <a:chExt cx="7753350" cy="360997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2564904"/>
              <a:ext cx="7753350" cy="3609975"/>
            </a:xfrm>
            <a:prstGeom prst="rect">
              <a:avLst/>
            </a:prstGeom>
          </p:spPr>
        </p:pic>
        <p:sp>
          <p:nvSpPr>
            <p:cNvPr id="3" name="Fumetto 2 2"/>
            <p:cNvSpPr/>
            <p:nvPr/>
          </p:nvSpPr>
          <p:spPr>
            <a:xfrm>
              <a:off x="2699792" y="2924944"/>
              <a:ext cx="2736304" cy="544776"/>
            </a:xfrm>
            <a:prstGeom prst="wedgeRoundRectCallout">
              <a:avLst>
                <a:gd name="adj1" fmla="val -31964"/>
                <a:gd name="adj2" fmla="val 87145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Legami idrogeno, forze di </a:t>
              </a:r>
              <a:r>
                <a:rPr lang="it-IT" sz="1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van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der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Waals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interazioni idrofobiche</a:t>
              </a:r>
            </a:p>
          </p:txBody>
        </p:sp>
        <p:sp>
          <p:nvSpPr>
            <p:cNvPr id="11" name="Rettangolo 7"/>
            <p:cNvSpPr>
              <a:spLocks noChangeArrowheads="1"/>
            </p:cNvSpPr>
            <p:nvPr/>
          </p:nvSpPr>
          <p:spPr bwMode="auto">
            <a:xfrm>
              <a:off x="3131840" y="5733256"/>
              <a:ext cx="285661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L’enzima non viene consumato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ttangolo 7"/>
          <p:cNvSpPr>
            <a:spLocks noChangeArrowheads="1"/>
          </p:cNvSpPr>
          <p:nvPr/>
        </p:nvSpPr>
        <p:spPr bwMode="auto">
          <a:xfrm>
            <a:off x="3744203" y="4794004"/>
            <a:ext cx="1835909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05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Messa in </a:t>
            </a:r>
            <a:r>
              <a:rPr lang="it-IT" altLang="it-IT" sz="105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tensione</a:t>
            </a:r>
            <a:r>
              <a:rPr lang="it-IT" altLang="it-IT" sz="105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dei legami della molecola di substrato</a:t>
            </a:r>
            <a:endParaRPr lang="it-IT" altLang="it-IT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7">
            <a:extLst>
              <a:ext uri="{FF2B5EF4-FFF2-40B4-BE49-F238E27FC236}">
                <a16:creationId xmlns:a16="http://schemas.microsoft.com/office/drawing/2014/main" id="{51251988-1B0D-412D-AB74-42308160D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559" y="4080440"/>
            <a:ext cx="1755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Interazione enzima-substrato</a:t>
            </a:r>
            <a:endParaRPr lang="it-IT" altLang="it-IT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8DED00B-B99C-4DF4-A02B-8D4CA3D04516}"/>
              </a:ext>
            </a:extLst>
          </p:cNvPr>
          <p:cNvSpPr txBox="1"/>
          <p:nvPr/>
        </p:nvSpPr>
        <p:spPr>
          <a:xfrm>
            <a:off x="3707904" y="116632"/>
            <a:ext cx="3528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aumento della velocità della reazione di 10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8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-10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20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volte la velocità spontanea.</a:t>
            </a:r>
            <a:endParaRPr lang="it-IT" sz="1600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FE568D7-143C-4DE6-A153-B298A3D7D0BE}"/>
              </a:ext>
            </a:extLst>
          </p:cNvPr>
          <p:cNvCxnSpPr>
            <a:cxnSpLocks/>
            <a:stCxn id="48133" idx="3"/>
            <a:endCxn id="15" idx="1"/>
          </p:cNvCxnSpPr>
          <p:nvPr/>
        </p:nvCxnSpPr>
        <p:spPr>
          <a:xfrm>
            <a:off x="3059832" y="400338"/>
            <a:ext cx="648072" cy="868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07504" y="188640"/>
            <a:ext cx="8928992" cy="3861725"/>
            <a:chOff x="107504" y="1412776"/>
            <a:chExt cx="8928992" cy="386172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2537" y="1412776"/>
              <a:ext cx="7583959" cy="3861725"/>
            </a:xfrm>
            <a:prstGeom prst="rect">
              <a:avLst/>
            </a:prstGeom>
          </p:spPr>
        </p:pic>
        <p:sp>
          <p:nvSpPr>
            <p:cNvPr id="50179" name="Rettangolo 7"/>
            <p:cNvSpPr>
              <a:spLocks noChangeArrowheads="1"/>
            </p:cNvSpPr>
            <p:nvPr/>
          </p:nvSpPr>
          <p:spPr bwMode="auto">
            <a:xfrm>
              <a:off x="238099" y="4444239"/>
              <a:ext cx="2428875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Rappresentazione al computer dell’enzima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lisozima</a:t>
              </a:r>
              <a:endPara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180" name="Rettangolo 7"/>
            <p:cNvSpPr>
              <a:spLocks noChangeArrowheads="1"/>
            </p:cNvSpPr>
            <p:nvPr/>
          </p:nvSpPr>
          <p:spPr bwMode="auto">
            <a:xfrm>
              <a:off x="107504" y="2420888"/>
              <a:ext cx="216024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Sito attivo che lega il substrato (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peptidoglicano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)</a:t>
              </a:r>
              <a:endPara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Rettangolo 3"/>
          <p:cNvSpPr/>
          <p:nvPr/>
        </p:nvSpPr>
        <p:spPr>
          <a:xfrm>
            <a:off x="4145112" y="764704"/>
            <a:ext cx="2198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reazione </a:t>
            </a:r>
            <a:r>
              <a:rPr lang="it-IT" altLang="it-IT" sz="1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esoergonica</a:t>
            </a:r>
            <a:endParaRPr lang="it-IT" sz="1800" u="sng" dirty="0">
              <a:solidFill>
                <a:srgbClr val="FF0000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23528" y="4399236"/>
            <a:ext cx="8222759" cy="2054100"/>
            <a:chOff x="323528" y="4399236"/>
            <a:chExt cx="8222759" cy="2054100"/>
          </a:xfrm>
        </p:grpSpPr>
        <p:sp>
          <p:nvSpPr>
            <p:cNvPr id="7" name="Rettangolo 7"/>
            <p:cNvSpPr>
              <a:spLocks noChangeArrowheads="1"/>
            </p:cNvSpPr>
            <p:nvPr/>
          </p:nvSpPr>
          <p:spPr bwMode="auto">
            <a:xfrm>
              <a:off x="323528" y="4626429"/>
              <a:ext cx="384006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Molti enzimi catalizzano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reazioni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endoergoniche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: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possono convertire substrati a bassa energia in prodotti ad alta energia.</a:t>
              </a:r>
              <a:endPara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" name="Connettore diritto 5"/>
            <p:cNvCxnSpPr/>
            <p:nvPr/>
          </p:nvCxnSpPr>
          <p:spPr>
            <a:xfrm flipV="1">
              <a:off x="1389802" y="4399236"/>
              <a:ext cx="7156485" cy="41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ttangolo 7"/>
            <p:cNvSpPr/>
            <p:nvPr/>
          </p:nvSpPr>
          <p:spPr>
            <a:xfrm>
              <a:off x="4956767" y="4883676"/>
              <a:ext cx="357567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Accoppiamento con reazioni che liberano energia 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(idrolisi ATP)</a:t>
              </a:r>
            </a:p>
            <a:p>
              <a:pPr marL="174625" indent="-174625" algn="just">
                <a:buFont typeface="Arial" panose="020B0604020202020204" pitchFamily="34" charset="0"/>
                <a:buChar char="•"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per superare la barriera dell’energia di attivazione</a:t>
              </a:r>
            </a:p>
            <a:p>
              <a:pPr marL="174625" indent="-174625" algn="just">
                <a:buFont typeface="Arial" panose="020B0604020202020204" pitchFamily="34" charset="0"/>
                <a:buChar char="•"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per trasformare i substrati in prodotti con un alto livello energetico.</a:t>
              </a:r>
              <a:endParaRPr lang="it-IT" sz="1600" dirty="0"/>
            </a:p>
          </p:txBody>
        </p:sp>
        <p:sp>
          <p:nvSpPr>
            <p:cNvPr id="11" name="Freccia a destra 10"/>
            <p:cNvSpPr/>
            <p:nvPr/>
          </p:nvSpPr>
          <p:spPr>
            <a:xfrm rot="10800000">
              <a:off x="4211961" y="5013176"/>
              <a:ext cx="703810" cy="10481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8967787" cy="67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42875" y="71438"/>
            <a:ext cx="3929063" cy="1384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acidi nucleici, fosfolipidi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Fonte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fosfati</a:t>
            </a:r>
          </a:p>
          <a:p>
            <a:pPr eaLnBrk="1" hangingPunct="1">
              <a:defRPr/>
            </a:pP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vitamine, coenzima A</a:t>
            </a:r>
          </a:p>
          <a:p>
            <a:pPr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Fonte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solfati (SO</a:t>
            </a:r>
            <a:r>
              <a:rPr lang="it-IT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it-IT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), solfuri (HS</a:t>
            </a:r>
            <a:r>
              <a:rPr lang="it-IT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286250" y="146050"/>
            <a:ext cx="4643438" cy="13541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richiesto nell’attività di alcuni enzimi</a:t>
            </a:r>
            <a:endParaRPr lang="it-IT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stabilizzazione dei ribosomi, membrane cellulari, acidi nucleici – richiesto nell’attività di molti enzimi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57188" y="5045075"/>
            <a:ext cx="6643687" cy="1108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contribuisce alla stabilizzazione della parete cellulare e nella formazione delle endospore</a:t>
            </a:r>
            <a:endParaRPr lang="it-IT" sz="1800" b="1" dirty="0">
              <a:latin typeface="Calibri" panose="020F0502020204030204" pitchFamily="34" charset="0"/>
              <a:cs typeface="Calibri" panose="020F0502020204030204" pitchFamily="34" charset="0"/>
              <a:sym typeface="Symbol"/>
            </a:endParaRPr>
          </a:p>
          <a:p>
            <a:pPr eaLnBrk="1" hangingPunct="1">
              <a:defRPr/>
            </a:pP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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necessario per il metabolismo di alcuni microrganismi (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alofili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Freccia a destra 8"/>
          <p:cNvSpPr/>
          <p:nvPr/>
        </p:nvSpPr>
        <p:spPr>
          <a:xfrm>
            <a:off x="357188" y="3476625"/>
            <a:ext cx="398462" cy="168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51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86163"/>
            <a:ext cx="427038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ccia a destra 9"/>
          <p:cNvSpPr/>
          <p:nvPr/>
        </p:nvSpPr>
        <p:spPr>
          <a:xfrm>
            <a:off x="357188" y="3910013"/>
            <a:ext cx="398462" cy="166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ccia a destra 10"/>
          <p:cNvSpPr/>
          <p:nvPr/>
        </p:nvSpPr>
        <p:spPr>
          <a:xfrm>
            <a:off x="357188" y="4052888"/>
            <a:ext cx="398462" cy="168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ttangolo 7"/>
          <p:cNvSpPr>
            <a:spLocks noChangeArrowheads="1"/>
          </p:cNvSpPr>
          <p:nvPr/>
        </p:nvSpPr>
        <p:spPr bwMode="auto">
          <a:xfrm>
            <a:off x="285749" y="71438"/>
            <a:ext cx="463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REAZIONI DI OSSIDO-RIDUZIONE (reazioni redox)</a:t>
            </a:r>
            <a:endParaRPr lang="it-IT" altLang="it-IT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1C59200-0574-4D03-8470-D5DB2000958C}"/>
              </a:ext>
            </a:extLst>
          </p:cNvPr>
          <p:cNvGrpSpPr/>
          <p:nvPr/>
        </p:nvGrpSpPr>
        <p:grpSpPr>
          <a:xfrm>
            <a:off x="467544" y="476672"/>
            <a:ext cx="8408695" cy="1824273"/>
            <a:chOff x="467544" y="476672"/>
            <a:chExt cx="8408695" cy="1824273"/>
          </a:xfrm>
        </p:grpSpPr>
        <p:sp>
          <p:nvSpPr>
            <p:cNvPr id="52228" name="Rettangolo 7"/>
            <p:cNvSpPr>
              <a:spLocks noChangeArrowheads="1"/>
            </p:cNvSpPr>
            <p:nvPr/>
          </p:nvSpPr>
          <p:spPr bwMode="auto">
            <a:xfrm>
              <a:off x="2987824" y="476672"/>
              <a:ext cx="58884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Nella cellula la conservazione dell’energia è legata a 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reazioni di ossido-riduzione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, con formazione di 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composti ad alta energia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(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ATP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).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230" name="Rettangolo 7"/>
            <p:cNvSpPr>
              <a:spLocks noChangeArrowheads="1"/>
            </p:cNvSpPr>
            <p:nvPr/>
          </p:nvSpPr>
          <p:spPr bwMode="auto">
            <a:xfrm>
              <a:off x="467544" y="1147181"/>
              <a:ext cx="504056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I processi biochimici di ossido-riduzione, di solito, consistono nel 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trasferimento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di un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e</a:t>
              </a:r>
              <a:r>
                <a:rPr lang="it-IT" altLang="it-IT" sz="16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-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associato ad un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H</a:t>
              </a:r>
              <a:r>
                <a:rPr lang="it-IT" altLang="it-IT" sz="16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+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. 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4722893" y="1716170"/>
              <a:ext cx="41533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Gli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e</a:t>
              </a:r>
              <a:r>
                <a:rPr lang="it-IT" altLang="it-IT" sz="1600" b="1" baseline="30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-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non possono essere presenti nella cellula come tali, ma come parti di atomi/molecole.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167631E-E797-429C-938A-ED2DF13D4555}"/>
              </a:ext>
            </a:extLst>
          </p:cNvPr>
          <p:cNvGrpSpPr/>
          <p:nvPr/>
        </p:nvGrpSpPr>
        <p:grpSpPr>
          <a:xfrm>
            <a:off x="178594" y="4254187"/>
            <a:ext cx="8641878" cy="2326478"/>
            <a:chOff x="178594" y="4254187"/>
            <a:chExt cx="8641878" cy="2326478"/>
          </a:xfrm>
        </p:grpSpPr>
        <p:grpSp>
          <p:nvGrpSpPr>
            <p:cNvPr id="13" name="Gruppo 12"/>
            <p:cNvGrpSpPr/>
            <p:nvPr/>
          </p:nvGrpSpPr>
          <p:grpSpPr>
            <a:xfrm>
              <a:off x="178594" y="5105993"/>
              <a:ext cx="8641878" cy="1474672"/>
              <a:chOff x="178594" y="5105993"/>
              <a:chExt cx="8641878" cy="1474672"/>
            </a:xfrm>
          </p:grpSpPr>
          <p:sp>
            <p:nvSpPr>
              <p:cNvPr id="7" name="Rettangolo 7"/>
              <p:cNvSpPr>
                <a:spLocks noChangeArrowheads="1"/>
              </p:cNvSpPr>
              <p:nvPr/>
            </p:nvSpPr>
            <p:spPr bwMode="auto">
              <a:xfrm>
                <a:off x="178594" y="5105993"/>
                <a:ext cx="3833981" cy="1323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just" eaLnBrk="1" hangingPunct="1">
                  <a:defRPr/>
                </a:pPr>
                <a:r>
                  <a:rPr lang="it-IT" sz="1600" b="1" u="sng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La </a:t>
                </a:r>
                <a:r>
                  <a:rPr lang="it-IT" sz="1600" b="1" u="sng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tendenza a ridursi</a:t>
                </a:r>
                <a:r>
                  <a:rPr lang="it-IT" sz="1600" b="1" u="sng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di sostanze diverse viene definita </a:t>
                </a:r>
                <a:r>
                  <a:rPr lang="it-IT" sz="1600" b="1" u="sng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potenziale di riduzione</a:t>
                </a:r>
                <a:r>
                  <a:rPr lang="it-IT" sz="1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della </a:t>
                </a:r>
                <a:r>
                  <a:rPr lang="it-IT" sz="1600" b="1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semireazione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.</a:t>
                </a:r>
              </a:p>
              <a:p>
                <a:pPr algn="just" eaLnBrk="1" hangingPunct="1">
                  <a:defRPr/>
                </a:pPr>
                <a:r>
                  <a:rPr lang="it-IT" sz="16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E</a:t>
                </a:r>
                <a:r>
                  <a:rPr lang="it-IT" sz="1600" b="1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o</a:t>
                </a:r>
                <a:r>
                  <a:rPr lang="it-IT" sz="1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’ 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/>
                  </a:rPr>
                  <a:t> potenziale di riduzione in condizioni standard.</a:t>
                </a:r>
                <a:endParaRPr lang="it-IT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232" name="Rettangolo 7"/>
              <p:cNvSpPr>
                <a:spLocks noChangeArrowheads="1"/>
              </p:cNvSpPr>
              <p:nvPr/>
            </p:nvSpPr>
            <p:spPr bwMode="auto">
              <a:xfrm>
                <a:off x="4644009" y="5474720"/>
                <a:ext cx="417646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Il potenziale  di riduzione è misurato in volt (V), con riferimento ad </a:t>
                </a:r>
                <a:r>
                  <a:rPr lang="it-IT" altLang="it-IT" sz="16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H</a:t>
                </a:r>
                <a:r>
                  <a:rPr lang="it-IT" altLang="it-IT" sz="1600" b="1" baseline="-250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2</a:t>
                </a:r>
                <a:r>
                  <a:rPr lang="it-IT" altLang="it-IT" sz="16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come sostanza standard</a:t>
                </a:r>
                <a:r>
                  <a:rPr lang="it-IT" alt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.</a:t>
                </a:r>
                <a:endPara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Rettangolo 7"/>
              <p:cNvSpPr>
                <a:spLocks noChangeArrowheads="1"/>
              </p:cNvSpPr>
              <p:nvPr/>
            </p:nvSpPr>
            <p:spPr bwMode="auto">
              <a:xfrm>
                <a:off x="5005388" y="6240940"/>
                <a:ext cx="3095625" cy="339725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2H</a:t>
                </a:r>
                <a:r>
                  <a:rPr lang="it-IT" sz="1600" b="1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+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+ 2e</a:t>
                </a:r>
                <a:r>
                  <a:rPr lang="it-IT" sz="1600" b="1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-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8" charset="2"/>
                  </a:rPr>
                  <a:t> 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/>
                  </a:rPr>
                  <a:t> H</a:t>
                </a:r>
                <a:r>
                  <a:rPr lang="it-IT" sz="1600" b="1" baseline="-25000" dirty="0">
                    <a:latin typeface="Calibri" panose="020F0502020204030204" pitchFamily="34" charset="0"/>
                    <a:cs typeface="Calibri" panose="020F0502020204030204" pitchFamily="34" charset="0"/>
                    <a:sym typeface="Symbol"/>
                  </a:rPr>
                  <a:t>2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/>
                  </a:rPr>
                  <a:t>   -0,421 V</a:t>
                </a:r>
                <a:endParaRPr lang="it-IT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" name="Connettore 2 10"/>
              <p:cNvCxnSpPr>
                <a:stCxn id="7" idx="3"/>
                <a:endCxn id="52232" idx="1"/>
              </p:cNvCxnSpPr>
              <p:nvPr/>
            </p:nvCxnSpPr>
            <p:spPr>
              <a:xfrm flipV="1">
                <a:off x="4012575" y="5767108"/>
                <a:ext cx="631434" cy="873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ttangolo 3"/>
            <p:cNvSpPr/>
            <p:nvPr/>
          </p:nvSpPr>
          <p:spPr>
            <a:xfrm>
              <a:off x="251520" y="4254187"/>
              <a:ext cx="24482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Nelle reazioni redox è importante  considerare il 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potenziale di riduzione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!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06C7661-EE87-404A-BC0D-5571C2B45A81}"/>
              </a:ext>
            </a:extLst>
          </p:cNvPr>
          <p:cNvGrpSpPr/>
          <p:nvPr/>
        </p:nvGrpSpPr>
        <p:grpSpPr>
          <a:xfrm>
            <a:off x="943472" y="2348880"/>
            <a:ext cx="8200528" cy="2518229"/>
            <a:chOff x="619944" y="2205579"/>
            <a:chExt cx="8200528" cy="2518229"/>
          </a:xfrm>
        </p:grpSpPr>
        <p:sp>
          <p:nvSpPr>
            <p:cNvPr id="52236" name="Rettangolo 1"/>
            <p:cNvSpPr>
              <a:spLocks noChangeArrowheads="1"/>
            </p:cNvSpPr>
            <p:nvPr/>
          </p:nvSpPr>
          <p:spPr bwMode="auto">
            <a:xfrm>
              <a:off x="827088" y="2205579"/>
              <a:ext cx="318548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H</a:t>
              </a:r>
              <a:r>
                <a:rPr lang="it-IT" altLang="it-IT" sz="16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+ ½ 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O</a:t>
              </a:r>
              <a:r>
                <a:rPr lang="it-IT" altLang="it-IT" sz="16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 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H</a:t>
              </a:r>
              <a:r>
                <a:rPr lang="it-IT" altLang="it-IT" sz="16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O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	</a:t>
              </a:r>
              <a:r>
                <a:rPr lang="el-GR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Δ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G</a:t>
              </a:r>
              <a:r>
                <a:rPr lang="it-IT" altLang="it-IT" sz="1600" b="1" baseline="30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’=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-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237 </a:t>
              </a:r>
              <a:r>
                <a:rPr lang="it-IT" altLang="it-IT" sz="1600" b="1" dirty="0" err="1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Kj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3127598" y="2636912"/>
              <a:ext cx="5692874" cy="2086896"/>
              <a:chOff x="2851789" y="2854272"/>
              <a:chExt cx="5692874" cy="2086896"/>
            </a:xfrm>
          </p:grpSpPr>
          <p:grpSp>
            <p:nvGrpSpPr>
              <p:cNvPr id="10" name="Gruppo 9"/>
              <p:cNvGrpSpPr/>
              <p:nvPr/>
            </p:nvGrpSpPr>
            <p:grpSpPr>
              <a:xfrm>
                <a:off x="2851789" y="2854272"/>
                <a:ext cx="5692874" cy="2086896"/>
                <a:chOff x="2851789" y="2527693"/>
                <a:chExt cx="5692874" cy="2086896"/>
              </a:xfrm>
            </p:grpSpPr>
            <p:pic>
              <p:nvPicPr>
                <p:cNvPr id="3" name="Immagine 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51789" y="2527693"/>
                  <a:ext cx="5692874" cy="2086896"/>
                </a:xfrm>
                <a:prstGeom prst="rect">
                  <a:avLst/>
                </a:prstGeom>
              </p:spPr>
            </p:pic>
            <p:sp>
              <p:nvSpPr>
                <p:cNvPr id="5" name="Rettangolo arrotondato 4"/>
                <p:cNvSpPr/>
                <p:nvPr/>
              </p:nvSpPr>
              <p:spPr>
                <a:xfrm>
                  <a:off x="6200775" y="3962400"/>
                  <a:ext cx="1714500" cy="285750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it-IT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235" name="Rettangolo 1"/>
                <p:cNvSpPr>
                  <a:spLocks noChangeArrowheads="1"/>
                </p:cNvSpPr>
                <p:nvPr/>
              </p:nvSpPr>
              <p:spPr bwMode="auto">
                <a:xfrm>
                  <a:off x="7308304" y="2539706"/>
                  <a:ext cx="102944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400" b="1" dirty="0">
                      <a:solidFill>
                        <a:schemeClr val="accent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ione ossido</a:t>
                  </a:r>
                </a:p>
              </p:txBody>
            </p:sp>
          </p:grpSp>
          <p:sp>
            <p:nvSpPr>
              <p:cNvPr id="2" name="Rettangolo 1"/>
              <p:cNvSpPr/>
              <p:nvPr/>
            </p:nvSpPr>
            <p:spPr>
              <a:xfrm>
                <a:off x="3059832" y="2866285"/>
                <a:ext cx="1588305" cy="4186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Rettangolo 16"/>
              <p:cNvSpPr/>
              <p:nvPr/>
            </p:nvSpPr>
            <p:spPr>
              <a:xfrm>
                <a:off x="5594264" y="2889925"/>
                <a:ext cx="1747136" cy="4186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0" name="Rettangolo 19"/>
            <p:cNvSpPr/>
            <p:nvPr/>
          </p:nvSpPr>
          <p:spPr>
            <a:xfrm>
              <a:off x="619944" y="2586390"/>
              <a:ext cx="230074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Somma di 2 </a:t>
              </a:r>
              <a:r>
                <a:rPr lang="it-IT" sz="1600" b="1" dirty="0" err="1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semireazioni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 </a:t>
              </a:r>
              <a:endParaRPr lang="it-IT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1C6DD2A4-C2CE-4504-8F65-AA9FCDC167D5}"/>
              </a:ext>
            </a:extLst>
          </p:cNvPr>
          <p:cNvGrpSpPr/>
          <p:nvPr/>
        </p:nvGrpSpPr>
        <p:grpSpPr>
          <a:xfrm>
            <a:off x="215225" y="279772"/>
            <a:ext cx="8244563" cy="3968576"/>
            <a:chOff x="215225" y="180504"/>
            <a:chExt cx="8244563" cy="3968576"/>
          </a:xfrm>
        </p:grpSpPr>
        <p:sp>
          <p:nvSpPr>
            <p:cNvPr id="16" name="Rettangolo 7">
              <a:extLst>
                <a:ext uri="{FF2B5EF4-FFF2-40B4-BE49-F238E27FC236}">
                  <a16:creationId xmlns:a16="http://schemas.microsoft.com/office/drawing/2014/main" id="{79A94CF0-C2FA-49B8-B9CC-328D1A5F4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25" y="180504"/>
              <a:ext cx="6517016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Molte molecole possono comportarsi sia da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donatore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che da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accettore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di e</a:t>
              </a:r>
              <a:r>
                <a:rPr lang="it-IT" altLang="it-IT" sz="16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-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in funzione delle sostanze con cui reagiscono.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ttangolo 7">
              <a:extLst>
                <a:ext uri="{FF2B5EF4-FFF2-40B4-BE49-F238E27FC236}">
                  <a16:creationId xmlns:a16="http://schemas.microsoft.com/office/drawing/2014/main" id="{71B47910-3480-4837-9395-21D1C6437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813" y="785813"/>
              <a:ext cx="429024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Le </a:t>
              </a:r>
              <a:r>
                <a:rPr lang="it-IT" altLang="it-IT" sz="16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semireazioni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delle diverse sostanze possono essere raggruppate sotto forma di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coppie redox</a:t>
              </a:r>
              <a:r>
                <a:rPr lang="it-IT" altLang="it-IT" sz="1600" b="1" u="sng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.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	2H</a:t>
              </a:r>
              <a:r>
                <a:rPr lang="it-IT" altLang="it-IT" sz="1600" b="1" baseline="30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+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/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H</a:t>
              </a:r>
              <a:r>
                <a:rPr lang="it-IT" alt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	½O</a:t>
              </a:r>
              <a:r>
                <a:rPr lang="it-IT" altLang="it-IT" sz="1600" b="1" baseline="-25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/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H</a:t>
              </a:r>
              <a:r>
                <a:rPr lang="it-IT" alt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O</a:t>
              </a:r>
              <a:endPara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ttangolo 7">
              <a:extLst>
                <a:ext uri="{FF2B5EF4-FFF2-40B4-BE49-F238E27FC236}">
                  <a16:creationId xmlns:a16="http://schemas.microsoft.com/office/drawing/2014/main" id="{20F6A79A-B01B-4F47-BF43-B41FBBD1F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975" y="1445875"/>
              <a:ext cx="421481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La sostanza ridotta di una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coppia redox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, il cui E</a:t>
              </a:r>
              <a:r>
                <a:rPr lang="it-IT" altLang="it-IT" sz="1600" b="1" baseline="-25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 è più negativo, dona e</a:t>
              </a:r>
              <a:r>
                <a:rPr lang="it-IT" altLang="it-IT" sz="1600" b="1" baseline="30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-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alla sostanza ossidata di una coppia redox il cui E</a:t>
              </a:r>
              <a:r>
                <a:rPr lang="it-IT" altLang="it-IT" sz="1600" b="1" baseline="-25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 è più positivo.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ttangolo 4">
              <a:extLst>
                <a:ext uri="{FF2B5EF4-FFF2-40B4-BE49-F238E27FC236}">
                  <a16:creationId xmlns:a16="http://schemas.microsoft.com/office/drawing/2014/main" id="{19479E8C-BADE-49F0-9183-0E710BB3F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75" y="2428875"/>
              <a:ext cx="313754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2H</a:t>
              </a:r>
              <a:r>
                <a:rPr lang="it-IT" altLang="it-IT" sz="1800" b="1" baseline="30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+</a:t>
              </a:r>
              <a:r>
                <a:rPr lang="it-IT" altLang="it-IT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/H</a:t>
              </a:r>
              <a:r>
                <a:rPr lang="it-IT" altLang="it-IT" sz="18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</a:t>
              </a:r>
              <a:r>
                <a:rPr lang="it-IT" altLang="it-IT" sz="18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	  (E</a:t>
              </a:r>
              <a:r>
                <a:rPr lang="it-IT" altLang="it-IT" sz="1800" b="1" baseline="-25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8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 -0,42V)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½O</a:t>
              </a:r>
              <a:r>
                <a:rPr lang="it-IT" altLang="it-IT" sz="18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</a:t>
              </a:r>
              <a:r>
                <a:rPr lang="it-IT" altLang="it-IT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/H</a:t>
              </a:r>
              <a:r>
                <a:rPr lang="it-IT" altLang="it-IT" sz="18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2</a:t>
              </a:r>
              <a:r>
                <a:rPr lang="it-IT" altLang="it-IT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O</a:t>
              </a:r>
              <a:r>
                <a:rPr lang="it-IT" altLang="it-IT" sz="18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	 (E</a:t>
              </a:r>
              <a:r>
                <a:rPr lang="it-IT" altLang="it-IT" sz="1800" b="1" baseline="-25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8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 +0,82V)</a:t>
              </a:r>
              <a:endPara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umetto 2 5">
              <a:extLst>
                <a:ext uri="{FF2B5EF4-FFF2-40B4-BE49-F238E27FC236}">
                  <a16:creationId xmlns:a16="http://schemas.microsoft.com/office/drawing/2014/main" id="{29EE0115-4905-45D8-A527-1E85A122D395}"/>
                </a:ext>
              </a:extLst>
            </p:cNvPr>
            <p:cNvSpPr/>
            <p:nvPr/>
          </p:nvSpPr>
          <p:spPr>
            <a:xfrm>
              <a:off x="2814079" y="3464297"/>
              <a:ext cx="2075681" cy="612775"/>
            </a:xfrm>
            <a:prstGeom prst="wedgeRoundRectCallout">
              <a:avLst>
                <a:gd name="adj1" fmla="val -104415"/>
                <a:gd name="adj2" fmla="val -91208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it-IT" sz="1600" b="1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ha una bassa tendenza a donare e</a:t>
              </a:r>
              <a:r>
                <a:rPr lang="it-IT" sz="1600" b="1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</p:txBody>
        </p:sp>
        <p:sp>
          <p:nvSpPr>
            <p:cNvPr id="21" name="Fumetto 2 6">
              <a:extLst>
                <a:ext uri="{FF2B5EF4-FFF2-40B4-BE49-F238E27FC236}">
                  <a16:creationId xmlns:a16="http://schemas.microsoft.com/office/drawing/2014/main" id="{B5F5845A-5C08-4F2D-A779-5D15F0BDA415}"/>
                </a:ext>
              </a:extLst>
            </p:cNvPr>
            <p:cNvSpPr/>
            <p:nvPr/>
          </p:nvSpPr>
          <p:spPr>
            <a:xfrm>
              <a:off x="270348" y="3643883"/>
              <a:ext cx="2357436" cy="505197"/>
            </a:xfrm>
            <a:prstGeom prst="wedgeRoundRectCallout">
              <a:avLst>
                <a:gd name="adj1" fmla="val -18010"/>
                <a:gd name="adj2" fmla="val -135762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it-IT" sz="1600" b="1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 una elevata tendenza ad accettare e</a:t>
              </a:r>
              <a:r>
                <a:rPr lang="it-IT" sz="1600" b="1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</a:p>
          </p:txBody>
        </p:sp>
        <p:grpSp>
          <p:nvGrpSpPr>
            <p:cNvPr id="22" name="Gruppo 16">
              <a:extLst>
                <a:ext uri="{FF2B5EF4-FFF2-40B4-BE49-F238E27FC236}">
                  <a16:creationId xmlns:a16="http://schemas.microsoft.com/office/drawing/2014/main" id="{A8B5853F-C23C-4F7D-B424-FFFCE1A84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4524" y="1443037"/>
              <a:ext cx="1243933" cy="740339"/>
              <a:chOff x="1914146" y="1443038"/>
              <a:chExt cx="1243544" cy="740692"/>
            </a:xfrm>
          </p:grpSpPr>
          <p:sp>
            <p:nvSpPr>
              <p:cNvPr id="23" name="Rettangolo 27">
                <a:extLst>
                  <a:ext uri="{FF2B5EF4-FFF2-40B4-BE49-F238E27FC236}">
                    <a16:creationId xmlns:a16="http://schemas.microsoft.com/office/drawing/2014/main" id="{14C6B848-0C93-4398-9B64-BF1D6EF6E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222" y="1845015"/>
                <a:ext cx="479468" cy="338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6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e</a:t>
                </a:r>
                <a:r>
                  <a:rPr lang="it-IT" altLang="it-IT" sz="1600" b="1" baseline="300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</a:p>
            </p:txBody>
          </p:sp>
          <p:cxnSp>
            <p:nvCxnSpPr>
              <p:cNvPr id="24" name="Connettore 7 7">
                <a:extLst>
                  <a:ext uri="{FF2B5EF4-FFF2-40B4-BE49-F238E27FC236}">
                    <a16:creationId xmlns:a16="http://schemas.microsoft.com/office/drawing/2014/main" id="{D99BD904-EE37-474F-90B4-FBF00700E343}"/>
                  </a:ext>
                </a:extLst>
              </p:cNvPr>
              <p:cNvCxnSpPr/>
              <p:nvPr/>
            </p:nvCxnSpPr>
            <p:spPr>
              <a:xfrm rot="10800000" flipV="1">
                <a:off x="1914146" y="1443038"/>
                <a:ext cx="657019" cy="443123"/>
              </a:xfrm>
              <a:prstGeom prst="curvedConnector5">
                <a:avLst>
                  <a:gd name="adj1" fmla="val -178158"/>
                  <a:gd name="adj2" fmla="val 171222"/>
                  <a:gd name="adj3" fmla="val 106517"/>
                </a:avLst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034106DD-43D9-43CB-BC13-4E9B45A5F8FE}"/>
              </a:ext>
            </a:extLst>
          </p:cNvPr>
          <p:cNvGrpSpPr/>
          <p:nvPr/>
        </p:nvGrpSpPr>
        <p:grpSpPr>
          <a:xfrm>
            <a:off x="683568" y="4181524"/>
            <a:ext cx="7886258" cy="2559844"/>
            <a:chOff x="683568" y="4181524"/>
            <a:chExt cx="7886258" cy="2559844"/>
          </a:xfrm>
        </p:grpSpPr>
        <p:sp>
          <p:nvSpPr>
            <p:cNvPr id="3" name="Rettangolo 7">
              <a:extLst>
                <a:ext uri="{FF2B5EF4-FFF2-40B4-BE49-F238E27FC236}">
                  <a16:creationId xmlns:a16="http://schemas.microsoft.com/office/drawing/2014/main" id="{677AC3D1-0210-4A1E-86EF-82A6804B0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4688" y="4957018"/>
              <a:ext cx="52451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Per  spiegare il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trasferimento di e</a:t>
              </a:r>
              <a:r>
                <a:rPr lang="it-IT" altLang="it-IT" sz="16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-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che avviene nelle cellule è stata ideata la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TORRE DEGLI ELETTRONI </a:t>
              </a:r>
              <a:r>
                <a:rPr lang="it-IT" altLang="it-IT" sz="1600" b="1" u="sng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(o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torre redox</a:t>
              </a:r>
              <a:r>
                <a:rPr lang="it-IT" altLang="it-IT" sz="1600" b="1" u="sng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)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.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ttangolo 7">
              <a:extLst>
                <a:ext uri="{FF2B5EF4-FFF2-40B4-BE49-F238E27FC236}">
                  <a16:creationId xmlns:a16="http://schemas.microsoft.com/office/drawing/2014/main" id="{942D1087-6D32-4698-802B-D86FB5C7C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68" y="5680372"/>
              <a:ext cx="39604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Nella torre degli e</a:t>
              </a:r>
              <a:r>
                <a:rPr lang="it-IT" altLang="it-IT" sz="1600" b="1" baseline="30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-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le diverse coppie redox sono ordinate secondo il loro E</a:t>
              </a:r>
              <a:r>
                <a:rPr lang="it-IT" altLang="it-IT" sz="1600" b="1" baseline="-25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’, dal più negativo (in alto) al più positivo (in basso).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ttangolo 7">
              <a:extLst>
                <a:ext uri="{FF2B5EF4-FFF2-40B4-BE49-F238E27FC236}">
                  <a16:creationId xmlns:a16="http://schemas.microsoft.com/office/drawing/2014/main" id="{5EA8EE01-8B19-41A9-988B-FDC2D22CC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760" y="4181524"/>
              <a:ext cx="280089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In natura esistono numerose coppie redox con diversi E</a:t>
              </a:r>
              <a:r>
                <a:rPr lang="it-IT" altLang="it-IT" sz="1600" b="1" baseline="-25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’.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ttangolo 7">
              <a:extLst>
                <a:ext uri="{FF2B5EF4-FFF2-40B4-BE49-F238E27FC236}">
                  <a16:creationId xmlns:a16="http://schemas.microsoft.com/office/drawing/2014/main" id="{D86A0E26-6EFD-41EB-A72A-7A6D7F318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906" y="5541218"/>
              <a:ext cx="500063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7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I</a:t>
              </a:r>
              <a:endParaRPr lang="it-IT" altLang="it-IT" sz="7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0774C50A-51B2-4D1C-82D0-1D47F901881B}"/>
                </a:ext>
              </a:extLst>
            </p:cNvPr>
            <p:cNvGrpSpPr/>
            <p:nvPr/>
          </p:nvGrpSpPr>
          <p:grpSpPr>
            <a:xfrm>
              <a:off x="5049917" y="5742831"/>
              <a:ext cx="3519909" cy="807839"/>
              <a:chOff x="5049917" y="5643563"/>
              <a:chExt cx="3519909" cy="807839"/>
            </a:xfrm>
          </p:grpSpPr>
          <p:sp>
            <p:nvSpPr>
              <p:cNvPr id="10" name="Rettangolo 11">
                <a:extLst>
                  <a:ext uri="{FF2B5EF4-FFF2-40B4-BE49-F238E27FC236}">
                    <a16:creationId xmlns:a16="http://schemas.microsoft.com/office/drawing/2014/main" id="{8FA05DFB-1938-4470-BBB1-407AC8403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7813" y="5643563"/>
                <a:ext cx="287521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400" b="1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E</a:t>
                </a:r>
                <a:r>
                  <a:rPr lang="it-IT" altLang="it-IT" sz="1400" b="1" baseline="-2500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</a:t>
                </a:r>
                <a:r>
                  <a:rPr lang="it-IT" altLang="it-IT" sz="1400" b="1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’ -0,50 V  max tendenza a cedere e</a:t>
                </a:r>
                <a:r>
                  <a:rPr lang="it-IT" altLang="it-IT" sz="1400" b="1" baseline="3000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-</a:t>
                </a:r>
                <a:endParaRPr lang="it-IT" altLang="it-IT" sz="1400" b="1" baseline="30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Rettangolo 12">
                <a:extLst>
                  <a:ext uri="{FF2B5EF4-FFF2-40B4-BE49-F238E27FC236}">
                    <a16:creationId xmlns:a16="http://schemas.microsoft.com/office/drawing/2014/main" id="{56C1C1A4-63DE-4E4A-8FAF-578E9F506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2738" y="6143625"/>
                <a:ext cx="317708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E</a:t>
                </a:r>
                <a:r>
                  <a:rPr lang="it-IT" altLang="it-IT" sz="1400" b="1" baseline="-250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</a:t>
                </a:r>
                <a:r>
                  <a:rPr lang="it-IT" altLang="it-IT" sz="14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’ +0,90 V max tendenza ad accettare e</a:t>
                </a:r>
                <a:r>
                  <a:rPr lang="it-IT" altLang="it-IT" sz="1400" b="1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-</a:t>
                </a:r>
                <a:endPara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2" name="Connettore diritto 11">
                <a:extLst>
                  <a:ext uri="{FF2B5EF4-FFF2-40B4-BE49-F238E27FC236}">
                    <a16:creationId xmlns:a16="http://schemas.microsoft.com/office/drawing/2014/main" id="{4FE69091-14E2-4350-8856-A86E3C62FD9E}"/>
                  </a:ext>
                </a:extLst>
              </p:cNvPr>
              <p:cNvCxnSpPr/>
              <p:nvPr/>
            </p:nvCxnSpPr>
            <p:spPr>
              <a:xfrm>
                <a:off x="5049917" y="5766352"/>
                <a:ext cx="239809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diritto 12">
                <a:extLst>
                  <a:ext uri="{FF2B5EF4-FFF2-40B4-BE49-F238E27FC236}">
                    <a16:creationId xmlns:a16="http://schemas.microsoft.com/office/drawing/2014/main" id="{A12623A5-07D2-425B-8B92-53FA95306E13}"/>
                  </a:ext>
                </a:extLst>
              </p:cNvPr>
              <p:cNvCxnSpPr/>
              <p:nvPr/>
            </p:nvCxnSpPr>
            <p:spPr>
              <a:xfrm>
                <a:off x="5052271" y="5949280"/>
                <a:ext cx="239809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A113A51F-0CE7-42AF-97DD-5B3429DAD21A}"/>
                  </a:ext>
                </a:extLst>
              </p:cNvPr>
              <p:cNvCxnSpPr/>
              <p:nvPr/>
            </p:nvCxnSpPr>
            <p:spPr>
              <a:xfrm>
                <a:off x="5049917" y="6093296"/>
                <a:ext cx="239809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D5334B48-77CF-4A4B-8F53-854DEFE5541E}"/>
                  </a:ext>
                </a:extLst>
              </p:cNvPr>
              <p:cNvCxnSpPr/>
              <p:nvPr/>
            </p:nvCxnSpPr>
            <p:spPr>
              <a:xfrm>
                <a:off x="5056600" y="6319048"/>
                <a:ext cx="239809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AF31C8F-0DE9-4D4E-9AD1-B1D3F5A0075D}"/>
              </a:ext>
            </a:extLst>
          </p:cNvPr>
          <p:cNvCxnSpPr/>
          <p:nvPr/>
        </p:nvCxnSpPr>
        <p:spPr>
          <a:xfrm flipH="1">
            <a:off x="1115616" y="2846777"/>
            <a:ext cx="167851" cy="17743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1">
            <a:extLst>
              <a:ext uri="{FF2B5EF4-FFF2-40B4-BE49-F238E27FC236}">
                <a16:creationId xmlns:a16="http://schemas.microsoft.com/office/drawing/2014/main" id="{21063C17-0301-49FB-8604-E6439FE8B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1052736"/>
            <a:ext cx="16546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</a:t>
            </a:r>
            <a:r>
              <a:rPr lang="it-IT" altLang="it-IT" sz="1600" b="1" baseline="-25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+ ½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  <a:r>
              <a:rPr lang="it-IT" altLang="it-IT" sz="1600" b="1" baseline="-25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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</a:t>
            </a:r>
            <a:r>
              <a:rPr lang="it-IT" altLang="it-IT" sz="1600" b="1" baseline="-25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0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16777E2-C1CB-4CC5-8C33-7F672C62E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04664"/>
            <a:ext cx="6219825" cy="5848350"/>
          </a:xfrm>
          <a:prstGeom prst="rect">
            <a:avLst/>
          </a:prstGeom>
        </p:spPr>
      </p:pic>
      <p:sp>
        <p:nvSpPr>
          <p:cNvPr id="56324" name="Rettangolo 7"/>
          <p:cNvSpPr>
            <a:spLocks noChangeArrowheads="1"/>
          </p:cNvSpPr>
          <p:nvPr/>
        </p:nvSpPr>
        <p:spPr bwMode="auto">
          <a:xfrm>
            <a:off x="323528" y="260648"/>
            <a:ext cx="56886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La differenza di potenziale di riduzione tra due sostanze (o due coppie redox) sulla torre degli elettroni viene indicata come </a:t>
            </a:r>
            <a:r>
              <a:rPr lang="el-GR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Δ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</a:t>
            </a:r>
            <a:r>
              <a:rPr lang="it-IT" altLang="it-IT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’</a:t>
            </a:r>
            <a:endParaRPr lang="it-IT" altLang="it-IT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D5B8DFF-E86D-4A75-A996-71E5A741EF48}"/>
              </a:ext>
            </a:extLst>
          </p:cNvPr>
          <p:cNvGrpSpPr/>
          <p:nvPr/>
        </p:nvGrpSpPr>
        <p:grpSpPr>
          <a:xfrm>
            <a:off x="395536" y="3933056"/>
            <a:ext cx="6084738" cy="2786826"/>
            <a:chOff x="395536" y="3933056"/>
            <a:chExt cx="6084738" cy="2786826"/>
          </a:xfrm>
        </p:grpSpPr>
        <p:sp>
          <p:nvSpPr>
            <p:cNvPr id="4" name="Fumetto 2 3"/>
            <p:cNvSpPr/>
            <p:nvPr/>
          </p:nvSpPr>
          <p:spPr>
            <a:xfrm>
              <a:off x="395536" y="3933056"/>
              <a:ext cx="3312368" cy="1285875"/>
            </a:xfrm>
            <a:prstGeom prst="wedgeRoundRectCallout">
              <a:avLst>
                <a:gd name="adj1" fmla="val 31063"/>
                <a:gd name="adj2" fmla="val 69081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Maggiore è la distanza tra donatore ed accettore di elettroni maggiore è la quantità di energia rilasciata.</a:t>
              </a:r>
            </a:p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</a:t>
              </a:r>
            </a:p>
            <a:p>
              <a:pPr algn="ctr" eaLnBrk="1" hangingPunct="1">
                <a:defRPr/>
              </a:pPr>
              <a:r>
                <a:rPr lang="el-GR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Δ</a:t>
              </a:r>
              <a:r>
                <a:rPr 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E</a:t>
              </a:r>
              <a:r>
                <a:rPr lang="it-IT" sz="16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0</a:t>
              </a:r>
              <a:r>
                <a:rPr 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’ è proporzionale a </a:t>
              </a:r>
              <a:r>
                <a:rPr lang="el-GR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Δ</a:t>
              </a:r>
              <a:r>
                <a:rPr 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G</a:t>
              </a:r>
              <a:r>
                <a:rPr lang="it-IT" sz="1600" b="1" baseline="30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0</a:t>
              </a:r>
              <a:r>
                <a:rPr 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’</a:t>
              </a:r>
              <a:endPara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ttangolo 7"/>
            <p:cNvSpPr>
              <a:spLocks noChangeArrowheads="1"/>
            </p:cNvSpPr>
            <p:nvPr/>
          </p:nvSpPr>
          <p:spPr bwMode="auto">
            <a:xfrm>
              <a:off x="1619672" y="6381328"/>
              <a:ext cx="4860602" cy="338554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it-IT" sz="16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Perché NO</a:t>
              </a:r>
              <a:r>
                <a:rPr lang="it-IT" sz="1600" b="1" baseline="-250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3</a:t>
              </a:r>
              <a:r>
                <a:rPr lang="it-IT" sz="1600" b="1" baseline="300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-</a:t>
              </a:r>
              <a:r>
                <a:rPr lang="it-IT" sz="16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 è un accettore di e</a:t>
              </a:r>
              <a:r>
                <a:rPr lang="it-IT" sz="1600" b="1" baseline="300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-</a:t>
              </a:r>
              <a:r>
                <a:rPr lang="it-IT" sz="16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 migliore del </a:t>
              </a:r>
              <a:r>
                <a:rPr lang="it-IT" sz="16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fumarato</a:t>
              </a:r>
              <a:r>
                <a:rPr lang="it-IT" sz="16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?</a:t>
              </a:r>
              <a:endParaRPr 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ttangolo 7">
            <a:extLst>
              <a:ext uri="{FF2B5EF4-FFF2-40B4-BE49-F238E27FC236}">
                <a16:creationId xmlns:a16="http://schemas.microsoft.com/office/drawing/2014/main" id="{0AACAB95-9031-4A7E-A1AB-471072034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980728"/>
            <a:ext cx="45365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Esempi di energia rilasciata nel 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trasferimento di e</a:t>
            </a:r>
            <a:r>
              <a:rPr lang="it-IT" altLang="it-IT" sz="1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da H</a:t>
            </a:r>
            <a:r>
              <a:rPr lang="it-IT" altLang="it-IT" sz="16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ad accettori diversi (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fumarato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nitrato, ossigeno).</a:t>
            </a:r>
            <a:endParaRPr lang="it-IT" altLang="it-IT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ttangolo 1"/>
          <p:cNvSpPr>
            <a:spLocks noChangeArrowheads="1"/>
          </p:cNvSpPr>
          <p:nvPr/>
        </p:nvSpPr>
        <p:spPr bwMode="auto">
          <a:xfrm>
            <a:off x="928688" y="428625"/>
            <a:ext cx="64990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Donatori di elettroni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it-IT" altLang="it-IT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it-IT" altLang="it-IT" sz="2400" b="1" u="sng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potenziali fonti di energia</a:t>
            </a:r>
            <a:endParaRPr lang="it-IT" altLang="it-IT" sz="2400" b="1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metto 2 2"/>
          <p:cNvSpPr/>
          <p:nvPr/>
        </p:nvSpPr>
        <p:spPr>
          <a:xfrm>
            <a:off x="1439863" y="1340768"/>
            <a:ext cx="3060700" cy="560090"/>
          </a:xfrm>
          <a:prstGeom prst="wedgeRoundRectCallout">
            <a:avLst>
              <a:gd name="adj1" fmla="val -20553"/>
              <a:gd name="adj2" fmla="val -11821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Passando allo stato ossidato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liberano energia</a:t>
            </a:r>
            <a:endParaRPr lang="it-IT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372" name="Rettangolo 7"/>
          <p:cNvSpPr>
            <a:spLocks noChangeArrowheads="1"/>
          </p:cNvSpPr>
          <p:nvPr/>
        </p:nvSpPr>
        <p:spPr bwMode="auto">
          <a:xfrm>
            <a:off x="2214563" y="2340744"/>
            <a:ext cx="530976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 realtà non è il donatore in sé a contenere energia, ma è la reazione chimica (ossido-riduzione) a rilasciare energia.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373" name="Rettangolo 7"/>
          <p:cNvSpPr>
            <a:spLocks noChangeArrowheads="1"/>
          </p:cNvSpPr>
          <p:nvPr/>
        </p:nvSpPr>
        <p:spPr bwMode="auto">
          <a:xfrm>
            <a:off x="928688" y="3143250"/>
            <a:ext cx="5643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Quanto maggiore è la differenza tra i potenziali di riduzione delle due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semireazioni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tanto maggiore sarà l’energia liberata durante la reazione di ossido-riduzione.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>
            <a:extLst>
              <a:ext uri="{FF2B5EF4-FFF2-40B4-BE49-F238E27FC236}">
                <a16:creationId xmlns:a16="http://schemas.microsoft.com/office/drawing/2014/main" id="{0021E838-B71B-4E7C-43D5-690D85D14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404664"/>
            <a:ext cx="2592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Nella cellula come avviene il trasferimento di elettroni?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8DC4BC8-3213-0A38-89DD-25AB425351DA}"/>
              </a:ext>
            </a:extLst>
          </p:cNvPr>
          <p:cNvGrpSpPr/>
          <p:nvPr/>
        </p:nvGrpSpPr>
        <p:grpSpPr>
          <a:xfrm>
            <a:off x="106933" y="72280"/>
            <a:ext cx="8896350" cy="6669088"/>
            <a:chOff x="142875" y="63193"/>
            <a:chExt cx="8896350" cy="6669088"/>
          </a:xfrm>
        </p:grpSpPr>
        <p:pic>
          <p:nvPicPr>
            <p:cNvPr id="60418" name="Picture 2" descr="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" y="63193"/>
              <a:ext cx="8896350" cy="666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0" name="Rettangolo 7"/>
            <p:cNvSpPr>
              <a:spLocks noChangeArrowheads="1"/>
            </p:cNvSpPr>
            <p:nvPr/>
          </p:nvSpPr>
          <p:spPr bwMode="auto">
            <a:xfrm>
              <a:off x="249239" y="1214438"/>
              <a:ext cx="3251200" cy="83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I trasportatori possono essere legati all’enzima (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gruppo prostetico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) o diffusibili liberi (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coenzimi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)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21" name="Rettangolo 7"/>
            <p:cNvSpPr>
              <a:spLocks noChangeArrowheads="1"/>
            </p:cNvSpPr>
            <p:nvPr/>
          </p:nvSpPr>
          <p:spPr bwMode="auto">
            <a:xfrm>
              <a:off x="142875" y="2214563"/>
              <a:ext cx="33575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Coenzimi: </a:t>
              </a:r>
              <a:r>
                <a:rPr lang="it-IT" altLang="it-IT" sz="1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NAD</a:t>
              </a:r>
              <a:r>
                <a:rPr lang="it-IT" altLang="it-IT" sz="1600" b="1" baseline="30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+</a:t>
              </a:r>
              <a:r>
                <a:rPr lang="it-IT" altLang="it-IT" sz="1600" b="1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, </a:t>
              </a:r>
              <a:r>
                <a:rPr lang="it-IT" altLang="it-IT" sz="1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NADP</a:t>
              </a:r>
              <a:r>
                <a:rPr lang="it-IT" altLang="it-IT" sz="1600" b="1" baseline="30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+</a:t>
              </a:r>
              <a:r>
                <a:rPr lang="it-IT" altLang="it-IT" sz="1600" b="1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endParaRPr lang="it-IT" altLang="it-IT" sz="16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Fumetto 2 6"/>
            <p:cNvSpPr/>
            <p:nvPr/>
          </p:nvSpPr>
          <p:spPr>
            <a:xfrm>
              <a:off x="219075" y="2860675"/>
              <a:ext cx="2912765" cy="815975"/>
            </a:xfrm>
            <a:prstGeom prst="wedgeRoundRectCallout">
              <a:avLst>
                <a:gd name="adj1" fmla="val -21230"/>
                <a:gd name="adj2" fmla="val -72656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Accettano elettroni e protoni (</a:t>
              </a:r>
              <a:r>
                <a:rPr lang="it-IT" sz="1600" b="1" u="sng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e</a:t>
              </a:r>
              <a:r>
                <a:rPr lang="it-IT" sz="1600" b="1" u="sng" baseline="30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sz="1600" b="1" u="sng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 </a:t>
              </a:r>
              <a:r>
                <a:rPr lang="it-IT" sz="1600" b="1" u="sng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it-IT" sz="1600" b="1" u="sng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it-IT" sz="1600" b="1" u="sng" baseline="30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it-IT" sz="1600" b="1" u="sng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mentre</a:t>
              </a:r>
              <a:r>
                <a:rPr lang="it-IT" sz="1600" b="1" u="sng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l’altro </a:t>
              </a:r>
              <a:r>
                <a:rPr lang="it-IT" sz="1600" b="1" u="sng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it-IT" sz="1600" b="1" u="sng" baseline="30000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sz="1600" b="1" u="sng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viene rilasciato nel citoplasma</a:t>
              </a:r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it-IT" sz="1600" b="1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23" name="Rettangolo 7"/>
            <p:cNvSpPr>
              <a:spLocks noChangeArrowheads="1"/>
            </p:cNvSpPr>
            <p:nvPr/>
          </p:nvSpPr>
          <p:spPr bwMode="auto">
            <a:xfrm>
              <a:off x="142875" y="5000625"/>
              <a:ext cx="3421063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Potenziale di riduzione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NAD</a:t>
              </a:r>
              <a:r>
                <a:rPr lang="it-IT" altLang="it-IT" sz="1600" b="1" baseline="30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+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/</a:t>
              </a:r>
              <a:r>
                <a:rPr lang="it-IT" altLang="it-IT" sz="1600" b="1" u="sng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NADH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(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NADP</a:t>
              </a:r>
              <a:r>
                <a:rPr lang="it-IT" altLang="it-IT" sz="1600" b="1" baseline="30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+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/</a:t>
              </a:r>
              <a:r>
                <a:rPr lang="it-IT" altLang="it-IT" sz="1600" b="1" u="sng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NADPH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) -0,32 V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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Buoni donatori di elettroni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(nella forma ridotta)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24" name="Rettangolo 9"/>
            <p:cNvSpPr>
              <a:spLocks noChangeArrowheads="1"/>
            </p:cNvSpPr>
            <p:nvPr/>
          </p:nvSpPr>
          <p:spPr bwMode="auto">
            <a:xfrm>
              <a:off x="5364088" y="4941168"/>
              <a:ext cx="342939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NAD</a:t>
              </a:r>
              <a:r>
                <a:rPr lang="it-IT" altLang="it-IT" sz="1600" b="1" baseline="300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+</a:t>
              </a:r>
              <a:r>
                <a:rPr lang="it-IT" altLang="it-IT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/NADH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coinvolto nelle reazioni cataboliche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NADP</a:t>
              </a:r>
              <a:r>
                <a:rPr lang="it-IT" altLang="it-IT" sz="1600" b="1" baseline="30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+</a:t>
              </a:r>
              <a:r>
                <a:rPr lang="it-IT" altLang="it-IT" sz="1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/NADPH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Soprattutto nelle reazioni anaboliche</a:t>
              </a:r>
              <a:endParaRPr lang="it-IT" alt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e 10"/>
            <p:cNvSpPr/>
            <p:nvPr/>
          </p:nvSpPr>
          <p:spPr>
            <a:xfrm>
              <a:off x="4071938" y="5429250"/>
              <a:ext cx="1357312" cy="1071563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umetto 2 11"/>
            <p:cNvSpPr/>
            <p:nvPr/>
          </p:nvSpPr>
          <p:spPr>
            <a:xfrm>
              <a:off x="5715000" y="1571625"/>
              <a:ext cx="1928813" cy="357188"/>
            </a:xfrm>
            <a:prstGeom prst="wedgeRoundRectCallout">
              <a:avLst>
                <a:gd name="adj1" fmla="val -102234"/>
                <a:gd name="adj2" fmla="val 45495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 = parte </a:t>
              </a:r>
              <a:r>
                <a:rPr lang="it-IT" sz="14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adeninica</a:t>
              </a:r>
              <a:endParaRPr lang="it-IT" sz="1400" b="1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e 12"/>
            <p:cNvSpPr/>
            <p:nvPr/>
          </p:nvSpPr>
          <p:spPr>
            <a:xfrm>
              <a:off x="4100513" y="504825"/>
              <a:ext cx="1220787" cy="107156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e 13"/>
            <p:cNvSpPr/>
            <p:nvPr/>
          </p:nvSpPr>
          <p:spPr>
            <a:xfrm>
              <a:off x="4500563" y="2573338"/>
              <a:ext cx="1439862" cy="100012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e 1"/>
            <p:cNvSpPr/>
            <p:nvPr/>
          </p:nvSpPr>
          <p:spPr>
            <a:xfrm>
              <a:off x="5392738" y="854075"/>
              <a:ext cx="285750" cy="3429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19" name="Rettangolo 7"/>
            <p:cNvSpPr>
              <a:spLocks noChangeArrowheads="1"/>
            </p:cNvSpPr>
            <p:nvPr/>
          </p:nvSpPr>
          <p:spPr bwMode="auto">
            <a:xfrm>
              <a:off x="143446" y="201613"/>
              <a:ext cx="3312368" cy="862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Il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TRASFERIMENTO DI ELETTRONI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, nel corso delle reazioni redox, avviene mediante </a:t>
              </a:r>
              <a:r>
                <a:rPr lang="it-IT" altLang="it-IT" sz="1800" b="1" u="sng" dirty="0">
                  <a:solidFill>
                    <a:srgbClr val="FF33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trasportatori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.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Rettangolo 7">
            <a:extLst>
              <a:ext uri="{FF2B5EF4-FFF2-40B4-BE49-F238E27FC236}">
                <a16:creationId xmlns:a16="http://schemas.microsoft.com/office/drawing/2014/main" id="{2F88FCAD-8E8C-9ED5-C745-D8FEE2156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112" y="3717032"/>
            <a:ext cx="33232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Nicotinammide adenina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dinucleotide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7"/>
          <p:cNvSpPr>
            <a:spLocks noChangeArrowheads="1"/>
          </p:cNvSpPr>
          <p:nvPr/>
        </p:nvSpPr>
        <p:spPr bwMode="auto">
          <a:xfrm>
            <a:off x="251520" y="188640"/>
            <a:ext cx="29523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NAD</a:t>
            </a:r>
            <a:r>
              <a:rPr lang="it-IT" altLang="it-IT" sz="1600" b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+</a:t>
            </a: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/NADH nelle reazioni di ossido-riduzione</a:t>
            </a:r>
            <a:endParaRPr lang="it-IT" altLang="it-IT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67" name="Rettangolo 7"/>
          <p:cNvSpPr>
            <a:spLocks noChangeArrowheads="1"/>
          </p:cNvSpPr>
          <p:nvPr/>
        </p:nvSpPr>
        <p:spPr bwMode="auto">
          <a:xfrm>
            <a:off x="251520" y="2420888"/>
            <a:ext cx="3600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Il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coenzima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funziona da intermediario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facilita la reazione ma </a:t>
            </a:r>
            <a:r>
              <a:rPr lang="it-IT" altLang="it-IT" sz="16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non viene consumato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 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69" name="Rettangolo 7"/>
          <p:cNvSpPr>
            <a:spLocks noChangeArrowheads="1"/>
          </p:cNvSpPr>
          <p:nvPr/>
        </p:nvSpPr>
        <p:spPr bwMode="auto">
          <a:xfrm>
            <a:off x="4427984" y="5949280"/>
            <a:ext cx="44448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La cellula possiede un numero limitato di molecole di coenzimi NAD</a:t>
            </a:r>
            <a:r>
              <a:rPr lang="it-IT" altLang="it-IT" sz="2000" b="1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+</a:t>
            </a:r>
            <a:r>
              <a:rPr lang="it-IT" altLang="it-IT" sz="2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/NADH</a:t>
            </a:r>
            <a:r>
              <a:rPr lang="it-IT" altLang="it-IT" sz="2000" b="1" u="sng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!!!</a:t>
            </a:r>
            <a:endParaRPr lang="it-IT" altLang="it-IT" sz="2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7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79388" y="6502400"/>
            <a:ext cx="5040312" cy="311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altLang="it-IT" sz="1200" b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Brook, Biologia dei microrganismi –  1 Microbiologia generale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085C8B-C247-4538-93B7-715802403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249" y="196865"/>
            <a:ext cx="4736207" cy="560839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328ECD2-5A1E-4131-818A-CC54A6A98B91}"/>
              </a:ext>
            </a:extLst>
          </p:cNvPr>
          <p:cNvSpPr txBox="1"/>
          <p:nvPr/>
        </p:nvSpPr>
        <p:spPr>
          <a:xfrm>
            <a:off x="251520" y="3606115"/>
            <a:ext cx="3456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La molecola di un coenzima può legarsi anche ad enzimi diversi (</a:t>
            </a:r>
            <a:r>
              <a:rPr 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NAD</a:t>
            </a:r>
            <a:r>
              <a:rPr lang="it-IT" sz="1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+</a:t>
            </a:r>
            <a:r>
              <a:rPr 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/NADH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).</a:t>
            </a:r>
            <a:endParaRPr lang="it-IT" sz="1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E6C3C5F-784F-48D4-8ED5-FC23EF433FD5}"/>
              </a:ext>
            </a:extLst>
          </p:cNvPr>
          <p:cNvSpPr txBox="1"/>
          <p:nvPr/>
        </p:nvSpPr>
        <p:spPr>
          <a:xfrm>
            <a:off x="251520" y="1268760"/>
            <a:ext cx="360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Reazione</a:t>
            </a:r>
            <a:r>
              <a:rPr lang="en-US" sz="1600" b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redox in cui due </a:t>
            </a:r>
            <a:r>
              <a:rPr lang="en-US" sz="1600" b="1" dirty="0" err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</a:t>
            </a:r>
            <a:r>
              <a:rPr lang="en-US" sz="1600" b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enzimi</a:t>
            </a:r>
            <a:r>
              <a:rPr lang="en-US" sz="1600" b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richiedono</a:t>
            </a:r>
            <a:r>
              <a:rPr lang="en-US" sz="1600" b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coenzima</a:t>
            </a:r>
            <a:r>
              <a:rPr lang="en-US" sz="1600" b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NAD</a:t>
            </a:r>
            <a:r>
              <a:rPr lang="it-IT" sz="1600" b="1" baseline="3000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sz="1600" b="1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NADH.</a:t>
            </a: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42875"/>
            <a:ext cx="8824912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ttangolo 7"/>
          <p:cNvSpPr>
            <a:spLocks noChangeArrowheads="1"/>
          </p:cNvSpPr>
          <p:nvPr/>
        </p:nvSpPr>
        <p:spPr bwMode="auto">
          <a:xfrm>
            <a:off x="268288" y="147729"/>
            <a:ext cx="2987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COMPOSTI AD ALTA ENERGIA</a:t>
            </a:r>
          </a:p>
        </p:txBody>
      </p:sp>
      <p:sp>
        <p:nvSpPr>
          <p:cNvPr id="64516" name="Rettangolo 7"/>
          <p:cNvSpPr>
            <a:spLocks noChangeArrowheads="1"/>
          </p:cNvSpPr>
          <p:nvPr/>
        </p:nvSpPr>
        <p:spPr bwMode="auto">
          <a:xfrm>
            <a:off x="3059113" y="180504"/>
            <a:ext cx="5249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L’energia chimica, liberata nel corso delle reazioni redox, viene convertita in 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molecole ad alta energia</a:t>
            </a:r>
            <a:r>
              <a:rPr lang="it-IT" altLang="it-IT" sz="1600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  <a:endParaRPr lang="it-IT" altLang="it-IT" sz="1600" b="1" dirty="0">
              <a:solidFill>
                <a:srgbClr val="FF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517" name="Rettangolo 7"/>
          <p:cNvSpPr>
            <a:spLocks noChangeArrowheads="1"/>
          </p:cNvSpPr>
          <p:nvPr/>
        </p:nvSpPr>
        <p:spPr bwMode="auto">
          <a:xfrm>
            <a:off x="539552" y="980728"/>
            <a:ext cx="25987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Alcuni legami di queste molecole vengono definiti ad alta energia.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6072188" y="1728788"/>
            <a:ext cx="1071562" cy="28575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7188200" y="1728788"/>
            <a:ext cx="1214438" cy="2857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3527425" y="1728788"/>
            <a:ext cx="1000125" cy="27146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1384300" y="3830638"/>
            <a:ext cx="928688" cy="3571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2371725" y="1728788"/>
            <a:ext cx="1143000" cy="2857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umetto 2 10"/>
          <p:cNvSpPr/>
          <p:nvPr/>
        </p:nvSpPr>
        <p:spPr>
          <a:xfrm>
            <a:off x="6286500" y="928688"/>
            <a:ext cx="2428875" cy="500062"/>
          </a:xfrm>
          <a:prstGeom prst="wedgeRoundRectCallout">
            <a:avLst>
              <a:gd name="adj1" fmla="val -34031"/>
              <a:gd name="adj2" fmla="val 9597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legame estere non è un legame ad alta energia</a:t>
            </a:r>
            <a:endParaRPr lang="it-IT" sz="1400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1071563" y="3286125"/>
            <a:ext cx="1285875" cy="2143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3255963" y="3286125"/>
            <a:ext cx="1714500" cy="2143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7000875" y="2843213"/>
            <a:ext cx="928688" cy="2143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2030413" y="5102225"/>
            <a:ext cx="928687" cy="2143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tangolo 7"/>
          <p:cNvSpPr>
            <a:spLocks noChangeArrowheads="1"/>
          </p:cNvSpPr>
          <p:nvPr/>
        </p:nvSpPr>
        <p:spPr bwMode="auto">
          <a:xfrm>
            <a:off x="127297" y="5500688"/>
            <a:ext cx="5164783" cy="1323975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 derivati del coenzima A sono</a:t>
            </a:r>
          </a:p>
          <a:p>
            <a:pPr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importanti per le richieste</a:t>
            </a:r>
          </a:p>
          <a:p>
            <a:pPr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energetiche degli </a:t>
            </a:r>
            <a:r>
              <a:rPr lang="it-IT" sz="1600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anaerobi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.</a:t>
            </a:r>
          </a:p>
          <a:p>
            <a:pPr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L’idrolisi del legame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tioestere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è sufficiente per la sintesi di un legame fosfato ad alta energia.</a:t>
            </a: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umetto 2 11"/>
          <p:cNvSpPr/>
          <p:nvPr/>
        </p:nvSpPr>
        <p:spPr>
          <a:xfrm>
            <a:off x="3059113" y="5619751"/>
            <a:ext cx="3227387" cy="596900"/>
          </a:xfrm>
          <a:prstGeom prst="wedgeRoundRectCallout">
            <a:avLst>
              <a:gd name="adj1" fmla="val 37740"/>
              <a:gd name="adj2" fmla="val -18801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t-IT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molecole ad alta energia contengono legami con</a:t>
            </a:r>
            <a:r>
              <a:rPr lang="el-GR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Δ</a:t>
            </a:r>
            <a:r>
              <a:rPr lang="it-IT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G</a:t>
            </a:r>
            <a:r>
              <a:rPr lang="it-IT" sz="14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it-IT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’&gt;-30 </a:t>
            </a:r>
            <a:r>
              <a:rPr lang="it-IT" sz="1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Kj</a:t>
            </a:r>
            <a:r>
              <a:rPr lang="it-IT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/mole.</a:t>
            </a:r>
            <a:r>
              <a:rPr 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1400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utral Lipid Bodies in Prokaryotes: Recent Insights into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4076025" cy="275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2" descr="F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76872"/>
            <a:ext cx="2894490" cy="216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ttangolo 7"/>
          <p:cNvSpPr>
            <a:spLocks noChangeArrowheads="1"/>
          </p:cNvSpPr>
          <p:nvPr/>
        </p:nvSpPr>
        <p:spPr bwMode="auto">
          <a:xfrm>
            <a:off x="467544" y="116632"/>
            <a:ext cx="414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Nella cellula l’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ATP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è un’</a:t>
            </a:r>
            <a:r>
              <a:rPr lang="it-IT" altLang="it-IT" sz="16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entità dinamica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presente in basse concentrazioni (2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mM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63" name="Rettangolo 7"/>
          <p:cNvSpPr>
            <a:spLocks noChangeArrowheads="1"/>
          </p:cNvSpPr>
          <p:nvPr/>
        </p:nvSpPr>
        <p:spPr bwMode="auto">
          <a:xfrm>
            <a:off x="683568" y="764704"/>
            <a:ext cx="51476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Per la conservazione dell’energia a lungo termine  i microrganismi sintetizzano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polimeri insolubili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glicogeno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poli--</a:t>
            </a:r>
            <a:r>
              <a:rPr lang="it-IT" alt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idrossibutirrato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(PHB)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zolfo elementare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che vengono accumulati sotto forma di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granuli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 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566" name="Picture 8" descr="http://t1.gstatic.com/images?q=tbn:ANd9GcTGJWqXsf3Eq7QFPmN8J77qmeXeuhQIjSptsp7qKuBvOIaot4Z5md6OwT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405" y="88032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ttangolo 7"/>
          <p:cNvSpPr>
            <a:spLocks noChangeArrowheads="1"/>
          </p:cNvSpPr>
          <p:nvPr/>
        </p:nvSpPr>
        <p:spPr bwMode="auto">
          <a:xfrm>
            <a:off x="5868145" y="5517232"/>
            <a:ext cx="288032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Questi polimeri possono essere ossidati per produrre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ATP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19CC6A6-6EC8-4C9D-8B06-7C7FE1422B2C}"/>
              </a:ext>
            </a:extLst>
          </p:cNvPr>
          <p:cNvGrpSpPr/>
          <p:nvPr/>
        </p:nvGrpSpPr>
        <p:grpSpPr>
          <a:xfrm>
            <a:off x="683568" y="4653136"/>
            <a:ext cx="4826505" cy="2061111"/>
            <a:chOff x="1804433" y="4707221"/>
            <a:chExt cx="4826505" cy="2061111"/>
          </a:xfrm>
        </p:grpSpPr>
        <p:pic>
          <p:nvPicPr>
            <p:cNvPr id="3078" name="Picture 6" descr="a) Granules of PHB accumulated in the cell of the bacterium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433" y="4707221"/>
              <a:ext cx="3635501" cy="2061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Bacterial polyhydroxyalkanoates-eco-friendly next generation ...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4725144"/>
              <a:ext cx="3067050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3188"/>
            <a:ext cx="8682037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2D4FF160-8AF0-E708-AE4A-C181F8CA170B}"/>
              </a:ext>
            </a:extLst>
          </p:cNvPr>
          <p:cNvGrpSpPr/>
          <p:nvPr/>
        </p:nvGrpSpPr>
        <p:grpSpPr>
          <a:xfrm>
            <a:off x="251520" y="107921"/>
            <a:ext cx="8604857" cy="584775"/>
            <a:chOff x="467544" y="93612"/>
            <a:chExt cx="8604857" cy="584775"/>
          </a:xfrm>
        </p:grpSpPr>
        <p:sp>
          <p:nvSpPr>
            <p:cNvPr id="68611" name="CasellaDiTesto 9"/>
            <p:cNvSpPr txBox="1">
              <a:spLocks noChangeArrowheads="1"/>
            </p:cNvSpPr>
            <p:nvPr/>
          </p:nvSpPr>
          <p:spPr bwMode="auto">
            <a:xfrm>
              <a:off x="2411760" y="93612"/>
              <a:ext cx="6660641" cy="58477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FERMENTAZIONE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e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RESPIRAZIONE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(due processi deputati alla conservazione dell’energia nei </a:t>
              </a:r>
              <a:r>
                <a:rPr lang="it-IT" altLang="it-IT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chemiorganotrofi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13" name="CasellaDiTesto 9"/>
            <p:cNvSpPr txBox="1">
              <a:spLocks noChangeArrowheads="1"/>
            </p:cNvSpPr>
            <p:nvPr/>
          </p:nvSpPr>
          <p:spPr bwMode="auto">
            <a:xfrm>
              <a:off x="467544" y="188640"/>
              <a:ext cx="1643063" cy="33855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Reazioni redox</a:t>
              </a:r>
              <a:endPara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B317A752-3C1B-52D9-BEA6-1A529AB3531B}"/>
              </a:ext>
            </a:extLst>
          </p:cNvPr>
          <p:cNvGrpSpPr/>
          <p:nvPr/>
        </p:nvGrpSpPr>
        <p:grpSpPr>
          <a:xfrm>
            <a:off x="79375" y="1208088"/>
            <a:ext cx="8958263" cy="5158997"/>
            <a:chOff x="79375" y="1208088"/>
            <a:chExt cx="8958263" cy="5158997"/>
          </a:xfrm>
        </p:grpSpPr>
        <p:sp>
          <p:nvSpPr>
            <p:cNvPr id="68612" name="CasellaDiTesto 9"/>
            <p:cNvSpPr txBox="1">
              <a:spLocks noChangeArrowheads="1"/>
            </p:cNvSpPr>
            <p:nvPr/>
          </p:nvSpPr>
          <p:spPr bwMode="auto">
            <a:xfrm>
              <a:off x="79375" y="1412875"/>
              <a:ext cx="4205288" cy="156966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u="sng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Nella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fermentazione</a:t>
              </a:r>
              <a:r>
                <a:rPr lang="it-IT" altLang="it-IT" sz="1600" b="1" u="sng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non intervengono accettori finali di elettroni esterni.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 reazione di ossidazione è accoppiata alla riduzione di un </a:t>
              </a:r>
              <a:r>
                <a:rPr lang="it-IT" altLang="it-IT" sz="1600" b="1" u="sng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composto organico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(interno) derivato dal donatore di elettroni.</a:t>
              </a:r>
              <a:endPara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14" name="CasellaDiTesto 9"/>
            <p:cNvSpPr txBox="1">
              <a:spLocks noChangeArrowheads="1"/>
            </p:cNvSpPr>
            <p:nvPr/>
          </p:nvSpPr>
          <p:spPr bwMode="auto">
            <a:xfrm>
              <a:off x="6000750" y="1208088"/>
              <a:ext cx="2830407" cy="156966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Nella </a:t>
              </a:r>
              <a:r>
                <a:rPr lang="it-IT" altLang="it-IT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fermentazione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la sintesi di ATP avviene mediante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fosforilazione a livello del substrato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 è coinvolta la catena di trasporto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15" name="CasellaDiTesto 9"/>
            <p:cNvSpPr txBox="1">
              <a:spLocks noChangeArrowheads="1"/>
            </p:cNvSpPr>
            <p:nvPr/>
          </p:nvSpPr>
          <p:spPr bwMode="auto">
            <a:xfrm>
              <a:off x="250825" y="4079875"/>
              <a:ext cx="3744913" cy="107721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Nella </a:t>
              </a:r>
              <a:r>
                <a:rPr lang="it-IT" altLang="it-IT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respirazione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l’ATP viene generato, sfruttando la forza </a:t>
              </a:r>
              <a:r>
                <a:rPr lang="it-IT" altLang="it-IT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proton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-motrice, mediante </a:t>
              </a:r>
              <a:r>
                <a:rPr lang="it-IT" altLang="it-IT" sz="16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fosforilazione ossidativa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È coinvolta la catena di trasporto!</a:t>
              </a:r>
              <a:endPara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800" name="CasellaDiTesto 10"/>
            <p:cNvSpPr txBox="1">
              <a:spLocks noChangeArrowheads="1"/>
            </p:cNvSpPr>
            <p:nvPr/>
          </p:nvSpPr>
          <p:spPr bwMode="auto">
            <a:xfrm>
              <a:off x="6084888" y="4797425"/>
              <a:ext cx="2952750" cy="15696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Nei </a:t>
              </a:r>
              <a:r>
                <a:rPr lang="it-IT" sz="1600" b="1" u="sng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fototrofi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l’ATP viene prodotto attraverso la </a:t>
              </a:r>
              <a:r>
                <a:rPr lang="it-IT" sz="1600" b="1" u="sng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fotofosforilazione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la </a:t>
              </a:r>
              <a:r>
                <a:rPr lang="it-IT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forza </a:t>
              </a:r>
              <a:r>
                <a:rPr lang="it-IT" sz="16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proton-motrice</a:t>
              </a:r>
              <a:r>
                <a:rPr lang="it-IT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generata dalla luce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viene sfruttata per generare ATP.</a:t>
              </a:r>
              <a:endParaRPr 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1" name="Connettore 1 10"/>
            <p:cNvCxnSpPr/>
            <p:nvPr/>
          </p:nvCxnSpPr>
          <p:spPr>
            <a:xfrm>
              <a:off x="1176443" y="3357563"/>
              <a:ext cx="765471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8967787" cy="67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CasellaDiTesto 2"/>
          <p:cNvSpPr txBox="1">
            <a:spLocks noChangeArrowheads="1"/>
          </p:cNvSpPr>
          <p:nvPr/>
        </p:nvSpPr>
        <p:spPr bwMode="auto">
          <a:xfrm>
            <a:off x="217736" y="71438"/>
            <a:ext cx="4786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GLICOLISI (via di </a:t>
            </a:r>
            <a:r>
              <a:rPr lang="it-IT" altLang="it-IT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Embden-Meyerhof-Parnas</a:t>
            </a:r>
            <a:r>
              <a:rPr lang="it-IT" alt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it-IT" altLang="it-IT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0" name="CasellaDiTesto 9"/>
          <p:cNvSpPr txBox="1">
            <a:spLocks noChangeArrowheads="1"/>
          </p:cNvSpPr>
          <p:nvPr/>
        </p:nvSpPr>
        <p:spPr bwMode="auto">
          <a:xfrm>
            <a:off x="4860032" y="138118"/>
            <a:ext cx="4140523" cy="584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Glicolisi + Fermentazione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processo, diviso in 3 stadi, che 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richiede O</a:t>
            </a:r>
            <a:r>
              <a:rPr lang="it-IT" altLang="it-IT" sz="1600" b="1" u="sng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it-IT" altLang="it-IT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1" name="CasellaDiTesto 9"/>
          <p:cNvSpPr txBox="1">
            <a:spLocks noChangeArrowheads="1"/>
          </p:cNvSpPr>
          <p:nvPr/>
        </p:nvSpPr>
        <p:spPr bwMode="auto">
          <a:xfrm>
            <a:off x="2460625" y="1414463"/>
            <a:ext cx="4000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latin typeface="Calibri" panose="020F0502020204030204" pitchFamily="34" charset="0"/>
                <a:cs typeface="Calibri" panose="020F0502020204030204" pitchFamily="34" charset="0"/>
              </a:rPr>
              <a:t>non avvengono reazioni di ossido-riduzione</a:t>
            </a:r>
            <a:endParaRPr lang="it-IT" altLang="it-IT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2" name="CasellaDiTesto 9"/>
          <p:cNvSpPr txBox="1">
            <a:spLocks noChangeArrowheads="1"/>
          </p:cNvSpPr>
          <p:nvPr/>
        </p:nvSpPr>
        <p:spPr bwMode="auto">
          <a:xfrm>
            <a:off x="6858000" y="3497263"/>
            <a:ext cx="2214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latin typeface="Calibri" panose="020F0502020204030204" pitchFamily="34" charset="0"/>
                <a:cs typeface="Calibri" panose="020F0502020204030204" pitchFamily="34" charset="0"/>
              </a:rPr>
              <a:t>reazioni di ossido-riduzione  con formazione di ATP e piruvato.</a:t>
            </a:r>
            <a:endParaRPr lang="it-IT" altLang="it-IT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5857875" y="2062163"/>
            <a:ext cx="730250" cy="2047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665" name="CasellaDiTesto 9"/>
          <p:cNvSpPr txBox="1">
            <a:spLocks noChangeArrowheads="1"/>
          </p:cNvSpPr>
          <p:nvPr/>
        </p:nvSpPr>
        <p:spPr bwMode="auto">
          <a:xfrm>
            <a:off x="6614338" y="4551944"/>
            <a:ext cx="24747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Fosforilazione a livello del substrato</a:t>
            </a:r>
            <a:endParaRPr lang="it-IT" altLang="it-IT" sz="11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5857875" y="4572000"/>
            <a:ext cx="642938" cy="2143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D83F123-588F-E172-E20E-3CBF9357F0A8}"/>
              </a:ext>
            </a:extLst>
          </p:cNvPr>
          <p:cNvGrpSpPr/>
          <p:nvPr/>
        </p:nvGrpSpPr>
        <p:grpSpPr>
          <a:xfrm>
            <a:off x="142875" y="5013176"/>
            <a:ext cx="4789165" cy="1532087"/>
            <a:chOff x="142875" y="5013176"/>
            <a:chExt cx="4789165" cy="1532087"/>
          </a:xfrm>
        </p:grpSpPr>
        <p:sp>
          <p:nvSpPr>
            <p:cNvPr id="70663" name="CasellaDiTesto 9"/>
            <p:cNvSpPr txBox="1">
              <a:spLocks noChangeArrowheads="1"/>
            </p:cNvSpPr>
            <p:nvPr/>
          </p:nvSpPr>
          <p:spPr bwMode="auto">
            <a:xfrm>
              <a:off x="179512" y="5013176"/>
              <a:ext cx="374441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Reazioni di ossido-riduzione  con formazione dei prodotti di fermentazione (</a:t>
              </a:r>
              <a:r>
                <a:rPr lang="it-IT" altLang="it-IT" sz="14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contenenti ancora energia libera non sfruttata dalle  cellule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667" name="CasellaDiTesto 9"/>
            <p:cNvSpPr txBox="1">
              <a:spLocks noChangeArrowheads="1"/>
            </p:cNvSpPr>
            <p:nvPr/>
          </p:nvSpPr>
          <p:spPr bwMode="auto">
            <a:xfrm>
              <a:off x="2342828" y="5761721"/>
              <a:ext cx="25892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 u="sng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NADH deve essere riossidato per poter far procedere la glicolisi e consentire la sintesi di ATP.</a:t>
              </a:r>
              <a:endParaRPr lang="it-IT" altLang="it-IT" sz="11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668" name="CasellaDiTesto 9"/>
            <p:cNvSpPr txBox="1">
              <a:spLocks noChangeArrowheads="1"/>
            </p:cNvSpPr>
            <p:nvPr/>
          </p:nvSpPr>
          <p:spPr bwMode="auto">
            <a:xfrm>
              <a:off x="142875" y="5715000"/>
              <a:ext cx="2500313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85725" indent="-857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it-IT" altLang="it-IT" sz="1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Consumo di glucosio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it-IT" altLang="it-IT" sz="1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Sintesi di 2 ATP (netto)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it-IT" altLang="it-IT" sz="1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Prodotti di fermentazione (prodotti di scarto)</a:t>
              </a:r>
              <a:endParaRPr lang="it-IT" altLang="it-IT" sz="1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ttangolo arrotondato 12"/>
          <p:cNvSpPr/>
          <p:nvPr/>
        </p:nvSpPr>
        <p:spPr>
          <a:xfrm>
            <a:off x="4465638" y="5478463"/>
            <a:ext cx="538162" cy="1825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5508625" y="6275388"/>
            <a:ext cx="64770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6910388" y="5680075"/>
            <a:ext cx="64770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sellaDiTesto 9"/>
          <p:cNvSpPr txBox="1">
            <a:spLocks noChangeArrowheads="1"/>
          </p:cNvSpPr>
          <p:nvPr/>
        </p:nvSpPr>
        <p:spPr bwMode="auto">
          <a:xfrm>
            <a:off x="6597853" y="2897065"/>
            <a:ext cx="24677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Fosforilazione a livello del substrato</a:t>
            </a:r>
            <a:endParaRPr lang="it-IT" altLang="it-IT" sz="11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 flipH="1">
            <a:off x="5430556" y="4947741"/>
            <a:ext cx="911046" cy="20945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animBg="1"/>
      <p:bldP spid="70661" grpId="0"/>
      <p:bldP spid="70662" grpId="0"/>
      <p:bldP spid="8" grpId="0" animBg="1"/>
      <p:bldP spid="70665" grpId="0"/>
      <p:bldP spid="10" grpId="0" animBg="1"/>
      <p:bldP spid="13" grpId="0" animBg="1"/>
      <p:bldP spid="14" grpId="0" animBg="1"/>
      <p:bldP spid="15" grpId="0" animBg="1"/>
      <p:bldP spid="16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620713"/>
            <a:ext cx="8186737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CasellaDiTesto 2"/>
          <p:cNvSpPr txBox="1">
            <a:spLocks noChangeArrowheads="1"/>
          </p:cNvSpPr>
          <p:nvPr/>
        </p:nvSpPr>
        <p:spPr bwMode="auto">
          <a:xfrm>
            <a:off x="4356100" y="188913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Ferro</a:t>
            </a:r>
            <a:endParaRPr lang="it-IT" altLang="it-IT" sz="1800" b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6" name="CasellaDiTesto 3"/>
          <p:cNvSpPr txBox="1">
            <a:spLocks noChangeArrowheads="1"/>
          </p:cNvSpPr>
          <p:nvPr/>
        </p:nvSpPr>
        <p:spPr bwMode="auto">
          <a:xfrm>
            <a:off x="142875" y="3503613"/>
            <a:ext cx="32146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 ambienti </a:t>
            </a:r>
            <a:r>
              <a:rPr lang="it-IT" altLang="it-IT" sz="1600" b="1" u="sng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non ossigenati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6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Fe</a:t>
            </a:r>
            <a:r>
              <a:rPr lang="it-IT" altLang="it-IT" sz="1600" b="1" baseline="300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2+</a:t>
            </a:r>
            <a:r>
              <a:rPr lang="it-IT" altLang="it-IT" sz="16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(stato ossidazione +2)</a:t>
            </a:r>
            <a:endParaRPr lang="it-IT" altLang="it-IT" sz="1400" b="1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it-IT" altLang="it-IT" sz="16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 solubile</a:t>
            </a:r>
          </a:p>
        </p:txBody>
      </p:sp>
      <p:sp>
        <p:nvSpPr>
          <p:cNvPr id="8197" name="CasellaDiTesto 4"/>
          <p:cNvSpPr txBox="1">
            <a:spLocks noChangeArrowheads="1"/>
          </p:cNvSpPr>
          <p:nvPr/>
        </p:nvSpPr>
        <p:spPr bwMode="auto">
          <a:xfrm>
            <a:off x="1835696" y="4221088"/>
            <a:ext cx="2566814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 ambienti 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ossigenati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Fe</a:t>
            </a:r>
            <a:r>
              <a:rPr lang="it-IT" altLang="it-IT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3+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(stato ossidazione +3)</a:t>
            </a:r>
            <a:endParaRPr lang="it-IT" altLang="it-IT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 minerali insolubili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965825" y="719138"/>
            <a:ext cx="307022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In generale, i batteri producono agenti chelanti il ferro (</a:t>
            </a:r>
            <a:r>
              <a:rPr lang="it-IT" sz="16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siderofori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) che legano il ferro (Fe</a:t>
            </a:r>
            <a:r>
              <a:rPr lang="it-IT" sz="16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3+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) e lo trasportano all’interno delle cellule.</a:t>
            </a:r>
          </a:p>
          <a:p>
            <a:pPr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I </a:t>
            </a:r>
            <a:r>
              <a:rPr lang="it-IT" sz="1600" b="1" dirty="0" err="1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siderofori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sono composti ad </a:t>
            </a:r>
            <a:r>
              <a:rPr lang="it-IT" sz="1600" b="1" u="sng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altissima affinità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per il ferro</a:t>
            </a:r>
          </a:p>
          <a:p>
            <a:pPr marL="177800" indent="-123825" eaLnBrk="1" hangingPunct="1">
              <a:buFont typeface="Arial" pitchFamily="34" charset="0"/>
              <a:buChar char="•"/>
              <a:defRPr/>
            </a:pPr>
            <a:r>
              <a:rPr lang="it-IT" sz="1600" b="1" dirty="0" err="1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Idrossamati</a:t>
            </a:r>
            <a:endParaRPr lang="it-IT" sz="1600" b="1" dirty="0">
              <a:solidFill>
                <a:srgbClr val="FF33CC"/>
              </a:solidFill>
              <a:latin typeface="Calibri" panose="020F0502020204030204" pitchFamily="34" charset="0"/>
              <a:cs typeface="Calibri" panose="020F0502020204030204" pitchFamily="34" charset="0"/>
              <a:sym typeface="Symbol"/>
            </a:endParaRPr>
          </a:p>
          <a:p>
            <a:pPr marL="177800" indent="-123825" eaLnBrk="1" hangingPunct="1">
              <a:buFont typeface="Arial" pitchFamily="34" charset="0"/>
              <a:buChar char="•"/>
              <a:defRPr/>
            </a:pPr>
            <a:r>
              <a:rPr lang="it-IT" sz="1600" b="1" dirty="0" err="1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Catecoli</a:t>
            </a:r>
            <a:endParaRPr lang="it-IT" sz="1600" b="1" dirty="0">
              <a:solidFill>
                <a:srgbClr val="FF33CC"/>
              </a:solidFill>
              <a:latin typeface="Calibri" panose="020F0502020204030204" pitchFamily="34" charset="0"/>
              <a:cs typeface="Calibri" panose="020F0502020204030204" pitchFamily="34" charset="0"/>
              <a:sym typeface="Symbol"/>
            </a:endParaRPr>
          </a:p>
        </p:txBody>
      </p:sp>
      <p:sp>
        <p:nvSpPr>
          <p:cNvPr id="8199" name="CasellaDiTesto 6"/>
          <p:cNvSpPr txBox="1">
            <a:spLocks noChangeArrowheads="1"/>
          </p:cNvSpPr>
          <p:nvPr/>
        </p:nvSpPr>
        <p:spPr bwMode="auto">
          <a:xfrm>
            <a:off x="6465888" y="4643438"/>
            <a:ext cx="2282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i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E. coli </a:t>
            </a: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enterobactina</a:t>
            </a:r>
            <a:endParaRPr lang="it-IT" altLang="it-IT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0" name="CasellaDiTesto 7"/>
          <p:cNvSpPr txBox="1">
            <a:spLocks noChangeArrowheads="1"/>
          </p:cNvSpPr>
          <p:nvPr/>
        </p:nvSpPr>
        <p:spPr bwMode="auto">
          <a:xfrm>
            <a:off x="3419475" y="6021388"/>
            <a:ext cx="1431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acquachelina</a:t>
            </a:r>
            <a:endParaRPr lang="it-IT" altLang="it-IT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3206750" y="5948363"/>
            <a:ext cx="357188" cy="15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CasellaDiTesto 10"/>
          <p:cNvSpPr txBox="1">
            <a:spLocks noChangeArrowheads="1"/>
          </p:cNvSpPr>
          <p:nvPr/>
        </p:nvSpPr>
        <p:spPr bwMode="auto">
          <a:xfrm>
            <a:off x="5219700" y="3338513"/>
            <a:ext cx="3852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i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E. coli</a:t>
            </a: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it-IT" altLang="it-IT" sz="1400" b="1" i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S. typhimurium </a:t>
            </a: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siderofori fenolici (enterobactine) derivanti dal catecolo</a:t>
            </a:r>
            <a:endParaRPr lang="it-IT" altLang="it-IT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3" name="CasellaDiTesto 11"/>
          <p:cNvSpPr txBox="1">
            <a:spLocks noChangeArrowheads="1"/>
          </p:cNvSpPr>
          <p:nvPr/>
        </p:nvSpPr>
        <p:spPr bwMode="auto">
          <a:xfrm>
            <a:off x="71438" y="5211763"/>
            <a:ext cx="3276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Nelle acque marine il ferro si trova in concentrazioni molto basse (picogrammi  10</a:t>
            </a:r>
            <a:r>
              <a:rPr lang="it-IT" altLang="it-IT" sz="1400" b="1" baseline="300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-12</a:t>
            </a: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g). Molti batteri marini sintetizzano </a:t>
            </a:r>
            <a:r>
              <a:rPr lang="it-IT" altLang="it-IT" sz="1400" b="1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siderofori</a:t>
            </a: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(acquachelina)  in grado di complessare il ferro.</a:t>
            </a:r>
            <a:endParaRPr lang="it-IT" altLang="it-IT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4" name="CasellaDiTesto 12"/>
          <p:cNvSpPr txBox="1">
            <a:spLocks noChangeArrowheads="1"/>
          </p:cNvSpPr>
          <p:nvPr/>
        </p:nvSpPr>
        <p:spPr bwMode="auto">
          <a:xfrm>
            <a:off x="6465888" y="5373688"/>
            <a:ext cx="25844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Alcuni batteri (</a:t>
            </a:r>
            <a:r>
              <a:rPr lang="it-IT" altLang="it-IT" sz="1400" b="1" i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Lactobacillus plantarum </a:t>
            </a: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 </a:t>
            </a:r>
            <a:r>
              <a:rPr lang="it-IT" altLang="it-IT" sz="1400" b="1" i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Borrelia burgdorferii</a:t>
            </a: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…)</a:t>
            </a:r>
            <a:r>
              <a:rPr lang="it-IT" altLang="it-IT" sz="1400" b="1" i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possono utilizzare  </a:t>
            </a:r>
            <a:r>
              <a:rPr lang="it-IT" altLang="it-IT" sz="1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Mn</a:t>
            </a:r>
            <a:r>
              <a:rPr lang="it-IT" altLang="it-IT" sz="1400" b="1" baseline="30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2+</a:t>
            </a:r>
            <a:r>
              <a:rPr lang="it-IT" altLang="it-IT" sz="1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 sostituzione del ferro.</a:t>
            </a:r>
            <a:endParaRPr lang="it-IT" altLang="it-IT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5" name="Rettangolo 12"/>
          <p:cNvSpPr>
            <a:spLocks noChangeArrowheads="1"/>
          </p:cNvSpPr>
          <p:nvPr/>
        </p:nvSpPr>
        <p:spPr bwMode="auto">
          <a:xfrm>
            <a:off x="34925" y="44450"/>
            <a:ext cx="42497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Saha et al.,</a:t>
            </a:r>
            <a:r>
              <a:rPr lang="pt-BR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 Microbial siderophores: a mini review. 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J. Bas. </a:t>
            </a:r>
            <a:r>
              <a:rPr lang="en-US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Microb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it-IT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52:1–15.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iron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it-IT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Iron is one of the most important macronutrient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required for microbial growth in diverse  environments. In microorganisms it acts as a </a:t>
            </a:r>
            <a:r>
              <a:rPr lang="en-US" altLang="it-IT" sz="1400" b="1" u="sng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regulator 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many cellular, metabolic and biosynthetic processes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: i) 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 </a:t>
            </a:r>
            <a:r>
              <a:rPr lang="it-IT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synthesis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ii) 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</a:t>
            </a:r>
            <a:r>
              <a:rPr lang="it-IT" alt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iii) 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of heme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iv) 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cofactor for enzymes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v) 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 transport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vi) 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synthesis of ATP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and vii) </a:t>
            </a:r>
            <a:r>
              <a:rPr lang="en-US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nitrite reduction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 nitrogen cycle.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Overall iron is required for the 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optimum </a:t>
            </a:r>
            <a:r>
              <a:rPr lang="en-US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growth and maintenance of cellular activities 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nl-NL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microorganisms.</a:t>
            </a: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06" name="Picture 15" descr="http://www.larapedia.com/biochimica/biochimica_degli_ormoni_clip_image014_00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636838"/>
            <a:ext cx="6619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640144"/>
            <a:ext cx="8161536" cy="5563400"/>
          </a:xfrm>
          <a:prstGeom prst="rect">
            <a:avLst/>
          </a:prstGeom>
        </p:spPr>
      </p:pic>
      <p:sp>
        <p:nvSpPr>
          <p:cNvPr id="7270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062288" y="6419850"/>
            <a:ext cx="5973762" cy="393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altLang="it-IT" sz="1400">
                <a:latin typeface="Verdana" panose="020B0604030504040204" pitchFamily="34" charset="0"/>
                <a:ea typeface="MS PGothic" panose="020B0600070205080204" pitchFamily="34" charset="-128"/>
              </a:rPr>
              <a:t>Brook, Biologia dei microrganismi –  1 Microbiologia generale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6588224" y="4653136"/>
            <a:ext cx="1221273" cy="2391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2" name="Rettangolo arrotondato 1"/>
          <p:cNvSpPr/>
          <p:nvPr/>
        </p:nvSpPr>
        <p:spPr>
          <a:xfrm>
            <a:off x="4634280" y="4869284"/>
            <a:ext cx="792163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4634280" y="5311060"/>
            <a:ext cx="1233864" cy="2879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6601736" y="4024520"/>
            <a:ext cx="1343400" cy="2391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cxnSp>
        <p:nvCxnSpPr>
          <p:cNvPr id="6" name="Connettore diritto 5"/>
          <p:cNvCxnSpPr/>
          <p:nvPr/>
        </p:nvCxnSpPr>
        <p:spPr>
          <a:xfrm flipH="1">
            <a:off x="1115616" y="3284984"/>
            <a:ext cx="360040" cy="36004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 flipH="1">
            <a:off x="1043608" y="3212976"/>
            <a:ext cx="360040" cy="36004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472097" y="2339152"/>
            <a:ext cx="888727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ile:Glicolis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42875"/>
            <a:ext cx="5070475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9"/>
          <p:cNvSpPr txBox="1">
            <a:spLocks noChangeArrowheads="1"/>
          </p:cNvSpPr>
          <p:nvPr/>
        </p:nvSpPr>
        <p:spPr bwMode="auto">
          <a:xfrm>
            <a:off x="179512" y="91815"/>
            <a:ext cx="466261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it-IT" altLang="it-IT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it-IT" altLang="it-IT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it-IT" altLang="it-IT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it-IT" altLang="it-IT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O</a:t>
            </a:r>
            <a:r>
              <a:rPr kumimoji="0" lang="it-IT" altLang="it-IT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→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CO</a:t>
            </a:r>
            <a:r>
              <a:rPr kumimoji="0" lang="it-IT" altLang="it-IT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H</a:t>
            </a:r>
            <a:r>
              <a:rPr kumimoji="0" lang="it-IT" altLang="it-IT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energia (ATP)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55" y="605762"/>
            <a:ext cx="3593258" cy="4281686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498393" y="44624"/>
            <a:ext cx="8610111" cy="6805299"/>
            <a:chOff x="498393" y="44624"/>
            <a:chExt cx="8610111" cy="6805299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4884" y="3330646"/>
              <a:ext cx="4536504" cy="3519277"/>
            </a:xfrm>
            <a:prstGeom prst="rect">
              <a:avLst/>
            </a:prstGeom>
          </p:spPr>
        </p:pic>
        <p:sp>
          <p:nvSpPr>
            <p:cNvPr id="17" name="CasellaDiTesto 5"/>
            <p:cNvSpPr txBox="1">
              <a:spLocks noChangeArrowheads="1"/>
            </p:cNvSpPr>
            <p:nvPr/>
          </p:nvSpPr>
          <p:spPr bwMode="auto">
            <a:xfrm>
              <a:off x="4499992" y="44624"/>
              <a:ext cx="4608512" cy="196977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Glucosio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Symbol" panose="05050102010706020507" pitchFamily="18" charset="2"/>
                </a:rPr>
                <a:t>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Piruvato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Symbol" panose="05050102010706020507" pitchFamily="18" charset="2"/>
                </a:rPr>
                <a:t></a:t>
              </a:r>
              <a:endParaRPr kumimoji="0" lang="it-IT" alt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Ciclo degli acidi tricarbossilici (TCA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 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CAC)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il ciclo di </a:t>
              </a:r>
              <a:r>
                <a:rPr kumimoji="0" lang="it-IT" alt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Krebs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il piruvato viene ossidato a CO</a:t>
              </a:r>
              <a:r>
                <a:rPr kumimoji="0" lang="it-IT" altLang="it-IT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Per ogni molecola di piruvato ossidata si producono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 molecole di CO</a:t>
              </a:r>
              <a:r>
                <a:rPr kumimoji="0" lang="it-IT" altLang="it-IT" sz="1600" b="1" i="0" u="sng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" name="CasellaDiTesto 9"/>
            <p:cNvSpPr txBox="1">
              <a:spLocks noChangeArrowheads="1"/>
            </p:cNvSpPr>
            <p:nvPr/>
          </p:nvSpPr>
          <p:spPr bwMode="auto">
            <a:xfrm>
              <a:off x="3419872" y="2052137"/>
              <a:ext cx="5112568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Gli 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</a:t>
              </a:r>
              <a:r>
                <a:rPr kumimoji="0" lang="it-IT" altLang="it-IT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derivanti dai processi di ossidazione degli intermedi del ciclo di </a:t>
              </a:r>
              <a:r>
                <a:rPr kumimoji="0" lang="it-IT" alt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Krebs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vengono trasferiti al 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NAD</a:t>
              </a:r>
              <a:r>
                <a:rPr kumimoji="0" lang="it-IT" altLang="it-IT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ed al 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FAD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21" name="CasellaDiTesto 9"/>
            <p:cNvSpPr txBox="1">
              <a:spLocks noChangeArrowheads="1"/>
            </p:cNvSpPr>
            <p:nvPr/>
          </p:nvSpPr>
          <p:spPr bwMode="auto">
            <a:xfrm>
              <a:off x="3955926" y="2700209"/>
              <a:ext cx="4894987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NADH e FADH</a:t>
              </a:r>
              <a:r>
                <a:rPr kumimoji="0" lang="it-IT" altLang="it-IT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cedono gli e</a:t>
              </a:r>
              <a:r>
                <a:rPr kumimoji="0" lang="it-IT" altLang="it-IT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alla 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catena di trasporto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che li trasferisce fino all’O</a:t>
              </a:r>
              <a:r>
                <a:rPr kumimoji="0" lang="it-IT" altLang="it-IT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 ad altri accettori terminali.</a:t>
              </a:r>
            </a:p>
          </p:txBody>
        </p:sp>
        <p:sp>
          <p:nvSpPr>
            <p:cNvPr id="22" name="CasellaDiTesto 9"/>
            <p:cNvSpPr txBox="1">
              <a:spLocks noChangeArrowheads="1"/>
            </p:cNvSpPr>
            <p:nvPr/>
          </p:nvSpPr>
          <p:spPr bwMode="auto">
            <a:xfrm>
              <a:off x="498393" y="5706053"/>
              <a:ext cx="3888432" cy="73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Durante la </a:t>
              </a:r>
              <a:r>
                <a:rPr kumimoji="0" lang="it-IT" altLang="it-IT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fermentazione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it-IT" altLang="it-IT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 genere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si producono solo 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 ATP 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per molecola di glucosio, mentre nella respirazione aerobica se ne producono 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38 ATP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4" name="Rettangolo arrotondato 23"/>
            <p:cNvSpPr/>
            <p:nvPr/>
          </p:nvSpPr>
          <p:spPr bwMode="auto">
            <a:xfrm>
              <a:off x="4668310" y="4168682"/>
              <a:ext cx="2639994" cy="657045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Rettangolo arrotondato 24"/>
            <p:cNvSpPr/>
            <p:nvPr/>
          </p:nvSpPr>
          <p:spPr bwMode="auto">
            <a:xfrm>
              <a:off x="4688128" y="5454740"/>
              <a:ext cx="3052223" cy="902611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Fumetto 2 25"/>
            <p:cNvSpPr/>
            <p:nvPr/>
          </p:nvSpPr>
          <p:spPr bwMode="auto">
            <a:xfrm>
              <a:off x="539552" y="5050453"/>
              <a:ext cx="3024336" cy="466779"/>
            </a:xfrm>
            <a:prstGeom prst="wedgeRoundRectCallout">
              <a:avLst>
                <a:gd name="adj1" fmla="val -24381"/>
                <a:gd name="adj2" fmla="val -99076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Guanosintrifosfato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(fosforilazione a livello del substrato)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662"/>
            <a:ext cx="8773033" cy="649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9"/>
          <p:cNvSpPr txBox="1">
            <a:spLocks noChangeArrowheads="1"/>
          </p:cNvSpPr>
          <p:nvPr/>
        </p:nvSpPr>
        <p:spPr bwMode="auto">
          <a:xfrm>
            <a:off x="5208129" y="6521476"/>
            <a:ext cx="374441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Wessner</a:t>
            </a:r>
            <a:r>
              <a:rPr kumimoji="0" lang="it-IT" alt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Dupont, Charles – Microbiologia – CEA, 2015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865" y="166661"/>
            <a:ext cx="481239" cy="670297"/>
          </a:xfrm>
          <a:prstGeom prst="rect">
            <a:avLst/>
          </a:prstGeom>
        </p:spPr>
      </p:pic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161139" y="1484784"/>
            <a:ext cx="3251287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Ossidazione </a:t>
            </a:r>
            <a:r>
              <a:rPr kumimoji="0" lang="it-IT" alt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completa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del piruvato</a:t>
            </a:r>
          </a:p>
        </p:txBody>
      </p:sp>
      <p:sp>
        <p:nvSpPr>
          <p:cNvPr id="6" name="Fumetto 2 25">
            <a:extLst>
              <a:ext uri="{FF2B5EF4-FFF2-40B4-BE49-F238E27FC236}">
                <a16:creationId xmlns:a16="http://schemas.microsoft.com/office/drawing/2014/main" id="{8DAEDEE0-A368-49B1-A425-F4A56B4BC635}"/>
              </a:ext>
            </a:extLst>
          </p:cNvPr>
          <p:cNvSpPr/>
          <p:nvPr/>
        </p:nvSpPr>
        <p:spPr bwMode="auto">
          <a:xfrm>
            <a:off x="3472216" y="3076663"/>
            <a:ext cx="1656184" cy="424345"/>
          </a:xfrm>
          <a:prstGeom prst="wedgeRoundRectCallout">
            <a:avLst>
              <a:gd name="adj1" fmla="val -24381"/>
              <a:gd name="adj2" fmla="val -9907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Funge da accettore di gruppi acetile</a:t>
            </a:r>
          </a:p>
        </p:txBody>
      </p:sp>
    </p:spTree>
    <p:extLst>
      <p:ext uri="{BB962C8B-B14F-4D97-AF65-F5344CB8AC3E}">
        <p14:creationId xmlns:p14="http://schemas.microsoft.com/office/powerpoint/2010/main" val="3650450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39" y="101869"/>
            <a:ext cx="5832649" cy="6639499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C16D0827-2479-2272-D715-8E906813CA47}"/>
              </a:ext>
            </a:extLst>
          </p:cNvPr>
          <p:cNvGrpSpPr/>
          <p:nvPr/>
        </p:nvGrpSpPr>
        <p:grpSpPr>
          <a:xfrm>
            <a:off x="3563888" y="836712"/>
            <a:ext cx="3274875" cy="5822920"/>
            <a:chOff x="3563888" y="836712"/>
            <a:chExt cx="3274875" cy="5822920"/>
          </a:xfrm>
        </p:grpSpPr>
        <p:sp>
          <p:nvSpPr>
            <p:cNvPr id="3" name="Rettangolo 2"/>
            <p:cNvSpPr/>
            <p:nvPr/>
          </p:nvSpPr>
          <p:spPr>
            <a:xfrm>
              <a:off x="6190691" y="836712"/>
              <a:ext cx="648072" cy="93610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4696560" y="5507504"/>
              <a:ext cx="811544" cy="1152128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3563888" y="4725144"/>
              <a:ext cx="557015" cy="129614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07504" y="1844824"/>
            <a:ext cx="3600400" cy="4752528"/>
            <a:chOff x="107504" y="1844824"/>
            <a:chExt cx="3600400" cy="4752528"/>
          </a:xfrm>
        </p:grpSpPr>
        <p:sp>
          <p:nvSpPr>
            <p:cNvPr id="4" name="CasellaDiTesto 9"/>
            <p:cNvSpPr txBox="1">
              <a:spLocks noChangeArrowheads="1"/>
            </p:cNvSpPr>
            <p:nvPr/>
          </p:nvSpPr>
          <p:spPr bwMode="auto">
            <a:xfrm>
              <a:off x="107504" y="1844824"/>
              <a:ext cx="3318036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Oltre che per fini energetici, 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il CAC rifornisce la cellula di alcuni intermedi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che vengono utilizzati per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sintesi di importanti metaboliti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altLang="it-IT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</a:t>
              </a: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CasellaDiTesto 9"/>
            <p:cNvSpPr txBox="1">
              <a:spLocks noChangeArrowheads="1"/>
            </p:cNvSpPr>
            <p:nvPr/>
          </p:nvSpPr>
          <p:spPr bwMode="auto">
            <a:xfrm>
              <a:off x="107504" y="4653136"/>
              <a:ext cx="36004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 decarbossilazione dell’</a:t>
              </a:r>
              <a:r>
                <a:rPr kumimoji="0" lang="it-IT" altLang="it-IT" sz="1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ossalacetato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consente di produrre </a:t>
              </a:r>
              <a:r>
                <a:rPr kumimoji="0" lang="it-IT" alt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fosfoenolpiruvato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(precursore per la sintesi di glucosio).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179512" y="3140968"/>
              <a:ext cx="309185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Symbol" panose="05050102010706020507" pitchFamily="18" charset="2"/>
                </a:rPr>
                <a:t>-</a:t>
              </a:r>
              <a:r>
                <a:rPr kumimoji="0" lang="it-IT" altLang="it-IT" sz="1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Symbol" panose="05050102010706020507" pitchFamily="18" charset="2"/>
                </a:rPr>
                <a:t>chetoglutarato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Symbol" panose="05050102010706020507" pitchFamily="18" charset="2"/>
                </a:rPr>
                <a:t> e </a:t>
              </a:r>
              <a:r>
                <a:rPr kumimoji="0" lang="it-IT" altLang="it-IT" sz="1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Symbol" panose="05050102010706020507" pitchFamily="18" charset="2"/>
                </a:rPr>
                <a:t>ossalacetato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Symbol" panose="05050102010706020507" pitchFamily="18" charset="2"/>
                </a:rPr>
                <a:t>sintesi alcuni a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minoacidi.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Succinil</a:t>
              </a:r>
              <a:r>
                <a:rPr kumimoji="0" lang="it-IT" altLang="it-IT" sz="1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Symbol" panose="05050102010706020507" pitchFamily="18" charset="2"/>
                </a:rPr>
                <a:t></a:t>
              </a:r>
              <a:r>
                <a:rPr kumimoji="0" lang="it-IT" altLang="it-IT" sz="1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CoA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sintesi citocromi, clorofilla, </a:t>
              </a:r>
              <a:r>
                <a:rPr kumimoji="0" lang="it-IT" alt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tetrapirroli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CasellaDiTesto 9"/>
            <p:cNvSpPr txBox="1">
              <a:spLocks noChangeArrowheads="1"/>
            </p:cNvSpPr>
            <p:nvPr/>
          </p:nvSpPr>
          <p:spPr bwMode="auto">
            <a:xfrm>
              <a:off x="251520" y="6012577"/>
              <a:ext cx="33253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Dall’</a:t>
              </a:r>
              <a:r>
                <a:rPr kumimoji="0" lang="it-IT" altLang="it-IT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acetato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it-IT" alt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acetil</a:t>
              </a:r>
              <a:r>
                <a:rPr kumimoji="0" lang="it-IT" alt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Symbol" panose="05050102010706020507" pitchFamily="18" charset="2"/>
                </a:rPr>
                <a:t></a:t>
              </a:r>
              <a:r>
                <a:rPr kumimoji="0" lang="it-IT" alt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CoA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  <a:r>
                <a:rPr kumimoji="0" lang="it-IT" altLang="it-IT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può partire la biosintesi degli acidi grassi.</a:t>
              </a:r>
              <a:endPara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2" name="CasellaDiTesto 9"/>
          <p:cNvSpPr txBox="1">
            <a:spLocks noChangeArrowheads="1"/>
          </p:cNvSpPr>
          <p:nvPr/>
        </p:nvSpPr>
        <p:spPr bwMode="auto">
          <a:xfrm>
            <a:off x="161744" y="268809"/>
            <a:ext cx="354616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buNone/>
              <a:defRPr/>
            </a:pP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Alcune molecole C</a:t>
            </a:r>
            <a:r>
              <a:rPr kumimoji="0" lang="it-IT" altLang="it-IT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succinato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it-IT" alt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fumarato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malato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e C</a:t>
            </a:r>
            <a:r>
              <a:rPr kumimoji="0" lang="it-IT" altLang="it-IT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citrato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eventualmente disponibili nell’ambiente, possono entrare direttamente nel CAC come fonte di energia!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7B714B1-2574-C046-457F-E49DA36300C5}"/>
              </a:ext>
            </a:extLst>
          </p:cNvPr>
          <p:cNvGrpSpPr/>
          <p:nvPr/>
        </p:nvGrpSpPr>
        <p:grpSpPr>
          <a:xfrm>
            <a:off x="3131840" y="902366"/>
            <a:ext cx="5047254" cy="2853575"/>
            <a:chOff x="3131840" y="902366"/>
            <a:chExt cx="5047254" cy="2853575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36C4757C-33A4-54CC-F878-8E5B5CACA352}"/>
                </a:ext>
              </a:extLst>
            </p:cNvPr>
            <p:cNvSpPr/>
            <p:nvPr/>
          </p:nvSpPr>
          <p:spPr>
            <a:xfrm>
              <a:off x="3131840" y="2924944"/>
              <a:ext cx="576064" cy="8309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6C0C3FFF-DFD1-CD24-30C7-8E1AC64B8A63}"/>
                </a:ext>
              </a:extLst>
            </p:cNvPr>
            <p:cNvSpPr/>
            <p:nvPr/>
          </p:nvSpPr>
          <p:spPr>
            <a:xfrm>
              <a:off x="3393392" y="1589910"/>
              <a:ext cx="936104" cy="8309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A346D577-3B3A-8B22-B89D-F91564877CC7}"/>
                </a:ext>
              </a:extLst>
            </p:cNvPr>
            <p:cNvSpPr/>
            <p:nvPr/>
          </p:nvSpPr>
          <p:spPr>
            <a:xfrm>
              <a:off x="4696560" y="902366"/>
              <a:ext cx="648072" cy="9361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D4038C24-491F-70C8-2047-3B2D73EAD5B3}"/>
                </a:ext>
              </a:extLst>
            </p:cNvPr>
            <p:cNvSpPr/>
            <p:nvPr/>
          </p:nvSpPr>
          <p:spPr>
            <a:xfrm>
              <a:off x="7242990" y="1484784"/>
              <a:ext cx="936104" cy="11521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8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5E179DE1-4171-4CD1-8160-39686E777912}"/>
              </a:ext>
            </a:extLst>
          </p:cNvPr>
          <p:cNvGrpSpPr>
            <a:grpSpLocks noChangeAspect="1"/>
          </p:cNvGrpSpPr>
          <p:nvPr/>
        </p:nvGrpSpPr>
        <p:grpSpPr>
          <a:xfrm>
            <a:off x="125983" y="249847"/>
            <a:ext cx="8983092" cy="6563529"/>
            <a:chOff x="125983" y="249847"/>
            <a:chExt cx="8983092" cy="6563529"/>
          </a:xfrm>
        </p:grpSpPr>
        <p:grpSp>
          <p:nvGrpSpPr>
            <p:cNvPr id="3" name="Gruppo 2"/>
            <p:cNvGrpSpPr/>
            <p:nvPr/>
          </p:nvGrpSpPr>
          <p:grpSpPr>
            <a:xfrm>
              <a:off x="125983" y="249847"/>
              <a:ext cx="8983092" cy="6563529"/>
              <a:chOff x="125983" y="249847"/>
              <a:chExt cx="8983092" cy="6563529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738" y="298276"/>
                <a:ext cx="6002337" cy="6515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 descr="Risultati immagini per fosfoenolpiruvat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5753" y="249847"/>
                <a:ext cx="1212191" cy="730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47" name="CasellaDiTesto 2"/>
              <p:cNvSpPr txBox="1">
                <a:spLocks noChangeArrowheads="1"/>
              </p:cNvSpPr>
              <p:nvPr/>
            </p:nvSpPr>
            <p:spPr bwMode="auto">
              <a:xfrm>
                <a:off x="125983" y="1988840"/>
                <a:ext cx="3653929" cy="2462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altLang="it-IT" sz="1400" b="1" dirty="0">
                    <a:solidFill>
                      <a:prstClr val="black"/>
                    </a:solidFill>
                    <a:latin typeface="Calibri"/>
                  </a:rPr>
                  <a:t>I</a:t>
                </a: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 TCA (</a:t>
                </a:r>
                <a:r>
                  <a:rPr kumimoji="0" lang="it-IT" altLang="it-IT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ciclo non chiuso</a:t>
                </a: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provvede anche al </a:t>
                </a: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rifornimento di molecole essenziali per le biosintesi</a:t>
                </a: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 Se </a:t>
                </a:r>
                <a:r>
                  <a:rPr kumimoji="0" lang="it-IT" altLang="it-IT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l’</a:t>
                </a:r>
                <a:r>
                  <a:rPr kumimoji="0" lang="it-IT" altLang="it-IT" sz="14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ossalacetato</a:t>
                </a:r>
                <a:r>
                  <a:rPr kumimoji="0" lang="it-IT" altLang="it-IT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viene utilizzato per la biosintesi di glucosio e precursori </a:t>
                </a:r>
                <a:r>
                  <a:rPr kumimoji="0" lang="it-IT" altLang="it-IT" sz="14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aminoacidici</a:t>
                </a:r>
                <a:r>
                  <a:rPr kumimoji="0" lang="it-IT" altLang="it-IT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esso deve essere rigenerato</a:t>
                </a: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attraverso </a:t>
                </a: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reazioni anaplerotiche</a:t>
                </a: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(di riempimento)</a:t>
                </a:r>
                <a:r>
                  <a:rPr lang="it-IT" altLang="it-IT" sz="1400" b="1" dirty="0">
                    <a:solidFill>
                      <a:prstClr val="black"/>
                    </a:solidFill>
                    <a:latin typeface="Calibri"/>
                  </a:rPr>
                  <a:t>:</a:t>
                </a:r>
                <a:endPara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19685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Carbossilazione del piruvato (aggiunta CO</a:t>
                </a:r>
                <a:r>
                  <a:rPr kumimoji="0" lang="it-IT" altLang="it-IT" sz="14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</a:p>
              <a:p>
                <a:pPr marL="285750" marR="0" lvl="0" indent="-19685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Carbossilazione </a:t>
                </a:r>
                <a:r>
                  <a:rPr kumimoji="0" lang="it-IT" altLang="it-IT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fosfoenolpiruvato</a:t>
                </a:r>
                <a:endPara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19685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it-IT" alt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Ciclo del </a:t>
                </a:r>
                <a:r>
                  <a:rPr kumimoji="0" lang="it-IT" altLang="it-IT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gliossilato</a:t>
                </a:r>
                <a:endParaRPr lang="it-IT" altLang="it-IT" sz="1400" b="1" noProof="0" dirty="0">
                  <a:solidFill>
                    <a:srgbClr val="FF0000"/>
                  </a:solidFill>
                  <a:latin typeface="Calibri"/>
                </a:endParaRPr>
              </a:p>
              <a:p>
                <a:pPr marL="88900" marR="0" lvl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it-IT" altLang="it-IT" sz="1400" b="1" i="0" u="none" strike="noStrike" kern="1200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Symbol" panose="05050102010706020507" pitchFamily="18" charset="2"/>
                  </a:rPr>
                  <a:t>	</a:t>
                </a:r>
                <a:r>
                  <a:rPr kumimoji="0" lang="it-IT" altLang="it-IT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Symbol" panose="05050102010706020507" pitchFamily="18" charset="2"/>
                  </a:rPr>
                  <a:t></a:t>
                </a:r>
                <a:endParaRPr kumimoji="0" lang="it-IT" altLang="it-IT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72" name="Rettangolo 1"/>
              <p:cNvSpPr>
                <a:spLocks noChangeArrowheads="1"/>
              </p:cNvSpPr>
              <p:nvPr/>
            </p:nvSpPr>
            <p:spPr bwMode="auto">
              <a:xfrm>
                <a:off x="4765674" y="1801391"/>
                <a:ext cx="283066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Carbossilazione del piruvato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altLang="it-IT" sz="1200" b="1" dirty="0">
                    <a:solidFill>
                      <a:srgbClr val="FF0000"/>
                    </a:solidFill>
                    <a:latin typeface="Calibri"/>
                  </a:rPr>
                  <a:t>              (</a:t>
                </a:r>
                <a:r>
                  <a:rPr lang="it-IT" altLang="it-IT" sz="1200" b="1" i="1" dirty="0">
                    <a:solidFill>
                      <a:srgbClr val="FF0000"/>
                    </a:solidFill>
                    <a:latin typeface="Calibri"/>
                  </a:rPr>
                  <a:t>piruvato carbossilasi</a:t>
                </a:r>
                <a:r>
                  <a:rPr lang="it-IT" altLang="it-IT" sz="1200" b="1" dirty="0">
                    <a:solidFill>
                      <a:srgbClr val="FF0000"/>
                    </a:solidFill>
                    <a:latin typeface="Calibri"/>
                  </a:rPr>
                  <a:t>)</a:t>
                </a:r>
                <a:endParaRPr kumimoji="0" lang="it-IT" alt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73" name="Rettangolo 4"/>
              <p:cNvSpPr>
                <a:spLocks noChangeArrowheads="1"/>
              </p:cNvSpPr>
              <p:nvPr/>
            </p:nvSpPr>
            <p:spPr bwMode="auto">
              <a:xfrm>
                <a:off x="1115616" y="1196752"/>
                <a:ext cx="259228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Carbossilazione del </a:t>
                </a:r>
                <a:r>
                  <a:rPr lang="it-IT" altLang="it-IT" sz="1200" b="1" dirty="0">
                    <a:solidFill>
                      <a:srgbClr val="FF0000"/>
                    </a:solidFill>
                    <a:latin typeface="Calibri"/>
                  </a:rPr>
                  <a:t>f</a:t>
                </a:r>
                <a:r>
                  <a:rPr kumimoji="0" lang="it-IT" altLang="it-IT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osfoenolpiruvato</a:t>
                </a:r>
                <a:endParaRPr kumimoji="0" lang="it-IT" alt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altLang="it-IT" sz="1200" b="1" dirty="0">
                    <a:solidFill>
                      <a:srgbClr val="FF0000"/>
                    </a:solidFill>
                    <a:latin typeface="Calibri"/>
                  </a:rPr>
                  <a:t>(</a:t>
                </a:r>
                <a:r>
                  <a:rPr lang="it-IT" altLang="it-IT" sz="1200" b="1" i="1" dirty="0" err="1">
                    <a:solidFill>
                      <a:srgbClr val="FF0000"/>
                    </a:solidFill>
                    <a:latin typeface="Calibri"/>
                  </a:rPr>
                  <a:t>fosfoenolpiruvato</a:t>
                </a:r>
                <a:r>
                  <a:rPr lang="it-IT" altLang="it-IT" sz="1200" b="1" i="1" dirty="0">
                    <a:solidFill>
                      <a:srgbClr val="FF0000"/>
                    </a:solidFill>
                    <a:latin typeface="Calibri"/>
                  </a:rPr>
                  <a:t> carbossilasi</a:t>
                </a:r>
                <a:r>
                  <a:rPr lang="it-IT" altLang="it-IT" sz="1200" b="1" dirty="0">
                    <a:solidFill>
                      <a:srgbClr val="FF0000"/>
                    </a:solidFill>
                    <a:latin typeface="Calibri"/>
                  </a:rPr>
                  <a:t>)</a:t>
                </a:r>
                <a:endParaRPr kumimoji="0" lang="it-IT" alt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74" name="Rettangolo 3"/>
              <p:cNvSpPr>
                <a:spLocks noChangeArrowheads="1"/>
              </p:cNvSpPr>
              <p:nvPr/>
            </p:nvSpPr>
            <p:spPr bwMode="auto">
              <a:xfrm rot="16200000">
                <a:off x="3079726" y="4363650"/>
                <a:ext cx="239745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ossidazione succinato e del malato</a:t>
                </a:r>
                <a:endParaRPr kumimoji="0" lang="it-IT" alt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175" name="Picture 7" descr="http://upload.wikimedia.org/wikipedia/commons/3/3a/Threo-Ds-isocitrate_wpmp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344748" y="3604841"/>
                <a:ext cx="708025" cy="950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6" name="Picture 9" descr="File:Acido L malico struttura.sv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106" y="2708920"/>
                <a:ext cx="112395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7" name="Picture 4" descr="File:Acido succinico struttura.sv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6653" y="5373216"/>
                <a:ext cx="1249363" cy="668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8" name="Picture 6" descr="http://upload.wikimedia.org/wikipedia/it/thumb/e/e6/Fumarato.png/110px-Fumarato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1880" y="4080297"/>
                <a:ext cx="690562" cy="1004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ttangolo arrotondato 1"/>
              <p:cNvSpPr/>
              <p:nvPr/>
            </p:nvSpPr>
            <p:spPr>
              <a:xfrm>
                <a:off x="5911465" y="2677090"/>
                <a:ext cx="1181100" cy="200025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28" name="Picture 4" descr="Risultati immagini per ossalacetato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6087" y="2492896"/>
                <a:ext cx="892057" cy="4715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Fumetto 2 9"/>
            <p:cNvSpPr/>
            <p:nvPr/>
          </p:nvSpPr>
          <p:spPr>
            <a:xfrm>
              <a:off x="3491880" y="6165303"/>
              <a:ext cx="1872208" cy="508706"/>
            </a:xfrm>
            <a:prstGeom prst="wedgeRoundRectCallout">
              <a:avLst>
                <a:gd name="adj1" fmla="val 20885"/>
                <a:gd name="adj2" fmla="val -76819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Potrebbe essere utilizzato per le biosintesi</a:t>
              </a:r>
            </a:p>
          </p:txBody>
        </p:sp>
        <p:pic>
          <p:nvPicPr>
            <p:cNvPr id="7" name="Picture 2" descr="Acido piruvico - Wikipedi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001" y="445665"/>
              <a:ext cx="802854" cy="57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ttore 2 8"/>
            <p:cNvCxnSpPr/>
            <p:nvPr/>
          </p:nvCxnSpPr>
          <p:spPr>
            <a:xfrm flipV="1">
              <a:off x="5076056" y="943726"/>
              <a:ext cx="720631" cy="4924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663F147D-CBA7-4336-873A-CECF929E4EC7}"/>
                </a:ext>
              </a:extLst>
            </p:cNvPr>
            <p:cNvSpPr/>
            <p:nvPr/>
          </p:nvSpPr>
          <p:spPr>
            <a:xfrm>
              <a:off x="6372200" y="5157192"/>
              <a:ext cx="1152128" cy="28803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DA098FF9-1BFA-4336-827D-24AEACA53DE4}"/>
              </a:ext>
            </a:extLst>
          </p:cNvPr>
          <p:cNvGrpSpPr/>
          <p:nvPr/>
        </p:nvGrpSpPr>
        <p:grpSpPr>
          <a:xfrm>
            <a:off x="221453" y="548680"/>
            <a:ext cx="8874922" cy="5909305"/>
            <a:chOff x="221453" y="548680"/>
            <a:chExt cx="8874922" cy="5909305"/>
          </a:xfrm>
        </p:grpSpPr>
        <p:sp>
          <p:nvSpPr>
            <p:cNvPr id="29" name="Rettangolo 11">
              <a:extLst>
                <a:ext uri="{FF2B5EF4-FFF2-40B4-BE49-F238E27FC236}">
                  <a16:creationId xmlns:a16="http://schemas.microsoft.com/office/drawing/2014/main" id="{F30B92A5-79AA-4C55-997A-8DAAB736D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53" y="4365104"/>
              <a:ext cx="3312939" cy="2092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Per i microrganismi che crescono utilizzando acetato o acidi grassi, con produzione di </a:t>
              </a:r>
              <a:r>
                <a:rPr kumimoji="0" lang="it-IT" alt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acetil</a:t>
              </a:r>
              <a:r>
                <a:rPr kumimoji="0" lang="it-IT" alt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</a:t>
              </a:r>
              <a:r>
                <a:rPr kumimoji="0" lang="it-IT" alt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CoA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non è possibile la formazione di </a:t>
              </a:r>
              <a:r>
                <a:rPr kumimoji="0" lang="it-IT" alt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ossalacetato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se vengono prelevati intermedi del CAC.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 conseguirebbe il blocco del TCA!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 panose="05050102010706020507" pitchFamily="18" charset="2"/>
                </a:rPr>
                <a:t></a:t>
              </a:r>
              <a:endPara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Ripristino del TCA: ossidazione di succinato e malato (</a:t>
              </a:r>
              <a:r>
                <a:rPr kumimoji="0" lang="it-IT" altLang="it-IT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ciclo del </a:t>
              </a:r>
              <a:r>
                <a:rPr kumimoji="0" lang="it-IT" altLang="it-IT" sz="14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gliossilato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).</a:t>
              </a:r>
            </a:p>
          </p:txBody>
        </p:sp>
        <p:sp>
          <p:nvSpPr>
            <p:cNvPr id="30" name="Rettangolo 14">
              <a:extLst>
                <a:ext uri="{FF2B5EF4-FFF2-40B4-BE49-F238E27FC236}">
                  <a16:creationId xmlns:a16="http://schemas.microsoft.com/office/drawing/2014/main" id="{8E65A9E6-C9F6-4EFD-BB46-D794DA6AA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0312" y="548680"/>
              <a:ext cx="171606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Dalla crescita su </a:t>
              </a:r>
              <a:r>
                <a:rPr kumimoji="0" lang="it-IT" altLang="it-IT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acetato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o </a:t>
              </a:r>
              <a:r>
                <a:rPr kumimoji="0" lang="it-IT" altLang="it-IT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acidi grassi</a:t>
              </a:r>
              <a:r>
                <a:rPr kumimoji="0" lang="it-IT" alt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come donatori di e</a:t>
              </a:r>
              <a:r>
                <a:rPr kumimoji="0" lang="it-IT" altLang="it-IT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cxnSp>
          <p:nvCxnSpPr>
            <p:cNvPr id="31" name="Connettore 4 5">
              <a:extLst>
                <a:ext uri="{FF2B5EF4-FFF2-40B4-BE49-F238E27FC236}">
                  <a16:creationId xmlns:a16="http://schemas.microsoft.com/office/drawing/2014/main" id="{45723A9C-6B43-4206-9675-D7623D0E3D0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704089" y="1808562"/>
              <a:ext cx="1296144" cy="216543"/>
            </a:xfrm>
            <a:prstGeom prst="bentConnector3">
              <a:avLst>
                <a:gd name="adj1" fmla="val 99308"/>
              </a:avLst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A4E35D74-BE38-4032-95C0-FD9332047799}"/>
                </a:ext>
              </a:extLst>
            </p:cNvPr>
            <p:cNvCxnSpPr/>
            <p:nvPr/>
          </p:nvCxnSpPr>
          <p:spPr>
            <a:xfrm flipV="1">
              <a:off x="7452320" y="3874566"/>
              <a:ext cx="360040" cy="20250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988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asellaDiTesto 9"/>
          <p:cNvSpPr txBox="1">
            <a:spLocks noChangeArrowheads="1"/>
          </p:cNvSpPr>
          <p:nvPr/>
        </p:nvSpPr>
        <p:spPr bwMode="auto">
          <a:xfrm>
            <a:off x="1115616" y="548680"/>
            <a:ext cx="29523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Fermentazione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</a:t>
            </a:r>
            <a:r>
              <a:rPr lang="it-IT" alt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</a:t>
            </a:r>
            <a:endParaRPr lang="it-IT" altLang="it-IT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modesta quantità di energia</a:t>
            </a:r>
            <a:endParaRPr lang="it-IT" altLang="it-IT" sz="1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780" name="CasellaDiTesto 9"/>
          <p:cNvSpPr txBox="1">
            <a:spLocks noChangeArrowheads="1"/>
          </p:cNvSpPr>
          <p:nvPr/>
        </p:nvSpPr>
        <p:spPr bwMode="auto">
          <a:xfrm>
            <a:off x="179388" y="2249577"/>
            <a:ext cx="3931469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Respirazione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aerobica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anaerobica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 presenza di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altLang="it-IT" sz="1600" b="1" baseline="-25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(o accettori diversi da O</a:t>
            </a:r>
            <a:r>
              <a:rPr lang="it-IT" altLang="it-IT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 il glucosio può essere ossidato completamente a </a:t>
            </a:r>
            <a:r>
              <a:rPr lang="it-IT" alt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it-IT" altLang="it-IT" sz="1600" b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con una </a:t>
            </a:r>
            <a:r>
              <a:rPr lang="it-IT" alt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maggiore resa energetica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B0A05F13-BE6C-4276-A4FB-65C591B7800D}"/>
              </a:ext>
            </a:extLst>
          </p:cNvPr>
          <p:cNvGrpSpPr/>
          <p:nvPr/>
        </p:nvGrpSpPr>
        <p:grpSpPr>
          <a:xfrm>
            <a:off x="4355976" y="260648"/>
            <a:ext cx="4651425" cy="1639367"/>
            <a:chOff x="4457079" y="620688"/>
            <a:chExt cx="4651425" cy="1639367"/>
          </a:xfrm>
        </p:grpSpPr>
        <p:sp>
          <p:nvSpPr>
            <p:cNvPr id="75779" name="CasellaDiTesto 9"/>
            <p:cNvSpPr txBox="1">
              <a:spLocks noChangeArrowheads="1"/>
            </p:cNvSpPr>
            <p:nvPr/>
          </p:nvSpPr>
          <p:spPr bwMode="auto">
            <a:xfrm>
              <a:off x="4457079" y="620688"/>
              <a:ext cx="3787329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177800" indent="-1778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Gli atomi di carbonio del glucosio sono solo parzialmente ossidati.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eaLnBrk="1" hangingPunct="1">
                <a:spcBef>
                  <a:spcPct val="0"/>
                </a:spcBef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 differenza  dei </a:t>
              </a:r>
              <a:r>
                <a:rPr lang="it-IT" altLang="it-IT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potenziali di riduzione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tra donatori ed accettori finali di elettroni, è modesta (</a:t>
              </a:r>
              <a:r>
                <a:rPr lang="it-IT" altLang="it-IT" sz="16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cfr. torre redox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5785" name="Picture 12" descr="http://www.rawtraining.eu/images/articoli/reclutamento-neuromuscolare-e-ipertrofia/0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7767" y="1556792"/>
              <a:ext cx="820737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6" name="Picture 14" descr="http://www.arcana.de/tl_files/Bilder/Ueber%20LM-Q-Potenzen/Wichtige%20Hinweise/Ethanol_Forme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9667" y="620688"/>
              <a:ext cx="858837" cy="86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284FB5C-3D12-4109-9CEA-EB4D67BD98F3}"/>
              </a:ext>
            </a:extLst>
          </p:cNvPr>
          <p:cNvSpPr txBox="1"/>
          <p:nvPr/>
        </p:nvSpPr>
        <p:spPr>
          <a:xfrm>
            <a:off x="323528" y="116632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Glicolisi</a:t>
            </a:r>
          </a:p>
        </p:txBody>
      </p:sp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9BE99392-62CE-43D1-A769-74DF056CE7FE}"/>
              </a:ext>
            </a:extLst>
          </p:cNvPr>
          <p:cNvCxnSpPr>
            <a:cxnSpLocks/>
            <a:stCxn id="16" idx="2"/>
            <a:endCxn id="75780" idx="0"/>
          </p:cNvCxnSpPr>
          <p:nvPr/>
        </p:nvCxnSpPr>
        <p:spPr>
          <a:xfrm rot="16200000" flipH="1">
            <a:off x="604547" y="709000"/>
            <a:ext cx="1763613" cy="1317539"/>
          </a:xfrm>
          <a:prstGeom prst="bentConnector3">
            <a:avLst>
              <a:gd name="adj1" fmla="val 62265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a gomito 22">
            <a:extLst>
              <a:ext uri="{FF2B5EF4-FFF2-40B4-BE49-F238E27FC236}">
                <a16:creationId xmlns:a16="http://schemas.microsoft.com/office/drawing/2014/main" id="{FFE3F978-B6FD-4B97-8BBB-BD95BE6353E3}"/>
              </a:ext>
            </a:extLst>
          </p:cNvPr>
          <p:cNvCxnSpPr>
            <a:cxnSpLocks/>
            <a:stCxn id="16" idx="2"/>
          </p:cNvCxnSpPr>
          <p:nvPr/>
        </p:nvCxnSpPr>
        <p:spPr>
          <a:xfrm rot="16200000" flipH="1">
            <a:off x="832230" y="481318"/>
            <a:ext cx="278740" cy="288032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arentesi graffa aperta 17">
            <a:extLst>
              <a:ext uri="{FF2B5EF4-FFF2-40B4-BE49-F238E27FC236}">
                <a16:creationId xmlns:a16="http://schemas.microsoft.com/office/drawing/2014/main" id="{483BBD1B-5997-4C02-8D4B-297ABE83D071}"/>
              </a:ext>
            </a:extLst>
          </p:cNvPr>
          <p:cNvSpPr/>
          <p:nvPr/>
        </p:nvSpPr>
        <p:spPr>
          <a:xfrm>
            <a:off x="4139952" y="260648"/>
            <a:ext cx="360040" cy="1584176"/>
          </a:xfrm>
          <a:prstGeom prst="leftBrace">
            <a:avLst>
              <a:gd name="adj1" fmla="val 8333"/>
              <a:gd name="adj2" fmla="val 6365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9">
            <a:extLst>
              <a:ext uri="{FF2B5EF4-FFF2-40B4-BE49-F238E27FC236}">
                <a16:creationId xmlns:a16="http://schemas.microsoft.com/office/drawing/2014/main" id="{BA9DC5C4-BF10-43D3-97EC-1CB57446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772816"/>
            <a:ext cx="20882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Ciclo dell’acido citrico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80F9E0B0-AB65-4A02-8AA5-6E578F3B8374}"/>
              </a:ext>
            </a:extLst>
          </p:cNvPr>
          <p:cNvGrpSpPr/>
          <p:nvPr/>
        </p:nvGrpSpPr>
        <p:grpSpPr>
          <a:xfrm>
            <a:off x="148370" y="2492896"/>
            <a:ext cx="8908816" cy="4176464"/>
            <a:chOff x="148370" y="2564904"/>
            <a:chExt cx="8908816" cy="4176464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60172086-FFBA-455C-8A0C-FC1EDF5A6576}"/>
                </a:ext>
              </a:extLst>
            </p:cNvPr>
            <p:cNvGrpSpPr/>
            <p:nvPr/>
          </p:nvGrpSpPr>
          <p:grpSpPr>
            <a:xfrm>
              <a:off x="148370" y="3213100"/>
              <a:ext cx="8908816" cy="3528268"/>
              <a:chOff x="148370" y="3213100"/>
              <a:chExt cx="8908816" cy="3528268"/>
            </a:xfrm>
          </p:grpSpPr>
          <p:grpSp>
            <p:nvGrpSpPr>
              <p:cNvPr id="75781" name="Gruppo 1"/>
              <p:cNvGrpSpPr>
                <a:grpSpLocks/>
              </p:cNvGrpSpPr>
              <p:nvPr/>
            </p:nvGrpSpPr>
            <p:grpSpPr bwMode="auto">
              <a:xfrm>
                <a:off x="4506931" y="3213100"/>
                <a:ext cx="4241532" cy="2062103"/>
                <a:chOff x="4722048" y="3213100"/>
                <a:chExt cx="4241990" cy="2062280"/>
              </a:xfrm>
            </p:grpSpPr>
            <p:sp>
              <p:nvSpPr>
                <p:cNvPr id="36869" name="CasellaDiTesto 9"/>
                <p:cNvSpPr txBox="1">
                  <a:spLocks noChangeArrowheads="1"/>
                </p:cNvSpPr>
                <p:nvPr/>
              </p:nvSpPr>
              <p:spPr bwMode="auto">
                <a:xfrm>
                  <a:off x="4787124" y="3213100"/>
                  <a:ext cx="4176914" cy="20622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just" eaLnBrk="1" hangingPunct="1">
                    <a:defRPr/>
                  </a:pP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Per il </a:t>
                  </a:r>
                  <a:r>
                    <a:rPr lang="it-IT" sz="1600" b="1" u="sng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trasferimento degli elettroni all’accettore finale</a:t>
                  </a: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è necessaria la presenza di </a:t>
                  </a:r>
                  <a:r>
                    <a:rPr lang="it-IT" sz="1600" b="1" u="sng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molecole trasportatrici</a:t>
                  </a:r>
                  <a:r>
                    <a:rPr lang="it-IT" sz="1600" b="1" u="sng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it-IT" sz="1600" b="1" u="sng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associate alla membrana</a:t>
                  </a:r>
                  <a:r>
                    <a:rPr lang="it-IT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.</a:t>
                  </a:r>
                </a:p>
                <a:p>
                  <a:pPr algn="just" eaLnBrk="1" hangingPunct="1">
                    <a:defRPr/>
                  </a:pPr>
                  <a:r>
                    <a:rPr lang="it-IT" sz="16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	</a:t>
                  </a:r>
                  <a:r>
                    <a:rPr lang="it-IT" sz="1600" b="1" i="1" dirty="0" err="1">
                      <a:solidFill>
                        <a:srgbClr val="FF33C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NADH-deidrogenasi</a:t>
                  </a:r>
                  <a:endParaRPr lang="it-IT" sz="1600" b="1" i="1" dirty="0">
                    <a:solidFill>
                      <a:srgbClr val="FF33CC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just" eaLnBrk="1" hangingPunct="1">
                    <a:defRPr/>
                  </a:pPr>
                  <a:r>
                    <a:rPr lang="it-IT" sz="16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	</a:t>
                  </a:r>
                  <a:r>
                    <a:rPr lang="it-IT" sz="1600" b="1" i="1" dirty="0" err="1">
                      <a:solidFill>
                        <a:srgbClr val="FF33C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Flavoproteine</a:t>
                  </a:r>
                  <a:endParaRPr lang="it-IT" sz="1600" b="1" i="1" dirty="0">
                    <a:solidFill>
                      <a:srgbClr val="FF33CC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just" eaLnBrk="1" hangingPunct="1">
                    <a:defRPr/>
                  </a:pPr>
                  <a:r>
                    <a:rPr lang="it-IT" sz="16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	</a:t>
                  </a:r>
                  <a:r>
                    <a:rPr lang="it-IT" sz="1600" b="1" i="1" dirty="0">
                      <a:solidFill>
                        <a:srgbClr val="FF33C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Proteine ferro-zolfo</a:t>
                  </a:r>
                </a:p>
                <a:p>
                  <a:pPr algn="just" eaLnBrk="1" hangingPunct="1">
                    <a:defRPr/>
                  </a:pPr>
                  <a:r>
                    <a:rPr lang="it-IT" sz="16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	</a:t>
                  </a:r>
                  <a:r>
                    <a:rPr lang="it-IT" sz="1600" b="1" i="1" dirty="0">
                      <a:solidFill>
                        <a:srgbClr val="FF33CC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Citocromi</a:t>
                  </a:r>
                </a:p>
                <a:p>
                  <a:pPr algn="just" eaLnBrk="1" hangingPunct="1">
                    <a:defRPr/>
                  </a:pPr>
                  <a:r>
                    <a:rPr lang="it-IT" sz="16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	</a:t>
                  </a:r>
                  <a:r>
                    <a:rPr lang="it-IT" sz="1600" b="1" i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Chinoni </a:t>
                  </a:r>
                  <a:r>
                    <a:rPr lang="it-IT" sz="16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(molecole non proteiche)</a:t>
                  </a:r>
                  <a:endParaRPr lang="it-IT" sz="1400" b="1" i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789" name="CasellaDiTesto 9"/>
                <p:cNvSpPr txBox="1">
                  <a:spLocks noChangeArrowheads="1"/>
                </p:cNvSpPr>
                <p:nvPr/>
              </p:nvSpPr>
              <p:spPr bwMode="auto">
                <a:xfrm>
                  <a:off x="4722048" y="4303022"/>
                  <a:ext cx="857250" cy="339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6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enzimi</a:t>
                  </a:r>
                  <a:endParaRPr lang="it-IT" altLang="it-IT" sz="14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" name="Parentesi graffa aperta 6"/>
                <p:cNvSpPr/>
                <p:nvPr/>
              </p:nvSpPr>
              <p:spPr>
                <a:xfrm>
                  <a:off x="5508992" y="4005133"/>
                  <a:ext cx="214336" cy="936184"/>
                </a:xfrm>
                <a:prstGeom prst="leftBrace">
                  <a:avLst/>
                </a:prstGeom>
                <a:ln w="254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it-IT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6872" name="CasellaDiTesto 9"/>
              <p:cNvSpPr txBox="1">
                <a:spLocks noChangeArrowheads="1"/>
              </p:cNvSpPr>
              <p:nvPr/>
            </p:nvSpPr>
            <p:spPr bwMode="auto">
              <a:xfrm>
                <a:off x="3593384" y="5373216"/>
                <a:ext cx="5463802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just" eaLnBrk="1" hangingPunct="1">
                  <a:defRPr/>
                </a:pPr>
                <a:r>
                  <a:rPr lang="it-IT" sz="1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NADH deidrogenasi</a:t>
                </a:r>
                <a:endParaRPr lang="it-IT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975" indent="-180975" algn="just" eaLnBrk="1" hangingPunct="1">
                  <a:buFont typeface="Arial" pitchFamily="34" charset="0"/>
                  <a:buChar char="•"/>
                  <a:defRPr/>
                </a:pP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enzimi legati al lato interno della membrana citoplasmatica.</a:t>
                </a:r>
              </a:p>
              <a:p>
                <a:pPr marL="180975" indent="-180975" algn="just" eaLnBrk="1" hangingPunct="1">
                  <a:buFont typeface="Arial" pitchFamily="34" charset="0"/>
                  <a:buChar char="•"/>
                  <a:defRPr/>
                </a:pP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Legano NADH.</a:t>
                </a:r>
              </a:p>
              <a:p>
                <a:pPr marL="180975" indent="-180975" algn="just" eaLnBrk="1" hangingPunct="1">
                  <a:buFont typeface="Arial" pitchFamily="34" charset="0"/>
                  <a:buChar char="•"/>
                  <a:defRPr/>
                </a:pP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Accettano: 2 e</a:t>
                </a:r>
                <a:r>
                  <a:rPr lang="it-IT" sz="16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ed 1 H</a:t>
                </a:r>
                <a:r>
                  <a:rPr lang="it-IT" sz="16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dal NADH (liberano </a:t>
                </a:r>
                <a:r>
                  <a:rPr lang="it-IT" sz="1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NAD</a:t>
                </a:r>
                <a:r>
                  <a:rPr lang="it-IT" sz="1600" b="1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r>
                  <a:rPr lang="it-IT" sz="1600" b="1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098" name="Picture 2" descr="In prokaryotes, where is the respiratory electron transport chain ...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370" y="3691936"/>
                <a:ext cx="3533308" cy="30494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" name="Connettore a gomito 2">
              <a:extLst>
                <a:ext uri="{FF2B5EF4-FFF2-40B4-BE49-F238E27FC236}">
                  <a16:creationId xmlns:a16="http://schemas.microsoft.com/office/drawing/2014/main" id="{20B3A87B-EAB4-4164-8940-02792341E54B}"/>
                </a:ext>
              </a:extLst>
            </p:cNvPr>
            <p:cNvCxnSpPr>
              <a:cxnSpLocks/>
              <a:stCxn id="75780" idx="3"/>
              <a:endCxn id="36869" idx="0"/>
            </p:cNvCxnSpPr>
            <p:nvPr/>
          </p:nvCxnSpPr>
          <p:spPr>
            <a:xfrm>
              <a:off x="4110857" y="2926686"/>
              <a:ext cx="2549375" cy="286414"/>
            </a:xfrm>
            <a:prstGeom prst="bentConnector2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B2281CE8-177A-46A2-A929-5421750F64E5}"/>
                </a:ext>
              </a:extLst>
            </p:cNvPr>
            <p:cNvSpPr txBox="1"/>
            <p:nvPr/>
          </p:nvSpPr>
          <p:spPr>
            <a:xfrm>
              <a:off x="4427984" y="2564904"/>
              <a:ext cx="25202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Trasferimento degli elettroni! </a:t>
              </a:r>
              <a:endParaRPr lang="it-IT" sz="1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CasellaDiTesto 9"/>
          <p:cNvSpPr txBox="1">
            <a:spLocks noChangeArrowheads="1"/>
          </p:cNvSpPr>
          <p:nvPr/>
        </p:nvSpPr>
        <p:spPr bwMode="auto">
          <a:xfrm>
            <a:off x="611560" y="83753"/>
            <a:ext cx="33575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Flavoproteine</a:t>
            </a:r>
            <a:endParaRPr lang="it-IT" altLang="it-IT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FMN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flavin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mononucleotide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FAD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flavin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adenin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dinucleotide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829" name="CasellaDiTesto 9"/>
          <p:cNvSpPr txBox="1">
            <a:spLocks noChangeArrowheads="1"/>
          </p:cNvSpPr>
          <p:nvPr/>
        </p:nvSpPr>
        <p:spPr bwMode="auto">
          <a:xfrm>
            <a:off x="2411413" y="4653136"/>
            <a:ext cx="2460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Stesso sito di ossido-riduzione, sia per </a:t>
            </a:r>
            <a:r>
              <a:rPr lang="it-IT" alt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FAD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che </a:t>
            </a:r>
            <a:r>
              <a:rPr lang="it-IT" alt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FMN</a:t>
            </a:r>
            <a:endParaRPr lang="it-IT" altLang="it-IT" sz="11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7831" name="Picture 10" descr="http://chemwiki.ucdavis.edu/@api/deki/files/3993/image073.png?revision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1" y="4966495"/>
            <a:ext cx="3527313" cy="184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Rettangolo 1"/>
          <p:cNvSpPr>
            <a:spLocks noChangeArrowheads="1"/>
          </p:cNvSpPr>
          <p:nvPr/>
        </p:nvSpPr>
        <p:spPr bwMode="auto">
          <a:xfrm>
            <a:off x="3825739" y="309514"/>
            <a:ext cx="348256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contengono un </a:t>
            </a:r>
            <a:r>
              <a:rPr lang="it-IT" altLang="it-IT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gruppo prostetico 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derivato della riboflavina (</a:t>
            </a:r>
            <a:r>
              <a:rPr lang="it-IT" altLang="it-IT" sz="18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vit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 B</a:t>
            </a:r>
            <a:r>
              <a:rPr lang="it-IT" altLang="it-IT" sz="18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).</a:t>
            </a:r>
            <a:endParaRPr lang="it-IT" altLang="it-IT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060848"/>
            <a:ext cx="4830709" cy="2392834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E4FF5F0A-B610-4C0A-89C2-04A450DB8D4F}"/>
              </a:ext>
            </a:extLst>
          </p:cNvPr>
          <p:cNvGrpSpPr/>
          <p:nvPr/>
        </p:nvGrpSpPr>
        <p:grpSpPr>
          <a:xfrm>
            <a:off x="5148064" y="1052736"/>
            <a:ext cx="3816424" cy="5683226"/>
            <a:chOff x="5004048" y="1044600"/>
            <a:chExt cx="3816424" cy="5683226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4048" y="1632004"/>
              <a:ext cx="3211066" cy="5095822"/>
            </a:xfrm>
            <a:prstGeom prst="rect">
              <a:avLst/>
            </a:prstGeom>
          </p:spPr>
        </p:pic>
        <p:sp>
          <p:nvSpPr>
            <p:cNvPr id="77827" name="CasellaDiTesto 9"/>
            <p:cNvSpPr txBox="1">
              <a:spLocks noChangeArrowheads="1"/>
            </p:cNvSpPr>
            <p:nvPr/>
          </p:nvSpPr>
          <p:spPr bwMode="auto">
            <a:xfrm>
              <a:off x="5436096" y="1044600"/>
              <a:ext cx="33843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Il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gruppo prostetico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(parte </a:t>
              </a:r>
              <a:r>
                <a:rPr lang="it-IT" altLang="it-IT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flavinica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) si ossida e si riduce alternativamente. </a:t>
              </a:r>
              <a:endPara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CasellaDiTesto 9"/>
            <p:cNvSpPr txBox="1">
              <a:spLocks noChangeArrowheads="1"/>
            </p:cNvSpPr>
            <p:nvPr/>
          </p:nvSpPr>
          <p:spPr bwMode="auto">
            <a:xfrm>
              <a:off x="7794446" y="4628356"/>
              <a:ext cx="7858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it-IT" sz="18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FMN</a:t>
              </a:r>
              <a:endParaRPr lang="it-IT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" name="Connettore a gomito 2">
              <a:extLst>
                <a:ext uri="{FF2B5EF4-FFF2-40B4-BE49-F238E27FC236}">
                  <a16:creationId xmlns:a16="http://schemas.microsoft.com/office/drawing/2014/main" id="{37C3E197-CE2F-420C-9E54-9EA0B07AE6F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92168" y="2740856"/>
              <a:ext cx="2672432" cy="576064"/>
            </a:xfrm>
            <a:prstGeom prst="bentConnector3">
              <a:avLst>
                <a:gd name="adj1" fmla="val 100036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840" name="CasellaDiTesto 9"/>
          <p:cNvSpPr txBox="1">
            <a:spLocks noChangeArrowheads="1"/>
          </p:cNvSpPr>
          <p:nvPr/>
        </p:nvSpPr>
        <p:spPr bwMode="auto">
          <a:xfrm>
            <a:off x="251520" y="1124744"/>
            <a:ext cx="53285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Le flavoproteine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accettano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e</a:t>
            </a:r>
            <a:r>
              <a:rPr kumimoji="0" lang="it-IT" altLang="it-IT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+ 2 H</a:t>
            </a:r>
            <a:r>
              <a:rPr kumimoji="0" lang="it-IT" altLang="it-IT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(2 e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+ 1 H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dalla NADH-deidrogenasi ed 1 H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dal citoplasma).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Cedono 2 e</a:t>
            </a:r>
            <a:r>
              <a:rPr lang="it-IT" altLang="it-IT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agli altri complessi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e rilasciano 2 H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Parentesi graffa chiusa 1">
            <a:extLst>
              <a:ext uri="{FF2B5EF4-FFF2-40B4-BE49-F238E27FC236}">
                <a16:creationId xmlns:a16="http://schemas.microsoft.com/office/drawing/2014/main" id="{62BD1B3E-3976-4DA8-B5B0-A2E1B36D7BC9}"/>
              </a:ext>
            </a:extLst>
          </p:cNvPr>
          <p:cNvSpPr/>
          <p:nvPr/>
        </p:nvSpPr>
        <p:spPr>
          <a:xfrm>
            <a:off x="3491880" y="362152"/>
            <a:ext cx="288032" cy="576064"/>
          </a:xfrm>
          <a:prstGeom prst="rightBrace">
            <a:avLst>
              <a:gd name="adj1" fmla="val 8333"/>
              <a:gd name="adj2" fmla="val 24398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82875"/>
            <a:ext cx="5510213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CasellaDiTesto 9"/>
          <p:cNvSpPr txBox="1">
            <a:spLocks noChangeArrowheads="1"/>
          </p:cNvSpPr>
          <p:nvPr/>
        </p:nvSpPr>
        <p:spPr bwMode="auto">
          <a:xfrm>
            <a:off x="71438" y="58738"/>
            <a:ext cx="522064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Proteine ferro-zolfo non-eme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Proteine, con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gruppi prostetici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contenenti atomi di 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ferro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e 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zolfo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presenti nella catene di trasporto degli elettroni. </a:t>
            </a: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24" name="CasellaDiTesto 9"/>
          <p:cNvSpPr txBox="1">
            <a:spLocks noChangeArrowheads="1"/>
          </p:cNvSpPr>
          <p:nvPr/>
        </p:nvSpPr>
        <p:spPr bwMode="auto">
          <a:xfrm>
            <a:off x="611560" y="1700808"/>
            <a:ext cx="5040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Gruppi prostetici più frequenti nelle proteine Fe/S</a:t>
            </a:r>
            <a:endParaRPr lang="it-IT" altLang="it-IT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Fe</a:t>
            </a:r>
            <a:r>
              <a:rPr lang="it-IT" altLang="it-IT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</a:t>
            </a:r>
            <a:r>
              <a:rPr lang="it-IT" altLang="it-IT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8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Fe</a:t>
            </a:r>
            <a:r>
              <a:rPr lang="it-IT" altLang="it-IT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4</a:t>
            </a: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</a:t>
            </a:r>
            <a:r>
              <a:rPr lang="it-IT" altLang="it-IT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4</a:t>
            </a:r>
            <a:r>
              <a:rPr lang="it-IT" altLang="it-IT" sz="18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Fe</a:t>
            </a:r>
            <a:r>
              <a:rPr lang="it-IT" altLang="it-IT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8</a:t>
            </a: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</a:t>
            </a:r>
            <a:r>
              <a:rPr lang="it-IT" altLang="it-IT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8</a:t>
            </a:r>
            <a:r>
              <a:rPr lang="it-IT" altLang="it-IT" sz="18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</a:t>
            </a:r>
          </a:p>
        </p:txBody>
      </p:sp>
      <p:sp>
        <p:nvSpPr>
          <p:cNvPr id="81925" name="CasellaDiTesto 9"/>
          <p:cNvSpPr txBox="1">
            <a:spLocks noChangeArrowheads="1"/>
          </p:cNvSpPr>
          <p:nvPr/>
        </p:nvSpPr>
        <p:spPr bwMode="auto">
          <a:xfrm>
            <a:off x="2349500" y="964188"/>
            <a:ext cx="2201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Trasportano solo e</a:t>
            </a:r>
            <a:r>
              <a:rPr lang="it-IT" altLang="it-IT" sz="1800" b="1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(come i citocromi)</a:t>
            </a:r>
          </a:p>
        </p:txBody>
      </p:sp>
      <p:pic>
        <p:nvPicPr>
          <p:cNvPr id="81926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587500"/>
            <a:ext cx="3313112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CasellaDiTesto 9"/>
          <p:cNvSpPr txBox="1">
            <a:spLocks noChangeArrowheads="1"/>
          </p:cNvSpPr>
          <p:nvPr/>
        </p:nvSpPr>
        <p:spPr bwMode="auto">
          <a:xfrm>
            <a:off x="5508625" y="765175"/>
            <a:ext cx="3014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Esistono diverse classi di proteine ferro-zolfo non-eme con </a:t>
            </a:r>
            <a:r>
              <a:rPr lang="it-IT" altLang="it-IT" sz="16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 potenziali di riduzione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6940550" y="2603500"/>
            <a:ext cx="354013" cy="1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6732588" y="4460875"/>
            <a:ext cx="354012" cy="1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umetto 2 25">
            <a:extLst>
              <a:ext uri="{FF2B5EF4-FFF2-40B4-BE49-F238E27FC236}">
                <a16:creationId xmlns:a16="http://schemas.microsoft.com/office/drawing/2014/main" id="{29B2F4E6-F043-4DDA-9C9C-D0B5F1BB956A}"/>
              </a:ext>
            </a:extLst>
          </p:cNvPr>
          <p:cNvSpPr/>
          <p:nvPr/>
        </p:nvSpPr>
        <p:spPr bwMode="auto">
          <a:xfrm>
            <a:off x="539552" y="2564904"/>
            <a:ext cx="1478059" cy="280329"/>
          </a:xfrm>
          <a:prstGeom prst="wedgeRoundRectCallout">
            <a:avLst>
              <a:gd name="adj1" fmla="val 20056"/>
              <a:gd name="adj2" fmla="val -10880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s.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ferrodossina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7" grpId="0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340768"/>
            <a:ext cx="2800350" cy="22955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84609"/>
            <a:ext cx="2962275" cy="1400175"/>
          </a:xfrm>
          <a:prstGeom prst="rect">
            <a:avLst/>
          </a:prstGeom>
        </p:spPr>
      </p:pic>
      <p:sp>
        <p:nvSpPr>
          <p:cNvPr id="79875" name="CasellaDiTesto 9"/>
          <p:cNvSpPr txBox="1">
            <a:spLocks noChangeArrowheads="1"/>
          </p:cNvSpPr>
          <p:nvPr/>
        </p:nvSpPr>
        <p:spPr bwMode="auto">
          <a:xfrm>
            <a:off x="71438" y="58738"/>
            <a:ext cx="464343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Citocromi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proteine con anelli porfirinici (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gruppi prostetici tipo eme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contenenti Fe. </a:t>
            </a: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876" name="CasellaDiTesto 9"/>
          <p:cNvSpPr txBox="1">
            <a:spLocks noChangeArrowheads="1"/>
          </p:cNvSpPr>
          <p:nvPr/>
        </p:nvSpPr>
        <p:spPr bwMode="auto">
          <a:xfrm>
            <a:off x="179512" y="908720"/>
            <a:ext cx="4248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Le reazioni di ossido-riduzione a carico dei citocromi coinvolgono 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solo e</a:t>
            </a:r>
            <a:r>
              <a:rPr lang="it-IT" altLang="it-IT" sz="1600" b="1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(come le Fe/S)!</a:t>
            </a: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877" name="CasellaDiTesto 9"/>
          <p:cNvSpPr txBox="1">
            <a:spLocks noChangeArrowheads="1"/>
          </p:cNvSpPr>
          <p:nvPr/>
        </p:nvSpPr>
        <p:spPr bwMode="auto">
          <a:xfrm>
            <a:off x="61913" y="1628775"/>
            <a:ext cx="4149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Il ferro può trovarsi nella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 ridotta (Fe</a:t>
            </a:r>
            <a:r>
              <a:rPr lang="it-IT" altLang="it-IT" sz="1600" b="1" baseline="30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ossidata (Fe</a:t>
            </a:r>
            <a:r>
              <a:rPr lang="it-IT" altLang="it-IT" sz="1600" b="1" baseline="30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3+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Citocromo-Fe</a:t>
            </a:r>
            <a:r>
              <a:rPr lang="it-IT" altLang="it-IT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altLang="it-IT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 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Citocromo-Fe</a:t>
            </a:r>
            <a:r>
              <a:rPr lang="it-IT" altLang="it-IT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+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+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e</a:t>
            </a:r>
            <a:r>
              <a:rPr lang="it-IT" altLang="it-IT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</a:t>
            </a:r>
            <a:endParaRPr lang="it-IT" altLang="it-IT" sz="14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881" name="CasellaDiTesto 9"/>
          <p:cNvSpPr txBox="1">
            <a:spLocks noChangeArrowheads="1"/>
          </p:cNvSpPr>
          <p:nvPr/>
        </p:nvSpPr>
        <p:spPr bwMode="auto">
          <a:xfrm>
            <a:off x="6626533" y="1484784"/>
            <a:ext cx="233795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Struttura del citocromo</a:t>
            </a: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4788024" y="342732"/>
            <a:ext cx="1624542" cy="231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185" y="1756792"/>
            <a:ext cx="2314575" cy="160020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026D366B-1B55-AEB4-1765-FF17F4C65B17}"/>
              </a:ext>
            </a:extLst>
          </p:cNvPr>
          <p:cNvGrpSpPr/>
          <p:nvPr/>
        </p:nvGrpSpPr>
        <p:grpSpPr>
          <a:xfrm>
            <a:off x="179512" y="2537609"/>
            <a:ext cx="8882823" cy="4203759"/>
            <a:chOff x="179512" y="2537609"/>
            <a:chExt cx="8882823" cy="4203759"/>
          </a:xfrm>
        </p:grpSpPr>
        <p:sp>
          <p:nvSpPr>
            <p:cNvPr id="79878" name="CasellaDiTesto 9"/>
            <p:cNvSpPr txBox="1">
              <a:spLocks noChangeArrowheads="1"/>
            </p:cNvSpPr>
            <p:nvPr/>
          </p:nvSpPr>
          <p:spPr bwMode="auto">
            <a:xfrm>
              <a:off x="214313" y="2537609"/>
              <a:ext cx="334957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 seconda del tipo di eme, si distinguono varie classi di citocromi con </a:t>
              </a:r>
              <a:r>
                <a:rPr lang="it-IT" altLang="it-IT" sz="1600" b="1" u="sng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potenziali di riduzione diversi</a:t>
              </a:r>
              <a:r>
                <a:rPr lang="it-IT" altLang="it-IT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it-IT" altLang="it-IT" sz="1600" b="1" dirty="0" err="1">
                  <a:solidFill>
                    <a:srgbClr val="FF33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Cyt</a:t>
              </a:r>
              <a:r>
                <a:rPr lang="it-IT" altLang="it-IT" sz="1600" b="1" dirty="0">
                  <a:solidFill>
                    <a:srgbClr val="FF33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</a:t>
              </a:r>
              <a:endParaRPr lang="it-IT" altLang="it-IT" sz="1600" b="1" baseline="-25000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FF33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it-IT" altLang="it-IT" sz="1600" b="1" dirty="0" err="1">
                  <a:solidFill>
                    <a:srgbClr val="FF33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Cyt</a:t>
              </a:r>
              <a:r>
                <a:rPr lang="it-IT" altLang="it-IT" sz="1600" b="1" dirty="0">
                  <a:solidFill>
                    <a:srgbClr val="FF33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FF33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it-IT" altLang="it-IT" sz="1600" b="1" dirty="0" err="1">
                  <a:solidFill>
                    <a:srgbClr val="FF33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Cyt</a:t>
              </a:r>
              <a:r>
                <a:rPr lang="it-IT" altLang="it-IT" sz="1600" b="1" dirty="0">
                  <a:solidFill>
                    <a:srgbClr val="FF33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</a:t>
              </a:r>
              <a:endParaRPr lang="it-IT" altLang="it-IT" sz="1400" b="1" baseline="-25000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879" name="CasellaDiTesto 9"/>
            <p:cNvSpPr txBox="1">
              <a:spLocks noChangeArrowheads="1"/>
            </p:cNvSpPr>
            <p:nvPr/>
          </p:nvSpPr>
          <p:spPr bwMode="auto">
            <a:xfrm>
              <a:off x="179512" y="4293096"/>
              <a:ext cx="338437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Nell’ambito della stessa classe  si possono distinguere citocromi diversi: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Cyt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</a:t>
              </a:r>
              <a:r>
                <a:rPr lang="it-IT" alt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it-IT" altLang="it-IT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Cyt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</a:t>
              </a:r>
              <a:r>
                <a:rPr lang="it-IT" alt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it-IT" altLang="it-IT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Cyt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</a:t>
              </a:r>
              <a:r>
                <a:rPr lang="it-IT" alt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t-IT" altLang="it-IT" sz="16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… </a:t>
              </a:r>
              <a:endPara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880" name="CasellaDiTesto 9"/>
            <p:cNvSpPr txBox="1">
              <a:spLocks noChangeArrowheads="1"/>
            </p:cNvSpPr>
            <p:nvPr/>
          </p:nvSpPr>
          <p:spPr bwMode="auto">
            <a:xfrm>
              <a:off x="285750" y="5500688"/>
              <a:ext cx="300037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 alcuni casi i citocromi si aggregano, formando </a:t>
              </a:r>
              <a:r>
                <a:rPr lang="it-IT" altLang="it-IT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complessi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compatti: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Cyt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bc</a:t>
              </a:r>
              <a:r>
                <a:rPr lang="it-IT" alt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aa</a:t>
              </a:r>
              <a:r>
                <a:rPr lang="it-IT" alt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it-IT" altLang="it-IT" sz="16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it-IT" altLang="it-IT" sz="14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883" name="CasellaDiTesto 9"/>
            <p:cNvSpPr txBox="1">
              <a:spLocks noChangeArrowheads="1"/>
            </p:cNvSpPr>
            <p:nvPr/>
          </p:nvSpPr>
          <p:spPr bwMode="auto">
            <a:xfrm>
              <a:off x="3492451" y="3685043"/>
              <a:ext cx="33004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 citocromi trasportano solo e</a:t>
              </a:r>
              <a:r>
                <a:rPr lang="it-IT" altLang="it-IT" sz="16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3888" y="4095717"/>
              <a:ext cx="5341102" cy="2645651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28685" y="3350543"/>
              <a:ext cx="2533650" cy="2381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ttangolo 2"/>
          <p:cNvSpPr>
            <a:spLocks noChangeArrowheads="1"/>
          </p:cNvSpPr>
          <p:nvPr/>
        </p:nvSpPr>
        <p:spPr bwMode="auto">
          <a:xfrm>
            <a:off x="71438" y="77788"/>
            <a:ext cx="5364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Calibri" panose="020F0502020204030204" pitchFamily="34" charset="0"/>
                <a:cs typeface="Calibri" panose="020F0502020204030204" pitchFamily="34" charset="0"/>
              </a:rPr>
              <a:t>Saha et al.,</a:t>
            </a:r>
            <a:r>
              <a:rPr lang="pt-BR" altLang="it-IT" sz="1600" b="1">
                <a:latin typeface="Calibri" panose="020F0502020204030204" pitchFamily="34" charset="0"/>
                <a:cs typeface="Calibri" panose="020F0502020204030204" pitchFamily="34" charset="0"/>
              </a:rPr>
              <a:t> (2012) Microbial siderophores: a mini review. </a:t>
            </a:r>
            <a:r>
              <a:rPr lang="it-IT" altLang="it-IT" sz="16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b="1">
                <a:latin typeface="Calibri" panose="020F0502020204030204" pitchFamily="34" charset="0"/>
                <a:cs typeface="Calibri" panose="020F0502020204030204" pitchFamily="34" charset="0"/>
              </a:rPr>
              <a:t>Journal of Basic Microbiology </a:t>
            </a:r>
            <a:r>
              <a:rPr lang="en-US" altLang="it-IT" sz="1600" b="1" i="1">
                <a:latin typeface="Calibri" panose="020F0502020204030204" pitchFamily="34" charset="0"/>
                <a:cs typeface="Calibri" panose="020F0502020204030204" pitchFamily="34" charset="0"/>
              </a:rPr>
              <a:t>52, 1-15</a:t>
            </a:r>
            <a:endParaRPr lang="it-IT" altLang="it-IT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243" name="Gruppo 1"/>
          <p:cNvGrpSpPr>
            <a:grpSpLocks/>
          </p:cNvGrpSpPr>
          <p:nvPr/>
        </p:nvGrpSpPr>
        <p:grpSpPr bwMode="auto">
          <a:xfrm>
            <a:off x="42934" y="1052513"/>
            <a:ext cx="8956604" cy="4705350"/>
            <a:chOff x="42934" y="1052513"/>
            <a:chExt cx="8956604" cy="4705350"/>
          </a:xfrm>
        </p:grpSpPr>
        <p:pic>
          <p:nvPicPr>
            <p:cNvPr id="1024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052513"/>
              <a:ext cx="8820150" cy="470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e 3"/>
            <p:cNvSpPr/>
            <p:nvPr/>
          </p:nvSpPr>
          <p:spPr>
            <a:xfrm>
              <a:off x="1408113" y="1230313"/>
              <a:ext cx="431800" cy="2889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e 4"/>
            <p:cNvSpPr/>
            <p:nvPr/>
          </p:nvSpPr>
          <p:spPr>
            <a:xfrm>
              <a:off x="2032000" y="4740275"/>
              <a:ext cx="433388" cy="2873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e 5"/>
            <p:cNvSpPr/>
            <p:nvPr/>
          </p:nvSpPr>
          <p:spPr>
            <a:xfrm>
              <a:off x="5840413" y="2003425"/>
              <a:ext cx="477837" cy="2873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e 6"/>
            <p:cNvSpPr/>
            <p:nvPr/>
          </p:nvSpPr>
          <p:spPr>
            <a:xfrm>
              <a:off x="5872163" y="4672013"/>
              <a:ext cx="431800" cy="2889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49" name="CasellaDiTesto 1"/>
            <p:cNvSpPr txBox="1">
              <a:spLocks noChangeArrowheads="1"/>
            </p:cNvSpPr>
            <p:nvPr/>
          </p:nvSpPr>
          <p:spPr bwMode="auto">
            <a:xfrm>
              <a:off x="107950" y="2349500"/>
              <a:ext cx="4748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G-</a:t>
              </a:r>
            </a:p>
          </p:txBody>
        </p:sp>
        <p:sp>
          <p:nvSpPr>
            <p:cNvPr id="10250" name="CasellaDiTesto 8"/>
            <p:cNvSpPr txBox="1">
              <a:spLocks noChangeArrowheads="1"/>
            </p:cNvSpPr>
            <p:nvPr/>
          </p:nvSpPr>
          <p:spPr bwMode="auto">
            <a:xfrm>
              <a:off x="8078788" y="2492375"/>
              <a:ext cx="5341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4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G+</a:t>
              </a:r>
            </a:p>
          </p:txBody>
        </p:sp>
        <p:sp>
          <p:nvSpPr>
            <p:cNvPr id="10251" name="CasellaDiTesto 9"/>
            <p:cNvSpPr txBox="1">
              <a:spLocks noChangeArrowheads="1"/>
            </p:cNvSpPr>
            <p:nvPr/>
          </p:nvSpPr>
          <p:spPr bwMode="auto">
            <a:xfrm>
              <a:off x="42934" y="3695700"/>
              <a:ext cx="161925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10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L’energia necessaria al trasporto attraverso la membrana esterna deriva dalla FPM, che viene trasferita al recettore dal complesso </a:t>
              </a:r>
              <a:r>
                <a:rPr lang="it-IT" altLang="it-IT" sz="1000" b="1" dirty="0" err="1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TonB-ExbB-ExbD</a:t>
              </a:r>
              <a:r>
                <a:rPr lang="it-IT" altLang="it-IT" sz="10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localizzato nella membrana citoplasmatica.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uppo 8"/>
          <p:cNvGrpSpPr>
            <a:grpSpLocks/>
          </p:cNvGrpSpPr>
          <p:nvPr/>
        </p:nvGrpSpPr>
        <p:grpSpPr bwMode="auto">
          <a:xfrm>
            <a:off x="1908175" y="260350"/>
            <a:ext cx="6551613" cy="4383088"/>
            <a:chOff x="3001963" y="2286000"/>
            <a:chExt cx="6553172" cy="4383088"/>
          </a:xfrm>
        </p:grpSpPr>
        <p:pic>
          <p:nvPicPr>
            <p:cNvPr id="84010" name="Picture 2" descr="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963" y="2286000"/>
              <a:ext cx="5846762" cy="438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umetto 2 6"/>
            <p:cNvSpPr/>
            <p:nvPr/>
          </p:nvSpPr>
          <p:spPr>
            <a:xfrm>
              <a:off x="7590930" y="3008313"/>
              <a:ext cx="1964205" cy="357187"/>
            </a:xfrm>
            <a:prstGeom prst="wedgeRoundRectCallout">
              <a:avLst>
                <a:gd name="adj1" fmla="val -65916"/>
                <a:gd name="adj2" fmla="val 30440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Catena isoprenica</a:t>
              </a:r>
            </a:p>
          </p:txBody>
        </p:sp>
      </p:grpSp>
      <p:sp>
        <p:nvSpPr>
          <p:cNvPr id="83971" name="CasellaDiTesto 9"/>
          <p:cNvSpPr txBox="1">
            <a:spLocks noChangeArrowheads="1"/>
          </p:cNvSpPr>
          <p:nvPr/>
        </p:nvSpPr>
        <p:spPr bwMode="auto">
          <a:xfrm>
            <a:off x="251520" y="116632"/>
            <a:ext cx="399573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Chinoni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piccole </a:t>
            </a:r>
            <a:r>
              <a:rPr lang="it-IT" altLang="it-IT" sz="1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molecole idrofobiche, non proteiche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che entrano a far parte della catena di trasporto degli elettroni.</a:t>
            </a:r>
          </a:p>
          <a:p>
            <a:pPr marL="285750" indent="-109538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Ubichinone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(coenzima Q)</a:t>
            </a:r>
          </a:p>
          <a:p>
            <a:pPr marL="285750" indent="-109538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Metachinone</a:t>
            </a:r>
            <a:endParaRPr lang="it-IT" altLang="it-IT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285750" indent="-109538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Menachinone</a:t>
            </a:r>
            <a:endParaRPr lang="it-IT" altLang="it-IT" sz="1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285750" indent="-109538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…</a:t>
            </a:r>
            <a:endParaRPr lang="it-IT" altLang="it-IT" sz="1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972" name="CasellaDiTesto 9"/>
          <p:cNvSpPr txBox="1">
            <a:spLocks noChangeArrowheads="1"/>
          </p:cNvSpPr>
          <p:nvPr/>
        </p:nvSpPr>
        <p:spPr bwMode="auto">
          <a:xfrm>
            <a:off x="251520" y="2132856"/>
            <a:ext cx="39610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chinoni accettano 2 e</a:t>
            </a:r>
            <a:r>
              <a:rPr lang="it-IT" altLang="it-IT" sz="1600" b="1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H</a:t>
            </a:r>
            <a:r>
              <a:rPr lang="it-IT" altLang="it-IT" sz="1600" b="1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cedono al trasportatore successivo solo e</a:t>
            </a:r>
            <a:r>
              <a:rPr lang="it-IT" altLang="it-IT" sz="1600" b="1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it-IT" altLang="it-IT" sz="16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(come le flavoproteine).</a:t>
            </a:r>
          </a:p>
        </p:txBody>
      </p:sp>
      <p:sp>
        <p:nvSpPr>
          <p:cNvPr id="8" name="CasellaDiTesto 9"/>
          <p:cNvSpPr txBox="1">
            <a:spLocks noChangeArrowheads="1"/>
          </p:cNvSpPr>
          <p:nvPr/>
        </p:nvSpPr>
        <p:spPr bwMode="auto">
          <a:xfrm>
            <a:off x="5148263" y="322263"/>
            <a:ext cx="29289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Struttura</a:t>
            </a:r>
          </a:p>
          <a:p>
            <a:pPr eaLnBrk="1" hangingPunct="1">
              <a:defRPr/>
            </a:pP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coenzima Q (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ubichinone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406756"/>
              </p:ext>
            </p:extLst>
          </p:nvPr>
        </p:nvGraphicFramePr>
        <p:xfrm>
          <a:off x="179388" y="4652963"/>
          <a:ext cx="516781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trasportatore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accetta</a:t>
                      </a: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Cede</a:t>
                      </a: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it-IT" sz="1400" b="1" i="1" dirty="0">
                          <a:solidFill>
                            <a:srgbClr val="FF33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NAD(P)</a:t>
                      </a:r>
                      <a:endParaRPr lang="it-IT" sz="140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+ 1 H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+ 1 H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it-IT" sz="1400" b="1" i="1" dirty="0">
                          <a:solidFill>
                            <a:srgbClr val="FF33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FAD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+ 2 H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+ 2 H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1" dirty="0" err="1">
                          <a:solidFill>
                            <a:srgbClr val="FF33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Flavoproteine</a:t>
                      </a:r>
                      <a:r>
                        <a:rPr lang="it-IT" sz="1400" b="1" i="1" dirty="0">
                          <a:solidFill>
                            <a:srgbClr val="FF33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(FMN,</a:t>
                      </a:r>
                      <a:r>
                        <a:rPr lang="it-IT" sz="1400" b="1" i="1" baseline="0" dirty="0">
                          <a:solidFill>
                            <a:srgbClr val="FF33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FAD)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+ 2 </a:t>
                      </a:r>
                      <a:r>
                        <a:rPr lang="it-IT" sz="1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it-IT" sz="1400" b="1" baseline="300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e</a:t>
                      </a: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+ 2 H</a:t>
                      </a: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278530561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1" dirty="0">
                          <a:solidFill>
                            <a:srgbClr val="FF33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Proteine ferro-zolfo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it-IT" sz="1400" b="1" i="1" dirty="0">
                          <a:solidFill>
                            <a:srgbClr val="FF33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Citocromi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it-IT" sz="1400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Chinoni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+ 2 </a:t>
                      </a:r>
                      <a:r>
                        <a:rPr lang="it-IT" sz="1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it-IT" sz="1400" b="1" baseline="300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it-IT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e</a:t>
                      </a:r>
                      <a:r>
                        <a:rPr lang="it-IT" sz="1400" b="1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it-IT" sz="14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+ 2 H</a:t>
                      </a:r>
                      <a:r>
                        <a:rPr kumimoji="0" lang="it-IT" sz="14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it-IT" sz="14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1" marR="9145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4008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1844675"/>
            <a:ext cx="32400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arrotondato 11"/>
          <p:cNvSpPr/>
          <p:nvPr/>
        </p:nvSpPr>
        <p:spPr>
          <a:xfrm>
            <a:off x="6875463" y="3356992"/>
            <a:ext cx="792162" cy="863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B5646E-0EC9-4CB0-BC34-1E96EFC48504}"/>
              </a:ext>
            </a:extLst>
          </p:cNvPr>
          <p:cNvSpPr txBox="1"/>
          <p:nvPr/>
        </p:nvSpPr>
        <p:spPr>
          <a:xfrm>
            <a:off x="107504" y="3284984"/>
            <a:ext cx="3096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Poiché per la riduzione dei chinoni servono e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ed H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i protoni sono recuperati dal citoplasma.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320" y="156463"/>
            <a:ext cx="4321175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metto 2 1"/>
          <p:cNvSpPr/>
          <p:nvPr/>
        </p:nvSpPr>
        <p:spPr>
          <a:xfrm>
            <a:off x="5724079" y="44624"/>
            <a:ext cx="3096393" cy="576262"/>
          </a:xfrm>
          <a:prstGeom prst="wedgeRoundRectCallout">
            <a:avLst>
              <a:gd name="adj1" fmla="val -76476"/>
              <a:gd name="adj2" fmla="val 17113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Accetta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H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libera all’esterno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H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2" name="Fumetto 2 11"/>
          <p:cNvSpPr/>
          <p:nvPr/>
        </p:nvSpPr>
        <p:spPr>
          <a:xfrm>
            <a:off x="1115616" y="1125538"/>
            <a:ext cx="1564084" cy="574675"/>
          </a:xfrm>
          <a:prstGeom prst="wedgeRoundRectCallout">
            <a:avLst>
              <a:gd name="adj1" fmla="val 114405"/>
              <a:gd name="adj2" fmla="val 34723"/>
              <a:gd name="adj3" fmla="val 16667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Accetta solo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3" name="Fumetto 2 12"/>
          <p:cNvSpPr/>
          <p:nvPr/>
        </p:nvSpPr>
        <p:spPr>
          <a:xfrm>
            <a:off x="971600" y="4033838"/>
            <a:ext cx="1466800" cy="574675"/>
          </a:xfrm>
          <a:prstGeom prst="wedgeRoundRectCallout">
            <a:avLst>
              <a:gd name="adj1" fmla="val 117797"/>
              <a:gd name="adj2" fmla="val -37991"/>
              <a:gd name="adj3" fmla="val 16667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Accetta solo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4" name="Fumetto 2 13"/>
          <p:cNvSpPr/>
          <p:nvPr/>
        </p:nvSpPr>
        <p:spPr>
          <a:xfrm>
            <a:off x="323527" y="2276475"/>
            <a:ext cx="2519685" cy="576263"/>
          </a:xfrm>
          <a:prstGeom prst="wedgeRoundRectCallout">
            <a:avLst>
              <a:gd name="adj1" fmla="val 91045"/>
              <a:gd name="adj2" fmla="val -2780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Accetta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H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libera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H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5" name="Fumetto 2 14"/>
          <p:cNvSpPr/>
          <p:nvPr/>
        </p:nvSpPr>
        <p:spPr>
          <a:xfrm>
            <a:off x="539552" y="3190875"/>
            <a:ext cx="1511498" cy="576263"/>
          </a:xfrm>
          <a:prstGeom prst="wedgeRoundRectCallout">
            <a:avLst>
              <a:gd name="adj1" fmla="val 153346"/>
              <a:gd name="adj2" fmla="val 55577"/>
              <a:gd name="adj3" fmla="val 16667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Accetta solo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6" name="Fumetto 2 15"/>
          <p:cNvSpPr/>
          <p:nvPr/>
        </p:nvSpPr>
        <p:spPr>
          <a:xfrm>
            <a:off x="1187624" y="5157192"/>
            <a:ext cx="1566813" cy="576262"/>
          </a:xfrm>
          <a:prstGeom prst="wedgeRoundRectCallout">
            <a:avLst>
              <a:gd name="adj1" fmla="val 86525"/>
              <a:gd name="adj2" fmla="val -52088"/>
              <a:gd name="adj3" fmla="val 16667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Accetta solo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Cede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17" name="Fumetto 2 16"/>
          <p:cNvSpPr/>
          <p:nvPr/>
        </p:nvSpPr>
        <p:spPr>
          <a:xfrm>
            <a:off x="6516688" y="1052513"/>
            <a:ext cx="1799728" cy="576262"/>
          </a:xfrm>
          <a:prstGeom prst="wedgeRoundRectCallout">
            <a:avLst>
              <a:gd name="adj1" fmla="val -70008"/>
              <a:gd name="adj2" fmla="val 2976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Accetta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H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e</a:t>
            </a:r>
            <a:r>
              <a:rPr lang="it-IT" sz="1600" b="1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H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0" name="Fumetto 2 9"/>
          <p:cNvSpPr/>
          <p:nvPr/>
        </p:nvSpPr>
        <p:spPr>
          <a:xfrm>
            <a:off x="6516688" y="3190875"/>
            <a:ext cx="1871736" cy="576263"/>
          </a:xfrm>
          <a:prstGeom prst="wedgeRoundRectCallout">
            <a:avLst>
              <a:gd name="adj1" fmla="val -98919"/>
              <a:gd name="adj2" fmla="val -7437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Accetta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2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Cede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e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2 </a:t>
            </a:r>
            <a:r>
              <a:rPr lang="it-IT" sz="1600" b="1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1600" b="1" baseline="30000" dirty="0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86027" name="CasellaDiTesto 9"/>
          <p:cNvSpPr txBox="1">
            <a:spLocks noChangeArrowheads="1"/>
          </p:cNvSpPr>
          <p:nvPr/>
        </p:nvSpPr>
        <p:spPr bwMode="auto">
          <a:xfrm>
            <a:off x="6084888" y="5768975"/>
            <a:ext cx="2867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Alternanza nella membrana di trasportatori di soli e</a:t>
            </a:r>
            <a:r>
              <a:rPr lang="it-IT" altLang="it-IT" sz="1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di trasportatori di e</a:t>
            </a:r>
            <a:r>
              <a:rPr lang="it-IT" altLang="it-IT" sz="1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H</a:t>
            </a:r>
            <a:r>
              <a:rPr lang="it-IT" altLang="it-IT" sz="1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8" name="CasellaDiTesto 9">
            <a:extLst>
              <a:ext uri="{FF2B5EF4-FFF2-40B4-BE49-F238E27FC236}">
                <a16:creationId xmlns:a16="http://schemas.microsoft.com/office/drawing/2014/main" id="{97922EA5-C192-4FA3-9DDC-ED66ADB33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4624"/>
            <a:ext cx="32403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Esistono diverse catene di trasporto degli e</a:t>
            </a:r>
            <a:r>
              <a:rPr lang="it-IT" altLang="it-IT" sz="1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ed alcune possono coesistere nello stesso batterio.</a:t>
            </a:r>
            <a:endParaRPr lang="it-IT" altLang="it-IT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1438"/>
            <a:ext cx="889635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CasellaDiTesto 9"/>
          <p:cNvSpPr txBox="1">
            <a:spLocks noChangeArrowheads="1"/>
          </p:cNvSpPr>
          <p:nvPr/>
        </p:nvSpPr>
        <p:spPr bwMode="auto">
          <a:xfrm>
            <a:off x="34925" y="71438"/>
            <a:ext cx="67691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Componenti delle 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catena di trasporto degli elettroni</a:t>
            </a:r>
            <a:r>
              <a:rPr lang="it-IT" altLang="it-IT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 relativi E</a:t>
            </a:r>
            <a:r>
              <a:rPr lang="it-IT" altLang="it-IT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’.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Sequenza tipica dei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mitocondri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alcuni batteri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altLang="it-IT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Paracoccus</a:t>
            </a:r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denitrificans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88068" name="CasellaDiTesto 9"/>
          <p:cNvSpPr txBox="1">
            <a:spLocks noChangeArrowheads="1"/>
          </p:cNvSpPr>
          <p:nvPr/>
        </p:nvSpPr>
        <p:spPr bwMode="auto">
          <a:xfrm>
            <a:off x="393700" y="1412875"/>
            <a:ext cx="32210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Calibri" panose="020F0502020204030204" pitchFamily="34" charset="0"/>
                <a:cs typeface="Calibri" panose="020F0502020204030204" pitchFamily="34" charset="0"/>
              </a:rPr>
              <a:t>Durante il trasporto degli elettroni si creano le basi per la produzione di ATP (fosforilazione ossidativa)</a:t>
            </a:r>
          </a:p>
        </p:txBody>
      </p:sp>
      <p:sp>
        <p:nvSpPr>
          <p:cNvPr id="88069" name="CasellaDiTesto 9"/>
          <p:cNvSpPr txBox="1">
            <a:spLocks noChangeArrowheads="1"/>
          </p:cNvSpPr>
          <p:nvPr/>
        </p:nvSpPr>
        <p:spPr bwMode="auto">
          <a:xfrm>
            <a:off x="34925" y="3043238"/>
            <a:ext cx="37147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E’ possibile la conservazione dell’energia mediante la formazione della 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FORZA PROTON-MOTRICE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che porta alla sintesi dell’ATP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teoria della </a:t>
            </a:r>
            <a:r>
              <a:rPr lang="it-IT" altLang="it-IT" sz="16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chemiosmosi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88070" name="CasellaDiTesto 9"/>
          <p:cNvSpPr txBox="1">
            <a:spLocks noChangeArrowheads="1"/>
          </p:cNvSpPr>
          <p:nvPr/>
        </p:nvSpPr>
        <p:spPr bwMode="auto">
          <a:xfrm>
            <a:off x="179388" y="4819650"/>
            <a:ext cx="38877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All’interno della membrana i trasportatori sono orientati in modo che durante il trasporto avvenga la separazione degli elettroni dai protoni.</a:t>
            </a:r>
          </a:p>
        </p:txBody>
      </p:sp>
      <p:sp>
        <p:nvSpPr>
          <p:cNvPr id="88071" name="CasellaDiTesto 9"/>
          <p:cNvSpPr txBox="1">
            <a:spLocks noChangeArrowheads="1"/>
          </p:cNvSpPr>
          <p:nvPr/>
        </p:nvSpPr>
        <p:spPr bwMode="auto">
          <a:xfrm>
            <a:off x="5786438" y="476672"/>
            <a:ext cx="3249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I protoni vengono pompati sul lato esterno della membrana citoplasmatica (o nel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periplasma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41992" name="CasellaDiTesto 9"/>
          <p:cNvSpPr txBox="1">
            <a:spLocks noChangeArrowheads="1"/>
          </p:cNvSpPr>
          <p:nvPr/>
        </p:nvSpPr>
        <p:spPr bwMode="auto">
          <a:xfrm>
            <a:off x="5724128" y="5085184"/>
            <a:ext cx="31683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Nella respirazione aerobica, al termine della catena di trasporto, gli elettroni vengono trasferiti all’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accettore finale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1600" b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 con formazione di </a:t>
            </a:r>
            <a:r>
              <a:rPr 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1600" b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8073" name="CasellaDiTesto 9"/>
          <p:cNvSpPr txBox="1">
            <a:spLocks noChangeArrowheads="1"/>
          </p:cNvSpPr>
          <p:nvPr/>
        </p:nvSpPr>
        <p:spPr bwMode="auto">
          <a:xfrm>
            <a:off x="5657850" y="1735648"/>
            <a:ext cx="3378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Generazione di un </a:t>
            </a:r>
            <a:r>
              <a:rPr lang="it-IT" altLang="it-IT" sz="1600" b="1" dirty="0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gradiente di </a:t>
            </a:r>
            <a:r>
              <a:rPr lang="it-IT" altLang="it-IT" sz="1600" b="1" dirty="0" err="1">
                <a:solidFill>
                  <a:srgbClr val="FF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 un </a:t>
            </a: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potenziale elettrochimico (</a:t>
            </a: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µH</a:t>
            </a:r>
            <a:r>
              <a:rPr lang="it-IT" altLang="it-IT" sz="1600" b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+</a:t>
            </a:r>
            <a:r>
              <a:rPr lang="it-IT" alt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attraverso la membrana.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L’interno del citoplasma è elettricamente negativo e l’</a:t>
            </a:r>
            <a:r>
              <a:rPr lang="it-IT" altLang="it-IT" sz="14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esterno della membrana è elettricamente positivo ed acido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8074" name="CasellaDiTesto 9"/>
          <p:cNvSpPr txBox="1">
            <a:spLocks noChangeArrowheads="1"/>
          </p:cNvSpPr>
          <p:nvPr/>
        </p:nvSpPr>
        <p:spPr bwMode="auto">
          <a:xfrm>
            <a:off x="5643563" y="4000500"/>
            <a:ext cx="32146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Il gradiente di </a:t>
            </a:r>
            <a:r>
              <a:rPr lang="it-IT" alt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ed il potenziale elettrochimico, che contribuiscono alla FPM, sono alla base dell’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energizzazione della membrana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Freccia in giù 10"/>
          <p:cNvSpPr/>
          <p:nvPr/>
        </p:nvSpPr>
        <p:spPr>
          <a:xfrm>
            <a:off x="7092950" y="1411883"/>
            <a:ext cx="71438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ccia in giù 11"/>
          <p:cNvSpPr/>
          <p:nvPr/>
        </p:nvSpPr>
        <p:spPr>
          <a:xfrm>
            <a:off x="1763713" y="2517775"/>
            <a:ext cx="215900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66713"/>
            <a:ext cx="4097338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4"/>
          <p:cNvGrpSpPr>
            <a:grpSpLocks/>
          </p:cNvGrpSpPr>
          <p:nvPr/>
        </p:nvGrpSpPr>
        <p:grpSpPr bwMode="auto">
          <a:xfrm>
            <a:off x="179512" y="69552"/>
            <a:ext cx="8925749" cy="6329200"/>
            <a:chOff x="179510" y="214313"/>
            <a:chExt cx="8925630" cy="6328743"/>
          </a:xfrm>
        </p:grpSpPr>
        <p:sp>
          <p:nvSpPr>
            <p:cNvPr id="90118" name="CasellaDiTesto 9"/>
            <p:cNvSpPr txBox="1">
              <a:spLocks noChangeArrowheads="1"/>
            </p:cNvSpPr>
            <p:nvPr/>
          </p:nvSpPr>
          <p:spPr bwMode="auto">
            <a:xfrm>
              <a:off x="1331622" y="477398"/>
              <a:ext cx="2488291" cy="52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NADH cede 2 e</a:t>
              </a:r>
              <a:r>
                <a: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+ H</a:t>
              </a:r>
              <a:r>
                <a: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 FMN con formazione di FMNH</a:t>
              </a:r>
              <a:r>
                <a:rPr lang="it-IT" altLang="it-IT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0119" name="CasellaDiTesto 9"/>
            <p:cNvSpPr txBox="1">
              <a:spLocks noChangeArrowheads="1"/>
            </p:cNvSpPr>
            <p:nvPr/>
          </p:nvSpPr>
          <p:spPr bwMode="auto">
            <a:xfrm>
              <a:off x="5145782" y="214313"/>
              <a:ext cx="3890714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>
                  <a:latin typeface="Calibri" panose="020F0502020204030204" pitchFamily="34" charset="0"/>
                  <a:cs typeface="Calibri" panose="020F0502020204030204" pitchFamily="34" charset="0"/>
                </a:rPr>
                <a:t>Catena di trasporto in </a:t>
              </a:r>
              <a:r>
                <a:rPr lang="it-IT" altLang="it-IT" sz="1600" b="1" i="1">
                  <a:latin typeface="Calibri" panose="020F0502020204030204" pitchFamily="34" charset="0"/>
                  <a:cs typeface="Calibri" panose="020F0502020204030204" pitchFamily="34" charset="0"/>
                </a:rPr>
                <a:t>Paracoccus denitrificans</a:t>
              </a:r>
              <a:r>
                <a:rPr lang="it-IT" altLang="it-IT" sz="1600" b="1">
                  <a:latin typeface="Calibri" panose="020F0502020204030204" pitchFamily="34" charset="0"/>
                  <a:cs typeface="Calibri" panose="020F0502020204030204" pitchFamily="34" charset="0"/>
                </a:rPr>
                <a:t>  (modello nei procarioti)</a:t>
              </a:r>
            </a:p>
          </p:txBody>
        </p:sp>
        <p:sp>
          <p:nvSpPr>
            <p:cNvPr id="90120" name="CasellaDiTesto 9"/>
            <p:cNvSpPr txBox="1">
              <a:spLocks noChangeArrowheads="1"/>
            </p:cNvSpPr>
            <p:nvPr/>
          </p:nvSpPr>
          <p:spPr bwMode="auto">
            <a:xfrm>
              <a:off x="539545" y="981418"/>
              <a:ext cx="2915777" cy="738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Gli H</a:t>
              </a:r>
              <a:r>
                <a: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vengono pompati all’esterno quando FMNH</a:t>
              </a:r>
              <a:r>
                <a:rPr lang="it-IT" altLang="it-IT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cede 2 e</a:t>
              </a:r>
              <a:r>
                <a: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ad una ferro-proteina non eme (Fe/S).</a:t>
              </a:r>
            </a:p>
          </p:txBody>
        </p:sp>
        <p:sp>
          <p:nvSpPr>
            <p:cNvPr id="90121" name="CasellaDiTesto 9"/>
            <p:cNvSpPr txBox="1">
              <a:spLocks noChangeArrowheads="1"/>
            </p:cNvSpPr>
            <p:nvPr/>
          </p:nvSpPr>
          <p:spPr bwMode="auto">
            <a:xfrm>
              <a:off x="251517" y="2133463"/>
              <a:ext cx="3132938" cy="9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Con la riduzione del coenzima Q da parte di Fe/S vengono recuperati 2 H</a:t>
              </a:r>
              <a:r>
                <a: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dal citoplasma dalla dissociazione dell’H</a:t>
              </a:r>
              <a:r>
                <a:rPr lang="it-IT" altLang="it-IT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O.</a:t>
              </a:r>
            </a:p>
          </p:txBody>
        </p:sp>
        <p:sp>
          <p:nvSpPr>
            <p:cNvPr id="90122" name="CasellaDiTesto 9"/>
            <p:cNvSpPr txBox="1">
              <a:spLocks noChangeArrowheads="1"/>
            </p:cNvSpPr>
            <p:nvPr/>
          </p:nvSpPr>
          <p:spPr bwMode="auto">
            <a:xfrm>
              <a:off x="6804157" y="2276959"/>
              <a:ext cx="2300983" cy="1077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Attraverso la coppia </a:t>
              </a:r>
              <a:r>
                <a:rPr lang="it-IT" alt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FAD/FADH</a:t>
              </a:r>
              <a:r>
                <a:rPr lang="it-IT" alt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il complesso II fornisce 2 e</a:t>
              </a:r>
              <a:r>
                <a:rPr lang="it-IT" altLang="it-IT" sz="1600" b="1" baseline="30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 2 H</a:t>
              </a:r>
              <a:r>
                <a:rPr lang="it-IT" altLang="it-IT" sz="1600" b="1" baseline="30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al pool dei chinoni.</a:t>
              </a:r>
            </a:p>
          </p:txBody>
        </p:sp>
        <p:sp>
          <p:nvSpPr>
            <p:cNvPr id="90123" name="CasellaDiTesto 9"/>
            <p:cNvSpPr txBox="1">
              <a:spLocks noChangeArrowheads="1"/>
            </p:cNvSpPr>
            <p:nvPr/>
          </p:nvSpPr>
          <p:spPr bwMode="auto">
            <a:xfrm>
              <a:off x="179510" y="3141502"/>
              <a:ext cx="2664261" cy="1384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Il coenzima Q ridotto cede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gli e</a:t>
              </a:r>
              <a:r>
                <a: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uno alla volta, al complesso III (complesso bc</a:t>
              </a:r>
              <a:r>
                <a:rPr lang="it-IT" altLang="it-IT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). Il complesso III comprende i citocromi b e c</a:t>
              </a:r>
              <a:r>
                <a:rPr lang="it-IT" altLang="it-IT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separati da una Fe/S.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25" name="CasellaDiTesto 9"/>
            <p:cNvSpPr txBox="1">
              <a:spLocks noChangeArrowheads="1"/>
            </p:cNvSpPr>
            <p:nvPr/>
          </p:nvSpPr>
          <p:spPr bwMode="auto">
            <a:xfrm>
              <a:off x="604264" y="5701709"/>
              <a:ext cx="2956089" cy="523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Gli e</a:t>
              </a:r>
              <a:r>
                <a: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dal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cyt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 passano al complesso IV (citocromi aa</a:t>
              </a:r>
              <a:r>
                <a:rPr lang="it-IT" altLang="it-IT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). </a:t>
              </a:r>
            </a:p>
          </p:txBody>
        </p:sp>
        <p:sp>
          <p:nvSpPr>
            <p:cNvPr id="90126" name="CasellaDiTesto 9"/>
            <p:cNvSpPr txBox="1">
              <a:spLocks noChangeArrowheads="1"/>
            </p:cNvSpPr>
            <p:nvPr/>
          </p:nvSpPr>
          <p:spPr bwMode="auto">
            <a:xfrm>
              <a:off x="395531" y="4653561"/>
              <a:ext cx="2958891" cy="523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Il complesso bc</a:t>
              </a:r>
              <a:r>
                <a:rPr lang="it-IT" altLang="it-IT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trasferisce e</a:t>
              </a:r>
              <a:r>
                <a: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al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cyt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 </a:t>
              </a:r>
              <a:r>
                <a:rPr lang="it-IT" altLang="it-IT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periplasmatico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0127" name="CasellaDiTesto 9"/>
            <p:cNvSpPr txBox="1">
              <a:spLocks noChangeArrowheads="1"/>
            </p:cNvSpPr>
            <p:nvPr/>
          </p:nvSpPr>
          <p:spPr bwMode="auto">
            <a:xfrm>
              <a:off x="6300108" y="5373589"/>
              <a:ext cx="2736839" cy="116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Il complesso IV (</a:t>
              </a:r>
              <a:r>
                <a:rPr lang="it-IT" altLang="it-IT" sz="1400" b="1" i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ossidasi</a:t>
              </a:r>
              <a:r>
                <a:rPr lang="it-IT" altLang="it-IT" sz="14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 terminale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 riduce O</a:t>
              </a:r>
              <a:r>
                <a:rPr lang="it-IT" altLang="it-IT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ad H</a:t>
              </a:r>
              <a:r>
                <a:rPr lang="it-IT" altLang="it-IT" sz="14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 e determina il passaggio di 2 H</a:t>
              </a:r>
              <a:r>
                <a: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all’esterno per ogni 2 e</a:t>
              </a:r>
              <a:r>
                <a:rPr lang="it-IT" altLang="it-IT" sz="14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consumati.</a:t>
              </a:r>
            </a:p>
          </p:txBody>
        </p:sp>
      </p:grpSp>
      <p:sp>
        <p:nvSpPr>
          <p:cNvPr id="90116" name="CasellaDiTesto 9"/>
          <p:cNvSpPr txBox="1">
            <a:spLocks noChangeArrowheads="1"/>
          </p:cNvSpPr>
          <p:nvPr/>
        </p:nvSpPr>
        <p:spPr bwMode="auto">
          <a:xfrm>
            <a:off x="74613" y="34925"/>
            <a:ext cx="4929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Generazione delle forza proton-motrice</a:t>
            </a:r>
          </a:p>
        </p:txBody>
      </p:sp>
      <p:sp>
        <p:nvSpPr>
          <p:cNvPr id="90117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07504" y="6525344"/>
            <a:ext cx="4080160" cy="26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Brook, </a:t>
            </a:r>
            <a:r>
              <a:rPr lang="en-GB" altLang="it-IT" sz="1200" b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Biologia</a:t>
            </a: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b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dei</a:t>
            </a: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b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microrganismi</a:t>
            </a: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–  1 </a:t>
            </a:r>
            <a:r>
              <a:rPr lang="en-GB" altLang="it-IT" sz="1200" b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Microbiologia</a:t>
            </a: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b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generale</a:t>
            </a:r>
            <a:endParaRPr lang="en-GB" altLang="it-IT" sz="1200" b="1" dirty="0"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CasellaDiTesto 2"/>
          <p:cNvSpPr txBox="1">
            <a:spLocks noChangeArrowheads="1"/>
          </p:cNvSpPr>
          <p:nvPr/>
        </p:nvSpPr>
        <p:spPr bwMode="auto">
          <a:xfrm>
            <a:off x="1907704" y="260648"/>
            <a:ext cx="5328592" cy="136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ctr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coli</a:t>
            </a:r>
            <a:r>
              <a:rPr lang="it-IT" altLang="it-IT" sz="1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può effettuare </a:t>
            </a:r>
          </a:p>
          <a:p>
            <a:pPr marL="3068638" indent="-196850" eaLnBrk="1" fontAlgn="ctr" hangingPunct="1">
              <a:lnSpc>
                <a:spcPts val="1400"/>
              </a:lnSpc>
              <a:spcBef>
                <a:spcPct val="0"/>
              </a:spcBef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respirazione aerobica</a:t>
            </a:r>
          </a:p>
          <a:p>
            <a:pPr marL="3068638" indent="-196850" eaLnBrk="1" fontAlgn="ctr" hangingPunct="1">
              <a:lnSpc>
                <a:spcPts val="1400"/>
              </a:lnSpc>
              <a:spcBef>
                <a:spcPct val="0"/>
              </a:spcBef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respirazione anaerobica</a:t>
            </a:r>
          </a:p>
          <a:p>
            <a:pPr marL="3068638" indent="-196850" eaLnBrk="1" fontAlgn="ctr" hangingPunct="1">
              <a:lnSpc>
                <a:spcPts val="1400"/>
              </a:lnSpc>
              <a:spcBef>
                <a:spcPct val="0"/>
              </a:spcBef>
            </a:pP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fermentazione</a:t>
            </a:r>
          </a:p>
          <a:p>
            <a:pPr marL="3068638" indent="-196850" eaLnBrk="1" fontAlgn="ctr" hangingPunct="1">
              <a:lnSpc>
                <a:spcPts val="1400"/>
              </a:lnSpc>
              <a:spcBef>
                <a:spcPct val="0"/>
              </a:spcBef>
            </a:pPr>
            <a:endParaRPr lang="it-IT" altLang="it-IT" sz="16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algn="ctr" eaLnBrk="1" fontAlgn="ctr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endParaRPr lang="it-IT" altLang="it-IT" sz="1600" b="1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algn="ctr" eaLnBrk="1" fontAlgn="ctr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confronto tra respirazione aerobica e anaerobica</a:t>
            </a:r>
            <a:endParaRPr lang="it-IT" altLang="it-IT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79388" y="6259513"/>
            <a:ext cx="6624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Wessner, Dupont, Charles – </a:t>
            </a:r>
            <a:r>
              <a:rPr lang="en-US" altLang="it-IT" sz="1600" b="1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Microbiologia</a:t>
            </a:r>
            <a:r>
              <a:rPr lang="en-US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CEA, 2015</a:t>
            </a:r>
          </a:p>
        </p:txBody>
      </p:sp>
      <p:grpSp>
        <p:nvGrpSpPr>
          <p:cNvPr id="3" name="Gruppo 2"/>
          <p:cNvGrpSpPr>
            <a:grpSpLocks noChangeAspect="1"/>
          </p:cNvGrpSpPr>
          <p:nvPr/>
        </p:nvGrpSpPr>
        <p:grpSpPr>
          <a:xfrm>
            <a:off x="251520" y="1772816"/>
            <a:ext cx="8684964" cy="4238507"/>
            <a:chOff x="63500" y="784225"/>
            <a:chExt cx="9017000" cy="4400550"/>
          </a:xfrm>
        </p:grpSpPr>
        <p:pic>
          <p:nvPicPr>
            <p:cNvPr id="92162" name="Immagin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" y="784225"/>
              <a:ext cx="9017000" cy="440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2718501" y="3035864"/>
              <a:ext cx="1219815" cy="7200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7411276" y="3026259"/>
              <a:ext cx="1481204" cy="7394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/>
      <p:bldP spid="9216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1557338"/>
            <a:ext cx="50863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CasellaDiTesto 9"/>
          <p:cNvSpPr txBox="1">
            <a:spLocks noChangeArrowheads="1"/>
          </p:cNvSpPr>
          <p:nvPr/>
        </p:nvSpPr>
        <p:spPr bwMode="auto">
          <a:xfrm>
            <a:off x="214313" y="71438"/>
            <a:ext cx="32146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ATPasi</a:t>
            </a: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sintesi ATP</a:t>
            </a:r>
          </a:p>
        </p:txBody>
      </p:sp>
      <p:sp>
        <p:nvSpPr>
          <p:cNvPr id="93187" name="CasellaDiTesto 9"/>
          <p:cNvSpPr txBox="1">
            <a:spLocks noChangeArrowheads="1"/>
          </p:cNvSpPr>
          <p:nvPr/>
        </p:nvSpPr>
        <p:spPr bwMode="auto">
          <a:xfrm>
            <a:off x="395288" y="476250"/>
            <a:ext cx="4073525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Un grande complesso enzimatico di membrana (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ATP </a:t>
            </a:r>
            <a:r>
              <a:rPr lang="it-IT" alt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sintasi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it-IT" alt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ATPasi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 converte la forza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proton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-motrice in ATP.</a:t>
            </a:r>
          </a:p>
        </p:txBody>
      </p:sp>
      <p:sp>
        <p:nvSpPr>
          <p:cNvPr id="44037" name="CasellaDiTesto 9"/>
          <p:cNvSpPr txBox="1">
            <a:spLocks noChangeArrowheads="1"/>
          </p:cNvSpPr>
          <p:nvPr/>
        </p:nvSpPr>
        <p:spPr bwMode="auto">
          <a:xfrm>
            <a:off x="5073650" y="590550"/>
            <a:ext cx="3602038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ATPasi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 </a:t>
            </a: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F</a:t>
            </a:r>
            <a:r>
              <a:rPr lang="it-IT" sz="1600" b="1" baseline="-25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1</a:t>
            </a:r>
            <a:r>
              <a:rPr lang="it-IT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(testa)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+ </a:t>
            </a:r>
            <a:r>
              <a:rPr lang="it-IT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F</a:t>
            </a:r>
            <a:r>
              <a:rPr lang="it-IT" sz="1600" b="1" baseline="-25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0</a:t>
            </a:r>
            <a:r>
              <a:rPr lang="it-IT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(canale)</a:t>
            </a:r>
            <a:endParaRPr lang="it-IT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189" name="CasellaDiTesto 9"/>
          <p:cNvSpPr txBox="1">
            <a:spLocks noChangeArrowheads="1"/>
          </p:cNvSpPr>
          <p:nvPr/>
        </p:nvSpPr>
        <p:spPr bwMode="auto">
          <a:xfrm>
            <a:off x="2868262" y="1381600"/>
            <a:ext cx="155508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ADP + P</a:t>
            </a:r>
            <a:r>
              <a:rPr lang="it-IT" altLang="it-IT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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ATP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02872-21E5-4057-927A-862029C97240}"/>
              </a:ext>
            </a:extLst>
          </p:cNvPr>
          <p:cNvGrpSpPr/>
          <p:nvPr/>
        </p:nvGrpSpPr>
        <p:grpSpPr>
          <a:xfrm>
            <a:off x="107504" y="1857375"/>
            <a:ext cx="4199384" cy="4449043"/>
            <a:chOff x="107504" y="1857375"/>
            <a:chExt cx="4199384" cy="4449043"/>
          </a:xfrm>
        </p:grpSpPr>
        <p:sp>
          <p:nvSpPr>
            <p:cNvPr id="93194" name="CasellaDiTesto 9"/>
            <p:cNvSpPr txBox="1">
              <a:spLocks noChangeArrowheads="1"/>
            </p:cNvSpPr>
            <p:nvPr/>
          </p:nvSpPr>
          <p:spPr bwMode="auto">
            <a:xfrm>
              <a:off x="198442" y="1857375"/>
              <a:ext cx="4108446" cy="2062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Il passaggio dei protoni, attraverso il canale formato da F</a:t>
              </a:r>
              <a:r>
                <a:rPr lang="it-IT" altLang="it-IT" sz="16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provoca una rotazione delle </a:t>
              </a:r>
              <a:r>
                <a:rPr lang="it-IT" altLang="it-IT" sz="16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proteine c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(8-15), generando una </a:t>
              </a:r>
              <a:r>
                <a:rPr lang="it-IT" altLang="it-IT" sz="1600" b="1" u="sng" dirty="0">
                  <a:latin typeface="Calibri" panose="020F0502020204030204" pitchFamily="34" charset="0"/>
                  <a:cs typeface="Calibri" panose="020F0502020204030204" pitchFamily="34" charset="0"/>
                </a:rPr>
                <a:t>torsione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che, attraverso le subunità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,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viene trasmessa a F</a:t>
              </a:r>
              <a:r>
                <a:rPr lang="it-IT" altLang="it-IT" sz="16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Il cambiamento di conformazione di </a:t>
              </a:r>
              <a:r>
                <a:rPr lang="it-IT" altLang="it-IT" sz="16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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permette di legare ADP + </a:t>
              </a:r>
              <a:r>
                <a:rPr lang="it-IT" altLang="it-IT" sz="1600" b="1" dirty="0" err="1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P</a:t>
              </a:r>
              <a:r>
                <a:rPr lang="it-IT" altLang="it-IT" sz="1600" b="1" baseline="-25000" dirty="0" err="1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i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il ritorno alla conformazione originale consente di formare ATP.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195" name="CasellaDiTesto 9"/>
            <p:cNvSpPr txBox="1">
              <a:spLocks noChangeArrowheads="1"/>
            </p:cNvSpPr>
            <p:nvPr/>
          </p:nvSpPr>
          <p:spPr bwMode="auto">
            <a:xfrm>
              <a:off x="127000" y="4286250"/>
              <a:ext cx="335777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Le subunità 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it-IT" altLang="it-IT" sz="16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alt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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fungono da statore, impedendo alle subunità  di ruotare assieme al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le subunità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.</a:t>
              </a:r>
              <a:endPara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196" name="Rettangolo 9"/>
            <p:cNvSpPr>
              <a:spLocks noChangeArrowheads="1"/>
            </p:cNvSpPr>
            <p:nvPr/>
          </p:nvSpPr>
          <p:spPr bwMode="auto">
            <a:xfrm>
              <a:off x="107504" y="5229200"/>
              <a:ext cx="3437454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Nei sistemi respiratori la sintesi di ATP, mediata dall’</a:t>
              </a:r>
              <a:r>
                <a:rPr lang="it-IT" altLang="it-IT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ATPasi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viene definita </a:t>
              </a:r>
              <a:r>
                <a:rPr lang="it-IT" alt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FOSFORILAZIONE OSSIDATIVA 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it-IT" altLang="it-IT" sz="1600" b="1" u="sng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fotofosforilazione</a:t>
              </a:r>
              <a:r>
                <a:rPr lang="it-IT" alt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nei fototrofi). </a:t>
              </a:r>
            </a:p>
          </p:txBody>
        </p:sp>
      </p:grpSp>
      <p:sp>
        <p:nvSpPr>
          <p:cNvPr id="12" name="Freccia a destra 11"/>
          <p:cNvSpPr/>
          <p:nvPr/>
        </p:nvSpPr>
        <p:spPr>
          <a:xfrm>
            <a:off x="4643438" y="692150"/>
            <a:ext cx="433387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193" name="CasellaDiTesto 9"/>
          <p:cNvSpPr txBox="1">
            <a:spLocks noChangeArrowheads="1"/>
          </p:cNvSpPr>
          <p:nvPr/>
        </p:nvSpPr>
        <p:spPr bwMode="auto">
          <a:xfrm>
            <a:off x="5436096" y="980728"/>
            <a:ext cx="349567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E. coli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altLang="it-IT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</a:t>
            </a:r>
            <a:r>
              <a:rPr lang="it-IT" altLang="it-IT" sz="16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16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   cinque polipeptidi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</a:t>
            </a:r>
            <a:r>
              <a:rPr lang="it-IT" altLang="it-IT" sz="16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 ab</a:t>
            </a:r>
            <a:r>
              <a:rPr lang="it-IT" altLang="it-IT" sz="16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</a:t>
            </a:r>
            <a:r>
              <a:rPr lang="it-IT" altLang="it-IT" sz="1600" b="1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12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tre polipeptidi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8C23775-F4E3-49BB-ADAC-82855498A794}"/>
              </a:ext>
            </a:extLst>
          </p:cNvPr>
          <p:cNvGrpSpPr/>
          <p:nvPr/>
        </p:nvGrpSpPr>
        <p:grpSpPr>
          <a:xfrm>
            <a:off x="3483098" y="5373216"/>
            <a:ext cx="5314454" cy="1423229"/>
            <a:chOff x="3483098" y="5373216"/>
            <a:chExt cx="5314454" cy="1423229"/>
          </a:xfrm>
        </p:grpSpPr>
        <p:sp>
          <p:nvSpPr>
            <p:cNvPr id="44043" name="CasellaDiTesto 9"/>
            <p:cNvSpPr txBox="1">
              <a:spLocks noChangeArrowheads="1"/>
            </p:cNvSpPr>
            <p:nvPr/>
          </p:nvSpPr>
          <p:spPr bwMode="auto">
            <a:xfrm>
              <a:off x="5004048" y="5373216"/>
              <a:ext cx="3793504" cy="10772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L’attività biologica dell’</a:t>
              </a:r>
              <a:r>
                <a:rPr lang="it-IT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ATPasi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è </a:t>
              </a:r>
              <a:r>
                <a:rPr lang="it-IT" sz="1600" b="1" u="sng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reversibile</a:t>
              </a:r>
            </a:p>
            <a:p>
              <a:pPr algn="just" eaLnBrk="1" hangingPunct="1">
                <a:defRPr/>
              </a:pP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it-IT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 batteri fermentanti stretti, privi di catena di trasporto, ma contenenti </a:t>
              </a:r>
              <a:r>
                <a:rPr lang="it-IT" sz="16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ATPasi</a:t>
              </a:r>
              <a:r>
                <a:rPr lang="it-IT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possono generare </a:t>
              </a:r>
              <a:r>
                <a:rPr lang="it-IT" sz="1600" b="1" u="sng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forza </a:t>
              </a:r>
              <a:r>
                <a:rPr lang="it-IT" sz="1600" b="1" u="sng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proton</a:t>
              </a:r>
              <a:r>
                <a:rPr lang="it-IT" sz="1600" b="1" u="sng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-motrice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1A9DF00-6BB6-4FC3-A1FF-4FC0194EDB38}"/>
                </a:ext>
              </a:extLst>
            </p:cNvPr>
            <p:cNvSpPr txBox="1"/>
            <p:nvPr/>
          </p:nvSpPr>
          <p:spPr>
            <a:xfrm>
              <a:off x="3483098" y="6273225"/>
              <a:ext cx="173697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8900" indent="-88900" algn="just" eaLnBrk="1" hangingPunct="1">
                <a:buFont typeface="Arial" panose="020B0604020202020204" pitchFamily="34" charset="0"/>
                <a:buChar char="•"/>
                <a:defRPr/>
              </a:pP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Rotazione flagelli</a:t>
              </a:r>
            </a:p>
            <a:p>
              <a:pPr marL="88900" indent="-88900" algn="just" eaLnBrk="1" hangingPunct="1">
                <a:buFont typeface="Arial" panose="020B0604020202020204" pitchFamily="34" charset="0"/>
                <a:buChar char="•"/>
                <a:defRPr/>
              </a:pPr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Trasporti </a:t>
              </a:r>
            </a:p>
          </p:txBody>
        </p:sp>
        <p:cxnSp>
          <p:nvCxnSpPr>
            <p:cNvPr id="5" name="Connettore a gomito 4">
              <a:extLst>
                <a:ext uri="{FF2B5EF4-FFF2-40B4-BE49-F238E27FC236}">
                  <a16:creationId xmlns:a16="http://schemas.microsoft.com/office/drawing/2014/main" id="{8B71AD72-B8F7-433A-A55E-55A423DE5A7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012832" y="6525345"/>
              <a:ext cx="2439489" cy="144013"/>
            </a:xfrm>
            <a:prstGeom prst="bentConnector3">
              <a:avLst>
                <a:gd name="adj1" fmla="val 22"/>
              </a:avLst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asellaDiTesto 9">
            <a:extLst>
              <a:ext uri="{FF2B5EF4-FFF2-40B4-BE49-F238E27FC236}">
                <a16:creationId xmlns:a16="http://schemas.microsoft.com/office/drawing/2014/main" id="{30D8F3C5-A799-482C-8C6D-4DB4AFAD0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4509120"/>
            <a:ext cx="144016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Subunità </a:t>
            </a:r>
            <a:r>
              <a:rPr lang="it-IT" altLang="it-IT" sz="12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da 8 a 15 a seconda dell’organismo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9">
            <a:extLst>
              <a:ext uri="{FF2B5EF4-FFF2-40B4-BE49-F238E27FC236}">
                <a16:creationId xmlns:a16="http://schemas.microsoft.com/office/drawing/2014/main" id="{54F7C2CA-9794-4F22-9E17-A2E5AC42A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340768"/>
            <a:ext cx="36004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 </a:t>
            </a:r>
            <a:r>
              <a:rPr lang="it-IT" altLang="it-IT" sz="16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firmus</a:t>
            </a:r>
            <a:r>
              <a:rPr lang="it-IT" altLang="it-IT" sz="16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(basofilo), tuttavia, pur sfruttando la forza </a:t>
            </a:r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sodio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-motrice per i trasporti e per il movimento flagellare, utilizza la forza </a:t>
            </a:r>
            <a:r>
              <a:rPr lang="it-IT" altLang="it-IT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proton</a:t>
            </a:r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motrice per sintetizzare ATP.</a:t>
            </a:r>
          </a:p>
        </p:txBody>
      </p:sp>
      <p:sp>
        <p:nvSpPr>
          <p:cNvPr id="6" name="CasellaDiTesto 9">
            <a:extLst>
              <a:ext uri="{FF2B5EF4-FFF2-40B4-BE49-F238E27FC236}">
                <a16:creationId xmlns:a16="http://schemas.microsoft.com/office/drawing/2014/main" id="{9D0DCBC7-A15D-4579-8A96-FC8DE8D54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404664"/>
            <a:ext cx="432048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Alcuni  batteri, sia </a:t>
            </a:r>
            <a:r>
              <a:rPr lang="it-IT" altLang="it-IT" sz="16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che </a:t>
            </a:r>
            <a:r>
              <a:rPr lang="it-IT" altLang="it-IT" sz="16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Archaea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in ambienti alcalini, possiedono </a:t>
            </a:r>
            <a:r>
              <a:rPr lang="it-IT" alt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ATPasi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azionate da un gradiente di sodio (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forza </a:t>
            </a:r>
            <a:r>
              <a:rPr lang="it-IT" altLang="it-IT" sz="1600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sodio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-motrice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). Lo stesso gradiente viene sfruttato anche per alimentare i trasporti e per ruotare i flagelli.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260FC5FC-F41E-4FB6-86E3-756F3B020081}"/>
              </a:ext>
            </a:extLst>
          </p:cNvPr>
          <p:cNvGrpSpPr/>
          <p:nvPr/>
        </p:nvGrpSpPr>
        <p:grpSpPr>
          <a:xfrm>
            <a:off x="611560" y="2564904"/>
            <a:ext cx="6516216" cy="3565929"/>
            <a:chOff x="1691680" y="2996952"/>
            <a:chExt cx="6516216" cy="3565929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32276C1-0746-4D28-AB43-994B0AA6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1680" y="2996952"/>
              <a:ext cx="6516216" cy="3565929"/>
            </a:xfrm>
            <a:prstGeom prst="rect">
              <a:avLst/>
            </a:prstGeom>
          </p:spPr>
        </p:pic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0ECA6568-D7DB-46F3-A765-E4B66773A798}"/>
                </a:ext>
              </a:extLst>
            </p:cNvPr>
            <p:cNvSpPr/>
            <p:nvPr/>
          </p:nvSpPr>
          <p:spPr>
            <a:xfrm>
              <a:off x="6300192" y="4653136"/>
              <a:ext cx="1872208" cy="936104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A9E015AB-DE69-4C91-926E-B9E19644D0C6}"/>
                </a:ext>
              </a:extLst>
            </p:cNvPr>
            <p:cNvSpPr/>
            <p:nvPr/>
          </p:nvSpPr>
          <p:spPr>
            <a:xfrm>
              <a:off x="4355976" y="5085184"/>
              <a:ext cx="1872208" cy="1368152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95D944F5-F780-4AE3-80F6-20D89A1CE737}"/>
                </a:ext>
              </a:extLst>
            </p:cNvPr>
            <p:cNvSpPr/>
            <p:nvPr/>
          </p:nvSpPr>
          <p:spPr>
            <a:xfrm>
              <a:off x="5148064" y="3130726"/>
              <a:ext cx="1080120" cy="159441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91FED5-25F0-4AFA-864D-8021C17FA8E9}"/>
              </a:ext>
            </a:extLst>
          </p:cNvPr>
          <p:cNvSpPr txBox="1"/>
          <p:nvPr/>
        </p:nvSpPr>
        <p:spPr>
          <a:xfrm>
            <a:off x="4355976" y="616530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Akahashi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et al. (2018).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Hydrophobic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Small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, BpOF4_01690,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Critical for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Alkaliphily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Alkaliphilic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 </a:t>
            </a:r>
            <a:r>
              <a:rPr lang="it-IT" sz="12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pseudofirmus</a:t>
            </a:r>
            <a:r>
              <a:rPr lang="it-IT" sz="12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OF4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Frontiers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Microbiology</a:t>
            </a:r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, 9.</a:t>
            </a:r>
          </a:p>
        </p:txBody>
      </p:sp>
    </p:spTree>
    <p:extLst>
      <p:ext uri="{BB962C8B-B14F-4D97-AF65-F5344CB8AC3E}">
        <p14:creationId xmlns:p14="http://schemas.microsoft.com/office/powerpoint/2010/main" val="1919978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371600"/>
            <a:ext cx="8737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2BD272-D36E-4B68-B216-F24F73987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204" y="488776"/>
            <a:ext cx="4610100" cy="6324600"/>
          </a:xfrm>
          <a:prstGeom prst="rect">
            <a:avLst/>
          </a:prstGeom>
        </p:spPr>
      </p:pic>
      <p:sp>
        <p:nvSpPr>
          <p:cNvPr id="103427" name="Rettangolo 14"/>
          <p:cNvSpPr>
            <a:spLocks noChangeArrowheads="1"/>
          </p:cNvSpPr>
          <p:nvPr/>
        </p:nvSpPr>
        <p:spPr bwMode="auto">
          <a:xfrm>
            <a:off x="179388" y="57150"/>
            <a:ext cx="867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procarioti sono caratterizzati da una elevata </a:t>
            </a:r>
            <a:r>
              <a:rPr lang="it-IT" alt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diversità metabolica (catabolica)</a:t>
            </a:r>
          </a:p>
        </p:txBody>
      </p:sp>
      <p:sp>
        <p:nvSpPr>
          <p:cNvPr id="103428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2448844" cy="4320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altLang="it-IT" sz="12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Brook, </a:t>
            </a:r>
            <a:r>
              <a:rPr lang="en-GB" altLang="it-IT" sz="12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Biologia</a:t>
            </a:r>
            <a:r>
              <a:rPr lang="en-GB" altLang="it-IT" sz="12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dei</a:t>
            </a:r>
            <a:r>
              <a:rPr lang="en-GB" altLang="it-IT" sz="12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microrganismi</a:t>
            </a:r>
            <a:endParaRPr lang="en-GB" altLang="it-IT" sz="12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  <a:buFontTx/>
              <a:buNone/>
            </a:pPr>
            <a:r>
              <a:rPr lang="en-GB" altLang="it-IT" sz="12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Microbiologia</a:t>
            </a:r>
            <a:r>
              <a:rPr lang="en-GB" altLang="it-IT" sz="12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generale</a:t>
            </a:r>
            <a:r>
              <a:rPr lang="en-GB" altLang="it-IT" sz="12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- Pearson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851E027-B490-4A95-9E47-2E6C813403A9}"/>
              </a:ext>
            </a:extLst>
          </p:cNvPr>
          <p:cNvGrpSpPr/>
          <p:nvPr/>
        </p:nvGrpSpPr>
        <p:grpSpPr>
          <a:xfrm>
            <a:off x="107504" y="548680"/>
            <a:ext cx="8951992" cy="6048673"/>
            <a:chOff x="107504" y="548680"/>
            <a:chExt cx="8951992" cy="6048673"/>
          </a:xfrm>
        </p:grpSpPr>
        <p:sp>
          <p:nvSpPr>
            <p:cNvPr id="13" name="Fumetto 2 12"/>
            <p:cNvSpPr/>
            <p:nvPr/>
          </p:nvSpPr>
          <p:spPr bwMode="auto">
            <a:xfrm>
              <a:off x="6300192" y="1916832"/>
              <a:ext cx="2592388" cy="711646"/>
            </a:xfrm>
            <a:prstGeom prst="wedgeRoundRectCallout">
              <a:avLst>
                <a:gd name="adj1" fmla="val -64689"/>
                <a:gd name="adj2" fmla="val -44535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it-IT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Nessuno di questi accettori ha un E</a:t>
              </a:r>
              <a:r>
                <a:rPr lang="it-IT" sz="1400" b="1" baseline="30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it-IT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’ positivo come la coppia O</a:t>
              </a:r>
              <a:r>
                <a:rPr lang="it-IT" sz="1400" b="1" baseline="-25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/H</a:t>
              </a:r>
              <a:r>
                <a:rPr lang="it-IT" sz="1400" b="1" baseline="-25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(+0,82V)</a:t>
              </a:r>
            </a:p>
          </p:txBody>
        </p:sp>
        <p:sp>
          <p:nvSpPr>
            <p:cNvPr id="103431" name="CasellaDiTesto 9"/>
            <p:cNvSpPr txBox="1">
              <a:spLocks noChangeArrowheads="1"/>
            </p:cNvSpPr>
            <p:nvPr/>
          </p:nvSpPr>
          <p:spPr bwMode="auto">
            <a:xfrm>
              <a:off x="107504" y="3445834"/>
              <a:ext cx="273630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it-IT" altLang="it-IT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respirazione anaerobica </a:t>
              </a:r>
              <a:r>
                <a:rPr lang="it-IT" altLang="it-IT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pur fornendo meno energia, consente a questi batteri di respirare in ambienti anossici.</a:t>
              </a:r>
            </a:p>
          </p:txBody>
        </p:sp>
        <p:sp>
          <p:nvSpPr>
            <p:cNvPr id="103432" name="CasellaDiTesto 11"/>
            <p:cNvSpPr txBox="1">
              <a:spLocks noChangeArrowheads="1"/>
            </p:cNvSpPr>
            <p:nvPr/>
          </p:nvSpPr>
          <p:spPr bwMode="auto">
            <a:xfrm>
              <a:off x="6876256" y="3042826"/>
              <a:ext cx="212486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Il ricorso a </a:t>
              </a:r>
              <a:r>
                <a:rPr lang="it-IT" altLang="it-IT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sostanze inorganiche</a:t>
              </a:r>
              <a:r>
                <a:rPr lang="it-IT" altLang="it-IT" sz="1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come fonte di potere riducente costituisce un secondo sistema per ricavare </a:t>
              </a:r>
              <a:r>
                <a:rPr lang="it-IT" altLang="it-IT" sz="1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energia in assenza di composti organici</a:t>
              </a:r>
              <a:r>
                <a:rPr lang="it-IT" altLang="it-IT" sz="1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200" b="1" u="sng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Presenza di una catena di trasporto degli e</a:t>
              </a:r>
              <a:r>
                <a:rPr lang="it-IT" altLang="it-IT" sz="1200" b="1" u="sng" baseline="30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altLang="it-IT" sz="1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  <p:sp>
          <p:nvSpPr>
            <p:cNvPr id="19" name="Fumetto 2 18"/>
            <p:cNvSpPr/>
            <p:nvPr/>
          </p:nvSpPr>
          <p:spPr bwMode="auto">
            <a:xfrm>
              <a:off x="6588224" y="5949281"/>
              <a:ext cx="2471272" cy="648072"/>
            </a:xfrm>
            <a:prstGeom prst="wedgeRoundRectCallout">
              <a:avLst>
                <a:gd name="adj1" fmla="val -34824"/>
                <a:gd name="adj2" fmla="val -68489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it-IT" sz="1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Fonti di e</a:t>
              </a:r>
              <a:r>
                <a:rPr lang="it-IT" sz="1200" b="1" baseline="30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sz="1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per generare potere riducente per assimilare la CO</a:t>
              </a:r>
              <a:r>
                <a:rPr lang="it-IT" sz="1200" b="1" baseline="-25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(fonte di C per le biosintesi)</a:t>
              </a:r>
              <a:endParaRPr lang="it-IT" sz="1200" b="1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Fumetto 2 19"/>
            <p:cNvSpPr/>
            <p:nvPr/>
          </p:nvSpPr>
          <p:spPr bwMode="auto">
            <a:xfrm>
              <a:off x="107504" y="548680"/>
              <a:ext cx="2664296" cy="1512168"/>
            </a:xfrm>
            <a:prstGeom prst="wedgeRoundRectCallout">
              <a:avLst>
                <a:gd name="adj1" fmla="val 20576"/>
                <a:gd name="adj2" fmla="val -59131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hangingPunct="1">
                <a:defRPr/>
              </a:pPr>
              <a:r>
                <a:rPr lang="it-IT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Diverse strategie metaboliche per la produzione di ATP e per le biosintesi:</a:t>
              </a:r>
            </a:p>
            <a:p>
              <a:pPr marL="87313" indent="-87313" algn="just" eaLnBrk="1" hangingPunct="1">
                <a:buFont typeface="Arial" panose="020B0604020202020204" pitchFamily="34" charset="0"/>
                <a:buChar char="•"/>
                <a:defRPr/>
              </a:pPr>
              <a:r>
                <a:rPr lang="it-IT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diverse fonti di energia (donatori e</a:t>
              </a:r>
              <a:r>
                <a:rPr lang="it-IT" sz="14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lang="it-IT" sz="14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  <a:p>
              <a:pPr marL="87313" indent="-87313" algn="just" eaLnBrk="1" hangingPunct="1">
                <a:buFont typeface="Arial" panose="020B0604020202020204" pitchFamily="34" charset="0"/>
                <a:buChar char="•"/>
                <a:defRPr/>
              </a:pPr>
              <a:r>
                <a:rPr lang="it-IT" sz="14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diversi accettori di e</a:t>
              </a:r>
              <a:r>
                <a:rPr lang="it-IT" sz="1400" b="1" baseline="300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it-IT" sz="14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7313" indent="-87313" algn="just" eaLnBrk="1" hangingPunct="1">
                <a:buFont typeface="Arial" panose="020B0604020202020204" pitchFamily="34" charset="0"/>
                <a:buChar char="•"/>
                <a:defRPr/>
              </a:pP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diverse fonti di C</a:t>
              </a:r>
            </a:p>
          </p:txBody>
        </p:sp>
        <p:sp>
          <p:nvSpPr>
            <p:cNvPr id="15" name="CasellaDiTesto 9"/>
            <p:cNvSpPr txBox="1">
              <a:spLocks noChangeArrowheads="1"/>
            </p:cNvSpPr>
            <p:nvPr/>
          </p:nvSpPr>
          <p:spPr bwMode="auto">
            <a:xfrm>
              <a:off x="179512" y="2187441"/>
              <a:ext cx="259228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93763" eaLnBrk="1" hangingPunct="1">
                <a:spcBef>
                  <a:spcPct val="0"/>
                </a:spcBef>
                <a:buFontTx/>
                <a:buNone/>
                <a:tabLst>
                  <a:tab pos="1789113" algn="l"/>
                </a:tabLst>
              </a:pPr>
              <a:r>
                <a:rPr lang="it-IT" alt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Alternative alla fermentazione ed alla respirazione aerobica:</a:t>
              </a:r>
            </a:p>
            <a:p>
              <a:pPr marL="285750" indent="-196850" algn="just" eaLnBrk="1" hangingPunct="1">
                <a:spcBef>
                  <a:spcPct val="0"/>
                </a:spcBef>
              </a:pPr>
              <a:r>
                <a:rPr lang="it-IT" altLang="it-IT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Respirazione anaerobica</a:t>
              </a:r>
            </a:p>
            <a:p>
              <a:pPr marL="285750" indent="-196850" algn="just" eaLnBrk="1" hangingPunct="1">
                <a:spcBef>
                  <a:spcPct val="0"/>
                </a:spcBef>
              </a:pPr>
              <a:r>
                <a:rPr lang="it-IT" altLang="it-IT" sz="1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Chemiolitotrofia</a:t>
              </a:r>
              <a:endPara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196850" algn="just" eaLnBrk="1" hangingPunct="1">
                <a:spcBef>
                  <a:spcPct val="0"/>
                </a:spcBef>
              </a:pPr>
              <a:r>
                <a:rPr lang="it-IT" altLang="it-IT" sz="1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Fototrofia</a:t>
              </a:r>
              <a:endPara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DB80431-D89C-4569-985E-1349541843DE}"/>
                </a:ext>
              </a:extLst>
            </p:cNvPr>
            <p:cNvSpPr txBox="1"/>
            <p:nvPr/>
          </p:nvSpPr>
          <p:spPr>
            <a:xfrm>
              <a:off x="144016" y="5733256"/>
              <a:ext cx="29878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Chemiotrofi: </a:t>
              </a:r>
              <a:r>
                <a:rPr lang="it-IT" sz="14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fosforilazione ossidativa</a:t>
              </a:r>
            </a:p>
            <a:p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Fototrofi: </a:t>
              </a:r>
              <a:r>
                <a:rPr lang="it-IT" sz="14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fotofosforilazione</a:t>
              </a:r>
              <a:endParaRPr lang="it-IT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8625"/>
            <a:ext cx="7967662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75656" y="548680"/>
            <a:ext cx="6624736" cy="1800200"/>
          </a:xfrm>
          <a:prstGeom prst="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14"/>
          <p:cNvSpPr>
            <a:spLocks noChangeArrowheads="1"/>
          </p:cNvSpPr>
          <p:nvPr/>
        </p:nvSpPr>
        <p:spPr bwMode="auto">
          <a:xfrm>
            <a:off x="3491880" y="692696"/>
            <a:ext cx="2376388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 </a:t>
            </a:r>
            <a:r>
              <a:rPr lang="it-IT" altLang="it-IT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diversità metabolica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1438"/>
            <a:ext cx="889635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asellaDiTesto 2"/>
          <p:cNvSpPr txBox="1">
            <a:spLocks noChangeArrowheads="1"/>
          </p:cNvSpPr>
          <p:nvPr/>
        </p:nvSpPr>
        <p:spPr bwMode="auto">
          <a:xfrm>
            <a:off x="71438" y="0"/>
            <a:ext cx="1579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Micronutrienti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3443288" y="411163"/>
            <a:ext cx="2286000" cy="21431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9" name="CasellaDiTesto 5"/>
          <p:cNvSpPr txBox="1">
            <a:spLocks noChangeArrowheads="1"/>
          </p:cNvSpPr>
          <p:nvPr/>
        </p:nvSpPr>
        <p:spPr bwMode="auto">
          <a:xfrm>
            <a:off x="142875" y="428625"/>
            <a:ext cx="24288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Alcuni metalli sono necessari in bassissime concentrazioni per il metabolismo cellulare.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Hanno soprattutto funzioni strutturali in alcuni enzimi (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cofattori di enzimi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).</a:t>
            </a:r>
            <a:endParaRPr lang="it-IT" alt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70" name="Rettangolo 6"/>
          <p:cNvSpPr>
            <a:spLocks noChangeArrowheads="1"/>
          </p:cNvSpPr>
          <p:nvPr/>
        </p:nvSpPr>
        <p:spPr bwMode="auto">
          <a:xfrm>
            <a:off x="0" y="2924175"/>
            <a:ext cx="2500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Durante la preparazione dei terreni di coltura, se non si utilizzano reagenti o acqua con elevato grado di purezza, non è necessario l’aggiunta di micronutrienti.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5686471" y="2782464"/>
            <a:ext cx="3350025" cy="3886896"/>
            <a:chOff x="5644024" y="3060999"/>
            <a:chExt cx="3070089" cy="324678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4024" y="3060999"/>
              <a:ext cx="3070089" cy="3246785"/>
            </a:xfrm>
            <a:prstGeom prst="rect">
              <a:avLst/>
            </a:prstGeom>
          </p:spPr>
        </p:pic>
        <p:sp>
          <p:nvSpPr>
            <p:cNvPr id="2" name="Rettangolo arrotondato 1"/>
            <p:cNvSpPr/>
            <p:nvPr/>
          </p:nvSpPr>
          <p:spPr>
            <a:xfrm>
              <a:off x="6295333" y="4869160"/>
              <a:ext cx="1949075" cy="3138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1378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2" y="2976563"/>
            <a:ext cx="2871788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206844" y="6450062"/>
            <a:ext cx="4608512" cy="36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Brook, </a:t>
            </a:r>
            <a:r>
              <a:rPr lang="en-GB" altLang="it-IT" sz="1200" b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Biologia</a:t>
            </a: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b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dei</a:t>
            </a: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b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microrganismi</a:t>
            </a: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1 </a:t>
            </a:r>
            <a:r>
              <a:rPr lang="en-GB" altLang="it-IT" sz="1200" b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Microbiologia</a:t>
            </a: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b="1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generale</a:t>
            </a:r>
            <a:r>
              <a:rPr lang="en-GB" altLang="it-IT" sz="12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- Pearson</a:t>
            </a:r>
          </a:p>
        </p:txBody>
      </p:sp>
      <p:sp>
        <p:nvSpPr>
          <p:cNvPr id="101384" name="CasellaDiTesto 9"/>
          <p:cNvSpPr txBox="1">
            <a:spLocks noChangeArrowheads="1"/>
          </p:cNvSpPr>
          <p:nvPr/>
        </p:nvSpPr>
        <p:spPr bwMode="auto">
          <a:xfrm>
            <a:off x="4211960" y="2924944"/>
            <a:ext cx="223224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CAC è importante anche a fini biosintetici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(ciclo TCA riduttivo)</a:t>
            </a:r>
          </a:p>
        </p:txBody>
      </p:sp>
      <p:sp>
        <p:nvSpPr>
          <p:cNvPr id="101385" name="CasellaDiTesto 9"/>
          <p:cNvSpPr txBox="1">
            <a:spLocks noChangeArrowheads="1"/>
          </p:cNvSpPr>
          <p:nvPr/>
        </p:nvSpPr>
        <p:spPr bwMode="auto">
          <a:xfrm>
            <a:off x="467543" y="1800553"/>
            <a:ext cx="4270695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polisaccaridi</a:t>
            </a: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possono essere sintetizzati a partire da forme attivate del glucosio</a:t>
            </a:r>
            <a:r>
              <a:rPr lang="it-IT" altLang="it-IT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Uridina </a:t>
            </a:r>
            <a:r>
              <a:rPr lang="it-IT" alt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difosfato</a:t>
            </a:r>
            <a:r>
              <a:rPr lang="it-IT" alt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glucosio  - UDPG </a:t>
            </a:r>
            <a:r>
              <a:rPr lang="it-IT" altLang="it-IT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(→derivati glucosio)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Adenosina </a:t>
            </a:r>
            <a:r>
              <a:rPr lang="it-IT" altLang="it-IT" sz="1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difosfato</a:t>
            </a:r>
            <a:r>
              <a:rPr lang="it-IT" alt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glucosio - ADPG </a:t>
            </a:r>
            <a:r>
              <a:rPr lang="it-IT" altLang="it-IT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(→glicogeno)</a:t>
            </a:r>
          </a:p>
        </p:txBody>
      </p:sp>
      <p:sp>
        <p:nvSpPr>
          <p:cNvPr id="101382" name="CasellaDiTesto 9"/>
          <p:cNvSpPr txBox="1">
            <a:spLocks noChangeArrowheads="1"/>
          </p:cNvSpPr>
          <p:nvPr/>
        </p:nvSpPr>
        <p:spPr bwMode="auto">
          <a:xfrm>
            <a:off x="6300192" y="2226542"/>
            <a:ext cx="187205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Gluconeogenesi</a:t>
            </a:r>
          </a:p>
        </p:txBody>
      </p:sp>
      <p:sp>
        <p:nvSpPr>
          <p:cNvPr id="15" name="CasellaDiTesto 9"/>
          <p:cNvSpPr txBox="1">
            <a:spLocks noChangeArrowheads="1"/>
          </p:cNvSpPr>
          <p:nvPr/>
        </p:nvSpPr>
        <p:spPr bwMode="auto">
          <a:xfrm>
            <a:off x="891060" y="88490"/>
            <a:ext cx="1728192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BIOSINTESI</a:t>
            </a:r>
          </a:p>
          <a:p>
            <a:pPr marL="174625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Carboidrati</a:t>
            </a:r>
          </a:p>
          <a:p>
            <a:pPr marL="174625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Aminoacidi </a:t>
            </a:r>
          </a:p>
          <a:p>
            <a:pPr marL="174625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Nucleotidi </a:t>
            </a:r>
          </a:p>
          <a:p>
            <a:pPr marL="174625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Acidi grassi</a:t>
            </a:r>
          </a:p>
        </p:txBody>
      </p:sp>
      <p:sp>
        <p:nvSpPr>
          <p:cNvPr id="19" name="CasellaDiTesto 9"/>
          <p:cNvSpPr txBox="1">
            <a:spLocks noChangeArrowheads="1"/>
          </p:cNvSpPr>
          <p:nvPr/>
        </p:nvSpPr>
        <p:spPr bwMode="auto">
          <a:xfrm>
            <a:off x="5148064" y="1184357"/>
            <a:ext cx="37791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 assenza di glucosio nell’ambiente di crescita, </a:t>
            </a:r>
            <a:r>
              <a:rPr lang="it-IT" alt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batteri sintetizzano i carboidrati a partire da altri composti organici.</a:t>
            </a:r>
          </a:p>
        </p:txBody>
      </p:sp>
      <p:sp>
        <p:nvSpPr>
          <p:cNvPr id="20" name="CasellaDiTesto 9"/>
          <p:cNvSpPr txBox="1">
            <a:spLocks noChangeArrowheads="1"/>
          </p:cNvSpPr>
          <p:nvPr/>
        </p:nvSpPr>
        <p:spPr bwMode="auto">
          <a:xfrm>
            <a:off x="4355976" y="5440882"/>
            <a:ext cx="250875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biosintesi dei carboidrati può partire dal PEP</a:t>
            </a:r>
          </a:p>
        </p:txBody>
      </p:sp>
      <p:cxnSp>
        <p:nvCxnSpPr>
          <p:cNvPr id="5" name="Connettore 4 4"/>
          <p:cNvCxnSpPr/>
          <p:nvPr/>
        </p:nvCxnSpPr>
        <p:spPr>
          <a:xfrm rot="5400000">
            <a:off x="359531" y="944724"/>
            <a:ext cx="1152128" cy="216024"/>
          </a:xfrm>
          <a:prstGeom prst="bentConnector3">
            <a:avLst>
              <a:gd name="adj1" fmla="val 1874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arrotondato 15"/>
          <p:cNvSpPr/>
          <p:nvPr/>
        </p:nvSpPr>
        <p:spPr>
          <a:xfrm>
            <a:off x="6372200" y="4149080"/>
            <a:ext cx="1273510" cy="3756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649605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9"/>
          <p:cNvSpPr txBox="1">
            <a:spLocks noChangeArrowheads="1"/>
          </p:cNvSpPr>
          <p:nvPr/>
        </p:nvSpPr>
        <p:spPr bwMode="auto">
          <a:xfrm>
            <a:off x="279858" y="203156"/>
            <a:ext cx="328402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Ciclo del TCA riduttivo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(che </a:t>
            </a:r>
            <a:r>
              <a:rPr lang="it-IT" alt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consuma e</a:t>
            </a:r>
            <a:r>
              <a:rPr lang="it-IT" altLang="it-IT" sz="1600" b="1" baseline="30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Ciclo dell’</a:t>
            </a:r>
            <a:r>
              <a:rPr lang="it-IT" alt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acetilCoA</a:t>
            </a:r>
            <a:endParaRPr lang="it-IT" altLang="it-IT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               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Gluconeogenesi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Sintesi lipidi</a:t>
            </a:r>
          </a:p>
        </p:txBody>
      </p:sp>
      <p:sp>
        <p:nvSpPr>
          <p:cNvPr id="6" name="CasellaDiTesto 9"/>
          <p:cNvSpPr txBox="1">
            <a:spLocks noChangeArrowheads="1"/>
          </p:cNvSpPr>
          <p:nvPr/>
        </p:nvSpPr>
        <p:spPr bwMode="auto">
          <a:xfrm>
            <a:off x="5148064" y="2996952"/>
            <a:ext cx="165618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riduzione </a:t>
            </a:r>
            <a:r>
              <a:rPr lang="it-IT" altLang="it-IT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ossalacetato</a:t>
            </a:r>
            <a:endParaRPr lang="it-IT" alt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 opera del NADH</a:t>
            </a:r>
          </a:p>
        </p:txBody>
      </p:sp>
      <p:sp>
        <p:nvSpPr>
          <p:cNvPr id="7" name="CasellaDiTesto 9"/>
          <p:cNvSpPr txBox="1">
            <a:spLocks noChangeArrowheads="1"/>
          </p:cNvSpPr>
          <p:nvPr/>
        </p:nvSpPr>
        <p:spPr bwMode="auto">
          <a:xfrm>
            <a:off x="7164288" y="2204864"/>
            <a:ext cx="182136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Produzione </a:t>
            </a:r>
            <a:r>
              <a:rPr lang="it-IT" altLang="it-IT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acetil</a:t>
            </a:r>
            <a:r>
              <a:rPr lang="it-IT" altLang="it-IT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lang="it-IT" altLang="it-IT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</a:t>
            </a:r>
            <a:endParaRPr lang="it-IT" alt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9"/>
          <p:cNvSpPr txBox="1">
            <a:spLocks noChangeArrowheads="1"/>
          </p:cNvSpPr>
          <p:nvPr/>
        </p:nvSpPr>
        <p:spPr bwMode="auto">
          <a:xfrm>
            <a:off x="173674" y="6446161"/>
            <a:ext cx="374441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Wessner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, Dupont, Charles – Microbiologia – CEA, 2015</a:t>
            </a:r>
          </a:p>
        </p:txBody>
      </p:sp>
      <p:sp>
        <p:nvSpPr>
          <p:cNvPr id="9" name="CasellaDiTesto 9"/>
          <p:cNvSpPr txBox="1">
            <a:spLocks noChangeArrowheads="1"/>
          </p:cNvSpPr>
          <p:nvPr/>
        </p:nvSpPr>
        <p:spPr bwMode="auto">
          <a:xfrm>
            <a:off x="827584" y="3757712"/>
            <a:ext cx="2592288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Alcuni batteri possono utilizzare composti inorganici semplici (H</a:t>
            </a:r>
            <a:r>
              <a:rPr lang="it-IT" altLang="it-IT" sz="14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it-IT" altLang="it-IT" sz="14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S, …), come donatori di e</a:t>
            </a:r>
            <a:r>
              <a:rPr lang="it-IT" altLang="it-IT" sz="1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per sostenere il ciclo TCA riduttivo.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436096" y="2780928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555775" y="3139201"/>
            <a:ext cx="1008112" cy="309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100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511806" y="106432"/>
            <a:ext cx="8518849" cy="6481191"/>
            <a:chOff x="1030208" y="115888"/>
            <a:chExt cx="8097917" cy="6188075"/>
          </a:xfrm>
        </p:grpSpPr>
        <p:pic>
          <p:nvPicPr>
            <p:cNvPr id="3379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225" y="169863"/>
              <a:ext cx="5149850" cy="613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ttangolo 8"/>
            <p:cNvSpPr>
              <a:spLocks noChangeArrowheads="1"/>
            </p:cNvSpPr>
            <p:nvPr/>
          </p:nvSpPr>
          <p:spPr bwMode="auto">
            <a:xfrm>
              <a:off x="1030208" y="5096994"/>
              <a:ext cx="1460581" cy="440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it-IT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Sintesi pentosi per acidi nucleici</a:t>
              </a:r>
              <a:endPara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7011988" y="4405313"/>
              <a:ext cx="792162" cy="889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6951663" y="5092700"/>
              <a:ext cx="688975" cy="13652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ttangolo arrotondato 13"/>
            <p:cNvSpPr/>
            <p:nvPr/>
          </p:nvSpPr>
          <p:spPr>
            <a:xfrm>
              <a:off x="5594350" y="3303588"/>
              <a:ext cx="622300" cy="10953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ttangolo arrotondato 14"/>
            <p:cNvSpPr/>
            <p:nvPr/>
          </p:nvSpPr>
          <p:spPr>
            <a:xfrm>
              <a:off x="7904163" y="6111875"/>
              <a:ext cx="863600" cy="125413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ttangolo arrotondato 15"/>
            <p:cNvSpPr/>
            <p:nvPr/>
          </p:nvSpPr>
          <p:spPr>
            <a:xfrm>
              <a:off x="6875463" y="6111875"/>
              <a:ext cx="865187" cy="125413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ttangolo arrotondato 16"/>
            <p:cNvSpPr/>
            <p:nvPr/>
          </p:nvSpPr>
          <p:spPr>
            <a:xfrm>
              <a:off x="5508625" y="4967288"/>
              <a:ext cx="863600" cy="123825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809" name="Rettangolo 17"/>
            <p:cNvSpPr>
              <a:spLocks noChangeArrowheads="1"/>
            </p:cNvSpPr>
            <p:nvPr/>
          </p:nvSpPr>
          <p:spPr bwMode="auto">
            <a:xfrm>
              <a:off x="4191000" y="115888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3</a:t>
              </a:r>
              <a:endParaRPr lang="it-IT" altLang="it-IT" sz="1600" dirty="0">
                <a:solidFill>
                  <a:srgbClr val="FF0000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18" name="Rettangolo arrotondato 17"/>
            <p:cNvSpPr/>
            <p:nvPr/>
          </p:nvSpPr>
          <p:spPr>
            <a:xfrm>
              <a:off x="6392863" y="1020763"/>
              <a:ext cx="685800" cy="10953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e 1"/>
            <p:cNvSpPr/>
            <p:nvPr/>
          </p:nvSpPr>
          <p:spPr>
            <a:xfrm>
              <a:off x="8751888" y="5837238"/>
              <a:ext cx="376237" cy="18415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272" y="4941168"/>
            <a:ext cx="2150656" cy="1656184"/>
          </a:xfrm>
          <a:prstGeom prst="rect">
            <a:avLst/>
          </a:prstGeom>
        </p:spPr>
      </p:pic>
      <p:sp>
        <p:nvSpPr>
          <p:cNvPr id="33794" name="Rectangle 1"/>
          <p:cNvSpPr>
            <a:spLocks/>
          </p:cNvSpPr>
          <p:nvPr/>
        </p:nvSpPr>
        <p:spPr bwMode="auto">
          <a:xfrm>
            <a:off x="4740275" y="6597352"/>
            <a:ext cx="4152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4" eaLnBrk="1" hangingPunct="1">
              <a:spcBef>
                <a:spcPct val="0"/>
              </a:spcBef>
              <a:buFontTx/>
              <a:buNone/>
            </a:pPr>
            <a:r>
              <a:rPr lang="en-US" altLang="it-IT" sz="700">
                <a:cs typeface="Calibri" panose="020F0502020204030204" pitchFamily="34" charset="0"/>
                <a:sym typeface="Helvetica" panose="020B0604020202020204" pitchFamily="34" charset="0"/>
              </a:rPr>
              <a:t>G. Dehò, E. Galli       </a:t>
            </a:r>
            <a:r>
              <a:rPr lang="en-US" altLang="it-IT" sz="700" b="1">
                <a:cs typeface="Calibri" panose="020F0502020204030204" pitchFamily="34" charset="0"/>
                <a:sym typeface="Helvetica" panose="020B0604020202020204" pitchFamily="34" charset="0"/>
              </a:rPr>
              <a:t>Biologia dei Microrganismi</a:t>
            </a:r>
            <a:r>
              <a:rPr lang="en-US" altLang="it-IT" sz="700">
                <a:cs typeface="Calibri" panose="020F0502020204030204" pitchFamily="34" charset="0"/>
                <a:sym typeface="Helvetica" panose="020B0604020202020204" pitchFamily="34" charset="0"/>
              </a:rPr>
              <a:t> Copyright 2012 C.E.A. Casa Editrice Ambrosiana</a:t>
            </a:r>
            <a:r>
              <a:rPr lang="en-US" altLang="it-IT" sz="800">
                <a:cs typeface="Calibri" panose="020F0502020204030204" pitchFamily="34" charset="0"/>
                <a:sym typeface="Helvetica" panose="020B0604020202020204" pitchFamily="34" charset="0"/>
              </a:rPr>
              <a:t> </a:t>
            </a:r>
          </a:p>
        </p:txBody>
      </p:sp>
      <p:sp>
        <p:nvSpPr>
          <p:cNvPr id="33796" name="CasellaDiTesto 31"/>
          <p:cNvSpPr txBox="1">
            <a:spLocks noChangeArrowheads="1"/>
          </p:cNvSpPr>
          <p:nvPr/>
        </p:nvSpPr>
        <p:spPr bwMode="auto">
          <a:xfrm>
            <a:off x="260093" y="147148"/>
            <a:ext cx="33129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338" indent="50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cs typeface="Calibri" panose="020F0502020204030204" pitchFamily="34" charset="0"/>
              </a:rPr>
              <a:t>Molti batteri contengono alcuni o tutti gli enzimi della </a:t>
            </a:r>
            <a:r>
              <a:rPr lang="it-IT" altLang="it-IT" sz="1600" b="1" dirty="0">
                <a:solidFill>
                  <a:srgbClr val="FF0000"/>
                </a:solidFill>
                <a:cs typeface="Calibri" panose="020F0502020204030204" pitchFamily="34" charset="0"/>
              </a:rPr>
              <a:t>via dei pentosi fosfati </a:t>
            </a:r>
            <a:r>
              <a:rPr lang="it-IT" altLang="it-IT" sz="1600" b="1" dirty="0">
                <a:cs typeface="Calibri" panose="020F0502020204030204" pitchFamily="34" charset="0"/>
              </a:rPr>
              <a:t>(</a:t>
            </a:r>
            <a:r>
              <a:rPr lang="it-IT" altLang="it-IT" sz="1600" b="1" dirty="0">
                <a:solidFill>
                  <a:srgbClr val="FF0000"/>
                </a:solidFill>
                <a:cs typeface="Calibri" panose="020F0502020204030204" pitchFamily="34" charset="0"/>
              </a:rPr>
              <a:t>shunt esoso monofosfato</a:t>
            </a:r>
            <a:r>
              <a:rPr lang="it-IT" altLang="it-IT" sz="1600" b="1" dirty="0"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33797" name="CasellaDiTesto 31"/>
          <p:cNvSpPr txBox="1">
            <a:spLocks noChangeArrowheads="1"/>
          </p:cNvSpPr>
          <p:nvPr/>
        </p:nvSpPr>
        <p:spPr bwMode="auto">
          <a:xfrm>
            <a:off x="6874660" y="221248"/>
            <a:ext cx="2155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FF0000"/>
                </a:solidFill>
                <a:cs typeface="Calibri" panose="020F0502020204030204" pitchFamily="34" charset="0"/>
              </a:rPr>
              <a:t>SINTESI DEI PENTOSI</a:t>
            </a:r>
          </a:p>
        </p:txBody>
      </p:sp>
      <p:sp>
        <p:nvSpPr>
          <p:cNvPr id="6" name="Rettangolo 8"/>
          <p:cNvSpPr>
            <a:spLocks noChangeArrowheads="1"/>
          </p:cNvSpPr>
          <p:nvPr/>
        </p:nvSpPr>
        <p:spPr bwMode="auto">
          <a:xfrm>
            <a:off x="42134" y="2075916"/>
            <a:ext cx="393995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4138" indent="-84138" eaLnBrk="1" hangingPunct="1">
              <a:defRPr/>
            </a:pPr>
            <a:r>
              <a:rPr 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Importanza del ciclo dei </a:t>
            </a:r>
            <a:r>
              <a:rPr lang="it-IT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pentoso</a:t>
            </a:r>
            <a:r>
              <a:rPr 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fosfati: </a:t>
            </a:r>
          </a:p>
          <a:p>
            <a:pPr marL="84138" indent="-84138" eaLnBrk="1" hangingPunct="1">
              <a:buFont typeface="Arial" pitchFamily="34" charset="0"/>
              <a:buChar char="•"/>
              <a:defRPr/>
            </a:pPr>
            <a:r>
              <a:rPr lang="it-IT" sz="16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Formazione di precursori per le biosintesi </a:t>
            </a:r>
            <a:r>
              <a:rPr 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sedoeptulosio-7-P</a:t>
            </a:r>
            <a:r>
              <a:rPr 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ribosio-5-P</a:t>
            </a:r>
            <a:r>
              <a:rPr 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ed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eritrosio-4-P</a:t>
            </a:r>
            <a:r>
              <a:rPr 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84138" indent="-84138" eaLnBrk="1" hangingPunct="1">
              <a:buFont typeface="Arial" pitchFamily="34" charset="0"/>
              <a:buChar char="•"/>
              <a:defRPr/>
            </a:pPr>
            <a:r>
              <a:rPr lang="it-IT" sz="16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Produzione di </a:t>
            </a:r>
            <a:r>
              <a:rPr 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NADPH</a:t>
            </a:r>
            <a:r>
              <a:rPr lang="it-IT" sz="16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(utilizzato nelle biosintesi)</a:t>
            </a:r>
            <a:r>
              <a:rPr 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4138" indent="-84138" eaLnBrk="1" hangingPunct="1">
              <a:buFont typeface="Arial" pitchFamily="34" charset="0"/>
              <a:buChar char="•"/>
              <a:defRPr/>
            </a:pPr>
            <a:r>
              <a:rPr lang="it-IT" sz="16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Sintesi di </a:t>
            </a:r>
            <a:r>
              <a:rPr 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zuccheri (C</a:t>
            </a:r>
            <a:r>
              <a:rPr lang="it-IT" sz="1600" b="1" u="sng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16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riforniscono la glicolisi o utilizzati per la </a:t>
            </a:r>
            <a:r>
              <a:rPr lang="it-IT" sz="1600" b="1" u="sng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gluconeogenesi</a:t>
            </a:r>
            <a:r>
              <a:rPr lang="it-IT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9" name="Rettangolo 8"/>
          <p:cNvSpPr>
            <a:spLocks noChangeArrowheads="1"/>
          </p:cNvSpPr>
          <p:nvPr/>
        </p:nvSpPr>
        <p:spPr bwMode="auto">
          <a:xfrm>
            <a:off x="260093" y="4138019"/>
            <a:ext cx="37420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cs typeface="Calibri" panose="020F0502020204030204" pitchFamily="34" charset="0"/>
              </a:rPr>
              <a:t>In questa </a:t>
            </a:r>
            <a:r>
              <a:rPr lang="it-IT" altLang="it-IT" sz="1600" b="1" u="sng" dirty="0">
                <a:cs typeface="Calibri" panose="020F0502020204030204" pitchFamily="34" charset="0"/>
              </a:rPr>
              <a:t>via non si forma </a:t>
            </a:r>
            <a:r>
              <a:rPr lang="it-IT" altLang="it-IT" sz="1600" b="1" u="sng" dirty="0" err="1">
                <a:cs typeface="Calibri" panose="020F0502020204030204" pitchFamily="34" charset="0"/>
              </a:rPr>
              <a:t>ac</a:t>
            </a:r>
            <a:r>
              <a:rPr lang="it-IT" altLang="it-IT" sz="1600" b="1" u="sng" dirty="0">
                <a:cs typeface="Calibri" panose="020F0502020204030204" pitchFamily="34" charset="0"/>
              </a:rPr>
              <a:t>. piruvico</a:t>
            </a:r>
            <a:r>
              <a:rPr lang="it-IT" altLang="it-IT" sz="1600" b="1" dirty="0">
                <a:cs typeface="Calibri" panose="020F0502020204030204" pitchFamily="34" charset="0"/>
              </a:rPr>
              <a:t>, tuttavia gli enzimi della glicolisi possono produrlo dalla gliceraldeide-3-P con formazione di ATP.</a:t>
            </a:r>
            <a:endParaRPr lang="it-IT" altLang="it-IT" sz="1800" b="1" dirty="0">
              <a:cs typeface="Calibri" panose="020F0502020204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1515" y="1111532"/>
            <a:ext cx="382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u="sng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Questa rappresenta la via principale per la </a:t>
            </a:r>
            <a:r>
              <a:rPr 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SINTESI DEI PENTOSI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Solo alcuni batteri utilizzano questo ciclo per fini energetici. 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ttangolo 8"/>
          <p:cNvSpPr>
            <a:spLocks noChangeArrowheads="1"/>
          </p:cNvSpPr>
          <p:nvPr/>
        </p:nvSpPr>
        <p:spPr bwMode="auto">
          <a:xfrm>
            <a:off x="7236297" y="1092833"/>
            <a:ext cx="1800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cs typeface="Calibri" panose="020F0502020204030204" pitchFamily="34" charset="0"/>
              </a:rPr>
              <a:t>I pentosi si formano dalla </a:t>
            </a:r>
            <a:r>
              <a:rPr lang="it-IT" altLang="it-IT" sz="1400" b="1" dirty="0">
                <a:solidFill>
                  <a:srgbClr val="FF0000"/>
                </a:solidFill>
                <a:cs typeface="Calibri" panose="020F0502020204030204" pitchFamily="34" charset="0"/>
              </a:rPr>
              <a:t>rimozione di un atomo di C </a:t>
            </a:r>
            <a:r>
              <a:rPr lang="it-IT" altLang="it-IT" sz="1400" b="1" dirty="0">
                <a:cs typeface="Calibri" panose="020F0502020204030204" pitchFamily="34" charset="0"/>
              </a:rPr>
              <a:t>dagli esosi (</a:t>
            </a:r>
            <a:r>
              <a:rPr lang="it-IT" altLang="it-IT" sz="1400" b="1" u="sng" dirty="0">
                <a:cs typeface="Calibri" panose="020F0502020204030204" pitchFamily="34" charset="0"/>
              </a:rPr>
              <a:t>decarbossilazione ossidativa</a:t>
            </a:r>
            <a:r>
              <a:rPr lang="it-IT" altLang="it-IT" sz="1400" b="1" dirty="0">
                <a:cs typeface="Calibri" panose="020F0502020204030204" pitchFamily="34" charset="0"/>
              </a:rPr>
              <a:t>)</a:t>
            </a:r>
            <a:endParaRPr lang="it-IT" altLang="it-IT" sz="1600" b="1" dirty="0">
              <a:cs typeface="Calibri" panose="020F0502020204030204" pitchFamily="34" charset="0"/>
            </a:endParaRPr>
          </a:p>
        </p:txBody>
      </p:sp>
      <p:sp>
        <p:nvSpPr>
          <p:cNvPr id="22" name="Rettangolo 8"/>
          <p:cNvSpPr>
            <a:spLocks noChangeArrowheads="1"/>
          </p:cNvSpPr>
          <p:nvPr/>
        </p:nvSpPr>
        <p:spPr bwMode="auto">
          <a:xfrm>
            <a:off x="4067944" y="3271657"/>
            <a:ext cx="11659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FF0000"/>
                </a:solidFill>
                <a:cs typeface="Calibri" panose="020F0502020204030204" pitchFamily="34" charset="0"/>
              </a:rPr>
              <a:t>Necessario per la sintesi degli acidi nucleici</a:t>
            </a:r>
            <a:endParaRPr lang="it-IT" altLang="it-IT" sz="14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24" name="Rettangolo 17"/>
          <p:cNvSpPr>
            <a:spLocks noChangeArrowheads="1"/>
          </p:cNvSpPr>
          <p:nvPr/>
        </p:nvSpPr>
        <p:spPr bwMode="auto">
          <a:xfrm>
            <a:off x="6014213" y="1515744"/>
            <a:ext cx="290387" cy="32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FF0000"/>
                </a:solidFill>
                <a:cs typeface="Calibri" panose="020F0502020204030204" pitchFamily="34" charset="0"/>
              </a:rPr>
              <a:t>3</a:t>
            </a:r>
            <a:endParaRPr lang="it-IT" altLang="it-IT" sz="16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25" name="Rettangolo 17"/>
          <p:cNvSpPr>
            <a:spLocks noChangeArrowheads="1"/>
          </p:cNvSpPr>
          <p:nvPr/>
        </p:nvSpPr>
        <p:spPr bwMode="auto">
          <a:xfrm>
            <a:off x="6011457" y="1989716"/>
            <a:ext cx="290387" cy="32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FF0000"/>
                </a:solidFill>
                <a:cs typeface="Calibri" panose="020F0502020204030204" pitchFamily="34" charset="0"/>
              </a:rPr>
              <a:t>3</a:t>
            </a:r>
            <a:endParaRPr lang="it-IT" altLang="it-IT" sz="16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cxnSp>
        <p:nvCxnSpPr>
          <p:cNvPr id="5" name="Connettore a gomito 4">
            <a:extLst>
              <a:ext uri="{FF2B5EF4-FFF2-40B4-BE49-F238E27FC236}">
                <a16:creationId xmlns:a16="http://schemas.microsoft.com/office/drawing/2014/main" id="{C1CD77A8-DFED-13C8-CBE3-1CB653A0477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75388" y="3846796"/>
            <a:ext cx="2184643" cy="1852090"/>
          </a:xfrm>
          <a:prstGeom prst="bentConnector3">
            <a:avLst>
              <a:gd name="adj1" fmla="val 4195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67264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39952" y="6525344"/>
            <a:ext cx="4894512" cy="2501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altLang="it-IT" sz="12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Brook, </a:t>
            </a:r>
            <a:r>
              <a:rPr lang="en-GB" altLang="it-IT" sz="1200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Biologia</a:t>
            </a:r>
            <a:r>
              <a:rPr lang="en-GB" altLang="it-IT" sz="12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dei</a:t>
            </a:r>
            <a:r>
              <a:rPr lang="en-GB" altLang="it-IT" sz="12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microrganismi</a:t>
            </a:r>
            <a:r>
              <a:rPr lang="en-GB" altLang="it-IT" sz="12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–  1 </a:t>
            </a:r>
            <a:r>
              <a:rPr lang="en-GB" altLang="it-IT" sz="1200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Microbiologia</a:t>
            </a:r>
            <a:r>
              <a:rPr lang="en-GB" altLang="it-IT" sz="12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1200" dirty="0" err="1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generale</a:t>
            </a:r>
            <a:r>
              <a:rPr lang="en-GB" altLang="it-IT" sz="1200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- Pearson</a:t>
            </a:r>
          </a:p>
        </p:txBody>
      </p:sp>
      <p:sp>
        <p:nvSpPr>
          <p:cNvPr id="102405" name="CasellaDiTesto 9"/>
          <p:cNvSpPr txBox="1">
            <a:spLocks noChangeArrowheads="1"/>
          </p:cNvSpPr>
          <p:nvPr/>
        </p:nvSpPr>
        <p:spPr bwMode="auto">
          <a:xfrm>
            <a:off x="4681899" y="620688"/>
            <a:ext cx="363451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Sintesi scheletro carbonioso aminoacidi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875123" y="140857"/>
            <a:ext cx="38218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Quando non disponibili dall’ambiente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251520" y="1002076"/>
            <a:ext cx="7776864" cy="3505035"/>
            <a:chOff x="375160" y="745422"/>
            <a:chExt cx="7776864" cy="350503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160" y="836712"/>
              <a:ext cx="4005925" cy="3413745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/>
          </p:nvSpPr>
          <p:spPr>
            <a:xfrm>
              <a:off x="4505524" y="745422"/>
              <a:ext cx="3646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Gli 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scheletri carboniosi </a:t>
              </a:r>
              <a:r>
                <a:rPr 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degli aa derivano da intermedi della glicolisi e del CAC.</a:t>
              </a:r>
              <a:endParaRPr lang="it-IT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Rettangolo 16"/>
          <p:cNvSpPr/>
          <p:nvPr/>
        </p:nvSpPr>
        <p:spPr>
          <a:xfrm>
            <a:off x="1423618" y="548240"/>
            <a:ext cx="2833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Esistono </a:t>
            </a: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diverse </a:t>
            </a:r>
            <a:r>
              <a:rPr lang="it-IT" sz="14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famiglie di aa </a:t>
            </a:r>
            <a:r>
              <a:rPr lang="it-IT" sz="1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caratterizzate da </a:t>
            </a: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precursori comuni</a:t>
            </a:r>
            <a:endParaRPr lang="it-IT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516892" y="5407090"/>
            <a:ext cx="38571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gruppo aminico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glutammato o della glutammina può, poi essere, trasferito (</a:t>
            </a:r>
            <a:r>
              <a:rPr lang="it-IT" sz="16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transaminasi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ad altre molecole per formare altri aa.</a:t>
            </a:r>
            <a:endParaRPr lang="it-IT" sz="1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9"/>
          <p:cNvSpPr txBox="1">
            <a:spLocks noChangeArrowheads="1"/>
          </p:cNvSpPr>
          <p:nvPr/>
        </p:nvSpPr>
        <p:spPr bwMode="auto">
          <a:xfrm>
            <a:off x="503250" y="134066"/>
            <a:ext cx="3050859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SINTESI AMINOACIDI (22 aa)</a:t>
            </a:r>
          </a:p>
        </p:txBody>
      </p:sp>
      <p:cxnSp>
        <p:nvCxnSpPr>
          <p:cNvPr id="4" name="Connettore 2 3"/>
          <p:cNvCxnSpPr>
            <a:stCxn id="14" idx="3"/>
            <a:endCxn id="11" idx="1"/>
          </p:cNvCxnSpPr>
          <p:nvPr/>
        </p:nvCxnSpPr>
        <p:spPr>
          <a:xfrm>
            <a:off x="3554109" y="303343"/>
            <a:ext cx="321014" cy="67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3B4DAC7-49AD-BDB4-71A1-D7A12437A90F}"/>
              </a:ext>
            </a:extLst>
          </p:cNvPr>
          <p:cNvGrpSpPr/>
          <p:nvPr/>
        </p:nvGrpSpPr>
        <p:grpSpPr>
          <a:xfrm>
            <a:off x="4355975" y="1906315"/>
            <a:ext cx="4464497" cy="3193098"/>
            <a:chOff x="4355975" y="1906315"/>
            <a:chExt cx="4464497" cy="3193098"/>
          </a:xfrm>
        </p:grpSpPr>
        <p:sp>
          <p:nvSpPr>
            <p:cNvPr id="15" name="Rettangolo 14"/>
            <p:cNvSpPr/>
            <p:nvPr/>
          </p:nvSpPr>
          <p:spPr>
            <a:xfrm>
              <a:off x="4637855" y="1906315"/>
              <a:ext cx="4182617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Assimilazione ammoniaca</a:t>
              </a:r>
            </a:p>
            <a:p>
              <a:pPr algn="just" eaLnBrk="1" hangingPunct="1">
                <a:defRPr/>
              </a:pPr>
              <a:r>
                <a:rPr lang="it-IT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</a:t>
              </a:r>
              <a:r>
                <a:rPr lang="it-IT" sz="14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 la sua forma </a:t>
              </a:r>
              <a:r>
                <a:rPr lang="it-IT" sz="1400" b="1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protonata</a:t>
              </a: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</a:t>
              </a:r>
              <a:r>
                <a:rPr lang="it-IT" sz="14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it-IT" sz="14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sono le forme di azoto presenti nell’ambiente e direttamente incorporabili nelle molecole biologiche.</a:t>
              </a:r>
            </a:p>
            <a:p>
              <a:pPr algn="just" eaLnBrk="1" hangingPunct="1">
                <a:defRPr/>
              </a:pP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</a:t>
              </a:r>
              <a:r>
                <a:rPr lang="it-IT" sz="14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diffonde liberamente attraverso la membrana, NH</a:t>
              </a:r>
              <a:r>
                <a:rPr lang="it-IT" sz="14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it-IT" sz="1400" b="1" baseline="30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necessita di trasportatori.</a:t>
              </a:r>
            </a:p>
            <a:p>
              <a:pPr algn="just" eaLnBrk="1" hangingPunct="1">
                <a:defRPr/>
              </a:pP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Il </a:t>
              </a:r>
              <a:r>
                <a:rPr lang="it-IT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gruppo aminico</a:t>
              </a: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derivante da NH</a:t>
              </a:r>
              <a:r>
                <a:rPr lang="it-IT" sz="14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 NH</a:t>
              </a:r>
              <a:r>
                <a:rPr lang="it-IT" sz="1400" b="1" baseline="-25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it-IT" sz="1400" b="1" baseline="30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viene incorporato nel </a:t>
              </a:r>
              <a:r>
                <a:rPr lang="it-IT" sz="1400" b="1" u="sng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glutammato</a:t>
              </a: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 nella </a:t>
              </a:r>
              <a:r>
                <a:rPr lang="it-IT" sz="1400" b="1" u="sng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glutammina</a:t>
              </a:r>
              <a:r>
                <a:rPr lang="it-IT" sz="14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it-IT" sz="1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D58AB42-C9AC-B7A2-03DF-F762F72F3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5975" y="3794010"/>
              <a:ext cx="4182617" cy="1305403"/>
            </a:xfrm>
            <a:prstGeom prst="rect">
              <a:avLst/>
            </a:prstGeom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B27F224B-D6EB-20F0-C3EC-F4D773C5C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5160094"/>
            <a:ext cx="4223816" cy="1221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683" y="3933056"/>
            <a:ext cx="5010150" cy="26955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21" y="92749"/>
            <a:ext cx="4943475" cy="265747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95536" y="188640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SINTESI NUCLEOTIDI</a:t>
            </a:r>
            <a:endParaRPr lang="it-IT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81444" y="689173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purine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adenina, guanina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vengono sintetizzate da fonti di carbonio organico ed inorganico.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4127" y="1683401"/>
            <a:ext cx="3821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u="sng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acido inosinico </a:t>
            </a:r>
            <a:r>
              <a:rPr lang="it-IT" sz="1600" b="1" u="sng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il precursore di tutti i nucleotidi purinici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Dall’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acido inosinico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si procede con la sintesi di 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adenina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guanina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(in forma </a:t>
            </a:r>
            <a:r>
              <a:rPr lang="it-IT" sz="16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trifosfato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legate al ribosio).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411760" y="2889776"/>
            <a:ext cx="6032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nucleotidi (</a:t>
            </a:r>
            <a:r>
              <a:rPr lang="it-IT" sz="16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ribonucleotidi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quindi, possono essere utilizzati per sintetizzare RNA o, dopo l’azione della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ribonucleotide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reduttasi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DNA.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11560" y="3811068"/>
            <a:ext cx="38482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pirimidine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citosina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timina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uracile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vengono sintetizzate da fonti di carbonio organico ed inorganico.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37874" y="4966875"/>
            <a:ext cx="3821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volta sintetizzato il precursore ciclico (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uridilato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si procede con la sintesi di 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citosina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timina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uracile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(in forma </a:t>
            </a:r>
            <a:r>
              <a:rPr lang="it-IT" sz="16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trifosfato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legate al ribosio).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Connettore diritto 12"/>
          <p:cNvCxnSpPr/>
          <p:nvPr/>
        </p:nvCxnSpPr>
        <p:spPr>
          <a:xfrm>
            <a:off x="1475656" y="3474551"/>
            <a:ext cx="6552728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5907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4337837" y="34792"/>
            <a:ext cx="4050587" cy="5366025"/>
            <a:chOff x="4337837" y="44624"/>
            <a:chExt cx="4050587" cy="5366025"/>
          </a:xfrm>
        </p:grpSpPr>
        <p:grpSp>
          <p:nvGrpSpPr>
            <p:cNvPr id="12" name="Gruppo 11"/>
            <p:cNvGrpSpPr/>
            <p:nvPr/>
          </p:nvGrpSpPr>
          <p:grpSpPr>
            <a:xfrm>
              <a:off x="4337837" y="44624"/>
              <a:ext cx="4050587" cy="5366025"/>
              <a:chOff x="4211960" y="1268760"/>
              <a:chExt cx="4050587" cy="5366025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11960" y="1268760"/>
                <a:ext cx="4050587" cy="5366025"/>
              </a:xfrm>
              <a:prstGeom prst="rect">
                <a:avLst/>
              </a:prstGeom>
            </p:spPr>
          </p:pic>
          <p:sp>
            <p:nvSpPr>
              <p:cNvPr id="8" name="Rettangolo arrotondato 7"/>
              <p:cNvSpPr/>
              <p:nvPr/>
            </p:nvSpPr>
            <p:spPr>
              <a:xfrm>
                <a:off x="4443526" y="1356312"/>
                <a:ext cx="1296144" cy="72008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" name="Rettangolo arrotondato 1"/>
            <p:cNvSpPr/>
            <p:nvPr/>
          </p:nvSpPr>
          <p:spPr>
            <a:xfrm>
              <a:off x="6967720" y="161361"/>
              <a:ext cx="641087" cy="43840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Connettore 7 16"/>
            <p:cNvCxnSpPr>
              <a:cxnSpLocks/>
              <a:stCxn id="2" idx="1"/>
            </p:cNvCxnSpPr>
            <p:nvPr/>
          </p:nvCxnSpPr>
          <p:spPr>
            <a:xfrm rot="10800000">
              <a:off x="5508104" y="380565"/>
              <a:ext cx="1459616" cy="12700"/>
            </a:xfrm>
            <a:prstGeom prst="curvedConnector3">
              <a:avLst>
                <a:gd name="adj1" fmla="val 52021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ttangolo 3"/>
          <p:cNvSpPr/>
          <p:nvPr/>
        </p:nvSpPr>
        <p:spPr>
          <a:xfrm>
            <a:off x="573854" y="1114978"/>
            <a:ext cx="4831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All’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acetil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-ACP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vengono aggiunti, man mano, 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unità di acetile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messe a disposizione dal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malonil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-ACP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Nel corso della reazione di condensazione viene liberata CO</a:t>
            </a:r>
            <a:r>
              <a:rPr lang="it-IT" sz="1600" b="1" baseline="-25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66828" y="190824"/>
            <a:ext cx="29343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Biosintesi ACIDI GRASSI </a:t>
            </a:r>
            <a:endParaRPr lang="it-IT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454737" y="479039"/>
            <a:ext cx="2901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È coinvolta la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proteina ACP</a:t>
            </a:r>
            <a:endParaRPr lang="it-IT" sz="1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proteina di trasporto di acile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681464" y="3050957"/>
            <a:ext cx="22250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L’ACP resta legato all’acido grasso in formazione, per essere rilasciato a fine sintesi.</a:t>
            </a:r>
            <a:endParaRPr lang="it-IT" sz="14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561663" y="2023456"/>
            <a:ext cx="38596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Successivamente, la disponibilità di </a:t>
            </a: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potere riducente (NADPH)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consente l’eliminazione di un atomo </a:t>
            </a:r>
            <a:r>
              <a:rPr lang="it-IT" sz="1400" b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O 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sotto forma di H</a:t>
            </a:r>
            <a:r>
              <a:rPr lang="it-IT" sz="1400" b="1" baseline="-25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O.</a:t>
            </a:r>
            <a:endParaRPr lang="it-IT" sz="14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68670" y="5071014"/>
            <a:ext cx="408730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composizione in acidi grassi è specie-specifica, ma in risposta a diverse condizioni ambientali, essa può variare anche nell’ambito della stessa specie.</a:t>
            </a:r>
          </a:p>
          <a:p>
            <a:pPr algn="just" eaLnBrk="1" hangingPunct="1">
              <a:defRPr/>
            </a:pP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T: favorita sintesi acidi grassi a catena lunga</a:t>
            </a:r>
          </a:p>
          <a:p>
            <a:pPr algn="just" eaLnBrk="1" hangingPunct="1">
              <a:defRPr/>
            </a:pP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T: favorita sintesi acidi grassi a catena corta</a:t>
            </a:r>
            <a:endParaRPr lang="it-IT" sz="1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73854" y="4064183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Acidi grassi insaturi (specie- o gruppo-specifici) vengono generati per </a:t>
            </a:r>
            <a:r>
              <a:rPr lang="it-IT" sz="16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desaturazione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dell’acido grasso saturo.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12989" y="2937954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gli 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acidi grassi a numero dispari 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atomi di C, la sintesi parte con un </a:t>
            </a:r>
            <a:r>
              <a:rPr 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gruppo </a:t>
            </a:r>
            <a:r>
              <a:rPr lang="it-IT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propionile</a:t>
            </a:r>
            <a:r>
              <a:rPr 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</a:t>
            </a:r>
            <a:r>
              <a:rPr lang="it-IT" sz="1600" b="1" baseline="-25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355976" y="5435154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</a:t>
            </a:r>
            <a:r>
              <a:rPr 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acidi grassi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mediante legami estere, possono essere legati al glicerolo per formare i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LIPIDI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defRPr/>
            </a:pP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Lipidi complessi 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possono essere formati quando al gruppo fosfato, legato ad uno degli atomi di C del glicerolo, si aggiunge una sostanza polare.</a:t>
            </a:r>
            <a:endParaRPr lang="it-IT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102797" y="2048680"/>
            <a:ext cx="1834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disidratazione e riduzione</a:t>
            </a:r>
            <a:endParaRPr lang="it-IT" sz="1200" dirty="0"/>
          </a:p>
        </p:txBody>
      </p:sp>
      <p:sp>
        <p:nvSpPr>
          <p:cNvPr id="18" name="Rettangolo 17"/>
          <p:cNvSpPr/>
          <p:nvPr/>
        </p:nvSpPr>
        <p:spPr>
          <a:xfrm>
            <a:off x="6790281" y="1413859"/>
            <a:ext cx="119885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2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Acetoacetil</a:t>
            </a:r>
            <a:r>
              <a:rPr lang="it-IT" sz="1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-ACP</a:t>
            </a:r>
            <a:endParaRPr lang="it-IT" sz="12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520B99E-5304-4327-87B1-8B8DBB6A5C6D}"/>
              </a:ext>
            </a:extLst>
          </p:cNvPr>
          <p:cNvSpPr/>
          <p:nvPr/>
        </p:nvSpPr>
        <p:spPr>
          <a:xfrm>
            <a:off x="6372200" y="908720"/>
            <a:ext cx="113768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condensazione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334090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35965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69522" y="222303"/>
            <a:ext cx="22862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Biosintesi ACIDI GRASSI </a:t>
            </a:r>
            <a:endParaRPr lang="it-IT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9"/>
          <p:cNvSpPr txBox="1">
            <a:spLocks noChangeArrowheads="1"/>
          </p:cNvSpPr>
          <p:nvPr/>
        </p:nvSpPr>
        <p:spPr bwMode="auto">
          <a:xfrm>
            <a:off x="173674" y="6446161"/>
            <a:ext cx="374441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Wessner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, Dupont, Charles – Microbiologia – CEA, 2015</a:t>
            </a:r>
          </a:p>
        </p:txBody>
      </p:sp>
      <p:sp>
        <p:nvSpPr>
          <p:cNvPr id="5" name="CasellaDiTesto 9"/>
          <p:cNvSpPr txBox="1">
            <a:spLocks noChangeArrowheads="1"/>
          </p:cNvSpPr>
          <p:nvPr/>
        </p:nvSpPr>
        <p:spPr bwMode="auto">
          <a:xfrm>
            <a:off x="3707904" y="764704"/>
            <a:ext cx="208823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Aggiunta gruppo carbossilico all’</a:t>
            </a:r>
            <a:r>
              <a:rPr lang="it-IT" altLang="it-IT" sz="1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acetil-CoA</a:t>
            </a:r>
            <a:endParaRPr lang="it-IT" altLang="it-IT" sz="1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705747" y="2556286"/>
            <a:ext cx="1800200" cy="71287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900875" y="2579895"/>
            <a:ext cx="1047389" cy="7479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795441" y="3670314"/>
            <a:ext cx="11376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condensazione</a:t>
            </a:r>
            <a:endParaRPr lang="it-IT" sz="1200" dirty="0">
              <a:solidFill>
                <a:schemeClr val="accent2"/>
              </a:solidFill>
            </a:endParaRPr>
          </a:p>
        </p:txBody>
      </p:sp>
      <p:sp>
        <p:nvSpPr>
          <p:cNvPr id="9" name="CasellaDiTesto 9"/>
          <p:cNvSpPr txBox="1">
            <a:spLocks noChangeArrowheads="1"/>
          </p:cNvSpPr>
          <p:nvPr/>
        </p:nvSpPr>
        <p:spPr bwMode="auto">
          <a:xfrm>
            <a:off x="7092280" y="5850786"/>
            <a:ext cx="1872208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Trasferimento al glicerolo-3-fosfato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trigliceridi</a:t>
            </a:r>
            <a:r>
              <a:rPr lang="it-IT" altLang="it-IT" sz="1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it-IT" alt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fosfolipidi</a:t>
            </a:r>
            <a:endParaRPr lang="it-IT" altLang="it-IT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6732240" y="6021288"/>
            <a:ext cx="36004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588224" y="4221088"/>
            <a:ext cx="1181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acetoacetil</a:t>
            </a:r>
            <a:r>
              <a:rPr lang="it-IT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-ACP</a:t>
            </a:r>
            <a:endParaRPr lang="it-IT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194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9FF2F02C-6AAD-498B-A673-19732F4DC85B}"/>
              </a:ext>
            </a:extLst>
          </p:cNvPr>
          <p:cNvGrpSpPr/>
          <p:nvPr/>
        </p:nvGrpSpPr>
        <p:grpSpPr>
          <a:xfrm>
            <a:off x="179512" y="260648"/>
            <a:ext cx="8352928" cy="2001708"/>
            <a:chOff x="179512" y="260648"/>
            <a:chExt cx="8352928" cy="2001708"/>
          </a:xfrm>
        </p:grpSpPr>
        <p:sp>
          <p:nvSpPr>
            <p:cNvPr id="2" name="Rettangolo 1"/>
            <p:cNvSpPr/>
            <p:nvPr/>
          </p:nvSpPr>
          <p:spPr>
            <a:xfrm>
              <a:off x="179512" y="260648"/>
              <a:ext cx="26642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FISSAZIONE DELL’AZOTO (N</a:t>
              </a:r>
              <a:r>
                <a:rPr 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ttangolo 2"/>
            <p:cNvSpPr/>
            <p:nvPr/>
          </p:nvSpPr>
          <p:spPr>
            <a:xfrm>
              <a:off x="287524" y="692696"/>
              <a:ext cx="288032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Formazione di ammonica (NH</a:t>
              </a:r>
              <a:r>
                <a:rPr lang="it-IT" sz="1600" b="1" baseline="-25000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</a:t>
              </a:r>
            </a:p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Assimilazione per la sintesi di</a:t>
              </a:r>
            </a:p>
            <a:p>
              <a:pPr algn="ctr" eaLnBrk="1" hangingPunct="1">
                <a:defRPr/>
              </a:pP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aminoacidi</a:t>
              </a:r>
            </a:p>
            <a:p>
              <a:pPr algn="ctr" eaLnBrk="1" hangingPunct="1">
                <a:defRPr/>
              </a:pP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acidi nucleici</a:t>
              </a:r>
            </a:p>
            <a:p>
              <a:pPr algn="ctr" eaLnBrk="1" hangingPunct="1">
                <a:defRPr/>
              </a:pP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altre molecole organiche</a:t>
              </a:r>
              <a:endPara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4355976" y="1124744"/>
              <a:ext cx="417646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Solo poche specie batteriche (</a:t>
              </a:r>
              <a:r>
                <a:rPr lang="it-IT" sz="1600" b="1" i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Bacteria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it-IT" sz="1600" b="1" i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Archaea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), aerobi o anaerobi, a vita libera o simbionti, sono in grado di fissare l’azoto.</a:t>
              </a:r>
            </a:p>
            <a:p>
              <a:pPr algn="just" eaLnBrk="1" hangingPunct="1">
                <a:defRPr/>
              </a:pPr>
              <a:r>
                <a:rPr lang="it-IT" sz="1600" b="1" u="sng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 SONO NOTI EUCARIOTI AZOTOFISSATORI!</a:t>
              </a:r>
              <a:endParaRPr lang="it-IT" sz="16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1F1999DD-1375-4F50-8A73-E972A9E99C32}"/>
              </a:ext>
            </a:extLst>
          </p:cNvPr>
          <p:cNvSpPr/>
          <p:nvPr/>
        </p:nvSpPr>
        <p:spPr>
          <a:xfrm>
            <a:off x="3419872" y="116632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cellule per la loro crescita, oltre a fonti di carbonio, hanno bisogno di azoto (NH</a:t>
            </a:r>
            <a:r>
              <a:rPr lang="it-IT" sz="1600" b="1" baseline="-25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</a:t>
            </a:r>
            <a:r>
              <a:rPr lang="it-IT" sz="1600" b="1" baseline="-25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1600" b="1" baseline="30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it-IT" sz="16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A3E28FFD-EF3A-48A9-AB96-77D75753D2F2}"/>
              </a:ext>
            </a:extLst>
          </p:cNvPr>
          <p:cNvGrpSpPr/>
          <p:nvPr/>
        </p:nvGrpSpPr>
        <p:grpSpPr>
          <a:xfrm>
            <a:off x="107504" y="2282771"/>
            <a:ext cx="8913639" cy="4530605"/>
            <a:chOff x="107504" y="2282771"/>
            <a:chExt cx="8913639" cy="4530605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432412" y="3823237"/>
              <a:ext cx="3530055" cy="2450223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2411760" y="2282771"/>
              <a:ext cx="343886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Complesso enzimatico</a:t>
              </a:r>
            </a:p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NITROGENASI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 eaLnBrk="1" hangingPunct="1">
                <a:defRPr/>
              </a:pPr>
              <a:endPara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eaLnBrk="1" hangingPunct="1">
                <a:defRPr/>
              </a:pPr>
              <a:r>
                <a:rPr lang="it-IT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dinitrogenasi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+ </a:t>
              </a:r>
              <a:r>
                <a:rPr lang="it-IT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dinitrogenasi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reduttasi</a:t>
              </a:r>
            </a:p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Esistono </a:t>
              </a:r>
              <a:r>
                <a:rPr lang="it-IT" sz="1600" b="1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nitrogenasi</a:t>
              </a:r>
              <a:r>
                <a:rPr lang="it-IT" sz="16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alternative</a:t>
              </a:r>
              <a:endParaRPr lang="it-IT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5364088" y="2514382"/>
              <a:ext cx="365705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 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Cofattore ferro-molibdeno (</a:t>
              </a:r>
              <a:r>
                <a:rPr lang="it-IT" sz="1600" b="1" i="1" dirty="0" err="1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FeMo</a:t>
              </a:r>
              <a:r>
                <a:rPr lang="it-IT" sz="1600" b="1" i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-co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2123728" y="3789040"/>
              <a:ext cx="410445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>
                <a:defRPr/>
              </a:pP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it-IT" sz="1600" b="1" dirty="0" err="1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dinitrogenasi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reduttasi è inattivata dall’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eaLnBrk="1" hangingPunct="1">
                <a:defRPr/>
              </a:pP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Batteri azotofissatori aerobi proteggono l’enzima mediante produzione di 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strati mucillaginosi 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consumo rapido dell’0</a:t>
              </a:r>
              <a:r>
                <a:rPr lang="it-IT" sz="1600" b="1" baseline="-25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it-IT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uppo 13"/>
            <p:cNvGrpSpPr/>
            <p:nvPr/>
          </p:nvGrpSpPr>
          <p:grpSpPr>
            <a:xfrm>
              <a:off x="6228184" y="3698996"/>
              <a:ext cx="2736304" cy="1482441"/>
              <a:chOff x="6228184" y="3554980"/>
              <a:chExt cx="2736304" cy="1482441"/>
            </a:xfrm>
          </p:grpSpPr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0192" y="3554980"/>
                <a:ext cx="2664296" cy="1482441"/>
              </a:xfrm>
              <a:prstGeom prst="rect">
                <a:avLst/>
              </a:prstGeom>
            </p:spPr>
          </p:pic>
          <p:sp>
            <p:nvSpPr>
              <p:cNvPr id="12" name="Rettangolo 11"/>
              <p:cNvSpPr/>
              <p:nvPr/>
            </p:nvSpPr>
            <p:spPr>
              <a:xfrm>
                <a:off x="6228184" y="4437112"/>
                <a:ext cx="109421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400" b="1" dirty="0" err="1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Eterocisti</a:t>
                </a:r>
                <a:r>
                  <a:rPr lang="it-IT" sz="1400" b="1" dirty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1400" b="1" dirty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endParaRPr lang="it-IT" sz="14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3" name="Rettangolo 12"/>
            <p:cNvSpPr/>
            <p:nvPr/>
          </p:nvSpPr>
          <p:spPr>
            <a:xfrm>
              <a:off x="2987824" y="5373216"/>
              <a:ext cx="596257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Nei cianobatteri, l’</a:t>
              </a:r>
              <a:r>
                <a:rPr lang="it-IT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eterocisti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è una cellula differenziata, con spesse pareti, specializzata nella fissazione dell’N</a:t>
              </a:r>
              <a:r>
                <a:rPr lang="it-IT" sz="1600" b="1" baseline="-25000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L’interno delle </a:t>
              </a:r>
              <a:r>
                <a:rPr lang="it-IT" sz="1600" b="1" dirty="0" err="1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eterocisti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è anaerobico (non avviene fotosintesi!). Sono spaziate ogni 10-15 cellule e non si dividono. Le </a:t>
              </a:r>
              <a:r>
                <a:rPr lang="it-IT" sz="1600" b="1" dirty="0" err="1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eterocisti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condividono le molecole organiche azotate con le cellule adiacenti.</a:t>
              </a:r>
              <a:endParaRPr lang="it-IT" sz="1600" baseline="-25000" dirty="0"/>
            </a:p>
          </p:txBody>
        </p:sp>
        <p:sp>
          <p:nvSpPr>
            <p:cNvPr id="16" name="Parentesi graffa aperta 15">
              <a:extLst>
                <a:ext uri="{FF2B5EF4-FFF2-40B4-BE49-F238E27FC236}">
                  <a16:creationId xmlns:a16="http://schemas.microsoft.com/office/drawing/2014/main" id="{72E563B4-F1FD-40B4-B7B9-A8EFDEC22F97}"/>
                </a:ext>
              </a:extLst>
            </p:cNvPr>
            <p:cNvSpPr/>
            <p:nvPr/>
          </p:nvSpPr>
          <p:spPr>
            <a:xfrm rot="5400000">
              <a:off x="4031939" y="1304764"/>
              <a:ext cx="216024" cy="3312367"/>
            </a:xfrm>
            <a:prstGeom prst="leftBrace">
              <a:avLst>
                <a:gd name="adj1" fmla="val 8333"/>
                <a:gd name="adj2" fmla="val 49646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61B56D46-22B1-1E90-6BF1-B683133F27E7}"/>
              </a:ext>
            </a:extLst>
          </p:cNvPr>
          <p:cNvCxnSpPr/>
          <p:nvPr/>
        </p:nvCxnSpPr>
        <p:spPr>
          <a:xfrm>
            <a:off x="5580112" y="3356992"/>
            <a:ext cx="0" cy="432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6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69067" y="647420"/>
            <a:ext cx="33747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ridurre N</a:t>
            </a:r>
            <a:r>
              <a:rPr lang="it-IT" sz="1600" b="1" baseline="-25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 NH</a:t>
            </a:r>
            <a:r>
              <a:rPr lang="it-IT" sz="1600" b="1" baseline="-25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totale, sono necessari </a:t>
            </a:r>
            <a:r>
              <a:rPr lang="it-IT" sz="1600" b="1" u="sng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it-IT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1600" b="1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4625" indent="-174625" algn="just">
              <a:buFont typeface="Arial" panose="020B0604020202020204" pitchFamily="34" charset="0"/>
              <a:buChar char="•"/>
            </a:pPr>
            <a:r>
              <a:rPr lang="it-IT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È richiesta una grande impegno energetico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(16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ATP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it-IT" sz="1600" b="1" dirty="0"/>
          </a:p>
        </p:txBody>
      </p:sp>
      <p:sp>
        <p:nvSpPr>
          <p:cNvPr id="24" name="Rettangolo 23"/>
          <p:cNvSpPr/>
          <p:nvPr/>
        </p:nvSpPr>
        <p:spPr>
          <a:xfrm>
            <a:off x="395536" y="188640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FISSAZIONE N</a:t>
            </a:r>
            <a:r>
              <a:rPr lang="it-IT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2267744" y="188640"/>
            <a:ext cx="2705551" cy="338554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sz="1600" b="1" baseline="-25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+ 8 H</a:t>
            </a:r>
            <a:r>
              <a:rPr lang="it-IT" sz="1600" b="1" baseline="30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+ 8 e</a:t>
            </a:r>
            <a:r>
              <a:rPr lang="it-IT" sz="1600" b="1" baseline="30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it-IT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it-IT" sz="1600" b="1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it-IT" sz="1600" b="1" baseline="-25000" dirty="0">
              <a:solidFill>
                <a:srgbClr val="0000FF"/>
              </a:solidFill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B1B7BAAB-016E-48DA-8FA4-B74539A933DC}"/>
              </a:ext>
            </a:extLst>
          </p:cNvPr>
          <p:cNvGrpSpPr/>
          <p:nvPr/>
        </p:nvGrpSpPr>
        <p:grpSpPr>
          <a:xfrm>
            <a:off x="3635896" y="764704"/>
            <a:ext cx="5400600" cy="1110233"/>
            <a:chOff x="3635896" y="764704"/>
            <a:chExt cx="5400600" cy="1110233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B670430E-AD6A-4743-A683-DC0C875A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2199" y="764704"/>
              <a:ext cx="5174297" cy="1110233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6695572" y="1018069"/>
              <a:ext cx="7754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idrazina</a:t>
              </a:r>
              <a:endParaRPr lang="it-IT" sz="1400" dirty="0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5184505" y="1018070"/>
              <a:ext cx="7584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b="1" dirty="0" err="1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diazene</a:t>
              </a:r>
              <a:endParaRPr lang="it-IT" sz="1400" dirty="0"/>
            </a:p>
          </p:txBody>
        </p:sp>
        <p:sp>
          <p:nvSpPr>
            <p:cNvPr id="13" name="Fumetto: rettangolo con angoli arrotondati 12">
              <a:extLst>
                <a:ext uri="{FF2B5EF4-FFF2-40B4-BE49-F238E27FC236}">
                  <a16:creationId xmlns:a16="http://schemas.microsoft.com/office/drawing/2014/main" id="{320BA4B7-1011-46BE-8BAA-2594ED8048BB}"/>
                </a:ext>
              </a:extLst>
            </p:cNvPr>
            <p:cNvSpPr/>
            <p:nvPr/>
          </p:nvSpPr>
          <p:spPr>
            <a:xfrm>
              <a:off x="3635896" y="764704"/>
              <a:ext cx="1008112" cy="288032"/>
            </a:xfrm>
            <a:prstGeom prst="wedgeRoundRectCallout">
              <a:avLst>
                <a:gd name="adj1" fmla="val 36515"/>
                <a:gd name="adj2" fmla="val 78885"/>
                <a:gd name="adj3" fmla="val 16667"/>
              </a:avLst>
            </a:prstGeom>
            <a:noFill/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 </a:t>
              </a:r>
              <a:r>
                <a:rPr lang="it-IT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</a:t>
              </a:r>
              <a:r>
                <a:rPr lang="it-IT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2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it-IT" sz="1200" b="1" baseline="300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it-IT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it-IT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it-IT" sz="12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it-IT" sz="1200" baseline="30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23C6E1D2-E565-403A-AE6E-934298BCE346}"/>
              </a:ext>
            </a:extLst>
          </p:cNvPr>
          <p:cNvGrpSpPr/>
          <p:nvPr/>
        </p:nvGrpSpPr>
        <p:grpSpPr>
          <a:xfrm>
            <a:off x="251520" y="2060848"/>
            <a:ext cx="8575742" cy="4221088"/>
            <a:chOff x="251520" y="2060848"/>
            <a:chExt cx="8575742" cy="4221088"/>
          </a:xfrm>
        </p:grpSpPr>
        <p:sp>
          <p:nvSpPr>
            <p:cNvPr id="11" name="Rettangolo 10"/>
            <p:cNvSpPr/>
            <p:nvPr/>
          </p:nvSpPr>
          <p:spPr>
            <a:xfrm>
              <a:off x="4716016" y="4293096"/>
              <a:ext cx="408838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it-IT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dinitrogenasi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reduttasi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ridotta, idrolizzando ATP, trasferisce un e</a:t>
              </a:r>
              <a:r>
                <a:rPr lang="it-IT" sz="1600" b="1" baseline="30000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alla volta alla </a:t>
              </a:r>
              <a:r>
                <a:rPr lang="it-IT" sz="1600" b="1" dirty="0" err="1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dinitrogenasi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Sono necessari </a:t>
              </a:r>
              <a:r>
                <a:rPr lang="it-IT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ATP per ogni ciclo di trasferimento </a:t>
              </a:r>
              <a:r>
                <a:rPr lang="it-IT" sz="1600" b="1" dirty="0" err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dell’e</a:t>
              </a:r>
              <a:r>
                <a:rPr lang="it-IT" sz="1600" b="1" baseline="300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it-IT" sz="1600" u="sng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" name="Rettangolo 2"/>
            <p:cNvSpPr/>
            <p:nvPr/>
          </p:nvSpPr>
          <p:spPr>
            <a:xfrm>
              <a:off x="4572000" y="3284984"/>
              <a:ext cx="42552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Una 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proteina Fe/S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it-IT" sz="1600" b="1" dirty="0" err="1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ferredossina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 </a:t>
              </a:r>
              <a:r>
                <a:rPr lang="it-IT" sz="1600" b="1" dirty="0" err="1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flavodossina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cede 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it-IT" sz="16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alla </a:t>
              </a:r>
              <a:r>
                <a:rPr lang="it-IT" sz="1600" b="1" dirty="0" err="1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dinitrogenasi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reduttasi. </a:t>
              </a:r>
              <a:endParaRPr lang="it-IT" sz="1600" dirty="0"/>
            </a:p>
          </p:txBody>
        </p:sp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301FDFCF-4FD2-4CC0-B23C-C05BED75E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2060848"/>
              <a:ext cx="4310423" cy="4221088"/>
            </a:xfrm>
            <a:prstGeom prst="rect">
              <a:avLst/>
            </a:prstGeom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2A8FF436-EC2D-46F6-AE82-FA0333F120A9}"/>
                </a:ext>
              </a:extLst>
            </p:cNvPr>
            <p:cNvSpPr/>
            <p:nvPr/>
          </p:nvSpPr>
          <p:spPr>
            <a:xfrm>
              <a:off x="3491880" y="5589240"/>
              <a:ext cx="32036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it-IT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dinitrogenasi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ridotta trasferisce gli e</a:t>
              </a:r>
              <a:r>
                <a:rPr lang="it-IT" sz="1600" b="1" baseline="30000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ad N</a:t>
              </a:r>
              <a:r>
                <a:rPr lang="it-IT" sz="1600" b="1" baseline="-25000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it-IT" sz="1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it-IT" sz="1600" dirty="0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AA7C45C-F852-6AFB-B66C-AD4DE6DFDC5D}"/>
              </a:ext>
            </a:extLst>
          </p:cNvPr>
          <p:cNvGrpSpPr/>
          <p:nvPr/>
        </p:nvGrpSpPr>
        <p:grpSpPr>
          <a:xfrm>
            <a:off x="2051720" y="5985894"/>
            <a:ext cx="7056784" cy="804043"/>
            <a:chOff x="2051720" y="5985894"/>
            <a:chExt cx="7056784" cy="80404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08952EE-5866-B0DE-35AD-52C17B2D9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2284" y="5985894"/>
              <a:ext cx="2576220" cy="804043"/>
            </a:xfrm>
            <a:prstGeom prst="rect">
              <a:avLst/>
            </a:prstGeom>
          </p:spPr>
        </p:pic>
        <p:cxnSp>
          <p:nvCxnSpPr>
            <p:cNvPr id="8" name="Connettore a gomito 7">
              <a:extLst>
                <a:ext uri="{FF2B5EF4-FFF2-40B4-BE49-F238E27FC236}">
                  <a16:creationId xmlns:a16="http://schemas.microsoft.com/office/drawing/2014/main" id="{5D2E5F59-1C46-935F-6CC9-906E00D10D91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2051720" y="6281936"/>
              <a:ext cx="4480564" cy="105980"/>
            </a:xfrm>
            <a:prstGeom prst="bentConnector3">
              <a:avLst>
                <a:gd name="adj1" fmla="val 157"/>
              </a:avLst>
            </a:prstGeom>
            <a:ln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975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2896"/>
            <a:ext cx="8760768" cy="26321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6251" y="88865"/>
            <a:ext cx="51125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riduzione dell’acetilene</a:t>
            </a:r>
          </a:p>
          <a:p>
            <a:pPr algn="just"/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 riduzione dell’</a:t>
            </a:r>
            <a:r>
              <a:rPr 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acetilene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ad </a:t>
            </a:r>
            <a:r>
              <a:rPr lang="it-IT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etilene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 è un metodo per mettere in evidenza la presenza dell’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attività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nitrogenasica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(fissazione dell’azoto).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752020" y="3231808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acetilene</a:t>
            </a:r>
            <a:endParaRPr lang="it-IT" sz="1200" dirty="0"/>
          </a:p>
        </p:txBody>
      </p:sp>
      <p:sp>
        <p:nvSpPr>
          <p:cNvPr id="5" name="Rettangolo 4"/>
          <p:cNvSpPr/>
          <p:nvPr/>
        </p:nvSpPr>
        <p:spPr>
          <a:xfrm>
            <a:off x="6572916" y="3218792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acetilene</a:t>
            </a:r>
            <a:endParaRPr lang="it-IT" sz="1200" dirty="0"/>
          </a:p>
        </p:txBody>
      </p:sp>
      <p:sp>
        <p:nvSpPr>
          <p:cNvPr id="6" name="Rettangolo 5"/>
          <p:cNvSpPr/>
          <p:nvPr/>
        </p:nvSpPr>
        <p:spPr>
          <a:xfrm>
            <a:off x="6237989" y="3535073"/>
            <a:ext cx="627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etilene</a:t>
            </a:r>
            <a:endParaRPr lang="it-IT" sz="1200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740352" y="3360580"/>
            <a:ext cx="627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etilene</a:t>
            </a:r>
            <a:endParaRPr lang="it-IT" sz="1200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173147" y="3241407"/>
            <a:ext cx="767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acetilene</a:t>
            </a:r>
            <a:endParaRPr lang="it-IT" sz="1200" dirty="0"/>
          </a:p>
        </p:txBody>
      </p:sp>
      <p:sp>
        <p:nvSpPr>
          <p:cNvPr id="9" name="Rettangolo 8"/>
          <p:cNvSpPr/>
          <p:nvPr/>
        </p:nvSpPr>
        <p:spPr>
          <a:xfrm>
            <a:off x="3367436" y="1196861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nitrogenasi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possono ridurre anche sostanze con tripli legami diverse da N</a:t>
            </a:r>
            <a:r>
              <a:rPr lang="it-IT" sz="16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acetilene </a:t>
            </a:r>
            <a:endParaRPr lang="it-IT" sz="1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147" y="1777220"/>
            <a:ext cx="1620205" cy="360046"/>
          </a:xfrm>
          <a:prstGeom prst="rect">
            <a:avLst/>
          </a:prstGeom>
        </p:spPr>
      </p:pic>
      <p:pic>
        <p:nvPicPr>
          <p:cNvPr id="1026" name="Picture 2" descr="Etile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10" y="4547158"/>
            <a:ext cx="533678" cy="38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08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0963"/>
            <a:ext cx="9039225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950" y="71438"/>
            <a:ext cx="578643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Fattori di crescita</a:t>
            </a:r>
          </a:p>
          <a:p>
            <a:pPr marL="287338" indent="-177800" eaLnBrk="1" hangingPunct="1">
              <a:buFont typeface="Arial" pitchFamily="34" charset="0"/>
              <a:buChar char="•"/>
              <a:defRPr/>
            </a:pP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Composti organici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necessari in basse concentrazioni</a:t>
            </a:r>
          </a:p>
          <a:p>
            <a:pPr marL="109538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	vitamine,</a:t>
            </a:r>
          </a:p>
          <a:p>
            <a:pPr marL="109538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	aa,</a:t>
            </a:r>
          </a:p>
          <a:p>
            <a:pPr marL="109538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	basi azotate,</a:t>
            </a:r>
          </a:p>
          <a:p>
            <a:pPr marL="109538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	…</a:t>
            </a:r>
          </a:p>
        </p:txBody>
      </p:sp>
      <p:sp>
        <p:nvSpPr>
          <p:cNvPr id="13316" name="Rettangolo 2"/>
          <p:cNvSpPr>
            <a:spLocks noChangeArrowheads="1"/>
          </p:cNvSpPr>
          <p:nvPr/>
        </p:nvSpPr>
        <p:spPr bwMode="auto">
          <a:xfrm>
            <a:off x="2555875" y="890588"/>
            <a:ext cx="56165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8900"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Quando si coltivano batteri incapaci di sintetizzare queste molecole è necessario prevederne l’</a:t>
            </a:r>
            <a:r>
              <a:rPr lang="it-IT" altLang="it-IT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aggiunta nel terreno di coltura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</a:p>
          <a:p>
            <a:pPr marL="88900" indent="0"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La maggior parte di queste molecole, soprattutto vitamine, funzionano come </a:t>
            </a:r>
            <a:r>
              <a:rPr lang="it-IT" altLang="it-IT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componenti di coenzimi </a:t>
            </a:r>
            <a:r>
              <a:rPr lang="it-IT" altLang="it-IT" sz="14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(componenti non proteiche degli enzimi).</a:t>
            </a:r>
          </a:p>
        </p:txBody>
      </p:sp>
      <p:cxnSp>
        <p:nvCxnSpPr>
          <p:cNvPr id="5" name="Connettore 2 4"/>
          <p:cNvCxnSpPr/>
          <p:nvPr/>
        </p:nvCxnSpPr>
        <p:spPr>
          <a:xfrm>
            <a:off x="390525" y="4089400"/>
            <a:ext cx="357188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>
            <a:off x="428625" y="3074988"/>
            <a:ext cx="357188" cy="15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387350" y="4271963"/>
            <a:ext cx="357188" cy="15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428625" y="3243263"/>
            <a:ext cx="357188" cy="15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450"/>
            <a:ext cx="8272462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4450" y="6524625"/>
            <a:ext cx="6688138" cy="261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GB" altLang="it-IT" sz="1400">
                <a:latin typeface="Verdana" panose="020B0604030504040204" pitchFamily="34" charset="0"/>
                <a:ea typeface="MS PGothic" panose="020B0600070205080204" pitchFamily="34" charset="-128"/>
              </a:rPr>
              <a:t>Brock, Biologia dei microrganismi –  1 Microbiologia generale - Pearson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900113" y="3573463"/>
            <a:ext cx="3887787" cy="18002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Rettangolo arrotondato 2"/>
          <p:cNvSpPr/>
          <p:nvPr/>
        </p:nvSpPr>
        <p:spPr>
          <a:xfrm>
            <a:off x="5292725" y="3573463"/>
            <a:ext cx="3167063" cy="180022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Rettangolo arrotondato 3"/>
          <p:cNvSpPr/>
          <p:nvPr/>
        </p:nvSpPr>
        <p:spPr>
          <a:xfrm>
            <a:off x="985838" y="3544888"/>
            <a:ext cx="1223962" cy="2317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4450"/>
            <a:ext cx="89916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ttangolo 2"/>
          <p:cNvSpPr>
            <a:spLocks noChangeArrowheads="1"/>
          </p:cNvSpPr>
          <p:nvPr/>
        </p:nvSpPr>
        <p:spPr bwMode="auto">
          <a:xfrm>
            <a:off x="34925" y="7143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Terreni di coltura</a:t>
            </a:r>
          </a:p>
        </p:txBody>
      </p:sp>
      <p:sp>
        <p:nvSpPr>
          <p:cNvPr id="17412" name="Rettangolo 2"/>
          <p:cNvSpPr>
            <a:spLocks noChangeArrowheads="1"/>
          </p:cNvSpPr>
          <p:nvPr/>
        </p:nvSpPr>
        <p:spPr bwMode="auto">
          <a:xfrm>
            <a:off x="2195513" y="115888"/>
            <a:ext cx="6861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Miscele di nutrienti  che consentono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la crescita dei microrganismi in laboratorio.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La maggior parte dei microrganismi non è stata ancora coltivata!</a:t>
            </a:r>
          </a:p>
        </p:txBody>
      </p:sp>
      <p:sp>
        <p:nvSpPr>
          <p:cNvPr id="17413" name="Rettangolo 2"/>
          <p:cNvSpPr>
            <a:spLocks noChangeArrowheads="1"/>
          </p:cNvSpPr>
          <p:nvPr/>
        </p:nvSpPr>
        <p:spPr bwMode="auto">
          <a:xfrm>
            <a:off x="571500" y="1258888"/>
            <a:ext cx="821531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17414" name="Rettangolo 2"/>
          <p:cNvSpPr>
            <a:spLocks noChangeArrowheads="1"/>
          </p:cNvSpPr>
          <p:nvPr/>
        </p:nvSpPr>
        <p:spPr bwMode="auto">
          <a:xfrm>
            <a:off x="142875" y="5508625"/>
            <a:ext cx="4213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La </a:t>
            </a:r>
            <a:r>
              <a:rPr lang="it-IT" altLang="it-IT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fonte di carbonio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è essenziale per la crescita microbica.</a:t>
            </a:r>
          </a:p>
        </p:txBody>
      </p:sp>
      <p:sp>
        <p:nvSpPr>
          <p:cNvPr id="17415" name="Rettangolo 2"/>
          <p:cNvSpPr>
            <a:spLocks noChangeArrowheads="1"/>
          </p:cNvSpPr>
          <p:nvPr/>
        </p:nvSpPr>
        <p:spPr bwMode="auto">
          <a:xfrm>
            <a:off x="250825" y="6021388"/>
            <a:ext cx="4003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 un </a:t>
            </a:r>
            <a:r>
              <a:rPr lang="it-IT" alt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terreno semplice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è presente una sola fonte di carbonio.</a:t>
            </a:r>
          </a:p>
        </p:txBody>
      </p:sp>
      <p:sp>
        <p:nvSpPr>
          <p:cNvPr id="2" name="Rettangolo 2"/>
          <p:cNvSpPr>
            <a:spLocks noChangeArrowheads="1"/>
          </p:cNvSpPr>
          <p:nvPr/>
        </p:nvSpPr>
        <p:spPr bwMode="auto">
          <a:xfrm>
            <a:off x="285750" y="928688"/>
            <a:ext cx="3571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indent="-177800" eaLnBrk="1" hangingPunct="1">
              <a:defRPr/>
            </a:pPr>
            <a:r>
              <a:rPr lang="it-IT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Terreni chimicamente definiti</a:t>
            </a:r>
          </a:p>
          <a:p>
            <a:pPr marL="287338" indent="-177800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E’ nota l’esatta composizione chimica </a:t>
            </a:r>
          </a:p>
        </p:txBody>
      </p:sp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4357688" y="947738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indent="-177800" eaLnBrk="1" hangingPunct="1">
              <a:defRPr/>
            </a:pPr>
            <a:r>
              <a:rPr lang="it-IT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Terreni chimicamente indefiniti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(</a:t>
            </a:r>
            <a:r>
              <a:rPr lang="it-IT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complessi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)</a:t>
            </a:r>
          </a:p>
          <a:p>
            <a:pPr marL="287338" indent="-177800" eaLnBrk="1" hangingPunct="1">
              <a:defRPr/>
            </a:pP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La composizione chimica del medium non è esattamente nota</a:t>
            </a:r>
          </a:p>
        </p:txBody>
      </p:sp>
      <p:sp>
        <p:nvSpPr>
          <p:cNvPr id="17418" name="Rettangolo 2"/>
          <p:cNvSpPr>
            <a:spLocks noChangeArrowheads="1"/>
          </p:cNvSpPr>
          <p:nvPr/>
        </p:nvSpPr>
        <p:spPr bwMode="auto">
          <a:xfrm>
            <a:off x="4500563" y="5516563"/>
            <a:ext cx="45005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-177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Il </a:t>
            </a:r>
            <a:r>
              <a:rPr lang="it-IT" altLang="it-IT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terreno complesso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contiene derivati di prodotti microbici, animali o vegetali (caseina, estratto di carne, estratto di lievito, etc.).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7100</Words>
  <Application>Microsoft Office PowerPoint</Application>
  <PresentationFormat>Presentazione su schermo (4:3)</PresentationFormat>
  <Paragraphs>877</Paragraphs>
  <Slides>69</Slides>
  <Notes>45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69</vt:i4>
      </vt:variant>
    </vt:vector>
  </HeadingPairs>
  <TitlesOfParts>
    <vt:vector size="75" baseType="lpstr">
      <vt:lpstr>Arial</vt:lpstr>
      <vt:lpstr>Calibri</vt:lpstr>
      <vt:lpstr>Times New Roman</vt:lpstr>
      <vt:lpstr>Verdana</vt:lpstr>
      <vt:lpstr>Struttura predefinita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Dieffe Srl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MJ</dc:creator>
  <cp:lastModifiedBy>Vincenzo Pasquale</cp:lastModifiedBy>
  <cp:revision>725</cp:revision>
  <dcterms:created xsi:type="dcterms:W3CDTF">2005-04-07T13:25:13Z</dcterms:created>
  <dcterms:modified xsi:type="dcterms:W3CDTF">2024-04-18T06:58:19Z</dcterms:modified>
</cp:coreProperties>
</file>