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4"/>
  </p:sldMasterIdLst>
  <p:notesMasterIdLst>
    <p:notesMasterId r:id="rId32"/>
  </p:notesMasterIdLst>
  <p:sldIdLst>
    <p:sldId id="284" r:id="rId5"/>
    <p:sldId id="289" r:id="rId6"/>
    <p:sldId id="290" r:id="rId7"/>
    <p:sldId id="292" r:id="rId8"/>
    <p:sldId id="297" r:id="rId9"/>
    <p:sldId id="293" r:id="rId10"/>
    <p:sldId id="294" r:id="rId11"/>
    <p:sldId id="296" r:id="rId12"/>
    <p:sldId id="295" r:id="rId13"/>
    <p:sldId id="299" r:id="rId14"/>
    <p:sldId id="300" r:id="rId15"/>
    <p:sldId id="298" r:id="rId16"/>
    <p:sldId id="313" r:id="rId17"/>
    <p:sldId id="301" r:id="rId18"/>
    <p:sldId id="302" r:id="rId19"/>
    <p:sldId id="314" r:id="rId20"/>
    <p:sldId id="303" r:id="rId21"/>
    <p:sldId id="304" r:id="rId22"/>
    <p:sldId id="305" r:id="rId23"/>
    <p:sldId id="306" r:id="rId24"/>
    <p:sldId id="307" r:id="rId25"/>
    <p:sldId id="309" r:id="rId26"/>
    <p:sldId id="310" r:id="rId27"/>
    <p:sldId id="315" r:id="rId28"/>
    <p:sldId id="316" r:id="rId29"/>
    <p:sldId id="311" r:id="rId30"/>
    <p:sldId id="312" r:id="rId3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XE72srZ/h9ZncVDnYBfWOg==" hashData="AdApnlLoHNDgVeGYSCXR5p/JPi4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660"/>
  </p:normalViewPr>
  <p:slideViewPr>
    <p:cSldViewPr>
      <p:cViewPr varScale="1">
        <p:scale>
          <a:sx n="79" d="100"/>
          <a:sy n="79" d="100"/>
        </p:scale>
        <p:origin x="114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faele Fiume" userId="8be1c797-d0c1-4d33-b03c-b2305a22cb8f" providerId="ADAL" clId="{2808680B-8DE1-4A64-BC5D-B1F6EEE0540F}"/>
    <pc:docChg chg="undo custSel addSld delSld modSld">
      <pc:chgData name="Raffaele Fiume" userId="8be1c797-d0c1-4d33-b03c-b2305a22cb8f" providerId="ADAL" clId="{2808680B-8DE1-4A64-BC5D-B1F6EEE0540F}" dt="2021-11-02T16:27:13.478" v="1400" actId="20577"/>
      <pc:docMkLst>
        <pc:docMk/>
      </pc:docMkLst>
      <pc:sldChg chg="modSp mod">
        <pc:chgData name="Raffaele Fiume" userId="8be1c797-d0c1-4d33-b03c-b2305a22cb8f" providerId="ADAL" clId="{2808680B-8DE1-4A64-BC5D-B1F6EEE0540F}" dt="2021-11-02T16:11:45.279" v="6" actId="20577"/>
        <pc:sldMkLst>
          <pc:docMk/>
          <pc:sldMk cId="0" sldId="284"/>
        </pc:sldMkLst>
        <pc:spChg chg="mod">
          <ac:chgData name="Raffaele Fiume" userId="8be1c797-d0c1-4d33-b03c-b2305a22cb8f" providerId="ADAL" clId="{2808680B-8DE1-4A64-BC5D-B1F6EEE0540F}" dt="2021-11-02T16:11:45.279" v="6" actId="20577"/>
          <ac:spMkLst>
            <pc:docMk/>
            <pc:sldMk cId="0" sldId="284"/>
            <ac:spMk id="7171" creationId="{00000000-0000-0000-0000-000000000000}"/>
          </ac:spMkLst>
        </pc:spChg>
      </pc:sldChg>
      <pc:sldChg chg="addSp modSp mod modAnim">
        <pc:chgData name="Raffaele Fiume" userId="8be1c797-d0c1-4d33-b03c-b2305a22cb8f" providerId="ADAL" clId="{2808680B-8DE1-4A64-BC5D-B1F6EEE0540F}" dt="2021-11-02T16:13:26.209" v="47" actId="14100"/>
        <pc:sldMkLst>
          <pc:docMk/>
          <pc:sldMk cId="0" sldId="295"/>
        </pc:sldMkLst>
        <pc:spChg chg="add mod">
          <ac:chgData name="Raffaele Fiume" userId="8be1c797-d0c1-4d33-b03c-b2305a22cb8f" providerId="ADAL" clId="{2808680B-8DE1-4A64-BC5D-B1F6EEE0540F}" dt="2021-11-02T16:13:23.232" v="46" actId="14100"/>
          <ac:spMkLst>
            <pc:docMk/>
            <pc:sldMk cId="0" sldId="295"/>
            <ac:spMk id="11" creationId="{ADE944F8-7E87-4502-9CA1-47F90727994E}"/>
          </ac:spMkLst>
        </pc:spChg>
        <pc:spChg chg="mod">
          <ac:chgData name="Raffaele Fiume" userId="8be1c797-d0c1-4d33-b03c-b2305a22cb8f" providerId="ADAL" clId="{2808680B-8DE1-4A64-BC5D-B1F6EEE0540F}" dt="2021-11-02T16:13:02.825" v="36" actId="20577"/>
          <ac:spMkLst>
            <pc:docMk/>
            <pc:sldMk cId="0" sldId="295"/>
            <ac:spMk id="21508" creationId="{00000000-0000-0000-0000-000000000000}"/>
          </ac:spMkLst>
        </pc:spChg>
        <pc:spChg chg="mod">
          <ac:chgData name="Raffaele Fiume" userId="8be1c797-d0c1-4d33-b03c-b2305a22cb8f" providerId="ADAL" clId="{2808680B-8DE1-4A64-BC5D-B1F6EEE0540F}" dt="2021-11-02T16:13:09.828" v="43" actId="20577"/>
          <ac:spMkLst>
            <pc:docMk/>
            <pc:sldMk cId="0" sldId="295"/>
            <ac:spMk id="68623" creationId="{00000000-0000-0000-0000-000000000000}"/>
          </ac:spMkLst>
        </pc:spChg>
        <pc:spChg chg="mod">
          <ac:chgData name="Raffaele Fiume" userId="8be1c797-d0c1-4d33-b03c-b2305a22cb8f" providerId="ADAL" clId="{2808680B-8DE1-4A64-BC5D-B1F6EEE0540F}" dt="2021-11-02T16:13:26.209" v="47" actId="14100"/>
          <ac:spMkLst>
            <pc:docMk/>
            <pc:sldMk cId="0" sldId="295"/>
            <ac:spMk id="68626" creationId="{00000000-0000-0000-0000-000000000000}"/>
          </ac:spMkLst>
        </pc:spChg>
      </pc:sldChg>
      <pc:sldChg chg="modSp">
        <pc:chgData name="Raffaele Fiume" userId="8be1c797-d0c1-4d33-b03c-b2305a22cb8f" providerId="ADAL" clId="{2808680B-8DE1-4A64-BC5D-B1F6EEE0540F}" dt="2021-11-02T16:13:44.269" v="49" actId="20577"/>
        <pc:sldMkLst>
          <pc:docMk/>
          <pc:sldMk cId="0" sldId="299"/>
        </pc:sldMkLst>
        <pc:spChg chg="mod">
          <ac:chgData name="Raffaele Fiume" userId="8be1c797-d0c1-4d33-b03c-b2305a22cb8f" providerId="ADAL" clId="{2808680B-8DE1-4A64-BC5D-B1F6EEE0540F}" dt="2021-11-02T16:13:44.269" v="49" actId="20577"/>
          <ac:spMkLst>
            <pc:docMk/>
            <pc:sldMk cId="0" sldId="299"/>
            <ac:spMk id="76819" creationId="{00000000-0000-0000-0000-000000000000}"/>
          </ac:spMkLst>
        </pc:spChg>
      </pc:sldChg>
      <pc:sldChg chg="modSp mod modAnim">
        <pc:chgData name="Raffaele Fiume" userId="8be1c797-d0c1-4d33-b03c-b2305a22cb8f" providerId="ADAL" clId="{2808680B-8DE1-4A64-BC5D-B1F6EEE0540F}" dt="2021-11-02T16:16:42.784" v="598" actId="20577"/>
        <pc:sldMkLst>
          <pc:docMk/>
          <pc:sldMk cId="0" sldId="301"/>
        </pc:sldMkLst>
        <pc:spChg chg="mod">
          <ac:chgData name="Raffaele Fiume" userId="8be1c797-d0c1-4d33-b03c-b2305a22cb8f" providerId="ADAL" clId="{2808680B-8DE1-4A64-BC5D-B1F6EEE0540F}" dt="2021-11-02T16:16:42.784" v="598" actId="20577"/>
          <ac:spMkLst>
            <pc:docMk/>
            <pc:sldMk cId="0" sldId="301"/>
            <ac:spMk id="21508" creationId="{00000000-0000-0000-0000-000000000000}"/>
          </ac:spMkLst>
        </pc:spChg>
        <pc:spChg chg="mod">
          <ac:chgData name="Raffaele Fiume" userId="8be1c797-d0c1-4d33-b03c-b2305a22cb8f" providerId="ADAL" clId="{2808680B-8DE1-4A64-BC5D-B1F6EEE0540F}" dt="2021-11-02T16:15:32.998" v="591" actId="20577"/>
          <ac:spMkLst>
            <pc:docMk/>
            <pc:sldMk cId="0" sldId="301"/>
            <ac:spMk id="80903" creationId="{00000000-0000-0000-0000-000000000000}"/>
          </ac:spMkLst>
        </pc:spChg>
      </pc:sldChg>
      <pc:sldChg chg="delSp modSp mod delAnim">
        <pc:chgData name="Raffaele Fiume" userId="8be1c797-d0c1-4d33-b03c-b2305a22cb8f" providerId="ADAL" clId="{2808680B-8DE1-4A64-BC5D-B1F6EEE0540F}" dt="2021-11-02T16:17:24.285" v="610" actId="14100"/>
        <pc:sldMkLst>
          <pc:docMk/>
          <pc:sldMk cId="0" sldId="302"/>
        </pc:sldMkLst>
        <pc:spChg chg="mod">
          <ac:chgData name="Raffaele Fiume" userId="8be1c797-d0c1-4d33-b03c-b2305a22cb8f" providerId="ADAL" clId="{2808680B-8DE1-4A64-BC5D-B1F6EEE0540F}" dt="2021-11-02T16:17:15.246" v="608" actId="27636"/>
          <ac:spMkLst>
            <pc:docMk/>
            <pc:sldMk cId="0" sldId="302"/>
            <ac:spMk id="21508" creationId="{00000000-0000-0000-0000-000000000000}"/>
          </ac:spMkLst>
        </pc:spChg>
        <pc:spChg chg="mod">
          <ac:chgData name="Raffaele Fiume" userId="8be1c797-d0c1-4d33-b03c-b2305a22cb8f" providerId="ADAL" clId="{2808680B-8DE1-4A64-BC5D-B1F6EEE0540F}" dt="2021-11-02T16:17:19.799" v="609" actId="14100"/>
          <ac:spMkLst>
            <pc:docMk/>
            <pc:sldMk cId="0" sldId="302"/>
            <ac:spMk id="82953" creationId="{00000000-0000-0000-0000-000000000000}"/>
          </ac:spMkLst>
        </pc:spChg>
        <pc:spChg chg="del">
          <ac:chgData name="Raffaele Fiume" userId="8be1c797-d0c1-4d33-b03c-b2305a22cb8f" providerId="ADAL" clId="{2808680B-8DE1-4A64-BC5D-B1F6EEE0540F}" dt="2021-11-02T16:17:04.871" v="605" actId="478"/>
          <ac:spMkLst>
            <pc:docMk/>
            <pc:sldMk cId="0" sldId="302"/>
            <ac:spMk id="82954" creationId="{00000000-0000-0000-0000-000000000000}"/>
          </ac:spMkLst>
        </pc:spChg>
        <pc:spChg chg="mod">
          <ac:chgData name="Raffaele Fiume" userId="8be1c797-d0c1-4d33-b03c-b2305a22cb8f" providerId="ADAL" clId="{2808680B-8DE1-4A64-BC5D-B1F6EEE0540F}" dt="2021-11-02T16:17:24.285" v="610" actId="14100"/>
          <ac:spMkLst>
            <pc:docMk/>
            <pc:sldMk cId="0" sldId="302"/>
            <ac:spMk id="82956" creationId="{00000000-0000-0000-0000-000000000000}"/>
          </ac:spMkLst>
        </pc:spChg>
        <pc:spChg chg="del">
          <ac:chgData name="Raffaele Fiume" userId="8be1c797-d0c1-4d33-b03c-b2305a22cb8f" providerId="ADAL" clId="{2808680B-8DE1-4A64-BC5D-B1F6EEE0540F}" dt="2021-11-02T16:17:02.408" v="604" actId="478"/>
          <ac:spMkLst>
            <pc:docMk/>
            <pc:sldMk cId="0" sldId="302"/>
            <ac:spMk id="82957" creationId="{00000000-0000-0000-0000-000000000000}"/>
          </ac:spMkLst>
        </pc:spChg>
      </pc:sldChg>
      <pc:sldChg chg="del">
        <pc:chgData name="Raffaele Fiume" userId="8be1c797-d0c1-4d33-b03c-b2305a22cb8f" providerId="ADAL" clId="{2808680B-8DE1-4A64-BC5D-B1F6EEE0540F}" dt="2021-11-02T16:19:39.808" v="771" actId="2696"/>
        <pc:sldMkLst>
          <pc:docMk/>
          <pc:sldMk cId="0" sldId="308"/>
        </pc:sldMkLst>
      </pc:sldChg>
      <pc:sldChg chg="modSp">
        <pc:chgData name="Raffaele Fiume" userId="8be1c797-d0c1-4d33-b03c-b2305a22cb8f" providerId="ADAL" clId="{2808680B-8DE1-4A64-BC5D-B1F6EEE0540F}" dt="2021-11-02T16:20:33.264" v="773" actId="108"/>
        <pc:sldMkLst>
          <pc:docMk/>
          <pc:sldMk cId="0" sldId="309"/>
        </pc:sldMkLst>
        <pc:spChg chg="mod">
          <ac:chgData name="Raffaele Fiume" userId="8be1c797-d0c1-4d33-b03c-b2305a22cb8f" providerId="ADAL" clId="{2808680B-8DE1-4A64-BC5D-B1F6EEE0540F}" dt="2021-11-02T16:20:33.264" v="773" actId="108"/>
          <ac:spMkLst>
            <pc:docMk/>
            <pc:sldMk cId="0" sldId="309"/>
            <ac:spMk id="21508" creationId="{00000000-0000-0000-0000-000000000000}"/>
          </ac:spMkLst>
        </pc:spChg>
      </pc:sldChg>
      <pc:sldChg chg="addSp modSp mod">
        <pc:chgData name="Raffaele Fiume" userId="8be1c797-d0c1-4d33-b03c-b2305a22cb8f" providerId="ADAL" clId="{2808680B-8DE1-4A64-BC5D-B1F6EEE0540F}" dt="2021-11-02T16:21:26.084" v="811" actId="20577"/>
        <pc:sldMkLst>
          <pc:docMk/>
          <pc:sldMk cId="0" sldId="310"/>
        </pc:sldMkLst>
        <pc:spChg chg="mod">
          <ac:chgData name="Raffaele Fiume" userId="8be1c797-d0c1-4d33-b03c-b2305a22cb8f" providerId="ADAL" clId="{2808680B-8DE1-4A64-BC5D-B1F6EEE0540F}" dt="2021-11-02T16:20:51.157" v="774" actId="1076"/>
          <ac:spMkLst>
            <pc:docMk/>
            <pc:sldMk cId="0" sldId="310"/>
            <ac:spMk id="4" creationId="{00000000-0000-0000-0000-000000000000}"/>
          </ac:spMkLst>
        </pc:spChg>
        <pc:spChg chg="mod">
          <ac:chgData name="Raffaele Fiume" userId="8be1c797-d0c1-4d33-b03c-b2305a22cb8f" providerId="ADAL" clId="{2808680B-8DE1-4A64-BC5D-B1F6EEE0540F}" dt="2021-11-02T16:20:57.485" v="776" actId="1076"/>
          <ac:spMkLst>
            <pc:docMk/>
            <pc:sldMk cId="0" sldId="310"/>
            <ac:spMk id="12" creationId="{00000000-0000-0000-0000-000000000000}"/>
          </ac:spMkLst>
        </pc:spChg>
        <pc:spChg chg="add mod">
          <ac:chgData name="Raffaele Fiume" userId="8be1c797-d0c1-4d33-b03c-b2305a22cb8f" providerId="ADAL" clId="{2808680B-8DE1-4A64-BC5D-B1F6EEE0540F}" dt="2021-11-02T16:21:26.084" v="811" actId="20577"/>
          <ac:spMkLst>
            <pc:docMk/>
            <pc:sldMk cId="0" sldId="310"/>
            <ac:spMk id="13" creationId="{8529BE1E-FB8A-4205-BF8B-548FC298B2AC}"/>
          </ac:spMkLst>
        </pc:spChg>
        <pc:spChg chg="mod">
          <ac:chgData name="Raffaele Fiume" userId="8be1c797-d0c1-4d33-b03c-b2305a22cb8f" providerId="ADAL" clId="{2808680B-8DE1-4A64-BC5D-B1F6EEE0540F}" dt="2021-11-02T16:21:20.494" v="803" actId="20577"/>
          <ac:spMkLst>
            <pc:docMk/>
            <pc:sldMk cId="0" sldId="310"/>
            <ac:spMk id="16" creationId="{42D42505-4C4B-454C-8DD3-7A3CA2AFDA22}"/>
          </ac:spMkLst>
        </pc:spChg>
        <pc:spChg chg="mod">
          <ac:chgData name="Raffaele Fiume" userId="8be1c797-d0c1-4d33-b03c-b2305a22cb8f" providerId="ADAL" clId="{2808680B-8DE1-4A64-BC5D-B1F6EEE0540F}" dt="2021-11-02T16:20:55.099" v="775" actId="1076"/>
          <ac:spMkLst>
            <pc:docMk/>
            <pc:sldMk cId="0" sldId="310"/>
            <ac:spMk id="28685" creationId="{00000000-0000-0000-0000-000000000000}"/>
          </ac:spMkLst>
        </pc:spChg>
        <pc:spChg chg="mod">
          <ac:chgData name="Raffaele Fiume" userId="8be1c797-d0c1-4d33-b03c-b2305a22cb8f" providerId="ADAL" clId="{2808680B-8DE1-4A64-BC5D-B1F6EEE0540F}" dt="2021-11-02T16:21:00.334" v="777" actId="1076"/>
          <ac:spMkLst>
            <pc:docMk/>
            <pc:sldMk cId="0" sldId="310"/>
            <ac:spMk id="28687" creationId="{00000000-0000-0000-0000-000000000000}"/>
          </ac:spMkLst>
        </pc:spChg>
        <pc:grpChg chg="add mod">
          <ac:chgData name="Raffaele Fiume" userId="8be1c797-d0c1-4d33-b03c-b2305a22cb8f" providerId="ADAL" clId="{2808680B-8DE1-4A64-BC5D-B1F6EEE0540F}" dt="2021-11-02T16:21:14.369" v="781" actId="1076"/>
          <ac:grpSpMkLst>
            <pc:docMk/>
            <pc:sldMk cId="0" sldId="310"/>
            <ac:grpSpMk id="14" creationId="{DF454599-C3AA-4AB6-AEF8-9F959501B773}"/>
          </ac:grpSpMkLst>
        </pc:grpChg>
        <pc:grpChg chg="mod">
          <ac:chgData name="Raffaele Fiume" userId="8be1c797-d0c1-4d33-b03c-b2305a22cb8f" providerId="ADAL" clId="{2808680B-8DE1-4A64-BC5D-B1F6EEE0540F}" dt="2021-11-02T16:21:00.334" v="777" actId="1076"/>
          <ac:grpSpMkLst>
            <pc:docMk/>
            <pc:sldMk cId="0" sldId="310"/>
            <ac:grpSpMk id="28676" creationId="{00000000-0000-0000-0000-000000000000}"/>
          </ac:grpSpMkLst>
        </pc:grpChg>
        <pc:grpChg chg="mod">
          <ac:chgData name="Raffaele Fiume" userId="8be1c797-d0c1-4d33-b03c-b2305a22cb8f" providerId="ADAL" clId="{2808680B-8DE1-4A64-BC5D-B1F6EEE0540F}" dt="2021-11-02T16:20:55.099" v="775" actId="1076"/>
          <ac:grpSpMkLst>
            <pc:docMk/>
            <pc:sldMk cId="0" sldId="310"/>
            <ac:grpSpMk id="28683" creationId="{00000000-0000-0000-0000-000000000000}"/>
          </ac:grpSpMkLst>
        </pc:grpChg>
        <pc:picChg chg="mod">
          <ac:chgData name="Raffaele Fiume" userId="8be1c797-d0c1-4d33-b03c-b2305a22cb8f" providerId="ADAL" clId="{2808680B-8DE1-4A64-BC5D-B1F6EEE0540F}" dt="2021-11-02T16:21:14.369" v="781" actId="1076"/>
          <ac:picMkLst>
            <pc:docMk/>
            <pc:sldMk cId="0" sldId="310"/>
            <ac:picMk id="15" creationId="{22BA6283-0443-459A-9D2F-802EDC7C463E}"/>
          </ac:picMkLst>
        </pc:picChg>
        <pc:picChg chg="mod">
          <ac:chgData name="Raffaele Fiume" userId="8be1c797-d0c1-4d33-b03c-b2305a22cb8f" providerId="ADAL" clId="{2808680B-8DE1-4A64-BC5D-B1F6EEE0540F}" dt="2021-11-02T16:20:55.099" v="775" actId="1076"/>
          <ac:picMkLst>
            <pc:docMk/>
            <pc:sldMk cId="0" sldId="310"/>
            <ac:picMk id="28684" creationId="{00000000-0000-0000-0000-000000000000}"/>
          </ac:picMkLst>
        </pc:picChg>
        <pc:picChg chg="mod">
          <ac:chgData name="Raffaele Fiume" userId="8be1c797-d0c1-4d33-b03c-b2305a22cb8f" providerId="ADAL" clId="{2808680B-8DE1-4A64-BC5D-B1F6EEE0540F}" dt="2021-11-02T16:21:00.334" v="777" actId="1076"/>
          <ac:picMkLst>
            <pc:docMk/>
            <pc:sldMk cId="0" sldId="310"/>
            <ac:picMk id="28686" creationId="{00000000-0000-0000-0000-000000000000}"/>
          </ac:picMkLst>
        </pc:picChg>
      </pc:sldChg>
      <pc:sldChg chg="add del">
        <pc:chgData name="Raffaele Fiume" userId="8be1c797-d0c1-4d33-b03c-b2305a22cb8f" providerId="ADAL" clId="{2808680B-8DE1-4A64-BC5D-B1F6EEE0540F}" dt="2021-11-02T16:16:28.069" v="597" actId="2890"/>
        <pc:sldMkLst>
          <pc:docMk/>
          <pc:sldMk cId="3007816485" sldId="313"/>
        </pc:sldMkLst>
      </pc:sldChg>
      <pc:sldChg chg="delSp modSp add mod delAnim">
        <pc:chgData name="Raffaele Fiume" userId="8be1c797-d0c1-4d33-b03c-b2305a22cb8f" providerId="ADAL" clId="{2808680B-8DE1-4A64-BC5D-B1F6EEE0540F}" dt="2021-11-02T16:18:31.703" v="770" actId="14100"/>
        <pc:sldMkLst>
          <pc:docMk/>
          <pc:sldMk cId="3456484788" sldId="314"/>
        </pc:sldMkLst>
        <pc:spChg chg="mod">
          <ac:chgData name="Raffaele Fiume" userId="8be1c797-d0c1-4d33-b03c-b2305a22cb8f" providerId="ADAL" clId="{2808680B-8DE1-4A64-BC5D-B1F6EEE0540F}" dt="2021-11-02T16:18:09.252" v="764" actId="27636"/>
          <ac:spMkLst>
            <pc:docMk/>
            <pc:sldMk cId="3456484788" sldId="314"/>
            <ac:spMk id="21508" creationId="{00000000-0000-0000-0000-000000000000}"/>
          </ac:spMkLst>
        </pc:spChg>
        <pc:spChg chg="del">
          <ac:chgData name="Raffaele Fiume" userId="8be1c797-d0c1-4d33-b03c-b2305a22cb8f" providerId="ADAL" clId="{2808680B-8DE1-4A64-BC5D-B1F6EEE0540F}" dt="2021-11-02T16:18:21.847" v="768" actId="478"/>
          <ac:spMkLst>
            <pc:docMk/>
            <pc:sldMk cId="3456484788" sldId="314"/>
            <ac:spMk id="82951" creationId="{00000000-0000-0000-0000-000000000000}"/>
          </ac:spMkLst>
        </pc:spChg>
        <pc:spChg chg="del mod">
          <ac:chgData name="Raffaele Fiume" userId="8be1c797-d0c1-4d33-b03c-b2305a22cb8f" providerId="ADAL" clId="{2808680B-8DE1-4A64-BC5D-B1F6EEE0540F}" dt="2021-11-02T16:18:26.086" v="769" actId="478"/>
          <ac:spMkLst>
            <pc:docMk/>
            <pc:sldMk cId="3456484788" sldId="314"/>
            <ac:spMk id="82952" creationId="{00000000-0000-0000-0000-000000000000}"/>
          </ac:spMkLst>
        </pc:spChg>
        <pc:spChg chg="del">
          <ac:chgData name="Raffaele Fiume" userId="8be1c797-d0c1-4d33-b03c-b2305a22cb8f" providerId="ADAL" clId="{2808680B-8DE1-4A64-BC5D-B1F6EEE0540F}" dt="2021-11-02T16:18:12.840" v="765" actId="478"/>
          <ac:spMkLst>
            <pc:docMk/>
            <pc:sldMk cId="3456484788" sldId="314"/>
            <ac:spMk id="82953" creationId="{00000000-0000-0000-0000-000000000000}"/>
          </ac:spMkLst>
        </pc:spChg>
        <pc:spChg chg="mod">
          <ac:chgData name="Raffaele Fiume" userId="8be1c797-d0c1-4d33-b03c-b2305a22cb8f" providerId="ADAL" clId="{2808680B-8DE1-4A64-BC5D-B1F6EEE0540F}" dt="2021-11-02T16:18:31.703" v="770" actId="14100"/>
          <ac:spMkLst>
            <pc:docMk/>
            <pc:sldMk cId="3456484788" sldId="314"/>
            <ac:spMk id="82954" creationId="{00000000-0000-0000-0000-000000000000}"/>
          </ac:spMkLst>
        </pc:spChg>
        <pc:spChg chg="del">
          <ac:chgData name="Raffaele Fiume" userId="8be1c797-d0c1-4d33-b03c-b2305a22cb8f" providerId="ADAL" clId="{2808680B-8DE1-4A64-BC5D-B1F6EEE0540F}" dt="2021-11-02T16:18:19.177" v="767" actId="478"/>
          <ac:spMkLst>
            <pc:docMk/>
            <pc:sldMk cId="3456484788" sldId="314"/>
            <ac:spMk id="82956" creationId="{00000000-0000-0000-0000-000000000000}"/>
          </ac:spMkLst>
        </pc:spChg>
      </pc:sldChg>
      <pc:sldChg chg="modSp mod">
        <pc:chgData name="Raffaele Fiume" userId="8be1c797-d0c1-4d33-b03c-b2305a22cb8f" providerId="ADAL" clId="{2808680B-8DE1-4A64-BC5D-B1F6EEE0540F}" dt="2021-11-02T16:27:13.478" v="1400" actId="20577"/>
        <pc:sldMkLst>
          <pc:docMk/>
          <pc:sldMk cId="3851093864" sldId="315"/>
        </pc:sldMkLst>
        <pc:spChg chg="mod">
          <ac:chgData name="Raffaele Fiume" userId="8be1c797-d0c1-4d33-b03c-b2305a22cb8f" providerId="ADAL" clId="{2808680B-8DE1-4A64-BC5D-B1F6EEE0540F}" dt="2021-11-02T16:27:13.478" v="1400" actId="20577"/>
          <ac:spMkLst>
            <pc:docMk/>
            <pc:sldMk cId="3851093864" sldId="315"/>
            <ac:spMk id="21508" creationId="{00000000-0000-0000-0000-000000000000}"/>
          </ac:spMkLst>
        </pc:spChg>
        <pc:spChg chg="mod">
          <ac:chgData name="Raffaele Fiume" userId="8be1c797-d0c1-4d33-b03c-b2305a22cb8f" providerId="ADAL" clId="{2808680B-8DE1-4A64-BC5D-B1F6EEE0540F}" dt="2021-11-02T16:22:44.694" v="886" actId="122"/>
          <ac:spMkLst>
            <pc:docMk/>
            <pc:sldMk cId="3851093864" sldId="315"/>
            <ac:spMk id="23554" creationId="{00000000-0000-0000-0000-000000000000}"/>
          </ac:spMkLst>
        </pc:spChg>
      </pc:sldChg>
      <pc:sldChg chg="modSp add mod">
        <pc:chgData name="Raffaele Fiume" userId="8be1c797-d0c1-4d33-b03c-b2305a22cb8f" providerId="ADAL" clId="{2808680B-8DE1-4A64-BC5D-B1F6EEE0540F}" dt="2021-11-02T16:26:59.846" v="1394" actId="20577"/>
        <pc:sldMkLst>
          <pc:docMk/>
          <pc:sldMk cId="2476251028" sldId="316"/>
        </pc:sldMkLst>
        <pc:spChg chg="mod">
          <ac:chgData name="Raffaele Fiume" userId="8be1c797-d0c1-4d33-b03c-b2305a22cb8f" providerId="ADAL" clId="{2808680B-8DE1-4A64-BC5D-B1F6EEE0540F}" dt="2021-11-02T16:26:59.846" v="1394" actId="20577"/>
          <ac:spMkLst>
            <pc:docMk/>
            <pc:sldMk cId="2476251028" sldId="316"/>
            <ac:spMk id="21508" creationId="{00000000-0000-0000-0000-000000000000}"/>
          </ac:spMkLst>
        </pc:spChg>
        <pc:spChg chg="mod">
          <ac:chgData name="Raffaele Fiume" userId="8be1c797-d0c1-4d33-b03c-b2305a22cb8f" providerId="ADAL" clId="{2808680B-8DE1-4A64-BC5D-B1F6EEE0540F}" dt="2021-11-02T16:25:52.254" v="1311" actId="20577"/>
          <ac:spMkLst>
            <pc:docMk/>
            <pc:sldMk cId="2476251028" sldId="316"/>
            <ac:spMk id="2355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D788684-96FD-4D46-8CC8-952A15B858D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164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>
              <a:latin typeface="Arial" charset="0"/>
              <a:ea typeface="ＭＳ Ｐゴシック" pitchFamily="-109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19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198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30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301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403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50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506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8690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505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506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60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60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608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60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733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710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710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813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813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37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337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512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5120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532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532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5427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32871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064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5529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553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5632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5632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58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78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3789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89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3891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3993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3994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 txBox="1">
            <a:spLocks noGrp="1" noChangeArrowheads="1"/>
          </p:cNvSpPr>
          <p:nvPr/>
        </p:nvSpPr>
        <p:spPr bwMode="auto">
          <a:xfrm>
            <a:off x="0" y="868680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 anchor="b"/>
          <a:lstStyle>
            <a:lvl1pPr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9080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it-IT" sz="1200">
                <a:latin typeface="Times New Roman" pitchFamily="18" charset="0"/>
                <a:ea typeface="ＭＳ Ｐゴシック" pitchFamily="-109" charset="-128"/>
              </a:rPr>
              <a:t>Free on www.raffaelefiume.it</a:t>
            </a:r>
          </a:p>
        </p:txBody>
      </p:sp>
      <p:sp>
        <p:nvSpPr>
          <p:cNvPr id="409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81525" cy="3435350"/>
          </a:xfrm>
          <a:ln/>
        </p:spPr>
      </p:sp>
      <p:sp>
        <p:nvSpPr>
          <p:cNvPr id="4096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62" rIns="90722" bIns="45362"/>
          <a:lstStyle/>
          <a:p>
            <a:pPr eaLnBrk="1" hangingPunct="1"/>
            <a:endParaRPr lang="it-IT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Straight Connector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Straight Connector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4" name="Straight Connector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5" name="Straight Connector 26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6" name="Rectangle 2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Oval 2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Oval 29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Oval 3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" name="Oval 31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1" name="Oval 32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718D0-ADC2-4A2F-8027-84A975264B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849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39EA2-3A83-4470-A242-EF13AF7408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290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4402-2550-4A26-9231-42176CBF6A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530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9"/>
          <p:cNvSpPr>
            <a:spLocks/>
          </p:cNvSpPr>
          <p:nvPr/>
        </p:nvSpPr>
        <p:spPr bwMode="auto">
          <a:xfrm>
            <a:off x="468313" y="6524625"/>
            <a:ext cx="74882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it-IT" sz="1200" dirty="0">
                <a:solidFill>
                  <a:schemeClr val="tx2"/>
                </a:solidFill>
                <a:latin typeface="Arial" charset="0"/>
              </a:rPr>
              <a:t>@ Raffaele Fiume 2013 – Distribuzione gratuita su www.raffaelefiume.it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D121-CE04-4CE4-9FCB-F2AFF25FA85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903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Rectangle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Rectangle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Straight Connector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9" name="Straight Connector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" name="Straight Connector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Straight Connector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2" name="Straight Connector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3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Ova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val 28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Oval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Oval 30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" name="Oval 31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Straight Connector 32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AFBC2-6402-4E17-9630-64617D7C5D1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4452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DD430-58BF-4FB8-AFDC-DC31F5329E8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236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E60AE-9849-4485-BE15-206CF26E10E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13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101F1-8FFE-47B7-AC73-491C5CD91AD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39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1C0CA-D83A-409F-8A09-1F16832C8D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722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Straight Connector 16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Straight Connector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9" name="Rectangle 1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Oval 2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63F38-AE90-485F-AC75-D9C28F100E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7572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6" name="Oval 16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" name="Rectangle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Straight Connector 20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1" name="Straight Connector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E58F9-1CDB-4440-AA4A-FC0E5FD1916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115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Verdana" pitchFamily="-65" charset="0"/>
              <a:ea typeface="Arial" pitchFamily="-65" charset="0"/>
              <a:cs typeface="Arial" pitchFamily="-65" charset="0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7A0153-A8D9-475B-A614-07B127C455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37" r:id="rId4"/>
    <p:sldLayoutId id="2147483738" r:id="rId5"/>
    <p:sldLayoutId id="2147483739" r:id="rId6"/>
    <p:sldLayoutId id="2147483740" r:id="rId7"/>
    <p:sldLayoutId id="2147483746" r:id="rId8"/>
    <p:sldLayoutId id="2147483747" r:id="rId9"/>
    <p:sldLayoutId id="2147483741" r:id="rId10"/>
    <p:sldLayoutId id="214748374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ＭＳ Ｐゴシック" pitchFamily="-109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ＭＳ Ｐゴシック" pitchFamily="-109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286000" y="3124200"/>
            <a:ext cx="6172200" cy="1893888"/>
          </a:xfrm>
        </p:spPr>
        <p:txBody>
          <a:bodyPr/>
          <a:lstStyle/>
          <a:p>
            <a:pPr eaLnBrk="1" hangingPunct="1"/>
            <a:r>
              <a:rPr lang="it-IT" cap="none"/>
              <a:t>IL BILANCIO DI ESERCIZIO</a:t>
            </a:r>
            <a:br>
              <a:rPr lang="it-IT" cap="none"/>
            </a:br>
            <a:r>
              <a:rPr lang="it-IT" cap="none"/>
              <a:t>ver.1.0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it-IT" dirty="0"/>
              <a:t>Ragioneria generale</a:t>
            </a:r>
          </a:p>
          <a:p>
            <a:pPr eaLnBrk="1" hangingPunct="1"/>
            <a:r>
              <a:rPr lang="it-IT" dirty="0" err="1"/>
              <a:t>a.a</a:t>
            </a:r>
            <a:r>
              <a:rPr lang="it-IT" dirty="0"/>
              <a:t>. 2021/22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ESAMINIAMO LA LEGGE: i postulati </a:t>
            </a:r>
          </a:p>
        </p:txBody>
      </p:sp>
      <p:sp>
        <p:nvSpPr>
          <p:cNvPr id="1638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2DCA8A84-55C6-4254-8254-E7FDE6C180C3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10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3700" y="2248631"/>
            <a:ext cx="7951241" cy="17071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Art.2423 comma 2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Il bilancio deve essere redatto con chiarezza e deve rappresentare in modo  veritiero e corretto la situazione patrimoniale e finanziaria della società e il risultato economico dell’esercizio</a:t>
            </a:r>
            <a:r>
              <a:rPr lang="it-IT" sz="2000">
                <a:solidFill>
                  <a:schemeClr val="tx1"/>
                </a:solidFill>
                <a:latin typeface="Verdana" pitchFamily="34" charset="0"/>
                <a:cs typeface="Arial" charset="0"/>
              </a:rPr>
              <a:t> 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395288" y="4365625"/>
            <a:ext cx="2160587" cy="720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chiarezza</a:t>
            </a:r>
          </a:p>
        </p:txBody>
      </p:sp>
      <p:sp>
        <p:nvSpPr>
          <p:cNvPr id="76808" name="Rectangle 8"/>
          <p:cNvSpPr>
            <a:spLocks noChangeArrowheads="1"/>
          </p:cNvSpPr>
          <p:nvPr/>
        </p:nvSpPr>
        <p:spPr bwMode="auto">
          <a:xfrm>
            <a:off x="1116013" y="5445125"/>
            <a:ext cx="3168650" cy="7191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verità</a:t>
            </a:r>
          </a:p>
        </p:txBody>
      </p:sp>
      <p:sp>
        <p:nvSpPr>
          <p:cNvPr id="76809" name="Line 9"/>
          <p:cNvSpPr>
            <a:spLocks noChangeShapeType="1"/>
          </p:cNvSpPr>
          <p:nvPr/>
        </p:nvSpPr>
        <p:spPr bwMode="auto">
          <a:xfrm flipH="1">
            <a:off x="1908175" y="3141663"/>
            <a:ext cx="2951163" cy="11509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0" name="Line 10"/>
          <p:cNvSpPr>
            <a:spLocks noChangeShapeType="1"/>
          </p:cNvSpPr>
          <p:nvPr/>
        </p:nvSpPr>
        <p:spPr bwMode="auto">
          <a:xfrm>
            <a:off x="6300788" y="3573463"/>
            <a:ext cx="1079500" cy="9350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1" name="Line 11"/>
          <p:cNvSpPr>
            <a:spLocks noChangeShapeType="1"/>
          </p:cNvSpPr>
          <p:nvPr/>
        </p:nvSpPr>
        <p:spPr bwMode="auto">
          <a:xfrm>
            <a:off x="2195513" y="3429000"/>
            <a:ext cx="360362" cy="19446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2" name="Line 12"/>
          <p:cNvSpPr>
            <a:spLocks noChangeShapeType="1"/>
          </p:cNvSpPr>
          <p:nvPr/>
        </p:nvSpPr>
        <p:spPr bwMode="auto">
          <a:xfrm>
            <a:off x="3492500" y="3429000"/>
            <a:ext cx="719138" cy="8636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3" name="Rectangle 13"/>
          <p:cNvSpPr>
            <a:spLocks noChangeArrowheads="1"/>
          </p:cNvSpPr>
          <p:nvPr/>
        </p:nvSpPr>
        <p:spPr bwMode="auto">
          <a:xfrm>
            <a:off x="395288" y="1557338"/>
            <a:ext cx="7921625" cy="5032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Clausola generale</a:t>
            </a:r>
          </a:p>
        </p:txBody>
      </p:sp>
      <p:sp>
        <p:nvSpPr>
          <p:cNvPr id="76814" name="Rectangle 14"/>
          <p:cNvSpPr>
            <a:spLocks noChangeArrowheads="1"/>
          </p:cNvSpPr>
          <p:nvPr/>
        </p:nvSpPr>
        <p:spPr bwMode="auto">
          <a:xfrm>
            <a:off x="2916238" y="4365625"/>
            <a:ext cx="20161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correttezza</a:t>
            </a:r>
          </a:p>
        </p:txBody>
      </p:sp>
      <p:sp>
        <p:nvSpPr>
          <p:cNvPr id="76815" name="Rectangle 15"/>
          <p:cNvSpPr>
            <a:spLocks noChangeArrowheads="1"/>
          </p:cNvSpPr>
          <p:nvPr/>
        </p:nvSpPr>
        <p:spPr bwMode="auto">
          <a:xfrm>
            <a:off x="6443663" y="4581525"/>
            <a:ext cx="20161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SP</a:t>
            </a: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6084888" y="5734050"/>
            <a:ext cx="20161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CE</a:t>
            </a:r>
          </a:p>
        </p:txBody>
      </p:sp>
      <p:sp>
        <p:nvSpPr>
          <p:cNvPr id="76817" name="Line 17"/>
          <p:cNvSpPr>
            <a:spLocks noChangeShapeType="1"/>
          </p:cNvSpPr>
          <p:nvPr/>
        </p:nvSpPr>
        <p:spPr bwMode="auto">
          <a:xfrm>
            <a:off x="5651500" y="3789363"/>
            <a:ext cx="792163" cy="18716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8" name="Line 18"/>
          <p:cNvSpPr>
            <a:spLocks noChangeShapeType="1"/>
          </p:cNvSpPr>
          <p:nvPr/>
        </p:nvSpPr>
        <p:spPr bwMode="auto">
          <a:xfrm>
            <a:off x="1042988" y="3789363"/>
            <a:ext cx="4176712" cy="172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4643438" y="5589588"/>
            <a:ext cx="1223962" cy="7191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Century Schoolbook" pitchFamily="18" charset="0"/>
              </a:rPr>
              <a:t>RF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9" dur="500"/>
                                        <p:tgtEl>
                                          <p:spTgt spid="76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xit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500"/>
                                        <p:tgtEl>
                                          <p:spTgt spid="768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76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 animBg="1"/>
      <p:bldP spid="76807" grpId="1" animBg="1"/>
      <p:bldP spid="76808" grpId="0" animBg="1"/>
      <p:bldP spid="76808" grpId="1" animBg="1"/>
      <p:bldP spid="76809" grpId="0" animBg="1"/>
      <p:bldP spid="76809" grpId="1" animBg="1"/>
      <p:bldP spid="76810" grpId="0" animBg="1"/>
      <p:bldP spid="76811" grpId="0" animBg="1"/>
      <p:bldP spid="76811" grpId="1" animBg="1"/>
      <p:bldP spid="76812" grpId="0" animBg="1"/>
      <p:bldP spid="76812" grpId="1" animBg="1"/>
      <p:bldP spid="76812" grpId="2" animBg="1"/>
      <p:bldP spid="76813" grpId="0" animBg="1"/>
      <p:bldP spid="76813" grpId="1" animBg="1"/>
      <p:bldP spid="76814" grpId="0" animBg="1"/>
      <p:bldP spid="76814" grpId="1" animBg="1"/>
      <p:bldP spid="76815" grpId="0" animBg="1"/>
      <p:bldP spid="76816" grpId="0" animBg="1"/>
      <p:bldP spid="76817" grpId="0" animBg="1"/>
      <p:bldP spid="76818" grpId="0" animBg="1"/>
      <p:bldP spid="768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ESAMINIAMO LA LEGGE: I postulati</a:t>
            </a:r>
          </a:p>
        </p:txBody>
      </p:sp>
      <p:sp>
        <p:nvSpPr>
          <p:cNvPr id="1741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89C7C803-0BB9-4EED-BCEA-7ECFD698BEDE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11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771775" y="1484313"/>
            <a:ext cx="5573713" cy="1728787"/>
            <a:chOff x="1302" y="1271"/>
            <a:chExt cx="3156" cy="442"/>
          </a:xfrm>
        </p:grpSpPr>
        <p:pic>
          <p:nvPicPr>
            <p:cNvPr id="17428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0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bilancio comprensibile a tutti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0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trasparenza 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0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neutralità </a:t>
              </a:r>
            </a:p>
          </p:txBody>
        </p:sp>
      </p:grp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20675" y="1650940"/>
            <a:ext cx="2057400" cy="12862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Chiarezza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3700" y="3235265"/>
            <a:ext cx="2057400" cy="12862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Verità</a:t>
            </a:r>
          </a:p>
        </p:txBody>
      </p:sp>
      <p:grpSp>
        <p:nvGrpSpPr>
          <p:cNvPr id="5" name="Rectangle 3"/>
          <p:cNvGrpSpPr>
            <a:grpSpLocks/>
          </p:cNvGrpSpPr>
          <p:nvPr/>
        </p:nvGrpSpPr>
        <p:grpSpPr bwMode="auto">
          <a:xfrm>
            <a:off x="2843213" y="3068638"/>
            <a:ext cx="5573712" cy="1728787"/>
            <a:chOff x="1302" y="1271"/>
            <a:chExt cx="3156" cy="442"/>
          </a:xfrm>
        </p:grpSpPr>
        <p:pic>
          <p:nvPicPr>
            <p:cNvPr id="17426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7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0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non esiste il vero oggettivo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0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esattezza quantità oggettive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0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correttezza logica e giuridica delle stime</a:t>
              </a:r>
            </a:p>
          </p:txBody>
        </p:sp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3700" y="4891027"/>
            <a:ext cx="2057400" cy="12862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Correttezza</a:t>
            </a:r>
          </a:p>
        </p:txBody>
      </p:sp>
      <p:grpSp>
        <p:nvGrpSpPr>
          <p:cNvPr id="8" name="Rectangle 3"/>
          <p:cNvGrpSpPr>
            <a:grpSpLocks/>
          </p:cNvGrpSpPr>
          <p:nvPr/>
        </p:nvGrpSpPr>
        <p:grpSpPr bwMode="auto">
          <a:xfrm>
            <a:off x="2843213" y="4797425"/>
            <a:ext cx="5573712" cy="2060575"/>
            <a:chOff x="1302" y="1271"/>
            <a:chExt cx="3156" cy="442"/>
          </a:xfrm>
        </p:grpSpPr>
        <p:pic>
          <p:nvPicPr>
            <p:cNvPr id="17424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5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rispetto delle norme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integrare le norme con le regole della sana e onesta amministrazione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rispetto dei criteri specifici che dettagliano le norme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ESAMINIAMO LA LEGGE: I postulati</a:t>
            </a:r>
          </a:p>
        </p:txBody>
      </p:sp>
      <p:sp>
        <p:nvSpPr>
          <p:cNvPr id="1843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CDEBB450-D651-418D-8E5C-5331E55086A2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12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81000" y="1707346"/>
            <a:ext cx="7951241" cy="21790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Art.2423 comma 3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200">
                <a:solidFill>
                  <a:schemeClr val="tx1"/>
                </a:solidFill>
                <a:cs typeface="Arial" charset="0"/>
              </a:rPr>
              <a:t>Se le informazioni richieste da specifiche disposizioni di legge non sono sufficienti a dare una rappresentazione veritiera e corretta, si devono fornire le informazioni complementari necessarie allo scopo.</a:t>
            </a:r>
            <a:r>
              <a:rPr lang="it-IT">
                <a:solidFill>
                  <a:schemeClr val="tx1"/>
                </a:solidFill>
                <a:latin typeface="Verdana" pitchFamily="34" charset="0"/>
                <a:cs typeface="Arial" charset="0"/>
              </a:rPr>
              <a:t> </a:t>
            </a:r>
          </a:p>
        </p:txBody>
      </p:sp>
      <p:sp>
        <p:nvSpPr>
          <p:cNvPr id="74759" name="Rectangle 7"/>
          <p:cNvSpPr>
            <a:spLocks noChangeArrowheads="1"/>
          </p:cNvSpPr>
          <p:nvPr/>
        </p:nvSpPr>
        <p:spPr bwMode="auto">
          <a:xfrm>
            <a:off x="395288" y="5157788"/>
            <a:ext cx="78486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COMPLETEZZA</a:t>
            </a:r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 flipH="1">
            <a:off x="4140200" y="3860800"/>
            <a:ext cx="0" cy="122396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 animBg="1"/>
      <p:bldP spid="747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ESAMINIAMO LA LEGGE: I postulati</a:t>
            </a:r>
          </a:p>
        </p:txBody>
      </p:sp>
      <p:sp>
        <p:nvSpPr>
          <p:cNvPr id="19459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1E9AEA69-69C2-48C0-9A94-F1E2EB758D44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13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2343" y="1498738"/>
            <a:ext cx="7796773" cy="34181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Art.2423 comma 4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Non occorre rispettare gli obblighi in tema di rilevazione, valutazione, presentazione e informativa quando la loro osservanza abbia effetti irrilevanti al fine di dare una rappresentazione veritiera e corretta. Rimangono fermi gli obblighi in termini di regolare tenuta delle scritture contabili. Le società illustrano in nota integrativa i criteri con i quali hanno dato attuazione alla presente disposizione. 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95288" y="5157788"/>
            <a:ext cx="78486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Century Schoolbook" pitchFamily="18" charset="0"/>
              </a:rPr>
              <a:t>ANALISI COSTI/BENEFICI</a:t>
            </a:r>
          </a:p>
        </p:txBody>
      </p:sp>
    </p:spTree>
    <p:extLst>
      <p:ext uri="{BB962C8B-B14F-4D97-AF65-F5344CB8AC3E}">
        <p14:creationId xmlns:p14="http://schemas.microsoft.com/office/powerpoint/2010/main" val="17942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ESAMINIAMO LA LEGGE: I postulati</a:t>
            </a:r>
          </a:p>
        </p:txBody>
      </p:sp>
      <p:sp>
        <p:nvSpPr>
          <p:cNvPr id="19459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1E9AEA69-69C2-48C0-9A94-F1E2EB758D44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14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2343" y="1498738"/>
            <a:ext cx="7796773" cy="34181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Art.2423 comma 5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Se, in casi eccezionali, l'applicazione di una disposizione degli articoli seguenti è incompatibile con la rappresentazione veritiera e corretta, la disposizione non deve essere applicata. La nota integrativa deve motivare la deroga e deve indicarne l'influenza sulla rappresentazione della situazione patrimoniale, finanziaria e del risultato economico. </a:t>
            </a:r>
            <a:r>
              <a:rPr lang="it-IT" sz="2000" i="1" dirty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Gli eventuali utili derivanti dalla deroga devono essere iscritti in una riserva non distribuibile se non in misura corrispondente al valore recuperato</a:t>
            </a:r>
            <a:r>
              <a:rPr lang="it-IT" sz="2000" dirty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 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395288" y="5157788"/>
            <a:ext cx="7848600" cy="8636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Century Schoolbook" pitchFamily="18" charset="0"/>
              </a:rPr>
              <a:t>DEROGA OBBLIGATORIA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400" cap="none"/>
              <a:t>ESAMINIAMO LA LEGGE: i principi di redazione</a:t>
            </a:r>
          </a:p>
        </p:txBody>
      </p:sp>
      <p:sp>
        <p:nvSpPr>
          <p:cNvPr id="2048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85B551DE-F0FF-498A-ACE8-FECCF73F0CE2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15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3700" y="1783581"/>
            <a:ext cx="7951241" cy="22973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Art.2423bis n.1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Nella redazione del bilancio devono essere osservati i seguenti princìpi: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 1) la valutazione delle voci deve essere fatta secondo prudenza e nella prospettiva della continuazione dell'attività, </a:t>
            </a:r>
            <a:endParaRPr lang="it-IT" dirty="0">
              <a:solidFill>
                <a:schemeClr val="tx1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5076825" y="4508500"/>
            <a:ext cx="3168650" cy="79375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PRUDENZA</a:t>
            </a:r>
          </a:p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(conservatism)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250825" y="4581525"/>
            <a:ext cx="3168650" cy="7191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CONTINUITA’</a:t>
            </a:r>
          </a:p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(going concern)</a:t>
            </a:r>
          </a:p>
        </p:txBody>
      </p:sp>
      <p:sp>
        <p:nvSpPr>
          <p:cNvPr id="82953" name="Line 9"/>
          <p:cNvSpPr>
            <a:spLocks noChangeShapeType="1"/>
          </p:cNvSpPr>
          <p:nvPr/>
        </p:nvSpPr>
        <p:spPr bwMode="auto">
          <a:xfrm flipH="1">
            <a:off x="1763711" y="3789362"/>
            <a:ext cx="2061122" cy="71913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 flipH="1">
            <a:off x="6877050" y="3573015"/>
            <a:ext cx="215230" cy="86404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2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 animBg="1"/>
      <p:bldP spid="82952" grpId="0" animBg="1"/>
      <p:bldP spid="82953" grpId="0" animBg="1"/>
      <p:bldP spid="8295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400" cap="none"/>
              <a:t>ESAMINIAMO LA LEGGE: i principi di redazione</a:t>
            </a:r>
          </a:p>
        </p:txBody>
      </p:sp>
      <p:sp>
        <p:nvSpPr>
          <p:cNvPr id="2048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85B551DE-F0FF-498A-ACE8-FECCF73F0CE2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16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83147" y="1675956"/>
            <a:ext cx="7951241" cy="229739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Art.2423bis n.1-bis)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1-bis) la rilevazione e la presentazione delle voci è effettuata tenendo conto della sostanza dell’operazione o del contratto; </a:t>
            </a:r>
          </a:p>
        </p:txBody>
      </p:sp>
      <p:sp>
        <p:nvSpPr>
          <p:cNvPr id="82954" name="Line 10"/>
          <p:cNvSpPr>
            <a:spLocks noChangeShapeType="1"/>
          </p:cNvSpPr>
          <p:nvPr/>
        </p:nvSpPr>
        <p:spPr bwMode="auto">
          <a:xfrm flipH="1">
            <a:off x="4067174" y="4149080"/>
            <a:ext cx="769" cy="129604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250825" y="5589588"/>
            <a:ext cx="77771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PREVALENZA DELLA SOSTANZA SULLA FORMA</a:t>
            </a:r>
          </a:p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(substance over form)</a:t>
            </a:r>
          </a:p>
        </p:txBody>
      </p:sp>
    </p:spTree>
    <p:extLst>
      <p:ext uri="{BB962C8B-B14F-4D97-AF65-F5344CB8AC3E}">
        <p14:creationId xmlns:p14="http://schemas.microsoft.com/office/powerpoint/2010/main" val="3456484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82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4" grpId="0" animBg="1"/>
      <p:bldP spid="8295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400" cap="none"/>
              <a:t>ESAMINIAMO LA LEGGE: i principi di redazione</a:t>
            </a:r>
          </a:p>
        </p:txBody>
      </p:sp>
      <p:sp>
        <p:nvSpPr>
          <p:cNvPr id="2150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5208D0D8-3258-491A-8C95-016D09D64EA8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17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3700" y="1743981"/>
            <a:ext cx="7951241" cy="17097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Art.2423bis n.2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2) si possono indicare esclusivamente gli utili realizzati alla data di chiusura dell'esercizio;</a:t>
            </a:r>
            <a:r>
              <a:rPr lang="it-IT">
                <a:solidFill>
                  <a:schemeClr val="tx1"/>
                </a:solidFill>
                <a:latin typeface="Verdana" pitchFamily="34" charset="0"/>
                <a:cs typeface="Arial" charset="0"/>
              </a:rPr>
              <a:t> 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250825" y="4149725"/>
            <a:ext cx="7777163" cy="2159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Meglio sarebbe stato parlare di “ricavi”</a:t>
            </a:r>
          </a:p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PRINCIPIO DI REALIZZAZIONE</a:t>
            </a:r>
          </a:p>
        </p:txBody>
      </p:sp>
      <p:sp>
        <p:nvSpPr>
          <p:cNvPr id="85001" name="Line 9"/>
          <p:cNvSpPr>
            <a:spLocks noChangeShapeType="1"/>
          </p:cNvSpPr>
          <p:nvPr/>
        </p:nvSpPr>
        <p:spPr bwMode="auto">
          <a:xfrm flipH="1">
            <a:off x="4787900" y="2852738"/>
            <a:ext cx="1368425" cy="10810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00" grpId="0" animBg="1"/>
      <p:bldP spid="8500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400" cap="none"/>
              <a:t>ESAMINIAMO LA LEGGE: i principi di redazione</a:t>
            </a:r>
          </a:p>
        </p:txBody>
      </p:sp>
      <p:sp>
        <p:nvSpPr>
          <p:cNvPr id="2253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E931B25B-9EE4-42C3-B0B5-1DD3FD4F7F4D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18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3700" y="1743981"/>
            <a:ext cx="7951241" cy="17097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Art.2423bis n.3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>
                <a:solidFill>
                  <a:schemeClr val="tx1"/>
                </a:solidFill>
                <a:latin typeface="Verdana" pitchFamily="34" charset="0"/>
                <a:cs typeface="Arial" charset="0"/>
              </a:rPr>
              <a:t>3) si deve tener conto dei proventi e degli oneri di competenza dell'esercizio, indipendentemente dalla data dell'incasso o del pagamento </a:t>
            </a: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250825" y="4149725"/>
            <a:ext cx="7777163" cy="2159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PRINCIPIO DI COMPETENZA ECONOMICA:</a:t>
            </a:r>
          </a:p>
          <a:p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- Realizzazione</a:t>
            </a:r>
            <a:br>
              <a:rPr lang="it-IT" sz="2400">
                <a:solidFill>
                  <a:schemeClr val="bg1"/>
                </a:solidFill>
                <a:latin typeface="Century Schoolbook" pitchFamily="18" charset="0"/>
              </a:rPr>
            </a:br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- Inerenza/Correlazione</a:t>
            </a: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 flipH="1">
            <a:off x="4572000" y="3573463"/>
            <a:ext cx="0" cy="3603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7" grpId="0" animBg="1"/>
      <p:bldP spid="870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400" cap="none"/>
              <a:t>ESAMINIAMO LA LEGGE: i principi di redazione</a:t>
            </a:r>
          </a:p>
        </p:txBody>
      </p:sp>
      <p:sp>
        <p:nvSpPr>
          <p:cNvPr id="2355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1D2F04BA-FB82-4D27-92AA-1391388D660D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19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3700" y="1863218"/>
            <a:ext cx="7951241" cy="34792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Art.2423bis n.4-6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4) si deve tener conto dei rischi e delle perdite di competenza dell'esercizio, anche se conosciuti dopo la chiusura di questo;</a:t>
            </a:r>
          </a:p>
          <a:p>
            <a:pPr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5) gli elementi eterogenei ricompresi nelle singole voci devono essere valutati separatamente;</a:t>
            </a:r>
          </a:p>
          <a:p>
            <a:pPr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6) i criteri di valutazione non possono essere modificati da un esercizio all'altro. </a:t>
            </a:r>
            <a:r>
              <a:rPr lang="it-IT" sz="2000" i="1">
                <a:solidFill>
                  <a:schemeClr val="tx1"/>
                </a:solidFill>
                <a:cs typeface="Arial" charset="0"/>
              </a:rPr>
              <a:t>[CONSISTENCY]</a:t>
            </a:r>
          </a:p>
          <a:p>
            <a:pPr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Deroghe al principio enunciato nel numero 6) del comma precedente sono consentite in casi eccezionali.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FACCIAMO IL PUNTO</a:t>
            </a:r>
          </a:p>
        </p:txBody>
      </p:sp>
      <p:sp>
        <p:nvSpPr>
          <p:cNvPr id="8195" name="Segnaposto contenuto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it-IT"/>
          </a:p>
        </p:txBody>
      </p:sp>
      <p:sp>
        <p:nvSpPr>
          <p:cNvPr id="8196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A4BE6E5B-F91E-490D-BD51-A88662471CF1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81000" y="1600200"/>
            <a:ext cx="7951241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Abbiamo affrontato la contabilità</a:t>
            </a:r>
            <a:endParaRPr lang="it-IT" sz="2400" dirty="0">
              <a:solidFill>
                <a:srgbClr val="000000"/>
              </a:solidFill>
              <a:ea typeface="ＭＳ Ｐゴシック" pitchFamily="-109" charset="-128"/>
              <a:cs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743200" y="2362200"/>
            <a:ext cx="5573713" cy="2447925"/>
            <a:chOff x="1302" y="1271"/>
            <a:chExt cx="3156" cy="442"/>
          </a:xfrm>
        </p:grpSpPr>
        <p:pic>
          <p:nvPicPr>
            <p:cNvPr id="8207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8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Costruire le sintesi informative</a:t>
              </a:r>
              <a:b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</a:b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(BILANCIO DI ESERCIZIO)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Affinare la contabilità</a:t>
              </a:r>
            </a:p>
          </p:txBody>
        </p:sp>
      </p:grp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93700" y="2501785"/>
            <a:ext cx="2057400" cy="11109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I prossimi obiettivi: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20675" y="5088844"/>
            <a:ext cx="7951241" cy="112074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Da qui a fine corso perseguiremo entrambi gli obiettivi contemporaneamente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ESAMINIAMO LA LEGGE: struttura dello SP</a:t>
            </a:r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80339E08-5BEC-4649-BF02-604303E3B426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20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3700" y="1683114"/>
            <a:ext cx="7951241" cy="50706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Art.2424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ATTIVO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lphaUcParenR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Crediti v/soci per versamenti ancora dovuti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lphaUcParenR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Immobilizzazioni: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       I – Immateriali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       II – Materiali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      III – Finanziarie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C) Attivo circolante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         I – Rimanenze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        II – Crediti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       III – Altre attività finanziarie non immobilizzate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        IV – Disponibilità liquide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D) Ratei e risconti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ESAMINIAMO LA LEGGE: struttura dello SP</a:t>
            </a:r>
          </a:p>
        </p:txBody>
      </p:sp>
      <p:sp>
        <p:nvSpPr>
          <p:cNvPr id="2560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7679BCE6-1580-46A4-AA11-FB159D3813E1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21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3700" y="1683114"/>
            <a:ext cx="7951241" cy="50706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Art.2424 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PASSIVO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lphaUcParenR"/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Patrimonio netto: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       I – Capitale sociale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       </a:t>
            </a:r>
            <a:r>
              <a:rPr lang="it-IT" sz="2000" i="1">
                <a:solidFill>
                  <a:schemeClr val="tx1"/>
                </a:solidFill>
                <a:cs typeface="Arial" charset="0"/>
              </a:rPr>
              <a:t>Riserve…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B) Fondi per rischi ed oneri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C) Trattamento di fine rapporto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D) Debiti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      </a:t>
            </a:r>
            <a:r>
              <a:rPr lang="it-IT" sz="2000" i="1">
                <a:solidFill>
                  <a:schemeClr val="tx1"/>
                </a:solidFill>
                <a:cs typeface="Arial" charset="0"/>
              </a:rPr>
              <a:t>articolati per soggetti</a:t>
            </a:r>
          </a:p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chemeClr val="tx1"/>
                </a:solidFill>
                <a:cs typeface="Arial" charset="0"/>
              </a:rPr>
              <a:t>E) Ratei e risconti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ESAMINIAMO LA LEGGE: struttura del CE</a:t>
            </a:r>
          </a:p>
        </p:txBody>
      </p:sp>
      <p:sp>
        <p:nvSpPr>
          <p:cNvPr id="2765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0E0047D6-954C-466F-A5F8-6FFDCAC4CD0F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22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3700" y="1683114"/>
            <a:ext cx="7951241" cy="507064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Art.2425 </a:t>
            </a:r>
          </a:p>
          <a:p>
            <a:pPr marL="457200" indent="-457200"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Il conto economico deve essere redatto in conformità al seguente schema:</a:t>
            </a:r>
          </a:p>
          <a:p>
            <a:pPr marL="457200" indent="-457200"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A) Valore della produzione:</a:t>
            </a:r>
          </a:p>
          <a:p>
            <a:pPr marL="457200" indent="-457200">
              <a:defRPr/>
            </a:pPr>
            <a:r>
              <a:rPr lang="it-IT" sz="2000" i="1" dirty="0">
                <a:solidFill>
                  <a:schemeClr val="tx1"/>
                </a:solidFill>
                <a:cs typeface="Arial" charset="0"/>
              </a:rPr>
              <a:t>Ricavi e altre voci</a:t>
            </a:r>
          </a:p>
          <a:p>
            <a:pPr marL="457200" indent="-457200"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B) Costi della produzione:</a:t>
            </a:r>
          </a:p>
          <a:p>
            <a:pPr marL="457200" indent="-457200">
              <a:defRPr/>
            </a:pPr>
            <a:r>
              <a:rPr lang="it-IT" sz="2000" i="1" dirty="0">
                <a:solidFill>
                  <a:schemeClr val="tx1"/>
                </a:solidFill>
                <a:cs typeface="Arial" charset="0"/>
              </a:rPr>
              <a:t>Costi del processo produttivo </a:t>
            </a:r>
          </a:p>
          <a:p>
            <a:pPr marL="457200" indent="-457200"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Differenza tra valore e costi della produzione (A - B).</a:t>
            </a:r>
          </a:p>
          <a:p>
            <a:pPr marL="457200" indent="-457200"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C) Proventi e oneri finanziari:</a:t>
            </a:r>
          </a:p>
          <a:p>
            <a:pPr marL="457200" indent="-457200"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D) Rettifiche di valore di attività finanziarie:</a:t>
            </a:r>
          </a:p>
          <a:p>
            <a:pPr marL="457200" indent="-457200"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Risultato prima delle imposte (A - B + - C + - D + - E);</a:t>
            </a:r>
          </a:p>
          <a:p>
            <a:pPr marL="457200" indent="-457200"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22) imposte sul reddito dell'esercizio, correnti, differite e anticipate;</a:t>
            </a:r>
          </a:p>
          <a:p>
            <a:pPr marL="457200" indent="-457200"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23) utile (perdite) dell'esercizio.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ESAMINIAMO LA LEGGE: altri articoli</a:t>
            </a:r>
          </a:p>
        </p:txBody>
      </p:sp>
      <p:sp>
        <p:nvSpPr>
          <p:cNvPr id="2867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2CB3476F-AAF4-4B5C-9E40-C50108833228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23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grpSp>
        <p:nvGrpSpPr>
          <p:cNvPr id="28676" name="Rectangle 3"/>
          <p:cNvGrpSpPr>
            <a:grpSpLocks/>
          </p:cNvGrpSpPr>
          <p:nvPr/>
        </p:nvGrpSpPr>
        <p:grpSpPr bwMode="auto">
          <a:xfrm>
            <a:off x="2527295" y="3185002"/>
            <a:ext cx="5573713" cy="1728787"/>
            <a:chOff x="1302" y="1271"/>
            <a:chExt cx="3156" cy="442"/>
          </a:xfrm>
        </p:grpSpPr>
        <p:pic>
          <p:nvPicPr>
            <p:cNvPr id="28686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7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Criteri di valutazione</a:t>
              </a:r>
            </a:p>
          </p:txBody>
        </p:sp>
      </p:grp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51520" y="3356992"/>
            <a:ext cx="2057400" cy="12862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Art.2426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5090946"/>
            <a:ext cx="2057400" cy="12862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Art.2427	</a:t>
            </a:r>
          </a:p>
        </p:txBody>
      </p:sp>
      <p:grpSp>
        <p:nvGrpSpPr>
          <p:cNvPr id="28683" name="Rectangle 3"/>
          <p:cNvGrpSpPr>
            <a:grpSpLocks/>
          </p:cNvGrpSpPr>
          <p:nvPr/>
        </p:nvGrpSpPr>
        <p:grpSpPr bwMode="auto">
          <a:xfrm>
            <a:off x="2546364" y="4941168"/>
            <a:ext cx="5573712" cy="1728787"/>
            <a:chOff x="1302" y="1271"/>
            <a:chExt cx="3156" cy="442"/>
          </a:xfrm>
        </p:grpSpPr>
        <p:pic>
          <p:nvPicPr>
            <p:cNvPr id="28684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5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Contenuto della Nota Integrativa</a:t>
              </a:r>
            </a:p>
          </p:txBody>
        </p:sp>
      </p:grpSp>
      <p:sp>
        <p:nvSpPr>
          <p:cNvPr id="13" name="Rectangle 3">
            <a:extLst>
              <a:ext uri="{FF2B5EF4-FFF2-40B4-BE49-F238E27FC236}">
                <a16:creationId xmlns:a16="http://schemas.microsoft.com/office/drawing/2014/main" id="{8529BE1E-FB8A-4205-BF8B-548FC298B2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840" y="1727287"/>
            <a:ext cx="2057400" cy="12862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Art.2425-ter</a:t>
            </a:r>
          </a:p>
        </p:txBody>
      </p:sp>
      <p:grpSp>
        <p:nvGrpSpPr>
          <p:cNvPr id="14" name="Rectangle 3">
            <a:extLst>
              <a:ext uri="{FF2B5EF4-FFF2-40B4-BE49-F238E27FC236}">
                <a16:creationId xmlns:a16="http://schemas.microsoft.com/office/drawing/2014/main" id="{DF454599-C3AA-4AB6-AEF8-9F959501B773}"/>
              </a:ext>
            </a:extLst>
          </p:cNvPr>
          <p:cNvGrpSpPr>
            <a:grpSpLocks/>
          </p:cNvGrpSpPr>
          <p:nvPr/>
        </p:nvGrpSpPr>
        <p:grpSpPr bwMode="auto">
          <a:xfrm>
            <a:off x="2527295" y="1531060"/>
            <a:ext cx="5573713" cy="1728787"/>
            <a:chOff x="1302" y="1271"/>
            <a:chExt cx="3156" cy="442"/>
          </a:xfrm>
        </p:grpSpPr>
        <p:pic>
          <p:nvPicPr>
            <p:cNvPr id="15" name="Rectangle 3">
              <a:extLst>
                <a:ext uri="{FF2B5EF4-FFF2-40B4-BE49-F238E27FC236}">
                  <a16:creationId xmlns:a16="http://schemas.microsoft.com/office/drawing/2014/main" id="{22BA6283-0443-459A-9D2F-802EDC7C463E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 Box 21">
              <a:extLst>
                <a:ext uri="{FF2B5EF4-FFF2-40B4-BE49-F238E27FC236}">
                  <a16:creationId xmlns:a16="http://schemas.microsoft.com/office/drawing/2014/main" id="{42D42505-4C4B-454C-8DD3-7A3CA2AFDA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400" dirty="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Rendiconto finanziario</a:t>
              </a:r>
            </a:p>
          </p:txBody>
        </p: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sz="2400" cap="none" dirty="0"/>
              <a:t>ESAMINIAMO LA LEGGE: Bilancio in forma abbreviata</a:t>
            </a:r>
            <a:br>
              <a:rPr lang="it-IT" sz="2400" cap="none" dirty="0"/>
            </a:br>
            <a:r>
              <a:rPr lang="it-IT" sz="2400" cap="none" dirty="0"/>
              <a:t>[art. 2435-bis]</a:t>
            </a:r>
          </a:p>
        </p:txBody>
      </p:sp>
      <p:sp>
        <p:nvSpPr>
          <p:cNvPr id="2355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1D2F04BA-FB82-4D27-92AA-1391388D660D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24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5536" y="1844824"/>
            <a:ext cx="7951241" cy="34792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Le imprese di minori dimensioni possono redigere il bilancio in forma abbreviata.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Le principali caratteristiche sono: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Stato patrimoniale: sole voci con lettere maiuscole e numeri romani;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Conto economico: raggruppamento di alcune voci;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No rendiconto finanziario;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Nota integrativa molto semplificata;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No criterio del costo ammortizzato;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No relazione sulla gestione;</a:t>
            </a:r>
          </a:p>
        </p:txBody>
      </p:sp>
    </p:spTree>
    <p:extLst>
      <p:ext uri="{BB962C8B-B14F-4D97-AF65-F5344CB8AC3E}">
        <p14:creationId xmlns:p14="http://schemas.microsoft.com/office/powerpoint/2010/main" val="38510938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 eaLnBrk="1" hangingPunct="1"/>
            <a:r>
              <a:rPr lang="it-IT" sz="2400" cap="none" dirty="0"/>
              <a:t>ESAMINIAMO LA LEGGE: Bilancio delle micro-imprese</a:t>
            </a:r>
            <a:br>
              <a:rPr lang="it-IT" sz="2400" cap="none" dirty="0"/>
            </a:br>
            <a:r>
              <a:rPr lang="it-IT" sz="2400" cap="none" dirty="0"/>
              <a:t>[art. 2435-ter]</a:t>
            </a:r>
          </a:p>
        </p:txBody>
      </p:sp>
      <p:sp>
        <p:nvSpPr>
          <p:cNvPr id="2355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1D2F04BA-FB82-4D27-92AA-1391388D660D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25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95536" y="1844824"/>
            <a:ext cx="7951241" cy="34792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Le imprese dimensioni piccolissime possono redigere il bilancio delle micro-imprese.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Le principali caratteristiche sono: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Stato patrimoniale: sole voci con lettere maiuscole e numeri romani;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Conto economico: raggruppamento di alcune voci;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No rendiconto finanziario;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No nota integrativa;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No criterio del costo ammortizzato;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-"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No relazione sulla gestione;</a:t>
            </a:r>
          </a:p>
        </p:txBody>
      </p:sp>
    </p:spTree>
    <p:extLst>
      <p:ext uri="{BB962C8B-B14F-4D97-AF65-F5344CB8AC3E}">
        <p14:creationId xmlns:p14="http://schemas.microsoft.com/office/powerpoint/2010/main" val="2476251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LE REGOLE INTERNAZIONALI</a:t>
            </a:r>
          </a:p>
        </p:txBody>
      </p:sp>
      <p:sp>
        <p:nvSpPr>
          <p:cNvPr id="29699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B56E524D-BCE8-4416-9691-ADEC0615505E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26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464919" y="3607759"/>
            <a:ext cx="7926276" cy="159270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Italia – Decreto legislativo 38/2005: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Le società quotate devono redigere i bilanci di esercizio secondo i p.c. internazionali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Le altre società possono usare i p.c. internazionali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4728" y="1652657"/>
            <a:ext cx="8068263" cy="141457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UE – Regolamento n.1606/2002: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Le società quotate devono redigere i bilanci consolidati secondo i p.c. internazionali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2986" y="5649162"/>
            <a:ext cx="7431664" cy="884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Principi contabili IASB</a:t>
            </a:r>
          </a:p>
        </p:txBody>
      </p:sp>
      <p:cxnSp>
        <p:nvCxnSpPr>
          <p:cNvPr id="101413" name="AutoShape 37"/>
          <p:cNvCxnSpPr>
            <a:cxnSpLocks noChangeShapeType="1"/>
          </p:cNvCxnSpPr>
          <p:nvPr/>
        </p:nvCxnSpPr>
        <p:spPr bwMode="auto">
          <a:xfrm>
            <a:off x="4429125" y="3067050"/>
            <a:ext cx="0" cy="541338"/>
          </a:xfrm>
          <a:prstGeom prst="straightConnector1">
            <a:avLst/>
          </a:prstGeom>
          <a:noFill/>
          <a:ln w="76200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414" name="AutoShape 38"/>
          <p:cNvCxnSpPr>
            <a:cxnSpLocks noChangeShapeType="1"/>
          </p:cNvCxnSpPr>
          <p:nvPr/>
        </p:nvCxnSpPr>
        <p:spPr bwMode="auto">
          <a:xfrm>
            <a:off x="4429125" y="5200650"/>
            <a:ext cx="0" cy="449263"/>
          </a:xfrm>
          <a:prstGeom prst="straightConnector1">
            <a:avLst/>
          </a:prstGeom>
          <a:noFill/>
          <a:ln w="76200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1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CHI APPLICA COSA</a:t>
            </a:r>
          </a:p>
        </p:txBody>
      </p:sp>
      <p:sp>
        <p:nvSpPr>
          <p:cNvPr id="3072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0A5F9985-6DF1-4ED4-8E6D-EE9814294CBA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27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grpSp>
        <p:nvGrpSpPr>
          <p:cNvPr id="30724" name="Rectangle 3"/>
          <p:cNvGrpSpPr>
            <a:grpSpLocks/>
          </p:cNvGrpSpPr>
          <p:nvPr/>
        </p:nvGrpSpPr>
        <p:grpSpPr bwMode="auto">
          <a:xfrm>
            <a:off x="2771775" y="1484313"/>
            <a:ext cx="5573713" cy="1728787"/>
            <a:chOff x="1302" y="1271"/>
            <a:chExt cx="3156" cy="442"/>
          </a:xfrm>
        </p:grpSpPr>
        <p:pic>
          <p:nvPicPr>
            <p:cNvPr id="30734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5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Società quotate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Emittenti strumenti quotati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Banche, assicurazioni, etc.</a:t>
              </a:r>
            </a:p>
          </p:txBody>
        </p:sp>
      </p:grp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26487" y="1650940"/>
            <a:ext cx="2228603" cy="12862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Obbligo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IFRS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6487" y="3809940"/>
            <a:ext cx="2228603" cy="12862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77500" lnSpcReduction="20000"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Obbligo </a:t>
            </a:r>
            <a:r>
              <a:rPr lang="it-IT" sz="2400" b="1" dirty="0" err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cod.civ</a:t>
            </a: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.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endParaRPr lang="it-IT" sz="2400" b="1" dirty="0">
              <a:solidFill>
                <a:srgbClr val="000000"/>
              </a:solidFill>
              <a:ea typeface="ＭＳ Ｐゴシック" pitchFamily="-109" charset="-128"/>
              <a:cs typeface="Arial" charset="0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Opzione IFRS	</a:t>
            </a:r>
          </a:p>
        </p:txBody>
      </p:sp>
      <p:grpSp>
        <p:nvGrpSpPr>
          <p:cNvPr id="30731" name="Rectangle 3"/>
          <p:cNvGrpSpPr>
            <a:grpSpLocks/>
          </p:cNvGrpSpPr>
          <p:nvPr/>
        </p:nvGrpSpPr>
        <p:grpSpPr bwMode="auto">
          <a:xfrm>
            <a:off x="2771775" y="3644900"/>
            <a:ext cx="5573713" cy="1728788"/>
            <a:chOff x="1302" y="1271"/>
            <a:chExt cx="3156" cy="442"/>
          </a:xfrm>
        </p:grpSpPr>
        <p:pic>
          <p:nvPicPr>
            <p:cNvPr id="30732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3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Tutti gli altri</a:t>
              </a:r>
            </a:p>
          </p:txBody>
        </p:sp>
      </p:grp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IL BILANCIO DI ESERCIZIO</a:t>
            </a:r>
          </a:p>
        </p:txBody>
      </p:sp>
      <p:sp>
        <p:nvSpPr>
          <p:cNvPr id="9219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096111DF-CFB7-43A3-A41C-B86C4858FD9B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3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42964" y="1600200"/>
            <a:ext cx="3621435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Nell’interesse di chi?</a:t>
            </a:r>
            <a:endParaRPr lang="it-IT" sz="2400">
              <a:solidFill>
                <a:srgbClr val="000000"/>
              </a:solidFill>
              <a:ea typeface="ＭＳ Ｐゴシック" pitchFamily="-109" charset="-128"/>
              <a:cs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 rot="-4304700">
            <a:off x="-326231" y="3574256"/>
            <a:ext cx="3297238" cy="701675"/>
            <a:chOff x="1302" y="1271"/>
            <a:chExt cx="3156" cy="442"/>
          </a:xfrm>
        </p:grpSpPr>
        <p:pic>
          <p:nvPicPr>
            <p:cNvPr id="9246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47" name="Text Box 6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AMMINISTRATORI</a:t>
              </a:r>
            </a:p>
          </p:txBody>
        </p:sp>
      </p:grpSp>
      <p:grpSp>
        <p:nvGrpSpPr>
          <p:cNvPr id="3" name="Rectangle 3"/>
          <p:cNvGrpSpPr>
            <a:grpSpLocks/>
          </p:cNvGrpSpPr>
          <p:nvPr/>
        </p:nvGrpSpPr>
        <p:grpSpPr bwMode="auto">
          <a:xfrm rot="736547">
            <a:off x="2201863" y="2630488"/>
            <a:ext cx="1363662" cy="701675"/>
            <a:chOff x="1302" y="1271"/>
            <a:chExt cx="3156" cy="442"/>
          </a:xfrm>
        </p:grpSpPr>
        <p:pic>
          <p:nvPicPr>
            <p:cNvPr id="9244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45" name="Text Box 42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SOCI</a:t>
              </a:r>
            </a:p>
          </p:txBody>
        </p:sp>
      </p:grpSp>
      <p:grpSp>
        <p:nvGrpSpPr>
          <p:cNvPr id="4" name="Rectangle 3"/>
          <p:cNvGrpSpPr>
            <a:grpSpLocks/>
          </p:cNvGrpSpPr>
          <p:nvPr/>
        </p:nvGrpSpPr>
        <p:grpSpPr bwMode="auto">
          <a:xfrm rot="-2277437">
            <a:off x="2051050" y="3933825"/>
            <a:ext cx="2665413" cy="701675"/>
            <a:chOff x="1302" y="1271"/>
            <a:chExt cx="3156" cy="442"/>
          </a:xfrm>
        </p:grpSpPr>
        <p:pic>
          <p:nvPicPr>
            <p:cNvPr id="9242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43" name="Text Box 39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FINANZIATORI</a:t>
              </a:r>
            </a:p>
          </p:txBody>
        </p:sp>
      </p:grpSp>
      <p:grpSp>
        <p:nvGrpSpPr>
          <p:cNvPr id="5" name="Rectangle 3"/>
          <p:cNvGrpSpPr>
            <a:grpSpLocks/>
          </p:cNvGrpSpPr>
          <p:nvPr/>
        </p:nvGrpSpPr>
        <p:grpSpPr bwMode="auto">
          <a:xfrm rot="-3262325">
            <a:off x="1704182" y="3632994"/>
            <a:ext cx="1252537" cy="701675"/>
            <a:chOff x="1302" y="1271"/>
            <a:chExt cx="3156" cy="442"/>
          </a:xfrm>
        </p:grpSpPr>
        <p:pic>
          <p:nvPicPr>
            <p:cNvPr id="9240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41" name="Text Box 21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FISCO</a:t>
              </a:r>
            </a:p>
          </p:txBody>
        </p:sp>
      </p:grpSp>
      <p:grpSp>
        <p:nvGrpSpPr>
          <p:cNvPr id="6" name="Rectangle 3"/>
          <p:cNvGrpSpPr>
            <a:grpSpLocks/>
          </p:cNvGrpSpPr>
          <p:nvPr/>
        </p:nvGrpSpPr>
        <p:grpSpPr bwMode="auto">
          <a:xfrm rot="-307247">
            <a:off x="2986088" y="5002213"/>
            <a:ext cx="2305050" cy="701675"/>
            <a:chOff x="1302" y="1271"/>
            <a:chExt cx="3156" cy="442"/>
          </a:xfrm>
        </p:grpSpPr>
        <p:pic>
          <p:nvPicPr>
            <p:cNvPr id="9238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9" name="Text Box 36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LAVORATORI</a:t>
              </a:r>
            </a:p>
          </p:txBody>
        </p:sp>
      </p:grpSp>
      <p:grpSp>
        <p:nvGrpSpPr>
          <p:cNvPr id="7" name="Rectangle 3"/>
          <p:cNvGrpSpPr>
            <a:grpSpLocks/>
          </p:cNvGrpSpPr>
          <p:nvPr/>
        </p:nvGrpSpPr>
        <p:grpSpPr bwMode="auto">
          <a:xfrm rot="-783845">
            <a:off x="4302125" y="3581400"/>
            <a:ext cx="2938463" cy="701675"/>
            <a:chOff x="1302" y="1271"/>
            <a:chExt cx="3156" cy="442"/>
          </a:xfrm>
        </p:grpSpPr>
        <p:pic>
          <p:nvPicPr>
            <p:cNvPr id="9236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7" name="Text Box 48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COLLETTIVITA’</a:t>
              </a:r>
            </a:p>
          </p:txBody>
        </p:sp>
      </p:grpSp>
      <p:grpSp>
        <p:nvGrpSpPr>
          <p:cNvPr id="8" name="Rectangle 3"/>
          <p:cNvGrpSpPr>
            <a:grpSpLocks/>
          </p:cNvGrpSpPr>
          <p:nvPr/>
        </p:nvGrpSpPr>
        <p:grpSpPr bwMode="auto">
          <a:xfrm rot="2074410">
            <a:off x="5219700" y="5157788"/>
            <a:ext cx="2938463" cy="701675"/>
            <a:chOff x="1302" y="1271"/>
            <a:chExt cx="3156" cy="442"/>
          </a:xfrm>
        </p:grpSpPr>
        <p:pic>
          <p:nvPicPr>
            <p:cNvPr id="9234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5" name="Text Box 48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FORNITORI</a:t>
              </a:r>
            </a:p>
          </p:txBody>
        </p:sp>
      </p:grpSp>
      <p:grpSp>
        <p:nvGrpSpPr>
          <p:cNvPr id="9" name="Rectangle 3"/>
          <p:cNvGrpSpPr>
            <a:grpSpLocks/>
          </p:cNvGrpSpPr>
          <p:nvPr/>
        </p:nvGrpSpPr>
        <p:grpSpPr bwMode="auto">
          <a:xfrm rot="2074410">
            <a:off x="1187450" y="5445125"/>
            <a:ext cx="2146300" cy="701675"/>
            <a:chOff x="1302" y="1271"/>
            <a:chExt cx="3156" cy="442"/>
          </a:xfrm>
        </p:grpSpPr>
        <p:pic>
          <p:nvPicPr>
            <p:cNvPr id="9232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3" name="Text Box 48"/>
            <p:cNvSpPr txBox="1">
              <a:spLocks noChangeArrowheads="1"/>
            </p:cNvSpPr>
            <p:nvPr/>
          </p:nvSpPr>
          <p:spPr bwMode="auto">
            <a:xfrm>
              <a:off x="1344" y="1296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CLIENTI</a:t>
              </a:r>
            </a:p>
          </p:txBody>
        </p:sp>
      </p:grp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4140200" y="1989138"/>
            <a:ext cx="4535488" cy="1081087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it-IT" sz="2400">
                <a:latin typeface="Candara" pitchFamily="34" charset="0"/>
                <a:ea typeface="ＭＳ Ｐゴシック" pitchFamily="-109" charset="-128"/>
              </a:rPr>
              <a:t>Ci sono</a:t>
            </a:r>
          </a:p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lang="it-IT" sz="2400">
                <a:latin typeface="Candara" pitchFamily="34" charset="0"/>
                <a:ea typeface="ＭＳ Ｐゴシック" pitchFamily="-109" charset="-128"/>
              </a:rPr>
              <a:t>INTERESSI CONTRASTANTI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30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INTERESSI CONTRASTANTI</a:t>
            </a:r>
          </a:p>
        </p:txBody>
      </p:sp>
      <p:sp>
        <p:nvSpPr>
          <p:cNvPr id="1024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7F32AAF5-8112-473A-B5C7-B11F7C994048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4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81000" y="1600200"/>
            <a:ext cx="7951241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La mediazione avviene a due livelli</a:t>
            </a:r>
            <a:endParaRPr lang="it-IT" sz="2400">
              <a:solidFill>
                <a:srgbClr val="000000"/>
              </a:solidFill>
              <a:ea typeface="ＭＳ Ｐゴシック" pitchFamily="-109" charset="-128"/>
              <a:cs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2743200" y="2362200"/>
            <a:ext cx="5573713" cy="1643063"/>
            <a:chOff x="1302" y="1271"/>
            <a:chExt cx="3156" cy="442"/>
          </a:xfrm>
        </p:grpSpPr>
        <p:pic>
          <p:nvPicPr>
            <p:cNvPr id="10257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8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</a:t>
              </a:r>
              <a:r>
                <a:rPr lang="it-IT" sz="2400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Regole generali valide per tutti </a:t>
              </a:r>
              <a:br>
                <a:rPr lang="it-IT" sz="2400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</a:b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(adottate con legge ed altre norme obbligatorie) </a:t>
              </a:r>
            </a:p>
          </p:txBody>
        </p:sp>
      </p:grp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93700" y="2501785"/>
            <a:ext cx="2057400" cy="11109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Livello generale: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93700" y="4373447"/>
            <a:ext cx="2057400" cy="11109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Livello specifico:</a:t>
            </a:r>
          </a:p>
        </p:txBody>
      </p:sp>
      <p:grpSp>
        <p:nvGrpSpPr>
          <p:cNvPr id="5" name="Rectangle 3"/>
          <p:cNvGrpSpPr>
            <a:grpSpLocks/>
          </p:cNvGrpSpPr>
          <p:nvPr/>
        </p:nvGrpSpPr>
        <p:grpSpPr bwMode="auto">
          <a:xfrm>
            <a:off x="2771775" y="4233863"/>
            <a:ext cx="5573713" cy="1643062"/>
            <a:chOff x="1302" y="1271"/>
            <a:chExt cx="3156" cy="442"/>
          </a:xfrm>
        </p:grpSpPr>
        <p:pic>
          <p:nvPicPr>
            <p:cNvPr id="10255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6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In sede di applicazione al caso specifico delle regole generali</a:t>
              </a:r>
            </a:p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400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(valutazioni)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LE FINALITA’ DEL BILANCIO</a:t>
            </a:r>
          </a:p>
        </p:txBody>
      </p:sp>
      <p:sp>
        <p:nvSpPr>
          <p:cNvPr id="11267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FDBF79BB-DB80-482D-8235-E838A075C3C3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5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77779" y="1615970"/>
            <a:ext cx="7584573" cy="82300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Rendiconto </a:t>
            </a:r>
            <a:r>
              <a:rPr lang="it-IT" sz="24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– redde rationem - stewardship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1000" y="2763732"/>
            <a:ext cx="7643864" cy="8230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Controllo interno </a:t>
            </a:r>
            <a:r>
              <a:rPr lang="it-IT" sz="24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(è solo un elemento)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91000" y="3916257"/>
            <a:ext cx="7643864" cy="8230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Funzione informativa </a:t>
            </a:r>
            <a:r>
              <a:rPr lang="it-IT" sz="24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(in senso esteso)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8870" y="4966723"/>
            <a:ext cx="3822712" cy="14522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Strumento di 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comportamento</a:t>
            </a:r>
            <a:endParaRPr lang="it-IT" sz="2400">
              <a:solidFill>
                <a:srgbClr val="000000"/>
              </a:solidFill>
              <a:ea typeface="ＭＳ Ｐゴシック" pitchFamily="-109" charset="-128"/>
              <a:cs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387804" y="4966723"/>
            <a:ext cx="3608953" cy="14522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Strumento di 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informazione</a:t>
            </a:r>
            <a:endParaRPr lang="it-IT" sz="2400">
              <a:solidFill>
                <a:srgbClr val="000000"/>
              </a:solidFill>
              <a:ea typeface="ＭＳ Ｐゴシック" pitchFamily="-109" charset="-128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IL PROBLEMA COSTI / BENEFICI</a:t>
            </a:r>
          </a:p>
        </p:txBody>
      </p:sp>
      <p:sp>
        <p:nvSpPr>
          <p:cNvPr id="12291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CE797E59-E344-4321-B849-2BDFB37A9D86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6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81000" y="1600200"/>
            <a:ext cx="7951241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Quante informazioni dare?</a:t>
            </a:r>
            <a:endParaRPr lang="it-IT" sz="2400">
              <a:solidFill>
                <a:srgbClr val="000000"/>
              </a:solidFill>
              <a:ea typeface="ＭＳ Ｐゴシック" pitchFamily="-109" charset="-128"/>
              <a:cs typeface="Arial" charset="0"/>
            </a:endParaRPr>
          </a:p>
        </p:txBody>
      </p:sp>
      <p:grpSp>
        <p:nvGrpSpPr>
          <p:cNvPr id="2" name="Rectangle 3"/>
          <p:cNvGrpSpPr>
            <a:grpSpLocks/>
          </p:cNvGrpSpPr>
          <p:nvPr/>
        </p:nvGrpSpPr>
        <p:grpSpPr bwMode="auto">
          <a:xfrm>
            <a:off x="395288" y="2349500"/>
            <a:ext cx="3384550" cy="4319588"/>
            <a:chOff x="1302" y="1271"/>
            <a:chExt cx="3156" cy="442"/>
          </a:xfrm>
        </p:grpSpPr>
        <p:pic>
          <p:nvPicPr>
            <p:cNvPr id="12299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0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000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Più informazioni: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migliore rapporto con tutti i soggetti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migliore immagine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maggiori costi di produzione delle informazioni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minore riservatezza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sovraccarico informativo (ridondanza)</a:t>
              </a:r>
              <a:endParaRPr lang="it-IT">
                <a:solidFill>
                  <a:srgbClr val="000000"/>
                </a:solidFill>
                <a:latin typeface="Century Schoolbook" pitchFamily="18" charset="0"/>
                <a:ea typeface="ＭＳ Ｐゴシック" pitchFamily="-109" charset="-128"/>
              </a:endParaRPr>
            </a:p>
          </p:txBody>
        </p:sp>
      </p:grpSp>
      <p:grpSp>
        <p:nvGrpSpPr>
          <p:cNvPr id="4" name="Rectangle 3"/>
          <p:cNvGrpSpPr>
            <a:grpSpLocks/>
          </p:cNvGrpSpPr>
          <p:nvPr/>
        </p:nvGrpSpPr>
        <p:grpSpPr bwMode="auto">
          <a:xfrm>
            <a:off x="4500563" y="2349500"/>
            <a:ext cx="3384550" cy="4319588"/>
            <a:chOff x="1302" y="1271"/>
            <a:chExt cx="3156" cy="442"/>
          </a:xfrm>
        </p:grpSpPr>
        <p:pic>
          <p:nvPicPr>
            <p:cNvPr id="12297" name="Rectangle 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2" y="1271"/>
              <a:ext cx="315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8" name="Text Box 21"/>
            <p:cNvSpPr txBox="1">
              <a:spLocks noChangeArrowheads="1"/>
            </p:cNvSpPr>
            <p:nvPr/>
          </p:nvSpPr>
          <p:spPr bwMode="auto">
            <a:xfrm>
              <a:off x="1345" y="1285"/>
              <a:ext cx="3072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r>
                <a:rPr lang="it-IT" sz="2000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Meno informazioni: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insoddisfazioni dei soggetti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minori costi di produzione delle informazioni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riservatezza</a:t>
              </a:r>
            </a:p>
            <a:p>
              <a:pPr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Char char="l"/>
              </a:pPr>
              <a:r>
                <a:rPr lang="it-IT" b="1">
                  <a:solidFill>
                    <a:srgbClr val="000000"/>
                  </a:solidFill>
                  <a:latin typeface="Century Schoolbook" pitchFamily="18" charset="0"/>
                  <a:ea typeface="ＭＳ Ｐゴシック" pitchFamily="-109" charset="-128"/>
                </a:rPr>
                <a:t> insufficienza di elementi di giudizio (asimmetrie informative)</a:t>
              </a:r>
              <a:endParaRPr lang="it-IT">
                <a:solidFill>
                  <a:srgbClr val="000000"/>
                </a:solidFill>
                <a:latin typeface="Century Schoolbook" pitchFamily="18" charset="0"/>
                <a:ea typeface="ＭＳ Ｐゴシック" pitchFamily="-109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LE REGOLE SUL BILANCIO</a:t>
            </a:r>
          </a:p>
        </p:txBody>
      </p:sp>
      <p:sp>
        <p:nvSpPr>
          <p:cNvPr id="13315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77A7736B-D2F1-472C-932F-DEC66E00FBF4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7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39852" y="1600200"/>
            <a:ext cx="3267249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NAZIONALI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52442" y="4476750"/>
            <a:ext cx="3254767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INTERNAZIONALI</a:t>
            </a:r>
            <a:endParaRPr lang="it-IT" sz="2400">
              <a:solidFill>
                <a:srgbClr val="000000"/>
              </a:solidFill>
              <a:ea typeface="ＭＳ Ｐゴシック" pitchFamily="-109" charset="-128"/>
              <a:cs typeface="Arial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48057" y="1597025"/>
            <a:ext cx="2335755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Codice civile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248282" y="2409074"/>
            <a:ext cx="2335755" cy="884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Principi contabili OIC</a:t>
            </a:r>
            <a:endParaRPr lang="it-IT" sz="2000">
              <a:solidFill>
                <a:srgbClr val="000000"/>
              </a:solidFill>
              <a:ea typeface="ＭＳ Ｐゴシック" pitchFamily="-109" charset="-128"/>
              <a:cs typeface="Arial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68557" y="2624974"/>
            <a:ext cx="2335755" cy="884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Norme fiscali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60269" y="2624974"/>
            <a:ext cx="2335756" cy="884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Norme bancarie (Basilea 2)</a:t>
            </a:r>
            <a:endParaRPr lang="it-IT" sz="2000">
              <a:solidFill>
                <a:srgbClr val="000000"/>
              </a:solidFill>
              <a:ea typeface="ＭＳ Ｐゴシック" pitchFamily="-109" charset="-128"/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32157" y="3848937"/>
            <a:ext cx="2335755" cy="884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UE - Direttive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173127" y="5072899"/>
            <a:ext cx="2830367" cy="884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UE - Regolamenti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73949" y="5649162"/>
            <a:ext cx="3892925" cy="884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Principi contabili IASB</a:t>
            </a:r>
          </a:p>
        </p:txBody>
      </p:sp>
      <p:cxnSp>
        <p:nvCxnSpPr>
          <p:cNvPr id="66597" name="AutoShape 37"/>
          <p:cNvCxnSpPr>
            <a:cxnSpLocks noChangeShapeType="1"/>
          </p:cNvCxnSpPr>
          <p:nvPr/>
        </p:nvCxnSpPr>
        <p:spPr bwMode="auto">
          <a:xfrm flipV="1">
            <a:off x="3606800" y="1892300"/>
            <a:ext cx="841375" cy="3175"/>
          </a:xfrm>
          <a:prstGeom prst="straightConnector1">
            <a:avLst/>
          </a:prstGeom>
          <a:noFill/>
          <a:ln w="76200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8" name="AutoShape 38"/>
          <p:cNvCxnSpPr>
            <a:cxnSpLocks noChangeShapeType="1"/>
          </p:cNvCxnSpPr>
          <p:nvPr/>
        </p:nvCxnSpPr>
        <p:spPr bwMode="auto">
          <a:xfrm>
            <a:off x="3606800" y="1895475"/>
            <a:ext cx="2641600" cy="955675"/>
          </a:xfrm>
          <a:prstGeom prst="straightConnector1">
            <a:avLst/>
          </a:prstGeom>
          <a:noFill/>
          <a:ln w="76200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599" name="AutoShape 39"/>
          <p:cNvCxnSpPr>
            <a:cxnSpLocks noChangeShapeType="1"/>
          </p:cNvCxnSpPr>
          <p:nvPr/>
        </p:nvCxnSpPr>
        <p:spPr bwMode="auto">
          <a:xfrm>
            <a:off x="1973263" y="2189163"/>
            <a:ext cx="2563812" cy="436562"/>
          </a:xfrm>
          <a:prstGeom prst="straightConnector1">
            <a:avLst/>
          </a:prstGeom>
          <a:noFill/>
          <a:ln w="76200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0" name="AutoShape 40"/>
          <p:cNvCxnSpPr>
            <a:cxnSpLocks noChangeShapeType="1"/>
          </p:cNvCxnSpPr>
          <p:nvPr/>
        </p:nvCxnSpPr>
        <p:spPr bwMode="auto">
          <a:xfrm flipH="1">
            <a:off x="1728788" y="2189163"/>
            <a:ext cx="244475" cy="436562"/>
          </a:xfrm>
          <a:prstGeom prst="straightConnector1">
            <a:avLst/>
          </a:prstGeom>
          <a:noFill/>
          <a:ln w="76200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1" name="AutoShape 41"/>
          <p:cNvCxnSpPr>
            <a:cxnSpLocks noChangeShapeType="1"/>
          </p:cNvCxnSpPr>
          <p:nvPr/>
        </p:nvCxnSpPr>
        <p:spPr bwMode="auto">
          <a:xfrm flipV="1">
            <a:off x="1979613" y="4291013"/>
            <a:ext cx="2252662" cy="185737"/>
          </a:xfrm>
          <a:prstGeom prst="straightConnector1">
            <a:avLst/>
          </a:prstGeom>
          <a:noFill/>
          <a:ln w="76200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2" name="AutoShape 42"/>
          <p:cNvCxnSpPr>
            <a:cxnSpLocks noChangeShapeType="1"/>
          </p:cNvCxnSpPr>
          <p:nvPr/>
        </p:nvCxnSpPr>
        <p:spPr bwMode="auto">
          <a:xfrm>
            <a:off x="3606800" y="4772025"/>
            <a:ext cx="1566863" cy="742950"/>
          </a:xfrm>
          <a:prstGeom prst="straightConnector1">
            <a:avLst/>
          </a:prstGeom>
          <a:noFill/>
          <a:ln w="76200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603" name="AutoShape 43"/>
          <p:cNvCxnSpPr>
            <a:cxnSpLocks noChangeShapeType="1"/>
          </p:cNvCxnSpPr>
          <p:nvPr/>
        </p:nvCxnSpPr>
        <p:spPr bwMode="auto">
          <a:xfrm>
            <a:off x="1979613" y="5156200"/>
            <a:ext cx="541337" cy="493713"/>
          </a:xfrm>
          <a:prstGeom prst="straightConnector1">
            <a:avLst/>
          </a:prstGeom>
          <a:noFill/>
          <a:ln w="76200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6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6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6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66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LE NORME NAZIONALI</a:t>
            </a:r>
          </a:p>
        </p:txBody>
      </p:sp>
      <p:sp>
        <p:nvSpPr>
          <p:cNvPr id="14339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28EDE566-33F5-4824-AC96-B2CC24A19A67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8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35507" y="1600200"/>
            <a:ext cx="2772637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Direttive UE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31707" y="2588462"/>
            <a:ext cx="2335755" cy="884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2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Principi contabili OIC</a:t>
            </a:r>
          </a:p>
        </p:txBody>
      </p:sp>
      <p:cxnSp>
        <p:nvCxnSpPr>
          <p:cNvPr id="70688" name="AutoShape 32"/>
          <p:cNvCxnSpPr>
            <a:cxnSpLocks noChangeShapeType="1"/>
          </p:cNvCxnSpPr>
          <p:nvPr/>
        </p:nvCxnSpPr>
        <p:spPr bwMode="auto">
          <a:xfrm flipH="1">
            <a:off x="2967038" y="3028950"/>
            <a:ext cx="1139825" cy="1588"/>
          </a:xfrm>
          <a:prstGeom prst="straightConnector1">
            <a:avLst/>
          </a:prstGeom>
          <a:noFill/>
          <a:ln w="76200">
            <a:solidFill>
              <a:srgbClr val="FFCC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690" name="AutoShape 34"/>
          <p:cNvCxnSpPr>
            <a:cxnSpLocks noChangeShapeType="1"/>
          </p:cNvCxnSpPr>
          <p:nvPr/>
        </p:nvCxnSpPr>
        <p:spPr bwMode="auto">
          <a:xfrm flipV="1">
            <a:off x="3108325" y="1892300"/>
            <a:ext cx="766763" cy="3175"/>
          </a:xfrm>
          <a:prstGeom prst="curvedConnector3">
            <a:avLst>
              <a:gd name="adj1" fmla="val 49898"/>
            </a:avLst>
          </a:prstGeom>
          <a:noFill/>
          <a:ln w="76200">
            <a:solidFill>
              <a:srgbClr val="FFCC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75632" y="1597025"/>
            <a:ext cx="2772637" cy="58897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Norme attuative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106335" y="2555979"/>
            <a:ext cx="4457751" cy="9439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200" b="1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Codice civile (art.2423 e ss.)</a:t>
            </a:r>
          </a:p>
        </p:txBody>
      </p:sp>
      <p:cxnSp>
        <p:nvCxnSpPr>
          <p:cNvPr id="70701" name="AutoShape 45"/>
          <p:cNvCxnSpPr>
            <a:cxnSpLocks noChangeShapeType="1"/>
          </p:cNvCxnSpPr>
          <p:nvPr/>
        </p:nvCxnSpPr>
        <p:spPr bwMode="auto">
          <a:xfrm>
            <a:off x="5262563" y="2185988"/>
            <a:ext cx="1073150" cy="306387"/>
          </a:xfrm>
          <a:prstGeom prst="straightConnector1">
            <a:avLst/>
          </a:prstGeom>
          <a:noFill/>
          <a:ln w="76200">
            <a:solidFill>
              <a:srgbClr val="FFCC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02" name="AutoShape 46"/>
          <p:cNvSpPr>
            <a:spLocks noChangeArrowheads="1"/>
          </p:cNvSpPr>
          <p:nvPr/>
        </p:nvSpPr>
        <p:spPr bwMode="auto">
          <a:xfrm rot="-7522613">
            <a:off x="1548606" y="5056982"/>
            <a:ext cx="1944687" cy="16573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r>
              <a:rPr lang="it-IT" sz="2400" b="1">
                <a:solidFill>
                  <a:schemeClr val="bg1"/>
                </a:solidFill>
                <a:latin typeface="Century Schoolbook" pitchFamily="18" charset="0"/>
              </a:rPr>
              <a:t>Norme fiscali</a:t>
            </a:r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auto">
          <a:xfrm>
            <a:off x="2627313" y="4365625"/>
            <a:ext cx="3673475" cy="50323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>
                <a:latin typeface="Century Schoolbook" pitchFamily="18" charset="0"/>
              </a:rPr>
              <a:t>Società di capitali</a:t>
            </a:r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auto">
          <a:xfrm rot="10800000">
            <a:off x="0" y="3789363"/>
            <a:ext cx="1944688" cy="165735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r>
              <a:rPr lang="it-IT" sz="2400" b="1">
                <a:solidFill>
                  <a:schemeClr val="bg1"/>
                </a:solidFill>
                <a:latin typeface="Century Schoolbook" pitchFamily="18" charset="0"/>
              </a:rPr>
              <a:t>P.c. Int.li</a:t>
            </a:r>
          </a:p>
        </p:txBody>
      </p:sp>
      <p:cxnSp>
        <p:nvCxnSpPr>
          <p:cNvPr id="70705" name="AutoShape 49"/>
          <p:cNvCxnSpPr>
            <a:cxnSpLocks noChangeShapeType="1"/>
            <a:endCxn id="70703" idx="0"/>
          </p:cNvCxnSpPr>
          <p:nvPr/>
        </p:nvCxnSpPr>
        <p:spPr bwMode="auto">
          <a:xfrm>
            <a:off x="1800225" y="3471863"/>
            <a:ext cx="2663825" cy="893762"/>
          </a:xfrm>
          <a:prstGeom prst="straightConnector1">
            <a:avLst/>
          </a:prstGeom>
          <a:noFill/>
          <a:ln w="889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706" name="AutoShape 50"/>
          <p:cNvCxnSpPr>
            <a:cxnSpLocks noChangeShapeType="1"/>
            <a:endCxn id="70703" idx="0"/>
          </p:cNvCxnSpPr>
          <p:nvPr/>
        </p:nvCxnSpPr>
        <p:spPr bwMode="auto">
          <a:xfrm flipH="1">
            <a:off x="4464050" y="3500438"/>
            <a:ext cx="1871663" cy="865187"/>
          </a:xfrm>
          <a:prstGeom prst="straightConnector1">
            <a:avLst/>
          </a:prstGeom>
          <a:noFill/>
          <a:ln w="889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708" name="AutoShape 52"/>
          <p:cNvSpPr>
            <a:spLocks noChangeArrowheads="1"/>
          </p:cNvSpPr>
          <p:nvPr/>
        </p:nvSpPr>
        <p:spPr bwMode="auto">
          <a:xfrm rot="-281234">
            <a:off x="3995738" y="5084763"/>
            <a:ext cx="2305050" cy="15113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Norme bancarie</a:t>
            </a:r>
          </a:p>
        </p:txBody>
      </p:sp>
      <p:sp>
        <p:nvSpPr>
          <p:cNvPr id="70709" name="Rectangle 53"/>
          <p:cNvSpPr>
            <a:spLocks noChangeArrowheads="1"/>
          </p:cNvSpPr>
          <p:nvPr/>
        </p:nvSpPr>
        <p:spPr bwMode="auto">
          <a:xfrm>
            <a:off x="6804025" y="3789363"/>
            <a:ext cx="1728788" cy="1800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b="1"/>
              <a:t>2217 c.2</a:t>
            </a:r>
          </a:p>
          <a:p>
            <a:pPr algn="ctr"/>
            <a:r>
              <a:rPr lang="it-IT"/>
              <a:t>Tutte le imprese applicano nelle valutazioni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0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2" grpId="0" animBg="1"/>
      <p:bldP spid="70703" grpId="0" animBg="1"/>
      <p:bldP spid="70704" grpId="0" animBg="1"/>
      <p:bldP spid="70708" grpId="0" animBg="1"/>
      <p:bldP spid="7070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12800" y="742950"/>
            <a:ext cx="8001000" cy="68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sz="2800" cap="none"/>
              <a:t>ESAMINIAMO LA LEGGE: i postulati</a:t>
            </a:r>
          </a:p>
        </p:txBody>
      </p:sp>
      <p:sp>
        <p:nvSpPr>
          <p:cNvPr id="15363" name="Slide Number Placeholder 5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fld id="{8A9DA601-D5C1-450C-8DEA-3DE4A32D355D}" type="slidenum">
              <a:rPr lang="it-IT" sz="1400" b="1">
                <a:solidFill>
                  <a:srgbClr val="FFFFFF"/>
                </a:solidFill>
                <a:latin typeface="Arial" charset="0"/>
                <a:ea typeface="ＭＳ Ｐゴシック" pitchFamily="-109" charset="-128"/>
              </a:rPr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itchFamily="2" charset="2"/>
                <a:buNone/>
              </a:pPr>
              <a:t>9</a:t>
            </a:fld>
            <a:endParaRPr lang="it-IT" sz="1400" b="1">
              <a:solidFill>
                <a:srgbClr val="FFFFFF"/>
              </a:solidFill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381000" y="1675544"/>
            <a:ext cx="7951241" cy="170711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400" b="1" dirty="0">
                <a:solidFill>
                  <a:srgbClr val="000000"/>
                </a:solidFill>
                <a:ea typeface="ＭＳ Ｐゴシック" pitchFamily="-109" charset="-128"/>
                <a:cs typeface="Arial" charset="0"/>
              </a:rPr>
              <a:t>Art.2423 comma 1 </a:t>
            </a:r>
          </a:p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  <a:defRPr/>
            </a:pPr>
            <a:r>
              <a:rPr lang="it-IT" sz="2000" dirty="0">
                <a:solidFill>
                  <a:schemeClr val="tx1"/>
                </a:solidFill>
                <a:cs typeface="Arial" charset="0"/>
              </a:rPr>
              <a:t>Gli amministratori devono redigere il bilancio di esercizio, costituito dallo stato patrimoniale dal conto economico, dal rendiconto finanziario e dalla nota integrativa.</a:t>
            </a:r>
            <a:r>
              <a:rPr lang="it-IT" sz="2000" dirty="0">
                <a:solidFill>
                  <a:schemeClr val="tx1"/>
                </a:solidFill>
                <a:latin typeface="Verdana" pitchFamily="34" charset="0"/>
                <a:cs typeface="Arial" charset="0"/>
              </a:rPr>
              <a:t> 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395288" y="4365625"/>
            <a:ext cx="3168650" cy="2016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>
                <a:solidFill>
                  <a:schemeClr val="bg1"/>
                </a:solidFill>
                <a:latin typeface="Century Schoolbook" pitchFamily="18" charset="0"/>
              </a:rPr>
              <a:t>E’ una responsabilità degli amministratori</a:t>
            </a:r>
          </a:p>
        </p:txBody>
      </p:sp>
      <p:sp>
        <p:nvSpPr>
          <p:cNvPr id="68623" name="Rectangle 15"/>
          <p:cNvSpPr>
            <a:spLocks noChangeArrowheads="1"/>
          </p:cNvSpPr>
          <p:nvPr/>
        </p:nvSpPr>
        <p:spPr bwMode="auto">
          <a:xfrm>
            <a:off x="4643438" y="4365625"/>
            <a:ext cx="3168650" cy="20161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it-IT" sz="2400" dirty="0">
                <a:solidFill>
                  <a:schemeClr val="bg1"/>
                </a:solidFill>
                <a:latin typeface="Century Schoolbook" pitchFamily="18" charset="0"/>
              </a:rPr>
              <a:t>E’ composto da quattro documenti</a:t>
            </a:r>
          </a:p>
        </p:txBody>
      </p:sp>
      <p:sp>
        <p:nvSpPr>
          <p:cNvPr id="68624" name="Line 16"/>
          <p:cNvSpPr>
            <a:spLocks noChangeShapeType="1"/>
          </p:cNvSpPr>
          <p:nvPr/>
        </p:nvSpPr>
        <p:spPr bwMode="auto">
          <a:xfrm>
            <a:off x="1692275" y="2565400"/>
            <a:ext cx="71438" cy="172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>
            <a:off x="1908175" y="3213100"/>
            <a:ext cx="3311525" cy="1008063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>
            <a:off x="3348038" y="2924175"/>
            <a:ext cx="2160589" cy="12969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68627" name="Line 19"/>
          <p:cNvSpPr>
            <a:spLocks noChangeShapeType="1"/>
          </p:cNvSpPr>
          <p:nvPr/>
        </p:nvSpPr>
        <p:spPr bwMode="auto">
          <a:xfrm>
            <a:off x="5651500" y="2852738"/>
            <a:ext cx="433388" cy="14398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1" name="Line 19">
            <a:extLst>
              <a:ext uri="{FF2B5EF4-FFF2-40B4-BE49-F238E27FC236}">
                <a16:creationId xmlns:a16="http://schemas.microsoft.com/office/drawing/2014/main" id="{ADE944F8-7E87-4502-9CA1-47F907279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1136" y="3213100"/>
            <a:ext cx="577007" cy="10795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 animBg="1"/>
      <p:bldP spid="68623" grpId="0" animBg="1"/>
      <p:bldP spid="68624" grpId="0" animBg="1"/>
      <p:bldP spid="68625" grpId="0" animBg="1"/>
      <p:bldP spid="68626" grpId="0" animBg="1"/>
      <p:bldP spid="68627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56964b-fd00-415b-b501-a51208a2b6b4">
      <Terms xmlns="http://schemas.microsoft.com/office/infopath/2007/PartnerControls"/>
    </lcf76f155ced4ddcb4097134ff3c332f>
    <TaxCatchAll xmlns="d1434c75-3923-464e-a4f5-aa92f072b3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F85D6C72FD37A44917F490C5273F896" ma:contentTypeVersion="17" ma:contentTypeDescription="Creare un nuovo documento." ma:contentTypeScope="" ma:versionID="c6cdb90455cef580e3cfa43b1d67064b">
  <xsd:schema xmlns:xsd="http://www.w3.org/2001/XMLSchema" xmlns:xs="http://www.w3.org/2001/XMLSchema" xmlns:p="http://schemas.microsoft.com/office/2006/metadata/properties" xmlns:ns2="c756964b-fd00-415b-b501-a51208a2b6b4" xmlns:ns3="d1434c75-3923-464e-a4f5-aa92f072b3b4" targetNamespace="http://schemas.microsoft.com/office/2006/metadata/properties" ma:root="true" ma:fieldsID="4c0056208da59b28faee25b0114874a8" ns2:_="" ns3:_="">
    <xsd:import namespace="c756964b-fd00-415b-b501-a51208a2b6b4"/>
    <xsd:import namespace="d1434c75-3923-464e-a4f5-aa92f072b3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56964b-fd00-415b-b501-a51208a2b6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068e9494-ef2c-43cd-b5fe-fbb26bbe6b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434c75-3923-464e-a4f5-aa92f072b3b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224fe5-fbd9-42b4-bb27-c6dc0649ecc6}" ma:internalName="TaxCatchAll" ma:showField="CatchAllData" ma:web="d1434c75-3923-464e-a4f5-aa92f072b3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7556D5-34B1-42EB-B816-BDC13E058D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5AEF16F-C818-48E5-90C9-8C6E2C08F5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421884-CD6A-4574-9DE4-DE311C4D8E0F}"/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512</TotalTime>
  <Words>1611</Words>
  <Application>Microsoft Office PowerPoint</Application>
  <PresentationFormat>Presentazione su schermo (4:3)</PresentationFormat>
  <Paragraphs>272</Paragraphs>
  <Slides>27</Slides>
  <Notes>27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5" baseType="lpstr">
      <vt:lpstr>Arial</vt:lpstr>
      <vt:lpstr>Candara</vt:lpstr>
      <vt:lpstr>Century Schoolbook</vt:lpstr>
      <vt:lpstr>Times New Roman</vt:lpstr>
      <vt:lpstr>Verdana</vt:lpstr>
      <vt:lpstr>Wingdings</vt:lpstr>
      <vt:lpstr>Wingdings 2</vt:lpstr>
      <vt:lpstr>Oriel</vt:lpstr>
      <vt:lpstr>IL BILANCIO DI ESERCIZIO ver.1.0</vt:lpstr>
      <vt:lpstr>FACCIAMO IL PUNTO</vt:lpstr>
      <vt:lpstr>IL BILANCIO DI ESERCIZIO</vt:lpstr>
      <vt:lpstr>INTERESSI CONTRASTANTI</vt:lpstr>
      <vt:lpstr>LE FINALITA’ DEL BILANCIO</vt:lpstr>
      <vt:lpstr>IL PROBLEMA COSTI / BENEFICI</vt:lpstr>
      <vt:lpstr>LE REGOLE SUL BILANCIO</vt:lpstr>
      <vt:lpstr>LE NORME NAZIONALI</vt:lpstr>
      <vt:lpstr>ESAMINIAMO LA LEGGE: i postulati</vt:lpstr>
      <vt:lpstr>ESAMINIAMO LA LEGGE: i postulati </vt:lpstr>
      <vt:lpstr>ESAMINIAMO LA LEGGE: I postulati</vt:lpstr>
      <vt:lpstr>ESAMINIAMO LA LEGGE: I postulati</vt:lpstr>
      <vt:lpstr>ESAMINIAMO LA LEGGE: I postulati</vt:lpstr>
      <vt:lpstr>ESAMINIAMO LA LEGGE: I postulati</vt:lpstr>
      <vt:lpstr>ESAMINIAMO LA LEGGE: i principi di redazione</vt:lpstr>
      <vt:lpstr>ESAMINIAMO LA LEGGE: i principi di redazione</vt:lpstr>
      <vt:lpstr>ESAMINIAMO LA LEGGE: i principi di redazione</vt:lpstr>
      <vt:lpstr>ESAMINIAMO LA LEGGE: i principi di redazione</vt:lpstr>
      <vt:lpstr>ESAMINIAMO LA LEGGE: i principi di redazione</vt:lpstr>
      <vt:lpstr>ESAMINIAMO LA LEGGE: struttura dello SP</vt:lpstr>
      <vt:lpstr>ESAMINIAMO LA LEGGE: struttura dello SP</vt:lpstr>
      <vt:lpstr>ESAMINIAMO LA LEGGE: struttura del CE</vt:lpstr>
      <vt:lpstr>ESAMINIAMO LA LEGGE: altri articoli</vt:lpstr>
      <vt:lpstr>ESAMINIAMO LA LEGGE: Bilancio in forma abbreviata [art. 2435-bis]</vt:lpstr>
      <vt:lpstr>ESAMINIAMO LA LEGGE: Bilancio delle micro-imprese [art. 2435-ter]</vt:lpstr>
      <vt:lpstr>LE REGOLE INTERNAZIONALI</vt:lpstr>
      <vt:lpstr>CHI APPLICA COSA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bilancio</dc:title>
  <dc:creator>Raffaele Fiume</dc:creator>
  <cp:lastModifiedBy>Raffaele Fiume</cp:lastModifiedBy>
  <cp:revision>45</cp:revision>
  <dcterms:created xsi:type="dcterms:W3CDTF">2009-03-03T18:03:58Z</dcterms:created>
  <dcterms:modified xsi:type="dcterms:W3CDTF">2021-11-02T16:27:20Z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0x0101001F85D6C72FD37A44917F490C5273F896</vt:lpwstr>
  </property>
  <property fmtid="{D5CDD505-2E9C-101B-9397-08002B2CF9AE}" pid="3" name="MediaServiceImageTags">
    <vt:lpwstr/>
  </property>
</Properties>
</file>