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260" r:id="rId3"/>
    <p:sldId id="261" r:id="rId4"/>
    <p:sldId id="262" r:id="rId5"/>
    <p:sldId id="263" r:id="rId6"/>
    <p:sldId id="265" r:id="rId7"/>
    <p:sldId id="267" r:id="rId8"/>
    <p:sldId id="268" r:id="rId9"/>
    <p:sldId id="272" r:id="rId10"/>
    <p:sldId id="273" r:id="rId11"/>
    <p:sldId id="274" r:id="rId12"/>
    <p:sldId id="276" r:id="rId13"/>
    <p:sldId id="277" r:id="rId14"/>
    <p:sldId id="278" r:id="rId15"/>
    <p:sldId id="279" r:id="rId16"/>
    <p:sldId id="281" r:id="rId17"/>
    <p:sldId id="282" r:id="rId18"/>
    <p:sldId id="283" r:id="rId19"/>
    <p:sldId id="284" r:id="rId20"/>
    <p:sldId id="287" r:id="rId21"/>
    <p:sldId id="289" r:id="rId22"/>
    <p:sldId id="291" r:id="rId23"/>
    <p:sldId id="294" r:id="rId24"/>
    <p:sldId id="302" r:id="rId25"/>
    <p:sldId id="347" r:id="rId26"/>
    <p:sldId id="304" r:id="rId27"/>
    <p:sldId id="348" r:id="rId28"/>
    <p:sldId id="346" r:id="rId29"/>
    <p:sldId id="306" r:id="rId30"/>
    <p:sldId id="310" r:id="rId31"/>
    <p:sldId id="345" r:id="rId32"/>
    <p:sldId id="311" r:id="rId33"/>
    <p:sldId id="314" r:id="rId34"/>
    <p:sldId id="315" r:id="rId35"/>
    <p:sldId id="316" r:id="rId36"/>
    <p:sldId id="317" r:id="rId37"/>
    <p:sldId id="318" r:id="rId38"/>
    <p:sldId id="320" r:id="rId39"/>
    <p:sldId id="322" r:id="rId40"/>
    <p:sldId id="344" r:id="rId41"/>
    <p:sldId id="324" r:id="rId42"/>
    <p:sldId id="328" r:id="rId43"/>
    <p:sldId id="330" r:id="rId44"/>
    <p:sldId id="266" r:id="rId45"/>
    <p:sldId id="332" r:id="rId46"/>
    <p:sldId id="334" r:id="rId47"/>
    <p:sldId id="335" r:id="rId48"/>
    <p:sldId id="336" r:id="rId49"/>
    <p:sldId id="280" r:id="rId50"/>
    <p:sldId id="337" r:id="rId51"/>
    <p:sldId id="338" r:id="rId52"/>
    <p:sldId id="339" r:id="rId53"/>
    <p:sldId id="340" r:id="rId54"/>
    <p:sldId id="341" r:id="rId55"/>
    <p:sldId id="285" r:id="rId56"/>
    <p:sldId id="286" r:id="rId57"/>
    <p:sldId id="342" r:id="rId58"/>
    <p:sldId id="288" r:id="rId59"/>
    <p:sldId id="343" r:id="rId60"/>
    <p:sldId id="295" r:id="rId61"/>
    <p:sldId id="297" r:id="rId62"/>
    <p:sldId id="298" r:id="rId63"/>
    <p:sldId id="25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62"/>
    <p:restoredTop sz="94674"/>
  </p:normalViewPr>
  <p:slideViewPr>
    <p:cSldViewPr snapToGrid="0" snapToObjects="1">
      <p:cViewPr varScale="1">
        <p:scale>
          <a:sx n="124" d="100"/>
          <a:sy n="124" d="100"/>
        </p:scale>
        <p:origin x="1160" y="16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4/5/22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4/5/22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434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932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0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49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2578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typical physical outer perimeters include property lines or the exterior walls of a building or complex.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SolarWinds</a:t>
            </a:r>
            <a:r>
              <a:rPr lang="en-US" dirty="0"/>
              <a:t> also offers a plethora of reporting, graphing, and notification options.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Nmap</a:t>
            </a:r>
            <a:r>
              <a:rPr lang="en-US" baseline="0" dirty="0"/>
              <a:t> is a highly flexible tool used to </a:t>
            </a:r>
            <a:r>
              <a:rPr lang="en-US" dirty="0"/>
              <a:t>examine, profile, and assess the systems in any network. It is particularly useful</a:t>
            </a:r>
            <a:r>
              <a:rPr lang="en-US" baseline="0" dirty="0"/>
              <a:t> for </a:t>
            </a:r>
            <a:r>
              <a:rPr lang="en-US" dirty="0"/>
              <a:t>discovering ports and service versions.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Metasploit</a:t>
            </a:r>
            <a:r>
              <a:rPr lang="en-US" dirty="0"/>
              <a:t> is available for both Windows and Linux environments. </a:t>
            </a:r>
            <a:r>
              <a:rPr lang="en-US" dirty="0" err="1"/>
              <a:t>Metasploit</a:t>
            </a:r>
            <a:r>
              <a:rPr lang="en-US" dirty="0"/>
              <a:t> can also be used to prioritize responses to any network vulnerabilities that are discovered.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Tree>
    <p:extLst>
      <p:ext uri="{BB962C8B-B14F-4D97-AF65-F5344CB8AC3E}">
        <p14:creationId xmlns:p14="http://schemas.microsoft.com/office/powerpoint/2010/main" val="248450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69"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Turing_tes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ireshark.org/"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portswigger.net/burp" TargetMode="External"/><Relationship Id="rId4" Type="http://schemas.openxmlformats.org/officeDocument/2006/relationships/hyperlink" Target="https://www.charlesproxy.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ve.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we.mitre.org/" TargetMode="External"/><Relationship Id="rId4" Type="http://schemas.openxmlformats.org/officeDocument/2006/relationships/hyperlink" Target="https://www.first.org/cv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1545708" cy="1323438"/>
          </a:xfrm>
        </p:spPr>
        <p:txBody>
          <a:bodyPr/>
          <a:lstStyle/>
          <a:p>
            <a:r>
              <a:rPr lang="it-IT" dirty="0" err="1"/>
              <a:t>Protocols</a:t>
            </a:r>
            <a:r>
              <a:rPr lang="it-IT" dirty="0"/>
              <a:t> and best </a:t>
            </a:r>
            <a:r>
              <a:rPr lang="it-IT" dirty="0" err="1"/>
              <a:t>practices</a:t>
            </a:r>
            <a:r>
              <a:rPr lang="it-IT" dirty="0"/>
              <a:t> on the </a:t>
            </a:r>
            <a:r>
              <a:rPr lang="it-IT" dirty="0" err="1"/>
              <a:t>cloud</a:t>
            </a:r>
            <a:endParaRPr lang="it-GB" dirty="0"/>
          </a:p>
          <a:p>
            <a:r>
              <a:rPr lang="it-GB" dirty="0"/>
              <a:t>Master 2021-2022</a:t>
            </a:r>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a:xfrm>
            <a:off x="549262" y="3842492"/>
            <a:ext cx="4908550" cy="406114"/>
          </a:xfrm>
        </p:spPr>
        <p:txBody>
          <a:bodyPr/>
          <a:lstStyle/>
          <a:p>
            <a:r>
              <a:rPr lang="it-IT" dirty="0"/>
              <a:t>HOW TO SECURE THE BUILDING BLOCKS OF THE CLOUD</a:t>
            </a:r>
            <a:endParaRPr lang="it-GB"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GB" dirty="0"/>
              <a:t>A cura del prof</a:t>
            </a:r>
            <a:r>
              <a:rPr lang="it-GB"/>
              <a:t>. </a:t>
            </a:r>
            <a:r>
              <a:rPr lang="it-IT" dirty="0"/>
              <a:t>Aniello Castiglione, </a:t>
            </a:r>
            <a:r>
              <a:rPr lang="it-IT" dirty="0" err="1"/>
              <a:t>Ph.D</a:t>
            </a:r>
            <a:r>
              <a:rPr lang="it-IT" dirty="0"/>
              <a:t>.</a:t>
            </a:r>
            <a:endParaRPr lang="it-GB" dirty="0"/>
          </a:p>
          <a:p>
            <a:r>
              <a:rPr lang="it-GB" dirty="0"/>
              <a:t>Prof</a:t>
            </a:r>
            <a:r>
              <a:rPr lang="it-GB"/>
              <a:t>. </a:t>
            </a:r>
            <a:r>
              <a:rPr lang="it-IT" dirty="0"/>
              <a:t>di Cyber Security </a:t>
            </a:r>
            <a:r>
              <a:rPr lang="it-GB"/>
              <a:t>all’Università </a:t>
            </a:r>
            <a:r>
              <a:rPr lang="it-GB" dirty="0"/>
              <a:t>degli Studi di Napoli Parthenope</a:t>
            </a: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real shift in security awareness came when the first computer viruses started making the rounds"/>
          <p:cNvSpPr>
            <a:spLocks noGrp="1"/>
          </p:cNvSpPr>
          <p:nvPr>
            <p:ph type="title"/>
          </p:nvPr>
        </p:nvSpPr>
        <p:spPr/>
        <p:txBody>
          <a:bodyPr>
            <a:normAutofit fontScale="90000"/>
          </a:bodyPr>
          <a:lstStyle/>
          <a:p>
            <a:r>
              <a:rPr lang="en-US" dirty="0"/>
              <a:t>Security Awareness</a:t>
            </a:r>
          </a:p>
        </p:txBody>
      </p:sp>
      <p:sp>
        <p:nvSpPr>
          <p:cNvPr id="3" name="Content Placeholder 2"/>
          <p:cNvSpPr>
            <a:spLocks noGrp="1"/>
          </p:cNvSpPr>
          <p:nvPr>
            <p:ph idx="4294967295"/>
          </p:nvPr>
        </p:nvSpPr>
        <p:spPr>
          <a:xfrm>
            <a:off x="557250" y="2383605"/>
            <a:ext cx="10929257" cy="2917862"/>
          </a:xfrm>
          <a:prstGeom prst="rect">
            <a:avLst/>
          </a:prstGeom>
        </p:spPr>
        <p:txBody>
          <a:bodyPr>
            <a:normAutofit/>
          </a:bodyPr>
          <a:lstStyle/>
          <a:p>
            <a:pPr marL="514350" indent="-514350"/>
            <a:r>
              <a:rPr lang="en-US" dirty="0">
                <a:latin typeface="Avenir Book" panose="02000503020000020003" pitchFamily="2" charset="0"/>
              </a:rPr>
              <a:t>The real shift in security awareness came when the first computer viruses started making the rounds. With this shift, a single user could run a piece of malicious code and impact an entire company network and even be complicit in the furthering of that virus’s spread to unknowingly sharing that virus with every one of their contacts.</a:t>
            </a:r>
          </a:p>
        </p:txBody>
      </p:sp>
    </p:spTree>
    <p:extLst>
      <p:ext uri="{BB962C8B-B14F-4D97-AF65-F5344CB8AC3E}">
        <p14:creationId xmlns:p14="http://schemas.microsoft.com/office/powerpoint/2010/main" val="114749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twork hardware is the integral component in Internet access and can usually serve a dual purpose in providing a certain amount of network security.&#10;"/>
          <p:cNvSpPr>
            <a:spLocks noGrp="1"/>
          </p:cNvSpPr>
          <p:nvPr>
            <p:ph type="title"/>
          </p:nvPr>
        </p:nvSpPr>
        <p:spPr/>
        <p:txBody>
          <a:bodyPr>
            <a:normAutofit fontScale="90000"/>
          </a:bodyPr>
          <a:lstStyle/>
          <a:p>
            <a:r>
              <a:rPr lang="en-US" dirty="0"/>
              <a:t>Network hardware</a:t>
            </a:r>
          </a:p>
        </p:txBody>
      </p:sp>
      <p:sp>
        <p:nvSpPr>
          <p:cNvPr id="3" name="Content Placeholder 2"/>
          <p:cNvSpPr>
            <a:spLocks noGrp="1"/>
          </p:cNvSpPr>
          <p:nvPr>
            <p:ph idx="4294967295"/>
          </p:nvPr>
        </p:nvSpPr>
        <p:spPr>
          <a:xfrm>
            <a:off x="557251" y="2558267"/>
            <a:ext cx="10590210" cy="2982820"/>
          </a:xfrm>
          <a:prstGeom prst="rect">
            <a:avLst/>
          </a:prstGeom>
        </p:spPr>
        <p:txBody>
          <a:bodyPr>
            <a:normAutofit/>
          </a:bodyPr>
          <a:lstStyle/>
          <a:p>
            <a:pPr marL="514350" indent="-514350"/>
            <a:r>
              <a:rPr lang="en-US" dirty="0">
                <a:latin typeface="Avenir Book" panose="02000503020000020003" pitchFamily="2" charset="0"/>
              </a:rPr>
              <a:t>Network hardware is the integral component in Internet access and can usually serve a dual purpose in providing a certain amount of network security.</a:t>
            </a:r>
          </a:p>
          <a:p>
            <a:pPr marL="514350" indent="-514350"/>
            <a:r>
              <a:rPr lang="en-US" i="1" dirty="0">
                <a:latin typeface="Avenir Book" panose="02000503020000020003" pitchFamily="2" charset="0"/>
              </a:rPr>
              <a:t>Gateway</a:t>
            </a:r>
            <a:r>
              <a:rPr lang="en-US" dirty="0">
                <a:latin typeface="Avenir Book" panose="02000503020000020003" pitchFamily="2" charset="0"/>
              </a:rPr>
              <a:t> devices often provide good security capabilities and even out-of-the-box, unconfigured, they will usually provide “good enough” security for the average residential or small office user.</a:t>
            </a:r>
          </a:p>
          <a:p>
            <a:pPr marL="514350" indent="-514350"/>
            <a:endParaRPr lang="en-US" dirty="0">
              <a:latin typeface="Avenir Book" panose="02000503020000020003" pitchFamily="2" charset="0"/>
            </a:endParaRPr>
          </a:p>
        </p:txBody>
      </p:sp>
    </p:spTree>
    <p:extLst>
      <p:ext uri="{BB962C8B-B14F-4D97-AF65-F5344CB8AC3E}">
        <p14:creationId xmlns:p14="http://schemas.microsoft.com/office/powerpoint/2010/main" val="421422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ateway devices: routers and switches"/>
          <p:cNvSpPr>
            <a:spLocks noGrp="1"/>
          </p:cNvSpPr>
          <p:nvPr>
            <p:ph type="title"/>
          </p:nvPr>
        </p:nvSpPr>
        <p:spPr/>
        <p:txBody>
          <a:bodyPr>
            <a:normAutofit fontScale="90000"/>
          </a:bodyPr>
          <a:lstStyle/>
          <a:p>
            <a:r>
              <a:rPr lang="en-US" dirty="0"/>
              <a:t>Gateway device</a:t>
            </a:r>
          </a:p>
        </p:txBody>
      </p:sp>
      <p:sp>
        <p:nvSpPr>
          <p:cNvPr id="3" name="Content Placeholder 2"/>
          <p:cNvSpPr>
            <a:spLocks noGrp="1"/>
          </p:cNvSpPr>
          <p:nvPr>
            <p:ph idx="4294967295"/>
          </p:nvPr>
        </p:nvSpPr>
        <p:spPr>
          <a:xfrm>
            <a:off x="557251" y="2273903"/>
            <a:ext cx="10561833" cy="3020604"/>
          </a:xfrm>
          <a:prstGeom prst="rect">
            <a:avLst/>
          </a:prstGeom>
        </p:spPr>
        <p:txBody>
          <a:bodyPr>
            <a:normAutofit/>
          </a:bodyPr>
          <a:lstStyle/>
          <a:p>
            <a:pPr marL="514350" indent="-514350"/>
            <a:r>
              <a:rPr lang="en-US" dirty="0">
                <a:latin typeface="Avenir Book" panose="02000503020000020003" pitchFamily="2" charset="0"/>
              </a:rPr>
              <a:t>Every standalone computer or local area network that connects to the Internet will connect through some type of gateway device. This gateway device is often a router but may also be a switch that features some protocol conversion (or translator) to provide Ethernet or wireless clients access to the technology the ISP provides.</a:t>
            </a:r>
          </a:p>
        </p:txBody>
      </p:sp>
    </p:spTree>
    <p:extLst>
      <p:ext uri="{BB962C8B-B14F-4D97-AF65-F5344CB8AC3E}">
        <p14:creationId xmlns:p14="http://schemas.microsoft.com/office/powerpoint/2010/main" val="271125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outer support for DMZ"/>
          <p:cNvSpPr>
            <a:spLocks noGrp="1"/>
          </p:cNvSpPr>
          <p:nvPr>
            <p:ph type="title"/>
          </p:nvPr>
        </p:nvSpPr>
        <p:spPr>
          <a:xfrm>
            <a:off x="557250" y="1316913"/>
            <a:ext cx="7641527" cy="464602"/>
          </a:xfrm>
        </p:spPr>
        <p:txBody>
          <a:bodyPr>
            <a:normAutofit fontScale="90000"/>
          </a:bodyPr>
          <a:lstStyle/>
          <a:p>
            <a:r>
              <a:rPr lang="en-US" dirty="0"/>
              <a:t>DMZ (demilitarized zone)</a:t>
            </a:r>
          </a:p>
        </p:txBody>
      </p:sp>
      <p:sp>
        <p:nvSpPr>
          <p:cNvPr id="3" name="Content Placeholder 2"/>
          <p:cNvSpPr>
            <a:spLocks noGrp="1"/>
          </p:cNvSpPr>
          <p:nvPr>
            <p:ph idx="4294967295"/>
          </p:nvPr>
        </p:nvSpPr>
        <p:spPr>
          <a:xfrm>
            <a:off x="557250" y="2589088"/>
            <a:ext cx="10633753" cy="2404152"/>
          </a:xfrm>
          <a:prstGeom prst="rect">
            <a:avLst/>
          </a:prstGeom>
        </p:spPr>
        <p:txBody>
          <a:bodyPr>
            <a:normAutofit/>
          </a:bodyPr>
          <a:lstStyle/>
          <a:p>
            <a:pPr marL="514350" indent="-514350"/>
            <a:r>
              <a:rPr lang="en-US" dirty="0">
                <a:latin typeface="Avenir Book" panose="02000503020000020003" pitchFamily="2" charset="0"/>
              </a:rPr>
              <a:t>The router may also support a DMZ that provides relatively free access from external networks. Often, this is where web servers or mail servers are located so that offsite users can have easy access, while you can still control the content and hardware.</a:t>
            </a:r>
          </a:p>
        </p:txBody>
      </p:sp>
    </p:spTree>
    <p:extLst>
      <p:ext uri="{BB962C8B-B14F-4D97-AF65-F5344CB8AC3E}">
        <p14:creationId xmlns:p14="http://schemas.microsoft.com/office/powerpoint/2010/main" val="151616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xy server"/>
          <p:cNvSpPr>
            <a:spLocks noGrp="1"/>
          </p:cNvSpPr>
          <p:nvPr>
            <p:ph type="title"/>
          </p:nvPr>
        </p:nvSpPr>
        <p:spPr/>
        <p:txBody>
          <a:bodyPr>
            <a:normAutofit fontScale="90000"/>
          </a:bodyPr>
          <a:lstStyle/>
          <a:p>
            <a:r>
              <a:rPr lang="en-US" dirty="0"/>
              <a:t>Proxy servers</a:t>
            </a:r>
          </a:p>
        </p:txBody>
      </p:sp>
      <p:sp>
        <p:nvSpPr>
          <p:cNvPr id="3" name="Content Placeholder 2"/>
          <p:cNvSpPr>
            <a:spLocks noGrp="1"/>
          </p:cNvSpPr>
          <p:nvPr>
            <p:ph idx="4294967295"/>
          </p:nvPr>
        </p:nvSpPr>
        <p:spPr>
          <a:xfrm>
            <a:off x="557251" y="2442680"/>
            <a:ext cx="10600484" cy="3536879"/>
          </a:xfrm>
          <a:prstGeom prst="rect">
            <a:avLst/>
          </a:prstGeom>
        </p:spPr>
        <p:txBody>
          <a:bodyPr>
            <a:normAutofit/>
          </a:bodyPr>
          <a:lstStyle/>
          <a:p>
            <a:pPr marL="514350" indent="-514350"/>
            <a:r>
              <a:rPr lang="en-US" dirty="0">
                <a:latin typeface="Avenir Book" panose="02000503020000020003" pitchFamily="2" charset="0"/>
              </a:rPr>
              <a:t>A </a:t>
            </a:r>
            <a:r>
              <a:rPr lang="en-US" i="1" dirty="0">
                <a:latin typeface="Avenir Book" panose="02000503020000020003" pitchFamily="2" charset="0"/>
              </a:rPr>
              <a:t>proxy server </a:t>
            </a:r>
            <a:r>
              <a:rPr lang="en-US" dirty="0">
                <a:latin typeface="Avenir Book" panose="02000503020000020003" pitchFamily="2" charset="0"/>
              </a:rPr>
              <a:t>allows a client to make an indirect network connection. The client connects to the proxy server, with or without any conscious authorization, and makes a request for a resource from a different server. Then, the proxy server will handle the request by either returning the requested resource from a cache or by forwarding the request to the other server.</a:t>
            </a:r>
          </a:p>
        </p:txBody>
      </p:sp>
    </p:spTree>
    <p:extLst>
      <p:ext uri="{BB962C8B-B14F-4D97-AF65-F5344CB8AC3E}">
        <p14:creationId xmlns:p14="http://schemas.microsoft.com/office/powerpoint/2010/main" val="423022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proxies</a:t>
            </a:r>
          </a:p>
        </p:txBody>
      </p:sp>
      <p:sp>
        <p:nvSpPr>
          <p:cNvPr id="3" name="Content Placeholder 2" descr="web proxies "/>
          <p:cNvSpPr>
            <a:spLocks noGrp="1"/>
          </p:cNvSpPr>
          <p:nvPr>
            <p:ph idx="4294967295"/>
          </p:nvPr>
        </p:nvSpPr>
        <p:spPr>
          <a:xfrm>
            <a:off x="557251" y="2298844"/>
            <a:ext cx="10227923" cy="2427270"/>
          </a:xfrm>
          <a:prstGeom prst="rect">
            <a:avLst/>
          </a:prstGeom>
        </p:spPr>
        <p:txBody>
          <a:bodyPr>
            <a:normAutofit lnSpcReduction="10000"/>
          </a:bodyPr>
          <a:lstStyle/>
          <a:p>
            <a:pPr marL="514350" indent="-514350"/>
            <a:r>
              <a:rPr lang="en-US" dirty="0">
                <a:latin typeface="Avenir Book" panose="02000503020000020003" pitchFamily="2" charset="0"/>
              </a:rPr>
              <a:t>Probably the most common use of this concept is with caching </a:t>
            </a:r>
            <a:r>
              <a:rPr lang="en-US" i="1" dirty="0">
                <a:latin typeface="Avenir Book" panose="02000503020000020003" pitchFamily="2" charset="0"/>
              </a:rPr>
              <a:t>web proxies </a:t>
            </a:r>
            <a:r>
              <a:rPr lang="en-US" dirty="0">
                <a:latin typeface="Avenir Book" panose="02000503020000020003" pitchFamily="2" charset="0"/>
              </a:rPr>
              <a:t>where a local server will cache web resources and then expire them intelligently.</a:t>
            </a:r>
          </a:p>
          <a:p>
            <a:pPr marL="514350" indent="-514350"/>
            <a:r>
              <a:rPr lang="en-US" dirty="0">
                <a:latin typeface="Avenir Book" panose="02000503020000020003" pitchFamily="2" charset="0"/>
              </a:rPr>
              <a:t>Web proxies help conserve Internet bandwidth and speed up connections, but they also can be used to filter content or even reformat that content.</a:t>
            </a:r>
          </a:p>
          <a:p>
            <a:pPr marL="514350" indent="-514350"/>
            <a:endParaRPr lang="en-US" dirty="0">
              <a:latin typeface="Avenir Book" panose="02000503020000020003" pitchFamily="2" charset="0"/>
            </a:endParaRPr>
          </a:p>
        </p:txBody>
      </p:sp>
    </p:spTree>
    <p:extLst>
      <p:ext uri="{BB962C8B-B14F-4D97-AF65-F5344CB8AC3E}">
        <p14:creationId xmlns:p14="http://schemas.microsoft.com/office/powerpoint/2010/main" val="124341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ransparent proxy"/>
          <p:cNvSpPr>
            <a:spLocks noGrp="1"/>
          </p:cNvSpPr>
          <p:nvPr>
            <p:ph type="title"/>
          </p:nvPr>
        </p:nvSpPr>
        <p:spPr/>
        <p:txBody>
          <a:bodyPr>
            <a:normAutofit fontScale="90000"/>
          </a:bodyPr>
          <a:lstStyle/>
          <a:p>
            <a:r>
              <a:rPr lang="en-US" dirty="0"/>
              <a:t>Transparent proxy</a:t>
            </a:r>
          </a:p>
        </p:txBody>
      </p:sp>
      <p:sp>
        <p:nvSpPr>
          <p:cNvPr id="3" name="Content Placeholder 2"/>
          <p:cNvSpPr>
            <a:spLocks noGrp="1"/>
          </p:cNvSpPr>
          <p:nvPr>
            <p:ph idx="4294967295"/>
          </p:nvPr>
        </p:nvSpPr>
        <p:spPr>
          <a:xfrm>
            <a:off x="633572" y="2517916"/>
            <a:ext cx="10061826" cy="3023171"/>
          </a:xfrm>
          <a:prstGeom prst="rect">
            <a:avLst/>
          </a:prstGeom>
        </p:spPr>
        <p:txBody>
          <a:bodyPr>
            <a:normAutofit/>
          </a:bodyPr>
          <a:lstStyle/>
          <a:p>
            <a:pPr marL="514350" indent="-514350"/>
            <a:r>
              <a:rPr lang="en-US" sz="3200" dirty="0">
                <a:latin typeface="Avenir Book" panose="02000503020000020003" pitchFamily="2" charset="0"/>
              </a:rPr>
              <a:t>A </a:t>
            </a:r>
            <a:r>
              <a:rPr lang="en-US" sz="3200" i="1" dirty="0">
                <a:latin typeface="Avenir Book" panose="02000503020000020003" pitchFamily="2" charset="0"/>
              </a:rPr>
              <a:t>transparent proxy </a:t>
            </a:r>
            <a:r>
              <a:rPr lang="en-US" sz="3200" dirty="0">
                <a:latin typeface="Avenir Book" panose="02000503020000020003" pitchFamily="2" charset="0"/>
              </a:rPr>
              <a:t>makes the original IP address available for only the HTTP headers. A transparent proxy is typically not something the user is even aware they are using.</a:t>
            </a:r>
          </a:p>
        </p:txBody>
      </p:sp>
    </p:spTree>
    <p:extLst>
      <p:ext uri="{BB962C8B-B14F-4D97-AF65-F5344CB8AC3E}">
        <p14:creationId xmlns:p14="http://schemas.microsoft.com/office/powerpoint/2010/main" val="148995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licious proxy servers "/>
          <p:cNvSpPr>
            <a:spLocks noGrp="1"/>
          </p:cNvSpPr>
          <p:nvPr>
            <p:ph type="title"/>
          </p:nvPr>
        </p:nvSpPr>
        <p:spPr>
          <a:xfrm>
            <a:off x="557251" y="1316913"/>
            <a:ext cx="7857284" cy="464602"/>
          </a:xfrm>
        </p:spPr>
        <p:txBody>
          <a:bodyPr>
            <a:normAutofit fontScale="90000"/>
          </a:bodyPr>
          <a:lstStyle/>
          <a:p>
            <a:r>
              <a:rPr lang="en-US" dirty="0"/>
              <a:t>Malicious proxy servers</a:t>
            </a:r>
          </a:p>
        </p:txBody>
      </p:sp>
      <p:sp>
        <p:nvSpPr>
          <p:cNvPr id="3" name="Content Placeholder 2"/>
          <p:cNvSpPr>
            <a:spLocks noGrp="1"/>
          </p:cNvSpPr>
          <p:nvPr>
            <p:ph idx="4294967295"/>
          </p:nvPr>
        </p:nvSpPr>
        <p:spPr>
          <a:xfrm>
            <a:off x="557251" y="2332037"/>
            <a:ext cx="10493340" cy="3209050"/>
          </a:xfrm>
          <a:prstGeom prst="rect">
            <a:avLst/>
          </a:prstGeom>
        </p:spPr>
        <p:txBody>
          <a:bodyPr>
            <a:normAutofit/>
          </a:bodyPr>
          <a:lstStyle/>
          <a:p>
            <a:pPr marL="514350" indent="-514350"/>
            <a:r>
              <a:rPr lang="en-US" dirty="0">
                <a:latin typeface="Avenir Book" panose="02000503020000020003" pitchFamily="2" charset="0"/>
              </a:rPr>
              <a:t>Malicious proxy servers have been used for various purposes including malware delivery, ads injection, and for just simple information gathering. Although the proxy server may not pass on your IP address, it will still know your IP address and could use this information somehow as well.</a:t>
            </a:r>
          </a:p>
        </p:txBody>
      </p:sp>
    </p:spTree>
    <p:extLst>
      <p:ext uri="{BB962C8B-B14F-4D97-AF65-F5344CB8AC3E}">
        <p14:creationId xmlns:p14="http://schemas.microsoft.com/office/powerpoint/2010/main" val="75278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verse proxy server"/>
          <p:cNvSpPr>
            <a:spLocks noGrp="1"/>
          </p:cNvSpPr>
          <p:nvPr>
            <p:ph type="title"/>
          </p:nvPr>
        </p:nvSpPr>
        <p:spPr/>
        <p:txBody>
          <a:bodyPr>
            <a:normAutofit fontScale="90000"/>
          </a:bodyPr>
          <a:lstStyle/>
          <a:p>
            <a:r>
              <a:rPr lang="en-US" dirty="0"/>
              <a:t>Reverse proxy</a:t>
            </a:r>
          </a:p>
        </p:txBody>
      </p:sp>
      <p:sp>
        <p:nvSpPr>
          <p:cNvPr id="3" name="Content Placeholder 2"/>
          <p:cNvSpPr>
            <a:spLocks noGrp="1"/>
          </p:cNvSpPr>
          <p:nvPr>
            <p:ph idx="4294967295"/>
          </p:nvPr>
        </p:nvSpPr>
        <p:spPr>
          <a:xfrm>
            <a:off x="557251" y="2381037"/>
            <a:ext cx="9552520" cy="3608797"/>
          </a:xfrm>
          <a:prstGeom prst="rect">
            <a:avLst/>
          </a:prstGeom>
        </p:spPr>
        <p:txBody>
          <a:bodyPr>
            <a:normAutofit/>
          </a:bodyPr>
          <a:lstStyle/>
          <a:p>
            <a:pPr marL="514350" indent="-514350"/>
            <a:r>
              <a:rPr lang="en-US" dirty="0">
                <a:latin typeface="Avenir Book" panose="02000503020000020003" pitchFamily="2" charset="0"/>
              </a:rPr>
              <a:t>It is common to put a cluster of web servers behind a </a:t>
            </a:r>
            <a:r>
              <a:rPr lang="en-US" i="1" dirty="0">
                <a:latin typeface="Avenir Book" panose="02000503020000020003" pitchFamily="2" charset="0"/>
              </a:rPr>
              <a:t>reverse proxy server</a:t>
            </a:r>
            <a:r>
              <a:rPr lang="en-US" dirty="0">
                <a:latin typeface="Avenir Book" panose="02000503020000020003" pitchFamily="2" charset="0"/>
              </a:rPr>
              <a:t> that will handle public requests for web resources and then forward them to one or more servers. To the requester, this process appears as if those web servers are being accessed directly.</a:t>
            </a:r>
          </a:p>
        </p:txBody>
      </p:sp>
    </p:spTree>
    <p:extLst>
      <p:ext uri="{BB962C8B-B14F-4D97-AF65-F5344CB8AC3E}">
        <p14:creationId xmlns:p14="http://schemas.microsoft.com/office/powerpoint/2010/main" val="234330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wall"/>
          <p:cNvSpPr>
            <a:spLocks noGrp="1"/>
          </p:cNvSpPr>
          <p:nvPr>
            <p:ph type="title"/>
          </p:nvPr>
        </p:nvSpPr>
        <p:spPr/>
        <p:txBody>
          <a:bodyPr>
            <a:normAutofit fontScale="90000"/>
          </a:bodyPr>
          <a:lstStyle/>
          <a:p>
            <a:r>
              <a:rPr lang="en-US" dirty="0"/>
              <a:t>Firewall</a:t>
            </a:r>
          </a:p>
        </p:txBody>
      </p:sp>
      <p:sp>
        <p:nvSpPr>
          <p:cNvPr id="3" name="Content Placeholder 2"/>
          <p:cNvSpPr>
            <a:spLocks noGrp="1"/>
          </p:cNvSpPr>
          <p:nvPr>
            <p:ph idx="4294967295"/>
          </p:nvPr>
        </p:nvSpPr>
        <p:spPr>
          <a:xfrm>
            <a:off x="557251" y="2321763"/>
            <a:ext cx="10976225" cy="3729716"/>
          </a:xfrm>
          <a:prstGeom prst="rect">
            <a:avLst/>
          </a:prstGeom>
        </p:spPr>
        <p:txBody>
          <a:bodyPr>
            <a:normAutofit lnSpcReduction="10000"/>
          </a:bodyPr>
          <a:lstStyle/>
          <a:p>
            <a:pPr marL="514350" indent="-514350"/>
            <a:r>
              <a:rPr lang="en-US" dirty="0">
                <a:latin typeface="Avenir Book" panose="02000503020000020003" pitchFamily="2" charset="0"/>
              </a:rPr>
              <a:t>The most common first line of defense in a network connected to the Internet is a </a:t>
            </a:r>
            <a:r>
              <a:rPr lang="en-US" i="1" dirty="0">
                <a:latin typeface="Avenir Book" panose="02000503020000020003" pitchFamily="2" charset="0"/>
              </a:rPr>
              <a:t>firewall</a:t>
            </a:r>
            <a:r>
              <a:rPr lang="en-US" dirty="0">
                <a:latin typeface="Avenir Book" panose="02000503020000020003" pitchFamily="2" charset="0"/>
              </a:rPr>
              <a:t>.</a:t>
            </a:r>
          </a:p>
          <a:p>
            <a:pPr marL="514350" indent="-514350"/>
            <a:r>
              <a:rPr lang="en-US" dirty="0">
                <a:latin typeface="Avenir Book" panose="02000503020000020003" pitchFamily="2" charset="0"/>
              </a:rPr>
              <a:t>A good firewall will provide </a:t>
            </a:r>
            <a:r>
              <a:rPr lang="en-US" i="1" dirty="0">
                <a:latin typeface="Avenir Book" panose="02000503020000020003" pitchFamily="2" charset="0"/>
              </a:rPr>
              <a:t>packet filtering </a:t>
            </a:r>
            <a:r>
              <a:rPr lang="en-US" dirty="0">
                <a:latin typeface="Avenir Book" panose="02000503020000020003" pitchFamily="2" charset="0"/>
              </a:rPr>
              <a:t>using defined rules to reject or accept both incoming and outgoing packets. Firewall rules are critical to security on most networks.</a:t>
            </a:r>
          </a:p>
          <a:p>
            <a:pPr marL="514350" indent="-514350"/>
            <a:r>
              <a:rPr lang="en-US" dirty="0">
                <a:latin typeface="Avenir Book" panose="02000503020000020003" pitchFamily="2" charset="0"/>
              </a:rPr>
              <a:t>The firewall is generally the place to start when implementing or evaluating Internet security. Most administrators configure the firewall features they need and then try to make them secure. However, security really needs to be the first consideration.</a:t>
            </a:r>
          </a:p>
        </p:txBody>
      </p:sp>
    </p:spTree>
    <p:extLst>
      <p:ext uri="{BB962C8B-B14F-4D97-AF65-F5344CB8AC3E}">
        <p14:creationId xmlns:p14="http://schemas.microsoft.com/office/powerpoint/2010/main" val="141903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GB" dirty="0"/>
              <a:t>Titolo del primo capitolo esempio</a:t>
            </a:r>
          </a:p>
        </p:txBody>
      </p:sp>
      <p:sp>
        <p:nvSpPr>
          <p:cNvPr id="3" name="Segnaposto testo 2">
            <a:extLst>
              <a:ext uri="{FF2B5EF4-FFF2-40B4-BE49-F238E27FC236}">
                <a16:creationId xmlns:a16="http://schemas.microsoft.com/office/drawing/2014/main" id="{72D3C047-5462-A04C-BAC1-2FFF5E5DE823}"/>
              </a:ext>
            </a:extLst>
          </p:cNvPr>
          <p:cNvSpPr>
            <a:spLocks noGrp="1"/>
          </p:cNvSpPr>
          <p:nvPr>
            <p:ph type="body" sz="quarter" idx="17"/>
          </p:nvPr>
        </p:nvSpPr>
        <p:spPr/>
        <p:txBody>
          <a:bodyPr/>
          <a:lstStyle/>
          <a:p>
            <a:r>
              <a:rPr lang="it-GB" dirty="0"/>
              <a:t>SOTTOTESTO DEL PRIMO CAPITOLO</a:t>
            </a: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p:txBody>
          <a:bodyPr/>
          <a:lstStyle/>
          <a:p>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Nulla </a:t>
            </a:r>
            <a:r>
              <a:rPr lang="it-IT" dirty="0" err="1"/>
              <a:t>ultrices</a:t>
            </a:r>
            <a:endParaRPr lang="it-IT" dirty="0"/>
          </a:p>
          <a:p>
            <a:r>
              <a:rPr lang="it-IT" dirty="0" err="1"/>
              <a:t>eget</a:t>
            </a:r>
            <a:r>
              <a:rPr lang="it-IT" dirty="0"/>
              <a:t> urna </a:t>
            </a:r>
            <a:r>
              <a:rPr lang="it-IT" dirty="0" err="1"/>
              <a:t>tristique</a:t>
            </a:r>
            <a:r>
              <a:rPr lang="it-IT" dirty="0"/>
              <a:t> </a:t>
            </a:r>
            <a:r>
              <a:rPr lang="it-IT" dirty="0" err="1"/>
              <a:t>consectetur</a:t>
            </a:r>
            <a:r>
              <a:rPr lang="it-IT" dirty="0"/>
              <a:t>. Nulla </a:t>
            </a:r>
            <a:r>
              <a:rPr lang="it-IT" dirty="0" err="1"/>
              <a:t>ullamcorper</a:t>
            </a:r>
            <a:r>
              <a:rPr lang="it-IT" dirty="0"/>
              <a:t> </a:t>
            </a:r>
            <a:r>
              <a:rPr lang="it-IT" dirty="0" err="1"/>
              <a:t>justo</a:t>
            </a:r>
            <a:r>
              <a:rPr lang="it-IT" dirty="0"/>
              <a:t> </a:t>
            </a:r>
            <a:r>
              <a:rPr lang="it-IT" dirty="0" err="1"/>
              <a:t>venenatis</a:t>
            </a:r>
            <a:endParaRPr lang="it-IT" dirty="0"/>
          </a:p>
          <a:p>
            <a:r>
              <a:rPr lang="it-IT" dirty="0" err="1"/>
              <a:t>nunc</a:t>
            </a:r>
            <a:r>
              <a:rPr lang="it-IT" dirty="0"/>
              <a:t> </a:t>
            </a:r>
            <a:r>
              <a:rPr lang="it-IT" dirty="0" err="1"/>
              <a:t>fermentum</a:t>
            </a:r>
            <a:r>
              <a:rPr lang="it-IT" dirty="0"/>
              <a:t>, </a:t>
            </a:r>
            <a:r>
              <a:rPr lang="it-IT" dirty="0" err="1"/>
              <a:t>eget</a:t>
            </a:r>
            <a:r>
              <a:rPr lang="it-IT" dirty="0"/>
              <a:t> </a:t>
            </a:r>
            <a:r>
              <a:rPr lang="it-IT" dirty="0" err="1"/>
              <a:t>fringilla</a:t>
            </a:r>
            <a:r>
              <a:rPr lang="it-IT" dirty="0"/>
              <a:t> </a:t>
            </a:r>
            <a:r>
              <a:rPr lang="it-IT" dirty="0" err="1"/>
              <a:t>lacus</a:t>
            </a:r>
            <a:r>
              <a:rPr lang="it-IT" dirty="0"/>
              <a:t> </a:t>
            </a:r>
            <a:r>
              <a:rPr lang="it-IT" dirty="0" err="1"/>
              <a:t>mattis</a:t>
            </a:r>
            <a:r>
              <a:rPr lang="it-IT" dirty="0"/>
              <a:t>. </a:t>
            </a:r>
            <a:r>
              <a:rPr lang="it-IT" dirty="0" err="1"/>
              <a:t>Duis</a:t>
            </a:r>
            <a:r>
              <a:rPr lang="it-IT" dirty="0"/>
              <a:t> ut </a:t>
            </a:r>
            <a:r>
              <a:rPr lang="it-IT" dirty="0" err="1"/>
              <a:t>diam</a:t>
            </a:r>
            <a:r>
              <a:rPr lang="it-IT" dirty="0"/>
              <a:t> </a:t>
            </a:r>
            <a:r>
              <a:rPr lang="it-IT" dirty="0" err="1"/>
              <a:t>neque</a:t>
            </a:r>
            <a:r>
              <a:rPr lang="it-IT" dirty="0"/>
              <a:t>.</a:t>
            </a:r>
          </a:p>
          <a:p>
            <a:r>
              <a:rPr lang="it-IT" dirty="0" err="1"/>
              <a:t>Nullam</a:t>
            </a:r>
            <a:r>
              <a:rPr lang="it-IT" dirty="0"/>
              <a:t> </a:t>
            </a:r>
            <a:r>
              <a:rPr lang="it-IT" dirty="0" err="1"/>
              <a:t>bibendum</a:t>
            </a:r>
            <a:r>
              <a:rPr lang="it-IT" dirty="0"/>
              <a:t> massa est, </a:t>
            </a:r>
            <a:r>
              <a:rPr lang="it-IT" dirty="0" err="1"/>
              <a:t>ac</a:t>
            </a:r>
            <a:r>
              <a:rPr lang="it-IT" dirty="0"/>
              <a:t> molestie </a:t>
            </a:r>
            <a:r>
              <a:rPr lang="it-IT" dirty="0" err="1"/>
              <a:t>augue</a:t>
            </a:r>
            <a:r>
              <a:rPr lang="it-IT" dirty="0"/>
              <a:t> </a:t>
            </a:r>
            <a:r>
              <a:rPr lang="it-IT" dirty="0" err="1"/>
              <a:t>elementum</a:t>
            </a:r>
            <a:r>
              <a:rPr lang="it-IT" dirty="0"/>
              <a:t> </a:t>
            </a:r>
            <a:r>
              <a:rPr lang="it-IT" dirty="0" err="1"/>
              <a:t>sit</a:t>
            </a:r>
            <a:r>
              <a:rPr lang="it-IT" dirty="0"/>
              <a:t> </a:t>
            </a:r>
            <a:r>
              <a:rPr lang="it-IT" dirty="0" err="1"/>
              <a:t>amet</a:t>
            </a:r>
            <a:r>
              <a:rPr lang="it-IT" dirty="0"/>
              <a:t>.</a:t>
            </a:r>
          </a:p>
          <a:p>
            <a:r>
              <a:rPr lang="it-IT" dirty="0" err="1"/>
              <a:t>Pellentesque</a:t>
            </a:r>
            <a:r>
              <a:rPr lang="it-IT" dirty="0"/>
              <a:t> </a:t>
            </a:r>
            <a:r>
              <a:rPr lang="it-IT" dirty="0" err="1"/>
              <a:t>habitant</a:t>
            </a:r>
            <a:r>
              <a:rPr lang="it-IT" dirty="0"/>
              <a:t> morbi </a:t>
            </a:r>
            <a:r>
              <a:rPr lang="it-IT" dirty="0" err="1"/>
              <a:t>tristique</a:t>
            </a:r>
            <a:r>
              <a:rPr lang="it-IT" dirty="0"/>
              <a:t> </a:t>
            </a:r>
            <a:r>
              <a:rPr lang="it-IT" dirty="0" err="1"/>
              <a:t>senectus</a:t>
            </a:r>
            <a:r>
              <a:rPr lang="it-IT" dirty="0"/>
              <a:t> et </a:t>
            </a:r>
            <a:r>
              <a:rPr lang="it-IT" dirty="0" err="1"/>
              <a:t>netus</a:t>
            </a:r>
            <a:r>
              <a:rPr lang="it-IT" dirty="0"/>
              <a:t> et </a:t>
            </a:r>
            <a:r>
              <a:rPr lang="it-IT" dirty="0" err="1"/>
              <a:t>malesuada</a:t>
            </a:r>
            <a:endParaRPr lang="it-IT" dirty="0"/>
          </a:p>
          <a:p>
            <a:r>
              <a:rPr lang="it-IT" dirty="0" err="1"/>
              <a:t>fames</a:t>
            </a:r>
            <a:r>
              <a:rPr lang="it-IT" dirty="0"/>
              <a:t> </a:t>
            </a:r>
            <a:r>
              <a:rPr lang="it-IT" dirty="0" err="1"/>
              <a:t>ac</a:t>
            </a:r>
            <a:r>
              <a:rPr lang="it-IT" dirty="0"/>
              <a:t> </a:t>
            </a:r>
            <a:r>
              <a:rPr lang="it-IT" dirty="0" err="1"/>
              <a:t>turpis</a:t>
            </a:r>
            <a:r>
              <a:rPr lang="it-IT" dirty="0"/>
              <a:t> </a:t>
            </a:r>
            <a:r>
              <a:rPr lang="it-IT" dirty="0" err="1"/>
              <a:t>egestas</a:t>
            </a:r>
            <a:r>
              <a:rPr lang="it-IT" dirty="0"/>
              <a:t>. Nulla </a:t>
            </a:r>
            <a:r>
              <a:rPr lang="it-IT" dirty="0" err="1"/>
              <a:t>sit</a:t>
            </a:r>
            <a:r>
              <a:rPr lang="it-IT" dirty="0"/>
              <a:t> </a:t>
            </a:r>
            <a:r>
              <a:rPr lang="it-IT" dirty="0" err="1"/>
              <a:t>amet</a:t>
            </a:r>
            <a:r>
              <a:rPr lang="it-IT" dirty="0"/>
              <a:t> </a:t>
            </a:r>
            <a:r>
              <a:rPr lang="it-IT" dirty="0" err="1"/>
              <a:t>turpis</a:t>
            </a:r>
            <a:r>
              <a:rPr lang="it-IT" dirty="0"/>
              <a:t> </a:t>
            </a:r>
            <a:r>
              <a:rPr lang="it-IT" dirty="0" err="1"/>
              <a:t>laoreet</a:t>
            </a:r>
            <a:r>
              <a:rPr lang="it-IT" dirty="0"/>
              <a:t>, </a:t>
            </a:r>
            <a:r>
              <a:rPr lang="it-IT" dirty="0" err="1"/>
              <a:t>scelerisque</a:t>
            </a:r>
            <a:r>
              <a:rPr lang="it-IT" dirty="0"/>
              <a:t> </a:t>
            </a:r>
            <a:r>
              <a:rPr lang="it-IT" dirty="0" err="1"/>
              <a:t>nisl</a:t>
            </a:r>
            <a:endParaRPr lang="it-IT" dirty="0"/>
          </a:p>
          <a:p>
            <a:r>
              <a:rPr lang="it-IT" dirty="0" err="1"/>
              <a:t>eleifend</a:t>
            </a:r>
            <a:r>
              <a:rPr lang="it-IT" dirty="0"/>
              <a:t>, </a:t>
            </a:r>
            <a:r>
              <a:rPr lang="it-IT" dirty="0" err="1"/>
              <a:t>malesuada</a:t>
            </a:r>
            <a:r>
              <a:rPr lang="it-IT" dirty="0"/>
              <a:t> </a:t>
            </a:r>
            <a:r>
              <a:rPr lang="it-IT" dirty="0" err="1"/>
              <a:t>diam</a:t>
            </a:r>
            <a:r>
              <a:rPr lang="it-IT" dirty="0"/>
              <a:t>. </a:t>
            </a:r>
            <a:r>
              <a:rPr lang="it-IT" dirty="0" err="1"/>
              <a:t>Fusce</a:t>
            </a:r>
            <a:r>
              <a:rPr lang="it-IT" dirty="0"/>
              <a:t> </a:t>
            </a:r>
            <a:r>
              <a:rPr lang="it-IT" dirty="0" err="1"/>
              <a:t>dapibus</a:t>
            </a:r>
            <a:r>
              <a:rPr lang="it-IT" dirty="0"/>
              <a:t> </a:t>
            </a:r>
            <a:r>
              <a:rPr lang="it-IT" dirty="0" err="1"/>
              <a:t>mauris</a:t>
            </a:r>
            <a:r>
              <a:rPr lang="it-IT" dirty="0"/>
              <a:t> </a:t>
            </a:r>
            <a:r>
              <a:rPr lang="it-IT" dirty="0" err="1"/>
              <a:t>eu</a:t>
            </a:r>
            <a:r>
              <a:rPr lang="it-IT" dirty="0"/>
              <a:t> </a:t>
            </a:r>
            <a:r>
              <a:rPr lang="it-IT" dirty="0" err="1"/>
              <a:t>pharetra</a:t>
            </a:r>
            <a:endParaRPr lang="it-IT" dirty="0"/>
          </a:p>
          <a:p>
            <a:r>
              <a:rPr lang="it-IT" dirty="0" err="1"/>
              <a:t>vulputate</a:t>
            </a:r>
            <a:r>
              <a:rPr lang="it-IT" dirty="0"/>
              <a:t>. </a:t>
            </a:r>
            <a:r>
              <a:rPr lang="it-IT" dirty="0" err="1"/>
              <a:t>Sed</a:t>
            </a:r>
            <a:r>
              <a:rPr lang="it-IT" dirty="0"/>
              <a:t> vitae </a:t>
            </a:r>
            <a:r>
              <a:rPr lang="it-IT" dirty="0" err="1"/>
              <a:t>dignissim</a:t>
            </a:r>
            <a:r>
              <a:rPr lang="it-IT" dirty="0"/>
              <a:t> </a:t>
            </a:r>
            <a:r>
              <a:rPr lang="it-IT" dirty="0" err="1"/>
              <a:t>velit</a:t>
            </a:r>
            <a:r>
              <a:rPr lang="it-IT" dirty="0"/>
              <a:t>. Et </a:t>
            </a:r>
            <a:r>
              <a:rPr lang="it-IT" dirty="0" err="1"/>
              <a:t>dolor</a:t>
            </a:r>
            <a:r>
              <a:rPr lang="it-IT" dirty="0"/>
              <a:t> </a:t>
            </a:r>
            <a:r>
              <a:rPr lang="it-IT" dirty="0" err="1"/>
              <a:t>cum</a:t>
            </a:r>
            <a:r>
              <a:rPr lang="it-IT" dirty="0"/>
              <a:t> </a:t>
            </a:r>
            <a:r>
              <a:rPr lang="it-IT" dirty="0" err="1"/>
              <a:t>ipsum</a:t>
            </a:r>
            <a:r>
              <a:rPr lang="it-IT" dirty="0"/>
              <a:t> </a:t>
            </a:r>
            <a:r>
              <a:rPr lang="it-IT" dirty="0" err="1"/>
              <a:t>dolor</a:t>
            </a:r>
            <a:r>
              <a:rPr lang="it-IT" dirty="0"/>
              <a:t> </a:t>
            </a:r>
            <a:r>
              <a:rPr lang="it-IT" dirty="0" err="1"/>
              <a:t>sit</a:t>
            </a:r>
            <a:endParaRPr lang="it-IT" dirty="0"/>
          </a:p>
          <a:p>
            <a:r>
              <a:rPr lang="it-IT" dirty="0" err="1"/>
              <a:t>Amet</a:t>
            </a:r>
            <a:r>
              <a:rPr lang="it-IT" dirty="0"/>
              <a:t> </a:t>
            </a:r>
            <a:r>
              <a:rPr lang="it-IT" dirty="0" err="1"/>
              <a:t>consectur</a:t>
            </a:r>
            <a:r>
              <a:rPr lang="it-IT" dirty="0"/>
              <a:t> ad coque.</a:t>
            </a:r>
            <a:endParaRPr lang="it-GB" dirty="0"/>
          </a:p>
        </p:txBody>
      </p:sp>
      <p:pic>
        <p:nvPicPr>
          <p:cNvPr id="1026" name="Picture 2" descr="Call for Application - MEIM | Master in Entrepreneurship and Innovation  Management">
            <a:extLst>
              <a:ext uri="{FF2B5EF4-FFF2-40B4-BE49-F238E27FC236}">
                <a16:creationId xmlns:a16="http://schemas.microsoft.com/office/drawing/2014/main" id="{C18CFEE7-A018-DB40-8C5C-41E8B437C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83229"/>
            <a:ext cx="5934094" cy="39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51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mart switches and smart network appliances"/>
          <p:cNvSpPr>
            <a:spLocks noGrp="1"/>
          </p:cNvSpPr>
          <p:nvPr>
            <p:ph type="title"/>
          </p:nvPr>
        </p:nvSpPr>
        <p:spPr>
          <a:xfrm>
            <a:off x="557250" y="1316913"/>
            <a:ext cx="7148367" cy="464602"/>
          </a:xfrm>
        </p:spPr>
        <p:txBody>
          <a:bodyPr>
            <a:normAutofit fontScale="90000"/>
          </a:bodyPr>
          <a:lstStyle/>
          <a:p>
            <a:r>
              <a:rPr lang="en-US" dirty="0"/>
              <a:t>Smart Network Appliances</a:t>
            </a:r>
          </a:p>
        </p:txBody>
      </p:sp>
      <p:sp>
        <p:nvSpPr>
          <p:cNvPr id="3" name="Content Placeholder 2"/>
          <p:cNvSpPr>
            <a:spLocks noGrp="1"/>
          </p:cNvSpPr>
          <p:nvPr>
            <p:ph idx="4294967295"/>
          </p:nvPr>
        </p:nvSpPr>
        <p:spPr>
          <a:xfrm>
            <a:off x="557250" y="2407271"/>
            <a:ext cx="10754597" cy="3387353"/>
          </a:xfrm>
          <a:prstGeom prst="rect">
            <a:avLst/>
          </a:prstGeom>
        </p:spPr>
        <p:txBody>
          <a:bodyPr>
            <a:normAutofit/>
          </a:bodyPr>
          <a:lstStyle/>
          <a:p>
            <a:pPr marL="514350" indent="-514350"/>
            <a:r>
              <a:rPr lang="en-US" dirty="0">
                <a:latin typeface="Avenir Book" panose="02000503020000020003" pitchFamily="2" charset="0"/>
              </a:rPr>
              <a:t>Increasingly, routers and switches are being integrated into </a:t>
            </a:r>
            <a:r>
              <a:rPr lang="en-US" i="1" dirty="0">
                <a:latin typeface="Avenir Book" panose="02000503020000020003" pitchFamily="2" charset="0"/>
              </a:rPr>
              <a:t>smart switches</a:t>
            </a:r>
            <a:r>
              <a:rPr lang="en-US" dirty="0">
                <a:latin typeface="Avenir Book" panose="02000503020000020003" pitchFamily="2" charset="0"/>
              </a:rPr>
              <a:t> or even coupled with a traditional operating system to create devices referred to as </a:t>
            </a:r>
            <a:r>
              <a:rPr lang="en-US" i="1" dirty="0">
                <a:latin typeface="Avenir Book" panose="02000503020000020003" pitchFamily="2" charset="0"/>
              </a:rPr>
              <a:t>smart network appliances</a:t>
            </a:r>
            <a:r>
              <a:rPr lang="en-US" dirty="0">
                <a:latin typeface="Avenir Book" panose="02000503020000020003" pitchFamily="2" charset="0"/>
              </a:rPr>
              <a:t>.</a:t>
            </a:r>
          </a:p>
          <a:p>
            <a:pPr marL="514350" indent="-514350"/>
            <a:r>
              <a:rPr lang="en-US" dirty="0">
                <a:latin typeface="Avenir Book" panose="02000503020000020003" pitchFamily="2" charset="0"/>
              </a:rPr>
              <a:t>Security appliances are also known as </a:t>
            </a:r>
            <a:r>
              <a:rPr lang="en-US" i="1" dirty="0">
                <a:latin typeface="Avenir Book" panose="02000503020000020003" pitchFamily="2" charset="0"/>
              </a:rPr>
              <a:t>Unified Threat Management (UTM) devices </a:t>
            </a:r>
            <a:r>
              <a:rPr lang="en-US" dirty="0">
                <a:latin typeface="Avenir Book" panose="02000503020000020003" pitchFamily="2" charset="0"/>
              </a:rPr>
              <a:t>featuring gateway, antivirus, firewall, intrusion prevention and detection, and possibly more in a single product.</a:t>
            </a:r>
          </a:p>
        </p:txBody>
      </p:sp>
    </p:spTree>
    <p:extLst>
      <p:ext uri="{BB962C8B-B14F-4D97-AF65-F5344CB8AC3E}">
        <p14:creationId xmlns:p14="http://schemas.microsoft.com/office/powerpoint/2010/main" val="315401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ata security "/>
          <p:cNvSpPr>
            <a:spLocks noGrp="1"/>
          </p:cNvSpPr>
          <p:nvPr>
            <p:ph type="title"/>
          </p:nvPr>
        </p:nvSpPr>
        <p:spPr/>
        <p:txBody>
          <a:bodyPr>
            <a:normAutofit fontScale="90000"/>
          </a:bodyPr>
          <a:lstStyle/>
          <a:p>
            <a:r>
              <a:rPr lang="en-US" dirty="0"/>
              <a:t>Data Security</a:t>
            </a:r>
          </a:p>
        </p:txBody>
      </p:sp>
      <p:sp>
        <p:nvSpPr>
          <p:cNvPr id="3" name="Content Placeholder 2"/>
          <p:cNvSpPr>
            <a:spLocks noGrp="1"/>
          </p:cNvSpPr>
          <p:nvPr>
            <p:ph idx="4294967295"/>
          </p:nvPr>
        </p:nvSpPr>
        <p:spPr>
          <a:xfrm>
            <a:off x="557251" y="2373329"/>
            <a:ext cx="10606356" cy="3431569"/>
          </a:xfrm>
          <a:prstGeom prst="rect">
            <a:avLst/>
          </a:prstGeom>
        </p:spPr>
        <p:txBody>
          <a:bodyPr>
            <a:normAutofit/>
          </a:bodyPr>
          <a:lstStyle/>
          <a:p>
            <a:pPr marL="514350" indent="-514350"/>
            <a:r>
              <a:rPr lang="en-US" i="1" dirty="0">
                <a:latin typeface="Avenir Book" panose="02000503020000020003" pitchFamily="2" charset="0"/>
              </a:rPr>
              <a:t>Data security </a:t>
            </a:r>
            <a:r>
              <a:rPr lang="en-US" dirty="0">
                <a:latin typeface="Avenir Book" panose="02000503020000020003" pitchFamily="2" charset="0"/>
              </a:rPr>
              <a:t>is deployed to prevent data misdirection through encryption or live capture. It is also implemented to prevent scanning or incoming packets or files, as well as monitoring and scanning data on a computer after it has been accepted.</a:t>
            </a:r>
          </a:p>
          <a:p>
            <a:pPr marL="514350" indent="-514350"/>
            <a:r>
              <a:rPr lang="en-US" i="1" dirty="0">
                <a:latin typeface="Avenir Book" panose="02000503020000020003" pitchFamily="2" charset="0"/>
              </a:rPr>
              <a:t>Encryption</a:t>
            </a:r>
            <a:r>
              <a:rPr lang="en-US" dirty="0">
                <a:latin typeface="Avenir Book" panose="02000503020000020003" pitchFamily="2" charset="0"/>
              </a:rPr>
              <a:t> is a simple way to make sure data isn’t intercepted by a third party and used inappropriately. It is rapidly becoming an almost required step in securing any network.</a:t>
            </a:r>
          </a:p>
        </p:txBody>
      </p:sp>
    </p:spTree>
    <p:extLst>
      <p:ext uri="{BB962C8B-B14F-4D97-AF65-F5344CB8AC3E}">
        <p14:creationId xmlns:p14="http://schemas.microsoft.com/office/powerpoint/2010/main" val="162490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curity at all levels always involves some type of authentication process"/>
          <p:cNvSpPr>
            <a:spLocks noGrp="1"/>
          </p:cNvSpPr>
          <p:nvPr>
            <p:ph type="title"/>
          </p:nvPr>
        </p:nvSpPr>
        <p:spPr/>
        <p:txBody>
          <a:bodyPr>
            <a:normAutofit fontScale="90000"/>
          </a:bodyPr>
          <a:lstStyle/>
          <a:p>
            <a:r>
              <a:rPr lang="en-US" dirty="0"/>
              <a:t>Authentication</a:t>
            </a:r>
          </a:p>
        </p:txBody>
      </p:sp>
      <p:sp>
        <p:nvSpPr>
          <p:cNvPr id="3" name="Content Placeholder 2"/>
          <p:cNvSpPr>
            <a:spLocks noGrp="1"/>
          </p:cNvSpPr>
          <p:nvPr>
            <p:ph idx="4294967295"/>
          </p:nvPr>
        </p:nvSpPr>
        <p:spPr>
          <a:xfrm>
            <a:off x="557251" y="2137025"/>
            <a:ext cx="10849510" cy="3958701"/>
          </a:xfrm>
          <a:prstGeom prst="rect">
            <a:avLst/>
          </a:prstGeom>
        </p:spPr>
        <p:txBody>
          <a:bodyPr>
            <a:normAutofit/>
          </a:bodyPr>
          <a:lstStyle/>
          <a:p>
            <a:pPr marL="514350" indent="-514350"/>
            <a:r>
              <a:rPr lang="en-US" dirty="0">
                <a:latin typeface="Avenir Book" panose="02000503020000020003" pitchFamily="2" charset="0"/>
              </a:rPr>
              <a:t>Security at all levels always involves some type of authentication process.</a:t>
            </a:r>
          </a:p>
          <a:p>
            <a:pPr marL="514350" indent="-514350"/>
            <a:r>
              <a:rPr lang="en-US" dirty="0">
                <a:latin typeface="Avenir Book" panose="02000503020000020003" pitchFamily="2" charset="0"/>
              </a:rPr>
              <a:t>Users can be authenticated by asking them to provide a username and password, by examining MAC address, or by their network address if they are assigned a static address.</a:t>
            </a:r>
          </a:p>
          <a:p>
            <a:pPr marL="514350" indent="-514350"/>
            <a:r>
              <a:rPr lang="en-US" dirty="0">
                <a:latin typeface="Avenir Book" panose="02000503020000020003" pitchFamily="2" charset="0"/>
              </a:rPr>
              <a:t>After a user has been authenticated, we generally want to determine their authorization, which essentially involves the resources that the authenticated user has permission to access and what actions they can perform.</a:t>
            </a:r>
          </a:p>
        </p:txBody>
      </p:sp>
    </p:spTree>
    <p:extLst>
      <p:ext uri="{BB962C8B-B14F-4D97-AF65-F5344CB8AC3E}">
        <p14:creationId xmlns:p14="http://schemas.microsoft.com/office/powerpoint/2010/main" val="413473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50" y="1316913"/>
            <a:ext cx="8453185" cy="464602"/>
          </a:xfrm>
        </p:spPr>
        <p:txBody>
          <a:bodyPr>
            <a:normAutofit fontScale="90000"/>
          </a:bodyPr>
          <a:lstStyle/>
          <a:p>
            <a:r>
              <a:rPr lang="en-US" dirty="0"/>
              <a:t>Authentication factors</a:t>
            </a:r>
          </a:p>
        </p:txBody>
      </p:sp>
      <p:sp>
        <p:nvSpPr>
          <p:cNvPr id="3" name="Content Placeholder 2" descr="single-factor authentication "/>
          <p:cNvSpPr>
            <a:spLocks noGrp="1"/>
          </p:cNvSpPr>
          <p:nvPr>
            <p:ph idx="4294967295"/>
          </p:nvPr>
        </p:nvSpPr>
        <p:spPr>
          <a:xfrm>
            <a:off x="809945" y="2216953"/>
            <a:ext cx="10572109" cy="3324134"/>
          </a:xfrm>
          <a:prstGeom prst="rect">
            <a:avLst/>
          </a:prstGeom>
        </p:spPr>
        <p:txBody>
          <a:bodyPr>
            <a:normAutofit/>
          </a:bodyPr>
          <a:lstStyle/>
          <a:p>
            <a:pPr marL="514350" indent="-514350"/>
            <a:r>
              <a:rPr lang="en-US" dirty="0">
                <a:latin typeface="Avenir Book" panose="02000503020000020003" pitchFamily="2" charset="0"/>
              </a:rPr>
              <a:t>The most well-known authentication method is certainly password authentication, which is a </a:t>
            </a:r>
            <a:r>
              <a:rPr lang="en-US" i="1" dirty="0">
                <a:latin typeface="Avenir Book" panose="02000503020000020003" pitchFamily="2" charset="0"/>
              </a:rPr>
              <a:t>single-factor authentication </a:t>
            </a:r>
            <a:r>
              <a:rPr lang="en-US" dirty="0">
                <a:latin typeface="Avenir Book" panose="02000503020000020003" pitchFamily="2" charset="0"/>
              </a:rPr>
              <a:t>and represents the lowest level of security available.</a:t>
            </a:r>
          </a:p>
          <a:p>
            <a:pPr marL="514350" indent="-514350"/>
            <a:r>
              <a:rPr lang="en-US" i="1" dirty="0">
                <a:latin typeface="Avenir Book" panose="02000503020000020003" pitchFamily="2" charset="0"/>
              </a:rPr>
              <a:t>Two-factor authentication </a:t>
            </a:r>
            <a:r>
              <a:rPr lang="en-US" dirty="0">
                <a:latin typeface="Avenir Book" panose="02000503020000020003" pitchFamily="2" charset="0"/>
              </a:rPr>
              <a:t>involves asking for another authentication component – ideally one that is something physical or in the user’s possession.</a:t>
            </a:r>
          </a:p>
        </p:txBody>
      </p:sp>
    </p:spTree>
    <p:extLst>
      <p:ext uri="{BB962C8B-B14F-4D97-AF65-F5344CB8AC3E}">
        <p14:creationId xmlns:p14="http://schemas.microsoft.com/office/powerpoint/2010/main" val="340618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iphertext"/>
          <p:cNvSpPr>
            <a:spLocks noGrp="1"/>
          </p:cNvSpPr>
          <p:nvPr>
            <p:ph type="title"/>
          </p:nvPr>
        </p:nvSpPr>
        <p:spPr/>
        <p:txBody>
          <a:bodyPr>
            <a:normAutofit fontScale="90000"/>
          </a:bodyPr>
          <a:lstStyle/>
          <a:p>
            <a:r>
              <a:rPr lang="en-US" dirty="0"/>
              <a:t>Cryptography</a:t>
            </a:r>
          </a:p>
        </p:txBody>
      </p:sp>
      <p:sp>
        <p:nvSpPr>
          <p:cNvPr id="3" name="Content Placeholder 2"/>
          <p:cNvSpPr>
            <a:spLocks noGrp="1"/>
          </p:cNvSpPr>
          <p:nvPr>
            <p:ph idx="4294967295"/>
          </p:nvPr>
        </p:nvSpPr>
        <p:spPr>
          <a:xfrm>
            <a:off x="557251" y="2199418"/>
            <a:ext cx="11448837" cy="3923980"/>
          </a:xfrm>
          <a:prstGeom prst="rect">
            <a:avLst/>
          </a:prstGeom>
        </p:spPr>
        <p:txBody>
          <a:bodyPr>
            <a:normAutofit lnSpcReduction="10000"/>
          </a:bodyPr>
          <a:lstStyle/>
          <a:p>
            <a:pPr marL="514350" indent="-514350"/>
            <a:r>
              <a:rPr lang="en-US" dirty="0">
                <a:latin typeface="Avenir Book" panose="02000503020000020003" pitchFamily="2" charset="0"/>
              </a:rPr>
              <a:t>Encryption is nothing more than the conversion of electronic data into a form called </a:t>
            </a:r>
            <a:r>
              <a:rPr lang="en-US" i="1" dirty="0">
                <a:latin typeface="Avenir Book" panose="02000503020000020003" pitchFamily="2" charset="0"/>
              </a:rPr>
              <a:t>ciphertext</a:t>
            </a:r>
            <a:r>
              <a:rPr lang="en-US" dirty="0">
                <a:latin typeface="Avenir Book" panose="02000503020000020003" pitchFamily="2" charset="0"/>
              </a:rPr>
              <a:t> that is created by applying a cipher or secret code to the data to produce a scrambled message that cannot be understood without knowledge of the cipher used to create it.</a:t>
            </a:r>
          </a:p>
          <a:p>
            <a:pPr marL="514350" indent="-514350"/>
            <a:r>
              <a:rPr lang="en-US" i="1" dirty="0">
                <a:latin typeface="Avenir Book" panose="02000503020000020003" pitchFamily="2" charset="0"/>
              </a:rPr>
              <a:t>Cryptography</a:t>
            </a:r>
            <a:r>
              <a:rPr lang="en-US" dirty="0">
                <a:latin typeface="Avenir Book" panose="02000503020000020003" pitchFamily="2" charset="0"/>
              </a:rPr>
              <a:t> is simply the concepts and methods for securing information. Many cryptographic techniques involved the use of keys. A </a:t>
            </a:r>
            <a:r>
              <a:rPr lang="en-US" i="1" dirty="0">
                <a:latin typeface="Avenir Book" panose="02000503020000020003" pitchFamily="2" charset="0"/>
              </a:rPr>
              <a:t>key</a:t>
            </a:r>
            <a:r>
              <a:rPr lang="en-US" dirty="0">
                <a:latin typeface="Avenir Book" panose="02000503020000020003" pitchFamily="2" charset="0"/>
              </a:rPr>
              <a:t> is merely a data string used to encrypt or decrypt information. How the key is used in this way and how large the string will impact the strength of the encryption.</a:t>
            </a:r>
          </a:p>
        </p:txBody>
      </p:sp>
    </p:spTree>
    <p:extLst>
      <p:ext uri="{BB962C8B-B14F-4D97-AF65-F5344CB8AC3E}">
        <p14:creationId xmlns:p14="http://schemas.microsoft.com/office/powerpoint/2010/main" val="1354987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iphertext"/>
          <p:cNvSpPr>
            <a:spLocks noGrp="1"/>
          </p:cNvSpPr>
          <p:nvPr>
            <p:ph type="title"/>
          </p:nvPr>
        </p:nvSpPr>
        <p:spPr>
          <a:xfrm>
            <a:off x="557251" y="1316913"/>
            <a:ext cx="8268250" cy="464602"/>
          </a:xfrm>
        </p:spPr>
        <p:txBody>
          <a:bodyPr>
            <a:normAutofit fontScale="90000"/>
          </a:bodyPr>
          <a:lstStyle/>
          <a:p>
            <a:r>
              <a:rPr lang="en-US" dirty="0"/>
              <a:t>Symmetric vs. Asymmetric keys</a:t>
            </a:r>
          </a:p>
        </p:txBody>
      </p:sp>
      <p:pic>
        <p:nvPicPr>
          <p:cNvPr id="4" name="Content Placeholder 4" descr="Schematic illustration of symmetric versus asymmetric keys. If  the same key is used for both encryption and decryption, then it is a symmetric key. If a different key is used for encryption than decryption, then these are known as asymmetric keys.&#10;">
            <a:extLst>
              <a:ext uri="{FF2B5EF4-FFF2-40B4-BE49-F238E27FC236}">
                <a16:creationId xmlns:a16="http://schemas.microsoft.com/office/drawing/2014/main" id="{D58203EC-86D2-6A44-9EC6-7CE459EE832C}"/>
              </a:ext>
            </a:extLst>
          </p:cNvPr>
          <p:cNvPicPr>
            <a:picLocks noChangeAspect="1"/>
          </p:cNvPicPr>
          <p:nvPr/>
        </p:nvPicPr>
        <p:blipFill>
          <a:blip r:embed="rId3" cstate="print"/>
          <a:stretch>
            <a:fillRect/>
          </a:stretch>
        </p:blipFill>
        <p:spPr>
          <a:xfrm>
            <a:off x="902414" y="2116265"/>
            <a:ext cx="10387172" cy="4077115"/>
          </a:xfrm>
          <a:prstGeom prst="rect">
            <a:avLst/>
          </a:prstGeom>
        </p:spPr>
      </p:pic>
    </p:spTree>
    <p:extLst>
      <p:ext uri="{BB962C8B-B14F-4D97-AF65-F5344CB8AC3E}">
        <p14:creationId xmlns:p14="http://schemas.microsoft.com/office/powerpoint/2010/main" val="1203677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ublic-key cryptography "/>
          <p:cNvSpPr>
            <a:spLocks noGrp="1"/>
          </p:cNvSpPr>
          <p:nvPr>
            <p:ph type="title"/>
          </p:nvPr>
        </p:nvSpPr>
        <p:spPr/>
        <p:txBody>
          <a:bodyPr>
            <a:normAutofit fontScale="90000"/>
          </a:bodyPr>
          <a:lstStyle/>
          <a:p>
            <a:r>
              <a:rPr lang="en-US" dirty="0"/>
              <a:t>Public-key crypto</a:t>
            </a:r>
          </a:p>
        </p:txBody>
      </p:sp>
      <p:sp>
        <p:nvSpPr>
          <p:cNvPr id="3" name="Content Placeholder 2"/>
          <p:cNvSpPr>
            <a:spLocks noGrp="1"/>
          </p:cNvSpPr>
          <p:nvPr>
            <p:ph idx="4294967295"/>
          </p:nvPr>
        </p:nvSpPr>
        <p:spPr>
          <a:xfrm>
            <a:off x="557251" y="2270589"/>
            <a:ext cx="10736495" cy="3865848"/>
          </a:xfrm>
          <a:prstGeom prst="rect">
            <a:avLst/>
          </a:prstGeom>
        </p:spPr>
        <p:txBody>
          <a:bodyPr>
            <a:normAutofit/>
          </a:bodyPr>
          <a:lstStyle/>
          <a:p>
            <a:pPr marL="514350" indent="-514350"/>
            <a:r>
              <a:rPr lang="en-US" i="1" dirty="0">
                <a:latin typeface="Avenir Book" panose="02000503020000020003" pitchFamily="2" charset="0"/>
              </a:rPr>
              <a:t>Public-key</a:t>
            </a:r>
            <a:r>
              <a:rPr lang="en-US" dirty="0">
                <a:latin typeface="Avenir Book" panose="02000503020000020003" pitchFamily="2" charset="0"/>
              </a:rPr>
              <a:t> cryptography uses asymmetric keys incorporating a public key and a private key (or secret key). The strength of this type of cryptography obviously is related to how impossible this calculation is to reverse engineer.</a:t>
            </a:r>
          </a:p>
          <a:p>
            <a:pPr marL="514350" indent="-514350"/>
            <a:r>
              <a:rPr lang="en-US" i="1" dirty="0">
                <a:latin typeface="Avenir Book" panose="02000503020000020003" pitchFamily="2" charset="0"/>
              </a:rPr>
              <a:t>Digital certificates</a:t>
            </a:r>
            <a:r>
              <a:rPr lang="en-US" dirty="0">
                <a:latin typeface="Avenir Book" panose="02000503020000020003" pitchFamily="2" charset="0"/>
              </a:rPr>
              <a:t>, also known as public key certificates, are simply a digital verification that the sender of an encrypted message is who they claim to be. To obtain a digital certificate, you must apply with a trusted Certificate Authority (CA).</a:t>
            </a:r>
          </a:p>
        </p:txBody>
      </p:sp>
    </p:spTree>
    <p:extLst>
      <p:ext uri="{BB962C8B-B14F-4D97-AF65-F5344CB8AC3E}">
        <p14:creationId xmlns:p14="http://schemas.microsoft.com/office/powerpoint/2010/main" val="2584243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ublic-key cryptography "/>
          <p:cNvSpPr>
            <a:spLocks noGrp="1"/>
          </p:cNvSpPr>
          <p:nvPr>
            <p:ph type="title"/>
          </p:nvPr>
        </p:nvSpPr>
        <p:spPr>
          <a:xfrm>
            <a:off x="557250" y="1316913"/>
            <a:ext cx="7384673" cy="464602"/>
          </a:xfrm>
        </p:spPr>
        <p:txBody>
          <a:bodyPr>
            <a:normAutofit fontScale="90000"/>
          </a:bodyPr>
          <a:lstStyle/>
          <a:p>
            <a:r>
              <a:rPr lang="en-US" dirty="0"/>
              <a:t>Public-key cryptography</a:t>
            </a:r>
          </a:p>
        </p:txBody>
      </p:sp>
      <p:sp>
        <p:nvSpPr>
          <p:cNvPr id="4" name="Rettangolo 3">
            <a:extLst>
              <a:ext uri="{FF2B5EF4-FFF2-40B4-BE49-F238E27FC236}">
                <a16:creationId xmlns:a16="http://schemas.microsoft.com/office/drawing/2014/main" id="{A913391B-1BF1-1941-8184-6D52379AFF9F}"/>
              </a:ext>
            </a:extLst>
          </p:cNvPr>
          <p:cNvSpPr/>
          <p:nvPr/>
        </p:nvSpPr>
        <p:spPr>
          <a:xfrm>
            <a:off x="557250" y="2177033"/>
            <a:ext cx="11011451" cy="3108543"/>
          </a:xfrm>
          <a:prstGeom prst="rect">
            <a:avLst/>
          </a:prstGeom>
        </p:spPr>
        <p:txBody>
          <a:bodyPr wrap="square">
            <a:spAutoFit/>
          </a:bodyPr>
          <a:lstStyle/>
          <a:p>
            <a:pPr marL="514350" indent="-514350">
              <a:buFont typeface="Arial" panose="020B0604020202020204" pitchFamily="34" charset="0"/>
              <a:buChar char="•"/>
            </a:pPr>
            <a:r>
              <a:rPr lang="en-US" sz="2800" dirty="0">
                <a:latin typeface="Avenir Book" panose="02000503020000020003" pitchFamily="2" charset="0"/>
              </a:rPr>
              <a:t>Transport Layer Security and Secure Sockets Layer (TLS and SSL)</a:t>
            </a:r>
          </a:p>
          <a:p>
            <a:pPr marL="514350" indent="-514350">
              <a:buFont typeface="Arial" panose="020B0604020202020204" pitchFamily="34" charset="0"/>
              <a:buChar char="•"/>
            </a:pPr>
            <a:r>
              <a:rPr lang="en-US" sz="2800" dirty="0">
                <a:latin typeface="Avenir Book" panose="02000503020000020003" pitchFamily="2" charset="0"/>
              </a:rPr>
              <a:t>Secure Shell (SSH)</a:t>
            </a:r>
          </a:p>
          <a:p>
            <a:pPr marL="514350" indent="-514350">
              <a:buFont typeface="Arial" panose="020B0604020202020204" pitchFamily="34" charset="0"/>
              <a:buChar char="•"/>
            </a:pPr>
            <a:r>
              <a:rPr lang="en-US" sz="2800" dirty="0">
                <a:latin typeface="Avenir Book" panose="02000503020000020003" pitchFamily="2" charset="0"/>
              </a:rPr>
              <a:t>PGP (Pretty Good Privacy)</a:t>
            </a:r>
          </a:p>
          <a:p>
            <a:pPr marL="514350" indent="-514350">
              <a:buFont typeface="Arial" panose="020B0604020202020204" pitchFamily="34" charset="0"/>
              <a:buChar char="•"/>
            </a:pPr>
            <a:r>
              <a:rPr lang="en-US" sz="2800" dirty="0">
                <a:latin typeface="Avenir Book" panose="02000503020000020003" pitchFamily="2" charset="0"/>
              </a:rPr>
              <a:t>GNU Privacy Guard (GPG)</a:t>
            </a:r>
          </a:p>
          <a:p>
            <a:pPr marL="514350" indent="-514350">
              <a:buFont typeface="Arial" panose="020B0604020202020204" pitchFamily="34" charset="0"/>
              <a:buChar char="•"/>
            </a:pPr>
            <a:r>
              <a:rPr lang="en-US" sz="2800" dirty="0">
                <a:latin typeface="Avenir Book" panose="02000503020000020003" pitchFamily="2" charset="0"/>
              </a:rPr>
              <a:t>Secure/Multipurpose Internet Mail Extensions (S/MIME)</a:t>
            </a:r>
          </a:p>
          <a:p>
            <a:pPr marL="514350" indent="-514350">
              <a:buFont typeface="Arial" panose="020B0604020202020204" pitchFamily="34" charset="0"/>
              <a:buChar char="•"/>
            </a:pPr>
            <a:r>
              <a:rPr lang="en-US" sz="2800" dirty="0">
                <a:latin typeface="Avenir Book" panose="02000503020000020003" pitchFamily="2" charset="0"/>
              </a:rPr>
              <a:t>Digital Signature Standard (DSS)</a:t>
            </a:r>
          </a:p>
          <a:p>
            <a:pPr marL="514350" indent="-514350">
              <a:buFont typeface="Arial" panose="020B0604020202020204" pitchFamily="34" charset="0"/>
              <a:buChar char="•"/>
            </a:pPr>
            <a:r>
              <a:rPr lang="en-US" sz="2800" dirty="0">
                <a:latin typeface="Avenir Book" panose="02000503020000020003" pitchFamily="2" charset="0"/>
              </a:rPr>
              <a:t>RSA encryption algorithm </a:t>
            </a:r>
          </a:p>
        </p:txBody>
      </p:sp>
    </p:spTree>
    <p:extLst>
      <p:ext uri="{BB962C8B-B14F-4D97-AF65-F5344CB8AC3E}">
        <p14:creationId xmlns:p14="http://schemas.microsoft.com/office/powerpoint/2010/main" val="277248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ublic-key cryptography "/>
          <p:cNvSpPr>
            <a:spLocks noGrp="1"/>
          </p:cNvSpPr>
          <p:nvPr>
            <p:ph type="title"/>
          </p:nvPr>
        </p:nvSpPr>
        <p:spPr/>
        <p:txBody>
          <a:bodyPr>
            <a:normAutofit fontScale="90000"/>
          </a:bodyPr>
          <a:lstStyle/>
          <a:p>
            <a:r>
              <a:rPr lang="en-US" dirty="0"/>
              <a:t>Digital certificates</a:t>
            </a:r>
          </a:p>
        </p:txBody>
      </p:sp>
      <p:pic>
        <p:nvPicPr>
          <p:cNvPr id="4" name="Content Placeholder 5" descr="Schematic illustration of the process of issuing digital certificates by the certification authority. The server uses its private key to decrypt the response in order to obtain the symmetric public key that will be used for the data exchange.&#10;">
            <a:extLst>
              <a:ext uri="{FF2B5EF4-FFF2-40B4-BE49-F238E27FC236}">
                <a16:creationId xmlns:a16="http://schemas.microsoft.com/office/drawing/2014/main" id="{FA48D266-72DD-8F49-9D6D-44A071AF8DB6}"/>
              </a:ext>
            </a:extLst>
          </p:cNvPr>
          <p:cNvPicPr>
            <a:picLocks noChangeAspect="1"/>
          </p:cNvPicPr>
          <p:nvPr/>
        </p:nvPicPr>
        <p:blipFill>
          <a:blip r:embed="rId3" cstate="print"/>
          <a:stretch>
            <a:fillRect/>
          </a:stretch>
        </p:blipFill>
        <p:spPr>
          <a:xfrm>
            <a:off x="1082796" y="2157574"/>
            <a:ext cx="10026408" cy="3914454"/>
          </a:xfrm>
          <a:prstGeom prst="rect">
            <a:avLst/>
          </a:prstGeom>
        </p:spPr>
      </p:pic>
    </p:spTree>
    <p:extLst>
      <p:ext uri="{BB962C8B-B14F-4D97-AF65-F5344CB8AC3E}">
        <p14:creationId xmlns:p14="http://schemas.microsoft.com/office/powerpoint/2010/main" val="961735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cure Sockets Security (SSL) "/>
          <p:cNvSpPr>
            <a:spLocks noGrp="1"/>
          </p:cNvSpPr>
          <p:nvPr>
            <p:ph type="title"/>
          </p:nvPr>
        </p:nvSpPr>
        <p:spPr/>
        <p:txBody>
          <a:bodyPr>
            <a:normAutofit fontScale="90000"/>
          </a:bodyPr>
          <a:lstStyle/>
          <a:p>
            <a:r>
              <a:rPr lang="en-US" dirty="0"/>
              <a:t>SSL/TLS Protocols</a:t>
            </a:r>
          </a:p>
        </p:txBody>
      </p:sp>
      <p:sp>
        <p:nvSpPr>
          <p:cNvPr id="3" name="Content Placeholder 2"/>
          <p:cNvSpPr>
            <a:spLocks noGrp="1"/>
          </p:cNvSpPr>
          <p:nvPr>
            <p:ph idx="4294967295"/>
          </p:nvPr>
        </p:nvSpPr>
        <p:spPr>
          <a:xfrm>
            <a:off x="557251" y="2088872"/>
            <a:ext cx="10960079" cy="3911236"/>
          </a:xfrm>
          <a:prstGeom prst="rect">
            <a:avLst/>
          </a:prstGeom>
        </p:spPr>
        <p:txBody>
          <a:bodyPr>
            <a:normAutofit/>
          </a:bodyPr>
          <a:lstStyle/>
          <a:p>
            <a:pPr marL="514350" indent="-514350"/>
            <a:r>
              <a:rPr lang="en-US" i="1" dirty="0">
                <a:latin typeface="Avenir Book" panose="02000503020000020003" pitchFamily="2" charset="0"/>
              </a:rPr>
              <a:t>Secure Sockets Security (SSL) </a:t>
            </a:r>
            <a:r>
              <a:rPr lang="en-US" dirty="0">
                <a:latin typeface="Avenir Book" panose="02000503020000020003" pitchFamily="2" charset="0"/>
              </a:rPr>
              <a:t>is a protocol for managing both authentication and communication between clients and servers using both a public key and a private key.</a:t>
            </a:r>
          </a:p>
          <a:p>
            <a:pPr marL="514350" indent="-514350"/>
            <a:r>
              <a:rPr lang="en-US" i="1" dirty="0">
                <a:latin typeface="Avenir Book" panose="02000503020000020003" pitchFamily="2" charset="0"/>
              </a:rPr>
              <a:t>Transport Layer Security (TLS) </a:t>
            </a:r>
            <a:r>
              <a:rPr lang="en-US" dirty="0">
                <a:latin typeface="Avenir Book" panose="02000503020000020003" pitchFamily="2" charset="0"/>
              </a:rPr>
              <a:t>is the successor to SSL even though the two are often referred to interchangeably or even together as </a:t>
            </a:r>
            <a:r>
              <a:rPr lang="en-US" dirty="0" err="1">
                <a:latin typeface="Avenir Book" panose="02000503020000020003" pitchFamily="2" charset="0"/>
              </a:rPr>
              <a:t>SSl</a:t>
            </a:r>
            <a:r>
              <a:rPr lang="en-US" dirty="0">
                <a:latin typeface="Avenir Book" panose="02000503020000020003" pitchFamily="2" charset="0"/>
              </a:rPr>
              <a:t>/TLS. They are not, however, interoperable. The TLS Handshake Protocol allows the client and server to exchange keys and handle an encryption algorithm prior to any exchange of data.</a:t>
            </a:r>
          </a:p>
        </p:txBody>
      </p:sp>
    </p:spTree>
    <p:extLst>
      <p:ext uri="{BB962C8B-B14F-4D97-AF65-F5344CB8AC3E}">
        <p14:creationId xmlns:p14="http://schemas.microsoft.com/office/powerpoint/2010/main" val="167075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Internet Protocols</a:t>
            </a:r>
          </a:p>
        </p:txBody>
      </p:sp>
      <p:sp>
        <p:nvSpPr>
          <p:cNvPr id="3" name="Content Placeholder 2" descr="There are two kinds of Internet Protocol traffic. Transmission Control Protocol (TCP) and User Datagram Protocol (UDP)"/>
          <p:cNvSpPr>
            <a:spLocks noGrp="1"/>
          </p:cNvSpPr>
          <p:nvPr>
            <p:ph idx="4294967295"/>
          </p:nvPr>
        </p:nvSpPr>
        <p:spPr>
          <a:xfrm>
            <a:off x="557251" y="2237197"/>
            <a:ext cx="10508016" cy="3218379"/>
          </a:xfrm>
          <a:prstGeom prst="rect">
            <a:avLst/>
          </a:prstGeom>
        </p:spPr>
        <p:txBody>
          <a:bodyPr>
            <a:normAutofit/>
          </a:bodyPr>
          <a:lstStyle/>
          <a:p>
            <a:pPr marL="228600" indent="-228600">
              <a:lnSpc>
                <a:spcPct val="90000"/>
              </a:lnSpc>
              <a:spcBef>
                <a:spcPts val="1000"/>
              </a:spcBef>
              <a:buNone/>
            </a:pPr>
            <a:r>
              <a:rPr lang="en-US" dirty="0">
                <a:latin typeface="Avenir Book" panose="02000503020000020003" pitchFamily="2" charset="0"/>
                <a:cs typeface="Arial" panose="020B0604020202020204" pitchFamily="34" charset="0"/>
              </a:rPr>
              <a:t>There are two kinds of Internet Protocol traffic. Transmission Control Protocol (TCP) and User Datagram Protocol (UDP). When a TCP connection is established, data can be sent bidirectionally. This connection is highly reliable and features error checking but adds some bulk to the transmission. UDP is a much simpler, connectionless protocol where multiple messages are sent as packets in data chunks.</a:t>
            </a:r>
          </a:p>
        </p:txBody>
      </p:sp>
    </p:spTree>
    <p:extLst>
      <p:ext uri="{BB962C8B-B14F-4D97-AF65-F5344CB8AC3E}">
        <p14:creationId xmlns:p14="http://schemas.microsoft.com/office/powerpoint/2010/main" val="2538932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CAPTCHA</a:t>
            </a:r>
          </a:p>
        </p:txBody>
      </p:sp>
      <p:sp>
        <p:nvSpPr>
          <p:cNvPr id="3" name="Content Placeholder 2" descr="CAPTCHA"/>
          <p:cNvSpPr>
            <a:spLocks noGrp="1"/>
          </p:cNvSpPr>
          <p:nvPr>
            <p:ph idx="4294967295"/>
          </p:nvPr>
        </p:nvSpPr>
        <p:spPr>
          <a:xfrm>
            <a:off x="557251" y="2545422"/>
            <a:ext cx="10230614" cy="3300573"/>
          </a:xfrm>
          <a:prstGeom prst="rect">
            <a:avLst/>
          </a:prstGeom>
        </p:spPr>
        <p:txBody>
          <a:bodyPr>
            <a:normAutofit/>
          </a:bodyPr>
          <a:lstStyle/>
          <a:p>
            <a:pPr marL="514350" indent="-514350"/>
            <a:r>
              <a:rPr lang="en-US" dirty="0">
                <a:latin typeface="Avenir Book" panose="02000503020000020003" pitchFamily="2" charset="0"/>
              </a:rPr>
              <a:t>Adding a </a:t>
            </a:r>
            <a:r>
              <a:rPr lang="en-US" i="1" dirty="0">
                <a:latin typeface="Avenir Book" panose="02000503020000020003" pitchFamily="2" charset="0"/>
              </a:rPr>
              <a:t>CAPTCHA </a:t>
            </a:r>
            <a:r>
              <a:rPr lang="en-US" dirty="0">
                <a:latin typeface="Avenir Book" panose="02000503020000020003" pitchFamily="2" charset="0"/>
              </a:rPr>
              <a:t>to a traditional authentication scheme can potentially eliminate any kind of automated password attack.</a:t>
            </a:r>
          </a:p>
          <a:p>
            <a:pPr marL="514350" indent="-514350"/>
            <a:r>
              <a:rPr lang="it-IT" dirty="0">
                <a:latin typeface="Avenir Book" panose="02000503020000020003" pitchFamily="2" charset="0"/>
              </a:rPr>
              <a:t>CAPTCHA -&gt; "</a:t>
            </a:r>
            <a:r>
              <a:rPr lang="it-IT" dirty="0" err="1">
                <a:latin typeface="Avenir Book" panose="02000503020000020003" pitchFamily="2" charset="0"/>
              </a:rPr>
              <a:t>Completely</a:t>
            </a:r>
            <a:r>
              <a:rPr lang="it-IT" dirty="0">
                <a:latin typeface="Avenir Book" panose="02000503020000020003" pitchFamily="2" charset="0"/>
              </a:rPr>
              <a:t> </a:t>
            </a:r>
            <a:r>
              <a:rPr lang="it-IT" dirty="0" err="1">
                <a:latin typeface="Avenir Book" panose="02000503020000020003" pitchFamily="2" charset="0"/>
              </a:rPr>
              <a:t>Automated</a:t>
            </a:r>
            <a:r>
              <a:rPr lang="it-IT" dirty="0">
                <a:latin typeface="Avenir Book" panose="02000503020000020003" pitchFamily="2" charset="0"/>
              </a:rPr>
              <a:t> Public </a:t>
            </a:r>
            <a:r>
              <a:rPr lang="it-IT" dirty="0">
                <a:latin typeface="Avenir Book" panose="02000503020000020003" pitchFamily="2" charset="0"/>
                <a:hlinkClick r:id="rId3" tooltip="Turing test"/>
              </a:rPr>
              <a:t>Turing test</a:t>
            </a:r>
            <a:r>
              <a:rPr lang="it-IT" dirty="0">
                <a:latin typeface="Avenir Book" panose="02000503020000020003" pitchFamily="2" charset="0"/>
              </a:rPr>
              <a:t> to </a:t>
            </a:r>
            <a:r>
              <a:rPr lang="it-IT" dirty="0" err="1">
                <a:latin typeface="Avenir Book" panose="02000503020000020003" pitchFamily="2" charset="0"/>
              </a:rPr>
              <a:t>tell</a:t>
            </a:r>
            <a:r>
              <a:rPr lang="it-IT" dirty="0">
                <a:latin typeface="Avenir Book" panose="02000503020000020003" pitchFamily="2" charset="0"/>
              </a:rPr>
              <a:t> </a:t>
            </a:r>
            <a:r>
              <a:rPr lang="it-IT" dirty="0" err="1">
                <a:latin typeface="Avenir Book" panose="02000503020000020003" pitchFamily="2" charset="0"/>
              </a:rPr>
              <a:t>Computers</a:t>
            </a:r>
            <a:r>
              <a:rPr lang="it-IT" dirty="0">
                <a:latin typeface="Avenir Book" panose="02000503020000020003" pitchFamily="2" charset="0"/>
              </a:rPr>
              <a:t> and </a:t>
            </a:r>
            <a:r>
              <a:rPr lang="it-IT" dirty="0" err="1">
                <a:latin typeface="Avenir Book" panose="02000503020000020003" pitchFamily="2" charset="0"/>
              </a:rPr>
              <a:t>Humans</a:t>
            </a:r>
            <a:r>
              <a:rPr lang="it-IT" dirty="0">
                <a:latin typeface="Avenir Book" panose="02000503020000020003" pitchFamily="2" charset="0"/>
              </a:rPr>
              <a:t> </a:t>
            </a:r>
            <a:r>
              <a:rPr lang="it-IT" dirty="0" err="1">
                <a:latin typeface="Avenir Book" panose="02000503020000020003" pitchFamily="2" charset="0"/>
              </a:rPr>
              <a:t>Apart</a:t>
            </a:r>
            <a:r>
              <a:rPr lang="it-IT" dirty="0">
                <a:latin typeface="Avenir Book" panose="02000503020000020003" pitchFamily="2" charset="0"/>
              </a:rPr>
              <a:t>"</a:t>
            </a:r>
            <a:endParaRPr lang="en-US" dirty="0">
              <a:latin typeface="Avenir Book" panose="02000503020000020003" pitchFamily="2" charset="0"/>
            </a:endParaRPr>
          </a:p>
        </p:txBody>
      </p:sp>
    </p:spTree>
    <p:extLst>
      <p:ext uri="{BB962C8B-B14F-4D97-AF65-F5344CB8AC3E}">
        <p14:creationId xmlns:p14="http://schemas.microsoft.com/office/powerpoint/2010/main" val="1598093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CAPTCHA</a:t>
            </a:r>
          </a:p>
        </p:txBody>
      </p:sp>
      <p:pic>
        <p:nvPicPr>
          <p:cNvPr id="4" name="Content Placeholder 4" descr="Illustration of different captcha examples that feature obscured text, making it hard for automated tools to interpret them.&#10;">
            <a:extLst>
              <a:ext uri="{FF2B5EF4-FFF2-40B4-BE49-F238E27FC236}">
                <a16:creationId xmlns:a16="http://schemas.microsoft.com/office/drawing/2014/main" id="{EF4C4687-A0B5-634E-A679-7A42219C1503}"/>
              </a:ext>
            </a:extLst>
          </p:cNvPr>
          <p:cNvPicPr>
            <a:picLocks noChangeAspect="1"/>
          </p:cNvPicPr>
          <p:nvPr/>
        </p:nvPicPr>
        <p:blipFill>
          <a:blip r:embed="rId3" cstate="print"/>
          <a:stretch>
            <a:fillRect/>
          </a:stretch>
        </p:blipFill>
        <p:spPr>
          <a:xfrm>
            <a:off x="3407595" y="1464259"/>
            <a:ext cx="6934200" cy="4854348"/>
          </a:xfrm>
          <a:prstGeom prst="rect">
            <a:avLst/>
          </a:prstGeom>
        </p:spPr>
      </p:pic>
    </p:spTree>
    <p:extLst>
      <p:ext uri="{BB962C8B-B14F-4D97-AF65-F5344CB8AC3E}">
        <p14:creationId xmlns:p14="http://schemas.microsoft.com/office/powerpoint/2010/main" val="65359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51" y="1316913"/>
            <a:ext cx="8257976" cy="464602"/>
          </a:xfrm>
        </p:spPr>
        <p:txBody>
          <a:bodyPr>
            <a:normAutofit fontScale="90000"/>
          </a:bodyPr>
          <a:lstStyle/>
          <a:p>
            <a:r>
              <a:rPr lang="en-US" dirty="0"/>
              <a:t>Network Segmentation</a:t>
            </a:r>
          </a:p>
        </p:txBody>
      </p:sp>
      <p:sp>
        <p:nvSpPr>
          <p:cNvPr id="3" name="Content Placeholder 2" descr="Network segmentation"/>
          <p:cNvSpPr>
            <a:spLocks noGrp="1"/>
          </p:cNvSpPr>
          <p:nvPr>
            <p:ph idx="4294967295"/>
          </p:nvPr>
        </p:nvSpPr>
        <p:spPr>
          <a:xfrm>
            <a:off x="557252" y="2152740"/>
            <a:ext cx="10888160" cy="3878190"/>
          </a:xfrm>
          <a:prstGeom prst="rect">
            <a:avLst/>
          </a:prstGeom>
        </p:spPr>
        <p:txBody>
          <a:bodyPr>
            <a:normAutofit lnSpcReduction="10000"/>
          </a:bodyPr>
          <a:lstStyle/>
          <a:p>
            <a:pPr marL="514350" indent="-514350"/>
            <a:r>
              <a:rPr lang="en-US" i="1" dirty="0">
                <a:latin typeface="Avenir Book" panose="02000503020000020003" pitchFamily="2" charset="0"/>
              </a:rPr>
              <a:t>Network segmentation</a:t>
            </a:r>
            <a:r>
              <a:rPr lang="en-US" dirty="0">
                <a:latin typeface="Avenir Book" panose="02000503020000020003" pitchFamily="2" charset="0"/>
              </a:rPr>
              <a:t>, also known as zoning, can be a useful concept for multiple reasons. Network segmentation is essentially the separation of the network into subnetworks, each of which becomes a segment.</a:t>
            </a:r>
          </a:p>
          <a:p>
            <a:pPr marL="514350" indent="-514350"/>
            <a:r>
              <a:rPr lang="en-US" dirty="0">
                <a:latin typeface="Avenir Book" panose="02000503020000020003" pitchFamily="2" charset="0"/>
              </a:rPr>
              <a:t>Access to a network segment is also provided through an access control list, where only users matching some criteria or authentication are allowed access. This is known as </a:t>
            </a:r>
            <a:r>
              <a:rPr lang="en-US" i="1" dirty="0">
                <a:latin typeface="Avenir Book" panose="02000503020000020003" pitchFamily="2" charset="0"/>
              </a:rPr>
              <a:t>whitelisting</a:t>
            </a:r>
            <a:r>
              <a:rPr lang="en-US" dirty="0">
                <a:latin typeface="Avenir Book" panose="02000503020000020003" pitchFamily="2" charset="0"/>
              </a:rPr>
              <a:t>.</a:t>
            </a:r>
          </a:p>
          <a:p>
            <a:pPr marL="514350" indent="-514350"/>
            <a:r>
              <a:rPr lang="en-US" dirty="0">
                <a:latin typeface="Avenir Book" panose="02000503020000020003" pitchFamily="2" charset="0"/>
              </a:rPr>
              <a:t>Access to a network segment where only users matching some criteria or authentication are denied access is known as </a:t>
            </a:r>
            <a:r>
              <a:rPr lang="en-US" i="1" dirty="0">
                <a:latin typeface="Avenir Book" panose="02000503020000020003" pitchFamily="2" charset="0"/>
              </a:rPr>
              <a:t>blacklisting</a:t>
            </a:r>
            <a:r>
              <a:rPr lang="en-US" dirty="0">
                <a:latin typeface="Avenir Book" panose="02000503020000020003" pitchFamily="2" charset="0"/>
              </a:rPr>
              <a:t>.</a:t>
            </a:r>
          </a:p>
        </p:txBody>
      </p:sp>
    </p:spTree>
    <p:extLst>
      <p:ext uri="{BB962C8B-B14F-4D97-AF65-F5344CB8AC3E}">
        <p14:creationId xmlns:p14="http://schemas.microsoft.com/office/powerpoint/2010/main" val="3807541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ast privilege” and “need-to-know.”"/>
          <p:cNvSpPr>
            <a:spLocks noGrp="1"/>
          </p:cNvSpPr>
          <p:nvPr>
            <p:ph type="title"/>
          </p:nvPr>
        </p:nvSpPr>
        <p:spPr/>
        <p:txBody>
          <a:bodyPr>
            <a:normAutofit fontScale="90000"/>
          </a:bodyPr>
          <a:lstStyle/>
          <a:p>
            <a:r>
              <a:rPr lang="en-US" dirty="0"/>
              <a:t>Access policy</a:t>
            </a:r>
          </a:p>
        </p:txBody>
      </p:sp>
      <p:sp>
        <p:nvSpPr>
          <p:cNvPr id="3" name="Content Placeholder 2"/>
          <p:cNvSpPr>
            <a:spLocks noGrp="1"/>
          </p:cNvSpPr>
          <p:nvPr>
            <p:ph idx="4294967295"/>
          </p:nvPr>
        </p:nvSpPr>
        <p:spPr>
          <a:xfrm>
            <a:off x="557251" y="2311687"/>
            <a:ext cx="10929256" cy="2527442"/>
          </a:xfrm>
          <a:prstGeom prst="rect">
            <a:avLst/>
          </a:prstGeom>
        </p:spPr>
        <p:txBody>
          <a:bodyPr>
            <a:normAutofit/>
          </a:bodyPr>
          <a:lstStyle/>
          <a:p>
            <a:pPr marL="514350" indent="-514350"/>
            <a:r>
              <a:rPr lang="en-US" dirty="0">
                <a:latin typeface="Avenir Book" panose="02000503020000020003" pitchFamily="2" charset="0"/>
              </a:rPr>
              <a:t>When allowing outside users into a network, always use the principles of “least privilege” and “need-to-know.” Give each user the least amount of access possible and only to the areas of the network they must have.</a:t>
            </a:r>
          </a:p>
        </p:txBody>
      </p:sp>
    </p:spTree>
    <p:extLst>
      <p:ext uri="{BB962C8B-B14F-4D97-AF65-F5344CB8AC3E}">
        <p14:creationId xmlns:p14="http://schemas.microsoft.com/office/powerpoint/2010/main" val="1051736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twork virtualization "/>
          <p:cNvSpPr>
            <a:spLocks noGrp="1"/>
          </p:cNvSpPr>
          <p:nvPr>
            <p:ph type="title"/>
          </p:nvPr>
        </p:nvSpPr>
        <p:spPr>
          <a:xfrm>
            <a:off x="557250" y="1316913"/>
            <a:ext cx="7775091" cy="464602"/>
          </a:xfrm>
        </p:spPr>
        <p:txBody>
          <a:bodyPr>
            <a:normAutofit fontScale="90000"/>
          </a:bodyPr>
          <a:lstStyle/>
          <a:p>
            <a:r>
              <a:rPr lang="en-US" dirty="0"/>
              <a:t>Network virtualization</a:t>
            </a:r>
          </a:p>
        </p:txBody>
      </p:sp>
      <p:sp>
        <p:nvSpPr>
          <p:cNvPr id="3" name="Content Placeholder 2"/>
          <p:cNvSpPr>
            <a:spLocks noGrp="1"/>
          </p:cNvSpPr>
          <p:nvPr>
            <p:ph idx="4294967295"/>
          </p:nvPr>
        </p:nvSpPr>
        <p:spPr>
          <a:xfrm>
            <a:off x="557250" y="2198671"/>
            <a:ext cx="10392310" cy="2753474"/>
          </a:xfrm>
          <a:prstGeom prst="rect">
            <a:avLst/>
          </a:prstGeom>
        </p:spPr>
        <p:txBody>
          <a:bodyPr>
            <a:normAutofit/>
          </a:bodyPr>
          <a:lstStyle/>
          <a:p>
            <a:pPr marL="514350" indent="-514350"/>
            <a:r>
              <a:rPr lang="en-US" dirty="0">
                <a:latin typeface="Avenir Book" panose="02000503020000020003" pitchFamily="2" charset="0"/>
              </a:rPr>
              <a:t>Network </a:t>
            </a:r>
            <a:r>
              <a:rPr lang="en-US" i="1" dirty="0">
                <a:latin typeface="Avenir Book" panose="02000503020000020003" pitchFamily="2" charset="0"/>
              </a:rPr>
              <a:t>virtualization</a:t>
            </a:r>
            <a:r>
              <a:rPr lang="en-US" dirty="0">
                <a:latin typeface="Avenir Book" panose="02000503020000020003" pitchFamily="2" charset="0"/>
              </a:rPr>
              <a:t> changes the way we must look at network segmentation. A relatively new concept of software-defined networking (SDN) is emerging that essentially analyzes the connection between any two nodes and can filter that connection based on a defined policy.</a:t>
            </a:r>
          </a:p>
        </p:txBody>
      </p:sp>
    </p:spTree>
    <p:extLst>
      <p:ext uri="{BB962C8B-B14F-4D97-AF65-F5344CB8AC3E}">
        <p14:creationId xmlns:p14="http://schemas.microsoft.com/office/powerpoint/2010/main" val="1278741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tual instances"/>
          <p:cNvSpPr>
            <a:spLocks noGrp="1"/>
          </p:cNvSpPr>
          <p:nvPr>
            <p:ph type="title"/>
          </p:nvPr>
        </p:nvSpPr>
        <p:spPr/>
        <p:txBody>
          <a:bodyPr>
            <a:normAutofit fontScale="90000"/>
          </a:bodyPr>
          <a:lstStyle/>
          <a:p>
            <a:r>
              <a:rPr lang="en-US" dirty="0"/>
              <a:t>Virtual instances</a:t>
            </a:r>
          </a:p>
        </p:txBody>
      </p:sp>
      <p:sp>
        <p:nvSpPr>
          <p:cNvPr id="3" name="Content Placeholder 2"/>
          <p:cNvSpPr>
            <a:spLocks noGrp="1"/>
          </p:cNvSpPr>
          <p:nvPr>
            <p:ph idx="4294967295"/>
          </p:nvPr>
        </p:nvSpPr>
        <p:spPr>
          <a:xfrm>
            <a:off x="557251" y="2373331"/>
            <a:ext cx="10438544" cy="2537717"/>
          </a:xfrm>
          <a:prstGeom prst="rect">
            <a:avLst/>
          </a:prstGeom>
        </p:spPr>
        <p:txBody>
          <a:bodyPr>
            <a:normAutofit/>
          </a:bodyPr>
          <a:lstStyle/>
          <a:p>
            <a:pPr marL="514350" indent="-514350"/>
            <a:r>
              <a:rPr lang="en-US" dirty="0">
                <a:latin typeface="Avenir Book" panose="02000503020000020003" pitchFamily="2" charset="0"/>
              </a:rPr>
              <a:t>Through software, a single piece of hardware can support multiple </a:t>
            </a:r>
            <a:r>
              <a:rPr lang="en-US" i="1" dirty="0">
                <a:latin typeface="Avenir Book" panose="02000503020000020003" pitchFamily="2" charset="0"/>
              </a:rPr>
              <a:t>virtual instances</a:t>
            </a:r>
            <a:r>
              <a:rPr lang="en-US" dirty="0">
                <a:latin typeface="Avenir Book" panose="02000503020000020003" pitchFamily="2" charset="0"/>
              </a:rPr>
              <a:t>, each of which has the ability to function like the original host hardware. Virtual instances can be enabled as needed to handle demand and scalability, or to provide a tremendous amount of portability.</a:t>
            </a:r>
          </a:p>
        </p:txBody>
      </p:sp>
    </p:spTree>
    <p:extLst>
      <p:ext uri="{BB962C8B-B14F-4D97-AF65-F5344CB8AC3E}">
        <p14:creationId xmlns:p14="http://schemas.microsoft.com/office/powerpoint/2010/main" val="1743094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LAN, or virtual LAN"/>
          <p:cNvSpPr>
            <a:spLocks noGrp="1"/>
          </p:cNvSpPr>
          <p:nvPr>
            <p:ph type="title"/>
          </p:nvPr>
        </p:nvSpPr>
        <p:spPr/>
        <p:txBody>
          <a:bodyPr>
            <a:normAutofit fontScale="90000"/>
          </a:bodyPr>
          <a:lstStyle/>
          <a:p>
            <a:r>
              <a:rPr lang="en-US" dirty="0"/>
              <a:t>VLAN</a:t>
            </a:r>
          </a:p>
        </p:txBody>
      </p:sp>
      <p:sp>
        <p:nvSpPr>
          <p:cNvPr id="3" name="Content Placeholder 2"/>
          <p:cNvSpPr>
            <a:spLocks noGrp="1"/>
          </p:cNvSpPr>
          <p:nvPr>
            <p:ph idx="4294967295"/>
          </p:nvPr>
        </p:nvSpPr>
        <p:spPr>
          <a:xfrm>
            <a:off x="557251" y="2250041"/>
            <a:ext cx="10302533" cy="3208853"/>
          </a:xfrm>
          <a:prstGeom prst="rect">
            <a:avLst/>
          </a:prstGeom>
        </p:spPr>
        <p:txBody>
          <a:bodyPr>
            <a:normAutofit/>
          </a:bodyPr>
          <a:lstStyle/>
          <a:p>
            <a:pPr marL="514350" indent="-514350"/>
            <a:r>
              <a:rPr lang="en-US" dirty="0">
                <a:latin typeface="Avenir Book" panose="02000503020000020003" pitchFamily="2" charset="0"/>
              </a:rPr>
              <a:t>A </a:t>
            </a:r>
            <a:r>
              <a:rPr lang="en-US" i="1" dirty="0">
                <a:latin typeface="Avenir Book" panose="02000503020000020003" pitchFamily="2" charset="0"/>
              </a:rPr>
              <a:t>VLAN</a:t>
            </a:r>
            <a:r>
              <a:rPr lang="en-US" dirty="0">
                <a:latin typeface="Avenir Book" panose="02000503020000020003" pitchFamily="2" charset="0"/>
              </a:rPr>
              <a:t>, or virtual LAN, is simply a software-configured network where hosts will behave as if they are all connected to the same physical network even when they are not. This allows several networks or broadcast domains to work, virtually, as a single LAN and broadcast domain.</a:t>
            </a:r>
          </a:p>
        </p:txBody>
      </p:sp>
    </p:spTree>
    <p:extLst>
      <p:ext uri="{BB962C8B-B14F-4D97-AF65-F5344CB8AC3E}">
        <p14:creationId xmlns:p14="http://schemas.microsoft.com/office/powerpoint/2010/main" val="1991152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twork Address Translation (NAT) "/>
          <p:cNvSpPr>
            <a:spLocks noGrp="1"/>
          </p:cNvSpPr>
          <p:nvPr>
            <p:ph type="title"/>
          </p:nvPr>
        </p:nvSpPr>
        <p:spPr>
          <a:xfrm>
            <a:off x="557251" y="1316913"/>
            <a:ext cx="8391540" cy="464602"/>
          </a:xfrm>
        </p:spPr>
        <p:txBody>
          <a:bodyPr>
            <a:normAutofit fontScale="90000"/>
          </a:bodyPr>
          <a:lstStyle/>
          <a:p>
            <a:r>
              <a:rPr lang="en-US" dirty="0"/>
              <a:t>Network Address Translation</a:t>
            </a:r>
          </a:p>
        </p:txBody>
      </p:sp>
      <p:sp>
        <p:nvSpPr>
          <p:cNvPr id="3" name="Content Placeholder 2"/>
          <p:cNvSpPr>
            <a:spLocks noGrp="1"/>
          </p:cNvSpPr>
          <p:nvPr>
            <p:ph idx="4294967295"/>
          </p:nvPr>
        </p:nvSpPr>
        <p:spPr>
          <a:xfrm>
            <a:off x="646390" y="2383604"/>
            <a:ext cx="10899219" cy="3431569"/>
          </a:xfrm>
          <a:prstGeom prst="rect">
            <a:avLst/>
          </a:prstGeom>
        </p:spPr>
        <p:txBody>
          <a:bodyPr>
            <a:normAutofit/>
          </a:bodyPr>
          <a:lstStyle/>
          <a:p>
            <a:pPr marL="514350" indent="-514350"/>
            <a:r>
              <a:rPr lang="en-US" i="1" dirty="0">
                <a:latin typeface="Avenir Book" panose="02000503020000020003" pitchFamily="2" charset="0"/>
              </a:rPr>
              <a:t>Network Address Translation (NAT) </a:t>
            </a:r>
            <a:r>
              <a:rPr lang="en-US" dirty="0">
                <a:latin typeface="Avenir Book" panose="02000503020000020003" pitchFamily="2" charset="0"/>
              </a:rPr>
              <a:t>is simply the translation of an IP address used in one network to an IP address known within another network. Typically, this is used to map an IP address from outside a network to an address inside a network.</a:t>
            </a:r>
          </a:p>
          <a:p>
            <a:pPr marL="514350" indent="-514350"/>
            <a:r>
              <a:rPr lang="en-US" dirty="0">
                <a:latin typeface="Avenir Book" panose="02000503020000020003" pitchFamily="2" charset="0"/>
              </a:rPr>
              <a:t>NAT can be performed with policy-based routing (PBR) where mapping decisions are determined by any number of rules, which could be based on many different criteria. These rules are critical to security if outside access to a network is desired.</a:t>
            </a:r>
          </a:p>
        </p:txBody>
      </p:sp>
    </p:spTree>
    <p:extLst>
      <p:ext uri="{BB962C8B-B14F-4D97-AF65-F5344CB8AC3E}">
        <p14:creationId xmlns:p14="http://schemas.microsoft.com/office/powerpoint/2010/main" val="3926856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ort Address Translation (PAT) "/>
          <p:cNvSpPr>
            <a:spLocks noGrp="1"/>
          </p:cNvSpPr>
          <p:nvPr>
            <p:ph type="title"/>
          </p:nvPr>
        </p:nvSpPr>
        <p:spPr>
          <a:xfrm>
            <a:off x="557251" y="1316913"/>
            <a:ext cx="8494282" cy="464602"/>
          </a:xfrm>
        </p:spPr>
        <p:txBody>
          <a:bodyPr>
            <a:normAutofit fontScale="90000"/>
          </a:bodyPr>
          <a:lstStyle/>
          <a:p>
            <a:r>
              <a:rPr lang="en-US" dirty="0"/>
              <a:t>Port Address Translation</a:t>
            </a:r>
          </a:p>
        </p:txBody>
      </p:sp>
      <p:sp>
        <p:nvSpPr>
          <p:cNvPr id="3" name="Content Placeholder 2"/>
          <p:cNvSpPr>
            <a:spLocks noGrp="1"/>
          </p:cNvSpPr>
          <p:nvPr>
            <p:ph idx="4294967295"/>
          </p:nvPr>
        </p:nvSpPr>
        <p:spPr>
          <a:xfrm>
            <a:off x="746588" y="2226925"/>
            <a:ext cx="10698824" cy="4040311"/>
          </a:xfrm>
          <a:prstGeom prst="rect">
            <a:avLst/>
          </a:prstGeom>
        </p:spPr>
        <p:txBody>
          <a:bodyPr>
            <a:normAutofit lnSpcReduction="10000"/>
          </a:bodyPr>
          <a:lstStyle/>
          <a:p>
            <a:pPr marL="514350" indent="-514350"/>
            <a:r>
              <a:rPr lang="en-US" i="1" dirty="0">
                <a:latin typeface="Avenir Book" panose="02000503020000020003" pitchFamily="2" charset="0"/>
              </a:rPr>
              <a:t>Port Address Translation (PAT) </a:t>
            </a:r>
            <a:r>
              <a:rPr lang="en-US" dirty="0">
                <a:latin typeface="Avenir Book" panose="02000503020000020003" pitchFamily="2" charset="0"/>
              </a:rPr>
              <a:t>supports the concept of mapping multiple inside (or private) devices or IPs to a single outside (or public) IP address. The router assigns a port number that is appended to the IP address, effectively making each address a unique address, even though they share an IP address.</a:t>
            </a:r>
          </a:p>
          <a:p>
            <a:pPr marL="514350" indent="-514350"/>
            <a:r>
              <a:rPr lang="en-US" dirty="0">
                <a:latin typeface="Avenir Book" panose="02000503020000020003" pitchFamily="2" charset="0"/>
              </a:rPr>
              <a:t>Firewall devices use </a:t>
            </a:r>
            <a:r>
              <a:rPr lang="en-US" i="1" dirty="0">
                <a:latin typeface="Avenir Book" panose="02000503020000020003" pitchFamily="2" charset="0"/>
              </a:rPr>
              <a:t>stateful packet inspection </a:t>
            </a:r>
            <a:r>
              <a:rPr lang="en-US" dirty="0">
                <a:latin typeface="Avenir Book" panose="02000503020000020003" pitchFamily="2" charset="0"/>
              </a:rPr>
              <a:t>or dynamic packet filtering to analyze the packets further – looking at IP addresses, port numbers, and more. They track this information so that they can control the ports, only allowing them to be opened when an internal request asks for it.</a:t>
            </a:r>
          </a:p>
        </p:txBody>
      </p:sp>
    </p:spTree>
    <p:extLst>
      <p:ext uri="{BB962C8B-B14F-4D97-AF65-F5344CB8AC3E}">
        <p14:creationId xmlns:p14="http://schemas.microsoft.com/office/powerpoint/2010/main" val="737396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tual Private Networks (VPNs) "/>
          <p:cNvSpPr>
            <a:spLocks noGrp="1"/>
          </p:cNvSpPr>
          <p:nvPr>
            <p:ph type="title"/>
          </p:nvPr>
        </p:nvSpPr>
        <p:spPr>
          <a:xfrm>
            <a:off x="557251" y="1316913"/>
            <a:ext cx="6809320" cy="464602"/>
          </a:xfrm>
        </p:spPr>
        <p:txBody>
          <a:bodyPr>
            <a:normAutofit fontScale="90000"/>
          </a:bodyPr>
          <a:lstStyle/>
          <a:p>
            <a:r>
              <a:rPr lang="en-US" dirty="0"/>
              <a:t>Virtual Private Networks</a:t>
            </a:r>
          </a:p>
        </p:txBody>
      </p:sp>
      <p:sp>
        <p:nvSpPr>
          <p:cNvPr id="3" name="Content Placeholder 2"/>
          <p:cNvSpPr>
            <a:spLocks noGrp="1"/>
          </p:cNvSpPr>
          <p:nvPr>
            <p:ph idx="4294967295"/>
          </p:nvPr>
        </p:nvSpPr>
        <p:spPr>
          <a:xfrm>
            <a:off x="557251" y="2278295"/>
            <a:ext cx="10775145" cy="3752635"/>
          </a:xfrm>
          <a:prstGeom prst="rect">
            <a:avLst/>
          </a:prstGeom>
        </p:spPr>
        <p:txBody>
          <a:bodyPr>
            <a:normAutofit/>
          </a:bodyPr>
          <a:lstStyle/>
          <a:p>
            <a:pPr marL="514350" indent="-514350"/>
            <a:r>
              <a:rPr lang="en-US" i="1" dirty="0">
                <a:latin typeface="Avenir Book" panose="02000503020000020003" pitchFamily="2" charset="0"/>
              </a:rPr>
              <a:t>Virtual Private Networks (VPNs) </a:t>
            </a:r>
            <a:r>
              <a:rPr lang="en-US" dirty="0">
                <a:latin typeface="Avenir Book" panose="02000503020000020003" pitchFamily="2" charset="0"/>
              </a:rPr>
              <a:t>enable a remote user to connect to a private network over a public network, such as the Internet, and then authenticate and perform tasks on the private network as if they were connected directly.</a:t>
            </a:r>
          </a:p>
          <a:p>
            <a:pPr marL="514350" indent="-514350"/>
            <a:r>
              <a:rPr lang="en-US" dirty="0">
                <a:latin typeface="Avenir Book" panose="02000503020000020003" pitchFamily="2" charset="0"/>
              </a:rPr>
              <a:t>The most widely used protocol with VPNs is the </a:t>
            </a:r>
            <a:r>
              <a:rPr lang="en-US" i="1" dirty="0">
                <a:latin typeface="Avenir Book" panose="02000503020000020003" pitchFamily="2" charset="0"/>
              </a:rPr>
              <a:t>Point-to-Point Tunneling Protocol (PPTP)</a:t>
            </a:r>
            <a:r>
              <a:rPr lang="en-US" dirty="0">
                <a:latin typeface="Avenir Book" panose="02000503020000020003" pitchFamily="2" charset="0"/>
              </a:rPr>
              <a:t>. PPTP does not provide any encryption and uses the simple password authentication taken from the </a:t>
            </a:r>
            <a:r>
              <a:rPr lang="en-US" i="1" dirty="0">
                <a:latin typeface="Avenir Book" panose="02000503020000020003" pitchFamily="2" charset="0"/>
              </a:rPr>
              <a:t>Point-to-Point Protocol (PPP). </a:t>
            </a:r>
          </a:p>
        </p:txBody>
      </p:sp>
    </p:spTree>
    <p:extLst>
      <p:ext uri="{BB962C8B-B14F-4D97-AF65-F5344CB8AC3E}">
        <p14:creationId xmlns:p14="http://schemas.microsoft.com/office/powerpoint/2010/main" val="301142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nicast messaging, Broadcast messaging, Multicast messaging"/>
          <p:cNvSpPr>
            <a:spLocks noGrp="1"/>
          </p:cNvSpPr>
          <p:nvPr>
            <p:ph type="title"/>
          </p:nvPr>
        </p:nvSpPr>
        <p:spPr/>
        <p:txBody>
          <a:bodyPr>
            <a:normAutofit fontScale="90000"/>
          </a:bodyPr>
          <a:lstStyle/>
          <a:p>
            <a:r>
              <a:rPr lang="en-US" dirty="0"/>
              <a:t>Network addressing</a:t>
            </a:r>
          </a:p>
        </p:txBody>
      </p:sp>
      <p:sp>
        <p:nvSpPr>
          <p:cNvPr id="3" name="Content Placeholder 2"/>
          <p:cNvSpPr>
            <a:spLocks noGrp="1"/>
          </p:cNvSpPr>
          <p:nvPr>
            <p:ph idx="4294967295"/>
          </p:nvPr>
        </p:nvSpPr>
        <p:spPr>
          <a:xfrm>
            <a:off x="557251" y="2404153"/>
            <a:ext cx="9984034" cy="3722010"/>
          </a:xfrm>
          <a:prstGeom prst="rect">
            <a:avLst/>
          </a:prstGeom>
        </p:spPr>
        <p:txBody>
          <a:bodyPr>
            <a:normAutofit/>
          </a:bodyPr>
          <a:lstStyle/>
          <a:p>
            <a:pPr marL="514350" indent="-514350"/>
            <a:r>
              <a:rPr lang="en-US" i="1" dirty="0" err="1">
                <a:latin typeface="Avenir Book" panose="02000503020000020003" pitchFamily="2" charset="0"/>
              </a:rPr>
              <a:t>Unicast</a:t>
            </a:r>
            <a:r>
              <a:rPr lang="en-US" i="1" dirty="0">
                <a:latin typeface="Avenir Book" panose="02000503020000020003" pitchFamily="2" charset="0"/>
              </a:rPr>
              <a:t> messaging </a:t>
            </a:r>
            <a:r>
              <a:rPr lang="en-US" dirty="0">
                <a:latin typeface="Avenir Book" panose="02000503020000020003" pitchFamily="2" charset="0"/>
              </a:rPr>
              <a:t>is the sending of messages to a single network address. </a:t>
            </a:r>
            <a:r>
              <a:rPr lang="en-US" i="1" dirty="0">
                <a:latin typeface="Avenir Book" panose="02000503020000020003" pitchFamily="2" charset="0"/>
              </a:rPr>
              <a:t>Broadcast messaging </a:t>
            </a:r>
            <a:r>
              <a:rPr lang="en-US" dirty="0">
                <a:latin typeface="Avenir Book" panose="02000503020000020003" pitchFamily="2" charset="0"/>
              </a:rPr>
              <a:t>refers to sending messages to all possible destinations. </a:t>
            </a:r>
            <a:r>
              <a:rPr lang="en-US" i="1" dirty="0">
                <a:latin typeface="Avenir Book" panose="02000503020000020003" pitchFamily="2" charset="0"/>
              </a:rPr>
              <a:t>Multicast messaging </a:t>
            </a:r>
            <a:r>
              <a:rPr lang="en-US" dirty="0">
                <a:latin typeface="Avenir Book" panose="02000503020000020003" pitchFamily="2" charset="0"/>
              </a:rPr>
              <a:t>sends messages using special address assignments to a specific group of addresses.</a:t>
            </a:r>
          </a:p>
        </p:txBody>
      </p:sp>
    </p:spTree>
    <p:extLst>
      <p:ext uri="{BB962C8B-B14F-4D97-AF65-F5344CB8AC3E}">
        <p14:creationId xmlns:p14="http://schemas.microsoft.com/office/powerpoint/2010/main" val="3556666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tual Private Networks (VPNs) "/>
          <p:cNvSpPr>
            <a:spLocks noGrp="1"/>
          </p:cNvSpPr>
          <p:nvPr>
            <p:ph type="title"/>
          </p:nvPr>
        </p:nvSpPr>
        <p:spPr>
          <a:xfrm>
            <a:off x="557251" y="1316913"/>
            <a:ext cx="6809320" cy="464602"/>
          </a:xfrm>
        </p:spPr>
        <p:txBody>
          <a:bodyPr>
            <a:normAutofit fontScale="90000"/>
          </a:bodyPr>
          <a:lstStyle/>
          <a:p>
            <a:r>
              <a:rPr lang="en-US" dirty="0"/>
              <a:t>Virtual Private Networks</a:t>
            </a:r>
          </a:p>
        </p:txBody>
      </p:sp>
      <p:pic>
        <p:nvPicPr>
          <p:cNvPr id="4" name="Content Placeholder 4" descr="Schematic illustration of Virtual Private Network (VPN) connections. A remote user can connect to a private network over a public network, such as the Internet, and then authenticate and perform tasks on the private network.&#10;">
            <a:extLst>
              <a:ext uri="{FF2B5EF4-FFF2-40B4-BE49-F238E27FC236}">
                <a16:creationId xmlns:a16="http://schemas.microsoft.com/office/drawing/2014/main" id="{0A38B08B-30B6-DF43-8214-1D07984F63FF}"/>
              </a:ext>
            </a:extLst>
          </p:cNvPr>
          <p:cNvPicPr>
            <a:picLocks noChangeAspect="1"/>
          </p:cNvPicPr>
          <p:nvPr/>
        </p:nvPicPr>
        <p:blipFill>
          <a:blip r:embed="rId3" cstate="print"/>
          <a:stretch>
            <a:fillRect/>
          </a:stretch>
        </p:blipFill>
        <p:spPr>
          <a:xfrm>
            <a:off x="767964" y="2327097"/>
            <a:ext cx="9937707" cy="3770612"/>
          </a:xfrm>
          <a:prstGeom prst="rect">
            <a:avLst/>
          </a:prstGeom>
        </p:spPr>
      </p:pic>
    </p:spTree>
    <p:extLst>
      <p:ext uri="{BB962C8B-B14F-4D97-AF65-F5344CB8AC3E}">
        <p14:creationId xmlns:p14="http://schemas.microsoft.com/office/powerpoint/2010/main" val="1217983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ayer 2 Tunneling Protocol (L2TP) "/>
          <p:cNvSpPr>
            <a:spLocks noGrp="1"/>
          </p:cNvSpPr>
          <p:nvPr>
            <p:ph type="title"/>
          </p:nvPr>
        </p:nvSpPr>
        <p:spPr>
          <a:xfrm>
            <a:off x="557251" y="1316913"/>
            <a:ext cx="6400800" cy="464602"/>
          </a:xfrm>
        </p:spPr>
        <p:txBody>
          <a:bodyPr>
            <a:normAutofit fontScale="90000"/>
          </a:bodyPr>
          <a:lstStyle/>
          <a:p>
            <a:r>
              <a:rPr lang="en-US" dirty="0"/>
              <a:t>Virtual Private Networks</a:t>
            </a:r>
          </a:p>
        </p:txBody>
      </p:sp>
      <p:sp>
        <p:nvSpPr>
          <p:cNvPr id="3" name="Content Placeholder 2"/>
          <p:cNvSpPr>
            <a:spLocks noGrp="1"/>
          </p:cNvSpPr>
          <p:nvPr>
            <p:ph idx="4294967295"/>
          </p:nvPr>
        </p:nvSpPr>
        <p:spPr>
          <a:xfrm>
            <a:off x="557250" y="2209799"/>
            <a:ext cx="10775145" cy="3331288"/>
          </a:xfrm>
          <a:prstGeom prst="rect">
            <a:avLst/>
          </a:prstGeom>
        </p:spPr>
        <p:txBody>
          <a:bodyPr>
            <a:normAutofit/>
          </a:bodyPr>
          <a:lstStyle/>
          <a:p>
            <a:pPr marL="514350" indent="-514350"/>
            <a:r>
              <a:rPr lang="en-US" i="1" dirty="0">
                <a:latin typeface="Avenir Book" panose="02000503020000020003" pitchFamily="2" charset="0"/>
              </a:rPr>
              <a:t>Layer 2 Tunneling Protocol (L2TP) </a:t>
            </a:r>
            <a:r>
              <a:rPr lang="en-US" dirty="0">
                <a:latin typeface="Avenir Book" panose="02000503020000020003" pitchFamily="2" charset="0"/>
              </a:rPr>
              <a:t>also uses PPP and is unencrypted but can pass another encryption protocol in the tunnel. Often, an underlying protocol will be combined with L2TP, such as in an L2TP/IPsec arrangement.</a:t>
            </a:r>
          </a:p>
          <a:p>
            <a:pPr marL="514350" indent="-514350"/>
            <a:r>
              <a:rPr lang="en-US" i="1" dirty="0">
                <a:latin typeface="Avenir Book" panose="02000503020000020003" pitchFamily="2" charset="0"/>
              </a:rPr>
              <a:t>Internet Protocol Security (IPsec) </a:t>
            </a:r>
            <a:r>
              <a:rPr lang="en-US" dirty="0">
                <a:latin typeface="Avenir Book" panose="02000503020000020003" pitchFamily="2" charset="0"/>
              </a:rPr>
              <a:t>is an open standard commonly used in VPNs that actually employs a suite of protocols for encrypting and authenticating IP communications.</a:t>
            </a:r>
          </a:p>
        </p:txBody>
      </p:sp>
    </p:spTree>
    <p:extLst>
      <p:ext uri="{BB962C8B-B14F-4D97-AF65-F5344CB8AC3E}">
        <p14:creationId xmlns:p14="http://schemas.microsoft.com/office/powerpoint/2010/main" val="3328857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ptime and performance monitoring utilities and packet analyzers."/>
          <p:cNvSpPr>
            <a:spLocks noGrp="1"/>
          </p:cNvSpPr>
          <p:nvPr>
            <p:ph type="title"/>
          </p:nvPr>
        </p:nvSpPr>
        <p:spPr>
          <a:xfrm>
            <a:off x="557250" y="1316913"/>
            <a:ext cx="8824767" cy="464602"/>
          </a:xfrm>
        </p:spPr>
        <p:txBody>
          <a:bodyPr>
            <a:normAutofit fontScale="90000"/>
          </a:bodyPr>
          <a:lstStyle/>
          <a:p>
            <a:r>
              <a:rPr lang="en-US" dirty="0"/>
              <a:t>Network monitoring tools</a:t>
            </a:r>
          </a:p>
        </p:txBody>
      </p:sp>
      <p:sp>
        <p:nvSpPr>
          <p:cNvPr id="3" name="Content Placeholder 2"/>
          <p:cNvSpPr>
            <a:spLocks noGrp="1"/>
          </p:cNvSpPr>
          <p:nvPr>
            <p:ph idx="4294967295"/>
          </p:nvPr>
        </p:nvSpPr>
        <p:spPr>
          <a:xfrm>
            <a:off x="557250" y="2271140"/>
            <a:ext cx="10782728" cy="4068015"/>
          </a:xfrm>
          <a:prstGeom prst="rect">
            <a:avLst/>
          </a:prstGeom>
        </p:spPr>
        <p:txBody>
          <a:bodyPr>
            <a:normAutofit/>
          </a:bodyPr>
          <a:lstStyle/>
          <a:p>
            <a:pPr marL="514350" indent="-514350"/>
            <a:r>
              <a:rPr lang="en-US" dirty="0">
                <a:latin typeface="Avenir Book" panose="02000503020000020003" pitchFamily="2" charset="0"/>
              </a:rPr>
              <a:t>Network monitoring tools can be used to ensure that servers (or even specific services on those servers) are up and running or they can be used to simply monitor data flow.</a:t>
            </a:r>
          </a:p>
          <a:p>
            <a:pPr marL="514350" indent="-514350"/>
            <a:r>
              <a:rPr lang="en-US" dirty="0">
                <a:latin typeface="Avenir Book" panose="02000503020000020003" pitchFamily="2" charset="0"/>
              </a:rPr>
              <a:t>Network monitoring tools can be divided into two main types: uptime and performance monitoring utilities and packet analyzers.</a:t>
            </a:r>
          </a:p>
          <a:p>
            <a:pPr marL="514350" indent="-514350"/>
            <a:r>
              <a:rPr lang="en-US" dirty="0">
                <a:latin typeface="Avenir Book" panose="02000503020000020003" pitchFamily="2" charset="0"/>
                <a:hlinkClick r:id="rId3"/>
              </a:rPr>
              <a:t>https://wireshark.org/</a:t>
            </a:r>
            <a:endParaRPr lang="en-US" dirty="0">
              <a:latin typeface="Avenir Book" panose="02000503020000020003" pitchFamily="2" charset="0"/>
            </a:endParaRPr>
          </a:p>
          <a:p>
            <a:pPr marL="514350" indent="-514350"/>
            <a:r>
              <a:rPr lang="en-US" dirty="0">
                <a:latin typeface="Avenir Book" panose="02000503020000020003" pitchFamily="2" charset="0"/>
                <a:hlinkClick r:id="rId4"/>
              </a:rPr>
              <a:t>https://www.charlesproxy.com</a:t>
            </a:r>
            <a:r>
              <a:rPr lang="en-US">
                <a:latin typeface="Avenir Book" panose="02000503020000020003" pitchFamily="2" charset="0"/>
                <a:hlinkClick r:id="rId4"/>
              </a:rPr>
              <a:t>/</a:t>
            </a:r>
            <a:endParaRPr lang="en-US" dirty="0">
              <a:latin typeface="Avenir Book" panose="02000503020000020003" pitchFamily="2" charset="0"/>
            </a:endParaRPr>
          </a:p>
          <a:p>
            <a:pPr marL="514350" indent="-514350"/>
            <a:r>
              <a:rPr lang="en-US" dirty="0">
                <a:latin typeface="Avenir Book" panose="02000503020000020003" pitchFamily="2" charset="0"/>
                <a:hlinkClick r:id="rId5"/>
              </a:rPr>
              <a:t>https://portswigger.net/burp</a:t>
            </a:r>
            <a:endParaRPr lang="en-US" dirty="0">
              <a:latin typeface="Avenir Book" panose="02000503020000020003" pitchFamily="2" charset="0"/>
            </a:endParaRPr>
          </a:p>
          <a:p>
            <a:pPr marL="514350" indent="-514350"/>
            <a:endParaRPr lang="en-US" dirty="0">
              <a:latin typeface="Avenir Book" panose="02000503020000020003" pitchFamily="2" charset="0"/>
            </a:endParaRPr>
          </a:p>
        </p:txBody>
      </p:sp>
    </p:spTree>
    <p:extLst>
      <p:ext uri="{BB962C8B-B14F-4D97-AF65-F5344CB8AC3E}">
        <p14:creationId xmlns:p14="http://schemas.microsoft.com/office/powerpoint/2010/main" val="714051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Whois</a:t>
            </a:r>
            <a:r>
              <a:rPr lang="en-US" dirty="0"/>
              <a:t> Tool</a:t>
            </a:r>
          </a:p>
        </p:txBody>
      </p:sp>
      <p:pic>
        <p:nvPicPr>
          <p:cNvPr id="4" name="Content Placeholder 3" descr="Illustration of the raw &quot;Whois&quot; tool, where one can go to the website of virtually any domain registrar and use their Whois search tool to find information concerning ownership, administrative and technical responsibility.&#10;"/>
          <p:cNvPicPr>
            <a:picLocks noGrp="1" noChangeAspect="1"/>
          </p:cNvPicPr>
          <p:nvPr>
            <p:ph idx="4294967295"/>
          </p:nvPr>
        </p:nvPicPr>
        <p:blipFill>
          <a:blip r:embed="rId3" cstate="print"/>
          <a:stretch>
            <a:fillRect/>
          </a:stretch>
        </p:blipFill>
        <p:spPr>
          <a:xfrm>
            <a:off x="5330825" y="1365250"/>
            <a:ext cx="6861175" cy="5187950"/>
          </a:xfrm>
          <a:prstGeom prst="rect">
            <a:avLst/>
          </a:prstGeom>
        </p:spPr>
      </p:pic>
    </p:spTree>
    <p:extLst>
      <p:ext uri="{BB962C8B-B14F-4D97-AF65-F5344CB8AC3E}">
        <p14:creationId xmlns:p14="http://schemas.microsoft.com/office/powerpoint/2010/main" val="3991815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ple PING request"/>
          <p:cNvSpPr>
            <a:spLocks noGrp="1"/>
          </p:cNvSpPr>
          <p:nvPr>
            <p:ph type="title"/>
          </p:nvPr>
        </p:nvSpPr>
        <p:spPr/>
        <p:txBody>
          <a:bodyPr>
            <a:normAutofit fontScale="90000"/>
          </a:bodyPr>
          <a:lstStyle/>
          <a:p>
            <a:r>
              <a:rPr lang="en-US" dirty="0"/>
              <a:t>PING</a:t>
            </a:r>
          </a:p>
        </p:txBody>
      </p:sp>
      <p:pic>
        <p:nvPicPr>
          <p:cNvPr id="6" name="Content Placeholder 5" descr="Screenshot illustration displaying the contents of a PING request, which is a software utility used to evaluate the ability to reach any other IP host.&#10;"/>
          <p:cNvPicPr>
            <a:picLocks noGrp="1" noChangeAspect="1"/>
          </p:cNvPicPr>
          <p:nvPr>
            <p:ph idx="4294967295"/>
          </p:nvPr>
        </p:nvPicPr>
        <p:blipFill>
          <a:blip r:embed="rId2" cstate="print"/>
          <a:stretch>
            <a:fillRect/>
          </a:stretch>
        </p:blipFill>
        <p:spPr>
          <a:xfrm>
            <a:off x="1891634" y="2537718"/>
            <a:ext cx="8408731" cy="3415498"/>
          </a:xfrm>
          <a:prstGeom prst="rect">
            <a:avLst/>
          </a:prstGeom>
        </p:spPr>
      </p:pic>
    </p:spTree>
    <p:extLst>
      <p:ext uri="{BB962C8B-B14F-4D97-AF65-F5344CB8AC3E}">
        <p14:creationId xmlns:p14="http://schemas.microsoft.com/office/powerpoint/2010/main" val="1927552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Traceroute</a:t>
            </a:r>
            <a:r>
              <a:rPr lang="en-US" dirty="0"/>
              <a:t> Operation</a:t>
            </a:r>
          </a:p>
        </p:txBody>
      </p:sp>
      <p:pic>
        <p:nvPicPr>
          <p:cNvPr id="5" name="Content Placeholder 4" descr="Screenshot illustration displaying the contents  a typical Traceroute operation.&#10;"/>
          <p:cNvPicPr>
            <a:picLocks noGrp="1" noChangeAspect="1"/>
          </p:cNvPicPr>
          <p:nvPr>
            <p:ph idx="4294967295"/>
          </p:nvPr>
        </p:nvPicPr>
        <p:blipFill>
          <a:blip r:embed="rId2" cstate="print"/>
          <a:stretch>
            <a:fillRect/>
          </a:stretch>
        </p:blipFill>
        <p:spPr>
          <a:xfrm>
            <a:off x="1750031" y="2453595"/>
            <a:ext cx="8691937" cy="3432641"/>
          </a:xfrm>
          <a:prstGeom prst="rect">
            <a:avLst/>
          </a:prstGeom>
        </p:spPr>
      </p:pic>
    </p:spTree>
    <p:extLst>
      <p:ext uri="{BB962C8B-B14F-4D97-AF65-F5344CB8AC3E}">
        <p14:creationId xmlns:p14="http://schemas.microsoft.com/office/powerpoint/2010/main" val="2823183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50" y="1316913"/>
            <a:ext cx="6223693" cy="464602"/>
          </a:xfrm>
        </p:spPr>
        <p:txBody>
          <a:bodyPr>
            <a:normAutofit fontScale="90000"/>
          </a:bodyPr>
          <a:lstStyle/>
          <a:p>
            <a:r>
              <a:rPr lang="en-US" dirty="0"/>
              <a:t>A Packet Analyzer Tool</a:t>
            </a:r>
          </a:p>
        </p:txBody>
      </p:sp>
      <p:pic>
        <p:nvPicPr>
          <p:cNvPr id="5" name="Content Placeholder 4" descr="Schematic illustration of a packet analyzer tool that is typically inserted into the network so that network traffic c flows through it allowing packets to be captured in real time.&#10;"/>
          <p:cNvPicPr>
            <a:picLocks noGrp="1" noChangeAspect="1"/>
          </p:cNvPicPr>
          <p:nvPr>
            <p:ph idx="4294967295"/>
          </p:nvPr>
        </p:nvPicPr>
        <p:blipFill>
          <a:blip r:embed="rId2" cstate="print"/>
          <a:stretch>
            <a:fillRect/>
          </a:stretch>
        </p:blipFill>
        <p:spPr>
          <a:xfrm>
            <a:off x="1438381" y="2250041"/>
            <a:ext cx="9586816" cy="3672352"/>
          </a:xfrm>
          <a:prstGeom prst="rect">
            <a:avLst/>
          </a:prstGeom>
        </p:spPr>
      </p:pic>
    </p:spTree>
    <p:extLst>
      <p:ext uri="{BB962C8B-B14F-4D97-AF65-F5344CB8AC3E}">
        <p14:creationId xmlns:p14="http://schemas.microsoft.com/office/powerpoint/2010/main" val="2529123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Nagios</a:t>
            </a:r>
            <a:endParaRPr lang="en-US" dirty="0"/>
          </a:p>
        </p:txBody>
      </p:sp>
      <p:sp>
        <p:nvSpPr>
          <p:cNvPr id="3" name="Segnaposto testo 2">
            <a:extLst>
              <a:ext uri="{FF2B5EF4-FFF2-40B4-BE49-F238E27FC236}">
                <a16:creationId xmlns:a16="http://schemas.microsoft.com/office/drawing/2014/main" id="{53DBBC99-E9A6-0444-9F81-9DE1CBDFB7EA}"/>
              </a:ext>
            </a:extLst>
          </p:cNvPr>
          <p:cNvSpPr>
            <a:spLocks noGrp="1"/>
          </p:cNvSpPr>
          <p:nvPr>
            <p:ph type="body" sz="quarter" idx="18"/>
          </p:nvPr>
        </p:nvSpPr>
        <p:spPr>
          <a:xfrm>
            <a:off x="557251" y="2424701"/>
            <a:ext cx="8925797" cy="3216194"/>
          </a:xfrm>
        </p:spPr>
        <p:txBody>
          <a:bodyPr/>
          <a:lstStyle/>
          <a:p>
            <a:r>
              <a:rPr lang="en-US" sz="2800" dirty="0"/>
              <a:t>Nagios is probably the most well-known network monitoring tool that still has a free version; however, it has grown and offers a full-featured commercial enterprise version as well.</a:t>
            </a:r>
          </a:p>
          <a:p>
            <a:endParaRPr lang="it-IT" sz="2800" dirty="0"/>
          </a:p>
        </p:txBody>
      </p:sp>
    </p:spTree>
    <p:extLst>
      <p:ext uri="{BB962C8B-B14F-4D97-AF65-F5344CB8AC3E}">
        <p14:creationId xmlns:p14="http://schemas.microsoft.com/office/powerpoint/2010/main" val="9533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Solar Winds</a:t>
            </a:r>
          </a:p>
        </p:txBody>
      </p:sp>
      <p:sp>
        <p:nvSpPr>
          <p:cNvPr id="3" name="Segnaposto testo 2">
            <a:extLst>
              <a:ext uri="{FF2B5EF4-FFF2-40B4-BE49-F238E27FC236}">
                <a16:creationId xmlns:a16="http://schemas.microsoft.com/office/drawing/2014/main" id="{4D6DEAD4-79B7-E744-94CD-62DA84473772}"/>
              </a:ext>
            </a:extLst>
          </p:cNvPr>
          <p:cNvSpPr>
            <a:spLocks noGrp="1"/>
          </p:cNvSpPr>
          <p:nvPr>
            <p:ph type="body" sz="quarter" idx="18"/>
          </p:nvPr>
        </p:nvSpPr>
        <p:spPr>
          <a:xfrm>
            <a:off x="557251" y="2471453"/>
            <a:ext cx="9398408" cy="2737928"/>
          </a:xfrm>
        </p:spPr>
        <p:txBody>
          <a:bodyPr/>
          <a:lstStyle/>
          <a:p>
            <a:r>
              <a:rPr lang="en-US" sz="2800" dirty="0"/>
              <a:t>SolarWinds offers an incredibly powerful commercial network performance monitoring product. While this product is somewhat expensive, it is immensely powerful and can monitor uptime, performance, traffic flow, and utilization.</a:t>
            </a:r>
          </a:p>
          <a:p>
            <a:endParaRPr lang="it-IT" dirty="0"/>
          </a:p>
        </p:txBody>
      </p:sp>
    </p:spTree>
    <p:extLst>
      <p:ext uri="{BB962C8B-B14F-4D97-AF65-F5344CB8AC3E}">
        <p14:creationId xmlns:p14="http://schemas.microsoft.com/office/powerpoint/2010/main" val="3558691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Network Monitor</a:t>
            </a:r>
          </a:p>
        </p:txBody>
      </p:sp>
      <p:sp>
        <p:nvSpPr>
          <p:cNvPr id="3" name="Segnaposto testo 2">
            <a:extLst>
              <a:ext uri="{FF2B5EF4-FFF2-40B4-BE49-F238E27FC236}">
                <a16:creationId xmlns:a16="http://schemas.microsoft.com/office/drawing/2014/main" id="{7B9B913F-698E-8948-B2C5-EEB8FA60AB0C}"/>
              </a:ext>
            </a:extLst>
          </p:cNvPr>
          <p:cNvSpPr>
            <a:spLocks noGrp="1"/>
          </p:cNvSpPr>
          <p:nvPr>
            <p:ph type="body" sz="quarter" idx="18"/>
          </p:nvPr>
        </p:nvSpPr>
        <p:spPr>
          <a:xfrm>
            <a:off x="557251" y="2803159"/>
            <a:ext cx="8894975" cy="2737928"/>
          </a:xfrm>
        </p:spPr>
        <p:txBody>
          <a:bodyPr/>
          <a:lstStyle/>
          <a:p>
            <a:r>
              <a:rPr lang="en-US" sz="2800" dirty="0"/>
              <a:t>Microsoft Network Monitor is a packet analyzer that can help you view your traffic flows and troubleshoot network problems. </a:t>
            </a:r>
          </a:p>
          <a:p>
            <a:endParaRPr lang="it-IT" dirty="0"/>
          </a:p>
        </p:txBody>
      </p:sp>
    </p:spTree>
    <p:extLst>
      <p:ext uri="{BB962C8B-B14F-4D97-AF65-F5344CB8AC3E}">
        <p14:creationId xmlns:p14="http://schemas.microsoft.com/office/powerpoint/2010/main" val="394908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orts"/>
          <p:cNvSpPr>
            <a:spLocks noGrp="1"/>
          </p:cNvSpPr>
          <p:nvPr>
            <p:ph type="title"/>
          </p:nvPr>
        </p:nvSpPr>
        <p:spPr/>
        <p:txBody>
          <a:bodyPr>
            <a:normAutofit fontScale="90000"/>
          </a:bodyPr>
          <a:lstStyle/>
          <a:p>
            <a:r>
              <a:rPr lang="en-US" dirty="0"/>
              <a:t>Port addressing</a:t>
            </a:r>
          </a:p>
        </p:txBody>
      </p:sp>
      <p:sp>
        <p:nvSpPr>
          <p:cNvPr id="3" name="Content Placeholder 2"/>
          <p:cNvSpPr>
            <a:spLocks noGrp="1"/>
          </p:cNvSpPr>
          <p:nvPr>
            <p:ph idx="4294967295"/>
          </p:nvPr>
        </p:nvSpPr>
        <p:spPr>
          <a:xfrm>
            <a:off x="557251" y="2383604"/>
            <a:ext cx="10025131" cy="3750068"/>
          </a:xfrm>
          <a:prstGeom prst="rect">
            <a:avLst/>
          </a:prstGeom>
        </p:spPr>
        <p:txBody>
          <a:bodyPr>
            <a:normAutofit/>
          </a:bodyPr>
          <a:lstStyle/>
          <a:p>
            <a:pPr marL="514350" indent="-514350"/>
            <a:r>
              <a:rPr lang="en-US" dirty="0">
                <a:latin typeface="Avenir Book" panose="02000503020000020003" pitchFamily="2" charset="0"/>
              </a:rPr>
              <a:t>In addition to the network address, many protocols may also specify a </a:t>
            </a:r>
            <a:r>
              <a:rPr lang="en-US" i="1" dirty="0">
                <a:latin typeface="Avenir Book" panose="02000503020000020003" pitchFamily="2" charset="0"/>
              </a:rPr>
              <a:t>port</a:t>
            </a:r>
            <a:r>
              <a:rPr lang="en-US" dirty="0">
                <a:latin typeface="Avenir Book" panose="02000503020000020003" pitchFamily="2" charset="0"/>
              </a:rPr>
              <a:t> or a port number. A protocol or application may respond to specific ports in different ways.</a:t>
            </a:r>
          </a:p>
          <a:p>
            <a:pPr marL="514350" indent="-514350"/>
            <a:r>
              <a:rPr lang="en-US" dirty="0">
                <a:latin typeface="Avenir Book" panose="02000503020000020003" pitchFamily="2" charset="0"/>
              </a:rPr>
              <a:t>Understanding ports is critical in managing network security. The easiest way to minimize unwanted scans or restrict access is by using specific ports and </a:t>
            </a:r>
            <a:r>
              <a:rPr lang="en-US" i="1" dirty="0">
                <a:latin typeface="Avenir Book" panose="02000503020000020003" pitchFamily="2" charset="0"/>
              </a:rPr>
              <a:t>port blocking</a:t>
            </a:r>
            <a:r>
              <a:rPr lang="en-US" dirty="0">
                <a:latin typeface="Avenir Book" panose="02000503020000020003" pitchFamily="2" charset="0"/>
              </a:rPr>
              <a:t>.</a:t>
            </a:r>
          </a:p>
        </p:txBody>
      </p:sp>
    </p:spTree>
    <p:extLst>
      <p:ext uri="{BB962C8B-B14F-4D97-AF65-F5344CB8AC3E}">
        <p14:creationId xmlns:p14="http://schemas.microsoft.com/office/powerpoint/2010/main" val="2434390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Wireshark</a:t>
            </a:r>
            <a:endParaRPr lang="en-US" dirty="0"/>
          </a:p>
        </p:txBody>
      </p:sp>
      <p:sp>
        <p:nvSpPr>
          <p:cNvPr id="3" name="Segnaposto testo 2">
            <a:extLst>
              <a:ext uri="{FF2B5EF4-FFF2-40B4-BE49-F238E27FC236}">
                <a16:creationId xmlns:a16="http://schemas.microsoft.com/office/drawing/2014/main" id="{51FB5600-EBEF-8C48-8784-070286893F31}"/>
              </a:ext>
            </a:extLst>
          </p:cNvPr>
          <p:cNvSpPr>
            <a:spLocks noGrp="1"/>
          </p:cNvSpPr>
          <p:nvPr>
            <p:ph type="body" sz="quarter" idx="18"/>
          </p:nvPr>
        </p:nvSpPr>
        <p:spPr>
          <a:xfrm>
            <a:off x="557251" y="2707758"/>
            <a:ext cx="9942938" cy="2737928"/>
          </a:xfrm>
        </p:spPr>
        <p:txBody>
          <a:bodyPr/>
          <a:lstStyle/>
          <a:p>
            <a:r>
              <a:rPr lang="en-US" sz="2800" dirty="0"/>
              <a:t>Wireshark is a mature, open-source, and cross-platform network protocol analyzer and it supports just about every protocol and runs on nearly any platform.</a:t>
            </a:r>
          </a:p>
          <a:p>
            <a:endParaRPr lang="it-IT" dirty="0"/>
          </a:p>
        </p:txBody>
      </p:sp>
    </p:spTree>
    <p:extLst>
      <p:ext uri="{BB962C8B-B14F-4D97-AF65-F5344CB8AC3E}">
        <p14:creationId xmlns:p14="http://schemas.microsoft.com/office/powerpoint/2010/main" val="1014217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ireshark (screenshot illustration)"/>
          <p:cNvSpPr>
            <a:spLocks noGrp="1"/>
          </p:cNvSpPr>
          <p:nvPr>
            <p:ph type="title"/>
          </p:nvPr>
        </p:nvSpPr>
        <p:spPr/>
        <p:txBody>
          <a:bodyPr>
            <a:normAutofit fontScale="90000"/>
          </a:bodyPr>
          <a:lstStyle/>
          <a:p>
            <a:r>
              <a:rPr lang="en-US" dirty="0" err="1"/>
              <a:t>Wireshark</a:t>
            </a:r>
            <a:endParaRPr lang="en-US" dirty="0"/>
          </a:p>
        </p:txBody>
      </p:sp>
      <p:pic>
        <p:nvPicPr>
          <p:cNvPr id="5" name="Content Placeholder 4" descr="Screenshot illustration of Wireshark, which is a valuable tool for capturing and subsequently analyzing traffic to discover, as well as for troubleshooting network issues.&#10;"/>
          <p:cNvPicPr>
            <a:picLocks noGrp="1" noChangeAspect="1"/>
          </p:cNvPicPr>
          <p:nvPr>
            <p:ph idx="4294967295"/>
          </p:nvPr>
        </p:nvPicPr>
        <p:blipFill>
          <a:blip r:embed="rId2" cstate="print"/>
          <a:stretch>
            <a:fillRect/>
          </a:stretch>
        </p:blipFill>
        <p:spPr>
          <a:xfrm>
            <a:off x="3893906" y="1316913"/>
            <a:ext cx="7476162" cy="4956167"/>
          </a:xfrm>
          <a:prstGeom prst="rect">
            <a:avLst/>
          </a:prstGeom>
        </p:spPr>
      </p:pic>
    </p:spTree>
    <p:extLst>
      <p:ext uri="{BB962C8B-B14F-4D97-AF65-F5344CB8AC3E}">
        <p14:creationId xmlns:p14="http://schemas.microsoft.com/office/powerpoint/2010/main" val="1617945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Snort</a:t>
            </a:r>
          </a:p>
        </p:txBody>
      </p:sp>
      <p:sp>
        <p:nvSpPr>
          <p:cNvPr id="4" name="Content Placeholder 3"/>
          <p:cNvSpPr>
            <a:spLocks noGrp="1"/>
          </p:cNvSpPr>
          <p:nvPr>
            <p:ph type="body" sz="quarter" idx="17"/>
          </p:nvPr>
        </p:nvSpPr>
        <p:spPr/>
        <p:txBody>
          <a:bodyPr/>
          <a:lstStyle/>
          <a:p>
            <a:endParaRPr lang="en-US" dirty="0"/>
          </a:p>
          <a:p>
            <a:endParaRPr lang="en-US" dirty="0"/>
          </a:p>
        </p:txBody>
      </p:sp>
      <p:sp>
        <p:nvSpPr>
          <p:cNvPr id="3" name="Segnaposto testo 2">
            <a:extLst>
              <a:ext uri="{FF2B5EF4-FFF2-40B4-BE49-F238E27FC236}">
                <a16:creationId xmlns:a16="http://schemas.microsoft.com/office/drawing/2014/main" id="{8B7E778E-A88F-DC42-A4FD-E1FDD6DDFB5D}"/>
              </a:ext>
            </a:extLst>
          </p:cNvPr>
          <p:cNvSpPr>
            <a:spLocks noGrp="1"/>
          </p:cNvSpPr>
          <p:nvPr>
            <p:ph type="body" sz="quarter" idx="18"/>
          </p:nvPr>
        </p:nvSpPr>
        <p:spPr>
          <a:xfrm>
            <a:off x="557251" y="2376264"/>
            <a:ext cx="9942939" cy="3164823"/>
          </a:xfrm>
        </p:spPr>
        <p:txBody>
          <a:bodyPr/>
          <a:lstStyle/>
          <a:p>
            <a:r>
              <a:rPr lang="en-US" sz="2800" dirty="0"/>
              <a:t>Snort  is an open-source, cross-platform intrusion-detection system that provides real-time traffic analysis, packet logging, and protocol analysis as well as active detection for worms, port scans, and vulnerability exploit attempts. </a:t>
            </a:r>
          </a:p>
          <a:p>
            <a:endParaRPr lang="it-IT" dirty="0"/>
          </a:p>
        </p:txBody>
      </p:sp>
    </p:spTree>
    <p:extLst>
      <p:ext uri="{BB962C8B-B14F-4D97-AF65-F5344CB8AC3E}">
        <p14:creationId xmlns:p14="http://schemas.microsoft.com/office/powerpoint/2010/main" val="3628146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nort (screenshot illustration)"/>
          <p:cNvSpPr>
            <a:spLocks noGrp="1"/>
          </p:cNvSpPr>
          <p:nvPr>
            <p:ph type="title"/>
          </p:nvPr>
        </p:nvSpPr>
        <p:spPr/>
        <p:txBody>
          <a:bodyPr>
            <a:normAutofit fontScale="90000"/>
          </a:bodyPr>
          <a:lstStyle/>
          <a:p>
            <a:r>
              <a:rPr lang="en-US" dirty="0"/>
              <a:t>Snort</a:t>
            </a:r>
          </a:p>
        </p:txBody>
      </p:sp>
      <p:pic>
        <p:nvPicPr>
          <p:cNvPr id="6" name="Content Placeholder 5" descr="Screenshot illustrations for snort, which is an excellent product for networks that feature public services.&#10;"/>
          <p:cNvPicPr>
            <a:picLocks noGrp="1" noChangeAspect="1"/>
          </p:cNvPicPr>
          <p:nvPr>
            <p:ph idx="4294967295"/>
          </p:nvPr>
        </p:nvPicPr>
        <p:blipFill>
          <a:blip r:embed="rId2" cstate="print"/>
          <a:stretch>
            <a:fillRect/>
          </a:stretch>
        </p:blipFill>
        <p:spPr>
          <a:xfrm>
            <a:off x="3798709" y="422312"/>
            <a:ext cx="5150082" cy="5954515"/>
          </a:xfrm>
          <a:prstGeom prst="rect">
            <a:avLst/>
          </a:prstGeom>
        </p:spPr>
      </p:pic>
    </p:spTree>
    <p:extLst>
      <p:ext uri="{BB962C8B-B14F-4D97-AF65-F5344CB8AC3E}">
        <p14:creationId xmlns:p14="http://schemas.microsoft.com/office/powerpoint/2010/main" val="3076298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Nmap</a:t>
            </a:r>
            <a:endParaRPr lang="en-US" dirty="0"/>
          </a:p>
        </p:txBody>
      </p:sp>
      <p:sp>
        <p:nvSpPr>
          <p:cNvPr id="3" name="Segnaposto testo 2">
            <a:extLst>
              <a:ext uri="{FF2B5EF4-FFF2-40B4-BE49-F238E27FC236}">
                <a16:creationId xmlns:a16="http://schemas.microsoft.com/office/drawing/2014/main" id="{97D82422-FBEC-044A-95FC-1716D07CD78C}"/>
              </a:ext>
            </a:extLst>
          </p:cNvPr>
          <p:cNvSpPr>
            <a:spLocks noGrp="1"/>
          </p:cNvSpPr>
          <p:nvPr>
            <p:ph type="body" sz="quarter" idx="18"/>
          </p:nvPr>
        </p:nvSpPr>
        <p:spPr>
          <a:xfrm>
            <a:off x="557250" y="3231740"/>
            <a:ext cx="9449779" cy="2309347"/>
          </a:xfrm>
        </p:spPr>
        <p:txBody>
          <a:bodyPr/>
          <a:lstStyle/>
          <a:p>
            <a:r>
              <a:rPr lang="en-US" sz="2400" dirty="0"/>
              <a:t>Nmap is an open-source and cross-platform network mapper utility for discovery and security-auditing performing network inventory, as well as monitoring and upgrade scheduling.</a:t>
            </a:r>
          </a:p>
        </p:txBody>
      </p:sp>
    </p:spTree>
    <p:extLst>
      <p:ext uri="{BB962C8B-B14F-4D97-AF65-F5344CB8AC3E}">
        <p14:creationId xmlns:p14="http://schemas.microsoft.com/office/powerpoint/2010/main" val="3418599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Nmap</a:t>
            </a:r>
            <a:r>
              <a:rPr lang="en-US" dirty="0"/>
              <a:t> Utility</a:t>
            </a:r>
          </a:p>
        </p:txBody>
      </p:sp>
      <p:pic>
        <p:nvPicPr>
          <p:cNvPr id="5" name="Content Placeholder 4" descr="Screenshots depicting Nmap utility, an open-source and cross-platform network-mapper utility, which can be  used with both a command-line and a GUI interface.&#10;"/>
          <p:cNvPicPr>
            <a:picLocks noGrp="1" noChangeAspect="1"/>
          </p:cNvPicPr>
          <p:nvPr>
            <p:ph idx="4294967295"/>
          </p:nvPr>
        </p:nvPicPr>
        <p:blipFill>
          <a:blip r:embed="rId2" cstate="print"/>
          <a:stretch>
            <a:fillRect/>
          </a:stretch>
        </p:blipFill>
        <p:spPr>
          <a:xfrm>
            <a:off x="3985237" y="1109609"/>
            <a:ext cx="8206763" cy="4833991"/>
          </a:xfrm>
          <a:prstGeom prst="rect">
            <a:avLst/>
          </a:prstGeom>
        </p:spPr>
      </p:pic>
    </p:spTree>
    <p:extLst>
      <p:ext uri="{BB962C8B-B14F-4D97-AF65-F5344CB8AC3E}">
        <p14:creationId xmlns:p14="http://schemas.microsoft.com/office/powerpoint/2010/main" val="1480898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Nikto</a:t>
            </a:r>
            <a:endParaRPr lang="en-US" dirty="0"/>
          </a:p>
        </p:txBody>
      </p:sp>
      <p:sp>
        <p:nvSpPr>
          <p:cNvPr id="3" name="Segnaposto testo 2">
            <a:extLst>
              <a:ext uri="{FF2B5EF4-FFF2-40B4-BE49-F238E27FC236}">
                <a16:creationId xmlns:a16="http://schemas.microsoft.com/office/drawing/2014/main" id="{39AE52B5-2376-0D4C-884C-729E55EF6FC4}"/>
              </a:ext>
            </a:extLst>
          </p:cNvPr>
          <p:cNvSpPr>
            <a:spLocks noGrp="1"/>
          </p:cNvSpPr>
          <p:nvPr>
            <p:ph type="body" sz="quarter" idx="18"/>
          </p:nvPr>
        </p:nvSpPr>
        <p:spPr>
          <a:xfrm>
            <a:off x="557251" y="2676935"/>
            <a:ext cx="9377860" cy="2737928"/>
          </a:xfrm>
        </p:spPr>
        <p:txBody>
          <a:bodyPr/>
          <a:lstStyle/>
          <a:p>
            <a:r>
              <a:rPr lang="en-US" sz="2800" dirty="0" err="1"/>
              <a:t>Nikto</a:t>
            </a:r>
            <a:r>
              <a:rPr lang="en-US" sz="2800" dirty="0"/>
              <a:t> is an open-source web server scanner that can identify issues on a web server. </a:t>
            </a:r>
          </a:p>
          <a:p>
            <a:endParaRPr lang="it-IT" dirty="0"/>
          </a:p>
        </p:txBody>
      </p:sp>
    </p:spTree>
    <p:extLst>
      <p:ext uri="{BB962C8B-B14F-4D97-AF65-F5344CB8AC3E}">
        <p14:creationId xmlns:p14="http://schemas.microsoft.com/office/powerpoint/2010/main" val="3098660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OpenVA</a:t>
            </a:r>
            <a:endParaRPr lang="en-US" dirty="0"/>
          </a:p>
        </p:txBody>
      </p:sp>
      <p:sp>
        <p:nvSpPr>
          <p:cNvPr id="3" name="Segnaposto testo 2">
            <a:extLst>
              <a:ext uri="{FF2B5EF4-FFF2-40B4-BE49-F238E27FC236}">
                <a16:creationId xmlns:a16="http://schemas.microsoft.com/office/drawing/2014/main" id="{19335561-E4F9-A94F-B137-BE0BADD9FE0E}"/>
              </a:ext>
            </a:extLst>
          </p:cNvPr>
          <p:cNvSpPr>
            <a:spLocks noGrp="1"/>
          </p:cNvSpPr>
          <p:nvPr>
            <p:ph type="body" sz="quarter" idx="18"/>
          </p:nvPr>
        </p:nvSpPr>
        <p:spPr>
          <a:xfrm>
            <a:off x="557251" y="2465798"/>
            <a:ext cx="10960080" cy="3308661"/>
          </a:xfrm>
        </p:spPr>
        <p:txBody>
          <a:bodyPr/>
          <a:lstStyle/>
          <a:p>
            <a:r>
              <a:rPr lang="en-US" sz="2800" dirty="0" err="1"/>
              <a:t>OpenVA</a:t>
            </a:r>
            <a:r>
              <a:rPr lang="en-US" sz="2800" dirty="0"/>
              <a:t> is an open-source vulnerability scanner for Linux and Windows that is a fork of the last free version of the now commercial Nessus. Built as a full vulnerability-management solution, this tool uses SCAP and can perform a number of network vulnerability tests (NVT); it can look for common vulnerabilities and exposures (CVE). </a:t>
            </a:r>
          </a:p>
          <a:p>
            <a:endParaRPr lang="it-IT" sz="2800" dirty="0"/>
          </a:p>
        </p:txBody>
      </p:sp>
    </p:spTree>
    <p:extLst>
      <p:ext uri="{BB962C8B-B14F-4D97-AF65-F5344CB8AC3E}">
        <p14:creationId xmlns:p14="http://schemas.microsoft.com/office/powerpoint/2010/main" val="1909044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Metasploit</a:t>
            </a:r>
            <a:endParaRPr lang="en-US" dirty="0"/>
          </a:p>
        </p:txBody>
      </p:sp>
      <p:sp>
        <p:nvSpPr>
          <p:cNvPr id="4" name="Content Placeholder 3"/>
          <p:cNvSpPr>
            <a:spLocks noGrp="1"/>
          </p:cNvSpPr>
          <p:nvPr>
            <p:ph type="body" sz="quarter" idx="17"/>
          </p:nvPr>
        </p:nvSpPr>
        <p:spPr/>
        <p:txBody>
          <a:bodyPr>
            <a:normAutofit/>
          </a:bodyPr>
          <a:lstStyle/>
          <a:p>
            <a:endParaRPr lang="en-US" dirty="0"/>
          </a:p>
          <a:p>
            <a:endParaRPr lang="en-US" dirty="0"/>
          </a:p>
          <a:p>
            <a:endParaRPr lang="en-US" dirty="0" err="1"/>
          </a:p>
        </p:txBody>
      </p:sp>
      <p:sp>
        <p:nvSpPr>
          <p:cNvPr id="3" name="Segnaposto testo 2">
            <a:extLst>
              <a:ext uri="{FF2B5EF4-FFF2-40B4-BE49-F238E27FC236}">
                <a16:creationId xmlns:a16="http://schemas.microsoft.com/office/drawing/2014/main" id="{6EDB6919-B818-2648-AD86-A4FF96592339}"/>
              </a:ext>
            </a:extLst>
          </p:cNvPr>
          <p:cNvSpPr>
            <a:spLocks noGrp="1"/>
          </p:cNvSpPr>
          <p:nvPr>
            <p:ph type="body" sz="quarter" idx="18"/>
          </p:nvPr>
        </p:nvSpPr>
        <p:spPr>
          <a:xfrm>
            <a:off x="557251" y="2363315"/>
            <a:ext cx="10292259" cy="2131370"/>
          </a:xfrm>
        </p:spPr>
        <p:txBody>
          <a:bodyPr/>
          <a:lstStyle/>
          <a:p>
            <a:r>
              <a:rPr lang="en-US" sz="2800" dirty="0"/>
              <a:t>Metasploit is one of the most popular open-source penetration-testing frameworks available. It is commonly used to identify and validate network vulnerabilities, including simulating attacks that prey on human vulnerabilities.</a:t>
            </a:r>
          </a:p>
          <a:p>
            <a:endParaRPr lang="it-IT" sz="2800" dirty="0"/>
          </a:p>
        </p:txBody>
      </p:sp>
    </p:spTree>
    <p:extLst>
      <p:ext uri="{BB962C8B-B14F-4D97-AF65-F5344CB8AC3E}">
        <p14:creationId xmlns:p14="http://schemas.microsoft.com/office/powerpoint/2010/main" val="3752379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Metasploit</a:t>
            </a:r>
            <a:r>
              <a:rPr lang="en-US" dirty="0"/>
              <a:t> Operation</a:t>
            </a:r>
          </a:p>
        </p:txBody>
      </p:sp>
      <p:pic>
        <p:nvPicPr>
          <p:cNvPr id="6" name="Content Placeholder 5" descr="Schematic illustration of a metasploit operation, which is commonly used to identify and validate network vulnerabilities, including simulating attacks that prey on human vulnerabilities.&#10;"/>
          <p:cNvPicPr>
            <a:picLocks noGrp="1" noChangeAspect="1"/>
          </p:cNvPicPr>
          <p:nvPr>
            <p:ph idx="4294967295"/>
          </p:nvPr>
        </p:nvPicPr>
        <p:blipFill>
          <a:blip r:embed="rId2" cstate="print"/>
          <a:stretch>
            <a:fillRect/>
          </a:stretch>
        </p:blipFill>
        <p:spPr>
          <a:xfrm>
            <a:off x="632627" y="2681555"/>
            <a:ext cx="10926745" cy="3383602"/>
          </a:xfrm>
          <a:prstGeom prst="rect">
            <a:avLst/>
          </a:prstGeom>
        </p:spPr>
      </p:pic>
    </p:spTree>
    <p:extLst>
      <p:ext uri="{BB962C8B-B14F-4D97-AF65-F5344CB8AC3E}">
        <p14:creationId xmlns:p14="http://schemas.microsoft.com/office/powerpoint/2010/main" val="304423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outing"/>
          <p:cNvSpPr>
            <a:spLocks noGrp="1"/>
          </p:cNvSpPr>
          <p:nvPr>
            <p:ph type="title"/>
          </p:nvPr>
        </p:nvSpPr>
        <p:spPr/>
        <p:txBody>
          <a:bodyPr>
            <a:normAutofit fontScale="90000"/>
          </a:bodyPr>
          <a:lstStyle/>
          <a:p>
            <a:r>
              <a:rPr lang="en-US" dirty="0"/>
              <a:t>Routing</a:t>
            </a:r>
          </a:p>
        </p:txBody>
      </p:sp>
      <p:sp>
        <p:nvSpPr>
          <p:cNvPr id="3" name="Content Placeholder 2"/>
          <p:cNvSpPr>
            <a:spLocks noGrp="1"/>
          </p:cNvSpPr>
          <p:nvPr>
            <p:ph idx="4294967295"/>
          </p:nvPr>
        </p:nvSpPr>
        <p:spPr>
          <a:xfrm>
            <a:off x="557251" y="2321960"/>
            <a:ext cx="9883739" cy="3339101"/>
          </a:xfrm>
          <a:prstGeom prst="rect">
            <a:avLst/>
          </a:prstGeom>
        </p:spPr>
        <p:txBody>
          <a:bodyPr>
            <a:normAutofit/>
          </a:bodyPr>
          <a:lstStyle/>
          <a:p>
            <a:pPr marL="514350" indent="-514350"/>
            <a:r>
              <a:rPr lang="en-US" i="1" dirty="0">
                <a:latin typeface="Avenir Book" panose="02000503020000020003" pitchFamily="2" charset="0"/>
              </a:rPr>
              <a:t>Routing</a:t>
            </a:r>
            <a:r>
              <a:rPr lang="en-US" dirty="0">
                <a:latin typeface="Avenir Book" panose="02000503020000020003" pitchFamily="2" charset="0"/>
              </a:rPr>
              <a:t> is simply the process of selecting the best pathway for transmitting data over a network or between networks.</a:t>
            </a:r>
          </a:p>
          <a:p>
            <a:pPr marL="514350" indent="-514350"/>
            <a:r>
              <a:rPr lang="en-US" i="1" dirty="0">
                <a:latin typeface="Avenir Book" panose="02000503020000020003" pitchFamily="2" charset="0"/>
              </a:rPr>
              <a:t>Routers</a:t>
            </a:r>
            <a:r>
              <a:rPr lang="en-US" dirty="0">
                <a:latin typeface="Avenir Book" panose="02000503020000020003" pitchFamily="2" charset="0"/>
              </a:rPr>
              <a:t> deal with IP addresses mostly, but they can also deal with MAC addresses, which can be another way of restricting access. </a:t>
            </a:r>
          </a:p>
          <a:p>
            <a:pPr marL="0" indent="0">
              <a:buNone/>
            </a:pPr>
            <a:endParaRPr lang="en-US" dirty="0">
              <a:latin typeface="Avenir Book" panose="02000503020000020003" pitchFamily="2" charset="0"/>
            </a:endParaRPr>
          </a:p>
        </p:txBody>
      </p:sp>
    </p:spTree>
    <p:extLst>
      <p:ext uri="{BB962C8B-B14F-4D97-AF65-F5344CB8AC3E}">
        <p14:creationId xmlns:p14="http://schemas.microsoft.com/office/powerpoint/2010/main" val="1854167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Wireshark</a:t>
            </a:r>
            <a:r>
              <a:rPr lang="en-US" dirty="0"/>
              <a:t> Interface</a:t>
            </a:r>
          </a:p>
        </p:txBody>
      </p:sp>
      <p:pic>
        <p:nvPicPr>
          <p:cNvPr id="4" name="Content Placeholder 3" descr="Screenshot illustration of Wireshark interface, the world's most popular network protocol analyzer.&#10;"/>
          <p:cNvPicPr>
            <a:picLocks noGrp="1" noChangeAspect="1"/>
          </p:cNvPicPr>
          <p:nvPr>
            <p:ph idx="4294967295"/>
          </p:nvPr>
        </p:nvPicPr>
        <p:blipFill>
          <a:blip r:embed="rId2" cstate="print"/>
          <a:stretch>
            <a:fillRect/>
          </a:stretch>
        </p:blipFill>
        <p:spPr>
          <a:xfrm>
            <a:off x="5641975" y="1600200"/>
            <a:ext cx="6550025" cy="4648200"/>
          </a:xfrm>
          <a:prstGeom prst="rect">
            <a:avLst/>
          </a:prstGeom>
        </p:spPr>
      </p:pic>
    </p:spTree>
    <p:extLst>
      <p:ext uri="{BB962C8B-B14F-4D97-AF65-F5344CB8AC3E}">
        <p14:creationId xmlns:p14="http://schemas.microsoft.com/office/powerpoint/2010/main" val="3507962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Starting to Capture Packet Traffic</a:t>
            </a:r>
          </a:p>
        </p:txBody>
      </p:sp>
      <p:pic>
        <p:nvPicPr>
          <p:cNvPr id="4" name="Content Placeholder 3" descr="Screenshot illustration depicting the starting to capture packet traffic, by choosing one or more interfaces to capture from.&#10;"/>
          <p:cNvPicPr>
            <a:picLocks noGrp="1" noChangeAspect="1"/>
          </p:cNvPicPr>
          <p:nvPr>
            <p:ph idx="4294967295"/>
          </p:nvPr>
        </p:nvPicPr>
        <p:blipFill>
          <a:blip r:embed="rId2" cstate="print"/>
          <a:stretch>
            <a:fillRect/>
          </a:stretch>
        </p:blipFill>
        <p:spPr>
          <a:xfrm>
            <a:off x="5448300" y="2057400"/>
            <a:ext cx="6743700" cy="3200400"/>
          </a:xfrm>
          <a:prstGeom prst="rect">
            <a:avLst/>
          </a:prstGeom>
        </p:spPr>
      </p:pic>
    </p:spTree>
    <p:extLst>
      <p:ext uri="{BB962C8B-B14F-4D97-AF65-F5344CB8AC3E}">
        <p14:creationId xmlns:p14="http://schemas.microsoft.com/office/powerpoint/2010/main" val="2314885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665" y="1203897"/>
            <a:ext cx="6285338" cy="464602"/>
          </a:xfrm>
        </p:spPr>
        <p:txBody>
          <a:bodyPr>
            <a:normAutofit fontScale="90000"/>
          </a:bodyPr>
          <a:lstStyle/>
          <a:p>
            <a:r>
              <a:rPr lang="en-US" dirty="0" err="1"/>
              <a:t>Wireshark</a:t>
            </a:r>
            <a:r>
              <a:rPr lang="en-US" dirty="0"/>
              <a:t> Capture Window</a:t>
            </a:r>
          </a:p>
        </p:txBody>
      </p:sp>
      <p:pic>
        <p:nvPicPr>
          <p:cNvPr id="4" name="Content Placeholder 3" descr="Screenshot illustration displaying the contents of the Wireshark capture window.&#10;"/>
          <p:cNvPicPr>
            <a:picLocks noGrp="1" noChangeAspect="1"/>
          </p:cNvPicPr>
          <p:nvPr>
            <p:ph idx="4294967295"/>
          </p:nvPr>
        </p:nvPicPr>
        <p:blipFill>
          <a:blip r:embed="rId2" cstate="print"/>
          <a:stretch>
            <a:fillRect/>
          </a:stretch>
        </p:blipFill>
        <p:spPr>
          <a:xfrm>
            <a:off x="2013369" y="1668499"/>
            <a:ext cx="6994007" cy="4452255"/>
          </a:xfrm>
          <a:prstGeom prst="rect">
            <a:avLst/>
          </a:prstGeom>
        </p:spPr>
      </p:pic>
    </p:spTree>
    <p:extLst>
      <p:ext uri="{BB962C8B-B14F-4D97-AF65-F5344CB8AC3E}">
        <p14:creationId xmlns:p14="http://schemas.microsoft.com/office/powerpoint/2010/main" val="177494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err="1"/>
              <a:t>Thanks</a:t>
            </a:r>
            <a:r>
              <a:rPr lang="it-IT" dirty="0"/>
              <a:t> for </a:t>
            </a:r>
            <a:r>
              <a:rPr lang="it-IT"/>
              <a:t>listening</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Internet Domain</a:t>
            </a:r>
          </a:p>
        </p:txBody>
      </p:sp>
      <p:sp>
        <p:nvSpPr>
          <p:cNvPr id="3" name="Content Placeholder 2" descr="Domains, registrars, ICANN"/>
          <p:cNvSpPr>
            <a:spLocks noGrp="1"/>
          </p:cNvSpPr>
          <p:nvPr>
            <p:ph idx="4294967295"/>
          </p:nvPr>
        </p:nvSpPr>
        <p:spPr>
          <a:xfrm>
            <a:off x="708917" y="2589087"/>
            <a:ext cx="10469366" cy="3444607"/>
          </a:xfrm>
          <a:prstGeom prst="rect">
            <a:avLst/>
          </a:prstGeom>
        </p:spPr>
        <p:txBody>
          <a:bodyPr>
            <a:normAutofit/>
          </a:bodyPr>
          <a:lstStyle/>
          <a:p>
            <a:pPr marL="514350" indent="-514350"/>
            <a:r>
              <a:rPr lang="en-US" dirty="0">
                <a:latin typeface="Avenir Book" panose="02000503020000020003" pitchFamily="2" charset="0"/>
              </a:rPr>
              <a:t>A </a:t>
            </a:r>
            <a:r>
              <a:rPr lang="en-US" i="1" dirty="0">
                <a:latin typeface="Avenir Book" panose="02000503020000020003" pitchFamily="2" charset="0"/>
              </a:rPr>
              <a:t>domain</a:t>
            </a:r>
            <a:r>
              <a:rPr lang="en-US" dirty="0">
                <a:latin typeface="Avenir Book" panose="02000503020000020003" pitchFamily="2" charset="0"/>
              </a:rPr>
              <a:t> is a unique realm assigned by an agent known as </a:t>
            </a:r>
            <a:br>
              <a:rPr lang="en-US" dirty="0">
                <a:latin typeface="Avenir Book" panose="02000503020000020003" pitchFamily="2" charset="0"/>
              </a:rPr>
            </a:br>
            <a:r>
              <a:rPr lang="en-US" dirty="0">
                <a:latin typeface="Avenir Book" panose="02000503020000020003" pitchFamily="2" charset="0"/>
              </a:rPr>
              <a:t>a </a:t>
            </a:r>
            <a:r>
              <a:rPr lang="en-US" i="1" dirty="0">
                <a:latin typeface="Avenir Book" panose="02000503020000020003" pitchFamily="2" charset="0"/>
              </a:rPr>
              <a:t>registrar</a:t>
            </a:r>
            <a:r>
              <a:rPr lang="en-US" dirty="0">
                <a:latin typeface="Avenir Book" panose="02000503020000020003" pitchFamily="2" charset="0"/>
              </a:rPr>
              <a:t> authorized by the Internet Corporation for Assigned Names and Numbers (ICANN).</a:t>
            </a:r>
          </a:p>
        </p:txBody>
      </p:sp>
    </p:spTree>
    <p:extLst>
      <p:ext uri="{BB962C8B-B14F-4D97-AF65-F5344CB8AC3E}">
        <p14:creationId xmlns:p14="http://schemas.microsoft.com/office/powerpoint/2010/main" val="413942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ternet Service Provider (ISP)"/>
          <p:cNvSpPr>
            <a:spLocks noGrp="1"/>
          </p:cNvSpPr>
          <p:nvPr>
            <p:ph type="title"/>
          </p:nvPr>
        </p:nvSpPr>
        <p:spPr>
          <a:xfrm>
            <a:off x="557250" y="1316913"/>
            <a:ext cx="7292205" cy="464602"/>
          </a:xfrm>
        </p:spPr>
        <p:txBody>
          <a:bodyPr>
            <a:normAutofit fontScale="90000"/>
          </a:bodyPr>
          <a:lstStyle/>
          <a:p>
            <a:r>
              <a:rPr lang="en-US" dirty="0"/>
              <a:t>Internet Service Providers</a:t>
            </a:r>
          </a:p>
        </p:txBody>
      </p:sp>
      <p:sp>
        <p:nvSpPr>
          <p:cNvPr id="3" name="Content Placeholder 2"/>
          <p:cNvSpPr>
            <a:spLocks noGrp="1"/>
          </p:cNvSpPr>
          <p:nvPr>
            <p:ph idx="4294967295"/>
          </p:nvPr>
        </p:nvSpPr>
        <p:spPr>
          <a:xfrm>
            <a:off x="557251" y="2106202"/>
            <a:ext cx="11634749" cy="4599398"/>
          </a:xfrm>
          <a:prstGeom prst="rect">
            <a:avLst/>
          </a:prstGeom>
        </p:spPr>
        <p:txBody>
          <a:bodyPr>
            <a:normAutofit/>
          </a:bodyPr>
          <a:lstStyle/>
          <a:p>
            <a:pPr marL="514350" indent="-514350"/>
            <a:r>
              <a:rPr lang="en-US" dirty="0">
                <a:latin typeface="Avenir Book" panose="02000503020000020003" pitchFamily="2" charset="0"/>
              </a:rPr>
              <a:t>Most companies and residential users subscribe to Internet access services from an Internet  Service Provider (ISP). This service is typically contracted for a specific service level or potential transfer speed and at least one IP address. However, the services may also include email, web hosting, some security services, or even a larger block of IP addresses.</a:t>
            </a:r>
          </a:p>
          <a:p>
            <a:pPr marL="514350" indent="-514350"/>
            <a:r>
              <a:rPr lang="en-US" dirty="0">
                <a:latin typeface="Avenir Book" panose="02000503020000020003" pitchFamily="2" charset="0"/>
              </a:rPr>
              <a:t>Many ISPs will proxy your web connections through caching servers or caching devices to minimize bandwidth utilization.</a:t>
            </a:r>
          </a:p>
          <a:p>
            <a:pPr marL="514350" indent="-514350"/>
            <a:r>
              <a:rPr lang="en-US" dirty="0">
                <a:latin typeface="Avenir Book" panose="02000503020000020003" pitchFamily="2" charset="0"/>
              </a:rPr>
              <a:t>Some ISPs will also block certain ports in a misguided attempt to minimize the impact of malware, viruses, and worms.</a:t>
            </a:r>
          </a:p>
        </p:txBody>
      </p:sp>
    </p:spTree>
    <p:extLst>
      <p:ext uri="{BB962C8B-B14F-4D97-AF65-F5344CB8AC3E}">
        <p14:creationId xmlns:p14="http://schemas.microsoft.com/office/powerpoint/2010/main" val="403529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number of organizations are involved in maintaining network vulnerability resources"/>
          <p:cNvSpPr>
            <a:spLocks noGrp="1"/>
          </p:cNvSpPr>
          <p:nvPr>
            <p:ph type="title"/>
          </p:nvPr>
        </p:nvSpPr>
        <p:spPr>
          <a:xfrm>
            <a:off x="557251" y="1316913"/>
            <a:ext cx="8288798" cy="464602"/>
          </a:xfrm>
        </p:spPr>
        <p:txBody>
          <a:bodyPr>
            <a:normAutofit fontScale="90000"/>
          </a:bodyPr>
          <a:lstStyle/>
          <a:p>
            <a:r>
              <a:rPr lang="en-US" dirty="0"/>
              <a:t>Network Vulnerability Resources</a:t>
            </a:r>
          </a:p>
        </p:txBody>
      </p:sp>
      <p:sp>
        <p:nvSpPr>
          <p:cNvPr id="3" name="Content Placeholder 2"/>
          <p:cNvSpPr>
            <a:spLocks noGrp="1"/>
          </p:cNvSpPr>
          <p:nvPr>
            <p:ph idx="4294967295"/>
          </p:nvPr>
        </p:nvSpPr>
        <p:spPr>
          <a:xfrm>
            <a:off x="557251" y="2332235"/>
            <a:ext cx="11145014" cy="3565131"/>
          </a:xfrm>
          <a:prstGeom prst="rect">
            <a:avLst/>
          </a:prstGeom>
        </p:spPr>
        <p:txBody>
          <a:bodyPr>
            <a:normAutofit/>
          </a:bodyPr>
          <a:lstStyle/>
          <a:p>
            <a:pPr marL="514350" indent="-514350"/>
            <a:r>
              <a:rPr lang="en-US" dirty="0">
                <a:latin typeface="Avenir Book" panose="02000503020000020003" pitchFamily="2" charset="0"/>
              </a:rPr>
              <a:t>A number of organizations are involved in maintaining network vulnerability resources not dissimilar from virus and malware resources. A variety of commercial entities have grown to serve this vital need, but many publicly available resources and standards are available.</a:t>
            </a:r>
          </a:p>
          <a:p>
            <a:pPr marL="514350" indent="-514350"/>
            <a:r>
              <a:rPr lang="en-US" dirty="0">
                <a:latin typeface="Avenir Book" panose="02000503020000020003" pitchFamily="2" charset="0"/>
                <a:hlinkClick r:id="rId3"/>
              </a:rPr>
              <a:t>https://www.cve.org/</a:t>
            </a:r>
            <a:r>
              <a:rPr lang="en-US" dirty="0">
                <a:latin typeface="Avenir Book" panose="02000503020000020003" pitchFamily="2" charset="0"/>
              </a:rPr>
              <a:t> Common Vulnerabilities and Exposures</a:t>
            </a:r>
          </a:p>
          <a:p>
            <a:pPr marL="514350" indent="-514350"/>
            <a:r>
              <a:rPr lang="en-US" dirty="0">
                <a:latin typeface="Avenir Book" panose="02000503020000020003" pitchFamily="2" charset="0"/>
                <a:hlinkClick r:id="rId4"/>
              </a:rPr>
              <a:t>https://www.first.org/cvss/</a:t>
            </a:r>
            <a:r>
              <a:rPr lang="en-US" dirty="0">
                <a:latin typeface="Avenir Book" panose="02000503020000020003" pitchFamily="2" charset="0"/>
              </a:rPr>
              <a:t> Common Vulnerability Scoring System</a:t>
            </a:r>
          </a:p>
          <a:p>
            <a:pPr marL="514350" indent="-514350"/>
            <a:r>
              <a:rPr lang="en-US" dirty="0">
                <a:latin typeface="Avenir Book" panose="02000503020000020003" pitchFamily="2" charset="0"/>
                <a:hlinkClick r:id="rId5"/>
              </a:rPr>
              <a:t>https://cwe.mitre.org/</a:t>
            </a:r>
            <a:r>
              <a:rPr lang="en-US" dirty="0">
                <a:latin typeface="Avenir Book" panose="02000503020000020003" pitchFamily="2" charset="0"/>
              </a:rPr>
              <a:t> Common Weakness Enumeration</a:t>
            </a:r>
          </a:p>
        </p:txBody>
      </p:sp>
    </p:spTree>
    <p:extLst>
      <p:ext uri="{BB962C8B-B14F-4D97-AF65-F5344CB8AC3E}">
        <p14:creationId xmlns:p14="http://schemas.microsoft.com/office/powerpoint/2010/main" val="29427883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718</TotalTime>
  <Words>3015</Words>
  <Application>Microsoft Macintosh PowerPoint</Application>
  <PresentationFormat>Widescreen</PresentationFormat>
  <Paragraphs>210</Paragraphs>
  <Slides>63</Slides>
  <Notes>45</Notes>
  <HiddenSlides>1</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63</vt:i4>
      </vt:variant>
    </vt:vector>
  </HeadingPairs>
  <TitlesOfParts>
    <vt:vector size="68" baseType="lpstr">
      <vt:lpstr>Arial</vt:lpstr>
      <vt:lpstr>Avenir Black</vt:lpstr>
      <vt:lpstr>Avenir Book</vt:lpstr>
      <vt:lpstr>Calibri</vt:lpstr>
      <vt:lpstr>Tema di Office</vt:lpstr>
      <vt:lpstr>Presentazione standard di PowerPoint</vt:lpstr>
      <vt:lpstr>Titolo del primo capitolo esempio</vt:lpstr>
      <vt:lpstr>Internet Protocols</vt:lpstr>
      <vt:lpstr>Network addressing</vt:lpstr>
      <vt:lpstr>Port addressing</vt:lpstr>
      <vt:lpstr>Routing</vt:lpstr>
      <vt:lpstr>Internet Domain</vt:lpstr>
      <vt:lpstr>Internet Service Providers</vt:lpstr>
      <vt:lpstr>Network Vulnerability Resources</vt:lpstr>
      <vt:lpstr>Security Awareness</vt:lpstr>
      <vt:lpstr>Network hardware</vt:lpstr>
      <vt:lpstr>Gateway device</vt:lpstr>
      <vt:lpstr>DMZ (demilitarized zone)</vt:lpstr>
      <vt:lpstr>Proxy servers</vt:lpstr>
      <vt:lpstr>Web proxies</vt:lpstr>
      <vt:lpstr>Transparent proxy</vt:lpstr>
      <vt:lpstr>Malicious proxy servers</vt:lpstr>
      <vt:lpstr>Reverse proxy</vt:lpstr>
      <vt:lpstr>Firewall</vt:lpstr>
      <vt:lpstr>Smart Network Appliances</vt:lpstr>
      <vt:lpstr>Data Security</vt:lpstr>
      <vt:lpstr>Authentication</vt:lpstr>
      <vt:lpstr>Authentication factors</vt:lpstr>
      <vt:lpstr>Cryptography</vt:lpstr>
      <vt:lpstr>Symmetric vs. Asymmetric keys</vt:lpstr>
      <vt:lpstr>Public-key crypto</vt:lpstr>
      <vt:lpstr>Public-key cryptography</vt:lpstr>
      <vt:lpstr>Digital certificates</vt:lpstr>
      <vt:lpstr>SSL/TLS Protocols</vt:lpstr>
      <vt:lpstr>CAPTCHA</vt:lpstr>
      <vt:lpstr>CAPTCHA</vt:lpstr>
      <vt:lpstr>Network Segmentation</vt:lpstr>
      <vt:lpstr>Access policy</vt:lpstr>
      <vt:lpstr>Network virtualization</vt:lpstr>
      <vt:lpstr>Virtual instances</vt:lpstr>
      <vt:lpstr>VLAN</vt:lpstr>
      <vt:lpstr>Network Address Translation</vt:lpstr>
      <vt:lpstr>Port Address Translation</vt:lpstr>
      <vt:lpstr>Virtual Private Networks</vt:lpstr>
      <vt:lpstr>Virtual Private Networks</vt:lpstr>
      <vt:lpstr>Virtual Private Networks</vt:lpstr>
      <vt:lpstr>Network monitoring tools</vt:lpstr>
      <vt:lpstr>Whois Tool</vt:lpstr>
      <vt:lpstr>PING</vt:lpstr>
      <vt:lpstr>Traceroute Operation</vt:lpstr>
      <vt:lpstr>A Packet Analyzer Tool</vt:lpstr>
      <vt:lpstr>Nagios</vt:lpstr>
      <vt:lpstr>Solar Winds</vt:lpstr>
      <vt:lpstr>Microsoft Network Monitor</vt:lpstr>
      <vt:lpstr>Wireshark</vt:lpstr>
      <vt:lpstr>Wireshark</vt:lpstr>
      <vt:lpstr>Snort</vt:lpstr>
      <vt:lpstr>Snort</vt:lpstr>
      <vt:lpstr>Nmap</vt:lpstr>
      <vt:lpstr>Nmap Utility</vt:lpstr>
      <vt:lpstr>Nikto</vt:lpstr>
      <vt:lpstr>OpenVA</vt:lpstr>
      <vt:lpstr>Metasploit</vt:lpstr>
      <vt:lpstr>Metasploit Operation</vt:lpstr>
      <vt:lpstr>Wireshark Interface</vt:lpstr>
      <vt:lpstr>Starting to Capture Packet Traffic</vt:lpstr>
      <vt:lpstr>Wireshark Capture Window</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ANIELLO CASTIGLIONE</cp:lastModifiedBy>
  <cp:revision>54</cp:revision>
  <dcterms:created xsi:type="dcterms:W3CDTF">2021-11-23T11:10:02Z</dcterms:created>
  <dcterms:modified xsi:type="dcterms:W3CDTF">2022-04-05T06:05:12Z</dcterms:modified>
</cp:coreProperties>
</file>