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73" r:id="rId14"/>
    <p:sldId id="270" r:id="rId15"/>
    <p:sldId id="271" r:id="rId16"/>
    <p:sldId id="272" r:id="rId17"/>
  </p:sldIdLst>
  <p:sldSz cx="9144000" cy="6858000" type="screen4x3"/>
  <p:notesSz cx="6858000" cy="9144000"/>
  <p:custDataLst>
    <p:tags r:id="rId19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2AC74-1E88-42D2-855E-C1A6E99EDA82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038EC-2E63-45EA-8657-28104245862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688FD-EC7D-4800-B348-799759579DB2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022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688FD-EC7D-4800-B348-799759579DB2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08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038EC-2E63-45EA-8657-28104245862B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038EC-2E63-45EA-8657-28104245862B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038EC-2E63-45EA-8657-28104245862B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038EC-2E63-45EA-8657-28104245862B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259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B3D348-C533-4A23-AEA6-F57F322A8921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0383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688FD-EC7D-4800-B348-799759579DB2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372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688FD-EC7D-4800-B348-799759579DB2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0800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688FD-EC7D-4800-B348-799759579DB2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586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688FD-EC7D-4800-B348-799759579DB2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4289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688FD-EC7D-4800-B348-799759579DB2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760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688FD-EC7D-4800-B348-799759579DB2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02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curva di domanda aggregata e l’elasticità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1593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Gradi di elasticità</a:t>
            </a:r>
            <a:endParaRPr lang="it-IT" dirty="0"/>
          </a:p>
        </p:txBody>
      </p:sp>
      <p:pic>
        <p:nvPicPr>
          <p:cNvPr id="6146" name="Picture 2" descr="C:\Documents and Settings\Administrator\Documenti\Dropbox\MICROBLENDED (1)\CAP 3\N1VBV90A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340768"/>
            <a:ext cx="7499350" cy="2066655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896486" y="3861048"/>
            <a:ext cx="82475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La domanda di un bene è tanto più elastica quanto:</a:t>
            </a:r>
          </a:p>
          <a:p>
            <a:pPr marL="342900" indent="-342900">
              <a:buAutoNum type="arabicParenR"/>
            </a:pPr>
            <a:r>
              <a:rPr lang="it-IT" dirty="0" smtClean="0"/>
              <a:t>Maggiore è il numero di sostituti</a:t>
            </a:r>
          </a:p>
          <a:p>
            <a:pPr marL="342900" indent="-342900">
              <a:buAutoNum type="arabicParenR"/>
            </a:pPr>
            <a:r>
              <a:rPr lang="it-IT" dirty="0" smtClean="0"/>
              <a:t>Maggiore è la quota di reddito familiare destinata al suo acquisto</a:t>
            </a:r>
          </a:p>
          <a:p>
            <a:pPr marL="342900" indent="-342900">
              <a:buAutoNum type="arabicParenR"/>
            </a:pPr>
            <a:r>
              <a:rPr lang="it-IT" dirty="0" smtClean="0"/>
              <a:t>Maggiore è l’orizzonte temporale su cui si valuta l’effetto della variazione di prezzo</a:t>
            </a:r>
          </a:p>
          <a:p>
            <a:pPr marL="342900" indent="-342900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487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Elasticità e curva di domanda: due casi estremi</a:t>
            </a:r>
            <a:endParaRPr lang="it-IT" dirty="0"/>
          </a:p>
        </p:txBody>
      </p:sp>
      <p:pic>
        <p:nvPicPr>
          <p:cNvPr id="6146" name="Picture 2" descr="C:\Documents and Settings\Administrator\Documenti\Dropbox\MICROBLENDED (1)\CAP 3\N1A9YO0U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4864"/>
            <a:ext cx="9191626" cy="43799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1297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Esempi di elasticità con diverse curve di domanda</a:t>
            </a:r>
            <a:endParaRPr lang="it-IT" dirty="0"/>
          </a:p>
        </p:txBody>
      </p:sp>
      <p:pic>
        <p:nvPicPr>
          <p:cNvPr id="5122" name="Picture 2" descr="C:\Documents and Settings\Administrator\Documenti\Dropbox\MICROBLENDED (1)\CAP 3\N1AA070W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4613" y="1772816"/>
            <a:ext cx="9218613" cy="4292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18123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Surplus </a:t>
            </a:r>
            <a:r>
              <a:rPr lang="it-IT" dirty="0" smtClean="0"/>
              <a:t>del consumatore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Surplus del consumatore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La curva di domanda può anche essere interpretata come la disponibilità a pagare per avere quel bene</a:t>
            </a:r>
          </a:p>
          <a:p>
            <a:r>
              <a:rPr lang="it-IT" dirty="0" smtClean="0"/>
              <a:t>Tuttavia, ciascun individuo paga il prezzo di mercato per tutte le unità del bene che egli acquista  </a:t>
            </a:r>
          </a:p>
          <a:p>
            <a:r>
              <a:rPr lang="it-IT" dirty="0" smtClean="0"/>
              <a:t>La differenza tra ciò che il consumatore è disposto a pagare per quel bene e ciò che paga effettivamente, rappresenta il surplus del consumatore;  </a:t>
            </a:r>
          </a:p>
          <a:p>
            <a:r>
              <a:rPr lang="it-IT" dirty="0" smtClean="0"/>
              <a:t>Quindi, l'area al di sotto della curva di domanda e al di sopra del prezzo di mercato misura il surplus del consumatore  </a:t>
            </a:r>
          </a:p>
          <a:p>
            <a:r>
              <a:rPr lang="it-IT" dirty="0" smtClean="0"/>
              <a:t>Il surplus del consumatore varia se varia il prezzo di mercato</a:t>
            </a:r>
          </a:p>
          <a:p>
            <a:r>
              <a:rPr lang="it-IT" dirty="0" smtClean="0"/>
              <a:t>Utilizzando surplus del consumatore è possibile, per esempio, valutare i costi e i benefici di strutture di mercato alternative, di interventi di politica economica e così via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Surplus del consumatore (figura 1)</a:t>
            </a:r>
            <a:endParaRPr lang="it-IT" dirty="0"/>
          </a:p>
        </p:txBody>
      </p:sp>
      <p:pic>
        <p:nvPicPr>
          <p:cNvPr id="7170" name="Picture 2" descr="C:\Documents and Settings\Administrator\Documenti\Dropbox\MICROBLENDED (1)\CAP 4\N2DLHA0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6950" y="1647825"/>
            <a:ext cx="4608513" cy="3560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Surplus del consumatore (figura 2)</a:t>
            </a:r>
            <a:endParaRPr lang="it-IT" dirty="0"/>
          </a:p>
        </p:txBody>
      </p:sp>
      <p:pic>
        <p:nvPicPr>
          <p:cNvPr id="8194" name="Picture 2" descr="C:\Documents and Settings\Administrator\Documenti\Dropbox\MICROBLENDED (1)\CAP 4\N2DLHA0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575" y="1100138"/>
            <a:ext cx="9201150" cy="4656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curva di domanda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Deriva dai calcoli costi-benefici predisposti da un singolo consumatore rispetto al bene; in tale scelta i consumatori tengono conto della disponibilità di altri beni, dei prezzi relativi, del loro reddito, dei gusti…</a:t>
            </a:r>
          </a:p>
          <a:p>
            <a:r>
              <a:rPr lang="it-IT" dirty="0" smtClean="0"/>
              <a:t>Nello spazio (quantità, prezzo) ha pendenza negativa:</a:t>
            </a:r>
          </a:p>
          <a:p>
            <a:pPr lvl="1"/>
            <a:r>
              <a:rPr lang="it-IT" dirty="0" smtClean="0"/>
              <a:t>All’aumentare del prezzo reale del bene, i consumatori non possono più acquistare le stesse quantità di prima; si orientano verso beni sostituti;</a:t>
            </a:r>
          </a:p>
          <a:p>
            <a:r>
              <a:rPr lang="it-IT" dirty="0" smtClean="0"/>
              <a:t>Fornisce due informazioni:</a:t>
            </a:r>
          </a:p>
          <a:p>
            <a:pPr lvl="1"/>
            <a:r>
              <a:rPr lang="it-IT" dirty="0" smtClean="0"/>
              <a:t>la quantità domandata dai consumatori per ogni livello di prezzo (orizzontale);</a:t>
            </a:r>
          </a:p>
          <a:p>
            <a:pPr lvl="1"/>
            <a:r>
              <a:rPr lang="it-IT" dirty="0" smtClean="0"/>
              <a:t>a quale prezzo i consumatori sono disposti ad acquistare una determinata quantità (verticale)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346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Line 3"/>
          <p:cNvSpPr>
            <a:spLocks noChangeShapeType="1"/>
          </p:cNvSpPr>
          <p:nvPr/>
        </p:nvSpPr>
        <p:spPr bwMode="auto">
          <a:xfrm flipV="1">
            <a:off x="2686050" y="2057400"/>
            <a:ext cx="0" cy="280035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 sz="1350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2571750" y="4743450"/>
            <a:ext cx="3657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 sz="1350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000750" y="4857751"/>
            <a:ext cx="137956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350" b="1" dirty="0" err="1">
                <a:solidFill>
                  <a:srgbClr val="002060"/>
                </a:solidFill>
              </a:rPr>
              <a:t>Quantità</a:t>
            </a:r>
            <a:r>
              <a:rPr lang="en-GB" sz="1350" b="1" dirty="0">
                <a:solidFill>
                  <a:srgbClr val="002060"/>
                </a:solidFill>
              </a:rPr>
              <a:t>  </a:t>
            </a:r>
            <a:r>
              <a:rPr lang="en-GB" sz="1350" b="1" dirty="0" err="1">
                <a:solidFill>
                  <a:srgbClr val="002060"/>
                </a:solidFill>
              </a:rPr>
              <a:t>domandata</a:t>
            </a:r>
            <a:endParaRPr lang="en-GB" sz="1350" b="1" dirty="0">
              <a:solidFill>
                <a:srgbClr val="002060"/>
              </a:solidFill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371600" y="2114551"/>
            <a:ext cx="857250" cy="71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350" b="1" dirty="0" err="1">
                <a:solidFill>
                  <a:srgbClr val="002060"/>
                </a:solidFill>
              </a:rPr>
              <a:t>Prezzo</a:t>
            </a:r>
            <a:r>
              <a:rPr lang="en-GB" sz="1350" b="1" dirty="0">
                <a:solidFill>
                  <a:srgbClr val="002060"/>
                </a:solidFill>
              </a:rPr>
              <a:t> del pane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2857500" y="2228850"/>
            <a:ext cx="2914650" cy="222885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it-IT" sz="1350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2686050" y="4343400"/>
            <a:ext cx="2914650" cy="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 sz="1350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059832" y="1916832"/>
            <a:ext cx="28575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350" b="1" dirty="0">
                <a:solidFill>
                  <a:srgbClr val="002060"/>
                </a:solidFill>
              </a:rPr>
              <a:t>D</a:t>
            </a: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5600700" y="4343400"/>
            <a:ext cx="0" cy="40005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 sz="1350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5600700" y="4000500"/>
            <a:ext cx="34290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350" b="1">
                <a:solidFill>
                  <a:srgbClr val="002060"/>
                </a:solidFill>
              </a:rPr>
              <a:t>A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5772150" y="1714501"/>
            <a:ext cx="2256234" cy="144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350" b="1" dirty="0" err="1">
                <a:solidFill>
                  <a:srgbClr val="002060"/>
                </a:solidFill>
              </a:rPr>
              <a:t>Prezzo</a:t>
            </a:r>
            <a:r>
              <a:rPr lang="en-GB" sz="1350" b="1" dirty="0">
                <a:solidFill>
                  <a:srgbClr val="002060"/>
                </a:solidFill>
              </a:rPr>
              <a:t>	</a:t>
            </a:r>
            <a:r>
              <a:rPr lang="en-GB" sz="1350" b="1" dirty="0" err="1">
                <a:solidFill>
                  <a:srgbClr val="002060"/>
                </a:solidFill>
              </a:rPr>
              <a:t>Quantità</a:t>
            </a:r>
            <a:r>
              <a:rPr lang="en-GB" sz="1350" b="1" dirty="0">
                <a:solidFill>
                  <a:srgbClr val="002060"/>
                </a:solidFill>
              </a:rPr>
              <a:t> 	</a:t>
            </a:r>
            <a:r>
              <a:rPr lang="en-GB" sz="1350" b="1" dirty="0" err="1">
                <a:solidFill>
                  <a:srgbClr val="002060"/>
                </a:solidFill>
              </a:rPr>
              <a:t>domandata</a:t>
            </a:r>
            <a:endParaRPr lang="en-GB" sz="1350" b="1" dirty="0">
              <a:solidFill>
                <a:srgbClr val="002060"/>
              </a:solidFill>
            </a:endParaRPr>
          </a:p>
          <a:p>
            <a:pPr>
              <a:spcBef>
                <a:spcPct val="50000"/>
              </a:spcBef>
            </a:pPr>
            <a:r>
              <a:rPr lang="en-GB" sz="1350" b="1" dirty="0">
                <a:solidFill>
                  <a:srgbClr val="002060"/>
                </a:solidFill>
              </a:rPr>
              <a:t>0.90	100</a:t>
            </a:r>
          </a:p>
          <a:p>
            <a:pPr>
              <a:spcBef>
                <a:spcPct val="50000"/>
              </a:spcBef>
            </a:pPr>
            <a:r>
              <a:rPr lang="en-GB" sz="1350" b="1" dirty="0">
                <a:solidFill>
                  <a:srgbClr val="002060"/>
                </a:solidFill>
              </a:rPr>
              <a:t>1.00	80</a:t>
            </a:r>
          </a:p>
          <a:p>
            <a:pPr>
              <a:spcBef>
                <a:spcPct val="50000"/>
              </a:spcBef>
            </a:pPr>
            <a:r>
              <a:rPr lang="en-GB" sz="1350" b="1" dirty="0">
                <a:solidFill>
                  <a:srgbClr val="002060"/>
                </a:solidFill>
              </a:rPr>
              <a:t>1.10	50</a:t>
            </a:r>
          </a:p>
        </p:txBody>
      </p:sp>
      <p:sp>
        <p:nvSpPr>
          <p:cNvPr id="29709" name="Text Box 14"/>
          <p:cNvSpPr txBox="1">
            <a:spLocks noChangeArrowheads="1"/>
          </p:cNvSpPr>
          <p:nvPr/>
        </p:nvSpPr>
        <p:spPr bwMode="auto">
          <a:xfrm>
            <a:off x="5372100" y="4800600"/>
            <a:ext cx="57150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350" b="1">
                <a:solidFill>
                  <a:srgbClr val="002060"/>
                </a:solidFill>
              </a:rPr>
              <a:t>100</a:t>
            </a:r>
          </a:p>
        </p:txBody>
      </p:sp>
      <p:sp>
        <p:nvSpPr>
          <p:cNvPr id="29710" name="Line 15"/>
          <p:cNvSpPr>
            <a:spLocks noChangeShapeType="1"/>
          </p:cNvSpPr>
          <p:nvPr/>
        </p:nvSpPr>
        <p:spPr bwMode="auto">
          <a:xfrm>
            <a:off x="2686050" y="39433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 sz="1350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>
            <a:off x="2686050" y="3886200"/>
            <a:ext cx="2343150" cy="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 sz="1350"/>
          </a:p>
        </p:txBody>
      </p:sp>
      <p:sp>
        <p:nvSpPr>
          <p:cNvPr id="29712" name="Line 17"/>
          <p:cNvSpPr>
            <a:spLocks noChangeShapeType="1"/>
          </p:cNvSpPr>
          <p:nvPr/>
        </p:nvSpPr>
        <p:spPr bwMode="auto">
          <a:xfrm>
            <a:off x="5029200" y="3886200"/>
            <a:ext cx="0" cy="85725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 sz="1350"/>
          </a:p>
        </p:txBody>
      </p:sp>
      <p:sp>
        <p:nvSpPr>
          <p:cNvPr id="29713" name="Text Box 18"/>
          <p:cNvSpPr txBox="1">
            <a:spLocks noChangeArrowheads="1"/>
          </p:cNvSpPr>
          <p:nvPr/>
        </p:nvSpPr>
        <p:spPr bwMode="auto">
          <a:xfrm>
            <a:off x="5086350" y="3600450"/>
            <a:ext cx="40005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350" b="1">
                <a:solidFill>
                  <a:srgbClr val="002060"/>
                </a:solidFill>
              </a:rPr>
              <a:t>B</a:t>
            </a:r>
          </a:p>
        </p:txBody>
      </p:sp>
      <p:sp>
        <p:nvSpPr>
          <p:cNvPr id="29714" name="Text Box 19"/>
          <p:cNvSpPr txBox="1">
            <a:spLocks noChangeArrowheads="1"/>
          </p:cNvSpPr>
          <p:nvPr/>
        </p:nvSpPr>
        <p:spPr bwMode="auto">
          <a:xfrm>
            <a:off x="2114550" y="3771900"/>
            <a:ext cx="45720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1350"/>
          </a:p>
        </p:txBody>
      </p:sp>
      <p:sp>
        <p:nvSpPr>
          <p:cNvPr id="29715" name="Text Box 20"/>
          <p:cNvSpPr txBox="1">
            <a:spLocks noChangeArrowheads="1"/>
          </p:cNvSpPr>
          <p:nvPr/>
        </p:nvSpPr>
        <p:spPr bwMode="auto">
          <a:xfrm>
            <a:off x="1943100" y="3771900"/>
            <a:ext cx="62865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350" b="1">
                <a:solidFill>
                  <a:srgbClr val="002060"/>
                </a:solidFill>
              </a:rPr>
              <a:t>1.00</a:t>
            </a:r>
          </a:p>
        </p:txBody>
      </p:sp>
      <p:sp>
        <p:nvSpPr>
          <p:cNvPr id="29716" name="Text Box 21"/>
          <p:cNvSpPr txBox="1">
            <a:spLocks noChangeArrowheads="1"/>
          </p:cNvSpPr>
          <p:nvPr/>
        </p:nvSpPr>
        <p:spPr bwMode="auto">
          <a:xfrm>
            <a:off x="4857750" y="4800600"/>
            <a:ext cx="40005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350" b="1">
                <a:solidFill>
                  <a:srgbClr val="002060"/>
                </a:solidFill>
              </a:rPr>
              <a:t>80</a:t>
            </a:r>
          </a:p>
        </p:txBody>
      </p:sp>
      <p:sp>
        <p:nvSpPr>
          <p:cNvPr id="29717" name="Line 22"/>
          <p:cNvSpPr>
            <a:spLocks noChangeShapeType="1"/>
          </p:cNvSpPr>
          <p:nvPr/>
        </p:nvSpPr>
        <p:spPr bwMode="auto">
          <a:xfrm>
            <a:off x="2686050" y="3486150"/>
            <a:ext cx="1828800" cy="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 sz="1350"/>
          </a:p>
        </p:txBody>
      </p:sp>
      <p:sp>
        <p:nvSpPr>
          <p:cNvPr id="29718" name="Line 23"/>
          <p:cNvSpPr>
            <a:spLocks noChangeShapeType="1"/>
          </p:cNvSpPr>
          <p:nvPr/>
        </p:nvSpPr>
        <p:spPr bwMode="auto">
          <a:xfrm>
            <a:off x="4518422" y="3482579"/>
            <a:ext cx="0" cy="125730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t-IT" sz="1350"/>
          </a:p>
        </p:txBody>
      </p:sp>
      <p:sp>
        <p:nvSpPr>
          <p:cNvPr id="29719" name="Text Box 24"/>
          <p:cNvSpPr txBox="1">
            <a:spLocks noChangeArrowheads="1"/>
          </p:cNvSpPr>
          <p:nvPr/>
        </p:nvSpPr>
        <p:spPr bwMode="auto">
          <a:xfrm>
            <a:off x="1943100" y="3314700"/>
            <a:ext cx="62865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350" b="1">
                <a:solidFill>
                  <a:srgbClr val="002060"/>
                </a:solidFill>
              </a:rPr>
              <a:t>1.10</a:t>
            </a:r>
          </a:p>
        </p:txBody>
      </p:sp>
      <p:sp>
        <p:nvSpPr>
          <p:cNvPr id="29720" name="Text Box 25"/>
          <p:cNvSpPr txBox="1">
            <a:spLocks noChangeArrowheads="1"/>
          </p:cNvSpPr>
          <p:nvPr/>
        </p:nvSpPr>
        <p:spPr bwMode="auto">
          <a:xfrm>
            <a:off x="4343400" y="4800600"/>
            <a:ext cx="51435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350" b="1">
                <a:solidFill>
                  <a:srgbClr val="002060"/>
                </a:solidFill>
              </a:rPr>
              <a:t>50</a:t>
            </a:r>
          </a:p>
        </p:txBody>
      </p:sp>
      <p:sp>
        <p:nvSpPr>
          <p:cNvPr id="29721" name="Text Box 26"/>
          <p:cNvSpPr txBox="1">
            <a:spLocks noChangeArrowheads="1"/>
          </p:cNvSpPr>
          <p:nvPr/>
        </p:nvSpPr>
        <p:spPr bwMode="auto">
          <a:xfrm>
            <a:off x="4572000" y="3257550"/>
            <a:ext cx="40005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350" b="1" dirty="0">
                <a:solidFill>
                  <a:srgbClr val="002060"/>
                </a:solidFill>
              </a:rPr>
              <a:t>C</a:t>
            </a:r>
          </a:p>
        </p:txBody>
      </p:sp>
      <p:sp>
        <p:nvSpPr>
          <p:cNvPr id="29722" name="Text Box 14"/>
          <p:cNvSpPr txBox="1">
            <a:spLocks noChangeArrowheads="1"/>
          </p:cNvSpPr>
          <p:nvPr/>
        </p:nvSpPr>
        <p:spPr bwMode="auto">
          <a:xfrm>
            <a:off x="1946672" y="4232672"/>
            <a:ext cx="571500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350" b="1">
                <a:solidFill>
                  <a:srgbClr val="002060"/>
                </a:solidFill>
              </a:rPr>
              <a:t>0.90</a:t>
            </a:r>
          </a:p>
        </p:txBody>
      </p:sp>
      <p:sp>
        <p:nvSpPr>
          <p:cNvPr id="29723" name="Text Box 2"/>
          <p:cNvSpPr txBox="1">
            <a:spLocks noChangeArrowheads="1"/>
          </p:cNvSpPr>
          <p:nvPr/>
        </p:nvSpPr>
        <p:spPr bwMode="auto">
          <a:xfrm>
            <a:off x="1763316" y="1052513"/>
            <a:ext cx="619306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300">
                <a:solidFill>
                  <a:schemeClr val="bg1"/>
                </a:solidFill>
                <a:latin typeface="Tahoma" pitchFamily="34" charset="0"/>
              </a:rPr>
              <a:t>Constructing a Demand Curve</a:t>
            </a:r>
          </a:p>
        </p:txBody>
      </p:sp>
    </p:spTree>
    <p:extLst>
      <p:ext uri="{BB962C8B-B14F-4D97-AF65-F5344CB8AC3E}">
        <p14:creationId xmlns:p14="http://schemas.microsoft.com/office/powerpoint/2010/main" val="714619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L'elasticità della domanda al prezzo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L'elasticità della domanda al proprio prezzo misura la variazione percentuale della quantità domandata in seguito ad una variazione percentuale del prezzo del bene</a:t>
            </a:r>
          </a:p>
          <a:p>
            <a:r>
              <a:rPr lang="it-IT" dirty="0" smtClean="0"/>
              <a:t>Formalmente: </a:t>
            </a:r>
          </a:p>
          <a:p>
            <a:endParaRPr lang="it-IT" dirty="0" smtClean="0"/>
          </a:p>
          <a:p>
            <a:pPr algn="ctr">
              <a:buNone/>
            </a:pPr>
            <a:r>
              <a:rPr lang="el-GR" dirty="0" smtClean="0"/>
              <a:t>ε=</a:t>
            </a:r>
            <a:r>
              <a:rPr lang="it-IT" dirty="0" smtClean="0"/>
              <a:t>  [(</a:t>
            </a:r>
            <a:r>
              <a:rPr lang="el-GR" dirty="0" smtClean="0"/>
              <a:t>Δ</a:t>
            </a:r>
            <a:r>
              <a:rPr lang="it-IT" dirty="0" smtClean="0"/>
              <a:t>Q)/</a:t>
            </a:r>
            <a:r>
              <a:rPr lang="it-IT" dirty="0" err="1" smtClean="0"/>
              <a:t>Q</a:t>
            </a:r>
            <a:r>
              <a:rPr lang="it-IT" dirty="0" smtClean="0"/>
              <a:t>]/[(</a:t>
            </a:r>
            <a:r>
              <a:rPr lang="el-GR" dirty="0" smtClean="0"/>
              <a:t>Δ</a:t>
            </a:r>
            <a:r>
              <a:rPr lang="it-IT" dirty="0" smtClean="0"/>
              <a:t>P)/P]=  (</a:t>
            </a:r>
            <a:r>
              <a:rPr lang="el-GR" dirty="0" smtClean="0"/>
              <a:t>Δ</a:t>
            </a:r>
            <a:r>
              <a:rPr lang="it-IT" dirty="0" smtClean="0"/>
              <a:t>Q/</a:t>
            </a:r>
            <a:r>
              <a:rPr lang="el-GR" dirty="0" smtClean="0"/>
              <a:t>Δ</a:t>
            </a:r>
            <a:r>
              <a:rPr lang="it-IT" dirty="0" smtClean="0"/>
              <a:t>P)(</a:t>
            </a:r>
            <a:r>
              <a:rPr lang="it-IT" dirty="0" err="1" smtClean="0"/>
              <a:t>P</a:t>
            </a:r>
            <a:r>
              <a:rPr lang="it-IT" dirty="0" smtClean="0"/>
              <a:t>/Q)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8375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L'elasticità e inclinazione della curva di domanda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L’inclinazione misura la variazione (assoluta) della quantità al variare del prezzo: il rapporto tra le variazioni assolute (</a:t>
            </a:r>
            <a:r>
              <a:rPr lang="el-GR" dirty="0"/>
              <a:t>Δ</a:t>
            </a:r>
            <a:r>
              <a:rPr lang="it-IT" dirty="0"/>
              <a:t>Q/</a:t>
            </a:r>
            <a:r>
              <a:rPr lang="el-GR" dirty="0"/>
              <a:t>Δ</a:t>
            </a:r>
            <a:r>
              <a:rPr lang="it-IT" dirty="0" smtClean="0"/>
              <a:t>P)</a:t>
            </a:r>
          </a:p>
          <a:p>
            <a:r>
              <a:rPr lang="it-IT" dirty="0" smtClean="0"/>
              <a:t>L'elasticità corrisponde al rapporto tra le variazioni percentuali di quantità e prezzi</a:t>
            </a:r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Nel calcolo dell’elasticità, l’inclinazione della curva di domanda è una componente (il primo termine del prodotto sopra riportato)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203848" y="4221088"/>
            <a:ext cx="33843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l-GR" sz="3200" dirty="0"/>
              <a:t>ε=</a:t>
            </a:r>
            <a:r>
              <a:rPr lang="it-IT" sz="3200" dirty="0"/>
              <a:t> </a:t>
            </a:r>
            <a:r>
              <a:rPr lang="it-IT" sz="3200" dirty="0" smtClean="0"/>
              <a:t>(</a:t>
            </a:r>
            <a:r>
              <a:rPr lang="el-GR" sz="3200" dirty="0"/>
              <a:t>Δ</a:t>
            </a:r>
            <a:r>
              <a:rPr lang="it-IT" sz="3200" dirty="0"/>
              <a:t>Q/</a:t>
            </a:r>
            <a:r>
              <a:rPr lang="el-GR" sz="3200" dirty="0"/>
              <a:t>Δ</a:t>
            </a:r>
            <a:r>
              <a:rPr lang="it-IT" sz="3200" dirty="0"/>
              <a:t>P)(P/Q)</a:t>
            </a:r>
          </a:p>
        </p:txBody>
      </p:sp>
    </p:spTree>
    <p:extLst>
      <p:ext uri="{BB962C8B-B14F-4D97-AF65-F5344CB8AC3E}">
        <p14:creationId xmlns:p14="http://schemas.microsoft.com/office/powerpoint/2010/main" val="384572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pendenza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curva</a:t>
            </a:r>
            <a:r>
              <a:rPr lang="en-US" dirty="0" smtClean="0"/>
              <a:t> di </a:t>
            </a:r>
            <a:r>
              <a:rPr lang="en-US" dirty="0" err="1" smtClean="0"/>
              <a:t>domanda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Nella</a:t>
            </a:r>
            <a:r>
              <a:rPr lang="en-US" dirty="0" smtClean="0"/>
              <a:t> formula </a:t>
            </a:r>
            <a:r>
              <a:rPr lang="en-US" dirty="0" err="1" smtClean="0"/>
              <a:t>dell’elasticità</a:t>
            </a:r>
            <a:r>
              <a:rPr lang="en-US" dirty="0" smtClean="0"/>
              <a:t> è </a:t>
            </a:r>
            <a:r>
              <a:rPr lang="en-US" dirty="0" err="1" smtClean="0"/>
              <a:t>indicata</a:t>
            </a:r>
            <a:r>
              <a:rPr lang="en-US" dirty="0" smtClean="0"/>
              <a:t> la </a:t>
            </a:r>
            <a:r>
              <a:rPr lang="en-US" dirty="0" err="1" smtClean="0"/>
              <a:t>pendenza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curva</a:t>
            </a:r>
            <a:r>
              <a:rPr lang="en-US" dirty="0" smtClean="0"/>
              <a:t> di </a:t>
            </a:r>
            <a:r>
              <a:rPr lang="en-US" dirty="0" err="1" smtClean="0"/>
              <a:t>domanda</a:t>
            </a:r>
            <a:r>
              <a:rPr lang="en-US" dirty="0" smtClean="0"/>
              <a:t> </a:t>
            </a:r>
            <a:r>
              <a:rPr lang="en-US" dirty="0" err="1" smtClean="0"/>
              <a:t>diretta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rappresentazione</a:t>
            </a:r>
            <a:r>
              <a:rPr lang="en-US" dirty="0" smtClean="0"/>
              <a:t> </a:t>
            </a:r>
            <a:r>
              <a:rPr lang="en-US" dirty="0" err="1" smtClean="0"/>
              <a:t>grafica</a:t>
            </a:r>
            <a:r>
              <a:rPr lang="en-US" dirty="0" smtClean="0"/>
              <a:t> </a:t>
            </a:r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 smtClean="0"/>
              <a:t>utilizziamo</a:t>
            </a:r>
            <a:r>
              <a:rPr lang="en-US" dirty="0" smtClean="0"/>
              <a:t> la </a:t>
            </a:r>
            <a:r>
              <a:rPr lang="en-US" dirty="0" err="1" smtClean="0"/>
              <a:t>curva</a:t>
            </a:r>
            <a:r>
              <a:rPr lang="en-US" dirty="0" smtClean="0"/>
              <a:t> di </a:t>
            </a:r>
            <a:r>
              <a:rPr lang="en-US" dirty="0" err="1" smtClean="0"/>
              <a:t>domanda</a:t>
            </a:r>
            <a:r>
              <a:rPr lang="en-US" dirty="0" smtClean="0"/>
              <a:t> </a:t>
            </a:r>
            <a:r>
              <a:rPr lang="en-US" dirty="0" err="1" smtClean="0"/>
              <a:t>inversa</a:t>
            </a:r>
            <a:r>
              <a:rPr lang="en-US" dirty="0" smtClean="0"/>
              <a:t>, la cui </a:t>
            </a:r>
            <a:r>
              <a:rPr lang="en-US" dirty="0" err="1" smtClean="0"/>
              <a:t>pendenza</a:t>
            </a:r>
            <a:r>
              <a:rPr lang="en-US" dirty="0" smtClean="0"/>
              <a:t> è:</a:t>
            </a:r>
          </a:p>
          <a:p>
            <a:pPr marL="82296" indent="0" algn="ctr">
              <a:buNone/>
            </a:pPr>
            <a:r>
              <a:rPr lang="el-GR" dirty="0" smtClean="0"/>
              <a:t>Δ</a:t>
            </a:r>
            <a:r>
              <a:rPr lang="it-IT" dirty="0" smtClean="0"/>
              <a:t>P/</a:t>
            </a:r>
            <a:r>
              <a:rPr lang="el-GR" dirty="0" smtClean="0"/>
              <a:t>Δ</a:t>
            </a:r>
            <a:r>
              <a:rPr lang="it-IT" dirty="0" smtClean="0"/>
              <a:t>Q=1/(</a:t>
            </a:r>
            <a:r>
              <a:rPr lang="el-GR" dirty="0" smtClean="0"/>
              <a:t>Δ</a:t>
            </a:r>
            <a:r>
              <a:rPr lang="it-IT" dirty="0" smtClean="0"/>
              <a:t>Q/</a:t>
            </a:r>
            <a:r>
              <a:rPr lang="el-GR" dirty="0" smtClean="0"/>
              <a:t>Δ</a:t>
            </a:r>
            <a:r>
              <a:rPr lang="it-IT" dirty="0" smtClean="0"/>
              <a:t>P)</a:t>
            </a:r>
          </a:p>
          <a:p>
            <a:pPr marL="82296" indent="0">
              <a:buNone/>
            </a:pPr>
            <a:r>
              <a:rPr lang="it-IT" dirty="0" smtClean="0"/>
              <a:t>Da cui si ricava:</a:t>
            </a:r>
          </a:p>
          <a:p>
            <a:pPr marL="82296" indent="0" algn="ctr">
              <a:buNone/>
            </a:pPr>
            <a:r>
              <a:rPr lang="el-GR" dirty="0" smtClean="0"/>
              <a:t>Δ</a:t>
            </a:r>
            <a:r>
              <a:rPr lang="it-IT" dirty="0" smtClean="0"/>
              <a:t>Q/</a:t>
            </a:r>
            <a:r>
              <a:rPr lang="el-GR" dirty="0" smtClean="0"/>
              <a:t>Δ</a:t>
            </a:r>
            <a:r>
              <a:rPr lang="it-IT" dirty="0" smtClean="0"/>
              <a:t>P=1/(</a:t>
            </a:r>
            <a:r>
              <a:rPr lang="el-GR" dirty="0" smtClean="0"/>
              <a:t>Δ</a:t>
            </a:r>
            <a:r>
              <a:rPr lang="it-IT" dirty="0" smtClean="0"/>
              <a:t>P/</a:t>
            </a:r>
            <a:r>
              <a:rPr lang="el-GR" dirty="0" smtClean="0"/>
              <a:t>Δ</a:t>
            </a:r>
            <a:r>
              <a:rPr lang="it-IT" dirty="0" smtClean="0"/>
              <a:t>Q)</a:t>
            </a:r>
            <a:endParaRPr lang="it-IT" dirty="0"/>
          </a:p>
          <a:p>
            <a:pPr marL="82296" indent="0" algn="ctr">
              <a:buNone/>
            </a:pP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3760462" y="2636912"/>
            <a:ext cx="30732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l-GR" sz="3200" dirty="0"/>
              <a:t>ε=</a:t>
            </a:r>
            <a:r>
              <a:rPr lang="it-IT" sz="3200" dirty="0"/>
              <a:t> </a:t>
            </a:r>
            <a:r>
              <a:rPr lang="it-IT" sz="3200" dirty="0" smtClean="0"/>
              <a:t>(</a:t>
            </a:r>
            <a:r>
              <a:rPr lang="el-GR" sz="3200" dirty="0"/>
              <a:t>Δ</a:t>
            </a:r>
            <a:r>
              <a:rPr lang="it-IT" sz="3200" dirty="0"/>
              <a:t>Q/</a:t>
            </a:r>
            <a:r>
              <a:rPr lang="el-GR" sz="3200" dirty="0"/>
              <a:t>Δ</a:t>
            </a:r>
            <a:r>
              <a:rPr lang="it-IT" sz="3200" dirty="0"/>
              <a:t>P)(P/Q)</a:t>
            </a:r>
          </a:p>
        </p:txBody>
      </p:sp>
    </p:spTree>
    <p:extLst>
      <p:ext uri="{BB962C8B-B14F-4D97-AF65-F5344CB8AC3E}">
        <p14:creationId xmlns:p14="http://schemas.microsoft.com/office/powerpoint/2010/main" val="40903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pendenza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curva</a:t>
            </a:r>
            <a:r>
              <a:rPr lang="en-US" dirty="0" smtClean="0"/>
              <a:t> di </a:t>
            </a:r>
            <a:r>
              <a:rPr lang="en-US" dirty="0" err="1" smtClean="0"/>
              <a:t>domanda</a:t>
            </a:r>
            <a:r>
              <a:rPr lang="en-US" dirty="0" smtClean="0"/>
              <a:t>: </a:t>
            </a:r>
            <a:r>
              <a:rPr lang="en-US" dirty="0" err="1" smtClean="0"/>
              <a:t>esempio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Data la </a:t>
            </a:r>
            <a:r>
              <a:rPr lang="en-US" dirty="0" err="1" smtClean="0"/>
              <a:t>curva</a:t>
            </a:r>
            <a:r>
              <a:rPr lang="en-US" dirty="0" smtClean="0"/>
              <a:t> di </a:t>
            </a:r>
            <a:r>
              <a:rPr lang="en-US" dirty="0" err="1" smtClean="0"/>
              <a:t>domanda</a:t>
            </a:r>
            <a:r>
              <a:rPr lang="en-US" dirty="0" smtClean="0"/>
              <a:t> </a:t>
            </a:r>
            <a:r>
              <a:rPr lang="en-US" dirty="0" err="1" smtClean="0"/>
              <a:t>inversa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			P= 40-2Q</a:t>
            </a:r>
          </a:p>
          <a:p>
            <a:pPr marL="82296" indent="0">
              <a:buNone/>
            </a:pPr>
            <a:r>
              <a:rPr lang="en-US" dirty="0" smtClean="0"/>
              <a:t>La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pendenza</a:t>
            </a:r>
            <a:r>
              <a:rPr lang="en-US" dirty="0" smtClean="0"/>
              <a:t> è data da </a:t>
            </a:r>
            <a:r>
              <a:rPr lang="el-GR" dirty="0" smtClean="0"/>
              <a:t>Δ</a:t>
            </a:r>
            <a:r>
              <a:rPr lang="it-IT" dirty="0" smtClean="0"/>
              <a:t>P/</a:t>
            </a:r>
            <a:r>
              <a:rPr lang="el-GR" dirty="0" smtClean="0"/>
              <a:t>Δ</a:t>
            </a:r>
            <a:r>
              <a:rPr lang="it-IT" dirty="0" smtClean="0"/>
              <a:t>Q= -2</a:t>
            </a:r>
          </a:p>
          <a:p>
            <a:pPr marL="82296" indent="0">
              <a:buNone/>
            </a:pPr>
            <a:r>
              <a:rPr lang="it-IT" dirty="0" smtClean="0"/>
              <a:t>Da cui si ricava la:</a:t>
            </a:r>
          </a:p>
          <a:p>
            <a:pPr marL="82296" indent="0" algn="ctr">
              <a:buNone/>
            </a:pPr>
            <a:r>
              <a:rPr lang="el-GR" dirty="0" smtClean="0"/>
              <a:t>Δ</a:t>
            </a:r>
            <a:r>
              <a:rPr lang="it-IT" dirty="0" smtClean="0"/>
              <a:t>Q/</a:t>
            </a:r>
            <a:r>
              <a:rPr lang="el-GR" dirty="0" smtClean="0"/>
              <a:t>Δ</a:t>
            </a:r>
            <a:r>
              <a:rPr lang="it-IT" dirty="0" smtClean="0"/>
              <a:t>P=1/(</a:t>
            </a:r>
            <a:r>
              <a:rPr lang="el-GR" dirty="0" smtClean="0"/>
              <a:t>Δ</a:t>
            </a:r>
            <a:r>
              <a:rPr lang="it-IT" dirty="0" smtClean="0"/>
              <a:t>P/</a:t>
            </a:r>
            <a:r>
              <a:rPr lang="el-GR" dirty="0" smtClean="0"/>
              <a:t>Δ</a:t>
            </a:r>
            <a:r>
              <a:rPr lang="it-IT" dirty="0" smtClean="0"/>
              <a:t>Q)=-1/2</a:t>
            </a:r>
            <a:endParaRPr lang="it-IT" dirty="0"/>
          </a:p>
          <a:p>
            <a:pPr marL="82296" indent="0">
              <a:buNone/>
            </a:pPr>
            <a:r>
              <a:rPr lang="en-US" dirty="0" smtClean="0"/>
              <a:t>E </a:t>
            </a:r>
            <a:r>
              <a:rPr lang="en-US" dirty="0" err="1" smtClean="0"/>
              <a:t>l’elasticità</a:t>
            </a:r>
            <a:r>
              <a:rPr lang="en-US" dirty="0" smtClean="0"/>
              <a:t> </a:t>
            </a:r>
            <a:r>
              <a:rPr lang="en-US" dirty="0" err="1" smtClean="0"/>
              <a:t>sarà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Quindi</a:t>
            </a:r>
            <a:r>
              <a:rPr lang="en-US" dirty="0" smtClean="0"/>
              <a:t> NON è </a:t>
            </a:r>
            <a:r>
              <a:rPr lang="en-US" dirty="0" err="1" smtClean="0"/>
              <a:t>costante</a:t>
            </a:r>
            <a:r>
              <a:rPr lang="en-US" dirty="0" smtClean="0"/>
              <a:t>, </a:t>
            </a:r>
            <a:r>
              <a:rPr lang="en-US" dirty="0" err="1" smtClean="0"/>
              <a:t>varia</a:t>
            </a:r>
            <a:r>
              <a:rPr lang="en-US" dirty="0" smtClean="0"/>
              <a:t> con P/Q </a:t>
            </a:r>
            <a:r>
              <a:rPr lang="en-US" dirty="0" err="1" smtClean="0"/>
              <a:t>lungo</a:t>
            </a:r>
            <a:r>
              <a:rPr lang="en-US" dirty="0" smtClean="0"/>
              <a:t> la </a:t>
            </a:r>
            <a:r>
              <a:rPr lang="en-US" dirty="0" err="1" smtClean="0"/>
              <a:t>curva</a:t>
            </a:r>
            <a:r>
              <a:rPr lang="en-US" dirty="0" smtClean="0"/>
              <a:t> di </a:t>
            </a:r>
            <a:r>
              <a:rPr lang="en-US" dirty="0" err="1" smtClean="0"/>
              <a:t>domanda</a:t>
            </a:r>
            <a:endParaRPr lang="en-US" dirty="0"/>
          </a:p>
        </p:txBody>
      </p:sp>
      <p:sp>
        <p:nvSpPr>
          <p:cNvPr id="4" name="Rettangolo 3"/>
          <p:cNvSpPr/>
          <p:nvPr/>
        </p:nvSpPr>
        <p:spPr>
          <a:xfrm>
            <a:off x="3908497" y="4221088"/>
            <a:ext cx="25523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l-GR" sz="3200" dirty="0"/>
              <a:t>ε=</a:t>
            </a:r>
            <a:r>
              <a:rPr lang="it-IT" sz="3200" dirty="0"/>
              <a:t> </a:t>
            </a:r>
            <a:r>
              <a:rPr lang="it-IT" sz="3200" dirty="0" smtClean="0"/>
              <a:t>-(1/2)(</a:t>
            </a:r>
            <a:r>
              <a:rPr lang="it-IT" sz="3200" dirty="0"/>
              <a:t>P/Q)</a:t>
            </a:r>
          </a:p>
        </p:txBody>
      </p:sp>
    </p:spTree>
    <p:extLst>
      <p:ext uri="{BB962C8B-B14F-4D97-AF65-F5344CB8AC3E}">
        <p14:creationId xmlns:p14="http://schemas.microsoft.com/office/powerpoint/2010/main" val="3372104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Calcolo elasticità: esempio</a:t>
            </a:r>
            <a:endParaRPr lang="it-IT" dirty="0"/>
          </a:p>
        </p:txBody>
      </p:sp>
      <p:pic>
        <p:nvPicPr>
          <p:cNvPr id="4098" name="Picture 2" descr="C:\Documents and Settings\Administrator\Documenti\Dropbox\MICROBLENDED (1)\CAP 3\N113HQ0M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7875" y="1554163"/>
            <a:ext cx="5048250" cy="37480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3339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Elasticità di arco della domanda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Quando si esaminano variazioni marginali di prezzo l’elasticità è calcolata in un intorno di un punto della curva di domanda.</a:t>
            </a:r>
          </a:p>
          <a:p>
            <a:r>
              <a:rPr lang="it-IT" dirty="0" smtClean="0"/>
              <a:t>Se si prendono a riferimento variazioni di prezzo ampie, allora si utilizza la misura elasticità così definita:</a:t>
            </a:r>
          </a:p>
          <a:p>
            <a:pPr algn="ctr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3865563" y="4937125"/>
          <a:ext cx="2562225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zione" r:id="rId4" imgW="1307880" imgH="812520" progId="Equation.3">
                  <p:embed/>
                </p:oleObj>
              </mc:Choice>
              <mc:Fallback>
                <p:oleObj name="Equazione" r:id="rId4" imgW="1307880" imgH="812520" progId="Equation.3">
                  <p:embed/>
                  <p:pic>
                    <p:nvPicPr>
                      <p:cNvPr id="4" name="Ogget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5563" y="4937125"/>
                        <a:ext cx="2562225" cy="159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11826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491</TotalTime>
  <Words>627</Words>
  <Application>Microsoft Office PowerPoint</Application>
  <PresentationFormat>Presentazione su schermo (4:3)</PresentationFormat>
  <Paragraphs>93</Paragraphs>
  <Slides>16</Slides>
  <Notes>14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4" baseType="lpstr">
      <vt:lpstr>Calibri</vt:lpstr>
      <vt:lpstr>Corbel</vt:lpstr>
      <vt:lpstr>Gill Sans MT</vt:lpstr>
      <vt:lpstr>Tahoma</vt:lpstr>
      <vt:lpstr>Verdana</vt:lpstr>
      <vt:lpstr>Wingdings 2</vt:lpstr>
      <vt:lpstr>Solstizio</vt:lpstr>
      <vt:lpstr>Equazione</vt:lpstr>
      <vt:lpstr>La curva di domanda aggregata e l’elasticità</vt:lpstr>
      <vt:lpstr>La curva di domanda</vt:lpstr>
      <vt:lpstr>Presentazione standard di PowerPoint</vt:lpstr>
      <vt:lpstr>L'elasticità della domanda al prezzo</vt:lpstr>
      <vt:lpstr>L'elasticità e inclinazione della curva di domanda</vt:lpstr>
      <vt:lpstr>La pendenza della curva di domanda</vt:lpstr>
      <vt:lpstr>La pendenza della curva di domanda: esempio</vt:lpstr>
      <vt:lpstr>Calcolo elasticità: esempio</vt:lpstr>
      <vt:lpstr>Elasticità di arco della domanda</vt:lpstr>
      <vt:lpstr>Gradi di elasticità</vt:lpstr>
      <vt:lpstr>Elasticità e curva di domanda: due casi estremi</vt:lpstr>
      <vt:lpstr>Esempi di elasticità con diverse curve di domanda</vt:lpstr>
      <vt:lpstr>Surplus del consumatore</vt:lpstr>
      <vt:lpstr>Il Surplus del consumatore</vt:lpstr>
      <vt:lpstr>Il Surplus del consumatore (figura 1)</vt:lpstr>
      <vt:lpstr>Il Surplus del consumatore (figura 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Vincenzo</dc:creator>
  <cp:lastModifiedBy>marzano</cp:lastModifiedBy>
  <cp:revision>21</cp:revision>
  <dcterms:modified xsi:type="dcterms:W3CDTF">2023-04-19T07:47:32Z</dcterms:modified>
</cp:coreProperties>
</file>