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4" r:id="rId3"/>
    <p:sldId id="266" r:id="rId4"/>
    <p:sldId id="268" r:id="rId5"/>
    <p:sldId id="267" r:id="rId6"/>
    <p:sldId id="269" r:id="rId7"/>
    <p:sldId id="262" r:id="rId8"/>
    <p:sldId id="362" r:id="rId9"/>
    <p:sldId id="271" r:id="rId10"/>
    <p:sldId id="283" r:id="rId11"/>
    <p:sldId id="272" r:id="rId12"/>
    <p:sldId id="273" r:id="rId13"/>
    <p:sldId id="291" r:id="rId14"/>
    <p:sldId id="274" r:id="rId15"/>
    <p:sldId id="346" r:id="rId16"/>
    <p:sldId id="351" r:id="rId17"/>
    <p:sldId id="352" r:id="rId18"/>
    <p:sldId id="349" r:id="rId19"/>
    <p:sldId id="360" r:id="rId20"/>
    <p:sldId id="279" r:id="rId21"/>
    <p:sldId id="280" r:id="rId22"/>
    <p:sldId id="357" r:id="rId23"/>
    <p:sldId id="278" r:id="rId24"/>
    <p:sldId id="359" r:id="rId25"/>
    <p:sldId id="281" r:id="rId26"/>
    <p:sldId id="282" r:id="rId27"/>
    <p:sldId id="276" r:id="rId28"/>
    <p:sldId id="292" r:id="rId29"/>
    <p:sldId id="361" r:id="rId30"/>
    <p:sldId id="364" r:id="rId31"/>
    <p:sldId id="363" r:id="rId32"/>
    <p:sldId id="336" r:id="rId33"/>
    <p:sldId id="338" r:id="rId34"/>
    <p:sldId id="353" r:id="rId35"/>
    <p:sldId id="354" r:id="rId3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varScale="1">
        <p:scale>
          <a:sx n="78" d="100"/>
          <a:sy n="78" d="100"/>
        </p:scale>
        <p:origin x="1603"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D97DC-98D7-40FC-B44B-BB5424A5C98B}" type="doc">
      <dgm:prSet loTypeId="urn:microsoft.com/office/officeart/2005/8/layout/default" loCatId="list" qsTypeId="urn:microsoft.com/office/officeart/2005/8/quickstyle/simple4" qsCatId="simple" csTypeId="urn:microsoft.com/office/officeart/2005/8/colors/accent0_2" csCatId="mainScheme" phldr="1"/>
      <dgm:spPr/>
      <dgm:t>
        <a:bodyPr/>
        <a:lstStyle/>
        <a:p>
          <a:endParaRPr lang="en-US"/>
        </a:p>
      </dgm:t>
    </dgm:pt>
    <dgm:pt modelId="{0CB98C3F-A0A2-49EF-8805-71F3B56F0E54}">
      <dgm:prSet/>
      <dgm:spPr/>
      <dgm:t>
        <a:bodyPr/>
        <a:lstStyle/>
        <a:p>
          <a:r>
            <a:rPr lang="it-IT" dirty="0"/>
            <a:t>Il sistema agroalimentare ha un ruolo centrale nella società perché soddisfa i bisogni primari dell’individuo. </a:t>
          </a:r>
          <a:endParaRPr lang="en-US" dirty="0"/>
        </a:p>
      </dgm:t>
    </dgm:pt>
    <dgm:pt modelId="{AEDB4218-7F64-490A-AEDA-B64475D20765}" type="parTrans" cxnId="{71F7DD91-B969-43C8-8796-997DD5D5B46C}">
      <dgm:prSet/>
      <dgm:spPr/>
      <dgm:t>
        <a:bodyPr/>
        <a:lstStyle/>
        <a:p>
          <a:endParaRPr lang="en-US"/>
        </a:p>
      </dgm:t>
    </dgm:pt>
    <dgm:pt modelId="{1A42A09F-4EBD-4194-91A2-B12C9947B4DF}" type="sibTrans" cxnId="{71F7DD91-B969-43C8-8796-997DD5D5B46C}">
      <dgm:prSet/>
      <dgm:spPr/>
      <dgm:t>
        <a:bodyPr/>
        <a:lstStyle/>
        <a:p>
          <a:endParaRPr lang="en-US"/>
        </a:p>
      </dgm:t>
    </dgm:pt>
    <dgm:pt modelId="{E525ED38-015B-4822-AF5C-6F0101BDF86F}">
      <dgm:prSet/>
      <dgm:spPr/>
      <dgm:t>
        <a:bodyPr/>
        <a:lstStyle/>
        <a:p>
          <a:r>
            <a:rPr lang="it-IT"/>
            <a:t>La crescente sensibilità per la salute, la sicurezza alimentare, l’ambiente e il territorio pongono un forte accento sui temi della responsabilità sociale.</a:t>
          </a:r>
          <a:endParaRPr lang="en-US"/>
        </a:p>
      </dgm:t>
    </dgm:pt>
    <dgm:pt modelId="{5648C370-E9AF-495A-9D6A-7FBC8FAF256F}" type="parTrans" cxnId="{993F4AFC-62A3-4713-BA57-154AD013BA46}">
      <dgm:prSet/>
      <dgm:spPr/>
      <dgm:t>
        <a:bodyPr/>
        <a:lstStyle/>
        <a:p>
          <a:endParaRPr lang="en-US"/>
        </a:p>
      </dgm:t>
    </dgm:pt>
    <dgm:pt modelId="{EAA4D910-1DAE-476C-B026-A98846984C99}" type="sibTrans" cxnId="{993F4AFC-62A3-4713-BA57-154AD013BA46}">
      <dgm:prSet/>
      <dgm:spPr/>
      <dgm:t>
        <a:bodyPr/>
        <a:lstStyle/>
        <a:p>
          <a:endParaRPr lang="en-US"/>
        </a:p>
      </dgm:t>
    </dgm:pt>
    <dgm:pt modelId="{C6B68555-EC35-4D86-A96A-C3EBF8B596F1}" type="pres">
      <dgm:prSet presAssocID="{6E5D97DC-98D7-40FC-B44B-BB5424A5C98B}" presName="diagram" presStyleCnt="0">
        <dgm:presLayoutVars>
          <dgm:dir/>
          <dgm:resizeHandles val="exact"/>
        </dgm:presLayoutVars>
      </dgm:prSet>
      <dgm:spPr/>
    </dgm:pt>
    <dgm:pt modelId="{590DB5D3-4E06-48B0-B192-0199861C3F2B}" type="pres">
      <dgm:prSet presAssocID="{0CB98C3F-A0A2-49EF-8805-71F3B56F0E54}" presName="node" presStyleLbl="node1" presStyleIdx="0" presStyleCnt="2" custScaleX="133437">
        <dgm:presLayoutVars>
          <dgm:bulletEnabled val="1"/>
        </dgm:presLayoutVars>
      </dgm:prSet>
      <dgm:spPr/>
    </dgm:pt>
    <dgm:pt modelId="{F9306153-3304-488E-8F92-8C9B61A77967}" type="pres">
      <dgm:prSet presAssocID="{1A42A09F-4EBD-4194-91A2-B12C9947B4DF}" presName="sibTrans" presStyleCnt="0"/>
      <dgm:spPr/>
    </dgm:pt>
    <dgm:pt modelId="{1C54DD12-4946-4FA8-92AA-07F0935779C1}" type="pres">
      <dgm:prSet presAssocID="{E525ED38-015B-4822-AF5C-6F0101BDF86F}" presName="node" presStyleLbl="node1" presStyleIdx="1" presStyleCnt="2" custScaleX="128319">
        <dgm:presLayoutVars>
          <dgm:bulletEnabled val="1"/>
        </dgm:presLayoutVars>
      </dgm:prSet>
      <dgm:spPr/>
    </dgm:pt>
  </dgm:ptLst>
  <dgm:cxnLst>
    <dgm:cxn modelId="{A8270430-2082-4A44-BD27-DC0BA8487B5A}" type="presOf" srcId="{6E5D97DC-98D7-40FC-B44B-BB5424A5C98B}" destId="{C6B68555-EC35-4D86-A96A-C3EBF8B596F1}" srcOrd="0" destOrd="0" presId="urn:microsoft.com/office/officeart/2005/8/layout/default"/>
    <dgm:cxn modelId="{0B369668-B80A-4948-9B3A-51DC9AD08FBC}" type="presOf" srcId="{0CB98C3F-A0A2-49EF-8805-71F3B56F0E54}" destId="{590DB5D3-4E06-48B0-B192-0199861C3F2B}" srcOrd="0" destOrd="0" presId="urn:microsoft.com/office/officeart/2005/8/layout/default"/>
    <dgm:cxn modelId="{1C114857-EB1B-40A5-A268-A800A197A7CE}" type="presOf" srcId="{E525ED38-015B-4822-AF5C-6F0101BDF86F}" destId="{1C54DD12-4946-4FA8-92AA-07F0935779C1}" srcOrd="0" destOrd="0" presId="urn:microsoft.com/office/officeart/2005/8/layout/default"/>
    <dgm:cxn modelId="{71F7DD91-B969-43C8-8796-997DD5D5B46C}" srcId="{6E5D97DC-98D7-40FC-B44B-BB5424A5C98B}" destId="{0CB98C3F-A0A2-49EF-8805-71F3B56F0E54}" srcOrd="0" destOrd="0" parTransId="{AEDB4218-7F64-490A-AEDA-B64475D20765}" sibTransId="{1A42A09F-4EBD-4194-91A2-B12C9947B4DF}"/>
    <dgm:cxn modelId="{993F4AFC-62A3-4713-BA57-154AD013BA46}" srcId="{6E5D97DC-98D7-40FC-B44B-BB5424A5C98B}" destId="{E525ED38-015B-4822-AF5C-6F0101BDF86F}" srcOrd="1" destOrd="0" parTransId="{5648C370-E9AF-495A-9D6A-7FBC8FAF256F}" sibTransId="{EAA4D910-1DAE-476C-B026-A98846984C99}"/>
    <dgm:cxn modelId="{819E486E-299A-474D-96D7-B58227EA234E}" type="presParOf" srcId="{C6B68555-EC35-4D86-A96A-C3EBF8B596F1}" destId="{590DB5D3-4E06-48B0-B192-0199861C3F2B}" srcOrd="0" destOrd="0" presId="urn:microsoft.com/office/officeart/2005/8/layout/default"/>
    <dgm:cxn modelId="{D54A23A3-CB93-46FC-B4E8-4D29AE423BD9}" type="presParOf" srcId="{C6B68555-EC35-4D86-A96A-C3EBF8B596F1}" destId="{F9306153-3304-488E-8F92-8C9B61A77967}" srcOrd="1" destOrd="0" presId="urn:microsoft.com/office/officeart/2005/8/layout/default"/>
    <dgm:cxn modelId="{186F5C82-B682-41A2-A6D0-816E1BF46179}" type="presParOf" srcId="{C6B68555-EC35-4D86-A96A-C3EBF8B596F1}" destId="{1C54DD12-4946-4FA8-92AA-07F0935779C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598177-7F1D-48EF-A1CB-D814F733335B}" type="doc">
      <dgm:prSet loTypeId="urn:microsoft.com/office/officeart/2005/8/layout/cycle5" loCatId="cycle" qsTypeId="urn:microsoft.com/office/officeart/2005/8/quickstyle/simple5" qsCatId="simple" csTypeId="urn:microsoft.com/office/officeart/2005/8/colors/accent0_1" csCatId="mainScheme" phldr="1"/>
      <dgm:spPr/>
      <dgm:t>
        <a:bodyPr/>
        <a:lstStyle/>
        <a:p>
          <a:endParaRPr lang="en-US"/>
        </a:p>
      </dgm:t>
    </dgm:pt>
    <dgm:pt modelId="{7EB8906E-DE6E-425C-9B26-2D287472242F}">
      <dgm:prSet custT="1"/>
      <dgm:spPr/>
      <dgm:t>
        <a:bodyPr/>
        <a:lstStyle/>
        <a:p>
          <a:r>
            <a:rPr lang="it-IT" sz="1600" dirty="0"/>
            <a:t>Strumenti di gestione responsabili incidono sul versante dell’offerta e hanno lo scopo di supportare le imprese nell’integrazione dei principi della responsabilità nei processi strategici e operativi (es. codici di condotta, standard di gestione e certificazione e standard di rendicontazione);</a:t>
          </a:r>
          <a:endParaRPr lang="en-US" sz="1600" dirty="0"/>
        </a:p>
      </dgm:t>
    </dgm:pt>
    <dgm:pt modelId="{86B00661-8C03-40EA-8454-7E0A449DC511}" type="parTrans" cxnId="{1FF0882D-D117-47C6-AF1E-3A53FADF3960}">
      <dgm:prSet/>
      <dgm:spPr/>
      <dgm:t>
        <a:bodyPr/>
        <a:lstStyle/>
        <a:p>
          <a:endParaRPr lang="en-US"/>
        </a:p>
      </dgm:t>
    </dgm:pt>
    <dgm:pt modelId="{015C3C67-2D97-40F9-A834-617B4AEE8C74}" type="sibTrans" cxnId="{1FF0882D-D117-47C6-AF1E-3A53FADF3960}">
      <dgm:prSet/>
      <dgm:spPr/>
      <dgm:t>
        <a:bodyPr/>
        <a:lstStyle/>
        <a:p>
          <a:endParaRPr lang="en-US"/>
        </a:p>
      </dgm:t>
    </dgm:pt>
    <dgm:pt modelId="{7BF3E014-D3EE-414A-B1E9-E26B985D4465}">
      <dgm:prSet/>
      <dgm:spPr/>
      <dgm:t>
        <a:bodyPr/>
        <a:lstStyle/>
        <a:p>
          <a:r>
            <a:rPr lang="it-IT"/>
            <a:t>Strumenti per il consumo socialmente responsabile che agiscono sul versante della domanda e hanno lo scopo di influenzare le scelte di acquisto (es. etichette, marchi). </a:t>
          </a:r>
          <a:endParaRPr lang="en-US"/>
        </a:p>
      </dgm:t>
    </dgm:pt>
    <dgm:pt modelId="{3DF832C3-8392-4088-84B2-DCA5D2D1FFA1}" type="parTrans" cxnId="{9D54AAED-525C-4CFD-8690-B683C1C31F3F}">
      <dgm:prSet/>
      <dgm:spPr/>
      <dgm:t>
        <a:bodyPr/>
        <a:lstStyle/>
        <a:p>
          <a:endParaRPr lang="en-US"/>
        </a:p>
      </dgm:t>
    </dgm:pt>
    <dgm:pt modelId="{24146529-6A1F-4DBE-9943-C6514C67D373}" type="sibTrans" cxnId="{9D54AAED-525C-4CFD-8690-B683C1C31F3F}">
      <dgm:prSet/>
      <dgm:spPr/>
      <dgm:t>
        <a:bodyPr/>
        <a:lstStyle/>
        <a:p>
          <a:endParaRPr lang="en-US"/>
        </a:p>
      </dgm:t>
    </dgm:pt>
    <dgm:pt modelId="{D5963CE8-8C00-40F3-BCA2-8456B9BDDA89}" type="pres">
      <dgm:prSet presAssocID="{DC598177-7F1D-48EF-A1CB-D814F733335B}" presName="cycle" presStyleCnt="0">
        <dgm:presLayoutVars>
          <dgm:dir/>
          <dgm:resizeHandles val="exact"/>
        </dgm:presLayoutVars>
      </dgm:prSet>
      <dgm:spPr/>
    </dgm:pt>
    <dgm:pt modelId="{CF155EDE-2F3A-4346-B722-0A7D6FB57312}" type="pres">
      <dgm:prSet presAssocID="{7EB8906E-DE6E-425C-9B26-2D287472242F}" presName="node" presStyleLbl="node1" presStyleIdx="0" presStyleCnt="2" custScaleX="117174" custRadScaleRad="122446">
        <dgm:presLayoutVars>
          <dgm:bulletEnabled val="1"/>
        </dgm:presLayoutVars>
      </dgm:prSet>
      <dgm:spPr/>
    </dgm:pt>
    <dgm:pt modelId="{1E9A16E0-2212-4EE8-B7CB-E339AB270F34}" type="pres">
      <dgm:prSet presAssocID="{7EB8906E-DE6E-425C-9B26-2D287472242F}" presName="spNode" presStyleCnt="0"/>
      <dgm:spPr/>
    </dgm:pt>
    <dgm:pt modelId="{512E0E59-54B1-4F3B-8F3B-C1B99C7CC25D}" type="pres">
      <dgm:prSet presAssocID="{015C3C67-2D97-40F9-A834-617B4AEE8C74}" presName="sibTrans" presStyleLbl="sibTrans1D1" presStyleIdx="0" presStyleCnt="2"/>
      <dgm:spPr/>
    </dgm:pt>
    <dgm:pt modelId="{A11195DD-E8AA-4BCB-A8ED-0C5E33C6377F}" type="pres">
      <dgm:prSet presAssocID="{7BF3E014-D3EE-414A-B1E9-E26B985D4465}" presName="node" presStyleLbl="node1" presStyleIdx="1" presStyleCnt="2" custScaleX="116561">
        <dgm:presLayoutVars>
          <dgm:bulletEnabled val="1"/>
        </dgm:presLayoutVars>
      </dgm:prSet>
      <dgm:spPr/>
    </dgm:pt>
    <dgm:pt modelId="{1CF6130C-E26E-48E9-95ED-32F9BFC718A6}" type="pres">
      <dgm:prSet presAssocID="{7BF3E014-D3EE-414A-B1E9-E26B985D4465}" presName="spNode" presStyleCnt="0"/>
      <dgm:spPr/>
    </dgm:pt>
    <dgm:pt modelId="{33383584-F200-4287-B41A-659DB19BB8A1}" type="pres">
      <dgm:prSet presAssocID="{24146529-6A1F-4DBE-9943-C6514C67D373}" presName="sibTrans" presStyleLbl="sibTrans1D1" presStyleIdx="1" presStyleCnt="2"/>
      <dgm:spPr/>
    </dgm:pt>
  </dgm:ptLst>
  <dgm:cxnLst>
    <dgm:cxn modelId="{5444BC18-1486-481E-8295-203B388C1B4D}" type="presOf" srcId="{24146529-6A1F-4DBE-9943-C6514C67D373}" destId="{33383584-F200-4287-B41A-659DB19BB8A1}" srcOrd="0" destOrd="0" presId="urn:microsoft.com/office/officeart/2005/8/layout/cycle5"/>
    <dgm:cxn modelId="{4DF7CA19-3154-4F59-BA77-13F9F2620DD3}" type="presOf" srcId="{7EB8906E-DE6E-425C-9B26-2D287472242F}" destId="{CF155EDE-2F3A-4346-B722-0A7D6FB57312}" srcOrd="0" destOrd="0" presId="urn:microsoft.com/office/officeart/2005/8/layout/cycle5"/>
    <dgm:cxn modelId="{1FF0882D-D117-47C6-AF1E-3A53FADF3960}" srcId="{DC598177-7F1D-48EF-A1CB-D814F733335B}" destId="{7EB8906E-DE6E-425C-9B26-2D287472242F}" srcOrd="0" destOrd="0" parTransId="{86B00661-8C03-40EA-8454-7E0A449DC511}" sibTransId="{015C3C67-2D97-40F9-A834-617B4AEE8C74}"/>
    <dgm:cxn modelId="{E95E323C-9A2A-4B7F-BC9B-7EC7A0E07C5C}" type="presOf" srcId="{015C3C67-2D97-40F9-A834-617B4AEE8C74}" destId="{512E0E59-54B1-4F3B-8F3B-C1B99C7CC25D}" srcOrd="0" destOrd="0" presId="urn:microsoft.com/office/officeart/2005/8/layout/cycle5"/>
    <dgm:cxn modelId="{AD1C0A73-B88A-4451-A3A7-8FE967217D2B}" type="presOf" srcId="{7BF3E014-D3EE-414A-B1E9-E26B985D4465}" destId="{A11195DD-E8AA-4BCB-A8ED-0C5E33C6377F}" srcOrd="0" destOrd="0" presId="urn:microsoft.com/office/officeart/2005/8/layout/cycle5"/>
    <dgm:cxn modelId="{63978FD0-69E5-49AB-A001-4B7EB5DBA1E7}" type="presOf" srcId="{DC598177-7F1D-48EF-A1CB-D814F733335B}" destId="{D5963CE8-8C00-40F3-BCA2-8456B9BDDA89}" srcOrd="0" destOrd="0" presId="urn:microsoft.com/office/officeart/2005/8/layout/cycle5"/>
    <dgm:cxn modelId="{9D54AAED-525C-4CFD-8690-B683C1C31F3F}" srcId="{DC598177-7F1D-48EF-A1CB-D814F733335B}" destId="{7BF3E014-D3EE-414A-B1E9-E26B985D4465}" srcOrd="1" destOrd="0" parTransId="{3DF832C3-8392-4088-84B2-DCA5D2D1FFA1}" sibTransId="{24146529-6A1F-4DBE-9943-C6514C67D373}"/>
    <dgm:cxn modelId="{FB83423A-D157-4214-AB5F-B3A1ACAEFA10}" type="presParOf" srcId="{D5963CE8-8C00-40F3-BCA2-8456B9BDDA89}" destId="{CF155EDE-2F3A-4346-B722-0A7D6FB57312}" srcOrd="0" destOrd="0" presId="urn:microsoft.com/office/officeart/2005/8/layout/cycle5"/>
    <dgm:cxn modelId="{EE06E5C4-E535-4BBB-9E57-24E72F338D7D}" type="presParOf" srcId="{D5963CE8-8C00-40F3-BCA2-8456B9BDDA89}" destId="{1E9A16E0-2212-4EE8-B7CB-E339AB270F34}" srcOrd="1" destOrd="0" presId="urn:microsoft.com/office/officeart/2005/8/layout/cycle5"/>
    <dgm:cxn modelId="{3519CD4F-3887-403C-A588-F5FB9E0B92AA}" type="presParOf" srcId="{D5963CE8-8C00-40F3-BCA2-8456B9BDDA89}" destId="{512E0E59-54B1-4F3B-8F3B-C1B99C7CC25D}" srcOrd="2" destOrd="0" presId="urn:microsoft.com/office/officeart/2005/8/layout/cycle5"/>
    <dgm:cxn modelId="{3444966F-8FAF-4F8B-81FE-4BFD548EE857}" type="presParOf" srcId="{D5963CE8-8C00-40F3-BCA2-8456B9BDDA89}" destId="{A11195DD-E8AA-4BCB-A8ED-0C5E33C6377F}" srcOrd="3" destOrd="0" presId="urn:microsoft.com/office/officeart/2005/8/layout/cycle5"/>
    <dgm:cxn modelId="{C8FD01B0-77B1-4674-B630-18168AAC3957}" type="presParOf" srcId="{D5963CE8-8C00-40F3-BCA2-8456B9BDDA89}" destId="{1CF6130C-E26E-48E9-95ED-32F9BFC718A6}" srcOrd="4" destOrd="0" presId="urn:microsoft.com/office/officeart/2005/8/layout/cycle5"/>
    <dgm:cxn modelId="{3B4FEBC8-093D-4DA8-AE92-67AE7716E78F}" type="presParOf" srcId="{D5963CE8-8C00-40F3-BCA2-8456B9BDDA89}" destId="{33383584-F200-4287-B41A-659DB19BB8A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DB5D3-4E06-48B0-B192-0199861C3F2B}">
      <dsp:nvSpPr>
        <dsp:cNvPr id="0" name=""/>
        <dsp:cNvSpPr/>
      </dsp:nvSpPr>
      <dsp:spPr>
        <a:xfrm>
          <a:off x="169083" y="213"/>
          <a:ext cx="3754839" cy="16883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Il sistema agroalimentare ha un ruolo centrale nella società perché soddisfa i bisogni primari dell’individuo. </a:t>
          </a:r>
          <a:endParaRPr lang="en-US" sz="2000" kern="1200" dirty="0"/>
        </a:p>
      </dsp:txBody>
      <dsp:txXfrm>
        <a:off x="169083" y="213"/>
        <a:ext cx="3754839" cy="1688364"/>
      </dsp:txXfrm>
    </dsp:sp>
    <dsp:sp modelId="{1C54DD12-4946-4FA8-92AA-07F0935779C1}">
      <dsp:nvSpPr>
        <dsp:cNvPr id="0" name=""/>
        <dsp:cNvSpPr/>
      </dsp:nvSpPr>
      <dsp:spPr>
        <a:xfrm>
          <a:off x="241092" y="1969973"/>
          <a:ext cx="3610821" cy="168836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a:t>La crescente sensibilità per la salute, la sicurezza alimentare, l’ambiente e il territorio pongono un forte accento sui temi della responsabilità sociale.</a:t>
          </a:r>
          <a:endParaRPr lang="en-US" sz="2000" kern="1200"/>
        </a:p>
      </dsp:txBody>
      <dsp:txXfrm>
        <a:off x="241092" y="1969973"/>
        <a:ext cx="3610821" cy="1688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55EDE-2F3A-4346-B722-0A7D6FB57312}">
      <dsp:nvSpPr>
        <dsp:cNvPr id="0" name=""/>
        <dsp:cNvSpPr/>
      </dsp:nvSpPr>
      <dsp:spPr>
        <a:xfrm>
          <a:off x="54913" y="1123927"/>
          <a:ext cx="3791901" cy="210348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Strumenti di gestione responsabili incidono sul versante dell’offerta e hanno lo scopo di supportare le imprese nell’integrazione dei principi della responsabilità nei processi strategici e operativi (es. codici di condotta, standard di gestione e certificazione e standard di rendicontazione);</a:t>
          </a:r>
          <a:endParaRPr lang="en-US" sz="1600" kern="1200" dirty="0"/>
        </a:p>
      </dsp:txBody>
      <dsp:txXfrm>
        <a:off x="157597" y="1226611"/>
        <a:ext cx="3586533" cy="1898115"/>
      </dsp:txXfrm>
    </dsp:sp>
    <dsp:sp modelId="{512E0E59-54B1-4F3B-8F3B-C1B99C7CC25D}">
      <dsp:nvSpPr>
        <dsp:cNvPr id="0" name=""/>
        <dsp:cNvSpPr/>
      </dsp:nvSpPr>
      <dsp:spPr>
        <a:xfrm>
          <a:off x="2114701" y="-55900"/>
          <a:ext cx="3570569" cy="3570569"/>
        </a:xfrm>
        <a:custGeom>
          <a:avLst/>
          <a:gdLst/>
          <a:ahLst/>
          <a:cxnLst/>
          <a:rect l="0" t="0" r="0" b="0"/>
          <a:pathLst>
            <a:path>
              <a:moveTo>
                <a:pt x="445802" y="605018"/>
              </a:moveTo>
              <a:arcTo wR="1785284" hR="1785284" stAng="13283066" swAng="583386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1195DD-E8AA-4BCB-A8ED-0C5E33C6377F}">
      <dsp:nvSpPr>
        <dsp:cNvPr id="0" name=""/>
        <dsp:cNvSpPr/>
      </dsp:nvSpPr>
      <dsp:spPr>
        <a:xfrm>
          <a:off x="4036127" y="1123927"/>
          <a:ext cx="3772064" cy="210348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a:t>Strumenti per il consumo socialmente responsabile che agiscono sul versante della domanda e hanno lo scopo di influenzare le scelte di acquisto (es. etichette, marchi). </a:t>
          </a:r>
          <a:endParaRPr lang="en-US" sz="2000" kern="1200"/>
        </a:p>
      </dsp:txBody>
      <dsp:txXfrm>
        <a:off x="4138811" y="1226611"/>
        <a:ext cx="3566696" cy="1898115"/>
      </dsp:txXfrm>
    </dsp:sp>
    <dsp:sp modelId="{33383584-F200-4287-B41A-659DB19BB8A1}">
      <dsp:nvSpPr>
        <dsp:cNvPr id="0" name=""/>
        <dsp:cNvSpPr/>
      </dsp:nvSpPr>
      <dsp:spPr>
        <a:xfrm>
          <a:off x="2114701" y="836669"/>
          <a:ext cx="3570569" cy="3570569"/>
        </a:xfrm>
        <a:custGeom>
          <a:avLst/>
          <a:gdLst/>
          <a:ahLst/>
          <a:cxnLst/>
          <a:rect l="0" t="0" r="0" b="0"/>
          <a:pathLst>
            <a:path>
              <a:moveTo>
                <a:pt x="3124767" y="2965550"/>
              </a:moveTo>
              <a:arcTo wR="1785284" hR="1785284" stAng="2483066" swAng="583386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E0B91-7126-4426-B16C-08725EC6BB67}" type="datetimeFigureOut">
              <a:rPr lang="it-IT" smtClean="0"/>
              <a:t>15/11/2023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E2BAD-DC01-46E5-B0D3-61D2B16FB67A}" type="slidenum">
              <a:rPr lang="it-IT" smtClean="0"/>
              <a:t>‹N›</a:t>
            </a:fld>
            <a:endParaRPr lang="it-IT"/>
          </a:p>
        </p:txBody>
      </p:sp>
    </p:spTree>
    <p:extLst>
      <p:ext uri="{BB962C8B-B14F-4D97-AF65-F5344CB8AC3E}">
        <p14:creationId xmlns:p14="http://schemas.microsoft.com/office/powerpoint/2010/main" val="208332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9BE2BAD-DC01-46E5-B0D3-61D2B16FB67A}" type="slidenum">
              <a:rPr lang="it-IT" smtClean="0"/>
              <a:t>16</a:t>
            </a:fld>
            <a:endParaRPr lang="it-IT"/>
          </a:p>
        </p:txBody>
      </p:sp>
    </p:spTree>
    <p:extLst>
      <p:ext uri="{BB962C8B-B14F-4D97-AF65-F5344CB8AC3E}">
        <p14:creationId xmlns:p14="http://schemas.microsoft.com/office/powerpoint/2010/main" val="192996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000000"/>
                </a:solidFill>
                <a:effectLst/>
                <a:latin typeface="Arial" panose="020B0604020202020204" pitchFamily="34" charset="0"/>
              </a:rPr>
              <a:t>Tre serie di standard supportano il processo di reportistica: gli Standard universali GRI, che si applicano a tutte le organizzazioni; gli Standard di settore GRI, applicabili a settori mirati, e gli Standard specifici GRI, che elencano le informative pertinenti per un particolare tema. L’uso di questi Standard per determinare i temi materiali (rilevanti) aiuta le aziende a raggiungere uno sviluppo sostenibile.</a:t>
            </a:r>
            <a:endParaRPr lang="it-IT" dirty="0"/>
          </a:p>
        </p:txBody>
      </p:sp>
      <p:sp>
        <p:nvSpPr>
          <p:cNvPr id="4" name="Segnaposto numero diapositiva 3"/>
          <p:cNvSpPr>
            <a:spLocks noGrp="1"/>
          </p:cNvSpPr>
          <p:nvPr>
            <p:ph type="sldNum" sz="quarter" idx="5"/>
          </p:nvPr>
        </p:nvSpPr>
        <p:spPr/>
        <p:txBody>
          <a:bodyPr/>
          <a:lstStyle/>
          <a:p>
            <a:fld id="{49BE2BAD-DC01-46E5-B0D3-61D2B16FB67A}" type="slidenum">
              <a:rPr lang="it-IT" smtClean="0"/>
              <a:t>30</a:t>
            </a:fld>
            <a:endParaRPr lang="it-IT"/>
          </a:p>
        </p:txBody>
      </p:sp>
    </p:spTree>
    <p:extLst>
      <p:ext uri="{BB962C8B-B14F-4D97-AF65-F5344CB8AC3E}">
        <p14:creationId xmlns:p14="http://schemas.microsoft.com/office/powerpoint/2010/main" val="112722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a:defRPr/>
            </a:pPr>
            <a:fld id="{09DF3004-2921-4866-9BAA-3855B6B4933B}" type="datetimeFigureOut">
              <a:rPr lang="it-IT"/>
              <a:pPr>
                <a:defRPr/>
              </a:pPr>
              <a:t>15/11/2023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DA7D00-74F9-405A-9DE3-25E494E8F2C2}"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B1DEDD62-4A6A-4E09-A243-988A777093FE}" type="datetimeFigureOut">
              <a:rPr lang="it-IT"/>
              <a:pPr>
                <a:defRPr/>
              </a:pPr>
              <a:t>15/11/2023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5DA347E-93A5-4433-94CA-78A316D6C1E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AAFAF56D-BA00-4445-B938-5F0FA3D126C7}" type="datetimeFigureOut">
              <a:rPr lang="it-IT"/>
              <a:pPr>
                <a:defRPr/>
              </a:pPr>
              <a:t>15/11/2023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386B10E-8D80-459E-B162-E3FC2FADE3D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a:defRPr/>
            </a:pPr>
            <a:fld id="{1DAA62B9-6DD0-4E2B-B6B6-D8A0856F0C40}" type="datetimeFigureOut">
              <a:rPr lang="it-IT"/>
              <a:pPr>
                <a:defRPr/>
              </a:pPr>
              <a:t>15/11/2023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DC2A6F5-B4CB-4E97-A420-E8F303AF4F2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A102F22-4330-4172-9815-E2DB66CC5CA7}" type="datetimeFigureOut">
              <a:rPr lang="it-IT"/>
              <a:pPr>
                <a:defRPr/>
              </a:pPr>
              <a:t>15/11/2023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DB3319A-9CC3-4BBA-ADCB-4F72246E8C6A}"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p:cNvSpPr>
            <a:spLocks noGrp="1"/>
          </p:cNvSpPr>
          <p:nvPr>
            <p:ph type="dt" sz="half" idx="10"/>
          </p:nvPr>
        </p:nvSpPr>
        <p:spPr/>
        <p:txBody>
          <a:bodyPr/>
          <a:lstStyle>
            <a:lvl1pPr>
              <a:defRPr/>
            </a:lvl1pPr>
          </a:lstStyle>
          <a:p>
            <a:pPr>
              <a:defRPr/>
            </a:pPr>
            <a:fld id="{BFC57BC5-8F89-4F22-9F11-72B2A864A759}" type="datetimeFigureOut">
              <a:rPr lang="it-IT"/>
              <a:pPr>
                <a:defRPr/>
              </a:pPr>
              <a:t>15/11/2023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3346DA3-EB18-4FD1-B66B-34A3F619C41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p:cNvSpPr>
            <a:spLocks noGrp="1"/>
          </p:cNvSpPr>
          <p:nvPr>
            <p:ph type="dt" sz="half" idx="10"/>
          </p:nvPr>
        </p:nvSpPr>
        <p:spPr/>
        <p:txBody>
          <a:bodyPr/>
          <a:lstStyle>
            <a:lvl1pPr>
              <a:defRPr/>
            </a:lvl1pPr>
          </a:lstStyle>
          <a:p>
            <a:pPr>
              <a:defRPr/>
            </a:pPr>
            <a:fld id="{6D9A1A8B-9403-45CD-9F66-1C7265FD8EDB}" type="datetimeFigureOut">
              <a:rPr lang="it-IT"/>
              <a:pPr>
                <a:defRPr/>
              </a:pPr>
              <a:t>15/11/2023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8375B4A-91E4-4543-93BC-4BC7E4920D6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p:cNvSpPr>
            <a:spLocks noGrp="1"/>
          </p:cNvSpPr>
          <p:nvPr>
            <p:ph type="dt" sz="half" idx="10"/>
          </p:nvPr>
        </p:nvSpPr>
        <p:spPr/>
        <p:txBody>
          <a:bodyPr/>
          <a:lstStyle>
            <a:lvl1pPr>
              <a:defRPr/>
            </a:lvl1pPr>
          </a:lstStyle>
          <a:p>
            <a:pPr>
              <a:defRPr/>
            </a:pPr>
            <a:fld id="{998BCE42-9CE5-42B0-87D2-E7D3FBBAAA3A}" type="datetimeFigureOut">
              <a:rPr lang="it-IT"/>
              <a:pPr>
                <a:defRPr/>
              </a:pPr>
              <a:t>15/11/2023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1CF5FF4-BA3E-43AD-95B7-350A4BA0764B}"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78C6DBB-76CB-4190-95F4-7B4E882D484A}" type="datetimeFigureOut">
              <a:rPr lang="it-IT"/>
              <a:pPr>
                <a:defRPr/>
              </a:pPr>
              <a:t>15/11/2023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215D8D7D-DE59-4D8F-B311-0750F7A6279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DBA86C6-2DD6-43D4-83E6-F2922D4AB9A1}" type="datetimeFigureOut">
              <a:rPr lang="it-IT"/>
              <a:pPr>
                <a:defRPr/>
              </a:pPr>
              <a:t>15/11/2023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7C77D71-A5C0-4AF7-B05C-D3A10C0F63B2}"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781BA19-9AFC-40AC-B1DA-86BAB1D6F8D0}" type="datetimeFigureOut">
              <a:rPr lang="it-IT"/>
              <a:pPr>
                <a:defRPr/>
              </a:pPr>
              <a:t>15/11/2023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1E0F640-C554-4D44-A75C-DA6EE03BCAA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761D081-1E7C-42BA-A2B9-225B776C0636}" type="datetimeFigureOut">
              <a:rPr lang="it-IT"/>
              <a:pPr>
                <a:defRPr/>
              </a:pPr>
              <a:t>15/11/2023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23613A-43CB-46B6-BAF0-3400AF19ED2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6" name="Rectangle 13325">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598791" y="5085184"/>
            <a:ext cx="7944130" cy="1512168"/>
          </a:xfrm>
        </p:spPr>
        <p:txBody>
          <a:bodyPr rtlCol="0" anchor="t">
            <a:normAutofit/>
          </a:bodyPr>
          <a:lstStyle/>
          <a:p>
            <a:pPr algn="l" eaLnBrk="1" fontAlgn="auto" hangingPunct="1">
              <a:lnSpc>
                <a:spcPct val="90000"/>
              </a:lnSpc>
              <a:spcAft>
                <a:spcPts val="0"/>
              </a:spcAft>
              <a:defRPr/>
            </a:pPr>
            <a:r>
              <a:rPr lang="it-IT" sz="3200" b="1" cap="all" dirty="0">
                <a:solidFill>
                  <a:schemeClr val="tx2"/>
                </a:solidFill>
              </a:rPr>
              <a:t>STRATEGIE E STRUMENTI DI RESPONSABILITÀ SOCIALE NELLE FILIERE AGROALIMENTARI</a:t>
            </a:r>
            <a:br>
              <a:rPr lang="it-IT" sz="3200" b="1" cap="all" dirty="0">
                <a:solidFill>
                  <a:schemeClr val="tx2"/>
                </a:solidFill>
              </a:rPr>
            </a:br>
            <a:endParaRPr lang="it-IT" sz="3200" dirty="0">
              <a:solidFill>
                <a:schemeClr val="tx2"/>
              </a:solidFill>
            </a:endParaRPr>
          </a:p>
        </p:txBody>
      </p:sp>
      <p:pic>
        <p:nvPicPr>
          <p:cNvPr id="1026" name="Picture 2">
            <a:extLst>
              <a:ext uri="{FF2B5EF4-FFF2-40B4-BE49-F238E27FC236}">
                <a16:creationId xmlns:a16="http://schemas.microsoft.com/office/drawing/2014/main" id="{8AFF77F8-8EA4-B129-665A-B5617FB131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780"/>
          <a:stretch/>
        </p:blipFill>
        <p:spPr bwMode="auto">
          <a:xfrm>
            <a:off x="20" y="10"/>
            <a:ext cx="9143980"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3328" name="Group 13327">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3329" name="Freeform: Shape 13328">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3330" name="Freeform: Shape 13329">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331" name="Freeform: Shape 13330">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3332" name="Freeform: Shape 13331">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95" name="Rectangle 2869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199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7" name="Rectangle 28696">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Titolo 1"/>
          <p:cNvSpPr>
            <a:spLocks noGrp="1"/>
          </p:cNvSpPr>
          <p:nvPr>
            <p:ph type="title"/>
          </p:nvPr>
        </p:nvSpPr>
        <p:spPr>
          <a:xfrm>
            <a:off x="5050987" y="637763"/>
            <a:ext cx="3233024" cy="1627274"/>
          </a:xfrm>
        </p:spPr>
        <p:txBody>
          <a:bodyPr anchor="t">
            <a:normAutofit/>
          </a:bodyPr>
          <a:lstStyle/>
          <a:p>
            <a:pPr algn="l" eaLnBrk="1" hangingPunct="1">
              <a:lnSpc>
                <a:spcPct val="90000"/>
              </a:lnSpc>
            </a:pPr>
            <a:r>
              <a:rPr lang="it-IT" sz="3700"/>
              <a:t>RSI e sistema agroalimentare</a:t>
            </a:r>
          </a:p>
        </p:txBody>
      </p:sp>
      <p:pic>
        <p:nvPicPr>
          <p:cNvPr id="4098" name="Picture 2" descr="Lo Standard ISO/TS 26030: la Responsabilità Sociale nella catena alimentare">
            <a:extLst>
              <a:ext uri="{FF2B5EF4-FFF2-40B4-BE49-F238E27FC236}">
                <a16:creationId xmlns:a16="http://schemas.microsoft.com/office/drawing/2014/main" id="{0E44938C-0B17-754A-5A57-2EB3334A59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06" r="26779" b="-1"/>
          <a:stretch/>
        </p:blipFill>
        <p:spPr bwMode="auto">
          <a:xfrm>
            <a:off x="866660" y="637762"/>
            <a:ext cx="3705340" cy="5576770"/>
          </a:xfrm>
          <a:prstGeom prst="rect">
            <a:avLst/>
          </a:prstGeom>
          <a:noFill/>
          <a:extLst>
            <a:ext uri="{909E8E84-426E-40DD-AFC4-6F175D3DCCD1}">
              <a14:hiddenFill xmlns:a14="http://schemas.microsoft.com/office/drawing/2010/main">
                <a:solidFill>
                  <a:srgbClr val="FFFFFF"/>
                </a:solidFill>
              </a14:hiddenFill>
            </a:ext>
          </a:extLst>
        </p:spPr>
      </p:pic>
      <p:sp>
        <p:nvSpPr>
          <p:cNvPr id="28699" name="Rectangle 28698">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987" y="2349392"/>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676" name="Segnaposto contenuto 2">
            <a:extLst>
              <a:ext uri="{FF2B5EF4-FFF2-40B4-BE49-F238E27FC236}">
                <a16:creationId xmlns:a16="http://schemas.microsoft.com/office/drawing/2014/main" id="{98FF806F-77A8-BBC0-9170-84F0C001B36B}"/>
              </a:ext>
            </a:extLst>
          </p:cNvPr>
          <p:cNvGraphicFramePr>
            <a:graphicFrameLocks noGrp="1"/>
          </p:cNvGraphicFramePr>
          <p:nvPr>
            <p:ph idx="1"/>
            <p:extLst>
              <p:ext uri="{D42A27DB-BD31-4B8C-83A1-F6EECF244321}">
                <p14:modId xmlns:p14="http://schemas.microsoft.com/office/powerpoint/2010/main" val="1684127026"/>
              </p:ext>
            </p:extLst>
          </p:nvPr>
        </p:nvGraphicFramePr>
        <p:xfrm>
          <a:off x="5050986" y="2555979"/>
          <a:ext cx="4093006" cy="365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67544" y="188640"/>
            <a:ext cx="7816466" cy="1349253"/>
          </a:xfrm>
        </p:spPr>
        <p:txBody>
          <a:bodyPr rtlCol="0" anchor="t">
            <a:normAutofit/>
          </a:bodyPr>
          <a:lstStyle/>
          <a:p>
            <a:pPr algn="l" eaLnBrk="1" fontAlgn="auto" hangingPunct="1">
              <a:lnSpc>
                <a:spcPct val="90000"/>
              </a:lnSpc>
              <a:spcAft>
                <a:spcPts val="0"/>
              </a:spcAft>
              <a:defRPr/>
            </a:pPr>
            <a:r>
              <a:rPr lang="it-IT" sz="2400" b="1" dirty="0">
                <a:solidFill>
                  <a:schemeClr val="bg1"/>
                </a:solidFill>
              </a:rPr>
              <a:t>L’applicazione del tema della RSI al comparto agroalimentare ha come suoi principali ambiti di intervento:</a:t>
            </a:r>
            <a:br>
              <a:rPr lang="it-IT" sz="2400" b="1" dirty="0">
                <a:solidFill>
                  <a:schemeClr val="bg1"/>
                </a:solidFill>
              </a:rPr>
            </a:br>
            <a:endParaRPr lang="it-IT" sz="2400" b="1" dirty="0">
              <a:solidFill>
                <a:schemeClr val="bg1"/>
              </a:solidFill>
            </a:endParaRPr>
          </a:p>
        </p:txBody>
      </p:sp>
      <p:sp>
        <p:nvSpPr>
          <p:cNvPr id="17" name="Rectangle 16">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866661" y="2217343"/>
            <a:ext cx="7410669" cy="3959619"/>
          </a:xfrm>
        </p:spPr>
        <p:txBody>
          <a:bodyPr rtlCol="0">
            <a:normAutofit/>
          </a:bodyPr>
          <a:lstStyle/>
          <a:p>
            <a:pPr eaLnBrk="1" fontAlgn="auto" hangingPunct="1">
              <a:spcAft>
                <a:spcPts val="0"/>
              </a:spcAft>
              <a:buFont typeface="Arial" pitchFamily="34" charset="0"/>
              <a:buChar char="•"/>
              <a:defRPr/>
            </a:pPr>
            <a:r>
              <a:rPr lang="it-IT" sz="2100"/>
              <a:t>La preservazione e la valorizzazione del capitale naturale;</a:t>
            </a:r>
          </a:p>
          <a:p>
            <a:pPr eaLnBrk="1" fontAlgn="auto" hangingPunct="1">
              <a:spcAft>
                <a:spcPts val="0"/>
              </a:spcAft>
              <a:buFont typeface="Arial" pitchFamily="34" charset="0"/>
              <a:buChar char="•"/>
              <a:defRPr/>
            </a:pPr>
            <a:r>
              <a:rPr lang="it-IT" sz="2100"/>
              <a:t>La valorizzazione dell’identità territoriale e il dialogo con le comunità locali;</a:t>
            </a:r>
          </a:p>
          <a:p>
            <a:pPr eaLnBrk="1" fontAlgn="auto" hangingPunct="1">
              <a:spcAft>
                <a:spcPts val="0"/>
              </a:spcAft>
              <a:buFont typeface="Arial" pitchFamily="34" charset="0"/>
              <a:buChar char="•"/>
              <a:defRPr/>
            </a:pPr>
            <a:r>
              <a:rPr lang="it-IT" sz="2100"/>
              <a:t>La valorizzazione delle risorse umane;</a:t>
            </a:r>
          </a:p>
          <a:p>
            <a:pPr eaLnBrk="1" fontAlgn="auto" hangingPunct="1">
              <a:spcAft>
                <a:spcPts val="0"/>
              </a:spcAft>
              <a:buFont typeface="Arial" pitchFamily="34" charset="0"/>
              <a:buChar char="•"/>
              <a:defRPr/>
            </a:pPr>
            <a:r>
              <a:rPr lang="it-IT" sz="2100"/>
              <a:t>L’adozione di una strategia di prodotto concepita secondo un approccio integrato che punta non solo sulla genuinità e sulla sicurezza alimentare, ma che tiene conto anche delle aspettative dei consumatori riguardo alle caratteristiche di sostenibilità</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95D11C-794A-5FC5-46E6-B38C8DC6E4F8}"/>
              </a:ext>
            </a:extLst>
          </p:cNvPr>
          <p:cNvPicPr>
            <a:picLocks noChangeAspect="1"/>
          </p:cNvPicPr>
          <p:nvPr/>
        </p:nvPicPr>
        <p:blipFill rotWithShape="1">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8650" y="335628"/>
            <a:ext cx="7886700" cy="1325563"/>
          </a:xfrm>
        </p:spPr>
        <p:txBody>
          <a:bodyPr rtlCol="0">
            <a:normAutofit/>
          </a:bodyPr>
          <a:lstStyle/>
          <a:p>
            <a:pPr eaLnBrk="1" fontAlgn="auto" hangingPunct="1">
              <a:lnSpc>
                <a:spcPct val="90000"/>
              </a:lnSpc>
              <a:spcAft>
                <a:spcPts val="0"/>
              </a:spcAft>
              <a:defRPr/>
            </a:pPr>
            <a:r>
              <a:rPr lang="it-IT" b="1" dirty="0"/>
              <a:t>Gli strumenti della responsabilità sociale nell’agroalimentare</a:t>
            </a:r>
          </a:p>
        </p:txBody>
      </p:sp>
      <p:graphicFrame>
        <p:nvGraphicFramePr>
          <p:cNvPr id="5" name="Segnaposto contenuto 2">
            <a:extLst>
              <a:ext uri="{FF2B5EF4-FFF2-40B4-BE49-F238E27FC236}">
                <a16:creationId xmlns:a16="http://schemas.microsoft.com/office/drawing/2014/main" id="{578E4F3F-F2DF-9BC5-E1D3-E1A245BAA781}"/>
              </a:ext>
            </a:extLst>
          </p:cNvPr>
          <p:cNvGraphicFramePr>
            <a:graphicFrameLocks noGrp="1"/>
          </p:cNvGraphicFramePr>
          <p:nvPr>
            <p:ph idx="1"/>
            <p:extLst>
              <p:ext uri="{D42A27DB-BD31-4B8C-83A1-F6EECF244321}">
                <p14:modId xmlns:p14="http://schemas.microsoft.com/office/powerpoint/2010/main" val="1544068663"/>
              </p:ext>
            </p:extLst>
          </p:nvPr>
        </p:nvGraphicFramePr>
        <p:xfrm>
          <a:off x="628650" y="1825625"/>
          <a:ext cx="826383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cstate="print"/>
          <a:srcRect/>
          <a:stretch>
            <a:fillRect/>
          </a:stretch>
        </p:blipFill>
        <p:spPr bwMode="auto">
          <a:xfrm>
            <a:off x="134938" y="548680"/>
            <a:ext cx="9009062" cy="61404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1" name="Rectangle 514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3" name="Rectangle 514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6588" y="0"/>
            <a:ext cx="5647404"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atto mondiale delle Nazioni Unite - Wikipedia">
            <a:extLst>
              <a:ext uri="{FF2B5EF4-FFF2-40B4-BE49-F238E27FC236}">
                <a16:creationId xmlns:a16="http://schemas.microsoft.com/office/drawing/2014/main" id="{16A50C84-36B0-943B-BB56-224110D7B9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640" y="1991537"/>
            <a:ext cx="4194613" cy="1449447"/>
          </a:xfrm>
          <a:prstGeom prst="rect">
            <a:avLst/>
          </a:prstGeom>
          <a:noFill/>
          <a:extLst>
            <a:ext uri="{909E8E84-426E-40DD-AFC4-6F175D3DCCD1}">
              <a14:hiddenFill xmlns:a14="http://schemas.microsoft.com/office/drawing/2010/main">
                <a:solidFill>
                  <a:srgbClr val="FFFFFF"/>
                </a:solidFill>
              </a14:hiddenFill>
            </a:ext>
          </a:extLst>
        </p:spPr>
      </p:pic>
      <p:sp>
        <p:nvSpPr>
          <p:cNvPr id="5145" name="Rectangle 514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9982" y="4006121"/>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408439" y="2024160"/>
            <a:ext cx="4628057" cy="4411121"/>
          </a:xfrm>
        </p:spPr>
        <p:txBody>
          <a:bodyPr rtlCol="0">
            <a:normAutofit/>
          </a:bodyPr>
          <a:lstStyle/>
          <a:p>
            <a:pPr eaLnBrk="1" fontAlgn="auto" hangingPunct="1">
              <a:lnSpc>
                <a:spcPct val="90000"/>
              </a:lnSpc>
              <a:spcAft>
                <a:spcPts val="0"/>
              </a:spcAft>
              <a:buFont typeface="Arial" pitchFamily="34" charset="0"/>
              <a:buChar char="•"/>
              <a:defRPr/>
            </a:pPr>
            <a:r>
              <a:rPr lang="it-IT" sz="2000" dirty="0"/>
              <a:t>Rappresentano dichiarazioni formali contenenti principi e standard di comportamento d’impresa</a:t>
            </a:r>
          </a:p>
          <a:p>
            <a:pPr eaLnBrk="1" fontAlgn="auto" hangingPunct="1">
              <a:lnSpc>
                <a:spcPct val="90000"/>
              </a:lnSpc>
              <a:spcAft>
                <a:spcPts val="0"/>
              </a:spcAft>
              <a:buFont typeface="Arial" pitchFamily="34" charset="0"/>
              <a:buChar char="•"/>
              <a:defRPr/>
            </a:pPr>
            <a:r>
              <a:rPr lang="it-IT" sz="2000" i="1" dirty="0"/>
              <a:t>Il Global Compact </a:t>
            </a:r>
            <a:r>
              <a:rPr lang="it-IT" sz="2000" dirty="0"/>
              <a:t>portato avanti dall’ONU e che è stato annunciato nel 1999, a Davos, in occasione del World </a:t>
            </a:r>
            <a:r>
              <a:rPr lang="it-IT" sz="2000" dirty="0" err="1"/>
              <a:t>Economic</a:t>
            </a:r>
            <a:r>
              <a:rPr lang="it-IT" sz="2000" dirty="0"/>
              <a:t> Forum. </a:t>
            </a:r>
          </a:p>
          <a:p>
            <a:pPr eaLnBrk="1" fontAlgn="auto" hangingPunct="1">
              <a:lnSpc>
                <a:spcPct val="90000"/>
              </a:lnSpc>
              <a:spcAft>
                <a:spcPts val="0"/>
              </a:spcAft>
              <a:buFont typeface="Arial" pitchFamily="34" charset="0"/>
              <a:buChar char="•"/>
              <a:defRPr/>
            </a:pPr>
            <a:r>
              <a:rPr lang="it-IT" sz="2000" dirty="0"/>
              <a:t>Esso si basa su</a:t>
            </a:r>
            <a:r>
              <a:rPr lang="it-IT" sz="2000" i="1" dirty="0"/>
              <a:t> </a:t>
            </a:r>
            <a:r>
              <a:rPr lang="it-IT" sz="2000" dirty="0"/>
              <a:t>dieci principi universali </a:t>
            </a:r>
          </a:p>
          <a:p>
            <a:pPr eaLnBrk="1" fontAlgn="auto" hangingPunct="1">
              <a:lnSpc>
                <a:spcPct val="90000"/>
              </a:lnSpc>
              <a:spcAft>
                <a:spcPts val="0"/>
              </a:spcAft>
              <a:buFont typeface="Arial" pitchFamily="34" charset="0"/>
              <a:buChar char="•"/>
              <a:defRPr/>
            </a:pPr>
            <a:r>
              <a:rPr lang="it-IT" sz="2000" dirty="0"/>
              <a:t>Il </a:t>
            </a:r>
            <a:r>
              <a:rPr lang="it-IT" sz="2000" i="1" dirty="0"/>
              <a:t>Global Compact </a:t>
            </a:r>
            <a:r>
              <a:rPr lang="it-IT" sz="2000" dirty="0"/>
              <a:t>non è uno strumento normativo né obbligatorio ma un’iniziativa volontaria che cerca di promuovere una crescita sostenibile </a:t>
            </a:r>
          </a:p>
          <a:p>
            <a:pPr eaLnBrk="1" fontAlgn="auto" hangingPunct="1">
              <a:lnSpc>
                <a:spcPct val="90000"/>
              </a:lnSpc>
              <a:spcAft>
                <a:spcPts val="0"/>
              </a:spcAft>
              <a:buFont typeface="Arial" pitchFamily="34" charset="0"/>
              <a:buChar char="•"/>
              <a:defRPr/>
            </a:pPr>
            <a:endParaRPr lang="it-IT" sz="2000" dirty="0"/>
          </a:p>
        </p:txBody>
      </p:sp>
      <p:sp>
        <p:nvSpPr>
          <p:cNvPr id="2" name="Titolo 1"/>
          <p:cNvSpPr>
            <a:spLocks noGrp="1"/>
          </p:cNvSpPr>
          <p:nvPr>
            <p:ph type="title"/>
          </p:nvPr>
        </p:nvSpPr>
        <p:spPr>
          <a:xfrm>
            <a:off x="3639438" y="422719"/>
            <a:ext cx="5504562" cy="788637"/>
          </a:xfrm>
        </p:spPr>
        <p:txBody>
          <a:bodyPr rtlCol="0" anchor="t">
            <a:normAutofit fontScale="90000"/>
          </a:bodyPr>
          <a:lstStyle/>
          <a:p>
            <a:pPr algn="l" eaLnBrk="1" fontAlgn="auto" hangingPunct="1">
              <a:spcAft>
                <a:spcPts val="0"/>
              </a:spcAft>
              <a:defRPr/>
            </a:pPr>
            <a:r>
              <a:rPr lang="it-IT" sz="4200" b="1" dirty="0"/>
              <a:t>Codici di condotta </a:t>
            </a:r>
            <a:br>
              <a:rPr lang="it-IT" sz="4200" b="1" dirty="0"/>
            </a:br>
            <a:endParaRPr lang="it-IT" sz="4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0" name="Rectangle 2663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2" name="Freeform: Shape 2664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8" y="3296652"/>
            <a:ext cx="9151584"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Fondazione Global Compact Network Italia – Il Salone della CSR e  dell'innovazione sociale">
            <a:extLst>
              <a:ext uri="{FF2B5EF4-FFF2-40B4-BE49-F238E27FC236}">
                <a16:creationId xmlns:a16="http://schemas.microsoft.com/office/drawing/2014/main" id="{169171EE-FEF4-7594-BBEE-175AA761C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59" r="6285"/>
          <a:stretch/>
        </p:blipFill>
        <p:spPr bwMode="auto">
          <a:xfrm>
            <a:off x="1529908" y="553454"/>
            <a:ext cx="6085059" cy="2469279"/>
          </a:xfrm>
          <a:prstGeom prst="rect">
            <a:avLst/>
          </a:prstGeom>
          <a:noFill/>
          <a:extLst>
            <a:ext uri="{909E8E84-426E-40DD-AFC4-6F175D3DCCD1}">
              <a14:hiddenFill xmlns:a14="http://schemas.microsoft.com/office/drawing/2010/main">
                <a:solidFill>
                  <a:srgbClr val="FFFFFF"/>
                </a:solidFill>
              </a14:hiddenFill>
            </a:ext>
          </a:extLst>
        </p:spPr>
      </p:pic>
      <p:sp>
        <p:nvSpPr>
          <p:cNvPr id="26627" name="Segnaposto contenuto 2"/>
          <p:cNvSpPr>
            <a:spLocks noGrp="1"/>
          </p:cNvSpPr>
          <p:nvPr>
            <p:ph idx="1"/>
          </p:nvPr>
        </p:nvSpPr>
        <p:spPr>
          <a:xfrm>
            <a:off x="224061" y="3877968"/>
            <a:ext cx="8695878" cy="2398713"/>
          </a:xfrm>
        </p:spPr>
        <p:txBody>
          <a:bodyPr anchor="ctr">
            <a:normAutofit fontScale="92500"/>
          </a:bodyPr>
          <a:lstStyle/>
          <a:p>
            <a:pPr algn="just">
              <a:lnSpc>
                <a:spcPct val="90000"/>
              </a:lnSpc>
            </a:pPr>
            <a:r>
              <a:rPr lang="it-IT" sz="1800" dirty="0">
                <a:ea typeface="ＭＳ Ｐゴシック" pitchFamily="34" charset="-128"/>
              </a:rPr>
              <a:t>è </a:t>
            </a:r>
            <a:r>
              <a:rPr lang="it-IT" sz="1800" b="1" dirty="0">
                <a:ea typeface="ＭＳ Ｐゴシック" pitchFamily="34" charset="-128"/>
              </a:rPr>
              <a:t>un </a:t>
            </a:r>
            <a:r>
              <a:rPr lang="it-IT" sz="1800" b="1" i="1" dirty="0">
                <a:ea typeface="ＭＳ Ｐゴシック" pitchFamily="34" charset="-128"/>
              </a:rPr>
              <a:t>network</a:t>
            </a:r>
            <a:r>
              <a:rPr lang="it-IT" sz="1800" b="1" dirty="0">
                <a:ea typeface="ＭＳ Ｐゴシック" pitchFamily="34" charset="-128"/>
              </a:rPr>
              <a:t> </a:t>
            </a:r>
            <a:r>
              <a:rPr lang="it-IT" sz="1800" dirty="0">
                <a:ea typeface="ＭＳ Ｐゴシック" pitchFamily="34" charset="-128"/>
              </a:rPr>
              <a:t>promosso dalle Nazioni Unite, per </a:t>
            </a:r>
            <a:r>
              <a:rPr lang="it-IT" sz="1800" b="1" dirty="0">
                <a:ea typeface="ＭＳ Ｐゴシック" pitchFamily="34" charset="-128"/>
              </a:rPr>
              <a:t>lo sviluppo</a:t>
            </a:r>
            <a:r>
              <a:rPr lang="it-IT" sz="1800" dirty="0">
                <a:ea typeface="ＭＳ Ｐゴシック" pitchFamily="34" charset="-128"/>
              </a:rPr>
              <a:t>, </a:t>
            </a:r>
            <a:r>
              <a:rPr lang="it-IT" sz="1800" b="1" dirty="0">
                <a:ea typeface="ＭＳ Ｐゴシック" pitchFamily="34" charset="-128"/>
              </a:rPr>
              <a:t>l’implementazione e l’incremento di politiche e pratiche aziendali responsabili e sostenibili</a:t>
            </a:r>
            <a:r>
              <a:rPr lang="it-IT" sz="1800" dirty="0">
                <a:ea typeface="ＭＳ Ｐゴシック" pitchFamily="34" charset="-128"/>
              </a:rPr>
              <a:t>,  allo scopo di:</a:t>
            </a:r>
          </a:p>
          <a:p>
            <a:pPr algn="just">
              <a:lnSpc>
                <a:spcPct val="90000"/>
              </a:lnSpc>
            </a:pPr>
            <a:r>
              <a:rPr lang="it-IT" sz="1800" dirty="0">
                <a:ea typeface="ＭＳ Ｐゴシック" pitchFamily="34" charset="-128"/>
              </a:rPr>
              <a:t>allineare le operazioni e le strategie del </a:t>
            </a:r>
            <a:r>
              <a:rPr lang="it-IT" sz="1800" i="1" dirty="0">
                <a:ea typeface="ＭＳ Ｐゴシック" pitchFamily="34" charset="-128"/>
              </a:rPr>
              <a:t>business</a:t>
            </a:r>
            <a:r>
              <a:rPr lang="it-IT" sz="1800" dirty="0">
                <a:ea typeface="ＭＳ Ｐゴシック" pitchFamily="34" charset="-128"/>
              </a:rPr>
              <a:t> ovunque con dieci principi universalmente accettati nell’area dei diritti umani, del lavoro, dell’ambiente e della lotta alla corruzione;</a:t>
            </a:r>
          </a:p>
          <a:p>
            <a:pPr algn="just">
              <a:lnSpc>
                <a:spcPct val="90000"/>
              </a:lnSpc>
            </a:pPr>
            <a:r>
              <a:rPr lang="it-IT" sz="1800" dirty="0">
                <a:ea typeface="ＭＳ Ｐゴシック" pitchFamily="34" charset="-128"/>
              </a:rPr>
              <a:t>è un’iniziativa intergovernativa basata sul potere di una forte azione collettiva, che cerca di promuovere  una cittadinanza d’impresa responsabile in ogni regione del globo;</a:t>
            </a:r>
          </a:p>
          <a:p>
            <a:pPr algn="just">
              <a:lnSpc>
                <a:spcPct val="90000"/>
              </a:lnSpc>
            </a:pPr>
            <a:r>
              <a:rPr lang="it-IT" sz="1800" dirty="0">
                <a:ea typeface="ＭＳ Ｐゴシック" pitchFamily="34" charset="-128"/>
              </a:rPr>
              <a:t>ha circa </a:t>
            </a:r>
            <a:r>
              <a:rPr lang="it-IT" sz="1800" b="1" dirty="0">
                <a:ea typeface="ＭＳ Ｐゴシック" pitchFamily="34" charset="-128"/>
              </a:rPr>
              <a:t>8500 aderenti </a:t>
            </a:r>
            <a:r>
              <a:rPr lang="it-IT" sz="1800" dirty="0">
                <a:ea typeface="ＭＳ Ｐゴシック" pitchFamily="34" charset="-128"/>
              </a:rPr>
              <a:t>di </a:t>
            </a:r>
            <a:r>
              <a:rPr lang="it-IT" sz="1800" b="1" dirty="0">
                <a:ea typeface="ＭＳ Ｐゴシック" pitchFamily="34" charset="-128"/>
              </a:rPr>
              <a:t>oltre 135 Stati </a:t>
            </a:r>
            <a:r>
              <a:rPr lang="it-IT" sz="1800" dirty="0">
                <a:ea typeface="ＭＳ Ｐゴシック" pitchFamily="34" charset="-128"/>
              </a:rPr>
              <a:t>tra soggetti pubblici e privati, tra cui i consigli di amministrazione di molte aziende multinazionali con interessi in diversi continenti.</a:t>
            </a:r>
          </a:p>
        </p:txBody>
      </p:sp>
      <p:sp>
        <p:nvSpPr>
          <p:cNvPr id="26628" name="Segnaposto numero diapositiva 3"/>
          <p:cNvSpPr>
            <a:spLocks noGrp="1"/>
          </p:cNvSpPr>
          <p:nvPr>
            <p:ph type="sldNum" sz="quarter" idx="12"/>
          </p:nvPr>
        </p:nvSpPr>
        <p:spPr bwMode="auto">
          <a:xfrm>
            <a:off x="6457950" y="6356350"/>
            <a:ext cx="2057400" cy="365125"/>
          </a:xfrm>
        </p:spPr>
        <p:txBody>
          <a:bodyPr>
            <a:normAutofit/>
          </a:bodyPr>
          <a:lstStyle/>
          <a:p>
            <a:pPr>
              <a:spcAft>
                <a:spcPts val="600"/>
              </a:spcAft>
            </a:pPr>
            <a:fld id="{5E12F495-5D41-4A57-8164-18B3A0DBBA58}" type="slidenum">
              <a:rPr lang="it-IT" sz="900">
                <a:latin typeface="Calibri" pitchFamily="34" charset="0"/>
              </a:rPr>
              <a:pPr>
                <a:spcAft>
                  <a:spcPts val="600"/>
                </a:spcAft>
              </a:pPr>
              <a:t>15</a:t>
            </a:fld>
            <a:endParaRPr lang="it-IT" sz="90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NOR si unisce all'UNGC per aiutare lo sviluppo sostenibile | HONOR CLUB  (IT)">
            <a:extLst>
              <a:ext uri="{FF2B5EF4-FFF2-40B4-BE49-F238E27FC236}">
                <a16:creationId xmlns:a16="http://schemas.microsoft.com/office/drawing/2014/main" id="{0D0BEB55-B953-C2F3-547E-50B1F0E37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84" name="Rectangle 3278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olo 1"/>
          <p:cNvSpPr>
            <a:spLocks noGrp="1"/>
          </p:cNvSpPr>
          <p:nvPr>
            <p:ph type="title"/>
          </p:nvPr>
        </p:nvSpPr>
        <p:spPr>
          <a:xfrm>
            <a:off x="867638" y="637762"/>
            <a:ext cx="7416372" cy="900131"/>
          </a:xfrm>
        </p:spPr>
        <p:txBody>
          <a:bodyPr anchor="t">
            <a:normAutofit/>
          </a:bodyPr>
          <a:lstStyle/>
          <a:p>
            <a:pPr algn="l"/>
            <a:r>
              <a:rPr lang="it-IT" sz="3500" b="1">
                <a:solidFill>
                  <a:schemeClr val="bg1"/>
                </a:solidFill>
                <a:ea typeface="ＭＳ Ｐゴシック" pitchFamily="34" charset="-128"/>
              </a:rPr>
              <a:t>Modalità di adesione per le imprese</a:t>
            </a:r>
            <a:endParaRPr lang="it-IT" sz="3500">
              <a:solidFill>
                <a:schemeClr val="bg1"/>
              </a:solidFill>
              <a:ea typeface="ＭＳ Ｐゴシック" pitchFamily="34" charset="-128"/>
            </a:endParaRPr>
          </a:p>
        </p:txBody>
      </p:sp>
      <p:sp>
        <p:nvSpPr>
          <p:cNvPr id="32786" name="Rectangle 32785">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8" name="Rectangle 32787">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1" name="Segnaposto contenuto 2"/>
          <p:cNvSpPr>
            <a:spLocks noGrp="1"/>
          </p:cNvSpPr>
          <p:nvPr>
            <p:ph idx="1"/>
          </p:nvPr>
        </p:nvSpPr>
        <p:spPr>
          <a:xfrm>
            <a:off x="866661" y="2217343"/>
            <a:ext cx="7410669" cy="3959619"/>
          </a:xfrm>
        </p:spPr>
        <p:txBody>
          <a:bodyPr>
            <a:normAutofit/>
          </a:bodyPr>
          <a:lstStyle/>
          <a:p>
            <a:pPr marL="0" indent="0">
              <a:lnSpc>
                <a:spcPct val="90000"/>
              </a:lnSpc>
              <a:buNone/>
            </a:pPr>
            <a:r>
              <a:rPr lang="it-IT" sz="2100" dirty="0">
                <a:ea typeface="ＭＳ Ｐゴシック" pitchFamily="34" charset="-128"/>
              </a:rPr>
              <a:t>1) Lettera di </a:t>
            </a:r>
            <a:r>
              <a:rPr lang="it-IT" sz="2100" i="1" dirty="0" err="1">
                <a:ea typeface="ＭＳ Ｐゴシック" pitchFamily="34" charset="-128"/>
              </a:rPr>
              <a:t>committment</a:t>
            </a:r>
            <a:r>
              <a:rPr lang="it-IT" sz="2100" dirty="0">
                <a:ea typeface="ＭＳ Ｐゴシック" pitchFamily="34" charset="-128"/>
              </a:rPr>
              <a:t>  del vertice aziendale;</a:t>
            </a:r>
          </a:p>
          <a:p>
            <a:pPr marL="0" indent="0">
              <a:lnSpc>
                <a:spcPct val="90000"/>
              </a:lnSpc>
              <a:buNone/>
            </a:pPr>
            <a:r>
              <a:rPr lang="it-IT" sz="2100" dirty="0">
                <a:ea typeface="ＭＳ Ｐゴシック" pitchFamily="34" charset="-128"/>
              </a:rPr>
              <a:t>2) fare dello UN Global Compact e dei suoi principi una parte integrale della propria strategia di affari e cultura organizzativa;</a:t>
            </a:r>
          </a:p>
          <a:p>
            <a:pPr marL="0" indent="0">
              <a:lnSpc>
                <a:spcPct val="90000"/>
              </a:lnSpc>
              <a:buNone/>
            </a:pPr>
            <a:r>
              <a:rPr lang="it-IT" sz="2100" dirty="0">
                <a:ea typeface="ＭＳ Ｐゴシック" pitchFamily="34" charset="-128"/>
              </a:rPr>
              <a:t>3) rendere lo UN Global Compact ed i suoi principi parte integrante  dei processi decisionali </a:t>
            </a:r>
          </a:p>
          <a:p>
            <a:pPr marL="0" indent="0">
              <a:lnSpc>
                <a:spcPct val="90000"/>
              </a:lnSpc>
              <a:buNone/>
            </a:pPr>
            <a:r>
              <a:rPr lang="it-IT" sz="2100" dirty="0">
                <a:ea typeface="ＭＳ Ｐゴシック" pitchFamily="34" charset="-128"/>
              </a:rPr>
              <a:t>4) aderire a </a:t>
            </a:r>
            <a:r>
              <a:rPr lang="it-IT" sz="2100" i="1" dirty="0">
                <a:ea typeface="ＭＳ Ｐゴシック" pitchFamily="34" charset="-128"/>
              </a:rPr>
              <a:t>partnerships</a:t>
            </a:r>
            <a:r>
              <a:rPr lang="it-IT" sz="2100" dirty="0">
                <a:ea typeface="ＭＳ Ｐゴシック" pitchFamily="34" charset="-128"/>
              </a:rPr>
              <a:t> finalizzate a obiettivi di lungo termine delle Nazioni Unite, come Agenda 2030;</a:t>
            </a:r>
          </a:p>
          <a:p>
            <a:pPr marL="0" indent="0">
              <a:lnSpc>
                <a:spcPct val="90000"/>
              </a:lnSpc>
              <a:buNone/>
            </a:pPr>
            <a:r>
              <a:rPr lang="it-IT" sz="2100" dirty="0">
                <a:ea typeface="ＭＳ Ｐゴシック" pitchFamily="34" charset="-128"/>
              </a:rPr>
              <a:t>5) integrare nel suo </a:t>
            </a:r>
            <a:r>
              <a:rPr lang="it-IT" sz="2100" i="1" dirty="0">
                <a:ea typeface="ＭＳ Ｐゴシック" pitchFamily="34" charset="-128"/>
              </a:rPr>
              <a:t>report</a:t>
            </a:r>
            <a:r>
              <a:rPr lang="it-IT" sz="2100" dirty="0">
                <a:ea typeface="ＭＳ Ｐゴシック" pitchFamily="34" charset="-128"/>
              </a:rPr>
              <a:t> annuale una descrizione dei modi in cui implementa i principi  e sostiene obiettivi di sviluppo ;</a:t>
            </a:r>
          </a:p>
          <a:p>
            <a:pPr marL="0" indent="0">
              <a:lnSpc>
                <a:spcPct val="90000"/>
              </a:lnSpc>
              <a:buNone/>
            </a:pPr>
            <a:r>
              <a:rPr lang="it-IT" sz="2100" dirty="0">
                <a:ea typeface="ＭＳ Ｐゴシック" pitchFamily="34" charset="-128"/>
              </a:rPr>
              <a:t>6) promuovere lo UN GC e le pratiche di </a:t>
            </a:r>
            <a:r>
              <a:rPr lang="it-IT" sz="2100" i="1" dirty="0">
                <a:ea typeface="ＭＳ Ｐゴシック" pitchFamily="34" charset="-128"/>
              </a:rPr>
              <a:t>business</a:t>
            </a:r>
            <a:r>
              <a:rPr lang="it-IT" sz="2100" dirty="0">
                <a:ea typeface="ＭＳ Ｐゴシック" pitchFamily="34" charset="-128"/>
              </a:rPr>
              <a:t> responsabili;</a:t>
            </a:r>
          </a:p>
          <a:p>
            <a:pPr marL="0" indent="0">
              <a:lnSpc>
                <a:spcPct val="90000"/>
              </a:lnSpc>
              <a:buNone/>
            </a:pPr>
            <a:r>
              <a:rPr lang="it-IT" sz="2100" dirty="0">
                <a:ea typeface="ＭＳ Ｐゴシック" pitchFamily="34" charset="-128"/>
              </a:rPr>
              <a:t>7) versare un contributo finanziario l’anno in proporzione ai profitti dichiarati.</a:t>
            </a:r>
          </a:p>
          <a:p>
            <a:pPr marL="0" indent="0">
              <a:lnSpc>
                <a:spcPct val="90000"/>
              </a:lnSpc>
              <a:buNone/>
            </a:pPr>
            <a:endParaRPr lang="it-IT" sz="2100" dirty="0">
              <a:ea typeface="ＭＳ Ｐゴシック"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4" name="Rectangle 29703">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p:cNvSpPr>
          <p:nvPr>
            <p:ph type="title"/>
          </p:nvPr>
        </p:nvSpPr>
        <p:spPr>
          <a:xfrm>
            <a:off x="867638" y="637762"/>
            <a:ext cx="7416372" cy="900131"/>
          </a:xfrm>
        </p:spPr>
        <p:txBody>
          <a:bodyPr anchor="t">
            <a:normAutofit/>
          </a:bodyPr>
          <a:lstStyle/>
          <a:p>
            <a:pPr algn="l">
              <a:lnSpc>
                <a:spcPct val="90000"/>
              </a:lnSpc>
            </a:pPr>
            <a:r>
              <a:rPr lang="it-IT" sz="2700" b="1">
                <a:solidFill>
                  <a:schemeClr val="bg1"/>
                </a:solidFill>
                <a:ea typeface="ＭＳ Ｐゴシック" pitchFamily="34" charset="-128"/>
              </a:rPr>
              <a:t>Lo </a:t>
            </a:r>
            <a:r>
              <a:rPr lang="it-IT" sz="2700" b="1" i="1">
                <a:solidFill>
                  <a:schemeClr val="bg1"/>
                </a:solidFill>
                <a:ea typeface="ＭＳ Ｐゴシック" pitchFamily="34" charset="-128"/>
              </a:rPr>
              <a:t>UN Global Compact: i benefici attesi dalle imprese</a:t>
            </a:r>
          </a:p>
        </p:txBody>
      </p:sp>
      <p:sp>
        <p:nvSpPr>
          <p:cNvPr id="29706" name="Rectangle 29705">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8" name="Rectangle 29707">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Rectangle 3"/>
          <p:cNvSpPr>
            <a:spLocks noGrp="1"/>
          </p:cNvSpPr>
          <p:nvPr>
            <p:ph type="body" idx="1"/>
          </p:nvPr>
        </p:nvSpPr>
        <p:spPr>
          <a:xfrm>
            <a:off x="866661" y="2217343"/>
            <a:ext cx="7953811" cy="3959619"/>
          </a:xfrm>
        </p:spPr>
        <p:txBody>
          <a:bodyPr>
            <a:normAutofit/>
          </a:bodyPr>
          <a:lstStyle/>
          <a:p>
            <a:pPr marL="609600" indent="-609600" algn="just">
              <a:lnSpc>
                <a:spcPct val="90000"/>
              </a:lnSpc>
            </a:pPr>
            <a:r>
              <a:rPr lang="it-IT" sz="1900" dirty="0">
                <a:ea typeface="ＭＳ Ｐゴシック" pitchFamily="34" charset="-128"/>
              </a:rPr>
              <a:t>1) un </a:t>
            </a:r>
            <a:r>
              <a:rPr lang="it-IT" sz="1900" i="1" dirty="0">
                <a:ea typeface="ＭＳ Ｐゴシック" pitchFamily="34" charset="-128"/>
              </a:rPr>
              <a:t>framework </a:t>
            </a:r>
            <a:r>
              <a:rPr lang="it-IT" sz="1900" dirty="0">
                <a:ea typeface="ＭＳ Ｐゴシック" pitchFamily="34" charset="-128"/>
              </a:rPr>
              <a:t>ben stabilito e globalmente riconosciuto per politiche e pratiche ambientali, sociali e di governance;</a:t>
            </a:r>
          </a:p>
          <a:p>
            <a:pPr marL="609600" indent="-609600" algn="just">
              <a:lnSpc>
                <a:spcPct val="90000"/>
              </a:lnSpc>
            </a:pPr>
            <a:r>
              <a:rPr lang="it-IT" sz="1900" dirty="0">
                <a:ea typeface="ＭＳ Ｐゴシック" pitchFamily="34" charset="-128"/>
              </a:rPr>
              <a:t>2) condividere le migliori strategie e soluzioni praticate;</a:t>
            </a:r>
          </a:p>
          <a:p>
            <a:pPr marL="609600" indent="-609600" algn="just">
              <a:lnSpc>
                <a:spcPct val="90000"/>
              </a:lnSpc>
            </a:pPr>
            <a:r>
              <a:rPr lang="it-IT" sz="1900" dirty="0">
                <a:ea typeface="ＭＳ Ｐゴシック" pitchFamily="34" charset="-128"/>
              </a:rPr>
              <a:t>3) attuare soluzioni sostenibili in </a:t>
            </a:r>
            <a:r>
              <a:rPr lang="it-IT" sz="1900" i="1" dirty="0">
                <a:ea typeface="ＭＳ Ｐゴシック" pitchFamily="34" charset="-128"/>
              </a:rPr>
              <a:t>partnership</a:t>
            </a:r>
            <a:r>
              <a:rPr lang="it-IT" sz="1900" dirty="0">
                <a:ea typeface="ＭＳ Ｐゴシック" pitchFamily="34" charset="-128"/>
              </a:rPr>
              <a:t> con una gamma di </a:t>
            </a:r>
            <a:r>
              <a:rPr lang="it-IT" sz="1900" i="1" dirty="0">
                <a:ea typeface="ＭＳ Ｐゴシック" pitchFamily="34" charset="-128"/>
              </a:rPr>
              <a:t>stakeholders autorevoli (</a:t>
            </a:r>
            <a:r>
              <a:rPr lang="it-IT" sz="1900" dirty="0">
                <a:ea typeface="ＭＳ Ｐゴシック" pitchFamily="34" charset="-128"/>
              </a:rPr>
              <a:t>agenzie delle Nazioni Unite,  governi, aziende multinazionali);</a:t>
            </a:r>
          </a:p>
          <a:p>
            <a:pPr marL="609600" indent="-609600" algn="just">
              <a:lnSpc>
                <a:spcPct val="90000"/>
              </a:lnSpc>
            </a:pPr>
            <a:r>
              <a:rPr lang="it-IT" sz="1900" dirty="0">
                <a:ea typeface="ＭＳ Ｐゴシック" pitchFamily="34" charset="-128"/>
              </a:rPr>
              <a:t>4) creare legami tra le imprese commerciali e i fornitori e produttori di base in mercati emergenti o in via di rapido accrescimento;</a:t>
            </a:r>
          </a:p>
          <a:p>
            <a:pPr marL="609600" indent="-609600" algn="just">
              <a:lnSpc>
                <a:spcPct val="90000"/>
              </a:lnSpc>
            </a:pPr>
            <a:r>
              <a:rPr lang="it-IT" sz="1900" dirty="0">
                <a:ea typeface="ＭＳ Ｐゴシック" pitchFamily="34" charset="-128"/>
              </a:rPr>
              <a:t>5) accedere al bagaglio di esperienza delle Nazioni Unite in materia di sviluppo sostenibile;</a:t>
            </a:r>
          </a:p>
          <a:p>
            <a:pPr marL="609600" indent="-609600" algn="just">
              <a:lnSpc>
                <a:spcPct val="90000"/>
              </a:lnSpc>
            </a:pPr>
            <a:r>
              <a:rPr lang="it-IT" sz="1900" dirty="0">
                <a:ea typeface="ＭＳ Ｐゴシック" pitchFamily="34" charset="-128"/>
              </a:rPr>
              <a:t>6) utilizzare gli strumenti di gestione del </a:t>
            </a:r>
            <a:r>
              <a:rPr lang="it-IT" sz="1900" i="1" dirty="0">
                <a:ea typeface="ＭＳ Ｐゴシック" pitchFamily="34" charset="-128"/>
              </a:rPr>
              <a:t>UN Global Compact</a:t>
            </a:r>
            <a:r>
              <a:rPr lang="it-IT" sz="1900" dirty="0">
                <a:ea typeface="ＭＳ Ｐゴシック" pitchFamily="34" charset="-128"/>
              </a:rPr>
              <a:t>, ed entrare in gruppi di lavoro specializzati nei campi ambientale, sociale e della </a:t>
            </a:r>
            <a:r>
              <a:rPr lang="it-IT" sz="1900" i="1" dirty="0">
                <a:ea typeface="ＭＳ Ｐゴシック" pitchFamily="34" charset="-128"/>
              </a:rPr>
              <a:t>governance.</a:t>
            </a:r>
            <a:r>
              <a:rPr lang="it-IT" sz="1900" dirty="0">
                <a:ea typeface="ＭＳ Ｐゴシック" pitchFamily="34" charset="-128"/>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35" name="Rectangle 3482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199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7" name="Titolo 1"/>
          <p:cNvSpPr>
            <a:spLocks noGrp="1"/>
          </p:cNvSpPr>
          <p:nvPr>
            <p:ph type="title"/>
          </p:nvPr>
        </p:nvSpPr>
        <p:spPr>
          <a:xfrm>
            <a:off x="866667" y="649674"/>
            <a:ext cx="3213315" cy="1687143"/>
          </a:xfrm>
        </p:spPr>
        <p:txBody>
          <a:bodyPr anchor="t">
            <a:normAutofit/>
          </a:bodyPr>
          <a:lstStyle/>
          <a:p>
            <a:pPr algn="l" eaLnBrk="1" hangingPunct="1"/>
            <a:r>
              <a:rPr lang="it-IT" sz="4200" b="1" i="1">
                <a:solidFill>
                  <a:schemeClr val="bg1"/>
                </a:solidFill>
              </a:rPr>
              <a:t>Lo standard SA 8000</a:t>
            </a:r>
            <a:endParaRPr lang="it-IT" sz="4200">
              <a:solidFill>
                <a:schemeClr val="bg1"/>
              </a:solidFill>
            </a:endParaRPr>
          </a:p>
        </p:txBody>
      </p:sp>
      <p:sp>
        <p:nvSpPr>
          <p:cNvPr id="34836" name="Rectangle 3483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7" name="Rectangle 3483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986" y="2416891"/>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ECONDO RINNOVO CERTIFICAZIONE SA 8000 - Tema Sistemi">
            <a:extLst>
              <a:ext uri="{FF2B5EF4-FFF2-40B4-BE49-F238E27FC236}">
                <a16:creationId xmlns:a16="http://schemas.microsoft.com/office/drawing/2014/main" id="{0EFC1A8F-D712-D991-4938-5D4B7C03D0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331" y="2701414"/>
            <a:ext cx="3213315" cy="145517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4572000" y="2701414"/>
            <a:ext cx="4571992" cy="3596616"/>
          </a:xfrm>
        </p:spPr>
        <p:txBody>
          <a:bodyPr rtlCol="0">
            <a:normAutofit fontScale="92500"/>
          </a:bodyPr>
          <a:lstStyle/>
          <a:p>
            <a:pPr algn="just" eaLnBrk="1" hangingPunct="1">
              <a:lnSpc>
                <a:spcPct val="90000"/>
              </a:lnSpc>
            </a:pPr>
            <a:r>
              <a:rPr lang="it-IT" sz="2400" dirty="0"/>
              <a:t>La </a:t>
            </a:r>
            <a:r>
              <a:rPr lang="it-IT" sz="2400" i="1" dirty="0"/>
              <a:t>Social Accountability</a:t>
            </a:r>
            <a:r>
              <a:rPr lang="it-IT" sz="2400" dirty="0"/>
              <a:t> costituisce il primo standard volontario che è stato diffuso sulla Responsabilità Sociale d’Impresa</a:t>
            </a:r>
          </a:p>
          <a:p>
            <a:pPr algn="just" eaLnBrk="1" hangingPunct="1">
              <a:lnSpc>
                <a:spcPct val="90000"/>
              </a:lnSpc>
            </a:pPr>
            <a:r>
              <a:rPr lang="it-IT" sz="2400" dirty="0"/>
              <a:t>Si tratta di uno strumento internazionale che si focalizza su un segmento ben definito della responsabilità sociale: la disciplina del rispetto dei diritti umani, dei lavoratori e della sicurezza sui luoghi di lavoro. </a:t>
            </a:r>
          </a:p>
          <a:p>
            <a:pPr marL="0" indent="0" algn="just" eaLnBrk="1" fontAlgn="auto" hangingPunct="1">
              <a:lnSpc>
                <a:spcPct val="90000"/>
              </a:lnSpc>
              <a:spcAft>
                <a:spcPts val="0"/>
              </a:spcAft>
              <a:buNone/>
              <a:defRPr/>
            </a:pPr>
            <a:endParaRPr lang="it-IT" sz="2400" dirty="0"/>
          </a:p>
        </p:txBody>
      </p:sp>
    </p:spTree>
    <p:extLst>
      <p:ext uri="{BB962C8B-B14F-4D97-AF65-F5344CB8AC3E}">
        <p14:creationId xmlns:p14="http://schemas.microsoft.com/office/powerpoint/2010/main" val="324862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egnaposto contenuto 2"/>
          <p:cNvSpPr>
            <a:spLocks noGrp="1"/>
          </p:cNvSpPr>
          <p:nvPr>
            <p:ph idx="1"/>
          </p:nvPr>
        </p:nvSpPr>
        <p:spPr>
          <a:xfrm>
            <a:off x="611188" y="3644900"/>
            <a:ext cx="8229600" cy="2376488"/>
          </a:xfrm>
          <a:solidFill>
            <a:schemeClr val="bg1">
              <a:lumMod val="85000"/>
            </a:schemeClr>
          </a:solidFill>
          <a:ln w="38100">
            <a:solidFill>
              <a:schemeClr val="tx1"/>
            </a:solidFill>
            <a:prstDash val="dashDot"/>
          </a:ln>
        </p:spPr>
        <p:txBody>
          <a:bodyPr/>
          <a:lstStyle/>
          <a:p>
            <a:pPr algn="ctr" eaLnBrk="1" hangingPunct="1">
              <a:buFont typeface="Arial" charset="0"/>
              <a:buNone/>
            </a:pPr>
            <a:r>
              <a:rPr lang="it-IT" sz="2800" dirty="0"/>
              <a:t>La Responsabilità Sociale d’Impresa si configura come una leva strategica fondamentale per la definizione di un nuovo modello di sviluppo d’impresa capace di coniugare in modo sinergico gli obiettivi di competitività con quelli di sostenibilità. </a:t>
            </a:r>
          </a:p>
        </p:txBody>
      </p:sp>
      <p:sp>
        <p:nvSpPr>
          <p:cNvPr id="5" name="Rettangolo arrotondato 4"/>
          <p:cNvSpPr/>
          <p:nvPr/>
        </p:nvSpPr>
        <p:spPr>
          <a:xfrm>
            <a:off x="3059113" y="188913"/>
            <a:ext cx="2881312" cy="1295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rPr>
              <a:t>Pressione dei mercati  verso nuove strategie competitive</a:t>
            </a:r>
          </a:p>
        </p:txBody>
      </p:sp>
      <p:sp>
        <p:nvSpPr>
          <p:cNvPr id="6" name="Rettangolo arrotondato 5"/>
          <p:cNvSpPr/>
          <p:nvPr/>
        </p:nvSpPr>
        <p:spPr>
          <a:xfrm>
            <a:off x="0" y="333375"/>
            <a:ext cx="2771775" cy="143986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rPr>
              <a:t>Maggiore coscienza sociale ed ambientale dei consumatori e della società</a:t>
            </a:r>
          </a:p>
        </p:txBody>
      </p:sp>
      <p:sp>
        <p:nvSpPr>
          <p:cNvPr id="7" name="Rettangolo arrotondato 6"/>
          <p:cNvSpPr/>
          <p:nvPr/>
        </p:nvSpPr>
        <p:spPr>
          <a:xfrm>
            <a:off x="6300788" y="620713"/>
            <a:ext cx="2719387" cy="12239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schemeClr val="tx1"/>
                </a:solidFill>
              </a:rPr>
              <a:t>Crescente attenzione delle istituzioni alle tematiche della sostenibilità</a:t>
            </a:r>
          </a:p>
        </p:txBody>
      </p:sp>
      <p:cxnSp>
        <p:nvCxnSpPr>
          <p:cNvPr id="10" name="Connettore 2 9"/>
          <p:cNvCxnSpPr/>
          <p:nvPr/>
        </p:nvCxnSpPr>
        <p:spPr>
          <a:xfrm>
            <a:off x="4355976" y="1484784"/>
            <a:ext cx="0" cy="1728192"/>
          </a:xfrm>
          <a:prstGeom prst="straightConnector1">
            <a:avLst/>
          </a:prstGeom>
          <a:ln w="5715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1000125" y="1772816"/>
            <a:ext cx="0" cy="1728192"/>
          </a:xfrm>
          <a:prstGeom prst="straightConnector1">
            <a:avLst/>
          </a:prstGeom>
          <a:ln w="5715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7046913" y="1844824"/>
            <a:ext cx="0" cy="1728192"/>
          </a:xfrm>
          <a:prstGeom prst="straightConnector1">
            <a:avLst/>
          </a:prstGeom>
          <a:ln w="5715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9" name="Rectangle 3482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1" name="Freeform: Shape 3483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17" name="Titolo 1"/>
          <p:cNvSpPr>
            <a:spLocks noGrp="1"/>
          </p:cNvSpPr>
          <p:nvPr>
            <p:ph type="title"/>
          </p:nvPr>
        </p:nvSpPr>
        <p:spPr>
          <a:xfrm>
            <a:off x="852775" y="609600"/>
            <a:ext cx="3588597" cy="1330840"/>
          </a:xfrm>
        </p:spPr>
        <p:txBody>
          <a:bodyPr>
            <a:normAutofit/>
          </a:bodyPr>
          <a:lstStyle/>
          <a:p>
            <a:pPr eaLnBrk="1" hangingPunct="1">
              <a:lnSpc>
                <a:spcPct val="90000"/>
              </a:lnSpc>
            </a:pPr>
            <a:r>
              <a:rPr lang="it-IT" b="1" i="1"/>
              <a:t>Lo standard SA 8000</a:t>
            </a:r>
            <a:endParaRPr lang="it-IT"/>
          </a:p>
        </p:txBody>
      </p:sp>
      <p:sp>
        <p:nvSpPr>
          <p:cNvPr id="3" name="Segnaposto contenuto 2"/>
          <p:cNvSpPr>
            <a:spLocks noGrp="1"/>
          </p:cNvSpPr>
          <p:nvPr>
            <p:ph idx="1"/>
          </p:nvPr>
        </p:nvSpPr>
        <p:spPr>
          <a:xfrm>
            <a:off x="179513" y="2194102"/>
            <a:ext cx="4550640" cy="3908585"/>
          </a:xfrm>
        </p:spPr>
        <p:txBody>
          <a:bodyPr rtlCol="0">
            <a:normAutofit/>
          </a:bodyPr>
          <a:lstStyle/>
          <a:p>
            <a:pPr algn="just" eaLnBrk="1" fontAlgn="auto" hangingPunct="1">
              <a:spcAft>
                <a:spcPts val="0"/>
              </a:spcAft>
              <a:buFont typeface="Arial" pitchFamily="34" charset="0"/>
              <a:buChar char="•"/>
              <a:defRPr/>
            </a:pPr>
            <a:r>
              <a:rPr lang="it-IT" sz="1800" dirty="0"/>
              <a:t>La norma SA 8000 nasce dal CEPAA (</a:t>
            </a:r>
            <a:r>
              <a:rPr lang="it-IT" sz="1800" i="1" dirty="0" err="1"/>
              <a:t>Council</a:t>
            </a:r>
            <a:r>
              <a:rPr lang="it-IT" sz="1800" i="1" dirty="0"/>
              <a:t> of </a:t>
            </a:r>
            <a:r>
              <a:rPr lang="it-IT" sz="1800" i="1" dirty="0" err="1"/>
              <a:t>Economical</a:t>
            </a:r>
            <a:r>
              <a:rPr lang="it-IT" sz="1800" i="1" dirty="0"/>
              <a:t> </a:t>
            </a:r>
            <a:r>
              <a:rPr lang="it-IT" sz="1800" i="1" dirty="0" err="1"/>
              <a:t>Priorities</a:t>
            </a:r>
            <a:r>
              <a:rPr lang="it-IT" sz="1800" i="1" dirty="0"/>
              <a:t> </a:t>
            </a:r>
            <a:r>
              <a:rPr lang="it-IT" sz="1800" i="1" dirty="0" err="1"/>
              <a:t>Accreditation</a:t>
            </a:r>
            <a:r>
              <a:rPr lang="it-IT" sz="1800" i="1" dirty="0"/>
              <a:t> Agency</a:t>
            </a:r>
            <a:r>
              <a:rPr lang="it-IT" sz="1800" dirty="0"/>
              <a:t>)</a:t>
            </a:r>
          </a:p>
          <a:p>
            <a:pPr algn="just" eaLnBrk="1" fontAlgn="auto" hangingPunct="1">
              <a:spcAft>
                <a:spcPts val="0"/>
              </a:spcAft>
              <a:buFont typeface="Arial" pitchFamily="34" charset="0"/>
              <a:buNone/>
              <a:defRPr/>
            </a:pPr>
            <a:r>
              <a:rPr lang="it-IT" sz="1800" dirty="0"/>
              <a:t> </a:t>
            </a:r>
          </a:p>
          <a:p>
            <a:pPr algn="just" eaLnBrk="1" fontAlgn="auto" hangingPunct="1">
              <a:spcAft>
                <a:spcPts val="0"/>
              </a:spcAft>
              <a:buFont typeface="Arial" pitchFamily="34" charset="0"/>
              <a:buChar char="•"/>
              <a:defRPr/>
            </a:pPr>
            <a:r>
              <a:rPr lang="it-IT" sz="1800" dirty="0"/>
              <a:t>Lo scopo della SA 8000 è quello di fornire uno standard, basato sulle normative internazionali relative ai diritti umani e sulle legislazioni nazionali in materia di lavoro, che tuteli e contribuisca alla partecipazione di tutto il personale impiegato nell’attività di un’azienda.</a:t>
            </a:r>
          </a:p>
          <a:p>
            <a:pPr algn="just" eaLnBrk="1" fontAlgn="auto" hangingPunct="1">
              <a:spcAft>
                <a:spcPts val="0"/>
              </a:spcAft>
              <a:buFont typeface="Arial" pitchFamily="34" charset="0"/>
              <a:buChar char="•"/>
              <a:defRPr/>
            </a:pPr>
            <a:endParaRPr lang="it-IT" sz="1800" dirty="0"/>
          </a:p>
        </p:txBody>
      </p:sp>
      <p:pic>
        <p:nvPicPr>
          <p:cNvPr id="9218" name="Picture 2" descr="SECONDO RINNOVO CERTIFICAZIONE SA 8000 - Tema Sistemi">
            <a:extLst>
              <a:ext uri="{FF2B5EF4-FFF2-40B4-BE49-F238E27FC236}">
                <a16:creationId xmlns:a16="http://schemas.microsoft.com/office/drawing/2014/main" id="{0EFC1A8F-D712-D991-4938-5D4B7C03D0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60457" y="2635553"/>
            <a:ext cx="3553238" cy="1609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53" name="Rectangle 35852">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9143993"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Titolo 1"/>
          <p:cNvSpPr>
            <a:spLocks noGrp="1"/>
          </p:cNvSpPr>
          <p:nvPr>
            <p:ph type="title"/>
          </p:nvPr>
        </p:nvSpPr>
        <p:spPr>
          <a:xfrm>
            <a:off x="867638" y="637762"/>
            <a:ext cx="7416372" cy="1520377"/>
          </a:xfrm>
        </p:spPr>
        <p:txBody>
          <a:bodyPr anchor="ctr">
            <a:normAutofit/>
          </a:bodyPr>
          <a:lstStyle/>
          <a:p>
            <a:pPr algn="l" eaLnBrk="1" hangingPunct="1"/>
            <a:r>
              <a:rPr lang="it-IT" b="1">
                <a:solidFill>
                  <a:schemeClr val="bg1"/>
                </a:solidFill>
              </a:rPr>
              <a:t>Lo standard SA 8000: i requisiti</a:t>
            </a:r>
            <a:endParaRPr lang="it-IT">
              <a:solidFill>
                <a:schemeClr val="bg1"/>
              </a:solidFill>
            </a:endParaRPr>
          </a:p>
        </p:txBody>
      </p:sp>
      <p:sp>
        <p:nvSpPr>
          <p:cNvPr id="35855" name="Rectangle 3585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8676"/>
            <a:ext cx="9143992"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7" name="Rectangle 3585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893697"/>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755577" y="3100283"/>
            <a:ext cx="7528434" cy="3803822"/>
          </a:xfrm>
        </p:spPr>
        <p:txBody>
          <a:bodyPr rtlCol="0">
            <a:normAutofit/>
          </a:bodyPr>
          <a:lstStyle/>
          <a:p>
            <a:pPr marL="0" indent="0" eaLnBrk="1" fontAlgn="auto" hangingPunct="1">
              <a:lnSpc>
                <a:spcPct val="90000"/>
              </a:lnSpc>
              <a:spcAft>
                <a:spcPts val="0"/>
              </a:spcAft>
              <a:buNone/>
              <a:defRPr/>
            </a:pPr>
            <a:r>
              <a:rPr lang="it-IT" sz="1800" dirty="0"/>
              <a:t>Lo standard SA8000 si basa su </a:t>
            </a:r>
            <a:r>
              <a:rPr lang="it-IT" sz="1800" b="1" dirty="0"/>
              <a:t>nove requisiti sociali </a:t>
            </a:r>
            <a:r>
              <a:rPr lang="it-IT" sz="1800" dirty="0"/>
              <a:t>che sono strettamente connessi al rispetto dei fondamentali diritti umani e dei lavoratori: </a:t>
            </a:r>
          </a:p>
          <a:p>
            <a:pPr marL="0" indent="0" eaLnBrk="1" fontAlgn="auto" hangingPunct="1">
              <a:lnSpc>
                <a:spcPct val="90000"/>
              </a:lnSpc>
              <a:spcAft>
                <a:spcPts val="0"/>
              </a:spcAft>
              <a:buNone/>
              <a:defRPr/>
            </a:pPr>
            <a:endParaRPr lang="it-IT" sz="1800" dirty="0"/>
          </a:p>
          <a:p>
            <a:pPr eaLnBrk="1" fontAlgn="auto" hangingPunct="1">
              <a:lnSpc>
                <a:spcPct val="90000"/>
              </a:lnSpc>
              <a:spcAft>
                <a:spcPts val="0"/>
              </a:spcAft>
              <a:buFont typeface="Arial" pitchFamily="34" charset="0"/>
              <a:buChar char="•"/>
              <a:defRPr/>
            </a:pPr>
            <a:r>
              <a:rPr lang="it-IT" sz="1800" dirty="0"/>
              <a:t>il lavoro minorile, </a:t>
            </a:r>
          </a:p>
          <a:p>
            <a:pPr eaLnBrk="1" fontAlgn="auto" hangingPunct="1">
              <a:lnSpc>
                <a:spcPct val="90000"/>
              </a:lnSpc>
              <a:spcAft>
                <a:spcPts val="0"/>
              </a:spcAft>
              <a:buFont typeface="Arial" pitchFamily="34" charset="0"/>
              <a:buChar char="•"/>
              <a:defRPr/>
            </a:pPr>
            <a:r>
              <a:rPr lang="it-IT" sz="1800" dirty="0"/>
              <a:t>il lavoro forzato, </a:t>
            </a:r>
          </a:p>
          <a:p>
            <a:pPr eaLnBrk="1" fontAlgn="auto" hangingPunct="1">
              <a:lnSpc>
                <a:spcPct val="90000"/>
              </a:lnSpc>
              <a:spcAft>
                <a:spcPts val="0"/>
              </a:spcAft>
              <a:buFont typeface="Arial" pitchFamily="34" charset="0"/>
              <a:buChar char="•"/>
              <a:defRPr/>
            </a:pPr>
            <a:r>
              <a:rPr lang="it-IT" sz="1800" dirty="0"/>
              <a:t>la salute e la sicurezza sul luogo di lavoro, </a:t>
            </a:r>
          </a:p>
          <a:p>
            <a:pPr eaLnBrk="1" fontAlgn="auto" hangingPunct="1">
              <a:lnSpc>
                <a:spcPct val="90000"/>
              </a:lnSpc>
              <a:spcAft>
                <a:spcPts val="0"/>
              </a:spcAft>
              <a:buFont typeface="Arial" pitchFamily="34" charset="0"/>
              <a:buChar char="•"/>
              <a:defRPr/>
            </a:pPr>
            <a:r>
              <a:rPr lang="it-IT" sz="1800" dirty="0"/>
              <a:t>la libertà di associazione e il diritto alla contrattazione collettiva, </a:t>
            </a:r>
          </a:p>
          <a:p>
            <a:pPr eaLnBrk="1" fontAlgn="auto" hangingPunct="1">
              <a:lnSpc>
                <a:spcPct val="90000"/>
              </a:lnSpc>
              <a:spcAft>
                <a:spcPts val="0"/>
              </a:spcAft>
              <a:buFont typeface="Arial" pitchFamily="34" charset="0"/>
              <a:buChar char="•"/>
              <a:defRPr/>
            </a:pPr>
            <a:r>
              <a:rPr lang="it-IT" sz="1800" dirty="0"/>
              <a:t>la discriminazione, </a:t>
            </a:r>
          </a:p>
          <a:p>
            <a:pPr eaLnBrk="1" fontAlgn="auto" hangingPunct="1">
              <a:lnSpc>
                <a:spcPct val="90000"/>
              </a:lnSpc>
              <a:spcAft>
                <a:spcPts val="0"/>
              </a:spcAft>
              <a:buFont typeface="Arial" pitchFamily="34" charset="0"/>
              <a:buChar char="•"/>
              <a:defRPr/>
            </a:pPr>
            <a:r>
              <a:rPr lang="it-IT" sz="1800" dirty="0"/>
              <a:t>le procedure disciplinari, </a:t>
            </a:r>
          </a:p>
          <a:p>
            <a:pPr eaLnBrk="1" fontAlgn="auto" hangingPunct="1">
              <a:lnSpc>
                <a:spcPct val="90000"/>
              </a:lnSpc>
              <a:spcAft>
                <a:spcPts val="0"/>
              </a:spcAft>
              <a:buFont typeface="Arial" pitchFamily="34" charset="0"/>
              <a:buChar char="•"/>
              <a:defRPr/>
            </a:pPr>
            <a:r>
              <a:rPr lang="it-IT" sz="1800" dirty="0"/>
              <a:t>l’orario di lavoro</a:t>
            </a:r>
          </a:p>
          <a:p>
            <a:pPr eaLnBrk="1" fontAlgn="auto" hangingPunct="1">
              <a:lnSpc>
                <a:spcPct val="90000"/>
              </a:lnSpc>
              <a:spcAft>
                <a:spcPts val="0"/>
              </a:spcAft>
              <a:buFont typeface="Arial" pitchFamily="34" charset="0"/>
              <a:buChar char="•"/>
              <a:defRPr/>
            </a:pPr>
            <a:r>
              <a:rPr lang="it-IT" sz="1800" dirty="0"/>
              <a:t> la remunerazione</a:t>
            </a:r>
          </a:p>
          <a:p>
            <a:pPr eaLnBrk="1" fontAlgn="auto" hangingPunct="1">
              <a:lnSpc>
                <a:spcPct val="90000"/>
              </a:lnSpc>
              <a:spcAft>
                <a:spcPts val="0"/>
              </a:spcAft>
              <a:buFont typeface="Arial" pitchFamily="34" charset="0"/>
              <a:buChar char="•"/>
              <a:defRPr/>
            </a:pPr>
            <a:r>
              <a:rPr lang="it-IT" sz="1800" dirty="0"/>
              <a:t>Il sistema di gestione</a:t>
            </a:r>
          </a:p>
          <a:p>
            <a:pPr eaLnBrk="1" fontAlgn="auto" hangingPunct="1">
              <a:lnSpc>
                <a:spcPct val="90000"/>
              </a:lnSpc>
              <a:spcAft>
                <a:spcPts val="0"/>
              </a:spcAft>
              <a:buFont typeface="Arial" pitchFamily="34" charset="0"/>
              <a:buNone/>
              <a:defRPr/>
            </a:pPr>
            <a:endParaRPr lang="it-IT" sz="1800" dirty="0"/>
          </a:p>
          <a:p>
            <a:pPr eaLnBrk="1" fontAlgn="auto" hangingPunct="1">
              <a:lnSpc>
                <a:spcPct val="90000"/>
              </a:lnSpc>
              <a:spcAft>
                <a:spcPts val="0"/>
              </a:spcAft>
              <a:buFont typeface="Arial" pitchFamily="34" charset="0"/>
              <a:buChar char="•"/>
              <a:defRPr/>
            </a:pPr>
            <a:endParaRPr lang="it-IT"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8" name="Rectangle 10257">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0" name="Freeform: Shape 10259">
            <a:extLst>
              <a:ext uri="{FF2B5EF4-FFF2-40B4-BE49-F238E27FC236}">
                <a16:creationId xmlns:a16="http://schemas.microsoft.com/office/drawing/2014/main" id="{F1E8018D-D29A-4B9D-BF9C-9F4D7BA12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8" y="3296652"/>
            <a:ext cx="9151584"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olo 1">
            <a:extLst>
              <a:ext uri="{FF2B5EF4-FFF2-40B4-BE49-F238E27FC236}">
                <a16:creationId xmlns:a16="http://schemas.microsoft.com/office/drawing/2014/main" id="{53B7966B-F73D-539C-B1D6-61758C3941F3}"/>
              </a:ext>
            </a:extLst>
          </p:cNvPr>
          <p:cNvSpPr>
            <a:spLocks noGrp="1"/>
          </p:cNvSpPr>
          <p:nvPr>
            <p:ph type="title"/>
          </p:nvPr>
        </p:nvSpPr>
        <p:spPr>
          <a:xfrm>
            <a:off x="628650" y="3884448"/>
            <a:ext cx="3161297" cy="2398713"/>
          </a:xfrm>
        </p:spPr>
        <p:txBody>
          <a:bodyPr>
            <a:normAutofit/>
          </a:bodyPr>
          <a:lstStyle/>
          <a:p>
            <a:pPr eaLnBrk="1" hangingPunct="1"/>
            <a:r>
              <a:rPr lang="it-IT" sz="3600" b="1" dirty="0"/>
              <a:t>Lo standard SA 8000: i requisiti</a:t>
            </a:r>
            <a:endParaRPr lang="it-IT" sz="3600" dirty="0"/>
          </a:p>
        </p:txBody>
      </p:sp>
      <p:pic>
        <p:nvPicPr>
          <p:cNvPr id="10244" name="Picture 4" descr="International Labour Organization (ILO) | Eurofamnet">
            <a:extLst>
              <a:ext uri="{FF2B5EF4-FFF2-40B4-BE49-F238E27FC236}">
                <a16:creationId xmlns:a16="http://schemas.microsoft.com/office/drawing/2014/main" id="{0C653454-1DB6-0113-456F-2EDBC049DD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14400" y="814292"/>
            <a:ext cx="3529491" cy="197651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LA DICHIARAZIONE UNIVERSALE DEI DIRITTI DELL'UOMO">
            <a:extLst>
              <a:ext uri="{FF2B5EF4-FFF2-40B4-BE49-F238E27FC236}">
                <a16:creationId xmlns:a16="http://schemas.microsoft.com/office/drawing/2014/main" id="{CDDCFC50-1E93-CA22-C58C-C6E577F666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93204" y="1277537"/>
            <a:ext cx="3529491" cy="1050023"/>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191B1253-D2A4-4032-AB84-CB2053F2C19C}"/>
              </a:ext>
            </a:extLst>
          </p:cNvPr>
          <p:cNvSpPr>
            <a:spLocks noGrp="1"/>
          </p:cNvSpPr>
          <p:nvPr>
            <p:ph idx="1"/>
          </p:nvPr>
        </p:nvSpPr>
        <p:spPr>
          <a:xfrm>
            <a:off x="4067944" y="3884449"/>
            <a:ext cx="5076055" cy="2973550"/>
          </a:xfrm>
        </p:spPr>
        <p:txBody>
          <a:bodyPr>
            <a:normAutofit/>
          </a:bodyPr>
          <a:lstStyle/>
          <a:p>
            <a:pPr algn="just">
              <a:lnSpc>
                <a:spcPct val="90000"/>
              </a:lnSpc>
            </a:pPr>
            <a:r>
              <a:rPr lang="it-IT" sz="2000" b="0" i="0" dirty="0">
                <a:effectLst/>
                <a:latin typeface="Open Sans" panose="020B0606030504020204" pitchFamily="34" charset="0"/>
              </a:rPr>
              <a:t>Lo </a:t>
            </a:r>
            <a:r>
              <a:rPr lang="it-IT" sz="2000" b="1" i="0" dirty="0">
                <a:effectLst/>
                <a:latin typeface="Open Sans" panose="020B0606030504020204" pitchFamily="34" charset="0"/>
              </a:rPr>
              <a:t>SA 8000</a:t>
            </a:r>
            <a:r>
              <a:rPr lang="it-IT" sz="2000" b="0" i="0" dirty="0">
                <a:effectLst/>
                <a:latin typeface="Open Sans" panose="020B0606030504020204" pitchFamily="34" charset="0"/>
              </a:rPr>
              <a:t> si basa difatti sui </a:t>
            </a:r>
            <a:r>
              <a:rPr lang="it-IT" sz="2000" b="1" i="0" dirty="0">
                <a:effectLst/>
                <a:latin typeface="Open Sans" panose="020B0606030504020204" pitchFamily="34" charset="0"/>
              </a:rPr>
              <a:t>principi internazionali in materia di diritti umani e dei lavoratori</a:t>
            </a:r>
            <a:r>
              <a:rPr lang="it-IT" sz="2000" b="0" i="0" dirty="0">
                <a:effectLst/>
                <a:latin typeface="Open Sans" panose="020B0606030504020204" pitchFamily="34" charset="0"/>
              </a:rPr>
              <a:t> riportati nella </a:t>
            </a:r>
            <a:r>
              <a:rPr lang="it-IT" sz="2000" b="1" i="0" dirty="0">
                <a:effectLst/>
                <a:latin typeface="Open Sans" panose="020B0606030504020204" pitchFamily="34" charset="0"/>
              </a:rPr>
              <a:t>Dichiarazione Universale dei Diritti dell’Uomo</a:t>
            </a:r>
            <a:r>
              <a:rPr lang="it-IT" sz="2000" b="0" i="0" dirty="0">
                <a:effectLst/>
                <a:latin typeface="Open Sans" panose="020B0606030504020204" pitchFamily="34" charset="0"/>
              </a:rPr>
              <a:t>, nelle </a:t>
            </a:r>
            <a:r>
              <a:rPr lang="it-IT" sz="2000" b="1" i="0" dirty="0">
                <a:effectLst/>
                <a:latin typeface="Open Sans" panose="020B0606030504020204" pitchFamily="34" charset="0"/>
              </a:rPr>
              <a:t>Convenzioni delle Nazioni Unite sui Diritti del Bambino e sulle discriminazioni contro le donne</a:t>
            </a:r>
            <a:r>
              <a:rPr lang="it-IT" sz="2000" b="0" i="0" dirty="0">
                <a:effectLst/>
                <a:latin typeface="Open Sans" panose="020B0606030504020204" pitchFamily="34" charset="0"/>
              </a:rPr>
              <a:t>, nelle</a:t>
            </a:r>
            <a:r>
              <a:rPr lang="it-IT" sz="2000" b="1" i="0" dirty="0">
                <a:effectLst/>
                <a:latin typeface="Open Sans" panose="020B0606030504020204" pitchFamily="34" charset="0"/>
              </a:rPr>
              <a:t> ILO</a:t>
            </a:r>
            <a:r>
              <a:rPr lang="it-IT" sz="2000" b="0" i="0" dirty="0">
                <a:effectLst/>
                <a:latin typeface="Open Sans" panose="020B0606030504020204" pitchFamily="34" charset="0"/>
              </a:rPr>
              <a:t> (International Labour Organization).</a:t>
            </a:r>
            <a:endParaRPr lang="it-IT" sz="2000" dirty="0"/>
          </a:p>
        </p:txBody>
      </p:sp>
    </p:spTree>
    <p:extLst>
      <p:ext uri="{BB962C8B-B14F-4D97-AF65-F5344CB8AC3E}">
        <p14:creationId xmlns:p14="http://schemas.microsoft.com/office/powerpoint/2010/main" val="1497346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813299" y="490537"/>
            <a:ext cx="3968748" cy="1628775"/>
          </a:xfrm>
        </p:spPr>
        <p:txBody>
          <a:bodyPr vert="horz" lIns="91440" tIns="45720" rIns="91440" bIns="45720" rtlCol="0" anchor="b">
            <a:normAutofit/>
          </a:bodyPr>
          <a:lstStyle/>
          <a:p>
            <a:pPr algn="l" eaLnBrk="1" fontAlgn="auto" hangingPunct="1">
              <a:lnSpc>
                <a:spcPct val="90000"/>
              </a:lnSpc>
              <a:spcAft>
                <a:spcPts val="0"/>
              </a:spcAft>
              <a:defRPr/>
            </a:pPr>
            <a:r>
              <a:rPr lang="en-US" sz="3500"/>
              <a:t>La diffusione dello standard SA8000</a:t>
            </a:r>
          </a:p>
        </p:txBody>
      </p:sp>
      <p:pic>
        <p:nvPicPr>
          <p:cNvPr id="1026" name="Picture 2" descr="Sa8000 logo">
            <a:extLst>
              <a:ext uri="{FF2B5EF4-FFF2-40B4-BE49-F238E27FC236}">
                <a16:creationId xmlns:a16="http://schemas.microsoft.com/office/drawing/2014/main" id="{C6E17537-1232-1C28-D424-BC598C87F7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3"/>
          <a:stretch/>
        </p:blipFill>
        <p:spPr bwMode="auto">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15324440-791F-3CD3-4302-552C5F7382D1}"/>
              </a:ext>
            </a:extLst>
          </p:cNvPr>
          <p:cNvSpPr txBox="1"/>
          <p:nvPr/>
        </p:nvSpPr>
        <p:spPr>
          <a:xfrm>
            <a:off x="4813300" y="2614612"/>
            <a:ext cx="3968747" cy="375284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a:latin typeface="+mn-lt"/>
                <a:cs typeface="+mn-cs"/>
              </a:rPr>
              <a:t>https://sa-intl.org/sa8000-ricerca/#stats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D2F99F-C4F8-14F4-4F3E-504CC9AF5FA4}"/>
              </a:ext>
            </a:extLst>
          </p:cNvPr>
          <p:cNvSpPr>
            <a:spLocks noGrp="1"/>
          </p:cNvSpPr>
          <p:nvPr>
            <p:ph type="title"/>
          </p:nvPr>
        </p:nvSpPr>
        <p:spPr/>
        <p:txBody>
          <a:bodyPr/>
          <a:lstStyle/>
          <a:p>
            <a:r>
              <a:rPr lang="it-IT" sz="3200" dirty="0"/>
              <a:t>https://www.coop.it/valori-attivita-sociali/etico</a:t>
            </a:r>
            <a:br>
              <a:rPr lang="it-IT" sz="3200" dirty="0"/>
            </a:br>
            <a:endParaRPr lang="it-IT" sz="3200" dirty="0"/>
          </a:p>
        </p:txBody>
      </p:sp>
      <p:pic>
        <p:nvPicPr>
          <p:cNvPr id="2050" name="Picture 2" descr="Buoni e Giusti – Coop Unione Amiatina">
            <a:extLst>
              <a:ext uri="{FF2B5EF4-FFF2-40B4-BE49-F238E27FC236}">
                <a16:creationId xmlns:a16="http://schemas.microsoft.com/office/drawing/2014/main" id="{CA4B2931-B183-FA4B-93FF-1410A3A28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047750"/>
            <a:ext cx="77152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44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9" name="Titolo 1"/>
          <p:cNvSpPr>
            <a:spLocks noGrp="1"/>
          </p:cNvSpPr>
          <p:nvPr>
            <p:ph type="title"/>
          </p:nvPr>
        </p:nvSpPr>
        <p:spPr>
          <a:xfrm>
            <a:off x="360759" y="3713520"/>
            <a:ext cx="2468166" cy="2452687"/>
          </a:xfrm>
        </p:spPr>
        <p:txBody>
          <a:bodyPr anchor="ctr">
            <a:normAutofit/>
          </a:bodyPr>
          <a:lstStyle/>
          <a:p>
            <a:pPr eaLnBrk="1" hangingPunct="1"/>
            <a:r>
              <a:rPr lang="it-IT" sz="3100"/>
              <a:t>L’</a:t>
            </a:r>
            <a:r>
              <a:rPr lang="it-IT" sz="3100" b="1" i="1"/>
              <a:t> ISO 26000</a:t>
            </a:r>
            <a:endParaRPr lang="it-IT" sz="3100"/>
          </a:p>
        </p:txBody>
      </p:sp>
      <p:pic>
        <p:nvPicPr>
          <p:cNvPr id="3074" name="Picture 2" descr="ISO 26000 - Impakter Business">
            <a:extLst>
              <a:ext uri="{FF2B5EF4-FFF2-40B4-BE49-F238E27FC236}">
                <a16:creationId xmlns:a16="http://schemas.microsoft.com/office/drawing/2014/main" id="{5B040AC2-446A-241E-ABF3-604A310371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31" b="14588"/>
          <a:stretch/>
        </p:blipFill>
        <p:spPr bwMode="auto">
          <a:xfrm>
            <a:off x="6118" y="0"/>
            <a:ext cx="7380292" cy="29949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2627784" y="2780928"/>
            <a:ext cx="6516216" cy="4077072"/>
          </a:xfrm>
        </p:spPr>
        <p:txBody>
          <a:bodyPr rtlCol="0" anchor="ctr">
            <a:normAutofit/>
          </a:bodyPr>
          <a:lstStyle/>
          <a:p>
            <a:pPr algn="just" eaLnBrk="1" fontAlgn="auto" hangingPunct="1">
              <a:lnSpc>
                <a:spcPct val="90000"/>
              </a:lnSpc>
              <a:spcAft>
                <a:spcPts val="0"/>
              </a:spcAft>
              <a:buFont typeface="Arial" pitchFamily="34" charset="0"/>
              <a:buChar char="•"/>
              <a:defRPr/>
            </a:pPr>
            <a:r>
              <a:rPr lang="it-IT" sz="1800" dirty="0"/>
              <a:t>L’ ISO 26000, lanciato nel novembre 2010, fornisce una guida per tutti i tipi di organizzazione (sia pubbliche che private e indipendentemente dalla loro localizzazione e dallo loro dimensione) in merito all’applicazione della Responsabilità Sociale d’Impresa.</a:t>
            </a:r>
          </a:p>
          <a:p>
            <a:pPr marL="0" indent="0" algn="just" eaLnBrk="1" fontAlgn="auto" hangingPunct="1">
              <a:lnSpc>
                <a:spcPct val="90000"/>
              </a:lnSpc>
              <a:spcAft>
                <a:spcPts val="0"/>
              </a:spcAft>
              <a:buNone/>
              <a:defRPr/>
            </a:pPr>
            <a:endParaRPr lang="it-IT" sz="1800" dirty="0"/>
          </a:p>
          <a:p>
            <a:pPr algn="just" eaLnBrk="1" fontAlgn="auto" hangingPunct="1">
              <a:lnSpc>
                <a:spcPct val="90000"/>
              </a:lnSpc>
              <a:spcAft>
                <a:spcPts val="0"/>
              </a:spcAft>
              <a:buFont typeface="Arial" pitchFamily="34" charset="0"/>
              <a:buChar char="•"/>
              <a:defRPr/>
            </a:pPr>
            <a:r>
              <a:rPr lang="it-IT" sz="1800" dirty="0"/>
              <a:t>L’ISO 26000 non è un documento di specifiche tecniche, né una norma di sistema di gestione e non è destinata ai fini della certificazione. Essa rappresenta uno strumento per muovere le organizzazione dall’universo delle “buone intenzioni” a quello delle “buone azioni”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43" name="Rectangle 38942">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45" name="Freeform: Shape 38944">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414" y="0"/>
            <a:ext cx="5653586"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913" name="Titolo 1"/>
          <p:cNvSpPr>
            <a:spLocks noGrp="1"/>
          </p:cNvSpPr>
          <p:nvPr>
            <p:ph type="title"/>
          </p:nvPr>
        </p:nvSpPr>
        <p:spPr>
          <a:xfrm>
            <a:off x="4400550" y="609600"/>
            <a:ext cx="3982587" cy="1322887"/>
          </a:xfrm>
        </p:spPr>
        <p:txBody>
          <a:bodyPr>
            <a:normAutofit/>
          </a:bodyPr>
          <a:lstStyle/>
          <a:p>
            <a:pPr eaLnBrk="1" hangingPunct="1">
              <a:lnSpc>
                <a:spcPct val="90000"/>
              </a:lnSpc>
            </a:pPr>
            <a:r>
              <a:rPr lang="it-IT" sz="3400"/>
              <a:t>L’ISO 26000 fornisce una guida su: </a:t>
            </a:r>
          </a:p>
        </p:txBody>
      </p:sp>
      <p:pic>
        <p:nvPicPr>
          <p:cNvPr id="13314" name="Picture 2" descr="About ISO 26000 - ISO26000SGN">
            <a:extLst>
              <a:ext uri="{FF2B5EF4-FFF2-40B4-BE49-F238E27FC236}">
                <a16:creationId xmlns:a16="http://schemas.microsoft.com/office/drawing/2014/main" id="{823DBC72-9A55-DC8A-0840-9509B31B6A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1" r="17450"/>
          <a:stretch/>
        </p:blipFill>
        <p:spPr bwMode="auto">
          <a:xfrm>
            <a:off x="505820" y="1579594"/>
            <a:ext cx="2790114" cy="3708906"/>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3801754" y="2194102"/>
            <a:ext cx="4581383" cy="3908585"/>
          </a:xfrm>
        </p:spPr>
        <p:txBody>
          <a:bodyPr rtlCol="0">
            <a:normAutofit fontScale="92500" lnSpcReduction="20000"/>
          </a:bodyPr>
          <a:lstStyle/>
          <a:p>
            <a:pPr algn="just" eaLnBrk="1" fontAlgn="auto" hangingPunct="1">
              <a:lnSpc>
                <a:spcPct val="90000"/>
              </a:lnSpc>
              <a:spcAft>
                <a:spcPts val="0"/>
              </a:spcAft>
              <a:buFont typeface="Arial" pitchFamily="34" charset="0"/>
              <a:buChar char="•"/>
              <a:defRPr/>
            </a:pPr>
            <a:r>
              <a:rPr lang="it-IT" sz="1800" dirty="0"/>
              <a:t>Concetti, termini e definizioni relativi alla responsabilità sociale;</a:t>
            </a:r>
          </a:p>
          <a:p>
            <a:pPr algn="just" eaLnBrk="1" fontAlgn="auto" hangingPunct="1">
              <a:lnSpc>
                <a:spcPct val="90000"/>
              </a:lnSpc>
              <a:spcAft>
                <a:spcPts val="0"/>
              </a:spcAft>
              <a:buFont typeface="Arial" pitchFamily="34" charset="0"/>
              <a:buChar char="•"/>
              <a:defRPr/>
            </a:pPr>
            <a:r>
              <a:rPr lang="it-IT" sz="1800" dirty="0"/>
              <a:t>Premesse storiche, tendenze e caratteristiche della responsabilità sociale;</a:t>
            </a:r>
          </a:p>
          <a:p>
            <a:pPr algn="just" eaLnBrk="1" fontAlgn="auto" hangingPunct="1">
              <a:lnSpc>
                <a:spcPct val="90000"/>
              </a:lnSpc>
              <a:spcAft>
                <a:spcPts val="0"/>
              </a:spcAft>
              <a:buFont typeface="Arial" pitchFamily="34" charset="0"/>
              <a:buChar char="•"/>
              <a:defRPr/>
            </a:pPr>
            <a:r>
              <a:rPr lang="it-IT" sz="1800" dirty="0"/>
              <a:t>Principi e pratiche relativi alla responsabilità sociale;</a:t>
            </a:r>
          </a:p>
          <a:p>
            <a:pPr algn="just" eaLnBrk="1" fontAlgn="auto" hangingPunct="1">
              <a:lnSpc>
                <a:spcPct val="90000"/>
              </a:lnSpc>
              <a:spcAft>
                <a:spcPts val="0"/>
              </a:spcAft>
              <a:buFont typeface="Arial" pitchFamily="34" charset="0"/>
              <a:buChar char="•"/>
              <a:defRPr/>
            </a:pPr>
            <a:r>
              <a:rPr lang="it-IT" sz="1800" dirty="0"/>
              <a:t>Temi fondamentali e aspetti specifici della responsabilità sociale;</a:t>
            </a:r>
          </a:p>
          <a:p>
            <a:pPr algn="just" eaLnBrk="1" fontAlgn="auto" hangingPunct="1">
              <a:lnSpc>
                <a:spcPct val="90000"/>
              </a:lnSpc>
              <a:spcAft>
                <a:spcPts val="0"/>
              </a:spcAft>
              <a:buFont typeface="Arial" pitchFamily="34" charset="0"/>
              <a:buChar char="•"/>
              <a:defRPr/>
            </a:pPr>
            <a:r>
              <a:rPr lang="it-IT" sz="1800" dirty="0"/>
              <a:t>Integrazione, attuazione e promozione di comportamenti socialmente responsabili nell'ambito dell'organizzazione e nell'ambito della sua sfera di influenza;</a:t>
            </a:r>
          </a:p>
          <a:p>
            <a:pPr algn="just" eaLnBrk="1" fontAlgn="auto" hangingPunct="1">
              <a:lnSpc>
                <a:spcPct val="90000"/>
              </a:lnSpc>
              <a:spcAft>
                <a:spcPts val="0"/>
              </a:spcAft>
              <a:buFont typeface="Arial" pitchFamily="34" charset="0"/>
              <a:buChar char="•"/>
              <a:defRPr/>
            </a:pPr>
            <a:r>
              <a:rPr lang="it-IT" sz="1800" dirty="0"/>
              <a:t>Identificazione e coinvolgimento degli </a:t>
            </a:r>
            <a:r>
              <a:rPr lang="it-IT" sz="1800" i="1" dirty="0"/>
              <a:t>stakeholder</a:t>
            </a:r>
            <a:r>
              <a:rPr lang="it-IT" sz="1800" dirty="0"/>
              <a:t>;</a:t>
            </a:r>
          </a:p>
          <a:p>
            <a:pPr algn="just" eaLnBrk="1" fontAlgn="auto" hangingPunct="1">
              <a:lnSpc>
                <a:spcPct val="90000"/>
              </a:lnSpc>
              <a:spcAft>
                <a:spcPts val="0"/>
              </a:spcAft>
              <a:buFont typeface="Arial" pitchFamily="34" charset="0"/>
              <a:buChar char="•"/>
              <a:defRPr/>
            </a:pPr>
            <a:r>
              <a:rPr lang="it-IT" sz="1800" dirty="0"/>
              <a:t>Comunicazione di impegni, prestazioni ed altre informazioni relative alla responsabilità sociale.</a:t>
            </a:r>
          </a:p>
          <a:p>
            <a:pPr algn="just" eaLnBrk="1" fontAlgn="auto" hangingPunct="1">
              <a:lnSpc>
                <a:spcPct val="90000"/>
              </a:lnSpc>
              <a:spcAft>
                <a:spcPts val="0"/>
              </a:spcAft>
              <a:buFont typeface="Arial" pitchFamily="34" charset="0"/>
              <a:buChar char="•"/>
              <a:defRPr/>
            </a:pPr>
            <a:endParaRPr lang="it-IT"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it-IT" dirty="0"/>
              <a:t>La rendicontazione sociale</a:t>
            </a:r>
          </a:p>
        </p:txBody>
      </p:sp>
      <p:sp>
        <p:nvSpPr>
          <p:cNvPr id="45058" name="Line 7"/>
          <p:cNvSpPr>
            <a:spLocks noChangeShapeType="1"/>
          </p:cNvSpPr>
          <p:nvPr/>
        </p:nvSpPr>
        <p:spPr bwMode="auto">
          <a:xfrm>
            <a:off x="4716463" y="4797425"/>
            <a:ext cx="1008062" cy="0"/>
          </a:xfrm>
          <a:prstGeom prst="line">
            <a:avLst/>
          </a:prstGeom>
          <a:noFill/>
          <a:ln w="9525">
            <a:noFill/>
            <a:round/>
            <a:headEnd/>
            <a:tailEnd/>
          </a:ln>
        </p:spPr>
        <p:txBody>
          <a:bodyPr>
            <a:spAutoFit/>
          </a:bodyPr>
          <a:lstStyle/>
          <a:p>
            <a:endParaRPr lang="it-IT"/>
          </a:p>
        </p:txBody>
      </p:sp>
      <p:sp>
        <p:nvSpPr>
          <p:cNvPr id="5" name="Figura a mano libera 4"/>
          <p:cNvSpPr>
            <a:spLocks noChangeAspect="1"/>
          </p:cNvSpPr>
          <p:nvPr/>
        </p:nvSpPr>
        <p:spPr>
          <a:xfrm>
            <a:off x="5221288" y="2924175"/>
            <a:ext cx="1584325" cy="1584325"/>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fontAlgn="auto">
              <a:lnSpc>
                <a:spcPct val="90000"/>
              </a:lnSpc>
              <a:spcBef>
                <a:spcPts val="0"/>
              </a:spcBef>
              <a:spcAft>
                <a:spcPct val="35000"/>
              </a:spcAft>
              <a:defRPr/>
            </a:pPr>
            <a:r>
              <a:rPr lang="it-IT" sz="1400"/>
              <a:t>Bilancio di sostenibilità</a:t>
            </a:r>
          </a:p>
        </p:txBody>
      </p:sp>
      <p:sp>
        <p:nvSpPr>
          <p:cNvPr id="6" name="Figura a mano libera 4"/>
          <p:cNvSpPr>
            <a:spLocks noChangeAspect="1"/>
          </p:cNvSpPr>
          <p:nvPr/>
        </p:nvSpPr>
        <p:spPr>
          <a:xfrm>
            <a:off x="1547813" y="4508500"/>
            <a:ext cx="1584325" cy="1584325"/>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fontAlgn="auto">
              <a:lnSpc>
                <a:spcPct val="90000"/>
              </a:lnSpc>
              <a:spcBef>
                <a:spcPts val="0"/>
              </a:spcBef>
              <a:spcAft>
                <a:spcPct val="35000"/>
              </a:spcAft>
              <a:defRPr/>
            </a:pPr>
            <a:r>
              <a:rPr lang="it-IT" sz="1400"/>
              <a:t>Bilancio della responsabilità sociale</a:t>
            </a:r>
          </a:p>
        </p:txBody>
      </p:sp>
      <p:sp>
        <p:nvSpPr>
          <p:cNvPr id="7" name="Figura a mano libera 4"/>
          <p:cNvSpPr>
            <a:spLocks noChangeAspect="1"/>
          </p:cNvSpPr>
          <p:nvPr/>
        </p:nvSpPr>
        <p:spPr>
          <a:xfrm>
            <a:off x="3348038" y="4652963"/>
            <a:ext cx="1584325" cy="1584325"/>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fontAlgn="auto">
              <a:lnSpc>
                <a:spcPct val="90000"/>
              </a:lnSpc>
              <a:spcBef>
                <a:spcPts val="0"/>
              </a:spcBef>
              <a:spcAft>
                <a:spcPct val="35000"/>
              </a:spcAft>
              <a:defRPr/>
            </a:pPr>
            <a:r>
              <a:rPr lang="it-IT" sz="1400" dirty="0"/>
              <a:t>Rapporto ambientale</a:t>
            </a:r>
          </a:p>
        </p:txBody>
      </p:sp>
      <p:sp>
        <p:nvSpPr>
          <p:cNvPr id="8" name="Figura a mano libera 4"/>
          <p:cNvSpPr>
            <a:spLocks noChangeAspect="1"/>
          </p:cNvSpPr>
          <p:nvPr/>
        </p:nvSpPr>
        <p:spPr>
          <a:xfrm>
            <a:off x="5148263" y="4652963"/>
            <a:ext cx="1584325" cy="1584325"/>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fontAlgn="auto">
              <a:lnSpc>
                <a:spcPct val="90000"/>
              </a:lnSpc>
              <a:spcBef>
                <a:spcPts val="0"/>
              </a:spcBef>
              <a:spcAft>
                <a:spcPct val="35000"/>
              </a:spcAft>
              <a:defRPr/>
            </a:pPr>
            <a:r>
              <a:rPr lang="it-IT" sz="1400"/>
              <a:t>Bilancio sociale di sostenibilità</a:t>
            </a:r>
          </a:p>
        </p:txBody>
      </p:sp>
      <p:sp>
        <p:nvSpPr>
          <p:cNvPr id="9" name="Figura a mano libera 8"/>
          <p:cNvSpPr>
            <a:spLocks noChangeAspect="1"/>
          </p:cNvSpPr>
          <p:nvPr/>
        </p:nvSpPr>
        <p:spPr>
          <a:xfrm>
            <a:off x="7091363" y="2565400"/>
            <a:ext cx="1584325" cy="1584325"/>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fontAlgn="auto">
              <a:lnSpc>
                <a:spcPct val="90000"/>
              </a:lnSpc>
              <a:spcBef>
                <a:spcPts val="0"/>
              </a:spcBef>
              <a:spcAft>
                <a:spcPct val="35000"/>
              </a:spcAft>
              <a:defRPr/>
            </a:pPr>
            <a:r>
              <a:rPr lang="it-IT" sz="1400"/>
              <a:t>Bilancio di utilità sociale</a:t>
            </a:r>
          </a:p>
        </p:txBody>
      </p:sp>
      <p:sp>
        <p:nvSpPr>
          <p:cNvPr id="10" name="Figura a mano libera 4"/>
          <p:cNvSpPr>
            <a:spLocks noChangeAspect="1"/>
          </p:cNvSpPr>
          <p:nvPr/>
        </p:nvSpPr>
        <p:spPr>
          <a:xfrm>
            <a:off x="3924300" y="1844675"/>
            <a:ext cx="1584325" cy="1584325"/>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fontAlgn="auto">
              <a:lnSpc>
                <a:spcPct val="90000"/>
              </a:lnSpc>
              <a:spcBef>
                <a:spcPts val="0"/>
              </a:spcBef>
              <a:spcAft>
                <a:spcPct val="35000"/>
              </a:spcAft>
              <a:defRPr/>
            </a:pPr>
            <a:r>
              <a:rPr lang="it-IT" sz="1400" dirty="0"/>
              <a:t>Bilancio sociale</a:t>
            </a:r>
          </a:p>
        </p:txBody>
      </p:sp>
      <p:sp>
        <p:nvSpPr>
          <p:cNvPr id="11" name="Figura a mano libera 4"/>
          <p:cNvSpPr>
            <a:spLocks noChangeAspect="1"/>
          </p:cNvSpPr>
          <p:nvPr/>
        </p:nvSpPr>
        <p:spPr>
          <a:xfrm>
            <a:off x="2700338" y="2997200"/>
            <a:ext cx="1584325" cy="1584325"/>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fontAlgn="auto">
              <a:lnSpc>
                <a:spcPct val="90000"/>
              </a:lnSpc>
              <a:spcBef>
                <a:spcPts val="0"/>
              </a:spcBef>
              <a:spcAft>
                <a:spcPct val="35000"/>
              </a:spcAft>
              <a:defRPr/>
            </a:pPr>
            <a:r>
              <a:rPr lang="it-IT" sz="1400" dirty="0"/>
              <a:t>Bilancio ambientale</a:t>
            </a:r>
          </a:p>
        </p:txBody>
      </p:sp>
      <p:sp>
        <p:nvSpPr>
          <p:cNvPr id="12" name="Figura a mano libera 4"/>
          <p:cNvSpPr>
            <a:spLocks noChangeAspect="1"/>
          </p:cNvSpPr>
          <p:nvPr/>
        </p:nvSpPr>
        <p:spPr bwMode="auto">
          <a:xfrm>
            <a:off x="1143000" y="2647950"/>
            <a:ext cx="1584325" cy="1584325"/>
          </a:xfrm>
          <a:custGeom>
            <a:avLst/>
            <a:gdLst>
              <a:gd name="T0" fmla="*/ 0 w 1791890"/>
              <a:gd name="T1" fmla="*/ 620396 h 1791890"/>
              <a:gd name="T2" fmla="*/ 620396 w 1791890"/>
              <a:gd name="T3" fmla="*/ 0 h 1791890"/>
              <a:gd name="T4" fmla="*/ 1240792 w 1791890"/>
              <a:gd name="T5" fmla="*/ 620396 h 1791890"/>
              <a:gd name="T6" fmla="*/ 620396 w 1791890"/>
              <a:gd name="T7" fmla="*/ 1240792 h 1791890"/>
              <a:gd name="T8" fmla="*/ 0 w 1791890"/>
              <a:gd name="T9" fmla="*/ 620396 h 1791890"/>
              <a:gd name="T10" fmla="*/ 0 60000 65536"/>
              <a:gd name="T11" fmla="*/ 0 60000 65536"/>
              <a:gd name="T12" fmla="*/ 0 60000 65536"/>
              <a:gd name="T13" fmla="*/ 0 60000 65536"/>
              <a:gd name="T14" fmla="*/ 0 60000 65536"/>
              <a:gd name="T15" fmla="*/ 0 w 1791890"/>
              <a:gd name="T16" fmla="*/ 0 h 1791890"/>
              <a:gd name="T17" fmla="*/ 1791890 w 1791890"/>
              <a:gd name="T18" fmla="*/ 1791890 h 1791890"/>
            </a:gdLst>
            <a:ahLst/>
            <a:cxnLst>
              <a:cxn ang="T10">
                <a:pos x="T0" y="T1"/>
              </a:cxn>
              <a:cxn ang="T11">
                <a:pos x="T2" y="T3"/>
              </a:cxn>
              <a:cxn ang="T12">
                <a:pos x="T4" y="T5"/>
              </a:cxn>
              <a:cxn ang="T13">
                <a:pos x="T6" y="T7"/>
              </a:cxn>
              <a:cxn ang="T14">
                <a:pos x="T8" y="T9"/>
              </a:cxn>
            </a:cxnLst>
            <a:rect l="T15" t="T16" r="T17" b="T18"/>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fontAlgn="auto">
              <a:lnSpc>
                <a:spcPct val="90000"/>
              </a:lnSpc>
              <a:spcBef>
                <a:spcPts val="0"/>
              </a:spcBef>
              <a:spcAft>
                <a:spcPct val="35000"/>
              </a:spcAft>
              <a:defRPr/>
            </a:pPr>
            <a:r>
              <a:rPr lang="it-IT" sz="1400" dirty="0"/>
              <a:t>Bilancio di missione</a:t>
            </a:r>
          </a:p>
        </p:txBody>
      </p:sp>
      <p:sp>
        <p:nvSpPr>
          <p:cNvPr id="13" name="Figura a mano libera 4"/>
          <p:cNvSpPr>
            <a:spLocks noChangeAspect="1"/>
          </p:cNvSpPr>
          <p:nvPr/>
        </p:nvSpPr>
        <p:spPr>
          <a:xfrm>
            <a:off x="6948488" y="4581525"/>
            <a:ext cx="1584325" cy="1584325"/>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fontAlgn="auto">
              <a:lnSpc>
                <a:spcPct val="90000"/>
              </a:lnSpc>
              <a:spcBef>
                <a:spcPts val="0"/>
              </a:spcBef>
              <a:spcAft>
                <a:spcPct val="35000"/>
              </a:spcAft>
              <a:defRPr/>
            </a:pPr>
            <a:r>
              <a:rPr lang="it-IT" sz="1400" dirty="0"/>
              <a:t>Bilancio socio-ambientale</a:t>
            </a:r>
          </a:p>
        </p:txBody>
      </p:sp>
      <p:sp>
        <p:nvSpPr>
          <p:cNvPr id="45068" name="Rectangle 4"/>
          <p:cNvSpPr>
            <a:spLocks noChangeArrowheads="1"/>
          </p:cNvSpPr>
          <p:nvPr/>
        </p:nvSpPr>
        <p:spPr bwMode="auto">
          <a:xfrm>
            <a:off x="1042988" y="1038225"/>
            <a:ext cx="7172325" cy="830263"/>
          </a:xfrm>
          <a:prstGeom prst="rect">
            <a:avLst/>
          </a:prstGeom>
          <a:noFill/>
          <a:ln w="9525">
            <a:noFill/>
            <a:miter lim="800000"/>
            <a:headEnd/>
            <a:tailEnd/>
          </a:ln>
        </p:spPr>
        <p:txBody>
          <a:bodyPr anchor="ctr">
            <a:spAutoFit/>
          </a:bodyPr>
          <a:lstStyle/>
          <a:p>
            <a:pPr algn="ctr">
              <a:tabLst>
                <a:tab pos="355600" algn="l"/>
              </a:tabLst>
            </a:pPr>
            <a:r>
              <a:rPr lang="it-IT" sz="2400">
                <a:latin typeface="Calibri" pitchFamily="34" charset="0"/>
              </a:rPr>
              <a:t>Varie sono le denominazioni dei report e le possibili combinazioni tra loro.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2563" y="4749912"/>
            <a:ext cx="7287490" cy="646331"/>
          </a:xfrm>
          <a:prstGeom prst="rect">
            <a:avLst/>
          </a:prstGeom>
        </p:spPr>
        <p:txBody>
          <a:bodyPr wrap="square">
            <a:spAutoFit/>
          </a:bodyPr>
          <a:lstStyle/>
          <a:p>
            <a:r>
              <a:rPr lang="it-IT" dirty="0"/>
              <a:t>https://www.gruppovege.it/uploads/general/ve-ge-bilancio-sostenibilita-2019-2020-615aea9d681e9.pdf</a:t>
            </a:r>
          </a:p>
        </p:txBody>
      </p:sp>
      <p:sp>
        <p:nvSpPr>
          <p:cNvPr id="4" name="Rettangolo 3"/>
          <p:cNvSpPr/>
          <p:nvPr/>
        </p:nvSpPr>
        <p:spPr>
          <a:xfrm>
            <a:off x="323528" y="3228224"/>
            <a:ext cx="8208912" cy="646331"/>
          </a:xfrm>
          <a:prstGeom prst="rect">
            <a:avLst/>
          </a:prstGeom>
        </p:spPr>
        <p:txBody>
          <a:bodyPr wrap="square">
            <a:spAutoFit/>
          </a:bodyPr>
          <a:lstStyle/>
          <a:p>
            <a:r>
              <a:rPr lang="it-IT" dirty="0"/>
              <a:t>https://www.colussigroup.it/wp-content/uploads/COLUSSIGROUP_BILANCIO-SOSTENIBILITA-2020_WEB_rev27052021-min.pdf</a:t>
            </a:r>
          </a:p>
        </p:txBody>
      </p:sp>
      <p:pic>
        <p:nvPicPr>
          <p:cNvPr id="6" name="Immagine 5"/>
          <p:cNvPicPr>
            <a:picLocks noChangeAspect="1"/>
          </p:cNvPicPr>
          <p:nvPr/>
        </p:nvPicPr>
        <p:blipFill>
          <a:blip r:embed="rId2"/>
          <a:stretch>
            <a:fillRect/>
          </a:stretch>
        </p:blipFill>
        <p:spPr>
          <a:xfrm>
            <a:off x="852056" y="1033320"/>
            <a:ext cx="3997036" cy="1900431"/>
          </a:xfrm>
          <a:prstGeom prst="rect">
            <a:avLst/>
          </a:prstGeom>
        </p:spPr>
      </p:pic>
      <p:sp>
        <p:nvSpPr>
          <p:cNvPr id="7" name="Rettangolo 6"/>
          <p:cNvSpPr/>
          <p:nvPr/>
        </p:nvSpPr>
        <p:spPr>
          <a:xfrm>
            <a:off x="4932040" y="1660369"/>
            <a:ext cx="3851563" cy="646331"/>
          </a:xfrm>
          <a:prstGeom prst="rect">
            <a:avLst/>
          </a:prstGeom>
        </p:spPr>
        <p:txBody>
          <a:bodyPr wrap="square">
            <a:spAutoFit/>
          </a:bodyPr>
          <a:lstStyle/>
          <a:p>
            <a:r>
              <a:rPr lang="it-IT" dirty="0"/>
              <a:t>https://www.ferrerosustainability.com/int/it/sustainability-reports</a:t>
            </a:r>
          </a:p>
        </p:txBody>
      </p:sp>
    </p:spTree>
    <p:extLst>
      <p:ext uri="{BB962C8B-B14F-4D97-AF65-F5344CB8AC3E}">
        <p14:creationId xmlns:p14="http://schemas.microsoft.com/office/powerpoint/2010/main" val="4223963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6C9EECF0-9D3E-9633-2C70-919D4C0F9760}"/>
              </a:ext>
            </a:extLst>
          </p:cNvPr>
          <p:cNvSpPr>
            <a:spLocks noGrp="1"/>
          </p:cNvSpPr>
          <p:nvPr>
            <p:ph type="title"/>
          </p:nvPr>
        </p:nvSpPr>
        <p:spPr>
          <a:xfrm>
            <a:off x="852775" y="609600"/>
            <a:ext cx="3588597" cy="1330840"/>
          </a:xfrm>
        </p:spPr>
        <p:txBody>
          <a:bodyPr>
            <a:normAutofit/>
          </a:bodyPr>
          <a:lstStyle/>
          <a:p>
            <a:pPr>
              <a:lnSpc>
                <a:spcPct val="90000"/>
              </a:lnSpc>
            </a:pPr>
            <a:r>
              <a:rPr lang="it-IT" sz="2800" b="0" i="0">
                <a:effectLst/>
                <a:latin typeface="Arial" panose="020B0604020202020204" pitchFamily="34" charset="0"/>
              </a:rPr>
              <a:t>Il </a:t>
            </a:r>
            <a:r>
              <a:rPr lang="it-IT" sz="2800" b="1" i="0">
                <a:effectLst/>
                <a:latin typeface="Arial" panose="020B0604020202020204" pitchFamily="34" charset="0"/>
              </a:rPr>
              <a:t>Global Reporting </a:t>
            </a:r>
            <a:r>
              <a:rPr lang="it-IT" sz="2800" b="1" i="0" err="1">
                <a:effectLst/>
                <a:latin typeface="Arial" panose="020B0604020202020204" pitchFamily="34" charset="0"/>
              </a:rPr>
              <a:t>Initiative</a:t>
            </a:r>
            <a:r>
              <a:rPr lang="it-IT" sz="2800" b="0" i="0">
                <a:effectLst/>
                <a:latin typeface="Arial" panose="020B0604020202020204" pitchFamily="34" charset="0"/>
              </a:rPr>
              <a:t> </a:t>
            </a:r>
            <a:r>
              <a:rPr lang="it-IT" sz="2800" b="1" i="0">
                <a:effectLst/>
                <a:latin typeface="Arial" panose="020B0604020202020204" pitchFamily="34" charset="0"/>
              </a:rPr>
              <a:t>(GRI)</a:t>
            </a:r>
            <a:r>
              <a:rPr lang="it-IT" sz="2800" b="0" i="0">
                <a:effectLst/>
                <a:latin typeface="Arial" panose="020B0604020202020204" pitchFamily="34" charset="0"/>
              </a:rPr>
              <a:t> </a:t>
            </a:r>
            <a:endParaRPr lang="it-IT" sz="2800"/>
          </a:p>
        </p:txBody>
      </p:sp>
      <p:sp>
        <p:nvSpPr>
          <p:cNvPr id="3" name="Segnaposto contenuto 2">
            <a:extLst>
              <a:ext uri="{FF2B5EF4-FFF2-40B4-BE49-F238E27FC236}">
                <a16:creationId xmlns:a16="http://schemas.microsoft.com/office/drawing/2014/main" id="{0F5425CA-23F6-B599-98C1-D43C8627E9D3}"/>
              </a:ext>
            </a:extLst>
          </p:cNvPr>
          <p:cNvSpPr>
            <a:spLocks noGrp="1"/>
          </p:cNvSpPr>
          <p:nvPr>
            <p:ph idx="1"/>
          </p:nvPr>
        </p:nvSpPr>
        <p:spPr>
          <a:xfrm>
            <a:off x="179512" y="2194102"/>
            <a:ext cx="4261860" cy="4187225"/>
          </a:xfrm>
        </p:spPr>
        <p:txBody>
          <a:bodyPr>
            <a:normAutofit/>
          </a:bodyPr>
          <a:lstStyle/>
          <a:p>
            <a:pPr algn="just">
              <a:lnSpc>
                <a:spcPct val="90000"/>
              </a:lnSpc>
            </a:pPr>
            <a:r>
              <a:rPr lang="it-IT" sz="2000" b="0" i="0" dirty="0">
                <a:effectLst/>
                <a:latin typeface="Arial" panose="020B0604020202020204" pitchFamily="34" charset="0"/>
              </a:rPr>
              <a:t>E</a:t>
            </a:r>
            <a:r>
              <a:rPr lang="it-IT" sz="2000" b="0" i="0" u="none" strike="noStrike" dirty="0">
                <a:effectLst/>
                <a:latin typeface="Arial" panose="020B0604020202020204" pitchFamily="34" charset="0"/>
              </a:rPr>
              <a:t>nte internazionale senza scopo di lucro</a:t>
            </a:r>
            <a:r>
              <a:rPr lang="it-IT" sz="2000" b="0" i="0" dirty="0">
                <a:effectLst/>
                <a:latin typeface="Arial" panose="020B0604020202020204" pitchFamily="34" charset="0"/>
              </a:rPr>
              <a:t> fondato a Boston nel 1997  con il fine di definire gli standard di rendicontazione della </a:t>
            </a:r>
            <a:r>
              <a:rPr lang="it-IT" sz="2000" b="0" i="0" u="none" strike="noStrike" dirty="0">
                <a:effectLst/>
                <a:latin typeface="Arial" panose="020B0604020202020204" pitchFamily="34" charset="0"/>
              </a:rPr>
              <a:t>performance sostenibile</a:t>
            </a:r>
            <a:r>
              <a:rPr lang="it-IT" sz="2000" b="0" i="0" dirty="0">
                <a:effectLst/>
                <a:latin typeface="Arial" panose="020B0604020202020204" pitchFamily="34" charset="0"/>
              </a:rPr>
              <a:t> di aziende e organizzazioni di qualunque dimensione, appartenenti a qualsiasi settore e paese del mondo.</a:t>
            </a:r>
          </a:p>
          <a:p>
            <a:pPr algn="just">
              <a:lnSpc>
                <a:spcPct val="90000"/>
              </a:lnSpc>
            </a:pPr>
            <a:endParaRPr lang="it-IT" sz="2000" b="0" i="0" dirty="0">
              <a:effectLst/>
              <a:latin typeface="Arial" panose="020B0604020202020204" pitchFamily="34" charset="0"/>
            </a:endParaRPr>
          </a:p>
          <a:p>
            <a:pPr algn="just">
              <a:lnSpc>
                <a:spcPct val="90000"/>
              </a:lnSpc>
            </a:pPr>
            <a:r>
              <a:rPr lang="it-IT" sz="2000" b="0" i="0" dirty="0">
                <a:effectLst/>
                <a:latin typeface="Arial" panose="020B0604020202020204" pitchFamily="34" charset="0"/>
              </a:rPr>
              <a:t>Il GRI ha sviluppato e elaborato i GRI Standard che costituiscono un quadro di riferimento per la rendicontazione di sostenibilità. </a:t>
            </a:r>
          </a:p>
          <a:p>
            <a:pPr marL="0" indent="0" algn="just">
              <a:lnSpc>
                <a:spcPct val="90000"/>
              </a:lnSpc>
              <a:buNone/>
            </a:pPr>
            <a:endParaRPr lang="it-IT" sz="2000" b="0" i="0" dirty="0">
              <a:effectLst/>
              <a:latin typeface="Arial" panose="020B0604020202020204" pitchFamily="34" charset="0"/>
            </a:endParaRPr>
          </a:p>
        </p:txBody>
      </p:sp>
      <p:pic>
        <p:nvPicPr>
          <p:cNvPr id="2050" name="Picture 2" descr="Sustainability » GRI (Global Reporting Initiative)">
            <a:extLst>
              <a:ext uri="{FF2B5EF4-FFF2-40B4-BE49-F238E27FC236}">
                <a16:creationId xmlns:a16="http://schemas.microsoft.com/office/drawing/2014/main" id="{04F4B4EB-7848-04BA-2209-13BE7F2584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60457" y="1663488"/>
            <a:ext cx="3553238" cy="355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68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9" name="Rectangle 16398">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olo 1"/>
          <p:cNvSpPr>
            <a:spLocks noGrp="1"/>
          </p:cNvSpPr>
          <p:nvPr>
            <p:ph type="title"/>
          </p:nvPr>
        </p:nvSpPr>
        <p:spPr>
          <a:xfrm>
            <a:off x="867638" y="637762"/>
            <a:ext cx="7416372" cy="900131"/>
          </a:xfrm>
        </p:spPr>
        <p:txBody>
          <a:bodyPr anchor="t">
            <a:normAutofit/>
          </a:bodyPr>
          <a:lstStyle/>
          <a:p>
            <a:pPr algn="l" eaLnBrk="1" hangingPunct="1"/>
            <a:r>
              <a:rPr lang="it-IT" sz="3200">
                <a:solidFill>
                  <a:schemeClr val="bg1"/>
                </a:solidFill>
              </a:rPr>
              <a:t>Diverse interpretazioni del concetto di RSI</a:t>
            </a:r>
          </a:p>
        </p:txBody>
      </p:sp>
      <p:sp>
        <p:nvSpPr>
          <p:cNvPr id="16401" name="Rectangle 16400">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3" name="Rectangle 16402">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866661" y="2217343"/>
            <a:ext cx="7410669" cy="3959619"/>
          </a:xfrm>
        </p:spPr>
        <p:txBody>
          <a:bodyPr rtlCol="0">
            <a:normAutofit/>
          </a:bodyPr>
          <a:lstStyle/>
          <a:p>
            <a:pPr eaLnBrk="1" fontAlgn="auto" hangingPunct="1">
              <a:spcAft>
                <a:spcPts val="0"/>
              </a:spcAft>
              <a:buFont typeface="Arial" pitchFamily="34" charset="0"/>
              <a:buChar char="•"/>
              <a:defRPr/>
            </a:pPr>
            <a:r>
              <a:rPr lang="it-IT" sz="2100"/>
              <a:t>Il “padre” del concetto di responsabilità sociale d’impresa può essere considerato Browen che, agli inizi degli anni ’50, ne fornisce una prima corposa definizione</a:t>
            </a:r>
          </a:p>
          <a:p>
            <a:pPr eaLnBrk="1" fontAlgn="auto" hangingPunct="1">
              <a:spcAft>
                <a:spcPts val="0"/>
              </a:spcAft>
              <a:buFont typeface="Arial" pitchFamily="34" charset="0"/>
              <a:buNone/>
              <a:defRPr/>
            </a:pPr>
            <a:endParaRPr lang="it-IT" sz="2100"/>
          </a:p>
          <a:p>
            <a:pPr eaLnBrk="1" fontAlgn="auto" hangingPunct="1">
              <a:spcAft>
                <a:spcPts val="0"/>
              </a:spcAft>
              <a:buFont typeface="Arial" pitchFamily="34" charset="0"/>
              <a:buChar char="•"/>
              <a:defRPr/>
            </a:pPr>
            <a:r>
              <a:rPr lang="it-IT" sz="2100"/>
              <a:t>“</a:t>
            </a:r>
            <a:r>
              <a:rPr lang="it-IT" sz="2100" i="1">
                <a:effectLst>
                  <a:outerShdw blurRad="38100" dist="38100" dir="2700000" algn="tl">
                    <a:srgbClr val="000000">
                      <a:alpha val="43137"/>
                    </a:srgbClr>
                  </a:outerShdw>
                </a:effectLst>
              </a:rPr>
              <a:t>l’obbligazione degli uomini d’affari a seguire quelle politiche, a prendere quelle decisioni, o a seguire quelle linee di azione che sono desiderabili dalla società e in linea con i valori di quest’ultima”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462DE8-F60D-C5F2-9021-942858DADB69}"/>
              </a:ext>
            </a:extLst>
          </p:cNvPr>
          <p:cNvSpPr>
            <a:spLocks noGrp="1"/>
          </p:cNvSpPr>
          <p:nvPr>
            <p:ph type="title"/>
          </p:nvPr>
        </p:nvSpPr>
        <p:spPr>
          <a:xfrm>
            <a:off x="457200" y="0"/>
            <a:ext cx="8229600" cy="1143000"/>
          </a:xfrm>
        </p:spPr>
        <p:txBody>
          <a:bodyPr/>
          <a:lstStyle/>
          <a:p>
            <a:r>
              <a:rPr lang="it-IT" sz="2800" b="1" dirty="0">
                <a:solidFill>
                  <a:srgbClr val="000000"/>
                </a:solidFill>
                <a:latin typeface="Arial" panose="020B0604020202020204" pitchFamily="34" charset="0"/>
              </a:rPr>
              <a:t>Gli Standard GRI sono un </a:t>
            </a:r>
            <a:r>
              <a:rPr lang="it-IT" sz="2800" b="1" dirty="0">
                <a:latin typeface="Arial" panose="020B0604020202020204" pitchFamily="34" charset="0"/>
              </a:rPr>
              <a:t>sistema modulare di standard interconnessi</a:t>
            </a:r>
            <a:endParaRPr lang="it-IT" sz="2800" b="1" dirty="0"/>
          </a:p>
        </p:txBody>
      </p:sp>
      <p:pic>
        <p:nvPicPr>
          <p:cNvPr id="3074" name="Picture 2">
            <a:extLst>
              <a:ext uri="{FF2B5EF4-FFF2-40B4-BE49-F238E27FC236}">
                <a16:creationId xmlns:a16="http://schemas.microsoft.com/office/drawing/2014/main" id="{6EFB24B6-FFCA-8119-4690-E6FAF63F6C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79" y="1143000"/>
            <a:ext cx="7220241" cy="529860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8546945B-04F1-C60F-867A-CFF0A49FB843}"/>
              </a:ext>
            </a:extLst>
          </p:cNvPr>
          <p:cNvSpPr txBox="1"/>
          <p:nvPr/>
        </p:nvSpPr>
        <p:spPr>
          <a:xfrm>
            <a:off x="287016" y="6027003"/>
            <a:ext cx="8856984" cy="830997"/>
          </a:xfrm>
          <a:prstGeom prst="rect">
            <a:avLst/>
          </a:prstGeom>
          <a:noFill/>
        </p:spPr>
        <p:txBody>
          <a:bodyPr wrap="square">
            <a:spAutoFit/>
          </a:bodyPr>
          <a:lstStyle/>
          <a:p>
            <a:r>
              <a:rPr lang="it-IT" sz="2400" b="0" i="0" dirty="0">
                <a:solidFill>
                  <a:srgbClr val="333333"/>
                </a:solidFill>
                <a:effectLst/>
                <a:latin typeface="AvantGarde-Bold"/>
              </a:rPr>
              <a:t>Dal 1° gennaio 2023, la nuova versione degli standard GRI per la rendicontazione di sostenibilità sostituirà quelli precedenti</a:t>
            </a:r>
            <a:endParaRPr lang="it-IT" sz="2400" dirty="0"/>
          </a:p>
        </p:txBody>
      </p:sp>
    </p:spTree>
    <p:extLst>
      <p:ext uri="{BB962C8B-B14F-4D97-AF65-F5344CB8AC3E}">
        <p14:creationId xmlns:p14="http://schemas.microsoft.com/office/powerpoint/2010/main" val="372597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08820-91ED-120F-8D14-13698F02E5B8}"/>
              </a:ext>
            </a:extLst>
          </p:cNvPr>
          <p:cNvSpPr>
            <a:spLocks noGrp="1"/>
          </p:cNvSpPr>
          <p:nvPr>
            <p:ph type="title"/>
          </p:nvPr>
        </p:nvSpPr>
        <p:spPr>
          <a:xfrm>
            <a:off x="395536" y="23018"/>
            <a:ext cx="8229600" cy="1143000"/>
          </a:xfrm>
        </p:spPr>
        <p:txBody>
          <a:bodyPr/>
          <a:lstStyle/>
          <a:p>
            <a:r>
              <a:rPr lang="it-IT" sz="2800" b="0" i="0" dirty="0">
                <a:effectLst/>
                <a:latin typeface="Helvetica Neue"/>
              </a:rPr>
              <a:t>Direttiva Corporate </a:t>
            </a:r>
            <a:r>
              <a:rPr lang="it-IT" sz="2800" b="0" i="0" dirty="0" err="1">
                <a:effectLst/>
                <a:latin typeface="Helvetica Neue"/>
              </a:rPr>
              <a:t>Sustainability</a:t>
            </a:r>
            <a:r>
              <a:rPr lang="it-IT" sz="2800" b="0" i="0" dirty="0">
                <a:effectLst/>
                <a:latin typeface="Helvetica Neue"/>
              </a:rPr>
              <a:t> Reporting</a:t>
            </a:r>
            <a:endParaRPr lang="it-IT" sz="2800" dirty="0"/>
          </a:p>
        </p:txBody>
      </p:sp>
      <p:sp>
        <p:nvSpPr>
          <p:cNvPr id="3" name="Segnaposto contenuto 2">
            <a:extLst>
              <a:ext uri="{FF2B5EF4-FFF2-40B4-BE49-F238E27FC236}">
                <a16:creationId xmlns:a16="http://schemas.microsoft.com/office/drawing/2014/main" id="{A27BAD2B-2280-47BE-1942-FDB49958C383}"/>
              </a:ext>
            </a:extLst>
          </p:cNvPr>
          <p:cNvSpPr>
            <a:spLocks noGrp="1"/>
          </p:cNvSpPr>
          <p:nvPr>
            <p:ph idx="1"/>
          </p:nvPr>
        </p:nvSpPr>
        <p:spPr>
          <a:xfrm>
            <a:off x="457200" y="1166018"/>
            <a:ext cx="8229600" cy="5359326"/>
          </a:xfrm>
        </p:spPr>
        <p:txBody>
          <a:bodyPr/>
          <a:lstStyle/>
          <a:p>
            <a:pPr algn="just"/>
            <a:r>
              <a:rPr lang="it-IT" sz="1600" b="0" i="0" dirty="0">
                <a:effectLst/>
                <a:latin typeface="Helvetica Neue"/>
              </a:rPr>
              <a:t>Segna una svolta epocale nel campo della </a:t>
            </a:r>
            <a:r>
              <a:rPr lang="it-IT" sz="1600" b="1" i="0" dirty="0">
                <a:effectLst/>
                <a:latin typeface="Helvetica Neue"/>
              </a:rPr>
              <a:t>rendicontazione di sostenibilità</a:t>
            </a:r>
            <a:r>
              <a:rPr lang="it-IT" sz="1600" b="0" i="0" dirty="0">
                <a:effectLst/>
                <a:latin typeface="Helvetica Neue"/>
              </a:rPr>
              <a:t>.</a:t>
            </a:r>
          </a:p>
          <a:p>
            <a:pPr algn="just"/>
            <a:r>
              <a:rPr lang="it-IT" sz="1600" b="0" i="0" dirty="0">
                <a:effectLst/>
                <a:latin typeface="Helvetica Neue"/>
              </a:rPr>
              <a:t>Pubblicata sulla Gazzetta ufficiale dell’Unione europea il </a:t>
            </a:r>
            <a:r>
              <a:rPr lang="it-IT" sz="1600" b="1" i="0" dirty="0">
                <a:effectLst/>
                <a:latin typeface="Helvetica Neue"/>
              </a:rPr>
              <a:t>14 dicembre 2022</a:t>
            </a:r>
            <a:r>
              <a:rPr lang="it-IT" sz="1600" b="0" i="0" dirty="0">
                <a:effectLst/>
                <a:latin typeface="Helvetica Neue"/>
              </a:rPr>
              <a:t>. </a:t>
            </a:r>
          </a:p>
          <a:p>
            <a:pPr algn="just"/>
            <a:r>
              <a:rPr lang="it-IT" sz="1600" b="0" i="0" dirty="0">
                <a:effectLst/>
                <a:latin typeface="Helvetica Neue"/>
              </a:rPr>
              <a:t>La </a:t>
            </a:r>
            <a:r>
              <a:rPr lang="it-IT" sz="1600" b="1" i="0" dirty="0">
                <a:effectLst/>
                <a:latin typeface="Helvetica Neue"/>
              </a:rPr>
              <a:t>CSRD </a:t>
            </a:r>
            <a:r>
              <a:rPr lang="it-IT" sz="1600" b="0" i="0" dirty="0">
                <a:effectLst/>
                <a:latin typeface="Helvetica Neue"/>
              </a:rPr>
              <a:t>introduce </a:t>
            </a:r>
            <a:r>
              <a:rPr lang="it-IT" sz="1600" b="1" i="0" dirty="0">
                <a:effectLst/>
                <a:latin typeface="Helvetica Neue"/>
              </a:rPr>
              <a:t>l’obbligatorietà per tutte le grandi imprese e le PMI quotate in borsa</a:t>
            </a:r>
            <a:r>
              <a:rPr lang="it-IT" sz="1600" b="0" i="0" dirty="0">
                <a:effectLst/>
                <a:latin typeface="Helvetica Neue"/>
              </a:rPr>
              <a:t>, ad eccezione delle microimprese quotate, </a:t>
            </a:r>
            <a:r>
              <a:rPr lang="it-IT" sz="1600" b="1" i="0" dirty="0">
                <a:effectLst/>
                <a:latin typeface="Helvetica Neue"/>
              </a:rPr>
              <a:t>a </a:t>
            </a:r>
            <a:r>
              <a:rPr lang="it-IT" sz="1600" b="1" i="0" u="none" strike="noStrike" dirty="0">
                <a:effectLst/>
                <a:latin typeface="Helvetica Neue"/>
              </a:rPr>
              <a:t>rendicontare la performance di sostenibilità</a:t>
            </a:r>
            <a:r>
              <a:rPr lang="it-IT" sz="1600" b="0" i="0" dirty="0">
                <a:effectLst/>
                <a:latin typeface="Helvetica Neue"/>
              </a:rPr>
              <a:t>. </a:t>
            </a:r>
          </a:p>
          <a:p>
            <a:pPr algn="just"/>
            <a:r>
              <a:rPr lang="it-IT" sz="1600" b="0" i="0" dirty="0">
                <a:effectLst/>
                <a:latin typeface="Helvetica Neue"/>
              </a:rPr>
              <a:t>Le aziende saranno chiamate a rendicontare sulla </a:t>
            </a:r>
            <a:r>
              <a:rPr lang="it-IT" sz="1600" b="1" i="0" dirty="0">
                <a:effectLst/>
                <a:latin typeface="Helvetica Neue"/>
              </a:rPr>
              <a:t>base di standard comuni e vincolanti</a:t>
            </a:r>
            <a:r>
              <a:rPr lang="it-IT" sz="1600" b="0" i="0" dirty="0">
                <a:effectLst/>
                <a:latin typeface="Helvetica Neue"/>
              </a:rPr>
              <a:t>, gli ESRS [</a:t>
            </a:r>
            <a:r>
              <a:rPr lang="it-IT" sz="1600" b="0" i="0" dirty="0" err="1">
                <a:effectLst/>
                <a:latin typeface="Helvetica Neue"/>
              </a:rPr>
              <a:t>European</a:t>
            </a:r>
            <a:r>
              <a:rPr lang="it-IT" sz="1600" b="0" i="0" dirty="0">
                <a:effectLst/>
                <a:latin typeface="Helvetica Neue"/>
              </a:rPr>
              <a:t> </a:t>
            </a:r>
            <a:r>
              <a:rPr lang="it-IT" sz="1600" b="0" i="0" dirty="0" err="1">
                <a:effectLst/>
                <a:latin typeface="Helvetica Neue"/>
              </a:rPr>
              <a:t>Sustainability</a:t>
            </a:r>
            <a:r>
              <a:rPr lang="it-IT" sz="1600" b="0" i="0" dirty="0">
                <a:effectLst/>
                <a:latin typeface="Helvetica Neue"/>
              </a:rPr>
              <a:t> Reporting Standards] forniti dall’Unione europea. </a:t>
            </a:r>
          </a:p>
          <a:p>
            <a:pPr algn="just"/>
            <a:r>
              <a:rPr lang="it-IT" sz="1600" b="0" i="0" dirty="0">
                <a:effectLst/>
                <a:latin typeface="Helvetica Neue"/>
              </a:rPr>
              <a:t>Gli standard sono stati elaborati dal gruppo di lavoro </a:t>
            </a:r>
            <a:r>
              <a:rPr lang="it-IT" sz="1600" b="1" i="0" dirty="0">
                <a:effectLst/>
                <a:latin typeface="Helvetica Neue"/>
              </a:rPr>
              <a:t>EFRAG</a:t>
            </a:r>
            <a:r>
              <a:rPr lang="it-IT" sz="1600" b="0" i="0" dirty="0">
                <a:effectLst/>
                <a:latin typeface="Helvetica Neue"/>
              </a:rPr>
              <a:t> [</a:t>
            </a:r>
            <a:r>
              <a:rPr lang="it-IT" sz="1600" b="0" i="0" dirty="0" err="1">
                <a:effectLst/>
                <a:latin typeface="Helvetica Neue"/>
              </a:rPr>
              <a:t>European</a:t>
            </a:r>
            <a:r>
              <a:rPr lang="it-IT" sz="1600" b="0" i="0" dirty="0">
                <a:effectLst/>
                <a:latin typeface="Helvetica Neue"/>
              </a:rPr>
              <a:t> Financial Reporting </a:t>
            </a:r>
            <a:r>
              <a:rPr lang="it-IT" sz="1600" b="0" i="0" dirty="0" err="1">
                <a:effectLst/>
                <a:latin typeface="Helvetica Neue"/>
              </a:rPr>
              <a:t>Advisory</a:t>
            </a:r>
            <a:r>
              <a:rPr lang="it-IT" sz="1600" b="0" i="0" dirty="0">
                <a:effectLst/>
                <a:latin typeface="Helvetica Neue"/>
              </a:rPr>
              <a:t> Group] e sono </a:t>
            </a:r>
            <a:r>
              <a:rPr lang="it-IT" sz="1600" b="1" i="0" dirty="0">
                <a:effectLst/>
                <a:latin typeface="Helvetica Neue"/>
              </a:rPr>
              <a:t>allineati con gli </a:t>
            </a:r>
            <a:r>
              <a:rPr lang="it-IT" sz="1600" b="1" i="0" u="none" strike="noStrike" dirty="0">
                <a:effectLst/>
                <a:latin typeface="Helvetica Neue"/>
              </a:rPr>
              <a:t>standard GRI</a:t>
            </a:r>
            <a:r>
              <a:rPr lang="it-IT" sz="1600" b="0" i="0" dirty="0">
                <a:effectLst/>
                <a:latin typeface="Helvetica Neue"/>
              </a:rPr>
              <a:t>, le linee guida di rendicontazione di sostenibilità più utilizzate al mondo. </a:t>
            </a:r>
          </a:p>
          <a:p>
            <a:pPr algn="just"/>
            <a:endParaRPr lang="it-IT" sz="1600" b="0" i="0" dirty="0">
              <a:effectLst/>
              <a:latin typeface="Helvetica Neue"/>
            </a:endParaRPr>
          </a:p>
          <a:p>
            <a:pPr marL="0" indent="0" algn="just">
              <a:buNone/>
            </a:pPr>
            <a:r>
              <a:rPr lang="it-IT" sz="1600" b="0" i="0" dirty="0">
                <a:effectLst/>
                <a:latin typeface="Helvetica Neue"/>
              </a:rPr>
              <a:t>La CSRD entrerà in vigore in modo </a:t>
            </a:r>
            <a:r>
              <a:rPr lang="it-IT" sz="1600" b="1" i="0" dirty="0">
                <a:effectLst/>
                <a:latin typeface="Helvetica Neue"/>
              </a:rPr>
              <a:t>graduale</a:t>
            </a:r>
            <a:r>
              <a:rPr lang="it-IT" sz="1600" b="0" i="0" dirty="0">
                <a:effectLst/>
                <a:latin typeface="Helvetica Neue"/>
              </a:rPr>
              <a:t>, in particolare:</a:t>
            </a:r>
          </a:p>
          <a:p>
            <a:pPr algn="l">
              <a:buFont typeface="Arial" panose="020B0604020202020204" pitchFamily="34" charset="0"/>
              <a:buChar char="•"/>
            </a:pPr>
            <a:r>
              <a:rPr lang="it-IT" sz="1600" b="1" i="1" dirty="0">
                <a:effectLst/>
                <a:latin typeface="Helvetica Neue"/>
              </a:rPr>
              <a:t>Dal 1° gennaio 2024 per le grandi aziende già soggette alla NFRD [con reporting entro il 2025]</a:t>
            </a:r>
            <a:endParaRPr lang="it-IT" sz="1600" b="0" i="0" dirty="0">
              <a:effectLst/>
              <a:latin typeface="Helvetica Neue"/>
            </a:endParaRPr>
          </a:p>
          <a:p>
            <a:pPr algn="l">
              <a:buFont typeface="Arial" panose="020B0604020202020204" pitchFamily="34" charset="0"/>
              <a:buChar char="•"/>
            </a:pPr>
            <a:r>
              <a:rPr lang="it-IT" sz="1600" b="1" i="1" dirty="0">
                <a:effectLst/>
                <a:latin typeface="Helvetica Neue"/>
              </a:rPr>
              <a:t>Dal 1° gennaio 2025 per le grandi aziende che non ricadevano nella NFRD</a:t>
            </a:r>
            <a:endParaRPr lang="it-IT" sz="1600" b="0" i="0" dirty="0">
              <a:effectLst/>
              <a:latin typeface="Helvetica Neue"/>
            </a:endParaRPr>
          </a:p>
          <a:p>
            <a:pPr algn="l">
              <a:buFont typeface="Arial" panose="020B0604020202020204" pitchFamily="34" charset="0"/>
              <a:buChar char="•"/>
            </a:pPr>
            <a:r>
              <a:rPr lang="it-IT" sz="1600" b="1" i="1" dirty="0">
                <a:effectLst/>
                <a:latin typeface="Helvetica Neue"/>
              </a:rPr>
              <a:t>Dal 1° gennaio 2026 per le PMI, le quali disporranno di un periodo transitorio fino al 2028</a:t>
            </a:r>
            <a:endParaRPr lang="it-IT" sz="1600" b="0" i="0" dirty="0">
              <a:effectLst/>
              <a:latin typeface="Helvetica Neue"/>
            </a:endParaRPr>
          </a:p>
          <a:p>
            <a:endParaRPr lang="it-IT" sz="1600" dirty="0"/>
          </a:p>
        </p:txBody>
      </p:sp>
    </p:spTree>
    <p:extLst>
      <p:ext uri="{BB962C8B-B14F-4D97-AF65-F5344CB8AC3E}">
        <p14:creationId xmlns:p14="http://schemas.microsoft.com/office/powerpoint/2010/main" val="2851046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4" name="Rectangle 17423">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6" name="Freeform: Shape 17425">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414" y="0"/>
            <a:ext cx="5653586"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0" name="Titolo 1"/>
          <p:cNvSpPr>
            <a:spLocks noGrp="1"/>
          </p:cNvSpPr>
          <p:nvPr>
            <p:ph type="title"/>
          </p:nvPr>
        </p:nvSpPr>
        <p:spPr>
          <a:xfrm>
            <a:off x="4400550" y="609600"/>
            <a:ext cx="3982587" cy="1322887"/>
          </a:xfrm>
        </p:spPr>
        <p:txBody>
          <a:bodyPr>
            <a:normAutofit/>
          </a:bodyPr>
          <a:lstStyle/>
          <a:p>
            <a:pPr>
              <a:lnSpc>
                <a:spcPct val="90000"/>
              </a:lnSpc>
            </a:pPr>
            <a:br>
              <a:rPr lang="it-IT" sz="2800" b="1">
                <a:ea typeface="ＭＳ Ｐゴシック" pitchFamily="34" charset="-128"/>
              </a:rPr>
            </a:br>
            <a:r>
              <a:rPr lang="it-IT" sz="2800" b="1">
                <a:ea typeface="ＭＳ Ｐゴシック" pitchFamily="34" charset="-128"/>
              </a:rPr>
              <a:t>Lo </a:t>
            </a:r>
            <a:r>
              <a:rPr lang="it-IT" sz="2800" b="1" i="1">
                <a:ea typeface="ＭＳ Ｐゴシック" pitchFamily="34" charset="-128"/>
              </a:rPr>
              <a:t>standard AA 1000</a:t>
            </a:r>
            <a:br>
              <a:rPr lang="it-IT" sz="2800">
                <a:ea typeface="ＭＳ Ｐゴシック" pitchFamily="34" charset="-128"/>
              </a:rPr>
            </a:br>
            <a:endParaRPr lang="it-IT" sz="2800">
              <a:ea typeface="ＭＳ Ｐゴシック" pitchFamily="34" charset="-128"/>
            </a:endParaRPr>
          </a:p>
        </p:txBody>
      </p:sp>
      <p:pic>
        <p:nvPicPr>
          <p:cNvPr id="1028" name="Picture 4" descr="AA1000 Standards">
            <a:extLst>
              <a:ext uri="{FF2B5EF4-FFF2-40B4-BE49-F238E27FC236}">
                <a16:creationId xmlns:a16="http://schemas.microsoft.com/office/drawing/2014/main" id="{1FB85E1E-72B9-E15A-1979-4B76463952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5820" y="2038990"/>
            <a:ext cx="2790114" cy="2790114"/>
          </a:xfrm>
          <a:prstGeom prst="rect">
            <a:avLst/>
          </a:prstGeom>
          <a:noFill/>
          <a:extLst>
            <a:ext uri="{909E8E84-426E-40DD-AFC4-6F175D3DCCD1}">
              <a14:hiddenFill xmlns:a14="http://schemas.microsoft.com/office/drawing/2010/main">
                <a:solidFill>
                  <a:srgbClr val="FFFFFF"/>
                </a:solidFill>
              </a14:hiddenFill>
            </a:ext>
          </a:extLst>
        </p:spPr>
      </p:pic>
      <p:sp>
        <p:nvSpPr>
          <p:cNvPr id="17411" name="Segnaposto contenuto 2"/>
          <p:cNvSpPr>
            <a:spLocks noGrp="1"/>
          </p:cNvSpPr>
          <p:nvPr>
            <p:ph idx="1"/>
          </p:nvPr>
        </p:nvSpPr>
        <p:spPr>
          <a:xfrm>
            <a:off x="4120333" y="1772816"/>
            <a:ext cx="4916163" cy="4752528"/>
          </a:xfrm>
        </p:spPr>
        <p:txBody>
          <a:bodyPr>
            <a:normAutofit/>
          </a:bodyPr>
          <a:lstStyle/>
          <a:p>
            <a:pPr algn="just">
              <a:lnSpc>
                <a:spcPct val="90000"/>
              </a:lnSpc>
            </a:pPr>
            <a:r>
              <a:rPr lang="it-IT" sz="1800" dirty="0">
                <a:ea typeface="ＭＳ Ｐゴシック" pitchFamily="34" charset="-128"/>
              </a:rPr>
              <a:t>Sviluppato nel 1999 dall’</a:t>
            </a:r>
            <a:r>
              <a:rPr lang="it-IT" sz="1800" b="1" i="1" dirty="0">
                <a:ea typeface="ＭＳ Ｐゴシック" pitchFamily="34" charset="-128"/>
              </a:rPr>
              <a:t>International </a:t>
            </a:r>
            <a:r>
              <a:rPr lang="it-IT" sz="1800" b="1" i="1" dirty="0" err="1">
                <a:ea typeface="ＭＳ Ｐゴシック" pitchFamily="34" charset="-128"/>
              </a:rPr>
              <a:t>Council</a:t>
            </a:r>
            <a:r>
              <a:rPr lang="it-IT" sz="1800" b="1" dirty="0">
                <a:ea typeface="ＭＳ Ｐゴシック" pitchFamily="34" charset="-128"/>
              </a:rPr>
              <a:t> </a:t>
            </a:r>
            <a:r>
              <a:rPr lang="it-IT" sz="1800" dirty="0">
                <a:ea typeface="ＭＳ Ｐゴシック" pitchFamily="34" charset="-128"/>
              </a:rPr>
              <a:t>dell’</a:t>
            </a:r>
            <a:r>
              <a:rPr lang="it-IT" sz="1800" i="1" dirty="0">
                <a:ea typeface="ＭＳ Ｐゴシック" pitchFamily="34" charset="-128"/>
              </a:rPr>
              <a:t>I</a:t>
            </a:r>
            <a:r>
              <a:rPr lang="it-IT" sz="1800" b="1" i="1" dirty="0">
                <a:ea typeface="ＭＳ Ｐゴシック" pitchFamily="34" charset="-128"/>
              </a:rPr>
              <a:t>nstitute of Social and </a:t>
            </a:r>
            <a:r>
              <a:rPr lang="it-IT" sz="1800" b="1" i="1" dirty="0" err="1">
                <a:ea typeface="ＭＳ Ｐゴシック" pitchFamily="34" charset="-128"/>
              </a:rPr>
              <a:t>Ethical</a:t>
            </a:r>
            <a:r>
              <a:rPr lang="it-IT" sz="1800" b="1" i="1" dirty="0">
                <a:ea typeface="ＭＳ Ｐゴシック" pitchFamily="34" charset="-128"/>
              </a:rPr>
              <a:t> Accountability</a:t>
            </a:r>
            <a:r>
              <a:rPr lang="it-IT" sz="1800" dirty="0">
                <a:ea typeface="ＭＳ Ｐゴシック" pitchFamily="34" charset="-128"/>
              </a:rPr>
              <a:t>;</a:t>
            </a:r>
          </a:p>
          <a:p>
            <a:pPr algn="just">
              <a:lnSpc>
                <a:spcPct val="90000"/>
              </a:lnSpc>
            </a:pPr>
            <a:r>
              <a:rPr lang="it-IT" sz="1800" dirty="0">
                <a:ea typeface="ＭＳ Ｐゴシック" pitchFamily="34" charset="-128"/>
              </a:rPr>
              <a:t>E’ uno strumento che mira ad assicurare la </a:t>
            </a:r>
            <a:r>
              <a:rPr lang="it-IT" sz="1800" b="1" dirty="0">
                <a:ea typeface="ＭＳ Ｐゴシック" pitchFamily="34" charset="-128"/>
              </a:rPr>
              <a:t>credibilità e l'autorevolezza del bilancio sociale</a:t>
            </a:r>
            <a:r>
              <a:rPr lang="it-IT" sz="1800" dirty="0">
                <a:ea typeface="ＭＳ Ｐゴシック" pitchFamily="34" charset="-128"/>
              </a:rPr>
              <a:t> attraverso la redazione dello stesso secondo </a:t>
            </a:r>
            <a:r>
              <a:rPr lang="it-IT" sz="1800" i="1" dirty="0">
                <a:ea typeface="ＭＳ Ｐゴシック" pitchFamily="34" charset="-128"/>
              </a:rPr>
              <a:t>standard</a:t>
            </a:r>
            <a:r>
              <a:rPr lang="it-IT" sz="1800" dirty="0">
                <a:ea typeface="ＭＳ Ｐゴシック" pitchFamily="34" charset="-128"/>
              </a:rPr>
              <a:t> condivisi a livello internazionale;</a:t>
            </a:r>
          </a:p>
          <a:p>
            <a:pPr algn="just">
              <a:lnSpc>
                <a:spcPct val="90000"/>
              </a:lnSpc>
            </a:pPr>
            <a:r>
              <a:rPr lang="it-IT" sz="1800" dirty="0">
                <a:ea typeface="ＭＳ Ｐゴシック" pitchFamily="34" charset="-128"/>
              </a:rPr>
              <a:t>è uno </a:t>
            </a:r>
            <a:r>
              <a:rPr lang="it-IT" sz="1800" b="1" dirty="0">
                <a:ea typeface="ＭＳ Ｐゴシック" pitchFamily="34" charset="-128"/>
              </a:rPr>
              <a:t>standard di processo </a:t>
            </a:r>
            <a:r>
              <a:rPr lang="it-IT" sz="1800" dirty="0">
                <a:ea typeface="ＭＳ Ｐゴシック" pitchFamily="34" charset="-128"/>
              </a:rPr>
              <a:t>per l’attività di </a:t>
            </a:r>
            <a:r>
              <a:rPr lang="it-IT" sz="1800" b="1" i="1" dirty="0">
                <a:ea typeface="ＭＳ Ｐゴシック" pitchFamily="34" charset="-128"/>
              </a:rPr>
              <a:t>social and </a:t>
            </a:r>
            <a:r>
              <a:rPr lang="it-IT" sz="1800" b="1" i="1" dirty="0" err="1">
                <a:ea typeface="ＭＳ Ｐゴシック" pitchFamily="34" charset="-128"/>
              </a:rPr>
              <a:t>ethical</a:t>
            </a:r>
            <a:r>
              <a:rPr lang="it-IT" sz="1800" b="1" i="1" dirty="0">
                <a:ea typeface="ＭＳ Ｐゴシック" pitchFamily="34" charset="-128"/>
              </a:rPr>
              <a:t> accounting, auditing and reporting</a:t>
            </a:r>
            <a:r>
              <a:rPr lang="it-IT" sz="1800" b="1" dirty="0">
                <a:ea typeface="ＭＳ Ｐゴシック" pitchFamily="34" charset="-128"/>
              </a:rPr>
              <a:t>,</a:t>
            </a:r>
            <a:r>
              <a:rPr lang="it-IT" sz="1800" dirty="0">
                <a:ea typeface="ＭＳ Ｐゴシック" pitchFamily="34" charset="-128"/>
              </a:rPr>
              <a:t>  con lo scopo di migliorare la rendicontazione e le performance globali delle organizzazioni;</a:t>
            </a:r>
          </a:p>
          <a:p>
            <a:pPr algn="just">
              <a:lnSpc>
                <a:spcPct val="90000"/>
              </a:lnSpc>
            </a:pPr>
            <a:r>
              <a:rPr lang="it-IT" sz="1800" dirty="0">
                <a:ea typeface="ＭＳ Ｐゴシック" pitchFamily="34" charset="-128"/>
              </a:rPr>
              <a:t>Nasce per far fronte all'esigenza di </a:t>
            </a:r>
            <a:r>
              <a:rPr lang="it-IT" sz="1800" b="1" dirty="0">
                <a:ea typeface="ＭＳ Ｐゴシック" pitchFamily="34" charset="-128"/>
              </a:rPr>
              <a:t>uniformare gli approcci alla rendicontazione sociale</a:t>
            </a:r>
            <a:r>
              <a:rPr lang="it-IT" sz="1800" dirty="0">
                <a:ea typeface="ＭＳ Ｐゴシック" pitchFamily="34" charset="-128"/>
              </a:rPr>
              <a:t> e rendere così </a:t>
            </a:r>
            <a:r>
              <a:rPr lang="it-IT" sz="1800" b="1" dirty="0">
                <a:ea typeface="ＭＳ Ｐゴシック" pitchFamily="34" charset="-128"/>
              </a:rPr>
              <a:t>confrontabili</a:t>
            </a:r>
            <a:r>
              <a:rPr lang="it-IT" sz="1800" dirty="0">
                <a:ea typeface="ＭＳ Ｐゴシック" pitchFamily="34" charset="-128"/>
              </a:rPr>
              <a:t> le informazioni provenienti da soggetti operanti in realtà differenti. </a:t>
            </a:r>
          </a:p>
          <a:p>
            <a:pPr algn="just">
              <a:lnSpc>
                <a:spcPct val="90000"/>
              </a:lnSpc>
            </a:pPr>
            <a:endParaRPr lang="it-IT" sz="1800" dirty="0">
              <a:ea typeface="ＭＳ Ｐゴシック" pitchFamily="34" charset="-128"/>
            </a:endParaRPr>
          </a:p>
        </p:txBody>
      </p:sp>
      <p:sp>
        <p:nvSpPr>
          <p:cNvPr id="17412" name="Segnaposto numero diapositiva 3"/>
          <p:cNvSpPr>
            <a:spLocks noGrp="1"/>
          </p:cNvSpPr>
          <p:nvPr>
            <p:ph type="sldNum" sz="quarter" idx="12"/>
          </p:nvPr>
        </p:nvSpPr>
        <p:spPr bwMode="auto">
          <a:xfrm>
            <a:off x="6457950" y="6356350"/>
            <a:ext cx="2057400" cy="365125"/>
          </a:xfrm>
        </p:spPr>
        <p:txBody>
          <a:bodyPr>
            <a:normAutofit/>
          </a:bodyPr>
          <a:lstStyle/>
          <a:p>
            <a:pPr>
              <a:spcAft>
                <a:spcPts val="600"/>
              </a:spcAft>
            </a:pPr>
            <a:fld id="{5DA3C53F-8DBE-4454-8DF7-1ACBDAB09D09}" type="slidenum">
              <a:rPr lang="it-IT" sz="900">
                <a:solidFill>
                  <a:schemeClr val="tx1">
                    <a:lumMod val="50000"/>
                    <a:lumOff val="50000"/>
                  </a:schemeClr>
                </a:solidFill>
                <a:latin typeface="Calibri" pitchFamily="34" charset="0"/>
              </a:rPr>
              <a:pPr>
                <a:spcAft>
                  <a:spcPts val="600"/>
                </a:spcAft>
              </a:pPr>
              <a:t>32</a:t>
            </a:fld>
            <a:endParaRPr lang="it-IT" sz="900">
              <a:solidFill>
                <a:schemeClr val="tx1">
                  <a:lumMod val="50000"/>
                  <a:lumOff val="50000"/>
                </a:schemeClr>
              </a:solidFill>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5" name="Rectangle 19464">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olo 1"/>
          <p:cNvSpPr>
            <a:spLocks noGrp="1"/>
          </p:cNvSpPr>
          <p:nvPr>
            <p:ph type="title"/>
          </p:nvPr>
        </p:nvSpPr>
        <p:spPr>
          <a:xfrm>
            <a:off x="867638" y="637762"/>
            <a:ext cx="7416372" cy="900131"/>
          </a:xfrm>
        </p:spPr>
        <p:txBody>
          <a:bodyPr anchor="t">
            <a:normAutofit/>
          </a:bodyPr>
          <a:lstStyle/>
          <a:p>
            <a:pPr algn="l">
              <a:lnSpc>
                <a:spcPct val="90000"/>
              </a:lnSpc>
            </a:pPr>
            <a:r>
              <a:rPr lang="it-IT" sz="2700" b="1" i="1">
                <a:solidFill>
                  <a:schemeClr val="bg1"/>
                </a:solidFill>
                <a:ea typeface="ＭＳ Ｐゴシック" pitchFamily="34" charset="-128"/>
              </a:rPr>
              <a:t>AA 1000 Framework: </a:t>
            </a:r>
            <a:r>
              <a:rPr lang="it-IT" sz="2700" b="1">
                <a:solidFill>
                  <a:schemeClr val="bg1"/>
                </a:solidFill>
                <a:ea typeface="ＭＳ Ｐゴシック" pitchFamily="34" charset="-128"/>
              </a:rPr>
              <a:t>le quattro componenti principali</a:t>
            </a:r>
          </a:p>
        </p:txBody>
      </p:sp>
      <p:sp>
        <p:nvSpPr>
          <p:cNvPr id="19467" name="Rectangle 19466">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9" name="Rectangle 19468">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Segnaposto contenuto 2"/>
          <p:cNvSpPr>
            <a:spLocks noGrp="1"/>
          </p:cNvSpPr>
          <p:nvPr>
            <p:ph idx="1"/>
          </p:nvPr>
        </p:nvSpPr>
        <p:spPr>
          <a:xfrm>
            <a:off x="683568" y="2260619"/>
            <a:ext cx="8097818" cy="3959619"/>
          </a:xfrm>
        </p:spPr>
        <p:txBody>
          <a:bodyPr>
            <a:normAutofit/>
          </a:bodyPr>
          <a:lstStyle/>
          <a:p>
            <a:pPr marL="0" indent="0">
              <a:buNone/>
            </a:pPr>
            <a:r>
              <a:rPr lang="it-IT" sz="2100" dirty="0">
                <a:ea typeface="ＭＳ Ｐゴシック" pitchFamily="34" charset="-128"/>
              </a:rPr>
              <a:t>1) una serie di </a:t>
            </a:r>
            <a:r>
              <a:rPr lang="it-IT" sz="2100" i="1" dirty="0">
                <a:ea typeface="ＭＳ Ｐゴシック" pitchFamily="34" charset="-128"/>
              </a:rPr>
              <a:t>principi</a:t>
            </a:r>
            <a:r>
              <a:rPr lang="it-IT" sz="2100" dirty="0">
                <a:ea typeface="ＭＳ Ｐゴシック" pitchFamily="34" charset="-128"/>
              </a:rPr>
              <a:t> che devono caratterizzare il sistema di </a:t>
            </a:r>
            <a:r>
              <a:rPr lang="it-IT" sz="2100" i="1" dirty="0">
                <a:ea typeface="ＭＳ Ｐゴシック" pitchFamily="34" charset="-128"/>
              </a:rPr>
              <a:t>accountability etico-sociale</a:t>
            </a:r>
            <a:r>
              <a:rPr lang="it-IT" sz="2100" dirty="0">
                <a:ea typeface="ＭＳ Ｐゴシック" pitchFamily="34" charset="-128"/>
              </a:rPr>
              <a:t>;</a:t>
            </a:r>
          </a:p>
          <a:p>
            <a:pPr marL="0" indent="0">
              <a:buNone/>
            </a:pPr>
            <a:r>
              <a:rPr lang="it-IT" sz="2100" dirty="0">
                <a:ea typeface="ＭＳ Ｐゴシック" pitchFamily="34" charset="-128"/>
              </a:rPr>
              <a:t>2) una serie di </a:t>
            </a:r>
            <a:r>
              <a:rPr lang="it-IT" sz="2100" i="1" dirty="0">
                <a:ea typeface="ＭＳ Ｐゴシック" pitchFamily="34" charset="-128"/>
              </a:rPr>
              <a:t>fasi</a:t>
            </a:r>
            <a:r>
              <a:rPr lang="it-IT" sz="2100" dirty="0">
                <a:ea typeface="ＭＳ Ｐゴシック" pitchFamily="34" charset="-128"/>
              </a:rPr>
              <a:t> del processo necessario per implementare  un sistema di </a:t>
            </a:r>
            <a:r>
              <a:rPr lang="it-IT" sz="2100" i="1" dirty="0">
                <a:ea typeface="ＭＳ Ｐゴシック" pitchFamily="34" charset="-128"/>
              </a:rPr>
              <a:t>accountability etico-sociale</a:t>
            </a:r>
            <a:r>
              <a:rPr lang="it-IT" sz="2100" dirty="0">
                <a:ea typeface="ＭＳ Ｐゴシック" pitchFamily="34" charset="-128"/>
              </a:rPr>
              <a:t> basato su tali principi;</a:t>
            </a:r>
          </a:p>
          <a:p>
            <a:pPr marL="0" indent="0">
              <a:buNone/>
            </a:pPr>
            <a:r>
              <a:rPr lang="it-IT" sz="2100" dirty="0">
                <a:ea typeface="ＭＳ Ｐゴシック" pitchFamily="34" charset="-128"/>
              </a:rPr>
              <a:t>3) le </a:t>
            </a:r>
            <a:r>
              <a:rPr lang="it-IT" sz="2100" i="1" dirty="0">
                <a:ea typeface="ＭＳ Ｐゴシック" pitchFamily="34" charset="-128"/>
              </a:rPr>
              <a:t>guidelines</a:t>
            </a:r>
            <a:r>
              <a:rPr lang="it-IT" sz="2100" dirty="0">
                <a:ea typeface="ＭＳ Ｐゴシック" pitchFamily="34" charset="-128"/>
              </a:rPr>
              <a:t> o linee guida per consentire ai diversi tipi di organizzazioni di comprendere e applicare lo </a:t>
            </a:r>
            <a:r>
              <a:rPr lang="it-IT" sz="2100" i="1" dirty="0">
                <a:ea typeface="ＭＳ Ｐゴシック" pitchFamily="34" charset="-128"/>
              </a:rPr>
              <a:t>standard</a:t>
            </a:r>
            <a:r>
              <a:rPr lang="it-IT" sz="2100" dirty="0">
                <a:ea typeface="ＭＳ Ｐゴシック" pitchFamily="34" charset="-128"/>
              </a:rPr>
              <a:t> in modo adeguato alle proprie caratteristiche;</a:t>
            </a:r>
          </a:p>
          <a:p>
            <a:pPr marL="0" indent="0">
              <a:buNone/>
            </a:pPr>
            <a:r>
              <a:rPr lang="it-IT" sz="2100" dirty="0">
                <a:ea typeface="ＭＳ Ｐゴシック" pitchFamily="34" charset="-128"/>
              </a:rPr>
              <a:t>4) la descrizione delle qualifiche professionali, </a:t>
            </a:r>
            <a:r>
              <a:rPr lang="it-IT" sz="2100" i="1" dirty="0" err="1">
                <a:ea typeface="ＭＳ Ｐゴシック" pitchFamily="34" charset="-128"/>
              </a:rPr>
              <a:t>accountant</a:t>
            </a:r>
            <a:r>
              <a:rPr lang="it-IT" sz="2100" dirty="0">
                <a:ea typeface="ＭＳ Ｐゴシック" pitchFamily="34" charset="-128"/>
              </a:rPr>
              <a:t> e </a:t>
            </a:r>
            <a:r>
              <a:rPr lang="it-IT" sz="2100" i="1" dirty="0">
                <a:ea typeface="ＭＳ Ｐゴシック" pitchFamily="34" charset="-128"/>
              </a:rPr>
              <a:t>auditor etico-sociale</a:t>
            </a:r>
            <a:r>
              <a:rPr lang="it-IT" sz="2100" dirty="0">
                <a:ea typeface="ＭＳ Ｐゴシック" pitchFamily="34" charset="-128"/>
              </a:rPr>
              <a:t>, e le linee guida per la costruzione di tali professionalità della rendicontazione etico-sociale, la cui azione è finalizzata all’implementazione dello </a:t>
            </a:r>
            <a:r>
              <a:rPr lang="it-IT" sz="2100" i="1" dirty="0">
                <a:ea typeface="ＭＳ Ｐゴシック" pitchFamily="34" charset="-128"/>
              </a:rPr>
              <a:t>standard</a:t>
            </a:r>
            <a:r>
              <a:rPr lang="it-IT" sz="2100" dirty="0">
                <a:ea typeface="ＭＳ Ｐゴシック" pitchFamily="34" charset="-128"/>
              </a:rPr>
              <a:t>.</a:t>
            </a:r>
          </a:p>
          <a:p>
            <a:endParaRPr lang="it-IT" sz="2100" dirty="0">
              <a:ea typeface="ＭＳ Ｐゴシック"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1" name="Rectangle 3380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3" name="Freeform: Shape 33802">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794" name="Titolo 1"/>
          <p:cNvSpPr>
            <a:spLocks noGrp="1"/>
          </p:cNvSpPr>
          <p:nvPr>
            <p:ph type="title"/>
          </p:nvPr>
        </p:nvSpPr>
        <p:spPr>
          <a:xfrm>
            <a:off x="852775" y="609600"/>
            <a:ext cx="5160770" cy="1322887"/>
          </a:xfrm>
        </p:spPr>
        <p:txBody>
          <a:bodyPr>
            <a:normAutofit/>
          </a:bodyPr>
          <a:lstStyle/>
          <a:p>
            <a:pPr>
              <a:lnSpc>
                <a:spcPct val="90000"/>
              </a:lnSpc>
            </a:pPr>
            <a:r>
              <a:rPr lang="it-IT" sz="4100" b="1">
                <a:ea typeface="ＭＳ Ｐゴシック" pitchFamily="34" charset="-128"/>
              </a:rPr>
              <a:t>I premi alla responsabilità sociale</a:t>
            </a:r>
            <a:endParaRPr lang="it-IT" sz="4100">
              <a:ea typeface="ＭＳ Ｐゴシック" pitchFamily="34" charset="-128"/>
            </a:endParaRPr>
          </a:p>
        </p:txBody>
      </p:sp>
      <p:sp>
        <p:nvSpPr>
          <p:cNvPr id="33795" name="Segnaposto contenuto 2"/>
          <p:cNvSpPr>
            <a:spLocks noGrp="1"/>
          </p:cNvSpPr>
          <p:nvPr>
            <p:ph idx="1"/>
          </p:nvPr>
        </p:nvSpPr>
        <p:spPr>
          <a:xfrm>
            <a:off x="107505" y="2194102"/>
            <a:ext cx="5914644" cy="4527373"/>
          </a:xfrm>
        </p:spPr>
        <p:txBody>
          <a:bodyPr>
            <a:normAutofit lnSpcReduction="10000"/>
          </a:bodyPr>
          <a:lstStyle/>
          <a:p>
            <a:pPr algn="just">
              <a:lnSpc>
                <a:spcPct val="90000"/>
              </a:lnSpc>
            </a:pPr>
            <a:r>
              <a:rPr lang="it-IT" sz="2000" dirty="0">
                <a:ea typeface="ＭＳ Ｐゴシック" pitchFamily="34" charset="-128"/>
              </a:rPr>
              <a:t>Sono premi che </a:t>
            </a:r>
            <a:r>
              <a:rPr lang="it-IT" sz="2000" b="1" dirty="0">
                <a:ea typeface="ＭＳ Ｐゴシック" pitchFamily="34" charset="-128"/>
              </a:rPr>
              <a:t>istituzioni diverse</a:t>
            </a:r>
            <a:r>
              <a:rPr lang="it-IT" sz="2000" dirty="0">
                <a:ea typeface="ＭＳ Ｐゴシック" pitchFamily="34" charset="-128"/>
              </a:rPr>
              <a:t>, </a:t>
            </a:r>
            <a:r>
              <a:rPr lang="it-IT" sz="2000" b="1" dirty="0">
                <a:ea typeface="ＭＳ Ｐゴシック" pitchFamily="34" charset="-128"/>
              </a:rPr>
              <a:t>pubbliche o private</a:t>
            </a:r>
            <a:r>
              <a:rPr lang="it-IT" sz="2000" dirty="0">
                <a:ea typeface="ＭＳ Ｐゴシック" pitchFamily="34" charset="-128"/>
              </a:rPr>
              <a:t>, assegnano alle imprese  che si sono distinte per il loro </a:t>
            </a:r>
            <a:r>
              <a:rPr lang="it-IT" sz="2000" b="1" dirty="0">
                <a:ea typeface="ＭＳ Ｐゴシック" pitchFamily="34" charset="-128"/>
              </a:rPr>
              <a:t>comportamento socialmente responsabile</a:t>
            </a:r>
            <a:r>
              <a:rPr lang="it-IT" sz="2000" dirty="0">
                <a:ea typeface="ＭＳ Ｐゴシック" pitchFamily="34" charset="-128"/>
              </a:rPr>
              <a:t>.</a:t>
            </a:r>
          </a:p>
          <a:p>
            <a:pPr algn="just">
              <a:lnSpc>
                <a:spcPct val="90000"/>
              </a:lnSpc>
            </a:pPr>
            <a:r>
              <a:rPr lang="it-IT" sz="2000" dirty="0">
                <a:ea typeface="ＭＳ Ｐゴシック" pitchFamily="34" charset="-128"/>
              </a:rPr>
              <a:t>Il premio  rappresenta il </a:t>
            </a:r>
            <a:r>
              <a:rPr lang="it-IT" sz="2000" b="1" dirty="0">
                <a:ea typeface="ＭＳ Ｐゴシック" pitchFamily="34" charset="-128"/>
              </a:rPr>
              <a:t>riconoscimento</a:t>
            </a:r>
            <a:r>
              <a:rPr lang="it-IT" sz="2000" dirty="0">
                <a:ea typeface="ＭＳ Ｐゴシック" pitchFamily="34" charset="-128"/>
              </a:rPr>
              <a:t> da parte delle istituzioni  del </a:t>
            </a:r>
            <a:r>
              <a:rPr lang="it-IT" sz="2000" b="1" dirty="0">
                <a:ea typeface="ＭＳ Ｐゴシック" pitchFamily="34" charset="-128"/>
              </a:rPr>
              <a:t>buon operato </a:t>
            </a:r>
            <a:r>
              <a:rPr lang="it-IT" sz="2000" dirty="0">
                <a:ea typeface="ＭＳ Ｐゴシック" pitchFamily="34" charset="-128"/>
              </a:rPr>
              <a:t>delle imprese e la </a:t>
            </a:r>
            <a:r>
              <a:rPr lang="it-IT" sz="2000" b="1" dirty="0">
                <a:ea typeface="ＭＳ Ｐゴシック" pitchFamily="34" charset="-128"/>
              </a:rPr>
              <a:t>legittimazione</a:t>
            </a:r>
            <a:r>
              <a:rPr lang="it-IT" sz="2000" dirty="0">
                <a:ea typeface="ＭＳ Ｐゴシック" pitchFamily="34" charset="-128"/>
              </a:rPr>
              <a:t>, da parte della collettività, a continuare a operare.</a:t>
            </a:r>
          </a:p>
          <a:p>
            <a:pPr algn="just">
              <a:lnSpc>
                <a:spcPct val="90000"/>
              </a:lnSpc>
            </a:pPr>
            <a:r>
              <a:rPr lang="it-IT" sz="2000" dirty="0">
                <a:ea typeface="ＭＳ Ｐゴシック" pitchFamily="34" charset="-128"/>
              </a:rPr>
              <a:t>Rappresentano un forte vantaggio competitivo per le imprese, che vedono </a:t>
            </a:r>
            <a:r>
              <a:rPr lang="it-IT" sz="2000" b="1" dirty="0">
                <a:ea typeface="ＭＳ Ｐゴシック" pitchFamily="34" charset="-128"/>
              </a:rPr>
              <a:t>migliorata la propria immagine</a:t>
            </a:r>
            <a:r>
              <a:rPr lang="it-IT" sz="2000" dirty="0">
                <a:ea typeface="ＭＳ Ｐゴシック" pitchFamily="34" charset="-128"/>
              </a:rPr>
              <a:t>.</a:t>
            </a:r>
          </a:p>
          <a:p>
            <a:pPr algn="just">
              <a:lnSpc>
                <a:spcPct val="90000"/>
              </a:lnSpc>
            </a:pPr>
            <a:r>
              <a:rPr lang="it-IT" sz="2000" dirty="0">
                <a:ea typeface="ＭＳ Ｐゴシック" pitchFamily="34" charset="-128"/>
              </a:rPr>
              <a:t>Sono un importante strumento per diffondere la RSI tra le imprese, perché suscitano </a:t>
            </a:r>
            <a:r>
              <a:rPr lang="it-IT" sz="2000" b="1" dirty="0">
                <a:ea typeface="ＭＳ Ｐゴシック" pitchFamily="34" charset="-128"/>
              </a:rPr>
              <a:t>processi di emulazione</a:t>
            </a:r>
            <a:r>
              <a:rPr lang="it-IT" sz="2000" dirty="0">
                <a:ea typeface="ＭＳ Ｐゴシック" pitchFamily="34" charset="-128"/>
              </a:rPr>
              <a:t>.</a:t>
            </a:r>
          </a:p>
          <a:p>
            <a:pPr algn="just">
              <a:lnSpc>
                <a:spcPct val="90000"/>
              </a:lnSpc>
            </a:pPr>
            <a:r>
              <a:rPr lang="it-IT" sz="2000" dirty="0">
                <a:ea typeface="ＭＳ Ｐゴシック" pitchFamily="34" charset="-128"/>
              </a:rPr>
              <a:t>Rappresentano un valido strumento di </a:t>
            </a:r>
            <a:r>
              <a:rPr lang="it-IT" sz="2000" b="1" dirty="0">
                <a:ea typeface="ＭＳ Ｐゴシック" pitchFamily="34" charset="-128"/>
              </a:rPr>
              <a:t>monitoraggio</a:t>
            </a:r>
            <a:r>
              <a:rPr lang="it-IT" sz="2000" dirty="0">
                <a:ea typeface="ＭＳ Ｐゴシック" pitchFamily="34" charset="-128"/>
              </a:rPr>
              <a:t> delle </a:t>
            </a:r>
            <a:r>
              <a:rPr lang="it-IT" sz="2000" b="1" i="1" dirty="0">
                <a:ea typeface="ＭＳ Ｐゴシック" pitchFamily="34" charset="-128"/>
              </a:rPr>
              <a:t>best practices</a:t>
            </a:r>
            <a:r>
              <a:rPr lang="it-IT" sz="2000" dirty="0">
                <a:ea typeface="ＭＳ Ｐゴシック" pitchFamily="34" charset="-128"/>
              </a:rPr>
              <a:t> in materia di CSR nel tempo.</a:t>
            </a:r>
          </a:p>
          <a:p>
            <a:pPr algn="just">
              <a:lnSpc>
                <a:spcPct val="90000"/>
              </a:lnSpc>
            </a:pPr>
            <a:endParaRPr lang="it-IT" sz="2000" dirty="0">
              <a:ea typeface="ＭＳ Ｐゴシック" pitchFamily="34" charset="-128"/>
            </a:endParaRPr>
          </a:p>
        </p:txBody>
      </p:sp>
      <p:pic>
        <p:nvPicPr>
          <p:cNvPr id="4098" name="Picture 2" descr="Società e ambiente: nasce il &quot;Premio Impatto&quot; (19/04/2022) - Vita.it">
            <a:extLst>
              <a:ext uri="{FF2B5EF4-FFF2-40B4-BE49-F238E27FC236}">
                <a16:creationId xmlns:a16="http://schemas.microsoft.com/office/drawing/2014/main" id="{AFF1F7E9-89A1-D349-738A-53B5D03495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9961" y="2636912"/>
            <a:ext cx="2864039" cy="2107918"/>
          </a:xfrm>
          <a:prstGeom prst="rect">
            <a:avLst/>
          </a:prstGeom>
          <a:noFill/>
          <a:extLst>
            <a:ext uri="{909E8E84-426E-40DD-AFC4-6F175D3DCCD1}">
              <a14:hiddenFill xmlns:a14="http://schemas.microsoft.com/office/drawing/2010/main">
                <a:solidFill>
                  <a:srgbClr val="FFFFFF"/>
                </a:solidFill>
              </a14:hiddenFill>
            </a:ext>
          </a:extLst>
        </p:spPr>
      </p:pic>
      <p:sp>
        <p:nvSpPr>
          <p:cNvPr id="33796" name="Segnaposto numero diapositiva 3"/>
          <p:cNvSpPr>
            <a:spLocks noGrp="1"/>
          </p:cNvSpPr>
          <p:nvPr>
            <p:ph type="sldNum" sz="quarter" idx="12"/>
          </p:nvPr>
        </p:nvSpPr>
        <p:spPr bwMode="auto">
          <a:xfrm>
            <a:off x="6457950" y="6356350"/>
            <a:ext cx="2057400" cy="365125"/>
          </a:xfrm>
        </p:spPr>
        <p:txBody>
          <a:bodyPr>
            <a:normAutofit/>
          </a:bodyPr>
          <a:lstStyle/>
          <a:p>
            <a:pPr>
              <a:spcAft>
                <a:spcPts val="600"/>
              </a:spcAft>
            </a:pPr>
            <a:fld id="{D7EDCD77-AB57-42E4-8972-1FC1C06C256C}" type="slidenum">
              <a:rPr lang="it-IT" sz="900">
                <a:solidFill>
                  <a:schemeClr val="tx1">
                    <a:lumMod val="50000"/>
                    <a:lumOff val="50000"/>
                  </a:schemeClr>
                </a:solidFill>
                <a:latin typeface="Calibri" pitchFamily="34" charset="0"/>
              </a:rPr>
              <a:pPr>
                <a:spcAft>
                  <a:spcPts val="600"/>
                </a:spcAft>
              </a:pPr>
              <a:t>34</a:t>
            </a:fld>
            <a:endParaRPr lang="it-IT" sz="900">
              <a:solidFill>
                <a:schemeClr val="tx1">
                  <a:lumMod val="50000"/>
                  <a:lumOff val="50000"/>
                </a:schemeClr>
              </a:solidFill>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p:txBody>
          <a:bodyPr/>
          <a:lstStyle/>
          <a:p>
            <a:r>
              <a:rPr lang="it-IT" sz="4000" b="1" dirty="0">
                <a:ea typeface="ＭＳ Ｐゴシック" pitchFamily="34" charset="-128"/>
              </a:rPr>
              <a:t>I premi alla responsabilità e alla sostenibilità: alcuni esempi</a:t>
            </a:r>
            <a:endParaRPr lang="it-IT" sz="4000" dirty="0">
              <a:ea typeface="ＭＳ Ｐゴシック" pitchFamily="34" charset="-128"/>
            </a:endParaRPr>
          </a:p>
        </p:txBody>
      </p:sp>
      <p:sp>
        <p:nvSpPr>
          <p:cNvPr id="34819" name="Segnaposto contenuto 2"/>
          <p:cNvSpPr>
            <a:spLocks noGrp="1"/>
          </p:cNvSpPr>
          <p:nvPr>
            <p:ph idx="1"/>
          </p:nvPr>
        </p:nvSpPr>
        <p:spPr>
          <a:xfrm>
            <a:off x="161925" y="2204864"/>
            <a:ext cx="8820150" cy="5256213"/>
          </a:xfrm>
        </p:spPr>
        <p:txBody>
          <a:bodyPr/>
          <a:lstStyle/>
          <a:p>
            <a:pPr marL="0" indent="0">
              <a:buNone/>
            </a:pPr>
            <a:r>
              <a:rPr lang="it-IT" sz="2400" dirty="0">
                <a:ea typeface="ＭＳ Ｐゴシック" pitchFamily="34" charset="-128"/>
              </a:rPr>
              <a:t>https://sustainabilityaward.it/il-premio/</a:t>
            </a:r>
          </a:p>
        </p:txBody>
      </p:sp>
      <p:sp>
        <p:nvSpPr>
          <p:cNvPr id="34820" name="Segnaposto numero diapositiva 3"/>
          <p:cNvSpPr>
            <a:spLocks noGrp="1"/>
          </p:cNvSpPr>
          <p:nvPr>
            <p:ph type="sldNum" sz="quarter" idx="12"/>
          </p:nvPr>
        </p:nvSpPr>
        <p:spPr bwMode="auto">
          <a:noFill/>
          <a:ln>
            <a:miter lim="800000"/>
            <a:headEnd/>
            <a:tailEnd/>
          </a:ln>
        </p:spPr>
        <p:txBody>
          <a:bodyPr/>
          <a:lstStyle/>
          <a:p>
            <a:fld id="{FD6B199A-937E-466E-B306-69C776078A8B}" type="slidenum">
              <a:rPr lang="it-IT" smtClean="0">
                <a:latin typeface="Calibri" pitchFamily="34" charset="0"/>
              </a:rPr>
              <a:pPr/>
              <a:t>35</a:t>
            </a:fld>
            <a:endParaRPr lang="it-IT">
              <a:latin typeface="Calibri" pitchFamily="34" charset="0"/>
            </a:endParaRPr>
          </a:p>
        </p:txBody>
      </p:sp>
      <p:sp>
        <p:nvSpPr>
          <p:cNvPr id="3" name="CasellaDiTesto 2">
            <a:extLst>
              <a:ext uri="{FF2B5EF4-FFF2-40B4-BE49-F238E27FC236}">
                <a16:creationId xmlns:a16="http://schemas.microsoft.com/office/drawing/2014/main" id="{993F3AE9-7F28-A2CA-9044-A28A412C0DE7}"/>
              </a:ext>
            </a:extLst>
          </p:cNvPr>
          <p:cNvSpPr txBox="1"/>
          <p:nvPr/>
        </p:nvSpPr>
        <p:spPr>
          <a:xfrm>
            <a:off x="186964" y="5236667"/>
            <a:ext cx="6696075" cy="646331"/>
          </a:xfrm>
          <a:prstGeom prst="rect">
            <a:avLst/>
          </a:prstGeom>
          <a:noFill/>
        </p:spPr>
        <p:txBody>
          <a:bodyPr wrap="square">
            <a:spAutoFit/>
          </a:bodyPr>
          <a:lstStyle/>
          <a:p>
            <a:r>
              <a:rPr lang="it-IT" dirty="0"/>
              <a:t>https://www.fondazionesvilupposostenibile.org/assegnato-il-premio-sviluppo-sostenibile-2022/</a:t>
            </a:r>
          </a:p>
        </p:txBody>
      </p:sp>
      <p:pic>
        <p:nvPicPr>
          <p:cNvPr id="5124" name="Picture 4" descr="Logo">
            <a:extLst>
              <a:ext uri="{FF2B5EF4-FFF2-40B4-BE49-F238E27FC236}">
                <a16:creationId xmlns:a16="http://schemas.microsoft.com/office/drawing/2014/main" id="{A79E45EB-5091-16E1-02AB-2C1270E05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933" y="3761401"/>
            <a:ext cx="3133867" cy="13318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ogo_light">
            <a:extLst>
              <a:ext uri="{FF2B5EF4-FFF2-40B4-BE49-F238E27FC236}">
                <a16:creationId xmlns:a16="http://schemas.microsoft.com/office/drawing/2014/main" id="{948499F8-F781-46B0-2798-57E8CF47D2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314950" y="1572600"/>
            <a:ext cx="3829050"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23" name="Rectangle 17422">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Titolo 1"/>
          <p:cNvSpPr>
            <a:spLocks noGrp="1"/>
          </p:cNvSpPr>
          <p:nvPr>
            <p:ph type="title"/>
          </p:nvPr>
        </p:nvSpPr>
        <p:spPr>
          <a:xfrm>
            <a:off x="867638" y="637762"/>
            <a:ext cx="7416372" cy="900131"/>
          </a:xfrm>
        </p:spPr>
        <p:txBody>
          <a:bodyPr anchor="t">
            <a:normAutofit/>
          </a:bodyPr>
          <a:lstStyle/>
          <a:p>
            <a:pPr algn="l" eaLnBrk="1" hangingPunct="1"/>
            <a:r>
              <a:rPr lang="it-IT" sz="3500">
                <a:solidFill>
                  <a:schemeClr val="bg1"/>
                </a:solidFill>
              </a:rPr>
              <a:t>La visione capitalistica dell’impresa</a:t>
            </a:r>
          </a:p>
        </p:txBody>
      </p:sp>
      <p:sp>
        <p:nvSpPr>
          <p:cNvPr id="17425" name="Rectangle 1742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7" name="Rectangle 1742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866661" y="2217343"/>
            <a:ext cx="7410669" cy="3959619"/>
          </a:xfrm>
        </p:spPr>
        <p:txBody>
          <a:bodyPr rtlCol="0">
            <a:normAutofit/>
          </a:bodyPr>
          <a:lstStyle/>
          <a:p>
            <a:pPr algn="just" eaLnBrk="1" fontAlgn="auto" hangingPunct="1">
              <a:lnSpc>
                <a:spcPct val="90000"/>
              </a:lnSpc>
              <a:spcAft>
                <a:spcPts val="0"/>
              </a:spcAft>
              <a:buFont typeface="Arial" pitchFamily="34" charset="0"/>
              <a:buChar char="•"/>
              <a:defRPr/>
            </a:pPr>
            <a:r>
              <a:rPr lang="it-IT" sz="2100" dirty="0"/>
              <a:t>In </a:t>
            </a:r>
            <a:r>
              <a:rPr lang="it-IT" sz="2100" i="1" dirty="0" err="1"/>
              <a:t>Capitalism</a:t>
            </a:r>
            <a:r>
              <a:rPr lang="it-IT" sz="2100" i="1" dirty="0"/>
              <a:t> and Freedom</a:t>
            </a:r>
            <a:r>
              <a:rPr lang="it-IT" sz="2100" dirty="0"/>
              <a:t> (1962) Friedman afferma che “ </a:t>
            </a:r>
            <a:r>
              <a:rPr lang="it-IT" sz="2100" i="1" dirty="0">
                <a:effectLst>
                  <a:outerShdw blurRad="38100" dist="38100" dir="2700000" algn="tl">
                    <a:srgbClr val="000000">
                      <a:alpha val="43137"/>
                    </a:srgbClr>
                  </a:outerShdw>
                </a:effectLst>
              </a:rPr>
              <a:t>c’è una e solo una responsabilità d’impresa: usare le risorse e dedicarsi a attività concepite per aumentare i propri profitti sempre rimanendo all’interno delle regole del gioco, il che equivale a sostenere che l’impresa compete apertamente e liberamente senza ricorrere in inganno o frode</a:t>
            </a:r>
            <a:r>
              <a:rPr lang="it-IT" sz="2100" dirty="0"/>
              <a:t>”.</a:t>
            </a:r>
          </a:p>
          <a:p>
            <a:pPr marL="0" indent="0" algn="just" eaLnBrk="1" fontAlgn="auto" hangingPunct="1">
              <a:lnSpc>
                <a:spcPct val="90000"/>
              </a:lnSpc>
              <a:spcAft>
                <a:spcPts val="0"/>
              </a:spcAft>
              <a:buNone/>
              <a:defRPr/>
            </a:pPr>
            <a:endParaRPr lang="it-IT" sz="2100" dirty="0"/>
          </a:p>
          <a:p>
            <a:pPr algn="just" eaLnBrk="1" fontAlgn="auto" hangingPunct="1">
              <a:lnSpc>
                <a:spcPct val="90000"/>
              </a:lnSpc>
              <a:spcAft>
                <a:spcPts val="0"/>
              </a:spcAft>
              <a:buFont typeface="Arial" pitchFamily="34" charset="0"/>
              <a:buChar char="•"/>
              <a:defRPr/>
            </a:pPr>
            <a:r>
              <a:rPr lang="it-IT" sz="2100" dirty="0"/>
              <a:t>In tale ottica, si afferma che l’obiettivo di profitto è un indicatore perfettamente appropriato per valutare gli effetti sociali dell’azione d’impresa e, conseguentemente, si sostiene che il perseguimento di cause socialmente pregevoli dovrebbe essere lasciato al governo e alla pubblica amministrazione.</a:t>
            </a:r>
          </a:p>
          <a:p>
            <a:pPr algn="just" eaLnBrk="1" fontAlgn="auto" hangingPunct="1">
              <a:lnSpc>
                <a:spcPct val="90000"/>
              </a:lnSpc>
              <a:spcAft>
                <a:spcPts val="0"/>
              </a:spcAft>
              <a:buFont typeface="Arial" pitchFamily="34" charset="0"/>
              <a:buChar char="•"/>
              <a:defRPr/>
            </a:pPr>
            <a:endParaRPr lang="it-IT"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olo 1"/>
          <p:cNvSpPr>
            <a:spLocks noGrp="1"/>
          </p:cNvSpPr>
          <p:nvPr>
            <p:ph type="title"/>
          </p:nvPr>
        </p:nvSpPr>
        <p:spPr>
          <a:xfrm>
            <a:off x="457200" y="245141"/>
            <a:ext cx="8229600" cy="1143000"/>
          </a:xfrm>
        </p:spPr>
        <p:txBody>
          <a:bodyPr/>
          <a:lstStyle/>
          <a:p>
            <a:pPr algn="just" eaLnBrk="1" hangingPunct="1"/>
            <a:r>
              <a:rPr lang="it-IT" sz="2400" dirty="0"/>
              <a:t>Negli anni ’70 il Committee for </a:t>
            </a:r>
            <a:r>
              <a:rPr lang="it-IT" sz="2400" dirty="0" err="1"/>
              <a:t>Economic</a:t>
            </a:r>
            <a:r>
              <a:rPr lang="it-IT" sz="2400" dirty="0"/>
              <a:t> Development sintetizza l’approccio alla responsabilità sociale d’impresa attraverso tre cerchi concentrici</a:t>
            </a:r>
          </a:p>
        </p:txBody>
      </p:sp>
      <p:graphicFrame>
        <p:nvGraphicFramePr>
          <p:cNvPr id="21506" name="Object 2"/>
          <p:cNvGraphicFramePr>
            <a:graphicFrameLocks noChangeAspect="1"/>
          </p:cNvGraphicFramePr>
          <p:nvPr/>
        </p:nvGraphicFramePr>
        <p:xfrm>
          <a:off x="611188" y="1700213"/>
          <a:ext cx="7586662" cy="4441825"/>
        </p:xfrm>
        <a:graphic>
          <a:graphicData uri="http://schemas.openxmlformats.org/presentationml/2006/ole">
            <mc:AlternateContent xmlns:mc="http://schemas.openxmlformats.org/markup-compatibility/2006">
              <mc:Choice xmlns:v="urn:schemas-microsoft-com:vml" Requires="v">
                <p:oleObj r:id="rId2" imgW="4590476" imgH="2685714" progId="">
                  <p:embed/>
                </p:oleObj>
              </mc:Choice>
              <mc:Fallback>
                <p:oleObj r:id="rId2" imgW="4590476" imgH="2685714"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00213"/>
                        <a:ext cx="7586662" cy="444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43" name="Rectangle 22542">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Titolo 1"/>
          <p:cNvSpPr>
            <a:spLocks noGrp="1"/>
          </p:cNvSpPr>
          <p:nvPr>
            <p:ph type="title"/>
          </p:nvPr>
        </p:nvSpPr>
        <p:spPr>
          <a:xfrm>
            <a:off x="867638" y="637762"/>
            <a:ext cx="7416372" cy="900131"/>
          </a:xfrm>
        </p:spPr>
        <p:txBody>
          <a:bodyPr anchor="t">
            <a:normAutofit/>
          </a:bodyPr>
          <a:lstStyle/>
          <a:p>
            <a:pPr algn="l" eaLnBrk="1" hangingPunct="1"/>
            <a:r>
              <a:rPr lang="it-IT" sz="3500">
                <a:solidFill>
                  <a:schemeClr val="bg1"/>
                </a:solidFill>
              </a:rPr>
              <a:t>Il contributo di Caroll</a:t>
            </a:r>
          </a:p>
        </p:txBody>
      </p:sp>
      <p:sp>
        <p:nvSpPr>
          <p:cNvPr id="22545" name="Rectangle 22544">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7" name="Rectangle 2254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866661" y="2217343"/>
            <a:ext cx="7410669" cy="3959619"/>
          </a:xfrm>
        </p:spPr>
        <p:txBody>
          <a:bodyPr rtlCol="0">
            <a:normAutofit/>
          </a:bodyPr>
          <a:lstStyle/>
          <a:p>
            <a:pPr marL="0" indent="0" algn="just" eaLnBrk="1" fontAlgn="auto" hangingPunct="1">
              <a:spcAft>
                <a:spcPts val="0"/>
              </a:spcAft>
              <a:buNone/>
              <a:defRPr/>
            </a:pPr>
            <a:r>
              <a:rPr lang="it-IT" sz="2100" dirty="0" err="1"/>
              <a:t>Caroll</a:t>
            </a:r>
            <a:r>
              <a:rPr lang="it-IT" sz="2100" dirty="0"/>
              <a:t> propone nel 1979 un modello di RSI “quadripartita”. L’autore individua quattro categorie di responsabilità </a:t>
            </a:r>
          </a:p>
          <a:p>
            <a:pPr marL="0" indent="0" algn="just" eaLnBrk="1" fontAlgn="auto" hangingPunct="1">
              <a:spcAft>
                <a:spcPts val="0"/>
              </a:spcAft>
              <a:buNone/>
              <a:defRPr/>
            </a:pPr>
            <a:endParaRPr lang="it-IT" sz="2100" dirty="0"/>
          </a:p>
          <a:p>
            <a:pPr algn="just" eaLnBrk="1" fontAlgn="auto" hangingPunct="1">
              <a:spcAft>
                <a:spcPts val="0"/>
              </a:spcAft>
              <a:buFont typeface="Arial" pitchFamily="34" charset="0"/>
              <a:buChar char="•"/>
              <a:defRPr/>
            </a:pPr>
            <a:r>
              <a:rPr lang="it-IT" sz="2100" dirty="0"/>
              <a:t>Economica (relativa alla creazione di valore);</a:t>
            </a:r>
          </a:p>
          <a:p>
            <a:pPr algn="just" eaLnBrk="1" fontAlgn="auto" hangingPunct="1">
              <a:spcAft>
                <a:spcPts val="0"/>
              </a:spcAft>
              <a:buFont typeface="Arial" pitchFamily="34" charset="0"/>
              <a:buChar char="•"/>
              <a:defRPr/>
            </a:pPr>
            <a:r>
              <a:rPr lang="it-IT" sz="2100" dirty="0"/>
              <a:t>Legale (riferita al rispetto delle normative);</a:t>
            </a:r>
          </a:p>
          <a:p>
            <a:pPr algn="just" eaLnBrk="1" fontAlgn="auto" hangingPunct="1">
              <a:spcAft>
                <a:spcPts val="0"/>
              </a:spcAft>
              <a:buFont typeface="Arial" pitchFamily="34" charset="0"/>
              <a:buChar char="•"/>
              <a:defRPr/>
            </a:pPr>
            <a:r>
              <a:rPr lang="it-IT" sz="2100" dirty="0"/>
              <a:t>Etica (quale soddisfacimento delle aspettative economiche della società, in termini valoriali, al di là dei requisiti base di legge)</a:t>
            </a:r>
          </a:p>
          <a:p>
            <a:pPr algn="just" eaLnBrk="1" fontAlgn="auto" hangingPunct="1">
              <a:spcAft>
                <a:spcPts val="0"/>
              </a:spcAft>
              <a:buFont typeface="Arial" pitchFamily="34" charset="0"/>
              <a:buChar char="•"/>
              <a:defRPr/>
            </a:pPr>
            <a:r>
              <a:rPr lang="it-IT" sz="2100" dirty="0"/>
              <a:t>Discrezionale (intesa come elargizioni e come adozione di comportamenti che vanno oltre le aspettative della società)</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16" name="Rectangle 25615">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395536" y="275805"/>
            <a:ext cx="8496944" cy="1493269"/>
          </a:xfrm>
        </p:spPr>
        <p:txBody>
          <a:bodyPr rtlCol="0" anchor="t">
            <a:normAutofit/>
          </a:bodyPr>
          <a:lstStyle/>
          <a:p>
            <a:pPr algn="l" eaLnBrk="1" fontAlgn="auto" hangingPunct="1">
              <a:lnSpc>
                <a:spcPct val="90000"/>
              </a:lnSpc>
              <a:spcAft>
                <a:spcPts val="0"/>
              </a:spcAft>
              <a:defRPr/>
            </a:pPr>
            <a:r>
              <a:rPr lang="en-US" sz="2000" b="1" dirty="0">
                <a:solidFill>
                  <a:schemeClr val="bg1"/>
                </a:solidFill>
                <a:effectLst>
                  <a:outerShdw blurRad="38100" dist="38100" dir="2700000" algn="tl">
                    <a:srgbClr val="000000">
                      <a:alpha val="43137"/>
                    </a:srgbClr>
                  </a:outerShdw>
                </a:effectLst>
                <a:latin typeface="Verdana" charset="0"/>
              </a:rPr>
              <a:t>La vision </a:t>
            </a:r>
            <a:r>
              <a:rPr lang="en-US" sz="2000" b="1" dirty="0" err="1">
                <a:solidFill>
                  <a:schemeClr val="bg1"/>
                </a:solidFill>
                <a:effectLst>
                  <a:outerShdw blurRad="38100" dist="38100" dir="2700000" algn="tl">
                    <a:srgbClr val="000000">
                      <a:alpha val="43137"/>
                    </a:srgbClr>
                  </a:outerShdw>
                </a:effectLst>
                <a:latin typeface="Verdana" charset="0"/>
              </a:rPr>
              <a:t>Europea</a:t>
            </a:r>
            <a:r>
              <a:rPr lang="en-US" sz="2000" b="1" dirty="0">
                <a:solidFill>
                  <a:schemeClr val="bg1"/>
                </a:solidFill>
                <a:effectLst>
                  <a:outerShdw blurRad="38100" dist="38100" dir="2700000" algn="tl">
                    <a:srgbClr val="000000">
                      <a:alpha val="43137"/>
                    </a:srgbClr>
                  </a:outerShdw>
                </a:effectLst>
                <a:latin typeface="Verdana" charset="0"/>
              </a:rPr>
              <a:t>:</a:t>
            </a:r>
            <a:br>
              <a:rPr lang="en-US" sz="2000" b="1" dirty="0">
                <a:solidFill>
                  <a:schemeClr val="bg1"/>
                </a:solidFill>
                <a:effectLst>
                  <a:outerShdw blurRad="38100" dist="38100" dir="2700000" algn="tl">
                    <a:srgbClr val="000000">
                      <a:alpha val="43137"/>
                    </a:srgbClr>
                  </a:outerShdw>
                </a:effectLst>
                <a:latin typeface="Verdana" charset="0"/>
              </a:rPr>
            </a:br>
            <a:r>
              <a:rPr lang="en-US" sz="2000" b="1" dirty="0">
                <a:solidFill>
                  <a:schemeClr val="bg1"/>
                </a:solidFill>
                <a:effectLst>
                  <a:outerShdw blurRad="38100" dist="38100" dir="2700000" algn="tl">
                    <a:srgbClr val="000000">
                      <a:alpha val="43137"/>
                    </a:srgbClr>
                  </a:outerShdw>
                </a:effectLst>
                <a:latin typeface="Verdana" charset="0"/>
              </a:rPr>
              <a:t>Libro Verde: </a:t>
            </a:r>
            <a:r>
              <a:rPr lang="it-IT" sz="2000" b="1" dirty="0">
                <a:solidFill>
                  <a:schemeClr val="bg1"/>
                </a:solidFill>
                <a:effectLst>
                  <a:outerShdw blurRad="38100" dist="38100" dir="2700000" algn="tl">
                    <a:srgbClr val="000000">
                      <a:alpha val="43137"/>
                    </a:srgbClr>
                  </a:outerShdw>
                </a:effectLst>
                <a:latin typeface="Verdana" charset="0"/>
              </a:rPr>
              <a:t>Promuovere un quadro europeo per la responsabilità sociale delle imprese</a:t>
            </a:r>
            <a:endParaRPr lang="it-IT" sz="2000" b="1" dirty="0">
              <a:solidFill>
                <a:schemeClr val="bg1"/>
              </a:solidFill>
              <a:effectLst>
                <a:outerShdw blurRad="38100" dist="38100" dir="2700000" algn="tl">
                  <a:srgbClr val="000000">
                    <a:alpha val="43137"/>
                  </a:srgbClr>
                </a:outerShdw>
              </a:effectLst>
            </a:endParaRPr>
          </a:p>
        </p:txBody>
      </p:sp>
      <p:sp>
        <p:nvSpPr>
          <p:cNvPr id="25618" name="Rectangle 25617">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0" name="Rectangle 2561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ext Box 1"/>
          <p:cNvSpPr>
            <a:spLocks noGrp="1" noChangeArrowheads="1"/>
          </p:cNvSpPr>
          <p:nvPr>
            <p:ph idx="1"/>
          </p:nvPr>
        </p:nvSpPr>
        <p:spPr>
          <a:xfrm>
            <a:off x="866661" y="2217343"/>
            <a:ext cx="7410669" cy="3959619"/>
          </a:xfrm>
        </p:spPr>
        <p:txBody>
          <a:bodyPr lIns="90000" tIns="46800" rIns="90000" bIns="46800">
            <a:normAutofit/>
          </a:bodyPr>
          <a:lstStyle/>
          <a:p>
            <a:pPr algn="just"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100" dirty="0"/>
              <a:t>La RSI è </a:t>
            </a:r>
            <a:r>
              <a:rPr lang="en-US" sz="2100" dirty="0" err="1"/>
              <a:t>l’integrazione</a:t>
            </a:r>
            <a:r>
              <a:rPr lang="en-US" sz="2100" dirty="0"/>
              <a:t> </a:t>
            </a:r>
            <a:r>
              <a:rPr lang="en-US" sz="2100" dirty="0" err="1"/>
              <a:t>su</a:t>
            </a:r>
            <a:r>
              <a:rPr lang="en-US" sz="2100" dirty="0"/>
              <a:t> base </a:t>
            </a:r>
            <a:r>
              <a:rPr lang="en-US" sz="2100" dirty="0" err="1"/>
              <a:t>volontaria</a:t>
            </a:r>
            <a:r>
              <a:rPr lang="en-US" sz="2100" dirty="0"/>
              <a:t>, da </a:t>
            </a:r>
            <a:r>
              <a:rPr lang="en-US" sz="2100" dirty="0" err="1"/>
              <a:t>parte</a:t>
            </a:r>
            <a:r>
              <a:rPr lang="en-US" sz="2100" dirty="0"/>
              <a:t> </a:t>
            </a:r>
            <a:r>
              <a:rPr lang="en-US" sz="2100" dirty="0" err="1"/>
              <a:t>delle</a:t>
            </a:r>
            <a:r>
              <a:rPr lang="en-US" sz="2100" dirty="0"/>
              <a:t> </a:t>
            </a:r>
            <a:r>
              <a:rPr lang="en-US" sz="2100" dirty="0" err="1"/>
              <a:t>imprese</a:t>
            </a:r>
            <a:r>
              <a:rPr lang="en-US" sz="2100" dirty="0"/>
              <a:t>, </a:t>
            </a:r>
            <a:r>
              <a:rPr lang="en-US" sz="2100" dirty="0" err="1"/>
              <a:t>delle</a:t>
            </a:r>
            <a:r>
              <a:rPr lang="en-US" sz="2100" dirty="0"/>
              <a:t> </a:t>
            </a:r>
            <a:r>
              <a:rPr lang="en-US" sz="2100" dirty="0" err="1"/>
              <a:t>preoccupazioni</a:t>
            </a:r>
            <a:r>
              <a:rPr lang="en-US" sz="2100" dirty="0"/>
              <a:t> </a:t>
            </a:r>
            <a:r>
              <a:rPr lang="en-US" sz="2100" dirty="0" err="1"/>
              <a:t>sociali</a:t>
            </a:r>
            <a:r>
              <a:rPr lang="en-US" sz="2100" dirty="0"/>
              <a:t> e </a:t>
            </a:r>
            <a:r>
              <a:rPr lang="en-US" sz="2100" dirty="0" err="1"/>
              <a:t>ambientali</a:t>
            </a:r>
            <a:r>
              <a:rPr lang="en-US" sz="2100" dirty="0"/>
              <a:t> </a:t>
            </a:r>
            <a:r>
              <a:rPr lang="en-US" sz="2100" dirty="0" err="1"/>
              <a:t>nelle</a:t>
            </a:r>
            <a:r>
              <a:rPr lang="en-US" sz="2100" dirty="0"/>
              <a:t> </a:t>
            </a:r>
            <a:r>
              <a:rPr lang="en-US" sz="2100" dirty="0" err="1"/>
              <a:t>loro</a:t>
            </a:r>
            <a:r>
              <a:rPr lang="en-US" sz="2100" dirty="0"/>
              <a:t> </a:t>
            </a:r>
            <a:r>
              <a:rPr lang="en-US" sz="2100" dirty="0" err="1"/>
              <a:t>operazioni</a:t>
            </a:r>
            <a:r>
              <a:rPr lang="en-US" sz="2100" dirty="0"/>
              <a:t> </a:t>
            </a:r>
            <a:r>
              <a:rPr lang="en-US" sz="2100" dirty="0" err="1"/>
              <a:t>commerciali</a:t>
            </a:r>
            <a:r>
              <a:rPr lang="en-US" sz="2100" dirty="0"/>
              <a:t> e </a:t>
            </a:r>
            <a:r>
              <a:rPr lang="en-US" sz="2100" dirty="0" err="1"/>
              <a:t>nei</a:t>
            </a:r>
            <a:r>
              <a:rPr lang="en-US" sz="2100" dirty="0"/>
              <a:t> </a:t>
            </a:r>
            <a:r>
              <a:rPr lang="en-US" sz="2100" dirty="0" err="1"/>
              <a:t>loro</a:t>
            </a:r>
            <a:r>
              <a:rPr lang="en-US" sz="2100" dirty="0"/>
              <a:t> </a:t>
            </a:r>
            <a:r>
              <a:rPr lang="en-US" sz="2100" dirty="0" err="1"/>
              <a:t>rapporti</a:t>
            </a:r>
            <a:r>
              <a:rPr lang="en-US" sz="2100" dirty="0"/>
              <a:t> con le parti </a:t>
            </a:r>
            <a:r>
              <a:rPr lang="en-US" sz="2100" dirty="0" err="1"/>
              <a:t>interessate</a:t>
            </a:r>
            <a:r>
              <a:rPr lang="en-US" sz="2100" dirty="0"/>
              <a:t>.</a:t>
            </a:r>
          </a:p>
          <a:p>
            <a:pPr algn="just"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100" dirty="0"/>
          </a:p>
          <a:p>
            <a:pPr algn="just"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100" dirty="0"/>
              <a:t>L’essere responsabili si sostanzia nell’investire maggiormente nella valorizzazione del capitale umano, nel migliorare il grado di sostenibilità ambientale e sociale dell’impresa, nel comunicare e collaborare con i diversi </a:t>
            </a:r>
            <a:r>
              <a:rPr lang="it-IT" sz="2100" i="1" dirty="0"/>
              <a:t>stakeholder</a:t>
            </a:r>
            <a:r>
              <a:rPr lang="it-IT" sz="2100" dirty="0"/>
              <a:t> (comunità locali, istituzioni, fornitori, consumatori, </a:t>
            </a:r>
            <a:r>
              <a:rPr lang="it-IT" sz="2100" dirty="0" err="1"/>
              <a:t>ecc</a:t>
            </a:r>
            <a:r>
              <a:rPr lang="it-IT" sz="2100" dirty="0"/>
              <a:t>)</a:t>
            </a:r>
            <a:endParaRPr 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16" name="Rectangle 25615">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olo 1"/>
          <p:cNvSpPr>
            <a:spLocks noGrp="1"/>
          </p:cNvSpPr>
          <p:nvPr>
            <p:ph type="title"/>
          </p:nvPr>
        </p:nvSpPr>
        <p:spPr>
          <a:xfrm>
            <a:off x="755576" y="555355"/>
            <a:ext cx="7416372" cy="900131"/>
          </a:xfrm>
        </p:spPr>
        <p:txBody>
          <a:bodyPr rtlCol="0" anchor="t">
            <a:normAutofit fontScale="90000"/>
          </a:bodyPr>
          <a:lstStyle/>
          <a:p>
            <a:r>
              <a:rPr lang="it-IT" sz="3600" b="1" dirty="0">
                <a:solidFill>
                  <a:schemeClr val="bg1"/>
                </a:solidFill>
              </a:rPr>
              <a:t>Strategia Europa 2020 </a:t>
            </a:r>
            <a:br>
              <a:rPr lang="it-IT" sz="3600" b="1" dirty="0">
                <a:solidFill>
                  <a:schemeClr val="bg1"/>
                </a:solidFill>
              </a:rPr>
            </a:br>
            <a:r>
              <a:rPr lang="it-IT" sz="3600" b="1" dirty="0">
                <a:solidFill>
                  <a:schemeClr val="bg1"/>
                </a:solidFill>
              </a:rPr>
              <a:t>nuovo piano in tema di RSI</a:t>
            </a:r>
            <a:endParaRPr lang="it-IT" sz="1200" dirty="0">
              <a:solidFill>
                <a:schemeClr val="bg1"/>
              </a:solidFill>
            </a:endParaRPr>
          </a:p>
        </p:txBody>
      </p:sp>
      <p:sp>
        <p:nvSpPr>
          <p:cNvPr id="25618" name="Rectangle 25617">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620" name="Rectangle 2561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602" name="Text Box 1"/>
          <p:cNvSpPr>
            <a:spLocks noGrp="1" noChangeArrowheads="1"/>
          </p:cNvSpPr>
          <p:nvPr>
            <p:ph idx="1"/>
          </p:nvPr>
        </p:nvSpPr>
        <p:spPr>
          <a:xfrm>
            <a:off x="611560" y="2737203"/>
            <a:ext cx="7690451" cy="3814429"/>
          </a:xfrm>
        </p:spPr>
        <p:txBody>
          <a:bodyPr lIns="90000" tIns="46800" rIns="90000" bIns="46800">
            <a:normAutofit lnSpcReduction="10000"/>
          </a:bodyPr>
          <a:lstStyle/>
          <a:p>
            <a:pPr eaLnBrk="1" fontAlgn="auto" hangingPunct="1">
              <a:lnSpc>
                <a:spcPct val="90000"/>
              </a:lnSpc>
              <a:spcAft>
                <a:spcPts val="0"/>
              </a:spcAft>
              <a:buFont typeface="Arial" pitchFamily="34" charset="0"/>
              <a:buChar char="•"/>
              <a:defRPr/>
            </a:pPr>
            <a:r>
              <a:rPr lang="it-IT" sz="2400" dirty="0"/>
              <a:t>Comunicazione del 25 ottobre 2011 n. 681 adotta una “</a:t>
            </a:r>
            <a:r>
              <a:rPr lang="it-IT" sz="2400" b="1" dirty="0"/>
              <a:t>Nuova strategia in tema di RSI per il periodo 2011-2014";</a:t>
            </a:r>
            <a:r>
              <a:rPr lang="it-IT" sz="2400" dirty="0"/>
              <a:t> </a:t>
            </a:r>
          </a:p>
          <a:p>
            <a:pPr eaLnBrk="1" fontAlgn="auto" hangingPunct="1">
              <a:lnSpc>
                <a:spcPct val="90000"/>
              </a:lnSpc>
              <a:spcAft>
                <a:spcPts val="0"/>
              </a:spcAft>
              <a:buFont typeface="Arial" pitchFamily="34" charset="0"/>
              <a:buChar char="•"/>
              <a:defRPr/>
            </a:pPr>
            <a:r>
              <a:rPr lang="it-IT" sz="2400" dirty="0"/>
              <a:t>Definisce la responsabilità Sociale d’Impresa come: </a:t>
            </a:r>
            <a:r>
              <a:rPr lang="it-IT" sz="2400" b="1" i="1" dirty="0"/>
              <a:t>"responsabilità delle imprese per il loro impatto sulla società</a:t>
            </a:r>
            <a:r>
              <a:rPr lang="it-IT" sz="2400" b="1" dirty="0"/>
              <a:t>"</a:t>
            </a:r>
            <a:endParaRPr lang="it-IT" sz="2400" dirty="0"/>
          </a:p>
          <a:p>
            <a:pPr lvl="1" indent="-457200" eaLnBrk="1" fontAlgn="auto" hangingPunct="1">
              <a:lnSpc>
                <a:spcPct val="90000"/>
              </a:lnSpc>
              <a:spcAft>
                <a:spcPts val="0"/>
              </a:spcAft>
              <a:buFont typeface="Arial" charset="0"/>
              <a:buChar char="•"/>
              <a:defRPr/>
            </a:pPr>
            <a:r>
              <a:rPr lang="it-IT" sz="2400" dirty="0"/>
              <a:t>promuove l'adozione da parte degli Stati membri di Programmi nazionali in tema di RSI;</a:t>
            </a:r>
          </a:p>
          <a:p>
            <a:pPr lvl="1" indent="-457200" eaLnBrk="1" fontAlgn="auto" hangingPunct="1">
              <a:lnSpc>
                <a:spcPct val="90000"/>
              </a:lnSpc>
              <a:spcAft>
                <a:spcPts val="0"/>
              </a:spcAft>
              <a:buFont typeface="Arial" charset="0"/>
              <a:buChar char="•"/>
              <a:defRPr/>
            </a:pPr>
            <a:r>
              <a:rPr lang="it-IT" sz="2400" dirty="0"/>
              <a:t>individua le </a:t>
            </a:r>
            <a:r>
              <a:rPr lang="it-IT" sz="2400" b="1" dirty="0"/>
              <a:t>priorità</a:t>
            </a:r>
            <a:r>
              <a:rPr lang="it-IT" sz="2400" dirty="0"/>
              <a:t> per la definizione della strategia nazionale di RSI.</a:t>
            </a:r>
          </a:p>
          <a:p>
            <a:pPr marL="0" indent="0" eaLnBrk="1" fontAlgn="auto" hangingPunct="1">
              <a:lnSpc>
                <a:spcPct val="90000"/>
              </a:lnSpc>
              <a:spcAft>
                <a:spcPts val="0"/>
              </a:spcAft>
              <a:buNone/>
              <a:defRPr/>
            </a:pPr>
            <a:r>
              <a:rPr lang="it-IT" sz="2400" dirty="0"/>
              <a:t> </a:t>
            </a:r>
          </a:p>
          <a:p>
            <a:pPr marL="0" indent="0" fontAlgn="auto">
              <a:lnSpc>
                <a:spcPct val="90000"/>
              </a:lnSpc>
              <a:spcAft>
                <a:spcPts val="0"/>
              </a:spcAft>
              <a:buNone/>
              <a:defRPr/>
            </a:pPr>
            <a:endParaRPr lang="it-IT" sz="2400" dirty="0"/>
          </a:p>
        </p:txBody>
      </p:sp>
    </p:spTree>
    <p:extLst>
      <p:ext uri="{BB962C8B-B14F-4D97-AF65-F5344CB8AC3E}">
        <p14:creationId xmlns:p14="http://schemas.microsoft.com/office/powerpoint/2010/main" val="1448018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40" name="Rectangle 26639">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5705"/>
            <a:ext cx="9143993"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5" name="Titolo 1"/>
          <p:cNvSpPr>
            <a:spLocks noGrp="1"/>
          </p:cNvSpPr>
          <p:nvPr>
            <p:ph type="title"/>
          </p:nvPr>
        </p:nvSpPr>
        <p:spPr>
          <a:xfrm>
            <a:off x="867638" y="637762"/>
            <a:ext cx="7416372" cy="900131"/>
          </a:xfrm>
        </p:spPr>
        <p:txBody>
          <a:bodyPr anchor="t">
            <a:normAutofit/>
          </a:bodyPr>
          <a:lstStyle/>
          <a:p>
            <a:pPr algn="l" eaLnBrk="1" hangingPunct="1">
              <a:lnSpc>
                <a:spcPct val="90000"/>
              </a:lnSpc>
            </a:pPr>
            <a:r>
              <a:rPr lang="it-IT" sz="2700">
                <a:solidFill>
                  <a:schemeClr val="bg1"/>
                </a:solidFill>
              </a:rPr>
              <a:t>Le due dimensioni della responsabilità sociale</a:t>
            </a:r>
            <a:br>
              <a:rPr lang="it-IT" sz="2700">
                <a:solidFill>
                  <a:schemeClr val="bg1"/>
                </a:solidFill>
              </a:rPr>
            </a:br>
            <a:endParaRPr lang="it-IT" sz="2700">
              <a:solidFill>
                <a:schemeClr val="bg1"/>
              </a:solidFill>
            </a:endParaRPr>
          </a:p>
        </p:txBody>
      </p:sp>
      <p:sp>
        <p:nvSpPr>
          <p:cNvPr id="26642" name="Rectangle 26641">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9143992"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4" name="Rectangle 26643">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010758"/>
            <a:ext cx="34289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Segnaposto contenuto 2"/>
          <p:cNvSpPr>
            <a:spLocks noGrp="1"/>
          </p:cNvSpPr>
          <p:nvPr>
            <p:ph idx="1"/>
          </p:nvPr>
        </p:nvSpPr>
        <p:spPr>
          <a:xfrm>
            <a:off x="866661" y="2217343"/>
            <a:ext cx="7410669" cy="3959619"/>
          </a:xfrm>
        </p:spPr>
        <p:txBody>
          <a:bodyPr>
            <a:normAutofit/>
          </a:bodyPr>
          <a:lstStyle/>
          <a:p>
            <a:pPr algn="just" eaLnBrk="1" hangingPunct="1"/>
            <a:r>
              <a:rPr lang="it-IT" sz="2100" dirty="0"/>
              <a:t>La </a:t>
            </a:r>
            <a:r>
              <a:rPr lang="it-IT" sz="2100" u="sng" dirty="0"/>
              <a:t>dimensione interna </a:t>
            </a:r>
            <a:r>
              <a:rPr lang="it-IT" sz="2100" dirty="0"/>
              <a:t>che comprende le questioni relative alla valorizzazione delle risorse umane, alla salvaguardia della salute e della sicurezza sul lavoro, alla gestione degli effetti che la produzione può avere sull’ambiente; </a:t>
            </a:r>
          </a:p>
          <a:p>
            <a:pPr marL="0" indent="0" algn="just" eaLnBrk="1" hangingPunct="1">
              <a:buNone/>
            </a:pPr>
            <a:endParaRPr lang="it-IT" sz="2100" dirty="0"/>
          </a:p>
          <a:p>
            <a:pPr algn="just" eaLnBrk="1" hangingPunct="1"/>
            <a:r>
              <a:rPr lang="it-IT" sz="2100" dirty="0"/>
              <a:t>La </a:t>
            </a:r>
            <a:r>
              <a:rPr lang="it-IT" sz="2100" u="sng" dirty="0"/>
              <a:t>dimensione esterna </a:t>
            </a:r>
            <a:r>
              <a:rPr lang="it-IT" sz="2100" dirty="0"/>
              <a:t>che coinvolge le questioni relative alla scelta dei partner economici e dei fornitori, al rispetto dei diritti umani lungo tutta la filiera produttiva, al rapporto con i clienti / consumatori e con tutta la comunità locale, ed alle preoccupazioni ambientali e sociali globali.</a:t>
            </a:r>
          </a:p>
          <a:p>
            <a:pPr algn="just" eaLnBrk="1" hangingPunct="1"/>
            <a:endParaRPr lang="it-IT" sz="2100"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2486</Words>
  <Application>Microsoft Office PowerPoint</Application>
  <PresentationFormat>Presentazione su schermo (4:3)</PresentationFormat>
  <Paragraphs>163</Paragraphs>
  <Slides>35</Slides>
  <Notes>2</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0</vt:i4>
      </vt:variant>
      <vt:variant>
        <vt:lpstr>Titoli diapositive</vt:lpstr>
      </vt:variant>
      <vt:variant>
        <vt:i4>35</vt:i4>
      </vt:variant>
    </vt:vector>
  </HeadingPairs>
  <TitlesOfParts>
    <vt:vector size="42" baseType="lpstr">
      <vt:lpstr>Arial</vt:lpstr>
      <vt:lpstr>AvantGarde-Bold</vt:lpstr>
      <vt:lpstr>Calibri</vt:lpstr>
      <vt:lpstr>Helvetica Neue</vt:lpstr>
      <vt:lpstr>Open Sans</vt:lpstr>
      <vt:lpstr>Verdana</vt:lpstr>
      <vt:lpstr>Tema di Office</vt:lpstr>
      <vt:lpstr>STRATEGIE E STRUMENTI DI RESPONSABILITÀ SOCIALE NELLE FILIERE AGROALIMENTARI </vt:lpstr>
      <vt:lpstr>Presentazione standard di PowerPoint</vt:lpstr>
      <vt:lpstr>Diverse interpretazioni del concetto di RSI</vt:lpstr>
      <vt:lpstr>La visione capitalistica dell’impresa</vt:lpstr>
      <vt:lpstr>Negli anni ’70 il Committee for Economic Development sintetizza l’approccio alla responsabilità sociale d’impresa attraverso tre cerchi concentrici</vt:lpstr>
      <vt:lpstr>Il contributo di Caroll</vt:lpstr>
      <vt:lpstr>La vision Europea: Libro Verde: Promuovere un quadro europeo per la responsabilità sociale delle imprese</vt:lpstr>
      <vt:lpstr>Strategia Europa 2020  nuovo piano in tema di RSI</vt:lpstr>
      <vt:lpstr>Le due dimensioni della responsabilità sociale </vt:lpstr>
      <vt:lpstr>RSI e sistema agroalimentare</vt:lpstr>
      <vt:lpstr>L’applicazione del tema della RSI al comparto agroalimentare ha come suoi principali ambiti di intervento: </vt:lpstr>
      <vt:lpstr>Gli strumenti della responsabilità sociale nell’agroalimentare</vt:lpstr>
      <vt:lpstr>Presentazione standard di PowerPoint</vt:lpstr>
      <vt:lpstr>Codici di condotta  </vt:lpstr>
      <vt:lpstr>Presentazione standard di PowerPoint</vt:lpstr>
      <vt:lpstr>Presentazione standard di PowerPoint</vt:lpstr>
      <vt:lpstr>Modalità di adesione per le imprese</vt:lpstr>
      <vt:lpstr>Lo UN Global Compact: i benefici attesi dalle imprese</vt:lpstr>
      <vt:lpstr>Lo standard SA 8000</vt:lpstr>
      <vt:lpstr>Lo standard SA 8000</vt:lpstr>
      <vt:lpstr>Lo standard SA 8000: i requisiti</vt:lpstr>
      <vt:lpstr>Lo standard SA 8000: i requisiti</vt:lpstr>
      <vt:lpstr>La diffusione dello standard SA8000</vt:lpstr>
      <vt:lpstr>https://www.coop.it/valori-attivita-sociali/etico </vt:lpstr>
      <vt:lpstr>L’ ISO 26000</vt:lpstr>
      <vt:lpstr>L’ISO 26000 fornisce una guida su: </vt:lpstr>
      <vt:lpstr>La rendicontazione sociale</vt:lpstr>
      <vt:lpstr>Presentazione standard di PowerPoint</vt:lpstr>
      <vt:lpstr>Il Global Reporting Initiative (GRI) </vt:lpstr>
      <vt:lpstr>Gli Standard GRI sono un sistema modulare di standard interconnessi</vt:lpstr>
      <vt:lpstr>Direttiva Corporate Sustainability Reporting</vt:lpstr>
      <vt:lpstr> Lo standard AA 1000 </vt:lpstr>
      <vt:lpstr>AA 1000 Framework: le quattro componenti principali</vt:lpstr>
      <vt:lpstr>I premi alla responsabilità sociale</vt:lpstr>
      <vt:lpstr>I premi alla responsabilità e alla sostenibilità: alcuni esempi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 E STRUMENTI DI RESPONSABILITÀ SOCIALE NELLA PROMOZIONE DELL’AGROALIMENTARE </dc:title>
  <dc:creator>Azzurra</dc:creator>
  <cp:lastModifiedBy>Azzurra Annunziata</cp:lastModifiedBy>
  <cp:revision>63</cp:revision>
  <dcterms:created xsi:type="dcterms:W3CDTF">2013-02-12T13:17:42Z</dcterms:created>
  <dcterms:modified xsi:type="dcterms:W3CDTF">2023-11-15T08:48:04Z</dcterms:modified>
</cp:coreProperties>
</file>