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59" r:id="rId4"/>
    <p:sldId id="264" r:id="rId5"/>
    <p:sldId id="265" r:id="rId6"/>
    <p:sldId id="261" r:id="rId7"/>
    <p:sldId id="263" r:id="rId8"/>
    <p:sldId id="266" r:id="rId9"/>
    <p:sldId id="273" r:id="rId10"/>
    <p:sldId id="274" r:id="rId11"/>
    <p:sldId id="268" r:id="rId12"/>
    <p:sldId id="269" r:id="rId13"/>
    <p:sldId id="270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6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ntificamerican.com/article.cfm?id=getting-it-wron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0CD1443-018A-1501-22B2-E151C78FF561}"/>
              </a:ext>
            </a:extLst>
          </p:cNvPr>
          <p:cNvSpPr txBox="1"/>
          <p:nvPr/>
        </p:nvSpPr>
        <p:spPr>
          <a:xfrm>
            <a:off x="1645920" y="577379"/>
            <a:ext cx="981455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 b="1" dirty="0">
                <a:solidFill>
                  <a:schemeClr val="hlin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Università degli Studi di Napoli “PARTHENOPE”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err="1">
                <a:solidFill>
                  <a:schemeClr val="hlin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a.a</a:t>
            </a:r>
            <a:r>
              <a:rPr lang="it-IT" altLang="it-IT" sz="2400" b="1" dirty="0">
                <a:solidFill>
                  <a:schemeClr val="hlin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. 2022-23</a:t>
            </a:r>
            <a:endParaRPr lang="it-IT" altLang="it-IT" sz="24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Picture 6" descr="logo_p_nero">
            <a:extLst>
              <a:ext uri="{FF2B5EF4-FFF2-40B4-BE49-F238E27FC236}">
                <a16:creationId xmlns:a16="http://schemas.microsoft.com/office/drawing/2014/main" id="{9E013EEA-393E-8A6C-B2A4-6446D8D80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388" y="533275"/>
            <a:ext cx="5762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5DACC4A-1D49-477B-3EC4-FA9D424F2774}"/>
              </a:ext>
            </a:extLst>
          </p:cNvPr>
          <p:cNvSpPr txBox="1"/>
          <p:nvPr/>
        </p:nvSpPr>
        <p:spPr>
          <a:xfrm>
            <a:off x="2078182" y="2716522"/>
            <a:ext cx="972589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4400" b="1" dirty="0">
                <a:solidFill>
                  <a:schemeClr val="folHlink"/>
                </a:solidFill>
              </a:rPr>
              <a:t>IMPARIAMO AD ORGANIZZARCI</a:t>
            </a:r>
          </a:p>
          <a:p>
            <a:r>
              <a:rPr lang="it-IT" altLang="it-IT" sz="2800" b="1" dirty="0">
                <a:solidFill>
                  <a:schemeClr val="folHlink"/>
                </a:solidFill>
                <a:latin typeface="Garamond" panose="02020404030301010803" pitchFamily="18" charset="0"/>
              </a:rPr>
              <a:t>COME APPROCCIARE UN LIBRO DI TESTO</a:t>
            </a:r>
          </a:p>
          <a:p>
            <a:r>
              <a:rPr lang="it-IT" altLang="it-IT" sz="2400" b="1" dirty="0">
                <a:solidFill>
                  <a:schemeClr val="folHlink"/>
                </a:solidFill>
              </a:rPr>
              <a:t>Corso di Metodologie di base dello Studio Universitario</a:t>
            </a:r>
          </a:p>
          <a:p>
            <a:pPr algn="r"/>
            <a:endParaRPr lang="it-IT" altLang="it-IT" sz="2400" b="1" dirty="0">
              <a:solidFill>
                <a:schemeClr val="folHlink"/>
              </a:solidFill>
              <a:latin typeface="Garamond" panose="02020404030301010803" pitchFamily="18" charset="0"/>
            </a:endParaRPr>
          </a:p>
          <a:p>
            <a:pPr algn="r"/>
            <a:r>
              <a:rPr lang="it-IT" altLang="it-IT" sz="2400" b="1" dirty="0">
                <a:solidFill>
                  <a:schemeClr val="folHlink"/>
                </a:solidFill>
                <a:latin typeface="Garamond" panose="02020404030301010803" pitchFamily="18" charset="0"/>
              </a:rPr>
              <a:t>Prof. Antonia </a:t>
            </a:r>
            <a:r>
              <a:rPr lang="it-IT" altLang="it-IT" sz="2400" b="1" dirty="0" err="1">
                <a:solidFill>
                  <a:schemeClr val="folHlink"/>
                </a:solidFill>
                <a:latin typeface="Garamond" panose="02020404030301010803" pitchFamily="18" charset="0"/>
              </a:rPr>
              <a:t>Cunti</a:t>
            </a:r>
            <a:endParaRPr lang="it-IT" altLang="it-IT" sz="2400" b="1" dirty="0">
              <a:solidFill>
                <a:schemeClr val="folHlink"/>
              </a:solidFill>
              <a:latin typeface="Garamond" panose="02020404030301010803" pitchFamily="18" charset="0"/>
            </a:endParaRPr>
          </a:p>
          <a:p>
            <a:pPr algn="r"/>
            <a:endParaRPr lang="it-IT" altLang="it-IT" sz="2400" b="1" dirty="0">
              <a:solidFill>
                <a:schemeClr val="folHlink"/>
              </a:solidFill>
              <a:latin typeface="Garamond" panose="02020404030301010803" pitchFamily="18" charset="0"/>
            </a:endParaRPr>
          </a:p>
          <a:p>
            <a:endParaRPr lang="it-IT" altLang="it-IT" sz="2400" b="1" dirty="0">
              <a:solidFill>
                <a:schemeClr val="folHlink"/>
              </a:solidFill>
              <a:latin typeface="Garamond" panose="02020404030301010803" pitchFamily="18" charset="0"/>
            </a:endParaRPr>
          </a:p>
          <a:p>
            <a:endParaRPr lang="it-IT" altLang="it-IT" sz="2400" b="1" i="1" dirty="0">
              <a:solidFill>
                <a:schemeClr val="folHlink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83E4BF08-DBD8-8369-9FD3-3CDE9011A537}"/>
              </a:ext>
            </a:extLst>
          </p:cNvPr>
          <p:cNvSpPr/>
          <p:nvPr/>
        </p:nvSpPr>
        <p:spPr>
          <a:xfrm>
            <a:off x="1014195" y="3429000"/>
            <a:ext cx="1014153" cy="394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209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8611F1-A0C2-5F8D-729B-AA9CB51F4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51819"/>
            <a:ext cx="8911687" cy="128089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ADOTTA UNO SGUARDO PRELIMINARE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812A96-B8DF-AD2C-A21D-CC22DD715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207" y="2133600"/>
            <a:ext cx="9903229" cy="44611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it-IT" dirty="0"/>
              <a:t>Prima di iniziare la lettura del manuale scorri l'indice, l'introduzione, i titoli ed i sottotitoli </a:t>
            </a:r>
          </a:p>
          <a:p>
            <a:r>
              <a:rPr lang="it-IT" dirty="0"/>
              <a:t>Leggi anche i riassunti dei capitoli, se ci sono, per avere una visione panoramica dell’intero testo</a:t>
            </a:r>
          </a:p>
          <a:p>
            <a:r>
              <a:rPr lang="it-IT" dirty="0"/>
              <a:t> Una volta terminate queste operazioni, </a:t>
            </a:r>
            <a:r>
              <a:rPr lang="it-IT" b="1" dirty="0"/>
              <a:t>comincia a</a:t>
            </a:r>
            <a:r>
              <a:rPr lang="it-IT" dirty="0"/>
              <a:t> </a:t>
            </a:r>
            <a:r>
              <a:rPr lang="it-IT" b="1" dirty="0"/>
              <a:t>leggere l'introduzione</a:t>
            </a:r>
            <a:r>
              <a:rPr lang="it-IT" dirty="0">
                <a:sym typeface="Wingdings" panose="05000000000000000000" pitchFamily="2" charset="2"/>
              </a:rPr>
              <a:t> è fondamentale per iniziare a comprendere il filo conduttore dell’intero testo e per tracciare un itinerario</a:t>
            </a:r>
          </a:p>
          <a:p>
            <a:r>
              <a:rPr lang="it-IT" dirty="0"/>
              <a:t>Presta attenzione anche agli elementi tipografici (parole in corsivo, in grassetto, ecc.), in quanto possono aiutarti a capire quali sono i concetti principali e gli elementi chiave </a:t>
            </a:r>
          </a:p>
          <a:p>
            <a:r>
              <a:rPr lang="it-IT" dirty="0"/>
              <a:t>Esplora anche eventuali immagini, mappe, grafici o diagrammi presenti nel testo</a:t>
            </a:r>
            <a:endParaRPr lang="it-IT" sz="1800" u="none" strike="noStrike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30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CA06B2-DC7C-B6F7-62B1-B4885FEB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62902"/>
            <a:ext cx="8911687" cy="128089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sz="3600" u="none" strike="noStrike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Arial" panose="020B0604020202020204" pitchFamily="34" charset="0"/>
              </a:rPr>
              <a:t>FAI DOMANDE</a:t>
            </a: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8B571C-8BC1-6B17-0731-44F3CA14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44FFE55-0A2B-01B1-1C6D-A99D87DBB0F3}"/>
              </a:ext>
            </a:extLst>
          </p:cNvPr>
          <p:cNvSpPr/>
          <p:nvPr/>
        </p:nvSpPr>
        <p:spPr>
          <a:xfrm>
            <a:off x="1734811" y="1754422"/>
            <a:ext cx="8817032" cy="18408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200" b="1" dirty="0"/>
              <a:t>FORMULA DELLE DOMANDE</a:t>
            </a:r>
            <a:r>
              <a:rPr lang="it-IT" sz="2200" dirty="0"/>
              <a:t>: durante la fase di lettura preliminare annota delle possibili domande che possono essere utili per interrogare il testo (</a:t>
            </a:r>
            <a:r>
              <a:rPr lang="it-IT" sz="2200" dirty="0" err="1"/>
              <a:t>xes</a:t>
            </a:r>
            <a:r>
              <a:rPr lang="it-IT" sz="2200" dirty="0"/>
              <a:t>: </a:t>
            </a:r>
            <a:r>
              <a:rPr lang="it-IT" sz="2200" u="none" strike="noStrike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Di cosa tratta questo capitolo? Cosa so già di questo argomento?)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5AB66EE-1668-5781-5873-0C0275E7B5FF}"/>
              </a:ext>
            </a:extLst>
          </p:cNvPr>
          <p:cNvSpPr/>
          <p:nvPr/>
        </p:nvSpPr>
        <p:spPr>
          <a:xfrm>
            <a:off x="1734811" y="3802854"/>
            <a:ext cx="8817032" cy="17678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200" b="1" dirty="0"/>
              <a:t>ALLARGA IL CAMPO:  </a:t>
            </a:r>
            <a:r>
              <a:rPr lang="it-IT" sz="2200" dirty="0"/>
              <a:t>prova a chiederti se il testo che stai studiando possa fornirti delle nuove chiavi di lettura della realtà ed in che modo puoi integrarlo con le conoscenze che già possiedi</a:t>
            </a:r>
            <a:endParaRPr lang="it-IT" sz="2200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020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A7DA64-9ECD-E639-C27B-AD3E0D2F2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68444"/>
            <a:ext cx="8911687" cy="128089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ea typeface="Arial" panose="020B0604020202020204" pitchFamily="34" charset="0"/>
              </a:rPr>
              <a:t>LEGGI ATTIVAMENTE</a:t>
            </a: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B53EAC-3EF8-DE2F-6EA0-446B24201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443" y="2116974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it-IT" sz="2200" dirty="0"/>
              <a:t>Ora puoi iniziare la lettura del manuale. Procedi con una sezione (paragrafo o capitolo) alla volta e annota quello che non ti è chiaro</a:t>
            </a:r>
          </a:p>
          <a:p>
            <a:r>
              <a:rPr lang="it-IT" sz="2200" dirty="0"/>
              <a:t>Tieni a mente le domande che hai formulato nello step precedente e inizia a formulare delle possibili risposte. Una buona strategia per verificare la comprensione del materiale è quella di trasformare i titoli e sottotitoli in domande per cui trovare una risposta prima di procedere</a:t>
            </a:r>
          </a:p>
          <a:p>
            <a:r>
              <a:rPr lang="it-IT" sz="2200" dirty="0"/>
              <a:t>Non preoccuparti se ti sembra di procedere troppo lentamente: è importante soffermarsi adeguatamente per memorizzare i concetti dall’inizio</a:t>
            </a:r>
            <a:endParaRPr lang="it-IT" sz="2200" u="none" strike="noStrike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it-IT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429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A6CB45-0F17-B2E9-A6D4-5810CD394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772" y="640736"/>
            <a:ext cx="8911687" cy="128089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sz="3600" u="none" strike="noStrike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ea typeface="Arial" panose="020B0604020202020204" pitchFamily="34" charset="0"/>
              </a:rPr>
              <a:t>PROVA A RICORDARE</a:t>
            </a:r>
            <a:endParaRPr lang="it-IT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7C98CD-BC35-393D-92EF-E00C3727B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6390" y="1701338"/>
            <a:ext cx="8915400" cy="3777622"/>
          </a:xfrm>
        </p:spPr>
        <p:txBody>
          <a:bodyPr>
            <a:normAutofit fontScale="25000" lnSpcReduction="20000"/>
          </a:bodyPr>
          <a:lstStyle/>
          <a:p>
            <a:endParaRPr lang="it-IT" sz="1800" u="none" strike="noStrike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sz="1800" u="none" strike="noStrike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sz="1800" u="none" strike="noStrike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sz="1800" u="none" strike="noStrike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sz="1800" u="none" strike="noStrike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sz="1800" u="none" strike="noStrike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it-IT" sz="1800" u="none" strike="noStrike" dirty="0">
                <a:solidFill>
                  <a:srgbClr val="282828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7EF6398-D689-AC15-3567-346A1366891D}"/>
              </a:ext>
            </a:extLst>
          </p:cNvPr>
          <p:cNvSpPr/>
          <p:nvPr/>
        </p:nvSpPr>
        <p:spPr>
          <a:xfrm>
            <a:off x="1701541" y="1690254"/>
            <a:ext cx="8689368" cy="9975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dirty="0"/>
              <a:t>Dopo la fase di lettura, prova a </a:t>
            </a:r>
            <a:r>
              <a:rPr lang="it-IT" sz="2000" b="1" dirty="0"/>
              <a:t>ripassare il contenuto </a:t>
            </a:r>
            <a:r>
              <a:rPr lang="it-IT" sz="2000" dirty="0"/>
              <a:t>mentalmente alcune volte e ad </a:t>
            </a:r>
            <a:r>
              <a:rPr lang="it-IT" sz="2000" b="1" dirty="0"/>
              <a:t>identificare i punti chiave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B2C037A-AC04-696A-9A9A-47232690EA63}"/>
              </a:ext>
            </a:extLst>
          </p:cNvPr>
          <p:cNvSpPr/>
          <p:nvPr/>
        </p:nvSpPr>
        <p:spPr>
          <a:xfrm>
            <a:off x="1701541" y="3132948"/>
            <a:ext cx="8689368" cy="10594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b="1" u="none" strike="noStrike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Ricapitola </a:t>
            </a:r>
            <a:r>
              <a:rPr lang="it-IT" sz="2000" u="none" strike="noStrike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ad alta voce con parole tue ciò che hai appena letto</a:t>
            </a:r>
            <a:endParaRPr lang="it-IT" sz="2000" dirty="0">
              <a:latin typeface="+mj-lt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67847CF-E97B-755A-00E6-7BB91F1B9164}"/>
              </a:ext>
            </a:extLst>
          </p:cNvPr>
          <p:cNvSpPr/>
          <p:nvPr/>
        </p:nvSpPr>
        <p:spPr>
          <a:xfrm>
            <a:off x="1701541" y="4503600"/>
            <a:ext cx="8689368" cy="15369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b="1" dirty="0"/>
              <a:t>Riprendi le domande </a:t>
            </a:r>
            <a:r>
              <a:rPr lang="it-IT" sz="2000" dirty="0"/>
              <a:t>che hai formulato nel secondo step e cerca di dare delle risposte provando a non guardare il testo. Consultalo solo nel caso in cui tu non riesca a fornire nessuna risposta</a:t>
            </a:r>
            <a:endParaRPr lang="it-IT" sz="2000" u="none" strike="noStrike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5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F8DFB-A98B-7425-8A7D-FAAC13C83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027" y="668444"/>
            <a:ext cx="8911687" cy="1280890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REVISIONA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8A08B1-FA23-2AD9-11FA-F670E8F62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769" y="1567899"/>
            <a:ext cx="8511050" cy="4699898"/>
          </a:xfrm>
        </p:spPr>
        <p:txBody>
          <a:bodyPr>
            <a:normAutofit/>
          </a:bodyPr>
          <a:lstStyle/>
          <a:p>
            <a:r>
              <a:rPr lang="it-IT" sz="2200" dirty="0"/>
              <a:t>A questo punto, conclusa la fase di studio del testo e dei contenuti, si passa alla fase di ripasso, </a:t>
            </a:r>
            <a:r>
              <a:rPr lang="it-IT" sz="2200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rivedendo il materiale per comprenderlo appieno</a:t>
            </a:r>
            <a:endParaRPr lang="it-IT" sz="2200" dirty="0">
              <a:latin typeface="+mj-lt"/>
            </a:endParaRPr>
          </a:p>
          <a:p>
            <a:r>
              <a:rPr lang="it-IT" sz="2200" dirty="0"/>
              <a:t> Inizia rileggendo gli appunti e le note che hai preso</a:t>
            </a:r>
          </a:p>
          <a:p>
            <a:r>
              <a:rPr lang="it-IT" sz="2200" dirty="0"/>
              <a:t> Prova a spiegare i contenuti ad un compagno di studi. Nel caso di una prova scritta, può esserti più utile provare a scrivere un breve testo riassuntivo</a:t>
            </a:r>
          </a:p>
          <a:p>
            <a:r>
              <a:rPr lang="it-IT" sz="2200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Mettiti alla </a:t>
            </a:r>
            <a:r>
              <a:rPr lang="it-IT" sz="220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prova </a:t>
            </a:r>
            <a:r>
              <a:rPr lang="it-IT" sz="2200">
                <a:solidFill>
                  <a:srgbClr val="282828"/>
                </a:solidFill>
                <a:latin typeface="+mj-lt"/>
                <a:ea typeface="Arial" panose="020B0604020202020204" pitchFamily="34" charset="0"/>
              </a:rPr>
              <a:t>rispondendo alle</a:t>
            </a:r>
            <a:r>
              <a:rPr lang="it-IT" sz="220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 </a:t>
            </a:r>
            <a:r>
              <a:rPr lang="it-IT" sz="2200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domande che hai creato e rileggi le parti di cui hai bisogno</a:t>
            </a:r>
            <a:endParaRPr lang="it-IT" sz="2200" dirty="0"/>
          </a:p>
          <a:p>
            <a:r>
              <a:rPr lang="it-IT" sz="2200" dirty="0"/>
              <a:t>Ripassa il materiale ad intervalli regolari (dopo una settimana, dopo un mese ecc.) per poterlo fissare a lungo termine</a:t>
            </a:r>
          </a:p>
        </p:txBody>
      </p:sp>
    </p:spTree>
    <p:extLst>
      <p:ext uri="{BB962C8B-B14F-4D97-AF65-F5344CB8AC3E}">
        <p14:creationId xmlns:p14="http://schemas.microsoft.com/office/powerpoint/2010/main" val="3403072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E3D6E5-CF90-B158-68DD-F5114CC7E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24110"/>
            <a:ext cx="8911687" cy="128089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FF0000"/>
                </a:solidFill>
              </a:rPr>
              <a:t>PARTIRE DALL’INDICE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5F33D8-EFD8-C786-461D-EC82C02B0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87" y="2133600"/>
            <a:ext cx="11732028" cy="3777622"/>
          </a:xfrm>
        </p:spPr>
        <p:txBody>
          <a:bodyPr>
            <a:normAutofit/>
          </a:bodyPr>
          <a:lstStyle/>
          <a:p>
            <a:r>
              <a:rPr lang="it-IT" sz="2000" dirty="0"/>
              <a:t>L’indice rappresenta per te </a:t>
            </a:r>
            <a:r>
              <a:rPr lang="it-IT" sz="2000" b="1" dirty="0"/>
              <a:t>una guida </a:t>
            </a:r>
            <a:r>
              <a:rPr lang="it-IT" sz="2000" dirty="0"/>
              <a:t>attraverso cui muoverti all’interno dell’intero volume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987727D-7AA8-DD82-12E5-B638C0A5287C}"/>
              </a:ext>
            </a:extLst>
          </p:cNvPr>
          <p:cNvSpPr/>
          <p:nvPr/>
        </p:nvSpPr>
        <p:spPr>
          <a:xfrm>
            <a:off x="576349" y="2770909"/>
            <a:ext cx="11272058" cy="35079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MACROSTRUTTURA</a:t>
            </a:r>
            <a:r>
              <a:rPr lang="it-IT" dirty="0"/>
              <a:t> ATTRAVERSO CUI PUOI:</a:t>
            </a:r>
          </a:p>
          <a:p>
            <a:pPr marL="285750" indent="-285750" algn="just">
              <a:buFontTx/>
              <a:buChar char="-"/>
            </a:pPr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/>
              <a:t>orientarti all’interno del testo</a:t>
            </a:r>
            <a:r>
              <a:rPr lang="it-IT" dirty="0">
                <a:sym typeface="Wingdings" panose="05000000000000000000" pitchFamily="2" charset="2"/>
              </a:rPr>
              <a:t> visione </a:t>
            </a:r>
            <a:r>
              <a:rPr lang="it-IT" b="1" dirty="0">
                <a:sym typeface="Wingdings" panose="05000000000000000000" pitchFamily="2" charset="2"/>
              </a:rPr>
              <a:t>generale</a:t>
            </a:r>
            <a:r>
              <a:rPr lang="it-IT" dirty="0">
                <a:sym typeface="Wingdings" panose="05000000000000000000" pitchFamily="2" charset="2"/>
              </a:rPr>
              <a:t> dei contenuti trattati</a:t>
            </a:r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i="0" dirty="0">
                <a:solidFill>
                  <a:srgbClr val="333333"/>
                </a:solidFill>
                <a:effectLst/>
                <a:latin typeface="+mj-lt"/>
              </a:rPr>
              <a:t>identificare in che modo sono articolati i contenuti</a:t>
            </a:r>
            <a:r>
              <a:rPr lang="it-IT" b="0" i="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 visione </a:t>
            </a:r>
            <a:r>
              <a:rPr lang="it-IT" b="1" i="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sistematica</a:t>
            </a:r>
            <a:r>
              <a:rPr lang="it-IT" b="0" i="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 dei contenuti trattati</a:t>
            </a:r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/>
              <a:t>tornare rapidamente a determinati argomenti </a:t>
            </a:r>
            <a:r>
              <a:rPr lang="it-IT" dirty="0">
                <a:sym typeface="Wingdings" panose="05000000000000000000" pitchFamily="2" charset="2"/>
              </a:rPr>
              <a:t> visione </a:t>
            </a:r>
            <a:r>
              <a:rPr lang="it-IT" b="1" dirty="0">
                <a:sym typeface="Wingdings" panose="05000000000000000000" pitchFamily="2" charset="2"/>
              </a:rPr>
              <a:t>specifica</a:t>
            </a:r>
            <a:r>
              <a:rPr lang="it-IT" dirty="0">
                <a:sym typeface="Wingdings" panose="05000000000000000000" pitchFamily="2" charset="2"/>
              </a:rPr>
              <a:t> dei contenuti trattati</a:t>
            </a:r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 err="1"/>
              <a:t>ri</a:t>
            </a:r>
            <a:r>
              <a:rPr lang="it-IT" dirty="0"/>
              <a:t>-ordinare e avere sotto controllo il materiale di studio</a:t>
            </a:r>
            <a:r>
              <a:rPr lang="it-IT" dirty="0">
                <a:sym typeface="Wingdings" panose="05000000000000000000" pitchFamily="2" charset="2"/>
              </a:rPr>
              <a:t> sorta di</a:t>
            </a:r>
            <a:r>
              <a:rPr lang="it-IT" b="1" dirty="0">
                <a:sym typeface="Wingdings" panose="05000000000000000000" pitchFamily="2" charset="2"/>
              </a:rPr>
              <a:t> sintesi </a:t>
            </a:r>
            <a:r>
              <a:rPr lang="it-IT" dirty="0">
                <a:sym typeface="Wingdings" panose="05000000000000000000" pitchFamily="2" charset="2"/>
              </a:rPr>
              <a:t>ordinata, per punti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>
                <a:sym typeface="Wingdings" panose="05000000000000000000" pitchFamily="2" charset="2"/>
              </a:rPr>
              <a:t>anticipare l’argomento e realizzare </a:t>
            </a:r>
            <a:r>
              <a:rPr lang="it-IT" dirty="0">
                <a:latin typeface="+mj-lt"/>
                <a:sym typeface="Wingdings" panose="05000000000000000000" pitchFamily="2" charset="2"/>
              </a:rPr>
              <a:t>previsioni ed </a:t>
            </a:r>
            <a:r>
              <a:rPr lang="it-IT" b="0" i="0" dirty="0">
                <a:solidFill>
                  <a:srgbClr val="333333"/>
                </a:solidFill>
                <a:effectLst/>
                <a:latin typeface="+mj-lt"/>
              </a:rPr>
              <a:t>ipotesi interpretative</a:t>
            </a:r>
            <a:r>
              <a:rPr lang="it-IT" b="0" i="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 </a:t>
            </a:r>
            <a:r>
              <a:rPr lang="it-IT" b="1" i="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lettura critica </a:t>
            </a:r>
            <a:r>
              <a:rPr lang="it-IT" b="0" i="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e non passiva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i="0" dirty="0">
                <a:solidFill>
                  <a:srgbClr val="333333"/>
                </a:solidFill>
                <a:effectLst/>
                <a:latin typeface="+mj-lt"/>
              </a:rPr>
              <a:t>scegliere da cosa partire e cosa saltare all’interno del testo</a:t>
            </a:r>
            <a:r>
              <a:rPr lang="it-IT" b="0" i="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 </a:t>
            </a:r>
            <a:r>
              <a:rPr lang="it-IT" b="1" i="0" dirty="0">
                <a:solidFill>
                  <a:srgbClr val="333333"/>
                </a:solidFill>
                <a:effectLst/>
                <a:latin typeface="+mj-lt"/>
              </a:rPr>
              <a:t>lettura selettiva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333333"/>
                </a:solidFill>
                <a:latin typeface="+mj-lt"/>
              </a:rPr>
              <a:t>m</a:t>
            </a:r>
            <a:r>
              <a:rPr lang="it-IT" b="0" i="0" dirty="0">
                <a:solidFill>
                  <a:srgbClr val="333333"/>
                </a:solidFill>
                <a:effectLst/>
                <a:latin typeface="+mj-lt"/>
              </a:rPr>
              <a:t>uoverti nel testo agevolmente</a:t>
            </a:r>
            <a:r>
              <a:rPr lang="it-IT" b="0" i="0" dirty="0">
                <a:solidFill>
                  <a:srgbClr val="333333"/>
                </a:solidFill>
                <a:effectLst/>
                <a:latin typeface="+mj-lt"/>
                <a:sym typeface="Wingdings" panose="05000000000000000000" pitchFamily="2" charset="2"/>
              </a:rPr>
              <a:t></a:t>
            </a:r>
            <a:r>
              <a:rPr lang="it-IT" b="1" i="0" dirty="0">
                <a:solidFill>
                  <a:srgbClr val="333333"/>
                </a:solidFill>
                <a:effectLst/>
                <a:latin typeface="+mj-lt"/>
              </a:rPr>
              <a:t> ritrovare </a:t>
            </a:r>
            <a:r>
              <a:rPr lang="it-IT" b="0" i="0" dirty="0">
                <a:solidFill>
                  <a:srgbClr val="333333"/>
                </a:solidFill>
                <a:effectLst/>
                <a:latin typeface="+mj-lt"/>
              </a:rPr>
              <a:t>i passaggi  letti o che si vorrebbe leggere</a:t>
            </a:r>
            <a:endParaRPr lang="it-IT" b="1" dirty="0">
              <a:latin typeface="+mj-lt"/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597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2CC7E6-9B89-1798-66E7-7DF2F36C5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790" y="624109"/>
            <a:ext cx="9576262" cy="1359861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sz="4000" dirty="0">
                <a:solidFill>
                  <a:srgbClr val="FF0000"/>
                </a:solidFill>
              </a:rPr>
              <a:t>LEGGERE CON METODO</a:t>
            </a:r>
            <a:br>
              <a:rPr lang="it-IT" sz="4000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Leggi lentamente e attivamente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Leggere il testo lentamente e facendo attenzione ai passaggi può </a:t>
            </a:r>
            <a:r>
              <a:rPr lang="it-IT" sz="2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aiutarti nella comprensione e nell’elaborazione del materiale di studio, </a:t>
            </a:r>
            <a:r>
              <a:rPr lang="it-IT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poiché: </a:t>
            </a:r>
            <a:b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63B83EE-BD8C-7637-E349-3427F31522F4}"/>
              </a:ext>
            </a:extLst>
          </p:cNvPr>
          <p:cNvSpPr txBox="1"/>
          <p:nvPr/>
        </p:nvSpPr>
        <p:spPr>
          <a:xfrm>
            <a:off x="3043844" y="-1394319"/>
            <a:ext cx="6098770" cy="343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6000"/>
              </a:lnSpc>
              <a:spcAft>
                <a:spcPts val="1400"/>
              </a:spcAft>
            </a:pPr>
            <a:endParaRPr lang="it-IT" sz="12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68127C1-FAF6-E3AA-7DF3-F91C956F59CB}"/>
              </a:ext>
            </a:extLst>
          </p:cNvPr>
          <p:cNvSpPr/>
          <p:nvPr/>
        </p:nvSpPr>
        <p:spPr>
          <a:xfrm>
            <a:off x="1537855" y="3214254"/>
            <a:ext cx="9110748" cy="130786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spinge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+mj-lt"/>
              </a:rPr>
              <a:t> a pensare </a:t>
            </a:r>
            <a:r>
              <a:rPr lang="it-IT" sz="1600" b="1" i="0" dirty="0">
                <a:solidFill>
                  <a:srgbClr val="000000"/>
                </a:solidFill>
                <a:effectLst/>
                <a:latin typeface="+mj-lt"/>
              </a:rPr>
              <a:t>attivamente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+mj-lt"/>
              </a:rPr>
              <a:t> ad ogni frase letta,  prima di proseguire nella lettura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000000"/>
                </a:solidFill>
                <a:latin typeface="+mj-lt"/>
              </a:rPr>
              <a:t>non consente di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+mj-lt"/>
              </a:rPr>
              <a:t>oltrepassare un punto </a:t>
            </a:r>
            <a:r>
              <a:rPr lang="it-IT" sz="1600" b="1" i="0" dirty="0">
                <a:solidFill>
                  <a:srgbClr val="000000"/>
                </a:solidFill>
                <a:effectLst/>
                <a:latin typeface="+mj-lt"/>
              </a:rPr>
              <a:t>senza averlo capito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000000"/>
                </a:solidFill>
                <a:latin typeface="+mj-lt"/>
              </a:rPr>
              <a:t>consente di riconoscere in maniera più precisa quali sono i </a:t>
            </a:r>
            <a:r>
              <a:rPr lang="it-IT" sz="1600" b="1" dirty="0">
                <a:solidFill>
                  <a:srgbClr val="000000"/>
                </a:solidFill>
                <a:latin typeface="+mj-lt"/>
              </a:rPr>
              <a:t>passaggi poco chiari </a:t>
            </a:r>
            <a:br>
              <a:rPr lang="it-IT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A5053C8E-9E61-CD3D-494E-B3BB9CB9A7AF}"/>
              </a:ext>
            </a:extLst>
          </p:cNvPr>
          <p:cNvSpPr/>
          <p:nvPr/>
        </p:nvSpPr>
        <p:spPr>
          <a:xfrm>
            <a:off x="4973781" y="4522123"/>
            <a:ext cx="1767840" cy="1136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0E94719E-E3F9-4A55-702B-4E5E386FEEDA}"/>
              </a:ext>
            </a:extLst>
          </p:cNvPr>
          <p:cNvSpPr/>
          <p:nvPr/>
        </p:nvSpPr>
        <p:spPr>
          <a:xfrm>
            <a:off x="3153294" y="5658196"/>
            <a:ext cx="5486400" cy="1075114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SISTEMA DI FEEDBACK &amp; AUTOMONITORAGGIO</a:t>
            </a:r>
          </a:p>
        </p:txBody>
      </p:sp>
    </p:spTree>
    <p:extLst>
      <p:ext uri="{BB962C8B-B14F-4D97-AF65-F5344CB8AC3E}">
        <p14:creationId xmlns:p14="http://schemas.microsoft.com/office/powerpoint/2010/main" val="83537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8A14EC-B864-E241-1C1D-7B29E0AA3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35441"/>
            <a:ext cx="8911687" cy="128089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sz="4400" dirty="0">
                <a:solidFill>
                  <a:srgbClr val="FF0000"/>
                </a:solidFill>
              </a:rPr>
              <a:t>LEGGERE CON METODO</a:t>
            </a:r>
            <a:br>
              <a:rPr lang="it-IT" sz="4400" dirty="0">
                <a:solidFill>
                  <a:srgbClr val="FF0000"/>
                </a:solidFill>
              </a:rPr>
            </a:br>
            <a:r>
              <a:rPr lang="it-IT" sz="3100" dirty="0">
                <a:solidFill>
                  <a:srgbClr val="FF0000"/>
                </a:solidFill>
              </a:rPr>
              <a:t>Crea un sistema di feedback personale</a:t>
            </a:r>
            <a:br>
              <a:rPr lang="it-IT" sz="3600" dirty="0">
                <a:solidFill>
                  <a:srgbClr val="FF0000"/>
                </a:solidFill>
              </a:rPr>
            </a:br>
            <a:br>
              <a:rPr lang="it-IT" sz="3600" dirty="0">
                <a:solidFill>
                  <a:srgbClr val="FF0000"/>
                </a:solidFill>
              </a:rPr>
            </a:br>
            <a:br>
              <a:rPr lang="it-IT" sz="3600" dirty="0">
                <a:solidFill>
                  <a:srgbClr val="FF0000"/>
                </a:solidFill>
              </a:rPr>
            </a:br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6DDFE47-4E5F-5EA2-C87E-E6CECAB6AC3B}"/>
              </a:ext>
            </a:extLst>
          </p:cNvPr>
          <p:cNvSpPr/>
          <p:nvPr/>
        </p:nvSpPr>
        <p:spPr>
          <a:xfrm>
            <a:off x="1795771" y="1893916"/>
            <a:ext cx="8512011" cy="24453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/>
              <a:t>Può essere molto utile, ad ogni chiusura di argomento/paragrafo/capitolo, provare a ricapitolare quanto fatto fino a quel momento, non solo rileggendo il testo o tornando sugli appunti, ma ripetendo ad alta voce gli argomenti trattati</a:t>
            </a:r>
          </a:p>
          <a:p>
            <a:endParaRPr lang="it-IT" dirty="0"/>
          </a:p>
          <a:p>
            <a:r>
              <a:rPr lang="it-IT" dirty="0"/>
              <a:t>Questa ricapitolazione può servirti per tornare su argomenti che ricordi meno bene o per chiarificare ancor meglio punti meno chiari, fissando al meglio i concetti ed elaborando i contenuti.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2DBEC2E4-DA21-14EA-D437-413880394E32}"/>
              </a:ext>
            </a:extLst>
          </p:cNvPr>
          <p:cNvSpPr/>
          <p:nvPr/>
        </p:nvSpPr>
        <p:spPr>
          <a:xfrm>
            <a:off x="4948843" y="4339243"/>
            <a:ext cx="1147156" cy="102523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B72A757D-A53C-101F-E84E-9F1B30F830D1}"/>
              </a:ext>
            </a:extLst>
          </p:cNvPr>
          <p:cNvSpPr/>
          <p:nvPr/>
        </p:nvSpPr>
        <p:spPr>
          <a:xfrm>
            <a:off x="1795771" y="5442065"/>
            <a:ext cx="9210501" cy="119914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1"/>
                </a:solidFill>
              </a:rPr>
              <a:t>METODO </a:t>
            </a:r>
            <a:r>
              <a:rPr lang="it-IT" b="1" dirty="0">
                <a:solidFill>
                  <a:schemeClr val="tx1"/>
                </a:solidFill>
                <a:latin typeface="+mj-lt"/>
              </a:rPr>
              <a:t>DELLE </a:t>
            </a:r>
            <a:r>
              <a:rPr lang="it-IT" b="1" i="0" dirty="0">
                <a:solidFill>
                  <a:srgbClr val="000000"/>
                </a:solidFill>
                <a:effectLst/>
                <a:latin typeface="+mj-lt"/>
              </a:rPr>
              <a:t> "3R " </a:t>
            </a:r>
            <a:r>
              <a:rPr lang="it-IT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it-IT" b="1" i="0" dirty="0">
                <a:solidFill>
                  <a:srgbClr val="000000"/>
                </a:solidFill>
                <a:effectLst/>
                <a:latin typeface="+mj-lt"/>
              </a:rPr>
              <a:t>"RILEGGI-RIPETI-RICONTROLLA"</a:t>
            </a:r>
            <a:r>
              <a:rPr lang="it-IT" b="0" i="0" dirty="0">
                <a:solidFill>
                  <a:srgbClr val="000000"/>
                </a:solidFill>
                <a:effectLst/>
                <a:latin typeface="+mj-lt"/>
              </a:rPr>
              <a:t> (</a:t>
            </a:r>
            <a:r>
              <a:rPr lang="it-IT" b="0" i="0" dirty="0" err="1">
                <a:solidFill>
                  <a:srgbClr val="000000"/>
                </a:solidFill>
                <a:effectLst/>
                <a:latin typeface="+mj-lt"/>
              </a:rPr>
              <a:t>McDaniel</a:t>
            </a:r>
            <a:r>
              <a:rPr lang="it-IT" b="0" i="0" dirty="0">
                <a:solidFill>
                  <a:srgbClr val="000000"/>
                </a:solidFill>
                <a:effectLst/>
                <a:latin typeface="+mj-lt"/>
              </a:rPr>
              <a:t> et al. 2009)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it-IT" b="0" i="0" dirty="0">
                <a:solidFill>
                  <a:srgbClr val="000000"/>
                </a:solidFill>
                <a:effectLst/>
                <a:latin typeface="+mj-lt"/>
              </a:rPr>
              <a:t>leggi il testo, ripeti a voce alta mettendolo da parte, quindi leggi di nuovo il testo per verificare la correttezza di quanto hai esposto</a:t>
            </a:r>
            <a:endParaRPr lang="it-IT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602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D09C7F-8C75-E571-E656-1DEB3BA0B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256" y="624110"/>
            <a:ext cx="9814356" cy="128089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sz="4000" dirty="0">
                <a:solidFill>
                  <a:srgbClr val="FF0000"/>
                </a:solidFill>
              </a:rPr>
              <a:t>FARSI DOMANDE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L’importanza degli errori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sz="2200" dirty="0">
                <a:solidFill>
                  <a:srgbClr val="282828"/>
                </a:solidFill>
              </a:rPr>
              <a:t>R</a:t>
            </a:r>
            <a:r>
              <a:rPr lang="it-IT" sz="2200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iprendere in un secondo momento i concetti che hai precedentemente studiato può essere importante anche perché:</a:t>
            </a:r>
            <a:br>
              <a:rPr lang="it-IT" sz="1800" dirty="0">
                <a:solidFill>
                  <a:srgbClr val="282828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it-IT" sz="1800" dirty="0">
                <a:solidFill>
                  <a:srgbClr val="282828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1800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-ti permette di porti domande rispetto a cosa già sapevi rispetto all’argomento, a cosa hai imparato di nuovo e a cosa ti aspetti di imparare</a:t>
            </a:r>
            <a:r>
              <a:rPr lang="it-IT" sz="1800" dirty="0">
                <a:solidFill>
                  <a:srgbClr val="282828"/>
                </a:solidFill>
                <a:effectLst/>
                <a:ea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it-IT" sz="1800" u="sng" dirty="0">
                <a:solidFill>
                  <a:srgbClr val="282828"/>
                </a:solidFill>
                <a:effectLst/>
                <a:ea typeface="Arial" panose="020B0604020202020204" pitchFamily="34" charset="0"/>
                <a:sym typeface="Wingdings" panose="05000000000000000000" pitchFamily="2" charset="2"/>
              </a:rPr>
              <a:t>studio attivo</a:t>
            </a:r>
            <a:br>
              <a:rPr lang="it-IT" sz="1800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</a:br>
            <a:br>
              <a:rPr lang="it-IT" sz="1800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</a:br>
            <a:r>
              <a:rPr lang="it-IT" sz="1800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- ti dà la possibilità di di </a:t>
            </a:r>
            <a:r>
              <a:rPr lang="it-IT" sz="1800" b="1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individuare e correggere errori</a:t>
            </a:r>
            <a:r>
              <a:rPr lang="it-IT" sz="1800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, fissando i contenuti in maniera più chiara ed organizzata </a:t>
            </a:r>
            <a:br>
              <a:rPr lang="it-IT" sz="1800" dirty="0">
                <a:effectLst/>
                <a:ea typeface="Arial" panose="020B0604020202020204" pitchFamily="34" charset="0"/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sz="24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 AVER PAURA DI DARE RISPOSTE SBAGLIATE</a:t>
            </a:r>
            <a:r>
              <a:rPr lang="it-IT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fare errori e correggerli facilita l’apprendimento, e aiuta a sistematizzare i contenuti studiati </a:t>
            </a:r>
            <a:br>
              <a:rPr lang="it-IT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it-IT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it-IT" sz="1600" b="0" i="0" dirty="0" err="1">
                <a:solidFill>
                  <a:srgbClr val="000000"/>
                </a:solidFill>
                <a:effectLst/>
              </a:rPr>
              <a:t>Roediger</a:t>
            </a:r>
            <a:r>
              <a:rPr lang="it-IT" sz="1600" b="0" i="0" dirty="0">
                <a:solidFill>
                  <a:srgbClr val="000000"/>
                </a:solidFill>
                <a:effectLst/>
              </a:rPr>
              <a:t> III, Henry L.; &amp; Finn, </a:t>
            </a:r>
            <a:r>
              <a:rPr lang="it-IT" sz="1600" b="0" i="0" dirty="0" err="1">
                <a:solidFill>
                  <a:srgbClr val="000000"/>
                </a:solidFill>
                <a:effectLst/>
              </a:rPr>
              <a:t>Bridgid</a:t>
            </a:r>
            <a:r>
              <a:rPr lang="it-IT" sz="1600" b="0" i="0" dirty="0">
                <a:solidFill>
                  <a:srgbClr val="000000"/>
                </a:solidFill>
                <a:effectLst/>
              </a:rPr>
              <a:t> (2010),</a:t>
            </a:r>
            <a:r>
              <a:rPr lang="it-IT" sz="1600" i="0" u="sng" dirty="0">
                <a:solidFill>
                  <a:schemeClr val="tx1"/>
                </a:solidFill>
                <a:effectLst/>
              </a:rPr>
              <a:t> </a:t>
            </a:r>
            <a:r>
              <a:rPr lang="it-IT" sz="1600" i="0" u="sng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"The </a:t>
            </a:r>
            <a:r>
              <a:rPr lang="it-IT" sz="1600" i="0" u="sng" dirty="0" err="1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Pluses</a:t>
            </a:r>
            <a:r>
              <a:rPr lang="it-IT" sz="1600" i="0" u="sng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of </a:t>
            </a:r>
            <a:r>
              <a:rPr lang="it-IT" sz="1600" i="0" u="sng" dirty="0" err="1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Getting</a:t>
            </a:r>
            <a:r>
              <a:rPr lang="it-IT" sz="1600" i="0" u="sng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It </a:t>
            </a:r>
            <a:r>
              <a:rPr lang="it-IT" sz="1600" i="0" u="sng" dirty="0" err="1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Wrong</a:t>
            </a:r>
            <a:r>
              <a:rPr lang="it-IT" sz="1600" i="0" u="sng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</a:t>
            </a:r>
            <a:r>
              <a:rPr lang="it-IT" sz="1600" i="0" u="sng" dirty="0">
                <a:solidFill>
                  <a:schemeClr val="tx1"/>
                </a:solidFill>
                <a:effectLst/>
              </a:rPr>
              <a:t>, </a:t>
            </a:r>
            <a:r>
              <a:rPr lang="it-IT" sz="1600" b="0" i="1" dirty="0">
                <a:solidFill>
                  <a:srgbClr val="000000"/>
                </a:solidFill>
                <a:effectLst/>
              </a:rPr>
              <a:t>Scientific American Mind</a:t>
            </a:r>
            <a:r>
              <a:rPr lang="it-IT" sz="1600" b="0" i="0" dirty="0">
                <a:solidFill>
                  <a:srgbClr val="000000"/>
                </a:solidFill>
                <a:effectLst/>
              </a:rPr>
              <a:t> 21(1) (marzo/aprile): 39–41)</a:t>
            </a:r>
            <a:br>
              <a:rPr lang="it-IT" sz="1800" dirty="0">
                <a:solidFill>
                  <a:srgbClr val="FF0000"/>
                </a:solidFill>
              </a:rPr>
            </a:br>
            <a:endParaRPr lang="it-IT" sz="1800" dirty="0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A7E898A2-AC45-9B09-485C-151B4F64A8C6}"/>
              </a:ext>
            </a:extLst>
          </p:cNvPr>
          <p:cNvSpPr/>
          <p:nvPr/>
        </p:nvSpPr>
        <p:spPr>
          <a:xfrm>
            <a:off x="1429788" y="4483332"/>
            <a:ext cx="10213571" cy="2158538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20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49267D-B372-A306-2FC8-B866A68B7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57361"/>
            <a:ext cx="8911687" cy="128089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FF0000"/>
                </a:solidFill>
              </a:rPr>
              <a:t> EVIDENZIARE I PASSAGGI IMPORTANTI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AB957A-7360-40D0-07B1-8DBB51635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8900" y="2058092"/>
            <a:ext cx="8915400" cy="958735"/>
          </a:xfrm>
        </p:spPr>
        <p:txBody>
          <a:bodyPr>
            <a:normAutofit/>
          </a:bodyPr>
          <a:lstStyle/>
          <a:p>
            <a:r>
              <a:rPr lang="it-IT" dirty="0"/>
              <a:t>Per uno studio ed una lettura attiva è necessario evidenziare i passaggi importanti, in modo da avere una prima scrematura degli elementi di maggior interesse </a:t>
            </a:r>
          </a:p>
          <a:p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B822DFC-AFE0-C2C9-A75C-E74A769F4C18}"/>
              </a:ext>
            </a:extLst>
          </p:cNvPr>
          <p:cNvSpPr/>
          <p:nvPr/>
        </p:nvSpPr>
        <p:spPr>
          <a:xfrm>
            <a:off x="1902027" y="3048000"/>
            <a:ext cx="8527675" cy="37545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600" b="1" dirty="0"/>
              <a:t>Fai attenzione all’uso dell’evidenziatore/matita: </a:t>
            </a:r>
          </a:p>
          <a:p>
            <a:r>
              <a:rPr lang="it-IT" sz="1600" dirty="0"/>
              <a:t>un’eccessiva sottolineatura non solo rende di fatto inefficace lo scopo dell’enfatizzare il testo , ma affatica la lettura (</a:t>
            </a:r>
            <a:r>
              <a:rPr lang="it-IT" sz="1600" dirty="0" err="1"/>
              <a:t>Rapaport</a:t>
            </a:r>
            <a:r>
              <a:rPr lang="it-IT" sz="1600" dirty="0"/>
              <a:t> W. J., 2011, </a:t>
            </a:r>
            <a:r>
              <a:rPr lang="it-IT" sz="1600" i="1" dirty="0"/>
              <a:t>How to Study</a:t>
            </a:r>
            <a:r>
              <a:rPr lang="it-IT" sz="1600" dirty="0"/>
              <a:t>)</a:t>
            </a:r>
          </a:p>
          <a:p>
            <a:endParaRPr lang="it-IT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it-IT" sz="1600" b="1" i="0" dirty="0">
                <a:solidFill>
                  <a:srgbClr val="000000"/>
                </a:solidFill>
                <a:effectLst/>
                <a:latin typeface="+mj-lt"/>
              </a:rPr>
              <a:t>Traccia una linea verticale al margine del testo per evidenziare i passaggi importanti:</a:t>
            </a:r>
          </a:p>
          <a:p>
            <a:r>
              <a:rPr lang="it-IT" sz="1600" dirty="0">
                <a:solidFill>
                  <a:srgbClr val="000000"/>
                </a:solidFill>
                <a:latin typeface="+mj-lt"/>
              </a:rPr>
              <a:t>Tale  strategia si rivela di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+mj-lt"/>
              </a:rPr>
              <a:t>maggior efficacia, in quanto non solo ti permette di mettere in rilievo i passaggi importanti senza «sporcare» eccessivamente il foglio, ma anche di utilizzare diverse tecniche per mettere in rilievo i passaggi di differente importanza(utilizzando ad esempio la sottolineatura contemporaneamente) . Se vuoi evidenziare all’interno del testo l’esatto inizio e fine del passaggio dello stralcio rilevante, puoi inoltre utilizzare le parentesi quadre (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+mj-lt"/>
              </a:rPr>
              <a:t>xes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+mj-lt"/>
              </a:rPr>
              <a:t>: [xxx] ), unitamente alla linea verticale posta al margine destro della pagina. </a:t>
            </a:r>
            <a:endParaRPr lang="it-IT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008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09BC67-3FD7-855A-2FE0-02CF6CCF4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100" y="629434"/>
            <a:ext cx="8911687" cy="128089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FF0000"/>
                </a:solidFill>
              </a:rPr>
              <a:t>L’IMPORTANZA DELLE ANNOTAZIONI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5B1F35-0D27-3AF8-A762-DB1A2466C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387" y="1482001"/>
            <a:ext cx="8915400" cy="4492516"/>
          </a:xfrm>
        </p:spPr>
        <p:txBody>
          <a:bodyPr/>
          <a:lstStyle/>
          <a:p>
            <a:r>
              <a:rPr lang="it-IT" dirty="0"/>
              <a:t>Per studiare attivamente il testo e facilitarne la memorizzazione può essere utile aggiungere delle annotazioni al margine della pagina (se lo spazio lo consente). In questo modo potrai: </a:t>
            </a:r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8BC79B4-021E-BA18-55E8-46A3A3C8BB85}"/>
              </a:ext>
            </a:extLst>
          </p:cNvPr>
          <p:cNvSpPr/>
          <p:nvPr/>
        </p:nvSpPr>
        <p:spPr>
          <a:xfrm>
            <a:off x="1645820" y="2610123"/>
            <a:ext cx="8633950" cy="15226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>
                <a:latin typeface="+mj-lt"/>
              </a:rPr>
              <a:t>Creare un </a:t>
            </a:r>
            <a:r>
              <a:rPr lang="it-IT" b="1" dirty="0">
                <a:latin typeface="+mj-lt"/>
              </a:rPr>
              <a:t>sistema di rimandi personalizzato</a:t>
            </a:r>
            <a:r>
              <a:rPr lang="it-IT" dirty="0">
                <a:latin typeface="+mj-lt"/>
              </a:rPr>
              <a:t>, che ti consentirà di collegare gli argomenti che studi in maniera organica (</a:t>
            </a:r>
            <a:r>
              <a:rPr lang="it-IT" dirty="0" err="1">
                <a:latin typeface="+mj-lt"/>
              </a:rPr>
              <a:t>xes</a:t>
            </a:r>
            <a:r>
              <a:rPr lang="it-IT" dirty="0">
                <a:latin typeface="+mj-lt"/>
              </a:rPr>
              <a:t>: </a:t>
            </a:r>
            <a:r>
              <a:rPr lang="it-IT" b="0" i="0" dirty="0">
                <a:solidFill>
                  <a:srgbClr val="000000"/>
                </a:solidFill>
                <a:effectLst/>
                <a:latin typeface="+mj-lt"/>
              </a:rPr>
              <a:t> se un passaggio a pagina 15 ti ricorda un passaggio a pagina 18, scrivi "vedi p.15" al margine di p.18 e viceversa)</a:t>
            </a:r>
            <a:endParaRPr lang="it-IT" dirty="0">
              <a:latin typeface="+mj-lt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C06AAE0-FC74-5F12-39A5-57CB327F94AE}"/>
              </a:ext>
            </a:extLst>
          </p:cNvPr>
          <p:cNvSpPr/>
          <p:nvPr/>
        </p:nvSpPr>
        <p:spPr>
          <a:xfrm>
            <a:off x="1685112" y="4455109"/>
            <a:ext cx="8633950" cy="18417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dirty="0"/>
              <a:t>Rintracciare nel testo i passaggi più rilevanti collegati ad un unico concetto, scrivendo un </a:t>
            </a:r>
            <a:r>
              <a:rPr lang="it-IT" b="1" dirty="0"/>
              <a:t>indice delle annotazioni </a:t>
            </a:r>
            <a:r>
              <a:rPr lang="it-IT" dirty="0"/>
              <a:t>che via via hai apposto al margine delle pagine (</a:t>
            </a:r>
            <a:r>
              <a:rPr lang="it-IT" dirty="0" err="1"/>
              <a:t>xes</a:t>
            </a:r>
            <a:r>
              <a:rPr lang="it-IT" dirty="0"/>
              <a:t>: corporeità: p. 21 nota 4; p. 24 nota 9)</a:t>
            </a:r>
          </a:p>
        </p:txBody>
      </p:sp>
    </p:spTree>
    <p:extLst>
      <p:ext uri="{BB962C8B-B14F-4D97-AF65-F5344CB8AC3E}">
        <p14:creationId xmlns:p14="http://schemas.microsoft.com/office/powerpoint/2010/main" val="425202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E633BF-1250-5260-C612-ACDFD5712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08" y="668445"/>
            <a:ext cx="8911687" cy="128089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t-IT" dirty="0">
                <a:solidFill>
                  <a:srgbClr val="FF0000"/>
                </a:solidFill>
              </a:rPr>
              <a:t>SISTEMATIZZARE I CONTENUTI: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Consigli pratici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56353E-6F7B-E42B-55BF-152635D4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023" y="2133600"/>
            <a:ext cx="11355184" cy="3777622"/>
          </a:xfrm>
        </p:spPr>
        <p:txBody>
          <a:bodyPr>
            <a:normAutofit/>
          </a:bodyPr>
          <a:lstStyle/>
          <a:p>
            <a:r>
              <a:rPr lang="it-IT" b="1" dirty="0"/>
              <a:t>CREA DEI BREVI PROMEMORIA :</a:t>
            </a:r>
            <a:r>
              <a:rPr lang="it-IT" dirty="0"/>
              <a:t> </a:t>
            </a:r>
            <a:r>
              <a:rPr lang="it-IT" dirty="0">
                <a:solidFill>
                  <a:srgbClr val="000000"/>
                </a:solidFill>
                <a:latin typeface="+mj-lt"/>
              </a:rPr>
              <a:t>su un foglio di carta, dividi </a:t>
            </a:r>
            <a:r>
              <a:rPr lang="it-IT" b="0" i="0" dirty="0">
                <a:solidFill>
                  <a:srgbClr val="000000"/>
                </a:solidFill>
                <a:effectLst/>
                <a:latin typeface="+mj-lt"/>
              </a:rPr>
              <a:t>ogni pagina a metà verticalmente e scrivi sulla sinistra una "domanda" relativa ad un dato argomento, e sulla destra la risposta. Ricontrolla le risposte e correggi eventuali errori</a:t>
            </a:r>
          </a:p>
          <a:p>
            <a:pPr>
              <a:spcAft>
                <a:spcPts val="1400"/>
              </a:spcAft>
            </a:pPr>
            <a:r>
              <a:rPr lang="it-IT" b="1" dirty="0">
                <a:solidFill>
                  <a:srgbClr val="282828"/>
                </a:solidFill>
                <a:latin typeface="+mj-lt"/>
                <a:ea typeface="Arial" panose="020B0604020202020204" pitchFamily="34" charset="0"/>
              </a:rPr>
              <a:t>UTILIZZA I COLORI</a:t>
            </a:r>
            <a:r>
              <a:rPr lang="it-IT" b="1" dirty="0">
                <a:solidFill>
                  <a:srgbClr val="282828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r>
              <a:rPr lang="it-IT" dirty="0">
                <a:solidFill>
                  <a:srgbClr val="282828"/>
                </a:solidFill>
                <a:latin typeface="+mj-lt"/>
                <a:ea typeface="Arial" panose="020B0604020202020204" pitchFamily="34" charset="0"/>
              </a:rPr>
              <a:t>crea una legenda personale assegnando un colore specifico ad ogni argomento, sia nella sottolineatura all’interno del testo  che nella riscrittura mediante riassunti. </a:t>
            </a:r>
            <a:r>
              <a:rPr lang="it-IT" sz="1800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Scrivere a colori è un modo dinamico per riuscire ad organizzare le informazioni che stai imparando</a:t>
            </a:r>
            <a:endParaRPr lang="it-IT" dirty="0">
              <a:latin typeface="+mj-lt"/>
            </a:endParaRPr>
          </a:p>
        </p:txBody>
      </p:sp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6C6070F4-CA9F-A271-A07B-0AC22D2E9CCF}"/>
              </a:ext>
            </a:extLst>
          </p:cNvPr>
          <p:cNvSpPr/>
          <p:nvPr/>
        </p:nvSpPr>
        <p:spPr>
          <a:xfrm>
            <a:off x="4769223" y="4218017"/>
            <a:ext cx="1185949" cy="764771"/>
          </a:xfrm>
          <a:prstGeom prst="downArrow">
            <a:avLst>
              <a:gd name="adj1" fmla="val 50000"/>
              <a:gd name="adj2" fmla="val 6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B26E8C8B-8D19-2969-1B05-0978C3261718}"/>
              </a:ext>
            </a:extLst>
          </p:cNvPr>
          <p:cNvSpPr/>
          <p:nvPr/>
        </p:nvSpPr>
        <p:spPr>
          <a:xfrm>
            <a:off x="1236315" y="5237017"/>
            <a:ext cx="8074429" cy="1246909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it-IT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RICORDA: </a:t>
            </a:r>
            <a:r>
              <a:rPr lang="it-IT" sz="1800" u="none" strike="noStrike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se evidenzi, non colorare tutto, MA solo le informazioni più importanti</a:t>
            </a:r>
            <a:endParaRPr lang="it-IT" sz="1800" u="none" strike="noStrike" dirty="0">
              <a:effectLst/>
              <a:latin typeface="+mj-lt"/>
              <a:ea typeface="Arial" panose="020B0604020202020204" pitchFamily="34" charset="0"/>
            </a:endParaRPr>
          </a:p>
          <a:p>
            <a:pPr algn="ctr"/>
            <a:endParaRPr lang="it-IT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248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BDFC54E1-3C24-8E6D-E04C-724FA27DB234}"/>
              </a:ext>
            </a:extLst>
          </p:cNvPr>
          <p:cNvSpPr/>
          <p:nvPr/>
        </p:nvSpPr>
        <p:spPr>
          <a:xfrm>
            <a:off x="1252451" y="2421775"/>
            <a:ext cx="9182793" cy="22776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4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METTITI ALLA PROVA…</a:t>
            </a:r>
          </a:p>
          <a:p>
            <a:pPr algn="ctr"/>
            <a:r>
              <a:rPr lang="it-IT" sz="36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 un approccio critico al testo</a:t>
            </a:r>
            <a:r>
              <a:rPr lang="it-IT" sz="3600" dirty="0">
                <a:solidFill>
                  <a:srgbClr val="FF0000"/>
                </a:solidFill>
              </a:rPr>
              <a:t>*</a:t>
            </a:r>
            <a:endParaRPr lang="it-IT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459C5B2-5191-61BA-F448-C2A903341DA2}"/>
              </a:ext>
            </a:extLst>
          </p:cNvPr>
          <p:cNvSpPr/>
          <p:nvPr/>
        </p:nvSpPr>
        <p:spPr>
          <a:xfrm>
            <a:off x="1756756" y="479368"/>
            <a:ext cx="7686502" cy="10751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it-IT" sz="54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ESERCITAZIONE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99A72BB-55B1-3381-AD80-2C3872EE0552}"/>
              </a:ext>
            </a:extLst>
          </p:cNvPr>
          <p:cNvSpPr/>
          <p:nvPr/>
        </p:nvSpPr>
        <p:spPr>
          <a:xfrm>
            <a:off x="1706879" y="6104313"/>
            <a:ext cx="8334895" cy="4987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400" dirty="0">
                <a:solidFill>
                  <a:schemeClr val="tx1"/>
                </a:solidFill>
                <a:latin typeface="+mj-lt"/>
              </a:rPr>
              <a:t>*Libero adattamento dal Metodo di Studio SQ3R di Robinson, in: Robinson F. P. (1946), </a:t>
            </a:r>
            <a:r>
              <a:rPr lang="it-IT" sz="1400" dirty="0" err="1">
                <a:solidFill>
                  <a:schemeClr val="tx1"/>
                </a:solidFill>
                <a:latin typeface="+mj-lt"/>
              </a:rPr>
              <a:t>Effective</a:t>
            </a:r>
            <a:r>
              <a:rPr lang="it-IT" sz="1400" dirty="0">
                <a:solidFill>
                  <a:schemeClr val="tx1"/>
                </a:solidFill>
                <a:latin typeface="+mj-lt"/>
              </a:rPr>
              <a:t> Study, N</a:t>
            </a:r>
            <a:r>
              <a:rPr lang="en-US" sz="1400" b="0" i="0" dirty="0">
                <a:solidFill>
                  <a:schemeClr val="tx1"/>
                </a:solidFill>
                <a:effectLst/>
                <a:latin typeface="+mj-lt"/>
              </a:rPr>
              <a:t>Y, London: Harper &amp; Brothers</a:t>
            </a:r>
            <a:endParaRPr lang="it-IT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3663098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3167</TotalTime>
  <Words>1414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Garamond</vt:lpstr>
      <vt:lpstr>Times New Roman</vt:lpstr>
      <vt:lpstr>Wingdings</vt:lpstr>
      <vt:lpstr>Wingdings 3</vt:lpstr>
      <vt:lpstr>Filo</vt:lpstr>
      <vt:lpstr>Presentazione standard di PowerPoint</vt:lpstr>
      <vt:lpstr>PARTIRE DALL’INDICE</vt:lpstr>
      <vt:lpstr>LEGGERE CON METODO Leggi lentamente e attivamente  Leggere il testo lentamente e facendo attenzione ai passaggi può aiutarti nella comprensione e nell’elaborazione del materiale di studio, poiché:    </vt:lpstr>
      <vt:lpstr>LEGGERE CON METODO Crea un sistema di feedback personale   </vt:lpstr>
      <vt:lpstr>FARSI DOMANDE L’importanza degli errori  Riprendere in un secondo momento i concetti che hai precedentemente studiato può essere importante anche perché:  -ti permette di porti domande rispetto a cosa già sapevi rispetto all’argomento, a cosa hai imparato di nuovo e a cosa ti aspetti di imparare studio attivo  - ti dà la possibilità di di individuare e correggere errori, fissando i contenuti in maniera più chiara ed organizzata   NON AVER PAURA DI DARE RISPOSTE SBAGLIATE: fare errori e correggerli facilita l’apprendimento, e aiuta a sistematizzare i contenuti studiati   (Roediger III, Henry L.; &amp; Finn, Bridgid (2010), "The Pluses of Getting It Wrong", Scientific American Mind 21(1) (marzo/aprile): 39–41) </vt:lpstr>
      <vt:lpstr> EVIDENZIARE I PASSAGGI IMPORTANTI</vt:lpstr>
      <vt:lpstr>L’IMPORTANZA DELLE ANNOTAZIONI</vt:lpstr>
      <vt:lpstr>SISTEMATIZZARE I CONTENUTI: Consigli pratici</vt:lpstr>
      <vt:lpstr>Presentazione standard di PowerPoint</vt:lpstr>
      <vt:lpstr>ADOTTA UNO SGUARDO PRELIMINARE</vt:lpstr>
      <vt:lpstr>FAI DOMANDE</vt:lpstr>
      <vt:lpstr>LEGGI ATTIVAMENTE</vt:lpstr>
      <vt:lpstr>PROVA A RICORDARE</vt:lpstr>
      <vt:lpstr>REVISIONA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ada dinacci</dc:creator>
  <cp:lastModifiedBy>ada dinacci</cp:lastModifiedBy>
  <cp:revision>24</cp:revision>
  <dcterms:created xsi:type="dcterms:W3CDTF">2022-07-27T10:55:21Z</dcterms:created>
  <dcterms:modified xsi:type="dcterms:W3CDTF">2022-07-29T15:55:07Z</dcterms:modified>
</cp:coreProperties>
</file>