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s/slide13.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11.xml" ContentType="application/vnd.openxmlformats-officedocument.presentationml.slide+xml"/>
  <Override PartName="/ppt/slides/slide10.xml" ContentType="application/vnd.openxmlformats-officedocument.presentationml.slide+xml"/>
  <Override PartName="/ppt/slides/slide22.xml" ContentType="application/vnd.openxmlformats-officedocument.presentationml.slide+xml"/>
  <Override PartName="/ppt/slides/slide21.xml" ContentType="application/vnd.openxmlformats-officedocument.presentationml.slide+xml"/>
  <Override PartName="/ppt/slides/slide20.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12.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6.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theme/theme1.xml" ContentType="application/vnd.openxmlformats-officedocument.them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393" r:id="rId2"/>
    <p:sldId id="257" r:id="rId3"/>
    <p:sldId id="258" r:id="rId4"/>
    <p:sldId id="259" r:id="rId5"/>
    <p:sldId id="260" r:id="rId6"/>
    <p:sldId id="261" r:id="rId7"/>
    <p:sldId id="262" r:id="rId8"/>
    <p:sldId id="264" r:id="rId9"/>
    <p:sldId id="265" r:id="rId10"/>
    <p:sldId id="266" r:id="rId11"/>
    <p:sldId id="263" r:id="rId12"/>
    <p:sldId id="267" r:id="rId13"/>
    <p:sldId id="268" r:id="rId14"/>
    <p:sldId id="269" r:id="rId15"/>
    <p:sldId id="270" r:id="rId16"/>
    <p:sldId id="271" r:id="rId17"/>
    <p:sldId id="272" r:id="rId18"/>
    <p:sldId id="273" r:id="rId19"/>
    <p:sldId id="274" r:id="rId20"/>
    <p:sldId id="275" r:id="rId21"/>
    <p:sldId id="276" r:id="rId22"/>
    <p:sldId id="278" r:id="rId23"/>
    <p:sldId id="279" r:id="rId24"/>
    <p:sldId id="280" r:id="rId25"/>
    <p:sldId id="281" r:id="rId26"/>
    <p:sldId id="282" r:id="rId27"/>
    <p:sldId id="283" r:id="rId28"/>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588"/>
    <p:restoredTop sz="94545"/>
  </p:normalViewPr>
  <p:slideViewPr>
    <p:cSldViewPr snapToGrid="0" snapToObjects="1">
      <p:cViewPr varScale="1">
        <p:scale>
          <a:sx n="80" d="100"/>
          <a:sy n="80" d="100"/>
        </p:scale>
        <p:origin x="224" y="46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customXml" Target="../customXml/item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customXml" Target="../customXml/item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 Id="rId35" Type="http://schemas.openxmlformats.org/officeDocument/2006/relationships/customXml" Target="../customXml/item3.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8FDD120-04CC-E64B-9895-0DD6B6B91890}"/>
              </a:ext>
            </a:extLst>
          </p:cNvPr>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 dello schema</a:t>
            </a:r>
            <a:endParaRPr lang="en-GB"/>
          </a:p>
        </p:txBody>
      </p:sp>
      <p:sp>
        <p:nvSpPr>
          <p:cNvPr id="3" name="Sottotitolo 2">
            <a:extLst>
              <a:ext uri="{FF2B5EF4-FFF2-40B4-BE49-F238E27FC236}">
                <a16:creationId xmlns:a16="http://schemas.microsoft.com/office/drawing/2014/main" id="{AD040C3C-94FD-D044-8780-AEB35D43754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endParaRPr lang="en-GB"/>
          </a:p>
        </p:txBody>
      </p:sp>
      <p:sp>
        <p:nvSpPr>
          <p:cNvPr id="4" name="Segnaposto data 3">
            <a:extLst>
              <a:ext uri="{FF2B5EF4-FFF2-40B4-BE49-F238E27FC236}">
                <a16:creationId xmlns:a16="http://schemas.microsoft.com/office/drawing/2014/main" id="{6A4D41FE-614A-CC46-BF1D-6D02721D8820}"/>
              </a:ext>
            </a:extLst>
          </p:cNvPr>
          <p:cNvSpPr>
            <a:spLocks noGrp="1"/>
          </p:cNvSpPr>
          <p:nvPr>
            <p:ph type="dt" sz="half" idx="10"/>
          </p:nvPr>
        </p:nvSpPr>
        <p:spPr/>
        <p:txBody>
          <a:bodyPr/>
          <a:lstStyle/>
          <a:p>
            <a:fld id="{47DC21D2-4004-DC4F-9B7C-2353FDBC7807}" type="datetimeFigureOut">
              <a:rPr lang="en-GB" smtClean="0"/>
              <a:t>08/05/2023</a:t>
            </a:fld>
            <a:endParaRPr lang="en-GB"/>
          </a:p>
        </p:txBody>
      </p:sp>
      <p:sp>
        <p:nvSpPr>
          <p:cNvPr id="5" name="Segnaposto piè di pagina 4">
            <a:extLst>
              <a:ext uri="{FF2B5EF4-FFF2-40B4-BE49-F238E27FC236}">
                <a16:creationId xmlns:a16="http://schemas.microsoft.com/office/drawing/2014/main" id="{3B982844-AD5D-7843-ACC2-B79725646D69}"/>
              </a:ext>
            </a:extLst>
          </p:cNvPr>
          <p:cNvSpPr>
            <a:spLocks noGrp="1"/>
          </p:cNvSpPr>
          <p:nvPr>
            <p:ph type="ftr" sz="quarter" idx="11"/>
          </p:nvPr>
        </p:nvSpPr>
        <p:spPr/>
        <p:txBody>
          <a:bodyPr/>
          <a:lstStyle/>
          <a:p>
            <a:endParaRPr lang="en-GB"/>
          </a:p>
        </p:txBody>
      </p:sp>
      <p:sp>
        <p:nvSpPr>
          <p:cNvPr id="6" name="Segnaposto numero diapositiva 5">
            <a:extLst>
              <a:ext uri="{FF2B5EF4-FFF2-40B4-BE49-F238E27FC236}">
                <a16:creationId xmlns:a16="http://schemas.microsoft.com/office/drawing/2014/main" id="{F5C9ECEB-B850-044E-83F0-98DF8BEFC62D}"/>
              </a:ext>
            </a:extLst>
          </p:cNvPr>
          <p:cNvSpPr>
            <a:spLocks noGrp="1"/>
          </p:cNvSpPr>
          <p:nvPr>
            <p:ph type="sldNum" sz="quarter" idx="12"/>
          </p:nvPr>
        </p:nvSpPr>
        <p:spPr/>
        <p:txBody>
          <a:bodyPr/>
          <a:lstStyle/>
          <a:p>
            <a:fld id="{E3197567-8C49-C244-968A-843B05E24F1D}" type="slidenum">
              <a:rPr lang="en-GB" smtClean="0"/>
              <a:t>‹N›</a:t>
            </a:fld>
            <a:endParaRPr lang="en-GB"/>
          </a:p>
        </p:txBody>
      </p:sp>
    </p:spTree>
    <p:extLst>
      <p:ext uri="{BB962C8B-B14F-4D97-AF65-F5344CB8AC3E}">
        <p14:creationId xmlns:p14="http://schemas.microsoft.com/office/powerpoint/2010/main" val="6154160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CBB84B7-04D3-1341-8F6D-4B7A0CF9E837}"/>
              </a:ext>
            </a:extLst>
          </p:cNvPr>
          <p:cNvSpPr>
            <a:spLocks noGrp="1"/>
          </p:cNvSpPr>
          <p:nvPr>
            <p:ph type="title"/>
          </p:nvPr>
        </p:nvSpPr>
        <p:spPr/>
        <p:txBody>
          <a:bodyPr/>
          <a:lstStyle/>
          <a:p>
            <a:r>
              <a:rPr lang="it-IT"/>
              <a:t>Fare clic per modificare lo stile del titolo dello schema</a:t>
            </a:r>
            <a:endParaRPr lang="en-GB"/>
          </a:p>
        </p:txBody>
      </p:sp>
      <p:sp>
        <p:nvSpPr>
          <p:cNvPr id="3" name="Segnaposto testo verticale 2">
            <a:extLst>
              <a:ext uri="{FF2B5EF4-FFF2-40B4-BE49-F238E27FC236}">
                <a16:creationId xmlns:a16="http://schemas.microsoft.com/office/drawing/2014/main" id="{7AA2E946-3005-FC49-882D-92B26E47E1D2}"/>
              </a:ext>
            </a:extLst>
          </p:cNvPr>
          <p:cNvSpPr>
            <a:spLocks noGrp="1"/>
          </p:cNvSpPr>
          <p:nvPr>
            <p:ph type="body" orient="vert" idx="1"/>
          </p:nvPr>
        </p:nvSpPr>
        <p:spPr/>
        <p:txBody>
          <a:bodyPr vert="eaVert"/>
          <a:lstStyle/>
          <a:p>
            <a:r>
              <a:rPr lang="it-IT"/>
              <a:t>Modifica gli stili del testo dello schema
Secondo livello
Terzo livello
Quarto livello
Quinto livello</a:t>
            </a:r>
            <a:endParaRPr lang="en-GB"/>
          </a:p>
        </p:txBody>
      </p:sp>
      <p:sp>
        <p:nvSpPr>
          <p:cNvPr id="4" name="Segnaposto data 3">
            <a:extLst>
              <a:ext uri="{FF2B5EF4-FFF2-40B4-BE49-F238E27FC236}">
                <a16:creationId xmlns:a16="http://schemas.microsoft.com/office/drawing/2014/main" id="{D023EC5B-0266-414A-968D-43C5E71F7AD2}"/>
              </a:ext>
            </a:extLst>
          </p:cNvPr>
          <p:cNvSpPr>
            <a:spLocks noGrp="1"/>
          </p:cNvSpPr>
          <p:nvPr>
            <p:ph type="dt" sz="half" idx="10"/>
          </p:nvPr>
        </p:nvSpPr>
        <p:spPr/>
        <p:txBody>
          <a:bodyPr/>
          <a:lstStyle/>
          <a:p>
            <a:fld id="{47DC21D2-4004-DC4F-9B7C-2353FDBC7807}" type="datetimeFigureOut">
              <a:rPr lang="en-GB" smtClean="0"/>
              <a:t>08/05/2023</a:t>
            </a:fld>
            <a:endParaRPr lang="en-GB"/>
          </a:p>
        </p:txBody>
      </p:sp>
      <p:sp>
        <p:nvSpPr>
          <p:cNvPr id="5" name="Segnaposto piè di pagina 4">
            <a:extLst>
              <a:ext uri="{FF2B5EF4-FFF2-40B4-BE49-F238E27FC236}">
                <a16:creationId xmlns:a16="http://schemas.microsoft.com/office/drawing/2014/main" id="{06BB2A54-9D03-BF48-A0C1-E3CEFB84C543}"/>
              </a:ext>
            </a:extLst>
          </p:cNvPr>
          <p:cNvSpPr>
            <a:spLocks noGrp="1"/>
          </p:cNvSpPr>
          <p:nvPr>
            <p:ph type="ftr" sz="quarter" idx="11"/>
          </p:nvPr>
        </p:nvSpPr>
        <p:spPr/>
        <p:txBody>
          <a:bodyPr/>
          <a:lstStyle/>
          <a:p>
            <a:endParaRPr lang="en-GB"/>
          </a:p>
        </p:txBody>
      </p:sp>
      <p:sp>
        <p:nvSpPr>
          <p:cNvPr id="6" name="Segnaposto numero diapositiva 5">
            <a:extLst>
              <a:ext uri="{FF2B5EF4-FFF2-40B4-BE49-F238E27FC236}">
                <a16:creationId xmlns:a16="http://schemas.microsoft.com/office/drawing/2014/main" id="{55D251B1-C0A9-4B4A-8969-9726EF57EC05}"/>
              </a:ext>
            </a:extLst>
          </p:cNvPr>
          <p:cNvSpPr>
            <a:spLocks noGrp="1"/>
          </p:cNvSpPr>
          <p:nvPr>
            <p:ph type="sldNum" sz="quarter" idx="12"/>
          </p:nvPr>
        </p:nvSpPr>
        <p:spPr/>
        <p:txBody>
          <a:bodyPr/>
          <a:lstStyle/>
          <a:p>
            <a:fld id="{E3197567-8C49-C244-968A-843B05E24F1D}" type="slidenum">
              <a:rPr lang="en-GB" smtClean="0"/>
              <a:t>‹N›</a:t>
            </a:fld>
            <a:endParaRPr lang="en-GB"/>
          </a:p>
        </p:txBody>
      </p:sp>
    </p:spTree>
    <p:extLst>
      <p:ext uri="{BB962C8B-B14F-4D97-AF65-F5344CB8AC3E}">
        <p14:creationId xmlns:p14="http://schemas.microsoft.com/office/powerpoint/2010/main" val="40296756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a:extLst>
              <a:ext uri="{FF2B5EF4-FFF2-40B4-BE49-F238E27FC236}">
                <a16:creationId xmlns:a16="http://schemas.microsoft.com/office/drawing/2014/main" id="{1E2C063A-3B84-694B-89B2-12C062B7B86F}"/>
              </a:ext>
            </a:extLst>
          </p:cNvPr>
          <p:cNvSpPr>
            <a:spLocks noGrp="1"/>
          </p:cNvSpPr>
          <p:nvPr>
            <p:ph type="title" orient="vert"/>
          </p:nvPr>
        </p:nvSpPr>
        <p:spPr>
          <a:xfrm>
            <a:off x="8724900" y="365125"/>
            <a:ext cx="2628900" cy="5811838"/>
          </a:xfrm>
        </p:spPr>
        <p:txBody>
          <a:bodyPr vert="eaVert"/>
          <a:lstStyle/>
          <a:p>
            <a:r>
              <a:rPr lang="it-IT"/>
              <a:t>Fare clic per modificare lo stile del titolo dello schema</a:t>
            </a:r>
            <a:endParaRPr lang="en-GB"/>
          </a:p>
        </p:txBody>
      </p:sp>
      <p:sp>
        <p:nvSpPr>
          <p:cNvPr id="3" name="Segnaposto testo verticale 2">
            <a:extLst>
              <a:ext uri="{FF2B5EF4-FFF2-40B4-BE49-F238E27FC236}">
                <a16:creationId xmlns:a16="http://schemas.microsoft.com/office/drawing/2014/main" id="{84EB9965-2925-8F4F-A11E-C25A1DE09A10}"/>
              </a:ext>
            </a:extLst>
          </p:cNvPr>
          <p:cNvSpPr>
            <a:spLocks noGrp="1"/>
          </p:cNvSpPr>
          <p:nvPr>
            <p:ph type="body" orient="vert" idx="1"/>
          </p:nvPr>
        </p:nvSpPr>
        <p:spPr>
          <a:xfrm>
            <a:off x="838200" y="365125"/>
            <a:ext cx="7734300" cy="5811838"/>
          </a:xfrm>
        </p:spPr>
        <p:txBody>
          <a:bodyPr vert="eaVert"/>
          <a:lstStyle/>
          <a:p>
            <a:r>
              <a:rPr lang="it-IT"/>
              <a:t>Modifica gli stili del testo dello schema
Secondo livello
Terzo livello
Quarto livello
Quinto livello</a:t>
            </a:r>
            <a:endParaRPr lang="en-GB"/>
          </a:p>
        </p:txBody>
      </p:sp>
      <p:sp>
        <p:nvSpPr>
          <p:cNvPr id="4" name="Segnaposto data 3">
            <a:extLst>
              <a:ext uri="{FF2B5EF4-FFF2-40B4-BE49-F238E27FC236}">
                <a16:creationId xmlns:a16="http://schemas.microsoft.com/office/drawing/2014/main" id="{B68FC096-B208-5348-A6CD-0427AD81F2C0}"/>
              </a:ext>
            </a:extLst>
          </p:cNvPr>
          <p:cNvSpPr>
            <a:spLocks noGrp="1"/>
          </p:cNvSpPr>
          <p:nvPr>
            <p:ph type="dt" sz="half" idx="10"/>
          </p:nvPr>
        </p:nvSpPr>
        <p:spPr/>
        <p:txBody>
          <a:bodyPr/>
          <a:lstStyle/>
          <a:p>
            <a:fld id="{47DC21D2-4004-DC4F-9B7C-2353FDBC7807}" type="datetimeFigureOut">
              <a:rPr lang="en-GB" smtClean="0"/>
              <a:t>08/05/2023</a:t>
            </a:fld>
            <a:endParaRPr lang="en-GB"/>
          </a:p>
        </p:txBody>
      </p:sp>
      <p:sp>
        <p:nvSpPr>
          <p:cNvPr id="5" name="Segnaposto piè di pagina 4">
            <a:extLst>
              <a:ext uri="{FF2B5EF4-FFF2-40B4-BE49-F238E27FC236}">
                <a16:creationId xmlns:a16="http://schemas.microsoft.com/office/drawing/2014/main" id="{73B4A4CF-3543-F641-8724-90130C077FFA}"/>
              </a:ext>
            </a:extLst>
          </p:cNvPr>
          <p:cNvSpPr>
            <a:spLocks noGrp="1"/>
          </p:cNvSpPr>
          <p:nvPr>
            <p:ph type="ftr" sz="quarter" idx="11"/>
          </p:nvPr>
        </p:nvSpPr>
        <p:spPr/>
        <p:txBody>
          <a:bodyPr/>
          <a:lstStyle/>
          <a:p>
            <a:endParaRPr lang="en-GB"/>
          </a:p>
        </p:txBody>
      </p:sp>
      <p:sp>
        <p:nvSpPr>
          <p:cNvPr id="6" name="Segnaposto numero diapositiva 5">
            <a:extLst>
              <a:ext uri="{FF2B5EF4-FFF2-40B4-BE49-F238E27FC236}">
                <a16:creationId xmlns:a16="http://schemas.microsoft.com/office/drawing/2014/main" id="{D9E6B0A4-23E3-3A49-81C1-6C1FD6695D12}"/>
              </a:ext>
            </a:extLst>
          </p:cNvPr>
          <p:cNvSpPr>
            <a:spLocks noGrp="1"/>
          </p:cNvSpPr>
          <p:nvPr>
            <p:ph type="sldNum" sz="quarter" idx="12"/>
          </p:nvPr>
        </p:nvSpPr>
        <p:spPr/>
        <p:txBody>
          <a:bodyPr/>
          <a:lstStyle/>
          <a:p>
            <a:fld id="{E3197567-8C49-C244-968A-843B05E24F1D}" type="slidenum">
              <a:rPr lang="en-GB" smtClean="0"/>
              <a:t>‹N›</a:t>
            </a:fld>
            <a:endParaRPr lang="en-GB"/>
          </a:p>
        </p:txBody>
      </p:sp>
    </p:spTree>
    <p:extLst>
      <p:ext uri="{BB962C8B-B14F-4D97-AF65-F5344CB8AC3E}">
        <p14:creationId xmlns:p14="http://schemas.microsoft.com/office/powerpoint/2010/main" val="24252353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E197C8A-7E19-324F-9CD0-4C8EBBAA4DF8}"/>
              </a:ext>
            </a:extLst>
          </p:cNvPr>
          <p:cNvSpPr>
            <a:spLocks noGrp="1"/>
          </p:cNvSpPr>
          <p:nvPr>
            <p:ph type="title"/>
          </p:nvPr>
        </p:nvSpPr>
        <p:spPr/>
        <p:txBody>
          <a:bodyPr/>
          <a:lstStyle/>
          <a:p>
            <a:r>
              <a:rPr lang="it-IT"/>
              <a:t>Fare clic per modificare lo stile del titolo dello schema</a:t>
            </a:r>
            <a:endParaRPr lang="en-GB"/>
          </a:p>
        </p:txBody>
      </p:sp>
      <p:sp>
        <p:nvSpPr>
          <p:cNvPr id="3" name="Segnaposto contenuto 2">
            <a:extLst>
              <a:ext uri="{FF2B5EF4-FFF2-40B4-BE49-F238E27FC236}">
                <a16:creationId xmlns:a16="http://schemas.microsoft.com/office/drawing/2014/main" id="{2610AA3B-0025-1D4D-84AF-A814A5483EE9}"/>
              </a:ext>
            </a:extLst>
          </p:cNvPr>
          <p:cNvSpPr>
            <a:spLocks noGrp="1"/>
          </p:cNvSpPr>
          <p:nvPr>
            <p:ph idx="1"/>
          </p:nvPr>
        </p:nvSpPr>
        <p:spPr/>
        <p:txBody>
          <a:bodyPr/>
          <a:lstStyle/>
          <a:p>
            <a:r>
              <a:rPr lang="it-IT"/>
              <a:t>Modifica gli stili del testo dello schema
Secondo livello
Terzo livello
Quarto livello
Quinto livello</a:t>
            </a:r>
            <a:endParaRPr lang="en-GB"/>
          </a:p>
        </p:txBody>
      </p:sp>
      <p:sp>
        <p:nvSpPr>
          <p:cNvPr id="4" name="Segnaposto data 3">
            <a:extLst>
              <a:ext uri="{FF2B5EF4-FFF2-40B4-BE49-F238E27FC236}">
                <a16:creationId xmlns:a16="http://schemas.microsoft.com/office/drawing/2014/main" id="{2238C214-07DB-3D4E-BBCC-E593F86E825B}"/>
              </a:ext>
            </a:extLst>
          </p:cNvPr>
          <p:cNvSpPr>
            <a:spLocks noGrp="1"/>
          </p:cNvSpPr>
          <p:nvPr>
            <p:ph type="dt" sz="half" idx="10"/>
          </p:nvPr>
        </p:nvSpPr>
        <p:spPr/>
        <p:txBody>
          <a:bodyPr/>
          <a:lstStyle/>
          <a:p>
            <a:fld id="{47DC21D2-4004-DC4F-9B7C-2353FDBC7807}" type="datetimeFigureOut">
              <a:rPr lang="en-GB" smtClean="0"/>
              <a:t>08/05/2023</a:t>
            </a:fld>
            <a:endParaRPr lang="en-GB"/>
          </a:p>
        </p:txBody>
      </p:sp>
      <p:sp>
        <p:nvSpPr>
          <p:cNvPr id="5" name="Segnaposto piè di pagina 4">
            <a:extLst>
              <a:ext uri="{FF2B5EF4-FFF2-40B4-BE49-F238E27FC236}">
                <a16:creationId xmlns:a16="http://schemas.microsoft.com/office/drawing/2014/main" id="{8406C802-48F9-A74F-98CD-FD95E3FDFABC}"/>
              </a:ext>
            </a:extLst>
          </p:cNvPr>
          <p:cNvSpPr>
            <a:spLocks noGrp="1"/>
          </p:cNvSpPr>
          <p:nvPr>
            <p:ph type="ftr" sz="quarter" idx="11"/>
          </p:nvPr>
        </p:nvSpPr>
        <p:spPr/>
        <p:txBody>
          <a:bodyPr/>
          <a:lstStyle/>
          <a:p>
            <a:endParaRPr lang="en-GB"/>
          </a:p>
        </p:txBody>
      </p:sp>
      <p:sp>
        <p:nvSpPr>
          <p:cNvPr id="6" name="Segnaposto numero diapositiva 5">
            <a:extLst>
              <a:ext uri="{FF2B5EF4-FFF2-40B4-BE49-F238E27FC236}">
                <a16:creationId xmlns:a16="http://schemas.microsoft.com/office/drawing/2014/main" id="{A67678D9-1E2A-3449-A789-9BF350C4FDD0}"/>
              </a:ext>
            </a:extLst>
          </p:cNvPr>
          <p:cNvSpPr>
            <a:spLocks noGrp="1"/>
          </p:cNvSpPr>
          <p:nvPr>
            <p:ph type="sldNum" sz="quarter" idx="12"/>
          </p:nvPr>
        </p:nvSpPr>
        <p:spPr/>
        <p:txBody>
          <a:bodyPr/>
          <a:lstStyle/>
          <a:p>
            <a:fld id="{E3197567-8C49-C244-968A-843B05E24F1D}" type="slidenum">
              <a:rPr lang="en-GB" smtClean="0"/>
              <a:t>‹N›</a:t>
            </a:fld>
            <a:endParaRPr lang="en-GB"/>
          </a:p>
        </p:txBody>
      </p:sp>
    </p:spTree>
    <p:extLst>
      <p:ext uri="{BB962C8B-B14F-4D97-AF65-F5344CB8AC3E}">
        <p14:creationId xmlns:p14="http://schemas.microsoft.com/office/powerpoint/2010/main" val="24399698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B23B896-1BD6-D544-A0A3-9C4A7692F8E2}"/>
              </a:ext>
            </a:extLst>
          </p:cNvPr>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 dello schema</a:t>
            </a:r>
            <a:endParaRPr lang="en-GB"/>
          </a:p>
        </p:txBody>
      </p:sp>
      <p:sp>
        <p:nvSpPr>
          <p:cNvPr id="3" name="Segnaposto testo 2">
            <a:extLst>
              <a:ext uri="{FF2B5EF4-FFF2-40B4-BE49-F238E27FC236}">
                <a16:creationId xmlns:a16="http://schemas.microsoft.com/office/drawing/2014/main" id="{D9499DCE-F6D8-E44B-94A9-C1BB2876542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r>
              <a:rPr lang="it-IT"/>
              <a:t>Modifica gli stili del testo dello schema
Secondo livello
Terzo livello
Quarto livello
Quinto livello</a:t>
            </a:r>
            <a:endParaRPr lang="en-GB"/>
          </a:p>
        </p:txBody>
      </p:sp>
      <p:sp>
        <p:nvSpPr>
          <p:cNvPr id="4" name="Segnaposto data 3">
            <a:extLst>
              <a:ext uri="{FF2B5EF4-FFF2-40B4-BE49-F238E27FC236}">
                <a16:creationId xmlns:a16="http://schemas.microsoft.com/office/drawing/2014/main" id="{6F8F5CB5-F2A2-6B46-9F89-E3C291D8A465}"/>
              </a:ext>
            </a:extLst>
          </p:cNvPr>
          <p:cNvSpPr>
            <a:spLocks noGrp="1"/>
          </p:cNvSpPr>
          <p:nvPr>
            <p:ph type="dt" sz="half" idx="10"/>
          </p:nvPr>
        </p:nvSpPr>
        <p:spPr/>
        <p:txBody>
          <a:bodyPr/>
          <a:lstStyle/>
          <a:p>
            <a:fld id="{47DC21D2-4004-DC4F-9B7C-2353FDBC7807}" type="datetimeFigureOut">
              <a:rPr lang="en-GB" smtClean="0"/>
              <a:t>08/05/2023</a:t>
            </a:fld>
            <a:endParaRPr lang="en-GB"/>
          </a:p>
        </p:txBody>
      </p:sp>
      <p:sp>
        <p:nvSpPr>
          <p:cNvPr id="5" name="Segnaposto piè di pagina 4">
            <a:extLst>
              <a:ext uri="{FF2B5EF4-FFF2-40B4-BE49-F238E27FC236}">
                <a16:creationId xmlns:a16="http://schemas.microsoft.com/office/drawing/2014/main" id="{D9578D99-9A1D-0242-8679-1A28C7079A7E}"/>
              </a:ext>
            </a:extLst>
          </p:cNvPr>
          <p:cNvSpPr>
            <a:spLocks noGrp="1"/>
          </p:cNvSpPr>
          <p:nvPr>
            <p:ph type="ftr" sz="quarter" idx="11"/>
          </p:nvPr>
        </p:nvSpPr>
        <p:spPr/>
        <p:txBody>
          <a:bodyPr/>
          <a:lstStyle/>
          <a:p>
            <a:endParaRPr lang="en-GB"/>
          </a:p>
        </p:txBody>
      </p:sp>
      <p:sp>
        <p:nvSpPr>
          <p:cNvPr id="6" name="Segnaposto numero diapositiva 5">
            <a:extLst>
              <a:ext uri="{FF2B5EF4-FFF2-40B4-BE49-F238E27FC236}">
                <a16:creationId xmlns:a16="http://schemas.microsoft.com/office/drawing/2014/main" id="{AEA2B81B-6249-2D49-A39B-74960C410F71}"/>
              </a:ext>
            </a:extLst>
          </p:cNvPr>
          <p:cNvSpPr>
            <a:spLocks noGrp="1"/>
          </p:cNvSpPr>
          <p:nvPr>
            <p:ph type="sldNum" sz="quarter" idx="12"/>
          </p:nvPr>
        </p:nvSpPr>
        <p:spPr/>
        <p:txBody>
          <a:bodyPr/>
          <a:lstStyle/>
          <a:p>
            <a:fld id="{E3197567-8C49-C244-968A-843B05E24F1D}" type="slidenum">
              <a:rPr lang="en-GB" smtClean="0"/>
              <a:t>‹N›</a:t>
            </a:fld>
            <a:endParaRPr lang="en-GB"/>
          </a:p>
        </p:txBody>
      </p:sp>
    </p:spTree>
    <p:extLst>
      <p:ext uri="{BB962C8B-B14F-4D97-AF65-F5344CB8AC3E}">
        <p14:creationId xmlns:p14="http://schemas.microsoft.com/office/powerpoint/2010/main" val="7155934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186B931-FCE6-994C-BB1B-A05FCE33B039}"/>
              </a:ext>
            </a:extLst>
          </p:cNvPr>
          <p:cNvSpPr>
            <a:spLocks noGrp="1"/>
          </p:cNvSpPr>
          <p:nvPr>
            <p:ph type="title"/>
          </p:nvPr>
        </p:nvSpPr>
        <p:spPr/>
        <p:txBody>
          <a:bodyPr/>
          <a:lstStyle/>
          <a:p>
            <a:r>
              <a:rPr lang="it-IT"/>
              <a:t>Fare clic per modificare lo stile del titolo dello schema</a:t>
            </a:r>
            <a:endParaRPr lang="en-GB"/>
          </a:p>
        </p:txBody>
      </p:sp>
      <p:sp>
        <p:nvSpPr>
          <p:cNvPr id="3" name="Segnaposto contenuto 2">
            <a:extLst>
              <a:ext uri="{FF2B5EF4-FFF2-40B4-BE49-F238E27FC236}">
                <a16:creationId xmlns:a16="http://schemas.microsoft.com/office/drawing/2014/main" id="{60B60F04-9B98-6C4C-9E07-191928D93337}"/>
              </a:ext>
            </a:extLst>
          </p:cNvPr>
          <p:cNvSpPr>
            <a:spLocks noGrp="1"/>
          </p:cNvSpPr>
          <p:nvPr>
            <p:ph sz="half" idx="1"/>
          </p:nvPr>
        </p:nvSpPr>
        <p:spPr>
          <a:xfrm>
            <a:off x="838200" y="1825625"/>
            <a:ext cx="5181600" cy="4351338"/>
          </a:xfrm>
        </p:spPr>
        <p:txBody>
          <a:bodyPr/>
          <a:lstStyle/>
          <a:p>
            <a:r>
              <a:rPr lang="it-IT"/>
              <a:t>Modifica gli stili del testo dello schema
Secondo livello
Terzo livello
Quarto livello
Quinto livello</a:t>
            </a:r>
            <a:endParaRPr lang="en-GB"/>
          </a:p>
        </p:txBody>
      </p:sp>
      <p:sp>
        <p:nvSpPr>
          <p:cNvPr id="4" name="Segnaposto contenuto 3">
            <a:extLst>
              <a:ext uri="{FF2B5EF4-FFF2-40B4-BE49-F238E27FC236}">
                <a16:creationId xmlns:a16="http://schemas.microsoft.com/office/drawing/2014/main" id="{3589B78A-B6B3-0745-B422-6F39AFB3567E}"/>
              </a:ext>
            </a:extLst>
          </p:cNvPr>
          <p:cNvSpPr>
            <a:spLocks noGrp="1"/>
          </p:cNvSpPr>
          <p:nvPr>
            <p:ph sz="half" idx="2"/>
          </p:nvPr>
        </p:nvSpPr>
        <p:spPr>
          <a:xfrm>
            <a:off x="6172200" y="1825625"/>
            <a:ext cx="5181600" cy="4351338"/>
          </a:xfrm>
        </p:spPr>
        <p:txBody>
          <a:bodyPr/>
          <a:lstStyle/>
          <a:p>
            <a:r>
              <a:rPr lang="it-IT"/>
              <a:t>Modifica gli stili del testo dello schema
Secondo livello
Terzo livello
Quarto livello
Quinto livello</a:t>
            </a:r>
            <a:endParaRPr lang="en-GB"/>
          </a:p>
        </p:txBody>
      </p:sp>
      <p:sp>
        <p:nvSpPr>
          <p:cNvPr id="5" name="Segnaposto data 4">
            <a:extLst>
              <a:ext uri="{FF2B5EF4-FFF2-40B4-BE49-F238E27FC236}">
                <a16:creationId xmlns:a16="http://schemas.microsoft.com/office/drawing/2014/main" id="{75AC0EB3-F4D7-A748-ADBE-759DDFC80242}"/>
              </a:ext>
            </a:extLst>
          </p:cNvPr>
          <p:cNvSpPr>
            <a:spLocks noGrp="1"/>
          </p:cNvSpPr>
          <p:nvPr>
            <p:ph type="dt" sz="half" idx="10"/>
          </p:nvPr>
        </p:nvSpPr>
        <p:spPr/>
        <p:txBody>
          <a:bodyPr/>
          <a:lstStyle/>
          <a:p>
            <a:fld id="{47DC21D2-4004-DC4F-9B7C-2353FDBC7807}" type="datetimeFigureOut">
              <a:rPr lang="en-GB" smtClean="0"/>
              <a:t>08/05/2023</a:t>
            </a:fld>
            <a:endParaRPr lang="en-GB"/>
          </a:p>
        </p:txBody>
      </p:sp>
      <p:sp>
        <p:nvSpPr>
          <p:cNvPr id="6" name="Segnaposto piè di pagina 5">
            <a:extLst>
              <a:ext uri="{FF2B5EF4-FFF2-40B4-BE49-F238E27FC236}">
                <a16:creationId xmlns:a16="http://schemas.microsoft.com/office/drawing/2014/main" id="{F6918257-3523-7D40-B1FC-B788F7365FBB}"/>
              </a:ext>
            </a:extLst>
          </p:cNvPr>
          <p:cNvSpPr>
            <a:spLocks noGrp="1"/>
          </p:cNvSpPr>
          <p:nvPr>
            <p:ph type="ftr" sz="quarter" idx="11"/>
          </p:nvPr>
        </p:nvSpPr>
        <p:spPr/>
        <p:txBody>
          <a:bodyPr/>
          <a:lstStyle/>
          <a:p>
            <a:endParaRPr lang="en-GB"/>
          </a:p>
        </p:txBody>
      </p:sp>
      <p:sp>
        <p:nvSpPr>
          <p:cNvPr id="7" name="Segnaposto numero diapositiva 6">
            <a:extLst>
              <a:ext uri="{FF2B5EF4-FFF2-40B4-BE49-F238E27FC236}">
                <a16:creationId xmlns:a16="http://schemas.microsoft.com/office/drawing/2014/main" id="{C1D84681-FC9B-9B45-A103-86E7A21851B5}"/>
              </a:ext>
            </a:extLst>
          </p:cNvPr>
          <p:cNvSpPr>
            <a:spLocks noGrp="1"/>
          </p:cNvSpPr>
          <p:nvPr>
            <p:ph type="sldNum" sz="quarter" idx="12"/>
          </p:nvPr>
        </p:nvSpPr>
        <p:spPr/>
        <p:txBody>
          <a:bodyPr/>
          <a:lstStyle/>
          <a:p>
            <a:fld id="{E3197567-8C49-C244-968A-843B05E24F1D}" type="slidenum">
              <a:rPr lang="en-GB" smtClean="0"/>
              <a:t>‹N›</a:t>
            </a:fld>
            <a:endParaRPr lang="en-GB"/>
          </a:p>
        </p:txBody>
      </p:sp>
    </p:spTree>
    <p:extLst>
      <p:ext uri="{BB962C8B-B14F-4D97-AF65-F5344CB8AC3E}">
        <p14:creationId xmlns:p14="http://schemas.microsoft.com/office/powerpoint/2010/main" val="1261336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2DBCE66-32C8-3343-9BFE-82BB86F30AAA}"/>
              </a:ext>
            </a:extLst>
          </p:cNvPr>
          <p:cNvSpPr>
            <a:spLocks noGrp="1"/>
          </p:cNvSpPr>
          <p:nvPr>
            <p:ph type="title"/>
          </p:nvPr>
        </p:nvSpPr>
        <p:spPr>
          <a:xfrm>
            <a:off x="839788" y="365125"/>
            <a:ext cx="10515600" cy="1325563"/>
          </a:xfrm>
        </p:spPr>
        <p:txBody>
          <a:bodyPr/>
          <a:lstStyle/>
          <a:p>
            <a:r>
              <a:rPr lang="it-IT"/>
              <a:t>Fare clic per modificare lo stile del titolo dello schema</a:t>
            </a:r>
            <a:endParaRPr lang="en-GB"/>
          </a:p>
        </p:txBody>
      </p:sp>
      <p:sp>
        <p:nvSpPr>
          <p:cNvPr id="3" name="Segnaposto testo 2">
            <a:extLst>
              <a:ext uri="{FF2B5EF4-FFF2-40B4-BE49-F238E27FC236}">
                <a16:creationId xmlns:a16="http://schemas.microsoft.com/office/drawing/2014/main" id="{3F09F2BD-2A97-8D4F-99B9-2AEA1778648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it-IT"/>
              <a:t>Modifica gli stili del testo dello schema
Secondo livello
Terzo livello
Quarto livello
Quinto livello</a:t>
            </a:r>
            <a:endParaRPr lang="en-GB"/>
          </a:p>
        </p:txBody>
      </p:sp>
      <p:sp>
        <p:nvSpPr>
          <p:cNvPr id="4" name="Segnaposto contenuto 3">
            <a:extLst>
              <a:ext uri="{FF2B5EF4-FFF2-40B4-BE49-F238E27FC236}">
                <a16:creationId xmlns:a16="http://schemas.microsoft.com/office/drawing/2014/main" id="{A2B4F256-5422-F942-B8B7-7D5735305969}"/>
              </a:ext>
            </a:extLst>
          </p:cNvPr>
          <p:cNvSpPr>
            <a:spLocks noGrp="1"/>
          </p:cNvSpPr>
          <p:nvPr>
            <p:ph sz="half" idx="2"/>
          </p:nvPr>
        </p:nvSpPr>
        <p:spPr>
          <a:xfrm>
            <a:off x="839788" y="2505075"/>
            <a:ext cx="5157787" cy="3684588"/>
          </a:xfrm>
        </p:spPr>
        <p:txBody>
          <a:bodyPr/>
          <a:lstStyle/>
          <a:p>
            <a:r>
              <a:rPr lang="it-IT"/>
              <a:t>Modifica gli stili del testo dello schema
Secondo livello
Terzo livello
Quarto livello
Quinto livello</a:t>
            </a:r>
            <a:endParaRPr lang="en-GB"/>
          </a:p>
        </p:txBody>
      </p:sp>
      <p:sp>
        <p:nvSpPr>
          <p:cNvPr id="5" name="Segnaposto testo 4">
            <a:extLst>
              <a:ext uri="{FF2B5EF4-FFF2-40B4-BE49-F238E27FC236}">
                <a16:creationId xmlns:a16="http://schemas.microsoft.com/office/drawing/2014/main" id="{57EBF1BF-6BE7-AC48-8852-4F6EE4F7781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it-IT"/>
              <a:t>Modifica gli stili del testo dello schema
Secondo livello
Terzo livello
Quarto livello
Quinto livello</a:t>
            </a:r>
            <a:endParaRPr lang="en-GB"/>
          </a:p>
        </p:txBody>
      </p:sp>
      <p:sp>
        <p:nvSpPr>
          <p:cNvPr id="6" name="Segnaposto contenuto 5">
            <a:extLst>
              <a:ext uri="{FF2B5EF4-FFF2-40B4-BE49-F238E27FC236}">
                <a16:creationId xmlns:a16="http://schemas.microsoft.com/office/drawing/2014/main" id="{AB636B8E-ABC9-8C4C-B57A-690AD3F29266}"/>
              </a:ext>
            </a:extLst>
          </p:cNvPr>
          <p:cNvSpPr>
            <a:spLocks noGrp="1"/>
          </p:cNvSpPr>
          <p:nvPr>
            <p:ph sz="quarter" idx="4"/>
          </p:nvPr>
        </p:nvSpPr>
        <p:spPr>
          <a:xfrm>
            <a:off x="6172200" y="2505075"/>
            <a:ext cx="5183188" cy="3684588"/>
          </a:xfrm>
        </p:spPr>
        <p:txBody>
          <a:bodyPr/>
          <a:lstStyle/>
          <a:p>
            <a:r>
              <a:rPr lang="it-IT"/>
              <a:t>Modifica gli stili del testo dello schema
Secondo livello
Terzo livello
Quarto livello
Quinto livello</a:t>
            </a:r>
            <a:endParaRPr lang="en-GB"/>
          </a:p>
        </p:txBody>
      </p:sp>
      <p:sp>
        <p:nvSpPr>
          <p:cNvPr id="7" name="Segnaposto data 6">
            <a:extLst>
              <a:ext uri="{FF2B5EF4-FFF2-40B4-BE49-F238E27FC236}">
                <a16:creationId xmlns:a16="http://schemas.microsoft.com/office/drawing/2014/main" id="{983D4AFC-122D-5745-B8FB-A192E2C12085}"/>
              </a:ext>
            </a:extLst>
          </p:cNvPr>
          <p:cNvSpPr>
            <a:spLocks noGrp="1"/>
          </p:cNvSpPr>
          <p:nvPr>
            <p:ph type="dt" sz="half" idx="10"/>
          </p:nvPr>
        </p:nvSpPr>
        <p:spPr/>
        <p:txBody>
          <a:bodyPr/>
          <a:lstStyle/>
          <a:p>
            <a:fld id="{47DC21D2-4004-DC4F-9B7C-2353FDBC7807}" type="datetimeFigureOut">
              <a:rPr lang="en-GB" smtClean="0"/>
              <a:t>08/05/2023</a:t>
            </a:fld>
            <a:endParaRPr lang="en-GB"/>
          </a:p>
        </p:txBody>
      </p:sp>
      <p:sp>
        <p:nvSpPr>
          <p:cNvPr id="8" name="Segnaposto piè di pagina 7">
            <a:extLst>
              <a:ext uri="{FF2B5EF4-FFF2-40B4-BE49-F238E27FC236}">
                <a16:creationId xmlns:a16="http://schemas.microsoft.com/office/drawing/2014/main" id="{0EC19BF2-5DF4-484D-BB7C-9FDA4D077F41}"/>
              </a:ext>
            </a:extLst>
          </p:cNvPr>
          <p:cNvSpPr>
            <a:spLocks noGrp="1"/>
          </p:cNvSpPr>
          <p:nvPr>
            <p:ph type="ftr" sz="quarter" idx="11"/>
          </p:nvPr>
        </p:nvSpPr>
        <p:spPr/>
        <p:txBody>
          <a:bodyPr/>
          <a:lstStyle/>
          <a:p>
            <a:endParaRPr lang="en-GB"/>
          </a:p>
        </p:txBody>
      </p:sp>
      <p:sp>
        <p:nvSpPr>
          <p:cNvPr id="9" name="Segnaposto numero diapositiva 8">
            <a:extLst>
              <a:ext uri="{FF2B5EF4-FFF2-40B4-BE49-F238E27FC236}">
                <a16:creationId xmlns:a16="http://schemas.microsoft.com/office/drawing/2014/main" id="{0918ED5B-3E94-3D4B-9F25-B42D9A1A257D}"/>
              </a:ext>
            </a:extLst>
          </p:cNvPr>
          <p:cNvSpPr>
            <a:spLocks noGrp="1"/>
          </p:cNvSpPr>
          <p:nvPr>
            <p:ph type="sldNum" sz="quarter" idx="12"/>
          </p:nvPr>
        </p:nvSpPr>
        <p:spPr/>
        <p:txBody>
          <a:bodyPr/>
          <a:lstStyle/>
          <a:p>
            <a:fld id="{E3197567-8C49-C244-968A-843B05E24F1D}" type="slidenum">
              <a:rPr lang="en-GB" smtClean="0"/>
              <a:t>‹N›</a:t>
            </a:fld>
            <a:endParaRPr lang="en-GB"/>
          </a:p>
        </p:txBody>
      </p:sp>
    </p:spTree>
    <p:extLst>
      <p:ext uri="{BB962C8B-B14F-4D97-AF65-F5344CB8AC3E}">
        <p14:creationId xmlns:p14="http://schemas.microsoft.com/office/powerpoint/2010/main" val="33742526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BF643EC-B26F-0440-9B3C-B45F8E0B4A67}"/>
              </a:ext>
            </a:extLst>
          </p:cNvPr>
          <p:cNvSpPr>
            <a:spLocks noGrp="1"/>
          </p:cNvSpPr>
          <p:nvPr>
            <p:ph type="title"/>
          </p:nvPr>
        </p:nvSpPr>
        <p:spPr/>
        <p:txBody>
          <a:bodyPr/>
          <a:lstStyle/>
          <a:p>
            <a:r>
              <a:rPr lang="it-IT"/>
              <a:t>Fare clic per modificare lo stile del titolo dello schema</a:t>
            </a:r>
            <a:endParaRPr lang="en-GB"/>
          </a:p>
        </p:txBody>
      </p:sp>
      <p:sp>
        <p:nvSpPr>
          <p:cNvPr id="3" name="Segnaposto data 2">
            <a:extLst>
              <a:ext uri="{FF2B5EF4-FFF2-40B4-BE49-F238E27FC236}">
                <a16:creationId xmlns:a16="http://schemas.microsoft.com/office/drawing/2014/main" id="{0FDFFA23-4BFA-F743-94FB-05255A4F1FD2}"/>
              </a:ext>
            </a:extLst>
          </p:cNvPr>
          <p:cNvSpPr>
            <a:spLocks noGrp="1"/>
          </p:cNvSpPr>
          <p:nvPr>
            <p:ph type="dt" sz="half" idx="10"/>
          </p:nvPr>
        </p:nvSpPr>
        <p:spPr/>
        <p:txBody>
          <a:bodyPr/>
          <a:lstStyle/>
          <a:p>
            <a:fld id="{47DC21D2-4004-DC4F-9B7C-2353FDBC7807}" type="datetimeFigureOut">
              <a:rPr lang="en-GB" smtClean="0"/>
              <a:t>08/05/2023</a:t>
            </a:fld>
            <a:endParaRPr lang="en-GB"/>
          </a:p>
        </p:txBody>
      </p:sp>
      <p:sp>
        <p:nvSpPr>
          <p:cNvPr id="4" name="Segnaposto piè di pagina 3">
            <a:extLst>
              <a:ext uri="{FF2B5EF4-FFF2-40B4-BE49-F238E27FC236}">
                <a16:creationId xmlns:a16="http://schemas.microsoft.com/office/drawing/2014/main" id="{26736188-7FA0-9344-98B8-1866716AEDCD}"/>
              </a:ext>
            </a:extLst>
          </p:cNvPr>
          <p:cNvSpPr>
            <a:spLocks noGrp="1"/>
          </p:cNvSpPr>
          <p:nvPr>
            <p:ph type="ftr" sz="quarter" idx="11"/>
          </p:nvPr>
        </p:nvSpPr>
        <p:spPr/>
        <p:txBody>
          <a:bodyPr/>
          <a:lstStyle/>
          <a:p>
            <a:endParaRPr lang="en-GB"/>
          </a:p>
        </p:txBody>
      </p:sp>
      <p:sp>
        <p:nvSpPr>
          <p:cNvPr id="5" name="Segnaposto numero diapositiva 4">
            <a:extLst>
              <a:ext uri="{FF2B5EF4-FFF2-40B4-BE49-F238E27FC236}">
                <a16:creationId xmlns:a16="http://schemas.microsoft.com/office/drawing/2014/main" id="{BA23AA9A-2989-F540-A819-61B9BCF03F89}"/>
              </a:ext>
            </a:extLst>
          </p:cNvPr>
          <p:cNvSpPr>
            <a:spLocks noGrp="1"/>
          </p:cNvSpPr>
          <p:nvPr>
            <p:ph type="sldNum" sz="quarter" idx="12"/>
          </p:nvPr>
        </p:nvSpPr>
        <p:spPr/>
        <p:txBody>
          <a:bodyPr/>
          <a:lstStyle/>
          <a:p>
            <a:fld id="{E3197567-8C49-C244-968A-843B05E24F1D}" type="slidenum">
              <a:rPr lang="en-GB" smtClean="0"/>
              <a:t>‹N›</a:t>
            </a:fld>
            <a:endParaRPr lang="en-GB"/>
          </a:p>
        </p:txBody>
      </p:sp>
    </p:spTree>
    <p:extLst>
      <p:ext uri="{BB962C8B-B14F-4D97-AF65-F5344CB8AC3E}">
        <p14:creationId xmlns:p14="http://schemas.microsoft.com/office/powerpoint/2010/main" val="15111426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a:extLst>
              <a:ext uri="{FF2B5EF4-FFF2-40B4-BE49-F238E27FC236}">
                <a16:creationId xmlns:a16="http://schemas.microsoft.com/office/drawing/2014/main" id="{9D59A2F2-5C3B-CC46-91BA-0A79DA556FC6}"/>
              </a:ext>
            </a:extLst>
          </p:cNvPr>
          <p:cNvSpPr>
            <a:spLocks noGrp="1"/>
          </p:cNvSpPr>
          <p:nvPr>
            <p:ph type="dt" sz="half" idx="10"/>
          </p:nvPr>
        </p:nvSpPr>
        <p:spPr/>
        <p:txBody>
          <a:bodyPr/>
          <a:lstStyle/>
          <a:p>
            <a:fld id="{47DC21D2-4004-DC4F-9B7C-2353FDBC7807}" type="datetimeFigureOut">
              <a:rPr lang="en-GB" smtClean="0"/>
              <a:t>08/05/2023</a:t>
            </a:fld>
            <a:endParaRPr lang="en-GB"/>
          </a:p>
        </p:txBody>
      </p:sp>
      <p:sp>
        <p:nvSpPr>
          <p:cNvPr id="3" name="Segnaposto piè di pagina 2">
            <a:extLst>
              <a:ext uri="{FF2B5EF4-FFF2-40B4-BE49-F238E27FC236}">
                <a16:creationId xmlns:a16="http://schemas.microsoft.com/office/drawing/2014/main" id="{650BF59D-FB88-824C-9DBA-1B5A34BB9D5B}"/>
              </a:ext>
            </a:extLst>
          </p:cNvPr>
          <p:cNvSpPr>
            <a:spLocks noGrp="1"/>
          </p:cNvSpPr>
          <p:nvPr>
            <p:ph type="ftr" sz="quarter" idx="11"/>
          </p:nvPr>
        </p:nvSpPr>
        <p:spPr/>
        <p:txBody>
          <a:bodyPr/>
          <a:lstStyle/>
          <a:p>
            <a:endParaRPr lang="en-GB"/>
          </a:p>
        </p:txBody>
      </p:sp>
      <p:sp>
        <p:nvSpPr>
          <p:cNvPr id="4" name="Segnaposto numero diapositiva 3">
            <a:extLst>
              <a:ext uri="{FF2B5EF4-FFF2-40B4-BE49-F238E27FC236}">
                <a16:creationId xmlns:a16="http://schemas.microsoft.com/office/drawing/2014/main" id="{2C16CFC7-42DE-1145-9390-9405892E9DFB}"/>
              </a:ext>
            </a:extLst>
          </p:cNvPr>
          <p:cNvSpPr>
            <a:spLocks noGrp="1"/>
          </p:cNvSpPr>
          <p:nvPr>
            <p:ph type="sldNum" sz="quarter" idx="12"/>
          </p:nvPr>
        </p:nvSpPr>
        <p:spPr/>
        <p:txBody>
          <a:bodyPr/>
          <a:lstStyle/>
          <a:p>
            <a:fld id="{E3197567-8C49-C244-968A-843B05E24F1D}" type="slidenum">
              <a:rPr lang="en-GB" smtClean="0"/>
              <a:t>‹N›</a:t>
            </a:fld>
            <a:endParaRPr lang="en-GB"/>
          </a:p>
        </p:txBody>
      </p:sp>
    </p:spTree>
    <p:extLst>
      <p:ext uri="{BB962C8B-B14F-4D97-AF65-F5344CB8AC3E}">
        <p14:creationId xmlns:p14="http://schemas.microsoft.com/office/powerpoint/2010/main" val="17969215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2603FB3-135D-D749-A25C-F924ED401BAE}"/>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endParaRPr lang="en-GB"/>
          </a:p>
        </p:txBody>
      </p:sp>
      <p:sp>
        <p:nvSpPr>
          <p:cNvPr id="3" name="Segnaposto contenuto 2">
            <a:extLst>
              <a:ext uri="{FF2B5EF4-FFF2-40B4-BE49-F238E27FC236}">
                <a16:creationId xmlns:a16="http://schemas.microsoft.com/office/drawing/2014/main" id="{89E4F6FC-F4AC-DF41-946A-231531A270C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r>
              <a:rPr lang="it-IT"/>
              <a:t>Modifica gli stili del testo dello schema
Secondo livello
Terzo livello
Quarto livello
Quinto livello</a:t>
            </a:r>
            <a:endParaRPr lang="en-GB"/>
          </a:p>
        </p:txBody>
      </p:sp>
      <p:sp>
        <p:nvSpPr>
          <p:cNvPr id="4" name="Segnaposto testo 3">
            <a:extLst>
              <a:ext uri="{FF2B5EF4-FFF2-40B4-BE49-F238E27FC236}">
                <a16:creationId xmlns:a16="http://schemas.microsoft.com/office/drawing/2014/main" id="{D185C0DA-5D1E-4346-98A1-25961FF219E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r>
              <a:rPr lang="it-IT"/>
              <a:t>Modifica gli stili del testo dello schema
Secondo livello
Terzo livello
Quarto livello
Quinto livello</a:t>
            </a:r>
            <a:endParaRPr lang="en-GB"/>
          </a:p>
        </p:txBody>
      </p:sp>
      <p:sp>
        <p:nvSpPr>
          <p:cNvPr id="5" name="Segnaposto data 4">
            <a:extLst>
              <a:ext uri="{FF2B5EF4-FFF2-40B4-BE49-F238E27FC236}">
                <a16:creationId xmlns:a16="http://schemas.microsoft.com/office/drawing/2014/main" id="{8AED29E5-9992-9444-8786-AB18D6EEFE64}"/>
              </a:ext>
            </a:extLst>
          </p:cNvPr>
          <p:cNvSpPr>
            <a:spLocks noGrp="1"/>
          </p:cNvSpPr>
          <p:nvPr>
            <p:ph type="dt" sz="half" idx="10"/>
          </p:nvPr>
        </p:nvSpPr>
        <p:spPr/>
        <p:txBody>
          <a:bodyPr/>
          <a:lstStyle/>
          <a:p>
            <a:fld id="{47DC21D2-4004-DC4F-9B7C-2353FDBC7807}" type="datetimeFigureOut">
              <a:rPr lang="en-GB" smtClean="0"/>
              <a:t>08/05/2023</a:t>
            </a:fld>
            <a:endParaRPr lang="en-GB"/>
          </a:p>
        </p:txBody>
      </p:sp>
      <p:sp>
        <p:nvSpPr>
          <p:cNvPr id="6" name="Segnaposto piè di pagina 5">
            <a:extLst>
              <a:ext uri="{FF2B5EF4-FFF2-40B4-BE49-F238E27FC236}">
                <a16:creationId xmlns:a16="http://schemas.microsoft.com/office/drawing/2014/main" id="{BDF9D199-7C58-1D4A-98D6-BE57E1C91DC5}"/>
              </a:ext>
            </a:extLst>
          </p:cNvPr>
          <p:cNvSpPr>
            <a:spLocks noGrp="1"/>
          </p:cNvSpPr>
          <p:nvPr>
            <p:ph type="ftr" sz="quarter" idx="11"/>
          </p:nvPr>
        </p:nvSpPr>
        <p:spPr/>
        <p:txBody>
          <a:bodyPr/>
          <a:lstStyle/>
          <a:p>
            <a:endParaRPr lang="en-GB"/>
          </a:p>
        </p:txBody>
      </p:sp>
      <p:sp>
        <p:nvSpPr>
          <p:cNvPr id="7" name="Segnaposto numero diapositiva 6">
            <a:extLst>
              <a:ext uri="{FF2B5EF4-FFF2-40B4-BE49-F238E27FC236}">
                <a16:creationId xmlns:a16="http://schemas.microsoft.com/office/drawing/2014/main" id="{9D06FEEF-959E-3D46-AF59-443D6EB04DFC}"/>
              </a:ext>
            </a:extLst>
          </p:cNvPr>
          <p:cNvSpPr>
            <a:spLocks noGrp="1"/>
          </p:cNvSpPr>
          <p:nvPr>
            <p:ph type="sldNum" sz="quarter" idx="12"/>
          </p:nvPr>
        </p:nvSpPr>
        <p:spPr/>
        <p:txBody>
          <a:bodyPr/>
          <a:lstStyle/>
          <a:p>
            <a:fld id="{E3197567-8C49-C244-968A-843B05E24F1D}" type="slidenum">
              <a:rPr lang="en-GB" smtClean="0"/>
              <a:t>‹N›</a:t>
            </a:fld>
            <a:endParaRPr lang="en-GB"/>
          </a:p>
        </p:txBody>
      </p:sp>
    </p:spTree>
    <p:extLst>
      <p:ext uri="{BB962C8B-B14F-4D97-AF65-F5344CB8AC3E}">
        <p14:creationId xmlns:p14="http://schemas.microsoft.com/office/powerpoint/2010/main" val="19922712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8C7C19D-59EA-0E4C-AD46-307ABD5C812E}"/>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endParaRPr lang="en-GB"/>
          </a:p>
        </p:txBody>
      </p:sp>
      <p:sp>
        <p:nvSpPr>
          <p:cNvPr id="3" name="Segnaposto immagine 2">
            <a:extLst>
              <a:ext uri="{FF2B5EF4-FFF2-40B4-BE49-F238E27FC236}">
                <a16:creationId xmlns:a16="http://schemas.microsoft.com/office/drawing/2014/main" id="{2C2B5090-F2E4-DC45-802F-BFBFDB99D39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Segnaposto testo 3">
            <a:extLst>
              <a:ext uri="{FF2B5EF4-FFF2-40B4-BE49-F238E27FC236}">
                <a16:creationId xmlns:a16="http://schemas.microsoft.com/office/drawing/2014/main" id="{822CDCD3-05E6-324C-BBD9-3D2F8E6E062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r>
              <a:rPr lang="it-IT"/>
              <a:t>Modifica gli stili del testo dello schema
Secondo livello
Terzo livello
Quarto livello
Quinto livello</a:t>
            </a:r>
            <a:endParaRPr lang="en-GB"/>
          </a:p>
        </p:txBody>
      </p:sp>
      <p:sp>
        <p:nvSpPr>
          <p:cNvPr id="5" name="Segnaposto data 4">
            <a:extLst>
              <a:ext uri="{FF2B5EF4-FFF2-40B4-BE49-F238E27FC236}">
                <a16:creationId xmlns:a16="http://schemas.microsoft.com/office/drawing/2014/main" id="{03941D91-873B-D947-AA16-FD2C5422B5C7}"/>
              </a:ext>
            </a:extLst>
          </p:cNvPr>
          <p:cNvSpPr>
            <a:spLocks noGrp="1"/>
          </p:cNvSpPr>
          <p:nvPr>
            <p:ph type="dt" sz="half" idx="10"/>
          </p:nvPr>
        </p:nvSpPr>
        <p:spPr/>
        <p:txBody>
          <a:bodyPr/>
          <a:lstStyle/>
          <a:p>
            <a:fld id="{47DC21D2-4004-DC4F-9B7C-2353FDBC7807}" type="datetimeFigureOut">
              <a:rPr lang="en-GB" smtClean="0"/>
              <a:t>08/05/2023</a:t>
            </a:fld>
            <a:endParaRPr lang="en-GB"/>
          </a:p>
        </p:txBody>
      </p:sp>
      <p:sp>
        <p:nvSpPr>
          <p:cNvPr id="6" name="Segnaposto piè di pagina 5">
            <a:extLst>
              <a:ext uri="{FF2B5EF4-FFF2-40B4-BE49-F238E27FC236}">
                <a16:creationId xmlns:a16="http://schemas.microsoft.com/office/drawing/2014/main" id="{2B83B6A8-B348-AA42-AEEB-53A7D2AE981E}"/>
              </a:ext>
            </a:extLst>
          </p:cNvPr>
          <p:cNvSpPr>
            <a:spLocks noGrp="1"/>
          </p:cNvSpPr>
          <p:nvPr>
            <p:ph type="ftr" sz="quarter" idx="11"/>
          </p:nvPr>
        </p:nvSpPr>
        <p:spPr/>
        <p:txBody>
          <a:bodyPr/>
          <a:lstStyle/>
          <a:p>
            <a:endParaRPr lang="en-GB"/>
          </a:p>
        </p:txBody>
      </p:sp>
      <p:sp>
        <p:nvSpPr>
          <p:cNvPr id="7" name="Segnaposto numero diapositiva 6">
            <a:extLst>
              <a:ext uri="{FF2B5EF4-FFF2-40B4-BE49-F238E27FC236}">
                <a16:creationId xmlns:a16="http://schemas.microsoft.com/office/drawing/2014/main" id="{656872EC-65A1-BD45-A53A-543CB61232C3}"/>
              </a:ext>
            </a:extLst>
          </p:cNvPr>
          <p:cNvSpPr>
            <a:spLocks noGrp="1"/>
          </p:cNvSpPr>
          <p:nvPr>
            <p:ph type="sldNum" sz="quarter" idx="12"/>
          </p:nvPr>
        </p:nvSpPr>
        <p:spPr/>
        <p:txBody>
          <a:bodyPr/>
          <a:lstStyle/>
          <a:p>
            <a:fld id="{E3197567-8C49-C244-968A-843B05E24F1D}" type="slidenum">
              <a:rPr lang="en-GB" smtClean="0"/>
              <a:t>‹N›</a:t>
            </a:fld>
            <a:endParaRPr lang="en-GB"/>
          </a:p>
        </p:txBody>
      </p:sp>
    </p:spTree>
    <p:extLst>
      <p:ext uri="{BB962C8B-B14F-4D97-AF65-F5344CB8AC3E}">
        <p14:creationId xmlns:p14="http://schemas.microsoft.com/office/powerpoint/2010/main" val="23288094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a:extLst>
              <a:ext uri="{FF2B5EF4-FFF2-40B4-BE49-F238E27FC236}">
                <a16:creationId xmlns:a16="http://schemas.microsoft.com/office/drawing/2014/main" id="{6E468D36-1290-1E47-B2A7-7A0CFB41439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 dello schema</a:t>
            </a:r>
            <a:endParaRPr lang="en-GB"/>
          </a:p>
        </p:txBody>
      </p:sp>
      <p:sp>
        <p:nvSpPr>
          <p:cNvPr id="3" name="Segnaposto testo 2">
            <a:extLst>
              <a:ext uri="{FF2B5EF4-FFF2-40B4-BE49-F238E27FC236}">
                <a16:creationId xmlns:a16="http://schemas.microsoft.com/office/drawing/2014/main" id="{1E3D0FDF-7B20-D64F-A9F8-2C2FA08C029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r>
              <a:rPr lang="it-IT"/>
              <a:t>Modifica gli stili del testo dello schema
Secondo livello
Terzo livello
Quarto livello
Quinto livello</a:t>
            </a:r>
            <a:endParaRPr lang="en-GB"/>
          </a:p>
        </p:txBody>
      </p:sp>
      <p:sp>
        <p:nvSpPr>
          <p:cNvPr id="4" name="Segnaposto data 3">
            <a:extLst>
              <a:ext uri="{FF2B5EF4-FFF2-40B4-BE49-F238E27FC236}">
                <a16:creationId xmlns:a16="http://schemas.microsoft.com/office/drawing/2014/main" id="{C88300C6-4AC7-8943-B715-B526B009467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7DC21D2-4004-DC4F-9B7C-2353FDBC7807}" type="datetimeFigureOut">
              <a:rPr lang="en-GB" smtClean="0"/>
              <a:t>08/05/2023</a:t>
            </a:fld>
            <a:endParaRPr lang="en-GB"/>
          </a:p>
        </p:txBody>
      </p:sp>
      <p:sp>
        <p:nvSpPr>
          <p:cNvPr id="5" name="Segnaposto piè di pagina 4">
            <a:extLst>
              <a:ext uri="{FF2B5EF4-FFF2-40B4-BE49-F238E27FC236}">
                <a16:creationId xmlns:a16="http://schemas.microsoft.com/office/drawing/2014/main" id="{545831FD-86FC-6F45-BC4F-3A1C781D62B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egnaposto numero diapositiva 5">
            <a:extLst>
              <a:ext uri="{FF2B5EF4-FFF2-40B4-BE49-F238E27FC236}">
                <a16:creationId xmlns:a16="http://schemas.microsoft.com/office/drawing/2014/main" id="{57A6F73F-EA52-794A-B15B-D1F8893C029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3197567-8C49-C244-968A-843B05E24F1D}" type="slidenum">
              <a:rPr lang="en-GB" smtClean="0"/>
              <a:t>‹N›</a:t>
            </a:fld>
            <a:endParaRPr lang="en-GB"/>
          </a:p>
        </p:txBody>
      </p:sp>
    </p:spTree>
    <p:extLst>
      <p:ext uri="{BB962C8B-B14F-4D97-AF65-F5344CB8AC3E}">
        <p14:creationId xmlns:p14="http://schemas.microsoft.com/office/powerpoint/2010/main" val="16438358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C230126-F67D-D84B-B001-96944330AF9F}"/>
              </a:ext>
            </a:extLst>
          </p:cNvPr>
          <p:cNvSpPr>
            <a:spLocks noGrp="1"/>
          </p:cNvSpPr>
          <p:nvPr>
            <p:ph type="ctrTitle"/>
          </p:nvPr>
        </p:nvSpPr>
        <p:spPr>
          <a:xfrm>
            <a:off x="387927" y="643468"/>
            <a:ext cx="5805698" cy="4567137"/>
          </a:xfrm>
        </p:spPr>
        <p:txBody>
          <a:bodyPr>
            <a:normAutofit/>
          </a:bodyPr>
          <a:lstStyle/>
          <a:p>
            <a:r>
              <a:rPr lang="en-GB" sz="2900" dirty="0"/>
              <a:t>Corso </a:t>
            </a:r>
            <a:r>
              <a:rPr lang="en-GB" sz="2900" dirty="0" err="1"/>
              <a:t>Astrobiologia</a:t>
            </a:r>
            <a:br>
              <a:rPr lang="en-GB" sz="2900" dirty="0"/>
            </a:br>
            <a:r>
              <a:rPr lang="en-GB" sz="2900" dirty="0"/>
              <a:t>Modulo </a:t>
            </a:r>
            <a:br>
              <a:rPr lang="en-GB" sz="2900" dirty="0"/>
            </a:br>
            <a:r>
              <a:rPr lang="en-GB" sz="2900" dirty="0"/>
              <a:t>Alessandra </a:t>
            </a:r>
            <a:r>
              <a:rPr lang="en-GB" sz="2900" dirty="0" err="1"/>
              <a:t>Rotundi</a:t>
            </a:r>
            <a:br>
              <a:rPr lang="en-GB" sz="2900" dirty="0"/>
            </a:br>
            <a:br>
              <a:rPr lang="en-GB" sz="2900" dirty="0">
                <a:solidFill>
                  <a:srgbClr val="FF0000"/>
                </a:solidFill>
              </a:rPr>
            </a:br>
            <a:r>
              <a:rPr lang="it-IT" sz="3200" b="1" dirty="0">
                <a:solidFill>
                  <a:srgbClr val="FF0000"/>
                </a:solidFill>
              </a:rPr>
              <a:t>La storia dell’Astrobiologia </a:t>
            </a:r>
            <a:br>
              <a:rPr lang="it-IT" sz="3200" b="1" dirty="0">
                <a:solidFill>
                  <a:srgbClr val="FF0000"/>
                </a:solidFill>
              </a:rPr>
            </a:br>
            <a:endParaRPr lang="en-GB" sz="2900" dirty="0">
              <a:solidFill>
                <a:srgbClr val="FF0000"/>
              </a:solidFill>
            </a:endParaRPr>
          </a:p>
        </p:txBody>
      </p:sp>
      <p:sp>
        <p:nvSpPr>
          <p:cNvPr id="3" name="Sottotitolo 2">
            <a:extLst>
              <a:ext uri="{FF2B5EF4-FFF2-40B4-BE49-F238E27FC236}">
                <a16:creationId xmlns:a16="http://schemas.microsoft.com/office/drawing/2014/main" id="{F1E96D74-AE88-6142-A84E-D6DB06792C45}"/>
              </a:ext>
            </a:extLst>
          </p:cNvPr>
          <p:cNvSpPr>
            <a:spLocks noGrp="1"/>
          </p:cNvSpPr>
          <p:nvPr>
            <p:ph type="subTitle" idx="1"/>
          </p:nvPr>
        </p:nvSpPr>
        <p:spPr>
          <a:xfrm>
            <a:off x="150193" y="5340745"/>
            <a:ext cx="11929512" cy="1481178"/>
          </a:xfrm>
        </p:spPr>
        <p:txBody>
          <a:bodyPr>
            <a:noAutofit/>
          </a:bodyPr>
          <a:lstStyle/>
          <a:p>
            <a:pPr algn="l"/>
            <a:r>
              <a:rPr lang="en-GB" sz="4000" dirty="0" err="1">
                <a:solidFill>
                  <a:srgbClr val="FF0000"/>
                </a:solidFill>
              </a:rPr>
              <a:t>Lezione</a:t>
            </a:r>
            <a:r>
              <a:rPr lang="en-GB" sz="4000" dirty="0">
                <a:solidFill>
                  <a:srgbClr val="FF0000"/>
                </a:solidFill>
              </a:rPr>
              <a:t> 3 del 28 </a:t>
            </a:r>
            <a:r>
              <a:rPr lang="en-GB" sz="4000" dirty="0" err="1">
                <a:solidFill>
                  <a:srgbClr val="FF0000"/>
                </a:solidFill>
              </a:rPr>
              <a:t>marzo</a:t>
            </a:r>
            <a:r>
              <a:rPr lang="en-GB" sz="4000" dirty="0">
                <a:solidFill>
                  <a:srgbClr val="FF0000"/>
                </a:solidFill>
              </a:rPr>
              <a:t> e </a:t>
            </a:r>
          </a:p>
          <a:p>
            <a:pPr algn="l"/>
            <a:r>
              <a:rPr lang="en-GB" sz="4000" dirty="0" err="1">
                <a:solidFill>
                  <a:srgbClr val="FF0000"/>
                </a:solidFill>
              </a:rPr>
              <a:t>Lezione</a:t>
            </a:r>
            <a:r>
              <a:rPr lang="en-GB" sz="4000" dirty="0">
                <a:solidFill>
                  <a:srgbClr val="FF0000"/>
                </a:solidFill>
              </a:rPr>
              <a:t> 4 del 4 </a:t>
            </a:r>
            <a:r>
              <a:rPr lang="en-GB" sz="4000" dirty="0" err="1">
                <a:solidFill>
                  <a:srgbClr val="FF0000"/>
                </a:solidFill>
              </a:rPr>
              <a:t>aprile</a:t>
            </a:r>
            <a:r>
              <a:rPr lang="en-GB" sz="4000" dirty="0">
                <a:solidFill>
                  <a:srgbClr val="FF0000"/>
                </a:solidFill>
              </a:rPr>
              <a:t> 2023</a:t>
            </a:r>
          </a:p>
        </p:txBody>
      </p:sp>
      <p:pic>
        <p:nvPicPr>
          <p:cNvPr id="8" name="Picture 26" descr="Logo&#10;&#10;Description automatically generated">
            <a:extLst>
              <a:ext uri="{FF2B5EF4-FFF2-40B4-BE49-F238E27FC236}">
                <a16:creationId xmlns:a16="http://schemas.microsoft.com/office/drawing/2014/main" id="{1C81FDEA-F81C-7846-8EAF-1A19A0837349}"/>
              </a:ext>
            </a:extLst>
          </p:cNvPr>
          <p:cNvPicPr>
            <a:picLocks noChangeAspect="1"/>
          </p:cNvPicPr>
          <p:nvPr/>
        </p:nvPicPr>
        <p:blipFill>
          <a:blip r:embed="rId2">
            <a:extLst>
              <a:ext uri="{BEBA8EAE-BF5A-486C-A8C5-ECC9F3942E4B}">
                <a14:imgProps xmlns:a14="http://schemas.microsoft.com/office/drawing/2010/main">
                  <a14:imgLayer r:embed="rId3">
                    <a14:imgEffect>
                      <a14:brightnessContrast contrast="40000"/>
                    </a14:imgEffect>
                  </a14:imgLayer>
                </a14:imgProps>
              </a:ext>
              <a:ext uri="{28A0092B-C50C-407E-A947-70E740481C1C}">
                <a14:useLocalDpi xmlns:a14="http://schemas.microsoft.com/office/drawing/2010/main" val="0"/>
              </a:ext>
            </a:extLst>
          </a:blip>
          <a:stretch>
            <a:fillRect/>
          </a:stretch>
        </p:blipFill>
        <p:spPr>
          <a:xfrm>
            <a:off x="1611206" y="79976"/>
            <a:ext cx="1311967" cy="1311967"/>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10" name="Immagine 9">
            <a:extLst>
              <a:ext uri="{FF2B5EF4-FFF2-40B4-BE49-F238E27FC236}">
                <a16:creationId xmlns:a16="http://schemas.microsoft.com/office/drawing/2014/main" id="{A00222BA-11CB-EF45-A987-4DD312683C8D}"/>
              </a:ext>
            </a:extLst>
          </p:cNvPr>
          <p:cNvPicPr>
            <a:picLocks noChangeAspect="1"/>
          </p:cNvPicPr>
          <p:nvPr/>
        </p:nvPicPr>
        <p:blipFill rotWithShape="1">
          <a:blip r:embed="rId4"/>
          <a:srcRect l="17914" r="19802" b="1"/>
          <a:stretch/>
        </p:blipFill>
        <p:spPr>
          <a:xfrm>
            <a:off x="6740358" y="79976"/>
            <a:ext cx="5451642" cy="5251590"/>
          </a:xfrm>
          <a:custGeom>
            <a:avLst/>
            <a:gdLst/>
            <a:ahLst/>
            <a:cxnLst/>
            <a:rect l="l" t="t" r="r" b="b"/>
            <a:pathLst>
              <a:path w="5923214" h="5705857">
                <a:moveTo>
                  <a:pt x="3612238" y="0"/>
                </a:moveTo>
                <a:cubicBezTo>
                  <a:pt x="4485043" y="0"/>
                  <a:pt x="5285549" y="309553"/>
                  <a:pt x="5909957" y="824860"/>
                </a:cubicBezTo>
                <a:lnTo>
                  <a:pt x="5923214" y="836909"/>
                </a:lnTo>
                <a:lnTo>
                  <a:pt x="5923214" y="5705857"/>
                </a:lnTo>
                <a:lnTo>
                  <a:pt x="672237" y="5705857"/>
                </a:lnTo>
                <a:lnTo>
                  <a:pt x="616914" y="5631875"/>
                </a:lnTo>
                <a:cubicBezTo>
                  <a:pt x="227427" y="5055358"/>
                  <a:pt x="0" y="4360357"/>
                  <a:pt x="0" y="3612238"/>
                </a:cubicBezTo>
                <a:cubicBezTo>
                  <a:pt x="0" y="1617255"/>
                  <a:pt x="1617255" y="0"/>
                  <a:pt x="3612238" y="0"/>
                </a:cubicBezTo>
                <a:close/>
              </a:path>
            </a:pathLst>
          </a:custGeom>
        </p:spPr>
      </p:pic>
    </p:spTree>
    <p:extLst>
      <p:ext uri="{BB962C8B-B14F-4D97-AF65-F5344CB8AC3E}">
        <p14:creationId xmlns:p14="http://schemas.microsoft.com/office/powerpoint/2010/main" val="30479201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1988616-A4BD-7247-B25E-C677C31436EE}"/>
              </a:ext>
            </a:extLst>
          </p:cNvPr>
          <p:cNvSpPr>
            <a:spLocks noGrp="1"/>
          </p:cNvSpPr>
          <p:nvPr>
            <p:ph type="title"/>
          </p:nvPr>
        </p:nvSpPr>
        <p:spPr>
          <a:xfrm>
            <a:off x="2128157" y="-337004"/>
            <a:ext cx="10515600" cy="1325563"/>
          </a:xfrm>
        </p:spPr>
        <p:txBody>
          <a:bodyPr/>
          <a:lstStyle/>
          <a:p>
            <a:r>
              <a:rPr lang="it-IT" b="1" dirty="0"/>
              <a:t>L’impero romano e il medioevo </a:t>
            </a:r>
            <a:endParaRPr lang="en-GB" dirty="0"/>
          </a:p>
        </p:txBody>
      </p:sp>
      <p:sp>
        <p:nvSpPr>
          <p:cNvPr id="3" name="Segnaposto contenuto 2">
            <a:extLst>
              <a:ext uri="{FF2B5EF4-FFF2-40B4-BE49-F238E27FC236}">
                <a16:creationId xmlns:a16="http://schemas.microsoft.com/office/drawing/2014/main" id="{A0CE6DC1-E718-C440-A866-F944B106C323}"/>
              </a:ext>
            </a:extLst>
          </p:cNvPr>
          <p:cNvSpPr>
            <a:spLocks noGrp="1"/>
          </p:cNvSpPr>
          <p:nvPr>
            <p:ph idx="1"/>
          </p:nvPr>
        </p:nvSpPr>
        <p:spPr>
          <a:xfrm>
            <a:off x="0" y="718456"/>
            <a:ext cx="12192000" cy="6139543"/>
          </a:xfrm>
        </p:spPr>
        <p:txBody>
          <a:bodyPr>
            <a:normAutofit/>
          </a:bodyPr>
          <a:lstStyle/>
          <a:p>
            <a:pPr algn="ctr"/>
            <a:r>
              <a:rPr lang="it-IT" dirty="0"/>
              <a:t>Un piccolo giallo:</a:t>
            </a:r>
          </a:p>
          <a:p>
            <a:pPr algn="just"/>
            <a:r>
              <a:rPr lang="it-IT" dirty="0"/>
              <a:t>il 4 luglio 1054 appare una stella luminosissima nella costellazione del Toro con luminosità pari a quella della Luna piena.</a:t>
            </a:r>
          </a:p>
          <a:p>
            <a:pPr algn="just"/>
            <a:r>
              <a:rPr lang="it-IT" dirty="0"/>
              <a:t>Una Supernova, stella massiccia che a fine vita esplode.</a:t>
            </a:r>
          </a:p>
          <a:p>
            <a:pPr algn="just"/>
            <a:r>
              <a:rPr lang="it-IT" dirty="0"/>
              <a:t>Alle nostre latitudini, la supernova si poteva vedere all’alba, in direzione nordest, a circa 16° dalla Luna che appariva come una falce sottile.</a:t>
            </a:r>
          </a:p>
          <a:p>
            <a:pPr algn="just"/>
            <a:r>
              <a:rPr lang="it-IT" dirty="0"/>
              <a:t>Astronomi cinesi e coreani la disegnano sulle mappe. I nativi americani, gli </a:t>
            </a:r>
            <a:r>
              <a:rPr lang="it-IT" dirty="0" err="1"/>
              <a:t>Anasazi</a:t>
            </a:r>
            <a:r>
              <a:rPr lang="it-IT" dirty="0"/>
              <a:t>, nel Navajo Canyon disegnano sulla roccia una grande stella vicino alla falce di Luna.</a:t>
            </a:r>
          </a:p>
          <a:p>
            <a:pPr algn="just"/>
            <a:r>
              <a:rPr lang="it-IT" dirty="0"/>
              <a:t>Mondo cristiano e arabo non ne parla! Perché? </a:t>
            </a:r>
          </a:p>
          <a:p>
            <a:pPr algn="just"/>
            <a:r>
              <a:rPr lang="it-IT" dirty="0"/>
              <a:t>Tra le varie ipotesi: non affermare per iscritto che i cieli non erano immutabili e perciò imperfetti. </a:t>
            </a:r>
          </a:p>
        </p:txBody>
      </p:sp>
    </p:spTree>
    <p:extLst>
      <p:ext uri="{BB962C8B-B14F-4D97-AF65-F5344CB8AC3E}">
        <p14:creationId xmlns:p14="http://schemas.microsoft.com/office/powerpoint/2010/main" val="24705058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833C6C7-A6B1-2949-91EA-AC986FC857A7}"/>
              </a:ext>
            </a:extLst>
          </p:cNvPr>
          <p:cNvSpPr>
            <a:spLocks noGrp="1"/>
          </p:cNvSpPr>
          <p:nvPr>
            <p:ph type="title"/>
          </p:nvPr>
        </p:nvSpPr>
        <p:spPr>
          <a:xfrm>
            <a:off x="1213757" y="-337004"/>
            <a:ext cx="10515600" cy="1325563"/>
          </a:xfrm>
        </p:spPr>
        <p:txBody>
          <a:bodyPr/>
          <a:lstStyle/>
          <a:p>
            <a:r>
              <a:rPr lang="it-IT" b="1" dirty="0"/>
              <a:t>Dal Rinascimento alla Rivoluzione Francese </a:t>
            </a:r>
          </a:p>
        </p:txBody>
      </p:sp>
      <p:sp>
        <p:nvSpPr>
          <p:cNvPr id="3" name="Segnaposto contenuto 2">
            <a:extLst>
              <a:ext uri="{FF2B5EF4-FFF2-40B4-BE49-F238E27FC236}">
                <a16:creationId xmlns:a16="http://schemas.microsoft.com/office/drawing/2014/main" id="{E1976C1C-C317-5E4F-8472-7A58EEA632F6}"/>
              </a:ext>
            </a:extLst>
          </p:cNvPr>
          <p:cNvSpPr>
            <a:spLocks noGrp="1"/>
          </p:cNvSpPr>
          <p:nvPr>
            <p:ph idx="1"/>
          </p:nvPr>
        </p:nvSpPr>
        <p:spPr>
          <a:xfrm>
            <a:off x="0" y="685800"/>
            <a:ext cx="12192000" cy="6172200"/>
          </a:xfrm>
        </p:spPr>
        <p:txBody>
          <a:bodyPr anchor="ctr">
            <a:normAutofit/>
          </a:bodyPr>
          <a:lstStyle/>
          <a:p>
            <a:pPr algn="just"/>
            <a:r>
              <a:rPr lang="it-IT" sz="3600" dirty="0"/>
              <a:t>Dopo secoli di dubbi su teorie aristoteliche e tolemaiche.</a:t>
            </a:r>
          </a:p>
          <a:p>
            <a:pPr lvl="1" algn="just"/>
            <a:r>
              <a:rPr lang="it-IT" sz="3600" dirty="0"/>
              <a:t>Niccolò Copernico (1473-1543)</a:t>
            </a:r>
          </a:p>
          <a:p>
            <a:pPr lvl="1" algn="just"/>
            <a:r>
              <a:rPr lang="it-IT" sz="3600" dirty="0"/>
              <a:t>Galileo Galilei (1564-1642). </a:t>
            </a:r>
          </a:p>
          <a:p>
            <a:pPr algn="just"/>
            <a:r>
              <a:rPr lang="it-IT" sz="3600" dirty="0"/>
              <a:t>Chiesa cattolica romana grave crisi:</a:t>
            </a:r>
          </a:p>
          <a:p>
            <a:pPr lvl="1" algn="just"/>
            <a:r>
              <a:rPr lang="it-IT" sz="3200" dirty="0"/>
              <a:t>la Riforma Protestante inizia nel 1517</a:t>
            </a:r>
          </a:p>
          <a:p>
            <a:pPr lvl="1" algn="just"/>
            <a:r>
              <a:rPr lang="it-IT" sz="3200" dirty="0"/>
              <a:t>Martin Lutero mette in discussione la validità̀ del suo ruolo guida, mettendone in crisi l’</a:t>
            </a:r>
            <a:r>
              <a:rPr lang="it-IT" sz="3200" dirty="0" err="1"/>
              <a:t>autorita</a:t>
            </a:r>
            <a:r>
              <a:rPr lang="it-IT" sz="3200" dirty="0"/>
              <a:t>̀. </a:t>
            </a:r>
          </a:p>
          <a:p>
            <a:pPr algn="just"/>
            <a:r>
              <a:rPr lang="it-IT" sz="3600" dirty="0"/>
              <a:t>Autorità religiosa si aggrappa ai testi sacri: </a:t>
            </a:r>
          </a:p>
          <a:p>
            <a:pPr lvl="1" algn="just"/>
            <a:r>
              <a:rPr lang="it-IT" sz="3600" dirty="0"/>
              <a:t>Seguendo dottrina scritta;</a:t>
            </a:r>
          </a:p>
          <a:p>
            <a:pPr lvl="1" algn="just"/>
            <a:r>
              <a:rPr lang="it-IT" sz="3600" dirty="0"/>
              <a:t>Combattendo innovazione da cui derivare nuova eresie. </a:t>
            </a:r>
          </a:p>
        </p:txBody>
      </p:sp>
    </p:spTree>
    <p:extLst>
      <p:ext uri="{BB962C8B-B14F-4D97-AF65-F5344CB8AC3E}">
        <p14:creationId xmlns:p14="http://schemas.microsoft.com/office/powerpoint/2010/main" val="31422461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F36669E-3A04-A441-BA07-11313BC11776}"/>
              </a:ext>
            </a:extLst>
          </p:cNvPr>
          <p:cNvSpPr>
            <a:spLocks noGrp="1"/>
          </p:cNvSpPr>
          <p:nvPr>
            <p:ph type="title"/>
          </p:nvPr>
        </p:nvSpPr>
        <p:spPr>
          <a:xfrm>
            <a:off x="829019" y="-174702"/>
            <a:ext cx="10515600" cy="1325563"/>
          </a:xfrm>
        </p:spPr>
        <p:txBody>
          <a:bodyPr/>
          <a:lstStyle/>
          <a:p>
            <a:r>
              <a:rPr lang="it-IT" b="1" dirty="0"/>
              <a:t>Dal Rinascimento alla Rivoluzione Francese </a:t>
            </a:r>
            <a:endParaRPr lang="en-GB" dirty="0"/>
          </a:p>
        </p:txBody>
      </p:sp>
      <p:sp>
        <p:nvSpPr>
          <p:cNvPr id="3" name="Segnaposto contenuto 2">
            <a:extLst>
              <a:ext uri="{FF2B5EF4-FFF2-40B4-BE49-F238E27FC236}">
                <a16:creationId xmlns:a16="http://schemas.microsoft.com/office/drawing/2014/main" id="{77CC2FA1-2BC0-1245-A180-AABC467B7BE7}"/>
              </a:ext>
            </a:extLst>
          </p:cNvPr>
          <p:cNvSpPr>
            <a:spLocks noGrp="1"/>
          </p:cNvSpPr>
          <p:nvPr>
            <p:ph idx="1"/>
          </p:nvPr>
        </p:nvSpPr>
        <p:spPr>
          <a:xfrm>
            <a:off x="165253" y="903384"/>
            <a:ext cx="11843133" cy="5954616"/>
          </a:xfrm>
        </p:spPr>
        <p:txBody>
          <a:bodyPr>
            <a:normAutofit/>
          </a:bodyPr>
          <a:lstStyle/>
          <a:p>
            <a:pPr marL="228600" lvl="1" indent="-219075" algn="just"/>
            <a:r>
              <a:rPr lang="it-IT" sz="2800" dirty="0"/>
              <a:t>Giordano Bruno (1548-1600), come Democrito ed Epicuro, esistono altri mondi, sulla base di argomentazioni teologiche.</a:t>
            </a:r>
          </a:p>
          <a:p>
            <a:pPr marL="228600" lvl="1" indent="-219075" algn="just"/>
            <a:r>
              <a:rPr lang="it-IT" sz="2800" dirty="0"/>
              <a:t>Nel «De l’Infinito, Universo e Mondi» immagina pianeti (globi) simili alla Terra sparsi nello spazio.</a:t>
            </a:r>
          </a:p>
          <a:p>
            <a:pPr marL="228600" lvl="1" indent="-219075" algn="just"/>
            <a:r>
              <a:rPr lang="it-IT" sz="2800" dirty="0"/>
              <a:t>La ragione: Dio, nella sua perfezione, non può essersi limitato a creare solo la Terra imperfetta.</a:t>
            </a:r>
          </a:p>
          <a:p>
            <a:pPr marL="228600" lvl="1" indent="-219075" algn="just"/>
            <a:r>
              <a:rPr lang="it-IT" sz="2800" dirty="0"/>
              <a:t>Giordano Bruno ha idee molto personali sulla religione.</a:t>
            </a:r>
          </a:p>
          <a:p>
            <a:pPr marL="228600" lvl="1" indent="-219075" algn="just"/>
            <a:r>
              <a:rPr lang="it-IT" sz="2800" dirty="0"/>
              <a:t>Dopo aver girato l’Europa, suscitando discussioni e facendosi scomunicare, viene incarcerato per sette anni, torturato rifiuta di abiurare e viene messo al rogo in Piazza Campo dei Fiori il 17 febbraio del 1600. </a:t>
            </a:r>
          </a:p>
          <a:p>
            <a:pPr marL="228600" lvl="1" indent="-219075" algn="just"/>
            <a:r>
              <a:rPr lang="it-IT" sz="2800" dirty="0"/>
              <a:t>L’esperienza di Bruno mostra come fosse difficile sradicare le idee aristoteliche che erano state adottate come principio di stabilità del cosmo e che si adattavano alle trascrizioni dei libri sacri adottate dalle varie chiese. </a:t>
            </a:r>
          </a:p>
        </p:txBody>
      </p:sp>
    </p:spTree>
    <p:extLst>
      <p:ext uri="{BB962C8B-B14F-4D97-AF65-F5344CB8AC3E}">
        <p14:creationId xmlns:p14="http://schemas.microsoft.com/office/powerpoint/2010/main" val="2610321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A59EA4F-2E3F-9B47-88FD-49A8931EA761}"/>
              </a:ext>
            </a:extLst>
          </p:cNvPr>
          <p:cNvSpPr>
            <a:spLocks noGrp="1"/>
          </p:cNvSpPr>
          <p:nvPr>
            <p:ph type="title"/>
          </p:nvPr>
        </p:nvSpPr>
        <p:spPr>
          <a:xfrm>
            <a:off x="838200" y="-92075"/>
            <a:ext cx="10515600" cy="1325563"/>
          </a:xfrm>
        </p:spPr>
        <p:txBody>
          <a:bodyPr/>
          <a:lstStyle/>
          <a:p>
            <a:r>
              <a:rPr lang="it-IT" b="1" dirty="0"/>
              <a:t>Dal Rinascimento alla Rivoluzione Francese </a:t>
            </a:r>
            <a:endParaRPr lang="en-GB" dirty="0"/>
          </a:p>
        </p:txBody>
      </p:sp>
      <p:sp>
        <p:nvSpPr>
          <p:cNvPr id="3" name="Segnaposto contenuto 2">
            <a:extLst>
              <a:ext uri="{FF2B5EF4-FFF2-40B4-BE49-F238E27FC236}">
                <a16:creationId xmlns:a16="http://schemas.microsoft.com/office/drawing/2014/main" id="{91D7DEF0-2397-024C-9F0D-167B2E2FD4CD}"/>
              </a:ext>
            </a:extLst>
          </p:cNvPr>
          <p:cNvSpPr>
            <a:spLocks noGrp="1"/>
          </p:cNvSpPr>
          <p:nvPr>
            <p:ph idx="1"/>
          </p:nvPr>
        </p:nvSpPr>
        <p:spPr>
          <a:xfrm>
            <a:off x="0" y="1488830"/>
            <a:ext cx="12192000" cy="5369170"/>
          </a:xfrm>
        </p:spPr>
        <p:txBody>
          <a:bodyPr>
            <a:normAutofit fontScale="77500" lnSpcReduction="20000"/>
          </a:bodyPr>
          <a:lstStyle/>
          <a:p>
            <a:pPr algn="just"/>
            <a:r>
              <a:rPr lang="it-IT" dirty="0"/>
              <a:t>Galileo Galilei, prof. all’Università di Padova, attratto dall’Astronomia grazie a una supernova (9 ottobre 1604), descritta da Giovanni Keplero e visibile ad occhio nudo per diciotto mesi.</a:t>
            </a:r>
          </a:p>
          <a:p>
            <a:pPr algn="just"/>
            <a:r>
              <a:rPr lang="it-IT" dirty="0"/>
              <a:t>Costruito il suo cannocchiale, venduto alla Serenissima Repubblica di Venezia come arma difensiva per avvistare le navi nemiche a grande distanza, nel 1609 lo punta verso il cielo.</a:t>
            </a:r>
          </a:p>
          <a:p>
            <a:pPr algn="just"/>
            <a:r>
              <a:rPr lang="it-IT" dirty="0"/>
              <a:t>Conosce l’esistenza di fenomeni celesti variabili (comete o le stelle </a:t>
            </a:r>
            <a:r>
              <a:rPr lang="it-IT" dirty="0" err="1"/>
              <a:t>Novae</a:t>
            </a:r>
            <a:r>
              <a:rPr lang="it-IT" dirty="0"/>
              <a:t>), eventi in contrasto con l’</a:t>
            </a:r>
            <a:r>
              <a:rPr lang="it-IT" dirty="0" err="1"/>
              <a:t>immutabilita</a:t>
            </a:r>
            <a:r>
              <a:rPr lang="it-IT" dirty="0"/>
              <a:t>̀ e perfezione dei cieli, ma creduti vapori atmosferici.</a:t>
            </a:r>
          </a:p>
          <a:p>
            <a:pPr algn="just"/>
            <a:r>
              <a:rPr lang="it-IT" dirty="0"/>
              <a:t>Il cannocchiale mostra in certi periodi Mercurio e Venere come piccole falci di luna, in contrasto con l’idea che essi ruotino intorno alla Terra;</a:t>
            </a:r>
          </a:p>
          <a:p>
            <a:pPr algn="just"/>
            <a:r>
              <a:rPr lang="it-IT" dirty="0"/>
              <a:t>la Luna appare possedere pianure e montagne come la Terra; Se la Luna è un pianeta simile alla Terra, anche gli altri pianeti possono esserlo.</a:t>
            </a:r>
          </a:p>
          <a:p>
            <a:pPr algn="just"/>
            <a:r>
              <a:rPr lang="it-IT" dirty="0"/>
              <a:t>il Sole – simbolo di perfezione – ha ogni tanto delle macchie scure.</a:t>
            </a:r>
          </a:p>
          <a:p>
            <a:pPr algn="just"/>
            <a:r>
              <a:rPr lang="it-IT" dirty="0"/>
              <a:t>Galileo conosce i problemi che possono sorgere discutendo di cose oggetto della religione e ritenute immutabili e perfette,</a:t>
            </a:r>
          </a:p>
          <a:p>
            <a:pPr algn="just"/>
            <a:r>
              <a:rPr lang="it-IT" dirty="0"/>
              <a:t>Egli afferma che l’universo creato da Dio ha un linguaggio scritto in termini matematici e l’uomo che lo studia attraverso la matematica non commette nessuna eresia. </a:t>
            </a:r>
          </a:p>
          <a:p>
            <a:pPr algn="just"/>
            <a:r>
              <a:rPr lang="it-IT" dirty="0"/>
              <a:t>Tuttavia i libri di Galileo verranno vietati e lui </a:t>
            </a:r>
            <a:r>
              <a:rPr lang="it-IT" dirty="0" err="1"/>
              <a:t>verra</a:t>
            </a:r>
            <a:r>
              <a:rPr lang="it-IT" dirty="0"/>
              <a:t>̀ condannato dall’Inquisizione salvandosi solo in parte abiurando, </a:t>
            </a:r>
            <a:r>
              <a:rPr lang="it-IT" dirty="0" err="1"/>
              <a:t>cioe</a:t>
            </a:r>
            <a:r>
              <a:rPr lang="it-IT" dirty="0"/>
              <a:t>̀ ammettendo di essersi sbagliato e di aver fatto delle ipotesi ma di non aver inteso che la </a:t>
            </a:r>
            <a:r>
              <a:rPr lang="it-IT" dirty="0" err="1"/>
              <a:t>realta</a:t>
            </a:r>
            <a:r>
              <a:rPr lang="it-IT" dirty="0"/>
              <a:t>̀ sia diversa da quella scritta nei testi sacri. </a:t>
            </a:r>
          </a:p>
          <a:p>
            <a:endParaRPr lang="en-GB" dirty="0"/>
          </a:p>
        </p:txBody>
      </p:sp>
    </p:spTree>
    <p:extLst>
      <p:ext uri="{BB962C8B-B14F-4D97-AF65-F5344CB8AC3E}">
        <p14:creationId xmlns:p14="http://schemas.microsoft.com/office/powerpoint/2010/main" val="2344523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40E0220-F5EA-A94B-922B-54C013018C7B}"/>
              </a:ext>
            </a:extLst>
          </p:cNvPr>
          <p:cNvSpPr>
            <a:spLocks noGrp="1"/>
          </p:cNvSpPr>
          <p:nvPr>
            <p:ph type="title"/>
          </p:nvPr>
        </p:nvSpPr>
        <p:spPr>
          <a:xfrm>
            <a:off x="773723" y="-267921"/>
            <a:ext cx="10515600" cy="1325563"/>
          </a:xfrm>
        </p:spPr>
        <p:txBody>
          <a:bodyPr/>
          <a:lstStyle/>
          <a:p>
            <a:r>
              <a:rPr lang="it-IT" b="1" dirty="0"/>
              <a:t>Dal Rinascimento alla Rivoluzione Francese </a:t>
            </a:r>
            <a:endParaRPr lang="en-GB" dirty="0"/>
          </a:p>
        </p:txBody>
      </p:sp>
      <p:sp>
        <p:nvSpPr>
          <p:cNvPr id="3" name="Segnaposto contenuto 2">
            <a:extLst>
              <a:ext uri="{FF2B5EF4-FFF2-40B4-BE49-F238E27FC236}">
                <a16:creationId xmlns:a16="http://schemas.microsoft.com/office/drawing/2014/main" id="{79EE1584-1BD1-F848-AE3C-DE326CE99008}"/>
              </a:ext>
            </a:extLst>
          </p:cNvPr>
          <p:cNvSpPr>
            <a:spLocks noGrp="1"/>
          </p:cNvSpPr>
          <p:nvPr>
            <p:ph idx="1"/>
          </p:nvPr>
        </p:nvSpPr>
        <p:spPr>
          <a:xfrm>
            <a:off x="0" y="762000"/>
            <a:ext cx="12063046" cy="5990491"/>
          </a:xfrm>
        </p:spPr>
        <p:txBody>
          <a:bodyPr anchor="ctr">
            <a:normAutofit lnSpcReduction="10000"/>
          </a:bodyPr>
          <a:lstStyle/>
          <a:p>
            <a:pPr algn="just"/>
            <a:r>
              <a:rPr lang="it-IT" dirty="0"/>
              <a:t>Secolo XVI è ricchissimo di scoperte scientifiche: </a:t>
            </a:r>
          </a:p>
          <a:p>
            <a:pPr lvl="1" algn="just"/>
            <a:r>
              <a:rPr lang="it-IT" dirty="0"/>
              <a:t>Giovanni Keplero (1571- 1630) enuncia le sue leggi del moto dei pianeti;</a:t>
            </a:r>
          </a:p>
          <a:p>
            <a:pPr lvl="1" algn="just"/>
            <a:r>
              <a:rPr lang="it-IT" dirty="0"/>
              <a:t>Isaac Newton (1642-1727) formula le leggi del moto, tra cui quella della gravitazione universale;</a:t>
            </a:r>
          </a:p>
          <a:p>
            <a:pPr lvl="1" algn="just"/>
            <a:r>
              <a:rPr lang="it-IT" dirty="0" err="1"/>
              <a:t>Blaise</a:t>
            </a:r>
            <a:r>
              <a:rPr lang="it-IT" dirty="0"/>
              <a:t> Pascal (1623- 1662) costruisce la prima macchina calcolatrice per fare addizioni e sottrazioni;</a:t>
            </a:r>
          </a:p>
          <a:p>
            <a:pPr lvl="1" algn="just"/>
            <a:r>
              <a:rPr lang="it-IT" dirty="0" err="1"/>
              <a:t>Christiaan</a:t>
            </a:r>
            <a:r>
              <a:rPr lang="it-IT" dirty="0"/>
              <a:t> Huygens (1629-1695) crea il primo orologio a pendolo per misurare il tempo;</a:t>
            </a:r>
          </a:p>
          <a:p>
            <a:pPr lvl="1" algn="just"/>
            <a:r>
              <a:rPr lang="it-IT" dirty="0"/>
              <a:t>William Harvey (1578-1657) compie i primi studi sul sistema circolatorio. </a:t>
            </a:r>
          </a:p>
          <a:p>
            <a:pPr algn="just"/>
            <a:r>
              <a:rPr lang="it-IT" dirty="0"/>
              <a:t>Si scopre che gli animali e le piante visibili al suolo non comprendono tutte le forme di vita, ma che ne esistono alcune così piccole da essere invisibili:</a:t>
            </a:r>
          </a:p>
          <a:p>
            <a:pPr lvl="1" algn="just"/>
            <a:r>
              <a:rPr lang="it-IT" dirty="0"/>
              <a:t>Precursore in questo campo è </a:t>
            </a:r>
            <a:r>
              <a:rPr lang="it-IT" dirty="0" err="1"/>
              <a:t>Leeuwenhoek</a:t>
            </a:r>
            <a:r>
              <a:rPr lang="it-IT" dirty="0"/>
              <a:t> (1632-1723), mercante e scienziato olandese, costruttore del microscopio, primo microbiologo della storia! </a:t>
            </a:r>
          </a:p>
          <a:p>
            <a:pPr lvl="1" algn="just"/>
            <a:r>
              <a:rPr lang="it-IT" dirty="0"/>
              <a:t>Nel 1674 descrive i microscopici esseri viventi presenti in una goccia d’acqua. </a:t>
            </a:r>
          </a:p>
          <a:p>
            <a:pPr lvl="1" algn="just"/>
            <a:r>
              <a:rPr lang="it-IT" dirty="0"/>
              <a:t>Esistono organismi viventi fatti da singole cellule, difficile da accettare per la </a:t>
            </a:r>
            <a:r>
              <a:rPr lang="it-IT" dirty="0" err="1"/>
              <a:t>Royal</a:t>
            </a:r>
            <a:r>
              <a:rPr lang="it-IT" dirty="0"/>
              <a:t> Society.</a:t>
            </a:r>
          </a:p>
          <a:p>
            <a:pPr lvl="1" algn="just"/>
            <a:r>
              <a:rPr lang="it-IT" dirty="0"/>
              <a:t>Scopre i protisti, i batteri, gli spermatozoi, le cellule delle fibre muscolari, e apre la strada verso un mondo di viventi </a:t>
            </a:r>
            <a:r>
              <a:rPr lang="it-IT" dirty="0" err="1"/>
              <a:t>piu</a:t>
            </a:r>
            <a:r>
              <a:rPr lang="it-IT" dirty="0"/>
              <a:t>̀ ricco di quanto si potesse mai credere. </a:t>
            </a:r>
          </a:p>
        </p:txBody>
      </p:sp>
    </p:spTree>
    <p:extLst>
      <p:ext uri="{BB962C8B-B14F-4D97-AF65-F5344CB8AC3E}">
        <p14:creationId xmlns:p14="http://schemas.microsoft.com/office/powerpoint/2010/main" val="4775609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AAF7692-32C8-6B41-9369-B2623D3C0BE6}"/>
              </a:ext>
            </a:extLst>
          </p:cNvPr>
          <p:cNvSpPr>
            <a:spLocks noGrp="1"/>
          </p:cNvSpPr>
          <p:nvPr>
            <p:ph type="title"/>
          </p:nvPr>
        </p:nvSpPr>
        <p:spPr>
          <a:xfrm>
            <a:off x="838200" y="-267921"/>
            <a:ext cx="10515600" cy="1325563"/>
          </a:xfrm>
        </p:spPr>
        <p:txBody>
          <a:bodyPr/>
          <a:lstStyle/>
          <a:p>
            <a:r>
              <a:rPr lang="it-IT" b="1" dirty="0"/>
              <a:t>Dal Rinascimento alla Rivoluzione Francese </a:t>
            </a:r>
            <a:endParaRPr lang="en-GB" dirty="0"/>
          </a:p>
        </p:txBody>
      </p:sp>
      <p:sp>
        <p:nvSpPr>
          <p:cNvPr id="3" name="Segnaposto contenuto 2">
            <a:extLst>
              <a:ext uri="{FF2B5EF4-FFF2-40B4-BE49-F238E27FC236}">
                <a16:creationId xmlns:a16="http://schemas.microsoft.com/office/drawing/2014/main" id="{3731F433-807C-8C4F-8C70-CFB32C38B64E}"/>
              </a:ext>
            </a:extLst>
          </p:cNvPr>
          <p:cNvSpPr>
            <a:spLocks noGrp="1"/>
          </p:cNvSpPr>
          <p:nvPr>
            <p:ph idx="1"/>
          </p:nvPr>
        </p:nvSpPr>
        <p:spPr>
          <a:xfrm>
            <a:off x="93785" y="738554"/>
            <a:ext cx="12004430" cy="5438409"/>
          </a:xfrm>
        </p:spPr>
        <p:txBody>
          <a:bodyPr anchor="ctr">
            <a:normAutofit lnSpcReduction="10000"/>
          </a:bodyPr>
          <a:lstStyle/>
          <a:p>
            <a:pPr algn="just"/>
            <a:r>
              <a:rPr lang="it-IT" dirty="0"/>
              <a:t>Gli studi avanzano anche nel campo della struttura e origine del cosmo.</a:t>
            </a:r>
          </a:p>
          <a:p>
            <a:pPr algn="just"/>
            <a:r>
              <a:rPr lang="it-IT" dirty="0"/>
              <a:t>Il filosofo e matematico Cartesio (1596-1650), nei suoi </a:t>
            </a:r>
            <a:r>
              <a:rPr lang="it-IT" dirty="0" err="1"/>
              <a:t>Principes</a:t>
            </a:r>
            <a:r>
              <a:rPr lang="it-IT" dirty="0"/>
              <a:t> de la </a:t>
            </a:r>
            <a:r>
              <a:rPr lang="it-IT" dirty="0" err="1"/>
              <a:t>philosophie</a:t>
            </a:r>
            <a:r>
              <a:rPr lang="it-IT" dirty="0"/>
              <a:t> (1644), scrive che l’Universo è fatto da vortici, che esso non ha un centro e che le stelle sono altri soli, simili al nostro.</a:t>
            </a:r>
          </a:p>
          <a:p>
            <a:pPr algn="just"/>
            <a:r>
              <a:rPr lang="it-IT" dirty="0" err="1"/>
              <a:t>Christiaan</a:t>
            </a:r>
            <a:r>
              <a:rPr lang="it-IT" dirty="0"/>
              <a:t> Huygens osserva al telescopio gli anelli di Saturno e nella sua opera </a:t>
            </a:r>
            <a:r>
              <a:rPr lang="it-IT" dirty="0" err="1"/>
              <a:t>Kosmotheoros</a:t>
            </a:r>
            <a:r>
              <a:rPr lang="it-IT" dirty="0"/>
              <a:t> (Lo spettatore del cosmo) trova analogie tra la Terra ed i pianeti e fa l’ipotesi che altri pianeti ospitino piante e animali. </a:t>
            </a:r>
          </a:p>
          <a:p>
            <a:pPr algn="just"/>
            <a:r>
              <a:rPr lang="it-IT" dirty="0"/>
              <a:t>Scrive: “</a:t>
            </a:r>
            <a:r>
              <a:rPr lang="it-IT" dirty="0" err="1"/>
              <a:t>Poiche</a:t>
            </a:r>
            <a:r>
              <a:rPr lang="it-IT" dirty="0"/>
              <a:t>́ le stesse leggi naturali operano ovunque, la vita deve essere universale, e non </a:t>
            </a:r>
            <a:r>
              <a:rPr lang="it-IT" dirty="0" err="1"/>
              <a:t>puo</a:t>
            </a:r>
            <a:r>
              <a:rPr lang="it-IT" dirty="0"/>
              <a:t>̀ essere molto diversa dalla vita terrestre”. </a:t>
            </a:r>
          </a:p>
          <a:p>
            <a:pPr algn="just"/>
            <a:r>
              <a:rPr lang="it-IT" dirty="0"/>
              <a:t>Oggi sappiamo che i processi naturali dipendono dalle condizioni ambientali (pressione, temperatura, abbondanze chimiche, fenomeni costruttivi e distruttivi presenti) e che </a:t>
            </a:r>
            <a:r>
              <a:rPr lang="it-IT" dirty="0" err="1"/>
              <a:t>percio</a:t>
            </a:r>
            <a:r>
              <a:rPr lang="it-IT" dirty="0"/>
              <a:t>̀ in ambienti diversi si sono sviluppate specie viventi diverse, cosa allora ignota agli scienziati dell’epoca. </a:t>
            </a:r>
          </a:p>
        </p:txBody>
      </p:sp>
    </p:spTree>
    <p:extLst>
      <p:ext uri="{BB962C8B-B14F-4D97-AF65-F5344CB8AC3E}">
        <p14:creationId xmlns:p14="http://schemas.microsoft.com/office/powerpoint/2010/main" val="43770103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659397D-AD90-A347-981E-A5021E31D31D}"/>
              </a:ext>
            </a:extLst>
          </p:cNvPr>
          <p:cNvSpPr>
            <a:spLocks noGrp="1"/>
          </p:cNvSpPr>
          <p:nvPr>
            <p:ph type="title"/>
          </p:nvPr>
        </p:nvSpPr>
        <p:spPr>
          <a:xfrm>
            <a:off x="1189893" y="-443767"/>
            <a:ext cx="10515600" cy="1325563"/>
          </a:xfrm>
        </p:spPr>
        <p:txBody>
          <a:bodyPr/>
          <a:lstStyle/>
          <a:p>
            <a:r>
              <a:rPr lang="it-IT" b="1" dirty="0"/>
              <a:t>Dal Rinascimento alla Rivoluzione Francese </a:t>
            </a:r>
            <a:endParaRPr lang="en-GB" dirty="0"/>
          </a:p>
        </p:txBody>
      </p:sp>
      <p:sp>
        <p:nvSpPr>
          <p:cNvPr id="3" name="Segnaposto contenuto 2">
            <a:extLst>
              <a:ext uri="{FF2B5EF4-FFF2-40B4-BE49-F238E27FC236}">
                <a16:creationId xmlns:a16="http://schemas.microsoft.com/office/drawing/2014/main" id="{008FD9AA-1161-3A46-9316-37FD200AB5C2}"/>
              </a:ext>
            </a:extLst>
          </p:cNvPr>
          <p:cNvSpPr>
            <a:spLocks noGrp="1"/>
          </p:cNvSpPr>
          <p:nvPr>
            <p:ph idx="1"/>
          </p:nvPr>
        </p:nvSpPr>
        <p:spPr>
          <a:xfrm>
            <a:off x="0" y="562708"/>
            <a:ext cx="12192000" cy="6447692"/>
          </a:xfrm>
        </p:spPr>
        <p:txBody>
          <a:bodyPr anchor="ctr">
            <a:normAutofit fontScale="85000" lnSpcReduction="10000"/>
          </a:bodyPr>
          <a:lstStyle/>
          <a:p>
            <a:pPr algn="just"/>
            <a:r>
              <a:rPr lang="it-IT" dirty="0"/>
              <a:t>La tecnica della stampa (Germania seconda metà del 1400) si diffonde nel 1500 anche nel resto d’Europa, permettendo a sempre </a:t>
            </a:r>
            <a:r>
              <a:rPr lang="it-IT" dirty="0" err="1"/>
              <a:t>piu</a:t>
            </a:r>
            <a:r>
              <a:rPr lang="it-IT" dirty="0"/>
              <a:t>̀ persone di leggere e acquistare libri.</a:t>
            </a:r>
          </a:p>
          <a:p>
            <a:pPr algn="just"/>
            <a:r>
              <a:rPr lang="it-IT" dirty="0"/>
              <a:t>Tuttavia nel 1600 il libro “colto” è ancora patrimonio di pochi e questo tipo di riflessioni non arriva mai alla gente comune. </a:t>
            </a:r>
          </a:p>
          <a:p>
            <a:pPr algn="just"/>
            <a:r>
              <a:rPr lang="it-IT" dirty="0"/>
              <a:t>Molte scuole sono tenute dal clero e hanno lo scopo di istruire sulla grammatica, sull’umanesimo e sulla retorica. Le </a:t>
            </a:r>
            <a:r>
              <a:rPr lang="it-IT" dirty="0" err="1"/>
              <a:t>universita</a:t>
            </a:r>
            <a:r>
              <a:rPr lang="it-IT" dirty="0"/>
              <a:t>̀ restano comunque patrimonio di ricchi e nobili. </a:t>
            </a:r>
          </a:p>
          <a:p>
            <a:pPr algn="just"/>
            <a:r>
              <a:rPr lang="it-IT" dirty="0"/>
              <a:t>Troviamo un accenno al problema della vita su altri pianeti nel libro del 1686 Conversazione sulla </a:t>
            </a:r>
            <a:r>
              <a:rPr lang="it-IT" dirty="0" err="1"/>
              <a:t>pluralita</a:t>
            </a:r>
            <a:r>
              <a:rPr lang="it-IT" dirty="0"/>
              <a:t>̀ dei Mondi di Le </a:t>
            </a:r>
            <a:r>
              <a:rPr lang="it-IT" dirty="0" err="1"/>
              <a:t>Bouyer</a:t>
            </a:r>
            <a:r>
              <a:rPr lang="it-IT" dirty="0"/>
              <a:t> de </a:t>
            </a:r>
            <a:r>
              <a:rPr lang="it-IT" dirty="0" err="1"/>
              <a:t>Fontenelle</a:t>
            </a:r>
            <a:r>
              <a:rPr lang="it-IT" dirty="0"/>
              <a:t> (1657-1757): la prima opera di divulgazione scientifica che invita il lettore al piacere della scoperta di questi argomenti. </a:t>
            </a:r>
          </a:p>
          <a:p>
            <a:pPr algn="just"/>
            <a:r>
              <a:rPr lang="it-IT" dirty="0"/>
              <a:t>Negli stessi anni Newton componeva in latino i suoi Principi matematici della filosofia naturale rivolgendosi così a quei pochi che potevano comprendere la matematica dell’epoca. </a:t>
            </a:r>
          </a:p>
          <a:p>
            <a:pPr algn="just"/>
            <a:r>
              <a:rPr lang="it-IT" dirty="0"/>
              <a:t>L’argomento per credere all’esistenza di altri mondi abitati appare essere “la somiglianza completa dei pianeti con la Terra, che è abitata, l’impossibilità di immaginare che essi siano stati fatti per un uso diverso [che ospitare la vita], la </a:t>
            </a:r>
            <a:r>
              <a:rPr lang="it-IT" dirty="0" err="1"/>
              <a:t>fecondita</a:t>
            </a:r>
            <a:r>
              <a:rPr lang="it-IT" dirty="0"/>
              <a:t>̀ e la magnificenza della natura”.</a:t>
            </a:r>
          </a:p>
          <a:p>
            <a:pPr algn="just"/>
            <a:r>
              <a:rPr lang="it-IT" dirty="0"/>
              <a:t>Il successo dell’opera mostrò l’interesse del pubblico per l’Astronomia.</a:t>
            </a:r>
          </a:p>
          <a:p>
            <a:pPr algn="just"/>
            <a:r>
              <a:rPr lang="it-IT" dirty="0"/>
              <a:t>Questi argomenti non creano più imbarazzo come successo agli scienziati dei secoli precedenti. </a:t>
            </a:r>
          </a:p>
        </p:txBody>
      </p:sp>
    </p:spTree>
    <p:extLst>
      <p:ext uri="{BB962C8B-B14F-4D97-AF65-F5344CB8AC3E}">
        <p14:creationId xmlns:p14="http://schemas.microsoft.com/office/powerpoint/2010/main" val="154139582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FE1F8EA-5281-3D42-8ED4-CE904CCFBFA6}"/>
              </a:ext>
            </a:extLst>
          </p:cNvPr>
          <p:cNvSpPr>
            <a:spLocks noGrp="1"/>
          </p:cNvSpPr>
          <p:nvPr>
            <p:ph type="title"/>
          </p:nvPr>
        </p:nvSpPr>
        <p:spPr>
          <a:xfrm>
            <a:off x="1025769" y="-279644"/>
            <a:ext cx="10515600" cy="1325563"/>
          </a:xfrm>
        </p:spPr>
        <p:txBody>
          <a:bodyPr/>
          <a:lstStyle/>
          <a:p>
            <a:r>
              <a:rPr lang="it-IT" b="1" dirty="0"/>
              <a:t>Dal Rinascimento alla Rivoluzione Francese </a:t>
            </a:r>
            <a:endParaRPr lang="en-GB" dirty="0"/>
          </a:p>
        </p:txBody>
      </p:sp>
      <p:sp>
        <p:nvSpPr>
          <p:cNvPr id="3" name="Segnaposto contenuto 2">
            <a:extLst>
              <a:ext uri="{FF2B5EF4-FFF2-40B4-BE49-F238E27FC236}">
                <a16:creationId xmlns:a16="http://schemas.microsoft.com/office/drawing/2014/main" id="{69EC9C8C-0149-E643-B9A9-5913D99190A9}"/>
              </a:ext>
            </a:extLst>
          </p:cNvPr>
          <p:cNvSpPr>
            <a:spLocks noGrp="1"/>
          </p:cNvSpPr>
          <p:nvPr>
            <p:ph idx="1"/>
          </p:nvPr>
        </p:nvSpPr>
        <p:spPr>
          <a:xfrm>
            <a:off x="0" y="691662"/>
            <a:ext cx="12192000" cy="5485301"/>
          </a:xfrm>
        </p:spPr>
        <p:txBody>
          <a:bodyPr>
            <a:normAutofit fontScale="92500" lnSpcReduction="20000"/>
          </a:bodyPr>
          <a:lstStyle/>
          <a:p>
            <a:pPr algn="just"/>
            <a:r>
              <a:rPr lang="it-IT" dirty="0"/>
              <a:t>Voltaire (1694-1778), filosofo e scrittore, vena satirica contro le idee comuni della sua epoca.</a:t>
            </a:r>
          </a:p>
          <a:p>
            <a:pPr algn="just"/>
            <a:r>
              <a:rPr lang="it-IT" dirty="0"/>
              <a:t>In Candido o l’ottimismo (1759) ironizza sul “il migliore dei modi possibili”;</a:t>
            </a:r>
          </a:p>
          <a:p>
            <a:pPr algn="just"/>
            <a:r>
              <a:rPr lang="it-IT" dirty="0"/>
              <a:t>Esseri da altri mondi nel romanzo </a:t>
            </a:r>
            <a:r>
              <a:rPr lang="it-IT" dirty="0" err="1"/>
              <a:t>Micromégas</a:t>
            </a:r>
            <a:r>
              <a:rPr lang="it-IT" dirty="0"/>
              <a:t> (1752):</a:t>
            </a:r>
          </a:p>
          <a:p>
            <a:pPr lvl="1" algn="just"/>
            <a:r>
              <a:rPr lang="it-IT" dirty="0"/>
              <a:t>Un viaggiatore proveniente da un pianeta che orbita intorno alla stella Sirio, </a:t>
            </a:r>
            <a:r>
              <a:rPr lang="it-IT" dirty="0" err="1"/>
              <a:t>Micromégas</a:t>
            </a:r>
            <a:r>
              <a:rPr lang="it-IT" dirty="0"/>
              <a:t>, arriva sul pianeta Saturno dove fa amicizia con il Segretario dell’Accademia di Saturno. </a:t>
            </a:r>
            <a:r>
              <a:rPr lang="it-IT" dirty="0" err="1"/>
              <a:t>Micromégas</a:t>
            </a:r>
            <a:r>
              <a:rPr lang="it-IT" dirty="0"/>
              <a:t> è alto 36 km, mentre il saturniano “solo” 11 metri. Entrambi visitano la Terra che appare loro disabitata essendo i suoi abitanti microscopici rispetto a loro. Attraverso un grande diamante usato come lente d’ingrandimento si accorgono di una nave di scienziati e filosofi e si stupiscono di come queste creature così piccole siano in grado di ragionare e comunicare. </a:t>
            </a:r>
          </a:p>
          <a:p>
            <a:pPr lvl="1" algn="just"/>
            <a:r>
              <a:rPr lang="it-IT" dirty="0"/>
              <a:t>Il è il primo esempio di fantascienza e parla di come si debba essere aperti ad accogliere e rispettare altre culture. </a:t>
            </a:r>
          </a:p>
          <a:p>
            <a:pPr lvl="1" algn="just"/>
            <a:r>
              <a:rPr lang="it-IT" dirty="0"/>
              <a:t>Il tono ironico, sull’eterna insoddisfazione degli esseri viventi: “viaggiando ho visto dei mortali molto inferiori a noi; ne ho visti altri molto superiori; ma non ne ho visto nessuno che non avesse </a:t>
            </a:r>
            <a:r>
              <a:rPr lang="it-IT" dirty="0" err="1"/>
              <a:t>piu</a:t>
            </a:r>
            <a:r>
              <a:rPr lang="it-IT" dirty="0"/>
              <a:t>̀ desideri che bisogni, e </a:t>
            </a:r>
            <a:r>
              <a:rPr lang="it-IT" dirty="0" err="1"/>
              <a:t>piu</a:t>
            </a:r>
            <a:r>
              <a:rPr lang="it-IT" dirty="0"/>
              <a:t>̀ bisogni che soddisfazioni.” </a:t>
            </a:r>
          </a:p>
          <a:p>
            <a:pPr algn="just"/>
            <a:r>
              <a:rPr lang="it-IT" dirty="0"/>
              <a:t>I tempi stavano cambiando, e nel Nord America e in Francia le grandi rivoluzioni del 1775 e 1789 portavano nuove idee e libertà di pensiero anche verso i problemi dell’origine della vita terrestre e sugli altri mondi al di là del nostro pianeta. </a:t>
            </a:r>
          </a:p>
          <a:p>
            <a:endParaRPr lang="en-GB" dirty="0"/>
          </a:p>
        </p:txBody>
      </p:sp>
    </p:spTree>
    <p:extLst>
      <p:ext uri="{BB962C8B-B14F-4D97-AF65-F5344CB8AC3E}">
        <p14:creationId xmlns:p14="http://schemas.microsoft.com/office/powerpoint/2010/main" val="422688516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FA7187A-710C-9A45-9FCA-52797D0D0FD9}"/>
              </a:ext>
            </a:extLst>
          </p:cNvPr>
          <p:cNvSpPr>
            <a:spLocks noGrp="1"/>
          </p:cNvSpPr>
          <p:nvPr>
            <p:ph type="title"/>
          </p:nvPr>
        </p:nvSpPr>
        <p:spPr>
          <a:xfrm>
            <a:off x="544286" y="-353332"/>
            <a:ext cx="10515600" cy="1325563"/>
          </a:xfrm>
        </p:spPr>
        <p:txBody>
          <a:bodyPr/>
          <a:lstStyle/>
          <a:p>
            <a:pPr algn="ctr"/>
            <a:r>
              <a:rPr lang="it-IT" b="1" dirty="0"/>
              <a:t>L’Ottocento </a:t>
            </a:r>
            <a:endParaRPr lang="en-GB" b="1" dirty="0"/>
          </a:p>
        </p:txBody>
      </p:sp>
      <p:sp>
        <p:nvSpPr>
          <p:cNvPr id="3" name="Segnaposto contenuto 2">
            <a:extLst>
              <a:ext uri="{FF2B5EF4-FFF2-40B4-BE49-F238E27FC236}">
                <a16:creationId xmlns:a16="http://schemas.microsoft.com/office/drawing/2014/main" id="{2D6CCF1E-4899-FC42-89D1-2358E670EBB1}"/>
              </a:ext>
            </a:extLst>
          </p:cNvPr>
          <p:cNvSpPr>
            <a:spLocks noGrp="1"/>
          </p:cNvSpPr>
          <p:nvPr>
            <p:ph idx="1"/>
          </p:nvPr>
        </p:nvSpPr>
        <p:spPr>
          <a:xfrm>
            <a:off x="114300" y="751114"/>
            <a:ext cx="12077700" cy="6106886"/>
          </a:xfrm>
        </p:spPr>
        <p:txBody>
          <a:bodyPr anchor="ctr">
            <a:normAutofit fontScale="92500"/>
          </a:bodyPr>
          <a:lstStyle/>
          <a:p>
            <a:pPr algn="just"/>
            <a:r>
              <a:rPr lang="it-IT" b="1" dirty="0"/>
              <a:t>XIX secolo</a:t>
            </a:r>
            <a:r>
              <a:rPr lang="it-IT" dirty="0"/>
              <a:t>: importanti </a:t>
            </a:r>
            <a:r>
              <a:rPr lang="it-IT" b="1" dirty="0"/>
              <a:t>teorie sull’origine della vita </a:t>
            </a:r>
            <a:r>
              <a:rPr lang="it-IT" dirty="0"/>
              <a:t>e sulla struttura dell’Universo. </a:t>
            </a:r>
          </a:p>
          <a:p>
            <a:pPr algn="just"/>
            <a:r>
              <a:rPr lang="it-IT" dirty="0"/>
              <a:t>Il problema </a:t>
            </a:r>
            <a:r>
              <a:rPr lang="it-IT" b="1" dirty="0"/>
              <a:t>dell’esistenza di altri mondi abitati si lega all’origine della vita </a:t>
            </a:r>
            <a:r>
              <a:rPr lang="it-IT" dirty="0"/>
              <a:t>sulla Terra. </a:t>
            </a:r>
          </a:p>
          <a:p>
            <a:pPr algn="just"/>
            <a:r>
              <a:rPr lang="it-IT" dirty="0"/>
              <a:t>Dalla comprensione di questo fenomeno si potrebbe dedurre se esso sia una prerogativa del nostro pianeta, oppure il risultato di leggi fisiche e chimiche che essendo valide in tutto l’universo possono realizzarsi anche altrove. </a:t>
            </a:r>
          </a:p>
          <a:p>
            <a:pPr algn="just"/>
            <a:r>
              <a:rPr lang="it-IT" dirty="0"/>
              <a:t>Ricerche di quattro grandi scienziati: </a:t>
            </a:r>
            <a:r>
              <a:rPr lang="it-IT" b="1" dirty="0"/>
              <a:t>Pasteur, Lamarck, Wallace e Darwin. </a:t>
            </a:r>
          </a:p>
          <a:p>
            <a:pPr algn="just"/>
            <a:r>
              <a:rPr lang="it-IT" dirty="0"/>
              <a:t>1809 Lamarck: ipotizza che forme di vita semplici vengano create sempre in una generazione spontanea, e che una forza vitale innata le spinga a diventare complesse. L’uso di un organo </a:t>
            </a:r>
            <a:r>
              <a:rPr lang="it-IT" dirty="0" err="1"/>
              <a:t>puo</a:t>
            </a:r>
            <a:r>
              <a:rPr lang="it-IT" dirty="0"/>
              <a:t>̀ stimolarne cambiamento, (e.g. muscoli). MA crede che ciò possa trasmettersi: adattamento all’ambiente (e.g. il collo delle giraffe). </a:t>
            </a:r>
          </a:p>
          <a:p>
            <a:pPr algn="just"/>
            <a:r>
              <a:rPr lang="it-IT" dirty="0"/>
              <a:t>Pasteur (1822-1895) dimostra che la vita non si </a:t>
            </a:r>
            <a:r>
              <a:rPr lang="it-IT" dirty="0" err="1"/>
              <a:t>puo</a:t>
            </a:r>
            <a:r>
              <a:rPr lang="it-IT" dirty="0"/>
              <a:t>̀ generare spontaneamente dalle cose inanimate, ma deriva da altra vita. </a:t>
            </a:r>
          </a:p>
          <a:p>
            <a:pPr algn="just"/>
            <a:r>
              <a:rPr lang="it-IT" dirty="0"/>
              <a:t>Wallace (1823-1913) teoria dell’evoluzione causata dalle pressioni ambientali che costringono le specie viventi ad adattarsi, generando così una selezione naturale.</a:t>
            </a:r>
          </a:p>
        </p:txBody>
      </p:sp>
    </p:spTree>
    <p:extLst>
      <p:ext uri="{BB962C8B-B14F-4D97-AF65-F5344CB8AC3E}">
        <p14:creationId xmlns:p14="http://schemas.microsoft.com/office/powerpoint/2010/main" val="38473039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133D761-865E-9948-869B-ADD733245D2D}"/>
              </a:ext>
            </a:extLst>
          </p:cNvPr>
          <p:cNvSpPr>
            <a:spLocks noGrp="1"/>
          </p:cNvSpPr>
          <p:nvPr>
            <p:ph type="title"/>
          </p:nvPr>
        </p:nvSpPr>
        <p:spPr>
          <a:xfrm>
            <a:off x="753140" y="-357889"/>
            <a:ext cx="10515600" cy="1325563"/>
          </a:xfrm>
        </p:spPr>
        <p:txBody>
          <a:bodyPr/>
          <a:lstStyle/>
          <a:p>
            <a:pPr algn="ctr"/>
            <a:r>
              <a:rPr lang="it-IT" b="1" dirty="0"/>
              <a:t>L’Ottocento</a:t>
            </a:r>
            <a:endParaRPr lang="en-GB" dirty="0"/>
          </a:p>
        </p:txBody>
      </p:sp>
      <p:sp>
        <p:nvSpPr>
          <p:cNvPr id="3" name="Segnaposto contenuto 2">
            <a:extLst>
              <a:ext uri="{FF2B5EF4-FFF2-40B4-BE49-F238E27FC236}">
                <a16:creationId xmlns:a16="http://schemas.microsoft.com/office/drawing/2014/main" id="{977780A1-F4A3-AD40-99EC-71D9220599FD}"/>
              </a:ext>
            </a:extLst>
          </p:cNvPr>
          <p:cNvSpPr>
            <a:spLocks noGrp="1"/>
          </p:cNvSpPr>
          <p:nvPr>
            <p:ph idx="1"/>
          </p:nvPr>
        </p:nvSpPr>
        <p:spPr>
          <a:xfrm>
            <a:off x="0" y="304892"/>
            <a:ext cx="12099851" cy="6592186"/>
          </a:xfrm>
        </p:spPr>
        <p:txBody>
          <a:bodyPr anchor="ctr">
            <a:normAutofit fontScale="77500" lnSpcReduction="20000"/>
          </a:bodyPr>
          <a:lstStyle/>
          <a:p>
            <a:pPr algn="just"/>
            <a:r>
              <a:rPr lang="it-IT" dirty="0"/>
              <a:t>Darwin (1809-1882) anticipava l’idea di una Terra primordiale diversa da quella attuale, proponendo involontariamente quegli esperimenti di </a:t>
            </a:r>
            <a:r>
              <a:rPr lang="it-IT" dirty="0" err="1"/>
              <a:t>Oparin</a:t>
            </a:r>
            <a:r>
              <a:rPr lang="it-IT" dirty="0"/>
              <a:t> e di Miller che quasi un secolo dopo avrebbero portato alla scoperta del “brodo primordiale”, una miscela di acqua e amminoacidi</a:t>
            </a:r>
          </a:p>
          <a:p>
            <a:pPr algn="just"/>
            <a:r>
              <a:rPr lang="it-IT" dirty="0"/>
              <a:t>Darwin «L’origine delle specie» (1859): la vita evolve da organismi semplici a organismi </a:t>
            </a:r>
            <a:r>
              <a:rPr lang="it-IT" dirty="0" err="1"/>
              <a:t>piu</a:t>
            </a:r>
            <a:r>
              <a:rPr lang="it-IT" dirty="0"/>
              <a:t>̀ complessi.</a:t>
            </a:r>
          </a:p>
          <a:p>
            <a:pPr algn="just"/>
            <a:r>
              <a:rPr lang="it-IT" dirty="0"/>
              <a:t>Le variazioni degli organi non guidate dall’ambiente, ma gli individui con diverse </a:t>
            </a:r>
            <a:r>
              <a:rPr lang="it-IT" dirty="0" err="1"/>
              <a:t>proprieta</a:t>
            </a:r>
            <a:r>
              <a:rPr lang="it-IT" dirty="0"/>
              <a:t>̀ sono selezionati dall’ambiente (giraffe con colli di varia lunghezza, solo con il collo lungo sono sopravvissute). </a:t>
            </a:r>
          </a:p>
          <a:p>
            <a:pPr algn="just"/>
            <a:r>
              <a:rPr lang="it-IT" dirty="0"/>
              <a:t>Evoluzione darwiniana: criticata dai suoi contemporanei e tuttora, in alcuni ambienti, </a:t>
            </a:r>
            <a:r>
              <a:rPr lang="it-IT" dirty="0" err="1"/>
              <a:t>perche</a:t>
            </a:r>
            <a:r>
              <a:rPr lang="it-IT" dirty="0"/>
              <a:t>́ contro l’idea di creazione divina in cui ogni specie ha oggi la forma con cui è stata concepita nella Genesi.</a:t>
            </a:r>
          </a:p>
          <a:p>
            <a:pPr algn="just"/>
            <a:r>
              <a:rPr lang="it-IT" dirty="0"/>
              <a:t>Teoria di Darwin:</a:t>
            </a:r>
          </a:p>
          <a:p>
            <a:pPr lvl="1" algn="just"/>
            <a:r>
              <a:rPr lang="it-IT" dirty="0"/>
              <a:t>censurata negli USA fino al 1920, nello stato del Tennessee i libri vietati fino al 1967, quando la Corte Suprema USA dichiara il divieto in conflitto con due emendamenti della Costituzione. </a:t>
            </a:r>
          </a:p>
          <a:p>
            <a:pPr lvl="1" algn="just"/>
            <a:r>
              <a:rPr lang="it-IT" dirty="0"/>
              <a:t>Vietata nelle scuole turche nel 2017.</a:t>
            </a:r>
          </a:p>
          <a:p>
            <a:pPr lvl="1" algn="just"/>
            <a:r>
              <a:rPr lang="it-IT" dirty="0"/>
              <a:t>La riforma scolastica del 2004 in Italia la rimuove dai programmi scolastici della scuola dell’obbligo, introducendo l’anno dopo una “coevoluzione della geosfera e biosfera”, le scoperte di Galileo, Newton e Einstein sono “ipotesi”! </a:t>
            </a:r>
          </a:p>
          <a:p>
            <a:pPr algn="just"/>
            <a:r>
              <a:rPr lang="it-IT" dirty="0"/>
              <a:t>Astronomi come </a:t>
            </a:r>
            <a:r>
              <a:rPr lang="it-IT" dirty="0" err="1"/>
              <a:t>Proctor</a:t>
            </a:r>
            <a:r>
              <a:rPr lang="it-IT" dirty="0"/>
              <a:t> (1837-1888) o </a:t>
            </a:r>
            <a:r>
              <a:rPr lang="it-IT" dirty="0" err="1"/>
              <a:t>Flammarion</a:t>
            </a:r>
            <a:r>
              <a:rPr lang="it-IT" dirty="0"/>
              <a:t> (1842-1925) scrivono, senza creare scandalo, libri su come possano esistere mondi abitati nel nostro Sistema Solare. </a:t>
            </a:r>
          </a:p>
          <a:p>
            <a:pPr algn="just"/>
            <a:r>
              <a:rPr lang="it-IT" dirty="0"/>
              <a:t>MA...Darwin aveva toccato “l’Uomo”, la sua origine e la sua riproduzione, un argomento tabù per molte persone anche all’epoca attuale. </a:t>
            </a:r>
          </a:p>
        </p:txBody>
      </p:sp>
    </p:spTree>
    <p:extLst>
      <p:ext uri="{BB962C8B-B14F-4D97-AF65-F5344CB8AC3E}">
        <p14:creationId xmlns:p14="http://schemas.microsoft.com/office/powerpoint/2010/main" val="4122605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FA717C0-6D91-4B45-9ECF-FFCF9DE4DE0C}"/>
              </a:ext>
            </a:extLst>
          </p:cNvPr>
          <p:cNvSpPr>
            <a:spLocks noGrp="1"/>
          </p:cNvSpPr>
          <p:nvPr>
            <p:ph type="title"/>
          </p:nvPr>
        </p:nvSpPr>
        <p:spPr>
          <a:xfrm>
            <a:off x="838200" y="365125"/>
            <a:ext cx="10515600" cy="1325563"/>
          </a:xfrm>
        </p:spPr>
        <p:txBody>
          <a:bodyPr/>
          <a:lstStyle/>
          <a:p>
            <a:pPr algn="ctr"/>
            <a:r>
              <a:rPr lang="it-IT" b="1" dirty="0"/>
              <a:t>L’extraterrestre dall’antica Grecia al XXI secolo</a:t>
            </a:r>
            <a:endParaRPr lang="en-GB" b="1" dirty="0"/>
          </a:p>
        </p:txBody>
      </p:sp>
      <p:sp>
        <p:nvSpPr>
          <p:cNvPr id="3" name="Segnaposto contenuto 2">
            <a:extLst>
              <a:ext uri="{FF2B5EF4-FFF2-40B4-BE49-F238E27FC236}">
                <a16:creationId xmlns:a16="http://schemas.microsoft.com/office/drawing/2014/main" id="{B679C5CE-7822-FD4C-BD6D-70DB73237417}"/>
              </a:ext>
            </a:extLst>
          </p:cNvPr>
          <p:cNvSpPr>
            <a:spLocks noGrp="1"/>
          </p:cNvSpPr>
          <p:nvPr>
            <p:ph idx="1"/>
          </p:nvPr>
        </p:nvSpPr>
        <p:spPr>
          <a:xfrm>
            <a:off x="138023" y="1825625"/>
            <a:ext cx="12053977" cy="4351338"/>
          </a:xfrm>
        </p:spPr>
        <p:txBody>
          <a:bodyPr>
            <a:normAutofit/>
          </a:bodyPr>
          <a:lstStyle/>
          <a:p>
            <a:pPr algn="just"/>
            <a:r>
              <a:rPr lang="it-IT" sz="3200" dirty="0"/>
              <a:t>Nel passato i viaggiatori si spingevano oltre i propri confini e trovavano altre genti, altre lingue e usanze, ma solo i </a:t>
            </a:r>
            <a:r>
              <a:rPr lang="it-IT" sz="3200" b="1" dirty="0"/>
              <a:t>pochi sapienti </a:t>
            </a:r>
            <a:r>
              <a:rPr lang="it-IT" sz="3200" dirty="0"/>
              <a:t>ritenevano ovvio il fatto che ci fossero altri animali, piante ed esseri umani.</a:t>
            </a:r>
          </a:p>
          <a:p>
            <a:pPr algn="just"/>
            <a:r>
              <a:rPr lang="it-IT" sz="3200" b="1" dirty="0"/>
              <a:t>Il resto della popolazione,</a:t>
            </a:r>
            <a:r>
              <a:rPr lang="it-IT" sz="3200" dirty="0"/>
              <a:t> attenta a problemi quotidiani e a possibili minacce alla sopravvivenza.</a:t>
            </a:r>
          </a:p>
          <a:p>
            <a:pPr algn="just"/>
            <a:r>
              <a:rPr lang="it-IT" sz="3200" dirty="0"/>
              <a:t>Ben pochi pensavano alla Luna: non era un altro pianeta con montagne e vallate, le stelle non erano altri Soli. </a:t>
            </a:r>
          </a:p>
        </p:txBody>
      </p:sp>
    </p:spTree>
    <p:extLst>
      <p:ext uri="{BB962C8B-B14F-4D97-AF65-F5344CB8AC3E}">
        <p14:creationId xmlns:p14="http://schemas.microsoft.com/office/powerpoint/2010/main" val="270962561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3BAF9E3-A94A-C94B-B3A9-0D1E4207D597}"/>
              </a:ext>
            </a:extLst>
          </p:cNvPr>
          <p:cNvSpPr>
            <a:spLocks noGrp="1"/>
          </p:cNvSpPr>
          <p:nvPr>
            <p:ph type="title"/>
          </p:nvPr>
        </p:nvSpPr>
        <p:spPr>
          <a:xfrm>
            <a:off x="742503" y="-336623"/>
            <a:ext cx="10515600" cy="1325563"/>
          </a:xfrm>
        </p:spPr>
        <p:txBody>
          <a:bodyPr/>
          <a:lstStyle/>
          <a:p>
            <a:pPr algn="ctr"/>
            <a:r>
              <a:rPr lang="it-IT" b="1" dirty="0"/>
              <a:t>L’Ottocento</a:t>
            </a:r>
            <a:endParaRPr lang="en-GB" dirty="0"/>
          </a:p>
        </p:txBody>
      </p:sp>
      <p:sp>
        <p:nvSpPr>
          <p:cNvPr id="3" name="Segnaposto contenuto 2">
            <a:extLst>
              <a:ext uri="{FF2B5EF4-FFF2-40B4-BE49-F238E27FC236}">
                <a16:creationId xmlns:a16="http://schemas.microsoft.com/office/drawing/2014/main" id="{84318C34-AA6C-5A44-8AE3-2E73BE5F65ED}"/>
              </a:ext>
            </a:extLst>
          </p:cNvPr>
          <p:cNvSpPr>
            <a:spLocks noGrp="1"/>
          </p:cNvSpPr>
          <p:nvPr>
            <p:ph idx="1"/>
          </p:nvPr>
        </p:nvSpPr>
        <p:spPr>
          <a:xfrm>
            <a:off x="74428" y="914400"/>
            <a:ext cx="12117572" cy="5943600"/>
          </a:xfrm>
        </p:spPr>
        <p:txBody>
          <a:bodyPr anchor="ctr">
            <a:noAutofit/>
          </a:bodyPr>
          <a:lstStyle/>
          <a:p>
            <a:pPr algn="just"/>
            <a:r>
              <a:rPr lang="it-IT" sz="1800" dirty="0"/>
              <a:t>Schiapparelli (1835- 1910): su Marte delle zone di colore verdastro (vegetazione?) e delle linee sottili e diritte </a:t>
            </a:r>
            <a:r>
              <a:rPr lang="it-IT" sz="1800" b="1" dirty="0"/>
              <a:t>(canali?)</a:t>
            </a:r>
            <a:r>
              <a:rPr lang="it-IT" sz="1800" dirty="0"/>
              <a:t>. </a:t>
            </a:r>
          </a:p>
          <a:p>
            <a:pPr algn="just"/>
            <a:r>
              <a:rPr lang="it-IT" sz="1800" dirty="0"/>
              <a:t>Altri astronomi avanzano l’ipotesi che essi fossero opera di una qualche </a:t>
            </a:r>
            <a:r>
              <a:rPr lang="it-IT" sz="1800" dirty="0" err="1"/>
              <a:t>civilta</a:t>
            </a:r>
            <a:r>
              <a:rPr lang="it-IT" sz="1800" dirty="0"/>
              <a:t>̀. </a:t>
            </a:r>
          </a:p>
          <a:p>
            <a:pPr algn="just"/>
            <a:r>
              <a:rPr lang="it-IT" sz="1800" dirty="0" err="1"/>
              <a:t>Pickering</a:t>
            </a:r>
            <a:r>
              <a:rPr lang="it-IT" sz="1800" dirty="0"/>
              <a:t> (1846-1919), uno dei padri della spettroscopia stellare, sostiene la presenza di canali e ‘oasi’. </a:t>
            </a:r>
          </a:p>
          <a:p>
            <a:pPr algn="just"/>
            <a:r>
              <a:rPr lang="it-IT" sz="1800" dirty="0"/>
              <a:t>Barnard (1857-1923) vede crateri simili a quelli lunari e il biologo Wallace (1823-1913) calcola la temperatura superficiale di Marte (– 35 °C) , concludendo: troppo bassa per ospitare la vita.</a:t>
            </a:r>
          </a:p>
          <a:p>
            <a:pPr algn="just"/>
            <a:r>
              <a:rPr lang="it-IT" sz="1800" dirty="0"/>
              <a:t>Lowell (1855-1916), uomo ricco con osservatorio astronomico privato in Arizona, riprende le osservazioni di Schiapparelli sostenendo la presenza di canali. Fa tradurre in </a:t>
            </a:r>
            <a:r>
              <a:rPr lang="it-IT" sz="1800" b="1" dirty="0" err="1"/>
              <a:t>canals</a:t>
            </a:r>
            <a:r>
              <a:rPr lang="it-IT" sz="1800" b="1" dirty="0"/>
              <a:t> (</a:t>
            </a:r>
            <a:r>
              <a:rPr lang="it-IT" sz="1800" dirty="0"/>
              <a:t>via d’acqua artificiale creata per la navigazione) </a:t>
            </a:r>
            <a:r>
              <a:rPr lang="it-IT" sz="1800" b="1" dirty="0" err="1"/>
              <a:t>anziche</a:t>
            </a:r>
            <a:r>
              <a:rPr lang="it-IT" sz="1800" b="1" dirty="0"/>
              <a:t>́ </a:t>
            </a:r>
            <a:r>
              <a:rPr lang="it-IT" sz="1800" b="1" dirty="0" err="1"/>
              <a:t>channels</a:t>
            </a:r>
            <a:r>
              <a:rPr lang="it-IT" sz="1800" b="1" dirty="0"/>
              <a:t> </a:t>
            </a:r>
            <a:r>
              <a:rPr lang="it-IT" sz="1800" dirty="0"/>
              <a:t>(percorso naturale creato da un flusso d’acqua); una bella differenza, se applicata a Marte! </a:t>
            </a:r>
          </a:p>
          <a:p>
            <a:pPr algn="just"/>
            <a:r>
              <a:rPr lang="it-IT" sz="1800" dirty="0"/>
              <a:t>Che su Marte esistano dei </a:t>
            </a:r>
            <a:r>
              <a:rPr lang="it-IT" sz="1800" b="1" dirty="0"/>
              <a:t>«</a:t>
            </a:r>
            <a:r>
              <a:rPr lang="it-IT" sz="1800" b="1" dirty="0" err="1"/>
              <a:t>canals</a:t>
            </a:r>
            <a:r>
              <a:rPr lang="it-IT" sz="1800" b="1" dirty="0"/>
              <a:t>»</a:t>
            </a:r>
            <a:r>
              <a:rPr lang="it-IT" sz="1800" dirty="0"/>
              <a:t> si diffonde anche nel pubblico non colto e induce a pensare all’esistenza di abitanti in grado di costruire vie di comunicazione e di modificarle nel tempo.</a:t>
            </a:r>
          </a:p>
          <a:p>
            <a:pPr algn="just"/>
            <a:r>
              <a:rPr lang="it-IT" sz="1800" dirty="0"/>
              <a:t>1911, lo scrittore Burroughs, creatore di Tarzan, inizia una serie di romanzi, protagonista un uomo che atterra su Marte dove trova una popolazione di uomini verdi!!!</a:t>
            </a:r>
          </a:p>
          <a:p>
            <a:pPr algn="just"/>
            <a:r>
              <a:rPr lang="it-IT" sz="1800" dirty="0"/>
              <a:t>Così, il mito del Marziano inizia a diffondersi. </a:t>
            </a:r>
          </a:p>
          <a:p>
            <a:pPr algn="just"/>
            <a:r>
              <a:rPr lang="it-IT" sz="1800" dirty="0"/>
              <a:t>Canali su Marte = illusione ottica dovuta alla morfologia superficiale del pianeta.</a:t>
            </a:r>
          </a:p>
          <a:p>
            <a:pPr algn="just"/>
            <a:r>
              <a:rPr lang="it-IT" sz="1800" dirty="0"/>
              <a:t>Anni ‘60 le sonde spaziali Mariner rompono il mito: vulcani spenti e grandi deserti con temperature da far congelare la CO</a:t>
            </a:r>
            <a:r>
              <a:rPr lang="it-IT" sz="1800" baseline="-25000" dirty="0"/>
              <a:t>2</a:t>
            </a:r>
            <a:r>
              <a:rPr lang="it-IT" sz="1800" dirty="0"/>
              <a:t>.</a:t>
            </a:r>
          </a:p>
          <a:p>
            <a:pPr algn="just"/>
            <a:r>
              <a:rPr lang="it-IT" sz="1800" dirty="0"/>
              <a:t>Negli stessi anni le sonde sovietiche inviate su Venere: 470 °C, pressione atmosferica da abissi oceanici, pioggia di acido solforico.</a:t>
            </a:r>
          </a:p>
          <a:p>
            <a:pPr algn="just"/>
            <a:r>
              <a:rPr lang="it-IT" sz="1800" dirty="0"/>
              <a:t>Due speranze di trovare pianeti simili alla Terra che si infrangono! </a:t>
            </a:r>
          </a:p>
        </p:txBody>
      </p:sp>
    </p:spTree>
    <p:extLst>
      <p:ext uri="{BB962C8B-B14F-4D97-AF65-F5344CB8AC3E}">
        <p14:creationId xmlns:p14="http://schemas.microsoft.com/office/powerpoint/2010/main" val="120485151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615D1D8-82EE-2B47-8731-49234CAF9411}"/>
              </a:ext>
            </a:extLst>
          </p:cNvPr>
          <p:cNvSpPr>
            <a:spLocks noGrp="1"/>
          </p:cNvSpPr>
          <p:nvPr>
            <p:ph type="title"/>
          </p:nvPr>
        </p:nvSpPr>
        <p:spPr>
          <a:xfrm>
            <a:off x="721242" y="-304727"/>
            <a:ext cx="10515600" cy="1325563"/>
          </a:xfrm>
        </p:spPr>
        <p:txBody>
          <a:bodyPr/>
          <a:lstStyle/>
          <a:p>
            <a:pPr algn="ctr"/>
            <a:r>
              <a:rPr lang="it-IT" b="1" dirty="0"/>
              <a:t>L’Ottocento</a:t>
            </a:r>
            <a:endParaRPr lang="en-GB" dirty="0"/>
          </a:p>
        </p:txBody>
      </p:sp>
      <p:sp>
        <p:nvSpPr>
          <p:cNvPr id="3" name="Segnaposto contenuto 2">
            <a:extLst>
              <a:ext uri="{FF2B5EF4-FFF2-40B4-BE49-F238E27FC236}">
                <a16:creationId xmlns:a16="http://schemas.microsoft.com/office/drawing/2014/main" id="{A76B1B29-B502-5247-B838-377C73D802E4}"/>
              </a:ext>
            </a:extLst>
          </p:cNvPr>
          <p:cNvSpPr>
            <a:spLocks noGrp="1"/>
          </p:cNvSpPr>
          <p:nvPr>
            <p:ph idx="1"/>
          </p:nvPr>
        </p:nvSpPr>
        <p:spPr>
          <a:xfrm>
            <a:off x="0" y="701749"/>
            <a:ext cx="12043144" cy="5464582"/>
          </a:xfrm>
        </p:spPr>
        <p:txBody>
          <a:bodyPr anchor="ctr">
            <a:normAutofit fontScale="32500" lnSpcReduction="20000"/>
          </a:bodyPr>
          <a:lstStyle/>
          <a:p>
            <a:pPr algn="just"/>
            <a:r>
              <a:rPr lang="it-IT" sz="9600" dirty="0"/>
              <a:t>Si diffonde nel pubblico l’interesse per la vita extraterrestre «fantastica».</a:t>
            </a:r>
          </a:p>
          <a:p>
            <a:pPr algn="just"/>
            <a:r>
              <a:rPr lang="it-IT" sz="9600" dirty="0"/>
              <a:t>Nell’Ottocento il romanzo diventa un modo di diffondere conoscenze scientifiche e fare ipotesi, senza la pressione della verifica a cui è sottoposta la ricerca scientifica.</a:t>
            </a:r>
          </a:p>
          <a:p>
            <a:pPr algn="just"/>
            <a:r>
              <a:rPr lang="it-IT" sz="9600" dirty="0"/>
              <a:t>Jules Verne (1828- 1915) nei suoi romanzi immagina l’esplorazione umana di Terra e Luna.</a:t>
            </a:r>
          </a:p>
          <a:p>
            <a:pPr algn="just"/>
            <a:r>
              <a:rPr lang="it-IT" sz="9600" dirty="0"/>
              <a:t>L’idea che esista vita extraterrestre non è </a:t>
            </a:r>
            <a:r>
              <a:rPr lang="it-IT" sz="9600" dirty="0" err="1"/>
              <a:t>piu</a:t>
            </a:r>
            <a:r>
              <a:rPr lang="it-IT" sz="9600" dirty="0"/>
              <a:t>̀ un tabù, e se ne parla senza timori di critiche e ritorsioni, sotto l’etichetta di romanzo.</a:t>
            </a:r>
          </a:p>
          <a:p>
            <a:pPr algn="just"/>
            <a:r>
              <a:rPr lang="it-IT" sz="9600" dirty="0"/>
              <a:t>Il romanzo diventa un laboratorio in cui studiare la risposta della </a:t>
            </a:r>
            <a:r>
              <a:rPr lang="it-IT" sz="9600" dirty="0" err="1"/>
              <a:t>societa</a:t>
            </a:r>
            <a:r>
              <a:rPr lang="it-IT" sz="9600" dirty="0"/>
              <a:t>̀ contemporanea a eventi come il contatto tra </a:t>
            </a:r>
            <a:r>
              <a:rPr lang="it-IT" sz="9600" dirty="0" err="1"/>
              <a:t>civilta</a:t>
            </a:r>
            <a:r>
              <a:rPr lang="it-IT" sz="9600" dirty="0"/>
              <a:t>̀ diverse (e chi </a:t>
            </a:r>
            <a:r>
              <a:rPr lang="it-IT" sz="9600" dirty="0" err="1"/>
              <a:t>piu</a:t>
            </a:r>
            <a:r>
              <a:rPr lang="it-IT" sz="9600" dirty="0"/>
              <a:t>̀ diverso di un alieno?) e l’alieno a volte diventa una metafora del diverso, del nemico, proprio in quanto non-umano.</a:t>
            </a:r>
          </a:p>
          <a:p>
            <a:endParaRPr lang="en-GB" dirty="0"/>
          </a:p>
        </p:txBody>
      </p:sp>
    </p:spTree>
    <p:extLst>
      <p:ext uri="{BB962C8B-B14F-4D97-AF65-F5344CB8AC3E}">
        <p14:creationId xmlns:p14="http://schemas.microsoft.com/office/powerpoint/2010/main" val="412363858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8D351AD-A1FF-1941-83DC-E75A5955A10B}"/>
              </a:ext>
            </a:extLst>
          </p:cNvPr>
          <p:cNvSpPr>
            <a:spLocks noGrp="1"/>
          </p:cNvSpPr>
          <p:nvPr>
            <p:ph type="title"/>
          </p:nvPr>
        </p:nvSpPr>
        <p:spPr>
          <a:xfrm>
            <a:off x="487325" y="-325992"/>
            <a:ext cx="10515600" cy="1325563"/>
          </a:xfrm>
        </p:spPr>
        <p:txBody>
          <a:bodyPr/>
          <a:lstStyle/>
          <a:p>
            <a:pPr algn="ctr"/>
            <a:r>
              <a:rPr lang="it-IT" dirty="0"/>
              <a:t>Il Novecento e oltre </a:t>
            </a:r>
            <a:endParaRPr lang="en-GB" dirty="0"/>
          </a:p>
        </p:txBody>
      </p:sp>
      <p:sp>
        <p:nvSpPr>
          <p:cNvPr id="3" name="Segnaposto contenuto 2">
            <a:extLst>
              <a:ext uri="{FF2B5EF4-FFF2-40B4-BE49-F238E27FC236}">
                <a16:creationId xmlns:a16="http://schemas.microsoft.com/office/drawing/2014/main" id="{5252C229-E16C-5042-8C05-18EDE99F1A08}"/>
              </a:ext>
            </a:extLst>
          </p:cNvPr>
          <p:cNvSpPr>
            <a:spLocks noGrp="1"/>
          </p:cNvSpPr>
          <p:nvPr>
            <p:ph idx="1"/>
          </p:nvPr>
        </p:nvSpPr>
        <p:spPr>
          <a:xfrm>
            <a:off x="74428" y="595424"/>
            <a:ext cx="12117572" cy="6453964"/>
          </a:xfrm>
        </p:spPr>
        <p:txBody>
          <a:bodyPr anchor="ctr">
            <a:normAutofit fontScale="25000" lnSpcReduction="20000"/>
          </a:bodyPr>
          <a:lstStyle/>
          <a:p>
            <a:pPr algn="just"/>
            <a:r>
              <a:rPr lang="it-IT" sz="8000" dirty="0"/>
              <a:t>A cavallo del secolo, alcuni scienziati propongono che la vita potrebbe non essere nata sul nostro pianeta. </a:t>
            </a:r>
          </a:p>
          <a:p>
            <a:pPr algn="just"/>
            <a:r>
              <a:rPr lang="it-IT" sz="8000" dirty="0"/>
              <a:t>Lord Kelvin (1824-1907), propone che frammenti di corpi extraterrestri portino occasionalmente germi dallo spazio.</a:t>
            </a:r>
          </a:p>
          <a:p>
            <a:pPr algn="just"/>
            <a:r>
              <a:rPr lang="it-IT" sz="8000" dirty="0"/>
              <a:t>Il chimico svedese </a:t>
            </a:r>
            <a:r>
              <a:rPr lang="it-IT" sz="8000" dirty="0" err="1"/>
              <a:t>Arrhenius</a:t>
            </a:r>
            <a:r>
              <a:rPr lang="it-IT" sz="8000" dirty="0"/>
              <a:t> (1859-1927) ipotizza che la vita possa viaggiare attraverso lo spazio interstellare spinta da quella piccolissima pressione generata dalla luce del Sole e delle stelle:</a:t>
            </a:r>
          </a:p>
          <a:p>
            <a:pPr lvl="1" algn="just"/>
            <a:r>
              <a:rPr lang="it-IT" sz="7600" dirty="0"/>
              <a:t>La pressione di radiazione, oggi usata per far muovere veicoli spaziali a vela, sarebbe in grado di spingere spore batteriche di 0,15 micron per migliaia di anni, fino a farle giungere presso un altra stella, allo stesso modo in cui spinge verso l’esterno le particelle e gli atomi che formano la coda delle comete.</a:t>
            </a:r>
          </a:p>
          <a:p>
            <a:pPr lvl="1" algn="just"/>
            <a:r>
              <a:rPr lang="it-IT" sz="7600" dirty="0"/>
              <a:t>Questa ipotesi prende il nome di </a:t>
            </a:r>
            <a:r>
              <a:rPr lang="it-IT" sz="7600" b="1" dirty="0" err="1"/>
              <a:t>Panspermia</a:t>
            </a:r>
            <a:r>
              <a:rPr lang="it-IT" sz="7600" dirty="0"/>
              <a:t>. </a:t>
            </a:r>
          </a:p>
          <a:p>
            <a:pPr algn="just"/>
            <a:r>
              <a:rPr lang="it-IT" sz="8000" dirty="0"/>
              <a:t>Teoria della </a:t>
            </a:r>
            <a:r>
              <a:rPr lang="it-IT" sz="8000" dirty="0" err="1"/>
              <a:t>Panspermia</a:t>
            </a:r>
            <a:r>
              <a:rPr lang="it-IT" sz="8000" dirty="0"/>
              <a:t> Diretta:</a:t>
            </a:r>
          </a:p>
          <a:p>
            <a:pPr lvl="1" algn="just"/>
            <a:r>
              <a:rPr lang="it-IT" sz="7600" dirty="0"/>
              <a:t>formulata dai biologi </a:t>
            </a:r>
            <a:r>
              <a:rPr lang="it-IT" sz="7600" dirty="0" err="1"/>
              <a:t>Orgel</a:t>
            </a:r>
            <a:r>
              <a:rPr lang="it-IT" sz="7600" dirty="0"/>
              <a:t> e Crick in un articolo pubblicato nel 1972 : immagina addirittura una vita primordiale trasmessa da un pianeta all’altro volontariamente, tramite navi spaziali in grado di portare al loro interno grandi </a:t>
            </a:r>
            <a:r>
              <a:rPr lang="it-IT" sz="7600" dirty="0" err="1"/>
              <a:t>quantita</a:t>
            </a:r>
            <a:r>
              <a:rPr lang="it-IT" sz="7600" dirty="0"/>
              <a:t>̀ di microrganismi. </a:t>
            </a:r>
          </a:p>
          <a:p>
            <a:pPr lvl="1" algn="just"/>
            <a:r>
              <a:rPr lang="it-IT" sz="7600" dirty="0"/>
              <a:t>si riconosce una certa influenza della letteratura di fantascienza che era proliferata </a:t>
            </a:r>
            <a:r>
              <a:rPr lang="it-IT" sz="7600" dirty="0" err="1"/>
              <a:t>gia</a:t>
            </a:r>
            <a:r>
              <a:rPr lang="it-IT" sz="7600" dirty="0"/>
              <a:t>̀ all’inizio del ventesimo secolo con numerosi autori di alto livello. </a:t>
            </a:r>
          </a:p>
          <a:p>
            <a:pPr lvl="1" algn="just"/>
            <a:r>
              <a:rPr lang="it-IT" sz="7600" dirty="0"/>
              <a:t>Se la vita fosse nata sulla Terra dovrebbe invece rifletterne in parte la composizione chimica. Inoltre, il fatto che il codice genetico sia uguale per tutti gli organismi viventi non si adatta all’idea che la vita possa essere nata qui in un’unica forma, senza varianti, ma è in accordo con l’idea di un precursore unico, che secondo loro sarebbe di origine extraterrestre. </a:t>
            </a:r>
          </a:p>
          <a:p>
            <a:pPr algn="just"/>
            <a:r>
              <a:rPr lang="it-IT" sz="8000" dirty="0"/>
              <a:t>Fred </a:t>
            </a:r>
            <a:r>
              <a:rPr lang="it-IT" sz="8000" dirty="0" err="1"/>
              <a:t>Hoyle</a:t>
            </a:r>
            <a:r>
              <a:rPr lang="it-IT" sz="8000" dirty="0"/>
              <a:t> (1915-2001) crede fermamente nella </a:t>
            </a:r>
            <a:r>
              <a:rPr lang="it-IT" sz="8000" dirty="0" err="1"/>
              <a:t>Panspermia</a:t>
            </a:r>
            <a:r>
              <a:rPr lang="it-IT" sz="8000" dirty="0"/>
              <a:t>: cerca di dimostrare che il materiale superficiale della polvere interstellare sia di origine biologica. </a:t>
            </a:r>
          </a:p>
          <a:p>
            <a:pPr algn="just"/>
            <a:r>
              <a:rPr lang="it-IT" sz="8000" dirty="0"/>
              <a:t>Studiando casi di influenza in Gran Bretagna, trova che essi appaiono simultaneamente in regioni distanti e suggerisce che i virus cadano sulla Terra come fa la polvere cosmica.</a:t>
            </a:r>
          </a:p>
          <a:p>
            <a:pPr algn="just"/>
            <a:r>
              <a:rPr lang="it-IT" sz="8000" dirty="0"/>
              <a:t>In Astronomia si era opposto all’idea del Big Bang ed è considerato un ‘eretico’. </a:t>
            </a:r>
          </a:p>
        </p:txBody>
      </p:sp>
    </p:spTree>
    <p:extLst>
      <p:ext uri="{BB962C8B-B14F-4D97-AF65-F5344CB8AC3E}">
        <p14:creationId xmlns:p14="http://schemas.microsoft.com/office/powerpoint/2010/main" val="360071880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7B180D2-8C1E-3048-A018-BA486FE188F7}"/>
              </a:ext>
            </a:extLst>
          </p:cNvPr>
          <p:cNvSpPr>
            <a:spLocks noGrp="1"/>
          </p:cNvSpPr>
          <p:nvPr>
            <p:ph type="title"/>
          </p:nvPr>
        </p:nvSpPr>
        <p:spPr>
          <a:xfrm>
            <a:off x="829339" y="-294094"/>
            <a:ext cx="10515600" cy="1325563"/>
          </a:xfrm>
        </p:spPr>
        <p:txBody>
          <a:bodyPr/>
          <a:lstStyle/>
          <a:p>
            <a:pPr algn="ctr"/>
            <a:r>
              <a:rPr lang="it-IT" dirty="0"/>
              <a:t>Il Novecento e oltre</a:t>
            </a:r>
            <a:endParaRPr lang="en-GB" dirty="0"/>
          </a:p>
        </p:txBody>
      </p:sp>
      <p:sp>
        <p:nvSpPr>
          <p:cNvPr id="3" name="Segnaposto contenuto 2">
            <a:extLst>
              <a:ext uri="{FF2B5EF4-FFF2-40B4-BE49-F238E27FC236}">
                <a16:creationId xmlns:a16="http://schemas.microsoft.com/office/drawing/2014/main" id="{17F75530-B9F2-214F-8C6B-0A2474D05300}"/>
              </a:ext>
            </a:extLst>
          </p:cNvPr>
          <p:cNvSpPr>
            <a:spLocks noGrp="1"/>
          </p:cNvSpPr>
          <p:nvPr>
            <p:ph idx="1"/>
          </p:nvPr>
        </p:nvSpPr>
        <p:spPr>
          <a:xfrm>
            <a:off x="202019" y="797442"/>
            <a:ext cx="11770241" cy="5379521"/>
          </a:xfrm>
        </p:spPr>
        <p:txBody>
          <a:bodyPr>
            <a:normAutofit fontScale="77500" lnSpcReduction="20000"/>
          </a:bodyPr>
          <a:lstStyle/>
          <a:p>
            <a:pPr algn="just"/>
            <a:r>
              <a:rPr lang="it-IT" dirty="0"/>
              <a:t>1959, in una lettera al direttore dell’Osservatorio radio di </a:t>
            </a:r>
            <a:r>
              <a:rPr lang="it-IT" dirty="0" err="1"/>
              <a:t>Jodrell</a:t>
            </a:r>
            <a:r>
              <a:rPr lang="it-IT" dirty="0"/>
              <a:t> </a:t>
            </a:r>
            <a:r>
              <a:rPr lang="it-IT" dirty="0" err="1"/>
              <a:t>Bank</a:t>
            </a:r>
            <a:r>
              <a:rPr lang="it-IT" dirty="0"/>
              <a:t> (UK), </a:t>
            </a:r>
            <a:r>
              <a:rPr lang="it-IT" dirty="0" err="1"/>
              <a:t>Cocconi</a:t>
            </a:r>
            <a:r>
              <a:rPr lang="it-IT" dirty="0"/>
              <a:t> (1914-2008) discute, con calcoli matematici, l’</a:t>
            </a:r>
            <a:r>
              <a:rPr lang="it-IT" dirty="0" err="1"/>
              <a:t>intensita</a:t>
            </a:r>
            <a:r>
              <a:rPr lang="it-IT" dirty="0"/>
              <a:t>̀ dei segnali radio provenienti da un’ipotetica </a:t>
            </a:r>
            <a:r>
              <a:rPr lang="it-IT" dirty="0" err="1"/>
              <a:t>civilta</a:t>
            </a:r>
            <a:r>
              <a:rPr lang="it-IT" dirty="0"/>
              <a:t>̀ extraterrestre e suggerisce di usare il radiotelescopio per cercare questi segnali nelle stelle </a:t>
            </a:r>
            <a:r>
              <a:rPr lang="it-IT" dirty="0" err="1"/>
              <a:t>piu</a:t>
            </a:r>
            <a:r>
              <a:rPr lang="it-IT" dirty="0"/>
              <a:t>̀ vicine simili al Sole. </a:t>
            </a:r>
          </a:p>
          <a:p>
            <a:pPr algn="just"/>
            <a:r>
              <a:rPr lang="it-IT" dirty="0"/>
              <a:t>Tre mesi dopo, </a:t>
            </a:r>
            <a:r>
              <a:rPr lang="it-IT" dirty="0" err="1"/>
              <a:t>Cocconi</a:t>
            </a:r>
            <a:r>
              <a:rPr lang="it-IT" dirty="0"/>
              <a:t> e Morrison pubblicano sulla rivista Nature un articolo dal titolo Ricerca di comunicazioni interstellari con cui accendono il dibattito sulla comunicazione con </a:t>
            </a:r>
            <a:r>
              <a:rPr lang="it-IT" dirty="0" err="1"/>
              <a:t>civilta</a:t>
            </a:r>
            <a:r>
              <a:rPr lang="it-IT" dirty="0"/>
              <a:t>̀ esistenti su pianeti di altre stelle. </a:t>
            </a:r>
          </a:p>
          <a:p>
            <a:pPr algn="just"/>
            <a:r>
              <a:rPr lang="it-IT" dirty="0"/>
              <a:t>Una </a:t>
            </a:r>
            <a:r>
              <a:rPr lang="it-IT" dirty="0" err="1"/>
              <a:t>civilta</a:t>
            </a:r>
            <a:r>
              <a:rPr lang="it-IT" dirty="0"/>
              <a:t>̀ in grado di inviare segnali nello spazio </a:t>
            </a:r>
            <a:r>
              <a:rPr lang="it-IT" dirty="0" err="1"/>
              <a:t>puo</a:t>
            </a:r>
            <a:r>
              <a:rPr lang="it-IT" dirty="0"/>
              <a:t>̀ essere scoperta anche a grandi distanze, senza bisogno di viaggiare fino al loro pianeta. Questo articolo rappresenta una pietra miliare del problema e apre la strada a successivi esperimenti. </a:t>
            </a:r>
          </a:p>
          <a:p>
            <a:pPr algn="just"/>
            <a:r>
              <a:rPr lang="it-IT" dirty="0"/>
              <a:t>Seguendo questa ipotesi l’astronomo Frank Drake (1930) nel 1961 sviluppa un’equazione statistica che esprime il numero di possibili </a:t>
            </a:r>
            <a:r>
              <a:rPr lang="it-IT" dirty="0" err="1"/>
              <a:t>civilta</a:t>
            </a:r>
            <a:r>
              <a:rPr lang="it-IT" dirty="0"/>
              <a:t>̀ extraterrestri presenti nella Via Lattea che sono in grado di comunicare con noi. </a:t>
            </a:r>
          </a:p>
          <a:p>
            <a:pPr algn="just"/>
            <a:r>
              <a:rPr lang="it-IT" dirty="0"/>
              <a:t>Drake inizia a cercare segnali radio extraterrestri in un progetto che battezza OZMA, dal nome dell’immaginaria regina della Terra di Oz9, svolto al National Radio </a:t>
            </a:r>
            <a:r>
              <a:rPr lang="it-IT" dirty="0" err="1"/>
              <a:t>Astronomy</a:t>
            </a:r>
            <a:r>
              <a:rPr lang="it-IT" dirty="0"/>
              <a:t> </a:t>
            </a:r>
            <a:r>
              <a:rPr lang="it-IT" dirty="0" err="1"/>
              <a:t>Observatory</a:t>
            </a:r>
            <a:r>
              <a:rPr lang="it-IT" dirty="0"/>
              <a:t> (NRAO) in Virginia. </a:t>
            </a:r>
          </a:p>
          <a:p>
            <a:pPr algn="just"/>
            <a:r>
              <a:rPr lang="it-IT" dirty="0"/>
              <a:t>A questo progetto ne seguiranno altri, che verranno illustrati nell'ultimo capitolo di questo libro e che vanno sotto il nome di progetti SETI (</a:t>
            </a:r>
            <a:r>
              <a:rPr lang="it-IT" dirty="0" err="1"/>
              <a:t>Search</a:t>
            </a:r>
            <a:r>
              <a:rPr lang="it-IT" dirty="0"/>
              <a:t> for Extra-</a:t>
            </a:r>
            <a:r>
              <a:rPr lang="it-IT" dirty="0" err="1"/>
              <a:t>Terrestrial</a:t>
            </a:r>
            <a:r>
              <a:rPr lang="it-IT" dirty="0"/>
              <a:t> </a:t>
            </a:r>
            <a:r>
              <a:rPr lang="it-IT" dirty="0" err="1"/>
              <a:t>Intelligences</a:t>
            </a:r>
            <a:r>
              <a:rPr lang="it-IT" dirty="0"/>
              <a:t>) ovvero Ricerche di Intelligenze Extraterrestri. </a:t>
            </a:r>
          </a:p>
        </p:txBody>
      </p:sp>
    </p:spTree>
    <p:extLst>
      <p:ext uri="{BB962C8B-B14F-4D97-AF65-F5344CB8AC3E}">
        <p14:creationId xmlns:p14="http://schemas.microsoft.com/office/powerpoint/2010/main" val="398775318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8161022-A560-C547-8CA4-FF362391DF29}"/>
              </a:ext>
            </a:extLst>
          </p:cNvPr>
          <p:cNvSpPr>
            <a:spLocks noGrp="1"/>
          </p:cNvSpPr>
          <p:nvPr>
            <p:ph type="title"/>
          </p:nvPr>
        </p:nvSpPr>
        <p:spPr>
          <a:xfrm>
            <a:off x="838200" y="-336624"/>
            <a:ext cx="10515600" cy="1325563"/>
          </a:xfrm>
        </p:spPr>
        <p:txBody>
          <a:bodyPr/>
          <a:lstStyle/>
          <a:p>
            <a:pPr algn="ctr"/>
            <a:r>
              <a:rPr lang="it-IT" dirty="0"/>
              <a:t>Il Novecento e oltre</a:t>
            </a:r>
            <a:endParaRPr lang="en-GB" dirty="0"/>
          </a:p>
        </p:txBody>
      </p:sp>
      <p:sp>
        <p:nvSpPr>
          <p:cNvPr id="3" name="Segnaposto contenuto 2">
            <a:extLst>
              <a:ext uri="{FF2B5EF4-FFF2-40B4-BE49-F238E27FC236}">
                <a16:creationId xmlns:a16="http://schemas.microsoft.com/office/drawing/2014/main" id="{6AD76471-E764-7247-8E43-B761403DF033}"/>
              </a:ext>
            </a:extLst>
          </p:cNvPr>
          <p:cNvSpPr>
            <a:spLocks noGrp="1"/>
          </p:cNvSpPr>
          <p:nvPr>
            <p:ph idx="1"/>
          </p:nvPr>
        </p:nvSpPr>
        <p:spPr>
          <a:xfrm>
            <a:off x="74427" y="666676"/>
            <a:ext cx="11802139" cy="6191324"/>
          </a:xfrm>
        </p:spPr>
        <p:txBody>
          <a:bodyPr anchor="ctr">
            <a:normAutofit fontScale="70000" lnSpcReduction="20000"/>
          </a:bodyPr>
          <a:lstStyle/>
          <a:p>
            <a:pPr algn="just"/>
            <a:r>
              <a:rPr lang="it-IT" dirty="0"/>
              <a:t>Il progredire della Biologia, nascita della Biochimica spostano la discussione da nascita della prima cellula a formazione delle basi biochimiche della vita: </a:t>
            </a:r>
            <a:r>
              <a:rPr lang="it-IT" b="1" dirty="0"/>
              <a:t>gli amminoacidi, e gli acidi nucleici (RNA e DNA). </a:t>
            </a:r>
          </a:p>
          <a:p>
            <a:pPr algn="just"/>
            <a:r>
              <a:rPr lang="it-IT" dirty="0"/>
              <a:t>Il biologo inglese </a:t>
            </a:r>
            <a:r>
              <a:rPr lang="it-IT" dirty="0" err="1"/>
              <a:t>Haldane</a:t>
            </a:r>
            <a:r>
              <a:rPr lang="it-IT" dirty="0"/>
              <a:t> (1892-1964) e il biochimico sovietico </a:t>
            </a:r>
            <a:r>
              <a:rPr lang="it-IT" dirty="0" err="1"/>
              <a:t>Oparin</a:t>
            </a:r>
            <a:r>
              <a:rPr lang="it-IT" dirty="0"/>
              <a:t> (1894-1980) sostengono che </a:t>
            </a:r>
            <a:r>
              <a:rPr lang="it-IT" b="1" dirty="0"/>
              <a:t>la vita non sia un fenomeno speciale</a:t>
            </a:r>
            <a:r>
              <a:rPr lang="it-IT" dirty="0"/>
              <a:t>, ma una diversa combinazione di </a:t>
            </a:r>
            <a:r>
              <a:rPr lang="it-IT" dirty="0" err="1"/>
              <a:t>proprieta</a:t>
            </a:r>
            <a:r>
              <a:rPr lang="it-IT" dirty="0"/>
              <a:t>̀ chimiche.</a:t>
            </a:r>
          </a:p>
          <a:p>
            <a:pPr algn="just"/>
            <a:r>
              <a:rPr lang="it-IT" dirty="0"/>
              <a:t>Ipotizzano che la vita si sia </a:t>
            </a:r>
            <a:r>
              <a:rPr lang="it-IT" b="1" dirty="0"/>
              <a:t>generata sulla Terra da processi chimici avvenuti in un’atmosfera ricca di composti contenenti idrogeno</a:t>
            </a:r>
            <a:r>
              <a:rPr lang="it-IT" dirty="0"/>
              <a:t>, notevolmente diversa da quella attuale (ossigeno, processi di ossidazione). </a:t>
            </a:r>
          </a:p>
          <a:p>
            <a:pPr algn="just"/>
            <a:r>
              <a:rPr lang="it-IT" dirty="0"/>
              <a:t>L’origine chimica della vita, era stata già stata concepita da Darwin. </a:t>
            </a:r>
          </a:p>
          <a:p>
            <a:pPr algn="just"/>
            <a:r>
              <a:rPr lang="it-IT" dirty="0"/>
              <a:t>anni ’50 </a:t>
            </a:r>
            <a:r>
              <a:rPr lang="it-IT" dirty="0" err="1"/>
              <a:t>Urey</a:t>
            </a:r>
            <a:r>
              <a:rPr lang="it-IT" dirty="0"/>
              <a:t> e il suo laureando Miller, esperimento approssimativo su ipotesi di </a:t>
            </a:r>
            <a:r>
              <a:rPr lang="it-IT" dirty="0" err="1"/>
              <a:t>Oparin</a:t>
            </a:r>
            <a:r>
              <a:rPr lang="it-IT" dirty="0"/>
              <a:t>: simulazione della composizione chimica dell’atmosfera primitiva terrestre in presenza di oceani. Vari tentativi di produzione di vapori e di scariche elettriche, la soluzione acquosa, detta genericamente brodo primordiale, conteneva numerosi composti, tra cui alcuni amminoacidi.</a:t>
            </a:r>
          </a:p>
          <a:p>
            <a:pPr algn="just"/>
            <a:r>
              <a:rPr lang="it-IT" dirty="0"/>
              <a:t>La vita iniziata in ambienti proibitivi per gli esseri umani viene: esplorazione dei fondali oceanici, zone vulcaniche, sottosuolo e spazio circumterrestre. Forme di vita terrestri estremofile.</a:t>
            </a:r>
          </a:p>
          <a:p>
            <a:pPr algn="just"/>
            <a:r>
              <a:rPr lang="it-IT" dirty="0"/>
              <a:t>In campo astronomico si scopre che i processi fisici e chimici con cui nascono e si propagano gli atomi e le molecole hanno un ciclo che abbraccia l’intera Via Lattea. </a:t>
            </a:r>
          </a:p>
          <a:p>
            <a:pPr algn="just"/>
            <a:r>
              <a:rPr lang="it-IT" dirty="0" err="1"/>
              <a:t>Lederberg</a:t>
            </a:r>
            <a:r>
              <a:rPr lang="it-IT" dirty="0"/>
              <a:t> (1925-2008) crea il termine </a:t>
            </a:r>
            <a:r>
              <a:rPr lang="it-IT" b="1" dirty="0"/>
              <a:t>Esobiologia</a:t>
            </a:r>
            <a:r>
              <a:rPr lang="it-IT" dirty="0"/>
              <a:t>, in un articolo del 1960 in cui vengono discusse:</a:t>
            </a:r>
          </a:p>
          <a:p>
            <a:pPr lvl="1" algn="just"/>
            <a:r>
              <a:rPr lang="it-IT" dirty="0"/>
              <a:t>la definizione delle molecole essenziali per la nascita della vita;</a:t>
            </a:r>
          </a:p>
          <a:p>
            <a:pPr lvl="1" algn="just"/>
            <a:r>
              <a:rPr lang="it-IT" dirty="0"/>
              <a:t>i limiti ambientali in cui </a:t>
            </a:r>
            <a:r>
              <a:rPr lang="it-IT" dirty="0" err="1"/>
              <a:t>puo</a:t>
            </a:r>
            <a:r>
              <a:rPr lang="it-IT" dirty="0"/>
              <a:t>̀ esistere;</a:t>
            </a:r>
          </a:p>
          <a:p>
            <a:pPr lvl="1" algn="just"/>
            <a:r>
              <a:rPr lang="it-IT" dirty="0"/>
              <a:t>la definizione stessa di vita;</a:t>
            </a:r>
          </a:p>
          <a:p>
            <a:pPr lvl="1" algn="just"/>
            <a:r>
              <a:rPr lang="it-IT" dirty="0"/>
              <a:t>la </a:t>
            </a:r>
            <a:r>
              <a:rPr lang="it-IT" dirty="0" err="1"/>
              <a:t>possibilita</a:t>
            </a:r>
            <a:r>
              <a:rPr lang="it-IT" dirty="0"/>
              <a:t>̀ che essa esista nel Sistema Solare, in particolar modo sul vicino pianeta Marte. </a:t>
            </a:r>
          </a:p>
          <a:p>
            <a:pPr algn="just"/>
            <a:r>
              <a:rPr lang="it-IT" dirty="0"/>
              <a:t>Nel 1982 Esobiologia </a:t>
            </a:r>
            <a:r>
              <a:rPr lang="it-IT" dirty="0">
                <a:sym typeface="Wingdings" pitchFamily="2" charset="2"/>
              </a:rPr>
              <a:t> </a:t>
            </a:r>
            <a:r>
              <a:rPr lang="it-IT" dirty="0" err="1"/>
              <a:t>Bioastronomia</a:t>
            </a:r>
            <a:r>
              <a:rPr lang="it-IT" dirty="0"/>
              <a:t>, adottato dall’IAU (Unione Astronomica Internazionale).</a:t>
            </a:r>
          </a:p>
          <a:p>
            <a:pPr algn="just"/>
            <a:r>
              <a:rPr lang="it-IT" dirty="0"/>
              <a:t>Nel 2015 </a:t>
            </a:r>
            <a:r>
              <a:rPr lang="it-IT" dirty="0" err="1"/>
              <a:t>Bioastronomia</a:t>
            </a:r>
            <a:r>
              <a:rPr lang="it-IT" dirty="0"/>
              <a:t> </a:t>
            </a:r>
            <a:r>
              <a:rPr lang="it-IT" dirty="0">
                <a:sym typeface="Wingdings" pitchFamily="2" charset="2"/>
              </a:rPr>
              <a:t> </a:t>
            </a:r>
            <a:r>
              <a:rPr lang="it-IT" b="1" dirty="0">
                <a:solidFill>
                  <a:srgbClr val="FF0000"/>
                </a:solidFill>
                <a:sym typeface="Wingdings" pitchFamily="2" charset="2"/>
              </a:rPr>
              <a:t>Astrobiologia</a:t>
            </a:r>
            <a:r>
              <a:rPr lang="it-IT" dirty="0">
                <a:sym typeface="Wingdings" pitchFamily="2" charset="2"/>
              </a:rPr>
              <a:t>, </a:t>
            </a:r>
            <a:r>
              <a:rPr lang="it-IT" dirty="0"/>
              <a:t>coniato dalla NASA. </a:t>
            </a:r>
          </a:p>
        </p:txBody>
      </p:sp>
    </p:spTree>
    <p:extLst>
      <p:ext uri="{BB962C8B-B14F-4D97-AF65-F5344CB8AC3E}">
        <p14:creationId xmlns:p14="http://schemas.microsoft.com/office/powerpoint/2010/main" val="171809352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BB764C0-FD6A-BD4B-9249-9F9D95238B94}"/>
              </a:ext>
            </a:extLst>
          </p:cNvPr>
          <p:cNvSpPr>
            <a:spLocks noGrp="1"/>
          </p:cNvSpPr>
          <p:nvPr>
            <p:ph type="title"/>
          </p:nvPr>
        </p:nvSpPr>
        <p:spPr>
          <a:xfrm>
            <a:off x="640492" y="-413350"/>
            <a:ext cx="10515600" cy="1325563"/>
          </a:xfrm>
        </p:spPr>
        <p:txBody>
          <a:bodyPr/>
          <a:lstStyle/>
          <a:p>
            <a:pPr algn="ctr"/>
            <a:r>
              <a:rPr lang="it-IT" dirty="0"/>
              <a:t>Il Novecento e oltre</a:t>
            </a:r>
            <a:endParaRPr lang="en-GB" dirty="0"/>
          </a:p>
        </p:txBody>
      </p:sp>
      <p:sp>
        <p:nvSpPr>
          <p:cNvPr id="3" name="Segnaposto contenuto 2">
            <a:extLst>
              <a:ext uri="{FF2B5EF4-FFF2-40B4-BE49-F238E27FC236}">
                <a16:creationId xmlns:a16="http://schemas.microsoft.com/office/drawing/2014/main" id="{3565B701-06BF-5F4E-9ADD-0A7CF60EC1A8}"/>
              </a:ext>
            </a:extLst>
          </p:cNvPr>
          <p:cNvSpPr>
            <a:spLocks noGrp="1"/>
          </p:cNvSpPr>
          <p:nvPr>
            <p:ph idx="1"/>
          </p:nvPr>
        </p:nvSpPr>
        <p:spPr>
          <a:xfrm>
            <a:off x="0" y="580768"/>
            <a:ext cx="12192000" cy="6277232"/>
          </a:xfrm>
        </p:spPr>
        <p:txBody>
          <a:bodyPr anchor="ctr">
            <a:normAutofit fontScale="85000" lnSpcReduction="10000"/>
          </a:bodyPr>
          <a:lstStyle/>
          <a:p>
            <a:pPr algn="just"/>
            <a:r>
              <a:rPr lang="it-IT" dirty="0"/>
              <a:t>Fisica e la Biologia vera e propria rivoluzione all’inizio del secolo: teorie </a:t>
            </a:r>
            <a:r>
              <a:rPr lang="it-IT" dirty="0" err="1"/>
              <a:t>Relativita</a:t>
            </a:r>
            <a:r>
              <a:rPr lang="it-IT" dirty="0"/>
              <a:t>̀ Speciale/Generale e teoria quantistica.</a:t>
            </a:r>
          </a:p>
          <a:p>
            <a:pPr algn="just"/>
            <a:r>
              <a:rPr lang="it-IT" dirty="0"/>
              <a:t>Politica e società si afferma una filosofia dualistica, buoni da una parte e cattivi dall’altra.</a:t>
            </a:r>
          </a:p>
          <a:p>
            <a:pPr algn="just"/>
            <a:r>
              <a:rPr lang="it-IT" dirty="0"/>
              <a:t>Due guerre mondiali distruttive, dopo le quali il dualismo si sviluppa nella logica dei due blocchi di stati contrapposti;</a:t>
            </a:r>
          </a:p>
          <a:p>
            <a:pPr algn="just"/>
            <a:r>
              <a:rPr lang="it-IT" dirty="0"/>
              <a:t>La ricerca di vita extraterrestre non ha sviluppi, ma l’alieno ostile è la personificazione di un nemico che viene regolarmente sconfitto, esorcizzando così la paura della distruzione.</a:t>
            </a:r>
          </a:p>
          <a:p>
            <a:pPr algn="just"/>
            <a:r>
              <a:rPr lang="it-IT" dirty="0"/>
              <a:t>Paura dell’alieno patrimonio dei romanzi di fantascienza, ma anche del pubblico. Si veda la reazione alla notte di Halloween del 1938: negli Stati Uniti, Orson Welles recita alla radio un dramma tratto da «La guerra dei Mondi». I</a:t>
            </a:r>
          </a:p>
          <a:p>
            <a:pPr algn="just"/>
            <a:r>
              <a:rPr lang="it-IT" dirty="0"/>
              <a:t>l dramma inizia con l’interruzione di un programma musicale e l’annuncio che i marziani hanno attaccato la Terra sbarcando vicino New York. Orson Wells, prima di iniziare a recitare, dice che si tratta di una finzione, ma molte persone accendono la radio in un momento successivo e credono realmente a un attacco alieno in corso. </a:t>
            </a:r>
          </a:p>
          <a:p>
            <a:pPr algn="just"/>
            <a:r>
              <a:rPr lang="it-IT" dirty="0"/>
              <a:t>Il fatto che una simile notizia venga presa per buona indica il clima in cui la gente viveva in quegli anni. L’idea di alieni infidi e misteriosi arrivati sulla terra a bordo di astronavi sopravvive alla guerra e traspare ancora negli anni ’50, traducendosi negli annunci di avvistamenti di oggetti volanti non identificati (UFO), che creano apprensione o paura in molte persone.</a:t>
            </a:r>
          </a:p>
        </p:txBody>
      </p:sp>
    </p:spTree>
    <p:extLst>
      <p:ext uri="{BB962C8B-B14F-4D97-AF65-F5344CB8AC3E}">
        <p14:creationId xmlns:p14="http://schemas.microsoft.com/office/powerpoint/2010/main" val="51381489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38CC3B1-82D1-694B-8BFE-D1BD811F9C82}"/>
              </a:ext>
            </a:extLst>
          </p:cNvPr>
          <p:cNvSpPr>
            <a:spLocks noGrp="1"/>
          </p:cNvSpPr>
          <p:nvPr>
            <p:ph type="title"/>
          </p:nvPr>
        </p:nvSpPr>
        <p:spPr>
          <a:xfrm>
            <a:off x="419100" y="-400994"/>
            <a:ext cx="10515600" cy="1325563"/>
          </a:xfrm>
        </p:spPr>
        <p:txBody>
          <a:bodyPr/>
          <a:lstStyle/>
          <a:p>
            <a:pPr algn="ctr"/>
            <a:r>
              <a:rPr lang="it-IT" dirty="0"/>
              <a:t>Il Novecento e oltre </a:t>
            </a:r>
            <a:endParaRPr lang="en-GB" dirty="0"/>
          </a:p>
        </p:txBody>
      </p:sp>
      <p:sp>
        <p:nvSpPr>
          <p:cNvPr id="3" name="Segnaposto contenuto 2">
            <a:extLst>
              <a:ext uri="{FF2B5EF4-FFF2-40B4-BE49-F238E27FC236}">
                <a16:creationId xmlns:a16="http://schemas.microsoft.com/office/drawing/2014/main" id="{9E717A9E-FC64-BB43-849C-4681E5F4856E}"/>
              </a:ext>
            </a:extLst>
          </p:cNvPr>
          <p:cNvSpPr>
            <a:spLocks noGrp="1"/>
          </p:cNvSpPr>
          <p:nvPr>
            <p:ph idx="1"/>
          </p:nvPr>
        </p:nvSpPr>
        <p:spPr>
          <a:xfrm>
            <a:off x="-1" y="605481"/>
            <a:ext cx="12060195" cy="6252519"/>
          </a:xfrm>
        </p:spPr>
        <p:txBody>
          <a:bodyPr anchor="ctr">
            <a:normAutofit fontScale="92500" lnSpcReduction="20000"/>
          </a:bodyPr>
          <a:lstStyle/>
          <a:p>
            <a:pPr algn="just"/>
            <a:r>
              <a:rPr lang="it-IT" dirty="0"/>
              <a:t>Fine del XX secolo. I blocchi contrapposti si dissolvono. Stati Uniti e Unione Sovietica iniziano a smantellare le armi nucleari; nazioni divise in due dalla guerra, come la Germania, si riuniscono mentre nazioni accorpate, come la Cecoslovacchia, si separano in maniera incruenta diventando indipendenti. </a:t>
            </a:r>
          </a:p>
          <a:p>
            <a:pPr algn="just"/>
            <a:r>
              <a:rPr lang="it-IT" dirty="0"/>
              <a:t>Le guerre globali si trasformano in innumerevoli conflitti territoriali. Nascono nuove superpotenze (Cina) e anche piccole nazioni si dotano di bombe nucleari.</a:t>
            </a:r>
          </a:p>
          <a:p>
            <a:pPr algn="just"/>
            <a:r>
              <a:rPr lang="it-IT" dirty="0"/>
              <a:t>Il pianeta cambia configurazione politica e si finisce per cercare altrove il nemico da combattere. </a:t>
            </a:r>
          </a:p>
          <a:p>
            <a:pPr algn="just"/>
            <a:r>
              <a:rPr lang="it-IT" dirty="0"/>
              <a:t>Seconda metà del XX secolo la ricerca di vita extraterrestre inizia una fase scientifica: gli alieni diventano virus catturati intenzionalmente da satelliti militari per la guerra batteriologica, ma che sfuggono al controllo creando stragi. Carl </a:t>
            </a:r>
            <a:r>
              <a:rPr lang="it-IT" dirty="0" err="1"/>
              <a:t>Sagan</a:t>
            </a:r>
            <a:r>
              <a:rPr lang="it-IT" dirty="0"/>
              <a:t> (1934- 1996), </a:t>
            </a:r>
            <a:r>
              <a:rPr lang="it-IT" b="1" dirty="0"/>
              <a:t>astrobiologo e scrittore</a:t>
            </a:r>
            <a:r>
              <a:rPr lang="it-IT" dirty="0"/>
              <a:t>. </a:t>
            </a:r>
          </a:p>
          <a:p>
            <a:pPr algn="just"/>
            <a:r>
              <a:rPr lang="it-IT" dirty="0"/>
              <a:t>Alieno intelligente non </a:t>
            </a:r>
            <a:r>
              <a:rPr lang="it-IT" dirty="0" err="1"/>
              <a:t>piu</a:t>
            </a:r>
            <a:r>
              <a:rPr lang="it-IT" dirty="0"/>
              <a:t>̀ necessariamente ostile ai terrestri (E.T. e Incontri ravvicinati del terzo tipo, Spielberg).</a:t>
            </a:r>
          </a:p>
          <a:p>
            <a:pPr algn="just"/>
            <a:r>
              <a:rPr lang="it-IT" dirty="0"/>
              <a:t>Film e romanzi seguono il dibattito scientifico: definizione di essere vivente e conseguenze di un incontro con altre </a:t>
            </a:r>
            <a:r>
              <a:rPr lang="it-IT" dirty="0" err="1"/>
              <a:t>civilta</a:t>
            </a:r>
            <a:r>
              <a:rPr lang="it-IT" dirty="0"/>
              <a:t>̀. </a:t>
            </a:r>
          </a:p>
          <a:p>
            <a:pPr algn="just"/>
            <a:r>
              <a:rPr lang="it-IT" dirty="0"/>
              <a:t>Primi uomini sulla Luna il 21 luglio 1969, l’anno prima nel film 2001: Odissea nello spazio, appare come la realizzazione di molte fantasie umane. </a:t>
            </a:r>
          </a:p>
        </p:txBody>
      </p:sp>
    </p:spTree>
    <p:extLst>
      <p:ext uri="{BB962C8B-B14F-4D97-AF65-F5344CB8AC3E}">
        <p14:creationId xmlns:p14="http://schemas.microsoft.com/office/powerpoint/2010/main" val="160166285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CBF8645-39D1-5749-9CA1-7934E3733ACE}"/>
              </a:ext>
            </a:extLst>
          </p:cNvPr>
          <p:cNvSpPr>
            <a:spLocks noGrp="1"/>
          </p:cNvSpPr>
          <p:nvPr>
            <p:ph type="title"/>
          </p:nvPr>
        </p:nvSpPr>
        <p:spPr>
          <a:xfrm>
            <a:off x="541638" y="-363924"/>
            <a:ext cx="10515600" cy="1325563"/>
          </a:xfrm>
        </p:spPr>
        <p:txBody>
          <a:bodyPr/>
          <a:lstStyle/>
          <a:p>
            <a:pPr algn="ctr"/>
            <a:r>
              <a:rPr lang="it-IT" dirty="0"/>
              <a:t>Il Novecento e oltre </a:t>
            </a:r>
            <a:endParaRPr lang="en-GB" dirty="0"/>
          </a:p>
        </p:txBody>
      </p:sp>
      <p:sp>
        <p:nvSpPr>
          <p:cNvPr id="3" name="Segnaposto contenuto 2">
            <a:extLst>
              <a:ext uri="{FF2B5EF4-FFF2-40B4-BE49-F238E27FC236}">
                <a16:creationId xmlns:a16="http://schemas.microsoft.com/office/drawing/2014/main" id="{B38F4170-614D-6843-B965-8511EE1E5E55}"/>
              </a:ext>
            </a:extLst>
          </p:cNvPr>
          <p:cNvSpPr>
            <a:spLocks noGrp="1"/>
          </p:cNvSpPr>
          <p:nvPr>
            <p:ph idx="1"/>
          </p:nvPr>
        </p:nvSpPr>
        <p:spPr>
          <a:xfrm>
            <a:off x="0" y="593124"/>
            <a:ext cx="12192000" cy="6264876"/>
          </a:xfrm>
        </p:spPr>
        <p:txBody>
          <a:bodyPr anchor="ctr">
            <a:normAutofit fontScale="85000" lnSpcReduction="20000"/>
          </a:bodyPr>
          <a:lstStyle/>
          <a:p>
            <a:pPr algn="just"/>
            <a:r>
              <a:rPr lang="it-IT" dirty="0"/>
              <a:t>Nel XXI secolo i telescopi spaziali trovano migliaia di pianeti intorno ad altre stelle, e decine di questi simili alla Terra. </a:t>
            </a:r>
          </a:p>
          <a:p>
            <a:pPr algn="just"/>
            <a:r>
              <a:rPr lang="it-IT" dirty="0"/>
              <a:t>Sonde spaziali sorvolano e atterrano su asteroidi e comete per cercare sostanze organiche;</a:t>
            </a:r>
          </a:p>
          <a:p>
            <a:pPr algn="just"/>
            <a:r>
              <a:rPr lang="it-IT" dirty="0"/>
              <a:t>Si studiano da vicino i satelliti dei pianeti giganti; si atterra su Titano (satellite di Saturno).</a:t>
            </a:r>
          </a:p>
          <a:p>
            <a:pPr algn="just"/>
            <a:r>
              <a:rPr lang="it-IT" dirty="0"/>
              <a:t>Veicoli esplorano Marte alla ricerca di tracce di vita, trovando un pianeta che ha avuto fiumi e laghi nel suo lontano passato, e che contiene ancora sostanze organiche nel sottosuolo. </a:t>
            </a:r>
          </a:p>
          <a:p>
            <a:pPr algn="just"/>
            <a:r>
              <a:rPr lang="it-IT" dirty="0"/>
              <a:t>In quest’epoca di scoperte spaziali la buona letteratura di fantascienza, da semplice svago della fantasia, diventa un laboratorio teorico di fatti che potrebbero avvenire nella </a:t>
            </a:r>
            <a:r>
              <a:rPr lang="it-IT" dirty="0" err="1"/>
              <a:t>realta</a:t>
            </a:r>
            <a:r>
              <a:rPr lang="it-IT" dirty="0"/>
              <a:t>̀.</a:t>
            </a:r>
          </a:p>
          <a:p>
            <a:pPr algn="just"/>
            <a:r>
              <a:rPr lang="it-IT" dirty="0"/>
              <a:t>La pandemia di un coronavirus del 2020 (COVID19) che uccide quasi due milioni di persone appare drammaticamente nei telegiornali come la riedizione di film catastrofici che prevedono l’attacco di virus (naturali, artificiali o alieni) che molti avevano visto al cinema o in TV. </a:t>
            </a:r>
          </a:p>
          <a:p>
            <a:pPr algn="just"/>
            <a:r>
              <a:rPr lang="it-IT" dirty="0"/>
              <a:t>Parlare scientificamente di </a:t>
            </a:r>
            <a:r>
              <a:rPr lang="it-IT" dirty="0" err="1"/>
              <a:t>possibilita</a:t>
            </a:r>
            <a:r>
              <a:rPr lang="it-IT" dirty="0"/>
              <a:t>̀ di vita aliena oggi ci permette di valutare quali sono le nostre conoscenze attuali e quanto sia possibile trovare altre forme di vita nello spazio.</a:t>
            </a:r>
          </a:p>
          <a:p>
            <a:pPr algn="just"/>
            <a:r>
              <a:rPr lang="it-IT" dirty="0"/>
              <a:t>La scoperta di tracce biologiche su Marte è alla portata dei nostri strumenti </a:t>
            </a:r>
          </a:p>
          <a:p>
            <a:pPr algn="just"/>
            <a:r>
              <a:rPr lang="it-IT" dirty="0"/>
              <a:t>Un segnale da una </a:t>
            </a:r>
            <a:r>
              <a:rPr lang="it-IT" dirty="0" err="1"/>
              <a:t>civilta</a:t>
            </a:r>
            <a:r>
              <a:rPr lang="it-IT" dirty="0"/>
              <a:t>̀ intelligente potrebbe arrivare, attivando una procedura </a:t>
            </a:r>
            <a:r>
              <a:rPr lang="it-IT" dirty="0" err="1"/>
              <a:t>gia</a:t>
            </a:r>
            <a:r>
              <a:rPr lang="it-IT" dirty="0"/>
              <a:t>̀ studiata che coinvolge l’ONU. </a:t>
            </a:r>
          </a:p>
          <a:p>
            <a:pPr algn="just"/>
            <a:r>
              <a:rPr lang="it-IT" dirty="0"/>
              <a:t>Oppure si resta nel dubbio: siamo soli nella nostra galassia, noi intorno ad una stella di periferia con </a:t>
            </a:r>
            <a:r>
              <a:rPr lang="it-IT" dirty="0" err="1"/>
              <a:t>piu</a:t>
            </a:r>
            <a:r>
              <a:rPr lang="it-IT" dirty="0"/>
              <a:t>̀ di 200 miliardi di stelle e pianeti senza vita. Ne parleremo....</a:t>
            </a:r>
          </a:p>
        </p:txBody>
      </p:sp>
    </p:spTree>
    <p:extLst>
      <p:ext uri="{BB962C8B-B14F-4D97-AF65-F5344CB8AC3E}">
        <p14:creationId xmlns:p14="http://schemas.microsoft.com/office/powerpoint/2010/main" val="37561159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0981D95-2A0A-134A-A5C3-604870320CD6}"/>
              </a:ext>
            </a:extLst>
          </p:cNvPr>
          <p:cNvSpPr>
            <a:spLocks noGrp="1"/>
          </p:cNvSpPr>
          <p:nvPr>
            <p:ph type="title"/>
          </p:nvPr>
        </p:nvSpPr>
        <p:spPr>
          <a:xfrm>
            <a:off x="838200" y="0"/>
            <a:ext cx="10515600" cy="1325563"/>
          </a:xfrm>
        </p:spPr>
        <p:txBody>
          <a:bodyPr/>
          <a:lstStyle/>
          <a:p>
            <a:pPr algn="ctr"/>
            <a:r>
              <a:rPr lang="it-IT" b="1" dirty="0"/>
              <a:t>Il cosmo e la vita secondo la Grecia classica</a:t>
            </a:r>
            <a:br>
              <a:rPr lang="it-IT" b="1" dirty="0"/>
            </a:br>
            <a:r>
              <a:rPr lang="it-IT" b="1" dirty="0"/>
              <a:t>Aristotele</a:t>
            </a:r>
            <a:endParaRPr lang="en-GB" b="1" dirty="0"/>
          </a:p>
        </p:txBody>
      </p:sp>
      <p:sp>
        <p:nvSpPr>
          <p:cNvPr id="3" name="Segnaposto contenuto 2">
            <a:extLst>
              <a:ext uri="{FF2B5EF4-FFF2-40B4-BE49-F238E27FC236}">
                <a16:creationId xmlns:a16="http://schemas.microsoft.com/office/drawing/2014/main" id="{F9784EE2-0337-6841-A3AB-73FB9B02A165}"/>
              </a:ext>
            </a:extLst>
          </p:cNvPr>
          <p:cNvSpPr>
            <a:spLocks noGrp="1"/>
          </p:cNvSpPr>
          <p:nvPr>
            <p:ph idx="1"/>
          </p:nvPr>
        </p:nvSpPr>
        <p:spPr>
          <a:xfrm>
            <a:off x="0" y="1325562"/>
            <a:ext cx="12192000" cy="5532437"/>
          </a:xfrm>
        </p:spPr>
        <p:txBody>
          <a:bodyPr>
            <a:normAutofit fontScale="92500" lnSpcReduction="10000"/>
          </a:bodyPr>
          <a:lstStyle/>
          <a:p>
            <a:pPr algn="just"/>
            <a:r>
              <a:rPr lang="it-IT" sz="3200" dirty="0"/>
              <a:t>Osservando che ogni corpo finisce per fermare il suo moto, nega il vuoto: </a:t>
            </a:r>
          </a:p>
          <a:p>
            <a:pPr lvl="1" algn="just"/>
            <a:r>
              <a:rPr lang="it-IT" sz="3200" dirty="0"/>
              <a:t>se i corpi si muovessero in esso, resterebbero in riposo o in moto uniforme, fatto oggi ben chiaro e noto come Primo principio della Meccanica, o Principio d’inerzia. Conclusione sbagliata da premesse giuste.</a:t>
            </a:r>
          </a:p>
          <a:p>
            <a:pPr algn="just"/>
            <a:r>
              <a:rPr lang="it-IT" sz="3200" dirty="0"/>
              <a:t>La vita (animali, piante e umani) è presente sulla Terra dall’eternità e per l’eternità.</a:t>
            </a:r>
          </a:p>
          <a:p>
            <a:pPr algn="just"/>
            <a:r>
              <a:rPr lang="it-IT" sz="3200" dirty="0"/>
              <a:t>Negato l’infinito spaziale (imperfetto), non quello temporale (perfetto). </a:t>
            </a:r>
          </a:p>
          <a:p>
            <a:pPr algn="just"/>
            <a:r>
              <a:rPr lang="it-IT" sz="3200" dirty="0"/>
              <a:t>L’idea di vita extraterrestre non esiste perché non esiste lo «spazio infinito».</a:t>
            </a:r>
          </a:p>
          <a:p>
            <a:pPr algn="just"/>
            <a:r>
              <a:rPr lang="it-IT" sz="3200" dirty="0"/>
              <a:t>Spazio infinito: ripetizione del noto (Terra, Sole, pianeti e sfera stelle fisse).</a:t>
            </a:r>
          </a:p>
          <a:p>
            <a:pPr algn="just"/>
            <a:r>
              <a:rPr lang="it-IT" sz="3200" dirty="0"/>
              <a:t>Negando infinità spaziale si nega l’esistenza di altri esseri viventi. </a:t>
            </a:r>
          </a:p>
          <a:p>
            <a:pPr algn="just"/>
            <a:r>
              <a:rPr lang="it-IT" sz="3200" dirty="0"/>
              <a:t>Pitagorici, spazio è infinito </a:t>
            </a:r>
            <a:r>
              <a:rPr lang="it-IT" sz="3200" dirty="0">
                <a:sym typeface="Wingdings" pitchFamily="2" charset="2"/>
              </a:rPr>
              <a:t> esistono</a:t>
            </a:r>
            <a:r>
              <a:rPr lang="it-IT" sz="3200" dirty="0"/>
              <a:t> altri esseri viventi. </a:t>
            </a:r>
          </a:p>
          <a:p>
            <a:endParaRPr lang="en-GB" dirty="0"/>
          </a:p>
        </p:txBody>
      </p:sp>
    </p:spTree>
    <p:extLst>
      <p:ext uri="{BB962C8B-B14F-4D97-AF65-F5344CB8AC3E}">
        <p14:creationId xmlns:p14="http://schemas.microsoft.com/office/powerpoint/2010/main" val="13275740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C62D685-D622-EE4F-9AE0-E0634EE84EFF}"/>
              </a:ext>
            </a:extLst>
          </p:cNvPr>
          <p:cNvSpPr>
            <a:spLocks noGrp="1"/>
          </p:cNvSpPr>
          <p:nvPr>
            <p:ph type="title"/>
          </p:nvPr>
        </p:nvSpPr>
        <p:spPr>
          <a:xfrm>
            <a:off x="832449" y="0"/>
            <a:ext cx="10515600" cy="1325563"/>
          </a:xfrm>
        </p:spPr>
        <p:txBody>
          <a:bodyPr/>
          <a:lstStyle/>
          <a:p>
            <a:r>
              <a:rPr lang="it-IT" b="1" dirty="0"/>
              <a:t>Il cosmo e la vita secondo la Grecia classica</a:t>
            </a:r>
            <a:endParaRPr lang="en-GB" b="1" dirty="0"/>
          </a:p>
        </p:txBody>
      </p:sp>
      <p:sp>
        <p:nvSpPr>
          <p:cNvPr id="3" name="Segnaposto contenuto 2">
            <a:extLst>
              <a:ext uri="{FF2B5EF4-FFF2-40B4-BE49-F238E27FC236}">
                <a16:creationId xmlns:a16="http://schemas.microsoft.com/office/drawing/2014/main" id="{7C8ACEF6-C82D-4C44-947A-A9133A96A6D4}"/>
              </a:ext>
            </a:extLst>
          </p:cNvPr>
          <p:cNvSpPr>
            <a:spLocks noGrp="1"/>
          </p:cNvSpPr>
          <p:nvPr>
            <p:ph idx="1"/>
          </p:nvPr>
        </p:nvSpPr>
        <p:spPr>
          <a:xfrm>
            <a:off x="276045" y="1104182"/>
            <a:ext cx="11628408" cy="5753818"/>
          </a:xfrm>
        </p:spPr>
        <p:txBody>
          <a:bodyPr>
            <a:normAutofit/>
          </a:bodyPr>
          <a:lstStyle/>
          <a:p>
            <a:pPr algn="just"/>
            <a:r>
              <a:rPr lang="it-IT" sz="3200" dirty="0"/>
              <a:t>La scienza moderna influenzata da idee del mondo ellenico;</a:t>
            </a:r>
          </a:p>
          <a:p>
            <a:pPr algn="just"/>
            <a:r>
              <a:rPr lang="it-IT" sz="3200" dirty="0"/>
              <a:t>Atomisti: natura fatta da particelle è autosufficiente.</a:t>
            </a:r>
          </a:p>
          <a:p>
            <a:pPr lvl="1" algn="just"/>
            <a:r>
              <a:rPr lang="it-IT" sz="3200" dirty="0"/>
              <a:t>Visione “materialista” che si contrappone alla natura con uno scopo o disegno superiore.</a:t>
            </a:r>
          </a:p>
          <a:p>
            <a:pPr lvl="1" algn="just"/>
            <a:r>
              <a:rPr lang="it-IT" sz="3200" dirty="0"/>
              <a:t>“De rerum Natura” Orazio: siamo tutti nati dagli atomi delle stelle, e se ci sono moltissimi atomi dobbiamo ammettere che nello spazio esistano altre terre, uomini e animali. </a:t>
            </a:r>
          </a:p>
          <a:p>
            <a:pPr lvl="1" algn="just"/>
            <a:r>
              <a:rPr lang="it-IT" sz="3200" dirty="0"/>
              <a:t>Le sue parole: “Infine siamo tutti nati da seme celeste./ ... ora, se c’è una </a:t>
            </a:r>
            <a:r>
              <a:rPr lang="it-IT" sz="3200" dirty="0" err="1"/>
              <a:t>quantita</a:t>
            </a:r>
            <a:r>
              <a:rPr lang="it-IT" sz="3200" dirty="0"/>
              <a:t>̀ di atomi tanto grande, / ...è necessario ammettere/ che in altre parti dello spazio esistono altre terre/ e diverse razze di uomini e specie di fiere”.</a:t>
            </a:r>
          </a:p>
        </p:txBody>
      </p:sp>
    </p:spTree>
    <p:extLst>
      <p:ext uri="{BB962C8B-B14F-4D97-AF65-F5344CB8AC3E}">
        <p14:creationId xmlns:p14="http://schemas.microsoft.com/office/powerpoint/2010/main" val="20919544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2BE4F93-57C8-F34B-A2BF-E9A5B4CE628A}"/>
              </a:ext>
            </a:extLst>
          </p:cNvPr>
          <p:cNvSpPr>
            <a:spLocks noGrp="1"/>
          </p:cNvSpPr>
          <p:nvPr>
            <p:ph type="title"/>
          </p:nvPr>
        </p:nvSpPr>
        <p:spPr/>
        <p:txBody>
          <a:bodyPr/>
          <a:lstStyle/>
          <a:p>
            <a:r>
              <a:rPr lang="it-IT" b="1" dirty="0"/>
              <a:t>Il cosmo e la vita secondo la Grecia classica</a:t>
            </a:r>
            <a:endParaRPr lang="en-GB" b="1" dirty="0"/>
          </a:p>
        </p:txBody>
      </p:sp>
      <p:sp>
        <p:nvSpPr>
          <p:cNvPr id="3" name="Segnaposto contenuto 2">
            <a:extLst>
              <a:ext uri="{FF2B5EF4-FFF2-40B4-BE49-F238E27FC236}">
                <a16:creationId xmlns:a16="http://schemas.microsoft.com/office/drawing/2014/main" id="{55C88C63-03E7-3241-8AFC-DA6EF1FA5A44}"/>
              </a:ext>
            </a:extLst>
          </p:cNvPr>
          <p:cNvSpPr>
            <a:spLocks noGrp="1"/>
          </p:cNvSpPr>
          <p:nvPr>
            <p:ph idx="1"/>
          </p:nvPr>
        </p:nvSpPr>
        <p:spPr>
          <a:xfrm>
            <a:off x="155275" y="1825625"/>
            <a:ext cx="11904453" cy="4351338"/>
          </a:xfrm>
        </p:spPr>
        <p:txBody>
          <a:bodyPr>
            <a:normAutofit/>
          </a:bodyPr>
          <a:lstStyle/>
          <a:p>
            <a:pPr algn="just"/>
            <a:r>
              <a:rPr lang="it-IT" dirty="0"/>
              <a:t>Gli atomi di cui siamo fatti nascono all’interno delle stelle;</a:t>
            </a:r>
          </a:p>
          <a:p>
            <a:pPr algn="just"/>
            <a:r>
              <a:rPr lang="it-IT" dirty="0"/>
              <a:t>Esistono altri pianeti simili alla Terra;</a:t>
            </a:r>
          </a:p>
          <a:p>
            <a:pPr algn="just"/>
            <a:r>
              <a:rPr lang="it-IT" dirty="0"/>
              <a:t>Intuizione di Democrito: “se la vita ha bisogno di particolari molecole per esistere, essa può esistere ovunque siano presenti le stesse molecole e le stesse condizioni fisiche e chimiche.” </a:t>
            </a:r>
          </a:p>
          <a:p>
            <a:pPr algn="just"/>
            <a:r>
              <a:rPr lang="it-IT" dirty="0"/>
              <a:t>Esplorazione spaziale: cerchiamo prove di sostanze chimiche e processi connesse alla vita, se abbondanti </a:t>
            </a:r>
            <a:r>
              <a:rPr lang="it-IT" dirty="0">
                <a:sym typeface="Wingdings" pitchFamily="2" charset="2"/>
              </a:rPr>
              <a:t></a:t>
            </a:r>
            <a:r>
              <a:rPr lang="it-IT" dirty="0"/>
              <a:t> anche altrove forme di vita. </a:t>
            </a:r>
          </a:p>
          <a:p>
            <a:pPr algn="just"/>
            <a:endParaRPr lang="it-IT" dirty="0"/>
          </a:p>
          <a:p>
            <a:endParaRPr lang="en-GB" dirty="0"/>
          </a:p>
        </p:txBody>
      </p:sp>
    </p:spTree>
    <p:extLst>
      <p:ext uri="{BB962C8B-B14F-4D97-AF65-F5344CB8AC3E}">
        <p14:creationId xmlns:p14="http://schemas.microsoft.com/office/powerpoint/2010/main" val="26496305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EF00598-99B4-9E41-B11A-698E9D3381BD}"/>
              </a:ext>
            </a:extLst>
          </p:cNvPr>
          <p:cNvSpPr>
            <a:spLocks noGrp="1"/>
          </p:cNvSpPr>
          <p:nvPr>
            <p:ph type="title"/>
          </p:nvPr>
        </p:nvSpPr>
        <p:spPr>
          <a:xfrm>
            <a:off x="1869831" y="-373429"/>
            <a:ext cx="10515600" cy="1325563"/>
          </a:xfrm>
        </p:spPr>
        <p:txBody>
          <a:bodyPr/>
          <a:lstStyle/>
          <a:p>
            <a:r>
              <a:rPr lang="it-IT" b="1" dirty="0"/>
              <a:t>L’impero romano e il medioevo </a:t>
            </a:r>
            <a:endParaRPr lang="en-GB" b="1" dirty="0"/>
          </a:p>
        </p:txBody>
      </p:sp>
      <p:sp>
        <p:nvSpPr>
          <p:cNvPr id="3" name="Segnaposto contenuto 2">
            <a:extLst>
              <a:ext uri="{FF2B5EF4-FFF2-40B4-BE49-F238E27FC236}">
                <a16:creationId xmlns:a16="http://schemas.microsoft.com/office/drawing/2014/main" id="{E93535D6-7704-2941-BBF5-E1E45D28F0AD}"/>
              </a:ext>
            </a:extLst>
          </p:cNvPr>
          <p:cNvSpPr>
            <a:spLocks noGrp="1"/>
          </p:cNvSpPr>
          <p:nvPr>
            <p:ph idx="1"/>
          </p:nvPr>
        </p:nvSpPr>
        <p:spPr>
          <a:xfrm>
            <a:off x="152400" y="668214"/>
            <a:ext cx="12039600" cy="6189785"/>
          </a:xfrm>
        </p:spPr>
        <p:txBody>
          <a:bodyPr>
            <a:normAutofit fontScale="32500" lnSpcReduction="20000"/>
          </a:bodyPr>
          <a:lstStyle/>
          <a:p>
            <a:pPr algn="just"/>
            <a:r>
              <a:rPr lang="it-IT" sz="9600" dirty="0"/>
              <a:t>Il Mediterraneo cambia con la creazione dell’Impero romano.</a:t>
            </a:r>
          </a:p>
          <a:p>
            <a:pPr algn="just"/>
            <a:r>
              <a:rPr lang="it-IT" sz="9600" dirty="0"/>
              <a:t>Idee di Aristotele o di Democrito si diffondono anche fuori dalla Grecia. </a:t>
            </a:r>
          </a:p>
          <a:p>
            <a:pPr algn="just"/>
            <a:r>
              <a:rPr lang="it-IT" sz="9600" dirty="0"/>
              <a:t>L’impero esige dalle sue province un generale e assoluto riconoscimento dell’autorità̀, per fare di vari territori una sola nazione. </a:t>
            </a:r>
          </a:p>
          <a:p>
            <a:pPr algn="just"/>
            <a:r>
              <a:rPr lang="it-IT" sz="9600" dirty="0"/>
              <a:t>I culti si mescolano, le divinità si confondono tra loro tramite analoghi greci, romani, fenici, egizi, e il culto di Roma e dei suoi imperatori diventa una religione di stato. </a:t>
            </a:r>
          </a:p>
          <a:p>
            <a:pPr algn="just"/>
            <a:r>
              <a:rPr lang="it-IT" sz="9600" dirty="0"/>
              <a:t>L’impero combatte le religioni che non riconoscono la sua autorità;</a:t>
            </a:r>
          </a:p>
          <a:p>
            <a:pPr algn="just"/>
            <a:r>
              <a:rPr lang="it-IT" sz="9600" dirty="0"/>
              <a:t>Dopo la conversione dell’imperatore Costantino al cristianesimo, (dopo il III secolo), le parti si invertono: imperatore, unico supremo essere umano, è il tratto d’unione con il mondo divino, dominato a sua volta da un essere unico e trascendente, Dio.</a:t>
            </a:r>
          </a:p>
          <a:p>
            <a:pPr algn="just"/>
            <a:r>
              <a:rPr lang="it-IT" sz="9600" dirty="0"/>
              <a:t>A questo punto, l’impero combatte il paganesimo con la stessa ferocia con cui in aveva combattuto il cristianesimo.</a:t>
            </a:r>
          </a:p>
        </p:txBody>
      </p:sp>
    </p:spTree>
    <p:extLst>
      <p:ext uri="{BB962C8B-B14F-4D97-AF65-F5344CB8AC3E}">
        <p14:creationId xmlns:p14="http://schemas.microsoft.com/office/powerpoint/2010/main" val="10135918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932A1D5-5569-A841-830E-F9948DA6122F}"/>
              </a:ext>
            </a:extLst>
          </p:cNvPr>
          <p:cNvSpPr>
            <a:spLocks noGrp="1"/>
          </p:cNvSpPr>
          <p:nvPr>
            <p:ph type="title"/>
          </p:nvPr>
        </p:nvSpPr>
        <p:spPr>
          <a:xfrm>
            <a:off x="2133600" y="184255"/>
            <a:ext cx="10515600" cy="1325563"/>
          </a:xfrm>
        </p:spPr>
        <p:txBody>
          <a:bodyPr/>
          <a:lstStyle/>
          <a:p>
            <a:r>
              <a:rPr lang="it-IT" b="1" dirty="0"/>
              <a:t>L’impero romano e il medioevo </a:t>
            </a:r>
            <a:endParaRPr lang="en-GB" b="1" dirty="0"/>
          </a:p>
        </p:txBody>
      </p:sp>
      <p:sp>
        <p:nvSpPr>
          <p:cNvPr id="3" name="Segnaposto contenuto 2">
            <a:extLst>
              <a:ext uri="{FF2B5EF4-FFF2-40B4-BE49-F238E27FC236}">
                <a16:creationId xmlns:a16="http://schemas.microsoft.com/office/drawing/2014/main" id="{6C410F44-1197-2646-8577-D4E88FBC4577}"/>
              </a:ext>
            </a:extLst>
          </p:cNvPr>
          <p:cNvSpPr>
            <a:spLocks noGrp="1"/>
          </p:cNvSpPr>
          <p:nvPr>
            <p:ph idx="1"/>
          </p:nvPr>
        </p:nvSpPr>
        <p:spPr>
          <a:xfrm>
            <a:off x="0" y="2057399"/>
            <a:ext cx="12109938" cy="4119563"/>
          </a:xfrm>
        </p:spPr>
        <p:txBody>
          <a:bodyPr>
            <a:normAutofit/>
          </a:bodyPr>
          <a:lstStyle/>
          <a:p>
            <a:pPr algn="just"/>
            <a:r>
              <a:rPr lang="it-IT" sz="3200" dirty="0"/>
              <a:t>Le idee filosofiche che ammettono universi “meccanici” come l’atomismo o che negano gli dei sono molto osteggiate nell’Impero;</a:t>
            </a:r>
          </a:p>
          <a:p>
            <a:pPr algn="just"/>
            <a:r>
              <a:rPr lang="it-IT" sz="3200" dirty="0"/>
              <a:t> Quelle che parlano di perfezione dei cieli come le dottrine aristoteliche, sono considerate utili nella costruzione del nuovo potere.</a:t>
            </a:r>
          </a:p>
          <a:p>
            <a:pPr algn="just"/>
            <a:r>
              <a:rPr lang="it-IT" sz="3200" dirty="0"/>
              <a:t>Il cristianesimo si diffonde nel mondo romano nel giro di pochi secoli, (soprattutto nel IV e V), anche perché diventa utile all’Impero.</a:t>
            </a:r>
            <a:endParaRPr lang="en-GB" sz="3200" dirty="0"/>
          </a:p>
        </p:txBody>
      </p:sp>
    </p:spTree>
    <p:extLst>
      <p:ext uri="{BB962C8B-B14F-4D97-AF65-F5344CB8AC3E}">
        <p14:creationId xmlns:p14="http://schemas.microsoft.com/office/powerpoint/2010/main" val="11412518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556067D-C8B2-E141-90C6-BCA91B8B6ADD}"/>
              </a:ext>
            </a:extLst>
          </p:cNvPr>
          <p:cNvSpPr>
            <a:spLocks noGrp="1"/>
          </p:cNvSpPr>
          <p:nvPr>
            <p:ph type="title"/>
          </p:nvPr>
        </p:nvSpPr>
        <p:spPr>
          <a:xfrm>
            <a:off x="1676400" y="-271690"/>
            <a:ext cx="10515600" cy="1325563"/>
          </a:xfrm>
        </p:spPr>
        <p:txBody>
          <a:bodyPr/>
          <a:lstStyle/>
          <a:p>
            <a:r>
              <a:rPr lang="it-IT" b="1" dirty="0"/>
              <a:t>L’impero romano e il medioevo </a:t>
            </a:r>
            <a:endParaRPr lang="en-GB" b="1" dirty="0"/>
          </a:p>
        </p:txBody>
      </p:sp>
      <p:sp>
        <p:nvSpPr>
          <p:cNvPr id="3" name="Segnaposto contenuto 2">
            <a:extLst>
              <a:ext uri="{FF2B5EF4-FFF2-40B4-BE49-F238E27FC236}">
                <a16:creationId xmlns:a16="http://schemas.microsoft.com/office/drawing/2014/main" id="{B580BC7E-5DBD-3540-899D-320411D13141}"/>
              </a:ext>
            </a:extLst>
          </p:cNvPr>
          <p:cNvSpPr>
            <a:spLocks noGrp="1"/>
          </p:cNvSpPr>
          <p:nvPr>
            <p:ph idx="1"/>
          </p:nvPr>
        </p:nvSpPr>
        <p:spPr>
          <a:xfrm>
            <a:off x="0" y="1355271"/>
            <a:ext cx="12192000" cy="5061858"/>
          </a:xfrm>
        </p:spPr>
        <p:txBody>
          <a:bodyPr>
            <a:normAutofit lnSpcReduction="10000"/>
          </a:bodyPr>
          <a:lstStyle/>
          <a:p>
            <a:pPr algn="just"/>
            <a:r>
              <a:rPr lang="it-IT" sz="3200" b="1" dirty="0"/>
              <a:t>Socrate e Platone: </a:t>
            </a:r>
          </a:p>
          <a:p>
            <a:pPr lvl="1" algn="just"/>
            <a:r>
              <a:rPr lang="it-IT" sz="3000" dirty="0"/>
              <a:t>Ricerca filosofica è liberazione dalle tradizioni;</a:t>
            </a:r>
          </a:p>
          <a:p>
            <a:pPr lvl="1" algn="just"/>
            <a:r>
              <a:rPr lang="it-IT" sz="3000" dirty="0"/>
              <a:t>La verità è nel ragionamento non nelle parole degli antichi predecessori;</a:t>
            </a:r>
          </a:p>
          <a:p>
            <a:pPr algn="just"/>
            <a:r>
              <a:rPr lang="it-IT" sz="3200" b="1" dirty="0"/>
              <a:t>Religione nei secoli successivi:</a:t>
            </a:r>
          </a:p>
          <a:p>
            <a:pPr lvl="1" algn="just"/>
            <a:r>
              <a:rPr lang="it-IT" sz="3000" dirty="0"/>
              <a:t>La verità è frutto di una rivelazione originaria, la tradizione unica garanzia; </a:t>
            </a:r>
          </a:p>
          <a:p>
            <a:pPr lvl="1" algn="just"/>
            <a:r>
              <a:rPr lang="it-IT" sz="3000" dirty="0"/>
              <a:t>Le nuove religioni si propongono come continuazione/completamento della filosofia greca.</a:t>
            </a:r>
          </a:p>
          <a:p>
            <a:pPr lvl="1" algn="just"/>
            <a:r>
              <a:rPr lang="it-IT" sz="3000" dirty="0"/>
              <a:t>La verità non è più ricerca, ma testimonianza data agli umani da un essere superiore.</a:t>
            </a:r>
          </a:p>
          <a:p>
            <a:pPr lvl="1" algn="just"/>
            <a:r>
              <a:rPr lang="it-IT" sz="3000" dirty="0"/>
              <a:t>Antiche dottrine patrimonio intoccabile, quella di Aristotele (selezionata!) viene utilizzata e piegata alle nuove idee religiose. </a:t>
            </a:r>
          </a:p>
        </p:txBody>
      </p:sp>
    </p:spTree>
    <p:extLst>
      <p:ext uri="{BB962C8B-B14F-4D97-AF65-F5344CB8AC3E}">
        <p14:creationId xmlns:p14="http://schemas.microsoft.com/office/powerpoint/2010/main" val="25341636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F822604-D954-F249-AC43-CB9C300B154A}"/>
              </a:ext>
            </a:extLst>
          </p:cNvPr>
          <p:cNvSpPr>
            <a:spLocks noGrp="1"/>
          </p:cNvSpPr>
          <p:nvPr>
            <p:ph type="title"/>
          </p:nvPr>
        </p:nvSpPr>
        <p:spPr>
          <a:xfrm>
            <a:off x="1883229" y="-337004"/>
            <a:ext cx="10515600" cy="1325563"/>
          </a:xfrm>
        </p:spPr>
        <p:txBody>
          <a:bodyPr/>
          <a:lstStyle/>
          <a:p>
            <a:r>
              <a:rPr lang="it-IT" b="1" dirty="0"/>
              <a:t>L’impero romano e il medioevo </a:t>
            </a:r>
            <a:endParaRPr lang="en-GB" b="1" dirty="0"/>
          </a:p>
        </p:txBody>
      </p:sp>
      <p:sp>
        <p:nvSpPr>
          <p:cNvPr id="3" name="Segnaposto contenuto 2">
            <a:extLst>
              <a:ext uri="{FF2B5EF4-FFF2-40B4-BE49-F238E27FC236}">
                <a16:creationId xmlns:a16="http://schemas.microsoft.com/office/drawing/2014/main" id="{F2720A9A-3E89-4641-A0C2-1A3A137EDE85}"/>
              </a:ext>
            </a:extLst>
          </p:cNvPr>
          <p:cNvSpPr>
            <a:spLocks noGrp="1"/>
          </p:cNvSpPr>
          <p:nvPr>
            <p:ph idx="1"/>
          </p:nvPr>
        </p:nvSpPr>
        <p:spPr>
          <a:xfrm>
            <a:off x="0" y="849086"/>
            <a:ext cx="12192000" cy="6008913"/>
          </a:xfrm>
        </p:spPr>
        <p:txBody>
          <a:bodyPr>
            <a:normAutofit/>
          </a:bodyPr>
          <a:lstStyle/>
          <a:p>
            <a:pPr algn="just"/>
            <a:r>
              <a:rPr lang="it-IT" sz="3600" dirty="0"/>
              <a:t>Gli arabi avevano proseguito gli studi sulla matematica (numerazione decimale, appresa dagli studiosi indiani) sviluppando Algebra, Astronomia, Fisica e Medicina.</a:t>
            </a:r>
          </a:p>
          <a:p>
            <a:pPr algn="just"/>
            <a:r>
              <a:rPr lang="it-IT" sz="3600" dirty="0"/>
              <a:t>Nel mondo arabo, monoteista, la filosofia cercava una via logica per spiegare una verità rivelata. </a:t>
            </a:r>
          </a:p>
          <a:p>
            <a:pPr algn="just"/>
            <a:r>
              <a:rPr lang="it-IT" sz="3600" dirty="0"/>
              <a:t>Giungono in Italia e nel resto d’Europa le teorie dell’astronomo Tolomeo (100-175) di Alessandria:</a:t>
            </a:r>
          </a:p>
          <a:p>
            <a:pPr lvl="1" algn="just"/>
            <a:r>
              <a:rPr lang="it-IT" sz="3600" dirty="0"/>
              <a:t> In questo modello del cosmo, che dominerà per secoli, il mondo aveva al centro la Terra, mentre tutti i cieli ruotavano su sfere agganciate ad altre sfere, in moti regolari e immutabili poiché i cieli erano immutabili e perfetti. </a:t>
            </a:r>
          </a:p>
          <a:p>
            <a:endParaRPr lang="en-GB" dirty="0"/>
          </a:p>
        </p:txBody>
      </p:sp>
    </p:spTree>
    <p:extLst>
      <p:ext uri="{BB962C8B-B14F-4D97-AF65-F5344CB8AC3E}">
        <p14:creationId xmlns:p14="http://schemas.microsoft.com/office/powerpoint/2010/main" val="3536581624"/>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o" ma:contentTypeID="0x0101005C65C80C7D2D2E4CB1D0EF17246767DD" ma:contentTypeVersion="2" ma:contentTypeDescription="Creare un nuovo documento." ma:contentTypeScope="" ma:versionID="02f53757d1fb9ddfe538bca01df1b25d">
  <xsd:schema xmlns:xsd="http://www.w3.org/2001/XMLSchema" xmlns:xs="http://www.w3.org/2001/XMLSchema" xmlns:p="http://schemas.microsoft.com/office/2006/metadata/properties" xmlns:ns2="85890f07-31f4-4508-84e7-38a9461c0033" targetNamespace="http://schemas.microsoft.com/office/2006/metadata/properties" ma:root="true" ma:fieldsID="a7f3790e0572c86d6e267f440a8ff700" ns2:_="">
    <xsd:import namespace="85890f07-31f4-4508-84e7-38a9461c0033"/>
    <xsd:element name="properties">
      <xsd:complexType>
        <xsd:sequence>
          <xsd:element name="documentManagement">
            <xsd:complexType>
              <xsd:all>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5890f07-31f4-4508-84e7-38a9461c003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i contenuto"/>
        <xsd:element ref="dc:title" minOccurs="0" maxOccurs="1" ma:index="4" ma:displayName="Tito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AE63A961-4D94-4A1A-B460-228F67D62E6C}"/>
</file>

<file path=customXml/itemProps2.xml><?xml version="1.0" encoding="utf-8"?>
<ds:datastoreItem xmlns:ds="http://schemas.openxmlformats.org/officeDocument/2006/customXml" ds:itemID="{539DF16A-E0F2-4B78-B12A-4BAEAC9CEAFC}"/>
</file>

<file path=customXml/itemProps3.xml><?xml version="1.0" encoding="utf-8"?>
<ds:datastoreItem xmlns:ds="http://schemas.openxmlformats.org/officeDocument/2006/customXml" ds:itemID="{03B96EF3-84B3-43B8-984D-35E8C17B04CF}"/>
</file>

<file path=docProps/app.xml><?xml version="1.0" encoding="utf-8"?>
<Properties xmlns="http://schemas.openxmlformats.org/officeDocument/2006/extended-properties" xmlns:vt="http://schemas.openxmlformats.org/officeDocument/2006/docPropsVTypes">
  <TotalTime>21379</TotalTime>
  <Words>4945</Words>
  <Application>Microsoft Macintosh PowerPoint</Application>
  <PresentationFormat>Widescreen</PresentationFormat>
  <Paragraphs>223</Paragraphs>
  <Slides>27</Slides>
  <Notes>0</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27</vt:i4>
      </vt:variant>
    </vt:vector>
  </HeadingPairs>
  <TitlesOfParts>
    <vt:vector size="32" baseType="lpstr">
      <vt:lpstr>Arial</vt:lpstr>
      <vt:lpstr>Calibri</vt:lpstr>
      <vt:lpstr>Calibri Light</vt:lpstr>
      <vt:lpstr>Wingdings</vt:lpstr>
      <vt:lpstr>Tema di Office</vt:lpstr>
      <vt:lpstr>Corso Astrobiologia Modulo  Alessandra Rotundi  La storia dell’Astrobiologia  </vt:lpstr>
      <vt:lpstr>L’extraterrestre dall’antica Grecia al XXI secolo</vt:lpstr>
      <vt:lpstr>Il cosmo e la vita secondo la Grecia classica Aristotele</vt:lpstr>
      <vt:lpstr>Il cosmo e la vita secondo la Grecia classica</vt:lpstr>
      <vt:lpstr>Il cosmo e la vita secondo la Grecia classica</vt:lpstr>
      <vt:lpstr>L’impero romano e il medioevo </vt:lpstr>
      <vt:lpstr>L’impero romano e il medioevo </vt:lpstr>
      <vt:lpstr>L’impero romano e il medioevo </vt:lpstr>
      <vt:lpstr>L’impero romano e il medioevo </vt:lpstr>
      <vt:lpstr>L’impero romano e il medioevo </vt:lpstr>
      <vt:lpstr>Dal Rinascimento alla Rivoluzione Francese </vt:lpstr>
      <vt:lpstr>Dal Rinascimento alla Rivoluzione Francese </vt:lpstr>
      <vt:lpstr>Dal Rinascimento alla Rivoluzione Francese </vt:lpstr>
      <vt:lpstr>Dal Rinascimento alla Rivoluzione Francese </vt:lpstr>
      <vt:lpstr>Dal Rinascimento alla Rivoluzione Francese </vt:lpstr>
      <vt:lpstr>Dal Rinascimento alla Rivoluzione Francese </vt:lpstr>
      <vt:lpstr>Dal Rinascimento alla Rivoluzione Francese </vt:lpstr>
      <vt:lpstr>L’Ottocento </vt:lpstr>
      <vt:lpstr>L’Ottocento</vt:lpstr>
      <vt:lpstr>L’Ottocento</vt:lpstr>
      <vt:lpstr>L’Ottocento</vt:lpstr>
      <vt:lpstr>Il Novecento e oltre </vt:lpstr>
      <vt:lpstr>Il Novecento e oltre</vt:lpstr>
      <vt:lpstr>Il Novecento e oltre</vt:lpstr>
      <vt:lpstr>Il Novecento e oltre</vt:lpstr>
      <vt:lpstr>Il Novecento e oltre </vt:lpstr>
      <vt:lpstr>Il Novecento e oltre </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Alessandra Rotundi</dc:creator>
  <cp:lastModifiedBy>Alessandra Rotundi</cp:lastModifiedBy>
  <cp:revision>59</cp:revision>
  <dcterms:created xsi:type="dcterms:W3CDTF">2023-03-20T19:03:07Z</dcterms:created>
  <dcterms:modified xsi:type="dcterms:W3CDTF">2023-05-08T17:59:56Z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0x0101005C65C80C7D2D2E4CB1D0EF17246767DD</vt:lpwstr>
  </property>
</Properties>
</file>