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739" r:id="rId2"/>
  </p:sldMasterIdLst>
  <p:notesMasterIdLst>
    <p:notesMasterId r:id="rId40"/>
  </p:notesMasterIdLst>
  <p:sldIdLst>
    <p:sldId id="305" r:id="rId3"/>
    <p:sldId id="374" r:id="rId4"/>
    <p:sldId id="375" r:id="rId5"/>
    <p:sldId id="376" r:id="rId6"/>
    <p:sldId id="449" r:id="rId7"/>
    <p:sldId id="393" r:id="rId8"/>
    <p:sldId id="420" r:id="rId9"/>
    <p:sldId id="421" r:id="rId10"/>
    <p:sldId id="422" r:id="rId11"/>
    <p:sldId id="423" r:id="rId12"/>
    <p:sldId id="443" r:id="rId13"/>
    <p:sldId id="440" r:id="rId14"/>
    <p:sldId id="394" r:id="rId15"/>
    <p:sldId id="395" r:id="rId16"/>
    <p:sldId id="396" r:id="rId17"/>
    <p:sldId id="397" r:id="rId18"/>
    <p:sldId id="398" r:id="rId19"/>
    <p:sldId id="399" r:id="rId20"/>
    <p:sldId id="400" r:id="rId21"/>
    <p:sldId id="442" r:id="rId22"/>
    <p:sldId id="401" r:id="rId23"/>
    <p:sldId id="402" r:id="rId24"/>
    <p:sldId id="403" r:id="rId25"/>
    <p:sldId id="404" r:id="rId26"/>
    <p:sldId id="405" r:id="rId27"/>
    <p:sldId id="409" r:id="rId28"/>
    <p:sldId id="410" r:id="rId29"/>
    <p:sldId id="411" r:id="rId30"/>
    <p:sldId id="412" r:id="rId31"/>
    <p:sldId id="413" r:id="rId32"/>
    <p:sldId id="414" r:id="rId33"/>
    <p:sldId id="415" r:id="rId34"/>
    <p:sldId id="417" r:id="rId35"/>
    <p:sldId id="418" r:id="rId36"/>
    <p:sldId id="419" r:id="rId37"/>
    <p:sldId id="448" r:id="rId38"/>
    <p:sldId id="332" r:id="rId3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anose="030F0902030302020204" pitchFamily="66" charset="0"/>
        <a:ea typeface="+mn-ea"/>
        <a:cs typeface="+mn-cs"/>
      </a:defRPr>
    </a:lvl5pPr>
    <a:lvl6pPr marL="2286000" algn="l" defTabSz="914400" rtl="0" eaLnBrk="1" latinLnBrk="0" hangingPunct="1">
      <a:defRPr sz="2400" kern="1200">
        <a:solidFill>
          <a:schemeClr val="tx1"/>
        </a:solidFill>
        <a:latin typeface="Comic Sans MS" panose="030F0902030302020204" pitchFamily="66" charset="0"/>
        <a:ea typeface="+mn-ea"/>
        <a:cs typeface="+mn-cs"/>
      </a:defRPr>
    </a:lvl6pPr>
    <a:lvl7pPr marL="2743200" algn="l" defTabSz="914400" rtl="0" eaLnBrk="1" latinLnBrk="0" hangingPunct="1">
      <a:defRPr sz="2400" kern="1200">
        <a:solidFill>
          <a:schemeClr val="tx1"/>
        </a:solidFill>
        <a:latin typeface="Comic Sans MS" panose="030F0902030302020204" pitchFamily="66" charset="0"/>
        <a:ea typeface="+mn-ea"/>
        <a:cs typeface="+mn-cs"/>
      </a:defRPr>
    </a:lvl7pPr>
    <a:lvl8pPr marL="3200400" algn="l" defTabSz="914400" rtl="0" eaLnBrk="1" latinLnBrk="0" hangingPunct="1">
      <a:defRPr sz="2400" kern="1200">
        <a:solidFill>
          <a:schemeClr val="tx1"/>
        </a:solidFill>
        <a:latin typeface="Comic Sans MS" panose="030F0902030302020204" pitchFamily="66" charset="0"/>
        <a:ea typeface="+mn-ea"/>
        <a:cs typeface="+mn-cs"/>
      </a:defRPr>
    </a:lvl8pPr>
    <a:lvl9pPr marL="3657600" algn="l" defTabSz="914400" rtl="0" eaLnBrk="1" latinLnBrk="0" hangingPunct="1">
      <a:defRPr sz="24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28" autoAdjust="0"/>
    <p:restoredTop sz="94694"/>
  </p:normalViewPr>
  <p:slideViewPr>
    <p:cSldViewPr>
      <p:cViewPr varScale="1">
        <p:scale>
          <a:sx n="121" d="100"/>
          <a:sy n="121" d="100"/>
        </p:scale>
        <p:origin x="18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C6CE7C-3AAD-AB3B-B3F1-2BC587251ABD}"/>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atin typeface="Comic Sans MS" panose="030F0702030302020204" pitchFamily="66" charset="0"/>
              </a:defRPr>
            </a:lvl1pPr>
          </a:lstStyle>
          <a:p>
            <a:pPr>
              <a:defRPr/>
            </a:pPr>
            <a:endParaRPr lang="it-IT"/>
          </a:p>
        </p:txBody>
      </p:sp>
      <p:sp>
        <p:nvSpPr>
          <p:cNvPr id="3" name="Date Placeholder 2">
            <a:extLst>
              <a:ext uri="{FF2B5EF4-FFF2-40B4-BE49-F238E27FC236}">
                <a16:creationId xmlns:a16="http://schemas.microsoft.com/office/drawing/2014/main" id="{F8B8AF7E-D702-A9A8-D5EE-3516D62ECC86}"/>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atin typeface="Comic Sans MS" panose="030F0702030302020204" pitchFamily="66" charset="0"/>
              </a:defRPr>
            </a:lvl1pPr>
          </a:lstStyle>
          <a:p>
            <a:pPr>
              <a:defRPr/>
            </a:pPr>
            <a:fld id="{33BAB52C-6822-0945-9655-500C565C00B8}" type="datetimeFigureOut">
              <a:rPr lang="it-IT"/>
              <a:pPr>
                <a:defRPr/>
              </a:pPr>
              <a:t>17/02/23</a:t>
            </a:fld>
            <a:endParaRPr lang="it-IT"/>
          </a:p>
        </p:txBody>
      </p:sp>
      <p:sp>
        <p:nvSpPr>
          <p:cNvPr id="4" name="Slide Image Placeholder 3">
            <a:extLst>
              <a:ext uri="{FF2B5EF4-FFF2-40B4-BE49-F238E27FC236}">
                <a16:creationId xmlns:a16="http://schemas.microsoft.com/office/drawing/2014/main" id="{1AB3805E-B5BB-267D-D752-F568DCE82AB4}"/>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a:extLst>
              <a:ext uri="{FF2B5EF4-FFF2-40B4-BE49-F238E27FC236}">
                <a16:creationId xmlns:a16="http://schemas.microsoft.com/office/drawing/2014/main" id="{A7615E8F-E55C-4172-9CC5-C9C86ED884F5}"/>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a:extLst>
              <a:ext uri="{FF2B5EF4-FFF2-40B4-BE49-F238E27FC236}">
                <a16:creationId xmlns:a16="http://schemas.microsoft.com/office/drawing/2014/main" id="{CB987DD6-96E1-013D-9243-C47941A23DF2}"/>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pPr>
              <a:defRPr/>
            </a:pPr>
            <a:endParaRPr lang="it-IT"/>
          </a:p>
        </p:txBody>
      </p:sp>
      <p:sp>
        <p:nvSpPr>
          <p:cNvPr id="7" name="Slide Number Placeholder 6">
            <a:extLst>
              <a:ext uri="{FF2B5EF4-FFF2-40B4-BE49-F238E27FC236}">
                <a16:creationId xmlns:a16="http://schemas.microsoft.com/office/drawing/2014/main" id="{FE0A7F7D-D7ED-EB09-D6D2-CC8B8170E93C}"/>
              </a:ext>
            </a:extLst>
          </p:cNvPr>
          <p:cNvSpPr>
            <a:spLocks noGrp="1"/>
          </p:cNvSpPr>
          <p:nvPr>
            <p:ph type="sldNum" sz="quarter" idx="5"/>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516750-8EC9-7D48-BBAF-5BF80FD8D63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4A26FE9-B270-6510-2D87-704FC2C441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150B5E3-91E8-48E2-61B0-184C18BF90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9460" name="Slide Number Placeholder 3">
            <a:extLst>
              <a:ext uri="{FF2B5EF4-FFF2-40B4-BE49-F238E27FC236}">
                <a16:creationId xmlns:a16="http://schemas.microsoft.com/office/drawing/2014/main" id="{2BE5E90A-62FC-9F33-C216-FC24E1DB73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902030302020204" pitchFamily="66" charset="0"/>
              </a:defRPr>
            </a:lvl1pPr>
            <a:lvl2pPr marL="742950" indent="-285750">
              <a:defRPr sz="2400">
                <a:solidFill>
                  <a:schemeClr val="tx1"/>
                </a:solidFill>
                <a:latin typeface="Comic Sans MS" panose="030F0902030302020204" pitchFamily="66" charset="0"/>
              </a:defRPr>
            </a:lvl2pPr>
            <a:lvl3pPr marL="1143000" indent="-228600">
              <a:defRPr sz="2400">
                <a:solidFill>
                  <a:schemeClr val="tx1"/>
                </a:solidFill>
                <a:latin typeface="Comic Sans MS" panose="030F0902030302020204" pitchFamily="66" charset="0"/>
              </a:defRPr>
            </a:lvl3pPr>
            <a:lvl4pPr marL="1600200" indent="-228600">
              <a:defRPr sz="2400">
                <a:solidFill>
                  <a:schemeClr val="tx1"/>
                </a:solidFill>
                <a:latin typeface="Comic Sans MS" panose="030F0902030302020204" pitchFamily="66" charset="0"/>
              </a:defRPr>
            </a:lvl4pPr>
            <a:lvl5pPr marL="2057400" indent="-228600">
              <a:defRPr sz="2400">
                <a:solidFill>
                  <a:schemeClr val="tx1"/>
                </a:solidFill>
                <a:latin typeface="Comic Sans MS" panose="030F0902030302020204" pitchFamily="66"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defRPr>
            </a:lvl9pPr>
          </a:lstStyle>
          <a:p>
            <a:fld id="{585E2625-E104-D54C-896F-B882302E11C9}" type="slidenum">
              <a:rPr lang="it-IT" altLang="it-IT" sz="1200"/>
              <a:pPr/>
              <a:t>3</a:t>
            </a:fld>
            <a:endParaRPr lang="it-IT" alt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C56E7A2-34BE-902F-1420-264F7648D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85C2AF3-1555-E948-ACE1-4C1DF188A7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6628" name="Slide Number Placeholder 3">
            <a:extLst>
              <a:ext uri="{FF2B5EF4-FFF2-40B4-BE49-F238E27FC236}">
                <a16:creationId xmlns:a16="http://schemas.microsoft.com/office/drawing/2014/main" id="{0C54D27B-FD0E-2E07-E47B-A74D1B5F20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902030302020204" pitchFamily="66" charset="0"/>
              </a:defRPr>
            </a:lvl1pPr>
            <a:lvl2pPr marL="742950" indent="-285750">
              <a:defRPr sz="2400">
                <a:solidFill>
                  <a:schemeClr val="tx1"/>
                </a:solidFill>
                <a:latin typeface="Comic Sans MS" panose="030F0902030302020204" pitchFamily="66" charset="0"/>
              </a:defRPr>
            </a:lvl2pPr>
            <a:lvl3pPr marL="1143000" indent="-228600">
              <a:defRPr sz="2400">
                <a:solidFill>
                  <a:schemeClr val="tx1"/>
                </a:solidFill>
                <a:latin typeface="Comic Sans MS" panose="030F0902030302020204" pitchFamily="66" charset="0"/>
              </a:defRPr>
            </a:lvl3pPr>
            <a:lvl4pPr marL="1600200" indent="-228600">
              <a:defRPr sz="2400">
                <a:solidFill>
                  <a:schemeClr val="tx1"/>
                </a:solidFill>
                <a:latin typeface="Comic Sans MS" panose="030F0902030302020204" pitchFamily="66" charset="0"/>
              </a:defRPr>
            </a:lvl4pPr>
            <a:lvl5pPr marL="2057400" indent="-228600">
              <a:defRPr sz="2400">
                <a:solidFill>
                  <a:schemeClr val="tx1"/>
                </a:solidFill>
                <a:latin typeface="Comic Sans MS" panose="030F0902030302020204" pitchFamily="66"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defRPr>
            </a:lvl9pPr>
          </a:lstStyle>
          <a:p>
            <a:fld id="{A3F1299C-6A0B-9A46-A067-D53485405221}" type="slidenum">
              <a:rPr lang="it-IT" altLang="it-IT" sz="1200"/>
              <a:pPr/>
              <a:t>9</a:t>
            </a:fld>
            <a:endParaRPr lang="it-IT" alt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a:extLst>
              <a:ext uri="{FF2B5EF4-FFF2-40B4-BE49-F238E27FC236}">
                <a16:creationId xmlns:a16="http://schemas.microsoft.com/office/drawing/2014/main" id="{0B2AF90D-18BF-BD8F-E47B-80C0A4B3ADA6}"/>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a:extLst>
              <a:ext uri="{FF2B5EF4-FFF2-40B4-BE49-F238E27FC236}">
                <a16:creationId xmlns:a16="http://schemas.microsoft.com/office/drawing/2014/main" id="{47B4CEF0-0F08-1849-1B37-1EE0680A1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52228" name="Segnaposto numero diapositiva 3">
            <a:extLst>
              <a:ext uri="{FF2B5EF4-FFF2-40B4-BE49-F238E27FC236}">
                <a16:creationId xmlns:a16="http://schemas.microsoft.com/office/drawing/2014/main" id="{F5F72108-73E2-3788-9EF7-8CE338997F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Comic Sans MS" panose="030F0902030302020204" pitchFamily="66" charset="0"/>
              </a:defRPr>
            </a:lvl1pPr>
            <a:lvl2pPr marL="742950" indent="-285750" defTabSz="990600">
              <a:defRPr sz="2400">
                <a:solidFill>
                  <a:schemeClr val="tx1"/>
                </a:solidFill>
                <a:latin typeface="Comic Sans MS" panose="030F0902030302020204" pitchFamily="66" charset="0"/>
              </a:defRPr>
            </a:lvl2pPr>
            <a:lvl3pPr marL="1143000" indent="-228600" defTabSz="990600">
              <a:defRPr sz="2400">
                <a:solidFill>
                  <a:schemeClr val="tx1"/>
                </a:solidFill>
                <a:latin typeface="Comic Sans MS" panose="030F0902030302020204" pitchFamily="66" charset="0"/>
              </a:defRPr>
            </a:lvl3pPr>
            <a:lvl4pPr marL="1600200" indent="-228600" defTabSz="990600">
              <a:defRPr sz="2400">
                <a:solidFill>
                  <a:schemeClr val="tx1"/>
                </a:solidFill>
                <a:latin typeface="Comic Sans MS" panose="030F0902030302020204" pitchFamily="66" charset="0"/>
              </a:defRPr>
            </a:lvl4pPr>
            <a:lvl5pPr marL="2057400" indent="-228600" defTabSz="990600">
              <a:defRPr sz="2400">
                <a:solidFill>
                  <a:schemeClr val="tx1"/>
                </a:solidFill>
                <a:latin typeface="Comic Sans MS" panose="030F0902030302020204" pitchFamily="66" charset="0"/>
              </a:defRPr>
            </a:lvl5pPr>
            <a:lvl6pPr marL="2514600" indent="-228600" defTabSz="990600" eaLnBrk="0" fontAlgn="base" hangingPunct="0">
              <a:spcBef>
                <a:spcPct val="0"/>
              </a:spcBef>
              <a:spcAft>
                <a:spcPct val="0"/>
              </a:spcAft>
              <a:defRPr sz="2400">
                <a:solidFill>
                  <a:schemeClr val="tx1"/>
                </a:solidFill>
                <a:latin typeface="Comic Sans MS" panose="030F0902030302020204" pitchFamily="66" charset="0"/>
              </a:defRPr>
            </a:lvl6pPr>
            <a:lvl7pPr marL="2971800" indent="-228600" defTabSz="990600" eaLnBrk="0" fontAlgn="base" hangingPunct="0">
              <a:spcBef>
                <a:spcPct val="0"/>
              </a:spcBef>
              <a:spcAft>
                <a:spcPct val="0"/>
              </a:spcAft>
              <a:defRPr sz="2400">
                <a:solidFill>
                  <a:schemeClr val="tx1"/>
                </a:solidFill>
                <a:latin typeface="Comic Sans MS" panose="030F0902030302020204" pitchFamily="66" charset="0"/>
              </a:defRPr>
            </a:lvl7pPr>
            <a:lvl8pPr marL="3429000" indent="-228600" defTabSz="990600" eaLnBrk="0" fontAlgn="base" hangingPunct="0">
              <a:spcBef>
                <a:spcPct val="0"/>
              </a:spcBef>
              <a:spcAft>
                <a:spcPct val="0"/>
              </a:spcAft>
              <a:defRPr sz="2400">
                <a:solidFill>
                  <a:schemeClr val="tx1"/>
                </a:solidFill>
                <a:latin typeface="Comic Sans MS" panose="030F0902030302020204" pitchFamily="66" charset="0"/>
              </a:defRPr>
            </a:lvl8pPr>
            <a:lvl9pPr marL="3886200" indent="-228600" defTabSz="990600" eaLnBrk="0" fontAlgn="base" hangingPunct="0">
              <a:spcBef>
                <a:spcPct val="0"/>
              </a:spcBef>
              <a:spcAft>
                <a:spcPct val="0"/>
              </a:spcAft>
              <a:defRPr sz="2400">
                <a:solidFill>
                  <a:schemeClr val="tx1"/>
                </a:solidFill>
                <a:latin typeface="Comic Sans MS" panose="030F0902030302020204" pitchFamily="66" charset="0"/>
              </a:defRPr>
            </a:lvl9pPr>
          </a:lstStyle>
          <a:p>
            <a:fld id="{3A91717D-B7B4-3740-84CE-F3E68DFEFD50}" type="slidenum">
              <a:rPr lang="it-IT" altLang="it-IT" sz="1300"/>
              <a:pPr/>
              <a:t>33</a:t>
            </a:fld>
            <a:endParaRPr lang="it-IT" altLang="it-IT"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9D14EB82-7199-617F-443D-B9EF5998D94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FB0BB8B-F40F-0F77-0152-C4A6556E59C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4CAF0E8-4DEE-6BE3-4B38-F444A14251F2}"/>
              </a:ext>
            </a:extLst>
          </p:cNvPr>
          <p:cNvSpPr>
            <a:spLocks noGrp="1" noChangeArrowheads="1"/>
          </p:cNvSpPr>
          <p:nvPr>
            <p:ph type="sldNum" sz="quarter" idx="12"/>
          </p:nvPr>
        </p:nvSpPr>
        <p:spPr>
          <a:ln/>
        </p:spPr>
        <p:txBody>
          <a:bodyPr/>
          <a:lstStyle>
            <a:lvl1pPr>
              <a:defRPr/>
            </a:lvl1pPr>
          </a:lstStyle>
          <a:p>
            <a:fld id="{CB5789AF-2B66-F546-990D-1AA09D5B4C0B}" type="slidenum">
              <a:rPr lang="it-IT" altLang="it-IT"/>
              <a:pPr/>
              <a:t>‹N›</a:t>
            </a:fld>
            <a:endParaRPr lang="it-IT" altLang="it-IT"/>
          </a:p>
        </p:txBody>
      </p:sp>
    </p:spTree>
    <p:extLst>
      <p:ext uri="{BB962C8B-B14F-4D97-AF65-F5344CB8AC3E}">
        <p14:creationId xmlns:p14="http://schemas.microsoft.com/office/powerpoint/2010/main" val="14050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141463C-A76A-6CA7-DDC4-95E7E461E4E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AC4822E3-F03B-03CC-0B4A-AD5319BCB44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C151C0C-D50E-5814-0708-206B47B6A127}"/>
              </a:ext>
            </a:extLst>
          </p:cNvPr>
          <p:cNvSpPr>
            <a:spLocks noGrp="1" noChangeArrowheads="1"/>
          </p:cNvSpPr>
          <p:nvPr>
            <p:ph type="sldNum" sz="quarter" idx="12"/>
          </p:nvPr>
        </p:nvSpPr>
        <p:spPr>
          <a:ln/>
        </p:spPr>
        <p:txBody>
          <a:bodyPr/>
          <a:lstStyle>
            <a:lvl1pPr>
              <a:defRPr/>
            </a:lvl1pPr>
          </a:lstStyle>
          <a:p>
            <a:fld id="{E223E40F-B41A-4846-8EB8-200B0BB483FE}" type="slidenum">
              <a:rPr lang="it-IT" altLang="it-IT"/>
              <a:pPr/>
              <a:t>‹N›</a:t>
            </a:fld>
            <a:endParaRPr lang="it-IT" altLang="it-IT"/>
          </a:p>
        </p:txBody>
      </p:sp>
    </p:spTree>
    <p:extLst>
      <p:ext uri="{BB962C8B-B14F-4D97-AF65-F5344CB8AC3E}">
        <p14:creationId xmlns:p14="http://schemas.microsoft.com/office/powerpoint/2010/main" val="5941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9CF7CC79-2766-3780-C799-F07E0AA228A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7967A06-3176-4DF4-3066-35468CBA23E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23B7F9A-B04F-4C63-9E40-C7D49527B624}"/>
              </a:ext>
            </a:extLst>
          </p:cNvPr>
          <p:cNvSpPr>
            <a:spLocks noGrp="1" noChangeArrowheads="1"/>
          </p:cNvSpPr>
          <p:nvPr>
            <p:ph type="sldNum" sz="quarter" idx="12"/>
          </p:nvPr>
        </p:nvSpPr>
        <p:spPr>
          <a:ln/>
        </p:spPr>
        <p:txBody>
          <a:bodyPr/>
          <a:lstStyle>
            <a:lvl1pPr>
              <a:defRPr/>
            </a:lvl1pPr>
          </a:lstStyle>
          <a:p>
            <a:fld id="{FE4C1B7A-A350-4A4F-8AE9-CD591C57F67F}" type="slidenum">
              <a:rPr lang="it-IT" altLang="it-IT"/>
              <a:pPr/>
              <a:t>‹N›</a:t>
            </a:fld>
            <a:endParaRPr lang="it-IT" altLang="it-IT"/>
          </a:p>
        </p:txBody>
      </p:sp>
    </p:spTree>
    <p:extLst>
      <p:ext uri="{BB962C8B-B14F-4D97-AF65-F5344CB8AC3E}">
        <p14:creationId xmlns:p14="http://schemas.microsoft.com/office/powerpoint/2010/main" val="87418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924B6BAB-6B5B-631D-9F95-3FFF06046D41}"/>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5" name="Rectangle 5">
            <a:extLst>
              <a:ext uri="{FF2B5EF4-FFF2-40B4-BE49-F238E27FC236}">
                <a16:creationId xmlns:a16="http://schemas.microsoft.com/office/drawing/2014/main" id="{51BBE562-421B-3427-ABE9-1BD8FB82A0CF}"/>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6" name="Rectangle 6">
            <a:extLst>
              <a:ext uri="{FF2B5EF4-FFF2-40B4-BE49-F238E27FC236}">
                <a16:creationId xmlns:a16="http://schemas.microsoft.com/office/drawing/2014/main" id="{0AE6D4D0-10A0-BA02-8E77-3BE667D93040}"/>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0DAF0D56-19EA-8549-BDEF-6276D9A4F7D6}" type="slidenum">
              <a:rPr lang="it-IT" altLang="it-IT"/>
              <a:pPr/>
              <a:t>‹N›</a:t>
            </a:fld>
            <a:endParaRPr lang="it-IT" altLang="it-IT"/>
          </a:p>
        </p:txBody>
      </p:sp>
    </p:spTree>
    <p:extLst>
      <p:ext uri="{BB962C8B-B14F-4D97-AF65-F5344CB8AC3E}">
        <p14:creationId xmlns:p14="http://schemas.microsoft.com/office/powerpoint/2010/main" val="226656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6141947-E2B3-49A2-0146-5BD68B3133E9}"/>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5" name="Rectangle 5">
            <a:extLst>
              <a:ext uri="{FF2B5EF4-FFF2-40B4-BE49-F238E27FC236}">
                <a16:creationId xmlns:a16="http://schemas.microsoft.com/office/drawing/2014/main" id="{73F73418-E9F0-3400-FC45-7A1048C6AC10}"/>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6" name="Rectangle 6">
            <a:extLst>
              <a:ext uri="{FF2B5EF4-FFF2-40B4-BE49-F238E27FC236}">
                <a16:creationId xmlns:a16="http://schemas.microsoft.com/office/drawing/2014/main" id="{C2F5FFEB-3C17-D067-C368-11795D52DD52}"/>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11A3A35C-D083-824A-B268-AB757D52B2FE}" type="slidenum">
              <a:rPr lang="it-IT" altLang="it-IT"/>
              <a:pPr/>
              <a:t>‹N›</a:t>
            </a:fld>
            <a:endParaRPr lang="it-IT" altLang="it-IT"/>
          </a:p>
        </p:txBody>
      </p:sp>
    </p:spTree>
    <p:extLst>
      <p:ext uri="{BB962C8B-B14F-4D97-AF65-F5344CB8AC3E}">
        <p14:creationId xmlns:p14="http://schemas.microsoft.com/office/powerpoint/2010/main" val="263989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6567A1A9-B439-F398-BAC1-63D90CE1D42B}"/>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5" name="Rectangle 5">
            <a:extLst>
              <a:ext uri="{FF2B5EF4-FFF2-40B4-BE49-F238E27FC236}">
                <a16:creationId xmlns:a16="http://schemas.microsoft.com/office/drawing/2014/main" id="{DB226C33-AEBF-C2E4-882A-50D182B23F2B}"/>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6" name="Rectangle 6">
            <a:extLst>
              <a:ext uri="{FF2B5EF4-FFF2-40B4-BE49-F238E27FC236}">
                <a16:creationId xmlns:a16="http://schemas.microsoft.com/office/drawing/2014/main" id="{8972C018-21F3-D812-A13B-4EB7564BEB49}"/>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23B840E7-0A02-4E4E-BAB9-065EB151CA69}" type="slidenum">
              <a:rPr lang="it-IT" altLang="it-IT"/>
              <a:pPr/>
              <a:t>‹N›</a:t>
            </a:fld>
            <a:endParaRPr lang="it-IT" altLang="it-IT"/>
          </a:p>
        </p:txBody>
      </p:sp>
    </p:spTree>
    <p:extLst>
      <p:ext uri="{BB962C8B-B14F-4D97-AF65-F5344CB8AC3E}">
        <p14:creationId xmlns:p14="http://schemas.microsoft.com/office/powerpoint/2010/main" val="212466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09BA7DDA-8037-2037-A392-F48F18598A5F}"/>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6" name="Rectangle 7">
            <a:extLst>
              <a:ext uri="{FF2B5EF4-FFF2-40B4-BE49-F238E27FC236}">
                <a16:creationId xmlns:a16="http://schemas.microsoft.com/office/drawing/2014/main" id="{CFC7C408-7360-3779-F392-6647F90EA0D7}"/>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7" name="Rectangle 8">
            <a:extLst>
              <a:ext uri="{FF2B5EF4-FFF2-40B4-BE49-F238E27FC236}">
                <a16:creationId xmlns:a16="http://schemas.microsoft.com/office/drawing/2014/main" id="{C5231D1F-4A0E-7246-A937-C67D5E49ADDC}"/>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2613FB96-4455-6A4F-BABB-7F16B192B7B3}" type="slidenum">
              <a:rPr lang="it-IT" altLang="it-IT"/>
              <a:pPr/>
              <a:t>‹N›</a:t>
            </a:fld>
            <a:endParaRPr lang="it-IT" altLang="it-IT"/>
          </a:p>
        </p:txBody>
      </p:sp>
    </p:spTree>
    <p:extLst>
      <p:ext uri="{BB962C8B-B14F-4D97-AF65-F5344CB8AC3E}">
        <p14:creationId xmlns:p14="http://schemas.microsoft.com/office/powerpoint/2010/main" val="348328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15B20E1E-879E-E51F-FD94-9274A7353F0A}"/>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8" name="Rectangle 5">
            <a:extLst>
              <a:ext uri="{FF2B5EF4-FFF2-40B4-BE49-F238E27FC236}">
                <a16:creationId xmlns:a16="http://schemas.microsoft.com/office/drawing/2014/main" id="{604CF7B6-8F27-00F9-60AF-8EA1BEF94D1D}"/>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9" name="Rectangle 6">
            <a:extLst>
              <a:ext uri="{FF2B5EF4-FFF2-40B4-BE49-F238E27FC236}">
                <a16:creationId xmlns:a16="http://schemas.microsoft.com/office/drawing/2014/main" id="{B5AB1EDE-6F68-5195-BF2D-7AE10873501A}"/>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D6D8AC25-6827-4843-810A-114AE3CC9DBF}" type="slidenum">
              <a:rPr lang="it-IT" altLang="it-IT"/>
              <a:pPr/>
              <a:t>‹N›</a:t>
            </a:fld>
            <a:endParaRPr lang="it-IT" altLang="it-IT"/>
          </a:p>
        </p:txBody>
      </p:sp>
    </p:spTree>
    <p:extLst>
      <p:ext uri="{BB962C8B-B14F-4D97-AF65-F5344CB8AC3E}">
        <p14:creationId xmlns:p14="http://schemas.microsoft.com/office/powerpoint/2010/main" val="3773091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45E6A46C-CFDA-B127-8304-7BB7CD6718E9}"/>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4" name="Rectangle 5">
            <a:extLst>
              <a:ext uri="{FF2B5EF4-FFF2-40B4-BE49-F238E27FC236}">
                <a16:creationId xmlns:a16="http://schemas.microsoft.com/office/drawing/2014/main" id="{709FAEA2-9215-FA80-A814-479E9BB790ED}"/>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5" name="Rectangle 6">
            <a:extLst>
              <a:ext uri="{FF2B5EF4-FFF2-40B4-BE49-F238E27FC236}">
                <a16:creationId xmlns:a16="http://schemas.microsoft.com/office/drawing/2014/main" id="{BE92F072-7501-581A-CDB3-A37B4C7B4A00}"/>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4A9E323D-F8F6-BF44-BF7F-16D2981A46F9}" type="slidenum">
              <a:rPr lang="it-IT" altLang="it-IT"/>
              <a:pPr/>
              <a:t>‹N›</a:t>
            </a:fld>
            <a:endParaRPr lang="it-IT" altLang="it-IT"/>
          </a:p>
        </p:txBody>
      </p:sp>
    </p:spTree>
    <p:extLst>
      <p:ext uri="{BB962C8B-B14F-4D97-AF65-F5344CB8AC3E}">
        <p14:creationId xmlns:p14="http://schemas.microsoft.com/office/powerpoint/2010/main" val="181262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B3C23B-9DCB-0FCD-DBC7-FFA2A7779D12}"/>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3" name="Rectangle 5">
            <a:extLst>
              <a:ext uri="{FF2B5EF4-FFF2-40B4-BE49-F238E27FC236}">
                <a16:creationId xmlns:a16="http://schemas.microsoft.com/office/drawing/2014/main" id="{F5824EC8-F6C9-0495-A8BE-4A2C8F561105}"/>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4" name="Rectangle 6">
            <a:extLst>
              <a:ext uri="{FF2B5EF4-FFF2-40B4-BE49-F238E27FC236}">
                <a16:creationId xmlns:a16="http://schemas.microsoft.com/office/drawing/2014/main" id="{EF9F510C-2DD6-FE28-CB74-B53FB1CD6865}"/>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E6F2D372-E4A6-2646-9D27-D00E4AE73D94}" type="slidenum">
              <a:rPr lang="it-IT" altLang="it-IT"/>
              <a:pPr/>
              <a:t>‹N›</a:t>
            </a:fld>
            <a:endParaRPr lang="it-IT" altLang="it-IT"/>
          </a:p>
        </p:txBody>
      </p:sp>
    </p:spTree>
    <p:extLst>
      <p:ext uri="{BB962C8B-B14F-4D97-AF65-F5344CB8AC3E}">
        <p14:creationId xmlns:p14="http://schemas.microsoft.com/office/powerpoint/2010/main" val="166468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60FE725A-F152-7C81-637E-E47397BD4A64}"/>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6" name="Rectangle 7">
            <a:extLst>
              <a:ext uri="{FF2B5EF4-FFF2-40B4-BE49-F238E27FC236}">
                <a16:creationId xmlns:a16="http://schemas.microsoft.com/office/drawing/2014/main" id="{37851240-B3D8-A179-4F52-98482E5DBE2C}"/>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7" name="Rectangle 8">
            <a:extLst>
              <a:ext uri="{FF2B5EF4-FFF2-40B4-BE49-F238E27FC236}">
                <a16:creationId xmlns:a16="http://schemas.microsoft.com/office/drawing/2014/main" id="{5DFA8A6D-30FC-EC27-79A4-4E8D184BD1C7}"/>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EA16F2C8-45AB-444D-B1EF-B33558E4677D}" type="slidenum">
              <a:rPr lang="it-IT" altLang="it-IT"/>
              <a:pPr/>
              <a:t>‹N›</a:t>
            </a:fld>
            <a:endParaRPr lang="it-IT" altLang="it-IT"/>
          </a:p>
        </p:txBody>
      </p:sp>
    </p:spTree>
    <p:extLst>
      <p:ext uri="{BB962C8B-B14F-4D97-AF65-F5344CB8AC3E}">
        <p14:creationId xmlns:p14="http://schemas.microsoft.com/office/powerpoint/2010/main" val="55094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4A0F69A-4204-3862-325E-11DAF486444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ABE1B49-0F4C-9892-3854-894CF0C77D7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E8D52E4-EE0A-B2A6-9F04-8E9E989036A3}"/>
              </a:ext>
            </a:extLst>
          </p:cNvPr>
          <p:cNvSpPr>
            <a:spLocks noGrp="1" noChangeArrowheads="1"/>
          </p:cNvSpPr>
          <p:nvPr>
            <p:ph type="sldNum" sz="quarter" idx="12"/>
          </p:nvPr>
        </p:nvSpPr>
        <p:spPr>
          <a:ln/>
        </p:spPr>
        <p:txBody>
          <a:bodyPr/>
          <a:lstStyle>
            <a:lvl1pPr>
              <a:defRPr/>
            </a:lvl1pPr>
          </a:lstStyle>
          <a:p>
            <a:fld id="{578A7A37-6796-1C41-9F1C-9C9DCE9C3052}" type="slidenum">
              <a:rPr lang="it-IT" altLang="it-IT"/>
              <a:pPr/>
              <a:t>‹N›</a:t>
            </a:fld>
            <a:endParaRPr lang="it-IT" altLang="it-IT"/>
          </a:p>
        </p:txBody>
      </p:sp>
    </p:spTree>
    <p:extLst>
      <p:ext uri="{BB962C8B-B14F-4D97-AF65-F5344CB8AC3E}">
        <p14:creationId xmlns:p14="http://schemas.microsoft.com/office/powerpoint/2010/main" val="1335091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89E074D5-8BAA-C4DA-B29A-949AD375FF71}"/>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6" name="Rectangle 7">
            <a:extLst>
              <a:ext uri="{FF2B5EF4-FFF2-40B4-BE49-F238E27FC236}">
                <a16:creationId xmlns:a16="http://schemas.microsoft.com/office/drawing/2014/main" id="{3F7330A2-5005-F882-2049-BEA69504F3B7}"/>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7" name="Rectangle 8">
            <a:extLst>
              <a:ext uri="{FF2B5EF4-FFF2-40B4-BE49-F238E27FC236}">
                <a16:creationId xmlns:a16="http://schemas.microsoft.com/office/drawing/2014/main" id="{2FEE0142-A512-48F1-062C-15965C37675D}"/>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B69D5665-13D6-A94B-81A0-4054BACE4054}" type="slidenum">
              <a:rPr lang="it-IT" altLang="it-IT"/>
              <a:pPr/>
              <a:t>‹N›</a:t>
            </a:fld>
            <a:endParaRPr lang="it-IT" altLang="it-IT"/>
          </a:p>
        </p:txBody>
      </p:sp>
    </p:spTree>
    <p:extLst>
      <p:ext uri="{BB962C8B-B14F-4D97-AF65-F5344CB8AC3E}">
        <p14:creationId xmlns:p14="http://schemas.microsoft.com/office/powerpoint/2010/main" val="153753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329E696-0B5B-75E7-BDE4-AAB002F25A40}"/>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5" name="Rectangle 5">
            <a:extLst>
              <a:ext uri="{FF2B5EF4-FFF2-40B4-BE49-F238E27FC236}">
                <a16:creationId xmlns:a16="http://schemas.microsoft.com/office/drawing/2014/main" id="{ACE0DD69-E4DA-F2E4-6EAD-0BC23C91E41E}"/>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6" name="Rectangle 6">
            <a:extLst>
              <a:ext uri="{FF2B5EF4-FFF2-40B4-BE49-F238E27FC236}">
                <a16:creationId xmlns:a16="http://schemas.microsoft.com/office/drawing/2014/main" id="{3F9B1784-320D-C449-A5B3-77B9CE466C47}"/>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916759D3-C960-9549-8999-C54922F3D1FF}" type="slidenum">
              <a:rPr lang="it-IT" altLang="it-IT"/>
              <a:pPr/>
              <a:t>‹N›</a:t>
            </a:fld>
            <a:endParaRPr lang="it-IT" altLang="it-IT"/>
          </a:p>
        </p:txBody>
      </p:sp>
    </p:spTree>
    <p:extLst>
      <p:ext uri="{BB962C8B-B14F-4D97-AF65-F5344CB8AC3E}">
        <p14:creationId xmlns:p14="http://schemas.microsoft.com/office/powerpoint/2010/main" val="1583048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7C40799-E6A0-453A-27D9-6DD609E79E4C}"/>
              </a:ext>
            </a:extLst>
          </p:cNvPr>
          <p:cNvSpPr>
            <a:spLocks noGrp="1" noChangeArrowheads="1"/>
          </p:cNvSpPr>
          <p:nvPr>
            <p:ph type="dt" sz="half" idx="10"/>
          </p:nvPr>
        </p:nvSpPr>
        <p:spPr/>
        <p:txBody>
          <a:bodyPr/>
          <a:lstStyle>
            <a:lvl1pPr eaLnBrk="0" hangingPunct="0">
              <a:defRPr/>
            </a:lvl1pPr>
          </a:lstStyle>
          <a:p>
            <a:pPr>
              <a:defRPr/>
            </a:pPr>
            <a:r>
              <a:rPr lang="it-IT"/>
              <a:t>Corso di Chimica Organica</a:t>
            </a:r>
          </a:p>
        </p:txBody>
      </p:sp>
      <p:sp>
        <p:nvSpPr>
          <p:cNvPr id="5" name="Rectangle 5">
            <a:extLst>
              <a:ext uri="{FF2B5EF4-FFF2-40B4-BE49-F238E27FC236}">
                <a16:creationId xmlns:a16="http://schemas.microsoft.com/office/drawing/2014/main" id="{7DC84FC9-8285-3163-6906-606D9C7A8E17}"/>
              </a:ext>
            </a:extLst>
          </p:cNvPr>
          <p:cNvSpPr>
            <a:spLocks noGrp="1" noChangeArrowheads="1"/>
          </p:cNvSpPr>
          <p:nvPr>
            <p:ph type="ftr" sz="quarter" idx="11"/>
          </p:nvPr>
        </p:nvSpPr>
        <p:spPr/>
        <p:txBody>
          <a:bodyPr/>
          <a:lstStyle>
            <a:lvl1pPr eaLnBrk="0" hangingPunct="0">
              <a:defRPr/>
            </a:lvl1pPr>
          </a:lstStyle>
          <a:p>
            <a:pPr>
              <a:defRPr/>
            </a:pPr>
            <a:r>
              <a:rPr lang="it-IT"/>
              <a:t>Dott.ssa Elena Chianese</a:t>
            </a:r>
          </a:p>
        </p:txBody>
      </p:sp>
      <p:sp>
        <p:nvSpPr>
          <p:cNvPr id="6" name="Rectangle 6">
            <a:extLst>
              <a:ext uri="{FF2B5EF4-FFF2-40B4-BE49-F238E27FC236}">
                <a16:creationId xmlns:a16="http://schemas.microsoft.com/office/drawing/2014/main" id="{6C13D778-ABC4-60DE-A5EA-5C7D81490F88}"/>
              </a:ext>
            </a:extLst>
          </p:cNvPr>
          <p:cNvSpPr>
            <a:spLocks noGrp="1" noChangeArrowheads="1"/>
          </p:cNvSpPr>
          <p:nvPr>
            <p:ph type="sldNum" sz="quarter" idx="12"/>
          </p:nvPr>
        </p:nvSpPr>
        <p:spPr/>
        <p:txBody>
          <a:bodyPr/>
          <a:lstStyle>
            <a:lvl1pPr eaLnBrk="0" hangingPunct="0">
              <a:defRPr>
                <a:latin typeface="Comic Sans MS" panose="030F0902030302020204" pitchFamily="66" charset="0"/>
              </a:defRPr>
            </a:lvl1pPr>
          </a:lstStyle>
          <a:p>
            <a:fld id="{E1C27A3B-0F48-DD48-9F32-F80435BA61DC}" type="slidenum">
              <a:rPr lang="it-IT" altLang="it-IT"/>
              <a:pPr/>
              <a:t>‹N›</a:t>
            </a:fld>
            <a:endParaRPr lang="it-IT" altLang="it-IT"/>
          </a:p>
        </p:txBody>
      </p:sp>
    </p:spTree>
    <p:extLst>
      <p:ext uri="{BB962C8B-B14F-4D97-AF65-F5344CB8AC3E}">
        <p14:creationId xmlns:p14="http://schemas.microsoft.com/office/powerpoint/2010/main" val="614491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100"/>
            <a:ext cx="8229600" cy="13843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905000"/>
            <a:ext cx="40386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05000"/>
            <a:ext cx="40386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01448C8D-5B4D-F00D-2A22-00302CAAD127}"/>
              </a:ext>
            </a:extLst>
          </p:cNvPr>
          <p:cNvSpPr>
            <a:spLocks noGrp="1" noChangeArrowheads="1"/>
          </p:cNvSpPr>
          <p:nvPr>
            <p:ph type="dt" sz="half" idx="10"/>
          </p:nvPr>
        </p:nvSpPr>
        <p:spPr/>
        <p:txBody>
          <a:bodyPr/>
          <a:lstStyle>
            <a:lvl1pPr eaLnBrk="0" hangingPunct="0">
              <a:defRPr>
                <a:solidFill>
                  <a:schemeClr val="tx1"/>
                </a:solidFill>
              </a:defRPr>
            </a:lvl1pPr>
          </a:lstStyle>
          <a:p>
            <a:pPr>
              <a:defRPr/>
            </a:pPr>
            <a:fld id="{DD0F79B3-789D-3949-9F8E-51D00D516CA5}" type="datetimeFigureOut">
              <a:rPr lang="it-IT"/>
              <a:pPr>
                <a:defRPr/>
              </a:pPr>
              <a:t>17/02/23</a:t>
            </a:fld>
            <a:endParaRPr lang="it-IT"/>
          </a:p>
        </p:txBody>
      </p:sp>
      <p:sp>
        <p:nvSpPr>
          <p:cNvPr id="6" name="Rectangle 7">
            <a:extLst>
              <a:ext uri="{FF2B5EF4-FFF2-40B4-BE49-F238E27FC236}">
                <a16:creationId xmlns:a16="http://schemas.microsoft.com/office/drawing/2014/main" id="{7348B155-00DC-7E65-BB1A-7F1CE4CD90DF}"/>
              </a:ext>
            </a:extLst>
          </p:cNvPr>
          <p:cNvSpPr>
            <a:spLocks noGrp="1" noChangeArrowheads="1"/>
          </p:cNvSpPr>
          <p:nvPr>
            <p:ph type="ftr" sz="quarter" idx="11"/>
          </p:nvPr>
        </p:nvSpPr>
        <p:spPr/>
        <p:txBody>
          <a:bodyPr/>
          <a:lstStyle>
            <a:lvl1pPr eaLnBrk="0" hangingPunct="0">
              <a:defRPr>
                <a:solidFill>
                  <a:schemeClr val="tx1"/>
                </a:solidFill>
              </a:defRPr>
            </a:lvl1pPr>
          </a:lstStyle>
          <a:p>
            <a:pPr>
              <a:defRPr/>
            </a:pPr>
            <a:endParaRPr lang="it-IT"/>
          </a:p>
        </p:txBody>
      </p:sp>
      <p:sp>
        <p:nvSpPr>
          <p:cNvPr id="7" name="Rectangle 8">
            <a:extLst>
              <a:ext uri="{FF2B5EF4-FFF2-40B4-BE49-F238E27FC236}">
                <a16:creationId xmlns:a16="http://schemas.microsoft.com/office/drawing/2014/main" id="{7C52DE6F-27D6-1967-BD87-851890C2CB83}"/>
              </a:ext>
            </a:extLst>
          </p:cNvPr>
          <p:cNvSpPr>
            <a:spLocks noGrp="1" noChangeArrowheads="1"/>
          </p:cNvSpPr>
          <p:nvPr>
            <p:ph type="sldNum" sz="quarter" idx="12"/>
          </p:nvPr>
        </p:nvSpPr>
        <p:spPr/>
        <p:txBody>
          <a:bodyPr/>
          <a:lstStyle>
            <a:lvl1pPr eaLnBrk="0" hangingPunct="0">
              <a:defRPr>
                <a:solidFill>
                  <a:schemeClr val="tx1"/>
                </a:solidFill>
                <a:latin typeface="Comic Sans MS" panose="030F0902030302020204" pitchFamily="66" charset="0"/>
              </a:defRPr>
            </a:lvl1pPr>
          </a:lstStyle>
          <a:p>
            <a:fld id="{A9AEBD4A-54C3-A140-A8D5-F47A003DB241}" type="slidenum">
              <a:rPr lang="it-IT" altLang="it-IT"/>
              <a:pPr/>
              <a:t>‹N›</a:t>
            </a:fld>
            <a:endParaRPr lang="it-IT" altLang="it-IT"/>
          </a:p>
        </p:txBody>
      </p:sp>
    </p:spTree>
    <p:extLst>
      <p:ext uri="{BB962C8B-B14F-4D97-AF65-F5344CB8AC3E}">
        <p14:creationId xmlns:p14="http://schemas.microsoft.com/office/powerpoint/2010/main" val="210213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9ADE51B6-9A3B-D59B-8286-42C2A745F20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94F0A83-6D92-2454-8581-DA369A8E35A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33E4829-3048-C70C-0FF0-2FC1A55C5B69}"/>
              </a:ext>
            </a:extLst>
          </p:cNvPr>
          <p:cNvSpPr>
            <a:spLocks noGrp="1" noChangeArrowheads="1"/>
          </p:cNvSpPr>
          <p:nvPr>
            <p:ph type="sldNum" sz="quarter" idx="12"/>
          </p:nvPr>
        </p:nvSpPr>
        <p:spPr>
          <a:ln/>
        </p:spPr>
        <p:txBody>
          <a:bodyPr/>
          <a:lstStyle>
            <a:lvl1pPr>
              <a:defRPr/>
            </a:lvl1pPr>
          </a:lstStyle>
          <a:p>
            <a:fld id="{D654191C-1F06-7140-AE08-969CACE2BB52}" type="slidenum">
              <a:rPr lang="it-IT" altLang="it-IT"/>
              <a:pPr/>
              <a:t>‹N›</a:t>
            </a:fld>
            <a:endParaRPr lang="it-IT" altLang="it-IT"/>
          </a:p>
        </p:txBody>
      </p:sp>
    </p:spTree>
    <p:extLst>
      <p:ext uri="{BB962C8B-B14F-4D97-AF65-F5344CB8AC3E}">
        <p14:creationId xmlns:p14="http://schemas.microsoft.com/office/powerpoint/2010/main" val="153528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A6E313FB-A371-3D9B-810E-2A7840632CFA}"/>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42F25E85-1B44-F6B1-1BC8-7B65F5F2019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1B959643-5C43-442E-2EA5-D4BB61618C18}"/>
              </a:ext>
            </a:extLst>
          </p:cNvPr>
          <p:cNvSpPr>
            <a:spLocks noGrp="1" noChangeArrowheads="1"/>
          </p:cNvSpPr>
          <p:nvPr>
            <p:ph type="sldNum" sz="quarter" idx="12"/>
          </p:nvPr>
        </p:nvSpPr>
        <p:spPr>
          <a:ln/>
        </p:spPr>
        <p:txBody>
          <a:bodyPr/>
          <a:lstStyle>
            <a:lvl1pPr>
              <a:defRPr/>
            </a:lvl1pPr>
          </a:lstStyle>
          <a:p>
            <a:fld id="{2D758A96-17E0-7F4D-AE6D-22050E68C4CA}" type="slidenum">
              <a:rPr lang="it-IT" altLang="it-IT"/>
              <a:pPr/>
              <a:t>‹N›</a:t>
            </a:fld>
            <a:endParaRPr lang="it-IT" altLang="it-IT"/>
          </a:p>
        </p:txBody>
      </p:sp>
    </p:spTree>
    <p:extLst>
      <p:ext uri="{BB962C8B-B14F-4D97-AF65-F5344CB8AC3E}">
        <p14:creationId xmlns:p14="http://schemas.microsoft.com/office/powerpoint/2010/main" val="144781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39CD8220-C208-91BA-A523-A1638B127B56}"/>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4D199869-D322-F6A2-3BFC-9BC2C066A71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0BC78ABA-63AD-3894-6074-C0C2EFF873FF}"/>
              </a:ext>
            </a:extLst>
          </p:cNvPr>
          <p:cNvSpPr>
            <a:spLocks noGrp="1" noChangeArrowheads="1"/>
          </p:cNvSpPr>
          <p:nvPr>
            <p:ph type="sldNum" sz="quarter" idx="12"/>
          </p:nvPr>
        </p:nvSpPr>
        <p:spPr>
          <a:ln/>
        </p:spPr>
        <p:txBody>
          <a:bodyPr/>
          <a:lstStyle>
            <a:lvl1pPr>
              <a:defRPr/>
            </a:lvl1pPr>
          </a:lstStyle>
          <a:p>
            <a:fld id="{F0314D9A-7F23-934B-84A9-B029D6119C31}" type="slidenum">
              <a:rPr lang="it-IT" altLang="it-IT"/>
              <a:pPr/>
              <a:t>‹N›</a:t>
            </a:fld>
            <a:endParaRPr lang="it-IT" altLang="it-IT"/>
          </a:p>
        </p:txBody>
      </p:sp>
    </p:spTree>
    <p:extLst>
      <p:ext uri="{BB962C8B-B14F-4D97-AF65-F5344CB8AC3E}">
        <p14:creationId xmlns:p14="http://schemas.microsoft.com/office/powerpoint/2010/main" val="150273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D0DFFBDC-A169-623A-1845-B6AF27D8D695}"/>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59D25402-0D64-0058-27D9-C2207D1E351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19B0701F-6550-E32A-7C37-4E390F8C27CB}"/>
              </a:ext>
            </a:extLst>
          </p:cNvPr>
          <p:cNvSpPr>
            <a:spLocks noGrp="1" noChangeArrowheads="1"/>
          </p:cNvSpPr>
          <p:nvPr>
            <p:ph type="sldNum" sz="quarter" idx="12"/>
          </p:nvPr>
        </p:nvSpPr>
        <p:spPr>
          <a:ln/>
        </p:spPr>
        <p:txBody>
          <a:bodyPr/>
          <a:lstStyle>
            <a:lvl1pPr>
              <a:defRPr/>
            </a:lvl1pPr>
          </a:lstStyle>
          <a:p>
            <a:fld id="{C5010BC6-CE0B-E14E-A4B0-11156DDDB378}" type="slidenum">
              <a:rPr lang="it-IT" altLang="it-IT"/>
              <a:pPr/>
              <a:t>‹N›</a:t>
            </a:fld>
            <a:endParaRPr lang="it-IT" altLang="it-IT"/>
          </a:p>
        </p:txBody>
      </p:sp>
    </p:spTree>
    <p:extLst>
      <p:ext uri="{BB962C8B-B14F-4D97-AF65-F5344CB8AC3E}">
        <p14:creationId xmlns:p14="http://schemas.microsoft.com/office/powerpoint/2010/main" val="118520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0E3B94-2577-C661-9038-094E473110FA}"/>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2C3C7AC4-8C87-F50A-10B5-E4577A4E462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1EB86DB3-FA7E-69C7-048E-AAF68227590D}"/>
              </a:ext>
            </a:extLst>
          </p:cNvPr>
          <p:cNvSpPr>
            <a:spLocks noGrp="1" noChangeArrowheads="1"/>
          </p:cNvSpPr>
          <p:nvPr>
            <p:ph type="sldNum" sz="quarter" idx="12"/>
          </p:nvPr>
        </p:nvSpPr>
        <p:spPr>
          <a:ln/>
        </p:spPr>
        <p:txBody>
          <a:bodyPr/>
          <a:lstStyle>
            <a:lvl1pPr>
              <a:defRPr/>
            </a:lvl1pPr>
          </a:lstStyle>
          <a:p>
            <a:fld id="{899B729E-C1A3-8F43-A37C-85EFD2E83218}" type="slidenum">
              <a:rPr lang="it-IT" altLang="it-IT"/>
              <a:pPr/>
              <a:t>‹N›</a:t>
            </a:fld>
            <a:endParaRPr lang="it-IT" altLang="it-IT"/>
          </a:p>
        </p:txBody>
      </p:sp>
    </p:spTree>
    <p:extLst>
      <p:ext uri="{BB962C8B-B14F-4D97-AF65-F5344CB8AC3E}">
        <p14:creationId xmlns:p14="http://schemas.microsoft.com/office/powerpoint/2010/main" val="148127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2DFCCB6-294B-0547-28D3-DEDFEB90FB2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72BBFB19-1951-7BB4-4F97-108526ABA9D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21D7C76-4EDA-9675-134B-CB9B676B7178}"/>
              </a:ext>
            </a:extLst>
          </p:cNvPr>
          <p:cNvSpPr>
            <a:spLocks noGrp="1" noChangeArrowheads="1"/>
          </p:cNvSpPr>
          <p:nvPr>
            <p:ph type="sldNum" sz="quarter" idx="12"/>
          </p:nvPr>
        </p:nvSpPr>
        <p:spPr>
          <a:ln/>
        </p:spPr>
        <p:txBody>
          <a:bodyPr/>
          <a:lstStyle>
            <a:lvl1pPr>
              <a:defRPr/>
            </a:lvl1pPr>
          </a:lstStyle>
          <a:p>
            <a:fld id="{5C0E06A9-0AC0-DD44-9889-AFAEE8474B3B}" type="slidenum">
              <a:rPr lang="it-IT" altLang="it-IT"/>
              <a:pPr/>
              <a:t>‹N›</a:t>
            </a:fld>
            <a:endParaRPr lang="it-IT" altLang="it-IT"/>
          </a:p>
        </p:txBody>
      </p:sp>
    </p:spTree>
    <p:extLst>
      <p:ext uri="{BB962C8B-B14F-4D97-AF65-F5344CB8AC3E}">
        <p14:creationId xmlns:p14="http://schemas.microsoft.com/office/powerpoint/2010/main" val="310307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56601351-00E9-7CC5-6A10-6FF1A1D45191}"/>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84001115-93CC-EB86-E17F-B7DC78F6E85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5E1540AE-6721-126C-1B3D-78A965EA191F}"/>
              </a:ext>
            </a:extLst>
          </p:cNvPr>
          <p:cNvSpPr>
            <a:spLocks noGrp="1" noChangeArrowheads="1"/>
          </p:cNvSpPr>
          <p:nvPr>
            <p:ph type="sldNum" sz="quarter" idx="12"/>
          </p:nvPr>
        </p:nvSpPr>
        <p:spPr>
          <a:ln/>
        </p:spPr>
        <p:txBody>
          <a:bodyPr/>
          <a:lstStyle>
            <a:lvl1pPr>
              <a:defRPr/>
            </a:lvl1pPr>
          </a:lstStyle>
          <a:p>
            <a:fld id="{4D911C29-4C92-0C43-9BCB-41C45E6A6647}" type="slidenum">
              <a:rPr lang="it-IT" altLang="it-IT"/>
              <a:pPr/>
              <a:t>‹N›</a:t>
            </a:fld>
            <a:endParaRPr lang="it-IT" altLang="it-IT"/>
          </a:p>
        </p:txBody>
      </p:sp>
    </p:spTree>
    <p:extLst>
      <p:ext uri="{BB962C8B-B14F-4D97-AF65-F5344CB8AC3E}">
        <p14:creationId xmlns:p14="http://schemas.microsoft.com/office/powerpoint/2010/main" val="5081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42FFCE-EB56-D8AC-6240-A1170B5839C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EA630C8D-4DE6-D61D-7DFE-2C2C5DEE9B0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EE8E7F3B-B128-D626-078A-25BFCA9C9EC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it-IT"/>
          </a:p>
        </p:txBody>
      </p:sp>
      <p:sp>
        <p:nvSpPr>
          <p:cNvPr id="1029" name="Rectangle 5">
            <a:extLst>
              <a:ext uri="{FF2B5EF4-FFF2-40B4-BE49-F238E27FC236}">
                <a16:creationId xmlns:a16="http://schemas.microsoft.com/office/drawing/2014/main" id="{062BD851-E238-7C3A-A2C4-66426F4EB3C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it-IT"/>
          </a:p>
        </p:txBody>
      </p:sp>
      <p:sp>
        <p:nvSpPr>
          <p:cNvPr id="1030" name="Rectangle 6">
            <a:extLst>
              <a:ext uri="{FF2B5EF4-FFF2-40B4-BE49-F238E27FC236}">
                <a16:creationId xmlns:a16="http://schemas.microsoft.com/office/drawing/2014/main" id="{2DA0C0FD-D346-66C8-8A64-61D6F79A6E8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3A58CE39-6980-9C4C-AB8A-AEFB7B03BF5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88ED43-F693-8DB3-46D6-FB4A467DA1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Rectangle 3">
            <a:extLst>
              <a:ext uri="{FF2B5EF4-FFF2-40B4-BE49-F238E27FC236}">
                <a16:creationId xmlns:a16="http://schemas.microsoft.com/office/drawing/2014/main" id="{0BE73827-296C-A058-8EEC-365B5117F1C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28F56189-8973-2D83-0A78-A3B0E73CC62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r>
              <a:rPr lang="it-IT"/>
              <a:t>Corso di Chimica Organica</a:t>
            </a:r>
          </a:p>
        </p:txBody>
      </p:sp>
      <p:sp>
        <p:nvSpPr>
          <p:cNvPr id="1029" name="Rectangle 5">
            <a:extLst>
              <a:ext uri="{FF2B5EF4-FFF2-40B4-BE49-F238E27FC236}">
                <a16:creationId xmlns:a16="http://schemas.microsoft.com/office/drawing/2014/main" id="{CE89E009-D7D2-A607-2829-29FAA00E1EB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r>
              <a:rPr lang="it-IT"/>
              <a:t>Dott.ssa Elena Chianese</a:t>
            </a:r>
          </a:p>
        </p:txBody>
      </p:sp>
      <p:sp>
        <p:nvSpPr>
          <p:cNvPr id="1030" name="Rectangle 6">
            <a:extLst>
              <a:ext uri="{FF2B5EF4-FFF2-40B4-BE49-F238E27FC236}">
                <a16:creationId xmlns:a16="http://schemas.microsoft.com/office/drawing/2014/main" id="{124A5871-2147-1EC5-F70E-22F3DE8FA79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B084788C-330F-F042-B8D6-9B4841ED0C8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5">
            <a:extLst>
              <a:ext uri="{FF2B5EF4-FFF2-40B4-BE49-F238E27FC236}">
                <a16:creationId xmlns:a16="http://schemas.microsoft.com/office/drawing/2014/main" id="{BDBD2358-5389-0168-C690-A9B292651571}"/>
              </a:ext>
            </a:extLst>
          </p:cNvPr>
          <p:cNvSpPr txBox="1">
            <a:spLocks noChangeArrowheads="1"/>
          </p:cNvSpPr>
          <p:nvPr/>
        </p:nvSpPr>
        <p:spPr bwMode="auto">
          <a:xfrm>
            <a:off x="2143125" y="2636838"/>
            <a:ext cx="5486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i="1">
                <a:latin typeface="Arial" panose="020B0604020202020204" pitchFamily="34" charset="0"/>
                <a:cs typeface="Arial" panose="020B0604020202020204" pitchFamily="34" charset="0"/>
              </a:rPr>
              <a:t>Prof.ssa Elena Chianese</a:t>
            </a:r>
          </a:p>
          <a:p>
            <a:pPr algn="ctr" eaLnBrk="1" hangingPunct="1">
              <a:spcBef>
                <a:spcPct val="0"/>
              </a:spcBef>
              <a:buFontTx/>
              <a:buNone/>
            </a:pPr>
            <a:endParaRPr lang="it-IT" altLang="it-IT" sz="2000">
              <a:latin typeface="Arial" panose="020B0604020202020204" pitchFamily="34" charset="0"/>
              <a:cs typeface="Arial" panose="020B0604020202020204" pitchFamily="34" charset="0"/>
            </a:endParaRPr>
          </a:p>
          <a:p>
            <a:pPr algn="ctr" eaLnBrk="1" hangingPunct="1">
              <a:spcBef>
                <a:spcPct val="0"/>
              </a:spcBef>
              <a:buFontTx/>
              <a:buNone/>
            </a:pPr>
            <a:r>
              <a:rPr lang="it-IT" altLang="it-IT" sz="2000">
                <a:latin typeface="Arial" panose="020B0604020202020204" pitchFamily="34" charset="0"/>
                <a:cs typeface="Arial" panose="020B0604020202020204" pitchFamily="34" charset="0"/>
              </a:rPr>
              <a:t>Dip. di Scienze per l’Ambiente</a:t>
            </a:r>
          </a:p>
          <a:p>
            <a:pPr algn="ctr" eaLnBrk="1" hangingPunct="1">
              <a:spcBef>
                <a:spcPct val="0"/>
              </a:spcBef>
              <a:buFontTx/>
              <a:buNone/>
            </a:pPr>
            <a:r>
              <a:rPr lang="it-IT" altLang="it-IT" sz="2000">
                <a:latin typeface="Arial" panose="020B0604020202020204" pitchFamily="34" charset="0"/>
                <a:cs typeface="Arial" panose="020B0604020202020204" pitchFamily="34" charset="0"/>
              </a:rPr>
              <a:t>Università Parthenope</a:t>
            </a:r>
          </a:p>
          <a:p>
            <a:pPr algn="ctr" eaLnBrk="1" hangingPunct="1">
              <a:spcBef>
                <a:spcPct val="0"/>
              </a:spcBef>
              <a:buFontTx/>
              <a:buNone/>
            </a:pPr>
            <a:r>
              <a:rPr lang="it-IT" altLang="it-IT" sz="2000">
                <a:latin typeface="Arial" panose="020B0604020202020204" pitchFamily="34" charset="0"/>
                <a:cs typeface="Arial" panose="020B0604020202020204" pitchFamily="34" charset="0"/>
              </a:rPr>
              <a:t>Tel. 0815476631</a:t>
            </a:r>
          </a:p>
          <a:p>
            <a:pPr algn="ctr" eaLnBrk="1" hangingPunct="1">
              <a:spcBef>
                <a:spcPct val="0"/>
              </a:spcBef>
              <a:buFontTx/>
              <a:buNone/>
            </a:pPr>
            <a:r>
              <a:rPr lang="it-IT" altLang="it-IT" sz="2000">
                <a:latin typeface="Arial" panose="020B0604020202020204" pitchFamily="34" charset="0"/>
                <a:cs typeface="Arial" panose="020B0604020202020204" pitchFamily="34" charset="0"/>
              </a:rPr>
              <a:t>elena.chianese@uniparthenope.it</a:t>
            </a:r>
          </a:p>
        </p:txBody>
      </p:sp>
      <p:sp>
        <p:nvSpPr>
          <p:cNvPr id="16387" name="Segnaposto piè di pagina 5">
            <a:extLst>
              <a:ext uri="{FF2B5EF4-FFF2-40B4-BE49-F238E27FC236}">
                <a16:creationId xmlns:a16="http://schemas.microsoft.com/office/drawing/2014/main" id="{0343BD74-F312-A56D-9BB7-BFBAA92CDCCB}"/>
              </a:ext>
            </a:extLst>
          </p:cNvPr>
          <p:cNvSpPr txBox="1">
            <a:spLocks noGrp="1"/>
          </p:cNvSpPr>
          <p:nvPr/>
        </p:nvSpPr>
        <p:spPr bwMode="auto">
          <a:xfrm>
            <a:off x="3505200" y="6561138"/>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200">
                <a:latin typeface="Arial" panose="020B0604020202020204" pitchFamily="34" charset="0"/>
                <a:cs typeface="Arial" panose="020B0604020202020204" pitchFamily="34" charset="0"/>
              </a:rPr>
              <a:t>Prof.ssa Elena Chianese</a:t>
            </a:r>
          </a:p>
        </p:txBody>
      </p:sp>
      <p:sp>
        <p:nvSpPr>
          <p:cNvPr id="16388" name="CasellaDiTesto 9">
            <a:extLst>
              <a:ext uri="{FF2B5EF4-FFF2-40B4-BE49-F238E27FC236}">
                <a16:creationId xmlns:a16="http://schemas.microsoft.com/office/drawing/2014/main" id="{E15E089D-8A14-CCF1-7423-54FC3D5A3749}"/>
              </a:ext>
            </a:extLst>
          </p:cNvPr>
          <p:cNvSpPr txBox="1">
            <a:spLocks noChangeArrowheads="1"/>
          </p:cNvSpPr>
          <p:nvPr/>
        </p:nvSpPr>
        <p:spPr bwMode="auto">
          <a:xfrm>
            <a:off x="755650" y="936625"/>
            <a:ext cx="8072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i="1">
                <a:latin typeface="Arial" panose="020B0604020202020204" pitchFamily="34" charset="0"/>
                <a:cs typeface="Arial" panose="020B0604020202020204" pitchFamily="34" charset="0"/>
              </a:rPr>
              <a:t>L’idrosfera: ciclo idrogeologico, ciclo dell’acqua, proprietà chimiche e fisiche dell’acqua.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7">
            <a:extLst>
              <a:ext uri="{FF2B5EF4-FFF2-40B4-BE49-F238E27FC236}">
                <a16:creationId xmlns:a16="http://schemas.microsoft.com/office/drawing/2014/main" id="{B4C242A3-7F19-A9DA-494A-198A97AE30BA}"/>
              </a:ext>
            </a:extLst>
          </p:cNvPr>
          <p:cNvSpPr txBox="1">
            <a:spLocks noChangeArrowheads="1"/>
          </p:cNvSpPr>
          <p:nvPr/>
        </p:nvSpPr>
        <p:spPr bwMode="auto">
          <a:xfrm>
            <a:off x="228600" y="2286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cs typeface="Arial" panose="020B0604020202020204" pitchFamily="34" charset="0"/>
              </a:rPr>
              <a:t>L’esistenza di un dipolo, ossia di una separazione di carica, fa si che l’acqua interagisca ottimamente con ioni disciolti; una prova importante di questa interazione è la elettrostrizione, ossia la diminuzione di volume conseguente all’aggiunta di una certa quantità di sali.    </a:t>
            </a:r>
          </a:p>
        </p:txBody>
      </p:sp>
      <p:graphicFrame>
        <p:nvGraphicFramePr>
          <p:cNvPr id="9" name="Tabella 8">
            <a:extLst>
              <a:ext uri="{FF2B5EF4-FFF2-40B4-BE49-F238E27FC236}">
                <a16:creationId xmlns:a16="http://schemas.microsoft.com/office/drawing/2014/main" id="{4381E4D0-0F32-C679-5621-9130518AE29F}"/>
              </a:ext>
            </a:extLst>
          </p:cNvPr>
          <p:cNvGraphicFramePr>
            <a:graphicFrameLocks noGrp="1"/>
          </p:cNvGraphicFramePr>
          <p:nvPr/>
        </p:nvGraphicFramePr>
        <p:xfrm>
          <a:off x="228600" y="1447800"/>
          <a:ext cx="2971800" cy="2225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0946">
                <a:tc>
                  <a:txBody>
                    <a:bodyPr/>
                    <a:lstStyle/>
                    <a:p>
                      <a:r>
                        <a:rPr lang="it-IT" sz="1400" dirty="0">
                          <a:latin typeface="Comic Sans MS" pitchFamily="66" charset="0"/>
                        </a:rPr>
                        <a:t>ingrediente</a:t>
                      </a:r>
                    </a:p>
                  </a:txBody>
                  <a:tcPr marT="45733" marB="45733"/>
                </a:tc>
                <a:tc>
                  <a:txBody>
                    <a:bodyPr/>
                    <a:lstStyle/>
                    <a:p>
                      <a:r>
                        <a:rPr lang="it-IT" sz="1400" dirty="0">
                          <a:latin typeface="Comic Sans MS" pitchFamily="66" charset="0"/>
                        </a:rPr>
                        <a:t>grammi</a:t>
                      </a:r>
                    </a:p>
                  </a:txBody>
                  <a:tcPr marT="45733" marB="45733"/>
                </a:tc>
                <a:tc>
                  <a:txBody>
                    <a:bodyPr/>
                    <a:lstStyle/>
                    <a:p>
                      <a:r>
                        <a:rPr lang="it-IT" sz="1400" dirty="0">
                          <a:latin typeface="Comic Sans MS" pitchFamily="66" charset="0"/>
                        </a:rPr>
                        <a:t>cm</a:t>
                      </a:r>
                      <a:r>
                        <a:rPr lang="it-IT" sz="1400" baseline="30000" dirty="0">
                          <a:latin typeface="Comic Sans MS" pitchFamily="66" charset="0"/>
                        </a:rPr>
                        <a:t>3</a:t>
                      </a:r>
                    </a:p>
                  </a:txBody>
                  <a:tcPr marT="45733" marB="45733"/>
                </a:tc>
                <a:extLst>
                  <a:ext uri="{0D108BD9-81ED-4DB2-BD59-A6C34878D82A}">
                    <a16:rowId xmlns:a16="http://schemas.microsoft.com/office/drawing/2014/main" val="10000"/>
                  </a:ext>
                </a:extLst>
              </a:tr>
              <a:tr h="370946">
                <a:tc>
                  <a:txBody>
                    <a:bodyPr/>
                    <a:lstStyle/>
                    <a:p>
                      <a:r>
                        <a:rPr lang="it-IT" sz="1400" dirty="0">
                          <a:latin typeface="Comic Sans MS" pitchFamily="66" charset="0"/>
                        </a:rPr>
                        <a:t>H</a:t>
                      </a:r>
                      <a:r>
                        <a:rPr lang="it-IT" sz="1400" baseline="-25000" dirty="0">
                          <a:latin typeface="Comic Sans MS" pitchFamily="66" charset="0"/>
                        </a:rPr>
                        <a:t>2</a:t>
                      </a:r>
                      <a:r>
                        <a:rPr lang="it-IT" sz="1400" dirty="0">
                          <a:latin typeface="Comic Sans MS" pitchFamily="66" charset="0"/>
                        </a:rPr>
                        <a:t>O (25°C)</a:t>
                      </a:r>
                    </a:p>
                  </a:txBody>
                  <a:tcPr marT="45733" marB="45733"/>
                </a:tc>
                <a:tc>
                  <a:txBody>
                    <a:bodyPr/>
                    <a:lstStyle/>
                    <a:p>
                      <a:r>
                        <a:rPr lang="it-IT" sz="1400" dirty="0">
                          <a:latin typeface="Comic Sans MS" pitchFamily="66" charset="0"/>
                        </a:rPr>
                        <a:t>970.78</a:t>
                      </a:r>
                    </a:p>
                  </a:txBody>
                  <a:tcPr marT="45733" marB="45733"/>
                </a:tc>
                <a:tc>
                  <a:txBody>
                    <a:bodyPr/>
                    <a:lstStyle/>
                    <a:p>
                      <a:r>
                        <a:rPr lang="it-IT" sz="1400" dirty="0">
                          <a:latin typeface="Comic Sans MS" pitchFamily="66" charset="0"/>
                        </a:rPr>
                        <a:t>973.5</a:t>
                      </a:r>
                    </a:p>
                  </a:txBody>
                  <a:tcPr marT="45733" marB="45733"/>
                </a:tc>
                <a:extLst>
                  <a:ext uri="{0D108BD9-81ED-4DB2-BD59-A6C34878D82A}">
                    <a16:rowId xmlns:a16="http://schemas.microsoft.com/office/drawing/2014/main" val="10001"/>
                  </a:ext>
                </a:extLst>
              </a:tr>
              <a:tr h="370946">
                <a:tc>
                  <a:txBody>
                    <a:bodyPr/>
                    <a:lstStyle/>
                    <a:p>
                      <a:r>
                        <a:rPr lang="it-IT" sz="1400" dirty="0" err="1">
                          <a:latin typeface="Comic Sans MS" pitchFamily="66" charset="0"/>
                        </a:rPr>
                        <a:t>NaCl</a:t>
                      </a:r>
                      <a:endParaRPr lang="it-IT" sz="1400" dirty="0">
                        <a:latin typeface="Comic Sans MS" pitchFamily="66" charset="0"/>
                      </a:endParaRPr>
                    </a:p>
                  </a:txBody>
                  <a:tcPr marT="45733" marB="45733"/>
                </a:tc>
                <a:tc>
                  <a:txBody>
                    <a:bodyPr/>
                    <a:lstStyle/>
                    <a:p>
                      <a:r>
                        <a:rPr lang="it-IT" sz="1400" dirty="0">
                          <a:latin typeface="Comic Sans MS" pitchFamily="66" charset="0"/>
                        </a:rPr>
                        <a:t>29.22</a:t>
                      </a:r>
                    </a:p>
                  </a:txBody>
                  <a:tcPr marT="45733" marB="45733"/>
                </a:tc>
                <a:tc>
                  <a:txBody>
                    <a:bodyPr/>
                    <a:lstStyle/>
                    <a:p>
                      <a:r>
                        <a:rPr lang="it-IT" sz="1400" dirty="0">
                          <a:latin typeface="Comic Sans MS" pitchFamily="66" charset="0"/>
                        </a:rPr>
                        <a:t>13.5</a:t>
                      </a:r>
                    </a:p>
                  </a:txBody>
                  <a:tcPr marT="45733" marB="45733"/>
                </a:tc>
                <a:extLst>
                  <a:ext uri="{0D108BD9-81ED-4DB2-BD59-A6C34878D82A}">
                    <a16:rowId xmlns:a16="http://schemas.microsoft.com/office/drawing/2014/main" val="10002"/>
                  </a:ext>
                </a:extLst>
              </a:tr>
              <a:tr h="370946">
                <a:tc>
                  <a:txBody>
                    <a:bodyPr/>
                    <a:lstStyle/>
                    <a:p>
                      <a:r>
                        <a:rPr lang="it-IT" sz="1400" dirty="0">
                          <a:latin typeface="Comic Sans MS" pitchFamily="66" charset="0"/>
                        </a:rPr>
                        <a:t>somma</a:t>
                      </a:r>
                    </a:p>
                  </a:txBody>
                  <a:tcPr marT="45733" marB="45733"/>
                </a:tc>
                <a:tc>
                  <a:txBody>
                    <a:bodyPr/>
                    <a:lstStyle/>
                    <a:p>
                      <a:r>
                        <a:rPr lang="it-IT" sz="1400" dirty="0">
                          <a:latin typeface="Comic Sans MS" pitchFamily="66" charset="0"/>
                        </a:rPr>
                        <a:t>1000.00</a:t>
                      </a:r>
                    </a:p>
                  </a:txBody>
                  <a:tcPr marT="45733" marB="45733"/>
                </a:tc>
                <a:tc>
                  <a:txBody>
                    <a:bodyPr/>
                    <a:lstStyle/>
                    <a:p>
                      <a:r>
                        <a:rPr lang="it-IT" sz="1400" dirty="0">
                          <a:latin typeface="Comic Sans MS" pitchFamily="66" charset="0"/>
                        </a:rPr>
                        <a:t>987.0</a:t>
                      </a:r>
                    </a:p>
                  </a:txBody>
                  <a:tcPr marT="45733" marB="45733"/>
                </a:tc>
                <a:extLst>
                  <a:ext uri="{0D108BD9-81ED-4DB2-BD59-A6C34878D82A}">
                    <a16:rowId xmlns:a16="http://schemas.microsoft.com/office/drawing/2014/main" val="10003"/>
                  </a:ext>
                </a:extLst>
              </a:tr>
              <a:tr h="370946">
                <a:tc>
                  <a:txBody>
                    <a:bodyPr/>
                    <a:lstStyle/>
                    <a:p>
                      <a:r>
                        <a:rPr lang="it-IT" sz="1400" dirty="0">
                          <a:latin typeface="Comic Sans MS" pitchFamily="66" charset="0"/>
                        </a:rPr>
                        <a:t>reale</a:t>
                      </a:r>
                    </a:p>
                  </a:txBody>
                  <a:tcPr marT="45733" marB="45733"/>
                </a:tc>
                <a:tc>
                  <a:txBody>
                    <a:bodyPr/>
                    <a:lstStyle/>
                    <a:p>
                      <a:r>
                        <a:rPr lang="it-IT" sz="1400" dirty="0">
                          <a:latin typeface="Comic Sans MS" pitchFamily="66" charset="0"/>
                        </a:rPr>
                        <a:t>1000.00</a:t>
                      </a:r>
                    </a:p>
                  </a:txBody>
                  <a:tcPr marT="45733" marB="45733"/>
                </a:tc>
                <a:tc>
                  <a:txBody>
                    <a:bodyPr/>
                    <a:lstStyle/>
                    <a:p>
                      <a:r>
                        <a:rPr lang="it-IT" sz="1400" dirty="0">
                          <a:latin typeface="Comic Sans MS" pitchFamily="66" charset="0"/>
                        </a:rPr>
                        <a:t>982.0</a:t>
                      </a:r>
                    </a:p>
                  </a:txBody>
                  <a:tcPr marT="45733" marB="45733"/>
                </a:tc>
                <a:extLst>
                  <a:ext uri="{0D108BD9-81ED-4DB2-BD59-A6C34878D82A}">
                    <a16:rowId xmlns:a16="http://schemas.microsoft.com/office/drawing/2014/main" val="10004"/>
                  </a:ext>
                </a:extLst>
              </a:tr>
              <a:tr h="370946">
                <a:tc>
                  <a:txBody>
                    <a:bodyPr/>
                    <a:lstStyle/>
                    <a:p>
                      <a:r>
                        <a:rPr lang="it-IT" sz="1400" dirty="0">
                          <a:latin typeface="Comic Sans MS" pitchFamily="66" charset="0"/>
                        </a:rPr>
                        <a:t>differenza</a:t>
                      </a:r>
                    </a:p>
                  </a:txBody>
                  <a:tcPr marT="45733" marB="45733"/>
                </a:tc>
                <a:tc>
                  <a:txBody>
                    <a:bodyPr/>
                    <a:lstStyle/>
                    <a:p>
                      <a:r>
                        <a:rPr lang="it-IT" sz="1400" dirty="0">
                          <a:latin typeface="Comic Sans MS" pitchFamily="66" charset="0"/>
                        </a:rPr>
                        <a:t>-</a:t>
                      </a:r>
                    </a:p>
                  </a:txBody>
                  <a:tcPr marT="45733" marB="45733"/>
                </a:tc>
                <a:tc>
                  <a:txBody>
                    <a:bodyPr/>
                    <a:lstStyle/>
                    <a:p>
                      <a:r>
                        <a:rPr lang="it-IT" sz="1400" dirty="0">
                          <a:latin typeface="Comic Sans MS" pitchFamily="66" charset="0"/>
                        </a:rPr>
                        <a:t>5.0</a:t>
                      </a:r>
                    </a:p>
                  </a:txBody>
                  <a:tcPr marT="45733" marB="45733"/>
                </a:tc>
                <a:extLst>
                  <a:ext uri="{0D108BD9-81ED-4DB2-BD59-A6C34878D82A}">
                    <a16:rowId xmlns:a16="http://schemas.microsoft.com/office/drawing/2014/main" val="10005"/>
                  </a:ext>
                </a:extLst>
              </a:tr>
            </a:tbl>
          </a:graphicData>
        </a:graphic>
      </p:graphicFrame>
      <p:sp>
        <p:nvSpPr>
          <p:cNvPr id="27681" name="CasellaDiTesto 9">
            <a:extLst>
              <a:ext uri="{FF2B5EF4-FFF2-40B4-BE49-F238E27FC236}">
                <a16:creationId xmlns:a16="http://schemas.microsoft.com/office/drawing/2014/main" id="{BF4918B5-85F2-51C7-FF80-E5E89803AD59}"/>
              </a:ext>
            </a:extLst>
          </p:cNvPr>
          <p:cNvSpPr txBox="1">
            <a:spLocks noChangeArrowheads="1"/>
          </p:cNvSpPr>
          <p:nvPr/>
        </p:nvSpPr>
        <p:spPr bwMode="auto">
          <a:xfrm>
            <a:off x="3276600" y="2057400"/>
            <a:ext cx="548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cs typeface="Arial" panose="020B0604020202020204" pitchFamily="34" charset="0"/>
              </a:rPr>
              <a:t>La contrazione di volume risulta dal fatto che le molecole di acqua circondano gli ioni aggiunti generando una struttura impacchettata ed ordinata. </a:t>
            </a:r>
          </a:p>
        </p:txBody>
      </p:sp>
      <p:pic>
        <p:nvPicPr>
          <p:cNvPr id="27682" name="Picture 2" descr="C:\Documents and Settings\Administrator\Documenti\Elena\didattica 2008-2009\Oceanografia Chimica\fig oceanog\Fif 3-6.JPG">
            <a:extLst>
              <a:ext uri="{FF2B5EF4-FFF2-40B4-BE49-F238E27FC236}">
                <a16:creationId xmlns:a16="http://schemas.microsoft.com/office/drawing/2014/main" id="{218654F0-823F-2225-387A-0F332A242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95600"/>
            <a:ext cx="2617788"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3" name="CasellaDiTesto 11">
            <a:extLst>
              <a:ext uri="{FF2B5EF4-FFF2-40B4-BE49-F238E27FC236}">
                <a16:creationId xmlns:a16="http://schemas.microsoft.com/office/drawing/2014/main" id="{D030F746-DDBE-8CFF-2E07-C7566A4F669A}"/>
              </a:ext>
            </a:extLst>
          </p:cNvPr>
          <p:cNvSpPr txBox="1">
            <a:spLocks noChangeArrowheads="1"/>
          </p:cNvSpPr>
          <p:nvPr/>
        </p:nvSpPr>
        <p:spPr bwMode="auto">
          <a:xfrm>
            <a:off x="152400" y="3886200"/>
            <a:ext cx="6096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Le molecole di idratazione si sistemano orientando l’ossigeno verso gli ioni positivi e l’idrogeno verso gli ioni negativi. In questo modo le cariche elettrostatiche degli ioni vengono in parte compensate, consentendo la dissoluzione del sale. </a:t>
            </a:r>
          </a:p>
          <a:p>
            <a:pPr algn="just" eaLnBrk="1" hangingPunct="1">
              <a:spcBef>
                <a:spcPct val="0"/>
              </a:spcBef>
              <a:buFontTx/>
              <a:buNone/>
            </a:pPr>
            <a:r>
              <a:rPr lang="it-IT" altLang="it-IT" sz="1600">
                <a:cs typeface="Arial" panose="020B0604020202020204" pitchFamily="34" charset="0"/>
              </a:rPr>
              <a:t>Oltre alla contrazione del volume si osserva anche un aumento della viscosità; l’elettrostrizione aumenta all’aumentare del rapporto carica-volume e del numero degli ioni aggiunti. </a:t>
            </a:r>
          </a:p>
          <a:p>
            <a:pPr algn="just" eaLnBrk="1" hangingPunct="1">
              <a:spcBef>
                <a:spcPct val="0"/>
              </a:spcBef>
              <a:buFontTx/>
              <a:buNone/>
            </a:pPr>
            <a:r>
              <a:rPr lang="it-IT" altLang="it-IT" sz="1600">
                <a:cs typeface="Arial" panose="020B0604020202020204" pitchFamily="34" charset="0"/>
              </a:rPr>
              <a:t>L’effetto dell’aggiunta degli ioni dipende anche dalla temperatura del sistema, essendo minore a temperature maggiori.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6CA00A52-ACAA-D4E6-3CBA-A8DF0FB86540}"/>
              </a:ext>
            </a:extLst>
          </p:cNvPr>
          <p:cNvSpPr>
            <a:spLocks noChangeArrowheads="1"/>
          </p:cNvSpPr>
          <p:nvPr/>
        </p:nvSpPr>
        <p:spPr bwMode="auto">
          <a:xfrm>
            <a:off x="187325" y="5300663"/>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it-IT" sz="1200">
                <a:cs typeface="Arial" panose="020B0604020202020204" pitchFamily="34" charset="0"/>
              </a:rPr>
              <a:t>In addition, organic dissolved components contribute to the properties of water. Organic compounds originate primarily from the degradation of plants and animals, usually called humic substances. These substances are large molecules with different functional groups, often carboxylic or hydroxyl, that cause the compounds to act as weak acids.</a:t>
            </a:r>
            <a:endParaRPr lang="it-IT" altLang="it-IT" sz="1200">
              <a:cs typeface="Arial" panose="020B0604020202020204" pitchFamily="34" charset="0"/>
            </a:endParaRPr>
          </a:p>
        </p:txBody>
      </p:sp>
      <p:sp>
        <p:nvSpPr>
          <p:cNvPr id="28675" name="Rectangle 1">
            <a:extLst>
              <a:ext uri="{FF2B5EF4-FFF2-40B4-BE49-F238E27FC236}">
                <a16:creationId xmlns:a16="http://schemas.microsoft.com/office/drawing/2014/main" id="{77C8E8F7-1C4E-C319-4158-D8E350F346B5}"/>
              </a:ext>
            </a:extLst>
          </p:cNvPr>
          <p:cNvSpPr>
            <a:spLocks noChangeArrowheads="1"/>
          </p:cNvSpPr>
          <p:nvPr/>
        </p:nvSpPr>
        <p:spPr bwMode="auto">
          <a:xfrm>
            <a:off x="241300" y="123825"/>
            <a:ext cx="444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it-IT" sz="1200">
                <a:cs typeface="Arial" panose="020B0604020202020204" pitchFamily="34" charset="0"/>
              </a:rPr>
              <a:t>Water composition, resulting from the interactions with the geological material in the hydrologic cycle, will thus vary over a large range. Many inorganic ions are added due to these interactions. The constituents that vary the most in different bodies of water are sodium and chloride. </a:t>
            </a:r>
            <a:endParaRPr lang="it-IT" altLang="it-IT" sz="1200">
              <a:latin typeface="Comic Sans MS" panose="030F0902030302020204" pitchFamily="66" charset="0"/>
            </a:endParaRPr>
          </a:p>
        </p:txBody>
      </p:sp>
      <p:sp>
        <p:nvSpPr>
          <p:cNvPr id="28676" name="Rectangle 2">
            <a:extLst>
              <a:ext uri="{FF2B5EF4-FFF2-40B4-BE49-F238E27FC236}">
                <a16:creationId xmlns:a16="http://schemas.microsoft.com/office/drawing/2014/main" id="{393DA1E9-AE0F-2009-1A02-1D1931372666}"/>
              </a:ext>
            </a:extLst>
          </p:cNvPr>
          <p:cNvSpPr>
            <a:spLocks noChangeArrowheads="1"/>
          </p:cNvSpPr>
          <p:nvPr/>
        </p:nvSpPr>
        <p:spPr bwMode="auto">
          <a:xfrm>
            <a:off x="4740275" y="1139825"/>
            <a:ext cx="437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it-IT" sz="1200">
                <a:cs typeface="Arial" panose="020B0604020202020204" pitchFamily="34" charset="0"/>
              </a:rPr>
              <a:t>The oceans have a relatively constant composition, whereas the variation in salt content is large in lakes, rivers, estuaries, other mixed water bodies, and some very saline lakes. For seawater, the total salinity may vary between 34 and 37 Practical Salinity Units (PSUs), although the relative proportions are quite constant for most major ions. </a:t>
            </a:r>
            <a:endParaRPr lang="it-IT" altLang="it-IT" sz="1200">
              <a:latin typeface="Comic Sans MS" panose="030F0902030302020204" pitchFamily="66" charset="0"/>
            </a:endParaRPr>
          </a:p>
        </p:txBody>
      </p:sp>
      <p:sp>
        <p:nvSpPr>
          <p:cNvPr id="4" name="Rectangle 3">
            <a:extLst>
              <a:ext uri="{FF2B5EF4-FFF2-40B4-BE49-F238E27FC236}">
                <a16:creationId xmlns:a16="http://schemas.microsoft.com/office/drawing/2014/main" id="{F0AC56CD-08DE-290A-2AC3-10E43A1D02E1}"/>
              </a:ext>
            </a:extLst>
          </p:cNvPr>
          <p:cNvSpPr/>
          <p:nvPr/>
        </p:nvSpPr>
        <p:spPr>
          <a:xfrm>
            <a:off x="187325" y="2339975"/>
            <a:ext cx="4572000" cy="1570038"/>
          </a:xfrm>
          <a:prstGeom prst="rect">
            <a:avLst/>
          </a:prstGeom>
        </p:spPr>
        <p:txBody>
          <a:bodyPr>
            <a:spAutoFit/>
          </a:bodyPr>
          <a:lstStyle/>
          <a:p>
            <a:pPr algn="just">
              <a:defRPr/>
            </a:pPr>
            <a:r>
              <a:rPr lang="en-US" altLang="it-IT" sz="1200" dirty="0">
                <a:latin typeface="Arial" panose="020B0604020202020204" pitchFamily="34" charset="0"/>
                <a:cs typeface="Arial" panose="020B0604020202020204" pitchFamily="34" charset="0"/>
              </a:rPr>
              <a:t>Salinity is today measured in PSUs, which are based on the electrical conductivity of seawater. It has been previously measured in grams dissolved salts per 1000 g of seawater, and the measurements have the same meaning: </a:t>
            </a:r>
            <a:r>
              <a:rPr lang="en-US" altLang="it-IT" sz="12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 PSU is 35 g dissolved salt in 1000 g of seawater</a:t>
            </a:r>
            <a:r>
              <a:rPr lang="en-US" altLang="it-IT" sz="1200" dirty="0">
                <a:latin typeface="Arial" panose="020B0604020202020204" pitchFamily="34" charset="0"/>
                <a:cs typeface="Arial" panose="020B0604020202020204" pitchFamily="34" charset="0"/>
              </a:rPr>
              <a:t>. However, the measurement using conductivity is more precise, and therefore, this method is currently used. Salinity determines a number of properties of water. </a:t>
            </a:r>
            <a:endParaRPr lang="it-IT" sz="1200" dirty="0">
              <a:latin typeface="Comic Sans MS" panose="030F0702030302020204" pitchFamily="66" charset="0"/>
            </a:endParaRPr>
          </a:p>
        </p:txBody>
      </p:sp>
      <p:sp>
        <p:nvSpPr>
          <p:cNvPr id="28678" name="Rectangle 4">
            <a:extLst>
              <a:ext uri="{FF2B5EF4-FFF2-40B4-BE49-F238E27FC236}">
                <a16:creationId xmlns:a16="http://schemas.microsoft.com/office/drawing/2014/main" id="{C1A3B3A9-CF25-1785-91BC-FCC441DC0767}"/>
              </a:ext>
            </a:extLst>
          </p:cNvPr>
          <p:cNvSpPr>
            <a:spLocks noChangeArrowheads="1"/>
          </p:cNvSpPr>
          <p:nvPr/>
        </p:nvSpPr>
        <p:spPr bwMode="auto">
          <a:xfrm>
            <a:off x="4759325" y="3789363"/>
            <a:ext cx="4297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it-IT" sz="1200">
                <a:cs typeface="Arial" panose="020B0604020202020204" pitchFamily="34" charset="0"/>
              </a:rPr>
              <a:t>The carbonate system is also important for determining the composition of water. Carbonate speciation and the solubility of carbon dioxide depend on pH. An increase in the carbon dioxide concentration in the air will lead to an increase in the amount of carbonate in the water, which may cause a decrease in pH. Alkalinity, which is the sum of the contents of several other ions, determines the buffering capacity of water, which is the ability to counteract a change in pH. </a:t>
            </a:r>
            <a:endParaRPr lang="it-IT" altLang="it-IT" sz="1200">
              <a:latin typeface="Comic Sans MS" panose="030F0902030302020204" pitchFamily="66" charset="0"/>
            </a:endParaRPr>
          </a:p>
        </p:txBody>
      </p:sp>
      <p:sp>
        <p:nvSpPr>
          <p:cNvPr id="7" name="Bent-Up Arrow 6">
            <a:extLst>
              <a:ext uri="{FF2B5EF4-FFF2-40B4-BE49-F238E27FC236}">
                <a16:creationId xmlns:a16="http://schemas.microsoft.com/office/drawing/2014/main" id="{5CFB2AE2-574A-F7CA-7484-651EBF491881}"/>
              </a:ext>
            </a:extLst>
          </p:cNvPr>
          <p:cNvSpPr/>
          <p:nvPr/>
        </p:nvSpPr>
        <p:spPr>
          <a:xfrm rot="5400000">
            <a:off x="3707606" y="1124745"/>
            <a:ext cx="936625" cy="792162"/>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Bent-Up Arrow 8">
            <a:extLst>
              <a:ext uri="{FF2B5EF4-FFF2-40B4-BE49-F238E27FC236}">
                <a16:creationId xmlns:a16="http://schemas.microsoft.com/office/drawing/2014/main" id="{F1D9DFD0-70A4-951F-4A40-B7874E420B11}"/>
              </a:ext>
            </a:extLst>
          </p:cNvPr>
          <p:cNvSpPr/>
          <p:nvPr/>
        </p:nvSpPr>
        <p:spPr>
          <a:xfrm rot="5400000">
            <a:off x="3708400" y="4205288"/>
            <a:ext cx="935038" cy="792162"/>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Bent Arrow 9">
            <a:extLst>
              <a:ext uri="{FF2B5EF4-FFF2-40B4-BE49-F238E27FC236}">
                <a16:creationId xmlns:a16="http://schemas.microsoft.com/office/drawing/2014/main" id="{518E7AFA-F1EA-906E-8E20-B879F0E4805D}"/>
              </a:ext>
            </a:extLst>
          </p:cNvPr>
          <p:cNvSpPr/>
          <p:nvPr/>
        </p:nvSpPr>
        <p:spPr>
          <a:xfrm rot="10800000">
            <a:off x="4932363" y="2514600"/>
            <a:ext cx="792162" cy="792163"/>
          </a:xfrm>
          <a:prstGeom prst="ben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3" name="Bent Arrow 12">
            <a:extLst>
              <a:ext uri="{FF2B5EF4-FFF2-40B4-BE49-F238E27FC236}">
                <a16:creationId xmlns:a16="http://schemas.microsoft.com/office/drawing/2014/main" id="{91FC323B-72CE-4C42-9A5B-B0C321EFC8AE}"/>
              </a:ext>
            </a:extLst>
          </p:cNvPr>
          <p:cNvSpPr/>
          <p:nvPr/>
        </p:nvSpPr>
        <p:spPr>
          <a:xfrm rot="10800000">
            <a:off x="4932363" y="5570538"/>
            <a:ext cx="792162" cy="792162"/>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1539168-42D0-F847-919A-B88AA1A763C0}"/>
              </a:ext>
            </a:extLst>
          </p:cNvPr>
          <p:cNvSpPr>
            <a:spLocks noGrp="1" noChangeArrowheads="1"/>
          </p:cNvSpPr>
          <p:nvPr>
            <p:ph type="title"/>
          </p:nvPr>
        </p:nvSpPr>
        <p:spPr>
          <a:xfrm>
            <a:off x="714375" y="0"/>
            <a:ext cx="7772400" cy="1143000"/>
          </a:xfrm>
        </p:spPr>
        <p:txBody>
          <a:bodyPr/>
          <a:lstStyle/>
          <a:p>
            <a:pPr eaLnBrk="1" hangingPunct="1"/>
            <a:r>
              <a:rPr lang="it-IT" altLang="it-IT" sz="2800" b="1">
                <a:solidFill>
                  <a:schemeClr val="folHlink"/>
                </a:solidFill>
                <a:cs typeface="Arial" panose="020B0604020202020204" pitchFamily="34" charset="0"/>
              </a:rPr>
              <a:t>LA COMPOSIZIONE CHIMICA</a:t>
            </a:r>
          </a:p>
        </p:txBody>
      </p:sp>
      <p:sp>
        <p:nvSpPr>
          <p:cNvPr id="29699" name="Rectangle 3">
            <a:extLst>
              <a:ext uri="{FF2B5EF4-FFF2-40B4-BE49-F238E27FC236}">
                <a16:creationId xmlns:a16="http://schemas.microsoft.com/office/drawing/2014/main" id="{B23306A0-DFF2-8DDC-0185-FD4FAF29B3B2}"/>
              </a:ext>
            </a:extLst>
          </p:cNvPr>
          <p:cNvSpPr>
            <a:spLocks noGrp="1" noChangeArrowheads="1"/>
          </p:cNvSpPr>
          <p:nvPr>
            <p:ph type="body" idx="1"/>
          </p:nvPr>
        </p:nvSpPr>
        <p:spPr>
          <a:xfrm>
            <a:off x="714375" y="857250"/>
            <a:ext cx="7772400" cy="571500"/>
          </a:xfrm>
        </p:spPr>
        <p:txBody>
          <a:bodyPr/>
          <a:lstStyle/>
          <a:p>
            <a:pPr marL="609600" indent="-609600" algn="ctr" eaLnBrk="1" hangingPunct="1">
              <a:lnSpc>
                <a:spcPct val="80000"/>
              </a:lnSpc>
              <a:buFontTx/>
              <a:buNone/>
            </a:pPr>
            <a:r>
              <a:rPr lang="it-IT" altLang="it-IT" sz="2000">
                <a:cs typeface="Arial" panose="020B0604020202020204" pitchFamily="34" charset="0"/>
              </a:rPr>
              <a:t>Gli elementi chimici presenti in acqua di mare possono essere suddivisi in quattro classi principali:</a:t>
            </a:r>
          </a:p>
          <a:p>
            <a:pPr marL="609600" indent="-609600" algn="ctr" eaLnBrk="1" hangingPunct="1">
              <a:lnSpc>
                <a:spcPct val="80000"/>
              </a:lnSpc>
              <a:buFontTx/>
              <a:buNone/>
            </a:pPr>
            <a:endParaRPr lang="it-IT" altLang="it-IT" sz="2000">
              <a:cs typeface="Arial" panose="020B0604020202020204" pitchFamily="34" charset="0"/>
            </a:endParaRPr>
          </a:p>
          <a:p>
            <a:pPr marL="609600" indent="-609600" algn="ctr" eaLnBrk="1" hangingPunct="1">
              <a:lnSpc>
                <a:spcPct val="80000"/>
              </a:lnSpc>
              <a:buFontTx/>
              <a:buNone/>
            </a:pPr>
            <a:endParaRPr lang="it-IT" altLang="it-IT" sz="2000">
              <a:cs typeface="Arial" panose="020B0604020202020204" pitchFamily="34" charset="0"/>
            </a:endParaRPr>
          </a:p>
        </p:txBody>
      </p:sp>
      <p:sp>
        <p:nvSpPr>
          <p:cNvPr id="4" name="Rettangolo 3">
            <a:extLst>
              <a:ext uri="{FF2B5EF4-FFF2-40B4-BE49-F238E27FC236}">
                <a16:creationId xmlns:a16="http://schemas.microsoft.com/office/drawing/2014/main" id="{A9CD9849-D2BC-6F87-292C-C4E54134A616}"/>
              </a:ext>
            </a:extLst>
          </p:cNvPr>
          <p:cNvSpPr/>
          <p:nvPr/>
        </p:nvSpPr>
        <p:spPr>
          <a:xfrm>
            <a:off x="214282" y="1789342"/>
            <a:ext cx="4572000" cy="1138773"/>
          </a:xfrm>
          <a:prstGeom prst="rect">
            <a:avLst/>
          </a:prstGeom>
          <a:ln>
            <a:solidFill>
              <a:schemeClr val="accent1"/>
            </a:solidFill>
          </a:ln>
          <a:effectLst>
            <a:glow rad="101600">
              <a:srgbClr val="006600">
                <a:alpha val="60000"/>
              </a:srgbClr>
            </a:glow>
          </a:effectLst>
        </p:spPr>
        <p:txBody>
          <a:bodyPr>
            <a:spAutoFit/>
          </a:bodyPr>
          <a:lstStyle/>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Costituenti maggioritari: </a:t>
            </a:r>
          </a:p>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11 elementi presenti in concentrazione superiore ad 1 mg/Kg (cloruri, solfati, </a:t>
            </a:r>
            <a:r>
              <a:rPr lang="it-IT" sz="1700" dirty="0" err="1">
                <a:latin typeface="Arial" panose="020B0604020202020204" pitchFamily="34" charset="0"/>
                <a:cs typeface="Arial" panose="020B0604020202020204" pitchFamily="34" charset="0"/>
              </a:rPr>
              <a:t>bicarbonati</a:t>
            </a:r>
            <a:r>
              <a:rPr lang="it-IT" sz="1700" dirty="0">
                <a:latin typeface="Arial" panose="020B0604020202020204" pitchFamily="34" charset="0"/>
                <a:cs typeface="Arial" panose="020B0604020202020204" pitchFamily="34" charset="0"/>
              </a:rPr>
              <a:t>, bromuri, borati, sodio, magnesio, calcio, potassio, stronzio...)</a:t>
            </a:r>
          </a:p>
        </p:txBody>
      </p:sp>
      <p:sp>
        <p:nvSpPr>
          <p:cNvPr id="5" name="Rettangolo 4">
            <a:extLst>
              <a:ext uri="{FF2B5EF4-FFF2-40B4-BE49-F238E27FC236}">
                <a16:creationId xmlns:a16="http://schemas.microsoft.com/office/drawing/2014/main" id="{4EE65497-6E2E-16F2-3B73-080036E01F6D}"/>
              </a:ext>
            </a:extLst>
          </p:cNvPr>
          <p:cNvSpPr/>
          <p:nvPr/>
        </p:nvSpPr>
        <p:spPr>
          <a:xfrm>
            <a:off x="5036347" y="2776515"/>
            <a:ext cx="4000528" cy="1138773"/>
          </a:xfrm>
          <a:prstGeom prst="rect">
            <a:avLst/>
          </a:prstGeom>
          <a:ln>
            <a:solidFill>
              <a:schemeClr val="accent1">
                <a:lumMod val="60000"/>
                <a:lumOff val="40000"/>
              </a:schemeClr>
            </a:solidFill>
          </a:ln>
          <a:effectLst>
            <a:glow rad="101600">
              <a:srgbClr val="00FF00">
                <a:alpha val="60000"/>
              </a:srgbClr>
            </a:glow>
          </a:effectLst>
        </p:spPr>
        <p:txBody>
          <a:bodyPr>
            <a:spAutoFit/>
          </a:bodyPr>
          <a:lstStyle/>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Costituenti minoritari: </a:t>
            </a:r>
          </a:p>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il restante 0.1% dei soluti i quali subiscono notevoli oscillazioni di concentrazione (silicio, azoto, litio, </a:t>
            </a:r>
            <a:r>
              <a:rPr lang="it-IT" sz="1700" dirty="0" err="1">
                <a:latin typeface="Arial" panose="020B0604020202020204" pitchFamily="34" charset="0"/>
                <a:cs typeface="Arial" panose="020B0604020202020204" pitchFamily="34" charset="0"/>
              </a:rPr>
              <a:t>rubio</a:t>
            </a:r>
            <a:r>
              <a:rPr lang="it-IT" sz="1700" dirty="0">
                <a:latin typeface="Arial" panose="020B0604020202020204" pitchFamily="34" charset="0"/>
                <a:cs typeface="Arial" panose="020B0604020202020204" pitchFamily="34" charset="0"/>
              </a:rPr>
              <a:t>, ioduro, </a:t>
            </a:r>
            <a:r>
              <a:rPr lang="it-IT" sz="1700" dirty="0" err="1">
                <a:latin typeface="Arial" panose="020B0604020202020204" pitchFamily="34" charset="0"/>
                <a:cs typeface="Arial" panose="020B0604020202020204" pitchFamily="34" charset="0"/>
              </a:rPr>
              <a:t>bario…</a:t>
            </a:r>
            <a:r>
              <a:rPr lang="it-IT" sz="1700" dirty="0">
                <a:latin typeface="Arial" panose="020B0604020202020204" pitchFamily="34" charset="0"/>
                <a:cs typeface="Arial" panose="020B0604020202020204" pitchFamily="34" charset="0"/>
              </a:rPr>
              <a:t>)</a:t>
            </a:r>
          </a:p>
        </p:txBody>
      </p:sp>
      <p:sp>
        <p:nvSpPr>
          <p:cNvPr id="6" name="Rettangolo 5">
            <a:extLst>
              <a:ext uri="{FF2B5EF4-FFF2-40B4-BE49-F238E27FC236}">
                <a16:creationId xmlns:a16="http://schemas.microsoft.com/office/drawing/2014/main" id="{A1791569-F4CC-0C8B-3224-19A8C0EE96F9}"/>
              </a:ext>
            </a:extLst>
          </p:cNvPr>
          <p:cNvSpPr/>
          <p:nvPr/>
        </p:nvSpPr>
        <p:spPr>
          <a:xfrm>
            <a:off x="214282" y="3797806"/>
            <a:ext cx="4572000" cy="929485"/>
          </a:xfrm>
          <a:prstGeom prst="rect">
            <a:avLst/>
          </a:prstGeom>
          <a:ln>
            <a:solidFill>
              <a:schemeClr val="accent2">
                <a:lumMod val="60000"/>
                <a:lumOff val="40000"/>
              </a:schemeClr>
            </a:solidFill>
          </a:ln>
          <a:effectLst>
            <a:glow rad="101600">
              <a:srgbClr val="0070C0">
                <a:alpha val="60000"/>
              </a:srgbClr>
            </a:glow>
          </a:effectLst>
        </p:spPr>
        <p:txBody>
          <a:bodyPr>
            <a:spAutoFit/>
          </a:bodyPr>
          <a:lstStyle/>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Gas in soluzione: </a:t>
            </a:r>
          </a:p>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la cui presenza nelle acque (particolarmente O</a:t>
            </a:r>
            <a:r>
              <a:rPr lang="it-IT" sz="1700" baseline="-25000" dirty="0">
                <a:latin typeface="Arial" panose="020B0604020202020204" pitchFamily="34" charset="0"/>
                <a:cs typeface="Arial" panose="020B0604020202020204" pitchFamily="34" charset="0"/>
              </a:rPr>
              <a:t>2</a:t>
            </a:r>
            <a:r>
              <a:rPr lang="it-IT" sz="1700" dirty="0">
                <a:latin typeface="Arial" panose="020B0604020202020204" pitchFamily="34" charset="0"/>
                <a:cs typeface="Arial" panose="020B0604020202020204" pitchFamily="34" charset="0"/>
              </a:rPr>
              <a:t> e CO</a:t>
            </a:r>
            <a:r>
              <a:rPr lang="it-IT" sz="1700" baseline="-25000" dirty="0">
                <a:latin typeface="Arial" panose="020B0604020202020204" pitchFamily="34" charset="0"/>
                <a:cs typeface="Arial" panose="020B0604020202020204" pitchFamily="34" charset="0"/>
              </a:rPr>
              <a:t>2</a:t>
            </a:r>
            <a:r>
              <a:rPr lang="it-IT" sz="1700" dirty="0">
                <a:latin typeface="Arial" panose="020B0604020202020204" pitchFamily="34" charset="0"/>
                <a:cs typeface="Arial" panose="020B0604020202020204" pitchFamily="34" charset="0"/>
              </a:rPr>
              <a:t>) è essenziale per tutti i processi vitali di animali e piante.</a:t>
            </a:r>
          </a:p>
        </p:txBody>
      </p:sp>
      <p:sp>
        <p:nvSpPr>
          <p:cNvPr id="7" name="Rettangolo 6">
            <a:extLst>
              <a:ext uri="{FF2B5EF4-FFF2-40B4-BE49-F238E27FC236}">
                <a16:creationId xmlns:a16="http://schemas.microsoft.com/office/drawing/2014/main" id="{0A32972A-FB65-26B1-CC75-A403CC05E900}"/>
              </a:ext>
            </a:extLst>
          </p:cNvPr>
          <p:cNvSpPr/>
          <p:nvPr/>
        </p:nvSpPr>
        <p:spPr>
          <a:xfrm>
            <a:off x="5143504" y="5162413"/>
            <a:ext cx="3786214" cy="929485"/>
          </a:xfrm>
          <a:prstGeom prst="rect">
            <a:avLst/>
          </a:prstGeom>
          <a:ln>
            <a:solidFill>
              <a:srgbClr val="FF3300"/>
            </a:solidFill>
          </a:ln>
          <a:effectLst>
            <a:glow rad="101600">
              <a:srgbClr val="FF0000">
                <a:alpha val="60000"/>
              </a:srgbClr>
            </a:glow>
          </a:effectLst>
        </p:spPr>
        <p:txBody>
          <a:bodyPr>
            <a:spAutoFit/>
          </a:bodyPr>
          <a:lstStyle/>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Micronutrienti: </a:t>
            </a:r>
          </a:p>
          <a:p>
            <a:pPr marL="609600" indent="-609600" algn="ctr" eaLnBrk="1" hangingPunct="1">
              <a:lnSpc>
                <a:spcPct val="80000"/>
              </a:lnSpc>
              <a:defRPr/>
            </a:pPr>
            <a:r>
              <a:rPr lang="it-IT" sz="1700" dirty="0">
                <a:latin typeface="Arial" panose="020B0604020202020204" pitchFamily="34" charset="0"/>
                <a:cs typeface="Arial" panose="020B0604020202020204" pitchFamily="34" charset="0"/>
              </a:rPr>
              <a:t>azoto, fosforo e silicio sotto forma ionica che sono essenziali per l’attività fotosintetica.</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8">
            <a:extLst>
              <a:ext uri="{FF2B5EF4-FFF2-40B4-BE49-F238E27FC236}">
                <a16:creationId xmlns:a16="http://schemas.microsoft.com/office/drawing/2014/main" id="{739E5CB0-82E2-6A95-108C-5FA6AD4E9E8E}"/>
              </a:ext>
            </a:extLst>
          </p:cNvPr>
          <p:cNvSpPr txBox="1">
            <a:spLocks noChangeArrowheads="1"/>
          </p:cNvSpPr>
          <p:nvPr/>
        </p:nvSpPr>
        <p:spPr bwMode="auto">
          <a:xfrm>
            <a:off x="76200" y="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cs typeface="Arial" panose="020B0604020202020204" pitchFamily="34" charset="0"/>
              </a:rPr>
              <a:t>Un po’ di numeri...</a:t>
            </a:r>
          </a:p>
        </p:txBody>
      </p:sp>
      <p:graphicFrame>
        <p:nvGraphicFramePr>
          <p:cNvPr id="10" name="Tabella 9">
            <a:extLst>
              <a:ext uri="{FF2B5EF4-FFF2-40B4-BE49-F238E27FC236}">
                <a16:creationId xmlns:a16="http://schemas.microsoft.com/office/drawing/2014/main" id="{03CAE22C-A5DF-38CA-1258-48D03839DD09}"/>
              </a:ext>
            </a:extLst>
          </p:cNvPr>
          <p:cNvGraphicFramePr>
            <a:graphicFrameLocks noGrp="1"/>
          </p:cNvGraphicFramePr>
          <p:nvPr/>
        </p:nvGraphicFramePr>
        <p:xfrm>
          <a:off x="1066800" y="533400"/>
          <a:ext cx="7086600" cy="1828800"/>
        </p:xfrm>
        <a:graphic>
          <a:graphicData uri="http://schemas.openxmlformats.org/drawingml/2006/table">
            <a:tbl>
              <a:tblPr firstRow="1" bandRow="1">
                <a:tableStyleId>{5C22544A-7EE6-4342-B048-85BDC9FD1C3A}</a:tableStyleId>
              </a:tblPr>
              <a:tblGrid>
                <a:gridCol w="2735179">
                  <a:extLst>
                    <a:ext uri="{9D8B030D-6E8A-4147-A177-3AD203B41FA5}">
                      <a16:colId xmlns:a16="http://schemas.microsoft.com/office/drawing/2014/main" val="20000"/>
                    </a:ext>
                  </a:extLst>
                </a:gridCol>
                <a:gridCol w="4351421">
                  <a:extLst>
                    <a:ext uri="{9D8B030D-6E8A-4147-A177-3AD203B41FA5}">
                      <a16:colId xmlns:a16="http://schemas.microsoft.com/office/drawing/2014/main" val="20001"/>
                    </a:ext>
                  </a:extLst>
                </a:gridCol>
              </a:tblGrid>
              <a:tr h="279400">
                <a:tc>
                  <a:txBody>
                    <a:bodyPr/>
                    <a:lstStyle/>
                    <a:p>
                      <a:r>
                        <a:rPr lang="it-IT" sz="1400" b="0" dirty="0">
                          <a:solidFill>
                            <a:schemeClr val="tx1"/>
                          </a:solidFill>
                          <a:latin typeface="Comic Sans MS" pitchFamily="66" charset="0"/>
                        </a:rPr>
                        <a:t>Atmosfera</a:t>
                      </a:r>
                    </a:p>
                  </a:txBody>
                  <a:tcPr>
                    <a:noFill/>
                  </a:tcPr>
                </a:tc>
                <a:tc>
                  <a:txBody>
                    <a:bodyPr/>
                    <a:lstStyle/>
                    <a:p>
                      <a:r>
                        <a:rPr lang="it-IT" sz="1400" b="0" dirty="0">
                          <a:solidFill>
                            <a:schemeClr val="tx1"/>
                          </a:solidFill>
                          <a:latin typeface="Comic Sans MS" pitchFamily="66" charset="0"/>
                        </a:rPr>
                        <a:t>1.771020 moli (gas)</a:t>
                      </a:r>
                    </a:p>
                  </a:txBody>
                  <a:tcPr>
                    <a:noFill/>
                  </a:tcPr>
                </a:tc>
                <a:extLst>
                  <a:ext uri="{0D108BD9-81ED-4DB2-BD59-A6C34878D82A}">
                    <a16:rowId xmlns:a16="http://schemas.microsoft.com/office/drawing/2014/main" val="10000"/>
                  </a:ext>
                </a:extLst>
              </a:tr>
              <a:tr h="279400">
                <a:tc>
                  <a:txBody>
                    <a:bodyPr/>
                    <a:lstStyle/>
                    <a:p>
                      <a:r>
                        <a:rPr lang="it-IT" sz="1400" dirty="0">
                          <a:latin typeface="Comic Sans MS" pitchFamily="66" charset="0"/>
                        </a:rPr>
                        <a:t>Superficie</a:t>
                      </a:r>
                      <a:r>
                        <a:rPr lang="it-IT" sz="1400" baseline="0" dirty="0">
                          <a:latin typeface="Comic Sans MS" pitchFamily="66" charset="0"/>
                        </a:rPr>
                        <a:t> terrestre</a:t>
                      </a:r>
                      <a:endParaRPr lang="it-IT" sz="1400" dirty="0">
                        <a:latin typeface="Comic Sans MS" pitchFamily="66" charset="0"/>
                      </a:endParaRPr>
                    </a:p>
                  </a:txBody>
                  <a:tcPr>
                    <a:noFill/>
                  </a:tcPr>
                </a:tc>
                <a:tc>
                  <a:txBody>
                    <a:bodyPr/>
                    <a:lstStyle/>
                    <a:p>
                      <a:r>
                        <a:rPr lang="it-IT" sz="1400" dirty="0">
                          <a:latin typeface="Comic Sans MS" pitchFamily="66" charset="0"/>
                        </a:rPr>
                        <a:t>5.101014</a:t>
                      </a:r>
                      <a:r>
                        <a:rPr lang="it-IT" sz="1400" baseline="0" dirty="0">
                          <a:latin typeface="Comic Sans MS" pitchFamily="66" charset="0"/>
                        </a:rPr>
                        <a:t> m</a:t>
                      </a:r>
                      <a:r>
                        <a:rPr lang="it-IT" sz="1400" baseline="30000" dirty="0">
                          <a:latin typeface="Comic Sans MS" pitchFamily="66" charset="0"/>
                        </a:rPr>
                        <a:t>2</a:t>
                      </a:r>
                    </a:p>
                  </a:txBody>
                  <a:tcPr>
                    <a:noFill/>
                  </a:tcPr>
                </a:tc>
                <a:extLst>
                  <a:ext uri="{0D108BD9-81ED-4DB2-BD59-A6C34878D82A}">
                    <a16:rowId xmlns:a16="http://schemas.microsoft.com/office/drawing/2014/main" val="10001"/>
                  </a:ext>
                </a:extLst>
              </a:tr>
              <a:tr h="279400">
                <a:tc>
                  <a:txBody>
                    <a:bodyPr/>
                    <a:lstStyle/>
                    <a:p>
                      <a:r>
                        <a:rPr lang="it-IT" sz="1400" dirty="0">
                          <a:latin typeface="Comic Sans MS" pitchFamily="66" charset="0"/>
                        </a:rPr>
                        <a:t>Superficie oceanica</a:t>
                      </a:r>
                    </a:p>
                  </a:txBody>
                  <a:tcPr>
                    <a:noFill/>
                  </a:tcPr>
                </a:tc>
                <a:tc>
                  <a:txBody>
                    <a:bodyPr/>
                    <a:lstStyle/>
                    <a:p>
                      <a:r>
                        <a:rPr lang="it-IT" sz="1400" dirty="0">
                          <a:latin typeface="Comic Sans MS" pitchFamily="66" charset="0"/>
                        </a:rPr>
                        <a:t>3.621014 </a:t>
                      </a:r>
                      <a:r>
                        <a:rPr lang="it-IT" sz="1400" baseline="0" dirty="0">
                          <a:latin typeface="Comic Sans MS" pitchFamily="66" charset="0"/>
                        </a:rPr>
                        <a:t>m</a:t>
                      </a:r>
                      <a:r>
                        <a:rPr lang="it-IT" sz="1400" baseline="30000" dirty="0">
                          <a:latin typeface="Comic Sans MS" pitchFamily="66" charset="0"/>
                        </a:rPr>
                        <a:t>2</a:t>
                      </a:r>
                      <a:r>
                        <a:rPr lang="it-IT" sz="1400" baseline="0" dirty="0">
                          <a:latin typeface="Comic Sans MS" pitchFamily="66" charset="0"/>
                        </a:rPr>
                        <a:t> (71% della superficie terrestre)</a:t>
                      </a:r>
                      <a:endParaRPr lang="it-IT" sz="1400" dirty="0">
                        <a:latin typeface="Comic Sans MS" pitchFamily="66" charset="0"/>
                      </a:endParaRPr>
                    </a:p>
                  </a:txBody>
                  <a:tcPr>
                    <a:noFill/>
                  </a:tcPr>
                </a:tc>
                <a:extLst>
                  <a:ext uri="{0D108BD9-81ED-4DB2-BD59-A6C34878D82A}">
                    <a16:rowId xmlns:a16="http://schemas.microsoft.com/office/drawing/2014/main" val="10002"/>
                  </a:ext>
                </a:extLst>
              </a:tr>
              <a:tr h="279400">
                <a:tc>
                  <a:txBody>
                    <a:bodyPr/>
                    <a:lstStyle/>
                    <a:p>
                      <a:r>
                        <a:rPr lang="it-IT" sz="1400" dirty="0">
                          <a:latin typeface="Comic Sans MS" pitchFamily="66" charset="0"/>
                        </a:rPr>
                        <a:t>Profondità media dell’oceano</a:t>
                      </a:r>
                    </a:p>
                  </a:txBody>
                  <a:tcPr>
                    <a:noFill/>
                  </a:tcPr>
                </a:tc>
                <a:tc>
                  <a:txBody>
                    <a:bodyPr/>
                    <a:lstStyle/>
                    <a:p>
                      <a:r>
                        <a:rPr lang="it-IT" sz="1400" dirty="0">
                          <a:latin typeface="Comic Sans MS" pitchFamily="66" charset="0"/>
                        </a:rPr>
                        <a:t>3740 m</a:t>
                      </a:r>
                    </a:p>
                  </a:txBody>
                  <a:tcPr>
                    <a:noFill/>
                  </a:tcPr>
                </a:tc>
                <a:extLst>
                  <a:ext uri="{0D108BD9-81ED-4DB2-BD59-A6C34878D82A}">
                    <a16:rowId xmlns:a16="http://schemas.microsoft.com/office/drawing/2014/main" val="10003"/>
                  </a:ext>
                </a:extLst>
              </a:tr>
              <a:tr h="279400">
                <a:tc>
                  <a:txBody>
                    <a:bodyPr/>
                    <a:lstStyle/>
                    <a:p>
                      <a:r>
                        <a:rPr lang="it-IT" sz="1400" dirty="0">
                          <a:latin typeface="Comic Sans MS" pitchFamily="66" charset="0"/>
                        </a:rPr>
                        <a:t>Volume</a:t>
                      </a:r>
                      <a:r>
                        <a:rPr lang="it-IT" sz="1400" baseline="0" dirty="0">
                          <a:latin typeface="Comic Sans MS" pitchFamily="66" charset="0"/>
                        </a:rPr>
                        <a:t> dell’oceano</a:t>
                      </a:r>
                      <a:endParaRPr lang="it-IT" sz="1400" dirty="0">
                        <a:latin typeface="Comic Sans MS" pitchFamily="66" charset="0"/>
                      </a:endParaRPr>
                    </a:p>
                  </a:txBody>
                  <a:tcPr>
                    <a:noFill/>
                  </a:tcPr>
                </a:tc>
                <a:tc>
                  <a:txBody>
                    <a:bodyPr/>
                    <a:lstStyle/>
                    <a:p>
                      <a:r>
                        <a:rPr lang="it-IT" sz="1400" dirty="0">
                          <a:latin typeface="Comic Sans MS" pitchFamily="66" charset="0"/>
                        </a:rPr>
                        <a:t>1.351018 </a:t>
                      </a:r>
                      <a:r>
                        <a:rPr lang="it-IT" sz="1400" baseline="0" dirty="0">
                          <a:latin typeface="Comic Sans MS" pitchFamily="66" charset="0"/>
                        </a:rPr>
                        <a:t>m</a:t>
                      </a:r>
                      <a:r>
                        <a:rPr lang="it-IT" sz="1400" baseline="30000" dirty="0">
                          <a:latin typeface="Comic Sans MS" pitchFamily="66" charset="0"/>
                        </a:rPr>
                        <a:t>3</a:t>
                      </a:r>
                      <a:endParaRPr lang="it-IT" sz="1400" dirty="0">
                        <a:latin typeface="Comic Sans MS" pitchFamily="66" charset="0"/>
                      </a:endParaRPr>
                    </a:p>
                  </a:txBody>
                  <a:tcPr>
                    <a:noFill/>
                  </a:tcPr>
                </a:tc>
                <a:extLst>
                  <a:ext uri="{0D108BD9-81ED-4DB2-BD59-A6C34878D82A}">
                    <a16:rowId xmlns:a16="http://schemas.microsoft.com/office/drawing/2014/main" val="10004"/>
                  </a:ext>
                </a:extLst>
              </a:tr>
              <a:tr h="279400">
                <a:tc>
                  <a:txBody>
                    <a:bodyPr/>
                    <a:lstStyle/>
                    <a:p>
                      <a:r>
                        <a:rPr lang="it-IT" sz="1400" dirty="0">
                          <a:latin typeface="Comic Sans MS" pitchFamily="66" charset="0"/>
                        </a:rPr>
                        <a:t>Massa dell’oceano</a:t>
                      </a:r>
                    </a:p>
                  </a:txBody>
                  <a:tcPr>
                    <a:noFill/>
                  </a:tcPr>
                </a:tc>
                <a:tc>
                  <a:txBody>
                    <a:bodyPr/>
                    <a:lstStyle/>
                    <a:p>
                      <a:r>
                        <a:rPr lang="it-IT" sz="1400" dirty="0">
                          <a:latin typeface="Comic Sans MS" pitchFamily="66" charset="0"/>
                        </a:rPr>
                        <a:t>1.381021 kg</a:t>
                      </a:r>
                    </a:p>
                  </a:txBody>
                  <a:tcPr>
                    <a:noFill/>
                  </a:tcPr>
                </a:tc>
                <a:extLst>
                  <a:ext uri="{0D108BD9-81ED-4DB2-BD59-A6C34878D82A}">
                    <a16:rowId xmlns:a16="http://schemas.microsoft.com/office/drawing/2014/main" val="10005"/>
                  </a:ext>
                </a:extLst>
              </a:tr>
            </a:tbl>
          </a:graphicData>
        </a:graphic>
      </p:graphicFrame>
      <p:grpSp>
        <p:nvGrpSpPr>
          <p:cNvPr id="30746" name="Group 13">
            <a:extLst>
              <a:ext uri="{FF2B5EF4-FFF2-40B4-BE49-F238E27FC236}">
                <a16:creationId xmlns:a16="http://schemas.microsoft.com/office/drawing/2014/main" id="{63D70433-427A-D042-2282-234342E03BA1}"/>
              </a:ext>
            </a:extLst>
          </p:cNvPr>
          <p:cNvGrpSpPr>
            <a:grpSpLocks/>
          </p:cNvGrpSpPr>
          <p:nvPr/>
        </p:nvGrpSpPr>
        <p:grpSpPr bwMode="auto">
          <a:xfrm>
            <a:off x="1143000" y="2582863"/>
            <a:ext cx="7162800" cy="2314575"/>
            <a:chOff x="768" y="1200"/>
            <a:chExt cx="4512" cy="1632"/>
          </a:xfrm>
        </p:grpSpPr>
        <p:sp>
          <p:nvSpPr>
            <p:cNvPr id="30751" name="Text Box 10">
              <a:extLst>
                <a:ext uri="{FF2B5EF4-FFF2-40B4-BE49-F238E27FC236}">
                  <a16:creationId xmlns:a16="http://schemas.microsoft.com/office/drawing/2014/main" id="{CF2AD9C6-62C1-0943-705F-1928AB053845}"/>
                </a:ext>
              </a:extLst>
            </p:cNvPr>
            <p:cNvSpPr txBox="1">
              <a:spLocks noChangeArrowheads="1"/>
            </p:cNvSpPr>
            <p:nvPr/>
          </p:nvSpPr>
          <p:spPr bwMode="auto">
            <a:xfrm>
              <a:off x="768" y="1248"/>
              <a:ext cx="451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3143250" algn="l"/>
                  <a:tab pos="5429250" algn="l"/>
                </a:tabLst>
                <a:defRPr sz="3200">
                  <a:solidFill>
                    <a:schemeClr val="tx1"/>
                  </a:solidFill>
                  <a:latin typeface="Arial" panose="020B0604020202020204" pitchFamily="34" charset="0"/>
                </a:defRPr>
              </a:lvl1pPr>
              <a:lvl2pPr marL="742950" indent="-285750">
                <a:spcBef>
                  <a:spcPct val="20000"/>
                </a:spcBef>
                <a:buChar char="–"/>
                <a:tabLst>
                  <a:tab pos="3143250" algn="l"/>
                  <a:tab pos="5429250" algn="l"/>
                </a:tabLst>
                <a:defRPr sz="2800">
                  <a:solidFill>
                    <a:schemeClr val="tx1"/>
                  </a:solidFill>
                  <a:latin typeface="Arial" panose="020B0604020202020204" pitchFamily="34" charset="0"/>
                </a:defRPr>
              </a:lvl2pPr>
              <a:lvl3pPr marL="1143000" indent="-228600">
                <a:spcBef>
                  <a:spcPct val="20000"/>
                </a:spcBef>
                <a:buChar char="•"/>
                <a:tabLst>
                  <a:tab pos="3143250" algn="l"/>
                  <a:tab pos="5429250" algn="l"/>
                </a:tabLst>
                <a:defRPr sz="2400">
                  <a:solidFill>
                    <a:schemeClr val="tx1"/>
                  </a:solidFill>
                  <a:latin typeface="Arial" panose="020B0604020202020204" pitchFamily="34" charset="0"/>
                </a:defRPr>
              </a:lvl3pPr>
              <a:lvl4pPr marL="1600200" indent="-228600">
                <a:spcBef>
                  <a:spcPct val="20000"/>
                </a:spcBef>
                <a:buChar char="–"/>
                <a:tabLst>
                  <a:tab pos="3143250" algn="l"/>
                  <a:tab pos="5429250" algn="l"/>
                </a:tabLst>
                <a:defRPr sz="2000">
                  <a:solidFill>
                    <a:schemeClr val="tx1"/>
                  </a:solidFill>
                  <a:latin typeface="Arial" panose="020B0604020202020204" pitchFamily="34" charset="0"/>
                </a:defRPr>
              </a:lvl4pPr>
              <a:lvl5pPr marL="2057400" indent="-228600">
                <a:spcBef>
                  <a:spcPct val="20000"/>
                </a:spcBef>
                <a:buChar char="»"/>
                <a:tabLst>
                  <a:tab pos="3143250" algn="l"/>
                  <a:tab pos="54292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143250" algn="l"/>
                  <a:tab pos="54292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143250" algn="l"/>
                  <a:tab pos="54292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143250" algn="l"/>
                  <a:tab pos="54292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143250" algn="l"/>
                  <a:tab pos="5429250" algn="l"/>
                </a:tabLst>
                <a:defRPr sz="2000">
                  <a:solidFill>
                    <a:schemeClr val="tx1"/>
                  </a:solidFill>
                  <a:latin typeface="Arial" panose="020B0604020202020204" pitchFamily="34" charset="0"/>
                </a:defRPr>
              </a:lvl9pPr>
            </a:lstStyle>
            <a:p>
              <a:pPr eaLnBrk="1" hangingPunct="1">
                <a:spcBef>
                  <a:spcPct val="0"/>
                </a:spcBef>
                <a:buFontTx/>
                <a:buNone/>
              </a:pPr>
              <a:r>
                <a:rPr lang="it-IT" altLang="it-IT" sz="1400">
                  <a:solidFill>
                    <a:srgbClr val="CC0000"/>
                  </a:solidFill>
                  <a:cs typeface="Arial" panose="020B0604020202020204" pitchFamily="34" charset="0"/>
                </a:rPr>
                <a:t>grandezza	dimensione	simbolo SI</a:t>
              </a:r>
              <a:endParaRPr lang="it-IT" altLang="it-IT" sz="1400">
                <a:solidFill>
                  <a:srgbClr val="000000"/>
                </a:solidFill>
                <a:cs typeface="Arial" panose="020B0604020202020204" pitchFamily="34" charset="0"/>
              </a:endParaRPr>
            </a:p>
            <a:p>
              <a:pPr eaLnBrk="1" hangingPunct="1">
                <a:spcBef>
                  <a:spcPct val="0"/>
                </a:spcBef>
                <a:buFontTx/>
                <a:buNone/>
              </a:pPr>
              <a:endParaRPr lang="it-IT" altLang="it-IT" sz="1400">
                <a:solidFill>
                  <a:srgbClr val="000000"/>
                </a:solidFill>
                <a:cs typeface="Arial" panose="020B0604020202020204" pitchFamily="34" charset="0"/>
              </a:endParaRPr>
            </a:p>
            <a:p>
              <a:pPr eaLnBrk="1" hangingPunct="1">
                <a:spcBef>
                  <a:spcPct val="0"/>
                </a:spcBef>
                <a:buFontTx/>
                <a:buNone/>
              </a:pPr>
              <a:r>
                <a:rPr lang="it-IT" altLang="it-IT" sz="1400">
                  <a:solidFill>
                    <a:srgbClr val="000000"/>
                  </a:solidFill>
                  <a:cs typeface="Arial" panose="020B0604020202020204" pitchFamily="34" charset="0"/>
                </a:rPr>
                <a:t>lunghezza	metro	 m</a:t>
              </a:r>
            </a:p>
            <a:p>
              <a:pPr eaLnBrk="1" hangingPunct="1">
                <a:spcBef>
                  <a:spcPct val="0"/>
                </a:spcBef>
                <a:buFontTx/>
                <a:buNone/>
              </a:pPr>
              <a:r>
                <a:rPr lang="it-IT" altLang="it-IT" sz="1400">
                  <a:solidFill>
                    <a:srgbClr val="000000"/>
                  </a:solidFill>
                  <a:cs typeface="Arial" panose="020B0604020202020204" pitchFamily="34" charset="0"/>
                </a:rPr>
                <a:t>massa	chilogrammo	Kg </a:t>
              </a:r>
            </a:p>
            <a:p>
              <a:pPr eaLnBrk="1" hangingPunct="1">
                <a:spcBef>
                  <a:spcPct val="0"/>
                </a:spcBef>
                <a:buFontTx/>
                <a:buNone/>
              </a:pPr>
              <a:r>
                <a:rPr lang="it-IT" altLang="it-IT" sz="1400">
                  <a:solidFill>
                    <a:srgbClr val="000000"/>
                  </a:solidFill>
                  <a:cs typeface="Arial" panose="020B0604020202020204" pitchFamily="34" charset="0"/>
                </a:rPr>
                <a:t>tempo	secondo	s</a:t>
              </a:r>
            </a:p>
            <a:p>
              <a:pPr eaLnBrk="1" hangingPunct="1">
                <a:spcBef>
                  <a:spcPct val="0"/>
                </a:spcBef>
                <a:buFontTx/>
                <a:buNone/>
              </a:pPr>
              <a:r>
                <a:rPr lang="it-IT" altLang="it-IT" sz="1400">
                  <a:solidFill>
                    <a:srgbClr val="000000"/>
                  </a:solidFill>
                  <a:cs typeface="Arial" panose="020B0604020202020204" pitchFamily="34" charset="0"/>
                </a:rPr>
                <a:t>temperatura	grado Kelvin	K	</a:t>
              </a:r>
            </a:p>
            <a:p>
              <a:pPr eaLnBrk="1" hangingPunct="1">
                <a:spcBef>
                  <a:spcPct val="0"/>
                </a:spcBef>
                <a:buFontTx/>
                <a:buNone/>
              </a:pPr>
              <a:r>
                <a:rPr lang="it-IT" altLang="it-IT" sz="1400">
                  <a:solidFill>
                    <a:srgbClr val="000000"/>
                  </a:solidFill>
                  <a:cs typeface="Arial" panose="020B0604020202020204" pitchFamily="34" charset="0"/>
                </a:rPr>
                <a:t>corrente elettrica 	ampere	A</a:t>
              </a:r>
            </a:p>
            <a:p>
              <a:pPr eaLnBrk="1" hangingPunct="1">
                <a:spcBef>
                  <a:spcPct val="0"/>
                </a:spcBef>
                <a:buFontTx/>
                <a:buNone/>
              </a:pPr>
              <a:r>
                <a:rPr lang="it-IT" altLang="it-IT" sz="1400">
                  <a:solidFill>
                    <a:srgbClr val="000000"/>
                  </a:solidFill>
                  <a:cs typeface="Arial" panose="020B0604020202020204" pitchFamily="34" charset="0"/>
                </a:rPr>
                <a:t>intensità di corrente 	candela	cd</a:t>
              </a:r>
            </a:p>
            <a:p>
              <a:pPr eaLnBrk="1" hangingPunct="1">
                <a:spcBef>
                  <a:spcPct val="0"/>
                </a:spcBef>
                <a:buFontTx/>
                <a:buNone/>
              </a:pPr>
              <a:r>
                <a:rPr lang="it-IT" altLang="it-IT" sz="1400">
                  <a:solidFill>
                    <a:srgbClr val="000000"/>
                  </a:solidFill>
                  <a:cs typeface="Arial" panose="020B0604020202020204" pitchFamily="34" charset="0"/>
                </a:rPr>
                <a:t>quantità di sostanza	mole	mol</a:t>
              </a:r>
            </a:p>
            <a:p>
              <a:pPr eaLnBrk="1" hangingPunct="1">
                <a:spcBef>
                  <a:spcPct val="0"/>
                </a:spcBef>
                <a:buFontTx/>
                <a:buNone/>
              </a:pPr>
              <a:endParaRPr lang="it-IT" altLang="it-IT" sz="1400">
                <a:solidFill>
                  <a:srgbClr val="000000"/>
                </a:solidFill>
                <a:cs typeface="Arial" panose="020B0604020202020204" pitchFamily="34" charset="0"/>
              </a:endParaRPr>
            </a:p>
          </p:txBody>
        </p:sp>
        <p:sp>
          <p:nvSpPr>
            <p:cNvPr id="30752" name="Line 8">
              <a:extLst>
                <a:ext uri="{FF2B5EF4-FFF2-40B4-BE49-F238E27FC236}">
                  <a16:creationId xmlns:a16="http://schemas.microsoft.com/office/drawing/2014/main" id="{D481BB99-155A-3A05-8090-4A5CC66FA77A}"/>
                </a:ext>
              </a:extLst>
            </p:cNvPr>
            <p:cNvSpPr>
              <a:spLocks noChangeShapeType="1"/>
            </p:cNvSpPr>
            <p:nvPr/>
          </p:nvSpPr>
          <p:spPr bwMode="auto">
            <a:xfrm>
              <a:off x="816" y="1474"/>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753" name="Line 11">
              <a:extLst>
                <a:ext uri="{FF2B5EF4-FFF2-40B4-BE49-F238E27FC236}">
                  <a16:creationId xmlns:a16="http://schemas.microsoft.com/office/drawing/2014/main" id="{D7649908-E1A1-8890-2464-8AA37CB24F6C}"/>
                </a:ext>
              </a:extLst>
            </p:cNvPr>
            <p:cNvSpPr>
              <a:spLocks noChangeShapeType="1"/>
            </p:cNvSpPr>
            <p:nvPr/>
          </p:nvSpPr>
          <p:spPr bwMode="auto">
            <a:xfrm>
              <a:off x="816" y="2710"/>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754" name="Line 12">
              <a:extLst>
                <a:ext uri="{FF2B5EF4-FFF2-40B4-BE49-F238E27FC236}">
                  <a16:creationId xmlns:a16="http://schemas.microsoft.com/office/drawing/2014/main" id="{20AC8608-3491-EF71-8595-47DFCA74587C}"/>
                </a:ext>
              </a:extLst>
            </p:cNvPr>
            <p:cNvSpPr>
              <a:spLocks noChangeShapeType="1"/>
            </p:cNvSpPr>
            <p:nvPr/>
          </p:nvSpPr>
          <p:spPr bwMode="auto">
            <a:xfrm>
              <a:off x="816" y="1200"/>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18" name="Rectangle 2">
            <a:extLst>
              <a:ext uri="{FF2B5EF4-FFF2-40B4-BE49-F238E27FC236}">
                <a16:creationId xmlns:a16="http://schemas.microsoft.com/office/drawing/2014/main" id="{BC792D63-2CE3-8CB3-B6B3-89904A9A8C7F}"/>
              </a:ext>
            </a:extLst>
          </p:cNvPr>
          <p:cNvSpPr>
            <a:spLocks noChangeArrowheads="1"/>
          </p:cNvSpPr>
          <p:nvPr/>
        </p:nvSpPr>
        <p:spPr bwMode="auto">
          <a:xfrm>
            <a:off x="152400" y="4800600"/>
            <a:ext cx="8401050" cy="350838"/>
          </a:xfrm>
          <a:prstGeom prst="rect">
            <a:avLst/>
          </a:prstGeom>
          <a:noFill/>
          <a:ln w="9525">
            <a:noFill/>
            <a:miter lim="800000"/>
            <a:headEnd/>
            <a:tailEnd/>
          </a:ln>
          <a:effectLst/>
        </p:spPr>
        <p:txBody>
          <a:bodyPr>
            <a:spAutoFit/>
          </a:bodyPr>
          <a:lstStyle/>
          <a:p>
            <a:pPr algn="just" eaLnBrk="1" hangingPunct="1">
              <a:lnSpc>
                <a:spcPct val="120000"/>
              </a:lnSpc>
              <a:spcBef>
                <a:spcPct val="30000"/>
              </a:spcBef>
              <a:defRPr/>
            </a:pPr>
            <a:r>
              <a:rPr lang="en-GB" sz="1400" dirty="0">
                <a:solidFill>
                  <a:srgbClr val="000000"/>
                </a:solidFill>
                <a:latin typeface="Arial" panose="020B0604020202020204" pitchFamily="34" charset="0"/>
                <a:cs typeface="Arial" panose="020B0604020202020204" pitchFamily="34" charset="0"/>
              </a:rPr>
              <a:t>La </a:t>
            </a:r>
            <a:r>
              <a:rPr lang="en-GB" sz="1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mole</a:t>
            </a:r>
            <a:r>
              <a:rPr lang="en-GB" sz="14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GB" sz="1400" dirty="0">
                <a:solidFill>
                  <a:srgbClr val="000000"/>
                </a:solidFill>
                <a:latin typeface="Arial" panose="020B0604020202020204" pitchFamily="34" charset="0"/>
                <a:cs typeface="Arial" panose="020B0604020202020204" pitchFamily="34" charset="0"/>
              </a:rPr>
              <a:t>è </a:t>
            </a:r>
            <a:r>
              <a:rPr lang="en-GB" sz="1400" dirty="0" err="1">
                <a:solidFill>
                  <a:srgbClr val="000000"/>
                </a:solidFill>
                <a:latin typeface="Arial" panose="020B0604020202020204" pitchFamily="34" charset="0"/>
                <a:cs typeface="Arial" panose="020B0604020202020204" pitchFamily="34" charset="0"/>
              </a:rPr>
              <a:t>l'unità</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di</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misura</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della</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grandezza</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fondamentale</a:t>
            </a:r>
            <a:r>
              <a:rPr lang="en-GB" sz="1400" dirty="0">
                <a:solidFill>
                  <a:srgbClr val="000000"/>
                </a:solidFill>
                <a:latin typeface="Arial" panose="020B0604020202020204" pitchFamily="34" charset="0"/>
                <a:cs typeface="Arial" panose="020B0604020202020204" pitchFamily="34" charset="0"/>
              </a:rPr>
              <a:t> </a:t>
            </a:r>
            <a:r>
              <a:rPr lang="en-GB" sz="1400" b="1" dirty="0" err="1">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ammontare</a:t>
            </a:r>
            <a:r>
              <a:rPr lang="en-GB" sz="1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GB" sz="1400" b="1" dirty="0" err="1">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di</a:t>
            </a:r>
            <a:r>
              <a:rPr lang="en-GB" sz="1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GB" sz="1400" b="1" dirty="0" err="1">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sostanza</a:t>
            </a:r>
            <a:r>
              <a:rPr lang="en-GB" sz="1400" dirty="0">
                <a:solidFill>
                  <a:srgbClr val="000000"/>
                </a:solidFill>
                <a:latin typeface="Arial" panose="020B0604020202020204" pitchFamily="34" charset="0"/>
                <a:cs typeface="Arial" panose="020B0604020202020204" pitchFamily="34" charset="0"/>
              </a:rPr>
              <a:t>.</a:t>
            </a:r>
          </a:p>
        </p:txBody>
      </p:sp>
      <p:sp>
        <p:nvSpPr>
          <p:cNvPr id="19" name="Text Box 4">
            <a:extLst>
              <a:ext uri="{FF2B5EF4-FFF2-40B4-BE49-F238E27FC236}">
                <a16:creationId xmlns:a16="http://schemas.microsoft.com/office/drawing/2014/main" id="{DF697C79-F292-0172-1A71-F40CAB343421}"/>
              </a:ext>
            </a:extLst>
          </p:cNvPr>
          <p:cNvSpPr txBox="1">
            <a:spLocks noChangeArrowheads="1"/>
          </p:cNvSpPr>
          <p:nvPr/>
        </p:nvSpPr>
        <p:spPr bwMode="auto">
          <a:xfrm>
            <a:off x="152400" y="5181600"/>
            <a:ext cx="8329613" cy="609600"/>
          </a:xfrm>
          <a:prstGeom prst="rect">
            <a:avLst/>
          </a:prstGeom>
          <a:noFill/>
          <a:ln w="9525">
            <a:noFill/>
            <a:miter lim="800000"/>
            <a:headEnd/>
            <a:tailEnd/>
          </a:ln>
          <a:effectLst/>
        </p:spPr>
        <p:txBody>
          <a:bodyPr>
            <a:spAutoFit/>
          </a:bodyPr>
          <a:lstStyle/>
          <a:p>
            <a:pPr algn="just" eaLnBrk="1" hangingPunct="1">
              <a:lnSpc>
                <a:spcPct val="120000"/>
              </a:lnSpc>
              <a:spcBef>
                <a:spcPct val="30000"/>
              </a:spcBef>
              <a:defRPr/>
            </a:pPr>
            <a:r>
              <a:rPr lang="en-GB" sz="1400" dirty="0">
                <a:solidFill>
                  <a:srgbClr val="000000"/>
                </a:solidFill>
                <a:latin typeface="Arial" panose="020B0604020202020204" pitchFamily="34" charset="0"/>
                <a:cs typeface="Arial" panose="020B0604020202020204" pitchFamily="34" charset="0"/>
              </a:rPr>
              <a:t>La </a:t>
            </a:r>
            <a:r>
              <a:rPr lang="en-GB" sz="14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mole</a:t>
            </a:r>
            <a:r>
              <a:rPr lang="en-GB" sz="1400" dirty="0">
                <a:solidFill>
                  <a:srgbClr val="000000"/>
                </a:solidFill>
                <a:latin typeface="Arial" panose="020B0604020202020204" pitchFamily="34" charset="0"/>
                <a:cs typeface="Arial" panose="020B0604020202020204" pitchFamily="34" charset="0"/>
              </a:rPr>
              <a:t> è </a:t>
            </a:r>
            <a:r>
              <a:rPr lang="en-GB" sz="1400" dirty="0" err="1">
                <a:solidFill>
                  <a:srgbClr val="000000"/>
                </a:solidFill>
                <a:latin typeface="Arial" panose="020B0604020202020204" pitchFamily="34" charset="0"/>
                <a:cs typeface="Arial" panose="020B0604020202020204" pitchFamily="34" charset="0"/>
              </a:rPr>
              <a:t>l'ammontare</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di</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sostanza</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di</a:t>
            </a:r>
            <a:r>
              <a:rPr lang="en-GB" sz="1400" dirty="0">
                <a:solidFill>
                  <a:srgbClr val="000000"/>
                </a:solidFill>
                <a:latin typeface="Arial" panose="020B0604020202020204" pitchFamily="34" charset="0"/>
                <a:cs typeface="Arial" panose="020B0604020202020204" pitchFamily="34" charset="0"/>
              </a:rPr>
              <a:t> un </a:t>
            </a:r>
            <a:r>
              <a:rPr lang="en-GB" sz="1400" dirty="0" err="1">
                <a:solidFill>
                  <a:srgbClr val="000000"/>
                </a:solidFill>
                <a:latin typeface="Arial" panose="020B0604020202020204" pitchFamily="34" charset="0"/>
                <a:cs typeface="Arial" panose="020B0604020202020204" pitchFamily="34" charset="0"/>
              </a:rPr>
              <a:t>sistema</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che</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contiene</a:t>
            </a:r>
            <a:r>
              <a:rPr lang="en-GB" sz="1400" dirty="0">
                <a:solidFill>
                  <a:srgbClr val="000000"/>
                </a:solidFill>
                <a:latin typeface="Arial" panose="020B0604020202020204" pitchFamily="34" charset="0"/>
                <a:cs typeface="Arial" panose="020B0604020202020204" pitchFamily="34" charset="0"/>
              </a:rPr>
              <a:t> </a:t>
            </a:r>
            <a:r>
              <a:rPr lang="en-GB" sz="1400" b="1" dirty="0" err="1">
                <a:solidFill>
                  <a:srgbClr val="000066"/>
                </a:solidFill>
                <a:latin typeface="Arial" panose="020B0604020202020204" pitchFamily="34" charset="0"/>
                <a:cs typeface="Arial" panose="020B0604020202020204" pitchFamily="34" charset="0"/>
              </a:rPr>
              <a:t>tante</a:t>
            </a:r>
            <a:r>
              <a:rPr lang="en-GB" sz="1400" b="1" dirty="0">
                <a:solidFill>
                  <a:srgbClr val="000066"/>
                </a:solidFill>
                <a:latin typeface="Arial" panose="020B0604020202020204" pitchFamily="34" charset="0"/>
                <a:cs typeface="Arial" panose="020B0604020202020204" pitchFamily="34" charset="0"/>
              </a:rPr>
              <a:t> </a:t>
            </a:r>
            <a:r>
              <a:rPr lang="en-GB" sz="1400" b="1" dirty="0" err="1">
                <a:solidFill>
                  <a:srgbClr val="000066"/>
                </a:solidFill>
                <a:latin typeface="Arial" panose="020B0604020202020204" pitchFamily="34" charset="0"/>
                <a:cs typeface="Arial" panose="020B0604020202020204" pitchFamily="34" charset="0"/>
              </a:rPr>
              <a:t>unità</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molecole</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atomi</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ioni</a:t>
            </a:r>
            <a:r>
              <a:rPr lang="en-GB" sz="1400" dirty="0">
                <a:solidFill>
                  <a:srgbClr val="000000"/>
                </a:solidFill>
                <a:latin typeface="Arial" panose="020B0604020202020204" pitchFamily="34" charset="0"/>
                <a:cs typeface="Arial" panose="020B0604020202020204" pitchFamily="34" charset="0"/>
              </a:rPr>
              <a:t>, etc.) </a:t>
            </a:r>
            <a:r>
              <a:rPr lang="en-GB" sz="1400" b="1" dirty="0" err="1">
                <a:solidFill>
                  <a:srgbClr val="000066"/>
                </a:solidFill>
                <a:latin typeface="Arial" panose="020B0604020202020204" pitchFamily="34" charset="0"/>
                <a:cs typeface="Arial" panose="020B0604020202020204" pitchFamily="34" charset="0"/>
              </a:rPr>
              <a:t>quanti</a:t>
            </a:r>
            <a:r>
              <a:rPr lang="en-GB" sz="1400" b="1" dirty="0">
                <a:solidFill>
                  <a:srgbClr val="000066"/>
                </a:solidFill>
                <a:latin typeface="Arial" panose="020B0604020202020204" pitchFamily="34" charset="0"/>
                <a:cs typeface="Arial" panose="020B0604020202020204" pitchFamily="34" charset="0"/>
              </a:rPr>
              <a:t> </a:t>
            </a:r>
            <a:r>
              <a:rPr lang="en-GB" sz="1400" b="1" dirty="0" err="1">
                <a:solidFill>
                  <a:srgbClr val="000066"/>
                </a:solidFill>
                <a:latin typeface="Arial" panose="020B0604020202020204" pitchFamily="34" charset="0"/>
                <a:cs typeface="Arial" panose="020B0604020202020204" pitchFamily="34" charset="0"/>
              </a:rPr>
              <a:t>atomi</a:t>
            </a:r>
            <a:r>
              <a:rPr lang="en-GB" sz="1400" b="1" dirty="0">
                <a:solidFill>
                  <a:srgbClr val="000066"/>
                </a:solidFill>
                <a:latin typeface="Arial" panose="020B0604020202020204" pitchFamily="34" charset="0"/>
                <a:cs typeface="Arial" panose="020B0604020202020204" pitchFamily="34" charset="0"/>
              </a:rPr>
              <a:t> </a:t>
            </a:r>
            <a:r>
              <a:rPr lang="en-GB" sz="1400" b="1" dirty="0" err="1">
                <a:solidFill>
                  <a:srgbClr val="000066"/>
                </a:solidFill>
                <a:latin typeface="Arial" panose="020B0604020202020204" pitchFamily="34" charset="0"/>
                <a:cs typeface="Arial" panose="020B0604020202020204" pitchFamily="34" charset="0"/>
              </a:rPr>
              <a:t>sono</a:t>
            </a:r>
            <a:r>
              <a:rPr lang="en-GB" sz="1400" b="1" dirty="0">
                <a:solidFill>
                  <a:srgbClr val="000066"/>
                </a:solidFill>
                <a:latin typeface="Arial" panose="020B0604020202020204" pitchFamily="34" charset="0"/>
                <a:cs typeface="Arial" panose="020B0604020202020204" pitchFamily="34" charset="0"/>
              </a:rPr>
              <a:t> </a:t>
            </a:r>
            <a:r>
              <a:rPr lang="en-GB" sz="1400" b="1" dirty="0" err="1">
                <a:solidFill>
                  <a:srgbClr val="000066"/>
                </a:solidFill>
                <a:latin typeface="Arial" panose="020B0604020202020204" pitchFamily="34" charset="0"/>
                <a:cs typeface="Arial" panose="020B0604020202020204" pitchFamily="34" charset="0"/>
              </a:rPr>
              <a:t>contenuti</a:t>
            </a:r>
            <a:r>
              <a:rPr lang="en-GB" sz="1400" b="1" dirty="0">
                <a:solidFill>
                  <a:srgbClr val="000066"/>
                </a:solidFill>
                <a:latin typeface="Arial" panose="020B0604020202020204" pitchFamily="34" charset="0"/>
                <a:cs typeface="Arial" panose="020B0604020202020204" pitchFamily="34" charset="0"/>
              </a:rPr>
              <a:t> in 12g </a:t>
            </a:r>
            <a:r>
              <a:rPr lang="en-GB" sz="1400" b="1" dirty="0" err="1">
                <a:solidFill>
                  <a:srgbClr val="000066"/>
                </a:solidFill>
                <a:latin typeface="Arial" panose="020B0604020202020204" pitchFamily="34" charset="0"/>
                <a:cs typeface="Arial" panose="020B0604020202020204" pitchFamily="34" charset="0"/>
              </a:rPr>
              <a:t>di</a:t>
            </a:r>
            <a:r>
              <a:rPr lang="en-GB" sz="1400" b="1" dirty="0">
                <a:solidFill>
                  <a:srgbClr val="000066"/>
                </a:solidFill>
                <a:latin typeface="Arial" panose="020B0604020202020204" pitchFamily="34" charset="0"/>
                <a:cs typeface="Arial" panose="020B0604020202020204" pitchFamily="34" charset="0"/>
              </a:rPr>
              <a:t> </a:t>
            </a:r>
            <a:r>
              <a:rPr lang="en-GB" sz="1400" b="1" baseline="30000" dirty="0">
                <a:solidFill>
                  <a:srgbClr val="000066"/>
                </a:solidFill>
                <a:latin typeface="Arial" panose="020B0604020202020204" pitchFamily="34" charset="0"/>
                <a:cs typeface="Arial" panose="020B0604020202020204" pitchFamily="34" charset="0"/>
              </a:rPr>
              <a:t>12</a:t>
            </a:r>
            <a:r>
              <a:rPr lang="en-GB" sz="1400" b="1" dirty="0">
                <a:solidFill>
                  <a:srgbClr val="000066"/>
                </a:solidFill>
                <a:latin typeface="Arial" panose="020B0604020202020204" pitchFamily="34" charset="0"/>
                <a:cs typeface="Arial" panose="020B0604020202020204" pitchFamily="34" charset="0"/>
              </a:rPr>
              <a:t>C (6.022 x 10</a:t>
            </a:r>
            <a:r>
              <a:rPr lang="en-GB" sz="1400" b="1" baseline="30000" dirty="0">
                <a:solidFill>
                  <a:srgbClr val="000066"/>
                </a:solidFill>
                <a:latin typeface="Arial" panose="020B0604020202020204" pitchFamily="34" charset="0"/>
                <a:cs typeface="Arial" panose="020B0604020202020204" pitchFamily="34" charset="0"/>
              </a:rPr>
              <a:t>23</a:t>
            </a:r>
            <a:r>
              <a:rPr lang="en-GB" sz="1400" b="1" dirty="0">
                <a:solidFill>
                  <a:srgbClr val="000066"/>
                </a:solidFill>
                <a:latin typeface="Arial" panose="020B0604020202020204" pitchFamily="34" charset="0"/>
                <a:cs typeface="Arial" panose="020B0604020202020204" pitchFamily="34" charset="0"/>
              </a:rPr>
              <a:t> num </a:t>
            </a:r>
            <a:r>
              <a:rPr lang="en-GB" sz="1400" b="1" dirty="0" err="1">
                <a:solidFill>
                  <a:srgbClr val="000066"/>
                </a:solidFill>
                <a:latin typeface="Arial" panose="020B0604020202020204" pitchFamily="34" charset="0"/>
                <a:cs typeface="Arial" panose="020B0604020202020204" pitchFamily="34" charset="0"/>
              </a:rPr>
              <a:t>di</a:t>
            </a:r>
            <a:r>
              <a:rPr lang="en-GB" sz="1400" b="1" dirty="0">
                <a:solidFill>
                  <a:srgbClr val="000066"/>
                </a:solidFill>
                <a:latin typeface="Arial" panose="020B0604020202020204" pitchFamily="34" charset="0"/>
                <a:cs typeface="Arial" panose="020B0604020202020204" pitchFamily="34" charset="0"/>
              </a:rPr>
              <a:t> Avogadro)</a:t>
            </a:r>
            <a:endParaRPr lang="it-IT" sz="1400" b="1" dirty="0">
              <a:solidFill>
                <a:srgbClr val="000066"/>
              </a:solidFill>
              <a:latin typeface="Arial" panose="020B0604020202020204" pitchFamily="34" charset="0"/>
              <a:cs typeface="Arial" panose="020B0604020202020204" pitchFamily="34" charset="0"/>
            </a:endParaRPr>
          </a:p>
        </p:txBody>
      </p:sp>
      <p:sp>
        <p:nvSpPr>
          <p:cNvPr id="20" name="Ovale 19">
            <a:extLst>
              <a:ext uri="{FF2B5EF4-FFF2-40B4-BE49-F238E27FC236}">
                <a16:creationId xmlns:a16="http://schemas.microsoft.com/office/drawing/2014/main" id="{141E42C0-D886-692F-D2B3-ED3F1CFA239D}"/>
              </a:ext>
            </a:extLst>
          </p:cNvPr>
          <p:cNvSpPr/>
          <p:nvPr/>
        </p:nvSpPr>
        <p:spPr>
          <a:xfrm>
            <a:off x="533400" y="4343400"/>
            <a:ext cx="777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cs typeface="Arial" panose="020B0604020202020204" pitchFamily="34" charset="0"/>
            </a:endParaRPr>
          </a:p>
        </p:txBody>
      </p:sp>
      <p:sp>
        <p:nvSpPr>
          <p:cNvPr id="30750" name="CasellaDiTesto 20">
            <a:extLst>
              <a:ext uri="{FF2B5EF4-FFF2-40B4-BE49-F238E27FC236}">
                <a16:creationId xmlns:a16="http://schemas.microsoft.com/office/drawing/2014/main" id="{65BE26E1-F523-4EBA-6EB9-DBB04F929D14}"/>
              </a:ext>
            </a:extLst>
          </p:cNvPr>
          <p:cNvSpPr txBox="1">
            <a:spLocks noChangeArrowheads="1"/>
          </p:cNvSpPr>
          <p:nvPr/>
        </p:nvSpPr>
        <p:spPr bwMode="auto">
          <a:xfrm>
            <a:off x="152400" y="5864225"/>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a:solidFill>
                  <a:srgbClr val="000000"/>
                </a:solidFill>
                <a:cs typeface="Arial" panose="020B0604020202020204" pitchFamily="34" charset="0"/>
              </a:rPr>
              <a:t>L’</a:t>
            </a:r>
            <a:r>
              <a:rPr lang="en-US" altLang="it-IT" sz="1400" b="1">
                <a:solidFill>
                  <a:srgbClr val="002060"/>
                </a:solidFill>
                <a:cs typeface="Arial" panose="020B0604020202020204" pitchFamily="34" charset="0"/>
              </a:rPr>
              <a:t>equivalente</a:t>
            </a:r>
            <a:r>
              <a:rPr lang="en-US" altLang="it-IT" sz="1400">
                <a:solidFill>
                  <a:srgbClr val="000000"/>
                </a:solidFill>
                <a:cs typeface="Arial" panose="020B0604020202020204" pitchFamily="34" charset="0"/>
              </a:rPr>
              <a:t>, eq, è uguale al prodotto tra numero di moli e carica assoluta della carica della specie</a:t>
            </a:r>
            <a:endParaRPr lang="it-IT" altLang="it-IT" sz="1400">
              <a:solidFill>
                <a:srgbClr val="000000"/>
              </a:solidFill>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43F4BBC5-0D08-53CE-A7AF-5AEA4443C45E}"/>
              </a:ext>
            </a:extLst>
          </p:cNvPr>
          <p:cNvGraphicFramePr>
            <a:graphicFrameLocks noGrp="1"/>
          </p:cNvGraphicFramePr>
          <p:nvPr/>
        </p:nvGraphicFramePr>
        <p:xfrm>
          <a:off x="152400" y="152400"/>
          <a:ext cx="8915400" cy="4952996"/>
        </p:xfrm>
        <a:graphic>
          <a:graphicData uri="http://schemas.openxmlformats.org/drawingml/2006/table">
            <a:tbl>
              <a:tblPr firstRow="1" bandRow="1">
                <a:tableStyleId>{5C22544A-7EE6-4342-B048-85BDC9FD1C3A}</a:tableStyleId>
              </a:tblPr>
              <a:tblGrid>
                <a:gridCol w="2022822">
                  <a:extLst>
                    <a:ext uri="{9D8B030D-6E8A-4147-A177-3AD203B41FA5}">
                      <a16:colId xmlns:a16="http://schemas.microsoft.com/office/drawing/2014/main" val="20000"/>
                    </a:ext>
                  </a:extLst>
                </a:gridCol>
                <a:gridCol w="1543338">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1018903">
                  <a:extLst>
                    <a:ext uri="{9D8B030D-6E8A-4147-A177-3AD203B41FA5}">
                      <a16:colId xmlns:a16="http://schemas.microsoft.com/office/drawing/2014/main" val="20003"/>
                    </a:ext>
                  </a:extLst>
                </a:gridCol>
                <a:gridCol w="2547257">
                  <a:extLst>
                    <a:ext uri="{9D8B030D-6E8A-4147-A177-3AD203B41FA5}">
                      <a16:colId xmlns:a16="http://schemas.microsoft.com/office/drawing/2014/main" val="20004"/>
                    </a:ext>
                  </a:extLst>
                </a:gridCol>
              </a:tblGrid>
              <a:tr h="467783">
                <a:tc>
                  <a:txBody>
                    <a:bodyPr/>
                    <a:lstStyle/>
                    <a:p>
                      <a:r>
                        <a:rPr lang="it-IT" sz="1200" dirty="0">
                          <a:latin typeface="Comic Sans MS" pitchFamily="66" charset="0"/>
                        </a:rPr>
                        <a:t>Nome </a:t>
                      </a:r>
                    </a:p>
                    <a:p>
                      <a:endParaRPr lang="it-IT" sz="1200" dirty="0">
                        <a:latin typeface="Comic Sans MS" pitchFamily="66" charset="0"/>
                      </a:endParaRPr>
                    </a:p>
                  </a:txBody>
                  <a:tcPr/>
                </a:tc>
                <a:tc>
                  <a:txBody>
                    <a:bodyPr/>
                    <a:lstStyle/>
                    <a:p>
                      <a:r>
                        <a:rPr lang="it-IT" sz="1200" dirty="0">
                          <a:latin typeface="Comic Sans MS" pitchFamily="66" charset="0"/>
                        </a:rPr>
                        <a:t>Base </a:t>
                      </a:r>
                    </a:p>
                  </a:txBody>
                  <a:tcPr/>
                </a:tc>
                <a:tc>
                  <a:txBody>
                    <a:bodyPr/>
                    <a:lstStyle/>
                    <a:p>
                      <a:r>
                        <a:rPr lang="it-IT" sz="1200" dirty="0">
                          <a:latin typeface="Comic Sans MS" pitchFamily="66" charset="0"/>
                        </a:rPr>
                        <a:t>Dimensione </a:t>
                      </a:r>
                    </a:p>
                  </a:txBody>
                  <a:tcPr/>
                </a:tc>
                <a:tc>
                  <a:txBody>
                    <a:bodyPr/>
                    <a:lstStyle/>
                    <a:p>
                      <a:r>
                        <a:rPr lang="it-IT" sz="1200" dirty="0">
                          <a:latin typeface="Comic Sans MS" pitchFamily="66" charset="0"/>
                        </a:rPr>
                        <a:t>Simbolo</a:t>
                      </a:r>
                    </a:p>
                  </a:txBody>
                  <a:tcPr/>
                </a:tc>
                <a:tc>
                  <a:txBody>
                    <a:bodyPr/>
                    <a:lstStyle/>
                    <a:p>
                      <a:r>
                        <a:rPr lang="it-IT" sz="1200" dirty="0">
                          <a:latin typeface="Comic Sans MS" pitchFamily="66" charset="0"/>
                        </a:rPr>
                        <a:t>Definizione</a:t>
                      </a:r>
                    </a:p>
                  </a:txBody>
                  <a:tcPr/>
                </a:tc>
                <a:extLst>
                  <a:ext uri="{0D108BD9-81ED-4DB2-BD59-A6C34878D82A}">
                    <a16:rowId xmlns:a16="http://schemas.microsoft.com/office/drawing/2014/main" val="10000"/>
                  </a:ext>
                </a:extLst>
              </a:tr>
              <a:tr h="467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a:solidFill>
                            <a:schemeClr val="dk1"/>
                          </a:solidFill>
                          <a:latin typeface="Comic Sans MS" pitchFamily="66" charset="0"/>
                          <a:ea typeface="+mn-ea"/>
                          <a:cs typeface="+mn-cs"/>
                        </a:rPr>
                        <a:t>Molale</a:t>
                      </a:r>
                      <a:endParaRPr lang="it-IT" sz="1200" dirty="0">
                        <a:latin typeface="Comic Sans MS" pitchFamily="66" charset="0"/>
                      </a:endParaRPr>
                    </a:p>
                    <a:p>
                      <a:endParaRPr lang="it-IT" sz="1200" dirty="0">
                        <a:latin typeface="Comic Sans MS" pitchFamily="66" charset="0"/>
                      </a:endParaRPr>
                    </a:p>
                  </a:txBody>
                  <a:tcPr/>
                </a:tc>
                <a:tc>
                  <a:txBody>
                    <a:bodyPr/>
                    <a:lstStyle/>
                    <a:p>
                      <a:r>
                        <a:rPr lang="it-IT" sz="1200" dirty="0">
                          <a:latin typeface="Comic Sans MS" pitchFamily="66" charset="0"/>
                        </a:rPr>
                        <a:t>Massa </a:t>
                      </a:r>
                    </a:p>
                  </a:txBody>
                  <a:tcPr/>
                </a:tc>
                <a:tc>
                  <a:txBody>
                    <a:bodyPr/>
                    <a:lstStyle/>
                    <a:p>
                      <a:r>
                        <a:rPr lang="it-IT" sz="1200" dirty="0">
                          <a:latin typeface="Comic Sans MS" pitchFamily="66" charset="0"/>
                        </a:rPr>
                        <a:t>mol /kg</a:t>
                      </a:r>
                    </a:p>
                  </a:txBody>
                  <a:tcPr/>
                </a:tc>
                <a:tc>
                  <a:txBody>
                    <a:bodyPr/>
                    <a:lstStyle/>
                    <a:p>
                      <a:r>
                        <a:rPr lang="it-IT" sz="1200" dirty="0">
                          <a:latin typeface="Comic Sans MS" pitchFamily="66" charset="0"/>
                        </a:rPr>
                        <a:t>m</a:t>
                      </a:r>
                    </a:p>
                  </a:txBody>
                  <a:tcPr/>
                </a:tc>
                <a:tc>
                  <a:txBody>
                    <a:bodyPr/>
                    <a:lstStyle/>
                    <a:p>
                      <a:r>
                        <a:rPr lang="it-IT" sz="1200" dirty="0">
                          <a:latin typeface="Comic Sans MS" pitchFamily="66" charset="0"/>
                        </a:rPr>
                        <a:t>Moli di soluto su kg di solvente</a:t>
                      </a:r>
                    </a:p>
                  </a:txBody>
                  <a:tcPr/>
                </a:tc>
                <a:extLst>
                  <a:ext uri="{0D108BD9-81ED-4DB2-BD59-A6C34878D82A}">
                    <a16:rowId xmlns:a16="http://schemas.microsoft.com/office/drawing/2014/main" val="10001"/>
                  </a:ext>
                </a:extLst>
              </a:tr>
              <a:tr h="467783">
                <a:tc>
                  <a:txBody>
                    <a:bodyPr/>
                    <a:lstStyle/>
                    <a:p>
                      <a:r>
                        <a:rPr lang="it-IT" sz="1200" dirty="0">
                          <a:latin typeface="Comic Sans MS" pitchFamily="66" charset="0"/>
                        </a:rPr>
                        <a:t>Molare</a:t>
                      </a:r>
                    </a:p>
                  </a:txBody>
                  <a:tcPr/>
                </a:tc>
                <a:tc>
                  <a:txBody>
                    <a:bodyPr/>
                    <a:lstStyle/>
                    <a:p>
                      <a:r>
                        <a:rPr lang="it-IT" sz="1200" dirty="0">
                          <a:latin typeface="Comic Sans MS" pitchFamily="66" charset="0"/>
                        </a:rPr>
                        <a:t>volume</a:t>
                      </a:r>
                    </a:p>
                  </a:txBody>
                  <a:tcPr/>
                </a:tc>
                <a:tc>
                  <a:txBody>
                    <a:bodyPr/>
                    <a:lstStyle/>
                    <a:p>
                      <a:r>
                        <a:rPr lang="it-IT" sz="1200" dirty="0">
                          <a:latin typeface="Comic Sans MS" pitchFamily="66" charset="0"/>
                        </a:rPr>
                        <a:t>mol /L</a:t>
                      </a:r>
                    </a:p>
                  </a:txBody>
                  <a:tcPr/>
                </a:tc>
                <a:tc>
                  <a:txBody>
                    <a:bodyPr/>
                    <a:lstStyle/>
                    <a:p>
                      <a:r>
                        <a:rPr lang="it-IT" sz="1200" dirty="0">
                          <a:latin typeface="Comic Sans MS" pitchFamily="66" charset="0"/>
                        </a:rPr>
                        <a:t>M</a:t>
                      </a:r>
                    </a:p>
                  </a:txBody>
                  <a:tcPr/>
                </a:tc>
                <a:tc>
                  <a:txBody>
                    <a:bodyPr/>
                    <a:lstStyle/>
                    <a:p>
                      <a:r>
                        <a:rPr lang="it-IT" sz="1200" dirty="0">
                          <a:latin typeface="Comic Sans MS" pitchFamily="66" charset="0"/>
                        </a:rPr>
                        <a:t>Moli di soluto su litro</a:t>
                      </a:r>
                      <a:r>
                        <a:rPr lang="it-IT" sz="1200" baseline="0" dirty="0">
                          <a:latin typeface="Comic Sans MS" pitchFamily="66" charset="0"/>
                        </a:rPr>
                        <a:t> di soluzione</a:t>
                      </a:r>
                      <a:endParaRPr lang="it-IT" sz="1200" dirty="0">
                        <a:latin typeface="Comic Sans MS" pitchFamily="66" charset="0"/>
                      </a:endParaRPr>
                    </a:p>
                  </a:txBody>
                  <a:tcPr/>
                </a:tc>
                <a:extLst>
                  <a:ext uri="{0D108BD9-81ED-4DB2-BD59-A6C34878D82A}">
                    <a16:rowId xmlns:a16="http://schemas.microsoft.com/office/drawing/2014/main" val="10002"/>
                  </a:ext>
                </a:extLst>
              </a:tr>
              <a:tr h="467783">
                <a:tc>
                  <a:txBody>
                    <a:bodyPr/>
                    <a:lstStyle/>
                    <a:p>
                      <a:r>
                        <a:rPr lang="it-IT" sz="1200" dirty="0">
                          <a:latin typeface="Comic Sans MS" pitchFamily="66" charset="0"/>
                        </a:rPr>
                        <a:t>Normale </a:t>
                      </a:r>
                    </a:p>
                  </a:txBody>
                  <a:tcPr/>
                </a:tc>
                <a:tc>
                  <a:txBody>
                    <a:bodyPr/>
                    <a:lstStyle/>
                    <a:p>
                      <a:r>
                        <a:rPr lang="it-IT" sz="1200" dirty="0">
                          <a:latin typeface="Comic Sans MS" pitchFamily="66" charset="0"/>
                        </a:rPr>
                        <a:t>Volume</a:t>
                      </a:r>
                    </a:p>
                  </a:txBody>
                  <a:tcPr/>
                </a:tc>
                <a:tc>
                  <a:txBody>
                    <a:bodyPr/>
                    <a:lstStyle/>
                    <a:p>
                      <a:r>
                        <a:rPr lang="it-IT" sz="1200" dirty="0" err="1">
                          <a:latin typeface="Comic Sans MS" pitchFamily="66" charset="0"/>
                        </a:rPr>
                        <a:t>eq</a:t>
                      </a:r>
                      <a:r>
                        <a:rPr lang="it-IT" sz="1200" dirty="0">
                          <a:latin typeface="Comic Sans MS" pitchFamily="66" charset="0"/>
                        </a:rPr>
                        <a:t> /L</a:t>
                      </a:r>
                    </a:p>
                  </a:txBody>
                  <a:tcPr/>
                </a:tc>
                <a:tc>
                  <a:txBody>
                    <a:bodyPr/>
                    <a:lstStyle/>
                    <a:p>
                      <a:r>
                        <a:rPr lang="it-IT" sz="1200" dirty="0">
                          <a:latin typeface="Comic Sans MS" pitchFamily="66" charset="0"/>
                        </a:rPr>
                        <a:t>N</a:t>
                      </a:r>
                    </a:p>
                  </a:txBody>
                  <a:tcPr/>
                </a:tc>
                <a:tc>
                  <a:txBody>
                    <a:bodyPr/>
                    <a:lstStyle/>
                    <a:p>
                      <a:r>
                        <a:rPr lang="it-IT" sz="1200" dirty="0">
                          <a:latin typeface="Comic Sans MS" pitchFamily="66" charset="0"/>
                        </a:rPr>
                        <a:t>Equivalenti su litro di soluzione</a:t>
                      </a:r>
                    </a:p>
                  </a:txBody>
                  <a:tcPr/>
                </a:tc>
                <a:extLst>
                  <a:ext uri="{0D108BD9-81ED-4DB2-BD59-A6C34878D82A}">
                    <a16:rowId xmlns:a16="http://schemas.microsoft.com/office/drawing/2014/main" val="10003"/>
                  </a:ext>
                </a:extLst>
              </a:tr>
              <a:tr h="467783">
                <a:tc>
                  <a:txBody>
                    <a:bodyPr/>
                    <a:lstStyle/>
                    <a:p>
                      <a:r>
                        <a:rPr lang="it-IT" sz="1200" dirty="0">
                          <a:latin typeface="Comic Sans MS" pitchFamily="66" charset="0"/>
                        </a:rPr>
                        <a:t>Rapporto in peso</a:t>
                      </a:r>
                    </a:p>
                  </a:txBody>
                  <a:tcPr/>
                </a:tc>
                <a:tc>
                  <a:txBody>
                    <a:bodyPr/>
                    <a:lstStyle/>
                    <a:p>
                      <a:r>
                        <a:rPr lang="it-IT" sz="1200" dirty="0">
                          <a:latin typeface="Comic Sans MS" pitchFamily="66" charset="0"/>
                        </a:rPr>
                        <a:t>Massa</a:t>
                      </a:r>
                    </a:p>
                  </a:txBody>
                  <a:tcPr/>
                </a:tc>
                <a:tc>
                  <a:txBody>
                    <a:bodyPr/>
                    <a:lstStyle/>
                    <a:p>
                      <a:r>
                        <a:rPr lang="it-IT" sz="1200" dirty="0">
                          <a:latin typeface="Comic Sans MS" pitchFamily="66" charset="0"/>
                        </a:rPr>
                        <a:t>g /kg</a:t>
                      </a:r>
                    </a:p>
                  </a:txBody>
                  <a:tcPr/>
                </a:tc>
                <a:tc>
                  <a:txBody>
                    <a:bodyPr/>
                    <a:lstStyle/>
                    <a:p>
                      <a:endParaRPr lang="it-IT" sz="1200" dirty="0">
                        <a:latin typeface="Comic Sans MS" pitchFamily="66" charset="0"/>
                      </a:endParaRPr>
                    </a:p>
                  </a:txBody>
                  <a:tcPr/>
                </a:tc>
                <a:tc>
                  <a:txBody>
                    <a:bodyPr/>
                    <a:lstStyle/>
                    <a:p>
                      <a:r>
                        <a:rPr lang="it-IT" sz="1200" dirty="0">
                          <a:latin typeface="Comic Sans MS" pitchFamily="66" charset="0"/>
                        </a:rPr>
                        <a:t>Massa</a:t>
                      </a:r>
                      <a:r>
                        <a:rPr lang="it-IT" sz="1200" baseline="0" dirty="0">
                          <a:latin typeface="Comic Sans MS" pitchFamily="66" charset="0"/>
                        </a:rPr>
                        <a:t> di soluto su massa di soluzione</a:t>
                      </a:r>
                      <a:endParaRPr lang="it-IT" sz="1200" dirty="0">
                        <a:latin typeface="Comic Sans MS" pitchFamily="66" charset="0"/>
                      </a:endParaRPr>
                    </a:p>
                  </a:txBody>
                  <a:tcPr/>
                </a:tc>
                <a:extLst>
                  <a:ext uri="{0D108BD9-81ED-4DB2-BD59-A6C34878D82A}">
                    <a16:rowId xmlns:a16="http://schemas.microsoft.com/office/drawing/2014/main" val="10004"/>
                  </a:ext>
                </a:extLst>
              </a:tr>
              <a:tr h="467783">
                <a:tc>
                  <a:txBody>
                    <a:bodyPr/>
                    <a:lstStyle/>
                    <a:p>
                      <a:r>
                        <a:rPr lang="it-IT" sz="1200" dirty="0">
                          <a:latin typeface="Comic Sans MS" pitchFamily="66" charset="0"/>
                        </a:rPr>
                        <a:t>Rapporto in volume</a:t>
                      </a:r>
                    </a:p>
                  </a:txBody>
                  <a:tcPr/>
                </a:tc>
                <a:tc>
                  <a:txBody>
                    <a:bodyPr/>
                    <a:lstStyle/>
                    <a:p>
                      <a:r>
                        <a:rPr lang="it-IT" sz="1200" dirty="0">
                          <a:latin typeface="Comic Sans MS" pitchFamily="66" charset="0"/>
                        </a:rPr>
                        <a:t>Volume</a:t>
                      </a:r>
                    </a:p>
                  </a:txBody>
                  <a:tcPr/>
                </a:tc>
                <a:tc>
                  <a:txBody>
                    <a:bodyPr/>
                    <a:lstStyle/>
                    <a:p>
                      <a:r>
                        <a:rPr lang="it-IT" sz="1200" dirty="0">
                          <a:latin typeface="Comic Sans MS" pitchFamily="66" charset="0"/>
                        </a:rPr>
                        <a:t>ml /L</a:t>
                      </a:r>
                    </a:p>
                  </a:txBody>
                  <a:tcPr/>
                </a:tc>
                <a:tc>
                  <a:txBody>
                    <a:bodyPr/>
                    <a:lstStyle/>
                    <a:p>
                      <a:endParaRPr lang="it-IT" sz="1200">
                        <a:latin typeface="Comic Sans MS" pitchFamily="66" charset="0"/>
                      </a:endParaRPr>
                    </a:p>
                  </a:txBody>
                  <a:tcPr/>
                </a:tc>
                <a:tc>
                  <a:txBody>
                    <a:bodyPr/>
                    <a:lstStyle/>
                    <a:p>
                      <a:r>
                        <a:rPr lang="it-IT" sz="1200" dirty="0">
                          <a:latin typeface="Comic Sans MS" pitchFamily="66" charset="0"/>
                        </a:rPr>
                        <a:t>Volume di soluto su volume di soluzione</a:t>
                      </a:r>
                    </a:p>
                  </a:txBody>
                  <a:tcPr/>
                </a:tc>
                <a:extLst>
                  <a:ext uri="{0D108BD9-81ED-4DB2-BD59-A6C34878D82A}">
                    <a16:rowId xmlns:a16="http://schemas.microsoft.com/office/drawing/2014/main" val="10005"/>
                  </a:ext>
                </a:extLst>
              </a:tr>
              <a:tr h="467783">
                <a:tc>
                  <a:txBody>
                    <a:bodyPr/>
                    <a:lstStyle/>
                    <a:p>
                      <a:r>
                        <a:rPr lang="it-IT" sz="1200" i="1" dirty="0" err="1">
                          <a:latin typeface="Comic Sans MS" pitchFamily="66" charset="0"/>
                        </a:rPr>
                        <a:t>Seawater</a:t>
                      </a:r>
                      <a:r>
                        <a:rPr lang="it-IT" sz="1200" i="1" baseline="0" dirty="0">
                          <a:latin typeface="Comic Sans MS" pitchFamily="66" charset="0"/>
                        </a:rPr>
                        <a:t> </a:t>
                      </a:r>
                      <a:r>
                        <a:rPr lang="it-IT" sz="1200" i="1" baseline="0" dirty="0" err="1">
                          <a:latin typeface="Comic Sans MS" pitchFamily="66" charset="0"/>
                        </a:rPr>
                        <a:t>unit</a:t>
                      </a:r>
                      <a:endParaRPr lang="it-IT" sz="1200" i="1" dirty="0">
                        <a:latin typeface="Comic Sans MS" pitchFamily="66" charset="0"/>
                      </a:endParaRPr>
                    </a:p>
                  </a:txBody>
                  <a:tcPr/>
                </a:tc>
                <a:tc>
                  <a:txBody>
                    <a:bodyPr/>
                    <a:lstStyle/>
                    <a:p>
                      <a:r>
                        <a:rPr lang="it-IT" sz="1200" dirty="0">
                          <a:latin typeface="Comic Sans MS" pitchFamily="66" charset="0"/>
                        </a:rPr>
                        <a:t>Massa</a:t>
                      </a:r>
                    </a:p>
                  </a:txBody>
                  <a:tcPr/>
                </a:tc>
                <a:tc>
                  <a:txBody>
                    <a:bodyPr/>
                    <a:lstStyle/>
                    <a:p>
                      <a:r>
                        <a:rPr lang="it-IT" sz="1200" dirty="0">
                          <a:latin typeface="Comic Sans MS" pitchFamily="66" charset="0"/>
                        </a:rPr>
                        <a:t>mol / kg</a:t>
                      </a:r>
                    </a:p>
                  </a:txBody>
                  <a:tcPr/>
                </a:tc>
                <a:tc>
                  <a:txBody>
                    <a:bodyPr/>
                    <a:lstStyle/>
                    <a:p>
                      <a:endParaRPr lang="it-IT" sz="1200">
                        <a:latin typeface="Comic Sans MS" pitchFamily="66" charset="0"/>
                      </a:endParaRPr>
                    </a:p>
                  </a:txBody>
                  <a:tcPr/>
                </a:tc>
                <a:tc>
                  <a:txBody>
                    <a:bodyPr/>
                    <a:lstStyle/>
                    <a:p>
                      <a:r>
                        <a:rPr lang="it-IT" sz="1200" dirty="0">
                          <a:latin typeface="Comic Sans MS" pitchFamily="66" charset="0"/>
                        </a:rPr>
                        <a:t>Moli di soluto su kg di</a:t>
                      </a:r>
                      <a:r>
                        <a:rPr lang="it-IT" sz="1200" baseline="0" dirty="0">
                          <a:latin typeface="Comic Sans MS" pitchFamily="66" charset="0"/>
                        </a:rPr>
                        <a:t> soluzione</a:t>
                      </a:r>
                      <a:endParaRPr lang="it-IT" sz="1200" dirty="0">
                        <a:latin typeface="Comic Sans MS" pitchFamily="66" charset="0"/>
                      </a:endParaRPr>
                    </a:p>
                  </a:txBody>
                  <a:tcPr/>
                </a:tc>
                <a:extLst>
                  <a:ext uri="{0D108BD9-81ED-4DB2-BD59-A6C34878D82A}">
                    <a16:rowId xmlns:a16="http://schemas.microsoft.com/office/drawing/2014/main" val="10006"/>
                  </a:ext>
                </a:extLst>
              </a:tr>
              <a:tr h="467783">
                <a:tc>
                  <a:txBody>
                    <a:bodyPr/>
                    <a:lstStyle/>
                    <a:p>
                      <a:r>
                        <a:rPr lang="it-IT" sz="1200" i="1" dirty="0" err="1">
                          <a:latin typeface="Comic Sans MS" pitchFamily="66" charset="0"/>
                        </a:rPr>
                        <a:t>Seawater</a:t>
                      </a:r>
                      <a:r>
                        <a:rPr lang="it-IT" sz="1200" i="1" dirty="0">
                          <a:latin typeface="Comic Sans MS" pitchFamily="66" charset="0"/>
                        </a:rPr>
                        <a:t> </a:t>
                      </a:r>
                      <a:r>
                        <a:rPr lang="it-IT" sz="1200" i="1" dirty="0" err="1">
                          <a:latin typeface="Comic Sans MS" pitchFamily="66" charset="0"/>
                        </a:rPr>
                        <a:t>unit</a:t>
                      </a:r>
                      <a:endParaRPr lang="it-IT" sz="1200" i="1" dirty="0">
                        <a:latin typeface="Comic Sans MS" pitchFamily="66" charset="0"/>
                      </a:endParaRPr>
                    </a:p>
                  </a:txBody>
                  <a:tcPr/>
                </a:tc>
                <a:tc>
                  <a:txBody>
                    <a:bodyPr/>
                    <a:lstStyle/>
                    <a:p>
                      <a:r>
                        <a:rPr lang="it-IT" sz="1200" dirty="0">
                          <a:latin typeface="Comic Sans MS" pitchFamily="66" charset="0"/>
                        </a:rPr>
                        <a:t>Massa </a:t>
                      </a:r>
                    </a:p>
                  </a:txBody>
                  <a:tcPr/>
                </a:tc>
                <a:tc>
                  <a:txBody>
                    <a:bodyPr/>
                    <a:lstStyle/>
                    <a:p>
                      <a:r>
                        <a:rPr lang="it-IT" sz="1200" dirty="0" err="1">
                          <a:latin typeface="Comic Sans MS" pitchFamily="66" charset="0"/>
                        </a:rPr>
                        <a:t>eq</a:t>
                      </a:r>
                      <a:r>
                        <a:rPr lang="it-IT" sz="1200" dirty="0">
                          <a:latin typeface="Comic Sans MS" pitchFamily="66" charset="0"/>
                        </a:rPr>
                        <a:t> /kg</a:t>
                      </a:r>
                    </a:p>
                  </a:txBody>
                  <a:tcPr/>
                </a:tc>
                <a:tc>
                  <a:txBody>
                    <a:bodyPr/>
                    <a:lstStyle/>
                    <a:p>
                      <a:endParaRPr lang="it-IT" sz="1200">
                        <a:latin typeface="Comic Sans MS" pitchFamily="66" charset="0"/>
                      </a:endParaRPr>
                    </a:p>
                  </a:txBody>
                  <a:tcPr/>
                </a:tc>
                <a:tc>
                  <a:txBody>
                    <a:bodyPr/>
                    <a:lstStyle/>
                    <a:p>
                      <a:r>
                        <a:rPr lang="it-IT" sz="1200" dirty="0">
                          <a:latin typeface="Comic Sans MS" pitchFamily="66" charset="0"/>
                        </a:rPr>
                        <a:t>Equivalenti</a:t>
                      </a:r>
                      <a:r>
                        <a:rPr lang="it-IT" sz="1200" baseline="0" dirty="0">
                          <a:latin typeface="Comic Sans MS" pitchFamily="66" charset="0"/>
                        </a:rPr>
                        <a:t> di soluto su kg di soluzione</a:t>
                      </a:r>
                      <a:endParaRPr lang="it-IT" sz="1200" dirty="0">
                        <a:latin typeface="Comic Sans MS" pitchFamily="66" charset="0"/>
                      </a:endParaRPr>
                    </a:p>
                  </a:txBody>
                  <a:tcPr/>
                </a:tc>
                <a:extLst>
                  <a:ext uri="{0D108BD9-81ED-4DB2-BD59-A6C34878D82A}">
                    <a16:rowId xmlns:a16="http://schemas.microsoft.com/office/drawing/2014/main" val="10007"/>
                  </a:ext>
                </a:extLst>
              </a:tr>
              <a:tr h="275166">
                <a:tc>
                  <a:txBody>
                    <a:bodyPr/>
                    <a:lstStyle/>
                    <a:p>
                      <a:r>
                        <a:rPr lang="it-IT" sz="1200" i="1" dirty="0">
                          <a:latin typeface="Comic Sans MS" pitchFamily="66" charset="0"/>
                        </a:rPr>
                        <a:t>In atmosfera:</a:t>
                      </a:r>
                    </a:p>
                  </a:txBody>
                  <a:tcPr/>
                </a:tc>
                <a:tc>
                  <a:txBody>
                    <a:bodyPr/>
                    <a:lstStyle/>
                    <a:p>
                      <a:endParaRPr lang="it-IT" sz="1200">
                        <a:latin typeface="Comic Sans MS" pitchFamily="66" charset="0"/>
                      </a:endParaRPr>
                    </a:p>
                  </a:txBody>
                  <a:tcPr/>
                </a:tc>
                <a:tc>
                  <a:txBody>
                    <a:bodyPr/>
                    <a:lstStyle/>
                    <a:p>
                      <a:endParaRPr lang="it-IT" sz="1200">
                        <a:latin typeface="Comic Sans MS" pitchFamily="66" charset="0"/>
                      </a:endParaRPr>
                    </a:p>
                  </a:txBody>
                  <a:tcPr/>
                </a:tc>
                <a:tc>
                  <a:txBody>
                    <a:bodyPr/>
                    <a:lstStyle/>
                    <a:p>
                      <a:endParaRPr lang="it-IT" sz="1200">
                        <a:latin typeface="Comic Sans MS" pitchFamily="66" charset="0"/>
                      </a:endParaRPr>
                    </a:p>
                  </a:txBody>
                  <a:tcPr/>
                </a:tc>
                <a:tc>
                  <a:txBody>
                    <a:bodyPr/>
                    <a:lstStyle/>
                    <a:p>
                      <a:endParaRPr lang="it-IT" sz="1200" dirty="0">
                        <a:latin typeface="Comic Sans MS" pitchFamily="66" charset="0"/>
                      </a:endParaRPr>
                    </a:p>
                  </a:txBody>
                  <a:tcPr/>
                </a:tc>
                <a:extLst>
                  <a:ext uri="{0D108BD9-81ED-4DB2-BD59-A6C34878D82A}">
                    <a16:rowId xmlns:a16="http://schemas.microsoft.com/office/drawing/2014/main" val="10008"/>
                  </a:ext>
                </a:extLst>
              </a:tr>
              <a:tr h="467783">
                <a:tc>
                  <a:txBody>
                    <a:bodyPr/>
                    <a:lstStyle/>
                    <a:p>
                      <a:r>
                        <a:rPr lang="it-IT" sz="1200" dirty="0">
                          <a:latin typeface="Comic Sans MS" pitchFamily="66" charset="0"/>
                        </a:rPr>
                        <a:t>Frazione molare </a:t>
                      </a:r>
                    </a:p>
                  </a:txBody>
                  <a:tcPr/>
                </a:tc>
                <a:tc>
                  <a:txBody>
                    <a:bodyPr/>
                    <a:lstStyle/>
                    <a:p>
                      <a:r>
                        <a:rPr lang="it-IT" sz="1200" dirty="0">
                          <a:latin typeface="Comic Sans MS" pitchFamily="66" charset="0"/>
                        </a:rPr>
                        <a:t>Moli</a:t>
                      </a:r>
                    </a:p>
                  </a:txBody>
                  <a:tcPr/>
                </a:tc>
                <a:tc>
                  <a:txBody>
                    <a:bodyPr/>
                    <a:lstStyle/>
                    <a:p>
                      <a:r>
                        <a:rPr lang="it-IT" sz="1200" dirty="0">
                          <a:latin typeface="Comic Sans MS" pitchFamily="66" charset="0"/>
                        </a:rPr>
                        <a:t>mol / mol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X</a:t>
                      </a:r>
                    </a:p>
                  </a:txBody>
                  <a:tcPr/>
                </a:tc>
                <a:tc>
                  <a:txBody>
                    <a:bodyPr/>
                    <a:lstStyle/>
                    <a:p>
                      <a:r>
                        <a:rPr lang="it-IT" sz="1200" dirty="0">
                          <a:latin typeface="Comic Sans MS" pitchFamily="66" charset="0"/>
                        </a:rPr>
                        <a:t>Moli di gas su moli di aria</a:t>
                      </a:r>
                      <a:r>
                        <a:rPr lang="it-IT" sz="1200" baseline="0" dirty="0">
                          <a:latin typeface="Comic Sans MS" pitchFamily="66" charset="0"/>
                        </a:rPr>
                        <a:t> secca</a:t>
                      </a:r>
                      <a:endParaRPr lang="it-IT" sz="1200" dirty="0">
                        <a:latin typeface="Comic Sans MS" pitchFamily="66" charset="0"/>
                      </a:endParaRPr>
                    </a:p>
                  </a:txBody>
                  <a:tcPr/>
                </a:tc>
                <a:extLst>
                  <a:ext uri="{0D108BD9-81ED-4DB2-BD59-A6C34878D82A}">
                    <a16:rowId xmlns:a16="http://schemas.microsoft.com/office/drawing/2014/main" val="10009"/>
                  </a:ext>
                </a:extLst>
              </a:tr>
              <a:tr h="467783">
                <a:tc>
                  <a:txBody>
                    <a:bodyPr/>
                    <a:lstStyle/>
                    <a:p>
                      <a:r>
                        <a:rPr lang="it-IT" sz="1200" dirty="0">
                          <a:latin typeface="Comic Sans MS" pitchFamily="66" charset="0"/>
                        </a:rPr>
                        <a:t>Fugacità</a:t>
                      </a:r>
                    </a:p>
                  </a:txBody>
                  <a:tcPr/>
                </a:tc>
                <a:tc>
                  <a:txBody>
                    <a:bodyPr/>
                    <a:lstStyle/>
                    <a:p>
                      <a:r>
                        <a:rPr lang="it-IT" sz="1200" dirty="0">
                          <a:latin typeface="Comic Sans MS" pitchFamily="66" charset="0"/>
                        </a:rPr>
                        <a:t>Pressione</a:t>
                      </a:r>
                    </a:p>
                  </a:txBody>
                  <a:tcPr/>
                </a:tc>
                <a:tc>
                  <a:txBody>
                    <a:bodyPr/>
                    <a:lstStyle/>
                    <a:p>
                      <a:r>
                        <a:rPr lang="it-IT" sz="1200" dirty="0">
                          <a:latin typeface="Comic Sans MS" pitchFamily="66" charset="0"/>
                        </a:rPr>
                        <a:t>bar / bar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f</a:t>
                      </a:r>
                    </a:p>
                    <a:p>
                      <a:endParaRPr lang="it-IT" sz="1200" dirty="0">
                        <a:latin typeface="Comic Sans MS" pitchFamily="66" charset="0"/>
                      </a:endParaRPr>
                    </a:p>
                  </a:txBody>
                  <a:tcPr/>
                </a:tc>
                <a:tc>
                  <a:txBody>
                    <a:bodyPr/>
                    <a:lstStyle/>
                    <a:p>
                      <a:r>
                        <a:rPr lang="it-IT" sz="1200" dirty="0">
                          <a:latin typeface="Comic Sans MS" pitchFamily="66" charset="0"/>
                        </a:rPr>
                        <a:t>Pressione</a:t>
                      </a:r>
                      <a:r>
                        <a:rPr lang="it-IT" sz="1200" baseline="0" dirty="0">
                          <a:latin typeface="Comic Sans MS" pitchFamily="66" charset="0"/>
                        </a:rPr>
                        <a:t> del gas su pressione dell’atmosfera</a:t>
                      </a:r>
                      <a:endParaRPr lang="it-IT" sz="1200" dirty="0">
                        <a:latin typeface="Comic Sans MS" pitchFamily="66" charset="0"/>
                      </a:endParaRPr>
                    </a:p>
                  </a:txBody>
                  <a:tcPr/>
                </a:tc>
                <a:extLst>
                  <a:ext uri="{0D108BD9-81ED-4DB2-BD59-A6C34878D82A}">
                    <a16:rowId xmlns:a16="http://schemas.microsoft.com/office/drawing/2014/main" val="10010"/>
                  </a:ext>
                </a:extLst>
              </a:tr>
            </a:tbl>
          </a:graphicData>
        </a:graphic>
      </p:graphicFrame>
      <p:graphicFrame>
        <p:nvGraphicFramePr>
          <p:cNvPr id="10" name="Tabella 9">
            <a:extLst>
              <a:ext uri="{FF2B5EF4-FFF2-40B4-BE49-F238E27FC236}">
                <a16:creationId xmlns:a16="http://schemas.microsoft.com/office/drawing/2014/main" id="{55CBDBCF-7A54-9234-D903-E8D027FE40A6}"/>
              </a:ext>
            </a:extLst>
          </p:cNvPr>
          <p:cNvGraphicFramePr>
            <a:graphicFrameLocks noGrp="1"/>
          </p:cNvGraphicFramePr>
          <p:nvPr/>
        </p:nvGraphicFramePr>
        <p:xfrm>
          <a:off x="76200" y="5257800"/>
          <a:ext cx="8991602" cy="1006475"/>
        </p:xfrm>
        <a:graphic>
          <a:graphicData uri="http://schemas.openxmlformats.org/drawingml/2006/table">
            <a:tbl>
              <a:tblPr firstRow="1" bandRow="1">
                <a:tableStyleId>{5C22544A-7EE6-4342-B048-85BDC9FD1C3A}</a:tableStyleId>
              </a:tblPr>
              <a:tblGrid>
                <a:gridCol w="1371602">
                  <a:extLst>
                    <a:ext uri="{9D8B030D-6E8A-4147-A177-3AD203B41FA5}">
                      <a16:colId xmlns:a16="http://schemas.microsoft.com/office/drawing/2014/main" val="20000"/>
                    </a:ext>
                  </a:extLst>
                </a:gridCol>
                <a:gridCol w="798787">
                  <a:extLst>
                    <a:ext uri="{9D8B030D-6E8A-4147-A177-3AD203B41FA5}">
                      <a16:colId xmlns:a16="http://schemas.microsoft.com/office/drawing/2014/main" val="20001"/>
                    </a:ext>
                  </a:extLst>
                </a:gridCol>
                <a:gridCol w="775138">
                  <a:extLst>
                    <a:ext uri="{9D8B030D-6E8A-4147-A177-3AD203B41FA5}">
                      <a16:colId xmlns:a16="http://schemas.microsoft.com/office/drawing/2014/main" val="20002"/>
                    </a:ext>
                  </a:extLst>
                </a:gridCol>
                <a:gridCol w="697624">
                  <a:extLst>
                    <a:ext uri="{9D8B030D-6E8A-4147-A177-3AD203B41FA5}">
                      <a16:colId xmlns:a16="http://schemas.microsoft.com/office/drawing/2014/main" val="20003"/>
                    </a:ext>
                  </a:extLst>
                </a:gridCol>
                <a:gridCol w="775138">
                  <a:extLst>
                    <a:ext uri="{9D8B030D-6E8A-4147-A177-3AD203B41FA5}">
                      <a16:colId xmlns:a16="http://schemas.microsoft.com/office/drawing/2014/main" val="20004"/>
                    </a:ext>
                  </a:extLst>
                </a:gridCol>
                <a:gridCol w="775138">
                  <a:extLst>
                    <a:ext uri="{9D8B030D-6E8A-4147-A177-3AD203B41FA5}">
                      <a16:colId xmlns:a16="http://schemas.microsoft.com/office/drawing/2014/main" val="20005"/>
                    </a:ext>
                  </a:extLst>
                </a:gridCol>
                <a:gridCol w="775138">
                  <a:extLst>
                    <a:ext uri="{9D8B030D-6E8A-4147-A177-3AD203B41FA5}">
                      <a16:colId xmlns:a16="http://schemas.microsoft.com/office/drawing/2014/main" val="20006"/>
                    </a:ext>
                  </a:extLst>
                </a:gridCol>
                <a:gridCol w="775138">
                  <a:extLst>
                    <a:ext uri="{9D8B030D-6E8A-4147-A177-3AD203B41FA5}">
                      <a16:colId xmlns:a16="http://schemas.microsoft.com/office/drawing/2014/main" val="20007"/>
                    </a:ext>
                  </a:extLst>
                </a:gridCol>
                <a:gridCol w="723899">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274493">
                <a:tc>
                  <a:txBody>
                    <a:bodyPr/>
                    <a:lstStyle/>
                    <a:p>
                      <a:r>
                        <a:rPr lang="it-IT" sz="1200" kern="1200" baseline="0" dirty="0">
                          <a:solidFill>
                            <a:schemeClr val="dk1"/>
                          </a:solidFill>
                          <a:latin typeface="Comic Sans MS" pitchFamily="66" charset="0"/>
                          <a:ea typeface="+mn-ea"/>
                          <a:cs typeface="+mn-cs"/>
                        </a:rPr>
                        <a:t>Prefisso</a:t>
                      </a:r>
                      <a:endParaRPr lang="it-IT" sz="1200" dirty="0">
                        <a:latin typeface="Comic Sans MS" pitchFamily="66" charset="0"/>
                      </a:endParaRPr>
                    </a:p>
                  </a:txBody>
                  <a:tcPr marT="45749" marB="45749"/>
                </a:tc>
                <a:tc>
                  <a:txBody>
                    <a:bodyPr/>
                    <a:lstStyle/>
                    <a:p>
                      <a:r>
                        <a:rPr lang="it-IT" sz="1200" dirty="0" err="1">
                          <a:latin typeface="Comic Sans MS" pitchFamily="66" charset="0"/>
                        </a:rPr>
                        <a:t>Peta-</a:t>
                      </a:r>
                      <a:endParaRPr lang="it-IT" sz="1200" dirty="0">
                        <a:latin typeface="Comic Sans MS" pitchFamily="66" charset="0"/>
                      </a:endParaRPr>
                    </a:p>
                  </a:txBody>
                  <a:tcPr marT="45749" marB="45749"/>
                </a:tc>
                <a:tc>
                  <a:txBody>
                    <a:bodyPr/>
                    <a:lstStyle/>
                    <a:p>
                      <a:r>
                        <a:rPr lang="it-IT" sz="1200" dirty="0" err="1">
                          <a:latin typeface="Comic Sans MS" pitchFamily="66" charset="0"/>
                        </a:rPr>
                        <a:t>Tera-</a:t>
                      </a:r>
                      <a:endParaRPr lang="it-IT" sz="1200" dirty="0">
                        <a:latin typeface="Comic Sans MS" pitchFamily="66" charset="0"/>
                      </a:endParaRPr>
                    </a:p>
                  </a:txBody>
                  <a:tcPr marT="45749" marB="45749"/>
                </a:tc>
                <a:tc>
                  <a:txBody>
                    <a:bodyPr/>
                    <a:lstStyle/>
                    <a:p>
                      <a:r>
                        <a:rPr lang="it-IT" sz="1200" dirty="0">
                          <a:latin typeface="Comic Sans MS" pitchFamily="66" charset="0"/>
                        </a:rPr>
                        <a:t>Giga- </a:t>
                      </a:r>
                    </a:p>
                  </a:txBody>
                  <a:tcPr marT="45749" marB="45749"/>
                </a:tc>
                <a:tc>
                  <a:txBody>
                    <a:bodyPr/>
                    <a:lstStyle/>
                    <a:p>
                      <a:r>
                        <a:rPr lang="it-IT" sz="1200" dirty="0">
                          <a:latin typeface="Comic Sans MS" pitchFamily="66" charset="0"/>
                        </a:rPr>
                        <a:t>Mega-</a:t>
                      </a:r>
                    </a:p>
                  </a:txBody>
                  <a:tcPr marT="45749" marB="45749"/>
                </a:tc>
                <a:tc>
                  <a:txBody>
                    <a:bodyPr/>
                    <a:lstStyle/>
                    <a:p>
                      <a:r>
                        <a:rPr lang="it-IT" sz="1200" dirty="0" err="1">
                          <a:latin typeface="Comic Sans MS" pitchFamily="66" charset="0"/>
                        </a:rPr>
                        <a:t>Milli-</a:t>
                      </a:r>
                      <a:endParaRPr lang="it-IT" sz="1200" dirty="0">
                        <a:latin typeface="Comic Sans MS" pitchFamily="66" charset="0"/>
                      </a:endParaRPr>
                    </a:p>
                  </a:txBody>
                  <a:tcPr marT="45749" marB="45749"/>
                </a:tc>
                <a:tc>
                  <a:txBody>
                    <a:bodyPr/>
                    <a:lstStyle/>
                    <a:p>
                      <a:r>
                        <a:rPr lang="it-IT" sz="1200" dirty="0">
                          <a:latin typeface="Comic Sans MS" pitchFamily="66" charset="0"/>
                        </a:rPr>
                        <a:t>Micro-</a:t>
                      </a:r>
                    </a:p>
                  </a:txBody>
                  <a:tcPr marT="45749" marB="45749"/>
                </a:tc>
                <a:tc>
                  <a:txBody>
                    <a:bodyPr/>
                    <a:lstStyle/>
                    <a:p>
                      <a:r>
                        <a:rPr lang="it-IT" sz="1200" dirty="0">
                          <a:latin typeface="Comic Sans MS" pitchFamily="66" charset="0"/>
                        </a:rPr>
                        <a:t>Nano-</a:t>
                      </a:r>
                    </a:p>
                  </a:txBody>
                  <a:tcPr marT="45749" marB="45749"/>
                </a:tc>
                <a:tc>
                  <a:txBody>
                    <a:bodyPr/>
                    <a:lstStyle/>
                    <a:p>
                      <a:r>
                        <a:rPr lang="it-IT" sz="1200" dirty="0" err="1">
                          <a:latin typeface="Comic Sans MS" pitchFamily="66" charset="0"/>
                        </a:rPr>
                        <a:t>Pico-</a:t>
                      </a:r>
                      <a:endParaRPr lang="it-IT" sz="1200" dirty="0">
                        <a:latin typeface="Comic Sans MS" pitchFamily="66" charset="0"/>
                      </a:endParaRPr>
                    </a:p>
                  </a:txBody>
                  <a:tcPr marT="45749" marB="45749"/>
                </a:tc>
                <a:tc>
                  <a:txBody>
                    <a:bodyPr/>
                    <a:lstStyle/>
                    <a:p>
                      <a:r>
                        <a:rPr lang="it-IT" sz="1200" dirty="0" err="1">
                          <a:latin typeface="Comic Sans MS" pitchFamily="66" charset="0"/>
                        </a:rPr>
                        <a:t>Femto-</a:t>
                      </a:r>
                      <a:endParaRPr lang="it-IT" sz="1200" dirty="0">
                        <a:latin typeface="Comic Sans MS" pitchFamily="66" charset="0"/>
                      </a:endParaRPr>
                    </a:p>
                  </a:txBody>
                  <a:tcPr marT="45749" marB="45749"/>
                </a:tc>
                <a:tc>
                  <a:txBody>
                    <a:bodyPr/>
                    <a:lstStyle/>
                    <a:p>
                      <a:r>
                        <a:rPr lang="it-IT" sz="1200" dirty="0">
                          <a:latin typeface="Comic Sans MS" pitchFamily="66" charset="0"/>
                        </a:rPr>
                        <a:t>Atto-</a:t>
                      </a:r>
                    </a:p>
                  </a:txBody>
                  <a:tcPr marT="45749" marB="45749"/>
                </a:tc>
                <a:extLst>
                  <a:ext uri="{0D108BD9-81ED-4DB2-BD59-A6C34878D82A}">
                    <a16:rowId xmlns:a16="http://schemas.microsoft.com/office/drawing/2014/main" val="10000"/>
                  </a:ext>
                </a:extLst>
              </a:tr>
              <a:tr h="274493">
                <a:tc>
                  <a:txBody>
                    <a:bodyPr/>
                    <a:lstStyle/>
                    <a:p>
                      <a:r>
                        <a:rPr lang="it-IT" sz="1200" dirty="0">
                          <a:latin typeface="Comic Sans MS" pitchFamily="66" charset="0"/>
                        </a:rPr>
                        <a:t>Simbolo</a:t>
                      </a:r>
                    </a:p>
                  </a:txBody>
                  <a:tcPr marT="45749" marB="45749"/>
                </a:tc>
                <a:tc>
                  <a:txBody>
                    <a:bodyPr/>
                    <a:lstStyle/>
                    <a:p>
                      <a:r>
                        <a:rPr lang="it-IT" sz="1200" dirty="0">
                          <a:latin typeface="Comic Sans MS" pitchFamily="66" charset="0"/>
                        </a:rPr>
                        <a:t>P</a:t>
                      </a:r>
                    </a:p>
                  </a:txBody>
                  <a:tcPr marT="45749" marB="45749"/>
                </a:tc>
                <a:tc>
                  <a:txBody>
                    <a:bodyPr/>
                    <a:lstStyle/>
                    <a:p>
                      <a:r>
                        <a:rPr lang="it-IT" sz="1200" dirty="0">
                          <a:latin typeface="Comic Sans MS" pitchFamily="66" charset="0"/>
                        </a:rPr>
                        <a:t>T</a:t>
                      </a:r>
                    </a:p>
                  </a:txBody>
                  <a:tcPr marT="45749" marB="45749"/>
                </a:tc>
                <a:tc>
                  <a:txBody>
                    <a:bodyPr/>
                    <a:lstStyle/>
                    <a:p>
                      <a:r>
                        <a:rPr lang="it-IT" sz="1200" dirty="0">
                          <a:latin typeface="Comic Sans MS" pitchFamily="66" charset="0"/>
                        </a:rPr>
                        <a:t>G</a:t>
                      </a:r>
                    </a:p>
                  </a:txBody>
                  <a:tcPr marT="45749" marB="45749"/>
                </a:tc>
                <a:tc>
                  <a:txBody>
                    <a:bodyPr/>
                    <a:lstStyle/>
                    <a:p>
                      <a:r>
                        <a:rPr lang="it-IT" sz="1200" dirty="0">
                          <a:latin typeface="Comic Sans MS" pitchFamily="66" charset="0"/>
                        </a:rPr>
                        <a:t>M</a:t>
                      </a:r>
                    </a:p>
                  </a:txBody>
                  <a:tcPr marT="45749" marB="45749"/>
                </a:tc>
                <a:tc>
                  <a:txBody>
                    <a:bodyPr/>
                    <a:lstStyle/>
                    <a:p>
                      <a:r>
                        <a:rPr lang="it-IT" sz="1200" dirty="0">
                          <a:latin typeface="Comic Sans MS" pitchFamily="66" charset="0"/>
                        </a:rPr>
                        <a:t>M</a:t>
                      </a:r>
                    </a:p>
                  </a:txBody>
                  <a:tcPr marT="45749" marB="45749"/>
                </a:tc>
                <a:tc>
                  <a:txBody>
                    <a:bodyPr/>
                    <a:lstStyle/>
                    <a:p>
                      <a:r>
                        <a:rPr lang="it-IT" sz="1200" dirty="0">
                          <a:latin typeface="Comic Sans MS" pitchFamily="66" charset="0"/>
                        </a:rPr>
                        <a:t>µ</a:t>
                      </a:r>
                    </a:p>
                  </a:txBody>
                  <a:tcPr marT="45749" marB="45749"/>
                </a:tc>
                <a:tc>
                  <a:txBody>
                    <a:bodyPr/>
                    <a:lstStyle/>
                    <a:p>
                      <a:r>
                        <a:rPr lang="it-IT" sz="1200" dirty="0">
                          <a:latin typeface="Comic Sans MS" pitchFamily="66" charset="0"/>
                        </a:rPr>
                        <a:t>n</a:t>
                      </a:r>
                    </a:p>
                  </a:txBody>
                  <a:tcPr marT="45749" marB="45749"/>
                </a:tc>
                <a:tc>
                  <a:txBody>
                    <a:bodyPr/>
                    <a:lstStyle/>
                    <a:p>
                      <a:r>
                        <a:rPr lang="it-IT" sz="1200" dirty="0">
                          <a:latin typeface="Comic Sans MS" pitchFamily="66" charset="0"/>
                        </a:rPr>
                        <a:t>p</a:t>
                      </a:r>
                    </a:p>
                  </a:txBody>
                  <a:tcPr marT="45749" marB="45749"/>
                </a:tc>
                <a:tc>
                  <a:txBody>
                    <a:bodyPr/>
                    <a:lstStyle/>
                    <a:p>
                      <a:r>
                        <a:rPr lang="it-IT" sz="1200" dirty="0">
                          <a:latin typeface="Comic Sans MS" pitchFamily="66" charset="0"/>
                        </a:rPr>
                        <a:t>f</a:t>
                      </a:r>
                    </a:p>
                  </a:txBody>
                  <a:tcPr marT="45749" marB="45749"/>
                </a:tc>
                <a:tc>
                  <a:txBody>
                    <a:bodyPr/>
                    <a:lstStyle/>
                    <a:p>
                      <a:r>
                        <a:rPr lang="it-IT" sz="1200" dirty="0">
                          <a:latin typeface="Comic Sans MS" pitchFamily="66" charset="0"/>
                        </a:rPr>
                        <a:t>a</a:t>
                      </a:r>
                    </a:p>
                  </a:txBody>
                  <a:tcPr marT="45749" marB="45749"/>
                </a:tc>
                <a:extLst>
                  <a:ext uri="{0D108BD9-81ED-4DB2-BD59-A6C34878D82A}">
                    <a16:rowId xmlns:a16="http://schemas.microsoft.com/office/drawing/2014/main" val="10001"/>
                  </a:ext>
                </a:extLst>
              </a:tr>
              <a:tr h="457489">
                <a:tc>
                  <a:txBody>
                    <a:bodyPr/>
                    <a:lstStyle/>
                    <a:p>
                      <a:r>
                        <a:rPr lang="it-IT" sz="1200" dirty="0">
                          <a:latin typeface="Comic Sans MS" pitchFamily="66" charset="0"/>
                        </a:rPr>
                        <a:t>Moltiplicatore</a:t>
                      </a:r>
                    </a:p>
                  </a:txBody>
                  <a:tcPr marT="45749" marB="45749"/>
                </a:tc>
                <a:tc>
                  <a:txBody>
                    <a:bodyPr/>
                    <a:lstStyle/>
                    <a:p>
                      <a:r>
                        <a:rPr lang="it-IT" sz="1200" dirty="0">
                          <a:latin typeface="Comic Sans MS" pitchFamily="66" charset="0"/>
                        </a:rPr>
                        <a:t>10 </a:t>
                      </a:r>
                      <a:r>
                        <a:rPr lang="it-IT" sz="1200" baseline="30000" dirty="0">
                          <a:latin typeface="Comic Sans MS" pitchFamily="66" charset="0"/>
                        </a:rPr>
                        <a:t>15</a:t>
                      </a: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12</a:t>
                      </a:r>
                      <a:endParaRPr lang="it-IT" sz="1200" dirty="0">
                        <a:latin typeface="Comic Sans MS" pitchFamily="66" charset="0"/>
                      </a:endParaRP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9</a:t>
                      </a:r>
                      <a:endParaRPr lang="it-IT" sz="1200" dirty="0">
                        <a:latin typeface="Comic Sans MS" pitchFamily="66" charset="0"/>
                      </a:endParaRP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6</a:t>
                      </a: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-3</a:t>
                      </a: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-6</a:t>
                      </a:r>
                    </a:p>
                    <a:p>
                      <a:endParaRPr lang="it-IT" sz="1200" dirty="0">
                        <a:latin typeface="Comic Sans MS" pitchFamily="66" charset="0"/>
                      </a:endParaRP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-9</a:t>
                      </a:r>
                      <a:endParaRPr lang="it-IT" sz="1200" dirty="0">
                        <a:latin typeface="Comic Sans MS" pitchFamily="66" charset="0"/>
                      </a:endParaRP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-12</a:t>
                      </a:r>
                      <a:endParaRPr lang="it-IT" sz="1200" dirty="0">
                        <a:latin typeface="Comic Sans MS" pitchFamily="66" charset="0"/>
                      </a:endParaRP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-15</a:t>
                      </a:r>
                      <a:endParaRPr lang="it-IT" sz="1200" dirty="0">
                        <a:latin typeface="Comic Sans MS" pitchFamily="66" charset="0"/>
                      </a:endParaRPr>
                    </a:p>
                  </a:txBody>
                  <a:tcPr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a:latin typeface="Comic Sans MS" pitchFamily="66" charset="0"/>
                        </a:rPr>
                        <a:t>10 </a:t>
                      </a:r>
                      <a:r>
                        <a:rPr lang="it-IT" sz="1200" baseline="30000" dirty="0">
                          <a:latin typeface="Comic Sans MS" pitchFamily="66" charset="0"/>
                        </a:rPr>
                        <a:t>-18</a:t>
                      </a:r>
                      <a:endParaRPr lang="it-IT" sz="1200" dirty="0">
                        <a:latin typeface="Comic Sans MS" pitchFamily="66" charset="0"/>
                      </a:endParaRPr>
                    </a:p>
                  </a:txBody>
                  <a:tcPr marT="45749" marB="45749"/>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A1D1E920-EA2A-DC22-8709-CF6CDCA413C9}"/>
              </a:ext>
            </a:extLst>
          </p:cNvPr>
          <p:cNvSpPr txBox="1"/>
          <p:nvPr/>
        </p:nvSpPr>
        <p:spPr>
          <a:xfrm>
            <a:off x="2819400" y="0"/>
            <a:ext cx="3505200" cy="369888"/>
          </a:xfrm>
          <a:prstGeom prst="rect">
            <a:avLst/>
          </a:prstGeom>
          <a:noFill/>
          <a:ln>
            <a:solidFill>
              <a:schemeClr val="accent3"/>
            </a:solidFill>
          </a:ln>
        </p:spPr>
        <p:txBody>
          <a:bodyPr>
            <a:spAutoFit/>
          </a:bodyPr>
          <a:lstStyle/>
          <a:p>
            <a:pPr algn="ctr" eaLnBrk="1" hangingPunct="1">
              <a:defRPr/>
            </a:pPr>
            <a:r>
              <a:rPr lang="it-IT" sz="1800" dirty="0">
                <a:solidFill>
                  <a:srgbClr val="000000"/>
                </a:solidFill>
                <a:latin typeface="Arial" panose="020B0604020202020204" pitchFamily="34" charset="0"/>
                <a:cs typeface="Arial" panose="020B0604020202020204" pitchFamily="34" charset="0"/>
              </a:rPr>
              <a:t>La salinità</a:t>
            </a:r>
          </a:p>
        </p:txBody>
      </p:sp>
      <p:sp>
        <p:nvSpPr>
          <p:cNvPr id="32771" name="CasellaDiTesto 12">
            <a:extLst>
              <a:ext uri="{FF2B5EF4-FFF2-40B4-BE49-F238E27FC236}">
                <a16:creationId xmlns:a16="http://schemas.microsoft.com/office/drawing/2014/main" id="{0C7D74F8-964F-A6F2-0869-ED6536456451}"/>
              </a:ext>
            </a:extLst>
          </p:cNvPr>
          <p:cNvSpPr txBox="1">
            <a:spLocks noChangeArrowheads="1"/>
          </p:cNvSpPr>
          <p:nvPr/>
        </p:nvSpPr>
        <p:spPr bwMode="auto">
          <a:xfrm>
            <a:off x="228600" y="6096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La salinità è una misura della massa (g) totale di solidi disciolti in 1 kg di acqua, è un rapporto in massa; è uno dei fattori determinanti la densità.   </a:t>
            </a:r>
          </a:p>
        </p:txBody>
      </p:sp>
      <p:sp>
        <p:nvSpPr>
          <p:cNvPr id="32772" name="CasellaDiTesto 13">
            <a:extLst>
              <a:ext uri="{FF2B5EF4-FFF2-40B4-BE49-F238E27FC236}">
                <a16:creationId xmlns:a16="http://schemas.microsoft.com/office/drawing/2014/main" id="{747C9A16-576F-170F-83D7-9F24892BC759}"/>
              </a:ext>
            </a:extLst>
          </p:cNvPr>
          <p:cNvSpPr txBox="1">
            <a:spLocks noChangeArrowheads="1"/>
          </p:cNvSpPr>
          <p:nvPr/>
        </p:nvSpPr>
        <p:spPr bwMode="auto">
          <a:xfrm>
            <a:off x="533400" y="1438275"/>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Il materiale disciolto è essenzialmente costituito da sostanze che non variano in modo significativo la loro concentrazione con il luogo, essendo controllate dalla loro reattività.   </a:t>
            </a:r>
          </a:p>
        </p:txBody>
      </p:sp>
      <p:sp>
        <p:nvSpPr>
          <p:cNvPr id="32773" name="CasellaDiTesto 14">
            <a:extLst>
              <a:ext uri="{FF2B5EF4-FFF2-40B4-BE49-F238E27FC236}">
                <a16:creationId xmlns:a16="http://schemas.microsoft.com/office/drawing/2014/main" id="{B9EF8116-7758-CC59-A156-56B4BD4ECF84}"/>
              </a:ext>
            </a:extLst>
          </p:cNvPr>
          <p:cNvSpPr txBox="1">
            <a:spLocks noChangeArrowheads="1"/>
          </p:cNvSpPr>
          <p:nvPr/>
        </p:nvSpPr>
        <p:spPr bwMode="auto">
          <a:xfrm>
            <a:off x="381000" y="2590800"/>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Ciò implica che la salinità possa essere usata come parametro di controllo per specifiche sostanze chimiche allo scopo di definirne la stabilità nel sistema marino.</a:t>
            </a:r>
          </a:p>
        </p:txBody>
      </p:sp>
      <p:cxnSp>
        <p:nvCxnSpPr>
          <p:cNvPr id="19" name="Connettore 2 18">
            <a:extLst>
              <a:ext uri="{FF2B5EF4-FFF2-40B4-BE49-F238E27FC236}">
                <a16:creationId xmlns:a16="http://schemas.microsoft.com/office/drawing/2014/main" id="{537311BA-017E-2216-30E2-F54DF65B4D39}"/>
              </a:ext>
            </a:extLst>
          </p:cNvPr>
          <p:cNvCxnSpPr/>
          <p:nvPr/>
        </p:nvCxnSpPr>
        <p:spPr>
          <a:xfrm rot="5400000">
            <a:off x="4331494" y="3745706"/>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775" name="CasellaDiTesto 19">
            <a:extLst>
              <a:ext uri="{FF2B5EF4-FFF2-40B4-BE49-F238E27FC236}">
                <a16:creationId xmlns:a16="http://schemas.microsoft.com/office/drawing/2014/main" id="{D2A5A9D1-BC2E-E9EE-AE8F-C6FF045A4D22}"/>
              </a:ext>
            </a:extLst>
          </p:cNvPr>
          <p:cNvSpPr txBox="1">
            <a:spLocks noChangeArrowheads="1"/>
          </p:cNvSpPr>
          <p:nvPr/>
        </p:nvSpPr>
        <p:spPr bwMode="auto">
          <a:xfrm>
            <a:off x="381000" y="4038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Specie conservative o poco reattive hanno un rapporto costante o quasi costante con la salinità ovunque nell’oceano. </a:t>
            </a:r>
          </a:p>
        </p:txBody>
      </p:sp>
      <p:sp>
        <p:nvSpPr>
          <p:cNvPr id="32776" name="CasellaDiTesto 20">
            <a:extLst>
              <a:ext uri="{FF2B5EF4-FFF2-40B4-BE49-F238E27FC236}">
                <a16:creationId xmlns:a16="http://schemas.microsoft.com/office/drawing/2014/main" id="{02BCE282-EAD3-5248-FB4C-9ADE30E5D432}"/>
              </a:ext>
            </a:extLst>
          </p:cNvPr>
          <p:cNvSpPr txBox="1">
            <a:spLocks noChangeArrowheads="1"/>
          </p:cNvSpPr>
          <p:nvPr/>
        </p:nvSpPr>
        <p:spPr bwMode="auto">
          <a:xfrm>
            <a:off x="152400" y="4800600"/>
            <a:ext cx="830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solidFill>
                  <a:srgbClr val="000000"/>
                </a:solidFill>
                <a:cs typeface="Arial" panose="020B0604020202020204" pitchFamily="34" charset="0"/>
              </a:rPr>
              <a:t>Determinazione della salinità:</a:t>
            </a:r>
          </a:p>
          <a:p>
            <a:pPr eaLnBrk="1" hangingPunct="1">
              <a:spcBef>
                <a:spcPct val="0"/>
              </a:spcBef>
              <a:buFontTx/>
              <a:buNone/>
            </a:pPr>
            <a:r>
              <a:rPr lang="it-IT" altLang="it-IT" sz="1400">
                <a:solidFill>
                  <a:srgbClr val="000000"/>
                </a:solidFill>
                <a:cs typeface="Arial" panose="020B0604020202020204" pitchFamily="34" charset="0"/>
              </a:rPr>
              <a:t>1. </a:t>
            </a:r>
            <a:r>
              <a:rPr lang="it-IT" altLang="it-IT" sz="1400" b="1">
                <a:solidFill>
                  <a:srgbClr val="000000"/>
                </a:solidFill>
                <a:cs typeface="Arial" panose="020B0604020202020204" pitchFamily="34" charset="0"/>
              </a:rPr>
              <a:t>Peso a secco del campione</a:t>
            </a:r>
            <a:r>
              <a:rPr lang="it-IT" altLang="it-IT" sz="1400">
                <a:solidFill>
                  <a:srgbClr val="000000"/>
                </a:solidFill>
                <a:cs typeface="Arial" panose="020B0604020202020204" pitchFamily="34" charset="0"/>
              </a:rPr>
              <a:t>.</a:t>
            </a:r>
          </a:p>
          <a:p>
            <a:pPr eaLnBrk="1" hangingPunct="1">
              <a:spcBef>
                <a:spcPct val="0"/>
              </a:spcBef>
              <a:buFontTx/>
              <a:buNone/>
            </a:pPr>
            <a:r>
              <a:rPr lang="it-IT" altLang="it-IT" sz="1400">
                <a:solidFill>
                  <a:srgbClr val="000000"/>
                </a:solidFill>
                <a:cs typeface="Arial" panose="020B0604020202020204" pitchFamily="34" charset="0"/>
              </a:rPr>
              <a:t>Occorre riscaldare a 500°C per poter allontanare anche l’acqua di cristallizzazione; a queste temperature:</a:t>
            </a:r>
          </a:p>
          <a:p>
            <a:pPr eaLnBrk="1" hangingPunct="1">
              <a:spcBef>
                <a:spcPct val="0"/>
              </a:spcBef>
              <a:buFontTx/>
              <a:buNone/>
            </a:pPr>
            <a:r>
              <a:rPr lang="it-IT" altLang="it-IT" sz="1400">
                <a:solidFill>
                  <a:srgbClr val="000000"/>
                </a:solidFill>
                <a:cs typeface="Arial" panose="020B0604020202020204" pitchFamily="34" charset="0"/>
              </a:rPr>
              <a:t>I Sali di alogenuri, bromuri e ioduri, sono volatili e vengono persi</a:t>
            </a:r>
          </a:p>
          <a:p>
            <a:pPr eaLnBrk="1" hangingPunct="1">
              <a:spcBef>
                <a:spcPct val="0"/>
              </a:spcBef>
              <a:buFontTx/>
              <a:buNone/>
            </a:pPr>
            <a:r>
              <a:rPr lang="it-IT" altLang="it-IT" sz="1400">
                <a:solidFill>
                  <a:srgbClr val="000000"/>
                </a:solidFill>
                <a:cs typeface="Arial" panose="020B0604020202020204" pitchFamily="34" charset="0"/>
              </a:rPr>
              <a:t>I carbonati di calcio e magnesio reagiscono con l’ossigeno e si allontanano come CO</a:t>
            </a:r>
            <a:r>
              <a:rPr lang="it-IT" altLang="it-IT" sz="1400" baseline="-25000">
                <a:solidFill>
                  <a:srgbClr val="000000"/>
                </a:solidFill>
                <a:cs typeface="Arial" panose="020B0604020202020204" pitchFamily="34" charset="0"/>
              </a:rPr>
              <a:t>2</a:t>
            </a:r>
            <a:r>
              <a:rPr lang="it-IT" altLang="it-IT" sz="1400">
                <a:solidFill>
                  <a:srgbClr val="000000"/>
                </a:solidFill>
                <a:cs typeface="Arial" panose="020B0604020202020204" pitchFamily="34" charset="0"/>
              </a:rPr>
              <a:t> </a:t>
            </a:r>
            <a:r>
              <a:rPr lang="it-IT" altLang="it-IT" sz="1400" baseline="-25000">
                <a:solidFill>
                  <a:srgbClr val="000000"/>
                </a:solidFill>
                <a:cs typeface="Arial" panose="020B0604020202020204" pitchFamily="34" charset="0"/>
              </a:rPr>
              <a:t> </a:t>
            </a:r>
            <a:r>
              <a:rPr lang="it-IT" altLang="it-IT" sz="1400">
                <a:solidFill>
                  <a:srgbClr val="000000"/>
                </a:solidFill>
                <a:cs typeface="Arial" panose="020B0604020202020204" pitchFamily="34" charset="0"/>
              </a:rPr>
              <a:t> </a:t>
            </a:r>
          </a:p>
          <a:p>
            <a:pPr eaLnBrk="1" hangingPunct="1">
              <a:spcBef>
                <a:spcPct val="0"/>
              </a:spcBef>
              <a:buFontTx/>
              <a:buNone/>
            </a:pPr>
            <a:r>
              <a:rPr lang="it-IT" altLang="it-IT" sz="1400">
                <a:solidFill>
                  <a:srgbClr val="000000"/>
                </a:solidFill>
                <a:cs typeface="Arial" panose="020B0604020202020204" pitchFamily="34" charset="0"/>
              </a:rPr>
              <a:t>I cloruri idrati di calcio e magnesio si decompongono dando HCl volatile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7">
            <a:extLst>
              <a:ext uri="{FF2B5EF4-FFF2-40B4-BE49-F238E27FC236}">
                <a16:creationId xmlns:a16="http://schemas.microsoft.com/office/drawing/2014/main" id="{811EC839-83CE-E8BC-072C-8363617E4883}"/>
              </a:ext>
            </a:extLst>
          </p:cNvPr>
          <p:cNvSpPr txBox="1">
            <a:spLocks noChangeArrowheads="1"/>
          </p:cNvSpPr>
          <p:nvPr/>
        </p:nvSpPr>
        <p:spPr bwMode="auto">
          <a:xfrm>
            <a:off x="228600" y="2286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solidFill>
                  <a:srgbClr val="000000"/>
                </a:solidFill>
                <a:cs typeface="Arial" panose="020B0604020202020204" pitchFamily="34" charset="0"/>
              </a:rPr>
              <a:t>2. Titolazione degli ioni Cl</a:t>
            </a:r>
            <a:r>
              <a:rPr lang="it-IT" altLang="it-IT" sz="1600" b="1" baseline="30000">
                <a:solidFill>
                  <a:srgbClr val="000000"/>
                </a:solidFill>
                <a:cs typeface="Arial" panose="020B0604020202020204" pitchFamily="34" charset="0"/>
              </a:rPr>
              <a:t>-</a:t>
            </a:r>
            <a:r>
              <a:rPr lang="it-IT" altLang="it-IT" sz="1600" b="1">
                <a:solidFill>
                  <a:srgbClr val="000000"/>
                </a:solidFill>
                <a:cs typeface="Arial" panose="020B0604020202020204" pitchFamily="34" charset="0"/>
              </a:rPr>
              <a:t> mediante titolazione con AgNO</a:t>
            </a:r>
            <a:r>
              <a:rPr lang="it-IT" altLang="it-IT" sz="1600" b="1" baseline="-25000">
                <a:solidFill>
                  <a:srgbClr val="000000"/>
                </a:solidFill>
                <a:cs typeface="Arial" panose="020B0604020202020204" pitchFamily="34" charset="0"/>
              </a:rPr>
              <a:t>3</a:t>
            </a:r>
          </a:p>
        </p:txBody>
      </p:sp>
      <p:sp>
        <p:nvSpPr>
          <p:cNvPr id="33795" name="CasellaDiTesto 8">
            <a:extLst>
              <a:ext uri="{FF2B5EF4-FFF2-40B4-BE49-F238E27FC236}">
                <a16:creationId xmlns:a16="http://schemas.microsoft.com/office/drawing/2014/main" id="{82F3D3BB-A36D-559A-C091-DE234C2A89DD}"/>
              </a:ext>
            </a:extLst>
          </p:cNvPr>
          <p:cNvSpPr txBox="1">
            <a:spLocks noChangeArrowheads="1"/>
          </p:cNvSpPr>
          <p:nvPr/>
        </p:nvSpPr>
        <p:spPr bwMode="auto">
          <a:xfrm>
            <a:off x="3048000" y="838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cs typeface="Arial" panose="020B0604020202020204" pitchFamily="34" charset="0"/>
              </a:rPr>
              <a:t>Ag</a:t>
            </a:r>
            <a:r>
              <a:rPr lang="it-IT" altLang="it-IT" sz="1800" baseline="30000">
                <a:solidFill>
                  <a:srgbClr val="000000"/>
                </a:solidFill>
                <a:cs typeface="Arial" panose="020B0604020202020204" pitchFamily="34" charset="0"/>
              </a:rPr>
              <a:t>+</a:t>
            </a:r>
            <a:r>
              <a:rPr lang="it-IT" altLang="it-IT" sz="1800">
                <a:solidFill>
                  <a:srgbClr val="000000"/>
                </a:solidFill>
                <a:cs typeface="Arial" panose="020B0604020202020204" pitchFamily="34" charset="0"/>
              </a:rPr>
              <a:t>   +   Cl</a:t>
            </a:r>
            <a:r>
              <a:rPr lang="it-IT" altLang="it-IT" sz="1800" baseline="30000">
                <a:solidFill>
                  <a:srgbClr val="000000"/>
                </a:solidFill>
                <a:cs typeface="Arial" panose="020B0604020202020204" pitchFamily="34" charset="0"/>
              </a:rPr>
              <a:t>-</a:t>
            </a:r>
            <a:r>
              <a:rPr lang="it-IT" altLang="it-IT" sz="1800">
                <a:solidFill>
                  <a:srgbClr val="000000"/>
                </a:solidFill>
                <a:cs typeface="Arial" panose="020B0604020202020204" pitchFamily="34" charset="0"/>
              </a:rPr>
              <a:t>  = AgCl</a:t>
            </a:r>
            <a:r>
              <a:rPr lang="it-IT" altLang="it-IT" sz="1800" baseline="-25000">
                <a:solidFill>
                  <a:srgbClr val="000000"/>
                </a:solidFill>
                <a:cs typeface="Arial" panose="020B0604020202020204" pitchFamily="34" charset="0"/>
              </a:rPr>
              <a:t>(s)</a:t>
            </a:r>
          </a:p>
        </p:txBody>
      </p:sp>
      <p:sp>
        <p:nvSpPr>
          <p:cNvPr id="33796" name="CasellaDiTesto 9">
            <a:extLst>
              <a:ext uri="{FF2B5EF4-FFF2-40B4-BE49-F238E27FC236}">
                <a16:creationId xmlns:a16="http://schemas.microsoft.com/office/drawing/2014/main" id="{EC943F87-2397-BA62-CC43-D9AFD97DBDC9}"/>
              </a:ext>
            </a:extLst>
          </p:cNvPr>
          <p:cNvSpPr txBox="1">
            <a:spLocks noChangeArrowheads="1"/>
          </p:cNvSpPr>
          <p:nvPr/>
        </p:nvSpPr>
        <p:spPr bwMode="auto">
          <a:xfrm>
            <a:off x="457200" y="1447800"/>
            <a:ext cx="838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La concentrazione di Cl- è legata alla salinità mediante la relazione:</a:t>
            </a:r>
          </a:p>
        </p:txBody>
      </p:sp>
      <p:sp>
        <p:nvSpPr>
          <p:cNvPr id="33797" name="CasellaDiTesto 10">
            <a:extLst>
              <a:ext uri="{FF2B5EF4-FFF2-40B4-BE49-F238E27FC236}">
                <a16:creationId xmlns:a16="http://schemas.microsoft.com/office/drawing/2014/main" id="{4A593964-06E1-939B-64C4-BE203115CFAB}"/>
              </a:ext>
            </a:extLst>
          </p:cNvPr>
          <p:cNvSpPr txBox="1">
            <a:spLocks noChangeArrowheads="1"/>
          </p:cNvSpPr>
          <p:nvPr/>
        </p:nvSpPr>
        <p:spPr bwMode="auto">
          <a:xfrm>
            <a:off x="2743200" y="21336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cs typeface="Arial" panose="020B0604020202020204" pitchFamily="34" charset="0"/>
              </a:rPr>
              <a:t>S (g/ kg)  =   1.80655 x  Cl</a:t>
            </a:r>
            <a:r>
              <a:rPr lang="it-IT" altLang="it-IT" sz="1800" baseline="30000">
                <a:solidFill>
                  <a:srgbClr val="000000"/>
                </a:solidFill>
                <a:cs typeface="Arial" panose="020B0604020202020204" pitchFamily="34" charset="0"/>
              </a:rPr>
              <a:t>-</a:t>
            </a:r>
            <a:r>
              <a:rPr lang="it-IT" altLang="it-IT" sz="1800">
                <a:solidFill>
                  <a:srgbClr val="000000"/>
                </a:solidFill>
                <a:cs typeface="Arial" panose="020B0604020202020204" pitchFamily="34" charset="0"/>
              </a:rPr>
              <a:t> (g / kg)</a:t>
            </a:r>
          </a:p>
        </p:txBody>
      </p:sp>
      <p:sp>
        <p:nvSpPr>
          <p:cNvPr id="33798" name="CasellaDiTesto 12">
            <a:extLst>
              <a:ext uri="{FF2B5EF4-FFF2-40B4-BE49-F238E27FC236}">
                <a16:creationId xmlns:a16="http://schemas.microsoft.com/office/drawing/2014/main" id="{923AA132-70D1-0D6A-C68B-AD01799ABA4B}"/>
              </a:ext>
            </a:extLst>
          </p:cNvPr>
          <p:cNvSpPr txBox="1">
            <a:spLocks noChangeArrowheads="1"/>
          </p:cNvSpPr>
          <p:nvPr/>
        </p:nvSpPr>
        <p:spPr bwMode="auto">
          <a:xfrm>
            <a:off x="457200" y="26670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Il coefficiente di proporzionalità per il calcolo della salinità ha subito variazioni nel tempo e non ha carattere “universale”.</a:t>
            </a:r>
          </a:p>
        </p:txBody>
      </p:sp>
      <p:sp>
        <p:nvSpPr>
          <p:cNvPr id="33799" name="CasellaDiTesto 13">
            <a:extLst>
              <a:ext uri="{FF2B5EF4-FFF2-40B4-BE49-F238E27FC236}">
                <a16:creationId xmlns:a16="http://schemas.microsoft.com/office/drawing/2014/main" id="{002DBE9D-B0E2-0A6F-E37B-D51E4E7073E0}"/>
              </a:ext>
            </a:extLst>
          </p:cNvPr>
          <p:cNvSpPr txBox="1">
            <a:spLocks noChangeArrowheads="1"/>
          </p:cNvSpPr>
          <p:nvPr/>
        </p:nvSpPr>
        <p:spPr bwMode="auto">
          <a:xfrm>
            <a:off x="304800" y="36576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solidFill>
                  <a:srgbClr val="000000"/>
                </a:solidFill>
                <a:cs typeface="Arial" panose="020B0604020202020204" pitchFamily="34" charset="0"/>
              </a:rPr>
              <a:t>3. Metodo moderno: misura della conduttanza mediante salinometri</a:t>
            </a:r>
          </a:p>
        </p:txBody>
      </p:sp>
      <p:sp>
        <p:nvSpPr>
          <p:cNvPr id="33800" name="CasellaDiTesto 14">
            <a:extLst>
              <a:ext uri="{FF2B5EF4-FFF2-40B4-BE49-F238E27FC236}">
                <a16:creationId xmlns:a16="http://schemas.microsoft.com/office/drawing/2014/main" id="{0F014338-531C-A1C4-9EDD-757B4782E757}"/>
              </a:ext>
            </a:extLst>
          </p:cNvPr>
          <p:cNvSpPr txBox="1">
            <a:spLocks noChangeArrowheads="1"/>
          </p:cNvSpPr>
          <p:nvPr/>
        </p:nvSpPr>
        <p:spPr bwMode="auto">
          <a:xfrm>
            <a:off x="457200" y="41148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Si usa una scala di salinità:</a:t>
            </a:r>
          </a:p>
          <a:p>
            <a:pPr eaLnBrk="1" hangingPunct="1">
              <a:spcBef>
                <a:spcPct val="0"/>
              </a:spcBef>
              <a:buFontTx/>
              <a:buNone/>
            </a:pPr>
            <a:r>
              <a:rPr lang="it-IT" altLang="it-IT" sz="1600">
                <a:solidFill>
                  <a:srgbClr val="000000"/>
                </a:solidFill>
                <a:cs typeface="Arial" panose="020B0604020202020204" pitchFamily="34" charset="0"/>
              </a:rPr>
              <a:t>Un campione di acqua di salinità S=35 possiede una conduttività uguale a quella di una soluzione di KCl contenente 32.4356 g di KCl in 1 kg di acqua a 15°C e 1 atm.</a:t>
            </a:r>
          </a:p>
        </p:txBody>
      </p:sp>
      <p:sp>
        <p:nvSpPr>
          <p:cNvPr id="33801" name="CasellaDiTesto 15">
            <a:extLst>
              <a:ext uri="{FF2B5EF4-FFF2-40B4-BE49-F238E27FC236}">
                <a16:creationId xmlns:a16="http://schemas.microsoft.com/office/drawing/2014/main" id="{CDBAE96B-67C9-89C5-DEA1-FE327EC9D858}"/>
              </a:ext>
            </a:extLst>
          </p:cNvPr>
          <p:cNvSpPr txBox="1">
            <a:spLocks noChangeArrowheads="1"/>
          </p:cNvSpPr>
          <p:nvPr/>
        </p:nvSpPr>
        <p:spPr bwMode="auto">
          <a:xfrm>
            <a:off x="457200" y="50292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Essendo una scala che fornisce un indice di salinità, non sono necessarie unità di misura; spesso si usa l’unità g/kg (ppt o psu).</a:t>
            </a:r>
          </a:p>
        </p:txBody>
      </p:sp>
      <p:sp>
        <p:nvSpPr>
          <p:cNvPr id="33802" name="CasellaDiTesto 16">
            <a:extLst>
              <a:ext uri="{FF2B5EF4-FFF2-40B4-BE49-F238E27FC236}">
                <a16:creationId xmlns:a16="http://schemas.microsoft.com/office/drawing/2014/main" id="{F5D2EFD0-439E-3AA6-B6A6-6F201AAF8B08}"/>
              </a:ext>
            </a:extLst>
          </p:cNvPr>
          <p:cNvSpPr txBox="1">
            <a:spLocks noChangeArrowheads="1"/>
          </p:cNvSpPr>
          <p:nvPr/>
        </p:nvSpPr>
        <p:spPr bwMode="auto">
          <a:xfrm>
            <a:off x="457200" y="57150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Rispetto al metodo della titolazione ha un’accuratezza maggiore, (± 0.001 rispetto a ± 0.5) e una sensibilità maggiore (si misura fino ad 1 parte in 40000)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CasellaDiTesto 7">
            <a:extLst>
              <a:ext uri="{FF2B5EF4-FFF2-40B4-BE49-F238E27FC236}">
                <a16:creationId xmlns:a16="http://schemas.microsoft.com/office/drawing/2014/main" id="{D8E5B8DC-F6AA-68DC-E942-D062A5C9FC2D}"/>
              </a:ext>
            </a:extLst>
          </p:cNvPr>
          <p:cNvSpPr txBox="1">
            <a:spLocks noChangeArrowheads="1"/>
          </p:cNvSpPr>
          <p:nvPr/>
        </p:nvSpPr>
        <p:spPr bwMode="auto">
          <a:xfrm>
            <a:off x="1143000" y="1524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800">
                <a:solidFill>
                  <a:srgbClr val="000000"/>
                </a:solidFill>
                <a:latin typeface="+mn-lt"/>
              </a:rPr>
              <a:t>La temperatura e la salinità determinano la densità dell’acqua. </a:t>
            </a:r>
          </a:p>
        </p:txBody>
      </p:sp>
      <p:sp>
        <p:nvSpPr>
          <p:cNvPr id="10246" name="CasellaDiTesto 8">
            <a:extLst>
              <a:ext uri="{FF2B5EF4-FFF2-40B4-BE49-F238E27FC236}">
                <a16:creationId xmlns:a16="http://schemas.microsoft.com/office/drawing/2014/main" id="{D4C6210C-EA0F-A877-E3ED-9D7EB766677B}"/>
              </a:ext>
            </a:extLst>
          </p:cNvPr>
          <p:cNvSpPr txBox="1">
            <a:spLocks noChangeArrowheads="1"/>
          </p:cNvSpPr>
          <p:nvPr/>
        </p:nvSpPr>
        <p:spPr bwMode="auto">
          <a:xfrm>
            <a:off x="152400" y="609600"/>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800">
                <a:solidFill>
                  <a:srgbClr val="000000"/>
                </a:solidFill>
                <a:latin typeface="+mn-lt"/>
              </a:rPr>
              <a:t>La densità dell’acqua di superficie può variare da 1024 a 1028 kg/m</a:t>
            </a:r>
            <a:r>
              <a:rPr lang="it-IT" altLang="it-IT" sz="1800" baseline="30000">
                <a:solidFill>
                  <a:srgbClr val="000000"/>
                </a:solidFill>
                <a:latin typeface="+mn-lt"/>
              </a:rPr>
              <a:t>3</a:t>
            </a:r>
            <a:r>
              <a:rPr lang="it-IT" altLang="it-IT" sz="1800">
                <a:solidFill>
                  <a:srgbClr val="000000"/>
                </a:solidFill>
                <a:latin typeface="+mn-lt"/>
              </a:rPr>
              <a:t> spesso si usano le scale di densità espresse come.</a:t>
            </a:r>
          </a:p>
          <a:p>
            <a:pPr eaLnBrk="1" hangingPunct="1">
              <a:defRPr/>
            </a:pPr>
            <a:r>
              <a:rPr lang="it-IT" altLang="it-IT" sz="1800">
                <a:solidFill>
                  <a:srgbClr val="000000"/>
                </a:solidFill>
                <a:latin typeface="+mn-lt"/>
              </a:rPr>
              <a:t>  </a:t>
            </a:r>
          </a:p>
        </p:txBody>
      </p:sp>
      <p:sp>
        <p:nvSpPr>
          <p:cNvPr id="10247" name="CasellaDiTesto 9">
            <a:extLst>
              <a:ext uri="{FF2B5EF4-FFF2-40B4-BE49-F238E27FC236}">
                <a16:creationId xmlns:a16="http://schemas.microsoft.com/office/drawing/2014/main" id="{4BC381FF-4835-9DB8-9D62-5D334AC8C7E5}"/>
              </a:ext>
            </a:extLst>
          </p:cNvPr>
          <p:cNvSpPr txBox="1">
            <a:spLocks noChangeArrowheads="1"/>
          </p:cNvSpPr>
          <p:nvPr/>
        </p:nvSpPr>
        <p:spPr bwMode="auto">
          <a:xfrm>
            <a:off x="1066800" y="15240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l-GR" altLang="it-IT" sz="1800" dirty="0">
                <a:solidFill>
                  <a:srgbClr val="FF0000"/>
                </a:solidFill>
                <a:latin typeface="+mn-lt"/>
              </a:rPr>
              <a:t>σ</a:t>
            </a:r>
            <a:r>
              <a:rPr lang="it-IT" altLang="it-IT" sz="1800" dirty="0">
                <a:solidFill>
                  <a:srgbClr val="000000"/>
                </a:solidFill>
                <a:latin typeface="+mn-lt"/>
              </a:rPr>
              <a:t> = </a:t>
            </a:r>
            <a:r>
              <a:rPr lang="el-GR" altLang="it-IT" sz="1800" dirty="0">
                <a:solidFill>
                  <a:srgbClr val="0070C0"/>
                </a:solidFill>
                <a:latin typeface="+mn-lt"/>
              </a:rPr>
              <a:t>ρ</a:t>
            </a:r>
            <a:r>
              <a:rPr lang="it-IT" altLang="it-IT" sz="1800" dirty="0">
                <a:solidFill>
                  <a:srgbClr val="000000"/>
                </a:solidFill>
                <a:latin typeface="+mn-lt"/>
              </a:rPr>
              <a:t> -1000</a:t>
            </a:r>
          </a:p>
        </p:txBody>
      </p:sp>
      <p:sp>
        <p:nvSpPr>
          <p:cNvPr id="10248" name="CasellaDiTesto 10">
            <a:extLst>
              <a:ext uri="{FF2B5EF4-FFF2-40B4-BE49-F238E27FC236}">
                <a16:creationId xmlns:a16="http://schemas.microsoft.com/office/drawing/2014/main" id="{CDBC2600-037D-099E-5B81-D7ECFA931586}"/>
              </a:ext>
            </a:extLst>
          </p:cNvPr>
          <p:cNvSpPr txBox="1">
            <a:spLocks noChangeArrowheads="1"/>
          </p:cNvSpPr>
          <p:nvPr/>
        </p:nvSpPr>
        <p:spPr bwMode="auto">
          <a:xfrm>
            <a:off x="3429000" y="19050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800">
                <a:solidFill>
                  <a:srgbClr val="000000"/>
                </a:solidFill>
                <a:latin typeface="+mn-lt"/>
              </a:rPr>
              <a:t>oppure</a:t>
            </a:r>
          </a:p>
        </p:txBody>
      </p:sp>
      <p:sp>
        <p:nvSpPr>
          <p:cNvPr id="10249" name="CasellaDiTesto 11">
            <a:extLst>
              <a:ext uri="{FF2B5EF4-FFF2-40B4-BE49-F238E27FC236}">
                <a16:creationId xmlns:a16="http://schemas.microsoft.com/office/drawing/2014/main" id="{208C95DF-09BA-10A2-F00D-D84928468FB6}"/>
              </a:ext>
            </a:extLst>
          </p:cNvPr>
          <p:cNvSpPr txBox="1">
            <a:spLocks noChangeArrowheads="1"/>
          </p:cNvSpPr>
          <p:nvPr/>
        </p:nvSpPr>
        <p:spPr bwMode="auto">
          <a:xfrm>
            <a:off x="1066800" y="23733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l-GR" altLang="it-IT" sz="1800">
                <a:solidFill>
                  <a:srgbClr val="FF0000"/>
                </a:solidFill>
                <a:latin typeface="+mn-lt"/>
              </a:rPr>
              <a:t>σ</a:t>
            </a:r>
            <a:r>
              <a:rPr lang="it-IT" altLang="it-IT" sz="1800">
                <a:solidFill>
                  <a:srgbClr val="000000"/>
                </a:solidFill>
                <a:latin typeface="+mn-lt"/>
              </a:rPr>
              <a:t> = (</a:t>
            </a:r>
            <a:r>
              <a:rPr lang="el-GR" altLang="it-IT" sz="1800">
                <a:solidFill>
                  <a:srgbClr val="0070C0"/>
                </a:solidFill>
                <a:latin typeface="+mn-lt"/>
              </a:rPr>
              <a:t>ρ</a:t>
            </a:r>
            <a:r>
              <a:rPr lang="it-IT" altLang="it-IT" sz="1800">
                <a:solidFill>
                  <a:srgbClr val="000000"/>
                </a:solidFill>
                <a:latin typeface="+mn-lt"/>
              </a:rPr>
              <a:t>/</a:t>
            </a:r>
            <a:r>
              <a:rPr lang="el-GR" altLang="it-IT" sz="1800">
                <a:solidFill>
                  <a:srgbClr val="7030A0"/>
                </a:solidFill>
                <a:latin typeface="+mn-lt"/>
              </a:rPr>
              <a:t>ρ</a:t>
            </a:r>
            <a:r>
              <a:rPr lang="it-IT" altLang="it-IT" sz="1800" baseline="-25000">
                <a:solidFill>
                  <a:srgbClr val="7030A0"/>
                </a:solidFill>
                <a:latin typeface="+mn-lt"/>
              </a:rPr>
              <a:t>0</a:t>
            </a:r>
            <a:r>
              <a:rPr lang="it-IT" altLang="it-IT" sz="1800">
                <a:solidFill>
                  <a:srgbClr val="7030A0"/>
                </a:solidFill>
                <a:latin typeface="+mn-lt"/>
              </a:rPr>
              <a:t> </a:t>
            </a:r>
            <a:r>
              <a:rPr lang="it-IT" altLang="it-IT" sz="1800">
                <a:solidFill>
                  <a:srgbClr val="000000"/>
                </a:solidFill>
                <a:latin typeface="+mn-lt"/>
              </a:rPr>
              <a:t>-1)x1000</a:t>
            </a:r>
          </a:p>
        </p:txBody>
      </p:sp>
      <p:sp>
        <p:nvSpPr>
          <p:cNvPr id="10250" name="CasellaDiTesto 12">
            <a:extLst>
              <a:ext uri="{FF2B5EF4-FFF2-40B4-BE49-F238E27FC236}">
                <a16:creationId xmlns:a16="http://schemas.microsoft.com/office/drawing/2014/main" id="{8AC91395-C1B7-2F62-3FC8-29484AAA49F4}"/>
              </a:ext>
            </a:extLst>
          </p:cNvPr>
          <p:cNvSpPr txBox="1">
            <a:spLocks noChangeArrowheads="1"/>
          </p:cNvSpPr>
          <p:nvPr/>
        </p:nvSpPr>
        <p:spPr bwMode="auto">
          <a:xfrm>
            <a:off x="228600" y="2971800"/>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800">
                <a:solidFill>
                  <a:srgbClr val="000000"/>
                </a:solidFill>
                <a:latin typeface="+mn-lt"/>
              </a:rPr>
              <a:t>in cui </a:t>
            </a:r>
            <a:r>
              <a:rPr lang="el-GR" altLang="it-IT" sz="1800">
                <a:solidFill>
                  <a:srgbClr val="000000"/>
                </a:solidFill>
                <a:latin typeface="+mn-lt"/>
              </a:rPr>
              <a:t>ρ</a:t>
            </a:r>
            <a:r>
              <a:rPr lang="it-IT" altLang="it-IT" sz="1800">
                <a:solidFill>
                  <a:srgbClr val="000000"/>
                </a:solidFill>
                <a:latin typeface="+mn-lt"/>
              </a:rPr>
              <a:t> rappresenta la densità misurata del campione e</a:t>
            </a:r>
            <a:r>
              <a:rPr lang="el-GR" altLang="it-IT" sz="1800">
                <a:solidFill>
                  <a:srgbClr val="000000"/>
                </a:solidFill>
                <a:latin typeface="+mn-lt"/>
              </a:rPr>
              <a:t> ρ</a:t>
            </a:r>
            <a:r>
              <a:rPr lang="it-IT" altLang="it-IT" sz="1800" baseline="-25000">
                <a:solidFill>
                  <a:srgbClr val="000000"/>
                </a:solidFill>
                <a:latin typeface="+mn-lt"/>
              </a:rPr>
              <a:t>0</a:t>
            </a:r>
            <a:r>
              <a:rPr lang="it-IT" altLang="it-IT" sz="1800">
                <a:solidFill>
                  <a:srgbClr val="000000"/>
                </a:solidFill>
                <a:latin typeface="+mn-lt"/>
              </a:rPr>
              <a:t> la massima densità dell’acqua a 3.98°C (999.974 kg/m</a:t>
            </a:r>
            <a:r>
              <a:rPr lang="it-IT" altLang="it-IT" sz="1800" baseline="30000">
                <a:solidFill>
                  <a:srgbClr val="000000"/>
                </a:solidFill>
                <a:latin typeface="+mn-lt"/>
              </a:rPr>
              <a:t>3</a:t>
            </a:r>
            <a:r>
              <a:rPr lang="it-IT" altLang="it-IT" sz="1800">
                <a:solidFill>
                  <a:srgbClr val="000000"/>
                </a:solidFill>
                <a:latin typeface="+mn-lt"/>
              </a:rPr>
              <a:t>) </a:t>
            </a:r>
          </a:p>
        </p:txBody>
      </p:sp>
      <p:sp>
        <p:nvSpPr>
          <p:cNvPr id="10251" name="CasellaDiTesto 13">
            <a:extLst>
              <a:ext uri="{FF2B5EF4-FFF2-40B4-BE49-F238E27FC236}">
                <a16:creationId xmlns:a16="http://schemas.microsoft.com/office/drawing/2014/main" id="{B41E595E-DBEA-0675-E9A9-3B15FE834B05}"/>
              </a:ext>
            </a:extLst>
          </p:cNvPr>
          <p:cNvSpPr txBox="1">
            <a:spLocks noChangeArrowheads="1"/>
          </p:cNvSpPr>
          <p:nvPr/>
        </p:nvSpPr>
        <p:spPr bwMode="auto">
          <a:xfrm>
            <a:off x="228600" y="3581400"/>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800">
                <a:solidFill>
                  <a:srgbClr val="000000"/>
                </a:solidFill>
                <a:latin typeface="+mn-lt"/>
              </a:rPr>
              <a:t>La densità così calcolata rappresenta la densità in situ, ossia la densità del campione di acqua mentre è alla superficie, ed è derivato dai valori di salinità e di pressione.</a:t>
            </a:r>
          </a:p>
        </p:txBody>
      </p:sp>
      <p:sp>
        <p:nvSpPr>
          <p:cNvPr id="15" name="CasellaDiTesto 14">
            <a:extLst>
              <a:ext uri="{FF2B5EF4-FFF2-40B4-BE49-F238E27FC236}">
                <a16:creationId xmlns:a16="http://schemas.microsoft.com/office/drawing/2014/main" id="{F533E8F1-EDA1-FBB3-B42F-EC509714AED4}"/>
              </a:ext>
            </a:extLst>
          </p:cNvPr>
          <p:cNvSpPr txBox="1"/>
          <p:nvPr/>
        </p:nvSpPr>
        <p:spPr>
          <a:xfrm>
            <a:off x="1066800" y="4724400"/>
            <a:ext cx="5105400" cy="369888"/>
          </a:xfrm>
          <a:prstGeom prst="rect">
            <a:avLst/>
          </a:prstGeom>
          <a:noFill/>
        </p:spPr>
        <p:txBody>
          <a:bodyPr>
            <a:spAutoFit/>
          </a:bodyPr>
          <a:lstStyle/>
          <a:p>
            <a:pPr eaLnBrk="1" hangingPunct="1">
              <a:defRPr/>
            </a:pPr>
            <a:r>
              <a:rPr lang="el-GR" sz="1800" dirty="0">
                <a:solidFill>
                  <a:srgbClr val="BBE0E3">
                    <a:lumMod val="50000"/>
                  </a:srgbClr>
                </a:solidFill>
                <a:latin typeface="+mn-lt"/>
              </a:rPr>
              <a:t>σ</a:t>
            </a:r>
            <a:r>
              <a:rPr lang="it-IT" sz="1800" baseline="-25000" dirty="0">
                <a:solidFill>
                  <a:srgbClr val="BBE0E3">
                    <a:lumMod val="50000"/>
                  </a:srgbClr>
                </a:solidFill>
                <a:latin typeface="+mn-lt"/>
              </a:rPr>
              <a:t>t </a:t>
            </a:r>
            <a:r>
              <a:rPr lang="it-IT" sz="1800" dirty="0">
                <a:solidFill>
                  <a:srgbClr val="BBE0E3">
                    <a:lumMod val="50000"/>
                  </a:srgbClr>
                </a:solidFill>
                <a:latin typeface="+mn-lt"/>
              </a:rPr>
              <a:t> </a:t>
            </a:r>
            <a:r>
              <a:rPr lang="it-IT" sz="1800" dirty="0">
                <a:solidFill>
                  <a:srgbClr val="000000"/>
                </a:solidFill>
                <a:latin typeface="+mn-lt"/>
              </a:rPr>
              <a:t>= densità del campione ad 1 </a:t>
            </a:r>
            <a:r>
              <a:rPr lang="it-IT" sz="1800" dirty="0" err="1">
                <a:solidFill>
                  <a:srgbClr val="000000"/>
                </a:solidFill>
                <a:latin typeface="+mn-lt"/>
              </a:rPr>
              <a:t>atm</a:t>
            </a:r>
            <a:endParaRPr lang="it-IT" sz="1800" baseline="-25000" dirty="0">
              <a:solidFill>
                <a:srgbClr val="000000"/>
              </a:solidFill>
              <a:latin typeface="+mn-lt"/>
            </a:endParaRPr>
          </a:p>
        </p:txBody>
      </p:sp>
      <p:sp>
        <p:nvSpPr>
          <p:cNvPr id="16" name="CasellaDiTesto 15">
            <a:extLst>
              <a:ext uri="{FF2B5EF4-FFF2-40B4-BE49-F238E27FC236}">
                <a16:creationId xmlns:a16="http://schemas.microsoft.com/office/drawing/2014/main" id="{D3F2EBEA-7C92-3FFA-5CDE-41D18A730357}"/>
              </a:ext>
            </a:extLst>
          </p:cNvPr>
          <p:cNvSpPr txBox="1"/>
          <p:nvPr/>
        </p:nvSpPr>
        <p:spPr>
          <a:xfrm>
            <a:off x="1066800" y="5192713"/>
            <a:ext cx="7848600" cy="369887"/>
          </a:xfrm>
          <a:prstGeom prst="rect">
            <a:avLst/>
          </a:prstGeom>
          <a:noFill/>
        </p:spPr>
        <p:txBody>
          <a:bodyPr>
            <a:spAutoFit/>
          </a:bodyPr>
          <a:lstStyle/>
          <a:p>
            <a:pPr eaLnBrk="1" hangingPunct="1">
              <a:defRPr/>
            </a:pPr>
            <a:r>
              <a:rPr lang="el-GR" sz="1800" dirty="0">
                <a:solidFill>
                  <a:srgbClr val="2D2D8A">
                    <a:lumMod val="75000"/>
                  </a:srgbClr>
                </a:solidFill>
                <a:latin typeface="+mn-lt"/>
              </a:rPr>
              <a:t>σ</a:t>
            </a:r>
            <a:r>
              <a:rPr lang="el-GR" sz="1800" baseline="-25000" dirty="0">
                <a:solidFill>
                  <a:srgbClr val="2D2D8A">
                    <a:lumMod val="75000"/>
                  </a:srgbClr>
                </a:solidFill>
                <a:latin typeface="+mn-lt"/>
              </a:rPr>
              <a:t>θ</a:t>
            </a:r>
            <a:r>
              <a:rPr lang="it-IT" sz="1800" baseline="-25000" dirty="0">
                <a:solidFill>
                  <a:srgbClr val="2D2D8A">
                    <a:lumMod val="75000"/>
                  </a:srgbClr>
                </a:solidFill>
                <a:latin typeface="+mn-lt"/>
              </a:rPr>
              <a:t> </a:t>
            </a:r>
            <a:r>
              <a:rPr lang="it-IT" sz="1800" dirty="0">
                <a:solidFill>
                  <a:srgbClr val="BBE0E3">
                    <a:lumMod val="50000"/>
                  </a:srgbClr>
                </a:solidFill>
                <a:latin typeface="+mn-lt"/>
              </a:rPr>
              <a:t> </a:t>
            </a:r>
            <a:r>
              <a:rPr lang="it-IT" sz="1800" dirty="0">
                <a:solidFill>
                  <a:srgbClr val="000000"/>
                </a:solidFill>
                <a:latin typeface="+mn-lt"/>
              </a:rPr>
              <a:t>= densità del campione ad 1 </a:t>
            </a:r>
            <a:r>
              <a:rPr lang="it-IT" sz="1800" dirty="0" err="1">
                <a:solidFill>
                  <a:srgbClr val="000000"/>
                </a:solidFill>
                <a:latin typeface="+mn-lt"/>
              </a:rPr>
              <a:t>atm</a:t>
            </a:r>
            <a:r>
              <a:rPr lang="it-IT" sz="1800" dirty="0">
                <a:solidFill>
                  <a:srgbClr val="000000"/>
                </a:solidFill>
                <a:latin typeface="+mn-lt"/>
              </a:rPr>
              <a:t> ed alla sua temperatura potenziale </a:t>
            </a:r>
            <a:endParaRPr lang="it-IT" sz="1800" baseline="-25000" dirty="0">
              <a:solidFill>
                <a:srgbClr val="0000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7">
            <a:extLst>
              <a:ext uri="{FF2B5EF4-FFF2-40B4-BE49-F238E27FC236}">
                <a16:creationId xmlns:a16="http://schemas.microsoft.com/office/drawing/2014/main" id="{2EA4DECE-414D-2844-8EC9-E831B84939B0}"/>
              </a:ext>
            </a:extLst>
          </p:cNvPr>
          <p:cNvSpPr txBox="1">
            <a:spLocks noChangeArrowheads="1"/>
          </p:cNvSpPr>
          <p:nvPr/>
        </p:nvSpPr>
        <p:spPr bwMode="auto">
          <a:xfrm>
            <a:off x="76200" y="152400"/>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cs typeface="Arial" panose="020B0604020202020204" pitchFamily="34" charset="0"/>
              </a:rPr>
              <a:t>La salinità varia, rispetto a questa scala da 31 a 39, con i valori più bassi intorno al polo Nord.</a:t>
            </a:r>
          </a:p>
        </p:txBody>
      </p:sp>
      <p:pic>
        <p:nvPicPr>
          <p:cNvPr id="35843" name="Picture 4" descr="http://upload.wikimedia.org/wikipedia/commons/3/3e/Wiki_plot_04.png">
            <a:extLst>
              <a:ext uri="{FF2B5EF4-FFF2-40B4-BE49-F238E27FC236}">
                <a16:creationId xmlns:a16="http://schemas.microsoft.com/office/drawing/2014/main" id="{32B6E28C-8756-1CB4-A7CE-77DA070C4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5" y="838200"/>
            <a:ext cx="60912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CasellaDiTesto 10">
            <a:extLst>
              <a:ext uri="{FF2B5EF4-FFF2-40B4-BE49-F238E27FC236}">
                <a16:creationId xmlns:a16="http://schemas.microsoft.com/office/drawing/2014/main" id="{18D59DD1-3212-9A2B-7762-5CBA5A540E0E}"/>
              </a:ext>
            </a:extLst>
          </p:cNvPr>
          <p:cNvSpPr txBox="1">
            <a:spLocks noChangeArrowheads="1"/>
          </p:cNvSpPr>
          <p:nvPr/>
        </p:nvSpPr>
        <p:spPr bwMode="auto">
          <a:xfrm>
            <a:off x="0" y="5627688"/>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Le specie che contribuiscono alla salinità non hanno alta reattività, dunque i valori di salinità sono determinati da due fattori fisici, quali evaporazione e precipitazione. Le zone di maggiore e minore salinità riflettono il comportamento convettivo dell’atmosfera sovrastante.</a:t>
            </a:r>
          </a:p>
          <a:p>
            <a:pPr eaLnBrk="1" hangingPunct="1">
              <a:spcBef>
                <a:spcPct val="0"/>
              </a:spcBef>
              <a:buFontTx/>
              <a:buNone/>
            </a:pPr>
            <a:r>
              <a:rPr lang="it-IT" altLang="it-IT" sz="1600">
                <a:solidFill>
                  <a:srgbClr val="000000"/>
                </a:solidFill>
                <a:cs typeface="Arial" panose="020B0604020202020204" pitchFamily="34" charset="0"/>
              </a:rPr>
              <a:t> </a:t>
            </a:r>
          </a:p>
        </p:txBody>
      </p:sp>
      <p:sp>
        <p:nvSpPr>
          <p:cNvPr id="35845" name="CasellaDiTesto 11">
            <a:extLst>
              <a:ext uri="{FF2B5EF4-FFF2-40B4-BE49-F238E27FC236}">
                <a16:creationId xmlns:a16="http://schemas.microsoft.com/office/drawing/2014/main" id="{C5BA2C3E-0D55-A3CF-4C84-3AC3716E056A}"/>
              </a:ext>
            </a:extLst>
          </p:cNvPr>
          <p:cNvSpPr txBox="1">
            <a:spLocks noChangeArrowheads="1"/>
          </p:cNvSpPr>
          <p:nvPr/>
        </p:nvSpPr>
        <p:spPr bwMode="auto">
          <a:xfrm>
            <a:off x="3352800" y="5334000"/>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i="1">
                <a:solidFill>
                  <a:srgbClr val="000000"/>
                </a:solidFill>
                <a:cs typeface="Arial" panose="020B0604020202020204" pitchFamily="34" charset="0"/>
              </a:rPr>
              <a:t>Salinità media annua di superficie</a:t>
            </a:r>
          </a:p>
        </p:txBody>
      </p:sp>
      <p:pic>
        <p:nvPicPr>
          <p:cNvPr id="35846" name="Picture 9" descr="C:\Documents and Settings\Administrator\Documenti\Elena\didattica 2008-2009\Oceanografia Chimica\fig oceanog\Fif 1-8.JPG">
            <a:extLst>
              <a:ext uri="{FF2B5EF4-FFF2-40B4-BE49-F238E27FC236}">
                <a16:creationId xmlns:a16="http://schemas.microsoft.com/office/drawing/2014/main" id="{C2FEC428-0A46-14B6-BD34-C75C21F4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2165350"/>
            <a:ext cx="26971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7" descr="Fif 1-2.JPG">
            <a:extLst>
              <a:ext uri="{FF2B5EF4-FFF2-40B4-BE49-F238E27FC236}">
                <a16:creationId xmlns:a16="http://schemas.microsoft.com/office/drawing/2014/main" id="{DDD586C6-008D-7242-EC80-6023FB17C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43259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enel.it/azienda/ricerca_sviluppo/dossier_rs/img/Temp_oceano.jpg">
            <a:extLst>
              <a:ext uri="{FF2B5EF4-FFF2-40B4-BE49-F238E27FC236}">
                <a16:creationId xmlns:a16="http://schemas.microsoft.com/office/drawing/2014/main" id="{8E5D6802-3020-41DF-FCA7-8EECBAA2D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44963"/>
            <a:ext cx="487680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asellaDiTesto 8">
            <a:extLst>
              <a:ext uri="{FF2B5EF4-FFF2-40B4-BE49-F238E27FC236}">
                <a16:creationId xmlns:a16="http://schemas.microsoft.com/office/drawing/2014/main" id="{9A3F008F-238D-5DAB-4377-C2A535E88BF9}"/>
              </a:ext>
            </a:extLst>
          </p:cNvPr>
          <p:cNvSpPr txBox="1">
            <a:spLocks noChangeArrowheads="1"/>
          </p:cNvSpPr>
          <p:nvPr/>
        </p:nvSpPr>
        <p:spPr bwMode="auto">
          <a:xfrm>
            <a:off x="1143000" y="54102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200" i="1">
                <a:solidFill>
                  <a:srgbClr val="000000"/>
                </a:solidFill>
                <a:latin typeface="+mn-lt"/>
              </a:rPr>
              <a:t>Temperature medie annue di superficie</a:t>
            </a:r>
          </a:p>
        </p:txBody>
      </p:sp>
      <p:sp>
        <p:nvSpPr>
          <p:cNvPr id="12296" name="CasellaDiTesto 9">
            <a:extLst>
              <a:ext uri="{FF2B5EF4-FFF2-40B4-BE49-F238E27FC236}">
                <a16:creationId xmlns:a16="http://schemas.microsoft.com/office/drawing/2014/main" id="{3EB6FD7B-992B-589A-BEAD-61EB101C48A6}"/>
              </a:ext>
            </a:extLst>
          </p:cNvPr>
          <p:cNvSpPr txBox="1">
            <a:spLocks noChangeArrowheads="1"/>
          </p:cNvSpPr>
          <p:nvPr/>
        </p:nvSpPr>
        <p:spPr bwMode="auto">
          <a:xfrm>
            <a:off x="4419600" y="533400"/>
            <a:ext cx="4648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600">
                <a:solidFill>
                  <a:srgbClr val="000000"/>
                </a:solidFill>
                <a:latin typeface="+mn-lt"/>
              </a:rPr>
              <a:t>Mentre la salinità superficiale ha variazioni di valore contenute in un intervallo molto stretto, 32-39 unità, la temperatura di superficie varia in un intervallo molto ampio, andando da -2°C per le acque dei poli fino ai 30°C delle acque equatoriali.</a:t>
            </a:r>
          </a:p>
          <a:p>
            <a:pPr eaLnBrk="1" hangingPunct="1">
              <a:defRPr/>
            </a:pPr>
            <a:r>
              <a:rPr lang="it-IT" altLang="it-IT" sz="1600">
                <a:solidFill>
                  <a:srgbClr val="000000"/>
                </a:solidFill>
                <a:latin typeface="+mn-lt"/>
              </a:rPr>
              <a:t>La temperatura media e la salinità media corrispondono a 3.50°C e 34.72; il 70% delle acque differiscono di ±4°C e 0.3 unità dai valori medi. </a:t>
            </a:r>
          </a:p>
          <a:p>
            <a:pPr eaLnBrk="1" hangingPunct="1">
              <a:defRPr/>
            </a:pPr>
            <a:endParaRPr lang="it-IT" altLang="it-IT" sz="1600">
              <a:solidFill>
                <a:srgbClr val="000000"/>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F9CE6A06-8D5E-FB8D-1BDF-2B9D1A2F1A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476250"/>
            <a:ext cx="72580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a:extLst>
              <a:ext uri="{FF2B5EF4-FFF2-40B4-BE49-F238E27FC236}">
                <a16:creationId xmlns:a16="http://schemas.microsoft.com/office/drawing/2014/main" id="{56DDC99C-6326-6A9A-3B1F-D617E5A99920}"/>
              </a:ext>
            </a:extLst>
          </p:cNvPr>
          <p:cNvSpPr>
            <a:spLocks noChangeArrowheads="1"/>
          </p:cNvSpPr>
          <p:nvPr/>
        </p:nvSpPr>
        <p:spPr bwMode="auto">
          <a:xfrm>
            <a:off x="928688" y="4387850"/>
            <a:ext cx="75676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it-IT" sz="1200">
                <a:latin typeface="Arial" panose="020B0604020202020204" pitchFamily="34" charset="0"/>
                <a:cs typeface="Arial" panose="020B0604020202020204" pitchFamily="34" charset="0"/>
              </a:rPr>
              <a:t>These systems are strongly connected through fluxes of energy, chemicals, biomass, nutrients, and water. The atmosphere is the thin layer of gases that cover the Earth’s surface. Among other things, it moderates the Earth’s temperature and absorbs energy and ultraviolet radiation from the sun. The hydrosphere contains the Earth’s water. Approximately 70 % of the surface of the globe is covered with water, and approximately 10 % of the land is covered by ice. Approximately 1 % of the mass of the hydrosphere is fresh water, 2 % is ice, and the remaining portion is oceanic water. Water is recycled though the hydrosphere via evaporation, condensation and run-off. The lithosphere is the uppermost portion of the geosphere, containing the solid rocky crust that covers the entire planet. The lithosphere is the source of raw materials, e.g., crude oil, iron and copper. The biosphere is composed of all living organisms, including plants, animals, and single-celled organisms.</a:t>
            </a:r>
            <a:endParaRPr lang="it-IT" altLang="it-IT" sz="120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D4A00C7-2474-A97C-A973-2960723821E6}"/>
              </a:ext>
            </a:extLst>
          </p:cNvPr>
          <p:cNvSpPr>
            <a:spLocks noGrp="1" noChangeArrowheads="1"/>
          </p:cNvSpPr>
          <p:nvPr>
            <p:ph type="title"/>
          </p:nvPr>
        </p:nvSpPr>
        <p:spPr>
          <a:xfrm>
            <a:off x="457200" y="71438"/>
            <a:ext cx="8229600" cy="1384300"/>
          </a:xfrm>
        </p:spPr>
        <p:txBody>
          <a:bodyPr/>
          <a:lstStyle/>
          <a:p>
            <a:pPr eaLnBrk="1" hangingPunct="1"/>
            <a:r>
              <a:rPr lang="it-IT" altLang="it-IT" sz="2800" b="1">
                <a:solidFill>
                  <a:schemeClr val="folHlink"/>
                </a:solidFill>
                <a:cs typeface="Arial" panose="020B0604020202020204" pitchFamily="34" charset="0"/>
              </a:rPr>
              <a:t>TEMPERATURA</a:t>
            </a:r>
          </a:p>
        </p:txBody>
      </p:sp>
      <p:sp>
        <p:nvSpPr>
          <p:cNvPr id="37891" name="Rectangle 3">
            <a:extLst>
              <a:ext uri="{FF2B5EF4-FFF2-40B4-BE49-F238E27FC236}">
                <a16:creationId xmlns:a16="http://schemas.microsoft.com/office/drawing/2014/main" id="{C214A0A9-E703-014B-C549-7A6A883F9327}"/>
              </a:ext>
            </a:extLst>
          </p:cNvPr>
          <p:cNvSpPr>
            <a:spLocks noGrp="1" noChangeArrowheads="1"/>
          </p:cNvSpPr>
          <p:nvPr>
            <p:ph type="body" sz="half" idx="1"/>
          </p:nvPr>
        </p:nvSpPr>
        <p:spPr>
          <a:xfrm>
            <a:off x="428625" y="1285875"/>
            <a:ext cx="4038600" cy="4714875"/>
          </a:xfrm>
        </p:spPr>
        <p:txBody>
          <a:bodyPr/>
          <a:lstStyle/>
          <a:p>
            <a:pPr marL="0" indent="0" algn="just" eaLnBrk="1" hangingPunct="1">
              <a:spcBef>
                <a:spcPct val="0"/>
              </a:spcBef>
              <a:buFontTx/>
              <a:buNone/>
            </a:pPr>
            <a:r>
              <a:rPr lang="it-IT" altLang="it-IT" sz="1800">
                <a:cs typeface="Arial" panose="020B0604020202020204" pitchFamily="34" charset="0"/>
              </a:rPr>
              <a:t>La temperatura delle acque di superfice varia con la latitudine e dalla distanza dalle coste.</a:t>
            </a:r>
          </a:p>
          <a:p>
            <a:pPr marL="0" indent="0" algn="just" eaLnBrk="1" hangingPunct="1">
              <a:spcBef>
                <a:spcPct val="0"/>
              </a:spcBef>
              <a:buFontTx/>
              <a:buNone/>
            </a:pPr>
            <a:endParaRPr lang="it-IT" altLang="it-IT" sz="1800">
              <a:cs typeface="Arial" panose="020B0604020202020204" pitchFamily="34" charset="0"/>
            </a:endParaRPr>
          </a:p>
          <a:p>
            <a:pPr marL="0" indent="0" algn="just" eaLnBrk="1" hangingPunct="1">
              <a:spcBef>
                <a:spcPct val="0"/>
              </a:spcBef>
              <a:buFontTx/>
              <a:buNone/>
            </a:pPr>
            <a:r>
              <a:rPr lang="it-IT" altLang="it-IT" sz="1800">
                <a:cs typeface="Arial" panose="020B0604020202020204" pitchFamily="34" charset="0"/>
              </a:rPr>
              <a:t>Le acque dell'emisfero boreale hanno una temperatura media di poco superiore a 19°C, mentre quelle australi superano di poco i 16°C.</a:t>
            </a:r>
          </a:p>
          <a:p>
            <a:pPr marL="0" indent="0" algn="just" eaLnBrk="1" hangingPunct="1">
              <a:spcBef>
                <a:spcPct val="0"/>
              </a:spcBef>
              <a:buFontTx/>
              <a:buNone/>
            </a:pPr>
            <a:endParaRPr lang="it-IT" altLang="it-IT" sz="1800">
              <a:cs typeface="Arial" panose="020B0604020202020204" pitchFamily="34" charset="0"/>
            </a:endParaRPr>
          </a:p>
          <a:p>
            <a:pPr marL="0" indent="0" algn="just" eaLnBrk="1" hangingPunct="1">
              <a:spcBef>
                <a:spcPct val="0"/>
              </a:spcBef>
              <a:buFontTx/>
              <a:buNone/>
            </a:pPr>
            <a:r>
              <a:rPr lang="it-IT" altLang="it-IT" sz="1800">
                <a:cs typeface="Arial" panose="020B0604020202020204" pitchFamily="34" charset="0"/>
              </a:rPr>
              <a:t> La temperatura diminuisce di circa 0,3 °C per ogni grado di latitudine; di conseguenza, è in media di 27 °C presso l'equatore (lat. = 0°) e di –2°C presso i poli (lat.= 90°). </a:t>
            </a:r>
          </a:p>
          <a:p>
            <a:pPr marL="0" indent="0" algn="just" eaLnBrk="1" hangingPunct="1">
              <a:spcBef>
                <a:spcPct val="0"/>
              </a:spcBef>
              <a:buFontTx/>
              <a:buNone/>
            </a:pPr>
            <a:r>
              <a:rPr lang="it-IT" altLang="it-IT" sz="1800">
                <a:cs typeface="Arial" panose="020B0604020202020204" pitchFamily="34" charset="0"/>
              </a:rPr>
              <a:t>Ciò per il diverso riscaldamento del mare da parte dei raggi solari.</a:t>
            </a:r>
          </a:p>
          <a:p>
            <a:pPr marL="0" indent="0" algn="just" eaLnBrk="1" hangingPunct="1">
              <a:spcBef>
                <a:spcPct val="0"/>
              </a:spcBef>
              <a:buFontTx/>
              <a:buNone/>
            </a:pPr>
            <a:endParaRPr lang="it-IT" altLang="it-IT" sz="1800">
              <a:cs typeface="Arial" panose="020B0604020202020204" pitchFamily="34" charset="0"/>
            </a:endParaRPr>
          </a:p>
        </p:txBody>
      </p:sp>
      <p:pic>
        <p:nvPicPr>
          <p:cNvPr id="37892" name="Picture 4">
            <a:extLst>
              <a:ext uri="{FF2B5EF4-FFF2-40B4-BE49-F238E27FC236}">
                <a16:creationId xmlns:a16="http://schemas.microsoft.com/office/drawing/2014/main" id="{3CA9FEBE-D40D-9D74-60A5-B97EE67DA34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571625"/>
            <a:ext cx="4103688" cy="5143500"/>
          </a:xfrm>
          <a:noFill/>
        </p:spPr>
      </p:pic>
      <p:sp>
        <p:nvSpPr>
          <p:cNvPr id="37893" name="Segnaposto numero diapositiva 6">
            <a:extLst>
              <a:ext uri="{FF2B5EF4-FFF2-40B4-BE49-F238E27FC236}">
                <a16:creationId xmlns:a16="http://schemas.microsoft.com/office/drawing/2014/main" id="{F06B2A95-85D3-B7A7-D04A-455DAC5C4BBB}"/>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73610F9-2E69-9646-8A9C-52B110A91CDF}" type="slidenum">
              <a:rPr lang="it-IT" altLang="it-IT" sz="1200">
                <a:cs typeface="Arial" panose="020B0604020202020204" pitchFamily="34" charset="0"/>
              </a:rPr>
              <a:pPr algn="r" eaLnBrk="1" hangingPunct="1">
                <a:spcBef>
                  <a:spcPct val="0"/>
                </a:spcBef>
                <a:buFontTx/>
                <a:buNone/>
              </a:pPr>
              <a:t>20</a:t>
            </a:fld>
            <a:endParaRPr lang="it-IT" altLang="it-IT" sz="1200">
              <a:cs typeface="Arial" panose="020B0604020202020204" pitchFamily="34" charset="0"/>
            </a:endParaRPr>
          </a:p>
        </p:txBody>
      </p:sp>
      <p:pic>
        <p:nvPicPr>
          <p:cNvPr id="37894" name="Picture 9" descr="http://www.naturafabene.it/acqua4.jpg">
            <a:extLst>
              <a:ext uri="{FF2B5EF4-FFF2-40B4-BE49-F238E27FC236}">
                <a16:creationId xmlns:a16="http://schemas.microsoft.com/office/drawing/2014/main" id="{CB47FBA9-62BB-D828-A9B4-317E3EAFB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0"/>
            <a:ext cx="235743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Segnaposto piè di pagina 5">
            <a:extLst>
              <a:ext uri="{FF2B5EF4-FFF2-40B4-BE49-F238E27FC236}">
                <a16:creationId xmlns:a16="http://schemas.microsoft.com/office/drawing/2014/main" id="{B99F8892-7BBE-6268-DD7A-AAE92077715C}"/>
              </a:ext>
            </a:extLst>
          </p:cNvPr>
          <p:cNvSpPr txBox="1">
            <a:spLocks noGrp="1"/>
          </p:cNvSpPr>
          <p:nvPr/>
        </p:nvSpPr>
        <p:spPr bwMode="auto">
          <a:xfrm>
            <a:off x="3505200" y="6561138"/>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cs typeface="Arial" panose="020B0604020202020204" pitchFamily="34" charset="0"/>
              </a:rPr>
              <a:t>Prof.ssa Elena Chianese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windoweb.it/guida/scienze/scienze_foto/tavola_periodica_elementi.gif">
            <a:extLst>
              <a:ext uri="{FF2B5EF4-FFF2-40B4-BE49-F238E27FC236}">
                <a16:creationId xmlns:a16="http://schemas.microsoft.com/office/drawing/2014/main" id="{E3588991-8E18-C242-1CC0-6CB793FFF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69135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4F193D65-A745-B727-42D9-A3829014A4A7}"/>
              </a:ext>
            </a:extLst>
          </p:cNvPr>
          <p:cNvSpPr txBox="1"/>
          <p:nvPr/>
        </p:nvSpPr>
        <p:spPr>
          <a:xfrm>
            <a:off x="2667000" y="0"/>
            <a:ext cx="4191000" cy="369888"/>
          </a:xfrm>
          <a:prstGeom prst="rect">
            <a:avLst/>
          </a:prstGeom>
          <a:noFill/>
          <a:ln>
            <a:solidFill>
              <a:schemeClr val="accent3"/>
            </a:solidFill>
          </a:ln>
        </p:spPr>
        <p:txBody>
          <a:bodyPr>
            <a:spAutoFit/>
          </a:bodyPr>
          <a:lstStyle/>
          <a:p>
            <a:pPr algn="ctr" eaLnBrk="1" hangingPunct="1">
              <a:defRPr/>
            </a:pPr>
            <a:r>
              <a:rPr lang="it-IT" sz="1800" dirty="0">
                <a:solidFill>
                  <a:srgbClr val="000000"/>
                </a:solidFill>
                <a:latin typeface="+mn-lt"/>
              </a:rPr>
              <a:t>Le sostanze chimiche</a:t>
            </a:r>
          </a:p>
        </p:txBody>
      </p:sp>
      <p:sp>
        <p:nvSpPr>
          <p:cNvPr id="13319" name="CasellaDiTesto 9">
            <a:extLst>
              <a:ext uri="{FF2B5EF4-FFF2-40B4-BE49-F238E27FC236}">
                <a16:creationId xmlns:a16="http://schemas.microsoft.com/office/drawing/2014/main" id="{E04F5DE1-8C47-7D70-1ECE-F4EC88805679}"/>
              </a:ext>
            </a:extLst>
          </p:cNvPr>
          <p:cNvSpPr txBox="1">
            <a:spLocks noChangeArrowheads="1"/>
          </p:cNvSpPr>
          <p:nvPr/>
        </p:nvSpPr>
        <p:spPr bwMode="auto">
          <a:xfrm>
            <a:off x="304800" y="457200"/>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800">
                <a:solidFill>
                  <a:srgbClr val="000000"/>
                </a:solidFill>
                <a:latin typeface="+mn-lt"/>
              </a:rPr>
              <a:t>I composti chimici nelle acque oceaniche sono distinti in 4 grandi classi in base essenzialmente all’andamento della distribuzione della loro concentrazione con la profondità.</a:t>
            </a:r>
          </a:p>
        </p:txBody>
      </p:sp>
      <p:sp>
        <p:nvSpPr>
          <p:cNvPr id="13320" name="CasellaDiTesto 10">
            <a:extLst>
              <a:ext uri="{FF2B5EF4-FFF2-40B4-BE49-F238E27FC236}">
                <a16:creationId xmlns:a16="http://schemas.microsoft.com/office/drawing/2014/main" id="{9499DD64-634B-8C29-DE41-0AA76B60470D}"/>
              </a:ext>
            </a:extLst>
          </p:cNvPr>
          <p:cNvSpPr txBox="1">
            <a:spLocks noChangeArrowheads="1"/>
          </p:cNvSpPr>
          <p:nvPr/>
        </p:nvSpPr>
        <p:spPr bwMode="auto">
          <a:xfrm>
            <a:off x="0" y="1371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it-IT" altLang="it-IT" sz="1400">
                <a:solidFill>
                  <a:srgbClr val="000000"/>
                </a:solidFill>
                <a:latin typeface="+mn-lt"/>
              </a:rPr>
              <a:t>Sottoponendo un campione a filtrazione mediante membrane con pori di </a:t>
            </a:r>
            <a:r>
              <a:rPr lang="it-IT" altLang="it-IT" sz="1400" b="1">
                <a:solidFill>
                  <a:srgbClr val="000000"/>
                </a:solidFill>
                <a:latin typeface="+mn-lt"/>
              </a:rPr>
              <a:t>0.45 µm</a:t>
            </a:r>
            <a:r>
              <a:rPr lang="it-IT" altLang="it-IT" sz="1400">
                <a:solidFill>
                  <a:srgbClr val="000000"/>
                </a:solidFill>
                <a:latin typeface="+mn-lt"/>
              </a:rPr>
              <a:t>, si distinguono una fase particellare ed un disciolta.</a:t>
            </a:r>
          </a:p>
        </p:txBody>
      </p:sp>
      <p:sp>
        <p:nvSpPr>
          <p:cNvPr id="12" name="CasellaDiTesto 11">
            <a:extLst>
              <a:ext uri="{FF2B5EF4-FFF2-40B4-BE49-F238E27FC236}">
                <a16:creationId xmlns:a16="http://schemas.microsoft.com/office/drawing/2014/main" id="{93200A21-84C1-C225-179B-E24C8DEF32FE}"/>
              </a:ext>
            </a:extLst>
          </p:cNvPr>
          <p:cNvSpPr txBox="1"/>
          <p:nvPr/>
        </p:nvSpPr>
        <p:spPr>
          <a:xfrm>
            <a:off x="0" y="3352800"/>
            <a:ext cx="2057400" cy="2246313"/>
          </a:xfrm>
          <a:prstGeom prst="rect">
            <a:avLst/>
          </a:prstGeom>
          <a:noFill/>
        </p:spPr>
        <p:txBody>
          <a:bodyPr>
            <a:spAutoFit/>
          </a:bodyPr>
          <a:lstStyle/>
          <a:p>
            <a:pPr algn="ctr" eaLnBrk="1" hangingPunct="1">
              <a:defRPr/>
            </a:pPr>
            <a:r>
              <a:rPr lang="it-IT" sz="1400" dirty="0">
                <a:solidFill>
                  <a:srgbClr val="000000"/>
                </a:solidFill>
                <a:latin typeface="+mn-lt"/>
              </a:rPr>
              <a:t>A </a:t>
            </a:r>
            <a:r>
              <a:rPr lang="it-IT" sz="1400" b="1" dirty="0">
                <a:solidFill>
                  <a:srgbClr val="000000"/>
                </a:solidFill>
                <a:latin typeface="+mn-lt"/>
              </a:rPr>
              <a:t>100 m</a:t>
            </a:r>
            <a:r>
              <a:rPr lang="it-IT" sz="1400" dirty="0">
                <a:solidFill>
                  <a:srgbClr val="000000"/>
                </a:solidFill>
                <a:latin typeface="+mn-lt"/>
              </a:rPr>
              <a:t> al di sotto della superficie, tutto il materiale è disciolto; tale materiale è costituito da elementi classificati come:</a:t>
            </a:r>
          </a:p>
          <a:p>
            <a:pPr algn="ctr" eaLnBrk="1" hangingPunct="1">
              <a:defRPr/>
            </a:pPr>
            <a:r>
              <a:rPr lang="it-IT" sz="1400" dirty="0">
                <a:solidFill>
                  <a:srgbClr val="2D2D8A">
                    <a:lumMod val="75000"/>
                  </a:srgbClr>
                </a:solidFill>
                <a:latin typeface="+mn-lt"/>
              </a:rPr>
              <a:t>conservativi</a:t>
            </a:r>
          </a:p>
          <a:p>
            <a:pPr algn="ctr" eaLnBrk="1" hangingPunct="1">
              <a:defRPr/>
            </a:pPr>
            <a:r>
              <a:rPr lang="it-IT" sz="1400" dirty="0">
                <a:solidFill>
                  <a:srgbClr val="000000"/>
                </a:solidFill>
                <a:latin typeface="+mn-lt"/>
              </a:rPr>
              <a:t>bioattivi</a:t>
            </a:r>
          </a:p>
          <a:p>
            <a:pPr algn="ctr" eaLnBrk="1" hangingPunct="1">
              <a:defRPr/>
            </a:pPr>
            <a:r>
              <a:rPr lang="it-IT" sz="1400" dirty="0">
                <a:solidFill>
                  <a:srgbClr val="00B050"/>
                </a:solidFill>
                <a:latin typeface="+mn-lt"/>
              </a:rPr>
              <a:t>assorbiti</a:t>
            </a:r>
          </a:p>
          <a:p>
            <a:pPr algn="ctr" eaLnBrk="1" hangingPunct="1">
              <a:defRPr/>
            </a:pPr>
            <a:r>
              <a:rPr lang="it-IT" sz="1400" dirty="0">
                <a:solidFill>
                  <a:srgbClr val="D60093"/>
                </a:solidFill>
                <a:latin typeface="+mn-lt"/>
              </a:rPr>
              <a:t>gassosi</a:t>
            </a:r>
          </a:p>
        </p:txBody>
      </p:sp>
      <p:sp>
        <p:nvSpPr>
          <p:cNvPr id="13" name="Ovale 12">
            <a:extLst>
              <a:ext uri="{FF2B5EF4-FFF2-40B4-BE49-F238E27FC236}">
                <a16:creationId xmlns:a16="http://schemas.microsoft.com/office/drawing/2014/main" id="{D80FB88D-7FF0-A62F-EC07-246B1B820693}"/>
              </a:ext>
            </a:extLst>
          </p:cNvPr>
          <p:cNvSpPr/>
          <p:nvPr/>
        </p:nvSpPr>
        <p:spPr>
          <a:xfrm>
            <a:off x="2197100" y="19685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14" name="Ovale 13">
            <a:extLst>
              <a:ext uri="{FF2B5EF4-FFF2-40B4-BE49-F238E27FC236}">
                <a16:creationId xmlns:a16="http://schemas.microsoft.com/office/drawing/2014/main" id="{1FF87468-C857-A9BE-DCFB-44CB661279F8}"/>
              </a:ext>
            </a:extLst>
          </p:cNvPr>
          <p:cNvSpPr/>
          <p:nvPr/>
        </p:nvSpPr>
        <p:spPr>
          <a:xfrm>
            <a:off x="2222500" y="23368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15" name="Ovale 14">
            <a:extLst>
              <a:ext uri="{FF2B5EF4-FFF2-40B4-BE49-F238E27FC236}">
                <a16:creationId xmlns:a16="http://schemas.microsoft.com/office/drawing/2014/main" id="{22755D18-4AE7-B90F-1906-52872BFA5AD6}"/>
              </a:ext>
            </a:extLst>
          </p:cNvPr>
          <p:cNvSpPr/>
          <p:nvPr/>
        </p:nvSpPr>
        <p:spPr>
          <a:xfrm>
            <a:off x="2247900" y="26924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16" name="Ovale 15">
            <a:extLst>
              <a:ext uri="{FF2B5EF4-FFF2-40B4-BE49-F238E27FC236}">
                <a16:creationId xmlns:a16="http://schemas.microsoft.com/office/drawing/2014/main" id="{B56730A5-D55D-C39B-6BE7-9C2AB9BB37B6}"/>
              </a:ext>
            </a:extLst>
          </p:cNvPr>
          <p:cNvSpPr/>
          <p:nvPr/>
        </p:nvSpPr>
        <p:spPr>
          <a:xfrm>
            <a:off x="2197100" y="30734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17" name="Ovale 16">
            <a:extLst>
              <a:ext uri="{FF2B5EF4-FFF2-40B4-BE49-F238E27FC236}">
                <a16:creationId xmlns:a16="http://schemas.microsoft.com/office/drawing/2014/main" id="{248086FD-E442-A701-3C93-B25B57C710FA}"/>
              </a:ext>
            </a:extLst>
          </p:cNvPr>
          <p:cNvSpPr/>
          <p:nvPr/>
        </p:nvSpPr>
        <p:spPr>
          <a:xfrm>
            <a:off x="2247900" y="34290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18" name="Ovale 17">
            <a:extLst>
              <a:ext uri="{FF2B5EF4-FFF2-40B4-BE49-F238E27FC236}">
                <a16:creationId xmlns:a16="http://schemas.microsoft.com/office/drawing/2014/main" id="{4A601BF3-615B-707F-41ED-E0BD5057BCD4}"/>
              </a:ext>
            </a:extLst>
          </p:cNvPr>
          <p:cNvSpPr/>
          <p:nvPr/>
        </p:nvSpPr>
        <p:spPr>
          <a:xfrm>
            <a:off x="2260600" y="3821113"/>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19" name="Ovale 18">
            <a:extLst>
              <a:ext uri="{FF2B5EF4-FFF2-40B4-BE49-F238E27FC236}">
                <a16:creationId xmlns:a16="http://schemas.microsoft.com/office/drawing/2014/main" id="{52CB532D-48DB-6B01-3C53-EB617E234D5E}"/>
              </a:ext>
            </a:extLst>
          </p:cNvPr>
          <p:cNvSpPr/>
          <p:nvPr/>
        </p:nvSpPr>
        <p:spPr>
          <a:xfrm>
            <a:off x="1514475" y="4664075"/>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0" name="Ovale 19">
            <a:extLst>
              <a:ext uri="{FF2B5EF4-FFF2-40B4-BE49-F238E27FC236}">
                <a16:creationId xmlns:a16="http://schemas.microsoft.com/office/drawing/2014/main" id="{B86F5E77-2D21-4315-D51F-043EA59BA6CF}"/>
              </a:ext>
            </a:extLst>
          </p:cNvPr>
          <p:cNvSpPr/>
          <p:nvPr/>
        </p:nvSpPr>
        <p:spPr>
          <a:xfrm>
            <a:off x="2603500" y="27178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1" name="Ovale 20">
            <a:extLst>
              <a:ext uri="{FF2B5EF4-FFF2-40B4-BE49-F238E27FC236}">
                <a16:creationId xmlns:a16="http://schemas.microsoft.com/office/drawing/2014/main" id="{360FA784-1276-87C9-666C-1CB981FA8D6D}"/>
              </a:ext>
            </a:extLst>
          </p:cNvPr>
          <p:cNvSpPr/>
          <p:nvPr/>
        </p:nvSpPr>
        <p:spPr>
          <a:xfrm>
            <a:off x="2616200" y="30607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2" name="Ovale 21">
            <a:extLst>
              <a:ext uri="{FF2B5EF4-FFF2-40B4-BE49-F238E27FC236}">
                <a16:creationId xmlns:a16="http://schemas.microsoft.com/office/drawing/2014/main" id="{B94E5F38-41ED-DA85-DDCF-5B76C836E0D9}"/>
              </a:ext>
            </a:extLst>
          </p:cNvPr>
          <p:cNvSpPr/>
          <p:nvPr/>
        </p:nvSpPr>
        <p:spPr>
          <a:xfrm>
            <a:off x="4064000" y="34290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3" name="Ovale 22">
            <a:extLst>
              <a:ext uri="{FF2B5EF4-FFF2-40B4-BE49-F238E27FC236}">
                <a16:creationId xmlns:a16="http://schemas.microsoft.com/office/drawing/2014/main" id="{B8469615-6BB1-5F29-64FA-4AEAB3861796}"/>
              </a:ext>
            </a:extLst>
          </p:cNvPr>
          <p:cNvSpPr/>
          <p:nvPr/>
        </p:nvSpPr>
        <p:spPr>
          <a:xfrm>
            <a:off x="4038600" y="38100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4" name="Ovale 23">
            <a:extLst>
              <a:ext uri="{FF2B5EF4-FFF2-40B4-BE49-F238E27FC236}">
                <a16:creationId xmlns:a16="http://schemas.microsoft.com/office/drawing/2014/main" id="{F442591A-1E59-1B08-58DB-6DFEF52BE0C9}"/>
              </a:ext>
            </a:extLst>
          </p:cNvPr>
          <p:cNvSpPr/>
          <p:nvPr/>
        </p:nvSpPr>
        <p:spPr>
          <a:xfrm>
            <a:off x="4432300" y="38100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5" name="Ovale 24">
            <a:extLst>
              <a:ext uri="{FF2B5EF4-FFF2-40B4-BE49-F238E27FC236}">
                <a16:creationId xmlns:a16="http://schemas.microsoft.com/office/drawing/2014/main" id="{577E8394-944E-E6CC-A3ED-B63E46F66FB2}"/>
              </a:ext>
            </a:extLst>
          </p:cNvPr>
          <p:cNvSpPr/>
          <p:nvPr/>
        </p:nvSpPr>
        <p:spPr>
          <a:xfrm>
            <a:off x="4800600" y="38100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6" name="Ovale 25">
            <a:extLst>
              <a:ext uri="{FF2B5EF4-FFF2-40B4-BE49-F238E27FC236}">
                <a16:creationId xmlns:a16="http://schemas.microsoft.com/office/drawing/2014/main" id="{40022734-C435-B304-234F-7C074CAC3DCD}"/>
              </a:ext>
            </a:extLst>
          </p:cNvPr>
          <p:cNvSpPr/>
          <p:nvPr/>
        </p:nvSpPr>
        <p:spPr>
          <a:xfrm>
            <a:off x="6616700" y="23495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7" name="Ovale 26">
            <a:extLst>
              <a:ext uri="{FF2B5EF4-FFF2-40B4-BE49-F238E27FC236}">
                <a16:creationId xmlns:a16="http://schemas.microsoft.com/office/drawing/2014/main" id="{523D3994-7FEB-DD31-545A-14E14D621705}"/>
              </a:ext>
            </a:extLst>
          </p:cNvPr>
          <p:cNvSpPr/>
          <p:nvPr/>
        </p:nvSpPr>
        <p:spPr>
          <a:xfrm>
            <a:off x="7391400" y="34417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8" name="Ovale 27">
            <a:extLst>
              <a:ext uri="{FF2B5EF4-FFF2-40B4-BE49-F238E27FC236}">
                <a16:creationId xmlns:a16="http://schemas.microsoft.com/office/drawing/2014/main" id="{477DE0F3-DB97-4998-8E29-A71184FF48CB}"/>
              </a:ext>
            </a:extLst>
          </p:cNvPr>
          <p:cNvSpPr/>
          <p:nvPr/>
        </p:nvSpPr>
        <p:spPr>
          <a:xfrm>
            <a:off x="7721600" y="26924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29" name="Ovale 28">
            <a:extLst>
              <a:ext uri="{FF2B5EF4-FFF2-40B4-BE49-F238E27FC236}">
                <a16:creationId xmlns:a16="http://schemas.microsoft.com/office/drawing/2014/main" id="{B7BE043D-2EBE-D8A7-846C-89FA31A12F4A}"/>
              </a:ext>
            </a:extLst>
          </p:cNvPr>
          <p:cNvSpPr/>
          <p:nvPr/>
        </p:nvSpPr>
        <p:spPr>
          <a:xfrm>
            <a:off x="8089900" y="23495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0" name="Ovale 29">
            <a:extLst>
              <a:ext uri="{FF2B5EF4-FFF2-40B4-BE49-F238E27FC236}">
                <a16:creationId xmlns:a16="http://schemas.microsoft.com/office/drawing/2014/main" id="{EBF96152-8E6E-B741-7F4A-336A253A5C55}"/>
              </a:ext>
            </a:extLst>
          </p:cNvPr>
          <p:cNvSpPr/>
          <p:nvPr/>
        </p:nvSpPr>
        <p:spPr>
          <a:xfrm>
            <a:off x="8115300" y="27051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1" name="Ovale 30">
            <a:extLst>
              <a:ext uri="{FF2B5EF4-FFF2-40B4-BE49-F238E27FC236}">
                <a16:creationId xmlns:a16="http://schemas.microsoft.com/office/drawing/2014/main" id="{4045D2EF-EA17-7479-8CC9-47E6D6E34CEE}"/>
              </a:ext>
            </a:extLst>
          </p:cNvPr>
          <p:cNvSpPr/>
          <p:nvPr/>
        </p:nvSpPr>
        <p:spPr>
          <a:xfrm>
            <a:off x="8128000" y="30734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4" name="Ovale 33">
            <a:extLst>
              <a:ext uri="{FF2B5EF4-FFF2-40B4-BE49-F238E27FC236}">
                <a16:creationId xmlns:a16="http://schemas.microsoft.com/office/drawing/2014/main" id="{578FA20F-A9BB-CFBF-438B-7F0739E3A3DA}"/>
              </a:ext>
            </a:extLst>
          </p:cNvPr>
          <p:cNvSpPr/>
          <p:nvPr/>
        </p:nvSpPr>
        <p:spPr>
          <a:xfrm>
            <a:off x="409575" y="5122863"/>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5" name="Ovale 34">
            <a:extLst>
              <a:ext uri="{FF2B5EF4-FFF2-40B4-BE49-F238E27FC236}">
                <a16:creationId xmlns:a16="http://schemas.microsoft.com/office/drawing/2014/main" id="{DA5E9BFD-8B56-F41D-13B6-96BD4083212F}"/>
              </a:ext>
            </a:extLst>
          </p:cNvPr>
          <p:cNvSpPr/>
          <p:nvPr/>
        </p:nvSpPr>
        <p:spPr>
          <a:xfrm>
            <a:off x="4445000" y="30607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6" name="Ovale 35">
            <a:extLst>
              <a:ext uri="{FF2B5EF4-FFF2-40B4-BE49-F238E27FC236}">
                <a16:creationId xmlns:a16="http://schemas.microsoft.com/office/drawing/2014/main" id="{18BF9861-05D8-7FCF-96EA-D42D9F729F1E}"/>
              </a:ext>
            </a:extLst>
          </p:cNvPr>
          <p:cNvSpPr/>
          <p:nvPr/>
        </p:nvSpPr>
        <p:spPr>
          <a:xfrm>
            <a:off x="6273800" y="38100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7" name="Ovale 36">
            <a:extLst>
              <a:ext uri="{FF2B5EF4-FFF2-40B4-BE49-F238E27FC236}">
                <a16:creationId xmlns:a16="http://schemas.microsoft.com/office/drawing/2014/main" id="{FC276BA6-10E7-35CC-F1E0-32B3483F7043}"/>
              </a:ext>
            </a:extLst>
          </p:cNvPr>
          <p:cNvSpPr/>
          <p:nvPr/>
        </p:nvSpPr>
        <p:spPr>
          <a:xfrm>
            <a:off x="6654800" y="27051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8" name="Ovale 37">
            <a:extLst>
              <a:ext uri="{FF2B5EF4-FFF2-40B4-BE49-F238E27FC236}">
                <a16:creationId xmlns:a16="http://schemas.microsoft.com/office/drawing/2014/main" id="{3A02C331-65D0-53EA-B717-864AE2B243D6}"/>
              </a:ext>
            </a:extLst>
          </p:cNvPr>
          <p:cNvSpPr/>
          <p:nvPr/>
        </p:nvSpPr>
        <p:spPr>
          <a:xfrm>
            <a:off x="6654800" y="30607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39" name="Ovale 38">
            <a:extLst>
              <a:ext uri="{FF2B5EF4-FFF2-40B4-BE49-F238E27FC236}">
                <a16:creationId xmlns:a16="http://schemas.microsoft.com/office/drawing/2014/main" id="{F993EEA4-7D1C-42F1-FE3C-3AF591FF3AFB}"/>
              </a:ext>
            </a:extLst>
          </p:cNvPr>
          <p:cNvSpPr/>
          <p:nvPr/>
        </p:nvSpPr>
        <p:spPr>
          <a:xfrm>
            <a:off x="7035800" y="34417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0" name="Ovale 39">
            <a:extLst>
              <a:ext uri="{FF2B5EF4-FFF2-40B4-BE49-F238E27FC236}">
                <a16:creationId xmlns:a16="http://schemas.microsoft.com/office/drawing/2014/main" id="{082A5479-ADEA-0711-C592-D4CF4C5781FA}"/>
              </a:ext>
            </a:extLst>
          </p:cNvPr>
          <p:cNvSpPr/>
          <p:nvPr/>
        </p:nvSpPr>
        <p:spPr>
          <a:xfrm>
            <a:off x="7035800" y="38100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1" name="Ovale 40">
            <a:extLst>
              <a:ext uri="{FF2B5EF4-FFF2-40B4-BE49-F238E27FC236}">
                <a16:creationId xmlns:a16="http://schemas.microsoft.com/office/drawing/2014/main" id="{464ACB9A-B46E-3E2D-25C7-868AA32F0877}"/>
              </a:ext>
            </a:extLst>
          </p:cNvPr>
          <p:cNvSpPr/>
          <p:nvPr/>
        </p:nvSpPr>
        <p:spPr>
          <a:xfrm>
            <a:off x="7378700" y="38100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2" name="Ovale 41">
            <a:extLst>
              <a:ext uri="{FF2B5EF4-FFF2-40B4-BE49-F238E27FC236}">
                <a16:creationId xmlns:a16="http://schemas.microsoft.com/office/drawing/2014/main" id="{1831D917-D2F4-5BBC-BEE0-298E65185C2B}"/>
              </a:ext>
            </a:extLst>
          </p:cNvPr>
          <p:cNvSpPr/>
          <p:nvPr/>
        </p:nvSpPr>
        <p:spPr>
          <a:xfrm>
            <a:off x="7759700" y="37973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3" name="Ovale 42">
            <a:extLst>
              <a:ext uri="{FF2B5EF4-FFF2-40B4-BE49-F238E27FC236}">
                <a16:creationId xmlns:a16="http://schemas.microsoft.com/office/drawing/2014/main" id="{FB37B31E-3EC7-1D97-21A2-305A7AD4401D}"/>
              </a:ext>
            </a:extLst>
          </p:cNvPr>
          <p:cNvSpPr/>
          <p:nvPr/>
        </p:nvSpPr>
        <p:spPr>
          <a:xfrm>
            <a:off x="7772400" y="34290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4" name="Ovale 43">
            <a:extLst>
              <a:ext uri="{FF2B5EF4-FFF2-40B4-BE49-F238E27FC236}">
                <a16:creationId xmlns:a16="http://schemas.microsoft.com/office/drawing/2014/main" id="{ED0C3AD0-AEB4-47DD-32FB-8FDB71831044}"/>
              </a:ext>
            </a:extLst>
          </p:cNvPr>
          <p:cNvSpPr/>
          <p:nvPr/>
        </p:nvSpPr>
        <p:spPr>
          <a:xfrm>
            <a:off x="3352800" y="46990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5" name="Ovale 44">
            <a:extLst>
              <a:ext uri="{FF2B5EF4-FFF2-40B4-BE49-F238E27FC236}">
                <a16:creationId xmlns:a16="http://schemas.microsoft.com/office/drawing/2014/main" id="{60DB6C70-8D34-3C34-72F5-CA5DC23B00D4}"/>
              </a:ext>
            </a:extLst>
          </p:cNvPr>
          <p:cNvSpPr/>
          <p:nvPr/>
        </p:nvSpPr>
        <p:spPr>
          <a:xfrm>
            <a:off x="3352800" y="5067300"/>
            <a:ext cx="2286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6" name="Ovale 45">
            <a:extLst>
              <a:ext uri="{FF2B5EF4-FFF2-40B4-BE49-F238E27FC236}">
                <a16:creationId xmlns:a16="http://schemas.microsoft.com/office/drawing/2014/main" id="{4D7D1E2D-9161-61BE-DD92-217B3F6318E1}"/>
              </a:ext>
            </a:extLst>
          </p:cNvPr>
          <p:cNvSpPr/>
          <p:nvPr/>
        </p:nvSpPr>
        <p:spPr>
          <a:xfrm>
            <a:off x="1400175" y="5351463"/>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7" name="Ovale 46">
            <a:extLst>
              <a:ext uri="{FF2B5EF4-FFF2-40B4-BE49-F238E27FC236}">
                <a16:creationId xmlns:a16="http://schemas.microsoft.com/office/drawing/2014/main" id="{23A3905B-C19A-AF3C-20E7-39D3D86B13D5}"/>
              </a:ext>
            </a:extLst>
          </p:cNvPr>
          <p:cNvSpPr/>
          <p:nvPr/>
        </p:nvSpPr>
        <p:spPr>
          <a:xfrm>
            <a:off x="8496300" y="19685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8" name="Ovale 47">
            <a:extLst>
              <a:ext uri="{FF2B5EF4-FFF2-40B4-BE49-F238E27FC236}">
                <a16:creationId xmlns:a16="http://schemas.microsoft.com/office/drawing/2014/main" id="{BFD69656-C36E-C3A7-D52C-550DC790C230}"/>
              </a:ext>
            </a:extLst>
          </p:cNvPr>
          <p:cNvSpPr/>
          <p:nvPr/>
        </p:nvSpPr>
        <p:spPr>
          <a:xfrm>
            <a:off x="8496300" y="23368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49" name="Ovale 48">
            <a:extLst>
              <a:ext uri="{FF2B5EF4-FFF2-40B4-BE49-F238E27FC236}">
                <a16:creationId xmlns:a16="http://schemas.microsoft.com/office/drawing/2014/main" id="{187B610E-BE58-6592-0B6F-7AF3C7691D05}"/>
              </a:ext>
            </a:extLst>
          </p:cNvPr>
          <p:cNvSpPr/>
          <p:nvPr/>
        </p:nvSpPr>
        <p:spPr>
          <a:xfrm>
            <a:off x="8509000" y="27051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50" name="Ovale 49">
            <a:extLst>
              <a:ext uri="{FF2B5EF4-FFF2-40B4-BE49-F238E27FC236}">
                <a16:creationId xmlns:a16="http://schemas.microsoft.com/office/drawing/2014/main" id="{64ECE089-901E-2FAD-13E0-B85E1A5B911A}"/>
              </a:ext>
            </a:extLst>
          </p:cNvPr>
          <p:cNvSpPr/>
          <p:nvPr/>
        </p:nvSpPr>
        <p:spPr>
          <a:xfrm>
            <a:off x="8496300" y="30734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51" name="Ovale 50">
            <a:extLst>
              <a:ext uri="{FF2B5EF4-FFF2-40B4-BE49-F238E27FC236}">
                <a16:creationId xmlns:a16="http://schemas.microsoft.com/office/drawing/2014/main" id="{1A769D67-7FB5-C59B-FFF5-A9820A35C3F2}"/>
              </a:ext>
            </a:extLst>
          </p:cNvPr>
          <p:cNvSpPr/>
          <p:nvPr/>
        </p:nvSpPr>
        <p:spPr>
          <a:xfrm>
            <a:off x="8483600" y="34290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52" name="Ovale 51">
            <a:extLst>
              <a:ext uri="{FF2B5EF4-FFF2-40B4-BE49-F238E27FC236}">
                <a16:creationId xmlns:a16="http://schemas.microsoft.com/office/drawing/2014/main" id="{60B96E4E-0BF2-5DC8-D66D-4C1D9AFBADF6}"/>
              </a:ext>
            </a:extLst>
          </p:cNvPr>
          <p:cNvSpPr/>
          <p:nvPr/>
        </p:nvSpPr>
        <p:spPr>
          <a:xfrm>
            <a:off x="8496300" y="38100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53" name="Ovale 52">
            <a:extLst>
              <a:ext uri="{FF2B5EF4-FFF2-40B4-BE49-F238E27FC236}">
                <a16:creationId xmlns:a16="http://schemas.microsoft.com/office/drawing/2014/main" id="{637477C2-D4D8-4CA4-30C4-14FAB0921E08}"/>
              </a:ext>
            </a:extLst>
          </p:cNvPr>
          <p:cNvSpPr/>
          <p:nvPr/>
        </p:nvSpPr>
        <p:spPr>
          <a:xfrm>
            <a:off x="7734300" y="23368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54" name="Ovale 53">
            <a:extLst>
              <a:ext uri="{FF2B5EF4-FFF2-40B4-BE49-F238E27FC236}">
                <a16:creationId xmlns:a16="http://schemas.microsoft.com/office/drawing/2014/main" id="{ED8227A8-639B-DC68-91C2-52315CBC293A}"/>
              </a:ext>
            </a:extLst>
          </p:cNvPr>
          <p:cNvSpPr/>
          <p:nvPr/>
        </p:nvSpPr>
        <p:spPr>
          <a:xfrm>
            <a:off x="7340600" y="2336800"/>
            <a:ext cx="228600" cy="2286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sp>
        <p:nvSpPr>
          <p:cNvPr id="55" name="Ovale 54">
            <a:extLst>
              <a:ext uri="{FF2B5EF4-FFF2-40B4-BE49-F238E27FC236}">
                <a16:creationId xmlns:a16="http://schemas.microsoft.com/office/drawing/2014/main" id="{285CC898-4407-38D3-D683-3E775F7B47D3}"/>
              </a:ext>
            </a:extLst>
          </p:cNvPr>
          <p:cNvSpPr/>
          <p:nvPr/>
        </p:nvSpPr>
        <p:spPr>
          <a:xfrm>
            <a:off x="4038600" y="5067300"/>
            <a:ext cx="228600" cy="228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solidFill>
                <a:srgbClr val="FFFFFF"/>
              </a:solidFill>
            </a:endParaRPr>
          </a:p>
        </p:txBody>
      </p:sp>
      <p:cxnSp>
        <p:nvCxnSpPr>
          <p:cNvPr id="57" name="Connettore 1 56">
            <a:extLst>
              <a:ext uri="{FF2B5EF4-FFF2-40B4-BE49-F238E27FC236}">
                <a16:creationId xmlns:a16="http://schemas.microsoft.com/office/drawing/2014/main" id="{2379F90A-D754-E1A2-DE19-468779EC93CD}"/>
              </a:ext>
            </a:extLst>
          </p:cNvPr>
          <p:cNvCxnSpPr/>
          <p:nvPr/>
        </p:nvCxnSpPr>
        <p:spPr>
          <a:xfrm rot="5400000" flipH="1" flipV="1">
            <a:off x="4495800" y="4648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ttore 1 57">
            <a:extLst>
              <a:ext uri="{FF2B5EF4-FFF2-40B4-BE49-F238E27FC236}">
                <a16:creationId xmlns:a16="http://schemas.microsoft.com/office/drawing/2014/main" id="{29978FD4-148E-0088-7F85-1B0B478A1C37}"/>
              </a:ext>
            </a:extLst>
          </p:cNvPr>
          <p:cNvCxnSpPr/>
          <p:nvPr/>
        </p:nvCxnSpPr>
        <p:spPr>
          <a:xfrm rot="5400000" flipH="1" flipV="1">
            <a:off x="44958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ttore 1 58">
            <a:extLst>
              <a:ext uri="{FF2B5EF4-FFF2-40B4-BE49-F238E27FC236}">
                <a16:creationId xmlns:a16="http://schemas.microsoft.com/office/drawing/2014/main" id="{C19C71B1-FB3B-B84E-55CA-8E7E8D9039C2}"/>
              </a:ext>
            </a:extLst>
          </p:cNvPr>
          <p:cNvCxnSpPr/>
          <p:nvPr/>
        </p:nvCxnSpPr>
        <p:spPr>
          <a:xfrm rot="5400000" flipH="1" flipV="1">
            <a:off x="48768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1 59">
            <a:extLst>
              <a:ext uri="{FF2B5EF4-FFF2-40B4-BE49-F238E27FC236}">
                <a16:creationId xmlns:a16="http://schemas.microsoft.com/office/drawing/2014/main" id="{F5AA4AC6-4A3C-BEC0-2E8C-02E759C0EC39}"/>
              </a:ext>
            </a:extLst>
          </p:cNvPr>
          <p:cNvCxnSpPr/>
          <p:nvPr/>
        </p:nvCxnSpPr>
        <p:spPr>
          <a:xfrm rot="5400000" flipH="1" flipV="1">
            <a:off x="52578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Connettore 1 60">
            <a:extLst>
              <a:ext uri="{FF2B5EF4-FFF2-40B4-BE49-F238E27FC236}">
                <a16:creationId xmlns:a16="http://schemas.microsoft.com/office/drawing/2014/main" id="{85FCF05A-9090-9306-F15A-02334CECA955}"/>
              </a:ext>
            </a:extLst>
          </p:cNvPr>
          <p:cNvCxnSpPr/>
          <p:nvPr/>
        </p:nvCxnSpPr>
        <p:spPr>
          <a:xfrm rot="5400000" flipH="1" flipV="1">
            <a:off x="55626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ttore 1 61">
            <a:extLst>
              <a:ext uri="{FF2B5EF4-FFF2-40B4-BE49-F238E27FC236}">
                <a16:creationId xmlns:a16="http://schemas.microsoft.com/office/drawing/2014/main" id="{4D98AE29-244C-C71F-FEC2-CF3CC64941C1}"/>
              </a:ext>
            </a:extLst>
          </p:cNvPr>
          <p:cNvCxnSpPr/>
          <p:nvPr/>
        </p:nvCxnSpPr>
        <p:spPr>
          <a:xfrm rot="5400000" flipH="1" flipV="1">
            <a:off x="59436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225DD4C8-E730-6845-E5EF-ACDF9DA0A73B}"/>
              </a:ext>
            </a:extLst>
          </p:cNvPr>
          <p:cNvCxnSpPr/>
          <p:nvPr/>
        </p:nvCxnSpPr>
        <p:spPr>
          <a:xfrm rot="5400000" flipH="1" flipV="1">
            <a:off x="63246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ttore 1 63">
            <a:extLst>
              <a:ext uri="{FF2B5EF4-FFF2-40B4-BE49-F238E27FC236}">
                <a16:creationId xmlns:a16="http://schemas.microsoft.com/office/drawing/2014/main" id="{7075F68D-87FB-BCA0-E12E-B39F1A01CCCA}"/>
              </a:ext>
            </a:extLst>
          </p:cNvPr>
          <p:cNvCxnSpPr/>
          <p:nvPr/>
        </p:nvCxnSpPr>
        <p:spPr>
          <a:xfrm rot="5400000" flipH="1" flipV="1">
            <a:off x="67056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ttore 1 64">
            <a:extLst>
              <a:ext uri="{FF2B5EF4-FFF2-40B4-BE49-F238E27FC236}">
                <a16:creationId xmlns:a16="http://schemas.microsoft.com/office/drawing/2014/main" id="{9D5D0049-9D49-F3A4-074D-942F172AF681}"/>
              </a:ext>
            </a:extLst>
          </p:cNvPr>
          <p:cNvCxnSpPr/>
          <p:nvPr/>
        </p:nvCxnSpPr>
        <p:spPr>
          <a:xfrm rot="5400000" flipH="1" flipV="1">
            <a:off x="70866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46CFD8FF-9C75-04DC-010A-21CD04535F7E}"/>
              </a:ext>
            </a:extLst>
          </p:cNvPr>
          <p:cNvCxnSpPr/>
          <p:nvPr/>
        </p:nvCxnSpPr>
        <p:spPr>
          <a:xfrm rot="5400000" flipH="1" flipV="1">
            <a:off x="74676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ttore 1 66">
            <a:extLst>
              <a:ext uri="{FF2B5EF4-FFF2-40B4-BE49-F238E27FC236}">
                <a16:creationId xmlns:a16="http://schemas.microsoft.com/office/drawing/2014/main" id="{26ABEC94-A493-513F-9886-B148FA4CFAEC}"/>
              </a:ext>
            </a:extLst>
          </p:cNvPr>
          <p:cNvCxnSpPr/>
          <p:nvPr/>
        </p:nvCxnSpPr>
        <p:spPr>
          <a:xfrm rot="5400000" flipH="1" flipV="1">
            <a:off x="77724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ttore 1 67">
            <a:extLst>
              <a:ext uri="{FF2B5EF4-FFF2-40B4-BE49-F238E27FC236}">
                <a16:creationId xmlns:a16="http://schemas.microsoft.com/office/drawing/2014/main" id="{32E428D8-FC94-D8C2-B039-56552A6F1071}"/>
              </a:ext>
            </a:extLst>
          </p:cNvPr>
          <p:cNvCxnSpPr/>
          <p:nvPr/>
        </p:nvCxnSpPr>
        <p:spPr>
          <a:xfrm rot="5400000" flipH="1" flipV="1">
            <a:off x="8153400" y="502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ttore 1 68">
            <a:extLst>
              <a:ext uri="{FF2B5EF4-FFF2-40B4-BE49-F238E27FC236}">
                <a16:creationId xmlns:a16="http://schemas.microsoft.com/office/drawing/2014/main" id="{49CD5A15-3FF6-CBCA-EB49-00B669EF66F1}"/>
              </a:ext>
            </a:extLst>
          </p:cNvPr>
          <p:cNvCxnSpPr/>
          <p:nvPr/>
        </p:nvCxnSpPr>
        <p:spPr>
          <a:xfrm rot="5400000" flipH="1" flipV="1">
            <a:off x="22860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1 69">
            <a:extLst>
              <a:ext uri="{FF2B5EF4-FFF2-40B4-BE49-F238E27FC236}">
                <a16:creationId xmlns:a16="http://schemas.microsoft.com/office/drawing/2014/main" id="{F428F027-4BBD-B29D-3705-464D1190295F}"/>
              </a:ext>
            </a:extLst>
          </p:cNvPr>
          <p:cNvCxnSpPr/>
          <p:nvPr/>
        </p:nvCxnSpPr>
        <p:spPr>
          <a:xfrm rot="5400000" flipH="1" flipV="1">
            <a:off x="29718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ttore 1 70">
            <a:extLst>
              <a:ext uri="{FF2B5EF4-FFF2-40B4-BE49-F238E27FC236}">
                <a16:creationId xmlns:a16="http://schemas.microsoft.com/office/drawing/2014/main" id="{CEAFBA15-24CE-B310-8944-AEDF3B2AEAF0}"/>
              </a:ext>
            </a:extLst>
          </p:cNvPr>
          <p:cNvCxnSpPr/>
          <p:nvPr/>
        </p:nvCxnSpPr>
        <p:spPr>
          <a:xfrm rot="5400000" flipH="1" flipV="1">
            <a:off x="34290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33CCFE5C-5F0C-F9D5-A2D9-023973DA50A2}"/>
              </a:ext>
            </a:extLst>
          </p:cNvPr>
          <p:cNvCxnSpPr/>
          <p:nvPr/>
        </p:nvCxnSpPr>
        <p:spPr>
          <a:xfrm rot="5400000" flipH="1" flipV="1">
            <a:off x="38100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ttore 1 72">
            <a:extLst>
              <a:ext uri="{FF2B5EF4-FFF2-40B4-BE49-F238E27FC236}">
                <a16:creationId xmlns:a16="http://schemas.microsoft.com/office/drawing/2014/main" id="{48884A69-719D-B8A7-FAF5-03B59AFBA414}"/>
              </a:ext>
            </a:extLst>
          </p:cNvPr>
          <p:cNvCxnSpPr/>
          <p:nvPr/>
        </p:nvCxnSpPr>
        <p:spPr>
          <a:xfrm rot="5400000" flipH="1" flipV="1">
            <a:off x="41148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nettore 1 73">
            <a:extLst>
              <a:ext uri="{FF2B5EF4-FFF2-40B4-BE49-F238E27FC236}">
                <a16:creationId xmlns:a16="http://schemas.microsoft.com/office/drawing/2014/main" id="{58256F40-2B71-EBD8-B8CF-50F56B71309A}"/>
              </a:ext>
            </a:extLst>
          </p:cNvPr>
          <p:cNvCxnSpPr/>
          <p:nvPr/>
        </p:nvCxnSpPr>
        <p:spPr>
          <a:xfrm rot="5400000" flipH="1" flipV="1">
            <a:off x="44958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08DBE1CA-D56E-23B3-DAAA-F9F0C820F5B2}"/>
              </a:ext>
            </a:extLst>
          </p:cNvPr>
          <p:cNvCxnSpPr/>
          <p:nvPr/>
        </p:nvCxnSpPr>
        <p:spPr>
          <a:xfrm rot="5400000" flipH="1" flipV="1">
            <a:off x="48768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nettore 1 75">
            <a:extLst>
              <a:ext uri="{FF2B5EF4-FFF2-40B4-BE49-F238E27FC236}">
                <a16:creationId xmlns:a16="http://schemas.microsoft.com/office/drawing/2014/main" id="{09E5AA15-C22B-25E4-3DCF-ECC7784ED667}"/>
              </a:ext>
            </a:extLst>
          </p:cNvPr>
          <p:cNvCxnSpPr/>
          <p:nvPr/>
        </p:nvCxnSpPr>
        <p:spPr>
          <a:xfrm rot="5400000" flipH="1" flipV="1">
            <a:off x="52578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1 76">
            <a:extLst>
              <a:ext uri="{FF2B5EF4-FFF2-40B4-BE49-F238E27FC236}">
                <a16:creationId xmlns:a16="http://schemas.microsoft.com/office/drawing/2014/main" id="{CAEF20A5-6982-593C-22BA-A6A7734FD5E5}"/>
              </a:ext>
            </a:extLst>
          </p:cNvPr>
          <p:cNvCxnSpPr/>
          <p:nvPr/>
        </p:nvCxnSpPr>
        <p:spPr>
          <a:xfrm rot="5400000" flipH="1" flipV="1">
            <a:off x="55880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Connettore 1 77">
            <a:extLst>
              <a:ext uri="{FF2B5EF4-FFF2-40B4-BE49-F238E27FC236}">
                <a16:creationId xmlns:a16="http://schemas.microsoft.com/office/drawing/2014/main" id="{69884C20-8271-9CB6-6DB1-E76A18D7AD11}"/>
              </a:ext>
            </a:extLst>
          </p:cNvPr>
          <p:cNvCxnSpPr/>
          <p:nvPr/>
        </p:nvCxnSpPr>
        <p:spPr>
          <a:xfrm rot="5400000" flipH="1" flipV="1">
            <a:off x="59436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onnettore 1 78">
            <a:extLst>
              <a:ext uri="{FF2B5EF4-FFF2-40B4-BE49-F238E27FC236}">
                <a16:creationId xmlns:a16="http://schemas.microsoft.com/office/drawing/2014/main" id="{B4FF2B20-8132-FC02-9D71-32D5EC773D28}"/>
              </a:ext>
            </a:extLst>
          </p:cNvPr>
          <p:cNvCxnSpPr/>
          <p:nvPr/>
        </p:nvCxnSpPr>
        <p:spPr>
          <a:xfrm rot="5400000" flipH="1" flipV="1">
            <a:off x="6324600" y="4114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AF1AFE24-6074-8AFD-C764-F4BF03B8EF0A}"/>
              </a:ext>
            </a:extLst>
          </p:cNvPr>
          <p:cNvCxnSpPr/>
          <p:nvPr/>
        </p:nvCxnSpPr>
        <p:spPr>
          <a:xfrm rot="5400000" flipH="1" flipV="1">
            <a:off x="5257800" y="37338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Connettore 1 80">
            <a:extLst>
              <a:ext uri="{FF2B5EF4-FFF2-40B4-BE49-F238E27FC236}">
                <a16:creationId xmlns:a16="http://schemas.microsoft.com/office/drawing/2014/main" id="{781FEFA1-31F0-E92E-C85E-1D8C0F0F60DD}"/>
              </a:ext>
            </a:extLst>
          </p:cNvPr>
          <p:cNvCxnSpPr/>
          <p:nvPr/>
        </p:nvCxnSpPr>
        <p:spPr>
          <a:xfrm rot="5400000" flipH="1" flipV="1">
            <a:off x="8178800" y="37592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nettore 1 81">
            <a:extLst>
              <a:ext uri="{FF2B5EF4-FFF2-40B4-BE49-F238E27FC236}">
                <a16:creationId xmlns:a16="http://schemas.microsoft.com/office/drawing/2014/main" id="{FFC1189D-99D1-8069-AFA1-7CBA7971DF96}"/>
              </a:ext>
            </a:extLst>
          </p:cNvPr>
          <p:cNvCxnSpPr/>
          <p:nvPr/>
        </p:nvCxnSpPr>
        <p:spPr>
          <a:xfrm rot="5400000" flipH="1" flipV="1">
            <a:off x="228600" y="6096000"/>
            <a:ext cx="2286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389" name="CasellaDiTesto 82">
            <a:extLst>
              <a:ext uri="{FF2B5EF4-FFF2-40B4-BE49-F238E27FC236}">
                <a16:creationId xmlns:a16="http://schemas.microsoft.com/office/drawing/2014/main" id="{9B4A9ED2-9E3D-8EA0-E7E3-7B3A60B50D87}"/>
              </a:ext>
            </a:extLst>
          </p:cNvPr>
          <p:cNvSpPr txBox="1">
            <a:spLocks noChangeArrowheads="1"/>
          </p:cNvSpPr>
          <p:nvPr/>
        </p:nvSpPr>
        <p:spPr bwMode="auto">
          <a:xfrm>
            <a:off x="533400" y="60928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400">
                <a:solidFill>
                  <a:srgbClr val="000000"/>
                </a:solidFill>
                <a:latin typeface="+mn-lt"/>
              </a:rPr>
              <a:t>No data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asellaDiTesto 7">
            <a:extLst>
              <a:ext uri="{FF2B5EF4-FFF2-40B4-BE49-F238E27FC236}">
                <a16:creationId xmlns:a16="http://schemas.microsoft.com/office/drawing/2014/main" id="{4BCF9996-66ED-76EB-D032-715E57FEF28A}"/>
              </a:ext>
            </a:extLst>
          </p:cNvPr>
          <p:cNvSpPr txBox="1">
            <a:spLocks noChangeArrowheads="1"/>
          </p:cNvSpPr>
          <p:nvPr/>
        </p:nvSpPr>
        <p:spPr bwMode="auto">
          <a:xfrm>
            <a:off x="762000" y="762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600" i="1" dirty="0">
                <a:solidFill>
                  <a:srgbClr val="000000"/>
                </a:solidFill>
                <a:latin typeface="+mn-lt"/>
              </a:rPr>
              <a:t>1. Elementi conservativi (23)</a:t>
            </a:r>
          </a:p>
        </p:txBody>
      </p:sp>
      <p:sp>
        <p:nvSpPr>
          <p:cNvPr id="14342" name="CasellaDiTesto 8">
            <a:extLst>
              <a:ext uri="{FF2B5EF4-FFF2-40B4-BE49-F238E27FC236}">
                <a16:creationId xmlns:a16="http://schemas.microsoft.com/office/drawing/2014/main" id="{E054E72E-573F-6E55-0615-6AA6A319D052}"/>
              </a:ext>
            </a:extLst>
          </p:cNvPr>
          <p:cNvSpPr txBox="1">
            <a:spLocks noChangeArrowheads="1"/>
          </p:cNvSpPr>
          <p:nvPr/>
        </p:nvSpPr>
        <p:spPr bwMode="auto">
          <a:xfrm>
            <a:off x="381000" y="457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800">
                <a:solidFill>
                  <a:srgbClr val="000000"/>
                </a:solidFill>
                <a:latin typeface="+mn-lt"/>
              </a:rPr>
              <a:t>Il rapporto tra la loro concentrazione e la salinità è costante in un intervallo di pochi punti percentuali.</a:t>
            </a:r>
          </a:p>
        </p:txBody>
      </p:sp>
      <p:sp>
        <p:nvSpPr>
          <p:cNvPr id="14343" name="CasellaDiTesto 11">
            <a:extLst>
              <a:ext uri="{FF2B5EF4-FFF2-40B4-BE49-F238E27FC236}">
                <a16:creationId xmlns:a16="http://schemas.microsoft.com/office/drawing/2014/main" id="{AFA1CD61-B2E0-92F1-C076-18105CE2CB3E}"/>
              </a:ext>
            </a:extLst>
          </p:cNvPr>
          <p:cNvSpPr txBox="1">
            <a:spLocks noChangeArrowheads="1"/>
          </p:cNvSpPr>
          <p:nvPr/>
        </p:nvSpPr>
        <p:spPr bwMode="auto">
          <a:xfrm>
            <a:off x="381000" y="148748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600">
                <a:solidFill>
                  <a:srgbClr val="000000"/>
                </a:solidFill>
                <a:latin typeface="+mn-lt"/>
              </a:rPr>
              <a:t>La loro concentrazione è dunque influenzata dagli stessi fattori che influenzano la salinità, ossia fattori fisici quali evaporazione e precipitazione.</a:t>
            </a:r>
          </a:p>
        </p:txBody>
      </p:sp>
      <p:cxnSp>
        <p:nvCxnSpPr>
          <p:cNvPr id="14" name="Connettore 2 13">
            <a:extLst>
              <a:ext uri="{FF2B5EF4-FFF2-40B4-BE49-F238E27FC236}">
                <a16:creationId xmlns:a16="http://schemas.microsoft.com/office/drawing/2014/main" id="{DB62513E-9916-9B3C-873B-639F10C458C3}"/>
              </a:ext>
            </a:extLst>
          </p:cNvPr>
          <p:cNvCxnSpPr/>
          <p:nvPr/>
        </p:nvCxnSpPr>
        <p:spPr>
          <a:xfrm rot="5400000">
            <a:off x="4382294" y="1256506"/>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5" name="CasellaDiTesto 16">
            <a:extLst>
              <a:ext uri="{FF2B5EF4-FFF2-40B4-BE49-F238E27FC236}">
                <a16:creationId xmlns:a16="http://schemas.microsoft.com/office/drawing/2014/main" id="{1522360C-7159-4B5E-DE7C-293A0A77206B}"/>
              </a:ext>
            </a:extLst>
          </p:cNvPr>
          <p:cNvSpPr txBox="1">
            <a:spLocks noChangeArrowheads="1"/>
          </p:cNvSpPr>
          <p:nvPr/>
        </p:nvSpPr>
        <p:spPr bwMode="auto">
          <a:xfrm>
            <a:off x="2819400" y="2286000"/>
            <a:ext cx="617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800">
                <a:solidFill>
                  <a:srgbClr val="000000"/>
                </a:solidFill>
                <a:latin typeface="+mn-lt"/>
              </a:rPr>
              <a:t>Ci sono delle imprecisioni: ioni Ca</a:t>
            </a:r>
            <a:r>
              <a:rPr lang="it-IT" altLang="it-IT" sz="1800" baseline="30000">
                <a:solidFill>
                  <a:srgbClr val="000000"/>
                </a:solidFill>
                <a:latin typeface="+mn-lt"/>
              </a:rPr>
              <a:t>++</a:t>
            </a:r>
            <a:r>
              <a:rPr lang="it-IT" altLang="it-IT" sz="1800">
                <a:solidFill>
                  <a:srgbClr val="000000"/>
                </a:solidFill>
                <a:latin typeface="+mn-lt"/>
              </a:rPr>
              <a:t>, Mg</a:t>
            </a:r>
            <a:r>
              <a:rPr lang="it-IT" altLang="it-IT" sz="1800" baseline="30000">
                <a:solidFill>
                  <a:srgbClr val="000000"/>
                </a:solidFill>
                <a:latin typeface="+mn-lt"/>
              </a:rPr>
              <a:t>++</a:t>
            </a:r>
            <a:r>
              <a:rPr lang="it-IT" altLang="it-IT" sz="1800">
                <a:solidFill>
                  <a:srgbClr val="000000"/>
                </a:solidFill>
                <a:latin typeface="+mn-lt"/>
              </a:rPr>
              <a:t>, Sr</a:t>
            </a:r>
            <a:r>
              <a:rPr lang="it-IT" altLang="it-IT" sz="1800" baseline="30000">
                <a:solidFill>
                  <a:srgbClr val="000000"/>
                </a:solidFill>
                <a:latin typeface="+mn-lt"/>
              </a:rPr>
              <a:t>++</a:t>
            </a:r>
            <a:r>
              <a:rPr lang="it-IT" altLang="it-IT" sz="1800">
                <a:solidFill>
                  <a:srgbClr val="000000"/>
                </a:solidFill>
                <a:latin typeface="+mn-lt"/>
              </a:rPr>
              <a:t> presentano variazioni del rapporto rispetto alla salinità di circa 1 punto percentuale.</a:t>
            </a:r>
          </a:p>
        </p:txBody>
      </p:sp>
      <p:graphicFrame>
        <p:nvGraphicFramePr>
          <p:cNvPr id="18" name="Tabella 17">
            <a:extLst>
              <a:ext uri="{FF2B5EF4-FFF2-40B4-BE49-F238E27FC236}">
                <a16:creationId xmlns:a16="http://schemas.microsoft.com/office/drawing/2014/main" id="{8AAC19CC-7F23-1C69-E047-7E4561248B1F}"/>
              </a:ext>
            </a:extLst>
          </p:cNvPr>
          <p:cNvGraphicFramePr>
            <a:graphicFrameLocks noGrp="1"/>
          </p:cNvGraphicFramePr>
          <p:nvPr/>
        </p:nvGraphicFramePr>
        <p:xfrm>
          <a:off x="76200" y="2133600"/>
          <a:ext cx="2590800" cy="4267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274320">
                <a:tc>
                  <a:txBody>
                    <a:bodyPr/>
                    <a:lstStyle/>
                    <a:p>
                      <a:r>
                        <a:rPr lang="it-IT" sz="1400" dirty="0">
                          <a:latin typeface="Comic Sans MS" pitchFamily="66" charset="0"/>
                        </a:rPr>
                        <a:t>Ione </a:t>
                      </a:r>
                    </a:p>
                  </a:txBody>
                  <a:tcPr/>
                </a:tc>
                <a:tc>
                  <a:txBody>
                    <a:bodyPr/>
                    <a:lstStyle/>
                    <a:p>
                      <a:r>
                        <a:rPr lang="it-IT" sz="1400" dirty="0" err="1">
                          <a:latin typeface="Comic Sans MS" pitchFamily="66" charset="0"/>
                        </a:rPr>
                        <a:t>mmol</a:t>
                      </a:r>
                      <a:r>
                        <a:rPr lang="it-IT" sz="1400" dirty="0">
                          <a:latin typeface="Comic Sans MS" pitchFamily="66" charset="0"/>
                        </a:rPr>
                        <a:t>/kg</a:t>
                      </a:r>
                    </a:p>
                  </a:txBody>
                  <a:tcPr/>
                </a:tc>
                <a:extLst>
                  <a:ext uri="{0D108BD9-81ED-4DB2-BD59-A6C34878D82A}">
                    <a16:rowId xmlns:a16="http://schemas.microsoft.com/office/drawing/2014/main" val="10000"/>
                  </a:ext>
                </a:extLst>
              </a:tr>
              <a:tr h="274320">
                <a:tc>
                  <a:txBody>
                    <a:bodyPr/>
                    <a:lstStyle/>
                    <a:p>
                      <a:r>
                        <a:rPr lang="it-IT" sz="1400" dirty="0" err="1">
                          <a:latin typeface="Comic Sans MS" pitchFamily="66" charset="0"/>
                        </a:rPr>
                        <a:t>Na</a:t>
                      </a:r>
                      <a:r>
                        <a:rPr lang="it-IT" sz="1400" baseline="30000" dirty="0" err="1">
                          <a:latin typeface="Comic Sans MS" pitchFamily="66" charset="0"/>
                        </a:rPr>
                        <a:t>+</a:t>
                      </a:r>
                      <a:endParaRPr lang="it-IT" sz="1400" baseline="30000" dirty="0">
                        <a:latin typeface="Comic Sans MS" pitchFamily="66" charset="0"/>
                      </a:endParaRPr>
                    </a:p>
                  </a:txBody>
                  <a:tcPr/>
                </a:tc>
                <a:tc>
                  <a:txBody>
                    <a:bodyPr/>
                    <a:lstStyle/>
                    <a:p>
                      <a:r>
                        <a:rPr lang="it-IT" sz="1400" dirty="0">
                          <a:latin typeface="Comic Sans MS" pitchFamily="66" charset="0"/>
                        </a:rPr>
                        <a:t>469.06</a:t>
                      </a:r>
                    </a:p>
                  </a:txBody>
                  <a:tcPr/>
                </a:tc>
                <a:extLst>
                  <a:ext uri="{0D108BD9-81ED-4DB2-BD59-A6C34878D82A}">
                    <a16:rowId xmlns:a16="http://schemas.microsoft.com/office/drawing/2014/main" val="10001"/>
                  </a:ext>
                </a:extLst>
              </a:tr>
              <a:tr h="274320">
                <a:tc>
                  <a:txBody>
                    <a:bodyPr/>
                    <a:lstStyle/>
                    <a:p>
                      <a:r>
                        <a:rPr lang="it-IT" sz="1400" dirty="0">
                          <a:latin typeface="Comic Sans MS" pitchFamily="66" charset="0"/>
                        </a:rPr>
                        <a:t>Mg </a:t>
                      </a:r>
                      <a:r>
                        <a:rPr lang="it-IT" sz="1400" baseline="30000" dirty="0">
                          <a:latin typeface="Comic Sans MS" pitchFamily="66" charset="0"/>
                        </a:rPr>
                        <a:t>++</a:t>
                      </a:r>
                    </a:p>
                  </a:txBody>
                  <a:tcPr/>
                </a:tc>
                <a:tc>
                  <a:txBody>
                    <a:bodyPr/>
                    <a:lstStyle/>
                    <a:p>
                      <a:r>
                        <a:rPr lang="it-IT" sz="1400" dirty="0">
                          <a:latin typeface="Comic Sans MS" pitchFamily="66" charset="0"/>
                        </a:rPr>
                        <a:t>52.82</a:t>
                      </a:r>
                    </a:p>
                  </a:txBody>
                  <a:tcPr/>
                </a:tc>
                <a:extLst>
                  <a:ext uri="{0D108BD9-81ED-4DB2-BD59-A6C34878D82A}">
                    <a16:rowId xmlns:a16="http://schemas.microsoft.com/office/drawing/2014/main" val="10002"/>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Ca </a:t>
                      </a:r>
                      <a:r>
                        <a:rPr lang="it-IT" sz="1400" baseline="30000" dirty="0">
                          <a:latin typeface="Comic Sans MS" pitchFamily="66" charset="0"/>
                        </a:rPr>
                        <a:t>++</a:t>
                      </a:r>
                    </a:p>
                  </a:txBody>
                  <a:tcPr/>
                </a:tc>
                <a:tc>
                  <a:txBody>
                    <a:bodyPr/>
                    <a:lstStyle/>
                    <a:p>
                      <a:r>
                        <a:rPr lang="it-IT" sz="1400" dirty="0">
                          <a:latin typeface="Comic Sans MS" pitchFamily="66" charset="0"/>
                        </a:rPr>
                        <a:t>10.28</a:t>
                      </a:r>
                    </a:p>
                  </a:txBody>
                  <a:tcPr/>
                </a:tc>
                <a:extLst>
                  <a:ext uri="{0D108BD9-81ED-4DB2-BD59-A6C34878D82A}">
                    <a16:rowId xmlns:a16="http://schemas.microsoft.com/office/drawing/2014/main" val="1000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K </a:t>
                      </a:r>
                      <a:r>
                        <a:rPr lang="it-IT" sz="1400" baseline="30000" dirty="0">
                          <a:latin typeface="Comic Sans MS" pitchFamily="66" charset="0"/>
                        </a:rPr>
                        <a:t>+</a:t>
                      </a:r>
                    </a:p>
                  </a:txBody>
                  <a:tcPr/>
                </a:tc>
                <a:tc>
                  <a:txBody>
                    <a:bodyPr/>
                    <a:lstStyle/>
                    <a:p>
                      <a:r>
                        <a:rPr lang="it-IT" sz="1400" dirty="0">
                          <a:latin typeface="Comic Sans MS" pitchFamily="66" charset="0"/>
                        </a:rPr>
                        <a:t>10.21</a:t>
                      </a:r>
                    </a:p>
                  </a:txBody>
                  <a:tcPr/>
                </a:tc>
                <a:extLst>
                  <a:ext uri="{0D108BD9-81ED-4DB2-BD59-A6C34878D82A}">
                    <a16:rowId xmlns:a16="http://schemas.microsoft.com/office/drawing/2014/main" val="10004"/>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Sr </a:t>
                      </a:r>
                      <a:r>
                        <a:rPr lang="it-IT" sz="1400" baseline="30000" dirty="0">
                          <a:latin typeface="Comic Sans MS" pitchFamily="66" charset="0"/>
                        </a:rPr>
                        <a:t>++</a:t>
                      </a:r>
                    </a:p>
                  </a:txBody>
                  <a:tcPr/>
                </a:tc>
                <a:tc>
                  <a:txBody>
                    <a:bodyPr/>
                    <a:lstStyle/>
                    <a:p>
                      <a:r>
                        <a:rPr lang="it-IT" sz="1400" dirty="0">
                          <a:latin typeface="Comic Sans MS" pitchFamily="66" charset="0"/>
                        </a:rPr>
                        <a:t>0.09</a:t>
                      </a:r>
                    </a:p>
                  </a:txBody>
                  <a:tcPr/>
                </a:tc>
                <a:extLst>
                  <a:ext uri="{0D108BD9-81ED-4DB2-BD59-A6C34878D82A}">
                    <a16:rowId xmlns:a16="http://schemas.microsoft.com/office/drawing/2014/main" val="10005"/>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Li </a:t>
                      </a:r>
                      <a:r>
                        <a:rPr lang="it-IT" sz="1400" baseline="30000" dirty="0">
                          <a:latin typeface="Comic Sans MS" pitchFamily="66" charset="0"/>
                        </a:rPr>
                        <a:t>+</a:t>
                      </a:r>
                    </a:p>
                  </a:txBody>
                  <a:tcPr/>
                </a:tc>
                <a:tc>
                  <a:txBody>
                    <a:bodyPr/>
                    <a:lstStyle/>
                    <a:p>
                      <a:r>
                        <a:rPr lang="it-IT" sz="1400" dirty="0">
                          <a:latin typeface="Comic Sans MS" pitchFamily="66" charset="0"/>
                        </a:rPr>
                        <a:t>0.02</a:t>
                      </a:r>
                    </a:p>
                  </a:txBody>
                  <a:tcPr/>
                </a:tc>
                <a:extLst>
                  <a:ext uri="{0D108BD9-81ED-4DB2-BD59-A6C34878D82A}">
                    <a16:rowId xmlns:a16="http://schemas.microsoft.com/office/drawing/2014/main" val="10006"/>
                  </a:ext>
                </a:extLst>
              </a:tr>
              <a:tr h="274320">
                <a:tc>
                  <a:txBody>
                    <a:bodyPr/>
                    <a:lstStyle/>
                    <a:p>
                      <a:r>
                        <a:rPr lang="it-IT" sz="1400" dirty="0">
                          <a:latin typeface="Comic Sans MS" pitchFamily="66" charset="0"/>
                        </a:rPr>
                        <a:t>Cl</a:t>
                      </a:r>
                      <a:r>
                        <a:rPr lang="it-IT" sz="1400" baseline="30000" dirty="0">
                          <a:latin typeface="Comic Sans MS" pitchFamily="66" charset="0"/>
                        </a:rPr>
                        <a:t>-</a:t>
                      </a:r>
                    </a:p>
                  </a:txBody>
                  <a:tcPr/>
                </a:tc>
                <a:tc>
                  <a:txBody>
                    <a:bodyPr/>
                    <a:lstStyle/>
                    <a:p>
                      <a:r>
                        <a:rPr lang="it-IT" sz="1400" dirty="0">
                          <a:latin typeface="Comic Sans MS" pitchFamily="66" charset="0"/>
                        </a:rPr>
                        <a:t>545.86</a:t>
                      </a:r>
                    </a:p>
                  </a:txBody>
                  <a:tcPr/>
                </a:tc>
                <a:extLst>
                  <a:ext uri="{0D108BD9-81ED-4DB2-BD59-A6C34878D82A}">
                    <a16:rowId xmlns:a16="http://schemas.microsoft.com/office/drawing/2014/main" val="10007"/>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a:latin typeface="Comic Sans MS" pitchFamily="66" charset="0"/>
                        </a:rPr>
                        <a:t>SO</a:t>
                      </a:r>
                      <a:r>
                        <a:rPr lang="it-IT" sz="1400" baseline="-25000" dirty="0">
                          <a:latin typeface="Comic Sans MS" pitchFamily="66" charset="0"/>
                        </a:rPr>
                        <a:t>4</a:t>
                      </a:r>
                      <a:r>
                        <a:rPr lang="it-IT" sz="1400" baseline="30000" dirty="0">
                          <a:latin typeface="Comic Sans MS" pitchFamily="66" charset="0"/>
                        </a:rPr>
                        <a:t>2-</a:t>
                      </a:r>
                    </a:p>
                  </a:txBody>
                  <a:tcPr/>
                </a:tc>
                <a:tc>
                  <a:txBody>
                    <a:bodyPr/>
                    <a:lstStyle/>
                    <a:p>
                      <a:r>
                        <a:rPr lang="it-IT" sz="1400" dirty="0">
                          <a:latin typeface="Comic Sans MS" pitchFamily="66" charset="0"/>
                        </a:rPr>
                        <a:t>28.84</a:t>
                      </a:r>
                    </a:p>
                  </a:txBody>
                  <a:tcPr/>
                </a:tc>
                <a:extLst>
                  <a:ext uri="{0D108BD9-81ED-4DB2-BD59-A6C34878D82A}">
                    <a16:rowId xmlns:a16="http://schemas.microsoft.com/office/drawing/2014/main" val="10008"/>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a:latin typeface="Comic Sans MS" pitchFamily="66" charset="0"/>
                        </a:rPr>
                        <a:t>Br </a:t>
                      </a:r>
                      <a:r>
                        <a:rPr lang="it-IT" sz="1400" baseline="30000" dirty="0">
                          <a:latin typeface="Comic Sans MS" pitchFamily="66" charset="0"/>
                        </a:rPr>
                        <a:t>-</a:t>
                      </a:r>
                    </a:p>
                  </a:txBody>
                  <a:tcPr/>
                </a:tc>
                <a:tc>
                  <a:txBody>
                    <a:bodyPr/>
                    <a:lstStyle/>
                    <a:p>
                      <a:r>
                        <a:rPr lang="it-IT" sz="1400" dirty="0">
                          <a:latin typeface="Comic Sans MS" pitchFamily="66" charset="0"/>
                        </a:rPr>
                        <a:t>0.24</a:t>
                      </a:r>
                    </a:p>
                  </a:txBody>
                  <a:tcPr/>
                </a:tc>
                <a:extLst>
                  <a:ext uri="{0D108BD9-81ED-4DB2-BD59-A6C34878D82A}">
                    <a16:rowId xmlns:a16="http://schemas.microsoft.com/office/drawing/2014/main" val="10009"/>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30000" dirty="0">
                          <a:latin typeface="Comic Sans MS" pitchFamily="66" charset="0"/>
                        </a:rPr>
                        <a:t> </a:t>
                      </a:r>
                      <a:r>
                        <a:rPr lang="it-IT" sz="1400" baseline="0" dirty="0">
                          <a:latin typeface="Comic Sans MS" pitchFamily="66" charset="0"/>
                        </a:rPr>
                        <a:t>F</a:t>
                      </a:r>
                      <a:r>
                        <a:rPr lang="it-IT" sz="1400" baseline="30000" dirty="0">
                          <a:latin typeface="Comic Sans MS" pitchFamily="66" charset="0"/>
                        </a:rPr>
                        <a:t>-</a:t>
                      </a:r>
                    </a:p>
                  </a:txBody>
                  <a:tcPr/>
                </a:tc>
                <a:tc>
                  <a:txBody>
                    <a:bodyPr/>
                    <a:lstStyle/>
                    <a:p>
                      <a:r>
                        <a:rPr lang="it-IT" sz="1400" dirty="0">
                          <a:latin typeface="Comic Sans MS" pitchFamily="66" charset="0"/>
                        </a:rPr>
                        <a:t>0.07</a:t>
                      </a:r>
                    </a:p>
                  </a:txBody>
                  <a:tcPr/>
                </a:tc>
                <a:extLst>
                  <a:ext uri="{0D108BD9-81ED-4DB2-BD59-A6C34878D82A}">
                    <a16:rowId xmlns:a16="http://schemas.microsoft.com/office/drawing/2014/main" val="10010"/>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a:latin typeface="Comic Sans MS" pitchFamily="66" charset="0"/>
                        </a:rPr>
                        <a:t>HCO</a:t>
                      </a:r>
                      <a:r>
                        <a:rPr lang="it-IT" sz="1400" baseline="-25000" dirty="0">
                          <a:latin typeface="Comic Sans MS" pitchFamily="66" charset="0"/>
                        </a:rPr>
                        <a:t>3</a:t>
                      </a:r>
                      <a:r>
                        <a:rPr lang="it-IT" sz="1400" baseline="30000" dirty="0">
                          <a:latin typeface="Comic Sans MS" pitchFamily="66" charset="0"/>
                        </a:rPr>
                        <a:t>-</a:t>
                      </a:r>
                    </a:p>
                  </a:txBody>
                  <a:tcPr/>
                </a:tc>
                <a:tc>
                  <a:txBody>
                    <a:bodyPr/>
                    <a:lstStyle/>
                    <a:p>
                      <a:r>
                        <a:rPr lang="it-IT" sz="1400" dirty="0">
                          <a:latin typeface="Comic Sans MS" pitchFamily="66" charset="0"/>
                        </a:rPr>
                        <a:t>1.85</a:t>
                      </a:r>
                    </a:p>
                  </a:txBody>
                  <a:tcPr/>
                </a:tc>
                <a:extLst>
                  <a:ext uri="{0D108BD9-81ED-4DB2-BD59-A6C34878D82A}">
                    <a16:rowId xmlns:a16="http://schemas.microsoft.com/office/drawing/2014/main" val="10011"/>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a:latin typeface="Comic Sans MS" pitchFamily="66" charset="0"/>
                        </a:rPr>
                        <a:t>CO</a:t>
                      </a:r>
                      <a:r>
                        <a:rPr lang="it-IT" sz="1400" baseline="-25000" dirty="0">
                          <a:latin typeface="Comic Sans MS" pitchFamily="66" charset="0"/>
                        </a:rPr>
                        <a:t>3</a:t>
                      </a:r>
                      <a:r>
                        <a:rPr lang="it-IT" sz="1400" baseline="30000" dirty="0">
                          <a:latin typeface="Comic Sans MS" pitchFamily="66" charset="0"/>
                        </a:rPr>
                        <a:t>- -</a:t>
                      </a:r>
                    </a:p>
                  </a:txBody>
                  <a:tcPr/>
                </a:tc>
                <a:tc>
                  <a:txBody>
                    <a:bodyPr/>
                    <a:lstStyle/>
                    <a:p>
                      <a:r>
                        <a:rPr lang="it-IT" sz="1400" dirty="0">
                          <a:latin typeface="Comic Sans MS" pitchFamily="66" charset="0"/>
                        </a:rPr>
                        <a:t>0.25</a:t>
                      </a:r>
                    </a:p>
                  </a:txBody>
                  <a:tcPr/>
                </a:tc>
                <a:extLst>
                  <a:ext uri="{0D108BD9-81ED-4DB2-BD59-A6C34878D82A}">
                    <a16:rowId xmlns:a16="http://schemas.microsoft.com/office/drawing/2014/main" val="10012"/>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a:latin typeface="Comic Sans MS" pitchFamily="66" charset="0"/>
                        </a:rPr>
                        <a:t>B(OH)</a:t>
                      </a:r>
                      <a:r>
                        <a:rPr lang="it-IT" sz="1400" baseline="-25000" dirty="0">
                          <a:latin typeface="Comic Sans MS" pitchFamily="66" charset="0"/>
                        </a:rPr>
                        <a:t>4</a:t>
                      </a:r>
                      <a:r>
                        <a:rPr lang="it-IT" sz="1400" baseline="30000" dirty="0">
                          <a:latin typeface="Comic Sans MS" pitchFamily="66" charset="0"/>
                        </a:rPr>
                        <a:t>-</a:t>
                      </a:r>
                    </a:p>
                  </a:txBody>
                  <a:tcPr/>
                </a:tc>
                <a:tc>
                  <a:txBody>
                    <a:bodyPr/>
                    <a:lstStyle/>
                    <a:p>
                      <a:r>
                        <a:rPr lang="it-IT" sz="1400" dirty="0">
                          <a:latin typeface="Comic Sans MS" pitchFamily="66" charset="0"/>
                        </a:rPr>
                        <a:t>0.11</a:t>
                      </a:r>
                    </a:p>
                  </a:txBody>
                  <a:tcPr/>
                </a:tc>
                <a:extLst>
                  <a:ext uri="{0D108BD9-81ED-4DB2-BD59-A6C34878D82A}">
                    <a16:rowId xmlns:a16="http://schemas.microsoft.com/office/drawing/2014/main" val="10013"/>
                  </a:ext>
                </a:extLst>
              </a:tr>
            </a:tbl>
          </a:graphicData>
        </a:graphic>
      </p:graphicFrame>
      <p:sp>
        <p:nvSpPr>
          <p:cNvPr id="14393" name="CasellaDiTesto 18">
            <a:extLst>
              <a:ext uri="{FF2B5EF4-FFF2-40B4-BE49-F238E27FC236}">
                <a16:creationId xmlns:a16="http://schemas.microsoft.com/office/drawing/2014/main" id="{50F896E8-6D1D-1D25-AF35-DF18A5EA861F}"/>
              </a:ext>
            </a:extLst>
          </p:cNvPr>
          <p:cNvSpPr txBox="1">
            <a:spLocks noChangeArrowheads="1"/>
          </p:cNvSpPr>
          <p:nvPr/>
        </p:nvSpPr>
        <p:spPr bwMode="auto">
          <a:xfrm>
            <a:off x="3200400" y="3378200"/>
            <a:ext cx="5562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it-IT" altLang="it-IT" sz="1800">
                <a:solidFill>
                  <a:srgbClr val="000000"/>
                </a:solidFill>
                <a:latin typeface="+mn-lt"/>
              </a:rPr>
              <a:t>Gli ioni indicati in tabella sono i maggioritari, ossia quelli che hanno valori di concentrazione superiore a 10 µmol/kg. Gran parte di essi sono elementi conservativi, e costituiscono circa il 99.4% della massa disciolta.</a:t>
            </a:r>
          </a:p>
          <a:p>
            <a:pPr algn="just" eaLnBrk="1" hangingPunct="1">
              <a:defRPr/>
            </a:pPr>
            <a:r>
              <a:rPr lang="it-IT" altLang="it-IT" sz="1800">
                <a:solidFill>
                  <a:srgbClr val="000000"/>
                </a:solidFill>
                <a:latin typeface="+mn-lt"/>
              </a:rPr>
              <a:t>Na</a:t>
            </a:r>
            <a:r>
              <a:rPr lang="it-IT" altLang="it-IT" sz="1800" baseline="30000">
                <a:solidFill>
                  <a:srgbClr val="000000"/>
                </a:solidFill>
                <a:latin typeface="+mn-lt"/>
              </a:rPr>
              <a:t>+</a:t>
            </a:r>
            <a:r>
              <a:rPr lang="it-IT" altLang="it-IT" sz="1800">
                <a:solidFill>
                  <a:srgbClr val="000000"/>
                </a:solidFill>
                <a:latin typeface="+mn-lt"/>
              </a:rPr>
              <a:t> e Cl</a:t>
            </a:r>
            <a:r>
              <a:rPr lang="it-IT" altLang="it-IT" sz="1800" baseline="30000">
                <a:solidFill>
                  <a:srgbClr val="000000"/>
                </a:solidFill>
                <a:latin typeface="+mn-lt"/>
              </a:rPr>
              <a:t>- </a:t>
            </a:r>
            <a:r>
              <a:rPr lang="it-IT" altLang="it-IT" sz="1800">
                <a:solidFill>
                  <a:srgbClr val="000000"/>
                </a:solidFill>
                <a:latin typeface="+mn-lt"/>
              </a:rPr>
              <a:t> costituiscono l’86%, sommando anche SO</a:t>
            </a:r>
            <a:r>
              <a:rPr lang="it-IT" altLang="it-IT" sz="1800" baseline="-25000">
                <a:solidFill>
                  <a:srgbClr val="000000"/>
                </a:solidFill>
                <a:latin typeface="+mn-lt"/>
              </a:rPr>
              <a:t>4</a:t>
            </a:r>
            <a:r>
              <a:rPr lang="it-IT" altLang="it-IT" sz="1800" baseline="30000">
                <a:solidFill>
                  <a:srgbClr val="000000"/>
                </a:solidFill>
                <a:latin typeface="+mn-lt"/>
              </a:rPr>
              <a:t>2-</a:t>
            </a:r>
            <a:r>
              <a:rPr lang="it-IT" altLang="it-IT" sz="1800">
                <a:solidFill>
                  <a:srgbClr val="000000"/>
                </a:solidFill>
                <a:latin typeface="+mn-lt"/>
              </a:rPr>
              <a:t> e Mg</a:t>
            </a:r>
            <a:r>
              <a:rPr lang="it-IT" altLang="it-IT" sz="1800" baseline="30000">
                <a:solidFill>
                  <a:srgbClr val="000000"/>
                </a:solidFill>
                <a:latin typeface="+mn-lt"/>
              </a:rPr>
              <a:t>2+</a:t>
            </a:r>
            <a:r>
              <a:rPr lang="it-IT" altLang="it-IT" sz="1800">
                <a:solidFill>
                  <a:srgbClr val="000000"/>
                </a:solidFill>
                <a:latin typeface="+mn-lt"/>
              </a:rPr>
              <a:t> si arriva al 97%.</a:t>
            </a:r>
            <a:endParaRPr lang="it-IT" altLang="it-IT" sz="1800" baseline="30000">
              <a:solidFill>
                <a:srgbClr val="000000"/>
              </a:solidFill>
              <a:latin typeface="+mn-lt"/>
            </a:endParaRPr>
          </a:p>
        </p:txBody>
      </p:sp>
      <p:sp>
        <p:nvSpPr>
          <p:cNvPr id="14394" name="CasellaDiTesto 19">
            <a:extLst>
              <a:ext uri="{FF2B5EF4-FFF2-40B4-BE49-F238E27FC236}">
                <a16:creationId xmlns:a16="http://schemas.microsoft.com/office/drawing/2014/main" id="{6DC35FB8-CC4E-E888-CDCE-7F2DB26613AC}"/>
              </a:ext>
            </a:extLst>
          </p:cNvPr>
          <p:cNvSpPr txBox="1">
            <a:spLocks noChangeArrowheads="1"/>
          </p:cNvSpPr>
          <p:nvPr/>
        </p:nvSpPr>
        <p:spPr bwMode="auto">
          <a:xfrm>
            <a:off x="3810000" y="5526088"/>
            <a:ext cx="449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800">
                <a:solidFill>
                  <a:srgbClr val="000000"/>
                </a:solidFill>
                <a:latin typeface="+mn-lt"/>
              </a:rPr>
              <a:t>Ci sono anche elementi conservativi con concentrazioni inferiori a 10 µmol/kg.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a:extLst>
              <a:ext uri="{FF2B5EF4-FFF2-40B4-BE49-F238E27FC236}">
                <a16:creationId xmlns:a16="http://schemas.microsoft.com/office/drawing/2014/main" id="{B45A7A7D-9CFC-E641-150F-F20501D713D1}"/>
              </a:ext>
            </a:extLst>
          </p:cNvPr>
          <p:cNvSpPr txBox="1">
            <a:spLocks noChangeArrowheads="1"/>
          </p:cNvSpPr>
          <p:nvPr/>
        </p:nvSpPr>
        <p:spPr bwMode="auto">
          <a:xfrm>
            <a:off x="762000" y="762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600" i="1" dirty="0">
                <a:solidFill>
                  <a:srgbClr val="000000"/>
                </a:solidFill>
                <a:latin typeface="+mn-lt"/>
              </a:rPr>
              <a:t>2. Elementi bioattivi (54)</a:t>
            </a:r>
          </a:p>
        </p:txBody>
      </p:sp>
      <p:sp>
        <p:nvSpPr>
          <p:cNvPr id="15366" name="CasellaDiTesto 8">
            <a:extLst>
              <a:ext uri="{FF2B5EF4-FFF2-40B4-BE49-F238E27FC236}">
                <a16:creationId xmlns:a16="http://schemas.microsoft.com/office/drawing/2014/main" id="{A738F0A3-947C-577E-B2C4-C73D00B01FD3}"/>
              </a:ext>
            </a:extLst>
          </p:cNvPr>
          <p:cNvSpPr txBox="1">
            <a:spLocks noChangeArrowheads="1"/>
          </p:cNvSpPr>
          <p:nvPr/>
        </p:nvSpPr>
        <p:spPr bwMode="auto">
          <a:xfrm>
            <a:off x="304800" y="381000"/>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600">
                <a:solidFill>
                  <a:srgbClr val="000000"/>
                </a:solidFill>
                <a:latin typeface="+mn-lt"/>
              </a:rPr>
              <a:t>La loro concentrazione varia con la profondità.</a:t>
            </a:r>
          </a:p>
          <a:p>
            <a:pPr algn="ctr" eaLnBrk="1" hangingPunct="1">
              <a:defRPr/>
            </a:pPr>
            <a:r>
              <a:rPr lang="it-IT" altLang="it-IT" sz="1600">
                <a:solidFill>
                  <a:srgbClr val="000000"/>
                </a:solidFill>
                <a:latin typeface="+mn-lt"/>
              </a:rPr>
              <a:t>In particolare è minore in superficie dove gli elementi vengono consumati dalle attività biologiche (zona eufotica) mentre è maggiore in profondità dove gli elementi si accumulano dopo la morte degli individui di superficie. </a:t>
            </a:r>
          </a:p>
        </p:txBody>
      </p:sp>
      <p:sp>
        <p:nvSpPr>
          <p:cNvPr id="15367" name="CasellaDiTesto 9">
            <a:extLst>
              <a:ext uri="{FF2B5EF4-FFF2-40B4-BE49-F238E27FC236}">
                <a16:creationId xmlns:a16="http://schemas.microsoft.com/office/drawing/2014/main" id="{3AC837F9-16AD-B6F4-A6CA-2370B6C9946E}"/>
              </a:ext>
            </a:extLst>
          </p:cNvPr>
          <p:cNvSpPr txBox="1">
            <a:spLocks noChangeArrowheads="1"/>
          </p:cNvSpPr>
          <p:nvPr/>
        </p:nvSpPr>
        <p:spPr bwMode="auto">
          <a:xfrm>
            <a:off x="609600" y="3895725"/>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400">
                <a:solidFill>
                  <a:srgbClr val="000000"/>
                </a:solidFill>
                <a:latin typeface="+mn-lt"/>
              </a:rPr>
              <a:t>Rientrano in questa categoria: P, NO</a:t>
            </a:r>
            <a:r>
              <a:rPr lang="it-IT" altLang="it-IT" sz="1400" baseline="-25000">
                <a:solidFill>
                  <a:srgbClr val="000000"/>
                </a:solidFill>
                <a:latin typeface="+mn-lt"/>
              </a:rPr>
              <a:t>3</a:t>
            </a:r>
            <a:r>
              <a:rPr lang="it-IT" altLang="it-IT" sz="1400" baseline="30000">
                <a:solidFill>
                  <a:srgbClr val="000000"/>
                </a:solidFill>
                <a:latin typeface="+mn-lt"/>
              </a:rPr>
              <a:t>-</a:t>
            </a:r>
            <a:r>
              <a:rPr lang="it-IT" altLang="it-IT" sz="1400">
                <a:solidFill>
                  <a:srgbClr val="000000"/>
                </a:solidFill>
                <a:latin typeface="+mn-lt"/>
              </a:rPr>
              <a:t>, HCO</a:t>
            </a:r>
            <a:r>
              <a:rPr lang="it-IT" altLang="it-IT" sz="1400" baseline="-25000">
                <a:solidFill>
                  <a:srgbClr val="000000"/>
                </a:solidFill>
                <a:latin typeface="+mn-lt"/>
              </a:rPr>
              <a:t>3</a:t>
            </a:r>
            <a:r>
              <a:rPr lang="it-IT" altLang="it-IT" sz="1400" baseline="30000">
                <a:solidFill>
                  <a:srgbClr val="000000"/>
                </a:solidFill>
                <a:latin typeface="+mn-lt"/>
              </a:rPr>
              <a:t>-</a:t>
            </a:r>
            <a:r>
              <a:rPr lang="it-IT" altLang="it-IT" sz="1400">
                <a:solidFill>
                  <a:srgbClr val="000000"/>
                </a:solidFill>
                <a:latin typeface="+mn-lt"/>
              </a:rPr>
              <a:t>, l’ossigeno consumato durante la respirazione.</a:t>
            </a:r>
          </a:p>
        </p:txBody>
      </p:sp>
      <p:cxnSp>
        <p:nvCxnSpPr>
          <p:cNvPr id="18" name="Connettore 2 17">
            <a:extLst>
              <a:ext uri="{FF2B5EF4-FFF2-40B4-BE49-F238E27FC236}">
                <a16:creationId xmlns:a16="http://schemas.microsoft.com/office/drawing/2014/main" id="{406BC7BD-9F89-705B-5F7A-6062517DB6C1}"/>
              </a:ext>
            </a:extLst>
          </p:cNvPr>
          <p:cNvCxnSpPr/>
          <p:nvPr/>
        </p:nvCxnSpPr>
        <p:spPr>
          <a:xfrm rot="5400000">
            <a:off x="915194" y="3082131"/>
            <a:ext cx="16764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C01C03C6-2436-E4D3-B5C5-AD9A0D43AAFB}"/>
              </a:ext>
            </a:extLst>
          </p:cNvPr>
          <p:cNvCxnSpPr/>
          <p:nvPr/>
        </p:nvCxnSpPr>
        <p:spPr>
          <a:xfrm>
            <a:off x="1752600" y="2243138"/>
            <a:ext cx="19050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370" name="CasellaDiTesto 20">
            <a:extLst>
              <a:ext uri="{FF2B5EF4-FFF2-40B4-BE49-F238E27FC236}">
                <a16:creationId xmlns:a16="http://schemas.microsoft.com/office/drawing/2014/main" id="{FFD8C679-BE8F-1EEA-3C7A-D0D2F7605406}"/>
              </a:ext>
            </a:extLst>
          </p:cNvPr>
          <p:cNvSpPr txBox="1">
            <a:spLocks noChangeArrowheads="1"/>
          </p:cNvSpPr>
          <p:nvPr/>
        </p:nvSpPr>
        <p:spPr bwMode="auto">
          <a:xfrm>
            <a:off x="2362200" y="19050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600">
                <a:solidFill>
                  <a:srgbClr val="000000"/>
                </a:solidFill>
                <a:latin typeface="+mn-lt"/>
              </a:rPr>
              <a:t>Conc</a:t>
            </a:r>
          </a:p>
        </p:txBody>
      </p:sp>
      <p:sp>
        <p:nvSpPr>
          <p:cNvPr id="15371" name="CasellaDiTesto 21">
            <a:extLst>
              <a:ext uri="{FF2B5EF4-FFF2-40B4-BE49-F238E27FC236}">
                <a16:creationId xmlns:a16="http://schemas.microsoft.com/office/drawing/2014/main" id="{629F9CFC-D7F3-580C-8291-5DD7E7E5D55D}"/>
              </a:ext>
            </a:extLst>
          </p:cNvPr>
          <p:cNvSpPr txBox="1">
            <a:spLocks noChangeArrowheads="1"/>
          </p:cNvSpPr>
          <p:nvPr/>
        </p:nvSpPr>
        <p:spPr bwMode="auto">
          <a:xfrm rot="-5400000">
            <a:off x="892969" y="2797969"/>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600">
                <a:solidFill>
                  <a:srgbClr val="000000"/>
                </a:solidFill>
                <a:latin typeface="+mn-lt"/>
              </a:rPr>
              <a:t>profondità</a:t>
            </a:r>
          </a:p>
        </p:txBody>
      </p:sp>
      <p:sp>
        <p:nvSpPr>
          <p:cNvPr id="23" name="Arco 22">
            <a:extLst>
              <a:ext uri="{FF2B5EF4-FFF2-40B4-BE49-F238E27FC236}">
                <a16:creationId xmlns:a16="http://schemas.microsoft.com/office/drawing/2014/main" id="{8207307E-B1D0-33ED-175F-8CD12B59F35B}"/>
              </a:ext>
            </a:extLst>
          </p:cNvPr>
          <p:cNvSpPr/>
          <p:nvPr/>
        </p:nvSpPr>
        <p:spPr>
          <a:xfrm>
            <a:off x="584200" y="2286000"/>
            <a:ext cx="3048000" cy="1143000"/>
          </a:xfrm>
          <a:prstGeom prst="arc">
            <a:avLst>
              <a:gd name="adj1" fmla="val 16200007"/>
              <a:gd name="adj2" fmla="val 827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sz="1800">
              <a:solidFill>
                <a:srgbClr val="000000"/>
              </a:solidFill>
            </a:endParaRPr>
          </a:p>
        </p:txBody>
      </p:sp>
      <p:cxnSp>
        <p:nvCxnSpPr>
          <p:cNvPr id="25" name="Connettore 1 24">
            <a:extLst>
              <a:ext uri="{FF2B5EF4-FFF2-40B4-BE49-F238E27FC236}">
                <a16:creationId xmlns:a16="http://schemas.microsoft.com/office/drawing/2014/main" id="{AB1E2C60-2C6D-C260-B38E-5457FD20E28E}"/>
              </a:ext>
            </a:extLst>
          </p:cNvPr>
          <p:cNvCxnSpPr/>
          <p:nvPr/>
        </p:nvCxnSpPr>
        <p:spPr>
          <a:xfrm rot="16200000" flipH="1">
            <a:off x="3443287" y="3021013"/>
            <a:ext cx="403225" cy="2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74" name="CasellaDiTesto 15">
            <a:extLst>
              <a:ext uri="{FF2B5EF4-FFF2-40B4-BE49-F238E27FC236}">
                <a16:creationId xmlns:a16="http://schemas.microsoft.com/office/drawing/2014/main" id="{B82572AF-5FC8-91FD-F078-B302E245BC81}"/>
              </a:ext>
            </a:extLst>
          </p:cNvPr>
          <p:cNvSpPr txBox="1">
            <a:spLocks noChangeArrowheads="1"/>
          </p:cNvSpPr>
          <p:nvPr/>
        </p:nvSpPr>
        <p:spPr bwMode="auto">
          <a:xfrm>
            <a:off x="304800" y="4648200"/>
            <a:ext cx="464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400">
                <a:solidFill>
                  <a:srgbClr val="000000"/>
                </a:solidFill>
                <a:latin typeface="+mn-lt"/>
              </a:rPr>
              <a:t>CO</a:t>
            </a:r>
            <a:r>
              <a:rPr lang="it-IT" altLang="it-IT" sz="1400" baseline="-25000">
                <a:solidFill>
                  <a:srgbClr val="000000"/>
                </a:solidFill>
                <a:latin typeface="+mn-lt"/>
              </a:rPr>
              <a:t>3</a:t>
            </a:r>
            <a:r>
              <a:rPr lang="it-IT" altLang="it-IT" sz="1400" baseline="30000">
                <a:solidFill>
                  <a:srgbClr val="000000"/>
                </a:solidFill>
                <a:latin typeface="+mn-lt"/>
              </a:rPr>
              <a:t>2-</a:t>
            </a:r>
            <a:r>
              <a:rPr lang="it-IT" altLang="it-IT" sz="1400">
                <a:solidFill>
                  <a:srgbClr val="000000"/>
                </a:solidFill>
                <a:latin typeface="+mn-lt"/>
              </a:rPr>
              <a:t> e HCO</a:t>
            </a:r>
            <a:r>
              <a:rPr lang="it-IT" altLang="it-IT" sz="1400" baseline="-25000">
                <a:solidFill>
                  <a:srgbClr val="000000"/>
                </a:solidFill>
                <a:latin typeface="+mn-lt"/>
              </a:rPr>
              <a:t>3</a:t>
            </a:r>
            <a:r>
              <a:rPr lang="it-IT" altLang="it-IT" sz="1400" baseline="30000">
                <a:solidFill>
                  <a:srgbClr val="000000"/>
                </a:solidFill>
                <a:latin typeface="+mn-lt"/>
              </a:rPr>
              <a:t>-</a:t>
            </a:r>
            <a:r>
              <a:rPr lang="it-IT" altLang="it-IT" sz="1400">
                <a:solidFill>
                  <a:srgbClr val="000000"/>
                </a:solidFill>
                <a:latin typeface="+mn-lt"/>
              </a:rPr>
              <a:t> sono costituenti maggioritari mentre P, N e Si hanno concentrazioni che vanno dalle nano alle micro moli e sono dunque micronutrienti.</a:t>
            </a:r>
          </a:p>
        </p:txBody>
      </p:sp>
      <p:pic>
        <p:nvPicPr>
          <p:cNvPr id="40972" name="Immagine 16" descr="Fif 1-5.JPG">
            <a:extLst>
              <a:ext uri="{FF2B5EF4-FFF2-40B4-BE49-F238E27FC236}">
                <a16:creationId xmlns:a16="http://schemas.microsoft.com/office/drawing/2014/main" id="{CEA3B094-0DD1-2AA3-5F9A-DECF311C37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200"/>
            <a:ext cx="35052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Immagine 18" descr="Fif 1-6.JPG">
            <a:extLst>
              <a:ext uri="{FF2B5EF4-FFF2-40B4-BE49-F238E27FC236}">
                <a16:creationId xmlns:a16="http://schemas.microsoft.com/office/drawing/2014/main" id="{547E4C4F-D2D0-0B5C-2A94-7CC99655AE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2438400"/>
            <a:ext cx="34956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CasellaDiTesto 20">
            <a:extLst>
              <a:ext uri="{FF2B5EF4-FFF2-40B4-BE49-F238E27FC236}">
                <a16:creationId xmlns:a16="http://schemas.microsoft.com/office/drawing/2014/main" id="{DE677831-F349-3234-9BC2-34423F01E859}"/>
              </a:ext>
            </a:extLst>
          </p:cNvPr>
          <p:cNvSpPr txBox="1">
            <a:spLocks noChangeArrowheads="1"/>
          </p:cNvSpPr>
          <p:nvPr/>
        </p:nvSpPr>
        <p:spPr bwMode="auto">
          <a:xfrm>
            <a:off x="152400" y="5562600"/>
            <a:ext cx="502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400">
                <a:solidFill>
                  <a:srgbClr val="000000"/>
                </a:solidFill>
                <a:latin typeface="+mn-lt"/>
              </a:rPr>
              <a:t>Si e Ca vengono consumati in quanto inglobati durante a crescita dei gusci; i metalli in tracce hanno concentrazioni comprese tra le nano e le picomoli. </a:t>
            </a:r>
          </a:p>
          <a:p>
            <a:pPr algn="ctr" eaLnBrk="1" hangingPunct="1">
              <a:defRPr/>
            </a:pPr>
            <a:r>
              <a:rPr lang="it-IT" altLang="it-IT" sz="1400">
                <a:solidFill>
                  <a:srgbClr val="000000"/>
                </a:solidFill>
                <a:latin typeface="+mn-l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asellaDiTesto 7">
            <a:extLst>
              <a:ext uri="{FF2B5EF4-FFF2-40B4-BE49-F238E27FC236}">
                <a16:creationId xmlns:a16="http://schemas.microsoft.com/office/drawing/2014/main" id="{6898B420-12CA-9761-E625-3F464756F8B7}"/>
              </a:ext>
            </a:extLst>
          </p:cNvPr>
          <p:cNvSpPr txBox="1">
            <a:spLocks noChangeArrowheads="1"/>
          </p:cNvSpPr>
          <p:nvPr/>
        </p:nvSpPr>
        <p:spPr bwMode="auto">
          <a:xfrm>
            <a:off x="762000" y="762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600" i="1" dirty="0">
                <a:solidFill>
                  <a:srgbClr val="000000"/>
                </a:solidFill>
                <a:latin typeface="+mn-lt"/>
              </a:rPr>
              <a:t>3. Elementi assorbiti (9)</a:t>
            </a:r>
          </a:p>
        </p:txBody>
      </p:sp>
      <p:sp>
        <p:nvSpPr>
          <p:cNvPr id="16390" name="CasellaDiTesto 8">
            <a:extLst>
              <a:ext uri="{FF2B5EF4-FFF2-40B4-BE49-F238E27FC236}">
                <a16:creationId xmlns:a16="http://schemas.microsoft.com/office/drawing/2014/main" id="{B4AA5761-600C-68E1-19E2-135FA69124D2}"/>
              </a:ext>
            </a:extLst>
          </p:cNvPr>
          <p:cNvSpPr txBox="1">
            <a:spLocks noChangeArrowheads="1"/>
          </p:cNvSpPr>
          <p:nvPr/>
        </p:nvSpPr>
        <p:spPr bwMode="auto">
          <a:xfrm>
            <a:off x="228600" y="4572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800">
                <a:solidFill>
                  <a:srgbClr val="000000"/>
                </a:solidFill>
                <a:latin typeface="+mn-lt"/>
              </a:rPr>
              <a:t>Presentano una dipendenza dalla profondità esattamente opposta a quella delle sostanze bioattive, ossia la loro concentrazione diminuisce con la profondità (Mn, Al)</a:t>
            </a:r>
          </a:p>
        </p:txBody>
      </p:sp>
      <p:sp>
        <p:nvSpPr>
          <p:cNvPr id="16391" name="CasellaDiTesto 9">
            <a:extLst>
              <a:ext uri="{FF2B5EF4-FFF2-40B4-BE49-F238E27FC236}">
                <a16:creationId xmlns:a16="http://schemas.microsoft.com/office/drawing/2014/main" id="{63B0EF22-5009-AD8D-34A9-8A3E4A2AE212}"/>
              </a:ext>
            </a:extLst>
          </p:cNvPr>
          <p:cNvSpPr txBox="1">
            <a:spLocks noChangeArrowheads="1"/>
          </p:cNvSpPr>
          <p:nvPr/>
        </p:nvSpPr>
        <p:spPr bwMode="auto">
          <a:xfrm>
            <a:off x="228600" y="15240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800" dirty="0">
                <a:solidFill>
                  <a:srgbClr val="000000"/>
                </a:solidFill>
                <a:latin typeface="+mn-lt"/>
              </a:rPr>
              <a:t>Le concentrazioni sono maggiori in superficie e diminuiscono con la profondità in quanto le sostanze derivano dalle particelle sospese.</a:t>
            </a:r>
          </a:p>
        </p:txBody>
      </p:sp>
      <p:cxnSp>
        <p:nvCxnSpPr>
          <p:cNvPr id="12" name="Connettore 2 11">
            <a:extLst>
              <a:ext uri="{FF2B5EF4-FFF2-40B4-BE49-F238E27FC236}">
                <a16:creationId xmlns:a16="http://schemas.microsoft.com/office/drawing/2014/main" id="{173B8FD9-76F9-4C82-CC72-E85F62110C8D}"/>
              </a:ext>
            </a:extLst>
          </p:cNvPr>
          <p:cNvCxnSpPr/>
          <p:nvPr/>
        </p:nvCxnSpPr>
        <p:spPr>
          <a:xfrm rot="5400000">
            <a:off x="-228599" y="3386137"/>
            <a:ext cx="1676400" cy="31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540EA335-8D48-A697-85A2-1826AEFBDA23}"/>
              </a:ext>
            </a:extLst>
          </p:cNvPr>
          <p:cNvCxnSpPr/>
          <p:nvPr/>
        </p:nvCxnSpPr>
        <p:spPr>
          <a:xfrm>
            <a:off x="609600" y="2547938"/>
            <a:ext cx="1905000" cy="158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394" name="CasellaDiTesto 13">
            <a:extLst>
              <a:ext uri="{FF2B5EF4-FFF2-40B4-BE49-F238E27FC236}">
                <a16:creationId xmlns:a16="http://schemas.microsoft.com/office/drawing/2014/main" id="{720FB487-276F-D678-F303-87563D76B435}"/>
              </a:ext>
            </a:extLst>
          </p:cNvPr>
          <p:cNvSpPr txBox="1">
            <a:spLocks noChangeArrowheads="1"/>
          </p:cNvSpPr>
          <p:nvPr/>
        </p:nvSpPr>
        <p:spPr bwMode="auto">
          <a:xfrm>
            <a:off x="1219200" y="22098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600">
                <a:solidFill>
                  <a:srgbClr val="000000"/>
                </a:solidFill>
                <a:latin typeface="+mn-lt"/>
              </a:rPr>
              <a:t>Conc</a:t>
            </a:r>
          </a:p>
        </p:txBody>
      </p:sp>
      <p:sp>
        <p:nvSpPr>
          <p:cNvPr id="16395" name="CasellaDiTesto 14">
            <a:extLst>
              <a:ext uri="{FF2B5EF4-FFF2-40B4-BE49-F238E27FC236}">
                <a16:creationId xmlns:a16="http://schemas.microsoft.com/office/drawing/2014/main" id="{5725945E-C106-9EF4-0A90-49FCD7DE6CCB}"/>
              </a:ext>
            </a:extLst>
          </p:cNvPr>
          <p:cNvSpPr txBox="1">
            <a:spLocks noChangeArrowheads="1"/>
          </p:cNvSpPr>
          <p:nvPr/>
        </p:nvSpPr>
        <p:spPr bwMode="auto">
          <a:xfrm rot="-5400000">
            <a:off x="-250031" y="3102769"/>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it-IT" sz="1600">
                <a:solidFill>
                  <a:srgbClr val="000000"/>
                </a:solidFill>
                <a:latin typeface="+mn-lt"/>
              </a:rPr>
              <a:t>profondità</a:t>
            </a:r>
          </a:p>
        </p:txBody>
      </p:sp>
      <p:sp>
        <p:nvSpPr>
          <p:cNvPr id="18" name="Arco 17">
            <a:extLst>
              <a:ext uri="{FF2B5EF4-FFF2-40B4-BE49-F238E27FC236}">
                <a16:creationId xmlns:a16="http://schemas.microsoft.com/office/drawing/2014/main" id="{BCE89B80-BF1C-31CE-E44F-7709003A10F6}"/>
              </a:ext>
            </a:extLst>
          </p:cNvPr>
          <p:cNvSpPr/>
          <p:nvPr/>
        </p:nvSpPr>
        <p:spPr>
          <a:xfrm flipH="1">
            <a:off x="1143000" y="2641600"/>
            <a:ext cx="2438400" cy="1066800"/>
          </a:xfrm>
          <a:prstGeom prst="arc">
            <a:avLst>
              <a:gd name="adj1" fmla="val 16200000"/>
              <a:gd name="adj2" fmla="val 4290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sz="1800">
              <a:solidFill>
                <a:srgbClr val="000000"/>
              </a:solidFill>
            </a:endParaRPr>
          </a:p>
        </p:txBody>
      </p:sp>
      <p:sp>
        <p:nvSpPr>
          <p:cNvPr id="16397" name="CasellaDiTesto 18">
            <a:extLst>
              <a:ext uri="{FF2B5EF4-FFF2-40B4-BE49-F238E27FC236}">
                <a16:creationId xmlns:a16="http://schemas.microsoft.com/office/drawing/2014/main" id="{579EE494-CB87-0CB9-9B60-AE1178263E98}"/>
              </a:ext>
            </a:extLst>
          </p:cNvPr>
          <p:cNvSpPr txBox="1">
            <a:spLocks noChangeArrowheads="1"/>
          </p:cNvSpPr>
          <p:nvPr/>
        </p:nvSpPr>
        <p:spPr bwMode="auto">
          <a:xfrm>
            <a:off x="3810000" y="2438400"/>
            <a:ext cx="464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it-IT" sz="1800">
                <a:solidFill>
                  <a:srgbClr val="000000"/>
                </a:solidFill>
                <a:latin typeface="+mn-lt"/>
              </a:rPr>
              <a:t>In alcuni casi anche il trasporto dall’atmosfera può contribuire all’accumulo di queste sostanze in superficie; appartengono a questa classe elementi presenti in basse concentrazioni.</a:t>
            </a:r>
          </a:p>
        </p:txBody>
      </p:sp>
      <p:pic>
        <p:nvPicPr>
          <p:cNvPr id="41995" name="Immagine 13" descr="Fif 1-7.JPG">
            <a:extLst>
              <a:ext uri="{FF2B5EF4-FFF2-40B4-BE49-F238E27FC236}">
                <a16:creationId xmlns:a16="http://schemas.microsoft.com/office/drawing/2014/main" id="{6E416AEB-F75E-A3D6-ED61-9E6F75226B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267200"/>
            <a:ext cx="38862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7">
            <a:extLst>
              <a:ext uri="{FF2B5EF4-FFF2-40B4-BE49-F238E27FC236}">
                <a16:creationId xmlns:a16="http://schemas.microsoft.com/office/drawing/2014/main" id="{A6EA0F0C-F37E-45DF-5496-20C5782443D3}"/>
              </a:ext>
            </a:extLst>
          </p:cNvPr>
          <p:cNvSpPr txBox="1">
            <a:spLocks noChangeArrowheads="1"/>
          </p:cNvSpPr>
          <p:nvPr/>
        </p:nvSpPr>
        <p:spPr bwMode="auto">
          <a:xfrm>
            <a:off x="762000" y="7620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i="1">
                <a:solidFill>
                  <a:srgbClr val="000000"/>
                </a:solidFill>
                <a:cs typeface="Arial" panose="020B0604020202020204" pitchFamily="34" charset="0"/>
              </a:rPr>
              <a:t>4. Elementi gassosi</a:t>
            </a:r>
          </a:p>
        </p:txBody>
      </p:sp>
      <p:sp>
        <p:nvSpPr>
          <p:cNvPr id="43011" name="CasellaDiTesto 8">
            <a:extLst>
              <a:ext uri="{FF2B5EF4-FFF2-40B4-BE49-F238E27FC236}">
                <a16:creationId xmlns:a16="http://schemas.microsoft.com/office/drawing/2014/main" id="{C258BC72-9581-5A90-D27F-6AF00C946676}"/>
              </a:ext>
            </a:extLst>
          </p:cNvPr>
          <p:cNvSpPr txBox="1">
            <a:spLocks noChangeArrowheads="1"/>
          </p:cNvSpPr>
          <p:nvPr/>
        </p:nvSpPr>
        <p:spPr bwMode="auto">
          <a:xfrm>
            <a:off x="304800" y="3810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cs typeface="Arial" panose="020B0604020202020204" pitchFamily="34" charset="0"/>
              </a:rPr>
              <a:t>Si tratta di sostanze gassose inerti (gas nobili) o reattive (O</a:t>
            </a:r>
            <a:r>
              <a:rPr lang="it-IT" altLang="it-IT" sz="1800" baseline="-25000">
                <a:solidFill>
                  <a:srgbClr val="000000"/>
                </a:solidFill>
                <a:cs typeface="Arial" panose="020B0604020202020204" pitchFamily="34" charset="0"/>
              </a:rPr>
              <a:t>2</a:t>
            </a:r>
            <a:r>
              <a:rPr lang="it-IT" altLang="it-IT" sz="1800">
                <a:solidFill>
                  <a:srgbClr val="000000"/>
                </a:solidFill>
                <a:cs typeface="Arial" panose="020B0604020202020204" pitchFamily="34" charset="0"/>
              </a:rPr>
              <a:t> e CO</a:t>
            </a:r>
            <a:r>
              <a:rPr lang="it-IT" altLang="it-IT" sz="1800" baseline="-25000">
                <a:solidFill>
                  <a:srgbClr val="000000"/>
                </a:solidFill>
                <a:cs typeface="Arial" panose="020B0604020202020204" pitchFamily="34" charset="0"/>
              </a:rPr>
              <a:t>2</a:t>
            </a:r>
            <a:r>
              <a:rPr lang="it-IT" altLang="it-IT" sz="1800">
                <a:solidFill>
                  <a:srgbClr val="000000"/>
                </a:solidFill>
                <a:cs typeface="Arial" panose="020B0604020202020204" pitchFamily="34" charset="0"/>
              </a:rPr>
              <a:t>) disciolte.</a:t>
            </a:r>
          </a:p>
        </p:txBody>
      </p:sp>
      <p:sp>
        <p:nvSpPr>
          <p:cNvPr id="43012" name="CasellaDiTesto 9">
            <a:extLst>
              <a:ext uri="{FF2B5EF4-FFF2-40B4-BE49-F238E27FC236}">
                <a16:creationId xmlns:a16="http://schemas.microsoft.com/office/drawing/2014/main" id="{F2AE6737-24C5-40F4-05AF-2FF50B801EEE}"/>
              </a:ext>
            </a:extLst>
          </p:cNvPr>
          <p:cNvSpPr txBox="1">
            <a:spLocks noChangeArrowheads="1"/>
          </p:cNvSpPr>
          <p:nvPr/>
        </p:nvSpPr>
        <p:spPr bwMode="auto">
          <a:xfrm>
            <a:off x="228600" y="7620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solidFill>
                  <a:srgbClr val="000000"/>
                </a:solidFill>
                <a:cs typeface="Arial" panose="020B0604020202020204" pitchFamily="34" charset="0"/>
              </a:rPr>
              <a:t>Il loro carattere conservativo è stabilito per confronto non con la salinità, ma piuttosto con i valori delle loro concentrazioni atmosferiche.  </a:t>
            </a:r>
          </a:p>
        </p:txBody>
      </p:sp>
      <p:sp>
        <p:nvSpPr>
          <p:cNvPr id="43013" name="CasellaDiTesto 10">
            <a:extLst>
              <a:ext uri="{FF2B5EF4-FFF2-40B4-BE49-F238E27FC236}">
                <a16:creationId xmlns:a16="http://schemas.microsoft.com/office/drawing/2014/main" id="{6D2504D5-ED37-3577-F4E0-03DFBB410F37}"/>
              </a:ext>
            </a:extLst>
          </p:cNvPr>
          <p:cNvSpPr txBox="1">
            <a:spLocks noChangeArrowheads="1"/>
          </p:cNvSpPr>
          <p:nvPr/>
        </p:nvSpPr>
        <p:spPr bwMode="auto">
          <a:xfrm>
            <a:off x="609600" y="1401763"/>
            <a:ext cx="800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solidFill>
                  <a:srgbClr val="000000"/>
                </a:solidFill>
                <a:cs typeface="Arial" panose="020B0604020202020204" pitchFamily="34" charset="0"/>
              </a:rPr>
              <a:t>Il valore di concentrazione che può registrarsi in acqua dipende innanzitutto dalla </a:t>
            </a:r>
            <a:r>
              <a:rPr lang="it-IT" altLang="it-IT" sz="1600">
                <a:solidFill>
                  <a:srgbClr val="FF0000"/>
                </a:solidFill>
                <a:cs typeface="Arial" panose="020B0604020202020204" pitchFamily="34" charset="0"/>
              </a:rPr>
              <a:t>temperatura</a:t>
            </a:r>
            <a:r>
              <a:rPr lang="it-IT" altLang="it-IT" sz="1600">
                <a:solidFill>
                  <a:srgbClr val="000000"/>
                </a:solidFill>
                <a:cs typeface="Arial" panose="020B0604020202020204" pitchFamily="34" charset="0"/>
              </a:rPr>
              <a:t>: acque più calde hanno una minore quantità di gas disciolti rispetto ad acque più fredde.</a:t>
            </a:r>
          </a:p>
          <a:p>
            <a:pPr algn="ctr" eaLnBrk="1" hangingPunct="1">
              <a:spcBef>
                <a:spcPct val="0"/>
              </a:spcBef>
              <a:buFontTx/>
              <a:buNone/>
            </a:pPr>
            <a:r>
              <a:rPr lang="it-IT" altLang="it-IT" sz="1600">
                <a:solidFill>
                  <a:srgbClr val="000000"/>
                </a:solidFill>
                <a:cs typeface="Arial" panose="020B0604020202020204" pitchFamily="34" charset="0"/>
              </a:rPr>
              <a:t>Anche la </a:t>
            </a:r>
            <a:r>
              <a:rPr lang="it-IT" altLang="it-IT" sz="1600">
                <a:solidFill>
                  <a:srgbClr val="7030A0"/>
                </a:solidFill>
                <a:cs typeface="Arial" panose="020B0604020202020204" pitchFamily="34" charset="0"/>
              </a:rPr>
              <a:t>salinità</a:t>
            </a:r>
            <a:r>
              <a:rPr lang="it-IT" altLang="it-IT" sz="1600">
                <a:solidFill>
                  <a:srgbClr val="000000"/>
                </a:solidFill>
                <a:cs typeface="Arial" panose="020B0604020202020204" pitchFamily="34" charset="0"/>
              </a:rPr>
              <a:t> gioca un ruolo rispetto alla concentrazione di sostanza gassose; in particolare acque a salinità maggiore possono contenere minori quantità di gas disciolti rispetto ad acque a salinità minore.</a:t>
            </a:r>
          </a:p>
        </p:txBody>
      </p:sp>
      <p:sp>
        <p:nvSpPr>
          <p:cNvPr id="43014" name="CasellaDiTesto 11">
            <a:extLst>
              <a:ext uri="{FF2B5EF4-FFF2-40B4-BE49-F238E27FC236}">
                <a16:creationId xmlns:a16="http://schemas.microsoft.com/office/drawing/2014/main" id="{A5A4AE48-9580-1103-6BF7-2DD58308FC4C}"/>
              </a:ext>
            </a:extLst>
          </p:cNvPr>
          <p:cNvSpPr txBox="1">
            <a:spLocks noChangeArrowheads="1"/>
          </p:cNvSpPr>
          <p:nvPr/>
        </p:nvSpPr>
        <p:spPr bwMode="auto">
          <a:xfrm>
            <a:off x="228600" y="29718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La legge che determina la concentrazione in soluzione di una sostanza allo stato gassoso è la legge di Henry:</a:t>
            </a:r>
          </a:p>
        </p:txBody>
      </p:sp>
      <p:sp>
        <p:nvSpPr>
          <p:cNvPr id="43015" name="CasellaDiTesto 12">
            <a:extLst>
              <a:ext uri="{FF2B5EF4-FFF2-40B4-BE49-F238E27FC236}">
                <a16:creationId xmlns:a16="http://schemas.microsoft.com/office/drawing/2014/main" id="{8219DA84-138C-CF6C-E204-90F84C469149}"/>
              </a:ext>
            </a:extLst>
          </p:cNvPr>
          <p:cNvSpPr txBox="1">
            <a:spLocks noChangeArrowheads="1"/>
          </p:cNvSpPr>
          <p:nvPr/>
        </p:nvSpPr>
        <p:spPr bwMode="auto">
          <a:xfrm>
            <a:off x="7315200" y="31242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cs typeface="Arial" panose="020B0604020202020204" pitchFamily="34" charset="0"/>
              </a:rPr>
              <a:t>m= K P</a:t>
            </a:r>
          </a:p>
        </p:txBody>
      </p:sp>
      <p:graphicFrame>
        <p:nvGraphicFramePr>
          <p:cNvPr id="14" name="Tabella 13">
            <a:extLst>
              <a:ext uri="{FF2B5EF4-FFF2-40B4-BE49-F238E27FC236}">
                <a16:creationId xmlns:a16="http://schemas.microsoft.com/office/drawing/2014/main" id="{3803A12D-8665-F162-ABD8-E16B13E44025}"/>
              </a:ext>
            </a:extLst>
          </p:cNvPr>
          <p:cNvGraphicFramePr>
            <a:graphicFrameLocks noGrp="1"/>
          </p:cNvGraphicFramePr>
          <p:nvPr/>
        </p:nvGraphicFramePr>
        <p:xfrm>
          <a:off x="228600" y="3581400"/>
          <a:ext cx="4114799" cy="2956092"/>
        </p:xfrm>
        <a:graphic>
          <a:graphicData uri="http://schemas.openxmlformats.org/drawingml/2006/table">
            <a:tbl>
              <a:tblPr firstRow="1" bandRow="1">
                <a:tableStyleId>{5C22544A-7EE6-4342-B048-85BDC9FD1C3A}</a:tableStyleId>
              </a:tblPr>
              <a:tblGrid>
                <a:gridCol w="838199">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518074">
                <a:tc>
                  <a:txBody>
                    <a:bodyPr/>
                    <a:lstStyle/>
                    <a:p>
                      <a:pPr algn="ctr"/>
                      <a:r>
                        <a:rPr lang="it-IT" sz="1400" dirty="0">
                          <a:latin typeface="Comic Sans MS" pitchFamily="66" charset="0"/>
                        </a:rPr>
                        <a:t>Specie</a:t>
                      </a:r>
                    </a:p>
                  </a:txBody>
                  <a:tcPr marT="45694" marB="45694"/>
                </a:tc>
                <a:tc>
                  <a:txBody>
                    <a:bodyPr/>
                    <a:lstStyle/>
                    <a:p>
                      <a:pPr algn="ctr"/>
                      <a:r>
                        <a:rPr lang="it-IT" sz="1400" dirty="0" err="1">
                          <a:latin typeface="Comic Sans MS" pitchFamily="66" charset="0"/>
                        </a:rPr>
                        <a:t>Conc</a:t>
                      </a:r>
                      <a:r>
                        <a:rPr lang="it-IT" sz="1400" dirty="0">
                          <a:latin typeface="Comic Sans MS" pitchFamily="66" charset="0"/>
                        </a:rPr>
                        <a:t> atmosfera (</a:t>
                      </a:r>
                      <a:r>
                        <a:rPr lang="it-IT" sz="1400" dirty="0" err="1">
                          <a:latin typeface="Comic Sans MS" pitchFamily="66" charset="0"/>
                        </a:rPr>
                        <a:t>atm</a:t>
                      </a:r>
                      <a:r>
                        <a:rPr lang="it-IT" sz="1400" dirty="0">
                          <a:latin typeface="Comic Sans MS" pitchFamily="66" charset="0"/>
                        </a:rPr>
                        <a:t>)</a:t>
                      </a:r>
                    </a:p>
                  </a:txBody>
                  <a:tcPr marT="45694" marB="45694"/>
                </a:tc>
                <a:tc>
                  <a:txBody>
                    <a:bodyPr/>
                    <a:lstStyle/>
                    <a:p>
                      <a:pPr algn="ctr"/>
                      <a:r>
                        <a:rPr lang="it-IT" sz="1400" dirty="0" err="1">
                          <a:latin typeface="Comic Sans MS" pitchFamily="66" charset="0"/>
                        </a:rPr>
                        <a:t>Conc</a:t>
                      </a:r>
                      <a:r>
                        <a:rPr lang="it-IT" sz="1400" dirty="0">
                          <a:latin typeface="Comic Sans MS" pitchFamily="66" charset="0"/>
                        </a:rPr>
                        <a:t> in acqua (</a:t>
                      </a:r>
                      <a:r>
                        <a:rPr lang="it-IT" sz="1400" dirty="0" err="1">
                          <a:latin typeface="Comic Sans MS" pitchFamily="66" charset="0"/>
                        </a:rPr>
                        <a:t>µmol</a:t>
                      </a:r>
                      <a:r>
                        <a:rPr lang="it-IT" sz="1400" dirty="0">
                          <a:latin typeface="Comic Sans MS" pitchFamily="66" charset="0"/>
                        </a:rPr>
                        <a:t>/ kg)</a:t>
                      </a:r>
                    </a:p>
                  </a:txBody>
                  <a:tcPr marT="45694" marB="45694"/>
                </a:tc>
                <a:extLst>
                  <a:ext uri="{0D108BD9-81ED-4DB2-BD59-A6C34878D82A}">
                    <a16:rowId xmlns:a16="http://schemas.microsoft.com/office/drawing/2014/main" val="10000"/>
                  </a:ext>
                </a:extLst>
              </a:tr>
              <a:tr h="304731">
                <a:tc>
                  <a:txBody>
                    <a:bodyPr/>
                    <a:lstStyle/>
                    <a:p>
                      <a:pPr algn="ctr"/>
                      <a:r>
                        <a:rPr lang="it-IT" sz="1400" dirty="0">
                          <a:latin typeface="Comic Sans MS" pitchFamily="66" charset="0"/>
                        </a:rPr>
                        <a:t>N</a:t>
                      </a:r>
                      <a:r>
                        <a:rPr lang="it-IT" sz="1400" baseline="-25000" dirty="0">
                          <a:latin typeface="Comic Sans MS" pitchFamily="66" charset="0"/>
                        </a:rPr>
                        <a:t>2</a:t>
                      </a:r>
                    </a:p>
                  </a:txBody>
                  <a:tcPr marT="45694" marB="45694"/>
                </a:tc>
                <a:tc>
                  <a:txBody>
                    <a:bodyPr/>
                    <a:lstStyle/>
                    <a:p>
                      <a:pPr algn="ctr"/>
                      <a:r>
                        <a:rPr lang="it-IT" sz="1400" dirty="0">
                          <a:latin typeface="Comic Sans MS" pitchFamily="66" charset="0"/>
                        </a:rPr>
                        <a:t>7.708 x 10</a:t>
                      </a:r>
                      <a:r>
                        <a:rPr lang="it-IT" sz="1400" baseline="30000" dirty="0">
                          <a:latin typeface="Comic Sans MS" pitchFamily="66" charset="0"/>
                        </a:rPr>
                        <a:t>-1</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4.18 x 10</a:t>
                      </a:r>
                      <a:r>
                        <a:rPr lang="it-IT" sz="1400" baseline="30000" dirty="0">
                          <a:latin typeface="Comic Sans MS" pitchFamily="66" charset="0"/>
                        </a:rPr>
                        <a:t>2</a:t>
                      </a:r>
                    </a:p>
                  </a:txBody>
                  <a:tcPr marT="45694" marB="45694"/>
                </a:tc>
                <a:extLst>
                  <a:ext uri="{0D108BD9-81ED-4DB2-BD59-A6C34878D82A}">
                    <a16:rowId xmlns:a16="http://schemas.microsoft.com/office/drawing/2014/main" val="10001"/>
                  </a:ext>
                </a:extLst>
              </a:tr>
              <a:tr h="3047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aseline="0" dirty="0">
                          <a:latin typeface="Comic Sans MS" pitchFamily="66" charset="0"/>
                        </a:rPr>
                        <a:t>O</a:t>
                      </a:r>
                      <a:r>
                        <a:rPr lang="it-IT" sz="1400" baseline="-25000" dirty="0">
                          <a:latin typeface="Comic Sans MS" pitchFamily="66" charset="0"/>
                        </a:rPr>
                        <a:t>2</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2.095x 10</a:t>
                      </a:r>
                      <a:r>
                        <a:rPr lang="it-IT" sz="1400" baseline="30000" dirty="0">
                          <a:latin typeface="Comic Sans MS" pitchFamily="66" charset="0"/>
                        </a:rPr>
                        <a:t>-1</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2.25 x 10</a:t>
                      </a:r>
                      <a:r>
                        <a:rPr lang="it-IT" sz="1400" baseline="30000" dirty="0">
                          <a:latin typeface="Comic Sans MS" pitchFamily="66" charset="0"/>
                        </a:rPr>
                        <a:t>2</a:t>
                      </a:r>
                    </a:p>
                  </a:txBody>
                  <a:tcPr marT="45694" marB="45694"/>
                </a:tc>
                <a:extLst>
                  <a:ext uri="{0D108BD9-81ED-4DB2-BD59-A6C34878D82A}">
                    <a16:rowId xmlns:a16="http://schemas.microsoft.com/office/drawing/2014/main" val="10002"/>
                  </a:ext>
                </a:extLst>
              </a:tr>
              <a:tr h="3047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Ar</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9.34 x 10</a:t>
                      </a:r>
                      <a:r>
                        <a:rPr lang="it-IT" sz="1400" baseline="30000" dirty="0">
                          <a:latin typeface="Comic Sans MS" pitchFamily="66" charset="0"/>
                        </a:rPr>
                        <a:t>-3</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1.10 x 10</a:t>
                      </a:r>
                      <a:r>
                        <a:rPr lang="it-IT" sz="1400" baseline="30000" dirty="0">
                          <a:latin typeface="Comic Sans MS" pitchFamily="66" charset="0"/>
                        </a:rPr>
                        <a:t>1</a:t>
                      </a:r>
                    </a:p>
                  </a:txBody>
                  <a:tcPr marT="45694" marB="45694"/>
                </a:tc>
                <a:extLst>
                  <a:ext uri="{0D108BD9-81ED-4DB2-BD59-A6C34878D82A}">
                    <a16:rowId xmlns:a16="http://schemas.microsoft.com/office/drawing/2014/main" val="10003"/>
                  </a:ext>
                </a:extLst>
              </a:tr>
              <a:tr h="3047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CO</a:t>
                      </a:r>
                      <a:r>
                        <a:rPr lang="it-IT" sz="1400" baseline="-25000" dirty="0">
                          <a:latin typeface="Comic Sans MS" pitchFamily="66" charset="0"/>
                        </a:rPr>
                        <a:t>2</a:t>
                      </a:r>
                      <a:endParaRPr lang="it-IT" sz="1400" dirty="0">
                        <a:latin typeface="Comic Sans MS" pitchFamily="66" charset="0"/>
                      </a:endParaRP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3.65 x 10</a:t>
                      </a:r>
                      <a:r>
                        <a:rPr lang="it-IT" sz="1400" baseline="30000" dirty="0">
                          <a:latin typeface="Comic Sans MS" pitchFamily="66" charset="0"/>
                        </a:rPr>
                        <a:t>-4</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1.16 x 10</a:t>
                      </a:r>
                      <a:r>
                        <a:rPr lang="it-IT" sz="1400" baseline="30000" dirty="0">
                          <a:latin typeface="Comic Sans MS" pitchFamily="66" charset="0"/>
                        </a:rPr>
                        <a:t>1</a:t>
                      </a:r>
                    </a:p>
                  </a:txBody>
                  <a:tcPr marT="45694" marB="45694"/>
                </a:tc>
                <a:extLst>
                  <a:ext uri="{0D108BD9-81ED-4DB2-BD59-A6C34878D82A}">
                    <a16:rowId xmlns:a16="http://schemas.microsoft.com/office/drawing/2014/main" val="10004"/>
                  </a:ext>
                </a:extLst>
              </a:tr>
              <a:tr h="304731">
                <a:tc>
                  <a:txBody>
                    <a:bodyPr/>
                    <a:lstStyle/>
                    <a:p>
                      <a:pPr algn="ctr"/>
                      <a:r>
                        <a:rPr lang="it-IT" sz="1400" dirty="0">
                          <a:latin typeface="Comic Sans MS" pitchFamily="66" charset="0"/>
                        </a:rPr>
                        <a:t>Ne</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18.2x 10</a:t>
                      </a:r>
                      <a:r>
                        <a:rPr lang="it-IT" sz="1400" baseline="30000" dirty="0">
                          <a:latin typeface="Comic Sans MS" pitchFamily="66" charset="0"/>
                        </a:rPr>
                        <a:t>-6</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7.0 x 10</a:t>
                      </a:r>
                      <a:r>
                        <a:rPr lang="it-IT" sz="1400" baseline="30000" dirty="0">
                          <a:latin typeface="Comic Sans MS" pitchFamily="66" charset="0"/>
                        </a:rPr>
                        <a:t>-3</a:t>
                      </a:r>
                    </a:p>
                  </a:txBody>
                  <a:tcPr marT="45694" marB="45694"/>
                </a:tc>
                <a:extLst>
                  <a:ext uri="{0D108BD9-81ED-4DB2-BD59-A6C34878D82A}">
                    <a16:rowId xmlns:a16="http://schemas.microsoft.com/office/drawing/2014/main" val="10005"/>
                  </a:ext>
                </a:extLst>
              </a:tr>
              <a:tr h="304731">
                <a:tc>
                  <a:txBody>
                    <a:bodyPr/>
                    <a:lstStyle/>
                    <a:p>
                      <a:pPr algn="ctr"/>
                      <a:r>
                        <a:rPr lang="it-IT" sz="1400" dirty="0" err="1">
                          <a:latin typeface="Comic Sans MS" pitchFamily="66" charset="0"/>
                        </a:rPr>
                        <a:t>He</a:t>
                      </a:r>
                      <a:endParaRPr lang="it-IT" sz="1400" dirty="0">
                        <a:latin typeface="Comic Sans MS" pitchFamily="66" charset="0"/>
                      </a:endParaRP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5.24 x 10</a:t>
                      </a:r>
                      <a:r>
                        <a:rPr lang="it-IT" sz="1400" baseline="30000" dirty="0">
                          <a:latin typeface="Comic Sans MS" pitchFamily="66" charset="0"/>
                        </a:rPr>
                        <a:t>-6</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2.0 x 10</a:t>
                      </a:r>
                      <a:r>
                        <a:rPr lang="it-IT" sz="1400" baseline="30000" dirty="0">
                          <a:latin typeface="Comic Sans MS" pitchFamily="66" charset="0"/>
                        </a:rPr>
                        <a:t>-3</a:t>
                      </a:r>
                    </a:p>
                  </a:txBody>
                  <a:tcPr marT="45694" marB="45694"/>
                </a:tc>
                <a:extLst>
                  <a:ext uri="{0D108BD9-81ED-4DB2-BD59-A6C34878D82A}">
                    <a16:rowId xmlns:a16="http://schemas.microsoft.com/office/drawing/2014/main" val="10006"/>
                  </a:ext>
                </a:extLst>
              </a:tr>
              <a:tr h="304731">
                <a:tc>
                  <a:txBody>
                    <a:bodyPr/>
                    <a:lstStyle/>
                    <a:p>
                      <a:pPr algn="ctr"/>
                      <a:r>
                        <a:rPr lang="it-IT" sz="1400" dirty="0" err="1">
                          <a:latin typeface="Comic Sans MS" pitchFamily="66" charset="0"/>
                        </a:rPr>
                        <a:t>Kr</a:t>
                      </a:r>
                      <a:endParaRPr lang="it-IT" sz="1400" dirty="0">
                        <a:latin typeface="Comic Sans MS" pitchFamily="66" charset="0"/>
                      </a:endParaRP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1.14 x 10</a:t>
                      </a:r>
                      <a:r>
                        <a:rPr lang="it-IT" sz="1400" baseline="30000" dirty="0">
                          <a:latin typeface="Comic Sans MS" pitchFamily="66" charset="0"/>
                        </a:rPr>
                        <a:t>-6</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2.0 x 10</a:t>
                      </a:r>
                      <a:r>
                        <a:rPr lang="it-IT" sz="1400" baseline="30000" dirty="0">
                          <a:latin typeface="Comic Sans MS" pitchFamily="66" charset="0"/>
                        </a:rPr>
                        <a:t>-3</a:t>
                      </a:r>
                    </a:p>
                  </a:txBody>
                  <a:tcPr marT="45694" marB="45694"/>
                </a:tc>
                <a:extLst>
                  <a:ext uri="{0D108BD9-81ED-4DB2-BD59-A6C34878D82A}">
                    <a16:rowId xmlns:a16="http://schemas.microsoft.com/office/drawing/2014/main" val="10007"/>
                  </a:ext>
                </a:extLst>
              </a:tr>
              <a:tr h="304731">
                <a:tc>
                  <a:txBody>
                    <a:bodyPr/>
                    <a:lstStyle/>
                    <a:p>
                      <a:pPr algn="ctr"/>
                      <a:r>
                        <a:rPr lang="it-IT" sz="1400" dirty="0" err="1">
                          <a:latin typeface="Comic Sans MS" pitchFamily="66" charset="0"/>
                        </a:rPr>
                        <a:t>Xe</a:t>
                      </a:r>
                      <a:endParaRPr lang="it-IT" sz="1400" dirty="0">
                        <a:latin typeface="Comic Sans MS" pitchFamily="66" charset="0"/>
                      </a:endParaRP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0.87x 10</a:t>
                      </a:r>
                      <a:r>
                        <a:rPr lang="it-IT" sz="1400" baseline="30000" dirty="0">
                          <a:latin typeface="Comic Sans MS" pitchFamily="66" charset="0"/>
                        </a:rPr>
                        <a:t>-7</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latin typeface="Comic Sans MS" pitchFamily="66" charset="0"/>
                        </a:rPr>
                        <a:t>3.0 x 10</a:t>
                      </a:r>
                      <a:r>
                        <a:rPr lang="it-IT" sz="1400" baseline="30000" dirty="0">
                          <a:latin typeface="Comic Sans MS" pitchFamily="66" charset="0"/>
                        </a:rPr>
                        <a:t>-4</a:t>
                      </a:r>
                    </a:p>
                  </a:txBody>
                  <a:tcPr marT="45694" marB="45694"/>
                </a:tc>
                <a:extLst>
                  <a:ext uri="{0D108BD9-81ED-4DB2-BD59-A6C34878D82A}">
                    <a16:rowId xmlns:a16="http://schemas.microsoft.com/office/drawing/2014/main" val="10008"/>
                  </a:ext>
                </a:extLst>
              </a:tr>
            </a:tbl>
          </a:graphicData>
        </a:graphic>
      </p:graphicFrame>
      <p:sp>
        <p:nvSpPr>
          <p:cNvPr id="43058" name="CasellaDiTesto 14">
            <a:extLst>
              <a:ext uri="{FF2B5EF4-FFF2-40B4-BE49-F238E27FC236}">
                <a16:creationId xmlns:a16="http://schemas.microsoft.com/office/drawing/2014/main" id="{08ABC94A-A2D3-F97A-A0DA-EAC68E4BDFEC}"/>
              </a:ext>
            </a:extLst>
          </p:cNvPr>
          <p:cNvSpPr txBox="1">
            <a:spLocks noChangeArrowheads="1"/>
          </p:cNvSpPr>
          <p:nvPr/>
        </p:nvSpPr>
        <p:spPr bwMode="auto">
          <a:xfrm>
            <a:off x="4419600" y="40513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solidFill>
                  <a:srgbClr val="000000"/>
                </a:solidFill>
                <a:cs typeface="Arial" panose="020B0604020202020204" pitchFamily="34" charset="0"/>
              </a:rPr>
              <a:t>Se la specie considerata è inerte chimicamente, la sua concentrazione di superficie viene mantenuta anche in profondità a meno delle variazioni di temperatura. L’equilibrio esistente tra l’atmosfera e la superficie oceanica determina anche il trasporto di elementi tra i due comparti.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sellaDiTesto 6">
            <a:extLst>
              <a:ext uri="{FF2B5EF4-FFF2-40B4-BE49-F238E27FC236}">
                <a16:creationId xmlns:a16="http://schemas.microsoft.com/office/drawing/2014/main" id="{0BC0D868-C6AB-E84A-DDB8-D97F9232C4CB}"/>
              </a:ext>
            </a:extLst>
          </p:cNvPr>
          <p:cNvSpPr txBox="1">
            <a:spLocks noChangeArrowheads="1"/>
          </p:cNvSpPr>
          <p:nvPr/>
        </p:nvSpPr>
        <p:spPr bwMode="auto">
          <a:xfrm>
            <a:off x="71438" y="7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La classificazione degli elementi disciolti in bioattivi, adsorbiti e conservativi rivela molto rispetto alla natura dei processi che influenzano le prime due categorie, ma poco o nulla sull’ultima.</a:t>
            </a:r>
          </a:p>
        </p:txBody>
      </p:sp>
      <p:pic>
        <p:nvPicPr>
          <p:cNvPr id="44035" name="Immagine 5" descr="Fig 2.1.JPG">
            <a:extLst>
              <a:ext uri="{FF2B5EF4-FFF2-40B4-BE49-F238E27FC236}">
                <a16:creationId xmlns:a16="http://schemas.microsoft.com/office/drawing/2014/main" id="{83DA700F-E7CE-79E9-F97E-0764CD1411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928688"/>
            <a:ext cx="4067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CasellaDiTesto 7">
            <a:extLst>
              <a:ext uri="{FF2B5EF4-FFF2-40B4-BE49-F238E27FC236}">
                <a16:creationId xmlns:a16="http://schemas.microsoft.com/office/drawing/2014/main" id="{06E319A1-1D02-C0C0-E315-F85749945D40}"/>
              </a:ext>
            </a:extLst>
          </p:cNvPr>
          <p:cNvSpPr txBox="1">
            <a:spLocks noChangeArrowheads="1"/>
          </p:cNvSpPr>
          <p:nvPr/>
        </p:nvSpPr>
        <p:spPr bwMode="auto">
          <a:xfrm>
            <a:off x="4143375" y="922338"/>
            <a:ext cx="49291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300">
                <a:cs typeface="Arial" panose="020B0604020202020204" pitchFamily="34" charset="0"/>
              </a:rPr>
              <a:t>La concentrazione di questi elementi che rendono conto di gran parte della salinità degli oceani dipende da quei processi che si sviluppano ai contorni dell’oceano: </a:t>
            </a:r>
          </a:p>
          <a:p>
            <a:pPr algn="just" eaLnBrk="1" hangingPunct="1">
              <a:spcBef>
                <a:spcPct val="0"/>
              </a:spcBef>
              <a:buFontTx/>
              <a:buNone/>
            </a:pPr>
            <a:r>
              <a:rPr lang="it-IT" altLang="it-IT" sz="1300">
                <a:cs typeface="Arial" panose="020B0604020202020204" pitchFamily="34" charset="0"/>
              </a:rPr>
              <a:t>-eventi atmosferici sui suoli,</a:t>
            </a:r>
          </a:p>
          <a:p>
            <a:pPr algn="just" eaLnBrk="1" hangingPunct="1">
              <a:spcBef>
                <a:spcPct val="0"/>
              </a:spcBef>
              <a:buFontTx/>
              <a:buNone/>
            </a:pPr>
            <a:r>
              <a:rPr lang="it-IT" altLang="it-IT" sz="1300">
                <a:cs typeface="Arial" panose="020B0604020202020204" pitchFamily="34" charset="0"/>
              </a:rPr>
              <a:t>-formazione di minerali nei sedimenti marini, </a:t>
            </a:r>
          </a:p>
          <a:p>
            <a:pPr algn="just" eaLnBrk="1" hangingPunct="1">
              <a:spcBef>
                <a:spcPct val="0"/>
              </a:spcBef>
              <a:buFontTx/>
              <a:buNone/>
            </a:pPr>
            <a:r>
              <a:rPr lang="it-IT" altLang="it-IT" sz="1300">
                <a:cs typeface="Arial" panose="020B0604020202020204" pitchFamily="34" charset="0"/>
              </a:rPr>
              <a:t>-reazioni con i fondali in corrispondenza delle zone idrotermali.</a:t>
            </a:r>
          </a:p>
          <a:p>
            <a:pPr algn="just" eaLnBrk="1" hangingPunct="1">
              <a:spcBef>
                <a:spcPct val="0"/>
              </a:spcBef>
              <a:buFontTx/>
              <a:buNone/>
            </a:pPr>
            <a:endParaRPr lang="it-IT" altLang="it-IT" sz="1300">
              <a:cs typeface="Arial" panose="020B0604020202020204" pitchFamily="34" charset="0"/>
            </a:endParaRPr>
          </a:p>
          <a:p>
            <a:pPr algn="just" eaLnBrk="1" hangingPunct="1">
              <a:spcBef>
                <a:spcPct val="0"/>
              </a:spcBef>
              <a:buFontTx/>
              <a:buNone/>
            </a:pPr>
            <a:r>
              <a:rPr lang="it-IT" altLang="it-IT" sz="1300">
                <a:cs typeface="Arial" panose="020B0604020202020204" pitchFamily="34" charset="0"/>
              </a:rPr>
              <a:t>I tempi trascorsi in oceano da questi elementi sono molto lunghi, indicando che il raggiungimento di un equilibrio chimico tra le acque di mare ed i sedimenti sia il fattore controllante.  </a:t>
            </a:r>
          </a:p>
        </p:txBody>
      </p:sp>
      <p:sp>
        <p:nvSpPr>
          <p:cNvPr id="44037" name="CasellaDiTesto 8">
            <a:extLst>
              <a:ext uri="{FF2B5EF4-FFF2-40B4-BE49-F238E27FC236}">
                <a16:creationId xmlns:a16="http://schemas.microsoft.com/office/drawing/2014/main" id="{BC6F2526-7EF4-40F9-DD14-FDF7473601D3}"/>
              </a:ext>
            </a:extLst>
          </p:cNvPr>
          <p:cNvSpPr txBox="1">
            <a:spLocks noChangeArrowheads="1"/>
          </p:cNvSpPr>
          <p:nvPr/>
        </p:nvSpPr>
        <p:spPr bwMode="auto">
          <a:xfrm>
            <a:off x="-25400" y="32861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400">
                <a:cs typeface="Arial" panose="020B0604020202020204" pitchFamily="34" charset="0"/>
              </a:rPr>
              <a:t>I principali meccanismi di approvvigionamento per i costituenti dell’oceano sono l’apporto dovuto ai fiumi e l’input dall’atmosfera. La formazione di minerali </a:t>
            </a:r>
            <a:r>
              <a:rPr lang="it-IT" altLang="it-IT" sz="1400" i="1">
                <a:cs typeface="Arial" panose="020B0604020202020204" pitchFamily="34" charset="0"/>
              </a:rPr>
              <a:t>in situ </a:t>
            </a:r>
            <a:r>
              <a:rPr lang="it-IT" altLang="it-IT" sz="1400">
                <a:cs typeface="Arial" panose="020B0604020202020204" pitchFamily="34" charset="0"/>
              </a:rPr>
              <a:t>è il pozzo ultimo per questi elementi. La produzione di minerali coinvolge essenzialmente la precipitazione di piante e gusci, reazioni chimiche all’interno dei sedimenti e le alte temperature delle zone idrotermali.  </a:t>
            </a:r>
            <a:endParaRPr lang="it-IT" altLang="it-IT" sz="1400" i="1">
              <a:cs typeface="Arial" panose="020B0604020202020204" pitchFamily="34" charset="0"/>
            </a:endParaRPr>
          </a:p>
        </p:txBody>
      </p:sp>
      <p:pic>
        <p:nvPicPr>
          <p:cNvPr id="44038" name="Picture 6" descr="C:\Documents and Settings\Administrator\Documenti\Elena\didattica 2008-2009\Oceanografia Chimica\fig oceanog\Tab 2.1.JPG">
            <a:extLst>
              <a:ext uri="{FF2B5EF4-FFF2-40B4-BE49-F238E27FC236}">
                <a16:creationId xmlns:a16="http://schemas.microsoft.com/office/drawing/2014/main" id="{160FB75F-BF51-2E6B-5A86-EDC65852B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214813"/>
            <a:ext cx="48958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CasellaDiTesto 10">
            <a:extLst>
              <a:ext uri="{FF2B5EF4-FFF2-40B4-BE49-F238E27FC236}">
                <a16:creationId xmlns:a16="http://schemas.microsoft.com/office/drawing/2014/main" id="{D88F1A2E-9E51-9CA9-DC02-656999F5DCA2}"/>
              </a:ext>
            </a:extLst>
          </p:cNvPr>
          <p:cNvSpPr txBox="1">
            <a:spLocks noChangeArrowheads="1"/>
          </p:cNvSpPr>
          <p:nvPr/>
        </p:nvSpPr>
        <p:spPr bwMode="auto">
          <a:xfrm>
            <a:off x="4929188" y="4541838"/>
            <a:ext cx="4214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cs typeface="Arial" panose="020B0604020202020204" pitchFamily="34" charset="0"/>
              </a:rPr>
              <a:t>Sulla base delle misure chimiche, tra l’afflusso dei fiumi e l’input atmosferico, il primo è la fonte principale degli ioni maggioritari degli elementi costituenti dell’oceano, tranne che per gli ioni dei metalli in tracce per i quali la fonte principale sono le polveri atmosferiche.</a:t>
            </a:r>
          </a:p>
          <a:p>
            <a:pPr eaLnBrk="1" hangingPunct="1">
              <a:spcBef>
                <a:spcPct val="0"/>
              </a:spcBef>
              <a:buFontTx/>
              <a:buNone/>
            </a:pPr>
            <a:r>
              <a:rPr lang="it-IT" altLang="it-IT" sz="1400">
                <a:cs typeface="Arial" panose="020B0604020202020204" pitchFamily="34" charset="0"/>
              </a:rPr>
              <a:t>Il dilavamento dei suoli coinvolge la rottura delle rocce e dei suoli per creare elementi disciolti.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5">
            <a:extLst>
              <a:ext uri="{FF2B5EF4-FFF2-40B4-BE49-F238E27FC236}">
                <a16:creationId xmlns:a16="http://schemas.microsoft.com/office/drawing/2014/main" id="{AEF79382-96C0-A10A-D9D3-1A29579A5C63}"/>
              </a:ext>
            </a:extLst>
          </p:cNvPr>
          <p:cNvSpPr txBox="1">
            <a:spLocks noChangeArrowheads="1"/>
          </p:cNvSpPr>
          <p:nvPr/>
        </p:nvSpPr>
        <p:spPr bwMode="auto">
          <a:xfrm>
            <a:off x="214313" y="-12700"/>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cs typeface="Arial" panose="020B0604020202020204" pitchFamily="34" charset="0"/>
              </a:rPr>
              <a:t>Le tipologie di rocce coinvolte nei processi di dilavamento e dunque importanti ai fini dell’arricchimento delle acque sono le seguenti:</a:t>
            </a:r>
          </a:p>
        </p:txBody>
      </p:sp>
      <p:sp>
        <p:nvSpPr>
          <p:cNvPr id="45059" name="CasellaDiTesto 6">
            <a:extLst>
              <a:ext uri="{FF2B5EF4-FFF2-40B4-BE49-F238E27FC236}">
                <a16:creationId xmlns:a16="http://schemas.microsoft.com/office/drawing/2014/main" id="{D41E332D-19D2-9DF7-EA88-89192AB2DEC1}"/>
              </a:ext>
            </a:extLst>
          </p:cNvPr>
          <p:cNvSpPr txBox="1">
            <a:spLocks noChangeArrowheads="1"/>
          </p:cNvSpPr>
          <p:nvPr/>
        </p:nvSpPr>
        <p:spPr bwMode="auto">
          <a:xfrm>
            <a:off x="0" y="57150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u="sng">
                <a:solidFill>
                  <a:srgbClr val="FF0000"/>
                </a:solidFill>
                <a:cs typeface="Arial" panose="020B0604020202020204" pitchFamily="34" charset="0"/>
              </a:rPr>
              <a:t>Rocce ignee</a:t>
            </a:r>
            <a:r>
              <a:rPr lang="it-IT" altLang="it-IT" sz="1400">
                <a:cs typeface="Arial" panose="020B0604020202020204" pitchFamily="34" charset="0"/>
              </a:rPr>
              <a:t>: sono la fonte di gran parte dei cationi; i graniti sono rocce “acide” di colori chiari; i basalti sono di colore scuro molto ricche in ioni metallici. Queste rocce si formano nelle profondità terrestri  dove inizialmente sono allo stato fuso. Sono costituite di minerali quali mica, feldspato,  e quarzo.        </a:t>
            </a:r>
          </a:p>
        </p:txBody>
      </p:sp>
      <p:sp>
        <p:nvSpPr>
          <p:cNvPr id="45060" name="CasellaDiTesto 7">
            <a:extLst>
              <a:ext uri="{FF2B5EF4-FFF2-40B4-BE49-F238E27FC236}">
                <a16:creationId xmlns:a16="http://schemas.microsoft.com/office/drawing/2014/main" id="{63D2B445-6F0E-6CAD-1B47-2F15E3950ABF}"/>
              </a:ext>
            </a:extLst>
          </p:cNvPr>
          <p:cNvSpPr txBox="1">
            <a:spLocks noChangeArrowheads="1"/>
          </p:cNvSpPr>
          <p:nvPr/>
        </p:nvSpPr>
        <p:spPr bwMode="auto">
          <a:xfrm>
            <a:off x="-252413" y="1989138"/>
            <a:ext cx="235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a:cs typeface="Arial" panose="020B0604020202020204" pitchFamily="34" charset="0"/>
              </a:rPr>
              <a:t>Potassio feldspato</a:t>
            </a:r>
          </a:p>
          <a:p>
            <a:pPr algn="ctr" eaLnBrk="1" hangingPunct="1">
              <a:spcBef>
                <a:spcPct val="0"/>
              </a:spcBef>
              <a:buFontTx/>
              <a:buNone/>
            </a:pPr>
            <a:r>
              <a:rPr lang="it-IT" altLang="it-IT" sz="1200">
                <a:cs typeface="Arial" panose="020B0604020202020204" pitchFamily="34" charset="0"/>
              </a:rPr>
              <a:t>Potassio alluminosilicato</a:t>
            </a:r>
          </a:p>
          <a:p>
            <a:pPr algn="ctr" eaLnBrk="1" hangingPunct="1">
              <a:spcBef>
                <a:spcPct val="0"/>
              </a:spcBef>
              <a:buFontTx/>
              <a:buNone/>
            </a:pPr>
            <a:r>
              <a:rPr lang="it-IT" altLang="it-IT" sz="1200">
                <a:cs typeface="Arial" panose="020B0604020202020204" pitchFamily="34" charset="0"/>
              </a:rPr>
              <a:t>KAlSi</a:t>
            </a:r>
            <a:r>
              <a:rPr lang="it-IT" altLang="it-IT" sz="1200" baseline="-25000">
                <a:cs typeface="Arial" panose="020B0604020202020204" pitchFamily="34" charset="0"/>
              </a:rPr>
              <a:t>3</a:t>
            </a:r>
            <a:r>
              <a:rPr lang="it-IT" altLang="it-IT" sz="1200">
                <a:cs typeface="Arial" panose="020B0604020202020204" pitchFamily="34" charset="0"/>
              </a:rPr>
              <a:t>O</a:t>
            </a:r>
            <a:r>
              <a:rPr lang="it-IT" altLang="it-IT" sz="1200" baseline="-25000">
                <a:cs typeface="Arial" panose="020B0604020202020204" pitchFamily="34" charset="0"/>
              </a:rPr>
              <a:t>8</a:t>
            </a:r>
          </a:p>
        </p:txBody>
      </p:sp>
      <p:sp>
        <p:nvSpPr>
          <p:cNvPr id="45061" name="CasellaDiTesto 8">
            <a:extLst>
              <a:ext uri="{FF2B5EF4-FFF2-40B4-BE49-F238E27FC236}">
                <a16:creationId xmlns:a16="http://schemas.microsoft.com/office/drawing/2014/main" id="{CFC209ED-12DD-2020-6F7C-EE62D762C596}"/>
              </a:ext>
            </a:extLst>
          </p:cNvPr>
          <p:cNvSpPr txBox="1">
            <a:spLocks noChangeArrowheads="1"/>
          </p:cNvSpPr>
          <p:nvPr/>
        </p:nvSpPr>
        <p:spPr bwMode="auto">
          <a:xfrm>
            <a:off x="1116013" y="2428875"/>
            <a:ext cx="2357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a:cs typeface="Arial" panose="020B0604020202020204" pitchFamily="34" charset="0"/>
              </a:rPr>
              <a:t>Albite feldspato</a:t>
            </a:r>
          </a:p>
          <a:p>
            <a:pPr algn="ctr" eaLnBrk="1" hangingPunct="1">
              <a:spcBef>
                <a:spcPct val="0"/>
              </a:spcBef>
              <a:buFontTx/>
              <a:buNone/>
            </a:pPr>
            <a:r>
              <a:rPr lang="it-IT" altLang="it-IT" sz="1200">
                <a:cs typeface="Arial" panose="020B0604020202020204" pitchFamily="34" charset="0"/>
              </a:rPr>
              <a:t>Sodio alluminosilicato</a:t>
            </a:r>
          </a:p>
          <a:p>
            <a:pPr algn="ctr" eaLnBrk="1" hangingPunct="1">
              <a:spcBef>
                <a:spcPct val="0"/>
              </a:spcBef>
              <a:buFontTx/>
              <a:buNone/>
            </a:pPr>
            <a:r>
              <a:rPr lang="it-IT" altLang="it-IT" sz="1200">
                <a:cs typeface="Arial" panose="020B0604020202020204" pitchFamily="34" charset="0"/>
              </a:rPr>
              <a:t>NaAlSi</a:t>
            </a:r>
            <a:r>
              <a:rPr lang="it-IT" altLang="it-IT" sz="1200" baseline="-25000">
                <a:cs typeface="Arial" panose="020B0604020202020204" pitchFamily="34" charset="0"/>
              </a:rPr>
              <a:t>3</a:t>
            </a:r>
            <a:r>
              <a:rPr lang="it-IT" altLang="it-IT" sz="1200">
                <a:cs typeface="Arial" panose="020B0604020202020204" pitchFamily="34" charset="0"/>
              </a:rPr>
              <a:t>O</a:t>
            </a:r>
            <a:r>
              <a:rPr lang="it-IT" altLang="it-IT" sz="1200" baseline="-25000">
                <a:cs typeface="Arial" panose="020B0604020202020204" pitchFamily="34" charset="0"/>
              </a:rPr>
              <a:t>8</a:t>
            </a:r>
          </a:p>
        </p:txBody>
      </p:sp>
      <p:sp>
        <p:nvSpPr>
          <p:cNvPr id="45062" name="CasellaDiTesto 9">
            <a:extLst>
              <a:ext uri="{FF2B5EF4-FFF2-40B4-BE49-F238E27FC236}">
                <a16:creationId xmlns:a16="http://schemas.microsoft.com/office/drawing/2014/main" id="{966C2881-8BD9-FD05-8097-5B5DDD2764A1}"/>
              </a:ext>
            </a:extLst>
          </p:cNvPr>
          <p:cNvSpPr txBox="1">
            <a:spLocks noChangeArrowheads="1"/>
          </p:cNvSpPr>
          <p:nvPr/>
        </p:nvSpPr>
        <p:spPr bwMode="auto">
          <a:xfrm>
            <a:off x="3563938" y="1341438"/>
            <a:ext cx="20875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cs typeface="Arial" panose="020B0604020202020204" pitchFamily="34" charset="0"/>
              </a:rPr>
              <a:t>Mica: sono i “fiocchi lucidi” delle rocce ignee </a:t>
            </a:r>
          </a:p>
        </p:txBody>
      </p:sp>
      <p:sp>
        <p:nvSpPr>
          <p:cNvPr id="45063" name="CasellaDiTesto 10">
            <a:extLst>
              <a:ext uri="{FF2B5EF4-FFF2-40B4-BE49-F238E27FC236}">
                <a16:creationId xmlns:a16="http://schemas.microsoft.com/office/drawing/2014/main" id="{89672E1C-3FCA-3E3D-AFE4-B24D393D3DE2}"/>
              </a:ext>
            </a:extLst>
          </p:cNvPr>
          <p:cNvSpPr txBox="1">
            <a:spLocks noChangeArrowheads="1"/>
          </p:cNvSpPr>
          <p:nvPr/>
        </p:nvSpPr>
        <p:spPr bwMode="auto">
          <a:xfrm>
            <a:off x="3438525" y="2133600"/>
            <a:ext cx="235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Mica  Biotite</a:t>
            </a:r>
          </a:p>
          <a:p>
            <a:pPr algn="ctr" eaLnBrk="1" hangingPunct="1">
              <a:spcBef>
                <a:spcPct val="0"/>
              </a:spcBef>
              <a:buFontTx/>
              <a:buNone/>
            </a:pPr>
            <a:r>
              <a:rPr lang="it-IT" altLang="it-IT" sz="1400">
                <a:cs typeface="Arial" panose="020B0604020202020204" pitchFamily="34" charset="0"/>
              </a:rPr>
              <a:t>KMg</a:t>
            </a:r>
            <a:r>
              <a:rPr lang="it-IT" altLang="it-IT" sz="1400" baseline="-25000">
                <a:cs typeface="Arial" panose="020B0604020202020204" pitchFamily="34" charset="0"/>
              </a:rPr>
              <a:t>3</a:t>
            </a:r>
            <a:r>
              <a:rPr lang="it-IT" altLang="it-IT" sz="1400">
                <a:cs typeface="Arial" panose="020B0604020202020204" pitchFamily="34" charset="0"/>
              </a:rPr>
              <a:t>AlSi</a:t>
            </a:r>
            <a:r>
              <a:rPr lang="it-IT" altLang="it-IT" sz="1400" baseline="-25000">
                <a:cs typeface="Arial" panose="020B0604020202020204" pitchFamily="34" charset="0"/>
              </a:rPr>
              <a:t>3</a:t>
            </a:r>
            <a:r>
              <a:rPr lang="it-IT" altLang="it-IT" sz="1400">
                <a:cs typeface="Arial" panose="020B0604020202020204" pitchFamily="34" charset="0"/>
              </a:rPr>
              <a:t>O</a:t>
            </a:r>
            <a:r>
              <a:rPr lang="it-IT" altLang="it-IT" sz="1400" baseline="-25000">
                <a:cs typeface="Arial" panose="020B0604020202020204" pitchFamily="34" charset="0"/>
              </a:rPr>
              <a:t>10</a:t>
            </a:r>
            <a:r>
              <a:rPr lang="it-IT" altLang="it-IT" sz="1400">
                <a:cs typeface="Arial" panose="020B0604020202020204" pitchFamily="34" charset="0"/>
              </a:rPr>
              <a:t>(OH)</a:t>
            </a:r>
            <a:r>
              <a:rPr lang="it-IT" altLang="it-IT" sz="1400" baseline="-25000">
                <a:cs typeface="Arial" panose="020B0604020202020204" pitchFamily="34" charset="0"/>
              </a:rPr>
              <a:t>2</a:t>
            </a:r>
          </a:p>
        </p:txBody>
      </p:sp>
      <p:sp>
        <p:nvSpPr>
          <p:cNvPr id="45064" name="CasellaDiTesto 11">
            <a:extLst>
              <a:ext uri="{FF2B5EF4-FFF2-40B4-BE49-F238E27FC236}">
                <a16:creationId xmlns:a16="http://schemas.microsoft.com/office/drawing/2014/main" id="{92755052-6A9E-753C-BCBB-EEDEB7757E4E}"/>
              </a:ext>
            </a:extLst>
          </p:cNvPr>
          <p:cNvSpPr txBox="1">
            <a:spLocks noChangeArrowheads="1"/>
          </p:cNvSpPr>
          <p:nvPr/>
        </p:nvSpPr>
        <p:spPr bwMode="auto">
          <a:xfrm>
            <a:off x="179388" y="1341438"/>
            <a:ext cx="2989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cs typeface="Arial" panose="020B0604020202020204" pitchFamily="34" charset="0"/>
              </a:rPr>
              <a:t>Feldspato: sono i minerali rosa, verdi o bianchi visibili nel granito</a:t>
            </a:r>
          </a:p>
        </p:txBody>
      </p:sp>
      <p:sp>
        <p:nvSpPr>
          <p:cNvPr id="45065" name="CasellaDiTesto 12">
            <a:extLst>
              <a:ext uri="{FF2B5EF4-FFF2-40B4-BE49-F238E27FC236}">
                <a16:creationId xmlns:a16="http://schemas.microsoft.com/office/drawing/2014/main" id="{D7AB5922-AE9D-7FED-F444-D4B7FBF9A4F6}"/>
              </a:ext>
            </a:extLst>
          </p:cNvPr>
          <p:cNvSpPr txBox="1">
            <a:spLocks noChangeArrowheads="1"/>
          </p:cNvSpPr>
          <p:nvPr/>
        </p:nvSpPr>
        <p:spPr bwMode="auto">
          <a:xfrm>
            <a:off x="0" y="3048000"/>
            <a:ext cx="9072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u="sng">
                <a:solidFill>
                  <a:srgbClr val="C00000"/>
                </a:solidFill>
                <a:cs typeface="Arial" panose="020B0604020202020204" pitchFamily="34" charset="0"/>
              </a:rPr>
              <a:t>Minerali argillosi</a:t>
            </a:r>
            <a:r>
              <a:rPr lang="it-IT" altLang="it-IT" sz="1400">
                <a:cs typeface="Arial" panose="020B0604020202020204" pitchFamily="34" charset="0"/>
              </a:rPr>
              <a:t>: si producono a seguito della corrosione delle rocce ignee. Sono i costituenti principali della frazione grossolana dei fanghi. Sono generalmente meno ricchi in cationi rispetto ai precursori ignei. </a:t>
            </a:r>
          </a:p>
        </p:txBody>
      </p:sp>
      <p:sp>
        <p:nvSpPr>
          <p:cNvPr id="45066" name="CasellaDiTesto 13">
            <a:extLst>
              <a:ext uri="{FF2B5EF4-FFF2-40B4-BE49-F238E27FC236}">
                <a16:creationId xmlns:a16="http://schemas.microsoft.com/office/drawing/2014/main" id="{CE115AB6-F485-3F87-DA04-19EDD4D1BED3}"/>
              </a:ext>
            </a:extLst>
          </p:cNvPr>
          <p:cNvSpPr txBox="1">
            <a:spLocks noChangeArrowheads="1"/>
          </p:cNvSpPr>
          <p:nvPr/>
        </p:nvSpPr>
        <p:spPr bwMode="auto">
          <a:xfrm>
            <a:off x="-71438" y="3857625"/>
            <a:ext cx="2357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Kaolinite</a:t>
            </a:r>
          </a:p>
          <a:p>
            <a:pPr algn="ctr" eaLnBrk="1" hangingPunct="1">
              <a:spcBef>
                <a:spcPct val="0"/>
              </a:spcBef>
              <a:buFontTx/>
              <a:buNone/>
            </a:pPr>
            <a:r>
              <a:rPr lang="it-IT" altLang="it-IT" sz="1400">
                <a:cs typeface="Arial" panose="020B0604020202020204" pitchFamily="34" charset="0"/>
              </a:rPr>
              <a:t>Alluminosilicato puro</a:t>
            </a:r>
          </a:p>
          <a:p>
            <a:pPr algn="ctr" eaLnBrk="1" hangingPunct="1">
              <a:spcBef>
                <a:spcPct val="0"/>
              </a:spcBef>
              <a:buFontTx/>
              <a:buNone/>
            </a:pPr>
            <a:r>
              <a:rPr lang="it-IT" altLang="it-IT" sz="1400">
                <a:cs typeface="Arial" panose="020B0604020202020204" pitchFamily="34" charset="0"/>
              </a:rPr>
              <a:t>Al</a:t>
            </a:r>
            <a:r>
              <a:rPr lang="it-IT" altLang="it-IT" sz="1400" baseline="-25000">
                <a:cs typeface="Arial" panose="020B0604020202020204" pitchFamily="34" charset="0"/>
              </a:rPr>
              <a:t>2</a:t>
            </a:r>
            <a:r>
              <a:rPr lang="it-IT" altLang="it-IT" sz="1400">
                <a:cs typeface="Arial" panose="020B0604020202020204" pitchFamily="34" charset="0"/>
              </a:rPr>
              <a:t>Si</a:t>
            </a:r>
            <a:r>
              <a:rPr lang="it-IT" altLang="it-IT" sz="1400" baseline="-25000">
                <a:cs typeface="Arial" panose="020B0604020202020204" pitchFamily="34" charset="0"/>
              </a:rPr>
              <a:t>2</a:t>
            </a:r>
            <a:r>
              <a:rPr lang="it-IT" altLang="it-IT" sz="1400">
                <a:cs typeface="Arial" panose="020B0604020202020204" pitchFamily="34" charset="0"/>
              </a:rPr>
              <a:t>O</a:t>
            </a:r>
            <a:r>
              <a:rPr lang="it-IT" altLang="it-IT" sz="1400" baseline="-25000">
                <a:cs typeface="Arial" panose="020B0604020202020204" pitchFamily="34" charset="0"/>
              </a:rPr>
              <a:t>5</a:t>
            </a:r>
            <a:r>
              <a:rPr lang="it-IT" altLang="it-IT" sz="1400">
                <a:cs typeface="Arial" panose="020B0604020202020204" pitchFamily="34" charset="0"/>
              </a:rPr>
              <a:t>(OH)</a:t>
            </a:r>
            <a:r>
              <a:rPr lang="it-IT" altLang="it-IT" sz="1400" baseline="-25000">
                <a:cs typeface="Arial" panose="020B0604020202020204" pitchFamily="34" charset="0"/>
              </a:rPr>
              <a:t>4</a:t>
            </a:r>
          </a:p>
        </p:txBody>
      </p:sp>
      <p:sp>
        <p:nvSpPr>
          <p:cNvPr id="45067" name="CasellaDiTesto 14">
            <a:extLst>
              <a:ext uri="{FF2B5EF4-FFF2-40B4-BE49-F238E27FC236}">
                <a16:creationId xmlns:a16="http://schemas.microsoft.com/office/drawing/2014/main" id="{CCDABD60-0470-F9D2-EAD0-A3F09EF48210}"/>
              </a:ext>
            </a:extLst>
          </p:cNvPr>
          <p:cNvSpPr txBox="1">
            <a:spLocks noChangeArrowheads="1"/>
          </p:cNvSpPr>
          <p:nvPr/>
        </p:nvSpPr>
        <p:spPr bwMode="auto">
          <a:xfrm>
            <a:off x="2771775" y="3881438"/>
            <a:ext cx="23574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Illite</a:t>
            </a:r>
          </a:p>
          <a:p>
            <a:pPr algn="ctr" eaLnBrk="1" hangingPunct="1">
              <a:spcBef>
                <a:spcPct val="0"/>
              </a:spcBef>
              <a:buFontTx/>
              <a:buNone/>
            </a:pPr>
            <a:r>
              <a:rPr lang="it-IT" altLang="it-IT" sz="1400">
                <a:cs typeface="Arial" panose="020B0604020202020204" pitchFamily="34" charset="0"/>
              </a:rPr>
              <a:t>Simile alla biotite ma meno ricco di cationi</a:t>
            </a:r>
            <a:endParaRPr lang="it-IT" altLang="it-IT" sz="1400" baseline="-25000">
              <a:cs typeface="Arial" panose="020B0604020202020204" pitchFamily="34" charset="0"/>
            </a:endParaRPr>
          </a:p>
        </p:txBody>
      </p:sp>
      <p:sp>
        <p:nvSpPr>
          <p:cNvPr id="45068" name="CasellaDiTesto 15">
            <a:extLst>
              <a:ext uri="{FF2B5EF4-FFF2-40B4-BE49-F238E27FC236}">
                <a16:creationId xmlns:a16="http://schemas.microsoft.com/office/drawing/2014/main" id="{8B961AD0-37F2-8B46-494F-13AC02654316}"/>
              </a:ext>
            </a:extLst>
          </p:cNvPr>
          <p:cNvSpPr txBox="1">
            <a:spLocks noChangeArrowheads="1"/>
          </p:cNvSpPr>
          <p:nvPr/>
        </p:nvSpPr>
        <p:spPr bwMode="auto">
          <a:xfrm>
            <a:off x="5500688" y="3859213"/>
            <a:ext cx="3500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Montmorillonite</a:t>
            </a:r>
          </a:p>
          <a:p>
            <a:pPr algn="ctr" eaLnBrk="1" hangingPunct="1">
              <a:spcBef>
                <a:spcPct val="0"/>
              </a:spcBef>
              <a:buFontTx/>
              <a:buNone/>
            </a:pPr>
            <a:r>
              <a:rPr lang="it-IT" altLang="it-IT" sz="1400">
                <a:cs typeface="Arial" panose="020B0604020202020204" pitchFamily="34" charset="0"/>
              </a:rPr>
              <a:t>(Na, Ca)(Al, Mg)</a:t>
            </a:r>
            <a:r>
              <a:rPr lang="it-IT" altLang="it-IT" sz="1400" baseline="-25000">
                <a:cs typeface="Arial" panose="020B0604020202020204" pitchFamily="34" charset="0"/>
              </a:rPr>
              <a:t> </a:t>
            </a:r>
            <a:r>
              <a:rPr lang="it-IT" altLang="it-IT" sz="1400">
                <a:cs typeface="Arial" panose="020B0604020202020204" pitchFamily="34" charset="0"/>
              </a:rPr>
              <a:t>(Si</a:t>
            </a:r>
            <a:r>
              <a:rPr lang="it-IT" altLang="it-IT" sz="1400" baseline="-25000">
                <a:cs typeface="Arial" panose="020B0604020202020204" pitchFamily="34" charset="0"/>
              </a:rPr>
              <a:t>4</a:t>
            </a:r>
            <a:r>
              <a:rPr lang="it-IT" altLang="it-IT" sz="1400">
                <a:cs typeface="Arial" panose="020B0604020202020204" pitchFamily="34" charset="0"/>
              </a:rPr>
              <a:t>O</a:t>
            </a:r>
            <a:r>
              <a:rPr lang="it-IT" altLang="it-IT" sz="1400" baseline="-25000">
                <a:cs typeface="Arial" panose="020B0604020202020204" pitchFamily="34" charset="0"/>
              </a:rPr>
              <a:t>10</a:t>
            </a:r>
            <a:r>
              <a:rPr lang="it-IT" altLang="it-IT" sz="1400">
                <a:cs typeface="Arial" panose="020B0604020202020204" pitchFamily="34" charset="0"/>
              </a:rPr>
              <a:t>)</a:t>
            </a:r>
            <a:r>
              <a:rPr lang="it-IT" altLang="it-IT" sz="1400" baseline="-25000">
                <a:cs typeface="Arial" panose="020B0604020202020204" pitchFamily="34" charset="0"/>
              </a:rPr>
              <a:t>3</a:t>
            </a:r>
            <a:r>
              <a:rPr lang="it-IT" altLang="it-IT" sz="1400">
                <a:cs typeface="Arial" panose="020B0604020202020204" pitchFamily="34" charset="0"/>
              </a:rPr>
              <a:t>(OH)</a:t>
            </a:r>
            <a:r>
              <a:rPr lang="it-IT" altLang="it-IT" sz="1400" baseline="-25000">
                <a:cs typeface="Arial" panose="020B0604020202020204" pitchFamily="34" charset="0"/>
              </a:rPr>
              <a:t>6-n</a:t>
            </a:r>
            <a:r>
              <a:rPr lang="it-IT" altLang="it-IT" sz="1400">
                <a:cs typeface="Arial" panose="020B0604020202020204" pitchFamily="34" charset="0"/>
              </a:rPr>
              <a:t> nH</a:t>
            </a:r>
            <a:r>
              <a:rPr lang="it-IT" altLang="it-IT" sz="1400" baseline="-25000">
                <a:cs typeface="Arial" panose="020B0604020202020204" pitchFamily="34" charset="0"/>
              </a:rPr>
              <a:t>2</a:t>
            </a:r>
            <a:r>
              <a:rPr lang="it-IT" altLang="it-IT" sz="1400">
                <a:cs typeface="Arial" panose="020B0604020202020204" pitchFamily="34" charset="0"/>
              </a:rPr>
              <a:t>O</a:t>
            </a:r>
            <a:endParaRPr lang="it-IT" altLang="it-IT" sz="1400" baseline="-25000">
              <a:cs typeface="Arial" panose="020B0604020202020204" pitchFamily="34" charset="0"/>
            </a:endParaRPr>
          </a:p>
        </p:txBody>
      </p:sp>
      <p:sp>
        <p:nvSpPr>
          <p:cNvPr id="17" name="CasellaDiTesto 16">
            <a:extLst>
              <a:ext uri="{FF2B5EF4-FFF2-40B4-BE49-F238E27FC236}">
                <a16:creationId xmlns:a16="http://schemas.microsoft.com/office/drawing/2014/main" id="{51E87139-56E6-4EB3-9117-09BDF9F452AC}"/>
              </a:ext>
            </a:extLst>
          </p:cNvPr>
          <p:cNvSpPr txBox="1"/>
          <p:nvPr/>
        </p:nvSpPr>
        <p:spPr>
          <a:xfrm>
            <a:off x="0" y="4833938"/>
            <a:ext cx="9072563" cy="738187"/>
          </a:xfrm>
          <a:prstGeom prst="rect">
            <a:avLst/>
          </a:prstGeom>
          <a:noFill/>
        </p:spPr>
        <p:txBody>
          <a:bodyPr>
            <a:spAutoFit/>
          </a:bodyPr>
          <a:lstStyle/>
          <a:p>
            <a:pPr eaLnBrk="1" hangingPunct="1">
              <a:defRPr/>
            </a:pPr>
            <a:r>
              <a:rPr lang="it-IT" sz="1400" u="sng" dirty="0">
                <a:solidFill>
                  <a:schemeClr val="accent5">
                    <a:lumMod val="50000"/>
                  </a:schemeClr>
                </a:solidFill>
                <a:latin typeface="Arial" panose="020B0604020202020204" pitchFamily="34" charset="0"/>
                <a:cs typeface="Arial" panose="020B0604020202020204" pitchFamily="34" charset="0"/>
              </a:rPr>
              <a:t>Minerali autigeni</a:t>
            </a:r>
            <a:r>
              <a:rPr lang="it-IT" sz="1400" dirty="0">
                <a:latin typeface="Arial" panose="020B0604020202020204" pitchFamily="34" charset="0"/>
                <a:cs typeface="Arial" panose="020B0604020202020204" pitchFamily="34" charset="0"/>
              </a:rPr>
              <a:t>: precipitano da soluzioni alla temperatura ed alla pressione della superfice della Terra. Sono i minerali che costituiscono le strutture di piante ed animali che vivono sulla superfice marina e che costituiscono i sedimenti.</a:t>
            </a:r>
          </a:p>
        </p:txBody>
      </p:sp>
      <p:sp>
        <p:nvSpPr>
          <p:cNvPr id="45070" name="CasellaDiTesto 17">
            <a:extLst>
              <a:ext uri="{FF2B5EF4-FFF2-40B4-BE49-F238E27FC236}">
                <a16:creationId xmlns:a16="http://schemas.microsoft.com/office/drawing/2014/main" id="{BC92454E-47EE-038C-92BA-040A086A9311}"/>
              </a:ext>
            </a:extLst>
          </p:cNvPr>
          <p:cNvSpPr txBox="1">
            <a:spLocks noChangeArrowheads="1"/>
          </p:cNvSpPr>
          <p:nvPr/>
        </p:nvSpPr>
        <p:spPr bwMode="auto">
          <a:xfrm>
            <a:off x="-71438" y="5572125"/>
            <a:ext cx="235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Calcite e aragonite</a:t>
            </a:r>
          </a:p>
          <a:p>
            <a:pPr algn="ctr" eaLnBrk="1" hangingPunct="1">
              <a:spcBef>
                <a:spcPct val="0"/>
              </a:spcBef>
              <a:buFontTx/>
              <a:buNone/>
            </a:pPr>
            <a:r>
              <a:rPr lang="it-IT" altLang="it-IT" sz="1400">
                <a:cs typeface="Arial" panose="020B0604020202020204" pitchFamily="34" charset="0"/>
              </a:rPr>
              <a:t>CaCO</a:t>
            </a:r>
            <a:r>
              <a:rPr lang="it-IT" altLang="it-IT" sz="1400" baseline="-25000">
                <a:cs typeface="Arial" panose="020B0604020202020204" pitchFamily="34" charset="0"/>
              </a:rPr>
              <a:t>3</a:t>
            </a:r>
          </a:p>
        </p:txBody>
      </p:sp>
      <p:sp>
        <p:nvSpPr>
          <p:cNvPr id="45071" name="CasellaDiTesto 18">
            <a:extLst>
              <a:ext uri="{FF2B5EF4-FFF2-40B4-BE49-F238E27FC236}">
                <a16:creationId xmlns:a16="http://schemas.microsoft.com/office/drawing/2014/main" id="{20BDD1AE-0A00-6049-D86B-168DA9928857}"/>
              </a:ext>
            </a:extLst>
          </p:cNvPr>
          <p:cNvSpPr txBox="1">
            <a:spLocks noChangeArrowheads="1"/>
          </p:cNvSpPr>
          <p:nvPr/>
        </p:nvSpPr>
        <p:spPr bwMode="auto">
          <a:xfrm>
            <a:off x="1785938" y="59055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Opale</a:t>
            </a:r>
          </a:p>
          <a:p>
            <a:pPr algn="ctr" eaLnBrk="1" hangingPunct="1">
              <a:spcBef>
                <a:spcPct val="0"/>
              </a:spcBef>
              <a:buFontTx/>
              <a:buNone/>
            </a:pPr>
            <a:r>
              <a:rPr lang="it-IT" altLang="it-IT" sz="1400">
                <a:cs typeface="Arial" panose="020B0604020202020204" pitchFamily="34" charset="0"/>
              </a:rPr>
              <a:t>SiO</a:t>
            </a:r>
            <a:r>
              <a:rPr lang="it-IT" altLang="it-IT" sz="1400" baseline="-25000">
                <a:cs typeface="Arial" panose="020B0604020202020204" pitchFamily="34" charset="0"/>
              </a:rPr>
              <a:t>2</a:t>
            </a:r>
            <a:r>
              <a:rPr lang="it-IT" altLang="it-IT" sz="1400">
                <a:cs typeface="Arial" panose="020B0604020202020204" pitchFamily="34" charset="0"/>
              </a:rPr>
              <a:t>(H</a:t>
            </a:r>
            <a:r>
              <a:rPr lang="it-IT" altLang="it-IT" sz="1400" baseline="-25000">
                <a:cs typeface="Arial" panose="020B0604020202020204" pitchFamily="34" charset="0"/>
              </a:rPr>
              <a:t>2</a:t>
            </a:r>
            <a:r>
              <a:rPr lang="it-IT" altLang="it-IT" sz="1400">
                <a:cs typeface="Arial" panose="020B0604020202020204" pitchFamily="34" charset="0"/>
              </a:rPr>
              <a:t>O)</a:t>
            </a:r>
            <a:r>
              <a:rPr lang="it-IT" altLang="it-IT" sz="1400" baseline="-25000">
                <a:cs typeface="Arial" panose="020B0604020202020204" pitchFamily="34" charset="0"/>
              </a:rPr>
              <a:t>n</a:t>
            </a:r>
          </a:p>
        </p:txBody>
      </p:sp>
      <p:sp>
        <p:nvSpPr>
          <p:cNvPr id="45072" name="CasellaDiTesto 19">
            <a:extLst>
              <a:ext uri="{FF2B5EF4-FFF2-40B4-BE49-F238E27FC236}">
                <a16:creationId xmlns:a16="http://schemas.microsoft.com/office/drawing/2014/main" id="{167DBEC0-AD03-84F5-1701-BC45089BC981}"/>
              </a:ext>
            </a:extLst>
          </p:cNvPr>
          <p:cNvSpPr txBox="1">
            <a:spLocks noChangeArrowheads="1"/>
          </p:cNvSpPr>
          <p:nvPr/>
        </p:nvSpPr>
        <p:spPr bwMode="auto">
          <a:xfrm>
            <a:off x="3143250" y="5572125"/>
            <a:ext cx="235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Pirite</a:t>
            </a:r>
          </a:p>
          <a:p>
            <a:pPr algn="ctr" eaLnBrk="1" hangingPunct="1">
              <a:spcBef>
                <a:spcPct val="0"/>
              </a:spcBef>
              <a:buFontTx/>
              <a:buNone/>
            </a:pPr>
            <a:r>
              <a:rPr lang="it-IT" altLang="it-IT" sz="1400">
                <a:cs typeface="Arial" panose="020B0604020202020204" pitchFamily="34" charset="0"/>
              </a:rPr>
              <a:t>FeS</a:t>
            </a:r>
            <a:r>
              <a:rPr lang="it-IT" altLang="it-IT" sz="1400" baseline="-25000">
                <a:cs typeface="Arial" panose="020B0604020202020204" pitchFamily="34" charset="0"/>
              </a:rPr>
              <a:t>2</a:t>
            </a:r>
          </a:p>
        </p:txBody>
      </p:sp>
      <p:sp>
        <p:nvSpPr>
          <p:cNvPr id="45073" name="CasellaDiTesto 20">
            <a:extLst>
              <a:ext uri="{FF2B5EF4-FFF2-40B4-BE49-F238E27FC236}">
                <a16:creationId xmlns:a16="http://schemas.microsoft.com/office/drawing/2014/main" id="{78B1FE33-3B20-8A31-08AB-151EB1090E31}"/>
              </a:ext>
            </a:extLst>
          </p:cNvPr>
          <p:cNvSpPr txBox="1">
            <a:spLocks noChangeArrowheads="1"/>
          </p:cNvSpPr>
          <p:nvPr/>
        </p:nvSpPr>
        <p:spPr bwMode="auto">
          <a:xfrm>
            <a:off x="4500563" y="59055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Alite</a:t>
            </a:r>
          </a:p>
          <a:p>
            <a:pPr algn="ctr" eaLnBrk="1" hangingPunct="1">
              <a:spcBef>
                <a:spcPct val="0"/>
              </a:spcBef>
              <a:buFontTx/>
              <a:buNone/>
            </a:pPr>
            <a:r>
              <a:rPr lang="it-IT" altLang="it-IT" sz="1400">
                <a:cs typeface="Arial" panose="020B0604020202020204" pitchFamily="34" charset="0"/>
              </a:rPr>
              <a:t>NaCl</a:t>
            </a:r>
            <a:endParaRPr lang="it-IT" altLang="it-IT" sz="1400" baseline="-25000">
              <a:cs typeface="Arial" panose="020B0604020202020204" pitchFamily="34" charset="0"/>
            </a:endParaRPr>
          </a:p>
        </p:txBody>
      </p:sp>
      <p:sp>
        <p:nvSpPr>
          <p:cNvPr id="45074" name="CasellaDiTesto 21">
            <a:extLst>
              <a:ext uri="{FF2B5EF4-FFF2-40B4-BE49-F238E27FC236}">
                <a16:creationId xmlns:a16="http://schemas.microsoft.com/office/drawing/2014/main" id="{180CF347-2FFE-BBCA-3193-09D8A81324AD}"/>
              </a:ext>
            </a:extLst>
          </p:cNvPr>
          <p:cNvSpPr txBox="1">
            <a:spLocks noChangeArrowheads="1"/>
          </p:cNvSpPr>
          <p:nvPr/>
        </p:nvSpPr>
        <p:spPr bwMode="auto">
          <a:xfrm>
            <a:off x="6500813" y="5548313"/>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Gesso e anidrite</a:t>
            </a:r>
          </a:p>
          <a:p>
            <a:pPr algn="ctr" eaLnBrk="1" hangingPunct="1">
              <a:spcBef>
                <a:spcPct val="0"/>
              </a:spcBef>
              <a:buFontTx/>
              <a:buNone/>
            </a:pPr>
            <a:r>
              <a:rPr lang="it-IT" altLang="it-IT" sz="1400">
                <a:cs typeface="Arial" panose="020B0604020202020204" pitchFamily="34" charset="0"/>
              </a:rPr>
              <a:t>CaSO</a:t>
            </a:r>
            <a:r>
              <a:rPr lang="it-IT" altLang="it-IT" sz="1400" baseline="-25000">
                <a:cs typeface="Arial" panose="020B0604020202020204" pitchFamily="34" charset="0"/>
              </a:rPr>
              <a:t>4</a:t>
            </a:r>
            <a:r>
              <a:rPr lang="it-IT" altLang="it-IT" sz="1400">
                <a:cs typeface="Arial" panose="020B0604020202020204" pitchFamily="34" charset="0"/>
              </a:rPr>
              <a:t>(H</a:t>
            </a:r>
            <a:r>
              <a:rPr lang="it-IT" altLang="it-IT" sz="1400" baseline="-25000">
                <a:cs typeface="Arial" panose="020B0604020202020204" pitchFamily="34" charset="0"/>
              </a:rPr>
              <a:t>2</a:t>
            </a:r>
            <a:r>
              <a:rPr lang="it-IT" altLang="it-IT" sz="1400">
                <a:cs typeface="Arial" panose="020B0604020202020204" pitchFamily="34" charset="0"/>
              </a:rPr>
              <a:t>O)</a:t>
            </a:r>
            <a:r>
              <a:rPr lang="it-IT" altLang="it-IT" sz="1400" baseline="-25000">
                <a:cs typeface="Arial" panose="020B0604020202020204" pitchFamily="34" charset="0"/>
              </a:rPr>
              <a:t>n</a:t>
            </a:r>
            <a:r>
              <a:rPr lang="it-IT" altLang="it-IT" sz="1400">
                <a:cs typeface="Arial" panose="020B0604020202020204" pitchFamily="34" charset="0"/>
              </a:rPr>
              <a:t>  CaSO</a:t>
            </a:r>
            <a:r>
              <a:rPr lang="it-IT" altLang="it-IT" sz="1400" baseline="-25000">
                <a:cs typeface="Arial" panose="020B0604020202020204" pitchFamily="34" charset="0"/>
              </a:rPr>
              <a:t>4</a:t>
            </a:r>
          </a:p>
        </p:txBody>
      </p:sp>
      <p:sp>
        <p:nvSpPr>
          <p:cNvPr id="45075" name="CasellaDiTesto 9">
            <a:extLst>
              <a:ext uri="{FF2B5EF4-FFF2-40B4-BE49-F238E27FC236}">
                <a16:creationId xmlns:a16="http://schemas.microsoft.com/office/drawing/2014/main" id="{B34EF060-78DF-DC7E-317B-40BB433A4C8E}"/>
              </a:ext>
            </a:extLst>
          </p:cNvPr>
          <p:cNvSpPr txBox="1">
            <a:spLocks noChangeArrowheads="1"/>
          </p:cNvSpPr>
          <p:nvPr/>
        </p:nvSpPr>
        <p:spPr bwMode="auto">
          <a:xfrm>
            <a:off x="6156325" y="1341438"/>
            <a:ext cx="2087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cs typeface="Arial" panose="020B0604020202020204" pitchFamily="34" charset="0"/>
              </a:rPr>
              <a:t>Quarzo: la parte vetrosa delle rocce granitiche</a:t>
            </a:r>
          </a:p>
        </p:txBody>
      </p:sp>
      <p:sp>
        <p:nvSpPr>
          <p:cNvPr id="45076" name="CasellaDiTesto 10">
            <a:extLst>
              <a:ext uri="{FF2B5EF4-FFF2-40B4-BE49-F238E27FC236}">
                <a16:creationId xmlns:a16="http://schemas.microsoft.com/office/drawing/2014/main" id="{455108F4-3958-A447-017D-680AB8E8F7A9}"/>
              </a:ext>
            </a:extLst>
          </p:cNvPr>
          <p:cNvSpPr txBox="1">
            <a:spLocks noChangeArrowheads="1"/>
          </p:cNvSpPr>
          <p:nvPr/>
        </p:nvSpPr>
        <p:spPr bwMode="auto">
          <a:xfrm>
            <a:off x="6246813" y="21336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cs typeface="Arial" panose="020B0604020202020204" pitchFamily="34" charset="0"/>
              </a:rPr>
              <a:t>Quarzo</a:t>
            </a:r>
          </a:p>
          <a:p>
            <a:pPr algn="ctr" eaLnBrk="1" hangingPunct="1">
              <a:spcBef>
                <a:spcPct val="0"/>
              </a:spcBef>
              <a:buFontTx/>
              <a:buNone/>
            </a:pPr>
            <a:r>
              <a:rPr lang="it-IT" altLang="it-IT" sz="1400">
                <a:cs typeface="Arial" panose="020B0604020202020204" pitchFamily="34" charset="0"/>
              </a:rPr>
              <a:t>SiO</a:t>
            </a:r>
            <a:r>
              <a:rPr lang="it-IT" altLang="it-IT" sz="1400" baseline="-25000">
                <a:cs typeface="Arial" panose="020B0604020202020204" pitchFamily="34" charset="0"/>
              </a:rPr>
              <a:t>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4">
            <a:extLst>
              <a:ext uri="{FF2B5EF4-FFF2-40B4-BE49-F238E27FC236}">
                <a16:creationId xmlns:a16="http://schemas.microsoft.com/office/drawing/2014/main" id="{C4FD468B-E402-5B0D-A214-6F3FB9C0B4DF}"/>
              </a:ext>
            </a:extLst>
          </p:cNvPr>
          <p:cNvSpPr txBox="1">
            <a:spLocks noChangeArrowheads="1"/>
          </p:cNvSpPr>
          <p:nvPr/>
        </p:nvSpPr>
        <p:spPr bwMode="auto">
          <a:xfrm>
            <a:off x="571500" y="71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cs typeface="Arial" panose="020B0604020202020204" pitchFamily="34" charset="0"/>
              </a:rPr>
              <a:t>In cosa consiste il “dilavamento”?</a:t>
            </a:r>
          </a:p>
        </p:txBody>
      </p:sp>
      <p:pic>
        <p:nvPicPr>
          <p:cNvPr id="46083" name="Immagine 5" descr="Tab 2.2.JPG">
            <a:extLst>
              <a:ext uri="{FF2B5EF4-FFF2-40B4-BE49-F238E27FC236}">
                <a16:creationId xmlns:a16="http://schemas.microsoft.com/office/drawing/2014/main" id="{81F369E7-9F84-DB4C-E1CA-7DD793EA31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714375"/>
            <a:ext cx="58070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CasellaDiTesto 6">
            <a:extLst>
              <a:ext uri="{FF2B5EF4-FFF2-40B4-BE49-F238E27FC236}">
                <a16:creationId xmlns:a16="http://schemas.microsoft.com/office/drawing/2014/main" id="{FA8B400A-D1AF-1011-9F39-E5DB32F2A35D}"/>
              </a:ext>
            </a:extLst>
          </p:cNvPr>
          <p:cNvSpPr txBox="1">
            <a:spLocks noChangeArrowheads="1"/>
          </p:cNvSpPr>
          <p:nvPr/>
        </p:nvSpPr>
        <p:spPr bwMode="auto">
          <a:xfrm>
            <a:off x="214313" y="692150"/>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400">
                <a:cs typeface="Arial" panose="020B0604020202020204" pitchFamily="34" charset="0"/>
              </a:rPr>
              <a:t>Si tratta essenzialmente di reazioni che coinvolgono la CO</a:t>
            </a:r>
            <a:r>
              <a:rPr lang="it-IT" altLang="it-IT" sz="1400" baseline="-25000">
                <a:cs typeface="Arial" panose="020B0604020202020204" pitchFamily="34" charset="0"/>
              </a:rPr>
              <a:t>2 </a:t>
            </a:r>
            <a:r>
              <a:rPr lang="it-IT" altLang="it-IT" sz="1400">
                <a:cs typeface="Arial" panose="020B0604020202020204" pitchFamily="34" charset="0"/>
              </a:rPr>
              <a:t> proveniente dall’atmosfera o prodotta in loco dalla respirazione delle piante.</a:t>
            </a:r>
            <a:r>
              <a:rPr lang="it-IT" altLang="it-IT" sz="1400" baseline="-25000">
                <a:cs typeface="Arial" panose="020B0604020202020204" pitchFamily="34" charset="0"/>
              </a:rPr>
              <a:t> </a:t>
            </a:r>
            <a:r>
              <a:rPr lang="it-IT" altLang="it-IT" sz="1400">
                <a:cs typeface="Arial" panose="020B0604020202020204" pitchFamily="34" charset="0"/>
              </a:rPr>
              <a:t>  La caratteristica comune  a tutte le reazioni è il consumo di CO</a:t>
            </a:r>
            <a:r>
              <a:rPr lang="it-IT" altLang="it-IT" sz="1400" baseline="-25000">
                <a:cs typeface="Arial" panose="020B0604020202020204" pitchFamily="34" charset="0"/>
              </a:rPr>
              <a:t>2</a:t>
            </a:r>
            <a:r>
              <a:rPr lang="it-IT" altLang="it-IT" sz="1400">
                <a:cs typeface="Arial" panose="020B0604020202020204" pitchFamily="34" charset="0"/>
              </a:rPr>
              <a:t> e la produzione di HCO</a:t>
            </a:r>
            <a:r>
              <a:rPr lang="it-IT" altLang="it-IT" sz="1400" baseline="-25000">
                <a:cs typeface="Arial" panose="020B0604020202020204" pitchFamily="34" charset="0"/>
              </a:rPr>
              <a:t>3</a:t>
            </a:r>
            <a:r>
              <a:rPr lang="it-IT" altLang="it-IT" sz="1400" baseline="30000">
                <a:cs typeface="Arial" panose="020B0604020202020204" pitchFamily="34" charset="0"/>
              </a:rPr>
              <a:t>-</a:t>
            </a:r>
            <a:r>
              <a:rPr lang="it-IT" altLang="it-IT" sz="1400">
                <a:cs typeface="Arial" panose="020B0604020202020204" pitchFamily="34" charset="0"/>
              </a:rPr>
              <a:t> assieme ai cationi provenienti dal minerale.  </a:t>
            </a:r>
          </a:p>
        </p:txBody>
      </p:sp>
      <p:pic>
        <p:nvPicPr>
          <p:cNvPr id="46085" name="Immagine 7" descr="Fig 2.2.JPG">
            <a:extLst>
              <a:ext uri="{FF2B5EF4-FFF2-40B4-BE49-F238E27FC236}">
                <a16:creationId xmlns:a16="http://schemas.microsoft.com/office/drawing/2014/main" id="{74D35DF7-CB05-F25F-4706-DCCA92A09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928938"/>
            <a:ext cx="24860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CasellaDiTesto 8">
            <a:extLst>
              <a:ext uri="{FF2B5EF4-FFF2-40B4-BE49-F238E27FC236}">
                <a16:creationId xmlns:a16="http://schemas.microsoft.com/office/drawing/2014/main" id="{0771712F-1A2C-C005-55B5-552D9DBD29DE}"/>
              </a:ext>
            </a:extLst>
          </p:cNvPr>
          <p:cNvSpPr txBox="1">
            <a:spLocks noChangeArrowheads="1"/>
          </p:cNvSpPr>
          <p:nvPr/>
        </p:nvSpPr>
        <p:spPr bwMode="auto">
          <a:xfrm>
            <a:off x="142875" y="6048375"/>
            <a:ext cx="900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cs typeface="Arial" panose="020B0604020202020204" pitchFamily="34" charset="0"/>
              </a:rPr>
              <a:t>Dai bilanci sulla dissoluzione risulta che 1/3 dello ione bicarbonato presente nei fiumi deriva dalla dissoluzione delle rocce carbonatiche, 2/3 ha origine dall’atmosfera.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4" descr="Fig 2.3.JPG">
            <a:extLst>
              <a:ext uri="{FF2B5EF4-FFF2-40B4-BE49-F238E27FC236}">
                <a16:creationId xmlns:a16="http://schemas.microsoft.com/office/drawing/2014/main" id="{8F3F912F-CDD3-21AA-C903-2134C6B55A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35718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CasellaDiTesto 5">
            <a:extLst>
              <a:ext uri="{FF2B5EF4-FFF2-40B4-BE49-F238E27FC236}">
                <a16:creationId xmlns:a16="http://schemas.microsoft.com/office/drawing/2014/main" id="{349ECFE1-6571-6ED0-380A-CA9FB0233F74}"/>
              </a:ext>
            </a:extLst>
          </p:cNvPr>
          <p:cNvSpPr txBox="1">
            <a:spLocks noChangeArrowheads="1"/>
          </p:cNvSpPr>
          <p:nvPr/>
        </p:nvSpPr>
        <p:spPr bwMode="auto">
          <a:xfrm>
            <a:off x="4357688" y="214313"/>
            <a:ext cx="4286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Se assumiamo che la fonte principale di arricchimento per il mare sia l’approvvigionamento dai fiumi, dovremmo avere concentrazioni diverse tra acque di mare e di fiume, ma rapporti tra le concentrazioni costanti.</a:t>
            </a:r>
          </a:p>
          <a:p>
            <a:pPr algn="just" eaLnBrk="1" hangingPunct="1">
              <a:spcBef>
                <a:spcPct val="0"/>
              </a:spcBef>
              <a:buFontTx/>
              <a:buNone/>
            </a:pPr>
            <a:endParaRPr lang="it-IT" altLang="it-IT" sz="1600">
              <a:cs typeface="Arial" panose="020B0604020202020204" pitchFamily="34" charset="0"/>
            </a:endParaRPr>
          </a:p>
          <a:p>
            <a:pPr algn="just" eaLnBrk="1" hangingPunct="1">
              <a:spcBef>
                <a:spcPct val="0"/>
              </a:spcBef>
              <a:buFontTx/>
              <a:buNone/>
            </a:pPr>
            <a:r>
              <a:rPr lang="it-IT" altLang="it-IT" sz="1600">
                <a:cs typeface="Arial" panose="020B0604020202020204" pitchFamily="34" charset="0"/>
              </a:rPr>
              <a:t>In realtà si osserva che anche i rapporti non corrispondono.</a:t>
            </a:r>
          </a:p>
        </p:txBody>
      </p:sp>
      <p:sp>
        <p:nvSpPr>
          <p:cNvPr id="7" name="Ovale 6">
            <a:extLst>
              <a:ext uri="{FF2B5EF4-FFF2-40B4-BE49-F238E27FC236}">
                <a16:creationId xmlns:a16="http://schemas.microsoft.com/office/drawing/2014/main" id="{65F647AA-182E-A8F4-88A4-9C77A37CFB76}"/>
              </a:ext>
            </a:extLst>
          </p:cNvPr>
          <p:cNvSpPr/>
          <p:nvPr/>
        </p:nvSpPr>
        <p:spPr>
          <a:xfrm>
            <a:off x="2084388" y="3143250"/>
            <a:ext cx="428625" cy="714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cs typeface="Arial" panose="020B0604020202020204" pitchFamily="34" charset="0"/>
            </a:endParaRPr>
          </a:p>
        </p:txBody>
      </p:sp>
      <p:sp>
        <p:nvSpPr>
          <p:cNvPr id="8" name="Ovale 7">
            <a:extLst>
              <a:ext uri="{FF2B5EF4-FFF2-40B4-BE49-F238E27FC236}">
                <a16:creationId xmlns:a16="http://schemas.microsoft.com/office/drawing/2014/main" id="{16698415-96EA-71E0-BA4A-42DC27E9B2F1}"/>
              </a:ext>
            </a:extLst>
          </p:cNvPr>
          <p:cNvSpPr/>
          <p:nvPr/>
        </p:nvSpPr>
        <p:spPr>
          <a:xfrm>
            <a:off x="2071688" y="357188"/>
            <a:ext cx="428625" cy="1643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cs typeface="Arial" panose="020B0604020202020204" pitchFamily="34" charset="0"/>
            </a:endParaRPr>
          </a:p>
        </p:txBody>
      </p:sp>
      <p:sp>
        <p:nvSpPr>
          <p:cNvPr id="9" name="Ovale 8">
            <a:extLst>
              <a:ext uri="{FF2B5EF4-FFF2-40B4-BE49-F238E27FC236}">
                <a16:creationId xmlns:a16="http://schemas.microsoft.com/office/drawing/2014/main" id="{264FE835-01E1-97D1-CAE0-A2B1E5B49E02}"/>
              </a:ext>
            </a:extLst>
          </p:cNvPr>
          <p:cNvSpPr/>
          <p:nvPr/>
        </p:nvSpPr>
        <p:spPr>
          <a:xfrm>
            <a:off x="2500313" y="2214563"/>
            <a:ext cx="428625" cy="164306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cs typeface="Arial" panose="020B0604020202020204" pitchFamily="34" charset="0"/>
            </a:endParaRPr>
          </a:p>
        </p:txBody>
      </p:sp>
      <p:sp>
        <p:nvSpPr>
          <p:cNvPr id="10" name="Ovale 9">
            <a:extLst>
              <a:ext uri="{FF2B5EF4-FFF2-40B4-BE49-F238E27FC236}">
                <a16:creationId xmlns:a16="http://schemas.microsoft.com/office/drawing/2014/main" id="{C9A26B9D-A88E-E3C4-927A-507234F2D568}"/>
              </a:ext>
            </a:extLst>
          </p:cNvPr>
          <p:cNvSpPr/>
          <p:nvPr/>
        </p:nvSpPr>
        <p:spPr>
          <a:xfrm>
            <a:off x="2571750" y="1643063"/>
            <a:ext cx="285750" cy="2857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cs typeface="Arial" panose="020B0604020202020204" pitchFamily="34" charset="0"/>
            </a:endParaRPr>
          </a:p>
        </p:txBody>
      </p:sp>
      <p:sp>
        <p:nvSpPr>
          <p:cNvPr id="11" name="Ovale 10">
            <a:extLst>
              <a:ext uri="{FF2B5EF4-FFF2-40B4-BE49-F238E27FC236}">
                <a16:creationId xmlns:a16="http://schemas.microsoft.com/office/drawing/2014/main" id="{A6234C10-A56B-E876-4B5A-687F4372F6F6}"/>
              </a:ext>
            </a:extLst>
          </p:cNvPr>
          <p:cNvSpPr/>
          <p:nvPr/>
        </p:nvSpPr>
        <p:spPr>
          <a:xfrm>
            <a:off x="676275" y="500063"/>
            <a:ext cx="428625" cy="14287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cs typeface="Arial" panose="020B0604020202020204" pitchFamily="34" charset="0"/>
            </a:endParaRPr>
          </a:p>
        </p:txBody>
      </p:sp>
      <p:sp>
        <p:nvSpPr>
          <p:cNvPr id="12" name="Ovale 11">
            <a:extLst>
              <a:ext uri="{FF2B5EF4-FFF2-40B4-BE49-F238E27FC236}">
                <a16:creationId xmlns:a16="http://schemas.microsoft.com/office/drawing/2014/main" id="{1184E9C0-C54D-ACF3-8BE3-700A7E585094}"/>
              </a:ext>
            </a:extLst>
          </p:cNvPr>
          <p:cNvSpPr/>
          <p:nvPr/>
        </p:nvSpPr>
        <p:spPr>
          <a:xfrm>
            <a:off x="668338" y="3214688"/>
            <a:ext cx="428625" cy="571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cs typeface="Arial" panose="020B0604020202020204" pitchFamily="34" charset="0"/>
            </a:endParaRPr>
          </a:p>
        </p:txBody>
      </p:sp>
      <p:sp>
        <p:nvSpPr>
          <p:cNvPr id="47114" name="CasellaDiTesto 12">
            <a:extLst>
              <a:ext uri="{FF2B5EF4-FFF2-40B4-BE49-F238E27FC236}">
                <a16:creationId xmlns:a16="http://schemas.microsoft.com/office/drawing/2014/main" id="{0885CA89-517B-9D07-1A22-99641A79CCAB}"/>
              </a:ext>
            </a:extLst>
          </p:cNvPr>
          <p:cNvSpPr txBox="1">
            <a:spLocks noChangeArrowheads="1"/>
          </p:cNvSpPr>
          <p:nvPr/>
        </p:nvSpPr>
        <p:spPr bwMode="auto">
          <a:xfrm>
            <a:off x="4202113" y="2809875"/>
            <a:ext cx="43132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cs typeface="Arial" panose="020B0604020202020204" pitchFamily="34" charset="0"/>
              </a:rPr>
              <a:t>Poiché il principale meccanismo di rimozione di minerali dalle acque è la formazione di solidi insolubili autigeni, è possibile affermare che quegli elementi che si combinano per dare sali insolubili oppure che vengono adsorbiti sulla superfice del materiale solido hanno concentrazioni minore in acque di mare rispetto a quelle dei fiumi (le acque si concentrano a causa dell’evaporazione). </a:t>
            </a:r>
          </a:p>
        </p:txBody>
      </p:sp>
      <p:sp>
        <p:nvSpPr>
          <p:cNvPr id="14" name="CasellaDiTesto 13">
            <a:extLst>
              <a:ext uri="{FF2B5EF4-FFF2-40B4-BE49-F238E27FC236}">
                <a16:creationId xmlns:a16="http://schemas.microsoft.com/office/drawing/2014/main" id="{6A159C76-E618-42B0-B280-096BA8210F2B}"/>
              </a:ext>
            </a:extLst>
          </p:cNvPr>
          <p:cNvSpPr txBox="1"/>
          <p:nvPr/>
        </p:nvSpPr>
        <p:spPr>
          <a:xfrm>
            <a:off x="142875" y="4929188"/>
            <a:ext cx="8929688" cy="830262"/>
          </a:xfrm>
          <a:prstGeom prst="rect">
            <a:avLst/>
          </a:prstGeom>
          <a:noFill/>
        </p:spPr>
        <p:txBody>
          <a:bodyPr>
            <a:spAutoFit/>
          </a:bodyPr>
          <a:lstStyle/>
          <a:p>
            <a:pPr eaLnBrk="1" hangingPunct="1">
              <a:defRPr/>
            </a:pPr>
            <a:r>
              <a:rPr lang="it-IT" sz="1600" dirty="0">
                <a:latin typeface="Arial" panose="020B0604020202020204" pitchFamily="34" charset="0"/>
                <a:cs typeface="Arial" panose="020B0604020202020204" pitchFamily="34" charset="0"/>
              </a:rPr>
              <a:t>Il rapporto tra la quantità totale di un elemento e la sua velocità di afflusso in condizioni di stato stazionario (massa totale invariata) danno una misura della reattività dell’elemento; tale parametro prende il nome di </a:t>
            </a:r>
            <a:r>
              <a:rPr lang="it-IT"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 di residenza</a:t>
            </a:r>
            <a:r>
              <a:rPr lang="it-IT" sz="1600" dirty="0">
                <a:latin typeface="Arial" panose="020B0604020202020204" pitchFamily="34" charset="0"/>
                <a:cs typeface="Arial" panose="020B0604020202020204" pitchFamily="34" charset="0"/>
              </a:rPr>
              <a:t>. </a:t>
            </a:r>
          </a:p>
        </p:txBody>
      </p:sp>
      <p:sp>
        <p:nvSpPr>
          <p:cNvPr id="47116" name="CasellaDiTesto 14">
            <a:extLst>
              <a:ext uri="{FF2B5EF4-FFF2-40B4-BE49-F238E27FC236}">
                <a16:creationId xmlns:a16="http://schemas.microsoft.com/office/drawing/2014/main" id="{82F70618-674E-1C32-5103-0181F0A8DF75}"/>
              </a:ext>
            </a:extLst>
          </p:cNvPr>
          <p:cNvSpPr txBox="1">
            <a:spLocks noChangeArrowheads="1"/>
          </p:cNvSpPr>
          <p:nvPr/>
        </p:nvSpPr>
        <p:spPr bwMode="auto">
          <a:xfrm>
            <a:off x="3535363" y="5840413"/>
            <a:ext cx="3571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cs typeface="Arial" panose="020B0604020202020204" pitchFamily="34" charset="0"/>
              </a:rPr>
              <a:t>quantità totale in oceano (mol)</a:t>
            </a:r>
          </a:p>
        </p:txBody>
      </p:sp>
      <p:cxnSp>
        <p:nvCxnSpPr>
          <p:cNvPr id="17" name="Connettore 1 16">
            <a:extLst>
              <a:ext uri="{FF2B5EF4-FFF2-40B4-BE49-F238E27FC236}">
                <a16:creationId xmlns:a16="http://schemas.microsoft.com/office/drawing/2014/main" id="{DE6D4942-4FC4-7DA5-17E4-BBDDD6057E52}"/>
              </a:ext>
            </a:extLst>
          </p:cNvPr>
          <p:cNvCxnSpPr/>
          <p:nvPr/>
        </p:nvCxnSpPr>
        <p:spPr>
          <a:xfrm>
            <a:off x="3429000" y="6143625"/>
            <a:ext cx="32861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118" name="CasellaDiTesto 17">
            <a:extLst>
              <a:ext uri="{FF2B5EF4-FFF2-40B4-BE49-F238E27FC236}">
                <a16:creationId xmlns:a16="http://schemas.microsoft.com/office/drawing/2014/main" id="{B0250A29-57BD-4755-33E6-0D37C4971A91}"/>
              </a:ext>
            </a:extLst>
          </p:cNvPr>
          <p:cNvSpPr txBox="1">
            <a:spLocks noChangeArrowheads="1"/>
          </p:cNvSpPr>
          <p:nvPr/>
        </p:nvSpPr>
        <p:spPr bwMode="auto">
          <a:xfrm>
            <a:off x="2249488" y="5932488"/>
            <a:ext cx="1285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cs typeface="Arial" panose="020B0604020202020204" pitchFamily="34" charset="0"/>
              </a:rPr>
              <a:t>t</a:t>
            </a:r>
            <a:r>
              <a:rPr lang="it-IT" altLang="it-IT" sz="1200" baseline="-25000">
                <a:cs typeface="Arial" panose="020B0604020202020204" pitchFamily="34" charset="0"/>
              </a:rPr>
              <a:t>Ri</a:t>
            </a:r>
            <a:r>
              <a:rPr lang="it-IT" altLang="it-IT" sz="1200">
                <a:cs typeface="Arial" panose="020B0604020202020204" pitchFamily="34" charset="0"/>
              </a:rPr>
              <a:t> (anni) =</a:t>
            </a:r>
          </a:p>
        </p:txBody>
      </p:sp>
      <p:sp>
        <p:nvSpPr>
          <p:cNvPr id="47119" name="CasellaDiTesto 14">
            <a:extLst>
              <a:ext uri="{FF2B5EF4-FFF2-40B4-BE49-F238E27FC236}">
                <a16:creationId xmlns:a16="http://schemas.microsoft.com/office/drawing/2014/main" id="{1E7C9E49-9B7E-4CC0-3B34-B17899F9AD02}"/>
              </a:ext>
            </a:extLst>
          </p:cNvPr>
          <p:cNvSpPr txBox="1">
            <a:spLocks noChangeArrowheads="1"/>
          </p:cNvSpPr>
          <p:nvPr/>
        </p:nvSpPr>
        <p:spPr bwMode="auto">
          <a:xfrm>
            <a:off x="3348038" y="6122988"/>
            <a:ext cx="3571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cs typeface="Arial" panose="020B0604020202020204" pitchFamily="34" charset="0"/>
              </a:rPr>
              <a:t> velocità di apporto dai fiumi (mol/anno)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Bottom)">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F4C61146-5459-AEC7-A00A-78D50ABCA290}"/>
              </a:ext>
            </a:extLst>
          </p:cNvPr>
          <p:cNvSpPr>
            <a:spLocks noChangeArrowheads="1"/>
          </p:cNvSpPr>
          <p:nvPr/>
        </p:nvSpPr>
        <p:spPr bwMode="auto">
          <a:xfrm>
            <a:off x="5076825" y="1095375"/>
            <a:ext cx="34925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it-IT" sz="1200">
                <a:latin typeface="Arial" panose="020B0604020202020204" pitchFamily="34" charset="0"/>
                <a:cs typeface="Arial" panose="020B0604020202020204" pitchFamily="34" charset="0"/>
              </a:rPr>
              <a:t>Because 97 % of all water on the planet is saltwater, the focus of this section will be on the marine environment and the challenges that marine organisms are confronted with. Furthermore, most shipping activities occur in marine systems in the ocean. The marine ecosystem is the largest aquatic ecosystem on Earth and is mainly divided into areas with different depths. Continental shelf areas are the shallowest, gently sloping down 100–200 m. At the edge of the shelf, an abrupt steepening of the bottom forms the continental slopes, with depths down to 3–5 km. The abyssal plains cover the sea bottom with monotonously flat, sediment-covered areas. These enormous plains are sometimes cut by deep, narrow troughs called trenches, which can reach 7–10 km in depth; the deepest area of the ocean is the Challenger Deep in the Marianas Trench, with a depth of 11,022 m. Due to volcanic activity, isolated islands and seamounts occasionally rise from the bottom to various heights above the abyssal plains</a:t>
            </a:r>
            <a:endParaRPr lang="it-IT" altLang="it-IT" sz="1200">
              <a:latin typeface="Arial" panose="020B0604020202020204" pitchFamily="34" charset="0"/>
              <a:cs typeface="Arial" panose="020B0604020202020204" pitchFamily="34" charset="0"/>
            </a:endParaRPr>
          </a:p>
        </p:txBody>
      </p:sp>
      <p:sp>
        <p:nvSpPr>
          <p:cNvPr id="8" name="Curved Down Arrow 7">
            <a:extLst>
              <a:ext uri="{FF2B5EF4-FFF2-40B4-BE49-F238E27FC236}">
                <a16:creationId xmlns:a16="http://schemas.microsoft.com/office/drawing/2014/main" id="{87C7BE71-6CD6-2BB6-211F-EE6F9ACCEE8B}"/>
              </a:ext>
            </a:extLst>
          </p:cNvPr>
          <p:cNvSpPr/>
          <p:nvPr/>
        </p:nvSpPr>
        <p:spPr>
          <a:xfrm rot="299400">
            <a:off x="1782763" y="180975"/>
            <a:ext cx="4183062" cy="62706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pic>
        <p:nvPicPr>
          <p:cNvPr id="18436" name="Picture 8">
            <a:extLst>
              <a:ext uri="{FF2B5EF4-FFF2-40B4-BE49-F238E27FC236}">
                <a16:creationId xmlns:a16="http://schemas.microsoft.com/office/drawing/2014/main" id="{032B24E0-A571-E5CF-D070-3EECFE3576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05263"/>
            <a:ext cx="381317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Left Arrow 9">
            <a:extLst>
              <a:ext uri="{FF2B5EF4-FFF2-40B4-BE49-F238E27FC236}">
                <a16:creationId xmlns:a16="http://schemas.microsoft.com/office/drawing/2014/main" id="{0CED38AF-A99E-DE04-AF12-9CF3412950C8}"/>
              </a:ext>
            </a:extLst>
          </p:cNvPr>
          <p:cNvSpPr/>
          <p:nvPr/>
        </p:nvSpPr>
        <p:spPr>
          <a:xfrm rot="4531619">
            <a:off x="4602957" y="6077744"/>
            <a:ext cx="341312" cy="984250"/>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pic>
        <p:nvPicPr>
          <p:cNvPr id="18438" name="Picture 8">
            <a:extLst>
              <a:ext uri="{FF2B5EF4-FFF2-40B4-BE49-F238E27FC236}">
                <a16:creationId xmlns:a16="http://schemas.microsoft.com/office/drawing/2014/main" id="{D047C5F9-8C26-0B3C-73E4-B7B129DF83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3288"/>
            <a:ext cx="27908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uppo 15">
            <a:extLst>
              <a:ext uri="{FF2B5EF4-FFF2-40B4-BE49-F238E27FC236}">
                <a16:creationId xmlns:a16="http://schemas.microsoft.com/office/drawing/2014/main" id="{B4625F51-C888-2AC7-9B5E-D37D7F7A0583}"/>
              </a:ext>
            </a:extLst>
          </p:cNvPr>
          <p:cNvGrpSpPr>
            <a:grpSpLocks/>
          </p:cNvGrpSpPr>
          <p:nvPr/>
        </p:nvGrpSpPr>
        <p:grpSpPr bwMode="auto">
          <a:xfrm>
            <a:off x="214313" y="558800"/>
            <a:ext cx="2143125" cy="798513"/>
            <a:chOff x="2285984" y="130710"/>
            <a:chExt cx="2143140" cy="797960"/>
          </a:xfrm>
        </p:grpSpPr>
        <p:sp>
          <p:nvSpPr>
            <p:cNvPr id="48143" name="CasellaDiTesto 4">
              <a:extLst>
                <a:ext uri="{FF2B5EF4-FFF2-40B4-BE49-F238E27FC236}">
                  <a16:creationId xmlns:a16="http://schemas.microsoft.com/office/drawing/2014/main" id="{F904B491-EC87-0107-4350-577E0508FD57}"/>
                </a:ext>
              </a:extLst>
            </p:cNvPr>
            <p:cNvSpPr txBox="1">
              <a:spLocks noChangeArrowheads="1"/>
            </p:cNvSpPr>
            <p:nvPr/>
          </p:nvSpPr>
          <p:spPr bwMode="auto">
            <a:xfrm>
              <a:off x="2285984" y="273486"/>
              <a:ext cx="1285884" cy="36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n-lt"/>
                </a:rPr>
                <a:t>t</a:t>
              </a:r>
              <a:r>
                <a:rPr lang="it-IT" altLang="it-IT" sz="800">
                  <a:latin typeface="+mn-lt"/>
                </a:rPr>
                <a:t>R</a:t>
              </a:r>
              <a:r>
                <a:rPr lang="it-IT" altLang="it-IT" sz="800" baseline="-25000">
                  <a:latin typeface="+mn-lt"/>
                </a:rPr>
                <a:t>i</a:t>
              </a:r>
              <a:r>
                <a:rPr lang="it-IT" altLang="it-IT" sz="800">
                  <a:latin typeface="+mn-lt"/>
                </a:rPr>
                <a:t> </a:t>
              </a:r>
              <a:r>
                <a:rPr lang="it-IT" altLang="it-IT" sz="1800">
                  <a:latin typeface="+mn-lt"/>
                </a:rPr>
                <a:t>(anni) =</a:t>
              </a:r>
            </a:p>
          </p:txBody>
        </p:sp>
        <p:sp>
          <p:nvSpPr>
            <p:cNvPr id="48144" name="CasellaDiTesto 9">
              <a:extLst>
                <a:ext uri="{FF2B5EF4-FFF2-40B4-BE49-F238E27FC236}">
                  <a16:creationId xmlns:a16="http://schemas.microsoft.com/office/drawing/2014/main" id="{A0ABF1DE-68A8-BEC6-E021-5F9FC3E73273}"/>
                </a:ext>
              </a:extLst>
            </p:cNvPr>
            <p:cNvSpPr txBox="1">
              <a:spLocks noChangeArrowheads="1"/>
            </p:cNvSpPr>
            <p:nvPr/>
          </p:nvSpPr>
          <p:spPr bwMode="auto">
            <a:xfrm>
              <a:off x="3500429" y="130710"/>
              <a:ext cx="928695" cy="36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n-lt"/>
                </a:rPr>
                <a:t>[C</a:t>
              </a:r>
              <a:r>
                <a:rPr lang="it-IT" altLang="it-IT" sz="1800" baseline="-25000">
                  <a:latin typeface="+mn-lt"/>
                </a:rPr>
                <a:t>i</a:t>
              </a:r>
              <a:r>
                <a:rPr lang="it-IT" altLang="it-IT" sz="1800">
                  <a:latin typeface="+mn-lt"/>
                </a:rPr>
                <a:t>]  V</a:t>
              </a:r>
              <a:r>
                <a:rPr lang="it-IT" altLang="it-IT" sz="1800" baseline="-25000">
                  <a:latin typeface="+mn-lt"/>
                </a:rPr>
                <a:t>0</a:t>
              </a:r>
            </a:p>
          </p:txBody>
        </p:sp>
        <p:cxnSp>
          <p:nvCxnSpPr>
            <p:cNvPr id="14" name="Connettore 1 13">
              <a:extLst>
                <a:ext uri="{FF2B5EF4-FFF2-40B4-BE49-F238E27FC236}">
                  <a16:creationId xmlns:a16="http://schemas.microsoft.com/office/drawing/2014/main" id="{03B02D15-16A0-CE6E-0F88-49966D35B8DE}"/>
                </a:ext>
              </a:extLst>
            </p:cNvPr>
            <p:cNvCxnSpPr/>
            <p:nvPr/>
          </p:nvCxnSpPr>
          <p:spPr>
            <a:xfrm>
              <a:off x="3571868" y="498755"/>
              <a:ext cx="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46" name="CasellaDiTesto 14">
              <a:extLst>
                <a:ext uri="{FF2B5EF4-FFF2-40B4-BE49-F238E27FC236}">
                  <a16:creationId xmlns:a16="http://schemas.microsoft.com/office/drawing/2014/main" id="{945C6482-8B6F-BAA7-B7C1-6CDECD5B272C}"/>
                </a:ext>
              </a:extLst>
            </p:cNvPr>
            <p:cNvSpPr txBox="1">
              <a:spLocks noChangeArrowheads="1"/>
            </p:cNvSpPr>
            <p:nvPr/>
          </p:nvSpPr>
          <p:spPr bwMode="auto">
            <a:xfrm>
              <a:off x="3786181" y="559038"/>
              <a:ext cx="500067" cy="36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n-lt"/>
                </a:rPr>
                <a:t>F</a:t>
              </a:r>
              <a:r>
                <a:rPr lang="it-IT" altLang="it-IT" sz="800">
                  <a:latin typeface="+mn-lt"/>
                </a:rPr>
                <a:t>R</a:t>
              </a:r>
              <a:r>
                <a:rPr lang="it-IT" altLang="it-IT" sz="800" baseline="-25000">
                  <a:latin typeface="+mn-lt"/>
                </a:rPr>
                <a:t>i</a:t>
              </a:r>
              <a:r>
                <a:rPr lang="it-IT" altLang="it-IT" sz="800">
                  <a:latin typeface="+mn-lt"/>
                </a:rPr>
                <a:t> </a:t>
              </a:r>
              <a:r>
                <a:rPr lang="it-IT" altLang="it-IT" sz="1800">
                  <a:latin typeface="+mn-lt"/>
                </a:rPr>
                <a:t> </a:t>
              </a:r>
              <a:endParaRPr lang="it-IT" altLang="it-IT" sz="1800" baseline="-25000">
                <a:latin typeface="+mn-lt"/>
              </a:endParaRPr>
            </a:p>
          </p:txBody>
        </p:sp>
      </p:grpSp>
      <p:sp>
        <p:nvSpPr>
          <p:cNvPr id="48131" name="CasellaDiTesto 16">
            <a:extLst>
              <a:ext uri="{FF2B5EF4-FFF2-40B4-BE49-F238E27FC236}">
                <a16:creationId xmlns:a16="http://schemas.microsoft.com/office/drawing/2014/main" id="{2982A475-4486-EC82-714C-2AFC056035E9}"/>
              </a:ext>
            </a:extLst>
          </p:cNvPr>
          <p:cNvSpPr txBox="1">
            <a:spLocks noChangeArrowheads="1"/>
          </p:cNvSpPr>
          <p:nvPr/>
        </p:nvSpPr>
        <p:spPr bwMode="auto">
          <a:xfrm>
            <a:off x="142875" y="0"/>
            <a:ext cx="871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n-lt"/>
              </a:rPr>
              <a:t>L’espressione analitica per il calcolo del tempo di residenza è:</a:t>
            </a:r>
          </a:p>
        </p:txBody>
      </p:sp>
      <p:sp>
        <p:nvSpPr>
          <p:cNvPr id="48132" name="CasellaDiTesto 17">
            <a:extLst>
              <a:ext uri="{FF2B5EF4-FFF2-40B4-BE49-F238E27FC236}">
                <a16:creationId xmlns:a16="http://schemas.microsoft.com/office/drawing/2014/main" id="{BFD777C2-A54B-E2BC-A9FA-E5B80BB5B206}"/>
              </a:ext>
            </a:extLst>
          </p:cNvPr>
          <p:cNvSpPr txBox="1">
            <a:spLocks noChangeArrowheads="1"/>
          </p:cNvSpPr>
          <p:nvPr/>
        </p:nvSpPr>
        <p:spPr bwMode="auto">
          <a:xfrm>
            <a:off x="-71438" y="1416050"/>
            <a:ext cx="94297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n-lt"/>
              </a:rPr>
              <a:t>in cui compaiono la concentrazione totale, il volume dell’oceano e la velocità di afflus-</a:t>
            </a:r>
          </a:p>
          <a:p>
            <a:pPr eaLnBrk="1" hangingPunct="1">
              <a:spcBef>
                <a:spcPct val="0"/>
              </a:spcBef>
              <a:buFontTx/>
              <a:buNone/>
              <a:defRPr/>
            </a:pPr>
            <a:r>
              <a:rPr lang="it-IT" altLang="it-IT" sz="1800">
                <a:latin typeface="+mn-lt"/>
              </a:rPr>
              <a:t>so dall’acqua di fiume. </a:t>
            </a:r>
          </a:p>
        </p:txBody>
      </p:sp>
      <p:grpSp>
        <p:nvGrpSpPr>
          <p:cNvPr id="48133" name="Gruppo 26">
            <a:extLst>
              <a:ext uri="{FF2B5EF4-FFF2-40B4-BE49-F238E27FC236}">
                <a16:creationId xmlns:a16="http://schemas.microsoft.com/office/drawing/2014/main" id="{32C134F1-81F1-A948-3AD8-F28E988B7DD2}"/>
              </a:ext>
            </a:extLst>
          </p:cNvPr>
          <p:cNvGrpSpPr>
            <a:grpSpLocks/>
          </p:cNvGrpSpPr>
          <p:nvPr/>
        </p:nvGrpSpPr>
        <p:grpSpPr bwMode="auto">
          <a:xfrm>
            <a:off x="2846388" y="1928813"/>
            <a:ext cx="6154737" cy="3071812"/>
            <a:chOff x="1643042" y="2214554"/>
            <a:chExt cx="6155437" cy="3071834"/>
          </a:xfrm>
        </p:grpSpPr>
        <p:pic>
          <p:nvPicPr>
            <p:cNvPr id="48137" name="Immagine 18" descr="Tab 2.3.JPG">
              <a:extLst>
                <a:ext uri="{FF2B5EF4-FFF2-40B4-BE49-F238E27FC236}">
                  <a16:creationId xmlns:a16="http://schemas.microsoft.com/office/drawing/2014/main" id="{775A7434-957C-0B44-C2C0-75C8B9972C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2214554"/>
              <a:ext cx="6155437" cy="307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e 19">
              <a:extLst>
                <a:ext uri="{FF2B5EF4-FFF2-40B4-BE49-F238E27FC236}">
                  <a16:creationId xmlns:a16="http://schemas.microsoft.com/office/drawing/2014/main" id="{E15674FD-D173-9038-4722-8C342A86A44D}"/>
                </a:ext>
              </a:extLst>
            </p:cNvPr>
            <p:cNvSpPr/>
            <p:nvPr/>
          </p:nvSpPr>
          <p:spPr>
            <a:xfrm>
              <a:off x="2513091" y="2493956"/>
              <a:ext cx="1428912" cy="312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2" name="Ovale 21">
              <a:extLst>
                <a:ext uri="{FF2B5EF4-FFF2-40B4-BE49-F238E27FC236}">
                  <a16:creationId xmlns:a16="http://schemas.microsoft.com/office/drawing/2014/main" id="{622BB5BE-BB78-4305-3E54-8301B6807E2B}"/>
                </a:ext>
              </a:extLst>
            </p:cNvPr>
            <p:cNvSpPr/>
            <p:nvPr/>
          </p:nvSpPr>
          <p:spPr>
            <a:xfrm>
              <a:off x="3942003" y="2500306"/>
              <a:ext cx="714456" cy="28575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3" name="Ovale 22">
              <a:extLst>
                <a:ext uri="{FF2B5EF4-FFF2-40B4-BE49-F238E27FC236}">
                  <a16:creationId xmlns:a16="http://schemas.microsoft.com/office/drawing/2014/main" id="{E3209BE0-CE6B-50F1-C29F-857BD55ED539}"/>
                </a:ext>
              </a:extLst>
            </p:cNvPr>
            <p:cNvSpPr/>
            <p:nvPr/>
          </p:nvSpPr>
          <p:spPr>
            <a:xfrm>
              <a:off x="4643758" y="2500306"/>
              <a:ext cx="1571804"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4" name="Ovale 23">
              <a:extLst>
                <a:ext uri="{FF2B5EF4-FFF2-40B4-BE49-F238E27FC236}">
                  <a16:creationId xmlns:a16="http://schemas.microsoft.com/office/drawing/2014/main" id="{BAF9663A-6291-5CEA-56B3-71130B0C3F0F}"/>
                </a:ext>
              </a:extLst>
            </p:cNvPr>
            <p:cNvSpPr/>
            <p:nvPr/>
          </p:nvSpPr>
          <p:spPr>
            <a:xfrm>
              <a:off x="6215562" y="2500306"/>
              <a:ext cx="928793" cy="28575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5" name="Ovale 24">
              <a:extLst>
                <a:ext uri="{FF2B5EF4-FFF2-40B4-BE49-F238E27FC236}">
                  <a16:creationId xmlns:a16="http://schemas.microsoft.com/office/drawing/2014/main" id="{5612833B-66B0-E579-2DD0-0F17CD171D96}"/>
                </a:ext>
              </a:extLst>
            </p:cNvPr>
            <p:cNvSpPr/>
            <p:nvPr/>
          </p:nvSpPr>
          <p:spPr>
            <a:xfrm>
              <a:off x="7203099" y="2474906"/>
              <a:ext cx="355640" cy="3571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sp>
        <p:nvSpPr>
          <p:cNvPr id="48134" name="CasellaDiTesto 25">
            <a:extLst>
              <a:ext uri="{FF2B5EF4-FFF2-40B4-BE49-F238E27FC236}">
                <a16:creationId xmlns:a16="http://schemas.microsoft.com/office/drawing/2014/main" id="{98D1939A-A943-8768-7F20-34F787D4CFCD}"/>
              </a:ext>
            </a:extLst>
          </p:cNvPr>
          <p:cNvSpPr txBox="1">
            <a:spLocks noChangeArrowheads="1"/>
          </p:cNvSpPr>
          <p:nvPr/>
        </p:nvSpPr>
        <p:spPr bwMode="auto">
          <a:xfrm>
            <a:off x="0" y="2428875"/>
            <a:ext cx="2857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it-IT" altLang="it-IT" sz="1600">
                <a:latin typeface="+mn-lt"/>
              </a:rPr>
              <a:t>Il tempo di rinnovo dell’acqua mediante afflusso di acque di fiume e ciclo di evaporazione è di circa 40000 anni, mentre il tempo di circolazione dell’oceano è di 1000 anni.</a:t>
            </a:r>
          </a:p>
        </p:txBody>
      </p:sp>
      <p:sp>
        <p:nvSpPr>
          <p:cNvPr id="48135" name="CasellaDiTesto 27">
            <a:extLst>
              <a:ext uri="{FF2B5EF4-FFF2-40B4-BE49-F238E27FC236}">
                <a16:creationId xmlns:a16="http://schemas.microsoft.com/office/drawing/2014/main" id="{338E1FB5-CBED-BC92-4659-53874E8D8589}"/>
              </a:ext>
            </a:extLst>
          </p:cNvPr>
          <p:cNvSpPr txBox="1">
            <a:spLocks noChangeArrowheads="1"/>
          </p:cNvSpPr>
          <p:nvPr/>
        </p:nvSpPr>
        <p:spPr bwMode="auto">
          <a:xfrm>
            <a:off x="71438" y="500221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600">
                <a:latin typeface="+mn-lt"/>
              </a:rPr>
              <a:t>Possiamo quindi dire che gli ioni maggioritari più reattivi, ione carbonato e bicarbonato, restano inattivi per un tempo pari a tre volte il ciclo dell’acqua, ma abbastanza per circolare 100 volte attraverso l’oceano.</a:t>
            </a:r>
          </a:p>
          <a:p>
            <a:pPr eaLnBrk="1" hangingPunct="1">
              <a:spcBef>
                <a:spcPct val="0"/>
              </a:spcBef>
              <a:buFontTx/>
              <a:buNone/>
              <a:defRPr/>
            </a:pPr>
            <a:r>
              <a:rPr lang="it-IT" altLang="it-IT" sz="1600">
                <a:latin typeface="+mn-lt"/>
              </a:rPr>
              <a:t>Di contro il meno reattivo tra gli ioni maggioritari, lo ione cloruro, risiede in mare per tempi 3000 volte superiori al ciclo dell’acqua, spigando perché il fattore di concentrazione del Cl</a:t>
            </a:r>
            <a:r>
              <a:rPr lang="it-IT" altLang="it-IT" sz="1600" baseline="30000">
                <a:latin typeface="+mn-lt"/>
              </a:rPr>
              <a:t>-</a:t>
            </a:r>
            <a:r>
              <a:rPr lang="it-IT" altLang="it-IT" sz="1600">
                <a:latin typeface="+mn-lt"/>
              </a:rPr>
              <a:t> è 3000 volte superiore a quello dei fiumi.  </a:t>
            </a:r>
          </a:p>
        </p:txBody>
      </p:sp>
      <p:sp>
        <p:nvSpPr>
          <p:cNvPr id="48136" name="CasellaDiTesto 28">
            <a:extLst>
              <a:ext uri="{FF2B5EF4-FFF2-40B4-BE49-F238E27FC236}">
                <a16:creationId xmlns:a16="http://schemas.microsoft.com/office/drawing/2014/main" id="{BABBE617-695C-27C9-E979-42C93AD6157F}"/>
              </a:ext>
            </a:extLst>
          </p:cNvPr>
          <p:cNvSpPr txBox="1">
            <a:spLocks noChangeArrowheads="1"/>
          </p:cNvSpPr>
          <p:nvPr/>
        </p:nvSpPr>
        <p:spPr bwMode="auto">
          <a:xfrm>
            <a:off x="3286125" y="568325"/>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n-lt"/>
              </a:rPr>
              <a:t>È un indice del tempo necessario per rimuovere chimicamente dall’oceano una specie disciolta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4">
            <a:extLst>
              <a:ext uri="{FF2B5EF4-FFF2-40B4-BE49-F238E27FC236}">
                <a16:creationId xmlns:a16="http://schemas.microsoft.com/office/drawing/2014/main" id="{F0D864CF-17D2-E0B3-DA91-28E991C11948}"/>
              </a:ext>
            </a:extLst>
          </p:cNvPr>
          <p:cNvSpPr txBox="1">
            <a:spLocks noChangeArrowheads="1"/>
          </p:cNvSpPr>
          <p:nvPr/>
        </p:nvSpPr>
        <p:spPr bwMode="auto">
          <a:xfrm>
            <a:off x="0" y="0"/>
            <a:ext cx="9144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700">
                <a:cs typeface="Arial" panose="020B0604020202020204" pitchFamily="34" charset="0"/>
              </a:rPr>
              <a:t>L’approccio classico usato per determinare l’importanza della formazione dei minerali autigeni è quello di Mackenzie e Garrels ed è un metodo approssimato per condurre un bilancio di massa tra l’apporto dovuto alle acque di fiume ed il consumo dovuto alla formazione di minerali per gli elementi maggioritari. Consente di ottenere informazioni sui bilanci di massa marini di lungo termine. </a:t>
            </a:r>
          </a:p>
          <a:p>
            <a:pPr algn="just" eaLnBrk="1" hangingPunct="1">
              <a:spcBef>
                <a:spcPct val="0"/>
              </a:spcBef>
              <a:buFontTx/>
              <a:buNone/>
            </a:pPr>
            <a:endParaRPr lang="it-IT" altLang="it-IT" sz="1700">
              <a:cs typeface="Arial" panose="020B0604020202020204" pitchFamily="34" charset="0"/>
            </a:endParaRPr>
          </a:p>
          <a:p>
            <a:pPr algn="ctr" eaLnBrk="1" hangingPunct="1">
              <a:spcBef>
                <a:spcPct val="0"/>
              </a:spcBef>
              <a:buFontTx/>
              <a:buNone/>
            </a:pPr>
            <a:r>
              <a:rPr lang="it-IT" altLang="it-IT" sz="1700" u="sng">
                <a:cs typeface="Arial" panose="020B0604020202020204" pitchFamily="34" charset="0"/>
              </a:rPr>
              <a:t>Ipotesi di base</a:t>
            </a:r>
            <a:r>
              <a:rPr lang="it-IT" altLang="it-IT" sz="1700">
                <a:cs typeface="Arial" panose="020B0604020202020204" pitchFamily="34" charset="0"/>
              </a:rPr>
              <a:t>: la composizione delle acque affluenti non cambia nel periodo corrispondente al tempo di residenza dell’elemento maggioritario a vita più lunga (circa 10</a:t>
            </a:r>
            <a:r>
              <a:rPr lang="it-IT" altLang="it-IT" sz="1700" baseline="30000">
                <a:cs typeface="Arial" panose="020B0604020202020204" pitchFamily="34" charset="0"/>
              </a:rPr>
              <a:t>8</a:t>
            </a:r>
            <a:r>
              <a:rPr lang="it-IT" altLang="it-IT" sz="1700">
                <a:cs typeface="Arial" panose="020B0604020202020204" pitchFamily="34" charset="0"/>
              </a:rPr>
              <a:t> anni, tempo di residenza di Cl</a:t>
            </a:r>
            <a:r>
              <a:rPr lang="it-IT" altLang="it-IT" sz="1700" baseline="30000">
                <a:cs typeface="Arial" panose="020B0604020202020204" pitchFamily="34" charset="0"/>
              </a:rPr>
              <a:t>-</a:t>
            </a:r>
            <a:r>
              <a:rPr lang="it-IT" altLang="it-IT" sz="1700">
                <a:cs typeface="Arial" panose="020B0604020202020204" pitchFamily="34" charset="0"/>
              </a:rPr>
              <a:t>)</a:t>
            </a:r>
          </a:p>
        </p:txBody>
      </p:sp>
      <p:pic>
        <p:nvPicPr>
          <p:cNvPr id="49155" name="Immagine 5" descr="Tab 2.4.JPG">
            <a:extLst>
              <a:ext uri="{FF2B5EF4-FFF2-40B4-BE49-F238E27FC236}">
                <a16:creationId xmlns:a16="http://schemas.microsoft.com/office/drawing/2014/main" id="{E76778A8-1E51-0991-C791-E65BADEFE8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2528888"/>
            <a:ext cx="68389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CasellaDiTesto 6">
            <a:extLst>
              <a:ext uri="{FF2B5EF4-FFF2-40B4-BE49-F238E27FC236}">
                <a16:creationId xmlns:a16="http://schemas.microsoft.com/office/drawing/2014/main" id="{2D57AD2F-C165-7DC6-01BD-0C3D36B671EB}"/>
              </a:ext>
            </a:extLst>
          </p:cNvPr>
          <p:cNvSpPr txBox="1">
            <a:spLocks noChangeArrowheads="1"/>
          </p:cNvSpPr>
          <p:nvPr/>
        </p:nvSpPr>
        <p:spPr bwMode="auto">
          <a:xfrm>
            <a:off x="0" y="2928938"/>
            <a:ext cx="20716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Il primo passo consiste nel calcolare la massa totale di ciascun ione apportata al mare e poi sottrarre a questa la massa coinvolta nella formazione di minerali, secondo le reazioni riportate di fianco.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a:extLst>
              <a:ext uri="{FF2B5EF4-FFF2-40B4-BE49-F238E27FC236}">
                <a16:creationId xmlns:a16="http://schemas.microsoft.com/office/drawing/2014/main" id="{DA7CE6F3-8AE6-6660-117C-099014AA7E88}"/>
              </a:ext>
            </a:extLst>
          </p:cNvPr>
          <p:cNvSpPr txBox="1">
            <a:spLocks noChangeArrowheads="1"/>
          </p:cNvSpPr>
          <p:nvPr/>
        </p:nvSpPr>
        <p:spPr bwMode="auto">
          <a:xfrm>
            <a:off x="107950" y="115888"/>
            <a:ext cx="903605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cs typeface="Arial" panose="020B0604020202020204" pitchFamily="34" charset="0"/>
              </a:rPr>
              <a:t>Le osservazioni sulle reazioni riportate e sui rapporti tra le masse, consentono di affermare che:</a:t>
            </a:r>
          </a:p>
          <a:p>
            <a:pPr eaLnBrk="1" hangingPunct="1">
              <a:spcBef>
                <a:spcPct val="50000"/>
              </a:spcBef>
              <a:buFontTx/>
              <a:buChar char="-"/>
            </a:pPr>
            <a:r>
              <a:rPr lang="it-IT" altLang="it-IT" sz="1800">
                <a:cs typeface="Arial" panose="020B0604020202020204" pitchFamily="34" charset="0"/>
              </a:rPr>
              <a:t>Lo ione SO</a:t>
            </a:r>
            <a:r>
              <a:rPr lang="it-IT" altLang="it-IT" sz="1800" baseline="-25000">
                <a:cs typeface="Arial" panose="020B0604020202020204" pitchFamily="34" charset="0"/>
              </a:rPr>
              <a:t>4</a:t>
            </a:r>
            <a:r>
              <a:rPr lang="it-IT" altLang="it-IT" sz="1800" baseline="30000">
                <a:cs typeface="Arial" panose="020B0604020202020204" pitchFamily="34" charset="0"/>
              </a:rPr>
              <a:t>2- </a:t>
            </a:r>
            <a:r>
              <a:rPr lang="it-IT" altLang="it-IT" sz="1800">
                <a:cs typeface="Arial" panose="020B0604020202020204" pitchFamily="34" charset="0"/>
              </a:rPr>
              <a:t> precipita formando la pirite e l’ anidrite</a:t>
            </a:r>
          </a:p>
          <a:p>
            <a:pPr eaLnBrk="1" hangingPunct="1">
              <a:spcBef>
                <a:spcPct val="50000"/>
              </a:spcBef>
              <a:buFontTx/>
              <a:buChar char="-"/>
            </a:pPr>
            <a:r>
              <a:rPr lang="it-IT" altLang="it-IT" sz="1800">
                <a:cs typeface="Arial" panose="020B0604020202020204" pitchFamily="34" charset="0"/>
              </a:rPr>
              <a:t>La precipitazione dello ione solfato comporta la rimozione del 15% del calcio totale  </a:t>
            </a:r>
          </a:p>
          <a:p>
            <a:pPr eaLnBrk="1" hangingPunct="1">
              <a:spcBef>
                <a:spcPct val="50000"/>
              </a:spcBef>
              <a:buFontTx/>
              <a:buChar char="-"/>
            </a:pPr>
            <a:r>
              <a:rPr lang="it-IT" altLang="it-IT" sz="1800">
                <a:cs typeface="Arial" panose="020B0604020202020204" pitchFamily="34" charset="0"/>
              </a:rPr>
              <a:t>La parte restante di calcio è rimossa come CaCO</a:t>
            </a:r>
            <a:r>
              <a:rPr lang="it-IT" altLang="it-IT" sz="1800" baseline="-25000">
                <a:cs typeface="Arial" panose="020B0604020202020204" pitchFamily="34" charset="0"/>
              </a:rPr>
              <a:t>3 </a:t>
            </a:r>
            <a:r>
              <a:rPr lang="it-IT" altLang="it-IT" sz="1800">
                <a:cs typeface="Arial" panose="020B0604020202020204" pitchFamily="34" charset="0"/>
              </a:rPr>
              <a:t>che comporta anche la rimozione del 70% dello ione HCO</a:t>
            </a:r>
            <a:r>
              <a:rPr lang="it-IT" altLang="it-IT" sz="1800" baseline="-25000">
                <a:cs typeface="Arial" panose="020B0604020202020204" pitchFamily="34" charset="0"/>
              </a:rPr>
              <a:t>3</a:t>
            </a:r>
            <a:r>
              <a:rPr lang="it-IT" altLang="it-IT" sz="1800" baseline="30000">
                <a:cs typeface="Arial" panose="020B0604020202020204" pitchFamily="34" charset="0"/>
              </a:rPr>
              <a:t>-</a:t>
            </a:r>
            <a:r>
              <a:rPr lang="it-IT" altLang="it-IT" sz="1800">
                <a:cs typeface="Arial" panose="020B0604020202020204" pitchFamily="34" charset="0"/>
              </a:rPr>
              <a:t>  </a:t>
            </a:r>
          </a:p>
          <a:p>
            <a:pPr eaLnBrk="1" hangingPunct="1">
              <a:spcBef>
                <a:spcPct val="50000"/>
              </a:spcBef>
              <a:buFontTx/>
              <a:buChar char="-"/>
            </a:pPr>
            <a:r>
              <a:rPr lang="it-IT" altLang="it-IT" sz="1800">
                <a:cs typeface="Arial" panose="020B0604020202020204" pitchFamily="34" charset="0"/>
              </a:rPr>
              <a:t>Infine precipita NaCl che rimuove interamente lo ione Cl</a:t>
            </a:r>
            <a:r>
              <a:rPr lang="it-IT" altLang="it-IT" sz="1800" baseline="30000">
                <a:cs typeface="Arial" panose="020B0604020202020204" pitchFamily="34" charset="0"/>
              </a:rPr>
              <a:t>-</a:t>
            </a:r>
            <a:r>
              <a:rPr lang="it-IT" altLang="it-IT" sz="1800">
                <a:cs typeface="Arial" panose="020B0604020202020204" pitchFamily="34" charset="0"/>
              </a:rPr>
              <a:t> ed il 75% dello ione Na</a:t>
            </a:r>
            <a:r>
              <a:rPr lang="it-IT" altLang="it-IT" sz="1800" baseline="30000">
                <a:cs typeface="Arial" panose="020B0604020202020204" pitchFamily="34" charset="0"/>
              </a:rPr>
              <a:t>+</a:t>
            </a:r>
            <a:r>
              <a:rPr lang="it-IT" altLang="it-IT" sz="1800">
                <a:cs typeface="Arial" panose="020B0604020202020204" pitchFamily="34" charset="0"/>
              </a:rPr>
              <a:t> </a:t>
            </a:r>
          </a:p>
          <a:p>
            <a:pPr eaLnBrk="1" hangingPunct="1">
              <a:spcBef>
                <a:spcPct val="50000"/>
              </a:spcBef>
              <a:buFontTx/>
              <a:buChar char="-"/>
            </a:pPr>
            <a:r>
              <a:rPr lang="it-IT" altLang="it-IT" sz="1800">
                <a:cs typeface="Arial" panose="020B0604020202020204" pitchFamily="34" charset="0"/>
              </a:rPr>
              <a:t>L’acido H</a:t>
            </a:r>
            <a:r>
              <a:rPr lang="it-IT" altLang="it-IT" sz="1800" baseline="-25000">
                <a:cs typeface="Arial" panose="020B0604020202020204" pitchFamily="34" charset="0"/>
              </a:rPr>
              <a:t>4</a:t>
            </a:r>
            <a:r>
              <a:rPr lang="it-IT" altLang="it-IT" sz="1800">
                <a:cs typeface="Arial" panose="020B0604020202020204" pitchFamily="34" charset="0"/>
              </a:rPr>
              <a:t>SiO</a:t>
            </a:r>
            <a:r>
              <a:rPr lang="it-IT" altLang="it-IT" sz="1800" baseline="-25000">
                <a:cs typeface="Arial" panose="020B0604020202020204" pitchFamily="34" charset="0"/>
              </a:rPr>
              <a:t>4 </a:t>
            </a:r>
            <a:r>
              <a:rPr lang="it-IT" altLang="it-IT" sz="1800">
                <a:cs typeface="Arial" panose="020B0604020202020204" pitchFamily="34" charset="0"/>
              </a:rPr>
              <a:t>è rimosso parzialmente per formare l’opale; la quantità rimossa è stimata sulla base della velocità di sedimentazione dell’opale, che consente di spiegare la rimozione solo di una piccola parte dell’acido silicico apportato dai fiumi.</a:t>
            </a:r>
            <a:endParaRPr lang="it-IT" altLang="it-IT" sz="1800" baseline="-25000">
              <a:cs typeface="Arial" panose="020B0604020202020204" pitchFamily="34" charset="0"/>
            </a:endParaRPr>
          </a:p>
        </p:txBody>
      </p:sp>
      <p:pic>
        <p:nvPicPr>
          <p:cNvPr id="50179" name="Picture 8" descr="Fig 2">
            <a:extLst>
              <a:ext uri="{FF2B5EF4-FFF2-40B4-BE49-F238E27FC236}">
                <a16:creationId xmlns:a16="http://schemas.microsoft.com/office/drawing/2014/main" id="{84A38164-DB33-66B9-B81D-D194AF4FB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05263"/>
            <a:ext cx="381635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Oval 10">
            <a:extLst>
              <a:ext uri="{FF2B5EF4-FFF2-40B4-BE49-F238E27FC236}">
                <a16:creationId xmlns:a16="http://schemas.microsoft.com/office/drawing/2014/main" id="{0ECAB585-3988-7070-80A1-4538EA6FB417}"/>
              </a:ext>
            </a:extLst>
          </p:cNvPr>
          <p:cNvSpPr>
            <a:spLocks noChangeArrowheads="1"/>
          </p:cNvSpPr>
          <p:nvPr/>
        </p:nvSpPr>
        <p:spPr bwMode="auto">
          <a:xfrm>
            <a:off x="2555875" y="4005263"/>
            <a:ext cx="1368425" cy="4318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cs typeface="Arial" panose="020B0604020202020204" pitchFamily="34" charset="0"/>
            </a:endParaRPr>
          </a:p>
        </p:txBody>
      </p:sp>
      <p:sp>
        <p:nvSpPr>
          <p:cNvPr id="20491" name="Oval 11">
            <a:extLst>
              <a:ext uri="{FF2B5EF4-FFF2-40B4-BE49-F238E27FC236}">
                <a16:creationId xmlns:a16="http://schemas.microsoft.com/office/drawing/2014/main" id="{ABA2F9DD-3520-1724-6736-26DB5492EB73}"/>
              </a:ext>
            </a:extLst>
          </p:cNvPr>
          <p:cNvSpPr>
            <a:spLocks noChangeArrowheads="1"/>
          </p:cNvSpPr>
          <p:nvPr/>
        </p:nvSpPr>
        <p:spPr bwMode="auto">
          <a:xfrm>
            <a:off x="958850" y="4521200"/>
            <a:ext cx="817563" cy="2540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cs typeface="Arial" panose="020B0604020202020204" pitchFamily="34" charset="0"/>
            </a:endParaRPr>
          </a:p>
        </p:txBody>
      </p:sp>
      <p:sp>
        <p:nvSpPr>
          <p:cNvPr id="20492" name="Oval 12">
            <a:extLst>
              <a:ext uri="{FF2B5EF4-FFF2-40B4-BE49-F238E27FC236}">
                <a16:creationId xmlns:a16="http://schemas.microsoft.com/office/drawing/2014/main" id="{DE78329E-96B2-778A-EEEF-C6F2CCF7C995}"/>
              </a:ext>
            </a:extLst>
          </p:cNvPr>
          <p:cNvSpPr>
            <a:spLocks noChangeArrowheads="1"/>
          </p:cNvSpPr>
          <p:nvPr/>
        </p:nvSpPr>
        <p:spPr bwMode="auto">
          <a:xfrm>
            <a:off x="273050" y="4948238"/>
            <a:ext cx="863600" cy="288925"/>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cs typeface="Arial" panose="020B0604020202020204" pitchFamily="34" charset="0"/>
            </a:endParaRPr>
          </a:p>
        </p:txBody>
      </p:sp>
      <p:sp>
        <p:nvSpPr>
          <p:cNvPr id="20493" name="Oval 13">
            <a:extLst>
              <a:ext uri="{FF2B5EF4-FFF2-40B4-BE49-F238E27FC236}">
                <a16:creationId xmlns:a16="http://schemas.microsoft.com/office/drawing/2014/main" id="{E18FC2AB-6BEC-5B0A-097A-05F169F5C72F}"/>
              </a:ext>
            </a:extLst>
          </p:cNvPr>
          <p:cNvSpPr>
            <a:spLocks noChangeArrowheads="1"/>
          </p:cNvSpPr>
          <p:nvPr/>
        </p:nvSpPr>
        <p:spPr bwMode="auto">
          <a:xfrm>
            <a:off x="288925" y="5110163"/>
            <a:ext cx="865188" cy="360362"/>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cs typeface="Arial" panose="020B0604020202020204" pitchFamily="34" charset="0"/>
            </a:endParaRPr>
          </a:p>
        </p:txBody>
      </p:sp>
      <p:sp>
        <p:nvSpPr>
          <p:cNvPr id="20494" name="Oval 14">
            <a:extLst>
              <a:ext uri="{FF2B5EF4-FFF2-40B4-BE49-F238E27FC236}">
                <a16:creationId xmlns:a16="http://schemas.microsoft.com/office/drawing/2014/main" id="{2423F162-8F6E-072B-C1EE-3C8B2EE6B341}"/>
              </a:ext>
            </a:extLst>
          </p:cNvPr>
          <p:cNvSpPr>
            <a:spLocks noChangeArrowheads="1"/>
          </p:cNvSpPr>
          <p:nvPr/>
        </p:nvSpPr>
        <p:spPr bwMode="auto">
          <a:xfrm>
            <a:off x="95250" y="5635625"/>
            <a:ext cx="792163" cy="287338"/>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cs typeface="Arial" panose="020B0604020202020204" pitchFamily="34" charset="0"/>
            </a:endParaRPr>
          </a:p>
        </p:txBody>
      </p:sp>
      <p:sp>
        <p:nvSpPr>
          <p:cNvPr id="50185" name="Text Box 15">
            <a:extLst>
              <a:ext uri="{FF2B5EF4-FFF2-40B4-BE49-F238E27FC236}">
                <a16:creationId xmlns:a16="http://schemas.microsoft.com/office/drawing/2014/main" id="{FE49BF86-A0AB-2C5F-C555-D0BD85E239E5}"/>
              </a:ext>
            </a:extLst>
          </p:cNvPr>
          <p:cNvSpPr txBox="1">
            <a:spLocks noChangeArrowheads="1"/>
          </p:cNvSpPr>
          <p:nvPr/>
        </p:nvSpPr>
        <p:spPr bwMode="auto">
          <a:xfrm>
            <a:off x="4067175" y="3933825"/>
            <a:ext cx="49323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cs typeface="Arial" panose="020B0604020202020204" pitchFamily="34" charset="0"/>
              </a:rPr>
              <a:t>La teoria della rimozione a seguito della formazione dei minerali autigeni bilancia perfettamente ione calcio, solfato e cloruro, ma non gli altri.</a:t>
            </a:r>
          </a:p>
        </p:txBody>
      </p:sp>
      <p:sp>
        <p:nvSpPr>
          <p:cNvPr id="50186" name="Text Box 16">
            <a:extLst>
              <a:ext uri="{FF2B5EF4-FFF2-40B4-BE49-F238E27FC236}">
                <a16:creationId xmlns:a16="http://schemas.microsoft.com/office/drawing/2014/main" id="{40F807EB-C42F-B093-CB2B-66B318E72148}"/>
              </a:ext>
            </a:extLst>
          </p:cNvPr>
          <p:cNvSpPr txBox="1">
            <a:spLocks noChangeArrowheads="1"/>
          </p:cNvSpPr>
          <p:nvPr/>
        </p:nvSpPr>
        <p:spPr bwMode="auto">
          <a:xfrm>
            <a:off x="4068763" y="5059363"/>
            <a:ext cx="482441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cs typeface="Arial" panose="020B0604020202020204" pitchFamily="34" charset="0"/>
              </a:rPr>
              <a:t>La discrepanza più importante da spiegare resta quella sullo ione bicarbonato, poiché ha tempi di residenza brevi, e perché la sua concentrazione influenza lo scambio di CO</a:t>
            </a:r>
            <a:r>
              <a:rPr lang="it-IT" altLang="it-IT" sz="1800" baseline="-25000">
                <a:cs typeface="Arial" panose="020B0604020202020204" pitchFamily="34" charset="0"/>
              </a:rPr>
              <a:t>2</a:t>
            </a:r>
            <a:r>
              <a:rPr lang="it-IT" altLang="it-IT" sz="1800">
                <a:cs typeface="Arial" panose="020B0604020202020204" pitchFamily="34" charset="0"/>
              </a:rPr>
              <a:t> con l’atmosfera.</a:t>
            </a:r>
          </a:p>
        </p:txBody>
      </p:sp>
      <p:sp>
        <p:nvSpPr>
          <p:cNvPr id="20497" name="Line 17">
            <a:extLst>
              <a:ext uri="{FF2B5EF4-FFF2-40B4-BE49-F238E27FC236}">
                <a16:creationId xmlns:a16="http://schemas.microsoft.com/office/drawing/2014/main" id="{1B611E1E-9147-55A8-9A59-AE713471D314}"/>
              </a:ext>
            </a:extLst>
          </p:cNvPr>
          <p:cNvSpPr>
            <a:spLocks noChangeShapeType="1"/>
          </p:cNvSpPr>
          <p:nvPr/>
        </p:nvSpPr>
        <p:spPr bwMode="auto">
          <a:xfrm flipH="1" flipV="1">
            <a:off x="3492500" y="4508500"/>
            <a:ext cx="719138" cy="122555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dissolve">
                                      <p:cBhvr>
                                        <p:cTn id="7" dur="500"/>
                                        <p:tgtEl>
                                          <p:spTgt spid="20490"/>
                                        </p:tgtEl>
                                      </p:cBhvr>
                                    </p:animEffect>
                                  </p:childTnLst>
                                </p:cTn>
                              </p:par>
                              <p:par>
                                <p:cTn id="8" presetID="9" presetClass="entr" presetSubtype="0" fill="hold" nodeType="withEffect">
                                  <p:stCondLst>
                                    <p:cond delay="0"/>
                                  </p:stCondLst>
                                  <p:childTnLst>
                                    <p:set>
                                      <p:cBhvr>
                                        <p:cTn id="9" dur="1" fill="hold">
                                          <p:stCondLst>
                                            <p:cond delay="0"/>
                                          </p:stCondLst>
                                        </p:cTn>
                                        <p:tgtEl>
                                          <p:spTgt spid="20491"/>
                                        </p:tgtEl>
                                        <p:attrNameLst>
                                          <p:attrName>style.visibility</p:attrName>
                                        </p:attrNameLst>
                                      </p:cBhvr>
                                      <p:to>
                                        <p:strVal val="visible"/>
                                      </p:to>
                                    </p:set>
                                    <p:animEffect transition="in" filter="dissolve">
                                      <p:cBhvr>
                                        <p:cTn id="10" dur="500"/>
                                        <p:tgtEl>
                                          <p:spTgt spid="20491"/>
                                        </p:tgtEl>
                                      </p:cBhvr>
                                    </p:animEffect>
                                  </p:childTnLst>
                                </p:cTn>
                              </p:par>
                              <p:par>
                                <p:cTn id="11" presetID="9" presetClass="entr" presetSubtype="0" fill="hold"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dissolve">
                                      <p:cBhvr>
                                        <p:cTn id="13" dur="500"/>
                                        <p:tgtEl>
                                          <p:spTgt spid="20492"/>
                                        </p:tgtEl>
                                      </p:cBhvr>
                                    </p:animEffect>
                                  </p:childTnLst>
                                </p:cTn>
                              </p:par>
                              <p:par>
                                <p:cTn id="14" presetID="9" presetClass="entr" presetSubtype="0" fill="hold" nodeType="withEffect">
                                  <p:stCondLst>
                                    <p:cond delay="0"/>
                                  </p:stCondLst>
                                  <p:childTnLst>
                                    <p:set>
                                      <p:cBhvr>
                                        <p:cTn id="15" dur="1" fill="hold">
                                          <p:stCondLst>
                                            <p:cond delay="0"/>
                                          </p:stCondLst>
                                        </p:cTn>
                                        <p:tgtEl>
                                          <p:spTgt spid="20493"/>
                                        </p:tgtEl>
                                        <p:attrNameLst>
                                          <p:attrName>style.visibility</p:attrName>
                                        </p:attrNameLst>
                                      </p:cBhvr>
                                      <p:to>
                                        <p:strVal val="visible"/>
                                      </p:to>
                                    </p:set>
                                    <p:animEffect transition="in" filter="dissolve">
                                      <p:cBhvr>
                                        <p:cTn id="16" dur="500"/>
                                        <p:tgtEl>
                                          <p:spTgt spid="20493"/>
                                        </p:tgtEl>
                                      </p:cBhvr>
                                    </p:animEffect>
                                  </p:childTnLst>
                                </p:cTn>
                              </p:par>
                              <p:par>
                                <p:cTn id="17" presetID="9" presetClass="entr" presetSubtype="0" fill="hold" nodeType="withEffect">
                                  <p:stCondLst>
                                    <p:cond delay="0"/>
                                  </p:stCondLst>
                                  <p:childTnLst>
                                    <p:set>
                                      <p:cBhvr>
                                        <p:cTn id="18" dur="1" fill="hold">
                                          <p:stCondLst>
                                            <p:cond delay="0"/>
                                          </p:stCondLst>
                                        </p:cTn>
                                        <p:tgtEl>
                                          <p:spTgt spid="20494"/>
                                        </p:tgtEl>
                                        <p:attrNameLst>
                                          <p:attrName>style.visibility</p:attrName>
                                        </p:attrNameLst>
                                      </p:cBhvr>
                                      <p:to>
                                        <p:strVal val="visible"/>
                                      </p:to>
                                    </p:set>
                                    <p:animEffect transition="in" filter="dissolve">
                                      <p:cBhvr>
                                        <p:cTn id="19" dur="500"/>
                                        <p:tgtEl>
                                          <p:spTgt spid="204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0497"/>
                                        </p:tgtEl>
                                        <p:attrNameLst>
                                          <p:attrName>style.visibility</p:attrName>
                                        </p:attrNameLst>
                                      </p:cBhvr>
                                      <p:to>
                                        <p:strVal val="visible"/>
                                      </p:to>
                                    </p:set>
                                    <p:animEffect transition="in" filter="dissolve">
                                      <p:cBhvr>
                                        <p:cTn id="24"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20491" grpId="0" animBg="1"/>
      <p:bldP spid="20492" grpId="0" animBg="1"/>
      <p:bldP spid="20493" grpId="0" animBg="1"/>
      <p:bldP spid="204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4">
            <a:extLst>
              <a:ext uri="{FF2B5EF4-FFF2-40B4-BE49-F238E27FC236}">
                <a16:creationId xmlns:a16="http://schemas.microsoft.com/office/drawing/2014/main" id="{984F220C-4210-F0BF-9B86-AC7D0E23AEAE}"/>
              </a:ext>
            </a:extLst>
          </p:cNvPr>
          <p:cNvSpPr txBox="1">
            <a:spLocks noChangeArrowheads="1"/>
          </p:cNvSpPr>
          <p:nvPr/>
        </p:nvSpPr>
        <p:spPr bwMode="auto">
          <a:xfrm>
            <a:off x="214313" y="71438"/>
            <a:ext cx="8643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500">
                <a:cs typeface="Arial" panose="020B0604020202020204" pitchFamily="34" charset="0"/>
              </a:rPr>
              <a:t>Mackenzie e Garrels spiegano le discrepanze riscontrate nei valori di concentrazione suggerendo che nei fondali marini avvengano le </a:t>
            </a:r>
            <a:r>
              <a:rPr lang="it-IT" altLang="it-IT" sz="1500">
                <a:solidFill>
                  <a:srgbClr val="FF0000"/>
                </a:solidFill>
                <a:cs typeface="Arial" panose="020B0604020202020204" pitchFamily="34" charset="0"/>
              </a:rPr>
              <a:t>reazioni inverse a quelle di dilavamento</a:t>
            </a:r>
            <a:r>
              <a:rPr lang="it-IT" altLang="it-IT" sz="1500">
                <a:cs typeface="Arial" panose="020B0604020202020204" pitchFamily="34" charset="0"/>
              </a:rPr>
              <a:t>, con consumo di ioni positivi e ione bicarbonato. Benché non dimostrabile sperimentalmente, tale spiegazione ha delle basi termodinamiche.</a:t>
            </a:r>
          </a:p>
        </p:txBody>
      </p:sp>
      <p:pic>
        <p:nvPicPr>
          <p:cNvPr id="51203" name="Immagine 5" descr="Fig 2.6.JPG">
            <a:extLst>
              <a:ext uri="{FF2B5EF4-FFF2-40B4-BE49-F238E27FC236}">
                <a16:creationId xmlns:a16="http://schemas.microsoft.com/office/drawing/2014/main" id="{355F60D9-59B8-4A0A-24D1-2215A30DD0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0"/>
            <a:ext cx="292893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asellaDiTesto 6">
            <a:extLst>
              <a:ext uri="{FF2B5EF4-FFF2-40B4-BE49-F238E27FC236}">
                <a16:creationId xmlns:a16="http://schemas.microsoft.com/office/drawing/2014/main" id="{6160B625-6472-6BAE-DE54-7C925B3F6269}"/>
              </a:ext>
            </a:extLst>
          </p:cNvPr>
          <p:cNvSpPr txBox="1">
            <a:spLocks noChangeArrowheads="1"/>
          </p:cNvSpPr>
          <p:nvPr/>
        </p:nvSpPr>
        <p:spPr bwMode="auto">
          <a:xfrm>
            <a:off x="2928938" y="1412875"/>
            <a:ext cx="6072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500">
                <a:cs typeface="Arial" panose="020B0604020202020204" pitchFamily="34" charset="0"/>
              </a:rPr>
              <a:t>Nelle acque di mare sono maggiormente stabili le forme di argille ricche in magnesio e potassio, per cui quando le argille entrano nell’ambiente marino, sottraggono a quest’ultimo i cationi disciolti. È un esempio di reazione in fase eterogenea.</a:t>
            </a:r>
          </a:p>
        </p:txBody>
      </p:sp>
      <p:sp>
        <p:nvSpPr>
          <p:cNvPr id="51205" name="CasellaDiTesto 7">
            <a:extLst>
              <a:ext uri="{FF2B5EF4-FFF2-40B4-BE49-F238E27FC236}">
                <a16:creationId xmlns:a16="http://schemas.microsoft.com/office/drawing/2014/main" id="{343B2757-BC49-8095-A1B6-B4C3A12F18EE}"/>
              </a:ext>
            </a:extLst>
          </p:cNvPr>
          <p:cNvSpPr txBox="1">
            <a:spLocks noChangeArrowheads="1"/>
          </p:cNvSpPr>
          <p:nvPr/>
        </p:nvSpPr>
        <p:spPr bwMode="auto">
          <a:xfrm>
            <a:off x="2928938" y="2611438"/>
            <a:ext cx="6072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500">
                <a:cs typeface="Arial" panose="020B0604020202020204" pitchFamily="34" charset="0"/>
              </a:rPr>
              <a:t>Le analisi ai raggi X dei campioni di sedimenti marini, indicano che in gran parte hanno la stessa composizione dei sedimenti delle acque affluenti locali; in realtà basterebbe che solo il 10-20% delle argille reagisse in questo modo per correggere il bilancio in massa.</a:t>
            </a:r>
          </a:p>
        </p:txBody>
      </p:sp>
      <p:sp>
        <p:nvSpPr>
          <p:cNvPr id="51206" name="CasellaDiTesto 8">
            <a:extLst>
              <a:ext uri="{FF2B5EF4-FFF2-40B4-BE49-F238E27FC236}">
                <a16:creationId xmlns:a16="http://schemas.microsoft.com/office/drawing/2014/main" id="{E75C7681-4D9A-5C2C-BE7E-683761C4BED1}"/>
              </a:ext>
            </a:extLst>
          </p:cNvPr>
          <p:cNvSpPr txBox="1">
            <a:spLocks noChangeArrowheads="1"/>
          </p:cNvSpPr>
          <p:nvPr/>
        </p:nvSpPr>
        <p:spPr bwMode="auto">
          <a:xfrm>
            <a:off x="2928938" y="4022725"/>
            <a:ext cx="59293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500">
                <a:cs typeface="Arial" panose="020B0604020202020204" pitchFamily="34" charset="0"/>
              </a:rPr>
              <a:t>Le evidenze sperimentali indicano che l’arricchimento  delle argille in termini di ioni Mg </a:t>
            </a:r>
            <a:r>
              <a:rPr lang="it-IT" altLang="it-IT" sz="1500" baseline="30000">
                <a:cs typeface="Arial" panose="020B0604020202020204" pitchFamily="34" charset="0"/>
              </a:rPr>
              <a:t>2+</a:t>
            </a:r>
            <a:r>
              <a:rPr lang="it-IT" altLang="it-IT" sz="1500">
                <a:cs typeface="Arial" panose="020B0604020202020204" pitchFamily="34" charset="0"/>
              </a:rPr>
              <a:t> e K</a:t>
            </a:r>
            <a:r>
              <a:rPr lang="it-IT" altLang="it-IT" sz="1500" baseline="30000">
                <a:cs typeface="Arial" panose="020B0604020202020204" pitchFamily="34" charset="0"/>
              </a:rPr>
              <a:t>+ </a:t>
            </a:r>
            <a:r>
              <a:rPr lang="it-IT" altLang="it-IT" sz="1500">
                <a:cs typeface="Arial" panose="020B0604020202020204" pitchFamily="34" charset="0"/>
              </a:rPr>
              <a:t> avviene dopo tempi di incubazione in acqua di mare di circa 5 anni. Altri esperimenti, condotti posizionando materiale argilloso nei sedimenti anossici del delta delle Amazzoni, hanno dimostrato che  l’arricchimento avviene dopo un periodo di 12-36 mesi.</a:t>
            </a:r>
          </a:p>
        </p:txBody>
      </p:sp>
      <p:sp>
        <p:nvSpPr>
          <p:cNvPr id="51207" name="CasellaDiTesto 9">
            <a:extLst>
              <a:ext uri="{FF2B5EF4-FFF2-40B4-BE49-F238E27FC236}">
                <a16:creationId xmlns:a16="http://schemas.microsoft.com/office/drawing/2014/main" id="{B1F9F55B-51F1-952B-DAB8-93196975F176}"/>
              </a:ext>
            </a:extLst>
          </p:cNvPr>
          <p:cNvSpPr txBox="1">
            <a:spLocks noChangeArrowheads="1"/>
          </p:cNvSpPr>
          <p:nvPr/>
        </p:nvSpPr>
        <p:spPr bwMode="auto">
          <a:xfrm>
            <a:off x="0" y="585787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500">
                <a:cs typeface="Arial" panose="020B0604020202020204" pitchFamily="34" charset="0"/>
              </a:rPr>
              <a:t>I dati sperimentali più le spiegazioni termodinamiche indicano che questo processo avviene, ma non ci dicono quanto sia determinante ai fini del bilancio di massa.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4" descr="Fig 2.7.JPG">
            <a:extLst>
              <a:ext uri="{FF2B5EF4-FFF2-40B4-BE49-F238E27FC236}">
                <a16:creationId xmlns:a16="http://schemas.microsoft.com/office/drawing/2014/main" id="{EE282A5D-334B-4CF1-B90B-289E50FC92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14313"/>
            <a:ext cx="388461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asellaDiTesto 5">
            <a:extLst>
              <a:ext uri="{FF2B5EF4-FFF2-40B4-BE49-F238E27FC236}">
                <a16:creationId xmlns:a16="http://schemas.microsoft.com/office/drawing/2014/main" id="{EEDAC81B-A98B-9D8C-8BFF-5807F5BEC008}"/>
              </a:ext>
            </a:extLst>
          </p:cNvPr>
          <p:cNvSpPr txBox="1">
            <a:spLocks noChangeArrowheads="1"/>
          </p:cNvSpPr>
          <p:nvPr/>
        </p:nvSpPr>
        <p:spPr bwMode="auto">
          <a:xfrm>
            <a:off x="0" y="434816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500">
                <a:cs typeface="Arial" panose="020B0604020202020204" pitchFamily="34" charset="0"/>
              </a:rPr>
              <a:t>L’importanza di questi scambi con i sedimenti è stata dimostrata studiando gli scambi all’ interfaccia acqua di mare- acque interstiziali.</a:t>
            </a:r>
          </a:p>
          <a:p>
            <a:pPr eaLnBrk="1" hangingPunct="1">
              <a:spcBef>
                <a:spcPct val="0"/>
              </a:spcBef>
              <a:buFontTx/>
              <a:buNone/>
            </a:pPr>
            <a:endParaRPr lang="it-IT" altLang="it-IT" sz="1500">
              <a:cs typeface="Arial" panose="020B0604020202020204" pitchFamily="34" charset="0"/>
            </a:endParaRPr>
          </a:p>
          <a:p>
            <a:pPr eaLnBrk="1" hangingPunct="1">
              <a:spcBef>
                <a:spcPct val="0"/>
              </a:spcBef>
              <a:buFontTx/>
              <a:buNone/>
            </a:pPr>
            <a:r>
              <a:rPr lang="it-IT" altLang="it-IT" sz="1500">
                <a:cs typeface="Arial" panose="020B0604020202020204" pitchFamily="34" charset="0"/>
              </a:rPr>
              <a:t>Anche eseguendo i confronti in aree diverse, si osserva sempre una deplezione nella concentrazione di ioni Mg</a:t>
            </a:r>
            <a:r>
              <a:rPr lang="it-IT" altLang="it-IT" sz="1500" baseline="30000">
                <a:cs typeface="Arial" panose="020B0604020202020204" pitchFamily="34" charset="0"/>
              </a:rPr>
              <a:t>2+ </a:t>
            </a:r>
            <a:r>
              <a:rPr lang="it-IT" altLang="it-IT" sz="1500">
                <a:cs typeface="Arial" panose="020B0604020202020204" pitchFamily="34" charset="0"/>
              </a:rPr>
              <a:t>e K</a:t>
            </a:r>
            <a:r>
              <a:rPr lang="it-IT" altLang="it-IT" sz="1500" baseline="30000">
                <a:cs typeface="Arial" panose="020B0604020202020204" pitchFamily="34" charset="0"/>
              </a:rPr>
              <a:t>+</a:t>
            </a:r>
            <a:r>
              <a:rPr lang="it-IT" altLang="it-IT" sz="1500">
                <a:cs typeface="Arial" panose="020B0604020202020204" pitchFamily="34" charset="0"/>
              </a:rPr>
              <a:t> tra acqua di mare ed interstiziale, indicando l’esistenza di un fenomeno di scambio.    </a:t>
            </a:r>
          </a:p>
          <a:p>
            <a:pPr eaLnBrk="1" hangingPunct="1">
              <a:spcBef>
                <a:spcPct val="0"/>
              </a:spcBef>
              <a:buFontTx/>
              <a:buNone/>
            </a:pPr>
            <a:endParaRPr lang="it-IT" altLang="it-IT" sz="1500">
              <a:cs typeface="Arial" panose="020B0604020202020204" pitchFamily="34" charset="0"/>
            </a:endParaRPr>
          </a:p>
          <a:p>
            <a:pPr eaLnBrk="1" hangingPunct="1">
              <a:spcBef>
                <a:spcPct val="0"/>
              </a:spcBef>
              <a:buFontTx/>
              <a:buNone/>
            </a:pPr>
            <a:r>
              <a:rPr lang="it-IT" altLang="it-IT" sz="1500">
                <a:cs typeface="Arial" panose="020B0604020202020204" pitchFamily="34" charset="0"/>
              </a:rPr>
              <a:t>I calcoli basati sui gradienti chimici e sulle equazioni di diffusione molecolare indicano una velocità di rimozione degli ioni paragonabile alla velocità di afflusso.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CasellaDiTesto 4">
            <a:extLst>
              <a:ext uri="{FF2B5EF4-FFF2-40B4-BE49-F238E27FC236}">
                <a16:creationId xmlns:a16="http://schemas.microsoft.com/office/drawing/2014/main" id="{9005A666-E5A1-933F-E1BC-753B260C2FAF}"/>
              </a:ext>
            </a:extLst>
          </p:cNvPr>
          <p:cNvSpPr txBox="1">
            <a:spLocks noChangeArrowheads="1"/>
          </p:cNvSpPr>
          <p:nvPr/>
        </p:nvSpPr>
        <p:spPr bwMode="auto">
          <a:xfrm>
            <a:off x="142875" y="142875"/>
            <a:ext cx="8786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500">
                <a:cs typeface="Arial" panose="020B0604020202020204" pitchFamily="34" charset="0"/>
              </a:rPr>
              <a:t>L’altra possibilità per spiegare le incongruenze è  assumere che esistano dei flussi di acqua nelle aree idrotermali dove la chimica delle sostanze disciolte è modificata dal contatto con il basalto  ad alte temperature e pressioni.</a:t>
            </a:r>
          </a:p>
        </p:txBody>
      </p:sp>
      <p:pic>
        <p:nvPicPr>
          <p:cNvPr id="54275" name="Immagine 5" descr="Fig 2.8.JPG">
            <a:extLst>
              <a:ext uri="{FF2B5EF4-FFF2-40B4-BE49-F238E27FC236}">
                <a16:creationId xmlns:a16="http://schemas.microsoft.com/office/drawing/2014/main" id="{A873F3CF-8F62-303E-98B4-155B559C85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928688"/>
            <a:ext cx="40005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CasellaDiTesto 6">
            <a:extLst>
              <a:ext uri="{FF2B5EF4-FFF2-40B4-BE49-F238E27FC236}">
                <a16:creationId xmlns:a16="http://schemas.microsoft.com/office/drawing/2014/main" id="{D392CA7C-BEF2-FB0E-DF68-FAA189FCF73D}"/>
              </a:ext>
            </a:extLst>
          </p:cNvPr>
          <p:cNvSpPr txBox="1">
            <a:spLocks noChangeArrowheads="1"/>
          </p:cNvSpPr>
          <p:nvPr/>
        </p:nvSpPr>
        <p:spPr bwMode="auto">
          <a:xfrm>
            <a:off x="0" y="345122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300">
                <a:cs typeface="Arial" panose="020B0604020202020204" pitchFamily="34" charset="0"/>
              </a:rPr>
              <a:t>Esistono molte aree ad attività idrotermale in corrispondenza delle zone di formazione di nuova crosta terrestre. In queste zone le acque marine entrano in contatto con basalto caldo appena formato. Gli esperimenti mostrano che in queste condizioni di alte temperature e pressione (350°C e 400 atm) avvengono le reazioni:</a:t>
            </a:r>
          </a:p>
        </p:txBody>
      </p:sp>
      <p:pic>
        <p:nvPicPr>
          <p:cNvPr id="54277" name="Immagine 7" descr="Fig 2.9.JPG">
            <a:extLst>
              <a:ext uri="{FF2B5EF4-FFF2-40B4-BE49-F238E27FC236}">
                <a16:creationId xmlns:a16="http://schemas.microsoft.com/office/drawing/2014/main" id="{A76E3D96-60BF-5937-97CC-FAB1D517BA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957263"/>
            <a:ext cx="359568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CasellaDiTesto 8">
            <a:extLst>
              <a:ext uri="{FF2B5EF4-FFF2-40B4-BE49-F238E27FC236}">
                <a16:creationId xmlns:a16="http://schemas.microsoft.com/office/drawing/2014/main" id="{3468772B-F6B7-C1B0-49DB-481FC9F1610B}"/>
              </a:ext>
            </a:extLst>
          </p:cNvPr>
          <p:cNvSpPr txBox="1">
            <a:spLocks noChangeArrowheads="1"/>
          </p:cNvSpPr>
          <p:nvPr/>
        </p:nvSpPr>
        <p:spPr bwMode="auto">
          <a:xfrm>
            <a:off x="71438" y="4695825"/>
            <a:ext cx="30718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300">
                <a:cs typeface="Arial" panose="020B0604020202020204" pitchFamily="34" charset="0"/>
              </a:rPr>
              <a:t>Ca </a:t>
            </a:r>
            <a:r>
              <a:rPr lang="it-IT" altLang="it-IT" sz="1300" baseline="30000">
                <a:cs typeface="Arial" panose="020B0604020202020204" pitchFamily="34" charset="0"/>
              </a:rPr>
              <a:t>2+</a:t>
            </a:r>
            <a:r>
              <a:rPr lang="it-IT" altLang="it-IT" sz="1300">
                <a:cs typeface="Arial" panose="020B0604020202020204" pitchFamily="34" charset="0"/>
              </a:rPr>
              <a:t>  +  SO</a:t>
            </a:r>
            <a:r>
              <a:rPr lang="it-IT" altLang="it-IT" sz="1300" baseline="-25000">
                <a:cs typeface="Arial" panose="020B0604020202020204" pitchFamily="34" charset="0"/>
              </a:rPr>
              <a:t>4</a:t>
            </a:r>
            <a:r>
              <a:rPr lang="it-IT" altLang="it-IT" sz="1300" baseline="30000">
                <a:cs typeface="Arial" panose="020B0604020202020204" pitchFamily="34" charset="0"/>
              </a:rPr>
              <a:t>2-</a:t>
            </a:r>
            <a:r>
              <a:rPr lang="it-IT" altLang="it-IT" sz="1300">
                <a:cs typeface="Arial" panose="020B0604020202020204" pitchFamily="34" charset="0"/>
              </a:rPr>
              <a:t>  → CaSO</a:t>
            </a:r>
            <a:r>
              <a:rPr lang="it-IT" altLang="it-IT" sz="1300" baseline="-25000">
                <a:cs typeface="Arial" panose="020B0604020202020204" pitchFamily="34" charset="0"/>
              </a:rPr>
              <a:t>4 (s)</a:t>
            </a:r>
          </a:p>
        </p:txBody>
      </p:sp>
      <p:sp>
        <p:nvSpPr>
          <p:cNvPr id="54279" name="CasellaDiTesto 9">
            <a:extLst>
              <a:ext uri="{FF2B5EF4-FFF2-40B4-BE49-F238E27FC236}">
                <a16:creationId xmlns:a16="http://schemas.microsoft.com/office/drawing/2014/main" id="{380B1FDB-E832-BEDB-40D8-2809A77E5CF9}"/>
              </a:ext>
            </a:extLst>
          </p:cNvPr>
          <p:cNvSpPr txBox="1">
            <a:spLocks noChangeArrowheads="1"/>
          </p:cNvSpPr>
          <p:nvPr/>
        </p:nvSpPr>
        <p:spPr bwMode="auto">
          <a:xfrm>
            <a:off x="71438" y="5059363"/>
            <a:ext cx="58578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300">
                <a:cs typeface="Arial" panose="020B0604020202020204" pitchFamily="34" charset="0"/>
              </a:rPr>
              <a:t>5/4 Mg</a:t>
            </a:r>
            <a:r>
              <a:rPr lang="it-IT" altLang="it-IT" sz="1300" baseline="30000">
                <a:cs typeface="Arial" panose="020B0604020202020204" pitchFamily="34" charset="0"/>
              </a:rPr>
              <a:t>2+</a:t>
            </a:r>
            <a:r>
              <a:rPr lang="it-IT" altLang="it-IT" sz="1300">
                <a:cs typeface="Arial" panose="020B0604020202020204" pitchFamily="34" charset="0"/>
              </a:rPr>
              <a:t>  +  SO</a:t>
            </a:r>
            <a:r>
              <a:rPr lang="it-IT" altLang="it-IT" sz="1300" baseline="-25000">
                <a:cs typeface="Arial" panose="020B0604020202020204" pitchFamily="34" charset="0"/>
              </a:rPr>
              <a:t>4</a:t>
            </a:r>
            <a:r>
              <a:rPr lang="it-IT" altLang="it-IT" sz="1300" baseline="30000">
                <a:cs typeface="Arial" panose="020B0604020202020204" pitchFamily="34" charset="0"/>
              </a:rPr>
              <a:t>2-</a:t>
            </a:r>
            <a:r>
              <a:rPr lang="it-IT" altLang="it-IT" sz="1300">
                <a:cs typeface="Arial" panose="020B0604020202020204" pitchFamily="34" charset="0"/>
              </a:rPr>
              <a:t> + H</a:t>
            </a:r>
            <a:r>
              <a:rPr lang="it-IT" altLang="it-IT" sz="1300" baseline="-25000">
                <a:cs typeface="Arial" panose="020B0604020202020204" pitchFamily="34" charset="0"/>
              </a:rPr>
              <a:t>2</a:t>
            </a:r>
            <a:r>
              <a:rPr lang="it-IT" altLang="it-IT" sz="1300">
                <a:cs typeface="Arial" panose="020B0604020202020204" pitchFamily="34" charset="0"/>
              </a:rPr>
              <a:t>O → MgSO</a:t>
            </a:r>
            <a:r>
              <a:rPr lang="it-IT" altLang="it-IT" sz="1300" baseline="-25000">
                <a:cs typeface="Arial" panose="020B0604020202020204" pitchFamily="34" charset="0"/>
              </a:rPr>
              <a:t>4 (s)</a:t>
            </a:r>
            <a:r>
              <a:rPr lang="it-IT" altLang="it-IT" sz="1300">
                <a:cs typeface="Arial" panose="020B0604020202020204" pitchFamily="34" charset="0"/>
              </a:rPr>
              <a:t> ∙ ¼ Mg (OH)</a:t>
            </a:r>
            <a:r>
              <a:rPr lang="it-IT" altLang="it-IT" sz="1300" baseline="-25000">
                <a:cs typeface="Arial" panose="020B0604020202020204" pitchFamily="34" charset="0"/>
              </a:rPr>
              <a:t>2 </a:t>
            </a:r>
            <a:r>
              <a:rPr lang="it-IT" altLang="it-IT" sz="1300">
                <a:cs typeface="Arial" panose="020B0604020202020204" pitchFamily="34" charset="0"/>
              </a:rPr>
              <a:t> ∙ ½ H</a:t>
            </a:r>
            <a:r>
              <a:rPr lang="it-IT" altLang="it-IT" sz="1300" baseline="-25000">
                <a:cs typeface="Arial" panose="020B0604020202020204" pitchFamily="34" charset="0"/>
              </a:rPr>
              <a:t>2</a:t>
            </a:r>
            <a:r>
              <a:rPr lang="it-IT" altLang="it-IT" sz="1300">
                <a:cs typeface="Arial" panose="020B0604020202020204" pitchFamily="34" charset="0"/>
              </a:rPr>
              <a:t>O</a:t>
            </a:r>
            <a:r>
              <a:rPr lang="it-IT" altLang="it-IT" sz="1300" baseline="-25000">
                <a:cs typeface="Arial" panose="020B0604020202020204" pitchFamily="34" charset="0"/>
              </a:rPr>
              <a:t>(s) </a:t>
            </a:r>
            <a:r>
              <a:rPr lang="it-IT" altLang="it-IT" sz="1300">
                <a:cs typeface="Arial" panose="020B0604020202020204" pitchFamily="34" charset="0"/>
              </a:rPr>
              <a:t>+ ½ H</a:t>
            </a:r>
            <a:r>
              <a:rPr lang="it-IT" altLang="it-IT" sz="1300" baseline="30000">
                <a:cs typeface="Arial" panose="020B0604020202020204" pitchFamily="34" charset="0"/>
              </a:rPr>
              <a:t>+</a:t>
            </a:r>
          </a:p>
        </p:txBody>
      </p:sp>
      <p:sp>
        <p:nvSpPr>
          <p:cNvPr id="54280" name="CasellaDiTesto 10">
            <a:extLst>
              <a:ext uri="{FF2B5EF4-FFF2-40B4-BE49-F238E27FC236}">
                <a16:creationId xmlns:a16="http://schemas.microsoft.com/office/drawing/2014/main" id="{B96818F3-D138-2EDF-E39F-85E8DC8EF2F0}"/>
              </a:ext>
            </a:extLst>
          </p:cNvPr>
          <p:cNvSpPr txBox="1">
            <a:spLocks noChangeArrowheads="1"/>
          </p:cNvSpPr>
          <p:nvPr/>
        </p:nvSpPr>
        <p:spPr bwMode="auto">
          <a:xfrm>
            <a:off x="71438" y="5494338"/>
            <a:ext cx="6000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300">
                <a:cs typeface="Arial" panose="020B0604020202020204" pitchFamily="34" charset="0"/>
              </a:rPr>
              <a:t>5/4 Mg</a:t>
            </a:r>
            <a:r>
              <a:rPr lang="it-IT" altLang="it-IT" sz="1300" baseline="30000">
                <a:cs typeface="Arial" panose="020B0604020202020204" pitchFamily="34" charset="0"/>
              </a:rPr>
              <a:t>2+</a:t>
            </a:r>
            <a:r>
              <a:rPr lang="it-IT" altLang="it-IT" sz="1300">
                <a:cs typeface="Arial" panose="020B0604020202020204" pitchFamily="34" charset="0"/>
              </a:rPr>
              <a:t>  +  CaSO</a:t>
            </a:r>
            <a:r>
              <a:rPr lang="it-IT" altLang="it-IT" sz="1300" baseline="-25000">
                <a:cs typeface="Arial" panose="020B0604020202020204" pitchFamily="34" charset="0"/>
              </a:rPr>
              <a:t>4</a:t>
            </a:r>
            <a:r>
              <a:rPr lang="it-IT" altLang="it-IT" sz="1300">
                <a:cs typeface="Arial" panose="020B0604020202020204" pitchFamily="34" charset="0"/>
              </a:rPr>
              <a:t> + H</a:t>
            </a:r>
            <a:r>
              <a:rPr lang="it-IT" altLang="it-IT" sz="1300" baseline="-25000">
                <a:cs typeface="Arial" panose="020B0604020202020204" pitchFamily="34" charset="0"/>
              </a:rPr>
              <a:t>2</a:t>
            </a:r>
            <a:r>
              <a:rPr lang="it-IT" altLang="it-IT" sz="1300">
                <a:cs typeface="Arial" panose="020B0604020202020204" pitchFamily="34" charset="0"/>
              </a:rPr>
              <a:t>O → MgSO</a:t>
            </a:r>
            <a:r>
              <a:rPr lang="it-IT" altLang="it-IT" sz="1300" baseline="-25000">
                <a:cs typeface="Arial" panose="020B0604020202020204" pitchFamily="34" charset="0"/>
              </a:rPr>
              <a:t>4 (s)</a:t>
            </a:r>
            <a:r>
              <a:rPr lang="it-IT" altLang="it-IT" sz="1300">
                <a:cs typeface="Arial" panose="020B0604020202020204" pitchFamily="34" charset="0"/>
              </a:rPr>
              <a:t> ∙ ¼ Mg (OH)</a:t>
            </a:r>
            <a:r>
              <a:rPr lang="it-IT" altLang="it-IT" sz="1300" baseline="-25000">
                <a:cs typeface="Arial" panose="020B0604020202020204" pitchFamily="34" charset="0"/>
              </a:rPr>
              <a:t>2 </a:t>
            </a:r>
            <a:r>
              <a:rPr lang="it-IT" altLang="it-IT" sz="1300">
                <a:cs typeface="Arial" panose="020B0604020202020204" pitchFamily="34" charset="0"/>
              </a:rPr>
              <a:t> ∙ ½ H</a:t>
            </a:r>
            <a:r>
              <a:rPr lang="it-IT" altLang="it-IT" sz="1300" baseline="-25000">
                <a:cs typeface="Arial" panose="020B0604020202020204" pitchFamily="34" charset="0"/>
              </a:rPr>
              <a:t>2</a:t>
            </a:r>
            <a:r>
              <a:rPr lang="it-IT" altLang="it-IT" sz="1300">
                <a:cs typeface="Arial" panose="020B0604020202020204" pitchFamily="34" charset="0"/>
              </a:rPr>
              <a:t>O</a:t>
            </a:r>
            <a:r>
              <a:rPr lang="it-IT" altLang="it-IT" sz="1300" baseline="-25000">
                <a:cs typeface="Arial" panose="020B0604020202020204" pitchFamily="34" charset="0"/>
              </a:rPr>
              <a:t>(s) </a:t>
            </a:r>
            <a:r>
              <a:rPr lang="it-IT" altLang="it-IT" sz="1300">
                <a:cs typeface="Arial" panose="020B0604020202020204" pitchFamily="34" charset="0"/>
              </a:rPr>
              <a:t>+ ½ H</a:t>
            </a:r>
            <a:r>
              <a:rPr lang="it-IT" altLang="it-IT" sz="1300" baseline="30000">
                <a:cs typeface="Arial" panose="020B0604020202020204" pitchFamily="34" charset="0"/>
              </a:rPr>
              <a:t>+</a:t>
            </a:r>
            <a:r>
              <a:rPr lang="it-IT" altLang="it-IT" sz="1300">
                <a:cs typeface="Arial" panose="020B0604020202020204" pitchFamily="34" charset="0"/>
              </a:rPr>
              <a:t> + Ca</a:t>
            </a:r>
            <a:r>
              <a:rPr lang="it-IT" altLang="it-IT" sz="1300" baseline="30000">
                <a:cs typeface="Arial" panose="020B0604020202020204" pitchFamily="34" charset="0"/>
              </a:rPr>
              <a:t>+</a:t>
            </a:r>
          </a:p>
        </p:txBody>
      </p:sp>
      <p:sp>
        <p:nvSpPr>
          <p:cNvPr id="12" name="CasellaDiTesto 11">
            <a:extLst>
              <a:ext uri="{FF2B5EF4-FFF2-40B4-BE49-F238E27FC236}">
                <a16:creationId xmlns:a16="http://schemas.microsoft.com/office/drawing/2014/main" id="{203FFFE4-C8B0-4B8B-74E3-ED1C2270A954}"/>
              </a:ext>
            </a:extLst>
          </p:cNvPr>
          <p:cNvSpPr txBox="1"/>
          <p:nvPr/>
        </p:nvSpPr>
        <p:spPr>
          <a:xfrm>
            <a:off x="5857875" y="4151313"/>
            <a:ext cx="3286125" cy="2492375"/>
          </a:xfrm>
          <a:prstGeom prst="rect">
            <a:avLst/>
          </a:prstGeom>
          <a:noFill/>
        </p:spPr>
        <p:txBody>
          <a:bodyPr>
            <a:spAutoFit/>
          </a:bodyPr>
          <a:lstStyle/>
          <a:p>
            <a:pPr eaLnBrk="1" hangingPunct="1">
              <a:buFontTx/>
              <a:buChar char="-"/>
              <a:defRPr/>
            </a:pPr>
            <a:r>
              <a:rPr lang="it-IT" sz="1300" dirty="0">
                <a:latin typeface="Arial" panose="020B0604020202020204" pitchFamily="34" charset="0"/>
                <a:cs typeface="Arial" panose="020B0604020202020204" pitchFamily="34" charset="0"/>
              </a:rPr>
              <a:t>rimozione dall’acqua di ioni </a:t>
            </a:r>
            <a:r>
              <a:rPr lang="it-IT" sz="1300" dirty="0">
                <a:solidFill>
                  <a:srgbClr val="FF0000"/>
                </a:solidFill>
                <a:latin typeface="Arial" panose="020B0604020202020204" pitchFamily="34" charset="0"/>
                <a:cs typeface="Arial" panose="020B0604020202020204" pitchFamily="34" charset="0"/>
              </a:rPr>
              <a:t>Mg</a:t>
            </a:r>
            <a:r>
              <a:rPr lang="it-IT" sz="1300" baseline="30000" dirty="0">
                <a:solidFill>
                  <a:srgbClr val="FF0000"/>
                </a:solidFill>
                <a:latin typeface="Arial" panose="020B0604020202020204" pitchFamily="34" charset="0"/>
                <a:cs typeface="Arial" panose="020B0604020202020204" pitchFamily="34" charset="0"/>
              </a:rPr>
              <a:t>2+</a:t>
            </a:r>
            <a:r>
              <a:rPr lang="it-IT" sz="1300" dirty="0">
                <a:solidFill>
                  <a:srgbClr val="FF0000"/>
                </a:solidFill>
                <a:latin typeface="Arial" panose="020B0604020202020204" pitchFamily="34" charset="0"/>
                <a:cs typeface="Arial" panose="020B0604020202020204" pitchFamily="34" charset="0"/>
              </a:rPr>
              <a:t>, SO</a:t>
            </a:r>
            <a:r>
              <a:rPr lang="it-IT" sz="1300" baseline="-25000" dirty="0">
                <a:solidFill>
                  <a:srgbClr val="FF0000"/>
                </a:solidFill>
                <a:latin typeface="Arial" panose="020B0604020202020204" pitchFamily="34" charset="0"/>
                <a:cs typeface="Arial" panose="020B0604020202020204" pitchFamily="34" charset="0"/>
              </a:rPr>
              <a:t>4</a:t>
            </a:r>
            <a:r>
              <a:rPr lang="it-IT" sz="1300" baseline="30000" dirty="0">
                <a:solidFill>
                  <a:srgbClr val="FF0000"/>
                </a:solidFill>
                <a:latin typeface="Arial" panose="020B0604020202020204" pitchFamily="34" charset="0"/>
                <a:cs typeface="Arial" panose="020B0604020202020204" pitchFamily="34" charset="0"/>
              </a:rPr>
              <a:t>2-</a:t>
            </a:r>
            <a:r>
              <a:rPr lang="it-IT" sz="1300" dirty="0">
                <a:solidFill>
                  <a:srgbClr val="FF0000"/>
                </a:solidFill>
                <a:latin typeface="Arial" panose="020B0604020202020204" pitchFamily="34" charset="0"/>
                <a:cs typeface="Arial" panose="020B0604020202020204" pitchFamily="34" charset="0"/>
              </a:rPr>
              <a:t>, HCO</a:t>
            </a:r>
            <a:r>
              <a:rPr lang="it-IT" sz="1300" baseline="-25000" dirty="0">
                <a:solidFill>
                  <a:srgbClr val="FF0000"/>
                </a:solidFill>
                <a:latin typeface="Arial" panose="020B0604020202020204" pitchFamily="34" charset="0"/>
                <a:cs typeface="Arial" panose="020B0604020202020204" pitchFamily="34" charset="0"/>
              </a:rPr>
              <a:t>3</a:t>
            </a:r>
            <a:r>
              <a:rPr lang="it-IT" sz="1300" baseline="30000" dirty="0">
                <a:solidFill>
                  <a:srgbClr val="FF0000"/>
                </a:solidFill>
                <a:latin typeface="Arial" panose="020B0604020202020204" pitchFamily="34" charset="0"/>
                <a:cs typeface="Arial" panose="020B0604020202020204" pitchFamily="34" charset="0"/>
              </a:rPr>
              <a:t>-</a:t>
            </a:r>
            <a:r>
              <a:rPr lang="it-IT" sz="1300" dirty="0">
                <a:solidFill>
                  <a:srgbClr val="FF0000"/>
                </a:solidFill>
                <a:latin typeface="Arial" panose="020B0604020202020204" pitchFamily="34" charset="0"/>
                <a:cs typeface="Arial" panose="020B0604020202020204" pitchFamily="34" charset="0"/>
              </a:rPr>
              <a:t> </a:t>
            </a:r>
          </a:p>
          <a:p>
            <a:pPr eaLnBrk="1" hangingPunct="1">
              <a:buFontTx/>
              <a:buChar char="-"/>
              <a:defRPr/>
            </a:pPr>
            <a:r>
              <a:rPr lang="it-IT" sz="1300" dirty="0">
                <a:latin typeface="Arial" panose="020B0604020202020204" pitchFamily="34" charset="0"/>
                <a:cs typeface="Arial" panose="020B0604020202020204" pitchFamily="34" charset="0"/>
              </a:rPr>
              <a:t>rilascio in acqua di ioni </a:t>
            </a:r>
            <a:r>
              <a:rPr lang="it-IT" sz="1300" dirty="0" err="1">
                <a:solidFill>
                  <a:srgbClr val="7030A0"/>
                </a:solidFill>
                <a:latin typeface="Arial" panose="020B0604020202020204" pitchFamily="34" charset="0"/>
                <a:cs typeface="Arial" panose="020B0604020202020204" pitchFamily="34" charset="0"/>
              </a:rPr>
              <a:t>K</a:t>
            </a:r>
            <a:r>
              <a:rPr lang="it-IT" sz="1300" baseline="30000" dirty="0" err="1">
                <a:solidFill>
                  <a:srgbClr val="7030A0"/>
                </a:solidFill>
                <a:latin typeface="Arial" panose="020B0604020202020204" pitchFamily="34" charset="0"/>
                <a:cs typeface="Arial" panose="020B0604020202020204" pitchFamily="34" charset="0"/>
              </a:rPr>
              <a:t>+</a:t>
            </a:r>
            <a:r>
              <a:rPr lang="it-IT" sz="1300" dirty="0">
                <a:latin typeface="Arial" panose="020B0604020202020204" pitchFamily="34" charset="0"/>
                <a:cs typeface="Arial" panose="020B0604020202020204" pitchFamily="34" charset="0"/>
              </a:rPr>
              <a:t> e </a:t>
            </a:r>
            <a:r>
              <a:rPr lang="it-IT" sz="1300" dirty="0">
                <a:solidFill>
                  <a:srgbClr val="7030A0"/>
                </a:solidFill>
                <a:latin typeface="Arial" panose="020B0604020202020204" pitchFamily="34" charset="0"/>
                <a:cs typeface="Arial" panose="020B0604020202020204" pitchFamily="34" charset="0"/>
              </a:rPr>
              <a:t>Ca</a:t>
            </a:r>
            <a:r>
              <a:rPr lang="it-IT" sz="1300" baseline="30000" dirty="0">
                <a:solidFill>
                  <a:srgbClr val="7030A0"/>
                </a:solidFill>
                <a:latin typeface="Arial" panose="020B0604020202020204" pitchFamily="34" charset="0"/>
                <a:cs typeface="Arial" panose="020B0604020202020204" pitchFamily="34" charset="0"/>
              </a:rPr>
              <a:t>2+</a:t>
            </a:r>
            <a:r>
              <a:rPr lang="it-IT" sz="1300" dirty="0">
                <a:solidFill>
                  <a:srgbClr val="7030A0"/>
                </a:solidFill>
                <a:latin typeface="Arial" panose="020B0604020202020204" pitchFamily="34" charset="0"/>
                <a:cs typeface="Arial" panose="020B0604020202020204" pitchFamily="34" charset="0"/>
              </a:rPr>
              <a:t> </a:t>
            </a:r>
            <a:r>
              <a:rPr lang="it-IT" sz="1300" dirty="0">
                <a:latin typeface="Arial" panose="020B0604020202020204" pitchFamily="34" charset="0"/>
                <a:cs typeface="Arial" panose="020B0604020202020204" pitchFamily="34" charset="0"/>
              </a:rPr>
              <a:t>(che corrisponde ad avere un pozzo ulteriore per lo ione bicarbonato)</a:t>
            </a:r>
            <a:r>
              <a:rPr lang="it-IT" sz="1300" dirty="0">
                <a:solidFill>
                  <a:srgbClr val="7030A0"/>
                </a:solidFill>
                <a:latin typeface="Arial" panose="020B0604020202020204" pitchFamily="34" charset="0"/>
                <a:cs typeface="Arial" panose="020B0604020202020204" pitchFamily="34" charset="0"/>
              </a:rPr>
              <a:t>, e H</a:t>
            </a:r>
            <a:r>
              <a:rPr lang="it-IT" sz="1300" baseline="-25000" dirty="0">
                <a:solidFill>
                  <a:srgbClr val="7030A0"/>
                </a:solidFill>
                <a:latin typeface="Arial" panose="020B0604020202020204" pitchFamily="34" charset="0"/>
                <a:cs typeface="Arial" panose="020B0604020202020204" pitchFamily="34" charset="0"/>
              </a:rPr>
              <a:t>4</a:t>
            </a:r>
            <a:r>
              <a:rPr lang="it-IT" sz="1300" dirty="0">
                <a:solidFill>
                  <a:srgbClr val="7030A0"/>
                </a:solidFill>
                <a:latin typeface="Arial" panose="020B0604020202020204" pitchFamily="34" charset="0"/>
                <a:cs typeface="Arial" panose="020B0604020202020204" pitchFamily="34" charset="0"/>
              </a:rPr>
              <a:t>SiO</a:t>
            </a:r>
            <a:r>
              <a:rPr lang="it-IT" sz="1300" baseline="-25000" dirty="0">
                <a:solidFill>
                  <a:srgbClr val="7030A0"/>
                </a:solidFill>
                <a:latin typeface="Arial" panose="020B0604020202020204" pitchFamily="34" charset="0"/>
                <a:cs typeface="Arial" panose="020B0604020202020204" pitchFamily="34" charset="0"/>
              </a:rPr>
              <a:t>4</a:t>
            </a:r>
            <a:r>
              <a:rPr lang="it-IT" sz="1300" dirty="0">
                <a:latin typeface="Arial" panose="020B0604020202020204" pitchFamily="34" charset="0"/>
                <a:cs typeface="Arial" panose="020B0604020202020204" pitchFamily="34" charset="0"/>
              </a:rPr>
              <a:t> (ad opera delle reazioni dei silicati ad alta temperatura)</a:t>
            </a:r>
          </a:p>
          <a:p>
            <a:pPr eaLnBrk="1" hangingPunct="1">
              <a:buFontTx/>
              <a:buChar char="-"/>
              <a:defRPr/>
            </a:pPr>
            <a:r>
              <a:rPr lang="it-IT" sz="1300" dirty="0">
                <a:latin typeface="Arial" panose="020B0604020202020204" pitchFamily="34" charset="0"/>
                <a:cs typeface="Arial" panose="020B0604020202020204" pitchFamily="34" charset="0"/>
              </a:rPr>
              <a:t>il rilascio di ioni </a:t>
            </a:r>
            <a:r>
              <a:rPr lang="it-IT" sz="1300" dirty="0">
                <a:solidFill>
                  <a:srgbClr val="00B050"/>
                </a:solidFill>
                <a:latin typeface="Arial" panose="020B0604020202020204" pitchFamily="34" charset="0"/>
                <a:cs typeface="Arial" panose="020B0604020202020204" pitchFamily="34" charset="0"/>
              </a:rPr>
              <a:t>H</a:t>
            </a:r>
            <a:r>
              <a:rPr lang="it-IT" sz="1300" baseline="30000" dirty="0">
                <a:solidFill>
                  <a:srgbClr val="00B050"/>
                </a:solidFill>
                <a:latin typeface="Arial" panose="020B0604020202020204" pitchFamily="34" charset="0"/>
                <a:cs typeface="Arial" panose="020B0604020202020204" pitchFamily="34" charset="0"/>
              </a:rPr>
              <a:t>+</a:t>
            </a:r>
            <a:r>
              <a:rPr lang="it-IT" sz="1300" dirty="0">
                <a:latin typeface="Arial" panose="020B0604020202020204" pitchFamily="34" charset="0"/>
                <a:cs typeface="Arial" panose="020B0604020202020204" pitchFamily="34" charset="0"/>
              </a:rPr>
              <a:t> provoca  un aumento di acidità</a:t>
            </a:r>
          </a:p>
          <a:p>
            <a:pPr eaLnBrk="1" hangingPunct="1">
              <a:buFontTx/>
              <a:buChar char="-"/>
              <a:defRPr/>
            </a:pPr>
            <a:r>
              <a:rPr lang="it-IT" sz="1300" dirty="0">
                <a:latin typeface="Arial" panose="020B0604020202020204" pitchFamily="34" charset="0"/>
                <a:cs typeface="Arial" panose="020B0604020202020204" pitchFamily="34" charset="0"/>
              </a:rPr>
              <a:t>lo ione SO</a:t>
            </a:r>
            <a:r>
              <a:rPr lang="it-IT" sz="1300" baseline="-25000" dirty="0">
                <a:latin typeface="Arial" panose="020B0604020202020204" pitchFamily="34" charset="0"/>
                <a:cs typeface="Arial" panose="020B0604020202020204" pitchFamily="34" charset="0"/>
              </a:rPr>
              <a:t>4</a:t>
            </a:r>
            <a:r>
              <a:rPr lang="it-IT" sz="1300" baseline="30000" dirty="0">
                <a:latin typeface="Arial" panose="020B0604020202020204" pitchFamily="34" charset="0"/>
                <a:cs typeface="Arial" panose="020B0604020202020204" pitchFamily="34" charset="0"/>
              </a:rPr>
              <a:t>2- </a:t>
            </a:r>
            <a:r>
              <a:rPr lang="it-IT" sz="1300" dirty="0">
                <a:latin typeface="Arial" panose="020B0604020202020204" pitchFamily="34" charset="0"/>
                <a:cs typeface="Arial" panose="020B0604020202020204" pitchFamily="34" charset="0"/>
              </a:rPr>
              <a:t> viene ridotto a ione </a:t>
            </a:r>
            <a:r>
              <a:rPr lang="it-IT" sz="1300" dirty="0">
                <a:solidFill>
                  <a:schemeClr val="accent2">
                    <a:lumMod val="75000"/>
                  </a:schemeClr>
                </a:solidFill>
                <a:latin typeface="Arial" panose="020B0604020202020204" pitchFamily="34" charset="0"/>
                <a:cs typeface="Arial" panose="020B0604020202020204" pitchFamily="34" charset="0"/>
              </a:rPr>
              <a:t>S</a:t>
            </a:r>
            <a:r>
              <a:rPr lang="it-IT" sz="1300" baseline="30000" dirty="0">
                <a:solidFill>
                  <a:schemeClr val="accent2">
                    <a:lumMod val="75000"/>
                  </a:schemeClr>
                </a:solidFill>
                <a:latin typeface="Arial" panose="020B0604020202020204" pitchFamily="34" charset="0"/>
                <a:cs typeface="Arial" panose="020B0604020202020204" pitchFamily="34" charset="0"/>
              </a:rPr>
              <a:t>2-</a:t>
            </a:r>
            <a:r>
              <a:rPr lang="it-IT" sz="1300" dirty="0">
                <a:latin typeface="Arial" panose="020B0604020202020204" pitchFamily="34" charset="0"/>
                <a:cs typeface="Arial" panose="020B0604020202020204" pitchFamily="34" charset="0"/>
              </a:rPr>
              <a:t> grazie all’ossidazione dello ione Fe</a:t>
            </a:r>
            <a:r>
              <a:rPr lang="it-IT" sz="1300" baseline="30000" dirty="0">
                <a:latin typeface="Arial" panose="020B0604020202020204" pitchFamily="34" charset="0"/>
                <a:cs typeface="Arial" panose="020B0604020202020204" pitchFamily="34" charset="0"/>
              </a:rPr>
              <a:t>2+</a:t>
            </a:r>
            <a:r>
              <a:rPr lang="it-IT" sz="1300" dirty="0">
                <a:latin typeface="Arial" panose="020B0604020202020204" pitchFamily="34" charset="0"/>
                <a:cs typeface="Arial" panose="020B0604020202020204" pitchFamily="34" charset="0"/>
              </a:rPr>
              <a:t> a ione  Fe</a:t>
            </a:r>
            <a:r>
              <a:rPr lang="it-IT" sz="1300" baseline="30000" dirty="0">
                <a:latin typeface="Arial" panose="020B0604020202020204" pitchFamily="34" charset="0"/>
                <a:cs typeface="Arial" panose="020B0604020202020204" pitchFamily="34" charset="0"/>
              </a:rPr>
              <a:t>3+</a:t>
            </a:r>
            <a:r>
              <a:rPr lang="it-IT" sz="1300" dirty="0">
                <a:latin typeface="Arial" panose="020B0604020202020204" pitchFamily="34" charset="0"/>
                <a:cs typeface="Arial" panose="020B0604020202020204" pitchFamily="34" charset="0"/>
              </a:rPr>
              <a:t>.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CFE3CC9D-1418-4B31-8418-C5170B590206}"/>
              </a:ext>
            </a:extLst>
          </p:cNvPr>
          <p:cNvSpPr>
            <a:spLocks noChangeArrowheads="1"/>
          </p:cNvSpPr>
          <p:nvPr/>
        </p:nvSpPr>
        <p:spPr bwMode="auto">
          <a:xfrm>
            <a:off x="477838" y="1196975"/>
            <a:ext cx="8208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i="1">
                <a:cs typeface="Arial" panose="020B0604020202020204" pitchFamily="34" charset="0"/>
              </a:rPr>
              <a:t>One important property of water is the potential to dissociate into a hydroxide ion, OH− , and a hydrogen ion, H+ . </a:t>
            </a:r>
          </a:p>
          <a:p>
            <a:pPr>
              <a:spcBef>
                <a:spcPct val="0"/>
              </a:spcBef>
              <a:buFontTx/>
              <a:buNone/>
            </a:pPr>
            <a:endParaRPr lang="en-US" altLang="it-IT" sz="1600" i="1">
              <a:cs typeface="Arial" panose="020B0604020202020204" pitchFamily="34" charset="0"/>
            </a:endParaRPr>
          </a:p>
          <a:p>
            <a:pPr>
              <a:spcBef>
                <a:spcPct val="0"/>
              </a:spcBef>
              <a:buFontTx/>
              <a:buNone/>
            </a:pPr>
            <a:r>
              <a:rPr lang="en-US" altLang="it-IT" sz="1600" i="1">
                <a:cs typeface="Arial" panose="020B0604020202020204" pitchFamily="34" charset="0"/>
              </a:rPr>
              <a:t>Pure water has a hydrogen concentration of 10−7 M (moles/l). The hydrogen concentration of a solution is often expressed in terms of pH. pH is a measure of the acidity of a solution, defined as –(log [H+ ]), where [H+ ] is the concentration of hydrogen ions. </a:t>
            </a:r>
          </a:p>
          <a:p>
            <a:pPr>
              <a:spcBef>
                <a:spcPct val="0"/>
              </a:spcBef>
              <a:buFontTx/>
              <a:buNone/>
            </a:pPr>
            <a:endParaRPr lang="en-US" altLang="it-IT" sz="1600" i="1">
              <a:cs typeface="Arial" panose="020B0604020202020204" pitchFamily="34" charset="0"/>
            </a:endParaRPr>
          </a:p>
          <a:p>
            <a:pPr>
              <a:spcBef>
                <a:spcPct val="0"/>
              </a:spcBef>
              <a:buFontTx/>
              <a:buNone/>
            </a:pPr>
            <a:r>
              <a:rPr lang="en-US" altLang="it-IT" sz="1600" i="1">
                <a:cs typeface="Arial" panose="020B0604020202020204" pitchFamily="34" charset="0"/>
              </a:rPr>
              <a:t>A “neutral” solution has pH 7 (or [H+ ] = 10−7 M), as with pure water. A lower pH value indicates a surplus of hydrogen ions, i.e., the solution is acidic. Solutions that have a higher value are considered to be basic/alkaline. Because the scale is logarithmic, a solution with a pH of 6 is ten-times more acidic than a solution with a pH of 7 [3, 4]. </a:t>
            </a:r>
          </a:p>
          <a:p>
            <a:pPr>
              <a:spcBef>
                <a:spcPct val="0"/>
              </a:spcBef>
              <a:buFontTx/>
              <a:buNone/>
            </a:pPr>
            <a:endParaRPr lang="en-US" altLang="it-IT" sz="1600" i="1">
              <a:cs typeface="Arial" panose="020B0604020202020204" pitchFamily="34" charset="0"/>
            </a:endParaRPr>
          </a:p>
          <a:p>
            <a:pPr>
              <a:spcBef>
                <a:spcPct val="0"/>
              </a:spcBef>
              <a:buFontTx/>
              <a:buNone/>
            </a:pPr>
            <a:endParaRPr lang="en-US" altLang="it-IT" sz="1600" i="1">
              <a:cs typeface="Arial" panose="020B0604020202020204" pitchFamily="34" charset="0"/>
            </a:endParaRPr>
          </a:p>
          <a:p>
            <a:pPr>
              <a:spcBef>
                <a:spcPct val="0"/>
              </a:spcBef>
              <a:buFontTx/>
              <a:buNone/>
            </a:pPr>
            <a:r>
              <a:rPr lang="en-US" altLang="it-IT" sz="1600" i="1">
                <a:cs typeface="Arial" panose="020B0604020202020204" pitchFamily="34" charset="0"/>
              </a:rPr>
              <a:t>The properties of dissolved species in the water determine the resulting pH value. Strong acids, such as sulphuric and nitrous (from dissolved sulphur and nitrogen oxides), strongly affect pH, whereas weak acids, such as carbonic acid (from dissolved carbon dioxide), help establish equilibria, therein reducing the acidifying effects.</a:t>
            </a:r>
            <a:endParaRPr lang="it-IT" altLang="it-IT" sz="1600" i="1">
              <a:cs typeface="Arial" panose="020B0604020202020204" pitchFamily="34" charset="0"/>
            </a:endParaRPr>
          </a:p>
        </p:txBody>
      </p:sp>
      <p:sp>
        <p:nvSpPr>
          <p:cNvPr id="55299" name="TextBox 7">
            <a:extLst>
              <a:ext uri="{FF2B5EF4-FFF2-40B4-BE49-F238E27FC236}">
                <a16:creationId xmlns:a16="http://schemas.microsoft.com/office/drawing/2014/main" id="{43202628-6139-3121-805A-DE63AACE0699}"/>
              </a:ext>
            </a:extLst>
          </p:cNvPr>
          <p:cNvSpPr txBox="1">
            <a:spLocks noChangeArrowheads="1"/>
          </p:cNvSpPr>
          <p:nvPr/>
        </p:nvSpPr>
        <p:spPr bwMode="auto">
          <a:xfrm>
            <a:off x="1619250" y="404813"/>
            <a:ext cx="720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a:cs typeface="Arial" panose="020B0604020202020204" pitchFamily="34" charset="0"/>
              </a:rPr>
              <a:t>L’acqua ed il suo equilibrio acido-base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9E6BFFB-7DE2-965C-0C84-792628AF814A}"/>
              </a:ext>
            </a:extLst>
          </p:cNvPr>
          <p:cNvSpPr>
            <a:spLocks noGrp="1" noChangeArrowheads="1"/>
          </p:cNvSpPr>
          <p:nvPr>
            <p:ph type="title"/>
          </p:nvPr>
        </p:nvSpPr>
        <p:spPr>
          <a:xfrm>
            <a:off x="571500" y="-357188"/>
            <a:ext cx="7772400" cy="1143001"/>
          </a:xfrm>
        </p:spPr>
        <p:txBody>
          <a:bodyPr/>
          <a:lstStyle/>
          <a:p>
            <a:pPr eaLnBrk="1" hangingPunct="1"/>
            <a:r>
              <a:rPr lang="it-IT" altLang="it-IT" sz="2000" b="1">
                <a:solidFill>
                  <a:schemeClr val="tx1"/>
                </a:solidFill>
                <a:latin typeface="Arial" panose="020B0604020202020204" pitchFamily="34" charset="0"/>
                <a:cs typeface="Arial" panose="020B0604020202020204" pitchFamily="34" charset="0"/>
              </a:rPr>
              <a:t>PENETRAZIONE DELLA LUCE</a:t>
            </a:r>
          </a:p>
        </p:txBody>
      </p:sp>
      <p:sp>
        <p:nvSpPr>
          <p:cNvPr id="67587" name="Rectangle 3">
            <a:extLst>
              <a:ext uri="{FF2B5EF4-FFF2-40B4-BE49-F238E27FC236}">
                <a16:creationId xmlns:a16="http://schemas.microsoft.com/office/drawing/2014/main" id="{58E8CDD8-3BC1-D5E2-FBC3-E0F52B310782}"/>
              </a:ext>
            </a:extLst>
          </p:cNvPr>
          <p:cNvSpPr>
            <a:spLocks noGrp="1" noChangeArrowheads="1"/>
          </p:cNvSpPr>
          <p:nvPr>
            <p:ph type="body" idx="1"/>
          </p:nvPr>
        </p:nvSpPr>
        <p:spPr>
          <a:xfrm>
            <a:off x="-214313" y="428625"/>
            <a:ext cx="4786313" cy="2857500"/>
          </a:xfrm>
        </p:spPr>
        <p:txBody>
          <a:bodyPr/>
          <a:lstStyle/>
          <a:p>
            <a:pPr algn="just" eaLnBrk="1" hangingPunct="1">
              <a:buFontTx/>
              <a:buNone/>
            </a:pPr>
            <a:r>
              <a:rPr lang="it-IT" altLang="it-IT" sz="1500">
                <a:latin typeface="Arial" panose="020B0604020202020204" pitchFamily="34" charset="0"/>
                <a:cs typeface="Arial" panose="020B0604020202020204" pitchFamily="34" charset="0"/>
              </a:rPr>
              <a:t>     Solo una piccola parte (4-8%) delle radiazioni luminose che raggiungono la superficie delle acque viene riflessa e diffusa dalla sua superficie; la parte restante penetra nella massa acquea dove viene assorbita e trasformata in calore o in energia chimica per la fotosintesi clorofilliana. L‘ intensità della luce che penetra nell'acqua diminuisce progressivamente in funzione della lunghezza d'onda e dello spessore dello strato attraversato dalla luce. </a:t>
            </a:r>
          </a:p>
          <a:p>
            <a:pPr algn="just" eaLnBrk="1" hangingPunct="1"/>
            <a:endParaRPr lang="it-IT" altLang="it-IT" sz="1500">
              <a:latin typeface="Arial" panose="020B0604020202020204" pitchFamily="34" charset="0"/>
              <a:cs typeface="Arial" panose="020B0604020202020204" pitchFamily="34" charset="0"/>
            </a:endParaRPr>
          </a:p>
        </p:txBody>
      </p:sp>
      <p:pic>
        <p:nvPicPr>
          <p:cNvPr id="67588" name="Picture 5" descr="http://www.isegretidelmare.eu/img/spettro.png">
            <a:extLst>
              <a:ext uri="{FF2B5EF4-FFF2-40B4-BE49-F238E27FC236}">
                <a16:creationId xmlns:a16="http://schemas.microsoft.com/office/drawing/2014/main" id="{62DAC612-E8B0-7856-D077-0B103391F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428625"/>
            <a:ext cx="392906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a:extLst>
              <a:ext uri="{FF2B5EF4-FFF2-40B4-BE49-F238E27FC236}">
                <a16:creationId xmlns:a16="http://schemas.microsoft.com/office/drawing/2014/main" id="{5E800955-9C81-0232-DD57-3E33D6ADE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24225"/>
            <a:ext cx="45339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4">
            <a:extLst>
              <a:ext uri="{FF2B5EF4-FFF2-40B4-BE49-F238E27FC236}">
                <a16:creationId xmlns:a16="http://schemas.microsoft.com/office/drawing/2014/main" id="{796D38B5-E4F2-5D90-84B7-6062DFDC67BD}"/>
              </a:ext>
            </a:extLst>
          </p:cNvPr>
          <p:cNvSpPr>
            <a:spLocks noChangeArrowheads="1"/>
          </p:cNvSpPr>
          <p:nvPr/>
        </p:nvSpPr>
        <p:spPr bwMode="auto">
          <a:xfrm>
            <a:off x="5324475" y="3941763"/>
            <a:ext cx="32861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it-IT" altLang="it-IT" sz="1200">
                <a:latin typeface="Arial" panose="020B0604020202020204" pitchFamily="34" charset="0"/>
                <a:cs typeface="Arial" panose="020B0604020202020204" pitchFamily="34" charset="0"/>
              </a:rPr>
              <a:t> La pressione ha un suo effetto sensibile sulla temperatura dell'acqua e sulla variazione del suo punto di congelamento. E' poco noto che la pressione idrostatica, che aumenta nel mare nell'ordine di 1 atmosfera ogni 10 metri di profondità, porta negli abissi ad una compressione dell'acqua tale da far aumentare la sua temperatura, anche se di pochissimo. E' stato osservato per esempio che la temperatura dell'acqua, tra i 4.000 ed i 10.000 metri di profondità, aumenta di circa 1°C. </a:t>
            </a:r>
            <a:endParaRPr lang="it-IT" altLang="it-IT" sz="1200">
              <a:latin typeface="Comic Sans MS" panose="030F0902030302020204" pitchFamily="66" charset="0"/>
            </a:endParaRPr>
          </a:p>
        </p:txBody>
      </p:sp>
      <p:sp>
        <p:nvSpPr>
          <p:cNvPr id="67591" name="TextBox 5">
            <a:extLst>
              <a:ext uri="{FF2B5EF4-FFF2-40B4-BE49-F238E27FC236}">
                <a16:creationId xmlns:a16="http://schemas.microsoft.com/office/drawing/2014/main" id="{17F5EE5D-00C5-6C58-2986-6CB277EF4A29}"/>
              </a:ext>
            </a:extLst>
          </p:cNvPr>
          <p:cNvSpPr txBox="1">
            <a:spLocks noChangeArrowheads="1"/>
          </p:cNvSpPr>
          <p:nvPr/>
        </p:nvSpPr>
        <p:spPr bwMode="auto">
          <a:xfrm>
            <a:off x="5076825" y="3324225"/>
            <a:ext cx="3887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400">
                <a:latin typeface="Arial" panose="020B0604020202020204" pitchFamily="34" charset="0"/>
                <a:cs typeface="Arial" panose="020B0604020202020204" pitchFamily="34" charset="0"/>
              </a:rPr>
              <a:t>La pressione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62F1260D-A753-CAD3-8D08-FE84099E6575}"/>
              </a:ext>
            </a:extLst>
          </p:cNvPr>
          <p:cNvSpPr>
            <a:spLocks noChangeArrowheads="1"/>
          </p:cNvSpPr>
          <p:nvPr/>
        </p:nvSpPr>
        <p:spPr bwMode="auto">
          <a:xfrm>
            <a:off x="461963" y="3716338"/>
            <a:ext cx="8280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it-IT" sz="1100">
                <a:latin typeface="Arial" panose="020B0604020202020204" pitchFamily="34" charset="0"/>
                <a:cs typeface="Arial" panose="020B0604020202020204" pitchFamily="34" charset="0"/>
              </a:rPr>
              <a:t>Water is constantly changing states between vapour, liquid and ice, which can occur almost instantly or over millions of years. The water cycle describes the movement of water on, above and below the Earth’s surface. When the sun heats ocean water, a portion of the water evaporates into the air. Rising “air parcels” transport the water vapour to the atmosphere together with water from evapotranspiration, which is water transpired from plants and evaporated from the soil. When the vapour rises, cooler air temperatures cause it to condense into clouds. Air currents transport the clouds around the Earth, and cloud particles collide, grow and eventually fall out of the sky as precipitation. A portion of the precipitation falls as snow and ice, forming ice caps and glaciers that can store the frozen water for thousands of years. In warmer climate zones, the ice pack thaws and melts in the summer, and the melted water flows over the ground as snowmelt. However, most precipitation falls from the clouds back into the oceans or onto land, where it flows over the ground as surface run-off due to gravity. Some of this water enters rivers that end up in the ocean. Alternatively, this water can accumulate with groundwater seepage and become stored as freshwater in lakes. However, not all surface run-off flows into rivers. Much of it soaks into the ground as infiltration, where it is stored in subsurface rock formations called aquifers, which can store massive amounts of water for long periods of time. Some of the infiltration remains near the surface and, through groundwater discharge, can seep into surface water bodies, i.e., rivers, lakes and oceans. Even more groundwater is absorbed by plant roots and eventually becomes evapo-transpirated from the leaves. When groundwater re-enters the oceans or the atmosphere through evapotranspiration, the hydrological cycle starts over</a:t>
            </a:r>
            <a:endParaRPr lang="it-IT" altLang="it-IT" sz="1100">
              <a:latin typeface="Arial" panose="020B0604020202020204" pitchFamily="34" charset="0"/>
              <a:cs typeface="Arial" panose="020B0604020202020204" pitchFamily="34" charset="0"/>
            </a:endParaRPr>
          </a:p>
        </p:txBody>
      </p:sp>
      <p:pic>
        <p:nvPicPr>
          <p:cNvPr id="20483" name="Picture 2">
            <a:extLst>
              <a:ext uri="{FF2B5EF4-FFF2-40B4-BE49-F238E27FC236}">
                <a16:creationId xmlns:a16="http://schemas.microsoft.com/office/drawing/2014/main" id="{D6E899C9-61CA-84EB-D131-551791FC0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4175"/>
            <a:ext cx="49688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a16="http://schemas.microsoft.com/office/drawing/2014/main" id="{3FEEB1EB-7522-3C03-EBAB-BD67BF4B44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42875"/>
            <a:ext cx="21431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359F315F-2DAB-E7D8-0E49-445FE19645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69963"/>
            <a:ext cx="29876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a:extLst>
              <a:ext uri="{FF2B5EF4-FFF2-40B4-BE49-F238E27FC236}">
                <a16:creationId xmlns:a16="http://schemas.microsoft.com/office/drawing/2014/main" id="{8AB2C8A5-8959-C7BA-C35B-C7D4EE7A40B7}"/>
              </a:ext>
            </a:extLst>
          </p:cNvPr>
          <p:cNvSpPr>
            <a:spLocks noChangeArrowheads="1"/>
          </p:cNvSpPr>
          <p:nvPr/>
        </p:nvSpPr>
        <p:spPr bwMode="auto">
          <a:xfrm>
            <a:off x="4067175" y="5429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it-IT" altLang="it-IT" sz="1200" i="1">
                <a:solidFill>
                  <a:srgbClr val="202122"/>
                </a:solidFill>
                <a:latin typeface="Arial" panose="020B0604020202020204" pitchFamily="34" charset="0"/>
              </a:rPr>
              <a:t>La massa totale d'acqua del ciclo rimane essenzialmente costante, così come l'ammontare d'acqua in ciascuna riserva, quindi, in media, la quantità d'acqua che lascia una riserva è pari a quella che ritorna a essa.</a:t>
            </a:r>
          </a:p>
        </p:txBody>
      </p:sp>
      <p:sp>
        <p:nvSpPr>
          <p:cNvPr id="7" name="Right Brace 6">
            <a:extLst>
              <a:ext uri="{FF2B5EF4-FFF2-40B4-BE49-F238E27FC236}">
                <a16:creationId xmlns:a16="http://schemas.microsoft.com/office/drawing/2014/main" id="{04121EB1-F72C-DB33-D37B-ECC9FCACB1B5}"/>
              </a:ext>
            </a:extLst>
          </p:cNvPr>
          <p:cNvSpPr/>
          <p:nvPr/>
        </p:nvSpPr>
        <p:spPr>
          <a:xfrm>
            <a:off x="3419475" y="1597025"/>
            <a:ext cx="195263" cy="474663"/>
          </a:xfrm>
          <a:prstGeom prst="righ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8" name="Right Brace 7">
            <a:extLst>
              <a:ext uri="{FF2B5EF4-FFF2-40B4-BE49-F238E27FC236}">
                <a16:creationId xmlns:a16="http://schemas.microsoft.com/office/drawing/2014/main" id="{66B79345-7428-0658-ADEE-24D22909DF2E}"/>
              </a:ext>
            </a:extLst>
          </p:cNvPr>
          <p:cNvSpPr/>
          <p:nvPr/>
        </p:nvSpPr>
        <p:spPr>
          <a:xfrm>
            <a:off x="3422650" y="2160588"/>
            <a:ext cx="195263" cy="47625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9" name="TextBox 8">
            <a:extLst>
              <a:ext uri="{FF2B5EF4-FFF2-40B4-BE49-F238E27FC236}">
                <a16:creationId xmlns:a16="http://schemas.microsoft.com/office/drawing/2014/main" id="{91D4CD4C-F1EE-1C23-AD03-1102DDE0F00D}"/>
              </a:ext>
            </a:extLst>
          </p:cNvPr>
          <p:cNvSpPr txBox="1"/>
          <p:nvPr/>
        </p:nvSpPr>
        <p:spPr>
          <a:xfrm>
            <a:off x="3687763" y="1679575"/>
            <a:ext cx="2179637" cy="261938"/>
          </a:xfrm>
          <a:prstGeom prst="rect">
            <a:avLst/>
          </a:prstGeom>
          <a:noFill/>
        </p:spPr>
        <p:txBody>
          <a:bodyPr>
            <a:spAutoFit/>
          </a:bodyPr>
          <a:lstStyle/>
          <a:p>
            <a:pPr>
              <a:defRPr/>
            </a:pPr>
            <a:r>
              <a:rPr lang="it-IT" sz="1100" i="1" dirty="0">
                <a:solidFill>
                  <a:srgbClr val="2021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Eccesso</a:t>
            </a:r>
            <a:r>
              <a:rPr lang="it-IT" sz="11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della precipitazione</a:t>
            </a:r>
          </a:p>
        </p:txBody>
      </p:sp>
      <p:sp>
        <p:nvSpPr>
          <p:cNvPr id="10" name="TextBox 9">
            <a:extLst>
              <a:ext uri="{FF2B5EF4-FFF2-40B4-BE49-F238E27FC236}">
                <a16:creationId xmlns:a16="http://schemas.microsoft.com/office/drawing/2014/main" id="{C70D39B4-8DDF-CC4F-4BD1-8098696F39A2}"/>
              </a:ext>
            </a:extLst>
          </p:cNvPr>
          <p:cNvSpPr txBox="1"/>
          <p:nvPr/>
        </p:nvSpPr>
        <p:spPr>
          <a:xfrm>
            <a:off x="3651250" y="2246313"/>
            <a:ext cx="2000250" cy="261937"/>
          </a:xfrm>
          <a:prstGeom prst="rect">
            <a:avLst/>
          </a:prstGeom>
          <a:noFill/>
        </p:spPr>
        <p:txBody>
          <a:bodyPr>
            <a:spAutoFit/>
          </a:bodyPr>
          <a:lstStyle/>
          <a:p>
            <a:pPr>
              <a:defRPr/>
            </a:pPr>
            <a:r>
              <a:rPr lang="it-IT" sz="1100" i="1" dirty="0">
                <a:solidFill>
                  <a:srgbClr val="2021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Eccesso</a:t>
            </a:r>
            <a:r>
              <a:rPr lang="it-IT" sz="11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dell’evaporazione </a:t>
            </a:r>
          </a:p>
        </p:txBody>
      </p:sp>
      <p:sp>
        <p:nvSpPr>
          <p:cNvPr id="11" name="Right Brace 10">
            <a:extLst>
              <a:ext uri="{FF2B5EF4-FFF2-40B4-BE49-F238E27FC236}">
                <a16:creationId xmlns:a16="http://schemas.microsoft.com/office/drawing/2014/main" id="{EAD2A988-969F-4209-B1B4-C9B43B8E2428}"/>
              </a:ext>
            </a:extLst>
          </p:cNvPr>
          <p:cNvSpPr/>
          <p:nvPr/>
        </p:nvSpPr>
        <p:spPr>
          <a:xfrm>
            <a:off x="5626100" y="1690688"/>
            <a:ext cx="288925" cy="8270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21513" name="TextBox 11">
            <a:extLst>
              <a:ext uri="{FF2B5EF4-FFF2-40B4-BE49-F238E27FC236}">
                <a16:creationId xmlns:a16="http://schemas.microsoft.com/office/drawing/2014/main" id="{06671C56-B4E3-B957-3881-141EE618ED3F}"/>
              </a:ext>
            </a:extLst>
          </p:cNvPr>
          <p:cNvSpPr txBox="1">
            <a:spLocks noChangeArrowheads="1"/>
          </p:cNvSpPr>
          <p:nvPr/>
        </p:nvSpPr>
        <p:spPr bwMode="auto">
          <a:xfrm>
            <a:off x="6213475" y="1841500"/>
            <a:ext cx="2103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200">
                <a:latin typeface="Arial" panose="020B0604020202020204" pitchFamily="34" charset="0"/>
                <a:cs typeface="Arial" panose="020B0604020202020204" pitchFamily="34" charset="0"/>
              </a:rPr>
              <a:t>Il dilavamento superficiale bilancia questa differenza </a:t>
            </a:r>
          </a:p>
        </p:txBody>
      </p:sp>
      <p:graphicFrame>
        <p:nvGraphicFramePr>
          <p:cNvPr id="13" name="Table 12">
            <a:extLst>
              <a:ext uri="{FF2B5EF4-FFF2-40B4-BE49-F238E27FC236}">
                <a16:creationId xmlns:a16="http://schemas.microsoft.com/office/drawing/2014/main" id="{B73F558F-127A-6837-FDE6-72AA86AB7DE8}"/>
              </a:ext>
            </a:extLst>
          </p:cNvPr>
          <p:cNvGraphicFramePr>
            <a:graphicFrameLocks noGrp="1"/>
          </p:cNvGraphicFramePr>
          <p:nvPr/>
        </p:nvGraphicFramePr>
        <p:xfrm>
          <a:off x="317500" y="3643313"/>
          <a:ext cx="3192464" cy="1468436"/>
        </p:xfrm>
        <a:graphic>
          <a:graphicData uri="http://schemas.openxmlformats.org/drawingml/2006/table">
            <a:tbl>
              <a:tblPr firstRow="1" bandRow="1">
                <a:tableStyleId>{5C22544A-7EE6-4342-B048-85BDC9FD1C3A}</a:tableStyleId>
              </a:tblPr>
              <a:tblGrid>
                <a:gridCol w="1596232">
                  <a:extLst>
                    <a:ext uri="{9D8B030D-6E8A-4147-A177-3AD203B41FA5}">
                      <a16:colId xmlns:a16="http://schemas.microsoft.com/office/drawing/2014/main" val="20000"/>
                    </a:ext>
                  </a:extLst>
                </a:gridCol>
                <a:gridCol w="1596232">
                  <a:extLst>
                    <a:ext uri="{9D8B030D-6E8A-4147-A177-3AD203B41FA5}">
                      <a16:colId xmlns:a16="http://schemas.microsoft.com/office/drawing/2014/main" val="20001"/>
                    </a:ext>
                  </a:extLst>
                </a:gridCol>
              </a:tblGrid>
              <a:tr h="548758">
                <a:tc>
                  <a:txBody>
                    <a:bodyPr/>
                    <a:lstStyle/>
                    <a:p>
                      <a:r>
                        <a:rPr lang="it-IT" sz="1500" dirty="0">
                          <a:latin typeface="Arial" panose="020B0604020202020204" pitchFamily="34" charset="0"/>
                          <a:cs typeface="Arial" panose="020B0604020202020204" pitchFamily="34" charset="0"/>
                        </a:rPr>
                        <a:t>Flusso</a:t>
                      </a:r>
                    </a:p>
                  </a:txBody>
                  <a:tcPr marL="91453" marR="91453" marT="45730" marB="45730"/>
                </a:tc>
                <a:tc>
                  <a:txBody>
                    <a:bodyPr/>
                    <a:lstStyle/>
                    <a:p>
                      <a:r>
                        <a:rPr lang="it-IT" sz="1500" dirty="0">
                          <a:latin typeface="Arial" panose="020B0604020202020204" pitchFamily="34" charset="0"/>
                          <a:cs typeface="Arial" panose="020B0604020202020204" pitchFamily="34" charset="0"/>
                        </a:rPr>
                        <a:t>Media</a:t>
                      </a:r>
                      <a:endParaRPr lang="it-IT" sz="1500" baseline="0" dirty="0">
                        <a:latin typeface="Arial" panose="020B0604020202020204" pitchFamily="34" charset="0"/>
                        <a:cs typeface="Arial" panose="020B0604020202020204" pitchFamily="34" charset="0"/>
                      </a:endParaRPr>
                    </a:p>
                    <a:p>
                      <a:r>
                        <a:rPr lang="it-IT" sz="1500" baseline="0" dirty="0">
                          <a:latin typeface="Arial" panose="020B0604020202020204" pitchFamily="34" charset="0"/>
                          <a:cs typeface="Arial" panose="020B0604020202020204" pitchFamily="34" charset="0"/>
                        </a:rPr>
                        <a:t>(10</a:t>
                      </a:r>
                      <a:r>
                        <a:rPr lang="it-IT" sz="1500" baseline="30000" dirty="0">
                          <a:latin typeface="Arial" panose="020B0604020202020204" pitchFamily="34" charset="0"/>
                          <a:cs typeface="Arial" panose="020B0604020202020204" pitchFamily="34" charset="0"/>
                        </a:rPr>
                        <a:t>3 </a:t>
                      </a:r>
                      <a:r>
                        <a:rPr lang="it-IT" sz="1500" baseline="0" dirty="0">
                          <a:latin typeface="Arial" panose="020B0604020202020204" pitchFamily="34" charset="0"/>
                          <a:cs typeface="Arial" panose="020B0604020202020204" pitchFamily="34" charset="0"/>
                        </a:rPr>
                        <a:t>km</a:t>
                      </a:r>
                      <a:r>
                        <a:rPr lang="it-IT" sz="1500" baseline="30000" dirty="0">
                          <a:latin typeface="Arial" panose="020B0604020202020204" pitchFamily="34" charset="0"/>
                          <a:cs typeface="Arial" panose="020B0604020202020204" pitchFamily="34" charset="0"/>
                        </a:rPr>
                        <a:t>3</a:t>
                      </a:r>
                      <a:r>
                        <a:rPr lang="it-IT" sz="1500" baseline="0" dirty="0">
                          <a:latin typeface="Arial" panose="020B0604020202020204" pitchFamily="34" charset="0"/>
                          <a:cs typeface="Arial" panose="020B0604020202020204" pitchFamily="34" charset="0"/>
                        </a:rPr>
                        <a:t>/anno)</a:t>
                      </a:r>
                      <a:endParaRPr lang="it-IT" sz="1500" dirty="0">
                        <a:latin typeface="Arial" panose="020B0604020202020204" pitchFamily="34" charset="0"/>
                        <a:cs typeface="Arial" panose="020B0604020202020204" pitchFamily="34" charset="0"/>
                      </a:endParaRPr>
                    </a:p>
                  </a:txBody>
                  <a:tcPr marL="91453" marR="91453" marT="45730" marB="45730"/>
                </a:tc>
                <a:extLst>
                  <a:ext uri="{0D108BD9-81ED-4DB2-BD59-A6C34878D82A}">
                    <a16:rowId xmlns:a16="http://schemas.microsoft.com/office/drawing/2014/main" val="10000"/>
                  </a:ext>
                </a:extLst>
              </a:tr>
              <a:tr h="548758">
                <a:tc>
                  <a:txBody>
                    <a:bodyPr/>
                    <a:lstStyle/>
                    <a:p>
                      <a:r>
                        <a:rPr lang="it-IT" sz="1500" dirty="0">
                          <a:latin typeface="Arial" panose="020B0604020202020204" pitchFamily="34" charset="0"/>
                          <a:cs typeface="Arial" panose="020B0604020202020204" pitchFamily="34" charset="0"/>
                        </a:rPr>
                        <a:t>Precipitazioni /evaporazioni</a:t>
                      </a:r>
                    </a:p>
                  </a:txBody>
                  <a:tcPr marL="91453" marR="91453" marT="45730" marB="45730"/>
                </a:tc>
                <a:tc>
                  <a:txBody>
                    <a:bodyPr/>
                    <a:lstStyle/>
                    <a:p>
                      <a:r>
                        <a:rPr lang="it-IT" sz="1500" dirty="0">
                          <a:latin typeface="Arial" panose="020B0604020202020204" pitchFamily="34" charset="0"/>
                          <a:cs typeface="Arial" panose="020B0604020202020204" pitchFamily="34" charset="0"/>
                        </a:rPr>
                        <a:t>505</a:t>
                      </a:r>
                    </a:p>
                  </a:txBody>
                  <a:tcPr marL="91453" marR="91453" marT="45730" marB="45730"/>
                </a:tc>
                <a:extLst>
                  <a:ext uri="{0D108BD9-81ED-4DB2-BD59-A6C34878D82A}">
                    <a16:rowId xmlns:a16="http://schemas.microsoft.com/office/drawing/2014/main" val="10001"/>
                  </a:ext>
                </a:extLst>
              </a:tr>
              <a:tr h="370920">
                <a:tc>
                  <a:txBody>
                    <a:bodyPr/>
                    <a:lstStyle/>
                    <a:p>
                      <a:r>
                        <a:rPr lang="it-IT" sz="1500" dirty="0">
                          <a:latin typeface="Arial" panose="020B0604020202020204" pitchFamily="34" charset="0"/>
                          <a:cs typeface="Arial" panose="020B0604020202020204" pitchFamily="34" charset="0"/>
                        </a:rPr>
                        <a:t>Volume totale </a:t>
                      </a:r>
                    </a:p>
                  </a:txBody>
                  <a:tcPr marL="91453" marR="91453" marT="45730" marB="45730"/>
                </a:tc>
                <a:tc>
                  <a:txBody>
                    <a:bodyPr/>
                    <a:lstStyle/>
                    <a:p>
                      <a:r>
                        <a:rPr lang="it-IT" sz="1500" dirty="0">
                          <a:latin typeface="Arial" panose="020B0604020202020204" pitchFamily="34" charset="0"/>
                          <a:cs typeface="Arial" panose="020B0604020202020204" pitchFamily="34" charset="0"/>
                        </a:rPr>
                        <a:t>15.500</a:t>
                      </a:r>
                    </a:p>
                  </a:txBody>
                  <a:tcPr marL="91453" marR="91453" marT="45730" marB="45730"/>
                </a:tc>
                <a:extLst>
                  <a:ext uri="{0D108BD9-81ED-4DB2-BD59-A6C34878D82A}">
                    <a16:rowId xmlns:a16="http://schemas.microsoft.com/office/drawing/2014/main" val="10002"/>
                  </a:ext>
                </a:extLst>
              </a:tr>
            </a:tbl>
          </a:graphicData>
        </a:graphic>
      </p:graphicFrame>
      <p:sp>
        <p:nvSpPr>
          <p:cNvPr id="21528" name="TextBox 13">
            <a:extLst>
              <a:ext uri="{FF2B5EF4-FFF2-40B4-BE49-F238E27FC236}">
                <a16:creationId xmlns:a16="http://schemas.microsoft.com/office/drawing/2014/main" id="{9AEBEF25-D262-B890-B9AF-C72AEC4B9B0E}"/>
              </a:ext>
            </a:extLst>
          </p:cNvPr>
          <p:cNvSpPr txBox="1">
            <a:spLocks noChangeArrowheads="1"/>
          </p:cNvSpPr>
          <p:nvPr/>
        </p:nvSpPr>
        <p:spPr bwMode="auto">
          <a:xfrm>
            <a:off x="3651250" y="3521075"/>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a:latin typeface="Arial" panose="020B0604020202020204" pitchFamily="34" charset="0"/>
                <a:cs typeface="Arial" panose="020B0604020202020204" pitchFamily="34" charset="0"/>
              </a:rPr>
              <a:t>Numero di cicli= </a:t>
            </a:r>
          </a:p>
        </p:txBody>
      </p:sp>
      <p:cxnSp>
        <p:nvCxnSpPr>
          <p:cNvPr id="18" name="Straight Connector 17">
            <a:extLst>
              <a:ext uri="{FF2B5EF4-FFF2-40B4-BE49-F238E27FC236}">
                <a16:creationId xmlns:a16="http://schemas.microsoft.com/office/drawing/2014/main" id="{A8058490-3A2E-0A3F-7611-E3BE603E9AF9}"/>
              </a:ext>
            </a:extLst>
          </p:cNvPr>
          <p:cNvCxnSpPr/>
          <p:nvPr/>
        </p:nvCxnSpPr>
        <p:spPr>
          <a:xfrm>
            <a:off x="5535613" y="3708400"/>
            <a:ext cx="1081087" cy="0"/>
          </a:xfrm>
          <a:prstGeom prst="line">
            <a:avLst/>
          </a:prstGeom>
        </p:spPr>
        <p:style>
          <a:lnRef idx="1">
            <a:schemeClr val="accent1"/>
          </a:lnRef>
          <a:fillRef idx="0">
            <a:schemeClr val="accent1"/>
          </a:fillRef>
          <a:effectRef idx="0">
            <a:schemeClr val="accent1"/>
          </a:effectRef>
          <a:fontRef idx="minor">
            <a:schemeClr val="tx1"/>
          </a:fontRef>
        </p:style>
      </p:cxnSp>
      <p:sp>
        <p:nvSpPr>
          <p:cNvPr id="21530" name="TextBox 18">
            <a:extLst>
              <a:ext uri="{FF2B5EF4-FFF2-40B4-BE49-F238E27FC236}">
                <a16:creationId xmlns:a16="http://schemas.microsoft.com/office/drawing/2014/main" id="{DAA48B02-74EE-F801-D3DB-9E0E50F73452}"/>
              </a:ext>
            </a:extLst>
          </p:cNvPr>
          <p:cNvSpPr txBox="1">
            <a:spLocks noChangeArrowheads="1"/>
          </p:cNvSpPr>
          <p:nvPr/>
        </p:nvSpPr>
        <p:spPr bwMode="auto">
          <a:xfrm>
            <a:off x="5483225" y="327342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cs typeface="Arial" panose="020B0604020202020204" pitchFamily="34" charset="0"/>
              </a:rPr>
              <a:t>volume</a:t>
            </a:r>
          </a:p>
        </p:txBody>
      </p:sp>
      <p:sp>
        <p:nvSpPr>
          <p:cNvPr id="21531" name="TextBox 19">
            <a:extLst>
              <a:ext uri="{FF2B5EF4-FFF2-40B4-BE49-F238E27FC236}">
                <a16:creationId xmlns:a16="http://schemas.microsoft.com/office/drawing/2014/main" id="{ADE94B3F-1C9E-F84B-E5BE-3B4F3ED14754}"/>
              </a:ext>
            </a:extLst>
          </p:cNvPr>
          <p:cNvSpPr txBox="1">
            <a:spLocks noChangeArrowheads="1"/>
          </p:cNvSpPr>
          <p:nvPr/>
        </p:nvSpPr>
        <p:spPr bwMode="auto">
          <a:xfrm>
            <a:off x="5541963" y="3754438"/>
            <a:ext cx="1079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cs typeface="Arial" panose="020B0604020202020204" pitchFamily="34" charset="0"/>
              </a:rPr>
              <a:t>flusso</a:t>
            </a:r>
          </a:p>
        </p:txBody>
      </p:sp>
      <p:sp>
        <p:nvSpPr>
          <p:cNvPr id="21532" name="TextBox 21">
            <a:extLst>
              <a:ext uri="{FF2B5EF4-FFF2-40B4-BE49-F238E27FC236}">
                <a16:creationId xmlns:a16="http://schemas.microsoft.com/office/drawing/2014/main" id="{300DB3ED-3784-AFAE-D745-832D89D3CD4D}"/>
              </a:ext>
            </a:extLst>
          </p:cNvPr>
          <p:cNvSpPr txBox="1">
            <a:spLocks noChangeArrowheads="1"/>
          </p:cNvSpPr>
          <p:nvPr/>
        </p:nvSpPr>
        <p:spPr bwMode="auto">
          <a:xfrm>
            <a:off x="3779838" y="5202238"/>
            <a:ext cx="171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a:latin typeface="Arial" panose="020B0604020202020204" pitchFamily="34" charset="0"/>
                <a:cs typeface="Arial" panose="020B0604020202020204" pitchFamily="34" charset="0"/>
              </a:rPr>
              <a:t>t</a:t>
            </a:r>
            <a:r>
              <a:rPr lang="it-IT" altLang="it-IT" sz="1800" baseline="-25000">
                <a:latin typeface="Arial" panose="020B0604020202020204" pitchFamily="34" charset="0"/>
                <a:cs typeface="Arial" panose="020B0604020202020204" pitchFamily="34" charset="0"/>
              </a:rPr>
              <a:t>m</a:t>
            </a:r>
            <a:r>
              <a:rPr lang="it-IT" altLang="it-IT" sz="1800">
                <a:latin typeface="Arial" panose="020B0604020202020204" pitchFamily="34" charset="0"/>
                <a:cs typeface="Arial" panose="020B0604020202020204" pitchFamily="34" charset="0"/>
              </a:rPr>
              <a:t> </a:t>
            </a:r>
            <a:r>
              <a:rPr lang="it-IT" altLang="it-IT" sz="1800" baseline="-25000">
                <a:latin typeface="Arial" panose="020B0604020202020204" pitchFamily="34" charset="0"/>
                <a:cs typeface="Arial" panose="020B0604020202020204" pitchFamily="34" charset="0"/>
              </a:rPr>
              <a:t>residenza in aria</a:t>
            </a:r>
            <a:r>
              <a:rPr lang="it-IT" altLang="it-IT" sz="1800">
                <a:latin typeface="Arial" panose="020B0604020202020204" pitchFamily="34" charset="0"/>
                <a:cs typeface="Arial" panose="020B0604020202020204" pitchFamily="34" charset="0"/>
              </a:rPr>
              <a:t>= </a:t>
            </a:r>
          </a:p>
        </p:txBody>
      </p:sp>
      <p:sp>
        <p:nvSpPr>
          <p:cNvPr id="21533" name="TextBox 23">
            <a:extLst>
              <a:ext uri="{FF2B5EF4-FFF2-40B4-BE49-F238E27FC236}">
                <a16:creationId xmlns:a16="http://schemas.microsoft.com/office/drawing/2014/main" id="{E05AA695-887B-5A66-1B28-9E359D562D9B}"/>
              </a:ext>
            </a:extLst>
          </p:cNvPr>
          <p:cNvSpPr txBox="1">
            <a:spLocks noChangeArrowheads="1"/>
          </p:cNvSpPr>
          <p:nvPr/>
        </p:nvSpPr>
        <p:spPr bwMode="auto">
          <a:xfrm>
            <a:off x="5735638" y="4856163"/>
            <a:ext cx="123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cs typeface="Arial" panose="020B0604020202020204" pitchFamily="34" charset="0"/>
              </a:rPr>
              <a:t>365 gg</a:t>
            </a:r>
          </a:p>
        </p:txBody>
      </p:sp>
      <p:sp>
        <p:nvSpPr>
          <p:cNvPr id="21534" name="TextBox 24">
            <a:extLst>
              <a:ext uri="{FF2B5EF4-FFF2-40B4-BE49-F238E27FC236}">
                <a16:creationId xmlns:a16="http://schemas.microsoft.com/office/drawing/2014/main" id="{20E4AD00-17EC-BC1D-4197-2A869A9F9CA6}"/>
              </a:ext>
            </a:extLst>
          </p:cNvPr>
          <p:cNvSpPr txBox="1">
            <a:spLocks noChangeArrowheads="1"/>
          </p:cNvSpPr>
          <p:nvPr/>
        </p:nvSpPr>
        <p:spPr bwMode="auto">
          <a:xfrm>
            <a:off x="5541963" y="5410200"/>
            <a:ext cx="176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cs typeface="Arial" panose="020B0604020202020204" pitchFamily="34" charset="0"/>
              </a:rPr>
              <a:t>n° di cicli</a:t>
            </a:r>
            <a:endParaRPr lang="it-IT" altLang="it-IT" sz="2400" baseline="-2500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A4022AAC-3160-EBAC-1E2D-64369C90B9E3}"/>
              </a:ext>
            </a:extLst>
          </p:cNvPr>
          <p:cNvCxnSpPr/>
          <p:nvPr/>
        </p:nvCxnSpPr>
        <p:spPr>
          <a:xfrm>
            <a:off x="5580063" y="5373688"/>
            <a:ext cx="1800225" cy="0"/>
          </a:xfrm>
          <a:prstGeom prst="line">
            <a:avLst/>
          </a:prstGeom>
        </p:spPr>
        <p:style>
          <a:lnRef idx="1">
            <a:schemeClr val="accent1"/>
          </a:lnRef>
          <a:fillRef idx="0">
            <a:schemeClr val="accent1"/>
          </a:fillRef>
          <a:effectRef idx="0">
            <a:schemeClr val="accent1"/>
          </a:effectRef>
          <a:fontRef idx="minor">
            <a:schemeClr val="tx1"/>
          </a:fontRef>
        </p:style>
      </p:cxnSp>
      <p:sp>
        <p:nvSpPr>
          <p:cNvPr id="21536" name="TextBox 28">
            <a:extLst>
              <a:ext uri="{FF2B5EF4-FFF2-40B4-BE49-F238E27FC236}">
                <a16:creationId xmlns:a16="http://schemas.microsoft.com/office/drawing/2014/main" id="{865455B2-9A1D-CB87-30BE-472D03E60720}"/>
              </a:ext>
            </a:extLst>
          </p:cNvPr>
          <p:cNvSpPr txBox="1">
            <a:spLocks noChangeArrowheads="1"/>
          </p:cNvSpPr>
          <p:nvPr/>
        </p:nvSpPr>
        <p:spPr bwMode="auto">
          <a:xfrm>
            <a:off x="6684963" y="3478213"/>
            <a:ext cx="136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cs typeface="Arial" panose="020B0604020202020204" pitchFamily="34" charset="0"/>
                <a:sym typeface="Symbol" pitchFamily="2" charset="2"/>
              </a:rPr>
              <a:t> 30</a:t>
            </a:r>
            <a:endParaRPr lang="it-IT" altLang="it-IT" sz="2400">
              <a:latin typeface="Arial" panose="020B0604020202020204" pitchFamily="34" charset="0"/>
              <a:cs typeface="Arial" panose="020B0604020202020204" pitchFamily="34" charset="0"/>
            </a:endParaRPr>
          </a:p>
        </p:txBody>
      </p:sp>
      <p:sp>
        <p:nvSpPr>
          <p:cNvPr id="21537" name="TextBox 29">
            <a:extLst>
              <a:ext uri="{FF2B5EF4-FFF2-40B4-BE49-F238E27FC236}">
                <a16:creationId xmlns:a16="http://schemas.microsoft.com/office/drawing/2014/main" id="{1600D338-84D4-6CE1-5B7D-93EE2DFF63CD}"/>
              </a:ext>
            </a:extLst>
          </p:cNvPr>
          <p:cNvSpPr txBox="1">
            <a:spLocks noChangeArrowheads="1"/>
          </p:cNvSpPr>
          <p:nvPr/>
        </p:nvSpPr>
        <p:spPr bwMode="auto">
          <a:xfrm>
            <a:off x="7443788" y="509111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cs typeface="Arial" panose="020B0604020202020204" pitchFamily="34" charset="0"/>
                <a:sym typeface="Symbol" pitchFamily="2" charset="2"/>
              </a:rPr>
              <a:t> 12 gg</a:t>
            </a:r>
            <a:endParaRPr lang="it-IT" altLang="it-IT" sz="24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250B84ED-4AE5-49B7-FB0F-6EBDD7DEB3EE}"/>
              </a:ext>
            </a:extLst>
          </p:cNvPr>
          <p:cNvSpPr txBox="1"/>
          <p:nvPr/>
        </p:nvSpPr>
        <p:spPr>
          <a:xfrm>
            <a:off x="3733800" y="2601913"/>
            <a:ext cx="1600200" cy="369887"/>
          </a:xfrm>
          <a:prstGeom prst="rect">
            <a:avLst/>
          </a:prstGeom>
          <a:solidFill>
            <a:schemeClr val="accent3"/>
          </a:solidFill>
        </p:spPr>
        <p:txBody>
          <a:bodyPr>
            <a:spAutoFit/>
          </a:bodyPr>
          <a:lstStyle/>
          <a:p>
            <a:pPr eaLnBrk="1" hangingPunct="1">
              <a:defRPr/>
            </a:pPr>
            <a:r>
              <a:rPr lang="it-IT" sz="1800" dirty="0">
                <a:solidFill>
                  <a:srgbClr val="000000"/>
                </a:solidFill>
                <a:latin typeface="Arial" panose="020B0604020202020204" pitchFamily="34" charset="0"/>
                <a:cs typeface="Arial" panose="020B0604020202020204" pitchFamily="34" charset="0"/>
              </a:rPr>
              <a:t>È noto che:</a:t>
            </a:r>
          </a:p>
        </p:txBody>
      </p:sp>
      <p:sp>
        <p:nvSpPr>
          <p:cNvPr id="22531" name="CasellaDiTesto 8">
            <a:extLst>
              <a:ext uri="{FF2B5EF4-FFF2-40B4-BE49-F238E27FC236}">
                <a16:creationId xmlns:a16="http://schemas.microsoft.com/office/drawing/2014/main" id="{558B8FDF-6AA4-1D81-9AF4-5CB79570BBF8}"/>
              </a:ext>
            </a:extLst>
          </p:cNvPr>
          <p:cNvSpPr txBox="1">
            <a:spLocks noChangeArrowheads="1"/>
          </p:cNvSpPr>
          <p:nvPr/>
        </p:nvSpPr>
        <p:spPr bwMode="auto">
          <a:xfrm>
            <a:off x="152400" y="381000"/>
            <a:ext cx="3429000" cy="1754188"/>
          </a:xfrm>
          <a:prstGeom prst="rect">
            <a:avLst/>
          </a:prstGeom>
          <a:solidFill>
            <a:srgbClr val="00B0F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L’oceano è un elemento fondamentale nel controllo della concentrazione atmosferica dell’anidride carbonica CO</a:t>
            </a:r>
            <a:r>
              <a:rPr lang="it-IT" altLang="it-IT" sz="1800" baseline="-25000">
                <a:solidFill>
                  <a:srgbClr val="000000"/>
                </a:solidFill>
                <a:cs typeface="Arial" panose="020B0604020202020204" pitchFamily="34" charset="0"/>
              </a:rPr>
              <a:t>2</a:t>
            </a:r>
            <a:r>
              <a:rPr lang="it-IT" altLang="it-IT" sz="1800">
                <a:solidFill>
                  <a:srgbClr val="000000"/>
                </a:solidFill>
                <a:cs typeface="Arial" panose="020B0604020202020204" pitchFamily="34" charset="0"/>
              </a:rPr>
              <a:t>, e dunque come regolatore della temperatura globale.</a:t>
            </a:r>
          </a:p>
        </p:txBody>
      </p:sp>
      <p:sp>
        <p:nvSpPr>
          <p:cNvPr id="22532" name="CasellaDiTesto 9">
            <a:extLst>
              <a:ext uri="{FF2B5EF4-FFF2-40B4-BE49-F238E27FC236}">
                <a16:creationId xmlns:a16="http://schemas.microsoft.com/office/drawing/2014/main" id="{F3C49306-300A-B24B-D5D9-E300543E7014}"/>
              </a:ext>
            </a:extLst>
          </p:cNvPr>
          <p:cNvSpPr txBox="1">
            <a:spLocks noChangeArrowheads="1"/>
          </p:cNvSpPr>
          <p:nvPr/>
        </p:nvSpPr>
        <p:spPr bwMode="auto">
          <a:xfrm>
            <a:off x="5715000" y="609600"/>
            <a:ext cx="2743200" cy="1477963"/>
          </a:xfrm>
          <a:prstGeom prst="rect">
            <a:avLst/>
          </a:prstGeom>
          <a:solidFill>
            <a:srgbClr val="92D050"/>
          </a:solidFill>
          <a:ln w="9525">
            <a:solidFill>
              <a:srgbClr val="92D05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I metalli, anche se in tracce, possono deprimere la produzione biologica anche in acque ricche di nutrienti.</a:t>
            </a:r>
          </a:p>
        </p:txBody>
      </p:sp>
      <p:sp>
        <p:nvSpPr>
          <p:cNvPr id="11" name="CasellaDiTesto 10">
            <a:extLst>
              <a:ext uri="{FF2B5EF4-FFF2-40B4-BE49-F238E27FC236}">
                <a16:creationId xmlns:a16="http://schemas.microsoft.com/office/drawing/2014/main" id="{C3ABC7DE-6C06-D913-49B6-9F7CC6358C8C}"/>
              </a:ext>
            </a:extLst>
          </p:cNvPr>
          <p:cNvSpPr txBox="1"/>
          <p:nvPr/>
        </p:nvSpPr>
        <p:spPr>
          <a:xfrm>
            <a:off x="304800" y="3124200"/>
            <a:ext cx="3200400" cy="2032000"/>
          </a:xfrm>
          <a:prstGeom prst="rect">
            <a:avLst/>
          </a:prstGeom>
          <a:solidFill>
            <a:schemeClr val="accent2">
              <a:lumMod val="60000"/>
              <a:lumOff val="40000"/>
            </a:schemeClr>
          </a:solidFill>
        </p:spPr>
        <p:txBody>
          <a:bodyPr>
            <a:spAutoFit/>
          </a:bodyPr>
          <a:lstStyle/>
          <a:p>
            <a:pPr algn="ctr" eaLnBrk="1" hangingPunct="1">
              <a:defRPr/>
            </a:pPr>
            <a:r>
              <a:rPr lang="it-IT" sz="1800" dirty="0">
                <a:solidFill>
                  <a:srgbClr val="000000"/>
                </a:solidFill>
                <a:latin typeface="Arial" panose="020B0604020202020204" pitchFamily="34" charset="0"/>
                <a:cs typeface="Arial" panose="020B0604020202020204" pitchFamily="34" charset="0"/>
              </a:rPr>
              <a:t>La determinazione delle concentrazioni di isotopi e di elementi chimici in tracce nella calcite o nei composti dei sedimenti marini chiarisce gli scambi oceano atmosfera e dunque il controllo del clima</a:t>
            </a:r>
          </a:p>
        </p:txBody>
      </p:sp>
      <p:sp>
        <p:nvSpPr>
          <p:cNvPr id="22534" name="CasellaDiTesto 11">
            <a:extLst>
              <a:ext uri="{FF2B5EF4-FFF2-40B4-BE49-F238E27FC236}">
                <a16:creationId xmlns:a16="http://schemas.microsoft.com/office/drawing/2014/main" id="{F4FB62E2-B0AC-FD66-82E7-F7DEEE879A2C}"/>
              </a:ext>
            </a:extLst>
          </p:cNvPr>
          <p:cNvSpPr txBox="1">
            <a:spLocks noChangeArrowheads="1"/>
          </p:cNvSpPr>
          <p:nvPr/>
        </p:nvSpPr>
        <p:spPr bwMode="auto">
          <a:xfrm>
            <a:off x="5334000" y="3124200"/>
            <a:ext cx="3276600" cy="17541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Le concentrazioni di molti composti, soprattutto associati alle attività di tipo microbiologico, sono regolate da processi di tipo ossido-riduttivo.</a:t>
            </a:r>
          </a:p>
        </p:txBody>
      </p:sp>
      <p:sp>
        <p:nvSpPr>
          <p:cNvPr id="22535" name="CasellaDiTesto 12">
            <a:extLst>
              <a:ext uri="{FF2B5EF4-FFF2-40B4-BE49-F238E27FC236}">
                <a16:creationId xmlns:a16="http://schemas.microsoft.com/office/drawing/2014/main" id="{7D43791B-550A-9874-1856-53EDB14232F4}"/>
              </a:ext>
            </a:extLst>
          </p:cNvPr>
          <p:cNvSpPr txBox="1">
            <a:spLocks noChangeArrowheads="1"/>
          </p:cNvSpPr>
          <p:nvPr/>
        </p:nvSpPr>
        <p:spPr bwMode="auto">
          <a:xfrm>
            <a:off x="4038600" y="527685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cs typeface="Arial" panose="020B0604020202020204" pitchFamily="34" charset="0"/>
              </a:rPr>
              <a:t>Le evoluzioni nelle conoscenze di chimica analitica, inorganica ed organica hanno dato una notevole spinta per la comprensione di questi fenomeni.</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ocumenti\Elena\didattica 2008-2009\Oceanografia Chimica\fig oceanog\Fif 3-1.JPG">
            <a:extLst>
              <a:ext uri="{FF2B5EF4-FFF2-40B4-BE49-F238E27FC236}">
                <a16:creationId xmlns:a16="http://schemas.microsoft.com/office/drawing/2014/main" id="{0FA634A3-29B7-A225-9CB9-430272276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5146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8">
            <a:extLst>
              <a:ext uri="{FF2B5EF4-FFF2-40B4-BE49-F238E27FC236}">
                <a16:creationId xmlns:a16="http://schemas.microsoft.com/office/drawing/2014/main" id="{8E0AD8F2-FA48-4F14-87CB-89E449512018}"/>
              </a:ext>
            </a:extLst>
          </p:cNvPr>
          <p:cNvSpPr txBox="1">
            <a:spLocks noChangeArrowheads="1"/>
          </p:cNvSpPr>
          <p:nvPr/>
        </p:nvSpPr>
        <p:spPr bwMode="auto">
          <a:xfrm>
            <a:off x="2743200" y="533400"/>
            <a:ext cx="6400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L’acqua costituisce circa il 96.5% della massa dell’acqua di mare. Le particolari proprietà dell’acqua influenzano gran parte delle proprietà dell’oceano (densità, salinità, solubilità dei gas) e dei processi che in esso hanno luogo (circolazione, scambi di calore, reazioni chimiche, trasformazioni biologiche). Gran parte delle proprietà dell’acqua derivano dalla distribuzione di densità elettronica tra ossigeno ed idrogeno, legati covalentemente, che genera un dipolo interno.  </a:t>
            </a:r>
          </a:p>
        </p:txBody>
      </p:sp>
      <p:sp>
        <p:nvSpPr>
          <p:cNvPr id="23556" name="CasellaDiTesto 9">
            <a:extLst>
              <a:ext uri="{FF2B5EF4-FFF2-40B4-BE49-F238E27FC236}">
                <a16:creationId xmlns:a16="http://schemas.microsoft.com/office/drawing/2014/main" id="{53CD2091-BF61-01DC-D127-68AE0C391B05}"/>
              </a:ext>
            </a:extLst>
          </p:cNvPr>
          <p:cNvSpPr txBox="1">
            <a:spLocks noChangeArrowheads="1"/>
          </p:cNvSpPr>
          <p:nvPr/>
        </p:nvSpPr>
        <p:spPr bwMode="auto">
          <a:xfrm>
            <a:off x="4876800" y="0"/>
            <a:ext cx="3409950" cy="46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cs typeface="Arial" panose="020B0604020202020204" pitchFamily="34" charset="0"/>
              </a:rPr>
              <a:t>Struttura dell’acqua</a:t>
            </a:r>
          </a:p>
        </p:txBody>
      </p:sp>
      <p:sp>
        <p:nvSpPr>
          <p:cNvPr id="23557" name="Text Box 8">
            <a:extLst>
              <a:ext uri="{FF2B5EF4-FFF2-40B4-BE49-F238E27FC236}">
                <a16:creationId xmlns:a16="http://schemas.microsoft.com/office/drawing/2014/main" id="{C0FEC882-519B-0591-F3DC-F523651CE827}"/>
              </a:ext>
            </a:extLst>
          </p:cNvPr>
          <p:cNvSpPr txBox="1">
            <a:spLocks noChangeArrowheads="1"/>
          </p:cNvSpPr>
          <p:nvPr/>
        </p:nvSpPr>
        <p:spPr bwMode="auto">
          <a:xfrm>
            <a:off x="430213" y="3543300"/>
            <a:ext cx="50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solidFill>
                  <a:srgbClr val="CC0099"/>
                </a:solidFill>
                <a:latin typeface="Comic Sans MS" panose="030F0902030302020204" pitchFamily="66" charset="0"/>
              </a:rPr>
              <a:t>O</a:t>
            </a:r>
          </a:p>
        </p:txBody>
      </p:sp>
      <p:grpSp>
        <p:nvGrpSpPr>
          <p:cNvPr id="23558" name="Group 11">
            <a:extLst>
              <a:ext uri="{FF2B5EF4-FFF2-40B4-BE49-F238E27FC236}">
                <a16:creationId xmlns:a16="http://schemas.microsoft.com/office/drawing/2014/main" id="{665A5C74-4D89-B307-6E5A-94CF227B5376}"/>
              </a:ext>
            </a:extLst>
          </p:cNvPr>
          <p:cNvGrpSpPr>
            <a:grpSpLocks/>
          </p:cNvGrpSpPr>
          <p:nvPr/>
        </p:nvGrpSpPr>
        <p:grpSpPr bwMode="auto">
          <a:xfrm>
            <a:off x="0" y="3771900"/>
            <a:ext cx="1255713" cy="338138"/>
            <a:chOff x="672" y="1920"/>
            <a:chExt cx="593" cy="284"/>
          </a:xfrm>
        </p:grpSpPr>
        <p:sp>
          <p:nvSpPr>
            <p:cNvPr id="23606" name="Rectangle 9">
              <a:extLst>
                <a:ext uri="{FF2B5EF4-FFF2-40B4-BE49-F238E27FC236}">
                  <a16:creationId xmlns:a16="http://schemas.microsoft.com/office/drawing/2014/main" id="{26A3ABDD-2BE7-712C-C887-3A5FB466EB13}"/>
                </a:ext>
              </a:extLst>
            </p:cNvPr>
            <p:cNvSpPr>
              <a:spLocks noChangeArrowheads="1"/>
            </p:cNvSpPr>
            <p:nvPr/>
          </p:nvSpPr>
          <p:spPr bwMode="auto">
            <a:xfrm>
              <a:off x="672" y="1920"/>
              <a:ext cx="16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CC0099"/>
                  </a:solidFill>
                  <a:latin typeface="Comic Sans MS" panose="030F0902030302020204" pitchFamily="66" charset="0"/>
                </a:rPr>
                <a:t>H</a:t>
              </a:r>
            </a:p>
          </p:txBody>
        </p:sp>
        <p:sp>
          <p:nvSpPr>
            <p:cNvPr id="23607" name="Rectangle 10">
              <a:extLst>
                <a:ext uri="{FF2B5EF4-FFF2-40B4-BE49-F238E27FC236}">
                  <a16:creationId xmlns:a16="http://schemas.microsoft.com/office/drawing/2014/main" id="{07922CAC-9165-C547-DA2F-39812DD6DDFF}"/>
                </a:ext>
              </a:extLst>
            </p:cNvPr>
            <p:cNvSpPr>
              <a:spLocks noChangeArrowheads="1"/>
            </p:cNvSpPr>
            <p:nvPr/>
          </p:nvSpPr>
          <p:spPr bwMode="auto">
            <a:xfrm>
              <a:off x="1104" y="1920"/>
              <a:ext cx="16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CC0099"/>
                  </a:solidFill>
                  <a:latin typeface="Comic Sans MS" panose="030F0902030302020204" pitchFamily="66" charset="0"/>
                </a:rPr>
                <a:t>H</a:t>
              </a:r>
            </a:p>
          </p:txBody>
        </p:sp>
      </p:grpSp>
      <p:sp>
        <p:nvSpPr>
          <p:cNvPr id="23559" name="Line 12">
            <a:extLst>
              <a:ext uri="{FF2B5EF4-FFF2-40B4-BE49-F238E27FC236}">
                <a16:creationId xmlns:a16="http://schemas.microsoft.com/office/drawing/2014/main" id="{3C965903-0C5C-2F13-37DC-DE861BF21A1B}"/>
              </a:ext>
            </a:extLst>
          </p:cNvPr>
          <p:cNvSpPr>
            <a:spLocks noChangeShapeType="1"/>
          </p:cNvSpPr>
          <p:nvPr/>
        </p:nvSpPr>
        <p:spPr bwMode="auto">
          <a:xfrm flipH="1">
            <a:off x="304800" y="3714750"/>
            <a:ext cx="203200" cy="114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60" name="Line 13">
            <a:extLst>
              <a:ext uri="{FF2B5EF4-FFF2-40B4-BE49-F238E27FC236}">
                <a16:creationId xmlns:a16="http://schemas.microsoft.com/office/drawing/2014/main" id="{1D7C1BCE-FA6F-5AB2-15DF-317E19E91E82}"/>
              </a:ext>
            </a:extLst>
          </p:cNvPr>
          <p:cNvSpPr>
            <a:spLocks noChangeShapeType="1"/>
          </p:cNvSpPr>
          <p:nvPr/>
        </p:nvSpPr>
        <p:spPr bwMode="auto">
          <a:xfrm rot="16200000" flipH="1">
            <a:off x="857250" y="3670300"/>
            <a:ext cx="114300" cy="20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61" name="Line 22">
            <a:extLst>
              <a:ext uri="{FF2B5EF4-FFF2-40B4-BE49-F238E27FC236}">
                <a16:creationId xmlns:a16="http://schemas.microsoft.com/office/drawing/2014/main" id="{5E5C474C-86B2-8DBB-E82F-E55FDF0E8883}"/>
              </a:ext>
            </a:extLst>
          </p:cNvPr>
          <p:cNvSpPr>
            <a:spLocks noChangeShapeType="1"/>
          </p:cNvSpPr>
          <p:nvPr/>
        </p:nvSpPr>
        <p:spPr bwMode="auto">
          <a:xfrm flipV="1">
            <a:off x="508000" y="3543300"/>
            <a:ext cx="101600" cy="57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62" name="Line 23">
            <a:extLst>
              <a:ext uri="{FF2B5EF4-FFF2-40B4-BE49-F238E27FC236}">
                <a16:creationId xmlns:a16="http://schemas.microsoft.com/office/drawing/2014/main" id="{E7A516BF-6EEB-178E-CE3E-C9FF034C3EFF}"/>
              </a:ext>
            </a:extLst>
          </p:cNvPr>
          <p:cNvSpPr>
            <a:spLocks noChangeShapeType="1"/>
          </p:cNvSpPr>
          <p:nvPr/>
        </p:nvSpPr>
        <p:spPr bwMode="auto">
          <a:xfrm rot="16200000" flipV="1">
            <a:off x="733425" y="3521075"/>
            <a:ext cx="57150" cy="10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3563" name="Group 26">
            <a:extLst>
              <a:ext uri="{FF2B5EF4-FFF2-40B4-BE49-F238E27FC236}">
                <a16:creationId xmlns:a16="http://schemas.microsoft.com/office/drawing/2014/main" id="{2F559E2B-4E40-52F2-D1CE-24A4EA98DD2A}"/>
              </a:ext>
            </a:extLst>
          </p:cNvPr>
          <p:cNvGrpSpPr>
            <a:grpSpLocks/>
          </p:cNvGrpSpPr>
          <p:nvPr/>
        </p:nvGrpSpPr>
        <p:grpSpPr bwMode="auto">
          <a:xfrm>
            <a:off x="1117600" y="4171950"/>
            <a:ext cx="1255713" cy="566738"/>
            <a:chOff x="1440" y="1920"/>
            <a:chExt cx="593" cy="476"/>
          </a:xfrm>
        </p:grpSpPr>
        <p:grpSp>
          <p:nvGrpSpPr>
            <p:cNvPr id="23597" name="Group 15">
              <a:extLst>
                <a:ext uri="{FF2B5EF4-FFF2-40B4-BE49-F238E27FC236}">
                  <a16:creationId xmlns:a16="http://schemas.microsoft.com/office/drawing/2014/main" id="{56DF88D5-285F-49DB-5FA8-B9526C3F6991}"/>
                </a:ext>
              </a:extLst>
            </p:cNvPr>
            <p:cNvGrpSpPr>
              <a:grpSpLocks/>
            </p:cNvGrpSpPr>
            <p:nvPr/>
          </p:nvGrpSpPr>
          <p:grpSpPr bwMode="auto">
            <a:xfrm>
              <a:off x="1440" y="1920"/>
              <a:ext cx="593" cy="476"/>
              <a:chOff x="672" y="1728"/>
              <a:chExt cx="593" cy="476"/>
            </a:xfrm>
          </p:grpSpPr>
          <p:sp>
            <p:nvSpPr>
              <p:cNvPr id="23600" name="Text Box 16">
                <a:extLst>
                  <a:ext uri="{FF2B5EF4-FFF2-40B4-BE49-F238E27FC236}">
                    <a16:creationId xmlns:a16="http://schemas.microsoft.com/office/drawing/2014/main" id="{9DA1B2AE-899C-F72C-9FA9-B76CF7779784}"/>
                  </a:ext>
                </a:extLst>
              </p:cNvPr>
              <p:cNvSpPr txBox="1">
                <a:spLocks noChangeArrowheads="1"/>
              </p:cNvSpPr>
              <p:nvPr/>
            </p:nvSpPr>
            <p:spPr bwMode="auto">
              <a:xfrm>
                <a:off x="875" y="1728"/>
                <a:ext cx="24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solidFill>
                      <a:srgbClr val="CC0099"/>
                    </a:solidFill>
                    <a:latin typeface="Comic Sans MS" panose="030F0902030302020204" pitchFamily="66" charset="0"/>
                  </a:rPr>
                  <a:t>O</a:t>
                </a:r>
              </a:p>
            </p:txBody>
          </p:sp>
          <p:grpSp>
            <p:nvGrpSpPr>
              <p:cNvPr id="23601" name="Group 17">
                <a:extLst>
                  <a:ext uri="{FF2B5EF4-FFF2-40B4-BE49-F238E27FC236}">
                    <a16:creationId xmlns:a16="http://schemas.microsoft.com/office/drawing/2014/main" id="{1D0B336E-47D8-611F-DD6E-297744D07589}"/>
                  </a:ext>
                </a:extLst>
              </p:cNvPr>
              <p:cNvGrpSpPr>
                <a:grpSpLocks/>
              </p:cNvGrpSpPr>
              <p:nvPr/>
            </p:nvGrpSpPr>
            <p:grpSpPr bwMode="auto">
              <a:xfrm>
                <a:off x="672" y="1920"/>
                <a:ext cx="593" cy="284"/>
                <a:chOff x="672" y="1920"/>
                <a:chExt cx="593" cy="284"/>
              </a:xfrm>
            </p:grpSpPr>
            <p:sp>
              <p:nvSpPr>
                <p:cNvPr id="23604" name="Rectangle 18">
                  <a:extLst>
                    <a:ext uri="{FF2B5EF4-FFF2-40B4-BE49-F238E27FC236}">
                      <a16:creationId xmlns:a16="http://schemas.microsoft.com/office/drawing/2014/main" id="{09B96C9B-1905-7A5C-2977-0D2DD5F16D37}"/>
                    </a:ext>
                  </a:extLst>
                </p:cNvPr>
                <p:cNvSpPr>
                  <a:spLocks noChangeArrowheads="1"/>
                </p:cNvSpPr>
                <p:nvPr/>
              </p:nvSpPr>
              <p:spPr bwMode="auto">
                <a:xfrm>
                  <a:off x="672" y="1920"/>
                  <a:ext cx="16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CC0099"/>
                      </a:solidFill>
                      <a:latin typeface="Comic Sans MS" panose="030F0902030302020204" pitchFamily="66" charset="0"/>
                    </a:rPr>
                    <a:t>H</a:t>
                  </a:r>
                </a:p>
              </p:txBody>
            </p:sp>
            <p:sp>
              <p:nvSpPr>
                <p:cNvPr id="23605" name="Rectangle 19">
                  <a:extLst>
                    <a:ext uri="{FF2B5EF4-FFF2-40B4-BE49-F238E27FC236}">
                      <a16:creationId xmlns:a16="http://schemas.microsoft.com/office/drawing/2014/main" id="{659BD8B5-AE26-E241-E1AF-585BF2534CCD}"/>
                    </a:ext>
                  </a:extLst>
                </p:cNvPr>
                <p:cNvSpPr>
                  <a:spLocks noChangeArrowheads="1"/>
                </p:cNvSpPr>
                <p:nvPr/>
              </p:nvSpPr>
              <p:spPr bwMode="auto">
                <a:xfrm>
                  <a:off x="1104" y="1920"/>
                  <a:ext cx="16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CC0099"/>
                      </a:solidFill>
                      <a:latin typeface="Comic Sans MS" panose="030F0902030302020204" pitchFamily="66" charset="0"/>
                    </a:rPr>
                    <a:t>H</a:t>
                  </a:r>
                </a:p>
              </p:txBody>
            </p:sp>
          </p:grpSp>
          <p:sp>
            <p:nvSpPr>
              <p:cNvPr id="23602" name="Line 20">
                <a:extLst>
                  <a:ext uri="{FF2B5EF4-FFF2-40B4-BE49-F238E27FC236}">
                    <a16:creationId xmlns:a16="http://schemas.microsoft.com/office/drawing/2014/main" id="{83277303-22AA-B440-BE97-64B3DC1F5937}"/>
                  </a:ext>
                </a:extLst>
              </p:cNvPr>
              <p:cNvSpPr>
                <a:spLocks noChangeShapeType="1"/>
              </p:cNvSpPr>
              <p:nvPr/>
            </p:nvSpPr>
            <p:spPr bwMode="auto">
              <a:xfrm flipH="1">
                <a:off x="816" y="1872"/>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603" name="Line 21">
                <a:extLst>
                  <a:ext uri="{FF2B5EF4-FFF2-40B4-BE49-F238E27FC236}">
                    <a16:creationId xmlns:a16="http://schemas.microsoft.com/office/drawing/2014/main" id="{65753EEF-3E5C-2498-7C5C-C6D4ADF79213}"/>
                  </a:ext>
                </a:extLst>
              </p:cNvPr>
              <p:cNvSpPr>
                <a:spLocks noChangeShapeType="1"/>
              </p:cNvSpPr>
              <p:nvPr/>
            </p:nvSpPr>
            <p:spPr bwMode="auto">
              <a:xfrm rot="16200000" flipH="1">
                <a:off x="1056" y="1872"/>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598" name="Line 24">
              <a:extLst>
                <a:ext uri="{FF2B5EF4-FFF2-40B4-BE49-F238E27FC236}">
                  <a16:creationId xmlns:a16="http://schemas.microsoft.com/office/drawing/2014/main" id="{BA1DC5FE-554E-5C5C-D30E-790A9B974D3C}"/>
                </a:ext>
              </a:extLst>
            </p:cNvPr>
            <p:cNvSpPr>
              <a:spLocks noChangeShapeType="1"/>
            </p:cNvSpPr>
            <p:nvPr/>
          </p:nvSpPr>
          <p:spPr bwMode="auto">
            <a:xfrm flipV="1">
              <a:off x="1680" y="19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99" name="Line 25">
              <a:extLst>
                <a:ext uri="{FF2B5EF4-FFF2-40B4-BE49-F238E27FC236}">
                  <a16:creationId xmlns:a16="http://schemas.microsoft.com/office/drawing/2014/main" id="{A3A7559B-318F-2945-3A12-76E8C342CD27}"/>
                </a:ext>
              </a:extLst>
            </p:cNvPr>
            <p:cNvSpPr>
              <a:spLocks noChangeShapeType="1"/>
            </p:cNvSpPr>
            <p:nvPr/>
          </p:nvSpPr>
          <p:spPr bwMode="auto">
            <a:xfrm rot="16200000" flipV="1">
              <a:off x="1776" y="192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564" name="Line 27">
            <a:extLst>
              <a:ext uri="{FF2B5EF4-FFF2-40B4-BE49-F238E27FC236}">
                <a16:creationId xmlns:a16="http://schemas.microsoft.com/office/drawing/2014/main" id="{84FA8A22-DBEF-4FA1-340A-DF0CB981E976}"/>
              </a:ext>
            </a:extLst>
          </p:cNvPr>
          <p:cNvSpPr>
            <a:spLocks noChangeShapeType="1"/>
          </p:cNvSpPr>
          <p:nvPr/>
        </p:nvSpPr>
        <p:spPr bwMode="auto">
          <a:xfrm>
            <a:off x="1219200" y="3943350"/>
            <a:ext cx="406400" cy="228600"/>
          </a:xfrm>
          <a:prstGeom prst="line">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23565" name="Line 30">
            <a:extLst>
              <a:ext uri="{FF2B5EF4-FFF2-40B4-BE49-F238E27FC236}">
                <a16:creationId xmlns:a16="http://schemas.microsoft.com/office/drawing/2014/main" id="{00804FBD-0CE1-56D8-4EBA-CA3859E564A4}"/>
              </a:ext>
            </a:extLst>
          </p:cNvPr>
          <p:cNvSpPr>
            <a:spLocks noChangeShapeType="1"/>
          </p:cNvSpPr>
          <p:nvPr/>
        </p:nvSpPr>
        <p:spPr bwMode="auto">
          <a:xfrm rot="-5400000">
            <a:off x="2019300" y="3854450"/>
            <a:ext cx="228600" cy="406400"/>
          </a:xfrm>
          <a:prstGeom prst="line">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23566" name="Line 31">
            <a:extLst>
              <a:ext uri="{FF2B5EF4-FFF2-40B4-BE49-F238E27FC236}">
                <a16:creationId xmlns:a16="http://schemas.microsoft.com/office/drawing/2014/main" id="{ACAFDE40-2586-853A-4EF2-1F893FF8B027}"/>
              </a:ext>
            </a:extLst>
          </p:cNvPr>
          <p:cNvSpPr>
            <a:spLocks noChangeShapeType="1"/>
          </p:cNvSpPr>
          <p:nvPr/>
        </p:nvSpPr>
        <p:spPr bwMode="auto">
          <a:xfrm rot="-5400000">
            <a:off x="901700" y="4483100"/>
            <a:ext cx="228600" cy="406400"/>
          </a:xfrm>
          <a:prstGeom prst="line">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3567" name="Group 32">
            <a:extLst>
              <a:ext uri="{FF2B5EF4-FFF2-40B4-BE49-F238E27FC236}">
                <a16:creationId xmlns:a16="http://schemas.microsoft.com/office/drawing/2014/main" id="{38773B4F-C19D-8904-1E60-F1044895388F}"/>
              </a:ext>
            </a:extLst>
          </p:cNvPr>
          <p:cNvGrpSpPr>
            <a:grpSpLocks/>
          </p:cNvGrpSpPr>
          <p:nvPr/>
        </p:nvGrpSpPr>
        <p:grpSpPr bwMode="auto">
          <a:xfrm>
            <a:off x="2133600" y="3543300"/>
            <a:ext cx="1255713" cy="566738"/>
            <a:chOff x="672" y="1728"/>
            <a:chExt cx="593" cy="476"/>
          </a:xfrm>
        </p:grpSpPr>
        <p:sp>
          <p:nvSpPr>
            <p:cNvPr id="23591" name="Text Box 33">
              <a:extLst>
                <a:ext uri="{FF2B5EF4-FFF2-40B4-BE49-F238E27FC236}">
                  <a16:creationId xmlns:a16="http://schemas.microsoft.com/office/drawing/2014/main" id="{8F5EAEA0-BAC3-BA63-21D4-2FDB90D7D8EB}"/>
                </a:ext>
              </a:extLst>
            </p:cNvPr>
            <p:cNvSpPr txBox="1">
              <a:spLocks noChangeArrowheads="1"/>
            </p:cNvSpPr>
            <p:nvPr/>
          </p:nvSpPr>
          <p:spPr bwMode="auto">
            <a:xfrm>
              <a:off x="875" y="1728"/>
              <a:ext cx="24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solidFill>
                    <a:srgbClr val="CC0099"/>
                  </a:solidFill>
                  <a:latin typeface="Comic Sans MS" panose="030F0902030302020204" pitchFamily="66" charset="0"/>
                </a:rPr>
                <a:t>O</a:t>
              </a:r>
            </a:p>
          </p:txBody>
        </p:sp>
        <p:grpSp>
          <p:nvGrpSpPr>
            <p:cNvPr id="23592" name="Group 34">
              <a:extLst>
                <a:ext uri="{FF2B5EF4-FFF2-40B4-BE49-F238E27FC236}">
                  <a16:creationId xmlns:a16="http://schemas.microsoft.com/office/drawing/2014/main" id="{041AE8C6-9616-B9EA-0127-4A72A191B693}"/>
                </a:ext>
              </a:extLst>
            </p:cNvPr>
            <p:cNvGrpSpPr>
              <a:grpSpLocks/>
            </p:cNvGrpSpPr>
            <p:nvPr/>
          </p:nvGrpSpPr>
          <p:grpSpPr bwMode="auto">
            <a:xfrm>
              <a:off x="672" y="1920"/>
              <a:ext cx="593" cy="284"/>
              <a:chOff x="672" y="1920"/>
              <a:chExt cx="593" cy="284"/>
            </a:xfrm>
          </p:grpSpPr>
          <p:sp>
            <p:nvSpPr>
              <p:cNvPr id="23595" name="Rectangle 35">
                <a:extLst>
                  <a:ext uri="{FF2B5EF4-FFF2-40B4-BE49-F238E27FC236}">
                    <a16:creationId xmlns:a16="http://schemas.microsoft.com/office/drawing/2014/main" id="{57E5A351-45F1-5E5D-4B5C-28DAB0F4394A}"/>
                  </a:ext>
                </a:extLst>
              </p:cNvPr>
              <p:cNvSpPr>
                <a:spLocks noChangeArrowheads="1"/>
              </p:cNvSpPr>
              <p:nvPr/>
            </p:nvSpPr>
            <p:spPr bwMode="auto">
              <a:xfrm>
                <a:off x="672" y="1920"/>
                <a:ext cx="16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CC0099"/>
                    </a:solidFill>
                    <a:latin typeface="Comic Sans MS" panose="030F0902030302020204" pitchFamily="66" charset="0"/>
                  </a:rPr>
                  <a:t>H</a:t>
                </a:r>
              </a:p>
            </p:txBody>
          </p:sp>
          <p:sp>
            <p:nvSpPr>
              <p:cNvPr id="23596" name="Rectangle 36">
                <a:extLst>
                  <a:ext uri="{FF2B5EF4-FFF2-40B4-BE49-F238E27FC236}">
                    <a16:creationId xmlns:a16="http://schemas.microsoft.com/office/drawing/2014/main" id="{A128D5B9-D2A1-EE2A-E4B1-F865F7B891F9}"/>
                  </a:ext>
                </a:extLst>
              </p:cNvPr>
              <p:cNvSpPr>
                <a:spLocks noChangeArrowheads="1"/>
              </p:cNvSpPr>
              <p:nvPr/>
            </p:nvSpPr>
            <p:spPr bwMode="auto">
              <a:xfrm>
                <a:off x="1104" y="1920"/>
                <a:ext cx="16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CC0099"/>
                    </a:solidFill>
                    <a:latin typeface="Comic Sans MS" panose="030F0902030302020204" pitchFamily="66" charset="0"/>
                  </a:rPr>
                  <a:t>H</a:t>
                </a:r>
              </a:p>
            </p:txBody>
          </p:sp>
        </p:grpSp>
        <p:sp>
          <p:nvSpPr>
            <p:cNvPr id="23593" name="Line 37">
              <a:extLst>
                <a:ext uri="{FF2B5EF4-FFF2-40B4-BE49-F238E27FC236}">
                  <a16:creationId xmlns:a16="http://schemas.microsoft.com/office/drawing/2014/main" id="{2A0F2266-B4B4-B0AB-2355-78B0F7805F6F}"/>
                </a:ext>
              </a:extLst>
            </p:cNvPr>
            <p:cNvSpPr>
              <a:spLocks noChangeShapeType="1"/>
            </p:cNvSpPr>
            <p:nvPr/>
          </p:nvSpPr>
          <p:spPr bwMode="auto">
            <a:xfrm flipH="1">
              <a:off x="816" y="1872"/>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94" name="Line 38">
              <a:extLst>
                <a:ext uri="{FF2B5EF4-FFF2-40B4-BE49-F238E27FC236}">
                  <a16:creationId xmlns:a16="http://schemas.microsoft.com/office/drawing/2014/main" id="{DE739B38-A92F-A3CF-9B54-FA14EE723F7C}"/>
                </a:ext>
              </a:extLst>
            </p:cNvPr>
            <p:cNvSpPr>
              <a:spLocks noChangeShapeType="1"/>
            </p:cNvSpPr>
            <p:nvPr/>
          </p:nvSpPr>
          <p:spPr bwMode="auto">
            <a:xfrm rot="16200000" flipH="1">
              <a:off x="1056" y="1872"/>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568" name="Text Box 39">
            <a:extLst>
              <a:ext uri="{FF2B5EF4-FFF2-40B4-BE49-F238E27FC236}">
                <a16:creationId xmlns:a16="http://schemas.microsoft.com/office/drawing/2014/main" id="{179B91E6-20EF-A2C8-8060-4DB37313A23C}"/>
              </a:ext>
            </a:extLst>
          </p:cNvPr>
          <p:cNvSpPr txBox="1">
            <a:spLocks noChangeArrowheads="1"/>
          </p:cNvSpPr>
          <p:nvPr/>
        </p:nvSpPr>
        <p:spPr bwMode="auto">
          <a:xfrm>
            <a:off x="1117600" y="3657600"/>
            <a:ext cx="50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Symbol" pitchFamily="2" charset="2"/>
              </a:rPr>
              <a:t>d</a:t>
            </a:r>
            <a:r>
              <a:rPr lang="it-IT" altLang="it-IT" sz="2400" baseline="30000">
                <a:latin typeface="Comic Sans MS" panose="030F0902030302020204" pitchFamily="66" charset="0"/>
              </a:rPr>
              <a:t>+</a:t>
            </a:r>
          </a:p>
        </p:txBody>
      </p:sp>
      <p:sp>
        <p:nvSpPr>
          <p:cNvPr id="23569" name="Rectangle 40">
            <a:extLst>
              <a:ext uri="{FF2B5EF4-FFF2-40B4-BE49-F238E27FC236}">
                <a16:creationId xmlns:a16="http://schemas.microsoft.com/office/drawing/2014/main" id="{87C2170C-CD37-B6ED-A9A2-BA51C79B8F4C}"/>
              </a:ext>
            </a:extLst>
          </p:cNvPr>
          <p:cNvSpPr>
            <a:spLocks noChangeArrowheads="1"/>
          </p:cNvSpPr>
          <p:nvPr/>
        </p:nvSpPr>
        <p:spPr bwMode="auto">
          <a:xfrm>
            <a:off x="1352550" y="4043363"/>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Symbol" pitchFamily="2" charset="2"/>
              </a:rPr>
              <a:t>d</a:t>
            </a:r>
            <a:r>
              <a:rPr lang="it-IT" altLang="it-IT" sz="2400" baseline="30000">
                <a:latin typeface="Comic Sans MS" panose="030F0902030302020204" pitchFamily="66" charset="0"/>
              </a:rPr>
              <a:t>-</a:t>
            </a:r>
          </a:p>
        </p:txBody>
      </p:sp>
      <p:sp>
        <p:nvSpPr>
          <p:cNvPr id="23570" name="Rectangle 41">
            <a:extLst>
              <a:ext uri="{FF2B5EF4-FFF2-40B4-BE49-F238E27FC236}">
                <a16:creationId xmlns:a16="http://schemas.microsoft.com/office/drawing/2014/main" id="{31027356-8186-780E-0E67-69BCECF11D88}"/>
              </a:ext>
            </a:extLst>
          </p:cNvPr>
          <p:cNvSpPr>
            <a:spLocks noChangeArrowheads="1"/>
          </p:cNvSpPr>
          <p:nvPr/>
        </p:nvSpPr>
        <p:spPr bwMode="auto">
          <a:xfrm>
            <a:off x="2032000" y="3657600"/>
            <a:ext cx="35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Symbol" pitchFamily="2" charset="2"/>
              </a:rPr>
              <a:t>d</a:t>
            </a:r>
            <a:r>
              <a:rPr lang="it-IT" altLang="it-IT" sz="2400" baseline="30000">
                <a:latin typeface="Comic Sans MS" panose="030F0902030302020204" pitchFamily="66" charset="0"/>
              </a:rPr>
              <a:t>+</a:t>
            </a:r>
          </a:p>
        </p:txBody>
      </p:sp>
      <p:sp>
        <p:nvSpPr>
          <p:cNvPr id="23571" name="Line 43">
            <a:extLst>
              <a:ext uri="{FF2B5EF4-FFF2-40B4-BE49-F238E27FC236}">
                <a16:creationId xmlns:a16="http://schemas.microsoft.com/office/drawing/2014/main" id="{1166342D-8718-405A-3BC7-9657768FC80C}"/>
              </a:ext>
            </a:extLst>
          </p:cNvPr>
          <p:cNvSpPr>
            <a:spLocks noChangeShapeType="1"/>
          </p:cNvSpPr>
          <p:nvPr/>
        </p:nvSpPr>
        <p:spPr bwMode="auto">
          <a:xfrm rot="16200000" flipV="1">
            <a:off x="2867025" y="3521075"/>
            <a:ext cx="57150" cy="10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72" name="Line 44">
            <a:extLst>
              <a:ext uri="{FF2B5EF4-FFF2-40B4-BE49-F238E27FC236}">
                <a16:creationId xmlns:a16="http://schemas.microsoft.com/office/drawing/2014/main" id="{0D3BE3FA-BC88-A2A2-7FB7-5382FBD06DCD}"/>
              </a:ext>
            </a:extLst>
          </p:cNvPr>
          <p:cNvSpPr>
            <a:spLocks noChangeShapeType="1"/>
          </p:cNvSpPr>
          <p:nvPr/>
        </p:nvSpPr>
        <p:spPr bwMode="auto">
          <a:xfrm flipV="1">
            <a:off x="2641600" y="3543300"/>
            <a:ext cx="101600" cy="57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73" name="Rectangle 42">
            <a:extLst>
              <a:ext uri="{FF2B5EF4-FFF2-40B4-BE49-F238E27FC236}">
                <a16:creationId xmlns:a16="http://schemas.microsoft.com/office/drawing/2014/main" id="{12422387-2E05-C9C5-A78E-5D4F5CCDC029}"/>
              </a:ext>
            </a:extLst>
          </p:cNvPr>
          <p:cNvSpPr>
            <a:spLocks noChangeArrowheads="1"/>
          </p:cNvSpPr>
          <p:nvPr/>
        </p:nvSpPr>
        <p:spPr bwMode="auto">
          <a:xfrm>
            <a:off x="295275" y="3348038"/>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Symbol" pitchFamily="2" charset="2"/>
              </a:rPr>
              <a:t>d</a:t>
            </a:r>
            <a:r>
              <a:rPr lang="it-IT" altLang="it-IT" sz="2400" baseline="30000">
                <a:latin typeface="Comic Sans MS" panose="030F0902030302020204" pitchFamily="66" charset="0"/>
              </a:rPr>
              <a:t>-</a:t>
            </a:r>
          </a:p>
        </p:txBody>
      </p:sp>
      <p:sp>
        <p:nvSpPr>
          <p:cNvPr id="23574" name="Rectangle 51">
            <a:extLst>
              <a:ext uri="{FF2B5EF4-FFF2-40B4-BE49-F238E27FC236}">
                <a16:creationId xmlns:a16="http://schemas.microsoft.com/office/drawing/2014/main" id="{BBA9070A-E362-CDF4-47B7-9371190776A5}"/>
              </a:ext>
            </a:extLst>
          </p:cNvPr>
          <p:cNvSpPr>
            <a:spLocks noChangeArrowheads="1"/>
          </p:cNvSpPr>
          <p:nvPr/>
        </p:nvSpPr>
        <p:spPr bwMode="auto">
          <a:xfrm>
            <a:off x="1174750" y="5492750"/>
            <a:ext cx="34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solidFill>
                  <a:srgbClr val="00B050"/>
                </a:solidFill>
                <a:latin typeface="Symbol" pitchFamily="2" charset="2"/>
              </a:rPr>
              <a:t>d</a:t>
            </a:r>
            <a:r>
              <a:rPr lang="it-IT" altLang="it-IT" sz="2400" baseline="30000">
                <a:solidFill>
                  <a:srgbClr val="00B050"/>
                </a:solidFill>
                <a:latin typeface="Comic Sans MS" panose="030F0902030302020204" pitchFamily="66" charset="0"/>
              </a:rPr>
              <a:t>-</a:t>
            </a:r>
          </a:p>
        </p:txBody>
      </p:sp>
      <p:sp>
        <p:nvSpPr>
          <p:cNvPr id="23575" name="Rectangle 52">
            <a:extLst>
              <a:ext uri="{FF2B5EF4-FFF2-40B4-BE49-F238E27FC236}">
                <a16:creationId xmlns:a16="http://schemas.microsoft.com/office/drawing/2014/main" id="{F6E8672D-7DA7-B597-36A6-54E08023E5DF}"/>
              </a:ext>
            </a:extLst>
          </p:cNvPr>
          <p:cNvSpPr>
            <a:spLocks noChangeArrowheads="1"/>
          </p:cNvSpPr>
          <p:nvPr/>
        </p:nvSpPr>
        <p:spPr bwMode="auto">
          <a:xfrm>
            <a:off x="2020888" y="5495925"/>
            <a:ext cx="352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solidFill>
                  <a:srgbClr val="00B050"/>
                </a:solidFill>
                <a:latin typeface="Symbol" pitchFamily="2" charset="2"/>
              </a:rPr>
              <a:t>d</a:t>
            </a:r>
            <a:r>
              <a:rPr lang="it-IT" altLang="it-IT" sz="2400" baseline="30000">
                <a:solidFill>
                  <a:srgbClr val="00B050"/>
                </a:solidFill>
                <a:latin typeface="Comic Sans MS" panose="030F0902030302020204" pitchFamily="66" charset="0"/>
              </a:rPr>
              <a:t>+</a:t>
            </a:r>
          </a:p>
        </p:txBody>
      </p:sp>
      <p:sp>
        <p:nvSpPr>
          <p:cNvPr id="47" name="Text Box 49">
            <a:extLst>
              <a:ext uri="{FF2B5EF4-FFF2-40B4-BE49-F238E27FC236}">
                <a16:creationId xmlns:a16="http://schemas.microsoft.com/office/drawing/2014/main" id="{B63150B9-A964-CF0A-2A08-D555AB125DE4}"/>
              </a:ext>
            </a:extLst>
          </p:cNvPr>
          <p:cNvSpPr txBox="1">
            <a:spLocks noChangeArrowheads="1"/>
          </p:cNvSpPr>
          <p:nvPr/>
        </p:nvSpPr>
        <p:spPr bwMode="auto">
          <a:xfrm>
            <a:off x="493713" y="5803900"/>
            <a:ext cx="1441450" cy="368300"/>
          </a:xfrm>
          <a:prstGeom prst="rect">
            <a:avLst/>
          </a:prstGeom>
          <a:noFill/>
          <a:ln w="9525">
            <a:noFill/>
            <a:miter lim="800000"/>
            <a:headEnd/>
            <a:tailEnd/>
          </a:ln>
          <a:effectLst/>
        </p:spPr>
        <p:txBody>
          <a:bodyPr>
            <a:spAutoFit/>
          </a:bodyPr>
          <a:lstStyle/>
          <a:p>
            <a:pPr eaLnBrk="1" hangingPunct="1">
              <a:spcBef>
                <a:spcPct val="50000"/>
              </a:spcBef>
              <a:defRPr/>
            </a:pPr>
            <a:r>
              <a:rPr lang="it-IT" dirty="0">
                <a:solidFill>
                  <a:srgbClr val="00B050"/>
                </a:solidFill>
                <a:latin typeface="Comic Sans MS" panose="030F0702030302020204" pitchFamily="66" charset="0"/>
              </a:rPr>
              <a:t>H </a:t>
            </a:r>
            <a:r>
              <a:rPr lang="it-IT" b="1" dirty="0">
                <a:solidFill>
                  <a:srgbClr val="00B050"/>
                </a:solidFill>
                <a:effectLst>
                  <a:outerShdw blurRad="38100" dist="38100" dir="2700000" algn="tl">
                    <a:srgbClr val="C0C0C0"/>
                  </a:outerShdw>
                </a:effectLst>
                <a:latin typeface="Comic Sans MS" panose="030F0702030302020204" pitchFamily="66" charset="0"/>
                <a:sym typeface="Symbol" pitchFamily="18" charset="2"/>
              </a:rPr>
              <a:t> </a:t>
            </a:r>
            <a:r>
              <a:rPr lang="it-IT" dirty="0">
                <a:solidFill>
                  <a:srgbClr val="00B050"/>
                </a:solidFill>
                <a:latin typeface="Comic Sans MS" panose="030F0702030302020204" pitchFamily="66" charset="0"/>
              </a:rPr>
              <a:t>F</a:t>
            </a:r>
          </a:p>
        </p:txBody>
      </p:sp>
      <p:grpSp>
        <p:nvGrpSpPr>
          <p:cNvPr id="23577" name="Group 58">
            <a:extLst>
              <a:ext uri="{FF2B5EF4-FFF2-40B4-BE49-F238E27FC236}">
                <a16:creationId xmlns:a16="http://schemas.microsoft.com/office/drawing/2014/main" id="{09B1D66C-31F0-3342-FE08-9FF071E39EA5}"/>
              </a:ext>
            </a:extLst>
          </p:cNvPr>
          <p:cNvGrpSpPr>
            <a:grpSpLocks/>
          </p:cNvGrpSpPr>
          <p:nvPr/>
        </p:nvGrpSpPr>
        <p:grpSpPr bwMode="auto">
          <a:xfrm>
            <a:off x="1270000" y="5864225"/>
            <a:ext cx="360363" cy="285750"/>
            <a:chOff x="2928" y="1680"/>
            <a:chExt cx="144" cy="144"/>
          </a:xfrm>
        </p:grpSpPr>
        <p:sp>
          <p:nvSpPr>
            <p:cNvPr id="23588" name="Line 54">
              <a:extLst>
                <a:ext uri="{FF2B5EF4-FFF2-40B4-BE49-F238E27FC236}">
                  <a16:creationId xmlns:a16="http://schemas.microsoft.com/office/drawing/2014/main" id="{A657DD7C-C5D8-53D7-93C2-549F92C4FFCE}"/>
                </a:ext>
              </a:extLst>
            </p:cNvPr>
            <p:cNvSpPr>
              <a:spLocks noChangeShapeType="1"/>
            </p:cNvSpPr>
            <p:nvPr/>
          </p:nvSpPr>
          <p:spPr bwMode="auto">
            <a:xfrm>
              <a:off x="2928" y="168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89" name="Line 56">
              <a:extLst>
                <a:ext uri="{FF2B5EF4-FFF2-40B4-BE49-F238E27FC236}">
                  <a16:creationId xmlns:a16="http://schemas.microsoft.com/office/drawing/2014/main" id="{2AF01151-D44D-0A6A-E2E7-8B44E96AC2BA}"/>
                </a:ext>
              </a:extLst>
            </p:cNvPr>
            <p:cNvSpPr>
              <a:spLocks noChangeShapeType="1"/>
            </p:cNvSpPr>
            <p:nvPr/>
          </p:nvSpPr>
          <p:spPr bwMode="auto">
            <a:xfrm>
              <a:off x="2928" y="18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90" name="Line 57">
              <a:extLst>
                <a:ext uri="{FF2B5EF4-FFF2-40B4-BE49-F238E27FC236}">
                  <a16:creationId xmlns:a16="http://schemas.microsoft.com/office/drawing/2014/main" id="{2BCAF87A-6E5B-C8AE-A0A7-EF1A5488BCC7}"/>
                </a:ext>
              </a:extLst>
            </p:cNvPr>
            <p:cNvSpPr>
              <a:spLocks noChangeShapeType="1"/>
            </p:cNvSpPr>
            <p:nvPr/>
          </p:nvSpPr>
          <p:spPr bwMode="auto">
            <a:xfrm rot="-5400000">
              <a:off x="3024" y="17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52" name="Rectangle 50">
            <a:extLst>
              <a:ext uri="{FF2B5EF4-FFF2-40B4-BE49-F238E27FC236}">
                <a16:creationId xmlns:a16="http://schemas.microsoft.com/office/drawing/2014/main" id="{25488F83-323D-E888-4349-359242F2B201}"/>
              </a:ext>
            </a:extLst>
          </p:cNvPr>
          <p:cNvSpPr>
            <a:spLocks noChangeArrowheads="1"/>
          </p:cNvSpPr>
          <p:nvPr/>
        </p:nvSpPr>
        <p:spPr bwMode="auto">
          <a:xfrm>
            <a:off x="2052638" y="5803900"/>
            <a:ext cx="857250" cy="368300"/>
          </a:xfrm>
          <a:prstGeom prst="rect">
            <a:avLst/>
          </a:prstGeom>
          <a:noFill/>
          <a:ln w="9525">
            <a:noFill/>
            <a:miter lim="800000"/>
            <a:headEnd/>
            <a:tailEnd/>
          </a:ln>
          <a:effectLst/>
        </p:spPr>
        <p:txBody>
          <a:bodyPr wrap="none">
            <a:spAutoFit/>
          </a:bodyPr>
          <a:lstStyle/>
          <a:p>
            <a:pPr eaLnBrk="1" hangingPunct="1">
              <a:spcBef>
                <a:spcPct val="50000"/>
              </a:spcBef>
              <a:defRPr/>
            </a:pPr>
            <a:r>
              <a:rPr lang="it-IT" dirty="0">
                <a:solidFill>
                  <a:srgbClr val="00B050"/>
                </a:solidFill>
                <a:latin typeface="Comic Sans MS" panose="030F0702030302020204" pitchFamily="66" charset="0"/>
              </a:rPr>
              <a:t>H </a:t>
            </a:r>
            <a:r>
              <a:rPr lang="it-IT" b="1" dirty="0">
                <a:solidFill>
                  <a:srgbClr val="00B050"/>
                </a:solidFill>
                <a:effectLst>
                  <a:outerShdw blurRad="38100" dist="38100" dir="2700000" algn="tl">
                    <a:srgbClr val="C0C0C0"/>
                  </a:outerShdw>
                </a:effectLst>
                <a:latin typeface="Comic Sans MS" panose="030F0702030302020204" pitchFamily="66" charset="0"/>
                <a:sym typeface="Symbol" pitchFamily="18" charset="2"/>
              </a:rPr>
              <a:t> </a:t>
            </a:r>
            <a:r>
              <a:rPr lang="it-IT" dirty="0">
                <a:solidFill>
                  <a:srgbClr val="00B050"/>
                </a:solidFill>
                <a:latin typeface="Comic Sans MS" panose="030F0702030302020204" pitchFamily="66" charset="0"/>
              </a:rPr>
              <a:t>F</a:t>
            </a:r>
          </a:p>
        </p:txBody>
      </p:sp>
      <p:grpSp>
        <p:nvGrpSpPr>
          <p:cNvPr id="23579" name="Group 59">
            <a:extLst>
              <a:ext uri="{FF2B5EF4-FFF2-40B4-BE49-F238E27FC236}">
                <a16:creationId xmlns:a16="http://schemas.microsoft.com/office/drawing/2014/main" id="{231F3E08-B85F-A684-A3AF-113505D74C9B}"/>
              </a:ext>
            </a:extLst>
          </p:cNvPr>
          <p:cNvGrpSpPr>
            <a:grpSpLocks/>
          </p:cNvGrpSpPr>
          <p:nvPr/>
        </p:nvGrpSpPr>
        <p:grpSpPr bwMode="auto">
          <a:xfrm>
            <a:off x="2843213" y="5868988"/>
            <a:ext cx="360362" cy="285750"/>
            <a:chOff x="2928" y="1680"/>
            <a:chExt cx="144" cy="144"/>
          </a:xfrm>
        </p:grpSpPr>
        <p:sp>
          <p:nvSpPr>
            <p:cNvPr id="23585" name="Line 60">
              <a:extLst>
                <a:ext uri="{FF2B5EF4-FFF2-40B4-BE49-F238E27FC236}">
                  <a16:creationId xmlns:a16="http://schemas.microsoft.com/office/drawing/2014/main" id="{5134F8C0-1C10-3AB9-A603-2B6EB91B92EF}"/>
                </a:ext>
              </a:extLst>
            </p:cNvPr>
            <p:cNvSpPr>
              <a:spLocks noChangeShapeType="1"/>
            </p:cNvSpPr>
            <p:nvPr/>
          </p:nvSpPr>
          <p:spPr bwMode="auto">
            <a:xfrm>
              <a:off x="2928" y="168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86" name="Line 61">
              <a:extLst>
                <a:ext uri="{FF2B5EF4-FFF2-40B4-BE49-F238E27FC236}">
                  <a16:creationId xmlns:a16="http://schemas.microsoft.com/office/drawing/2014/main" id="{F52B5546-D9E4-6C10-65F7-A0208E35A19B}"/>
                </a:ext>
              </a:extLst>
            </p:cNvPr>
            <p:cNvSpPr>
              <a:spLocks noChangeShapeType="1"/>
            </p:cNvSpPr>
            <p:nvPr/>
          </p:nvSpPr>
          <p:spPr bwMode="auto">
            <a:xfrm>
              <a:off x="2928" y="18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87" name="Line 62">
              <a:extLst>
                <a:ext uri="{FF2B5EF4-FFF2-40B4-BE49-F238E27FC236}">
                  <a16:creationId xmlns:a16="http://schemas.microsoft.com/office/drawing/2014/main" id="{EB935816-2C0D-42C5-3385-FBB8F9265536}"/>
                </a:ext>
              </a:extLst>
            </p:cNvPr>
            <p:cNvSpPr>
              <a:spLocks noChangeShapeType="1"/>
            </p:cNvSpPr>
            <p:nvPr/>
          </p:nvSpPr>
          <p:spPr bwMode="auto">
            <a:xfrm rot="-5400000">
              <a:off x="3024" y="17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cxnSp>
        <p:nvCxnSpPr>
          <p:cNvPr id="57" name="Connettore 1 56">
            <a:extLst>
              <a:ext uri="{FF2B5EF4-FFF2-40B4-BE49-F238E27FC236}">
                <a16:creationId xmlns:a16="http://schemas.microsoft.com/office/drawing/2014/main" id="{A63F0603-7B8C-0F1D-7B3B-3270381763EE}"/>
              </a:ext>
            </a:extLst>
          </p:cNvPr>
          <p:cNvCxnSpPr/>
          <p:nvPr/>
        </p:nvCxnSpPr>
        <p:spPr>
          <a:xfrm>
            <a:off x="1765300" y="5988050"/>
            <a:ext cx="285750" cy="1588"/>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581" name="CasellaDiTesto 57">
            <a:extLst>
              <a:ext uri="{FF2B5EF4-FFF2-40B4-BE49-F238E27FC236}">
                <a16:creationId xmlns:a16="http://schemas.microsoft.com/office/drawing/2014/main" id="{0646EEA4-B3CE-923E-8D44-5772ACA85EEB}"/>
              </a:ext>
            </a:extLst>
          </p:cNvPr>
          <p:cNvSpPr txBox="1">
            <a:spLocks noChangeArrowheads="1"/>
          </p:cNvSpPr>
          <p:nvPr/>
        </p:nvSpPr>
        <p:spPr bwMode="auto">
          <a:xfrm>
            <a:off x="3733800" y="2590800"/>
            <a:ext cx="5410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L’esistenza di un dipolo interno, spinge le singole molecole di acqua a disporsi in modo “ordinato” ossia in modo tale da orientare il polo positivo di una molecola verso il polo negativo di una molecola adiacente; ciò genera un legame intermolecolare detto anche legame a ponte di idrogeno, tipico di tutte le molecole in cui l’H è legato covalentemente ad un elemento più elettronegativo.   </a:t>
            </a:r>
          </a:p>
        </p:txBody>
      </p:sp>
      <p:sp>
        <p:nvSpPr>
          <p:cNvPr id="23582" name="CasellaDiTesto 58">
            <a:extLst>
              <a:ext uri="{FF2B5EF4-FFF2-40B4-BE49-F238E27FC236}">
                <a16:creationId xmlns:a16="http://schemas.microsoft.com/office/drawing/2014/main" id="{EAA2A63E-2746-EEF8-8809-B16EFDE87744}"/>
              </a:ext>
            </a:extLst>
          </p:cNvPr>
          <p:cNvSpPr txBox="1">
            <a:spLocks noChangeArrowheads="1"/>
          </p:cNvSpPr>
          <p:nvPr/>
        </p:nvSpPr>
        <p:spPr bwMode="auto">
          <a:xfrm>
            <a:off x="0" y="4724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latin typeface="Comic Sans MS" panose="030F0902030302020204" pitchFamily="66" charset="0"/>
              </a:rPr>
              <a:t>d= 1.8 A°</a:t>
            </a:r>
          </a:p>
          <a:p>
            <a:pPr eaLnBrk="1" hangingPunct="1">
              <a:spcBef>
                <a:spcPct val="0"/>
              </a:spcBef>
              <a:buFontTx/>
              <a:buNone/>
            </a:pPr>
            <a:r>
              <a:rPr lang="it-IT" altLang="it-IT" sz="1400">
                <a:latin typeface="Comic Sans MS" panose="030F0902030302020204" pitchFamily="66" charset="0"/>
              </a:rPr>
              <a:t>E= 19 kj/mol </a:t>
            </a:r>
          </a:p>
        </p:txBody>
      </p:sp>
      <p:sp>
        <p:nvSpPr>
          <p:cNvPr id="23583" name="CasellaDiTesto 59">
            <a:extLst>
              <a:ext uri="{FF2B5EF4-FFF2-40B4-BE49-F238E27FC236}">
                <a16:creationId xmlns:a16="http://schemas.microsoft.com/office/drawing/2014/main" id="{82A52BF5-CAAF-990E-0FB7-7115594AE3AC}"/>
              </a:ext>
            </a:extLst>
          </p:cNvPr>
          <p:cNvSpPr txBox="1">
            <a:spLocks noChangeArrowheads="1"/>
          </p:cNvSpPr>
          <p:nvPr/>
        </p:nvSpPr>
        <p:spPr bwMode="auto">
          <a:xfrm>
            <a:off x="1981200" y="46482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latin typeface="Comic Sans MS" panose="030F0902030302020204" pitchFamily="66" charset="0"/>
              </a:rPr>
              <a:t>d= 1 A°</a:t>
            </a:r>
          </a:p>
          <a:p>
            <a:pPr eaLnBrk="1" hangingPunct="1">
              <a:spcBef>
                <a:spcPct val="0"/>
              </a:spcBef>
              <a:buFontTx/>
              <a:buNone/>
            </a:pPr>
            <a:r>
              <a:rPr lang="it-IT" altLang="it-IT" sz="1400">
                <a:latin typeface="Comic Sans MS" panose="030F0902030302020204" pitchFamily="66" charset="0"/>
              </a:rPr>
              <a:t>E= 463 kj/mol </a:t>
            </a:r>
          </a:p>
        </p:txBody>
      </p:sp>
      <p:sp>
        <p:nvSpPr>
          <p:cNvPr id="23584" name="CasellaDiTesto 60">
            <a:extLst>
              <a:ext uri="{FF2B5EF4-FFF2-40B4-BE49-F238E27FC236}">
                <a16:creationId xmlns:a16="http://schemas.microsoft.com/office/drawing/2014/main" id="{35E8BED9-8B74-13A2-7260-72F2521E12C5}"/>
              </a:ext>
            </a:extLst>
          </p:cNvPr>
          <p:cNvSpPr txBox="1">
            <a:spLocks noChangeArrowheads="1"/>
          </p:cNvSpPr>
          <p:nvPr/>
        </p:nvSpPr>
        <p:spPr bwMode="auto">
          <a:xfrm>
            <a:off x="3810000" y="4876800"/>
            <a:ext cx="510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L’esistenza di questo legame intermolecolare si riflette in tutte le proprietà fisiche dell’acqua, sia nello stato liquido che solido. Ad esempio l’acqua liquida ha la capacità termica, il calore di evaporazione,  la tensione superficiale e la costante dielettrica maggiori di tutte le sostanze.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7">
            <a:extLst>
              <a:ext uri="{FF2B5EF4-FFF2-40B4-BE49-F238E27FC236}">
                <a16:creationId xmlns:a16="http://schemas.microsoft.com/office/drawing/2014/main" id="{2A1B9FE2-8723-BFB0-EFC0-B46F9C969493}"/>
              </a:ext>
            </a:extLst>
          </p:cNvPr>
          <p:cNvSpPr txBox="1">
            <a:spLocks noChangeArrowheads="1"/>
          </p:cNvSpPr>
          <p:nvPr/>
        </p:nvSpPr>
        <p:spPr bwMode="auto">
          <a:xfrm>
            <a:off x="304800" y="762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In aggiunta a ciò e sempre come conseguenza del dipolo molecolare, la quantità di calore necessario per passare dal ghiaccio solido all’acqua liquida è maggiore rispetto a tutte le altre sostanze, esclusa l’ammoniaca. </a:t>
            </a:r>
          </a:p>
        </p:txBody>
      </p:sp>
      <p:pic>
        <p:nvPicPr>
          <p:cNvPr id="24579" name="Picture 2" descr="C:\Documents and Settings\Administrator\Documenti\Elena\didattica 2008-2009\Oceanografia Chimica\fig oceanog\Fif 3-2.JPG">
            <a:extLst>
              <a:ext uri="{FF2B5EF4-FFF2-40B4-BE49-F238E27FC236}">
                <a16:creationId xmlns:a16="http://schemas.microsoft.com/office/drawing/2014/main" id="{CB8374C5-5AE4-009C-D41F-4D27FCDAA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3184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asellaDiTesto 9">
            <a:extLst>
              <a:ext uri="{FF2B5EF4-FFF2-40B4-BE49-F238E27FC236}">
                <a16:creationId xmlns:a16="http://schemas.microsoft.com/office/drawing/2014/main" id="{967E0A90-D195-8C72-E3D0-51E2055D92EF}"/>
              </a:ext>
            </a:extLst>
          </p:cNvPr>
          <p:cNvSpPr txBox="1">
            <a:spLocks noChangeArrowheads="1"/>
          </p:cNvSpPr>
          <p:nvPr/>
        </p:nvSpPr>
        <p:spPr bwMode="auto">
          <a:xfrm>
            <a:off x="3413125" y="1179513"/>
            <a:ext cx="5638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cs typeface="Arial" panose="020B0604020202020204" pitchFamily="34" charset="0"/>
              </a:rPr>
              <a:t>I calori di evaporazione e di scioglimento caratteristici dell’acqua  non sono direttamente prevedibili, sulla base delle masse molecolari semplicemente interpolando i dati relativi alle altre molecole biidrogenate degli altri elementi del gruppo dell’ossigeno.</a:t>
            </a:r>
          </a:p>
        </p:txBody>
      </p:sp>
      <p:sp>
        <p:nvSpPr>
          <p:cNvPr id="24581" name="CasellaDiTesto 10">
            <a:extLst>
              <a:ext uri="{FF2B5EF4-FFF2-40B4-BE49-F238E27FC236}">
                <a16:creationId xmlns:a16="http://schemas.microsoft.com/office/drawing/2014/main" id="{1D3F8CDB-ACBB-6D88-1645-A61F88436DAA}"/>
              </a:ext>
            </a:extLst>
          </p:cNvPr>
          <p:cNvSpPr txBox="1">
            <a:spLocks noChangeArrowheads="1"/>
          </p:cNvSpPr>
          <p:nvPr/>
        </p:nvSpPr>
        <p:spPr bwMode="auto">
          <a:xfrm>
            <a:off x="3413125" y="2376488"/>
            <a:ext cx="571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cs typeface="Arial" panose="020B0604020202020204" pitchFamily="34" charset="0"/>
              </a:rPr>
              <a:t>Un’importante conseguenza di questo comportamento particolare delle molecole d’acqua è la capacità di comportarsi come materiale termostatico: 1 g di acqua può assorbire 3000j di energia quando portato da ghiaccio a -50°C a vapore a +150°C. </a:t>
            </a:r>
          </a:p>
        </p:txBody>
      </p:sp>
      <p:pic>
        <p:nvPicPr>
          <p:cNvPr id="24582" name="Picture 3" descr="C:\Documents and Settings\Administrator\Documenti\Elena\didattica 2008-2009\Oceanografia Chimica\fig oceanog\Fif 3-3.JPG">
            <a:extLst>
              <a:ext uri="{FF2B5EF4-FFF2-40B4-BE49-F238E27FC236}">
                <a16:creationId xmlns:a16="http://schemas.microsoft.com/office/drawing/2014/main" id="{76DF1D9C-E8BE-57AD-6E03-694BB3822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3657600"/>
            <a:ext cx="330358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asellaDiTesto 12">
            <a:extLst>
              <a:ext uri="{FF2B5EF4-FFF2-40B4-BE49-F238E27FC236}">
                <a16:creationId xmlns:a16="http://schemas.microsoft.com/office/drawing/2014/main" id="{ABD6BC0A-A2F5-BCC8-12A4-623D9B2E8B00}"/>
              </a:ext>
            </a:extLst>
          </p:cNvPr>
          <p:cNvSpPr txBox="1">
            <a:spLocks noChangeArrowheads="1"/>
          </p:cNvSpPr>
          <p:nvPr/>
        </p:nvSpPr>
        <p:spPr bwMode="auto">
          <a:xfrm>
            <a:off x="128588" y="4230688"/>
            <a:ext cx="5562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500">
                <a:cs typeface="Arial" panose="020B0604020202020204" pitchFamily="34" charset="0"/>
              </a:rPr>
              <a:t>La stessa quantità di energia aumenterebbe la T di 10g di granito (capacità termica 0.8 j/g) di circa 380°C. </a:t>
            </a:r>
          </a:p>
          <a:p>
            <a:pPr algn="just" eaLnBrk="1" hangingPunct="1">
              <a:spcBef>
                <a:spcPct val="0"/>
              </a:spcBef>
              <a:buFontTx/>
              <a:buNone/>
            </a:pPr>
            <a:r>
              <a:rPr lang="it-IT" altLang="it-IT" sz="1500">
                <a:cs typeface="Arial" panose="020B0604020202020204" pitchFamily="34" charset="0"/>
              </a:rPr>
              <a:t>Questa differenza trova spiegazione nel fatto che l’acqua ha una capacità termica 5 volte maggiore rispetto a quella del granito e subisce solo 2 transizioni di fase rispetto alle 9 del granito. Ciò rende anche chiaro perché le masse d’acque hanno la capacità di contenere le variazioni di temperatura sui margini continentali.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istrator\Documenti\Elena\didattica 2008-2009\Oceanografia Chimica\fig oceanog\Fif 3-4.JPG">
            <a:extLst>
              <a:ext uri="{FF2B5EF4-FFF2-40B4-BE49-F238E27FC236}">
                <a16:creationId xmlns:a16="http://schemas.microsoft.com/office/drawing/2014/main" id="{EDD897AE-B2FB-4764-AAB1-97100FB26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946275"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asellaDiTesto 8">
            <a:extLst>
              <a:ext uri="{FF2B5EF4-FFF2-40B4-BE49-F238E27FC236}">
                <a16:creationId xmlns:a16="http://schemas.microsoft.com/office/drawing/2014/main" id="{E3887F8B-600E-6432-2506-877F95FEA0F7}"/>
              </a:ext>
            </a:extLst>
          </p:cNvPr>
          <p:cNvSpPr txBox="1">
            <a:spLocks noChangeArrowheads="1"/>
          </p:cNvSpPr>
          <p:nvPr/>
        </p:nvSpPr>
        <p:spPr bwMode="auto">
          <a:xfrm>
            <a:off x="2265363" y="411163"/>
            <a:ext cx="670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400">
                <a:cs typeface="Arial" panose="020B0604020202020204" pitchFamily="34" charset="0"/>
              </a:rPr>
              <a:t>Le due forme estreme dell’acqua, il vapore ed il ghiaccio, hanno proprietà strutturali molto differenti. Il vapore è costituito da molecole singole, con interazioni intermolecolari nulle. Il ghiaccio invece ha una struttura ordinata, in cui le singole molecole si dispongono per consentire la maggiore realizzazione “collettiva” di legami ad idrogeno, orientando tutti gli atomi di idrogeno lungo gli assi tra gli atomi di ossigeno  delle molecole che assumono forma perfettamente tetraedrica. Questa struttura è molto “vuota”. </a:t>
            </a:r>
          </a:p>
        </p:txBody>
      </p:sp>
      <p:sp>
        <p:nvSpPr>
          <p:cNvPr id="25604" name="CasellaDiTesto 9">
            <a:extLst>
              <a:ext uri="{FF2B5EF4-FFF2-40B4-BE49-F238E27FC236}">
                <a16:creationId xmlns:a16="http://schemas.microsoft.com/office/drawing/2014/main" id="{DD4B1A86-D5F1-0A9B-FBC3-CF4F6EDA6098}"/>
              </a:ext>
            </a:extLst>
          </p:cNvPr>
          <p:cNvSpPr txBox="1">
            <a:spLocks noChangeArrowheads="1"/>
          </p:cNvSpPr>
          <p:nvPr/>
        </p:nvSpPr>
        <p:spPr bwMode="auto">
          <a:xfrm>
            <a:off x="2471738" y="2157413"/>
            <a:ext cx="6054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cs typeface="Arial" panose="020B0604020202020204" pitchFamily="34" charset="0"/>
              </a:rPr>
              <a:t>La struttura dell’acqua liquida è molto meno definita; può essere descritta come domini solidi simili a quelli del ghiaccio che coesistono con aree “non” organizzate.  Questa visione consente di spiegare l’andamento di molte proprietà dell’acqua, come ad esempio la densità.</a:t>
            </a:r>
          </a:p>
        </p:txBody>
      </p:sp>
      <p:pic>
        <p:nvPicPr>
          <p:cNvPr id="25605" name="Picture 3" descr="C:\Documents and Settings\Administrator\Documenti\Elena\didattica 2008-2009\Oceanografia Chimica\fig oceanog\Fif 3-5.JPG">
            <a:extLst>
              <a:ext uri="{FF2B5EF4-FFF2-40B4-BE49-F238E27FC236}">
                <a16:creationId xmlns:a16="http://schemas.microsoft.com/office/drawing/2014/main" id="{6ED74CB9-09B0-3E61-4156-F2AE34E3E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29718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asellaDiTesto 11">
            <a:extLst>
              <a:ext uri="{FF2B5EF4-FFF2-40B4-BE49-F238E27FC236}">
                <a16:creationId xmlns:a16="http://schemas.microsoft.com/office/drawing/2014/main" id="{4466A1A7-FE8E-364F-A2C9-7FA0CFCDBEC1}"/>
              </a:ext>
            </a:extLst>
          </p:cNvPr>
          <p:cNvSpPr txBox="1">
            <a:spLocks noChangeArrowheads="1"/>
          </p:cNvSpPr>
          <p:nvPr/>
        </p:nvSpPr>
        <p:spPr bwMode="auto">
          <a:xfrm>
            <a:off x="3335338" y="3881438"/>
            <a:ext cx="55578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500">
                <a:cs typeface="Arial" panose="020B0604020202020204" pitchFamily="34" charset="0"/>
              </a:rPr>
              <a:t>La densità dell’acqua presenta un massimo a 4°C. in corrispondenza di questa temperatura è come se si bilanciassero l’impacchettamento della struttura solida ed il disordine della struttura liquida. </a:t>
            </a:r>
          </a:p>
          <a:p>
            <a:pPr algn="just" eaLnBrk="1" hangingPunct="1">
              <a:spcBef>
                <a:spcPct val="0"/>
              </a:spcBef>
              <a:buFontTx/>
              <a:buNone/>
            </a:pPr>
            <a:r>
              <a:rPr lang="it-IT" altLang="it-IT" sz="1500">
                <a:cs typeface="Arial" panose="020B0604020202020204" pitchFamily="34" charset="0"/>
              </a:rPr>
              <a:t>La prova del fatto che nella forma liquida esistano dei domini associati è data dal fatto che quando l’acqua congela libera solo il 15% dell’energia che teoricamente dovrebbe fornire partendo da molecole separate.   </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2887</TotalTime>
  <Words>6227</Words>
  <Application>Microsoft Macintosh PowerPoint</Application>
  <PresentationFormat>Presentazione su schermo (4:3)</PresentationFormat>
  <Paragraphs>466</Paragraphs>
  <Slides>37</Slides>
  <Notes>3</Notes>
  <HiddenSlides>2</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37</vt:i4>
      </vt:variant>
    </vt:vector>
  </HeadingPairs>
  <TitlesOfParts>
    <vt:vector size="44" baseType="lpstr">
      <vt:lpstr>Comic Sans MS</vt:lpstr>
      <vt:lpstr>Arial</vt:lpstr>
      <vt:lpstr>Times New Roman</vt:lpstr>
      <vt:lpstr>Calibri</vt:lpstr>
      <vt:lpstr>Symbol</vt:lpstr>
      <vt:lpstr>Struttura predefinita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COMPOSIZIONE CHIMICA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TEMPERATURA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PENETRAZIONE DELLA LUCE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Alessio Cuccaro</dc:creator>
  <cp:lastModifiedBy>Elena Chianese</cp:lastModifiedBy>
  <cp:revision>130</cp:revision>
  <dcterms:created xsi:type="dcterms:W3CDTF">1601-01-01T00:00:00Z</dcterms:created>
  <dcterms:modified xsi:type="dcterms:W3CDTF">2023-02-17T14:25:29Z</dcterms:modified>
</cp:coreProperties>
</file>