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93" r:id="rId4"/>
    <p:sldId id="310" r:id="rId5"/>
    <p:sldId id="295" r:id="rId6"/>
    <p:sldId id="296" r:id="rId7"/>
    <p:sldId id="297" r:id="rId8"/>
    <p:sldId id="300" r:id="rId9"/>
    <p:sldId id="299" r:id="rId10"/>
    <p:sldId id="301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/>
    <p:restoredTop sz="94822"/>
  </p:normalViewPr>
  <p:slideViewPr>
    <p:cSldViewPr>
      <p:cViewPr varScale="1">
        <p:scale>
          <a:sx n="101" d="100"/>
          <a:sy n="101" d="100"/>
        </p:scale>
        <p:origin x="183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mediante dei Coefficienti Serie mediante Formula di Analisi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Introduzione alla Trasformata di Fourier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Dalla Serie alla Trasformata di Fourier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8036390" cy="12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24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di Calcolo dei Coefficienti tramite formula di Analisi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Ripetizione di una finestra rettangolare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70694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La Trasformata di Fourier</a:t>
            </a:r>
            <a:endParaRPr lang="en-US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55971A2-C0A4-DE48-BF92-DC092E3048AB}"/>
              </a:ext>
            </a:extLst>
          </p:cNvPr>
          <p:cNvSpPr/>
          <p:nvPr/>
        </p:nvSpPr>
        <p:spPr>
          <a:xfrm>
            <a:off x="209802" y="620688"/>
            <a:ext cx="8106614" cy="1981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Trasformata di Fourier (FT) </a:t>
            </a:r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è uno strumento fondamentale nello studio dei segnali e dei sistemi. </a:t>
            </a:r>
          </a:p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Consente di introdurre un dominio alternativo a quello del tempo, il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dominio della frequenza</a:t>
            </a:r>
            <a:endParaRPr lang="it-IT" sz="22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2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322B306-77A4-3F45-9954-2D2068DBFE00}"/>
              </a:ext>
            </a:extLst>
          </p:cNvPr>
          <p:cNvSpPr/>
          <p:nvPr/>
        </p:nvSpPr>
        <p:spPr>
          <a:xfrm>
            <a:off x="209802" y="2420888"/>
            <a:ext cx="8826694" cy="3870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 i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periodici </a:t>
            </a:r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il dominio della frequenza è stato introdotto mediante la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Serie di Fourier</a:t>
            </a:r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Il segnale periodico (nel caso di particolari condizioni) può essere visto come una combinazione lineare di un sottoinsieme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discreto di fasori</a:t>
            </a:r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aventi frequenze multiple della frequenza fondamentale </a:t>
            </a:r>
          </a:p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Cerchiamo l’equivalente della Serie di Fourier per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aperiodici: </a:t>
            </a:r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scrivere il segnale come combinazione lineare di fasori la cui frequenza varia con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continuità</a:t>
            </a:r>
          </a:p>
          <a:p>
            <a:endParaRPr 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rappresentazione nel dominio della frequenza è fondamentale per i sistemi di </a:t>
            </a:r>
            <a:r>
              <a:rPr 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trasmissione dei dati </a:t>
            </a:r>
            <a:r>
              <a:rPr 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(modulazione, accesso al canale, banda,…)</a:t>
            </a:r>
          </a:p>
        </p:txBody>
      </p:sp>
    </p:spTree>
    <p:extLst>
      <p:ext uri="{BB962C8B-B14F-4D97-AF65-F5344CB8AC3E}">
        <p14:creationId xmlns:p14="http://schemas.microsoft.com/office/powerpoint/2010/main" val="375841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Dalla Serie alla Trasformata di Fourier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A5851315-E61F-C445-B019-03DCBC22F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907726"/>
                <a:ext cx="8281988" cy="72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309688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831975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354263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811463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268663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725863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183063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In generale un segnale aperiodico </a:t>
                </a:r>
                <a14:m>
                  <m:oMath xmlns:m="http://schemas.openxmlformats.org/officeDocument/2006/math"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può essere ottenuto da un segnale periodico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𝑥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𝑝</m:t>
                        </m:r>
                      </m:sub>
                    </m:sSub>
                    <m:r>
                      <a:rPr lang="it-IT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) </m:t>
                    </m:r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mediante:</a:t>
                </a:r>
                <a:endParaRPr lang="it-IT" altLang="it-IT" sz="2200" baseline="-250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A5851315-E61F-C445-B019-03DCBC22F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907726"/>
                <a:ext cx="8281988" cy="727763"/>
              </a:xfrm>
              <a:prstGeom prst="rect">
                <a:avLst/>
              </a:prstGeom>
              <a:blipFill>
                <a:blip r:embed="rId2"/>
                <a:stretch>
                  <a:fillRect l="-765" t="-8621" b="-155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05B281D-BEF6-0043-B18D-D0D68A3E15F8}"/>
                  </a:ext>
                </a:extLst>
              </p:cNvPr>
              <p:cNvSpPr/>
              <p:nvPr/>
            </p:nvSpPr>
            <p:spPr>
              <a:xfrm>
                <a:off x="2915747" y="1765339"/>
                <a:ext cx="2602892" cy="582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func>
                        <m:func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05B281D-BEF6-0043-B18D-D0D68A3E15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747" y="1765339"/>
                <a:ext cx="2602892" cy="582082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8">
            <a:extLst>
              <a:ext uri="{FF2B5EF4-FFF2-40B4-BE49-F238E27FC236}">
                <a16:creationId xmlns:a16="http://schemas.microsoft.com/office/drawing/2014/main" id="{4D5607BF-6E78-034A-A276-CBFC4849C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251481"/>
            <a:ext cx="8281988" cy="40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09688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31975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54263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1146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6866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2586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8306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Es:</a:t>
            </a:r>
            <a:endParaRPr lang="it-IT" altLang="it-IT" sz="2200" baseline="-25000" dirty="0"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77B5441F-D759-1D42-940F-6D7C4E7F37C7}"/>
                  </a:ext>
                </a:extLst>
              </p:cNvPr>
              <p:cNvSpPr/>
              <p:nvPr/>
            </p:nvSpPr>
            <p:spPr>
              <a:xfrm>
                <a:off x="312855" y="2672281"/>
                <a:ext cx="3411062" cy="72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rep</m:t>
                          </m:r>
                        </m:e>
                        <m:sub>
                          <m:sSub>
                            <m:sSub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rect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77B5441F-D759-1D42-940F-6D7C4E7F37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55" y="2672281"/>
                <a:ext cx="3411062" cy="721993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E3454CE4-4727-D84F-80CB-35A8B5E59F91}"/>
                  </a:ext>
                </a:extLst>
              </p:cNvPr>
              <p:cNvSpPr/>
              <p:nvPr/>
            </p:nvSpPr>
            <p:spPr>
              <a:xfrm>
                <a:off x="6161550" y="2638388"/>
                <a:ext cx="2287934" cy="720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it-IT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E3454CE4-4727-D84F-80CB-35A8B5E59F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550" y="2638388"/>
                <a:ext cx="2287934" cy="720069"/>
              </a:xfrm>
              <a:prstGeom prst="rect">
                <a:avLst/>
              </a:prstGeom>
              <a:blipFill>
                <a:blip r:embed="rId5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po 6">
            <a:extLst>
              <a:ext uri="{FF2B5EF4-FFF2-40B4-BE49-F238E27FC236}">
                <a16:creationId xmlns:a16="http://schemas.microsoft.com/office/drawing/2014/main" id="{088C50A9-55FB-D643-A767-8D877F44F41A}"/>
              </a:ext>
            </a:extLst>
          </p:cNvPr>
          <p:cNvGrpSpPr/>
          <p:nvPr/>
        </p:nvGrpSpPr>
        <p:grpSpPr>
          <a:xfrm>
            <a:off x="36941" y="3537012"/>
            <a:ext cx="5183131" cy="2880950"/>
            <a:chOff x="36941" y="3537012"/>
            <a:chExt cx="5183131" cy="2880950"/>
          </a:xfrm>
        </p:grpSpPr>
        <p:pic>
          <p:nvPicPr>
            <p:cNvPr id="18" name="Picture 5" descr=" 03.02.jpg                                                      00037D80Macintosh HD                   ABA78158:">
              <a:extLst>
                <a:ext uri="{FF2B5EF4-FFF2-40B4-BE49-F238E27FC236}">
                  <a16:creationId xmlns:a16="http://schemas.microsoft.com/office/drawing/2014/main" id="{87430262-D052-0A4E-8419-F9CF61895F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1" y="3617383"/>
              <a:ext cx="5183131" cy="2800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EED6568E-4608-5141-BA0A-F94E4981C5DF}"/>
                </a:ext>
              </a:extLst>
            </p:cNvPr>
            <p:cNvGrpSpPr/>
            <p:nvPr/>
          </p:nvGrpSpPr>
          <p:grpSpPr>
            <a:xfrm>
              <a:off x="36941" y="3537012"/>
              <a:ext cx="4702532" cy="969801"/>
              <a:chOff x="36941" y="3537012"/>
              <a:chExt cx="4702532" cy="969801"/>
            </a:xfrm>
          </p:grpSpPr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3D64BD75-D80F-F645-BEE7-34557207AA22}"/>
                  </a:ext>
                </a:extLst>
              </p:cNvPr>
              <p:cNvSpPr/>
              <p:nvPr/>
            </p:nvSpPr>
            <p:spPr bwMode="auto">
              <a:xfrm>
                <a:off x="1656399" y="3537012"/>
                <a:ext cx="648072" cy="79208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F3833700-CE7E-054F-BD32-A5BC871BA189}"/>
                  </a:ext>
                </a:extLst>
              </p:cNvPr>
              <p:cNvSpPr/>
              <p:nvPr/>
            </p:nvSpPr>
            <p:spPr bwMode="auto">
              <a:xfrm>
                <a:off x="2651964" y="4030398"/>
                <a:ext cx="2087509" cy="47641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D53B79B2-1BF9-5446-AAA3-E580ABADED2E}"/>
                  </a:ext>
                </a:extLst>
              </p:cNvPr>
              <p:cNvSpPr/>
              <p:nvPr/>
            </p:nvSpPr>
            <p:spPr bwMode="auto">
              <a:xfrm>
                <a:off x="36941" y="4006514"/>
                <a:ext cx="2087509" cy="47641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tangolo 29">
                <a:extLst>
                  <a:ext uri="{FF2B5EF4-FFF2-40B4-BE49-F238E27FC236}">
                    <a16:creationId xmlns:a16="http://schemas.microsoft.com/office/drawing/2014/main" id="{874CF6F2-0118-7549-A144-A862625F4145}"/>
                  </a:ext>
                </a:extLst>
              </p:cNvPr>
              <p:cNvSpPr/>
              <p:nvPr/>
            </p:nvSpPr>
            <p:spPr>
              <a:xfrm>
                <a:off x="2333208" y="3758072"/>
                <a:ext cx="776751" cy="369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𝑝</m:t>
                          </m:r>
                        </m:sub>
                      </m:sSub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0" name="Rettangolo 29">
                <a:extLst>
                  <a:ext uri="{FF2B5EF4-FFF2-40B4-BE49-F238E27FC236}">
                    <a16:creationId xmlns:a16="http://schemas.microsoft.com/office/drawing/2014/main" id="{874CF6F2-0118-7549-A144-A862625F41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08" y="3758072"/>
                <a:ext cx="776751" cy="369845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tangolo 30">
                <a:extLst>
                  <a:ext uri="{FF2B5EF4-FFF2-40B4-BE49-F238E27FC236}">
                    <a16:creationId xmlns:a16="http://schemas.microsoft.com/office/drawing/2014/main" id="{970071D1-072E-2C4D-9C51-B12268FDE387}"/>
                  </a:ext>
                </a:extLst>
              </p:cNvPr>
              <p:cNvSpPr/>
              <p:nvPr/>
            </p:nvSpPr>
            <p:spPr>
              <a:xfrm>
                <a:off x="2760064" y="4204043"/>
                <a:ext cx="668581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1" name="Rettangolo 30">
                <a:extLst>
                  <a:ext uri="{FF2B5EF4-FFF2-40B4-BE49-F238E27FC236}">
                    <a16:creationId xmlns:a16="http://schemas.microsoft.com/office/drawing/2014/main" id="{970071D1-072E-2C4D-9C51-B12268FDE3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064" y="4204043"/>
                <a:ext cx="668581" cy="349968"/>
              </a:xfrm>
              <a:prstGeom prst="rect">
                <a:avLst/>
              </a:prstGeom>
              <a:blipFill>
                <a:blip r:embed="rId8"/>
                <a:stretch>
                  <a:fillRect b="-17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tangolo 31">
                <a:extLst>
                  <a:ext uri="{FF2B5EF4-FFF2-40B4-BE49-F238E27FC236}">
                    <a16:creationId xmlns:a16="http://schemas.microsoft.com/office/drawing/2014/main" id="{4564305A-AAEA-A74A-ACB1-4BBB744328D2}"/>
                  </a:ext>
                </a:extLst>
              </p:cNvPr>
              <p:cNvSpPr/>
              <p:nvPr/>
            </p:nvSpPr>
            <p:spPr>
              <a:xfrm>
                <a:off x="3942685" y="4204211"/>
                <a:ext cx="1164678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2" name="Rettangolo 31">
                <a:extLst>
                  <a:ext uri="{FF2B5EF4-FFF2-40B4-BE49-F238E27FC236}">
                    <a16:creationId xmlns:a16="http://schemas.microsoft.com/office/drawing/2014/main" id="{4564305A-AAEA-A74A-ACB1-4BBB744328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685" y="4204211"/>
                <a:ext cx="1164678" cy="349968"/>
              </a:xfrm>
              <a:prstGeom prst="rect">
                <a:avLst/>
              </a:prstGeom>
              <a:blipFill>
                <a:blip r:embed="rId9"/>
                <a:stretch>
                  <a:fillRect b="-17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tangolo 32">
                <a:extLst>
                  <a:ext uri="{FF2B5EF4-FFF2-40B4-BE49-F238E27FC236}">
                    <a16:creationId xmlns:a16="http://schemas.microsoft.com/office/drawing/2014/main" id="{ED0D2F73-B976-8746-B5CC-182C74EFFD16}"/>
                  </a:ext>
                </a:extLst>
              </p:cNvPr>
              <p:cNvSpPr/>
              <p:nvPr/>
            </p:nvSpPr>
            <p:spPr>
              <a:xfrm>
                <a:off x="77686" y="4157082"/>
                <a:ext cx="1164678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Rettangolo 32">
                <a:extLst>
                  <a:ext uri="{FF2B5EF4-FFF2-40B4-BE49-F238E27FC236}">
                    <a16:creationId xmlns:a16="http://schemas.microsoft.com/office/drawing/2014/main" id="{ED0D2F73-B976-8746-B5CC-182C74EFFD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6" y="4157082"/>
                <a:ext cx="1164678" cy="349968"/>
              </a:xfrm>
              <a:prstGeom prst="rect">
                <a:avLst/>
              </a:prstGeom>
              <a:blipFill>
                <a:blip r:embed="rId10"/>
                <a:stretch>
                  <a:fillRect b="-17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tangolo 36">
                <a:extLst>
                  <a:ext uri="{FF2B5EF4-FFF2-40B4-BE49-F238E27FC236}">
                    <a16:creationId xmlns:a16="http://schemas.microsoft.com/office/drawing/2014/main" id="{12FB868D-9F7B-AA47-8C22-3FF0A079833F}"/>
                  </a:ext>
                </a:extLst>
              </p:cNvPr>
              <p:cNvSpPr/>
              <p:nvPr/>
            </p:nvSpPr>
            <p:spPr>
              <a:xfrm>
                <a:off x="4453128" y="2797676"/>
                <a:ext cx="1308470" cy="435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37" name="Rettangolo 36">
                <a:extLst>
                  <a:ext uri="{FF2B5EF4-FFF2-40B4-BE49-F238E27FC236}">
                    <a16:creationId xmlns:a16="http://schemas.microsoft.com/office/drawing/2014/main" id="{12FB868D-9F7B-AA47-8C22-3FF0A07983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128" y="2797676"/>
                <a:ext cx="1308470" cy="435825"/>
              </a:xfrm>
              <a:prstGeom prst="rect">
                <a:avLst/>
              </a:prstGeom>
              <a:blipFill>
                <a:blip r:embed="rId11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ttangolo 37">
                <a:extLst>
                  <a:ext uri="{FF2B5EF4-FFF2-40B4-BE49-F238E27FC236}">
                    <a16:creationId xmlns:a16="http://schemas.microsoft.com/office/drawing/2014/main" id="{06109AF3-BAEB-2F40-9BE5-028FC2E35969}"/>
                  </a:ext>
                </a:extLst>
              </p:cNvPr>
              <p:cNvSpPr/>
              <p:nvPr/>
            </p:nvSpPr>
            <p:spPr>
              <a:xfrm>
                <a:off x="4864404" y="4904526"/>
                <a:ext cx="1308470" cy="435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38" name="Rettangolo 37">
                <a:extLst>
                  <a:ext uri="{FF2B5EF4-FFF2-40B4-BE49-F238E27FC236}">
                    <a16:creationId xmlns:a16="http://schemas.microsoft.com/office/drawing/2014/main" id="{06109AF3-BAEB-2F40-9BE5-028FC2E359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404" y="4904526"/>
                <a:ext cx="1308470" cy="435825"/>
              </a:xfrm>
              <a:prstGeom prst="rect">
                <a:avLst/>
              </a:prstGeom>
              <a:blipFill>
                <a:blip r:embed="rId12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uppo 39">
            <a:extLst>
              <a:ext uri="{FF2B5EF4-FFF2-40B4-BE49-F238E27FC236}">
                <a16:creationId xmlns:a16="http://schemas.microsoft.com/office/drawing/2014/main" id="{06D3E3DF-FC66-9541-BD0D-9C8DEFCA7856}"/>
              </a:ext>
            </a:extLst>
          </p:cNvPr>
          <p:cNvGrpSpPr/>
          <p:nvPr/>
        </p:nvGrpSpPr>
        <p:grpSpPr>
          <a:xfrm>
            <a:off x="6315374" y="3438827"/>
            <a:ext cx="2073050" cy="2877639"/>
            <a:chOff x="6315374" y="3438827"/>
            <a:chExt cx="2073050" cy="2877639"/>
          </a:xfrm>
        </p:grpSpPr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id="{7A85C764-2886-0C4F-A70A-BF3EF07EB9BD}"/>
                </a:ext>
              </a:extLst>
            </p:cNvPr>
            <p:cNvGrpSpPr/>
            <p:nvPr/>
          </p:nvGrpSpPr>
          <p:grpSpPr>
            <a:xfrm>
              <a:off x="6353354" y="3438827"/>
              <a:ext cx="2035070" cy="2877639"/>
              <a:chOff x="6210215" y="3438827"/>
              <a:chExt cx="2035070" cy="2877639"/>
            </a:xfrm>
          </p:grpSpPr>
          <p:sp>
            <p:nvSpPr>
              <p:cNvPr id="25" name="Rettangolo 24">
                <a:extLst>
                  <a:ext uri="{FF2B5EF4-FFF2-40B4-BE49-F238E27FC236}">
                    <a16:creationId xmlns:a16="http://schemas.microsoft.com/office/drawing/2014/main" id="{E4F8F246-005D-794B-9EB8-716181744CDF}"/>
                  </a:ext>
                </a:extLst>
              </p:cNvPr>
              <p:cNvSpPr/>
              <p:nvPr/>
            </p:nvSpPr>
            <p:spPr bwMode="auto">
              <a:xfrm>
                <a:off x="6383939" y="3438827"/>
                <a:ext cx="648072" cy="79275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ttangolo 25">
                <a:extLst>
                  <a:ext uri="{FF2B5EF4-FFF2-40B4-BE49-F238E27FC236}">
                    <a16:creationId xmlns:a16="http://schemas.microsoft.com/office/drawing/2014/main" id="{45FCA8CE-0921-7143-A9FB-F323FED854DF}"/>
                  </a:ext>
                </a:extLst>
              </p:cNvPr>
              <p:cNvSpPr/>
              <p:nvPr/>
            </p:nvSpPr>
            <p:spPr bwMode="auto">
              <a:xfrm>
                <a:off x="7428054" y="3907274"/>
                <a:ext cx="817231" cy="47681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308A32D2-D963-3E40-A050-A567AF1727EA}"/>
                  </a:ext>
                </a:extLst>
              </p:cNvPr>
              <p:cNvSpPr/>
              <p:nvPr/>
            </p:nvSpPr>
            <p:spPr bwMode="auto">
              <a:xfrm>
                <a:off x="6660232" y="3900920"/>
                <a:ext cx="648072" cy="79208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23" name="Picture 5" descr=" 03.02.jpg                                                      00037D80Macintosh HD                   ABA78158:">
                <a:extLst>
                  <a:ext uri="{FF2B5EF4-FFF2-40B4-BE49-F238E27FC236}">
                    <a16:creationId xmlns:a16="http://schemas.microsoft.com/office/drawing/2014/main" id="{8D1501FC-F6AB-B541-ACD1-EFCD01CCF4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27" r="41429"/>
              <a:stretch/>
            </p:blipFill>
            <p:spPr bwMode="auto">
              <a:xfrm>
                <a:off x="6210215" y="3519266"/>
                <a:ext cx="1585053" cy="279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ttangolo 12">
                    <a:extLst>
                      <a:ext uri="{FF2B5EF4-FFF2-40B4-BE49-F238E27FC236}">
                        <a16:creationId xmlns:a16="http://schemas.microsoft.com/office/drawing/2014/main" id="{C4260D07-2678-3445-A37B-82992E29B17B}"/>
                      </a:ext>
                    </a:extLst>
                  </p:cNvPr>
                  <p:cNvSpPr/>
                  <p:nvPr/>
                </p:nvSpPr>
                <p:spPr>
                  <a:xfrm>
                    <a:off x="7051889" y="3725936"/>
                    <a:ext cx="668581" cy="34996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oMath>
                      </m:oMathPara>
                    </a14:m>
                    <a:endParaRPr lang="it-IT" dirty="0"/>
                  </a:p>
                </p:txBody>
              </p:sp>
            </mc:Choice>
            <mc:Fallback xmlns="">
              <p:sp>
                <p:nvSpPr>
                  <p:cNvPr id="13" name="Rettangolo 12">
                    <a:extLst>
                      <a:ext uri="{FF2B5EF4-FFF2-40B4-BE49-F238E27FC236}">
                        <a16:creationId xmlns:a16="http://schemas.microsoft.com/office/drawing/2014/main" id="{C4260D07-2678-3445-A37B-82992E29B17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51889" y="3725936"/>
                    <a:ext cx="668581" cy="34996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13793"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5" name="Rettangolo 34">
                <a:extLst>
                  <a:ext uri="{FF2B5EF4-FFF2-40B4-BE49-F238E27FC236}">
                    <a16:creationId xmlns:a16="http://schemas.microsoft.com/office/drawing/2014/main" id="{6546FC22-3319-4A47-B509-323357E3FD70}"/>
                  </a:ext>
                </a:extLst>
              </p:cNvPr>
              <p:cNvSpPr/>
              <p:nvPr/>
            </p:nvSpPr>
            <p:spPr bwMode="auto">
              <a:xfrm>
                <a:off x="7305517" y="4104916"/>
                <a:ext cx="794875" cy="66421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it-IT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5A6F8D2F-A3AB-A247-8AB5-D4F38EFDFBCD}"/>
                </a:ext>
              </a:extLst>
            </p:cNvPr>
            <p:cNvSpPr/>
            <p:nvPr/>
          </p:nvSpPr>
          <p:spPr bwMode="auto">
            <a:xfrm>
              <a:off x="6315374" y="3493668"/>
              <a:ext cx="794875" cy="6642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88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0" grpId="0"/>
      <p:bldP spid="31" grpId="0"/>
      <p:bldP spid="32" grpId="0"/>
      <p:bldP spid="33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Dalla Serie alla Trasformata di Fourier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E8B53D6B-A463-4E41-A9D0-528DF67851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723" y="836712"/>
                <a:ext cx="8713788" cy="440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Il segnale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𝑥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𝑝</m:t>
                        </m:r>
                      </m:sub>
                    </m:sSub>
                    <m:r>
                      <a:rPr lang="it-IT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può essere sviluppato in Serie di Fourier (con</a:t>
                </a:r>
                <a14:m>
                  <m:oMath xmlns:m="http://schemas.openxmlformats.org/officeDocument/2006/math">
                    <m:r>
                      <a:rPr lang="it-IT" sz="2000" b="0" i="0" smtClean="0">
                        <a:latin typeface="Cambria Math" panose="02040503050406030204" pitchFamily="18" charset="0"/>
                        <a:ea typeface="Cambria Math" charset="0"/>
                      </a:rPr>
                      <m:t> 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𝑓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400" dirty="0">
                    <a:latin typeface="Calibri" charset="0"/>
                    <a:ea typeface="Calibri" charset="0"/>
                    <a:cs typeface="Calibri" charset="0"/>
                  </a:rPr>
                  <a:t>)</a:t>
                </a:r>
                <a:endParaRPr lang="it-IT" altLang="it-IT" sz="2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E8B53D6B-A463-4E41-A9D0-528DF6785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723" y="836712"/>
                <a:ext cx="8713788" cy="440505"/>
              </a:xfrm>
              <a:prstGeom prst="rect">
                <a:avLst/>
              </a:prstGeom>
              <a:blipFill>
                <a:blip r:embed="rId2"/>
                <a:stretch>
                  <a:fillRect l="-873" t="-136111" b="-2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9">
            <a:extLst>
              <a:ext uri="{FF2B5EF4-FFF2-40B4-BE49-F238E27FC236}">
                <a16:creationId xmlns:a16="http://schemas.microsoft.com/office/drawing/2014/main" id="{2F65CEB1-7903-9441-A25A-95B9E84B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132856"/>
            <a:ext cx="8713788" cy="40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i cui coefficienti sono dati da: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03E2AD34-4EFB-9547-8D85-4B2C9619D2B0}"/>
                  </a:ext>
                </a:extLst>
              </p:cNvPr>
              <p:cNvSpPr/>
              <p:nvPr/>
            </p:nvSpPr>
            <p:spPr>
              <a:xfrm>
                <a:off x="139829" y="3597901"/>
                <a:ext cx="8714682" cy="407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altLang="it-IT" sz="22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Valutiamo cosa succede 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  <m:r>
                      <a:rPr lang="it-I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  <m:r>
                      <a:rPr lang="it-IT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𝑓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  <m:r>
                      <a:rPr lang="it-I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t-IT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it-IT" sz="2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03E2AD34-4EFB-9547-8D85-4B2C9619D2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29" y="3597901"/>
                <a:ext cx="8714682" cy="407163"/>
              </a:xfrm>
              <a:prstGeom prst="rect">
                <a:avLst/>
              </a:prstGeom>
              <a:blipFill>
                <a:blip r:embed="rId3"/>
                <a:stretch>
                  <a:fillRect l="-1019" t="-18182" b="-27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>
                <a:extLst>
                  <a:ext uri="{FF2B5EF4-FFF2-40B4-BE49-F238E27FC236}">
                    <a16:creationId xmlns:a16="http://schemas.microsoft.com/office/drawing/2014/main" id="{46E5CF02-AE21-E649-9D37-B55A001873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4042" y="4087512"/>
                <a:ext cx="5309958" cy="2781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200" dirty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a) le righe spettrali si infittiscono</a:t>
                </a:r>
              </a:p>
              <a:p>
                <a:pPr marL="266700" hangingPunct="1">
                  <a:spcBef>
                    <a:spcPct val="0"/>
                  </a:spcBef>
                  <a:buNone/>
                </a:pPr>
                <a:r>
                  <a:rPr lang="it-IT" altLang="ja-JP" sz="2200" i="1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la quantità discreta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200" b="0" i="1" smtClean="0">
                            <a:latin typeface="Cambria Math" panose="02040503050406030204" pitchFamily="18" charset="0"/>
                            <a:ea typeface="Cambria Math" charset="0"/>
                          </a:rPr>
                          <m:t>𝑘</m:t>
                        </m:r>
                        <m: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  <m:t>𝑓</m:t>
                        </m:r>
                      </m:e>
                      <m:sub>
                        <m: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  <m:r>
                      <a:rPr lang="it-IT" sz="2200" i="1">
                        <a:latin typeface="Cambria Math" panose="02040503050406030204" pitchFamily="18" charset="0"/>
                        <a:ea typeface="Cambria Math" charset="0"/>
                      </a:rPr>
                      <m:t> </m:t>
                    </m:r>
                  </m:oMath>
                </a14:m>
                <a:r>
                  <a:rPr lang="it-IT" altLang="ja-JP" sz="2200" i="1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tende alla quantità continua </a:t>
                </a:r>
                <a14:m>
                  <m:oMath xmlns:m="http://schemas.openxmlformats.org/officeDocument/2006/math">
                    <m:r>
                      <a:rPr lang="it-IT" sz="2200" b="0" i="1" smtClean="0">
                        <a:latin typeface="Cambria Math" panose="02040503050406030204" pitchFamily="18" charset="0"/>
                        <a:ea typeface="Cambria Math" charset="0"/>
                      </a:rPr>
                      <m:t>𝑓</m:t>
                    </m:r>
                  </m:oMath>
                </a14:m>
                <a:r>
                  <a:rPr lang="it-IT" altLang="ja-JP" sz="2200" i="1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 </a:t>
                </a:r>
              </a:p>
              <a:p>
                <a:pPr hangingPunct="1">
                  <a:spcBef>
                    <a:spcPct val="0"/>
                  </a:spcBef>
                  <a:buNone/>
                </a:pPr>
                <a:endParaRPr lang="it-IT" altLang="it-IT" sz="2200" i="1" dirty="0">
                  <a:latin typeface="Calibri" panose="020F0502020204030204" pitchFamily="34" charset="0"/>
                  <a:ea typeface="Calibri" charset="0"/>
                  <a:cs typeface="Calibri" panose="020F0502020204030204" pitchFamily="34" charset="0"/>
                </a:endParaRPr>
              </a:p>
              <a:p>
                <a:pPr hangingPunct="1">
                  <a:spcBef>
                    <a:spcPct val="0"/>
                  </a:spcBef>
                  <a:buNone/>
                </a:pPr>
                <a:r>
                  <a:rPr lang="it-IT" altLang="it-IT" sz="22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b) I </a:t>
                </a:r>
                <a:r>
                  <a:rPr lang="it-IT" altLang="it-IT" sz="2200" dirty="0" err="1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coeff</a:t>
                </a:r>
                <a:r>
                  <a:rPr lang="it-IT" altLang="it-IT" sz="22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  <m:t>𝑋</m:t>
                        </m:r>
                      </m:e>
                      <m:sub>
                        <m: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altLang="it-IT" sz="22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 decrescono (proporzionali 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200" i="1">
                            <a:latin typeface="Cambria Math" panose="02040503050406030204" pitchFamily="18" charset="0"/>
                            <a:ea typeface="Cambria Math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it-IT" sz="22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it-IT" sz="2200" b="0" i="1" smtClean="0">
                        <a:latin typeface="Cambria Math" panose="02040503050406030204" pitchFamily="18" charset="0"/>
                        <a:ea typeface="Cambria Math" charset="0"/>
                      </a:rPr>
                      <m:t>)</m:t>
                    </m:r>
                  </m:oMath>
                </a14:m>
                <a:endParaRPr lang="it-IT" altLang="it-IT" sz="2200" dirty="0">
                  <a:latin typeface="Calibri" panose="020F0502020204030204" pitchFamily="34" charset="0"/>
                  <a:ea typeface="Calibri" charset="0"/>
                  <a:cs typeface="Calibri" panose="020F0502020204030204" pitchFamily="34" charset="0"/>
                </a:endParaRPr>
              </a:p>
              <a:p>
                <a:pPr marL="304800" hangingPunct="1">
                  <a:spcBef>
                    <a:spcPct val="0"/>
                  </a:spcBef>
                  <a:buNone/>
                </a:pPr>
                <a:r>
                  <a:rPr lang="it-IT" altLang="it-IT" sz="2200" i="1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definiamo il coefficiente di Fourier Modificato</a:t>
                </a:r>
              </a:p>
              <a:p>
                <a:pPr hangingPunct="1">
                  <a:spcBef>
                    <a:spcPct val="0"/>
                  </a:spcBef>
                  <a:buNone/>
                </a:pPr>
                <a:r>
                  <a:rPr lang="it-IT" altLang="it-IT" sz="22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 Box 5">
                <a:extLst>
                  <a:ext uri="{FF2B5EF4-FFF2-40B4-BE49-F238E27FC236}">
                    <a16:creationId xmlns:a16="http://schemas.microsoft.com/office/drawing/2014/main" id="{46E5CF02-AE21-E649-9D37-B55A00187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4042" y="4087512"/>
                <a:ext cx="5309958" cy="2781595"/>
              </a:xfrm>
              <a:prstGeom prst="rect">
                <a:avLst/>
              </a:prstGeom>
              <a:blipFill>
                <a:blip r:embed="rId4"/>
                <a:stretch>
                  <a:fillRect l="-1432" t="-2740" r="-23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6" descr=" 03.03.jpg                                                      00037D80Macintosh HD                   ABA78158:">
            <a:extLst>
              <a:ext uri="{FF2B5EF4-FFF2-40B4-BE49-F238E27FC236}">
                <a16:creationId xmlns:a16="http://schemas.microsoft.com/office/drawing/2014/main" id="{B8843100-2F72-E846-9272-794C79DD4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29" y="4151913"/>
            <a:ext cx="3613691" cy="244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tangolo 16">
                <a:extLst>
                  <a:ext uri="{FF2B5EF4-FFF2-40B4-BE49-F238E27FC236}">
                    <a16:creationId xmlns:a16="http://schemas.microsoft.com/office/drawing/2014/main" id="{2DB218D6-232D-F243-B5CA-286AB1494FE2}"/>
                  </a:ext>
                </a:extLst>
              </p:cNvPr>
              <p:cNvSpPr/>
              <p:nvPr/>
            </p:nvSpPr>
            <p:spPr>
              <a:xfrm>
                <a:off x="1958087" y="1124744"/>
                <a:ext cx="4196983" cy="102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𝑘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𝑘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(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𝑗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𝑘𝑓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ttangolo 16">
                <a:extLst>
                  <a:ext uri="{FF2B5EF4-FFF2-40B4-BE49-F238E27FC236}">
                    <a16:creationId xmlns:a16="http://schemas.microsoft.com/office/drawing/2014/main" id="{2DB218D6-232D-F243-B5CA-286AB1494F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087" y="1124744"/>
                <a:ext cx="4196983" cy="1028871"/>
              </a:xfrm>
              <a:prstGeom prst="rect">
                <a:avLst/>
              </a:prstGeom>
              <a:blipFill>
                <a:blip r:embed="rId6"/>
                <a:stretch>
                  <a:fillRect t="-119512" b="-17561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9C0983EE-9BCC-7441-B318-260E2154B94D}"/>
                  </a:ext>
                </a:extLst>
              </p:cNvPr>
              <p:cNvSpPr/>
              <p:nvPr/>
            </p:nvSpPr>
            <p:spPr>
              <a:xfrm>
                <a:off x="1958087" y="2492896"/>
                <a:ext cx="4923592" cy="109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b>
                            <m:sSub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9C0983EE-9BCC-7441-B318-260E2154B9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087" y="2492896"/>
                <a:ext cx="4923592" cy="1092030"/>
              </a:xfrm>
              <a:prstGeom prst="rect">
                <a:avLst/>
              </a:prstGeom>
              <a:blipFill>
                <a:blip r:embed="rId7"/>
                <a:stretch>
                  <a:fillRect l="-2062" t="-128736" b="-191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26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Dalla Serie alla Trasformata di Fourier</a:t>
            </a:r>
            <a:endParaRPr lang="en-US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8B53D6B-A463-4E41-A9D0-528DF6785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23" y="836712"/>
            <a:ext cx="8713788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Il coefficiente di Fourier modificato è: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64B501C2-B10C-BD42-A759-AF5BF0592D7D}"/>
                  </a:ext>
                </a:extLst>
              </p:cNvPr>
              <p:cNvSpPr/>
              <p:nvPr/>
            </p:nvSpPr>
            <p:spPr>
              <a:xfrm>
                <a:off x="1771444" y="1384026"/>
                <a:ext cx="6168547" cy="109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𝑘𝑓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≜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b>
                            <m:sSub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64B501C2-B10C-BD42-A759-AF5BF0592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444" y="1384026"/>
                <a:ext cx="6168547" cy="1092030"/>
              </a:xfrm>
              <a:prstGeom prst="rect">
                <a:avLst/>
              </a:prstGeom>
              <a:blipFill>
                <a:blip r:embed="rId2"/>
                <a:stretch>
                  <a:fillRect t="-127586" b="-191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71C0B2AA-87C7-F34A-BFD8-785EAD04BB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723" y="2543659"/>
                <a:ext cx="8713787" cy="417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spcAft>
                    <a:spcPts val="600"/>
                  </a:spcAft>
                  <a:buFontTx/>
                  <a:buNone/>
                </a:pPr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Passando all’</a:t>
                </a:r>
                <a:r>
                  <a:rPr lang="it-IT" altLang="ja-JP" sz="2200" dirty="0">
                    <a:latin typeface="Calibri" charset="0"/>
                    <a:ea typeface="Calibri" charset="0"/>
                    <a:cs typeface="Calibri" charset="0"/>
                  </a:rPr>
                  <a:t>operazione di limite per il coefficiente modificato di Fourier otteniamo:</a:t>
                </a: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hangingPunct="1">
                  <a:spcBef>
                    <a:spcPct val="50000"/>
                  </a:spcBef>
                  <a:spcAft>
                    <a:spcPts val="1200"/>
                  </a:spcAft>
                  <a:buNone/>
                </a:pPr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L</a:t>
                </a:r>
                <a:r>
                  <a:rPr lang="ja-JP" altLang="it-IT" sz="2200">
                    <a:latin typeface="Calibri" charset="0"/>
                    <a:ea typeface="Calibri" charset="0"/>
                    <a:cs typeface="Calibri" charset="0"/>
                  </a:rPr>
                  <a:t>’</a:t>
                </a:r>
                <a:r>
                  <a:rPr lang="it-IT" altLang="ja-JP" sz="2200" dirty="0">
                    <a:latin typeface="Calibri" charset="0"/>
                    <a:ea typeface="Calibri" charset="0"/>
                    <a:cs typeface="Calibri" charset="0"/>
                  </a:rPr>
                  <a:t>equazione ottenuta prende il nome di </a:t>
                </a:r>
                <a:r>
                  <a:rPr lang="it-IT" altLang="ja-JP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Trasformata di Fourier</a:t>
                </a:r>
                <a:r>
                  <a:rPr lang="it-IT" altLang="ja-JP" sz="2200" dirty="0">
                    <a:latin typeface="Calibri" charset="0"/>
                    <a:ea typeface="Calibri" charset="0"/>
                    <a:cs typeface="Calibri" charset="0"/>
                  </a:rPr>
                  <a:t> del segnale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it-IT" altLang="it-IT" sz="28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hangingPunct="1">
                  <a:spcBef>
                    <a:spcPct val="50000"/>
                  </a:spcBef>
                  <a:spcAft>
                    <a:spcPts val="1200"/>
                  </a:spcAft>
                  <a:buNone/>
                </a:pPr>
                <a:endParaRPr lang="it-IT" altLang="it-IT" sz="2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71C0B2AA-87C7-F34A-BFD8-785EAD04B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723" y="2543659"/>
                <a:ext cx="8713787" cy="4178516"/>
              </a:xfrm>
              <a:prstGeom prst="rect">
                <a:avLst/>
              </a:prstGeom>
              <a:blipFill>
                <a:blip r:embed="rId3"/>
                <a:stretch>
                  <a:fillRect l="-873" t="-1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2014B333-EBEE-4F4D-BE56-D3D00FCE3855}"/>
                  </a:ext>
                </a:extLst>
              </p:cNvPr>
              <p:cNvSpPr/>
              <p:nvPr/>
            </p:nvSpPr>
            <p:spPr>
              <a:xfrm>
                <a:off x="3777285" y="3799547"/>
                <a:ext cx="4395114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𝑓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)=</m:t>
                      </m:r>
                      <m:nary>
                        <m:nary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2014B333-EBEE-4F4D-BE56-D3D00FCE38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285" y="3799547"/>
                <a:ext cx="4395114" cy="833370"/>
              </a:xfrm>
              <a:prstGeom prst="rect">
                <a:avLst/>
              </a:prstGeom>
              <a:blipFill>
                <a:blip r:embed="rId4"/>
                <a:stretch>
                  <a:fillRect l="-3170" t="-187879" b="-2651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D155E667-8317-BD4B-8937-B7E486B2DF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1601" y="3356992"/>
                <a:ext cx="5904655" cy="1981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𝑘𝑓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nary>
                            <m:naryPr>
                              <m:ctrlPr>
                                <a:rPr 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/>
                          </m:nary>
                        </m:e>
                      </m:nary>
                    </m:oMath>
                  </m:oMathPara>
                </a14:m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D155E667-8317-BD4B-8937-B7E486B2D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1" y="3356992"/>
                <a:ext cx="5904655" cy="1981953"/>
              </a:xfrm>
              <a:prstGeom prst="rect">
                <a:avLst/>
              </a:prstGeom>
              <a:blipFill>
                <a:blip r:embed="rId5"/>
                <a:stretch>
                  <a:fillRect l="-16953" t="-36306" b="-566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13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Dalla Serie alla Trasformata di Fourier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1CD3C5D8-8E5A-1746-8EBB-208238F06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522" y="964278"/>
                <a:ext cx="8713787" cy="1492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Passiamo alla formula si sintesi della Serie di Fourier. Moltiplichiamo e dividiamo per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charset="0"/>
                          </a:rPr>
                          <m:t>𝑓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e introduciamo il coefficiente di Fourier modificato</a:t>
                </a:r>
                <a:r>
                  <a:rPr lang="it-IT" altLang="ja-JP" sz="2200" i="1" baseline="-250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𝑋</m:t>
                        </m:r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𝑘𝑓</m:t>
                                </m:r>
                              </m:e>
                              <m:sub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≜</m:t>
                        </m:r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𝑋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  <a:ea typeface="Cambria Math" charset="0"/>
                          </a:rPr>
                          <m:t>0</m:t>
                        </m:r>
                      </m:sub>
                    </m:sSub>
                  </m:oMath>
                </a14:m>
                <a:endParaRPr lang="it-IT" altLang="it-IT" sz="22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it-IT" altLang="it-IT" sz="2200" i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1CD3C5D8-8E5A-1746-8EBB-208238F06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522" y="964278"/>
                <a:ext cx="8713787" cy="1492332"/>
              </a:xfrm>
              <a:prstGeom prst="rect">
                <a:avLst/>
              </a:prstGeom>
              <a:blipFill>
                <a:blip r:embed="rId2"/>
                <a:stretch>
                  <a:fillRect l="-873" t="-42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0">
            <a:extLst>
              <a:ext uri="{FF2B5EF4-FFF2-40B4-BE49-F238E27FC236}">
                <a16:creationId xmlns:a16="http://schemas.microsoft.com/office/drawing/2014/main" id="{FD838EED-557B-7D45-B9C5-49E4A185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22" y="2997516"/>
            <a:ext cx="8713788" cy="331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Effettuiamo l’o</a:t>
            </a:r>
            <a:r>
              <a:rPr lang="it-IT" altLang="ja-JP" sz="2200" dirty="0">
                <a:latin typeface="Calibri" charset="0"/>
                <a:ea typeface="Calibri" charset="0"/>
                <a:cs typeface="Calibri" charset="0"/>
              </a:rPr>
              <a:t>perazione di limite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20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200" dirty="0">
                <a:latin typeface="Calibri" charset="0"/>
                <a:ea typeface="Calibri" charset="0"/>
                <a:cs typeface="Calibri" charset="0"/>
              </a:rPr>
              <a:t>equazione ottenuta prende il nome di </a:t>
            </a:r>
            <a:r>
              <a:rPr lang="it-IT" altLang="ja-JP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Anti-Trasformata di Fourier</a:t>
            </a: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BCFB328A-7CAD-D24B-A55E-060A1E3121AB}"/>
                  </a:ext>
                </a:extLst>
              </p:cNvPr>
              <p:cNvSpPr/>
              <p:nvPr/>
            </p:nvSpPr>
            <p:spPr>
              <a:xfrm>
                <a:off x="154668" y="1908306"/>
                <a:ext cx="8834663" cy="102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𝑘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it-I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0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𝑘𝑓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f>
                            <m:fPr>
                              <m:ctrlPr>
                                <a:rPr lang="it-I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𝑘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𝑘𝑓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(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𝑗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𝑘𝑓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BCFB328A-7CAD-D24B-A55E-060A1E3121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68" y="1908306"/>
                <a:ext cx="8834663" cy="1028871"/>
              </a:xfrm>
              <a:prstGeom prst="rect">
                <a:avLst/>
              </a:prstGeom>
              <a:blipFill>
                <a:blip r:embed="rId3"/>
                <a:stretch>
                  <a:fillRect t="-119512" b="-1743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416626BB-DD7E-7B41-9D8C-D884A1B900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576" y="3500089"/>
                <a:ext cx="5904655" cy="2809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𝑘𝑓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it-IT" altLang="it-IT" sz="20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hangingPunct="1">
                  <a:spcBef>
                    <a:spcPct val="500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it-IT" altLang="it-IT" sz="20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𝑘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nary>
                            <m:nary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𝑑𝑓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altLang="it-IT" sz="20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altLang="it-IT" sz="2000" i="1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spcAft>
                    <a:spcPts val="1200"/>
                  </a:spcAft>
                  <a:buFontTx/>
                  <a:buNone/>
                </a:pPr>
                <a:endParaRPr lang="it-IT" altLang="it-IT" sz="2000" i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416626BB-DD7E-7B41-9D8C-D884A1B90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3500089"/>
                <a:ext cx="5904655" cy="2809231"/>
              </a:xfrm>
              <a:prstGeom prst="rect">
                <a:avLst/>
              </a:prstGeom>
              <a:blipFill>
                <a:blip r:embed="rId4"/>
                <a:stretch>
                  <a:fillRect l="-12876" t="-11261" b="-247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3FCB7288-F0B0-3E48-AD47-8DC867375A97}"/>
                  </a:ext>
                </a:extLst>
              </p:cNvPr>
              <p:cNvSpPr/>
              <p:nvPr/>
            </p:nvSpPr>
            <p:spPr>
              <a:xfrm>
                <a:off x="3598742" y="4005064"/>
                <a:ext cx="4215513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)=</m:t>
                      </m:r>
                      <m:nary>
                        <m:nary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𝑑𝑓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3FCB7288-F0B0-3E48-AD47-8DC867375A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742" y="4005064"/>
                <a:ext cx="4215513" cy="833370"/>
              </a:xfrm>
              <a:prstGeom prst="rect">
                <a:avLst/>
              </a:prstGeom>
              <a:blipFill>
                <a:blip r:embed="rId5"/>
                <a:stretch>
                  <a:fillRect l="-5405" t="-185075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9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Equazioni di Sintesi e di Analisi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3FCB7288-F0B0-3E48-AD47-8DC867375A97}"/>
                  </a:ext>
                </a:extLst>
              </p:cNvPr>
              <p:cNvSpPr/>
              <p:nvPr/>
            </p:nvSpPr>
            <p:spPr>
              <a:xfrm>
                <a:off x="2267744" y="3372271"/>
                <a:ext cx="4215513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)=</m:t>
                      </m:r>
                      <m:nary>
                        <m:nary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𝑑𝑓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3FCB7288-F0B0-3E48-AD47-8DC867375A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372271"/>
                <a:ext cx="4215513" cy="833370"/>
              </a:xfrm>
              <a:prstGeom prst="rect">
                <a:avLst/>
              </a:prstGeom>
              <a:blipFill>
                <a:blip r:embed="rId2"/>
                <a:stretch>
                  <a:fillRect l="-5105" t="-185075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D593910A-B312-A542-A7B0-1ED9B3479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106" y="2320067"/>
                <a:ext cx="8821390" cy="1065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L</a:t>
                </a:r>
                <a:r>
                  <a:rPr lang="ja-JP" altLang="it-IT" sz="220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’</a:t>
                </a:r>
                <a:r>
                  <a:rPr lang="it-IT" altLang="ja-JP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Equazione di Analisi </a:t>
                </a:r>
                <a:r>
                  <a:rPr lang="it-IT" altLang="ja-JP" sz="2200" dirty="0">
                    <a:latin typeface="Calibri" charset="0"/>
                    <a:ea typeface="Calibri" charset="0"/>
                    <a:cs typeface="Calibri" charset="0"/>
                  </a:rPr>
                  <a:t>permette di determinare il peso che le varie componenti frequenziali (non più discrete ma variabili con continuità su tutto l</a:t>
                </a:r>
                <a:r>
                  <a:rPr lang="ja-JP" altLang="it-IT" sz="2200">
                    <a:latin typeface="Calibri" charset="0"/>
                    <a:ea typeface="Calibri" charset="0"/>
                    <a:cs typeface="Calibri" charset="0"/>
                  </a:rPr>
                  <a:t>’</a:t>
                </a:r>
                <a:r>
                  <a:rPr lang="it-IT" altLang="ja-JP" sz="2200" dirty="0">
                    <a:latin typeface="Calibri" charset="0"/>
                    <a:ea typeface="Calibri" charset="0"/>
                    <a:cs typeface="Calibri" charset="0"/>
                  </a:rPr>
                  <a:t>asse reale) hanno nella composizione del segnale</a:t>
                </a:r>
                <a14:m>
                  <m:oMath xmlns:m="http://schemas.openxmlformats.org/officeDocument/2006/math">
                    <m:r>
                      <a:rPr lang="it-IT" sz="2000" b="0" i="0" smtClean="0">
                        <a:latin typeface="Cambria Math" panose="02040503050406030204" pitchFamily="18" charset="0"/>
                        <a:ea typeface="Cambria Math" charset="0"/>
                      </a:rPr>
                      <m:t> 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</a:rPr>
                      <m:t>𝑥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</a:rPr>
                      <m:t>(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</a:rPr>
                      <m:t>𝑡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charset="0"/>
                      </a:rPr>
                      <m:t>)</m:t>
                    </m:r>
                  </m:oMath>
                </a14:m>
                <a:endParaRPr lang="it-IT" altLang="it-IT" sz="2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D593910A-B312-A542-A7B0-1ED9B3479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106" y="2320067"/>
                <a:ext cx="8821390" cy="1065484"/>
              </a:xfrm>
              <a:prstGeom prst="rect">
                <a:avLst/>
              </a:prstGeom>
              <a:blipFill>
                <a:blip r:embed="rId3"/>
                <a:stretch>
                  <a:fillRect l="-718" t="-5882" b="-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0">
            <a:extLst>
              <a:ext uri="{FF2B5EF4-FFF2-40B4-BE49-F238E27FC236}">
                <a16:creationId xmlns:a16="http://schemas.microsoft.com/office/drawing/2014/main" id="{A0BEC73D-9FF0-FB41-99AC-8D983A4F5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66" y="764704"/>
            <a:ext cx="7777261" cy="72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Le due equazioni sono anche note rispettivamente con il nome di </a:t>
            </a: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Equazione di Analisi</a:t>
            </a: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 ed </a:t>
            </a: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Equazione di Sintesi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D494A3F8-4579-D647-A0FB-5FA76B47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238568"/>
            <a:ext cx="8713788" cy="10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2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Equazione di Sintesi </a:t>
            </a:r>
            <a:r>
              <a:rPr lang="it-IT" altLang="ja-JP" sz="2200" dirty="0">
                <a:latin typeface="Calibri" charset="0"/>
                <a:ea typeface="Calibri" charset="0"/>
                <a:cs typeface="Calibri" charset="0"/>
              </a:rPr>
              <a:t>permette di rappresentare il segnale come sovrapposizione nel continuo di fasori aventi frequenza (non multipla della frequenza fondamentale) variabile su tutto l</a:t>
            </a:r>
            <a:r>
              <a:rPr lang="ja-JP" altLang="it-IT" sz="22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200" dirty="0">
                <a:latin typeface="Calibri" charset="0"/>
                <a:ea typeface="Calibri" charset="0"/>
                <a:cs typeface="Calibri" charset="0"/>
              </a:rPr>
              <a:t>asse reale </a:t>
            </a:r>
            <a:endParaRPr lang="it-IT" altLang="it-IT" sz="2200" dirty="0"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6E06CF74-E3C6-BC45-9AF8-D5AEF525D6C4}"/>
                  </a:ext>
                </a:extLst>
              </p:cNvPr>
              <p:cNvSpPr/>
              <p:nvPr/>
            </p:nvSpPr>
            <p:spPr>
              <a:xfrm>
                <a:off x="2019636" y="1475063"/>
                <a:ext cx="4395114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𝑓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)=</m:t>
                      </m:r>
                      <m:nary>
                        <m:nary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𝑗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6E06CF74-E3C6-BC45-9AF8-D5AEF525D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636" y="1475063"/>
                <a:ext cx="4395114" cy="833370"/>
              </a:xfrm>
              <a:prstGeom prst="rect">
                <a:avLst/>
              </a:prstGeom>
              <a:blipFill>
                <a:blip r:embed="rId4"/>
                <a:stretch>
                  <a:fillRect l="-2882"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1">
            <a:extLst>
              <a:ext uri="{FF2B5EF4-FFF2-40B4-BE49-F238E27FC236}">
                <a16:creationId xmlns:a16="http://schemas.microsoft.com/office/drawing/2014/main" id="{2D2ACA33-3451-F040-BF7E-34776976D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30" y="5821188"/>
            <a:ext cx="8016006" cy="72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200" dirty="0">
                <a:latin typeface="Calibri" charset="0"/>
                <a:ea typeface="Calibri" charset="0"/>
                <a:cs typeface="Calibri" charset="0"/>
              </a:rPr>
              <a:t>La conoscenza del segnale in ambito temporale è equivalente alla                               	conoscenza del segnale in ambito frequenziale e viceversa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1CCDFCBE-B22D-D741-B35D-D4D991283300}"/>
                  </a:ext>
                </a:extLst>
              </p:cNvPr>
              <p:cNvSpPr/>
              <p:nvPr/>
            </p:nvSpPr>
            <p:spPr>
              <a:xfrm>
                <a:off x="3237758" y="5325547"/>
                <a:ext cx="1958870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)⇔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1CCDFCBE-B22D-D741-B35D-D4D9912833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758" y="5325547"/>
                <a:ext cx="1958870" cy="435825"/>
              </a:xfrm>
              <a:prstGeom prst="rect">
                <a:avLst/>
              </a:prstGeom>
              <a:blipFill>
                <a:blip r:embed="rId5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55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621</Words>
  <Application>Microsoft Macintosh PowerPoint</Application>
  <PresentationFormat>Presentazione su schermo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Serie di Fourier</vt:lpstr>
      <vt:lpstr>La Trasformata di Fourier</vt:lpstr>
      <vt:lpstr>Dalla Serie alla Trasformata di Fourier</vt:lpstr>
      <vt:lpstr>Dalla Serie alla Trasformata di Fourier</vt:lpstr>
      <vt:lpstr>Dalla Serie alla Trasformata di Fourier</vt:lpstr>
      <vt:lpstr>Dalla Serie alla Trasformata di Fourier</vt:lpstr>
      <vt:lpstr>Equazioni di Sintesi e di Analisi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115</cp:revision>
  <cp:lastPrinted>1601-01-01T00:00:00Z</cp:lastPrinted>
  <dcterms:created xsi:type="dcterms:W3CDTF">2014-02-26T18:00:47Z</dcterms:created>
  <dcterms:modified xsi:type="dcterms:W3CDTF">2022-11-22T08:57:12Z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