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341" r:id="rId4"/>
    <p:sldId id="342" r:id="rId5"/>
    <p:sldId id="343" r:id="rId6"/>
    <p:sldId id="344" r:id="rId7"/>
    <p:sldId id="345" r:id="rId8"/>
    <p:sldId id="346" r:id="rId9"/>
    <p:sldId id="353" r:id="rId10"/>
    <p:sldId id="347" r:id="rId11"/>
    <p:sldId id="348" r:id="rId12"/>
    <p:sldId id="349" r:id="rId13"/>
    <p:sldId id="350" r:id="rId14"/>
    <p:sldId id="351" r:id="rId15"/>
    <p:sldId id="352" r:id="rId1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8"/>
    <p:restoredTop sz="94762"/>
  </p:normalViewPr>
  <p:slideViewPr>
    <p:cSldViewPr>
      <p:cViewPr varScale="1">
        <p:scale>
          <a:sx n="117" d="100"/>
          <a:sy n="117" d="100"/>
        </p:scale>
        <p:origin x="188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4789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5457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9191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950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311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156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15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D8ADD4-4F5A-4AB0-A08E-6D39D5E9D903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26126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523168-CF4B-42EE-B6F6-F61ED482068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566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FCD6E-F072-8D4D-8081-1E1AE5EE6D7E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8281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0DA9AF-3799-416A-A560-6F29E13DB02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2328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8EBC85-9922-4F4C-9274-F4D9C0E9304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3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48.bin"/><Relationship Id="rId18" Type="http://schemas.openxmlformats.org/officeDocument/2006/relationships/oleObject" Target="../embeddings/oleObject51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1.wmf"/><Relationship Id="rId17" Type="http://schemas.openxmlformats.org/officeDocument/2006/relationships/image" Target="../media/image53.wmf"/><Relationship Id="rId2" Type="http://schemas.openxmlformats.org/officeDocument/2006/relationships/notesSlide" Target="../notesSlides/notesSlide13.xml"/><Relationship Id="rId16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image" Target="../media/image52.wmf"/><Relationship Id="rId10" Type="http://schemas.openxmlformats.org/officeDocument/2006/relationships/image" Target="../media/image50.wmf"/><Relationship Id="rId19" Type="http://schemas.openxmlformats.org/officeDocument/2006/relationships/image" Target="../media/image54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535236" y="5960640"/>
            <a:ext cx="7253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1314698" y="960015"/>
            <a:ext cx="0" cy="528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38473" y="596064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0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35236" y="5960640"/>
            <a:ext cx="1511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2046536" y="581776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046536" y="522086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043361" y="522086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759323" y="4501728"/>
            <a:ext cx="719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478461" y="3788940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202361" y="306186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923086" y="2345903"/>
            <a:ext cx="7191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30636" y="5960640"/>
            <a:ext cx="28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1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478336" y="5960640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2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199061" y="596064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3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919786" y="596064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4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38923" y="5960640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5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359648" y="5960640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Arial" charset="0"/>
              </a:rPr>
              <a:t>6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646986" y="1645815"/>
            <a:ext cx="21415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1298823" y="522245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>
            <a:off x="1324223" y="450331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1319461" y="3785765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>
            <a:off x="1327398" y="1642640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1324223" y="306821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1319461" y="234749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395536" y="794915"/>
          <a:ext cx="7635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4449" imgH="317225" progId="Equation.3">
                  <p:embed/>
                </p:oleObj>
              </mc:Choice>
              <mc:Fallback>
                <p:oleObj name="Equation" r:id="rId3" imgW="634449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94915"/>
                        <a:ext cx="7635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7664698" y="6116215"/>
          <a:ext cx="2476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646" imgH="190335" progId="Equation.3">
                  <p:embed/>
                </p:oleObj>
              </mc:Choice>
              <mc:Fallback>
                <p:oleObj name="Equation" r:id="rId5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4698" y="6116215"/>
                        <a:ext cx="2476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5575548" y="3190453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Arial" charset="0"/>
              </a:rPr>
              <a:t>v.a. discreta</a:t>
            </a: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2759323" y="450331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3478461" y="3785765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4203948" y="3053928"/>
            <a:ext cx="0" cy="7318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4919911" y="2347490"/>
            <a:ext cx="0" cy="731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5623173" y="1615653"/>
            <a:ext cx="0" cy="7318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535236" y="1447378"/>
            <a:ext cx="738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1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5236" y="2150640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5/6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514598" y="2866603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4/6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17773" y="3587328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3/6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522536" y="4303290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2/6</a:t>
            </a:r>
            <a:endParaRPr lang="it-IT" altLang="it-IT" sz="2000">
              <a:latin typeface="Arial" charset="0"/>
            </a:endParaRP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27298" y="5022428"/>
            <a:ext cx="74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Arial" charset="0"/>
              </a:rPr>
              <a:t>1/6</a:t>
            </a:r>
            <a:endParaRPr lang="it-IT" altLang="it-IT" sz="2000">
              <a:latin typeface="Arial" charset="0"/>
            </a:endParaRPr>
          </a:p>
        </p:txBody>
      </p:sp>
      <p:graphicFrame>
        <p:nvGraphicFramePr>
          <p:cNvPr id="94251" name="Object 43"/>
          <p:cNvGraphicFramePr>
            <a:graphicFrameLocks noChangeAspect="1"/>
          </p:cNvGraphicFramePr>
          <p:nvPr/>
        </p:nvGraphicFramePr>
        <p:xfrm>
          <a:off x="3559423" y="4263603"/>
          <a:ext cx="5027613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41900" imgH="1524000" progId="Equation.3">
                  <p:embed/>
                </p:oleObj>
              </mc:Choice>
              <mc:Fallback>
                <p:oleObj name="Equation" r:id="rId7" imgW="5041900" imgH="152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423" y="4263603"/>
                        <a:ext cx="5027613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itolo 4"/>
          <p:cNvSpPr txBox="1">
            <a:spLocks/>
          </p:cNvSpPr>
          <p:nvPr/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673366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kern="0"/>
              <a:t>Funzione di Distribuzione Cumulativa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694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12775" y="1042988"/>
            <a:ext cx="7281862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Calcolare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CDF della variabile aleatoria associata all’istante in cui il treno arriva in stazione nell’intervallo temporale (0,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96875" y="2960688"/>
          <a:ext cx="2962275" cy="200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59100" imgH="2006600" progId="Equation.3">
                  <p:embed/>
                </p:oleObj>
              </mc:Choice>
              <mc:Fallback>
                <p:oleObj name="Equation" r:id="rId3" imgW="2959100" imgH="200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960688"/>
                        <a:ext cx="2962275" cy="200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633663" y="5702300"/>
          <a:ext cx="1485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255" imgH="355446" progId="Equation.3">
                  <p:embed/>
                </p:oleObj>
              </mc:Choice>
              <mc:Fallback>
                <p:oleObj name="Equation" r:id="rId5" imgW="1485255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5702300"/>
                        <a:ext cx="1485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00613" y="5600700"/>
            <a:ext cx="23764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uniforme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043363" y="4400550"/>
            <a:ext cx="481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5260975" y="2312988"/>
            <a:ext cx="0" cy="2374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134225" y="3105150"/>
            <a:ext cx="16557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5260975" y="3105150"/>
            <a:ext cx="187325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5260975" y="31051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7134225" y="310515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900613" y="44719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0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45300" y="4471988"/>
            <a:ext cx="59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T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900613" y="29606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4119563" y="2319338"/>
          <a:ext cx="755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300" imgH="368300" progId="Equation.3">
                  <p:embed/>
                </p:oleObj>
              </mc:Choice>
              <mc:Fallback>
                <p:oleObj name="Equation" r:id="rId7" imgW="749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63" y="2319338"/>
                        <a:ext cx="7556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8501063" y="4471988"/>
          <a:ext cx="24765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646" imgH="190335" progId="Equation.3">
                  <p:embed/>
                </p:oleObj>
              </mc:Choice>
              <mc:Fallback>
                <p:oleObj name="Equation" r:id="rId9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1063" y="4471988"/>
                        <a:ext cx="247650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845300" y="2320925"/>
            <a:ext cx="20161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v.a. continua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043363" y="4400550"/>
            <a:ext cx="12176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53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49102" y="1035398"/>
            <a:ext cx="7535266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Consideriamo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, e supponiamo che sia generalmente derivabile in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La sua derivata prima è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funzione densità di probabilità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pdf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).</a:t>
            </a: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219450" y="2460625"/>
          <a:ext cx="2105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8200" imgH="723900" progId="Equation.3">
                  <p:embed/>
                </p:oleObj>
              </mc:Choice>
              <mc:Fallback>
                <p:oleObj name="Equation" r:id="rId3" imgW="21082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2460625"/>
                        <a:ext cx="2105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38138" y="3643313"/>
            <a:ext cx="459956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Proprietà della pdf</a:t>
            </a:r>
            <a:endParaRPr lang="it-IT" alt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2265362" y="4079138"/>
          <a:ext cx="464026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35500" imgH="1028700" progId="Equation.3">
                  <p:embed/>
                </p:oleObj>
              </mc:Choice>
              <mc:Fallback>
                <p:oleObj name="Equation" r:id="rId5" imgW="46355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2" y="4079138"/>
                        <a:ext cx="464026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3168649" y="5186880"/>
          <a:ext cx="283368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32100" imgH="1028700" progId="Equation.3">
                  <p:embed/>
                </p:oleObj>
              </mc:Choice>
              <mc:Fallback>
                <p:oleObj name="Equation" r:id="rId7" imgW="28321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49" y="5186880"/>
                        <a:ext cx="283368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03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49450" y="5013176"/>
            <a:ext cx="2709863" cy="3683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59338" y="5013176"/>
            <a:ext cx="2789237" cy="3683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297238" y="2983781"/>
            <a:ext cx="257175" cy="1447800"/>
          </a:xfrm>
          <a:custGeom>
            <a:avLst/>
            <a:gdLst>
              <a:gd name="T0" fmla="*/ 0 w 162"/>
              <a:gd name="T1" fmla="*/ 2147483647 h 912"/>
              <a:gd name="T2" fmla="*/ 0 w 162"/>
              <a:gd name="T3" fmla="*/ 2147483647 h 912"/>
              <a:gd name="T4" fmla="*/ 2147483647 w 162"/>
              <a:gd name="T5" fmla="*/ 0 h 912"/>
              <a:gd name="T6" fmla="*/ 2147483647 w 162"/>
              <a:gd name="T7" fmla="*/ 2147483647 h 912"/>
              <a:gd name="T8" fmla="*/ 2147483647 w 162"/>
              <a:gd name="T9" fmla="*/ 2147483647 h 912"/>
              <a:gd name="T10" fmla="*/ 0 w 162"/>
              <a:gd name="T11" fmla="*/ 2147483647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2" h="912">
                <a:moveTo>
                  <a:pt x="0" y="912"/>
                </a:moveTo>
                <a:lnTo>
                  <a:pt x="0" y="12"/>
                </a:lnTo>
                <a:lnTo>
                  <a:pt x="96" y="0"/>
                </a:lnTo>
                <a:lnTo>
                  <a:pt x="162" y="6"/>
                </a:lnTo>
                <a:lnTo>
                  <a:pt x="162" y="912"/>
                </a:lnTo>
                <a:lnTo>
                  <a:pt x="0" y="912"/>
                </a:lnTo>
                <a:close/>
              </a:path>
            </a:pathLst>
          </a:custGeom>
          <a:solidFill>
            <a:srgbClr val="FF0000"/>
          </a:soli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030413" y="3536231"/>
            <a:ext cx="266700" cy="904875"/>
          </a:xfrm>
          <a:custGeom>
            <a:avLst/>
            <a:gdLst>
              <a:gd name="T0" fmla="*/ 0 w 168"/>
              <a:gd name="T1" fmla="*/ 2147483647 h 570"/>
              <a:gd name="T2" fmla="*/ 0 w 168"/>
              <a:gd name="T3" fmla="*/ 2147483647 h 570"/>
              <a:gd name="T4" fmla="*/ 2147483647 w 168"/>
              <a:gd name="T5" fmla="*/ 0 h 570"/>
              <a:gd name="T6" fmla="*/ 2147483647 w 168"/>
              <a:gd name="T7" fmla="*/ 2147483647 h 570"/>
              <a:gd name="T8" fmla="*/ 0 w 168"/>
              <a:gd name="T9" fmla="*/ 2147483647 h 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" h="570">
                <a:moveTo>
                  <a:pt x="0" y="570"/>
                </a:moveTo>
                <a:lnTo>
                  <a:pt x="0" y="84"/>
                </a:lnTo>
                <a:lnTo>
                  <a:pt x="168" y="0"/>
                </a:lnTo>
                <a:lnTo>
                  <a:pt x="168" y="564"/>
                </a:lnTo>
                <a:lnTo>
                  <a:pt x="0" y="57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932405"/>
              </p:ext>
            </p:extLst>
          </p:nvPr>
        </p:nvGraphicFramePr>
        <p:xfrm>
          <a:off x="583211" y="917882"/>
          <a:ext cx="37401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46500" imgH="368300" progId="Equation.3">
                  <p:embed/>
                </p:oleObj>
              </mc:Choice>
              <mc:Fallback>
                <p:oleObj name="Equation" r:id="rId3" imgW="3746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11" y="917882"/>
                        <a:ext cx="37401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819150" y="4436343"/>
            <a:ext cx="633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1538288" y="1988418"/>
            <a:ext cx="0" cy="295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963613" y="2985368"/>
            <a:ext cx="5832475" cy="1235075"/>
          </a:xfrm>
          <a:custGeom>
            <a:avLst/>
            <a:gdLst>
              <a:gd name="T0" fmla="*/ 0 w 3674"/>
              <a:gd name="T1" fmla="*/ 2147483647 h 778"/>
              <a:gd name="T2" fmla="*/ 2147483647 w 3674"/>
              <a:gd name="T3" fmla="*/ 2147483647 h 778"/>
              <a:gd name="T4" fmla="*/ 2147483647 w 3674"/>
              <a:gd name="T5" fmla="*/ 2147483647 h 778"/>
              <a:gd name="T6" fmla="*/ 2147483647 w 3674"/>
              <a:gd name="T7" fmla="*/ 2147483647 h 778"/>
              <a:gd name="T8" fmla="*/ 2147483647 w 3674"/>
              <a:gd name="T9" fmla="*/ 2147483647 h 778"/>
              <a:gd name="T10" fmla="*/ 2147483647 w 3674"/>
              <a:gd name="T11" fmla="*/ 2147483647 h 778"/>
              <a:gd name="T12" fmla="*/ 2147483647 w 3674"/>
              <a:gd name="T13" fmla="*/ 2147483647 h 778"/>
              <a:gd name="T14" fmla="*/ 2147483647 w 3674"/>
              <a:gd name="T15" fmla="*/ 2147483647 h 778"/>
              <a:gd name="T16" fmla="*/ 2147483647 w 3674"/>
              <a:gd name="T17" fmla="*/ 2147483647 h 778"/>
              <a:gd name="T18" fmla="*/ 2147483647 w 3674"/>
              <a:gd name="T19" fmla="*/ 2147483647 h 77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74" h="778">
                <a:moveTo>
                  <a:pt x="0" y="642"/>
                </a:moveTo>
                <a:cubicBezTo>
                  <a:pt x="53" y="649"/>
                  <a:pt x="106" y="657"/>
                  <a:pt x="181" y="642"/>
                </a:cubicBezTo>
                <a:cubicBezTo>
                  <a:pt x="256" y="627"/>
                  <a:pt x="325" y="611"/>
                  <a:pt x="453" y="551"/>
                </a:cubicBezTo>
                <a:cubicBezTo>
                  <a:pt x="581" y="491"/>
                  <a:pt x="808" y="362"/>
                  <a:pt x="952" y="279"/>
                </a:cubicBezTo>
                <a:cubicBezTo>
                  <a:pt x="1096" y="196"/>
                  <a:pt x="1194" y="98"/>
                  <a:pt x="1315" y="53"/>
                </a:cubicBezTo>
                <a:cubicBezTo>
                  <a:pt x="1436" y="8"/>
                  <a:pt x="1550" y="0"/>
                  <a:pt x="1678" y="7"/>
                </a:cubicBezTo>
                <a:cubicBezTo>
                  <a:pt x="1806" y="14"/>
                  <a:pt x="1927" y="45"/>
                  <a:pt x="2086" y="98"/>
                </a:cubicBezTo>
                <a:cubicBezTo>
                  <a:pt x="2245" y="151"/>
                  <a:pt x="2456" y="242"/>
                  <a:pt x="2630" y="325"/>
                </a:cubicBezTo>
                <a:cubicBezTo>
                  <a:pt x="2804" y="408"/>
                  <a:pt x="2955" y="521"/>
                  <a:pt x="3129" y="597"/>
                </a:cubicBezTo>
                <a:cubicBezTo>
                  <a:pt x="3303" y="673"/>
                  <a:pt x="3488" y="725"/>
                  <a:pt x="3674" y="77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585788" y="1953493"/>
          <a:ext cx="733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600" imgH="368300" progId="Equation.3">
                  <p:embed/>
                </p:oleObj>
              </mc:Choice>
              <mc:Fallback>
                <p:oleObj name="Equation" r:id="rId5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953493"/>
                        <a:ext cx="733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6723063" y="4509368"/>
          <a:ext cx="2476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646" imgH="190335" progId="Equation.3">
                  <p:embed/>
                </p:oleObj>
              </mc:Choice>
              <mc:Fallback>
                <p:oleObj name="Equation" r:id="rId7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4509368"/>
                        <a:ext cx="2476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1825625" y="1829668"/>
          <a:ext cx="25876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78100" imgH="368300" progId="Equation.3">
                  <p:embed/>
                </p:oleObj>
              </mc:Choice>
              <mc:Fallback>
                <p:oleObj name="Equation" r:id="rId9" imgW="25781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1829668"/>
                        <a:ext cx="25876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182813" y="2228131"/>
            <a:ext cx="673100" cy="156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561306" y="1343018"/>
            <a:ext cx="65960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purché </a:t>
            </a:r>
            <a:r>
              <a:rPr lang="it-IT" altLang="it-IT" sz="2400" dirty="0" err="1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sia sufficientemente piccolo. 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35188" y="4436343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1</a:t>
            </a:r>
            <a:r>
              <a:rPr lang="it-IT" altLang="it-IT" sz="2400"/>
              <a:t>+</a:t>
            </a:r>
            <a:r>
              <a:rPr lang="it-IT" altLang="it-IT" sz="2400">
                <a:latin typeface="Symbol" pitchFamily="18" charset="2"/>
              </a:rPr>
              <a:t>D</a:t>
            </a:r>
            <a:r>
              <a:rPr lang="it-IT" altLang="it-IT" sz="2400" i="1"/>
              <a:t>x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771650" y="4436343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1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030413" y="4393481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2298700" y="439506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498850" y="4437931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2</a:t>
            </a:r>
            <a:r>
              <a:rPr lang="it-IT" altLang="it-IT" sz="2400"/>
              <a:t>+</a:t>
            </a:r>
            <a:r>
              <a:rPr lang="it-IT" altLang="it-IT" sz="2400">
                <a:latin typeface="Symbol" pitchFamily="18" charset="2"/>
              </a:rPr>
              <a:t>D</a:t>
            </a:r>
            <a:r>
              <a:rPr lang="it-IT" altLang="it-IT" sz="2400" i="1"/>
              <a:t>x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087688" y="443793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2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298825" y="439506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567113" y="4396656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6" name="Object 26"/>
          <p:cNvGraphicFramePr>
            <a:graphicFrameLocks noChangeAspect="1"/>
          </p:cNvGraphicFramePr>
          <p:nvPr/>
        </p:nvGraphicFramePr>
        <p:xfrm>
          <a:off x="3043238" y="2305918"/>
          <a:ext cx="2652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41600" imgH="368300" progId="Equation.3">
                  <p:embed/>
                </p:oleObj>
              </mc:Choice>
              <mc:Fallback>
                <p:oleObj name="Equation" r:id="rId11" imgW="2641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2305918"/>
                        <a:ext cx="26527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3440113" y="2744068"/>
            <a:ext cx="439737" cy="96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79512" y="5446607"/>
            <a:ext cx="8964488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probabilità si “addensa” maggiormente in corrispondenza dei valori della variabile aleatoria che corrispondono ai valori più alti della pdf. </a:t>
            </a:r>
          </a:p>
        </p:txBody>
      </p:sp>
      <p:graphicFrame>
        <p:nvGraphicFramePr>
          <p:cNvPr id="29" name="Object 29"/>
          <p:cNvGraphicFramePr>
            <a:graphicFrameLocks noChangeAspect="1"/>
          </p:cNvGraphicFramePr>
          <p:nvPr/>
        </p:nvGraphicFramePr>
        <p:xfrm>
          <a:off x="2030413" y="5013176"/>
          <a:ext cx="55086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86400" imgH="368300" progId="Equation.3">
                  <p:embed/>
                </p:oleObj>
              </mc:Choice>
              <mc:Fallback>
                <p:oleObj name="Equation" r:id="rId13" imgW="5486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5013176"/>
                        <a:ext cx="55086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0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18964" y="951310"/>
          <a:ext cx="16573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700" imgH="368300" progId="Equation.3">
                  <p:embed/>
                </p:oleObj>
              </mc:Choice>
              <mc:Fallback>
                <p:oleObj name="Equation" r:id="rId3" imgW="16637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64" y="951310"/>
                        <a:ext cx="165735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57489" y="921147"/>
            <a:ext cx="40401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Variabile aleatoria uniforme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076176" y="3573860"/>
            <a:ext cx="6408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2084239" y="1557735"/>
            <a:ext cx="0" cy="2160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4532164" y="2276872"/>
            <a:ext cx="2809875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2658914" y="2278460"/>
            <a:ext cx="187325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2084239" y="2276872"/>
            <a:ext cx="24479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532164" y="227846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723876" y="2133997"/>
            <a:ext cx="3603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1068239" y="1564085"/>
          <a:ext cx="7445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300" imgH="368300" progId="Equation.3">
                  <p:embed/>
                </p:oleObj>
              </mc:Choice>
              <mc:Fallback>
                <p:oleObj name="Equation" r:id="rId5" imgW="749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239" y="1564085"/>
                        <a:ext cx="7445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7116614" y="3637360"/>
          <a:ext cx="1936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17" imgH="203112" progId="Equation.3">
                  <p:embed/>
                </p:oleObj>
              </mc:Choice>
              <mc:Fallback>
                <p:oleObj name="Equation" r:id="rId7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614" y="3637360"/>
                        <a:ext cx="1936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4371826" y="3610372"/>
          <a:ext cx="2778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9400" imgH="368300" progId="Equation.3">
                  <p:embed/>
                </p:oleObj>
              </mc:Choice>
              <mc:Fallback>
                <p:oleObj name="Equation" r:id="rId9" imgW="279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826" y="3610372"/>
                        <a:ext cx="2778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/>
        </p:nvGraphicFramePr>
        <p:xfrm>
          <a:off x="2496989" y="3619897"/>
          <a:ext cx="25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890" imgH="368140" progId="Equation.3">
                  <p:embed/>
                </p:oleObj>
              </mc:Choice>
              <mc:Fallback>
                <p:oleObj name="Equation" r:id="rId11" imgW="253890" imgH="3681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989" y="3619897"/>
                        <a:ext cx="254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715814" y="6139260"/>
            <a:ext cx="676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2084239" y="4123135"/>
            <a:ext cx="0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 flipV="1">
            <a:off x="2093764" y="5312172"/>
            <a:ext cx="566737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4532164" y="5313760"/>
            <a:ext cx="6350" cy="825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0" name="Object 21"/>
          <p:cNvGraphicFramePr>
            <a:graphicFrameLocks noChangeAspect="1"/>
          </p:cNvGraphicFramePr>
          <p:nvPr/>
        </p:nvGraphicFramePr>
        <p:xfrm>
          <a:off x="7130901" y="6259910"/>
          <a:ext cx="1936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417" imgH="203112" progId="Equation.3">
                  <p:embed/>
                </p:oleObj>
              </mc:Choice>
              <mc:Fallback>
                <p:oleObj name="Equation" r:id="rId13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901" y="6259910"/>
                        <a:ext cx="1936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4"/>
          <p:cNvGraphicFramePr>
            <a:graphicFrameLocks noChangeAspect="1"/>
          </p:cNvGraphicFramePr>
          <p:nvPr/>
        </p:nvGraphicFramePr>
        <p:xfrm>
          <a:off x="1146026" y="4159647"/>
          <a:ext cx="733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36600" imgH="368300" progId="Equation.3">
                  <p:embed/>
                </p:oleObj>
              </mc:Choice>
              <mc:Fallback>
                <p:oleObj name="Equation" r:id="rId14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026" y="4159647"/>
                        <a:ext cx="733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2660501" y="5312172"/>
            <a:ext cx="0" cy="866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657326" y="5313760"/>
            <a:ext cx="1881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5" name="Object 27"/>
          <p:cNvGraphicFramePr>
            <a:graphicFrameLocks noChangeAspect="1"/>
          </p:cNvGraphicFramePr>
          <p:nvPr/>
        </p:nvGraphicFramePr>
        <p:xfrm>
          <a:off x="1096814" y="4907360"/>
          <a:ext cx="8715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23586" imgH="672808" progId="Equation.3">
                  <p:embed/>
                </p:oleObj>
              </mc:Choice>
              <mc:Fallback>
                <p:oleObj name="Equation" r:id="rId16" imgW="723586" imgH="67280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814" y="4907360"/>
                        <a:ext cx="871537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563414" y="6139260"/>
            <a:ext cx="20875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4538514" y="6139260"/>
            <a:ext cx="27209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577701" y="3573860"/>
            <a:ext cx="20875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9" name="Object 33"/>
          <p:cNvGraphicFramePr>
            <a:graphicFrameLocks noChangeAspect="1"/>
          </p:cNvGraphicFramePr>
          <p:nvPr/>
        </p:nvGraphicFramePr>
        <p:xfrm>
          <a:off x="3855889" y="4221560"/>
          <a:ext cx="411003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127500" imgH="863600" progId="Equation.3">
                  <p:embed/>
                </p:oleObj>
              </mc:Choice>
              <mc:Fallback>
                <p:oleObj name="Equation" r:id="rId18" imgW="4127500" imgH="86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889" y="4221560"/>
                        <a:ext cx="4110037" cy="860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69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02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Esercizi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273175"/>
            <a:ext cx="843597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discorso sulla probabilità può essere semplificato introducendo la nozione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variabile aleatoria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(v.a.)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16050" y="2614613"/>
            <a:ext cx="2305050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3863975" y="4054475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21100" y="2398713"/>
            <a:ext cx="50323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855913" y="2614613"/>
          <a:ext cx="2381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5619" imgH="317087" progId="Equation.3">
                  <p:embed/>
                </p:oleObj>
              </mc:Choice>
              <mc:Fallback>
                <p:oleObj name="Equation" r:id="rId3" imgW="215619" imgH="31708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614613"/>
                        <a:ext cx="2381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63750" y="3190875"/>
          <a:ext cx="2667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091" imgH="317225" progId="Equation.3">
                  <p:embed/>
                </p:oleObj>
              </mc:Choice>
              <mc:Fallback>
                <p:oleObj name="Equation" r:id="rId5" imgW="241091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190875"/>
                        <a:ext cx="2667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04" name="AutoShape 8"/>
          <p:cNvCxnSpPr>
            <a:cxnSpLocks noChangeShapeType="1"/>
            <a:stCxn id="4099" idx="3"/>
            <a:endCxn id="4099" idx="3"/>
          </p:cNvCxnSpPr>
          <p:nvPr/>
        </p:nvCxnSpPr>
        <p:spPr bwMode="auto">
          <a:xfrm>
            <a:off x="3721100" y="32639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144838" y="2830513"/>
          <a:ext cx="152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68" imgH="152268" progId="Equation.3">
                  <p:embed/>
                </p:oleObj>
              </mc:Choice>
              <mc:Fallback>
                <p:oleObj name="Equation" r:id="rId7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2830513"/>
                        <a:ext cx="1524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136775" y="3551238"/>
          <a:ext cx="152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68" imgH="152268" progId="Equation.3">
                  <p:embed/>
                </p:oleObj>
              </mc:Choice>
              <mc:Fallback>
                <p:oleObj name="Equation" r:id="rId9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3551238"/>
                        <a:ext cx="1524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2208213" y="3622675"/>
            <a:ext cx="27368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3216275" y="2903538"/>
            <a:ext cx="316865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3863975" y="3551238"/>
          <a:ext cx="7127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47419" imgH="317362" progId="Equation.3">
                  <p:embed/>
                </p:oleObj>
              </mc:Choice>
              <mc:Fallback>
                <p:oleObj name="Equation" r:id="rId10" imgW="647419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3551238"/>
                        <a:ext cx="7127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2" name="Object 14"/>
          <p:cNvGraphicFramePr>
            <a:graphicFrameLocks noChangeAspect="1"/>
          </p:cNvGraphicFramePr>
          <p:nvPr/>
        </p:nvGraphicFramePr>
        <p:xfrm>
          <a:off x="4584700" y="3119438"/>
          <a:ext cx="6842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22030" imgH="317362" progId="Equation.3">
                  <p:embed/>
                </p:oleObj>
              </mc:Choice>
              <mc:Fallback>
                <p:oleObj name="Equation" r:id="rId12" imgW="62203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3119438"/>
                        <a:ext cx="68421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3" name="Object 15"/>
          <p:cNvGraphicFramePr>
            <a:graphicFrameLocks noChangeAspect="1"/>
          </p:cNvGraphicFramePr>
          <p:nvPr/>
        </p:nvGraphicFramePr>
        <p:xfrm>
          <a:off x="7896225" y="4127500"/>
          <a:ext cx="266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195" imgH="241195" progId="Equation.3">
                  <p:embed/>
                </p:oleObj>
              </mc:Choice>
              <mc:Fallback>
                <p:oleObj name="Equation" r:id="rId14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25" y="4127500"/>
                        <a:ext cx="2667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323850" y="4800600"/>
            <a:ext cx="83629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legge di corrispondenza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tra lo spazio dei campioni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 un numero reale.</a:t>
            </a:r>
          </a:p>
        </p:txBody>
      </p:sp>
      <p:graphicFrame>
        <p:nvGraphicFramePr>
          <p:cNvPr id="73745" name="Object 17"/>
          <p:cNvGraphicFramePr>
            <a:graphicFrameLocks noChangeAspect="1"/>
          </p:cNvGraphicFramePr>
          <p:nvPr/>
        </p:nvGraphicFramePr>
        <p:xfrm>
          <a:off x="2838450" y="5951538"/>
          <a:ext cx="31527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162300" imgH="368300" progId="Equation.3">
                  <p:embed/>
                </p:oleObj>
              </mc:Choice>
              <mc:Fallback>
                <p:oleObj name="Equation" r:id="rId16" imgW="3162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951538"/>
                        <a:ext cx="31527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4626769" y="4040925"/>
            <a:ext cx="6921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altLang="it-IT" sz="2400" baseline="-25000">
                <a:latin typeface="Calibri" charset="0"/>
                <a:ea typeface="Calibri" charset="0"/>
                <a:cs typeface="Calibri" charset="0"/>
              </a:rPr>
              <a:t>2</a:t>
            </a:r>
            <a:endParaRPr lang="it-IT" altLang="it-IT" sz="2400" baseline="-25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5991225" y="4054475"/>
            <a:ext cx="6921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altLang="it-IT" sz="2400" baseline="-25000">
                <a:latin typeface="Calibri" charset="0"/>
                <a:ea typeface="Calibri" charset="0"/>
                <a:cs typeface="Calibri" charset="0"/>
              </a:rPr>
              <a:t>1</a:t>
            </a:r>
            <a:endParaRPr lang="it-IT" altLang="it-IT" sz="2400" baseline="-25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Aleatoria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9" grpId="0" animBg="1"/>
      <p:bldP spid="73740" grpId="0" animBg="1"/>
      <p:bldP spid="73744" grpId="0"/>
      <p:bldP spid="73748" grpId="0"/>
      <p:bldP spid="737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Massa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9388" y="981075"/>
            <a:ext cx="7814468" cy="146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Nell’ipotesi che la variabile aleatoria sia di tipo discreto (ad esempio, quella associata all’esperimento lancio di un dado), può essere conveniente introdurre la funzione densità di massa (</a:t>
            </a:r>
            <a:r>
              <a:rPr lang="it-IT" alt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pmf</a:t>
            </a: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), definita nel seguente modo:</a:t>
            </a: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3101181" y="2481034"/>
          <a:ext cx="23955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00120" imgH="368280" progId="Equation.3">
                  <p:embed/>
                </p:oleObj>
              </mc:Choice>
              <mc:Fallback>
                <p:oleObj name="Equation" r:id="rId3" imgW="24001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181" y="2481034"/>
                        <a:ext cx="23955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79387" y="2955280"/>
            <a:ext cx="8748712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 supponiamo che la variabile aleatoria possa assumere solo i valori discreti indicati da </a:t>
            </a:r>
            <a:r>
              <a:rPr lang="it-IT" alt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i="1" baseline="-25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allora:</a:t>
            </a:r>
          </a:p>
        </p:txBody>
      </p: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2843808" y="3813083"/>
          <a:ext cx="305435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60360" imgH="863280" progId="Equation.3">
                  <p:embed/>
                </p:oleObj>
              </mc:Choice>
              <mc:Fallback>
                <p:oleObj name="Equation" r:id="rId5" imgW="30603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13083"/>
                        <a:ext cx="305435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5"/>
          <p:cNvGraphicFramePr>
            <a:graphicFrameLocks noChangeAspect="1"/>
          </p:cNvGraphicFramePr>
          <p:nvPr/>
        </p:nvGraphicFramePr>
        <p:xfrm>
          <a:off x="2080220" y="4741279"/>
          <a:ext cx="474027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736880" imgH="952200" progId="Equation.3">
                  <p:embed/>
                </p:oleObj>
              </mc:Choice>
              <mc:Fallback>
                <p:oleObj name="Equation" r:id="rId7" imgW="473688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220" y="4741279"/>
                        <a:ext cx="474027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6"/>
          <p:cNvGraphicFramePr>
            <a:graphicFrameLocks noChangeAspect="1"/>
          </p:cNvGraphicFramePr>
          <p:nvPr/>
        </p:nvGraphicFramePr>
        <p:xfrm>
          <a:off x="2873970" y="5528679"/>
          <a:ext cx="30241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22560" imgH="939600" progId="Equation.3">
                  <p:embed/>
                </p:oleObj>
              </mc:Choice>
              <mc:Fallback>
                <p:oleObj name="Equation" r:id="rId9" imgW="3022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970" y="5528679"/>
                        <a:ext cx="302418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68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Massa</a:t>
            </a: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2413124" y="4873465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47702" y="933660"/>
            <a:ext cx="7632700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Ad esempio, nel caso del lancio del dato, nell’ipotesi di assegnare alle varie facce del dado i seguenti valori della v.a.: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979737" y="1849278"/>
          <a:ext cx="53736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84520" imgH="838080" progId="Equation.3">
                  <p:embed/>
                </p:oleObj>
              </mc:Choice>
              <mc:Fallback>
                <p:oleObj name="Equation" r:id="rId3" imgW="5384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37" y="1849278"/>
                        <a:ext cx="537368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7703" y="3021222"/>
            <a:ext cx="365776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 ottiene: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79737" y="5881528"/>
            <a:ext cx="583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2413124" y="4008278"/>
            <a:ext cx="0" cy="2233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052762" y="5856128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3132262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63837" y="4657565"/>
            <a:ext cx="622300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i="1">
                <a:solidFill>
                  <a:schemeClr val="tx1"/>
                </a:solidFill>
              </a:rPr>
              <a:t>1/6</a:t>
            </a:r>
          </a:p>
        </p:txBody>
      </p:sp>
      <p:graphicFrame>
        <p:nvGraphicFramePr>
          <p:cNvPr id="17" name="Object 18"/>
          <p:cNvGraphicFramePr>
            <a:graphicFrameLocks noChangeAspect="1"/>
          </p:cNvGraphicFramePr>
          <p:nvPr/>
        </p:nvGraphicFramePr>
        <p:xfrm>
          <a:off x="7451849" y="6025990"/>
          <a:ext cx="190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440" imgH="203040" progId="Equation.3">
                  <p:embed/>
                </p:oleObj>
              </mc:Choice>
              <mc:Fallback>
                <p:oleObj name="Equation" r:id="rId5" imgW="190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849" y="6025990"/>
                        <a:ext cx="1905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9"/>
          <p:cNvGraphicFramePr>
            <a:graphicFrameLocks noChangeAspect="1"/>
          </p:cNvGraphicFramePr>
          <p:nvPr/>
        </p:nvGraphicFramePr>
        <p:xfrm>
          <a:off x="1405062" y="4001928"/>
          <a:ext cx="7715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0" imgH="368280" progId="Equation.3">
                  <p:embed/>
                </p:oleObj>
              </mc:Choice>
              <mc:Fallback>
                <p:oleObj name="Equation" r:id="rId7" imgW="774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062" y="4001928"/>
                        <a:ext cx="7715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960812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3852987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3681537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4572124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400674" y="5952965"/>
            <a:ext cx="315913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5292849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121399" y="5952965"/>
            <a:ext cx="315913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6011987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840537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6732712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6561262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2340099" y="487346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4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90525" y="4484688"/>
            <a:ext cx="82645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Definiamo la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funzione di distribuzione cumulativa,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o più sinteticamente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CDF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, la funzione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):</a:t>
            </a: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2870200" y="5964238"/>
          <a:ext cx="29924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97200" imgH="368300" progId="Equation.3">
                  <p:embed/>
                </p:oleObj>
              </mc:Choice>
              <mc:Fallback>
                <p:oleObj name="Equation" r:id="rId3" imgW="2997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5964238"/>
                        <a:ext cx="29924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8" name="Object 6"/>
          <p:cNvGraphicFramePr>
            <a:graphicFrameLocks noChangeAspect="1"/>
          </p:cNvGraphicFramePr>
          <p:nvPr/>
        </p:nvGraphicFramePr>
        <p:xfrm>
          <a:off x="2659063" y="3797300"/>
          <a:ext cx="33718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65500" imgH="355600" progId="Equation.3">
                  <p:embed/>
                </p:oleObj>
              </mc:Choice>
              <mc:Fallback>
                <p:oleObj name="Equation" r:id="rId5" imgW="3365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3797300"/>
                        <a:ext cx="33718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8150" y="1092200"/>
            <a:ext cx="8510588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Introduciamo ora alcuni eventi particolari definiti utilizzando la variabile aleatoria. In particolare introduciamo l’evento: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190875" y="2268538"/>
          <a:ext cx="26717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79700" imgH="355600" progId="Equation.3">
                  <p:embed/>
                </p:oleObj>
              </mc:Choice>
              <mc:Fallback>
                <p:oleObj name="Equation" r:id="rId7" imgW="2679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268538"/>
                        <a:ext cx="267176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430213" y="2889250"/>
            <a:ext cx="67960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che in maniera pi</a:t>
            </a:r>
            <a:r>
              <a:rPr lang="en-US" altLang="it-IT" sz="2400">
                <a:latin typeface="Calibri" charset="0"/>
                <a:ea typeface="Calibri" charset="0"/>
                <a:cs typeface="Calibri" charset="0"/>
              </a:rPr>
              <a:t>ù sintetica indichiamo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5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7538" y="977900"/>
            <a:ext cx="828357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CDF è una funzione reale di variabile reale. Il viceversa, ovviamente, non è sempre vero.</a:t>
            </a:r>
            <a:endParaRPr lang="it-IT" altLang="it-IT" sz="2400" u="sng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714375" y="2062163"/>
          <a:ext cx="19970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06600" imgH="381000" progId="Equation.3">
                  <p:embed/>
                </p:oleObj>
              </mc:Choice>
              <mc:Fallback>
                <p:oleObj name="Equation" r:id="rId3" imgW="20066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062163"/>
                        <a:ext cx="19970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663575" y="2746375"/>
          <a:ext cx="46529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60900" imgH="482600" progId="Equation.3">
                  <p:embed/>
                </p:oleObj>
              </mc:Choice>
              <mc:Fallback>
                <p:oleObj name="Equation" r:id="rId5" imgW="4660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746375"/>
                        <a:ext cx="465296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2743200" y="3933056"/>
          <a:ext cx="365918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70300" imgH="368300" progId="Equation.3">
                  <p:embed/>
                </p:oleObj>
              </mc:Choice>
              <mc:Fallback>
                <p:oleObj name="Equation" r:id="rId7" imgW="3670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33056"/>
                        <a:ext cx="365918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612775" y="3460750"/>
            <a:ext cx="74136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3)  La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 è una funzione non decrescente di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endParaRPr lang="it-IT" altLang="it-IT" sz="2400" i="1" u="sng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900113" y="6055221"/>
            <a:ext cx="7253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V="1">
            <a:off x="2479675" y="4470896"/>
            <a:ext cx="0" cy="1873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1597025" y="4293096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F</a:t>
            </a:r>
            <a:r>
              <a:rPr lang="it-IT" altLang="it-IT" sz="2400" i="1" baseline="-25000"/>
              <a:t>X</a:t>
            </a:r>
            <a:r>
              <a:rPr lang="it-IT" altLang="it-IT" sz="2400"/>
              <a:t>(</a:t>
            </a:r>
            <a:r>
              <a:rPr lang="it-IT" altLang="it-IT" sz="2400" i="1"/>
              <a:t>x</a:t>
            </a:r>
            <a:r>
              <a:rPr lang="it-IT" altLang="it-IT" sz="2400"/>
              <a:t>)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8153400" y="5918696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endParaRPr lang="it-IT" altLang="it-IT" sz="2400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>
            <a:off x="1028700" y="5042396"/>
            <a:ext cx="7048500" cy="965200"/>
          </a:xfrm>
          <a:custGeom>
            <a:avLst/>
            <a:gdLst>
              <a:gd name="T0" fmla="*/ 0 w 4784"/>
              <a:gd name="T1" fmla="*/ 2147483647 h 2128"/>
              <a:gd name="T2" fmla="*/ 2147483647 w 4784"/>
              <a:gd name="T3" fmla="*/ 2147483647 h 2128"/>
              <a:gd name="T4" fmla="*/ 2147483647 w 4784"/>
              <a:gd name="T5" fmla="*/ 2147483647 h 2128"/>
              <a:gd name="T6" fmla="*/ 2147483647 w 4784"/>
              <a:gd name="T7" fmla="*/ 2147483647 h 2128"/>
              <a:gd name="T8" fmla="*/ 2147483647 w 4784"/>
              <a:gd name="T9" fmla="*/ 2147483647 h 2128"/>
              <a:gd name="T10" fmla="*/ 2147483647 w 4784"/>
              <a:gd name="T11" fmla="*/ 2147483647 h 2128"/>
              <a:gd name="T12" fmla="*/ 2147483647 w 4784"/>
              <a:gd name="T13" fmla="*/ 2147483647 h 2128"/>
              <a:gd name="T14" fmla="*/ 2147483647 w 4784"/>
              <a:gd name="T15" fmla="*/ 2147483647 h 2128"/>
              <a:gd name="T16" fmla="*/ 2147483647 w 4784"/>
              <a:gd name="T17" fmla="*/ 2147483647 h 2128"/>
              <a:gd name="T18" fmla="*/ 2147483647 w 4784"/>
              <a:gd name="T19" fmla="*/ 2147483647 h 2128"/>
              <a:gd name="T20" fmla="*/ 2147483647 w 4784"/>
              <a:gd name="T21" fmla="*/ 2147483647 h 2128"/>
              <a:gd name="T22" fmla="*/ 2147483647 w 4784"/>
              <a:gd name="T23" fmla="*/ 2147483647 h 2128"/>
              <a:gd name="T24" fmla="*/ 2147483647 w 4784"/>
              <a:gd name="T25" fmla="*/ 2147483647 h 2128"/>
              <a:gd name="T26" fmla="*/ 2147483647 w 4784"/>
              <a:gd name="T27" fmla="*/ 2147483647 h 2128"/>
              <a:gd name="T28" fmla="*/ 2147483647 w 4784"/>
              <a:gd name="T29" fmla="*/ 2147483647 h 2128"/>
              <a:gd name="T30" fmla="*/ 2147483647 w 4784"/>
              <a:gd name="T31" fmla="*/ 2147483647 h 2128"/>
              <a:gd name="T32" fmla="*/ 2147483647 w 4784"/>
              <a:gd name="T33" fmla="*/ 2147483647 h 2128"/>
              <a:gd name="T34" fmla="*/ 2147483647 w 4784"/>
              <a:gd name="T35" fmla="*/ 2147483647 h 2128"/>
              <a:gd name="T36" fmla="*/ 2147483647 w 4784"/>
              <a:gd name="T37" fmla="*/ 2147483647 h 2128"/>
              <a:gd name="T38" fmla="*/ 2147483647 w 4784"/>
              <a:gd name="T39" fmla="*/ 2147483647 h 2128"/>
              <a:gd name="T40" fmla="*/ 2147483647 w 4784"/>
              <a:gd name="T41" fmla="*/ 2147483647 h 2128"/>
              <a:gd name="T42" fmla="*/ 2147483647 w 4784"/>
              <a:gd name="T43" fmla="*/ 2147483647 h 2128"/>
              <a:gd name="T44" fmla="*/ 2147483647 w 4784"/>
              <a:gd name="T45" fmla="*/ 2147483647 h 2128"/>
              <a:gd name="T46" fmla="*/ 2147483647 w 4784"/>
              <a:gd name="T47" fmla="*/ 2147483647 h 2128"/>
              <a:gd name="T48" fmla="*/ 2147483647 w 4784"/>
              <a:gd name="T49" fmla="*/ 2147483647 h 2128"/>
              <a:gd name="T50" fmla="*/ 2147483647 w 4784"/>
              <a:gd name="T51" fmla="*/ 2147483647 h 2128"/>
              <a:gd name="T52" fmla="*/ 2147483647 w 4784"/>
              <a:gd name="T53" fmla="*/ 2147483647 h 2128"/>
              <a:gd name="T54" fmla="*/ 2147483647 w 4784"/>
              <a:gd name="T55" fmla="*/ 2147483647 h 2128"/>
              <a:gd name="T56" fmla="*/ 2147483647 w 4784"/>
              <a:gd name="T57" fmla="*/ 2147483647 h 2128"/>
              <a:gd name="T58" fmla="*/ 2147483647 w 4784"/>
              <a:gd name="T59" fmla="*/ 2147483647 h 2128"/>
              <a:gd name="T60" fmla="*/ 2147483647 w 4784"/>
              <a:gd name="T61" fmla="*/ 2147483647 h 2128"/>
              <a:gd name="T62" fmla="*/ 2147483647 w 4784"/>
              <a:gd name="T63" fmla="*/ 0 h 2128"/>
              <a:gd name="T64" fmla="*/ 2147483647 w 4784"/>
              <a:gd name="T65" fmla="*/ 0 h 21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784" h="2128">
                <a:moveTo>
                  <a:pt x="0" y="2128"/>
                </a:moveTo>
                <a:cubicBezTo>
                  <a:pt x="120" y="2101"/>
                  <a:pt x="242" y="2075"/>
                  <a:pt x="360" y="2040"/>
                </a:cubicBezTo>
                <a:cubicBezTo>
                  <a:pt x="376" y="2035"/>
                  <a:pt x="393" y="2032"/>
                  <a:pt x="408" y="2024"/>
                </a:cubicBezTo>
                <a:cubicBezTo>
                  <a:pt x="419" y="2019"/>
                  <a:pt x="429" y="2012"/>
                  <a:pt x="440" y="2008"/>
                </a:cubicBezTo>
                <a:cubicBezTo>
                  <a:pt x="542" y="1974"/>
                  <a:pt x="648" y="1946"/>
                  <a:pt x="752" y="1920"/>
                </a:cubicBezTo>
                <a:cubicBezTo>
                  <a:pt x="801" y="1908"/>
                  <a:pt x="840" y="1876"/>
                  <a:pt x="888" y="1864"/>
                </a:cubicBezTo>
                <a:cubicBezTo>
                  <a:pt x="929" y="1836"/>
                  <a:pt x="980" y="1824"/>
                  <a:pt x="1024" y="1800"/>
                </a:cubicBezTo>
                <a:cubicBezTo>
                  <a:pt x="1108" y="1753"/>
                  <a:pt x="1185" y="1680"/>
                  <a:pt x="1280" y="1656"/>
                </a:cubicBezTo>
                <a:cubicBezTo>
                  <a:pt x="1346" y="1612"/>
                  <a:pt x="1419" y="1576"/>
                  <a:pt x="1488" y="1536"/>
                </a:cubicBezTo>
                <a:cubicBezTo>
                  <a:pt x="1534" y="1510"/>
                  <a:pt x="1577" y="1472"/>
                  <a:pt x="1624" y="1448"/>
                </a:cubicBezTo>
                <a:cubicBezTo>
                  <a:pt x="1646" y="1437"/>
                  <a:pt x="1700" y="1414"/>
                  <a:pt x="1712" y="1408"/>
                </a:cubicBezTo>
                <a:cubicBezTo>
                  <a:pt x="1760" y="1384"/>
                  <a:pt x="1805" y="1343"/>
                  <a:pt x="1848" y="1312"/>
                </a:cubicBezTo>
                <a:cubicBezTo>
                  <a:pt x="1974" y="1222"/>
                  <a:pt x="2133" y="1133"/>
                  <a:pt x="2272" y="1064"/>
                </a:cubicBezTo>
                <a:cubicBezTo>
                  <a:pt x="2282" y="1059"/>
                  <a:pt x="2287" y="1047"/>
                  <a:pt x="2296" y="1040"/>
                </a:cubicBezTo>
                <a:cubicBezTo>
                  <a:pt x="2351" y="1001"/>
                  <a:pt x="2307" y="1046"/>
                  <a:pt x="2352" y="1008"/>
                </a:cubicBezTo>
                <a:cubicBezTo>
                  <a:pt x="2361" y="1001"/>
                  <a:pt x="2366" y="990"/>
                  <a:pt x="2376" y="984"/>
                </a:cubicBezTo>
                <a:cubicBezTo>
                  <a:pt x="2428" y="951"/>
                  <a:pt x="2491" y="934"/>
                  <a:pt x="2544" y="904"/>
                </a:cubicBezTo>
                <a:cubicBezTo>
                  <a:pt x="2608" y="868"/>
                  <a:pt x="2670" y="833"/>
                  <a:pt x="2736" y="800"/>
                </a:cubicBezTo>
                <a:cubicBezTo>
                  <a:pt x="2798" y="769"/>
                  <a:pt x="2844" y="713"/>
                  <a:pt x="2912" y="696"/>
                </a:cubicBezTo>
                <a:cubicBezTo>
                  <a:pt x="2969" y="658"/>
                  <a:pt x="2941" y="669"/>
                  <a:pt x="2992" y="656"/>
                </a:cubicBezTo>
                <a:cubicBezTo>
                  <a:pt x="3044" y="621"/>
                  <a:pt x="3105" y="598"/>
                  <a:pt x="3160" y="568"/>
                </a:cubicBezTo>
                <a:cubicBezTo>
                  <a:pt x="3199" y="546"/>
                  <a:pt x="3243" y="521"/>
                  <a:pt x="3280" y="496"/>
                </a:cubicBezTo>
                <a:cubicBezTo>
                  <a:pt x="3296" y="485"/>
                  <a:pt x="3310" y="470"/>
                  <a:pt x="3328" y="464"/>
                </a:cubicBezTo>
                <a:cubicBezTo>
                  <a:pt x="3370" y="450"/>
                  <a:pt x="3408" y="428"/>
                  <a:pt x="3448" y="408"/>
                </a:cubicBezTo>
                <a:cubicBezTo>
                  <a:pt x="3471" y="397"/>
                  <a:pt x="3499" y="398"/>
                  <a:pt x="3520" y="384"/>
                </a:cubicBezTo>
                <a:cubicBezTo>
                  <a:pt x="3544" y="368"/>
                  <a:pt x="3573" y="354"/>
                  <a:pt x="3600" y="344"/>
                </a:cubicBezTo>
                <a:cubicBezTo>
                  <a:pt x="3632" y="332"/>
                  <a:pt x="3675" y="331"/>
                  <a:pt x="3704" y="312"/>
                </a:cubicBezTo>
                <a:cubicBezTo>
                  <a:pt x="3796" y="251"/>
                  <a:pt x="3896" y="219"/>
                  <a:pt x="4000" y="184"/>
                </a:cubicBezTo>
                <a:cubicBezTo>
                  <a:pt x="4048" y="168"/>
                  <a:pt x="4083" y="147"/>
                  <a:pt x="4136" y="136"/>
                </a:cubicBezTo>
                <a:cubicBezTo>
                  <a:pt x="4273" y="109"/>
                  <a:pt x="4408" y="66"/>
                  <a:pt x="4544" y="32"/>
                </a:cubicBezTo>
                <a:cubicBezTo>
                  <a:pt x="4613" y="15"/>
                  <a:pt x="4565" y="26"/>
                  <a:pt x="4688" y="8"/>
                </a:cubicBezTo>
                <a:cubicBezTo>
                  <a:pt x="4707" y="5"/>
                  <a:pt x="4744" y="0"/>
                  <a:pt x="4744" y="0"/>
                </a:cubicBezTo>
                <a:cubicBezTo>
                  <a:pt x="4774" y="10"/>
                  <a:pt x="4760" y="12"/>
                  <a:pt x="4784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2479675" y="5004296"/>
            <a:ext cx="55975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2078038" y="4780459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di </a:t>
            </a:r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Cumulativa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6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/>
      <p:bldP spid="81929" grpId="0" animBg="1"/>
      <p:bldP spid="81930" grpId="0" animBg="1"/>
      <p:bldP spid="81931" grpId="0"/>
      <p:bldP spid="81932" grpId="0"/>
      <p:bldP spid="81933" grpId="0" animBg="1"/>
      <p:bldP spid="81934" grpId="0" animBg="1"/>
      <p:bldP spid="819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981066"/>
              </p:ext>
            </p:extLst>
          </p:nvPr>
        </p:nvGraphicFramePr>
        <p:xfrm>
          <a:off x="533400" y="1021557"/>
          <a:ext cx="5673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663880" imgH="380880" progId="Equation.3">
                  <p:embed/>
                </p:oleObj>
              </mc:Choice>
              <mc:Fallback>
                <p:oleObj name="Equation" r:id="rId3" imgW="56638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21557"/>
                        <a:ext cx="56737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49327"/>
              </p:ext>
            </p:extLst>
          </p:nvPr>
        </p:nvGraphicFramePr>
        <p:xfrm>
          <a:off x="541338" y="1646238"/>
          <a:ext cx="467201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73520" imgH="368280" progId="Equation.3">
                  <p:embed/>
                </p:oleObj>
              </mc:Choice>
              <mc:Fallback>
                <p:oleObj name="Equation" r:id="rId5" imgW="46735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646238"/>
                        <a:ext cx="467201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267289"/>
              </p:ext>
            </p:extLst>
          </p:nvPr>
        </p:nvGraphicFramePr>
        <p:xfrm>
          <a:off x="2563018" y="2759862"/>
          <a:ext cx="42783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279680" imgH="368280" progId="Equation.3">
                  <p:embed/>
                </p:oleObj>
              </mc:Choice>
              <mc:Fallback>
                <p:oleObj name="Equation" r:id="rId7" imgW="42796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018" y="2759862"/>
                        <a:ext cx="42783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36850" y="2215669"/>
            <a:ext cx="813117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Per dimostrare la 6) basta vedere che: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858838" y="3636982"/>
            <a:ext cx="767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3525838" y="3611582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6413501" y="3603645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858838" y="3644920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3525838" y="3641745"/>
            <a:ext cx="28876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8348663" y="3683020"/>
            <a:ext cx="317716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endParaRPr lang="it-IT" altLang="it-IT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3365501" y="3121045"/>
            <a:ext cx="42191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baseline="-25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6213476" y="3136920"/>
            <a:ext cx="42191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i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baseline="-25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858838" y="4118845"/>
            <a:ext cx="55594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603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540686"/>
              </p:ext>
            </p:extLst>
          </p:nvPr>
        </p:nvGraphicFramePr>
        <p:xfrm>
          <a:off x="1580355" y="4532586"/>
          <a:ext cx="5421313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422680" imgH="1295280" progId="Equation.3">
                  <p:embed/>
                </p:oleObj>
              </mc:Choice>
              <mc:Fallback>
                <p:oleObj name="Equation" r:id="rId9" imgW="542268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355" y="4532586"/>
                        <a:ext cx="5421313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olo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673366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kern="0"/>
              <a:t>Funzione di Distribuzione Cumulativa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8040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animBg="1"/>
      <p:bldP spid="86025" grpId="0" animBg="1"/>
      <p:bldP spid="86026" grpId="0" animBg="1"/>
      <p:bldP spid="86027" grpId="0" animBg="1"/>
      <p:bldP spid="86028" grpId="0" animBg="1"/>
      <p:bldP spid="86030" grpId="0"/>
      <p:bldP spid="86031" grpId="0"/>
      <p:bldP spid="860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0531" y="764704"/>
            <a:ext cx="8147050" cy="2363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Le variabili aleatorie (v.a.) si classificano in base alle relative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discreta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costante a tratti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continua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continua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v.a.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mista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in parte continua, in parte costante a tratti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aleatoria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0531" y="3356992"/>
            <a:ext cx="81470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 Calcolare la CDF per l’esperimento lancio di un dado, su cui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stata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definita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la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seguente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v.a.</a:t>
            </a:r>
            <a:endParaRPr lang="en-US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01751" y="4161037"/>
            <a:ext cx="2678112" cy="144303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2311" y="4538315"/>
            <a:ext cx="59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/>
              <a:t>S</a:t>
            </a:r>
            <a:endParaRPr lang="it-IT" altLang="it-IT" sz="2400" i="1" dirty="0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643063" y="429944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998663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370138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725738" y="429944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079750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441700" y="4293096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360488" y="452065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1</a:t>
            </a:r>
            <a:endParaRPr lang="it-IT" altLang="it-IT" sz="2000" baseline="-2500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20850" y="4512717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2</a:t>
            </a:r>
            <a:endParaRPr lang="it-IT" altLang="it-IT" sz="2000" baseline="-25000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089150" y="45174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 dirty="0"/>
              <a:t>f</a:t>
            </a:r>
            <a:r>
              <a:rPr lang="en-US" altLang="it-IT" sz="2000" baseline="-25000" dirty="0"/>
              <a:t>3</a:t>
            </a:r>
            <a:endParaRPr lang="it-IT" altLang="it-IT" sz="2000" baseline="-25000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449513" y="45174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4</a:t>
            </a:r>
            <a:endParaRPr lang="it-IT" altLang="it-IT" sz="2000" baseline="-25000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813050" y="45301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5</a:t>
            </a:r>
            <a:endParaRPr lang="it-IT" altLang="it-IT" sz="2000" baseline="-2500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173413" y="453017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 i="1"/>
              <a:t>f</a:t>
            </a:r>
            <a:r>
              <a:rPr lang="en-US" altLang="it-IT" sz="2000" baseline="-25000"/>
              <a:t>6</a:t>
            </a:r>
            <a:endParaRPr lang="it-IT" altLang="it-IT" sz="2000" baseline="-2500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500188" y="6297811"/>
            <a:ext cx="6665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08056" y="5886649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/>
              <a:t>x</a:t>
            </a:r>
            <a:endParaRPr lang="it-IT" altLang="it-IT" sz="2400" i="1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805113" y="6343849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1</a:t>
            </a:r>
            <a:endParaRPr lang="it-IT" altLang="it-IT" sz="2000" baseline="-25000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521075" y="63359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2</a:t>
            </a:r>
            <a:endParaRPr lang="it-IT" altLang="it-IT" sz="2000" baseline="-2500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244975" y="63486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3</a:t>
            </a:r>
            <a:endParaRPr lang="it-IT" altLang="it-IT" sz="2000" baseline="-2500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960938" y="635337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4</a:t>
            </a:r>
            <a:endParaRPr lang="it-IT" altLang="it-IT" sz="2000" baseline="-25000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680075" y="6348611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5</a:t>
            </a:r>
            <a:endParaRPr lang="it-IT" altLang="it-IT" sz="2000" baseline="-2500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396038" y="6353374"/>
            <a:ext cx="63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6</a:t>
            </a:r>
            <a:endParaRPr lang="it-IT" altLang="it-IT" sz="2000" baseline="-25000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663697" y="4421683"/>
            <a:ext cx="1423991" cy="1876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073275" y="4348659"/>
            <a:ext cx="1738313" cy="1949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412998" y="4381996"/>
            <a:ext cx="2144715" cy="1915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2822575" y="4381996"/>
            <a:ext cx="2473325" cy="1915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124198" y="4348659"/>
            <a:ext cx="2870201" cy="1949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3482974" y="4381996"/>
            <a:ext cx="3222625" cy="19205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35" name="Object 33"/>
          <p:cNvGraphicFramePr>
            <a:graphicFrameLocks noChangeAspect="1"/>
          </p:cNvGraphicFramePr>
          <p:nvPr/>
        </p:nvGraphicFramePr>
        <p:xfrm>
          <a:off x="5994399" y="4382542"/>
          <a:ext cx="23050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11400" imgH="546100" progId="Equation.3">
                  <p:embed/>
                </p:oleObj>
              </mc:Choice>
              <mc:Fallback>
                <p:oleObj name="Equation" r:id="rId3" imgW="23114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399" y="4382542"/>
                        <a:ext cx="230505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979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536</Words>
  <Application>Microsoft Macintosh PowerPoint</Application>
  <PresentationFormat>Presentazione su schermo (4:3)</PresentationFormat>
  <Paragraphs>111</Paragraphs>
  <Slides>14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Calibri</vt:lpstr>
      <vt:lpstr>Rockwell</vt:lpstr>
      <vt:lpstr>Symbol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Variabile Aleatoria</vt:lpstr>
      <vt:lpstr>Funzione Densità di Massa</vt:lpstr>
      <vt:lpstr>Funzione Densità di Massa</vt:lpstr>
      <vt:lpstr>Funzione di Distribuzione Cumulativa</vt:lpstr>
      <vt:lpstr>Funzione di Distribuzione Cumulativa</vt:lpstr>
      <vt:lpstr>Funzione di Distribuzione Cumulativa</vt:lpstr>
      <vt:lpstr>Classificazione di una variabile aleatoria</vt:lpstr>
      <vt:lpstr>Presentazione standard di PowerPoint</vt:lpstr>
      <vt:lpstr>Funzione di Distribuzione Cumulativa</vt:lpstr>
      <vt:lpstr>Funzione Densità di Probabilità</vt:lpstr>
      <vt:lpstr>Funzione Densità di Probabilità</vt:lpstr>
      <vt:lpstr>Funzione Densità di Probabilità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110</cp:revision>
  <cp:lastPrinted>1601-01-01T00:00:00Z</cp:lastPrinted>
  <dcterms:created xsi:type="dcterms:W3CDTF">2014-02-26T18:00:47Z</dcterms:created>
  <dcterms:modified xsi:type="dcterms:W3CDTF">2022-12-19T13:11:04Z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