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2"/>
  </p:notesMasterIdLst>
  <p:sldIdLst>
    <p:sldId id="292" r:id="rId3"/>
    <p:sldId id="261" r:id="rId4"/>
    <p:sldId id="367" r:id="rId5"/>
    <p:sldId id="368" r:id="rId6"/>
    <p:sldId id="369" r:id="rId7"/>
    <p:sldId id="370" r:id="rId8"/>
    <p:sldId id="371" r:id="rId9"/>
    <p:sldId id="372" r:id="rId10"/>
    <p:sldId id="373" r:id="rId11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71B8"/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2"/>
    <p:restoredTop sz="94762"/>
  </p:normalViewPr>
  <p:slideViewPr>
    <p:cSldViewPr>
      <p:cViewPr varScale="1">
        <p:scale>
          <a:sx n="117" d="100"/>
          <a:sy n="117" d="100"/>
        </p:scale>
        <p:origin x="1912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4551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7A3B664-B2DD-BB40-95BE-E905A6594001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0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AF68497-8098-9841-BA68-DED0D9D33A42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7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F765895-8F09-1B46-AF9F-24D221082A59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7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A8F6E89-7F3F-8945-AE51-495405B327D7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69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42E294B-B4D6-2E41-A825-FDFC90561E70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5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01FB38B-916F-3F4C-A1E0-734C131A7E95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6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EDAF986-B78A-5D43-B4C6-0BF7B6E494B8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1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  <p:cxnSp>
        <p:nvCxnSpPr>
          <p:cNvPr id="5" name="Connettore 1 4"/>
          <p:cNvCxnSpPr/>
          <p:nvPr userDrawn="1"/>
        </p:nvCxnSpPr>
        <p:spPr bwMode="auto">
          <a:xfrm>
            <a:off x="440531" y="777876"/>
            <a:ext cx="75533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B871B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1000" y="6235700"/>
            <a:ext cx="25876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Noto Sans CJK JP DemiLight" charset="0"/>
                <a:cs typeface="Noto Sans CJK JP DemiLight" charset="0"/>
              </a:defRPr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 userDrawn="1"/>
        </p:nvSpPr>
        <p:spPr bwMode="auto">
          <a:xfrm>
            <a:off x="6334992" y="6309320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r>
              <a:rPr lang="en-GB" altLang="en-US" sz="1400" kern="0" dirty="0">
                <a:solidFill>
                  <a:srgbClr val="673366"/>
                </a:solidFill>
              </a:rPr>
              <a:t> – STN/SNAMO  </a:t>
            </a: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Radar 22/23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Radar</a:t>
            </a: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381094" y="3916957"/>
            <a:ext cx="4015304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Magistrale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Tecnologie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della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Navigazione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/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Aeronautiche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Meteo-Oceanografiche</a:t>
            </a:r>
            <a:endParaRPr lang="en-US" sz="1600" dirty="0">
              <a:solidFill>
                <a:sysClr val="window" lastClr="FFFFFF"/>
              </a:solidFill>
              <a:ea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Anno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Accademico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2022/2023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Crediti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6 CFU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Docente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Giampaolo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Ferraioli</a:t>
            </a:r>
            <a:endParaRPr lang="en-US" sz="1600" dirty="0">
              <a:solidFill>
                <a:sysClr val="window" lastClr="FFFFFF"/>
              </a:solidFill>
              <a:ea typeface=""/>
            </a:endParaRPr>
          </a:p>
        </p:txBody>
      </p:sp>
      <p:pic>
        <p:nvPicPr>
          <p:cNvPr id="2" name="Immagin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2420888"/>
            <a:ext cx="2015999" cy="190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33169"/>
            <a:ext cx="2182568" cy="7200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67" y="5362174"/>
            <a:ext cx="1091162" cy="10911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5802"/>
          <a:stretch/>
        </p:blipFill>
        <p:spPr>
          <a:xfrm>
            <a:off x="4644008" y="260648"/>
            <a:ext cx="2015999" cy="20162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15" y="2506329"/>
            <a:ext cx="1895584" cy="17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16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980728"/>
            <a:ext cx="8204200" cy="94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Probabilità di </a:t>
            </a:r>
            <a:r>
              <a:rPr lang="it-IT" altLang="it-IT" sz="2400" dirty="0" err="1">
                <a:solidFill>
                  <a:srgbClr val="673366"/>
                </a:solidFill>
                <a:latin typeface="+mj-lt"/>
                <a:ea typeface="+mj-ea"/>
                <a:cs typeface="+mj-cs"/>
              </a:rPr>
              <a:t>Detection</a:t>
            </a:r>
            <a:endParaRPr lang="it-IT" altLang="it-IT" sz="24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Probabilità di Falso Allarme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2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220910" y="935864"/>
                <a:ext cx="7992566" cy="5322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Il rumore (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𝑛</m:t>
                    </m:r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) in ingresso al filtro passa-basso, fissato un istante di tempo, può essere modellizzato mediante una </a:t>
                </a:r>
                <a:r>
                  <a:rPr lang="it-IT" altLang="it-IT" sz="24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Gaussiana</a:t>
                </a: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 a media nulla e deviazione standard </a:t>
                </a:r>
                <a14:m>
                  <m:oMath xmlns:m="http://schemas.openxmlformats.org/officeDocument/2006/math">
                    <m:r>
                      <a:rPr lang="bg-BG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𝜎</m:t>
                    </m:r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. In uscita dal filtro la densità di probabilità del rumore è quella di una variabile aleatoria </a:t>
                </a:r>
                <a:r>
                  <a:rPr lang="it-IT" altLang="it-IT" sz="2400" dirty="0" err="1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Rayleigh</a:t>
                </a: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 di parametro </a:t>
                </a:r>
                <a14:m>
                  <m:oMath xmlns:m="http://schemas.openxmlformats.org/officeDocument/2006/math">
                    <m:r>
                      <a:rPr lang="bg-BG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𝜎</m:t>
                    </m:r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Al variare del parametro la pdf cambia il suo andamento. All’aumentare del parametro aumenta la dispersione della v.a. </a:t>
                </a:r>
              </a:p>
            </p:txBody>
          </p:sp>
        </mc:Choice>
        <mc:Fallback xmlns="">
          <p:sp>
            <p:nvSpPr>
              <p:cNvPr id="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10" y="935864"/>
                <a:ext cx="7992566" cy="5322226"/>
              </a:xfrm>
              <a:prstGeom prst="rect">
                <a:avLst/>
              </a:prstGeom>
              <a:blipFill rotWithShape="0">
                <a:blip r:embed="rId3"/>
                <a:stretch>
                  <a:fillRect l="-1144" t="-1375" r="-763" b="-16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878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91" y="2595892"/>
            <a:ext cx="37449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468313" y="3596977"/>
                <a:ext cx="3218895" cy="806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𝑒𝑥𝑝</m:t>
                      </m:r>
                      <m:d>
                        <m:d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3596977"/>
                <a:ext cx="3218895" cy="8061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177847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81" y="1543891"/>
            <a:ext cx="5393799" cy="4045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 Box 2"/>
              <p:cNvSpPr txBox="1">
                <a:spLocks noChangeArrowheads="1"/>
              </p:cNvSpPr>
              <p:nvPr/>
            </p:nvSpPr>
            <p:spPr bwMode="auto">
              <a:xfrm>
                <a:off x="308143" y="752474"/>
                <a:ext cx="8028570" cy="112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La </a:t>
                </a:r>
                <a:r>
                  <a:rPr lang="it-IT" altLang="it-IT" sz="24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probabilità di falso allarme </a:t>
                </a: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è la probabilità che il rumore (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𝑛</m:t>
                    </m:r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) superi la soglia fissata </a:t>
                </a:r>
                <a:r>
                  <a:rPr lang="it-IT" altLang="it-IT" sz="2400" i="1" dirty="0">
                    <a:latin typeface="Calibri" charset="0"/>
                    <a:ea typeface="Calibri" charset="0"/>
                    <a:cs typeface="Calibri" charset="0"/>
                  </a:rPr>
                  <a:t>V</a:t>
                </a:r>
                <a:r>
                  <a:rPr lang="it-IT" altLang="it-IT" sz="2400" i="1" baseline="-25000" dirty="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. Consideriamo la pdf di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𝑛</m:t>
                    </m:r>
                  </m:oMath>
                </a14:m>
                <a:r>
                  <a:rPr lang="it-IT" altLang="it-IT" sz="2400" dirty="0">
                    <a:latin typeface="Calibri" charset="0"/>
                    <a:ea typeface="Calibri" charset="0"/>
                    <a:cs typeface="Calibri" charset="0"/>
                  </a:rPr>
                  <a:t>, per un fissato valore del parametro </a:t>
                </a:r>
                <a14:m>
                  <m:oMath xmlns:m="http://schemas.openxmlformats.org/officeDocument/2006/math">
                    <m:r>
                      <a:rPr lang="bg-BG" sz="24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𝜎</m:t>
                    </m:r>
                  </m:oMath>
                </a14:m>
                <a:endParaRPr lang="it-IT" altLang="it-IT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126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143" y="752474"/>
                <a:ext cx="8028570" cy="1122808"/>
              </a:xfrm>
              <a:prstGeom prst="rect">
                <a:avLst/>
              </a:prstGeom>
              <a:blipFill rotWithShape="0">
                <a:blip r:embed="rId4"/>
                <a:stretch>
                  <a:fillRect l="-1215" t="-6486" r="-152" b="-10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7" name="CasellaDiTesto 13"/>
          <p:cNvSpPr txBox="1">
            <a:spLocks noChangeArrowheads="1"/>
          </p:cNvSpPr>
          <p:nvPr/>
        </p:nvSpPr>
        <p:spPr bwMode="auto">
          <a:xfrm>
            <a:off x="6738769" y="5197633"/>
            <a:ext cx="57626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Times" charset="0"/>
              </a:rPr>
              <a:t>V</a:t>
            </a:r>
            <a:r>
              <a:rPr lang="it-IT" altLang="it-IT" sz="1800" i="1" baseline="-25000">
                <a:latin typeface="Times" charset="0"/>
              </a:rPr>
              <a:t>T</a:t>
            </a:r>
          </a:p>
        </p:txBody>
      </p:sp>
      <p:cxnSp>
        <p:nvCxnSpPr>
          <p:cNvPr id="4" name="Connettore 1 3"/>
          <p:cNvCxnSpPr/>
          <p:nvPr/>
        </p:nvCxnSpPr>
        <p:spPr>
          <a:xfrm flipV="1">
            <a:off x="7028133" y="5093895"/>
            <a:ext cx="504056" cy="324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7028133" y="5036811"/>
            <a:ext cx="3600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7028133" y="4973311"/>
            <a:ext cx="1800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7029720" y="4912986"/>
            <a:ext cx="8842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7029720" y="4859011"/>
            <a:ext cx="3651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540594" y="3685122"/>
            <a:ext cx="2735262" cy="896006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Freccia curva 27"/>
          <p:cNvSpPr/>
          <p:nvPr/>
        </p:nvSpPr>
        <p:spPr>
          <a:xfrm flipV="1">
            <a:off x="2842550" y="4598345"/>
            <a:ext cx="4033706" cy="414831"/>
          </a:xfrm>
          <a:prstGeom prst="bentArrow">
            <a:avLst>
              <a:gd name="adj1" fmla="val 6712"/>
              <a:gd name="adj2" fmla="val 4679"/>
              <a:gd name="adj3" fmla="val 21190"/>
              <a:gd name="adj4" fmla="val 4556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33" name="Connettore 1 32"/>
          <p:cNvCxnSpPr/>
          <p:nvPr/>
        </p:nvCxnSpPr>
        <p:spPr>
          <a:xfrm>
            <a:off x="6956125" y="1853807"/>
            <a:ext cx="0" cy="324008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355774" y="2356072"/>
                <a:ext cx="2269852" cy="432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𝑓𝑎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𝑃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4" y="2356072"/>
                <a:ext cx="2269852" cy="432362"/>
              </a:xfrm>
              <a:prstGeom prst="rect">
                <a:avLst/>
              </a:prstGeom>
              <a:blipFill rotWithShape="0"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/>
          <p:cNvSpPr/>
          <p:nvPr/>
        </p:nvSpPr>
        <p:spPr>
          <a:xfrm>
            <a:off x="308143" y="5651967"/>
            <a:ext cx="7627292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Una soglia alta permette di diminuire la probabilità di </a:t>
            </a:r>
            <a:r>
              <a:rPr lang="it-IT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f.a</a:t>
            </a: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698419" y="3770329"/>
                <a:ext cx="2505429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𝑓𝑎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</m:sub>
                          </m:sSub>
                        </m:sub>
                        <m:sup>
                          <m: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𝑑𝑛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19" y="3770329"/>
                <a:ext cx="2505429" cy="8107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54867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Text Box 2"/>
              <p:cNvSpPr txBox="1">
                <a:spLocks noChangeArrowheads="1"/>
              </p:cNvSpPr>
              <p:nvPr/>
            </p:nvSpPr>
            <p:spPr bwMode="auto">
              <a:xfrm>
                <a:off x="323850" y="981075"/>
                <a:ext cx="7848550" cy="3050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Consideriamo il caso in cui in ingresso al ricevitore c’è un segnale di ampiezza </a:t>
                </a:r>
                <a:r>
                  <a:rPr lang="it-IT" altLang="it-IT" sz="2400" i="1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A</a:t>
                </a: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sommato al rumore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r</m:t>
                    </m:r>
                    <m:r>
                      <a:rPr lang="it-IT" sz="2400" b="0" i="0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𝑠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+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𝑛</m:t>
                    </m:r>
                  </m:oMath>
                </a14:m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).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Il segnale complessivo (segnale utile + rumore) di uscita al filtro passa-banda, in un fissato istante di tempo, può essere descritto da una variabile aleatoria di tipo Rice.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331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981075"/>
                <a:ext cx="7848550" cy="3050772"/>
              </a:xfrm>
              <a:prstGeom prst="rect">
                <a:avLst/>
              </a:prstGeom>
              <a:blipFill rotWithShape="0">
                <a:blip r:embed="rId3"/>
                <a:stretch>
                  <a:fillRect l="-1165" t="-24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973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5" y="2996952"/>
            <a:ext cx="42846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154993" y="3886183"/>
                <a:ext cx="4464684" cy="814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𝑓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𝑅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𝑟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)=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pPr>
                            <m:e>
                              <m: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𝑒𝑥𝑝</m:t>
                      </m:r>
                      <m:d>
                        <m:d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𝐼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fPr>
                            <m:num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𝑟𝑣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93" y="3886183"/>
                <a:ext cx="4464684" cy="8141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7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32579"/>
            <a:ext cx="3757287" cy="2817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Text Box 2"/>
              <p:cNvSpPr txBox="1">
                <a:spLocks noChangeArrowheads="1"/>
              </p:cNvSpPr>
              <p:nvPr/>
            </p:nvSpPr>
            <p:spPr bwMode="auto">
              <a:xfrm>
                <a:off x="107504" y="819909"/>
                <a:ext cx="8679309" cy="112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La probabilità di </a:t>
                </a:r>
                <a:r>
                  <a:rPr lang="it-IT" altLang="it-IT" sz="2400" dirty="0" err="1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detection</a:t>
                </a: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𝑃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) è la probabilità che il segnale complessivo superi la soglia. La probabilità di </a:t>
                </a:r>
                <a:r>
                  <a:rPr lang="it-IT" altLang="it-IT" sz="2400" dirty="0" err="1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missed</a:t>
                </a:r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𝑃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it-IT" altLang="it-IT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) è la probabilità che il segnale complessivo non superi la soglia</a:t>
                </a:r>
              </a:p>
            </p:txBody>
          </p:sp>
        </mc:Choice>
        <mc:Fallback xmlns="">
          <p:sp>
            <p:nvSpPr>
              <p:cNvPr id="1536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819909"/>
                <a:ext cx="8679309" cy="1122808"/>
              </a:xfrm>
              <a:prstGeom prst="rect">
                <a:avLst/>
              </a:prstGeom>
              <a:blipFill rotWithShape="0">
                <a:blip r:embed="rId4"/>
                <a:stretch>
                  <a:fillRect l="-1124" t="-5946" b="-10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023" name="CasellaDiTesto 8"/>
          <p:cNvSpPr txBox="1">
            <a:spLocks noChangeArrowheads="1"/>
          </p:cNvSpPr>
          <p:nvPr/>
        </p:nvSpPr>
        <p:spPr bwMode="auto">
          <a:xfrm>
            <a:off x="5148263" y="5380657"/>
            <a:ext cx="57626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5364163" y="2221532"/>
            <a:ext cx="0" cy="324008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3"/>
          <p:cNvSpPr txBox="1">
            <a:spLocks noChangeArrowheads="1"/>
          </p:cNvSpPr>
          <p:nvPr/>
        </p:nvSpPr>
        <p:spPr bwMode="auto">
          <a:xfrm>
            <a:off x="5148263" y="5380657"/>
            <a:ext cx="57626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39713" y="3053556"/>
            <a:ext cx="2735262" cy="11525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Freccia curva 19"/>
          <p:cNvSpPr/>
          <p:nvPr/>
        </p:nvSpPr>
        <p:spPr>
          <a:xfrm flipV="1">
            <a:off x="1476375" y="4221163"/>
            <a:ext cx="3816350" cy="881682"/>
          </a:xfrm>
          <a:prstGeom prst="bentArrow">
            <a:avLst>
              <a:gd name="adj1" fmla="val 3771"/>
              <a:gd name="adj2" fmla="val 4679"/>
              <a:gd name="adj3" fmla="val 21190"/>
              <a:gd name="adj4" fmla="val 45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409095" y="3356991"/>
            <a:ext cx="54916" cy="20331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5492751" y="3356992"/>
            <a:ext cx="45719" cy="2050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5746751" y="3573016"/>
            <a:ext cx="54158" cy="18292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830889" y="3717032"/>
            <a:ext cx="55727" cy="16869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5999165" y="4005064"/>
            <a:ext cx="45719" cy="13949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6169145" y="4297124"/>
            <a:ext cx="59039" cy="10997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6269195" y="4498728"/>
            <a:ext cx="71436" cy="8839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6456706" y="4797152"/>
            <a:ext cx="57119" cy="5835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6627843" y="5026025"/>
            <a:ext cx="69521" cy="3546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5580065" y="3429000"/>
            <a:ext cx="54457" cy="19770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5663719" y="3501008"/>
            <a:ext cx="54622" cy="19071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5915026" y="3861048"/>
            <a:ext cx="55729" cy="15275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6084168" y="4206081"/>
            <a:ext cx="56768" cy="11847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6357940" y="4653136"/>
            <a:ext cx="74129" cy="7360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6542505" y="4943417"/>
            <a:ext cx="58568" cy="4372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/>
              <p:cNvSpPr/>
              <p:nvPr/>
            </p:nvSpPr>
            <p:spPr>
              <a:xfrm>
                <a:off x="236593" y="2022281"/>
                <a:ext cx="2967415" cy="1122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𝑃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𝑃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𝑠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+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400" b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𝑃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𝑀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𝑃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𝑠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+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𝑛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400" b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it-IT" sz="2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2" name="Rettango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3" y="2022281"/>
                <a:ext cx="2967415" cy="11228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/>
              <p:cNvSpPr/>
              <p:nvPr/>
            </p:nvSpPr>
            <p:spPr>
              <a:xfrm>
                <a:off x="389873" y="3191662"/>
                <a:ext cx="2528962" cy="874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𝑃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nary>
                        <m:naryPr>
                          <m:ctrlPr>
                            <a:rPr lang="is-I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𝑇</m:t>
                              </m:r>
                            </m:sub>
                          </m:sSub>
                        </m:sub>
                        <m:sup>
                          <m:r>
                            <a:rPr lang="is-I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(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𝑟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)</m:t>
                          </m:r>
                        </m:e>
                      </m:nary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𝑑𝑟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7" name="Rettango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73" y="3191662"/>
                <a:ext cx="2528962" cy="8744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tangolo 37"/>
          <p:cNvSpPr/>
          <p:nvPr/>
        </p:nvSpPr>
        <p:spPr>
          <a:xfrm>
            <a:off x="1607344" y="5628068"/>
            <a:ext cx="7472778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Una soglia bassa permette di diminuire la probabilità di </a:t>
            </a:r>
            <a:r>
              <a:rPr lang="it-IT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missed</a:t>
            </a: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e di aumentare la probabilità di </a:t>
            </a:r>
            <a:r>
              <a:rPr lang="it-IT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210823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1" y="1672403"/>
            <a:ext cx="4617384" cy="1850663"/>
          </a:xfrm>
          <a:prstGeom prst="rect">
            <a:avLst/>
          </a:prstGeom>
        </p:spPr>
      </p:pic>
      <p:sp>
        <p:nvSpPr>
          <p:cNvPr id="78853" name="Immagine 1"/>
          <p:cNvSpPr>
            <a:spLocks noChangeAspect="1"/>
          </p:cNvSpPr>
          <p:nvPr/>
        </p:nvSpPr>
        <p:spPr bwMode="auto">
          <a:xfrm>
            <a:off x="5107877" y="1819951"/>
            <a:ext cx="3240087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932527"/>
            <a:ext cx="8486388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Al diminuire della soglia aumenta la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ma aumenta anche la probabilità di falso allarme</a:t>
            </a:r>
          </a:p>
        </p:txBody>
      </p:sp>
      <p:sp>
        <p:nvSpPr>
          <p:cNvPr id="17415" name="Immagine 1" descr="rice-rayl.png"/>
          <p:cNvSpPr>
            <a:spLocks noChangeAspect="1"/>
          </p:cNvSpPr>
          <p:nvPr/>
        </p:nvSpPr>
        <p:spPr bwMode="auto">
          <a:xfrm>
            <a:off x="250825" y="2852738"/>
            <a:ext cx="48609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431" name="CasellaDiTesto 9"/>
          <p:cNvSpPr txBox="1">
            <a:spLocks noChangeArrowheads="1"/>
          </p:cNvSpPr>
          <p:nvPr/>
        </p:nvSpPr>
        <p:spPr bwMode="auto">
          <a:xfrm>
            <a:off x="2117056" y="3442159"/>
            <a:ext cx="57626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4868209" y="4384964"/>
            <a:ext cx="4024271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possono migliorare le prestazioni migliorando l’SNR (se diminuisce il rumore o se aumenta 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il segnale) 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Immagine 1"/>
          <p:cNvSpPr>
            <a:spLocks noChangeAspect="1"/>
          </p:cNvSpPr>
          <p:nvPr/>
        </p:nvSpPr>
        <p:spPr bwMode="auto">
          <a:xfrm>
            <a:off x="827088" y="3429000"/>
            <a:ext cx="3240087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1" name="Connettore 1 40"/>
          <p:cNvCxnSpPr/>
          <p:nvPr/>
        </p:nvCxnSpPr>
        <p:spPr>
          <a:xfrm>
            <a:off x="2339752" y="1692148"/>
            <a:ext cx="31750" cy="178732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8" y="3978110"/>
            <a:ext cx="4568157" cy="1830932"/>
          </a:xfrm>
          <a:prstGeom prst="rect">
            <a:avLst/>
          </a:prstGeom>
        </p:spPr>
      </p:pic>
      <p:sp>
        <p:nvSpPr>
          <p:cNvPr id="60" name="CasellaDiTesto 9"/>
          <p:cNvSpPr txBox="1">
            <a:spLocks noChangeArrowheads="1"/>
          </p:cNvSpPr>
          <p:nvPr/>
        </p:nvSpPr>
        <p:spPr bwMode="auto">
          <a:xfrm>
            <a:off x="1413530" y="5884585"/>
            <a:ext cx="57626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61" name="Connettore 1 60"/>
          <p:cNvCxnSpPr/>
          <p:nvPr/>
        </p:nvCxnSpPr>
        <p:spPr>
          <a:xfrm>
            <a:off x="1701662" y="4108918"/>
            <a:ext cx="31750" cy="178732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Immagin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65" y="1679108"/>
            <a:ext cx="4617384" cy="1850663"/>
          </a:xfrm>
          <a:prstGeom prst="rect">
            <a:avLst/>
          </a:prstGeom>
        </p:spPr>
      </p:pic>
      <p:sp>
        <p:nvSpPr>
          <p:cNvPr id="63" name="CasellaDiTesto 9"/>
          <p:cNvSpPr txBox="1">
            <a:spLocks noChangeArrowheads="1"/>
          </p:cNvSpPr>
          <p:nvPr/>
        </p:nvSpPr>
        <p:spPr bwMode="auto">
          <a:xfrm>
            <a:off x="5820256" y="3429000"/>
            <a:ext cx="576263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it-IT" altLang="it-IT" sz="2400" i="1" baseline="-25000">
                <a:latin typeface="Calibri" charset="0"/>
                <a:ea typeface="Calibri" charset="0"/>
                <a:cs typeface="Calibri" charset="0"/>
              </a:rPr>
              <a:t>T</a:t>
            </a:r>
          </a:p>
        </p:txBody>
      </p:sp>
      <p:cxnSp>
        <p:nvCxnSpPr>
          <p:cNvPr id="64" name="Connettore 1 63"/>
          <p:cNvCxnSpPr/>
          <p:nvPr/>
        </p:nvCxnSpPr>
        <p:spPr>
          <a:xfrm>
            <a:off x="6076638" y="1691660"/>
            <a:ext cx="31750" cy="178732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17513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7500" y="831055"/>
            <a:ext cx="4032250" cy="424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Fissata una certa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posso diminuire la probabilità di falso allarme, aumentando l’SNR.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Probabilità di </a:t>
            </a:r>
            <a:r>
              <a:rPr lang="it-IT" altLang="it-IT" sz="2400" dirty="0" err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probabilità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falso allarme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sono fissate dalle specifiche del sistema.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 calcola l’</a:t>
            </a:r>
            <a:r>
              <a:rPr lang="it-IT" altLang="ja-JP" sz="2400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SNR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minimo necessario per garantire tali specifiche 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508" name="Immagine 3"/>
          <p:cNvSpPr>
            <a:spLocks noChangeAspect="1"/>
          </p:cNvSpPr>
          <p:nvPr/>
        </p:nvSpPr>
        <p:spPr bwMode="auto">
          <a:xfrm>
            <a:off x="3708400" y="476250"/>
            <a:ext cx="5256213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850" y="5373688"/>
            <a:ext cx="525626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determina la massima portata del sistema radar (equazione radar)</a:t>
            </a:r>
          </a:p>
        </p:txBody>
      </p:sp>
      <p:pic>
        <p:nvPicPr>
          <p:cNvPr id="2151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739775"/>
            <a:ext cx="432276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4884738" y="2813050"/>
            <a:ext cx="2016125" cy="0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 flipV="1">
            <a:off x="6908800" y="2828925"/>
            <a:ext cx="39688" cy="2255838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4613275" y="2684463"/>
            <a:ext cx="287338" cy="287337"/>
          </a:xfrm>
          <a:prstGeom prst="ellipse">
            <a:avLst/>
          </a:prstGeom>
          <a:noFill/>
          <a:ln w="28575">
            <a:solidFill>
              <a:srgbClr val="0000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835650" y="4757738"/>
            <a:ext cx="287338" cy="28733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3" name="Freccia su 12"/>
          <p:cNvSpPr/>
          <p:nvPr/>
        </p:nvSpPr>
        <p:spPr>
          <a:xfrm>
            <a:off x="6851650" y="5157788"/>
            <a:ext cx="215900" cy="503237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4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19615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Immagine 3"/>
          <p:cNvSpPr>
            <a:spLocks noChangeAspect="1"/>
          </p:cNvSpPr>
          <p:nvPr/>
        </p:nvSpPr>
        <p:spPr bwMode="auto">
          <a:xfrm>
            <a:off x="3708400" y="476250"/>
            <a:ext cx="5256213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2355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739775"/>
            <a:ext cx="432276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4884738" y="2813050"/>
            <a:ext cx="2279650" cy="0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 flipV="1">
            <a:off x="7212013" y="2813050"/>
            <a:ext cx="39687" cy="2255838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4613275" y="2684463"/>
            <a:ext cx="287338" cy="287337"/>
          </a:xfrm>
          <a:prstGeom prst="ellipse">
            <a:avLst/>
          </a:prstGeom>
          <a:noFill/>
          <a:ln w="28575">
            <a:solidFill>
              <a:srgbClr val="0000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6329363" y="4743450"/>
            <a:ext cx="287337" cy="287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3" name="Freccia su 12"/>
          <p:cNvSpPr/>
          <p:nvPr/>
        </p:nvSpPr>
        <p:spPr>
          <a:xfrm>
            <a:off x="7162800" y="5119688"/>
            <a:ext cx="215900" cy="501650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17500" y="831055"/>
            <a:ext cx="4032250" cy="424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Fissata una certa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posso diminuire la probabilità di falso allarme, aumentando l’SNR.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Probabilità di </a:t>
            </a:r>
            <a:r>
              <a:rPr lang="it-IT" altLang="it-IT" sz="2400" dirty="0" err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probabilità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falso allarme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sono fissate dalle specifiche del sistema.</a:t>
            </a:r>
            <a:endParaRPr lang="it-IT" altLang="it-IT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Si calcola l’</a:t>
            </a:r>
            <a:r>
              <a:rPr lang="it-IT" altLang="ja-JP" sz="2400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SNR</a:t>
            </a:r>
            <a:r>
              <a:rPr lang="it-IT" altLang="ja-JP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ja-JP" sz="2400" dirty="0">
                <a:latin typeface="Calibri" charset="0"/>
                <a:ea typeface="Calibri" charset="0"/>
                <a:cs typeface="Calibri" charset="0"/>
              </a:rPr>
              <a:t>minimo necessario per garantire tali specifiche </a:t>
            </a: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23850" y="5373688"/>
            <a:ext cx="525626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Si determina la massima portata del sistema radar (equazione radar)</a:t>
            </a:r>
          </a:p>
        </p:txBody>
      </p:sp>
      <p:sp>
        <p:nvSpPr>
          <p:cNvPr id="17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18119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474</Words>
  <Application>Microsoft Macintosh PowerPoint</Application>
  <PresentationFormat>Presentazione su schermo (4:3)</PresentationFormat>
  <Paragraphs>60</Paragraphs>
  <Slides>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 Math</vt:lpstr>
      <vt:lpstr>Rockwell</vt:lpstr>
      <vt:lpstr>Times</vt:lpstr>
      <vt:lpstr>Times New Roman</vt:lpstr>
      <vt:lpstr>Wingdings</vt:lpstr>
      <vt:lpstr>Tema di Office</vt:lpstr>
      <vt:lpstr>1_Tema di Office</vt:lpstr>
      <vt:lpstr>Presentazione standard di PowerPoint</vt:lpstr>
      <vt:lpstr>Sommario</vt:lpstr>
      <vt:lpstr>Detection</vt:lpstr>
      <vt:lpstr>Detection</vt:lpstr>
      <vt:lpstr>Detection </vt:lpstr>
      <vt:lpstr>Detection</vt:lpstr>
      <vt:lpstr>Detection</vt:lpstr>
      <vt:lpstr>Detection</vt:lpstr>
      <vt:lpstr>Detection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127</cp:revision>
  <cp:lastPrinted>1601-01-01T00:00:00Z</cp:lastPrinted>
  <dcterms:created xsi:type="dcterms:W3CDTF">2014-02-26T18:00:47Z</dcterms:created>
  <dcterms:modified xsi:type="dcterms:W3CDTF">2022-11-11T11:08:24Z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