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309" r:id="rId2"/>
    <p:sldId id="286" r:id="rId3"/>
    <p:sldId id="310" r:id="rId4"/>
    <p:sldId id="311" r:id="rId5"/>
    <p:sldId id="312" r:id="rId6"/>
    <p:sldId id="313" r:id="rId7"/>
    <p:sldId id="314" r:id="rId8"/>
    <p:sldId id="315" r:id="rId9"/>
    <p:sldId id="319" r:id="rId10"/>
    <p:sldId id="323" r:id="rId11"/>
    <p:sldId id="322" r:id="rId12"/>
  </p:sldIdLst>
  <p:sldSz cx="9144000" cy="6858000" type="screen4x3"/>
  <p:notesSz cx="6797675" cy="98742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0"/>
  </p:normalViewPr>
  <p:slideViewPr>
    <p:cSldViewPr>
      <p:cViewPr varScale="1">
        <p:scale>
          <a:sx n="67" d="100"/>
          <a:sy n="67" d="100"/>
        </p:scale>
        <p:origin x="-6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5A2B1872-2623-454F-B3B0-6A76278B4465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89475"/>
            <a:ext cx="5438775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97019E50-135E-416B-91D1-2A07AA41167F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61E60AF0-53A1-400C-B7BC-9BED1FAF33E1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D5E151-B62B-48C5-9E38-9F11D4B9CCF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F62DE-50E7-4FAD-A5CC-601F101E2FB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1524000" y="190500"/>
            <a:ext cx="7010400" cy="58293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629400" y="65722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276600" y="65722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524000" y="657225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DCBF2C21-2D67-4A5E-9690-5402F92E02F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olo, contenu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5105400" y="1905000"/>
            <a:ext cx="3429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5105400" y="4038600"/>
            <a:ext cx="3429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6629400" y="65722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3276600" y="65722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1524000" y="657225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3C77B766-C655-4C5C-90EE-935FE5CFEB5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89D91-4643-489A-8E3F-5BA0AF16ED3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821FB-2C3C-4547-BB50-F38475ED1BF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689CB-C2F7-46E0-AF7E-455E6EEF315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5DFF4-CBBB-4D7D-928A-5A7A4572402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C08A2-335D-41EE-9D8A-3F5BD3D4D06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EF2D1-1C62-4BAC-B5B2-22704392E0B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9FD6D-75A2-48BE-96CA-86E5E691C25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03501-C79E-45C3-8B91-8B1955C5EAE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5722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5722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572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06F1D21-235E-4DB8-AF9A-E8F445695B0F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V="1">
            <a:off x="755650" y="4445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179388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468313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32385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B7C587D-4011-4E4E-83DF-577ABD33A102}" type="slidenum">
              <a:rPr lang="it-IT"/>
              <a:pPr/>
              <a:t>1</a:t>
            </a:fld>
            <a:endParaRPr lang="it-IT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27313" y="1371600"/>
            <a:ext cx="6516687" cy="1752600"/>
          </a:xfrm>
        </p:spPr>
        <p:txBody>
          <a:bodyPr/>
          <a:lstStyle/>
          <a:p>
            <a:r>
              <a:rPr lang="it-IT" sz="4800">
                <a:solidFill>
                  <a:schemeClr val="tx1"/>
                </a:solidFill>
              </a:rPr>
              <a:t>Fattori Produttivi e Obsolescenza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Prof. Luigi </a:t>
            </a:r>
            <a:r>
              <a:rPr lang="it-IT" dirty="0" err="1" smtClean="0"/>
              <a:t>Lepore</a:t>
            </a:r>
            <a:endParaRPr lang="it-IT" dirty="0" smtClean="0"/>
          </a:p>
          <a:p>
            <a:r>
              <a:rPr lang="it-IT" smtClean="0"/>
              <a:t>luigi.lepore@uniparthenope.it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5B01-533B-4E99-93B6-C2C398FA733B}" type="slidenum">
              <a:rPr lang="it-IT"/>
              <a:pPr/>
              <a:t>10</a:t>
            </a:fld>
            <a:endParaRPr lang="it-IT"/>
          </a:p>
        </p:txBody>
      </p:sp>
      <p:sp>
        <p:nvSpPr>
          <p:cNvPr id="112642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662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>
                <a:solidFill>
                  <a:srgbClr val="FF0000"/>
                </a:solidFill>
              </a:rPr>
              <a:t>Possibili equivoci</a:t>
            </a:r>
          </a:p>
        </p:txBody>
      </p:sp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1143000" y="1844675"/>
            <a:ext cx="80010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2400"/>
              <a:t> </a:t>
            </a:r>
            <a:r>
              <a:rPr lang="it-IT" sz="2800"/>
              <a:t>un bene tecnologicamente superato è sempre obsoleto? </a:t>
            </a:r>
            <a:r>
              <a:rPr lang="it-IT" sz="2800" b="1"/>
              <a:t>NO!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se il personale della nostra azienda non si aggiorna può diventare obsoleto? </a:t>
            </a:r>
            <a:r>
              <a:rPr lang="it-IT" sz="2800" b="1"/>
              <a:t>SI!</a:t>
            </a:r>
            <a:endParaRPr lang="it-IT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95349-033E-429B-A63C-12D4972E6781}" type="slidenum">
              <a:rPr lang="it-IT"/>
              <a:pPr/>
              <a:t>11</a:t>
            </a:fld>
            <a:endParaRPr lang="it-IT"/>
          </a:p>
        </p:txBody>
      </p:sp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662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>
                <a:solidFill>
                  <a:srgbClr val="FF0000"/>
                </a:solidFill>
              </a:rPr>
              <a:t>Possibili domande d’esame</a:t>
            </a:r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1143000" y="2362200"/>
            <a:ext cx="7821613" cy="427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Il fenomeno dell’obsolescenza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I fattori della produzione, caratteristiche  e classificazioni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Le modalità di recupero della ricchezza investita nell’acquisto delle diverse tipologie di fattori produttivi </a:t>
            </a:r>
          </a:p>
          <a:p>
            <a:pPr>
              <a:spcBef>
                <a:spcPct val="50000"/>
              </a:spcBef>
            </a:pPr>
            <a:endParaRPr lang="it-IT" sz="2800"/>
          </a:p>
          <a:p>
            <a:pPr>
              <a:spcBef>
                <a:spcPct val="50000"/>
              </a:spcBef>
            </a:pPr>
            <a:endParaRPr lang="it-IT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E759-1168-481E-BE88-D623FC36CD67}" type="slidenum">
              <a:rPr lang="it-IT"/>
              <a:pPr/>
              <a:t>2</a:t>
            </a:fld>
            <a:endParaRPr lang="it-IT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Lezione VIII: obiettivi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905000"/>
            <a:ext cx="7705725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/>
              <a:t> </a:t>
            </a:r>
          </a:p>
          <a:p>
            <a:r>
              <a:rPr lang="it-IT"/>
              <a:t>  I fattori della produzione</a:t>
            </a:r>
          </a:p>
          <a:p>
            <a:pPr>
              <a:buFont typeface="Wingdings" pitchFamily="2" charset="2"/>
              <a:buNone/>
            </a:pPr>
            <a:endParaRPr lang="it-IT"/>
          </a:p>
          <a:p>
            <a:r>
              <a:rPr lang="it-IT"/>
              <a:t>  Il fenomeno dell’obsolescenza</a:t>
            </a:r>
          </a:p>
          <a:p>
            <a:pPr>
              <a:buFont typeface="Wingdings" pitchFamily="2" charset="2"/>
              <a:buNone/>
            </a:pPr>
            <a:endParaRPr lang="it-IT"/>
          </a:p>
          <a:p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AC01D-989D-401A-93B2-6C7B5F974FD7}" type="slidenum">
              <a:rPr lang="it-IT"/>
              <a:pPr/>
              <a:t>3</a:t>
            </a:fld>
            <a:endParaRPr lang="it-IT"/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1331913" y="-42863"/>
            <a:ext cx="7010400" cy="1527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4200">
                <a:solidFill>
                  <a:srgbClr val="FF0000"/>
                </a:solidFill>
              </a:rPr>
              <a:t>Fattore Produttivo</a:t>
            </a:r>
          </a:p>
        </p:txBody>
      </p:sp>
      <p:sp>
        <p:nvSpPr>
          <p:cNvPr id="86028" name="Rectangle 12"/>
          <p:cNvSpPr>
            <a:spLocks noChangeArrowheads="1"/>
          </p:cNvSpPr>
          <p:nvPr/>
        </p:nvSpPr>
        <p:spPr bwMode="auto">
          <a:xfrm>
            <a:off x="539750" y="1557338"/>
            <a:ext cx="8459788" cy="366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 b="1"/>
              <a:t>A FECONDITÀ SEMPLICE</a:t>
            </a:r>
          </a:p>
          <a:p>
            <a:endParaRPr lang="it-IT" sz="2800" b="1"/>
          </a:p>
          <a:p>
            <a:pPr algn="ctr"/>
            <a:r>
              <a:rPr lang="it-IT" sz="2800"/>
              <a:t>Esaurisce la sua utilità economica in </a:t>
            </a:r>
            <a:r>
              <a:rPr lang="it-IT" sz="2800" b="1"/>
              <a:t>un unico </a:t>
            </a:r>
            <a:r>
              <a:rPr lang="it-IT" sz="2800"/>
              <a:t>ciclo produttivo.</a:t>
            </a:r>
          </a:p>
          <a:p>
            <a:endParaRPr lang="it-IT" sz="2800"/>
          </a:p>
          <a:p>
            <a:pPr algn="ctr"/>
            <a:endParaRPr lang="it-IT" sz="1000"/>
          </a:p>
          <a:p>
            <a:pPr algn="ctr"/>
            <a:r>
              <a:rPr lang="it-IT" sz="2800"/>
              <a:t>Il recupero della ricchezza investita in esso avviene attraverso i ricavi della vendita del/i prodotto/i ottenuto/i con la sua utilizzazione.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7324-982E-4685-88C6-F098B160F176}" type="slidenum">
              <a:rPr lang="it-IT"/>
              <a:pPr/>
              <a:t>4</a:t>
            </a:fld>
            <a:endParaRPr lang="it-IT"/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1116013" y="-17145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4200">
                <a:solidFill>
                  <a:srgbClr val="FF0000"/>
                </a:solidFill>
              </a:rPr>
              <a:t>Fattore Produttivo</a:t>
            </a:r>
          </a:p>
        </p:txBody>
      </p:sp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179388" y="1052513"/>
            <a:ext cx="8929687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 b="1"/>
              <a:t>A FECONDITÀ RIPETUTA</a:t>
            </a:r>
          </a:p>
          <a:p>
            <a:pPr algn="ctr"/>
            <a:endParaRPr lang="it-IT" sz="1000" b="1"/>
          </a:p>
          <a:p>
            <a:pPr algn="ctr"/>
            <a:r>
              <a:rPr lang="it-IT" sz="2700"/>
              <a:t>cede la sua utilità economica </a:t>
            </a:r>
            <a:r>
              <a:rPr lang="it-IT" sz="2700" b="1"/>
              <a:t>a più cicli produttivi</a:t>
            </a:r>
            <a:r>
              <a:rPr lang="it-IT" sz="2700"/>
              <a:t>, ai quali partecipa mantenendo inalterate le sue caratteristiche tecniche.</a:t>
            </a:r>
          </a:p>
          <a:p>
            <a:pPr algn="ctr"/>
            <a:endParaRPr lang="it-IT" sz="1000"/>
          </a:p>
          <a:p>
            <a:pPr algn="ctr"/>
            <a:r>
              <a:rPr lang="it-IT" sz="2600"/>
              <a:t>Ogni fattore a fecondità ripetuta è legato a </a:t>
            </a:r>
            <a:r>
              <a:rPr lang="it-IT" sz="2600" b="1"/>
              <a:t>tutti i prodotti </a:t>
            </a:r>
            <a:r>
              <a:rPr lang="it-IT" sz="2600"/>
              <a:t>che si possono ottenere per mezzo della sua utilizzazione.</a:t>
            </a:r>
          </a:p>
          <a:p>
            <a:endParaRPr lang="it-IT" sz="2600"/>
          </a:p>
          <a:p>
            <a:pPr algn="ctr"/>
            <a:r>
              <a:rPr lang="it-IT" sz="2700"/>
              <a:t>Il recupero della ricchezza investita è </a:t>
            </a:r>
            <a:r>
              <a:rPr lang="it-IT" sz="2700" b="1"/>
              <a:t>“richiesto” all’insieme dei ricavi </a:t>
            </a:r>
            <a:r>
              <a:rPr lang="it-IT" sz="2700"/>
              <a:t>provenienti dalla vendita di </a:t>
            </a:r>
            <a:r>
              <a:rPr lang="it-IT" sz="2700" b="1"/>
              <a:t>tutti i beni </a:t>
            </a:r>
            <a:r>
              <a:rPr lang="it-IT" sz="2700"/>
              <a:t>prodotti nell’arco di tempo nel quale il fattore cede la sua utilità</a:t>
            </a:r>
          </a:p>
          <a:p>
            <a:endParaRPr lang="it-IT" sz="1000"/>
          </a:p>
          <a:p>
            <a:pPr algn="ctr"/>
            <a:r>
              <a:rPr lang="it-IT" sz="2800" b="1"/>
              <a:t>Recupero graduale nel tempo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5095E-CEFC-4340-A06A-26162BBCBE6A}" type="slidenum">
              <a:rPr lang="it-IT"/>
              <a:pPr/>
              <a:t>5</a:t>
            </a:fld>
            <a:endParaRPr lang="it-IT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4450"/>
            <a:ext cx="7010400" cy="1527175"/>
          </a:xfrm>
        </p:spPr>
        <p:txBody>
          <a:bodyPr/>
          <a:lstStyle/>
          <a:p>
            <a:pPr algn="ctr"/>
            <a:r>
              <a:rPr lang="it-IT">
                <a:solidFill>
                  <a:srgbClr val="FF0000"/>
                </a:solidFill>
              </a:rPr>
              <a:t>I Fattori Produttivi</a:t>
            </a:r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971550" y="1268413"/>
            <a:ext cx="77771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vengono impiegati per ottenere prodotti che siano vendibili a</a:t>
            </a:r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611188" y="2492375"/>
            <a:ext cx="8280400" cy="373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 b="1"/>
              <a:t>PREZZI REMUNERATORI</a:t>
            </a:r>
          </a:p>
          <a:p>
            <a:endParaRPr lang="it-IT" sz="2800" b="1"/>
          </a:p>
          <a:p>
            <a:r>
              <a:rPr lang="it-IT" sz="2800"/>
              <a:t>tali da consentire il recupero:</a:t>
            </a:r>
          </a:p>
          <a:p>
            <a:endParaRPr lang="it-IT" sz="1500"/>
          </a:p>
          <a:p>
            <a:r>
              <a:rPr lang="it-IT" sz="2800"/>
              <a:t>- dei mezzi monetari investiti nei </a:t>
            </a:r>
            <a:r>
              <a:rPr lang="it-IT" sz="2800" i="1"/>
              <a:t>fattori a fecondità</a:t>
            </a:r>
          </a:p>
          <a:p>
            <a:r>
              <a:rPr lang="it-IT" sz="2800" i="1"/>
              <a:t>semplice </a:t>
            </a:r>
            <a:r>
              <a:rPr lang="it-IT" sz="2800"/>
              <a:t>completamente utilizzati;</a:t>
            </a:r>
          </a:p>
          <a:p>
            <a:endParaRPr lang="it-IT" sz="2800"/>
          </a:p>
          <a:p>
            <a:r>
              <a:rPr lang="it-IT" sz="2800"/>
              <a:t>- di parte dei mezzi monetari investiti in </a:t>
            </a:r>
            <a:r>
              <a:rPr lang="it-IT" sz="2800" i="1"/>
              <a:t>fattori a</a:t>
            </a:r>
          </a:p>
          <a:p>
            <a:r>
              <a:rPr lang="it-IT" sz="2800" i="1"/>
              <a:t>fecondità ripetuta </a:t>
            </a:r>
            <a:r>
              <a:rPr lang="it-IT" sz="2800"/>
              <a:t>parzialmente utilizzati.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1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60EC-F8B2-4E27-B3F8-B7614B19C82E}" type="slidenum">
              <a:rPr lang="it-IT"/>
              <a:pPr/>
              <a:t>6</a:t>
            </a:fld>
            <a:endParaRPr lang="it-IT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-100013"/>
            <a:ext cx="7010400" cy="1527176"/>
          </a:xfrm>
        </p:spPr>
        <p:txBody>
          <a:bodyPr/>
          <a:lstStyle/>
          <a:p>
            <a:pPr algn="ctr"/>
            <a:r>
              <a:rPr lang="it-IT">
                <a:solidFill>
                  <a:srgbClr val="FF0000"/>
                </a:solidFill>
              </a:rPr>
              <a:t>Il rischio di mancata </a:t>
            </a:r>
            <a:br>
              <a:rPr lang="it-IT">
                <a:solidFill>
                  <a:srgbClr val="FF0000"/>
                </a:solidFill>
              </a:rPr>
            </a:br>
            <a:r>
              <a:rPr lang="it-IT">
                <a:solidFill>
                  <a:srgbClr val="FF0000"/>
                </a:solidFill>
              </a:rPr>
              <a:t>remunerazione dipende da:</a:t>
            </a:r>
          </a:p>
        </p:txBody>
      </p:sp>
      <p:pic>
        <p:nvPicPr>
          <p:cNvPr id="89100" name="Picture 1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651500" y="2205038"/>
            <a:ext cx="3384550" cy="2663825"/>
          </a:xfrm>
          <a:noFill/>
          <a:ln/>
        </p:spPr>
      </p:pic>
      <p:pic>
        <p:nvPicPr>
          <p:cNvPr id="89097" name="Picture 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4925" y="4797425"/>
            <a:ext cx="8135938" cy="1828800"/>
          </a:xfrm>
          <a:noFill/>
          <a:ln/>
        </p:spPr>
      </p:pic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344488" y="1412875"/>
            <a:ext cx="84232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Blip>
                <a:blip r:embed="rId4"/>
              </a:buBlip>
            </a:pPr>
            <a:r>
              <a:rPr lang="it-IT" sz="2800"/>
              <a:t> Variabilità dell’ambiente (innovazione tecnologica,</a:t>
            </a:r>
          </a:p>
          <a:p>
            <a:r>
              <a:rPr lang="it-IT" sz="2800"/>
              <a:t>    variazioni della domanda, …)</a:t>
            </a: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323850" y="2492375"/>
            <a:ext cx="51323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Blip>
                <a:blip r:embed="rId4"/>
              </a:buBlip>
            </a:pPr>
            <a:r>
              <a:rPr lang="it-IT" sz="2800"/>
              <a:t> Rigidità di impiego del fattore</a:t>
            </a:r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323850" y="3213100"/>
            <a:ext cx="534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Blip>
                <a:blip r:embed="rId4"/>
              </a:buBlip>
            </a:pPr>
            <a:r>
              <a:rPr lang="it-IT" sz="2800"/>
              <a:t> Ampiezza temporale di utilizzo</a:t>
            </a:r>
          </a:p>
        </p:txBody>
      </p:sp>
      <p:pic>
        <p:nvPicPr>
          <p:cNvPr id="89102" name="Picture 1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/>
          <a:srcRect/>
          <a:stretch>
            <a:fillRect/>
          </a:stretch>
        </p:blipFill>
        <p:spPr>
          <a:xfrm>
            <a:off x="6618288" y="2047875"/>
            <a:ext cx="114300" cy="85725"/>
          </a:xfrm>
          <a:noFill/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5462D-6DFA-4AE3-A632-587EB7ACFBEF}" type="slidenum">
              <a:rPr lang="it-IT"/>
              <a:pPr/>
              <a:t>7</a:t>
            </a:fld>
            <a:endParaRPr lang="it-IT"/>
          </a:p>
        </p:txBody>
      </p:sp>
      <p:pic>
        <p:nvPicPr>
          <p:cNvPr id="90116" name="Picture 4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34925" y="765175"/>
            <a:ext cx="8929688" cy="5813425"/>
          </a:xfrm>
          <a:noFill/>
          <a:ln/>
        </p:spPr>
      </p:pic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1524000" y="-38735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4200" b="1">
                <a:solidFill>
                  <a:srgbClr val="FF0000"/>
                </a:solidFill>
              </a:rPr>
              <a:t>Obsolescenza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C889F-9D6D-49B6-9887-88ED20664859}" type="slidenum">
              <a:rPr lang="it-IT"/>
              <a:pPr/>
              <a:t>8</a:t>
            </a:fld>
            <a:endParaRPr lang="it-IT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0" y="-171450"/>
            <a:ext cx="7010400" cy="1527175"/>
          </a:xfrm>
          <a:noFill/>
          <a:ln/>
        </p:spPr>
        <p:txBody>
          <a:bodyPr/>
          <a:lstStyle/>
          <a:p>
            <a:pPr algn="ctr"/>
            <a:r>
              <a:rPr lang="it-IT" b="1">
                <a:solidFill>
                  <a:srgbClr val="FF0000"/>
                </a:solidFill>
              </a:rPr>
              <a:t>Obsolescenza Economica</a:t>
            </a:r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468313" y="1484313"/>
            <a:ext cx="8281987" cy="237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3800"/>
              <a:t>•  </a:t>
            </a:r>
            <a:r>
              <a:rPr lang="it-IT" sz="2800"/>
              <a:t>  può  colpire  direttamente  impianti,  software, brevetti, ecc., rendendo tali fattori inidonei, ossia superati in contenuto tecnologico e performance da  altri  fattori  più  progrediti  posti  in  uso  da </a:t>
            </a:r>
          </a:p>
          <a:p>
            <a:pPr algn="ctr"/>
            <a:r>
              <a:rPr lang="it-IT" sz="2800"/>
              <a:t>imprese concorrenti</a:t>
            </a:r>
          </a:p>
        </p:txBody>
      </p:sp>
      <p:sp>
        <p:nvSpPr>
          <p:cNvPr id="97286" name="Rectangle 6"/>
          <p:cNvSpPr>
            <a:spLocks noChangeArrowheads="1"/>
          </p:cNvSpPr>
          <p:nvPr/>
        </p:nvSpPr>
        <p:spPr bwMode="auto">
          <a:xfrm>
            <a:off x="468313" y="4005263"/>
            <a:ext cx="8532812" cy="237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3800"/>
              <a:t>•   </a:t>
            </a:r>
            <a:r>
              <a:rPr lang="it-IT" sz="2800"/>
              <a:t> può colpire direttamente le strutture organizzative o  i  prodotti  e  riversarsi  su  tutti  i  fattori  produttivi coinvolti  nei  processi,  sempre  che tali  fattori  non siano dotati di flessibilità di  utilizzo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D729-85FE-4A06-9CDC-B4CEB898C2AE}" type="slidenum">
              <a:rPr lang="it-IT"/>
              <a:pPr/>
              <a:t>9</a:t>
            </a:fld>
            <a:endParaRPr lang="it-IT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01600"/>
            <a:ext cx="7010400" cy="1527175"/>
          </a:xfrm>
        </p:spPr>
        <p:txBody>
          <a:bodyPr/>
          <a:lstStyle/>
          <a:p>
            <a:pPr algn="ctr"/>
            <a:r>
              <a:rPr lang="it-IT">
                <a:solidFill>
                  <a:srgbClr val="FF0000"/>
                </a:solidFill>
              </a:rPr>
              <a:t>Produzione Standardizzata e Flessibile</a:t>
            </a:r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684213" y="1557338"/>
            <a:ext cx="7920037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 b="1"/>
              <a:t>    </a:t>
            </a:r>
          </a:p>
          <a:p>
            <a:pPr algn="ctr"/>
            <a:r>
              <a:rPr lang="it-IT" sz="2800" b="1"/>
              <a:t>    Produzione standardizzata</a:t>
            </a:r>
          </a:p>
          <a:p>
            <a:pPr algn="ctr"/>
            <a:r>
              <a:rPr lang="it-IT" sz="2800"/>
              <a:t>serie di prodotti con uguali caratteristiche</a:t>
            </a:r>
          </a:p>
          <a:p>
            <a:endParaRPr lang="it-IT" sz="2800"/>
          </a:p>
          <a:p>
            <a:pPr algn="ctr"/>
            <a:r>
              <a:rPr lang="it-IT" sz="2800" b="1"/>
              <a:t>    Produzione flessibile</a:t>
            </a:r>
          </a:p>
          <a:p>
            <a:pPr algn="ctr"/>
            <a:r>
              <a:rPr lang="it-IT" sz="2800"/>
              <a:t>prodotti differenziati in relazione alle richieste della clientela</a:t>
            </a:r>
          </a:p>
          <a:p>
            <a:pPr algn="ctr"/>
            <a:endParaRPr lang="it-IT" sz="2800"/>
          </a:p>
          <a:p>
            <a:r>
              <a:rPr lang="it-IT" sz="2800"/>
              <a:t>      intero processo</a:t>
            </a:r>
          </a:p>
          <a:p>
            <a:r>
              <a:rPr lang="it-IT" sz="2800"/>
              <a:t>      alcune fasi produttive</a:t>
            </a:r>
          </a:p>
        </p:txBody>
      </p:sp>
      <p:sp>
        <p:nvSpPr>
          <p:cNvPr id="101381" name="AutoShape 5"/>
          <p:cNvSpPr>
            <a:spLocks noChangeArrowheads="1"/>
          </p:cNvSpPr>
          <p:nvPr/>
        </p:nvSpPr>
        <p:spPr bwMode="auto">
          <a:xfrm>
            <a:off x="827088" y="5086350"/>
            <a:ext cx="358775" cy="287338"/>
          </a:xfrm>
          <a:prstGeom prst="rightArrow">
            <a:avLst>
              <a:gd name="adj1" fmla="val 50000"/>
              <a:gd name="adj2" fmla="val 3121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01382" name="AutoShape 6"/>
          <p:cNvSpPr>
            <a:spLocks noChangeArrowheads="1"/>
          </p:cNvSpPr>
          <p:nvPr/>
        </p:nvSpPr>
        <p:spPr bwMode="auto">
          <a:xfrm>
            <a:off x="827088" y="5589588"/>
            <a:ext cx="358775" cy="287337"/>
          </a:xfrm>
          <a:prstGeom prst="rightArrow">
            <a:avLst>
              <a:gd name="adj1" fmla="val 50000"/>
              <a:gd name="adj2" fmla="val 3121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a">
  <a:themeElements>
    <a:clrScheme name="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Settings\Administrator\Dati applicazioni\Microsoft\Modelli\ea.pot</Template>
  <TotalTime>1530</TotalTime>
  <Words>412</Words>
  <Application>Microsoft PowerPoint</Application>
  <PresentationFormat>Presentazione su schermo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ea</vt:lpstr>
      <vt:lpstr>Fattori Produttivi e Obsolescenza</vt:lpstr>
      <vt:lpstr>Lezione VIII: obiettivi</vt:lpstr>
      <vt:lpstr>Diapositiva 3</vt:lpstr>
      <vt:lpstr>Diapositiva 4</vt:lpstr>
      <vt:lpstr>I Fattori Produttivi</vt:lpstr>
      <vt:lpstr>Il rischio di mancata  remunerazione dipende da:</vt:lpstr>
      <vt:lpstr>Diapositiva 7</vt:lpstr>
      <vt:lpstr>Obsolescenza Economica</vt:lpstr>
      <vt:lpstr>Produzione Standardizzata e Flessibile</vt:lpstr>
      <vt:lpstr>Diapositiva 10</vt:lpstr>
      <vt:lpstr>Diapositiva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studente</cp:lastModifiedBy>
  <cp:revision>93</cp:revision>
  <dcterms:created xsi:type="dcterms:W3CDTF">2005-09-20T10:34:20Z</dcterms:created>
  <dcterms:modified xsi:type="dcterms:W3CDTF">2018-03-01T09:33:37Z</dcterms:modified>
</cp:coreProperties>
</file>