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326" r:id="rId3"/>
    <p:sldId id="327" r:id="rId4"/>
    <p:sldId id="328" r:id="rId5"/>
    <p:sldId id="329" r:id="rId6"/>
    <p:sldId id="330" r:id="rId7"/>
    <p:sldId id="348" r:id="rId8"/>
    <p:sldId id="331" r:id="rId9"/>
    <p:sldId id="355" r:id="rId10"/>
    <p:sldId id="349" r:id="rId11"/>
    <p:sldId id="332" r:id="rId12"/>
    <p:sldId id="351" r:id="rId13"/>
    <p:sldId id="334" r:id="rId14"/>
    <p:sldId id="335" r:id="rId15"/>
    <p:sldId id="336" r:id="rId16"/>
    <p:sldId id="337" r:id="rId17"/>
    <p:sldId id="338" r:id="rId18"/>
    <p:sldId id="339" r:id="rId19"/>
    <p:sldId id="340" r:id="rId20"/>
    <p:sldId id="341" r:id="rId21"/>
    <p:sldId id="342" r:id="rId22"/>
    <p:sldId id="343" r:id="rId23"/>
    <p:sldId id="350" r:id="rId24"/>
    <p:sldId id="344" r:id="rId25"/>
    <p:sldId id="345" r:id="rId26"/>
    <p:sldId id="3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C5D"/>
    <a:srgbClr val="2C3A58"/>
    <a:srgbClr val="3078B5"/>
    <a:srgbClr val="F49B29"/>
    <a:srgbClr val="BAD124"/>
    <a:srgbClr val="FEF756"/>
    <a:srgbClr val="67D652"/>
    <a:srgbClr val="93D637"/>
    <a:srgbClr val="AACC1F"/>
    <a:srgbClr val="FED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674"/>
  </p:normalViewPr>
  <p:slideViewPr>
    <p:cSldViewPr snapToGrid="0" snapToObjects="1">
      <p:cViewPr varScale="1">
        <p:scale>
          <a:sx n="114" d="100"/>
          <a:sy n="114" d="100"/>
        </p:scale>
        <p:origin x="996" y="8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3/23/2022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1" i="0">
                <a:solidFill>
                  <a:srgbClr val="363F49"/>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r>
              <a:rPr lang="en-US"/>
              <a:t>Mevo Creative Presentation</a:t>
            </a:r>
          </a:p>
        </p:txBody>
      </p:sp>
      <p:sp>
        <p:nvSpPr>
          <p:cNvPr id="6" name="Holder 5"/>
          <p:cNvSpPr>
            <a:spLocks noGrp="1"/>
          </p:cNvSpPr>
          <p:nvPr>
            <p:ph type="dt" sz="half" idx="11"/>
          </p:nvPr>
        </p:nvSpPr>
        <p:spPr/>
        <p:txBody>
          <a:bodyPr/>
          <a:lstStyle>
            <a:lvl1pPr>
              <a:defRPr/>
            </a:lvl1pPr>
          </a:lstStyle>
          <a:p>
            <a:pPr>
              <a:defRPr/>
            </a:pPr>
            <a:fld id="{5A7BE781-7062-4086-BEEC-C4A1E50953B8}" type="datetimeFigureOut">
              <a:rPr lang="en-US"/>
              <a:pPr>
                <a:defRPr/>
              </a:pPr>
              <a:t>3/23/2022</a:t>
            </a:fld>
            <a:endParaRPr lang="en-US"/>
          </a:p>
        </p:txBody>
      </p:sp>
      <p:sp>
        <p:nvSpPr>
          <p:cNvPr id="7" name="Holder 6"/>
          <p:cNvSpPr>
            <a:spLocks noGrp="1"/>
          </p:cNvSpPr>
          <p:nvPr>
            <p:ph type="sldNum" sz="quarter" idx="12"/>
          </p:nvPr>
        </p:nvSpPr>
        <p:spPr/>
        <p:txBody>
          <a:bodyPr/>
          <a:lstStyle>
            <a:lvl1pPr>
              <a:defRPr/>
            </a:lvl1pPr>
          </a:lstStyle>
          <a:p>
            <a:fld id="{F7D1FA00-EA01-49DE-9A59-03519ED7A594}" type="slidenum">
              <a:rPr lang="en-US" altLang="it-IT"/>
              <a:pPr/>
              <a:t>‹N›</a:t>
            </a:fld>
            <a:endParaRPr lang="en-US" altLang="it-IT"/>
          </a:p>
        </p:txBody>
      </p:sp>
    </p:spTree>
    <p:extLst>
      <p:ext uri="{BB962C8B-B14F-4D97-AF65-F5344CB8AC3E}">
        <p14:creationId xmlns:p14="http://schemas.microsoft.com/office/powerpoint/2010/main" val="214226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olo e sottotitolo">
    <p:spTree>
      <p:nvGrpSpPr>
        <p:cNvPr id="1" name=""/>
        <p:cNvGrpSpPr/>
        <p:nvPr/>
      </p:nvGrpSpPr>
      <p:grpSpPr>
        <a:xfrm>
          <a:off x="0" y="0"/>
          <a:ext cx="0" cy="0"/>
          <a:chOff x="0" y="0"/>
          <a:chExt cx="0" cy="0"/>
        </a:xfrm>
      </p:grpSpPr>
      <p:sp>
        <p:nvSpPr>
          <p:cNvPr id="5" name="Shape 5"/>
          <p:cNvSpPr>
            <a:spLocks noGrp="1"/>
          </p:cNvSpPr>
          <p:nvPr>
            <p:ph type="title"/>
          </p:nvPr>
        </p:nvSpPr>
        <p:spPr>
          <a:xfrm>
            <a:off x="797719" y="892969"/>
            <a:ext cx="10596563" cy="2464594"/>
          </a:xfrm>
          <a:prstGeom prst="rect">
            <a:avLst/>
          </a:prstGeom>
        </p:spPr>
        <p:txBody>
          <a:bodyPr anchor="b"/>
          <a:lstStyle/>
          <a:p>
            <a:pPr lvl="0">
              <a:defRPr sz="1800">
                <a:solidFill>
                  <a:srgbClr val="000000"/>
                </a:solidFill>
                <a:effectLst/>
              </a:defRPr>
            </a:pPr>
            <a:r>
              <a:rPr sz="5062">
                <a:solidFill>
                  <a:srgbClr val="FFFFFF"/>
                </a:solidFill>
                <a:effectLst>
                  <a:outerShdw blurRad="50800" dist="38100" dir="5400000" rotWithShape="0">
                    <a:srgbClr val="000000"/>
                  </a:outerShdw>
                </a:effectLst>
              </a:rPr>
              <a:t>Testo titolo</a:t>
            </a:r>
          </a:p>
        </p:txBody>
      </p:sp>
      <p:sp>
        <p:nvSpPr>
          <p:cNvPr id="6" name="Shape 6"/>
          <p:cNvSpPr>
            <a:spLocks noGrp="1"/>
          </p:cNvSpPr>
          <p:nvPr>
            <p:ph type="body" idx="1"/>
          </p:nvPr>
        </p:nvSpPr>
        <p:spPr>
          <a:xfrm>
            <a:off x="797719" y="3420070"/>
            <a:ext cx="10596563" cy="1107281"/>
          </a:xfrm>
          <a:prstGeom prst="rect">
            <a:avLst/>
          </a:prstGeom>
        </p:spPr>
        <p:txBody>
          <a:bodyPr anchor="t"/>
          <a:lstStyle>
            <a:lvl1pPr marL="0" indent="0">
              <a:spcBef>
                <a:spcPts val="0"/>
              </a:spcBef>
              <a:buSzTx/>
              <a:buNone/>
              <a:defRPr sz="2953">
                <a:solidFill>
                  <a:srgbClr val="73BFFF"/>
                </a:solidFill>
              </a:defRPr>
            </a:lvl1pPr>
            <a:lvl2pPr marL="0" indent="160729">
              <a:spcBef>
                <a:spcPts val="0"/>
              </a:spcBef>
              <a:buSzTx/>
              <a:buNone/>
              <a:defRPr sz="2953">
                <a:solidFill>
                  <a:srgbClr val="73BFFF"/>
                </a:solidFill>
              </a:defRPr>
            </a:lvl2pPr>
            <a:lvl3pPr marL="0" indent="321457">
              <a:spcBef>
                <a:spcPts val="0"/>
              </a:spcBef>
              <a:buSzTx/>
              <a:buNone/>
              <a:defRPr sz="2953">
                <a:solidFill>
                  <a:srgbClr val="73BFFF"/>
                </a:solidFill>
              </a:defRPr>
            </a:lvl3pPr>
            <a:lvl4pPr marL="0" indent="482186">
              <a:spcBef>
                <a:spcPts val="0"/>
              </a:spcBef>
              <a:buSzTx/>
              <a:buNone/>
              <a:defRPr sz="2953">
                <a:solidFill>
                  <a:srgbClr val="73BFFF"/>
                </a:solidFill>
              </a:defRPr>
            </a:lvl4pPr>
            <a:lvl5pPr marL="0" indent="642915">
              <a:spcBef>
                <a:spcPts val="0"/>
              </a:spcBef>
              <a:buSzTx/>
              <a:buNone/>
              <a:defRPr sz="2953">
                <a:solidFill>
                  <a:srgbClr val="73BFFF"/>
                </a:solidFill>
              </a:defRPr>
            </a:lvl5pPr>
          </a:lstStyle>
          <a:p>
            <a:pPr lvl="0">
              <a:defRPr sz="1800">
                <a:solidFill>
                  <a:srgbClr val="000000"/>
                </a:solidFill>
                <a:effectLst/>
              </a:defRPr>
            </a:pPr>
            <a:r>
              <a:rPr sz="2953">
                <a:solidFill>
                  <a:srgbClr val="73BFFF"/>
                </a:solidFill>
                <a:effectLst>
                  <a:outerShdw blurRad="50800" dist="38100" dir="5400000" rotWithShape="0">
                    <a:srgbClr val="000000"/>
                  </a:outerShdw>
                </a:effectLst>
              </a:rPr>
              <a:t>Corpo livello uno</a:t>
            </a:r>
          </a:p>
          <a:p>
            <a:pPr lvl="1">
              <a:defRPr sz="1800">
                <a:solidFill>
                  <a:srgbClr val="000000"/>
                </a:solidFill>
                <a:effectLst/>
              </a:defRPr>
            </a:pPr>
            <a:r>
              <a:rPr sz="2953">
                <a:solidFill>
                  <a:srgbClr val="73BFFF"/>
                </a:solidFill>
                <a:effectLst>
                  <a:outerShdw blurRad="50800" dist="38100" dir="5400000" rotWithShape="0">
                    <a:srgbClr val="000000"/>
                  </a:outerShdw>
                </a:effectLst>
              </a:rPr>
              <a:t>Corpo livello due</a:t>
            </a:r>
          </a:p>
          <a:p>
            <a:pPr lvl="2">
              <a:defRPr sz="1800">
                <a:solidFill>
                  <a:srgbClr val="000000"/>
                </a:solidFill>
                <a:effectLst/>
              </a:defRPr>
            </a:pPr>
            <a:r>
              <a:rPr sz="2953">
                <a:solidFill>
                  <a:srgbClr val="73BFFF"/>
                </a:solidFill>
                <a:effectLst>
                  <a:outerShdw blurRad="50800" dist="38100" dir="5400000" rotWithShape="0">
                    <a:srgbClr val="000000"/>
                  </a:outerShdw>
                </a:effectLst>
              </a:rPr>
              <a:t>Corpo livello tre</a:t>
            </a:r>
          </a:p>
          <a:p>
            <a:pPr lvl="3">
              <a:defRPr sz="1800">
                <a:solidFill>
                  <a:srgbClr val="000000"/>
                </a:solidFill>
                <a:effectLst/>
              </a:defRPr>
            </a:pPr>
            <a:r>
              <a:rPr sz="2953">
                <a:solidFill>
                  <a:srgbClr val="73BFFF"/>
                </a:solidFill>
                <a:effectLst>
                  <a:outerShdw blurRad="50800" dist="38100" dir="5400000" rotWithShape="0">
                    <a:srgbClr val="000000"/>
                  </a:outerShdw>
                </a:effectLst>
              </a:rPr>
              <a:t>Corpo livello quattro</a:t>
            </a:r>
          </a:p>
          <a:p>
            <a:pPr lvl="4">
              <a:defRPr sz="1800">
                <a:solidFill>
                  <a:srgbClr val="000000"/>
                </a:solidFill>
                <a:effectLst/>
              </a:defRPr>
            </a:pPr>
            <a:r>
              <a:rPr sz="2953">
                <a:solidFill>
                  <a:srgbClr val="73BFFF"/>
                </a:solidFill>
                <a:effectLst>
                  <a:outerShdw blurRad="50800" dist="38100" dir="5400000" rotWithShape="0">
                    <a:srgbClr val="000000"/>
                  </a:outerShdw>
                </a:effectLst>
              </a:rPr>
              <a:t>Corpo livello cinque</a:t>
            </a:r>
          </a:p>
        </p:txBody>
      </p:sp>
    </p:spTree>
    <p:extLst>
      <p:ext uri="{BB962C8B-B14F-4D97-AF65-F5344CB8AC3E}">
        <p14:creationId xmlns:p14="http://schemas.microsoft.com/office/powerpoint/2010/main" val="3466374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olo - In alto">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5062">
                <a:solidFill>
                  <a:srgbClr val="FFFFFF"/>
                </a:solidFill>
                <a:effectLst>
                  <a:outerShdw blurRad="50800" dist="38100" dir="5400000" rotWithShape="0">
                    <a:srgbClr val="000000"/>
                  </a:outerShdw>
                </a:effectLst>
              </a:rPr>
              <a:t>Testo titolo</a:t>
            </a:r>
          </a:p>
        </p:txBody>
      </p:sp>
    </p:spTree>
    <p:extLst>
      <p:ext uri="{BB962C8B-B14F-4D97-AF65-F5344CB8AC3E}">
        <p14:creationId xmlns:p14="http://schemas.microsoft.com/office/powerpoint/2010/main" val="343009721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8"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rancesco.calza@uniparthenope.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hyperlink" Target="http://d14qoa1pga5ytj.cloudfront.net/wp-content/uploads/2016/11/10104449/pinktrotters.png" TargetMode="Externa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m.youtube.com/watch?v=QXbbvxuiv7c" TargetMode="External"/><Relationship Id="rId2" Type="http://schemas.openxmlformats.org/officeDocument/2006/relationships/hyperlink" Target="https://m.youtube.com/watch?v=QUfjIODGHh4"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err="1"/>
              <a:t>Entrepreneurship</a:t>
            </a:r>
            <a:r>
              <a:rPr lang="it-IT" dirty="0"/>
              <a:t> and start-up</a:t>
            </a:r>
            <a:endParaRPr lang="it-GB" dirty="0"/>
          </a:p>
          <a:p>
            <a:r>
              <a:rPr lang="it-GB" dirty="0"/>
              <a:t>Master 2021-2022</a:t>
            </a:r>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b="1" dirty="0"/>
              <a:t>MASTER MEIM 2021-2022</a:t>
            </a:r>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b="1" dirty="0"/>
              <a:t>STRATEGY</a:t>
            </a:r>
            <a:endParaRPr lang="it-GB" b="1"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a:xfrm>
            <a:off x="557250" y="5120527"/>
            <a:ext cx="6719887" cy="884488"/>
          </a:xfrm>
        </p:spPr>
        <p:txBody>
          <a:bodyPr/>
          <a:lstStyle/>
          <a:p>
            <a:r>
              <a:rPr lang="it-GB" sz="1400" dirty="0"/>
              <a:t>A cura del prof. </a:t>
            </a:r>
            <a:r>
              <a:rPr lang="it-IT" sz="1400" dirty="0"/>
              <a:t>Adele Parmentola</a:t>
            </a:r>
            <a:endParaRPr lang="it-GB" sz="1400" dirty="0"/>
          </a:p>
          <a:p>
            <a:r>
              <a:rPr lang="it-GB" sz="1400" dirty="0"/>
              <a:t>Prof. </a:t>
            </a:r>
            <a:r>
              <a:rPr lang="it-IT" sz="1400" dirty="0"/>
              <a:t>D</a:t>
            </a:r>
            <a:r>
              <a:rPr lang="it-GB" sz="1400" dirty="0"/>
              <a:t>i Economia e Management all’Università degli Studi di Napoli Parthenope</a:t>
            </a:r>
            <a:endParaRPr lang="it-IT" sz="1400" dirty="0"/>
          </a:p>
          <a:p>
            <a:r>
              <a:rPr lang="it-IT" sz="1400" b="1" dirty="0">
                <a:hlinkClick r:id="rId2"/>
              </a:rPr>
              <a:t>Adele.parmentola@uniparthenope.it</a:t>
            </a:r>
            <a:r>
              <a:rPr lang="it-IT" sz="1400" b="1" dirty="0"/>
              <a:t> </a:t>
            </a:r>
            <a:endParaRPr lang="it-GB" sz="1400" b="1" dirty="0"/>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p:txBody>
          <a:bodyPr/>
          <a:lstStyle/>
          <a:p>
            <a:r>
              <a:rPr lang="it-IT" dirty="0" err="1"/>
              <a:t>What</a:t>
            </a:r>
            <a:r>
              <a:rPr lang="it-IT" dirty="0"/>
              <a:t> </a:t>
            </a:r>
            <a:r>
              <a:rPr lang="it-IT" dirty="0" err="1"/>
              <a:t>is</a:t>
            </a:r>
            <a:r>
              <a:rPr lang="it-IT" dirty="0"/>
              <a:t> a start-up ?</a:t>
            </a:r>
          </a:p>
        </p:txBody>
      </p:sp>
    </p:spTree>
    <p:extLst>
      <p:ext uri="{BB962C8B-B14F-4D97-AF65-F5344CB8AC3E}">
        <p14:creationId xmlns:p14="http://schemas.microsoft.com/office/powerpoint/2010/main" val="334588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idx="4294967295"/>
          </p:nvPr>
        </p:nvSpPr>
        <p:spPr>
          <a:xfrm>
            <a:off x="900752" y="1325773"/>
            <a:ext cx="7179623" cy="502071"/>
          </a:xfrm>
          <a:prstGeom prst="rect">
            <a:avLst/>
          </a:prstGeom>
        </p:spPr>
        <p:txBody>
          <a:bodyPr/>
          <a:lstStyle/>
          <a:p>
            <a:r>
              <a:rPr lang="it-IT" sz="2800" b="1" u="sng" dirty="0" err="1">
                <a:solidFill>
                  <a:srgbClr val="C00000"/>
                </a:solidFill>
                <a:latin typeface="Avenir Book"/>
              </a:rPr>
              <a:t>Main</a:t>
            </a:r>
            <a:r>
              <a:rPr lang="it-IT" sz="2800" b="1" u="sng" dirty="0">
                <a:solidFill>
                  <a:srgbClr val="C00000"/>
                </a:solidFill>
                <a:latin typeface="Avenir Book"/>
              </a:rPr>
              <a:t> </a:t>
            </a:r>
            <a:r>
              <a:rPr lang="it-IT" sz="2800" b="1" u="sng" dirty="0" err="1">
                <a:solidFill>
                  <a:srgbClr val="C00000"/>
                </a:solidFill>
                <a:latin typeface="Avenir Book"/>
              </a:rPr>
              <a:t>start-ups</a:t>
            </a:r>
            <a:endParaRPr lang="it-IT" sz="2800" b="1" u="sng" dirty="0">
              <a:solidFill>
                <a:srgbClr val="C00000"/>
              </a:solidFill>
              <a:latin typeface="Avenir Book"/>
            </a:endParaRPr>
          </a:p>
        </p:txBody>
      </p:sp>
      <p:pic>
        <p:nvPicPr>
          <p:cNvPr id="1031" name="Picture 7" descr="pinktrotte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371" y="4176215"/>
            <a:ext cx="1890192" cy="1680979"/>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p:cNvPicPr>
            <a:picLocks noChangeAspect="1"/>
          </p:cNvPicPr>
          <p:nvPr/>
        </p:nvPicPr>
        <p:blipFill>
          <a:blip r:embed="rId4"/>
          <a:stretch>
            <a:fillRect/>
          </a:stretch>
        </p:blipFill>
        <p:spPr>
          <a:xfrm>
            <a:off x="727036" y="2275230"/>
            <a:ext cx="1770504" cy="1595110"/>
          </a:xfrm>
          <a:prstGeom prst="rect">
            <a:avLst/>
          </a:prstGeom>
        </p:spPr>
      </p:pic>
      <p:pic>
        <p:nvPicPr>
          <p:cNvPr id="15" name="Immagine 14"/>
          <p:cNvPicPr>
            <a:picLocks noChangeAspect="1"/>
          </p:cNvPicPr>
          <p:nvPr/>
        </p:nvPicPr>
        <p:blipFill>
          <a:blip r:embed="rId5"/>
          <a:stretch>
            <a:fillRect/>
          </a:stretch>
        </p:blipFill>
        <p:spPr>
          <a:xfrm>
            <a:off x="4818018" y="2466180"/>
            <a:ext cx="1005927" cy="1213209"/>
          </a:xfrm>
          <a:prstGeom prst="rect">
            <a:avLst/>
          </a:prstGeom>
        </p:spPr>
      </p:pic>
      <p:pic>
        <p:nvPicPr>
          <p:cNvPr id="16" name="Immagine 15"/>
          <p:cNvPicPr>
            <a:picLocks noChangeAspect="1"/>
          </p:cNvPicPr>
          <p:nvPr/>
        </p:nvPicPr>
        <p:blipFill>
          <a:blip r:embed="rId6"/>
          <a:stretch>
            <a:fillRect/>
          </a:stretch>
        </p:blipFill>
        <p:spPr>
          <a:xfrm>
            <a:off x="6807714" y="1576809"/>
            <a:ext cx="2048434" cy="1383912"/>
          </a:xfrm>
          <a:prstGeom prst="rect">
            <a:avLst/>
          </a:prstGeom>
        </p:spPr>
      </p:pic>
      <p:pic>
        <p:nvPicPr>
          <p:cNvPr id="17" name="Immagine 16"/>
          <p:cNvPicPr>
            <a:picLocks noChangeAspect="1"/>
          </p:cNvPicPr>
          <p:nvPr/>
        </p:nvPicPr>
        <p:blipFill>
          <a:blip r:embed="rId7"/>
          <a:stretch>
            <a:fillRect/>
          </a:stretch>
        </p:blipFill>
        <p:spPr>
          <a:xfrm>
            <a:off x="6414447" y="1576809"/>
            <a:ext cx="5211707" cy="4102964"/>
          </a:xfrm>
          <a:prstGeom prst="rect">
            <a:avLst/>
          </a:prstGeom>
        </p:spPr>
      </p:pic>
    </p:spTree>
    <p:extLst>
      <p:ext uri="{BB962C8B-B14F-4D97-AF65-F5344CB8AC3E}">
        <p14:creationId xmlns:p14="http://schemas.microsoft.com/office/powerpoint/2010/main" val="676317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pPr marL="571500" indent="-571500">
              <a:buFontTx/>
              <a:buChar char="-"/>
            </a:pPr>
            <a:r>
              <a:rPr lang="it-IT" sz="2400" dirty="0" err="1"/>
              <a:t>Check</a:t>
            </a:r>
            <a:r>
              <a:rPr lang="it-IT" sz="2400" dirty="0"/>
              <a:t> the website of the </a:t>
            </a:r>
            <a:r>
              <a:rPr lang="it-IT" sz="2400" dirty="0" err="1"/>
              <a:t>above</a:t>
            </a:r>
            <a:r>
              <a:rPr lang="it-IT" sz="2400" dirty="0"/>
              <a:t> </a:t>
            </a:r>
            <a:r>
              <a:rPr lang="it-IT" sz="2400" dirty="0" err="1"/>
              <a:t>mentioned</a:t>
            </a:r>
            <a:r>
              <a:rPr lang="it-IT" sz="2400" dirty="0"/>
              <a:t> start-up</a:t>
            </a:r>
          </a:p>
          <a:p>
            <a:pPr marL="571500" indent="-571500">
              <a:buFontTx/>
              <a:buChar char="-"/>
            </a:pPr>
            <a:r>
              <a:rPr lang="it-IT" sz="2400" dirty="0" err="1"/>
              <a:t>Describe</a:t>
            </a:r>
            <a:r>
              <a:rPr lang="it-IT" sz="2400" dirty="0"/>
              <a:t>: core business, </a:t>
            </a:r>
            <a:r>
              <a:rPr lang="it-IT" sz="2400" dirty="0" err="1"/>
              <a:t>entrepreneurial</a:t>
            </a:r>
            <a:r>
              <a:rPr lang="it-IT" sz="2400" dirty="0"/>
              <a:t> team, </a:t>
            </a:r>
            <a:r>
              <a:rPr lang="it-IT" sz="2400" dirty="0" err="1"/>
              <a:t>company’s</a:t>
            </a:r>
            <a:r>
              <a:rPr lang="it-IT" sz="2400" dirty="0"/>
              <a:t> </a:t>
            </a:r>
            <a:r>
              <a:rPr lang="it-IT" sz="2400" dirty="0" err="1"/>
              <a:t>history</a:t>
            </a:r>
            <a:endParaRPr lang="it-IT" sz="2400" dirty="0"/>
          </a:p>
        </p:txBody>
      </p:sp>
      <p:sp>
        <p:nvSpPr>
          <p:cNvPr id="3" name="Segnaposto testo 2"/>
          <p:cNvSpPr>
            <a:spLocks noGrp="1"/>
          </p:cNvSpPr>
          <p:nvPr>
            <p:ph type="body" sz="quarter" idx="11"/>
          </p:nvPr>
        </p:nvSpPr>
        <p:spPr>
          <a:xfrm>
            <a:off x="557250" y="2252749"/>
            <a:ext cx="4908550" cy="760381"/>
          </a:xfrm>
        </p:spPr>
        <p:txBody>
          <a:bodyPr/>
          <a:lstStyle/>
          <a:p>
            <a:r>
              <a:rPr lang="it-IT" sz="2400" dirty="0"/>
              <a:t>Project work</a:t>
            </a:r>
          </a:p>
        </p:txBody>
      </p:sp>
    </p:spTree>
    <p:extLst>
      <p:ext uri="{BB962C8B-B14F-4D97-AF65-F5344CB8AC3E}">
        <p14:creationId xmlns:p14="http://schemas.microsoft.com/office/powerpoint/2010/main" val="351110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50" y="2215131"/>
            <a:ext cx="9542093" cy="1433014"/>
          </a:xfrm>
        </p:spPr>
        <p:txBody>
          <a:bodyPr>
            <a:noAutofit/>
          </a:bodyPr>
          <a:lstStyle/>
          <a:p>
            <a:r>
              <a:rPr lang="it-IT" sz="1800" dirty="0">
                <a:latin typeface="Avenir Black" panose="02000503020000020003"/>
              </a:rPr>
              <a:t>«a </a:t>
            </a:r>
            <a:r>
              <a:rPr lang="it-IT" sz="1800" dirty="0" err="1">
                <a:latin typeface="Avenir Black" panose="02000503020000020003"/>
              </a:rPr>
              <a:t>temporary</a:t>
            </a:r>
            <a:r>
              <a:rPr lang="it-IT" sz="1800" dirty="0">
                <a:latin typeface="Avenir Black" panose="02000503020000020003"/>
              </a:rPr>
              <a:t> </a:t>
            </a:r>
            <a:r>
              <a:rPr lang="it-IT" sz="1800" dirty="0" err="1">
                <a:latin typeface="Avenir Black" panose="02000503020000020003"/>
              </a:rPr>
              <a:t>organization</a:t>
            </a:r>
            <a:r>
              <a:rPr lang="it-IT" sz="1800" dirty="0">
                <a:latin typeface="Avenir Black" panose="02000503020000020003"/>
              </a:rPr>
              <a:t> </a:t>
            </a:r>
            <a:r>
              <a:rPr lang="it-IT" sz="1800" dirty="0" err="1">
                <a:latin typeface="Avenir Black" panose="02000503020000020003"/>
              </a:rPr>
              <a:t>having</a:t>
            </a:r>
            <a:r>
              <a:rPr lang="it-IT" sz="1800" dirty="0">
                <a:latin typeface="Avenir Black" panose="02000503020000020003"/>
              </a:rPr>
              <a:t> the goal to validate a new business model» </a:t>
            </a:r>
            <a:r>
              <a:rPr lang="it-IT" sz="1800" i="1" dirty="0">
                <a:latin typeface="Avenir Black" panose="02000503020000020003"/>
              </a:rPr>
              <a:t>(Steve </a:t>
            </a:r>
            <a:r>
              <a:rPr lang="it-IT" sz="1800" i="1" dirty="0" err="1">
                <a:latin typeface="Avenir Black" panose="02000503020000020003"/>
              </a:rPr>
              <a:t>Blanck</a:t>
            </a:r>
            <a:r>
              <a:rPr lang="it-IT" sz="1800" i="1" dirty="0">
                <a:latin typeface="Avenir Black" panose="02000503020000020003"/>
              </a:rPr>
              <a:t>)</a:t>
            </a:r>
            <a:r>
              <a:rPr lang="it-IT" sz="1800" dirty="0">
                <a:latin typeface="Avenir Black" panose="02000503020000020003"/>
              </a:rPr>
              <a:t>. </a:t>
            </a:r>
          </a:p>
          <a:p>
            <a:endParaRPr lang="it-IT" sz="1800" dirty="0">
              <a:latin typeface="Avenir Black" panose="02000503020000020003"/>
            </a:endParaRPr>
          </a:p>
          <a:p>
            <a:r>
              <a:rPr lang="it-IT" sz="1800" dirty="0">
                <a:latin typeface="Avenir Black" panose="02000503020000020003"/>
              </a:rPr>
              <a:t>« a human </a:t>
            </a:r>
            <a:r>
              <a:rPr lang="it-IT" sz="1800" dirty="0" err="1">
                <a:latin typeface="Avenir Black" panose="02000503020000020003"/>
              </a:rPr>
              <a:t>institution</a:t>
            </a:r>
            <a:r>
              <a:rPr lang="it-IT" sz="1800" dirty="0">
                <a:latin typeface="Avenir Black" panose="02000503020000020003"/>
              </a:rPr>
              <a:t> </a:t>
            </a:r>
            <a:r>
              <a:rPr lang="it-IT" sz="1800" dirty="0" err="1">
                <a:latin typeface="Avenir Black" panose="02000503020000020003"/>
              </a:rPr>
              <a:t>aimed</a:t>
            </a:r>
            <a:r>
              <a:rPr lang="it-IT" sz="1800" dirty="0">
                <a:latin typeface="Avenir Black" panose="02000503020000020003"/>
              </a:rPr>
              <a:t> </a:t>
            </a:r>
            <a:r>
              <a:rPr lang="it-IT" sz="1800" dirty="0" err="1">
                <a:latin typeface="Avenir Black" panose="02000503020000020003"/>
              </a:rPr>
              <a:t>at</a:t>
            </a:r>
            <a:r>
              <a:rPr lang="it-IT" sz="1800" dirty="0">
                <a:latin typeface="Avenir Black" panose="02000503020000020003"/>
              </a:rPr>
              <a:t> </a:t>
            </a:r>
            <a:r>
              <a:rPr lang="it-IT" sz="1800" dirty="0" err="1">
                <a:latin typeface="Avenir Black" panose="02000503020000020003"/>
              </a:rPr>
              <a:t>creating</a:t>
            </a:r>
            <a:r>
              <a:rPr lang="it-IT" sz="1800" dirty="0">
                <a:latin typeface="Avenir Black" panose="02000503020000020003"/>
              </a:rPr>
              <a:t> a new product or service working in a </a:t>
            </a:r>
            <a:r>
              <a:rPr lang="it-IT" sz="1800" dirty="0" err="1">
                <a:latin typeface="Avenir Black" panose="02000503020000020003"/>
              </a:rPr>
              <a:t>really</a:t>
            </a:r>
            <a:r>
              <a:rPr lang="it-IT" sz="1800" dirty="0">
                <a:latin typeface="Avenir Black" panose="02000503020000020003"/>
              </a:rPr>
              <a:t> </a:t>
            </a:r>
            <a:r>
              <a:rPr lang="it-IT" sz="1800" dirty="0" err="1">
                <a:latin typeface="Avenir Black" panose="02000503020000020003"/>
              </a:rPr>
              <a:t>uncertaint</a:t>
            </a:r>
            <a:r>
              <a:rPr lang="it-IT" sz="1800" dirty="0">
                <a:latin typeface="Avenir Black" panose="02000503020000020003"/>
              </a:rPr>
              <a:t> </a:t>
            </a:r>
            <a:r>
              <a:rPr lang="it-IT" sz="1800" dirty="0" err="1">
                <a:latin typeface="Avenir Black" panose="02000503020000020003"/>
              </a:rPr>
              <a:t>environment</a:t>
            </a:r>
            <a:r>
              <a:rPr lang="it-IT" sz="1800" dirty="0">
                <a:latin typeface="Avenir Black" panose="02000503020000020003"/>
              </a:rPr>
              <a:t>»» </a:t>
            </a:r>
            <a:r>
              <a:rPr lang="it-IT" sz="1800" i="1" dirty="0">
                <a:latin typeface="Avenir Black" panose="02000503020000020003"/>
              </a:rPr>
              <a:t>(Ries).</a:t>
            </a:r>
          </a:p>
          <a:p>
            <a:endParaRPr lang="it-IT" sz="1600" dirty="0"/>
          </a:p>
          <a:p>
            <a:r>
              <a:rPr lang="it-IT" sz="2800" u="sng" dirty="0">
                <a:solidFill>
                  <a:srgbClr val="C00000"/>
                </a:solidFill>
                <a:latin typeface="Avenir Book" panose="02000503020000020003"/>
              </a:rPr>
              <a:t>Common features:</a:t>
            </a:r>
          </a:p>
          <a:p>
            <a:pPr marL="342900" indent="-342900">
              <a:buFont typeface="Arial" panose="020B0604020202020204" pitchFamily="34" charset="0"/>
              <a:buChar char="•"/>
            </a:pPr>
            <a:r>
              <a:rPr lang="it-IT" sz="1800" dirty="0"/>
              <a:t>A business model </a:t>
            </a:r>
            <a:r>
              <a:rPr lang="it-IT" sz="1800" dirty="0" err="1"/>
              <a:t>that</a:t>
            </a:r>
            <a:r>
              <a:rPr lang="it-IT" sz="1800" dirty="0"/>
              <a:t> </a:t>
            </a:r>
            <a:r>
              <a:rPr lang="it-IT" sz="1800" dirty="0" err="1"/>
              <a:t>needs</a:t>
            </a:r>
            <a:r>
              <a:rPr lang="it-IT" sz="1800" dirty="0"/>
              <a:t> to be validate;</a:t>
            </a:r>
          </a:p>
          <a:p>
            <a:pPr marL="342900" indent="-342900">
              <a:buFont typeface="Arial" panose="020B0604020202020204" pitchFamily="34" charset="0"/>
              <a:buChar char="•"/>
            </a:pPr>
            <a:r>
              <a:rPr lang="it-IT" sz="1800" dirty="0" err="1"/>
              <a:t>Uncertainty</a:t>
            </a:r>
            <a:r>
              <a:rPr lang="it-IT" sz="1800" dirty="0"/>
              <a:t>;</a:t>
            </a:r>
          </a:p>
          <a:p>
            <a:pPr marL="342900" indent="-342900">
              <a:buFont typeface="Arial" panose="020B0604020202020204" pitchFamily="34" charset="0"/>
              <a:buChar char="•"/>
            </a:pPr>
            <a:r>
              <a:rPr lang="it-IT" sz="1800" dirty="0" err="1"/>
              <a:t>Innovation</a:t>
            </a:r>
            <a:r>
              <a:rPr lang="it-IT" sz="1800" dirty="0"/>
              <a:t> </a:t>
            </a:r>
            <a:r>
              <a:rPr lang="it-IT" sz="1800" dirty="0" err="1"/>
              <a:t>propensity</a:t>
            </a:r>
            <a:r>
              <a:rPr lang="it-IT" sz="1800" dirty="0"/>
              <a:t>;</a:t>
            </a:r>
          </a:p>
          <a:p>
            <a:pPr marL="342900" indent="-342900">
              <a:buFont typeface="Arial" panose="020B0604020202020204" pitchFamily="34" charset="0"/>
              <a:buChar char="•"/>
            </a:pPr>
            <a:r>
              <a:rPr lang="it-IT" sz="1800" dirty="0"/>
              <a:t>A </a:t>
            </a:r>
            <a:r>
              <a:rPr lang="it-IT" sz="1800" dirty="0" err="1"/>
              <a:t>scalable</a:t>
            </a:r>
            <a:r>
              <a:rPr lang="it-IT" sz="1800" dirty="0"/>
              <a:t> business model. </a:t>
            </a:r>
            <a:endParaRPr lang="it-IT" sz="2800" dirty="0"/>
          </a:p>
        </p:txBody>
      </p:sp>
      <p:sp>
        <p:nvSpPr>
          <p:cNvPr id="5" name="Segnaposto testo 4">
            <a:extLst>
              <a:ext uri="{FF2B5EF4-FFF2-40B4-BE49-F238E27FC236}">
                <a16:creationId xmlns:a16="http://schemas.microsoft.com/office/drawing/2014/main" id="{BBAC9D7D-9F4F-494D-809D-0A61630A26E5}"/>
              </a:ext>
            </a:extLst>
          </p:cNvPr>
          <p:cNvSpPr>
            <a:spLocks noGrp="1"/>
          </p:cNvSpPr>
          <p:nvPr>
            <p:ph type="body" sz="quarter" idx="11"/>
          </p:nvPr>
        </p:nvSpPr>
        <p:spPr>
          <a:xfrm>
            <a:off x="557250" y="1498624"/>
            <a:ext cx="4908550" cy="511011"/>
          </a:xfrm>
        </p:spPr>
        <p:txBody>
          <a:bodyPr/>
          <a:lstStyle/>
          <a:p>
            <a:r>
              <a:rPr lang="it-IT" sz="3200" b="1" u="sng" dirty="0" err="1"/>
              <a:t>What</a:t>
            </a:r>
            <a:r>
              <a:rPr lang="it-IT" sz="2800" b="1" u="sng" dirty="0"/>
              <a:t> a start-up </a:t>
            </a:r>
            <a:r>
              <a:rPr lang="it-IT" sz="2800" b="1" u="sng" dirty="0" err="1"/>
              <a:t>is</a:t>
            </a:r>
            <a:r>
              <a:rPr lang="it-IT" sz="2800" b="1" u="sng" dirty="0"/>
              <a:t> </a:t>
            </a:r>
          </a:p>
        </p:txBody>
      </p:sp>
    </p:spTree>
    <p:extLst>
      <p:ext uri="{BB962C8B-B14F-4D97-AF65-F5344CB8AC3E}">
        <p14:creationId xmlns:p14="http://schemas.microsoft.com/office/powerpoint/2010/main" val="4244160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4BEA984-E460-472D-8685-3028AA080C38}"/>
              </a:ext>
            </a:extLst>
          </p:cNvPr>
          <p:cNvSpPr>
            <a:spLocks noGrp="1"/>
          </p:cNvSpPr>
          <p:nvPr>
            <p:ph type="body" sz="quarter" idx="10"/>
          </p:nvPr>
        </p:nvSpPr>
        <p:spPr>
          <a:xfrm>
            <a:off x="557250" y="2931239"/>
            <a:ext cx="5188457" cy="1323438"/>
          </a:xfrm>
        </p:spPr>
        <p:txBody>
          <a:bodyPr/>
          <a:lstStyle/>
          <a:p>
            <a:pPr algn="ctr"/>
            <a:r>
              <a:rPr lang="it-IT" dirty="0"/>
              <a:t>A good idea </a:t>
            </a:r>
            <a:r>
              <a:rPr lang="it-IT" dirty="0" err="1"/>
              <a:t>is</a:t>
            </a:r>
            <a:r>
              <a:rPr lang="it-IT" dirty="0"/>
              <a:t> </a:t>
            </a:r>
            <a:r>
              <a:rPr lang="it-IT" dirty="0" err="1"/>
              <a:t>not</a:t>
            </a:r>
            <a:r>
              <a:rPr lang="it-IT" dirty="0"/>
              <a:t> </a:t>
            </a:r>
            <a:r>
              <a:rPr lang="it-IT" dirty="0" err="1"/>
              <a:t>enough</a:t>
            </a:r>
            <a:endParaRPr lang="it-IT" dirty="0"/>
          </a:p>
        </p:txBody>
      </p:sp>
      <p:pic>
        <p:nvPicPr>
          <p:cNvPr id="95" name="ACBDBCDD-E96F-429A-BC4C-E11E3C623112-L0-001.jpeg"/>
          <p:cNvPicPr/>
          <p:nvPr/>
        </p:nvPicPr>
        <p:blipFill>
          <a:blip r:embed="rId2"/>
          <a:stretch>
            <a:fillRect/>
          </a:stretch>
        </p:blipFill>
        <p:spPr>
          <a:xfrm>
            <a:off x="6658876" y="1330523"/>
            <a:ext cx="4009430" cy="4196954"/>
          </a:xfrm>
          <a:prstGeom prst="rect">
            <a:avLst/>
          </a:prstGeom>
          <a:ln w="12700">
            <a:miter lim="400000"/>
          </a:ln>
        </p:spPr>
      </p:pic>
    </p:spTree>
    <p:extLst>
      <p:ext uri="{BB962C8B-B14F-4D97-AF65-F5344CB8AC3E}">
        <p14:creationId xmlns:p14="http://schemas.microsoft.com/office/powerpoint/2010/main" val="325214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C8E748-E637-427E-B438-8D2A89C9424C}"/>
              </a:ext>
            </a:extLst>
          </p:cNvPr>
          <p:cNvSpPr>
            <a:spLocks noGrp="1"/>
          </p:cNvSpPr>
          <p:nvPr>
            <p:ph type="body" sz="quarter" idx="10"/>
          </p:nvPr>
        </p:nvSpPr>
        <p:spPr>
          <a:xfrm>
            <a:off x="284295" y="2767281"/>
            <a:ext cx="4342202" cy="1323438"/>
          </a:xfrm>
        </p:spPr>
        <p:txBody>
          <a:bodyPr/>
          <a:lstStyle/>
          <a:p>
            <a:pPr algn="ctr"/>
            <a:r>
              <a:rPr lang="it-IT" dirty="0"/>
              <a:t>Top 20 </a:t>
            </a:r>
            <a:r>
              <a:rPr lang="it-IT" dirty="0" err="1"/>
              <a:t>reasons</a:t>
            </a:r>
            <a:r>
              <a:rPr lang="it-IT" dirty="0"/>
              <a:t> start-up </a:t>
            </a:r>
            <a:r>
              <a:rPr lang="it-IT" dirty="0" err="1"/>
              <a:t>fail</a:t>
            </a:r>
            <a:endParaRPr lang="it-IT" dirty="0"/>
          </a:p>
        </p:txBody>
      </p:sp>
      <p:pic>
        <p:nvPicPr>
          <p:cNvPr id="6" name="Immagine 5"/>
          <p:cNvPicPr>
            <a:picLocks noChangeAspect="1"/>
          </p:cNvPicPr>
          <p:nvPr/>
        </p:nvPicPr>
        <p:blipFill>
          <a:blip r:embed="rId2"/>
          <a:stretch>
            <a:fillRect/>
          </a:stretch>
        </p:blipFill>
        <p:spPr>
          <a:xfrm>
            <a:off x="5184396" y="1282891"/>
            <a:ext cx="4605556" cy="4531056"/>
          </a:xfrm>
          <a:prstGeom prst="rect">
            <a:avLst/>
          </a:prstGeom>
        </p:spPr>
      </p:pic>
    </p:spTree>
    <p:extLst>
      <p:ext uri="{BB962C8B-B14F-4D97-AF65-F5344CB8AC3E}">
        <p14:creationId xmlns:p14="http://schemas.microsoft.com/office/powerpoint/2010/main" val="17717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4203510" y="2743200"/>
            <a:ext cx="6632811" cy="1965278"/>
          </a:xfrm>
        </p:spPr>
        <p:txBody>
          <a:bodyPr numCol="2">
            <a:normAutofit fontScale="70000" lnSpcReduction="20000"/>
          </a:bodyPr>
          <a:lstStyle/>
          <a:p>
            <a:r>
              <a:rPr lang="it-IT" sz="3200" dirty="0"/>
              <a:t>1) Business idea </a:t>
            </a:r>
            <a:r>
              <a:rPr lang="it-IT" sz="3200" dirty="0" err="1"/>
              <a:t>validation</a:t>
            </a:r>
            <a:endParaRPr lang="it-IT" sz="3200" dirty="0"/>
          </a:p>
          <a:p>
            <a:r>
              <a:rPr lang="it-IT" sz="3200" dirty="0"/>
              <a:t>2) Business model </a:t>
            </a:r>
            <a:r>
              <a:rPr lang="it-IT" sz="3200" dirty="0" err="1"/>
              <a:t>definition</a:t>
            </a:r>
            <a:endParaRPr lang="it-IT" sz="3200" dirty="0"/>
          </a:p>
          <a:p>
            <a:r>
              <a:rPr lang="it-IT" sz="3200" dirty="0"/>
              <a:t>3) Market and competitors</a:t>
            </a:r>
          </a:p>
          <a:p>
            <a:r>
              <a:rPr lang="it-IT" sz="3200" dirty="0"/>
              <a:t>4) </a:t>
            </a:r>
            <a:r>
              <a:rPr lang="it-IT" sz="3200" dirty="0" err="1"/>
              <a:t>Find</a:t>
            </a:r>
            <a:r>
              <a:rPr lang="it-IT" sz="3200" dirty="0"/>
              <a:t> the right team</a:t>
            </a:r>
          </a:p>
          <a:p>
            <a:r>
              <a:rPr lang="it-IT" sz="3200" dirty="0"/>
              <a:t>5) </a:t>
            </a:r>
            <a:r>
              <a:rPr lang="it-IT" sz="3200" dirty="0" err="1"/>
              <a:t>Fundraising</a:t>
            </a:r>
            <a:endParaRPr lang="it-IT" sz="3200" dirty="0"/>
          </a:p>
          <a:p>
            <a:r>
              <a:rPr lang="it-IT" sz="3200" dirty="0"/>
              <a:t>6) </a:t>
            </a:r>
            <a:r>
              <a:rPr lang="it-IT" sz="3200" dirty="0" err="1"/>
              <a:t>Supporting</a:t>
            </a:r>
            <a:r>
              <a:rPr lang="it-IT" sz="3200" dirty="0"/>
              <a:t> institutions</a:t>
            </a:r>
          </a:p>
          <a:p>
            <a:r>
              <a:rPr lang="it-IT" sz="3200" dirty="0"/>
              <a:t>7) Minimum </a:t>
            </a:r>
            <a:r>
              <a:rPr lang="it-IT" sz="3200" dirty="0" err="1"/>
              <a:t>Viable</a:t>
            </a:r>
            <a:r>
              <a:rPr lang="it-IT" sz="3200" dirty="0"/>
              <a:t> Product</a:t>
            </a:r>
          </a:p>
          <a:p>
            <a:r>
              <a:rPr lang="it-IT" sz="3200" dirty="0"/>
              <a:t>8) Business Plan</a:t>
            </a:r>
          </a:p>
          <a:p>
            <a:r>
              <a:rPr lang="it-IT" sz="3200" dirty="0"/>
              <a:t>9) Legal </a:t>
            </a:r>
            <a:r>
              <a:rPr lang="it-IT" sz="3200" dirty="0" err="1"/>
              <a:t>form</a:t>
            </a:r>
            <a:endParaRPr lang="it-IT" sz="3200" dirty="0"/>
          </a:p>
          <a:p>
            <a:r>
              <a:rPr lang="it-IT" sz="3200" dirty="0"/>
              <a:t>10) Marketing plan</a:t>
            </a:r>
            <a:endParaRPr lang="it-IT" sz="1400" dirty="0"/>
          </a:p>
        </p:txBody>
      </p:sp>
      <p:sp>
        <p:nvSpPr>
          <p:cNvPr id="6" name="Segnaposto testo 5">
            <a:extLst>
              <a:ext uri="{FF2B5EF4-FFF2-40B4-BE49-F238E27FC236}">
                <a16:creationId xmlns:a16="http://schemas.microsoft.com/office/drawing/2014/main" id="{A44A813C-5D7C-4AD7-944E-8560E8759676}"/>
              </a:ext>
            </a:extLst>
          </p:cNvPr>
          <p:cNvSpPr>
            <a:spLocks noGrp="1"/>
          </p:cNvSpPr>
          <p:nvPr>
            <p:ph type="body" sz="quarter" idx="11"/>
          </p:nvPr>
        </p:nvSpPr>
        <p:spPr>
          <a:xfrm>
            <a:off x="448068" y="1297130"/>
            <a:ext cx="7535872" cy="406115"/>
          </a:xfrm>
        </p:spPr>
        <p:txBody>
          <a:bodyPr/>
          <a:lstStyle/>
          <a:p>
            <a:r>
              <a:rPr lang="it-IT" sz="2800" b="1" u="sng" dirty="0"/>
              <a:t>Start-up </a:t>
            </a:r>
            <a:r>
              <a:rPr lang="it-IT" sz="2800" b="1" u="sng" dirty="0" err="1"/>
              <a:t>creation</a:t>
            </a:r>
            <a:r>
              <a:rPr lang="it-IT" sz="2800" b="1" u="sng" dirty="0"/>
              <a:t> </a:t>
            </a:r>
            <a:r>
              <a:rPr lang="it-IT" sz="2800" b="1" u="sng" dirty="0" err="1"/>
              <a:t>process</a:t>
            </a:r>
            <a:r>
              <a:rPr lang="it-IT" sz="2800" b="1" u="sng" dirty="0"/>
              <a:t>: Lean </a:t>
            </a:r>
            <a:r>
              <a:rPr lang="it-IT" sz="2800" b="1" u="sng" dirty="0" err="1"/>
              <a:t>Approach</a:t>
            </a:r>
            <a:r>
              <a:rPr lang="it-IT" sz="2800" b="1" u="sng" dirty="0"/>
              <a:t> </a:t>
            </a:r>
          </a:p>
        </p:txBody>
      </p:sp>
      <p:sp>
        <p:nvSpPr>
          <p:cNvPr id="2" name="Titolo 1"/>
          <p:cNvSpPr>
            <a:spLocks noGrp="1"/>
          </p:cNvSpPr>
          <p:nvPr>
            <p:ph type="title" idx="4294967295"/>
          </p:nvPr>
        </p:nvSpPr>
        <p:spPr>
          <a:xfrm>
            <a:off x="0" y="-963613"/>
            <a:ext cx="10596563" cy="2463801"/>
          </a:xfrm>
          <a:prstGeom prst="rect">
            <a:avLst/>
          </a:prstGeom>
        </p:spPr>
        <p:txBody>
          <a:bodyPr/>
          <a:lstStyle/>
          <a:p>
            <a:r>
              <a:rPr lang="it-IT" dirty="0"/>
              <a:t>Start-up </a:t>
            </a:r>
            <a:r>
              <a:rPr lang="it-IT" dirty="0" err="1"/>
              <a:t>creation</a:t>
            </a:r>
            <a:r>
              <a:rPr lang="it-IT" dirty="0"/>
              <a:t> </a:t>
            </a:r>
            <a:r>
              <a:rPr lang="it-IT" dirty="0" err="1"/>
              <a:t>process</a:t>
            </a:r>
            <a:r>
              <a:rPr lang="it-IT" dirty="0"/>
              <a:t>: Lean </a:t>
            </a:r>
            <a:r>
              <a:rPr lang="it-IT" dirty="0" err="1"/>
              <a:t>Approach</a:t>
            </a:r>
            <a:endParaRPr lang="it-IT" dirty="0"/>
          </a:p>
        </p:txBody>
      </p:sp>
      <p:pic>
        <p:nvPicPr>
          <p:cNvPr id="4" name="Immagine 3"/>
          <p:cNvPicPr>
            <a:picLocks noChangeAspect="1"/>
          </p:cNvPicPr>
          <p:nvPr/>
        </p:nvPicPr>
        <p:blipFill>
          <a:blip r:embed="rId2"/>
          <a:stretch>
            <a:fillRect/>
          </a:stretch>
        </p:blipFill>
        <p:spPr>
          <a:xfrm>
            <a:off x="340520" y="1830155"/>
            <a:ext cx="3100388" cy="4155159"/>
          </a:xfrm>
          <a:prstGeom prst="rect">
            <a:avLst/>
          </a:prstGeom>
        </p:spPr>
      </p:pic>
    </p:spTree>
    <p:extLst>
      <p:ext uri="{BB962C8B-B14F-4D97-AF65-F5344CB8AC3E}">
        <p14:creationId xmlns:p14="http://schemas.microsoft.com/office/powerpoint/2010/main" val="195693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9C05B42C-A8A5-4BD4-988E-E2D4A3713E00}"/>
              </a:ext>
            </a:extLst>
          </p:cNvPr>
          <p:cNvSpPr>
            <a:spLocks noGrp="1"/>
          </p:cNvSpPr>
          <p:nvPr>
            <p:ph type="body" sz="quarter" idx="11"/>
          </p:nvPr>
        </p:nvSpPr>
        <p:spPr>
          <a:xfrm>
            <a:off x="407125" y="1150928"/>
            <a:ext cx="4908550" cy="406115"/>
          </a:xfrm>
        </p:spPr>
        <p:txBody>
          <a:bodyPr/>
          <a:lstStyle/>
          <a:p>
            <a:r>
              <a:rPr lang="it-IT" sz="2800" b="1" u="sng" dirty="0"/>
              <a:t>Business Idea </a:t>
            </a:r>
            <a:r>
              <a:rPr lang="it-IT" sz="2800" b="1" u="sng" dirty="0" err="1"/>
              <a:t>Validation</a:t>
            </a:r>
            <a:endParaRPr lang="it-IT" sz="2800" b="1" u="sng" dirty="0"/>
          </a:p>
        </p:txBody>
      </p:sp>
      <p:pic>
        <p:nvPicPr>
          <p:cNvPr id="3074" name="Picture 2" descr="javelin board template | free to use from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10" y="1760101"/>
            <a:ext cx="9062364" cy="430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79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FDDBB152-AF96-4329-95C6-378759567972}"/>
              </a:ext>
            </a:extLst>
          </p:cNvPr>
          <p:cNvSpPr>
            <a:spLocks noGrp="1"/>
          </p:cNvSpPr>
          <p:nvPr>
            <p:ph type="body" sz="quarter" idx="11"/>
          </p:nvPr>
        </p:nvSpPr>
        <p:spPr>
          <a:xfrm>
            <a:off x="557250" y="1255887"/>
            <a:ext cx="4908550" cy="406115"/>
          </a:xfrm>
        </p:spPr>
        <p:txBody>
          <a:bodyPr/>
          <a:lstStyle/>
          <a:p>
            <a:r>
              <a:rPr lang="it-IT" sz="2800" b="1" u="sng" dirty="0"/>
              <a:t>Business Model </a:t>
            </a:r>
            <a:r>
              <a:rPr lang="it-IT" sz="2800" b="1" u="sng" dirty="0" err="1"/>
              <a:t>definition</a:t>
            </a:r>
            <a:r>
              <a:rPr lang="it-IT" sz="2800" b="1" u="sng" dirty="0"/>
              <a:t> </a:t>
            </a:r>
          </a:p>
        </p:txBody>
      </p:sp>
      <p:pic>
        <p:nvPicPr>
          <p:cNvPr id="4" name="Immagine 3"/>
          <p:cNvPicPr>
            <a:picLocks noChangeAspect="1"/>
          </p:cNvPicPr>
          <p:nvPr/>
        </p:nvPicPr>
        <p:blipFill>
          <a:blip r:embed="rId2"/>
          <a:stretch>
            <a:fillRect/>
          </a:stretch>
        </p:blipFill>
        <p:spPr>
          <a:xfrm>
            <a:off x="2053478" y="1662002"/>
            <a:ext cx="7615994" cy="4397604"/>
          </a:xfrm>
          <a:prstGeom prst="rect">
            <a:avLst/>
          </a:prstGeom>
        </p:spPr>
      </p:pic>
    </p:spTree>
    <p:extLst>
      <p:ext uri="{BB962C8B-B14F-4D97-AF65-F5344CB8AC3E}">
        <p14:creationId xmlns:p14="http://schemas.microsoft.com/office/powerpoint/2010/main" val="1925279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FFC28FBC-11E3-4E33-B402-5B6459C40D30}"/>
              </a:ext>
            </a:extLst>
          </p:cNvPr>
          <p:cNvSpPr>
            <a:spLocks noGrp="1"/>
          </p:cNvSpPr>
          <p:nvPr>
            <p:ph type="body" sz="quarter" idx="11"/>
          </p:nvPr>
        </p:nvSpPr>
        <p:spPr>
          <a:xfrm>
            <a:off x="389731" y="1261309"/>
            <a:ext cx="5383272" cy="406115"/>
          </a:xfrm>
        </p:spPr>
        <p:txBody>
          <a:bodyPr/>
          <a:lstStyle/>
          <a:p>
            <a:r>
              <a:rPr lang="it-IT" sz="2800" b="1" u="sng" dirty="0"/>
              <a:t>Market and Competitor</a:t>
            </a:r>
          </a:p>
        </p:txBody>
      </p:sp>
      <p:pic>
        <p:nvPicPr>
          <p:cNvPr id="4" name="Immagine 3"/>
          <p:cNvPicPr>
            <a:picLocks noChangeAspect="1"/>
          </p:cNvPicPr>
          <p:nvPr/>
        </p:nvPicPr>
        <p:blipFill>
          <a:blip r:embed="rId2"/>
          <a:stretch>
            <a:fillRect/>
          </a:stretch>
        </p:blipFill>
        <p:spPr>
          <a:xfrm>
            <a:off x="2348588" y="2073539"/>
            <a:ext cx="7736681" cy="3523152"/>
          </a:xfrm>
          <a:prstGeom prst="rect">
            <a:avLst/>
          </a:prstGeom>
        </p:spPr>
      </p:pic>
    </p:spTree>
    <p:extLst>
      <p:ext uri="{BB962C8B-B14F-4D97-AF65-F5344CB8AC3E}">
        <p14:creationId xmlns:p14="http://schemas.microsoft.com/office/powerpoint/2010/main" val="79622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651430C-01A1-43BD-9DC6-29A2B7934471}"/>
              </a:ext>
            </a:extLst>
          </p:cNvPr>
          <p:cNvSpPr>
            <a:spLocks noGrp="1"/>
          </p:cNvSpPr>
          <p:nvPr>
            <p:ph type="body" sz="quarter" idx="10"/>
          </p:nvPr>
        </p:nvSpPr>
        <p:spPr/>
        <p:txBody>
          <a:bodyPr/>
          <a:lstStyle/>
          <a:p>
            <a:r>
              <a:rPr lang="it-IT" dirty="0" err="1"/>
              <a:t>Where</a:t>
            </a:r>
            <a:r>
              <a:rPr lang="it-IT" dirty="0"/>
              <a:t> </a:t>
            </a:r>
            <a:r>
              <a:rPr lang="it-IT" dirty="0" err="1"/>
              <a:t>does</a:t>
            </a:r>
            <a:r>
              <a:rPr lang="it-IT" dirty="0"/>
              <a:t> a company come from? </a:t>
            </a:r>
          </a:p>
        </p:txBody>
      </p:sp>
    </p:spTree>
    <p:extLst>
      <p:ext uri="{BB962C8B-B14F-4D97-AF65-F5344CB8AC3E}">
        <p14:creationId xmlns:p14="http://schemas.microsoft.com/office/powerpoint/2010/main" val="320936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49" y="2023280"/>
            <a:ext cx="10006118" cy="3858905"/>
          </a:xfrm>
        </p:spPr>
        <p:txBody>
          <a:bodyPr>
            <a:normAutofit/>
          </a:bodyPr>
          <a:lstStyle/>
          <a:p>
            <a:r>
              <a:rPr lang="en-US" dirty="0"/>
              <a:t> </a:t>
            </a:r>
            <a:r>
              <a:rPr lang="en-US" sz="2000" dirty="0"/>
              <a:t>It’s a group of people brought together</a:t>
            </a:r>
          </a:p>
          <a:p>
            <a:r>
              <a:rPr lang="en-US" sz="2000" dirty="0"/>
              <a:t> to compete with the goal </a:t>
            </a:r>
          </a:p>
          <a:p>
            <a:r>
              <a:rPr lang="en-US" sz="2000" dirty="0"/>
              <a:t>of winning a competition</a:t>
            </a:r>
            <a:endParaRPr lang="it-IT" sz="2000" dirty="0"/>
          </a:p>
        </p:txBody>
      </p:sp>
      <p:sp>
        <p:nvSpPr>
          <p:cNvPr id="4" name="Segnaposto testo 3">
            <a:extLst>
              <a:ext uri="{FF2B5EF4-FFF2-40B4-BE49-F238E27FC236}">
                <a16:creationId xmlns:a16="http://schemas.microsoft.com/office/drawing/2014/main" id="{DDD741A1-4A47-4F58-930B-B3346911D701}"/>
              </a:ext>
            </a:extLst>
          </p:cNvPr>
          <p:cNvSpPr>
            <a:spLocks noGrp="1"/>
          </p:cNvSpPr>
          <p:nvPr>
            <p:ph type="body" sz="quarter" idx="11"/>
          </p:nvPr>
        </p:nvSpPr>
        <p:spPr>
          <a:xfrm>
            <a:off x="393478" y="1225692"/>
            <a:ext cx="4908550" cy="406115"/>
          </a:xfrm>
        </p:spPr>
        <p:txBody>
          <a:bodyPr/>
          <a:lstStyle/>
          <a:p>
            <a:r>
              <a:rPr lang="it-IT" sz="2800" b="1" u="sng" dirty="0"/>
              <a:t>Create the right team</a:t>
            </a:r>
          </a:p>
        </p:txBody>
      </p:sp>
      <p:sp>
        <p:nvSpPr>
          <p:cNvPr id="2" name="Titolo 1"/>
          <p:cNvSpPr>
            <a:spLocks noGrp="1"/>
          </p:cNvSpPr>
          <p:nvPr>
            <p:ph type="title" idx="4294967295"/>
          </p:nvPr>
        </p:nvSpPr>
        <p:spPr>
          <a:xfrm>
            <a:off x="1595438" y="-1035050"/>
            <a:ext cx="10596562" cy="2463800"/>
          </a:xfrm>
          <a:prstGeom prst="rect">
            <a:avLst/>
          </a:prstGeom>
        </p:spPr>
        <p:txBody>
          <a:bodyPr/>
          <a:lstStyle/>
          <a:p>
            <a:r>
              <a:rPr lang="it-IT" dirty="0"/>
              <a:t>Create the right team</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810" y="1219572"/>
            <a:ext cx="6514407" cy="4885805"/>
          </a:xfrm>
          <a:prstGeom prst="rect">
            <a:avLst/>
          </a:prstGeom>
        </p:spPr>
      </p:pic>
    </p:spTree>
    <p:extLst>
      <p:ext uri="{BB962C8B-B14F-4D97-AF65-F5344CB8AC3E}">
        <p14:creationId xmlns:p14="http://schemas.microsoft.com/office/powerpoint/2010/main" val="148811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50" y="2248851"/>
            <a:ext cx="7780300" cy="2254910"/>
          </a:xfrm>
        </p:spPr>
        <p:txBody>
          <a:bodyPr/>
          <a:lstStyle/>
          <a:p>
            <a:r>
              <a:rPr lang="it-IT" sz="2000" dirty="0" err="1"/>
              <a:t>Bootstrapping</a:t>
            </a:r>
            <a:endParaRPr lang="it-IT" sz="2000" dirty="0"/>
          </a:p>
          <a:p>
            <a:r>
              <a:rPr lang="it-IT" sz="2000" dirty="0"/>
              <a:t>Business Angel</a:t>
            </a:r>
          </a:p>
          <a:p>
            <a:r>
              <a:rPr lang="it-IT" sz="2000" dirty="0"/>
              <a:t>Crowdfunding</a:t>
            </a:r>
          </a:p>
          <a:p>
            <a:r>
              <a:rPr lang="it-IT" sz="2000" dirty="0"/>
              <a:t>Venture Capital</a:t>
            </a:r>
          </a:p>
          <a:p>
            <a:r>
              <a:rPr lang="it-IT" sz="2000" dirty="0"/>
              <a:t>Public funds</a:t>
            </a:r>
            <a:endParaRPr lang="it-IT" sz="4400" dirty="0"/>
          </a:p>
        </p:txBody>
      </p:sp>
      <p:sp>
        <p:nvSpPr>
          <p:cNvPr id="5" name="Segnaposto testo 4">
            <a:extLst>
              <a:ext uri="{FF2B5EF4-FFF2-40B4-BE49-F238E27FC236}">
                <a16:creationId xmlns:a16="http://schemas.microsoft.com/office/drawing/2014/main" id="{12B90498-CFDE-4E7A-B936-8132D0823294}"/>
              </a:ext>
            </a:extLst>
          </p:cNvPr>
          <p:cNvSpPr>
            <a:spLocks noGrp="1"/>
          </p:cNvSpPr>
          <p:nvPr>
            <p:ph type="body" sz="quarter" idx="11"/>
          </p:nvPr>
        </p:nvSpPr>
        <p:spPr>
          <a:xfrm>
            <a:off x="557250" y="1324125"/>
            <a:ext cx="4908550" cy="406115"/>
          </a:xfrm>
        </p:spPr>
        <p:txBody>
          <a:bodyPr/>
          <a:lstStyle/>
          <a:p>
            <a:r>
              <a:rPr lang="it-IT" sz="2800" b="1" u="sng" dirty="0"/>
              <a:t>Fundraising </a:t>
            </a:r>
          </a:p>
        </p:txBody>
      </p:sp>
    </p:spTree>
    <p:extLst>
      <p:ext uri="{BB962C8B-B14F-4D97-AF65-F5344CB8AC3E}">
        <p14:creationId xmlns:p14="http://schemas.microsoft.com/office/powerpoint/2010/main" val="13410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960884" y="2074460"/>
            <a:ext cx="9009832" cy="3616656"/>
          </a:xfrm>
        </p:spPr>
        <p:txBody>
          <a:bodyPr>
            <a:noAutofit/>
          </a:bodyPr>
          <a:lstStyle/>
          <a:p>
            <a:r>
              <a:rPr lang="en-US" sz="1800" i="1" u="sng" dirty="0"/>
              <a:t>Business incubator</a:t>
            </a:r>
          </a:p>
          <a:p>
            <a:r>
              <a:rPr lang="en-US" sz="1400" dirty="0"/>
              <a:t>is an organization that helps startup companies and individual entrepreneurs to develop their businesses by providing a </a:t>
            </a:r>
            <a:r>
              <a:rPr lang="en-US" sz="1400" dirty="0" err="1"/>
              <a:t>fullscale</a:t>
            </a:r>
            <a:r>
              <a:rPr lang="en-US" sz="1400" dirty="0"/>
              <a:t> range of services starting with management training and office space and ending with venture capital financing.</a:t>
            </a:r>
            <a:r>
              <a:rPr lang="en-US" sz="1400" baseline="30000" dirty="0"/>
              <a:t>[1]</a:t>
            </a:r>
            <a:r>
              <a:rPr lang="en-US" sz="1400" dirty="0"/>
              <a:t> The National Business Incubation Association (NBIA) defines business incubators as a catalyst tool for either regional or national economic development. NBIA categorizes its members' incubators by the following five incubator types: academic institutions; non-profit development corporations; for-profit property development ventures; venture capital firms, and a combination of the above</a:t>
            </a:r>
          </a:p>
          <a:p>
            <a:endParaRPr lang="en-US" sz="1400" dirty="0"/>
          </a:p>
          <a:p>
            <a:r>
              <a:rPr lang="en-US" sz="1800" i="1" u="sng" dirty="0"/>
              <a:t>Startup accelerators</a:t>
            </a:r>
            <a:endParaRPr lang="en-US" sz="1800" i="1" dirty="0"/>
          </a:p>
          <a:p>
            <a:r>
              <a:rPr lang="en-US" sz="1400" dirty="0"/>
              <a:t>are fixed-term, cohort-based programs, that include mentorship and educational components and culminate in a public pitch event or demo day.</a:t>
            </a:r>
            <a:r>
              <a:rPr lang="en-US" sz="1400" baseline="30000" dirty="0"/>
              <a:t>[1]</a:t>
            </a:r>
            <a:r>
              <a:rPr lang="en-US" sz="1400" dirty="0"/>
              <a:t> While traditional business incubators are often government-funded, generally take no equity, and rarely provide funding, accelerators can be either privately or publicly funded and cover a wide range of industries. Unlike business incubators, the application process for seed accelerators is open to anyone but highly competitive.</a:t>
            </a:r>
            <a:r>
              <a:rPr lang="en-US" sz="1400" baseline="30000" dirty="0"/>
              <a:t>[2]</a:t>
            </a:r>
            <a:r>
              <a:rPr lang="en-US" sz="1400" dirty="0"/>
              <a:t> There are specific types of seed accelerators, such as corporate accelerators, which are often subsidiaries or programs of larger corporations that act like seed accelerators</a:t>
            </a:r>
          </a:p>
        </p:txBody>
      </p:sp>
      <p:sp>
        <p:nvSpPr>
          <p:cNvPr id="4" name="Segnaposto testo 3">
            <a:extLst>
              <a:ext uri="{FF2B5EF4-FFF2-40B4-BE49-F238E27FC236}">
                <a16:creationId xmlns:a16="http://schemas.microsoft.com/office/drawing/2014/main" id="{D36304A6-BD3C-48EA-AA34-04019A28EAF8}"/>
              </a:ext>
            </a:extLst>
          </p:cNvPr>
          <p:cNvSpPr>
            <a:spLocks noGrp="1"/>
          </p:cNvSpPr>
          <p:nvPr>
            <p:ph type="body" sz="quarter" idx="11"/>
          </p:nvPr>
        </p:nvSpPr>
        <p:spPr>
          <a:xfrm>
            <a:off x="557250" y="1433017"/>
            <a:ext cx="4908550" cy="395784"/>
          </a:xfrm>
        </p:spPr>
        <p:txBody>
          <a:bodyPr/>
          <a:lstStyle/>
          <a:p>
            <a:r>
              <a:rPr lang="it-IT" sz="2800" b="1" u="sng" dirty="0" err="1"/>
              <a:t>Supporting</a:t>
            </a:r>
            <a:r>
              <a:rPr lang="it-IT" sz="2800" b="1" u="sng" dirty="0"/>
              <a:t> </a:t>
            </a:r>
            <a:r>
              <a:rPr lang="it-IT" sz="2800" b="1" u="sng" dirty="0" err="1"/>
              <a:t>organizations</a:t>
            </a:r>
            <a:endParaRPr lang="it-IT" sz="2800" b="1" u="sng" dirty="0"/>
          </a:p>
        </p:txBody>
      </p:sp>
    </p:spTree>
    <p:extLst>
      <p:ext uri="{BB962C8B-B14F-4D97-AF65-F5344CB8AC3E}">
        <p14:creationId xmlns:p14="http://schemas.microsoft.com/office/powerpoint/2010/main" val="173861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2456596" y="2197289"/>
            <a:ext cx="7529553" cy="1023479"/>
          </a:xfrm>
        </p:spPr>
        <p:txBody>
          <a:bodyPr/>
          <a:lstStyle/>
          <a:p>
            <a:pPr algn="ctr"/>
            <a:r>
              <a:rPr lang="en-US" sz="1800" dirty="0"/>
              <a:t>A minimum viable product, or MVP, is a product with enough features to attract early-adopter customers and validate a product idea early in the product development cycle</a:t>
            </a:r>
            <a:endParaRPr lang="it-IT" sz="1800" dirty="0"/>
          </a:p>
        </p:txBody>
      </p:sp>
      <p:sp>
        <p:nvSpPr>
          <p:cNvPr id="5" name="Segnaposto testo 4">
            <a:extLst>
              <a:ext uri="{FF2B5EF4-FFF2-40B4-BE49-F238E27FC236}">
                <a16:creationId xmlns:a16="http://schemas.microsoft.com/office/drawing/2014/main" id="{985A52ED-5780-4796-8AC6-A26DEF7F5BCC}"/>
              </a:ext>
            </a:extLst>
          </p:cNvPr>
          <p:cNvSpPr>
            <a:spLocks noGrp="1"/>
          </p:cNvSpPr>
          <p:nvPr>
            <p:ph type="body" sz="quarter" idx="11"/>
          </p:nvPr>
        </p:nvSpPr>
        <p:spPr>
          <a:xfrm>
            <a:off x="557250" y="1361557"/>
            <a:ext cx="4908550" cy="406115"/>
          </a:xfrm>
        </p:spPr>
        <p:txBody>
          <a:bodyPr/>
          <a:lstStyle/>
          <a:p>
            <a:r>
              <a:rPr lang="it-IT" sz="2800" b="1" u="sng" dirty="0"/>
              <a:t>Minimum </a:t>
            </a:r>
            <a:r>
              <a:rPr lang="it-IT" sz="2800" b="1" u="sng" dirty="0" err="1"/>
              <a:t>Viable</a:t>
            </a:r>
            <a:r>
              <a:rPr lang="it-IT" sz="2800" b="1" u="sng" dirty="0"/>
              <a:t> Product</a:t>
            </a:r>
          </a:p>
        </p:txBody>
      </p:sp>
      <p:pic>
        <p:nvPicPr>
          <p:cNvPr id="4" name="Immagine 3"/>
          <p:cNvPicPr>
            <a:picLocks noChangeAspect="1"/>
          </p:cNvPicPr>
          <p:nvPr/>
        </p:nvPicPr>
        <p:blipFill>
          <a:blip r:embed="rId2"/>
          <a:stretch>
            <a:fillRect/>
          </a:stretch>
        </p:blipFill>
        <p:spPr>
          <a:xfrm>
            <a:off x="3636294" y="3429000"/>
            <a:ext cx="4919412" cy="2384946"/>
          </a:xfrm>
          <a:prstGeom prst="rect">
            <a:avLst/>
          </a:prstGeom>
        </p:spPr>
      </p:pic>
    </p:spTree>
    <p:extLst>
      <p:ext uri="{BB962C8B-B14F-4D97-AF65-F5344CB8AC3E}">
        <p14:creationId xmlns:p14="http://schemas.microsoft.com/office/powerpoint/2010/main" val="2209239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905139" y="2931239"/>
            <a:ext cx="4560660" cy="1517932"/>
          </a:xfrm>
        </p:spPr>
        <p:txBody>
          <a:bodyPr numCol="2">
            <a:normAutofit/>
          </a:bodyPr>
          <a:lstStyle/>
          <a:p>
            <a:r>
              <a:rPr lang="it-IT" sz="1800" dirty="0"/>
              <a:t>Core Feature</a:t>
            </a:r>
          </a:p>
          <a:p>
            <a:r>
              <a:rPr lang="it-IT" sz="1800" dirty="0"/>
              <a:t>Video Demo</a:t>
            </a:r>
          </a:p>
          <a:p>
            <a:r>
              <a:rPr lang="it-IT" sz="1800" dirty="0"/>
              <a:t>Concierge</a:t>
            </a:r>
          </a:p>
          <a:p>
            <a:r>
              <a:rPr lang="it-IT" sz="1800" dirty="0"/>
              <a:t>Mago di </a:t>
            </a:r>
            <a:r>
              <a:rPr lang="it-IT" sz="1800" dirty="0" err="1"/>
              <a:t>Oz</a:t>
            </a:r>
            <a:endParaRPr lang="it-IT" sz="1800" dirty="0"/>
          </a:p>
          <a:p>
            <a:r>
              <a:rPr lang="it-IT" sz="1800" dirty="0" err="1"/>
              <a:t>Piecemeal</a:t>
            </a:r>
            <a:endParaRPr lang="it-IT" sz="1800" dirty="0"/>
          </a:p>
          <a:p>
            <a:r>
              <a:rPr lang="it-IT" sz="1800" dirty="0"/>
              <a:t>Landing Page</a:t>
            </a:r>
          </a:p>
          <a:p>
            <a:r>
              <a:rPr lang="it-IT" sz="1800" dirty="0"/>
              <a:t>Crowdfunding</a:t>
            </a:r>
          </a:p>
          <a:p>
            <a:r>
              <a:rPr lang="it-IT" sz="1800" dirty="0"/>
              <a:t>Pitch Deck</a:t>
            </a:r>
          </a:p>
        </p:txBody>
      </p:sp>
      <p:sp>
        <p:nvSpPr>
          <p:cNvPr id="6" name="Segnaposto testo 5">
            <a:extLst>
              <a:ext uri="{FF2B5EF4-FFF2-40B4-BE49-F238E27FC236}">
                <a16:creationId xmlns:a16="http://schemas.microsoft.com/office/drawing/2014/main" id="{9460431D-5327-4D5B-89F1-7DF2DC5E9ED1}"/>
              </a:ext>
            </a:extLst>
          </p:cNvPr>
          <p:cNvSpPr>
            <a:spLocks noGrp="1"/>
          </p:cNvSpPr>
          <p:nvPr>
            <p:ph type="body" sz="quarter" idx="11"/>
          </p:nvPr>
        </p:nvSpPr>
        <p:spPr>
          <a:xfrm>
            <a:off x="557250" y="1419660"/>
            <a:ext cx="4908550" cy="406115"/>
          </a:xfrm>
        </p:spPr>
        <p:txBody>
          <a:bodyPr/>
          <a:lstStyle/>
          <a:p>
            <a:r>
              <a:rPr lang="it-IT" sz="2800" b="1" u="sng" dirty="0"/>
              <a:t>Minimum </a:t>
            </a:r>
            <a:r>
              <a:rPr lang="it-IT" sz="2800" b="1" u="sng" dirty="0" err="1"/>
              <a:t>Viable</a:t>
            </a:r>
            <a:r>
              <a:rPr lang="it-IT" sz="2800" b="1" u="sng" dirty="0"/>
              <a:t> Product</a:t>
            </a:r>
          </a:p>
        </p:txBody>
      </p:sp>
      <p:sp>
        <p:nvSpPr>
          <p:cNvPr id="7" name="Segnaposto contenuto 3">
            <a:extLst>
              <a:ext uri="{FF2B5EF4-FFF2-40B4-BE49-F238E27FC236}">
                <a16:creationId xmlns:a16="http://schemas.microsoft.com/office/drawing/2014/main" id="{99910936-58FB-4CF9-836B-4FDFE6AA426E}"/>
              </a:ext>
            </a:extLst>
          </p:cNvPr>
          <p:cNvSpPr txBox="1">
            <a:spLocks/>
          </p:cNvSpPr>
          <p:nvPr/>
        </p:nvSpPr>
        <p:spPr>
          <a:xfrm>
            <a:off x="6726202" y="2607015"/>
            <a:ext cx="4908550" cy="2374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200" kern="1200">
                <a:solidFill>
                  <a:srgbClr val="C00000"/>
                </a:solidFill>
                <a:latin typeface="Avenir Book" panose="02000503020000020003" pitchFamily="2"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2E3C5D"/>
                </a:solidFill>
              </a:rPr>
              <a:t>Dropbox. Starting out as a demo video MVP, Dropbox explained the benefits of storing data in one place. ...</a:t>
            </a:r>
          </a:p>
          <a:p>
            <a:endParaRPr lang="en-US" sz="1800" b="1" dirty="0">
              <a:solidFill>
                <a:srgbClr val="2E3C5D"/>
              </a:solidFill>
            </a:endParaRPr>
          </a:p>
          <a:p>
            <a:r>
              <a:rPr lang="en-US" sz="1800" b="1" dirty="0">
                <a:solidFill>
                  <a:srgbClr val="2E3C5D"/>
                </a:solidFill>
              </a:rPr>
              <a:t>Amazon. Most people know that Amazon began as an online bookstore. ..</a:t>
            </a:r>
            <a:endParaRPr lang="it-IT" sz="1800" b="1" dirty="0">
              <a:solidFill>
                <a:srgbClr val="2E3C5D"/>
              </a:solidFill>
            </a:endParaRPr>
          </a:p>
        </p:txBody>
      </p:sp>
    </p:spTree>
    <p:extLst>
      <p:ext uri="{BB962C8B-B14F-4D97-AF65-F5344CB8AC3E}">
        <p14:creationId xmlns:p14="http://schemas.microsoft.com/office/powerpoint/2010/main" val="67357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557250" y="1864746"/>
            <a:ext cx="10156243" cy="3953526"/>
          </a:xfrm>
        </p:spPr>
        <p:txBody>
          <a:bodyPr>
            <a:noAutofit/>
          </a:bodyPr>
          <a:lstStyle/>
          <a:p>
            <a:r>
              <a:rPr lang="en-US" sz="1600" dirty="0"/>
              <a:t>A smoke test is a method for determining if there is sufficient customer demand for a given value proposition of a product or service to justify building the actual product or service.</a:t>
            </a:r>
          </a:p>
          <a:p>
            <a:endParaRPr lang="en-US" sz="1600" dirty="0"/>
          </a:p>
          <a:p>
            <a:r>
              <a:rPr lang="en-US" sz="1600" dirty="0"/>
              <a:t>This is commonly a one-page website which describes the product and asks the visitor to sign up to the product or service before the product or service is actually available. The customer is unaware that the product or service does not yet exist but must give some form of payment in order to get access.</a:t>
            </a:r>
          </a:p>
          <a:p>
            <a:endParaRPr lang="en-US" sz="1600" dirty="0"/>
          </a:p>
          <a:p>
            <a:r>
              <a:rPr lang="en-US" sz="1600" dirty="0"/>
              <a:t>Payment may be done via cash, cash equivalent, time/attention, or simply data as in the case of requesting an email address to sign up.</a:t>
            </a:r>
          </a:p>
          <a:p>
            <a:endParaRPr lang="en-US" sz="1800" dirty="0"/>
          </a:p>
          <a:p>
            <a:r>
              <a:rPr lang="it-IT" sz="1600" i="1" dirty="0"/>
              <a:t>                                                              KPI: Key Performance </a:t>
            </a:r>
            <a:r>
              <a:rPr lang="it-IT" sz="1600" i="1" dirty="0" err="1"/>
              <a:t>Indicator</a:t>
            </a:r>
            <a:r>
              <a:rPr lang="it-IT" sz="1600" i="1" dirty="0"/>
              <a:t> </a:t>
            </a:r>
          </a:p>
          <a:p>
            <a:r>
              <a:rPr lang="it-IT" sz="1600" i="1" dirty="0"/>
              <a:t>                                                                           Target </a:t>
            </a:r>
            <a:r>
              <a:rPr lang="it-IT" sz="1600" i="1" dirty="0" err="1"/>
              <a:t>segment</a:t>
            </a:r>
            <a:endParaRPr lang="it-IT" sz="1600" i="1" dirty="0"/>
          </a:p>
          <a:p>
            <a:r>
              <a:rPr lang="it-IT" sz="1600" i="1" dirty="0"/>
              <a:t>                                                                              Data Analysis</a:t>
            </a:r>
          </a:p>
          <a:p>
            <a:endParaRPr lang="it-IT" sz="1687" dirty="0"/>
          </a:p>
        </p:txBody>
      </p:sp>
      <p:sp>
        <p:nvSpPr>
          <p:cNvPr id="5" name="Segnaposto testo 4">
            <a:extLst>
              <a:ext uri="{FF2B5EF4-FFF2-40B4-BE49-F238E27FC236}">
                <a16:creationId xmlns:a16="http://schemas.microsoft.com/office/drawing/2014/main" id="{3FA7AAE0-6BA5-421A-85EB-6B9948966D18}"/>
              </a:ext>
            </a:extLst>
          </p:cNvPr>
          <p:cNvSpPr>
            <a:spLocks noGrp="1"/>
          </p:cNvSpPr>
          <p:nvPr>
            <p:ph type="body" sz="quarter" idx="11"/>
          </p:nvPr>
        </p:nvSpPr>
        <p:spPr>
          <a:xfrm>
            <a:off x="557249" y="1223952"/>
            <a:ext cx="7030905" cy="406115"/>
          </a:xfrm>
        </p:spPr>
        <p:txBody>
          <a:bodyPr/>
          <a:lstStyle/>
          <a:p>
            <a:r>
              <a:rPr lang="it-IT" sz="2800" b="1" u="sng" dirty="0"/>
              <a:t>Minimum </a:t>
            </a:r>
            <a:r>
              <a:rPr lang="it-IT" sz="2800" b="1" u="sng" dirty="0" err="1"/>
              <a:t>Viable</a:t>
            </a:r>
            <a:r>
              <a:rPr lang="it-IT" sz="2800" b="1" u="sng" dirty="0"/>
              <a:t> Product: Smoke Test</a:t>
            </a:r>
          </a:p>
        </p:txBody>
      </p:sp>
      <p:sp>
        <p:nvSpPr>
          <p:cNvPr id="2" name="Titolo 1"/>
          <p:cNvSpPr>
            <a:spLocks noGrp="1"/>
          </p:cNvSpPr>
          <p:nvPr>
            <p:ph type="title" idx="4294967295"/>
          </p:nvPr>
        </p:nvSpPr>
        <p:spPr>
          <a:xfrm>
            <a:off x="3463925" y="-979488"/>
            <a:ext cx="8728075" cy="1714501"/>
          </a:xfrm>
          <a:prstGeom prst="rect">
            <a:avLst/>
          </a:prstGeom>
        </p:spPr>
        <p:txBody>
          <a:bodyPr>
            <a:normAutofit/>
          </a:bodyPr>
          <a:lstStyle/>
          <a:p>
            <a:r>
              <a:rPr lang="it-IT" sz="3797" dirty="0"/>
              <a:t>Minimum </a:t>
            </a:r>
            <a:r>
              <a:rPr lang="it-IT" sz="3797" dirty="0" err="1"/>
              <a:t>Viable</a:t>
            </a:r>
            <a:r>
              <a:rPr lang="it-IT" sz="3797" dirty="0"/>
              <a:t> Product: </a:t>
            </a:r>
            <a:r>
              <a:rPr lang="it-IT" sz="3797" dirty="0" err="1"/>
              <a:t>Smoke</a:t>
            </a:r>
            <a:r>
              <a:rPr lang="it-IT" sz="3797" dirty="0"/>
              <a:t> test</a:t>
            </a:r>
          </a:p>
        </p:txBody>
      </p:sp>
      <p:sp>
        <p:nvSpPr>
          <p:cNvPr id="4" name="Freccia circolare a sinistra 3"/>
          <p:cNvSpPr/>
          <p:nvPr/>
        </p:nvSpPr>
        <p:spPr>
          <a:xfrm>
            <a:off x="7265159" y="4703847"/>
            <a:ext cx="1421606" cy="1114425"/>
          </a:xfrm>
          <a:prstGeom prst="curvedLeftArrow">
            <a:avLst/>
          </a:prstGeom>
          <a:solidFill>
            <a:srgbClr val="2E3C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179613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714865" y="2451670"/>
            <a:ext cx="7780300" cy="1954660"/>
          </a:xfrm>
        </p:spPr>
        <p:txBody>
          <a:bodyPr/>
          <a:lstStyle/>
          <a:p>
            <a:r>
              <a:rPr lang="it-IT" sz="2000" dirty="0"/>
              <a:t>8) Business Plan</a:t>
            </a:r>
          </a:p>
          <a:p>
            <a:r>
              <a:rPr lang="it-IT" sz="2000" dirty="0"/>
              <a:t>9) Legal </a:t>
            </a:r>
            <a:r>
              <a:rPr lang="it-IT" sz="2000" dirty="0" err="1"/>
              <a:t>form</a:t>
            </a:r>
            <a:endParaRPr lang="it-IT" sz="2000" dirty="0"/>
          </a:p>
          <a:p>
            <a:r>
              <a:rPr lang="it-IT" sz="2000" dirty="0"/>
              <a:t>10) Marketing </a:t>
            </a:r>
            <a:r>
              <a:rPr lang="it-IT" sz="2000"/>
              <a:t>plan</a:t>
            </a:r>
            <a:endParaRPr lang="it-IT" sz="1050" dirty="0"/>
          </a:p>
        </p:txBody>
      </p:sp>
      <p:sp>
        <p:nvSpPr>
          <p:cNvPr id="4" name="Segnaposto testo 3">
            <a:extLst>
              <a:ext uri="{FF2B5EF4-FFF2-40B4-BE49-F238E27FC236}">
                <a16:creationId xmlns:a16="http://schemas.microsoft.com/office/drawing/2014/main" id="{B272E8AE-C690-4399-AEA7-CBB3C4DAF4D2}"/>
              </a:ext>
            </a:extLst>
          </p:cNvPr>
          <p:cNvSpPr>
            <a:spLocks noGrp="1"/>
          </p:cNvSpPr>
          <p:nvPr>
            <p:ph type="body" sz="quarter" idx="11"/>
          </p:nvPr>
        </p:nvSpPr>
        <p:spPr>
          <a:xfrm>
            <a:off x="714865" y="1419976"/>
            <a:ext cx="4728821" cy="406115"/>
          </a:xfrm>
        </p:spPr>
        <p:txBody>
          <a:bodyPr/>
          <a:lstStyle/>
          <a:p>
            <a:r>
              <a:rPr lang="it-IT" sz="2800" b="1" u="sng" dirty="0"/>
              <a:t>Last </a:t>
            </a:r>
            <a:r>
              <a:rPr lang="it-IT" sz="2800" b="1" u="sng" dirty="0" err="1"/>
              <a:t>phases</a:t>
            </a:r>
            <a:endParaRPr lang="it-IT" sz="2800" b="1" u="sng" dirty="0"/>
          </a:p>
        </p:txBody>
      </p:sp>
    </p:spTree>
    <p:extLst>
      <p:ext uri="{BB962C8B-B14F-4D97-AF65-F5344CB8AC3E}">
        <p14:creationId xmlns:p14="http://schemas.microsoft.com/office/powerpoint/2010/main" val="260730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body" sz="quarter" idx="10"/>
          </p:nvPr>
        </p:nvSpPr>
        <p:spPr>
          <a:xfrm>
            <a:off x="557250" y="2511188"/>
            <a:ext cx="5843550" cy="2593074"/>
          </a:xfrm>
          <a:prstGeom prst="rect">
            <a:avLst/>
          </a:prstGeom>
        </p:spPr>
        <p:txBody>
          <a:bodyPr>
            <a:normAutofit/>
          </a:bodyPr>
          <a:lstStyle/>
          <a:p>
            <a:pPr defTabSz="353246">
              <a:spcBef>
                <a:spcPts val="2109"/>
              </a:spcBef>
              <a:defRPr sz="1800">
                <a:solidFill>
                  <a:srgbClr val="000000"/>
                </a:solidFill>
                <a:effectLst/>
              </a:defRPr>
            </a:pPr>
            <a:endParaRPr sz="2177" dirty="0">
              <a:solidFill>
                <a:srgbClr val="FFFFFF"/>
              </a:solidFill>
              <a:effectLst>
                <a:outerShdw blurRad="43688" dist="32766" dir="5400000" rotWithShape="0">
                  <a:srgbClr val="000000"/>
                </a:outerShdw>
              </a:effectLst>
            </a:endParaRPr>
          </a:p>
          <a:p>
            <a:pPr marL="285750" indent="-285750" defTabSz="353246">
              <a:spcBef>
                <a:spcPts val="2109"/>
              </a:spcBef>
              <a:buFont typeface="Arial" panose="020B0604020202020204" pitchFamily="34" charset="0"/>
              <a:buChar char="•"/>
              <a:defRPr sz="1800">
                <a:solidFill>
                  <a:srgbClr val="000000"/>
                </a:solidFill>
                <a:effectLst/>
              </a:defRPr>
            </a:pPr>
            <a:r>
              <a:rPr lang="it-IT" sz="2000" dirty="0" err="1">
                <a:solidFill>
                  <a:srgbClr val="2E3C5D"/>
                </a:solidFill>
                <a:latin typeface="Avenir Book" panose="02000503020000020003"/>
              </a:rPr>
              <a:t>You</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need</a:t>
            </a:r>
            <a:r>
              <a:rPr lang="it-IT" sz="2000" dirty="0">
                <a:solidFill>
                  <a:srgbClr val="2E3C5D"/>
                </a:solidFill>
                <a:latin typeface="Avenir Book" panose="02000503020000020003"/>
              </a:rPr>
              <a:t> a </a:t>
            </a:r>
            <a:r>
              <a:rPr lang="it-IT" sz="2000" dirty="0" err="1">
                <a:solidFill>
                  <a:srgbClr val="2E3C5D"/>
                </a:solidFill>
                <a:latin typeface="Avenir Book" panose="02000503020000020003"/>
              </a:rPr>
              <a:t>totally</a:t>
            </a:r>
            <a:r>
              <a:rPr lang="it-IT" sz="2000" dirty="0">
                <a:solidFill>
                  <a:srgbClr val="2E3C5D"/>
                </a:solidFill>
                <a:latin typeface="Avenir Book" panose="02000503020000020003"/>
              </a:rPr>
              <a:t> new idea</a:t>
            </a:r>
            <a:endParaRPr sz="2000" dirty="0">
              <a:solidFill>
                <a:srgbClr val="2E3C5D"/>
              </a:solidFill>
              <a:latin typeface="Avenir Book" panose="02000503020000020003"/>
            </a:endParaRPr>
          </a:p>
          <a:p>
            <a:pPr marL="285750" indent="-285750" defTabSz="353246">
              <a:spcBef>
                <a:spcPts val="2109"/>
              </a:spcBef>
              <a:buFont typeface="Arial" panose="020B0604020202020204" pitchFamily="34" charset="0"/>
              <a:buChar char="•"/>
              <a:defRPr sz="1800">
                <a:solidFill>
                  <a:srgbClr val="000000"/>
                </a:solidFill>
                <a:effectLst/>
              </a:defRPr>
            </a:pPr>
            <a:r>
              <a:rPr lang="it-IT" sz="2000" dirty="0" err="1">
                <a:solidFill>
                  <a:srgbClr val="2E3C5D"/>
                </a:solidFill>
                <a:latin typeface="Avenir Book" panose="02000503020000020003"/>
              </a:rPr>
              <a:t>You</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need</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many</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infrastructures</a:t>
            </a:r>
            <a:r>
              <a:rPr lang="it-IT" sz="2000" dirty="0">
                <a:solidFill>
                  <a:srgbClr val="2E3C5D"/>
                </a:solidFill>
                <a:latin typeface="Avenir Book" panose="02000503020000020003"/>
              </a:rPr>
              <a:t> and </a:t>
            </a:r>
            <a:r>
              <a:rPr lang="it-IT" sz="2000" dirty="0" err="1">
                <a:solidFill>
                  <a:srgbClr val="2E3C5D"/>
                </a:solidFill>
                <a:latin typeface="Avenir Book" panose="02000503020000020003"/>
              </a:rPr>
              <a:t>technologies</a:t>
            </a:r>
            <a:r>
              <a:rPr sz="2000" dirty="0">
                <a:solidFill>
                  <a:srgbClr val="2E3C5D"/>
                </a:solidFill>
                <a:latin typeface="Avenir Book" panose="02000503020000020003"/>
              </a:rPr>
              <a:t> </a:t>
            </a:r>
          </a:p>
          <a:p>
            <a:pPr marL="285750" indent="-285750" defTabSz="353246">
              <a:spcBef>
                <a:spcPts val="2109"/>
              </a:spcBef>
              <a:buFont typeface="Arial" panose="020B0604020202020204" pitchFamily="34" charset="0"/>
              <a:buChar char="•"/>
              <a:defRPr sz="1800">
                <a:solidFill>
                  <a:srgbClr val="000000"/>
                </a:solidFill>
                <a:effectLst/>
              </a:defRPr>
            </a:pPr>
            <a:r>
              <a:rPr lang="it-IT" sz="2000" dirty="0" err="1">
                <a:solidFill>
                  <a:srgbClr val="2E3C5D"/>
                </a:solidFill>
                <a:latin typeface="Avenir Book" panose="02000503020000020003"/>
              </a:rPr>
              <a:t>You</a:t>
            </a:r>
            <a:r>
              <a:rPr lang="it-IT" sz="2000" dirty="0">
                <a:solidFill>
                  <a:srgbClr val="2E3C5D"/>
                </a:solidFill>
                <a:latin typeface="Avenir Book" panose="02000503020000020003"/>
              </a:rPr>
              <a:t> </a:t>
            </a:r>
            <a:r>
              <a:rPr lang="it-IT" sz="2000" dirty="0" err="1">
                <a:solidFill>
                  <a:srgbClr val="2E3C5D"/>
                </a:solidFill>
                <a:latin typeface="Avenir Book" panose="02000503020000020003"/>
              </a:rPr>
              <a:t>need</a:t>
            </a:r>
            <a:r>
              <a:rPr lang="it-IT" sz="2000" dirty="0">
                <a:solidFill>
                  <a:srgbClr val="2E3C5D"/>
                </a:solidFill>
                <a:latin typeface="Avenir Book" panose="02000503020000020003"/>
              </a:rPr>
              <a:t> a </a:t>
            </a:r>
            <a:r>
              <a:rPr lang="it-IT" sz="2000" dirty="0" err="1">
                <a:solidFill>
                  <a:srgbClr val="2E3C5D"/>
                </a:solidFill>
                <a:latin typeface="Avenir Book" panose="02000503020000020003"/>
              </a:rPr>
              <a:t>lot</a:t>
            </a:r>
            <a:r>
              <a:rPr lang="it-IT" sz="2000" dirty="0">
                <a:solidFill>
                  <a:srgbClr val="2E3C5D"/>
                </a:solidFill>
                <a:latin typeface="Avenir Book" panose="02000503020000020003"/>
              </a:rPr>
              <a:t> of </a:t>
            </a:r>
            <a:r>
              <a:rPr lang="it-IT" sz="2000" dirty="0" err="1">
                <a:solidFill>
                  <a:srgbClr val="2E3C5D"/>
                </a:solidFill>
                <a:latin typeface="Avenir Book" panose="02000503020000020003"/>
              </a:rPr>
              <a:t>money</a:t>
            </a:r>
            <a:endParaRPr sz="2000" dirty="0">
              <a:solidFill>
                <a:srgbClr val="2E3C5D"/>
              </a:solidFill>
              <a:latin typeface="Avenir Book" panose="02000503020000020003"/>
            </a:endParaRPr>
          </a:p>
        </p:txBody>
      </p:sp>
      <p:sp>
        <p:nvSpPr>
          <p:cNvPr id="3" name="Segnaposto testo 2">
            <a:extLst>
              <a:ext uri="{FF2B5EF4-FFF2-40B4-BE49-F238E27FC236}">
                <a16:creationId xmlns:a16="http://schemas.microsoft.com/office/drawing/2014/main" id="{B04DF986-243B-4671-BA43-EC23BA558E33}"/>
              </a:ext>
            </a:extLst>
          </p:cNvPr>
          <p:cNvSpPr>
            <a:spLocks noGrp="1"/>
          </p:cNvSpPr>
          <p:nvPr>
            <p:ph type="body" sz="quarter" idx="11"/>
          </p:nvPr>
        </p:nvSpPr>
        <p:spPr>
          <a:xfrm>
            <a:off x="557250" y="1987262"/>
            <a:ext cx="4908550" cy="523926"/>
          </a:xfrm>
        </p:spPr>
        <p:txBody>
          <a:bodyPr/>
          <a:lstStyle/>
          <a:p>
            <a:pPr algn="ctr"/>
            <a:r>
              <a:rPr lang="it-IT" sz="2800" b="1" u="sng" dirty="0"/>
              <a:t>False </a:t>
            </a:r>
            <a:r>
              <a:rPr lang="it-IT" sz="2800" b="1" u="sng" dirty="0" err="1"/>
              <a:t>myths</a:t>
            </a:r>
            <a:endParaRPr lang="it-IT" sz="2800" b="1" u="sng" dirty="0"/>
          </a:p>
        </p:txBody>
      </p:sp>
      <p:pic>
        <p:nvPicPr>
          <p:cNvPr id="69" name="3D928673-5D03-4BE5-A228-F6F6D461F003-L0-001.jpeg"/>
          <p:cNvPicPr/>
          <p:nvPr/>
        </p:nvPicPr>
        <p:blipFill>
          <a:blip r:embed="rId2"/>
          <a:stretch>
            <a:fillRect/>
          </a:stretch>
        </p:blipFill>
        <p:spPr>
          <a:xfrm>
            <a:off x="7222331" y="1451217"/>
            <a:ext cx="4084027" cy="3898705"/>
          </a:xfrm>
          <a:prstGeom prst="rect">
            <a:avLst/>
          </a:prstGeom>
          <a:ln w="12700">
            <a:miter lim="400000"/>
          </a:ln>
        </p:spPr>
      </p:pic>
    </p:spTree>
    <p:extLst>
      <p:ext uri="{BB962C8B-B14F-4D97-AF65-F5344CB8AC3E}">
        <p14:creationId xmlns:p14="http://schemas.microsoft.com/office/powerpoint/2010/main" val="207737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7A983E3B-BEB6-4DEB-97B7-9B551FA4D5F0-L0-001.jpeg"/>
          <p:cNvPicPr/>
          <p:nvPr/>
        </p:nvPicPr>
        <p:blipFill>
          <a:blip r:embed="rId2"/>
          <a:stretch>
            <a:fillRect/>
          </a:stretch>
        </p:blipFill>
        <p:spPr>
          <a:xfrm>
            <a:off x="878220" y="3204865"/>
            <a:ext cx="4048622" cy="1845610"/>
          </a:xfrm>
          <a:prstGeom prst="rect">
            <a:avLst/>
          </a:prstGeom>
          <a:ln w="12700">
            <a:miter lim="400000"/>
          </a:ln>
        </p:spPr>
      </p:pic>
      <p:pic>
        <p:nvPicPr>
          <p:cNvPr id="73" name="6CAE4ECA-242F-4ADD-9C24-8ECE2AEF2CB9-L0-001.png"/>
          <p:cNvPicPr/>
          <p:nvPr/>
        </p:nvPicPr>
        <p:blipFill>
          <a:blip r:embed="rId3"/>
          <a:stretch>
            <a:fillRect/>
          </a:stretch>
        </p:blipFill>
        <p:spPr>
          <a:xfrm>
            <a:off x="7088083" y="2987221"/>
            <a:ext cx="4225697" cy="1300508"/>
          </a:xfrm>
          <a:prstGeom prst="rect">
            <a:avLst/>
          </a:prstGeom>
          <a:ln w="12700">
            <a:miter lim="400000"/>
          </a:ln>
        </p:spPr>
      </p:pic>
      <p:pic>
        <p:nvPicPr>
          <p:cNvPr id="74" name="A1A581C2-4C43-450D-8E3E-17387A9C0B63-L0-001.jpeg"/>
          <p:cNvPicPr/>
          <p:nvPr/>
        </p:nvPicPr>
        <p:blipFill>
          <a:blip r:embed="rId4"/>
          <a:stretch>
            <a:fillRect/>
          </a:stretch>
        </p:blipFill>
        <p:spPr>
          <a:xfrm>
            <a:off x="6096000" y="1605865"/>
            <a:ext cx="3915490" cy="964407"/>
          </a:xfrm>
          <a:prstGeom prst="rect">
            <a:avLst/>
          </a:prstGeom>
          <a:ln w="12700">
            <a:miter lim="400000"/>
          </a:ln>
        </p:spPr>
      </p:pic>
      <p:pic>
        <p:nvPicPr>
          <p:cNvPr id="75" name="659E653D-42A8-452A-B4A6-D8F40236805F-L0-001.jpeg"/>
          <p:cNvPicPr/>
          <p:nvPr/>
        </p:nvPicPr>
        <p:blipFill>
          <a:blip r:embed="rId5"/>
          <a:stretch>
            <a:fillRect/>
          </a:stretch>
        </p:blipFill>
        <p:spPr>
          <a:xfrm>
            <a:off x="5763617" y="4190898"/>
            <a:ext cx="2875416" cy="1727282"/>
          </a:xfrm>
          <a:prstGeom prst="rect">
            <a:avLst/>
          </a:prstGeom>
          <a:ln w="12700">
            <a:miter lim="400000"/>
          </a:ln>
        </p:spPr>
      </p:pic>
      <p:pic>
        <p:nvPicPr>
          <p:cNvPr id="76" name="08B5B92A-DC75-4264-8119-5373D687BB86-L0-001.jpeg"/>
          <p:cNvPicPr/>
          <p:nvPr/>
        </p:nvPicPr>
        <p:blipFill>
          <a:blip r:embed="rId6"/>
          <a:stretch>
            <a:fillRect/>
          </a:stretch>
        </p:blipFill>
        <p:spPr>
          <a:xfrm>
            <a:off x="928307" y="1445808"/>
            <a:ext cx="3643693" cy="1284523"/>
          </a:xfrm>
          <a:prstGeom prst="rect">
            <a:avLst/>
          </a:prstGeom>
          <a:ln w="12700">
            <a:miter lim="400000"/>
          </a:ln>
        </p:spPr>
      </p:pic>
    </p:spTree>
    <p:extLst>
      <p:ext uri="{BB962C8B-B14F-4D97-AF65-F5344CB8AC3E}">
        <p14:creationId xmlns:p14="http://schemas.microsoft.com/office/powerpoint/2010/main" val="285438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EFAE299-D8B6-40CB-84E1-10EA37DEA36B}"/>
              </a:ext>
            </a:extLst>
          </p:cNvPr>
          <p:cNvSpPr>
            <a:spLocks noGrp="1"/>
          </p:cNvSpPr>
          <p:nvPr>
            <p:ph type="body" sz="quarter" idx="10"/>
          </p:nvPr>
        </p:nvSpPr>
        <p:spPr>
          <a:xfrm>
            <a:off x="426494" y="1265238"/>
            <a:ext cx="4967321" cy="624389"/>
          </a:xfrm>
        </p:spPr>
        <p:txBody>
          <a:bodyPr/>
          <a:lstStyle/>
          <a:p>
            <a:r>
              <a:rPr lang="it-IT" sz="2800" u="sng" dirty="0" err="1">
                <a:solidFill>
                  <a:srgbClr val="C00000"/>
                </a:solidFill>
                <a:latin typeface="Avenir Book" panose="02000503020000020003"/>
              </a:rPr>
              <a:t>Successfull</a:t>
            </a:r>
            <a:r>
              <a:rPr lang="it-IT" sz="2800" u="sng" dirty="0">
                <a:solidFill>
                  <a:srgbClr val="C00000"/>
                </a:solidFill>
                <a:latin typeface="Avenir Book" panose="02000503020000020003"/>
              </a:rPr>
              <a:t> </a:t>
            </a:r>
            <a:r>
              <a:rPr lang="it-IT" sz="2800" u="sng" dirty="0" err="1">
                <a:solidFill>
                  <a:srgbClr val="C00000"/>
                </a:solidFill>
                <a:latin typeface="Avenir Book" panose="02000503020000020003"/>
              </a:rPr>
              <a:t>entrepreneurs</a:t>
            </a:r>
            <a:r>
              <a:rPr lang="it-IT" sz="2800" u="sng" dirty="0">
                <a:solidFill>
                  <a:srgbClr val="C00000"/>
                </a:solidFill>
                <a:latin typeface="Avenir Book" panose="02000503020000020003"/>
              </a:rPr>
              <a:t> </a:t>
            </a:r>
          </a:p>
        </p:txBody>
      </p:sp>
      <p:pic>
        <p:nvPicPr>
          <p:cNvPr id="80" name="0BFA5EAB-3760-49E6-98BA-3AA6006B0B78-L0-001.jpeg"/>
          <p:cNvPicPr/>
          <p:nvPr/>
        </p:nvPicPr>
        <p:blipFill>
          <a:blip r:embed="rId2"/>
          <a:stretch>
            <a:fillRect/>
          </a:stretch>
        </p:blipFill>
        <p:spPr>
          <a:xfrm>
            <a:off x="5540738" y="2961614"/>
            <a:ext cx="1964532" cy="1564956"/>
          </a:xfrm>
          <a:prstGeom prst="rect">
            <a:avLst/>
          </a:prstGeom>
          <a:ln w="12700">
            <a:miter lim="400000"/>
          </a:ln>
        </p:spPr>
      </p:pic>
      <p:pic>
        <p:nvPicPr>
          <p:cNvPr id="81" name="20F8833E-11BA-45A6-B683-C3F83B48BC83-L0-001.jpeg"/>
          <p:cNvPicPr/>
          <p:nvPr/>
        </p:nvPicPr>
        <p:blipFill>
          <a:blip r:embed="rId3"/>
          <a:stretch>
            <a:fillRect/>
          </a:stretch>
        </p:blipFill>
        <p:spPr>
          <a:xfrm>
            <a:off x="8403071" y="1985571"/>
            <a:ext cx="2317187" cy="1498983"/>
          </a:xfrm>
          <a:prstGeom prst="rect">
            <a:avLst/>
          </a:prstGeom>
          <a:ln w="12700">
            <a:miter lim="400000"/>
          </a:ln>
        </p:spPr>
      </p:pic>
      <p:pic>
        <p:nvPicPr>
          <p:cNvPr id="82" name="49732741-02B4-41A7-ACD8-B6D24E84C802-L0-001.jpeg"/>
          <p:cNvPicPr/>
          <p:nvPr/>
        </p:nvPicPr>
        <p:blipFill>
          <a:blip r:embed="rId4"/>
          <a:stretch>
            <a:fillRect/>
          </a:stretch>
        </p:blipFill>
        <p:spPr>
          <a:xfrm>
            <a:off x="2497540" y="4086542"/>
            <a:ext cx="2130052" cy="1773515"/>
          </a:xfrm>
          <a:prstGeom prst="rect">
            <a:avLst/>
          </a:prstGeom>
          <a:ln w="12700">
            <a:miter lim="400000"/>
          </a:ln>
        </p:spPr>
      </p:pic>
      <p:pic>
        <p:nvPicPr>
          <p:cNvPr id="83" name="E91372AF-13E2-4DB7-8520-84A5E2321E9D-L0-001.jpeg"/>
          <p:cNvPicPr/>
          <p:nvPr/>
        </p:nvPicPr>
        <p:blipFill>
          <a:blip r:embed="rId5"/>
          <a:stretch>
            <a:fillRect/>
          </a:stretch>
        </p:blipFill>
        <p:spPr>
          <a:xfrm>
            <a:off x="8394839" y="3903280"/>
            <a:ext cx="2317187" cy="1798022"/>
          </a:xfrm>
          <a:prstGeom prst="rect">
            <a:avLst/>
          </a:prstGeom>
          <a:ln w="12700">
            <a:miter lim="400000"/>
          </a:ln>
        </p:spPr>
      </p:pic>
      <p:pic>
        <p:nvPicPr>
          <p:cNvPr id="84" name="DF066BE8-3ED4-470B-AD30-59D9CE78CEE7-L0-001.jpeg"/>
          <p:cNvPicPr/>
          <p:nvPr/>
        </p:nvPicPr>
        <p:blipFill>
          <a:blip r:embed="rId6"/>
          <a:stretch>
            <a:fillRect/>
          </a:stretch>
        </p:blipFill>
        <p:spPr>
          <a:xfrm>
            <a:off x="2512885" y="1985571"/>
            <a:ext cx="2130052" cy="1498983"/>
          </a:xfrm>
          <a:prstGeom prst="rect">
            <a:avLst/>
          </a:prstGeom>
          <a:ln w="12700">
            <a:miter lim="400000"/>
          </a:ln>
        </p:spPr>
      </p:pic>
    </p:spTree>
    <p:extLst>
      <p:ext uri="{BB962C8B-B14F-4D97-AF65-F5344CB8AC3E}">
        <p14:creationId xmlns:p14="http://schemas.microsoft.com/office/powerpoint/2010/main" val="877439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03F6F6A-1884-4148-94EA-F20E630E2C3F}"/>
              </a:ext>
            </a:extLst>
          </p:cNvPr>
          <p:cNvSpPr>
            <a:spLocks noGrp="1"/>
          </p:cNvSpPr>
          <p:nvPr>
            <p:ph type="body" sz="quarter" idx="11"/>
          </p:nvPr>
        </p:nvSpPr>
        <p:spPr>
          <a:xfrm>
            <a:off x="557250" y="1480783"/>
            <a:ext cx="8259204" cy="406115"/>
          </a:xfrm>
        </p:spPr>
        <p:txBody>
          <a:bodyPr/>
          <a:lstStyle/>
          <a:p>
            <a:r>
              <a:rPr lang="it-IT" sz="2800" b="1" u="sng" dirty="0" err="1"/>
              <a:t>Characteristics</a:t>
            </a:r>
            <a:r>
              <a:rPr lang="it-IT" sz="2800" b="1" u="sng" dirty="0"/>
              <a:t> of </a:t>
            </a:r>
            <a:r>
              <a:rPr lang="it-IT" sz="2800" b="1" u="sng" dirty="0" err="1"/>
              <a:t>successful</a:t>
            </a:r>
            <a:r>
              <a:rPr lang="it-IT" sz="2800" b="1" u="sng" dirty="0"/>
              <a:t> </a:t>
            </a:r>
            <a:r>
              <a:rPr lang="it-IT" sz="2800" b="1" u="sng" dirty="0" err="1"/>
              <a:t>entrepreneurs</a:t>
            </a:r>
            <a:endParaRPr lang="it-IT" sz="2800" b="1" u="sng" dirty="0"/>
          </a:p>
        </p:txBody>
      </p:sp>
      <p:sp>
        <p:nvSpPr>
          <p:cNvPr id="4" name="Segnaposto testo 3">
            <a:extLst>
              <a:ext uri="{FF2B5EF4-FFF2-40B4-BE49-F238E27FC236}">
                <a16:creationId xmlns:a16="http://schemas.microsoft.com/office/drawing/2014/main" id="{40D47AF2-AAA7-4797-B96E-D968101C7A47}"/>
              </a:ext>
            </a:extLst>
          </p:cNvPr>
          <p:cNvSpPr>
            <a:spLocks noGrp="1"/>
          </p:cNvSpPr>
          <p:nvPr>
            <p:ph type="body" sz="quarter" idx="10"/>
          </p:nvPr>
        </p:nvSpPr>
        <p:spPr>
          <a:xfrm>
            <a:off x="557250" y="2508446"/>
            <a:ext cx="10633914" cy="2445979"/>
          </a:xfrm>
        </p:spPr>
        <p:txBody>
          <a:bodyPr/>
          <a:lstStyle/>
          <a:p>
            <a:r>
              <a:rPr lang="it-IT" dirty="0" err="1"/>
              <a:t>Ambition</a:t>
            </a:r>
            <a:r>
              <a:rPr lang="it-IT" dirty="0"/>
              <a:t>, brave , self confidence, </a:t>
            </a:r>
            <a:r>
              <a:rPr lang="it-IT" dirty="0" err="1"/>
              <a:t>perseverance</a:t>
            </a:r>
            <a:r>
              <a:rPr lang="it-IT" dirty="0"/>
              <a:t>, </a:t>
            </a:r>
            <a:r>
              <a:rPr lang="it-IT" dirty="0" err="1"/>
              <a:t>creativity</a:t>
            </a:r>
            <a:r>
              <a:rPr lang="it-IT" dirty="0"/>
              <a:t>, </a:t>
            </a:r>
            <a:r>
              <a:rPr lang="it-IT" dirty="0" err="1"/>
              <a:t>bold</a:t>
            </a:r>
            <a:r>
              <a:rPr lang="it-IT" dirty="0"/>
              <a:t>, vision, leadership </a:t>
            </a:r>
            <a:r>
              <a:rPr lang="it-IT" dirty="0" err="1"/>
              <a:t>quality</a:t>
            </a:r>
            <a:endParaRPr lang="it-IT" dirty="0"/>
          </a:p>
        </p:txBody>
      </p:sp>
    </p:spTree>
    <p:extLst>
      <p:ext uri="{BB962C8B-B14F-4D97-AF65-F5344CB8AC3E}">
        <p14:creationId xmlns:p14="http://schemas.microsoft.com/office/powerpoint/2010/main" val="115457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557250" y="2197289"/>
            <a:ext cx="7003610" cy="3439235"/>
          </a:xfrm>
        </p:spPr>
        <p:txBody>
          <a:bodyPr/>
          <a:lstStyle/>
          <a:p>
            <a:pPr marL="571500" indent="-571500">
              <a:buFont typeface="Arial" panose="020B0604020202020204" pitchFamily="34" charset="0"/>
              <a:buChar char="•"/>
            </a:pPr>
            <a:r>
              <a:rPr lang="it-IT" sz="2000" dirty="0" err="1">
                <a:solidFill>
                  <a:srgbClr val="2C3A58"/>
                </a:solidFill>
              </a:rPr>
              <a:t>Creativity</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Rationality</a:t>
            </a:r>
            <a:r>
              <a:rPr lang="it-IT" sz="2000" dirty="0">
                <a:solidFill>
                  <a:srgbClr val="2C3A58"/>
                </a:solidFill>
              </a:rPr>
              <a:t> </a:t>
            </a:r>
          </a:p>
          <a:p>
            <a:pPr marL="571500" indent="-571500">
              <a:buFont typeface="Arial" panose="020B0604020202020204" pitchFamily="34" charset="0"/>
              <a:buChar char="•"/>
            </a:pPr>
            <a:r>
              <a:rPr lang="it-IT" sz="2000" dirty="0">
                <a:solidFill>
                  <a:srgbClr val="2C3A58"/>
                </a:solidFill>
              </a:rPr>
              <a:t>Risk </a:t>
            </a:r>
            <a:r>
              <a:rPr lang="it-IT" sz="2000" dirty="0" err="1">
                <a:solidFill>
                  <a:srgbClr val="2C3A58"/>
                </a:solidFill>
              </a:rPr>
              <a:t>propensity</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Empathy</a:t>
            </a:r>
            <a:endParaRPr lang="it-IT" sz="2000" dirty="0">
              <a:solidFill>
                <a:srgbClr val="2C3A58"/>
              </a:solidFill>
            </a:endParaRPr>
          </a:p>
          <a:p>
            <a:pPr marL="571500" indent="-571500">
              <a:buFont typeface="Arial" panose="020B0604020202020204" pitchFamily="34" charset="0"/>
              <a:buChar char="•"/>
            </a:pPr>
            <a:r>
              <a:rPr lang="it-IT" sz="2000" dirty="0" err="1">
                <a:solidFill>
                  <a:srgbClr val="2C3A58"/>
                </a:solidFill>
              </a:rPr>
              <a:t>Previsional</a:t>
            </a:r>
            <a:r>
              <a:rPr lang="it-IT" sz="2000" dirty="0">
                <a:solidFill>
                  <a:srgbClr val="2C3A58"/>
                </a:solidFill>
              </a:rPr>
              <a:t> capability</a:t>
            </a:r>
          </a:p>
          <a:p>
            <a:pPr marL="571500" indent="-571500">
              <a:buFont typeface="Arial" panose="020B0604020202020204" pitchFamily="34" charset="0"/>
              <a:buChar char="•"/>
            </a:pPr>
            <a:r>
              <a:rPr lang="it-IT" sz="2000" dirty="0" err="1">
                <a:solidFill>
                  <a:srgbClr val="2C3A58"/>
                </a:solidFill>
              </a:rPr>
              <a:t>Being</a:t>
            </a:r>
            <a:r>
              <a:rPr lang="it-IT" sz="2000" dirty="0">
                <a:solidFill>
                  <a:srgbClr val="2C3A58"/>
                </a:solidFill>
              </a:rPr>
              <a:t> in the </a:t>
            </a:r>
            <a:r>
              <a:rPr lang="it-IT" sz="2000" dirty="0" err="1">
                <a:solidFill>
                  <a:srgbClr val="2C3A58"/>
                </a:solidFill>
              </a:rPr>
              <a:t>right</a:t>
            </a:r>
            <a:r>
              <a:rPr lang="it-IT" sz="2000" dirty="0">
                <a:solidFill>
                  <a:srgbClr val="2C3A58"/>
                </a:solidFill>
              </a:rPr>
              <a:t> place </a:t>
            </a:r>
            <a:r>
              <a:rPr lang="it-IT" sz="2000" dirty="0" err="1">
                <a:solidFill>
                  <a:srgbClr val="2C3A58"/>
                </a:solidFill>
              </a:rPr>
              <a:t>at</a:t>
            </a:r>
            <a:r>
              <a:rPr lang="it-IT" sz="2000" dirty="0">
                <a:solidFill>
                  <a:srgbClr val="2C3A58"/>
                </a:solidFill>
              </a:rPr>
              <a:t> the </a:t>
            </a:r>
            <a:r>
              <a:rPr lang="it-IT" sz="2000" dirty="0" err="1">
                <a:solidFill>
                  <a:srgbClr val="2C3A58"/>
                </a:solidFill>
              </a:rPr>
              <a:t>right</a:t>
            </a:r>
            <a:r>
              <a:rPr lang="it-IT" sz="2000" dirty="0">
                <a:solidFill>
                  <a:srgbClr val="2C3A58"/>
                </a:solidFill>
              </a:rPr>
              <a:t> moment</a:t>
            </a:r>
          </a:p>
          <a:p>
            <a:pPr marL="571500" indent="-571500">
              <a:buFont typeface="Arial" panose="020B0604020202020204" pitchFamily="34" charset="0"/>
              <a:buChar char="•"/>
            </a:pPr>
            <a:r>
              <a:rPr lang="it-IT" sz="2000" dirty="0" err="1">
                <a:solidFill>
                  <a:srgbClr val="2C3A58"/>
                </a:solidFill>
              </a:rPr>
              <a:t>Rewrite</a:t>
            </a:r>
            <a:r>
              <a:rPr lang="it-IT" sz="2000" dirty="0">
                <a:solidFill>
                  <a:srgbClr val="2C3A58"/>
                </a:solidFill>
              </a:rPr>
              <a:t> the rules </a:t>
            </a:r>
            <a:r>
              <a:rPr lang="it-IT" sz="2000" dirty="0" err="1">
                <a:solidFill>
                  <a:srgbClr val="2C3A58"/>
                </a:solidFill>
              </a:rPr>
              <a:t>being</a:t>
            </a:r>
            <a:r>
              <a:rPr lang="it-IT" sz="2000" dirty="0">
                <a:solidFill>
                  <a:srgbClr val="2C3A58"/>
                </a:solidFill>
              </a:rPr>
              <a:t> inside the rules</a:t>
            </a:r>
          </a:p>
          <a:p>
            <a:pPr marL="571500" indent="-571500">
              <a:buFont typeface="Arial" panose="020B0604020202020204" pitchFamily="34" charset="0"/>
              <a:buChar char="•"/>
            </a:pPr>
            <a:r>
              <a:rPr lang="it-IT" sz="2000" dirty="0">
                <a:solidFill>
                  <a:srgbClr val="2C3A58"/>
                </a:solidFill>
              </a:rPr>
              <a:t>Luck</a:t>
            </a:r>
          </a:p>
          <a:p>
            <a:pPr marL="571500" indent="-571500">
              <a:buFont typeface="Arial" panose="020B0604020202020204" pitchFamily="34" charset="0"/>
              <a:buChar char="•"/>
            </a:pPr>
            <a:endParaRPr lang="it-IT" sz="2000" dirty="0">
              <a:solidFill>
                <a:srgbClr val="2E3C5D"/>
              </a:solidFill>
            </a:endParaRPr>
          </a:p>
          <a:p>
            <a:pPr marL="571500" indent="-571500">
              <a:buFont typeface="Arial" panose="020B0604020202020204" pitchFamily="34" charset="0"/>
              <a:buChar char="•"/>
            </a:pPr>
            <a:endParaRPr lang="it-IT" sz="2400" dirty="0">
              <a:solidFill>
                <a:srgbClr val="2E3C5D"/>
              </a:solidFill>
            </a:endParaRPr>
          </a:p>
          <a:p>
            <a:pPr marL="571500" indent="-571500">
              <a:buFont typeface="Arial" panose="020B0604020202020204" pitchFamily="34" charset="0"/>
              <a:buChar char="•"/>
            </a:pPr>
            <a:endParaRPr lang="it-IT" sz="2400" dirty="0">
              <a:solidFill>
                <a:srgbClr val="2E3C5D"/>
              </a:solidFill>
            </a:endParaRPr>
          </a:p>
          <a:p>
            <a:pPr marL="571500" indent="-571500">
              <a:buFont typeface="Arial" panose="020B0604020202020204" pitchFamily="34" charset="0"/>
              <a:buChar char="•"/>
            </a:pPr>
            <a:endParaRPr lang="it-IT" sz="2800" dirty="0">
              <a:solidFill>
                <a:srgbClr val="2E3C5D"/>
              </a:solidFill>
            </a:endParaRPr>
          </a:p>
          <a:p>
            <a:pPr marL="571500" indent="-571500">
              <a:buFont typeface="Arial" panose="020B0604020202020204" pitchFamily="34" charset="0"/>
              <a:buChar char="•"/>
            </a:pPr>
            <a:endParaRPr lang="it-IT" sz="2800" dirty="0">
              <a:solidFill>
                <a:srgbClr val="2E3C5D"/>
              </a:solidFill>
            </a:endParaRPr>
          </a:p>
        </p:txBody>
      </p:sp>
      <p:sp>
        <p:nvSpPr>
          <p:cNvPr id="2" name="Segnaposto testo 1">
            <a:extLst>
              <a:ext uri="{FF2B5EF4-FFF2-40B4-BE49-F238E27FC236}">
                <a16:creationId xmlns:a16="http://schemas.microsoft.com/office/drawing/2014/main" id="{C42A5E78-8BE0-4405-AC5B-A0862E38CECE}"/>
              </a:ext>
            </a:extLst>
          </p:cNvPr>
          <p:cNvSpPr>
            <a:spLocks noGrp="1"/>
          </p:cNvSpPr>
          <p:nvPr>
            <p:ph type="body" sz="quarter" idx="11"/>
          </p:nvPr>
        </p:nvSpPr>
        <p:spPr>
          <a:xfrm>
            <a:off x="557250" y="1344305"/>
            <a:ext cx="9214547" cy="559558"/>
          </a:xfrm>
        </p:spPr>
        <p:txBody>
          <a:bodyPr/>
          <a:lstStyle/>
          <a:p>
            <a:r>
              <a:rPr lang="it-IT" sz="2800" b="1" u="sng" dirty="0" err="1"/>
              <a:t>Characteristics</a:t>
            </a:r>
            <a:r>
              <a:rPr lang="it-IT" sz="2800" b="1" u="sng" dirty="0"/>
              <a:t> of </a:t>
            </a:r>
            <a:r>
              <a:rPr lang="it-IT" sz="2800" b="1" u="sng" dirty="0" err="1"/>
              <a:t>successful</a:t>
            </a:r>
            <a:r>
              <a:rPr lang="it-IT" sz="2800" b="1" u="sng" dirty="0"/>
              <a:t> </a:t>
            </a:r>
            <a:r>
              <a:rPr lang="it-IT" sz="2800" b="1" u="sng" dirty="0" err="1"/>
              <a:t>entrepreneurs</a:t>
            </a:r>
            <a:r>
              <a:rPr lang="it-IT" sz="2800" b="1" u="sng" dirty="0"/>
              <a:t> </a:t>
            </a:r>
          </a:p>
        </p:txBody>
      </p:sp>
    </p:spTree>
    <p:extLst>
      <p:ext uri="{BB962C8B-B14F-4D97-AF65-F5344CB8AC3E}">
        <p14:creationId xmlns:p14="http://schemas.microsoft.com/office/powerpoint/2010/main" val="325615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2157954" y="2210320"/>
            <a:ext cx="7429855"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u="sng">
                <a:hlinkClick r:id="rId2"/>
              </a:defRPr>
            </a:lvl1pPr>
          </a:lstStyle>
          <a:p>
            <a:pPr lvl="0">
              <a:defRPr sz="1800" u="none">
                <a:solidFill>
                  <a:srgbClr val="000000"/>
                </a:solidFill>
                <a:effectLst/>
              </a:defRPr>
            </a:pPr>
            <a:r>
              <a:rPr sz="2953" dirty="0">
                <a:solidFill>
                  <a:srgbClr val="2C3A58"/>
                </a:solidFill>
                <a:effectLst>
                  <a:outerShdw blurRad="50800" dist="38100" dir="5400000" rotWithShape="0">
                    <a:srgbClr val="000000"/>
                  </a:outerShdw>
                </a:effectLst>
                <a:latin typeface="Avenir Black" panose="02000503020000020003"/>
                <a:hlinkClick r:id="rId2">
                  <a:extLst>
                    <a:ext uri="{A12FA001-AC4F-418D-AE19-62706E023703}">
                      <ahyp:hlinkClr xmlns:ahyp="http://schemas.microsoft.com/office/drawing/2018/hyperlinkcolor" val="tx"/>
                    </a:ext>
                  </a:extLst>
                </a:hlinkClick>
              </a:rPr>
              <a:t>https://m.youtube.com/watch?v=QUfjIODGHh4</a:t>
            </a:r>
          </a:p>
        </p:txBody>
      </p:sp>
      <p:sp>
        <p:nvSpPr>
          <p:cNvPr id="91" name="Shape 91"/>
          <p:cNvSpPr/>
          <p:nvPr/>
        </p:nvSpPr>
        <p:spPr>
          <a:xfrm>
            <a:off x="2230900" y="3470022"/>
            <a:ext cx="7271029"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u="sng">
                <a:hlinkClick r:id="rId3"/>
              </a:defRPr>
            </a:lvl1pPr>
          </a:lstStyle>
          <a:p>
            <a:pPr lvl="0">
              <a:defRPr sz="1800" u="none">
                <a:solidFill>
                  <a:srgbClr val="000000"/>
                </a:solidFill>
                <a:effectLst/>
              </a:defRPr>
            </a:pPr>
            <a:r>
              <a:rPr sz="2953" dirty="0">
                <a:solidFill>
                  <a:srgbClr val="2C3A58"/>
                </a:solidFill>
                <a:effectLst>
                  <a:outerShdw blurRad="50800" dist="38100" dir="5400000" rotWithShape="0">
                    <a:srgbClr val="000000"/>
                  </a:outerShdw>
                </a:effectLst>
                <a:latin typeface="Avenir Black" panose="02000503020000020003"/>
                <a:hlinkClick r:id="rId3">
                  <a:extLst>
                    <a:ext uri="{A12FA001-AC4F-418D-AE19-62706E023703}">
                      <ahyp:hlinkClr xmlns:ahyp="http://schemas.microsoft.com/office/drawing/2018/hyperlinkcolor" val="tx"/>
                    </a:ext>
                  </a:extLst>
                </a:hlinkClick>
              </a:rPr>
              <a:t>https://m.youtube.com/watch?v=QXbbvxuiv7c</a:t>
            </a:r>
          </a:p>
        </p:txBody>
      </p:sp>
    </p:spTree>
    <p:extLst>
      <p:ext uri="{BB962C8B-B14F-4D97-AF65-F5344CB8AC3E}">
        <p14:creationId xmlns:p14="http://schemas.microsoft.com/office/powerpoint/2010/main" val="337682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657002" y="2360815"/>
            <a:ext cx="9517775" cy="2866451"/>
          </a:xfrm>
        </p:spPr>
        <p:txBody>
          <a:bodyPr/>
          <a:lstStyle/>
          <a:p>
            <a:r>
              <a:rPr lang="it-IT" dirty="0"/>
              <a:t>Are </a:t>
            </a:r>
            <a:r>
              <a:rPr lang="it-IT" dirty="0" err="1"/>
              <a:t>you</a:t>
            </a:r>
            <a:r>
              <a:rPr lang="it-IT" dirty="0"/>
              <a:t> </a:t>
            </a:r>
            <a:r>
              <a:rPr lang="it-IT" dirty="0" err="1"/>
              <a:t>able</a:t>
            </a:r>
            <a:r>
              <a:rPr lang="it-IT" dirty="0"/>
              <a:t> to be </a:t>
            </a:r>
          </a:p>
          <a:p>
            <a:r>
              <a:rPr lang="it-IT" dirty="0"/>
              <a:t>an </a:t>
            </a:r>
            <a:r>
              <a:rPr lang="it-IT" dirty="0" err="1"/>
              <a:t>entrepreneur</a:t>
            </a:r>
            <a:r>
              <a:rPr lang="it-IT" dirty="0"/>
              <a:t>?</a:t>
            </a:r>
          </a:p>
        </p:txBody>
      </p:sp>
      <p:sp>
        <p:nvSpPr>
          <p:cNvPr id="3" name="Segnaposto testo 2"/>
          <p:cNvSpPr>
            <a:spLocks noGrp="1"/>
          </p:cNvSpPr>
          <p:nvPr>
            <p:ph type="body" sz="quarter" idx="11"/>
          </p:nvPr>
        </p:nvSpPr>
        <p:spPr>
          <a:xfrm>
            <a:off x="1039388" y="1567924"/>
            <a:ext cx="4908550" cy="406115"/>
          </a:xfrm>
        </p:spPr>
        <p:txBody>
          <a:bodyPr/>
          <a:lstStyle/>
          <a:p>
            <a:endParaRPr 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416" y="1060192"/>
            <a:ext cx="4511142" cy="5091226"/>
          </a:xfrm>
          <a:prstGeom prst="rect">
            <a:avLst/>
          </a:prstGeom>
        </p:spPr>
      </p:pic>
    </p:spTree>
    <p:extLst>
      <p:ext uri="{BB962C8B-B14F-4D97-AF65-F5344CB8AC3E}">
        <p14:creationId xmlns:p14="http://schemas.microsoft.com/office/powerpoint/2010/main" val="114046605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0</TotalTime>
  <Words>803</Words>
  <Application>Microsoft Office PowerPoint</Application>
  <PresentationFormat>Widescreen</PresentationFormat>
  <Paragraphs>110</Paragraphs>
  <Slides>26</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26</vt:i4>
      </vt:variant>
    </vt:vector>
  </HeadingPairs>
  <TitlesOfParts>
    <vt:vector size="32" baseType="lpstr">
      <vt:lpstr>Arial</vt:lpstr>
      <vt:lpstr>Avenir Black</vt:lpstr>
      <vt:lpstr>Avenir Book</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Main start-ups</vt:lpstr>
      <vt:lpstr>Presentazione standard di PowerPoint</vt:lpstr>
      <vt:lpstr>Presentazione standard di PowerPoint</vt:lpstr>
      <vt:lpstr>Presentazione standard di PowerPoint</vt:lpstr>
      <vt:lpstr>Presentazione standard di PowerPoint</vt:lpstr>
      <vt:lpstr>Start-up creation process: Lean Approach</vt:lpstr>
      <vt:lpstr>Presentazione standard di PowerPoint</vt:lpstr>
      <vt:lpstr>Presentazione standard di PowerPoint</vt:lpstr>
      <vt:lpstr>Presentazione standard di PowerPoint</vt:lpstr>
      <vt:lpstr>Create the right team</vt:lpstr>
      <vt:lpstr>Presentazione standard di PowerPoint</vt:lpstr>
      <vt:lpstr>Presentazione standard di PowerPoint</vt:lpstr>
      <vt:lpstr>Presentazione standard di PowerPoint</vt:lpstr>
      <vt:lpstr>Presentazione standard di PowerPoint</vt:lpstr>
      <vt:lpstr>Minimum Viable Product: Smoke test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Luca Fusco</cp:lastModifiedBy>
  <cp:revision>65</cp:revision>
  <dcterms:created xsi:type="dcterms:W3CDTF">2021-11-23T11:10:02Z</dcterms:created>
  <dcterms:modified xsi:type="dcterms:W3CDTF">2022-03-23T11:47:44Z</dcterms:modified>
</cp:coreProperties>
</file>