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sldIdLst>
    <p:sldId id="660" r:id="rId2"/>
    <p:sldId id="640" r:id="rId3"/>
    <p:sldId id="641" r:id="rId4"/>
    <p:sldId id="649" r:id="rId5"/>
    <p:sldId id="650" r:id="rId6"/>
    <p:sldId id="664" r:id="rId7"/>
    <p:sldId id="665" r:id="rId8"/>
    <p:sldId id="666" r:id="rId9"/>
    <p:sldId id="667" r:id="rId10"/>
    <p:sldId id="668" r:id="rId11"/>
    <p:sldId id="669" r:id="rId12"/>
    <p:sldId id="670" r:id="rId13"/>
    <p:sldId id="560" r:id="rId14"/>
    <p:sldId id="613" r:id="rId15"/>
    <p:sldId id="612" r:id="rId16"/>
    <p:sldId id="614" r:id="rId17"/>
    <p:sldId id="615" r:id="rId18"/>
    <p:sldId id="590" r:id="rId19"/>
    <p:sldId id="597" r:id="rId20"/>
    <p:sldId id="545" r:id="rId21"/>
    <p:sldId id="567" r:id="rId22"/>
    <p:sldId id="568" r:id="rId23"/>
    <p:sldId id="569" r:id="rId24"/>
    <p:sldId id="651" r:id="rId25"/>
    <p:sldId id="570" r:id="rId26"/>
    <p:sldId id="571" r:id="rId27"/>
    <p:sldId id="572" r:id="rId28"/>
    <p:sldId id="652" r:id="rId29"/>
    <p:sldId id="663" r:id="rId30"/>
    <p:sldId id="574" r:id="rId31"/>
    <p:sldId id="656" r:id="rId32"/>
    <p:sldId id="578" r:id="rId33"/>
    <p:sldId id="579" r:id="rId34"/>
    <p:sldId id="576" r:id="rId35"/>
    <p:sldId id="594" r:id="rId36"/>
    <p:sldId id="575" r:id="rId37"/>
    <p:sldId id="573" r:id="rId38"/>
    <p:sldId id="577" r:id="rId39"/>
    <p:sldId id="657" r:id="rId40"/>
    <p:sldId id="658" r:id="rId41"/>
    <p:sldId id="580" r:id="rId42"/>
    <p:sldId id="581" r:id="rId43"/>
    <p:sldId id="582" r:id="rId44"/>
    <p:sldId id="616" r:id="rId45"/>
    <p:sldId id="672" r:id="rId46"/>
    <p:sldId id="673" r:id="rId47"/>
    <p:sldId id="674" r:id="rId48"/>
    <p:sldId id="671" r:id="rId49"/>
    <p:sldId id="617" r:id="rId50"/>
    <p:sldId id="618" r:id="rId51"/>
    <p:sldId id="632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3366FF"/>
    <a:srgbClr val="FFFFCC"/>
    <a:srgbClr val="92D050"/>
    <a:srgbClr val="5FC172"/>
    <a:srgbClr val="99FF99"/>
    <a:srgbClr val="0033CC"/>
    <a:srgbClr val="FF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11AADC-0227-4476-9783-FDBBA7CC75C2}" type="datetimeFigureOut">
              <a:rPr lang="it-IT"/>
              <a:pPr>
                <a:defRPr/>
              </a:pPr>
              <a:t>17/11/2023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AD3279-6234-4440-AFAB-0A3923F140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F350B81-02CA-47D5-A5B9-C60ED181CC99}" type="slidenum">
              <a:rPr lang="it-IT" altLang="it-IT" sz="1200" smtClean="0"/>
              <a:pPr/>
              <a:t>2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1EC9B9A-1F01-46D0-AB0C-CCA32DF247F7}" type="slidenum">
              <a:rPr lang="it-IT" altLang="it-IT" sz="1200" smtClean="0"/>
              <a:pPr/>
              <a:t>11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429961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1EC9B9A-1F01-46D0-AB0C-CCA32DF247F7}" type="slidenum">
              <a:rPr lang="it-IT" altLang="it-IT" sz="1200" smtClean="0"/>
              <a:pPr/>
              <a:t>12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07944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19A3EDD-4AFE-42B8-BD24-DE31BEB5ECF7}" type="slidenum">
              <a:rPr lang="it-IT" altLang="it-IT" sz="1200" smtClean="0"/>
              <a:pPr/>
              <a:t>3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180636D-85E0-46A1-9268-7CE88C9BFC2F}" type="slidenum">
              <a:rPr lang="it-IT" altLang="it-IT" sz="1200" smtClean="0"/>
              <a:pPr/>
              <a:t>4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1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5FAA30A-C92B-4F6D-8B6F-077647491037}" type="slidenum">
              <a:rPr lang="it-IT" altLang="it-IT" sz="1200" smtClean="0"/>
              <a:pPr/>
              <a:t>5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0EC2437-702D-4EDE-A7CD-D8624E925C49}" type="slidenum">
              <a:rPr lang="it-IT" altLang="it-IT" sz="1200" smtClean="0"/>
              <a:pPr/>
              <a:t>6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B7A5B1B-35C4-4A1C-9151-167F5214544D}" type="slidenum">
              <a:rPr lang="it-IT" altLang="it-IT" sz="1200" smtClean="0"/>
              <a:pPr/>
              <a:t>7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1EC9B9A-1F01-46D0-AB0C-CCA32DF247F7}" type="slidenum">
              <a:rPr lang="it-IT" altLang="it-IT" sz="1200" smtClean="0"/>
              <a:pPr/>
              <a:t>8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1EC9B9A-1F01-46D0-AB0C-CCA32DF247F7}" type="slidenum">
              <a:rPr lang="it-IT" altLang="it-IT" sz="1200" smtClean="0"/>
              <a:pPr/>
              <a:t>9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79954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1EC9B9A-1F01-46D0-AB0C-CCA32DF247F7}" type="slidenum">
              <a:rPr lang="it-IT" altLang="it-IT" sz="1200" smtClean="0"/>
              <a:pPr/>
              <a:t>10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87772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854F1-FBBF-4C17-9163-472BD1DE16D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5358372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EFFB3-8916-4A22-8B24-31DA3CE4BA6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7077382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1070E-51DE-4A90-9684-E7A45384EEF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56736819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58A0D-18E2-44BF-801D-3A724386F7E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8671210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704EF-D091-4C22-89F0-A55C9AC431B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5912333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819A0-5386-48AE-92D0-3235DDE0DE7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1759797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C141E-B045-499D-A9D4-88769A9C396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7740512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07C6F-1B38-4873-AFB5-20237217B84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52861177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EBBF-4F4E-482E-9E11-3BCE2466245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3209824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A664A-035A-4FF9-8214-076798FD475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6172365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AA937-4278-4BB0-9AF8-686B746DD4E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170076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EE306-1AB7-4B38-AB03-B84E8AAAA6E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95654594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D08F7E-21B5-4E8B-9E4F-39B16F6DF94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2.wmf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7.wmf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33.wmf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52.bin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34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39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6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6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6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en.wikipedia.org/wiki/Image:Normal_distribution_pdf.pn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5.png"/><Relationship Id="rId12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8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74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17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32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20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25.wmf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12.wmf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3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1.png"/><Relationship Id="rId10" Type="http://schemas.openxmlformats.org/officeDocument/2006/relationships/image" Target="../media/image40.png"/><Relationship Id="rId4" Type="http://schemas.openxmlformats.org/officeDocument/2006/relationships/image" Target="../media/image12.wmf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744538" y="519113"/>
            <a:ext cx="7418387" cy="52387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" panose="020B0604020202020204" pitchFamily="34" charset="0"/>
              </a:rPr>
              <a:t>L-M</a:t>
            </a:r>
            <a:r>
              <a:rPr lang="it-IT" altLang="it-IT" sz="2800">
                <a:latin typeface="Arial" panose="020B0604020202020204" pitchFamily="34" charset="0"/>
              </a:rPr>
              <a:t> method for NON LINEAR Least Squares</a:t>
            </a:r>
            <a:endParaRPr lang="it-IT" altLang="it-IT" sz="2800" i="1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258888" y="1138238"/>
          <a:ext cx="567848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374900" imgH="431800" progId="Equation.3">
                  <p:embed/>
                </p:oleObj>
              </mc:Choice>
              <mc:Fallback>
                <p:oleObj name="Equazione" r:id="rId2" imgW="23749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138238"/>
                        <a:ext cx="5678487" cy="908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1287463" y="2133600"/>
          <a:ext cx="62277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565400" imgH="279400" progId="Equation.3">
                  <p:embed/>
                </p:oleObj>
              </mc:Choice>
              <mc:Fallback>
                <p:oleObj name="Equazione" r:id="rId4" imgW="25654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2133600"/>
                        <a:ext cx="6227762" cy="596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827088" y="2855913"/>
          <a:ext cx="757237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2641600" imgH="254000" progId="Equation.3">
                  <p:embed/>
                </p:oleObj>
              </mc:Choice>
              <mc:Fallback>
                <p:oleObj name="Equazione" r:id="rId6" imgW="26416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855913"/>
                        <a:ext cx="7572375" cy="639762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827088" y="3609975"/>
            <a:ext cx="5875337" cy="639763"/>
            <a:chOff x="827584" y="3609975"/>
            <a:chExt cx="5874841" cy="639763"/>
          </a:xfrm>
        </p:grpSpPr>
        <p:graphicFrame>
          <p:nvGraphicFramePr>
            <p:cNvPr id="3086" name="Object 5"/>
            <p:cNvGraphicFramePr>
              <a:graphicFrameLocks noChangeAspect="1"/>
            </p:cNvGraphicFramePr>
            <p:nvPr/>
          </p:nvGraphicFramePr>
          <p:xfrm>
            <a:off x="3971925" y="3609975"/>
            <a:ext cx="2730500" cy="639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8" imgW="952087" imgH="253890" progId="Equation.3">
                    <p:embed/>
                  </p:oleObj>
                </mc:Choice>
                <mc:Fallback>
                  <p:oleObj name="Equazione" r:id="rId8" imgW="952087" imgH="25389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1925" y="3609975"/>
                          <a:ext cx="2730500" cy="639763"/>
                        </a:xfrm>
                        <a:prstGeom prst="rect">
                          <a:avLst/>
                        </a:prstGeom>
                        <a:solidFill>
                          <a:srgbClr val="66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7" name="CasellaDiTesto 9"/>
            <p:cNvSpPr txBox="1">
              <a:spLocks noChangeArrowheads="1"/>
            </p:cNvSpPr>
            <p:nvPr/>
          </p:nvSpPr>
          <p:spPr bwMode="auto">
            <a:xfrm>
              <a:off x="827584" y="3658479"/>
              <a:ext cx="27452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we have seen that</a:t>
              </a:r>
            </a:p>
          </p:txBody>
        </p:sp>
      </p:grp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266700" y="4441825"/>
            <a:ext cx="7739063" cy="804863"/>
            <a:chOff x="266180" y="4444555"/>
            <a:chExt cx="7987499" cy="841375"/>
          </a:xfrm>
        </p:grpSpPr>
        <p:graphicFrame>
          <p:nvGraphicFramePr>
            <p:cNvPr id="3084" name="Object 10"/>
            <p:cNvGraphicFramePr>
              <a:graphicFrameLocks noChangeAspect="1"/>
            </p:cNvGraphicFramePr>
            <p:nvPr/>
          </p:nvGraphicFramePr>
          <p:xfrm>
            <a:off x="1440129" y="4444555"/>
            <a:ext cx="6813550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0" imgW="2094591" imgH="266584" progId="Equation.3">
                    <p:embed/>
                  </p:oleObj>
                </mc:Choice>
                <mc:Fallback>
                  <p:oleObj name="Equazione" r:id="rId10" imgW="2094591" imgH="266584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129" y="4444555"/>
                          <a:ext cx="6813550" cy="841375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5" name="CasellaDiTesto 12"/>
            <p:cNvSpPr txBox="1">
              <a:spLocks noChangeArrowheads="1"/>
            </p:cNvSpPr>
            <p:nvPr/>
          </p:nvSpPr>
          <p:spPr bwMode="auto">
            <a:xfrm>
              <a:off x="266180" y="4553892"/>
              <a:ext cx="8242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Arial" panose="020B0604020202020204" pitchFamily="34" charset="0"/>
                </a:rPr>
                <a:t>L-M</a:t>
              </a:r>
              <a:endParaRPr lang="it-IT" altLang="it-IT" sz="2800"/>
            </a:p>
          </p:txBody>
        </p:sp>
      </p:grpSp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50800" y="5638800"/>
            <a:ext cx="8728075" cy="719138"/>
            <a:chOff x="266180" y="4354333"/>
            <a:chExt cx="9572760" cy="922338"/>
          </a:xfrm>
        </p:grpSpPr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1986624" y="4354333"/>
            <a:ext cx="7852316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2" imgW="2413000" imgH="292100" progId="Equation.3">
                    <p:embed/>
                  </p:oleObj>
                </mc:Choice>
                <mc:Fallback>
                  <p:oleObj name="Equazione" r:id="rId12" imgW="2413000" imgH="2921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6624" y="4354333"/>
                          <a:ext cx="7852316" cy="922338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3" name="CasellaDiTesto 16"/>
            <p:cNvSpPr txBox="1">
              <a:spLocks noChangeArrowheads="1"/>
            </p:cNvSpPr>
            <p:nvPr/>
          </p:nvSpPr>
          <p:spPr bwMode="auto">
            <a:xfrm>
              <a:off x="266180" y="4553892"/>
              <a:ext cx="15231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Arial" panose="020B0604020202020204" pitchFamily="34" charset="0"/>
                </a:rPr>
                <a:t>L-M-MQ</a:t>
              </a:r>
              <a:endParaRPr lang="it-IT" altLang="it-IT" sz="2800"/>
            </a:p>
          </p:txBody>
        </p:sp>
      </p:grpSp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179388" y="25400"/>
            <a:ext cx="1450975" cy="461963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Exercise: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3241675" y="1087438"/>
          <a:ext cx="19399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431425" imgH="177646" progId="Equation.3">
                  <p:embed/>
                </p:oleObj>
              </mc:Choice>
              <mc:Fallback>
                <p:oleObj name="Equazione" r:id="rId3" imgW="431425" imgH="177646" progId="Equation.3">
                  <p:embed/>
                  <p:pic>
                    <p:nvPicPr>
                      <p:cNvPr id="163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1087438"/>
                        <a:ext cx="1939925" cy="69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7" name="Text Box 3"/>
          <p:cNvSpPr txBox="1">
            <a:spLocks noChangeArrowheads="1"/>
          </p:cNvSpPr>
          <p:nvPr/>
        </p:nvSpPr>
        <p:spPr bwMode="auto">
          <a:xfrm>
            <a:off x="1878013" y="271463"/>
            <a:ext cx="5854700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Minimum of quadratic functions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513388" y="930275"/>
            <a:ext cx="330517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800" dirty="0" err="1">
                <a:latin typeface="Arial" panose="020B0604020202020204" pitchFamily="34" charset="0"/>
              </a:rPr>
              <a:t>Conjugate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Gradient</a:t>
            </a:r>
            <a:endParaRPr lang="it-IT" altLang="it-IT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8150985D-ED37-A9D8-120F-8B12E37D11A4}"/>
                  </a:ext>
                </a:extLst>
              </p:cNvPr>
              <p:cNvSpPr txBox="1"/>
              <p:nvPr/>
            </p:nvSpPr>
            <p:spPr bwMode="auto">
              <a:xfrm>
                <a:off x="38100" y="325438"/>
                <a:ext cx="1751013" cy="47625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8150985D-ED37-A9D8-120F-8B12E37D1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" y="325438"/>
                <a:ext cx="1751013" cy="4762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po 17">
            <a:extLst>
              <a:ext uri="{FF2B5EF4-FFF2-40B4-BE49-F238E27FC236}">
                <a16:creationId xmlns:a16="http://schemas.microsoft.com/office/drawing/2014/main" id="{84663333-7AEA-D2F6-45AA-77BDDE4E1B84}"/>
              </a:ext>
            </a:extLst>
          </p:cNvPr>
          <p:cNvGrpSpPr/>
          <p:nvPr/>
        </p:nvGrpSpPr>
        <p:grpSpPr>
          <a:xfrm>
            <a:off x="162718" y="2039566"/>
            <a:ext cx="8818563" cy="3044744"/>
            <a:chOff x="162718" y="2039566"/>
            <a:chExt cx="8818563" cy="3044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26AA64A-0005-B5FF-CFA3-AA28DC12199D}"/>
                    </a:ext>
                  </a:extLst>
                </p:cNvPr>
                <p:cNvSpPr txBox="1"/>
                <p:nvPr/>
              </p:nvSpPr>
              <p:spPr>
                <a:xfrm>
                  <a:off x="162718" y="2039566"/>
                  <a:ext cx="8818563" cy="3044744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lnSpc>
                      <a:spcPct val="107000"/>
                    </a:lnSpc>
                    <a:spcAft>
                      <a:spcPts val="80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sz="2000" kern="100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sz="20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 the C</a:t>
                  </a:r>
                  <a:r>
                    <a:rPr lang="en-US" sz="2000" kern="100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G </a:t>
                  </a:r>
                  <a:r>
                    <a:rPr lang="en-US" sz="20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method, at each iteration </a:t>
                  </a:r>
                  <a:r>
                    <a:rPr lang="en-US" i="1" kern="100" dirty="0" err="1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sz="20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, after moving the current solution </a:t>
                  </a:r>
                  <a:r>
                    <a:rPr lang="en-US" i="1" kern="1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en-US" i="1" kern="100" baseline="-250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i="1" kern="1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along the search direction </a:t>
                  </a:r>
                  <a:r>
                    <a:rPr lang="en-US" b="1" kern="1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US" i="1" kern="100" baseline="-250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i </a:t>
                  </a:r>
                  <a:r>
                    <a:rPr lang="en-US" sz="20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, we compute the new solution </a:t>
                  </a:r>
                </a:p>
                <a:p>
                  <a:pPr marL="342900" indent="-342900">
                    <a:lnSpc>
                      <a:spcPct val="107000"/>
                    </a:lnSpc>
                    <a:spcAft>
                      <a:spcPts val="80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sz="20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and </a:t>
                  </a:r>
                  <a:r>
                    <a:rPr lang="en-US" sz="2000" kern="100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the new </a:t>
                  </a:r>
                  <a:r>
                    <a:rPr lang="en-US" sz="20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residual</a:t>
                  </a:r>
                </a:p>
                <a:p>
                  <a:pPr marL="342900" indent="-342900">
                    <a:lnSpc>
                      <a:spcPct val="107000"/>
                    </a:lnSpc>
                    <a:spcAft>
                      <a:spcPts val="80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i="1" kern="1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n-US" i="1" kern="100" baseline="-250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sz="20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is the step that minimizes the objective function along </a:t>
                  </a:r>
                  <a:r>
                    <a:rPr lang="en-US" sz="2000" b="1" kern="1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US" sz="2000" i="1" kern="100" baseline="-250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i</a:t>
                  </a:r>
                  <a:endPara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lnSpc>
                      <a:spcPct val="107000"/>
                    </a:lnSpc>
                    <a:spcAft>
                      <a:spcPts val="80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sz="2000" kern="100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lang="en-US" sz="20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he new search direction </a:t>
                  </a:r>
                  <a:r>
                    <a:rPr lang="en-US" sz="2000" b="1" kern="1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US" sz="2000" i="1" kern="100" baseline="-250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i+</a:t>
                  </a:r>
                  <a:r>
                    <a:rPr lang="en-US" sz="2000" kern="100" baseline="-250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sz="2000" i="1" kern="100" baseline="-250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20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is calculated as a linear combination of the new residual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and the previous search direction </a:t>
                  </a:r>
                  <a:r>
                    <a:rPr lang="en-US" sz="2000" b="1" kern="100" dirty="0">
                      <a:ea typeface="Calibri" panose="020F050202020403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US" sz="2000" i="1" kern="100" baseline="-25000" dirty="0">
                      <a:ea typeface="Calibri" panose="020F050202020403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sz="20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marL="342900" indent="-342900">
                    <a:lnSpc>
                      <a:spcPct val="107000"/>
                    </a:lnSpc>
                    <a:spcAft>
                      <a:spcPts val="80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i="1" kern="1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en-US" i="1" kern="100" baseline="-250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sz="20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is chosen so that </a:t>
                  </a:r>
                  <a:r>
                    <a:rPr lang="en-US" sz="2000" b="1" kern="1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US" sz="2000" i="1" kern="100" baseline="-250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i+</a:t>
                  </a:r>
                  <a:r>
                    <a:rPr lang="en-US" sz="2000" kern="100" baseline="-250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1  </a:t>
                  </a:r>
                  <a:r>
                    <a:rPr lang="en-US" sz="20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is conjugate to </a:t>
                  </a:r>
                  <a:r>
                    <a:rPr lang="en-US" sz="2000" b="1" kern="100" dirty="0">
                      <a:ea typeface="Calibri" panose="020F050202020403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US" sz="2000" i="1" kern="100" baseline="-25000" dirty="0">
                      <a:ea typeface="Calibri" panose="020F0502020204030204" pitchFamily="34" charset="0"/>
                      <a:cs typeface="Arial" panose="020B0604020202020204" pitchFamily="34" charset="0"/>
                    </a:rPr>
                    <a:t>i  </a:t>
                  </a:r>
                  <a:r>
                    <a:rPr lang="en-US" sz="20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with respect to the matrix </a:t>
                  </a:r>
                  <a:r>
                    <a:rPr lang="en-US" i="1" kern="100" dirty="0">
                      <a:effectLst/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S</a:t>
                  </a:r>
                  <a:endParaRPr lang="it-IT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26AA64A-0005-B5FF-CFA3-AA28DC1219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718" y="2039566"/>
                  <a:ext cx="8818563" cy="3044744"/>
                </a:xfrm>
                <a:prstGeom prst="rect">
                  <a:avLst/>
                </a:prstGeom>
                <a:blipFill>
                  <a:blip r:embed="rId6"/>
                  <a:stretch>
                    <a:fillRect l="-968" t="-1603" r="-484" b="-380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4AA31047-9078-C8C0-FE1A-7584B0BFADC0}"/>
                    </a:ext>
                  </a:extLst>
                </p:cNvPr>
                <p:cNvSpPr txBox="1"/>
                <p:nvPr/>
              </p:nvSpPr>
              <p:spPr bwMode="auto">
                <a:xfrm>
                  <a:off x="2843808" y="2907818"/>
                  <a:ext cx="2337791" cy="7372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4AA31047-9078-C8C0-FE1A-7584B0BFAD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43808" y="2907818"/>
                  <a:ext cx="2337791" cy="7372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ject 5">
                  <a:extLst>
                    <a:ext uri="{FF2B5EF4-FFF2-40B4-BE49-F238E27FC236}">
                      <a16:creationId xmlns:a16="http://schemas.microsoft.com/office/drawing/2014/main" id="{D4D67805-85B3-6FE3-04E8-F9E1A32C7A6C}"/>
                    </a:ext>
                  </a:extLst>
                </p:cNvPr>
                <p:cNvSpPr txBox="1"/>
                <p:nvPr/>
              </p:nvSpPr>
              <p:spPr bwMode="auto">
                <a:xfrm>
                  <a:off x="6300192" y="2422585"/>
                  <a:ext cx="2376264" cy="4303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6" name="Object 5">
                  <a:extLst>
                    <a:ext uri="{FF2B5EF4-FFF2-40B4-BE49-F238E27FC236}">
                      <a16:creationId xmlns:a16="http://schemas.microsoft.com/office/drawing/2014/main" id="{D4D67805-85B3-6FE3-04E8-F9E1A32C7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00192" y="2422585"/>
                  <a:ext cx="2376264" cy="430351"/>
                </a:xfrm>
                <a:prstGeom prst="rect">
                  <a:avLst/>
                </a:prstGeom>
                <a:blipFill>
                  <a:blip r:embed="rId8"/>
                  <a:stretch>
                    <a:fillRect b="-112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bject 5">
                  <a:extLst>
                    <a:ext uri="{FF2B5EF4-FFF2-40B4-BE49-F238E27FC236}">
                      <a16:creationId xmlns:a16="http://schemas.microsoft.com/office/drawing/2014/main" id="{1CB3F3AE-7789-4A2C-2C58-3372EE8408AF}"/>
                    </a:ext>
                  </a:extLst>
                </p:cNvPr>
                <p:cNvSpPr txBox="1"/>
                <p:nvPr/>
              </p:nvSpPr>
              <p:spPr bwMode="auto">
                <a:xfrm>
                  <a:off x="5899431" y="4118094"/>
                  <a:ext cx="2488993" cy="4630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7" name="Object 5">
                  <a:extLst>
                    <a:ext uri="{FF2B5EF4-FFF2-40B4-BE49-F238E27FC236}">
                      <a16:creationId xmlns:a16="http://schemas.microsoft.com/office/drawing/2014/main" id="{1CB3F3AE-7789-4A2C-2C58-3372EE8408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99431" y="4118094"/>
                  <a:ext cx="2488993" cy="463034"/>
                </a:xfrm>
                <a:prstGeom prst="rect">
                  <a:avLst/>
                </a:prstGeom>
                <a:blipFill>
                  <a:blip r:embed="rId9"/>
                  <a:stretch>
                    <a:fillRect l="-735" b="-5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6498710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3241675" y="1087438"/>
          <a:ext cx="19399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431425" imgH="177646" progId="Equation.3">
                  <p:embed/>
                </p:oleObj>
              </mc:Choice>
              <mc:Fallback>
                <p:oleObj name="Equazione" r:id="rId3" imgW="431425" imgH="177646" progId="Equation.3">
                  <p:embed/>
                  <p:pic>
                    <p:nvPicPr>
                      <p:cNvPr id="163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1087438"/>
                        <a:ext cx="1939925" cy="69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7" name="Text Box 3"/>
          <p:cNvSpPr txBox="1">
            <a:spLocks noChangeArrowheads="1"/>
          </p:cNvSpPr>
          <p:nvPr/>
        </p:nvSpPr>
        <p:spPr bwMode="auto">
          <a:xfrm>
            <a:off x="1878013" y="271463"/>
            <a:ext cx="5854700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Minimum of quadratic functions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513388" y="930275"/>
            <a:ext cx="330517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800" dirty="0" err="1">
                <a:latin typeface="Arial" panose="020B0604020202020204" pitchFamily="34" charset="0"/>
              </a:rPr>
              <a:t>Conjugate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Gradient</a:t>
            </a:r>
            <a:endParaRPr lang="it-IT" altLang="it-IT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8150985D-ED37-A9D8-120F-8B12E37D11A4}"/>
                  </a:ext>
                </a:extLst>
              </p:cNvPr>
              <p:cNvSpPr txBox="1"/>
              <p:nvPr/>
            </p:nvSpPr>
            <p:spPr bwMode="auto">
              <a:xfrm>
                <a:off x="38100" y="325438"/>
                <a:ext cx="1751013" cy="47625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8150985D-ED37-A9D8-120F-8B12E37D1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" y="325438"/>
                <a:ext cx="1751013" cy="4762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56818E-88B0-8A77-A299-FDA5E91CA3F9}"/>
              </a:ext>
            </a:extLst>
          </p:cNvPr>
          <p:cNvSpPr txBox="1"/>
          <p:nvPr/>
        </p:nvSpPr>
        <p:spPr>
          <a:xfrm>
            <a:off x="107504" y="2132856"/>
            <a:ext cx="9001000" cy="4278094"/>
          </a:xfrm>
          <a:prstGeom prst="rect">
            <a:avLst/>
          </a:prstGeom>
          <a:solidFill>
            <a:srgbClr val="FFFFCC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0E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Conjugate_Gradient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(A,b,x0,tol,maxIters)</a:t>
            </a:r>
          </a:p>
          <a:p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 = x0;</a:t>
            </a:r>
          </a:p>
          <a:p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 = b - A * x; </a:t>
            </a:r>
            <a:r>
              <a:rPr lang="en-US" sz="2000" b="1" i="0" dirty="0">
                <a:solidFill>
                  <a:srgbClr val="00801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initial residual</a:t>
            </a:r>
            <a:endParaRPr lang="en-US" sz="2000" b="1" i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 = r; </a:t>
            </a:r>
            <a:r>
              <a:rPr lang="en-US" sz="2000" b="1" i="0" dirty="0">
                <a:solidFill>
                  <a:srgbClr val="00801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search direction set to initial residual</a:t>
            </a:r>
            <a:endParaRPr lang="en-US" sz="2000" b="1" i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rsold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r' * r; </a:t>
            </a:r>
            <a:r>
              <a:rPr lang="en-US" sz="2000" b="1" i="0" dirty="0">
                <a:solidFill>
                  <a:srgbClr val="00801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2-norm squared of the residual</a:t>
            </a:r>
            <a:endParaRPr lang="en-US" sz="2000" b="1" i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solidFill>
                  <a:srgbClr val="0E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1:maxIters</a:t>
            </a:r>
          </a:p>
          <a:p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Ap = A * p;</a:t>
            </a:r>
          </a:p>
          <a:p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alpha = 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rsold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 (p' * Ap); </a:t>
            </a:r>
            <a:r>
              <a:rPr lang="en-US" sz="2000" b="1" i="0" dirty="0">
                <a:solidFill>
                  <a:srgbClr val="00801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correction factor of</a:t>
            </a:r>
          </a:p>
          <a:p>
            <a:r>
              <a:rPr lang="en-US" sz="2000" b="1" dirty="0">
                <a:solidFill>
                  <a:srgbClr val="00801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                 </a:t>
            </a:r>
            <a:r>
              <a:rPr lang="en-US" sz="2000" b="1" i="0" dirty="0">
                <a:solidFill>
                  <a:srgbClr val="00801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the solution along direction p</a:t>
            </a:r>
            <a:endParaRPr lang="en-US" sz="2000" b="1" i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x = x + alpha * p; </a:t>
            </a:r>
            <a:r>
              <a:rPr lang="en-US" sz="2000" b="1" i="0" dirty="0">
                <a:solidFill>
                  <a:srgbClr val="00801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new approximation</a:t>
            </a:r>
            <a:endParaRPr lang="en-US" sz="2000" b="1" i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r = r - alpha * Ap; </a:t>
            </a:r>
            <a:r>
              <a:rPr lang="en-US" sz="2000" b="1" i="0" dirty="0">
                <a:solidFill>
                  <a:srgbClr val="00801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new residual (= b-A*x)</a:t>
            </a:r>
            <a:endParaRPr lang="en-US" sz="2000" b="1" i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rsnew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r' * r; </a:t>
            </a:r>
            <a:r>
              <a:rPr lang="en-US" sz="2000" b="1" i="0" dirty="0">
                <a:solidFill>
                  <a:srgbClr val="00801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2-norm squared of the residual</a:t>
            </a:r>
            <a:endParaRPr lang="en-US" sz="2000" b="1" i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solidFill>
                  <a:srgbClr val="0E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i="0" dirty="0">
                <a:solidFill>
                  <a:srgbClr val="0E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  <a:endParaRPr lang="en-US" sz="3200" b="1" i="0" dirty="0">
              <a:effectLst/>
              <a:latin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3290141076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3241675" y="1087438"/>
          <a:ext cx="19399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431425" imgH="177646" progId="Equation.3">
                  <p:embed/>
                </p:oleObj>
              </mc:Choice>
              <mc:Fallback>
                <p:oleObj name="Equazione" r:id="rId3" imgW="431425" imgH="177646" progId="Equation.3">
                  <p:embed/>
                  <p:pic>
                    <p:nvPicPr>
                      <p:cNvPr id="163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1087438"/>
                        <a:ext cx="1939925" cy="69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7" name="Text Box 3"/>
          <p:cNvSpPr txBox="1">
            <a:spLocks noChangeArrowheads="1"/>
          </p:cNvSpPr>
          <p:nvPr/>
        </p:nvSpPr>
        <p:spPr bwMode="auto">
          <a:xfrm>
            <a:off x="1878013" y="271463"/>
            <a:ext cx="5854700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Minimum of quadratic functions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513388" y="930275"/>
            <a:ext cx="330517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800" dirty="0" err="1">
                <a:latin typeface="Arial" panose="020B0604020202020204" pitchFamily="34" charset="0"/>
              </a:rPr>
              <a:t>Conjugate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Gradient</a:t>
            </a:r>
            <a:endParaRPr lang="it-IT" altLang="it-IT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8150985D-ED37-A9D8-120F-8B12E37D11A4}"/>
                  </a:ext>
                </a:extLst>
              </p:cNvPr>
              <p:cNvSpPr txBox="1"/>
              <p:nvPr/>
            </p:nvSpPr>
            <p:spPr bwMode="auto">
              <a:xfrm>
                <a:off x="38100" y="325438"/>
                <a:ext cx="1751013" cy="47625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8150985D-ED37-A9D8-120F-8B12E37D1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" y="325438"/>
                <a:ext cx="1751013" cy="4762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56818E-88B0-8A77-A299-FDA5E91CA3F9}"/>
              </a:ext>
            </a:extLst>
          </p:cNvPr>
          <p:cNvSpPr txBox="1"/>
          <p:nvPr/>
        </p:nvSpPr>
        <p:spPr>
          <a:xfrm>
            <a:off x="107504" y="2205189"/>
            <a:ext cx="9001000" cy="4278094"/>
          </a:xfrm>
          <a:prstGeom prst="rect">
            <a:avLst/>
          </a:prstGeom>
          <a:solidFill>
            <a:srgbClr val="FFFFCC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endParaRPr lang="en-US" sz="2000" b="1" i="0" dirty="0">
              <a:solidFill>
                <a:srgbClr val="0E00FF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>
                <a:solidFill>
                  <a:srgbClr val="0E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3200" b="1" i="0" dirty="0">
              <a:solidFill>
                <a:srgbClr val="0E00FF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E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i="0" dirty="0">
                <a:solidFill>
                  <a:srgbClr val="0E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sqrt(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rsnew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&lt; 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tol</a:t>
            </a:r>
            <a:endParaRPr lang="en-US" sz="2000" b="1" i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solidFill>
                  <a:srgbClr val="0E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break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i="0" dirty="0">
                <a:solidFill>
                  <a:srgbClr val="0E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end</a:t>
            </a:r>
            <a:endParaRPr lang="en-US" sz="2000" b="1" i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beta = (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rsnew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rsold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000" b="1" i="0" dirty="0">
                <a:solidFill>
                  <a:srgbClr val="00801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this factor guarantees that </a:t>
            </a:r>
          </a:p>
          <a:p>
            <a:r>
              <a:rPr lang="en-US" sz="2000" b="1" dirty="0">
                <a:solidFill>
                  <a:srgbClr val="00801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2000" b="1" i="0" dirty="0">
                <a:solidFill>
                  <a:srgbClr val="00801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the new search direction is conjugate to the previous</a:t>
            </a:r>
          </a:p>
          <a:p>
            <a:r>
              <a:rPr lang="en-US" sz="2000" b="1" dirty="0">
                <a:solidFill>
                  <a:srgbClr val="00801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2000" b="1" i="0" dirty="0">
                <a:solidFill>
                  <a:srgbClr val="00801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one</a:t>
            </a:r>
            <a:endParaRPr lang="en-US" sz="2000" b="1" i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 = r + beta * p; </a:t>
            </a:r>
            <a:r>
              <a:rPr lang="en-US" sz="2000" b="1" i="0" dirty="0">
                <a:solidFill>
                  <a:srgbClr val="00801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new searching direction (is</a:t>
            </a:r>
          </a:p>
          <a:p>
            <a:r>
              <a:rPr lang="en-US" sz="2000" b="1" dirty="0">
                <a:solidFill>
                  <a:srgbClr val="00801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             </a:t>
            </a:r>
            <a:r>
              <a:rPr lang="en-US" sz="2000" b="1" i="0" dirty="0">
                <a:solidFill>
                  <a:srgbClr val="00801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conjugate to all the previous ones)</a:t>
            </a:r>
            <a:endParaRPr lang="en-US" sz="2000" b="1" i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rsold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rsnew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i="0" dirty="0">
                <a:solidFill>
                  <a:srgbClr val="0E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end</a:t>
            </a:r>
            <a:endParaRPr lang="en-US" sz="2000" b="1" i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solidFill>
                  <a:srgbClr val="0E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en-US" sz="2400" b="1" i="0" dirty="0">
              <a:effectLst/>
              <a:latin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2996418482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4"/>
          <p:cNvSpPr txBox="1">
            <a:spLocks noChangeArrowheads="1"/>
          </p:cNvSpPr>
          <p:nvPr/>
        </p:nvSpPr>
        <p:spPr bwMode="auto">
          <a:xfrm>
            <a:off x="2681288" y="125413"/>
            <a:ext cx="3059112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Gradient of an image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79388" y="909638"/>
            <a:ext cx="8856662" cy="7080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.....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imagesc(Fiore)</a:t>
            </a:r>
            <a:endParaRPr lang="en-US" altLang="it-IT" sz="2000" b="1">
              <a:latin typeface="Courier New" panose="02070309020205020404" pitchFamily="49" charset="0"/>
            </a:endParaRPr>
          </a:p>
        </p:txBody>
      </p:sp>
      <p:pic>
        <p:nvPicPr>
          <p:cNvPr id="18436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89138"/>
            <a:ext cx="388937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68275" y="4797425"/>
            <a:ext cx="8856663" cy="13223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whos Fiore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  Name         Size         Bytes  Class     Attributes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  Fiore      512x512      2097152  double </a:t>
            </a:r>
            <a:endParaRPr lang="es-ES" altLang="it-IT" sz="2000" b="1">
              <a:latin typeface="Courier New" panose="02070309020205020404" pitchFamily="49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09575" y="63500"/>
            <a:ext cx="1663700" cy="5238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Exercise: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134938" y="766763"/>
            <a:ext cx="8856662" cy="1016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[DxFiore,DyFiore] = gradient(Fiore);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figure(1), imagesc(DxFiore,’d/dx’)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figure(2), imagesc(DyFiore,’d/dy’)</a:t>
            </a:r>
          </a:p>
        </p:txBody>
      </p: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34925" y="1914525"/>
            <a:ext cx="4702175" cy="4197350"/>
            <a:chOff x="35495" y="1914851"/>
            <a:chExt cx="4701199" cy="4197506"/>
          </a:xfrm>
        </p:grpSpPr>
        <p:pic>
          <p:nvPicPr>
            <p:cNvPr id="19464" name="Immagin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5" y="1914851"/>
              <a:ext cx="4701199" cy="353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683061" y="5374143"/>
              <a:ext cx="3601290" cy="7382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800" dirty="0">
                  <a:latin typeface="Arial" panose="020B0604020202020204" pitchFamily="34" charset="0"/>
                  <a:cs typeface="Arial" panose="020B0604020202020204" pitchFamily="34" charset="0"/>
                </a:rPr>
                <a:t>first component of the </a:t>
              </a:r>
              <a:r>
                <a:rPr lang="it-IT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gradient</a:t>
              </a:r>
              <a:endParaRPr lang="it-IT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it-IT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partial</a:t>
              </a:r>
              <a:r>
                <a:rPr lang="it-IT" sz="1800" dirty="0">
                  <a:latin typeface="Arial" panose="020B0604020202020204" pitchFamily="34" charset="0"/>
                  <a:cs typeface="Arial" panose="020B0604020202020204" pitchFamily="34" charset="0"/>
                </a:rPr>
                <a:t> derivative  </a:t>
              </a:r>
              <a:r>
                <a:rPr lang="it-IT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respect</a:t>
              </a:r>
              <a:r>
                <a:rPr lang="it-IT" sz="1800" dirty="0">
                  <a:latin typeface="Arial" panose="020B0604020202020204" pitchFamily="34" charset="0"/>
                  <a:cs typeface="Arial" panose="020B0604020202020204" pitchFamily="34" charset="0"/>
                </a:rPr>
                <a:t> to  </a:t>
              </a:r>
              <a:r>
                <a:rPr lang="it-IT" i="1" dirty="0">
                  <a:latin typeface="+mn-lt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4457700" y="1914525"/>
            <a:ext cx="4702175" cy="4197350"/>
            <a:chOff x="4458328" y="1914851"/>
            <a:chExt cx="4701200" cy="4197029"/>
          </a:xfrm>
        </p:grpSpPr>
        <p:pic>
          <p:nvPicPr>
            <p:cNvPr id="19462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328" y="1914851"/>
              <a:ext cx="4701200" cy="353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>
              <a:off x="5220170" y="5373749"/>
              <a:ext cx="3771118" cy="7381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second</a:t>
              </a:r>
              <a:r>
                <a:rPr lang="it-IT" sz="1800" dirty="0">
                  <a:latin typeface="Arial" panose="020B0604020202020204" pitchFamily="34" charset="0"/>
                  <a:cs typeface="Arial" panose="020B0604020202020204" pitchFamily="34" charset="0"/>
                </a:rPr>
                <a:t> component of the </a:t>
              </a:r>
              <a:r>
                <a:rPr lang="it-IT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gradient</a:t>
              </a:r>
              <a:endParaRPr lang="it-IT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it-IT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partial</a:t>
              </a:r>
              <a:r>
                <a:rPr lang="it-IT" sz="1800" dirty="0">
                  <a:latin typeface="Arial" panose="020B0604020202020204" pitchFamily="34" charset="0"/>
                  <a:cs typeface="Arial" panose="020B0604020202020204" pitchFamily="34" charset="0"/>
                </a:rPr>
                <a:t> derivative  </a:t>
              </a:r>
              <a:r>
                <a:rPr lang="it-IT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respect</a:t>
              </a:r>
              <a:r>
                <a:rPr lang="it-IT" sz="1800" dirty="0">
                  <a:latin typeface="Arial" panose="020B0604020202020204" pitchFamily="34" charset="0"/>
                  <a:cs typeface="Arial" panose="020B0604020202020204" pitchFamily="34" charset="0"/>
                </a:rPr>
                <a:t> to   </a:t>
              </a:r>
              <a:r>
                <a:rPr lang="it-IT" i="1" dirty="0">
                  <a:latin typeface="+mn-lt"/>
                  <a:cs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19461" name="CasellaDiTesto 4"/>
          <p:cNvSpPr txBox="1">
            <a:spLocks noChangeArrowheads="1"/>
          </p:cNvSpPr>
          <p:nvPr/>
        </p:nvSpPr>
        <p:spPr bwMode="auto">
          <a:xfrm>
            <a:off x="141288" y="157163"/>
            <a:ext cx="30607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Gradient of an image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950" y="4076700"/>
            <a:ext cx="8905875" cy="16319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Gradimmag = @(Immag) cat(3, Immag – 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 Immag([end 1:end-1],:), Immag - Immag(:,[end 1:end-1]));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GradFiore = Gradimmag(Fiore);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imagesc(GradFiore(:,:,1), 'd/dx', 1,2,1);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imagesc(GradFiore(:,:,2), 'd/dy', 1,2,2);</a:t>
            </a:r>
          </a:p>
        </p:txBody>
      </p:sp>
      <p:sp>
        <p:nvSpPr>
          <p:cNvPr id="20483" name="CasellaDiTesto 1"/>
          <p:cNvSpPr txBox="1">
            <a:spLocks noChangeArrowheads="1"/>
          </p:cNvSpPr>
          <p:nvPr/>
        </p:nvSpPr>
        <p:spPr bwMode="auto">
          <a:xfrm>
            <a:off x="168275" y="692150"/>
            <a:ext cx="862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approximation of the gradient through FINITE DIFFERENCES</a:t>
            </a:r>
          </a:p>
        </p:txBody>
      </p:sp>
      <p:sp>
        <p:nvSpPr>
          <p:cNvPr id="26" name="Rettangolo 25"/>
          <p:cNvSpPr/>
          <p:nvPr/>
        </p:nvSpPr>
        <p:spPr bwMode="auto">
          <a:xfrm>
            <a:off x="2627313" y="1792288"/>
            <a:ext cx="2305050" cy="1871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/>
          <a:lstStyle/>
          <a:p>
            <a:pPr algn="ctr">
              <a:defRPr/>
            </a:pPr>
            <a:endParaRPr lang="it-IT"/>
          </a:p>
        </p:txBody>
      </p:sp>
      <p:sp>
        <p:nvSpPr>
          <p:cNvPr id="20485" name="Rettangolo 3"/>
          <p:cNvSpPr>
            <a:spLocks noChangeArrowheads="1"/>
          </p:cNvSpPr>
          <p:nvPr/>
        </p:nvSpPr>
        <p:spPr bwMode="auto">
          <a:xfrm>
            <a:off x="3276600" y="2276475"/>
            <a:ext cx="142875" cy="1444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cxnSp>
        <p:nvCxnSpPr>
          <p:cNvPr id="20486" name="Connettore 2 9"/>
          <p:cNvCxnSpPr>
            <a:cxnSpLocks noChangeShapeType="1"/>
            <a:endCxn id="20485" idx="3"/>
          </p:cNvCxnSpPr>
          <p:nvPr/>
        </p:nvCxnSpPr>
        <p:spPr bwMode="auto">
          <a:xfrm flipH="1">
            <a:off x="3419475" y="1814513"/>
            <a:ext cx="417513" cy="534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CasellaDiTesto 30"/>
          <p:cNvSpPr txBox="1"/>
          <p:nvPr/>
        </p:nvSpPr>
        <p:spPr>
          <a:xfrm>
            <a:off x="3044825" y="1211263"/>
            <a:ext cx="17494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i="1" dirty="0" err="1">
                <a:latin typeface="+mn-lt"/>
                <a:cs typeface="Arial" panose="020B0604020202020204" pitchFamily="34" charset="0"/>
              </a:rPr>
              <a:t>i,j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(pixel)</a:t>
            </a:r>
          </a:p>
        </p:txBody>
      </p:sp>
      <p:sp>
        <p:nvSpPr>
          <p:cNvPr id="32" name="CasellaDiTesto 12"/>
          <p:cNvSpPr txBox="1">
            <a:spLocks noChangeArrowheads="1"/>
          </p:cNvSpPr>
          <p:nvPr/>
        </p:nvSpPr>
        <p:spPr bwMode="auto">
          <a:xfrm>
            <a:off x="5192713" y="1895475"/>
            <a:ext cx="3695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partial derivative respect to  </a:t>
            </a:r>
            <a:r>
              <a:rPr lang="it-IT" altLang="it-IT" sz="2400" i="1">
                <a:cs typeface="Arial" panose="020B0604020202020204" pitchFamily="34" charset="0"/>
              </a:rPr>
              <a:t>x</a:t>
            </a: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b="1">
                <a:latin typeface="Courier New" panose="02070309020205020404" pitchFamily="49" charset="0"/>
                <a:cs typeface="Courier New" panose="02070309020205020404" pitchFamily="49" charset="0"/>
              </a:rPr>
              <a:t>Immag(i,j) – Immag(i-1,j)</a:t>
            </a:r>
          </a:p>
        </p:txBody>
      </p:sp>
      <p:sp>
        <p:nvSpPr>
          <p:cNvPr id="33" name="CasellaDiTesto 13"/>
          <p:cNvSpPr txBox="1">
            <a:spLocks noChangeArrowheads="1"/>
          </p:cNvSpPr>
          <p:nvPr/>
        </p:nvSpPr>
        <p:spPr bwMode="auto">
          <a:xfrm>
            <a:off x="5219700" y="2843213"/>
            <a:ext cx="3695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partial derivative respect to  </a:t>
            </a:r>
            <a:r>
              <a:rPr lang="it-IT" altLang="it-IT" sz="2400" i="1">
                <a:cs typeface="Arial" panose="020B0604020202020204" pitchFamily="34" charset="0"/>
              </a:rPr>
              <a:t>y</a:t>
            </a: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b="1">
                <a:latin typeface="Courier New" panose="02070309020205020404" pitchFamily="49" charset="0"/>
                <a:cs typeface="Courier New" panose="02070309020205020404" pitchFamily="49" charset="0"/>
              </a:rPr>
              <a:t>Immag(i,j) – Immag(i,j-1)</a:t>
            </a:r>
          </a:p>
        </p:txBody>
      </p: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792163" y="2200275"/>
            <a:ext cx="2627312" cy="830263"/>
            <a:chOff x="792477" y="2200690"/>
            <a:chExt cx="2627395" cy="831222"/>
          </a:xfrm>
        </p:grpSpPr>
        <p:sp>
          <p:nvSpPr>
            <p:cNvPr id="20492" name="Rettangolo 7"/>
            <p:cNvSpPr>
              <a:spLocks noChangeArrowheads="1"/>
            </p:cNvSpPr>
            <p:nvPr/>
          </p:nvSpPr>
          <p:spPr bwMode="auto">
            <a:xfrm>
              <a:off x="3132981" y="2276475"/>
              <a:ext cx="142875" cy="144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0493" name="Rettangolo 8"/>
            <p:cNvSpPr>
              <a:spLocks noChangeArrowheads="1"/>
            </p:cNvSpPr>
            <p:nvPr/>
          </p:nvSpPr>
          <p:spPr bwMode="auto">
            <a:xfrm>
              <a:off x="3276997" y="2431604"/>
              <a:ext cx="142875" cy="144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4" name="CasellaDiTesto 1"/>
            <p:cNvSpPr txBox="1">
              <a:spLocks noChangeArrowheads="1"/>
            </p:cNvSpPr>
            <p:nvPr/>
          </p:nvSpPr>
          <p:spPr bwMode="auto">
            <a:xfrm>
              <a:off x="792477" y="2200690"/>
              <a:ext cx="1771706" cy="83122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backward</a:t>
              </a:r>
              <a:endParaRPr lang="it-IT" altLang="it-IT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differences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0491" name="CasellaDiTesto 4"/>
          <p:cNvSpPr txBox="1">
            <a:spLocks noChangeArrowheads="1"/>
          </p:cNvSpPr>
          <p:nvPr/>
        </p:nvSpPr>
        <p:spPr bwMode="auto">
          <a:xfrm>
            <a:off x="141288" y="157163"/>
            <a:ext cx="30607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Gradient of an image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168275" y="4076700"/>
            <a:ext cx="8863013" cy="13239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&gt;&gt; whos GradFiore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  Name         Size        Bytes   Class     Attributes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 GradFiore    512x512x2   4194304  double</a:t>
            </a:r>
            <a:endParaRPr lang="es-ES" altLang="it-IT" sz="2000" b="1">
              <a:latin typeface="Courier New" panose="02070309020205020404" pitchFamily="49" charset="0"/>
            </a:endParaRPr>
          </a:p>
        </p:txBody>
      </p:sp>
      <p:sp>
        <p:nvSpPr>
          <p:cNvPr id="21507" name="CasellaDiTesto 4"/>
          <p:cNvSpPr txBox="1">
            <a:spLocks noChangeArrowheads="1"/>
          </p:cNvSpPr>
          <p:nvPr/>
        </p:nvSpPr>
        <p:spPr bwMode="auto">
          <a:xfrm>
            <a:off x="141288" y="157163"/>
            <a:ext cx="30607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Gradient of an image</a:t>
            </a:r>
          </a:p>
        </p:txBody>
      </p:sp>
      <p:sp>
        <p:nvSpPr>
          <p:cNvPr id="21508" name="CasellaDiTesto 1"/>
          <p:cNvSpPr txBox="1">
            <a:spLocks noChangeArrowheads="1"/>
          </p:cNvSpPr>
          <p:nvPr/>
        </p:nvSpPr>
        <p:spPr bwMode="auto">
          <a:xfrm>
            <a:off x="168275" y="692150"/>
            <a:ext cx="862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approximation of the gradient through FINITE DIFFERENCES</a:t>
            </a:r>
          </a:p>
        </p:txBody>
      </p:sp>
      <p:sp>
        <p:nvSpPr>
          <p:cNvPr id="16" name="Rettangolo 15"/>
          <p:cNvSpPr/>
          <p:nvPr/>
        </p:nvSpPr>
        <p:spPr bwMode="auto">
          <a:xfrm>
            <a:off x="2627313" y="1792288"/>
            <a:ext cx="2305050" cy="1871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/>
          <a:lstStyle/>
          <a:p>
            <a:pPr algn="ctr">
              <a:defRPr/>
            </a:pPr>
            <a:endParaRPr lang="it-IT"/>
          </a:p>
        </p:txBody>
      </p:sp>
      <p:sp>
        <p:nvSpPr>
          <p:cNvPr id="21510" name="Rettangolo 3"/>
          <p:cNvSpPr>
            <a:spLocks noChangeArrowheads="1"/>
          </p:cNvSpPr>
          <p:nvPr/>
        </p:nvSpPr>
        <p:spPr bwMode="auto">
          <a:xfrm>
            <a:off x="3276600" y="2276475"/>
            <a:ext cx="142875" cy="1444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cxnSp>
        <p:nvCxnSpPr>
          <p:cNvPr id="21511" name="Connettore 2 9"/>
          <p:cNvCxnSpPr>
            <a:cxnSpLocks noChangeShapeType="1"/>
            <a:endCxn id="21510" idx="3"/>
          </p:cNvCxnSpPr>
          <p:nvPr/>
        </p:nvCxnSpPr>
        <p:spPr bwMode="auto">
          <a:xfrm flipH="1">
            <a:off x="3419475" y="1814513"/>
            <a:ext cx="417513" cy="534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CasellaDiTesto 19"/>
          <p:cNvSpPr txBox="1"/>
          <p:nvPr/>
        </p:nvSpPr>
        <p:spPr>
          <a:xfrm>
            <a:off x="3044825" y="1211263"/>
            <a:ext cx="17494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i="1" dirty="0" err="1">
                <a:latin typeface="+mn-lt"/>
                <a:cs typeface="Arial" panose="020B0604020202020204" pitchFamily="34" charset="0"/>
              </a:rPr>
              <a:t>i,j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(pixel)</a:t>
            </a:r>
          </a:p>
        </p:txBody>
      </p:sp>
      <p:sp>
        <p:nvSpPr>
          <p:cNvPr id="21513" name="CasellaDiTesto 12"/>
          <p:cNvSpPr txBox="1">
            <a:spLocks noChangeArrowheads="1"/>
          </p:cNvSpPr>
          <p:nvPr/>
        </p:nvSpPr>
        <p:spPr bwMode="auto">
          <a:xfrm>
            <a:off x="5192713" y="1895475"/>
            <a:ext cx="3695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partial derivative respect to  </a:t>
            </a:r>
            <a:r>
              <a:rPr lang="it-IT" altLang="it-IT" sz="2400" i="1">
                <a:cs typeface="Arial" panose="020B0604020202020204" pitchFamily="34" charset="0"/>
              </a:rPr>
              <a:t>x</a:t>
            </a: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b="1">
                <a:latin typeface="Courier New" panose="02070309020205020404" pitchFamily="49" charset="0"/>
                <a:cs typeface="Courier New" panose="02070309020205020404" pitchFamily="49" charset="0"/>
              </a:rPr>
              <a:t>Immag(i,j) – Immag(i-1,j)</a:t>
            </a:r>
          </a:p>
        </p:txBody>
      </p:sp>
      <p:sp>
        <p:nvSpPr>
          <p:cNvPr id="21514" name="CasellaDiTesto 13"/>
          <p:cNvSpPr txBox="1">
            <a:spLocks noChangeArrowheads="1"/>
          </p:cNvSpPr>
          <p:nvPr/>
        </p:nvSpPr>
        <p:spPr bwMode="auto">
          <a:xfrm>
            <a:off x="5219700" y="2843213"/>
            <a:ext cx="3695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partial derivative respect to  </a:t>
            </a:r>
            <a:r>
              <a:rPr lang="it-IT" altLang="it-IT" sz="2400" i="1">
                <a:cs typeface="Arial" panose="020B0604020202020204" pitchFamily="34" charset="0"/>
              </a:rPr>
              <a:t>y</a:t>
            </a: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b="1">
                <a:latin typeface="Courier New" panose="02070309020205020404" pitchFamily="49" charset="0"/>
                <a:cs typeface="Courier New" panose="02070309020205020404" pitchFamily="49" charset="0"/>
              </a:rPr>
              <a:t>Immag(i,j) – Immag(i,j-1)</a:t>
            </a:r>
          </a:p>
        </p:txBody>
      </p:sp>
      <p:grpSp>
        <p:nvGrpSpPr>
          <p:cNvPr id="21515" name="Gruppo 22"/>
          <p:cNvGrpSpPr>
            <a:grpSpLocks/>
          </p:cNvGrpSpPr>
          <p:nvPr/>
        </p:nvGrpSpPr>
        <p:grpSpPr bwMode="auto">
          <a:xfrm>
            <a:off x="792163" y="2200275"/>
            <a:ext cx="2627312" cy="830263"/>
            <a:chOff x="792477" y="2200690"/>
            <a:chExt cx="2627395" cy="831222"/>
          </a:xfrm>
        </p:grpSpPr>
        <p:sp>
          <p:nvSpPr>
            <p:cNvPr id="21516" name="Rettangolo 7"/>
            <p:cNvSpPr>
              <a:spLocks noChangeArrowheads="1"/>
            </p:cNvSpPr>
            <p:nvPr/>
          </p:nvSpPr>
          <p:spPr bwMode="auto">
            <a:xfrm>
              <a:off x="3132981" y="2276475"/>
              <a:ext cx="142875" cy="144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1517" name="Rettangolo 8"/>
            <p:cNvSpPr>
              <a:spLocks noChangeArrowheads="1"/>
            </p:cNvSpPr>
            <p:nvPr/>
          </p:nvSpPr>
          <p:spPr bwMode="auto">
            <a:xfrm>
              <a:off x="3276997" y="2431604"/>
              <a:ext cx="142875" cy="144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6" name="CasellaDiTesto 1"/>
            <p:cNvSpPr txBox="1">
              <a:spLocks noChangeArrowheads="1"/>
            </p:cNvSpPr>
            <p:nvPr/>
          </p:nvSpPr>
          <p:spPr bwMode="auto">
            <a:xfrm>
              <a:off x="792477" y="2200690"/>
              <a:ext cx="1771706" cy="83122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backward</a:t>
              </a:r>
              <a:endParaRPr lang="it-IT" altLang="it-IT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differences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323850" y="1724025"/>
            <a:ext cx="8108950" cy="7080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Norm2Grad = sqrt(sum(GradFiore.^2,3));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imagesc(Norm2Grad)</a:t>
            </a:r>
            <a:endParaRPr lang="es-ES" altLang="it-IT" sz="2000" b="1">
              <a:latin typeface="Courier New" panose="02070309020205020404" pitchFamily="49" charset="0"/>
            </a:endParaRPr>
          </a:p>
        </p:txBody>
      </p:sp>
      <p:sp>
        <p:nvSpPr>
          <p:cNvPr id="22531" name="CasellaDiTesto 1"/>
          <p:cNvSpPr txBox="1">
            <a:spLocks noChangeArrowheads="1"/>
          </p:cNvSpPr>
          <p:nvPr/>
        </p:nvSpPr>
        <p:spPr bwMode="auto">
          <a:xfrm>
            <a:off x="168275" y="765175"/>
            <a:ext cx="8720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Compute the matrix of the 2-norm of the  gradient at each pixel of the image</a:t>
            </a:r>
          </a:p>
        </p:txBody>
      </p:sp>
      <p:pic>
        <p:nvPicPr>
          <p:cNvPr id="22532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450532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33338" y="5526088"/>
            <a:ext cx="8720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altLang="it-IT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2-norm of the gradient 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it-IT" altLang="it-IT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at  pixels corresponding to the </a:t>
            </a:r>
            <a:r>
              <a:rPr lang="it-IT" altLang="it-IT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edges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of the image </a:t>
            </a:r>
          </a:p>
        </p:txBody>
      </p:sp>
      <p:sp>
        <p:nvSpPr>
          <p:cNvPr id="22534" name="CasellaDiTesto 4"/>
          <p:cNvSpPr txBox="1">
            <a:spLocks noChangeArrowheads="1"/>
          </p:cNvSpPr>
          <p:nvPr/>
        </p:nvSpPr>
        <p:spPr bwMode="auto">
          <a:xfrm>
            <a:off x="141288" y="157163"/>
            <a:ext cx="30607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Gradient of an image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409575" y="44450"/>
            <a:ext cx="1663700" cy="5238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Exercise:</a:t>
            </a:r>
          </a:p>
        </p:txBody>
      </p:sp>
      <p:graphicFrame>
        <p:nvGraphicFramePr>
          <p:cNvPr id="23555" name="Object 7"/>
          <p:cNvGraphicFramePr>
            <a:graphicFrameLocks noChangeAspect="1"/>
          </p:cNvGraphicFramePr>
          <p:nvPr/>
        </p:nvGraphicFramePr>
        <p:xfrm>
          <a:off x="323850" y="860425"/>
          <a:ext cx="809148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200" imgH="317500" progId="Equation.3">
                  <p:embed/>
                </p:oleObj>
              </mc:Choice>
              <mc:Fallback>
                <p:oleObj name="Equation" r:id="rId2" imgW="2489200" imgH="317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60425"/>
                        <a:ext cx="8091488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46088" y="1795463"/>
            <a:ext cx="5708650" cy="1177925"/>
            <a:chOff x="281" y="1752"/>
            <a:chExt cx="3596" cy="742"/>
          </a:xfrm>
        </p:grpSpPr>
        <p:sp>
          <p:nvSpPr>
            <p:cNvPr id="23558" name="Text Box 8"/>
            <p:cNvSpPr txBox="1">
              <a:spLocks noChangeArrowheads="1"/>
            </p:cNvSpPr>
            <p:nvPr/>
          </p:nvSpPr>
          <p:spPr bwMode="auto">
            <a:xfrm>
              <a:off x="281" y="1979"/>
              <a:ext cx="21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</a:rPr>
                <a:t>starting approximation:</a:t>
              </a:r>
            </a:p>
          </p:txBody>
        </p:sp>
        <p:graphicFrame>
          <p:nvGraphicFramePr>
            <p:cNvPr id="23559" name="Object 9"/>
            <p:cNvGraphicFramePr>
              <a:graphicFrameLocks noChangeAspect="1"/>
            </p:cNvGraphicFramePr>
            <p:nvPr/>
          </p:nvGraphicFramePr>
          <p:xfrm>
            <a:off x="2562" y="1752"/>
            <a:ext cx="1315" cy="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87400" imgH="457200" progId="Equation.3">
                    <p:embed/>
                  </p:oleObj>
                </mc:Choice>
                <mc:Fallback>
                  <p:oleObj name="Equation" r:id="rId4" imgW="787400" imgH="4572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1752"/>
                          <a:ext cx="1315" cy="7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1293" name="Text Box 13"/>
          <p:cNvSpPr txBox="1">
            <a:spLocks noChangeArrowheads="1"/>
          </p:cNvSpPr>
          <p:nvPr/>
        </p:nvSpPr>
        <p:spPr bwMode="auto">
          <a:xfrm>
            <a:off x="323850" y="3068638"/>
            <a:ext cx="8558213" cy="36004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F3300"/>
              </a:buClr>
              <a:buSzPct val="110000"/>
              <a:buFont typeface="Wingdings" panose="05000000000000000000" pitchFamily="2" charset="2"/>
              <a:buChar char="ü"/>
            </a:pPr>
            <a:r>
              <a:rPr lang="it-IT" altLang="it-IT" sz="2800">
                <a:latin typeface="Arial" panose="020B0604020202020204" pitchFamily="34" charset="0"/>
              </a:rPr>
              <a:t> to get the «exact» solution use the Matlab</a:t>
            </a:r>
          </a:p>
          <a:p>
            <a:pPr>
              <a:spcBef>
                <a:spcPct val="0"/>
              </a:spcBef>
              <a:buClr>
                <a:srgbClr val="FF3300"/>
              </a:buClr>
              <a:buSzPct val="110000"/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           </a:t>
            </a:r>
            <a:r>
              <a:rPr lang="it-IT" altLang="it-IT" sz="2800" b="1">
                <a:solidFill>
                  <a:schemeClr val="accent2"/>
                </a:solidFill>
                <a:latin typeface="Courier New" panose="02070309020205020404" pitchFamily="49" charset="0"/>
              </a:rPr>
              <a:t>fminsearch </a:t>
            </a:r>
            <a:r>
              <a:rPr lang="it-IT" altLang="it-IT" sz="2800">
                <a:latin typeface="Arial" panose="020B0604020202020204" pitchFamily="34" charset="0"/>
              </a:rPr>
              <a:t>function</a:t>
            </a:r>
            <a:endParaRPr lang="it-IT" altLang="it-IT" sz="2800" b="1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Pct val="110000"/>
              <a:buFont typeface="Wingdings" panose="05000000000000000000" pitchFamily="2" charset="2"/>
              <a:buChar char="ü"/>
            </a:pPr>
            <a:r>
              <a:rPr lang="it-IT" altLang="it-IT" sz="2800">
                <a:latin typeface="Arial" panose="020B0604020202020204" pitchFamily="34" charset="0"/>
              </a:rPr>
              <a:t>  use the function </a:t>
            </a:r>
            <a:r>
              <a:rPr lang="it-IT" altLang="it-IT" sz="2800" b="1">
                <a:solidFill>
                  <a:schemeClr val="accent2"/>
                </a:solidFill>
                <a:latin typeface="Courier New" panose="02070309020205020404" pitchFamily="49" charset="0"/>
              </a:rPr>
              <a:t>NewtonMinN</a:t>
            </a:r>
          </a:p>
          <a:p>
            <a:pPr>
              <a:spcBef>
                <a:spcPct val="0"/>
              </a:spcBef>
              <a:buClr>
                <a:srgbClr val="FF3300"/>
              </a:buClr>
              <a:buSzPct val="110000"/>
              <a:buFont typeface="Wingdings" panose="05000000000000000000" pitchFamily="2" charset="2"/>
              <a:buChar char="ü"/>
            </a:pPr>
            <a:r>
              <a:rPr lang="it-IT" altLang="it-IT" sz="2800" b="1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2800">
                <a:latin typeface="Arial" panose="020B0604020202020204" pitchFamily="34" charset="0"/>
              </a:rPr>
              <a:t>for the first 8 steps, print the </a:t>
            </a:r>
            <a:r>
              <a:rPr lang="it-IT" altLang="ja-JP" sz="2800" b="1">
                <a:latin typeface="Arial" panose="020B0604020202020204" pitchFamily="34" charset="0"/>
              </a:rPr>
              <a:t>approximations</a:t>
            </a:r>
            <a:r>
              <a:rPr lang="it-IT" altLang="ja-JP" sz="2800">
                <a:latin typeface="Arial" panose="020B0604020202020204" pitchFamily="34" charset="0"/>
              </a:rPr>
              <a:t> 	computed by </a:t>
            </a:r>
            <a:r>
              <a:rPr lang="it-IT" altLang="ja-JP" sz="2800" b="1">
                <a:latin typeface="Courier New" panose="02070309020205020404" pitchFamily="49" charset="0"/>
              </a:rPr>
              <a:t>NewtonMinN</a:t>
            </a:r>
            <a:r>
              <a:rPr lang="it-IT" altLang="ja-JP" sz="2800">
                <a:latin typeface="Arial" panose="020B0604020202020204" pitchFamily="34" charset="0"/>
              </a:rPr>
              <a:t>, the value of  </a:t>
            </a:r>
            <a:r>
              <a:rPr lang="it-IT" altLang="ja-JP" i="1"/>
              <a:t>f</a:t>
            </a:r>
            <a:r>
              <a:rPr lang="it-IT" altLang="ja-JP" sz="2800">
                <a:latin typeface="Arial" panose="020B0604020202020204" pitchFamily="34" charset="0"/>
              </a:rPr>
              <a:t>  at 	that point and the </a:t>
            </a:r>
            <a:r>
              <a:rPr lang="it-IT" altLang="ja-JP" sz="2800" b="1">
                <a:latin typeface="Arial" panose="020B0604020202020204" pitchFamily="34" charset="0"/>
              </a:rPr>
              <a:t>approximation error</a:t>
            </a:r>
          </a:p>
          <a:p>
            <a:pPr>
              <a:spcBef>
                <a:spcPct val="0"/>
              </a:spcBef>
              <a:buClr>
                <a:srgbClr val="FF3300"/>
              </a:buClr>
              <a:buSzPct val="110000"/>
              <a:buFont typeface="Wingdings" panose="05000000000000000000" pitchFamily="2" charset="2"/>
              <a:buChar char="ü"/>
            </a:pPr>
            <a:r>
              <a:rPr lang="it-IT" altLang="it-IT" sz="2800" b="1">
                <a:latin typeface="Arial" panose="020B0604020202020204" pitchFamily="34" charset="0"/>
              </a:rPr>
              <a:t> </a:t>
            </a:r>
            <a:r>
              <a:rPr lang="it-IT" altLang="it-IT" sz="2800">
                <a:latin typeface="Arial" panose="020B0604020202020204" pitchFamily="34" charset="0"/>
              </a:rPr>
              <a:t>use the function </a:t>
            </a:r>
            <a:r>
              <a:rPr lang="it-IT" altLang="it-IT" sz="2800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SteepestDescent</a:t>
            </a:r>
          </a:p>
          <a:p>
            <a:pPr>
              <a:spcBef>
                <a:spcPct val="0"/>
              </a:spcBef>
              <a:buClr>
                <a:srgbClr val="FF3300"/>
              </a:buClr>
              <a:buSzPct val="110000"/>
              <a:buFont typeface="Wingdings" panose="05000000000000000000" pitchFamily="2" charset="2"/>
              <a:buChar char="ü"/>
            </a:pPr>
            <a:r>
              <a:rPr lang="it-IT" altLang="it-IT" sz="2800">
                <a:latin typeface="Arial" panose="020B0604020202020204" pitchFamily="34" charset="0"/>
                <a:cs typeface="Courier New" panose="02070309020205020404" pitchFamily="49" charset="0"/>
              </a:rPr>
              <a:t> use the function </a:t>
            </a:r>
            <a:r>
              <a:rPr lang="it-IT" altLang="it-IT" sz="2800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LeveMarq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812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8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81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81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81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481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481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tangolo 1"/>
          <p:cNvSpPr>
            <a:spLocks noChangeArrowheads="1"/>
          </p:cNvSpPr>
          <p:nvPr/>
        </p:nvSpPr>
        <p:spPr bwMode="auto">
          <a:xfrm>
            <a:off x="323850" y="333375"/>
            <a:ext cx="8496300" cy="4400550"/>
          </a:xfrm>
          <a:prstGeom prst="rect">
            <a:avLst/>
          </a:prstGeom>
          <a:solidFill>
            <a:srgbClr val="FFFFCC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&gt;&gt; obj_fun = @(x) 100*(x(2)-x(1))^2+(1-x(1))^2;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&gt;&gt; fminsearch(obj_fun,[-2.0;5.0])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ans =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1.0000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1.0000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20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&gt;&gt; gf=@(x) [-200*(x(2)-x(1))-2*(1-x(1));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		200*(x(2)-x(1))];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&gt;&gt; hf=@(x) [202 -200;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		-200 200];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&gt;&gt; NewtonMinN(gf,hf,[-2.0;5.0],1e-4,30)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Number of iterations : 3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Estimated Error : 0.000000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Solution : [1.000000 , 1.000000]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878013" y="271463"/>
            <a:ext cx="5854700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Minimum of quadratic functions</a:t>
            </a:r>
          </a:p>
        </p:txBody>
      </p:sp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704850" y="2190750"/>
          <a:ext cx="25304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1231366" imgH="482391" progId="Equation.3">
                  <p:embed/>
                </p:oleObj>
              </mc:Choice>
              <mc:Fallback>
                <p:oleObj name="Equazione" r:id="rId3" imgW="1231366" imgH="48239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190750"/>
                        <a:ext cx="2530475" cy="1025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3235325" y="1033463"/>
          <a:ext cx="55340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1930400" imgH="431800" progId="Equation.3">
                  <p:embed/>
                </p:oleObj>
              </mc:Choice>
              <mc:Fallback>
                <p:oleObj name="Equazione" r:id="rId5" imgW="19304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1033463"/>
                        <a:ext cx="5534025" cy="1085850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  <a:ln w="57150">
                        <a:solidFill>
                          <a:srgbClr val="60C99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0"/>
          <p:cNvGraphicFramePr>
            <a:graphicFrameLocks noChangeAspect="1"/>
          </p:cNvGraphicFramePr>
          <p:nvPr/>
        </p:nvGraphicFramePr>
        <p:xfrm>
          <a:off x="5651500" y="2265363"/>
          <a:ext cx="293211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7" imgW="1384300" imgH="431800" progId="Equation.3">
                  <p:embed/>
                </p:oleObj>
              </mc:Choice>
              <mc:Fallback>
                <p:oleObj name="Equazione" r:id="rId7" imgW="13843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265363"/>
                        <a:ext cx="2932113" cy="917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5"/>
              <p:cNvSpPr txBox="1"/>
              <p:nvPr/>
            </p:nvSpPr>
            <p:spPr bwMode="auto">
              <a:xfrm>
                <a:off x="1001713" y="3381374"/>
                <a:ext cx="7026671" cy="1169987"/>
              </a:xfrm>
              <a:prstGeom prst="rect">
                <a:avLst/>
              </a:prstGeom>
              <a:solidFill>
                <a:srgbClr val="66FF99"/>
              </a:solidFill>
              <a:ln w="57150">
                <a:solidFill>
                  <a:srgbClr val="60C99C"/>
                </a:solidFill>
                <a:miter lim="800000"/>
                <a:headEnd/>
                <a:tailEnd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it-IT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it-IT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8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1713" y="3381374"/>
                <a:ext cx="7026671" cy="11699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rgbClr val="60C99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360363" y="4625975"/>
            <a:ext cx="8496237" cy="2013596"/>
            <a:chOff x="251520" y="4782147"/>
            <a:chExt cx="8495638" cy="2012890"/>
          </a:xfrm>
        </p:grpSpPr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251520" y="4782147"/>
              <a:ext cx="8495638" cy="10768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it-IT" altLang="it-IT" dirty="0" err="1">
                  <a:latin typeface="Arial" panose="020B0604020202020204" pitchFamily="34" charset="0"/>
                </a:rPr>
                <a:t>minimize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r>
                <a:rPr lang="it-IT" altLang="it-IT" i="1" dirty="0">
                  <a:latin typeface="+mn-lt"/>
                </a:rPr>
                <a:t>f</a:t>
              </a:r>
              <a:r>
                <a:rPr lang="it-IT" altLang="it-IT" dirty="0">
                  <a:latin typeface="Arial" panose="020B0604020202020204" pitchFamily="34" charset="0"/>
                </a:rPr>
                <a:t>                      to solve the system of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it-IT" altLang="it-IT" dirty="0" err="1">
                  <a:latin typeface="Arial" panose="020B0604020202020204" pitchFamily="34" charset="0"/>
                </a:rPr>
                <a:t>is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r>
                <a:rPr lang="it-IT" altLang="it-IT" dirty="0" err="1">
                  <a:latin typeface="Arial" panose="020B0604020202020204" pitchFamily="34" charset="0"/>
                </a:rPr>
                <a:t>equivalent</a:t>
              </a:r>
              <a:r>
                <a:rPr lang="it-IT" altLang="it-IT" dirty="0">
                  <a:latin typeface="Arial" panose="020B0604020202020204" pitchFamily="34" charset="0"/>
                </a:rPr>
                <a:t> to              linear </a:t>
              </a:r>
              <a:r>
                <a:rPr lang="it-IT" altLang="it-IT" dirty="0" err="1">
                  <a:latin typeface="Arial" panose="020B0604020202020204" pitchFamily="34" charset="0"/>
                </a:rPr>
                <a:t>equations</a:t>
              </a:r>
              <a:endParaRPr lang="it-IT" altLang="it-IT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410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2588655"/>
                </p:ext>
              </p:extLst>
            </p:nvPr>
          </p:nvGraphicFramePr>
          <p:xfrm>
            <a:off x="4720867" y="6096313"/>
            <a:ext cx="1939516" cy="698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0" imgW="431425" imgH="177646" progId="Equation.3">
                    <p:embed/>
                  </p:oleObj>
                </mc:Choice>
                <mc:Fallback>
                  <p:oleObj name="Equazione" r:id="rId10" imgW="431425" imgH="17764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0867" y="6096313"/>
                          <a:ext cx="1939516" cy="698724"/>
                        </a:xfrm>
                        <a:prstGeom prst="rect">
                          <a:avLst/>
                        </a:prstGeom>
                        <a:solidFill>
                          <a:srgbClr val="F2F2F2"/>
                        </a:solidFill>
                        <a:ln w="5715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9" name="Freccia in giù 1"/>
            <p:cNvSpPr>
              <a:spLocks noChangeArrowheads="1"/>
            </p:cNvSpPr>
            <p:nvPr/>
          </p:nvSpPr>
          <p:spPr bwMode="auto">
            <a:xfrm>
              <a:off x="3461887" y="4873378"/>
              <a:ext cx="936104" cy="97840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-47625" y="25400"/>
            <a:ext cx="1905000" cy="5238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application</a:t>
            </a:r>
          </a:p>
        </p:txBody>
      </p:sp>
      <p:sp>
        <p:nvSpPr>
          <p:cNvPr id="12" name="Freccia in giù 1"/>
          <p:cNvSpPr>
            <a:spLocks noChangeArrowheads="1"/>
          </p:cNvSpPr>
          <p:nvPr/>
        </p:nvSpPr>
        <p:spPr bwMode="auto">
          <a:xfrm>
            <a:off x="3495675" y="2228850"/>
            <a:ext cx="935038" cy="979488"/>
          </a:xfrm>
          <a:prstGeom prst="downArrow">
            <a:avLst>
              <a:gd name="adj1" fmla="val 50000"/>
              <a:gd name="adj2" fmla="val 50098"/>
            </a:avLst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4106" name="Object 5"/>
          <p:cNvGraphicFramePr>
            <a:graphicFrameLocks noChangeAspect="1"/>
          </p:cNvGraphicFramePr>
          <p:nvPr/>
        </p:nvGraphicFramePr>
        <p:xfrm>
          <a:off x="82550" y="893763"/>
          <a:ext cx="30241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1269449" imgH="393529" progId="Equation.3">
                  <p:embed/>
                </p:oleObj>
              </mc:Choice>
              <mc:Fallback>
                <p:oleObj name="Equazione" r:id="rId12" imgW="1269449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893763"/>
                        <a:ext cx="3024188" cy="822325"/>
                      </a:xfrm>
                      <a:prstGeom prst="rect">
                        <a:avLst/>
                      </a:prstGeom>
                      <a:solidFill>
                        <a:srgbClr val="E6E6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BAA80AA7-A48F-55CB-85E3-CAF36BA71D9B}"/>
                  </a:ext>
                </a:extLst>
              </p:cNvPr>
              <p:cNvSpPr txBox="1"/>
              <p:nvPr/>
            </p:nvSpPr>
            <p:spPr bwMode="auto">
              <a:xfrm>
                <a:off x="1493366" y="5914319"/>
                <a:ext cx="2002309" cy="751534"/>
              </a:xfrm>
              <a:prstGeom prst="rect">
                <a:avLst/>
              </a:prstGeom>
              <a:solidFill>
                <a:srgbClr val="F2F2F2"/>
              </a:solidFill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it-IT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BAA80AA7-A48F-55CB-85E3-CAF36BA71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3366" y="5914319"/>
                <a:ext cx="2002309" cy="7515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411413" y="188913"/>
            <a:ext cx="6624637" cy="52387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a non-linear least squares problem</a:t>
            </a:r>
          </a:p>
        </p:txBody>
      </p:sp>
      <p:graphicFrame>
        <p:nvGraphicFramePr>
          <p:cNvPr id="25604" name="Object 8"/>
          <p:cNvGraphicFramePr>
            <a:graphicFrameLocks noChangeAspect="1"/>
          </p:cNvGraphicFramePr>
          <p:nvPr/>
        </p:nvGraphicFramePr>
        <p:xfrm>
          <a:off x="622300" y="1463675"/>
          <a:ext cx="76104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311400" imgH="241300" progId="Equation.3">
                  <p:embed/>
                </p:oleObj>
              </mc:Choice>
              <mc:Fallback>
                <p:oleObj name="Equazione" r:id="rId2" imgW="23114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463675"/>
                        <a:ext cx="76104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5" name="Group 26"/>
          <p:cNvGrpSpPr>
            <a:grpSpLocks/>
          </p:cNvGrpSpPr>
          <p:nvPr/>
        </p:nvGrpSpPr>
        <p:grpSpPr bwMode="auto">
          <a:xfrm>
            <a:off x="1619250" y="4076700"/>
            <a:ext cx="3960813" cy="1295400"/>
            <a:chOff x="1020" y="2568"/>
            <a:chExt cx="2495" cy="816"/>
          </a:xfrm>
        </p:grpSpPr>
        <p:sp>
          <p:nvSpPr>
            <p:cNvPr id="25617" name="Oval 11"/>
            <p:cNvSpPr>
              <a:spLocks noChangeArrowheads="1"/>
            </p:cNvSpPr>
            <p:nvPr/>
          </p:nvSpPr>
          <p:spPr bwMode="auto">
            <a:xfrm>
              <a:off x="1020" y="2568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618" name="Oval 12"/>
            <p:cNvSpPr>
              <a:spLocks noChangeArrowheads="1"/>
            </p:cNvSpPr>
            <p:nvPr/>
          </p:nvSpPr>
          <p:spPr bwMode="auto">
            <a:xfrm>
              <a:off x="1247" y="2614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619" name="Oval 13"/>
            <p:cNvSpPr>
              <a:spLocks noChangeArrowheads="1"/>
            </p:cNvSpPr>
            <p:nvPr/>
          </p:nvSpPr>
          <p:spPr bwMode="auto">
            <a:xfrm>
              <a:off x="1383" y="2886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620" name="Oval 14"/>
            <p:cNvSpPr>
              <a:spLocks noChangeArrowheads="1"/>
            </p:cNvSpPr>
            <p:nvPr/>
          </p:nvSpPr>
          <p:spPr bwMode="auto">
            <a:xfrm>
              <a:off x="1610" y="2840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621" name="Oval 15"/>
            <p:cNvSpPr>
              <a:spLocks noChangeArrowheads="1"/>
            </p:cNvSpPr>
            <p:nvPr/>
          </p:nvSpPr>
          <p:spPr bwMode="auto">
            <a:xfrm>
              <a:off x="1746" y="3113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622" name="Oval 16"/>
            <p:cNvSpPr>
              <a:spLocks noChangeArrowheads="1"/>
            </p:cNvSpPr>
            <p:nvPr/>
          </p:nvSpPr>
          <p:spPr bwMode="auto">
            <a:xfrm>
              <a:off x="1973" y="3022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623" name="Oval 17"/>
            <p:cNvSpPr>
              <a:spLocks noChangeArrowheads="1"/>
            </p:cNvSpPr>
            <p:nvPr/>
          </p:nvSpPr>
          <p:spPr bwMode="auto">
            <a:xfrm>
              <a:off x="2109" y="3294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624" name="Oval 18"/>
            <p:cNvSpPr>
              <a:spLocks noChangeArrowheads="1"/>
            </p:cNvSpPr>
            <p:nvPr/>
          </p:nvSpPr>
          <p:spPr bwMode="auto">
            <a:xfrm>
              <a:off x="2426" y="2931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625" name="Oval 19"/>
            <p:cNvSpPr>
              <a:spLocks noChangeArrowheads="1"/>
            </p:cNvSpPr>
            <p:nvPr/>
          </p:nvSpPr>
          <p:spPr bwMode="auto">
            <a:xfrm>
              <a:off x="2653" y="3249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626" name="Oval 20"/>
            <p:cNvSpPr>
              <a:spLocks noChangeArrowheads="1"/>
            </p:cNvSpPr>
            <p:nvPr/>
          </p:nvSpPr>
          <p:spPr bwMode="auto">
            <a:xfrm>
              <a:off x="2971" y="3339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627" name="Oval 21"/>
            <p:cNvSpPr>
              <a:spLocks noChangeArrowheads="1"/>
            </p:cNvSpPr>
            <p:nvPr/>
          </p:nvSpPr>
          <p:spPr bwMode="auto">
            <a:xfrm>
              <a:off x="3288" y="3113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628" name="Oval 22"/>
            <p:cNvSpPr>
              <a:spLocks noChangeArrowheads="1"/>
            </p:cNvSpPr>
            <p:nvPr/>
          </p:nvSpPr>
          <p:spPr bwMode="auto">
            <a:xfrm>
              <a:off x="3470" y="3249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25606" name="Group 28"/>
          <p:cNvGrpSpPr>
            <a:grpSpLocks/>
          </p:cNvGrpSpPr>
          <p:nvPr/>
        </p:nvGrpSpPr>
        <p:grpSpPr bwMode="auto">
          <a:xfrm>
            <a:off x="684213" y="3068638"/>
            <a:ext cx="7699375" cy="3471862"/>
            <a:chOff x="431" y="1933"/>
            <a:chExt cx="4850" cy="2187"/>
          </a:xfrm>
        </p:grpSpPr>
        <p:sp>
          <p:nvSpPr>
            <p:cNvPr id="25613" name="Line 9"/>
            <p:cNvSpPr>
              <a:spLocks noChangeShapeType="1"/>
            </p:cNvSpPr>
            <p:nvPr/>
          </p:nvSpPr>
          <p:spPr bwMode="auto">
            <a:xfrm>
              <a:off x="657" y="3838"/>
              <a:ext cx="4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5614" name="Line 10"/>
            <p:cNvSpPr>
              <a:spLocks noChangeShapeType="1"/>
            </p:cNvSpPr>
            <p:nvPr/>
          </p:nvSpPr>
          <p:spPr bwMode="auto">
            <a:xfrm flipV="1">
              <a:off x="657" y="1979"/>
              <a:ext cx="0" cy="18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5615" name="Text Box 23"/>
            <p:cNvSpPr txBox="1">
              <a:spLocks noChangeArrowheads="1"/>
            </p:cNvSpPr>
            <p:nvPr/>
          </p:nvSpPr>
          <p:spPr bwMode="auto">
            <a:xfrm>
              <a:off x="5103" y="3793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i="1"/>
                <a:t>t</a:t>
              </a:r>
            </a:p>
          </p:txBody>
        </p:sp>
        <p:sp>
          <p:nvSpPr>
            <p:cNvPr id="25616" name="Text Box 27"/>
            <p:cNvSpPr txBox="1">
              <a:spLocks noChangeArrowheads="1"/>
            </p:cNvSpPr>
            <p:nvPr/>
          </p:nvSpPr>
          <p:spPr bwMode="auto">
            <a:xfrm>
              <a:off x="431" y="1933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i="1"/>
                <a:t>y</a:t>
              </a:r>
            </a:p>
          </p:txBody>
        </p:sp>
      </p:grpSp>
      <p:grpSp>
        <p:nvGrpSpPr>
          <p:cNvPr id="25607" name="Group 33"/>
          <p:cNvGrpSpPr>
            <a:grpSpLocks/>
          </p:cNvGrpSpPr>
          <p:nvPr/>
        </p:nvGrpSpPr>
        <p:grpSpPr bwMode="auto">
          <a:xfrm>
            <a:off x="684213" y="4292600"/>
            <a:ext cx="1679575" cy="2319338"/>
            <a:chOff x="431" y="2704"/>
            <a:chExt cx="1058" cy="1461"/>
          </a:xfrm>
        </p:grpSpPr>
        <p:sp>
          <p:nvSpPr>
            <p:cNvPr id="25609" name="Line 29"/>
            <p:cNvSpPr>
              <a:spLocks noChangeShapeType="1"/>
            </p:cNvSpPr>
            <p:nvPr/>
          </p:nvSpPr>
          <p:spPr bwMode="auto">
            <a:xfrm flipH="1">
              <a:off x="657" y="2886"/>
              <a:ext cx="72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5610" name="Line 30"/>
            <p:cNvSpPr>
              <a:spLocks noChangeShapeType="1"/>
            </p:cNvSpPr>
            <p:nvPr/>
          </p:nvSpPr>
          <p:spPr bwMode="auto">
            <a:xfrm>
              <a:off x="1383" y="2931"/>
              <a:ext cx="0" cy="90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5611" name="Text Box 31"/>
            <p:cNvSpPr txBox="1">
              <a:spLocks noChangeArrowheads="1"/>
            </p:cNvSpPr>
            <p:nvPr/>
          </p:nvSpPr>
          <p:spPr bwMode="auto">
            <a:xfrm>
              <a:off x="1247" y="3838"/>
              <a:ext cx="2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i="1"/>
                <a:t>t</a:t>
              </a:r>
              <a:r>
                <a:rPr lang="it-IT" altLang="it-IT" sz="2400" baseline="-25000"/>
                <a:t>3</a:t>
              </a:r>
            </a:p>
          </p:txBody>
        </p:sp>
        <p:sp>
          <p:nvSpPr>
            <p:cNvPr id="25612" name="Text Box 32"/>
            <p:cNvSpPr txBox="1">
              <a:spLocks noChangeArrowheads="1"/>
            </p:cNvSpPr>
            <p:nvPr/>
          </p:nvSpPr>
          <p:spPr bwMode="auto">
            <a:xfrm>
              <a:off x="431" y="2704"/>
              <a:ext cx="2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i="1"/>
                <a:t>y</a:t>
              </a:r>
              <a:r>
                <a:rPr lang="it-IT" altLang="it-IT" sz="2400" baseline="-25000"/>
                <a:t>3</a:t>
              </a:r>
            </a:p>
          </p:txBody>
        </p:sp>
      </p:grpSp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2411413" y="811213"/>
            <a:ext cx="3168650" cy="522287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exponential fitting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5"/>
          <p:cNvGrpSpPr>
            <a:grpSpLocks/>
          </p:cNvGrpSpPr>
          <p:nvPr/>
        </p:nvGrpSpPr>
        <p:grpSpPr bwMode="auto">
          <a:xfrm>
            <a:off x="1619250" y="4076700"/>
            <a:ext cx="3960813" cy="1295400"/>
            <a:chOff x="1020" y="2568"/>
            <a:chExt cx="2495" cy="816"/>
          </a:xfrm>
        </p:grpSpPr>
        <p:sp>
          <p:nvSpPr>
            <p:cNvPr id="26641" name="Oval 6"/>
            <p:cNvSpPr>
              <a:spLocks noChangeArrowheads="1"/>
            </p:cNvSpPr>
            <p:nvPr/>
          </p:nvSpPr>
          <p:spPr bwMode="auto">
            <a:xfrm>
              <a:off x="1020" y="2568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6642" name="Oval 7"/>
            <p:cNvSpPr>
              <a:spLocks noChangeArrowheads="1"/>
            </p:cNvSpPr>
            <p:nvPr/>
          </p:nvSpPr>
          <p:spPr bwMode="auto">
            <a:xfrm>
              <a:off x="1247" y="2614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6643" name="Oval 8"/>
            <p:cNvSpPr>
              <a:spLocks noChangeArrowheads="1"/>
            </p:cNvSpPr>
            <p:nvPr/>
          </p:nvSpPr>
          <p:spPr bwMode="auto">
            <a:xfrm>
              <a:off x="1383" y="2886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6644" name="Oval 9"/>
            <p:cNvSpPr>
              <a:spLocks noChangeArrowheads="1"/>
            </p:cNvSpPr>
            <p:nvPr/>
          </p:nvSpPr>
          <p:spPr bwMode="auto">
            <a:xfrm>
              <a:off x="1610" y="2840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6645" name="Oval 10"/>
            <p:cNvSpPr>
              <a:spLocks noChangeArrowheads="1"/>
            </p:cNvSpPr>
            <p:nvPr/>
          </p:nvSpPr>
          <p:spPr bwMode="auto">
            <a:xfrm>
              <a:off x="1746" y="3113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6646" name="Oval 11"/>
            <p:cNvSpPr>
              <a:spLocks noChangeArrowheads="1"/>
            </p:cNvSpPr>
            <p:nvPr/>
          </p:nvSpPr>
          <p:spPr bwMode="auto">
            <a:xfrm>
              <a:off x="1973" y="3022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6647" name="Oval 12"/>
            <p:cNvSpPr>
              <a:spLocks noChangeArrowheads="1"/>
            </p:cNvSpPr>
            <p:nvPr/>
          </p:nvSpPr>
          <p:spPr bwMode="auto">
            <a:xfrm>
              <a:off x="2109" y="3294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6648" name="Oval 13"/>
            <p:cNvSpPr>
              <a:spLocks noChangeArrowheads="1"/>
            </p:cNvSpPr>
            <p:nvPr/>
          </p:nvSpPr>
          <p:spPr bwMode="auto">
            <a:xfrm>
              <a:off x="2426" y="2931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6649" name="Oval 14"/>
            <p:cNvSpPr>
              <a:spLocks noChangeArrowheads="1"/>
            </p:cNvSpPr>
            <p:nvPr/>
          </p:nvSpPr>
          <p:spPr bwMode="auto">
            <a:xfrm>
              <a:off x="2653" y="3249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6650" name="Oval 15"/>
            <p:cNvSpPr>
              <a:spLocks noChangeArrowheads="1"/>
            </p:cNvSpPr>
            <p:nvPr/>
          </p:nvSpPr>
          <p:spPr bwMode="auto">
            <a:xfrm>
              <a:off x="2971" y="3339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6651" name="Oval 16"/>
            <p:cNvSpPr>
              <a:spLocks noChangeArrowheads="1"/>
            </p:cNvSpPr>
            <p:nvPr/>
          </p:nvSpPr>
          <p:spPr bwMode="auto">
            <a:xfrm>
              <a:off x="3288" y="3113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6652" name="Oval 17"/>
            <p:cNvSpPr>
              <a:spLocks noChangeArrowheads="1"/>
            </p:cNvSpPr>
            <p:nvPr/>
          </p:nvSpPr>
          <p:spPr bwMode="auto">
            <a:xfrm>
              <a:off x="3470" y="3249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26627" name="Group 18"/>
          <p:cNvGrpSpPr>
            <a:grpSpLocks/>
          </p:cNvGrpSpPr>
          <p:nvPr/>
        </p:nvGrpSpPr>
        <p:grpSpPr bwMode="auto">
          <a:xfrm>
            <a:off x="684213" y="3068638"/>
            <a:ext cx="7699375" cy="3471862"/>
            <a:chOff x="431" y="1933"/>
            <a:chExt cx="4850" cy="2187"/>
          </a:xfrm>
        </p:grpSpPr>
        <p:sp>
          <p:nvSpPr>
            <p:cNvPr id="26637" name="Line 19"/>
            <p:cNvSpPr>
              <a:spLocks noChangeShapeType="1"/>
            </p:cNvSpPr>
            <p:nvPr/>
          </p:nvSpPr>
          <p:spPr bwMode="auto">
            <a:xfrm>
              <a:off x="657" y="3838"/>
              <a:ext cx="4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6638" name="Line 20"/>
            <p:cNvSpPr>
              <a:spLocks noChangeShapeType="1"/>
            </p:cNvSpPr>
            <p:nvPr/>
          </p:nvSpPr>
          <p:spPr bwMode="auto">
            <a:xfrm flipV="1">
              <a:off x="657" y="1979"/>
              <a:ext cx="0" cy="18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6639" name="Text Box 21"/>
            <p:cNvSpPr txBox="1">
              <a:spLocks noChangeArrowheads="1"/>
            </p:cNvSpPr>
            <p:nvPr/>
          </p:nvSpPr>
          <p:spPr bwMode="auto">
            <a:xfrm>
              <a:off x="5103" y="3793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i="1"/>
                <a:t>t</a:t>
              </a:r>
            </a:p>
          </p:txBody>
        </p:sp>
        <p:sp>
          <p:nvSpPr>
            <p:cNvPr id="26640" name="Text Box 22"/>
            <p:cNvSpPr txBox="1">
              <a:spLocks noChangeArrowheads="1"/>
            </p:cNvSpPr>
            <p:nvPr/>
          </p:nvSpPr>
          <p:spPr bwMode="auto">
            <a:xfrm>
              <a:off x="431" y="1933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i="1"/>
                <a:t>y</a:t>
              </a:r>
            </a:p>
          </p:txBody>
        </p:sp>
      </p:grpSp>
      <p:grpSp>
        <p:nvGrpSpPr>
          <p:cNvPr id="26628" name="Group 23"/>
          <p:cNvGrpSpPr>
            <a:grpSpLocks/>
          </p:cNvGrpSpPr>
          <p:nvPr/>
        </p:nvGrpSpPr>
        <p:grpSpPr bwMode="auto">
          <a:xfrm>
            <a:off x="684213" y="4292600"/>
            <a:ext cx="1679575" cy="2319338"/>
            <a:chOff x="431" y="2704"/>
            <a:chExt cx="1058" cy="1461"/>
          </a:xfrm>
        </p:grpSpPr>
        <p:sp>
          <p:nvSpPr>
            <p:cNvPr id="26633" name="Line 24"/>
            <p:cNvSpPr>
              <a:spLocks noChangeShapeType="1"/>
            </p:cNvSpPr>
            <p:nvPr/>
          </p:nvSpPr>
          <p:spPr bwMode="auto">
            <a:xfrm flipH="1">
              <a:off x="657" y="2886"/>
              <a:ext cx="72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6634" name="Line 25"/>
            <p:cNvSpPr>
              <a:spLocks noChangeShapeType="1"/>
            </p:cNvSpPr>
            <p:nvPr/>
          </p:nvSpPr>
          <p:spPr bwMode="auto">
            <a:xfrm>
              <a:off x="1383" y="2931"/>
              <a:ext cx="0" cy="90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6635" name="Text Box 26"/>
            <p:cNvSpPr txBox="1">
              <a:spLocks noChangeArrowheads="1"/>
            </p:cNvSpPr>
            <p:nvPr/>
          </p:nvSpPr>
          <p:spPr bwMode="auto">
            <a:xfrm>
              <a:off x="1247" y="3838"/>
              <a:ext cx="2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i="1"/>
                <a:t>t</a:t>
              </a:r>
              <a:r>
                <a:rPr lang="it-IT" altLang="it-IT" sz="2400" baseline="-25000"/>
                <a:t>3</a:t>
              </a:r>
            </a:p>
          </p:txBody>
        </p:sp>
        <p:sp>
          <p:nvSpPr>
            <p:cNvPr id="26636" name="Text Box 27"/>
            <p:cNvSpPr txBox="1">
              <a:spLocks noChangeArrowheads="1"/>
            </p:cNvSpPr>
            <p:nvPr/>
          </p:nvSpPr>
          <p:spPr bwMode="auto">
            <a:xfrm>
              <a:off x="431" y="2704"/>
              <a:ext cx="2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i="1"/>
                <a:t>y</a:t>
              </a:r>
              <a:r>
                <a:rPr lang="it-IT" altLang="it-IT" sz="2400" baseline="-25000"/>
                <a:t>3</a:t>
              </a:r>
            </a:p>
          </p:txBody>
        </p:sp>
      </p:grpSp>
      <p:graphicFrame>
        <p:nvGraphicFramePr>
          <p:cNvPr id="26629" name="Object 28"/>
          <p:cNvGraphicFramePr>
            <a:graphicFrameLocks noChangeAspect="1"/>
          </p:cNvGraphicFramePr>
          <p:nvPr/>
        </p:nvGraphicFramePr>
        <p:xfrm>
          <a:off x="3773488" y="2060575"/>
          <a:ext cx="5237162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133600" imgH="914400" progId="Equation.3">
                  <p:embed/>
                </p:oleObj>
              </mc:Choice>
              <mc:Fallback>
                <p:oleObj name="Equazione" r:id="rId2" imgW="2133600" imgH="9144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488" y="2060575"/>
                        <a:ext cx="5237162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2420938" y="252413"/>
            <a:ext cx="3168650" cy="522287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exponential fitting</a:t>
            </a: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58750" y="871538"/>
          <a:ext cx="76104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311400" imgH="241300" progId="Equation.3">
                  <p:embed/>
                </p:oleObj>
              </mc:Choice>
              <mc:Fallback>
                <p:oleObj name="Equazione" r:id="rId4" imgW="23114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871538"/>
                        <a:ext cx="76104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5"/>
          <p:cNvGrpSpPr>
            <a:grpSpLocks/>
          </p:cNvGrpSpPr>
          <p:nvPr/>
        </p:nvGrpSpPr>
        <p:grpSpPr bwMode="auto">
          <a:xfrm>
            <a:off x="1619250" y="4076700"/>
            <a:ext cx="3960813" cy="1295400"/>
            <a:chOff x="1020" y="2568"/>
            <a:chExt cx="2495" cy="816"/>
          </a:xfrm>
        </p:grpSpPr>
        <p:sp>
          <p:nvSpPr>
            <p:cNvPr id="27667" name="Oval 6"/>
            <p:cNvSpPr>
              <a:spLocks noChangeArrowheads="1"/>
            </p:cNvSpPr>
            <p:nvPr/>
          </p:nvSpPr>
          <p:spPr bwMode="auto">
            <a:xfrm>
              <a:off x="1020" y="2568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7668" name="Oval 7"/>
            <p:cNvSpPr>
              <a:spLocks noChangeArrowheads="1"/>
            </p:cNvSpPr>
            <p:nvPr/>
          </p:nvSpPr>
          <p:spPr bwMode="auto">
            <a:xfrm>
              <a:off x="1247" y="2614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7669" name="Oval 8"/>
            <p:cNvSpPr>
              <a:spLocks noChangeArrowheads="1"/>
            </p:cNvSpPr>
            <p:nvPr/>
          </p:nvSpPr>
          <p:spPr bwMode="auto">
            <a:xfrm>
              <a:off x="1383" y="2886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7670" name="Oval 9"/>
            <p:cNvSpPr>
              <a:spLocks noChangeArrowheads="1"/>
            </p:cNvSpPr>
            <p:nvPr/>
          </p:nvSpPr>
          <p:spPr bwMode="auto">
            <a:xfrm>
              <a:off x="1610" y="2840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7671" name="Oval 10"/>
            <p:cNvSpPr>
              <a:spLocks noChangeArrowheads="1"/>
            </p:cNvSpPr>
            <p:nvPr/>
          </p:nvSpPr>
          <p:spPr bwMode="auto">
            <a:xfrm>
              <a:off x="1746" y="3113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7672" name="Oval 11"/>
            <p:cNvSpPr>
              <a:spLocks noChangeArrowheads="1"/>
            </p:cNvSpPr>
            <p:nvPr/>
          </p:nvSpPr>
          <p:spPr bwMode="auto">
            <a:xfrm>
              <a:off x="1973" y="3022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7673" name="Oval 12"/>
            <p:cNvSpPr>
              <a:spLocks noChangeArrowheads="1"/>
            </p:cNvSpPr>
            <p:nvPr/>
          </p:nvSpPr>
          <p:spPr bwMode="auto">
            <a:xfrm>
              <a:off x="2109" y="3294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7674" name="Oval 13"/>
            <p:cNvSpPr>
              <a:spLocks noChangeArrowheads="1"/>
            </p:cNvSpPr>
            <p:nvPr/>
          </p:nvSpPr>
          <p:spPr bwMode="auto">
            <a:xfrm>
              <a:off x="2426" y="2931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7675" name="Oval 14"/>
            <p:cNvSpPr>
              <a:spLocks noChangeArrowheads="1"/>
            </p:cNvSpPr>
            <p:nvPr/>
          </p:nvSpPr>
          <p:spPr bwMode="auto">
            <a:xfrm>
              <a:off x="2653" y="3249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7676" name="Oval 15"/>
            <p:cNvSpPr>
              <a:spLocks noChangeArrowheads="1"/>
            </p:cNvSpPr>
            <p:nvPr/>
          </p:nvSpPr>
          <p:spPr bwMode="auto">
            <a:xfrm>
              <a:off x="2971" y="3339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7677" name="Oval 16"/>
            <p:cNvSpPr>
              <a:spLocks noChangeArrowheads="1"/>
            </p:cNvSpPr>
            <p:nvPr/>
          </p:nvSpPr>
          <p:spPr bwMode="auto">
            <a:xfrm>
              <a:off x="3288" y="3113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7678" name="Oval 17"/>
            <p:cNvSpPr>
              <a:spLocks noChangeArrowheads="1"/>
            </p:cNvSpPr>
            <p:nvPr/>
          </p:nvSpPr>
          <p:spPr bwMode="auto">
            <a:xfrm>
              <a:off x="3470" y="3249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27651" name="Group 18"/>
          <p:cNvGrpSpPr>
            <a:grpSpLocks/>
          </p:cNvGrpSpPr>
          <p:nvPr/>
        </p:nvGrpSpPr>
        <p:grpSpPr bwMode="auto">
          <a:xfrm>
            <a:off x="684213" y="3068638"/>
            <a:ext cx="7699375" cy="3471862"/>
            <a:chOff x="431" y="1933"/>
            <a:chExt cx="4850" cy="2187"/>
          </a:xfrm>
        </p:grpSpPr>
        <p:sp>
          <p:nvSpPr>
            <p:cNvPr id="27663" name="Line 19"/>
            <p:cNvSpPr>
              <a:spLocks noChangeShapeType="1"/>
            </p:cNvSpPr>
            <p:nvPr/>
          </p:nvSpPr>
          <p:spPr bwMode="auto">
            <a:xfrm>
              <a:off x="657" y="3838"/>
              <a:ext cx="4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7664" name="Line 20"/>
            <p:cNvSpPr>
              <a:spLocks noChangeShapeType="1"/>
            </p:cNvSpPr>
            <p:nvPr/>
          </p:nvSpPr>
          <p:spPr bwMode="auto">
            <a:xfrm flipV="1">
              <a:off x="657" y="1979"/>
              <a:ext cx="0" cy="18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7665" name="Text Box 21"/>
            <p:cNvSpPr txBox="1">
              <a:spLocks noChangeArrowheads="1"/>
            </p:cNvSpPr>
            <p:nvPr/>
          </p:nvSpPr>
          <p:spPr bwMode="auto">
            <a:xfrm>
              <a:off x="5103" y="3793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i="1"/>
                <a:t>t</a:t>
              </a:r>
            </a:p>
          </p:txBody>
        </p:sp>
        <p:sp>
          <p:nvSpPr>
            <p:cNvPr id="27666" name="Text Box 22"/>
            <p:cNvSpPr txBox="1">
              <a:spLocks noChangeArrowheads="1"/>
            </p:cNvSpPr>
            <p:nvPr/>
          </p:nvSpPr>
          <p:spPr bwMode="auto">
            <a:xfrm>
              <a:off x="431" y="1933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i="1"/>
                <a:t>y</a:t>
              </a:r>
            </a:p>
          </p:txBody>
        </p:sp>
      </p:grpSp>
      <p:grpSp>
        <p:nvGrpSpPr>
          <p:cNvPr id="27652" name="Group 23"/>
          <p:cNvGrpSpPr>
            <a:grpSpLocks/>
          </p:cNvGrpSpPr>
          <p:nvPr/>
        </p:nvGrpSpPr>
        <p:grpSpPr bwMode="auto">
          <a:xfrm>
            <a:off x="684213" y="4292600"/>
            <a:ext cx="1679575" cy="2319338"/>
            <a:chOff x="431" y="2704"/>
            <a:chExt cx="1058" cy="1461"/>
          </a:xfrm>
        </p:grpSpPr>
        <p:sp>
          <p:nvSpPr>
            <p:cNvPr id="27659" name="Line 24"/>
            <p:cNvSpPr>
              <a:spLocks noChangeShapeType="1"/>
            </p:cNvSpPr>
            <p:nvPr/>
          </p:nvSpPr>
          <p:spPr bwMode="auto">
            <a:xfrm flipH="1">
              <a:off x="657" y="2886"/>
              <a:ext cx="72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7660" name="Line 25"/>
            <p:cNvSpPr>
              <a:spLocks noChangeShapeType="1"/>
            </p:cNvSpPr>
            <p:nvPr/>
          </p:nvSpPr>
          <p:spPr bwMode="auto">
            <a:xfrm>
              <a:off x="1383" y="2931"/>
              <a:ext cx="0" cy="90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7661" name="Text Box 26"/>
            <p:cNvSpPr txBox="1">
              <a:spLocks noChangeArrowheads="1"/>
            </p:cNvSpPr>
            <p:nvPr/>
          </p:nvSpPr>
          <p:spPr bwMode="auto">
            <a:xfrm>
              <a:off x="1247" y="3838"/>
              <a:ext cx="2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i="1"/>
                <a:t>t</a:t>
              </a:r>
              <a:r>
                <a:rPr lang="it-IT" altLang="it-IT" sz="2400" baseline="-25000"/>
                <a:t>3</a:t>
              </a:r>
            </a:p>
          </p:txBody>
        </p:sp>
        <p:sp>
          <p:nvSpPr>
            <p:cNvPr id="27662" name="Text Box 27"/>
            <p:cNvSpPr txBox="1">
              <a:spLocks noChangeArrowheads="1"/>
            </p:cNvSpPr>
            <p:nvPr/>
          </p:nvSpPr>
          <p:spPr bwMode="auto">
            <a:xfrm>
              <a:off x="431" y="2704"/>
              <a:ext cx="2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i="1"/>
                <a:t>y</a:t>
              </a:r>
              <a:r>
                <a:rPr lang="it-IT" altLang="it-IT" sz="2400" baseline="-25000"/>
                <a:t>3</a:t>
              </a:r>
            </a:p>
          </p:txBody>
        </p:sp>
      </p:grpSp>
      <p:sp>
        <p:nvSpPr>
          <p:cNvPr id="449565" name="AutoShape 29"/>
          <p:cNvSpPr>
            <a:spLocks noChangeArrowheads="1"/>
          </p:cNvSpPr>
          <p:nvPr/>
        </p:nvSpPr>
        <p:spPr bwMode="auto">
          <a:xfrm>
            <a:off x="5340350" y="162877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449567" name="Object 31"/>
          <p:cNvGraphicFramePr>
            <a:graphicFrameLocks noChangeAspect="1"/>
          </p:cNvGraphicFramePr>
          <p:nvPr/>
        </p:nvGraphicFramePr>
        <p:xfrm>
          <a:off x="6432550" y="1125538"/>
          <a:ext cx="216217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30300" imgH="914400" progId="Equation.3">
                  <p:embed/>
                </p:oleObj>
              </mc:Choice>
              <mc:Fallback>
                <p:oleObj name="Equazione" r:id="rId2" imgW="1130300" imgH="9144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1125538"/>
                        <a:ext cx="2162175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27656" name="Text Box 4"/>
          <p:cNvSpPr txBox="1">
            <a:spLocks noChangeArrowheads="1"/>
          </p:cNvSpPr>
          <p:nvPr/>
        </p:nvSpPr>
        <p:spPr bwMode="auto">
          <a:xfrm>
            <a:off x="2420938" y="252413"/>
            <a:ext cx="3168650" cy="522287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exponential fitting</a:t>
            </a:r>
          </a:p>
        </p:txBody>
      </p:sp>
      <p:graphicFrame>
        <p:nvGraphicFramePr>
          <p:cNvPr id="27657" name="Object 28"/>
          <p:cNvGraphicFramePr>
            <a:graphicFrameLocks noChangeAspect="1"/>
          </p:cNvGraphicFramePr>
          <p:nvPr/>
        </p:nvGraphicFramePr>
        <p:xfrm>
          <a:off x="74613" y="819150"/>
          <a:ext cx="5237162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133600" imgH="914400" progId="Equation.3">
                  <p:embed/>
                </p:oleObj>
              </mc:Choice>
              <mc:Fallback>
                <p:oleObj name="Equazione" r:id="rId4" imgW="2133600" imgH="9144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819150"/>
                        <a:ext cx="5237162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9"/>
          <p:cNvGraphicFramePr>
            <a:graphicFrameLocks noChangeAspect="1"/>
          </p:cNvGraphicFramePr>
          <p:nvPr/>
        </p:nvGraphicFramePr>
        <p:xfrm>
          <a:off x="6227763" y="3509963"/>
          <a:ext cx="225901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736600" imgH="330200" progId="Equation.3">
                  <p:embed/>
                </p:oleObj>
              </mc:Choice>
              <mc:Fallback>
                <p:oleObj name="Equazione" r:id="rId6" imgW="736600" imgH="3302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509963"/>
                        <a:ext cx="2259012" cy="1011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4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4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9"/>
          <p:cNvGraphicFramePr>
            <a:graphicFrameLocks noChangeAspect="1"/>
          </p:cNvGraphicFramePr>
          <p:nvPr/>
        </p:nvGraphicFramePr>
        <p:xfrm>
          <a:off x="3124200" y="3117850"/>
          <a:ext cx="225901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736600" imgH="330200" progId="Equation.3">
                  <p:embed/>
                </p:oleObj>
              </mc:Choice>
              <mc:Fallback>
                <p:oleObj name="Equazione" r:id="rId2" imgW="736600" imgH="3302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17850"/>
                        <a:ext cx="2259013" cy="1011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1" name="Object 31"/>
          <p:cNvGraphicFramePr>
            <a:graphicFrameLocks noChangeAspect="1"/>
          </p:cNvGraphicFramePr>
          <p:nvPr/>
        </p:nvGraphicFramePr>
        <p:xfrm>
          <a:off x="539750" y="4762500"/>
          <a:ext cx="2024063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113" imgH="266584" progId="Equation.3">
                  <p:embed/>
                </p:oleObj>
              </mc:Choice>
              <mc:Fallback>
                <p:oleObj name="Equation" r:id="rId4" imgW="660113" imgH="266584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762500"/>
                        <a:ext cx="2024063" cy="817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2" name="Object 32"/>
          <p:cNvGraphicFramePr>
            <a:graphicFrameLocks noChangeAspect="1"/>
          </p:cNvGraphicFramePr>
          <p:nvPr/>
        </p:nvGraphicFramePr>
        <p:xfrm>
          <a:off x="3203575" y="4211638"/>
          <a:ext cx="455453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900" imgH="431800" progId="Equation.3">
                  <p:embed/>
                </p:oleObj>
              </mc:Choice>
              <mc:Fallback>
                <p:oleObj name="Equation" r:id="rId6" imgW="1485900" imgH="4318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211638"/>
                        <a:ext cx="4554538" cy="1323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3" name="Object 33"/>
          <p:cNvGraphicFramePr>
            <a:graphicFrameLocks noChangeAspect="1"/>
          </p:cNvGraphicFramePr>
          <p:nvPr/>
        </p:nvGraphicFramePr>
        <p:xfrm>
          <a:off x="3224213" y="5592763"/>
          <a:ext cx="44958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358310" imgH="253890" progId="Equation.3">
                  <p:embed/>
                </p:oleObj>
              </mc:Choice>
              <mc:Fallback>
                <p:oleObj name="Equazione" r:id="rId8" imgW="1358310" imgH="25389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5592763"/>
                        <a:ext cx="4495800" cy="7794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4" name="Rectangle 34"/>
          <p:cNvSpPr>
            <a:spLocks noChangeArrowheads="1"/>
          </p:cNvSpPr>
          <p:nvPr/>
        </p:nvSpPr>
        <p:spPr bwMode="auto">
          <a:xfrm>
            <a:off x="323850" y="4141788"/>
            <a:ext cx="8280400" cy="23034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6094413" y="6351588"/>
            <a:ext cx="2740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n</a:t>
            </a:r>
            <a:r>
              <a:rPr lang="it-IT" altLang="it-IT" sz="2400"/>
              <a:t> = 5 in our example</a:t>
            </a:r>
          </a:p>
        </p:txBody>
      </p:sp>
      <p:sp>
        <p:nvSpPr>
          <p:cNvPr id="28680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28681" name="Text Box 4"/>
          <p:cNvSpPr txBox="1">
            <a:spLocks noChangeArrowheads="1"/>
          </p:cNvSpPr>
          <p:nvPr/>
        </p:nvSpPr>
        <p:spPr bwMode="auto">
          <a:xfrm>
            <a:off x="2420938" y="252413"/>
            <a:ext cx="3168650" cy="522287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exponential fitting</a:t>
            </a:r>
          </a:p>
        </p:txBody>
      </p:sp>
      <p:sp>
        <p:nvSpPr>
          <p:cNvPr id="28682" name="AutoShape 29"/>
          <p:cNvSpPr>
            <a:spLocks noChangeArrowheads="1"/>
          </p:cNvSpPr>
          <p:nvPr/>
        </p:nvSpPr>
        <p:spPr bwMode="auto">
          <a:xfrm>
            <a:off x="5340350" y="162877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8683" name="Object 31"/>
          <p:cNvGraphicFramePr>
            <a:graphicFrameLocks noChangeAspect="1"/>
          </p:cNvGraphicFramePr>
          <p:nvPr/>
        </p:nvGraphicFramePr>
        <p:xfrm>
          <a:off x="6432550" y="1125538"/>
          <a:ext cx="216217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130300" imgH="914400" progId="Equation.3">
                  <p:embed/>
                </p:oleObj>
              </mc:Choice>
              <mc:Fallback>
                <p:oleObj name="Equazione" r:id="rId10" imgW="1130300" imgH="9144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1125538"/>
                        <a:ext cx="2162175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28"/>
          <p:cNvGraphicFramePr>
            <a:graphicFrameLocks noChangeAspect="1"/>
          </p:cNvGraphicFramePr>
          <p:nvPr/>
        </p:nvGraphicFramePr>
        <p:xfrm>
          <a:off x="74613" y="819150"/>
          <a:ext cx="5237162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2133600" imgH="914400" progId="Equation.3">
                  <p:embed/>
                </p:oleObj>
              </mc:Choice>
              <mc:Fallback>
                <p:oleObj name="Equazione" r:id="rId12" imgW="2133600" imgH="9144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819150"/>
                        <a:ext cx="5237162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5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5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4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9"/>
          <p:cNvGraphicFramePr>
            <a:graphicFrameLocks noChangeAspect="1"/>
          </p:cNvGraphicFramePr>
          <p:nvPr/>
        </p:nvGraphicFramePr>
        <p:xfrm>
          <a:off x="6851650" y="206375"/>
          <a:ext cx="17526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571320" imgH="304560" progId="Equation.3">
                  <p:embed/>
                </p:oleObj>
              </mc:Choice>
              <mc:Fallback>
                <p:oleObj name="Equazione" r:id="rId2" imgW="571320" imgH="3045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206375"/>
                        <a:ext cx="1752600" cy="9350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1"/>
          <p:cNvGraphicFramePr>
            <a:graphicFrameLocks noChangeAspect="1"/>
          </p:cNvGraphicFramePr>
          <p:nvPr/>
        </p:nvGraphicFramePr>
        <p:xfrm>
          <a:off x="539750" y="1889125"/>
          <a:ext cx="2024063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113" imgH="266584" progId="Equation.3">
                  <p:embed/>
                </p:oleObj>
              </mc:Choice>
              <mc:Fallback>
                <p:oleObj name="Equation" r:id="rId4" imgW="660113" imgH="266584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889125"/>
                        <a:ext cx="2024063" cy="817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32"/>
          <p:cNvGraphicFramePr>
            <a:graphicFrameLocks noChangeAspect="1"/>
          </p:cNvGraphicFramePr>
          <p:nvPr/>
        </p:nvGraphicFramePr>
        <p:xfrm>
          <a:off x="3203575" y="1338263"/>
          <a:ext cx="455453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900" imgH="431800" progId="Equation.3">
                  <p:embed/>
                </p:oleObj>
              </mc:Choice>
              <mc:Fallback>
                <p:oleObj name="Equation" r:id="rId6" imgW="1485900" imgH="4318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338263"/>
                        <a:ext cx="4554538" cy="1323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33"/>
          <p:cNvGraphicFramePr>
            <a:graphicFrameLocks noChangeAspect="1"/>
          </p:cNvGraphicFramePr>
          <p:nvPr/>
        </p:nvGraphicFramePr>
        <p:xfrm>
          <a:off x="3224213" y="2719388"/>
          <a:ext cx="44958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358310" imgH="253890" progId="Equation.3">
                  <p:embed/>
                </p:oleObj>
              </mc:Choice>
              <mc:Fallback>
                <p:oleObj name="Equazione" r:id="rId8" imgW="1358310" imgH="25389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2719388"/>
                        <a:ext cx="4495800" cy="7794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Rectangle 34"/>
          <p:cNvSpPr>
            <a:spLocks noChangeArrowheads="1"/>
          </p:cNvSpPr>
          <p:nvPr/>
        </p:nvSpPr>
        <p:spPr bwMode="auto">
          <a:xfrm>
            <a:off x="323850" y="1268413"/>
            <a:ext cx="8280400" cy="23034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123825" y="4051300"/>
            <a:ext cx="9001125" cy="831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 err="1">
                <a:latin typeface="Courier New" panose="02070309020205020404" pitchFamily="49" charset="0"/>
              </a:rPr>
              <a:t>obj_fun</a:t>
            </a:r>
            <a:r>
              <a:rPr lang="it-IT" altLang="it-IT" sz="2400" b="1" dirty="0">
                <a:latin typeface="Courier New" panose="02070309020205020404" pitchFamily="49" charset="0"/>
              </a:rPr>
              <a:t> = @(x) sum((x(1)+x(2)*</a:t>
            </a:r>
            <a:r>
              <a:rPr lang="it-IT" altLang="it-IT" sz="2400" b="1" dirty="0" err="1">
                <a:latin typeface="Courier New" panose="02070309020205020404" pitchFamily="49" charset="0"/>
              </a:rPr>
              <a:t>exp</a:t>
            </a:r>
            <a:r>
              <a:rPr lang="it-IT" altLang="it-IT" sz="2400" b="1" dirty="0">
                <a:latin typeface="Courier New" panose="02070309020205020404" pitchFamily="49" charset="0"/>
              </a:rPr>
              <a:t>(x(3)*t)+x(4)*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latin typeface="Courier New" panose="02070309020205020404" pitchFamily="49" charset="0"/>
              </a:rPr>
              <a:t>              </a:t>
            </a:r>
            <a:r>
              <a:rPr lang="it-IT" altLang="it-IT" sz="2400" b="1" dirty="0" err="1">
                <a:latin typeface="Courier New" panose="02070309020205020404" pitchFamily="49" charset="0"/>
              </a:rPr>
              <a:t>exp</a:t>
            </a:r>
            <a:r>
              <a:rPr lang="it-IT" altLang="it-IT" sz="2400" b="1" dirty="0">
                <a:latin typeface="Courier New" panose="02070309020205020404" pitchFamily="49" charset="0"/>
              </a:rPr>
              <a:t>(x(5)*t)-y).^2);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3825" y="5121275"/>
            <a:ext cx="8985250" cy="46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b="1" dirty="0" err="1">
                <a:latin typeface="Courier New" panose="02070309020205020404" pitchFamily="49" charset="0"/>
              </a:rPr>
              <a:t>parfit</a:t>
            </a:r>
            <a:r>
              <a:rPr lang="it-IT" altLang="it-IT" b="1" dirty="0">
                <a:latin typeface="Courier New" panose="02070309020205020404" pitchFamily="49" charset="0"/>
              </a:rPr>
              <a:t> = </a:t>
            </a:r>
            <a:r>
              <a:rPr lang="it-IT" altLang="it-IT" b="1" dirty="0" err="1">
                <a:latin typeface="Courier New" panose="02070309020205020404" pitchFamily="49" charset="0"/>
              </a:rPr>
              <a:t>fminsearch</a:t>
            </a:r>
            <a:r>
              <a:rPr lang="it-IT" altLang="it-IT" b="1" dirty="0">
                <a:latin typeface="Courier New" panose="02070309020205020404" pitchFamily="49" charset="0"/>
              </a:rPr>
              <a:t>(</a:t>
            </a:r>
            <a:r>
              <a:rPr lang="it-IT" altLang="it-IT" b="1" dirty="0" err="1">
                <a:latin typeface="Courier New" panose="02070309020205020404" pitchFamily="49" charset="0"/>
              </a:rPr>
              <a:t>obj_fun</a:t>
            </a:r>
            <a:r>
              <a:rPr lang="it-IT" altLang="it-IT" b="1" dirty="0">
                <a:latin typeface="Courier New" panose="02070309020205020404" pitchFamily="49" charset="0"/>
              </a:rPr>
              <a:t>,[1 1 1 1 1])</a:t>
            </a:r>
          </a:p>
        </p:txBody>
      </p:sp>
      <p:sp>
        <p:nvSpPr>
          <p:cNvPr id="29705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29706" name="Text Box 4"/>
          <p:cNvSpPr txBox="1">
            <a:spLocks noChangeArrowheads="1"/>
          </p:cNvSpPr>
          <p:nvPr/>
        </p:nvSpPr>
        <p:spPr bwMode="auto">
          <a:xfrm>
            <a:off x="2420938" y="252413"/>
            <a:ext cx="3168650" cy="522287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exponential fitting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</p:spPr>
      </p:pic>
      <p:sp>
        <p:nvSpPr>
          <p:cNvPr id="30723" name="Rettangolo 1"/>
          <p:cNvSpPr>
            <a:spLocks noChangeArrowheads="1"/>
          </p:cNvSpPr>
          <p:nvPr/>
        </p:nvSpPr>
        <p:spPr bwMode="auto">
          <a:xfrm>
            <a:off x="4284663" y="115888"/>
            <a:ext cx="215900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856413"/>
          </a:xfrm>
          <a:noFill/>
        </p:spPr>
      </p:pic>
      <p:sp>
        <p:nvSpPr>
          <p:cNvPr id="31747" name="CasellaDiTesto 1"/>
          <p:cNvSpPr txBox="1">
            <a:spLocks noChangeArrowheads="1"/>
          </p:cNvSpPr>
          <p:nvPr/>
        </p:nvSpPr>
        <p:spPr bwMode="auto">
          <a:xfrm>
            <a:off x="7443788" y="620713"/>
            <a:ext cx="584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31748" name="CasellaDiTesto 3"/>
          <p:cNvSpPr txBox="1">
            <a:spLocks noChangeArrowheads="1"/>
          </p:cNvSpPr>
          <p:nvPr/>
        </p:nvSpPr>
        <p:spPr bwMode="auto">
          <a:xfrm>
            <a:off x="7416800" y="908050"/>
            <a:ext cx="674688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fitting</a:t>
            </a:r>
          </a:p>
        </p:txBody>
      </p:sp>
      <p:sp>
        <p:nvSpPr>
          <p:cNvPr id="31749" name="CasellaDiTesto 4"/>
          <p:cNvSpPr txBox="1">
            <a:spLocks noChangeArrowheads="1"/>
          </p:cNvSpPr>
          <p:nvPr/>
        </p:nvSpPr>
        <p:spPr bwMode="auto">
          <a:xfrm>
            <a:off x="7508875" y="1247775"/>
            <a:ext cx="538163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50825" y="0"/>
            <a:ext cx="8893175" cy="6740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 script espfit: non linear least squares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 (exponential fitting)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t=linspace(0,5,15);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y=1+3*exp(-0.1*t)+8*exp(-0.5*t);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y=y+(-1+2*rand(size(y))).*y*0.3; </a:t>
            </a: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 generation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 of randomly perturbed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parveri=[1 3 -0.1 8 -0.5]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plot(t,y,'o'); title('i dati');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obj_fun=@(x)sum((x(1)+x(2)*exp(x(3)*t)+x(4)*exp	(x(5)*t)-y).^2);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parfit=fminsearch(obj_fun,[1 1 1 1 1])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yfit=parfit(1)+parfit(2)*exp(parfit(3)*t)+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	parfit(4)*exp(parfit(5)*t);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plot(t,y,'o',t,yfit);title(' fitting');pause;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tt=linspace(0,5,150);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yy=1+3*exp(-0.1*tt)+8*exp(-0.5*tt);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plot(t,y,'o',t,yfit,tt,yy,'r');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legend('data','fitting',‘true');</a:t>
            </a: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374650" y="188913"/>
            <a:ext cx="1663700" cy="5238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Exercise:</a:t>
            </a:r>
          </a:p>
        </p:txBody>
      </p:sp>
      <p:graphicFrame>
        <p:nvGraphicFramePr>
          <p:cNvPr id="33795" name="Object 5"/>
          <p:cNvGraphicFramePr>
            <a:graphicFrameLocks noChangeAspect="1"/>
          </p:cNvGraphicFramePr>
          <p:nvPr/>
        </p:nvGraphicFramePr>
        <p:xfrm>
          <a:off x="1270000" y="2011363"/>
          <a:ext cx="576580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374900" imgH="431800" progId="Equation.3">
                  <p:embed/>
                </p:oleObj>
              </mc:Choice>
              <mc:Fallback>
                <p:oleObj name="Equazione" r:id="rId2" imgW="23749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2011363"/>
                        <a:ext cx="5765800" cy="9223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150813" y="3716338"/>
          <a:ext cx="885190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654300" imgH="254000" progId="Equation.3">
                  <p:embed/>
                </p:oleObj>
              </mc:Choice>
              <mc:Fallback>
                <p:oleObj name="Equazione" r:id="rId4" imgW="2654300" imgH="254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3716338"/>
                        <a:ext cx="8851900" cy="8493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CasellaDiTesto 4"/>
          <p:cNvSpPr txBox="1">
            <a:spLocks noChangeArrowheads="1"/>
          </p:cNvSpPr>
          <p:nvPr/>
        </p:nvSpPr>
        <p:spPr bwMode="auto">
          <a:xfrm>
            <a:off x="107950" y="981075"/>
            <a:ext cx="871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solve the problem of exponential fitting using the gradient descent method for quadratic functions</a:t>
            </a:r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1800" y="2997200"/>
            <a:ext cx="38528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iteration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i="1" dirty="0">
                <a:latin typeface="+mn-lt"/>
                <a:cs typeface="Arial" panose="020B0604020202020204" pitchFamily="34" charset="0"/>
              </a:rPr>
              <a:t>k </a:t>
            </a:r>
            <a:r>
              <a:rPr lang="it-IT" sz="2800" dirty="0">
                <a:latin typeface="+mn-lt"/>
                <a:cs typeface="Arial" panose="020B0604020202020204" pitchFamily="34" charset="0"/>
              </a:rPr>
              <a:t>)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5354638" y="4783138"/>
          <a:ext cx="3679825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892300" imgH="939800" progId="Equation.3">
                  <p:embed/>
                </p:oleObj>
              </mc:Choice>
              <mc:Fallback>
                <p:oleObj name="Equazione" r:id="rId6" imgW="1892300" imgH="939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4783138"/>
                        <a:ext cx="3679825" cy="183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798855"/>
              </p:ext>
            </p:extLst>
          </p:nvPr>
        </p:nvGraphicFramePr>
        <p:xfrm>
          <a:off x="264790" y="4536901"/>
          <a:ext cx="466725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2400120" imgH="1168200" progId="Equation.3">
                  <p:embed/>
                </p:oleObj>
              </mc:Choice>
              <mc:Fallback>
                <p:oleObj name="Equazione" r:id="rId8" imgW="2400120" imgH="1168200" progId="Equation.3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0" y="4536901"/>
                        <a:ext cx="4667250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190941"/>
              </p:ext>
            </p:extLst>
          </p:nvPr>
        </p:nvGraphicFramePr>
        <p:xfrm>
          <a:off x="3192463" y="150813"/>
          <a:ext cx="5978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2400120" imgH="241200" progId="Equation.3">
                  <p:embed/>
                </p:oleObj>
              </mc:Choice>
              <mc:Fallback>
                <p:oleObj name="Equazione" r:id="rId10" imgW="2400120" imgH="241200" progId="Equation.3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150813"/>
                        <a:ext cx="5978525" cy="60007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5"/>
          <p:cNvGraphicFramePr>
            <a:graphicFrameLocks noChangeAspect="1"/>
          </p:cNvGraphicFramePr>
          <p:nvPr/>
        </p:nvGraphicFramePr>
        <p:xfrm>
          <a:off x="1449388" y="2316163"/>
          <a:ext cx="57642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374900" imgH="431800" progId="Equation.3">
                  <p:embed/>
                </p:oleObj>
              </mc:Choice>
              <mc:Fallback>
                <p:oleObj name="Equazione" r:id="rId2" imgW="23749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2316163"/>
                        <a:ext cx="5764212" cy="9223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CasellaDiTesto 4"/>
          <p:cNvSpPr txBox="1">
            <a:spLocks noChangeArrowheads="1"/>
          </p:cNvSpPr>
          <p:nvPr/>
        </p:nvSpPr>
        <p:spPr bwMode="auto">
          <a:xfrm>
            <a:off x="107950" y="981075"/>
            <a:ext cx="8951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solve the problem of exponential fitting using the following MATLAB functions for non linear Least Squares problems</a:t>
            </a:r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CasellaDiTesto 5"/>
          <p:cNvSpPr txBox="1">
            <a:spLocks noChangeArrowheads="1"/>
          </p:cNvSpPr>
          <p:nvPr/>
        </p:nvSpPr>
        <p:spPr bwMode="auto">
          <a:xfrm>
            <a:off x="1095375" y="1754188"/>
            <a:ext cx="313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  <a:cs typeface="Courier New" panose="02070309020205020404" pitchFamily="49" charset="0"/>
              </a:rPr>
              <a:t>lsqcurvefit</a:t>
            </a:r>
          </a:p>
        </p:txBody>
      </p:sp>
      <p:sp>
        <p:nvSpPr>
          <p:cNvPr id="34821" name="CasellaDiTesto 1"/>
          <p:cNvSpPr txBox="1">
            <a:spLocks noChangeArrowheads="1"/>
          </p:cNvSpPr>
          <p:nvPr/>
        </p:nvSpPr>
        <p:spPr bwMode="auto">
          <a:xfrm>
            <a:off x="28575" y="3284538"/>
            <a:ext cx="9031288" cy="3416300"/>
          </a:xfrm>
          <a:prstGeom prst="rect">
            <a:avLst/>
          </a:prstGeom>
          <a:solidFill>
            <a:srgbClr val="5FC1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lsqcurvefit(FUN,X0,XDATA,YDATA)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solves non-linear least squares problems</a:t>
            </a: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lsqcurvefit 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attempts to solve problems of the form: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min  sum {(FUN(X,XDATA)-YDATA).^2}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X, XDATA, YDATA 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and the values returned by </a:t>
            </a: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FUN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can be vectors or matrices.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lsqcurvefit 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implements two different algorithms: trust region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reflective and Levenberg-Marquardt</a:t>
            </a:r>
            <a:endParaRPr lang="it-IT" altLang="it-IT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822" name="CasellaDiTesto 5"/>
          <p:cNvSpPr txBox="1">
            <a:spLocks noChangeArrowheads="1"/>
          </p:cNvSpPr>
          <p:nvPr/>
        </p:nvSpPr>
        <p:spPr bwMode="auto">
          <a:xfrm>
            <a:off x="4427538" y="1781175"/>
            <a:ext cx="3138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  <a:cs typeface="Courier New" panose="02070309020205020404" pitchFamily="49" charset="0"/>
              </a:rPr>
              <a:t>lsqnonlin</a:t>
            </a: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374650" y="188913"/>
            <a:ext cx="1663700" cy="5238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Exercise: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171895"/>
              </p:ext>
            </p:extLst>
          </p:nvPr>
        </p:nvGraphicFramePr>
        <p:xfrm>
          <a:off x="3303487" y="150663"/>
          <a:ext cx="5756376" cy="60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311200" imgH="241200" progId="Equation.3">
                  <p:embed/>
                </p:oleObj>
              </mc:Choice>
              <mc:Fallback>
                <p:oleObj name="Equazione" r:id="rId4" imgW="2311200" imgH="241200" progId="Equation.3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487" y="150663"/>
                        <a:ext cx="5756376" cy="60037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o 3"/>
          <p:cNvGrpSpPr>
            <a:grpSpLocks/>
          </p:cNvGrpSpPr>
          <p:nvPr/>
        </p:nvGrpSpPr>
        <p:grpSpPr bwMode="auto">
          <a:xfrm>
            <a:off x="2843296" y="2350191"/>
            <a:ext cx="1939653" cy="1964635"/>
            <a:chOff x="2987824" y="2452177"/>
            <a:chExt cx="1939516" cy="1963579"/>
          </a:xfrm>
        </p:grpSpPr>
        <p:graphicFrame>
          <p:nvGraphicFramePr>
            <p:cNvPr id="6151" name="Object 5"/>
            <p:cNvGraphicFramePr>
              <a:graphicFrameLocks noChangeAspect="1"/>
            </p:cNvGraphicFramePr>
            <p:nvPr/>
          </p:nvGraphicFramePr>
          <p:xfrm>
            <a:off x="2987824" y="3717032"/>
            <a:ext cx="1939516" cy="698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431425" imgH="177646" progId="Equation.3">
                    <p:embed/>
                  </p:oleObj>
                </mc:Choice>
                <mc:Fallback>
                  <p:oleObj name="Equazione" r:id="rId3" imgW="431425" imgH="17764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7824" y="3717032"/>
                          <a:ext cx="1939516" cy="698724"/>
                        </a:xfrm>
                        <a:prstGeom prst="rect">
                          <a:avLst/>
                        </a:prstGeom>
                        <a:solidFill>
                          <a:srgbClr val="F2F2F2"/>
                        </a:solidFill>
                        <a:ln w="5715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2" name="Freccia in giù 1"/>
            <p:cNvSpPr>
              <a:spLocks noChangeArrowheads="1"/>
            </p:cNvSpPr>
            <p:nvPr/>
          </p:nvSpPr>
          <p:spPr bwMode="auto">
            <a:xfrm>
              <a:off x="3347864" y="2452177"/>
              <a:ext cx="936104" cy="97840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9750" y="4721225"/>
            <a:ext cx="8116888" cy="15700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dirty="0">
                <a:latin typeface="Arial" panose="020B0604020202020204" pitchFamily="34" charset="0"/>
              </a:rPr>
              <a:t>Gauss, LU, LL</a:t>
            </a:r>
            <a:r>
              <a:rPr lang="it-IT" altLang="it-IT" baseline="30000" dirty="0">
                <a:latin typeface="Arial" panose="020B0604020202020204" pitchFamily="34" charset="0"/>
              </a:rPr>
              <a:t>T</a:t>
            </a:r>
            <a:r>
              <a:rPr lang="it-IT" altLang="it-IT" dirty="0">
                <a:latin typeface="Arial" panose="020B0604020202020204" pitchFamily="34" charset="0"/>
              </a:rPr>
              <a:t>, R</a:t>
            </a:r>
            <a:r>
              <a:rPr lang="it-IT" altLang="it-IT" baseline="30000" dirty="0">
                <a:latin typeface="Arial" panose="020B0604020202020204" pitchFamily="34" charset="0"/>
              </a:rPr>
              <a:t>T</a:t>
            </a:r>
            <a:r>
              <a:rPr lang="it-IT" altLang="it-IT" dirty="0">
                <a:latin typeface="Arial" panose="020B0604020202020204" pitchFamily="34" charset="0"/>
              </a:rPr>
              <a:t>R,…. (</a:t>
            </a:r>
            <a:r>
              <a:rPr lang="it-IT" altLang="it-IT" dirty="0" err="1">
                <a:latin typeface="Arial" panose="020B0604020202020204" pitchFamily="34" charset="0"/>
              </a:rPr>
              <a:t>direct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methods</a:t>
            </a:r>
            <a:r>
              <a:rPr lang="it-IT" altLang="it-IT" dirty="0">
                <a:latin typeface="Arial" panose="020B0604020202020204" pitchFamily="34" charset="0"/>
              </a:rPr>
              <a:t>)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dirty="0" err="1">
                <a:latin typeface="Arial" panose="020B0604020202020204" pitchFamily="34" charset="0"/>
              </a:rPr>
              <a:t>Conjugate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Gradient</a:t>
            </a:r>
            <a:r>
              <a:rPr lang="it-IT" altLang="it-IT" dirty="0">
                <a:latin typeface="Arial" panose="020B0604020202020204" pitchFamily="34" charset="0"/>
              </a:rPr>
              <a:t>, </a:t>
            </a:r>
            <a:r>
              <a:rPr lang="it-IT" altLang="it-IT" dirty="0" err="1">
                <a:latin typeface="Arial" panose="020B0604020202020204" pitchFamily="34" charset="0"/>
              </a:rPr>
              <a:t>Krylov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methods</a:t>
            </a:r>
            <a:r>
              <a:rPr lang="it-IT" altLang="it-IT" dirty="0">
                <a:latin typeface="Arial" panose="020B0604020202020204" pitchFamily="34" charset="0"/>
              </a:rPr>
              <a:t>, ….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dirty="0">
                <a:latin typeface="Arial" panose="020B0604020202020204" pitchFamily="34" charset="0"/>
              </a:rPr>
              <a:t>	(iterative </a:t>
            </a:r>
            <a:r>
              <a:rPr lang="it-IT" altLang="it-IT" dirty="0" err="1">
                <a:latin typeface="Arial" panose="020B0604020202020204" pitchFamily="34" charset="0"/>
              </a:rPr>
              <a:t>methods</a:t>
            </a:r>
            <a:r>
              <a:rPr lang="it-IT" altLang="it-IT" dirty="0">
                <a:latin typeface="Arial" panose="020B0604020202020204" pitchFamily="34" charset="0"/>
              </a:rPr>
              <a:t>) </a:t>
            </a:r>
          </a:p>
        </p:txBody>
      </p:sp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1970088" y="981075"/>
          <a:ext cx="55340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1930400" imgH="431800" progId="Equation.3">
                  <p:embed/>
                </p:oleObj>
              </mc:Choice>
              <mc:Fallback>
                <p:oleObj name="Equazione" r:id="rId5" imgW="19304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981075"/>
                        <a:ext cx="5534025" cy="1085850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  <a:ln w="57150">
                        <a:solidFill>
                          <a:srgbClr val="60C99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1878013" y="271463"/>
            <a:ext cx="5854700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Minimum of quadratic functions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3E6EC55-6363-A17F-1643-E8C1FB474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2276872"/>
            <a:ext cx="8496237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dirty="0" err="1">
                <a:latin typeface="Arial" panose="020B0604020202020204" pitchFamily="34" charset="0"/>
              </a:rPr>
              <a:t>minimize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i="1" dirty="0">
                <a:latin typeface="+mn-lt"/>
              </a:rPr>
              <a:t>f</a:t>
            </a:r>
            <a:r>
              <a:rPr lang="it-IT" altLang="it-IT" dirty="0">
                <a:latin typeface="Arial" panose="020B0604020202020204" pitchFamily="34" charset="0"/>
              </a:rPr>
              <a:t>                      to solve the system of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dirty="0" err="1">
                <a:latin typeface="Arial" panose="020B0604020202020204" pitchFamily="34" charset="0"/>
              </a:rPr>
              <a:t>is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equivalent</a:t>
            </a:r>
            <a:r>
              <a:rPr lang="it-IT" altLang="it-IT" dirty="0">
                <a:latin typeface="Arial" panose="020B0604020202020204" pitchFamily="34" charset="0"/>
              </a:rPr>
              <a:t> to              linear </a:t>
            </a:r>
            <a:r>
              <a:rPr lang="it-IT" altLang="it-IT" dirty="0" err="1">
                <a:latin typeface="Arial" panose="020B0604020202020204" pitchFamily="34" charset="0"/>
              </a:rPr>
              <a:t>equations</a:t>
            </a:r>
            <a:endParaRPr lang="it-IT" alt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987675" y="188913"/>
            <a:ext cx="5329238" cy="11049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b="1">
                <a:solidFill>
                  <a:srgbClr val="0070C0"/>
                </a:solidFill>
                <a:latin typeface="Arial" panose="020B0604020202020204" pitchFamily="34" charset="0"/>
              </a:rPr>
              <a:t>likelihood </a:t>
            </a:r>
            <a:r>
              <a:rPr lang="en-US" altLang="it-IT">
                <a:latin typeface="Arial" panose="020B0604020202020204" pitchFamily="34" charset="0"/>
              </a:rPr>
              <a:t>function and its maximization</a:t>
            </a:r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58781" name="Text Box 29"/>
          <p:cNvSpPr txBox="1">
            <a:spLocks noChangeArrowheads="1"/>
          </p:cNvSpPr>
          <p:nvPr/>
        </p:nvSpPr>
        <p:spPr bwMode="auto">
          <a:xfrm>
            <a:off x="620713" y="1844675"/>
            <a:ext cx="2354262" cy="46196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Bayes Theorem</a:t>
            </a:r>
          </a:p>
        </p:txBody>
      </p:sp>
      <p:graphicFrame>
        <p:nvGraphicFramePr>
          <p:cNvPr id="458782" name="Object 30"/>
          <p:cNvGraphicFramePr>
            <a:graphicFrameLocks noChangeAspect="1"/>
          </p:cNvGraphicFramePr>
          <p:nvPr/>
        </p:nvGraphicFramePr>
        <p:xfrm>
          <a:off x="2135188" y="2492375"/>
          <a:ext cx="39385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9100" imgH="469900" progId="Equation.DSMT4">
                  <p:embed/>
                </p:oleObj>
              </mc:Choice>
              <mc:Fallback>
                <p:oleObj name="Equation" r:id="rId2" imgW="1689100" imgH="4699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492375"/>
                        <a:ext cx="3938587" cy="10953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8783" name="Rectangle 31"/>
          <p:cNvSpPr>
            <a:spLocks noChangeArrowheads="1"/>
          </p:cNvSpPr>
          <p:nvPr/>
        </p:nvSpPr>
        <p:spPr bwMode="auto">
          <a:xfrm>
            <a:off x="3779838" y="2420938"/>
            <a:ext cx="1368425" cy="57626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accent2"/>
              </a:solidFill>
            </a:endParaRPr>
          </a:p>
        </p:txBody>
      </p:sp>
      <p:sp>
        <p:nvSpPr>
          <p:cNvPr id="458784" name="Text Box 32"/>
          <p:cNvSpPr txBox="1">
            <a:spLocks noChangeArrowheads="1"/>
          </p:cNvSpPr>
          <p:nvPr/>
        </p:nvSpPr>
        <p:spPr bwMode="auto">
          <a:xfrm>
            <a:off x="1979613" y="3789363"/>
            <a:ext cx="4868862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accent2"/>
                </a:solidFill>
                <a:latin typeface="Arial" panose="020B0604020202020204" pitchFamily="34" charset="0"/>
              </a:rPr>
              <a:t>likelihood</a:t>
            </a:r>
            <a:r>
              <a:rPr lang="it-IT" altLang="it-IT" sz="2400">
                <a:latin typeface="Arial" panose="020B0604020202020204" pitchFamily="34" charset="0"/>
              </a:rPr>
              <a:t> function   (Fisher 1922)</a:t>
            </a:r>
          </a:p>
        </p:txBody>
      </p:sp>
      <p:graphicFrame>
        <p:nvGraphicFramePr>
          <p:cNvPr id="458785" name="Object 33"/>
          <p:cNvGraphicFramePr>
            <a:graphicFrameLocks noChangeAspect="1"/>
          </p:cNvGraphicFramePr>
          <p:nvPr/>
        </p:nvGraphicFramePr>
        <p:xfrm>
          <a:off x="3365500" y="4365625"/>
          <a:ext cx="16922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641" imgH="253890" progId="Equation.DSMT4">
                  <p:embed/>
                </p:oleObj>
              </mc:Choice>
              <mc:Fallback>
                <p:oleObj name="Equation" r:id="rId4" imgW="596641" imgH="25389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4365625"/>
                        <a:ext cx="1692275" cy="71913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8786" name="Text Box 34"/>
          <p:cNvSpPr txBox="1">
            <a:spLocks noChangeArrowheads="1"/>
          </p:cNvSpPr>
          <p:nvPr/>
        </p:nvSpPr>
        <p:spPr bwMode="auto">
          <a:xfrm>
            <a:off x="395288" y="5157788"/>
            <a:ext cx="3043237" cy="954087"/>
          </a:xfrm>
          <a:prstGeom prst="rect">
            <a:avLst/>
          </a:prstGeom>
          <a:solidFill>
            <a:srgbClr val="EAEAEA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400">
                <a:latin typeface="Arial" panose="020B0604020202020204" pitchFamily="34" charset="0"/>
              </a:rPr>
              <a:t> it is a funcion of </a:t>
            </a:r>
            <a:r>
              <a:rPr lang="it-IT" altLang="it-IT" sz="2800" i="1"/>
              <a:t>C</a:t>
            </a:r>
            <a:endParaRPr lang="it-IT" altLang="it-IT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400">
                <a:latin typeface="Arial" panose="020B0604020202020204" pitchFamily="34" charset="0"/>
              </a:rPr>
              <a:t> </a:t>
            </a:r>
            <a:r>
              <a:rPr lang="it-IT" altLang="it-IT" sz="2800" i="1"/>
              <a:t>D</a:t>
            </a:r>
            <a:r>
              <a:rPr lang="it-IT" altLang="it-IT" sz="2400">
                <a:latin typeface="Arial" panose="020B0604020202020204" pitchFamily="34" charset="0"/>
              </a:rPr>
              <a:t> is fixed</a:t>
            </a:r>
          </a:p>
        </p:txBody>
      </p:sp>
      <p:graphicFrame>
        <p:nvGraphicFramePr>
          <p:cNvPr id="458787" name="Object 35"/>
          <p:cNvGraphicFramePr>
            <a:graphicFrameLocks noChangeAspect="1"/>
          </p:cNvGraphicFramePr>
          <p:nvPr/>
        </p:nvGraphicFramePr>
        <p:xfrm>
          <a:off x="5219700" y="5302250"/>
          <a:ext cx="31321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900" imgH="254000" progId="Equation.DSMT4">
                  <p:embed/>
                </p:oleObj>
              </mc:Choice>
              <mc:Fallback>
                <p:oleObj name="Equation" r:id="rId6" imgW="1104900" imgH="2540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302250"/>
                        <a:ext cx="3132138" cy="71913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8788" name="AutoShape 36"/>
          <p:cNvSpPr>
            <a:spLocks noChangeArrowheads="1"/>
          </p:cNvSpPr>
          <p:nvPr/>
        </p:nvSpPr>
        <p:spPr bwMode="auto">
          <a:xfrm>
            <a:off x="4140200" y="5445125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5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45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45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45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45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81" grpId="0" animBg="1"/>
      <p:bldP spid="458783" grpId="0" animBg="1"/>
      <p:bldP spid="458784" grpId="0" animBg="1"/>
      <p:bldP spid="458786" grpId="0" animBg="1"/>
      <p:bldP spid="4587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33"/>
          <p:cNvGraphicFramePr>
            <a:graphicFrameLocks noChangeAspect="1"/>
          </p:cNvGraphicFramePr>
          <p:nvPr/>
        </p:nvGraphicFramePr>
        <p:xfrm>
          <a:off x="3365500" y="2133600"/>
          <a:ext cx="16922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641" imgH="253890" progId="Equation.DSMT4">
                  <p:embed/>
                </p:oleObj>
              </mc:Choice>
              <mc:Fallback>
                <p:oleObj name="Equation" r:id="rId2" imgW="596641" imgH="25389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133600"/>
                        <a:ext cx="1692275" cy="71913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5"/>
          <p:cNvGraphicFramePr>
            <a:graphicFrameLocks noChangeAspect="1"/>
          </p:cNvGraphicFramePr>
          <p:nvPr/>
        </p:nvGraphicFramePr>
        <p:xfrm>
          <a:off x="5219700" y="3070225"/>
          <a:ext cx="31321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900" imgH="254000" progId="Equation.DSMT4">
                  <p:embed/>
                </p:oleObj>
              </mc:Choice>
              <mc:Fallback>
                <p:oleObj name="Equation" r:id="rId4" imgW="1104900" imgH="2540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070225"/>
                        <a:ext cx="3132138" cy="71913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AutoShape 36"/>
          <p:cNvSpPr>
            <a:spLocks noChangeArrowheads="1"/>
          </p:cNvSpPr>
          <p:nvPr/>
        </p:nvSpPr>
        <p:spPr bwMode="auto">
          <a:xfrm>
            <a:off x="4140200" y="3213100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109538" y="4076700"/>
            <a:ext cx="8713787" cy="12620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it-IT" sz="2400" dirty="0">
                <a:latin typeface="Arial" panose="020B0604020202020204" pitchFamily="34" charset="0"/>
              </a:rPr>
              <a:t>the </a:t>
            </a:r>
            <a:r>
              <a:rPr lang="en-US" altLang="it-IT" sz="2400" b="1" dirty="0">
                <a:solidFill>
                  <a:srgbClr val="0070C0"/>
                </a:solidFill>
                <a:latin typeface="Arial" panose="020B0604020202020204" pitchFamily="34" charset="0"/>
              </a:rPr>
              <a:t>likelihood </a:t>
            </a:r>
            <a:r>
              <a:rPr lang="en-US" altLang="it-IT" sz="2400" dirty="0">
                <a:latin typeface="Arial" panose="020B0604020202020204" pitchFamily="34" charset="0"/>
              </a:rPr>
              <a:t>is the probability that the data would have if they belonged to the probability distribution corresponding to the choice  </a:t>
            </a:r>
            <a:r>
              <a:rPr lang="it-IT" altLang="it-IT" sz="2800" i="1" dirty="0">
                <a:latin typeface="+mj-lt"/>
              </a:rPr>
              <a:t>C </a:t>
            </a:r>
            <a:r>
              <a:rPr lang="it-IT" altLang="it-IT" sz="2400" dirty="0">
                <a:latin typeface="+mj-lt"/>
              </a:rPr>
              <a:t>= </a:t>
            </a:r>
            <a:r>
              <a:rPr lang="it-IT" altLang="it-IT" sz="2800" i="1" dirty="0">
                <a:latin typeface="+mj-lt"/>
              </a:rPr>
              <a:t>c</a:t>
            </a:r>
            <a:r>
              <a:rPr lang="it-IT" altLang="it-IT" sz="2400" dirty="0">
                <a:latin typeface="Arial" panose="020B0604020202020204" pitchFamily="34" charset="0"/>
              </a:rPr>
              <a:t>  of the </a:t>
            </a:r>
            <a:r>
              <a:rPr lang="it-IT" altLang="it-IT" sz="2400" dirty="0" err="1">
                <a:latin typeface="Arial" panose="020B0604020202020204" pitchFamily="34" charset="0"/>
              </a:rPr>
              <a:t>distribution</a:t>
            </a:r>
            <a:r>
              <a:rPr lang="it-IT" altLang="it-IT" sz="2400" dirty="0"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</a:rPr>
              <a:t>parameters</a:t>
            </a:r>
            <a:endParaRPr lang="it-IT" altLang="it-IT" sz="2400" dirty="0">
              <a:latin typeface="Arial" panose="020B0604020202020204" pitchFamily="34" charset="0"/>
            </a:endParaRPr>
          </a:p>
        </p:txBody>
      </p: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88900" y="5445125"/>
            <a:ext cx="8712200" cy="1200150"/>
            <a:chOff x="88669" y="5445224"/>
            <a:chExt cx="8713092" cy="1200329"/>
          </a:xfrm>
        </p:grpSpPr>
        <p:sp>
          <p:nvSpPr>
            <p:cNvPr id="36875" name="Text Box 32"/>
            <p:cNvSpPr txBox="1">
              <a:spLocks noChangeArrowheads="1"/>
            </p:cNvSpPr>
            <p:nvPr/>
          </p:nvSpPr>
          <p:spPr bwMode="auto">
            <a:xfrm>
              <a:off x="88669" y="5445224"/>
              <a:ext cx="8713092" cy="120032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</a:rPr>
                <a:t>usually: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graphicFrame>
          <p:nvGraphicFramePr>
            <p:cNvPr id="36876" name="Object 5"/>
            <p:cNvGraphicFramePr>
              <a:graphicFrameLocks noChangeAspect="1"/>
            </p:cNvGraphicFramePr>
            <p:nvPr/>
          </p:nvGraphicFramePr>
          <p:xfrm>
            <a:off x="2298701" y="5445224"/>
            <a:ext cx="2759074" cy="1150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6" imgW="965200" imgH="457200" progId="Equation.3">
                    <p:embed/>
                  </p:oleObj>
                </mc:Choice>
                <mc:Fallback>
                  <p:oleObj name="Equazione" r:id="rId6" imgW="965200" imgH="457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8701" y="5445224"/>
                          <a:ext cx="2759074" cy="1150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871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36872" name="Text Box 3"/>
          <p:cNvSpPr txBox="1">
            <a:spLocks noChangeArrowheads="1"/>
          </p:cNvSpPr>
          <p:nvPr/>
        </p:nvSpPr>
        <p:spPr bwMode="auto">
          <a:xfrm>
            <a:off x="2987675" y="188913"/>
            <a:ext cx="5329238" cy="11049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b="1">
                <a:solidFill>
                  <a:srgbClr val="0070C0"/>
                </a:solidFill>
                <a:latin typeface="Arial" panose="020B0604020202020204" pitchFamily="34" charset="0"/>
              </a:rPr>
              <a:t>likelihood </a:t>
            </a:r>
            <a:r>
              <a:rPr lang="en-US" altLang="it-IT">
                <a:latin typeface="Arial" panose="020B0604020202020204" pitchFamily="34" charset="0"/>
              </a:rPr>
              <a:t>function and its maximization</a:t>
            </a:r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1979613" y="1484313"/>
            <a:ext cx="4868862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accent2"/>
                </a:solidFill>
                <a:latin typeface="Arial" panose="020B0604020202020204" pitchFamily="34" charset="0"/>
              </a:rPr>
              <a:t>likelihood</a:t>
            </a:r>
            <a:r>
              <a:rPr lang="it-IT" altLang="it-IT" sz="2400">
                <a:latin typeface="Arial" panose="020B0604020202020204" pitchFamily="34" charset="0"/>
              </a:rPr>
              <a:t> function   (Fisher 1922)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395288" y="2924175"/>
            <a:ext cx="3043237" cy="954088"/>
          </a:xfrm>
          <a:prstGeom prst="rect">
            <a:avLst/>
          </a:prstGeom>
          <a:solidFill>
            <a:srgbClr val="EAEAEA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400">
                <a:latin typeface="Arial" panose="020B0604020202020204" pitchFamily="34" charset="0"/>
              </a:rPr>
              <a:t> it is a funcion of </a:t>
            </a:r>
            <a:r>
              <a:rPr lang="it-IT" altLang="it-IT" sz="2800" i="1"/>
              <a:t>C</a:t>
            </a:r>
            <a:endParaRPr lang="it-IT" altLang="it-IT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400">
                <a:latin typeface="Arial" panose="020B0604020202020204" pitchFamily="34" charset="0"/>
              </a:rPr>
              <a:t> </a:t>
            </a:r>
            <a:r>
              <a:rPr lang="it-IT" altLang="it-IT" sz="2800" i="1"/>
              <a:t>D</a:t>
            </a:r>
            <a:r>
              <a:rPr lang="it-IT" altLang="it-IT" sz="2400">
                <a:latin typeface="Arial" panose="020B0604020202020204" pitchFamily="34" charset="0"/>
              </a:rPr>
              <a:t> is fixed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</p:spPr>
      </p:pic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2268538" y="620713"/>
            <a:ext cx="6450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blue: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5FC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green: </a:t>
            </a:r>
            <a:r>
              <a:rPr lang="en-US" altLang="it-IT" sz="2000">
                <a:latin typeface="Arial" panose="020B0604020202020204" pitchFamily="34" charset="0"/>
                <a:cs typeface="Arial" panose="020B0604020202020204" pitchFamily="34" charset="0"/>
              </a:rPr>
              <a:t>their probability with respect to the distribution</a:t>
            </a:r>
            <a:endParaRPr lang="it-IT" altLang="it-IT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2339975" y="1535113"/>
            <a:ext cx="6110288" cy="433387"/>
            <a:chOff x="2339752" y="1534759"/>
            <a:chExt cx="6110191" cy="434050"/>
          </a:xfrm>
        </p:grpSpPr>
        <p:graphicFrame>
          <p:nvGraphicFramePr>
            <p:cNvPr id="37893" name="Object 5"/>
            <p:cNvGraphicFramePr>
              <a:graphicFrameLocks noChangeAspect="1"/>
            </p:cNvGraphicFramePr>
            <p:nvPr/>
          </p:nvGraphicFramePr>
          <p:xfrm>
            <a:off x="2339752" y="1552884"/>
            <a:ext cx="1528763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698197" imgH="215806" progId="Equation.3">
                    <p:embed/>
                  </p:oleObj>
                </mc:Choice>
                <mc:Fallback>
                  <p:oleObj name="Equazione" r:id="rId3" imgW="698197" imgH="21580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752" y="1552884"/>
                          <a:ext cx="1528763" cy="415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4" name="CasellaDiTesto 5"/>
            <p:cNvSpPr txBox="1">
              <a:spLocks noChangeArrowheads="1"/>
            </p:cNvSpPr>
            <p:nvPr/>
          </p:nvSpPr>
          <p:spPr bwMode="auto">
            <a:xfrm>
              <a:off x="3779912" y="1534759"/>
              <a:ext cx="4670031" cy="400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>
                  <a:latin typeface="Arial" panose="020B0604020202020204" pitchFamily="34" charset="0"/>
                  <a:cs typeface="Arial" panose="020B0604020202020204" pitchFamily="34" charset="0"/>
                </a:rPr>
                <a:t>product of the probabilities of each data</a:t>
              </a:r>
              <a:endParaRPr lang="it-IT" altLang="it-IT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2268538" y="620713"/>
            <a:ext cx="6450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blue: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5FC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green: </a:t>
            </a:r>
            <a:r>
              <a:rPr lang="en-US" altLang="it-IT" sz="2000">
                <a:latin typeface="Arial" panose="020B0604020202020204" pitchFamily="34" charset="0"/>
                <a:cs typeface="Arial" panose="020B0604020202020204" pitchFamily="34" charset="0"/>
              </a:rPr>
              <a:t>their probability with respect to the distribution</a:t>
            </a:r>
            <a:endParaRPr lang="it-IT" altLang="it-IT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o 7"/>
          <p:cNvGrpSpPr>
            <a:grpSpLocks/>
          </p:cNvGrpSpPr>
          <p:nvPr/>
        </p:nvGrpSpPr>
        <p:grpSpPr bwMode="auto">
          <a:xfrm>
            <a:off x="2339975" y="1535113"/>
            <a:ext cx="6110288" cy="433387"/>
            <a:chOff x="2339752" y="1534759"/>
            <a:chExt cx="6110191" cy="434050"/>
          </a:xfrm>
        </p:grpSpPr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2339752" y="1552884"/>
            <a:ext cx="1528763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698197" imgH="215806" progId="Equation.3">
                    <p:embed/>
                  </p:oleObj>
                </mc:Choice>
                <mc:Fallback>
                  <p:oleObj name="Equazione" r:id="rId3" imgW="698197" imgH="21580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752" y="1552884"/>
                          <a:ext cx="1528763" cy="415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18" name="CasellaDiTesto 5"/>
            <p:cNvSpPr txBox="1">
              <a:spLocks noChangeArrowheads="1"/>
            </p:cNvSpPr>
            <p:nvPr/>
          </p:nvSpPr>
          <p:spPr bwMode="auto">
            <a:xfrm>
              <a:off x="3779912" y="1534759"/>
              <a:ext cx="4670031" cy="400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>
                  <a:latin typeface="Arial" panose="020B0604020202020204" pitchFamily="34" charset="0"/>
                  <a:cs typeface="Arial" panose="020B0604020202020204" pitchFamily="34" charset="0"/>
                </a:rPr>
                <a:t>product of the probabilities of each data</a:t>
              </a:r>
              <a:endParaRPr lang="it-IT" altLang="it-IT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50825" y="44450"/>
            <a:ext cx="8532813" cy="2678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%function likelihood for the normal pdf </a:t>
            </a:r>
            <a:r>
              <a:rPr lang="it-IT" altLang="it-IT" sz="2400" b="1">
                <a:latin typeface="Courier New" panose="02070309020205020404" pitchFamily="49" charset="0"/>
              </a:rPr>
              <a:t>function y = likelihood(data, parameters)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mean = parameters(1);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sigma = parameters(2);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pdfnormal = @(x)  1/(sigma*sqrt(2*pi))*exp(-((x-mean).^2)/(2*sigma^2));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y = prod(pdfnormal(data));</a:t>
            </a:r>
          </a:p>
        </p:txBody>
      </p:sp>
      <p:pic>
        <p:nvPicPr>
          <p:cNvPr id="460805" name="Picture 5" descr="Probability density function for the normal distribution">
            <a:hlinkClick r:id="rId2" tooltip="Probability density function for the normal distribu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22563"/>
            <a:ext cx="496887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532813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%function likelihood for the normal pdf </a:t>
            </a:r>
            <a:r>
              <a:rPr lang="it-IT" altLang="it-IT" sz="2400" b="1">
                <a:latin typeface="Courier New" panose="02070309020205020404" pitchFamily="49" charset="0"/>
              </a:rPr>
              <a:t>function y = likelihood(data, parameters)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mean = parameters(1);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sigma = parameters(2);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pdfnormal = @(x)  1/(sigma*sqrt(2*pi))*exp(-((x-mean).^2)/(2*sigma^2));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y = prod(pdfnormal(data));</a:t>
            </a:r>
          </a:p>
        </p:txBody>
      </p:sp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360363" y="5035550"/>
            <a:ext cx="8532812" cy="1562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 standard normal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 (mean 0, variance = 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function p = pdfnormal(z)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p = exp(-0.5*z.^2)/sqrt(2*pi);</a:t>
            </a:r>
          </a:p>
        </p:txBody>
      </p:sp>
      <p:graphicFrame>
        <p:nvGraphicFramePr>
          <p:cNvPr id="40964" name="Object 4"/>
          <p:cNvGraphicFramePr>
            <a:graphicFrameLocks noGrp="1" noChangeAspect="1"/>
          </p:cNvGraphicFramePr>
          <p:nvPr>
            <p:ph/>
          </p:nvPr>
        </p:nvGraphicFramePr>
        <p:xfrm>
          <a:off x="2124075" y="3082925"/>
          <a:ext cx="4968875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59866" imgH="545863" progId="Equation.DSMT4">
                  <p:embed/>
                </p:oleObj>
              </mc:Choice>
              <mc:Fallback>
                <p:oleObj name="Equation" r:id="rId2" imgW="1459866" imgH="54586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082925"/>
                        <a:ext cx="4968875" cy="1858963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532813" cy="6002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 script plot_likelihood for plotting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 the likelihood od data (normal pdf)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xr = randn(10,1);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means = linspace(-1,3,20);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sigmas = linspace(0.5,3,15);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[M,S] = meshgrid(means,sigmas);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for i=1:size(M,1)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  for j=1:size(M,2)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	mean = M(i,j); sigma = S(i,j);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	parameters = [mean sigma];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     V(i,j) = likelihood(xr,parameters);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  end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end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mesh(M,S,V)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xlabel('mean')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ylabel('sigma')</a:t>
            </a: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6588125" y="333375"/>
            <a:ext cx="1471613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likelihood</a:t>
            </a:r>
          </a:p>
        </p:txBody>
      </p:sp>
      <p:sp>
        <p:nvSpPr>
          <p:cNvPr id="43012" name="CasellaDiTesto 1"/>
          <p:cNvSpPr txBox="1">
            <a:spLocks noChangeArrowheads="1"/>
          </p:cNvSpPr>
          <p:nvPr/>
        </p:nvSpPr>
        <p:spPr bwMode="auto">
          <a:xfrm>
            <a:off x="5867400" y="6092825"/>
            <a:ext cx="9556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43013" name="CasellaDiTesto 4"/>
          <p:cNvSpPr txBox="1">
            <a:spLocks noChangeArrowheads="1"/>
          </p:cNvSpPr>
          <p:nvPr/>
        </p:nvSpPr>
        <p:spPr bwMode="auto">
          <a:xfrm>
            <a:off x="1978025" y="6092825"/>
            <a:ext cx="10080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41544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 script maximlikelihood: example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 maximization of the likelihood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 (minimize –likelihood)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 data (from a normal 0,1 distribution)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xr = randn(10,1);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9933"/>
                </a:solidFill>
                <a:latin typeface="Courier New" panose="02070309020205020404" pitchFamily="49" charset="0"/>
              </a:rPr>
              <a:t>% the function to be minimized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f_objective = @(x) -likelihood(xr,x);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parametersfit =	 fminsearch(f_objective,[3,3])</a:t>
            </a: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0" y="4797425"/>
            <a:ext cx="9036050" cy="12001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&gt;&gt; maximlikelihood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 parametersfit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</a:rPr>
              <a:t>    0.0013         0.8570</a:t>
            </a:r>
          </a:p>
        </p:txBody>
      </p:sp>
      <p:sp>
        <p:nvSpPr>
          <p:cNvPr id="461830" name="Text Box 6"/>
          <p:cNvSpPr txBox="1">
            <a:spLocks noChangeArrowheads="1"/>
          </p:cNvSpPr>
          <p:nvPr/>
        </p:nvSpPr>
        <p:spPr bwMode="auto">
          <a:xfrm>
            <a:off x="971550" y="6051550"/>
            <a:ext cx="955675" cy="4619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mean</a:t>
            </a:r>
          </a:p>
        </p:txBody>
      </p:sp>
      <p:sp>
        <p:nvSpPr>
          <p:cNvPr id="461831" name="Text Box 7"/>
          <p:cNvSpPr txBox="1">
            <a:spLocks noChangeArrowheads="1"/>
          </p:cNvSpPr>
          <p:nvPr/>
        </p:nvSpPr>
        <p:spPr bwMode="auto">
          <a:xfrm>
            <a:off x="2916238" y="5997575"/>
            <a:ext cx="2838450" cy="4619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standard deviation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9" grpId="0" animBg="1"/>
      <p:bldP spid="461830" grpId="0" animBg="1"/>
      <p:bldP spid="4618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0825" y="2019300"/>
            <a:ext cx="8116888" cy="10779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dirty="0" err="1">
                <a:latin typeface="Arial" panose="020B0604020202020204" pitchFamily="34" charset="0"/>
              </a:rPr>
              <a:t>Conjugate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Gradient</a:t>
            </a:r>
            <a:r>
              <a:rPr lang="it-IT" altLang="it-IT" dirty="0">
                <a:latin typeface="Arial" panose="020B0604020202020204" pitchFamily="34" charset="0"/>
              </a:rPr>
              <a:t>, </a:t>
            </a:r>
            <a:r>
              <a:rPr lang="it-IT" altLang="it-IT" dirty="0" err="1">
                <a:latin typeface="Arial" panose="020B0604020202020204" pitchFamily="34" charset="0"/>
              </a:rPr>
              <a:t>Krylov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methods</a:t>
            </a:r>
            <a:r>
              <a:rPr lang="it-IT" altLang="it-IT" dirty="0">
                <a:latin typeface="Arial" panose="020B0604020202020204" pitchFamily="34" charset="0"/>
              </a:rPr>
              <a:t>, ….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dirty="0">
                <a:latin typeface="Arial" panose="020B0604020202020204" pitchFamily="34" charset="0"/>
              </a:rPr>
              <a:t>	(iterative </a:t>
            </a:r>
            <a:r>
              <a:rPr lang="it-IT" altLang="it-IT" dirty="0" err="1">
                <a:latin typeface="Arial" panose="020B0604020202020204" pitchFamily="34" charset="0"/>
              </a:rPr>
              <a:t>methods</a:t>
            </a:r>
            <a:r>
              <a:rPr lang="it-IT" altLang="it-IT" dirty="0">
                <a:latin typeface="Arial" panose="020B0604020202020204" pitchFamily="34" charset="0"/>
              </a:rPr>
              <a:t> for linear </a:t>
            </a:r>
            <a:r>
              <a:rPr lang="it-IT" altLang="it-IT" dirty="0" err="1">
                <a:latin typeface="Arial" panose="020B0604020202020204" pitchFamily="34" charset="0"/>
              </a:rPr>
              <a:t>system</a:t>
            </a:r>
            <a:r>
              <a:rPr lang="it-IT" altLang="it-IT" dirty="0">
                <a:latin typeface="Arial" panose="020B0604020202020204" pitchFamily="34" charset="0"/>
              </a:rPr>
              <a:t>) </a:t>
            </a: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3241675" y="1087438"/>
          <a:ext cx="19399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431425" imgH="177646" progId="Equation.3">
                  <p:embed/>
                </p:oleObj>
              </mc:Choice>
              <mc:Fallback>
                <p:oleObj name="Equazione" r:id="rId3" imgW="431425" imgH="1776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1087438"/>
                        <a:ext cx="1939925" cy="69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165100" y="3213100"/>
            <a:ext cx="8418513" cy="1446213"/>
            <a:chOff x="165533" y="3877653"/>
            <a:chExt cx="8418678" cy="1446887"/>
          </a:xfrm>
        </p:grpSpPr>
        <p:sp>
          <p:nvSpPr>
            <p:cNvPr id="2" name="Rettangolo 1"/>
            <p:cNvSpPr/>
            <p:nvPr/>
          </p:nvSpPr>
          <p:spPr>
            <a:xfrm>
              <a:off x="165533" y="3877653"/>
              <a:ext cx="8418678" cy="144688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altLang="it-IT" sz="2800" dirty="0">
                  <a:latin typeface="Arial" panose="020B0604020202020204" pitchFamily="34" charset="0"/>
                </a:rPr>
                <a:t>iterative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methods</a:t>
              </a:r>
              <a:r>
                <a:rPr lang="it-IT" altLang="it-IT" sz="2800" dirty="0">
                  <a:latin typeface="Arial" panose="020B0604020202020204" pitchFamily="34" charset="0"/>
                </a:rPr>
                <a:t> generate a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sequence</a:t>
              </a:r>
              <a:r>
                <a:rPr lang="it-IT" altLang="it-IT" sz="2800" dirty="0">
                  <a:latin typeface="Arial" panose="020B0604020202020204" pitchFamily="34" charset="0"/>
                </a:rPr>
                <a:t> of </a:t>
              </a:r>
            </a:p>
            <a:p>
              <a:pPr>
                <a:defRPr/>
              </a:pPr>
              <a:r>
                <a:rPr lang="it-IT" altLang="it-IT" sz="2800" dirty="0" err="1">
                  <a:latin typeface="Arial" panose="020B0604020202020204" pitchFamily="34" charset="0"/>
                </a:rPr>
                <a:t>approximations</a:t>
              </a:r>
              <a:r>
                <a:rPr lang="it-IT" altLang="it-IT" sz="2800" dirty="0">
                  <a:latin typeface="Arial" panose="020B0604020202020204" pitchFamily="34" charset="0"/>
                </a:rPr>
                <a:t>        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that</a:t>
              </a:r>
              <a:r>
                <a:rPr lang="it-IT" altLang="it-IT" sz="2800" dirty="0">
                  <a:latin typeface="Arial" panose="020B0604020202020204" pitchFamily="34" charset="0"/>
                </a:rPr>
                <a:t>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converges</a:t>
              </a:r>
              <a:r>
                <a:rPr lang="it-IT" altLang="it-IT" sz="2800" dirty="0">
                  <a:latin typeface="Arial" panose="020B0604020202020204" pitchFamily="34" charset="0"/>
                </a:rPr>
                <a:t> to the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solution</a:t>
              </a:r>
              <a:endParaRPr lang="it-IT" altLang="it-IT" sz="2800" dirty="0">
                <a:latin typeface="Arial" panose="020B0604020202020204" pitchFamily="34" charset="0"/>
              </a:endParaRPr>
            </a:p>
            <a:p>
              <a:pPr>
                <a:defRPr/>
              </a:pPr>
              <a:r>
                <a:rPr lang="it-IT" sz="3200" b="1" dirty="0" err="1">
                  <a:latin typeface="+mn-lt"/>
                </a:rPr>
                <a:t>x</a:t>
              </a:r>
              <a:r>
                <a:rPr lang="it-IT" sz="3200" baseline="-25000" dirty="0" err="1">
                  <a:latin typeface="+mn-lt"/>
                </a:rPr>
                <a:t>sol</a:t>
              </a:r>
              <a:r>
                <a:rPr lang="it-IT" sz="2800" dirty="0">
                  <a:latin typeface="Arial" panose="020B0604020202020204" pitchFamily="34" charset="0"/>
                </a:rPr>
                <a:t> of the system</a:t>
              </a:r>
              <a:endParaRPr lang="it-IT" sz="2800" dirty="0"/>
            </a:p>
          </p:txBody>
        </p:sp>
        <p:graphicFrame>
          <p:nvGraphicFramePr>
            <p:cNvPr id="8203" name="Object 5"/>
            <p:cNvGraphicFramePr>
              <a:graphicFrameLocks noChangeAspect="1"/>
            </p:cNvGraphicFramePr>
            <p:nvPr/>
          </p:nvGraphicFramePr>
          <p:xfrm>
            <a:off x="2844046" y="4196582"/>
            <a:ext cx="648072" cy="727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177646" imgH="228402" progId="Equation.3">
                    <p:embed/>
                  </p:oleObj>
                </mc:Choice>
                <mc:Fallback>
                  <p:oleObj name="Equazione" r:id="rId5" imgW="177646" imgH="228402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046" y="4196582"/>
                          <a:ext cx="648072" cy="7277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198438" y="4608513"/>
            <a:ext cx="8777287" cy="1054100"/>
            <a:chOff x="198942" y="5272900"/>
            <a:chExt cx="8776316" cy="1054442"/>
          </a:xfrm>
        </p:grpSpPr>
        <p:sp>
          <p:nvSpPr>
            <p:cNvPr id="14" name="Rettangolo 13"/>
            <p:cNvSpPr/>
            <p:nvPr/>
          </p:nvSpPr>
          <p:spPr>
            <a:xfrm>
              <a:off x="198942" y="5372944"/>
              <a:ext cx="8776316" cy="95439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altLang="it-IT" sz="2800" dirty="0" err="1">
                  <a:latin typeface="Arial" panose="020B0604020202020204" pitchFamily="34" charset="0"/>
                </a:rPr>
                <a:t>at</a:t>
              </a:r>
              <a:r>
                <a:rPr lang="it-IT" altLang="it-IT" sz="2800" dirty="0">
                  <a:latin typeface="Arial" panose="020B0604020202020204" pitchFamily="34" charset="0"/>
                </a:rPr>
                <a:t>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each</a:t>
              </a:r>
              <a:r>
                <a:rPr lang="it-IT" altLang="it-IT" sz="2800" dirty="0">
                  <a:latin typeface="Arial" panose="020B0604020202020204" pitchFamily="34" charset="0"/>
                </a:rPr>
                <a:t>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iteration</a:t>
              </a:r>
              <a:r>
                <a:rPr lang="it-IT" altLang="it-IT" sz="2800" dirty="0">
                  <a:latin typeface="Arial" panose="020B0604020202020204" pitchFamily="34" charset="0"/>
                </a:rPr>
                <a:t>,  the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approximation</a:t>
              </a:r>
              <a:r>
                <a:rPr lang="it-IT" altLang="it-IT" sz="2800" dirty="0">
                  <a:latin typeface="Arial" panose="020B0604020202020204" pitchFamily="34" charset="0"/>
                </a:rPr>
                <a:t>        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is</a:t>
              </a:r>
              <a:r>
                <a:rPr lang="it-IT" altLang="it-IT" sz="2800" dirty="0">
                  <a:latin typeface="Arial" panose="020B0604020202020204" pitchFamily="34" charset="0"/>
                </a:rPr>
                <a:t>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computed</a:t>
              </a:r>
              <a:endParaRPr lang="it-IT" altLang="it-IT" sz="2800" dirty="0">
                <a:latin typeface="Arial" panose="020B0604020202020204" pitchFamily="34" charset="0"/>
              </a:endParaRPr>
            </a:p>
            <a:p>
              <a:pPr>
                <a:defRPr/>
              </a:pPr>
              <a:r>
                <a:rPr lang="it-IT" altLang="it-IT" sz="2800" dirty="0">
                  <a:latin typeface="Arial" panose="020B0604020202020204" pitchFamily="34" charset="0"/>
                </a:rPr>
                <a:t>by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means</a:t>
              </a:r>
              <a:r>
                <a:rPr lang="it-IT" altLang="it-IT" sz="2800" dirty="0">
                  <a:latin typeface="Arial" panose="020B0604020202020204" pitchFamily="34" charset="0"/>
                </a:rPr>
                <a:t> of a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matrix-vector</a:t>
              </a:r>
              <a:r>
                <a:rPr lang="it-IT" altLang="it-IT" sz="2800" dirty="0">
                  <a:latin typeface="Arial" panose="020B0604020202020204" pitchFamily="34" charset="0"/>
                </a:rPr>
                <a:t>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product</a:t>
              </a:r>
              <a:endParaRPr lang="it-IT" sz="2800" dirty="0"/>
            </a:p>
          </p:txBody>
        </p:sp>
        <p:graphicFrame>
          <p:nvGraphicFramePr>
            <p:cNvPr id="8201" name="Object 5"/>
            <p:cNvGraphicFramePr>
              <a:graphicFrameLocks noChangeAspect="1"/>
            </p:cNvGraphicFramePr>
            <p:nvPr/>
          </p:nvGraphicFramePr>
          <p:xfrm>
            <a:off x="6159838" y="5272900"/>
            <a:ext cx="644410" cy="723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177646" imgH="228402" progId="Equation.3">
                    <p:embed/>
                  </p:oleObj>
                </mc:Choice>
                <mc:Fallback>
                  <p:oleObj name="Equazione" r:id="rId7" imgW="177646" imgH="228402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9838" y="5272900"/>
                          <a:ext cx="644410" cy="723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ttangolo 12"/>
          <p:cNvSpPr/>
          <p:nvPr/>
        </p:nvSpPr>
        <p:spPr bwMode="auto">
          <a:xfrm>
            <a:off x="165100" y="5734050"/>
            <a:ext cx="8655050" cy="46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dirty="0" err="1">
                <a:solidFill>
                  <a:srgbClr val="0033CC"/>
                </a:solidFill>
                <a:latin typeface="Arial" panose="020B0604020202020204" pitchFamily="34" charset="0"/>
              </a:rPr>
              <a:t>very</a:t>
            </a:r>
            <a:r>
              <a:rPr lang="it-IT" altLang="it-IT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0033CC"/>
                </a:solidFill>
                <a:latin typeface="Arial" panose="020B0604020202020204" pitchFamily="34" charset="0"/>
              </a:rPr>
              <a:t>efficient</a:t>
            </a:r>
            <a:r>
              <a:rPr lang="it-IT" altLang="it-IT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0033CC"/>
                </a:solidFill>
                <a:latin typeface="Arial" panose="020B0604020202020204" pitchFamily="34" charset="0"/>
              </a:rPr>
              <a:t>if</a:t>
            </a:r>
            <a:r>
              <a:rPr lang="it-IT" altLang="it-IT" dirty="0">
                <a:solidFill>
                  <a:srgbClr val="0033CC"/>
                </a:solidFill>
                <a:latin typeface="Arial" panose="020B0604020202020204" pitchFamily="34" charset="0"/>
              </a:rPr>
              <a:t> the </a:t>
            </a:r>
            <a:r>
              <a:rPr lang="it-IT" altLang="it-IT" dirty="0" err="1">
                <a:solidFill>
                  <a:srgbClr val="0033CC"/>
                </a:solidFill>
                <a:latin typeface="Arial" panose="020B0604020202020204" pitchFamily="34" charset="0"/>
              </a:rPr>
              <a:t>matrix</a:t>
            </a:r>
            <a:r>
              <a:rPr lang="it-IT" altLang="it-IT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0033CC"/>
                </a:solidFill>
                <a:latin typeface="Arial" panose="020B0604020202020204" pitchFamily="34" charset="0"/>
              </a:rPr>
              <a:t>is</a:t>
            </a:r>
            <a:r>
              <a:rPr lang="it-IT" altLang="it-IT" dirty="0">
                <a:solidFill>
                  <a:srgbClr val="0033CC"/>
                </a:solidFill>
                <a:latin typeface="Arial" panose="020B0604020202020204" pitchFamily="34" charset="0"/>
              </a:rPr>
              <a:t> large and sparse</a:t>
            </a:r>
            <a:endParaRPr lang="it-IT" dirty="0">
              <a:solidFill>
                <a:srgbClr val="0033CC"/>
              </a:solidFill>
            </a:endParaRPr>
          </a:p>
        </p:txBody>
      </p:sp>
      <p:sp>
        <p:nvSpPr>
          <p:cNvPr id="8199" name="Text Box 3"/>
          <p:cNvSpPr txBox="1">
            <a:spLocks noChangeArrowheads="1"/>
          </p:cNvSpPr>
          <p:nvPr/>
        </p:nvSpPr>
        <p:spPr bwMode="auto">
          <a:xfrm>
            <a:off x="1878013" y="271463"/>
            <a:ext cx="5854700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Minimum of quadratic functions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</p:spPr>
      </p:pic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</p:spPr>
      </p:pic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</p:spPr>
      </p:pic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</p:spPr>
      </p:pic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987675" y="188913"/>
            <a:ext cx="2736453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 err="1">
                <a:latin typeface="Arial" panose="020B0604020202020204" pitchFamily="34" charset="0"/>
              </a:rPr>
              <a:t>robotic</a:t>
            </a:r>
            <a:r>
              <a:rPr lang="it-IT" altLang="it-IT" dirty="0">
                <a:latin typeface="Arial" panose="020B0604020202020204" pitchFamily="34" charset="0"/>
              </a:rPr>
              <a:t> arm</a:t>
            </a:r>
          </a:p>
        </p:txBody>
      </p:sp>
      <p:sp>
        <p:nvSpPr>
          <p:cNvPr id="50183" name="CasellaDiTesto 2"/>
          <p:cNvSpPr txBox="1">
            <a:spLocks noChangeArrowheads="1"/>
          </p:cNvSpPr>
          <p:nvPr/>
        </p:nvSpPr>
        <p:spPr bwMode="auto">
          <a:xfrm>
            <a:off x="323528" y="1124744"/>
            <a:ext cx="8424936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suppose we have a planar robot with an arm made up of 3 sub-arms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each sub-arm has its own length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the first sub-arm is connected to the ground by means of a joint which forms a joint angle that we will call the first joint angle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the second sub-arm is connected to the first sub-arm by means of a joint which forms a joint angle called the second joint angle, and the third sub-arm is connected to the second sub-arm by means of a joint which has a joint angle called the third joint angle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we want compute the values of the 3 angles that allow the (end of) robotic arm (</a:t>
            </a:r>
            <a:r>
              <a:rPr lang="en-US" altLang="it-IT" sz="18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effector position</a:t>
            </a: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 to reach a fixed point  called the </a:t>
            </a:r>
            <a:r>
              <a:rPr lang="en-US" altLang="it-IT" sz="1800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position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661F608-3D4D-88A9-2895-32046E9A7F65}"/>
              </a:ext>
            </a:extLst>
          </p:cNvPr>
          <p:cNvGrpSpPr/>
          <p:nvPr/>
        </p:nvGrpSpPr>
        <p:grpSpPr>
          <a:xfrm>
            <a:off x="2051720" y="3884172"/>
            <a:ext cx="4536504" cy="2862322"/>
            <a:chOff x="2051720" y="3884172"/>
            <a:chExt cx="4536504" cy="286232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D8D2AD8-B701-2F77-8AD6-0AF5B9283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7784" y="4208212"/>
              <a:ext cx="3384376" cy="2538282"/>
            </a:xfrm>
            <a:prstGeom prst="rect">
              <a:avLst/>
            </a:prstGeom>
          </p:spPr>
        </p:pic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ACC20537-56AA-134E-D779-883E4F27AAAE}"/>
                </a:ext>
              </a:extLst>
            </p:cNvPr>
            <p:cNvCxnSpPr/>
            <p:nvPr/>
          </p:nvCxnSpPr>
          <p:spPr bwMode="auto">
            <a:xfrm>
              <a:off x="2051720" y="3933056"/>
              <a:ext cx="1656184" cy="8640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DF792DEF-2149-3922-4B75-E2F74D082A88}"/>
                </a:ext>
              </a:extLst>
            </p:cNvPr>
            <p:cNvCxnSpPr/>
            <p:nvPr/>
          </p:nvCxnSpPr>
          <p:spPr bwMode="auto">
            <a:xfrm flipH="1">
              <a:off x="4788024" y="3884172"/>
              <a:ext cx="1800200" cy="7689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FF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987675" y="188913"/>
            <a:ext cx="2736453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 err="1">
                <a:latin typeface="Arial" panose="020B0604020202020204" pitchFamily="34" charset="0"/>
              </a:rPr>
              <a:t>robotic</a:t>
            </a:r>
            <a:r>
              <a:rPr lang="it-IT" altLang="it-IT" dirty="0">
                <a:latin typeface="Arial" panose="020B0604020202020204" pitchFamily="34" charset="0"/>
              </a:rPr>
              <a:t> arm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F8B289-5FEF-E1DF-10CF-4799C62219A6}"/>
              </a:ext>
            </a:extLst>
          </p:cNvPr>
          <p:cNvSpPr txBox="1"/>
          <p:nvPr/>
        </p:nvSpPr>
        <p:spPr>
          <a:xfrm>
            <a:off x="28332" y="1155771"/>
            <a:ext cx="7423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the position of the end effector of the robotic arm is given by: </a:t>
            </a: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A24EEB8-CC45-A977-C203-E9947810A695}"/>
              </a:ext>
            </a:extLst>
          </p:cNvPr>
          <p:cNvGrpSpPr/>
          <p:nvPr/>
        </p:nvGrpSpPr>
        <p:grpSpPr>
          <a:xfrm>
            <a:off x="55965" y="1831388"/>
            <a:ext cx="6999472" cy="1061767"/>
            <a:chOff x="55965" y="1831388"/>
            <a:chExt cx="6999472" cy="106176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0020877-83DF-E3B7-CD26-51C872FF3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876484"/>
              <a:ext cx="5972175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3D7F84B4-2893-0AA5-40F2-801F6629D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484486"/>
              <a:ext cx="6443877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11CF0EBE-7DBE-BCFB-625D-504AEA25DF37}"/>
                </a:ext>
              </a:extLst>
            </p:cNvPr>
            <p:cNvSpPr txBox="1"/>
            <p:nvPr/>
          </p:nvSpPr>
          <p:spPr>
            <a:xfrm>
              <a:off x="55965" y="1831388"/>
              <a:ext cx="915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i="1" dirty="0" err="1"/>
                <a:t>x</a:t>
              </a:r>
              <a:r>
                <a:rPr lang="it-IT" baseline="-25000" dirty="0" err="1"/>
                <a:t>robarm</a:t>
              </a:r>
              <a:endParaRPr lang="it-IT" baseline="-25000" dirty="0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2DE30EF-6304-28AC-22E8-D41C7979615D}"/>
                </a:ext>
              </a:extLst>
            </p:cNvPr>
            <p:cNvSpPr txBox="1"/>
            <p:nvPr/>
          </p:nvSpPr>
          <p:spPr>
            <a:xfrm>
              <a:off x="107504" y="2431490"/>
              <a:ext cx="915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i="1" dirty="0" err="1"/>
                <a:t>y</a:t>
              </a:r>
              <a:r>
                <a:rPr lang="it-IT" baseline="-25000" dirty="0" err="1"/>
                <a:t>robarm</a:t>
              </a:r>
              <a:endParaRPr lang="it-IT" baseline="-25000" dirty="0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244C19F0-ED23-2F4A-D75F-CBE021A4E77E}"/>
                </a:ext>
              </a:extLst>
            </p:cNvPr>
            <p:cNvSpPr txBox="1"/>
            <p:nvPr/>
          </p:nvSpPr>
          <p:spPr>
            <a:xfrm>
              <a:off x="107504" y="1831388"/>
              <a:ext cx="915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i="1" dirty="0" err="1"/>
                <a:t>x</a:t>
              </a:r>
              <a:r>
                <a:rPr lang="it-IT" baseline="-25000" dirty="0" err="1"/>
                <a:t>robarm</a:t>
              </a:r>
              <a:endParaRPr lang="it-IT" baseline="-25000" dirty="0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B5D6062B-A2D9-F9FA-6B9C-FDE4F85DC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175" y="4990349"/>
            <a:ext cx="2603520" cy="195264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AE2CC99-1266-D2F8-DF9B-4CBBD5970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28" y="3195538"/>
            <a:ext cx="2327507" cy="174563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7802CDD-C2C4-6906-0CAA-D0165C3A4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554" y="3063834"/>
            <a:ext cx="2407101" cy="180532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A77933C-50D0-2C73-50C5-D0ED28F6BB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898" y="2987924"/>
            <a:ext cx="2700336" cy="202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7967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987675" y="188913"/>
            <a:ext cx="2736453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 err="1">
                <a:latin typeface="Arial" panose="020B0604020202020204" pitchFamily="34" charset="0"/>
              </a:rPr>
              <a:t>robotic</a:t>
            </a:r>
            <a:r>
              <a:rPr lang="it-IT" altLang="it-IT" dirty="0">
                <a:latin typeface="Arial" panose="020B0604020202020204" pitchFamily="34" charset="0"/>
              </a:rPr>
              <a:t> arm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A24EEB8-CC45-A977-C203-E9947810A695}"/>
              </a:ext>
            </a:extLst>
          </p:cNvPr>
          <p:cNvGrpSpPr/>
          <p:nvPr/>
        </p:nvGrpSpPr>
        <p:grpSpPr>
          <a:xfrm>
            <a:off x="55965" y="1831388"/>
            <a:ext cx="6999472" cy="1061767"/>
            <a:chOff x="55965" y="1831388"/>
            <a:chExt cx="6999472" cy="106176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0020877-83DF-E3B7-CD26-51C872FF3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876484"/>
              <a:ext cx="5972175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3D7F84B4-2893-0AA5-40F2-801F6629D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484486"/>
              <a:ext cx="6443877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11CF0EBE-7DBE-BCFB-625D-504AEA25DF37}"/>
                </a:ext>
              </a:extLst>
            </p:cNvPr>
            <p:cNvSpPr txBox="1"/>
            <p:nvPr/>
          </p:nvSpPr>
          <p:spPr>
            <a:xfrm>
              <a:off x="55965" y="1831388"/>
              <a:ext cx="915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i="1" dirty="0" err="1"/>
                <a:t>x</a:t>
              </a:r>
              <a:r>
                <a:rPr lang="it-IT" baseline="-25000" dirty="0" err="1"/>
                <a:t>robarm</a:t>
              </a:r>
              <a:endParaRPr lang="it-IT" baseline="-25000" dirty="0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2DE30EF-6304-28AC-22E8-D41C7979615D}"/>
                </a:ext>
              </a:extLst>
            </p:cNvPr>
            <p:cNvSpPr txBox="1"/>
            <p:nvPr/>
          </p:nvSpPr>
          <p:spPr>
            <a:xfrm>
              <a:off x="107504" y="2431490"/>
              <a:ext cx="915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i="1" dirty="0" err="1"/>
                <a:t>y</a:t>
              </a:r>
              <a:r>
                <a:rPr lang="it-IT" baseline="-25000" dirty="0" err="1"/>
                <a:t>robarm</a:t>
              </a:r>
              <a:endParaRPr lang="it-IT" baseline="-25000" dirty="0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244C19F0-ED23-2F4A-D75F-CBE021A4E77E}"/>
                </a:ext>
              </a:extLst>
            </p:cNvPr>
            <p:cNvSpPr txBox="1"/>
            <p:nvPr/>
          </p:nvSpPr>
          <p:spPr>
            <a:xfrm>
              <a:off x="107504" y="1831388"/>
              <a:ext cx="915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i="1" dirty="0" err="1"/>
                <a:t>x</a:t>
              </a:r>
              <a:r>
                <a:rPr lang="it-IT" baseline="-25000" dirty="0" err="1"/>
                <a:t>robarm</a:t>
              </a:r>
              <a:endParaRPr lang="it-IT" baseline="-25000" dirty="0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495CAC-AEDF-A24F-39F8-97F3A8CE5BA5}"/>
              </a:ext>
            </a:extLst>
          </p:cNvPr>
          <p:cNvSpPr txBox="1"/>
          <p:nvPr/>
        </p:nvSpPr>
        <p:spPr>
          <a:xfrm>
            <a:off x="28332" y="1155771"/>
            <a:ext cx="7423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the position of the end effector of the robotic arm is given by: </a:t>
            </a: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92CED60-EB5B-80CD-8031-69C8BEAEF7D3}"/>
              </a:ext>
            </a:extLst>
          </p:cNvPr>
          <p:cNvGrpSpPr/>
          <p:nvPr/>
        </p:nvGrpSpPr>
        <p:grpSpPr>
          <a:xfrm>
            <a:off x="-36512" y="3228945"/>
            <a:ext cx="7516464" cy="3530425"/>
            <a:chOff x="-36512" y="3228945"/>
            <a:chExt cx="7516464" cy="3530425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0AE2CC99-1266-D2F8-DF9B-4CBBD5970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6512" y="3789040"/>
              <a:ext cx="3960440" cy="297033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947E1852-17E8-9EB9-1BC5-7DE7B40180B9}"/>
                </a:ext>
              </a:extLst>
            </p:cNvPr>
            <p:cNvSpPr txBox="1"/>
            <p:nvPr/>
          </p:nvSpPr>
          <p:spPr>
            <a:xfrm>
              <a:off x="55965" y="3228945"/>
              <a:ext cx="742398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dirty="0">
                  <a:latin typeface="Arial" panose="020B0604020202020204" pitchFamily="34" charset="0"/>
                  <a:cs typeface="Arial" panose="020B0604020202020204" pitchFamily="34" charset="0"/>
                </a:rPr>
                <a:t>the desired position is the point (</a:t>
              </a:r>
              <a:r>
                <a:rPr lang="en-US" altLang="it-IT" sz="2000" i="1" dirty="0" err="1">
                  <a:latin typeface="+mj-lt"/>
                  <a:cs typeface="Arial" panose="020B0604020202020204" pitchFamily="34" charset="0"/>
                </a:rPr>
                <a:t>x</a:t>
              </a:r>
              <a:r>
                <a:rPr lang="en-US" altLang="it-IT" sz="2000" baseline="-25000" dirty="0" err="1">
                  <a:latin typeface="+mj-lt"/>
                  <a:cs typeface="Arial" panose="020B0604020202020204" pitchFamily="34" charset="0"/>
                </a:rPr>
                <a:t>E</a:t>
              </a:r>
              <a:r>
                <a:rPr lang="en-US" altLang="it-IT" sz="2000" dirty="0" err="1">
                  <a:latin typeface="+mj-lt"/>
                  <a:cs typeface="Arial" panose="020B0604020202020204" pitchFamily="34" charset="0"/>
                </a:rPr>
                <a:t>,</a:t>
              </a:r>
              <a:r>
                <a:rPr lang="en-US" altLang="it-IT" sz="2000" i="1" dirty="0" err="1">
                  <a:latin typeface="+mj-lt"/>
                  <a:cs typeface="Arial" panose="020B0604020202020204" pitchFamily="34" charset="0"/>
                </a:rPr>
                <a:t>y</a:t>
              </a:r>
              <a:r>
                <a:rPr lang="en-US" altLang="it-IT" sz="2000" baseline="-25000" dirty="0" err="1">
                  <a:latin typeface="+mj-lt"/>
                  <a:cs typeface="Arial" panose="020B0604020202020204" pitchFamily="34" charset="0"/>
                </a:rPr>
                <a:t>E</a:t>
              </a:r>
              <a:r>
                <a:rPr lang="en-US" altLang="it-IT" sz="2000" dirty="0">
                  <a:latin typeface="Arial" panose="020B0604020202020204" pitchFamily="34" charset="0"/>
                  <a:cs typeface="Arial" panose="020B0604020202020204" pitchFamily="34" charset="0"/>
                </a:rPr>
                <a:t>), in </a:t>
              </a:r>
              <a:r>
                <a:rPr lang="en-US" altLang="it-IT" sz="2000" dirty="0">
                  <a:solidFill>
                    <a:srgbClr val="99FF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</a:t>
              </a:r>
              <a:r>
                <a:rPr lang="en-US" altLang="it-IT" sz="2000" dirty="0">
                  <a:latin typeface="Arial" panose="020B0604020202020204" pitchFamily="34" charset="0"/>
                  <a:cs typeface="Arial" panose="020B0604020202020204" pitchFamily="34" charset="0"/>
                </a:rPr>
                <a:t> in the figure  </a:t>
              </a:r>
              <a:endParaRPr lang="it-IT" altLang="it-IT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7C689CD-E081-B2A7-2585-226EDA7E28A0}"/>
              </a:ext>
            </a:extLst>
          </p:cNvPr>
          <p:cNvGrpSpPr/>
          <p:nvPr/>
        </p:nvGrpSpPr>
        <p:grpSpPr>
          <a:xfrm>
            <a:off x="2411760" y="4121903"/>
            <a:ext cx="6528880" cy="1200329"/>
            <a:chOff x="2411760" y="4121903"/>
            <a:chExt cx="6528880" cy="1200329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0BDEDA5-3147-4110-0D34-C32DBA00DA03}"/>
                </a:ext>
              </a:extLst>
            </p:cNvPr>
            <p:cNvSpPr txBox="1"/>
            <p:nvPr/>
          </p:nvSpPr>
          <p:spPr>
            <a:xfrm>
              <a:off x="4211960" y="4121903"/>
              <a:ext cx="4728680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0F0F0F"/>
                  </a:solidFill>
                  <a:effectLst/>
                  <a:latin typeface="Söhne"/>
                </a:rPr>
                <a:t>we need to minimize the distance between the end-effector's position and the desired position</a:t>
              </a:r>
              <a:endParaRPr lang="it-IT" dirty="0"/>
            </a:p>
          </p:txBody>
        </p: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34133713-B132-B314-1E34-6D9FA1140104}"/>
                </a:ext>
              </a:extLst>
            </p:cNvPr>
            <p:cNvCxnSpPr/>
            <p:nvPr/>
          </p:nvCxnSpPr>
          <p:spPr bwMode="auto">
            <a:xfrm>
              <a:off x="2411760" y="4437112"/>
              <a:ext cx="792088" cy="7920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5">
                <a:extLst>
                  <a:ext uri="{FF2B5EF4-FFF2-40B4-BE49-F238E27FC236}">
                    <a16:creationId xmlns:a16="http://schemas.microsoft.com/office/drawing/2014/main" id="{F1FB444D-DA67-6FC9-7784-FE205A1AD7CB}"/>
                  </a:ext>
                </a:extLst>
              </p:cNvPr>
              <p:cNvSpPr txBox="1"/>
              <p:nvPr/>
            </p:nvSpPr>
            <p:spPr bwMode="auto">
              <a:xfrm>
                <a:off x="3779912" y="5517232"/>
                <a:ext cx="5232736" cy="115185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it-IT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it-IT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it-IT" sz="3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3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3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𝑟𝑜𝑏𝑎𝑟𝑚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sz="32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3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sz="3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𝑟𝑜𝑏𝑎𝑟𝑚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it-IT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it-IT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it-IT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3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sz="3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3" name="Object 5">
                <a:extLst>
                  <a:ext uri="{FF2B5EF4-FFF2-40B4-BE49-F238E27FC236}">
                    <a16:creationId xmlns:a16="http://schemas.microsoft.com/office/drawing/2014/main" id="{F1FB444D-DA67-6FC9-7784-FE205A1AD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5517232"/>
                <a:ext cx="5232736" cy="11518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33661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987675" y="188913"/>
            <a:ext cx="2736453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 err="1">
                <a:latin typeface="Arial" panose="020B0604020202020204" pitchFamily="34" charset="0"/>
              </a:rPr>
              <a:t>robotic</a:t>
            </a:r>
            <a:r>
              <a:rPr lang="it-IT" altLang="it-IT" dirty="0">
                <a:latin typeface="Arial" panose="020B0604020202020204" pitchFamily="34" charset="0"/>
              </a:rPr>
              <a:t> arm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A24EEB8-CC45-A977-C203-E9947810A695}"/>
              </a:ext>
            </a:extLst>
          </p:cNvPr>
          <p:cNvGrpSpPr/>
          <p:nvPr/>
        </p:nvGrpSpPr>
        <p:grpSpPr>
          <a:xfrm>
            <a:off x="55965" y="1831388"/>
            <a:ext cx="6999472" cy="1061767"/>
            <a:chOff x="55965" y="1831388"/>
            <a:chExt cx="6999472" cy="106176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0020877-83DF-E3B7-CD26-51C872FF3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876484"/>
              <a:ext cx="5972175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3D7F84B4-2893-0AA5-40F2-801F6629D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484486"/>
              <a:ext cx="6443877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11CF0EBE-7DBE-BCFB-625D-504AEA25DF37}"/>
                </a:ext>
              </a:extLst>
            </p:cNvPr>
            <p:cNvSpPr txBox="1"/>
            <p:nvPr/>
          </p:nvSpPr>
          <p:spPr>
            <a:xfrm>
              <a:off x="55965" y="1831388"/>
              <a:ext cx="915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i="1" dirty="0" err="1"/>
                <a:t>x</a:t>
              </a:r>
              <a:r>
                <a:rPr lang="it-IT" baseline="-25000" dirty="0" err="1"/>
                <a:t>robarm</a:t>
              </a:r>
              <a:endParaRPr lang="it-IT" baseline="-25000" dirty="0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2DE30EF-6304-28AC-22E8-D41C7979615D}"/>
                </a:ext>
              </a:extLst>
            </p:cNvPr>
            <p:cNvSpPr txBox="1"/>
            <p:nvPr/>
          </p:nvSpPr>
          <p:spPr>
            <a:xfrm>
              <a:off x="107504" y="2431490"/>
              <a:ext cx="915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i="1" dirty="0" err="1"/>
                <a:t>y</a:t>
              </a:r>
              <a:r>
                <a:rPr lang="it-IT" baseline="-25000" dirty="0" err="1"/>
                <a:t>robarm</a:t>
              </a:r>
              <a:endParaRPr lang="it-IT" baseline="-25000" dirty="0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244C19F0-ED23-2F4A-D75F-CBE021A4E77E}"/>
                </a:ext>
              </a:extLst>
            </p:cNvPr>
            <p:cNvSpPr txBox="1"/>
            <p:nvPr/>
          </p:nvSpPr>
          <p:spPr>
            <a:xfrm>
              <a:off x="107504" y="1831388"/>
              <a:ext cx="915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i="1" dirty="0" err="1"/>
                <a:t>x</a:t>
              </a:r>
              <a:r>
                <a:rPr lang="it-IT" baseline="-25000" dirty="0" err="1"/>
                <a:t>robarm</a:t>
              </a:r>
              <a:endParaRPr lang="it-IT" baseline="-25000" dirty="0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495CAC-AEDF-A24F-39F8-97F3A8CE5BA5}"/>
              </a:ext>
            </a:extLst>
          </p:cNvPr>
          <p:cNvSpPr txBox="1"/>
          <p:nvPr/>
        </p:nvSpPr>
        <p:spPr>
          <a:xfrm>
            <a:off x="28332" y="1155771"/>
            <a:ext cx="7423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the position of the end effector of the robotic arm is given by: </a:t>
            </a: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92CED60-EB5B-80CD-8031-69C8BEAEF7D3}"/>
              </a:ext>
            </a:extLst>
          </p:cNvPr>
          <p:cNvGrpSpPr/>
          <p:nvPr/>
        </p:nvGrpSpPr>
        <p:grpSpPr>
          <a:xfrm>
            <a:off x="-36512" y="3228945"/>
            <a:ext cx="7516464" cy="3530425"/>
            <a:chOff x="-36512" y="3228945"/>
            <a:chExt cx="7516464" cy="3530425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0AE2CC99-1266-D2F8-DF9B-4CBBD5970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6512" y="3789040"/>
              <a:ext cx="3960440" cy="297033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947E1852-17E8-9EB9-1BC5-7DE7B40180B9}"/>
                </a:ext>
              </a:extLst>
            </p:cNvPr>
            <p:cNvSpPr txBox="1"/>
            <p:nvPr/>
          </p:nvSpPr>
          <p:spPr>
            <a:xfrm>
              <a:off x="55965" y="3228945"/>
              <a:ext cx="742398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dirty="0">
                  <a:latin typeface="Arial" panose="020B0604020202020204" pitchFamily="34" charset="0"/>
                  <a:cs typeface="Arial" panose="020B0604020202020204" pitchFamily="34" charset="0"/>
                </a:rPr>
                <a:t>the desired position is the point (</a:t>
              </a:r>
              <a:r>
                <a:rPr lang="en-US" altLang="it-IT" sz="2000" i="1" dirty="0" err="1">
                  <a:latin typeface="+mj-lt"/>
                  <a:cs typeface="Arial" panose="020B0604020202020204" pitchFamily="34" charset="0"/>
                </a:rPr>
                <a:t>x</a:t>
              </a:r>
              <a:r>
                <a:rPr lang="en-US" altLang="it-IT" sz="2000" baseline="-25000" dirty="0" err="1">
                  <a:latin typeface="+mj-lt"/>
                  <a:cs typeface="Arial" panose="020B0604020202020204" pitchFamily="34" charset="0"/>
                </a:rPr>
                <a:t>E</a:t>
              </a:r>
              <a:r>
                <a:rPr lang="en-US" altLang="it-IT" sz="2000" dirty="0" err="1">
                  <a:latin typeface="+mj-lt"/>
                  <a:cs typeface="Arial" panose="020B0604020202020204" pitchFamily="34" charset="0"/>
                </a:rPr>
                <a:t>,</a:t>
              </a:r>
              <a:r>
                <a:rPr lang="en-US" altLang="it-IT" sz="2000" i="1" dirty="0" err="1">
                  <a:latin typeface="+mj-lt"/>
                  <a:cs typeface="Arial" panose="020B0604020202020204" pitchFamily="34" charset="0"/>
                </a:rPr>
                <a:t>y</a:t>
              </a:r>
              <a:r>
                <a:rPr lang="en-US" altLang="it-IT" sz="2000" baseline="-25000" dirty="0" err="1">
                  <a:latin typeface="+mj-lt"/>
                  <a:cs typeface="Arial" panose="020B0604020202020204" pitchFamily="34" charset="0"/>
                </a:rPr>
                <a:t>E</a:t>
              </a:r>
              <a:r>
                <a:rPr lang="en-US" altLang="it-IT" sz="2000" dirty="0">
                  <a:latin typeface="Arial" panose="020B0604020202020204" pitchFamily="34" charset="0"/>
                  <a:cs typeface="Arial" panose="020B0604020202020204" pitchFamily="34" charset="0"/>
                </a:rPr>
                <a:t>), in </a:t>
              </a:r>
              <a:r>
                <a:rPr lang="en-US" altLang="it-IT" sz="2000" dirty="0">
                  <a:solidFill>
                    <a:srgbClr val="99FF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</a:t>
              </a:r>
              <a:r>
                <a:rPr lang="en-US" altLang="it-IT" sz="2000" dirty="0">
                  <a:latin typeface="Arial" panose="020B0604020202020204" pitchFamily="34" charset="0"/>
                  <a:cs typeface="Arial" panose="020B0604020202020204" pitchFamily="34" charset="0"/>
                </a:rPr>
                <a:t> in the figure  </a:t>
              </a:r>
              <a:endParaRPr lang="it-IT" altLang="it-IT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7C689CD-E081-B2A7-2585-226EDA7E28A0}"/>
              </a:ext>
            </a:extLst>
          </p:cNvPr>
          <p:cNvGrpSpPr/>
          <p:nvPr/>
        </p:nvGrpSpPr>
        <p:grpSpPr>
          <a:xfrm>
            <a:off x="2411760" y="4121903"/>
            <a:ext cx="6528880" cy="1200329"/>
            <a:chOff x="2411760" y="4121903"/>
            <a:chExt cx="6528880" cy="1200329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0BDEDA5-3147-4110-0D34-C32DBA00DA03}"/>
                </a:ext>
              </a:extLst>
            </p:cNvPr>
            <p:cNvSpPr txBox="1"/>
            <p:nvPr/>
          </p:nvSpPr>
          <p:spPr>
            <a:xfrm>
              <a:off x="4211960" y="4121903"/>
              <a:ext cx="4728680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0F0F0F"/>
                  </a:solidFill>
                  <a:effectLst/>
                  <a:latin typeface="Söhne"/>
                </a:rPr>
                <a:t>we need to minimize the distance between the end-effector's position and the desired position</a:t>
              </a:r>
              <a:endParaRPr lang="it-IT" dirty="0"/>
            </a:p>
          </p:txBody>
        </p: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34133713-B132-B314-1E34-6D9FA1140104}"/>
                </a:ext>
              </a:extLst>
            </p:cNvPr>
            <p:cNvCxnSpPr/>
            <p:nvPr/>
          </p:nvCxnSpPr>
          <p:spPr bwMode="auto">
            <a:xfrm>
              <a:off x="2411760" y="4437112"/>
              <a:ext cx="792088" cy="7920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29">
                <a:extLst>
                  <a:ext uri="{FF2B5EF4-FFF2-40B4-BE49-F238E27FC236}">
                    <a16:creationId xmlns:a16="http://schemas.microsoft.com/office/drawing/2014/main" id="{D66C71E8-578B-FDC5-D5D0-5E32E07DED34}"/>
                  </a:ext>
                </a:extLst>
              </p:cNvPr>
              <p:cNvSpPr txBox="1"/>
              <p:nvPr/>
            </p:nvSpPr>
            <p:spPr bwMode="auto">
              <a:xfrm>
                <a:off x="4539456" y="5517232"/>
                <a:ext cx="3672408" cy="93610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it-IT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t-IT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sSub>
                            <m:sSubPr>
                              <m:ctrlP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lim>
                      </m:limLow>
                      <m:d>
                        <m:dPr>
                          <m:ctrlP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3" name="Object 29">
                <a:extLst>
                  <a:ext uri="{FF2B5EF4-FFF2-40B4-BE49-F238E27FC236}">
                    <a16:creationId xmlns:a16="http://schemas.microsoft.com/office/drawing/2014/main" id="{D66C71E8-578B-FDC5-D5D0-5E32E07DE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9456" y="5517232"/>
                <a:ext cx="3672408" cy="936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263985"/>
      </p:ext>
    </p:extLst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987675" y="188913"/>
            <a:ext cx="5832475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image </a:t>
            </a:r>
            <a:r>
              <a:rPr lang="it-IT" altLang="it-IT" i="1">
                <a:latin typeface="Arial" panose="020B0604020202020204" pitchFamily="34" charset="0"/>
              </a:rPr>
              <a:t>denoising</a:t>
            </a:r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467544" y="1246982"/>
            <a:ext cx="7321550" cy="1323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imagesc(Fiore,starting image’)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it-IT" sz="2000" b="1">
                <a:latin typeface="Courier New" panose="02070309020205020404" pitchFamily="49" charset="0"/>
              </a:rPr>
              <a:t>n = 512; sigma = 0.1;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it-IT" sz="2000" b="1">
                <a:latin typeface="Courier New" panose="02070309020205020404" pitchFamily="49" charset="0"/>
              </a:rPr>
              <a:t>FiorePert = Fiore + randn(n,n)*sigma;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it-IT" sz="2000" b="1">
                <a:latin typeface="Courier New" panose="02070309020205020404" pitchFamily="49" charset="0"/>
              </a:rPr>
              <a:t>imagesc(FiorePert,‘perturbed image’)</a:t>
            </a:r>
            <a:endParaRPr lang="es-ES" altLang="it-IT" sz="2000" b="1">
              <a:latin typeface="Courier New" panose="02070309020205020404" pitchFamily="49" charset="0"/>
            </a:endParaRPr>
          </a:p>
        </p:txBody>
      </p:sp>
      <p:pic>
        <p:nvPicPr>
          <p:cNvPr id="50181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781300"/>
            <a:ext cx="4408488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68600"/>
            <a:ext cx="4370388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CasellaDiTesto 2"/>
          <p:cNvSpPr txBox="1">
            <a:spLocks noChangeArrowheads="1"/>
          </p:cNvSpPr>
          <p:nvPr/>
        </p:nvSpPr>
        <p:spPr bwMode="auto">
          <a:xfrm>
            <a:off x="1331913" y="2636838"/>
            <a:ext cx="21145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it-IT" sz="1800" b="1">
                <a:latin typeface="Courier New" panose="02070309020205020404" pitchFamily="49" charset="0"/>
              </a:rPr>
              <a:t>starting image</a:t>
            </a:r>
            <a:endParaRPr lang="it-IT" altLang="it-IT" sz="1800"/>
          </a:p>
        </p:txBody>
      </p:sp>
      <p:sp>
        <p:nvSpPr>
          <p:cNvPr id="50184" name="CasellaDiTesto 8"/>
          <p:cNvSpPr txBox="1">
            <a:spLocks noChangeArrowheads="1"/>
          </p:cNvSpPr>
          <p:nvPr/>
        </p:nvSpPr>
        <p:spPr bwMode="auto">
          <a:xfrm>
            <a:off x="5265738" y="2636838"/>
            <a:ext cx="22526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it-IT" sz="1800" b="1">
                <a:latin typeface="Courier New" panose="02070309020205020404" pitchFamily="49" charset="0"/>
              </a:rPr>
              <a:t>perturbed image</a:t>
            </a: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318826875"/>
      </p:ext>
    </p:extLst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44084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916113"/>
            <a:ext cx="4370387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065213" y="895350"/>
            <a:ext cx="7173912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given the perturbed image, we want to reconstruct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the starting image</a:t>
            </a: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4" name="Freccia a destra 3"/>
          <p:cNvSpPr/>
          <p:nvPr/>
        </p:nvSpPr>
        <p:spPr bwMode="auto">
          <a:xfrm>
            <a:off x="4140200" y="3241675"/>
            <a:ext cx="1025525" cy="484188"/>
          </a:xfrm>
          <a:prstGeom prst="rightArrow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/>
          <a:lstStyle/>
          <a:p>
            <a:pPr algn="ctr">
              <a:defRPr/>
            </a:pPr>
            <a:endParaRPr lang="it-IT"/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68313" y="5197475"/>
            <a:ext cx="8207375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a minimization problem must be solved</a:t>
            </a: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51207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51208" name="Text Box 3"/>
          <p:cNvSpPr txBox="1">
            <a:spLocks noChangeArrowheads="1"/>
          </p:cNvSpPr>
          <p:nvPr/>
        </p:nvSpPr>
        <p:spPr bwMode="auto">
          <a:xfrm>
            <a:off x="2987675" y="188913"/>
            <a:ext cx="5832475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image </a:t>
            </a:r>
            <a:r>
              <a:rPr lang="it-IT" altLang="it-IT" i="1">
                <a:latin typeface="Arial" panose="020B0604020202020204" pitchFamily="34" charset="0"/>
              </a:rPr>
              <a:t>denoising</a:t>
            </a:r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1209" name="CasellaDiTesto 9"/>
          <p:cNvSpPr txBox="1">
            <a:spLocks noChangeArrowheads="1"/>
          </p:cNvSpPr>
          <p:nvPr/>
        </p:nvSpPr>
        <p:spPr bwMode="auto">
          <a:xfrm>
            <a:off x="5795963" y="1773238"/>
            <a:ext cx="21145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it-IT" sz="1800" b="1">
                <a:latin typeface="Courier New" panose="02070309020205020404" pitchFamily="49" charset="0"/>
              </a:rPr>
              <a:t>starting image</a:t>
            </a:r>
            <a:endParaRPr lang="it-IT" altLang="it-IT" sz="1800"/>
          </a:p>
        </p:txBody>
      </p:sp>
      <p:sp>
        <p:nvSpPr>
          <p:cNvPr id="51210" name="CasellaDiTesto 10"/>
          <p:cNvSpPr txBox="1">
            <a:spLocks noChangeArrowheads="1"/>
          </p:cNvSpPr>
          <p:nvPr/>
        </p:nvSpPr>
        <p:spPr bwMode="auto">
          <a:xfrm>
            <a:off x="1258888" y="1771650"/>
            <a:ext cx="22526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it-IT" sz="1800" b="1">
                <a:latin typeface="Courier New" panose="02070309020205020404" pitchFamily="49" charset="0"/>
              </a:rPr>
              <a:t>perturbed image</a:t>
            </a:r>
            <a:endParaRPr lang="it-IT" altLang="it-IT" sz="1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uppo 4"/>
          <p:cNvGrpSpPr>
            <a:grpSpLocks/>
          </p:cNvGrpSpPr>
          <p:nvPr/>
        </p:nvGrpSpPr>
        <p:grpSpPr bwMode="auto">
          <a:xfrm>
            <a:off x="107950" y="2019300"/>
            <a:ext cx="9086850" cy="3046413"/>
            <a:chOff x="107504" y="2019173"/>
            <a:chExt cx="9087360" cy="3048138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7504" y="2019173"/>
              <a:ext cx="9087360" cy="304813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it-IT" altLang="it-IT" dirty="0">
                  <a:latin typeface="Arial" panose="020B0604020202020204" pitchFamily="34" charset="0"/>
                </a:rPr>
                <a:t>the </a:t>
              </a:r>
              <a:r>
                <a:rPr lang="it-IT" altLang="it-IT" dirty="0" err="1">
                  <a:latin typeface="Arial" panose="020B0604020202020204" pitchFamily="34" charset="0"/>
                </a:rPr>
                <a:t>Conjugate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r>
                <a:rPr lang="it-IT" altLang="it-IT" dirty="0" err="1">
                  <a:latin typeface="Arial" panose="020B0604020202020204" pitchFamily="34" charset="0"/>
                </a:rPr>
                <a:t>Gradient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r>
                <a:rPr lang="it-IT" altLang="it-IT" dirty="0" err="1">
                  <a:latin typeface="Arial" panose="020B0604020202020204" pitchFamily="34" charset="0"/>
                </a:rPr>
                <a:t>method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r>
                <a:rPr lang="it-IT" altLang="it-IT" dirty="0" err="1">
                  <a:latin typeface="Arial" panose="020B0604020202020204" pitchFamily="34" charset="0"/>
                </a:rPr>
                <a:t>is</a:t>
              </a:r>
              <a:r>
                <a:rPr lang="it-IT" altLang="it-IT" dirty="0">
                  <a:latin typeface="Arial" panose="020B0604020202020204" pitchFamily="34" charset="0"/>
                </a:rPr>
                <a:t> a </a:t>
              </a:r>
              <a:r>
                <a:rPr lang="it-IT" altLang="it-IT" b="1" dirty="0" err="1">
                  <a:latin typeface="Arial" panose="020B0604020202020204" pitchFamily="34" charset="0"/>
                </a:rPr>
                <a:t>Krylov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it-IT" altLang="it-IT" b="1" dirty="0" err="1">
                  <a:latin typeface="Arial" panose="020B0604020202020204" pitchFamily="34" charset="0"/>
                </a:rPr>
                <a:t>method</a:t>
              </a:r>
              <a:r>
                <a:rPr lang="it-IT" altLang="it-IT" dirty="0">
                  <a:latin typeface="Arial" panose="020B0604020202020204" pitchFamily="34" charset="0"/>
                </a:rPr>
                <a:t> :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r>
                <a:rPr lang="it-IT" altLang="it-IT" dirty="0" err="1">
                  <a:latin typeface="Arial" panose="020B0604020202020204" pitchFamily="34" charset="0"/>
                </a:rPr>
                <a:t>at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r>
                <a:rPr lang="it-IT" altLang="it-IT" dirty="0" err="1">
                  <a:latin typeface="Arial" panose="020B0604020202020204" pitchFamily="34" charset="0"/>
                </a:rPr>
                <a:t>each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r>
                <a:rPr lang="it-IT" altLang="it-IT" dirty="0" err="1">
                  <a:latin typeface="Arial" panose="020B0604020202020204" pitchFamily="34" charset="0"/>
                </a:rPr>
                <a:t>step</a:t>
              </a:r>
              <a:r>
                <a:rPr lang="it-IT" altLang="it-IT" dirty="0">
                  <a:latin typeface="Arial" panose="020B0604020202020204" pitchFamily="34" charset="0"/>
                </a:rPr>
                <a:t>,      </a:t>
              </a:r>
              <a:r>
                <a:rPr lang="it-IT" altLang="it-IT" dirty="0" err="1">
                  <a:latin typeface="Arial" panose="020B0604020202020204" pitchFamily="34" charset="0"/>
                </a:rPr>
                <a:t>minimizes</a:t>
              </a:r>
              <a:r>
                <a:rPr lang="it-IT" altLang="it-IT" dirty="0">
                  <a:latin typeface="Arial" panose="020B0604020202020204" pitchFamily="34" charset="0"/>
                </a:rPr>
                <a:t> the </a:t>
              </a:r>
              <a:r>
                <a:rPr lang="it-IT" altLang="it-IT" dirty="0" err="1">
                  <a:latin typeface="Arial" panose="020B0604020202020204" pitchFamily="34" charset="0"/>
                </a:rPr>
                <a:t>error</a:t>
              </a:r>
              <a:r>
                <a:rPr lang="it-IT" altLang="it-IT" dirty="0">
                  <a:latin typeface="Arial" panose="020B0604020202020204" pitchFamily="34" charset="0"/>
                </a:rPr>
                <a:t>                    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it-IT" altLang="it-IT" dirty="0">
                  <a:latin typeface="Arial" panose="020B0604020202020204" pitchFamily="34" charset="0"/>
                </a:rPr>
                <a:t>   on the </a:t>
              </a:r>
              <a:r>
                <a:rPr lang="it-IT" altLang="it-IT" i="1" dirty="0">
                  <a:latin typeface="+mn-lt"/>
                </a:rPr>
                <a:t>k</a:t>
              </a:r>
              <a:r>
                <a:rPr lang="it-IT" altLang="it-IT" dirty="0">
                  <a:latin typeface="Arial" panose="020B0604020202020204" pitchFamily="34" charset="0"/>
                </a:rPr>
                <a:t>-</a:t>
              </a:r>
              <a:r>
                <a:rPr lang="it-IT" altLang="it-IT" dirty="0" err="1">
                  <a:latin typeface="Arial" panose="020B0604020202020204" pitchFamily="34" charset="0"/>
                </a:rPr>
                <a:t>th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r>
                <a:rPr lang="it-IT" altLang="it-IT" dirty="0" err="1">
                  <a:latin typeface="Arial" panose="020B0604020202020204" pitchFamily="34" charset="0"/>
                </a:rPr>
                <a:t>Krylov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r>
                <a:rPr lang="it-IT" altLang="it-IT" dirty="0" err="1">
                  <a:latin typeface="Arial" panose="020B0604020202020204" pitchFamily="34" charset="0"/>
                </a:rPr>
                <a:t>subspace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endParaRPr lang="it-IT" altLang="it-IT" dirty="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endParaRPr lang="it-IT" altLang="it-IT" dirty="0"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251" name="Object 5"/>
                <p:cNvGraphicFramePr>
                  <a:graphicFrameLocks noChangeAspect="1"/>
                </p:cNvGraphicFramePr>
                <p:nvPr/>
              </p:nvGraphicFramePr>
              <p:xfrm>
                <a:off x="2682473" y="2933875"/>
                <a:ext cx="651445" cy="73158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zione" r:id="rId3" imgW="177646" imgH="228402" progId="Equation.3">
                        <p:embed/>
                      </p:oleObj>
                    </mc:Choice>
                    <mc:Fallback>
                      <p:oleObj name="Equazione" r:id="rId3" imgW="177646" imgH="228402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82473" y="2933875"/>
                              <a:ext cx="651445" cy="73158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5715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251" name="Object 5"/>
                <p:cNvGraphicFramePr>
                  <a:graphicFrameLocks noChangeAspect="1"/>
                </p:cNvGraphicFramePr>
                <p:nvPr/>
              </p:nvGraphicFramePr>
              <p:xfrm>
                <a:off x="2682473" y="2933875"/>
                <a:ext cx="651445" cy="73158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zione" r:id="rId5" imgW="177646" imgH="228402" progId="Equation.3">
                        <p:embed/>
                      </p:oleObj>
                    </mc:Choice>
                    <mc:Fallback>
                      <p:oleObj name="Equazione" r:id="rId5" imgW="177646" imgH="228402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82473" y="2933875"/>
                              <a:ext cx="651445" cy="73158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5715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2" name="Object 5"/>
                <p:cNvSpPr txBox="1"/>
                <p:nvPr/>
              </p:nvSpPr>
              <p:spPr bwMode="auto">
                <a:xfrm>
                  <a:off x="6803732" y="3011551"/>
                  <a:ext cx="2340329" cy="10259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it-IT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it-IT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it-IT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it-IT" sz="3200" b="1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it-IT" sz="3200" baseline="-25000" dirty="0"/>
                                  <m:t>sol</m:t>
                                </m:r>
                              </m:e>
                            </m:d>
                          </m:e>
                          <m:sub>
                            <m:r>
                              <a:rPr lang="it-IT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it-IT" sz="3200" dirty="0"/>
                </a:p>
              </p:txBody>
            </p:sp>
          </mc:Choice>
          <mc:Fallback xmlns="">
            <p:sp>
              <p:nvSpPr>
                <p:cNvPr id="10252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03732" y="3011551"/>
                  <a:ext cx="2340329" cy="10259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Object 5"/>
              <p:cNvSpPr txBox="1"/>
              <p:nvPr/>
            </p:nvSpPr>
            <p:spPr bwMode="auto">
              <a:xfrm>
                <a:off x="65088" y="4036505"/>
                <a:ext cx="7243216" cy="7990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</m:d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d>
                        <m:d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it-IT" sz="2800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it-IT" sz="28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it-IT" sz="28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it-IT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it-IT" sz="28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024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88" y="4036505"/>
                <a:ext cx="7243216" cy="7990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179512" y="5894252"/>
            <a:ext cx="5867400" cy="771525"/>
            <a:chOff x="179512" y="5338293"/>
            <a:chExt cx="5867624" cy="771482"/>
          </a:xfrm>
        </p:grpSpPr>
        <p:graphicFrame>
          <p:nvGraphicFramePr>
            <p:cNvPr id="10248" name="Object 5"/>
            <p:cNvGraphicFramePr>
              <a:graphicFrameLocks noChangeAspect="1"/>
            </p:cNvGraphicFramePr>
            <p:nvPr/>
          </p:nvGraphicFramePr>
          <p:xfrm>
            <a:off x="179512" y="5338293"/>
            <a:ext cx="2530666" cy="771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9" imgW="800100" imgH="279400" progId="Equation.3">
                    <p:embed/>
                  </p:oleObj>
                </mc:Choice>
                <mc:Fallback>
                  <p:oleObj name="Equazione" r:id="rId9" imgW="800100" imgH="2794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5338293"/>
                          <a:ext cx="2530666" cy="771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ttangolo 5"/>
            <p:cNvSpPr/>
            <p:nvPr/>
          </p:nvSpPr>
          <p:spPr>
            <a:xfrm>
              <a:off x="3311769" y="5430363"/>
              <a:ext cx="2735367" cy="584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altLang="it-IT" sz="3200" i="1" dirty="0">
                  <a:latin typeface="+mj-lt"/>
                </a:rPr>
                <a:t>S-</a:t>
              </a:r>
              <a:r>
                <a:rPr lang="it-IT" altLang="it-IT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it-IT" altLang="it-IT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conjugate</a:t>
              </a:r>
              <a:r>
                <a:rPr lang="it-IT" altLang="it-IT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it-IT" altLang="it-IT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norm</a:t>
              </a:r>
              <a:endParaRPr lang="it-IT" sz="3200" i="1" dirty="0">
                <a:latin typeface="+mj-lt"/>
              </a:endParaRPr>
            </a:p>
          </p:txBody>
        </p:sp>
      </p:grpSp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2555776" y="3571178"/>
            <a:ext cx="4681537" cy="1295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10246" name="Object 5"/>
          <p:cNvGraphicFramePr>
            <a:graphicFrameLocks noChangeAspect="1"/>
          </p:cNvGraphicFramePr>
          <p:nvPr/>
        </p:nvGraphicFramePr>
        <p:xfrm>
          <a:off x="3241675" y="1087438"/>
          <a:ext cx="19399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1" imgW="431425" imgH="177646" progId="Equation.3">
                  <p:embed/>
                </p:oleObj>
              </mc:Choice>
              <mc:Fallback>
                <p:oleObj name="Equazione" r:id="rId11" imgW="431425" imgH="1776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1087438"/>
                        <a:ext cx="1939925" cy="69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1878013" y="271463"/>
            <a:ext cx="5854700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Minimum of quadratic functions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732D97AD-5A34-5D18-16C7-6B4FF7EB2DB0}"/>
              </a:ext>
            </a:extLst>
          </p:cNvPr>
          <p:cNvGrpSpPr/>
          <p:nvPr/>
        </p:nvGrpSpPr>
        <p:grpSpPr>
          <a:xfrm>
            <a:off x="395536" y="5205277"/>
            <a:ext cx="4959072" cy="462622"/>
            <a:chOff x="395536" y="5205277"/>
            <a:chExt cx="4959072" cy="4626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A84CC99A-C3BB-12C6-86D1-63A8A6FD51EF}"/>
                    </a:ext>
                  </a:extLst>
                </p:cNvPr>
                <p:cNvSpPr txBox="1"/>
                <p:nvPr/>
              </p:nvSpPr>
              <p:spPr>
                <a:xfrm>
                  <a:off x="395536" y="5298567"/>
                  <a:ext cx="144016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it-IT" dirty="0"/>
                    <a:t>= </a:t>
                  </a:r>
                  <a:r>
                    <a:rPr lang="it-IT" b="1" dirty="0"/>
                    <a:t>b</a:t>
                  </a:r>
                  <a:r>
                    <a:rPr lang="it-IT" dirty="0"/>
                    <a:t>-S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A84CC99A-C3BB-12C6-86D1-63A8A6FD51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5298567"/>
                  <a:ext cx="1440160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5932" t="-24590" b="-4918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9871EECF-2B4A-68F6-8BD5-847450CDFA46}"/>
                </a:ext>
              </a:extLst>
            </p:cNvPr>
            <p:cNvSpPr/>
            <p:nvPr/>
          </p:nvSpPr>
          <p:spPr bwMode="auto">
            <a:xfrm>
              <a:off x="3300841" y="5205277"/>
              <a:ext cx="20537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altLang="it-IT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initial</a:t>
              </a:r>
              <a:r>
                <a:rPr lang="it-IT" altLang="it-IT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it-IT" altLang="it-IT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residual</a:t>
              </a:r>
              <a:endParaRPr lang="it-IT" sz="3200" i="1" dirty="0">
                <a:latin typeface="+mj-lt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468313" y="1916113"/>
            <a:ext cx="7632700" cy="1693862"/>
            <a:chOff x="754605" y="1916832"/>
            <a:chExt cx="7632848" cy="1693653"/>
          </a:xfrm>
        </p:grpSpPr>
        <p:sp>
          <p:nvSpPr>
            <p:cNvPr id="71686" name="CasellaDiTesto 1"/>
            <p:cNvSpPr txBox="1">
              <a:spLocks noChangeArrowheads="1"/>
            </p:cNvSpPr>
            <p:nvPr/>
          </p:nvSpPr>
          <p:spPr bwMode="auto">
            <a:xfrm>
              <a:off x="754605" y="2534293"/>
              <a:ext cx="7632848" cy="1076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it-IT" dirty="0">
                  <a:latin typeface="Arial" panose="020B0604020202020204" pitchFamily="34" charset="0"/>
                </a:rPr>
                <a:t>an approximation of the starting image </a:t>
              </a:r>
              <a:r>
                <a:rPr lang="en-US" altLang="it-IT" sz="3200" i="1" dirty="0">
                  <a:latin typeface="+mj-lt"/>
                </a:rPr>
                <a:t>Y</a:t>
              </a:r>
              <a:r>
                <a:rPr lang="en-US" altLang="it-IT" dirty="0">
                  <a:latin typeface="Arial" panose="020B0604020202020204" pitchFamily="34" charset="0"/>
                </a:rPr>
                <a:t> is</a:t>
              </a:r>
            </a:p>
            <a:p>
              <a:pPr algn="ctr">
                <a:defRPr/>
              </a:pPr>
              <a:r>
                <a:rPr lang="en-US" altLang="it-IT" dirty="0">
                  <a:latin typeface="Arial" panose="020B0604020202020204" pitchFamily="34" charset="0"/>
                </a:rPr>
                <a:t>the </a:t>
              </a:r>
              <a:r>
                <a:rPr lang="en-US" altLang="it-IT" sz="3200" i="1" dirty="0">
                  <a:latin typeface="+mn-lt"/>
                </a:rPr>
                <a:t>X</a:t>
              </a:r>
              <a:r>
                <a:rPr lang="en-US" altLang="it-IT" dirty="0">
                  <a:latin typeface="Arial" panose="020B0604020202020204" pitchFamily="34" charset="0"/>
                </a:rPr>
                <a:t> image that minimizes the function</a:t>
              </a:r>
              <a:endParaRPr lang="it-IT" altLang="it-IT" dirty="0"/>
            </a:p>
          </p:txBody>
        </p:sp>
        <p:sp>
          <p:nvSpPr>
            <p:cNvPr id="3" name="Freccia in giù 2"/>
            <p:cNvSpPr/>
            <p:nvPr/>
          </p:nvSpPr>
          <p:spPr bwMode="auto">
            <a:xfrm>
              <a:off x="3923316" y="1916832"/>
              <a:ext cx="1008082" cy="649207"/>
            </a:xfrm>
            <a:prstGeom prst="downArrow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wrap="none"/>
            <a:lstStyle/>
            <a:p>
              <a:pPr algn="ctr">
                <a:defRPr/>
              </a:pPr>
              <a:endParaRPr lang="it-IT"/>
            </a:p>
          </p:txBody>
        </p:sp>
      </p:grp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1403350" y="3594100"/>
          <a:ext cx="570071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752600" imgH="279400" progId="Equation.3">
                  <p:embed/>
                </p:oleObj>
              </mc:Choice>
              <mc:Fallback>
                <p:oleObj name="Equazione" r:id="rId2" imgW="1752600" imgH="279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594100"/>
                        <a:ext cx="5700713" cy="8810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333375" y="4530725"/>
            <a:ext cx="8054975" cy="1966913"/>
            <a:chOff x="333413" y="4530620"/>
            <a:chExt cx="8055011" cy="1966677"/>
          </a:xfrm>
        </p:grpSpPr>
        <p:graphicFrame>
          <p:nvGraphicFramePr>
            <p:cNvPr id="52235" name="Oggetto 1"/>
            <p:cNvGraphicFramePr>
              <a:graphicFrameLocks noChangeAspect="1"/>
            </p:cNvGraphicFramePr>
            <p:nvPr/>
          </p:nvGraphicFramePr>
          <p:xfrm>
            <a:off x="1259674" y="5588289"/>
            <a:ext cx="5541115" cy="909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2476500" imgH="406400" progId="Equation.3">
                    <p:embed/>
                  </p:oleObj>
                </mc:Choice>
                <mc:Fallback>
                  <p:oleObj name="Equazione" r:id="rId4" imgW="2476500" imgH="406400" progId="Equation.3">
                    <p:embed/>
                    <p:pic>
                      <p:nvPicPr>
                        <p:cNvPr id="0" name="Oggetto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74" y="5588289"/>
                          <a:ext cx="5541115" cy="909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CasellaDiTesto 1"/>
            <p:cNvSpPr txBox="1"/>
            <p:nvPr/>
          </p:nvSpPr>
          <p:spPr>
            <a:xfrm>
              <a:off x="333413" y="4530620"/>
              <a:ext cx="8055011" cy="8920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altLang="it-IT" dirty="0" err="1">
                  <a:latin typeface="Arial" panose="020B0604020202020204" pitchFamily="34" charset="0"/>
                </a:rPr>
                <a:t>where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r>
                <a:rPr lang="it-IT" altLang="it-IT" sz="2800" i="1" dirty="0">
                  <a:latin typeface="+mj-lt"/>
                </a:rPr>
                <a:t>TV</a:t>
              </a:r>
              <a:r>
                <a:rPr lang="it-IT" altLang="it-IT" sz="2800" dirty="0">
                  <a:latin typeface="+mj-lt"/>
                </a:rPr>
                <a:t>(</a:t>
              </a:r>
              <a:r>
                <a:rPr lang="it-IT" altLang="it-IT" sz="2800" i="1" dirty="0">
                  <a:latin typeface="+mj-lt"/>
                </a:rPr>
                <a:t>X</a:t>
              </a:r>
              <a:r>
                <a:rPr lang="it-IT" altLang="it-IT" sz="2800" dirty="0">
                  <a:latin typeface="+mj-lt"/>
                </a:rPr>
                <a:t>)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r>
                <a:rPr lang="it-IT" altLang="it-IT" dirty="0" err="1">
                  <a:latin typeface="Arial" panose="020B0604020202020204" pitchFamily="34" charset="0"/>
                </a:rPr>
                <a:t>is</a:t>
              </a:r>
              <a:r>
                <a:rPr lang="it-IT" altLang="it-IT" dirty="0">
                  <a:latin typeface="Arial" panose="020B0604020202020204" pitchFamily="34" charset="0"/>
                </a:rPr>
                <a:t> the </a:t>
              </a:r>
              <a:r>
                <a:rPr lang="it-IT" altLang="it-IT" dirty="0">
                  <a:solidFill>
                    <a:srgbClr val="FF0000"/>
                  </a:solidFill>
                  <a:latin typeface="Arial" panose="020B0604020202020204" pitchFamily="34" charset="0"/>
                </a:rPr>
                <a:t>Total </a:t>
              </a:r>
              <a:r>
                <a:rPr lang="it-IT" altLang="it-IT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Variation</a:t>
              </a:r>
              <a:r>
                <a:rPr lang="it-IT" altLang="it-IT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it-IT" altLang="it-IT" dirty="0">
                  <a:latin typeface="Arial" panose="020B0604020202020204" pitchFamily="34" charset="0"/>
                </a:rPr>
                <a:t>of  the image </a:t>
              </a:r>
              <a:r>
                <a:rPr lang="it-IT" altLang="it-IT" i="1" dirty="0"/>
                <a:t>X </a:t>
              </a:r>
              <a:r>
                <a:rPr lang="it-IT" altLang="it-IT" dirty="0">
                  <a:latin typeface="Arial" panose="020B0604020202020204" pitchFamily="34" charset="0"/>
                </a:rPr>
                <a:t>, and </a:t>
              </a:r>
              <a:r>
                <a:rPr lang="it-IT" altLang="it-IT" dirty="0">
                  <a:latin typeface="Symbol" panose="05050102010706020507" pitchFamily="18" charset="2"/>
                </a:rPr>
                <a:t>l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r>
                <a:rPr lang="it-IT" altLang="it-IT" dirty="0" err="1">
                  <a:latin typeface="Arial" panose="020B0604020202020204" pitchFamily="34" charset="0"/>
                </a:rPr>
                <a:t>is</a:t>
              </a:r>
              <a:r>
                <a:rPr lang="it-IT" altLang="it-IT" dirty="0">
                  <a:latin typeface="Arial" panose="020B0604020202020204" pitchFamily="34" charset="0"/>
                </a:rPr>
                <a:t> a </a:t>
              </a:r>
              <a:r>
                <a:rPr lang="it-IT" altLang="it-IT" dirty="0" err="1">
                  <a:latin typeface="Arial" panose="020B0604020202020204" pitchFamily="34" charset="0"/>
                </a:rPr>
                <a:t>parameter</a:t>
              </a:r>
              <a:r>
                <a:rPr lang="it-IT" altLang="it-IT" dirty="0">
                  <a:latin typeface="Arial" panose="020B0604020202020204" pitchFamily="34" charset="0"/>
                </a:rPr>
                <a:t> to be </a:t>
              </a:r>
              <a:r>
                <a:rPr lang="it-IT" altLang="it-IT" dirty="0" err="1">
                  <a:latin typeface="Arial" panose="020B0604020202020204" pitchFamily="34" charset="0"/>
                </a:rPr>
                <a:t>fixed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endParaRPr lang="it-IT" dirty="0"/>
            </a:p>
          </p:txBody>
        </p:sp>
      </p:grpSp>
      <p:sp>
        <p:nvSpPr>
          <p:cNvPr id="52229" name="Text Box 32"/>
          <p:cNvSpPr txBox="1">
            <a:spLocks noChangeArrowheads="1"/>
          </p:cNvSpPr>
          <p:nvPr/>
        </p:nvSpPr>
        <p:spPr bwMode="auto">
          <a:xfrm>
            <a:off x="1065213" y="895350"/>
            <a:ext cx="7173912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given the perturbed image, we want to reconstruct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the starting image</a:t>
            </a: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52230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52231" name="Text Box 3"/>
          <p:cNvSpPr txBox="1">
            <a:spLocks noChangeArrowheads="1"/>
          </p:cNvSpPr>
          <p:nvPr/>
        </p:nvSpPr>
        <p:spPr bwMode="auto">
          <a:xfrm>
            <a:off x="2987675" y="188913"/>
            <a:ext cx="5832475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image </a:t>
            </a:r>
            <a:r>
              <a:rPr lang="it-IT" altLang="it-IT" i="1">
                <a:latin typeface="Arial" panose="020B0604020202020204" pitchFamily="34" charset="0"/>
              </a:rPr>
              <a:t>denoising</a:t>
            </a:r>
            <a:endParaRPr lang="it-IT" altLang="it-IT">
              <a:latin typeface="Arial" panose="020B0604020202020204" pitchFamily="34" charset="0"/>
            </a:endParaRPr>
          </a:p>
        </p:txBody>
      </p: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5148263" y="3594100"/>
            <a:ext cx="3541712" cy="830263"/>
            <a:chOff x="5148064" y="3594100"/>
            <a:chExt cx="3541444" cy="830997"/>
          </a:xfrm>
        </p:grpSpPr>
        <p:sp>
          <p:nvSpPr>
            <p:cNvPr id="52233" name="CasellaDiTesto 5"/>
            <p:cNvSpPr txBox="1">
              <a:spLocks noChangeArrowheads="1"/>
            </p:cNvSpPr>
            <p:nvPr/>
          </p:nvSpPr>
          <p:spPr bwMode="auto">
            <a:xfrm>
              <a:off x="7510980" y="3594100"/>
              <a:ext cx="11785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penalty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term</a:t>
              </a:r>
            </a:p>
          </p:txBody>
        </p:sp>
        <p:sp>
          <p:nvSpPr>
            <p:cNvPr id="52234" name="Rettangolo 6"/>
            <p:cNvSpPr>
              <a:spLocks noChangeArrowheads="1"/>
            </p:cNvSpPr>
            <p:nvPr/>
          </p:nvSpPr>
          <p:spPr bwMode="auto">
            <a:xfrm>
              <a:off x="5148064" y="3610683"/>
              <a:ext cx="3541444" cy="754421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asellaDiTesto 1"/>
          <p:cNvSpPr txBox="1">
            <a:spLocks noChangeArrowheads="1"/>
          </p:cNvSpPr>
          <p:nvPr/>
        </p:nvSpPr>
        <p:spPr bwMode="auto">
          <a:xfrm>
            <a:off x="179388" y="333375"/>
            <a:ext cx="87852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for further information, especially on the Gradient descent, its variants and applications to machine learning 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https://simons.berkeley.edu/talks/ben-recht-2013-09-04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250825" y="2017713"/>
            <a:ext cx="5951538" cy="771525"/>
            <a:chOff x="179512" y="5338293"/>
            <a:chExt cx="5952592" cy="771482"/>
          </a:xfrm>
        </p:grpSpPr>
        <p:graphicFrame>
          <p:nvGraphicFramePr>
            <p:cNvPr id="12305" name="Object 5"/>
            <p:cNvGraphicFramePr>
              <a:graphicFrameLocks noChangeAspect="1"/>
            </p:cNvGraphicFramePr>
            <p:nvPr/>
          </p:nvGraphicFramePr>
          <p:xfrm>
            <a:off x="179512" y="5338293"/>
            <a:ext cx="2530666" cy="771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800100" imgH="279400" progId="Equation.3">
                    <p:embed/>
                  </p:oleObj>
                </mc:Choice>
                <mc:Fallback>
                  <p:oleObj name="Equazione" r:id="rId3" imgW="800100" imgH="2794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5338293"/>
                          <a:ext cx="2530666" cy="771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ttangolo 5"/>
            <p:cNvSpPr/>
            <p:nvPr/>
          </p:nvSpPr>
          <p:spPr>
            <a:xfrm>
              <a:off x="3312205" y="5430363"/>
              <a:ext cx="2819899" cy="584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altLang="it-IT" sz="3200" i="1" dirty="0">
                  <a:latin typeface="+mj-lt"/>
                </a:rPr>
                <a:t>S-</a:t>
              </a:r>
              <a:r>
                <a:rPr lang="it-IT" altLang="it-IT" dirty="0" err="1">
                  <a:latin typeface="Arial" panose="020B0604020202020204" pitchFamily="34" charset="0"/>
                </a:rPr>
                <a:t>conjugate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r>
                <a:rPr lang="it-IT" altLang="it-IT" dirty="0" err="1">
                  <a:latin typeface="Arial" panose="020B0604020202020204" pitchFamily="34" charset="0"/>
                </a:rPr>
                <a:t>norm</a:t>
              </a:r>
              <a:r>
                <a:rPr lang="it-IT" altLang="it-IT" dirty="0">
                  <a:latin typeface="Arial" panose="020B0604020202020204" pitchFamily="34" charset="0"/>
                </a:rPr>
                <a:t> </a:t>
              </a:r>
              <a:endParaRPr lang="it-IT" i="1" dirty="0">
                <a:latin typeface="+mj-lt"/>
              </a:endParaRPr>
            </a:p>
          </p:txBody>
        </p:sp>
      </p:grpSp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3241675" y="1087438"/>
          <a:ext cx="19399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431425" imgH="177646" progId="Equation.3">
                  <p:embed/>
                </p:oleObj>
              </mc:Choice>
              <mc:Fallback>
                <p:oleObj name="Equazione" r:id="rId5" imgW="431425" imgH="1776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1087438"/>
                        <a:ext cx="1939925" cy="69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o 12"/>
          <p:cNvGrpSpPr>
            <a:grpSpLocks/>
          </p:cNvGrpSpPr>
          <p:nvPr/>
        </p:nvGrpSpPr>
        <p:grpSpPr bwMode="auto">
          <a:xfrm>
            <a:off x="89371" y="3015717"/>
            <a:ext cx="8347075" cy="780530"/>
            <a:chOff x="-1147715" y="5205461"/>
            <a:chExt cx="9397054" cy="781066"/>
          </a:xfrm>
        </p:grpSpPr>
        <p:graphicFrame>
          <p:nvGraphicFramePr>
            <p:cNvPr id="12303" name="Object 5"/>
            <p:cNvGraphicFramePr>
              <a:graphicFrameLocks noChangeAspect="1"/>
            </p:cNvGraphicFramePr>
            <p:nvPr/>
          </p:nvGraphicFramePr>
          <p:xfrm>
            <a:off x="-1147715" y="5284891"/>
            <a:ext cx="4699355" cy="701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1485255" imgH="253890" progId="Equation.3">
                    <p:embed/>
                  </p:oleObj>
                </mc:Choice>
                <mc:Fallback>
                  <p:oleObj name="Equazione" r:id="rId7" imgW="1485255" imgH="25389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147715" y="5284891"/>
                          <a:ext cx="4699355" cy="701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ttangolo 14"/>
            <p:cNvSpPr/>
            <p:nvPr/>
          </p:nvSpPr>
          <p:spPr>
            <a:xfrm>
              <a:off x="3877868" y="5205461"/>
              <a:ext cx="4371471" cy="584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altLang="it-IT" sz="3200" i="1" dirty="0"/>
                <a:t>S-</a:t>
              </a:r>
              <a:r>
                <a:rPr lang="it-IT" altLang="it-IT" dirty="0" err="1">
                  <a:latin typeface="Arial" panose="020B0604020202020204" pitchFamily="34" charset="0"/>
                </a:rPr>
                <a:t>conjugate</a:t>
              </a:r>
              <a:r>
                <a:rPr lang="it-IT" altLang="it-IT" dirty="0">
                  <a:latin typeface="Arial" panose="020B0604020202020204" pitchFamily="34" charset="0"/>
                </a:rPr>
                <a:t> scalar </a:t>
              </a:r>
              <a:r>
                <a:rPr lang="it-IT" altLang="it-IT" dirty="0" err="1">
                  <a:latin typeface="Arial" panose="020B0604020202020204" pitchFamily="34" charset="0"/>
                </a:rPr>
                <a:t>product</a:t>
              </a:r>
              <a:endParaRPr lang="it-IT" sz="3200" i="1" dirty="0">
                <a:latin typeface="+mj-lt"/>
              </a:endParaRPr>
            </a:p>
          </p:txBody>
        </p:sp>
      </p:grpSp>
      <p:grpSp>
        <p:nvGrpSpPr>
          <p:cNvPr id="16" name="Gruppo 15"/>
          <p:cNvGrpSpPr>
            <a:grpSpLocks/>
          </p:cNvGrpSpPr>
          <p:nvPr/>
        </p:nvGrpSpPr>
        <p:grpSpPr bwMode="auto">
          <a:xfrm>
            <a:off x="117475" y="4125913"/>
            <a:ext cx="5414963" cy="701675"/>
            <a:chOff x="-1196456" y="5145930"/>
            <a:chExt cx="6097483" cy="701636"/>
          </a:xfrm>
        </p:grpSpPr>
        <p:graphicFrame>
          <p:nvGraphicFramePr>
            <p:cNvPr id="12301" name="Object 5"/>
            <p:cNvGraphicFramePr>
              <a:graphicFrameLocks noChangeAspect="1"/>
            </p:cNvGraphicFramePr>
            <p:nvPr/>
          </p:nvGraphicFramePr>
          <p:xfrm>
            <a:off x="-1196456" y="5145930"/>
            <a:ext cx="2250130" cy="701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9" imgW="710891" imgH="253890" progId="Equation.3">
                    <p:embed/>
                  </p:oleObj>
                </mc:Choice>
                <mc:Fallback>
                  <p:oleObj name="Equazione" r:id="rId9" imgW="710891" imgH="25389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196456" y="5145930"/>
                          <a:ext cx="2250130" cy="701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ttangolo 17"/>
            <p:cNvSpPr/>
            <p:nvPr/>
          </p:nvSpPr>
          <p:spPr>
            <a:xfrm>
              <a:off x="2321529" y="5153867"/>
              <a:ext cx="2579498" cy="5841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altLang="it-IT" sz="3200" i="1" dirty="0">
                  <a:latin typeface="+mj-lt"/>
                </a:rPr>
                <a:t>S-</a:t>
              </a:r>
              <a:r>
                <a:rPr lang="it-IT" altLang="it-IT" dirty="0" err="1">
                  <a:latin typeface="Arial" panose="020B0604020202020204" pitchFamily="34" charset="0"/>
                </a:rPr>
                <a:t>orthogonality</a:t>
              </a:r>
              <a:endParaRPr lang="it-IT" i="1" dirty="0">
                <a:latin typeface="+mj-lt"/>
              </a:endParaRPr>
            </a:p>
          </p:txBody>
        </p: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513388" y="930275"/>
            <a:ext cx="330517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800" dirty="0" err="1">
                <a:latin typeface="Arial" panose="020B0604020202020204" pitchFamily="34" charset="0"/>
              </a:rPr>
              <a:t>Conjugate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Gradient</a:t>
            </a:r>
            <a:endParaRPr lang="it-IT" altLang="it-IT" sz="2800" dirty="0">
              <a:latin typeface="Arial" panose="020B0604020202020204" pitchFamily="34" charset="0"/>
            </a:endParaRPr>
          </a:p>
        </p:txBody>
      </p:sp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193675" y="4827588"/>
            <a:ext cx="7451725" cy="1385887"/>
            <a:chOff x="194144" y="4828158"/>
            <a:chExt cx="7451630" cy="1386072"/>
          </a:xfrm>
        </p:grpSpPr>
        <p:sp>
          <p:nvSpPr>
            <p:cNvPr id="12297" name="Freccia in giù 2"/>
            <p:cNvSpPr>
              <a:spLocks noChangeArrowheads="1"/>
            </p:cNvSpPr>
            <p:nvPr/>
          </p:nvSpPr>
          <p:spPr bwMode="auto">
            <a:xfrm>
              <a:off x="2385951" y="4828158"/>
              <a:ext cx="792088" cy="72008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pSp>
          <p:nvGrpSpPr>
            <p:cNvPr id="12298" name="Gruppo 20"/>
            <p:cNvGrpSpPr>
              <a:grpSpLocks/>
            </p:cNvGrpSpPr>
            <p:nvPr/>
          </p:nvGrpSpPr>
          <p:grpSpPr bwMode="auto">
            <a:xfrm>
              <a:off x="194144" y="5509286"/>
              <a:ext cx="7451630" cy="704944"/>
              <a:chOff x="-1281191" y="6376266"/>
              <a:chExt cx="8389177" cy="704905"/>
            </a:xfrm>
          </p:grpSpPr>
          <p:graphicFrame>
            <p:nvGraphicFramePr>
              <p:cNvPr id="12299" name="Object 5"/>
              <p:cNvGraphicFramePr>
                <a:graphicFrameLocks noChangeAspect="1"/>
              </p:cNvGraphicFramePr>
              <p:nvPr/>
            </p:nvGraphicFramePr>
            <p:xfrm>
              <a:off x="-1281191" y="6379535"/>
              <a:ext cx="2250130" cy="7016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11" imgW="710891" imgH="253890" progId="Equation.3">
                      <p:embed/>
                    </p:oleObj>
                  </mc:Choice>
                  <mc:Fallback>
                    <p:oleObj name="Equazione" r:id="rId11" imgW="710891" imgH="25389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281191" y="6379535"/>
                            <a:ext cx="2250130" cy="7016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Rettangolo 22"/>
              <p:cNvSpPr/>
              <p:nvPr/>
            </p:nvSpPr>
            <p:spPr>
              <a:xfrm>
                <a:off x="2150258" y="6376266"/>
                <a:ext cx="4957728" cy="646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altLang="it-IT" sz="3600" b="1" dirty="0">
                    <a:latin typeface="+mj-lt"/>
                  </a:rPr>
                  <a:t>v</a:t>
                </a:r>
                <a:r>
                  <a:rPr lang="it-IT" altLang="it-IT" sz="3200" i="1" dirty="0">
                    <a:latin typeface="+mj-lt"/>
                  </a:rPr>
                  <a:t>  </a:t>
                </a:r>
                <a:r>
                  <a:rPr lang="it-IT" alt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it-IT" altLang="it-IT" sz="3200" i="1" dirty="0">
                    <a:latin typeface="+mj-lt"/>
                  </a:rPr>
                  <a:t> </a:t>
                </a:r>
                <a:r>
                  <a:rPr lang="it-IT" altLang="it-IT" sz="3600" b="1" dirty="0">
                    <a:latin typeface="+mj-lt"/>
                  </a:rPr>
                  <a:t>u</a:t>
                </a:r>
                <a:r>
                  <a:rPr lang="it-IT" altLang="it-IT" sz="3200" i="1" dirty="0">
                    <a:latin typeface="+mj-lt"/>
                  </a:rPr>
                  <a:t> </a:t>
                </a:r>
                <a:r>
                  <a:rPr lang="it-IT" alt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</a:t>
                </a:r>
                <a:r>
                  <a:rPr lang="it-IT" altLang="it-IT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conjugate</a:t>
                </a:r>
                <a:endParaRPr lang="it-IT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1878013" y="271463"/>
            <a:ext cx="5854700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Minimum of quadratic functions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3241675" y="1087438"/>
          <a:ext cx="19399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431425" imgH="177646" progId="Equation.3">
                  <p:embed/>
                </p:oleObj>
              </mc:Choice>
              <mc:Fallback>
                <p:oleObj name="Equazione" r:id="rId3" imgW="431425" imgH="1776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1087438"/>
                        <a:ext cx="1939925" cy="69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468313" y="3462338"/>
          <a:ext cx="16033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672808" imgH="431613" progId="Equation.3">
                  <p:embed/>
                </p:oleObj>
              </mc:Choice>
              <mc:Fallback>
                <p:oleObj name="Equazione" r:id="rId5" imgW="672808" imgH="4316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462338"/>
                        <a:ext cx="16033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CasellaDiTesto 1"/>
          <p:cNvSpPr txBox="1">
            <a:spLocks noChangeArrowheads="1"/>
          </p:cNvSpPr>
          <p:nvPr/>
        </p:nvSpPr>
        <p:spPr bwMode="auto">
          <a:xfrm>
            <a:off x="-36513" y="1992313"/>
            <a:ext cx="940117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Conjugate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(CG)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theoretically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it-IT" i="1" dirty="0">
                <a:latin typeface="+mn-lt"/>
                <a:cs typeface="Arial" panose="020B0604020202020204" pitchFamily="34" charset="0"/>
              </a:rPr>
              <a:t>n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412750" y="2511425"/>
            <a:ext cx="7267575" cy="1016000"/>
            <a:chOff x="400580" y="2541431"/>
            <a:chExt cx="7267732" cy="1016520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400580" y="2541431"/>
              <a:ext cx="7267732" cy="10165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consider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2800" i="1" dirty="0">
                  <a:latin typeface="+mn-lt"/>
                  <a:cs typeface="Arial" panose="020B0604020202020204" pitchFamily="34" charset="0"/>
                </a:rPr>
                <a:t>n </a:t>
              </a:r>
              <a:r>
                <a:rPr lang="it-IT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conjugate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vectors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defRPr/>
              </a:pPr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which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form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basis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it-IT" sz="3200" i="1" dirty="0" err="1">
                  <a:latin typeface="+mj-lt"/>
                  <a:cs typeface="Arial" panose="020B0604020202020204" pitchFamily="34" charset="0"/>
                </a:rPr>
                <a:t>R</a:t>
              </a:r>
              <a:r>
                <a:rPr lang="it-IT" sz="3200" i="1" baseline="30000" dirty="0" err="1">
                  <a:latin typeface="+mj-lt"/>
                  <a:cs typeface="Arial" panose="020B0604020202020204" pitchFamily="34" charset="0"/>
                </a:rPr>
                <a:t>n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then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4351" name="Object 5"/>
            <p:cNvGraphicFramePr>
              <a:graphicFrameLocks noChangeAspect="1"/>
            </p:cNvGraphicFramePr>
            <p:nvPr/>
          </p:nvGraphicFramePr>
          <p:xfrm>
            <a:off x="4753596" y="2569931"/>
            <a:ext cx="2166819" cy="548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889000" imgH="228600" progId="Equation.3">
                    <p:embed/>
                  </p:oleObj>
                </mc:Choice>
                <mc:Fallback>
                  <p:oleObj name="Equazione" r:id="rId7" imgW="88900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3596" y="2569931"/>
                          <a:ext cx="2166819" cy="548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2359025" y="3487738"/>
          <a:ext cx="19970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9" imgW="837836" imgH="431613" progId="Equation.3">
                  <p:embed/>
                </p:oleObj>
              </mc:Choice>
              <mc:Fallback>
                <p:oleObj name="Equazione" r:id="rId9" imgW="837836" imgH="4316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3487738"/>
                        <a:ext cx="19970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4716463" y="3462338"/>
          <a:ext cx="272256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1" imgW="1143000" imgH="431800" progId="Equation.3">
                  <p:embed/>
                </p:oleObj>
              </mc:Choice>
              <mc:Fallback>
                <p:oleObj name="Equazione" r:id="rId11" imgW="11430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462338"/>
                        <a:ext cx="2722562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81013" y="4562475"/>
          <a:ext cx="25114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3" imgW="1054100" imgH="431800" progId="Equation.3">
                  <p:embed/>
                </p:oleObj>
              </mc:Choice>
              <mc:Fallback>
                <p:oleObj name="Equazione" r:id="rId13" imgW="10541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4562475"/>
                        <a:ext cx="251142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2051050" y="4724400"/>
            <a:ext cx="922338" cy="792163"/>
          </a:xfrm>
          <a:prstGeom prst="rect">
            <a:avLst/>
          </a:prstGeom>
          <a:noFill/>
          <a:ln w="571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3489325" y="4816475"/>
          <a:ext cx="21478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5" imgW="901309" imgH="241195" progId="Equation.3">
                  <p:embed/>
                </p:oleObj>
              </mc:Choice>
              <mc:Fallback>
                <p:oleObj name="Equazione" r:id="rId15" imgW="901309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4816475"/>
                        <a:ext cx="2147888" cy="563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6203950" y="4586288"/>
          <a:ext cx="175418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7" imgW="736600" imgH="457200" progId="Equation.3">
                  <p:embed/>
                </p:oleObj>
              </mc:Choice>
              <mc:Fallback>
                <p:oleObj name="Equazione" r:id="rId17" imgW="7366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4586288"/>
                        <a:ext cx="1754188" cy="1068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Text Box 3"/>
          <p:cNvSpPr txBox="1">
            <a:spLocks noChangeArrowheads="1"/>
          </p:cNvSpPr>
          <p:nvPr/>
        </p:nvSpPr>
        <p:spPr bwMode="auto">
          <a:xfrm>
            <a:off x="1878013" y="271463"/>
            <a:ext cx="5854700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Minimum of quadratic functions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513388" y="930275"/>
            <a:ext cx="330517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800" dirty="0" err="1">
                <a:latin typeface="Arial" panose="020B0604020202020204" pitchFamily="34" charset="0"/>
              </a:rPr>
              <a:t>Conjugate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Gradient</a:t>
            </a:r>
            <a:endParaRPr lang="it-IT" altLang="it-IT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3241675" y="1087438"/>
          <a:ext cx="19399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431425" imgH="177646" progId="Equation.3">
                  <p:embed/>
                </p:oleObj>
              </mc:Choice>
              <mc:Fallback>
                <p:oleObj name="Equazione" r:id="rId3" imgW="431425" imgH="1776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1087438"/>
                        <a:ext cx="1939925" cy="69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5"/>
              <p:cNvSpPr txBox="1"/>
              <p:nvPr/>
            </p:nvSpPr>
            <p:spPr bwMode="auto">
              <a:xfrm>
                <a:off x="522288" y="3052763"/>
                <a:ext cx="2420937" cy="53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288" y="3052763"/>
                <a:ext cx="2420937" cy="533400"/>
              </a:xfrm>
              <a:prstGeom prst="rect">
                <a:avLst/>
              </a:prstGeom>
              <a:blipFill>
                <a:blip r:embed="rId5"/>
                <a:stretch>
                  <a:fillRect l="-7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CasellaDiTesto 1"/>
          <p:cNvSpPr txBox="1">
            <a:spLocks noChangeArrowheads="1"/>
          </p:cNvSpPr>
          <p:nvPr/>
        </p:nvSpPr>
        <p:spPr bwMode="auto">
          <a:xfrm>
            <a:off x="412750" y="2017713"/>
            <a:ext cx="8551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CG becomes an iterative method by means of a suitable choice of a sequence                         of conjugate vectors </a:t>
            </a: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602038" y="2360613"/>
          <a:ext cx="16668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774364" imgH="228501" progId="Equation.3">
                  <p:embed/>
                </p:oleObj>
              </mc:Choice>
              <mc:Fallback>
                <p:oleObj name="Equazione" r:id="rId6" imgW="774364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2360613"/>
                        <a:ext cx="16668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5"/>
              <p:cNvSpPr txBox="1"/>
              <p:nvPr/>
            </p:nvSpPr>
            <p:spPr bwMode="auto">
              <a:xfrm>
                <a:off x="3602038" y="3025775"/>
                <a:ext cx="2481262" cy="5349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2038" y="3025775"/>
                <a:ext cx="2481262" cy="534988"/>
              </a:xfrm>
              <a:prstGeom prst="rect">
                <a:avLst/>
              </a:prstGeom>
              <a:blipFill>
                <a:blip r:embed="rId8"/>
                <a:stretch>
                  <a:fillRect b="-2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6588125" y="2847975"/>
            <a:ext cx="1871663" cy="8302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lang="it-IT" altLang="it-IT" sz="24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5"/>
              <p:cNvSpPr txBox="1"/>
              <p:nvPr/>
            </p:nvSpPr>
            <p:spPr bwMode="auto">
              <a:xfrm>
                <a:off x="440532" y="3495244"/>
                <a:ext cx="2874962" cy="1069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532" y="3495244"/>
                <a:ext cx="2874962" cy="1069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1050925" y="3520814"/>
            <a:ext cx="6769100" cy="1120775"/>
            <a:chOff x="1835696" y="3561460"/>
            <a:chExt cx="6768037" cy="1119620"/>
          </a:xfrm>
        </p:grpSpPr>
        <p:sp>
          <p:nvSpPr>
            <p:cNvPr id="16400" name="Rettangolo 5"/>
            <p:cNvSpPr>
              <a:spLocks noChangeArrowheads="1"/>
            </p:cNvSpPr>
            <p:nvPr/>
          </p:nvSpPr>
          <p:spPr bwMode="auto">
            <a:xfrm>
              <a:off x="1835696" y="3561460"/>
              <a:ext cx="1107529" cy="1008819"/>
            </a:xfrm>
            <a:prstGeom prst="rect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cxnSp>
          <p:nvCxnSpPr>
            <p:cNvPr id="16401" name="Connettore 2 7"/>
            <p:cNvCxnSpPr>
              <a:cxnSpLocks noChangeShapeType="1"/>
            </p:cNvCxnSpPr>
            <p:nvPr/>
          </p:nvCxnSpPr>
          <p:spPr bwMode="auto">
            <a:xfrm>
              <a:off x="2943225" y="3720749"/>
              <a:ext cx="1628775" cy="28431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2" name="CasellaDiTesto 8"/>
            <p:cNvSpPr txBox="1">
              <a:spLocks noChangeArrowheads="1"/>
            </p:cNvSpPr>
            <p:nvPr/>
          </p:nvSpPr>
          <p:spPr bwMode="auto">
            <a:xfrm>
              <a:off x="4572000" y="3789040"/>
              <a:ext cx="4031733" cy="892040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scaled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directional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derivative  of </a:t>
              </a:r>
              <a:r>
                <a:rPr lang="it-IT" altLang="it-IT" sz="2800" i="1" dirty="0">
                  <a:latin typeface="+mj-lt"/>
                  <a:cs typeface="Arial" panose="020B0604020202020204" pitchFamily="34" charset="0"/>
                </a:rPr>
                <a:t>f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along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direction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it-IT" altLang="it-IT" sz="2800" b="1" dirty="0">
                  <a:cs typeface="Arial" panose="020B0604020202020204" pitchFamily="34" charset="0"/>
                </a:rPr>
                <a:t>p</a:t>
              </a:r>
              <a:r>
                <a:rPr lang="it-IT" altLang="it-IT" sz="2400" baseline="-25000" dirty="0">
                  <a:cs typeface="Arial" panose="020B0604020202020204" pitchFamily="34" charset="0"/>
                </a:rPr>
                <a:t>0</a:t>
              </a:r>
              <a:endParaRPr lang="it-IT" altLang="it-IT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397" name="Text Box 3"/>
          <p:cNvSpPr txBox="1">
            <a:spLocks noChangeArrowheads="1"/>
          </p:cNvSpPr>
          <p:nvPr/>
        </p:nvSpPr>
        <p:spPr bwMode="auto">
          <a:xfrm>
            <a:off x="1878013" y="271463"/>
            <a:ext cx="5854700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Minimum of quadratic functions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513388" y="930275"/>
            <a:ext cx="330517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800" dirty="0" err="1">
                <a:latin typeface="Arial" panose="020B0604020202020204" pitchFamily="34" charset="0"/>
              </a:rPr>
              <a:t>Conjugate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Gradient</a:t>
            </a:r>
            <a:endParaRPr lang="it-IT" altLang="it-IT" sz="2800" dirty="0">
              <a:latin typeface="Arial" panose="020B0604020202020204" pitchFamily="34" charset="0"/>
            </a:endParaRPr>
          </a:p>
        </p:txBody>
      </p:sp>
      <p:sp>
        <p:nvSpPr>
          <p:cNvPr id="25" name="Rettangolo 24"/>
          <p:cNvSpPr>
            <a:spLocks noChangeArrowheads="1"/>
          </p:cNvSpPr>
          <p:nvPr/>
        </p:nvSpPr>
        <p:spPr bwMode="auto">
          <a:xfrm>
            <a:off x="3203753" y="4712294"/>
            <a:ext cx="233045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approximation</a:t>
            </a:r>
            <a:endParaRPr lang="it-IT" altLang="it-IT" sz="2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8150985D-ED37-A9D8-120F-8B12E37D11A4}"/>
                  </a:ext>
                </a:extLst>
              </p:cNvPr>
              <p:cNvSpPr txBox="1"/>
              <p:nvPr/>
            </p:nvSpPr>
            <p:spPr bwMode="auto">
              <a:xfrm>
                <a:off x="38100" y="325438"/>
                <a:ext cx="1751013" cy="47625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8150985D-ED37-A9D8-120F-8B12E37D1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" y="325438"/>
                <a:ext cx="1751013" cy="4762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5CC84E35-74A0-4570-266D-3D30F614F8A5}"/>
                  </a:ext>
                </a:extLst>
              </p:cNvPr>
              <p:cNvSpPr txBox="1"/>
              <p:nvPr/>
            </p:nvSpPr>
            <p:spPr bwMode="auto">
              <a:xfrm>
                <a:off x="468599" y="4615206"/>
                <a:ext cx="2874962" cy="617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5CC84E35-74A0-4570-266D-3D30F614F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599" y="4615206"/>
                <a:ext cx="2874962" cy="6179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tangolo 11">
            <a:extLst>
              <a:ext uri="{FF2B5EF4-FFF2-40B4-BE49-F238E27FC236}">
                <a16:creationId xmlns:a16="http://schemas.microsoft.com/office/drawing/2014/main" id="{C225BC69-5F44-F8F6-6B9A-B479AED8F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472" y="5380599"/>
            <a:ext cx="233045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endParaRPr lang="it-IT" altLang="it-IT" sz="2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id="{40A6B661-3B1B-C868-CA3B-9736C9B96F97}"/>
                  </a:ext>
                </a:extLst>
              </p:cNvPr>
              <p:cNvSpPr txBox="1"/>
              <p:nvPr/>
            </p:nvSpPr>
            <p:spPr bwMode="auto">
              <a:xfrm>
                <a:off x="468599" y="5333848"/>
                <a:ext cx="2874962" cy="617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id="{40A6B661-3B1B-C868-CA3B-9736C9B96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599" y="5333848"/>
                <a:ext cx="2874962" cy="6179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tangolo 14">
            <a:extLst>
              <a:ext uri="{FF2B5EF4-FFF2-40B4-BE49-F238E27FC236}">
                <a16:creationId xmlns:a16="http://schemas.microsoft.com/office/drawing/2014/main" id="{2939C1A7-1C0E-E2C6-84DB-B8E2FC3D0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753" y="6319664"/>
            <a:ext cx="2653672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lang="it-IT" altLang="it-IT" sz="2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5">
                <a:extLst>
                  <a:ext uri="{FF2B5EF4-FFF2-40B4-BE49-F238E27FC236}">
                    <a16:creationId xmlns:a16="http://schemas.microsoft.com/office/drawing/2014/main" id="{2FFC289F-4C01-FE33-F41D-D4BC55FC62D0}"/>
                  </a:ext>
                </a:extLst>
              </p:cNvPr>
              <p:cNvSpPr txBox="1"/>
              <p:nvPr/>
            </p:nvSpPr>
            <p:spPr bwMode="auto">
              <a:xfrm>
                <a:off x="5940152" y="5007255"/>
                <a:ext cx="2874962" cy="1069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Object 5">
                <a:extLst>
                  <a:ext uri="{FF2B5EF4-FFF2-40B4-BE49-F238E27FC236}">
                    <a16:creationId xmlns:a16="http://schemas.microsoft.com/office/drawing/2014/main" id="{2FFC289F-4C01-FE33-F41D-D4BC55FC6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5007255"/>
                <a:ext cx="2874962" cy="10699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5">
                <a:extLst>
                  <a:ext uri="{FF2B5EF4-FFF2-40B4-BE49-F238E27FC236}">
                    <a16:creationId xmlns:a16="http://schemas.microsoft.com/office/drawing/2014/main" id="{061F4D7B-44BB-0244-319F-C800523F3E65}"/>
                  </a:ext>
                </a:extLst>
              </p:cNvPr>
              <p:cNvSpPr txBox="1"/>
              <p:nvPr/>
            </p:nvSpPr>
            <p:spPr bwMode="auto">
              <a:xfrm>
                <a:off x="504121" y="6210731"/>
                <a:ext cx="2874962" cy="617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Object 5">
                <a:extLst>
                  <a:ext uri="{FF2B5EF4-FFF2-40B4-BE49-F238E27FC236}">
                    <a16:creationId xmlns:a16="http://schemas.microsoft.com/office/drawing/2014/main" id="{061F4D7B-44BB-0244-319F-C800523F3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121" y="6210731"/>
                <a:ext cx="2874962" cy="617976"/>
              </a:xfrm>
              <a:prstGeom prst="rect">
                <a:avLst/>
              </a:prstGeom>
              <a:blipFill>
                <a:blip r:embed="rId14"/>
                <a:stretch>
                  <a:fillRect l="-8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3241675" y="1087438"/>
          <a:ext cx="19399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431425" imgH="177646" progId="Equation.3">
                  <p:embed/>
                </p:oleObj>
              </mc:Choice>
              <mc:Fallback>
                <p:oleObj name="Equazione" r:id="rId3" imgW="431425" imgH="177646" progId="Equation.3">
                  <p:embed/>
                  <p:pic>
                    <p:nvPicPr>
                      <p:cNvPr id="163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1087438"/>
                        <a:ext cx="1939925" cy="69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CasellaDiTesto 1"/>
          <p:cNvSpPr txBox="1">
            <a:spLocks noChangeArrowheads="1"/>
          </p:cNvSpPr>
          <p:nvPr/>
        </p:nvSpPr>
        <p:spPr bwMode="auto">
          <a:xfrm>
            <a:off x="412750" y="2017713"/>
            <a:ext cx="8551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it-IT" altLang="it-IT" sz="2400" b="1" i="1" dirty="0">
                <a:latin typeface="+mj-lt"/>
                <a:cs typeface="Arial" panose="020B0604020202020204" pitchFamily="34" charset="0"/>
              </a:rPr>
              <a:t>i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16397" name="Text Box 3"/>
          <p:cNvSpPr txBox="1">
            <a:spLocks noChangeArrowheads="1"/>
          </p:cNvSpPr>
          <p:nvPr/>
        </p:nvSpPr>
        <p:spPr bwMode="auto">
          <a:xfrm>
            <a:off x="1878013" y="271463"/>
            <a:ext cx="5854700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Minimum of quadratic functions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513388" y="930275"/>
            <a:ext cx="330517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800" dirty="0" err="1">
                <a:latin typeface="Arial" panose="020B0604020202020204" pitchFamily="34" charset="0"/>
              </a:rPr>
              <a:t>Conjugate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Gradient</a:t>
            </a:r>
            <a:endParaRPr lang="it-IT" altLang="it-IT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8150985D-ED37-A9D8-120F-8B12E37D11A4}"/>
                  </a:ext>
                </a:extLst>
              </p:cNvPr>
              <p:cNvSpPr txBox="1"/>
              <p:nvPr/>
            </p:nvSpPr>
            <p:spPr bwMode="auto">
              <a:xfrm>
                <a:off x="38100" y="325438"/>
                <a:ext cx="1751013" cy="47625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8150985D-ED37-A9D8-120F-8B12E37D1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" y="325438"/>
                <a:ext cx="1751013" cy="4762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>
            <a:extLst>
              <a:ext uri="{FF2B5EF4-FFF2-40B4-BE49-F238E27FC236}">
                <a16:creationId xmlns:a16="http://schemas.microsoft.com/office/drawing/2014/main" id="{07C95AC3-D5B9-573A-335B-55D060249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753" y="3797784"/>
            <a:ext cx="233045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approximation</a:t>
            </a:r>
            <a:endParaRPr lang="it-IT" altLang="it-IT" sz="2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2D899A0A-C7A8-0F4D-F330-AF456CE6E82A}"/>
                  </a:ext>
                </a:extLst>
              </p:cNvPr>
              <p:cNvSpPr txBox="1"/>
              <p:nvPr/>
            </p:nvSpPr>
            <p:spPr bwMode="auto">
              <a:xfrm>
                <a:off x="468599" y="3700696"/>
                <a:ext cx="2874962" cy="617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2D899A0A-C7A8-0F4D-F330-AF456CE6E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599" y="3700696"/>
                <a:ext cx="2874962" cy="6179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tangolo 5">
            <a:extLst>
              <a:ext uri="{FF2B5EF4-FFF2-40B4-BE49-F238E27FC236}">
                <a16:creationId xmlns:a16="http://schemas.microsoft.com/office/drawing/2014/main" id="{CB1DCC08-4AD2-0B7D-42B0-803F2DAD5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472" y="4466089"/>
            <a:ext cx="233045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endParaRPr lang="it-IT" altLang="it-IT" sz="2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E61D835E-CE6C-35D3-36BE-C4B94883E08A}"/>
                  </a:ext>
                </a:extLst>
              </p:cNvPr>
              <p:cNvSpPr txBox="1"/>
              <p:nvPr/>
            </p:nvSpPr>
            <p:spPr bwMode="auto">
              <a:xfrm>
                <a:off x="468599" y="4419338"/>
                <a:ext cx="2874962" cy="617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E61D835E-CE6C-35D3-36BE-C4B94883E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599" y="4419338"/>
                <a:ext cx="2874962" cy="6179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>
            <a:extLst>
              <a:ext uri="{FF2B5EF4-FFF2-40B4-BE49-F238E27FC236}">
                <a16:creationId xmlns:a16="http://schemas.microsoft.com/office/drawing/2014/main" id="{2BC6DE8B-D78F-0553-61B7-C09A62804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82" y="6184605"/>
            <a:ext cx="2653672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lang="it-IT" altLang="it-IT" sz="2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9BDF8399-19DA-5734-28D3-D389D18711B9}"/>
                  </a:ext>
                </a:extLst>
              </p:cNvPr>
              <p:cNvSpPr txBox="1"/>
              <p:nvPr/>
            </p:nvSpPr>
            <p:spPr bwMode="auto">
              <a:xfrm>
                <a:off x="468599" y="4981312"/>
                <a:ext cx="2874962" cy="1069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9BDF8399-19DA-5734-28D3-D389D1871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599" y="4981312"/>
                <a:ext cx="2874962" cy="1069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5">
                <a:extLst>
                  <a:ext uri="{FF2B5EF4-FFF2-40B4-BE49-F238E27FC236}">
                    <a16:creationId xmlns:a16="http://schemas.microsoft.com/office/drawing/2014/main" id="{23C14E39-5403-34C0-5A50-CF1A36CFF25D}"/>
                  </a:ext>
                </a:extLst>
              </p:cNvPr>
              <p:cNvSpPr txBox="1"/>
              <p:nvPr/>
            </p:nvSpPr>
            <p:spPr bwMode="auto">
              <a:xfrm>
                <a:off x="382728" y="6084960"/>
                <a:ext cx="2874962" cy="617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Object 5">
                <a:extLst>
                  <a:ext uri="{FF2B5EF4-FFF2-40B4-BE49-F238E27FC236}">
                    <a16:creationId xmlns:a16="http://schemas.microsoft.com/office/drawing/2014/main" id="{23C14E39-5403-34C0-5A50-CF1A36CF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728" y="6084960"/>
                <a:ext cx="2874962" cy="617976"/>
              </a:xfrm>
              <a:prstGeom prst="rect">
                <a:avLst/>
              </a:prstGeom>
              <a:blipFill>
                <a:blip r:embed="rId9"/>
                <a:stretch>
                  <a:fillRect l="-8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id="{E324BEA4-FDA6-2263-ADDF-770BFA3F92E3}"/>
                  </a:ext>
                </a:extLst>
              </p:cNvPr>
              <p:cNvSpPr txBox="1"/>
              <p:nvPr/>
            </p:nvSpPr>
            <p:spPr bwMode="auto">
              <a:xfrm>
                <a:off x="440532" y="2501890"/>
                <a:ext cx="2874962" cy="1069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id="{E324BEA4-FDA6-2263-ADDF-770BFA3F9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532" y="2501890"/>
                <a:ext cx="2874962" cy="1069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F7335396-A15E-2FA0-855E-EC9E6AB4569C}"/>
                  </a:ext>
                </a:extLst>
              </p:cNvPr>
              <p:cNvSpPr txBox="1"/>
              <p:nvPr/>
            </p:nvSpPr>
            <p:spPr bwMode="auto">
              <a:xfrm>
                <a:off x="5724128" y="4331254"/>
                <a:ext cx="2155875" cy="534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b="0" dirty="0">
                  <a:solidFill>
                    <a:srgbClr val="000000"/>
                  </a:solidFill>
                </a:endParaRPr>
              </a:p>
              <a:p>
                <a:r>
                  <a:rPr lang="it-IT" dirty="0"/>
                  <a:t>=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F7335396-A15E-2FA0-855E-EC9E6AB45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28" y="4331254"/>
                <a:ext cx="2155875" cy="534945"/>
              </a:xfrm>
              <a:prstGeom prst="rect">
                <a:avLst/>
              </a:prstGeom>
              <a:blipFill>
                <a:blip r:embed="rId11"/>
                <a:stretch>
                  <a:fillRect l="-1130"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99CE2020-3155-17C8-2FB0-0FABDF178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824" y="2783991"/>
                <a:ext cx="5904656" cy="36933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it-IT" altLang="it-IT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minimum point of the function  </a:t>
                </a:r>
                <a14:m>
                  <m:oMath xmlns:m="http://schemas.openxmlformats.org/officeDocument/2006/math">
                    <m:r>
                      <a:rPr lang="it-IT" altLang="it-IT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it-IT" altLang="it-IT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altLang="it-IT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it-IT" altLang="it-IT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altLang="it-IT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it-IT" altLang="it-IT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it-IT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it-IT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it-IT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it-IT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altLang="it-IT" sz="1800" dirty="0"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99CE2020-3155-17C8-2FB0-0FABDF178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2783991"/>
                <a:ext cx="5904656" cy="369332"/>
              </a:xfrm>
              <a:prstGeom prst="rect">
                <a:avLst/>
              </a:prstGeom>
              <a:blipFill>
                <a:blip r:embed="rId12"/>
                <a:stretch>
                  <a:fillRect l="-826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5">
                <a:extLst>
                  <a:ext uri="{FF2B5EF4-FFF2-40B4-BE49-F238E27FC236}">
                    <a16:creationId xmlns:a16="http://schemas.microsoft.com/office/drawing/2014/main" id="{4C91E019-F8D6-EA50-D51B-FB17A605E7E5}"/>
                  </a:ext>
                </a:extLst>
              </p:cNvPr>
              <p:cNvSpPr txBox="1"/>
              <p:nvPr/>
            </p:nvSpPr>
            <p:spPr bwMode="auto">
              <a:xfrm>
                <a:off x="5974797" y="6114798"/>
                <a:ext cx="1959207" cy="43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it-IT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𝐒𝐩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Object 5">
                <a:extLst>
                  <a:ext uri="{FF2B5EF4-FFF2-40B4-BE49-F238E27FC236}">
                    <a16:creationId xmlns:a16="http://schemas.microsoft.com/office/drawing/2014/main" id="{4C91E019-F8D6-EA50-D51B-FB17A605E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4797" y="6114798"/>
                <a:ext cx="1959207" cy="435300"/>
              </a:xfrm>
              <a:prstGeom prst="rect">
                <a:avLst/>
              </a:prstGeom>
              <a:blipFill>
                <a:blip r:embed="rId13"/>
                <a:stretch>
                  <a:fillRect l="-311" b="-98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5226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Office\Modelli\Presentazione vuota.pot</Template>
  <TotalTime>0</TotalTime>
  <Words>2637</Words>
  <Application>Microsoft Office PowerPoint</Application>
  <PresentationFormat>Presentazione su schermo (4:3)</PresentationFormat>
  <Paragraphs>394</Paragraphs>
  <Slides>51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51</vt:i4>
      </vt:variant>
    </vt:vector>
  </HeadingPairs>
  <TitlesOfParts>
    <vt:vector size="63" baseType="lpstr">
      <vt:lpstr>Arial</vt:lpstr>
      <vt:lpstr>Calibri</vt:lpstr>
      <vt:lpstr>Cambria Math</vt:lpstr>
      <vt:lpstr>Courier New</vt:lpstr>
      <vt:lpstr>Menlo</vt:lpstr>
      <vt:lpstr>Söhne</vt:lpstr>
      <vt:lpstr>Symbol</vt:lpstr>
      <vt:lpstr>Times New Roman</vt:lpstr>
      <vt:lpstr>Wingdings</vt:lpstr>
      <vt:lpstr>Presentazione vuota</vt:lpstr>
      <vt:lpstr>Equazione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IMFA - IUN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Giulio Giunta</dc:creator>
  <cp:lastModifiedBy>Giulio Giunta</cp:lastModifiedBy>
  <cp:revision>403</cp:revision>
  <dcterms:created xsi:type="dcterms:W3CDTF">2001-09-23T07:19:47Z</dcterms:created>
  <dcterms:modified xsi:type="dcterms:W3CDTF">2023-11-17T08:45:59Z</dcterms:modified>
</cp:coreProperties>
</file>