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commentAuthors.xml" ContentType="application/vnd.openxmlformats-officedocument.presentationml.commentAuthors+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sldIdLst>
    <p:sldId id="558" r:id="rId2"/>
    <p:sldId id="359" r:id="rId3"/>
    <p:sldId id="360" r:id="rId4"/>
    <p:sldId id="361" r:id="rId5"/>
    <p:sldId id="362" r:id="rId6"/>
    <p:sldId id="544" r:id="rId7"/>
    <p:sldId id="589" r:id="rId8"/>
    <p:sldId id="590" r:id="rId9"/>
    <p:sldId id="591" r:id="rId10"/>
    <p:sldId id="592" r:id="rId11"/>
    <p:sldId id="593" r:id="rId12"/>
    <p:sldId id="594" r:id="rId13"/>
    <p:sldId id="547" r:id="rId14"/>
    <p:sldId id="548" r:id="rId15"/>
    <p:sldId id="545" r:id="rId16"/>
    <p:sldId id="549" r:id="rId17"/>
    <p:sldId id="363" r:id="rId18"/>
    <p:sldId id="561" r:id="rId19"/>
    <p:sldId id="571" r:id="rId20"/>
    <p:sldId id="572" r:id="rId21"/>
    <p:sldId id="573" r:id="rId22"/>
    <p:sldId id="574" r:id="rId23"/>
    <p:sldId id="575" r:id="rId24"/>
    <p:sldId id="576" r:id="rId25"/>
    <p:sldId id="577" r:id="rId26"/>
    <p:sldId id="578" r:id="rId27"/>
    <p:sldId id="579" r:id="rId28"/>
    <p:sldId id="580" r:id="rId29"/>
    <p:sldId id="581" r:id="rId30"/>
    <p:sldId id="582" r:id="rId31"/>
    <p:sldId id="583" r:id="rId32"/>
    <p:sldId id="584" r:id="rId33"/>
    <p:sldId id="585" r:id="rId34"/>
    <p:sldId id="586" r:id="rId35"/>
    <p:sldId id="587" r:id="rId36"/>
    <p:sldId id="588" r:id="rId3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nrico Viceconte" initials="EV" lastIdx="4" clrIdx="0">
    <p:extLst>
      <p:ext uri="{19B8F6BF-5375-455C-9EA6-DF929625EA0E}">
        <p15:presenceInfo xmlns="" xmlns:p15="http://schemas.microsoft.com/office/powerpoint/2012/main" userId="Enrico Vicecont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5F5F5F"/>
    <a:srgbClr val="F707C4"/>
    <a:srgbClr val="FEA900"/>
    <a:srgbClr val="FF3300"/>
    <a:srgbClr val="996600"/>
    <a:srgbClr val="FFFF99"/>
    <a:srgbClr val="FF9933"/>
    <a:srgbClr val="FFFFFF"/>
    <a:srgbClr val="CC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640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Foglio_di_lavoro_di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it-I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800" b="1" dirty="0"/>
              <a:t>MARKET</a:t>
            </a:r>
            <a:r>
              <a:rPr lang="en-US" dirty="0"/>
              <a:t> </a:t>
            </a:r>
            <a:r>
              <a:rPr lang="en-US" sz="2800" b="1" dirty="0"/>
              <a:t>SHARE</a:t>
            </a:r>
          </a:p>
        </c:rich>
      </c:tx>
      <c:layout>
        <c:manualLayout>
          <c:xMode val="edge"/>
          <c:yMode val="edge"/>
          <c:x val="0.419356860283771"/>
          <c:y val="0"/>
        </c:manualLayout>
      </c:layout>
      <c:spPr>
        <a:noFill/>
        <a:ln>
          <a:noFill/>
        </a:ln>
        <a:effectLst/>
      </c:spPr>
    </c:title>
    <c:plotArea>
      <c:layout/>
      <c:pieChart>
        <c:varyColors val="1"/>
        <c:ser>
          <c:idx val="0"/>
          <c:order val="0"/>
          <c:tx>
            <c:strRef>
              <c:f>Foglio1!$B$1</c:f>
              <c:strCache>
                <c:ptCount val="1"/>
                <c:pt idx="0">
                  <c:v>Vendite</c:v>
                </c:pt>
              </c:strCache>
            </c:strRef>
          </c:tx>
          <c:dPt>
            <c:idx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7558-44E5-87C7-720FC7A309DF}"/>
              </c:ext>
            </c:extLst>
          </c:dPt>
          <c:dPt>
            <c:idx val="1"/>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7558-44E5-87C7-720FC7A309DF}"/>
              </c:ext>
            </c:extLst>
          </c:dPt>
          <c:dPt>
            <c:idx val="2"/>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4-7558-44E5-87C7-720FC7A309DF}"/>
              </c:ext>
            </c:extLst>
          </c:dPt>
          <c:dPt>
            <c:idx val="3"/>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2-7558-44E5-87C7-720FC7A309DF}"/>
              </c:ext>
            </c:extLst>
          </c:dPt>
          <c:dLbls>
            <c:dLbl>
              <c:idx val="0"/>
              <c:layout>
                <c:manualLayout>
                  <c:x val="6.2801979915554113E-2"/>
                  <c:y val="5.5454207418499823E-2"/>
                </c:manualLayout>
              </c:layout>
              <c:tx>
                <c:rich>
                  <a:bodyPr rot="0" spcFirstLastPara="1" vertOverflow="clip" horzOverflow="clip" vert="horz" wrap="square" lIns="38100" tIns="19050" rIns="38100" bIns="19050" anchor="ctr" anchorCtr="1">
                    <a:noAutofit/>
                  </a:bodyPr>
                  <a:lstStyle/>
                  <a:p>
                    <a:pPr>
                      <a:defRPr sz="2000" b="0" i="0" u="none" strike="noStrike" kern="1200" baseline="0">
                        <a:solidFill>
                          <a:schemeClr val="dk1">
                            <a:lumMod val="65000"/>
                            <a:lumOff val="35000"/>
                          </a:schemeClr>
                        </a:solidFill>
                        <a:latin typeface="+mn-lt"/>
                        <a:ea typeface="+mn-ea"/>
                        <a:cs typeface="+mn-cs"/>
                      </a:defRPr>
                    </a:pPr>
                    <a:r>
                      <a:rPr lang="en-US" sz="2000" baseline="0" dirty="0"/>
                      <a:t>OTHER BRANDS
</a:t>
                    </a:r>
                    <a:fld id="{D874A6CC-4882-45BB-92DC-272491A1CBC8}" type="PERCENTAGE">
                      <a:rPr lang="en-US" sz="2000" baseline="0"/>
                      <a:pPr>
                        <a:defRPr sz="2000" b="0" i="0" u="none" strike="noStrike" kern="1200" baseline="0">
                          <a:solidFill>
                            <a:schemeClr val="dk1">
                              <a:lumMod val="65000"/>
                              <a:lumOff val="35000"/>
                            </a:schemeClr>
                          </a:solidFill>
                          <a:latin typeface="+mn-lt"/>
                          <a:ea typeface="+mn-ea"/>
                          <a:cs typeface="+mn-cs"/>
                        </a:defRPr>
                      </a:pPr>
                      <a:t>[PERCENTUALE]</a:t>
                    </a:fld>
                    <a:endParaRPr lang="en-US" sz="2000" baseline="0" dirty="0"/>
                  </a:p>
                </c:rich>
              </c:tx>
              <c:spPr>
                <a:solidFill>
                  <a:prstClr val="white"/>
                </a:solidFill>
                <a:ln>
                  <a:solidFill>
                    <a:prstClr val="black">
                      <a:lumMod val="25000"/>
                      <a:lumOff val="75000"/>
                    </a:prstClr>
                  </a:solidFill>
                </a:ln>
                <a:effectLst/>
              </c:spPr>
              <c:dLblPos val="bestFit"/>
              <c:showCatName val="1"/>
              <c:showPercent val="1"/>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manualLayout>
                      <c:w val="0.12795361177678874"/>
                      <c:h val="0.27299419167161915"/>
                    </c:manualLayout>
                  </c15:layout>
                  <c15:dlblFieldTable/>
                  <c15:showDataLabelsRange val="0"/>
                </c:ext>
                <c:ext xmlns:c16="http://schemas.microsoft.com/office/drawing/2014/chart" uri="{C3380CC4-5D6E-409C-BE32-E72D297353CC}">
                  <c16:uniqueId val="{00000001-7558-44E5-87C7-720FC7A309DF}"/>
                </c:ext>
              </c:extLst>
            </c:dLbl>
            <c:dLbl>
              <c:idx val="1"/>
              <c:layout>
                <c:manualLayout>
                  <c:x val="8.8164251207729527E-2"/>
                  <c:y val="-7.3723701305259404E-2"/>
                </c:manualLayout>
              </c:layout>
              <c:tx>
                <c:rich>
                  <a:bodyPr rot="0" spcFirstLastPara="1" vertOverflow="clip" horzOverflow="clip" vert="horz" wrap="square" lIns="38100" tIns="19050" rIns="38100" bIns="19050" anchor="ctr" anchorCtr="1">
                    <a:noAutofit/>
                  </a:bodyPr>
                  <a:lstStyle/>
                  <a:p>
                    <a:pPr>
                      <a:defRPr sz="2000" b="0" i="0" u="none" strike="noStrike" kern="1200" baseline="0">
                        <a:solidFill>
                          <a:schemeClr val="dk1">
                            <a:lumMod val="65000"/>
                            <a:lumOff val="35000"/>
                          </a:schemeClr>
                        </a:solidFill>
                        <a:latin typeface="+mn-lt"/>
                        <a:ea typeface="+mn-ea"/>
                        <a:cs typeface="+mn-cs"/>
                      </a:defRPr>
                    </a:pPr>
                    <a:r>
                      <a:rPr lang="en-US" sz="2000" u="sng" baseline="0" dirty="0">
                        <a:solidFill>
                          <a:srgbClr val="CC3300"/>
                        </a:solidFill>
                        <a:latin typeface="Berlin Sans FB" panose="020E0602020502020306" pitchFamily="34" charset="0"/>
                      </a:rPr>
                      <a:t>CASTELLINI</a:t>
                    </a:r>
                    <a:r>
                      <a:rPr lang="en-US" sz="2000" baseline="0" dirty="0"/>
                      <a:t>
</a:t>
                    </a:r>
                    <a:fld id="{16114934-09C4-4393-BC28-6FD3D2F1E7CA}" type="PERCENTAGE">
                      <a:rPr lang="en-US" sz="2000" baseline="0"/>
                      <a:pPr>
                        <a:defRPr sz="2000" b="0" i="0" u="none" strike="noStrike" kern="1200" baseline="0">
                          <a:solidFill>
                            <a:schemeClr val="dk1">
                              <a:lumMod val="65000"/>
                              <a:lumOff val="35000"/>
                            </a:schemeClr>
                          </a:solidFill>
                          <a:latin typeface="+mn-lt"/>
                          <a:ea typeface="+mn-ea"/>
                          <a:cs typeface="+mn-cs"/>
                        </a:defRPr>
                      </a:pPr>
                      <a:t>[PERCENTUALE]</a:t>
                    </a:fld>
                    <a:endParaRPr lang="en-US" sz="2000" baseline="0" dirty="0"/>
                  </a:p>
                </c:rich>
              </c:tx>
              <c:spPr>
                <a:solidFill>
                  <a:prstClr val="white"/>
                </a:solidFill>
                <a:ln>
                  <a:solidFill>
                    <a:prstClr val="black">
                      <a:lumMod val="25000"/>
                      <a:lumOff val="75000"/>
                    </a:prstClr>
                  </a:solidFill>
                </a:ln>
                <a:effectLst/>
              </c:spPr>
              <c:dLblPos val="bestFit"/>
              <c:showCatName val="1"/>
              <c:showPercent val="1"/>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manualLayout>
                      <c:w val="0.14848501274297235"/>
                      <c:h val="0.23213319673167193"/>
                    </c:manualLayout>
                  </c15:layout>
                  <c15:dlblFieldTable/>
                  <c15:showDataLabelsRange val="0"/>
                </c:ext>
                <c:ext xmlns:c16="http://schemas.microsoft.com/office/drawing/2014/chart" uri="{C3380CC4-5D6E-409C-BE32-E72D297353CC}">
                  <c16:uniqueId val="{00000003-7558-44E5-87C7-720FC7A309DF}"/>
                </c:ext>
              </c:extLst>
            </c:dLbl>
            <c:dLbl>
              <c:idx val="2"/>
              <c:layout>
                <c:manualLayout>
                  <c:x val="-5.0120772946859897E-2"/>
                  <c:y val="-4.6982100677998373E-3"/>
                </c:manualLayout>
              </c:layout>
              <c:tx>
                <c:rich>
                  <a:bodyPr rot="0" spcFirstLastPara="1" vertOverflow="clip" horzOverflow="clip" vert="horz" wrap="square" lIns="38100" tIns="19050" rIns="38100" bIns="19050" anchor="ctr" anchorCtr="1">
                    <a:noAutofit/>
                  </a:bodyPr>
                  <a:lstStyle/>
                  <a:p>
                    <a:pPr>
                      <a:defRPr sz="2000" b="0" i="0" u="none" strike="noStrike" kern="1200" baseline="0">
                        <a:solidFill>
                          <a:schemeClr val="dk1">
                            <a:lumMod val="65000"/>
                            <a:lumOff val="35000"/>
                          </a:schemeClr>
                        </a:solidFill>
                        <a:latin typeface="+mn-lt"/>
                        <a:ea typeface="+mn-ea"/>
                        <a:cs typeface="+mn-cs"/>
                      </a:defRPr>
                    </a:pPr>
                    <a:r>
                      <a:rPr lang="en-US" sz="2000" i="1" baseline="0" dirty="0">
                        <a:solidFill>
                          <a:schemeClr val="bg1">
                            <a:lumMod val="65000"/>
                          </a:schemeClr>
                        </a:solidFill>
                        <a:latin typeface="Aharoni" panose="02010803020104030203" pitchFamily="2" charset="-79"/>
                        <a:cs typeface="Aharoni" panose="02010803020104030203" pitchFamily="2" charset="-79"/>
                      </a:rPr>
                      <a:t>ZANNOTTI</a:t>
                    </a:r>
                    <a:r>
                      <a:rPr lang="en-US" sz="2000" baseline="0" dirty="0"/>
                      <a:t>
</a:t>
                    </a:r>
                    <a:fld id="{946A741C-0137-43C2-9C20-4F728E6E8F38}" type="PERCENTAGE">
                      <a:rPr lang="en-US" sz="2000" baseline="0"/>
                      <a:pPr>
                        <a:defRPr sz="2000" b="0" i="0" u="none" strike="noStrike" kern="1200" baseline="0">
                          <a:solidFill>
                            <a:schemeClr val="dk1">
                              <a:lumMod val="65000"/>
                              <a:lumOff val="35000"/>
                            </a:schemeClr>
                          </a:solidFill>
                          <a:latin typeface="+mn-lt"/>
                          <a:ea typeface="+mn-ea"/>
                          <a:cs typeface="+mn-cs"/>
                        </a:defRPr>
                      </a:pPr>
                      <a:t>[PERCENTUALE]</a:t>
                    </a:fld>
                    <a:endParaRPr lang="en-US" sz="2000" baseline="0" dirty="0"/>
                  </a:p>
                </c:rich>
              </c:tx>
              <c:spPr>
                <a:solidFill>
                  <a:prstClr val="white"/>
                </a:solidFill>
                <a:ln>
                  <a:solidFill>
                    <a:prstClr val="black">
                      <a:lumMod val="25000"/>
                      <a:lumOff val="75000"/>
                    </a:prstClr>
                  </a:solidFill>
                </a:ln>
                <a:effectLst/>
              </c:spPr>
              <c:dLblPos val="bestFit"/>
              <c:showCatName val="1"/>
              <c:showPercent val="1"/>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manualLayout>
                      <c:w val="0.16297776636616076"/>
                      <c:h val="0.21689949160465125"/>
                    </c:manualLayout>
                  </c15:layout>
                  <c15:dlblFieldTable/>
                  <c15:showDataLabelsRange val="0"/>
                </c:ext>
                <c:ext xmlns:c16="http://schemas.microsoft.com/office/drawing/2014/chart" uri="{C3380CC4-5D6E-409C-BE32-E72D297353CC}">
                  <c16:uniqueId val="{00000004-7558-44E5-87C7-720FC7A309DF}"/>
                </c:ext>
              </c:extLst>
            </c:dLbl>
            <c:dLbl>
              <c:idx val="3"/>
              <c:layout>
                <c:manualLayout>
                  <c:x val="-4.5893672258359247E-2"/>
                  <c:y val="-6.1291492409920822E-2"/>
                </c:manualLayout>
              </c:layout>
              <c:tx>
                <c:rich>
                  <a:bodyPr rot="0" spcFirstLastPara="1" vertOverflow="clip" horzOverflow="clip" vert="horz" wrap="square" lIns="38100" tIns="19050" rIns="38100" bIns="19050" anchor="ctr" anchorCtr="1">
                    <a:noAutofit/>
                  </a:bodyPr>
                  <a:lstStyle/>
                  <a:p>
                    <a:pPr>
                      <a:defRPr sz="2000" b="0" i="0" u="none" strike="noStrike" kern="1200" baseline="0">
                        <a:solidFill>
                          <a:schemeClr val="dk1">
                            <a:lumMod val="65000"/>
                            <a:lumOff val="35000"/>
                          </a:schemeClr>
                        </a:solidFill>
                        <a:latin typeface="+mn-lt"/>
                        <a:ea typeface="+mn-ea"/>
                        <a:cs typeface="+mn-cs"/>
                      </a:defRPr>
                    </a:pPr>
                    <a:r>
                      <a:rPr lang="en-US" sz="2000" baseline="0" dirty="0"/>
                      <a:t>TEKNO
</a:t>
                    </a:r>
                    <a:fld id="{C89AFC0C-E995-4D41-82B2-1B14A2DAEB7C}" type="PERCENTAGE">
                      <a:rPr lang="en-US" sz="2000" baseline="0" dirty="0"/>
                      <a:pPr>
                        <a:defRPr sz="2000" b="0" i="0" u="none" strike="noStrike" kern="1200" baseline="0">
                          <a:solidFill>
                            <a:schemeClr val="dk1">
                              <a:lumMod val="65000"/>
                              <a:lumOff val="35000"/>
                            </a:schemeClr>
                          </a:solidFill>
                          <a:latin typeface="+mn-lt"/>
                          <a:ea typeface="+mn-ea"/>
                          <a:cs typeface="+mn-cs"/>
                        </a:defRPr>
                      </a:pPr>
                      <a:t>[PERCENTUALE]</a:t>
                    </a:fld>
                    <a:endParaRPr lang="en-US" sz="2000" baseline="0" dirty="0"/>
                  </a:p>
                </c:rich>
              </c:tx>
              <c:spPr>
                <a:solidFill>
                  <a:prstClr val="white"/>
                </a:solidFill>
                <a:ln>
                  <a:solidFill>
                    <a:prstClr val="black">
                      <a:lumMod val="25000"/>
                      <a:lumOff val="75000"/>
                    </a:prstClr>
                  </a:solidFill>
                </a:ln>
                <a:effectLst/>
              </c:spPr>
              <c:dLblPos val="bestFit"/>
              <c:showCatName val="1"/>
              <c:showPercent val="1"/>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layout>
                    <c:manualLayout>
                      <c:w val="9.4137186656015809E-2"/>
                      <c:h val="0.16792306182604064"/>
                    </c:manualLayout>
                  </c15:layout>
                  <c15:dlblFieldTable/>
                  <c15:showDataLabelsRange val="0"/>
                </c:ext>
                <c:ext xmlns:c16="http://schemas.microsoft.com/office/drawing/2014/chart" uri="{C3380CC4-5D6E-409C-BE32-E72D297353CC}">
                  <c16:uniqueId val="{00000002-7558-44E5-87C7-720FC7A309DF}"/>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it-IT"/>
              </a:p>
            </c:txPr>
            <c:dLblPos val="outEnd"/>
            <c:showCatName val="1"/>
            <c:showPercent val="1"/>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Foglio1!$A$2:$A$5</c:f>
              <c:strCache>
                <c:ptCount val="4"/>
                <c:pt idx="0">
                  <c:v>A</c:v>
                </c:pt>
                <c:pt idx="1">
                  <c:v>B</c:v>
                </c:pt>
                <c:pt idx="2">
                  <c:v>C</c:v>
                </c:pt>
                <c:pt idx="3">
                  <c:v>D</c:v>
                </c:pt>
              </c:strCache>
            </c:strRef>
          </c:cat>
          <c:val>
            <c:numRef>
              <c:f>Foglio1!$B$2:$B$5</c:f>
              <c:numCache>
                <c:formatCode>General</c:formatCode>
                <c:ptCount val="4"/>
                <c:pt idx="0">
                  <c:v>25</c:v>
                </c:pt>
                <c:pt idx="1">
                  <c:v>15</c:v>
                </c:pt>
                <c:pt idx="2">
                  <c:v>20</c:v>
                </c:pt>
                <c:pt idx="3">
                  <c:v>30</c:v>
                </c:pt>
              </c:numCache>
            </c:numRef>
          </c:val>
          <c:extLst xmlns:c16r2="http://schemas.microsoft.com/office/drawing/2015/06/chart">
            <c:ext xmlns:c16="http://schemas.microsoft.com/office/drawing/2014/chart" uri="{C3380CC4-5D6E-409C-BE32-E72D297353CC}">
              <c16:uniqueId val="{00000000-7558-44E5-87C7-720FC7A309DF}"/>
            </c:ext>
          </c:extLst>
        </c:ser>
        <c:firstSliceAng val="0"/>
      </c:pieChart>
      <c:spPr>
        <a:noFill/>
        <a:ln>
          <a:noFill/>
        </a:ln>
        <a:effectLst/>
      </c:spPr>
    </c:plotArea>
    <c:legend>
      <c:legendPos val="b"/>
      <c:legendEntry>
        <c:idx val="3"/>
        <c:delete val="1"/>
      </c:legendEntry>
      <c:layout/>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legend>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it-IT"/>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2EE4F2-8D00-41C6-BA3C-053DC5E5DAB7}" type="datetimeFigureOut">
              <a:rPr lang="it-IT" smtClean="0"/>
              <a:pPr/>
              <a:t>27/02/2022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82F63D-C943-4703-8414-A5E525C53889}" type="slidenum">
              <a:rPr lang="it-IT" smtClean="0"/>
              <a:pPr/>
              <a:t>‹N›</a:t>
            </a:fld>
            <a:endParaRPr lang="it-IT"/>
          </a:p>
        </p:txBody>
      </p:sp>
    </p:spTree>
    <p:extLst>
      <p:ext uri="{BB962C8B-B14F-4D97-AF65-F5344CB8AC3E}">
        <p14:creationId xmlns="" xmlns:p14="http://schemas.microsoft.com/office/powerpoint/2010/main" val="1398061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1DA1D705-8910-41C5-9AF8-ECFE2FCDFA8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 xmlns:a16="http://schemas.microsoft.com/office/drawing/2014/main" id="{60B0FCA1-BAF4-467B-ACAF-BC42F76014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 xmlns:a16="http://schemas.microsoft.com/office/drawing/2014/main" id="{5D85A4B1-2416-4ED8-8AEB-041AC440EA78}"/>
              </a:ext>
            </a:extLst>
          </p:cNvPr>
          <p:cNvSpPr>
            <a:spLocks noGrp="1"/>
          </p:cNvSpPr>
          <p:nvPr>
            <p:ph type="dt" sz="half" idx="10"/>
          </p:nvPr>
        </p:nvSpPr>
        <p:spPr/>
        <p:txBody>
          <a:bodyPr/>
          <a:lstStyle/>
          <a:p>
            <a:fld id="{EA1FAE4A-1A52-4CF5-9B24-EF85738010D6}" type="datetime1">
              <a:rPr lang="it-IT" smtClean="0"/>
              <a:pPr/>
              <a:t>27/02/2022</a:t>
            </a:fld>
            <a:endParaRPr lang="it-IT"/>
          </a:p>
        </p:txBody>
      </p:sp>
      <p:sp>
        <p:nvSpPr>
          <p:cNvPr id="5" name="Segnaposto piè di pagina 4">
            <a:extLst>
              <a:ext uri="{FF2B5EF4-FFF2-40B4-BE49-F238E27FC236}">
                <a16:creationId xmlns="" xmlns:a16="http://schemas.microsoft.com/office/drawing/2014/main" id="{3E76118F-F2D6-44DF-9DD9-C2B6F780336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546C2BE4-A4B1-4664-AE83-822C66D751D3}"/>
              </a:ext>
            </a:extLst>
          </p:cNvPr>
          <p:cNvSpPr>
            <a:spLocks noGrp="1"/>
          </p:cNvSpPr>
          <p:nvPr>
            <p:ph type="sldNum" sz="quarter" idx="12"/>
          </p:nvPr>
        </p:nvSpPr>
        <p:spPr/>
        <p:txBody>
          <a:bodyPr/>
          <a:lstStyle/>
          <a:p>
            <a:fld id="{DCE366CF-62E3-44AA-B5F8-91C8785CFA03}" type="slidenum">
              <a:rPr lang="it-IT" smtClean="0"/>
              <a:pPr/>
              <a:t>‹N›</a:t>
            </a:fld>
            <a:endParaRPr lang="it-IT"/>
          </a:p>
        </p:txBody>
      </p:sp>
    </p:spTree>
    <p:extLst>
      <p:ext uri="{BB962C8B-B14F-4D97-AF65-F5344CB8AC3E}">
        <p14:creationId xmlns="" xmlns:p14="http://schemas.microsoft.com/office/powerpoint/2010/main" val="2915808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A16B0092-B538-45D7-9DA5-6BF6D06619D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 xmlns:a16="http://schemas.microsoft.com/office/drawing/2014/main" id="{07231CD7-096C-4123-818C-525CFB5F0006}"/>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59F11F26-D5D3-436A-88F6-DF6C93EC8B67}"/>
              </a:ext>
            </a:extLst>
          </p:cNvPr>
          <p:cNvSpPr>
            <a:spLocks noGrp="1"/>
          </p:cNvSpPr>
          <p:nvPr>
            <p:ph type="dt" sz="half" idx="10"/>
          </p:nvPr>
        </p:nvSpPr>
        <p:spPr/>
        <p:txBody>
          <a:bodyPr/>
          <a:lstStyle/>
          <a:p>
            <a:fld id="{8DA65007-CA56-400E-9538-82A2CD9C03ED}" type="datetime1">
              <a:rPr lang="it-IT" smtClean="0"/>
              <a:pPr/>
              <a:t>27/02/2022</a:t>
            </a:fld>
            <a:endParaRPr lang="it-IT"/>
          </a:p>
        </p:txBody>
      </p:sp>
      <p:sp>
        <p:nvSpPr>
          <p:cNvPr id="5" name="Segnaposto piè di pagina 4">
            <a:extLst>
              <a:ext uri="{FF2B5EF4-FFF2-40B4-BE49-F238E27FC236}">
                <a16:creationId xmlns="" xmlns:a16="http://schemas.microsoft.com/office/drawing/2014/main" id="{7B3A1DB4-3C09-4C13-9CF1-CE1C224C963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7EEC4215-815D-43E5-A5FE-468DE97E8A76}"/>
              </a:ext>
            </a:extLst>
          </p:cNvPr>
          <p:cNvSpPr>
            <a:spLocks noGrp="1"/>
          </p:cNvSpPr>
          <p:nvPr>
            <p:ph type="sldNum" sz="quarter" idx="12"/>
          </p:nvPr>
        </p:nvSpPr>
        <p:spPr/>
        <p:txBody>
          <a:bodyPr/>
          <a:lstStyle/>
          <a:p>
            <a:fld id="{DCE366CF-62E3-44AA-B5F8-91C8785CFA03}" type="slidenum">
              <a:rPr lang="it-IT" smtClean="0"/>
              <a:pPr/>
              <a:t>‹N›</a:t>
            </a:fld>
            <a:endParaRPr lang="it-IT"/>
          </a:p>
        </p:txBody>
      </p:sp>
    </p:spTree>
    <p:extLst>
      <p:ext uri="{BB962C8B-B14F-4D97-AF65-F5344CB8AC3E}">
        <p14:creationId xmlns="" xmlns:p14="http://schemas.microsoft.com/office/powerpoint/2010/main" val="790407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 xmlns:a16="http://schemas.microsoft.com/office/drawing/2014/main" id="{C6EE7FB2-0CC3-49FB-9440-774252C25C1A}"/>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 xmlns:a16="http://schemas.microsoft.com/office/drawing/2014/main" id="{A80D1B58-4981-4E2A-80F2-A8903B756BA6}"/>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EE932227-67B1-4B18-99C6-381A2298FE79}"/>
              </a:ext>
            </a:extLst>
          </p:cNvPr>
          <p:cNvSpPr>
            <a:spLocks noGrp="1"/>
          </p:cNvSpPr>
          <p:nvPr>
            <p:ph type="dt" sz="half" idx="10"/>
          </p:nvPr>
        </p:nvSpPr>
        <p:spPr/>
        <p:txBody>
          <a:bodyPr/>
          <a:lstStyle/>
          <a:p>
            <a:fld id="{5DDE7D9C-F0BD-4B34-BFB1-CCF3737E74BC}" type="datetime1">
              <a:rPr lang="it-IT" smtClean="0"/>
              <a:pPr/>
              <a:t>27/02/2022</a:t>
            </a:fld>
            <a:endParaRPr lang="it-IT"/>
          </a:p>
        </p:txBody>
      </p:sp>
      <p:sp>
        <p:nvSpPr>
          <p:cNvPr id="5" name="Segnaposto piè di pagina 4">
            <a:extLst>
              <a:ext uri="{FF2B5EF4-FFF2-40B4-BE49-F238E27FC236}">
                <a16:creationId xmlns="" xmlns:a16="http://schemas.microsoft.com/office/drawing/2014/main" id="{7E851513-51D4-456C-A284-C273F33654C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19651FBA-0938-45FF-8829-79546A8ED33B}"/>
              </a:ext>
            </a:extLst>
          </p:cNvPr>
          <p:cNvSpPr>
            <a:spLocks noGrp="1"/>
          </p:cNvSpPr>
          <p:nvPr>
            <p:ph type="sldNum" sz="quarter" idx="12"/>
          </p:nvPr>
        </p:nvSpPr>
        <p:spPr/>
        <p:txBody>
          <a:bodyPr/>
          <a:lstStyle/>
          <a:p>
            <a:fld id="{DCE366CF-62E3-44AA-B5F8-91C8785CFA03}" type="slidenum">
              <a:rPr lang="it-IT" smtClean="0"/>
              <a:pPr/>
              <a:t>‹N›</a:t>
            </a:fld>
            <a:endParaRPr lang="it-IT"/>
          </a:p>
        </p:txBody>
      </p:sp>
    </p:spTree>
    <p:extLst>
      <p:ext uri="{BB962C8B-B14F-4D97-AF65-F5344CB8AC3E}">
        <p14:creationId xmlns="" xmlns:p14="http://schemas.microsoft.com/office/powerpoint/2010/main" val="438981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86743DC0-B89F-415C-B413-5F7EDF4C26B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 xmlns:a16="http://schemas.microsoft.com/office/drawing/2014/main" id="{C3649346-D2D3-440D-9265-BB42F7E6FE95}"/>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C2E01628-9107-42B7-B1D4-EB609B376690}"/>
              </a:ext>
            </a:extLst>
          </p:cNvPr>
          <p:cNvSpPr>
            <a:spLocks noGrp="1"/>
          </p:cNvSpPr>
          <p:nvPr>
            <p:ph type="dt" sz="half" idx="10"/>
          </p:nvPr>
        </p:nvSpPr>
        <p:spPr/>
        <p:txBody>
          <a:bodyPr/>
          <a:lstStyle/>
          <a:p>
            <a:fld id="{2CBA991D-3DFD-4109-84E9-096B8E325CE1}" type="datetime1">
              <a:rPr lang="it-IT" smtClean="0"/>
              <a:pPr/>
              <a:t>27/02/2022</a:t>
            </a:fld>
            <a:endParaRPr lang="it-IT"/>
          </a:p>
        </p:txBody>
      </p:sp>
      <p:sp>
        <p:nvSpPr>
          <p:cNvPr id="5" name="Segnaposto piè di pagina 4">
            <a:extLst>
              <a:ext uri="{FF2B5EF4-FFF2-40B4-BE49-F238E27FC236}">
                <a16:creationId xmlns="" xmlns:a16="http://schemas.microsoft.com/office/drawing/2014/main" id="{2070FDBF-AA23-4674-AC65-51AE3AB2F8F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E32EF22C-835A-4D95-A8C7-9E75B06910AF}"/>
              </a:ext>
            </a:extLst>
          </p:cNvPr>
          <p:cNvSpPr>
            <a:spLocks noGrp="1"/>
          </p:cNvSpPr>
          <p:nvPr>
            <p:ph type="sldNum" sz="quarter" idx="12"/>
          </p:nvPr>
        </p:nvSpPr>
        <p:spPr/>
        <p:txBody>
          <a:bodyPr/>
          <a:lstStyle/>
          <a:p>
            <a:fld id="{DCE366CF-62E3-44AA-B5F8-91C8785CFA03}" type="slidenum">
              <a:rPr lang="it-IT" smtClean="0"/>
              <a:pPr/>
              <a:t>‹N›</a:t>
            </a:fld>
            <a:endParaRPr lang="it-IT"/>
          </a:p>
        </p:txBody>
      </p:sp>
    </p:spTree>
    <p:extLst>
      <p:ext uri="{BB962C8B-B14F-4D97-AF65-F5344CB8AC3E}">
        <p14:creationId xmlns="" xmlns:p14="http://schemas.microsoft.com/office/powerpoint/2010/main" val="2736564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F461BB02-0577-4A6D-BA81-169CFFBA1DA3}"/>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 xmlns:a16="http://schemas.microsoft.com/office/drawing/2014/main" id="{242C728B-C8DB-432B-B049-C8CE68DB6C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 xmlns:a16="http://schemas.microsoft.com/office/drawing/2014/main" id="{886F9974-26A7-4397-AB86-BD9B99673268}"/>
              </a:ext>
            </a:extLst>
          </p:cNvPr>
          <p:cNvSpPr>
            <a:spLocks noGrp="1"/>
          </p:cNvSpPr>
          <p:nvPr>
            <p:ph type="dt" sz="half" idx="10"/>
          </p:nvPr>
        </p:nvSpPr>
        <p:spPr/>
        <p:txBody>
          <a:bodyPr/>
          <a:lstStyle/>
          <a:p>
            <a:fld id="{CA3A1796-53E4-4EB3-88B3-ED7124A94807}" type="datetime1">
              <a:rPr lang="it-IT" smtClean="0"/>
              <a:pPr/>
              <a:t>27/02/2022</a:t>
            </a:fld>
            <a:endParaRPr lang="it-IT"/>
          </a:p>
        </p:txBody>
      </p:sp>
      <p:sp>
        <p:nvSpPr>
          <p:cNvPr id="5" name="Segnaposto piè di pagina 4">
            <a:extLst>
              <a:ext uri="{FF2B5EF4-FFF2-40B4-BE49-F238E27FC236}">
                <a16:creationId xmlns="" xmlns:a16="http://schemas.microsoft.com/office/drawing/2014/main" id="{D41C2615-9CC9-4289-952B-574574BD7FB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5F3C8F5D-144D-4657-BB89-9A1FADCAA8D2}"/>
              </a:ext>
            </a:extLst>
          </p:cNvPr>
          <p:cNvSpPr>
            <a:spLocks noGrp="1"/>
          </p:cNvSpPr>
          <p:nvPr>
            <p:ph type="sldNum" sz="quarter" idx="12"/>
          </p:nvPr>
        </p:nvSpPr>
        <p:spPr/>
        <p:txBody>
          <a:bodyPr/>
          <a:lstStyle/>
          <a:p>
            <a:fld id="{DCE366CF-62E3-44AA-B5F8-91C8785CFA03}" type="slidenum">
              <a:rPr lang="it-IT" smtClean="0"/>
              <a:pPr/>
              <a:t>‹N›</a:t>
            </a:fld>
            <a:endParaRPr lang="it-IT"/>
          </a:p>
        </p:txBody>
      </p:sp>
    </p:spTree>
    <p:extLst>
      <p:ext uri="{BB962C8B-B14F-4D97-AF65-F5344CB8AC3E}">
        <p14:creationId xmlns="" xmlns:p14="http://schemas.microsoft.com/office/powerpoint/2010/main" val="2805473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87C5B3DF-BB16-4A38-BFC3-DB566B96AFD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 xmlns:a16="http://schemas.microsoft.com/office/drawing/2014/main" id="{A3BB36EB-33F5-4620-B407-5242377AB3F4}"/>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 xmlns:a16="http://schemas.microsoft.com/office/drawing/2014/main" id="{553A6E7C-CE9B-4167-9416-6508FAA26E76}"/>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 xmlns:a16="http://schemas.microsoft.com/office/drawing/2014/main" id="{70FC4116-FD30-4EAA-BB18-1B8C9C592D41}"/>
              </a:ext>
            </a:extLst>
          </p:cNvPr>
          <p:cNvSpPr>
            <a:spLocks noGrp="1"/>
          </p:cNvSpPr>
          <p:nvPr>
            <p:ph type="dt" sz="half" idx="10"/>
          </p:nvPr>
        </p:nvSpPr>
        <p:spPr/>
        <p:txBody>
          <a:bodyPr/>
          <a:lstStyle/>
          <a:p>
            <a:fld id="{BA62B8F8-284A-472C-BDD9-E925DAF1B26E}" type="datetime1">
              <a:rPr lang="it-IT" smtClean="0"/>
              <a:pPr/>
              <a:t>27/02/2022</a:t>
            </a:fld>
            <a:endParaRPr lang="it-IT"/>
          </a:p>
        </p:txBody>
      </p:sp>
      <p:sp>
        <p:nvSpPr>
          <p:cNvPr id="6" name="Segnaposto piè di pagina 5">
            <a:extLst>
              <a:ext uri="{FF2B5EF4-FFF2-40B4-BE49-F238E27FC236}">
                <a16:creationId xmlns="" xmlns:a16="http://schemas.microsoft.com/office/drawing/2014/main" id="{548A96CA-D432-4F41-A452-FA18EE2D105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 xmlns:a16="http://schemas.microsoft.com/office/drawing/2014/main" id="{B12FC9C4-9800-45B3-AB8A-5D5401840E06}"/>
              </a:ext>
            </a:extLst>
          </p:cNvPr>
          <p:cNvSpPr>
            <a:spLocks noGrp="1"/>
          </p:cNvSpPr>
          <p:nvPr>
            <p:ph type="sldNum" sz="quarter" idx="12"/>
          </p:nvPr>
        </p:nvSpPr>
        <p:spPr/>
        <p:txBody>
          <a:bodyPr/>
          <a:lstStyle/>
          <a:p>
            <a:fld id="{DCE366CF-62E3-44AA-B5F8-91C8785CFA03}" type="slidenum">
              <a:rPr lang="it-IT" smtClean="0"/>
              <a:pPr/>
              <a:t>‹N›</a:t>
            </a:fld>
            <a:endParaRPr lang="it-IT"/>
          </a:p>
        </p:txBody>
      </p:sp>
    </p:spTree>
    <p:extLst>
      <p:ext uri="{BB962C8B-B14F-4D97-AF65-F5344CB8AC3E}">
        <p14:creationId xmlns="" xmlns:p14="http://schemas.microsoft.com/office/powerpoint/2010/main" val="3469140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E0FBEC8-F246-434A-8C04-9692A8F95055}"/>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 xmlns:a16="http://schemas.microsoft.com/office/drawing/2014/main" id="{09C80973-8F5E-4481-8206-AEA16CD984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 xmlns:a16="http://schemas.microsoft.com/office/drawing/2014/main" id="{59C17188-1F7C-4DF1-8678-8D8EA850FF75}"/>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 xmlns:a16="http://schemas.microsoft.com/office/drawing/2014/main" id="{7766C01B-4387-42DB-B8D0-B2D6C6D03C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 xmlns:a16="http://schemas.microsoft.com/office/drawing/2014/main" id="{493A7314-CE61-476F-A5DD-47F9D2F9E8E3}"/>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 xmlns:a16="http://schemas.microsoft.com/office/drawing/2014/main" id="{FD509AA7-BB3B-4F41-9E00-66C6DE8D7533}"/>
              </a:ext>
            </a:extLst>
          </p:cNvPr>
          <p:cNvSpPr>
            <a:spLocks noGrp="1"/>
          </p:cNvSpPr>
          <p:nvPr>
            <p:ph type="dt" sz="half" idx="10"/>
          </p:nvPr>
        </p:nvSpPr>
        <p:spPr/>
        <p:txBody>
          <a:bodyPr/>
          <a:lstStyle/>
          <a:p>
            <a:fld id="{9114E598-5193-4DC9-87EB-DD02C1BA2639}" type="datetime1">
              <a:rPr lang="it-IT" smtClean="0"/>
              <a:pPr/>
              <a:t>27/02/2022</a:t>
            </a:fld>
            <a:endParaRPr lang="it-IT"/>
          </a:p>
        </p:txBody>
      </p:sp>
      <p:sp>
        <p:nvSpPr>
          <p:cNvPr id="8" name="Segnaposto piè di pagina 7">
            <a:extLst>
              <a:ext uri="{FF2B5EF4-FFF2-40B4-BE49-F238E27FC236}">
                <a16:creationId xmlns="" xmlns:a16="http://schemas.microsoft.com/office/drawing/2014/main" id="{957B42BC-4799-44F7-8C2F-2F47097E45ED}"/>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 xmlns:a16="http://schemas.microsoft.com/office/drawing/2014/main" id="{B2248CD3-97AD-4E11-A666-DA9E734419CF}"/>
              </a:ext>
            </a:extLst>
          </p:cNvPr>
          <p:cNvSpPr>
            <a:spLocks noGrp="1"/>
          </p:cNvSpPr>
          <p:nvPr>
            <p:ph type="sldNum" sz="quarter" idx="12"/>
          </p:nvPr>
        </p:nvSpPr>
        <p:spPr/>
        <p:txBody>
          <a:bodyPr/>
          <a:lstStyle/>
          <a:p>
            <a:fld id="{DCE366CF-62E3-44AA-B5F8-91C8785CFA03}" type="slidenum">
              <a:rPr lang="it-IT" smtClean="0"/>
              <a:pPr/>
              <a:t>‹N›</a:t>
            </a:fld>
            <a:endParaRPr lang="it-IT"/>
          </a:p>
        </p:txBody>
      </p:sp>
    </p:spTree>
    <p:extLst>
      <p:ext uri="{BB962C8B-B14F-4D97-AF65-F5344CB8AC3E}">
        <p14:creationId xmlns="" xmlns:p14="http://schemas.microsoft.com/office/powerpoint/2010/main" val="4026052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4F5FE4D-1781-4474-A358-B7BCE04023A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 xmlns:a16="http://schemas.microsoft.com/office/drawing/2014/main" id="{C16D6D3A-33E9-40D4-B3DF-10A87572F3A2}"/>
              </a:ext>
            </a:extLst>
          </p:cNvPr>
          <p:cNvSpPr>
            <a:spLocks noGrp="1"/>
          </p:cNvSpPr>
          <p:nvPr>
            <p:ph type="dt" sz="half" idx="10"/>
          </p:nvPr>
        </p:nvSpPr>
        <p:spPr/>
        <p:txBody>
          <a:bodyPr/>
          <a:lstStyle/>
          <a:p>
            <a:fld id="{DFAE3074-58E7-4563-9E6F-D565095D1CD0}" type="datetime1">
              <a:rPr lang="it-IT" smtClean="0"/>
              <a:pPr/>
              <a:t>27/02/2022</a:t>
            </a:fld>
            <a:endParaRPr lang="it-IT"/>
          </a:p>
        </p:txBody>
      </p:sp>
      <p:sp>
        <p:nvSpPr>
          <p:cNvPr id="4" name="Segnaposto piè di pagina 3">
            <a:extLst>
              <a:ext uri="{FF2B5EF4-FFF2-40B4-BE49-F238E27FC236}">
                <a16:creationId xmlns="" xmlns:a16="http://schemas.microsoft.com/office/drawing/2014/main" id="{01A3324C-2A54-4D84-B47F-F7A376DF1B50}"/>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 xmlns:a16="http://schemas.microsoft.com/office/drawing/2014/main" id="{8235783F-59F2-494D-B97E-74E1C2EF3DA1}"/>
              </a:ext>
            </a:extLst>
          </p:cNvPr>
          <p:cNvSpPr>
            <a:spLocks noGrp="1"/>
          </p:cNvSpPr>
          <p:nvPr>
            <p:ph type="sldNum" sz="quarter" idx="12"/>
          </p:nvPr>
        </p:nvSpPr>
        <p:spPr/>
        <p:txBody>
          <a:bodyPr/>
          <a:lstStyle/>
          <a:p>
            <a:fld id="{DCE366CF-62E3-44AA-B5F8-91C8785CFA03}" type="slidenum">
              <a:rPr lang="it-IT" smtClean="0"/>
              <a:pPr/>
              <a:t>‹N›</a:t>
            </a:fld>
            <a:endParaRPr lang="it-IT"/>
          </a:p>
        </p:txBody>
      </p:sp>
    </p:spTree>
    <p:extLst>
      <p:ext uri="{BB962C8B-B14F-4D97-AF65-F5344CB8AC3E}">
        <p14:creationId xmlns="" xmlns:p14="http://schemas.microsoft.com/office/powerpoint/2010/main" val="3351681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 xmlns:a16="http://schemas.microsoft.com/office/drawing/2014/main" id="{B004A747-8535-47ED-B2E0-91A3285B1E05}"/>
              </a:ext>
            </a:extLst>
          </p:cNvPr>
          <p:cNvSpPr>
            <a:spLocks noGrp="1"/>
          </p:cNvSpPr>
          <p:nvPr>
            <p:ph type="dt" sz="half" idx="10"/>
          </p:nvPr>
        </p:nvSpPr>
        <p:spPr/>
        <p:txBody>
          <a:bodyPr/>
          <a:lstStyle/>
          <a:p>
            <a:fld id="{B9A2240A-41D8-4E01-8523-1EAF1700E87F}" type="datetime1">
              <a:rPr lang="it-IT" smtClean="0"/>
              <a:pPr/>
              <a:t>27/02/2022</a:t>
            </a:fld>
            <a:endParaRPr lang="it-IT"/>
          </a:p>
        </p:txBody>
      </p:sp>
      <p:sp>
        <p:nvSpPr>
          <p:cNvPr id="3" name="Segnaposto piè di pagina 2">
            <a:extLst>
              <a:ext uri="{FF2B5EF4-FFF2-40B4-BE49-F238E27FC236}">
                <a16:creationId xmlns="" xmlns:a16="http://schemas.microsoft.com/office/drawing/2014/main" id="{F0ED2E06-C3D5-4EB6-9ECE-6C19C6F4306C}"/>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 xmlns:a16="http://schemas.microsoft.com/office/drawing/2014/main" id="{BCD9B778-AA88-4A0B-8004-33CF3592822C}"/>
              </a:ext>
            </a:extLst>
          </p:cNvPr>
          <p:cNvSpPr>
            <a:spLocks noGrp="1"/>
          </p:cNvSpPr>
          <p:nvPr>
            <p:ph type="sldNum" sz="quarter" idx="12"/>
          </p:nvPr>
        </p:nvSpPr>
        <p:spPr/>
        <p:txBody>
          <a:bodyPr/>
          <a:lstStyle/>
          <a:p>
            <a:fld id="{DCE366CF-62E3-44AA-B5F8-91C8785CFA03}" type="slidenum">
              <a:rPr lang="it-IT" smtClean="0"/>
              <a:pPr/>
              <a:t>‹N›</a:t>
            </a:fld>
            <a:endParaRPr lang="it-IT"/>
          </a:p>
        </p:txBody>
      </p:sp>
    </p:spTree>
    <p:extLst>
      <p:ext uri="{BB962C8B-B14F-4D97-AF65-F5344CB8AC3E}">
        <p14:creationId xmlns="" xmlns:p14="http://schemas.microsoft.com/office/powerpoint/2010/main" val="3695564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10B4D1CC-0B5E-4BDF-BCFE-D0C08FA88B2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 xmlns:a16="http://schemas.microsoft.com/office/drawing/2014/main" id="{64456E83-79B1-4569-AA45-7740830112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 xmlns:a16="http://schemas.microsoft.com/office/drawing/2014/main" id="{D6D7AD96-7445-4056-ABFA-34BC51F56C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 xmlns:a16="http://schemas.microsoft.com/office/drawing/2014/main" id="{481FBACB-6ECD-46CF-AC8D-835F4C9C8EDC}"/>
              </a:ext>
            </a:extLst>
          </p:cNvPr>
          <p:cNvSpPr>
            <a:spLocks noGrp="1"/>
          </p:cNvSpPr>
          <p:nvPr>
            <p:ph type="dt" sz="half" idx="10"/>
          </p:nvPr>
        </p:nvSpPr>
        <p:spPr/>
        <p:txBody>
          <a:bodyPr/>
          <a:lstStyle/>
          <a:p>
            <a:fld id="{FEC95E17-291D-4AE8-ACFC-306C4464A043}" type="datetime1">
              <a:rPr lang="it-IT" smtClean="0"/>
              <a:pPr/>
              <a:t>27/02/2022</a:t>
            </a:fld>
            <a:endParaRPr lang="it-IT"/>
          </a:p>
        </p:txBody>
      </p:sp>
      <p:sp>
        <p:nvSpPr>
          <p:cNvPr id="6" name="Segnaposto piè di pagina 5">
            <a:extLst>
              <a:ext uri="{FF2B5EF4-FFF2-40B4-BE49-F238E27FC236}">
                <a16:creationId xmlns="" xmlns:a16="http://schemas.microsoft.com/office/drawing/2014/main" id="{D442E73A-B7B4-4389-BC8E-97A446CABDB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 xmlns:a16="http://schemas.microsoft.com/office/drawing/2014/main" id="{9EBC2EBF-D0AC-4A41-A5E1-41C412F0F6AB}"/>
              </a:ext>
            </a:extLst>
          </p:cNvPr>
          <p:cNvSpPr>
            <a:spLocks noGrp="1"/>
          </p:cNvSpPr>
          <p:nvPr>
            <p:ph type="sldNum" sz="quarter" idx="12"/>
          </p:nvPr>
        </p:nvSpPr>
        <p:spPr/>
        <p:txBody>
          <a:bodyPr/>
          <a:lstStyle/>
          <a:p>
            <a:fld id="{DCE366CF-62E3-44AA-B5F8-91C8785CFA03}" type="slidenum">
              <a:rPr lang="it-IT" smtClean="0"/>
              <a:pPr/>
              <a:t>‹N›</a:t>
            </a:fld>
            <a:endParaRPr lang="it-IT"/>
          </a:p>
        </p:txBody>
      </p:sp>
    </p:spTree>
    <p:extLst>
      <p:ext uri="{BB962C8B-B14F-4D97-AF65-F5344CB8AC3E}">
        <p14:creationId xmlns="" xmlns:p14="http://schemas.microsoft.com/office/powerpoint/2010/main" val="1779810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9A6F07E-7C62-48D5-9E5D-7B754D21AA5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 xmlns:a16="http://schemas.microsoft.com/office/drawing/2014/main" id="{33A9649B-CA56-49FD-9378-B5ECC19C91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 xmlns:a16="http://schemas.microsoft.com/office/drawing/2014/main" id="{A5776BD9-A2F5-49A7-9AE7-F5F735F404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 xmlns:a16="http://schemas.microsoft.com/office/drawing/2014/main" id="{10B4C43B-5A28-408D-B58F-1238A53CD90A}"/>
              </a:ext>
            </a:extLst>
          </p:cNvPr>
          <p:cNvSpPr>
            <a:spLocks noGrp="1"/>
          </p:cNvSpPr>
          <p:nvPr>
            <p:ph type="dt" sz="half" idx="10"/>
          </p:nvPr>
        </p:nvSpPr>
        <p:spPr/>
        <p:txBody>
          <a:bodyPr/>
          <a:lstStyle/>
          <a:p>
            <a:fld id="{A2C5A9B8-3D8E-4C40-8A88-9CBD3A11C8BB}" type="datetime1">
              <a:rPr lang="it-IT" smtClean="0"/>
              <a:pPr/>
              <a:t>27/02/2022</a:t>
            </a:fld>
            <a:endParaRPr lang="it-IT"/>
          </a:p>
        </p:txBody>
      </p:sp>
      <p:sp>
        <p:nvSpPr>
          <p:cNvPr id="6" name="Segnaposto piè di pagina 5">
            <a:extLst>
              <a:ext uri="{FF2B5EF4-FFF2-40B4-BE49-F238E27FC236}">
                <a16:creationId xmlns="" xmlns:a16="http://schemas.microsoft.com/office/drawing/2014/main" id="{B04687B3-4AA5-4280-8E9E-A8B0F13869B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 xmlns:a16="http://schemas.microsoft.com/office/drawing/2014/main" id="{97E9A17E-83A9-4B28-B6E4-AEB55242B634}"/>
              </a:ext>
            </a:extLst>
          </p:cNvPr>
          <p:cNvSpPr>
            <a:spLocks noGrp="1"/>
          </p:cNvSpPr>
          <p:nvPr>
            <p:ph type="sldNum" sz="quarter" idx="12"/>
          </p:nvPr>
        </p:nvSpPr>
        <p:spPr/>
        <p:txBody>
          <a:bodyPr/>
          <a:lstStyle/>
          <a:p>
            <a:fld id="{DCE366CF-62E3-44AA-B5F8-91C8785CFA03}" type="slidenum">
              <a:rPr lang="it-IT" smtClean="0"/>
              <a:pPr/>
              <a:t>‹N›</a:t>
            </a:fld>
            <a:endParaRPr lang="it-IT"/>
          </a:p>
        </p:txBody>
      </p:sp>
    </p:spTree>
    <p:extLst>
      <p:ext uri="{BB962C8B-B14F-4D97-AF65-F5344CB8AC3E}">
        <p14:creationId xmlns="" xmlns:p14="http://schemas.microsoft.com/office/powerpoint/2010/main" val="3462271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 xmlns:a16="http://schemas.microsoft.com/office/drawing/2014/main" id="{C45AC37F-8003-470C-8C43-B69A44C0B0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 xmlns:a16="http://schemas.microsoft.com/office/drawing/2014/main" id="{199B4546-FB6C-4EDD-9EB9-F40A24F044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7BD6C0AA-B8A2-4744-A705-126EE85378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AEB651-496A-414C-ABAF-BEA585E22592}" type="datetime1">
              <a:rPr lang="it-IT" smtClean="0"/>
              <a:pPr/>
              <a:t>27/02/2022</a:t>
            </a:fld>
            <a:endParaRPr lang="it-IT"/>
          </a:p>
        </p:txBody>
      </p:sp>
      <p:sp>
        <p:nvSpPr>
          <p:cNvPr id="5" name="Segnaposto piè di pagina 4">
            <a:extLst>
              <a:ext uri="{FF2B5EF4-FFF2-40B4-BE49-F238E27FC236}">
                <a16:creationId xmlns="" xmlns:a16="http://schemas.microsoft.com/office/drawing/2014/main" id="{30365E88-C948-4CCC-88FE-1CDAADC1FE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 xmlns:a16="http://schemas.microsoft.com/office/drawing/2014/main" id="{691B1E3D-244B-4052-AE20-3E3ACF659E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E366CF-62E3-44AA-B5F8-91C8785CFA03}" type="slidenum">
              <a:rPr lang="it-IT" smtClean="0"/>
              <a:pPr/>
              <a:t>‹N›</a:t>
            </a:fld>
            <a:endParaRPr lang="it-IT"/>
          </a:p>
        </p:txBody>
      </p:sp>
    </p:spTree>
    <p:extLst>
      <p:ext uri="{BB962C8B-B14F-4D97-AF65-F5344CB8AC3E}">
        <p14:creationId xmlns="" xmlns:p14="http://schemas.microsoft.com/office/powerpoint/2010/main" val="40056617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5.wdp"/><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20.png"/><Relationship Id="rId4" Type="http://schemas.openxmlformats.org/officeDocument/2006/relationships/image" Target="../media/image19.png"/></Relationships>
</file>

<file path=ppt/slides/_rels/slide1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7.xml"/><Relationship Id="rId4" Type="http://schemas.openxmlformats.org/officeDocument/2006/relationships/image" Target="../media/image24.jpe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6.xml"/><Relationship Id="rId5" Type="http://schemas.openxmlformats.org/officeDocument/2006/relationships/image" Target="../media/image26.png"/><Relationship Id="rId4" Type="http://schemas.openxmlformats.org/officeDocument/2006/relationships/image" Target="../media/image25.png"/></Relationships>
</file>

<file path=ppt/slides/_rels/slide1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6.xml"/><Relationship Id="rId5" Type="http://schemas.openxmlformats.org/officeDocument/2006/relationships/image" Target="../media/image26.png"/><Relationship Id="rId4" Type="http://schemas.openxmlformats.org/officeDocument/2006/relationships/image" Target="../media/image25.png"/></Relationships>
</file>

<file path=ppt/slides/_rels/slide22.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7.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26.png"/><Relationship Id="rId4" Type="http://schemas.openxmlformats.org/officeDocument/2006/relationships/image" Target="../media/image25.png"/><Relationship Id="rId9" Type="http://schemas.openxmlformats.org/officeDocument/2006/relationships/image" Target="../media/image29.jpeg"/></Relationships>
</file>

<file path=ppt/slides/_rels/slide23.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6.xml"/><Relationship Id="rId4" Type="http://schemas.openxmlformats.org/officeDocument/2006/relationships/image" Target="../media/image34.png"/></Relationships>
</file>

<file path=ppt/slides/_rels/slide3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35.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image" Target="../media/image4.png"/><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jpeg"/><Relationship Id="rId4" Type="http://schemas.openxmlformats.org/officeDocument/2006/relationships/image" Target="../media/image6.png"/><Relationship Id="rId9" Type="http://schemas.openxmlformats.org/officeDocument/2006/relationships/image" Target="../media/image11.png"/></Relationships>
</file>

<file path=ppt/slides/_rels/slide9.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chart" Target="../charts/chart1.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 xmlns:a16="http://schemas.microsoft.com/office/drawing/2014/main" id="{DF064D70-66E6-4BAD-9D61-2C70FD800E3C}"/>
              </a:ext>
            </a:extLst>
          </p:cNvPr>
          <p:cNvSpPr>
            <a:spLocks noGrp="1"/>
          </p:cNvSpPr>
          <p:nvPr>
            <p:ph type="title"/>
          </p:nvPr>
        </p:nvSpPr>
        <p:spPr/>
        <p:txBody>
          <a:bodyPr/>
          <a:lstStyle/>
          <a:p>
            <a:r>
              <a:rPr lang="it-IT" dirty="0"/>
              <a:t>Michael </a:t>
            </a:r>
            <a:r>
              <a:rPr lang="it-IT" dirty="0" err="1"/>
              <a:t>Porter’s</a:t>
            </a:r>
            <a:r>
              <a:rPr lang="it-IT" dirty="0"/>
              <a:t> 5 </a:t>
            </a:r>
            <a:r>
              <a:rPr lang="it-IT" dirty="0" err="1"/>
              <a:t>Forces</a:t>
            </a:r>
            <a:r>
              <a:rPr lang="it-IT" dirty="0"/>
              <a:t> Framework</a:t>
            </a:r>
          </a:p>
        </p:txBody>
      </p:sp>
      <p:sp>
        <p:nvSpPr>
          <p:cNvPr id="2" name="Segnaposto data 1">
            <a:extLst>
              <a:ext uri="{FF2B5EF4-FFF2-40B4-BE49-F238E27FC236}">
                <a16:creationId xmlns="" xmlns:a16="http://schemas.microsoft.com/office/drawing/2014/main" id="{F5140F90-EF2A-4CAE-8D6F-0A8878986D29}"/>
              </a:ext>
            </a:extLst>
          </p:cNvPr>
          <p:cNvSpPr>
            <a:spLocks noGrp="1"/>
          </p:cNvSpPr>
          <p:nvPr>
            <p:ph type="dt" sz="half" idx="10"/>
          </p:nvPr>
        </p:nvSpPr>
        <p:spPr/>
        <p:txBody>
          <a:bodyPr/>
          <a:lstStyle/>
          <a:p>
            <a:fld id="{B9A2240A-41D8-4E01-8523-1EAF1700E87F}" type="datetime1">
              <a:rPr lang="it-IT" smtClean="0"/>
              <a:pPr/>
              <a:t>27/02/2022</a:t>
            </a:fld>
            <a:endParaRPr lang="it-IT"/>
          </a:p>
        </p:txBody>
      </p:sp>
      <p:sp>
        <p:nvSpPr>
          <p:cNvPr id="3" name="Segnaposto piè di pagina 2">
            <a:extLst>
              <a:ext uri="{FF2B5EF4-FFF2-40B4-BE49-F238E27FC236}">
                <a16:creationId xmlns="" xmlns:a16="http://schemas.microsoft.com/office/drawing/2014/main" id="{F8ED61EA-AED7-416A-B3BD-AF219CC8267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 xmlns:a16="http://schemas.microsoft.com/office/drawing/2014/main" id="{E723D615-5877-4E28-B555-33207C99EEDB}"/>
              </a:ext>
            </a:extLst>
          </p:cNvPr>
          <p:cNvSpPr>
            <a:spLocks noGrp="1"/>
          </p:cNvSpPr>
          <p:nvPr>
            <p:ph type="sldNum" sz="quarter" idx="12"/>
          </p:nvPr>
        </p:nvSpPr>
        <p:spPr/>
        <p:txBody>
          <a:bodyPr/>
          <a:lstStyle/>
          <a:p>
            <a:fld id="{DCE366CF-62E3-44AA-B5F8-91C8785CFA03}" type="slidenum">
              <a:rPr lang="it-IT" smtClean="0"/>
              <a:pPr/>
              <a:t>1</a:t>
            </a:fld>
            <a:endParaRPr lang="it-IT"/>
          </a:p>
        </p:txBody>
      </p:sp>
      <p:pic>
        <p:nvPicPr>
          <p:cNvPr id="7" name="Immagine 6">
            <a:extLst>
              <a:ext uri="{FF2B5EF4-FFF2-40B4-BE49-F238E27FC236}">
                <a16:creationId xmlns="" xmlns:a16="http://schemas.microsoft.com/office/drawing/2014/main" id="{FACB96AE-DF48-477A-BF7D-5572E36B52A4}"/>
              </a:ext>
            </a:extLst>
          </p:cNvPr>
          <p:cNvPicPr/>
          <p:nvPr/>
        </p:nvPicPr>
        <p:blipFill>
          <a:blip r:embed="rId2" cstate="print">
            <a:extLst>
              <a:ext uri="{BEBA8EAE-BF5A-486C-A8C5-ECC9F3942E4B}">
                <a14:imgProps xmlns="" xmlns:a14="http://schemas.microsoft.com/office/drawing/2010/main">
                  <a14:imgLayer r:embed="rId3">
                    <a14:imgEffect>
                      <a14:brightnessContrast bright="-20000" contrast="20000"/>
                    </a14:imgEffect>
                  </a14:imgLayer>
                </a14:imgProps>
              </a:ext>
            </a:extLst>
          </a:blip>
          <a:stretch>
            <a:fillRect/>
          </a:stretch>
        </p:blipFill>
        <p:spPr>
          <a:xfrm>
            <a:off x="4338637" y="807720"/>
            <a:ext cx="5932021" cy="6721475"/>
          </a:xfrm>
          <a:prstGeom prst="rect">
            <a:avLst/>
          </a:prstGeom>
          <a:scene3d>
            <a:camera prst="isometricTopUp"/>
            <a:lightRig rig="threePt" dir="t"/>
          </a:scene3d>
        </p:spPr>
      </p:pic>
      <p:pic>
        <p:nvPicPr>
          <p:cNvPr id="43010" name="Picture 2" descr="Biography - Institute For Strategy And Competitiveness - Harvard ...">
            <a:extLst>
              <a:ext uri="{FF2B5EF4-FFF2-40B4-BE49-F238E27FC236}">
                <a16:creationId xmlns="" xmlns:a16="http://schemas.microsoft.com/office/drawing/2014/main" id="{2C2A63AD-6266-4432-9D68-31521DB0A2B3}"/>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354931" y="2468245"/>
            <a:ext cx="2466975" cy="245745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249521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igura a mano libera: forma 10">
            <a:extLst>
              <a:ext uri="{FF2B5EF4-FFF2-40B4-BE49-F238E27FC236}">
                <a16:creationId xmlns:a16="http://schemas.microsoft.com/office/drawing/2014/main" xmlns="" id="{1CD96173-EBA2-4175-BDDA-2B5B68A76415}"/>
              </a:ext>
            </a:extLst>
          </p:cNvPr>
          <p:cNvSpPr/>
          <p:nvPr/>
        </p:nvSpPr>
        <p:spPr>
          <a:xfrm>
            <a:off x="1423293" y="2349428"/>
            <a:ext cx="8562536" cy="3812891"/>
          </a:xfrm>
          <a:custGeom>
            <a:avLst/>
            <a:gdLst>
              <a:gd name="connsiteX0" fmla="*/ 0 w 8534400"/>
              <a:gd name="connsiteY0" fmla="*/ 3309257 h 3309257"/>
              <a:gd name="connsiteX1" fmla="*/ 1190171 w 8534400"/>
              <a:gd name="connsiteY1" fmla="*/ 3062515 h 3309257"/>
              <a:gd name="connsiteX2" fmla="*/ 3338285 w 8534400"/>
              <a:gd name="connsiteY2" fmla="*/ 0 h 3309257"/>
              <a:gd name="connsiteX3" fmla="*/ 6879771 w 8534400"/>
              <a:gd name="connsiteY3" fmla="*/ 29029 h 3309257"/>
              <a:gd name="connsiteX4" fmla="*/ 8534400 w 8534400"/>
              <a:gd name="connsiteY4" fmla="*/ 1785257 h 3309257"/>
              <a:gd name="connsiteX0" fmla="*/ 0 w 8534400"/>
              <a:gd name="connsiteY0" fmla="*/ 3603827 h 3603827"/>
              <a:gd name="connsiteX1" fmla="*/ 1190171 w 8534400"/>
              <a:gd name="connsiteY1" fmla="*/ 3357085 h 3603827"/>
              <a:gd name="connsiteX2" fmla="*/ 3338285 w 8534400"/>
              <a:gd name="connsiteY2" fmla="*/ 294570 h 3603827"/>
              <a:gd name="connsiteX3" fmla="*/ 6879771 w 8534400"/>
              <a:gd name="connsiteY3" fmla="*/ 323599 h 3603827"/>
              <a:gd name="connsiteX4" fmla="*/ 8534400 w 8534400"/>
              <a:gd name="connsiteY4" fmla="*/ 2079827 h 3603827"/>
              <a:gd name="connsiteX0" fmla="*/ 0 w 8534400"/>
              <a:gd name="connsiteY0" fmla="*/ 3603827 h 3659925"/>
              <a:gd name="connsiteX1" fmla="*/ 1190171 w 8534400"/>
              <a:gd name="connsiteY1" fmla="*/ 3357085 h 3659925"/>
              <a:gd name="connsiteX2" fmla="*/ 3338285 w 8534400"/>
              <a:gd name="connsiteY2" fmla="*/ 294570 h 3659925"/>
              <a:gd name="connsiteX3" fmla="*/ 6879771 w 8534400"/>
              <a:gd name="connsiteY3" fmla="*/ 323599 h 3659925"/>
              <a:gd name="connsiteX4" fmla="*/ 8534400 w 8534400"/>
              <a:gd name="connsiteY4" fmla="*/ 2079827 h 3659925"/>
              <a:gd name="connsiteX0" fmla="*/ 0 w 8534400"/>
              <a:gd name="connsiteY0" fmla="*/ 3585251 h 3641349"/>
              <a:gd name="connsiteX1" fmla="*/ 1190171 w 8534400"/>
              <a:gd name="connsiteY1" fmla="*/ 3338509 h 3641349"/>
              <a:gd name="connsiteX2" fmla="*/ 3338285 w 8534400"/>
              <a:gd name="connsiteY2" fmla="*/ 275994 h 3641349"/>
              <a:gd name="connsiteX3" fmla="*/ 6879771 w 8534400"/>
              <a:gd name="connsiteY3" fmla="*/ 347226 h 3641349"/>
              <a:gd name="connsiteX4" fmla="*/ 8534400 w 8534400"/>
              <a:gd name="connsiteY4" fmla="*/ 2061251 h 3641349"/>
              <a:gd name="connsiteX0" fmla="*/ 0 w 8534400"/>
              <a:gd name="connsiteY0" fmla="*/ 3585251 h 3641349"/>
              <a:gd name="connsiteX1" fmla="*/ 1190171 w 8534400"/>
              <a:gd name="connsiteY1" fmla="*/ 3338509 h 3641349"/>
              <a:gd name="connsiteX2" fmla="*/ 3338285 w 8534400"/>
              <a:gd name="connsiteY2" fmla="*/ 275994 h 3641349"/>
              <a:gd name="connsiteX3" fmla="*/ 6879771 w 8534400"/>
              <a:gd name="connsiteY3" fmla="*/ 347226 h 3641349"/>
              <a:gd name="connsiteX4" fmla="*/ 8534400 w 8534400"/>
              <a:gd name="connsiteY4" fmla="*/ 2061251 h 3641349"/>
              <a:gd name="connsiteX0" fmla="*/ 0 w 8534400"/>
              <a:gd name="connsiteY0" fmla="*/ 3675275 h 3731373"/>
              <a:gd name="connsiteX1" fmla="*/ 1190171 w 8534400"/>
              <a:gd name="connsiteY1" fmla="*/ 3428533 h 3731373"/>
              <a:gd name="connsiteX2" fmla="*/ 3338285 w 8534400"/>
              <a:gd name="connsiteY2" fmla="*/ 366018 h 3731373"/>
              <a:gd name="connsiteX3" fmla="*/ 6879771 w 8534400"/>
              <a:gd name="connsiteY3" fmla="*/ 437250 h 3731373"/>
              <a:gd name="connsiteX4" fmla="*/ 8534400 w 8534400"/>
              <a:gd name="connsiteY4" fmla="*/ 2151275 h 3731373"/>
              <a:gd name="connsiteX0" fmla="*/ 0 w 8562536"/>
              <a:gd name="connsiteY0" fmla="*/ 3872223 h 3872223"/>
              <a:gd name="connsiteX1" fmla="*/ 1218307 w 8562536"/>
              <a:gd name="connsiteY1" fmla="*/ 3428533 h 3872223"/>
              <a:gd name="connsiteX2" fmla="*/ 3366421 w 8562536"/>
              <a:gd name="connsiteY2" fmla="*/ 366018 h 3872223"/>
              <a:gd name="connsiteX3" fmla="*/ 6907907 w 8562536"/>
              <a:gd name="connsiteY3" fmla="*/ 437250 h 3872223"/>
              <a:gd name="connsiteX4" fmla="*/ 8562536 w 8562536"/>
              <a:gd name="connsiteY4" fmla="*/ 2151275 h 3872223"/>
              <a:gd name="connsiteX0" fmla="*/ 0 w 8562536"/>
              <a:gd name="connsiteY0" fmla="*/ 3821963 h 3821963"/>
              <a:gd name="connsiteX1" fmla="*/ 1218307 w 8562536"/>
              <a:gd name="connsiteY1" fmla="*/ 3378273 h 3821963"/>
              <a:gd name="connsiteX2" fmla="*/ 3366421 w 8562536"/>
              <a:gd name="connsiteY2" fmla="*/ 315758 h 3821963"/>
              <a:gd name="connsiteX3" fmla="*/ 6992313 w 8562536"/>
              <a:gd name="connsiteY3" fmla="*/ 485464 h 3821963"/>
              <a:gd name="connsiteX4" fmla="*/ 8562536 w 8562536"/>
              <a:gd name="connsiteY4" fmla="*/ 2101015 h 3821963"/>
              <a:gd name="connsiteX0" fmla="*/ 0 w 8562536"/>
              <a:gd name="connsiteY0" fmla="*/ 3812891 h 3812891"/>
              <a:gd name="connsiteX1" fmla="*/ 1218307 w 8562536"/>
              <a:gd name="connsiteY1" fmla="*/ 3369201 h 3812891"/>
              <a:gd name="connsiteX2" fmla="*/ 3366421 w 8562536"/>
              <a:gd name="connsiteY2" fmla="*/ 306686 h 3812891"/>
              <a:gd name="connsiteX3" fmla="*/ 6992313 w 8562536"/>
              <a:gd name="connsiteY3" fmla="*/ 476392 h 3812891"/>
              <a:gd name="connsiteX4" fmla="*/ 8562536 w 8562536"/>
              <a:gd name="connsiteY4" fmla="*/ 2091943 h 38128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2536" h="3812891">
                <a:moveTo>
                  <a:pt x="0" y="3812891"/>
                </a:moveTo>
                <a:cubicBezTo>
                  <a:pt x="396724" y="3730644"/>
                  <a:pt x="657237" y="3953568"/>
                  <a:pt x="1218307" y="3369201"/>
                </a:cubicBezTo>
                <a:cubicBezTo>
                  <a:pt x="1779377" y="2784834"/>
                  <a:pt x="2404087" y="788821"/>
                  <a:pt x="3366421" y="306686"/>
                </a:cubicBezTo>
                <a:cubicBezTo>
                  <a:pt x="4328755" y="-175449"/>
                  <a:pt x="6412635" y="-66815"/>
                  <a:pt x="6992313" y="476392"/>
                </a:cubicBezTo>
                <a:cubicBezTo>
                  <a:pt x="7571991" y="1019599"/>
                  <a:pt x="8039128" y="1553426"/>
                  <a:pt x="8562536" y="2091943"/>
                </a:cubicBezTo>
              </a:path>
            </a:pathLst>
          </a:cu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Segnaposto data 3">
            <a:extLst>
              <a:ext uri="{FF2B5EF4-FFF2-40B4-BE49-F238E27FC236}">
                <a16:creationId xmlns:a16="http://schemas.microsoft.com/office/drawing/2014/main" xmlns="" id="{D0A3C87D-3F16-4830-B407-C896F0398CAE}"/>
              </a:ext>
            </a:extLst>
          </p:cNvPr>
          <p:cNvSpPr>
            <a:spLocks noGrp="1"/>
          </p:cNvSpPr>
          <p:nvPr>
            <p:ph type="dt" sz="half" idx="10"/>
          </p:nvPr>
        </p:nvSpPr>
        <p:spPr/>
        <p:txBody>
          <a:bodyPr/>
          <a:lstStyle/>
          <a:p>
            <a:fld id="{2CBA991D-3DFD-4109-84E9-096B8E325CE1}" type="datetime1">
              <a:rPr lang="it-IT" smtClean="0"/>
              <a:pPr/>
              <a:t>27/02/2022</a:t>
            </a:fld>
            <a:endParaRPr lang="it-IT"/>
          </a:p>
        </p:txBody>
      </p:sp>
      <p:sp>
        <p:nvSpPr>
          <p:cNvPr id="6" name="Segnaposto numero diapositiva 5">
            <a:extLst>
              <a:ext uri="{FF2B5EF4-FFF2-40B4-BE49-F238E27FC236}">
                <a16:creationId xmlns:a16="http://schemas.microsoft.com/office/drawing/2014/main" xmlns="" id="{5170F562-B668-4EAA-A890-FB8084753A2D}"/>
              </a:ext>
            </a:extLst>
          </p:cNvPr>
          <p:cNvSpPr>
            <a:spLocks noGrp="1"/>
          </p:cNvSpPr>
          <p:nvPr>
            <p:ph type="sldNum" sz="quarter" idx="12"/>
          </p:nvPr>
        </p:nvSpPr>
        <p:spPr/>
        <p:txBody>
          <a:bodyPr/>
          <a:lstStyle/>
          <a:p>
            <a:fld id="{DCE366CF-62E3-44AA-B5F8-91C8785CFA03}" type="slidenum">
              <a:rPr lang="it-IT" smtClean="0"/>
              <a:pPr/>
              <a:t>10</a:t>
            </a:fld>
            <a:endParaRPr lang="it-IT"/>
          </a:p>
        </p:txBody>
      </p:sp>
      <p:cxnSp>
        <p:nvCxnSpPr>
          <p:cNvPr id="13" name="Connettore 2 12">
            <a:extLst>
              <a:ext uri="{FF2B5EF4-FFF2-40B4-BE49-F238E27FC236}">
                <a16:creationId xmlns:a16="http://schemas.microsoft.com/office/drawing/2014/main" xmlns="" id="{14A12D06-F9C8-42E4-B668-7E2908047DFC}"/>
              </a:ext>
            </a:extLst>
          </p:cNvPr>
          <p:cNvCxnSpPr/>
          <p:nvPr/>
        </p:nvCxnSpPr>
        <p:spPr>
          <a:xfrm>
            <a:off x="1308295" y="6356350"/>
            <a:ext cx="9945859" cy="0"/>
          </a:xfrm>
          <a:prstGeom prst="straightConnector1">
            <a:avLst/>
          </a:prstGeom>
          <a:noFill/>
          <a:ln w="7620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cxnSp>
      <p:sp>
        <p:nvSpPr>
          <p:cNvPr id="14" name="CasellaDiTesto 13">
            <a:extLst>
              <a:ext uri="{FF2B5EF4-FFF2-40B4-BE49-F238E27FC236}">
                <a16:creationId xmlns:a16="http://schemas.microsoft.com/office/drawing/2014/main" xmlns="" id="{3E2F1A29-E901-4B61-85A7-B69309123AFE}"/>
              </a:ext>
            </a:extLst>
          </p:cNvPr>
          <p:cNvSpPr txBox="1"/>
          <p:nvPr/>
        </p:nvSpPr>
        <p:spPr>
          <a:xfrm>
            <a:off x="5047424" y="1139734"/>
            <a:ext cx="2467599" cy="1015663"/>
          </a:xfrm>
          <a:prstGeom prst="rect">
            <a:avLst/>
          </a:prstGeom>
          <a:noFill/>
        </p:spPr>
        <p:txBody>
          <a:bodyPr wrap="none" rtlCol="0">
            <a:spAutoFit/>
          </a:bodyPr>
          <a:lstStyle/>
          <a:p>
            <a:r>
              <a:rPr lang="it-IT" b="1" dirty="0"/>
              <a:t>VALUE OF THE MARKET</a:t>
            </a:r>
          </a:p>
          <a:p>
            <a:r>
              <a:rPr lang="it-IT" b="1" dirty="0"/>
              <a:t>OF CHAIRS FOR OFFICES</a:t>
            </a:r>
          </a:p>
          <a:p>
            <a:r>
              <a:rPr lang="it-IT" sz="2400" b="1" dirty="0"/>
              <a:t>10 MILLION EURO</a:t>
            </a:r>
          </a:p>
        </p:txBody>
      </p:sp>
      <p:pic>
        <p:nvPicPr>
          <p:cNvPr id="17" name="Immagine 16">
            <a:extLst>
              <a:ext uri="{FF2B5EF4-FFF2-40B4-BE49-F238E27FC236}">
                <a16:creationId xmlns:a16="http://schemas.microsoft.com/office/drawing/2014/main" xmlns="" id="{ACC057EC-603F-4761-9673-945132CD82E4}"/>
              </a:ext>
            </a:extLst>
          </p:cNvPr>
          <p:cNvPicPr>
            <a:picLocks noChangeAspect="1"/>
          </p:cNvPicPr>
          <p:nvPr/>
        </p:nvPicPr>
        <p:blipFill>
          <a:blip r:embed="rId2" cstate="print"/>
          <a:stretch>
            <a:fillRect/>
          </a:stretch>
        </p:blipFill>
        <p:spPr>
          <a:xfrm>
            <a:off x="1308295" y="3286706"/>
            <a:ext cx="2133166" cy="969167"/>
          </a:xfrm>
          <a:prstGeom prst="rect">
            <a:avLst/>
          </a:prstGeom>
        </p:spPr>
      </p:pic>
      <p:pic>
        <p:nvPicPr>
          <p:cNvPr id="18" name="Immagine 17">
            <a:extLst>
              <a:ext uri="{FF2B5EF4-FFF2-40B4-BE49-F238E27FC236}">
                <a16:creationId xmlns:a16="http://schemas.microsoft.com/office/drawing/2014/main" xmlns="" id="{CDBC125D-20F0-4265-9113-2C0F0B829B6B}"/>
              </a:ext>
            </a:extLst>
          </p:cNvPr>
          <p:cNvPicPr>
            <a:picLocks noChangeAspect="1"/>
          </p:cNvPicPr>
          <p:nvPr/>
        </p:nvPicPr>
        <p:blipFill>
          <a:blip r:embed="rId3" cstate="print"/>
          <a:stretch>
            <a:fillRect/>
          </a:stretch>
        </p:blipFill>
        <p:spPr>
          <a:xfrm>
            <a:off x="9617555" y="2959558"/>
            <a:ext cx="2077219" cy="938883"/>
          </a:xfrm>
          <a:prstGeom prst="rect">
            <a:avLst/>
          </a:prstGeom>
        </p:spPr>
      </p:pic>
      <p:pic>
        <p:nvPicPr>
          <p:cNvPr id="19" name="Picture 2" descr="Armless office chair flat icon - Transparent PNG &amp; SVG vector file">
            <a:extLst>
              <a:ext uri="{FF2B5EF4-FFF2-40B4-BE49-F238E27FC236}">
                <a16:creationId xmlns:a16="http://schemas.microsoft.com/office/drawing/2014/main" xmlns="" id="{19F2F7B8-8975-4AA2-AE56-6B521CC60CCC}"/>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467498" y="4557159"/>
            <a:ext cx="1627449" cy="162744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719272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igura a mano libera: forma 10">
            <a:extLst>
              <a:ext uri="{FF2B5EF4-FFF2-40B4-BE49-F238E27FC236}">
                <a16:creationId xmlns:a16="http://schemas.microsoft.com/office/drawing/2014/main" xmlns="" id="{1CD96173-EBA2-4175-BDDA-2B5B68A76415}"/>
              </a:ext>
            </a:extLst>
          </p:cNvPr>
          <p:cNvSpPr/>
          <p:nvPr/>
        </p:nvSpPr>
        <p:spPr>
          <a:xfrm>
            <a:off x="1423293" y="2349428"/>
            <a:ext cx="8562536" cy="3812891"/>
          </a:xfrm>
          <a:custGeom>
            <a:avLst/>
            <a:gdLst>
              <a:gd name="connsiteX0" fmla="*/ 0 w 8534400"/>
              <a:gd name="connsiteY0" fmla="*/ 3309257 h 3309257"/>
              <a:gd name="connsiteX1" fmla="*/ 1190171 w 8534400"/>
              <a:gd name="connsiteY1" fmla="*/ 3062515 h 3309257"/>
              <a:gd name="connsiteX2" fmla="*/ 3338285 w 8534400"/>
              <a:gd name="connsiteY2" fmla="*/ 0 h 3309257"/>
              <a:gd name="connsiteX3" fmla="*/ 6879771 w 8534400"/>
              <a:gd name="connsiteY3" fmla="*/ 29029 h 3309257"/>
              <a:gd name="connsiteX4" fmla="*/ 8534400 w 8534400"/>
              <a:gd name="connsiteY4" fmla="*/ 1785257 h 3309257"/>
              <a:gd name="connsiteX0" fmla="*/ 0 w 8534400"/>
              <a:gd name="connsiteY0" fmla="*/ 3603827 h 3603827"/>
              <a:gd name="connsiteX1" fmla="*/ 1190171 w 8534400"/>
              <a:gd name="connsiteY1" fmla="*/ 3357085 h 3603827"/>
              <a:gd name="connsiteX2" fmla="*/ 3338285 w 8534400"/>
              <a:gd name="connsiteY2" fmla="*/ 294570 h 3603827"/>
              <a:gd name="connsiteX3" fmla="*/ 6879771 w 8534400"/>
              <a:gd name="connsiteY3" fmla="*/ 323599 h 3603827"/>
              <a:gd name="connsiteX4" fmla="*/ 8534400 w 8534400"/>
              <a:gd name="connsiteY4" fmla="*/ 2079827 h 3603827"/>
              <a:gd name="connsiteX0" fmla="*/ 0 w 8534400"/>
              <a:gd name="connsiteY0" fmla="*/ 3603827 h 3659925"/>
              <a:gd name="connsiteX1" fmla="*/ 1190171 w 8534400"/>
              <a:gd name="connsiteY1" fmla="*/ 3357085 h 3659925"/>
              <a:gd name="connsiteX2" fmla="*/ 3338285 w 8534400"/>
              <a:gd name="connsiteY2" fmla="*/ 294570 h 3659925"/>
              <a:gd name="connsiteX3" fmla="*/ 6879771 w 8534400"/>
              <a:gd name="connsiteY3" fmla="*/ 323599 h 3659925"/>
              <a:gd name="connsiteX4" fmla="*/ 8534400 w 8534400"/>
              <a:gd name="connsiteY4" fmla="*/ 2079827 h 3659925"/>
              <a:gd name="connsiteX0" fmla="*/ 0 w 8534400"/>
              <a:gd name="connsiteY0" fmla="*/ 3585251 h 3641349"/>
              <a:gd name="connsiteX1" fmla="*/ 1190171 w 8534400"/>
              <a:gd name="connsiteY1" fmla="*/ 3338509 h 3641349"/>
              <a:gd name="connsiteX2" fmla="*/ 3338285 w 8534400"/>
              <a:gd name="connsiteY2" fmla="*/ 275994 h 3641349"/>
              <a:gd name="connsiteX3" fmla="*/ 6879771 w 8534400"/>
              <a:gd name="connsiteY3" fmla="*/ 347226 h 3641349"/>
              <a:gd name="connsiteX4" fmla="*/ 8534400 w 8534400"/>
              <a:gd name="connsiteY4" fmla="*/ 2061251 h 3641349"/>
              <a:gd name="connsiteX0" fmla="*/ 0 w 8534400"/>
              <a:gd name="connsiteY0" fmla="*/ 3585251 h 3641349"/>
              <a:gd name="connsiteX1" fmla="*/ 1190171 w 8534400"/>
              <a:gd name="connsiteY1" fmla="*/ 3338509 h 3641349"/>
              <a:gd name="connsiteX2" fmla="*/ 3338285 w 8534400"/>
              <a:gd name="connsiteY2" fmla="*/ 275994 h 3641349"/>
              <a:gd name="connsiteX3" fmla="*/ 6879771 w 8534400"/>
              <a:gd name="connsiteY3" fmla="*/ 347226 h 3641349"/>
              <a:gd name="connsiteX4" fmla="*/ 8534400 w 8534400"/>
              <a:gd name="connsiteY4" fmla="*/ 2061251 h 3641349"/>
              <a:gd name="connsiteX0" fmla="*/ 0 w 8534400"/>
              <a:gd name="connsiteY0" fmla="*/ 3675275 h 3731373"/>
              <a:gd name="connsiteX1" fmla="*/ 1190171 w 8534400"/>
              <a:gd name="connsiteY1" fmla="*/ 3428533 h 3731373"/>
              <a:gd name="connsiteX2" fmla="*/ 3338285 w 8534400"/>
              <a:gd name="connsiteY2" fmla="*/ 366018 h 3731373"/>
              <a:gd name="connsiteX3" fmla="*/ 6879771 w 8534400"/>
              <a:gd name="connsiteY3" fmla="*/ 437250 h 3731373"/>
              <a:gd name="connsiteX4" fmla="*/ 8534400 w 8534400"/>
              <a:gd name="connsiteY4" fmla="*/ 2151275 h 3731373"/>
              <a:gd name="connsiteX0" fmla="*/ 0 w 8562536"/>
              <a:gd name="connsiteY0" fmla="*/ 3872223 h 3872223"/>
              <a:gd name="connsiteX1" fmla="*/ 1218307 w 8562536"/>
              <a:gd name="connsiteY1" fmla="*/ 3428533 h 3872223"/>
              <a:gd name="connsiteX2" fmla="*/ 3366421 w 8562536"/>
              <a:gd name="connsiteY2" fmla="*/ 366018 h 3872223"/>
              <a:gd name="connsiteX3" fmla="*/ 6907907 w 8562536"/>
              <a:gd name="connsiteY3" fmla="*/ 437250 h 3872223"/>
              <a:gd name="connsiteX4" fmla="*/ 8562536 w 8562536"/>
              <a:gd name="connsiteY4" fmla="*/ 2151275 h 3872223"/>
              <a:gd name="connsiteX0" fmla="*/ 0 w 8562536"/>
              <a:gd name="connsiteY0" fmla="*/ 3821963 h 3821963"/>
              <a:gd name="connsiteX1" fmla="*/ 1218307 w 8562536"/>
              <a:gd name="connsiteY1" fmla="*/ 3378273 h 3821963"/>
              <a:gd name="connsiteX2" fmla="*/ 3366421 w 8562536"/>
              <a:gd name="connsiteY2" fmla="*/ 315758 h 3821963"/>
              <a:gd name="connsiteX3" fmla="*/ 6992313 w 8562536"/>
              <a:gd name="connsiteY3" fmla="*/ 485464 h 3821963"/>
              <a:gd name="connsiteX4" fmla="*/ 8562536 w 8562536"/>
              <a:gd name="connsiteY4" fmla="*/ 2101015 h 3821963"/>
              <a:gd name="connsiteX0" fmla="*/ 0 w 8562536"/>
              <a:gd name="connsiteY0" fmla="*/ 3812891 h 3812891"/>
              <a:gd name="connsiteX1" fmla="*/ 1218307 w 8562536"/>
              <a:gd name="connsiteY1" fmla="*/ 3369201 h 3812891"/>
              <a:gd name="connsiteX2" fmla="*/ 3366421 w 8562536"/>
              <a:gd name="connsiteY2" fmla="*/ 306686 h 3812891"/>
              <a:gd name="connsiteX3" fmla="*/ 6992313 w 8562536"/>
              <a:gd name="connsiteY3" fmla="*/ 476392 h 3812891"/>
              <a:gd name="connsiteX4" fmla="*/ 8562536 w 8562536"/>
              <a:gd name="connsiteY4" fmla="*/ 2091943 h 38128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2536" h="3812891">
                <a:moveTo>
                  <a:pt x="0" y="3812891"/>
                </a:moveTo>
                <a:cubicBezTo>
                  <a:pt x="396724" y="3730644"/>
                  <a:pt x="657237" y="3953568"/>
                  <a:pt x="1218307" y="3369201"/>
                </a:cubicBezTo>
                <a:cubicBezTo>
                  <a:pt x="1779377" y="2784834"/>
                  <a:pt x="2404087" y="788821"/>
                  <a:pt x="3366421" y="306686"/>
                </a:cubicBezTo>
                <a:cubicBezTo>
                  <a:pt x="4328755" y="-175449"/>
                  <a:pt x="6412635" y="-66815"/>
                  <a:pt x="6992313" y="476392"/>
                </a:cubicBezTo>
                <a:cubicBezTo>
                  <a:pt x="7571991" y="1019599"/>
                  <a:pt x="8039128" y="1553426"/>
                  <a:pt x="8562536" y="2091943"/>
                </a:cubicBezTo>
              </a:path>
            </a:pathLst>
          </a:cu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Segnaposto data 3">
            <a:extLst>
              <a:ext uri="{FF2B5EF4-FFF2-40B4-BE49-F238E27FC236}">
                <a16:creationId xmlns:a16="http://schemas.microsoft.com/office/drawing/2014/main" xmlns="" id="{D0A3C87D-3F16-4830-B407-C896F0398CAE}"/>
              </a:ext>
            </a:extLst>
          </p:cNvPr>
          <p:cNvSpPr>
            <a:spLocks noGrp="1"/>
          </p:cNvSpPr>
          <p:nvPr>
            <p:ph type="dt" sz="half" idx="10"/>
          </p:nvPr>
        </p:nvSpPr>
        <p:spPr/>
        <p:txBody>
          <a:bodyPr/>
          <a:lstStyle/>
          <a:p>
            <a:fld id="{2CBA991D-3DFD-4109-84E9-096B8E325CE1}" type="datetime1">
              <a:rPr lang="it-IT" smtClean="0"/>
              <a:pPr/>
              <a:t>27/02/2022</a:t>
            </a:fld>
            <a:endParaRPr lang="it-IT"/>
          </a:p>
        </p:txBody>
      </p:sp>
      <p:sp>
        <p:nvSpPr>
          <p:cNvPr id="6" name="Segnaposto numero diapositiva 5">
            <a:extLst>
              <a:ext uri="{FF2B5EF4-FFF2-40B4-BE49-F238E27FC236}">
                <a16:creationId xmlns:a16="http://schemas.microsoft.com/office/drawing/2014/main" xmlns="" id="{5170F562-B668-4EAA-A890-FB8084753A2D}"/>
              </a:ext>
            </a:extLst>
          </p:cNvPr>
          <p:cNvSpPr>
            <a:spLocks noGrp="1"/>
          </p:cNvSpPr>
          <p:nvPr>
            <p:ph type="sldNum" sz="quarter" idx="12"/>
          </p:nvPr>
        </p:nvSpPr>
        <p:spPr/>
        <p:txBody>
          <a:bodyPr/>
          <a:lstStyle/>
          <a:p>
            <a:fld id="{DCE366CF-62E3-44AA-B5F8-91C8785CFA03}" type="slidenum">
              <a:rPr lang="it-IT" smtClean="0"/>
              <a:pPr/>
              <a:t>11</a:t>
            </a:fld>
            <a:endParaRPr lang="it-IT"/>
          </a:p>
        </p:txBody>
      </p:sp>
      <p:pic>
        <p:nvPicPr>
          <p:cNvPr id="8" name="Immagine 7">
            <a:extLst>
              <a:ext uri="{FF2B5EF4-FFF2-40B4-BE49-F238E27FC236}">
                <a16:creationId xmlns:a16="http://schemas.microsoft.com/office/drawing/2014/main" xmlns="" id="{C97A9D1F-2D56-4A58-90B4-05520BB25A1F}"/>
              </a:ext>
            </a:extLst>
          </p:cNvPr>
          <p:cNvPicPr>
            <a:picLocks noChangeAspect="1"/>
          </p:cNvPicPr>
          <p:nvPr/>
        </p:nvPicPr>
        <p:blipFill rotWithShape="1">
          <a:blip r:embed="rId2" cstate="print"/>
          <a:srcRect l="20009" r="11329"/>
          <a:stretch/>
        </p:blipFill>
        <p:spPr>
          <a:xfrm>
            <a:off x="1968361" y="4008487"/>
            <a:ext cx="2902857" cy="1749918"/>
          </a:xfrm>
          <a:prstGeom prst="rect">
            <a:avLst/>
          </a:prstGeom>
        </p:spPr>
      </p:pic>
      <p:pic>
        <p:nvPicPr>
          <p:cNvPr id="9" name="Immagine 8">
            <a:extLst>
              <a:ext uri="{FF2B5EF4-FFF2-40B4-BE49-F238E27FC236}">
                <a16:creationId xmlns:a16="http://schemas.microsoft.com/office/drawing/2014/main" xmlns="" id="{F20EF6FB-0991-48FB-BD83-9B11CD17F987}"/>
              </a:ext>
            </a:extLst>
          </p:cNvPr>
          <p:cNvPicPr>
            <a:picLocks noChangeAspect="1"/>
          </p:cNvPicPr>
          <p:nvPr/>
        </p:nvPicPr>
        <p:blipFill rotWithShape="1">
          <a:blip r:embed="rId3" cstate="print"/>
          <a:srcRect l="20009" r="11329"/>
          <a:stretch/>
        </p:blipFill>
        <p:spPr>
          <a:xfrm>
            <a:off x="4038600" y="997744"/>
            <a:ext cx="4659818" cy="2809060"/>
          </a:xfrm>
          <a:prstGeom prst="rect">
            <a:avLst/>
          </a:prstGeom>
        </p:spPr>
      </p:pic>
      <p:pic>
        <p:nvPicPr>
          <p:cNvPr id="10" name="Immagine 9">
            <a:extLst>
              <a:ext uri="{FF2B5EF4-FFF2-40B4-BE49-F238E27FC236}">
                <a16:creationId xmlns:a16="http://schemas.microsoft.com/office/drawing/2014/main" xmlns="" id="{FEF6C5CD-C80D-429A-83CB-3C40B39F3063}"/>
              </a:ext>
            </a:extLst>
          </p:cNvPr>
          <p:cNvPicPr>
            <a:picLocks noChangeAspect="1"/>
          </p:cNvPicPr>
          <p:nvPr/>
        </p:nvPicPr>
        <p:blipFill rotWithShape="1">
          <a:blip r:embed="rId3" cstate="print"/>
          <a:srcRect l="20009" r="11329"/>
          <a:stretch/>
        </p:blipFill>
        <p:spPr>
          <a:xfrm>
            <a:off x="7645400" y="2531471"/>
            <a:ext cx="3393447" cy="2045658"/>
          </a:xfrm>
          <a:prstGeom prst="rect">
            <a:avLst/>
          </a:prstGeom>
        </p:spPr>
      </p:pic>
      <p:cxnSp>
        <p:nvCxnSpPr>
          <p:cNvPr id="13" name="Connettore 2 12">
            <a:extLst>
              <a:ext uri="{FF2B5EF4-FFF2-40B4-BE49-F238E27FC236}">
                <a16:creationId xmlns:a16="http://schemas.microsoft.com/office/drawing/2014/main" xmlns="" id="{14A12D06-F9C8-42E4-B668-7E2908047DFC}"/>
              </a:ext>
            </a:extLst>
          </p:cNvPr>
          <p:cNvCxnSpPr/>
          <p:nvPr/>
        </p:nvCxnSpPr>
        <p:spPr>
          <a:xfrm>
            <a:off x="1308295" y="6356350"/>
            <a:ext cx="9945859" cy="0"/>
          </a:xfrm>
          <a:prstGeom prst="straightConnector1">
            <a:avLst/>
          </a:prstGeom>
          <a:noFill/>
          <a:ln w="7620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cxnSp>
      <p:sp>
        <p:nvSpPr>
          <p:cNvPr id="14" name="CasellaDiTesto 13">
            <a:extLst>
              <a:ext uri="{FF2B5EF4-FFF2-40B4-BE49-F238E27FC236}">
                <a16:creationId xmlns:a16="http://schemas.microsoft.com/office/drawing/2014/main" xmlns="" id="{3E2F1A29-E901-4B61-85A7-B69309123AFE}"/>
              </a:ext>
            </a:extLst>
          </p:cNvPr>
          <p:cNvSpPr txBox="1"/>
          <p:nvPr/>
        </p:nvSpPr>
        <p:spPr>
          <a:xfrm>
            <a:off x="1723571" y="1139734"/>
            <a:ext cx="2467599" cy="1015663"/>
          </a:xfrm>
          <a:prstGeom prst="rect">
            <a:avLst/>
          </a:prstGeom>
          <a:noFill/>
        </p:spPr>
        <p:txBody>
          <a:bodyPr wrap="none" rtlCol="0">
            <a:spAutoFit/>
          </a:bodyPr>
          <a:lstStyle/>
          <a:p>
            <a:r>
              <a:rPr lang="it-IT" b="1" dirty="0"/>
              <a:t>VALUE OF THE MARKET</a:t>
            </a:r>
          </a:p>
          <a:p>
            <a:r>
              <a:rPr lang="it-IT" b="1" dirty="0"/>
              <a:t>OF CHAIRS FOR OFFICES</a:t>
            </a:r>
          </a:p>
          <a:p>
            <a:r>
              <a:rPr lang="it-IT" sz="2400" b="1" dirty="0"/>
              <a:t>10 MILLION EURO</a:t>
            </a:r>
          </a:p>
        </p:txBody>
      </p:sp>
      <p:pic>
        <p:nvPicPr>
          <p:cNvPr id="17" name="Immagine 16">
            <a:extLst>
              <a:ext uri="{FF2B5EF4-FFF2-40B4-BE49-F238E27FC236}">
                <a16:creationId xmlns:a16="http://schemas.microsoft.com/office/drawing/2014/main" xmlns="" id="{ACC057EC-603F-4761-9673-945132CD82E4}"/>
              </a:ext>
            </a:extLst>
          </p:cNvPr>
          <p:cNvPicPr>
            <a:picLocks noChangeAspect="1"/>
          </p:cNvPicPr>
          <p:nvPr/>
        </p:nvPicPr>
        <p:blipFill>
          <a:blip r:embed="rId4" cstate="print"/>
          <a:stretch>
            <a:fillRect/>
          </a:stretch>
        </p:blipFill>
        <p:spPr>
          <a:xfrm>
            <a:off x="1136965" y="3158779"/>
            <a:ext cx="2133166" cy="969167"/>
          </a:xfrm>
          <a:prstGeom prst="rect">
            <a:avLst/>
          </a:prstGeom>
        </p:spPr>
      </p:pic>
      <p:pic>
        <p:nvPicPr>
          <p:cNvPr id="18" name="Immagine 17">
            <a:extLst>
              <a:ext uri="{FF2B5EF4-FFF2-40B4-BE49-F238E27FC236}">
                <a16:creationId xmlns:a16="http://schemas.microsoft.com/office/drawing/2014/main" xmlns="" id="{CDBC125D-20F0-4265-9113-2C0F0B829B6B}"/>
              </a:ext>
            </a:extLst>
          </p:cNvPr>
          <p:cNvPicPr>
            <a:picLocks noChangeAspect="1"/>
          </p:cNvPicPr>
          <p:nvPr/>
        </p:nvPicPr>
        <p:blipFill>
          <a:blip r:embed="rId5" cstate="print"/>
          <a:stretch>
            <a:fillRect/>
          </a:stretch>
        </p:blipFill>
        <p:spPr>
          <a:xfrm>
            <a:off x="9730097" y="3265820"/>
            <a:ext cx="2077219" cy="938883"/>
          </a:xfrm>
          <a:prstGeom prst="rect">
            <a:avLst/>
          </a:prstGeom>
        </p:spPr>
      </p:pic>
      <p:pic>
        <p:nvPicPr>
          <p:cNvPr id="12" name="Picture 2" descr="Armless office chair flat icon - Transparent PNG &amp; SVG vector file">
            <a:extLst>
              <a:ext uri="{FF2B5EF4-FFF2-40B4-BE49-F238E27FC236}">
                <a16:creationId xmlns:a16="http://schemas.microsoft.com/office/drawing/2014/main" xmlns="" id="{8A0E7540-FDB4-47E7-B37B-29575F5077FB}"/>
              </a:ext>
            </a:extLst>
          </p:cNvPr>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467498" y="4557159"/>
            <a:ext cx="1627449" cy="162744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0007257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igura a mano libera: forma 10">
            <a:extLst>
              <a:ext uri="{FF2B5EF4-FFF2-40B4-BE49-F238E27FC236}">
                <a16:creationId xmlns:a16="http://schemas.microsoft.com/office/drawing/2014/main" xmlns="" id="{1CD96173-EBA2-4175-BDDA-2B5B68A76415}"/>
              </a:ext>
            </a:extLst>
          </p:cNvPr>
          <p:cNvSpPr/>
          <p:nvPr/>
        </p:nvSpPr>
        <p:spPr>
          <a:xfrm>
            <a:off x="1423293" y="2349428"/>
            <a:ext cx="8562536" cy="3812891"/>
          </a:xfrm>
          <a:custGeom>
            <a:avLst/>
            <a:gdLst>
              <a:gd name="connsiteX0" fmla="*/ 0 w 8534400"/>
              <a:gd name="connsiteY0" fmla="*/ 3309257 h 3309257"/>
              <a:gd name="connsiteX1" fmla="*/ 1190171 w 8534400"/>
              <a:gd name="connsiteY1" fmla="*/ 3062515 h 3309257"/>
              <a:gd name="connsiteX2" fmla="*/ 3338285 w 8534400"/>
              <a:gd name="connsiteY2" fmla="*/ 0 h 3309257"/>
              <a:gd name="connsiteX3" fmla="*/ 6879771 w 8534400"/>
              <a:gd name="connsiteY3" fmla="*/ 29029 h 3309257"/>
              <a:gd name="connsiteX4" fmla="*/ 8534400 w 8534400"/>
              <a:gd name="connsiteY4" fmla="*/ 1785257 h 3309257"/>
              <a:gd name="connsiteX0" fmla="*/ 0 w 8534400"/>
              <a:gd name="connsiteY0" fmla="*/ 3603827 h 3603827"/>
              <a:gd name="connsiteX1" fmla="*/ 1190171 w 8534400"/>
              <a:gd name="connsiteY1" fmla="*/ 3357085 h 3603827"/>
              <a:gd name="connsiteX2" fmla="*/ 3338285 w 8534400"/>
              <a:gd name="connsiteY2" fmla="*/ 294570 h 3603827"/>
              <a:gd name="connsiteX3" fmla="*/ 6879771 w 8534400"/>
              <a:gd name="connsiteY3" fmla="*/ 323599 h 3603827"/>
              <a:gd name="connsiteX4" fmla="*/ 8534400 w 8534400"/>
              <a:gd name="connsiteY4" fmla="*/ 2079827 h 3603827"/>
              <a:gd name="connsiteX0" fmla="*/ 0 w 8534400"/>
              <a:gd name="connsiteY0" fmla="*/ 3603827 h 3659925"/>
              <a:gd name="connsiteX1" fmla="*/ 1190171 w 8534400"/>
              <a:gd name="connsiteY1" fmla="*/ 3357085 h 3659925"/>
              <a:gd name="connsiteX2" fmla="*/ 3338285 w 8534400"/>
              <a:gd name="connsiteY2" fmla="*/ 294570 h 3659925"/>
              <a:gd name="connsiteX3" fmla="*/ 6879771 w 8534400"/>
              <a:gd name="connsiteY3" fmla="*/ 323599 h 3659925"/>
              <a:gd name="connsiteX4" fmla="*/ 8534400 w 8534400"/>
              <a:gd name="connsiteY4" fmla="*/ 2079827 h 3659925"/>
              <a:gd name="connsiteX0" fmla="*/ 0 w 8534400"/>
              <a:gd name="connsiteY0" fmla="*/ 3585251 h 3641349"/>
              <a:gd name="connsiteX1" fmla="*/ 1190171 w 8534400"/>
              <a:gd name="connsiteY1" fmla="*/ 3338509 h 3641349"/>
              <a:gd name="connsiteX2" fmla="*/ 3338285 w 8534400"/>
              <a:gd name="connsiteY2" fmla="*/ 275994 h 3641349"/>
              <a:gd name="connsiteX3" fmla="*/ 6879771 w 8534400"/>
              <a:gd name="connsiteY3" fmla="*/ 347226 h 3641349"/>
              <a:gd name="connsiteX4" fmla="*/ 8534400 w 8534400"/>
              <a:gd name="connsiteY4" fmla="*/ 2061251 h 3641349"/>
              <a:gd name="connsiteX0" fmla="*/ 0 w 8534400"/>
              <a:gd name="connsiteY0" fmla="*/ 3585251 h 3641349"/>
              <a:gd name="connsiteX1" fmla="*/ 1190171 w 8534400"/>
              <a:gd name="connsiteY1" fmla="*/ 3338509 h 3641349"/>
              <a:gd name="connsiteX2" fmla="*/ 3338285 w 8534400"/>
              <a:gd name="connsiteY2" fmla="*/ 275994 h 3641349"/>
              <a:gd name="connsiteX3" fmla="*/ 6879771 w 8534400"/>
              <a:gd name="connsiteY3" fmla="*/ 347226 h 3641349"/>
              <a:gd name="connsiteX4" fmla="*/ 8534400 w 8534400"/>
              <a:gd name="connsiteY4" fmla="*/ 2061251 h 3641349"/>
              <a:gd name="connsiteX0" fmla="*/ 0 w 8534400"/>
              <a:gd name="connsiteY0" fmla="*/ 3675275 h 3731373"/>
              <a:gd name="connsiteX1" fmla="*/ 1190171 w 8534400"/>
              <a:gd name="connsiteY1" fmla="*/ 3428533 h 3731373"/>
              <a:gd name="connsiteX2" fmla="*/ 3338285 w 8534400"/>
              <a:gd name="connsiteY2" fmla="*/ 366018 h 3731373"/>
              <a:gd name="connsiteX3" fmla="*/ 6879771 w 8534400"/>
              <a:gd name="connsiteY3" fmla="*/ 437250 h 3731373"/>
              <a:gd name="connsiteX4" fmla="*/ 8534400 w 8534400"/>
              <a:gd name="connsiteY4" fmla="*/ 2151275 h 3731373"/>
              <a:gd name="connsiteX0" fmla="*/ 0 w 8562536"/>
              <a:gd name="connsiteY0" fmla="*/ 3872223 h 3872223"/>
              <a:gd name="connsiteX1" fmla="*/ 1218307 w 8562536"/>
              <a:gd name="connsiteY1" fmla="*/ 3428533 h 3872223"/>
              <a:gd name="connsiteX2" fmla="*/ 3366421 w 8562536"/>
              <a:gd name="connsiteY2" fmla="*/ 366018 h 3872223"/>
              <a:gd name="connsiteX3" fmla="*/ 6907907 w 8562536"/>
              <a:gd name="connsiteY3" fmla="*/ 437250 h 3872223"/>
              <a:gd name="connsiteX4" fmla="*/ 8562536 w 8562536"/>
              <a:gd name="connsiteY4" fmla="*/ 2151275 h 3872223"/>
              <a:gd name="connsiteX0" fmla="*/ 0 w 8562536"/>
              <a:gd name="connsiteY0" fmla="*/ 3821963 h 3821963"/>
              <a:gd name="connsiteX1" fmla="*/ 1218307 w 8562536"/>
              <a:gd name="connsiteY1" fmla="*/ 3378273 h 3821963"/>
              <a:gd name="connsiteX2" fmla="*/ 3366421 w 8562536"/>
              <a:gd name="connsiteY2" fmla="*/ 315758 h 3821963"/>
              <a:gd name="connsiteX3" fmla="*/ 6992313 w 8562536"/>
              <a:gd name="connsiteY3" fmla="*/ 485464 h 3821963"/>
              <a:gd name="connsiteX4" fmla="*/ 8562536 w 8562536"/>
              <a:gd name="connsiteY4" fmla="*/ 2101015 h 3821963"/>
              <a:gd name="connsiteX0" fmla="*/ 0 w 8562536"/>
              <a:gd name="connsiteY0" fmla="*/ 3812891 h 3812891"/>
              <a:gd name="connsiteX1" fmla="*/ 1218307 w 8562536"/>
              <a:gd name="connsiteY1" fmla="*/ 3369201 h 3812891"/>
              <a:gd name="connsiteX2" fmla="*/ 3366421 w 8562536"/>
              <a:gd name="connsiteY2" fmla="*/ 306686 h 3812891"/>
              <a:gd name="connsiteX3" fmla="*/ 6992313 w 8562536"/>
              <a:gd name="connsiteY3" fmla="*/ 476392 h 3812891"/>
              <a:gd name="connsiteX4" fmla="*/ 8562536 w 8562536"/>
              <a:gd name="connsiteY4" fmla="*/ 2091943 h 38128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2536" h="3812891">
                <a:moveTo>
                  <a:pt x="0" y="3812891"/>
                </a:moveTo>
                <a:cubicBezTo>
                  <a:pt x="396724" y="3730644"/>
                  <a:pt x="657237" y="3953568"/>
                  <a:pt x="1218307" y="3369201"/>
                </a:cubicBezTo>
                <a:cubicBezTo>
                  <a:pt x="1779377" y="2784834"/>
                  <a:pt x="2404087" y="788821"/>
                  <a:pt x="3366421" y="306686"/>
                </a:cubicBezTo>
                <a:cubicBezTo>
                  <a:pt x="4328755" y="-175449"/>
                  <a:pt x="6412635" y="-66815"/>
                  <a:pt x="6992313" y="476392"/>
                </a:cubicBezTo>
                <a:cubicBezTo>
                  <a:pt x="7571991" y="1019599"/>
                  <a:pt x="8039128" y="1553426"/>
                  <a:pt x="8562536" y="2091943"/>
                </a:cubicBezTo>
              </a:path>
            </a:pathLst>
          </a:cu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Segnaposto data 3">
            <a:extLst>
              <a:ext uri="{FF2B5EF4-FFF2-40B4-BE49-F238E27FC236}">
                <a16:creationId xmlns:a16="http://schemas.microsoft.com/office/drawing/2014/main" xmlns="" id="{D0A3C87D-3F16-4830-B407-C896F0398CAE}"/>
              </a:ext>
            </a:extLst>
          </p:cNvPr>
          <p:cNvSpPr>
            <a:spLocks noGrp="1"/>
          </p:cNvSpPr>
          <p:nvPr>
            <p:ph type="dt" sz="half" idx="10"/>
          </p:nvPr>
        </p:nvSpPr>
        <p:spPr/>
        <p:txBody>
          <a:bodyPr/>
          <a:lstStyle/>
          <a:p>
            <a:fld id="{2CBA991D-3DFD-4109-84E9-096B8E325CE1}" type="datetime1">
              <a:rPr lang="it-IT" smtClean="0"/>
              <a:pPr/>
              <a:t>27/02/2022</a:t>
            </a:fld>
            <a:endParaRPr lang="it-IT"/>
          </a:p>
        </p:txBody>
      </p:sp>
      <p:sp>
        <p:nvSpPr>
          <p:cNvPr id="6" name="Segnaposto numero diapositiva 5">
            <a:extLst>
              <a:ext uri="{FF2B5EF4-FFF2-40B4-BE49-F238E27FC236}">
                <a16:creationId xmlns:a16="http://schemas.microsoft.com/office/drawing/2014/main" xmlns="" id="{5170F562-B668-4EAA-A890-FB8084753A2D}"/>
              </a:ext>
            </a:extLst>
          </p:cNvPr>
          <p:cNvSpPr>
            <a:spLocks noGrp="1"/>
          </p:cNvSpPr>
          <p:nvPr>
            <p:ph type="sldNum" sz="quarter" idx="12"/>
          </p:nvPr>
        </p:nvSpPr>
        <p:spPr/>
        <p:txBody>
          <a:bodyPr/>
          <a:lstStyle/>
          <a:p>
            <a:fld id="{DCE366CF-62E3-44AA-B5F8-91C8785CFA03}" type="slidenum">
              <a:rPr lang="it-IT" smtClean="0"/>
              <a:pPr/>
              <a:t>12</a:t>
            </a:fld>
            <a:endParaRPr lang="it-IT"/>
          </a:p>
        </p:txBody>
      </p:sp>
      <p:cxnSp>
        <p:nvCxnSpPr>
          <p:cNvPr id="13" name="Connettore 2 12">
            <a:extLst>
              <a:ext uri="{FF2B5EF4-FFF2-40B4-BE49-F238E27FC236}">
                <a16:creationId xmlns:a16="http://schemas.microsoft.com/office/drawing/2014/main" xmlns="" id="{14A12D06-F9C8-42E4-B668-7E2908047DFC}"/>
              </a:ext>
            </a:extLst>
          </p:cNvPr>
          <p:cNvCxnSpPr/>
          <p:nvPr/>
        </p:nvCxnSpPr>
        <p:spPr>
          <a:xfrm>
            <a:off x="1308295" y="6356350"/>
            <a:ext cx="9945859" cy="0"/>
          </a:xfrm>
          <a:prstGeom prst="straightConnector1">
            <a:avLst/>
          </a:prstGeom>
          <a:noFill/>
          <a:ln w="76200">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cxnSp>
      <p:pic>
        <p:nvPicPr>
          <p:cNvPr id="19" name="Picture 2" descr="Armless office chair flat icon - Transparent PNG &amp; SVG vector file">
            <a:extLst>
              <a:ext uri="{FF2B5EF4-FFF2-40B4-BE49-F238E27FC236}">
                <a16:creationId xmlns:a16="http://schemas.microsoft.com/office/drawing/2014/main" xmlns="" id="{19F2F7B8-8975-4AA2-AE56-6B521CC60CCC}"/>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467498" y="4557159"/>
            <a:ext cx="1627449" cy="1627449"/>
          </a:xfrm>
          <a:prstGeom prst="rect">
            <a:avLst/>
          </a:prstGeom>
          <a:noFill/>
          <a:extLst>
            <a:ext uri="{909E8E84-426E-40DD-AFC4-6F175D3DCCD1}">
              <a14:hiddenFill xmlns:a14="http://schemas.microsoft.com/office/drawing/2010/main" xmlns="">
                <a:solidFill>
                  <a:srgbClr val="FFFFFF"/>
                </a:solidFill>
              </a14:hiddenFill>
            </a:ext>
          </a:extLst>
        </p:spPr>
      </p:pic>
      <p:pic>
        <p:nvPicPr>
          <p:cNvPr id="2" name="Immagine 1">
            <a:extLst>
              <a:ext uri="{FF2B5EF4-FFF2-40B4-BE49-F238E27FC236}">
                <a16:creationId xmlns:a16="http://schemas.microsoft.com/office/drawing/2014/main" xmlns="" id="{ADDCDF4A-03E4-4CE9-B6DB-CEFB1BA26D05}"/>
              </a:ext>
            </a:extLst>
          </p:cNvPr>
          <p:cNvPicPr>
            <a:picLocks noChangeAspect="1"/>
          </p:cNvPicPr>
          <p:nvPr/>
        </p:nvPicPr>
        <p:blipFill rotWithShape="1">
          <a:blip r:embed="rId3" cstate="print"/>
          <a:srcRect r="34204"/>
          <a:stretch/>
        </p:blipFill>
        <p:spPr>
          <a:xfrm>
            <a:off x="6695910" y="2046633"/>
            <a:ext cx="4825530" cy="4212701"/>
          </a:xfrm>
          <a:prstGeom prst="rect">
            <a:avLst/>
          </a:prstGeom>
        </p:spPr>
      </p:pic>
      <p:pic>
        <p:nvPicPr>
          <p:cNvPr id="12" name="Picture 8" descr="Buy Synthetic Leather Computer Chair for Kids Rabbit Cartoon ...">
            <a:extLst>
              <a:ext uri="{FF2B5EF4-FFF2-40B4-BE49-F238E27FC236}">
                <a16:creationId xmlns:a16="http://schemas.microsoft.com/office/drawing/2014/main" xmlns="" id="{DB75733C-721D-4310-ABA0-0308DF8CF5E1}"/>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9270557" y="4712677"/>
            <a:ext cx="1498150" cy="149815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14133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igura a mano libera: forma 5">
            <a:extLst>
              <a:ext uri="{FF2B5EF4-FFF2-40B4-BE49-F238E27FC236}">
                <a16:creationId xmlns="" xmlns:a16="http://schemas.microsoft.com/office/drawing/2014/main" id="{05357C42-DD75-4863-8892-B0BAC80AACD6}"/>
              </a:ext>
            </a:extLst>
          </p:cNvPr>
          <p:cNvSpPr/>
          <p:nvPr/>
        </p:nvSpPr>
        <p:spPr>
          <a:xfrm>
            <a:off x="2582543" y="3214211"/>
            <a:ext cx="6270171" cy="1959428"/>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0171" h="1959428">
                <a:moveTo>
                  <a:pt x="1632857" y="0"/>
                </a:moveTo>
                <a:lnTo>
                  <a:pt x="0" y="1959428"/>
                </a:lnTo>
                <a:lnTo>
                  <a:pt x="5486400" y="1959428"/>
                </a:lnTo>
                <a:lnTo>
                  <a:pt x="6270171" y="0"/>
                </a:lnTo>
                <a:lnTo>
                  <a:pt x="1632857"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igura a mano libera: forma 9">
            <a:extLst>
              <a:ext uri="{FF2B5EF4-FFF2-40B4-BE49-F238E27FC236}">
                <a16:creationId xmlns="" xmlns:a16="http://schemas.microsoft.com/office/drawing/2014/main" id="{5CFDF3A6-C3A1-43E5-A3A6-370E0DD7E167}"/>
              </a:ext>
            </a:extLst>
          </p:cNvPr>
          <p:cNvSpPr/>
          <p:nvPr/>
        </p:nvSpPr>
        <p:spPr>
          <a:xfrm>
            <a:off x="2620453" y="2737282"/>
            <a:ext cx="1600200" cy="2416628"/>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 xmlns:a16="http://schemas.microsoft.com/office/drawing/2014/main" id="{4F3AC894-0F34-4831-8C30-71DD94A3E712}"/>
              </a:ext>
            </a:extLst>
          </p:cNvPr>
          <p:cNvSpPr/>
          <p:nvPr/>
        </p:nvSpPr>
        <p:spPr>
          <a:xfrm>
            <a:off x="4220653" y="2766540"/>
            <a:ext cx="4632061" cy="447672"/>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Figura a mano libera: forma 22">
            <a:extLst>
              <a:ext uri="{FF2B5EF4-FFF2-40B4-BE49-F238E27FC236}">
                <a16:creationId xmlns="" xmlns:a16="http://schemas.microsoft.com/office/drawing/2014/main" id="{0A7E259C-8019-4426-8D3A-7EB9FEC4F4FC}"/>
              </a:ext>
            </a:extLst>
          </p:cNvPr>
          <p:cNvSpPr/>
          <p:nvPr/>
        </p:nvSpPr>
        <p:spPr>
          <a:xfrm>
            <a:off x="8090525" y="2737282"/>
            <a:ext cx="800099" cy="2416628"/>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457" h="2416628">
                <a:moveTo>
                  <a:pt x="718457" y="0"/>
                </a:moveTo>
                <a:lnTo>
                  <a:pt x="718457" y="473528"/>
                </a:lnTo>
                <a:lnTo>
                  <a:pt x="0" y="2416628"/>
                </a:lnTo>
                <a:lnTo>
                  <a:pt x="0" y="1681842"/>
                </a:lnTo>
                <a:lnTo>
                  <a:pt x="718457"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 name="Immagine 2">
            <a:extLst>
              <a:ext uri="{FF2B5EF4-FFF2-40B4-BE49-F238E27FC236}">
                <a16:creationId xmlns="" xmlns:a16="http://schemas.microsoft.com/office/drawing/2014/main" id="{59A4E216-BB92-4BFA-BC57-575FA712B8AC}"/>
              </a:ext>
            </a:extLst>
          </p:cNvPr>
          <p:cNvPicPr>
            <a:picLocks noChangeAspect="1"/>
          </p:cNvPicPr>
          <p:nvPr/>
        </p:nvPicPr>
        <p:blipFill>
          <a:blip r:embed="rId2" cstate="print"/>
          <a:stretch>
            <a:fillRect/>
          </a:stretch>
        </p:blipFill>
        <p:spPr>
          <a:xfrm>
            <a:off x="4780519" y="3032190"/>
            <a:ext cx="1234135" cy="879080"/>
          </a:xfrm>
          <a:prstGeom prst="rect">
            <a:avLst/>
          </a:prstGeom>
        </p:spPr>
      </p:pic>
      <p:sp>
        <p:nvSpPr>
          <p:cNvPr id="69" name="Rettangolo 68">
            <a:extLst>
              <a:ext uri="{FF2B5EF4-FFF2-40B4-BE49-F238E27FC236}">
                <a16:creationId xmlns="" xmlns:a16="http://schemas.microsoft.com/office/drawing/2014/main" id="{938C1FBB-B7C9-4CFC-ABE9-7C48FEB415B4}"/>
              </a:ext>
            </a:extLst>
          </p:cNvPr>
          <p:cNvSpPr/>
          <p:nvPr/>
        </p:nvSpPr>
        <p:spPr>
          <a:xfrm>
            <a:off x="2620453" y="4441052"/>
            <a:ext cx="5470072" cy="696530"/>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Titolo 8">
            <a:extLst>
              <a:ext uri="{FF2B5EF4-FFF2-40B4-BE49-F238E27FC236}">
                <a16:creationId xmlns="" xmlns:a16="http://schemas.microsoft.com/office/drawing/2014/main" id="{5A417F1E-C800-4D26-AF1F-D1ED6988801B}"/>
              </a:ext>
            </a:extLst>
          </p:cNvPr>
          <p:cNvSpPr>
            <a:spLocks noGrp="1"/>
          </p:cNvSpPr>
          <p:nvPr>
            <p:ph type="title"/>
          </p:nvPr>
        </p:nvSpPr>
        <p:spPr/>
        <p:txBody>
          <a:bodyPr>
            <a:normAutofit/>
          </a:bodyPr>
          <a:lstStyle/>
          <a:p>
            <a:pPr lvl="0"/>
            <a:r>
              <a:rPr lang="en-US" dirty="0"/>
              <a:t>Threat of prospective competition from new entrants facilitated by low entry barriers</a:t>
            </a:r>
            <a:endParaRPr lang="it-IT" dirty="0"/>
          </a:p>
        </p:txBody>
      </p:sp>
      <p:pic>
        <p:nvPicPr>
          <p:cNvPr id="5" name="Immagine 4">
            <a:extLst>
              <a:ext uri="{FF2B5EF4-FFF2-40B4-BE49-F238E27FC236}">
                <a16:creationId xmlns="" xmlns:a16="http://schemas.microsoft.com/office/drawing/2014/main" id="{8D4A095B-2995-4869-9A7E-C08C1BEFDC74}"/>
              </a:ext>
            </a:extLst>
          </p:cNvPr>
          <p:cNvPicPr>
            <a:picLocks noChangeAspect="1"/>
          </p:cNvPicPr>
          <p:nvPr/>
        </p:nvPicPr>
        <p:blipFill>
          <a:blip r:embed="rId3" cstate="print"/>
          <a:stretch>
            <a:fillRect/>
          </a:stretch>
        </p:blipFill>
        <p:spPr>
          <a:xfrm>
            <a:off x="3519554" y="4976950"/>
            <a:ext cx="1478018" cy="1050978"/>
          </a:xfrm>
          <a:prstGeom prst="rect">
            <a:avLst/>
          </a:prstGeom>
        </p:spPr>
      </p:pic>
      <p:pic>
        <p:nvPicPr>
          <p:cNvPr id="13" name="Immagine 12">
            <a:extLst>
              <a:ext uri="{FF2B5EF4-FFF2-40B4-BE49-F238E27FC236}">
                <a16:creationId xmlns="" xmlns:a16="http://schemas.microsoft.com/office/drawing/2014/main" id="{6D8C030F-433F-4CD9-B1FB-9D2F2964AA87}"/>
              </a:ext>
            </a:extLst>
          </p:cNvPr>
          <p:cNvPicPr>
            <a:picLocks noChangeAspect="1"/>
          </p:cNvPicPr>
          <p:nvPr/>
        </p:nvPicPr>
        <p:blipFill>
          <a:blip r:embed="rId3" cstate="print"/>
          <a:stretch>
            <a:fillRect/>
          </a:stretch>
        </p:blipFill>
        <p:spPr>
          <a:xfrm flipH="1">
            <a:off x="5467909" y="4976950"/>
            <a:ext cx="1478018" cy="1050978"/>
          </a:xfrm>
          <a:prstGeom prst="rect">
            <a:avLst/>
          </a:prstGeom>
        </p:spPr>
      </p:pic>
      <p:pic>
        <p:nvPicPr>
          <p:cNvPr id="14" name="Immagine 13">
            <a:extLst>
              <a:ext uri="{FF2B5EF4-FFF2-40B4-BE49-F238E27FC236}">
                <a16:creationId xmlns="" xmlns:a16="http://schemas.microsoft.com/office/drawing/2014/main" id="{D66ABF93-BFD4-42A4-BFD0-B1D98C5CB40F}"/>
              </a:ext>
            </a:extLst>
          </p:cNvPr>
          <p:cNvPicPr>
            <a:picLocks noChangeAspect="1"/>
          </p:cNvPicPr>
          <p:nvPr/>
        </p:nvPicPr>
        <p:blipFill>
          <a:blip r:embed="rId4" cstate="print"/>
          <a:stretch>
            <a:fillRect/>
          </a:stretch>
        </p:blipFill>
        <p:spPr>
          <a:xfrm>
            <a:off x="1253227" y="3592286"/>
            <a:ext cx="1291405" cy="1129980"/>
          </a:xfrm>
          <a:prstGeom prst="rect">
            <a:avLst/>
          </a:prstGeom>
        </p:spPr>
      </p:pic>
      <p:pic>
        <p:nvPicPr>
          <p:cNvPr id="15" name="Immagine 14">
            <a:extLst>
              <a:ext uri="{FF2B5EF4-FFF2-40B4-BE49-F238E27FC236}">
                <a16:creationId xmlns="" xmlns:a16="http://schemas.microsoft.com/office/drawing/2014/main" id="{A0FB22F1-071E-4853-B997-471E1D44A113}"/>
              </a:ext>
            </a:extLst>
          </p:cNvPr>
          <p:cNvPicPr>
            <a:picLocks noChangeAspect="1"/>
          </p:cNvPicPr>
          <p:nvPr/>
        </p:nvPicPr>
        <p:blipFill>
          <a:blip r:embed="rId4" cstate="print"/>
          <a:stretch>
            <a:fillRect/>
          </a:stretch>
        </p:blipFill>
        <p:spPr>
          <a:xfrm flipH="1">
            <a:off x="8925844" y="3659337"/>
            <a:ext cx="1291405" cy="1129980"/>
          </a:xfrm>
          <a:prstGeom prst="rect">
            <a:avLst/>
          </a:prstGeom>
        </p:spPr>
      </p:pic>
      <p:sp>
        <p:nvSpPr>
          <p:cNvPr id="16" name="Freccia circolare in giù 15">
            <a:extLst>
              <a:ext uri="{FF2B5EF4-FFF2-40B4-BE49-F238E27FC236}">
                <a16:creationId xmlns="" xmlns:a16="http://schemas.microsoft.com/office/drawing/2014/main" id="{DD68A40A-4E3F-411B-BF58-79AB0A89C474}"/>
              </a:ext>
            </a:extLst>
          </p:cNvPr>
          <p:cNvSpPr/>
          <p:nvPr/>
        </p:nvSpPr>
        <p:spPr>
          <a:xfrm>
            <a:off x="2690628" y="3128308"/>
            <a:ext cx="1783879" cy="696530"/>
          </a:xfrm>
          <a:prstGeom prst="curved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8" name="Freccia circolare in giù 17">
            <a:extLst>
              <a:ext uri="{FF2B5EF4-FFF2-40B4-BE49-F238E27FC236}">
                <a16:creationId xmlns="" xmlns:a16="http://schemas.microsoft.com/office/drawing/2014/main" id="{E02692AE-628F-4E17-AD46-A61FA2B04B07}"/>
              </a:ext>
            </a:extLst>
          </p:cNvPr>
          <p:cNvSpPr/>
          <p:nvPr/>
        </p:nvSpPr>
        <p:spPr>
          <a:xfrm flipH="1">
            <a:off x="7825578" y="2917528"/>
            <a:ext cx="1783879" cy="741973"/>
          </a:xfrm>
          <a:prstGeom prst="curved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 xmlns:p14="http://schemas.microsoft.com/office/powerpoint/2010/main" val="14209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igura a mano libera: forma 5">
            <a:extLst>
              <a:ext uri="{FF2B5EF4-FFF2-40B4-BE49-F238E27FC236}">
                <a16:creationId xmlns="" xmlns:a16="http://schemas.microsoft.com/office/drawing/2014/main" id="{05357C42-DD75-4863-8892-B0BAC80AACD6}"/>
              </a:ext>
            </a:extLst>
          </p:cNvPr>
          <p:cNvSpPr/>
          <p:nvPr/>
        </p:nvSpPr>
        <p:spPr>
          <a:xfrm>
            <a:off x="2582543" y="3214211"/>
            <a:ext cx="6270171" cy="1959428"/>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0171" h="1959428">
                <a:moveTo>
                  <a:pt x="1632857" y="0"/>
                </a:moveTo>
                <a:lnTo>
                  <a:pt x="0" y="1959428"/>
                </a:lnTo>
                <a:lnTo>
                  <a:pt x="5486400" y="1959428"/>
                </a:lnTo>
                <a:lnTo>
                  <a:pt x="6270171" y="0"/>
                </a:lnTo>
                <a:lnTo>
                  <a:pt x="1632857"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igura a mano libera: forma 9">
            <a:extLst>
              <a:ext uri="{FF2B5EF4-FFF2-40B4-BE49-F238E27FC236}">
                <a16:creationId xmlns="" xmlns:a16="http://schemas.microsoft.com/office/drawing/2014/main" id="{5CFDF3A6-C3A1-43E5-A3A6-370E0DD7E167}"/>
              </a:ext>
            </a:extLst>
          </p:cNvPr>
          <p:cNvSpPr/>
          <p:nvPr/>
        </p:nvSpPr>
        <p:spPr>
          <a:xfrm>
            <a:off x="2620453" y="2737282"/>
            <a:ext cx="1600200" cy="2416628"/>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 xmlns:a16="http://schemas.microsoft.com/office/drawing/2014/main" id="{4F3AC894-0F34-4831-8C30-71DD94A3E712}"/>
              </a:ext>
            </a:extLst>
          </p:cNvPr>
          <p:cNvSpPr/>
          <p:nvPr/>
        </p:nvSpPr>
        <p:spPr>
          <a:xfrm>
            <a:off x="4220653" y="2766540"/>
            <a:ext cx="4632061" cy="447672"/>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Figura a mano libera: forma 22">
            <a:extLst>
              <a:ext uri="{FF2B5EF4-FFF2-40B4-BE49-F238E27FC236}">
                <a16:creationId xmlns="" xmlns:a16="http://schemas.microsoft.com/office/drawing/2014/main" id="{0A7E259C-8019-4426-8D3A-7EB9FEC4F4FC}"/>
              </a:ext>
            </a:extLst>
          </p:cNvPr>
          <p:cNvSpPr/>
          <p:nvPr/>
        </p:nvSpPr>
        <p:spPr>
          <a:xfrm>
            <a:off x="8090525" y="2737282"/>
            <a:ext cx="800099" cy="2416628"/>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457" h="2416628">
                <a:moveTo>
                  <a:pt x="718457" y="0"/>
                </a:moveTo>
                <a:lnTo>
                  <a:pt x="718457" y="473528"/>
                </a:lnTo>
                <a:lnTo>
                  <a:pt x="0" y="2416628"/>
                </a:lnTo>
                <a:lnTo>
                  <a:pt x="0" y="1681842"/>
                </a:lnTo>
                <a:lnTo>
                  <a:pt x="718457"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 name="Immagine 2">
            <a:extLst>
              <a:ext uri="{FF2B5EF4-FFF2-40B4-BE49-F238E27FC236}">
                <a16:creationId xmlns="" xmlns:a16="http://schemas.microsoft.com/office/drawing/2014/main" id="{59A4E216-BB92-4BFA-BC57-575FA712B8AC}"/>
              </a:ext>
            </a:extLst>
          </p:cNvPr>
          <p:cNvPicPr>
            <a:picLocks noChangeAspect="1"/>
          </p:cNvPicPr>
          <p:nvPr/>
        </p:nvPicPr>
        <p:blipFill>
          <a:blip r:embed="rId2" cstate="print"/>
          <a:stretch>
            <a:fillRect/>
          </a:stretch>
        </p:blipFill>
        <p:spPr>
          <a:xfrm>
            <a:off x="4780519" y="3032190"/>
            <a:ext cx="1234135" cy="879080"/>
          </a:xfrm>
          <a:prstGeom prst="rect">
            <a:avLst/>
          </a:prstGeom>
        </p:spPr>
      </p:pic>
      <p:sp>
        <p:nvSpPr>
          <p:cNvPr id="9" name="Titolo 8">
            <a:extLst>
              <a:ext uri="{FF2B5EF4-FFF2-40B4-BE49-F238E27FC236}">
                <a16:creationId xmlns="" xmlns:a16="http://schemas.microsoft.com/office/drawing/2014/main" id="{5A417F1E-C800-4D26-AF1F-D1ED6988801B}"/>
              </a:ext>
            </a:extLst>
          </p:cNvPr>
          <p:cNvSpPr>
            <a:spLocks noGrp="1"/>
          </p:cNvSpPr>
          <p:nvPr>
            <p:ph type="title"/>
          </p:nvPr>
        </p:nvSpPr>
        <p:spPr/>
        <p:txBody>
          <a:bodyPr>
            <a:normAutofit/>
          </a:bodyPr>
          <a:lstStyle/>
          <a:p>
            <a:pPr lvl="0"/>
            <a:r>
              <a:rPr lang="en-US" dirty="0"/>
              <a:t>Threat of prospective competition from new entrants facilitated by low entry barriers;</a:t>
            </a:r>
            <a:endParaRPr lang="it-IT" dirty="0"/>
          </a:p>
        </p:txBody>
      </p:sp>
      <p:pic>
        <p:nvPicPr>
          <p:cNvPr id="13" name="Immagine 12">
            <a:extLst>
              <a:ext uri="{FF2B5EF4-FFF2-40B4-BE49-F238E27FC236}">
                <a16:creationId xmlns="" xmlns:a16="http://schemas.microsoft.com/office/drawing/2014/main" id="{6D8C030F-433F-4CD9-B1FB-9D2F2964AA87}"/>
              </a:ext>
            </a:extLst>
          </p:cNvPr>
          <p:cNvPicPr>
            <a:picLocks noChangeAspect="1"/>
          </p:cNvPicPr>
          <p:nvPr/>
        </p:nvPicPr>
        <p:blipFill>
          <a:blip r:embed="rId3" cstate="print"/>
          <a:stretch>
            <a:fillRect/>
          </a:stretch>
        </p:blipFill>
        <p:spPr>
          <a:xfrm flipH="1">
            <a:off x="5408545" y="3764575"/>
            <a:ext cx="1478018" cy="1050978"/>
          </a:xfrm>
          <a:prstGeom prst="rect">
            <a:avLst/>
          </a:prstGeom>
        </p:spPr>
      </p:pic>
      <p:pic>
        <p:nvPicPr>
          <p:cNvPr id="14" name="Immagine 13">
            <a:extLst>
              <a:ext uri="{FF2B5EF4-FFF2-40B4-BE49-F238E27FC236}">
                <a16:creationId xmlns="" xmlns:a16="http://schemas.microsoft.com/office/drawing/2014/main" id="{D66ABF93-BFD4-42A4-BFD0-B1D98C5CB40F}"/>
              </a:ext>
            </a:extLst>
          </p:cNvPr>
          <p:cNvPicPr>
            <a:picLocks noChangeAspect="1"/>
          </p:cNvPicPr>
          <p:nvPr/>
        </p:nvPicPr>
        <p:blipFill>
          <a:blip r:embed="rId4" cstate="print"/>
          <a:stretch>
            <a:fillRect/>
          </a:stretch>
        </p:blipFill>
        <p:spPr>
          <a:xfrm>
            <a:off x="3489114" y="3381912"/>
            <a:ext cx="1291405" cy="1129980"/>
          </a:xfrm>
          <a:prstGeom prst="rect">
            <a:avLst/>
          </a:prstGeom>
        </p:spPr>
      </p:pic>
      <p:pic>
        <p:nvPicPr>
          <p:cNvPr id="15" name="Immagine 14">
            <a:extLst>
              <a:ext uri="{FF2B5EF4-FFF2-40B4-BE49-F238E27FC236}">
                <a16:creationId xmlns="" xmlns:a16="http://schemas.microsoft.com/office/drawing/2014/main" id="{A0FB22F1-071E-4853-B997-471E1D44A113}"/>
              </a:ext>
            </a:extLst>
          </p:cNvPr>
          <p:cNvPicPr>
            <a:picLocks noChangeAspect="1"/>
          </p:cNvPicPr>
          <p:nvPr/>
        </p:nvPicPr>
        <p:blipFill>
          <a:blip r:embed="rId4" cstate="print"/>
          <a:stretch>
            <a:fillRect/>
          </a:stretch>
        </p:blipFill>
        <p:spPr>
          <a:xfrm flipH="1">
            <a:off x="6462237" y="3260296"/>
            <a:ext cx="1291405" cy="1129980"/>
          </a:xfrm>
          <a:prstGeom prst="rect">
            <a:avLst/>
          </a:prstGeom>
        </p:spPr>
      </p:pic>
      <p:pic>
        <p:nvPicPr>
          <p:cNvPr id="5" name="Immagine 4">
            <a:extLst>
              <a:ext uri="{FF2B5EF4-FFF2-40B4-BE49-F238E27FC236}">
                <a16:creationId xmlns="" xmlns:a16="http://schemas.microsoft.com/office/drawing/2014/main" id="{8D4A095B-2995-4869-9A7E-C08C1BEFDC74}"/>
              </a:ext>
            </a:extLst>
          </p:cNvPr>
          <p:cNvPicPr>
            <a:picLocks noChangeAspect="1"/>
          </p:cNvPicPr>
          <p:nvPr/>
        </p:nvPicPr>
        <p:blipFill>
          <a:blip r:embed="rId3" cstate="print"/>
          <a:stretch>
            <a:fillRect/>
          </a:stretch>
        </p:blipFill>
        <p:spPr>
          <a:xfrm>
            <a:off x="4016393" y="4037179"/>
            <a:ext cx="1478018" cy="1050978"/>
          </a:xfrm>
          <a:prstGeom prst="rect">
            <a:avLst/>
          </a:prstGeom>
        </p:spPr>
      </p:pic>
      <p:sp>
        <p:nvSpPr>
          <p:cNvPr id="69" name="Rettangolo 68">
            <a:extLst>
              <a:ext uri="{FF2B5EF4-FFF2-40B4-BE49-F238E27FC236}">
                <a16:creationId xmlns="" xmlns:a16="http://schemas.microsoft.com/office/drawing/2014/main" id="{938C1FBB-B7C9-4CFC-ABE9-7C48FEB415B4}"/>
              </a:ext>
            </a:extLst>
          </p:cNvPr>
          <p:cNvSpPr/>
          <p:nvPr/>
        </p:nvSpPr>
        <p:spPr>
          <a:xfrm>
            <a:off x="2620453" y="4441052"/>
            <a:ext cx="5470072" cy="696530"/>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 xmlns:p14="http://schemas.microsoft.com/office/powerpoint/2010/main" val="2840916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igura a mano libera: forma 5">
            <a:extLst>
              <a:ext uri="{FF2B5EF4-FFF2-40B4-BE49-F238E27FC236}">
                <a16:creationId xmlns="" xmlns:a16="http://schemas.microsoft.com/office/drawing/2014/main" id="{05357C42-DD75-4863-8892-B0BAC80AACD6}"/>
              </a:ext>
            </a:extLst>
          </p:cNvPr>
          <p:cNvSpPr/>
          <p:nvPr/>
        </p:nvSpPr>
        <p:spPr>
          <a:xfrm>
            <a:off x="2582543" y="3214211"/>
            <a:ext cx="6270171" cy="1959428"/>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0171" h="1959428">
                <a:moveTo>
                  <a:pt x="1632857" y="0"/>
                </a:moveTo>
                <a:lnTo>
                  <a:pt x="0" y="1959428"/>
                </a:lnTo>
                <a:lnTo>
                  <a:pt x="5486400" y="1959428"/>
                </a:lnTo>
                <a:lnTo>
                  <a:pt x="6270171" y="0"/>
                </a:lnTo>
                <a:lnTo>
                  <a:pt x="1632857"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igura a mano libera: forma 9">
            <a:extLst>
              <a:ext uri="{FF2B5EF4-FFF2-40B4-BE49-F238E27FC236}">
                <a16:creationId xmlns="" xmlns:a16="http://schemas.microsoft.com/office/drawing/2014/main" id="{5CFDF3A6-C3A1-43E5-A3A6-370E0DD7E167}"/>
              </a:ext>
            </a:extLst>
          </p:cNvPr>
          <p:cNvSpPr/>
          <p:nvPr/>
        </p:nvSpPr>
        <p:spPr>
          <a:xfrm>
            <a:off x="2620453" y="2737282"/>
            <a:ext cx="1600200" cy="2416628"/>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 xmlns:a16="http://schemas.microsoft.com/office/drawing/2014/main" id="{4F3AC894-0F34-4831-8C30-71DD94A3E712}"/>
              </a:ext>
            </a:extLst>
          </p:cNvPr>
          <p:cNvSpPr/>
          <p:nvPr/>
        </p:nvSpPr>
        <p:spPr>
          <a:xfrm>
            <a:off x="4220653" y="2766540"/>
            <a:ext cx="4632061" cy="447672"/>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Figura a mano libera: forma 22">
            <a:extLst>
              <a:ext uri="{FF2B5EF4-FFF2-40B4-BE49-F238E27FC236}">
                <a16:creationId xmlns="" xmlns:a16="http://schemas.microsoft.com/office/drawing/2014/main" id="{0A7E259C-8019-4426-8D3A-7EB9FEC4F4FC}"/>
              </a:ext>
            </a:extLst>
          </p:cNvPr>
          <p:cNvSpPr/>
          <p:nvPr/>
        </p:nvSpPr>
        <p:spPr>
          <a:xfrm>
            <a:off x="8090525" y="2737282"/>
            <a:ext cx="800099" cy="2416628"/>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457" h="2416628">
                <a:moveTo>
                  <a:pt x="718457" y="0"/>
                </a:moveTo>
                <a:lnTo>
                  <a:pt x="718457" y="473528"/>
                </a:lnTo>
                <a:lnTo>
                  <a:pt x="0" y="2416628"/>
                </a:lnTo>
                <a:lnTo>
                  <a:pt x="0" y="1681842"/>
                </a:lnTo>
                <a:lnTo>
                  <a:pt x="718457"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 name="Immagine 2">
            <a:extLst>
              <a:ext uri="{FF2B5EF4-FFF2-40B4-BE49-F238E27FC236}">
                <a16:creationId xmlns="" xmlns:a16="http://schemas.microsoft.com/office/drawing/2014/main" id="{59A4E216-BB92-4BFA-BC57-575FA712B8AC}"/>
              </a:ext>
            </a:extLst>
          </p:cNvPr>
          <p:cNvPicPr>
            <a:picLocks noChangeAspect="1"/>
          </p:cNvPicPr>
          <p:nvPr/>
        </p:nvPicPr>
        <p:blipFill>
          <a:blip r:embed="rId2" cstate="print"/>
          <a:stretch>
            <a:fillRect/>
          </a:stretch>
        </p:blipFill>
        <p:spPr>
          <a:xfrm>
            <a:off x="4780519" y="3032190"/>
            <a:ext cx="1234135" cy="879080"/>
          </a:xfrm>
          <a:prstGeom prst="rect">
            <a:avLst/>
          </a:prstGeom>
        </p:spPr>
      </p:pic>
      <p:pic>
        <p:nvPicPr>
          <p:cNvPr id="2" name="Immagine 1">
            <a:extLst>
              <a:ext uri="{FF2B5EF4-FFF2-40B4-BE49-F238E27FC236}">
                <a16:creationId xmlns="" xmlns:a16="http://schemas.microsoft.com/office/drawing/2014/main" id="{FA7057F4-D68D-4A22-8D6D-A4C103EED7B0}"/>
              </a:ext>
            </a:extLst>
          </p:cNvPr>
          <p:cNvPicPr>
            <a:picLocks noChangeAspect="1"/>
          </p:cNvPicPr>
          <p:nvPr/>
        </p:nvPicPr>
        <p:blipFill>
          <a:blip r:embed="rId3" cstate="print"/>
          <a:stretch>
            <a:fillRect/>
          </a:stretch>
        </p:blipFill>
        <p:spPr>
          <a:xfrm>
            <a:off x="3824380" y="3602794"/>
            <a:ext cx="1185988" cy="1039520"/>
          </a:xfrm>
          <a:prstGeom prst="rect">
            <a:avLst/>
          </a:prstGeom>
        </p:spPr>
      </p:pic>
      <p:sp>
        <p:nvSpPr>
          <p:cNvPr id="9" name="Titolo 8">
            <a:extLst>
              <a:ext uri="{FF2B5EF4-FFF2-40B4-BE49-F238E27FC236}">
                <a16:creationId xmlns="" xmlns:a16="http://schemas.microsoft.com/office/drawing/2014/main" id="{5A417F1E-C800-4D26-AF1F-D1ED6988801B}"/>
              </a:ext>
            </a:extLst>
          </p:cNvPr>
          <p:cNvSpPr>
            <a:spLocks noGrp="1"/>
          </p:cNvSpPr>
          <p:nvPr>
            <p:ph type="title"/>
          </p:nvPr>
        </p:nvSpPr>
        <p:spPr/>
        <p:txBody>
          <a:bodyPr/>
          <a:lstStyle/>
          <a:p>
            <a:pPr lvl="0"/>
            <a:r>
              <a:rPr lang="en-US" dirty="0"/>
              <a:t>Threat of indirect competition from substitute products;</a:t>
            </a:r>
            <a:endParaRPr lang="it-IT" dirty="0"/>
          </a:p>
        </p:txBody>
      </p:sp>
      <p:pic>
        <p:nvPicPr>
          <p:cNvPr id="7" name="Immagine 6">
            <a:extLst>
              <a:ext uri="{FF2B5EF4-FFF2-40B4-BE49-F238E27FC236}">
                <a16:creationId xmlns="" xmlns:a16="http://schemas.microsoft.com/office/drawing/2014/main" id="{67873FE3-541B-4267-970E-2D8F91CF0AB7}"/>
              </a:ext>
            </a:extLst>
          </p:cNvPr>
          <p:cNvPicPr>
            <a:picLocks noChangeAspect="1"/>
          </p:cNvPicPr>
          <p:nvPr/>
        </p:nvPicPr>
        <p:blipFill>
          <a:blip r:embed="rId4" cstate="print"/>
          <a:stretch>
            <a:fillRect/>
          </a:stretch>
        </p:blipFill>
        <p:spPr>
          <a:xfrm>
            <a:off x="6492723" y="3039216"/>
            <a:ext cx="1119732" cy="1330604"/>
          </a:xfrm>
          <a:prstGeom prst="rect">
            <a:avLst/>
          </a:prstGeom>
        </p:spPr>
      </p:pic>
      <p:sp>
        <p:nvSpPr>
          <p:cNvPr id="69" name="Rettangolo 68">
            <a:extLst>
              <a:ext uri="{FF2B5EF4-FFF2-40B4-BE49-F238E27FC236}">
                <a16:creationId xmlns="" xmlns:a16="http://schemas.microsoft.com/office/drawing/2014/main" id="{938C1FBB-B7C9-4CFC-ABE9-7C48FEB415B4}"/>
              </a:ext>
            </a:extLst>
          </p:cNvPr>
          <p:cNvSpPr/>
          <p:nvPr/>
        </p:nvSpPr>
        <p:spPr>
          <a:xfrm>
            <a:off x="2620453" y="4441052"/>
            <a:ext cx="5470072" cy="696530"/>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4" name="Immagine 13">
            <a:extLst>
              <a:ext uri="{FF2B5EF4-FFF2-40B4-BE49-F238E27FC236}">
                <a16:creationId xmlns="" xmlns:a16="http://schemas.microsoft.com/office/drawing/2014/main" id="{1988F889-E1EB-4828-BB39-AB60A556541E}"/>
              </a:ext>
            </a:extLst>
          </p:cNvPr>
          <p:cNvPicPr>
            <a:picLocks noChangeAspect="1"/>
          </p:cNvPicPr>
          <p:nvPr/>
        </p:nvPicPr>
        <p:blipFill>
          <a:blip r:embed="rId5" cstate="print"/>
          <a:stretch>
            <a:fillRect/>
          </a:stretch>
        </p:blipFill>
        <p:spPr>
          <a:xfrm>
            <a:off x="7491717" y="2724103"/>
            <a:ext cx="919968" cy="1093220"/>
          </a:xfrm>
          <a:prstGeom prst="rect">
            <a:avLst/>
          </a:prstGeom>
        </p:spPr>
      </p:pic>
    </p:spTree>
    <p:extLst>
      <p:ext uri="{BB962C8B-B14F-4D97-AF65-F5344CB8AC3E}">
        <p14:creationId xmlns="" xmlns:p14="http://schemas.microsoft.com/office/powerpoint/2010/main" val="2861363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igura a mano libera: forma 5">
            <a:extLst>
              <a:ext uri="{FF2B5EF4-FFF2-40B4-BE49-F238E27FC236}">
                <a16:creationId xmlns="" xmlns:a16="http://schemas.microsoft.com/office/drawing/2014/main" id="{05357C42-DD75-4863-8892-B0BAC80AACD6}"/>
              </a:ext>
            </a:extLst>
          </p:cNvPr>
          <p:cNvSpPr/>
          <p:nvPr/>
        </p:nvSpPr>
        <p:spPr>
          <a:xfrm>
            <a:off x="2582543" y="3214211"/>
            <a:ext cx="6270171" cy="1959428"/>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0171" h="1959428">
                <a:moveTo>
                  <a:pt x="1632857" y="0"/>
                </a:moveTo>
                <a:lnTo>
                  <a:pt x="0" y="1959428"/>
                </a:lnTo>
                <a:lnTo>
                  <a:pt x="5486400" y="1959428"/>
                </a:lnTo>
                <a:lnTo>
                  <a:pt x="6270171" y="0"/>
                </a:lnTo>
                <a:lnTo>
                  <a:pt x="1632857"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igura a mano libera: forma 9">
            <a:extLst>
              <a:ext uri="{FF2B5EF4-FFF2-40B4-BE49-F238E27FC236}">
                <a16:creationId xmlns="" xmlns:a16="http://schemas.microsoft.com/office/drawing/2014/main" id="{5CFDF3A6-C3A1-43E5-A3A6-370E0DD7E167}"/>
              </a:ext>
            </a:extLst>
          </p:cNvPr>
          <p:cNvSpPr/>
          <p:nvPr/>
        </p:nvSpPr>
        <p:spPr>
          <a:xfrm>
            <a:off x="2604125" y="2459696"/>
            <a:ext cx="1616528" cy="2694214"/>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 name="connsiteX0" fmla="*/ 16328 w 1616528"/>
              <a:gd name="connsiteY0" fmla="*/ 2334986 h 2334986"/>
              <a:gd name="connsiteX1" fmla="*/ 0 w 1616528"/>
              <a:gd name="connsiteY1" fmla="*/ 543145 h 2334986"/>
              <a:gd name="connsiteX2" fmla="*/ 1583871 w 1616528"/>
              <a:gd name="connsiteY2" fmla="*/ 0 h 2334986"/>
              <a:gd name="connsiteX3" fmla="*/ 1616528 w 1616528"/>
              <a:gd name="connsiteY3" fmla="*/ 440871 h 2334986"/>
              <a:gd name="connsiteX4" fmla="*/ 65314 w 1616528"/>
              <a:gd name="connsiteY4" fmla="*/ 2318657 h 2334986"/>
              <a:gd name="connsiteX0" fmla="*/ 16328 w 1616528"/>
              <a:gd name="connsiteY0" fmla="*/ 2603194 h 2603194"/>
              <a:gd name="connsiteX1" fmla="*/ 0 w 1616528"/>
              <a:gd name="connsiteY1" fmla="*/ 811353 h 2603194"/>
              <a:gd name="connsiteX2" fmla="*/ 1583871 w 1616528"/>
              <a:gd name="connsiteY2" fmla="*/ 0 h 2603194"/>
              <a:gd name="connsiteX3" fmla="*/ 1616528 w 1616528"/>
              <a:gd name="connsiteY3" fmla="*/ 709079 h 2603194"/>
              <a:gd name="connsiteX4" fmla="*/ 65314 w 1616528"/>
              <a:gd name="connsiteY4" fmla="*/ 2586865 h 2603194"/>
              <a:gd name="connsiteX0" fmla="*/ 16328 w 1616528"/>
              <a:gd name="connsiteY0" fmla="*/ 2603194 h 2603194"/>
              <a:gd name="connsiteX1" fmla="*/ 0 w 1616528"/>
              <a:gd name="connsiteY1" fmla="*/ 1111115 h 2603194"/>
              <a:gd name="connsiteX2" fmla="*/ 1583871 w 1616528"/>
              <a:gd name="connsiteY2" fmla="*/ 0 h 2603194"/>
              <a:gd name="connsiteX3" fmla="*/ 1616528 w 1616528"/>
              <a:gd name="connsiteY3" fmla="*/ 709079 h 2603194"/>
              <a:gd name="connsiteX4" fmla="*/ 65314 w 1616528"/>
              <a:gd name="connsiteY4" fmla="*/ 2586865 h 2603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6528" h="2603194">
                <a:moveTo>
                  <a:pt x="16328" y="2603194"/>
                </a:moveTo>
                <a:lnTo>
                  <a:pt x="0" y="1111115"/>
                </a:lnTo>
                <a:lnTo>
                  <a:pt x="1583871" y="0"/>
                </a:lnTo>
                <a:lnTo>
                  <a:pt x="1616528" y="709079"/>
                </a:lnTo>
                <a:lnTo>
                  <a:pt x="65314" y="2586865"/>
                </a:ln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 xmlns:a16="http://schemas.microsoft.com/office/drawing/2014/main" id="{4F3AC894-0F34-4831-8C30-71DD94A3E712}"/>
              </a:ext>
            </a:extLst>
          </p:cNvPr>
          <p:cNvSpPr/>
          <p:nvPr/>
        </p:nvSpPr>
        <p:spPr>
          <a:xfrm>
            <a:off x="4220653" y="2459696"/>
            <a:ext cx="4632061" cy="754516"/>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Figura a mano libera: forma 22">
            <a:extLst>
              <a:ext uri="{FF2B5EF4-FFF2-40B4-BE49-F238E27FC236}">
                <a16:creationId xmlns="" xmlns:a16="http://schemas.microsoft.com/office/drawing/2014/main" id="{0A7E259C-8019-4426-8D3A-7EB9FEC4F4FC}"/>
              </a:ext>
            </a:extLst>
          </p:cNvPr>
          <p:cNvSpPr/>
          <p:nvPr/>
        </p:nvSpPr>
        <p:spPr>
          <a:xfrm>
            <a:off x="8025210" y="2476024"/>
            <a:ext cx="865414" cy="2677885"/>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 name="connsiteX0" fmla="*/ 777107 w 777107"/>
              <a:gd name="connsiteY0" fmla="*/ 0 h 2416628"/>
              <a:gd name="connsiteX1" fmla="*/ 777107 w 777107"/>
              <a:gd name="connsiteY1" fmla="*/ 473528 h 2416628"/>
              <a:gd name="connsiteX2" fmla="*/ 58650 w 777107"/>
              <a:gd name="connsiteY2" fmla="*/ 2416628 h 2416628"/>
              <a:gd name="connsiteX3" fmla="*/ 0 w 777107"/>
              <a:gd name="connsiteY3" fmla="*/ 979714 h 2416628"/>
              <a:gd name="connsiteX4" fmla="*/ 777107 w 777107"/>
              <a:gd name="connsiteY4" fmla="*/ 0 h 2416628"/>
              <a:gd name="connsiteX0" fmla="*/ 733120 w 777107"/>
              <a:gd name="connsiteY0" fmla="*/ 0 h 2677885"/>
              <a:gd name="connsiteX1" fmla="*/ 777107 w 777107"/>
              <a:gd name="connsiteY1" fmla="*/ 734785 h 2677885"/>
              <a:gd name="connsiteX2" fmla="*/ 58650 w 777107"/>
              <a:gd name="connsiteY2" fmla="*/ 2677885 h 2677885"/>
              <a:gd name="connsiteX3" fmla="*/ 0 w 777107"/>
              <a:gd name="connsiteY3" fmla="*/ 1240971 h 2677885"/>
              <a:gd name="connsiteX4" fmla="*/ 733120 w 777107"/>
              <a:gd name="connsiteY4" fmla="*/ 0 h 26778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7107" h="2677885">
                <a:moveTo>
                  <a:pt x="733120" y="0"/>
                </a:moveTo>
                <a:lnTo>
                  <a:pt x="777107" y="734785"/>
                </a:lnTo>
                <a:lnTo>
                  <a:pt x="58650" y="2677885"/>
                </a:lnTo>
                <a:lnTo>
                  <a:pt x="0" y="1240971"/>
                </a:lnTo>
                <a:lnTo>
                  <a:pt x="733120"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 name="Immagine 2">
            <a:extLst>
              <a:ext uri="{FF2B5EF4-FFF2-40B4-BE49-F238E27FC236}">
                <a16:creationId xmlns="" xmlns:a16="http://schemas.microsoft.com/office/drawing/2014/main" id="{59A4E216-BB92-4BFA-BC57-575FA712B8AC}"/>
              </a:ext>
            </a:extLst>
          </p:cNvPr>
          <p:cNvPicPr>
            <a:picLocks noChangeAspect="1"/>
          </p:cNvPicPr>
          <p:nvPr/>
        </p:nvPicPr>
        <p:blipFill>
          <a:blip r:embed="rId2" cstate="print"/>
          <a:stretch>
            <a:fillRect/>
          </a:stretch>
        </p:blipFill>
        <p:spPr>
          <a:xfrm>
            <a:off x="4780519" y="3032190"/>
            <a:ext cx="1234135" cy="879080"/>
          </a:xfrm>
          <a:prstGeom prst="rect">
            <a:avLst/>
          </a:prstGeom>
        </p:spPr>
      </p:pic>
      <p:sp>
        <p:nvSpPr>
          <p:cNvPr id="9" name="Titolo 8">
            <a:extLst>
              <a:ext uri="{FF2B5EF4-FFF2-40B4-BE49-F238E27FC236}">
                <a16:creationId xmlns="" xmlns:a16="http://schemas.microsoft.com/office/drawing/2014/main" id="{5A417F1E-C800-4D26-AF1F-D1ED6988801B}"/>
              </a:ext>
            </a:extLst>
          </p:cNvPr>
          <p:cNvSpPr>
            <a:spLocks noGrp="1"/>
          </p:cNvSpPr>
          <p:nvPr>
            <p:ph type="title"/>
          </p:nvPr>
        </p:nvSpPr>
        <p:spPr/>
        <p:txBody>
          <a:bodyPr/>
          <a:lstStyle/>
          <a:p>
            <a:pPr lvl="0"/>
            <a:r>
              <a:rPr lang="en-US" dirty="0"/>
              <a:t>High Entry barriers</a:t>
            </a:r>
            <a:endParaRPr lang="it-IT" dirty="0"/>
          </a:p>
        </p:txBody>
      </p:sp>
      <p:sp>
        <p:nvSpPr>
          <p:cNvPr id="69" name="Rettangolo 68">
            <a:extLst>
              <a:ext uri="{FF2B5EF4-FFF2-40B4-BE49-F238E27FC236}">
                <a16:creationId xmlns="" xmlns:a16="http://schemas.microsoft.com/office/drawing/2014/main" id="{938C1FBB-B7C9-4CFC-ABE9-7C48FEB415B4}"/>
              </a:ext>
            </a:extLst>
          </p:cNvPr>
          <p:cNvSpPr/>
          <p:nvPr/>
        </p:nvSpPr>
        <p:spPr>
          <a:xfrm>
            <a:off x="2620453" y="3643789"/>
            <a:ext cx="5470072" cy="1493793"/>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5" name="Immagine 4">
            <a:extLst>
              <a:ext uri="{FF2B5EF4-FFF2-40B4-BE49-F238E27FC236}">
                <a16:creationId xmlns="" xmlns:a16="http://schemas.microsoft.com/office/drawing/2014/main" id="{47AFFE6E-493E-40DB-9FDD-18A02F0E701C}"/>
              </a:ext>
            </a:extLst>
          </p:cNvPr>
          <p:cNvPicPr>
            <a:picLocks noChangeAspect="1"/>
          </p:cNvPicPr>
          <p:nvPr/>
        </p:nvPicPr>
        <p:blipFill>
          <a:blip r:embed="rId3" cstate="print"/>
          <a:stretch>
            <a:fillRect/>
          </a:stretch>
        </p:blipFill>
        <p:spPr>
          <a:xfrm>
            <a:off x="688116" y="3554559"/>
            <a:ext cx="1531376" cy="1339954"/>
          </a:xfrm>
          <a:prstGeom prst="rect">
            <a:avLst/>
          </a:prstGeom>
        </p:spPr>
      </p:pic>
      <p:sp>
        <p:nvSpPr>
          <p:cNvPr id="8" name="Freccia circolare in giù 7">
            <a:extLst>
              <a:ext uri="{FF2B5EF4-FFF2-40B4-BE49-F238E27FC236}">
                <a16:creationId xmlns="" xmlns:a16="http://schemas.microsoft.com/office/drawing/2014/main" id="{1EA8873A-C649-485E-B7A4-BB731431598C}"/>
              </a:ext>
            </a:extLst>
          </p:cNvPr>
          <p:cNvSpPr/>
          <p:nvPr/>
        </p:nvSpPr>
        <p:spPr>
          <a:xfrm>
            <a:off x="1878023" y="2790147"/>
            <a:ext cx="1783879" cy="741973"/>
          </a:xfrm>
          <a:prstGeom prst="curved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 xmlns:p14="http://schemas.microsoft.com/office/powerpoint/2010/main" val="867641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7">
            <a:extLst>
              <a:ext uri="{FF2B5EF4-FFF2-40B4-BE49-F238E27FC236}">
                <a16:creationId xmlns="" xmlns:a16="http://schemas.microsoft.com/office/drawing/2014/main" id="{B93CB2A4-F459-477E-BFB8-602B6B1C8529}"/>
              </a:ext>
            </a:extLst>
          </p:cNvPr>
          <p:cNvSpPr>
            <a:spLocks noGrp="1"/>
          </p:cNvSpPr>
          <p:nvPr>
            <p:ph type="title"/>
          </p:nvPr>
        </p:nvSpPr>
        <p:spPr/>
        <p:txBody>
          <a:bodyPr/>
          <a:lstStyle/>
          <a:p>
            <a:r>
              <a:rPr lang="en-US" dirty="0"/>
              <a:t>In short</a:t>
            </a:r>
            <a:endParaRPr lang="it-IT" dirty="0"/>
          </a:p>
        </p:txBody>
      </p:sp>
      <p:sp>
        <p:nvSpPr>
          <p:cNvPr id="9" name="Segnaposto contenuto 8">
            <a:extLst>
              <a:ext uri="{FF2B5EF4-FFF2-40B4-BE49-F238E27FC236}">
                <a16:creationId xmlns="" xmlns:a16="http://schemas.microsoft.com/office/drawing/2014/main" id="{B3D44599-B24F-4C86-9217-821A51A41CEF}"/>
              </a:ext>
            </a:extLst>
          </p:cNvPr>
          <p:cNvSpPr>
            <a:spLocks noGrp="1"/>
          </p:cNvSpPr>
          <p:nvPr>
            <p:ph idx="1"/>
          </p:nvPr>
        </p:nvSpPr>
        <p:spPr/>
        <p:txBody>
          <a:bodyPr/>
          <a:lstStyle/>
          <a:p>
            <a:pPr marL="0" indent="0">
              <a:buNone/>
            </a:pPr>
            <a:r>
              <a:rPr lang="en-US" dirty="0"/>
              <a:t>the prospective profitability of a sector depends on the presence or threat of 5 types of competition, also called "forces":</a:t>
            </a:r>
            <a:endParaRPr lang="it-IT" dirty="0"/>
          </a:p>
          <a:p>
            <a:pPr marL="514350" lvl="0" indent="-514350">
              <a:buFont typeface="+mj-lt"/>
              <a:buAutoNum type="arabicPeriod"/>
            </a:pPr>
            <a:r>
              <a:rPr lang="en-US" dirty="0"/>
              <a:t>The intensity of direct competition;</a:t>
            </a:r>
            <a:endParaRPr lang="it-IT" dirty="0"/>
          </a:p>
          <a:p>
            <a:pPr marL="514350" indent="-514350">
              <a:buFont typeface="+mj-lt"/>
              <a:buAutoNum type="arabicPeriod"/>
            </a:pPr>
            <a:r>
              <a:rPr lang="en-US" dirty="0"/>
              <a:t>the threat of prospective competition from new entrants facilitated by low entry barriers;</a:t>
            </a:r>
          </a:p>
          <a:p>
            <a:pPr marL="514350" lvl="0" indent="-514350">
              <a:buFont typeface="+mj-lt"/>
              <a:buAutoNum type="arabicPeriod"/>
            </a:pPr>
            <a:r>
              <a:rPr lang="en-US" dirty="0"/>
              <a:t>the threat of indirect competition from substitute products;</a:t>
            </a:r>
            <a:endParaRPr lang="it-IT" dirty="0"/>
          </a:p>
          <a:p>
            <a:pPr marL="514350" lvl="0" indent="-514350">
              <a:buFont typeface="+mj-lt"/>
              <a:buAutoNum type="arabicPeriod"/>
            </a:pPr>
            <a:r>
              <a:rPr lang="en-US" dirty="0"/>
              <a:t>the threat of suppliers becoming competitors (forward integration);</a:t>
            </a:r>
            <a:endParaRPr lang="it-IT" dirty="0"/>
          </a:p>
          <a:p>
            <a:pPr marL="514350" lvl="0" indent="-514350">
              <a:buFont typeface="+mj-lt"/>
              <a:buAutoNum type="arabicPeriod"/>
            </a:pPr>
            <a:r>
              <a:rPr lang="en-US" dirty="0"/>
              <a:t>the threat of customers becoming competitors (backward integration).</a:t>
            </a:r>
            <a:endParaRPr lang="it-IT" dirty="0"/>
          </a:p>
          <a:p>
            <a:endParaRPr lang="it-IT" dirty="0"/>
          </a:p>
        </p:txBody>
      </p:sp>
      <p:sp>
        <p:nvSpPr>
          <p:cNvPr id="5" name="Segnaposto data 4">
            <a:extLst>
              <a:ext uri="{FF2B5EF4-FFF2-40B4-BE49-F238E27FC236}">
                <a16:creationId xmlns="" xmlns:a16="http://schemas.microsoft.com/office/drawing/2014/main" id="{969F8F2B-FE40-4815-93B1-0CBBFE561B59}"/>
              </a:ext>
            </a:extLst>
          </p:cNvPr>
          <p:cNvSpPr>
            <a:spLocks noGrp="1"/>
          </p:cNvSpPr>
          <p:nvPr>
            <p:ph type="dt" sz="half" idx="10"/>
          </p:nvPr>
        </p:nvSpPr>
        <p:spPr/>
        <p:txBody>
          <a:bodyPr/>
          <a:lstStyle/>
          <a:p>
            <a:fld id="{BA62B8F8-284A-472C-BDD9-E925DAF1B26E}" type="datetime1">
              <a:rPr lang="it-IT" smtClean="0"/>
              <a:pPr/>
              <a:t>27/02/2022</a:t>
            </a:fld>
            <a:endParaRPr lang="it-IT"/>
          </a:p>
        </p:txBody>
      </p:sp>
      <p:sp>
        <p:nvSpPr>
          <p:cNvPr id="6" name="Segnaposto piè di pagina 5">
            <a:extLst>
              <a:ext uri="{FF2B5EF4-FFF2-40B4-BE49-F238E27FC236}">
                <a16:creationId xmlns="" xmlns:a16="http://schemas.microsoft.com/office/drawing/2014/main" id="{2E49E972-B6AA-428B-9CE3-091403B9997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 xmlns:a16="http://schemas.microsoft.com/office/drawing/2014/main" id="{68C641A9-1454-4278-86AD-8D453B644777}"/>
              </a:ext>
            </a:extLst>
          </p:cNvPr>
          <p:cNvSpPr>
            <a:spLocks noGrp="1"/>
          </p:cNvSpPr>
          <p:nvPr>
            <p:ph type="sldNum" sz="quarter" idx="12"/>
          </p:nvPr>
        </p:nvSpPr>
        <p:spPr/>
        <p:txBody>
          <a:bodyPr/>
          <a:lstStyle/>
          <a:p>
            <a:fld id="{DCE366CF-62E3-44AA-B5F8-91C8785CFA03}" type="slidenum">
              <a:rPr lang="it-IT" smtClean="0"/>
              <a:pPr/>
              <a:t>17</a:t>
            </a:fld>
            <a:endParaRPr lang="it-IT"/>
          </a:p>
        </p:txBody>
      </p:sp>
    </p:spTree>
    <p:extLst>
      <p:ext uri="{BB962C8B-B14F-4D97-AF65-F5344CB8AC3E}">
        <p14:creationId xmlns="" xmlns:p14="http://schemas.microsoft.com/office/powerpoint/2010/main" val="23597700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a:extLst>
              <a:ext uri="{FF2B5EF4-FFF2-40B4-BE49-F238E27FC236}">
                <a16:creationId xmlns:a16="http://schemas.microsoft.com/office/drawing/2014/main" xmlns="" id="{D351EF52-E8ED-4DBD-A4C1-F346F735F03F}"/>
              </a:ext>
            </a:extLst>
          </p:cNvPr>
          <p:cNvSpPr>
            <a:spLocks noGrp="1"/>
          </p:cNvSpPr>
          <p:nvPr>
            <p:ph type="title"/>
          </p:nvPr>
        </p:nvSpPr>
        <p:spPr/>
        <p:txBody>
          <a:bodyPr/>
          <a:lstStyle/>
          <a:p>
            <a:r>
              <a:rPr lang="en-US" dirty="0"/>
              <a:t>The inflexible law of competition</a:t>
            </a:r>
            <a:endParaRPr lang="it-IT" dirty="0"/>
          </a:p>
        </p:txBody>
      </p:sp>
      <p:sp>
        <p:nvSpPr>
          <p:cNvPr id="6" name="Segnaposto contenuto 5">
            <a:extLst>
              <a:ext uri="{FF2B5EF4-FFF2-40B4-BE49-F238E27FC236}">
                <a16:creationId xmlns:a16="http://schemas.microsoft.com/office/drawing/2014/main" xmlns="" id="{F84B99F6-1024-408B-8D25-27457734C77D}"/>
              </a:ext>
            </a:extLst>
          </p:cNvPr>
          <p:cNvSpPr>
            <a:spLocks noGrp="1"/>
          </p:cNvSpPr>
          <p:nvPr>
            <p:ph sz="half" idx="1"/>
          </p:nvPr>
        </p:nvSpPr>
        <p:spPr/>
        <p:txBody>
          <a:bodyPr>
            <a:normAutofit fontScale="92500" lnSpcReduction="20000"/>
          </a:bodyPr>
          <a:lstStyle/>
          <a:p>
            <a:r>
              <a:rPr lang="en-US" dirty="0" smtClean="0"/>
              <a:t>High competition requires all companies competing with each other to produce more value at lower prices.</a:t>
            </a:r>
          </a:p>
          <a:p>
            <a:r>
              <a:rPr lang="en-US" dirty="0" smtClean="0"/>
              <a:t>A market with many competitors is not very profitable.</a:t>
            </a:r>
          </a:p>
          <a:p>
            <a:r>
              <a:rPr lang="en-US" dirty="0" smtClean="0"/>
              <a:t>An unprofitable market does not remunerate the investments made to enter it.</a:t>
            </a:r>
          </a:p>
          <a:p>
            <a:r>
              <a:rPr lang="en-US" dirty="0" smtClean="0"/>
              <a:t>An unprofitable market </a:t>
            </a:r>
            <a:r>
              <a:rPr lang="en-US" dirty="0" smtClean="0"/>
              <a:t>discourages </a:t>
            </a:r>
            <a:r>
              <a:rPr lang="en-US" dirty="0" smtClean="0"/>
              <a:t>the entry of new </a:t>
            </a:r>
            <a:r>
              <a:rPr lang="en-US" dirty="0" smtClean="0"/>
              <a:t>competitors. They</a:t>
            </a:r>
            <a:r>
              <a:rPr lang="en-US" dirty="0" smtClean="0"/>
              <a:t> </a:t>
            </a:r>
            <a:r>
              <a:rPr lang="en-US" dirty="0" smtClean="0"/>
              <a:t>fear they will not make adequate profits</a:t>
            </a:r>
            <a:endParaRPr lang="it-IT" dirty="0"/>
          </a:p>
        </p:txBody>
      </p:sp>
      <p:sp>
        <p:nvSpPr>
          <p:cNvPr id="8" name="Segnaposto contenuto 7">
            <a:extLst>
              <a:ext uri="{FF2B5EF4-FFF2-40B4-BE49-F238E27FC236}">
                <a16:creationId xmlns:a16="http://schemas.microsoft.com/office/drawing/2014/main" xmlns="" id="{8E3F22A6-D088-4B36-ADB9-AC6D1AACAF99}"/>
              </a:ext>
            </a:extLst>
          </p:cNvPr>
          <p:cNvSpPr>
            <a:spLocks noGrp="1"/>
          </p:cNvSpPr>
          <p:nvPr>
            <p:ph sz="half" idx="2"/>
          </p:nvPr>
        </p:nvSpPr>
        <p:spPr/>
        <p:txBody>
          <a:bodyPr>
            <a:normAutofit fontScale="92500" lnSpcReduction="20000"/>
          </a:bodyPr>
          <a:lstStyle/>
          <a:p>
            <a:r>
              <a:rPr lang="en-US" dirty="0" smtClean="0"/>
              <a:t>Low competition rate does not stimulate companies that compete with each other to produce more value at lower prices.</a:t>
            </a:r>
          </a:p>
          <a:p>
            <a:r>
              <a:rPr lang="en-US" dirty="0" smtClean="0"/>
              <a:t>A market with few competitors is very profitable (monopoly, oligopoly)</a:t>
            </a:r>
          </a:p>
          <a:p>
            <a:r>
              <a:rPr lang="en-US" dirty="0" smtClean="0"/>
              <a:t>A highly profitable market rewards the investments made to enter it.</a:t>
            </a:r>
          </a:p>
          <a:p>
            <a:r>
              <a:rPr lang="en-US" dirty="0" smtClean="0"/>
              <a:t>A highly profitable market </a:t>
            </a:r>
            <a:r>
              <a:rPr lang="en-US" dirty="0" smtClean="0"/>
              <a:t>attracts </a:t>
            </a:r>
            <a:r>
              <a:rPr lang="en-US" dirty="0" smtClean="0"/>
              <a:t>new </a:t>
            </a:r>
            <a:r>
              <a:rPr lang="en-US" dirty="0" smtClean="0"/>
              <a:t>competitors that </a:t>
            </a:r>
            <a:r>
              <a:rPr lang="en-US" dirty="0" smtClean="0"/>
              <a:t>want to make a profit</a:t>
            </a:r>
            <a:endParaRPr lang="it-IT" dirty="0"/>
          </a:p>
        </p:txBody>
      </p:sp>
      <p:sp>
        <p:nvSpPr>
          <p:cNvPr id="2" name="Segnaposto data 1">
            <a:extLst>
              <a:ext uri="{FF2B5EF4-FFF2-40B4-BE49-F238E27FC236}">
                <a16:creationId xmlns:a16="http://schemas.microsoft.com/office/drawing/2014/main" xmlns="" id="{058073E0-440E-49E6-84BB-A2807D22D734}"/>
              </a:ext>
            </a:extLst>
          </p:cNvPr>
          <p:cNvSpPr>
            <a:spLocks noGrp="1"/>
          </p:cNvSpPr>
          <p:nvPr>
            <p:ph type="dt" sz="half" idx="10"/>
          </p:nvPr>
        </p:nvSpPr>
        <p:spPr/>
        <p:txBody>
          <a:bodyPr/>
          <a:lstStyle/>
          <a:p>
            <a:fld id="{B9A2240A-41D8-4E01-8523-1EAF1700E87F}" type="datetime1">
              <a:rPr lang="it-IT" smtClean="0"/>
              <a:pPr/>
              <a:t>27/02/2022</a:t>
            </a:fld>
            <a:endParaRPr lang="it-IT"/>
          </a:p>
        </p:txBody>
      </p:sp>
      <p:sp>
        <p:nvSpPr>
          <p:cNvPr id="3" name="Segnaposto piè di pagina 2">
            <a:extLst>
              <a:ext uri="{FF2B5EF4-FFF2-40B4-BE49-F238E27FC236}">
                <a16:creationId xmlns:a16="http://schemas.microsoft.com/office/drawing/2014/main" xmlns="" id="{3A8048A7-E681-4D3C-B7DD-978484394FD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xmlns="" id="{D57D1137-D6FE-41BB-8538-590CF99CB146}"/>
              </a:ext>
            </a:extLst>
          </p:cNvPr>
          <p:cNvSpPr>
            <a:spLocks noGrp="1"/>
          </p:cNvSpPr>
          <p:nvPr>
            <p:ph type="sldNum" sz="quarter" idx="12"/>
          </p:nvPr>
        </p:nvSpPr>
        <p:spPr>
          <a:xfrm>
            <a:off x="8610600" y="6386830"/>
            <a:ext cx="2743200" cy="365125"/>
          </a:xfrm>
        </p:spPr>
        <p:txBody>
          <a:bodyPr/>
          <a:lstStyle/>
          <a:p>
            <a:fld id="{DCE366CF-62E3-44AA-B5F8-91C8785CFA03}" type="slidenum">
              <a:rPr lang="it-IT" smtClean="0"/>
              <a:pPr/>
              <a:t>18</a:t>
            </a:fld>
            <a:endParaRPr lang="it-IT" dirty="0"/>
          </a:p>
        </p:txBody>
      </p:sp>
    </p:spTree>
    <p:extLst>
      <p:ext uri="{BB962C8B-B14F-4D97-AF65-F5344CB8AC3E}">
        <p14:creationId xmlns:p14="http://schemas.microsoft.com/office/powerpoint/2010/main" xmlns="" val="42690966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igura a mano libera: forma 5">
            <a:extLst>
              <a:ext uri="{FF2B5EF4-FFF2-40B4-BE49-F238E27FC236}">
                <a16:creationId xmlns:a16="http://schemas.microsoft.com/office/drawing/2014/main" xmlns="" id="{05357C42-DD75-4863-8892-B0BAC80AACD6}"/>
              </a:ext>
            </a:extLst>
          </p:cNvPr>
          <p:cNvSpPr/>
          <p:nvPr/>
        </p:nvSpPr>
        <p:spPr>
          <a:xfrm>
            <a:off x="2582543" y="3214211"/>
            <a:ext cx="6270171" cy="1959428"/>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0171" h="1959428">
                <a:moveTo>
                  <a:pt x="1632857" y="0"/>
                </a:moveTo>
                <a:lnTo>
                  <a:pt x="0" y="1959428"/>
                </a:lnTo>
                <a:lnTo>
                  <a:pt x="5486400" y="1959428"/>
                </a:lnTo>
                <a:lnTo>
                  <a:pt x="6270171" y="0"/>
                </a:lnTo>
                <a:lnTo>
                  <a:pt x="1632857"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igura a mano libera: forma 9">
            <a:extLst>
              <a:ext uri="{FF2B5EF4-FFF2-40B4-BE49-F238E27FC236}">
                <a16:creationId xmlns:a16="http://schemas.microsoft.com/office/drawing/2014/main" xmlns="" id="{5CFDF3A6-C3A1-43E5-A3A6-370E0DD7E167}"/>
              </a:ext>
            </a:extLst>
          </p:cNvPr>
          <p:cNvSpPr/>
          <p:nvPr/>
        </p:nvSpPr>
        <p:spPr>
          <a:xfrm>
            <a:off x="2620453" y="2737282"/>
            <a:ext cx="1600200" cy="2416628"/>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a16="http://schemas.microsoft.com/office/drawing/2014/main" xmlns="" id="{4F3AC894-0F34-4831-8C30-71DD94A3E712}"/>
              </a:ext>
            </a:extLst>
          </p:cNvPr>
          <p:cNvSpPr/>
          <p:nvPr/>
        </p:nvSpPr>
        <p:spPr>
          <a:xfrm>
            <a:off x="4220653" y="2766540"/>
            <a:ext cx="4632061" cy="447672"/>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Figura a mano libera: forma 22">
            <a:extLst>
              <a:ext uri="{FF2B5EF4-FFF2-40B4-BE49-F238E27FC236}">
                <a16:creationId xmlns:a16="http://schemas.microsoft.com/office/drawing/2014/main" xmlns="" id="{0A7E259C-8019-4426-8D3A-7EB9FEC4F4FC}"/>
              </a:ext>
            </a:extLst>
          </p:cNvPr>
          <p:cNvSpPr/>
          <p:nvPr/>
        </p:nvSpPr>
        <p:spPr>
          <a:xfrm>
            <a:off x="8090525" y="2737282"/>
            <a:ext cx="800099" cy="2416628"/>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457" h="2416628">
                <a:moveTo>
                  <a:pt x="718457" y="0"/>
                </a:moveTo>
                <a:lnTo>
                  <a:pt x="718457" y="473528"/>
                </a:lnTo>
                <a:lnTo>
                  <a:pt x="0" y="2416628"/>
                </a:lnTo>
                <a:lnTo>
                  <a:pt x="0" y="1681842"/>
                </a:lnTo>
                <a:lnTo>
                  <a:pt x="718457"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 name="Immagine 2">
            <a:extLst>
              <a:ext uri="{FF2B5EF4-FFF2-40B4-BE49-F238E27FC236}">
                <a16:creationId xmlns:a16="http://schemas.microsoft.com/office/drawing/2014/main" xmlns="" id="{59A4E216-BB92-4BFA-BC57-575FA712B8AC}"/>
              </a:ext>
            </a:extLst>
          </p:cNvPr>
          <p:cNvPicPr>
            <a:picLocks noChangeAspect="1"/>
          </p:cNvPicPr>
          <p:nvPr/>
        </p:nvPicPr>
        <p:blipFill>
          <a:blip r:embed="rId2" cstate="print"/>
          <a:stretch>
            <a:fillRect/>
          </a:stretch>
        </p:blipFill>
        <p:spPr>
          <a:xfrm>
            <a:off x="4780519" y="3032190"/>
            <a:ext cx="1234135" cy="879080"/>
          </a:xfrm>
          <a:prstGeom prst="rect">
            <a:avLst/>
          </a:prstGeom>
        </p:spPr>
      </p:pic>
      <p:sp>
        <p:nvSpPr>
          <p:cNvPr id="69" name="Rettangolo 68">
            <a:extLst>
              <a:ext uri="{FF2B5EF4-FFF2-40B4-BE49-F238E27FC236}">
                <a16:creationId xmlns:a16="http://schemas.microsoft.com/office/drawing/2014/main" xmlns="" id="{938C1FBB-B7C9-4CFC-ABE9-7C48FEB415B4}"/>
              </a:ext>
            </a:extLst>
          </p:cNvPr>
          <p:cNvSpPr/>
          <p:nvPr/>
        </p:nvSpPr>
        <p:spPr>
          <a:xfrm>
            <a:off x="2620453" y="4441052"/>
            <a:ext cx="5470072" cy="696530"/>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Titolo 8">
            <a:extLst>
              <a:ext uri="{FF2B5EF4-FFF2-40B4-BE49-F238E27FC236}">
                <a16:creationId xmlns:a16="http://schemas.microsoft.com/office/drawing/2014/main" xmlns="" id="{5A417F1E-C800-4D26-AF1F-D1ED6988801B}"/>
              </a:ext>
            </a:extLst>
          </p:cNvPr>
          <p:cNvSpPr>
            <a:spLocks noGrp="1"/>
          </p:cNvSpPr>
          <p:nvPr>
            <p:ph type="title"/>
          </p:nvPr>
        </p:nvSpPr>
        <p:spPr/>
        <p:txBody>
          <a:bodyPr>
            <a:normAutofit/>
          </a:bodyPr>
          <a:lstStyle/>
          <a:p>
            <a:pPr lvl="0"/>
            <a:r>
              <a:rPr lang="en-US" dirty="0"/>
              <a:t>Threat of prospective competition from new entrants facilitated by low entry barriers</a:t>
            </a:r>
            <a:endParaRPr lang="it-IT" dirty="0"/>
          </a:p>
        </p:txBody>
      </p:sp>
      <p:pic>
        <p:nvPicPr>
          <p:cNvPr id="5" name="Immagine 4">
            <a:extLst>
              <a:ext uri="{FF2B5EF4-FFF2-40B4-BE49-F238E27FC236}">
                <a16:creationId xmlns:a16="http://schemas.microsoft.com/office/drawing/2014/main" xmlns="" id="{8D4A095B-2995-4869-9A7E-C08C1BEFDC74}"/>
              </a:ext>
            </a:extLst>
          </p:cNvPr>
          <p:cNvPicPr>
            <a:picLocks noChangeAspect="1"/>
          </p:cNvPicPr>
          <p:nvPr/>
        </p:nvPicPr>
        <p:blipFill>
          <a:blip r:embed="rId3" cstate="print"/>
          <a:stretch>
            <a:fillRect/>
          </a:stretch>
        </p:blipFill>
        <p:spPr>
          <a:xfrm>
            <a:off x="3519554" y="4976950"/>
            <a:ext cx="1478018" cy="1050978"/>
          </a:xfrm>
          <a:prstGeom prst="rect">
            <a:avLst/>
          </a:prstGeom>
        </p:spPr>
      </p:pic>
      <p:pic>
        <p:nvPicPr>
          <p:cNvPr id="13" name="Immagine 12">
            <a:extLst>
              <a:ext uri="{FF2B5EF4-FFF2-40B4-BE49-F238E27FC236}">
                <a16:creationId xmlns:a16="http://schemas.microsoft.com/office/drawing/2014/main" xmlns="" id="{6D8C030F-433F-4CD9-B1FB-9D2F2964AA87}"/>
              </a:ext>
            </a:extLst>
          </p:cNvPr>
          <p:cNvPicPr>
            <a:picLocks noChangeAspect="1"/>
          </p:cNvPicPr>
          <p:nvPr/>
        </p:nvPicPr>
        <p:blipFill>
          <a:blip r:embed="rId3" cstate="print"/>
          <a:stretch>
            <a:fillRect/>
          </a:stretch>
        </p:blipFill>
        <p:spPr>
          <a:xfrm flipH="1">
            <a:off x="5467909" y="4976950"/>
            <a:ext cx="1478018" cy="1050978"/>
          </a:xfrm>
          <a:prstGeom prst="rect">
            <a:avLst/>
          </a:prstGeom>
        </p:spPr>
      </p:pic>
      <p:pic>
        <p:nvPicPr>
          <p:cNvPr id="14" name="Immagine 13">
            <a:extLst>
              <a:ext uri="{FF2B5EF4-FFF2-40B4-BE49-F238E27FC236}">
                <a16:creationId xmlns:a16="http://schemas.microsoft.com/office/drawing/2014/main" xmlns="" id="{D66ABF93-BFD4-42A4-BFD0-B1D98C5CB40F}"/>
              </a:ext>
            </a:extLst>
          </p:cNvPr>
          <p:cNvPicPr>
            <a:picLocks noChangeAspect="1"/>
          </p:cNvPicPr>
          <p:nvPr/>
        </p:nvPicPr>
        <p:blipFill>
          <a:blip r:embed="rId4" cstate="print"/>
          <a:stretch>
            <a:fillRect/>
          </a:stretch>
        </p:blipFill>
        <p:spPr>
          <a:xfrm>
            <a:off x="1253227" y="3592286"/>
            <a:ext cx="1291405" cy="1129980"/>
          </a:xfrm>
          <a:prstGeom prst="rect">
            <a:avLst/>
          </a:prstGeom>
        </p:spPr>
      </p:pic>
      <p:pic>
        <p:nvPicPr>
          <p:cNvPr id="15" name="Immagine 14">
            <a:extLst>
              <a:ext uri="{FF2B5EF4-FFF2-40B4-BE49-F238E27FC236}">
                <a16:creationId xmlns:a16="http://schemas.microsoft.com/office/drawing/2014/main" xmlns="" id="{A0FB22F1-071E-4853-B997-471E1D44A113}"/>
              </a:ext>
            </a:extLst>
          </p:cNvPr>
          <p:cNvPicPr>
            <a:picLocks noChangeAspect="1"/>
          </p:cNvPicPr>
          <p:nvPr/>
        </p:nvPicPr>
        <p:blipFill>
          <a:blip r:embed="rId4" cstate="print"/>
          <a:stretch>
            <a:fillRect/>
          </a:stretch>
        </p:blipFill>
        <p:spPr>
          <a:xfrm flipH="1">
            <a:off x="8925844" y="3659337"/>
            <a:ext cx="1291405" cy="1129980"/>
          </a:xfrm>
          <a:prstGeom prst="rect">
            <a:avLst/>
          </a:prstGeom>
        </p:spPr>
      </p:pic>
      <p:sp>
        <p:nvSpPr>
          <p:cNvPr id="16" name="Freccia circolare in giù 15">
            <a:extLst>
              <a:ext uri="{FF2B5EF4-FFF2-40B4-BE49-F238E27FC236}">
                <a16:creationId xmlns:a16="http://schemas.microsoft.com/office/drawing/2014/main" xmlns="" id="{DD68A40A-4E3F-411B-BF58-79AB0A89C474}"/>
              </a:ext>
            </a:extLst>
          </p:cNvPr>
          <p:cNvSpPr/>
          <p:nvPr/>
        </p:nvSpPr>
        <p:spPr>
          <a:xfrm>
            <a:off x="2690628" y="3128308"/>
            <a:ext cx="1783879" cy="696530"/>
          </a:xfrm>
          <a:prstGeom prst="curved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8" name="Freccia circolare in giù 17">
            <a:extLst>
              <a:ext uri="{FF2B5EF4-FFF2-40B4-BE49-F238E27FC236}">
                <a16:creationId xmlns:a16="http://schemas.microsoft.com/office/drawing/2014/main" xmlns="" id="{E02692AE-628F-4E17-AD46-A61FA2B04B07}"/>
              </a:ext>
            </a:extLst>
          </p:cNvPr>
          <p:cNvSpPr/>
          <p:nvPr/>
        </p:nvSpPr>
        <p:spPr>
          <a:xfrm flipH="1">
            <a:off x="7825578" y="2917528"/>
            <a:ext cx="1783879" cy="741973"/>
          </a:xfrm>
          <a:prstGeom prst="curved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xmlns="" val="142097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a:extLst>
              <a:ext uri="{FF2B5EF4-FFF2-40B4-BE49-F238E27FC236}">
                <a16:creationId xmlns="" xmlns:a16="http://schemas.microsoft.com/office/drawing/2014/main" id="{0039F1CF-AF72-4A0A-8998-BF54AD179374}"/>
              </a:ext>
            </a:extLst>
          </p:cNvPr>
          <p:cNvSpPr>
            <a:spLocks noGrp="1"/>
          </p:cNvSpPr>
          <p:nvPr>
            <p:ph type="dt" sz="half" idx="10"/>
          </p:nvPr>
        </p:nvSpPr>
        <p:spPr/>
        <p:txBody>
          <a:bodyPr/>
          <a:lstStyle/>
          <a:p>
            <a:fld id="{2CBA991D-3DFD-4109-84E9-096B8E325CE1}" type="datetime1">
              <a:rPr lang="it-IT" smtClean="0"/>
              <a:pPr/>
              <a:t>27/02/2022</a:t>
            </a:fld>
            <a:endParaRPr lang="it-IT"/>
          </a:p>
        </p:txBody>
      </p:sp>
      <p:sp>
        <p:nvSpPr>
          <p:cNvPr id="5" name="Segnaposto piè di pagina 4">
            <a:extLst>
              <a:ext uri="{FF2B5EF4-FFF2-40B4-BE49-F238E27FC236}">
                <a16:creationId xmlns="" xmlns:a16="http://schemas.microsoft.com/office/drawing/2014/main" id="{214FA3D0-5091-4EA5-8D24-E8AEEA69813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 xmlns:a16="http://schemas.microsoft.com/office/drawing/2014/main" id="{95C94B99-382D-4DBF-AFAE-FFE720ACBB9B}"/>
              </a:ext>
            </a:extLst>
          </p:cNvPr>
          <p:cNvSpPr>
            <a:spLocks noGrp="1"/>
          </p:cNvSpPr>
          <p:nvPr>
            <p:ph type="sldNum" sz="quarter" idx="12"/>
          </p:nvPr>
        </p:nvSpPr>
        <p:spPr/>
        <p:txBody>
          <a:bodyPr/>
          <a:lstStyle/>
          <a:p>
            <a:fld id="{DCE366CF-62E3-44AA-B5F8-91C8785CFA03}" type="slidenum">
              <a:rPr lang="it-IT" smtClean="0"/>
              <a:pPr/>
              <a:t>2</a:t>
            </a:fld>
            <a:endParaRPr lang="it-IT"/>
          </a:p>
        </p:txBody>
      </p:sp>
      <p:pic>
        <p:nvPicPr>
          <p:cNvPr id="7" name="Immagine 6">
            <a:extLst>
              <a:ext uri="{FF2B5EF4-FFF2-40B4-BE49-F238E27FC236}">
                <a16:creationId xmlns="" xmlns:a16="http://schemas.microsoft.com/office/drawing/2014/main" id="{176BE024-1F09-45C4-8F7B-D6FA35074549}"/>
              </a:ext>
            </a:extLst>
          </p:cNvPr>
          <p:cNvPicPr/>
          <p:nvPr/>
        </p:nvPicPr>
        <p:blipFill>
          <a:blip r:embed="rId2" cstate="print"/>
          <a:stretch>
            <a:fillRect/>
          </a:stretch>
        </p:blipFill>
        <p:spPr>
          <a:xfrm>
            <a:off x="3119437" y="0"/>
            <a:ext cx="5932021" cy="6721475"/>
          </a:xfrm>
          <a:prstGeom prst="rect">
            <a:avLst/>
          </a:prstGeom>
        </p:spPr>
      </p:pic>
    </p:spTree>
    <p:extLst>
      <p:ext uri="{BB962C8B-B14F-4D97-AF65-F5344CB8AC3E}">
        <p14:creationId xmlns="" xmlns:p14="http://schemas.microsoft.com/office/powerpoint/2010/main" val="33718382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igura a mano libera: forma 5">
            <a:extLst>
              <a:ext uri="{FF2B5EF4-FFF2-40B4-BE49-F238E27FC236}">
                <a16:creationId xmlns:a16="http://schemas.microsoft.com/office/drawing/2014/main" xmlns="" id="{05357C42-DD75-4863-8892-B0BAC80AACD6}"/>
              </a:ext>
            </a:extLst>
          </p:cNvPr>
          <p:cNvSpPr/>
          <p:nvPr/>
        </p:nvSpPr>
        <p:spPr>
          <a:xfrm>
            <a:off x="2582543" y="3214211"/>
            <a:ext cx="6270171" cy="1959428"/>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0171" h="1959428">
                <a:moveTo>
                  <a:pt x="1632857" y="0"/>
                </a:moveTo>
                <a:lnTo>
                  <a:pt x="0" y="1959428"/>
                </a:lnTo>
                <a:lnTo>
                  <a:pt x="5486400" y="1959428"/>
                </a:lnTo>
                <a:lnTo>
                  <a:pt x="6270171" y="0"/>
                </a:lnTo>
                <a:lnTo>
                  <a:pt x="1632857"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igura a mano libera: forma 9">
            <a:extLst>
              <a:ext uri="{FF2B5EF4-FFF2-40B4-BE49-F238E27FC236}">
                <a16:creationId xmlns:a16="http://schemas.microsoft.com/office/drawing/2014/main" xmlns="" id="{5CFDF3A6-C3A1-43E5-A3A6-370E0DD7E167}"/>
              </a:ext>
            </a:extLst>
          </p:cNvPr>
          <p:cNvSpPr/>
          <p:nvPr/>
        </p:nvSpPr>
        <p:spPr>
          <a:xfrm>
            <a:off x="2620453" y="2737282"/>
            <a:ext cx="1600200" cy="2416628"/>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a16="http://schemas.microsoft.com/office/drawing/2014/main" xmlns="" id="{4F3AC894-0F34-4831-8C30-71DD94A3E712}"/>
              </a:ext>
            </a:extLst>
          </p:cNvPr>
          <p:cNvSpPr/>
          <p:nvPr/>
        </p:nvSpPr>
        <p:spPr>
          <a:xfrm>
            <a:off x="4220653" y="2766540"/>
            <a:ext cx="4632061" cy="447672"/>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Figura a mano libera: forma 22">
            <a:extLst>
              <a:ext uri="{FF2B5EF4-FFF2-40B4-BE49-F238E27FC236}">
                <a16:creationId xmlns:a16="http://schemas.microsoft.com/office/drawing/2014/main" xmlns="" id="{0A7E259C-8019-4426-8D3A-7EB9FEC4F4FC}"/>
              </a:ext>
            </a:extLst>
          </p:cNvPr>
          <p:cNvSpPr/>
          <p:nvPr/>
        </p:nvSpPr>
        <p:spPr>
          <a:xfrm>
            <a:off x="8090525" y="2737282"/>
            <a:ext cx="800099" cy="2416628"/>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457" h="2416628">
                <a:moveTo>
                  <a:pt x="718457" y="0"/>
                </a:moveTo>
                <a:lnTo>
                  <a:pt x="718457" y="473528"/>
                </a:lnTo>
                <a:lnTo>
                  <a:pt x="0" y="2416628"/>
                </a:lnTo>
                <a:lnTo>
                  <a:pt x="0" y="1681842"/>
                </a:lnTo>
                <a:lnTo>
                  <a:pt x="718457"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 name="Immagine 2">
            <a:extLst>
              <a:ext uri="{FF2B5EF4-FFF2-40B4-BE49-F238E27FC236}">
                <a16:creationId xmlns:a16="http://schemas.microsoft.com/office/drawing/2014/main" xmlns="" id="{59A4E216-BB92-4BFA-BC57-575FA712B8AC}"/>
              </a:ext>
            </a:extLst>
          </p:cNvPr>
          <p:cNvPicPr>
            <a:picLocks noChangeAspect="1"/>
          </p:cNvPicPr>
          <p:nvPr/>
        </p:nvPicPr>
        <p:blipFill>
          <a:blip r:embed="rId2" cstate="print"/>
          <a:stretch>
            <a:fillRect/>
          </a:stretch>
        </p:blipFill>
        <p:spPr>
          <a:xfrm>
            <a:off x="4780519" y="3032190"/>
            <a:ext cx="1234135" cy="879080"/>
          </a:xfrm>
          <a:prstGeom prst="rect">
            <a:avLst/>
          </a:prstGeom>
        </p:spPr>
      </p:pic>
      <p:sp>
        <p:nvSpPr>
          <p:cNvPr id="9" name="Titolo 8">
            <a:extLst>
              <a:ext uri="{FF2B5EF4-FFF2-40B4-BE49-F238E27FC236}">
                <a16:creationId xmlns:a16="http://schemas.microsoft.com/office/drawing/2014/main" xmlns="" id="{5A417F1E-C800-4D26-AF1F-D1ED6988801B}"/>
              </a:ext>
            </a:extLst>
          </p:cNvPr>
          <p:cNvSpPr>
            <a:spLocks noGrp="1"/>
          </p:cNvSpPr>
          <p:nvPr>
            <p:ph type="title"/>
          </p:nvPr>
        </p:nvSpPr>
        <p:spPr/>
        <p:txBody>
          <a:bodyPr>
            <a:normAutofit/>
          </a:bodyPr>
          <a:lstStyle/>
          <a:p>
            <a:pPr lvl="0"/>
            <a:r>
              <a:rPr lang="en-US" dirty="0"/>
              <a:t>Threat of prospective competition from new entrants facilitated by low entry barriers;</a:t>
            </a:r>
            <a:endParaRPr lang="it-IT" dirty="0"/>
          </a:p>
        </p:txBody>
      </p:sp>
      <p:pic>
        <p:nvPicPr>
          <p:cNvPr id="13" name="Immagine 12">
            <a:extLst>
              <a:ext uri="{FF2B5EF4-FFF2-40B4-BE49-F238E27FC236}">
                <a16:creationId xmlns:a16="http://schemas.microsoft.com/office/drawing/2014/main" xmlns="" id="{6D8C030F-433F-4CD9-B1FB-9D2F2964AA87}"/>
              </a:ext>
            </a:extLst>
          </p:cNvPr>
          <p:cNvPicPr>
            <a:picLocks noChangeAspect="1"/>
          </p:cNvPicPr>
          <p:nvPr/>
        </p:nvPicPr>
        <p:blipFill>
          <a:blip r:embed="rId3" cstate="print"/>
          <a:stretch>
            <a:fillRect/>
          </a:stretch>
        </p:blipFill>
        <p:spPr>
          <a:xfrm flipH="1">
            <a:off x="5408545" y="3764575"/>
            <a:ext cx="1478018" cy="1050978"/>
          </a:xfrm>
          <a:prstGeom prst="rect">
            <a:avLst/>
          </a:prstGeom>
        </p:spPr>
      </p:pic>
      <p:pic>
        <p:nvPicPr>
          <p:cNvPr id="14" name="Immagine 13">
            <a:extLst>
              <a:ext uri="{FF2B5EF4-FFF2-40B4-BE49-F238E27FC236}">
                <a16:creationId xmlns:a16="http://schemas.microsoft.com/office/drawing/2014/main" xmlns="" id="{D66ABF93-BFD4-42A4-BFD0-B1D98C5CB40F}"/>
              </a:ext>
            </a:extLst>
          </p:cNvPr>
          <p:cNvPicPr>
            <a:picLocks noChangeAspect="1"/>
          </p:cNvPicPr>
          <p:nvPr/>
        </p:nvPicPr>
        <p:blipFill>
          <a:blip r:embed="rId4" cstate="print"/>
          <a:stretch>
            <a:fillRect/>
          </a:stretch>
        </p:blipFill>
        <p:spPr>
          <a:xfrm>
            <a:off x="3489114" y="3381912"/>
            <a:ext cx="1291405" cy="1129980"/>
          </a:xfrm>
          <a:prstGeom prst="rect">
            <a:avLst/>
          </a:prstGeom>
        </p:spPr>
      </p:pic>
      <p:pic>
        <p:nvPicPr>
          <p:cNvPr id="15" name="Immagine 14">
            <a:extLst>
              <a:ext uri="{FF2B5EF4-FFF2-40B4-BE49-F238E27FC236}">
                <a16:creationId xmlns:a16="http://schemas.microsoft.com/office/drawing/2014/main" xmlns="" id="{A0FB22F1-071E-4853-B997-471E1D44A113}"/>
              </a:ext>
            </a:extLst>
          </p:cNvPr>
          <p:cNvPicPr>
            <a:picLocks noChangeAspect="1"/>
          </p:cNvPicPr>
          <p:nvPr/>
        </p:nvPicPr>
        <p:blipFill>
          <a:blip r:embed="rId4" cstate="print"/>
          <a:stretch>
            <a:fillRect/>
          </a:stretch>
        </p:blipFill>
        <p:spPr>
          <a:xfrm flipH="1">
            <a:off x="6462237" y="3260296"/>
            <a:ext cx="1291405" cy="1129980"/>
          </a:xfrm>
          <a:prstGeom prst="rect">
            <a:avLst/>
          </a:prstGeom>
        </p:spPr>
      </p:pic>
      <p:pic>
        <p:nvPicPr>
          <p:cNvPr id="5" name="Immagine 4">
            <a:extLst>
              <a:ext uri="{FF2B5EF4-FFF2-40B4-BE49-F238E27FC236}">
                <a16:creationId xmlns:a16="http://schemas.microsoft.com/office/drawing/2014/main" xmlns="" id="{8D4A095B-2995-4869-9A7E-C08C1BEFDC74}"/>
              </a:ext>
            </a:extLst>
          </p:cNvPr>
          <p:cNvPicPr>
            <a:picLocks noChangeAspect="1"/>
          </p:cNvPicPr>
          <p:nvPr/>
        </p:nvPicPr>
        <p:blipFill>
          <a:blip r:embed="rId3" cstate="print"/>
          <a:stretch>
            <a:fillRect/>
          </a:stretch>
        </p:blipFill>
        <p:spPr>
          <a:xfrm>
            <a:off x="4016393" y="4037179"/>
            <a:ext cx="1478018" cy="1050978"/>
          </a:xfrm>
          <a:prstGeom prst="rect">
            <a:avLst/>
          </a:prstGeom>
        </p:spPr>
      </p:pic>
      <p:sp>
        <p:nvSpPr>
          <p:cNvPr id="69" name="Rettangolo 68">
            <a:extLst>
              <a:ext uri="{FF2B5EF4-FFF2-40B4-BE49-F238E27FC236}">
                <a16:creationId xmlns:a16="http://schemas.microsoft.com/office/drawing/2014/main" xmlns="" id="{938C1FBB-B7C9-4CFC-ABE9-7C48FEB415B4}"/>
              </a:ext>
            </a:extLst>
          </p:cNvPr>
          <p:cNvSpPr/>
          <p:nvPr/>
        </p:nvSpPr>
        <p:spPr>
          <a:xfrm>
            <a:off x="2620453" y="4441052"/>
            <a:ext cx="5470072" cy="696530"/>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6" name="Immagine 15">
            <a:extLst>
              <a:ext uri="{FF2B5EF4-FFF2-40B4-BE49-F238E27FC236}">
                <a16:creationId xmlns:a16="http://schemas.microsoft.com/office/drawing/2014/main" xmlns="" id="{4FFD73E3-750D-444A-A88F-7F4758D19079}"/>
              </a:ext>
            </a:extLst>
          </p:cNvPr>
          <p:cNvPicPr>
            <a:picLocks noChangeAspect="1"/>
          </p:cNvPicPr>
          <p:nvPr/>
        </p:nvPicPr>
        <p:blipFill>
          <a:blip r:embed="rId3" cstate="print"/>
          <a:stretch>
            <a:fillRect/>
          </a:stretch>
        </p:blipFill>
        <p:spPr>
          <a:xfrm>
            <a:off x="3519554" y="4976950"/>
            <a:ext cx="1478018" cy="1050978"/>
          </a:xfrm>
          <a:prstGeom prst="rect">
            <a:avLst/>
          </a:prstGeom>
        </p:spPr>
      </p:pic>
      <p:pic>
        <p:nvPicPr>
          <p:cNvPr id="18" name="Immagine 17">
            <a:extLst>
              <a:ext uri="{FF2B5EF4-FFF2-40B4-BE49-F238E27FC236}">
                <a16:creationId xmlns:a16="http://schemas.microsoft.com/office/drawing/2014/main" xmlns="" id="{22AD4E67-A83F-454C-94DB-77C05B44661E}"/>
              </a:ext>
            </a:extLst>
          </p:cNvPr>
          <p:cNvPicPr>
            <a:picLocks noChangeAspect="1"/>
          </p:cNvPicPr>
          <p:nvPr/>
        </p:nvPicPr>
        <p:blipFill>
          <a:blip r:embed="rId3" cstate="print"/>
          <a:stretch>
            <a:fillRect/>
          </a:stretch>
        </p:blipFill>
        <p:spPr>
          <a:xfrm flipH="1">
            <a:off x="5467909" y="4976950"/>
            <a:ext cx="1478018" cy="1050978"/>
          </a:xfrm>
          <a:prstGeom prst="rect">
            <a:avLst/>
          </a:prstGeom>
        </p:spPr>
      </p:pic>
    </p:spTree>
    <p:extLst>
      <p:ext uri="{BB962C8B-B14F-4D97-AF65-F5344CB8AC3E}">
        <p14:creationId xmlns:p14="http://schemas.microsoft.com/office/powerpoint/2010/main" xmlns="" val="28409164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igura a mano libera: forma 5">
            <a:extLst>
              <a:ext uri="{FF2B5EF4-FFF2-40B4-BE49-F238E27FC236}">
                <a16:creationId xmlns:a16="http://schemas.microsoft.com/office/drawing/2014/main" xmlns="" id="{05357C42-DD75-4863-8892-B0BAC80AACD6}"/>
              </a:ext>
            </a:extLst>
          </p:cNvPr>
          <p:cNvSpPr/>
          <p:nvPr/>
        </p:nvSpPr>
        <p:spPr>
          <a:xfrm>
            <a:off x="2582543" y="3214211"/>
            <a:ext cx="6270171" cy="1959428"/>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0171" h="1959428">
                <a:moveTo>
                  <a:pt x="1632857" y="0"/>
                </a:moveTo>
                <a:lnTo>
                  <a:pt x="0" y="1959428"/>
                </a:lnTo>
                <a:lnTo>
                  <a:pt x="5486400" y="1959428"/>
                </a:lnTo>
                <a:lnTo>
                  <a:pt x="6270171" y="0"/>
                </a:lnTo>
                <a:lnTo>
                  <a:pt x="1632857"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igura a mano libera: forma 9">
            <a:extLst>
              <a:ext uri="{FF2B5EF4-FFF2-40B4-BE49-F238E27FC236}">
                <a16:creationId xmlns:a16="http://schemas.microsoft.com/office/drawing/2014/main" xmlns="" id="{5CFDF3A6-C3A1-43E5-A3A6-370E0DD7E167}"/>
              </a:ext>
            </a:extLst>
          </p:cNvPr>
          <p:cNvSpPr/>
          <p:nvPr/>
        </p:nvSpPr>
        <p:spPr>
          <a:xfrm>
            <a:off x="2620453" y="2737282"/>
            <a:ext cx="1600200" cy="2416628"/>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a16="http://schemas.microsoft.com/office/drawing/2014/main" xmlns="" id="{4F3AC894-0F34-4831-8C30-71DD94A3E712}"/>
              </a:ext>
            </a:extLst>
          </p:cNvPr>
          <p:cNvSpPr/>
          <p:nvPr/>
        </p:nvSpPr>
        <p:spPr>
          <a:xfrm>
            <a:off x="4220653" y="2766540"/>
            <a:ext cx="4632061" cy="447672"/>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Figura a mano libera: forma 22">
            <a:extLst>
              <a:ext uri="{FF2B5EF4-FFF2-40B4-BE49-F238E27FC236}">
                <a16:creationId xmlns:a16="http://schemas.microsoft.com/office/drawing/2014/main" xmlns="" id="{0A7E259C-8019-4426-8D3A-7EB9FEC4F4FC}"/>
              </a:ext>
            </a:extLst>
          </p:cNvPr>
          <p:cNvSpPr/>
          <p:nvPr/>
        </p:nvSpPr>
        <p:spPr>
          <a:xfrm>
            <a:off x="8090525" y="2737282"/>
            <a:ext cx="800099" cy="2416628"/>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457" h="2416628">
                <a:moveTo>
                  <a:pt x="718457" y="0"/>
                </a:moveTo>
                <a:lnTo>
                  <a:pt x="718457" y="473528"/>
                </a:lnTo>
                <a:lnTo>
                  <a:pt x="0" y="2416628"/>
                </a:lnTo>
                <a:lnTo>
                  <a:pt x="0" y="1681842"/>
                </a:lnTo>
                <a:lnTo>
                  <a:pt x="718457"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 name="Immagine 2">
            <a:extLst>
              <a:ext uri="{FF2B5EF4-FFF2-40B4-BE49-F238E27FC236}">
                <a16:creationId xmlns:a16="http://schemas.microsoft.com/office/drawing/2014/main" xmlns="" id="{59A4E216-BB92-4BFA-BC57-575FA712B8AC}"/>
              </a:ext>
            </a:extLst>
          </p:cNvPr>
          <p:cNvPicPr>
            <a:picLocks noChangeAspect="1"/>
          </p:cNvPicPr>
          <p:nvPr/>
        </p:nvPicPr>
        <p:blipFill>
          <a:blip r:embed="rId2" cstate="print"/>
          <a:stretch>
            <a:fillRect/>
          </a:stretch>
        </p:blipFill>
        <p:spPr>
          <a:xfrm>
            <a:off x="4780519" y="3032190"/>
            <a:ext cx="1234135" cy="879080"/>
          </a:xfrm>
          <a:prstGeom prst="rect">
            <a:avLst/>
          </a:prstGeom>
        </p:spPr>
      </p:pic>
      <p:pic>
        <p:nvPicPr>
          <p:cNvPr id="2" name="Immagine 1">
            <a:extLst>
              <a:ext uri="{FF2B5EF4-FFF2-40B4-BE49-F238E27FC236}">
                <a16:creationId xmlns:a16="http://schemas.microsoft.com/office/drawing/2014/main" xmlns="" id="{FA7057F4-D68D-4A22-8D6D-A4C103EED7B0}"/>
              </a:ext>
            </a:extLst>
          </p:cNvPr>
          <p:cNvPicPr>
            <a:picLocks noChangeAspect="1"/>
          </p:cNvPicPr>
          <p:nvPr/>
        </p:nvPicPr>
        <p:blipFill>
          <a:blip r:embed="rId3" cstate="print"/>
          <a:stretch>
            <a:fillRect/>
          </a:stretch>
        </p:blipFill>
        <p:spPr>
          <a:xfrm>
            <a:off x="3824380" y="3602794"/>
            <a:ext cx="1185988" cy="1039520"/>
          </a:xfrm>
          <a:prstGeom prst="rect">
            <a:avLst/>
          </a:prstGeom>
        </p:spPr>
      </p:pic>
      <p:sp>
        <p:nvSpPr>
          <p:cNvPr id="9" name="Titolo 8">
            <a:extLst>
              <a:ext uri="{FF2B5EF4-FFF2-40B4-BE49-F238E27FC236}">
                <a16:creationId xmlns:a16="http://schemas.microsoft.com/office/drawing/2014/main" xmlns="" id="{5A417F1E-C800-4D26-AF1F-D1ED6988801B}"/>
              </a:ext>
            </a:extLst>
          </p:cNvPr>
          <p:cNvSpPr>
            <a:spLocks noGrp="1"/>
          </p:cNvSpPr>
          <p:nvPr>
            <p:ph type="title"/>
          </p:nvPr>
        </p:nvSpPr>
        <p:spPr/>
        <p:txBody>
          <a:bodyPr/>
          <a:lstStyle/>
          <a:p>
            <a:pPr lvl="0"/>
            <a:r>
              <a:rPr lang="en-US" dirty="0"/>
              <a:t>Threat of indirect competition from substitute products;</a:t>
            </a:r>
            <a:endParaRPr lang="it-IT" dirty="0"/>
          </a:p>
        </p:txBody>
      </p:sp>
      <p:pic>
        <p:nvPicPr>
          <p:cNvPr id="7" name="Immagine 6">
            <a:extLst>
              <a:ext uri="{FF2B5EF4-FFF2-40B4-BE49-F238E27FC236}">
                <a16:creationId xmlns:a16="http://schemas.microsoft.com/office/drawing/2014/main" xmlns="" id="{67873FE3-541B-4267-970E-2D8F91CF0AB7}"/>
              </a:ext>
            </a:extLst>
          </p:cNvPr>
          <p:cNvPicPr>
            <a:picLocks noChangeAspect="1"/>
          </p:cNvPicPr>
          <p:nvPr/>
        </p:nvPicPr>
        <p:blipFill>
          <a:blip r:embed="rId4" cstate="print"/>
          <a:stretch>
            <a:fillRect/>
          </a:stretch>
        </p:blipFill>
        <p:spPr>
          <a:xfrm>
            <a:off x="6492723" y="3039216"/>
            <a:ext cx="1119732" cy="1330604"/>
          </a:xfrm>
          <a:prstGeom prst="rect">
            <a:avLst/>
          </a:prstGeom>
        </p:spPr>
      </p:pic>
      <p:sp>
        <p:nvSpPr>
          <p:cNvPr id="69" name="Rettangolo 68">
            <a:extLst>
              <a:ext uri="{FF2B5EF4-FFF2-40B4-BE49-F238E27FC236}">
                <a16:creationId xmlns:a16="http://schemas.microsoft.com/office/drawing/2014/main" xmlns="" id="{938C1FBB-B7C9-4CFC-ABE9-7C48FEB415B4}"/>
              </a:ext>
            </a:extLst>
          </p:cNvPr>
          <p:cNvSpPr/>
          <p:nvPr/>
        </p:nvSpPr>
        <p:spPr>
          <a:xfrm>
            <a:off x="2620453" y="4441052"/>
            <a:ext cx="5470072" cy="696530"/>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4" name="Immagine 13">
            <a:extLst>
              <a:ext uri="{FF2B5EF4-FFF2-40B4-BE49-F238E27FC236}">
                <a16:creationId xmlns:a16="http://schemas.microsoft.com/office/drawing/2014/main" xmlns="" id="{1988F889-E1EB-4828-BB39-AB60A556541E}"/>
              </a:ext>
            </a:extLst>
          </p:cNvPr>
          <p:cNvPicPr>
            <a:picLocks noChangeAspect="1"/>
          </p:cNvPicPr>
          <p:nvPr/>
        </p:nvPicPr>
        <p:blipFill>
          <a:blip r:embed="rId5" cstate="print"/>
          <a:stretch>
            <a:fillRect/>
          </a:stretch>
        </p:blipFill>
        <p:spPr>
          <a:xfrm>
            <a:off x="7491717" y="2724103"/>
            <a:ext cx="919968" cy="1093220"/>
          </a:xfrm>
          <a:prstGeom prst="rect">
            <a:avLst/>
          </a:prstGeom>
        </p:spPr>
      </p:pic>
    </p:spTree>
    <p:extLst>
      <p:ext uri="{BB962C8B-B14F-4D97-AF65-F5344CB8AC3E}">
        <p14:creationId xmlns:p14="http://schemas.microsoft.com/office/powerpoint/2010/main" xmlns="" val="2861363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igura a mano libera: forma 5">
            <a:extLst>
              <a:ext uri="{FF2B5EF4-FFF2-40B4-BE49-F238E27FC236}">
                <a16:creationId xmlns:a16="http://schemas.microsoft.com/office/drawing/2014/main" xmlns="" id="{05357C42-DD75-4863-8892-B0BAC80AACD6}"/>
              </a:ext>
            </a:extLst>
          </p:cNvPr>
          <p:cNvSpPr/>
          <p:nvPr/>
        </p:nvSpPr>
        <p:spPr>
          <a:xfrm>
            <a:off x="2582543" y="3214211"/>
            <a:ext cx="6270171" cy="1959428"/>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0171" h="1959428">
                <a:moveTo>
                  <a:pt x="1632857" y="0"/>
                </a:moveTo>
                <a:lnTo>
                  <a:pt x="0" y="1959428"/>
                </a:lnTo>
                <a:lnTo>
                  <a:pt x="5486400" y="1959428"/>
                </a:lnTo>
                <a:lnTo>
                  <a:pt x="6270171" y="0"/>
                </a:lnTo>
                <a:lnTo>
                  <a:pt x="1632857"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igura a mano libera: forma 9">
            <a:extLst>
              <a:ext uri="{FF2B5EF4-FFF2-40B4-BE49-F238E27FC236}">
                <a16:creationId xmlns:a16="http://schemas.microsoft.com/office/drawing/2014/main" xmlns="" id="{5CFDF3A6-C3A1-43E5-A3A6-370E0DD7E167}"/>
              </a:ext>
            </a:extLst>
          </p:cNvPr>
          <p:cNvSpPr/>
          <p:nvPr/>
        </p:nvSpPr>
        <p:spPr>
          <a:xfrm>
            <a:off x="2620453" y="2737282"/>
            <a:ext cx="1600200" cy="2416628"/>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a16="http://schemas.microsoft.com/office/drawing/2014/main" xmlns="" id="{4F3AC894-0F34-4831-8C30-71DD94A3E712}"/>
              </a:ext>
            </a:extLst>
          </p:cNvPr>
          <p:cNvSpPr/>
          <p:nvPr/>
        </p:nvSpPr>
        <p:spPr>
          <a:xfrm>
            <a:off x="4220653" y="2766540"/>
            <a:ext cx="4632061" cy="447672"/>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Figura a mano libera: forma 22">
            <a:extLst>
              <a:ext uri="{FF2B5EF4-FFF2-40B4-BE49-F238E27FC236}">
                <a16:creationId xmlns:a16="http://schemas.microsoft.com/office/drawing/2014/main" xmlns="" id="{0A7E259C-8019-4426-8D3A-7EB9FEC4F4FC}"/>
              </a:ext>
            </a:extLst>
          </p:cNvPr>
          <p:cNvSpPr/>
          <p:nvPr/>
        </p:nvSpPr>
        <p:spPr>
          <a:xfrm>
            <a:off x="8090525" y="2737282"/>
            <a:ext cx="800099" cy="2416628"/>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457" h="2416628">
                <a:moveTo>
                  <a:pt x="718457" y="0"/>
                </a:moveTo>
                <a:lnTo>
                  <a:pt x="718457" y="473528"/>
                </a:lnTo>
                <a:lnTo>
                  <a:pt x="0" y="2416628"/>
                </a:lnTo>
                <a:lnTo>
                  <a:pt x="0" y="1681842"/>
                </a:lnTo>
                <a:lnTo>
                  <a:pt x="718457"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 name="Immagine 2">
            <a:extLst>
              <a:ext uri="{FF2B5EF4-FFF2-40B4-BE49-F238E27FC236}">
                <a16:creationId xmlns:a16="http://schemas.microsoft.com/office/drawing/2014/main" xmlns="" id="{59A4E216-BB92-4BFA-BC57-575FA712B8AC}"/>
              </a:ext>
            </a:extLst>
          </p:cNvPr>
          <p:cNvPicPr>
            <a:picLocks noChangeAspect="1"/>
          </p:cNvPicPr>
          <p:nvPr/>
        </p:nvPicPr>
        <p:blipFill>
          <a:blip r:embed="rId2" cstate="print"/>
          <a:stretch>
            <a:fillRect/>
          </a:stretch>
        </p:blipFill>
        <p:spPr>
          <a:xfrm>
            <a:off x="4780519" y="3032190"/>
            <a:ext cx="1234135" cy="879080"/>
          </a:xfrm>
          <a:prstGeom prst="rect">
            <a:avLst/>
          </a:prstGeom>
        </p:spPr>
      </p:pic>
      <p:pic>
        <p:nvPicPr>
          <p:cNvPr id="2" name="Immagine 1">
            <a:extLst>
              <a:ext uri="{FF2B5EF4-FFF2-40B4-BE49-F238E27FC236}">
                <a16:creationId xmlns:a16="http://schemas.microsoft.com/office/drawing/2014/main" xmlns="" id="{FA7057F4-D68D-4A22-8D6D-A4C103EED7B0}"/>
              </a:ext>
            </a:extLst>
          </p:cNvPr>
          <p:cNvPicPr>
            <a:picLocks noChangeAspect="1"/>
          </p:cNvPicPr>
          <p:nvPr/>
        </p:nvPicPr>
        <p:blipFill>
          <a:blip r:embed="rId3" cstate="print"/>
          <a:stretch>
            <a:fillRect/>
          </a:stretch>
        </p:blipFill>
        <p:spPr>
          <a:xfrm>
            <a:off x="3824380" y="3602794"/>
            <a:ext cx="1185988" cy="1039520"/>
          </a:xfrm>
          <a:prstGeom prst="rect">
            <a:avLst/>
          </a:prstGeom>
        </p:spPr>
      </p:pic>
      <p:sp>
        <p:nvSpPr>
          <p:cNvPr id="9" name="Titolo 8">
            <a:extLst>
              <a:ext uri="{FF2B5EF4-FFF2-40B4-BE49-F238E27FC236}">
                <a16:creationId xmlns:a16="http://schemas.microsoft.com/office/drawing/2014/main" xmlns="" id="{5A417F1E-C800-4D26-AF1F-D1ED6988801B}"/>
              </a:ext>
            </a:extLst>
          </p:cNvPr>
          <p:cNvSpPr>
            <a:spLocks noGrp="1"/>
          </p:cNvSpPr>
          <p:nvPr>
            <p:ph type="title"/>
          </p:nvPr>
        </p:nvSpPr>
        <p:spPr/>
        <p:txBody>
          <a:bodyPr/>
          <a:lstStyle/>
          <a:p>
            <a:pPr lvl="0"/>
            <a:r>
              <a:rPr lang="en-US" dirty="0"/>
              <a:t>Threat of indirect competition from substitute products;</a:t>
            </a:r>
            <a:endParaRPr lang="it-IT" dirty="0"/>
          </a:p>
        </p:txBody>
      </p:sp>
      <p:pic>
        <p:nvPicPr>
          <p:cNvPr id="7" name="Immagine 6">
            <a:extLst>
              <a:ext uri="{FF2B5EF4-FFF2-40B4-BE49-F238E27FC236}">
                <a16:creationId xmlns:a16="http://schemas.microsoft.com/office/drawing/2014/main" xmlns="" id="{67873FE3-541B-4267-970E-2D8F91CF0AB7}"/>
              </a:ext>
            </a:extLst>
          </p:cNvPr>
          <p:cNvPicPr>
            <a:picLocks noChangeAspect="1"/>
          </p:cNvPicPr>
          <p:nvPr/>
        </p:nvPicPr>
        <p:blipFill>
          <a:blip r:embed="rId4" cstate="print"/>
          <a:stretch>
            <a:fillRect/>
          </a:stretch>
        </p:blipFill>
        <p:spPr>
          <a:xfrm>
            <a:off x="6492723" y="3039216"/>
            <a:ext cx="1119732" cy="1330604"/>
          </a:xfrm>
          <a:prstGeom prst="rect">
            <a:avLst/>
          </a:prstGeom>
        </p:spPr>
      </p:pic>
      <p:sp>
        <p:nvSpPr>
          <p:cNvPr id="69" name="Rettangolo 68">
            <a:extLst>
              <a:ext uri="{FF2B5EF4-FFF2-40B4-BE49-F238E27FC236}">
                <a16:creationId xmlns:a16="http://schemas.microsoft.com/office/drawing/2014/main" xmlns="" id="{938C1FBB-B7C9-4CFC-ABE9-7C48FEB415B4}"/>
              </a:ext>
            </a:extLst>
          </p:cNvPr>
          <p:cNvSpPr/>
          <p:nvPr/>
        </p:nvSpPr>
        <p:spPr>
          <a:xfrm>
            <a:off x="2620453" y="4441052"/>
            <a:ext cx="5470072" cy="696530"/>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4" name="Immagine 13">
            <a:extLst>
              <a:ext uri="{FF2B5EF4-FFF2-40B4-BE49-F238E27FC236}">
                <a16:creationId xmlns:a16="http://schemas.microsoft.com/office/drawing/2014/main" xmlns="" id="{1988F889-E1EB-4828-BB39-AB60A556541E}"/>
              </a:ext>
            </a:extLst>
          </p:cNvPr>
          <p:cNvPicPr>
            <a:picLocks noChangeAspect="1"/>
          </p:cNvPicPr>
          <p:nvPr/>
        </p:nvPicPr>
        <p:blipFill>
          <a:blip r:embed="rId5" cstate="print"/>
          <a:stretch>
            <a:fillRect/>
          </a:stretch>
        </p:blipFill>
        <p:spPr>
          <a:xfrm>
            <a:off x="7491717" y="2724103"/>
            <a:ext cx="919968" cy="1093220"/>
          </a:xfrm>
          <a:prstGeom prst="rect">
            <a:avLst/>
          </a:prstGeom>
        </p:spPr>
      </p:pic>
      <p:pic>
        <p:nvPicPr>
          <p:cNvPr id="12" name="Picture 2" descr="Colgate | Brands of the World™ | Download vector logos and logotypes">
            <a:extLst>
              <a:ext uri="{FF2B5EF4-FFF2-40B4-BE49-F238E27FC236}">
                <a16:creationId xmlns:a16="http://schemas.microsoft.com/office/drawing/2014/main" xmlns="" id="{C775BEBE-150D-4B98-8341-59704D00DEF1}"/>
              </a:ext>
            </a:extLst>
          </p:cNvPr>
          <p:cNvPicPr>
            <a:picLocks noChangeAspect="1" noChangeArrowheads="1"/>
          </p:cNvPicPr>
          <p:nvPr/>
        </p:nvPicPr>
        <p:blipFill rotWithShape="1">
          <a:blip r:embed="rId6" cstate="print">
            <a:extLst>
              <a:ext uri="{28A0092B-C50C-407E-A947-70E740481C1C}">
                <a14:useLocalDpi xmlns:a14="http://schemas.microsoft.com/office/drawing/2010/main" xmlns="" val="0"/>
              </a:ext>
            </a:extLst>
          </a:blip>
          <a:srcRect t="32211" b="29035"/>
          <a:stretch/>
        </p:blipFill>
        <p:spPr bwMode="auto">
          <a:xfrm>
            <a:off x="1163509" y="2621241"/>
            <a:ext cx="1905000" cy="738270"/>
          </a:xfrm>
          <a:prstGeom prst="rect">
            <a:avLst/>
          </a:prstGeom>
          <a:noFill/>
          <a:extLst>
            <a:ext uri="{909E8E84-426E-40DD-AFC4-6F175D3DCCD1}">
              <a14:hiddenFill xmlns:a14="http://schemas.microsoft.com/office/drawing/2010/main" xmlns="">
                <a:solidFill>
                  <a:srgbClr val="FFFFFF"/>
                </a:solidFill>
              </a14:hiddenFill>
            </a:ext>
          </a:extLst>
        </p:spPr>
      </p:pic>
      <p:pic>
        <p:nvPicPr>
          <p:cNvPr id="13" name="Picture 6" descr="Oral-B - Wikipedia">
            <a:extLst>
              <a:ext uri="{FF2B5EF4-FFF2-40B4-BE49-F238E27FC236}">
                <a16:creationId xmlns:a16="http://schemas.microsoft.com/office/drawing/2014/main" xmlns="" id="{63C4CEFB-A906-4F79-95A5-95C02B17E085}"/>
              </a:ext>
            </a:extLst>
          </p:cNvPr>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2800475" y="1813434"/>
            <a:ext cx="1980044" cy="656621"/>
          </a:xfrm>
          <a:prstGeom prst="rect">
            <a:avLst/>
          </a:prstGeom>
          <a:noFill/>
          <a:extLst>
            <a:ext uri="{909E8E84-426E-40DD-AFC4-6F175D3DCCD1}">
              <a14:hiddenFill xmlns:a14="http://schemas.microsoft.com/office/drawing/2010/main" xmlns="">
                <a:solidFill>
                  <a:srgbClr val="FFFFFF"/>
                </a:solidFill>
              </a14:hiddenFill>
            </a:ext>
          </a:extLst>
        </p:spPr>
      </p:pic>
      <p:cxnSp>
        <p:nvCxnSpPr>
          <p:cNvPr id="15" name="Connettore diritto 14">
            <a:extLst>
              <a:ext uri="{FF2B5EF4-FFF2-40B4-BE49-F238E27FC236}">
                <a16:creationId xmlns:a16="http://schemas.microsoft.com/office/drawing/2014/main" xmlns="" id="{8982C9E2-9BCD-4B70-AAFC-141357A30CCD}"/>
              </a:ext>
            </a:extLst>
          </p:cNvPr>
          <p:cNvCxnSpPr>
            <a:cxnSpLocks/>
          </p:cNvCxnSpPr>
          <p:nvPr/>
        </p:nvCxnSpPr>
        <p:spPr>
          <a:xfrm>
            <a:off x="2800475" y="2923895"/>
            <a:ext cx="1725805" cy="987375"/>
          </a:xfrm>
          <a:prstGeom prst="line">
            <a:avLst/>
          </a:prstGeom>
          <a:ln w="38100">
            <a:solidFill>
              <a:srgbClr val="FF0000"/>
            </a:solidFill>
            <a:headEnd type="oval" w="med" len="med"/>
            <a:tailEnd type="oval" w="med" len="med"/>
          </a:ln>
        </p:spPr>
        <p:style>
          <a:lnRef idx="1">
            <a:schemeClr val="accent2"/>
          </a:lnRef>
          <a:fillRef idx="0">
            <a:schemeClr val="accent2"/>
          </a:fillRef>
          <a:effectRef idx="0">
            <a:schemeClr val="accent2"/>
          </a:effectRef>
          <a:fontRef idx="minor">
            <a:schemeClr val="tx1"/>
          </a:fontRef>
        </p:style>
      </p:cxnSp>
      <p:cxnSp>
        <p:nvCxnSpPr>
          <p:cNvPr id="16" name="Connettore diritto 15">
            <a:extLst>
              <a:ext uri="{FF2B5EF4-FFF2-40B4-BE49-F238E27FC236}">
                <a16:creationId xmlns:a16="http://schemas.microsoft.com/office/drawing/2014/main" xmlns="" id="{2E34BB42-1C49-40F7-8F4A-AA95C5307218}"/>
              </a:ext>
            </a:extLst>
          </p:cNvPr>
          <p:cNvCxnSpPr>
            <a:cxnSpLocks/>
          </p:cNvCxnSpPr>
          <p:nvPr/>
        </p:nvCxnSpPr>
        <p:spPr>
          <a:xfrm>
            <a:off x="3808495" y="2328873"/>
            <a:ext cx="1327575" cy="1051987"/>
          </a:xfrm>
          <a:prstGeom prst="line">
            <a:avLst/>
          </a:prstGeom>
          <a:ln w="38100">
            <a:solidFill>
              <a:srgbClr val="FF0000"/>
            </a:solidFill>
            <a:headEnd type="oval" w="med" len="med"/>
            <a:tailEnd type="oval" w="med" len="med"/>
          </a:ln>
        </p:spPr>
        <p:style>
          <a:lnRef idx="1">
            <a:schemeClr val="accent2"/>
          </a:lnRef>
          <a:fillRef idx="0">
            <a:schemeClr val="accent2"/>
          </a:fillRef>
          <a:effectRef idx="0">
            <a:schemeClr val="accent2"/>
          </a:effectRef>
          <a:fontRef idx="minor">
            <a:schemeClr val="tx1"/>
          </a:fontRef>
        </p:style>
      </p:cxnSp>
      <p:pic>
        <p:nvPicPr>
          <p:cNvPr id="6146" name="Picture 2" descr="Keep it fresh | Vigorsol">
            <a:extLst>
              <a:ext uri="{FF2B5EF4-FFF2-40B4-BE49-F238E27FC236}">
                <a16:creationId xmlns:a16="http://schemas.microsoft.com/office/drawing/2014/main" xmlns="" id="{6DAAC23B-390D-428C-B09A-12F28803BDDC}"/>
              </a:ext>
            </a:extLst>
          </p:cNvPr>
          <p:cNvPicPr>
            <a:picLocks noChangeAspect="1" noChangeArrowheads="1"/>
          </p:cNvPicPr>
          <p:nvPr/>
        </p:nvPicPr>
        <p:blipFill rotWithShape="1">
          <a:blip r:embed="rId8" cstate="print">
            <a:extLst>
              <a:ext uri="{28A0092B-C50C-407E-A947-70E740481C1C}">
                <a14:useLocalDpi xmlns:a14="http://schemas.microsoft.com/office/drawing/2010/main" xmlns="" val="0"/>
              </a:ext>
            </a:extLst>
          </a:blip>
          <a:srcRect t="27995" b="29328"/>
          <a:stretch/>
        </p:blipFill>
        <p:spPr bwMode="auto">
          <a:xfrm>
            <a:off x="7537012" y="1219699"/>
            <a:ext cx="2247900" cy="865833"/>
          </a:xfrm>
          <a:prstGeom prst="rect">
            <a:avLst/>
          </a:prstGeom>
          <a:noFill/>
          <a:extLst>
            <a:ext uri="{909E8E84-426E-40DD-AFC4-6F175D3DCCD1}">
              <a14:hiddenFill xmlns:a14="http://schemas.microsoft.com/office/drawing/2010/main" xmlns="">
                <a:solidFill>
                  <a:srgbClr val="FFFFFF"/>
                </a:solidFill>
              </a14:hiddenFill>
            </a:ext>
          </a:extLst>
        </p:spPr>
      </p:pic>
      <p:pic>
        <p:nvPicPr>
          <p:cNvPr id="6148" name="Picture 4" descr="Daygum protex senza zucchero con xilitolo - Storesalute">
            <a:extLst>
              <a:ext uri="{FF2B5EF4-FFF2-40B4-BE49-F238E27FC236}">
                <a16:creationId xmlns:a16="http://schemas.microsoft.com/office/drawing/2014/main" xmlns="" id="{166510F0-86DE-401F-A294-DF2E4EEF814D}"/>
              </a:ext>
            </a:extLst>
          </p:cNvPr>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9146677" y="2582532"/>
            <a:ext cx="1276469" cy="1363064"/>
          </a:xfrm>
          <a:prstGeom prst="rect">
            <a:avLst/>
          </a:prstGeom>
          <a:noFill/>
          <a:extLst>
            <a:ext uri="{909E8E84-426E-40DD-AFC4-6F175D3DCCD1}">
              <a14:hiddenFill xmlns:a14="http://schemas.microsoft.com/office/drawing/2010/main" xmlns="">
                <a:solidFill>
                  <a:srgbClr val="FFFFFF"/>
                </a:solidFill>
              </a14:hiddenFill>
            </a:ext>
          </a:extLst>
        </p:spPr>
      </p:pic>
      <p:cxnSp>
        <p:nvCxnSpPr>
          <p:cNvPr id="19" name="Connettore diritto 18">
            <a:extLst>
              <a:ext uri="{FF2B5EF4-FFF2-40B4-BE49-F238E27FC236}">
                <a16:creationId xmlns:a16="http://schemas.microsoft.com/office/drawing/2014/main" xmlns="" id="{744CC46D-5CA7-4CEC-9566-71DAAE201B19}"/>
              </a:ext>
            </a:extLst>
          </p:cNvPr>
          <p:cNvCxnSpPr>
            <a:cxnSpLocks/>
          </p:cNvCxnSpPr>
          <p:nvPr/>
        </p:nvCxnSpPr>
        <p:spPr>
          <a:xfrm flipH="1">
            <a:off x="6881927" y="2133011"/>
            <a:ext cx="1208597" cy="1247849"/>
          </a:xfrm>
          <a:prstGeom prst="line">
            <a:avLst/>
          </a:prstGeom>
          <a:ln w="38100">
            <a:solidFill>
              <a:srgbClr val="00B0F0"/>
            </a:solidFill>
            <a:headEnd type="oval" w="med" len="med"/>
            <a:tailEnd type="oval" w="med" len="med"/>
          </a:ln>
        </p:spPr>
        <p:style>
          <a:lnRef idx="1">
            <a:schemeClr val="accent2"/>
          </a:lnRef>
          <a:fillRef idx="0">
            <a:schemeClr val="accent2"/>
          </a:fillRef>
          <a:effectRef idx="0">
            <a:schemeClr val="accent2"/>
          </a:effectRef>
          <a:fontRef idx="minor">
            <a:schemeClr val="tx1"/>
          </a:fontRef>
        </p:style>
      </p:cxnSp>
      <p:cxnSp>
        <p:nvCxnSpPr>
          <p:cNvPr id="22" name="Connettore diritto 21">
            <a:extLst>
              <a:ext uri="{FF2B5EF4-FFF2-40B4-BE49-F238E27FC236}">
                <a16:creationId xmlns:a16="http://schemas.microsoft.com/office/drawing/2014/main" xmlns="" id="{4C2097E3-09DD-4475-B6CA-F0E0784EF467}"/>
              </a:ext>
            </a:extLst>
          </p:cNvPr>
          <p:cNvCxnSpPr>
            <a:cxnSpLocks/>
          </p:cNvCxnSpPr>
          <p:nvPr/>
        </p:nvCxnSpPr>
        <p:spPr>
          <a:xfrm flipH="1" flipV="1">
            <a:off x="8101435" y="3285444"/>
            <a:ext cx="1045243" cy="132138"/>
          </a:xfrm>
          <a:prstGeom prst="line">
            <a:avLst/>
          </a:prstGeom>
          <a:ln w="38100">
            <a:solidFill>
              <a:srgbClr val="00B0F0"/>
            </a:solidFill>
            <a:headEnd type="oval" w="med" len="med"/>
            <a:tailEnd type="oval" w="med" len="med"/>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xmlns="" val="26452694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8">
            <a:extLst>
              <a:ext uri="{FF2B5EF4-FFF2-40B4-BE49-F238E27FC236}">
                <a16:creationId xmlns:a16="http://schemas.microsoft.com/office/drawing/2014/main" xmlns="" id="{5A417F1E-C800-4D26-AF1F-D1ED6988801B}"/>
              </a:ext>
            </a:extLst>
          </p:cNvPr>
          <p:cNvSpPr>
            <a:spLocks noGrp="1"/>
          </p:cNvSpPr>
          <p:nvPr>
            <p:ph type="title"/>
          </p:nvPr>
        </p:nvSpPr>
        <p:spPr/>
        <p:txBody>
          <a:bodyPr/>
          <a:lstStyle/>
          <a:p>
            <a:pPr lvl="0"/>
            <a:r>
              <a:rPr lang="en-US" dirty="0"/>
              <a:t>An industry is in a supply chain</a:t>
            </a:r>
            <a:endParaRPr lang="it-IT" dirty="0"/>
          </a:p>
        </p:txBody>
      </p:sp>
      <p:grpSp>
        <p:nvGrpSpPr>
          <p:cNvPr id="5" name="Gruppo 7">
            <a:extLst>
              <a:ext uri="{FF2B5EF4-FFF2-40B4-BE49-F238E27FC236}">
                <a16:creationId xmlns:a16="http://schemas.microsoft.com/office/drawing/2014/main" xmlns="" id="{2C0F9A21-2243-4F86-8EB8-3B9151A38AC4}"/>
              </a:ext>
            </a:extLst>
          </p:cNvPr>
          <p:cNvGrpSpPr/>
          <p:nvPr/>
        </p:nvGrpSpPr>
        <p:grpSpPr>
          <a:xfrm>
            <a:off x="121920" y="3121763"/>
            <a:ext cx="11706818" cy="1986783"/>
            <a:chOff x="-1025415" y="3032811"/>
            <a:chExt cx="12320753" cy="2090975"/>
          </a:xfrm>
        </p:grpSpPr>
        <p:grpSp>
          <p:nvGrpSpPr>
            <p:cNvPr id="7" name="Gruppo 4">
              <a:extLst>
                <a:ext uri="{FF2B5EF4-FFF2-40B4-BE49-F238E27FC236}">
                  <a16:creationId xmlns:a16="http://schemas.microsoft.com/office/drawing/2014/main" xmlns="" id="{9E9A63BB-3105-41B9-A81E-6AFD97B6600E}"/>
                </a:ext>
              </a:extLst>
            </p:cNvPr>
            <p:cNvGrpSpPr/>
            <p:nvPr/>
          </p:nvGrpSpPr>
          <p:grpSpPr>
            <a:xfrm>
              <a:off x="-1025415" y="3032811"/>
              <a:ext cx="5073935" cy="2037487"/>
              <a:chOff x="-1025415" y="3032811"/>
              <a:chExt cx="5073935" cy="2037487"/>
            </a:xfrm>
          </p:grpSpPr>
          <p:sp>
            <p:nvSpPr>
              <p:cNvPr id="29" name="Figura a mano libera: forma 28">
                <a:extLst>
                  <a:ext uri="{FF2B5EF4-FFF2-40B4-BE49-F238E27FC236}">
                    <a16:creationId xmlns:a16="http://schemas.microsoft.com/office/drawing/2014/main" xmlns="" id="{F1B9C4FF-7474-4CDC-B97C-3945C6F11B3F}"/>
                  </a:ext>
                </a:extLst>
              </p:cNvPr>
              <p:cNvSpPr/>
              <p:nvPr/>
            </p:nvSpPr>
            <p:spPr>
              <a:xfrm>
                <a:off x="-1025415" y="3438382"/>
                <a:ext cx="4893698" cy="1631916"/>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 name="connsiteX0" fmla="*/ 1632857 w 6664510"/>
                  <a:gd name="connsiteY0" fmla="*/ 0 h 1959428"/>
                  <a:gd name="connsiteX1" fmla="*/ 0 w 6664510"/>
                  <a:gd name="connsiteY1" fmla="*/ 1959428 h 1959428"/>
                  <a:gd name="connsiteX2" fmla="*/ 5486400 w 6664510"/>
                  <a:gd name="connsiteY2" fmla="*/ 1959428 h 1959428"/>
                  <a:gd name="connsiteX3" fmla="*/ 6664510 w 6664510"/>
                  <a:gd name="connsiteY3" fmla="*/ 36258 h 1959428"/>
                  <a:gd name="connsiteX4" fmla="*/ 1632857 w 6664510"/>
                  <a:gd name="connsiteY4" fmla="*/ 0 h 1959428"/>
                  <a:gd name="connsiteX0" fmla="*/ 2442289 w 6664510"/>
                  <a:gd name="connsiteY0" fmla="*/ 0 h 1941299"/>
                  <a:gd name="connsiteX1" fmla="*/ 0 w 6664510"/>
                  <a:gd name="connsiteY1" fmla="*/ 1941299 h 1941299"/>
                  <a:gd name="connsiteX2" fmla="*/ 5486400 w 6664510"/>
                  <a:gd name="connsiteY2" fmla="*/ 1941299 h 1941299"/>
                  <a:gd name="connsiteX3" fmla="*/ 6664510 w 6664510"/>
                  <a:gd name="connsiteY3" fmla="*/ 18129 h 1941299"/>
                  <a:gd name="connsiteX4" fmla="*/ 2442289 w 6664510"/>
                  <a:gd name="connsiteY4" fmla="*/ 0 h 1941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4510" h="1941299">
                    <a:moveTo>
                      <a:pt x="2442289" y="0"/>
                    </a:moveTo>
                    <a:lnTo>
                      <a:pt x="0" y="1941299"/>
                    </a:lnTo>
                    <a:lnTo>
                      <a:pt x="5486400" y="1941299"/>
                    </a:lnTo>
                    <a:lnTo>
                      <a:pt x="6664510" y="18129"/>
                    </a:lnTo>
                    <a:lnTo>
                      <a:pt x="2442289" y="0"/>
                    </a:lnTo>
                    <a:close/>
                  </a:path>
                </a:pathLst>
              </a:custGeom>
              <a:solidFill>
                <a:srgbClr val="BAE1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 name="Figura a mano libera: forma 29">
                <a:extLst>
                  <a:ext uri="{FF2B5EF4-FFF2-40B4-BE49-F238E27FC236}">
                    <a16:creationId xmlns:a16="http://schemas.microsoft.com/office/drawing/2014/main" xmlns="" id="{4946FF13-D429-47A9-A272-789CDD6F85ED}"/>
                  </a:ext>
                </a:extLst>
              </p:cNvPr>
              <p:cNvSpPr/>
              <p:nvPr/>
            </p:nvSpPr>
            <p:spPr>
              <a:xfrm>
                <a:off x="-890560" y="3032811"/>
                <a:ext cx="1699674" cy="1985772"/>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 name="connsiteX0" fmla="*/ 0 w 2285105"/>
                  <a:gd name="connsiteY0" fmla="*/ 2334986 h 2334986"/>
                  <a:gd name="connsiteX1" fmla="*/ 0 w 2285105"/>
                  <a:gd name="connsiteY1" fmla="*/ 1600200 h 2334986"/>
                  <a:gd name="connsiteX2" fmla="*/ 1567543 w 2285105"/>
                  <a:gd name="connsiteY2" fmla="*/ 0 h 2334986"/>
                  <a:gd name="connsiteX3" fmla="*/ 2285105 w 2285105"/>
                  <a:gd name="connsiteY3" fmla="*/ 440871 h 2334986"/>
                  <a:gd name="connsiteX4" fmla="*/ 48986 w 2285105"/>
                  <a:gd name="connsiteY4" fmla="*/ 2318657 h 2334986"/>
                  <a:gd name="connsiteX0" fmla="*/ 0 w 2314712"/>
                  <a:gd name="connsiteY0" fmla="*/ 2282436 h 2282436"/>
                  <a:gd name="connsiteX1" fmla="*/ 0 w 2314712"/>
                  <a:gd name="connsiteY1" fmla="*/ 1547650 h 2282436"/>
                  <a:gd name="connsiteX2" fmla="*/ 2314712 w 2314712"/>
                  <a:gd name="connsiteY2" fmla="*/ 0 h 2282436"/>
                  <a:gd name="connsiteX3" fmla="*/ 2285105 w 2314712"/>
                  <a:gd name="connsiteY3" fmla="*/ 388321 h 2282436"/>
                  <a:gd name="connsiteX4" fmla="*/ 48986 w 2314712"/>
                  <a:gd name="connsiteY4" fmla="*/ 2266107 h 2282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4712" h="2282436">
                    <a:moveTo>
                      <a:pt x="0" y="2282436"/>
                    </a:moveTo>
                    <a:lnTo>
                      <a:pt x="0" y="1547650"/>
                    </a:lnTo>
                    <a:lnTo>
                      <a:pt x="2314712" y="0"/>
                    </a:lnTo>
                    <a:lnTo>
                      <a:pt x="2285105" y="388321"/>
                    </a:lnTo>
                    <a:cubicBezTo>
                      <a:pt x="1768034" y="1014250"/>
                      <a:pt x="566057" y="1640178"/>
                      <a:pt x="48986" y="2266107"/>
                    </a:cubicBez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 name="Rettangolo 30">
                <a:extLst>
                  <a:ext uri="{FF2B5EF4-FFF2-40B4-BE49-F238E27FC236}">
                    <a16:creationId xmlns:a16="http://schemas.microsoft.com/office/drawing/2014/main" xmlns="" id="{D79871E8-46B8-46A8-B95C-79CA6FFA6065}"/>
                  </a:ext>
                </a:extLst>
              </p:cNvPr>
              <p:cNvSpPr/>
              <p:nvPr/>
            </p:nvSpPr>
            <p:spPr>
              <a:xfrm>
                <a:off x="716490" y="3045842"/>
                <a:ext cx="3288789" cy="376327"/>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Figura a mano libera: forma 31">
                <a:extLst>
                  <a:ext uri="{FF2B5EF4-FFF2-40B4-BE49-F238E27FC236}">
                    <a16:creationId xmlns:a16="http://schemas.microsoft.com/office/drawing/2014/main" xmlns="" id="{B223EE48-C272-4570-91BD-89E2FB4D5716}"/>
                  </a:ext>
                </a:extLst>
              </p:cNvPr>
              <p:cNvSpPr/>
              <p:nvPr/>
            </p:nvSpPr>
            <p:spPr>
              <a:xfrm>
                <a:off x="3019054" y="3083181"/>
                <a:ext cx="1029466" cy="1970532"/>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 name="connsiteX0" fmla="*/ 718457 w 1463933"/>
                  <a:gd name="connsiteY0" fmla="*/ 0 h 2416628"/>
                  <a:gd name="connsiteX1" fmla="*/ 1463933 w 1463933"/>
                  <a:gd name="connsiteY1" fmla="*/ 546045 h 2416628"/>
                  <a:gd name="connsiteX2" fmla="*/ 0 w 1463933"/>
                  <a:gd name="connsiteY2" fmla="*/ 2416628 h 2416628"/>
                  <a:gd name="connsiteX3" fmla="*/ 0 w 1463933"/>
                  <a:gd name="connsiteY3" fmla="*/ 1681842 h 2416628"/>
                  <a:gd name="connsiteX4" fmla="*/ 718457 w 1463933"/>
                  <a:gd name="connsiteY4" fmla="*/ 0 h 2416628"/>
                  <a:gd name="connsiteX0" fmla="*/ 1221653 w 1463933"/>
                  <a:gd name="connsiteY0" fmla="*/ 0 h 2344111"/>
                  <a:gd name="connsiteX1" fmla="*/ 1463933 w 1463933"/>
                  <a:gd name="connsiteY1" fmla="*/ 473528 h 2344111"/>
                  <a:gd name="connsiteX2" fmla="*/ 0 w 1463933"/>
                  <a:gd name="connsiteY2" fmla="*/ 2344111 h 2344111"/>
                  <a:gd name="connsiteX3" fmla="*/ 0 w 1463933"/>
                  <a:gd name="connsiteY3" fmla="*/ 1609325 h 2344111"/>
                  <a:gd name="connsiteX4" fmla="*/ 1221653 w 1463933"/>
                  <a:gd name="connsiteY4" fmla="*/ 0 h 2344111"/>
                  <a:gd name="connsiteX0" fmla="*/ 1221653 w 1258927"/>
                  <a:gd name="connsiteY0" fmla="*/ 0 h 2344111"/>
                  <a:gd name="connsiteX1" fmla="*/ 1258927 w 1258927"/>
                  <a:gd name="connsiteY1" fmla="*/ 564174 h 2344111"/>
                  <a:gd name="connsiteX2" fmla="*/ 0 w 1258927"/>
                  <a:gd name="connsiteY2" fmla="*/ 2344111 h 2344111"/>
                  <a:gd name="connsiteX3" fmla="*/ 0 w 1258927"/>
                  <a:gd name="connsiteY3" fmla="*/ 1609325 h 2344111"/>
                  <a:gd name="connsiteX4" fmla="*/ 1221653 w 1258927"/>
                  <a:gd name="connsiteY4" fmla="*/ 0 h 23441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8927" h="2344111">
                    <a:moveTo>
                      <a:pt x="1221653" y="0"/>
                    </a:moveTo>
                    <a:lnTo>
                      <a:pt x="1258927" y="564174"/>
                    </a:lnTo>
                    <a:lnTo>
                      <a:pt x="0" y="2344111"/>
                    </a:lnTo>
                    <a:lnTo>
                      <a:pt x="0" y="1609325"/>
                    </a:lnTo>
                    <a:lnTo>
                      <a:pt x="1221653" y="0"/>
                    </a:lnTo>
                    <a:close/>
                  </a:path>
                </a:pathLst>
              </a:custGeom>
              <a:solidFill>
                <a:srgbClr val="FFBA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 name="Rettangolo 32">
                <a:extLst>
                  <a:ext uri="{FF2B5EF4-FFF2-40B4-BE49-F238E27FC236}">
                    <a16:creationId xmlns:a16="http://schemas.microsoft.com/office/drawing/2014/main" xmlns="" id="{0E19B3A4-60F1-4FD9-B55A-1A098E58CBA0}"/>
                  </a:ext>
                </a:extLst>
              </p:cNvPr>
              <p:cNvSpPr/>
              <p:nvPr/>
            </p:nvSpPr>
            <p:spPr>
              <a:xfrm>
                <a:off x="-999709" y="4481207"/>
                <a:ext cx="4016631" cy="585525"/>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6" name="Figura a mano libera: forma 5">
              <a:extLst>
                <a:ext uri="{FF2B5EF4-FFF2-40B4-BE49-F238E27FC236}">
                  <a16:creationId xmlns:a16="http://schemas.microsoft.com/office/drawing/2014/main" xmlns="" id="{05357C42-DD75-4863-8892-B0BAC80AACD6}"/>
                </a:ext>
              </a:extLst>
            </p:cNvPr>
            <p:cNvSpPr/>
            <p:nvPr/>
          </p:nvSpPr>
          <p:spPr>
            <a:xfrm>
              <a:off x="3085463" y="3439727"/>
              <a:ext cx="4604138" cy="1647156"/>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0171" h="1959428">
                  <a:moveTo>
                    <a:pt x="1632857" y="0"/>
                  </a:moveTo>
                  <a:lnTo>
                    <a:pt x="0" y="1959428"/>
                  </a:lnTo>
                  <a:lnTo>
                    <a:pt x="5486400" y="1959428"/>
                  </a:lnTo>
                  <a:lnTo>
                    <a:pt x="6270171" y="0"/>
                  </a:lnTo>
                  <a:lnTo>
                    <a:pt x="1632857"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igura a mano libera: forma 9">
              <a:extLst>
                <a:ext uri="{FF2B5EF4-FFF2-40B4-BE49-F238E27FC236}">
                  <a16:creationId xmlns:a16="http://schemas.microsoft.com/office/drawing/2014/main" xmlns="" id="{5CFDF3A6-C3A1-43E5-A3A6-370E0DD7E167}"/>
                </a:ext>
              </a:extLst>
            </p:cNvPr>
            <p:cNvSpPr/>
            <p:nvPr/>
          </p:nvSpPr>
          <p:spPr>
            <a:xfrm>
              <a:off x="3111169" y="3065550"/>
              <a:ext cx="1175014" cy="2031492"/>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a16="http://schemas.microsoft.com/office/drawing/2014/main" xmlns="" id="{4F3AC894-0F34-4831-8C30-71DD94A3E712}"/>
                </a:ext>
              </a:extLst>
            </p:cNvPr>
            <p:cNvSpPr/>
            <p:nvPr/>
          </p:nvSpPr>
          <p:spPr>
            <a:xfrm>
              <a:off x="4288314" y="3063401"/>
              <a:ext cx="3401287" cy="376327"/>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Figura a mano libera: forma 22">
              <a:extLst>
                <a:ext uri="{FF2B5EF4-FFF2-40B4-BE49-F238E27FC236}">
                  <a16:creationId xmlns:a16="http://schemas.microsoft.com/office/drawing/2014/main" xmlns="" id="{0A7E259C-8019-4426-8D3A-7EB9FEC4F4FC}"/>
                </a:ext>
              </a:extLst>
            </p:cNvPr>
            <p:cNvSpPr/>
            <p:nvPr/>
          </p:nvSpPr>
          <p:spPr>
            <a:xfrm>
              <a:off x="7129932" y="3038806"/>
              <a:ext cx="587506" cy="2031492"/>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457" h="2416628">
                  <a:moveTo>
                    <a:pt x="718457" y="0"/>
                  </a:moveTo>
                  <a:lnTo>
                    <a:pt x="718457" y="473528"/>
                  </a:lnTo>
                  <a:lnTo>
                    <a:pt x="0" y="2416628"/>
                  </a:lnTo>
                  <a:lnTo>
                    <a:pt x="0" y="1681842"/>
                  </a:lnTo>
                  <a:lnTo>
                    <a:pt x="718457"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 name="Immagine 2">
              <a:extLst>
                <a:ext uri="{FF2B5EF4-FFF2-40B4-BE49-F238E27FC236}">
                  <a16:creationId xmlns:a16="http://schemas.microsoft.com/office/drawing/2014/main" xmlns="" id="{59A4E216-BB92-4BFA-BC57-575FA712B8AC}"/>
                </a:ext>
              </a:extLst>
            </p:cNvPr>
            <p:cNvPicPr>
              <a:picLocks noChangeAspect="1"/>
            </p:cNvPicPr>
            <p:nvPr/>
          </p:nvPicPr>
          <p:blipFill>
            <a:blip r:embed="rId2" cstate="print"/>
            <a:stretch>
              <a:fillRect/>
            </a:stretch>
          </p:blipFill>
          <p:spPr>
            <a:xfrm>
              <a:off x="4699420" y="3286715"/>
              <a:ext cx="906216" cy="738982"/>
            </a:xfrm>
            <a:prstGeom prst="rect">
              <a:avLst/>
            </a:prstGeom>
          </p:spPr>
        </p:pic>
        <p:pic>
          <p:nvPicPr>
            <p:cNvPr id="2" name="Immagine 1">
              <a:extLst>
                <a:ext uri="{FF2B5EF4-FFF2-40B4-BE49-F238E27FC236}">
                  <a16:creationId xmlns:a16="http://schemas.microsoft.com/office/drawing/2014/main" xmlns="" id="{FA7057F4-D68D-4A22-8D6D-A4C103EED7B0}"/>
                </a:ext>
              </a:extLst>
            </p:cNvPr>
            <p:cNvPicPr>
              <a:picLocks noChangeAspect="1"/>
            </p:cNvPicPr>
            <p:nvPr/>
          </p:nvPicPr>
          <p:blipFill>
            <a:blip r:embed="rId3" cstate="print"/>
            <a:stretch>
              <a:fillRect/>
            </a:stretch>
          </p:blipFill>
          <p:spPr>
            <a:xfrm>
              <a:off x="3997334" y="3766382"/>
              <a:ext cx="870862" cy="873853"/>
            </a:xfrm>
            <a:prstGeom prst="rect">
              <a:avLst/>
            </a:prstGeom>
          </p:spPr>
        </p:pic>
        <p:sp>
          <p:nvSpPr>
            <p:cNvPr id="69" name="Rettangolo 68">
              <a:extLst>
                <a:ext uri="{FF2B5EF4-FFF2-40B4-BE49-F238E27FC236}">
                  <a16:creationId xmlns:a16="http://schemas.microsoft.com/office/drawing/2014/main" xmlns="" id="{938C1FBB-B7C9-4CFC-ABE9-7C48FEB415B4}"/>
                </a:ext>
              </a:extLst>
            </p:cNvPr>
            <p:cNvSpPr/>
            <p:nvPr/>
          </p:nvSpPr>
          <p:spPr>
            <a:xfrm>
              <a:off x="3111169" y="4497792"/>
              <a:ext cx="4016631" cy="585525"/>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0" name="Immagine 19">
              <a:extLst>
                <a:ext uri="{FF2B5EF4-FFF2-40B4-BE49-F238E27FC236}">
                  <a16:creationId xmlns:a16="http://schemas.microsoft.com/office/drawing/2014/main" xmlns="" id="{3D80C162-2E0A-40F3-A393-29A765CF4918}"/>
                </a:ext>
              </a:extLst>
            </p:cNvPr>
            <p:cNvPicPr>
              <a:picLocks noChangeAspect="1"/>
            </p:cNvPicPr>
            <p:nvPr/>
          </p:nvPicPr>
          <p:blipFill>
            <a:blip r:embed="rId2" cstate="print"/>
            <a:stretch>
              <a:fillRect/>
            </a:stretch>
          </p:blipFill>
          <p:spPr>
            <a:xfrm flipH="1">
              <a:off x="5805105" y="3515588"/>
              <a:ext cx="906216" cy="738982"/>
            </a:xfrm>
            <a:prstGeom prst="rect">
              <a:avLst/>
            </a:prstGeom>
          </p:spPr>
        </p:pic>
        <p:sp>
          <p:nvSpPr>
            <p:cNvPr id="24" name="Figura a mano libera: forma 23">
              <a:extLst>
                <a:ext uri="{FF2B5EF4-FFF2-40B4-BE49-F238E27FC236}">
                  <a16:creationId xmlns:a16="http://schemas.microsoft.com/office/drawing/2014/main" xmlns="" id="{8F808AFD-E7EB-4EE3-B055-67BE31194317}"/>
                </a:ext>
              </a:extLst>
            </p:cNvPr>
            <p:cNvSpPr/>
            <p:nvPr/>
          </p:nvSpPr>
          <p:spPr>
            <a:xfrm>
              <a:off x="7250869" y="3476630"/>
              <a:ext cx="4028621" cy="1647156"/>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 name="connsiteX0" fmla="*/ 844179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844179 w 6270171"/>
                <a:gd name="connsiteY4" fmla="*/ 0 h 1959428"/>
                <a:gd name="connsiteX0" fmla="*/ 844179 w 5606021"/>
                <a:gd name="connsiteY0" fmla="*/ 0 h 1959428"/>
                <a:gd name="connsiteX1" fmla="*/ 0 w 5606021"/>
                <a:gd name="connsiteY1" fmla="*/ 1959428 h 1959428"/>
                <a:gd name="connsiteX2" fmla="*/ 5486400 w 5606021"/>
                <a:gd name="connsiteY2" fmla="*/ 1959428 h 1959428"/>
                <a:gd name="connsiteX3" fmla="*/ 5606021 w 5606021"/>
                <a:gd name="connsiteY3" fmla="*/ 54388 h 1959428"/>
                <a:gd name="connsiteX4" fmla="*/ 844179 w 5606021"/>
                <a:gd name="connsiteY4" fmla="*/ 0 h 1959428"/>
                <a:gd name="connsiteX0" fmla="*/ 844179 w 5606021"/>
                <a:gd name="connsiteY0" fmla="*/ 0 h 1959428"/>
                <a:gd name="connsiteX1" fmla="*/ 0 w 5606021"/>
                <a:gd name="connsiteY1" fmla="*/ 1959428 h 1959428"/>
                <a:gd name="connsiteX2" fmla="*/ 5486400 w 5606021"/>
                <a:gd name="connsiteY2" fmla="*/ 1959428 h 1959428"/>
                <a:gd name="connsiteX3" fmla="*/ 5606021 w 5606021"/>
                <a:gd name="connsiteY3" fmla="*/ 18129 h 1959428"/>
                <a:gd name="connsiteX4" fmla="*/ 844179 w 5606021"/>
                <a:gd name="connsiteY4" fmla="*/ 0 h 1959428"/>
                <a:gd name="connsiteX0" fmla="*/ 844179 w 5486400"/>
                <a:gd name="connsiteY0" fmla="*/ 0 h 1959428"/>
                <a:gd name="connsiteX1" fmla="*/ 0 w 5486400"/>
                <a:gd name="connsiteY1" fmla="*/ 1959428 h 1959428"/>
                <a:gd name="connsiteX2" fmla="*/ 5486400 w 5486400"/>
                <a:gd name="connsiteY2" fmla="*/ 1959428 h 1959428"/>
                <a:gd name="connsiteX3" fmla="*/ 5294701 w 5486400"/>
                <a:gd name="connsiteY3" fmla="*/ 36258 h 1959428"/>
                <a:gd name="connsiteX4" fmla="*/ 844179 w 5486400"/>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6400" h="1959428">
                  <a:moveTo>
                    <a:pt x="844179" y="0"/>
                  </a:moveTo>
                  <a:lnTo>
                    <a:pt x="0" y="1959428"/>
                  </a:lnTo>
                  <a:lnTo>
                    <a:pt x="5486400" y="1959428"/>
                  </a:lnTo>
                  <a:lnTo>
                    <a:pt x="5294701" y="36258"/>
                  </a:lnTo>
                  <a:lnTo>
                    <a:pt x="844179" y="0"/>
                  </a:lnTo>
                  <a:close/>
                </a:path>
              </a:pathLst>
            </a:custGeom>
            <a:solidFill>
              <a:srgbClr val="B2DE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Figura a mano libera: forma 24">
              <a:extLst>
                <a:ext uri="{FF2B5EF4-FFF2-40B4-BE49-F238E27FC236}">
                  <a16:creationId xmlns:a16="http://schemas.microsoft.com/office/drawing/2014/main" xmlns="" id="{02E60C2A-8007-4A14-9A16-D656A02B00EB}"/>
                </a:ext>
              </a:extLst>
            </p:cNvPr>
            <p:cNvSpPr/>
            <p:nvPr/>
          </p:nvSpPr>
          <p:spPr>
            <a:xfrm>
              <a:off x="7278707" y="3100303"/>
              <a:ext cx="610363" cy="2006897"/>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D28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Rettangolo 25">
              <a:extLst>
                <a:ext uri="{FF2B5EF4-FFF2-40B4-BE49-F238E27FC236}">
                  <a16:creationId xmlns:a16="http://schemas.microsoft.com/office/drawing/2014/main" xmlns="" id="{2095BA22-160E-44BC-8B84-40B47408F67D}"/>
                </a:ext>
              </a:extLst>
            </p:cNvPr>
            <p:cNvSpPr/>
            <p:nvPr/>
          </p:nvSpPr>
          <p:spPr>
            <a:xfrm>
              <a:off x="7887195" y="3139261"/>
              <a:ext cx="3183464" cy="376327"/>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Figura a mano libera: forma 26">
              <a:extLst>
                <a:ext uri="{FF2B5EF4-FFF2-40B4-BE49-F238E27FC236}">
                  <a16:creationId xmlns:a16="http://schemas.microsoft.com/office/drawing/2014/main" xmlns="" id="{01886E0D-7BAF-483E-AFD6-3A65F1FEAF83}"/>
                </a:ext>
              </a:extLst>
            </p:cNvPr>
            <p:cNvSpPr/>
            <p:nvPr/>
          </p:nvSpPr>
          <p:spPr>
            <a:xfrm>
              <a:off x="11070660" y="3054583"/>
              <a:ext cx="208829" cy="2052618"/>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 name="connsiteX0" fmla="*/ 66166 w 718457"/>
                <a:gd name="connsiteY0" fmla="*/ 0 h 2325982"/>
                <a:gd name="connsiteX1" fmla="*/ 718457 w 718457"/>
                <a:gd name="connsiteY1" fmla="*/ 382882 h 2325982"/>
                <a:gd name="connsiteX2" fmla="*/ 0 w 718457"/>
                <a:gd name="connsiteY2" fmla="*/ 2325982 h 2325982"/>
                <a:gd name="connsiteX3" fmla="*/ 0 w 718457"/>
                <a:gd name="connsiteY3" fmla="*/ 1591196 h 2325982"/>
                <a:gd name="connsiteX4" fmla="*/ 66166 w 718457"/>
                <a:gd name="connsiteY4" fmla="*/ 0 h 2325982"/>
                <a:gd name="connsiteX0" fmla="*/ 66166 w 66166"/>
                <a:gd name="connsiteY0" fmla="*/ 0 h 2325982"/>
                <a:gd name="connsiteX1" fmla="*/ 47529 w 66166"/>
                <a:gd name="connsiteY1" fmla="*/ 382882 h 2325982"/>
                <a:gd name="connsiteX2" fmla="*/ 0 w 66166"/>
                <a:gd name="connsiteY2" fmla="*/ 2325982 h 2325982"/>
                <a:gd name="connsiteX3" fmla="*/ 0 w 66166"/>
                <a:gd name="connsiteY3" fmla="*/ 1591196 h 2325982"/>
                <a:gd name="connsiteX4" fmla="*/ 66166 w 66166"/>
                <a:gd name="connsiteY4" fmla="*/ 0 h 2325982"/>
                <a:gd name="connsiteX0" fmla="*/ 263684 w 263684"/>
                <a:gd name="connsiteY0" fmla="*/ 0 h 2325982"/>
                <a:gd name="connsiteX1" fmla="*/ 0 w 263684"/>
                <a:gd name="connsiteY1" fmla="*/ 382882 h 2325982"/>
                <a:gd name="connsiteX2" fmla="*/ 197518 w 263684"/>
                <a:gd name="connsiteY2" fmla="*/ 2325982 h 2325982"/>
                <a:gd name="connsiteX3" fmla="*/ 197518 w 263684"/>
                <a:gd name="connsiteY3" fmla="*/ 1591196 h 2325982"/>
                <a:gd name="connsiteX4" fmla="*/ 263684 w 263684"/>
                <a:gd name="connsiteY4" fmla="*/ 0 h 2325982"/>
                <a:gd name="connsiteX0" fmla="*/ 105124 w 197518"/>
                <a:gd name="connsiteY0" fmla="*/ 0 h 2378971"/>
                <a:gd name="connsiteX1" fmla="*/ 0 w 197518"/>
                <a:gd name="connsiteY1" fmla="*/ 435871 h 2378971"/>
                <a:gd name="connsiteX2" fmla="*/ 197518 w 197518"/>
                <a:gd name="connsiteY2" fmla="*/ 2378971 h 2378971"/>
                <a:gd name="connsiteX3" fmla="*/ 197518 w 197518"/>
                <a:gd name="connsiteY3" fmla="*/ 1644185 h 2378971"/>
                <a:gd name="connsiteX4" fmla="*/ 105124 w 197518"/>
                <a:gd name="connsiteY4" fmla="*/ 0 h 23789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518" h="2378971">
                  <a:moveTo>
                    <a:pt x="105124" y="0"/>
                  </a:moveTo>
                  <a:lnTo>
                    <a:pt x="0" y="435871"/>
                  </a:lnTo>
                  <a:lnTo>
                    <a:pt x="197518" y="2378971"/>
                  </a:lnTo>
                  <a:lnTo>
                    <a:pt x="197518" y="1644185"/>
                  </a:lnTo>
                  <a:lnTo>
                    <a:pt x="105124"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 name="Rettangolo 27">
              <a:extLst>
                <a:ext uri="{FF2B5EF4-FFF2-40B4-BE49-F238E27FC236}">
                  <a16:creationId xmlns:a16="http://schemas.microsoft.com/office/drawing/2014/main" xmlns="" id="{CB2C922F-CA42-4939-864C-29A68B79BF1B}"/>
                </a:ext>
              </a:extLst>
            </p:cNvPr>
            <p:cNvSpPr/>
            <p:nvPr/>
          </p:nvSpPr>
          <p:spPr>
            <a:xfrm>
              <a:off x="7278707" y="4507951"/>
              <a:ext cx="4016631" cy="585525"/>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18" name="Cilindro 17">
            <a:extLst>
              <a:ext uri="{FF2B5EF4-FFF2-40B4-BE49-F238E27FC236}">
                <a16:creationId xmlns:a16="http://schemas.microsoft.com/office/drawing/2014/main" xmlns="" id="{6177BC3E-6203-4CA1-A279-3B3E11BD3584}"/>
              </a:ext>
            </a:extLst>
          </p:cNvPr>
          <p:cNvSpPr/>
          <p:nvPr/>
        </p:nvSpPr>
        <p:spPr>
          <a:xfrm>
            <a:off x="9022080" y="3749024"/>
            <a:ext cx="483145" cy="556349"/>
          </a:xfrm>
          <a:prstGeom prst="ca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 name="Cilindro 37">
            <a:extLst>
              <a:ext uri="{FF2B5EF4-FFF2-40B4-BE49-F238E27FC236}">
                <a16:creationId xmlns:a16="http://schemas.microsoft.com/office/drawing/2014/main" xmlns="" id="{50DE20ED-9093-46A2-8C41-F6EDB62AFE6D}"/>
              </a:ext>
            </a:extLst>
          </p:cNvPr>
          <p:cNvSpPr/>
          <p:nvPr/>
        </p:nvSpPr>
        <p:spPr>
          <a:xfrm>
            <a:off x="9723632" y="3307261"/>
            <a:ext cx="483145" cy="556349"/>
          </a:xfrm>
          <a:prstGeom prst="ca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 name="Cilindro 38">
            <a:extLst>
              <a:ext uri="{FF2B5EF4-FFF2-40B4-BE49-F238E27FC236}">
                <a16:creationId xmlns:a16="http://schemas.microsoft.com/office/drawing/2014/main" xmlns="" id="{87CBF942-0259-4522-924A-BA7BB3B98862}"/>
              </a:ext>
            </a:extLst>
          </p:cNvPr>
          <p:cNvSpPr/>
          <p:nvPr/>
        </p:nvSpPr>
        <p:spPr>
          <a:xfrm>
            <a:off x="10254621" y="3827618"/>
            <a:ext cx="483145" cy="556349"/>
          </a:xfrm>
          <a:prstGeom prst="ca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8" name="Gruppo 33">
            <a:extLst>
              <a:ext uri="{FF2B5EF4-FFF2-40B4-BE49-F238E27FC236}">
                <a16:creationId xmlns:a16="http://schemas.microsoft.com/office/drawing/2014/main" xmlns="" id="{F3CA605D-2925-44E6-ABC9-846F27E977B7}"/>
              </a:ext>
            </a:extLst>
          </p:cNvPr>
          <p:cNvGrpSpPr/>
          <p:nvPr/>
        </p:nvGrpSpPr>
        <p:grpSpPr>
          <a:xfrm>
            <a:off x="838287" y="5143609"/>
            <a:ext cx="10652431" cy="830997"/>
            <a:chOff x="838287" y="5143609"/>
            <a:chExt cx="10652431" cy="830997"/>
          </a:xfrm>
        </p:grpSpPr>
        <p:sp>
          <p:nvSpPr>
            <p:cNvPr id="21" name="CasellaDiTesto 20">
              <a:extLst>
                <a:ext uri="{FF2B5EF4-FFF2-40B4-BE49-F238E27FC236}">
                  <a16:creationId xmlns:a16="http://schemas.microsoft.com/office/drawing/2014/main" xmlns="" id="{C398C417-64DF-42C7-AA04-C7A48A390FC3}"/>
                </a:ext>
              </a:extLst>
            </p:cNvPr>
            <p:cNvSpPr txBox="1"/>
            <p:nvPr/>
          </p:nvSpPr>
          <p:spPr>
            <a:xfrm>
              <a:off x="4974497" y="5143609"/>
              <a:ext cx="2136419" cy="461665"/>
            </a:xfrm>
            <a:prstGeom prst="rect">
              <a:avLst/>
            </a:prstGeom>
            <a:noFill/>
          </p:spPr>
          <p:txBody>
            <a:bodyPr wrap="none" rtlCol="0">
              <a:spAutoFit/>
            </a:bodyPr>
            <a:lstStyle/>
            <a:p>
              <a:pPr algn="ctr"/>
              <a:r>
                <a:rPr lang="it-IT" sz="2400" b="1" dirty="0"/>
                <a:t>OUR INDUSTRY</a:t>
              </a:r>
            </a:p>
          </p:txBody>
        </p:sp>
        <p:sp>
          <p:nvSpPr>
            <p:cNvPr id="41" name="CasellaDiTesto 40">
              <a:extLst>
                <a:ext uri="{FF2B5EF4-FFF2-40B4-BE49-F238E27FC236}">
                  <a16:creationId xmlns:a16="http://schemas.microsoft.com/office/drawing/2014/main" xmlns="" id="{5E201D68-7DD2-4A67-B7D3-306BE1A01586}"/>
                </a:ext>
              </a:extLst>
            </p:cNvPr>
            <p:cNvSpPr txBox="1"/>
            <p:nvPr/>
          </p:nvSpPr>
          <p:spPr>
            <a:xfrm>
              <a:off x="838287" y="5143609"/>
              <a:ext cx="2605393" cy="830997"/>
            </a:xfrm>
            <a:prstGeom prst="rect">
              <a:avLst/>
            </a:prstGeom>
            <a:noFill/>
          </p:spPr>
          <p:txBody>
            <a:bodyPr wrap="none" rtlCol="0">
              <a:spAutoFit/>
            </a:bodyPr>
            <a:lstStyle/>
            <a:p>
              <a:pPr algn="ctr"/>
              <a:r>
                <a:rPr lang="it-IT" sz="2400" b="1" dirty="0"/>
                <a:t>THE INDUSTRY</a:t>
              </a:r>
            </a:p>
            <a:p>
              <a:pPr algn="ctr"/>
              <a:r>
                <a:rPr lang="it-IT" sz="2400" b="1" dirty="0"/>
                <a:t>OF OUR SUPPLIERS</a:t>
              </a:r>
            </a:p>
          </p:txBody>
        </p:sp>
        <p:sp>
          <p:nvSpPr>
            <p:cNvPr id="42" name="CasellaDiTesto 41">
              <a:extLst>
                <a:ext uri="{FF2B5EF4-FFF2-40B4-BE49-F238E27FC236}">
                  <a16:creationId xmlns:a16="http://schemas.microsoft.com/office/drawing/2014/main" xmlns="" id="{CC4813CF-1FCE-4285-8C54-729875DA4D8D}"/>
                </a:ext>
              </a:extLst>
            </p:cNvPr>
            <p:cNvSpPr txBox="1"/>
            <p:nvPr/>
          </p:nvSpPr>
          <p:spPr>
            <a:xfrm>
              <a:off x="8641732" y="5143609"/>
              <a:ext cx="2848986" cy="830997"/>
            </a:xfrm>
            <a:prstGeom prst="rect">
              <a:avLst/>
            </a:prstGeom>
            <a:noFill/>
          </p:spPr>
          <p:txBody>
            <a:bodyPr wrap="none" rtlCol="0">
              <a:spAutoFit/>
            </a:bodyPr>
            <a:lstStyle/>
            <a:p>
              <a:pPr algn="ctr"/>
              <a:r>
                <a:rPr lang="it-IT" sz="2400" b="1" dirty="0"/>
                <a:t>THE INDUSTRY</a:t>
              </a:r>
            </a:p>
            <a:p>
              <a:pPr algn="ctr"/>
              <a:r>
                <a:rPr lang="it-IT" sz="2400" b="1" dirty="0"/>
                <a:t>OF OUR CUSTOMERS</a:t>
              </a:r>
            </a:p>
          </p:txBody>
        </p:sp>
      </p:grpSp>
      <p:sp>
        <p:nvSpPr>
          <p:cNvPr id="44" name="Cubo 43">
            <a:extLst>
              <a:ext uri="{FF2B5EF4-FFF2-40B4-BE49-F238E27FC236}">
                <a16:creationId xmlns:a16="http://schemas.microsoft.com/office/drawing/2014/main" xmlns="" id="{7D20D3A8-4EB8-419D-9A23-2807C1B840FE}"/>
              </a:ext>
            </a:extLst>
          </p:cNvPr>
          <p:cNvSpPr/>
          <p:nvPr/>
        </p:nvSpPr>
        <p:spPr>
          <a:xfrm>
            <a:off x="1889523" y="3749024"/>
            <a:ext cx="502920" cy="5334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 name="Cubo 44">
            <a:extLst>
              <a:ext uri="{FF2B5EF4-FFF2-40B4-BE49-F238E27FC236}">
                <a16:creationId xmlns:a16="http://schemas.microsoft.com/office/drawing/2014/main" xmlns="" id="{1E2B76D3-BD02-4A0B-BAEE-F7330AA0DC63}"/>
              </a:ext>
            </a:extLst>
          </p:cNvPr>
          <p:cNvSpPr/>
          <p:nvPr/>
        </p:nvSpPr>
        <p:spPr>
          <a:xfrm>
            <a:off x="2815283" y="3307261"/>
            <a:ext cx="502920" cy="5334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 name="Cubo 45">
            <a:extLst>
              <a:ext uri="{FF2B5EF4-FFF2-40B4-BE49-F238E27FC236}">
                <a16:creationId xmlns:a16="http://schemas.microsoft.com/office/drawing/2014/main" xmlns="" id="{DE8DEDD5-1D4B-4FC5-B476-C59D1936B9DE}"/>
              </a:ext>
            </a:extLst>
          </p:cNvPr>
          <p:cNvSpPr/>
          <p:nvPr/>
        </p:nvSpPr>
        <p:spPr>
          <a:xfrm>
            <a:off x="2910048" y="3749024"/>
            <a:ext cx="589321" cy="625037"/>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Freccia a pentagono 3">
            <a:extLst>
              <a:ext uri="{FF2B5EF4-FFF2-40B4-BE49-F238E27FC236}">
                <a16:creationId xmlns:a16="http://schemas.microsoft.com/office/drawing/2014/main" xmlns="" id="{34673214-8F91-46F0-B090-77689EC139A5}"/>
              </a:ext>
            </a:extLst>
          </p:cNvPr>
          <p:cNvSpPr/>
          <p:nvPr/>
        </p:nvSpPr>
        <p:spPr>
          <a:xfrm>
            <a:off x="5216683" y="5675401"/>
            <a:ext cx="2279743" cy="101348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b="1" dirty="0">
                <a:latin typeface="Arial Black" panose="020B0A04020102020204" pitchFamily="34" charset="0"/>
              </a:rPr>
              <a:t>VALUE</a:t>
            </a:r>
          </a:p>
        </p:txBody>
      </p:sp>
    </p:spTree>
    <p:extLst>
      <p:ext uri="{BB962C8B-B14F-4D97-AF65-F5344CB8AC3E}">
        <p14:creationId xmlns:p14="http://schemas.microsoft.com/office/powerpoint/2010/main" xmlns="" val="35529156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Figura a mano libera: forma 34">
            <a:extLst>
              <a:ext uri="{FF2B5EF4-FFF2-40B4-BE49-F238E27FC236}">
                <a16:creationId xmlns:a16="http://schemas.microsoft.com/office/drawing/2014/main" xmlns="" id="{7BF080A0-2AF8-44E1-A877-6AE2607448B8}"/>
              </a:ext>
            </a:extLst>
          </p:cNvPr>
          <p:cNvSpPr/>
          <p:nvPr/>
        </p:nvSpPr>
        <p:spPr>
          <a:xfrm>
            <a:off x="1993171" y="2150909"/>
            <a:ext cx="3542654" cy="1016927"/>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 name="connsiteX0" fmla="*/ 1632857 w 6664510"/>
              <a:gd name="connsiteY0" fmla="*/ 0 h 1959428"/>
              <a:gd name="connsiteX1" fmla="*/ 0 w 6664510"/>
              <a:gd name="connsiteY1" fmla="*/ 1959428 h 1959428"/>
              <a:gd name="connsiteX2" fmla="*/ 5486400 w 6664510"/>
              <a:gd name="connsiteY2" fmla="*/ 1959428 h 1959428"/>
              <a:gd name="connsiteX3" fmla="*/ 6664510 w 6664510"/>
              <a:gd name="connsiteY3" fmla="*/ 36258 h 1959428"/>
              <a:gd name="connsiteX4" fmla="*/ 1632857 w 6664510"/>
              <a:gd name="connsiteY4" fmla="*/ 0 h 1959428"/>
              <a:gd name="connsiteX0" fmla="*/ 2442289 w 6664510"/>
              <a:gd name="connsiteY0" fmla="*/ 0 h 1941299"/>
              <a:gd name="connsiteX1" fmla="*/ 0 w 6664510"/>
              <a:gd name="connsiteY1" fmla="*/ 1941299 h 1941299"/>
              <a:gd name="connsiteX2" fmla="*/ 5486400 w 6664510"/>
              <a:gd name="connsiteY2" fmla="*/ 1941299 h 1941299"/>
              <a:gd name="connsiteX3" fmla="*/ 6664510 w 6664510"/>
              <a:gd name="connsiteY3" fmla="*/ 18129 h 1941299"/>
              <a:gd name="connsiteX4" fmla="*/ 2442289 w 6664510"/>
              <a:gd name="connsiteY4" fmla="*/ 0 h 1941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4510" h="1941299">
                <a:moveTo>
                  <a:pt x="2442289" y="0"/>
                </a:moveTo>
                <a:lnTo>
                  <a:pt x="0" y="1941299"/>
                </a:lnTo>
                <a:lnTo>
                  <a:pt x="5486400" y="1941299"/>
                </a:lnTo>
                <a:lnTo>
                  <a:pt x="6664510" y="18129"/>
                </a:lnTo>
                <a:lnTo>
                  <a:pt x="2442289" y="0"/>
                </a:lnTo>
                <a:close/>
              </a:path>
            </a:pathLst>
          </a:custGeom>
          <a:solidFill>
            <a:srgbClr val="BAE1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 name="Figura a mano libera: forma 35">
            <a:extLst>
              <a:ext uri="{FF2B5EF4-FFF2-40B4-BE49-F238E27FC236}">
                <a16:creationId xmlns:a16="http://schemas.microsoft.com/office/drawing/2014/main" xmlns="" id="{49CA9AE4-D0F4-4F7A-8994-EB0423995ECD}"/>
              </a:ext>
            </a:extLst>
          </p:cNvPr>
          <p:cNvSpPr/>
          <p:nvPr/>
        </p:nvSpPr>
        <p:spPr>
          <a:xfrm>
            <a:off x="2050734" y="1966015"/>
            <a:ext cx="1194046" cy="1152684"/>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 name="connsiteX0" fmla="*/ 0 w 2285105"/>
              <a:gd name="connsiteY0" fmla="*/ 2334986 h 2334986"/>
              <a:gd name="connsiteX1" fmla="*/ 0 w 2285105"/>
              <a:gd name="connsiteY1" fmla="*/ 1600200 h 2334986"/>
              <a:gd name="connsiteX2" fmla="*/ 1567543 w 2285105"/>
              <a:gd name="connsiteY2" fmla="*/ 0 h 2334986"/>
              <a:gd name="connsiteX3" fmla="*/ 2285105 w 2285105"/>
              <a:gd name="connsiteY3" fmla="*/ 440871 h 2334986"/>
              <a:gd name="connsiteX4" fmla="*/ 48986 w 2285105"/>
              <a:gd name="connsiteY4" fmla="*/ 2318657 h 2334986"/>
              <a:gd name="connsiteX0" fmla="*/ 0 w 2314712"/>
              <a:gd name="connsiteY0" fmla="*/ 2282436 h 2282436"/>
              <a:gd name="connsiteX1" fmla="*/ 0 w 2314712"/>
              <a:gd name="connsiteY1" fmla="*/ 1547650 h 2282436"/>
              <a:gd name="connsiteX2" fmla="*/ 2314712 w 2314712"/>
              <a:gd name="connsiteY2" fmla="*/ 0 h 2282436"/>
              <a:gd name="connsiteX3" fmla="*/ 2285105 w 2314712"/>
              <a:gd name="connsiteY3" fmla="*/ 388321 h 2282436"/>
              <a:gd name="connsiteX4" fmla="*/ 48986 w 2314712"/>
              <a:gd name="connsiteY4" fmla="*/ 2266107 h 2282436"/>
              <a:gd name="connsiteX0" fmla="*/ 0 w 2314712"/>
              <a:gd name="connsiteY0" fmla="*/ 2282436 h 2282436"/>
              <a:gd name="connsiteX1" fmla="*/ 0 w 2314712"/>
              <a:gd name="connsiteY1" fmla="*/ 1547650 h 2282436"/>
              <a:gd name="connsiteX2" fmla="*/ 2314712 w 2314712"/>
              <a:gd name="connsiteY2" fmla="*/ 0 h 2282436"/>
              <a:gd name="connsiteX3" fmla="*/ 1535217 w 2314712"/>
              <a:gd name="connsiteY3" fmla="*/ 1083466 h 2282436"/>
              <a:gd name="connsiteX4" fmla="*/ 48986 w 2314712"/>
              <a:gd name="connsiteY4" fmla="*/ 2266107 h 2282436"/>
              <a:gd name="connsiteX0" fmla="*/ 0 w 1564824"/>
              <a:gd name="connsiteY0" fmla="*/ 1750854 h 1750854"/>
              <a:gd name="connsiteX1" fmla="*/ 0 w 1564824"/>
              <a:gd name="connsiteY1" fmla="*/ 1016068 h 1750854"/>
              <a:gd name="connsiteX2" fmla="*/ 1564824 w 1564824"/>
              <a:gd name="connsiteY2" fmla="*/ 0 h 1750854"/>
              <a:gd name="connsiteX3" fmla="*/ 1535217 w 1564824"/>
              <a:gd name="connsiteY3" fmla="*/ 551884 h 1750854"/>
              <a:gd name="connsiteX4" fmla="*/ 48986 w 1564824"/>
              <a:gd name="connsiteY4" fmla="*/ 1734525 h 1750854"/>
              <a:gd name="connsiteX0" fmla="*/ 120950 w 1685774"/>
              <a:gd name="connsiteY0" fmla="*/ 1750854 h 1750854"/>
              <a:gd name="connsiteX1" fmla="*/ 0 w 1685774"/>
              <a:gd name="connsiteY1" fmla="*/ 1424977 h 1750854"/>
              <a:gd name="connsiteX2" fmla="*/ 1685774 w 1685774"/>
              <a:gd name="connsiteY2" fmla="*/ 0 h 1750854"/>
              <a:gd name="connsiteX3" fmla="*/ 1656167 w 1685774"/>
              <a:gd name="connsiteY3" fmla="*/ 551884 h 1750854"/>
              <a:gd name="connsiteX4" fmla="*/ 169936 w 1685774"/>
              <a:gd name="connsiteY4" fmla="*/ 1734525 h 1750854"/>
              <a:gd name="connsiteX0" fmla="*/ 120950 w 1709964"/>
              <a:gd name="connsiteY0" fmla="*/ 1546400 h 1546400"/>
              <a:gd name="connsiteX1" fmla="*/ 0 w 1709964"/>
              <a:gd name="connsiteY1" fmla="*/ 1220523 h 1546400"/>
              <a:gd name="connsiteX2" fmla="*/ 1709964 w 1709964"/>
              <a:gd name="connsiteY2" fmla="*/ 0 h 1546400"/>
              <a:gd name="connsiteX3" fmla="*/ 1656167 w 1709964"/>
              <a:gd name="connsiteY3" fmla="*/ 347430 h 1546400"/>
              <a:gd name="connsiteX4" fmla="*/ 169936 w 1709964"/>
              <a:gd name="connsiteY4" fmla="*/ 1530071 h 1546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9964" h="1546400">
                <a:moveTo>
                  <a:pt x="120950" y="1546400"/>
                </a:moveTo>
                <a:lnTo>
                  <a:pt x="0" y="1220523"/>
                </a:lnTo>
                <a:lnTo>
                  <a:pt x="1709964" y="0"/>
                </a:lnTo>
                <a:cubicBezTo>
                  <a:pt x="1700095" y="129440"/>
                  <a:pt x="1666036" y="217990"/>
                  <a:pt x="1656167" y="347430"/>
                </a:cubicBezTo>
                <a:cubicBezTo>
                  <a:pt x="1139096" y="973359"/>
                  <a:pt x="687007" y="904142"/>
                  <a:pt x="169936" y="1530071"/>
                </a:cubicBez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 name="Rettangolo 36">
            <a:extLst>
              <a:ext uri="{FF2B5EF4-FFF2-40B4-BE49-F238E27FC236}">
                <a16:creationId xmlns:a16="http://schemas.microsoft.com/office/drawing/2014/main" xmlns="" id="{7F3E4915-15EB-40C0-AFB4-EF87BEC27E66}"/>
              </a:ext>
            </a:extLst>
          </p:cNvPr>
          <p:cNvSpPr/>
          <p:nvPr/>
        </p:nvSpPr>
        <p:spPr>
          <a:xfrm>
            <a:off x="3222973" y="1939039"/>
            <a:ext cx="2306754" cy="226126"/>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 name="Figura a mano libera: forma 39">
            <a:extLst>
              <a:ext uri="{FF2B5EF4-FFF2-40B4-BE49-F238E27FC236}">
                <a16:creationId xmlns:a16="http://schemas.microsoft.com/office/drawing/2014/main" xmlns="" id="{16180A4F-6E21-4216-BDB1-59F0F9A51CAA}"/>
              </a:ext>
            </a:extLst>
          </p:cNvPr>
          <p:cNvSpPr/>
          <p:nvPr/>
        </p:nvSpPr>
        <p:spPr>
          <a:xfrm>
            <a:off x="4869345" y="1957806"/>
            <a:ext cx="693553" cy="1224641"/>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 name="connsiteX0" fmla="*/ 718457 w 1463933"/>
              <a:gd name="connsiteY0" fmla="*/ 0 h 2416628"/>
              <a:gd name="connsiteX1" fmla="*/ 1463933 w 1463933"/>
              <a:gd name="connsiteY1" fmla="*/ 546045 h 2416628"/>
              <a:gd name="connsiteX2" fmla="*/ 0 w 1463933"/>
              <a:gd name="connsiteY2" fmla="*/ 2416628 h 2416628"/>
              <a:gd name="connsiteX3" fmla="*/ 0 w 1463933"/>
              <a:gd name="connsiteY3" fmla="*/ 1681842 h 2416628"/>
              <a:gd name="connsiteX4" fmla="*/ 718457 w 1463933"/>
              <a:gd name="connsiteY4" fmla="*/ 0 h 2416628"/>
              <a:gd name="connsiteX0" fmla="*/ 1221653 w 1463933"/>
              <a:gd name="connsiteY0" fmla="*/ 0 h 2344111"/>
              <a:gd name="connsiteX1" fmla="*/ 1463933 w 1463933"/>
              <a:gd name="connsiteY1" fmla="*/ 473528 h 2344111"/>
              <a:gd name="connsiteX2" fmla="*/ 0 w 1463933"/>
              <a:gd name="connsiteY2" fmla="*/ 2344111 h 2344111"/>
              <a:gd name="connsiteX3" fmla="*/ 0 w 1463933"/>
              <a:gd name="connsiteY3" fmla="*/ 1609325 h 2344111"/>
              <a:gd name="connsiteX4" fmla="*/ 1221653 w 1463933"/>
              <a:gd name="connsiteY4" fmla="*/ 0 h 2344111"/>
              <a:gd name="connsiteX0" fmla="*/ 1221653 w 1258927"/>
              <a:gd name="connsiteY0" fmla="*/ 0 h 2344111"/>
              <a:gd name="connsiteX1" fmla="*/ 1258927 w 1258927"/>
              <a:gd name="connsiteY1" fmla="*/ 564174 h 2344111"/>
              <a:gd name="connsiteX2" fmla="*/ 0 w 1258927"/>
              <a:gd name="connsiteY2" fmla="*/ 2344111 h 2344111"/>
              <a:gd name="connsiteX3" fmla="*/ 0 w 1258927"/>
              <a:gd name="connsiteY3" fmla="*/ 1609325 h 2344111"/>
              <a:gd name="connsiteX4" fmla="*/ 1221653 w 1258927"/>
              <a:gd name="connsiteY4" fmla="*/ 0 h 2344111"/>
              <a:gd name="connsiteX0" fmla="*/ 1282948 w 1320222"/>
              <a:gd name="connsiteY0" fmla="*/ 0 h 2344111"/>
              <a:gd name="connsiteX1" fmla="*/ 1320222 w 1320222"/>
              <a:gd name="connsiteY1" fmla="*/ 564174 h 2344111"/>
              <a:gd name="connsiteX2" fmla="*/ 61295 w 1320222"/>
              <a:gd name="connsiteY2" fmla="*/ 2344111 h 2344111"/>
              <a:gd name="connsiteX3" fmla="*/ 0 w 1320222"/>
              <a:gd name="connsiteY3" fmla="*/ 1990925 h 2344111"/>
              <a:gd name="connsiteX4" fmla="*/ 1282948 w 1320222"/>
              <a:gd name="connsiteY4" fmla="*/ 0 h 2344111"/>
              <a:gd name="connsiteX0" fmla="*/ 1282948 w 1282948"/>
              <a:gd name="connsiteY0" fmla="*/ 0 h 2344111"/>
              <a:gd name="connsiteX1" fmla="*/ 547910 w 1282948"/>
              <a:gd name="connsiteY1" fmla="*/ 1685124 h 2344111"/>
              <a:gd name="connsiteX2" fmla="*/ 61295 w 1282948"/>
              <a:gd name="connsiteY2" fmla="*/ 2344111 h 2344111"/>
              <a:gd name="connsiteX3" fmla="*/ 0 w 1282948"/>
              <a:gd name="connsiteY3" fmla="*/ 1990925 h 2344111"/>
              <a:gd name="connsiteX4" fmla="*/ 1282948 w 1282948"/>
              <a:gd name="connsiteY4" fmla="*/ 0 h 2344111"/>
              <a:gd name="connsiteX0" fmla="*/ 559672 w 559672"/>
              <a:gd name="connsiteY0" fmla="*/ 0 h 1437811"/>
              <a:gd name="connsiteX1" fmla="*/ 547910 w 559672"/>
              <a:gd name="connsiteY1" fmla="*/ 778824 h 1437811"/>
              <a:gd name="connsiteX2" fmla="*/ 61295 w 559672"/>
              <a:gd name="connsiteY2" fmla="*/ 1437811 h 1437811"/>
              <a:gd name="connsiteX3" fmla="*/ 0 w 559672"/>
              <a:gd name="connsiteY3" fmla="*/ 1084625 h 1437811"/>
              <a:gd name="connsiteX4" fmla="*/ 559672 w 559672"/>
              <a:gd name="connsiteY4" fmla="*/ 0 h 1437811"/>
              <a:gd name="connsiteX0" fmla="*/ 559672 w 805347"/>
              <a:gd name="connsiteY0" fmla="*/ 0 h 1437811"/>
              <a:gd name="connsiteX1" fmla="*/ 805347 w 805347"/>
              <a:gd name="connsiteY1" fmla="*/ 146799 h 1437811"/>
              <a:gd name="connsiteX2" fmla="*/ 61295 w 805347"/>
              <a:gd name="connsiteY2" fmla="*/ 1437811 h 1437811"/>
              <a:gd name="connsiteX3" fmla="*/ 0 w 805347"/>
              <a:gd name="connsiteY3" fmla="*/ 1084625 h 1437811"/>
              <a:gd name="connsiteX4" fmla="*/ 559672 w 805347"/>
              <a:gd name="connsiteY4" fmla="*/ 0 h 1437811"/>
              <a:gd name="connsiteX0" fmla="*/ 804850 w 805347"/>
              <a:gd name="connsiteY0" fmla="*/ 0 h 1533211"/>
              <a:gd name="connsiteX1" fmla="*/ 805347 w 805347"/>
              <a:gd name="connsiteY1" fmla="*/ 242199 h 1533211"/>
              <a:gd name="connsiteX2" fmla="*/ 61295 w 805347"/>
              <a:gd name="connsiteY2" fmla="*/ 1533211 h 1533211"/>
              <a:gd name="connsiteX3" fmla="*/ 0 w 805347"/>
              <a:gd name="connsiteY3" fmla="*/ 1180025 h 1533211"/>
              <a:gd name="connsiteX4" fmla="*/ 804850 w 805347"/>
              <a:gd name="connsiteY4" fmla="*/ 0 h 15332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5347" h="1533211">
                <a:moveTo>
                  <a:pt x="804850" y="0"/>
                </a:moveTo>
                <a:cubicBezTo>
                  <a:pt x="805016" y="80733"/>
                  <a:pt x="805181" y="161466"/>
                  <a:pt x="805347" y="242199"/>
                </a:cubicBezTo>
                <a:lnTo>
                  <a:pt x="61295" y="1533211"/>
                </a:lnTo>
                <a:lnTo>
                  <a:pt x="0" y="1180025"/>
                </a:lnTo>
                <a:lnTo>
                  <a:pt x="804850" y="0"/>
                </a:lnTo>
                <a:close/>
              </a:path>
            </a:pathLst>
          </a:custGeom>
          <a:solidFill>
            <a:srgbClr val="FFBA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 name="Rettangolo 42">
            <a:extLst>
              <a:ext uri="{FF2B5EF4-FFF2-40B4-BE49-F238E27FC236}">
                <a16:creationId xmlns:a16="http://schemas.microsoft.com/office/drawing/2014/main" xmlns="" id="{5430C569-A570-454A-A6AE-6D1701319EBC}"/>
              </a:ext>
            </a:extLst>
          </p:cNvPr>
          <p:cNvSpPr/>
          <p:nvPr/>
        </p:nvSpPr>
        <p:spPr>
          <a:xfrm>
            <a:off x="2020244" y="2932746"/>
            <a:ext cx="2901332" cy="247473"/>
          </a:xfrm>
          <a:prstGeom prst="rect">
            <a:avLst/>
          </a:prstGeom>
          <a:solidFill>
            <a:srgbClr val="C88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Titolo 8">
            <a:extLst>
              <a:ext uri="{FF2B5EF4-FFF2-40B4-BE49-F238E27FC236}">
                <a16:creationId xmlns:a16="http://schemas.microsoft.com/office/drawing/2014/main" xmlns="" id="{5A417F1E-C800-4D26-AF1F-D1ED6988801B}"/>
              </a:ext>
            </a:extLst>
          </p:cNvPr>
          <p:cNvSpPr>
            <a:spLocks noGrp="1"/>
          </p:cNvSpPr>
          <p:nvPr>
            <p:ph type="title"/>
          </p:nvPr>
        </p:nvSpPr>
        <p:spPr/>
        <p:txBody>
          <a:bodyPr/>
          <a:lstStyle/>
          <a:p>
            <a:pPr lvl="0"/>
            <a:r>
              <a:rPr lang="en-US" dirty="0"/>
              <a:t>An industry is in a supply chain</a:t>
            </a:r>
            <a:endParaRPr lang="it-IT" dirty="0"/>
          </a:p>
        </p:txBody>
      </p:sp>
      <p:sp>
        <p:nvSpPr>
          <p:cNvPr id="29" name="Figura a mano libera: forma 28">
            <a:extLst>
              <a:ext uri="{FF2B5EF4-FFF2-40B4-BE49-F238E27FC236}">
                <a16:creationId xmlns:a16="http://schemas.microsoft.com/office/drawing/2014/main" xmlns="" id="{F1B9C4FF-7474-4CDC-B97C-3945C6F11B3F}"/>
              </a:ext>
            </a:extLst>
          </p:cNvPr>
          <p:cNvSpPr/>
          <p:nvPr/>
        </p:nvSpPr>
        <p:spPr>
          <a:xfrm>
            <a:off x="121920" y="3507125"/>
            <a:ext cx="4649848" cy="1550598"/>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 name="connsiteX0" fmla="*/ 1632857 w 6664510"/>
              <a:gd name="connsiteY0" fmla="*/ 0 h 1959428"/>
              <a:gd name="connsiteX1" fmla="*/ 0 w 6664510"/>
              <a:gd name="connsiteY1" fmla="*/ 1959428 h 1959428"/>
              <a:gd name="connsiteX2" fmla="*/ 5486400 w 6664510"/>
              <a:gd name="connsiteY2" fmla="*/ 1959428 h 1959428"/>
              <a:gd name="connsiteX3" fmla="*/ 6664510 w 6664510"/>
              <a:gd name="connsiteY3" fmla="*/ 36258 h 1959428"/>
              <a:gd name="connsiteX4" fmla="*/ 1632857 w 6664510"/>
              <a:gd name="connsiteY4" fmla="*/ 0 h 1959428"/>
              <a:gd name="connsiteX0" fmla="*/ 2442289 w 6664510"/>
              <a:gd name="connsiteY0" fmla="*/ 0 h 1941299"/>
              <a:gd name="connsiteX1" fmla="*/ 0 w 6664510"/>
              <a:gd name="connsiteY1" fmla="*/ 1941299 h 1941299"/>
              <a:gd name="connsiteX2" fmla="*/ 5486400 w 6664510"/>
              <a:gd name="connsiteY2" fmla="*/ 1941299 h 1941299"/>
              <a:gd name="connsiteX3" fmla="*/ 6664510 w 6664510"/>
              <a:gd name="connsiteY3" fmla="*/ 18129 h 1941299"/>
              <a:gd name="connsiteX4" fmla="*/ 2442289 w 6664510"/>
              <a:gd name="connsiteY4" fmla="*/ 0 h 1941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4510" h="1941299">
                <a:moveTo>
                  <a:pt x="2442289" y="0"/>
                </a:moveTo>
                <a:lnTo>
                  <a:pt x="0" y="1941299"/>
                </a:lnTo>
                <a:lnTo>
                  <a:pt x="5486400" y="1941299"/>
                </a:lnTo>
                <a:lnTo>
                  <a:pt x="6664510" y="18129"/>
                </a:lnTo>
                <a:lnTo>
                  <a:pt x="2442289" y="0"/>
                </a:lnTo>
                <a:close/>
              </a:path>
            </a:pathLst>
          </a:custGeom>
          <a:solidFill>
            <a:srgbClr val="BAE1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 name="Figura a mano libera: forma 29">
            <a:extLst>
              <a:ext uri="{FF2B5EF4-FFF2-40B4-BE49-F238E27FC236}">
                <a16:creationId xmlns:a16="http://schemas.microsoft.com/office/drawing/2014/main" xmlns="" id="{4946FF13-D429-47A9-A272-789CDD6F85ED}"/>
              </a:ext>
            </a:extLst>
          </p:cNvPr>
          <p:cNvSpPr/>
          <p:nvPr/>
        </p:nvSpPr>
        <p:spPr>
          <a:xfrm>
            <a:off x="250055" y="3121763"/>
            <a:ext cx="1614980" cy="1886822"/>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 name="connsiteX0" fmla="*/ 0 w 2285105"/>
              <a:gd name="connsiteY0" fmla="*/ 2334986 h 2334986"/>
              <a:gd name="connsiteX1" fmla="*/ 0 w 2285105"/>
              <a:gd name="connsiteY1" fmla="*/ 1600200 h 2334986"/>
              <a:gd name="connsiteX2" fmla="*/ 1567543 w 2285105"/>
              <a:gd name="connsiteY2" fmla="*/ 0 h 2334986"/>
              <a:gd name="connsiteX3" fmla="*/ 2285105 w 2285105"/>
              <a:gd name="connsiteY3" fmla="*/ 440871 h 2334986"/>
              <a:gd name="connsiteX4" fmla="*/ 48986 w 2285105"/>
              <a:gd name="connsiteY4" fmla="*/ 2318657 h 2334986"/>
              <a:gd name="connsiteX0" fmla="*/ 0 w 2314712"/>
              <a:gd name="connsiteY0" fmla="*/ 2282436 h 2282436"/>
              <a:gd name="connsiteX1" fmla="*/ 0 w 2314712"/>
              <a:gd name="connsiteY1" fmla="*/ 1547650 h 2282436"/>
              <a:gd name="connsiteX2" fmla="*/ 2314712 w 2314712"/>
              <a:gd name="connsiteY2" fmla="*/ 0 h 2282436"/>
              <a:gd name="connsiteX3" fmla="*/ 2285105 w 2314712"/>
              <a:gd name="connsiteY3" fmla="*/ 388321 h 2282436"/>
              <a:gd name="connsiteX4" fmla="*/ 48986 w 2314712"/>
              <a:gd name="connsiteY4" fmla="*/ 2266107 h 2282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4712" h="2282436">
                <a:moveTo>
                  <a:pt x="0" y="2282436"/>
                </a:moveTo>
                <a:lnTo>
                  <a:pt x="0" y="1547650"/>
                </a:lnTo>
                <a:lnTo>
                  <a:pt x="2314712" y="0"/>
                </a:lnTo>
                <a:lnTo>
                  <a:pt x="2285105" y="388321"/>
                </a:lnTo>
                <a:cubicBezTo>
                  <a:pt x="1768034" y="1014250"/>
                  <a:pt x="566057" y="1640178"/>
                  <a:pt x="48986" y="2266107"/>
                </a:cubicBez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 name="Rettangolo 30">
            <a:extLst>
              <a:ext uri="{FF2B5EF4-FFF2-40B4-BE49-F238E27FC236}">
                <a16:creationId xmlns:a16="http://schemas.microsoft.com/office/drawing/2014/main" xmlns="" id="{D79871E8-46B8-46A8-B95C-79CA6FFA6065}"/>
              </a:ext>
            </a:extLst>
          </p:cNvPr>
          <p:cNvSpPr/>
          <p:nvPr/>
        </p:nvSpPr>
        <p:spPr>
          <a:xfrm>
            <a:off x="1777027" y="3134145"/>
            <a:ext cx="3124911" cy="357575"/>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Figura a mano libera: forma 31">
            <a:extLst>
              <a:ext uri="{FF2B5EF4-FFF2-40B4-BE49-F238E27FC236}">
                <a16:creationId xmlns:a16="http://schemas.microsoft.com/office/drawing/2014/main" xmlns="" id="{B223EE48-C272-4570-91BD-89E2FB4D5716}"/>
              </a:ext>
            </a:extLst>
          </p:cNvPr>
          <p:cNvSpPr/>
          <p:nvPr/>
        </p:nvSpPr>
        <p:spPr>
          <a:xfrm>
            <a:off x="3964856" y="3169623"/>
            <a:ext cx="978168" cy="1872341"/>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 name="connsiteX0" fmla="*/ 718457 w 1463933"/>
              <a:gd name="connsiteY0" fmla="*/ 0 h 2416628"/>
              <a:gd name="connsiteX1" fmla="*/ 1463933 w 1463933"/>
              <a:gd name="connsiteY1" fmla="*/ 546045 h 2416628"/>
              <a:gd name="connsiteX2" fmla="*/ 0 w 1463933"/>
              <a:gd name="connsiteY2" fmla="*/ 2416628 h 2416628"/>
              <a:gd name="connsiteX3" fmla="*/ 0 w 1463933"/>
              <a:gd name="connsiteY3" fmla="*/ 1681842 h 2416628"/>
              <a:gd name="connsiteX4" fmla="*/ 718457 w 1463933"/>
              <a:gd name="connsiteY4" fmla="*/ 0 h 2416628"/>
              <a:gd name="connsiteX0" fmla="*/ 1221653 w 1463933"/>
              <a:gd name="connsiteY0" fmla="*/ 0 h 2344111"/>
              <a:gd name="connsiteX1" fmla="*/ 1463933 w 1463933"/>
              <a:gd name="connsiteY1" fmla="*/ 473528 h 2344111"/>
              <a:gd name="connsiteX2" fmla="*/ 0 w 1463933"/>
              <a:gd name="connsiteY2" fmla="*/ 2344111 h 2344111"/>
              <a:gd name="connsiteX3" fmla="*/ 0 w 1463933"/>
              <a:gd name="connsiteY3" fmla="*/ 1609325 h 2344111"/>
              <a:gd name="connsiteX4" fmla="*/ 1221653 w 1463933"/>
              <a:gd name="connsiteY4" fmla="*/ 0 h 2344111"/>
              <a:gd name="connsiteX0" fmla="*/ 1221653 w 1258927"/>
              <a:gd name="connsiteY0" fmla="*/ 0 h 2344111"/>
              <a:gd name="connsiteX1" fmla="*/ 1258927 w 1258927"/>
              <a:gd name="connsiteY1" fmla="*/ 564174 h 2344111"/>
              <a:gd name="connsiteX2" fmla="*/ 0 w 1258927"/>
              <a:gd name="connsiteY2" fmla="*/ 2344111 h 2344111"/>
              <a:gd name="connsiteX3" fmla="*/ 0 w 1258927"/>
              <a:gd name="connsiteY3" fmla="*/ 1609325 h 2344111"/>
              <a:gd name="connsiteX4" fmla="*/ 1221653 w 1258927"/>
              <a:gd name="connsiteY4" fmla="*/ 0 h 23441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8927" h="2344111">
                <a:moveTo>
                  <a:pt x="1221653" y="0"/>
                </a:moveTo>
                <a:lnTo>
                  <a:pt x="1258927" y="564174"/>
                </a:lnTo>
                <a:lnTo>
                  <a:pt x="0" y="2344111"/>
                </a:lnTo>
                <a:lnTo>
                  <a:pt x="0" y="1609325"/>
                </a:lnTo>
                <a:lnTo>
                  <a:pt x="1221653" y="0"/>
                </a:lnTo>
                <a:close/>
              </a:path>
            </a:pathLst>
          </a:custGeom>
          <a:solidFill>
            <a:srgbClr val="FFBA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 name="Rettangolo 32">
            <a:extLst>
              <a:ext uri="{FF2B5EF4-FFF2-40B4-BE49-F238E27FC236}">
                <a16:creationId xmlns:a16="http://schemas.microsoft.com/office/drawing/2014/main" xmlns="" id="{0E19B3A4-60F1-4FD9-B55A-1A098E58CBA0}"/>
              </a:ext>
            </a:extLst>
          </p:cNvPr>
          <p:cNvSpPr/>
          <p:nvPr/>
        </p:nvSpPr>
        <p:spPr>
          <a:xfrm>
            <a:off x="146345" y="4497986"/>
            <a:ext cx="3816485" cy="556349"/>
          </a:xfrm>
          <a:prstGeom prst="rect">
            <a:avLst/>
          </a:prstGeom>
          <a:solidFill>
            <a:srgbClr val="D68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igura a mano libera: forma 5">
            <a:extLst>
              <a:ext uri="{FF2B5EF4-FFF2-40B4-BE49-F238E27FC236}">
                <a16:creationId xmlns:a16="http://schemas.microsoft.com/office/drawing/2014/main" xmlns="" id="{05357C42-DD75-4863-8892-B0BAC80AACD6}"/>
              </a:ext>
            </a:extLst>
          </p:cNvPr>
          <p:cNvSpPr/>
          <p:nvPr/>
        </p:nvSpPr>
        <p:spPr>
          <a:xfrm>
            <a:off x="4027956" y="3508403"/>
            <a:ext cx="4374717" cy="1565079"/>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0171" h="1959428">
                <a:moveTo>
                  <a:pt x="1632857" y="0"/>
                </a:moveTo>
                <a:lnTo>
                  <a:pt x="0" y="1959428"/>
                </a:lnTo>
                <a:lnTo>
                  <a:pt x="5486400" y="1959428"/>
                </a:lnTo>
                <a:lnTo>
                  <a:pt x="6270171" y="0"/>
                </a:lnTo>
                <a:lnTo>
                  <a:pt x="1632857"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igura a mano libera: forma 9">
            <a:extLst>
              <a:ext uri="{FF2B5EF4-FFF2-40B4-BE49-F238E27FC236}">
                <a16:creationId xmlns:a16="http://schemas.microsoft.com/office/drawing/2014/main" xmlns="" id="{5CFDF3A6-C3A1-43E5-A3A6-370E0DD7E167}"/>
              </a:ext>
            </a:extLst>
          </p:cNvPr>
          <p:cNvSpPr/>
          <p:nvPr/>
        </p:nvSpPr>
        <p:spPr>
          <a:xfrm>
            <a:off x="4052381" y="3152871"/>
            <a:ext cx="1116464" cy="1930264"/>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a16="http://schemas.microsoft.com/office/drawing/2014/main" xmlns="" id="{4F3AC894-0F34-4831-8C30-71DD94A3E712}"/>
              </a:ext>
            </a:extLst>
          </p:cNvPr>
          <p:cNvSpPr/>
          <p:nvPr/>
        </p:nvSpPr>
        <p:spPr>
          <a:xfrm>
            <a:off x="5170869" y="3150829"/>
            <a:ext cx="3231803" cy="357575"/>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Figura a mano libera: forma 22">
            <a:extLst>
              <a:ext uri="{FF2B5EF4-FFF2-40B4-BE49-F238E27FC236}">
                <a16:creationId xmlns:a16="http://schemas.microsoft.com/office/drawing/2014/main" xmlns="" id="{0A7E259C-8019-4426-8D3A-7EB9FEC4F4FC}"/>
              </a:ext>
            </a:extLst>
          </p:cNvPr>
          <p:cNvSpPr/>
          <p:nvPr/>
        </p:nvSpPr>
        <p:spPr>
          <a:xfrm>
            <a:off x="7870891" y="3127459"/>
            <a:ext cx="558231" cy="1930264"/>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457" h="2416628">
                <a:moveTo>
                  <a:pt x="718457" y="0"/>
                </a:moveTo>
                <a:lnTo>
                  <a:pt x="718457" y="473528"/>
                </a:lnTo>
                <a:lnTo>
                  <a:pt x="0" y="2416628"/>
                </a:lnTo>
                <a:lnTo>
                  <a:pt x="0" y="1681842"/>
                </a:lnTo>
                <a:lnTo>
                  <a:pt x="718457"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 name="Rettangolo 68">
            <a:extLst>
              <a:ext uri="{FF2B5EF4-FFF2-40B4-BE49-F238E27FC236}">
                <a16:creationId xmlns:a16="http://schemas.microsoft.com/office/drawing/2014/main" xmlns="" id="{938C1FBB-B7C9-4CFC-ABE9-7C48FEB415B4}"/>
              </a:ext>
            </a:extLst>
          </p:cNvPr>
          <p:cNvSpPr/>
          <p:nvPr/>
        </p:nvSpPr>
        <p:spPr>
          <a:xfrm>
            <a:off x="4052381" y="4513745"/>
            <a:ext cx="3816485" cy="556349"/>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Figura a mano libera: forma 23">
            <a:extLst>
              <a:ext uri="{FF2B5EF4-FFF2-40B4-BE49-F238E27FC236}">
                <a16:creationId xmlns:a16="http://schemas.microsoft.com/office/drawing/2014/main" xmlns="" id="{8F808AFD-E7EB-4EE3-B055-67BE31194317}"/>
              </a:ext>
            </a:extLst>
          </p:cNvPr>
          <p:cNvSpPr/>
          <p:nvPr/>
        </p:nvSpPr>
        <p:spPr>
          <a:xfrm>
            <a:off x="7985802" y="3543467"/>
            <a:ext cx="3827877" cy="1565079"/>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 name="connsiteX0" fmla="*/ 844179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844179 w 6270171"/>
              <a:gd name="connsiteY4" fmla="*/ 0 h 1959428"/>
              <a:gd name="connsiteX0" fmla="*/ 844179 w 5606021"/>
              <a:gd name="connsiteY0" fmla="*/ 0 h 1959428"/>
              <a:gd name="connsiteX1" fmla="*/ 0 w 5606021"/>
              <a:gd name="connsiteY1" fmla="*/ 1959428 h 1959428"/>
              <a:gd name="connsiteX2" fmla="*/ 5486400 w 5606021"/>
              <a:gd name="connsiteY2" fmla="*/ 1959428 h 1959428"/>
              <a:gd name="connsiteX3" fmla="*/ 5606021 w 5606021"/>
              <a:gd name="connsiteY3" fmla="*/ 54388 h 1959428"/>
              <a:gd name="connsiteX4" fmla="*/ 844179 w 5606021"/>
              <a:gd name="connsiteY4" fmla="*/ 0 h 1959428"/>
              <a:gd name="connsiteX0" fmla="*/ 844179 w 5606021"/>
              <a:gd name="connsiteY0" fmla="*/ 0 h 1959428"/>
              <a:gd name="connsiteX1" fmla="*/ 0 w 5606021"/>
              <a:gd name="connsiteY1" fmla="*/ 1959428 h 1959428"/>
              <a:gd name="connsiteX2" fmla="*/ 5486400 w 5606021"/>
              <a:gd name="connsiteY2" fmla="*/ 1959428 h 1959428"/>
              <a:gd name="connsiteX3" fmla="*/ 5606021 w 5606021"/>
              <a:gd name="connsiteY3" fmla="*/ 18129 h 1959428"/>
              <a:gd name="connsiteX4" fmla="*/ 844179 w 5606021"/>
              <a:gd name="connsiteY4" fmla="*/ 0 h 1959428"/>
              <a:gd name="connsiteX0" fmla="*/ 844179 w 5486400"/>
              <a:gd name="connsiteY0" fmla="*/ 0 h 1959428"/>
              <a:gd name="connsiteX1" fmla="*/ 0 w 5486400"/>
              <a:gd name="connsiteY1" fmla="*/ 1959428 h 1959428"/>
              <a:gd name="connsiteX2" fmla="*/ 5486400 w 5486400"/>
              <a:gd name="connsiteY2" fmla="*/ 1959428 h 1959428"/>
              <a:gd name="connsiteX3" fmla="*/ 5294701 w 5486400"/>
              <a:gd name="connsiteY3" fmla="*/ 36258 h 1959428"/>
              <a:gd name="connsiteX4" fmla="*/ 844179 w 5486400"/>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6400" h="1959428">
                <a:moveTo>
                  <a:pt x="844179" y="0"/>
                </a:moveTo>
                <a:lnTo>
                  <a:pt x="0" y="1959428"/>
                </a:lnTo>
                <a:lnTo>
                  <a:pt x="5486400" y="1959428"/>
                </a:lnTo>
                <a:lnTo>
                  <a:pt x="5294701" y="36258"/>
                </a:lnTo>
                <a:lnTo>
                  <a:pt x="844179" y="0"/>
                </a:lnTo>
                <a:close/>
              </a:path>
            </a:pathLst>
          </a:custGeom>
          <a:solidFill>
            <a:srgbClr val="B2DE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Figura a mano libera: forma 24">
            <a:extLst>
              <a:ext uri="{FF2B5EF4-FFF2-40B4-BE49-F238E27FC236}">
                <a16:creationId xmlns:a16="http://schemas.microsoft.com/office/drawing/2014/main" xmlns="" id="{02E60C2A-8007-4A14-9A16-D656A02B00EB}"/>
              </a:ext>
            </a:extLst>
          </p:cNvPr>
          <p:cNvSpPr/>
          <p:nvPr/>
        </p:nvSpPr>
        <p:spPr>
          <a:xfrm>
            <a:off x="8012253" y="3185892"/>
            <a:ext cx="579949" cy="1906895"/>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D28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Rettangolo 25">
            <a:extLst>
              <a:ext uri="{FF2B5EF4-FFF2-40B4-BE49-F238E27FC236}">
                <a16:creationId xmlns:a16="http://schemas.microsoft.com/office/drawing/2014/main" xmlns="" id="{2095BA22-160E-44BC-8B84-40B47408F67D}"/>
              </a:ext>
            </a:extLst>
          </p:cNvPr>
          <p:cNvSpPr/>
          <p:nvPr/>
        </p:nvSpPr>
        <p:spPr>
          <a:xfrm>
            <a:off x="8590421" y="3222909"/>
            <a:ext cx="3024834" cy="357575"/>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Figura a mano libera: forma 26">
            <a:extLst>
              <a:ext uri="{FF2B5EF4-FFF2-40B4-BE49-F238E27FC236}">
                <a16:creationId xmlns:a16="http://schemas.microsoft.com/office/drawing/2014/main" xmlns="" id="{01886E0D-7BAF-483E-AFD6-3A65F1FEAF83}"/>
              </a:ext>
            </a:extLst>
          </p:cNvPr>
          <p:cNvSpPr/>
          <p:nvPr/>
        </p:nvSpPr>
        <p:spPr>
          <a:xfrm>
            <a:off x="11608567" y="3174534"/>
            <a:ext cx="205112" cy="1918253"/>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 name="connsiteX0" fmla="*/ 66166 w 718457"/>
              <a:gd name="connsiteY0" fmla="*/ 0 h 2325982"/>
              <a:gd name="connsiteX1" fmla="*/ 718457 w 718457"/>
              <a:gd name="connsiteY1" fmla="*/ 382882 h 2325982"/>
              <a:gd name="connsiteX2" fmla="*/ 0 w 718457"/>
              <a:gd name="connsiteY2" fmla="*/ 2325982 h 2325982"/>
              <a:gd name="connsiteX3" fmla="*/ 0 w 718457"/>
              <a:gd name="connsiteY3" fmla="*/ 1591196 h 2325982"/>
              <a:gd name="connsiteX4" fmla="*/ 66166 w 718457"/>
              <a:gd name="connsiteY4" fmla="*/ 0 h 2325982"/>
              <a:gd name="connsiteX0" fmla="*/ 66166 w 66166"/>
              <a:gd name="connsiteY0" fmla="*/ 0 h 2325982"/>
              <a:gd name="connsiteX1" fmla="*/ 47529 w 66166"/>
              <a:gd name="connsiteY1" fmla="*/ 382882 h 2325982"/>
              <a:gd name="connsiteX2" fmla="*/ 0 w 66166"/>
              <a:gd name="connsiteY2" fmla="*/ 2325982 h 2325982"/>
              <a:gd name="connsiteX3" fmla="*/ 0 w 66166"/>
              <a:gd name="connsiteY3" fmla="*/ 1591196 h 2325982"/>
              <a:gd name="connsiteX4" fmla="*/ 66166 w 66166"/>
              <a:gd name="connsiteY4" fmla="*/ 0 h 2325982"/>
              <a:gd name="connsiteX0" fmla="*/ 263684 w 263684"/>
              <a:gd name="connsiteY0" fmla="*/ 0 h 2325982"/>
              <a:gd name="connsiteX1" fmla="*/ 0 w 263684"/>
              <a:gd name="connsiteY1" fmla="*/ 382882 h 2325982"/>
              <a:gd name="connsiteX2" fmla="*/ 197518 w 263684"/>
              <a:gd name="connsiteY2" fmla="*/ 2325982 h 2325982"/>
              <a:gd name="connsiteX3" fmla="*/ 197518 w 263684"/>
              <a:gd name="connsiteY3" fmla="*/ 1591196 h 2325982"/>
              <a:gd name="connsiteX4" fmla="*/ 263684 w 263684"/>
              <a:gd name="connsiteY4" fmla="*/ 0 h 2325982"/>
              <a:gd name="connsiteX0" fmla="*/ 105124 w 197518"/>
              <a:gd name="connsiteY0" fmla="*/ 0 h 2378971"/>
              <a:gd name="connsiteX1" fmla="*/ 0 w 197518"/>
              <a:gd name="connsiteY1" fmla="*/ 435871 h 2378971"/>
              <a:gd name="connsiteX2" fmla="*/ 197518 w 197518"/>
              <a:gd name="connsiteY2" fmla="*/ 2378971 h 2378971"/>
              <a:gd name="connsiteX3" fmla="*/ 197518 w 197518"/>
              <a:gd name="connsiteY3" fmla="*/ 1644185 h 2378971"/>
              <a:gd name="connsiteX4" fmla="*/ 105124 w 197518"/>
              <a:gd name="connsiteY4" fmla="*/ 0 h 2378971"/>
              <a:gd name="connsiteX0" fmla="*/ 0 w 204176"/>
              <a:gd name="connsiteY0" fmla="*/ 0 h 2339836"/>
              <a:gd name="connsiteX1" fmla="*/ 6658 w 204176"/>
              <a:gd name="connsiteY1" fmla="*/ 396736 h 2339836"/>
              <a:gd name="connsiteX2" fmla="*/ 204176 w 204176"/>
              <a:gd name="connsiteY2" fmla="*/ 2339836 h 2339836"/>
              <a:gd name="connsiteX3" fmla="*/ 204176 w 204176"/>
              <a:gd name="connsiteY3" fmla="*/ 1605050 h 2339836"/>
              <a:gd name="connsiteX4" fmla="*/ 0 w 204176"/>
              <a:gd name="connsiteY4" fmla="*/ 0 h 23398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176" h="2339836">
                <a:moveTo>
                  <a:pt x="0" y="0"/>
                </a:moveTo>
                <a:lnTo>
                  <a:pt x="6658" y="396736"/>
                </a:lnTo>
                <a:lnTo>
                  <a:pt x="204176" y="2339836"/>
                </a:lnTo>
                <a:lnTo>
                  <a:pt x="204176" y="1605050"/>
                </a:lnTo>
                <a:lnTo>
                  <a:pt x="0"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 name="Rettangolo 27">
            <a:extLst>
              <a:ext uri="{FF2B5EF4-FFF2-40B4-BE49-F238E27FC236}">
                <a16:creationId xmlns:a16="http://schemas.microsoft.com/office/drawing/2014/main" xmlns="" id="{CB2C922F-CA42-4939-864C-29A68B79BF1B}"/>
              </a:ext>
            </a:extLst>
          </p:cNvPr>
          <p:cNvSpPr/>
          <p:nvPr/>
        </p:nvSpPr>
        <p:spPr>
          <a:xfrm>
            <a:off x="8012253" y="4523398"/>
            <a:ext cx="3816485" cy="556349"/>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CasellaDiTesto 20">
            <a:extLst>
              <a:ext uri="{FF2B5EF4-FFF2-40B4-BE49-F238E27FC236}">
                <a16:creationId xmlns:a16="http://schemas.microsoft.com/office/drawing/2014/main" xmlns="" id="{C398C417-64DF-42C7-AA04-C7A48A390FC3}"/>
              </a:ext>
            </a:extLst>
          </p:cNvPr>
          <p:cNvSpPr txBox="1"/>
          <p:nvPr/>
        </p:nvSpPr>
        <p:spPr>
          <a:xfrm>
            <a:off x="4913913" y="3658673"/>
            <a:ext cx="2853089" cy="954107"/>
          </a:xfrm>
          <a:prstGeom prst="rect">
            <a:avLst/>
          </a:prstGeom>
          <a:noFill/>
        </p:spPr>
        <p:txBody>
          <a:bodyPr wrap="none" rtlCol="0">
            <a:spAutoFit/>
          </a:bodyPr>
          <a:lstStyle/>
          <a:p>
            <a:pPr algn="ctr"/>
            <a:r>
              <a:rPr lang="it-IT" sz="2800" b="1" dirty="0"/>
              <a:t>THE INDUSTRY OF</a:t>
            </a:r>
          </a:p>
          <a:p>
            <a:pPr algn="ctr"/>
            <a:r>
              <a:rPr lang="it-IT" sz="2800" b="1" dirty="0"/>
              <a:t>CHAIRS</a:t>
            </a:r>
          </a:p>
        </p:txBody>
      </p:sp>
      <p:sp>
        <p:nvSpPr>
          <p:cNvPr id="41" name="CasellaDiTesto 40">
            <a:extLst>
              <a:ext uri="{FF2B5EF4-FFF2-40B4-BE49-F238E27FC236}">
                <a16:creationId xmlns:a16="http://schemas.microsoft.com/office/drawing/2014/main" xmlns="" id="{5E201D68-7DD2-4A67-B7D3-306BE1A01586}"/>
              </a:ext>
            </a:extLst>
          </p:cNvPr>
          <p:cNvSpPr txBox="1"/>
          <p:nvPr/>
        </p:nvSpPr>
        <p:spPr>
          <a:xfrm>
            <a:off x="1641282" y="3507262"/>
            <a:ext cx="2051459" cy="830997"/>
          </a:xfrm>
          <a:prstGeom prst="rect">
            <a:avLst/>
          </a:prstGeom>
          <a:noFill/>
        </p:spPr>
        <p:txBody>
          <a:bodyPr wrap="none" rtlCol="0">
            <a:spAutoFit/>
          </a:bodyPr>
          <a:lstStyle/>
          <a:p>
            <a:pPr algn="ctr"/>
            <a:r>
              <a:rPr lang="it-IT" sz="2400" b="1" dirty="0"/>
              <a:t>THE INDUSTRY</a:t>
            </a:r>
          </a:p>
          <a:p>
            <a:pPr algn="ctr"/>
            <a:r>
              <a:rPr lang="it-IT" sz="2400" b="1" dirty="0"/>
              <a:t>OF WHEELS</a:t>
            </a:r>
          </a:p>
        </p:txBody>
      </p:sp>
      <p:sp>
        <p:nvSpPr>
          <p:cNvPr id="42" name="CasellaDiTesto 41">
            <a:extLst>
              <a:ext uri="{FF2B5EF4-FFF2-40B4-BE49-F238E27FC236}">
                <a16:creationId xmlns:a16="http://schemas.microsoft.com/office/drawing/2014/main" xmlns="" id="{CC4813CF-1FCE-4285-8C54-729875DA4D8D}"/>
              </a:ext>
            </a:extLst>
          </p:cNvPr>
          <p:cNvSpPr txBox="1"/>
          <p:nvPr/>
        </p:nvSpPr>
        <p:spPr>
          <a:xfrm>
            <a:off x="8667770" y="3343820"/>
            <a:ext cx="2551859" cy="1200329"/>
          </a:xfrm>
          <a:prstGeom prst="rect">
            <a:avLst/>
          </a:prstGeom>
          <a:noFill/>
        </p:spPr>
        <p:txBody>
          <a:bodyPr wrap="square" rtlCol="0">
            <a:spAutoFit/>
          </a:bodyPr>
          <a:lstStyle/>
          <a:p>
            <a:pPr algn="ctr"/>
            <a:r>
              <a:rPr lang="it-IT" sz="2400" b="1" dirty="0"/>
              <a:t>THE INDUSTRY</a:t>
            </a:r>
          </a:p>
          <a:p>
            <a:pPr algn="ctr"/>
            <a:r>
              <a:rPr lang="it-IT" sz="2400" b="1" dirty="0"/>
              <a:t>OF FURNITURE</a:t>
            </a:r>
          </a:p>
          <a:p>
            <a:pPr algn="ctr"/>
            <a:r>
              <a:rPr lang="it-IT" sz="2400" b="1" dirty="0"/>
              <a:t>SELLERS</a:t>
            </a:r>
          </a:p>
        </p:txBody>
      </p:sp>
      <p:pic>
        <p:nvPicPr>
          <p:cNvPr id="2050" name="Picture 2" descr="Armless office chair flat icon - Transparent PNG &amp; SVG vector file">
            <a:extLst>
              <a:ext uri="{FF2B5EF4-FFF2-40B4-BE49-F238E27FC236}">
                <a16:creationId xmlns:a16="http://schemas.microsoft.com/office/drawing/2014/main" xmlns="" id="{985481C2-792A-428B-B388-68B3518ADBA8}"/>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449037" y="1966015"/>
            <a:ext cx="1882418" cy="1882418"/>
          </a:xfrm>
          <a:prstGeom prst="rect">
            <a:avLst/>
          </a:prstGeom>
          <a:noFill/>
          <a:extLst>
            <a:ext uri="{909E8E84-426E-40DD-AFC4-6F175D3DCCD1}">
              <a14:hiddenFill xmlns:a14="http://schemas.microsoft.com/office/drawing/2010/main" xmlns="">
                <a:solidFill>
                  <a:srgbClr val="FFFFFF"/>
                </a:solidFill>
              </a14:hiddenFill>
            </a:ext>
          </a:extLst>
        </p:spPr>
      </p:pic>
      <p:sp>
        <p:nvSpPr>
          <p:cNvPr id="56" name="CasellaDiTesto 55">
            <a:extLst>
              <a:ext uri="{FF2B5EF4-FFF2-40B4-BE49-F238E27FC236}">
                <a16:creationId xmlns:a16="http://schemas.microsoft.com/office/drawing/2014/main" xmlns="" id="{804F756E-5560-4372-9FBB-860CFB0F05FF}"/>
              </a:ext>
            </a:extLst>
          </p:cNvPr>
          <p:cNvSpPr txBox="1"/>
          <p:nvPr/>
        </p:nvSpPr>
        <p:spPr>
          <a:xfrm>
            <a:off x="3186888" y="2181848"/>
            <a:ext cx="1740348" cy="707886"/>
          </a:xfrm>
          <a:prstGeom prst="rect">
            <a:avLst/>
          </a:prstGeom>
          <a:noFill/>
        </p:spPr>
        <p:txBody>
          <a:bodyPr wrap="none" rtlCol="0">
            <a:spAutoFit/>
          </a:bodyPr>
          <a:lstStyle/>
          <a:p>
            <a:pPr algn="ctr"/>
            <a:r>
              <a:rPr lang="it-IT" sz="2000" b="1" dirty="0"/>
              <a:t>THE INDUSTRY</a:t>
            </a:r>
          </a:p>
          <a:p>
            <a:pPr algn="ctr"/>
            <a:r>
              <a:rPr lang="it-IT" sz="2000" b="1" dirty="0"/>
              <a:t>OF STEEL</a:t>
            </a:r>
          </a:p>
        </p:txBody>
      </p:sp>
      <p:pic>
        <p:nvPicPr>
          <p:cNvPr id="12" name="Immagine 11">
            <a:extLst>
              <a:ext uri="{FF2B5EF4-FFF2-40B4-BE49-F238E27FC236}">
                <a16:creationId xmlns:a16="http://schemas.microsoft.com/office/drawing/2014/main" xmlns="" id="{8A071038-4C34-4F47-8EBA-1EC292581C74}"/>
              </a:ext>
            </a:extLst>
          </p:cNvPr>
          <p:cNvPicPr>
            <a:picLocks noChangeAspect="1"/>
          </p:cNvPicPr>
          <p:nvPr/>
        </p:nvPicPr>
        <p:blipFill rotWithShape="1">
          <a:blip r:embed="rId3" cstate="print"/>
          <a:srcRect l="25468" b="17497"/>
          <a:stretch/>
        </p:blipFill>
        <p:spPr>
          <a:xfrm>
            <a:off x="-24911" y="4623676"/>
            <a:ext cx="3853709" cy="2234324"/>
          </a:xfrm>
          <a:prstGeom prst="rect">
            <a:avLst/>
          </a:prstGeom>
        </p:spPr>
      </p:pic>
      <p:sp>
        <p:nvSpPr>
          <p:cNvPr id="57" name="CasellaDiTesto 56">
            <a:extLst>
              <a:ext uri="{FF2B5EF4-FFF2-40B4-BE49-F238E27FC236}">
                <a16:creationId xmlns:a16="http://schemas.microsoft.com/office/drawing/2014/main" xmlns="" id="{9D9EFA63-D18F-4191-A5C9-8131527FB935}"/>
              </a:ext>
            </a:extLst>
          </p:cNvPr>
          <p:cNvSpPr txBox="1"/>
          <p:nvPr/>
        </p:nvSpPr>
        <p:spPr>
          <a:xfrm>
            <a:off x="283584" y="5217450"/>
            <a:ext cx="2364173" cy="954107"/>
          </a:xfrm>
          <a:prstGeom prst="rect">
            <a:avLst/>
          </a:prstGeom>
          <a:noFill/>
        </p:spPr>
        <p:txBody>
          <a:bodyPr wrap="none" rtlCol="0">
            <a:spAutoFit/>
          </a:bodyPr>
          <a:lstStyle/>
          <a:p>
            <a:pPr algn="ctr"/>
            <a:r>
              <a:rPr lang="it-IT" sz="2800" b="1" dirty="0"/>
              <a:t>THE INDUSTRY</a:t>
            </a:r>
          </a:p>
          <a:p>
            <a:pPr algn="ctr"/>
            <a:r>
              <a:rPr lang="it-IT" sz="2800" b="1" dirty="0"/>
              <a:t>OF LEATHER</a:t>
            </a:r>
          </a:p>
        </p:txBody>
      </p:sp>
      <p:sp>
        <p:nvSpPr>
          <p:cNvPr id="58" name="Freccia a pentagono 57">
            <a:extLst>
              <a:ext uri="{FF2B5EF4-FFF2-40B4-BE49-F238E27FC236}">
                <a16:creationId xmlns:a16="http://schemas.microsoft.com/office/drawing/2014/main" xmlns="" id="{F788E781-EA0C-42B0-B4D0-048470603284}"/>
              </a:ext>
            </a:extLst>
          </p:cNvPr>
          <p:cNvSpPr/>
          <p:nvPr/>
        </p:nvSpPr>
        <p:spPr>
          <a:xfrm>
            <a:off x="5216683" y="5675401"/>
            <a:ext cx="2279743" cy="101348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b="1" dirty="0">
                <a:latin typeface="Arial Black" panose="020B0A04020102020204" pitchFamily="34" charset="0"/>
              </a:rPr>
              <a:t>VALUE</a:t>
            </a:r>
          </a:p>
        </p:txBody>
      </p:sp>
    </p:spTree>
    <p:extLst>
      <p:ext uri="{BB962C8B-B14F-4D97-AF65-F5344CB8AC3E}">
        <p14:creationId xmlns:p14="http://schemas.microsoft.com/office/powerpoint/2010/main" xmlns="" val="31001336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4600B5E-3A9A-4A79-8196-B25A42E67BE3}"/>
              </a:ext>
            </a:extLst>
          </p:cNvPr>
          <p:cNvSpPr>
            <a:spLocks noGrp="1"/>
          </p:cNvSpPr>
          <p:nvPr>
            <p:ph type="title"/>
          </p:nvPr>
        </p:nvSpPr>
        <p:spPr/>
        <p:txBody>
          <a:bodyPr/>
          <a:lstStyle/>
          <a:p>
            <a:r>
              <a:rPr lang="it-IT" dirty="0"/>
              <a:t>About the </a:t>
            </a:r>
            <a:r>
              <a:rPr lang="it-IT" dirty="0" err="1"/>
              <a:t>bargaining</a:t>
            </a:r>
            <a:r>
              <a:rPr lang="it-IT" dirty="0"/>
              <a:t> power</a:t>
            </a:r>
          </a:p>
        </p:txBody>
      </p:sp>
      <p:sp>
        <p:nvSpPr>
          <p:cNvPr id="6" name="Segnaposto contenuto 5">
            <a:extLst>
              <a:ext uri="{FF2B5EF4-FFF2-40B4-BE49-F238E27FC236}">
                <a16:creationId xmlns:a16="http://schemas.microsoft.com/office/drawing/2014/main" xmlns="" id="{3CA8D89E-C967-44CB-9B86-DB3A06D3CA33}"/>
              </a:ext>
            </a:extLst>
          </p:cNvPr>
          <p:cNvSpPr>
            <a:spLocks noGrp="1"/>
          </p:cNvSpPr>
          <p:nvPr>
            <p:ph idx="1"/>
          </p:nvPr>
        </p:nvSpPr>
        <p:spPr/>
        <p:txBody>
          <a:bodyPr/>
          <a:lstStyle/>
          <a:p>
            <a:pPr marL="0" indent="0">
              <a:buNone/>
            </a:pPr>
            <a:r>
              <a:rPr lang="en-US" dirty="0" smtClean="0"/>
              <a:t>In an exchange there is a Value, a Price and a Cost</a:t>
            </a:r>
          </a:p>
          <a:p>
            <a:pPr marL="0" indent="0">
              <a:buNone/>
            </a:pPr>
            <a:r>
              <a:rPr lang="en-US" b="1" dirty="0" smtClean="0"/>
              <a:t>Two balanced bargaining powers</a:t>
            </a:r>
          </a:p>
          <a:p>
            <a:pPr marL="0" indent="0">
              <a:buNone/>
            </a:pPr>
            <a:r>
              <a:rPr lang="en-US" dirty="0" smtClean="0"/>
              <a:t>If both parties to the exchange have the same need to exchange, the price is at a level that satisfies the two parties.</a:t>
            </a:r>
          </a:p>
          <a:p>
            <a:pPr marL="0" indent="0">
              <a:buNone/>
            </a:pPr>
            <a:r>
              <a:rPr lang="en-US" b="1" dirty="0" smtClean="0"/>
              <a:t>Two unbalanced bargaining powers</a:t>
            </a:r>
          </a:p>
          <a:p>
            <a:pPr marL="0" indent="0">
              <a:buNone/>
            </a:pPr>
            <a:r>
              <a:rPr lang="en-US" dirty="0" smtClean="0"/>
              <a:t>If one contractor needs more than the other to make the deal, he will be willing to accept a more disadvantageous price and the other to benefit from a more advantageous price. Whoever has more bargaining power has greater advantages.</a:t>
            </a:r>
            <a:endParaRPr lang="it-IT" dirty="0"/>
          </a:p>
        </p:txBody>
      </p:sp>
      <p:sp>
        <p:nvSpPr>
          <p:cNvPr id="3" name="Segnaposto data 2">
            <a:extLst>
              <a:ext uri="{FF2B5EF4-FFF2-40B4-BE49-F238E27FC236}">
                <a16:creationId xmlns:a16="http://schemas.microsoft.com/office/drawing/2014/main" xmlns="" id="{52EE27AA-1B74-447A-AE04-85AEAE63DE5A}"/>
              </a:ext>
            </a:extLst>
          </p:cNvPr>
          <p:cNvSpPr>
            <a:spLocks noGrp="1"/>
          </p:cNvSpPr>
          <p:nvPr>
            <p:ph type="dt" sz="half" idx="10"/>
          </p:nvPr>
        </p:nvSpPr>
        <p:spPr/>
        <p:txBody>
          <a:bodyPr/>
          <a:lstStyle/>
          <a:p>
            <a:fld id="{DFAE3074-58E7-4563-9E6F-D565095D1CD0}" type="datetime1">
              <a:rPr lang="it-IT" smtClean="0"/>
              <a:pPr/>
              <a:t>27/02/2022</a:t>
            </a:fld>
            <a:endParaRPr lang="it-IT"/>
          </a:p>
        </p:txBody>
      </p:sp>
      <p:sp>
        <p:nvSpPr>
          <p:cNvPr id="4" name="Segnaposto piè di pagina 3">
            <a:extLst>
              <a:ext uri="{FF2B5EF4-FFF2-40B4-BE49-F238E27FC236}">
                <a16:creationId xmlns:a16="http://schemas.microsoft.com/office/drawing/2014/main" xmlns="" id="{F725EDB3-2442-43DF-87AB-57E24F1A40F2}"/>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xmlns="" id="{9B6D79E2-8F53-4729-AEB1-D60222A1197B}"/>
              </a:ext>
            </a:extLst>
          </p:cNvPr>
          <p:cNvSpPr>
            <a:spLocks noGrp="1"/>
          </p:cNvSpPr>
          <p:nvPr>
            <p:ph type="sldNum" sz="quarter" idx="12"/>
          </p:nvPr>
        </p:nvSpPr>
        <p:spPr/>
        <p:txBody>
          <a:bodyPr/>
          <a:lstStyle/>
          <a:p>
            <a:fld id="{DCE366CF-62E3-44AA-B5F8-91C8785CFA03}" type="slidenum">
              <a:rPr lang="it-IT" smtClean="0"/>
              <a:pPr/>
              <a:t>25</a:t>
            </a:fld>
            <a:endParaRPr lang="it-IT" dirty="0"/>
          </a:p>
        </p:txBody>
      </p:sp>
    </p:spTree>
    <p:extLst>
      <p:ext uri="{BB962C8B-B14F-4D97-AF65-F5344CB8AC3E}">
        <p14:creationId xmlns:p14="http://schemas.microsoft.com/office/powerpoint/2010/main" xmlns="" val="10090723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po 39">
            <a:extLst>
              <a:ext uri="{FF2B5EF4-FFF2-40B4-BE49-F238E27FC236}">
                <a16:creationId xmlns:a16="http://schemas.microsoft.com/office/drawing/2014/main" xmlns="" id="{10AE4E37-FB48-4B2C-9E77-721A6162C93D}"/>
              </a:ext>
            </a:extLst>
          </p:cNvPr>
          <p:cNvGrpSpPr/>
          <p:nvPr/>
        </p:nvGrpSpPr>
        <p:grpSpPr>
          <a:xfrm>
            <a:off x="3595117" y="1186565"/>
            <a:ext cx="5016330" cy="5016330"/>
            <a:chOff x="3459480" y="866310"/>
            <a:chExt cx="5016330" cy="5016330"/>
          </a:xfrm>
          <a:solidFill>
            <a:srgbClr val="DCF0C6"/>
          </a:solidFill>
        </p:grpSpPr>
        <p:sp>
          <p:nvSpPr>
            <p:cNvPr id="2" name="Rettangolo 1">
              <a:extLst>
                <a:ext uri="{FF2B5EF4-FFF2-40B4-BE49-F238E27FC236}">
                  <a16:creationId xmlns:a16="http://schemas.microsoft.com/office/drawing/2014/main" xmlns="" id="{3A0B766E-7484-41FA-A40A-C9EF68E3E302}"/>
                </a:ext>
              </a:extLst>
            </p:cNvPr>
            <p:cNvSpPr/>
            <p:nvPr/>
          </p:nvSpPr>
          <p:spPr>
            <a:xfrm>
              <a:off x="3459480" y="866310"/>
              <a:ext cx="5016330" cy="501633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37" name="Connettore diritto 36">
              <a:extLst>
                <a:ext uri="{FF2B5EF4-FFF2-40B4-BE49-F238E27FC236}">
                  <a16:creationId xmlns:a16="http://schemas.microsoft.com/office/drawing/2014/main" xmlns="" id="{2B05E90D-154D-40CC-B219-0AE894E2A6B9}"/>
                </a:ext>
              </a:extLst>
            </p:cNvPr>
            <p:cNvCxnSpPr/>
            <p:nvPr/>
          </p:nvCxnSpPr>
          <p:spPr>
            <a:xfrm>
              <a:off x="3459480" y="3429000"/>
              <a:ext cx="5016330" cy="0"/>
            </a:xfrm>
            <a:prstGeom prst="line">
              <a:avLst/>
            </a:prstGeom>
            <a:grpFill/>
          </p:spPr>
          <p:style>
            <a:lnRef idx="1">
              <a:schemeClr val="dk1"/>
            </a:lnRef>
            <a:fillRef idx="0">
              <a:schemeClr val="dk1"/>
            </a:fillRef>
            <a:effectRef idx="0">
              <a:schemeClr val="dk1"/>
            </a:effectRef>
            <a:fontRef idx="minor">
              <a:schemeClr val="tx1"/>
            </a:fontRef>
          </p:style>
        </p:cxnSp>
        <p:cxnSp>
          <p:nvCxnSpPr>
            <p:cNvPr id="39" name="Connettore diritto 38">
              <a:extLst>
                <a:ext uri="{FF2B5EF4-FFF2-40B4-BE49-F238E27FC236}">
                  <a16:creationId xmlns:a16="http://schemas.microsoft.com/office/drawing/2014/main" xmlns="" id="{0A3CCA43-D34C-42B9-8456-DE09C498D14E}"/>
                </a:ext>
              </a:extLst>
            </p:cNvPr>
            <p:cNvCxnSpPr/>
            <p:nvPr/>
          </p:nvCxnSpPr>
          <p:spPr>
            <a:xfrm>
              <a:off x="5989320" y="866310"/>
              <a:ext cx="0" cy="5016330"/>
            </a:xfrm>
            <a:prstGeom prst="line">
              <a:avLst/>
            </a:prstGeom>
            <a:grpFill/>
          </p:spPr>
          <p:style>
            <a:lnRef idx="1">
              <a:schemeClr val="dk1"/>
            </a:lnRef>
            <a:fillRef idx="0">
              <a:schemeClr val="dk1"/>
            </a:fillRef>
            <a:effectRef idx="0">
              <a:schemeClr val="dk1"/>
            </a:effectRef>
            <a:fontRef idx="minor">
              <a:schemeClr val="tx1"/>
            </a:fontRef>
          </p:style>
        </p:cxnSp>
      </p:grpSp>
      <p:sp>
        <p:nvSpPr>
          <p:cNvPr id="8" name="Cilindro 7">
            <a:extLst>
              <a:ext uri="{FF2B5EF4-FFF2-40B4-BE49-F238E27FC236}">
                <a16:creationId xmlns:a16="http://schemas.microsoft.com/office/drawing/2014/main" xmlns="" id="{EA722540-33EA-4293-9D27-675E8703BCE7}"/>
              </a:ext>
            </a:extLst>
          </p:cNvPr>
          <p:cNvSpPr/>
          <p:nvPr/>
        </p:nvSpPr>
        <p:spPr>
          <a:xfrm>
            <a:off x="7538882" y="2413473"/>
            <a:ext cx="483145" cy="556349"/>
          </a:xfrm>
          <a:prstGeom prst="ca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ubo 8">
            <a:extLst>
              <a:ext uri="{FF2B5EF4-FFF2-40B4-BE49-F238E27FC236}">
                <a16:creationId xmlns:a16="http://schemas.microsoft.com/office/drawing/2014/main" xmlns="" id="{944C0736-C6AB-45C9-ABCA-63EA37868B64}"/>
              </a:ext>
            </a:extLst>
          </p:cNvPr>
          <p:cNvSpPr/>
          <p:nvPr/>
        </p:nvSpPr>
        <p:spPr>
          <a:xfrm>
            <a:off x="6817419" y="2447818"/>
            <a:ext cx="524558" cy="55634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Cilindro 11">
            <a:extLst>
              <a:ext uri="{FF2B5EF4-FFF2-40B4-BE49-F238E27FC236}">
                <a16:creationId xmlns:a16="http://schemas.microsoft.com/office/drawing/2014/main" xmlns="" id="{8042F82B-CFB0-43C1-B558-A66E8ADDB63E}"/>
              </a:ext>
            </a:extLst>
          </p:cNvPr>
          <p:cNvSpPr/>
          <p:nvPr/>
        </p:nvSpPr>
        <p:spPr>
          <a:xfrm>
            <a:off x="4971149" y="2218050"/>
            <a:ext cx="483145" cy="556349"/>
          </a:xfrm>
          <a:prstGeom prst="ca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Cubo 12">
            <a:extLst>
              <a:ext uri="{FF2B5EF4-FFF2-40B4-BE49-F238E27FC236}">
                <a16:creationId xmlns:a16="http://schemas.microsoft.com/office/drawing/2014/main" xmlns="" id="{C8ABA18A-9843-4FEF-AA67-5E1DB29E2458}"/>
              </a:ext>
            </a:extLst>
          </p:cNvPr>
          <p:cNvSpPr/>
          <p:nvPr/>
        </p:nvSpPr>
        <p:spPr>
          <a:xfrm>
            <a:off x="4483171" y="2371892"/>
            <a:ext cx="344261" cy="365125"/>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Cilindro 13">
            <a:extLst>
              <a:ext uri="{FF2B5EF4-FFF2-40B4-BE49-F238E27FC236}">
                <a16:creationId xmlns:a16="http://schemas.microsoft.com/office/drawing/2014/main" xmlns="" id="{07A903C6-1167-4B63-8653-F9311E847F14}"/>
              </a:ext>
            </a:extLst>
          </p:cNvPr>
          <p:cNvSpPr/>
          <p:nvPr/>
        </p:nvSpPr>
        <p:spPr>
          <a:xfrm>
            <a:off x="7465394" y="4748346"/>
            <a:ext cx="346919" cy="379143"/>
          </a:xfrm>
          <a:prstGeom prst="ca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Cubo 14">
            <a:extLst>
              <a:ext uri="{FF2B5EF4-FFF2-40B4-BE49-F238E27FC236}">
                <a16:creationId xmlns:a16="http://schemas.microsoft.com/office/drawing/2014/main" xmlns="" id="{01966B77-9AC5-403E-8F9C-5AE2C18BB402}"/>
              </a:ext>
            </a:extLst>
          </p:cNvPr>
          <p:cNvSpPr/>
          <p:nvPr/>
        </p:nvSpPr>
        <p:spPr>
          <a:xfrm>
            <a:off x="6757638" y="4627687"/>
            <a:ext cx="665179" cy="669574"/>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Cilindro 15">
            <a:extLst>
              <a:ext uri="{FF2B5EF4-FFF2-40B4-BE49-F238E27FC236}">
                <a16:creationId xmlns:a16="http://schemas.microsoft.com/office/drawing/2014/main" xmlns="" id="{281DD11F-BD22-4565-8FA6-FAD0627B4FE6}"/>
              </a:ext>
            </a:extLst>
          </p:cNvPr>
          <p:cNvSpPr/>
          <p:nvPr/>
        </p:nvSpPr>
        <p:spPr>
          <a:xfrm>
            <a:off x="5092028" y="4378007"/>
            <a:ext cx="612665" cy="669574"/>
          </a:xfrm>
          <a:prstGeom prst="ca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Cubo 16">
            <a:extLst>
              <a:ext uri="{FF2B5EF4-FFF2-40B4-BE49-F238E27FC236}">
                <a16:creationId xmlns:a16="http://schemas.microsoft.com/office/drawing/2014/main" xmlns="" id="{F757BCBF-E042-41B4-92B0-CC456A2F9754}"/>
              </a:ext>
            </a:extLst>
          </p:cNvPr>
          <p:cNvSpPr/>
          <p:nvPr/>
        </p:nvSpPr>
        <p:spPr>
          <a:xfrm>
            <a:off x="4370564" y="4412352"/>
            <a:ext cx="665179" cy="669574"/>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Stella a 7 punte 17">
            <a:extLst>
              <a:ext uri="{FF2B5EF4-FFF2-40B4-BE49-F238E27FC236}">
                <a16:creationId xmlns:a16="http://schemas.microsoft.com/office/drawing/2014/main" xmlns="" id="{1434BF86-B09E-487E-8C88-62DCA0264569}"/>
              </a:ext>
            </a:extLst>
          </p:cNvPr>
          <p:cNvSpPr/>
          <p:nvPr/>
        </p:nvSpPr>
        <p:spPr>
          <a:xfrm>
            <a:off x="4701669" y="4519656"/>
            <a:ext cx="775898" cy="669574"/>
          </a:xfrm>
          <a:prstGeom prst="star7">
            <a:avLst>
              <a:gd name="adj" fmla="val 21583"/>
              <a:gd name="hf" fmla="val 102572"/>
              <a:gd name="vf" fmla="val 10521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Ovale 18">
            <a:extLst>
              <a:ext uri="{FF2B5EF4-FFF2-40B4-BE49-F238E27FC236}">
                <a16:creationId xmlns:a16="http://schemas.microsoft.com/office/drawing/2014/main" xmlns="" id="{F5D6F8DB-773C-44C3-A19E-15F4DAF0496E}"/>
              </a:ext>
            </a:extLst>
          </p:cNvPr>
          <p:cNvSpPr/>
          <p:nvPr/>
        </p:nvSpPr>
        <p:spPr>
          <a:xfrm>
            <a:off x="6555328" y="2283775"/>
            <a:ext cx="1813560" cy="80481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4" name="Gruppo 33">
            <a:extLst>
              <a:ext uri="{FF2B5EF4-FFF2-40B4-BE49-F238E27FC236}">
                <a16:creationId xmlns:a16="http://schemas.microsoft.com/office/drawing/2014/main" xmlns="" id="{7686054F-7914-48D0-9EE5-19AC6151EC2B}"/>
              </a:ext>
            </a:extLst>
          </p:cNvPr>
          <p:cNvGrpSpPr/>
          <p:nvPr/>
        </p:nvGrpSpPr>
        <p:grpSpPr>
          <a:xfrm>
            <a:off x="209076" y="71882"/>
            <a:ext cx="2617120" cy="1810091"/>
            <a:chOff x="209076" y="71882"/>
            <a:chExt cx="2617120" cy="1810091"/>
          </a:xfrm>
        </p:grpSpPr>
        <p:grpSp>
          <p:nvGrpSpPr>
            <p:cNvPr id="5" name="Gruppo 26">
              <a:extLst>
                <a:ext uri="{FF2B5EF4-FFF2-40B4-BE49-F238E27FC236}">
                  <a16:creationId xmlns:a16="http://schemas.microsoft.com/office/drawing/2014/main" xmlns="" id="{AEE4DF71-5390-489E-9F6C-8F4E58DCBDCD}"/>
                </a:ext>
              </a:extLst>
            </p:cNvPr>
            <p:cNvGrpSpPr/>
            <p:nvPr/>
          </p:nvGrpSpPr>
          <p:grpSpPr>
            <a:xfrm>
              <a:off x="289833" y="71882"/>
              <a:ext cx="2285454" cy="1120700"/>
              <a:chOff x="358066" y="357580"/>
              <a:chExt cx="1204608" cy="590694"/>
            </a:xfrm>
          </p:grpSpPr>
          <p:sp>
            <p:nvSpPr>
              <p:cNvPr id="28" name="Cilindro 27">
                <a:extLst>
                  <a:ext uri="{FF2B5EF4-FFF2-40B4-BE49-F238E27FC236}">
                    <a16:creationId xmlns:a16="http://schemas.microsoft.com/office/drawing/2014/main" xmlns="" id="{5CDB1E1B-79BD-4506-AFA3-3FD3E4BFA6B0}"/>
                  </a:ext>
                </a:extLst>
              </p:cNvPr>
              <p:cNvSpPr/>
              <p:nvPr/>
            </p:nvSpPr>
            <p:spPr>
              <a:xfrm>
                <a:off x="1079529" y="357580"/>
                <a:ext cx="483145" cy="556349"/>
              </a:xfrm>
              <a:prstGeom prst="ca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 name="Cubo 28">
                <a:extLst>
                  <a:ext uri="{FF2B5EF4-FFF2-40B4-BE49-F238E27FC236}">
                    <a16:creationId xmlns:a16="http://schemas.microsoft.com/office/drawing/2014/main" xmlns="" id="{330D4161-E072-48FB-9C6C-38EA7E8BC8BF}"/>
                  </a:ext>
                </a:extLst>
              </p:cNvPr>
              <p:cNvSpPr/>
              <p:nvPr/>
            </p:nvSpPr>
            <p:spPr>
              <a:xfrm>
                <a:off x="358066" y="391925"/>
                <a:ext cx="524558" cy="55634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30" name="Freccia a destra 29">
              <a:extLst>
                <a:ext uri="{FF2B5EF4-FFF2-40B4-BE49-F238E27FC236}">
                  <a16:creationId xmlns:a16="http://schemas.microsoft.com/office/drawing/2014/main" xmlns="" id="{5BC6FAF7-50CB-447D-B815-FA164ACAEC53}"/>
                </a:ext>
              </a:extLst>
            </p:cNvPr>
            <p:cNvSpPr/>
            <p:nvPr/>
          </p:nvSpPr>
          <p:spPr>
            <a:xfrm>
              <a:off x="1119566" y="463125"/>
              <a:ext cx="701040" cy="365125"/>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 name="CasellaDiTesto 30">
              <a:extLst>
                <a:ext uri="{FF2B5EF4-FFF2-40B4-BE49-F238E27FC236}">
                  <a16:creationId xmlns:a16="http://schemas.microsoft.com/office/drawing/2014/main" xmlns="" id="{545DB8F8-A053-424A-BAA0-78E7B2C80CD7}"/>
                </a:ext>
              </a:extLst>
            </p:cNvPr>
            <p:cNvSpPr txBox="1"/>
            <p:nvPr/>
          </p:nvSpPr>
          <p:spPr>
            <a:xfrm>
              <a:off x="209076" y="1219493"/>
              <a:ext cx="1110370" cy="369332"/>
            </a:xfrm>
            <a:prstGeom prst="rect">
              <a:avLst/>
            </a:prstGeom>
            <a:noFill/>
          </p:spPr>
          <p:txBody>
            <a:bodyPr wrap="square" rtlCol="0">
              <a:spAutoFit/>
            </a:bodyPr>
            <a:lstStyle/>
            <a:p>
              <a:pPr algn="ctr"/>
              <a:r>
                <a:rPr lang="it-IT" b="1" dirty="0"/>
                <a:t>SUPPLIER</a:t>
              </a:r>
            </a:p>
          </p:txBody>
        </p:sp>
        <p:sp>
          <p:nvSpPr>
            <p:cNvPr id="32" name="CasellaDiTesto 31">
              <a:extLst>
                <a:ext uri="{FF2B5EF4-FFF2-40B4-BE49-F238E27FC236}">
                  <a16:creationId xmlns:a16="http://schemas.microsoft.com/office/drawing/2014/main" xmlns="" id="{CD326348-2103-4830-B3A3-369DE75D35DC}"/>
                </a:ext>
              </a:extLst>
            </p:cNvPr>
            <p:cNvSpPr txBox="1"/>
            <p:nvPr/>
          </p:nvSpPr>
          <p:spPr>
            <a:xfrm>
              <a:off x="1470086" y="1197110"/>
              <a:ext cx="1356110" cy="369332"/>
            </a:xfrm>
            <a:prstGeom prst="rect">
              <a:avLst/>
            </a:prstGeom>
            <a:noFill/>
          </p:spPr>
          <p:txBody>
            <a:bodyPr wrap="square" rtlCol="0">
              <a:spAutoFit/>
            </a:bodyPr>
            <a:lstStyle/>
            <a:p>
              <a:pPr algn="ctr"/>
              <a:r>
                <a:rPr lang="it-IT" b="1" dirty="0"/>
                <a:t>CUSTOMER</a:t>
              </a:r>
            </a:p>
          </p:txBody>
        </p:sp>
        <p:sp>
          <p:nvSpPr>
            <p:cNvPr id="33" name="CasellaDiTesto 32">
              <a:extLst>
                <a:ext uri="{FF2B5EF4-FFF2-40B4-BE49-F238E27FC236}">
                  <a16:creationId xmlns:a16="http://schemas.microsoft.com/office/drawing/2014/main" xmlns="" id="{F39B1AB5-A09D-4ADC-A9A2-AECE95BA599F}"/>
                </a:ext>
              </a:extLst>
            </p:cNvPr>
            <p:cNvSpPr txBox="1"/>
            <p:nvPr/>
          </p:nvSpPr>
          <p:spPr>
            <a:xfrm>
              <a:off x="826421" y="1512641"/>
              <a:ext cx="1356109" cy="369332"/>
            </a:xfrm>
            <a:prstGeom prst="rect">
              <a:avLst/>
            </a:prstGeom>
            <a:noFill/>
          </p:spPr>
          <p:txBody>
            <a:bodyPr wrap="square" rtlCol="0">
              <a:spAutoFit/>
            </a:bodyPr>
            <a:lstStyle/>
            <a:p>
              <a:pPr algn="ctr"/>
              <a:r>
                <a:rPr lang="it-IT" b="1" dirty="0">
                  <a:solidFill>
                    <a:srgbClr val="FF0000"/>
                  </a:solidFill>
                </a:rPr>
                <a:t>EXCHANGE</a:t>
              </a:r>
            </a:p>
          </p:txBody>
        </p:sp>
      </p:grpSp>
      <p:sp>
        <p:nvSpPr>
          <p:cNvPr id="35" name="CasellaDiTesto 34">
            <a:extLst>
              <a:ext uri="{FF2B5EF4-FFF2-40B4-BE49-F238E27FC236}">
                <a16:creationId xmlns:a16="http://schemas.microsoft.com/office/drawing/2014/main" xmlns="" id="{5AFB482E-04FA-478A-8C39-9DFE072B231D}"/>
              </a:ext>
            </a:extLst>
          </p:cNvPr>
          <p:cNvSpPr txBox="1"/>
          <p:nvPr/>
        </p:nvSpPr>
        <p:spPr>
          <a:xfrm>
            <a:off x="7401920" y="1251284"/>
            <a:ext cx="1183081" cy="646331"/>
          </a:xfrm>
          <a:prstGeom prst="rect">
            <a:avLst/>
          </a:prstGeom>
          <a:solidFill>
            <a:srgbClr val="00B050"/>
          </a:solidFill>
          <a:ln>
            <a:noFill/>
          </a:ln>
        </p:spPr>
        <p:txBody>
          <a:bodyPr wrap="none" rtlCol="0">
            <a:spAutoFit/>
          </a:bodyPr>
          <a:lstStyle/>
          <a:p>
            <a:pPr algn="ctr"/>
            <a:r>
              <a:rPr lang="it-IT" b="1" dirty="0">
                <a:solidFill>
                  <a:schemeClr val="bg1"/>
                </a:solidFill>
              </a:rPr>
              <a:t>GROWING</a:t>
            </a:r>
          </a:p>
          <a:p>
            <a:pPr algn="ctr"/>
            <a:r>
              <a:rPr lang="it-IT" b="1" dirty="0">
                <a:solidFill>
                  <a:schemeClr val="bg1"/>
                </a:solidFill>
              </a:rPr>
              <a:t>MARKET</a:t>
            </a:r>
          </a:p>
        </p:txBody>
      </p:sp>
      <p:sp>
        <p:nvSpPr>
          <p:cNvPr id="36" name="CasellaDiTesto 35">
            <a:extLst>
              <a:ext uri="{FF2B5EF4-FFF2-40B4-BE49-F238E27FC236}">
                <a16:creationId xmlns:a16="http://schemas.microsoft.com/office/drawing/2014/main" xmlns="" id="{9315D02A-0E7C-4977-BE9F-F7BBF46FB4B5}"/>
              </a:ext>
            </a:extLst>
          </p:cNvPr>
          <p:cNvSpPr txBox="1"/>
          <p:nvPr/>
        </p:nvSpPr>
        <p:spPr>
          <a:xfrm>
            <a:off x="3680395" y="5478798"/>
            <a:ext cx="1232838" cy="646331"/>
          </a:xfrm>
          <a:prstGeom prst="rect">
            <a:avLst/>
          </a:prstGeom>
          <a:solidFill>
            <a:srgbClr val="FF0000"/>
          </a:solidFill>
          <a:ln>
            <a:noFill/>
          </a:ln>
        </p:spPr>
        <p:txBody>
          <a:bodyPr wrap="none" rtlCol="0">
            <a:spAutoFit/>
          </a:bodyPr>
          <a:lstStyle/>
          <a:p>
            <a:pPr algn="ctr"/>
            <a:r>
              <a:rPr lang="it-IT" b="1" dirty="0">
                <a:solidFill>
                  <a:schemeClr val="bg1"/>
                </a:solidFill>
              </a:rPr>
              <a:t>DECLINING</a:t>
            </a:r>
          </a:p>
          <a:p>
            <a:pPr algn="ctr"/>
            <a:r>
              <a:rPr lang="it-IT" b="1" dirty="0">
                <a:solidFill>
                  <a:schemeClr val="bg1"/>
                </a:solidFill>
              </a:rPr>
              <a:t>MARKET</a:t>
            </a:r>
          </a:p>
        </p:txBody>
      </p:sp>
      <p:sp>
        <p:nvSpPr>
          <p:cNvPr id="41" name="CasellaDiTesto 40">
            <a:extLst>
              <a:ext uri="{FF2B5EF4-FFF2-40B4-BE49-F238E27FC236}">
                <a16:creationId xmlns:a16="http://schemas.microsoft.com/office/drawing/2014/main" xmlns="" id="{43726270-F89C-470A-8E8A-7AD2978CC9DA}"/>
              </a:ext>
            </a:extLst>
          </p:cNvPr>
          <p:cNvSpPr txBox="1"/>
          <p:nvPr/>
        </p:nvSpPr>
        <p:spPr>
          <a:xfrm>
            <a:off x="3380397" y="183897"/>
            <a:ext cx="5524782" cy="830997"/>
          </a:xfrm>
          <a:prstGeom prst="rect">
            <a:avLst/>
          </a:prstGeom>
          <a:noFill/>
        </p:spPr>
        <p:txBody>
          <a:bodyPr wrap="none" rtlCol="0">
            <a:spAutoFit/>
          </a:bodyPr>
          <a:lstStyle/>
          <a:p>
            <a:pPr algn="ctr"/>
            <a:r>
              <a:rPr lang="it-IT" sz="2400" b="1" dirty="0"/>
              <a:t>BARGAINING, CONFLICT OR PARTNERSHIP</a:t>
            </a:r>
          </a:p>
          <a:p>
            <a:pPr algn="ctr"/>
            <a:r>
              <a:rPr lang="it-IT" sz="2400" b="1" dirty="0"/>
              <a:t>IN A SUPPLY CHAIN</a:t>
            </a:r>
          </a:p>
        </p:txBody>
      </p:sp>
      <p:sp>
        <p:nvSpPr>
          <p:cNvPr id="43" name="CasellaDiTesto 42">
            <a:extLst>
              <a:ext uri="{FF2B5EF4-FFF2-40B4-BE49-F238E27FC236}">
                <a16:creationId xmlns:a16="http://schemas.microsoft.com/office/drawing/2014/main" xmlns="" id="{9A643048-DF4B-4E8E-9A29-6D6F4C7E2A74}"/>
              </a:ext>
            </a:extLst>
          </p:cNvPr>
          <p:cNvSpPr txBox="1"/>
          <p:nvPr/>
        </p:nvSpPr>
        <p:spPr>
          <a:xfrm>
            <a:off x="1299614" y="2263152"/>
            <a:ext cx="2280945" cy="369332"/>
          </a:xfrm>
          <a:prstGeom prst="rect">
            <a:avLst/>
          </a:prstGeom>
          <a:noFill/>
        </p:spPr>
        <p:txBody>
          <a:bodyPr wrap="none" rtlCol="0">
            <a:spAutoFit/>
          </a:bodyPr>
          <a:lstStyle/>
          <a:p>
            <a:pPr algn="ctr"/>
            <a:r>
              <a:rPr lang="it-IT" b="1" dirty="0"/>
              <a:t>THE CUSTOMER WINS</a:t>
            </a:r>
          </a:p>
        </p:txBody>
      </p:sp>
      <p:sp>
        <p:nvSpPr>
          <p:cNvPr id="44" name="CasellaDiTesto 43">
            <a:extLst>
              <a:ext uri="{FF2B5EF4-FFF2-40B4-BE49-F238E27FC236}">
                <a16:creationId xmlns:a16="http://schemas.microsoft.com/office/drawing/2014/main" xmlns="" id="{8C2A372F-F02B-4278-9A80-779DCA7EAD88}"/>
              </a:ext>
            </a:extLst>
          </p:cNvPr>
          <p:cNvSpPr txBox="1"/>
          <p:nvPr/>
        </p:nvSpPr>
        <p:spPr>
          <a:xfrm>
            <a:off x="1230823" y="4606696"/>
            <a:ext cx="2325958" cy="369332"/>
          </a:xfrm>
          <a:prstGeom prst="rect">
            <a:avLst/>
          </a:prstGeom>
          <a:noFill/>
        </p:spPr>
        <p:txBody>
          <a:bodyPr wrap="none" rtlCol="0">
            <a:spAutoFit/>
          </a:bodyPr>
          <a:lstStyle/>
          <a:p>
            <a:pPr algn="ctr"/>
            <a:r>
              <a:rPr lang="it-IT" b="1" dirty="0"/>
              <a:t>THE CUSTOMER LOSES</a:t>
            </a:r>
          </a:p>
        </p:txBody>
      </p:sp>
      <p:sp>
        <p:nvSpPr>
          <p:cNvPr id="45" name="CasellaDiTesto 44">
            <a:extLst>
              <a:ext uri="{FF2B5EF4-FFF2-40B4-BE49-F238E27FC236}">
                <a16:creationId xmlns:a16="http://schemas.microsoft.com/office/drawing/2014/main" xmlns="" id="{F685D2B1-5E53-4404-AC16-C232B8786136}"/>
              </a:ext>
            </a:extLst>
          </p:cNvPr>
          <p:cNvSpPr txBox="1"/>
          <p:nvPr/>
        </p:nvSpPr>
        <p:spPr>
          <a:xfrm>
            <a:off x="3491327" y="6280801"/>
            <a:ext cx="2146871" cy="369332"/>
          </a:xfrm>
          <a:prstGeom prst="rect">
            <a:avLst/>
          </a:prstGeom>
          <a:noFill/>
        </p:spPr>
        <p:txBody>
          <a:bodyPr wrap="none" rtlCol="0">
            <a:spAutoFit/>
          </a:bodyPr>
          <a:lstStyle/>
          <a:p>
            <a:pPr algn="ctr"/>
            <a:r>
              <a:rPr lang="it-IT" b="1" dirty="0"/>
              <a:t>THE SUPPLIER LOSES</a:t>
            </a:r>
          </a:p>
        </p:txBody>
      </p:sp>
      <p:sp>
        <p:nvSpPr>
          <p:cNvPr id="46" name="CasellaDiTesto 45">
            <a:extLst>
              <a:ext uri="{FF2B5EF4-FFF2-40B4-BE49-F238E27FC236}">
                <a16:creationId xmlns:a16="http://schemas.microsoft.com/office/drawing/2014/main" xmlns="" id="{31475F71-B5C3-49F8-8213-7271370D282E}"/>
              </a:ext>
            </a:extLst>
          </p:cNvPr>
          <p:cNvSpPr txBox="1"/>
          <p:nvPr/>
        </p:nvSpPr>
        <p:spPr>
          <a:xfrm>
            <a:off x="6385145" y="6267614"/>
            <a:ext cx="2101857" cy="369332"/>
          </a:xfrm>
          <a:prstGeom prst="rect">
            <a:avLst/>
          </a:prstGeom>
          <a:noFill/>
        </p:spPr>
        <p:txBody>
          <a:bodyPr wrap="none" rtlCol="0">
            <a:spAutoFit/>
          </a:bodyPr>
          <a:lstStyle/>
          <a:p>
            <a:pPr algn="ctr"/>
            <a:r>
              <a:rPr lang="it-IT" b="1" dirty="0"/>
              <a:t>THE SUPPLIER WINS</a:t>
            </a:r>
          </a:p>
        </p:txBody>
      </p:sp>
      <p:sp>
        <p:nvSpPr>
          <p:cNvPr id="47" name="CasellaDiTesto 46">
            <a:extLst>
              <a:ext uri="{FF2B5EF4-FFF2-40B4-BE49-F238E27FC236}">
                <a16:creationId xmlns:a16="http://schemas.microsoft.com/office/drawing/2014/main" xmlns="" id="{3B184ACB-8A1D-45B8-854D-0FB0B0277157}"/>
              </a:ext>
            </a:extLst>
          </p:cNvPr>
          <p:cNvSpPr txBox="1"/>
          <p:nvPr/>
        </p:nvSpPr>
        <p:spPr>
          <a:xfrm>
            <a:off x="6686898" y="3164102"/>
            <a:ext cx="1504643" cy="646331"/>
          </a:xfrm>
          <a:prstGeom prst="rect">
            <a:avLst/>
          </a:prstGeom>
          <a:noFill/>
        </p:spPr>
        <p:txBody>
          <a:bodyPr wrap="none" rtlCol="0">
            <a:spAutoFit/>
          </a:bodyPr>
          <a:lstStyle/>
          <a:p>
            <a:pPr algn="ctr"/>
            <a:r>
              <a:rPr lang="it-IT" b="1" dirty="0"/>
              <a:t>PARTNERSHIP</a:t>
            </a:r>
          </a:p>
          <a:p>
            <a:pPr algn="ctr"/>
            <a:r>
              <a:rPr lang="it-IT" b="1" dirty="0"/>
              <a:t>WIN-WIN</a:t>
            </a:r>
          </a:p>
        </p:txBody>
      </p:sp>
      <p:sp>
        <p:nvSpPr>
          <p:cNvPr id="48" name="CasellaDiTesto 47">
            <a:extLst>
              <a:ext uri="{FF2B5EF4-FFF2-40B4-BE49-F238E27FC236}">
                <a16:creationId xmlns:a16="http://schemas.microsoft.com/office/drawing/2014/main" xmlns="" id="{5F76B069-F84A-40FE-B390-FC07FE35C614}"/>
              </a:ext>
            </a:extLst>
          </p:cNvPr>
          <p:cNvSpPr txBox="1"/>
          <p:nvPr/>
        </p:nvSpPr>
        <p:spPr>
          <a:xfrm>
            <a:off x="4748041" y="5511157"/>
            <a:ext cx="1412505" cy="646331"/>
          </a:xfrm>
          <a:prstGeom prst="rect">
            <a:avLst/>
          </a:prstGeom>
          <a:noFill/>
        </p:spPr>
        <p:txBody>
          <a:bodyPr wrap="square" rtlCol="0">
            <a:spAutoFit/>
          </a:bodyPr>
          <a:lstStyle/>
          <a:p>
            <a:pPr algn="ctr"/>
            <a:r>
              <a:rPr lang="it-IT" b="1" dirty="0"/>
              <a:t>CONFLICT</a:t>
            </a:r>
          </a:p>
          <a:p>
            <a:pPr algn="ctr"/>
            <a:r>
              <a:rPr lang="it-IT" b="1" dirty="0"/>
              <a:t>LOSE-LOSE</a:t>
            </a:r>
          </a:p>
        </p:txBody>
      </p:sp>
      <p:sp>
        <p:nvSpPr>
          <p:cNvPr id="49" name="CasellaDiTesto 48">
            <a:extLst>
              <a:ext uri="{FF2B5EF4-FFF2-40B4-BE49-F238E27FC236}">
                <a16:creationId xmlns:a16="http://schemas.microsoft.com/office/drawing/2014/main" xmlns="" id="{46227A97-5697-439E-85F1-7196D22B5DEB}"/>
              </a:ext>
            </a:extLst>
          </p:cNvPr>
          <p:cNvSpPr txBox="1"/>
          <p:nvPr/>
        </p:nvSpPr>
        <p:spPr>
          <a:xfrm>
            <a:off x="4314914" y="3108138"/>
            <a:ext cx="1379673" cy="646331"/>
          </a:xfrm>
          <a:prstGeom prst="rect">
            <a:avLst/>
          </a:prstGeom>
          <a:noFill/>
        </p:spPr>
        <p:txBody>
          <a:bodyPr wrap="none" rtlCol="0">
            <a:spAutoFit/>
          </a:bodyPr>
          <a:lstStyle/>
          <a:p>
            <a:pPr algn="ctr"/>
            <a:r>
              <a:rPr lang="it-IT" b="1" dirty="0"/>
              <a:t>BARGANING</a:t>
            </a:r>
          </a:p>
          <a:p>
            <a:pPr algn="ctr"/>
            <a:r>
              <a:rPr lang="it-IT" b="1" dirty="0"/>
              <a:t>WIN-LOSE</a:t>
            </a:r>
          </a:p>
        </p:txBody>
      </p:sp>
      <p:sp>
        <p:nvSpPr>
          <p:cNvPr id="50" name="CasellaDiTesto 49">
            <a:extLst>
              <a:ext uri="{FF2B5EF4-FFF2-40B4-BE49-F238E27FC236}">
                <a16:creationId xmlns:a16="http://schemas.microsoft.com/office/drawing/2014/main" xmlns="" id="{A851CA10-1074-4826-B317-BDCD201E3681}"/>
              </a:ext>
            </a:extLst>
          </p:cNvPr>
          <p:cNvSpPr txBox="1"/>
          <p:nvPr/>
        </p:nvSpPr>
        <p:spPr>
          <a:xfrm>
            <a:off x="6479889" y="5535098"/>
            <a:ext cx="1749530" cy="646331"/>
          </a:xfrm>
          <a:prstGeom prst="rect">
            <a:avLst/>
          </a:prstGeom>
          <a:noFill/>
        </p:spPr>
        <p:txBody>
          <a:bodyPr wrap="square" rtlCol="0">
            <a:spAutoFit/>
          </a:bodyPr>
          <a:lstStyle/>
          <a:p>
            <a:pPr algn="ctr"/>
            <a:r>
              <a:rPr lang="it-IT" b="1" dirty="0"/>
              <a:t>BARGANING</a:t>
            </a:r>
          </a:p>
          <a:p>
            <a:pPr algn="ctr"/>
            <a:r>
              <a:rPr lang="it-IT" b="1" dirty="0"/>
              <a:t>WIN-LOSE</a:t>
            </a:r>
          </a:p>
        </p:txBody>
      </p:sp>
    </p:spTree>
    <p:extLst>
      <p:ext uri="{BB962C8B-B14F-4D97-AF65-F5344CB8AC3E}">
        <p14:creationId xmlns:p14="http://schemas.microsoft.com/office/powerpoint/2010/main" xmlns="" val="4188225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8">
            <a:extLst>
              <a:ext uri="{FF2B5EF4-FFF2-40B4-BE49-F238E27FC236}">
                <a16:creationId xmlns:a16="http://schemas.microsoft.com/office/drawing/2014/main" xmlns="" id="{5A417F1E-C800-4D26-AF1F-D1ED6988801B}"/>
              </a:ext>
            </a:extLst>
          </p:cNvPr>
          <p:cNvSpPr>
            <a:spLocks noGrp="1"/>
          </p:cNvSpPr>
          <p:nvPr>
            <p:ph type="title"/>
          </p:nvPr>
        </p:nvSpPr>
        <p:spPr/>
        <p:txBody>
          <a:bodyPr/>
          <a:lstStyle/>
          <a:p>
            <a:pPr lvl="0"/>
            <a:r>
              <a:rPr lang="en-US" dirty="0"/>
              <a:t>The bargaining power of suppliers and customers</a:t>
            </a:r>
            <a:endParaRPr lang="it-IT" dirty="0"/>
          </a:p>
        </p:txBody>
      </p:sp>
      <p:grpSp>
        <p:nvGrpSpPr>
          <p:cNvPr id="4" name="Gruppo 7">
            <a:extLst>
              <a:ext uri="{FF2B5EF4-FFF2-40B4-BE49-F238E27FC236}">
                <a16:creationId xmlns:a16="http://schemas.microsoft.com/office/drawing/2014/main" xmlns="" id="{2C0F9A21-2243-4F86-8EB8-3B9151A38AC4}"/>
              </a:ext>
            </a:extLst>
          </p:cNvPr>
          <p:cNvGrpSpPr/>
          <p:nvPr/>
        </p:nvGrpSpPr>
        <p:grpSpPr>
          <a:xfrm>
            <a:off x="121920" y="3121763"/>
            <a:ext cx="11706818" cy="1986783"/>
            <a:chOff x="-1025415" y="3032811"/>
            <a:chExt cx="12320753" cy="2090975"/>
          </a:xfrm>
        </p:grpSpPr>
        <p:grpSp>
          <p:nvGrpSpPr>
            <p:cNvPr id="5" name="Gruppo 4">
              <a:extLst>
                <a:ext uri="{FF2B5EF4-FFF2-40B4-BE49-F238E27FC236}">
                  <a16:creationId xmlns:a16="http://schemas.microsoft.com/office/drawing/2014/main" xmlns="" id="{9E9A63BB-3105-41B9-A81E-6AFD97B6600E}"/>
                </a:ext>
              </a:extLst>
            </p:cNvPr>
            <p:cNvGrpSpPr/>
            <p:nvPr/>
          </p:nvGrpSpPr>
          <p:grpSpPr>
            <a:xfrm>
              <a:off x="-1025415" y="3032811"/>
              <a:ext cx="5073935" cy="2037487"/>
              <a:chOff x="-1025415" y="3032811"/>
              <a:chExt cx="5073935" cy="2037487"/>
            </a:xfrm>
          </p:grpSpPr>
          <p:sp>
            <p:nvSpPr>
              <p:cNvPr id="29" name="Figura a mano libera: forma 28">
                <a:extLst>
                  <a:ext uri="{FF2B5EF4-FFF2-40B4-BE49-F238E27FC236}">
                    <a16:creationId xmlns:a16="http://schemas.microsoft.com/office/drawing/2014/main" xmlns="" id="{F1B9C4FF-7474-4CDC-B97C-3945C6F11B3F}"/>
                  </a:ext>
                </a:extLst>
              </p:cNvPr>
              <p:cNvSpPr/>
              <p:nvPr/>
            </p:nvSpPr>
            <p:spPr>
              <a:xfrm>
                <a:off x="-1025415" y="3438382"/>
                <a:ext cx="4893698" cy="1631916"/>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 name="connsiteX0" fmla="*/ 1632857 w 6664510"/>
                  <a:gd name="connsiteY0" fmla="*/ 0 h 1959428"/>
                  <a:gd name="connsiteX1" fmla="*/ 0 w 6664510"/>
                  <a:gd name="connsiteY1" fmla="*/ 1959428 h 1959428"/>
                  <a:gd name="connsiteX2" fmla="*/ 5486400 w 6664510"/>
                  <a:gd name="connsiteY2" fmla="*/ 1959428 h 1959428"/>
                  <a:gd name="connsiteX3" fmla="*/ 6664510 w 6664510"/>
                  <a:gd name="connsiteY3" fmla="*/ 36258 h 1959428"/>
                  <a:gd name="connsiteX4" fmla="*/ 1632857 w 6664510"/>
                  <a:gd name="connsiteY4" fmla="*/ 0 h 1959428"/>
                  <a:gd name="connsiteX0" fmla="*/ 2442289 w 6664510"/>
                  <a:gd name="connsiteY0" fmla="*/ 0 h 1941299"/>
                  <a:gd name="connsiteX1" fmla="*/ 0 w 6664510"/>
                  <a:gd name="connsiteY1" fmla="*/ 1941299 h 1941299"/>
                  <a:gd name="connsiteX2" fmla="*/ 5486400 w 6664510"/>
                  <a:gd name="connsiteY2" fmla="*/ 1941299 h 1941299"/>
                  <a:gd name="connsiteX3" fmla="*/ 6664510 w 6664510"/>
                  <a:gd name="connsiteY3" fmla="*/ 18129 h 1941299"/>
                  <a:gd name="connsiteX4" fmla="*/ 2442289 w 6664510"/>
                  <a:gd name="connsiteY4" fmla="*/ 0 h 1941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4510" h="1941299">
                    <a:moveTo>
                      <a:pt x="2442289" y="0"/>
                    </a:moveTo>
                    <a:lnTo>
                      <a:pt x="0" y="1941299"/>
                    </a:lnTo>
                    <a:lnTo>
                      <a:pt x="5486400" y="1941299"/>
                    </a:lnTo>
                    <a:lnTo>
                      <a:pt x="6664510" y="18129"/>
                    </a:lnTo>
                    <a:lnTo>
                      <a:pt x="2442289" y="0"/>
                    </a:lnTo>
                    <a:close/>
                  </a:path>
                </a:pathLst>
              </a:custGeom>
              <a:solidFill>
                <a:srgbClr val="BAE1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 name="Figura a mano libera: forma 29">
                <a:extLst>
                  <a:ext uri="{FF2B5EF4-FFF2-40B4-BE49-F238E27FC236}">
                    <a16:creationId xmlns:a16="http://schemas.microsoft.com/office/drawing/2014/main" xmlns="" id="{4946FF13-D429-47A9-A272-789CDD6F85ED}"/>
                  </a:ext>
                </a:extLst>
              </p:cNvPr>
              <p:cNvSpPr/>
              <p:nvPr/>
            </p:nvSpPr>
            <p:spPr>
              <a:xfrm>
                <a:off x="-890560" y="3032811"/>
                <a:ext cx="1699674" cy="1985772"/>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 name="connsiteX0" fmla="*/ 0 w 2285105"/>
                  <a:gd name="connsiteY0" fmla="*/ 2334986 h 2334986"/>
                  <a:gd name="connsiteX1" fmla="*/ 0 w 2285105"/>
                  <a:gd name="connsiteY1" fmla="*/ 1600200 h 2334986"/>
                  <a:gd name="connsiteX2" fmla="*/ 1567543 w 2285105"/>
                  <a:gd name="connsiteY2" fmla="*/ 0 h 2334986"/>
                  <a:gd name="connsiteX3" fmla="*/ 2285105 w 2285105"/>
                  <a:gd name="connsiteY3" fmla="*/ 440871 h 2334986"/>
                  <a:gd name="connsiteX4" fmla="*/ 48986 w 2285105"/>
                  <a:gd name="connsiteY4" fmla="*/ 2318657 h 2334986"/>
                  <a:gd name="connsiteX0" fmla="*/ 0 w 2314712"/>
                  <a:gd name="connsiteY0" fmla="*/ 2282436 h 2282436"/>
                  <a:gd name="connsiteX1" fmla="*/ 0 w 2314712"/>
                  <a:gd name="connsiteY1" fmla="*/ 1547650 h 2282436"/>
                  <a:gd name="connsiteX2" fmla="*/ 2314712 w 2314712"/>
                  <a:gd name="connsiteY2" fmla="*/ 0 h 2282436"/>
                  <a:gd name="connsiteX3" fmla="*/ 2285105 w 2314712"/>
                  <a:gd name="connsiteY3" fmla="*/ 388321 h 2282436"/>
                  <a:gd name="connsiteX4" fmla="*/ 48986 w 2314712"/>
                  <a:gd name="connsiteY4" fmla="*/ 2266107 h 2282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4712" h="2282436">
                    <a:moveTo>
                      <a:pt x="0" y="2282436"/>
                    </a:moveTo>
                    <a:lnTo>
                      <a:pt x="0" y="1547650"/>
                    </a:lnTo>
                    <a:lnTo>
                      <a:pt x="2314712" y="0"/>
                    </a:lnTo>
                    <a:lnTo>
                      <a:pt x="2285105" y="388321"/>
                    </a:lnTo>
                    <a:cubicBezTo>
                      <a:pt x="1768034" y="1014250"/>
                      <a:pt x="566057" y="1640178"/>
                      <a:pt x="48986" y="2266107"/>
                    </a:cubicBez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 name="Rettangolo 30">
                <a:extLst>
                  <a:ext uri="{FF2B5EF4-FFF2-40B4-BE49-F238E27FC236}">
                    <a16:creationId xmlns:a16="http://schemas.microsoft.com/office/drawing/2014/main" xmlns="" id="{D79871E8-46B8-46A8-B95C-79CA6FFA6065}"/>
                  </a:ext>
                </a:extLst>
              </p:cNvPr>
              <p:cNvSpPr/>
              <p:nvPr/>
            </p:nvSpPr>
            <p:spPr>
              <a:xfrm>
                <a:off x="716490" y="3045842"/>
                <a:ext cx="3288789" cy="376327"/>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Figura a mano libera: forma 31">
                <a:extLst>
                  <a:ext uri="{FF2B5EF4-FFF2-40B4-BE49-F238E27FC236}">
                    <a16:creationId xmlns:a16="http://schemas.microsoft.com/office/drawing/2014/main" xmlns="" id="{B223EE48-C272-4570-91BD-89E2FB4D5716}"/>
                  </a:ext>
                </a:extLst>
              </p:cNvPr>
              <p:cNvSpPr/>
              <p:nvPr/>
            </p:nvSpPr>
            <p:spPr>
              <a:xfrm>
                <a:off x="3019054" y="3083181"/>
                <a:ext cx="1029466" cy="1970532"/>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 name="connsiteX0" fmla="*/ 718457 w 1463933"/>
                  <a:gd name="connsiteY0" fmla="*/ 0 h 2416628"/>
                  <a:gd name="connsiteX1" fmla="*/ 1463933 w 1463933"/>
                  <a:gd name="connsiteY1" fmla="*/ 546045 h 2416628"/>
                  <a:gd name="connsiteX2" fmla="*/ 0 w 1463933"/>
                  <a:gd name="connsiteY2" fmla="*/ 2416628 h 2416628"/>
                  <a:gd name="connsiteX3" fmla="*/ 0 w 1463933"/>
                  <a:gd name="connsiteY3" fmla="*/ 1681842 h 2416628"/>
                  <a:gd name="connsiteX4" fmla="*/ 718457 w 1463933"/>
                  <a:gd name="connsiteY4" fmla="*/ 0 h 2416628"/>
                  <a:gd name="connsiteX0" fmla="*/ 1221653 w 1463933"/>
                  <a:gd name="connsiteY0" fmla="*/ 0 h 2344111"/>
                  <a:gd name="connsiteX1" fmla="*/ 1463933 w 1463933"/>
                  <a:gd name="connsiteY1" fmla="*/ 473528 h 2344111"/>
                  <a:gd name="connsiteX2" fmla="*/ 0 w 1463933"/>
                  <a:gd name="connsiteY2" fmla="*/ 2344111 h 2344111"/>
                  <a:gd name="connsiteX3" fmla="*/ 0 w 1463933"/>
                  <a:gd name="connsiteY3" fmla="*/ 1609325 h 2344111"/>
                  <a:gd name="connsiteX4" fmla="*/ 1221653 w 1463933"/>
                  <a:gd name="connsiteY4" fmla="*/ 0 h 2344111"/>
                  <a:gd name="connsiteX0" fmla="*/ 1221653 w 1258927"/>
                  <a:gd name="connsiteY0" fmla="*/ 0 h 2344111"/>
                  <a:gd name="connsiteX1" fmla="*/ 1258927 w 1258927"/>
                  <a:gd name="connsiteY1" fmla="*/ 564174 h 2344111"/>
                  <a:gd name="connsiteX2" fmla="*/ 0 w 1258927"/>
                  <a:gd name="connsiteY2" fmla="*/ 2344111 h 2344111"/>
                  <a:gd name="connsiteX3" fmla="*/ 0 w 1258927"/>
                  <a:gd name="connsiteY3" fmla="*/ 1609325 h 2344111"/>
                  <a:gd name="connsiteX4" fmla="*/ 1221653 w 1258927"/>
                  <a:gd name="connsiteY4" fmla="*/ 0 h 23441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8927" h="2344111">
                    <a:moveTo>
                      <a:pt x="1221653" y="0"/>
                    </a:moveTo>
                    <a:lnTo>
                      <a:pt x="1258927" y="564174"/>
                    </a:lnTo>
                    <a:lnTo>
                      <a:pt x="0" y="2344111"/>
                    </a:lnTo>
                    <a:lnTo>
                      <a:pt x="0" y="1609325"/>
                    </a:lnTo>
                    <a:lnTo>
                      <a:pt x="1221653" y="0"/>
                    </a:lnTo>
                    <a:close/>
                  </a:path>
                </a:pathLst>
              </a:custGeom>
              <a:solidFill>
                <a:srgbClr val="FFBA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 name="Rettangolo 32">
                <a:extLst>
                  <a:ext uri="{FF2B5EF4-FFF2-40B4-BE49-F238E27FC236}">
                    <a16:creationId xmlns:a16="http://schemas.microsoft.com/office/drawing/2014/main" xmlns="" id="{0E19B3A4-60F1-4FD9-B55A-1A098E58CBA0}"/>
                  </a:ext>
                </a:extLst>
              </p:cNvPr>
              <p:cNvSpPr/>
              <p:nvPr/>
            </p:nvSpPr>
            <p:spPr>
              <a:xfrm>
                <a:off x="-999709" y="4481207"/>
                <a:ext cx="4016631" cy="585525"/>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6" name="Figura a mano libera: forma 5">
              <a:extLst>
                <a:ext uri="{FF2B5EF4-FFF2-40B4-BE49-F238E27FC236}">
                  <a16:creationId xmlns:a16="http://schemas.microsoft.com/office/drawing/2014/main" xmlns="" id="{05357C42-DD75-4863-8892-B0BAC80AACD6}"/>
                </a:ext>
              </a:extLst>
            </p:cNvPr>
            <p:cNvSpPr/>
            <p:nvPr/>
          </p:nvSpPr>
          <p:spPr>
            <a:xfrm>
              <a:off x="3085463" y="3439727"/>
              <a:ext cx="4604138" cy="1647156"/>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0171" h="1959428">
                  <a:moveTo>
                    <a:pt x="1632857" y="0"/>
                  </a:moveTo>
                  <a:lnTo>
                    <a:pt x="0" y="1959428"/>
                  </a:lnTo>
                  <a:lnTo>
                    <a:pt x="5486400" y="1959428"/>
                  </a:lnTo>
                  <a:lnTo>
                    <a:pt x="6270171" y="0"/>
                  </a:lnTo>
                  <a:lnTo>
                    <a:pt x="1632857"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igura a mano libera: forma 9">
              <a:extLst>
                <a:ext uri="{FF2B5EF4-FFF2-40B4-BE49-F238E27FC236}">
                  <a16:creationId xmlns:a16="http://schemas.microsoft.com/office/drawing/2014/main" xmlns="" id="{5CFDF3A6-C3A1-43E5-A3A6-370E0DD7E167}"/>
                </a:ext>
              </a:extLst>
            </p:cNvPr>
            <p:cNvSpPr/>
            <p:nvPr/>
          </p:nvSpPr>
          <p:spPr>
            <a:xfrm>
              <a:off x="3111169" y="3065550"/>
              <a:ext cx="1175014" cy="2031492"/>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a16="http://schemas.microsoft.com/office/drawing/2014/main" xmlns="" id="{4F3AC894-0F34-4831-8C30-71DD94A3E712}"/>
                </a:ext>
              </a:extLst>
            </p:cNvPr>
            <p:cNvSpPr/>
            <p:nvPr/>
          </p:nvSpPr>
          <p:spPr>
            <a:xfrm>
              <a:off x="4288314" y="3063401"/>
              <a:ext cx="3401287" cy="376327"/>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Figura a mano libera: forma 22">
              <a:extLst>
                <a:ext uri="{FF2B5EF4-FFF2-40B4-BE49-F238E27FC236}">
                  <a16:creationId xmlns:a16="http://schemas.microsoft.com/office/drawing/2014/main" xmlns="" id="{0A7E259C-8019-4426-8D3A-7EB9FEC4F4FC}"/>
                </a:ext>
              </a:extLst>
            </p:cNvPr>
            <p:cNvSpPr/>
            <p:nvPr/>
          </p:nvSpPr>
          <p:spPr>
            <a:xfrm>
              <a:off x="7129932" y="3038806"/>
              <a:ext cx="587506" cy="2031492"/>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457" h="2416628">
                  <a:moveTo>
                    <a:pt x="718457" y="0"/>
                  </a:moveTo>
                  <a:lnTo>
                    <a:pt x="718457" y="473528"/>
                  </a:lnTo>
                  <a:lnTo>
                    <a:pt x="0" y="2416628"/>
                  </a:lnTo>
                  <a:lnTo>
                    <a:pt x="0" y="1681842"/>
                  </a:lnTo>
                  <a:lnTo>
                    <a:pt x="718457"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 name="Immagine 2">
              <a:extLst>
                <a:ext uri="{FF2B5EF4-FFF2-40B4-BE49-F238E27FC236}">
                  <a16:creationId xmlns:a16="http://schemas.microsoft.com/office/drawing/2014/main" xmlns="" id="{59A4E216-BB92-4BFA-BC57-575FA712B8AC}"/>
                </a:ext>
              </a:extLst>
            </p:cNvPr>
            <p:cNvPicPr>
              <a:picLocks noChangeAspect="1"/>
            </p:cNvPicPr>
            <p:nvPr/>
          </p:nvPicPr>
          <p:blipFill>
            <a:blip r:embed="rId2" cstate="print"/>
            <a:stretch>
              <a:fillRect/>
            </a:stretch>
          </p:blipFill>
          <p:spPr>
            <a:xfrm>
              <a:off x="4699420" y="3286715"/>
              <a:ext cx="906216" cy="738982"/>
            </a:xfrm>
            <a:prstGeom prst="rect">
              <a:avLst/>
            </a:prstGeom>
          </p:spPr>
        </p:pic>
        <p:pic>
          <p:nvPicPr>
            <p:cNvPr id="2" name="Immagine 1">
              <a:extLst>
                <a:ext uri="{FF2B5EF4-FFF2-40B4-BE49-F238E27FC236}">
                  <a16:creationId xmlns:a16="http://schemas.microsoft.com/office/drawing/2014/main" xmlns="" id="{FA7057F4-D68D-4A22-8D6D-A4C103EED7B0}"/>
                </a:ext>
              </a:extLst>
            </p:cNvPr>
            <p:cNvPicPr>
              <a:picLocks noChangeAspect="1"/>
            </p:cNvPicPr>
            <p:nvPr/>
          </p:nvPicPr>
          <p:blipFill>
            <a:blip r:embed="rId3" cstate="print"/>
            <a:stretch>
              <a:fillRect/>
            </a:stretch>
          </p:blipFill>
          <p:spPr>
            <a:xfrm>
              <a:off x="3997334" y="3766382"/>
              <a:ext cx="870862" cy="873853"/>
            </a:xfrm>
            <a:prstGeom prst="rect">
              <a:avLst/>
            </a:prstGeom>
          </p:spPr>
        </p:pic>
        <p:sp>
          <p:nvSpPr>
            <p:cNvPr id="69" name="Rettangolo 68">
              <a:extLst>
                <a:ext uri="{FF2B5EF4-FFF2-40B4-BE49-F238E27FC236}">
                  <a16:creationId xmlns:a16="http://schemas.microsoft.com/office/drawing/2014/main" xmlns="" id="{938C1FBB-B7C9-4CFC-ABE9-7C48FEB415B4}"/>
                </a:ext>
              </a:extLst>
            </p:cNvPr>
            <p:cNvSpPr/>
            <p:nvPr/>
          </p:nvSpPr>
          <p:spPr>
            <a:xfrm>
              <a:off x="3111169" y="4497792"/>
              <a:ext cx="4016631" cy="585525"/>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0" name="Immagine 19">
              <a:extLst>
                <a:ext uri="{FF2B5EF4-FFF2-40B4-BE49-F238E27FC236}">
                  <a16:creationId xmlns:a16="http://schemas.microsoft.com/office/drawing/2014/main" xmlns="" id="{3D80C162-2E0A-40F3-A393-29A765CF4918}"/>
                </a:ext>
              </a:extLst>
            </p:cNvPr>
            <p:cNvPicPr>
              <a:picLocks noChangeAspect="1"/>
            </p:cNvPicPr>
            <p:nvPr/>
          </p:nvPicPr>
          <p:blipFill>
            <a:blip r:embed="rId2" cstate="print"/>
            <a:stretch>
              <a:fillRect/>
            </a:stretch>
          </p:blipFill>
          <p:spPr>
            <a:xfrm flipH="1">
              <a:off x="5805105" y="3515588"/>
              <a:ext cx="906216" cy="738982"/>
            </a:xfrm>
            <a:prstGeom prst="rect">
              <a:avLst/>
            </a:prstGeom>
          </p:spPr>
        </p:pic>
        <p:sp>
          <p:nvSpPr>
            <p:cNvPr id="24" name="Figura a mano libera: forma 23">
              <a:extLst>
                <a:ext uri="{FF2B5EF4-FFF2-40B4-BE49-F238E27FC236}">
                  <a16:creationId xmlns:a16="http://schemas.microsoft.com/office/drawing/2014/main" xmlns="" id="{8F808AFD-E7EB-4EE3-B055-67BE31194317}"/>
                </a:ext>
              </a:extLst>
            </p:cNvPr>
            <p:cNvSpPr/>
            <p:nvPr/>
          </p:nvSpPr>
          <p:spPr>
            <a:xfrm>
              <a:off x="7250869" y="3476630"/>
              <a:ext cx="4028621" cy="1647156"/>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 name="connsiteX0" fmla="*/ 844179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844179 w 6270171"/>
                <a:gd name="connsiteY4" fmla="*/ 0 h 1959428"/>
                <a:gd name="connsiteX0" fmla="*/ 844179 w 5606021"/>
                <a:gd name="connsiteY0" fmla="*/ 0 h 1959428"/>
                <a:gd name="connsiteX1" fmla="*/ 0 w 5606021"/>
                <a:gd name="connsiteY1" fmla="*/ 1959428 h 1959428"/>
                <a:gd name="connsiteX2" fmla="*/ 5486400 w 5606021"/>
                <a:gd name="connsiteY2" fmla="*/ 1959428 h 1959428"/>
                <a:gd name="connsiteX3" fmla="*/ 5606021 w 5606021"/>
                <a:gd name="connsiteY3" fmla="*/ 54388 h 1959428"/>
                <a:gd name="connsiteX4" fmla="*/ 844179 w 5606021"/>
                <a:gd name="connsiteY4" fmla="*/ 0 h 1959428"/>
                <a:gd name="connsiteX0" fmla="*/ 844179 w 5606021"/>
                <a:gd name="connsiteY0" fmla="*/ 0 h 1959428"/>
                <a:gd name="connsiteX1" fmla="*/ 0 w 5606021"/>
                <a:gd name="connsiteY1" fmla="*/ 1959428 h 1959428"/>
                <a:gd name="connsiteX2" fmla="*/ 5486400 w 5606021"/>
                <a:gd name="connsiteY2" fmla="*/ 1959428 h 1959428"/>
                <a:gd name="connsiteX3" fmla="*/ 5606021 w 5606021"/>
                <a:gd name="connsiteY3" fmla="*/ 18129 h 1959428"/>
                <a:gd name="connsiteX4" fmla="*/ 844179 w 5606021"/>
                <a:gd name="connsiteY4" fmla="*/ 0 h 1959428"/>
                <a:gd name="connsiteX0" fmla="*/ 844179 w 5486400"/>
                <a:gd name="connsiteY0" fmla="*/ 0 h 1959428"/>
                <a:gd name="connsiteX1" fmla="*/ 0 w 5486400"/>
                <a:gd name="connsiteY1" fmla="*/ 1959428 h 1959428"/>
                <a:gd name="connsiteX2" fmla="*/ 5486400 w 5486400"/>
                <a:gd name="connsiteY2" fmla="*/ 1959428 h 1959428"/>
                <a:gd name="connsiteX3" fmla="*/ 5294701 w 5486400"/>
                <a:gd name="connsiteY3" fmla="*/ 36258 h 1959428"/>
                <a:gd name="connsiteX4" fmla="*/ 844179 w 5486400"/>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6400" h="1959428">
                  <a:moveTo>
                    <a:pt x="844179" y="0"/>
                  </a:moveTo>
                  <a:lnTo>
                    <a:pt x="0" y="1959428"/>
                  </a:lnTo>
                  <a:lnTo>
                    <a:pt x="5486400" y="1959428"/>
                  </a:lnTo>
                  <a:lnTo>
                    <a:pt x="5294701" y="36258"/>
                  </a:lnTo>
                  <a:lnTo>
                    <a:pt x="844179" y="0"/>
                  </a:lnTo>
                  <a:close/>
                </a:path>
              </a:pathLst>
            </a:custGeom>
            <a:solidFill>
              <a:srgbClr val="B2DE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Figura a mano libera: forma 24">
              <a:extLst>
                <a:ext uri="{FF2B5EF4-FFF2-40B4-BE49-F238E27FC236}">
                  <a16:creationId xmlns:a16="http://schemas.microsoft.com/office/drawing/2014/main" xmlns="" id="{02E60C2A-8007-4A14-9A16-D656A02B00EB}"/>
                </a:ext>
              </a:extLst>
            </p:cNvPr>
            <p:cNvSpPr/>
            <p:nvPr/>
          </p:nvSpPr>
          <p:spPr>
            <a:xfrm>
              <a:off x="7278707" y="3100303"/>
              <a:ext cx="610363" cy="2006897"/>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D28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Rettangolo 25">
              <a:extLst>
                <a:ext uri="{FF2B5EF4-FFF2-40B4-BE49-F238E27FC236}">
                  <a16:creationId xmlns:a16="http://schemas.microsoft.com/office/drawing/2014/main" xmlns="" id="{2095BA22-160E-44BC-8B84-40B47408F67D}"/>
                </a:ext>
              </a:extLst>
            </p:cNvPr>
            <p:cNvSpPr/>
            <p:nvPr/>
          </p:nvSpPr>
          <p:spPr>
            <a:xfrm>
              <a:off x="7887195" y="3139261"/>
              <a:ext cx="3183464" cy="376327"/>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Figura a mano libera: forma 26">
              <a:extLst>
                <a:ext uri="{FF2B5EF4-FFF2-40B4-BE49-F238E27FC236}">
                  <a16:creationId xmlns:a16="http://schemas.microsoft.com/office/drawing/2014/main" xmlns="" id="{01886E0D-7BAF-483E-AFD6-3A65F1FEAF83}"/>
                </a:ext>
              </a:extLst>
            </p:cNvPr>
            <p:cNvSpPr/>
            <p:nvPr/>
          </p:nvSpPr>
          <p:spPr>
            <a:xfrm>
              <a:off x="11070660" y="3054583"/>
              <a:ext cx="208829" cy="2052618"/>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 name="connsiteX0" fmla="*/ 66166 w 718457"/>
                <a:gd name="connsiteY0" fmla="*/ 0 h 2325982"/>
                <a:gd name="connsiteX1" fmla="*/ 718457 w 718457"/>
                <a:gd name="connsiteY1" fmla="*/ 382882 h 2325982"/>
                <a:gd name="connsiteX2" fmla="*/ 0 w 718457"/>
                <a:gd name="connsiteY2" fmla="*/ 2325982 h 2325982"/>
                <a:gd name="connsiteX3" fmla="*/ 0 w 718457"/>
                <a:gd name="connsiteY3" fmla="*/ 1591196 h 2325982"/>
                <a:gd name="connsiteX4" fmla="*/ 66166 w 718457"/>
                <a:gd name="connsiteY4" fmla="*/ 0 h 2325982"/>
                <a:gd name="connsiteX0" fmla="*/ 66166 w 66166"/>
                <a:gd name="connsiteY0" fmla="*/ 0 h 2325982"/>
                <a:gd name="connsiteX1" fmla="*/ 47529 w 66166"/>
                <a:gd name="connsiteY1" fmla="*/ 382882 h 2325982"/>
                <a:gd name="connsiteX2" fmla="*/ 0 w 66166"/>
                <a:gd name="connsiteY2" fmla="*/ 2325982 h 2325982"/>
                <a:gd name="connsiteX3" fmla="*/ 0 w 66166"/>
                <a:gd name="connsiteY3" fmla="*/ 1591196 h 2325982"/>
                <a:gd name="connsiteX4" fmla="*/ 66166 w 66166"/>
                <a:gd name="connsiteY4" fmla="*/ 0 h 2325982"/>
                <a:gd name="connsiteX0" fmla="*/ 263684 w 263684"/>
                <a:gd name="connsiteY0" fmla="*/ 0 h 2325982"/>
                <a:gd name="connsiteX1" fmla="*/ 0 w 263684"/>
                <a:gd name="connsiteY1" fmla="*/ 382882 h 2325982"/>
                <a:gd name="connsiteX2" fmla="*/ 197518 w 263684"/>
                <a:gd name="connsiteY2" fmla="*/ 2325982 h 2325982"/>
                <a:gd name="connsiteX3" fmla="*/ 197518 w 263684"/>
                <a:gd name="connsiteY3" fmla="*/ 1591196 h 2325982"/>
                <a:gd name="connsiteX4" fmla="*/ 263684 w 263684"/>
                <a:gd name="connsiteY4" fmla="*/ 0 h 2325982"/>
                <a:gd name="connsiteX0" fmla="*/ 105124 w 197518"/>
                <a:gd name="connsiteY0" fmla="*/ 0 h 2378971"/>
                <a:gd name="connsiteX1" fmla="*/ 0 w 197518"/>
                <a:gd name="connsiteY1" fmla="*/ 435871 h 2378971"/>
                <a:gd name="connsiteX2" fmla="*/ 197518 w 197518"/>
                <a:gd name="connsiteY2" fmla="*/ 2378971 h 2378971"/>
                <a:gd name="connsiteX3" fmla="*/ 197518 w 197518"/>
                <a:gd name="connsiteY3" fmla="*/ 1644185 h 2378971"/>
                <a:gd name="connsiteX4" fmla="*/ 105124 w 197518"/>
                <a:gd name="connsiteY4" fmla="*/ 0 h 23789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518" h="2378971">
                  <a:moveTo>
                    <a:pt x="105124" y="0"/>
                  </a:moveTo>
                  <a:lnTo>
                    <a:pt x="0" y="435871"/>
                  </a:lnTo>
                  <a:lnTo>
                    <a:pt x="197518" y="2378971"/>
                  </a:lnTo>
                  <a:lnTo>
                    <a:pt x="197518" y="1644185"/>
                  </a:lnTo>
                  <a:lnTo>
                    <a:pt x="105124"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 name="Rettangolo 27">
              <a:extLst>
                <a:ext uri="{FF2B5EF4-FFF2-40B4-BE49-F238E27FC236}">
                  <a16:creationId xmlns:a16="http://schemas.microsoft.com/office/drawing/2014/main" xmlns="" id="{CB2C922F-CA42-4939-864C-29A68B79BF1B}"/>
                </a:ext>
              </a:extLst>
            </p:cNvPr>
            <p:cNvSpPr/>
            <p:nvPr/>
          </p:nvSpPr>
          <p:spPr>
            <a:xfrm>
              <a:off x="7278707" y="4507951"/>
              <a:ext cx="4016631" cy="585525"/>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18" name="Cilindro 17">
            <a:extLst>
              <a:ext uri="{FF2B5EF4-FFF2-40B4-BE49-F238E27FC236}">
                <a16:creationId xmlns:a16="http://schemas.microsoft.com/office/drawing/2014/main" xmlns="" id="{6177BC3E-6203-4CA1-A279-3B3E11BD3584}"/>
              </a:ext>
            </a:extLst>
          </p:cNvPr>
          <p:cNvSpPr/>
          <p:nvPr/>
        </p:nvSpPr>
        <p:spPr>
          <a:xfrm>
            <a:off x="9022080" y="3749024"/>
            <a:ext cx="483145" cy="556349"/>
          </a:xfrm>
          <a:prstGeom prst="ca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 name="Cilindro 37">
            <a:extLst>
              <a:ext uri="{FF2B5EF4-FFF2-40B4-BE49-F238E27FC236}">
                <a16:creationId xmlns:a16="http://schemas.microsoft.com/office/drawing/2014/main" xmlns="" id="{50DE20ED-9093-46A2-8C41-F6EDB62AFE6D}"/>
              </a:ext>
            </a:extLst>
          </p:cNvPr>
          <p:cNvSpPr/>
          <p:nvPr/>
        </p:nvSpPr>
        <p:spPr>
          <a:xfrm>
            <a:off x="9723632" y="3307261"/>
            <a:ext cx="483145" cy="556349"/>
          </a:xfrm>
          <a:prstGeom prst="ca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 name="Cilindro 38">
            <a:extLst>
              <a:ext uri="{FF2B5EF4-FFF2-40B4-BE49-F238E27FC236}">
                <a16:creationId xmlns:a16="http://schemas.microsoft.com/office/drawing/2014/main" xmlns="" id="{87CBF942-0259-4522-924A-BA7BB3B98862}"/>
              </a:ext>
            </a:extLst>
          </p:cNvPr>
          <p:cNvSpPr/>
          <p:nvPr/>
        </p:nvSpPr>
        <p:spPr>
          <a:xfrm>
            <a:off x="10254621" y="3827618"/>
            <a:ext cx="483145" cy="556349"/>
          </a:xfrm>
          <a:prstGeom prst="ca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7" name="Gruppo 33">
            <a:extLst>
              <a:ext uri="{FF2B5EF4-FFF2-40B4-BE49-F238E27FC236}">
                <a16:creationId xmlns:a16="http://schemas.microsoft.com/office/drawing/2014/main" xmlns="" id="{F3CA605D-2925-44E6-ABC9-846F27E977B7}"/>
              </a:ext>
            </a:extLst>
          </p:cNvPr>
          <p:cNvGrpSpPr/>
          <p:nvPr/>
        </p:nvGrpSpPr>
        <p:grpSpPr>
          <a:xfrm>
            <a:off x="838287" y="5143609"/>
            <a:ext cx="10652431" cy="830997"/>
            <a:chOff x="838287" y="5143609"/>
            <a:chExt cx="10652431" cy="830997"/>
          </a:xfrm>
        </p:grpSpPr>
        <p:sp>
          <p:nvSpPr>
            <p:cNvPr id="21" name="CasellaDiTesto 20">
              <a:extLst>
                <a:ext uri="{FF2B5EF4-FFF2-40B4-BE49-F238E27FC236}">
                  <a16:creationId xmlns:a16="http://schemas.microsoft.com/office/drawing/2014/main" xmlns="" id="{C398C417-64DF-42C7-AA04-C7A48A390FC3}"/>
                </a:ext>
              </a:extLst>
            </p:cNvPr>
            <p:cNvSpPr txBox="1"/>
            <p:nvPr/>
          </p:nvSpPr>
          <p:spPr>
            <a:xfrm>
              <a:off x="4974497" y="5143609"/>
              <a:ext cx="2136419" cy="461665"/>
            </a:xfrm>
            <a:prstGeom prst="rect">
              <a:avLst/>
            </a:prstGeom>
            <a:noFill/>
          </p:spPr>
          <p:txBody>
            <a:bodyPr wrap="none" rtlCol="0">
              <a:spAutoFit/>
            </a:bodyPr>
            <a:lstStyle/>
            <a:p>
              <a:pPr algn="ctr"/>
              <a:r>
                <a:rPr lang="it-IT" sz="2400" b="1" dirty="0"/>
                <a:t>OUR INDUSTRY</a:t>
              </a:r>
            </a:p>
          </p:txBody>
        </p:sp>
        <p:sp>
          <p:nvSpPr>
            <p:cNvPr id="41" name="CasellaDiTesto 40">
              <a:extLst>
                <a:ext uri="{FF2B5EF4-FFF2-40B4-BE49-F238E27FC236}">
                  <a16:creationId xmlns:a16="http://schemas.microsoft.com/office/drawing/2014/main" xmlns="" id="{5E201D68-7DD2-4A67-B7D3-306BE1A01586}"/>
                </a:ext>
              </a:extLst>
            </p:cNvPr>
            <p:cNvSpPr txBox="1"/>
            <p:nvPr/>
          </p:nvSpPr>
          <p:spPr>
            <a:xfrm>
              <a:off x="838287" y="5143609"/>
              <a:ext cx="2605393" cy="830997"/>
            </a:xfrm>
            <a:prstGeom prst="rect">
              <a:avLst/>
            </a:prstGeom>
            <a:noFill/>
          </p:spPr>
          <p:txBody>
            <a:bodyPr wrap="none" rtlCol="0">
              <a:spAutoFit/>
            </a:bodyPr>
            <a:lstStyle/>
            <a:p>
              <a:pPr algn="ctr"/>
              <a:r>
                <a:rPr lang="it-IT" sz="2400" b="1" dirty="0"/>
                <a:t>THE INDUSTRY</a:t>
              </a:r>
            </a:p>
            <a:p>
              <a:pPr algn="ctr"/>
              <a:r>
                <a:rPr lang="it-IT" sz="2400" b="1" dirty="0"/>
                <a:t>OF OUR SUPPLIERS</a:t>
              </a:r>
            </a:p>
          </p:txBody>
        </p:sp>
        <p:sp>
          <p:nvSpPr>
            <p:cNvPr id="42" name="CasellaDiTesto 41">
              <a:extLst>
                <a:ext uri="{FF2B5EF4-FFF2-40B4-BE49-F238E27FC236}">
                  <a16:creationId xmlns:a16="http://schemas.microsoft.com/office/drawing/2014/main" xmlns="" id="{CC4813CF-1FCE-4285-8C54-729875DA4D8D}"/>
                </a:ext>
              </a:extLst>
            </p:cNvPr>
            <p:cNvSpPr txBox="1"/>
            <p:nvPr/>
          </p:nvSpPr>
          <p:spPr>
            <a:xfrm>
              <a:off x="8641732" y="5143609"/>
              <a:ext cx="2848986" cy="830997"/>
            </a:xfrm>
            <a:prstGeom prst="rect">
              <a:avLst/>
            </a:prstGeom>
            <a:noFill/>
          </p:spPr>
          <p:txBody>
            <a:bodyPr wrap="none" rtlCol="0">
              <a:spAutoFit/>
            </a:bodyPr>
            <a:lstStyle/>
            <a:p>
              <a:pPr algn="ctr"/>
              <a:r>
                <a:rPr lang="it-IT" sz="2400" b="1" dirty="0"/>
                <a:t>THE INDUSTRY</a:t>
              </a:r>
            </a:p>
            <a:p>
              <a:pPr algn="ctr"/>
              <a:r>
                <a:rPr lang="it-IT" sz="2400" b="1" dirty="0"/>
                <a:t>OF OUR CUSTOMERS</a:t>
              </a:r>
            </a:p>
          </p:txBody>
        </p:sp>
      </p:grpSp>
      <p:sp>
        <p:nvSpPr>
          <p:cNvPr id="44" name="Cubo 43">
            <a:extLst>
              <a:ext uri="{FF2B5EF4-FFF2-40B4-BE49-F238E27FC236}">
                <a16:creationId xmlns:a16="http://schemas.microsoft.com/office/drawing/2014/main" xmlns="" id="{7D20D3A8-4EB8-419D-9A23-2807C1B840FE}"/>
              </a:ext>
            </a:extLst>
          </p:cNvPr>
          <p:cNvSpPr/>
          <p:nvPr/>
        </p:nvSpPr>
        <p:spPr>
          <a:xfrm>
            <a:off x="1889523" y="3749024"/>
            <a:ext cx="502920" cy="5334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 name="Cubo 44">
            <a:extLst>
              <a:ext uri="{FF2B5EF4-FFF2-40B4-BE49-F238E27FC236}">
                <a16:creationId xmlns:a16="http://schemas.microsoft.com/office/drawing/2014/main" xmlns="" id="{1E2B76D3-BD02-4A0B-BAEE-F7330AA0DC63}"/>
              </a:ext>
            </a:extLst>
          </p:cNvPr>
          <p:cNvSpPr/>
          <p:nvPr/>
        </p:nvSpPr>
        <p:spPr>
          <a:xfrm>
            <a:off x="2815283" y="3307261"/>
            <a:ext cx="502920" cy="5334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 name="Cubo 45">
            <a:extLst>
              <a:ext uri="{FF2B5EF4-FFF2-40B4-BE49-F238E27FC236}">
                <a16:creationId xmlns:a16="http://schemas.microsoft.com/office/drawing/2014/main" xmlns="" id="{DE8DEDD5-1D4B-4FC5-B476-C59D1936B9DE}"/>
              </a:ext>
            </a:extLst>
          </p:cNvPr>
          <p:cNvSpPr/>
          <p:nvPr/>
        </p:nvSpPr>
        <p:spPr>
          <a:xfrm>
            <a:off x="2910048" y="3749024"/>
            <a:ext cx="589321" cy="625037"/>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 name="Freccia a pentagono 34">
            <a:extLst>
              <a:ext uri="{FF2B5EF4-FFF2-40B4-BE49-F238E27FC236}">
                <a16:creationId xmlns:a16="http://schemas.microsoft.com/office/drawing/2014/main" xmlns="" id="{CDB96C1C-7055-405C-957A-27210A02ABFA}"/>
              </a:ext>
            </a:extLst>
          </p:cNvPr>
          <p:cNvSpPr/>
          <p:nvPr/>
        </p:nvSpPr>
        <p:spPr>
          <a:xfrm>
            <a:off x="5216683" y="5675401"/>
            <a:ext cx="2279743" cy="101348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b="1" dirty="0">
                <a:latin typeface="Arial Black" panose="020B0A04020102020204" pitchFamily="34" charset="0"/>
              </a:rPr>
              <a:t>VALUE</a:t>
            </a:r>
          </a:p>
        </p:txBody>
      </p:sp>
    </p:spTree>
    <p:extLst>
      <p:ext uri="{BB962C8B-B14F-4D97-AF65-F5344CB8AC3E}">
        <p14:creationId xmlns:p14="http://schemas.microsoft.com/office/powerpoint/2010/main" xmlns="" val="28788600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8">
            <a:extLst>
              <a:ext uri="{FF2B5EF4-FFF2-40B4-BE49-F238E27FC236}">
                <a16:creationId xmlns:a16="http://schemas.microsoft.com/office/drawing/2014/main" xmlns="" id="{5A417F1E-C800-4D26-AF1F-D1ED6988801B}"/>
              </a:ext>
            </a:extLst>
          </p:cNvPr>
          <p:cNvSpPr>
            <a:spLocks noGrp="1"/>
          </p:cNvSpPr>
          <p:nvPr>
            <p:ph type="title"/>
          </p:nvPr>
        </p:nvSpPr>
        <p:spPr/>
        <p:txBody>
          <a:bodyPr/>
          <a:lstStyle/>
          <a:p>
            <a:pPr lvl="0"/>
            <a:r>
              <a:rPr lang="en-US" dirty="0"/>
              <a:t>The bargaining power of suppliers and customers</a:t>
            </a:r>
            <a:endParaRPr lang="it-IT" dirty="0"/>
          </a:p>
        </p:txBody>
      </p:sp>
      <p:grpSp>
        <p:nvGrpSpPr>
          <p:cNvPr id="4" name="Gruppo 7">
            <a:extLst>
              <a:ext uri="{FF2B5EF4-FFF2-40B4-BE49-F238E27FC236}">
                <a16:creationId xmlns:a16="http://schemas.microsoft.com/office/drawing/2014/main" xmlns="" id="{2C0F9A21-2243-4F86-8EB8-3B9151A38AC4}"/>
              </a:ext>
            </a:extLst>
          </p:cNvPr>
          <p:cNvGrpSpPr/>
          <p:nvPr/>
        </p:nvGrpSpPr>
        <p:grpSpPr>
          <a:xfrm>
            <a:off x="121920" y="3121763"/>
            <a:ext cx="11706818" cy="1986783"/>
            <a:chOff x="-1025415" y="3032811"/>
            <a:chExt cx="12320753" cy="2090975"/>
          </a:xfrm>
        </p:grpSpPr>
        <p:grpSp>
          <p:nvGrpSpPr>
            <p:cNvPr id="5" name="Gruppo 4">
              <a:extLst>
                <a:ext uri="{FF2B5EF4-FFF2-40B4-BE49-F238E27FC236}">
                  <a16:creationId xmlns:a16="http://schemas.microsoft.com/office/drawing/2014/main" xmlns="" id="{9E9A63BB-3105-41B9-A81E-6AFD97B6600E}"/>
                </a:ext>
              </a:extLst>
            </p:cNvPr>
            <p:cNvGrpSpPr/>
            <p:nvPr/>
          </p:nvGrpSpPr>
          <p:grpSpPr>
            <a:xfrm>
              <a:off x="-1025415" y="3032811"/>
              <a:ext cx="5073935" cy="2037487"/>
              <a:chOff x="-1025415" y="3032811"/>
              <a:chExt cx="5073935" cy="2037487"/>
            </a:xfrm>
          </p:grpSpPr>
          <p:sp>
            <p:nvSpPr>
              <p:cNvPr id="29" name="Figura a mano libera: forma 28">
                <a:extLst>
                  <a:ext uri="{FF2B5EF4-FFF2-40B4-BE49-F238E27FC236}">
                    <a16:creationId xmlns:a16="http://schemas.microsoft.com/office/drawing/2014/main" xmlns="" id="{F1B9C4FF-7474-4CDC-B97C-3945C6F11B3F}"/>
                  </a:ext>
                </a:extLst>
              </p:cNvPr>
              <p:cNvSpPr/>
              <p:nvPr/>
            </p:nvSpPr>
            <p:spPr>
              <a:xfrm>
                <a:off x="-1025415" y="3438382"/>
                <a:ext cx="4893698" cy="1631916"/>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 name="connsiteX0" fmla="*/ 1632857 w 6664510"/>
                  <a:gd name="connsiteY0" fmla="*/ 0 h 1959428"/>
                  <a:gd name="connsiteX1" fmla="*/ 0 w 6664510"/>
                  <a:gd name="connsiteY1" fmla="*/ 1959428 h 1959428"/>
                  <a:gd name="connsiteX2" fmla="*/ 5486400 w 6664510"/>
                  <a:gd name="connsiteY2" fmla="*/ 1959428 h 1959428"/>
                  <a:gd name="connsiteX3" fmla="*/ 6664510 w 6664510"/>
                  <a:gd name="connsiteY3" fmla="*/ 36258 h 1959428"/>
                  <a:gd name="connsiteX4" fmla="*/ 1632857 w 6664510"/>
                  <a:gd name="connsiteY4" fmla="*/ 0 h 1959428"/>
                  <a:gd name="connsiteX0" fmla="*/ 2442289 w 6664510"/>
                  <a:gd name="connsiteY0" fmla="*/ 0 h 1941299"/>
                  <a:gd name="connsiteX1" fmla="*/ 0 w 6664510"/>
                  <a:gd name="connsiteY1" fmla="*/ 1941299 h 1941299"/>
                  <a:gd name="connsiteX2" fmla="*/ 5486400 w 6664510"/>
                  <a:gd name="connsiteY2" fmla="*/ 1941299 h 1941299"/>
                  <a:gd name="connsiteX3" fmla="*/ 6664510 w 6664510"/>
                  <a:gd name="connsiteY3" fmla="*/ 18129 h 1941299"/>
                  <a:gd name="connsiteX4" fmla="*/ 2442289 w 6664510"/>
                  <a:gd name="connsiteY4" fmla="*/ 0 h 1941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4510" h="1941299">
                    <a:moveTo>
                      <a:pt x="2442289" y="0"/>
                    </a:moveTo>
                    <a:lnTo>
                      <a:pt x="0" y="1941299"/>
                    </a:lnTo>
                    <a:lnTo>
                      <a:pt x="5486400" y="1941299"/>
                    </a:lnTo>
                    <a:lnTo>
                      <a:pt x="6664510" y="18129"/>
                    </a:lnTo>
                    <a:lnTo>
                      <a:pt x="2442289" y="0"/>
                    </a:lnTo>
                    <a:close/>
                  </a:path>
                </a:pathLst>
              </a:custGeom>
              <a:solidFill>
                <a:srgbClr val="BAE1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 name="Figura a mano libera: forma 29">
                <a:extLst>
                  <a:ext uri="{FF2B5EF4-FFF2-40B4-BE49-F238E27FC236}">
                    <a16:creationId xmlns:a16="http://schemas.microsoft.com/office/drawing/2014/main" xmlns="" id="{4946FF13-D429-47A9-A272-789CDD6F85ED}"/>
                  </a:ext>
                </a:extLst>
              </p:cNvPr>
              <p:cNvSpPr/>
              <p:nvPr/>
            </p:nvSpPr>
            <p:spPr>
              <a:xfrm>
                <a:off x="-890560" y="3032811"/>
                <a:ext cx="1699674" cy="1985772"/>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 name="connsiteX0" fmla="*/ 0 w 2285105"/>
                  <a:gd name="connsiteY0" fmla="*/ 2334986 h 2334986"/>
                  <a:gd name="connsiteX1" fmla="*/ 0 w 2285105"/>
                  <a:gd name="connsiteY1" fmla="*/ 1600200 h 2334986"/>
                  <a:gd name="connsiteX2" fmla="*/ 1567543 w 2285105"/>
                  <a:gd name="connsiteY2" fmla="*/ 0 h 2334986"/>
                  <a:gd name="connsiteX3" fmla="*/ 2285105 w 2285105"/>
                  <a:gd name="connsiteY3" fmla="*/ 440871 h 2334986"/>
                  <a:gd name="connsiteX4" fmla="*/ 48986 w 2285105"/>
                  <a:gd name="connsiteY4" fmla="*/ 2318657 h 2334986"/>
                  <a:gd name="connsiteX0" fmla="*/ 0 w 2314712"/>
                  <a:gd name="connsiteY0" fmla="*/ 2282436 h 2282436"/>
                  <a:gd name="connsiteX1" fmla="*/ 0 w 2314712"/>
                  <a:gd name="connsiteY1" fmla="*/ 1547650 h 2282436"/>
                  <a:gd name="connsiteX2" fmla="*/ 2314712 w 2314712"/>
                  <a:gd name="connsiteY2" fmla="*/ 0 h 2282436"/>
                  <a:gd name="connsiteX3" fmla="*/ 2285105 w 2314712"/>
                  <a:gd name="connsiteY3" fmla="*/ 388321 h 2282436"/>
                  <a:gd name="connsiteX4" fmla="*/ 48986 w 2314712"/>
                  <a:gd name="connsiteY4" fmla="*/ 2266107 h 2282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4712" h="2282436">
                    <a:moveTo>
                      <a:pt x="0" y="2282436"/>
                    </a:moveTo>
                    <a:lnTo>
                      <a:pt x="0" y="1547650"/>
                    </a:lnTo>
                    <a:lnTo>
                      <a:pt x="2314712" y="0"/>
                    </a:lnTo>
                    <a:lnTo>
                      <a:pt x="2285105" y="388321"/>
                    </a:lnTo>
                    <a:cubicBezTo>
                      <a:pt x="1768034" y="1014250"/>
                      <a:pt x="566057" y="1640178"/>
                      <a:pt x="48986" y="2266107"/>
                    </a:cubicBez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 name="Rettangolo 30">
                <a:extLst>
                  <a:ext uri="{FF2B5EF4-FFF2-40B4-BE49-F238E27FC236}">
                    <a16:creationId xmlns:a16="http://schemas.microsoft.com/office/drawing/2014/main" xmlns="" id="{D79871E8-46B8-46A8-B95C-79CA6FFA6065}"/>
                  </a:ext>
                </a:extLst>
              </p:cNvPr>
              <p:cNvSpPr/>
              <p:nvPr/>
            </p:nvSpPr>
            <p:spPr>
              <a:xfrm>
                <a:off x="716490" y="3045842"/>
                <a:ext cx="3288789" cy="376327"/>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Figura a mano libera: forma 31">
                <a:extLst>
                  <a:ext uri="{FF2B5EF4-FFF2-40B4-BE49-F238E27FC236}">
                    <a16:creationId xmlns:a16="http://schemas.microsoft.com/office/drawing/2014/main" xmlns="" id="{B223EE48-C272-4570-91BD-89E2FB4D5716}"/>
                  </a:ext>
                </a:extLst>
              </p:cNvPr>
              <p:cNvSpPr/>
              <p:nvPr/>
            </p:nvSpPr>
            <p:spPr>
              <a:xfrm>
                <a:off x="3019054" y="3083181"/>
                <a:ext cx="1029466" cy="1970532"/>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 name="connsiteX0" fmla="*/ 718457 w 1463933"/>
                  <a:gd name="connsiteY0" fmla="*/ 0 h 2416628"/>
                  <a:gd name="connsiteX1" fmla="*/ 1463933 w 1463933"/>
                  <a:gd name="connsiteY1" fmla="*/ 546045 h 2416628"/>
                  <a:gd name="connsiteX2" fmla="*/ 0 w 1463933"/>
                  <a:gd name="connsiteY2" fmla="*/ 2416628 h 2416628"/>
                  <a:gd name="connsiteX3" fmla="*/ 0 w 1463933"/>
                  <a:gd name="connsiteY3" fmla="*/ 1681842 h 2416628"/>
                  <a:gd name="connsiteX4" fmla="*/ 718457 w 1463933"/>
                  <a:gd name="connsiteY4" fmla="*/ 0 h 2416628"/>
                  <a:gd name="connsiteX0" fmla="*/ 1221653 w 1463933"/>
                  <a:gd name="connsiteY0" fmla="*/ 0 h 2344111"/>
                  <a:gd name="connsiteX1" fmla="*/ 1463933 w 1463933"/>
                  <a:gd name="connsiteY1" fmla="*/ 473528 h 2344111"/>
                  <a:gd name="connsiteX2" fmla="*/ 0 w 1463933"/>
                  <a:gd name="connsiteY2" fmla="*/ 2344111 h 2344111"/>
                  <a:gd name="connsiteX3" fmla="*/ 0 w 1463933"/>
                  <a:gd name="connsiteY3" fmla="*/ 1609325 h 2344111"/>
                  <a:gd name="connsiteX4" fmla="*/ 1221653 w 1463933"/>
                  <a:gd name="connsiteY4" fmla="*/ 0 h 2344111"/>
                  <a:gd name="connsiteX0" fmla="*/ 1221653 w 1258927"/>
                  <a:gd name="connsiteY0" fmla="*/ 0 h 2344111"/>
                  <a:gd name="connsiteX1" fmla="*/ 1258927 w 1258927"/>
                  <a:gd name="connsiteY1" fmla="*/ 564174 h 2344111"/>
                  <a:gd name="connsiteX2" fmla="*/ 0 w 1258927"/>
                  <a:gd name="connsiteY2" fmla="*/ 2344111 h 2344111"/>
                  <a:gd name="connsiteX3" fmla="*/ 0 w 1258927"/>
                  <a:gd name="connsiteY3" fmla="*/ 1609325 h 2344111"/>
                  <a:gd name="connsiteX4" fmla="*/ 1221653 w 1258927"/>
                  <a:gd name="connsiteY4" fmla="*/ 0 h 23441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8927" h="2344111">
                    <a:moveTo>
                      <a:pt x="1221653" y="0"/>
                    </a:moveTo>
                    <a:lnTo>
                      <a:pt x="1258927" y="564174"/>
                    </a:lnTo>
                    <a:lnTo>
                      <a:pt x="0" y="2344111"/>
                    </a:lnTo>
                    <a:lnTo>
                      <a:pt x="0" y="1609325"/>
                    </a:lnTo>
                    <a:lnTo>
                      <a:pt x="1221653" y="0"/>
                    </a:lnTo>
                    <a:close/>
                  </a:path>
                </a:pathLst>
              </a:custGeom>
              <a:solidFill>
                <a:srgbClr val="FFBA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 name="Rettangolo 32">
                <a:extLst>
                  <a:ext uri="{FF2B5EF4-FFF2-40B4-BE49-F238E27FC236}">
                    <a16:creationId xmlns:a16="http://schemas.microsoft.com/office/drawing/2014/main" xmlns="" id="{0E19B3A4-60F1-4FD9-B55A-1A098E58CBA0}"/>
                  </a:ext>
                </a:extLst>
              </p:cNvPr>
              <p:cNvSpPr/>
              <p:nvPr/>
            </p:nvSpPr>
            <p:spPr>
              <a:xfrm>
                <a:off x="-999709" y="4481207"/>
                <a:ext cx="4016631" cy="585525"/>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6" name="Figura a mano libera: forma 5">
              <a:extLst>
                <a:ext uri="{FF2B5EF4-FFF2-40B4-BE49-F238E27FC236}">
                  <a16:creationId xmlns:a16="http://schemas.microsoft.com/office/drawing/2014/main" xmlns="" id="{05357C42-DD75-4863-8892-B0BAC80AACD6}"/>
                </a:ext>
              </a:extLst>
            </p:cNvPr>
            <p:cNvSpPr/>
            <p:nvPr/>
          </p:nvSpPr>
          <p:spPr>
            <a:xfrm>
              <a:off x="3085463" y="3439727"/>
              <a:ext cx="4604138" cy="1647156"/>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0171" h="1959428">
                  <a:moveTo>
                    <a:pt x="1632857" y="0"/>
                  </a:moveTo>
                  <a:lnTo>
                    <a:pt x="0" y="1959428"/>
                  </a:lnTo>
                  <a:lnTo>
                    <a:pt x="5486400" y="1959428"/>
                  </a:lnTo>
                  <a:lnTo>
                    <a:pt x="6270171" y="0"/>
                  </a:lnTo>
                  <a:lnTo>
                    <a:pt x="1632857"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igura a mano libera: forma 9">
              <a:extLst>
                <a:ext uri="{FF2B5EF4-FFF2-40B4-BE49-F238E27FC236}">
                  <a16:creationId xmlns:a16="http://schemas.microsoft.com/office/drawing/2014/main" xmlns="" id="{5CFDF3A6-C3A1-43E5-A3A6-370E0DD7E167}"/>
                </a:ext>
              </a:extLst>
            </p:cNvPr>
            <p:cNvSpPr/>
            <p:nvPr/>
          </p:nvSpPr>
          <p:spPr>
            <a:xfrm>
              <a:off x="3111169" y="3065550"/>
              <a:ext cx="1175014" cy="2031492"/>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a16="http://schemas.microsoft.com/office/drawing/2014/main" xmlns="" id="{4F3AC894-0F34-4831-8C30-71DD94A3E712}"/>
                </a:ext>
              </a:extLst>
            </p:cNvPr>
            <p:cNvSpPr/>
            <p:nvPr/>
          </p:nvSpPr>
          <p:spPr>
            <a:xfrm>
              <a:off x="4288314" y="3063401"/>
              <a:ext cx="3401287" cy="376327"/>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Figura a mano libera: forma 22">
              <a:extLst>
                <a:ext uri="{FF2B5EF4-FFF2-40B4-BE49-F238E27FC236}">
                  <a16:creationId xmlns:a16="http://schemas.microsoft.com/office/drawing/2014/main" xmlns="" id="{0A7E259C-8019-4426-8D3A-7EB9FEC4F4FC}"/>
                </a:ext>
              </a:extLst>
            </p:cNvPr>
            <p:cNvSpPr/>
            <p:nvPr/>
          </p:nvSpPr>
          <p:spPr>
            <a:xfrm>
              <a:off x="7129932" y="3038806"/>
              <a:ext cx="587506" cy="2031492"/>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457" h="2416628">
                  <a:moveTo>
                    <a:pt x="718457" y="0"/>
                  </a:moveTo>
                  <a:lnTo>
                    <a:pt x="718457" y="473528"/>
                  </a:lnTo>
                  <a:lnTo>
                    <a:pt x="0" y="2416628"/>
                  </a:lnTo>
                  <a:lnTo>
                    <a:pt x="0" y="1681842"/>
                  </a:lnTo>
                  <a:lnTo>
                    <a:pt x="718457"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 name="Immagine 2">
              <a:extLst>
                <a:ext uri="{FF2B5EF4-FFF2-40B4-BE49-F238E27FC236}">
                  <a16:creationId xmlns:a16="http://schemas.microsoft.com/office/drawing/2014/main" xmlns="" id="{59A4E216-BB92-4BFA-BC57-575FA712B8AC}"/>
                </a:ext>
              </a:extLst>
            </p:cNvPr>
            <p:cNvPicPr>
              <a:picLocks noChangeAspect="1"/>
            </p:cNvPicPr>
            <p:nvPr/>
          </p:nvPicPr>
          <p:blipFill>
            <a:blip r:embed="rId2" cstate="print"/>
            <a:stretch>
              <a:fillRect/>
            </a:stretch>
          </p:blipFill>
          <p:spPr>
            <a:xfrm>
              <a:off x="4699420" y="3286715"/>
              <a:ext cx="906216" cy="738982"/>
            </a:xfrm>
            <a:prstGeom prst="rect">
              <a:avLst/>
            </a:prstGeom>
          </p:spPr>
        </p:pic>
        <p:pic>
          <p:nvPicPr>
            <p:cNvPr id="2" name="Immagine 1">
              <a:extLst>
                <a:ext uri="{FF2B5EF4-FFF2-40B4-BE49-F238E27FC236}">
                  <a16:creationId xmlns:a16="http://schemas.microsoft.com/office/drawing/2014/main" xmlns="" id="{FA7057F4-D68D-4A22-8D6D-A4C103EED7B0}"/>
                </a:ext>
              </a:extLst>
            </p:cNvPr>
            <p:cNvPicPr>
              <a:picLocks noChangeAspect="1"/>
            </p:cNvPicPr>
            <p:nvPr/>
          </p:nvPicPr>
          <p:blipFill>
            <a:blip r:embed="rId3" cstate="print"/>
            <a:stretch>
              <a:fillRect/>
            </a:stretch>
          </p:blipFill>
          <p:spPr>
            <a:xfrm>
              <a:off x="3997334" y="3766382"/>
              <a:ext cx="870862" cy="873853"/>
            </a:xfrm>
            <a:prstGeom prst="rect">
              <a:avLst/>
            </a:prstGeom>
          </p:spPr>
        </p:pic>
        <p:sp>
          <p:nvSpPr>
            <p:cNvPr id="69" name="Rettangolo 68">
              <a:extLst>
                <a:ext uri="{FF2B5EF4-FFF2-40B4-BE49-F238E27FC236}">
                  <a16:creationId xmlns:a16="http://schemas.microsoft.com/office/drawing/2014/main" xmlns="" id="{938C1FBB-B7C9-4CFC-ABE9-7C48FEB415B4}"/>
                </a:ext>
              </a:extLst>
            </p:cNvPr>
            <p:cNvSpPr/>
            <p:nvPr/>
          </p:nvSpPr>
          <p:spPr>
            <a:xfrm>
              <a:off x="3111169" y="4497792"/>
              <a:ext cx="4016631" cy="585525"/>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0" name="Immagine 19">
              <a:extLst>
                <a:ext uri="{FF2B5EF4-FFF2-40B4-BE49-F238E27FC236}">
                  <a16:creationId xmlns:a16="http://schemas.microsoft.com/office/drawing/2014/main" xmlns="" id="{3D80C162-2E0A-40F3-A393-29A765CF4918}"/>
                </a:ext>
              </a:extLst>
            </p:cNvPr>
            <p:cNvPicPr>
              <a:picLocks noChangeAspect="1"/>
            </p:cNvPicPr>
            <p:nvPr/>
          </p:nvPicPr>
          <p:blipFill>
            <a:blip r:embed="rId2" cstate="print"/>
            <a:stretch>
              <a:fillRect/>
            </a:stretch>
          </p:blipFill>
          <p:spPr>
            <a:xfrm flipH="1">
              <a:off x="5805105" y="3515588"/>
              <a:ext cx="906216" cy="738982"/>
            </a:xfrm>
            <a:prstGeom prst="rect">
              <a:avLst/>
            </a:prstGeom>
          </p:spPr>
        </p:pic>
        <p:sp>
          <p:nvSpPr>
            <p:cNvPr id="24" name="Figura a mano libera: forma 23">
              <a:extLst>
                <a:ext uri="{FF2B5EF4-FFF2-40B4-BE49-F238E27FC236}">
                  <a16:creationId xmlns:a16="http://schemas.microsoft.com/office/drawing/2014/main" xmlns="" id="{8F808AFD-E7EB-4EE3-B055-67BE31194317}"/>
                </a:ext>
              </a:extLst>
            </p:cNvPr>
            <p:cNvSpPr/>
            <p:nvPr/>
          </p:nvSpPr>
          <p:spPr>
            <a:xfrm>
              <a:off x="7250869" y="3476630"/>
              <a:ext cx="4028621" cy="1647156"/>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 name="connsiteX0" fmla="*/ 844179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844179 w 6270171"/>
                <a:gd name="connsiteY4" fmla="*/ 0 h 1959428"/>
                <a:gd name="connsiteX0" fmla="*/ 844179 w 5606021"/>
                <a:gd name="connsiteY0" fmla="*/ 0 h 1959428"/>
                <a:gd name="connsiteX1" fmla="*/ 0 w 5606021"/>
                <a:gd name="connsiteY1" fmla="*/ 1959428 h 1959428"/>
                <a:gd name="connsiteX2" fmla="*/ 5486400 w 5606021"/>
                <a:gd name="connsiteY2" fmla="*/ 1959428 h 1959428"/>
                <a:gd name="connsiteX3" fmla="*/ 5606021 w 5606021"/>
                <a:gd name="connsiteY3" fmla="*/ 54388 h 1959428"/>
                <a:gd name="connsiteX4" fmla="*/ 844179 w 5606021"/>
                <a:gd name="connsiteY4" fmla="*/ 0 h 1959428"/>
                <a:gd name="connsiteX0" fmla="*/ 844179 w 5606021"/>
                <a:gd name="connsiteY0" fmla="*/ 0 h 1959428"/>
                <a:gd name="connsiteX1" fmla="*/ 0 w 5606021"/>
                <a:gd name="connsiteY1" fmla="*/ 1959428 h 1959428"/>
                <a:gd name="connsiteX2" fmla="*/ 5486400 w 5606021"/>
                <a:gd name="connsiteY2" fmla="*/ 1959428 h 1959428"/>
                <a:gd name="connsiteX3" fmla="*/ 5606021 w 5606021"/>
                <a:gd name="connsiteY3" fmla="*/ 18129 h 1959428"/>
                <a:gd name="connsiteX4" fmla="*/ 844179 w 5606021"/>
                <a:gd name="connsiteY4" fmla="*/ 0 h 1959428"/>
                <a:gd name="connsiteX0" fmla="*/ 844179 w 5486400"/>
                <a:gd name="connsiteY0" fmla="*/ 0 h 1959428"/>
                <a:gd name="connsiteX1" fmla="*/ 0 w 5486400"/>
                <a:gd name="connsiteY1" fmla="*/ 1959428 h 1959428"/>
                <a:gd name="connsiteX2" fmla="*/ 5486400 w 5486400"/>
                <a:gd name="connsiteY2" fmla="*/ 1959428 h 1959428"/>
                <a:gd name="connsiteX3" fmla="*/ 5294701 w 5486400"/>
                <a:gd name="connsiteY3" fmla="*/ 36258 h 1959428"/>
                <a:gd name="connsiteX4" fmla="*/ 844179 w 5486400"/>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6400" h="1959428">
                  <a:moveTo>
                    <a:pt x="844179" y="0"/>
                  </a:moveTo>
                  <a:lnTo>
                    <a:pt x="0" y="1959428"/>
                  </a:lnTo>
                  <a:lnTo>
                    <a:pt x="5486400" y="1959428"/>
                  </a:lnTo>
                  <a:lnTo>
                    <a:pt x="5294701" y="36258"/>
                  </a:lnTo>
                  <a:lnTo>
                    <a:pt x="844179" y="0"/>
                  </a:lnTo>
                  <a:close/>
                </a:path>
              </a:pathLst>
            </a:custGeom>
            <a:solidFill>
              <a:srgbClr val="B2DE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Figura a mano libera: forma 24">
              <a:extLst>
                <a:ext uri="{FF2B5EF4-FFF2-40B4-BE49-F238E27FC236}">
                  <a16:creationId xmlns:a16="http://schemas.microsoft.com/office/drawing/2014/main" xmlns="" id="{02E60C2A-8007-4A14-9A16-D656A02B00EB}"/>
                </a:ext>
              </a:extLst>
            </p:cNvPr>
            <p:cNvSpPr/>
            <p:nvPr/>
          </p:nvSpPr>
          <p:spPr>
            <a:xfrm>
              <a:off x="7278707" y="3100303"/>
              <a:ext cx="610363" cy="2006897"/>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D28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Rettangolo 25">
              <a:extLst>
                <a:ext uri="{FF2B5EF4-FFF2-40B4-BE49-F238E27FC236}">
                  <a16:creationId xmlns:a16="http://schemas.microsoft.com/office/drawing/2014/main" xmlns="" id="{2095BA22-160E-44BC-8B84-40B47408F67D}"/>
                </a:ext>
              </a:extLst>
            </p:cNvPr>
            <p:cNvSpPr/>
            <p:nvPr/>
          </p:nvSpPr>
          <p:spPr>
            <a:xfrm>
              <a:off x="7887195" y="3139261"/>
              <a:ext cx="3183464" cy="376327"/>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Figura a mano libera: forma 26">
              <a:extLst>
                <a:ext uri="{FF2B5EF4-FFF2-40B4-BE49-F238E27FC236}">
                  <a16:creationId xmlns:a16="http://schemas.microsoft.com/office/drawing/2014/main" xmlns="" id="{01886E0D-7BAF-483E-AFD6-3A65F1FEAF83}"/>
                </a:ext>
              </a:extLst>
            </p:cNvPr>
            <p:cNvSpPr/>
            <p:nvPr/>
          </p:nvSpPr>
          <p:spPr>
            <a:xfrm>
              <a:off x="11070660" y="3054583"/>
              <a:ext cx="208829" cy="2052618"/>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 name="connsiteX0" fmla="*/ 66166 w 718457"/>
                <a:gd name="connsiteY0" fmla="*/ 0 h 2325982"/>
                <a:gd name="connsiteX1" fmla="*/ 718457 w 718457"/>
                <a:gd name="connsiteY1" fmla="*/ 382882 h 2325982"/>
                <a:gd name="connsiteX2" fmla="*/ 0 w 718457"/>
                <a:gd name="connsiteY2" fmla="*/ 2325982 h 2325982"/>
                <a:gd name="connsiteX3" fmla="*/ 0 w 718457"/>
                <a:gd name="connsiteY3" fmla="*/ 1591196 h 2325982"/>
                <a:gd name="connsiteX4" fmla="*/ 66166 w 718457"/>
                <a:gd name="connsiteY4" fmla="*/ 0 h 2325982"/>
                <a:gd name="connsiteX0" fmla="*/ 66166 w 66166"/>
                <a:gd name="connsiteY0" fmla="*/ 0 h 2325982"/>
                <a:gd name="connsiteX1" fmla="*/ 47529 w 66166"/>
                <a:gd name="connsiteY1" fmla="*/ 382882 h 2325982"/>
                <a:gd name="connsiteX2" fmla="*/ 0 w 66166"/>
                <a:gd name="connsiteY2" fmla="*/ 2325982 h 2325982"/>
                <a:gd name="connsiteX3" fmla="*/ 0 w 66166"/>
                <a:gd name="connsiteY3" fmla="*/ 1591196 h 2325982"/>
                <a:gd name="connsiteX4" fmla="*/ 66166 w 66166"/>
                <a:gd name="connsiteY4" fmla="*/ 0 h 2325982"/>
                <a:gd name="connsiteX0" fmla="*/ 263684 w 263684"/>
                <a:gd name="connsiteY0" fmla="*/ 0 h 2325982"/>
                <a:gd name="connsiteX1" fmla="*/ 0 w 263684"/>
                <a:gd name="connsiteY1" fmla="*/ 382882 h 2325982"/>
                <a:gd name="connsiteX2" fmla="*/ 197518 w 263684"/>
                <a:gd name="connsiteY2" fmla="*/ 2325982 h 2325982"/>
                <a:gd name="connsiteX3" fmla="*/ 197518 w 263684"/>
                <a:gd name="connsiteY3" fmla="*/ 1591196 h 2325982"/>
                <a:gd name="connsiteX4" fmla="*/ 263684 w 263684"/>
                <a:gd name="connsiteY4" fmla="*/ 0 h 2325982"/>
                <a:gd name="connsiteX0" fmla="*/ 105124 w 197518"/>
                <a:gd name="connsiteY0" fmla="*/ 0 h 2378971"/>
                <a:gd name="connsiteX1" fmla="*/ 0 w 197518"/>
                <a:gd name="connsiteY1" fmla="*/ 435871 h 2378971"/>
                <a:gd name="connsiteX2" fmla="*/ 197518 w 197518"/>
                <a:gd name="connsiteY2" fmla="*/ 2378971 h 2378971"/>
                <a:gd name="connsiteX3" fmla="*/ 197518 w 197518"/>
                <a:gd name="connsiteY3" fmla="*/ 1644185 h 2378971"/>
                <a:gd name="connsiteX4" fmla="*/ 105124 w 197518"/>
                <a:gd name="connsiteY4" fmla="*/ 0 h 23789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518" h="2378971">
                  <a:moveTo>
                    <a:pt x="105124" y="0"/>
                  </a:moveTo>
                  <a:lnTo>
                    <a:pt x="0" y="435871"/>
                  </a:lnTo>
                  <a:lnTo>
                    <a:pt x="197518" y="2378971"/>
                  </a:lnTo>
                  <a:lnTo>
                    <a:pt x="197518" y="1644185"/>
                  </a:lnTo>
                  <a:lnTo>
                    <a:pt x="105124"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 name="Rettangolo 27">
              <a:extLst>
                <a:ext uri="{FF2B5EF4-FFF2-40B4-BE49-F238E27FC236}">
                  <a16:creationId xmlns:a16="http://schemas.microsoft.com/office/drawing/2014/main" xmlns="" id="{CB2C922F-CA42-4939-864C-29A68B79BF1B}"/>
                </a:ext>
              </a:extLst>
            </p:cNvPr>
            <p:cNvSpPr/>
            <p:nvPr/>
          </p:nvSpPr>
          <p:spPr>
            <a:xfrm>
              <a:off x="7278707" y="4507951"/>
              <a:ext cx="4016631" cy="585525"/>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36" name="Cubo 35">
            <a:extLst>
              <a:ext uri="{FF2B5EF4-FFF2-40B4-BE49-F238E27FC236}">
                <a16:creationId xmlns:a16="http://schemas.microsoft.com/office/drawing/2014/main" xmlns="" id="{0D7AE809-D4DC-4F0D-B7B0-762CD1C3C9CE}"/>
              </a:ext>
            </a:extLst>
          </p:cNvPr>
          <p:cNvSpPr/>
          <p:nvPr/>
        </p:nvSpPr>
        <p:spPr>
          <a:xfrm>
            <a:off x="2147816" y="2940596"/>
            <a:ext cx="1351554" cy="1433465"/>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Cilindro 17">
            <a:extLst>
              <a:ext uri="{FF2B5EF4-FFF2-40B4-BE49-F238E27FC236}">
                <a16:creationId xmlns:a16="http://schemas.microsoft.com/office/drawing/2014/main" xmlns="" id="{6177BC3E-6203-4CA1-A279-3B3E11BD3584}"/>
              </a:ext>
            </a:extLst>
          </p:cNvPr>
          <p:cNvSpPr/>
          <p:nvPr/>
        </p:nvSpPr>
        <p:spPr>
          <a:xfrm>
            <a:off x="9022080" y="3749024"/>
            <a:ext cx="483145" cy="556349"/>
          </a:xfrm>
          <a:prstGeom prst="ca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 name="Cilindro 37">
            <a:extLst>
              <a:ext uri="{FF2B5EF4-FFF2-40B4-BE49-F238E27FC236}">
                <a16:creationId xmlns:a16="http://schemas.microsoft.com/office/drawing/2014/main" xmlns="" id="{50DE20ED-9093-46A2-8C41-F6EDB62AFE6D}"/>
              </a:ext>
            </a:extLst>
          </p:cNvPr>
          <p:cNvSpPr/>
          <p:nvPr/>
        </p:nvSpPr>
        <p:spPr>
          <a:xfrm>
            <a:off x="9723632" y="3307261"/>
            <a:ext cx="483145" cy="556349"/>
          </a:xfrm>
          <a:prstGeom prst="ca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 name="Cilindro 38">
            <a:extLst>
              <a:ext uri="{FF2B5EF4-FFF2-40B4-BE49-F238E27FC236}">
                <a16:creationId xmlns:a16="http://schemas.microsoft.com/office/drawing/2014/main" xmlns="" id="{87CBF942-0259-4522-924A-BA7BB3B98862}"/>
              </a:ext>
            </a:extLst>
          </p:cNvPr>
          <p:cNvSpPr/>
          <p:nvPr/>
        </p:nvSpPr>
        <p:spPr>
          <a:xfrm>
            <a:off x="10254621" y="3827618"/>
            <a:ext cx="483145" cy="556349"/>
          </a:xfrm>
          <a:prstGeom prst="ca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7" name="Gruppo 33">
            <a:extLst>
              <a:ext uri="{FF2B5EF4-FFF2-40B4-BE49-F238E27FC236}">
                <a16:creationId xmlns:a16="http://schemas.microsoft.com/office/drawing/2014/main" xmlns="" id="{F3CA605D-2925-44E6-ABC9-846F27E977B7}"/>
              </a:ext>
            </a:extLst>
          </p:cNvPr>
          <p:cNvGrpSpPr/>
          <p:nvPr/>
        </p:nvGrpSpPr>
        <p:grpSpPr>
          <a:xfrm>
            <a:off x="838287" y="5143609"/>
            <a:ext cx="10652431" cy="830997"/>
            <a:chOff x="838287" y="5143609"/>
            <a:chExt cx="10652431" cy="830997"/>
          </a:xfrm>
        </p:grpSpPr>
        <p:sp>
          <p:nvSpPr>
            <p:cNvPr id="21" name="CasellaDiTesto 20">
              <a:extLst>
                <a:ext uri="{FF2B5EF4-FFF2-40B4-BE49-F238E27FC236}">
                  <a16:creationId xmlns:a16="http://schemas.microsoft.com/office/drawing/2014/main" xmlns="" id="{C398C417-64DF-42C7-AA04-C7A48A390FC3}"/>
                </a:ext>
              </a:extLst>
            </p:cNvPr>
            <p:cNvSpPr txBox="1"/>
            <p:nvPr/>
          </p:nvSpPr>
          <p:spPr>
            <a:xfrm>
              <a:off x="4974497" y="5143609"/>
              <a:ext cx="2136419" cy="461665"/>
            </a:xfrm>
            <a:prstGeom prst="rect">
              <a:avLst/>
            </a:prstGeom>
            <a:noFill/>
          </p:spPr>
          <p:txBody>
            <a:bodyPr wrap="none" rtlCol="0">
              <a:spAutoFit/>
            </a:bodyPr>
            <a:lstStyle/>
            <a:p>
              <a:pPr algn="ctr"/>
              <a:r>
                <a:rPr lang="it-IT" sz="2400" b="1" dirty="0"/>
                <a:t>OUR INDUSTRY</a:t>
              </a:r>
            </a:p>
          </p:txBody>
        </p:sp>
        <p:sp>
          <p:nvSpPr>
            <p:cNvPr id="41" name="CasellaDiTesto 40">
              <a:extLst>
                <a:ext uri="{FF2B5EF4-FFF2-40B4-BE49-F238E27FC236}">
                  <a16:creationId xmlns:a16="http://schemas.microsoft.com/office/drawing/2014/main" xmlns="" id="{5E201D68-7DD2-4A67-B7D3-306BE1A01586}"/>
                </a:ext>
              </a:extLst>
            </p:cNvPr>
            <p:cNvSpPr txBox="1"/>
            <p:nvPr/>
          </p:nvSpPr>
          <p:spPr>
            <a:xfrm>
              <a:off x="838287" y="5143609"/>
              <a:ext cx="2605393" cy="830997"/>
            </a:xfrm>
            <a:prstGeom prst="rect">
              <a:avLst/>
            </a:prstGeom>
            <a:noFill/>
          </p:spPr>
          <p:txBody>
            <a:bodyPr wrap="none" rtlCol="0">
              <a:spAutoFit/>
            </a:bodyPr>
            <a:lstStyle/>
            <a:p>
              <a:pPr algn="ctr"/>
              <a:r>
                <a:rPr lang="it-IT" sz="2400" b="1" dirty="0"/>
                <a:t>THE INDUSTRY</a:t>
              </a:r>
            </a:p>
            <a:p>
              <a:pPr algn="ctr"/>
              <a:r>
                <a:rPr lang="it-IT" sz="2400" b="1" dirty="0"/>
                <a:t>OF OUR SUPPLIERS</a:t>
              </a:r>
            </a:p>
          </p:txBody>
        </p:sp>
        <p:sp>
          <p:nvSpPr>
            <p:cNvPr id="42" name="CasellaDiTesto 41">
              <a:extLst>
                <a:ext uri="{FF2B5EF4-FFF2-40B4-BE49-F238E27FC236}">
                  <a16:creationId xmlns:a16="http://schemas.microsoft.com/office/drawing/2014/main" xmlns="" id="{CC4813CF-1FCE-4285-8C54-729875DA4D8D}"/>
                </a:ext>
              </a:extLst>
            </p:cNvPr>
            <p:cNvSpPr txBox="1"/>
            <p:nvPr/>
          </p:nvSpPr>
          <p:spPr>
            <a:xfrm>
              <a:off x="8641732" y="5143609"/>
              <a:ext cx="2848986" cy="830997"/>
            </a:xfrm>
            <a:prstGeom prst="rect">
              <a:avLst/>
            </a:prstGeom>
            <a:noFill/>
          </p:spPr>
          <p:txBody>
            <a:bodyPr wrap="none" rtlCol="0">
              <a:spAutoFit/>
            </a:bodyPr>
            <a:lstStyle/>
            <a:p>
              <a:pPr algn="ctr"/>
              <a:r>
                <a:rPr lang="it-IT" sz="2400" b="1" dirty="0"/>
                <a:t>THE INDUSTRY</a:t>
              </a:r>
            </a:p>
            <a:p>
              <a:pPr algn="ctr"/>
              <a:r>
                <a:rPr lang="it-IT" sz="2400" b="1" dirty="0"/>
                <a:t>OF OUR CUSTOMERS</a:t>
              </a:r>
            </a:p>
          </p:txBody>
        </p:sp>
      </p:grpSp>
      <p:sp>
        <p:nvSpPr>
          <p:cNvPr id="35" name="CasellaDiTesto 34">
            <a:extLst>
              <a:ext uri="{FF2B5EF4-FFF2-40B4-BE49-F238E27FC236}">
                <a16:creationId xmlns:a16="http://schemas.microsoft.com/office/drawing/2014/main" xmlns="" id="{C5D47774-2BC8-4176-BEDE-27664C52620C}"/>
              </a:ext>
            </a:extLst>
          </p:cNvPr>
          <p:cNvSpPr txBox="1"/>
          <p:nvPr/>
        </p:nvSpPr>
        <p:spPr>
          <a:xfrm>
            <a:off x="521013" y="6194698"/>
            <a:ext cx="11776557" cy="646331"/>
          </a:xfrm>
          <a:prstGeom prst="rect">
            <a:avLst/>
          </a:prstGeom>
          <a:noFill/>
        </p:spPr>
        <p:txBody>
          <a:bodyPr wrap="none" rtlCol="0">
            <a:spAutoFit/>
          </a:bodyPr>
          <a:lstStyle/>
          <a:p>
            <a:r>
              <a:rPr lang="it-IT" sz="3600" b="1" dirty="0"/>
              <a:t>BALANCED POWRS/ADVANTAGES ALONG THE SUPPLY CHAIN</a:t>
            </a:r>
          </a:p>
        </p:txBody>
      </p:sp>
    </p:spTree>
    <p:extLst>
      <p:ext uri="{BB962C8B-B14F-4D97-AF65-F5344CB8AC3E}">
        <p14:creationId xmlns:p14="http://schemas.microsoft.com/office/powerpoint/2010/main" xmlns="" val="20355146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8">
            <a:extLst>
              <a:ext uri="{FF2B5EF4-FFF2-40B4-BE49-F238E27FC236}">
                <a16:creationId xmlns:a16="http://schemas.microsoft.com/office/drawing/2014/main" xmlns="" id="{5A417F1E-C800-4D26-AF1F-D1ED6988801B}"/>
              </a:ext>
            </a:extLst>
          </p:cNvPr>
          <p:cNvSpPr>
            <a:spLocks noGrp="1"/>
          </p:cNvSpPr>
          <p:nvPr>
            <p:ph type="title"/>
          </p:nvPr>
        </p:nvSpPr>
        <p:spPr/>
        <p:txBody>
          <a:bodyPr/>
          <a:lstStyle/>
          <a:p>
            <a:pPr lvl="0"/>
            <a:r>
              <a:rPr lang="en-US" dirty="0"/>
              <a:t>e bargaining power of suppliers and customers</a:t>
            </a:r>
            <a:endParaRPr lang="it-IT" dirty="0"/>
          </a:p>
        </p:txBody>
      </p:sp>
      <p:grpSp>
        <p:nvGrpSpPr>
          <p:cNvPr id="4" name="Gruppo 7">
            <a:extLst>
              <a:ext uri="{FF2B5EF4-FFF2-40B4-BE49-F238E27FC236}">
                <a16:creationId xmlns:a16="http://schemas.microsoft.com/office/drawing/2014/main" xmlns="" id="{2C0F9A21-2243-4F86-8EB8-3B9151A38AC4}"/>
              </a:ext>
            </a:extLst>
          </p:cNvPr>
          <p:cNvGrpSpPr/>
          <p:nvPr/>
        </p:nvGrpSpPr>
        <p:grpSpPr>
          <a:xfrm>
            <a:off x="121920" y="3121763"/>
            <a:ext cx="11706818" cy="1986783"/>
            <a:chOff x="-1025415" y="3032811"/>
            <a:chExt cx="12320753" cy="2090975"/>
          </a:xfrm>
        </p:grpSpPr>
        <p:grpSp>
          <p:nvGrpSpPr>
            <p:cNvPr id="5" name="Gruppo 4">
              <a:extLst>
                <a:ext uri="{FF2B5EF4-FFF2-40B4-BE49-F238E27FC236}">
                  <a16:creationId xmlns:a16="http://schemas.microsoft.com/office/drawing/2014/main" xmlns="" id="{9E9A63BB-3105-41B9-A81E-6AFD97B6600E}"/>
                </a:ext>
              </a:extLst>
            </p:cNvPr>
            <p:cNvGrpSpPr/>
            <p:nvPr/>
          </p:nvGrpSpPr>
          <p:grpSpPr>
            <a:xfrm>
              <a:off x="-1025415" y="3032811"/>
              <a:ext cx="5073935" cy="2037487"/>
              <a:chOff x="-1025415" y="3032811"/>
              <a:chExt cx="5073935" cy="2037487"/>
            </a:xfrm>
          </p:grpSpPr>
          <p:sp>
            <p:nvSpPr>
              <p:cNvPr id="29" name="Figura a mano libera: forma 28">
                <a:extLst>
                  <a:ext uri="{FF2B5EF4-FFF2-40B4-BE49-F238E27FC236}">
                    <a16:creationId xmlns:a16="http://schemas.microsoft.com/office/drawing/2014/main" xmlns="" id="{F1B9C4FF-7474-4CDC-B97C-3945C6F11B3F}"/>
                  </a:ext>
                </a:extLst>
              </p:cNvPr>
              <p:cNvSpPr/>
              <p:nvPr/>
            </p:nvSpPr>
            <p:spPr>
              <a:xfrm>
                <a:off x="-1025415" y="3438382"/>
                <a:ext cx="4893698" cy="1631916"/>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 name="connsiteX0" fmla="*/ 1632857 w 6664510"/>
                  <a:gd name="connsiteY0" fmla="*/ 0 h 1959428"/>
                  <a:gd name="connsiteX1" fmla="*/ 0 w 6664510"/>
                  <a:gd name="connsiteY1" fmla="*/ 1959428 h 1959428"/>
                  <a:gd name="connsiteX2" fmla="*/ 5486400 w 6664510"/>
                  <a:gd name="connsiteY2" fmla="*/ 1959428 h 1959428"/>
                  <a:gd name="connsiteX3" fmla="*/ 6664510 w 6664510"/>
                  <a:gd name="connsiteY3" fmla="*/ 36258 h 1959428"/>
                  <a:gd name="connsiteX4" fmla="*/ 1632857 w 6664510"/>
                  <a:gd name="connsiteY4" fmla="*/ 0 h 1959428"/>
                  <a:gd name="connsiteX0" fmla="*/ 2442289 w 6664510"/>
                  <a:gd name="connsiteY0" fmla="*/ 0 h 1941299"/>
                  <a:gd name="connsiteX1" fmla="*/ 0 w 6664510"/>
                  <a:gd name="connsiteY1" fmla="*/ 1941299 h 1941299"/>
                  <a:gd name="connsiteX2" fmla="*/ 5486400 w 6664510"/>
                  <a:gd name="connsiteY2" fmla="*/ 1941299 h 1941299"/>
                  <a:gd name="connsiteX3" fmla="*/ 6664510 w 6664510"/>
                  <a:gd name="connsiteY3" fmla="*/ 18129 h 1941299"/>
                  <a:gd name="connsiteX4" fmla="*/ 2442289 w 6664510"/>
                  <a:gd name="connsiteY4" fmla="*/ 0 h 1941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4510" h="1941299">
                    <a:moveTo>
                      <a:pt x="2442289" y="0"/>
                    </a:moveTo>
                    <a:lnTo>
                      <a:pt x="0" y="1941299"/>
                    </a:lnTo>
                    <a:lnTo>
                      <a:pt x="5486400" y="1941299"/>
                    </a:lnTo>
                    <a:lnTo>
                      <a:pt x="6664510" y="18129"/>
                    </a:lnTo>
                    <a:lnTo>
                      <a:pt x="2442289" y="0"/>
                    </a:lnTo>
                    <a:close/>
                  </a:path>
                </a:pathLst>
              </a:custGeom>
              <a:solidFill>
                <a:srgbClr val="BAE1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 name="Figura a mano libera: forma 29">
                <a:extLst>
                  <a:ext uri="{FF2B5EF4-FFF2-40B4-BE49-F238E27FC236}">
                    <a16:creationId xmlns:a16="http://schemas.microsoft.com/office/drawing/2014/main" xmlns="" id="{4946FF13-D429-47A9-A272-789CDD6F85ED}"/>
                  </a:ext>
                </a:extLst>
              </p:cNvPr>
              <p:cNvSpPr/>
              <p:nvPr/>
            </p:nvSpPr>
            <p:spPr>
              <a:xfrm>
                <a:off x="-890560" y="3032811"/>
                <a:ext cx="1699674" cy="1985772"/>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 name="connsiteX0" fmla="*/ 0 w 2285105"/>
                  <a:gd name="connsiteY0" fmla="*/ 2334986 h 2334986"/>
                  <a:gd name="connsiteX1" fmla="*/ 0 w 2285105"/>
                  <a:gd name="connsiteY1" fmla="*/ 1600200 h 2334986"/>
                  <a:gd name="connsiteX2" fmla="*/ 1567543 w 2285105"/>
                  <a:gd name="connsiteY2" fmla="*/ 0 h 2334986"/>
                  <a:gd name="connsiteX3" fmla="*/ 2285105 w 2285105"/>
                  <a:gd name="connsiteY3" fmla="*/ 440871 h 2334986"/>
                  <a:gd name="connsiteX4" fmla="*/ 48986 w 2285105"/>
                  <a:gd name="connsiteY4" fmla="*/ 2318657 h 2334986"/>
                  <a:gd name="connsiteX0" fmla="*/ 0 w 2314712"/>
                  <a:gd name="connsiteY0" fmla="*/ 2282436 h 2282436"/>
                  <a:gd name="connsiteX1" fmla="*/ 0 w 2314712"/>
                  <a:gd name="connsiteY1" fmla="*/ 1547650 h 2282436"/>
                  <a:gd name="connsiteX2" fmla="*/ 2314712 w 2314712"/>
                  <a:gd name="connsiteY2" fmla="*/ 0 h 2282436"/>
                  <a:gd name="connsiteX3" fmla="*/ 2285105 w 2314712"/>
                  <a:gd name="connsiteY3" fmla="*/ 388321 h 2282436"/>
                  <a:gd name="connsiteX4" fmla="*/ 48986 w 2314712"/>
                  <a:gd name="connsiteY4" fmla="*/ 2266107 h 2282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4712" h="2282436">
                    <a:moveTo>
                      <a:pt x="0" y="2282436"/>
                    </a:moveTo>
                    <a:lnTo>
                      <a:pt x="0" y="1547650"/>
                    </a:lnTo>
                    <a:lnTo>
                      <a:pt x="2314712" y="0"/>
                    </a:lnTo>
                    <a:lnTo>
                      <a:pt x="2285105" y="388321"/>
                    </a:lnTo>
                    <a:cubicBezTo>
                      <a:pt x="1768034" y="1014250"/>
                      <a:pt x="566057" y="1640178"/>
                      <a:pt x="48986" y="2266107"/>
                    </a:cubicBez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 name="Rettangolo 30">
                <a:extLst>
                  <a:ext uri="{FF2B5EF4-FFF2-40B4-BE49-F238E27FC236}">
                    <a16:creationId xmlns:a16="http://schemas.microsoft.com/office/drawing/2014/main" xmlns="" id="{D79871E8-46B8-46A8-B95C-79CA6FFA6065}"/>
                  </a:ext>
                </a:extLst>
              </p:cNvPr>
              <p:cNvSpPr/>
              <p:nvPr/>
            </p:nvSpPr>
            <p:spPr>
              <a:xfrm>
                <a:off x="716490" y="3045842"/>
                <a:ext cx="3288789" cy="376327"/>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Figura a mano libera: forma 31">
                <a:extLst>
                  <a:ext uri="{FF2B5EF4-FFF2-40B4-BE49-F238E27FC236}">
                    <a16:creationId xmlns:a16="http://schemas.microsoft.com/office/drawing/2014/main" xmlns="" id="{B223EE48-C272-4570-91BD-89E2FB4D5716}"/>
                  </a:ext>
                </a:extLst>
              </p:cNvPr>
              <p:cNvSpPr/>
              <p:nvPr/>
            </p:nvSpPr>
            <p:spPr>
              <a:xfrm>
                <a:off x="3019054" y="3083181"/>
                <a:ext cx="1029466" cy="1970532"/>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 name="connsiteX0" fmla="*/ 718457 w 1463933"/>
                  <a:gd name="connsiteY0" fmla="*/ 0 h 2416628"/>
                  <a:gd name="connsiteX1" fmla="*/ 1463933 w 1463933"/>
                  <a:gd name="connsiteY1" fmla="*/ 546045 h 2416628"/>
                  <a:gd name="connsiteX2" fmla="*/ 0 w 1463933"/>
                  <a:gd name="connsiteY2" fmla="*/ 2416628 h 2416628"/>
                  <a:gd name="connsiteX3" fmla="*/ 0 w 1463933"/>
                  <a:gd name="connsiteY3" fmla="*/ 1681842 h 2416628"/>
                  <a:gd name="connsiteX4" fmla="*/ 718457 w 1463933"/>
                  <a:gd name="connsiteY4" fmla="*/ 0 h 2416628"/>
                  <a:gd name="connsiteX0" fmla="*/ 1221653 w 1463933"/>
                  <a:gd name="connsiteY0" fmla="*/ 0 h 2344111"/>
                  <a:gd name="connsiteX1" fmla="*/ 1463933 w 1463933"/>
                  <a:gd name="connsiteY1" fmla="*/ 473528 h 2344111"/>
                  <a:gd name="connsiteX2" fmla="*/ 0 w 1463933"/>
                  <a:gd name="connsiteY2" fmla="*/ 2344111 h 2344111"/>
                  <a:gd name="connsiteX3" fmla="*/ 0 w 1463933"/>
                  <a:gd name="connsiteY3" fmla="*/ 1609325 h 2344111"/>
                  <a:gd name="connsiteX4" fmla="*/ 1221653 w 1463933"/>
                  <a:gd name="connsiteY4" fmla="*/ 0 h 2344111"/>
                  <a:gd name="connsiteX0" fmla="*/ 1221653 w 1258927"/>
                  <a:gd name="connsiteY0" fmla="*/ 0 h 2344111"/>
                  <a:gd name="connsiteX1" fmla="*/ 1258927 w 1258927"/>
                  <a:gd name="connsiteY1" fmla="*/ 564174 h 2344111"/>
                  <a:gd name="connsiteX2" fmla="*/ 0 w 1258927"/>
                  <a:gd name="connsiteY2" fmla="*/ 2344111 h 2344111"/>
                  <a:gd name="connsiteX3" fmla="*/ 0 w 1258927"/>
                  <a:gd name="connsiteY3" fmla="*/ 1609325 h 2344111"/>
                  <a:gd name="connsiteX4" fmla="*/ 1221653 w 1258927"/>
                  <a:gd name="connsiteY4" fmla="*/ 0 h 23441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8927" h="2344111">
                    <a:moveTo>
                      <a:pt x="1221653" y="0"/>
                    </a:moveTo>
                    <a:lnTo>
                      <a:pt x="1258927" y="564174"/>
                    </a:lnTo>
                    <a:lnTo>
                      <a:pt x="0" y="2344111"/>
                    </a:lnTo>
                    <a:lnTo>
                      <a:pt x="0" y="1609325"/>
                    </a:lnTo>
                    <a:lnTo>
                      <a:pt x="1221653" y="0"/>
                    </a:lnTo>
                    <a:close/>
                  </a:path>
                </a:pathLst>
              </a:custGeom>
              <a:solidFill>
                <a:srgbClr val="FFBA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 name="Rettangolo 32">
                <a:extLst>
                  <a:ext uri="{FF2B5EF4-FFF2-40B4-BE49-F238E27FC236}">
                    <a16:creationId xmlns:a16="http://schemas.microsoft.com/office/drawing/2014/main" xmlns="" id="{0E19B3A4-60F1-4FD9-B55A-1A098E58CBA0}"/>
                  </a:ext>
                </a:extLst>
              </p:cNvPr>
              <p:cNvSpPr/>
              <p:nvPr/>
            </p:nvSpPr>
            <p:spPr>
              <a:xfrm>
                <a:off x="-999709" y="4481207"/>
                <a:ext cx="4016631" cy="585525"/>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6" name="Figura a mano libera: forma 5">
              <a:extLst>
                <a:ext uri="{FF2B5EF4-FFF2-40B4-BE49-F238E27FC236}">
                  <a16:creationId xmlns:a16="http://schemas.microsoft.com/office/drawing/2014/main" xmlns="" id="{05357C42-DD75-4863-8892-B0BAC80AACD6}"/>
                </a:ext>
              </a:extLst>
            </p:cNvPr>
            <p:cNvSpPr/>
            <p:nvPr/>
          </p:nvSpPr>
          <p:spPr>
            <a:xfrm>
              <a:off x="3085463" y="3439727"/>
              <a:ext cx="4604138" cy="1647156"/>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0171" h="1959428">
                  <a:moveTo>
                    <a:pt x="1632857" y="0"/>
                  </a:moveTo>
                  <a:lnTo>
                    <a:pt x="0" y="1959428"/>
                  </a:lnTo>
                  <a:lnTo>
                    <a:pt x="5486400" y="1959428"/>
                  </a:lnTo>
                  <a:lnTo>
                    <a:pt x="6270171" y="0"/>
                  </a:lnTo>
                  <a:lnTo>
                    <a:pt x="1632857"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igura a mano libera: forma 9">
              <a:extLst>
                <a:ext uri="{FF2B5EF4-FFF2-40B4-BE49-F238E27FC236}">
                  <a16:creationId xmlns:a16="http://schemas.microsoft.com/office/drawing/2014/main" xmlns="" id="{5CFDF3A6-C3A1-43E5-A3A6-370E0DD7E167}"/>
                </a:ext>
              </a:extLst>
            </p:cNvPr>
            <p:cNvSpPr/>
            <p:nvPr/>
          </p:nvSpPr>
          <p:spPr>
            <a:xfrm>
              <a:off x="3111169" y="3065550"/>
              <a:ext cx="1175014" cy="2031492"/>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a16="http://schemas.microsoft.com/office/drawing/2014/main" xmlns="" id="{4F3AC894-0F34-4831-8C30-71DD94A3E712}"/>
                </a:ext>
              </a:extLst>
            </p:cNvPr>
            <p:cNvSpPr/>
            <p:nvPr/>
          </p:nvSpPr>
          <p:spPr>
            <a:xfrm>
              <a:off x="4288314" y="3063401"/>
              <a:ext cx="3401287" cy="376327"/>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Figura a mano libera: forma 22">
              <a:extLst>
                <a:ext uri="{FF2B5EF4-FFF2-40B4-BE49-F238E27FC236}">
                  <a16:creationId xmlns:a16="http://schemas.microsoft.com/office/drawing/2014/main" xmlns="" id="{0A7E259C-8019-4426-8D3A-7EB9FEC4F4FC}"/>
                </a:ext>
              </a:extLst>
            </p:cNvPr>
            <p:cNvSpPr/>
            <p:nvPr/>
          </p:nvSpPr>
          <p:spPr>
            <a:xfrm>
              <a:off x="7129932" y="3038806"/>
              <a:ext cx="587506" cy="2031492"/>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457" h="2416628">
                  <a:moveTo>
                    <a:pt x="718457" y="0"/>
                  </a:moveTo>
                  <a:lnTo>
                    <a:pt x="718457" y="473528"/>
                  </a:lnTo>
                  <a:lnTo>
                    <a:pt x="0" y="2416628"/>
                  </a:lnTo>
                  <a:lnTo>
                    <a:pt x="0" y="1681842"/>
                  </a:lnTo>
                  <a:lnTo>
                    <a:pt x="718457"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 name="Immagine 2">
              <a:extLst>
                <a:ext uri="{FF2B5EF4-FFF2-40B4-BE49-F238E27FC236}">
                  <a16:creationId xmlns:a16="http://schemas.microsoft.com/office/drawing/2014/main" xmlns="" id="{59A4E216-BB92-4BFA-BC57-575FA712B8AC}"/>
                </a:ext>
              </a:extLst>
            </p:cNvPr>
            <p:cNvPicPr>
              <a:picLocks noChangeAspect="1"/>
            </p:cNvPicPr>
            <p:nvPr/>
          </p:nvPicPr>
          <p:blipFill>
            <a:blip r:embed="rId2" cstate="print"/>
            <a:stretch>
              <a:fillRect/>
            </a:stretch>
          </p:blipFill>
          <p:spPr>
            <a:xfrm>
              <a:off x="4699420" y="3286715"/>
              <a:ext cx="906216" cy="738982"/>
            </a:xfrm>
            <a:prstGeom prst="rect">
              <a:avLst/>
            </a:prstGeom>
          </p:spPr>
        </p:pic>
        <p:pic>
          <p:nvPicPr>
            <p:cNvPr id="2" name="Immagine 1">
              <a:extLst>
                <a:ext uri="{FF2B5EF4-FFF2-40B4-BE49-F238E27FC236}">
                  <a16:creationId xmlns:a16="http://schemas.microsoft.com/office/drawing/2014/main" xmlns="" id="{FA7057F4-D68D-4A22-8D6D-A4C103EED7B0}"/>
                </a:ext>
              </a:extLst>
            </p:cNvPr>
            <p:cNvPicPr>
              <a:picLocks noChangeAspect="1"/>
            </p:cNvPicPr>
            <p:nvPr/>
          </p:nvPicPr>
          <p:blipFill>
            <a:blip r:embed="rId3" cstate="print"/>
            <a:stretch>
              <a:fillRect/>
            </a:stretch>
          </p:blipFill>
          <p:spPr>
            <a:xfrm>
              <a:off x="3997334" y="3766382"/>
              <a:ext cx="870862" cy="873853"/>
            </a:xfrm>
            <a:prstGeom prst="rect">
              <a:avLst/>
            </a:prstGeom>
          </p:spPr>
        </p:pic>
        <p:sp>
          <p:nvSpPr>
            <p:cNvPr id="69" name="Rettangolo 68">
              <a:extLst>
                <a:ext uri="{FF2B5EF4-FFF2-40B4-BE49-F238E27FC236}">
                  <a16:creationId xmlns:a16="http://schemas.microsoft.com/office/drawing/2014/main" xmlns="" id="{938C1FBB-B7C9-4CFC-ABE9-7C48FEB415B4}"/>
                </a:ext>
              </a:extLst>
            </p:cNvPr>
            <p:cNvSpPr/>
            <p:nvPr/>
          </p:nvSpPr>
          <p:spPr>
            <a:xfrm>
              <a:off x="3111169" y="4497792"/>
              <a:ext cx="4016631" cy="585525"/>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0" name="Immagine 19">
              <a:extLst>
                <a:ext uri="{FF2B5EF4-FFF2-40B4-BE49-F238E27FC236}">
                  <a16:creationId xmlns:a16="http://schemas.microsoft.com/office/drawing/2014/main" xmlns="" id="{3D80C162-2E0A-40F3-A393-29A765CF4918}"/>
                </a:ext>
              </a:extLst>
            </p:cNvPr>
            <p:cNvPicPr>
              <a:picLocks noChangeAspect="1"/>
            </p:cNvPicPr>
            <p:nvPr/>
          </p:nvPicPr>
          <p:blipFill>
            <a:blip r:embed="rId2" cstate="print"/>
            <a:stretch>
              <a:fillRect/>
            </a:stretch>
          </p:blipFill>
          <p:spPr>
            <a:xfrm flipH="1">
              <a:off x="5805105" y="3515588"/>
              <a:ext cx="906216" cy="738982"/>
            </a:xfrm>
            <a:prstGeom prst="rect">
              <a:avLst/>
            </a:prstGeom>
          </p:spPr>
        </p:pic>
        <p:sp>
          <p:nvSpPr>
            <p:cNvPr id="24" name="Figura a mano libera: forma 23">
              <a:extLst>
                <a:ext uri="{FF2B5EF4-FFF2-40B4-BE49-F238E27FC236}">
                  <a16:creationId xmlns:a16="http://schemas.microsoft.com/office/drawing/2014/main" xmlns="" id="{8F808AFD-E7EB-4EE3-B055-67BE31194317}"/>
                </a:ext>
              </a:extLst>
            </p:cNvPr>
            <p:cNvSpPr/>
            <p:nvPr/>
          </p:nvSpPr>
          <p:spPr>
            <a:xfrm>
              <a:off x="7250869" y="3476630"/>
              <a:ext cx="4028621" cy="1647156"/>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 name="connsiteX0" fmla="*/ 844179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844179 w 6270171"/>
                <a:gd name="connsiteY4" fmla="*/ 0 h 1959428"/>
                <a:gd name="connsiteX0" fmla="*/ 844179 w 5606021"/>
                <a:gd name="connsiteY0" fmla="*/ 0 h 1959428"/>
                <a:gd name="connsiteX1" fmla="*/ 0 w 5606021"/>
                <a:gd name="connsiteY1" fmla="*/ 1959428 h 1959428"/>
                <a:gd name="connsiteX2" fmla="*/ 5486400 w 5606021"/>
                <a:gd name="connsiteY2" fmla="*/ 1959428 h 1959428"/>
                <a:gd name="connsiteX3" fmla="*/ 5606021 w 5606021"/>
                <a:gd name="connsiteY3" fmla="*/ 54388 h 1959428"/>
                <a:gd name="connsiteX4" fmla="*/ 844179 w 5606021"/>
                <a:gd name="connsiteY4" fmla="*/ 0 h 1959428"/>
                <a:gd name="connsiteX0" fmla="*/ 844179 w 5606021"/>
                <a:gd name="connsiteY0" fmla="*/ 0 h 1959428"/>
                <a:gd name="connsiteX1" fmla="*/ 0 w 5606021"/>
                <a:gd name="connsiteY1" fmla="*/ 1959428 h 1959428"/>
                <a:gd name="connsiteX2" fmla="*/ 5486400 w 5606021"/>
                <a:gd name="connsiteY2" fmla="*/ 1959428 h 1959428"/>
                <a:gd name="connsiteX3" fmla="*/ 5606021 w 5606021"/>
                <a:gd name="connsiteY3" fmla="*/ 18129 h 1959428"/>
                <a:gd name="connsiteX4" fmla="*/ 844179 w 5606021"/>
                <a:gd name="connsiteY4" fmla="*/ 0 h 1959428"/>
                <a:gd name="connsiteX0" fmla="*/ 844179 w 5486400"/>
                <a:gd name="connsiteY0" fmla="*/ 0 h 1959428"/>
                <a:gd name="connsiteX1" fmla="*/ 0 w 5486400"/>
                <a:gd name="connsiteY1" fmla="*/ 1959428 h 1959428"/>
                <a:gd name="connsiteX2" fmla="*/ 5486400 w 5486400"/>
                <a:gd name="connsiteY2" fmla="*/ 1959428 h 1959428"/>
                <a:gd name="connsiteX3" fmla="*/ 5294701 w 5486400"/>
                <a:gd name="connsiteY3" fmla="*/ 36258 h 1959428"/>
                <a:gd name="connsiteX4" fmla="*/ 844179 w 5486400"/>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6400" h="1959428">
                  <a:moveTo>
                    <a:pt x="844179" y="0"/>
                  </a:moveTo>
                  <a:lnTo>
                    <a:pt x="0" y="1959428"/>
                  </a:lnTo>
                  <a:lnTo>
                    <a:pt x="5486400" y="1959428"/>
                  </a:lnTo>
                  <a:lnTo>
                    <a:pt x="5294701" y="36258"/>
                  </a:lnTo>
                  <a:lnTo>
                    <a:pt x="844179" y="0"/>
                  </a:lnTo>
                  <a:close/>
                </a:path>
              </a:pathLst>
            </a:custGeom>
            <a:solidFill>
              <a:srgbClr val="B2DE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Figura a mano libera: forma 24">
              <a:extLst>
                <a:ext uri="{FF2B5EF4-FFF2-40B4-BE49-F238E27FC236}">
                  <a16:creationId xmlns:a16="http://schemas.microsoft.com/office/drawing/2014/main" xmlns="" id="{02E60C2A-8007-4A14-9A16-D656A02B00EB}"/>
                </a:ext>
              </a:extLst>
            </p:cNvPr>
            <p:cNvSpPr/>
            <p:nvPr/>
          </p:nvSpPr>
          <p:spPr>
            <a:xfrm>
              <a:off x="7278707" y="3100303"/>
              <a:ext cx="610363" cy="2006897"/>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D28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Rettangolo 25">
              <a:extLst>
                <a:ext uri="{FF2B5EF4-FFF2-40B4-BE49-F238E27FC236}">
                  <a16:creationId xmlns:a16="http://schemas.microsoft.com/office/drawing/2014/main" xmlns="" id="{2095BA22-160E-44BC-8B84-40B47408F67D}"/>
                </a:ext>
              </a:extLst>
            </p:cNvPr>
            <p:cNvSpPr/>
            <p:nvPr/>
          </p:nvSpPr>
          <p:spPr>
            <a:xfrm>
              <a:off x="7887195" y="3139261"/>
              <a:ext cx="3183464" cy="376327"/>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Figura a mano libera: forma 26">
              <a:extLst>
                <a:ext uri="{FF2B5EF4-FFF2-40B4-BE49-F238E27FC236}">
                  <a16:creationId xmlns:a16="http://schemas.microsoft.com/office/drawing/2014/main" xmlns="" id="{01886E0D-7BAF-483E-AFD6-3A65F1FEAF83}"/>
                </a:ext>
              </a:extLst>
            </p:cNvPr>
            <p:cNvSpPr/>
            <p:nvPr/>
          </p:nvSpPr>
          <p:spPr>
            <a:xfrm>
              <a:off x="11070660" y="3054583"/>
              <a:ext cx="208829" cy="2052618"/>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 name="connsiteX0" fmla="*/ 66166 w 718457"/>
                <a:gd name="connsiteY0" fmla="*/ 0 h 2325982"/>
                <a:gd name="connsiteX1" fmla="*/ 718457 w 718457"/>
                <a:gd name="connsiteY1" fmla="*/ 382882 h 2325982"/>
                <a:gd name="connsiteX2" fmla="*/ 0 w 718457"/>
                <a:gd name="connsiteY2" fmla="*/ 2325982 h 2325982"/>
                <a:gd name="connsiteX3" fmla="*/ 0 w 718457"/>
                <a:gd name="connsiteY3" fmla="*/ 1591196 h 2325982"/>
                <a:gd name="connsiteX4" fmla="*/ 66166 w 718457"/>
                <a:gd name="connsiteY4" fmla="*/ 0 h 2325982"/>
                <a:gd name="connsiteX0" fmla="*/ 66166 w 66166"/>
                <a:gd name="connsiteY0" fmla="*/ 0 h 2325982"/>
                <a:gd name="connsiteX1" fmla="*/ 47529 w 66166"/>
                <a:gd name="connsiteY1" fmla="*/ 382882 h 2325982"/>
                <a:gd name="connsiteX2" fmla="*/ 0 w 66166"/>
                <a:gd name="connsiteY2" fmla="*/ 2325982 h 2325982"/>
                <a:gd name="connsiteX3" fmla="*/ 0 w 66166"/>
                <a:gd name="connsiteY3" fmla="*/ 1591196 h 2325982"/>
                <a:gd name="connsiteX4" fmla="*/ 66166 w 66166"/>
                <a:gd name="connsiteY4" fmla="*/ 0 h 2325982"/>
                <a:gd name="connsiteX0" fmla="*/ 263684 w 263684"/>
                <a:gd name="connsiteY0" fmla="*/ 0 h 2325982"/>
                <a:gd name="connsiteX1" fmla="*/ 0 w 263684"/>
                <a:gd name="connsiteY1" fmla="*/ 382882 h 2325982"/>
                <a:gd name="connsiteX2" fmla="*/ 197518 w 263684"/>
                <a:gd name="connsiteY2" fmla="*/ 2325982 h 2325982"/>
                <a:gd name="connsiteX3" fmla="*/ 197518 w 263684"/>
                <a:gd name="connsiteY3" fmla="*/ 1591196 h 2325982"/>
                <a:gd name="connsiteX4" fmla="*/ 263684 w 263684"/>
                <a:gd name="connsiteY4" fmla="*/ 0 h 2325982"/>
                <a:gd name="connsiteX0" fmla="*/ 105124 w 197518"/>
                <a:gd name="connsiteY0" fmla="*/ 0 h 2378971"/>
                <a:gd name="connsiteX1" fmla="*/ 0 w 197518"/>
                <a:gd name="connsiteY1" fmla="*/ 435871 h 2378971"/>
                <a:gd name="connsiteX2" fmla="*/ 197518 w 197518"/>
                <a:gd name="connsiteY2" fmla="*/ 2378971 h 2378971"/>
                <a:gd name="connsiteX3" fmla="*/ 197518 w 197518"/>
                <a:gd name="connsiteY3" fmla="*/ 1644185 h 2378971"/>
                <a:gd name="connsiteX4" fmla="*/ 105124 w 197518"/>
                <a:gd name="connsiteY4" fmla="*/ 0 h 23789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518" h="2378971">
                  <a:moveTo>
                    <a:pt x="105124" y="0"/>
                  </a:moveTo>
                  <a:lnTo>
                    <a:pt x="0" y="435871"/>
                  </a:lnTo>
                  <a:lnTo>
                    <a:pt x="197518" y="2378971"/>
                  </a:lnTo>
                  <a:lnTo>
                    <a:pt x="197518" y="1644185"/>
                  </a:lnTo>
                  <a:lnTo>
                    <a:pt x="105124"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 name="Rettangolo 27">
              <a:extLst>
                <a:ext uri="{FF2B5EF4-FFF2-40B4-BE49-F238E27FC236}">
                  <a16:creationId xmlns:a16="http://schemas.microsoft.com/office/drawing/2014/main" xmlns="" id="{CB2C922F-CA42-4939-864C-29A68B79BF1B}"/>
                </a:ext>
              </a:extLst>
            </p:cNvPr>
            <p:cNvSpPr/>
            <p:nvPr/>
          </p:nvSpPr>
          <p:spPr>
            <a:xfrm>
              <a:off x="7278707" y="4507951"/>
              <a:ext cx="4016631" cy="585525"/>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11" name="Cubo 10">
            <a:extLst>
              <a:ext uri="{FF2B5EF4-FFF2-40B4-BE49-F238E27FC236}">
                <a16:creationId xmlns:a16="http://schemas.microsoft.com/office/drawing/2014/main" xmlns="" id="{2A90D6AF-92F4-4A63-A04F-8C392CF9BD58}"/>
              </a:ext>
            </a:extLst>
          </p:cNvPr>
          <p:cNvSpPr/>
          <p:nvPr/>
        </p:nvSpPr>
        <p:spPr>
          <a:xfrm>
            <a:off x="1889523" y="3749024"/>
            <a:ext cx="502920" cy="5334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 name="Cubo 34">
            <a:extLst>
              <a:ext uri="{FF2B5EF4-FFF2-40B4-BE49-F238E27FC236}">
                <a16:creationId xmlns:a16="http://schemas.microsoft.com/office/drawing/2014/main" xmlns="" id="{00F4BE86-8B43-445F-8A00-81C4FF8EC41E}"/>
              </a:ext>
            </a:extLst>
          </p:cNvPr>
          <p:cNvSpPr/>
          <p:nvPr/>
        </p:nvSpPr>
        <p:spPr>
          <a:xfrm>
            <a:off x="2815283" y="3307261"/>
            <a:ext cx="502920" cy="5334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 name="Cubo 35">
            <a:extLst>
              <a:ext uri="{FF2B5EF4-FFF2-40B4-BE49-F238E27FC236}">
                <a16:creationId xmlns:a16="http://schemas.microsoft.com/office/drawing/2014/main" xmlns="" id="{0D7AE809-D4DC-4F0D-B7B0-762CD1C3C9CE}"/>
              </a:ext>
            </a:extLst>
          </p:cNvPr>
          <p:cNvSpPr/>
          <p:nvPr/>
        </p:nvSpPr>
        <p:spPr>
          <a:xfrm>
            <a:off x="2910048" y="3749024"/>
            <a:ext cx="589321" cy="625037"/>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Cilindro 17">
            <a:extLst>
              <a:ext uri="{FF2B5EF4-FFF2-40B4-BE49-F238E27FC236}">
                <a16:creationId xmlns:a16="http://schemas.microsoft.com/office/drawing/2014/main" xmlns="" id="{6177BC3E-6203-4CA1-A279-3B3E11BD3584}"/>
              </a:ext>
            </a:extLst>
          </p:cNvPr>
          <p:cNvSpPr/>
          <p:nvPr/>
        </p:nvSpPr>
        <p:spPr>
          <a:xfrm>
            <a:off x="9229592" y="2903422"/>
            <a:ext cx="1197554" cy="1379002"/>
          </a:xfrm>
          <a:prstGeom prst="ca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7" name="Gruppo 33">
            <a:extLst>
              <a:ext uri="{FF2B5EF4-FFF2-40B4-BE49-F238E27FC236}">
                <a16:creationId xmlns:a16="http://schemas.microsoft.com/office/drawing/2014/main" xmlns="" id="{6651157B-7373-4EC1-A330-CC5165700C32}"/>
              </a:ext>
            </a:extLst>
          </p:cNvPr>
          <p:cNvGrpSpPr/>
          <p:nvPr/>
        </p:nvGrpSpPr>
        <p:grpSpPr>
          <a:xfrm>
            <a:off x="838287" y="5143609"/>
            <a:ext cx="10652431" cy="830997"/>
            <a:chOff x="838287" y="5143609"/>
            <a:chExt cx="10652431" cy="830997"/>
          </a:xfrm>
        </p:grpSpPr>
        <p:sp>
          <p:nvSpPr>
            <p:cNvPr id="37" name="CasellaDiTesto 36">
              <a:extLst>
                <a:ext uri="{FF2B5EF4-FFF2-40B4-BE49-F238E27FC236}">
                  <a16:creationId xmlns:a16="http://schemas.microsoft.com/office/drawing/2014/main" xmlns="" id="{668BC6F3-21F7-453B-9ABD-F112B42B01DD}"/>
                </a:ext>
              </a:extLst>
            </p:cNvPr>
            <p:cNvSpPr txBox="1"/>
            <p:nvPr/>
          </p:nvSpPr>
          <p:spPr>
            <a:xfrm>
              <a:off x="4974497" y="5143609"/>
              <a:ext cx="2136419" cy="461665"/>
            </a:xfrm>
            <a:prstGeom prst="rect">
              <a:avLst/>
            </a:prstGeom>
            <a:noFill/>
          </p:spPr>
          <p:txBody>
            <a:bodyPr wrap="none" rtlCol="0">
              <a:spAutoFit/>
            </a:bodyPr>
            <a:lstStyle/>
            <a:p>
              <a:pPr algn="ctr"/>
              <a:r>
                <a:rPr lang="it-IT" sz="2400" b="1" dirty="0"/>
                <a:t>OUR INDUSTRY</a:t>
              </a:r>
            </a:p>
          </p:txBody>
        </p:sp>
        <p:sp>
          <p:nvSpPr>
            <p:cNvPr id="40" name="CasellaDiTesto 39">
              <a:extLst>
                <a:ext uri="{FF2B5EF4-FFF2-40B4-BE49-F238E27FC236}">
                  <a16:creationId xmlns:a16="http://schemas.microsoft.com/office/drawing/2014/main" xmlns="" id="{1FDC7507-8CC3-467D-A048-68F07628F1E0}"/>
                </a:ext>
              </a:extLst>
            </p:cNvPr>
            <p:cNvSpPr txBox="1"/>
            <p:nvPr/>
          </p:nvSpPr>
          <p:spPr>
            <a:xfrm>
              <a:off x="838287" y="5143609"/>
              <a:ext cx="2605393" cy="830997"/>
            </a:xfrm>
            <a:prstGeom prst="rect">
              <a:avLst/>
            </a:prstGeom>
            <a:noFill/>
          </p:spPr>
          <p:txBody>
            <a:bodyPr wrap="none" rtlCol="0">
              <a:spAutoFit/>
            </a:bodyPr>
            <a:lstStyle/>
            <a:p>
              <a:pPr algn="ctr"/>
              <a:r>
                <a:rPr lang="it-IT" sz="2400" b="1" dirty="0"/>
                <a:t>THE INDUSTRY</a:t>
              </a:r>
            </a:p>
            <a:p>
              <a:pPr algn="ctr"/>
              <a:r>
                <a:rPr lang="it-IT" sz="2400" b="1" dirty="0"/>
                <a:t>OF OUR SUPPLIERS</a:t>
              </a:r>
            </a:p>
          </p:txBody>
        </p:sp>
        <p:sp>
          <p:nvSpPr>
            <p:cNvPr id="41" name="CasellaDiTesto 40">
              <a:extLst>
                <a:ext uri="{FF2B5EF4-FFF2-40B4-BE49-F238E27FC236}">
                  <a16:creationId xmlns:a16="http://schemas.microsoft.com/office/drawing/2014/main" xmlns="" id="{9E41B5BF-C3E4-402B-944C-E4256162D30B}"/>
                </a:ext>
              </a:extLst>
            </p:cNvPr>
            <p:cNvSpPr txBox="1"/>
            <p:nvPr/>
          </p:nvSpPr>
          <p:spPr>
            <a:xfrm>
              <a:off x="8641732" y="5143609"/>
              <a:ext cx="2848986" cy="830997"/>
            </a:xfrm>
            <a:prstGeom prst="rect">
              <a:avLst/>
            </a:prstGeom>
            <a:noFill/>
          </p:spPr>
          <p:txBody>
            <a:bodyPr wrap="none" rtlCol="0">
              <a:spAutoFit/>
            </a:bodyPr>
            <a:lstStyle/>
            <a:p>
              <a:pPr algn="ctr"/>
              <a:r>
                <a:rPr lang="it-IT" sz="2400" b="1" dirty="0"/>
                <a:t>THE INDUSTRY</a:t>
              </a:r>
            </a:p>
            <a:p>
              <a:pPr algn="ctr"/>
              <a:r>
                <a:rPr lang="it-IT" sz="2400" b="1" dirty="0"/>
                <a:t>OF OUR CUSTOMERS</a:t>
              </a:r>
            </a:p>
          </p:txBody>
        </p:sp>
      </p:grpSp>
      <p:sp>
        <p:nvSpPr>
          <p:cNvPr id="38" name="CasellaDiTesto 37">
            <a:extLst>
              <a:ext uri="{FF2B5EF4-FFF2-40B4-BE49-F238E27FC236}">
                <a16:creationId xmlns:a16="http://schemas.microsoft.com/office/drawing/2014/main" xmlns="" id="{AF6C7EC2-27F7-4089-AD9C-D85C35C390F9}"/>
              </a:ext>
            </a:extLst>
          </p:cNvPr>
          <p:cNvSpPr txBox="1"/>
          <p:nvPr/>
        </p:nvSpPr>
        <p:spPr>
          <a:xfrm>
            <a:off x="1470034" y="6122190"/>
            <a:ext cx="8981177" cy="646331"/>
          </a:xfrm>
          <a:prstGeom prst="rect">
            <a:avLst/>
          </a:prstGeom>
          <a:noFill/>
        </p:spPr>
        <p:txBody>
          <a:bodyPr wrap="none" rtlCol="0">
            <a:spAutoFit/>
          </a:bodyPr>
          <a:lstStyle/>
          <a:p>
            <a:r>
              <a:rPr lang="it-IT" sz="3600" b="1" dirty="0"/>
              <a:t>ADVANTAGE FOR THE CUSTOMER’S INDUSTRY</a:t>
            </a:r>
          </a:p>
        </p:txBody>
      </p:sp>
    </p:spTree>
    <p:extLst>
      <p:ext uri="{BB962C8B-B14F-4D97-AF65-F5344CB8AC3E}">
        <p14:creationId xmlns:p14="http://schemas.microsoft.com/office/powerpoint/2010/main" xmlns="" val="29598719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contenuto 8">
            <a:extLst>
              <a:ext uri="{FF2B5EF4-FFF2-40B4-BE49-F238E27FC236}">
                <a16:creationId xmlns="" xmlns:a16="http://schemas.microsoft.com/office/drawing/2014/main" id="{E03FCCAA-B39C-45E3-A852-8F2DDA3B26B4}"/>
              </a:ext>
            </a:extLst>
          </p:cNvPr>
          <p:cNvSpPr>
            <a:spLocks noGrp="1"/>
          </p:cNvSpPr>
          <p:nvPr>
            <p:ph sz="half" idx="1"/>
          </p:nvPr>
        </p:nvSpPr>
        <p:spPr>
          <a:xfrm>
            <a:off x="838200" y="653143"/>
            <a:ext cx="5181600" cy="5523820"/>
          </a:xfrm>
        </p:spPr>
        <p:txBody>
          <a:bodyPr>
            <a:normAutofit/>
          </a:bodyPr>
          <a:lstStyle/>
          <a:p>
            <a:pPr lvl="0"/>
            <a:r>
              <a:rPr lang="en-US" dirty="0"/>
              <a:t>1) The degree of business competition in an industry provides information for the formulation of a corporate strategy (enter, remain, exit).</a:t>
            </a:r>
            <a:endParaRPr lang="it-IT" dirty="0"/>
          </a:p>
          <a:p>
            <a:pPr lvl="0"/>
            <a:r>
              <a:rPr lang="en-US" dirty="0"/>
              <a:t>2) There is also the threat of future competition from possible new competitors who can enter the market.</a:t>
            </a:r>
          </a:p>
          <a:p>
            <a:pPr marL="0" lvl="0" indent="0">
              <a:buNone/>
            </a:pPr>
            <a:r>
              <a:rPr lang="en-US" sz="2000" dirty="0"/>
              <a:t>An industry that has low barriers to entry (that is, easily penetrated with modest efforts and investments) can be invaded by many new competitors.</a:t>
            </a:r>
            <a:endParaRPr lang="it-IT" sz="2000" dirty="0"/>
          </a:p>
          <a:p>
            <a:pPr marL="0" indent="0">
              <a:buNone/>
            </a:pPr>
            <a:endParaRPr lang="it-IT" dirty="0"/>
          </a:p>
        </p:txBody>
      </p:sp>
      <p:sp>
        <p:nvSpPr>
          <p:cNvPr id="2" name="Segnaposto data 1">
            <a:extLst>
              <a:ext uri="{FF2B5EF4-FFF2-40B4-BE49-F238E27FC236}">
                <a16:creationId xmlns="" xmlns:a16="http://schemas.microsoft.com/office/drawing/2014/main" id="{D0140E66-B63B-4C58-9A79-344B01B53850}"/>
              </a:ext>
            </a:extLst>
          </p:cNvPr>
          <p:cNvSpPr>
            <a:spLocks noGrp="1"/>
          </p:cNvSpPr>
          <p:nvPr>
            <p:ph type="dt" sz="half" idx="10"/>
          </p:nvPr>
        </p:nvSpPr>
        <p:spPr/>
        <p:txBody>
          <a:bodyPr/>
          <a:lstStyle/>
          <a:p>
            <a:fld id="{B9A2240A-41D8-4E01-8523-1EAF1700E87F}" type="datetime1">
              <a:rPr lang="it-IT" smtClean="0"/>
              <a:pPr/>
              <a:t>27/02/2022</a:t>
            </a:fld>
            <a:endParaRPr lang="it-IT"/>
          </a:p>
        </p:txBody>
      </p:sp>
      <p:sp>
        <p:nvSpPr>
          <p:cNvPr id="3" name="Segnaposto piè di pagina 2">
            <a:extLst>
              <a:ext uri="{FF2B5EF4-FFF2-40B4-BE49-F238E27FC236}">
                <a16:creationId xmlns="" xmlns:a16="http://schemas.microsoft.com/office/drawing/2014/main" id="{D393584A-04F6-452E-9A50-CF325B447876}"/>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 xmlns:a16="http://schemas.microsoft.com/office/drawing/2014/main" id="{9868CBFD-16F4-4F2D-972B-1219BB120338}"/>
              </a:ext>
            </a:extLst>
          </p:cNvPr>
          <p:cNvSpPr>
            <a:spLocks noGrp="1"/>
          </p:cNvSpPr>
          <p:nvPr>
            <p:ph type="sldNum" sz="quarter" idx="12"/>
          </p:nvPr>
        </p:nvSpPr>
        <p:spPr/>
        <p:txBody>
          <a:bodyPr/>
          <a:lstStyle/>
          <a:p>
            <a:fld id="{DCE366CF-62E3-44AA-B5F8-91C8785CFA03}" type="slidenum">
              <a:rPr lang="it-IT" smtClean="0"/>
              <a:pPr/>
              <a:t>3</a:t>
            </a:fld>
            <a:endParaRPr lang="it-IT"/>
          </a:p>
        </p:txBody>
      </p:sp>
      <p:pic>
        <p:nvPicPr>
          <p:cNvPr id="11" name="Immagine 10">
            <a:extLst>
              <a:ext uri="{FF2B5EF4-FFF2-40B4-BE49-F238E27FC236}">
                <a16:creationId xmlns="" xmlns:a16="http://schemas.microsoft.com/office/drawing/2014/main" id="{67279845-FFE0-4321-BFD5-456902BD8C8D}"/>
              </a:ext>
            </a:extLst>
          </p:cNvPr>
          <p:cNvPicPr/>
          <p:nvPr/>
        </p:nvPicPr>
        <p:blipFill>
          <a:blip r:embed="rId2" cstate="print"/>
          <a:stretch>
            <a:fillRect/>
          </a:stretch>
        </p:blipFill>
        <p:spPr>
          <a:xfrm>
            <a:off x="6404296" y="493485"/>
            <a:ext cx="4624247" cy="5239658"/>
          </a:xfrm>
          <a:prstGeom prst="rect">
            <a:avLst/>
          </a:prstGeom>
        </p:spPr>
      </p:pic>
      <p:cxnSp>
        <p:nvCxnSpPr>
          <p:cNvPr id="13" name="Connettore 2 12">
            <a:extLst>
              <a:ext uri="{FF2B5EF4-FFF2-40B4-BE49-F238E27FC236}">
                <a16:creationId xmlns="" xmlns:a16="http://schemas.microsoft.com/office/drawing/2014/main" id="{6C62AC81-FE1F-4D43-A4D7-FD5310DF00B2}"/>
              </a:ext>
            </a:extLst>
          </p:cNvPr>
          <p:cNvCxnSpPr/>
          <p:nvPr/>
        </p:nvCxnSpPr>
        <p:spPr>
          <a:xfrm>
            <a:off x="5355771" y="1422400"/>
            <a:ext cx="2670629" cy="134982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nettore 2 13">
            <a:extLst>
              <a:ext uri="{FF2B5EF4-FFF2-40B4-BE49-F238E27FC236}">
                <a16:creationId xmlns="" xmlns:a16="http://schemas.microsoft.com/office/drawing/2014/main" id="{5C99D8CB-007E-45BC-ACAA-E80238EE7B77}"/>
              </a:ext>
            </a:extLst>
          </p:cNvPr>
          <p:cNvCxnSpPr>
            <a:cxnSpLocks/>
          </p:cNvCxnSpPr>
          <p:nvPr/>
        </p:nvCxnSpPr>
        <p:spPr>
          <a:xfrm>
            <a:off x="5715000" y="3229429"/>
            <a:ext cx="1884843"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2390790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8">
            <a:extLst>
              <a:ext uri="{FF2B5EF4-FFF2-40B4-BE49-F238E27FC236}">
                <a16:creationId xmlns:a16="http://schemas.microsoft.com/office/drawing/2014/main" xmlns="" id="{5A417F1E-C800-4D26-AF1F-D1ED6988801B}"/>
              </a:ext>
            </a:extLst>
          </p:cNvPr>
          <p:cNvSpPr>
            <a:spLocks noGrp="1"/>
          </p:cNvSpPr>
          <p:nvPr>
            <p:ph type="title"/>
          </p:nvPr>
        </p:nvSpPr>
        <p:spPr/>
        <p:txBody>
          <a:bodyPr/>
          <a:lstStyle/>
          <a:p>
            <a:pPr lvl="0"/>
            <a:r>
              <a:rPr lang="en-US" dirty="0"/>
              <a:t>e bargaining power of suppliers and customers</a:t>
            </a:r>
            <a:endParaRPr lang="it-IT" dirty="0"/>
          </a:p>
        </p:txBody>
      </p:sp>
      <p:grpSp>
        <p:nvGrpSpPr>
          <p:cNvPr id="3" name="Gruppo 4">
            <a:extLst>
              <a:ext uri="{FF2B5EF4-FFF2-40B4-BE49-F238E27FC236}">
                <a16:creationId xmlns:a16="http://schemas.microsoft.com/office/drawing/2014/main" xmlns="" id="{9E9A63BB-3105-41B9-A81E-6AFD97B6600E}"/>
              </a:ext>
            </a:extLst>
          </p:cNvPr>
          <p:cNvGrpSpPr/>
          <p:nvPr/>
        </p:nvGrpSpPr>
        <p:grpSpPr>
          <a:xfrm>
            <a:off x="121920" y="3121763"/>
            <a:ext cx="4821104" cy="1935960"/>
            <a:chOff x="-1025415" y="3032811"/>
            <a:chExt cx="5073935" cy="2037487"/>
          </a:xfrm>
        </p:grpSpPr>
        <p:sp>
          <p:nvSpPr>
            <p:cNvPr id="29" name="Figura a mano libera: forma 28">
              <a:extLst>
                <a:ext uri="{FF2B5EF4-FFF2-40B4-BE49-F238E27FC236}">
                  <a16:creationId xmlns:a16="http://schemas.microsoft.com/office/drawing/2014/main" xmlns="" id="{F1B9C4FF-7474-4CDC-B97C-3945C6F11B3F}"/>
                </a:ext>
              </a:extLst>
            </p:cNvPr>
            <p:cNvSpPr/>
            <p:nvPr/>
          </p:nvSpPr>
          <p:spPr>
            <a:xfrm>
              <a:off x="-1025415" y="3438382"/>
              <a:ext cx="4893698" cy="1631916"/>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 name="connsiteX0" fmla="*/ 1632857 w 6664510"/>
                <a:gd name="connsiteY0" fmla="*/ 0 h 1959428"/>
                <a:gd name="connsiteX1" fmla="*/ 0 w 6664510"/>
                <a:gd name="connsiteY1" fmla="*/ 1959428 h 1959428"/>
                <a:gd name="connsiteX2" fmla="*/ 5486400 w 6664510"/>
                <a:gd name="connsiteY2" fmla="*/ 1959428 h 1959428"/>
                <a:gd name="connsiteX3" fmla="*/ 6664510 w 6664510"/>
                <a:gd name="connsiteY3" fmla="*/ 36258 h 1959428"/>
                <a:gd name="connsiteX4" fmla="*/ 1632857 w 6664510"/>
                <a:gd name="connsiteY4" fmla="*/ 0 h 1959428"/>
                <a:gd name="connsiteX0" fmla="*/ 2442289 w 6664510"/>
                <a:gd name="connsiteY0" fmla="*/ 0 h 1941299"/>
                <a:gd name="connsiteX1" fmla="*/ 0 w 6664510"/>
                <a:gd name="connsiteY1" fmla="*/ 1941299 h 1941299"/>
                <a:gd name="connsiteX2" fmla="*/ 5486400 w 6664510"/>
                <a:gd name="connsiteY2" fmla="*/ 1941299 h 1941299"/>
                <a:gd name="connsiteX3" fmla="*/ 6664510 w 6664510"/>
                <a:gd name="connsiteY3" fmla="*/ 18129 h 1941299"/>
                <a:gd name="connsiteX4" fmla="*/ 2442289 w 6664510"/>
                <a:gd name="connsiteY4" fmla="*/ 0 h 1941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4510" h="1941299">
                  <a:moveTo>
                    <a:pt x="2442289" y="0"/>
                  </a:moveTo>
                  <a:lnTo>
                    <a:pt x="0" y="1941299"/>
                  </a:lnTo>
                  <a:lnTo>
                    <a:pt x="5486400" y="1941299"/>
                  </a:lnTo>
                  <a:lnTo>
                    <a:pt x="6664510" y="18129"/>
                  </a:lnTo>
                  <a:lnTo>
                    <a:pt x="2442289" y="0"/>
                  </a:lnTo>
                  <a:close/>
                </a:path>
              </a:pathLst>
            </a:custGeom>
            <a:solidFill>
              <a:srgbClr val="BAE1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 name="Figura a mano libera: forma 29">
              <a:extLst>
                <a:ext uri="{FF2B5EF4-FFF2-40B4-BE49-F238E27FC236}">
                  <a16:creationId xmlns:a16="http://schemas.microsoft.com/office/drawing/2014/main" xmlns="" id="{4946FF13-D429-47A9-A272-789CDD6F85ED}"/>
                </a:ext>
              </a:extLst>
            </p:cNvPr>
            <p:cNvSpPr/>
            <p:nvPr/>
          </p:nvSpPr>
          <p:spPr>
            <a:xfrm>
              <a:off x="-890560" y="3032811"/>
              <a:ext cx="1699674" cy="1985772"/>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 name="connsiteX0" fmla="*/ 0 w 2285105"/>
                <a:gd name="connsiteY0" fmla="*/ 2334986 h 2334986"/>
                <a:gd name="connsiteX1" fmla="*/ 0 w 2285105"/>
                <a:gd name="connsiteY1" fmla="*/ 1600200 h 2334986"/>
                <a:gd name="connsiteX2" fmla="*/ 1567543 w 2285105"/>
                <a:gd name="connsiteY2" fmla="*/ 0 h 2334986"/>
                <a:gd name="connsiteX3" fmla="*/ 2285105 w 2285105"/>
                <a:gd name="connsiteY3" fmla="*/ 440871 h 2334986"/>
                <a:gd name="connsiteX4" fmla="*/ 48986 w 2285105"/>
                <a:gd name="connsiteY4" fmla="*/ 2318657 h 2334986"/>
                <a:gd name="connsiteX0" fmla="*/ 0 w 2314712"/>
                <a:gd name="connsiteY0" fmla="*/ 2282436 h 2282436"/>
                <a:gd name="connsiteX1" fmla="*/ 0 w 2314712"/>
                <a:gd name="connsiteY1" fmla="*/ 1547650 h 2282436"/>
                <a:gd name="connsiteX2" fmla="*/ 2314712 w 2314712"/>
                <a:gd name="connsiteY2" fmla="*/ 0 h 2282436"/>
                <a:gd name="connsiteX3" fmla="*/ 2285105 w 2314712"/>
                <a:gd name="connsiteY3" fmla="*/ 388321 h 2282436"/>
                <a:gd name="connsiteX4" fmla="*/ 48986 w 2314712"/>
                <a:gd name="connsiteY4" fmla="*/ 2266107 h 2282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4712" h="2282436">
                  <a:moveTo>
                    <a:pt x="0" y="2282436"/>
                  </a:moveTo>
                  <a:lnTo>
                    <a:pt x="0" y="1547650"/>
                  </a:lnTo>
                  <a:lnTo>
                    <a:pt x="2314712" y="0"/>
                  </a:lnTo>
                  <a:lnTo>
                    <a:pt x="2285105" y="388321"/>
                  </a:lnTo>
                  <a:cubicBezTo>
                    <a:pt x="1768034" y="1014250"/>
                    <a:pt x="566057" y="1640178"/>
                    <a:pt x="48986" y="2266107"/>
                  </a:cubicBez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 name="Rettangolo 30">
              <a:extLst>
                <a:ext uri="{FF2B5EF4-FFF2-40B4-BE49-F238E27FC236}">
                  <a16:creationId xmlns:a16="http://schemas.microsoft.com/office/drawing/2014/main" xmlns="" id="{D79871E8-46B8-46A8-B95C-79CA6FFA6065}"/>
                </a:ext>
              </a:extLst>
            </p:cNvPr>
            <p:cNvSpPr/>
            <p:nvPr/>
          </p:nvSpPr>
          <p:spPr>
            <a:xfrm>
              <a:off x="716490" y="3045842"/>
              <a:ext cx="3288789" cy="376327"/>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Figura a mano libera: forma 31">
              <a:extLst>
                <a:ext uri="{FF2B5EF4-FFF2-40B4-BE49-F238E27FC236}">
                  <a16:creationId xmlns:a16="http://schemas.microsoft.com/office/drawing/2014/main" xmlns="" id="{B223EE48-C272-4570-91BD-89E2FB4D5716}"/>
                </a:ext>
              </a:extLst>
            </p:cNvPr>
            <p:cNvSpPr/>
            <p:nvPr/>
          </p:nvSpPr>
          <p:spPr>
            <a:xfrm>
              <a:off x="3019054" y="3083181"/>
              <a:ext cx="1029466" cy="1970532"/>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 name="connsiteX0" fmla="*/ 718457 w 1463933"/>
                <a:gd name="connsiteY0" fmla="*/ 0 h 2416628"/>
                <a:gd name="connsiteX1" fmla="*/ 1463933 w 1463933"/>
                <a:gd name="connsiteY1" fmla="*/ 546045 h 2416628"/>
                <a:gd name="connsiteX2" fmla="*/ 0 w 1463933"/>
                <a:gd name="connsiteY2" fmla="*/ 2416628 h 2416628"/>
                <a:gd name="connsiteX3" fmla="*/ 0 w 1463933"/>
                <a:gd name="connsiteY3" fmla="*/ 1681842 h 2416628"/>
                <a:gd name="connsiteX4" fmla="*/ 718457 w 1463933"/>
                <a:gd name="connsiteY4" fmla="*/ 0 h 2416628"/>
                <a:gd name="connsiteX0" fmla="*/ 1221653 w 1463933"/>
                <a:gd name="connsiteY0" fmla="*/ 0 h 2344111"/>
                <a:gd name="connsiteX1" fmla="*/ 1463933 w 1463933"/>
                <a:gd name="connsiteY1" fmla="*/ 473528 h 2344111"/>
                <a:gd name="connsiteX2" fmla="*/ 0 w 1463933"/>
                <a:gd name="connsiteY2" fmla="*/ 2344111 h 2344111"/>
                <a:gd name="connsiteX3" fmla="*/ 0 w 1463933"/>
                <a:gd name="connsiteY3" fmla="*/ 1609325 h 2344111"/>
                <a:gd name="connsiteX4" fmla="*/ 1221653 w 1463933"/>
                <a:gd name="connsiteY4" fmla="*/ 0 h 2344111"/>
                <a:gd name="connsiteX0" fmla="*/ 1221653 w 1258927"/>
                <a:gd name="connsiteY0" fmla="*/ 0 h 2344111"/>
                <a:gd name="connsiteX1" fmla="*/ 1258927 w 1258927"/>
                <a:gd name="connsiteY1" fmla="*/ 564174 h 2344111"/>
                <a:gd name="connsiteX2" fmla="*/ 0 w 1258927"/>
                <a:gd name="connsiteY2" fmla="*/ 2344111 h 2344111"/>
                <a:gd name="connsiteX3" fmla="*/ 0 w 1258927"/>
                <a:gd name="connsiteY3" fmla="*/ 1609325 h 2344111"/>
                <a:gd name="connsiteX4" fmla="*/ 1221653 w 1258927"/>
                <a:gd name="connsiteY4" fmla="*/ 0 h 23441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8927" h="2344111">
                  <a:moveTo>
                    <a:pt x="1221653" y="0"/>
                  </a:moveTo>
                  <a:lnTo>
                    <a:pt x="1258927" y="564174"/>
                  </a:lnTo>
                  <a:lnTo>
                    <a:pt x="0" y="2344111"/>
                  </a:lnTo>
                  <a:lnTo>
                    <a:pt x="0" y="1609325"/>
                  </a:lnTo>
                  <a:lnTo>
                    <a:pt x="1221653" y="0"/>
                  </a:lnTo>
                  <a:close/>
                </a:path>
              </a:pathLst>
            </a:custGeom>
            <a:solidFill>
              <a:srgbClr val="FFBA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 name="Rettangolo 32">
              <a:extLst>
                <a:ext uri="{FF2B5EF4-FFF2-40B4-BE49-F238E27FC236}">
                  <a16:creationId xmlns:a16="http://schemas.microsoft.com/office/drawing/2014/main" xmlns="" id="{0E19B3A4-60F1-4FD9-B55A-1A098E58CBA0}"/>
                </a:ext>
              </a:extLst>
            </p:cNvPr>
            <p:cNvSpPr/>
            <p:nvPr/>
          </p:nvSpPr>
          <p:spPr>
            <a:xfrm>
              <a:off x="-999709" y="4481207"/>
              <a:ext cx="4016631" cy="585525"/>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6" name="Figura a mano libera: forma 5">
            <a:extLst>
              <a:ext uri="{FF2B5EF4-FFF2-40B4-BE49-F238E27FC236}">
                <a16:creationId xmlns:a16="http://schemas.microsoft.com/office/drawing/2014/main" xmlns="" id="{05357C42-DD75-4863-8892-B0BAC80AACD6}"/>
              </a:ext>
            </a:extLst>
          </p:cNvPr>
          <p:cNvSpPr/>
          <p:nvPr/>
        </p:nvSpPr>
        <p:spPr>
          <a:xfrm>
            <a:off x="4027956" y="3508403"/>
            <a:ext cx="4374717" cy="1565079"/>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0171" h="1959428">
                <a:moveTo>
                  <a:pt x="1632857" y="0"/>
                </a:moveTo>
                <a:lnTo>
                  <a:pt x="0" y="1959428"/>
                </a:lnTo>
                <a:lnTo>
                  <a:pt x="5486400" y="1959428"/>
                </a:lnTo>
                <a:lnTo>
                  <a:pt x="6270171" y="0"/>
                </a:lnTo>
                <a:lnTo>
                  <a:pt x="1632857"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igura a mano libera: forma 9">
            <a:extLst>
              <a:ext uri="{FF2B5EF4-FFF2-40B4-BE49-F238E27FC236}">
                <a16:creationId xmlns:a16="http://schemas.microsoft.com/office/drawing/2014/main" xmlns="" id="{5CFDF3A6-C3A1-43E5-A3A6-370E0DD7E167}"/>
              </a:ext>
            </a:extLst>
          </p:cNvPr>
          <p:cNvSpPr/>
          <p:nvPr/>
        </p:nvSpPr>
        <p:spPr>
          <a:xfrm>
            <a:off x="4052381" y="3152871"/>
            <a:ext cx="1116464" cy="1930264"/>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a16="http://schemas.microsoft.com/office/drawing/2014/main" xmlns="" id="{4F3AC894-0F34-4831-8C30-71DD94A3E712}"/>
              </a:ext>
            </a:extLst>
          </p:cNvPr>
          <p:cNvSpPr/>
          <p:nvPr/>
        </p:nvSpPr>
        <p:spPr>
          <a:xfrm>
            <a:off x="5170869" y="3150829"/>
            <a:ext cx="3231803" cy="357575"/>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Figura a mano libera: forma 22">
            <a:extLst>
              <a:ext uri="{FF2B5EF4-FFF2-40B4-BE49-F238E27FC236}">
                <a16:creationId xmlns:a16="http://schemas.microsoft.com/office/drawing/2014/main" xmlns="" id="{0A7E259C-8019-4426-8D3A-7EB9FEC4F4FC}"/>
              </a:ext>
            </a:extLst>
          </p:cNvPr>
          <p:cNvSpPr/>
          <p:nvPr/>
        </p:nvSpPr>
        <p:spPr>
          <a:xfrm>
            <a:off x="7870891" y="3127459"/>
            <a:ext cx="558231" cy="1930264"/>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457" h="2416628">
                <a:moveTo>
                  <a:pt x="718457" y="0"/>
                </a:moveTo>
                <a:lnTo>
                  <a:pt x="718457" y="473528"/>
                </a:lnTo>
                <a:lnTo>
                  <a:pt x="0" y="2416628"/>
                </a:lnTo>
                <a:lnTo>
                  <a:pt x="0" y="1681842"/>
                </a:lnTo>
                <a:lnTo>
                  <a:pt x="718457"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 name="Immagine 1">
            <a:extLst>
              <a:ext uri="{FF2B5EF4-FFF2-40B4-BE49-F238E27FC236}">
                <a16:creationId xmlns:a16="http://schemas.microsoft.com/office/drawing/2014/main" xmlns="" id="{FA7057F4-D68D-4A22-8D6D-A4C103EED7B0}"/>
              </a:ext>
            </a:extLst>
          </p:cNvPr>
          <p:cNvPicPr>
            <a:picLocks noChangeAspect="1"/>
          </p:cNvPicPr>
          <p:nvPr/>
        </p:nvPicPr>
        <p:blipFill>
          <a:blip r:embed="rId2" cstate="print"/>
          <a:stretch>
            <a:fillRect/>
          </a:stretch>
        </p:blipFill>
        <p:spPr>
          <a:xfrm>
            <a:off x="5365025" y="2677098"/>
            <a:ext cx="1726808" cy="1732737"/>
          </a:xfrm>
          <a:prstGeom prst="rect">
            <a:avLst/>
          </a:prstGeom>
        </p:spPr>
      </p:pic>
      <p:sp>
        <p:nvSpPr>
          <p:cNvPr id="69" name="Rettangolo 68">
            <a:extLst>
              <a:ext uri="{FF2B5EF4-FFF2-40B4-BE49-F238E27FC236}">
                <a16:creationId xmlns:a16="http://schemas.microsoft.com/office/drawing/2014/main" xmlns="" id="{938C1FBB-B7C9-4CFC-ABE9-7C48FEB415B4}"/>
              </a:ext>
            </a:extLst>
          </p:cNvPr>
          <p:cNvSpPr/>
          <p:nvPr/>
        </p:nvSpPr>
        <p:spPr>
          <a:xfrm>
            <a:off x="4052381" y="4513745"/>
            <a:ext cx="3816485" cy="556349"/>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Figura a mano libera: forma 23">
            <a:extLst>
              <a:ext uri="{FF2B5EF4-FFF2-40B4-BE49-F238E27FC236}">
                <a16:creationId xmlns:a16="http://schemas.microsoft.com/office/drawing/2014/main" xmlns="" id="{8F808AFD-E7EB-4EE3-B055-67BE31194317}"/>
              </a:ext>
            </a:extLst>
          </p:cNvPr>
          <p:cNvSpPr/>
          <p:nvPr/>
        </p:nvSpPr>
        <p:spPr>
          <a:xfrm>
            <a:off x="7985802" y="3543467"/>
            <a:ext cx="3827877" cy="1565079"/>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 name="connsiteX0" fmla="*/ 844179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844179 w 6270171"/>
              <a:gd name="connsiteY4" fmla="*/ 0 h 1959428"/>
              <a:gd name="connsiteX0" fmla="*/ 844179 w 5606021"/>
              <a:gd name="connsiteY0" fmla="*/ 0 h 1959428"/>
              <a:gd name="connsiteX1" fmla="*/ 0 w 5606021"/>
              <a:gd name="connsiteY1" fmla="*/ 1959428 h 1959428"/>
              <a:gd name="connsiteX2" fmla="*/ 5486400 w 5606021"/>
              <a:gd name="connsiteY2" fmla="*/ 1959428 h 1959428"/>
              <a:gd name="connsiteX3" fmla="*/ 5606021 w 5606021"/>
              <a:gd name="connsiteY3" fmla="*/ 54388 h 1959428"/>
              <a:gd name="connsiteX4" fmla="*/ 844179 w 5606021"/>
              <a:gd name="connsiteY4" fmla="*/ 0 h 1959428"/>
              <a:gd name="connsiteX0" fmla="*/ 844179 w 5606021"/>
              <a:gd name="connsiteY0" fmla="*/ 0 h 1959428"/>
              <a:gd name="connsiteX1" fmla="*/ 0 w 5606021"/>
              <a:gd name="connsiteY1" fmla="*/ 1959428 h 1959428"/>
              <a:gd name="connsiteX2" fmla="*/ 5486400 w 5606021"/>
              <a:gd name="connsiteY2" fmla="*/ 1959428 h 1959428"/>
              <a:gd name="connsiteX3" fmla="*/ 5606021 w 5606021"/>
              <a:gd name="connsiteY3" fmla="*/ 18129 h 1959428"/>
              <a:gd name="connsiteX4" fmla="*/ 844179 w 5606021"/>
              <a:gd name="connsiteY4" fmla="*/ 0 h 1959428"/>
              <a:gd name="connsiteX0" fmla="*/ 844179 w 5486400"/>
              <a:gd name="connsiteY0" fmla="*/ 0 h 1959428"/>
              <a:gd name="connsiteX1" fmla="*/ 0 w 5486400"/>
              <a:gd name="connsiteY1" fmla="*/ 1959428 h 1959428"/>
              <a:gd name="connsiteX2" fmla="*/ 5486400 w 5486400"/>
              <a:gd name="connsiteY2" fmla="*/ 1959428 h 1959428"/>
              <a:gd name="connsiteX3" fmla="*/ 5294701 w 5486400"/>
              <a:gd name="connsiteY3" fmla="*/ 36258 h 1959428"/>
              <a:gd name="connsiteX4" fmla="*/ 844179 w 5486400"/>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6400" h="1959428">
                <a:moveTo>
                  <a:pt x="844179" y="0"/>
                </a:moveTo>
                <a:lnTo>
                  <a:pt x="0" y="1959428"/>
                </a:lnTo>
                <a:lnTo>
                  <a:pt x="5486400" y="1959428"/>
                </a:lnTo>
                <a:lnTo>
                  <a:pt x="5294701" y="36258"/>
                </a:lnTo>
                <a:lnTo>
                  <a:pt x="844179" y="0"/>
                </a:lnTo>
                <a:close/>
              </a:path>
            </a:pathLst>
          </a:custGeom>
          <a:solidFill>
            <a:srgbClr val="B2DE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Figura a mano libera: forma 24">
            <a:extLst>
              <a:ext uri="{FF2B5EF4-FFF2-40B4-BE49-F238E27FC236}">
                <a16:creationId xmlns:a16="http://schemas.microsoft.com/office/drawing/2014/main" xmlns="" id="{02E60C2A-8007-4A14-9A16-D656A02B00EB}"/>
              </a:ext>
            </a:extLst>
          </p:cNvPr>
          <p:cNvSpPr/>
          <p:nvPr/>
        </p:nvSpPr>
        <p:spPr>
          <a:xfrm>
            <a:off x="8012253" y="3185892"/>
            <a:ext cx="579949" cy="1906895"/>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D28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Rettangolo 25">
            <a:extLst>
              <a:ext uri="{FF2B5EF4-FFF2-40B4-BE49-F238E27FC236}">
                <a16:creationId xmlns:a16="http://schemas.microsoft.com/office/drawing/2014/main" xmlns="" id="{2095BA22-160E-44BC-8B84-40B47408F67D}"/>
              </a:ext>
            </a:extLst>
          </p:cNvPr>
          <p:cNvSpPr/>
          <p:nvPr/>
        </p:nvSpPr>
        <p:spPr>
          <a:xfrm>
            <a:off x="8590421" y="3222909"/>
            <a:ext cx="3024834" cy="357575"/>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Figura a mano libera: forma 26">
            <a:extLst>
              <a:ext uri="{FF2B5EF4-FFF2-40B4-BE49-F238E27FC236}">
                <a16:creationId xmlns:a16="http://schemas.microsoft.com/office/drawing/2014/main" xmlns="" id="{01886E0D-7BAF-483E-AFD6-3A65F1FEAF83}"/>
              </a:ext>
            </a:extLst>
          </p:cNvPr>
          <p:cNvSpPr/>
          <p:nvPr/>
        </p:nvSpPr>
        <p:spPr>
          <a:xfrm>
            <a:off x="11615256" y="3142450"/>
            <a:ext cx="198423" cy="1950337"/>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 name="connsiteX0" fmla="*/ 66166 w 718457"/>
              <a:gd name="connsiteY0" fmla="*/ 0 h 2325982"/>
              <a:gd name="connsiteX1" fmla="*/ 718457 w 718457"/>
              <a:gd name="connsiteY1" fmla="*/ 382882 h 2325982"/>
              <a:gd name="connsiteX2" fmla="*/ 0 w 718457"/>
              <a:gd name="connsiteY2" fmla="*/ 2325982 h 2325982"/>
              <a:gd name="connsiteX3" fmla="*/ 0 w 718457"/>
              <a:gd name="connsiteY3" fmla="*/ 1591196 h 2325982"/>
              <a:gd name="connsiteX4" fmla="*/ 66166 w 718457"/>
              <a:gd name="connsiteY4" fmla="*/ 0 h 2325982"/>
              <a:gd name="connsiteX0" fmla="*/ 66166 w 66166"/>
              <a:gd name="connsiteY0" fmla="*/ 0 h 2325982"/>
              <a:gd name="connsiteX1" fmla="*/ 47529 w 66166"/>
              <a:gd name="connsiteY1" fmla="*/ 382882 h 2325982"/>
              <a:gd name="connsiteX2" fmla="*/ 0 w 66166"/>
              <a:gd name="connsiteY2" fmla="*/ 2325982 h 2325982"/>
              <a:gd name="connsiteX3" fmla="*/ 0 w 66166"/>
              <a:gd name="connsiteY3" fmla="*/ 1591196 h 2325982"/>
              <a:gd name="connsiteX4" fmla="*/ 66166 w 66166"/>
              <a:gd name="connsiteY4" fmla="*/ 0 h 2325982"/>
              <a:gd name="connsiteX0" fmla="*/ 263684 w 263684"/>
              <a:gd name="connsiteY0" fmla="*/ 0 h 2325982"/>
              <a:gd name="connsiteX1" fmla="*/ 0 w 263684"/>
              <a:gd name="connsiteY1" fmla="*/ 382882 h 2325982"/>
              <a:gd name="connsiteX2" fmla="*/ 197518 w 263684"/>
              <a:gd name="connsiteY2" fmla="*/ 2325982 h 2325982"/>
              <a:gd name="connsiteX3" fmla="*/ 197518 w 263684"/>
              <a:gd name="connsiteY3" fmla="*/ 1591196 h 2325982"/>
              <a:gd name="connsiteX4" fmla="*/ 263684 w 263684"/>
              <a:gd name="connsiteY4" fmla="*/ 0 h 2325982"/>
              <a:gd name="connsiteX0" fmla="*/ 105124 w 197518"/>
              <a:gd name="connsiteY0" fmla="*/ 0 h 2378971"/>
              <a:gd name="connsiteX1" fmla="*/ 0 w 197518"/>
              <a:gd name="connsiteY1" fmla="*/ 435871 h 2378971"/>
              <a:gd name="connsiteX2" fmla="*/ 197518 w 197518"/>
              <a:gd name="connsiteY2" fmla="*/ 2378971 h 2378971"/>
              <a:gd name="connsiteX3" fmla="*/ 197518 w 197518"/>
              <a:gd name="connsiteY3" fmla="*/ 1644185 h 2378971"/>
              <a:gd name="connsiteX4" fmla="*/ 105124 w 197518"/>
              <a:gd name="connsiteY4" fmla="*/ 0 h 23789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518" h="2378971">
                <a:moveTo>
                  <a:pt x="105124" y="0"/>
                </a:moveTo>
                <a:lnTo>
                  <a:pt x="0" y="435871"/>
                </a:lnTo>
                <a:lnTo>
                  <a:pt x="197518" y="2378971"/>
                </a:lnTo>
                <a:lnTo>
                  <a:pt x="197518" y="1644185"/>
                </a:lnTo>
                <a:lnTo>
                  <a:pt x="105124"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 name="Rettangolo 27">
            <a:extLst>
              <a:ext uri="{FF2B5EF4-FFF2-40B4-BE49-F238E27FC236}">
                <a16:creationId xmlns:a16="http://schemas.microsoft.com/office/drawing/2014/main" xmlns="" id="{CB2C922F-CA42-4939-864C-29A68B79BF1B}"/>
              </a:ext>
            </a:extLst>
          </p:cNvPr>
          <p:cNvSpPr/>
          <p:nvPr/>
        </p:nvSpPr>
        <p:spPr>
          <a:xfrm>
            <a:off x="8012253" y="4523398"/>
            <a:ext cx="3816485" cy="556349"/>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ubo 10">
            <a:extLst>
              <a:ext uri="{FF2B5EF4-FFF2-40B4-BE49-F238E27FC236}">
                <a16:creationId xmlns:a16="http://schemas.microsoft.com/office/drawing/2014/main" xmlns="" id="{2A90D6AF-92F4-4A63-A04F-8C392CF9BD58}"/>
              </a:ext>
            </a:extLst>
          </p:cNvPr>
          <p:cNvSpPr/>
          <p:nvPr/>
        </p:nvSpPr>
        <p:spPr>
          <a:xfrm>
            <a:off x="1889523" y="3749024"/>
            <a:ext cx="502920" cy="5334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 name="Cubo 34">
            <a:extLst>
              <a:ext uri="{FF2B5EF4-FFF2-40B4-BE49-F238E27FC236}">
                <a16:creationId xmlns:a16="http://schemas.microsoft.com/office/drawing/2014/main" xmlns="" id="{00F4BE86-8B43-445F-8A00-81C4FF8EC41E}"/>
              </a:ext>
            </a:extLst>
          </p:cNvPr>
          <p:cNvSpPr/>
          <p:nvPr/>
        </p:nvSpPr>
        <p:spPr>
          <a:xfrm>
            <a:off x="2815283" y="3307261"/>
            <a:ext cx="502920" cy="5334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 name="Cubo 35">
            <a:extLst>
              <a:ext uri="{FF2B5EF4-FFF2-40B4-BE49-F238E27FC236}">
                <a16:creationId xmlns:a16="http://schemas.microsoft.com/office/drawing/2014/main" xmlns="" id="{0D7AE809-D4DC-4F0D-B7B0-762CD1C3C9CE}"/>
              </a:ext>
            </a:extLst>
          </p:cNvPr>
          <p:cNvSpPr/>
          <p:nvPr/>
        </p:nvSpPr>
        <p:spPr>
          <a:xfrm>
            <a:off x="2910048" y="3749024"/>
            <a:ext cx="589321" cy="625037"/>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Cilindro 17">
            <a:extLst>
              <a:ext uri="{FF2B5EF4-FFF2-40B4-BE49-F238E27FC236}">
                <a16:creationId xmlns:a16="http://schemas.microsoft.com/office/drawing/2014/main" xmlns="" id="{6177BC3E-6203-4CA1-A279-3B3E11BD3584}"/>
              </a:ext>
            </a:extLst>
          </p:cNvPr>
          <p:cNvSpPr/>
          <p:nvPr/>
        </p:nvSpPr>
        <p:spPr>
          <a:xfrm>
            <a:off x="9022080" y="3749024"/>
            <a:ext cx="483145" cy="556349"/>
          </a:xfrm>
          <a:prstGeom prst="ca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 name="Cilindro 37">
            <a:extLst>
              <a:ext uri="{FF2B5EF4-FFF2-40B4-BE49-F238E27FC236}">
                <a16:creationId xmlns:a16="http://schemas.microsoft.com/office/drawing/2014/main" xmlns="" id="{50DE20ED-9093-46A2-8C41-F6EDB62AFE6D}"/>
              </a:ext>
            </a:extLst>
          </p:cNvPr>
          <p:cNvSpPr/>
          <p:nvPr/>
        </p:nvSpPr>
        <p:spPr>
          <a:xfrm>
            <a:off x="9723632" y="3307261"/>
            <a:ext cx="483145" cy="556349"/>
          </a:xfrm>
          <a:prstGeom prst="ca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 name="Cilindro 38">
            <a:extLst>
              <a:ext uri="{FF2B5EF4-FFF2-40B4-BE49-F238E27FC236}">
                <a16:creationId xmlns:a16="http://schemas.microsoft.com/office/drawing/2014/main" xmlns="" id="{87CBF942-0259-4522-924A-BA7BB3B98862}"/>
              </a:ext>
            </a:extLst>
          </p:cNvPr>
          <p:cNvSpPr/>
          <p:nvPr/>
        </p:nvSpPr>
        <p:spPr>
          <a:xfrm>
            <a:off x="10254621" y="3827618"/>
            <a:ext cx="483145" cy="556349"/>
          </a:xfrm>
          <a:prstGeom prst="ca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4" name="Gruppo 33">
            <a:extLst>
              <a:ext uri="{FF2B5EF4-FFF2-40B4-BE49-F238E27FC236}">
                <a16:creationId xmlns:a16="http://schemas.microsoft.com/office/drawing/2014/main" xmlns="" id="{2667D576-1731-408A-9069-EF76ED7D4706}"/>
              </a:ext>
            </a:extLst>
          </p:cNvPr>
          <p:cNvGrpSpPr/>
          <p:nvPr/>
        </p:nvGrpSpPr>
        <p:grpSpPr>
          <a:xfrm>
            <a:off x="838287" y="5143609"/>
            <a:ext cx="10652431" cy="830997"/>
            <a:chOff x="838287" y="5143609"/>
            <a:chExt cx="10652431" cy="830997"/>
          </a:xfrm>
        </p:grpSpPr>
        <p:sp>
          <p:nvSpPr>
            <p:cNvPr id="37" name="CasellaDiTesto 36">
              <a:extLst>
                <a:ext uri="{FF2B5EF4-FFF2-40B4-BE49-F238E27FC236}">
                  <a16:creationId xmlns:a16="http://schemas.microsoft.com/office/drawing/2014/main" xmlns="" id="{D8EDB4D5-A1C5-4AF4-89C1-DFCA419A2FFF}"/>
                </a:ext>
              </a:extLst>
            </p:cNvPr>
            <p:cNvSpPr txBox="1"/>
            <p:nvPr/>
          </p:nvSpPr>
          <p:spPr>
            <a:xfrm>
              <a:off x="4974497" y="5143609"/>
              <a:ext cx="2136419" cy="461665"/>
            </a:xfrm>
            <a:prstGeom prst="rect">
              <a:avLst/>
            </a:prstGeom>
            <a:noFill/>
          </p:spPr>
          <p:txBody>
            <a:bodyPr wrap="none" rtlCol="0">
              <a:spAutoFit/>
            </a:bodyPr>
            <a:lstStyle/>
            <a:p>
              <a:pPr algn="ctr"/>
              <a:r>
                <a:rPr lang="it-IT" sz="2400" b="1" dirty="0"/>
                <a:t>OUR INDUSTRY</a:t>
              </a:r>
            </a:p>
          </p:txBody>
        </p:sp>
        <p:sp>
          <p:nvSpPr>
            <p:cNvPr id="40" name="CasellaDiTesto 39">
              <a:extLst>
                <a:ext uri="{FF2B5EF4-FFF2-40B4-BE49-F238E27FC236}">
                  <a16:creationId xmlns:a16="http://schemas.microsoft.com/office/drawing/2014/main" xmlns="" id="{8637D0A7-FF53-4CDF-A88A-098577B258F0}"/>
                </a:ext>
              </a:extLst>
            </p:cNvPr>
            <p:cNvSpPr txBox="1"/>
            <p:nvPr/>
          </p:nvSpPr>
          <p:spPr>
            <a:xfrm>
              <a:off x="838287" y="5143609"/>
              <a:ext cx="2605393" cy="830997"/>
            </a:xfrm>
            <a:prstGeom prst="rect">
              <a:avLst/>
            </a:prstGeom>
            <a:noFill/>
          </p:spPr>
          <p:txBody>
            <a:bodyPr wrap="none" rtlCol="0">
              <a:spAutoFit/>
            </a:bodyPr>
            <a:lstStyle/>
            <a:p>
              <a:pPr algn="ctr"/>
              <a:r>
                <a:rPr lang="it-IT" sz="2400" b="1" dirty="0"/>
                <a:t>THE INDUSTRY</a:t>
              </a:r>
            </a:p>
            <a:p>
              <a:pPr algn="ctr"/>
              <a:r>
                <a:rPr lang="it-IT" sz="2400" b="1" dirty="0"/>
                <a:t>OF OUR SUPPLIERS</a:t>
              </a:r>
            </a:p>
          </p:txBody>
        </p:sp>
        <p:sp>
          <p:nvSpPr>
            <p:cNvPr id="41" name="CasellaDiTesto 40">
              <a:extLst>
                <a:ext uri="{FF2B5EF4-FFF2-40B4-BE49-F238E27FC236}">
                  <a16:creationId xmlns:a16="http://schemas.microsoft.com/office/drawing/2014/main" xmlns="" id="{3784EC0B-FA18-4004-955F-B0FD0C46C847}"/>
                </a:ext>
              </a:extLst>
            </p:cNvPr>
            <p:cNvSpPr txBox="1"/>
            <p:nvPr/>
          </p:nvSpPr>
          <p:spPr>
            <a:xfrm>
              <a:off x="8641732" y="5143609"/>
              <a:ext cx="2848986" cy="830997"/>
            </a:xfrm>
            <a:prstGeom prst="rect">
              <a:avLst/>
            </a:prstGeom>
            <a:noFill/>
          </p:spPr>
          <p:txBody>
            <a:bodyPr wrap="none" rtlCol="0">
              <a:spAutoFit/>
            </a:bodyPr>
            <a:lstStyle/>
            <a:p>
              <a:pPr algn="ctr"/>
              <a:r>
                <a:rPr lang="it-IT" sz="2400" b="1" dirty="0"/>
                <a:t>THE INDUSTRY</a:t>
              </a:r>
            </a:p>
            <a:p>
              <a:pPr algn="ctr"/>
              <a:r>
                <a:rPr lang="it-IT" sz="2400" b="1" dirty="0"/>
                <a:t>OF OUR CUSTOMERS</a:t>
              </a:r>
            </a:p>
          </p:txBody>
        </p:sp>
      </p:grpSp>
      <p:sp>
        <p:nvSpPr>
          <p:cNvPr id="42" name="CasellaDiTesto 41">
            <a:extLst>
              <a:ext uri="{FF2B5EF4-FFF2-40B4-BE49-F238E27FC236}">
                <a16:creationId xmlns:a16="http://schemas.microsoft.com/office/drawing/2014/main" xmlns="" id="{81F4ABBC-BCA2-4BAD-9922-23F451C9AD60}"/>
              </a:ext>
            </a:extLst>
          </p:cNvPr>
          <p:cNvSpPr txBox="1"/>
          <p:nvPr/>
        </p:nvSpPr>
        <p:spPr>
          <a:xfrm>
            <a:off x="3973478" y="5979341"/>
            <a:ext cx="3620158" cy="707886"/>
          </a:xfrm>
          <a:prstGeom prst="rect">
            <a:avLst/>
          </a:prstGeom>
          <a:noFill/>
        </p:spPr>
        <p:txBody>
          <a:bodyPr wrap="none" rtlCol="0">
            <a:spAutoFit/>
          </a:bodyPr>
          <a:lstStyle/>
          <a:p>
            <a:r>
              <a:rPr lang="it-IT" sz="4000" b="1" dirty="0">
                <a:solidFill>
                  <a:srgbClr val="00B050"/>
                </a:solidFill>
              </a:rPr>
              <a:t>BEST SITUATION</a:t>
            </a:r>
          </a:p>
        </p:txBody>
      </p:sp>
      <p:grpSp>
        <p:nvGrpSpPr>
          <p:cNvPr id="5" name="Gruppo 42">
            <a:extLst>
              <a:ext uri="{FF2B5EF4-FFF2-40B4-BE49-F238E27FC236}">
                <a16:creationId xmlns:a16="http://schemas.microsoft.com/office/drawing/2014/main" xmlns="" id="{0E72D1BB-5E91-4700-8F07-2D27ACC12E9F}"/>
              </a:ext>
            </a:extLst>
          </p:cNvPr>
          <p:cNvGrpSpPr/>
          <p:nvPr/>
        </p:nvGrpSpPr>
        <p:grpSpPr>
          <a:xfrm>
            <a:off x="861158" y="1822440"/>
            <a:ext cx="11140710" cy="461665"/>
            <a:chOff x="929661" y="5143609"/>
            <a:chExt cx="11140710" cy="461665"/>
          </a:xfrm>
        </p:grpSpPr>
        <p:sp>
          <p:nvSpPr>
            <p:cNvPr id="44" name="CasellaDiTesto 43">
              <a:extLst>
                <a:ext uri="{FF2B5EF4-FFF2-40B4-BE49-F238E27FC236}">
                  <a16:creationId xmlns:a16="http://schemas.microsoft.com/office/drawing/2014/main" xmlns="" id="{ED46E3DF-0B56-4FE5-A828-6D05D7F41C9F}"/>
                </a:ext>
              </a:extLst>
            </p:cNvPr>
            <p:cNvSpPr txBox="1"/>
            <p:nvPr/>
          </p:nvSpPr>
          <p:spPr>
            <a:xfrm>
              <a:off x="4782940" y="5143609"/>
              <a:ext cx="2519537" cy="461665"/>
            </a:xfrm>
            <a:prstGeom prst="rect">
              <a:avLst/>
            </a:prstGeom>
            <a:noFill/>
          </p:spPr>
          <p:txBody>
            <a:bodyPr wrap="none" rtlCol="0">
              <a:spAutoFit/>
            </a:bodyPr>
            <a:lstStyle/>
            <a:p>
              <a:pPr algn="ctr"/>
              <a:r>
                <a:rPr lang="it-IT" sz="2400" b="1" dirty="0"/>
                <a:t>NO COMPETITORS</a:t>
              </a:r>
            </a:p>
          </p:txBody>
        </p:sp>
        <p:sp>
          <p:nvSpPr>
            <p:cNvPr id="45" name="CasellaDiTesto 44">
              <a:extLst>
                <a:ext uri="{FF2B5EF4-FFF2-40B4-BE49-F238E27FC236}">
                  <a16:creationId xmlns:a16="http://schemas.microsoft.com/office/drawing/2014/main" xmlns="" id="{6A6C9A5C-1FB3-4080-AF92-6E5DA8B1233B}"/>
                </a:ext>
              </a:extLst>
            </p:cNvPr>
            <p:cNvSpPr txBox="1"/>
            <p:nvPr/>
          </p:nvSpPr>
          <p:spPr>
            <a:xfrm>
              <a:off x="929661" y="5143609"/>
              <a:ext cx="2422651" cy="461665"/>
            </a:xfrm>
            <a:prstGeom prst="rect">
              <a:avLst/>
            </a:prstGeom>
            <a:noFill/>
          </p:spPr>
          <p:txBody>
            <a:bodyPr wrap="none" rtlCol="0">
              <a:spAutoFit/>
            </a:bodyPr>
            <a:lstStyle/>
            <a:p>
              <a:pPr algn="ctr"/>
              <a:r>
                <a:rPr lang="it-IT" sz="2400" b="1" dirty="0"/>
                <a:t>MANY SUPPLIERS</a:t>
              </a:r>
            </a:p>
          </p:txBody>
        </p:sp>
        <p:sp>
          <p:nvSpPr>
            <p:cNvPr id="46" name="CasellaDiTesto 45">
              <a:extLst>
                <a:ext uri="{FF2B5EF4-FFF2-40B4-BE49-F238E27FC236}">
                  <a16:creationId xmlns:a16="http://schemas.microsoft.com/office/drawing/2014/main" xmlns="" id="{69E64EA0-11E5-413C-9222-4760209B69BB}"/>
                </a:ext>
              </a:extLst>
            </p:cNvPr>
            <p:cNvSpPr txBox="1"/>
            <p:nvPr/>
          </p:nvSpPr>
          <p:spPr>
            <a:xfrm>
              <a:off x="8062094" y="5143609"/>
              <a:ext cx="4008277" cy="461665"/>
            </a:xfrm>
            <a:prstGeom prst="rect">
              <a:avLst/>
            </a:prstGeom>
            <a:noFill/>
          </p:spPr>
          <p:txBody>
            <a:bodyPr wrap="none" rtlCol="0">
              <a:spAutoFit/>
            </a:bodyPr>
            <a:lstStyle/>
            <a:p>
              <a:pPr algn="ctr"/>
              <a:r>
                <a:rPr lang="it-IT" sz="2400" b="1" dirty="0"/>
                <a:t>MANY SELLERS/INTEGRATORS</a:t>
              </a:r>
            </a:p>
          </p:txBody>
        </p:sp>
      </p:grpSp>
    </p:spTree>
    <p:extLst>
      <p:ext uri="{BB962C8B-B14F-4D97-AF65-F5344CB8AC3E}">
        <p14:creationId xmlns:p14="http://schemas.microsoft.com/office/powerpoint/2010/main" xmlns="" val="5116243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8">
            <a:extLst>
              <a:ext uri="{FF2B5EF4-FFF2-40B4-BE49-F238E27FC236}">
                <a16:creationId xmlns:a16="http://schemas.microsoft.com/office/drawing/2014/main" xmlns="" id="{5A417F1E-C800-4D26-AF1F-D1ED6988801B}"/>
              </a:ext>
            </a:extLst>
          </p:cNvPr>
          <p:cNvSpPr>
            <a:spLocks noGrp="1"/>
          </p:cNvSpPr>
          <p:nvPr>
            <p:ph type="title"/>
          </p:nvPr>
        </p:nvSpPr>
        <p:spPr/>
        <p:txBody>
          <a:bodyPr/>
          <a:lstStyle/>
          <a:p>
            <a:pPr lvl="0"/>
            <a:r>
              <a:rPr lang="en-US" dirty="0"/>
              <a:t>The bargaining power of suppliers and customers</a:t>
            </a:r>
            <a:endParaRPr lang="it-IT" dirty="0"/>
          </a:p>
        </p:txBody>
      </p:sp>
      <p:grpSp>
        <p:nvGrpSpPr>
          <p:cNvPr id="7" name="Gruppo 4">
            <a:extLst>
              <a:ext uri="{FF2B5EF4-FFF2-40B4-BE49-F238E27FC236}">
                <a16:creationId xmlns:a16="http://schemas.microsoft.com/office/drawing/2014/main" xmlns="" id="{9E9A63BB-3105-41B9-A81E-6AFD97B6600E}"/>
              </a:ext>
            </a:extLst>
          </p:cNvPr>
          <p:cNvGrpSpPr/>
          <p:nvPr/>
        </p:nvGrpSpPr>
        <p:grpSpPr>
          <a:xfrm>
            <a:off x="121920" y="3121763"/>
            <a:ext cx="4821104" cy="1935960"/>
            <a:chOff x="-1025415" y="3032811"/>
            <a:chExt cx="5073935" cy="2037487"/>
          </a:xfrm>
        </p:grpSpPr>
        <p:sp>
          <p:nvSpPr>
            <p:cNvPr id="29" name="Figura a mano libera: forma 28">
              <a:extLst>
                <a:ext uri="{FF2B5EF4-FFF2-40B4-BE49-F238E27FC236}">
                  <a16:creationId xmlns:a16="http://schemas.microsoft.com/office/drawing/2014/main" xmlns="" id="{F1B9C4FF-7474-4CDC-B97C-3945C6F11B3F}"/>
                </a:ext>
              </a:extLst>
            </p:cNvPr>
            <p:cNvSpPr/>
            <p:nvPr/>
          </p:nvSpPr>
          <p:spPr>
            <a:xfrm>
              <a:off x="-1025415" y="3438382"/>
              <a:ext cx="4893698" cy="1631916"/>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 name="connsiteX0" fmla="*/ 1632857 w 6664510"/>
                <a:gd name="connsiteY0" fmla="*/ 0 h 1959428"/>
                <a:gd name="connsiteX1" fmla="*/ 0 w 6664510"/>
                <a:gd name="connsiteY1" fmla="*/ 1959428 h 1959428"/>
                <a:gd name="connsiteX2" fmla="*/ 5486400 w 6664510"/>
                <a:gd name="connsiteY2" fmla="*/ 1959428 h 1959428"/>
                <a:gd name="connsiteX3" fmla="*/ 6664510 w 6664510"/>
                <a:gd name="connsiteY3" fmla="*/ 36258 h 1959428"/>
                <a:gd name="connsiteX4" fmla="*/ 1632857 w 6664510"/>
                <a:gd name="connsiteY4" fmla="*/ 0 h 1959428"/>
                <a:gd name="connsiteX0" fmla="*/ 2442289 w 6664510"/>
                <a:gd name="connsiteY0" fmla="*/ 0 h 1941299"/>
                <a:gd name="connsiteX1" fmla="*/ 0 w 6664510"/>
                <a:gd name="connsiteY1" fmla="*/ 1941299 h 1941299"/>
                <a:gd name="connsiteX2" fmla="*/ 5486400 w 6664510"/>
                <a:gd name="connsiteY2" fmla="*/ 1941299 h 1941299"/>
                <a:gd name="connsiteX3" fmla="*/ 6664510 w 6664510"/>
                <a:gd name="connsiteY3" fmla="*/ 18129 h 1941299"/>
                <a:gd name="connsiteX4" fmla="*/ 2442289 w 6664510"/>
                <a:gd name="connsiteY4" fmla="*/ 0 h 1941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4510" h="1941299">
                  <a:moveTo>
                    <a:pt x="2442289" y="0"/>
                  </a:moveTo>
                  <a:lnTo>
                    <a:pt x="0" y="1941299"/>
                  </a:lnTo>
                  <a:lnTo>
                    <a:pt x="5486400" y="1941299"/>
                  </a:lnTo>
                  <a:lnTo>
                    <a:pt x="6664510" y="18129"/>
                  </a:lnTo>
                  <a:lnTo>
                    <a:pt x="2442289" y="0"/>
                  </a:lnTo>
                  <a:close/>
                </a:path>
              </a:pathLst>
            </a:custGeom>
            <a:solidFill>
              <a:srgbClr val="BAE1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 name="Figura a mano libera: forma 29">
              <a:extLst>
                <a:ext uri="{FF2B5EF4-FFF2-40B4-BE49-F238E27FC236}">
                  <a16:creationId xmlns:a16="http://schemas.microsoft.com/office/drawing/2014/main" xmlns="" id="{4946FF13-D429-47A9-A272-789CDD6F85ED}"/>
                </a:ext>
              </a:extLst>
            </p:cNvPr>
            <p:cNvSpPr/>
            <p:nvPr/>
          </p:nvSpPr>
          <p:spPr>
            <a:xfrm>
              <a:off x="-890560" y="3032811"/>
              <a:ext cx="1699674" cy="1985772"/>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 name="connsiteX0" fmla="*/ 0 w 2285105"/>
                <a:gd name="connsiteY0" fmla="*/ 2334986 h 2334986"/>
                <a:gd name="connsiteX1" fmla="*/ 0 w 2285105"/>
                <a:gd name="connsiteY1" fmla="*/ 1600200 h 2334986"/>
                <a:gd name="connsiteX2" fmla="*/ 1567543 w 2285105"/>
                <a:gd name="connsiteY2" fmla="*/ 0 h 2334986"/>
                <a:gd name="connsiteX3" fmla="*/ 2285105 w 2285105"/>
                <a:gd name="connsiteY3" fmla="*/ 440871 h 2334986"/>
                <a:gd name="connsiteX4" fmla="*/ 48986 w 2285105"/>
                <a:gd name="connsiteY4" fmla="*/ 2318657 h 2334986"/>
                <a:gd name="connsiteX0" fmla="*/ 0 w 2314712"/>
                <a:gd name="connsiteY0" fmla="*/ 2282436 h 2282436"/>
                <a:gd name="connsiteX1" fmla="*/ 0 w 2314712"/>
                <a:gd name="connsiteY1" fmla="*/ 1547650 h 2282436"/>
                <a:gd name="connsiteX2" fmla="*/ 2314712 w 2314712"/>
                <a:gd name="connsiteY2" fmla="*/ 0 h 2282436"/>
                <a:gd name="connsiteX3" fmla="*/ 2285105 w 2314712"/>
                <a:gd name="connsiteY3" fmla="*/ 388321 h 2282436"/>
                <a:gd name="connsiteX4" fmla="*/ 48986 w 2314712"/>
                <a:gd name="connsiteY4" fmla="*/ 2266107 h 2282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4712" h="2282436">
                  <a:moveTo>
                    <a:pt x="0" y="2282436"/>
                  </a:moveTo>
                  <a:lnTo>
                    <a:pt x="0" y="1547650"/>
                  </a:lnTo>
                  <a:lnTo>
                    <a:pt x="2314712" y="0"/>
                  </a:lnTo>
                  <a:lnTo>
                    <a:pt x="2285105" y="388321"/>
                  </a:lnTo>
                  <a:cubicBezTo>
                    <a:pt x="1768034" y="1014250"/>
                    <a:pt x="566057" y="1640178"/>
                    <a:pt x="48986" y="2266107"/>
                  </a:cubicBez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 name="Rettangolo 30">
              <a:extLst>
                <a:ext uri="{FF2B5EF4-FFF2-40B4-BE49-F238E27FC236}">
                  <a16:creationId xmlns:a16="http://schemas.microsoft.com/office/drawing/2014/main" xmlns="" id="{D79871E8-46B8-46A8-B95C-79CA6FFA6065}"/>
                </a:ext>
              </a:extLst>
            </p:cNvPr>
            <p:cNvSpPr/>
            <p:nvPr/>
          </p:nvSpPr>
          <p:spPr>
            <a:xfrm>
              <a:off x="716490" y="3045842"/>
              <a:ext cx="3288789" cy="376327"/>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Figura a mano libera: forma 31">
              <a:extLst>
                <a:ext uri="{FF2B5EF4-FFF2-40B4-BE49-F238E27FC236}">
                  <a16:creationId xmlns:a16="http://schemas.microsoft.com/office/drawing/2014/main" xmlns="" id="{B223EE48-C272-4570-91BD-89E2FB4D5716}"/>
                </a:ext>
              </a:extLst>
            </p:cNvPr>
            <p:cNvSpPr/>
            <p:nvPr/>
          </p:nvSpPr>
          <p:spPr>
            <a:xfrm>
              <a:off x="3019054" y="3083181"/>
              <a:ext cx="1029466" cy="1970532"/>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 name="connsiteX0" fmla="*/ 718457 w 1463933"/>
                <a:gd name="connsiteY0" fmla="*/ 0 h 2416628"/>
                <a:gd name="connsiteX1" fmla="*/ 1463933 w 1463933"/>
                <a:gd name="connsiteY1" fmla="*/ 546045 h 2416628"/>
                <a:gd name="connsiteX2" fmla="*/ 0 w 1463933"/>
                <a:gd name="connsiteY2" fmla="*/ 2416628 h 2416628"/>
                <a:gd name="connsiteX3" fmla="*/ 0 w 1463933"/>
                <a:gd name="connsiteY3" fmla="*/ 1681842 h 2416628"/>
                <a:gd name="connsiteX4" fmla="*/ 718457 w 1463933"/>
                <a:gd name="connsiteY4" fmla="*/ 0 h 2416628"/>
                <a:gd name="connsiteX0" fmla="*/ 1221653 w 1463933"/>
                <a:gd name="connsiteY0" fmla="*/ 0 h 2344111"/>
                <a:gd name="connsiteX1" fmla="*/ 1463933 w 1463933"/>
                <a:gd name="connsiteY1" fmla="*/ 473528 h 2344111"/>
                <a:gd name="connsiteX2" fmla="*/ 0 w 1463933"/>
                <a:gd name="connsiteY2" fmla="*/ 2344111 h 2344111"/>
                <a:gd name="connsiteX3" fmla="*/ 0 w 1463933"/>
                <a:gd name="connsiteY3" fmla="*/ 1609325 h 2344111"/>
                <a:gd name="connsiteX4" fmla="*/ 1221653 w 1463933"/>
                <a:gd name="connsiteY4" fmla="*/ 0 h 2344111"/>
                <a:gd name="connsiteX0" fmla="*/ 1221653 w 1258927"/>
                <a:gd name="connsiteY0" fmla="*/ 0 h 2344111"/>
                <a:gd name="connsiteX1" fmla="*/ 1258927 w 1258927"/>
                <a:gd name="connsiteY1" fmla="*/ 564174 h 2344111"/>
                <a:gd name="connsiteX2" fmla="*/ 0 w 1258927"/>
                <a:gd name="connsiteY2" fmla="*/ 2344111 h 2344111"/>
                <a:gd name="connsiteX3" fmla="*/ 0 w 1258927"/>
                <a:gd name="connsiteY3" fmla="*/ 1609325 h 2344111"/>
                <a:gd name="connsiteX4" fmla="*/ 1221653 w 1258927"/>
                <a:gd name="connsiteY4" fmla="*/ 0 h 23441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8927" h="2344111">
                  <a:moveTo>
                    <a:pt x="1221653" y="0"/>
                  </a:moveTo>
                  <a:lnTo>
                    <a:pt x="1258927" y="564174"/>
                  </a:lnTo>
                  <a:lnTo>
                    <a:pt x="0" y="2344111"/>
                  </a:lnTo>
                  <a:lnTo>
                    <a:pt x="0" y="1609325"/>
                  </a:lnTo>
                  <a:lnTo>
                    <a:pt x="1221653" y="0"/>
                  </a:lnTo>
                  <a:close/>
                </a:path>
              </a:pathLst>
            </a:custGeom>
            <a:solidFill>
              <a:srgbClr val="FFBA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 name="Rettangolo 32">
              <a:extLst>
                <a:ext uri="{FF2B5EF4-FFF2-40B4-BE49-F238E27FC236}">
                  <a16:creationId xmlns:a16="http://schemas.microsoft.com/office/drawing/2014/main" xmlns="" id="{0E19B3A4-60F1-4FD9-B55A-1A098E58CBA0}"/>
                </a:ext>
              </a:extLst>
            </p:cNvPr>
            <p:cNvSpPr/>
            <p:nvPr/>
          </p:nvSpPr>
          <p:spPr>
            <a:xfrm>
              <a:off x="-999709" y="4481207"/>
              <a:ext cx="4016631" cy="585525"/>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6" name="Figura a mano libera: forma 5">
            <a:extLst>
              <a:ext uri="{FF2B5EF4-FFF2-40B4-BE49-F238E27FC236}">
                <a16:creationId xmlns:a16="http://schemas.microsoft.com/office/drawing/2014/main" xmlns="" id="{05357C42-DD75-4863-8892-B0BAC80AACD6}"/>
              </a:ext>
            </a:extLst>
          </p:cNvPr>
          <p:cNvSpPr/>
          <p:nvPr/>
        </p:nvSpPr>
        <p:spPr>
          <a:xfrm>
            <a:off x="4027956" y="3508403"/>
            <a:ext cx="4374717" cy="1565079"/>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0171" h="1959428">
                <a:moveTo>
                  <a:pt x="1632857" y="0"/>
                </a:moveTo>
                <a:lnTo>
                  <a:pt x="0" y="1959428"/>
                </a:lnTo>
                <a:lnTo>
                  <a:pt x="5486400" y="1959428"/>
                </a:lnTo>
                <a:lnTo>
                  <a:pt x="6270171" y="0"/>
                </a:lnTo>
                <a:lnTo>
                  <a:pt x="1632857"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igura a mano libera: forma 9">
            <a:extLst>
              <a:ext uri="{FF2B5EF4-FFF2-40B4-BE49-F238E27FC236}">
                <a16:creationId xmlns:a16="http://schemas.microsoft.com/office/drawing/2014/main" xmlns="" id="{5CFDF3A6-C3A1-43E5-A3A6-370E0DD7E167}"/>
              </a:ext>
            </a:extLst>
          </p:cNvPr>
          <p:cNvSpPr/>
          <p:nvPr/>
        </p:nvSpPr>
        <p:spPr>
          <a:xfrm>
            <a:off x="4052381" y="3152871"/>
            <a:ext cx="1116464" cy="1930264"/>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a16="http://schemas.microsoft.com/office/drawing/2014/main" xmlns="" id="{4F3AC894-0F34-4831-8C30-71DD94A3E712}"/>
              </a:ext>
            </a:extLst>
          </p:cNvPr>
          <p:cNvSpPr/>
          <p:nvPr/>
        </p:nvSpPr>
        <p:spPr>
          <a:xfrm>
            <a:off x="5170869" y="3150829"/>
            <a:ext cx="3231803" cy="357575"/>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Figura a mano libera: forma 22">
            <a:extLst>
              <a:ext uri="{FF2B5EF4-FFF2-40B4-BE49-F238E27FC236}">
                <a16:creationId xmlns:a16="http://schemas.microsoft.com/office/drawing/2014/main" xmlns="" id="{0A7E259C-8019-4426-8D3A-7EB9FEC4F4FC}"/>
              </a:ext>
            </a:extLst>
          </p:cNvPr>
          <p:cNvSpPr/>
          <p:nvPr/>
        </p:nvSpPr>
        <p:spPr>
          <a:xfrm>
            <a:off x="7870891" y="3127459"/>
            <a:ext cx="558231" cy="1930264"/>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457" h="2416628">
                <a:moveTo>
                  <a:pt x="718457" y="0"/>
                </a:moveTo>
                <a:lnTo>
                  <a:pt x="718457" y="473528"/>
                </a:lnTo>
                <a:lnTo>
                  <a:pt x="0" y="2416628"/>
                </a:lnTo>
                <a:lnTo>
                  <a:pt x="0" y="1681842"/>
                </a:lnTo>
                <a:lnTo>
                  <a:pt x="718457"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 name="Immagine 2">
            <a:extLst>
              <a:ext uri="{FF2B5EF4-FFF2-40B4-BE49-F238E27FC236}">
                <a16:creationId xmlns:a16="http://schemas.microsoft.com/office/drawing/2014/main" xmlns="" id="{59A4E216-BB92-4BFA-BC57-575FA712B8AC}"/>
              </a:ext>
            </a:extLst>
          </p:cNvPr>
          <p:cNvPicPr>
            <a:picLocks noChangeAspect="1"/>
          </p:cNvPicPr>
          <p:nvPr/>
        </p:nvPicPr>
        <p:blipFill>
          <a:blip r:embed="rId2" cstate="print"/>
          <a:stretch>
            <a:fillRect/>
          </a:stretch>
        </p:blipFill>
        <p:spPr>
          <a:xfrm>
            <a:off x="5561490" y="3363015"/>
            <a:ext cx="861060" cy="702159"/>
          </a:xfrm>
          <a:prstGeom prst="rect">
            <a:avLst/>
          </a:prstGeom>
        </p:spPr>
      </p:pic>
      <p:pic>
        <p:nvPicPr>
          <p:cNvPr id="2" name="Immagine 1">
            <a:extLst>
              <a:ext uri="{FF2B5EF4-FFF2-40B4-BE49-F238E27FC236}">
                <a16:creationId xmlns:a16="http://schemas.microsoft.com/office/drawing/2014/main" xmlns="" id="{FA7057F4-D68D-4A22-8D6D-A4C103EED7B0}"/>
              </a:ext>
            </a:extLst>
          </p:cNvPr>
          <p:cNvPicPr>
            <a:picLocks noChangeAspect="1"/>
          </p:cNvPicPr>
          <p:nvPr/>
        </p:nvPicPr>
        <p:blipFill>
          <a:blip r:embed="rId3" cstate="print"/>
          <a:stretch>
            <a:fillRect/>
          </a:stretch>
        </p:blipFill>
        <p:spPr>
          <a:xfrm>
            <a:off x="4894389" y="3818781"/>
            <a:ext cx="827468" cy="830309"/>
          </a:xfrm>
          <a:prstGeom prst="rect">
            <a:avLst/>
          </a:prstGeom>
        </p:spPr>
      </p:pic>
      <p:sp>
        <p:nvSpPr>
          <p:cNvPr id="69" name="Rettangolo 68">
            <a:extLst>
              <a:ext uri="{FF2B5EF4-FFF2-40B4-BE49-F238E27FC236}">
                <a16:creationId xmlns:a16="http://schemas.microsoft.com/office/drawing/2014/main" xmlns="" id="{938C1FBB-B7C9-4CFC-ABE9-7C48FEB415B4}"/>
              </a:ext>
            </a:extLst>
          </p:cNvPr>
          <p:cNvSpPr/>
          <p:nvPr/>
        </p:nvSpPr>
        <p:spPr>
          <a:xfrm>
            <a:off x="4052381" y="4513745"/>
            <a:ext cx="3816485" cy="556349"/>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0" name="Immagine 19">
            <a:extLst>
              <a:ext uri="{FF2B5EF4-FFF2-40B4-BE49-F238E27FC236}">
                <a16:creationId xmlns:a16="http://schemas.microsoft.com/office/drawing/2014/main" xmlns="" id="{3D80C162-2E0A-40F3-A393-29A765CF4918}"/>
              </a:ext>
            </a:extLst>
          </p:cNvPr>
          <p:cNvPicPr>
            <a:picLocks noChangeAspect="1"/>
          </p:cNvPicPr>
          <p:nvPr/>
        </p:nvPicPr>
        <p:blipFill>
          <a:blip r:embed="rId2" cstate="print"/>
          <a:stretch>
            <a:fillRect/>
          </a:stretch>
        </p:blipFill>
        <p:spPr>
          <a:xfrm flipH="1">
            <a:off x="6612080" y="3580484"/>
            <a:ext cx="861060" cy="702159"/>
          </a:xfrm>
          <a:prstGeom prst="rect">
            <a:avLst/>
          </a:prstGeom>
        </p:spPr>
      </p:pic>
      <p:sp>
        <p:nvSpPr>
          <p:cNvPr id="24" name="Figura a mano libera: forma 23">
            <a:extLst>
              <a:ext uri="{FF2B5EF4-FFF2-40B4-BE49-F238E27FC236}">
                <a16:creationId xmlns:a16="http://schemas.microsoft.com/office/drawing/2014/main" xmlns="" id="{8F808AFD-E7EB-4EE3-B055-67BE31194317}"/>
              </a:ext>
            </a:extLst>
          </p:cNvPr>
          <p:cNvSpPr/>
          <p:nvPr/>
        </p:nvSpPr>
        <p:spPr>
          <a:xfrm>
            <a:off x="7985802" y="3543467"/>
            <a:ext cx="3827877" cy="1565079"/>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 name="connsiteX0" fmla="*/ 844179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844179 w 6270171"/>
              <a:gd name="connsiteY4" fmla="*/ 0 h 1959428"/>
              <a:gd name="connsiteX0" fmla="*/ 844179 w 5606021"/>
              <a:gd name="connsiteY0" fmla="*/ 0 h 1959428"/>
              <a:gd name="connsiteX1" fmla="*/ 0 w 5606021"/>
              <a:gd name="connsiteY1" fmla="*/ 1959428 h 1959428"/>
              <a:gd name="connsiteX2" fmla="*/ 5486400 w 5606021"/>
              <a:gd name="connsiteY2" fmla="*/ 1959428 h 1959428"/>
              <a:gd name="connsiteX3" fmla="*/ 5606021 w 5606021"/>
              <a:gd name="connsiteY3" fmla="*/ 54388 h 1959428"/>
              <a:gd name="connsiteX4" fmla="*/ 844179 w 5606021"/>
              <a:gd name="connsiteY4" fmla="*/ 0 h 1959428"/>
              <a:gd name="connsiteX0" fmla="*/ 844179 w 5606021"/>
              <a:gd name="connsiteY0" fmla="*/ 0 h 1959428"/>
              <a:gd name="connsiteX1" fmla="*/ 0 w 5606021"/>
              <a:gd name="connsiteY1" fmla="*/ 1959428 h 1959428"/>
              <a:gd name="connsiteX2" fmla="*/ 5486400 w 5606021"/>
              <a:gd name="connsiteY2" fmla="*/ 1959428 h 1959428"/>
              <a:gd name="connsiteX3" fmla="*/ 5606021 w 5606021"/>
              <a:gd name="connsiteY3" fmla="*/ 18129 h 1959428"/>
              <a:gd name="connsiteX4" fmla="*/ 844179 w 5606021"/>
              <a:gd name="connsiteY4" fmla="*/ 0 h 1959428"/>
              <a:gd name="connsiteX0" fmla="*/ 844179 w 5486400"/>
              <a:gd name="connsiteY0" fmla="*/ 0 h 1959428"/>
              <a:gd name="connsiteX1" fmla="*/ 0 w 5486400"/>
              <a:gd name="connsiteY1" fmla="*/ 1959428 h 1959428"/>
              <a:gd name="connsiteX2" fmla="*/ 5486400 w 5486400"/>
              <a:gd name="connsiteY2" fmla="*/ 1959428 h 1959428"/>
              <a:gd name="connsiteX3" fmla="*/ 5294701 w 5486400"/>
              <a:gd name="connsiteY3" fmla="*/ 36258 h 1959428"/>
              <a:gd name="connsiteX4" fmla="*/ 844179 w 5486400"/>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6400" h="1959428">
                <a:moveTo>
                  <a:pt x="844179" y="0"/>
                </a:moveTo>
                <a:lnTo>
                  <a:pt x="0" y="1959428"/>
                </a:lnTo>
                <a:lnTo>
                  <a:pt x="5486400" y="1959428"/>
                </a:lnTo>
                <a:lnTo>
                  <a:pt x="5294701" y="36258"/>
                </a:lnTo>
                <a:lnTo>
                  <a:pt x="844179" y="0"/>
                </a:lnTo>
                <a:close/>
              </a:path>
            </a:pathLst>
          </a:custGeom>
          <a:solidFill>
            <a:srgbClr val="B2DE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Figura a mano libera: forma 24">
            <a:extLst>
              <a:ext uri="{FF2B5EF4-FFF2-40B4-BE49-F238E27FC236}">
                <a16:creationId xmlns:a16="http://schemas.microsoft.com/office/drawing/2014/main" xmlns="" id="{02E60C2A-8007-4A14-9A16-D656A02B00EB}"/>
              </a:ext>
            </a:extLst>
          </p:cNvPr>
          <p:cNvSpPr/>
          <p:nvPr/>
        </p:nvSpPr>
        <p:spPr>
          <a:xfrm>
            <a:off x="8012253" y="3185892"/>
            <a:ext cx="579949" cy="1906895"/>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D28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Rettangolo 25">
            <a:extLst>
              <a:ext uri="{FF2B5EF4-FFF2-40B4-BE49-F238E27FC236}">
                <a16:creationId xmlns:a16="http://schemas.microsoft.com/office/drawing/2014/main" xmlns="" id="{2095BA22-160E-44BC-8B84-40B47408F67D}"/>
              </a:ext>
            </a:extLst>
          </p:cNvPr>
          <p:cNvSpPr/>
          <p:nvPr/>
        </p:nvSpPr>
        <p:spPr>
          <a:xfrm>
            <a:off x="8590421" y="3222909"/>
            <a:ext cx="3024834" cy="357575"/>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Figura a mano libera: forma 26">
            <a:extLst>
              <a:ext uri="{FF2B5EF4-FFF2-40B4-BE49-F238E27FC236}">
                <a16:creationId xmlns:a16="http://schemas.microsoft.com/office/drawing/2014/main" xmlns="" id="{01886E0D-7BAF-483E-AFD6-3A65F1FEAF83}"/>
              </a:ext>
            </a:extLst>
          </p:cNvPr>
          <p:cNvSpPr/>
          <p:nvPr/>
        </p:nvSpPr>
        <p:spPr>
          <a:xfrm>
            <a:off x="11615256" y="3142450"/>
            <a:ext cx="198423" cy="1950337"/>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 name="connsiteX0" fmla="*/ 66166 w 718457"/>
              <a:gd name="connsiteY0" fmla="*/ 0 h 2325982"/>
              <a:gd name="connsiteX1" fmla="*/ 718457 w 718457"/>
              <a:gd name="connsiteY1" fmla="*/ 382882 h 2325982"/>
              <a:gd name="connsiteX2" fmla="*/ 0 w 718457"/>
              <a:gd name="connsiteY2" fmla="*/ 2325982 h 2325982"/>
              <a:gd name="connsiteX3" fmla="*/ 0 w 718457"/>
              <a:gd name="connsiteY3" fmla="*/ 1591196 h 2325982"/>
              <a:gd name="connsiteX4" fmla="*/ 66166 w 718457"/>
              <a:gd name="connsiteY4" fmla="*/ 0 h 2325982"/>
              <a:gd name="connsiteX0" fmla="*/ 66166 w 66166"/>
              <a:gd name="connsiteY0" fmla="*/ 0 h 2325982"/>
              <a:gd name="connsiteX1" fmla="*/ 47529 w 66166"/>
              <a:gd name="connsiteY1" fmla="*/ 382882 h 2325982"/>
              <a:gd name="connsiteX2" fmla="*/ 0 w 66166"/>
              <a:gd name="connsiteY2" fmla="*/ 2325982 h 2325982"/>
              <a:gd name="connsiteX3" fmla="*/ 0 w 66166"/>
              <a:gd name="connsiteY3" fmla="*/ 1591196 h 2325982"/>
              <a:gd name="connsiteX4" fmla="*/ 66166 w 66166"/>
              <a:gd name="connsiteY4" fmla="*/ 0 h 2325982"/>
              <a:gd name="connsiteX0" fmla="*/ 263684 w 263684"/>
              <a:gd name="connsiteY0" fmla="*/ 0 h 2325982"/>
              <a:gd name="connsiteX1" fmla="*/ 0 w 263684"/>
              <a:gd name="connsiteY1" fmla="*/ 382882 h 2325982"/>
              <a:gd name="connsiteX2" fmla="*/ 197518 w 263684"/>
              <a:gd name="connsiteY2" fmla="*/ 2325982 h 2325982"/>
              <a:gd name="connsiteX3" fmla="*/ 197518 w 263684"/>
              <a:gd name="connsiteY3" fmla="*/ 1591196 h 2325982"/>
              <a:gd name="connsiteX4" fmla="*/ 263684 w 263684"/>
              <a:gd name="connsiteY4" fmla="*/ 0 h 2325982"/>
              <a:gd name="connsiteX0" fmla="*/ 105124 w 197518"/>
              <a:gd name="connsiteY0" fmla="*/ 0 h 2378971"/>
              <a:gd name="connsiteX1" fmla="*/ 0 w 197518"/>
              <a:gd name="connsiteY1" fmla="*/ 435871 h 2378971"/>
              <a:gd name="connsiteX2" fmla="*/ 197518 w 197518"/>
              <a:gd name="connsiteY2" fmla="*/ 2378971 h 2378971"/>
              <a:gd name="connsiteX3" fmla="*/ 197518 w 197518"/>
              <a:gd name="connsiteY3" fmla="*/ 1644185 h 2378971"/>
              <a:gd name="connsiteX4" fmla="*/ 105124 w 197518"/>
              <a:gd name="connsiteY4" fmla="*/ 0 h 23789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518" h="2378971">
                <a:moveTo>
                  <a:pt x="105124" y="0"/>
                </a:moveTo>
                <a:lnTo>
                  <a:pt x="0" y="435871"/>
                </a:lnTo>
                <a:lnTo>
                  <a:pt x="197518" y="2378971"/>
                </a:lnTo>
                <a:lnTo>
                  <a:pt x="197518" y="1644185"/>
                </a:lnTo>
                <a:lnTo>
                  <a:pt x="105124"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 name="Rettangolo 27">
            <a:extLst>
              <a:ext uri="{FF2B5EF4-FFF2-40B4-BE49-F238E27FC236}">
                <a16:creationId xmlns:a16="http://schemas.microsoft.com/office/drawing/2014/main" xmlns="" id="{CB2C922F-CA42-4939-864C-29A68B79BF1B}"/>
              </a:ext>
            </a:extLst>
          </p:cNvPr>
          <p:cNvSpPr/>
          <p:nvPr/>
        </p:nvSpPr>
        <p:spPr>
          <a:xfrm>
            <a:off x="8012253" y="4523398"/>
            <a:ext cx="3816485" cy="556349"/>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 name="Cubo 35">
            <a:extLst>
              <a:ext uri="{FF2B5EF4-FFF2-40B4-BE49-F238E27FC236}">
                <a16:creationId xmlns:a16="http://schemas.microsoft.com/office/drawing/2014/main" xmlns="" id="{0D7AE809-D4DC-4F0D-B7B0-762CD1C3C9CE}"/>
              </a:ext>
            </a:extLst>
          </p:cNvPr>
          <p:cNvSpPr/>
          <p:nvPr/>
        </p:nvSpPr>
        <p:spPr>
          <a:xfrm>
            <a:off x="2147816" y="2940596"/>
            <a:ext cx="1351554" cy="1433465"/>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Cilindro 17">
            <a:extLst>
              <a:ext uri="{FF2B5EF4-FFF2-40B4-BE49-F238E27FC236}">
                <a16:creationId xmlns:a16="http://schemas.microsoft.com/office/drawing/2014/main" xmlns="" id="{6177BC3E-6203-4CA1-A279-3B3E11BD3584}"/>
              </a:ext>
            </a:extLst>
          </p:cNvPr>
          <p:cNvSpPr/>
          <p:nvPr/>
        </p:nvSpPr>
        <p:spPr>
          <a:xfrm>
            <a:off x="9354529" y="2979810"/>
            <a:ext cx="1151147" cy="1325563"/>
          </a:xfrm>
          <a:prstGeom prst="ca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8" name="Gruppo 33">
            <a:extLst>
              <a:ext uri="{FF2B5EF4-FFF2-40B4-BE49-F238E27FC236}">
                <a16:creationId xmlns:a16="http://schemas.microsoft.com/office/drawing/2014/main" xmlns="" id="{F3CA605D-2925-44E6-ABC9-846F27E977B7}"/>
              </a:ext>
            </a:extLst>
          </p:cNvPr>
          <p:cNvGrpSpPr/>
          <p:nvPr/>
        </p:nvGrpSpPr>
        <p:grpSpPr>
          <a:xfrm>
            <a:off x="838287" y="5143609"/>
            <a:ext cx="10652431" cy="830997"/>
            <a:chOff x="838287" y="5143609"/>
            <a:chExt cx="10652431" cy="830997"/>
          </a:xfrm>
        </p:grpSpPr>
        <p:sp>
          <p:nvSpPr>
            <p:cNvPr id="21" name="CasellaDiTesto 20">
              <a:extLst>
                <a:ext uri="{FF2B5EF4-FFF2-40B4-BE49-F238E27FC236}">
                  <a16:creationId xmlns:a16="http://schemas.microsoft.com/office/drawing/2014/main" xmlns="" id="{C398C417-64DF-42C7-AA04-C7A48A390FC3}"/>
                </a:ext>
              </a:extLst>
            </p:cNvPr>
            <p:cNvSpPr txBox="1"/>
            <p:nvPr/>
          </p:nvSpPr>
          <p:spPr>
            <a:xfrm>
              <a:off x="4974497" y="5143609"/>
              <a:ext cx="2136419" cy="461665"/>
            </a:xfrm>
            <a:prstGeom prst="rect">
              <a:avLst/>
            </a:prstGeom>
            <a:noFill/>
          </p:spPr>
          <p:txBody>
            <a:bodyPr wrap="none" rtlCol="0">
              <a:spAutoFit/>
            </a:bodyPr>
            <a:lstStyle/>
            <a:p>
              <a:pPr algn="ctr"/>
              <a:r>
                <a:rPr lang="it-IT" sz="2400" b="1" dirty="0"/>
                <a:t>OUR INDUSTRY</a:t>
              </a:r>
            </a:p>
          </p:txBody>
        </p:sp>
        <p:sp>
          <p:nvSpPr>
            <p:cNvPr id="41" name="CasellaDiTesto 40">
              <a:extLst>
                <a:ext uri="{FF2B5EF4-FFF2-40B4-BE49-F238E27FC236}">
                  <a16:creationId xmlns:a16="http://schemas.microsoft.com/office/drawing/2014/main" xmlns="" id="{5E201D68-7DD2-4A67-B7D3-306BE1A01586}"/>
                </a:ext>
              </a:extLst>
            </p:cNvPr>
            <p:cNvSpPr txBox="1"/>
            <p:nvPr/>
          </p:nvSpPr>
          <p:spPr>
            <a:xfrm>
              <a:off x="838287" y="5143609"/>
              <a:ext cx="2605393" cy="830997"/>
            </a:xfrm>
            <a:prstGeom prst="rect">
              <a:avLst/>
            </a:prstGeom>
            <a:noFill/>
          </p:spPr>
          <p:txBody>
            <a:bodyPr wrap="none" rtlCol="0">
              <a:spAutoFit/>
            </a:bodyPr>
            <a:lstStyle/>
            <a:p>
              <a:pPr algn="ctr"/>
              <a:r>
                <a:rPr lang="it-IT" sz="2400" b="1" dirty="0"/>
                <a:t>THE INDUSTRY</a:t>
              </a:r>
            </a:p>
            <a:p>
              <a:pPr algn="ctr"/>
              <a:r>
                <a:rPr lang="it-IT" sz="2400" b="1" dirty="0"/>
                <a:t>OF OUR SUPPLIERS</a:t>
              </a:r>
            </a:p>
          </p:txBody>
        </p:sp>
        <p:sp>
          <p:nvSpPr>
            <p:cNvPr id="42" name="CasellaDiTesto 41">
              <a:extLst>
                <a:ext uri="{FF2B5EF4-FFF2-40B4-BE49-F238E27FC236}">
                  <a16:creationId xmlns:a16="http://schemas.microsoft.com/office/drawing/2014/main" xmlns="" id="{CC4813CF-1FCE-4285-8C54-729875DA4D8D}"/>
                </a:ext>
              </a:extLst>
            </p:cNvPr>
            <p:cNvSpPr txBox="1"/>
            <p:nvPr/>
          </p:nvSpPr>
          <p:spPr>
            <a:xfrm>
              <a:off x="8641732" y="5143609"/>
              <a:ext cx="2848986" cy="830997"/>
            </a:xfrm>
            <a:prstGeom prst="rect">
              <a:avLst/>
            </a:prstGeom>
            <a:noFill/>
          </p:spPr>
          <p:txBody>
            <a:bodyPr wrap="none" rtlCol="0">
              <a:spAutoFit/>
            </a:bodyPr>
            <a:lstStyle/>
            <a:p>
              <a:pPr algn="ctr"/>
              <a:r>
                <a:rPr lang="it-IT" sz="2400" b="1" dirty="0"/>
                <a:t>THE INDUSTRY</a:t>
              </a:r>
            </a:p>
            <a:p>
              <a:pPr algn="ctr"/>
              <a:r>
                <a:rPr lang="it-IT" sz="2400" b="1" dirty="0"/>
                <a:t>OF OUR CUSTOMERS</a:t>
              </a:r>
            </a:p>
          </p:txBody>
        </p:sp>
      </p:grpSp>
      <p:sp>
        <p:nvSpPr>
          <p:cNvPr id="4" name="CasellaDiTesto 3">
            <a:extLst>
              <a:ext uri="{FF2B5EF4-FFF2-40B4-BE49-F238E27FC236}">
                <a16:creationId xmlns:a16="http://schemas.microsoft.com/office/drawing/2014/main" xmlns="" id="{8BE56609-7974-495F-976F-A3B10D2B4DE9}"/>
              </a:ext>
            </a:extLst>
          </p:cNvPr>
          <p:cNvSpPr txBox="1"/>
          <p:nvPr/>
        </p:nvSpPr>
        <p:spPr>
          <a:xfrm>
            <a:off x="3973478" y="5979341"/>
            <a:ext cx="4176528" cy="707886"/>
          </a:xfrm>
          <a:prstGeom prst="rect">
            <a:avLst/>
          </a:prstGeom>
          <a:noFill/>
        </p:spPr>
        <p:txBody>
          <a:bodyPr wrap="none" rtlCol="0">
            <a:spAutoFit/>
          </a:bodyPr>
          <a:lstStyle/>
          <a:p>
            <a:r>
              <a:rPr lang="it-IT" sz="4000" b="1" dirty="0">
                <a:solidFill>
                  <a:srgbClr val="FF0000"/>
                </a:solidFill>
              </a:rPr>
              <a:t>WORST SITUATION</a:t>
            </a:r>
          </a:p>
        </p:txBody>
      </p:sp>
      <p:grpSp>
        <p:nvGrpSpPr>
          <p:cNvPr id="11" name="Gruppo 34">
            <a:extLst>
              <a:ext uri="{FF2B5EF4-FFF2-40B4-BE49-F238E27FC236}">
                <a16:creationId xmlns:a16="http://schemas.microsoft.com/office/drawing/2014/main" xmlns="" id="{EC59FE37-4776-46A8-9E0F-9B3A7DB71355}"/>
              </a:ext>
            </a:extLst>
          </p:cNvPr>
          <p:cNvGrpSpPr/>
          <p:nvPr/>
        </p:nvGrpSpPr>
        <p:grpSpPr>
          <a:xfrm>
            <a:off x="1060828" y="1822440"/>
            <a:ext cx="10669939" cy="461665"/>
            <a:chOff x="1129331" y="5143609"/>
            <a:chExt cx="10669939" cy="461665"/>
          </a:xfrm>
        </p:grpSpPr>
        <p:sp>
          <p:nvSpPr>
            <p:cNvPr id="37" name="CasellaDiTesto 36">
              <a:extLst>
                <a:ext uri="{FF2B5EF4-FFF2-40B4-BE49-F238E27FC236}">
                  <a16:creationId xmlns:a16="http://schemas.microsoft.com/office/drawing/2014/main" xmlns="" id="{A70BA129-0EB4-4766-A714-9592D50A160F}"/>
                </a:ext>
              </a:extLst>
            </p:cNvPr>
            <p:cNvSpPr txBox="1"/>
            <p:nvPr/>
          </p:nvSpPr>
          <p:spPr>
            <a:xfrm>
              <a:off x="4579359" y="5143609"/>
              <a:ext cx="2926700" cy="461665"/>
            </a:xfrm>
            <a:prstGeom prst="rect">
              <a:avLst/>
            </a:prstGeom>
            <a:noFill/>
          </p:spPr>
          <p:txBody>
            <a:bodyPr wrap="none" rtlCol="0">
              <a:spAutoFit/>
            </a:bodyPr>
            <a:lstStyle/>
            <a:p>
              <a:pPr algn="ctr"/>
              <a:r>
                <a:rPr lang="it-IT" sz="2400" b="1" dirty="0"/>
                <a:t>MANY COMPETITORS</a:t>
              </a:r>
            </a:p>
          </p:txBody>
        </p:sp>
        <p:sp>
          <p:nvSpPr>
            <p:cNvPr id="38" name="CasellaDiTesto 37">
              <a:extLst>
                <a:ext uri="{FF2B5EF4-FFF2-40B4-BE49-F238E27FC236}">
                  <a16:creationId xmlns:a16="http://schemas.microsoft.com/office/drawing/2014/main" xmlns="" id="{185C7D63-604B-43FD-8AD0-DC85CD1D50AA}"/>
                </a:ext>
              </a:extLst>
            </p:cNvPr>
            <p:cNvSpPr txBox="1"/>
            <p:nvPr/>
          </p:nvSpPr>
          <p:spPr>
            <a:xfrm>
              <a:off x="1129331" y="5143609"/>
              <a:ext cx="2023311" cy="461665"/>
            </a:xfrm>
            <a:prstGeom prst="rect">
              <a:avLst/>
            </a:prstGeom>
            <a:noFill/>
          </p:spPr>
          <p:txBody>
            <a:bodyPr wrap="none" rtlCol="0">
              <a:spAutoFit/>
            </a:bodyPr>
            <a:lstStyle/>
            <a:p>
              <a:pPr algn="ctr"/>
              <a:r>
                <a:rPr lang="it-IT" sz="2400" b="1" dirty="0"/>
                <a:t>ONE SUPPLIER</a:t>
              </a:r>
            </a:p>
          </p:txBody>
        </p:sp>
        <p:sp>
          <p:nvSpPr>
            <p:cNvPr id="39" name="CasellaDiTesto 38">
              <a:extLst>
                <a:ext uri="{FF2B5EF4-FFF2-40B4-BE49-F238E27FC236}">
                  <a16:creationId xmlns:a16="http://schemas.microsoft.com/office/drawing/2014/main" xmlns="" id="{FC50CFF8-C1E9-4100-9329-A3E035F4C78C}"/>
                </a:ext>
              </a:extLst>
            </p:cNvPr>
            <p:cNvSpPr txBox="1"/>
            <p:nvPr/>
          </p:nvSpPr>
          <p:spPr>
            <a:xfrm>
              <a:off x="8333193" y="5143609"/>
              <a:ext cx="3466077" cy="461665"/>
            </a:xfrm>
            <a:prstGeom prst="rect">
              <a:avLst/>
            </a:prstGeom>
            <a:noFill/>
          </p:spPr>
          <p:txBody>
            <a:bodyPr wrap="none" rtlCol="0">
              <a:spAutoFit/>
            </a:bodyPr>
            <a:lstStyle/>
            <a:p>
              <a:pPr algn="ctr"/>
              <a:r>
                <a:rPr lang="it-IT" sz="2400" b="1" dirty="0"/>
                <a:t>ONE SELLER/INTEGRATOR</a:t>
              </a:r>
            </a:p>
          </p:txBody>
        </p:sp>
      </p:grpSp>
      <p:pic>
        <p:nvPicPr>
          <p:cNvPr id="34" name="Immagine 33">
            <a:extLst>
              <a:ext uri="{FF2B5EF4-FFF2-40B4-BE49-F238E27FC236}">
                <a16:creationId xmlns:a16="http://schemas.microsoft.com/office/drawing/2014/main" xmlns="" id="{59A4E216-BB92-4BFA-BC57-575FA712B8AC}"/>
              </a:ext>
            </a:extLst>
          </p:cNvPr>
          <p:cNvPicPr>
            <a:picLocks noChangeAspect="1"/>
          </p:cNvPicPr>
          <p:nvPr/>
        </p:nvPicPr>
        <p:blipFill>
          <a:blip r:embed="rId2" cstate="print"/>
          <a:stretch>
            <a:fillRect/>
          </a:stretch>
        </p:blipFill>
        <p:spPr>
          <a:xfrm rot="20917671">
            <a:off x="5609387" y="3750547"/>
            <a:ext cx="861060" cy="702159"/>
          </a:xfrm>
          <a:prstGeom prst="rect">
            <a:avLst/>
          </a:prstGeom>
        </p:spPr>
      </p:pic>
      <p:pic>
        <p:nvPicPr>
          <p:cNvPr id="1026" name="Picture 2"/>
          <p:cNvPicPr>
            <a:picLocks noChangeAspect="1" noChangeArrowheads="1"/>
          </p:cNvPicPr>
          <p:nvPr/>
        </p:nvPicPr>
        <p:blipFill>
          <a:blip r:embed="rId4" cstate="print"/>
          <a:srcRect b="41716"/>
          <a:stretch>
            <a:fillRect/>
          </a:stretch>
        </p:blipFill>
        <p:spPr bwMode="auto">
          <a:xfrm>
            <a:off x="6219552" y="4113667"/>
            <a:ext cx="871538" cy="419144"/>
          </a:xfrm>
          <a:prstGeom prst="rect">
            <a:avLst/>
          </a:prstGeom>
          <a:noFill/>
          <a:ln w="9525">
            <a:noFill/>
            <a:miter lim="800000"/>
            <a:headEnd/>
            <a:tailEnd/>
          </a:ln>
          <a:effectLst/>
        </p:spPr>
      </p:pic>
    </p:spTree>
    <p:extLst>
      <p:ext uri="{BB962C8B-B14F-4D97-AF65-F5344CB8AC3E}">
        <p14:creationId xmlns:p14="http://schemas.microsoft.com/office/powerpoint/2010/main" xmlns="" val="338606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magine 11">
            <a:extLst>
              <a:ext uri="{FF2B5EF4-FFF2-40B4-BE49-F238E27FC236}">
                <a16:creationId xmlns:a16="http://schemas.microsoft.com/office/drawing/2014/main" xmlns="" id="{23D1BB19-2345-4AD4-BD2D-CD4AC02B2DD8}"/>
              </a:ext>
            </a:extLst>
          </p:cNvPr>
          <p:cNvPicPr>
            <a:picLocks noChangeAspect="1"/>
          </p:cNvPicPr>
          <p:nvPr/>
        </p:nvPicPr>
        <p:blipFill>
          <a:blip r:embed="rId2" cstate="print"/>
          <a:stretch>
            <a:fillRect/>
          </a:stretch>
        </p:blipFill>
        <p:spPr>
          <a:xfrm rot="21315666">
            <a:off x="1026600" y="2946721"/>
            <a:ext cx="1468139" cy="1045762"/>
          </a:xfrm>
          <a:prstGeom prst="rect">
            <a:avLst/>
          </a:prstGeom>
        </p:spPr>
      </p:pic>
      <p:sp>
        <p:nvSpPr>
          <p:cNvPr id="6" name="Figura a mano libera: forma 5">
            <a:extLst>
              <a:ext uri="{FF2B5EF4-FFF2-40B4-BE49-F238E27FC236}">
                <a16:creationId xmlns:a16="http://schemas.microsoft.com/office/drawing/2014/main" xmlns="" id="{05357C42-DD75-4863-8892-B0BAC80AACD6}"/>
              </a:ext>
            </a:extLst>
          </p:cNvPr>
          <p:cNvSpPr/>
          <p:nvPr/>
        </p:nvSpPr>
        <p:spPr>
          <a:xfrm>
            <a:off x="2582543" y="3214211"/>
            <a:ext cx="6270171" cy="1959428"/>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0171" h="1959428">
                <a:moveTo>
                  <a:pt x="1632857" y="0"/>
                </a:moveTo>
                <a:lnTo>
                  <a:pt x="0" y="1959428"/>
                </a:lnTo>
                <a:lnTo>
                  <a:pt x="5486400" y="1959428"/>
                </a:lnTo>
                <a:lnTo>
                  <a:pt x="6270171" y="0"/>
                </a:lnTo>
                <a:lnTo>
                  <a:pt x="1632857"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igura a mano libera: forma 9">
            <a:extLst>
              <a:ext uri="{FF2B5EF4-FFF2-40B4-BE49-F238E27FC236}">
                <a16:creationId xmlns:a16="http://schemas.microsoft.com/office/drawing/2014/main" xmlns="" id="{5CFDF3A6-C3A1-43E5-A3A6-370E0DD7E167}"/>
              </a:ext>
            </a:extLst>
          </p:cNvPr>
          <p:cNvSpPr/>
          <p:nvPr/>
        </p:nvSpPr>
        <p:spPr>
          <a:xfrm>
            <a:off x="2604125" y="2932136"/>
            <a:ext cx="1616528" cy="2221774"/>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 name="connsiteX0" fmla="*/ 16328 w 1616528"/>
              <a:gd name="connsiteY0" fmla="*/ 2334986 h 2334986"/>
              <a:gd name="connsiteX1" fmla="*/ 0 w 1616528"/>
              <a:gd name="connsiteY1" fmla="*/ 543145 h 2334986"/>
              <a:gd name="connsiteX2" fmla="*/ 1583871 w 1616528"/>
              <a:gd name="connsiteY2" fmla="*/ 0 h 2334986"/>
              <a:gd name="connsiteX3" fmla="*/ 1616528 w 1616528"/>
              <a:gd name="connsiteY3" fmla="*/ 440871 h 2334986"/>
              <a:gd name="connsiteX4" fmla="*/ 65314 w 1616528"/>
              <a:gd name="connsiteY4" fmla="*/ 2318657 h 2334986"/>
              <a:gd name="connsiteX0" fmla="*/ 16328 w 1616528"/>
              <a:gd name="connsiteY0" fmla="*/ 2603194 h 2603194"/>
              <a:gd name="connsiteX1" fmla="*/ 0 w 1616528"/>
              <a:gd name="connsiteY1" fmla="*/ 811353 h 2603194"/>
              <a:gd name="connsiteX2" fmla="*/ 1583871 w 1616528"/>
              <a:gd name="connsiteY2" fmla="*/ 0 h 2603194"/>
              <a:gd name="connsiteX3" fmla="*/ 1616528 w 1616528"/>
              <a:gd name="connsiteY3" fmla="*/ 709079 h 2603194"/>
              <a:gd name="connsiteX4" fmla="*/ 65314 w 1616528"/>
              <a:gd name="connsiteY4" fmla="*/ 2586865 h 2603194"/>
              <a:gd name="connsiteX0" fmla="*/ 16328 w 1616528"/>
              <a:gd name="connsiteY0" fmla="*/ 2603194 h 2603194"/>
              <a:gd name="connsiteX1" fmla="*/ 0 w 1616528"/>
              <a:gd name="connsiteY1" fmla="*/ 1111115 h 2603194"/>
              <a:gd name="connsiteX2" fmla="*/ 1583871 w 1616528"/>
              <a:gd name="connsiteY2" fmla="*/ 0 h 2603194"/>
              <a:gd name="connsiteX3" fmla="*/ 1616528 w 1616528"/>
              <a:gd name="connsiteY3" fmla="*/ 709079 h 2603194"/>
              <a:gd name="connsiteX4" fmla="*/ 65314 w 1616528"/>
              <a:gd name="connsiteY4" fmla="*/ 2586865 h 2603194"/>
              <a:gd name="connsiteX0" fmla="*/ 16328 w 1616528"/>
              <a:gd name="connsiteY0" fmla="*/ 2603194 h 2603194"/>
              <a:gd name="connsiteX1" fmla="*/ 0 w 1616528"/>
              <a:gd name="connsiteY1" fmla="*/ 2186050 h 2603194"/>
              <a:gd name="connsiteX2" fmla="*/ 1583871 w 1616528"/>
              <a:gd name="connsiteY2" fmla="*/ 0 h 2603194"/>
              <a:gd name="connsiteX3" fmla="*/ 1616528 w 1616528"/>
              <a:gd name="connsiteY3" fmla="*/ 709079 h 2603194"/>
              <a:gd name="connsiteX4" fmla="*/ 65314 w 1616528"/>
              <a:gd name="connsiteY4" fmla="*/ 2586865 h 2603194"/>
              <a:gd name="connsiteX0" fmla="*/ 16328 w 1616528"/>
              <a:gd name="connsiteY0" fmla="*/ 2146715 h 2146715"/>
              <a:gd name="connsiteX1" fmla="*/ 0 w 1616528"/>
              <a:gd name="connsiteY1" fmla="*/ 1729571 h 2146715"/>
              <a:gd name="connsiteX2" fmla="*/ 1553391 w 1616528"/>
              <a:gd name="connsiteY2" fmla="*/ 0 h 2146715"/>
              <a:gd name="connsiteX3" fmla="*/ 1616528 w 1616528"/>
              <a:gd name="connsiteY3" fmla="*/ 252600 h 2146715"/>
              <a:gd name="connsiteX4" fmla="*/ 65314 w 1616528"/>
              <a:gd name="connsiteY4" fmla="*/ 2130386 h 21467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6528" h="2146715">
                <a:moveTo>
                  <a:pt x="16328" y="2146715"/>
                </a:moveTo>
                <a:lnTo>
                  <a:pt x="0" y="1729571"/>
                </a:lnTo>
                <a:lnTo>
                  <a:pt x="1553391" y="0"/>
                </a:lnTo>
                <a:lnTo>
                  <a:pt x="1616528" y="252600"/>
                </a:lnTo>
                <a:lnTo>
                  <a:pt x="65314" y="2130386"/>
                </a:ln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a16="http://schemas.microsoft.com/office/drawing/2014/main" xmlns="" id="{4F3AC894-0F34-4831-8C30-71DD94A3E712}"/>
              </a:ext>
            </a:extLst>
          </p:cNvPr>
          <p:cNvSpPr/>
          <p:nvPr/>
        </p:nvSpPr>
        <p:spPr>
          <a:xfrm>
            <a:off x="4220653" y="2996132"/>
            <a:ext cx="4632061" cy="218079"/>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Figura a mano libera: forma 22">
            <a:extLst>
              <a:ext uri="{FF2B5EF4-FFF2-40B4-BE49-F238E27FC236}">
                <a16:creationId xmlns:a16="http://schemas.microsoft.com/office/drawing/2014/main" xmlns="" id="{0A7E259C-8019-4426-8D3A-7EB9FEC4F4FC}"/>
              </a:ext>
            </a:extLst>
          </p:cNvPr>
          <p:cNvSpPr/>
          <p:nvPr/>
        </p:nvSpPr>
        <p:spPr>
          <a:xfrm>
            <a:off x="7994730" y="2963704"/>
            <a:ext cx="895894" cy="2190205"/>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 name="connsiteX0" fmla="*/ 777107 w 777107"/>
              <a:gd name="connsiteY0" fmla="*/ 0 h 2416628"/>
              <a:gd name="connsiteX1" fmla="*/ 777107 w 777107"/>
              <a:gd name="connsiteY1" fmla="*/ 473528 h 2416628"/>
              <a:gd name="connsiteX2" fmla="*/ 58650 w 777107"/>
              <a:gd name="connsiteY2" fmla="*/ 2416628 h 2416628"/>
              <a:gd name="connsiteX3" fmla="*/ 0 w 777107"/>
              <a:gd name="connsiteY3" fmla="*/ 979714 h 2416628"/>
              <a:gd name="connsiteX4" fmla="*/ 777107 w 777107"/>
              <a:gd name="connsiteY4" fmla="*/ 0 h 2416628"/>
              <a:gd name="connsiteX0" fmla="*/ 733120 w 777107"/>
              <a:gd name="connsiteY0" fmla="*/ 0 h 2677885"/>
              <a:gd name="connsiteX1" fmla="*/ 777107 w 777107"/>
              <a:gd name="connsiteY1" fmla="*/ 734785 h 2677885"/>
              <a:gd name="connsiteX2" fmla="*/ 58650 w 777107"/>
              <a:gd name="connsiteY2" fmla="*/ 2677885 h 2677885"/>
              <a:gd name="connsiteX3" fmla="*/ 0 w 777107"/>
              <a:gd name="connsiteY3" fmla="*/ 1240971 h 2677885"/>
              <a:gd name="connsiteX4" fmla="*/ 733120 w 777107"/>
              <a:gd name="connsiteY4" fmla="*/ 0 h 2677885"/>
              <a:gd name="connsiteX0" fmla="*/ 760490 w 804477"/>
              <a:gd name="connsiteY0" fmla="*/ 0 h 2677885"/>
              <a:gd name="connsiteX1" fmla="*/ 804477 w 804477"/>
              <a:gd name="connsiteY1" fmla="*/ 734785 h 2677885"/>
              <a:gd name="connsiteX2" fmla="*/ 86020 w 804477"/>
              <a:gd name="connsiteY2" fmla="*/ 2677885 h 2677885"/>
              <a:gd name="connsiteX3" fmla="*/ 0 w 804477"/>
              <a:gd name="connsiteY3" fmla="*/ 2246811 h 2677885"/>
              <a:gd name="connsiteX4" fmla="*/ 760490 w 804477"/>
              <a:gd name="connsiteY4" fmla="*/ 0 h 2677885"/>
              <a:gd name="connsiteX0" fmla="*/ 760490 w 804477"/>
              <a:gd name="connsiteY0" fmla="*/ 0 h 2190205"/>
              <a:gd name="connsiteX1" fmla="*/ 804477 w 804477"/>
              <a:gd name="connsiteY1" fmla="*/ 247105 h 2190205"/>
              <a:gd name="connsiteX2" fmla="*/ 86020 w 804477"/>
              <a:gd name="connsiteY2" fmla="*/ 2190205 h 2190205"/>
              <a:gd name="connsiteX3" fmla="*/ 0 w 804477"/>
              <a:gd name="connsiteY3" fmla="*/ 1759131 h 2190205"/>
              <a:gd name="connsiteX4" fmla="*/ 760490 w 804477"/>
              <a:gd name="connsiteY4" fmla="*/ 0 h 21902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4477" h="2190205">
                <a:moveTo>
                  <a:pt x="760490" y="0"/>
                </a:moveTo>
                <a:lnTo>
                  <a:pt x="804477" y="247105"/>
                </a:lnTo>
                <a:lnTo>
                  <a:pt x="86020" y="2190205"/>
                </a:lnTo>
                <a:lnTo>
                  <a:pt x="0" y="1759131"/>
                </a:lnTo>
                <a:lnTo>
                  <a:pt x="760490"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 name="Immagine 2">
            <a:extLst>
              <a:ext uri="{FF2B5EF4-FFF2-40B4-BE49-F238E27FC236}">
                <a16:creationId xmlns:a16="http://schemas.microsoft.com/office/drawing/2014/main" xmlns="" id="{59A4E216-BB92-4BFA-BC57-575FA712B8AC}"/>
              </a:ext>
            </a:extLst>
          </p:cNvPr>
          <p:cNvPicPr>
            <a:picLocks noChangeAspect="1"/>
          </p:cNvPicPr>
          <p:nvPr/>
        </p:nvPicPr>
        <p:blipFill>
          <a:blip r:embed="rId2" cstate="print"/>
          <a:stretch>
            <a:fillRect/>
          </a:stretch>
        </p:blipFill>
        <p:spPr>
          <a:xfrm rot="20842038">
            <a:off x="2128759" y="3393443"/>
            <a:ext cx="1558494" cy="1110122"/>
          </a:xfrm>
          <a:prstGeom prst="rect">
            <a:avLst/>
          </a:prstGeom>
        </p:spPr>
      </p:pic>
      <p:sp>
        <p:nvSpPr>
          <p:cNvPr id="9" name="Titolo 8">
            <a:extLst>
              <a:ext uri="{FF2B5EF4-FFF2-40B4-BE49-F238E27FC236}">
                <a16:creationId xmlns:a16="http://schemas.microsoft.com/office/drawing/2014/main" xmlns="" id="{5A417F1E-C800-4D26-AF1F-D1ED6988801B}"/>
              </a:ext>
            </a:extLst>
          </p:cNvPr>
          <p:cNvSpPr>
            <a:spLocks noGrp="1"/>
          </p:cNvSpPr>
          <p:nvPr>
            <p:ph type="title"/>
          </p:nvPr>
        </p:nvSpPr>
        <p:spPr/>
        <p:txBody>
          <a:bodyPr/>
          <a:lstStyle/>
          <a:p>
            <a:pPr lvl="0"/>
            <a:r>
              <a:rPr lang="en-US" dirty="0"/>
              <a:t>Low entry barriers</a:t>
            </a:r>
            <a:endParaRPr lang="it-IT" dirty="0"/>
          </a:p>
        </p:txBody>
      </p:sp>
      <p:sp>
        <p:nvSpPr>
          <p:cNvPr id="69" name="Rettangolo 68">
            <a:extLst>
              <a:ext uri="{FF2B5EF4-FFF2-40B4-BE49-F238E27FC236}">
                <a16:creationId xmlns:a16="http://schemas.microsoft.com/office/drawing/2014/main" xmlns="" id="{938C1FBB-B7C9-4CFC-ABE9-7C48FEB415B4}"/>
              </a:ext>
            </a:extLst>
          </p:cNvPr>
          <p:cNvSpPr/>
          <p:nvPr/>
        </p:nvSpPr>
        <p:spPr>
          <a:xfrm>
            <a:off x="2620453" y="4696606"/>
            <a:ext cx="5470072" cy="440976"/>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5" name="Immagine 4">
            <a:extLst>
              <a:ext uri="{FF2B5EF4-FFF2-40B4-BE49-F238E27FC236}">
                <a16:creationId xmlns:a16="http://schemas.microsoft.com/office/drawing/2014/main" xmlns="" id="{47AFFE6E-493E-40DB-9FDD-18A02F0E701C}"/>
              </a:ext>
            </a:extLst>
          </p:cNvPr>
          <p:cNvPicPr>
            <a:picLocks noChangeAspect="1"/>
          </p:cNvPicPr>
          <p:nvPr/>
        </p:nvPicPr>
        <p:blipFill>
          <a:blip r:embed="rId3" cstate="print"/>
          <a:stretch>
            <a:fillRect/>
          </a:stretch>
        </p:blipFill>
        <p:spPr>
          <a:xfrm flipH="1">
            <a:off x="6836024" y="2517496"/>
            <a:ext cx="1514930" cy="1325564"/>
          </a:xfrm>
          <a:prstGeom prst="rect">
            <a:avLst/>
          </a:prstGeom>
        </p:spPr>
      </p:pic>
      <p:pic>
        <p:nvPicPr>
          <p:cNvPr id="13" name="Immagine 12">
            <a:extLst>
              <a:ext uri="{FF2B5EF4-FFF2-40B4-BE49-F238E27FC236}">
                <a16:creationId xmlns:a16="http://schemas.microsoft.com/office/drawing/2014/main" xmlns="" id="{1D89FC82-0CFE-4E89-A80F-8E540A0E70BE}"/>
              </a:ext>
            </a:extLst>
          </p:cNvPr>
          <p:cNvPicPr>
            <a:picLocks noChangeAspect="1"/>
          </p:cNvPicPr>
          <p:nvPr/>
        </p:nvPicPr>
        <p:blipFill>
          <a:blip r:embed="rId2" cstate="print"/>
          <a:stretch>
            <a:fillRect/>
          </a:stretch>
        </p:blipFill>
        <p:spPr>
          <a:xfrm rot="21160556">
            <a:off x="173446" y="3683388"/>
            <a:ext cx="1740096" cy="1239478"/>
          </a:xfrm>
          <a:prstGeom prst="rect">
            <a:avLst/>
          </a:prstGeom>
        </p:spPr>
      </p:pic>
    </p:spTree>
    <p:extLst>
      <p:ext uri="{BB962C8B-B14F-4D97-AF65-F5344CB8AC3E}">
        <p14:creationId xmlns:p14="http://schemas.microsoft.com/office/powerpoint/2010/main" xmlns="" val="867641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igura a mano libera: forma 5">
            <a:extLst>
              <a:ext uri="{FF2B5EF4-FFF2-40B4-BE49-F238E27FC236}">
                <a16:creationId xmlns:a16="http://schemas.microsoft.com/office/drawing/2014/main" xmlns="" id="{05357C42-DD75-4863-8892-B0BAC80AACD6}"/>
              </a:ext>
            </a:extLst>
          </p:cNvPr>
          <p:cNvSpPr/>
          <p:nvPr/>
        </p:nvSpPr>
        <p:spPr>
          <a:xfrm>
            <a:off x="2582543" y="3214211"/>
            <a:ext cx="6270171" cy="1959428"/>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0171" h="1959428">
                <a:moveTo>
                  <a:pt x="1632857" y="0"/>
                </a:moveTo>
                <a:lnTo>
                  <a:pt x="0" y="1959428"/>
                </a:lnTo>
                <a:lnTo>
                  <a:pt x="5486400" y="1959428"/>
                </a:lnTo>
                <a:lnTo>
                  <a:pt x="6270171" y="0"/>
                </a:lnTo>
                <a:lnTo>
                  <a:pt x="1632857"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igura a mano libera: forma 9">
            <a:extLst>
              <a:ext uri="{FF2B5EF4-FFF2-40B4-BE49-F238E27FC236}">
                <a16:creationId xmlns:a16="http://schemas.microsoft.com/office/drawing/2014/main" xmlns="" id="{5CFDF3A6-C3A1-43E5-A3A6-370E0DD7E167}"/>
              </a:ext>
            </a:extLst>
          </p:cNvPr>
          <p:cNvSpPr/>
          <p:nvPr/>
        </p:nvSpPr>
        <p:spPr>
          <a:xfrm>
            <a:off x="2604125" y="2459696"/>
            <a:ext cx="1616528" cy="2694214"/>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 name="connsiteX0" fmla="*/ 16328 w 1616528"/>
              <a:gd name="connsiteY0" fmla="*/ 2334986 h 2334986"/>
              <a:gd name="connsiteX1" fmla="*/ 0 w 1616528"/>
              <a:gd name="connsiteY1" fmla="*/ 543145 h 2334986"/>
              <a:gd name="connsiteX2" fmla="*/ 1583871 w 1616528"/>
              <a:gd name="connsiteY2" fmla="*/ 0 h 2334986"/>
              <a:gd name="connsiteX3" fmla="*/ 1616528 w 1616528"/>
              <a:gd name="connsiteY3" fmla="*/ 440871 h 2334986"/>
              <a:gd name="connsiteX4" fmla="*/ 65314 w 1616528"/>
              <a:gd name="connsiteY4" fmla="*/ 2318657 h 2334986"/>
              <a:gd name="connsiteX0" fmla="*/ 16328 w 1616528"/>
              <a:gd name="connsiteY0" fmla="*/ 2603194 h 2603194"/>
              <a:gd name="connsiteX1" fmla="*/ 0 w 1616528"/>
              <a:gd name="connsiteY1" fmla="*/ 811353 h 2603194"/>
              <a:gd name="connsiteX2" fmla="*/ 1583871 w 1616528"/>
              <a:gd name="connsiteY2" fmla="*/ 0 h 2603194"/>
              <a:gd name="connsiteX3" fmla="*/ 1616528 w 1616528"/>
              <a:gd name="connsiteY3" fmla="*/ 709079 h 2603194"/>
              <a:gd name="connsiteX4" fmla="*/ 65314 w 1616528"/>
              <a:gd name="connsiteY4" fmla="*/ 2586865 h 2603194"/>
              <a:gd name="connsiteX0" fmla="*/ 16328 w 1616528"/>
              <a:gd name="connsiteY0" fmla="*/ 2603194 h 2603194"/>
              <a:gd name="connsiteX1" fmla="*/ 0 w 1616528"/>
              <a:gd name="connsiteY1" fmla="*/ 1111115 h 2603194"/>
              <a:gd name="connsiteX2" fmla="*/ 1583871 w 1616528"/>
              <a:gd name="connsiteY2" fmla="*/ 0 h 2603194"/>
              <a:gd name="connsiteX3" fmla="*/ 1616528 w 1616528"/>
              <a:gd name="connsiteY3" fmla="*/ 709079 h 2603194"/>
              <a:gd name="connsiteX4" fmla="*/ 65314 w 1616528"/>
              <a:gd name="connsiteY4" fmla="*/ 2586865 h 2603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6528" h="2603194">
                <a:moveTo>
                  <a:pt x="16328" y="2603194"/>
                </a:moveTo>
                <a:lnTo>
                  <a:pt x="0" y="1111115"/>
                </a:lnTo>
                <a:lnTo>
                  <a:pt x="1583871" y="0"/>
                </a:lnTo>
                <a:lnTo>
                  <a:pt x="1616528" y="709079"/>
                </a:lnTo>
                <a:lnTo>
                  <a:pt x="65314" y="2586865"/>
                </a:ln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a16="http://schemas.microsoft.com/office/drawing/2014/main" xmlns="" id="{4F3AC894-0F34-4831-8C30-71DD94A3E712}"/>
              </a:ext>
            </a:extLst>
          </p:cNvPr>
          <p:cNvSpPr/>
          <p:nvPr/>
        </p:nvSpPr>
        <p:spPr>
          <a:xfrm>
            <a:off x="4220653" y="2459696"/>
            <a:ext cx="4632061" cy="754516"/>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Figura a mano libera: forma 22">
            <a:extLst>
              <a:ext uri="{FF2B5EF4-FFF2-40B4-BE49-F238E27FC236}">
                <a16:creationId xmlns:a16="http://schemas.microsoft.com/office/drawing/2014/main" xmlns="" id="{0A7E259C-8019-4426-8D3A-7EB9FEC4F4FC}"/>
              </a:ext>
            </a:extLst>
          </p:cNvPr>
          <p:cNvSpPr/>
          <p:nvPr/>
        </p:nvSpPr>
        <p:spPr>
          <a:xfrm>
            <a:off x="8025210" y="2476024"/>
            <a:ext cx="865414" cy="2677885"/>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 name="connsiteX0" fmla="*/ 777107 w 777107"/>
              <a:gd name="connsiteY0" fmla="*/ 0 h 2416628"/>
              <a:gd name="connsiteX1" fmla="*/ 777107 w 777107"/>
              <a:gd name="connsiteY1" fmla="*/ 473528 h 2416628"/>
              <a:gd name="connsiteX2" fmla="*/ 58650 w 777107"/>
              <a:gd name="connsiteY2" fmla="*/ 2416628 h 2416628"/>
              <a:gd name="connsiteX3" fmla="*/ 0 w 777107"/>
              <a:gd name="connsiteY3" fmla="*/ 979714 h 2416628"/>
              <a:gd name="connsiteX4" fmla="*/ 777107 w 777107"/>
              <a:gd name="connsiteY4" fmla="*/ 0 h 2416628"/>
              <a:gd name="connsiteX0" fmla="*/ 733120 w 777107"/>
              <a:gd name="connsiteY0" fmla="*/ 0 h 2677885"/>
              <a:gd name="connsiteX1" fmla="*/ 777107 w 777107"/>
              <a:gd name="connsiteY1" fmla="*/ 734785 h 2677885"/>
              <a:gd name="connsiteX2" fmla="*/ 58650 w 777107"/>
              <a:gd name="connsiteY2" fmla="*/ 2677885 h 2677885"/>
              <a:gd name="connsiteX3" fmla="*/ 0 w 777107"/>
              <a:gd name="connsiteY3" fmla="*/ 1240971 h 2677885"/>
              <a:gd name="connsiteX4" fmla="*/ 733120 w 777107"/>
              <a:gd name="connsiteY4" fmla="*/ 0 h 26778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7107" h="2677885">
                <a:moveTo>
                  <a:pt x="733120" y="0"/>
                </a:moveTo>
                <a:lnTo>
                  <a:pt x="777107" y="734785"/>
                </a:lnTo>
                <a:lnTo>
                  <a:pt x="58650" y="2677885"/>
                </a:lnTo>
                <a:lnTo>
                  <a:pt x="0" y="1240971"/>
                </a:lnTo>
                <a:lnTo>
                  <a:pt x="733120"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 name="Immagine 2">
            <a:extLst>
              <a:ext uri="{FF2B5EF4-FFF2-40B4-BE49-F238E27FC236}">
                <a16:creationId xmlns:a16="http://schemas.microsoft.com/office/drawing/2014/main" xmlns="" id="{59A4E216-BB92-4BFA-BC57-575FA712B8AC}"/>
              </a:ext>
            </a:extLst>
          </p:cNvPr>
          <p:cNvPicPr>
            <a:picLocks noChangeAspect="1"/>
          </p:cNvPicPr>
          <p:nvPr/>
        </p:nvPicPr>
        <p:blipFill>
          <a:blip r:embed="rId2" cstate="print"/>
          <a:stretch>
            <a:fillRect/>
          </a:stretch>
        </p:blipFill>
        <p:spPr>
          <a:xfrm flipH="1">
            <a:off x="6434102" y="2734284"/>
            <a:ext cx="1616529" cy="1151461"/>
          </a:xfrm>
          <a:prstGeom prst="rect">
            <a:avLst/>
          </a:prstGeom>
        </p:spPr>
      </p:pic>
      <p:sp>
        <p:nvSpPr>
          <p:cNvPr id="9" name="Titolo 8">
            <a:extLst>
              <a:ext uri="{FF2B5EF4-FFF2-40B4-BE49-F238E27FC236}">
                <a16:creationId xmlns:a16="http://schemas.microsoft.com/office/drawing/2014/main" xmlns="" id="{5A417F1E-C800-4D26-AF1F-D1ED6988801B}"/>
              </a:ext>
            </a:extLst>
          </p:cNvPr>
          <p:cNvSpPr>
            <a:spLocks noGrp="1"/>
          </p:cNvSpPr>
          <p:nvPr>
            <p:ph type="title"/>
          </p:nvPr>
        </p:nvSpPr>
        <p:spPr/>
        <p:txBody>
          <a:bodyPr/>
          <a:lstStyle/>
          <a:p>
            <a:pPr lvl="0"/>
            <a:r>
              <a:rPr lang="en-US" dirty="0"/>
              <a:t>High Entry barriers</a:t>
            </a:r>
            <a:endParaRPr lang="it-IT" dirty="0"/>
          </a:p>
        </p:txBody>
      </p:sp>
      <p:sp>
        <p:nvSpPr>
          <p:cNvPr id="69" name="Rettangolo 68">
            <a:extLst>
              <a:ext uri="{FF2B5EF4-FFF2-40B4-BE49-F238E27FC236}">
                <a16:creationId xmlns:a16="http://schemas.microsoft.com/office/drawing/2014/main" xmlns="" id="{938C1FBB-B7C9-4CFC-ABE9-7C48FEB415B4}"/>
              </a:ext>
            </a:extLst>
          </p:cNvPr>
          <p:cNvSpPr/>
          <p:nvPr/>
        </p:nvSpPr>
        <p:spPr>
          <a:xfrm>
            <a:off x="2620453" y="3643789"/>
            <a:ext cx="5470072" cy="1493793"/>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5" name="Immagine 4">
            <a:extLst>
              <a:ext uri="{FF2B5EF4-FFF2-40B4-BE49-F238E27FC236}">
                <a16:creationId xmlns:a16="http://schemas.microsoft.com/office/drawing/2014/main" xmlns="" id="{47AFFE6E-493E-40DB-9FDD-18A02F0E701C}"/>
              </a:ext>
            </a:extLst>
          </p:cNvPr>
          <p:cNvPicPr>
            <a:picLocks noChangeAspect="1"/>
          </p:cNvPicPr>
          <p:nvPr/>
        </p:nvPicPr>
        <p:blipFill>
          <a:blip r:embed="rId3" cstate="print"/>
          <a:stretch>
            <a:fillRect/>
          </a:stretch>
        </p:blipFill>
        <p:spPr>
          <a:xfrm>
            <a:off x="688116" y="3554559"/>
            <a:ext cx="1531376" cy="1339954"/>
          </a:xfrm>
          <a:prstGeom prst="rect">
            <a:avLst/>
          </a:prstGeom>
        </p:spPr>
      </p:pic>
      <p:sp>
        <p:nvSpPr>
          <p:cNvPr id="8" name="Freccia circolare in giù 7">
            <a:extLst>
              <a:ext uri="{FF2B5EF4-FFF2-40B4-BE49-F238E27FC236}">
                <a16:creationId xmlns:a16="http://schemas.microsoft.com/office/drawing/2014/main" xmlns="" id="{1EA8873A-C649-485E-B7A4-BB731431598C}"/>
              </a:ext>
            </a:extLst>
          </p:cNvPr>
          <p:cNvSpPr/>
          <p:nvPr/>
        </p:nvSpPr>
        <p:spPr>
          <a:xfrm>
            <a:off x="1878023" y="2790147"/>
            <a:ext cx="1783879" cy="741973"/>
          </a:xfrm>
          <a:prstGeom prst="curved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pic>
        <p:nvPicPr>
          <p:cNvPr id="11" name="Immagine 10">
            <a:extLst>
              <a:ext uri="{FF2B5EF4-FFF2-40B4-BE49-F238E27FC236}">
                <a16:creationId xmlns:a16="http://schemas.microsoft.com/office/drawing/2014/main" xmlns="" id="{00A61F4A-D8B2-4B4D-9C88-1C3A04275A26}"/>
              </a:ext>
            </a:extLst>
          </p:cNvPr>
          <p:cNvPicPr>
            <a:picLocks noChangeAspect="1"/>
          </p:cNvPicPr>
          <p:nvPr/>
        </p:nvPicPr>
        <p:blipFill>
          <a:blip r:embed="rId3" cstate="print"/>
          <a:stretch>
            <a:fillRect/>
          </a:stretch>
        </p:blipFill>
        <p:spPr>
          <a:xfrm rot="20164898">
            <a:off x="439242" y="2526039"/>
            <a:ext cx="1250333" cy="1094041"/>
          </a:xfrm>
          <a:prstGeom prst="rect">
            <a:avLst/>
          </a:prstGeom>
        </p:spPr>
      </p:pic>
      <p:sp>
        <p:nvSpPr>
          <p:cNvPr id="12" name="CasellaDiTesto 11"/>
          <p:cNvSpPr txBox="1"/>
          <p:nvPr/>
        </p:nvSpPr>
        <p:spPr>
          <a:xfrm rot="16200000">
            <a:off x="2299062" y="4167051"/>
            <a:ext cx="1277657" cy="369332"/>
          </a:xfrm>
          <a:prstGeom prst="rect">
            <a:avLst/>
          </a:prstGeom>
          <a:noFill/>
        </p:spPr>
        <p:txBody>
          <a:bodyPr wrap="none" rtlCol="0">
            <a:spAutoFit/>
          </a:bodyPr>
          <a:lstStyle/>
          <a:p>
            <a:r>
              <a:rPr lang="it-IT" b="1" dirty="0" smtClean="0"/>
              <a:t>CAPABITIES</a:t>
            </a:r>
            <a:endParaRPr lang="it-IT" b="1" dirty="0"/>
          </a:p>
        </p:txBody>
      </p:sp>
    </p:spTree>
    <p:extLst>
      <p:ext uri="{BB962C8B-B14F-4D97-AF65-F5344CB8AC3E}">
        <p14:creationId xmlns:p14="http://schemas.microsoft.com/office/powerpoint/2010/main" xmlns="" val="383007451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8">
            <a:extLst>
              <a:ext uri="{FF2B5EF4-FFF2-40B4-BE49-F238E27FC236}">
                <a16:creationId xmlns:a16="http://schemas.microsoft.com/office/drawing/2014/main" xmlns="" id="{5A417F1E-C800-4D26-AF1F-D1ED6988801B}"/>
              </a:ext>
            </a:extLst>
          </p:cNvPr>
          <p:cNvSpPr>
            <a:spLocks noGrp="1"/>
          </p:cNvSpPr>
          <p:nvPr>
            <p:ph type="title"/>
          </p:nvPr>
        </p:nvSpPr>
        <p:spPr/>
        <p:txBody>
          <a:bodyPr/>
          <a:lstStyle/>
          <a:p>
            <a:pPr lvl="0"/>
            <a:r>
              <a:rPr lang="en-US" dirty="0"/>
              <a:t>High Entry barriers:</a:t>
            </a:r>
            <a:endParaRPr lang="it-IT" dirty="0"/>
          </a:p>
        </p:txBody>
      </p:sp>
      <p:grpSp>
        <p:nvGrpSpPr>
          <p:cNvPr id="4" name="Gruppo 3">
            <a:extLst>
              <a:ext uri="{FF2B5EF4-FFF2-40B4-BE49-F238E27FC236}">
                <a16:creationId xmlns:a16="http://schemas.microsoft.com/office/drawing/2014/main" xmlns="" id="{0DB8D995-7A2A-4904-A55B-2AFCC233D0C3}"/>
              </a:ext>
            </a:extLst>
          </p:cNvPr>
          <p:cNvGrpSpPr/>
          <p:nvPr/>
        </p:nvGrpSpPr>
        <p:grpSpPr>
          <a:xfrm>
            <a:off x="33989" y="2673057"/>
            <a:ext cx="5133564" cy="1914184"/>
            <a:chOff x="688116" y="2459696"/>
            <a:chExt cx="8202508" cy="2713943"/>
          </a:xfrm>
        </p:grpSpPr>
        <p:sp>
          <p:nvSpPr>
            <p:cNvPr id="6" name="Figura a mano libera: forma 5">
              <a:extLst>
                <a:ext uri="{FF2B5EF4-FFF2-40B4-BE49-F238E27FC236}">
                  <a16:creationId xmlns:a16="http://schemas.microsoft.com/office/drawing/2014/main" xmlns="" id="{05357C42-DD75-4863-8892-B0BAC80AACD6}"/>
                </a:ext>
              </a:extLst>
            </p:cNvPr>
            <p:cNvSpPr/>
            <p:nvPr/>
          </p:nvSpPr>
          <p:spPr>
            <a:xfrm>
              <a:off x="2582543" y="3214211"/>
              <a:ext cx="6270171" cy="1959428"/>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0171" h="1959428">
                  <a:moveTo>
                    <a:pt x="1632857" y="0"/>
                  </a:moveTo>
                  <a:lnTo>
                    <a:pt x="0" y="1959428"/>
                  </a:lnTo>
                  <a:lnTo>
                    <a:pt x="5486400" y="1959428"/>
                  </a:lnTo>
                  <a:lnTo>
                    <a:pt x="6270171" y="0"/>
                  </a:lnTo>
                  <a:lnTo>
                    <a:pt x="1632857"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igura a mano libera: forma 9">
              <a:extLst>
                <a:ext uri="{FF2B5EF4-FFF2-40B4-BE49-F238E27FC236}">
                  <a16:creationId xmlns:a16="http://schemas.microsoft.com/office/drawing/2014/main" xmlns="" id="{5CFDF3A6-C3A1-43E5-A3A6-370E0DD7E167}"/>
                </a:ext>
              </a:extLst>
            </p:cNvPr>
            <p:cNvSpPr/>
            <p:nvPr/>
          </p:nvSpPr>
          <p:spPr>
            <a:xfrm>
              <a:off x="2604125" y="2459696"/>
              <a:ext cx="1616528" cy="2694214"/>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 name="connsiteX0" fmla="*/ 16328 w 1616528"/>
                <a:gd name="connsiteY0" fmla="*/ 2334986 h 2334986"/>
                <a:gd name="connsiteX1" fmla="*/ 0 w 1616528"/>
                <a:gd name="connsiteY1" fmla="*/ 543145 h 2334986"/>
                <a:gd name="connsiteX2" fmla="*/ 1583871 w 1616528"/>
                <a:gd name="connsiteY2" fmla="*/ 0 h 2334986"/>
                <a:gd name="connsiteX3" fmla="*/ 1616528 w 1616528"/>
                <a:gd name="connsiteY3" fmla="*/ 440871 h 2334986"/>
                <a:gd name="connsiteX4" fmla="*/ 65314 w 1616528"/>
                <a:gd name="connsiteY4" fmla="*/ 2318657 h 2334986"/>
                <a:gd name="connsiteX0" fmla="*/ 16328 w 1616528"/>
                <a:gd name="connsiteY0" fmla="*/ 2603194 h 2603194"/>
                <a:gd name="connsiteX1" fmla="*/ 0 w 1616528"/>
                <a:gd name="connsiteY1" fmla="*/ 811353 h 2603194"/>
                <a:gd name="connsiteX2" fmla="*/ 1583871 w 1616528"/>
                <a:gd name="connsiteY2" fmla="*/ 0 h 2603194"/>
                <a:gd name="connsiteX3" fmla="*/ 1616528 w 1616528"/>
                <a:gd name="connsiteY3" fmla="*/ 709079 h 2603194"/>
                <a:gd name="connsiteX4" fmla="*/ 65314 w 1616528"/>
                <a:gd name="connsiteY4" fmla="*/ 2586865 h 2603194"/>
                <a:gd name="connsiteX0" fmla="*/ 16328 w 1616528"/>
                <a:gd name="connsiteY0" fmla="*/ 2603194 h 2603194"/>
                <a:gd name="connsiteX1" fmla="*/ 0 w 1616528"/>
                <a:gd name="connsiteY1" fmla="*/ 1111115 h 2603194"/>
                <a:gd name="connsiteX2" fmla="*/ 1583871 w 1616528"/>
                <a:gd name="connsiteY2" fmla="*/ 0 h 2603194"/>
                <a:gd name="connsiteX3" fmla="*/ 1616528 w 1616528"/>
                <a:gd name="connsiteY3" fmla="*/ 709079 h 2603194"/>
                <a:gd name="connsiteX4" fmla="*/ 65314 w 1616528"/>
                <a:gd name="connsiteY4" fmla="*/ 2586865 h 2603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6528" h="2603194">
                  <a:moveTo>
                    <a:pt x="16328" y="2603194"/>
                  </a:moveTo>
                  <a:lnTo>
                    <a:pt x="0" y="1111115"/>
                  </a:lnTo>
                  <a:lnTo>
                    <a:pt x="1583871" y="0"/>
                  </a:lnTo>
                  <a:lnTo>
                    <a:pt x="1616528" y="709079"/>
                  </a:lnTo>
                  <a:lnTo>
                    <a:pt x="65314" y="2586865"/>
                  </a:ln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a16="http://schemas.microsoft.com/office/drawing/2014/main" xmlns="" id="{4F3AC894-0F34-4831-8C30-71DD94A3E712}"/>
                </a:ext>
              </a:extLst>
            </p:cNvPr>
            <p:cNvSpPr/>
            <p:nvPr/>
          </p:nvSpPr>
          <p:spPr>
            <a:xfrm>
              <a:off x="4220653" y="2459696"/>
              <a:ext cx="4632061" cy="754516"/>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Figura a mano libera: forma 22">
              <a:extLst>
                <a:ext uri="{FF2B5EF4-FFF2-40B4-BE49-F238E27FC236}">
                  <a16:creationId xmlns:a16="http://schemas.microsoft.com/office/drawing/2014/main" xmlns="" id="{0A7E259C-8019-4426-8D3A-7EB9FEC4F4FC}"/>
                </a:ext>
              </a:extLst>
            </p:cNvPr>
            <p:cNvSpPr/>
            <p:nvPr/>
          </p:nvSpPr>
          <p:spPr>
            <a:xfrm>
              <a:off x="8025210" y="2476024"/>
              <a:ext cx="865414" cy="2677885"/>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 name="connsiteX0" fmla="*/ 777107 w 777107"/>
                <a:gd name="connsiteY0" fmla="*/ 0 h 2416628"/>
                <a:gd name="connsiteX1" fmla="*/ 777107 w 777107"/>
                <a:gd name="connsiteY1" fmla="*/ 473528 h 2416628"/>
                <a:gd name="connsiteX2" fmla="*/ 58650 w 777107"/>
                <a:gd name="connsiteY2" fmla="*/ 2416628 h 2416628"/>
                <a:gd name="connsiteX3" fmla="*/ 0 w 777107"/>
                <a:gd name="connsiteY3" fmla="*/ 979714 h 2416628"/>
                <a:gd name="connsiteX4" fmla="*/ 777107 w 777107"/>
                <a:gd name="connsiteY4" fmla="*/ 0 h 2416628"/>
                <a:gd name="connsiteX0" fmla="*/ 733120 w 777107"/>
                <a:gd name="connsiteY0" fmla="*/ 0 h 2677885"/>
                <a:gd name="connsiteX1" fmla="*/ 777107 w 777107"/>
                <a:gd name="connsiteY1" fmla="*/ 734785 h 2677885"/>
                <a:gd name="connsiteX2" fmla="*/ 58650 w 777107"/>
                <a:gd name="connsiteY2" fmla="*/ 2677885 h 2677885"/>
                <a:gd name="connsiteX3" fmla="*/ 0 w 777107"/>
                <a:gd name="connsiteY3" fmla="*/ 1240971 h 2677885"/>
                <a:gd name="connsiteX4" fmla="*/ 733120 w 777107"/>
                <a:gd name="connsiteY4" fmla="*/ 0 h 26778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7107" h="2677885">
                  <a:moveTo>
                    <a:pt x="733120" y="0"/>
                  </a:moveTo>
                  <a:lnTo>
                    <a:pt x="777107" y="734785"/>
                  </a:lnTo>
                  <a:lnTo>
                    <a:pt x="58650" y="2677885"/>
                  </a:lnTo>
                  <a:lnTo>
                    <a:pt x="0" y="1240971"/>
                  </a:lnTo>
                  <a:lnTo>
                    <a:pt x="733120"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 name="Immagine 2">
              <a:extLst>
                <a:ext uri="{FF2B5EF4-FFF2-40B4-BE49-F238E27FC236}">
                  <a16:creationId xmlns:a16="http://schemas.microsoft.com/office/drawing/2014/main" xmlns="" id="{59A4E216-BB92-4BFA-BC57-575FA712B8AC}"/>
                </a:ext>
              </a:extLst>
            </p:cNvPr>
            <p:cNvPicPr>
              <a:picLocks noChangeAspect="1"/>
            </p:cNvPicPr>
            <p:nvPr/>
          </p:nvPicPr>
          <p:blipFill>
            <a:blip r:embed="rId2" cstate="print"/>
            <a:stretch>
              <a:fillRect/>
            </a:stretch>
          </p:blipFill>
          <p:spPr>
            <a:xfrm>
              <a:off x="4780519" y="3032190"/>
              <a:ext cx="1234135" cy="879080"/>
            </a:xfrm>
            <a:prstGeom prst="rect">
              <a:avLst/>
            </a:prstGeom>
          </p:spPr>
        </p:pic>
        <p:sp>
          <p:nvSpPr>
            <p:cNvPr id="69" name="Rettangolo 68">
              <a:extLst>
                <a:ext uri="{FF2B5EF4-FFF2-40B4-BE49-F238E27FC236}">
                  <a16:creationId xmlns:a16="http://schemas.microsoft.com/office/drawing/2014/main" xmlns="" id="{938C1FBB-B7C9-4CFC-ABE9-7C48FEB415B4}"/>
                </a:ext>
              </a:extLst>
            </p:cNvPr>
            <p:cNvSpPr/>
            <p:nvPr/>
          </p:nvSpPr>
          <p:spPr>
            <a:xfrm>
              <a:off x="2620453" y="3643789"/>
              <a:ext cx="5470072" cy="1493793"/>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5" name="Immagine 4">
              <a:extLst>
                <a:ext uri="{FF2B5EF4-FFF2-40B4-BE49-F238E27FC236}">
                  <a16:creationId xmlns:a16="http://schemas.microsoft.com/office/drawing/2014/main" xmlns="" id="{47AFFE6E-493E-40DB-9FDD-18A02F0E701C}"/>
                </a:ext>
              </a:extLst>
            </p:cNvPr>
            <p:cNvPicPr>
              <a:picLocks noChangeAspect="1"/>
            </p:cNvPicPr>
            <p:nvPr/>
          </p:nvPicPr>
          <p:blipFill>
            <a:blip r:embed="rId3" cstate="print"/>
            <a:stretch>
              <a:fillRect/>
            </a:stretch>
          </p:blipFill>
          <p:spPr>
            <a:xfrm>
              <a:off x="688116" y="3554559"/>
              <a:ext cx="1531376" cy="1339954"/>
            </a:xfrm>
            <a:prstGeom prst="rect">
              <a:avLst/>
            </a:prstGeom>
          </p:spPr>
        </p:pic>
        <p:sp>
          <p:nvSpPr>
            <p:cNvPr id="8" name="Freccia circolare in giù 7">
              <a:extLst>
                <a:ext uri="{FF2B5EF4-FFF2-40B4-BE49-F238E27FC236}">
                  <a16:creationId xmlns:a16="http://schemas.microsoft.com/office/drawing/2014/main" xmlns="" id="{1EA8873A-C649-485E-B7A4-BB731431598C}"/>
                </a:ext>
              </a:extLst>
            </p:cNvPr>
            <p:cNvSpPr/>
            <p:nvPr/>
          </p:nvSpPr>
          <p:spPr>
            <a:xfrm>
              <a:off x="1878023" y="2790147"/>
              <a:ext cx="1783879" cy="741973"/>
            </a:xfrm>
            <a:prstGeom prst="curved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grpSp>
      <p:sp>
        <p:nvSpPr>
          <p:cNvPr id="2" name="CasellaDiTesto 1">
            <a:extLst>
              <a:ext uri="{FF2B5EF4-FFF2-40B4-BE49-F238E27FC236}">
                <a16:creationId xmlns:a16="http://schemas.microsoft.com/office/drawing/2014/main" xmlns="" id="{826DE381-F01E-41BE-BC4E-AA5C368C3E2B}"/>
              </a:ext>
            </a:extLst>
          </p:cNvPr>
          <p:cNvSpPr txBox="1"/>
          <p:nvPr/>
        </p:nvSpPr>
        <p:spPr>
          <a:xfrm>
            <a:off x="5352166" y="302359"/>
            <a:ext cx="6839834" cy="5693866"/>
          </a:xfrm>
          <a:prstGeom prst="rect">
            <a:avLst/>
          </a:prstGeom>
          <a:noFill/>
        </p:spPr>
        <p:txBody>
          <a:bodyPr wrap="square" rtlCol="0">
            <a:spAutoFit/>
          </a:bodyPr>
          <a:lstStyle/>
          <a:p>
            <a:r>
              <a:rPr lang="en-US" sz="2800" dirty="0" smtClean="0"/>
              <a:t>The height of the barrier depends on the investments and efforts to be made to acquire the critical capabilities to be able to compete within the fence.</a:t>
            </a:r>
          </a:p>
          <a:p>
            <a:endParaRPr lang="en-US" sz="2800" dirty="0" smtClean="0"/>
          </a:p>
          <a:p>
            <a:r>
              <a:rPr lang="en-US" sz="2800" dirty="0" smtClean="0"/>
              <a:t>Investment in</a:t>
            </a:r>
          </a:p>
          <a:p>
            <a:r>
              <a:rPr lang="en-US" sz="2800" b="1" dirty="0" smtClean="0"/>
              <a:t>Technical capabilities </a:t>
            </a:r>
            <a:r>
              <a:rPr lang="en-US" sz="2800" dirty="0" smtClean="0"/>
              <a:t>(tangible / intangible)</a:t>
            </a:r>
          </a:p>
          <a:p>
            <a:r>
              <a:rPr lang="en-US" sz="2800" dirty="0" smtClean="0"/>
              <a:t>Process and product technology</a:t>
            </a:r>
          </a:p>
          <a:p>
            <a:r>
              <a:rPr lang="en-US" sz="2800" dirty="0" smtClean="0"/>
              <a:t>Capacity, flexibility, elasticity</a:t>
            </a:r>
          </a:p>
          <a:p>
            <a:endParaRPr lang="en-US" sz="2800" dirty="0" smtClean="0"/>
          </a:p>
          <a:p>
            <a:r>
              <a:rPr lang="en-US" sz="2800" b="1" dirty="0" smtClean="0"/>
              <a:t>Relational capabilities </a:t>
            </a:r>
            <a:r>
              <a:rPr lang="en-US" sz="2800" dirty="0" smtClean="0"/>
              <a:t>(tangible / intangible)</a:t>
            </a:r>
          </a:p>
          <a:p>
            <a:r>
              <a:rPr lang="en-US" sz="2800" dirty="0" smtClean="0"/>
              <a:t>Brand (awareness, reputation)</a:t>
            </a:r>
          </a:p>
          <a:p>
            <a:r>
              <a:rPr lang="en-US" sz="2800" dirty="0" smtClean="0"/>
              <a:t>Business relations</a:t>
            </a:r>
            <a:endParaRPr lang="it-IT" sz="2800" dirty="0"/>
          </a:p>
        </p:txBody>
      </p:sp>
    </p:spTree>
    <p:extLst>
      <p:ext uri="{BB962C8B-B14F-4D97-AF65-F5344CB8AC3E}">
        <p14:creationId xmlns:p14="http://schemas.microsoft.com/office/powerpoint/2010/main" xmlns="" val="263110174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8">
            <a:extLst>
              <a:ext uri="{FF2B5EF4-FFF2-40B4-BE49-F238E27FC236}">
                <a16:creationId xmlns:a16="http://schemas.microsoft.com/office/drawing/2014/main" xmlns="" id="{5A417F1E-C800-4D26-AF1F-D1ED6988801B}"/>
              </a:ext>
            </a:extLst>
          </p:cNvPr>
          <p:cNvSpPr>
            <a:spLocks noGrp="1"/>
          </p:cNvSpPr>
          <p:nvPr>
            <p:ph type="title"/>
          </p:nvPr>
        </p:nvSpPr>
        <p:spPr/>
        <p:txBody>
          <a:bodyPr/>
          <a:lstStyle/>
          <a:p>
            <a:pPr lvl="0"/>
            <a:r>
              <a:rPr lang="en-US" dirty="0"/>
              <a:t>High Exit barriers:</a:t>
            </a:r>
            <a:endParaRPr lang="it-IT" dirty="0"/>
          </a:p>
        </p:txBody>
      </p:sp>
      <p:sp>
        <p:nvSpPr>
          <p:cNvPr id="2" name="CasellaDiTesto 1">
            <a:extLst>
              <a:ext uri="{FF2B5EF4-FFF2-40B4-BE49-F238E27FC236}">
                <a16:creationId xmlns:a16="http://schemas.microsoft.com/office/drawing/2014/main" xmlns="" id="{826DE381-F01E-41BE-BC4E-AA5C368C3E2B}"/>
              </a:ext>
            </a:extLst>
          </p:cNvPr>
          <p:cNvSpPr txBox="1"/>
          <p:nvPr/>
        </p:nvSpPr>
        <p:spPr>
          <a:xfrm>
            <a:off x="5358971" y="680216"/>
            <a:ext cx="6839834" cy="4832092"/>
          </a:xfrm>
          <a:prstGeom prst="rect">
            <a:avLst/>
          </a:prstGeom>
          <a:noFill/>
        </p:spPr>
        <p:txBody>
          <a:bodyPr wrap="square" rtlCol="0">
            <a:spAutoFit/>
          </a:bodyPr>
          <a:lstStyle/>
          <a:p>
            <a:r>
              <a:rPr lang="en-US" sz="2800" b="1" dirty="0" smtClean="0"/>
              <a:t>High barriers imprison competitors in the fence.</a:t>
            </a:r>
          </a:p>
          <a:p>
            <a:endParaRPr lang="en-US" sz="2800" dirty="0" smtClean="0"/>
          </a:p>
          <a:p>
            <a:r>
              <a:rPr lang="en-US" sz="2800" dirty="0" smtClean="0"/>
              <a:t>Leaving the fence, those inside would give up the tangible and intangible assets in which they had invested.</a:t>
            </a:r>
          </a:p>
          <a:p>
            <a:endParaRPr lang="en-US" sz="2800" dirty="0" smtClean="0"/>
          </a:p>
          <a:p>
            <a:r>
              <a:rPr lang="en-US" sz="2800" dirty="0" smtClean="0"/>
              <a:t>Many competitors imprisoned in a fence fight each other</a:t>
            </a:r>
          </a:p>
          <a:p>
            <a:endParaRPr lang="en-US" sz="2800" dirty="0" smtClean="0"/>
          </a:p>
          <a:p>
            <a:r>
              <a:rPr lang="en-US" sz="2800" dirty="0" smtClean="0"/>
              <a:t>Therefore the prices go down.</a:t>
            </a:r>
            <a:endParaRPr lang="it-IT" sz="2800" dirty="0"/>
          </a:p>
        </p:txBody>
      </p:sp>
      <p:pic>
        <p:nvPicPr>
          <p:cNvPr id="7" name="Immagine 6">
            <a:extLst>
              <a:ext uri="{FF2B5EF4-FFF2-40B4-BE49-F238E27FC236}">
                <a16:creationId xmlns:a16="http://schemas.microsoft.com/office/drawing/2014/main" xmlns="" id="{DB3CC205-E9B5-4DBA-86BE-F799C647712C}"/>
              </a:ext>
            </a:extLst>
          </p:cNvPr>
          <p:cNvPicPr>
            <a:picLocks noChangeAspect="1"/>
          </p:cNvPicPr>
          <p:nvPr/>
        </p:nvPicPr>
        <p:blipFill>
          <a:blip r:embed="rId2" cstate="print"/>
          <a:stretch>
            <a:fillRect/>
          </a:stretch>
        </p:blipFill>
        <p:spPr>
          <a:xfrm>
            <a:off x="554149" y="2409287"/>
            <a:ext cx="4804822" cy="2039426"/>
          </a:xfrm>
          <a:prstGeom prst="rect">
            <a:avLst/>
          </a:prstGeom>
        </p:spPr>
      </p:pic>
    </p:spTree>
    <p:extLst>
      <p:ext uri="{BB962C8B-B14F-4D97-AF65-F5344CB8AC3E}">
        <p14:creationId xmlns:p14="http://schemas.microsoft.com/office/powerpoint/2010/main" xmlns="" val="30220409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7">
            <a:extLst>
              <a:ext uri="{FF2B5EF4-FFF2-40B4-BE49-F238E27FC236}">
                <a16:creationId xmlns:a16="http://schemas.microsoft.com/office/drawing/2014/main" xmlns="" id="{B93CB2A4-F459-477E-BFB8-602B6B1C8529}"/>
              </a:ext>
            </a:extLst>
          </p:cNvPr>
          <p:cNvSpPr>
            <a:spLocks noGrp="1"/>
          </p:cNvSpPr>
          <p:nvPr>
            <p:ph type="title"/>
          </p:nvPr>
        </p:nvSpPr>
        <p:spPr/>
        <p:txBody>
          <a:bodyPr/>
          <a:lstStyle/>
          <a:p>
            <a:r>
              <a:rPr lang="en-US" dirty="0"/>
              <a:t>In short</a:t>
            </a:r>
            <a:endParaRPr lang="it-IT" dirty="0"/>
          </a:p>
        </p:txBody>
      </p:sp>
      <p:sp>
        <p:nvSpPr>
          <p:cNvPr id="9" name="Segnaposto contenuto 8">
            <a:extLst>
              <a:ext uri="{FF2B5EF4-FFF2-40B4-BE49-F238E27FC236}">
                <a16:creationId xmlns:a16="http://schemas.microsoft.com/office/drawing/2014/main" xmlns="" id="{B3D44599-B24F-4C86-9217-821A51A41CEF}"/>
              </a:ext>
            </a:extLst>
          </p:cNvPr>
          <p:cNvSpPr>
            <a:spLocks noGrp="1"/>
          </p:cNvSpPr>
          <p:nvPr>
            <p:ph idx="1"/>
          </p:nvPr>
        </p:nvSpPr>
        <p:spPr/>
        <p:txBody>
          <a:bodyPr>
            <a:normAutofit lnSpcReduction="10000"/>
          </a:bodyPr>
          <a:lstStyle/>
          <a:p>
            <a:pPr marL="0" indent="0">
              <a:buNone/>
            </a:pPr>
            <a:r>
              <a:rPr lang="en-US" dirty="0" smtClean="0"/>
              <a:t>the prospective profitability of a sector depends on the presence or threat of 5 types of competition, also called "forces":</a:t>
            </a:r>
          </a:p>
          <a:p>
            <a:pPr marL="514350" indent="-514350">
              <a:buFont typeface="+mj-lt"/>
              <a:buAutoNum type="arabicPeriod"/>
            </a:pPr>
            <a:r>
              <a:rPr lang="en-US" dirty="0" smtClean="0"/>
              <a:t>The intensity of direct competition;</a:t>
            </a:r>
          </a:p>
          <a:p>
            <a:pPr marL="514350" indent="-514350">
              <a:buFont typeface="+mj-lt"/>
              <a:buAutoNum type="arabicPeriod"/>
            </a:pPr>
            <a:r>
              <a:rPr lang="en-US" dirty="0" smtClean="0"/>
              <a:t>the threat of potential competition from new entrants facilitated by low barriers to entry;</a:t>
            </a:r>
          </a:p>
          <a:p>
            <a:pPr marL="514350" indent="-514350">
              <a:buFont typeface="+mj-lt"/>
              <a:buAutoNum type="arabicPeriod"/>
            </a:pPr>
            <a:r>
              <a:rPr lang="en-US" dirty="0" smtClean="0"/>
              <a:t>the threat of indirect competition from substitute products;</a:t>
            </a:r>
          </a:p>
          <a:p>
            <a:pPr marL="514350" indent="-514350">
              <a:buFont typeface="+mj-lt"/>
              <a:buAutoNum type="arabicPeriod"/>
            </a:pPr>
            <a:r>
              <a:rPr lang="en-US" dirty="0" smtClean="0"/>
              <a:t>the threat of suppliers becoming competitors (forward integration) AND THEIR CONTRACTUAL POWER;</a:t>
            </a:r>
          </a:p>
          <a:p>
            <a:pPr marL="514350" indent="-514350">
              <a:buFont typeface="+mj-lt"/>
              <a:buAutoNum type="arabicPeriod"/>
            </a:pPr>
            <a:r>
              <a:rPr lang="en-US" dirty="0" smtClean="0"/>
              <a:t>the threat of customers becoming competitors (backward integration) AND THEIR CONTRACTUAL POWER.</a:t>
            </a:r>
            <a:endParaRPr lang="it-IT" dirty="0"/>
          </a:p>
        </p:txBody>
      </p:sp>
      <p:sp>
        <p:nvSpPr>
          <p:cNvPr id="5" name="Segnaposto data 4">
            <a:extLst>
              <a:ext uri="{FF2B5EF4-FFF2-40B4-BE49-F238E27FC236}">
                <a16:creationId xmlns:a16="http://schemas.microsoft.com/office/drawing/2014/main" xmlns="" id="{969F8F2B-FE40-4815-93B1-0CBBFE561B59}"/>
              </a:ext>
            </a:extLst>
          </p:cNvPr>
          <p:cNvSpPr>
            <a:spLocks noGrp="1"/>
          </p:cNvSpPr>
          <p:nvPr>
            <p:ph type="dt" sz="half" idx="10"/>
          </p:nvPr>
        </p:nvSpPr>
        <p:spPr/>
        <p:txBody>
          <a:bodyPr/>
          <a:lstStyle/>
          <a:p>
            <a:fld id="{BA62B8F8-284A-472C-BDD9-E925DAF1B26E}" type="datetime1">
              <a:rPr lang="it-IT" smtClean="0"/>
              <a:pPr/>
              <a:t>27/02/2022</a:t>
            </a:fld>
            <a:endParaRPr lang="it-IT"/>
          </a:p>
        </p:txBody>
      </p:sp>
      <p:sp>
        <p:nvSpPr>
          <p:cNvPr id="6" name="Segnaposto piè di pagina 5">
            <a:extLst>
              <a:ext uri="{FF2B5EF4-FFF2-40B4-BE49-F238E27FC236}">
                <a16:creationId xmlns:a16="http://schemas.microsoft.com/office/drawing/2014/main" xmlns="" id="{2E49E972-B6AA-428B-9CE3-091403B9997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68C641A9-1454-4278-86AD-8D453B644777}"/>
              </a:ext>
            </a:extLst>
          </p:cNvPr>
          <p:cNvSpPr>
            <a:spLocks noGrp="1"/>
          </p:cNvSpPr>
          <p:nvPr>
            <p:ph type="sldNum" sz="quarter" idx="12"/>
          </p:nvPr>
        </p:nvSpPr>
        <p:spPr/>
        <p:txBody>
          <a:bodyPr/>
          <a:lstStyle/>
          <a:p>
            <a:fld id="{DCE366CF-62E3-44AA-B5F8-91C8785CFA03}" type="slidenum">
              <a:rPr lang="it-IT" smtClean="0"/>
              <a:pPr/>
              <a:t>36</a:t>
            </a:fld>
            <a:endParaRPr lang="it-IT"/>
          </a:p>
        </p:txBody>
      </p:sp>
    </p:spTree>
    <p:extLst>
      <p:ext uri="{BB962C8B-B14F-4D97-AF65-F5344CB8AC3E}">
        <p14:creationId xmlns:p14="http://schemas.microsoft.com/office/powerpoint/2010/main" xmlns="" val="23597700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contenuto 8">
            <a:extLst>
              <a:ext uri="{FF2B5EF4-FFF2-40B4-BE49-F238E27FC236}">
                <a16:creationId xmlns="" xmlns:a16="http://schemas.microsoft.com/office/drawing/2014/main" id="{E03FCCAA-B39C-45E3-A852-8F2DDA3B26B4}"/>
              </a:ext>
            </a:extLst>
          </p:cNvPr>
          <p:cNvSpPr>
            <a:spLocks noGrp="1"/>
          </p:cNvSpPr>
          <p:nvPr>
            <p:ph sz="half" idx="1"/>
          </p:nvPr>
        </p:nvSpPr>
        <p:spPr>
          <a:xfrm>
            <a:off x="6388100" y="1197655"/>
            <a:ext cx="5181600" cy="5523820"/>
          </a:xfrm>
        </p:spPr>
        <p:txBody>
          <a:bodyPr>
            <a:normAutofit/>
          </a:bodyPr>
          <a:lstStyle/>
          <a:p>
            <a:pPr lvl="0"/>
            <a:r>
              <a:rPr lang="en-US" dirty="0"/>
              <a:t>3) Competition, with its negative effect on profits, can also come from products from other industries that meet more or less the same needs as those satisfied by the companies in the sector you are considering and that can be chosen alternatively </a:t>
            </a:r>
          </a:p>
          <a:p>
            <a:pPr marL="457200" lvl="1" indent="0">
              <a:buNone/>
            </a:pPr>
            <a:r>
              <a:rPr lang="en-US" dirty="0"/>
              <a:t>(tea can be replaced by coffee, and airlines by railroads for example).</a:t>
            </a:r>
            <a:endParaRPr lang="it-IT" dirty="0"/>
          </a:p>
          <a:p>
            <a:pPr marL="0" indent="0">
              <a:buNone/>
            </a:pPr>
            <a:endParaRPr lang="it-IT" dirty="0"/>
          </a:p>
        </p:txBody>
      </p:sp>
      <p:sp>
        <p:nvSpPr>
          <p:cNvPr id="2" name="Segnaposto data 1">
            <a:extLst>
              <a:ext uri="{FF2B5EF4-FFF2-40B4-BE49-F238E27FC236}">
                <a16:creationId xmlns="" xmlns:a16="http://schemas.microsoft.com/office/drawing/2014/main" id="{D0140E66-B63B-4C58-9A79-344B01B53850}"/>
              </a:ext>
            </a:extLst>
          </p:cNvPr>
          <p:cNvSpPr>
            <a:spLocks noGrp="1"/>
          </p:cNvSpPr>
          <p:nvPr>
            <p:ph type="dt" sz="half" idx="10"/>
          </p:nvPr>
        </p:nvSpPr>
        <p:spPr/>
        <p:txBody>
          <a:bodyPr/>
          <a:lstStyle/>
          <a:p>
            <a:fld id="{B9A2240A-41D8-4E01-8523-1EAF1700E87F}" type="datetime1">
              <a:rPr lang="it-IT" smtClean="0"/>
              <a:pPr/>
              <a:t>27/02/2022</a:t>
            </a:fld>
            <a:endParaRPr lang="it-IT"/>
          </a:p>
        </p:txBody>
      </p:sp>
      <p:sp>
        <p:nvSpPr>
          <p:cNvPr id="3" name="Segnaposto piè di pagina 2">
            <a:extLst>
              <a:ext uri="{FF2B5EF4-FFF2-40B4-BE49-F238E27FC236}">
                <a16:creationId xmlns="" xmlns:a16="http://schemas.microsoft.com/office/drawing/2014/main" id="{D393584A-04F6-452E-9A50-CF325B447876}"/>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 xmlns:a16="http://schemas.microsoft.com/office/drawing/2014/main" id="{9868CBFD-16F4-4F2D-972B-1219BB120338}"/>
              </a:ext>
            </a:extLst>
          </p:cNvPr>
          <p:cNvSpPr>
            <a:spLocks noGrp="1"/>
          </p:cNvSpPr>
          <p:nvPr>
            <p:ph type="sldNum" sz="quarter" idx="12"/>
          </p:nvPr>
        </p:nvSpPr>
        <p:spPr/>
        <p:txBody>
          <a:bodyPr/>
          <a:lstStyle/>
          <a:p>
            <a:fld id="{DCE366CF-62E3-44AA-B5F8-91C8785CFA03}" type="slidenum">
              <a:rPr lang="it-IT" smtClean="0"/>
              <a:pPr/>
              <a:t>4</a:t>
            </a:fld>
            <a:endParaRPr lang="it-IT"/>
          </a:p>
        </p:txBody>
      </p:sp>
      <p:pic>
        <p:nvPicPr>
          <p:cNvPr id="11" name="Immagine 10">
            <a:extLst>
              <a:ext uri="{FF2B5EF4-FFF2-40B4-BE49-F238E27FC236}">
                <a16:creationId xmlns="" xmlns:a16="http://schemas.microsoft.com/office/drawing/2014/main" id="{67279845-FFE0-4321-BFD5-456902BD8C8D}"/>
              </a:ext>
            </a:extLst>
          </p:cNvPr>
          <p:cNvPicPr/>
          <p:nvPr/>
        </p:nvPicPr>
        <p:blipFill>
          <a:blip r:embed="rId2" cstate="print"/>
          <a:stretch>
            <a:fillRect/>
          </a:stretch>
        </p:blipFill>
        <p:spPr>
          <a:xfrm>
            <a:off x="838200" y="809171"/>
            <a:ext cx="4624247" cy="5239658"/>
          </a:xfrm>
          <a:prstGeom prst="rect">
            <a:avLst/>
          </a:prstGeom>
        </p:spPr>
      </p:pic>
      <p:cxnSp>
        <p:nvCxnSpPr>
          <p:cNvPr id="10" name="Connettore 2 9">
            <a:extLst>
              <a:ext uri="{FF2B5EF4-FFF2-40B4-BE49-F238E27FC236}">
                <a16:creationId xmlns="" xmlns:a16="http://schemas.microsoft.com/office/drawing/2014/main" id="{230BFE91-08E1-4F3A-9355-B1CD034FF482}"/>
              </a:ext>
            </a:extLst>
          </p:cNvPr>
          <p:cNvCxnSpPr>
            <a:cxnSpLocks/>
          </p:cNvCxnSpPr>
          <p:nvPr/>
        </p:nvCxnSpPr>
        <p:spPr>
          <a:xfrm flipH="1">
            <a:off x="5118100" y="3775529"/>
            <a:ext cx="1422400"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055598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contenuto 8">
            <a:extLst>
              <a:ext uri="{FF2B5EF4-FFF2-40B4-BE49-F238E27FC236}">
                <a16:creationId xmlns="" xmlns:a16="http://schemas.microsoft.com/office/drawing/2014/main" id="{E03FCCAA-B39C-45E3-A852-8F2DDA3B26B4}"/>
              </a:ext>
            </a:extLst>
          </p:cNvPr>
          <p:cNvSpPr>
            <a:spLocks noGrp="1"/>
          </p:cNvSpPr>
          <p:nvPr>
            <p:ph sz="half" idx="1"/>
          </p:nvPr>
        </p:nvSpPr>
        <p:spPr>
          <a:xfrm>
            <a:off x="6388100" y="1197655"/>
            <a:ext cx="5181600" cy="5523820"/>
          </a:xfrm>
        </p:spPr>
        <p:txBody>
          <a:bodyPr>
            <a:normAutofit lnSpcReduction="10000"/>
          </a:bodyPr>
          <a:lstStyle/>
          <a:p>
            <a:pPr lvl="0"/>
            <a:r>
              <a:rPr lang="en-US" dirty="0"/>
              <a:t>4) The competition can come from customers in the sector who can decide to integrate vertically backward, going to produce in the upstream sector those products or components that they previously purchased by a supplier.</a:t>
            </a:r>
          </a:p>
          <a:p>
            <a:r>
              <a:rPr lang="en-US" dirty="0"/>
              <a:t>5) The competition can also come from suppliers in an upstream sector in the supply chain who decide to integrate vertically forward, going to produce what their customers previously produced.</a:t>
            </a:r>
            <a:endParaRPr lang="it-IT" dirty="0"/>
          </a:p>
          <a:p>
            <a:pPr marL="0" indent="0">
              <a:buNone/>
            </a:pPr>
            <a:endParaRPr lang="it-IT" dirty="0"/>
          </a:p>
        </p:txBody>
      </p:sp>
      <p:sp>
        <p:nvSpPr>
          <p:cNvPr id="2" name="Segnaposto data 1">
            <a:extLst>
              <a:ext uri="{FF2B5EF4-FFF2-40B4-BE49-F238E27FC236}">
                <a16:creationId xmlns="" xmlns:a16="http://schemas.microsoft.com/office/drawing/2014/main" id="{D0140E66-B63B-4C58-9A79-344B01B53850}"/>
              </a:ext>
            </a:extLst>
          </p:cNvPr>
          <p:cNvSpPr>
            <a:spLocks noGrp="1"/>
          </p:cNvSpPr>
          <p:nvPr>
            <p:ph type="dt" sz="half" idx="10"/>
          </p:nvPr>
        </p:nvSpPr>
        <p:spPr/>
        <p:txBody>
          <a:bodyPr/>
          <a:lstStyle/>
          <a:p>
            <a:fld id="{B9A2240A-41D8-4E01-8523-1EAF1700E87F}" type="datetime1">
              <a:rPr lang="it-IT" smtClean="0"/>
              <a:pPr/>
              <a:t>27/02/2022</a:t>
            </a:fld>
            <a:endParaRPr lang="it-IT"/>
          </a:p>
        </p:txBody>
      </p:sp>
      <p:sp>
        <p:nvSpPr>
          <p:cNvPr id="3" name="Segnaposto piè di pagina 2">
            <a:extLst>
              <a:ext uri="{FF2B5EF4-FFF2-40B4-BE49-F238E27FC236}">
                <a16:creationId xmlns="" xmlns:a16="http://schemas.microsoft.com/office/drawing/2014/main" id="{D393584A-04F6-452E-9A50-CF325B447876}"/>
              </a:ext>
            </a:extLst>
          </p:cNvPr>
          <p:cNvSpPr>
            <a:spLocks noGrp="1"/>
          </p:cNvSpPr>
          <p:nvPr>
            <p:ph type="ftr" sz="quarter" idx="11"/>
          </p:nvPr>
        </p:nvSpPr>
        <p:spPr>
          <a:xfrm>
            <a:off x="4032974" y="6388100"/>
            <a:ext cx="4114800" cy="365125"/>
          </a:xfrm>
        </p:spPr>
        <p:txBody>
          <a:bodyPr/>
          <a:lstStyle/>
          <a:p>
            <a:endParaRPr lang="it-IT"/>
          </a:p>
        </p:txBody>
      </p:sp>
      <p:sp>
        <p:nvSpPr>
          <p:cNvPr id="4" name="Segnaposto numero diapositiva 3">
            <a:extLst>
              <a:ext uri="{FF2B5EF4-FFF2-40B4-BE49-F238E27FC236}">
                <a16:creationId xmlns="" xmlns:a16="http://schemas.microsoft.com/office/drawing/2014/main" id="{9868CBFD-16F4-4F2D-972B-1219BB120338}"/>
              </a:ext>
            </a:extLst>
          </p:cNvPr>
          <p:cNvSpPr>
            <a:spLocks noGrp="1"/>
          </p:cNvSpPr>
          <p:nvPr>
            <p:ph type="sldNum" sz="quarter" idx="12"/>
          </p:nvPr>
        </p:nvSpPr>
        <p:spPr/>
        <p:txBody>
          <a:bodyPr/>
          <a:lstStyle/>
          <a:p>
            <a:fld id="{DCE366CF-62E3-44AA-B5F8-91C8785CFA03}" type="slidenum">
              <a:rPr lang="it-IT" smtClean="0"/>
              <a:pPr/>
              <a:t>5</a:t>
            </a:fld>
            <a:endParaRPr lang="it-IT"/>
          </a:p>
        </p:txBody>
      </p:sp>
      <p:pic>
        <p:nvPicPr>
          <p:cNvPr id="11" name="Immagine 10">
            <a:extLst>
              <a:ext uri="{FF2B5EF4-FFF2-40B4-BE49-F238E27FC236}">
                <a16:creationId xmlns="" xmlns:a16="http://schemas.microsoft.com/office/drawing/2014/main" id="{67279845-FFE0-4321-BFD5-456902BD8C8D}"/>
              </a:ext>
            </a:extLst>
          </p:cNvPr>
          <p:cNvPicPr/>
          <p:nvPr/>
        </p:nvPicPr>
        <p:blipFill>
          <a:blip r:embed="rId2" cstate="print"/>
          <a:stretch>
            <a:fillRect/>
          </a:stretch>
        </p:blipFill>
        <p:spPr>
          <a:xfrm>
            <a:off x="838200" y="809171"/>
            <a:ext cx="4624247" cy="5239658"/>
          </a:xfrm>
          <a:prstGeom prst="rect">
            <a:avLst/>
          </a:prstGeom>
        </p:spPr>
      </p:pic>
      <p:cxnSp>
        <p:nvCxnSpPr>
          <p:cNvPr id="8" name="Connettore 2 7">
            <a:extLst>
              <a:ext uri="{FF2B5EF4-FFF2-40B4-BE49-F238E27FC236}">
                <a16:creationId xmlns="" xmlns:a16="http://schemas.microsoft.com/office/drawing/2014/main" id="{D19CE982-4688-44D0-8CB2-75199F42F288}"/>
              </a:ext>
            </a:extLst>
          </p:cNvPr>
          <p:cNvCxnSpPr>
            <a:cxnSpLocks/>
          </p:cNvCxnSpPr>
          <p:nvPr/>
        </p:nvCxnSpPr>
        <p:spPr>
          <a:xfrm flipH="1">
            <a:off x="3746500" y="5236029"/>
            <a:ext cx="2349500"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Connettore 2 11">
            <a:extLst>
              <a:ext uri="{FF2B5EF4-FFF2-40B4-BE49-F238E27FC236}">
                <a16:creationId xmlns="" xmlns:a16="http://schemas.microsoft.com/office/drawing/2014/main" id="{52818922-40F4-4985-9E02-AE9C141EDDA2}"/>
              </a:ext>
            </a:extLst>
          </p:cNvPr>
          <p:cNvCxnSpPr>
            <a:cxnSpLocks/>
          </p:cNvCxnSpPr>
          <p:nvPr/>
        </p:nvCxnSpPr>
        <p:spPr>
          <a:xfrm flipH="1">
            <a:off x="3581400" y="1819729"/>
            <a:ext cx="2349500"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675556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igura a mano libera: forma 5">
            <a:extLst>
              <a:ext uri="{FF2B5EF4-FFF2-40B4-BE49-F238E27FC236}">
                <a16:creationId xmlns="" xmlns:a16="http://schemas.microsoft.com/office/drawing/2014/main" id="{05357C42-DD75-4863-8892-B0BAC80AACD6}"/>
              </a:ext>
            </a:extLst>
          </p:cNvPr>
          <p:cNvSpPr/>
          <p:nvPr/>
        </p:nvSpPr>
        <p:spPr>
          <a:xfrm>
            <a:off x="2582543" y="3214211"/>
            <a:ext cx="6270171" cy="1959428"/>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0171" h="1959428">
                <a:moveTo>
                  <a:pt x="1632857" y="0"/>
                </a:moveTo>
                <a:lnTo>
                  <a:pt x="0" y="1959428"/>
                </a:lnTo>
                <a:lnTo>
                  <a:pt x="5486400" y="1959428"/>
                </a:lnTo>
                <a:lnTo>
                  <a:pt x="6270171" y="0"/>
                </a:lnTo>
                <a:lnTo>
                  <a:pt x="1632857"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igura a mano libera: forma 9">
            <a:extLst>
              <a:ext uri="{FF2B5EF4-FFF2-40B4-BE49-F238E27FC236}">
                <a16:creationId xmlns="" xmlns:a16="http://schemas.microsoft.com/office/drawing/2014/main" id="{5CFDF3A6-C3A1-43E5-A3A6-370E0DD7E167}"/>
              </a:ext>
            </a:extLst>
          </p:cNvPr>
          <p:cNvSpPr/>
          <p:nvPr/>
        </p:nvSpPr>
        <p:spPr>
          <a:xfrm>
            <a:off x="2620453" y="2737282"/>
            <a:ext cx="1600200" cy="2416628"/>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 xmlns:a16="http://schemas.microsoft.com/office/drawing/2014/main" id="{4F3AC894-0F34-4831-8C30-71DD94A3E712}"/>
              </a:ext>
            </a:extLst>
          </p:cNvPr>
          <p:cNvSpPr/>
          <p:nvPr/>
        </p:nvSpPr>
        <p:spPr>
          <a:xfrm>
            <a:off x="4220653" y="2766540"/>
            <a:ext cx="4632061" cy="447672"/>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Figura a mano libera: forma 22">
            <a:extLst>
              <a:ext uri="{FF2B5EF4-FFF2-40B4-BE49-F238E27FC236}">
                <a16:creationId xmlns="" xmlns:a16="http://schemas.microsoft.com/office/drawing/2014/main" id="{0A7E259C-8019-4426-8D3A-7EB9FEC4F4FC}"/>
              </a:ext>
            </a:extLst>
          </p:cNvPr>
          <p:cNvSpPr/>
          <p:nvPr/>
        </p:nvSpPr>
        <p:spPr>
          <a:xfrm>
            <a:off x="8090525" y="2737282"/>
            <a:ext cx="800099" cy="2416628"/>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457" h="2416628">
                <a:moveTo>
                  <a:pt x="718457" y="0"/>
                </a:moveTo>
                <a:lnTo>
                  <a:pt x="718457" y="473528"/>
                </a:lnTo>
                <a:lnTo>
                  <a:pt x="0" y="2416628"/>
                </a:lnTo>
                <a:lnTo>
                  <a:pt x="0" y="1681842"/>
                </a:lnTo>
                <a:lnTo>
                  <a:pt x="718457"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5" name="Immagine 4">
            <a:extLst>
              <a:ext uri="{FF2B5EF4-FFF2-40B4-BE49-F238E27FC236}">
                <a16:creationId xmlns="" xmlns:a16="http://schemas.microsoft.com/office/drawing/2014/main" id="{8D4A095B-2995-4869-9A7E-C08C1BEFDC74}"/>
              </a:ext>
            </a:extLst>
          </p:cNvPr>
          <p:cNvPicPr>
            <a:picLocks noChangeAspect="1"/>
          </p:cNvPicPr>
          <p:nvPr/>
        </p:nvPicPr>
        <p:blipFill>
          <a:blip r:embed="rId2" cstate="print"/>
          <a:stretch>
            <a:fillRect/>
          </a:stretch>
        </p:blipFill>
        <p:spPr>
          <a:xfrm>
            <a:off x="5789407" y="2900682"/>
            <a:ext cx="1136912" cy="808427"/>
          </a:xfrm>
          <a:prstGeom prst="rect">
            <a:avLst/>
          </a:prstGeom>
        </p:spPr>
      </p:pic>
      <p:pic>
        <p:nvPicPr>
          <p:cNvPr id="3" name="Immagine 2">
            <a:extLst>
              <a:ext uri="{FF2B5EF4-FFF2-40B4-BE49-F238E27FC236}">
                <a16:creationId xmlns="" xmlns:a16="http://schemas.microsoft.com/office/drawing/2014/main" id="{59A4E216-BB92-4BFA-BC57-575FA712B8AC}"/>
              </a:ext>
            </a:extLst>
          </p:cNvPr>
          <p:cNvPicPr>
            <a:picLocks noChangeAspect="1"/>
          </p:cNvPicPr>
          <p:nvPr/>
        </p:nvPicPr>
        <p:blipFill>
          <a:blip r:embed="rId3" cstate="print"/>
          <a:stretch>
            <a:fillRect/>
          </a:stretch>
        </p:blipFill>
        <p:spPr>
          <a:xfrm>
            <a:off x="4780519" y="3032190"/>
            <a:ext cx="1234135" cy="879080"/>
          </a:xfrm>
          <a:prstGeom prst="rect">
            <a:avLst/>
          </a:prstGeom>
        </p:spPr>
      </p:pic>
      <p:pic>
        <p:nvPicPr>
          <p:cNvPr id="4" name="Immagine 3">
            <a:extLst>
              <a:ext uri="{FF2B5EF4-FFF2-40B4-BE49-F238E27FC236}">
                <a16:creationId xmlns="" xmlns:a16="http://schemas.microsoft.com/office/drawing/2014/main" id="{0877FBE9-30EF-4CFE-9BDD-D56EB6A01D26}"/>
              </a:ext>
            </a:extLst>
          </p:cNvPr>
          <p:cNvPicPr>
            <a:picLocks noChangeAspect="1"/>
          </p:cNvPicPr>
          <p:nvPr/>
        </p:nvPicPr>
        <p:blipFill>
          <a:blip r:embed="rId4" cstate="print"/>
          <a:stretch>
            <a:fillRect/>
          </a:stretch>
        </p:blipFill>
        <p:spPr>
          <a:xfrm>
            <a:off x="4941666" y="3554374"/>
            <a:ext cx="1234135" cy="1079868"/>
          </a:xfrm>
          <a:prstGeom prst="rect">
            <a:avLst/>
          </a:prstGeom>
        </p:spPr>
      </p:pic>
      <p:pic>
        <p:nvPicPr>
          <p:cNvPr id="70" name="Immagine 69">
            <a:extLst>
              <a:ext uri="{FF2B5EF4-FFF2-40B4-BE49-F238E27FC236}">
                <a16:creationId xmlns="" xmlns:a16="http://schemas.microsoft.com/office/drawing/2014/main" id="{7072DAEC-94B8-400B-A060-EF7CE5D0A768}"/>
              </a:ext>
            </a:extLst>
          </p:cNvPr>
          <p:cNvPicPr>
            <a:picLocks noChangeAspect="1"/>
          </p:cNvPicPr>
          <p:nvPr/>
        </p:nvPicPr>
        <p:blipFill>
          <a:blip r:embed="rId4" cstate="print"/>
          <a:stretch>
            <a:fillRect/>
          </a:stretch>
        </p:blipFill>
        <p:spPr>
          <a:xfrm>
            <a:off x="5470424" y="3910642"/>
            <a:ext cx="1234135" cy="1079868"/>
          </a:xfrm>
          <a:prstGeom prst="rect">
            <a:avLst/>
          </a:prstGeom>
        </p:spPr>
      </p:pic>
      <p:sp>
        <p:nvSpPr>
          <p:cNvPr id="69" name="Rettangolo 68">
            <a:extLst>
              <a:ext uri="{FF2B5EF4-FFF2-40B4-BE49-F238E27FC236}">
                <a16:creationId xmlns="" xmlns:a16="http://schemas.microsoft.com/office/drawing/2014/main" id="{938C1FBB-B7C9-4CFC-ABE9-7C48FEB415B4}"/>
              </a:ext>
            </a:extLst>
          </p:cNvPr>
          <p:cNvSpPr/>
          <p:nvPr/>
        </p:nvSpPr>
        <p:spPr>
          <a:xfrm>
            <a:off x="2620453" y="4441052"/>
            <a:ext cx="5470072" cy="696530"/>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 name="Immagine 1">
            <a:extLst>
              <a:ext uri="{FF2B5EF4-FFF2-40B4-BE49-F238E27FC236}">
                <a16:creationId xmlns="" xmlns:a16="http://schemas.microsoft.com/office/drawing/2014/main" id="{FA7057F4-D68D-4A22-8D6D-A4C103EED7B0}"/>
              </a:ext>
            </a:extLst>
          </p:cNvPr>
          <p:cNvPicPr>
            <a:picLocks noChangeAspect="1"/>
          </p:cNvPicPr>
          <p:nvPr/>
        </p:nvPicPr>
        <p:blipFill>
          <a:blip r:embed="rId5" cstate="print"/>
          <a:stretch>
            <a:fillRect/>
          </a:stretch>
        </p:blipFill>
        <p:spPr>
          <a:xfrm>
            <a:off x="7013389" y="3214210"/>
            <a:ext cx="1185988" cy="1039520"/>
          </a:xfrm>
          <a:prstGeom prst="rect">
            <a:avLst/>
          </a:prstGeom>
        </p:spPr>
      </p:pic>
      <p:sp>
        <p:nvSpPr>
          <p:cNvPr id="9" name="Titolo 8">
            <a:extLst>
              <a:ext uri="{FF2B5EF4-FFF2-40B4-BE49-F238E27FC236}">
                <a16:creationId xmlns="" xmlns:a16="http://schemas.microsoft.com/office/drawing/2014/main" id="{5A417F1E-C800-4D26-AF1F-D1ED6988801B}"/>
              </a:ext>
            </a:extLst>
          </p:cNvPr>
          <p:cNvSpPr>
            <a:spLocks noGrp="1"/>
          </p:cNvSpPr>
          <p:nvPr>
            <p:ph type="title"/>
          </p:nvPr>
        </p:nvSpPr>
        <p:spPr/>
        <p:txBody>
          <a:bodyPr/>
          <a:lstStyle/>
          <a:p>
            <a:r>
              <a:rPr lang="it-IT" dirty="0" err="1"/>
              <a:t>Intensity</a:t>
            </a:r>
            <a:r>
              <a:rPr lang="it-IT" dirty="0"/>
              <a:t> of </a:t>
            </a:r>
            <a:r>
              <a:rPr lang="it-IT" dirty="0" err="1"/>
              <a:t>direct</a:t>
            </a:r>
            <a:r>
              <a:rPr lang="it-IT" dirty="0"/>
              <a:t> </a:t>
            </a:r>
            <a:r>
              <a:rPr lang="it-IT" dirty="0" err="1"/>
              <a:t>competition</a:t>
            </a:r>
            <a:endParaRPr lang="it-IT" dirty="0"/>
          </a:p>
        </p:txBody>
      </p:sp>
    </p:spTree>
    <p:extLst>
      <p:ext uri="{BB962C8B-B14F-4D97-AF65-F5344CB8AC3E}">
        <p14:creationId xmlns="" xmlns:p14="http://schemas.microsoft.com/office/powerpoint/2010/main" val="2482166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0-#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nodeType="clickEffect">
                                  <p:stCondLst>
                                    <p:cond delay="0"/>
                                  </p:stCondLst>
                                  <p:childTnLst>
                                    <p:set>
                                      <p:cBhvr>
                                        <p:cTn id="24" dur="1" fill="hold">
                                          <p:stCondLst>
                                            <p:cond delay="0"/>
                                          </p:stCondLst>
                                        </p:cTn>
                                        <p:tgtEl>
                                          <p:spTgt spid="70"/>
                                        </p:tgtEl>
                                        <p:attrNameLst>
                                          <p:attrName>style.visibility</p:attrName>
                                        </p:attrNameLst>
                                      </p:cBhvr>
                                      <p:to>
                                        <p:strVal val="visible"/>
                                      </p:to>
                                    </p:set>
                                    <p:anim calcmode="lin" valueType="num">
                                      <p:cBhvr additive="base">
                                        <p:cTn id="25" dur="500" fill="hold"/>
                                        <p:tgtEl>
                                          <p:spTgt spid="70"/>
                                        </p:tgtEl>
                                        <p:attrNameLst>
                                          <p:attrName>ppt_x</p:attrName>
                                        </p:attrNameLst>
                                      </p:cBhvr>
                                      <p:tavLst>
                                        <p:tav tm="0">
                                          <p:val>
                                            <p:strVal val="1+#ppt_w/2"/>
                                          </p:val>
                                        </p:tav>
                                        <p:tav tm="100000">
                                          <p:val>
                                            <p:strVal val="#ppt_x"/>
                                          </p:val>
                                        </p:tav>
                                      </p:tavLst>
                                    </p:anim>
                                    <p:anim calcmode="lin" valueType="num">
                                      <p:cBhvr additive="base">
                                        <p:cTn id="26" dur="500" fill="hold"/>
                                        <p:tgtEl>
                                          <p:spTgt spid="7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igura a mano libera: forma 5">
            <a:extLst>
              <a:ext uri="{FF2B5EF4-FFF2-40B4-BE49-F238E27FC236}">
                <a16:creationId xmlns:a16="http://schemas.microsoft.com/office/drawing/2014/main" xmlns="" id="{05357C42-DD75-4863-8892-B0BAC80AACD6}"/>
              </a:ext>
            </a:extLst>
          </p:cNvPr>
          <p:cNvSpPr/>
          <p:nvPr/>
        </p:nvSpPr>
        <p:spPr>
          <a:xfrm>
            <a:off x="2582543" y="3214211"/>
            <a:ext cx="6270171" cy="1959428"/>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0171" h="1959428">
                <a:moveTo>
                  <a:pt x="1632857" y="0"/>
                </a:moveTo>
                <a:lnTo>
                  <a:pt x="0" y="1959428"/>
                </a:lnTo>
                <a:lnTo>
                  <a:pt x="5486400" y="1959428"/>
                </a:lnTo>
                <a:lnTo>
                  <a:pt x="6270171" y="0"/>
                </a:lnTo>
                <a:lnTo>
                  <a:pt x="1632857"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igura a mano libera: forma 9">
            <a:extLst>
              <a:ext uri="{FF2B5EF4-FFF2-40B4-BE49-F238E27FC236}">
                <a16:creationId xmlns:a16="http://schemas.microsoft.com/office/drawing/2014/main" xmlns="" id="{5CFDF3A6-C3A1-43E5-A3A6-370E0DD7E167}"/>
              </a:ext>
            </a:extLst>
          </p:cNvPr>
          <p:cNvSpPr/>
          <p:nvPr/>
        </p:nvSpPr>
        <p:spPr>
          <a:xfrm>
            <a:off x="2620453" y="2737282"/>
            <a:ext cx="1600200" cy="2416628"/>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a16="http://schemas.microsoft.com/office/drawing/2014/main" xmlns="" id="{4F3AC894-0F34-4831-8C30-71DD94A3E712}"/>
              </a:ext>
            </a:extLst>
          </p:cNvPr>
          <p:cNvSpPr/>
          <p:nvPr/>
        </p:nvSpPr>
        <p:spPr>
          <a:xfrm>
            <a:off x="4220653" y="2766540"/>
            <a:ext cx="4632061" cy="447672"/>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Figura a mano libera: forma 22">
            <a:extLst>
              <a:ext uri="{FF2B5EF4-FFF2-40B4-BE49-F238E27FC236}">
                <a16:creationId xmlns:a16="http://schemas.microsoft.com/office/drawing/2014/main" xmlns="" id="{0A7E259C-8019-4426-8D3A-7EB9FEC4F4FC}"/>
              </a:ext>
            </a:extLst>
          </p:cNvPr>
          <p:cNvSpPr/>
          <p:nvPr/>
        </p:nvSpPr>
        <p:spPr>
          <a:xfrm>
            <a:off x="8090525" y="2737282"/>
            <a:ext cx="800099" cy="2416628"/>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457" h="2416628">
                <a:moveTo>
                  <a:pt x="718457" y="0"/>
                </a:moveTo>
                <a:lnTo>
                  <a:pt x="718457" y="473528"/>
                </a:lnTo>
                <a:lnTo>
                  <a:pt x="0" y="2416628"/>
                </a:lnTo>
                <a:lnTo>
                  <a:pt x="0" y="1681842"/>
                </a:lnTo>
                <a:lnTo>
                  <a:pt x="718457"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5" name="Immagine 4">
            <a:extLst>
              <a:ext uri="{FF2B5EF4-FFF2-40B4-BE49-F238E27FC236}">
                <a16:creationId xmlns:a16="http://schemas.microsoft.com/office/drawing/2014/main" xmlns="" id="{8D4A095B-2995-4869-9A7E-C08C1BEFDC74}"/>
              </a:ext>
            </a:extLst>
          </p:cNvPr>
          <p:cNvPicPr>
            <a:picLocks noChangeAspect="1"/>
          </p:cNvPicPr>
          <p:nvPr/>
        </p:nvPicPr>
        <p:blipFill>
          <a:blip r:embed="rId2" cstate="print"/>
          <a:stretch>
            <a:fillRect/>
          </a:stretch>
        </p:blipFill>
        <p:spPr>
          <a:xfrm>
            <a:off x="5789407" y="2900682"/>
            <a:ext cx="1136912" cy="808427"/>
          </a:xfrm>
          <a:prstGeom prst="rect">
            <a:avLst/>
          </a:prstGeom>
        </p:spPr>
      </p:pic>
      <p:pic>
        <p:nvPicPr>
          <p:cNvPr id="3" name="Immagine 2">
            <a:extLst>
              <a:ext uri="{FF2B5EF4-FFF2-40B4-BE49-F238E27FC236}">
                <a16:creationId xmlns:a16="http://schemas.microsoft.com/office/drawing/2014/main" xmlns="" id="{59A4E216-BB92-4BFA-BC57-575FA712B8AC}"/>
              </a:ext>
            </a:extLst>
          </p:cNvPr>
          <p:cNvPicPr>
            <a:picLocks noChangeAspect="1"/>
          </p:cNvPicPr>
          <p:nvPr/>
        </p:nvPicPr>
        <p:blipFill>
          <a:blip r:embed="rId3" cstate="print"/>
          <a:stretch>
            <a:fillRect/>
          </a:stretch>
        </p:blipFill>
        <p:spPr>
          <a:xfrm>
            <a:off x="4780519" y="3032190"/>
            <a:ext cx="1234135" cy="879080"/>
          </a:xfrm>
          <a:prstGeom prst="rect">
            <a:avLst/>
          </a:prstGeom>
        </p:spPr>
      </p:pic>
      <p:pic>
        <p:nvPicPr>
          <p:cNvPr id="4" name="Immagine 3">
            <a:extLst>
              <a:ext uri="{FF2B5EF4-FFF2-40B4-BE49-F238E27FC236}">
                <a16:creationId xmlns:a16="http://schemas.microsoft.com/office/drawing/2014/main" xmlns="" id="{0877FBE9-30EF-4CFE-9BDD-D56EB6A01D26}"/>
              </a:ext>
            </a:extLst>
          </p:cNvPr>
          <p:cNvPicPr>
            <a:picLocks noChangeAspect="1"/>
          </p:cNvPicPr>
          <p:nvPr/>
        </p:nvPicPr>
        <p:blipFill>
          <a:blip r:embed="rId4" cstate="print"/>
          <a:stretch>
            <a:fillRect/>
          </a:stretch>
        </p:blipFill>
        <p:spPr>
          <a:xfrm>
            <a:off x="4941666" y="3554374"/>
            <a:ext cx="1234135" cy="1079868"/>
          </a:xfrm>
          <a:prstGeom prst="rect">
            <a:avLst/>
          </a:prstGeom>
        </p:spPr>
      </p:pic>
      <p:pic>
        <p:nvPicPr>
          <p:cNvPr id="70" name="Immagine 69">
            <a:extLst>
              <a:ext uri="{FF2B5EF4-FFF2-40B4-BE49-F238E27FC236}">
                <a16:creationId xmlns:a16="http://schemas.microsoft.com/office/drawing/2014/main" xmlns="" id="{7072DAEC-94B8-400B-A060-EF7CE5D0A768}"/>
              </a:ext>
            </a:extLst>
          </p:cNvPr>
          <p:cNvPicPr>
            <a:picLocks noChangeAspect="1"/>
          </p:cNvPicPr>
          <p:nvPr/>
        </p:nvPicPr>
        <p:blipFill>
          <a:blip r:embed="rId4" cstate="print"/>
          <a:stretch>
            <a:fillRect/>
          </a:stretch>
        </p:blipFill>
        <p:spPr>
          <a:xfrm>
            <a:off x="5470424" y="3910642"/>
            <a:ext cx="1234135" cy="1079868"/>
          </a:xfrm>
          <a:prstGeom prst="rect">
            <a:avLst/>
          </a:prstGeom>
        </p:spPr>
      </p:pic>
      <p:sp>
        <p:nvSpPr>
          <p:cNvPr id="69" name="Rettangolo 68">
            <a:extLst>
              <a:ext uri="{FF2B5EF4-FFF2-40B4-BE49-F238E27FC236}">
                <a16:creationId xmlns:a16="http://schemas.microsoft.com/office/drawing/2014/main" xmlns="" id="{938C1FBB-B7C9-4CFC-ABE9-7C48FEB415B4}"/>
              </a:ext>
            </a:extLst>
          </p:cNvPr>
          <p:cNvSpPr/>
          <p:nvPr/>
        </p:nvSpPr>
        <p:spPr>
          <a:xfrm>
            <a:off x="2620453" y="4441052"/>
            <a:ext cx="5470072" cy="696530"/>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 name="Immagine 1">
            <a:extLst>
              <a:ext uri="{FF2B5EF4-FFF2-40B4-BE49-F238E27FC236}">
                <a16:creationId xmlns:a16="http://schemas.microsoft.com/office/drawing/2014/main" xmlns="" id="{FA7057F4-D68D-4A22-8D6D-A4C103EED7B0}"/>
              </a:ext>
            </a:extLst>
          </p:cNvPr>
          <p:cNvPicPr>
            <a:picLocks noChangeAspect="1"/>
          </p:cNvPicPr>
          <p:nvPr/>
        </p:nvPicPr>
        <p:blipFill>
          <a:blip r:embed="rId5" cstate="print"/>
          <a:stretch>
            <a:fillRect/>
          </a:stretch>
        </p:blipFill>
        <p:spPr>
          <a:xfrm>
            <a:off x="7013389" y="3214210"/>
            <a:ext cx="1185988" cy="1039520"/>
          </a:xfrm>
          <a:prstGeom prst="rect">
            <a:avLst/>
          </a:prstGeom>
        </p:spPr>
      </p:pic>
      <p:sp>
        <p:nvSpPr>
          <p:cNvPr id="9" name="Titolo 8">
            <a:extLst>
              <a:ext uri="{FF2B5EF4-FFF2-40B4-BE49-F238E27FC236}">
                <a16:creationId xmlns:a16="http://schemas.microsoft.com/office/drawing/2014/main" xmlns="" id="{5A417F1E-C800-4D26-AF1F-D1ED6988801B}"/>
              </a:ext>
            </a:extLst>
          </p:cNvPr>
          <p:cNvSpPr>
            <a:spLocks noGrp="1"/>
          </p:cNvSpPr>
          <p:nvPr>
            <p:ph type="title"/>
          </p:nvPr>
        </p:nvSpPr>
        <p:spPr/>
        <p:txBody>
          <a:bodyPr/>
          <a:lstStyle/>
          <a:p>
            <a:r>
              <a:rPr lang="it-IT" dirty="0" err="1"/>
              <a:t>Intensity</a:t>
            </a:r>
            <a:r>
              <a:rPr lang="it-IT" dirty="0"/>
              <a:t> of </a:t>
            </a:r>
            <a:r>
              <a:rPr lang="it-IT" dirty="0" err="1"/>
              <a:t>direct</a:t>
            </a:r>
            <a:r>
              <a:rPr lang="it-IT" dirty="0"/>
              <a:t> </a:t>
            </a:r>
            <a:r>
              <a:rPr lang="it-IT" dirty="0" err="1"/>
              <a:t>competition</a:t>
            </a:r>
            <a:endParaRPr lang="it-IT" dirty="0"/>
          </a:p>
        </p:txBody>
      </p:sp>
      <p:sp>
        <p:nvSpPr>
          <p:cNvPr id="7" name="CasellaDiTesto 6">
            <a:extLst>
              <a:ext uri="{FF2B5EF4-FFF2-40B4-BE49-F238E27FC236}">
                <a16:creationId xmlns:a16="http://schemas.microsoft.com/office/drawing/2014/main" xmlns="" id="{4979571C-F853-483E-B4E6-CA2677312B96}"/>
              </a:ext>
            </a:extLst>
          </p:cNvPr>
          <p:cNvSpPr txBox="1"/>
          <p:nvPr/>
        </p:nvSpPr>
        <p:spPr>
          <a:xfrm>
            <a:off x="441745" y="1661548"/>
            <a:ext cx="2682240" cy="2308324"/>
          </a:xfrm>
          <a:prstGeom prst="rect">
            <a:avLst/>
          </a:prstGeom>
          <a:noFill/>
        </p:spPr>
        <p:txBody>
          <a:bodyPr wrap="square" rtlCol="0">
            <a:spAutoFit/>
          </a:bodyPr>
          <a:lstStyle/>
          <a:p>
            <a:r>
              <a:rPr lang="en-US" sz="2400" dirty="0" smtClean="0"/>
              <a:t>A fenced lawn could be defined as crowded if there are too many sheep in relation to the amount of grass</a:t>
            </a:r>
            <a:endParaRPr lang="it-IT" sz="2400" dirty="0"/>
          </a:p>
        </p:txBody>
      </p:sp>
      <p:sp>
        <p:nvSpPr>
          <p:cNvPr id="14" name="CasellaDiTesto 13">
            <a:extLst>
              <a:ext uri="{FF2B5EF4-FFF2-40B4-BE49-F238E27FC236}">
                <a16:creationId xmlns:a16="http://schemas.microsoft.com/office/drawing/2014/main" xmlns="" id="{0026DB7C-6406-40BF-894A-85ADEC4CE5AC}"/>
              </a:ext>
            </a:extLst>
          </p:cNvPr>
          <p:cNvSpPr txBox="1"/>
          <p:nvPr/>
        </p:nvSpPr>
        <p:spPr>
          <a:xfrm>
            <a:off x="9205148" y="1661548"/>
            <a:ext cx="2682240" cy="4154984"/>
          </a:xfrm>
          <a:prstGeom prst="rect">
            <a:avLst/>
          </a:prstGeom>
          <a:noFill/>
        </p:spPr>
        <p:txBody>
          <a:bodyPr wrap="square" rtlCol="0">
            <a:spAutoFit/>
          </a:bodyPr>
          <a:lstStyle/>
          <a:p>
            <a:r>
              <a:rPr lang="en-US" sz="2400" dirty="0" smtClean="0"/>
              <a:t>An industry could be defined as crowded if there are too many competitors in relation to the amount of money allocated by customers to satisfy a certain demand for value.</a:t>
            </a:r>
            <a:endParaRPr lang="it-IT" sz="2400" dirty="0"/>
          </a:p>
        </p:txBody>
      </p:sp>
    </p:spTree>
    <p:extLst>
      <p:ext uri="{BB962C8B-B14F-4D97-AF65-F5344CB8AC3E}">
        <p14:creationId xmlns:p14="http://schemas.microsoft.com/office/powerpoint/2010/main" xmlns="" val="2482166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igura a mano libera: forma 5">
            <a:extLst>
              <a:ext uri="{FF2B5EF4-FFF2-40B4-BE49-F238E27FC236}">
                <a16:creationId xmlns:a16="http://schemas.microsoft.com/office/drawing/2014/main" xmlns="" id="{05357C42-DD75-4863-8892-B0BAC80AACD6}"/>
              </a:ext>
            </a:extLst>
          </p:cNvPr>
          <p:cNvSpPr/>
          <p:nvPr/>
        </p:nvSpPr>
        <p:spPr>
          <a:xfrm>
            <a:off x="2582543" y="3214211"/>
            <a:ext cx="6270171" cy="1959428"/>
          </a:xfrm>
          <a:custGeom>
            <a:avLst/>
            <a:gdLst>
              <a:gd name="connsiteX0" fmla="*/ 1632857 w 6270171"/>
              <a:gd name="connsiteY0" fmla="*/ 0 h 1959428"/>
              <a:gd name="connsiteX1" fmla="*/ 0 w 6270171"/>
              <a:gd name="connsiteY1" fmla="*/ 1959428 h 1959428"/>
              <a:gd name="connsiteX2" fmla="*/ 5486400 w 6270171"/>
              <a:gd name="connsiteY2" fmla="*/ 1959428 h 1959428"/>
              <a:gd name="connsiteX3" fmla="*/ 6270171 w 6270171"/>
              <a:gd name="connsiteY3" fmla="*/ 0 h 1959428"/>
              <a:gd name="connsiteX4" fmla="*/ 1632857 w 6270171"/>
              <a:gd name="connsiteY4" fmla="*/ 0 h 1959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0171" h="1959428">
                <a:moveTo>
                  <a:pt x="1632857" y="0"/>
                </a:moveTo>
                <a:lnTo>
                  <a:pt x="0" y="1959428"/>
                </a:lnTo>
                <a:lnTo>
                  <a:pt x="5486400" y="1959428"/>
                </a:lnTo>
                <a:lnTo>
                  <a:pt x="6270171" y="0"/>
                </a:lnTo>
                <a:lnTo>
                  <a:pt x="1632857"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igura a mano libera: forma 9">
            <a:extLst>
              <a:ext uri="{FF2B5EF4-FFF2-40B4-BE49-F238E27FC236}">
                <a16:creationId xmlns:a16="http://schemas.microsoft.com/office/drawing/2014/main" xmlns="" id="{5CFDF3A6-C3A1-43E5-A3A6-370E0DD7E167}"/>
              </a:ext>
            </a:extLst>
          </p:cNvPr>
          <p:cNvSpPr/>
          <p:nvPr/>
        </p:nvSpPr>
        <p:spPr>
          <a:xfrm>
            <a:off x="2620453" y="2737282"/>
            <a:ext cx="1600200" cy="2416628"/>
          </a:xfrm>
          <a:custGeom>
            <a:avLst/>
            <a:gdLst>
              <a:gd name="connsiteX0" fmla="*/ 0 w 1600200"/>
              <a:gd name="connsiteY0" fmla="*/ 2334986 h 2334986"/>
              <a:gd name="connsiteX1" fmla="*/ 0 w 1600200"/>
              <a:gd name="connsiteY1" fmla="*/ 1600200 h 2334986"/>
              <a:gd name="connsiteX2" fmla="*/ 1567543 w 1600200"/>
              <a:gd name="connsiteY2" fmla="*/ 0 h 2334986"/>
              <a:gd name="connsiteX3" fmla="*/ 1600200 w 1600200"/>
              <a:gd name="connsiteY3" fmla="*/ 440871 h 2334986"/>
              <a:gd name="connsiteX4" fmla="*/ 48986 w 1600200"/>
              <a:gd name="connsiteY4" fmla="*/ 2318657 h 2334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200" h="2334986">
                <a:moveTo>
                  <a:pt x="0" y="2334986"/>
                </a:moveTo>
                <a:lnTo>
                  <a:pt x="0" y="1600200"/>
                </a:lnTo>
                <a:lnTo>
                  <a:pt x="1567543" y="0"/>
                </a:lnTo>
                <a:lnTo>
                  <a:pt x="1600200" y="440871"/>
                </a:lnTo>
                <a:lnTo>
                  <a:pt x="48986" y="2318657"/>
                </a:lnTo>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a16="http://schemas.microsoft.com/office/drawing/2014/main" xmlns="" id="{4F3AC894-0F34-4831-8C30-71DD94A3E712}"/>
              </a:ext>
            </a:extLst>
          </p:cNvPr>
          <p:cNvSpPr/>
          <p:nvPr/>
        </p:nvSpPr>
        <p:spPr>
          <a:xfrm>
            <a:off x="4220653" y="2766540"/>
            <a:ext cx="4632061" cy="447672"/>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Figura a mano libera: forma 22">
            <a:extLst>
              <a:ext uri="{FF2B5EF4-FFF2-40B4-BE49-F238E27FC236}">
                <a16:creationId xmlns:a16="http://schemas.microsoft.com/office/drawing/2014/main" xmlns="" id="{0A7E259C-8019-4426-8D3A-7EB9FEC4F4FC}"/>
              </a:ext>
            </a:extLst>
          </p:cNvPr>
          <p:cNvSpPr/>
          <p:nvPr/>
        </p:nvSpPr>
        <p:spPr>
          <a:xfrm>
            <a:off x="8090525" y="2737282"/>
            <a:ext cx="800099" cy="2416628"/>
          </a:xfrm>
          <a:custGeom>
            <a:avLst/>
            <a:gdLst>
              <a:gd name="connsiteX0" fmla="*/ 718457 w 718457"/>
              <a:gd name="connsiteY0" fmla="*/ 0 h 2416628"/>
              <a:gd name="connsiteX1" fmla="*/ 718457 w 718457"/>
              <a:gd name="connsiteY1" fmla="*/ 473528 h 2416628"/>
              <a:gd name="connsiteX2" fmla="*/ 0 w 718457"/>
              <a:gd name="connsiteY2" fmla="*/ 2416628 h 2416628"/>
              <a:gd name="connsiteX3" fmla="*/ 0 w 718457"/>
              <a:gd name="connsiteY3" fmla="*/ 1681842 h 2416628"/>
              <a:gd name="connsiteX4" fmla="*/ 718457 w 718457"/>
              <a:gd name="connsiteY4" fmla="*/ 0 h 24166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457" h="2416628">
                <a:moveTo>
                  <a:pt x="718457" y="0"/>
                </a:moveTo>
                <a:lnTo>
                  <a:pt x="718457" y="473528"/>
                </a:lnTo>
                <a:lnTo>
                  <a:pt x="0" y="2416628"/>
                </a:lnTo>
                <a:lnTo>
                  <a:pt x="0" y="1681842"/>
                </a:lnTo>
                <a:lnTo>
                  <a:pt x="718457" y="0"/>
                </a:lnTo>
                <a:close/>
              </a:path>
            </a:pathLst>
          </a:custGeom>
          <a:solidFill>
            <a:srgbClr val="99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5" name="Immagine 4">
            <a:extLst>
              <a:ext uri="{FF2B5EF4-FFF2-40B4-BE49-F238E27FC236}">
                <a16:creationId xmlns:a16="http://schemas.microsoft.com/office/drawing/2014/main" xmlns="" id="{8D4A095B-2995-4869-9A7E-C08C1BEFDC74}"/>
              </a:ext>
            </a:extLst>
          </p:cNvPr>
          <p:cNvPicPr>
            <a:picLocks noChangeAspect="1"/>
          </p:cNvPicPr>
          <p:nvPr/>
        </p:nvPicPr>
        <p:blipFill>
          <a:blip r:embed="rId2" cstate="print"/>
          <a:stretch>
            <a:fillRect/>
          </a:stretch>
        </p:blipFill>
        <p:spPr>
          <a:xfrm>
            <a:off x="5789407" y="2900682"/>
            <a:ext cx="1136912" cy="808427"/>
          </a:xfrm>
          <a:prstGeom prst="rect">
            <a:avLst/>
          </a:prstGeom>
        </p:spPr>
      </p:pic>
      <p:pic>
        <p:nvPicPr>
          <p:cNvPr id="3" name="Immagine 2">
            <a:extLst>
              <a:ext uri="{FF2B5EF4-FFF2-40B4-BE49-F238E27FC236}">
                <a16:creationId xmlns:a16="http://schemas.microsoft.com/office/drawing/2014/main" xmlns="" id="{59A4E216-BB92-4BFA-BC57-575FA712B8AC}"/>
              </a:ext>
            </a:extLst>
          </p:cNvPr>
          <p:cNvPicPr>
            <a:picLocks noChangeAspect="1"/>
          </p:cNvPicPr>
          <p:nvPr/>
        </p:nvPicPr>
        <p:blipFill>
          <a:blip r:embed="rId3" cstate="print"/>
          <a:stretch>
            <a:fillRect/>
          </a:stretch>
        </p:blipFill>
        <p:spPr>
          <a:xfrm>
            <a:off x="4780519" y="3032190"/>
            <a:ext cx="1234135" cy="879080"/>
          </a:xfrm>
          <a:prstGeom prst="rect">
            <a:avLst/>
          </a:prstGeom>
        </p:spPr>
      </p:pic>
      <p:pic>
        <p:nvPicPr>
          <p:cNvPr id="4" name="Immagine 3">
            <a:extLst>
              <a:ext uri="{FF2B5EF4-FFF2-40B4-BE49-F238E27FC236}">
                <a16:creationId xmlns:a16="http://schemas.microsoft.com/office/drawing/2014/main" xmlns="" id="{0877FBE9-30EF-4CFE-9BDD-D56EB6A01D26}"/>
              </a:ext>
            </a:extLst>
          </p:cNvPr>
          <p:cNvPicPr>
            <a:picLocks noChangeAspect="1"/>
          </p:cNvPicPr>
          <p:nvPr/>
        </p:nvPicPr>
        <p:blipFill>
          <a:blip r:embed="rId4" cstate="print"/>
          <a:stretch>
            <a:fillRect/>
          </a:stretch>
        </p:blipFill>
        <p:spPr>
          <a:xfrm>
            <a:off x="4941666" y="3554374"/>
            <a:ext cx="1234135" cy="1079868"/>
          </a:xfrm>
          <a:prstGeom prst="rect">
            <a:avLst/>
          </a:prstGeom>
        </p:spPr>
      </p:pic>
      <p:pic>
        <p:nvPicPr>
          <p:cNvPr id="70" name="Immagine 69">
            <a:extLst>
              <a:ext uri="{FF2B5EF4-FFF2-40B4-BE49-F238E27FC236}">
                <a16:creationId xmlns:a16="http://schemas.microsoft.com/office/drawing/2014/main" xmlns="" id="{7072DAEC-94B8-400B-A060-EF7CE5D0A768}"/>
              </a:ext>
            </a:extLst>
          </p:cNvPr>
          <p:cNvPicPr>
            <a:picLocks noChangeAspect="1"/>
          </p:cNvPicPr>
          <p:nvPr/>
        </p:nvPicPr>
        <p:blipFill>
          <a:blip r:embed="rId4" cstate="print"/>
          <a:stretch>
            <a:fillRect/>
          </a:stretch>
        </p:blipFill>
        <p:spPr>
          <a:xfrm>
            <a:off x="5470424" y="3910642"/>
            <a:ext cx="1234135" cy="1079868"/>
          </a:xfrm>
          <a:prstGeom prst="rect">
            <a:avLst/>
          </a:prstGeom>
        </p:spPr>
      </p:pic>
      <p:sp>
        <p:nvSpPr>
          <p:cNvPr id="69" name="Rettangolo 68">
            <a:extLst>
              <a:ext uri="{FF2B5EF4-FFF2-40B4-BE49-F238E27FC236}">
                <a16:creationId xmlns:a16="http://schemas.microsoft.com/office/drawing/2014/main" xmlns="" id="{938C1FBB-B7C9-4CFC-ABE9-7C48FEB415B4}"/>
              </a:ext>
            </a:extLst>
          </p:cNvPr>
          <p:cNvSpPr/>
          <p:nvPr/>
        </p:nvSpPr>
        <p:spPr>
          <a:xfrm>
            <a:off x="2620453" y="4441052"/>
            <a:ext cx="5470072" cy="696530"/>
          </a:xfrm>
          <a:prstGeom prst="rect">
            <a:avLst/>
          </a:prstGeom>
          <a:solidFill>
            <a:srgbClr val="F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 name="Immagine 1">
            <a:extLst>
              <a:ext uri="{FF2B5EF4-FFF2-40B4-BE49-F238E27FC236}">
                <a16:creationId xmlns:a16="http://schemas.microsoft.com/office/drawing/2014/main" xmlns="" id="{FA7057F4-D68D-4A22-8D6D-A4C103EED7B0}"/>
              </a:ext>
            </a:extLst>
          </p:cNvPr>
          <p:cNvPicPr>
            <a:picLocks noChangeAspect="1"/>
          </p:cNvPicPr>
          <p:nvPr/>
        </p:nvPicPr>
        <p:blipFill>
          <a:blip r:embed="rId5" cstate="print"/>
          <a:stretch>
            <a:fillRect/>
          </a:stretch>
        </p:blipFill>
        <p:spPr>
          <a:xfrm>
            <a:off x="7013389" y="3214210"/>
            <a:ext cx="1185988" cy="1039520"/>
          </a:xfrm>
          <a:prstGeom prst="rect">
            <a:avLst/>
          </a:prstGeom>
        </p:spPr>
      </p:pic>
      <p:sp>
        <p:nvSpPr>
          <p:cNvPr id="9" name="Titolo 8">
            <a:extLst>
              <a:ext uri="{FF2B5EF4-FFF2-40B4-BE49-F238E27FC236}">
                <a16:creationId xmlns:a16="http://schemas.microsoft.com/office/drawing/2014/main" xmlns="" id="{5A417F1E-C800-4D26-AF1F-D1ED6988801B}"/>
              </a:ext>
            </a:extLst>
          </p:cNvPr>
          <p:cNvSpPr>
            <a:spLocks noGrp="1"/>
          </p:cNvSpPr>
          <p:nvPr>
            <p:ph type="title"/>
          </p:nvPr>
        </p:nvSpPr>
        <p:spPr/>
        <p:txBody>
          <a:bodyPr/>
          <a:lstStyle/>
          <a:p>
            <a:r>
              <a:rPr lang="it-IT" dirty="0" err="1"/>
              <a:t>Intensity</a:t>
            </a:r>
            <a:r>
              <a:rPr lang="it-IT" dirty="0"/>
              <a:t> of </a:t>
            </a:r>
            <a:r>
              <a:rPr lang="it-IT" dirty="0" err="1"/>
              <a:t>direct</a:t>
            </a:r>
            <a:r>
              <a:rPr lang="it-IT" dirty="0"/>
              <a:t> </a:t>
            </a:r>
            <a:r>
              <a:rPr lang="it-IT" dirty="0" err="1"/>
              <a:t>competition</a:t>
            </a:r>
            <a:endParaRPr lang="it-IT" dirty="0"/>
          </a:p>
        </p:txBody>
      </p:sp>
      <p:pic>
        <p:nvPicPr>
          <p:cNvPr id="5122" name="Picture 2" descr="Colgate | Brands of the World™ | Download vector logos and logotypes">
            <a:extLst>
              <a:ext uri="{FF2B5EF4-FFF2-40B4-BE49-F238E27FC236}">
                <a16:creationId xmlns:a16="http://schemas.microsoft.com/office/drawing/2014/main" xmlns="" id="{0AE0FA72-4FFF-4E20-888A-C46144649F88}"/>
              </a:ext>
            </a:extLst>
          </p:cNvPr>
          <p:cNvPicPr>
            <a:picLocks noChangeAspect="1" noChangeArrowheads="1"/>
          </p:cNvPicPr>
          <p:nvPr/>
        </p:nvPicPr>
        <p:blipFill rotWithShape="1">
          <a:blip r:embed="rId6" cstate="print">
            <a:extLst>
              <a:ext uri="{28A0092B-C50C-407E-A947-70E740481C1C}">
                <a14:useLocalDpi xmlns:a14="http://schemas.microsoft.com/office/drawing/2010/main" xmlns="" val="0"/>
              </a:ext>
            </a:extLst>
          </a:blip>
          <a:srcRect t="32211" b="29035"/>
          <a:stretch/>
        </p:blipFill>
        <p:spPr bwMode="auto">
          <a:xfrm>
            <a:off x="1163509" y="2621241"/>
            <a:ext cx="1905000" cy="738270"/>
          </a:xfrm>
          <a:prstGeom prst="rect">
            <a:avLst/>
          </a:prstGeom>
          <a:noFill/>
          <a:extLst>
            <a:ext uri="{909E8E84-426E-40DD-AFC4-6F175D3DCCD1}">
              <a14:hiddenFill xmlns:a14="http://schemas.microsoft.com/office/drawing/2010/main" xmlns="">
                <a:solidFill>
                  <a:srgbClr val="FFFFFF"/>
                </a:solidFill>
              </a14:hiddenFill>
            </a:ext>
          </a:extLst>
        </p:spPr>
      </p:pic>
      <p:pic>
        <p:nvPicPr>
          <p:cNvPr id="5124" name="Picture 4" descr="Pepsodent - Pepsodent updated their cover photo. | Facebook">
            <a:extLst>
              <a:ext uri="{FF2B5EF4-FFF2-40B4-BE49-F238E27FC236}">
                <a16:creationId xmlns:a16="http://schemas.microsoft.com/office/drawing/2014/main" xmlns="" id="{C2834147-0518-45BA-8429-AB7481C65032}"/>
              </a:ext>
            </a:extLst>
          </p:cNvPr>
          <p:cNvPicPr>
            <a:picLocks noChangeAspect="1" noChangeArrowheads="1"/>
          </p:cNvPicPr>
          <p:nvPr/>
        </p:nvPicPr>
        <p:blipFill rotWithShape="1">
          <a:blip r:embed="rId7" cstate="print">
            <a:extLst>
              <a:ext uri="{28A0092B-C50C-407E-A947-70E740481C1C}">
                <a14:useLocalDpi xmlns:a14="http://schemas.microsoft.com/office/drawing/2010/main" xmlns="" val="0"/>
              </a:ext>
            </a:extLst>
          </a:blip>
          <a:srcRect t="36364" b="24473"/>
          <a:stretch/>
        </p:blipFill>
        <p:spPr bwMode="auto">
          <a:xfrm>
            <a:off x="7419011" y="1619560"/>
            <a:ext cx="2143125" cy="839315"/>
          </a:xfrm>
          <a:prstGeom prst="rect">
            <a:avLst/>
          </a:prstGeom>
          <a:noFill/>
          <a:extLst>
            <a:ext uri="{909E8E84-426E-40DD-AFC4-6F175D3DCCD1}">
              <a14:hiddenFill xmlns:a14="http://schemas.microsoft.com/office/drawing/2010/main" xmlns="">
                <a:solidFill>
                  <a:srgbClr val="FFFFFF"/>
                </a:solidFill>
              </a14:hiddenFill>
            </a:ext>
          </a:extLst>
        </p:spPr>
      </p:pic>
      <p:pic>
        <p:nvPicPr>
          <p:cNvPr id="5126" name="Picture 6" descr="Oral-B - Wikipedia">
            <a:extLst>
              <a:ext uri="{FF2B5EF4-FFF2-40B4-BE49-F238E27FC236}">
                <a16:creationId xmlns:a16="http://schemas.microsoft.com/office/drawing/2014/main" xmlns="" id="{8BA40515-1D51-4D87-91E8-4173F09F1C02}"/>
              </a:ext>
            </a:extLst>
          </p:cNvPr>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2800475" y="1813434"/>
            <a:ext cx="1980044" cy="656621"/>
          </a:xfrm>
          <a:prstGeom prst="rect">
            <a:avLst/>
          </a:prstGeom>
          <a:noFill/>
          <a:extLst>
            <a:ext uri="{909E8E84-426E-40DD-AFC4-6F175D3DCCD1}">
              <a14:hiddenFill xmlns:a14="http://schemas.microsoft.com/office/drawing/2010/main" xmlns="">
                <a:solidFill>
                  <a:srgbClr val="FFFFFF"/>
                </a:solidFill>
              </a14:hiddenFill>
            </a:ext>
          </a:extLst>
        </p:spPr>
      </p:pic>
      <p:pic>
        <p:nvPicPr>
          <p:cNvPr id="5128" name="Picture 8" descr="BlanX Singapore | Facebook">
            <a:extLst>
              <a:ext uri="{FF2B5EF4-FFF2-40B4-BE49-F238E27FC236}">
                <a16:creationId xmlns:a16="http://schemas.microsoft.com/office/drawing/2014/main" xmlns="" id="{21305AF4-602F-4FD1-82CD-79FAB524B3AD}"/>
              </a:ext>
            </a:extLst>
          </p:cNvPr>
          <p:cNvPicPr>
            <a:picLocks noChangeAspect="1" noChangeArrowheads="1"/>
          </p:cNvPicPr>
          <p:nvPr/>
        </p:nvPicPr>
        <p:blipFill rotWithShape="1">
          <a:blip r:embed="rId9" cstate="print">
            <a:extLst>
              <a:ext uri="{28A0092B-C50C-407E-A947-70E740481C1C}">
                <a14:useLocalDpi xmlns:a14="http://schemas.microsoft.com/office/drawing/2010/main" xmlns="" val="0"/>
              </a:ext>
            </a:extLst>
          </a:blip>
          <a:srcRect t="30576" b="33868"/>
          <a:stretch/>
        </p:blipFill>
        <p:spPr bwMode="auto">
          <a:xfrm>
            <a:off x="9412580" y="2542895"/>
            <a:ext cx="2143125" cy="762000"/>
          </a:xfrm>
          <a:prstGeom prst="rect">
            <a:avLst/>
          </a:prstGeom>
          <a:noFill/>
          <a:extLst>
            <a:ext uri="{909E8E84-426E-40DD-AFC4-6F175D3DCCD1}">
              <a14:hiddenFill xmlns:a14="http://schemas.microsoft.com/office/drawing/2010/main" xmlns="">
                <a:solidFill>
                  <a:srgbClr val="FFFFFF"/>
                </a:solidFill>
              </a14:hiddenFill>
            </a:ext>
          </a:extLst>
        </p:spPr>
      </p:pic>
      <p:pic>
        <p:nvPicPr>
          <p:cNvPr id="5130" name="Picture 10" descr="MondoSpesa.it | Pasta del Capitano Dentifricio Placca &amp; Carie">
            <a:extLst>
              <a:ext uri="{FF2B5EF4-FFF2-40B4-BE49-F238E27FC236}">
                <a16:creationId xmlns:a16="http://schemas.microsoft.com/office/drawing/2014/main" xmlns="" id="{3E840C11-47A4-4BC2-B8B2-B34056FE1B2C}"/>
              </a:ext>
            </a:extLst>
          </p:cNvPr>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5228282" y="1601289"/>
            <a:ext cx="1572743" cy="808983"/>
          </a:xfrm>
          <a:prstGeom prst="rect">
            <a:avLst/>
          </a:prstGeom>
          <a:noFill/>
          <a:extLst>
            <a:ext uri="{909E8E84-426E-40DD-AFC4-6F175D3DCCD1}">
              <a14:hiddenFill xmlns:a14="http://schemas.microsoft.com/office/drawing/2010/main" xmlns="">
                <a:solidFill>
                  <a:srgbClr val="FFFFFF"/>
                </a:solidFill>
              </a14:hiddenFill>
            </a:ext>
          </a:extLst>
        </p:spPr>
      </p:pic>
      <p:cxnSp>
        <p:nvCxnSpPr>
          <p:cNvPr id="8" name="Connettore diritto 7">
            <a:extLst>
              <a:ext uri="{FF2B5EF4-FFF2-40B4-BE49-F238E27FC236}">
                <a16:creationId xmlns:a16="http://schemas.microsoft.com/office/drawing/2014/main" xmlns="" id="{7ADB8F34-9236-4E6E-B8F4-733D926ECB9A}"/>
              </a:ext>
            </a:extLst>
          </p:cNvPr>
          <p:cNvCxnSpPr/>
          <p:nvPr/>
        </p:nvCxnSpPr>
        <p:spPr>
          <a:xfrm>
            <a:off x="2800475" y="2923895"/>
            <a:ext cx="2427807" cy="1021701"/>
          </a:xfrm>
          <a:prstGeom prst="line">
            <a:avLst/>
          </a:prstGeom>
          <a:ln w="38100">
            <a:solidFill>
              <a:srgbClr val="FF0000"/>
            </a:solidFill>
            <a:headEnd type="oval" w="med" len="med"/>
            <a:tailEnd type="oval" w="med" len="med"/>
          </a:ln>
        </p:spPr>
        <p:style>
          <a:lnRef idx="1">
            <a:schemeClr val="accent2"/>
          </a:lnRef>
          <a:fillRef idx="0">
            <a:schemeClr val="accent2"/>
          </a:fillRef>
          <a:effectRef idx="0">
            <a:schemeClr val="accent2"/>
          </a:effectRef>
          <a:fontRef idx="minor">
            <a:schemeClr val="tx1"/>
          </a:fontRef>
        </p:style>
      </p:cxnSp>
      <p:cxnSp>
        <p:nvCxnSpPr>
          <p:cNvPr id="20" name="Connettore diritto 19">
            <a:extLst>
              <a:ext uri="{FF2B5EF4-FFF2-40B4-BE49-F238E27FC236}">
                <a16:creationId xmlns:a16="http://schemas.microsoft.com/office/drawing/2014/main" xmlns="" id="{71F5C5CF-B67C-4BA8-82B0-A382E24B4C78}"/>
              </a:ext>
            </a:extLst>
          </p:cNvPr>
          <p:cNvCxnSpPr>
            <a:cxnSpLocks/>
          </p:cNvCxnSpPr>
          <p:nvPr/>
        </p:nvCxnSpPr>
        <p:spPr>
          <a:xfrm>
            <a:off x="3808495" y="2328873"/>
            <a:ext cx="1327575" cy="1051987"/>
          </a:xfrm>
          <a:prstGeom prst="line">
            <a:avLst/>
          </a:prstGeom>
          <a:ln w="38100">
            <a:solidFill>
              <a:srgbClr val="FF0000"/>
            </a:solidFill>
            <a:headEnd type="oval" w="med" len="med"/>
            <a:tailEnd type="oval" w="med" len="med"/>
          </a:ln>
        </p:spPr>
        <p:style>
          <a:lnRef idx="1">
            <a:schemeClr val="accent2"/>
          </a:lnRef>
          <a:fillRef idx="0">
            <a:schemeClr val="accent2"/>
          </a:fillRef>
          <a:effectRef idx="0">
            <a:schemeClr val="accent2"/>
          </a:effectRef>
          <a:fontRef idx="minor">
            <a:schemeClr val="tx1"/>
          </a:fontRef>
        </p:style>
      </p:cxnSp>
      <p:cxnSp>
        <p:nvCxnSpPr>
          <p:cNvPr id="24" name="Connettore diritto 23">
            <a:extLst>
              <a:ext uri="{FF2B5EF4-FFF2-40B4-BE49-F238E27FC236}">
                <a16:creationId xmlns:a16="http://schemas.microsoft.com/office/drawing/2014/main" xmlns="" id="{0BBA339C-F7CD-49E7-9CCD-736F1700739A}"/>
              </a:ext>
            </a:extLst>
          </p:cNvPr>
          <p:cNvCxnSpPr>
            <a:cxnSpLocks/>
          </p:cNvCxnSpPr>
          <p:nvPr/>
        </p:nvCxnSpPr>
        <p:spPr>
          <a:xfrm>
            <a:off x="5902062" y="2376597"/>
            <a:ext cx="42663" cy="1877133"/>
          </a:xfrm>
          <a:prstGeom prst="line">
            <a:avLst/>
          </a:prstGeom>
          <a:ln w="38100">
            <a:solidFill>
              <a:srgbClr val="FF0000"/>
            </a:solidFill>
            <a:headEnd type="oval" w="med" len="med"/>
            <a:tailEnd type="oval" w="med" len="med"/>
          </a:ln>
        </p:spPr>
        <p:style>
          <a:lnRef idx="1">
            <a:schemeClr val="accent2"/>
          </a:lnRef>
          <a:fillRef idx="0">
            <a:schemeClr val="accent2"/>
          </a:fillRef>
          <a:effectRef idx="0">
            <a:schemeClr val="accent2"/>
          </a:effectRef>
          <a:fontRef idx="minor">
            <a:schemeClr val="tx1"/>
          </a:fontRef>
        </p:style>
      </p:cxnSp>
      <p:cxnSp>
        <p:nvCxnSpPr>
          <p:cNvPr id="25" name="Connettore diritto 24">
            <a:extLst>
              <a:ext uri="{FF2B5EF4-FFF2-40B4-BE49-F238E27FC236}">
                <a16:creationId xmlns:a16="http://schemas.microsoft.com/office/drawing/2014/main" xmlns="" id="{32AC9CAB-E5B6-4558-BE93-56D77C8C0ED2}"/>
              </a:ext>
            </a:extLst>
          </p:cNvPr>
          <p:cNvCxnSpPr>
            <a:cxnSpLocks/>
          </p:cNvCxnSpPr>
          <p:nvPr/>
        </p:nvCxnSpPr>
        <p:spPr>
          <a:xfrm flipH="1">
            <a:off x="6491433" y="2230211"/>
            <a:ext cx="1573268" cy="983999"/>
          </a:xfrm>
          <a:prstGeom prst="line">
            <a:avLst/>
          </a:prstGeom>
          <a:ln w="38100">
            <a:solidFill>
              <a:srgbClr val="FF0000"/>
            </a:solidFill>
            <a:headEnd type="oval" w="med" len="med"/>
            <a:tailEnd type="oval" w="med" len="med"/>
          </a:ln>
        </p:spPr>
        <p:style>
          <a:lnRef idx="1">
            <a:schemeClr val="accent2"/>
          </a:lnRef>
          <a:fillRef idx="0">
            <a:schemeClr val="accent2"/>
          </a:fillRef>
          <a:effectRef idx="0">
            <a:schemeClr val="accent2"/>
          </a:effectRef>
          <a:fontRef idx="minor">
            <a:schemeClr val="tx1"/>
          </a:fontRef>
        </p:style>
      </p:cxnSp>
      <p:cxnSp>
        <p:nvCxnSpPr>
          <p:cNvPr id="28" name="Connettore diritto 27">
            <a:extLst>
              <a:ext uri="{FF2B5EF4-FFF2-40B4-BE49-F238E27FC236}">
                <a16:creationId xmlns:a16="http://schemas.microsoft.com/office/drawing/2014/main" xmlns="" id="{65A937A7-A2EE-42C0-9897-6C4DD9CD854B}"/>
              </a:ext>
            </a:extLst>
          </p:cNvPr>
          <p:cNvCxnSpPr>
            <a:cxnSpLocks/>
          </p:cNvCxnSpPr>
          <p:nvPr/>
        </p:nvCxnSpPr>
        <p:spPr>
          <a:xfrm flipH="1">
            <a:off x="7719384" y="2878064"/>
            <a:ext cx="1539509" cy="675042"/>
          </a:xfrm>
          <a:prstGeom prst="line">
            <a:avLst/>
          </a:prstGeom>
          <a:ln w="38100">
            <a:solidFill>
              <a:srgbClr val="FF0000"/>
            </a:solidFill>
            <a:headEnd type="oval" w="med" len="med"/>
            <a:tailEnd type="oval" w="med" len="med"/>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xmlns="" val="393620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a:extLst>
              <a:ext uri="{FF2B5EF4-FFF2-40B4-BE49-F238E27FC236}">
                <a16:creationId xmlns:a16="http://schemas.microsoft.com/office/drawing/2014/main" xmlns="" id="{40899494-843E-4C89-B197-9B2B6E4296AA}"/>
              </a:ext>
            </a:extLst>
          </p:cNvPr>
          <p:cNvSpPr>
            <a:spLocks noGrp="1"/>
          </p:cNvSpPr>
          <p:nvPr>
            <p:ph type="title"/>
          </p:nvPr>
        </p:nvSpPr>
        <p:spPr/>
        <p:txBody>
          <a:bodyPr/>
          <a:lstStyle/>
          <a:p>
            <a:r>
              <a:rPr lang="it-IT" dirty="0"/>
              <a:t>Market </a:t>
            </a:r>
            <a:r>
              <a:rPr lang="it-IT" dirty="0" err="1"/>
              <a:t>value</a:t>
            </a:r>
            <a:r>
              <a:rPr lang="it-IT" dirty="0"/>
              <a:t> and market share</a:t>
            </a:r>
          </a:p>
        </p:txBody>
      </p:sp>
      <p:graphicFrame>
        <p:nvGraphicFramePr>
          <p:cNvPr id="10" name="Segnaposto contenuto 9">
            <a:extLst>
              <a:ext uri="{FF2B5EF4-FFF2-40B4-BE49-F238E27FC236}">
                <a16:creationId xmlns:a16="http://schemas.microsoft.com/office/drawing/2014/main" xmlns="" id="{76AA87F0-8704-45FE-8BFE-86A148B67522}"/>
              </a:ext>
            </a:extLst>
          </p:cNvPr>
          <p:cNvGraphicFramePr>
            <a:graphicFrameLocks noGrp="1"/>
          </p:cNvGraphicFramePr>
          <p:nvPr>
            <p:ph idx="1"/>
            <p:extLst>
              <p:ext uri="{D42A27DB-BD31-4B8C-83A1-F6EECF244321}">
                <p14:modId xmlns:p14="http://schemas.microsoft.com/office/powerpoint/2010/main" xmlns="" val="4171733988"/>
              </p:ext>
            </p:extLst>
          </p:nvPr>
        </p:nvGraphicFramePr>
        <p:xfrm>
          <a:off x="1389743" y="1690687"/>
          <a:ext cx="10515600" cy="4802187"/>
        </p:xfrm>
        <a:graphic>
          <a:graphicData uri="http://schemas.openxmlformats.org/drawingml/2006/chart">
            <c:chart xmlns:c="http://schemas.openxmlformats.org/drawingml/2006/chart" xmlns:r="http://schemas.openxmlformats.org/officeDocument/2006/relationships" r:id="rId2"/>
          </a:graphicData>
        </a:graphic>
      </p:graphicFrame>
      <p:pic>
        <p:nvPicPr>
          <p:cNvPr id="13" name="Picture 2" descr="Armless office chair flat icon - Transparent PNG &amp; SVG vector file">
            <a:extLst>
              <a:ext uri="{FF2B5EF4-FFF2-40B4-BE49-F238E27FC236}">
                <a16:creationId xmlns:a16="http://schemas.microsoft.com/office/drawing/2014/main" xmlns="" id="{8B9F9B65-43E8-496B-A12B-F7871EB9A33D}"/>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974270" y="3429000"/>
            <a:ext cx="1124955" cy="1124955"/>
          </a:xfrm>
          <a:prstGeom prst="rect">
            <a:avLst/>
          </a:prstGeom>
          <a:noFill/>
          <a:extLst>
            <a:ext uri="{909E8E84-426E-40DD-AFC4-6F175D3DCCD1}">
              <a14:hiddenFill xmlns:a14="http://schemas.microsoft.com/office/drawing/2010/main" xmlns="">
                <a:solidFill>
                  <a:srgbClr val="FFFFFF"/>
                </a:solidFill>
              </a14:hiddenFill>
            </a:ext>
          </a:extLst>
        </p:spPr>
      </p:pic>
      <p:sp>
        <p:nvSpPr>
          <p:cNvPr id="14" name="CasellaDiTesto 13">
            <a:extLst>
              <a:ext uri="{FF2B5EF4-FFF2-40B4-BE49-F238E27FC236}">
                <a16:creationId xmlns:a16="http://schemas.microsoft.com/office/drawing/2014/main" xmlns="" id="{A3CA495F-0E56-4D62-AB24-80D929861030}"/>
              </a:ext>
            </a:extLst>
          </p:cNvPr>
          <p:cNvSpPr txBox="1"/>
          <p:nvPr/>
        </p:nvSpPr>
        <p:spPr>
          <a:xfrm>
            <a:off x="838200" y="3250182"/>
            <a:ext cx="2467599" cy="1015663"/>
          </a:xfrm>
          <a:prstGeom prst="rect">
            <a:avLst/>
          </a:prstGeom>
          <a:noFill/>
        </p:spPr>
        <p:txBody>
          <a:bodyPr wrap="none" rtlCol="0">
            <a:spAutoFit/>
          </a:bodyPr>
          <a:lstStyle/>
          <a:p>
            <a:r>
              <a:rPr lang="it-IT" b="1" dirty="0"/>
              <a:t>VALUE OF THE MARKET</a:t>
            </a:r>
          </a:p>
          <a:p>
            <a:r>
              <a:rPr lang="it-IT" b="1" dirty="0"/>
              <a:t>OF CHAIRS FOR OFFICES</a:t>
            </a:r>
          </a:p>
          <a:p>
            <a:r>
              <a:rPr lang="it-IT" sz="2400" b="1" dirty="0"/>
              <a:t>10 MILLION EURO</a:t>
            </a:r>
          </a:p>
        </p:txBody>
      </p:sp>
      <p:pic>
        <p:nvPicPr>
          <p:cNvPr id="15" name="Immagine 14">
            <a:extLst>
              <a:ext uri="{FF2B5EF4-FFF2-40B4-BE49-F238E27FC236}">
                <a16:creationId xmlns:a16="http://schemas.microsoft.com/office/drawing/2014/main" xmlns="" id="{6B9F7523-7884-4923-9123-C16E76E09EEE}"/>
              </a:ext>
            </a:extLst>
          </p:cNvPr>
          <p:cNvPicPr>
            <a:picLocks noChangeAspect="1"/>
          </p:cNvPicPr>
          <p:nvPr/>
        </p:nvPicPr>
        <p:blipFill>
          <a:blip r:embed="rId4" cstate="print"/>
          <a:stretch>
            <a:fillRect/>
          </a:stretch>
        </p:blipFill>
        <p:spPr>
          <a:xfrm>
            <a:off x="3267776" y="1838712"/>
            <a:ext cx="2110153" cy="547572"/>
          </a:xfrm>
          <a:prstGeom prst="rect">
            <a:avLst/>
          </a:prstGeom>
        </p:spPr>
      </p:pic>
      <p:pic>
        <p:nvPicPr>
          <p:cNvPr id="17" name="Immagine 16">
            <a:extLst>
              <a:ext uri="{FF2B5EF4-FFF2-40B4-BE49-F238E27FC236}">
                <a16:creationId xmlns:a16="http://schemas.microsoft.com/office/drawing/2014/main" xmlns="" id="{3187207D-FF95-4A99-B131-4D7AE3F83F2C}"/>
              </a:ext>
            </a:extLst>
          </p:cNvPr>
          <p:cNvPicPr>
            <a:picLocks noChangeAspect="1"/>
          </p:cNvPicPr>
          <p:nvPr/>
        </p:nvPicPr>
        <p:blipFill>
          <a:blip r:embed="rId5" cstate="print"/>
          <a:stretch>
            <a:fillRect/>
          </a:stretch>
        </p:blipFill>
        <p:spPr>
          <a:xfrm>
            <a:off x="5763213" y="4749625"/>
            <a:ext cx="884330" cy="773789"/>
          </a:xfrm>
          <a:prstGeom prst="rect">
            <a:avLst/>
          </a:prstGeom>
        </p:spPr>
      </p:pic>
      <p:pic>
        <p:nvPicPr>
          <p:cNvPr id="19" name="Immagine 18">
            <a:extLst>
              <a:ext uri="{FF2B5EF4-FFF2-40B4-BE49-F238E27FC236}">
                <a16:creationId xmlns:a16="http://schemas.microsoft.com/office/drawing/2014/main" xmlns="" id="{EC6A2B09-5D1B-47BE-AA11-8AADFD379F74}"/>
              </a:ext>
            </a:extLst>
          </p:cNvPr>
          <p:cNvPicPr>
            <a:picLocks noChangeAspect="1"/>
          </p:cNvPicPr>
          <p:nvPr/>
        </p:nvPicPr>
        <p:blipFill>
          <a:blip r:embed="rId6" cstate="print"/>
          <a:stretch>
            <a:fillRect/>
          </a:stretch>
        </p:blipFill>
        <p:spPr>
          <a:xfrm>
            <a:off x="4976128" y="2913504"/>
            <a:ext cx="1735182" cy="1733321"/>
          </a:xfrm>
          <a:prstGeom prst="rect">
            <a:avLst/>
          </a:prstGeom>
        </p:spPr>
      </p:pic>
      <p:pic>
        <p:nvPicPr>
          <p:cNvPr id="29" name="Immagine 28">
            <a:extLst>
              <a:ext uri="{FF2B5EF4-FFF2-40B4-BE49-F238E27FC236}">
                <a16:creationId xmlns:a16="http://schemas.microsoft.com/office/drawing/2014/main" xmlns="" id="{D986AF2A-F7CB-4F16-A498-3F3E230C1557}"/>
              </a:ext>
            </a:extLst>
          </p:cNvPr>
          <p:cNvPicPr>
            <a:picLocks noChangeAspect="1"/>
          </p:cNvPicPr>
          <p:nvPr/>
        </p:nvPicPr>
        <p:blipFill>
          <a:blip r:embed="rId7" cstate="print"/>
          <a:stretch>
            <a:fillRect/>
          </a:stretch>
        </p:blipFill>
        <p:spPr>
          <a:xfrm flipH="1">
            <a:off x="6968333" y="4394380"/>
            <a:ext cx="1129034" cy="1129034"/>
          </a:xfrm>
          <a:prstGeom prst="rect">
            <a:avLst/>
          </a:prstGeom>
        </p:spPr>
      </p:pic>
      <p:pic>
        <p:nvPicPr>
          <p:cNvPr id="31" name="Picture 2" descr="Armless office chair flat icon - Transparent PNG &amp; SVG vector file">
            <a:extLst>
              <a:ext uri="{FF2B5EF4-FFF2-40B4-BE49-F238E27FC236}">
                <a16:creationId xmlns:a16="http://schemas.microsoft.com/office/drawing/2014/main" xmlns="" id="{61F38CFD-8E1D-419E-9912-2565B82BC516}"/>
              </a:ext>
            </a:extLst>
          </p:cNvPr>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1140397" y="1692320"/>
            <a:ext cx="1627449" cy="162744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77695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42529</TotalTime>
  <Words>1120</Words>
  <Application>Microsoft Office PowerPoint</Application>
  <PresentationFormat>Personalizzato</PresentationFormat>
  <Paragraphs>193</Paragraphs>
  <Slides>36</Slides>
  <Notes>0</Notes>
  <HiddenSlides>0</HiddenSlides>
  <MMClips>0</MMClips>
  <ScaleCrop>false</ScaleCrop>
  <HeadingPairs>
    <vt:vector size="4" baseType="variant">
      <vt:variant>
        <vt:lpstr>Tema</vt:lpstr>
      </vt:variant>
      <vt:variant>
        <vt:i4>1</vt:i4>
      </vt:variant>
      <vt:variant>
        <vt:lpstr>Titoli diapositive</vt:lpstr>
      </vt:variant>
      <vt:variant>
        <vt:i4>36</vt:i4>
      </vt:variant>
    </vt:vector>
  </HeadingPairs>
  <TitlesOfParts>
    <vt:vector size="37" baseType="lpstr">
      <vt:lpstr>Tema di Office</vt:lpstr>
      <vt:lpstr>Michael Porter’s 5 Forces Framework</vt:lpstr>
      <vt:lpstr>Diapositiva 2</vt:lpstr>
      <vt:lpstr>Diapositiva 3</vt:lpstr>
      <vt:lpstr>Diapositiva 4</vt:lpstr>
      <vt:lpstr>Diapositiva 5</vt:lpstr>
      <vt:lpstr>Intensity of direct competition</vt:lpstr>
      <vt:lpstr>Intensity of direct competition</vt:lpstr>
      <vt:lpstr>Intensity of direct competition</vt:lpstr>
      <vt:lpstr>Market value and market share</vt:lpstr>
      <vt:lpstr>Diapositiva 10</vt:lpstr>
      <vt:lpstr>Diapositiva 11</vt:lpstr>
      <vt:lpstr>Diapositiva 12</vt:lpstr>
      <vt:lpstr>Threat of prospective competition from new entrants facilitated by low entry barriers</vt:lpstr>
      <vt:lpstr>Threat of prospective competition from new entrants facilitated by low entry barriers;</vt:lpstr>
      <vt:lpstr>Threat of indirect competition from substitute products;</vt:lpstr>
      <vt:lpstr>High Entry barriers</vt:lpstr>
      <vt:lpstr>In short</vt:lpstr>
      <vt:lpstr>The inflexible law of competition</vt:lpstr>
      <vt:lpstr>Threat of prospective competition from new entrants facilitated by low entry barriers</vt:lpstr>
      <vt:lpstr>Threat of prospective competition from new entrants facilitated by low entry barriers;</vt:lpstr>
      <vt:lpstr>Threat of indirect competition from substitute products;</vt:lpstr>
      <vt:lpstr>Threat of indirect competition from substitute products;</vt:lpstr>
      <vt:lpstr>An industry is in a supply chain</vt:lpstr>
      <vt:lpstr>An industry is in a supply chain</vt:lpstr>
      <vt:lpstr>About the bargaining power</vt:lpstr>
      <vt:lpstr>Diapositiva 26</vt:lpstr>
      <vt:lpstr>The bargaining power of suppliers and customers</vt:lpstr>
      <vt:lpstr>The bargaining power of suppliers and customers</vt:lpstr>
      <vt:lpstr>e bargaining power of suppliers and customers</vt:lpstr>
      <vt:lpstr>e bargaining power of suppliers and customers</vt:lpstr>
      <vt:lpstr>The bargaining power of suppliers and customers</vt:lpstr>
      <vt:lpstr>Low entry barriers</vt:lpstr>
      <vt:lpstr>High Entry barriers</vt:lpstr>
      <vt:lpstr>High Entry barriers:</vt:lpstr>
      <vt:lpstr>High Exit barriers:</vt:lpstr>
      <vt:lpstr>In short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&amp; Branding</dc:title>
  <dc:creator>Enrico Viceconte</dc:creator>
  <cp:lastModifiedBy>User</cp:lastModifiedBy>
  <cp:revision>450</cp:revision>
  <dcterms:created xsi:type="dcterms:W3CDTF">2020-03-13T12:39:36Z</dcterms:created>
  <dcterms:modified xsi:type="dcterms:W3CDTF">2022-02-27T17:05:25Z</dcterms:modified>
</cp:coreProperties>
</file>