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44" r:id="rId2"/>
    <p:sldId id="590" r:id="rId3"/>
    <p:sldId id="591" r:id="rId4"/>
    <p:sldId id="592" r:id="rId5"/>
    <p:sldId id="593" r:id="rId6"/>
    <p:sldId id="565" r:id="rId7"/>
    <p:sldId id="570" r:id="rId8"/>
    <p:sldId id="566" r:id="rId9"/>
    <p:sldId id="567" r:id="rId10"/>
    <p:sldId id="579" r:id="rId11"/>
    <p:sldId id="573" r:id="rId12"/>
    <p:sldId id="575" r:id="rId13"/>
    <p:sldId id="577" r:id="rId14"/>
    <p:sldId id="578" r:id="rId15"/>
    <p:sldId id="569" r:id="rId16"/>
    <p:sldId id="586" r:id="rId17"/>
    <p:sldId id="485" r:id="rId18"/>
    <p:sldId id="537" r:id="rId19"/>
    <p:sldId id="527" r:id="rId20"/>
    <p:sldId id="479" r:id="rId21"/>
    <p:sldId id="539" r:id="rId22"/>
    <p:sldId id="528" r:id="rId23"/>
    <p:sldId id="486" r:id="rId24"/>
    <p:sldId id="526" r:id="rId25"/>
    <p:sldId id="490" r:id="rId26"/>
    <p:sldId id="585" r:id="rId27"/>
    <p:sldId id="492" r:id="rId28"/>
    <p:sldId id="530" r:id="rId29"/>
    <p:sldId id="531" r:id="rId30"/>
    <p:sldId id="532" r:id="rId31"/>
    <p:sldId id="535" r:id="rId32"/>
    <p:sldId id="571" r:id="rId33"/>
    <p:sldId id="589" r:id="rId34"/>
    <p:sldId id="588" r:id="rId35"/>
    <p:sldId id="546" r:id="rId36"/>
    <p:sldId id="547" r:id="rId37"/>
    <p:sldId id="548" r:id="rId38"/>
    <p:sldId id="549" r:id="rId39"/>
    <p:sldId id="572" r:id="rId40"/>
    <p:sldId id="551" r:id="rId41"/>
    <p:sldId id="552" r:id="rId42"/>
    <p:sldId id="553" r:id="rId43"/>
    <p:sldId id="554" r:id="rId44"/>
    <p:sldId id="555" r:id="rId45"/>
    <p:sldId id="556" r:id="rId46"/>
    <p:sldId id="557" r:id="rId47"/>
    <p:sldId id="561" r:id="rId48"/>
    <p:sldId id="594" r:id="rId49"/>
    <p:sldId id="562" r:id="rId50"/>
  </p:sldIdLst>
  <p:sldSz cx="9144000" cy="6858000" type="screen4x3"/>
  <p:notesSz cx="9926638" cy="6797675"/>
  <p:defaultTextStyle>
    <a:defPPr>
      <a:defRPr lang="it-IT"/>
    </a:defPPr>
    <a:lvl1pPr algn="l" rtl="0" eaLnBrk="0" fontAlgn="base" hangingPunct="0">
      <a:spcBef>
        <a:spcPct val="0"/>
      </a:spcBef>
      <a:spcAft>
        <a:spcPct val="0"/>
      </a:spcAft>
      <a:defRPr kern="1200">
        <a:solidFill>
          <a:srgbClr val="000066"/>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rgbClr val="000066"/>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rgbClr val="000066"/>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rgbClr val="000066"/>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rgbClr val="000066"/>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rgbClr val="000066"/>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rgbClr val="000066"/>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rgbClr val="000066"/>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rgbClr val="000066"/>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3E5"/>
    <a:srgbClr val="DD13D3"/>
    <a:srgbClr val="EF01EF"/>
    <a:srgbClr val="003366"/>
    <a:srgbClr val="FF9900"/>
    <a:srgbClr val="000066"/>
    <a:srgbClr val="00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45E95-053B-D958-A4D2-FEB46FF414E4}" v="134" dt="2023-03-22T16:51:38.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62"/>
    </p:cViewPr>
  </p:sorterViewPr>
  <p:notesViewPr>
    <p:cSldViewPr>
      <p:cViewPr varScale="1">
        <p:scale>
          <a:sx n="37" d="100"/>
          <a:sy n="37" d="100"/>
        </p:scale>
        <p:origin x="-1506" y="-84"/>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6AA915CA-38F0-E9B5-3F23-49F3C03DB4FB}"/>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Times New Roman" pitchFamily="18" charset="0"/>
                <a:ea typeface="+mn-ea"/>
              </a:defRPr>
            </a:lvl1pPr>
          </a:lstStyle>
          <a:p>
            <a:pPr>
              <a:defRPr/>
            </a:pPr>
            <a:endParaRPr lang="it-IT"/>
          </a:p>
        </p:txBody>
      </p:sp>
      <p:sp>
        <p:nvSpPr>
          <p:cNvPr id="3075" name="Rectangle 3">
            <a:extLst>
              <a:ext uri="{FF2B5EF4-FFF2-40B4-BE49-F238E27FC236}">
                <a16:creationId xmlns:a16="http://schemas.microsoft.com/office/drawing/2014/main" xmlns="" id="{98E49CA6-56D7-47A3-7521-F5B3394F06B4}"/>
              </a:ext>
            </a:extLst>
          </p:cNvPr>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imes New Roman" pitchFamily="18" charset="0"/>
                <a:ea typeface="+mn-ea"/>
              </a:defRPr>
            </a:lvl1pPr>
          </a:lstStyle>
          <a:p>
            <a:pPr>
              <a:defRPr/>
            </a:pPr>
            <a:endParaRPr lang="it-IT"/>
          </a:p>
        </p:txBody>
      </p:sp>
      <p:sp>
        <p:nvSpPr>
          <p:cNvPr id="3076" name="Rectangle 4">
            <a:extLst>
              <a:ext uri="{FF2B5EF4-FFF2-40B4-BE49-F238E27FC236}">
                <a16:creationId xmlns:a16="http://schemas.microsoft.com/office/drawing/2014/main" xmlns="" id="{4DFBDED1-1355-752D-0490-D345977A49A5}"/>
              </a:ext>
            </a:extLst>
          </p:cNvPr>
          <p:cNvSpPr>
            <a:spLocks noGrp="1" noChangeArrowheads="1"/>
          </p:cNvSpPr>
          <p:nvPr>
            <p:ph type="ftr" sz="quarter" idx="2"/>
          </p:nvPr>
        </p:nvSpPr>
        <p:spPr bwMode="auto">
          <a:xfrm>
            <a:off x="0"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Times New Roman" pitchFamily="18" charset="0"/>
                <a:ea typeface="+mn-ea"/>
              </a:defRPr>
            </a:lvl1pPr>
          </a:lstStyle>
          <a:p>
            <a:pPr>
              <a:defRPr/>
            </a:pPr>
            <a:endParaRPr lang="it-IT"/>
          </a:p>
        </p:txBody>
      </p:sp>
      <p:sp>
        <p:nvSpPr>
          <p:cNvPr id="3077" name="Rectangle 5">
            <a:extLst>
              <a:ext uri="{FF2B5EF4-FFF2-40B4-BE49-F238E27FC236}">
                <a16:creationId xmlns:a16="http://schemas.microsoft.com/office/drawing/2014/main" xmlns="" id="{48BA3882-F3BC-C111-CE52-DA1B059630EA}"/>
              </a:ext>
            </a:extLst>
          </p:cNvPr>
          <p:cNvSpPr>
            <a:spLocks noGrp="1" noChangeArrowheads="1"/>
          </p:cNvSpPr>
          <p:nvPr>
            <p:ph type="sldNum" sz="quarter" idx="3"/>
          </p:nvPr>
        </p:nvSpPr>
        <p:spPr bwMode="auto">
          <a:xfrm>
            <a:off x="5624513" y="6457950"/>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C1647DFD-46AE-4A30-82F2-0C41E728ACD1}" type="slidenum">
              <a:rPr lang="it-IT" altLang="it-IT"/>
              <a:pPr/>
              <a:t>‹#›</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050">
            <a:extLst>
              <a:ext uri="{FF2B5EF4-FFF2-40B4-BE49-F238E27FC236}">
                <a16:creationId xmlns:a16="http://schemas.microsoft.com/office/drawing/2014/main" xmlns="" id="{DB1AAABC-6DF8-0362-BCAB-22B7592F401B}"/>
              </a:ext>
            </a:extLst>
          </p:cNvPr>
          <p:cNvSpPr>
            <a:spLocks noGrp="1" noChangeArrowheads="1"/>
          </p:cNvSpPr>
          <p:nvPr>
            <p:ph type="hdr" sz="quarter"/>
          </p:nvPr>
        </p:nvSpPr>
        <p:spPr bwMode="auto">
          <a:xfrm>
            <a:off x="0" y="0"/>
            <a:ext cx="4302125"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50000"/>
              </a:spcBef>
              <a:defRPr sz="1200">
                <a:latin typeface="Times New Roman" pitchFamily="18" charset="0"/>
                <a:ea typeface="+mn-ea"/>
              </a:defRPr>
            </a:lvl1pPr>
          </a:lstStyle>
          <a:p>
            <a:pPr>
              <a:defRPr/>
            </a:pPr>
            <a:endParaRPr lang="it-IT"/>
          </a:p>
        </p:txBody>
      </p:sp>
      <p:sp>
        <p:nvSpPr>
          <p:cNvPr id="388099" name="Rectangle 2051">
            <a:extLst>
              <a:ext uri="{FF2B5EF4-FFF2-40B4-BE49-F238E27FC236}">
                <a16:creationId xmlns:a16="http://schemas.microsoft.com/office/drawing/2014/main" xmlns="" id="{17D4CC8F-A65B-F6BA-E639-47E72886B0DF}"/>
              </a:ext>
            </a:extLst>
          </p:cNvPr>
          <p:cNvSpPr>
            <a:spLocks noGrp="1" noChangeArrowheads="1"/>
          </p:cNvSpPr>
          <p:nvPr>
            <p:ph type="dt" idx="1"/>
          </p:nvPr>
        </p:nvSpPr>
        <p:spPr bwMode="auto">
          <a:xfrm>
            <a:off x="5624513" y="0"/>
            <a:ext cx="4302125"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200">
                <a:latin typeface="Times New Roman" pitchFamily="18" charset="0"/>
                <a:ea typeface="+mn-ea"/>
              </a:defRPr>
            </a:lvl1pPr>
          </a:lstStyle>
          <a:p>
            <a:pPr>
              <a:defRPr/>
            </a:pPr>
            <a:endParaRPr lang="it-IT"/>
          </a:p>
        </p:txBody>
      </p:sp>
      <p:sp>
        <p:nvSpPr>
          <p:cNvPr id="2052" name="Rectangle 2052">
            <a:extLst>
              <a:ext uri="{FF2B5EF4-FFF2-40B4-BE49-F238E27FC236}">
                <a16:creationId xmlns:a16="http://schemas.microsoft.com/office/drawing/2014/main" xmlns="" id="{7C91DD0A-B0EF-B73C-F48F-FD4639C4A240}"/>
              </a:ext>
            </a:extLst>
          </p:cNvPr>
          <p:cNvSpPr>
            <a:spLocks noGrp="1" noRot="1" noChangeAspect="1" noChangeArrowheads="1" noTextEdit="1"/>
          </p:cNvSpPr>
          <p:nvPr>
            <p:ph type="sldImg" idx="2"/>
          </p:nvPr>
        </p:nvSpPr>
        <p:spPr bwMode="auto">
          <a:xfrm>
            <a:off x="3251200" y="528638"/>
            <a:ext cx="3424238" cy="256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101" name="Rectangle 2053">
            <a:extLst>
              <a:ext uri="{FF2B5EF4-FFF2-40B4-BE49-F238E27FC236}">
                <a16:creationId xmlns:a16="http://schemas.microsoft.com/office/drawing/2014/main" xmlns="" id="{5C288EA1-F4F9-BD6F-ABA6-A662C307A8A7}"/>
              </a:ext>
            </a:extLst>
          </p:cNvPr>
          <p:cNvSpPr>
            <a:spLocks noGrp="1" noChangeArrowheads="1"/>
          </p:cNvSpPr>
          <p:nvPr>
            <p:ph type="body" sz="quarter" idx="3"/>
          </p:nvPr>
        </p:nvSpPr>
        <p:spPr bwMode="auto">
          <a:xfrm>
            <a:off x="1323975" y="3248025"/>
            <a:ext cx="7278688" cy="302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88102" name="Rectangle 2054">
            <a:extLst>
              <a:ext uri="{FF2B5EF4-FFF2-40B4-BE49-F238E27FC236}">
                <a16:creationId xmlns:a16="http://schemas.microsoft.com/office/drawing/2014/main" xmlns="" id="{16472EAF-DB0E-2887-68A5-F4932DEA7E8E}"/>
              </a:ext>
            </a:extLst>
          </p:cNvPr>
          <p:cNvSpPr>
            <a:spLocks noGrp="1" noChangeArrowheads="1"/>
          </p:cNvSpPr>
          <p:nvPr>
            <p:ph type="ftr" sz="quarter" idx="4"/>
          </p:nvPr>
        </p:nvSpPr>
        <p:spPr bwMode="auto">
          <a:xfrm>
            <a:off x="0" y="6419850"/>
            <a:ext cx="4302125"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50000"/>
              </a:spcBef>
              <a:defRPr sz="1200">
                <a:latin typeface="Times New Roman" pitchFamily="18" charset="0"/>
                <a:ea typeface="+mn-ea"/>
              </a:defRPr>
            </a:lvl1pPr>
          </a:lstStyle>
          <a:p>
            <a:pPr>
              <a:defRPr/>
            </a:pPr>
            <a:endParaRPr lang="it-IT"/>
          </a:p>
        </p:txBody>
      </p:sp>
      <p:sp>
        <p:nvSpPr>
          <p:cNvPr id="388103" name="Rectangle 2055">
            <a:extLst>
              <a:ext uri="{FF2B5EF4-FFF2-40B4-BE49-F238E27FC236}">
                <a16:creationId xmlns:a16="http://schemas.microsoft.com/office/drawing/2014/main" xmlns="" id="{CA1CDF96-A024-AA5D-15CD-E47BB028CCC5}"/>
              </a:ext>
            </a:extLst>
          </p:cNvPr>
          <p:cNvSpPr>
            <a:spLocks noGrp="1" noChangeArrowheads="1"/>
          </p:cNvSpPr>
          <p:nvPr>
            <p:ph type="sldNum" sz="quarter" idx="5"/>
          </p:nvPr>
        </p:nvSpPr>
        <p:spPr bwMode="auto">
          <a:xfrm>
            <a:off x="5624513" y="6419850"/>
            <a:ext cx="4302125" cy="377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a:lvl1pPr>
          </a:lstStyle>
          <a:p>
            <a:fld id="{52F05F02-2C71-434A-A082-94277318DCE2}" type="slidenum">
              <a:rPr lang="it-IT" altLang="it-IT"/>
              <a:pPr/>
              <a:t>‹#›</a:t>
            </a:fld>
            <a:endParaRPr lang="it-IT" altLang="it-IT"/>
          </a:p>
        </p:txBody>
      </p:sp>
    </p:spTree>
    <p:extLst>
      <p:ext uri="{BB962C8B-B14F-4D97-AF65-F5344CB8AC3E}">
        <p14:creationId xmlns:p14="http://schemas.microsoft.com/office/powerpoint/2010/main" val="2212117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xmlns="" id="{B3BEC243-400F-62ED-6624-4B6A06C4E448}"/>
              </a:ext>
            </a:extLst>
          </p:cNvPr>
          <p:cNvSpPr>
            <a:spLocks noGrp="1" noRot="1" noChangeAspect="1" noTextEdit="1"/>
          </p:cNvSpPr>
          <p:nvPr>
            <p:ph type="sldImg"/>
          </p:nvPr>
        </p:nvSpPr>
        <p:spPr>
          <a:ln/>
        </p:spPr>
      </p:sp>
      <p:sp>
        <p:nvSpPr>
          <p:cNvPr id="20483" name="Segnaposto note 2">
            <a:extLst>
              <a:ext uri="{FF2B5EF4-FFF2-40B4-BE49-F238E27FC236}">
                <a16:creationId xmlns:a16="http://schemas.microsoft.com/office/drawing/2014/main" xmlns="" id="{89179802-7B90-9AF6-C00E-BD4F277013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
        <p:nvSpPr>
          <p:cNvPr id="20484" name="Segnaposto numero diapositiva 3">
            <a:extLst>
              <a:ext uri="{FF2B5EF4-FFF2-40B4-BE49-F238E27FC236}">
                <a16:creationId xmlns:a16="http://schemas.microsoft.com/office/drawing/2014/main" xmlns="" id="{E57FF5E4-4D88-DADE-2ABB-2DEC3A993D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fld id="{653B31BA-DAB7-431B-BB1B-4D9F249D1C5E}" type="slidenum">
              <a:rPr lang="it-IT" altLang="it-IT">
                <a:solidFill>
                  <a:srgbClr val="000066"/>
                </a:solidFill>
              </a:rPr>
              <a:pPr>
                <a:spcBef>
                  <a:spcPct val="50000"/>
                </a:spcBef>
              </a:pPr>
              <a:t>16</a:t>
            </a:fld>
            <a:endParaRPr lang="it-IT" altLang="it-IT">
              <a:solidFill>
                <a:srgbClr val="000066"/>
              </a:solidFill>
            </a:endParaRPr>
          </a:p>
        </p:txBody>
      </p:sp>
    </p:spTree>
    <p:extLst>
      <p:ext uri="{BB962C8B-B14F-4D97-AF65-F5344CB8AC3E}">
        <p14:creationId xmlns:p14="http://schemas.microsoft.com/office/powerpoint/2010/main" val="300515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xmlns="" id="{D424D3BF-499F-70BE-8AC3-2C4C9A270DD0}"/>
              </a:ext>
            </a:extLst>
          </p:cNvPr>
          <p:cNvSpPr>
            <a:spLocks noGrp="1" noRot="1" noChangeAspect="1" noTextEdit="1"/>
          </p:cNvSpPr>
          <p:nvPr>
            <p:ph type="sldImg"/>
          </p:nvPr>
        </p:nvSpPr>
        <p:spPr>
          <a:ln/>
        </p:spPr>
      </p:sp>
      <p:sp>
        <p:nvSpPr>
          <p:cNvPr id="55299" name="Segnaposto note 2">
            <a:extLst>
              <a:ext uri="{FF2B5EF4-FFF2-40B4-BE49-F238E27FC236}">
                <a16:creationId xmlns:a16="http://schemas.microsoft.com/office/drawing/2014/main" xmlns="" id="{87C5EF3C-A8FD-24D2-7CC1-C445B71F4B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
        <p:nvSpPr>
          <p:cNvPr id="55300" name="Segnaposto numero diapositiva 3">
            <a:extLst>
              <a:ext uri="{FF2B5EF4-FFF2-40B4-BE49-F238E27FC236}">
                <a16:creationId xmlns:a16="http://schemas.microsoft.com/office/drawing/2014/main" xmlns="" id="{2DB82954-3FED-9B14-6438-259727AAFC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fld id="{E3E5C05D-B7E4-4F0C-A282-4735079FA483}" type="slidenum">
              <a:rPr lang="it-IT" altLang="it-IT">
                <a:solidFill>
                  <a:srgbClr val="000066"/>
                </a:solidFill>
              </a:rPr>
              <a:pPr>
                <a:spcBef>
                  <a:spcPct val="50000"/>
                </a:spcBef>
              </a:pPr>
              <a:t>49</a:t>
            </a:fld>
            <a:endParaRPr lang="it-IT" altLang="it-IT">
              <a:solidFill>
                <a:srgbClr val="000066"/>
              </a:solidFill>
            </a:endParaRPr>
          </a:p>
        </p:txBody>
      </p:sp>
    </p:spTree>
    <p:extLst>
      <p:ext uri="{BB962C8B-B14F-4D97-AF65-F5344CB8AC3E}">
        <p14:creationId xmlns:p14="http://schemas.microsoft.com/office/powerpoint/2010/main" val="164631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xmlns="" id="{AC85E1C0-2C9E-7AFE-07BE-99107CDEB71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5399C148-9B27-6B2E-DC82-B7B43A800503}"/>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CA988DC7-2F83-D17B-6E14-6EC87FA00E18}"/>
              </a:ext>
            </a:extLst>
          </p:cNvPr>
          <p:cNvSpPr>
            <a:spLocks noGrp="1" noChangeArrowheads="1"/>
          </p:cNvSpPr>
          <p:nvPr>
            <p:ph type="sldNum" sz="quarter" idx="12"/>
          </p:nvPr>
        </p:nvSpPr>
        <p:spPr>
          <a:ln/>
        </p:spPr>
        <p:txBody>
          <a:bodyPr/>
          <a:lstStyle>
            <a:lvl1pPr>
              <a:defRPr/>
            </a:lvl1pPr>
          </a:lstStyle>
          <a:p>
            <a:fld id="{ECF5EB3F-F97C-412D-81C8-EA479336B929}" type="slidenum">
              <a:rPr lang="it-IT" altLang="it-IT"/>
              <a:pPr/>
              <a:t>‹#›</a:t>
            </a:fld>
            <a:endParaRPr lang="it-IT" altLang="it-IT"/>
          </a:p>
        </p:txBody>
      </p:sp>
    </p:spTree>
    <p:extLst>
      <p:ext uri="{BB962C8B-B14F-4D97-AF65-F5344CB8AC3E}">
        <p14:creationId xmlns:p14="http://schemas.microsoft.com/office/powerpoint/2010/main" val="36749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D0A8254A-647E-57BF-B0AC-4AF8014A7BF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8A10F61C-7FB3-174D-A4A9-1785ED269013}"/>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087A3F4C-C0D0-9F28-0CA3-08DF0561ECA9}"/>
              </a:ext>
            </a:extLst>
          </p:cNvPr>
          <p:cNvSpPr>
            <a:spLocks noGrp="1" noChangeArrowheads="1"/>
          </p:cNvSpPr>
          <p:nvPr>
            <p:ph type="sldNum" sz="quarter" idx="12"/>
          </p:nvPr>
        </p:nvSpPr>
        <p:spPr>
          <a:ln/>
        </p:spPr>
        <p:txBody>
          <a:bodyPr/>
          <a:lstStyle>
            <a:lvl1pPr>
              <a:defRPr/>
            </a:lvl1pPr>
          </a:lstStyle>
          <a:p>
            <a:fld id="{F636DAE8-F422-4E8C-8274-4CFB0B2FD4AA}" type="slidenum">
              <a:rPr lang="it-IT" altLang="it-IT"/>
              <a:pPr/>
              <a:t>‹#›</a:t>
            </a:fld>
            <a:endParaRPr lang="it-IT" altLang="it-IT"/>
          </a:p>
        </p:txBody>
      </p:sp>
    </p:spTree>
    <p:extLst>
      <p:ext uri="{BB962C8B-B14F-4D97-AF65-F5344CB8AC3E}">
        <p14:creationId xmlns:p14="http://schemas.microsoft.com/office/powerpoint/2010/main" val="186518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B6A65554-E3B7-31C3-963B-72FA1EB97C4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0BC87B7A-1C26-F016-BBD9-569ECDAE780D}"/>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20590597-74B1-D95E-7EC4-18D24860B4A5}"/>
              </a:ext>
            </a:extLst>
          </p:cNvPr>
          <p:cNvSpPr>
            <a:spLocks noGrp="1" noChangeArrowheads="1"/>
          </p:cNvSpPr>
          <p:nvPr>
            <p:ph type="sldNum" sz="quarter" idx="12"/>
          </p:nvPr>
        </p:nvSpPr>
        <p:spPr>
          <a:ln/>
        </p:spPr>
        <p:txBody>
          <a:bodyPr/>
          <a:lstStyle>
            <a:lvl1pPr>
              <a:defRPr/>
            </a:lvl1pPr>
          </a:lstStyle>
          <a:p>
            <a:fld id="{F037F415-5D86-4FE8-8FD5-194E43DE4D2A}" type="slidenum">
              <a:rPr lang="it-IT" altLang="it-IT"/>
              <a:pPr/>
              <a:t>‹#›</a:t>
            </a:fld>
            <a:endParaRPr lang="it-IT" altLang="it-IT"/>
          </a:p>
        </p:txBody>
      </p:sp>
    </p:spTree>
    <p:extLst>
      <p:ext uri="{BB962C8B-B14F-4D97-AF65-F5344CB8AC3E}">
        <p14:creationId xmlns:p14="http://schemas.microsoft.com/office/powerpoint/2010/main" val="351645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C3762B4D-140B-070D-CC63-C4E31A8D598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3C3387A5-61E5-5D77-F099-053A763F8142}"/>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A8AA7FFF-FD48-8DB5-F1A5-58BD61B48483}"/>
              </a:ext>
            </a:extLst>
          </p:cNvPr>
          <p:cNvSpPr>
            <a:spLocks noGrp="1" noChangeArrowheads="1"/>
          </p:cNvSpPr>
          <p:nvPr>
            <p:ph type="sldNum" sz="quarter" idx="12"/>
          </p:nvPr>
        </p:nvSpPr>
        <p:spPr>
          <a:ln/>
        </p:spPr>
        <p:txBody>
          <a:bodyPr/>
          <a:lstStyle>
            <a:lvl1pPr>
              <a:defRPr/>
            </a:lvl1pPr>
          </a:lstStyle>
          <a:p>
            <a:fld id="{07CD5699-F713-4506-8495-0490CA126EBE}" type="slidenum">
              <a:rPr lang="it-IT" altLang="it-IT"/>
              <a:pPr/>
              <a:t>‹#›</a:t>
            </a:fld>
            <a:endParaRPr lang="it-IT" altLang="it-IT"/>
          </a:p>
        </p:txBody>
      </p:sp>
    </p:spTree>
    <p:extLst>
      <p:ext uri="{BB962C8B-B14F-4D97-AF65-F5344CB8AC3E}">
        <p14:creationId xmlns:p14="http://schemas.microsoft.com/office/powerpoint/2010/main" val="17034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xmlns="" id="{E4D23224-F922-631D-60E7-A498184C7B1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9F5A0F71-1EDA-EC1A-99E1-02499BAE8898}"/>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37AC5471-170F-5D65-A9C3-F386BE5DBE2C}"/>
              </a:ext>
            </a:extLst>
          </p:cNvPr>
          <p:cNvSpPr>
            <a:spLocks noGrp="1" noChangeArrowheads="1"/>
          </p:cNvSpPr>
          <p:nvPr>
            <p:ph type="sldNum" sz="quarter" idx="12"/>
          </p:nvPr>
        </p:nvSpPr>
        <p:spPr>
          <a:ln/>
        </p:spPr>
        <p:txBody>
          <a:bodyPr/>
          <a:lstStyle>
            <a:lvl1pPr>
              <a:defRPr/>
            </a:lvl1pPr>
          </a:lstStyle>
          <a:p>
            <a:fld id="{F128C88E-4FB5-4972-85BF-B39B37110758}" type="slidenum">
              <a:rPr lang="it-IT" altLang="it-IT"/>
              <a:pPr/>
              <a:t>‹#›</a:t>
            </a:fld>
            <a:endParaRPr lang="it-IT" altLang="it-IT"/>
          </a:p>
        </p:txBody>
      </p:sp>
    </p:spTree>
    <p:extLst>
      <p:ext uri="{BB962C8B-B14F-4D97-AF65-F5344CB8AC3E}">
        <p14:creationId xmlns:p14="http://schemas.microsoft.com/office/powerpoint/2010/main" val="113884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xmlns="" id="{789A5A18-F331-5143-897C-68AFE61BC48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5BD32C50-3F38-8C6C-1AFD-92912250742A}"/>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513B5054-1555-2C10-E842-74E59F0A6803}"/>
              </a:ext>
            </a:extLst>
          </p:cNvPr>
          <p:cNvSpPr>
            <a:spLocks noGrp="1" noChangeArrowheads="1"/>
          </p:cNvSpPr>
          <p:nvPr>
            <p:ph type="sldNum" sz="quarter" idx="12"/>
          </p:nvPr>
        </p:nvSpPr>
        <p:spPr>
          <a:ln/>
        </p:spPr>
        <p:txBody>
          <a:bodyPr/>
          <a:lstStyle>
            <a:lvl1pPr>
              <a:defRPr/>
            </a:lvl1pPr>
          </a:lstStyle>
          <a:p>
            <a:fld id="{2694B6A5-3BDE-4721-95B3-2816815A1CFD}" type="slidenum">
              <a:rPr lang="it-IT" altLang="it-IT"/>
              <a:pPr/>
              <a:t>‹#›</a:t>
            </a:fld>
            <a:endParaRPr lang="it-IT" altLang="it-IT"/>
          </a:p>
        </p:txBody>
      </p:sp>
    </p:spTree>
    <p:extLst>
      <p:ext uri="{BB962C8B-B14F-4D97-AF65-F5344CB8AC3E}">
        <p14:creationId xmlns:p14="http://schemas.microsoft.com/office/powerpoint/2010/main" val="388331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xmlns="" id="{660E5480-3BB5-6EEA-713A-143FF9026C68}"/>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xmlns="" id="{09978432-C715-D9E9-5E6C-C546D733EFBD}"/>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9" name="Rectangle 6">
            <a:extLst>
              <a:ext uri="{FF2B5EF4-FFF2-40B4-BE49-F238E27FC236}">
                <a16:creationId xmlns:a16="http://schemas.microsoft.com/office/drawing/2014/main" xmlns="" id="{0745DAC2-34E3-7EEE-8BB1-A81F64D9E03F}"/>
              </a:ext>
            </a:extLst>
          </p:cNvPr>
          <p:cNvSpPr>
            <a:spLocks noGrp="1" noChangeArrowheads="1"/>
          </p:cNvSpPr>
          <p:nvPr>
            <p:ph type="sldNum" sz="quarter" idx="12"/>
          </p:nvPr>
        </p:nvSpPr>
        <p:spPr>
          <a:ln/>
        </p:spPr>
        <p:txBody>
          <a:bodyPr/>
          <a:lstStyle>
            <a:lvl1pPr>
              <a:defRPr/>
            </a:lvl1pPr>
          </a:lstStyle>
          <a:p>
            <a:fld id="{1FDFAD9B-0FF8-4166-BB49-CB528C1DFDE7}" type="slidenum">
              <a:rPr lang="it-IT" altLang="it-IT"/>
              <a:pPr/>
              <a:t>‹#›</a:t>
            </a:fld>
            <a:endParaRPr lang="it-IT" altLang="it-IT"/>
          </a:p>
        </p:txBody>
      </p:sp>
    </p:spTree>
    <p:extLst>
      <p:ext uri="{BB962C8B-B14F-4D97-AF65-F5344CB8AC3E}">
        <p14:creationId xmlns:p14="http://schemas.microsoft.com/office/powerpoint/2010/main" val="67989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xmlns="" id="{786BAEC7-E057-438D-0214-5C2404EF348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xmlns="" id="{407C8F38-E55F-7A0F-C273-2F4DB109ED25}"/>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5" name="Rectangle 6">
            <a:extLst>
              <a:ext uri="{FF2B5EF4-FFF2-40B4-BE49-F238E27FC236}">
                <a16:creationId xmlns:a16="http://schemas.microsoft.com/office/drawing/2014/main" xmlns="" id="{F3FCD9BA-3DAB-113A-F8DD-79EB0B32DF5F}"/>
              </a:ext>
            </a:extLst>
          </p:cNvPr>
          <p:cNvSpPr>
            <a:spLocks noGrp="1" noChangeArrowheads="1"/>
          </p:cNvSpPr>
          <p:nvPr>
            <p:ph type="sldNum" sz="quarter" idx="12"/>
          </p:nvPr>
        </p:nvSpPr>
        <p:spPr>
          <a:ln/>
        </p:spPr>
        <p:txBody>
          <a:bodyPr/>
          <a:lstStyle>
            <a:lvl1pPr>
              <a:defRPr/>
            </a:lvl1pPr>
          </a:lstStyle>
          <a:p>
            <a:fld id="{DEA2362F-C574-45B6-BC7B-091500B6F5DF}" type="slidenum">
              <a:rPr lang="it-IT" altLang="it-IT"/>
              <a:pPr/>
              <a:t>‹#›</a:t>
            </a:fld>
            <a:endParaRPr lang="it-IT" altLang="it-IT"/>
          </a:p>
        </p:txBody>
      </p:sp>
    </p:spTree>
    <p:extLst>
      <p:ext uri="{BB962C8B-B14F-4D97-AF65-F5344CB8AC3E}">
        <p14:creationId xmlns:p14="http://schemas.microsoft.com/office/powerpoint/2010/main" val="13168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63C2465-3DE8-94DB-FE74-F1A63400F8AD}"/>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xmlns="" id="{C1C75839-D77D-1D4A-5AD3-DF9D50F93150}"/>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4" name="Rectangle 6">
            <a:extLst>
              <a:ext uri="{FF2B5EF4-FFF2-40B4-BE49-F238E27FC236}">
                <a16:creationId xmlns:a16="http://schemas.microsoft.com/office/drawing/2014/main" xmlns="" id="{B0045B44-32DC-ED6C-EB7D-41C45A8E6F37}"/>
              </a:ext>
            </a:extLst>
          </p:cNvPr>
          <p:cNvSpPr>
            <a:spLocks noGrp="1" noChangeArrowheads="1"/>
          </p:cNvSpPr>
          <p:nvPr>
            <p:ph type="sldNum" sz="quarter" idx="12"/>
          </p:nvPr>
        </p:nvSpPr>
        <p:spPr>
          <a:ln/>
        </p:spPr>
        <p:txBody>
          <a:bodyPr/>
          <a:lstStyle>
            <a:lvl1pPr>
              <a:defRPr/>
            </a:lvl1pPr>
          </a:lstStyle>
          <a:p>
            <a:fld id="{BBAB6AF2-469B-405B-BEF0-967519EEE782}" type="slidenum">
              <a:rPr lang="it-IT" altLang="it-IT"/>
              <a:pPr/>
              <a:t>‹#›</a:t>
            </a:fld>
            <a:endParaRPr lang="it-IT" altLang="it-IT"/>
          </a:p>
        </p:txBody>
      </p:sp>
    </p:spTree>
    <p:extLst>
      <p:ext uri="{BB962C8B-B14F-4D97-AF65-F5344CB8AC3E}">
        <p14:creationId xmlns:p14="http://schemas.microsoft.com/office/powerpoint/2010/main" val="174443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844B897E-1413-6550-5058-FB7DB235514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E2C02AB9-2E69-CD22-DC4F-A8F59763C964}"/>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42300814-29CA-056B-F526-EDE0A635B8F1}"/>
              </a:ext>
            </a:extLst>
          </p:cNvPr>
          <p:cNvSpPr>
            <a:spLocks noGrp="1" noChangeArrowheads="1"/>
          </p:cNvSpPr>
          <p:nvPr>
            <p:ph type="sldNum" sz="quarter" idx="12"/>
          </p:nvPr>
        </p:nvSpPr>
        <p:spPr>
          <a:ln/>
        </p:spPr>
        <p:txBody>
          <a:bodyPr/>
          <a:lstStyle>
            <a:lvl1pPr>
              <a:defRPr/>
            </a:lvl1pPr>
          </a:lstStyle>
          <a:p>
            <a:fld id="{337677A7-A2D0-4DF3-B8A4-89AC27119B7D}" type="slidenum">
              <a:rPr lang="it-IT" altLang="it-IT"/>
              <a:pPr/>
              <a:t>‹#›</a:t>
            </a:fld>
            <a:endParaRPr lang="it-IT" altLang="it-IT"/>
          </a:p>
        </p:txBody>
      </p:sp>
    </p:spTree>
    <p:extLst>
      <p:ext uri="{BB962C8B-B14F-4D97-AF65-F5344CB8AC3E}">
        <p14:creationId xmlns:p14="http://schemas.microsoft.com/office/powerpoint/2010/main" val="33767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93AFB6C8-998A-A490-1052-1C2A8DA595C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E84978AE-5C67-23EF-C17C-42F35A625636}"/>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5B5CF4B4-70E7-8FB3-55BC-9C24376F5BC2}"/>
              </a:ext>
            </a:extLst>
          </p:cNvPr>
          <p:cNvSpPr>
            <a:spLocks noGrp="1" noChangeArrowheads="1"/>
          </p:cNvSpPr>
          <p:nvPr>
            <p:ph type="sldNum" sz="quarter" idx="12"/>
          </p:nvPr>
        </p:nvSpPr>
        <p:spPr>
          <a:ln/>
        </p:spPr>
        <p:txBody>
          <a:bodyPr/>
          <a:lstStyle>
            <a:lvl1pPr>
              <a:defRPr/>
            </a:lvl1pPr>
          </a:lstStyle>
          <a:p>
            <a:fld id="{9AF70A20-7A8C-44B6-8C8C-CD1CC5ECB3F6}" type="slidenum">
              <a:rPr lang="it-IT" altLang="it-IT"/>
              <a:pPr/>
              <a:t>‹#›</a:t>
            </a:fld>
            <a:endParaRPr lang="it-IT" altLang="it-IT"/>
          </a:p>
        </p:txBody>
      </p:sp>
    </p:spTree>
    <p:extLst>
      <p:ext uri="{BB962C8B-B14F-4D97-AF65-F5344CB8AC3E}">
        <p14:creationId xmlns:p14="http://schemas.microsoft.com/office/powerpoint/2010/main" val="41209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CCEB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13BC64B1-F8A2-EB1C-5504-2027A8E2DA2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xmlns="" id="{28E08444-011F-214C-6056-BBE431F956A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xmlns="" id="{6B9FBABC-D27B-B0F0-16EA-1C53C677B7C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Times New Roman" pitchFamily="18" charset="0"/>
                <a:ea typeface="+mn-ea"/>
              </a:defRPr>
            </a:lvl1pPr>
          </a:lstStyle>
          <a:p>
            <a:pPr>
              <a:defRPr/>
            </a:pPr>
            <a:endParaRPr lang="it-IT"/>
          </a:p>
        </p:txBody>
      </p:sp>
      <p:sp>
        <p:nvSpPr>
          <p:cNvPr id="1029" name="Rectangle 5">
            <a:extLst>
              <a:ext uri="{FF2B5EF4-FFF2-40B4-BE49-F238E27FC236}">
                <a16:creationId xmlns:a16="http://schemas.microsoft.com/office/drawing/2014/main" xmlns="" id="{EAD12C9D-6206-E461-F18B-57E7FE0BEB2C}"/>
              </a:ext>
            </a:extLst>
          </p:cNvPr>
          <p:cNvSpPr>
            <a:spLocks noGrp="1" noChangeArrowheads="1"/>
          </p:cNvSpPr>
          <p:nvPr>
            <p:ph type="ftr" sz="quarter" idx="3"/>
          </p:nvPr>
        </p:nvSpPr>
        <p:spPr bwMode="auto">
          <a:xfrm>
            <a:off x="2628900" y="66294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Times New Roman" pitchFamily="18" charset="0"/>
                <a:ea typeface="+mn-ea"/>
              </a:defRPr>
            </a:lvl1pPr>
          </a:lstStyle>
          <a:p>
            <a:pPr>
              <a:defRPr/>
            </a:pPr>
            <a:r>
              <a:rPr lang="it-IT"/>
              <a:t>Prof. A. Riccio. Chimica Fisica</a:t>
            </a:r>
          </a:p>
        </p:txBody>
      </p:sp>
      <p:sp>
        <p:nvSpPr>
          <p:cNvPr id="1030" name="Rectangle 6">
            <a:extLst>
              <a:ext uri="{FF2B5EF4-FFF2-40B4-BE49-F238E27FC236}">
                <a16:creationId xmlns:a16="http://schemas.microsoft.com/office/drawing/2014/main" xmlns="" id="{D0529EC4-73FA-04B7-324A-C26B9452C4C8}"/>
              </a:ext>
            </a:extLst>
          </p:cNvPr>
          <p:cNvSpPr>
            <a:spLocks noGrp="1" noChangeArrowheads="1"/>
          </p:cNvSpPr>
          <p:nvPr>
            <p:ph type="sldNum" sz="quarter" idx="4"/>
          </p:nvPr>
        </p:nvSpPr>
        <p:spPr bwMode="auto">
          <a:xfrm>
            <a:off x="7315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a:solidFill>
                  <a:schemeClr val="tx1"/>
                </a:solidFill>
              </a:defRPr>
            </a:lvl1pPr>
          </a:lstStyle>
          <a:p>
            <a:fld id="{DCFBF84B-16D5-47F2-A08E-560B14887803}"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audio" Target="../media/audio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audio" Target="../media/audio2.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audio" Target="../media/audio1.bin"/></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audio" Target="../media/audio2.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6.bin"/><Relationship Id="rId10" Type="http://schemas.openxmlformats.org/officeDocument/2006/relationships/image" Target="../media/image22.emf"/><Relationship Id="rId4" Type="http://schemas.openxmlformats.org/officeDocument/2006/relationships/audio" Target="../media/audio1.bin"/><Relationship Id="rId9"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audio" Target="../media/audio1.bin"/><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5.emf"/><Relationship Id="rId4" Type="http://schemas.openxmlformats.org/officeDocument/2006/relationships/oleObject" Target="../embeddings/oleObject9.bin"/><Relationship Id="rId9"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8.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audio" Target="../media/audio1.bin"/><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35.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audio" Target="../media/audio1.bin"/><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11" Type="http://schemas.openxmlformats.org/officeDocument/2006/relationships/image" Target="../media/image40.emf"/><Relationship Id="rId5" Type="http://schemas.openxmlformats.org/officeDocument/2006/relationships/image" Target="../media/image37.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41.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4.emf"/><Relationship Id="rId5" Type="http://schemas.openxmlformats.org/officeDocument/2006/relationships/oleObject" Target="../embeddings/oleObject27.bin"/><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image" Target="../media/image53.wmf"/><Relationship Id="rId4" Type="http://schemas.openxmlformats.org/officeDocument/2006/relationships/oleObject" Target="../embeddings/oleObject30.bin"/></Relationships>
</file>

<file path=ppt/slides/_rels/slide4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3.bin"/><Relationship Id="rId5" Type="http://schemas.openxmlformats.org/officeDocument/2006/relationships/image" Target="../media/image55.wmf"/><Relationship Id="rId4"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7.w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58.w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4">
            <a:extLst>
              <a:ext uri="{FF2B5EF4-FFF2-40B4-BE49-F238E27FC236}">
                <a16:creationId xmlns:a16="http://schemas.microsoft.com/office/drawing/2014/main" xmlns="" id="{A19C41F5-91C6-66EF-101A-D60BB822E72A}"/>
              </a:ext>
            </a:extLst>
          </p:cNvPr>
          <p:cNvSpPr txBox="1">
            <a:spLocks noChangeArrowheads="1"/>
          </p:cNvSpPr>
          <p:nvPr/>
        </p:nvSpPr>
        <p:spPr bwMode="auto">
          <a:xfrm>
            <a:off x="1371600" y="0"/>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None/>
            </a:pPr>
            <a:r>
              <a:rPr lang="it-IT" altLang="it-IT" sz="2000" dirty="0">
                <a:solidFill>
                  <a:srgbClr val="000066"/>
                </a:solidFill>
                <a:latin typeface="Comic Sans MS"/>
                <a:ea typeface="ＭＳ Ｐゴシック"/>
                <a:cs typeface="Arial"/>
              </a:rPr>
              <a:t>Corso di Chimica dell’ Ambiente  </a:t>
            </a:r>
            <a:endParaRPr lang="it-IT" altLang="it-IT" sz="2000">
              <a:solidFill>
                <a:srgbClr val="000066"/>
              </a:solidFill>
              <a:latin typeface="Comic Sans MS" panose="030F0702030302020204" pitchFamily="66" charset="0"/>
              <a:cs typeface="Arial" panose="020B0604020202020204" pitchFamily="34" charset="0"/>
            </a:endParaRPr>
          </a:p>
          <a:p>
            <a:pPr algn="ctr" eaLnBrk="1" hangingPunct="1">
              <a:spcBef>
                <a:spcPct val="50000"/>
              </a:spcBef>
              <a:buNone/>
            </a:pPr>
            <a:r>
              <a:rPr lang="it-IT" altLang="it-IT" sz="2000" dirty="0">
                <a:solidFill>
                  <a:srgbClr val="000066"/>
                </a:solidFill>
                <a:latin typeface="Comic Sans MS"/>
                <a:ea typeface="ＭＳ Ｐゴシック"/>
                <a:cs typeface="Arial"/>
              </a:rPr>
              <a:t>Laurea Magistrale in </a:t>
            </a:r>
            <a:endParaRPr lang="it-IT" altLang="it-IT" sz="2000" dirty="0">
              <a:solidFill>
                <a:srgbClr val="000066"/>
              </a:solidFill>
              <a:latin typeface="Comic Sans MS" panose="030F0702030302020204" pitchFamily="66" charset="0"/>
              <a:cs typeface="Arial" panose="020B0604020202020204" pitchFamily="34" charset="0"/>
            </a:endParaRPr>
          </a:p>
          <a:p>
            <a:pPr algn="ctr">
              <a:spcBef>
                <a:spcPct val="50000"/>
              </a:spcBef>
              <a:buNone/>
            </a:pPr>
            <a:r>
              <a:rPr lang="it-IT" altLang="it-IT" sz="2000" dirty="0">
                <a:solidFill>
                  <a:srgbClr val="000066"/>
                </a:solidFill>
                <a:latin typeface="Comic Sans MS"/>
                <a:ea typeface="ＭＳ Ｐゴシック"/>
                <a:cs typeface="Arial"/>
              </a:rPr>
              <a:t>Biologia per la Sostenibilità</a:t>
            </a:r>
            <a:endParaRPr lang="it-IT" dirty="0"/>
          </a:p>
        </p:txBody>
      </p:sp>
      <p:sp>
        <p:nvSpPr>
          <p:cNvPr id="4099" name="CasellaDiTesto 5">
            <a:extLst>
              <a:ext uri="{FF2B5EF4-FFF2-40B4-BE49-F238E27FC236}">
                <a16:creationId xmlns:a16="http://schemas.microsoft.com/office/drawing/2014/main" xmlns="" id="{11522853-E13E-DA0A-B4FB-6519AA9C5AF0}"/>
              </a:ext>
            </a:extLst>
          </p:cNvPr>
          <p:cNvSpPr txBox="1">
            <a:spLocks noChangeArrowheads="1"/>
          </p:cNvSpPr>
          <p:nvPr/>
        </p:nvSpPr>
        <p:spPr bwMode="auto">
          <a:xfrm>
            <a:off x="2214563" y="1611313"/>
            <a:ext cx="5486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i="1" dirty="0">
                <a:solidFill>
                  <a:srgbClr val="000066"/>
                </a:solidFill>
                <a:latin typeface="Comic Sans MS"/>
                <a:ea typeface="ＭＳ Ｐゴシック"/>
                <a:cs typeface="Arial"/>
              </a:rPr>
              <a:t>Prof.ssa Elena Chianese</a:t>
            </a:r>
          </a:p>
          <a:p>
            <a:pPr algn="ctr" eaLnBrk="1" hangingPunct="1">
              <a:spcBef>
                <a:spcPct val="50000"/>
              </a:spcBef>
              <a:buNone/>
            </a:pPr>
            <a:r>
              <a:rPr lang="it-IT" altLang="it-IT" sz="2000" dirty="0">
                <a:solidFill>
                  <a:srgbClr val="000066"/>
                </a:solidFill>
                <a:latin typeface="Comic Sans MS"/>
                <a:ea typeface="ＭＳ Ｐゴシック"/>
                <a:cs typeface="Arial"/>
              </a:rPr>
              <a:t>Dip. di Scienze e Tecnologie</a:t>
            </a:r>
            <a:endParaRPr lang="it-IT" altLang="it-IT" sz="2000" dirty="0">
              <a:solidFill>
                <a:srgbClr val="000066"/>
              </a:solidFill>
              <a:latin typeface="Comic Sans MS" panose="030F0702030302020204" pitchFamily="66" charset="0"/>
              <a:cs typeface="Arial" panose="020B0604020202020204" pitchFamily="34" charset="0"/>
            </a:endParaRPr>
          </a:p>
          <a:p>
            <a:pPr algn="ctr" eaLnBrk="1" hangingPunct="1">
              <a:spcBef>
                <a:spcPct val="50000"/>
              </a:spcBef>
              <a:buFontTx/>
              <a:buNone/>
            </a:pPr>
            <a:r>
              <a:rPr lang="it-IT" altLang="it-IT" sz="2000" dirty="0">
                <a:solidFill>
                  <a:srgbClr val="000066"/>
                </a:solidFill>
                <a:latin typeface="Comic Sans MS"/>
                <a:ea typeface="ＭＳ Ｐゴシック"/>
                <a:cs typeface="Arial"/>
              </a:rPr>
              <a:t>Università Parthenope</a:t>
            </a:r>
          </a:p>
          <a:p>
            <a:pPr algn="ctr" eaLnBrk="1" hangingPunct="1">
              <a:spcBef>
                <a:spcPct val="50000"/>
              </a:spcBef>
              <a:buFontTx/>
              <a:buNone/>
            </a:pPr>
            <a:r>
              <a:rPr lang="it-IT" altLang="it-IT" sz="2000" dirty="0">
                <a:solidFill>
                  <a:srgbClr val="000066"/>
                </a:solidFill>
                <a:latin typeface="Comic Sans MS"/>
                <a:ea typeface="ＭＳ Ｐゴシック"/>
                <a:cs typeface="Arial"/>
              </a:rPr>
              <a:t>Tel. 0815476631</a:t>
            </a:r>
          </a:p>
          <a:p>
            <a:pPr algn="ctr" eaLnBrk="1" hangingPunct="1">
              <a:spcBef>
                <a:spcPct val="50000"/>
              </a:spcBef>
              <a:buFontTx/>
              <a:buNone/>
            </a:pPr>
            <a:r>
              <a:rPr lang="it-IT" altLang="it-IT" sz="2000" dirty="0">
                <a:solidFill>
                  <a:srgbClr val="000066"/>
                </a:solidFill>
                <a:latin typeface="Comic Sans MS"/>
                <a:ea typeface="ＭＳ Ｐゴシック"/>
                <a:cs typeface="Arial"/>
              </a:rPr>
              <a:t>elena.chianese@uniparthenope.it</a:t>
            </a:r>
          </a:p>
        </p:txBody>
      </p:sp>
      <p:sp>
        <p:nvSpPr>
          <p:cNvPr id="4100" name="Segnaposto numero diapositiva 6">
            <a:extLst>
              <a:ext uri="{FF2B5EF4-FFF2-40B4-BE49-F238E27FC236}">
                <a16:creationId xmlns:a16="http://schemas.microsoft.com/office/drawing/2014/main" xmlns="" id="{53142AF5-5311-6C78-3294-2A332A8A21C8}"/>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E82F82B1-542B-4E63-9CFD-FFFC229703E2}" type="slidenum">
              <a:rPr lang="it-IT" altLang="it-IT" sz="1000">
                <a:solidFill>
                  <a:srgbClr val="000066"/>
                </a:solidFill>
                <a:latin typeface="Comic Sans MS" panose="030F0702030302020204" pitchFamily="66" charset="0"/>
              </a:rPr>
              <a:pPr algn="r" eaLnBrk="1" hangingPunct="1">
                <a:spcBef>
                  <a:spcPct val="50000"/>
                </a:spcBef>
                <a:buFontTx/>
                <a:buNone/>
              </a:pPr>
              <a:t>1</a:t>
            </a:fld>
            <a:endParaRPr lang="it-IT" altLang="it-IT" sz="1000">
              <a:solidFill>
                <a:srgbClr val="000066"/>
              </a:solidFill>
              <a:latin typeface="Comic Sans MS" panose="030F0702030302020204" pitchFamily="66" charset="0"/>
            </a:endParaRPr>
          </a:p>
        </p:txBody>
      </p:sp>
      <p:sp>
        <p:nvSpPr>
          <p:cNvPr id="4101" name="Segnaposto data 4">
            <a:extLst>
              <a:ext uri="{FF2B5EF4-FFF2-40B4-BE49-F238E27FC236}">
                <a16:creationId xmlns:a16="http://schemas.microsoft.com/office/drawing/2014/main" xmlns="" id="{7648E4A2-B4D0-CB63-428A-A013C0795B2A}"/>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4103" name="CasellaDiTesto 9">
            <a:extLst>
              <a:ext uri="{FF2B5EF4-FFF2-40B4-BE49-F238E27FC236}">
                <a16:creationId xmlns:a16="http://schemas.microsoft.com/office/drawing/2014/main" xmlns="" id="{35CD83D5-7C8C-3D50-4C77-64A149EBCB72}"/>
              </a:ext>
            </a:extLst>
          </p:cNvPr>
          <p:cNvSpPr txBox="1">
            <a:spLocks noChangeArrowheads="1"/>
          </p:cNvSpPr>
          <p:nvPr/>
        </p:nvSpPr>
        <p:spPr bwMode="auto">
          <a:xfrm>
            <a:off x="642938" y="5610225"/>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200">
                <a:solidFill>
                  <a:srgbClr val="000066"/>
                </a:solidFill>
                <a:latin typeface="Comic Sans MS" panose="030F0702030302020204" pitchFamily="66" charset="0"/>
              </a:rPr>
              <a:t>Argomenti della presentazione: proprietà della troposfera, chimica dell’ozono troposferico, dipendenza da ossidi di azoto e COV.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xmlns="" id="{86EBFD9A-128C-3756-4EA7-7E7D54ED9C89}"/>
              </a:ext>
            </a:extLst>
          </p:cNvPr>
          <p:cNvSpPr txBox="1">
            <a:spLocks noChangeArrowheads="1"/>
          </p:cNvSpPr>
          <p:nvPr/>
        </p:nvSpPr>
        <p:spPr bwMode="auto">
          <a:xfrm>
            <a:off x="285750" y="3128963"/>
            <a:ext cx="4038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7030A0"/>
                </a:solidFill>
                <a:latin typeface="Comic Sans MS" panose="030F0702030302020204" pitchFamily="66" charset="0"/>
              </a:rPr>
              <a:t>Inquinanti emessi da </a:t>
            </a:r>
            <a:r>
              <a:rPr lang="it-IT" altLang="it-IT" sz="1500" i="1" u="sng">
                <a:solidFill>
                  <a:srgbClr val="7030A0"/>
                </a:solidFill>
                <a:latin typeface="Comic Sans MS" panose="030F0702030302020204" pitchFamily="66" charset="0"/>
              </a:rPr>
              <a:t>biogeniche</a:t>
            </a:r>
            <a:r>
              <a:rPr lang="it-IT" altLang="it-IT" sz="1500">
                <a:solidFill>
                  <a:srgbClr val="7030A0"/>
                </a:solidFill>
                <a:latin typeface="Comic Sans MS" panose="030F0702030302020204" pitchFamily="66" charset="0"/>
              </a:rPr>
              <a:t>:</a:t>
            </a:r>
          </a:p>
          <a:p>
            <a:pPr algn="ctr" eaLnBrk="1" hangingPunct="1">
              <a:spcBef>
                <a:spcPct val="50000"/>
              </a:spcBef>
            </a:pPr>
            <a:r>
              <a:rPr lang="it-IT" altLang="it-IT" sz="1500">
                <a:solidFill>
                  <a:srgbClr val="7030A0"/>
                </a:solidFill>
                <a:latin typeface="Comic Sans MS" panose="030F0702030302020204" pitchFamily="66" charset="0"/>
              </a:rPr>
              <a:t>SO</a:t>
            </a:r>
            <a:r>
              <a:rPr lang="it-IT" altLang="it-IT" sz="1500" baseline="-25000">
                <a:solidFill>
                  <a:srgbClr val="7030A0"/>
                </a:solidFill>
                <a:latin typeface="Comic Sans MS" panose="030F0702030302020204" pitchFamily="66" charset="0"/>
              </a:rPr>
              <a:t>2</a:t>
            </a:r>
            <a:r>
              <a:rPr lang="it-IT" altLang="it-IT" sz="1500">
                <a:solidFill>
                  <a:srgbClr val="7030A0"/>
                </a:solidFill>
                <a:latin typeface="Comic Sans MS" panose="030F0702030302020204" pitchFamily="66" charset="0"/>
              </a:rPr>
              <a:t>: vulcani, decomposizioni organiche, incendi di foreste </a:t>
            </a:r>
          </a:p>
          <a:p>
            <a:pPr algn="ctr" eaLnBrk="1" hangingPunct="1">
              <a:spcBef>
                <a:spcPct val="50000"/>
              </a:spcBef>
            </a:pPr>
            <a:r>
              <a:rPr lang="it-IT" altLang="it-IT" sz="1500">
                <a:solidFill>
                  <a:srgbClr val="7030A0"/>
                </a:solidFill>
                <a:latin typeface="Comic Sans MS" panose="030F0702030302020204" pitchFamily="66" charset="0"/>
              </a:rPr>
              <a:t>NOx: vulcani oceani, fulmini, decomposizioni organiche.</a:t>
            </a:r>
          </a:p>
          <a:p>
            <a:pPr algn="ctr" eaLnBrk="1" hangingPunct="1">
              <a:spcBef>
                <a:spcPct val="50000"/>
              </a:spcBef>
            </a:pPr>
            <a:r>
              <a:rPr lang="it-IT" altLang="it-IT" sz="1500">
                <a:solidFill>
                  <a:srgbClr val="7030A0"/>
                </a:solidFill>
                <a:latin typeface="Comic Sans MS" panose="030F0702030302020204" pitchFamily="66" charset="0"/>
              </a:rPr>
              <a:t>O</a:t>
            </a:r>
            <a:r>
              <a:rPr lang="it-IT" altLang="it-IT" sz="1500" baseline="-25000">
                <a:solidFill>
                  <a:srgbClr val="7030A0"/>
                </a:solidFill>
                <a:latin typeface="Comic Sans MS" panose="030F0702030302020204" pitchFamily="66" charset="0"/>
              </a:rPr>
              <a:t>3</a:t>
            </a:r>
            <a:r>
              <a:rPr lang="it-IT" altLang="it-IT" sz="1500">
                <a:solidFill>
                  <a:srgbClr val="7030A0"/>
                </a:solidFill>
                <a:latin typeface="Comic Sans MS" panose="030F0702030302020204" pitchFamily="66" charset="0"/>
              </a:rPr>
              <a:t>: proveniente dalla stratosfera.</a:t>
            </a:r>
          </a:p>
          <a:p>
            <a:pPr algn="ctr" eaLnBrk="1" hangingPunct="1">
              <a:spcBef>
                <a:spcPct val="50000"/>
              </a:spcBef>
            </a:pPr>
            <a:r>
              <a:rPr lang="it-IT" altLang="it-IT" sz="1500">
                <a:solidFill>
                  <a:srgbClr val="7030A0"/>
                </a:solidFill>
                <a:latin typeface="Comic Sans MS" panose="030F0702030302020204" pitchFamily="66" charset="0"/>
              </a:rPr>
              <a:t>Particolato: vulcani, tempeste di sabbia, pollini, spore.</a:t>
            </a:r>
          </a:p>
          <a:p>
            <a:pPr algn="ctr" eaLnBrk="1" hangingPunct="1">
              <a:spcBef>
                <a:spcPct val="50000"/>
              </a:spcBef>
            </a:pPr>
            <a:r>
              <a:rPr lang="it-IT" altLang="it-IT" sz="1500">
                <a:solidFill>
                  <a:srgbClr val="7030A0"/>
                </a:solidFill>
                <a:latin typeface="Comic Sans MS" panose="030F0702030302020204" pitchFamily="66" charset="0"/>
              </a:rPr>
              <a:t>VOC: attività vegetali </a:t>
            </a:r>
          </a:p>
          <a:p>
            <a:pPr algn="ctr" eaLnBrk="1" hangingPunct="1">
              <a:spcBef>
                <a:spcPct val="50000"/>
              </a:spcBef>
            </a:pPr>
            <a:r>
              <a:rPr lang="it-IT" altLang="it-IT" sz="1500">
                <a:solidFill>
                  <a:srgbClr val="7030A0"/>
                </a:solidFill>
                <a:latin typeface="Comic Sans MS" panose="030F0702030302020204" pitchFamily="66" charset="0"/>
              </a:rPr>
              <a:t>NH</a:t>
            </a:r>
            <a:r>
              <a:rPr lang="it-IT" altLang="it-IT" sz="1500" baseline="-25000">
                <a:solidFill>
                  <a:srgbClr val="7030A0"/>
                </a:solidFill>
                <a:latin typeface="Comic Sans MS" panose="030F0702030302020204" pitchFamily="66" charset="0"/>
              </a:rPr>
              <a:t>3,</a:t>
            </a:r>
            <a:r>
              <a:rPr lang="it-IT" altLang="it-IT" sz="1500">
                <a:solidFill>
                  <a:srgbClr val="7030A0"/>
                </a:solidFill>
                <a:latin typeface="Comic Sans MS" panose="030F0702030302020204" pitchFamily="66" charset="0"/>
              </a:rPr>
              <a:t> H</a:t>
            </a:r>
            <a:r>
              <a:rPr lang="it-IT" altLang="it-IT" sz="1500" baseline="-25000">
                <a:solidFill>
                  <a:srgbClr val="7030A0"/>
                </a:solidFill>
                <a:latin typeface="Comic Sans MS" panose="030F0702030302020204" pitchFamily="66" charset="0"/>
              </a:rPr>
              <a:t>2</a:t>
            </a:r>
            <a:r>
              <a:rPr lang="it-IT" altLang="it-IT" sz="1500">
                <a:solidFill>
                  <a:srgbClr val="7030A0"/>
                </a:solidFill>
                <a:latin typeface="Comic Sans MS" panose="030F0702030302020204" pitchFamily="66" charset="0"/>
              </a:rPr>
              <a:t>S, HCl, CH</a:t>
            </a:r>
            <a:r>
              <a:rPr lang="it-IT" altLang="it-IT" sz="1500" baseline="-25000">
                <a:solidFill>
                  <a:srgbClr val="7030A0"/>
                </a:solidFill>
                <a:latin typeface="Comic Sans MS" panose="030F0702030302020204" pitchFamily="66" charset="0"/>
              </a:rPr>
              <a:t>4</a:t>
            </a:r>
            <a:r>
              <a:rPr lang="it-IT" altLang="it-IT" sz="1500">
                <a:solidFill>
                  <a:srgbClr val="7030A0"/>
                </a:solidFill>
                <a:latin typeface="Comic Sans MS" panose="030F0702030302020204" pitchFamily="66" charset="0"/>
              </a:rPr>
              <a:t>,  decomposizione organica anaerobia</a:t>
            </a:r>
          </a:p>
        </p:txBody>
      </p:sp>
      <p:sp>
        <p:nvSpPr>
          <p:cNvPr id="13315" name="Text Box 5">
            <a:extLst>
              <a:ext uri="{FF2B5EF4-FFF2-40B4-BE49-F238E27FC236}">
                <a16:creationId xmlns:a16="http://schemas.microsoft.com/office/drawing/2014/main" xmlns="" id="{CF85AB82-BE3A-8307-394D-558C987FE25F}"/>
              </a:ext>
            </a:extLst>
          </p:cNvPr>
          <p:cNvSpPr txBox="1">
            <a:spLocks noChangeArrowheads="1"/>
          </p:cNvSpPr>
          <p:nvPr/>
        </p:nvSpPr>
        <p:spPr bwMode="auto">
          <a:xfrm>
            <a:off x="4830763" y="3302000"/>
            <a:ext cx="41846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7030A0"/>
                </a:solidFill>
                <a:latin typeface="Comic Sans MS" panose="030F0702030302020204" pitchFamily="66" charset="0"/>
              </a:rPr>
              <a:t>Inquinanti emessi da fonti </a:t>
            </a:r>
            <a:r>
              <a:rPr lang="it-IT" altLang="it-IT" sz="1500" i="1" u="sng">
                <a:solidFill>
                  <a:srgbClr val="7030A0"/>
                </a:solidFill>
                <a:latin typeface="Comic Sans MS" panose="030F0702030302020204" pitchFamily="66" charset="0"/>
              </a:rPr>
              <a:t>antropiche</a:t>
            </a:r>
            <a:r>
              <a:rPr lang="it-IT" altLang="it-IT" sz="1500">
                <a:solidFill>
                  <a:srgbClr val="7030A0"/>
                </a:solidFill>
                <a:latin typeface="Comic Sans MS" panose="030F0702030302020204" pitchFamily="66" charset="0"/>
              </a:rPr>
              <a:t>:</a:t>
            </a:r>
          </a:p>
          <a:p>
            <a:pPr algn="ctr" eaLnBrk="1" hangingPunct="1">
              <a:spcBef>
                <a:spcPct val="50000"/>
              </a:spcBef>
            </a:pPr>
            <a:r>
              <a:rPr lang="it-IT" altLang="it-IT" sz="1500">
                <a:solidFill>
                  <a:srgbClr val="7030A0"/>
                </a:solidFill>
                <a:latin typeface="Comic Sans MS" panose="030F0702030302020204" pitchFamily="66" charset="0"/>
              </a:rPr>
              <a:t>SO</a:t>
            </a:r>
            <a:r>
              <a:rPr lang="it-IT" altLang="it-IT" sz="1500" baseline="-25000">
                <a:solidFill>
                  <a:srgbClr val="7030A0"/>
                </a:solidFill>
                <a:latin typeface="Comic Sans MS" panose="030F0702030302020204" pitchFamily="66" charset="0"/>
              </a:rPr>
              <a:t>2</a:t>
            </a:r>
            <a:r>
              <a:rPr lang="it-IT" altLang="it-IT" sz="1500">
                <a:solidFill>
                  <a:srgbClr val="7030A0"/>
                </a:solidFill>
                <a:latin typeface="Comic Sans MS" panose="030F0702030302020204" pitchFamily="66" charset="0"/>
              </a:rPr>
              <a:t>: combustioni di combustibili fossili </a:t>
            </a:r>
          </a:p>
          <a:p>
            <a:pPr algn="ctr" eaLnBrk="1" hangingPunct="1">
              <a:spcBef>
                <a:spcPct val="50000"/>
              </a:spcBef>
            </a:pPr>
            <a:r>
              <a:rPr lang="it-IT" altLang="it-IT" sz="1500">
                <a:solidFill>
                  <a:srgbClr val="7030A0"/>
                </a:solidFill>
                <a:latin typeface="Comic Sans MS" panose="030F0702030302020204" pitchFamily="66" charset="0"/>
              </a:rPr>
              <a:t>NOx: combustioni con aria usata come comburente.</a:t>
            </a:r>
          </a:p>
          <a:p>
            <a:pPr algn="ctr" eaLnBrk="1" hangingPunct="1">
              <a:spcBef>
                <a:spcPct val="50000"/>
              </a:spcBef>
            </a:pPr>
            <a:r>
              <a:rPr lang="it-IT" altLang="it-IT" sz="1500">
                <a:solidFill>
                  <a:srgbClr val="7030A0"/>
                </a:solidFill>
                <a:latin typeface="Comic Sans MS" panose="030F0702030302020204" pitchFamily="66" charset="0"/>
              </a:rPr>
              <a:t>O</a:t>
            </a:r>
            <a:r>
              <a:rPr lang="it-IT" altLang="it-IT" sz="1500" baseline="-25000">
                <a:solidFill>
                  <a:srgbClr val="7030A0"/>
                </a:solidFill>
                <a:latin typeface="Comic Sans MS" panose="030F0702030302020204" pitchFamily="66" charset="0"/>
              </a:rPr>
              <a:t>3</a:t>
            </a:r>
            <a:r>
              <a:rPr lang="it-IT" altLang="it-IT" sz="1500">
                <a:solidFill>
                  <a:srgbClr val="7030A0"/>
                </a:solidFill>
                <a:latin typeface="Comic Sans MS" panose="030F0702030302020204" pitchFamily="66" charset="0"/>
              </a:rPr>
              <a:t>: reazioni secondarie a carico di specifici precursori.</a:t>
            </a:r>
          </a:p>
          <a:p>
            <a:pPr algn="ctr" eaLnBrk="1" hangingPunct="1">
              <a:spcBef>
                <a:spcPct val="50000"/>
              </a:spcBef>
            </a:pPr>
            <a:r>
              <a:rPr lang="it-IT" altLang="it-IT" sz="1500">
                <a:solidFill>
                  <a:srgbClr val="7030A0"/>
                </a:solidFill>
                <a:latin typeface="Comic Sans MS" panose="030F0702030302020204" pitchFamily="66" charset="0"/>
              </a:rPr>
              <a:t>Particolato: processi di combustione e reazioni chimiche </a:t>
            </a:r>
          </a:p>
          <a:p>
            <a:pPr algn="ctr" eaLnBrk="1" hangingPunct="1">
              <a:spcBef>
                <a:spcPct val="50000"/>
              </a:spcBef>
            </a:pPr>
            <a:r>
              <a:rPr lang="it-IT" altLang="it-IT" sz="1500">
                <a:solidFill>
                  <a:srgbClr val="7030A0"/>
                </a:solidFill>
                <a:latin typeface="Comic Sans MS" panose="030F0702030302020204" pitchFamily="66" charset="0"/>
              </a:rPr>
              <a:t>VOC: combustione ed uso di sostanze organiche</a:t>
            </a:r>
          </a:p>
        </p:txBody>
      </p:sp>
      <p:sp>
        <p:nvSpPr>
          <p:cNvPr id="13316" name="Segnaposto numero diapositiva 6">
            <a:extLst>
              <a:ext uri="{FF2B5EF4-FFF2-40B4-BE49-F238E27FC236}">
                <a16:creationId xmlns:a16="http://schemas.microsoft.com/office/drawing/2014/main" xmlns="" id="{73CD9260-DD57-1245-1E3A-54FBA992E318}"/>
              </a:ext>
            </a:extLst>
          </p:cNvPr>
          <p:cNvSpPr txBox="1">
            <a:spLocks noGrp="1"/>
          </p:cNvSpPr>
          <p:nvPr/>
        </p:nvSpPr>
        <p:spPr bwMode="auto">
          <a:xfrm>
            <a:off x="83820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F2126B69-4A8F-4B7F-8848-8C4281DE8C93}" type="slidenum">
              <a:rPr lang="it-IT" altLang="it-IT" sz="1000">
                <a:solidFill>
                  <a:srgbClr val="000066"/>
                </a:solidFill>
                <a:latin typeface="Comic Sans MS" panose="030F0702030302020204" pitchFamily="66" charset="0"/>
              </a:rPr>
              <a:pPr algn="r" eaLnBrk="1" hangingPunct="1">
                <a:spcBef>
                  <a:spcPct val="50000"/>
                </a:spcBef>
                <a:buFontTx/>
                <a:buNone/>
              </a:pPr>
              <a:t>10</a:t>
            </a:fld>
            <a:endParaRPr lang="it-IT" altLang="it-IT" sz="1000">
              <a:solidFill>
                <a:srgbClr val="000066"/>
              </a:solidFill>
              <a:latin typeface="Comic Sans MS" panose="030F0702030302020204" pitchFamily="66" charset="0"/>
            </a:endParaRPr>
          </a:p>
        </p:txBody>
      </p:sp>
      <p:sp>
        <p:nvSpPr>
          <p:cNvPr id="13317" name="Segnaposto data 4">
            <a:extLst>
              <a:ext uri="{FF2B5EF4-FFF2-40B4-BE49-F238E27FC236}">
                <a16:creationId xmlns:a16="http://schemas.microsoft.com/office/drawing/2014/main" xmlns="" id="{E49C9AC0-0668-DE2E-2D78-5BE40C45A322}"/>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3319" name="CasellaDiTesto 1">
            <a:extLst>
              <a:ext uri="{FF2B5EF4-FFF2-40B4-BE49-F238E27FC236}">
                <a16:creationId xmlns:a16="http://schemas.microsoft.com/office/drawing/2014/main" xmlns="" id="{FE0B9822-4454-4F86-47A5-266C826F5C1D}"/>
              </a:ext>
            </a:extLst>
          </p:cNvPr>
          <p:cNvSpPr txBox="1">
            <a:spLocks noChangeArrowheads="1"/>
          </p:cNvSpPr>
          <p:nvPr/>
        </p:nvSpPr>
        <p:spPr bwMode="auto">
          <a:xfrm>
            <a:off x="107950" y="22225"/>
            <a:ext cx="892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u="sng">
                <a:solidFill>
                  <a:srgbClr val="000066"/>
                </a:solidFill>
                <a:latin typeface="Comic Sans MS" panose="030F0702030302020204" pitchFamily="66" charset="0"/>
              </a:rPr>
              <a:t>In molti casi la stessa sostanza può avere sia origine antropica che biogenica:</a:t>
            </a:r>
          </a:p>
        </p:txBody>
      </p:sp>
      <p:pic>
        <p:nvPicPr>
          <p:cNvPr id="13320" name="Picture 10" descr="https://encrypted-tbn3.gstatic.com/images?q=tbn:ANd9GcTXxDWtYMx05wHipCvz77IxH_1r64-1licq0Wcp12CPhsX3Q7N4RQ">
            <a:extLst>
              <a:ext uri="{FF2B5EF4-FFF2-40B4-BE49-F238E27FC236}">
                <a16:creationId xmlns:a16="http://schemas.microsoft.com/office/drawing/2014/main" xmlns="" id="{D35483AD-0D17-2453-5155-9F21E17F4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23863"/>
            <a:ext cx="19526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http://www.100scienze.it/uploads/vulcani_01.jpg">
            <a:extLst>
              <a:ext uri="{FF2B5EF4-FFF2-40B4-BE49-F238E27FC236}">
                <a16:creationId xmlns:a16="http://schemas.microsoft.com/office/drawing/2014/main" xmlns="" id="{D46BCEB7-7CED-7353-25ED-400C114E9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692150"/>
            <a:ext cx="1727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AutoShape 14" descr="data:image/jpeg;base64,/9j/4AAQSkZJRgABAQAAAQABAAD/2wCEAAkGBxQTEhUUEhQUFRUXFBUWFRUUFBQVFRQWFRQXFhQVFBUYHCggGBslHRcVITEhJSkrLi4uFx8zODMsNygtLisBCgoKDg0OGhAQGiwkHyUsLCwsLCwsLCwsLCwsLCwsLCwsLCwsLCwsLCwsLCwsLCwsLCwsLCwsLCwsLCwsLCwsLP/AABEIAMkAyQMBIgACEQEDEQH/xAAbAAACAwEBAQAAAAAAAAAAAAAFBgIDBAEHAP/EAEIQAAIBAgQFAgQDBQQIBwAAAAECEQADBAUSIQYTMUFRImEycYGRFFKhFSNCscFTVNHwFmJygpLS4fEHFzNDk6Kj/8QAGQEAAwEBAQAAAAAAAAAAAAAAAQIDBAAF/8QAIhEAAgICAgIDAQEAAAAAAAAAAAECEQMhEjEEE0FRYSIU/9oADAMBAAIRAxEAPwCzN7QZSJYzuNR2H+zStcyc6pr0XJOTiZZljSYVdQEe8RVOaYdLbQRP+tGw9zVmtnj2+0BckwgQVTm10E1ZicwVBCuXPcmB9gKDXsTqM1pxQd2yOXJaottCti1htXKuF6tkTz8qs0iuGs/PrvPq1mRxdleIFYjWu7crHcNSmbMKOm9FV8+s+IkEgiCOx61nD1ByNkYaD2Cu7ij1/CC9bjvShhr0UZsY4gDcb+++xjfxTSgpxozuTxytGzA5JyzNX4u+Kw3MzJHWsF3FzQx4vW7BkySyqgmcTXVxVBTfqdosen8+sCYHnarewl/msPJfq3XS/ZxdbLeJnpJgSY7DyfFVjMy5PHaeg1bAZCrdOpNV4W8jIwI9C9I70Pt5iukq3Q1BccBsogeKyZcblJ0b/GyrHDe2O/CLI6jSNJ8ea3Zli0QlGgUt5Ni+WFYkAk1qtJauYgnEvv8AwjtWGUN0j0FLmrejHcwBM6fNZfwb+Kcsbg1S2WQ7AbUtftAeaVI6WGLdtgPJM5tNIsO6P1KlNS/eaNXcLdxKzzpAElWAAn+gpAxOFt2bs2G1COmsMfkSBv8Aanfhq5c5YKaUc9iQwI8lRvVP0fivgUcZZbUdRRd467fSsbMVMGjnFOsXDDPJ+IqCqfQAml4Ia0Rb7M7SNAxFcbFVnZTWa5NNzoHqTN34uujGUKJNRF2j7GB4EGfxVRa9QvnmIrvNP36e/wAqDyWFYaNd65NZ2eqWu1Tcu1NstGBrGIq63jKDtcqyy9cpsMsSYcGINRN6s/4liqqT6VnSNttRk1tyjLXvuqpE7k7TpAB6j6fqKZz+ySxo4rHb3orhkgJA1Nq1DtpYqRG3XbT96auHOEMO9kvevakJOkWyOYCDEt+U9REdIohki2bF65NoPakBGcy6NbVVEwN5G/0qUstqi0fHdpv5Ek5WOTr1euLTQSNJW6WAA7yIE/Op4W6qWQzhtmdtIHxtGi2pPYAyf92nTHHCm7cuEBmdNKWdI0DTqYPIEbeppq/MlwlzApcFtjcK2zbCqVZmUld+0bsfrND3N6Yf89PTPJb+IKmDsajaxu/WjnGGQXMM/OZAyXIFv+IFinQ99Qg1nynBWrW15dbG0blyV9NoFCVGonY/DuO5iqe4l/niXJmiEoWb4e3mq7ma8y9q6b0sAmYMg9wdjRHLE3k9gT9q5NRtgnC9MeL+c3SNE+mINU8m35/WgozL90NvUTV/4g/lX/hqcYjN1pGW5w5csFNQBnwZj2PimjIi1nUzpK/mDAEf7p61Vhsva5DXtSE7jSBLfOaJ4nN1tKy6bmrTAYgaaDZRN1bFXO8aGuMyMQD20x+sUOCT1qrFOdRkk7zvNTtXK0wSoyZG7sk1mst7DUQV6jdFO4CLI0AL9qKzFaK4pawMlScaNMJ2UaalpNXparTaw1LQ7kDzbql0o0+GrFdtVziBTBxStWBwjOfSOm5JICge5PSu8uteAZ0J0iZEMpBYMOu4paH5jK2Ct3EK6lNyFKIEUOv5grLtcWPBJ+0Ue4U4eC2hdt3SL5b0ESAggq1u5PxaxsR2oDw5eTma7lglLUOUQMwIBGwDzpMwZB87U24rO7fJVsOGgzA0kHX3n5A1N/Q0FbsAXuK7a60sK1ltZDu5WFjY6I6n50DxmbXtT3mdktPpgDVpaFAXUR3PXf3pbzrEiTvO5mIiTRfEcQ4Q4FgbWrFXYFwhiqDl7W7gA6mN4O1JdF2tLQVyDjEWSCzahsAgA0hjsS09Rpnb3pywuf27h1ozKpPpLEbbwFgbAe1eE2WEgsSN+3X3NP2YZphNNoYcsARDz/CQBAJgFp3JnpXXbFyY+uz07iK/duYZVGhdTLIdVbWp/itdSCOs0h8aZdewzxddnQgGysBVjqAeuor3k7E7Vs4btthLzG9sWQG0zzpIJBIB7SDTHxM1nGWEVifSDcS6hVlVYhkcSCO31ihHTJ8WeQ27RJk7k7k0RwqFdxRrB4O1b0ueW1szPNVhceCR+6tyNv8AW3FYCRJgQJMDwOwrXCpGXLJxKW3YE+aPfjE8CgzLNc5DeDRlBCKbY94vHLYvBkbmCOnUfQjahWeYi7eHMIAHiZn5UGsXWGyke2obfWtVq7AggediRB9jQWFpivOmuwNesb9IqoKRRe6KyXLdVoXnaMweuPdr64Ky3HpnoCVnLrTXFtVBWrVbYUnZW6OJarQgqprgqt78UNI7bNdxqHXzJrlzE1RzZrm0GMWX2rU0QwlsqQQSPMdYqnBrtPaY+tFrFqa6lQrm7G7g3A2mBuqSHtuCQJBaQfiUbHvvX2d30CXgQVBJNs24RkJI9QI6iOoNQ4Sa6jsltbbSvQ3Co+ckT84rmJy68LrLizZ0sdQADPbAJ6EAgmNtprHKkzVf8I8axWFYuLa7tq0qJ8nb/vUOIMhu4R1S7oOpA6tbYOhB8MO4pizPA8jEF9Wr1EqwEdDI27VXxJmV7GurODcYAKoC7x/sip1ZeHkbSS19ksowGXNl117zMMWCdADRPTTC9I80tYN4I779PNcXDsW0xBmN9oP1p0wvBlsWbbPei9c1FQoFy3sJCuy/AZ2ooo5Jakw63EJxa27bqq6LYtjTuIjb+lNvD2XW7eG0Kg1cu5qZQC2tl2Enr7D2pR4ZCWMMwcqWuOBBXe3B6q4IK+4M04W8rIF52uXFPL9aIfQYXcEQfIHnc0xK19HnuaK5Ym4xJB0jUVJA8ekkAe1U2V2o3YxKkaFV0g7NZ0PG0EEFQV/ztWO/b9R2K+zD1fM7dT1rVik+mYMqXwWYPDADU3QVb+0rfir8AoZSp71V+wfep5ZPkVwuKiYEFWaq5UGNelR497OXLlZ2euual+H9MyBPQTuY8VGWjXj2YrzUPuvRDELQrEdalJ0aMcbOC5VgvVTatzWr8ManbLuKKbmIrM+IqzEWiKH3DSykykII0ve8fr+tfJdrFrrq3KXkU4DZk+FLxFNotcpFKqjEkhtV1V0DyVnU30FA+C11CZ6VRxDecXDHahLIyShG9jrg81jfD22uOARsNvfWey77CiGba8QUItsE0APcOwNw/wBmf4gPPQ0g4a/bQLy31swX0qjaixjXzCe0yAg9vevQuHc6dwEvb29wxcRBiITv6ep7CpMZxTQm8S8O3oU20a9rfTpA9SmJnbp8/asuTJdwr8zQCdwZG47ESp2PvNPNu6RiLtnnm4xCsoBAQIw1Lpj2PWhWFwV93dmtqVD6R19cGD6esdRNK0Zpqa1FdfIj4+2l+9caFBZiwK9p/r7VdZw7IFto7sLjAFQYmdpaKbrWT4ZwxwyiQ7agy+rWpnSk7EAbfSteU4FnsNcb02m1goLS6zpP1gSD9qKLO09vQMOTIXCXyRBAMNpXUPSFnqTRXiRHsWza54CwNncLdAUysuOo27jf9apxeZ4YW2tvaDSENt7j6RdYzOlx/GB2ntQbEsjnm3mdkNtgbouAshQQge2+4OwG0T3nrTbsa1xaBRYMPXpuAnoTLCOhkbg1aXEADYAQBJMD5mheJxSahy2LiPiK6J8SvmujFVshXZjmn0bvxJXoas/areTQe7iao/E+9M6AosOG5WzLV1BiAGYR6fI7xUcTl76FIE9tqM8M8OXgeafQANi20+wFdkypwexMeBqXQv5/hOVcIHw7Ee0jpWYMGCH8k/WnZsiXFW2d2ZWA6R109xWhOEcOqLDPuu/TvUXltbNUPHd2jz2zZN1tKx3PsBWDNMBoCtMhpg/KvSH4St4VTc5mstsq94NK/FGT3iLWm2wQKY2nqdyaWWTkx44XDsXcDbmjSYcRWHDYNlMddp27UVXbaqwpkMzYGzSwJMDbtJk/elvFJFN2YClnGpvQyxK+POwaa+Q71JlqMVnNyY88GYlVMeaZM0ynWdQry7BY1rZkU1ZVxcRAbelaM+TG3tBXD5LBOx3Ee4nwe1Gbt7lWdAgQIA7x4mhOI4sXTtE0r5pn7P0NFIVRkMWVcRPZe4ltlVnU6nKzDQAsN1AHSmbK+Nkey1o6y62wEvbHmPHUrGwnb3FeRWcUd/J6nv70cyS8ASC2iVZQ4BOgno22/tt5p+CZ07R6flfE9m3YVrgZrpt63hVA1yAVG2xkjc9qB5jxfdTU2HbQk69JgnU7KzqT4J1frQO/fOjZhcXTpdmgNqUroYCZ30/qaxYsg4dj6IAG+oC5r1/DpmSCrE9O1HgkIpNurLMdcXGbgG2vMYCBq0M4mWHZWPX3pUu3m+Ft4J36nwd/pVtvFuhOh2WRB0kiR4NUMvvNdWyq0iaXCKuGIrMa5TJ0BxTL2v1DmVBFmruTXWzqSPa8Lw+bVvVceDEx8uldwuc3bjsrCRoBUxA2G4qedY6SCziI7H+lZsHmVu2rOxXYEgGobe2dag0kVYviJLaMNPqIIHzoblfFzXAqEBQBBJ2JPal/POKrTt+5ULPxEiY+VL/4kNuWOx2ol13Z6i2Ae5qYvuwhJPQ+1HUzVcPYVMSCwC/FEz7V5BhOJrtu6mk6gvTvXoGTcTc+2RfVSCekfCKFWxla2C8Zl7YhXvYa2Rb1wfPuT7VmwuA1BtUyo2jcD5mnnA5nhksulhp1yNIEnV06UsWclxKBrjAIgY7HYb9yKpCTXRkywTWhWxAVlJEyDEEdflQPH4B4LaTA6nx86ac2vdx56xA+goBexZAcKT6/in+lVbbROCUWL/KqQw1ErWGmtaYWl4lvaAzhKg2HIpj/AAntVd7BiO87z49oocDvcLbzVJNFsThoobeSKRxorGSZy29EcLiYoVU0eipUdOFh84zasd+9NYhdr5mp3OySxUWa/wDPiuoCeg/yKz6qkHpbH4l010HtVYNWJRQr0acOlbOWKz4etWqqxRnlLY+8RYP1lxtO58D6UnZ3im2XcL/OmXE4+9evst0BN4AA2EUF46B1IE0HSIJXasZWDV02Kd0707cNcK2sRY1m6AwPwkgbRShgMrvX2ItqSQN/YeazZi97Cubes/SjyK05Oos5i7hS62nbSSNvnTNk+ZjYMTP86R+cSZJpi4Uxg59vUJ3Aj60U9miWonpnBFgW3a/GoTsOoBp4z/MbP4Zi5A1DYH83YGlDiPE27IQ23FsCGKr37kRU8BmoxVuRYZ95I7EjvS/pm50rFXE4B7kvGpp9KDYRQrOMGEZRp0sRLJM6TW7iHGObzwNB6RvC+woAjkt6jJnczP61oxtt7Izjxib8NZFa1tVVhmrSXrWoowSm7OaP8/Oq7lqpG7UGvV1IHKQMxtqgGLWmHG3NjS/izWfLRv8AHbMRroG3auGuqtZzcdWrAtWWbM1sTC0UicpA9krgFbrliKzlKNAUiCir7dRtJJA8kD70TwmVOzEBSQpGogdNU6YHkwR9KZaFkU2jV+qtulrKsBqWYmYllZBCOO0a5odyz4P2NPGRCUR5zkMH1+TFLOaEr6mmD5p6zpdLaT0G5/6UI4hwyXcNNwhCPgA6n51iimLGKct6F7hnicYQt6Qwbr8qA8X5v+KvczSF2gACNqrfBx3oe9ozvTGzFFJ2jNZWTFFcvY23VvDA0w8C5XYa5qusAy7hT0byK7xJhkuYg8hNKk9OwopFXO3Q6X8D+It2rv8AAep/mKesjshLYVQFUdIG5pDye3ysPyObIfcgD4D7Ux4LNDYCWr0eoelp3j3ovoyJNOvgQePbzNi7g6AGABtS2ginjNMOt68WdlOpoHUfr3oJm+XqhYFCsdGG4Pzq0ZJCy26Btq/FWHFUMd6pa9VudEfUmE2xVVvi6FtfqLXNuvfpv96V5Ciwo04jETQ66ZqTNUKm3ZeMeJFE81os2a4F36z71uwqUFEMp0XYbDVvFkAVy0QK5cuyYWSSYA7mqcaMzk2UYrDmJgQZjcSdPWBMmJq7h7Lbd/UrSWncAwyJH/qrOzQYkePnUbq37ZhrbAAgwydz0KyJHzFekcMcOWsIn4hkDXXtHq027QuACI6atxPipSZfHFsWOGuAL7g3XCoikMl1m2dROoqonaO7ARI8Gi2V8Pg4ZsVYvKzwSyEFSoCsIk7GCxMgeIremYWcNbnEsSrgA29Ra3qRYX0zKg9PG1CsdxPzrOhDyEInSkBYG0GeopLbKuKoJ55wQwwZuFxq067uvcy1xXeCJ1bCB8qB6U/s1+7U0YXObzYdLpV3SNLszFFhF2cAfEDEUu/6bX/7uv8A9v8AmobZN/gbzrJsRev8wABR2J/kKX8bgixIPnofNP3EObLaa2Ely4+EbmhLZeHkn0yZM7RSkZRdukIy5ahYBtuxonjP/D+zoa6t3ouoL3+1W43h29q5gI0k+neuYq/ctN6g+t00AASpJ2mnVHY1KL2JqYTS0LNEbli4CCqE+dulGWy02QWYHXHftRjhvA3Wi4N1PnvRtGlX0uy3JMrI5bHqwBPjr0plzLIrDjXe3btvED2rFjsDdUh1YKFIbSSIMdQKX+J+I1e7pYm3c2CKJgjvv0pTm61WwmeGbd+2+ltLoTywWWDA2JImBSdnGAvA6LjE/lg60IGxIjc0Vy/OmZHVzzUPpO3qX2kRtR7G3xcwhCXwmm2VQagBq7AsNwYoqTRnfdHkWY2DbYqSCfaf1kAzQ52rVmAIYgkE995+5rA5qrZSKOM1cmoE11aWytE67UkWr1s0RWypK12bkVD8Oa+Fk0U6EezUcTtVK41lYMpggyD13FVvYaYip5crc0KFLTsy6dcr32/7UXIEYI9F4HxD4pGhLSGwVZDpLqWd/hAYkruCdjHtW/i++XGi2xQks16I0MFlt16SI6jvVHB+GVrGI5StZUBRcEAM7LJWWAkAb/CdqvzrGacJcthiH0Qr7MxWPhJYTB3+wqI9pHnjhr78tQzu7dCdRE7jT8h/XahmeYO9hLzW72zCNtQYFf4TI6bdtvlXVvNaYOhKkGQy7EGKtzbIcU9j8bcOtWgszH1DUxVTv8Ux1HSg2UjL+t9FuR8WXrUrOq2RBtk+mJnbwZijv+l1n+6r9/8ApSVw9oGIt83Sbeoa9WqNPedO/wBq9P5mS/2dv7Yr/GgmDJGCfQXbODaa3dCrzCg1TvA8AdqPZhn1lrJmA7LMe/cCkJmLHcyatGm4C87AhR/NjWrLhUaS7POw55Tbb6G7Icsv3rZd20gn0qew7VO6bYdEun1BvSSOhoVg83u2RJmGGr2HZQKwZpmIvMGI3XeR3IqPrd6NKzxSTaHK5lWoElNQgmSevyoZkeZIiOpkIjQF7gt2pex/EV4hZdoB3ExINachsfiLjHUVhZYSPUB9IoODW2H3RbXE+znPXZnCGIBGluxjYivPuIMBGHTEXLzHEO5i3sQqL/ESNwa9AxllEurdZFKvtIkB4Hc9j70tYjCWnxP7y3qQSRbZmAjtLKOlIFZf6A/C2bXrjrZJGlz62iCAO7EdRXonCmJRFY3FOhbnXTKz+YRv+lKmV8No1+R6LRaYEnb8oPWm63ihhbBJAAkqCQfhbYMARvHeivoaXFvkjzzifLra67losQXMTGwJME9/0pXYU2cR4REUaXJkyAC8T39DbAeCCaWzaqqVoClRlirLaVZyq0WLNcojOaosw2HonZwlfYW1RC0KsoGSeYqTL56CjGA4fSNVwx7VoyWyWbbeOtDeKcxZLoABIHYVGbp0VxPlsYLGUYZ+nj9aE3eHeTdZtQ0spBHoh1JBIOvaNhS7l2auGL7hSYAnpTzhL3OtFWGqRM/0qdlpJ/BbwHf1XL1q28qVOoQFX09AkADbwOoqzPMlZmZ9QjTOkAgKAsN1JkDrNLeVtdXETh2S0UIJLFQPGn1dZ8U62L9zEtd029Nhl0k6oaT6WUgbqpM7+DQkJ2jzvOMmtNaS5bMH4WQEsWMfH4A9qB5jmF3lrhi7csElUPQTuRT++WWnZlsygUwybnSRt33NU37C6Gtm2k8sqG0jUCH3IPyn70lk1N8v6EHJeH7t+4qWwCSd5IAA7nc16R/5a2P72P8AgP8AjQvD5Y4T90JaNgB1jfr5ol+Cxf8Abj/5hVIjrLKV6Alm/Bmu4VFUaVJgtJmh6XK027lepSbs8d8oxcUMeKxph0Hwqqqs956xQjXAIqJxJIgmolqEMfGOzsmXlJNfRxxq60Qy29yzKxPST49x3FD9VWJcpZRTKRk0h1wGaK7sL9xEBHom3pjtpBA2Hzq6xhkucxfTCkrAddRA3JEbxSM96sVzEENIMb1ml4v6XXkp/A6JcwaWAdbalJ0qN2kH/wByexpUz/ObmIDS5hWMAAhCvYR0WP1qN/GKoVlmSCGAYGR7g9PEUGI6/wAq6GErLKYzbmoNYogLdfG1VuBP2gzk1fZt1p5NTW1XKBzykre1XpcrO1UG7TXQvHkN3D10Btz1qWf5SxbUo+tLeAx5U01YPiANAudKzZYOTtFIviqFqzkgV95I8e9NeBt8q2doEbVe+OsATG/agWa5wTMdPFSjjky3trsGY3NVUn0BjMgEDSG7MfcVs4Mzk4cvfMlyWBYmQykfCRPXVG5paxbSSa2YvE2hYFtNJY6TIUhl2m5zGPxEkQAOgHvVJRrQ0JHp2QZ5gXw+kty3n1Oyki5cJEsG6mT8th0rUmGw+Ivq3pZrXUgelpUlS56bf4V5Fkd0BxrcJCsbbH4Rcj0l43jrTJjsyItghREi4jKY1C4HUB/J2kjtFSePehrT7HjEXLdnEXOebdm2iI+tetwuSAFAHXY9K+/amV/nt/8A6f4UiYjPObZCuQw5ZDoR6uYIFu5baPYyJ7nzS7pNPDDfZOWXjVFivVy3ayLUxWxMySijYt+rlvUPWtFuntknBGsNU1NUpVwrkBkLj1mdquu1maiwRRyvgtdqQoDs+AroWuCpiihGfaK6LdTFSFGhWzPdt0OvpRe5Q7E1LIjRhkZrRrdaesArZZqUOzRkWjbzj5rLfarlqi/VjOuwfeqiKvu1VUWao9EkFbVuMVClmKjopJKiepA6CsiVqt00UTmy62lW6K+t1ZVkjK2f/9k=">
            <a:extLst>
              <a:ext uri="{FF2B5EF4-FFF2-40B4-BE49-F238E27FC236}">
                <a16:creationId xmlns:a16="http://schemas.microsoft.com/office/drawing/2014/main" xmlns="" id="{48E62CFA-D7C6-7596-90C1-31DD4E1D36D4}"/>
              </a:ext>
            </a:extLst>
          </p:cNvPr>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13323" name="AutoShape 16" descr="data:image/jpeg;base64,/9j/4AAQSkZJRgABAQAAAQABAAD/2wCEAAkGBxQTEhUUEhQUFRUXFBUWFRUUFBQVFRQWFRQXFhQVFBUYHCggGBslHRcVITEhJSkrLi4uFx8zODMsNygtLisBCgoKDg0OGhAQGiwkHyUsLCwsLCwsLCwsLCwsLCwsLCwsLCwsLCwsLCwsLCwsLCwsLCwsLCwsLCwsLCwsLCwsLP/AABEIAMkAyQMBIgACEQEDEQH/xAAbAAACAwEBAQAAAAAAAAAAAAAFBgIDBAEHAP/EAEIQAAIBAgQFAgQDBQQIBwAAAAECEQADBAUSIQYTMUFRImEycYGRFFKhFSNCscFTVNHwFmJygpLS4fEHFzNDk6Kj/8QAGQEAAwEBAQAAAAAAAAAAAAAAAQIDBAAF/8QAIhEAAgICAgIDAQEAAAAAAAAAAAECEQMhEjEEE0FRYSIU/9oADAMBAAIRAxEAPwCzN7QZSJYzuNR2H+zStcyc6pr0XJOTiZZljSYVdQEe8RVOaYdLbQRP+tGw9zVmtnj2+0BckwgQVTm10E1ZicwVBCuXPcmB9gKDXsTqM1pxQd2yOXJaottCti1htXKuF6tkTz8qs0iuGs/PrvPq1mRxdleIFYjWu7crHcNSmbMKOm9FV8+s+IkEgiCOx61nD1ByNkYaD2Cu7ij1/CC9bjvShhr0UZsY4gDcb+++xjfxTSgpxozuTxytGzA5JyzNX4u+Kw3MzJHWsF3FzQx4vW7BkySyqgmcTXVxVBTfqdosen8+sCYHnarewl/msPJfq3XS/ZxdbLeJnpJgSY7DyfFVjMy5PHaeg1bAZCrdOpNV4W8jIwI9C9I70Pt5iukq3Q1BccBsogeKyZcblJ0b/GyrHDe2O/CLI6jSNJ8ea3Zli0QlGgUt5Ni+WFYkAk1qtJauYgnEvv8AwjtWGUN0j0FLmrejHcwBM6fNZfwb+Kcsbg1S2WQ7AbUtftAeaVI6WGLdtgPJM5tNIsO6P1KlNS/eaNXcLdxKzzpAElWAAn+gpAxOFt2bs2G1COmsMfkSBv8Aanfhq5c5YKaUc9iQwI8lRvVP0fivgUcZZbUdRRd467fSsbMVMGjnFOsXDDPJ+IqCqfQAml4Ia0Rb7M7SNAxFcbFVnZTWa5NNzoHqTN34uujGUKJNRF2j7GB4EGfxVRa9QvnmIrvNP36e/wAqDyWFYaNd65NZ2eqWu1Tcu1NstGBrGIq63jKDtcqyy9cpsMsSYcGINRN6s/4liqqT6VnSNttRk1tyjLXvuqpE7k7TpAB6j6fqKZz+ySxo4rHb3orhkgJA1Nq1DtpYqRG3XbT96auHOEMO9kvevakJOkWyOYCDEt+U9REdIohki2bF65NoPakBGcy6NbVVEwN5G/0qUstqi0fHdpv5Ek5WOTr1euLTQSNJW6WAA7yIE/Op4W6qWQzhtmdtIHxtGi2pPYAyf92nTHHCm7cuEBmdNKWdI0DTqYPIEbeppq/MlwlzApcFtjcK2zbCqVZmUld+0bsfrND3N6Yf89PTPJb+IKmDsajaxu/WjnGGQXMM/OZAyXIFv+IFinQ99Qg1nynBWrW15dbG0blyV9NoFCVGonY/DuO5iqe4l/niXJmiEoWb4e3mq7ma8y9q6b0sAmYMg9wdjRHLE3k9gT9q5NRtgnC9MeL+c3SNE+mINU8m35/WgozL90NvUTV/4g/lX/hqcYjN1pGW5w5csFNQBnwZj2PimjIi1nUzpK/mDAEf7p61Vhsva5DXtSE7jSBLfOaJ4nN1tKy6bmrTAYgaaDZRN1bFXO8aGuMyMQD20x+sUOCT1qrFOdRkk7zvNTtXK0wSoyZG7sk1mst7DUQV6jdFO4CLI0AL9qKzFaK4pawMlScaNMJ2UaalpNXparTaw1LQ7kDzbql0o0+GrFdtVziBTBxStWBwjOfSOm5JICge5PSu8uteAZ0J0iZEMpBYMOu4paH5jK2Ct3EK6lNyFKIEUOv5grLtcWPBJ+0Ue4U4eC2hdt3SL5b0ESAggq1u5PxaxsR2oDw5eTma7lglLUOUQMwIBGwDzpMwZB87U24rO7fJVsOGgzA0kHX3n5A1N/Q0FbsAXuK7a60sK1ltZDu5WFjY6I6n50DxmbXtT3mdktPpgDVpaFAXUR3PXf3pbzrEiTvO5mIiTRfEcQ4Q4FgbWrFXYFwhiqDl7W7gA6mN4O1JdF2tLQVyDjEWSCzahsAgA0hjsS09Rpnb3pywuf27h1ozKpPpLEbbwFgbAe1eE2WEgsSN+3X3NP2YZphNNoYcsARDz/CQBAJgFp3JnpXXbFyY+uz07iK/duYZVGhdTLIdVbWp/itdSCOs0h8aZdewzxddnQgGysBVjqAeuor3k7E7Vs4btthLzG9sWQG0zzpIJBIB7SDTHxM1nGWEVifSDcS6hVlVYhkcSCO31ihHTJ8WeQ27RJk7k7k0RwqFdxRrB4O1b0ueW1szPNVhceCR+6tyNv8AW3FYCRJgQJMDwOwrXCpGXLJxKW3YE+aPfjE8CgzLNc5DeDRlBCKbY94vHLYvBkbmCOnUfQjahWeYi7eHMIAHiZn5UGsXWGyke2obfWtVq7AggediRB9jQWFpivOmuwNesb9IqoKRRe6KyXLdVoXnaMweuPdr64Ky3HpnoCVnLrTXFtVBWrVbYUnZW6OJarQgqprgqt78UNI7bNdxqHXzJrlzE1RzZrm0GMWX2rU0QwlsqQQSPMdYqnBrtPaY+tFrFqa6lQrm7G7g3A2mBuqSHtuCQJBaQfiUbHvvX2d30CXgQVBJNs24RkJI9QI6iOoNQ4Sa6jsltbbSvQ3Co+ckT84rmJy68LrLizZ0sdQADPbAJ6EAgmNtprHKkzVf8I8axWFYuLa7tq0qJ8nb/vUOIMhu4R1S7oOpA6tbYOhB8MO4pizPA8jEF9Wr1EqwEdDI27VXxJmV7GurODcYAKoC7x/sip1ZeHkbSS19ksowGXNl117zMMWCdADRPTTC9I80tYN4I779PNcXDsW0xBmN9oP1p0wvBlsWbbPei9c1FQoFy3sJCuy/AZ2ooo5Jakw63EJxa27bqq6LYtjTuIjb+lNvD2XW7eG0Kg1cu5qZQC2tl2Enr7D2pR4ZCWMMwcqWuOBBXe3B6q4IK+4M04W8rIF52uXFPL9aIfQYXcEQfIHnc0xK19HnuaK5Ym4xJB0jUVJA8ekkAe1U2V2o3YxKkaFV0g7NZ0PG0EEFQV/ztWO/b9R2K+zD1fM7dT1rVik+mYMqXwWYPDADU3QVb+0rfir8AoZSp71V+wfep5ZPkVwuKiYEFWaq5UGNelR497OXLlZ2euual+H9MyBPQTuY8VGWjXj2YrzUPuvRDELQrEdalJ0aMcbOC5VgvVTatzWr8ManbLuKKbmIrM+IqzEWiKH3DSykykII0ve8fr+tfJdrFrrq3KXkU4DZk+FLxFNotcpFKqjEkhtV1V0DyVnU30FA+C11CZ6VRxDecXDHahLIyShG9jrg81jfD22uOARsNvfWey77CiGba8QUItsE0APcOwNw/wBmf4gPPQ0g4a/bQLy31swX0qjaixjXzCe0yAg9vevQuHc6dwEvb29wxcRBiITv6ep7CpMZxTQm8S8O3oU20a9rfTpA9SmJnbp8/asuTJdwr8zQCdwZG47ESp2PvNPNu6RiLtnnm4xCsoBAQIw1Lpj2PWhWFwV93dmtqVD6R19cGD6esdRNK0Zpqa1FdfIj4+2l+9caFBZiwK9p/r7VdZw7IFto7sLjAFQYmdpaKbrWT4ZwxwyiQ7agy+rWpnSk7EAbfSteU4FnsNcb02m1goLS6zpP1gSD9qKLO09vQMOTIXCXyRBAMNpXUPSFnqTRXiRHsWza54CwNncLdAUysuOo27jf9apxeZ4YW2tvaDSENt7j6RdYzOlx/GB2ntQbEsjnm3mdkNtgbouAshQQge2+4OwG0T3nrTbsa1xaBRYMPXpuAnoTLCOhkbg1aXEADYAQBJMD5mheJxSahy2LiPiK6J8SvmujFVshXZjmn0bvxJXoas/areTQe7iao/E+9M6AosOG5WzLV1BiAGYR6fI7xUcTl76FIE9tqM8M8OXgeafQANi20+wFdkypwexMeBqXQv5/hOVcIHw7Ee0jpWYMGCH8k/WnZsiXFW2d2ZWA6R109xWhOEcOqLDPuu/TvUXltbNUPHd2jz2zZN1tKx3PsBWDNMBoCtMhpg/KvSH4St4VTc5mstsq94NK/FGT3iLWm2wQKY2nqdyaWWTkx44XDsXcDbmjSYcRWHDYNlMddp27UVXbaqwpkMzYGzSwJMDbtJk/elvFJFN2YClnGpvQyxK+POwaa+Q71JlqMVnNyY88GYlVMeaZM0ynWdQry7BY1rZkU1ZVxcRAbelaM+TG3tBXD5LBOx3Ee4nwe1Gbt7lWdAgQIA7x4mhOI4sXTtE0r5pn7P0NFIVRkMWVcRPZe4ltlVnU6nKzDQAsN1AHSmbK+Nkey1o6y62wEvbHmPHUrGwnb3FeRWcUd/J6nv70cyS8ASC2iVZQ4BOgno22/tt5p+CZ07R6flfE9m3YVrgZrpt63hVA1yAVG2xkjc9qB5jxfdTU2HbQk69JgnU7KzqT4J1frQO/fOjZhcXTpdmgNqUroYCZ30/qaxYsg4dj6IAG+oC5r1/DpmSCrE9O1HgkIpNurLMdcXGbgG2vMYCBq0M4mWHZWPX3pUu3m+Ft4J36nwd/pVtvFuhOh2WRB0kiR4NUMvvNdWyq0iaXCKuGIrMa5TJ0BxTL2v1DmVBFmruTXWzqSPa8Lw+bVvVceDEx8uldwuc3bjsrCRoBUxA2G4qedY6SCziI7H+lZsHmVu2rOxXYEgGobe2dag0kVYviJLaMNPqIIHzoblfFzXAqEBQBBJ2JPal/POKrTt+5ULPxEiY+VL/4kNuWOx2ol13Z6i2Ae5qYvuwhJPQ+1HUzVcPYVMSCwC/FEz7V5BhOJrtu6mk6gvTvXoGTcTc+2RfVSCekfCKFWxla2C8Zl7YhXvYa2Rb1wfPuT7VmwuA1BtUyo2jcD5mnnA5nhksulhp1yNIEnV06UsWclxKBrjAIgY7HYb9yKpCTXRkywTWhWxAVlJEyDEEdflQPH4B4LaTA6nx86ac2vdx56xA+goBexZAcKT6/in+lVbbROCUWL/KqQw1ErWGmtaYWl4lvaAzhKg2HIpj/AAntVd7BiO87z49oocDvcLbzVJNFsThoobeSKRxorGSZy29EcLiYoVU0eipUdOFh84zasd+9NYhdr5mp3OySxUWa/wDPiuoCeg/yKz6qkHpbH4l010HtVYNWJRQr0acOlbOWKz4etWqqxRnlLY+8RYP1lxtO58D6UnZ3im2XcL/OmXE4+9evst0BN4AA2EUF46B1IE0HSIJXasZWDV02Kd0707cNcK2sRY1m6AwPwkgbRShgMrvX2ItqSQN/YeazZi97Cubes/SjyK05Oos5i7hS62nbSSNvnTNk+ZjYMTP86R+cSZJpi4Uxg59vUJ3Aj60U9miWonpnBFgW3a/GoTsOoBp4z/MbP4Zi5A1DYH83YGlDiPE27IQ23FsCGKr37kRU8BmoxVuRYZ95I7EjvS/pm50rFXE4B7kvGpp9KDYRQrOMGEZRp0sRLJM6TW7iHGObzwNB6RvC+woAjkt6jJnczP61oxtt7Izjxib8NZFa1tVVhmrSXrWoowSm7OaP8/Oq7lqpG7UGvV1IHKQMxtqgGLWmHG3NjS/izWfLRv8AHbMRroG3auGuqtZzcdWrAtWWbM1sTC0UicpA9krgFbrliKzlKNAUiCir7dRtJJA8kD70TwmVOzEBSQpGogdNU6YHkwR9KZaFkU2jV+qtulrKsBqWYmYllZBCOO0a5odyz4P2NPGRCUR5zkMH1+TFLOaEr6mmD5p6zpdLaT0G5/6UI4hwyXcNNwhCPgA6n51iimLGKct6F7hnicYQt6Qwbr8qA8X5v+KvczSF2gACNqrfBx3oe9ozvTGzFFJ2jNZWTFFcvY23VvDA0w8C5XYa5qusAy7hT0byK7xJhkuYg8hNKk9OwopFXO3Q6X8D+It2rv8AAep/mKesjshLYVQFUdIG5pDye3ysPyObIfcgD4D7Ux4LNDYCWr0eoelp3j3ovoyJNOvgQePbzNi7g6AGABtS2ginjNMOt68WdlOpoHUfr3oJm+XqhYFCsdGG4Pzq0ZJCy26Btq/FWHFUMd6pa9VudEfUmE2xVVvi6FtfqLXNuvfpv96V5Ciwo04jETQ66ZqTNUKm3ZeMeJFE81os2a4F36z71uwqUFEMp0XYbDVvFkAVy0QK5cuyYWSSYA7mqcaMzk2UYrDmJgQZjcSdPWBMmJq7h7Lbd/UrSWncAwyJH/qrOzQYkePnUbq37ZhrbAAgwydz0KyJHzFekcMcOWsIn4hkDXXtHq027QuACI6atxPipSZfHFsWOGuAL7g3XCoikMl1m2dROoqonaO7ARI8Gi2V8Pg4ZsVYvKzwSyEFSoCsIk7GCxMgeIremYWcNbnEsSrgA29Ra3qRYX0zKg9PG1CsdxPzrOhDyEInSkBYG0GeopLbKuKoJ55wQwwZuFxq067uvcy1xXeCJ1bCB8qB6U/s1+7U0YXObzYdLpV3SNLszFFhF2cAfEDEUu/6bX/7uv8A9v8AmobZN/gbzrJsRev8wABR2J/kKX8bgixIPnofNP3EObLaa2Ely4+EbmhLZeHkn0yZM7RSkZRdukIy5ahYBtuxonjP/D+zoa6t3ouoL3+1W43h29q5gI0k+neuYq/ctN6g+t00AASpJ2mnVHY1KL2JqYTS0LNEbli4CCqE+dulGWy02QWYHXHftRjhvA3Wi4N1PnvRtGlX0uy3JMrI5bHqwBPjr0plzLIrDjXe3btvED2rFjsDdUh1YKFIbSSIMdQKX+J+I1e7pYm3c2CKJgjvv0pTm61WwmeGbd+2+ltLoTywWWDA2JImBSdnGAvA6LjE/lg60IGxIjc0Vy/OmZHVzzUPpO3qX2kRtR7G3xcwhCXwmm2VQagBq7AsNwYoqTRnfdHkWY2DbYqSCfaf1kAzQ52rVmAIYgkE995+5rA5qrZSKOM1cmoE11aWytE67UkWr1s0RWypK12bkVD8Oa+Fk0U6EezUcTtVK41lYMpggyD13FVvYaYip5crc0KFLTsy6dcr32/7UXIEYI9F4HxD4pGhLSGwVZDpLqWd/hAYkruCdjHtW/i++XGi2xQks16I0MFlt16SI6jvVHB+GVrGI5StZUBRcEAM7LJWWAkAb/CdqvzrGacJcthiH0Qr7MxWPhJYTB3+wqI9pHnjhr78tQzu7dCdRE7jT8h/XahmeYO9hLzW72zCNtQYFf4TI6bdtvlXVvNaYOhKkGQy7EGKtzbIcU9j8bcOtWgszH1DUxVTv8Ux1HSg2UjL+t9FuR8WXrUrOq2RBtk+mJnbwZijv+l1n+6r9/8ApSVw9oGIt83Sbeoa9WqNPedO/wBq9P5mS/2dv7Yr/GgmDJGCfQXbODaa3dCrzCg1TvA8AdqPZhn1lrJmA7LMe/cCkJmLHcyatGm4C87AhR/NjWrLhUaS7POw55Tbb6G7Icsv3rZd20gn0qew7VO6bYdEun1BvSSOhoVg83u2RJmGGr2HZQKwZpmIvMGI3XeR3IqPrd6NKzxSTaHK5lWoElNQgmSevyoZkeZIiOpkIjQF7gt2pex/EV4hZdoB3ExINachsfiLjHUVhZYSPUB9IoODW2H3RbXE+znPXZnCGIBGluxjYivPuIMBGHTEXLzHEO5i3sQqL/ESNwa9AxllEurdZFKvtIkB4Hc9j70tYjCWnxP7y3qQSRbZmAjtLKOlIFZf6A/C2bXrjrZJGlz62iCAO7EdRXonCmJRFY3FOhbnXTKz+YRv+lKmV8No1+R6LRaYEnb8oPWm63ihhbBJAAkqCQfhbYMARvHeivoaXFvkjzzifLra67losQXMTGwJME9/0pXYU2cR4REUaXJkyAC8T39DbAeCCaWzaqqVoClRlirLaVZyq0WLNcojOaosw2HonZwlfYW1RC0KsoGSeYqTL56CjGA4fSNVwx7VoyWyWbbeOtDeKcxZLoABIHYVGbp0VxPlsYLGUYZ+nj9aE3eHeTdZtQ0spBHoh1JBIOvaNhS7l2auGL7hSYAnpTzhL3OtFWGqRM/0qdlpJ/BbwHf1XL1q28qVOoQFX09AkADbwOoqzPMlZmZ9QjTOkAgKAsN1JkDrNLeVtdXETh2S0UIJLFQPGn1dZ8U62L9zEtd029Nhl0k6oaT6WUgbqpM7+DQkJ2jzvOMmtNaS5bMH4WQEsWMfH4A9qB5jmF3lrhi7csElUPQTuRT++WWnZlsygUwybnSRt33NU37C6Gtm2k8sqG0jUCH3IPyn70lk1N8v6EHJeH7t+4qWwCSd5IAA7nc16R/5a2P72P8AgP8AjQvD5Y4T90JaNgB1jfr5ol+Cxf8Abj/5hVIjrLKV6Alm/Bmu4VFUaVJgtJmh6XK027lepSbs8d8oxcUMeKxph0Hwqqqs956xQjXAIqJxJIgmolqEMfGOzsmXlJNfRxxq60Qy29yzKxPST49x3FD9VWJcpZRTKRk0h1wGaK7sL9xEBHom3pjtpBA2Hzq6xhkucxfTCkrAddRA3JEbxSM96sVzEENIMb1ml4v6XXkp/A6JcwaWAdbalJ0qN2kH/wByexpUz/ObmIDS5hWMAAhCvYR0WP1qN/GKoVlmSCGAYGR7g9PEUGI6/wAq6GErLKYzbmoNYogLdfG1VuBP2gzk1fZt1p5NTW1XKBzykre1XpcrO1UG7TXQvHkN3D10Btz1qWf5SxbUo+tLeAx5U01YPiANAudKzZYOTtFIviqFqzkgV95I8e9NeBt8q2doEbVe+OsATG/agWa5wTMdPFSjjky3trsGY3NVUn0BjMgEDSG7MfcVs4Mzk4cvfMlyWBYmQykfCRPXVG5paxbSSa2YvE2hYFtNJY6TIUhl2m5zGPxEkQAOgHvVJRrQ0JHp2QZ5gXw+kty3n1Oyki5cJEsG6mT8th0rUmGw+Ivq3pZrXUgelpUlS56bf4V5Fkd0BxrcJCsbbH4Rcj0l43jrTJjsyItghREi4jKY1C4HUB/J2kjtFSePehrT7HjEXLdnEXOebdm2iI+tetwuSAFAHXY9K+/amV/nt/8A6f4UiYjPObZCuQw5ZDoR6uYIFu5baPYyJ7nzS7pNPDDfZOWXjVFivVy3ayLUxWxMySijYt+rlvUPWtFuntknBGsNU1NUpVwrkBkLj1mdquu1maiwRRyvgtdqQoDs+AroWuCpiihGfaK6LdTFSFGhWzPdt0OvpRe5Q7E1LIjRhkZrRrdaesArZZqUOzRkWjbzj5rLfarlqi/VjOuwfeqiKvu1VUWao9EkFbVuMVClmKjopJKiepA6CsiVqt00UTmy62lW6K+t1ZVkjK2f/9k=">
            <a:extLst>
              <a:ext uri="{FF2B5EF4-FFF2-40B4-BE49-F238E27FC236}">
                <a16:creationId xmlns:a16="http://schemas.microsoft.com/office/drawing/2014/main" xmlns="" id="{B4CE138F-437A-122A-D5F8-22BA5C6B94BF}"/>
              </a:ext>
            </a:extLst>
          </p:cNvPr>
          <p:cNvSpPr>
            <a:spLocks noChangeAspect="1" noChangeArrowheads="1"/>
          </p:cNvSpPr>
          <p:nvPr/>
        </p:nvSpPr>
        <p:spPr bwMode="auto">
          <a:xfrm>
            <a:off x="46942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pic>
        <p:nvPicPr>
          <p:cNvPr id="13324" name="Picture 18" descr="http://www.biosistemisrl.it/images/microrganismi.jpg">
            <a:extLst>
              <a:ext uri="{FF2B5EF4-FFF2-40B4-BE49-F238E27FC236}">
                <a16:creationId xmlns:a16="http://schemas.microsoft.com/office/drawing/2014/main" xmlns="" id="{007D43B1-2A02-F660-F68A-F5C7B8DB8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700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0" descr="https://encrypted-tbn0.gstatic.com/images?q=tbn:ANd9GcRE2Ooz6IWUKLA8Ce9LjBn55LeoYcFRcr3AY-3avv7oYK_pTsb2">
            <a:extLst>
              <a:ext uri="{FF2B5EF4-FFF2-40B4-BE49-F238E27FC236}">
                <a16:creationId xmlns:a16="http://schemas.microsoft.com/office/drawing/2014/main" xmlns="" id="{248667BD-84D7-DA01-DCA2-2A4AF8661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013" y="644525"/>
            <a:ext cx="3057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52" name="Group 24">
            <a:extLst>
              <a:ext uri="{FF2B5EF4-FFF2-40B4-BE49-F238E27FC236}">
                <a16:creationId xmlns:a16="http://schemas.microsoft.com/office/drawing/2014/main" xmlns="" id="{62C18380-5C66-162B-EB2A-C334991A94BD}"/>
              </a:ext>
            </a:extLst>
          </p:cNvPr>
          <p:cNvGraphicFramePr>
            <a:graphicFrameLocks noGrp="1"/>
          </p:cNvGraphicFramePr>
          <p:nvPr/>
        </p:nvGraphicFramePr>
        <p:xfrm>
          <a:off x="381000" y="549275"/>
          <a:ext cx="8512175" cy="2781299"/>
        </p:xfrm>
        <a:graphic>
          <a:graphicData uri="http://schemas.openxmlformats.org/drawingml/2006/table">
            <a:tbl>
              <a:tblPr/>
              <a:tblGrid>
                <a:gridCol w="2472892">
                  <a:extLst>
                    <a:ext uri="{9D8B030D-6E8A-4147-A177-3AD203B41FA5}">
                      <a16:colId xmlns:a16="http://schemas.microsoft.com/office/drawing/2014/main" xmlns="" val="20000"/>
                    </a:ext>
                  </a:extLst>
                </a:gridCol>
                <a:gridCol w="6039283">
                  <a:extLst>
                    <a:ext uri="{9D8B030D-6E8A-4147-A177-3AD203B41FA5}">
                      <a16:colId xmlns:a16="http://schemas.microsoft.com/office/drawing/2014/main" xmlns="" val="20001"/>
                    </a:ext>
                  </a:extLst>
                </a:gridCol>
              </a:tblGrid>
              <a:tr h="72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C0000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C00000"/>
                        </a:solidFill>
                        <a:effectLst/>
                        <a:latin typeface="Comic Sans MS" pitchFamily="66" charset="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C00000"/>
                          </a:solidFill>
                          <a:effectLst/>
                          <a:latin typeface="Comic Sans MS" pitchFamily="66" charset="0"/>
                        </a:rPr>
                        <a:t>È un gas incolore e inodore, formato dalla combustione incompleta degli idrocarburi presenti in carburanti e combustibili.</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C000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C00000"/>
                          </a:solidFill>
                          <a:effectLst/>
                          <a:latin typeface="Comic Sans MS" pitchFamily="66" charset="0"/>
                        </a:rPr>
                        <a:t>Monossido di carbonio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C00000"/>
                          </a:solidFill>
                          <a:effectLst/>
                          <a:latin typeface="Comic Sans MS" pitchFamily="66" charset="0"/>
                        </a:rPr>
                        <a:t>CO</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C00000"/>
                          </a:solidFill>
                          <a:effectLst/>
                          <a:latin typeface="Comic Sans MS" pitchFamily="66" charset="0"/>
                        </a:rPr>
                        <a:t>La principale sorgente è rappresentata dai gas di scarico dei veicoli. Altre sorgenti sono il riscaldamento civile ed alcune produzioni industriali.</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4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rgbClr val="C00000"/>
                        </a:solidFill>
                        <a:effectLst/>
                        <a:latin typeface="Comic Sans MS" pitchFamily="66" charset="0"/>
                      </a:endParaRP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C00000"/>
                          </a:solidFill>
                          <a:effectLst/>
                          <a:latin typeface="Comic Sans MS" pitchFamily="66" charset="0"/>
                        </a:rPr>
                        <a:t>La sua tossicità è dovuta al fatto che, legandosi all’emoglobina al posto dell’ossigeno, impedisce una buona ossigenazione del sangue, con conseguenze dannose sul sistema nervoso e cardiovascolare.</a:t>
                      </a:r>
                    </a:p>
                  </a:txBody>
                  <a:tcPr marL="91447" marR="9144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 name="CasellaDiTesto 2">
            <a:extLst>
              <a:ext uri="{FF2B5EF4-FFF2-40B4-BE49-F238E27FC236}">
                <a16:creationId xmlns:a16="http://schemas.microsoft.com/office/drawing/2014/main" xmlns="" id="{40EEC222-2FF8-3645-E9A4-200FCCE601EB}"/>
              </a:ext>
            </a:extLst>
          </p:cNvPr>
          <p:cNvSpPr txBox="1"/>
          <p:nvPr/>
        </p:nvSpPr>
        <p:spPr>
          <a:xfrm>
            <a:off x="395288" y="115888"/>
            <a:ext cx="8424862" cy="369887"/>
          </a:xfrm>
          <a:prstGeom prst="rect">
            <a:avLst/>
          </a:prstGeom>
          <a:noFill/>
        </p:spPr>
        <p:txBody>
          <a:bodyPr>
            <a:spAutoFit/>
          </a:bodyPr>
          <a:lstStyle/>
          <a:p>
            <a:pPr algn="ctr" eaLnBrk="1" hangingPunct="1">
              <a:spcBef>
                <a:spcPct val="50000"/>
              </a:spcBef>
              <a:defRPr/>
            </a:pPr>
            <a:r>
              <a:rPr lang="it-IT" dirty="0">
                <a:solidFill>
                  <a:schemeClr val="accent1">
                    <a:lumMod val="60000"/>
                    <a:lumOff val="40000"/>
                  </a:schemeClr>
                </a:solidFill>
                <a:latin typeface="Comic Sans MS" pitchFamily="66" charset="0"/>
              </a:rPr>
              <a:t>Alcuni esempi di sostanze inquinanti, caratterizzanti le aree urbane. </a:t>
            </a:r>
          </a:p>
        </p:txBody>
      </p:sp>
      <p:sp>
        <p:nvSpPr>
          <p:cNvPr id="14353" name="Segnaposto numero diapositiva 6">
            <a:extLst>
              <a:ext uri="{FF2B5EF4-FFF2-40B4-BE49-F238E27FC236}">
                <a16:creationId xmlns:a16="http://schemas.microsoft.com/office/drawing/2014/main" xmlns="" id="{1CE137F5-9487-16A4-A1C6-BC462DAE245B}"/>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EFA62361-AEB4-4E7E-B063-0C09548E4E18}" type="slidenum">
              <a:rPr lang="it-IT" altLang="it-IT" sz="1000">
                <a:solidFill>
                  <a:srgbClr val="000066"/>
                </a:solidFill>
                <a:latin typeface="Comic Sans MS" panose="030F0702030302020204" pitchFamily="66" charset="0"/>
              </a:rPr>
              <a:pPr algn="r" eaLnBrk="1" hangingPunct="1">
                <a:spcBef>
                  <a:spcPct val="50000"/>
                </a:spcBef>
                <a:buFontTx/>
                <a:buNone/>
              </a:pPr>
              <a:t>11</a:t>
            </a:fld>
            <a:endParaRPr lang="it-IT" altLang="it-IT" sz="1000">
              <a:solidFill>
                <a:srgbClr val="000066"/>
              </a:solidFill>
              <a:latin typeface="Comic Sans MS" panose="030F0702030302020204" pitchFamily="66" charset="0"/>
            </a:endParaRPr>
          </a:p>
        </p:txBody>
      </p:sp>
      <p:sp>
        <p:nvSpPr>
          <p:cNvPr id="14354" name="Segnaposto data 4">
            <a:extLst>
              <a:ext uri="{FF2B5EF4-FFF2-40B4-BE49-F238E27FC236}">
                <a16:creationId xmlns:a16="http://schemas.microsoft.com/office/drawing/2014/main" xmlns="" id="{7E561D3C-DB72-A255-7770-0CC54A9024C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graphicFrame>
        <p:nvGraphicFramePr>
          <p:cNvPr id="8" name="Group 93">
            <a:extLst>
              <a:ext uri="{FF2B5EF4-FFF2-40B4-BE49-F238E27FC236}">
                <a16:creationId xmlns:a16="http://schemas.microsoft.com/office/drawing/2014/main" xmlns="" id="{AE5C7C96-4C8D-DC0F-0FF7-4536DD3356D5}"/>
              </a:ext>
            </a:extLst>
          </p:cNvPr>
          <p:cNvGraphicFramePr>
            <a:graphicFrameLocks noGrp="1"/>
          </p:cNvGraphicFramePr>
          <p:nvPr/>
        </p:nvGraphicFramePr>
        <p:xfrm>
          <a:off x="395288" y="3611563"/>
          <a:ext cx="8458200" cy="3049587"/>
        </p:xfrm>
        <a:graphic>
          <a:graphicData uri="http://schemas.openxmlformats.org/drawingml/2006/table">
            <a:tbl>
              <a:tblPr/>
              <a:tblGrid>
                <a:gridCol w="2422221">
                  <a:extLst>
                    <a:ext uri="{9D8B030D-6E8A-4147-A177-3AD203B41FA5}">
                      <a16:colId xmlns:a16="http://schemas.microsoft.com/office/drawing/2014/main" xmlns="" val="20000"/>
                    </a:ext>
                  </a:extLst>
                </a:gridCol>
                <a:gridCol w="6035979">
                  <a:extLst>
                    <a:ext uri="{9D8B030D-6E8A-4147-A177-3AD203B41FA5}">
                      <a16:colId xmlns:a16="http://schemas.microsoft.com/office/drawing/2014/main" xmlns="" val="20001"/>
                    </a:ext>
                  </a:extLst>
                </a:gridCol>
              </a:tblGrid>
              <a:tr h="527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70C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70C0"/>
                        </a:solidFill>
                        <a:effectLst/>
                        <a:latin typeface="Comic Sans MS" pitchFamily="66" charset="0"/>
                      </a:endParaRP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a:ln>
                            <a:noFill/>
                          </a:ln>
                          <a:solidFill>
                            <a:srgbClr val="0070C0"/>
                          </a:solidFill>
                          <a:effectLst/>
                          <a:latin typeface="Comic Sans MS" pitchFamily="66" charset="0"/>
                        </a:rPr>
                        <a:t>È un gas di colore rosso bruno, di odore pungente e altamente tossico.</a:t>
                      </a: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13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70C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70C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70C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0070C0"/>
                          </a:solidFill>
                          <a:effectLst/>
                          <a:latin typeface="Comic Sans MS" pitchFamily="66" charset="0"/>
                        </a:rPr>
                        <a:t>Biossido di azoto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0070C0"/>
                          </a:solidFill>
                          <a:effectLst/>
                          <a:latin typeface="Comic Sans MS" pitchFamily="66" charset="0"/>
                        </a:rPr>
                        <a:t>NO</a:t>
                      </a:r>
                      <a:r>
                        <a:rPr kumimoji="0" lang="it-IT" sz="1500" b="1" i="0" u="none" strike="noStrike" cap="none" normalizeH="0" baseline="-25000" dirty="0">
                          <a:ln>
                            <a:noFill/>
                          </a:ln>
                          <a:solidFill>
                            <a:srgbClr val="0070C0"/>
                          </a:solidFill>
                          <a:effectLst/>
                          <a:latin typeface="Comic Sans MS" pitchFamily="66" charset="0"/>
                        </a:rPr>
                        <a:t>2</a:t>
                      </a: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0070C0"/>
                          </a:solidFill>
                          <a:effectLst/>
                          <a:latin typeface="Comic Sans MS" pitchFamily="66" charset="0"/>
                        </a:rPr>
                        <a:t>Si forma in massima parte in atmosfera per ossidazione del monossido di azoto (NO) generato dai processi di combustione. Le emissioni antropiche comprendono anche processi produttivi particolari (produzione di acido nitrico, fertilizzanti azotati, etc.).</a:t>
                      </a: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8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rgbClr val="0070C0"/>
                        </a:solidFill>
                        <a:effectLst/>
                        <a:latin typeface="Comic Sans MS" pitchFamily="66" charset="0"/>
                      </a:endParaRP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0070C0"/>
                          </a:solidFill>
                          <a:effectLst/>
                          <a:latin typeface="Comic Sans MS" pitchFamily="66" charset="0"/>
                        </a:rPr>
                        <a:t>È un gas irritante per l’apparato respiratorio e per gli occhi, può causare edemi polmonari fino al decesso. Contribuisce alla formazione dello smog fotochimico come precursore dell’ozono troposferico e contribuisce, trasformandosi in acido nitrico, al fenomeno delle piogge acide.</a:t>
                      </a:r>
                    </a:p>
                  </a:txBody>
                  <a:tcPr marL="91435" marR="9143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02" name="Group 1050">
            <a:extLst>
              <a:ext uri="{FF2B5EF4-FFF2-40B4-BE49-F238E27FC236}">
                <a16:creationId xmlns:a16="http://schemas.microsoft.com/office/drawing/2014/main" xmlns="" id="{261FB873-1D5B-05F1-F533-380ED654E5F9}"/>
              </a:ext>
            </a:extLst>
          </p:cNvPr>
          <p:cNvGraphicFramePr>
            <a:graphicFrameLocks noGrp="1"/>
          </p:cNvGraphicFramePr>
          <p:nvPr/>
        </p:nvGraphicFramePr>
        <p:xfrm>
          <a:off x="457200" y="692150"/>
          <a:ext cx="8229600" cy="2147937"/>
        </p:xfrm>
        <a:graphic>
          <a:graphicData uri="http://schemas.openxmlformats.org/drawingml/2006/table">
            <a:tbl>
              <a:tblPr/>
              <a:tblGrid>
                <a:gridCol w="2386608">
                  <a:extLst>
                    <a:ext uri="{9D8B030D-6E8A-4147-A177-3AD203B41FA5}">
                      <a16:colId xmlns:a16="http://schemas.microsoft.com/office/drawing/2014/main" xmlns="" val="20000"/>
                    </a:ext>
                  </a:extLst>
                </a:gridCol>
                <a:gridCol w="5842992">
                  <a:extLst>
                    <a:ext uri="{9D8B030D-6E8A-4147-A177-3AD203B41FA5}">
                      <a16:colId xmlns:a16="http://schemas.microsoft.com/office/drawing/2014/main" xmlns="" val="20001"/>
                    </a:ext>
                  </a:extLst>
                </a:gridCol>
              </a:tblGrid>
              <a:tr h="527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206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2060"/>
                        </a:solidFill>
                        <a:effectLst/>
                        <a:latin typeface="Comic Sans MS" pitchFamily="66"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002060"/>
                          </a:solidFill>
                          <a:effectLst/>
                          <a:latin typeface="Comic Sans MS" pitchFamily="66" charset="0"/>
                        </a:rPr>
                        <a:t>È un idrocarburo a basso peso molecolare, perciò molto volatile, più tossico degli omologhi superiori.</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206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206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002060"/>
                          </a:solidFill>
                          <a:effectLst/>
                          <a:latin typeface="Comic Sans MS" pitchFamily="66" charset="0"/>
                        </a:rPr>
                        <a:t>Benzene</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002060"/>
                          </a:solidFill>
                          <a:effectLst/>
                          <a:latin typeface="Comic Sans MS" pitchFamily="66" charset="0"/>
                        </a:rPr>
                        <a:t>Il suo uso industriale, o l’uso di materie prime che lo contengono, è fortemente limitato. Pertanto la fonte principale è costituita dai gas di scarico dei veicoli a motore alimentati a benzine, sia a causa della frazione di carburante incombusto sia a causa di reazioni di trasformazione di altri incombusti. </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8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002060"/>
                        </a:solidFill>
                        <a:effectLst/>
                        <a:latin typeface="Comic Sans MS" pitchFamily="66"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002060"/>
                          </a:solidFill>
                          <a:effectLst/>
                          <a:latin typeface="Comic Sans MS" pitchFamily="66" charset="0"/>
                        </a:rPr>
                        <a:t>La IARC (International Agency for </a:t>
                      </a:r>
                      <a:r>
                        <a:rPr kumimoji="0" lang="it-IT" sz="1300" b="1" i="0" u="none" strike="noStrike" cap="none" normalizeH="0" baseline="0" dirty="0" err="1">
                          <a:ln>
                            <a:noFill/>
                          </a:ln>
                          <a:solidFill>
                            <a:srgbClr val="002060"/>
                          </a:solidFill>
                          <a:effectLst/>
                          <a:latin typeface="Comic Sans MS" pitchFamily="66" charset="0"/>
                        </a:rPr>
                        <a:t>Research</a:t>
                      </a:r>
                      <a:r>
                        <a:rPr kumimoji="0" lang="it-IT" sz="1300" b="1" i="0" u="none" strike="noStrike" cap="none" normalizeH="0" baseline="0" dirty="0">
                          <a:ln>
                            <a:noFill/>
                          </a:ln>
                          <a:solidFill>
                            <a:srgbClr val="002060"/>
                          </a:solidFill>
                          <a:effectLst/>
                          <a:latin typeface="Comic Sans MS" pitchFamily="66" charset="0"/>
                        </a:rPr>
                        <a:t> on </a:t>
                      </a:r>
                      <a:r>
                        <a:rPr kumimoji="0" lang="it-IT" sz="1300" b="1" i="0" u="none" strike="noStrike" cap="none" normalizeH="0" baseline="0" dirty="0" err="1">
                          <a:ln>
                            <a:noFill/>
                          </a:ln>
                          <a:solidFill>
                            <a:srgbClr val="002060"/>
                          </a:solidFill>
                          <a:effectLst/>
                          <a:latin typeface="Comic Sans MS" pitchFamily="66" charset="0"/>
                        </a:rPr>
                        <a:t>Cancer</a:t>
                      </a:r>
                      <a:r>
                        <a:rPr kumimoji="0" lang="it-IT" sz="1300" b="1" i="0" u="none" strike="noStrike" cap="none" normalizeH="0" baseline="0" dirty="0">
                          <a:ln>
                            <a:noFill/>
                          </a:ln>
                          <a:solidFill>
                            <a:srgbClr val="002060"/>
                          </a:solidFill>
                          <a:effectLst/>
                          <a:latin typeface="Comic Sans MS" pitchFamily="66" charset="0"/>
                        </a:rPr>
                        <a:t>) nel 1982 ha classificato il benzene in Classe 1 (cancerogeno certo per l’uomo).</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5376" name="Segnaposto numero diapositiva 6">
            <a:extLst>
              <a:ext uri="{FF2B5EF4-FFF2-40B4-BE49-F238E27FC236}">
                <a16:creationId xmlns:a16="http://schemas.microsoft.com/office/drawing/2014/main" xmlns="" id="{BCA12F17-DBA4-EDAE-AFBE-9BEFA60B1CE8}"/>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6462A32B-F264-4894-AC8A-B5F60D7B933B}" type="slidenum">
              <a:rPr lang="it-IT" altLang="it-IT" sz="1000">
                <a:solidFill>
                  <a:srgbClr val="000066"/>
                </a:solidFill>
                <a:latin typeface="Comic Sans MS" panose="030F0702030302020204" pitchFamily="66" charset="0"/>
              </a:rPr>
              <a:pPr algn="r" eaLnBrk="1" hangingPunct="1">
                <a:spcBef>
                  <a:spcPct val="50000"/>
                </a:spcBef>
                <a:buFontTx/>
                <a:buNone/>
              </a:pPr>
              <a:t>12</a:t>
            </a:fld>
            <a:endParaRPr lang="it-IT" altLang="it-IT" sz="1000">
              <a:solidFill>
                <a:srgbClr val="000066"/>
              </a:solidFill>
              <a:latin typeface="Comic Sans MS" panose="030F0702030302020204" pitchFamily="66" charset="0"/>
            </a:endParaRPr>
          </a:p>
        </p:txBody>
      </p:sp>
      <p:sp>
        <p:nvSpPr>
          <p:cNvPr id="15377" name="Segnaposto data 4">
            <a:extLst>
              <a:ext uri="{FF2B5EF4-FFF2-40B4-BE49-F238E27FC236}">
                <a16:creationId xmlns:a16="http://schemas.microsoft.com/office/drawing/2014/main" xmlns="" id="{15B0A9B5-D8A0-59E6-825F-90A03D8D9C37}"/>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graphicFrame>
        <p:nvGraphicFramePr>
          <p:cNvPr id="7" name="Group 1049">
            <a:extLst>
              <a:ext uri="{FF2B5EF4-FFF2-40B4-BE49-F238E27FC236}">
                <a16:creationId xmlns:a16="http://schemas.microsoft.com/office/drawing/2014/main" xmlns="" id="{1D51D077-FEB7-1CE6-73A4-86655C082DEE}"/>
              </a:ext>
            </a:extLst>
          </p:cNvPr>
          <p:cNvGraphicFramePr>
            <a:graphicFrameLocks noGrp="1"/>
          </p:cNvGraphicFramePr>
          <p:nvPr/>
        </p:nvGraphicFramePr>
        <p:xfrm>
          <a:off x="466725" y="3357563"/>
          <a:ext cx="8229600" cy="2955934"/>
        </p:xfrm>
        <a:graphic>
          <a:graphicData uri="http://schemas.openxmlformats.org/drawingml/2006/table">
            <a:tbl>
              <a:tblPr/>
              <a:tblGrid>
                <a:gridCol w="2377372">
                  <a:extLst>
                    <a:ext uri="{9D8B030D-6E8A-4147-A177-3AD203B41FA5}">
                      <a16:colId xmlns:a16="http://schemas.microsoft.com/office/drawing/2014/main" xmlns="" val="20000"/>
                    </a:ext>
                  </a:extLst>
                </a:gridCol>
                <a:gridCol w="5852228">
                  <a:extLst>
                    <a:ext uri="{9D8B030D-6E8A-4147-A177-3AD203B41FA5}">
                      <a16:colId xmlns:a16="http://schemas.microsoft.com/office/drawing/2014/main" xmlns="" val="20001"/>
                    </a:ext>
                  </a:extLst>
                </a:gridCol>
              </a:tblGrid>
              <a:tr h="5272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1">
                            <a:lumMod val="50000"/>
                          </a:schemeClr>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1">
                            <a:lumMod val="50000"/>
                          </a:schemeClr>
                        </a:solidFill>
                        <a:effectLst/>
                        <a:latin typeface="Comic Sans MS" pitchFamily="66"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1">
                              <a:lumMod val="50000"/>
                            </a:schemeClr>
                          </a:solidFill>
                          <a:effectLst/>
                          <a:latin typeface="Comic Sans MS" pitchFamily="66" charset="0"/>
                        </a:rPr>
                        <a:t>È un gas incolore, dall’ odore pungente e irritante.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1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1">
                            <a:lumMod val="50000"/>
                          </a:schemeClr>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1">
                            <a:lumMod val="50000"/>
                          </a:schemeClr>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1">
                            <a:lumMod val="50000"/>
                          </a:schemeClr>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chemeClr val="accent1">
                              <a:lumMod val="50000"/>
                            </a:schemeClr>
                          </a:solidFill>
                          <a:effectLst/>
                          <a:latin typeface="Comic Sans MS" pitchFamily="66" charset="0"/>
                        </a:rPr>
                        <a:t>Biossido di zolfo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chemeClr val="accent1">
                              <a:lumMod val="50000"/>
                            </a:schemeClr>
                          </a:solidFill>
                          <a:effectLst/>
                          <a:latin typeface="Comic Sans MS" pitchFamily="66" charset="0"/>
                        </a:rPr>
                        <a:t>SO</a:t>
                      </a:r>
                      <a:r>
                        <a:rPr kumimoji="0" lang="it-IT" sz="1500" b="1" i="0" u="none" strike="noStrike" cap="none" normalizeH="0" baseline="-25000" dirty="0">
                          <a:ln>
                            <a:noFill/>
                          </a:ln>
                          <a:solidFill>
                            <a:schemeClr val="accent1">
                              <a:lumMod val="50000"/>
                            </a:schemeClr>
                          </a:solidFill>
                          <a:effectLst/>
                          <a:latin typeface="Comic Sans MS" pitchFamily="66" charset="0"/>
                        </a:rPr>
                        <a:t>2</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1">
                              <a:lumMod val="50000"/>
                            </a:schemeClr>
                          </a:solidFill>
                          <a:effectLst/>
                          <a:latin typeface="Comic Sans MS" pitchFamily="66" charset="0"/>
                        </a:rPr>
                        <a:t>Si forma nel processo di combustione per ossidazione dello zolfo presente nei combustibili. È il principale responsabile delle piogge acide in quanto tende a trasformarsi in anidride solforica e, in presenza di umidità, in acido solforico.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14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chemeClr val="accent1">
                            <a:lumMod val="50000"/>
                          </a:schemeClr>
                        </a:solidFill>
                        <a:effectLst/>
                        <a:latin typeface="Comic Sans MS" pitchFamily="66"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1">
                              <a:lumMod val="50000"/>
                            </a:schemeClr>
                          </a:solidFill>
                          <a:effectLst/>
                          <a:latin typeface="Comic Sans MS" pitchFamily="66" charset="0"/>
                        </a:rPr>
                        <a:t>È un gas che a basse concentrazioni è irritante per gli occhi e per i livelli superiori dell’apparato respiratorio, mentre ad alte concentrazioni può dar luogo ad irritazioni delle mucose nasali, bronchite e malattie polmonari. </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8" name="CasellaDiTesto 7">
            <a:extLst>
              <a:ext uri="{FF2B5EF4-FFF2-40B4-BE49-F238E27FC236}">
                <a16:creationId xmlns:a16="http://schemas.microsoft.com/office/drawing/2014/main" xmlns="" id="{9202C031-3B3E-167D-3A75-A307A1906C64}"/>
              </a:ext>
            </a:extLst>
          </p:cNvPr>
          <p:cNvSpPr txBox="1"/>
          <p:nvPr/>
        </p:nvSpPr>
        <p:spPr>
          <a:xfrm>
            <a:off x="395288" y="115888"/>
            <a:ext cx="8424862" cy="369887"/>
          </a:xfrm>
          <a:prstGeom prst="rect">
            <a:avLst/>
          </a:prstGeom>
          <a:noFill/>
        </p:spPr>
        <p:txBody>
          <a:bodyPr>
            <a:spAutoFit/>
          </a:bodyPr>
          <a:lstStyle/>
          <a:p>
            <a:pPr algn="ctr" eaLnBrk="1" hangingPunct="1">
              <a:spcBef>
                <a:spcPct val="50000"/>
              </a:spcBef>
              <a:defRPr/>
            </a:pPr>
            <a:r>
              <a:rPr lang="it-IT" dirty="0">
                <a:solidFill>
                  <a:schemeClr val="accent1">
                    <a:lumMod val="60000"/>
                    <a:lumOff val="40000"/>
                  </a:schemeClr>
                </a:solidFill>
                <a:latin typeface="Comic Sans MS" pitchFamily="66" charset="0"/>
              </a:rPr>
              <a:t>Alcuni esempi di sostanze inquinanti, caratterizzanti le aree urbane.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9" name="Group 29">
            <a:extLst>
              <a:ext uri="{FF2B5EF4-FFF2-40B4-BE49-F238E27FC236}">
                <a16:creationId xmlns:a16="http://schemas.microsoft.com/office/drawing/2014/main" xmlns="" id="{AA24F26A-5B7E-E7AB-3398-6D953DB47B75}"/>
              </a:ext>
            </a:extLst>
          </p:cNvPr>
          <p:cNvGraphicFramePr>
            <a:graphicFrameLocks noGrp="1"/>
          </p:cNvGraphicFramePr>
          <p:nvPr/>
        </p:nvGraphicFramePr>
        <p:xfrm>
          <a:off x="381000" y="587375"/>
          <a:ext cx="8229600" cy="2770188"/>
        </p:xfrm>
        <a:graphic>
          <a:graphicData uri="http://schemas.openxmlformats.org/drawingml/2006/table">
            <a:tbl>
              <a:tblPr/>
              <a:tblGrid>
                <a:gridCol w="3451225">
                  <a:extLst>
                    <a:ext uri="{9D8B030D-6E8A-4147-A177-3AD203B41FA5}">
                      <a16:colId xmlns:a16="http://schemas.microsoft.com/office/drawing/2014/main" xmlns="" val="20000"/>
                    </a:ext>
                  </a:extLst>
                </a:gridCol>
                <a:gridCol w="4778375">
                  <a:extLst>
                    <a:ext uri="{9D8B030D-6E8A-4147-A177-3AD203B41FA5}">
                      <a16:colId xmlns:a16="http://schemas.microsoft.com/office/drawing/2014/main" xmlns="" val="20001"/>
                    </a:ext>
                  </a:extLst>
                </a:gridCol>
              </a:tblGrid>
              <a:tr h="884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7030A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7030A0"/>
                        </a:solidFill>
                        <a:effectLst/>
                        <a:latin typeface="Comic Sans MS" pitchFamily="66"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a:ln>
                            <a:noFill/>
                          </a:ln>
                          <a:solidFill>
                            <a:srgbClr val="7030A0"/>
                          </a:solidFill>
                          <a:effectLst/>
                          <a:latin typeface="Comic Sans MS" pitchFamily="66" charset="0"/>
                        </a:rPr>
                        <a:t>Non si possono indicare delle caratteristiche generali, in quanto in questa classe sono comprese molte sostanze, ad esempio: acetone, acetaldeide, alcol etilico e metilico, benzene, toluene, xileni, etc.</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559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7030A0"/>
                          </a:solidFill>
                          <a:effectLst/>
                          <a:latin typeface="Comic Sans MS" pitchFamily="66" charset="0"/>
                        </a:rPr>
                        <a:t>Composti organici volatili (COV o VOC)</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7030A0"/>
                          </a:solidFill>
                          <a:effectLst/>
                          <a:latin typeface="Comic Sans MS" pitchFamily="66" charset="0"/>
                        </a:rPr>
                        <a:t>Sono inquinanti primari ovvero generati direttamente dai processi di natura antropica (combustione, evaporazione, processi produttivi, etc.) in grado di indurre danni alla salute umana, insieme all’ NO2 sono precursori della formazione di ozono, di radicali liberi e sostanze chimiche fortemente ossidanti.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0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rgbClr val="7030A0"/>
                        </a:solidFill>
                        <a:effectLst/>
                        <a:latin typeface="Comic Sans MS" pitchFamily="66"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7030A0"/>
                          </a:solidFill>
                          <a:effectLst/>
                          <a:latin typeface="Comic Sans MS" pitchFamily="66" charset="0"/>
                        </a:rPr>
                        <a:t>Gli effetti dipendono dal tipo di composto, per esempio il benzene è cancerogeno.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6400" name="Segnaposto numero diapositiva 6">
            <a:extLst>
              <a:ext uri="{FF2B5EF4-FFF2-40B4-BE49-F238E27FC236}">
                <a16:creationId xmlns:a16="http://schemas.microsoft.com/office/drawing/2014/main" xmlns="" id="{3D6DAC2D-0945-5A5C-AC2E-EA8F327B3E38}"/>
              </a:ext>
            </a:extLst>
          </p:cNvPr>
          <p:cNvSpPr txBox="1">
            <a:spLocks noGrp="1"/>
          </p:cNvSpPr>
          <p:nvPr/>
        </p:nvSpPr>
        <p:spPr bwMode="auto">
          <a:xfrm>
            <a:off x="8382000" y="6500813"/>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358B6A30-DDAB-42B3-A3C9-FFD412FF61E1}" type="slidenum">
              <a:rPr lang="it-IT" altLang="it-IT" sz="1000">
                <a:solidFill>
                  <a:srgbClr val="000066"/>
                </a:solidFill>
                <a:latin typeface="Comic Sans MS" panose="030F0702030302020204" pitchFamily="66" charset="0"/>
              </a:rPr>
              <a:pPr algn="r" eaLnBrk="1" hangingPunct="1">
                <a:spcBef>
                  <a:spcPct val="50000"/>
                </a:spcBef>
                <a:buFontTx/>
                <a:buNone/>
              </a:pPr>
              <a:t>13</a:t>
            </a:fld>
            <a:endParaRPr lang="it-IT" altLang="it-IT" sz="1000">
              <a:solidFill>
                <a:srgbClr val="000066"/>
              </a:solidFill>
              <a:latin typeface="Comic Sans MS" panose="030F0702030302020204" pitchFamily="66" charset="0"/>
            </a:endParaRPr>
          </a:p>
        </p:txBody>
      </p:sp>
      <p:sp>
        <p:nvSpPr>
          <p:cNvPr id="16401" name="Segnaposto data 4">
            <a:extLst>
              <a:ext uri="{FF2B5EF4-FFF2-40B4-BE49-F238E27FC236}">
                <a16:creationId xmlns:a16="http://schemas.microsoft.com/office/drawing/2014/main" xmlns="" id="{1E4DE4B1-BFF7-FD48-631E-C6E6D1F5CD94}"/>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graphicFrame>
        <p:nvGraphicFramePr>
          <p:cNvPr id="9" name="Group 29">
            <a:extLst>
              <a:ext uri="{FF2B5EF4-FFF2-40B4-BE49-F238E27FC236}">
                <a16:creationId xmlns:a16="http://schemas.microsoft.com/office/drawing/2014/main" xmlns="" id="{0103E6C3-5A94-2682-27B0-5F0481A51996}"/>
              </a:ext>
            </a:extLst>
          </p:cNvPr>
          <p:cNvGraphicFramePr>
            <a:graphicFrameLocks noGrp="1"/>
          </p:cNvGraphicFramePr>
          <p:nvPr/>
        </p:nvGraphicFramePr>
        <p:xfrm>
          <a:off x="395288" y="3611563"/>
          <a:ext cx="8229600" cy="2501900"/>
        </p:xfrm>
        <a:graphic>
          <a:graphicData uri="http://schemas.openxmlformats.org/drawingml/2006/table">
            <a:tbl>
              <a:tblPr/>
              <a:tblGrid>
                <a:gridCol w="3451225">
                  <a:extLst>
                    <a:ext uri="{9D8B030D-6E8A-4147-A177-3AD203B41FA5}">
                      <a16:colId xmlns:a16="http://schemas.microsoft.com/office/drawing/2014/main" xmlns="" val="20000"/>
                    </a:ext>
                  </a:extLst>
                </a:gridCol>
                <a:gridCol w="4778375">
                  <a:extLst>
                    <a:ext uri="{9D8B030D-6E8A-4147-A177-3AD203B41FA5}">
                      <a16:colId xmlns:a16="http://schemas.microsoft.com/office/drawing/2014/main" xmlns="" val="20001"/>
                    </a:ext>
                  </a:extLst>
                </a:gridCol>
              </a:tblGrid>
              <a:tr h="812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DD13D3"/>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rgbClr val="DD13D3"/>
                        </a:solidFill>
                        <a:effectLst/>
                        <a:latin typeface="Comic Sans MS" pitchFamily="66"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DD13D3"/>
                          </a:solidFill>
                          <a:effectLst/>
                          <a:latin typeface="Comic Sans MS" pitchFamily="66" charset="0"/>
                        </a:rPr>
                        <a:t>È un gas inodore ed incolore.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49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rgbClr val="DD13D3"/>
                          </a:solidFill>
                          <a:effectLst/>
                          <a:latin typeface="Comic Sans MS" pitchFamily="66" charset="0"/>
                        </a:rPr>
                        <a:t>Ozono (O</a:t>
                      </a:r>
                      <a:r>
                        <a:rPr kumimoji="0" lang="it-IT" sz="1500" b="1" i="0" u="none" strike="noStrike" cap="none" normalizeH="0" baseline="-25000" dirty="0">
                          <a:ln>
                            <a:noFill/>
                          </a:ln>
                          <a:solidFill>
                            <a:srgbClr val="DD13D3"/>
                          </a:solidFill>
                          <a:effectLst/>
                          <a:latin typeface="Comic Sans MS" pitchFamily="66" charset="0"/>
                        </a:rPr>
                        <a:t>3</a:t>
                      </a:r>
                      <a:r>
                        <a:rPr kumimoji="0" lang="it-IT" sz="1500" b="1" i="0" u="none" strike="noStrike" cap="none" normalizeH="0" baseline="0" dirty="0">
                          <a:ln>
                            <a:noFill/>
                          </a:ln>
                          <a:solidFill>
                            <a:srgbClr val="DD13D3"/>
                          </a:solidFill>
                          <a:effectLst/>
                          <a:latin typeface="Comic Sans MS" pitchFamily="66" charset="0"/>
                        </a:rPr>
                        <a: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DD13D3"/>
                          </a:solidFill>
                          <a:effectLst/>
                          <a:latin typeface="Comic Sans MS" pitchFamily="66" charset="0"/>
                        </a:rPr>
                        <a:t>Non ci sono fonti emissive dirette, esso è un inquinante secondario, derivato cioè dalle reazioni fotochimiche che avvengono in atmosfera.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84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rgbClr val="DD13D3"/>
                        </a:solidFill>
                        <a:effectLst/>
                        <a:latin typeface="Comic Sans MS" pitchFamily="66"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rgbClr val="DD13D3"/>
                          </a:solidFill>
                          <a:effectLst/>
                          <a:latin typeface="Comic Sans MS" pitchFamily="66" charset="0"/>
                        </a:rPr>
                        <a:t>È una sostanza irritante per le vie respiratorie. È un ossidante che può corrodere il materiale organico (carta, pigmenti vegetali), in sinergia con altri inquinanti (SO</a:t>
                      </a:r>
                      <a:r>
                        <a:rPr kumimoji="0" lang="it-IT" sz="1300" b="1" i="0" u="none" strike="noStrike" cap="none" normalizeH="0" baseline="-25000" dirty="0">
                          <a:ln>
                            <a:noFill/>
                          </a:ln>
                          <a:solidFill>
                            <a:srgbClr val="DD13D3"/>
                          </a:solidFill>
                          <a:effectLst/>
                          <a:latin typeface="Comic Sans MS" pitchFamily="66" charset="0"/>
                        </a:rPr>
                        <a:t>2</a:t>
                      </a:r>
                      <a:r>
                        <a:rPr kumimoji="0" lang="it-IT" sz="1300" b="1" i="0" u="none" strike="noStrike" cap="none" normalizeH="0" baseline="0" dirty="0">
                          <a:ln>
                            <a:noFill/>
                          </a:ln>
                          <a:solidFill>
                            <a:srgbClr val="DD13D3"/>
                          </a:solidFill>
                          <a:effectLst/>
                          <a:latin typeface="Comic Sans MS" pitchFamily="66" charset="0"/>
                        </a:rPr>
                        <a:t>) provoca ingiallimento dei tessuti vegetali.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0" name="CasellaDiTesto 9">
            <a:extLst>
              <a:ext uri="{FF2B5EF4-FFF2-40B4-BE49-F238E27FC236}">
                <a16:creationId xmlns:a16="http://schemas.microsoft.com/office/drawing/2014/main" xmlns="" id="{77D0E187-1BA2-363F-9C26-B393505D19E9}"/>
              </a:ext>
            </a:extLst>
          </p:cNvPr>
          <p:cNvSpPr txBox="1"/>
          <p:nvPr/>
        </p:nvSpPr>
        <p:spPr>
          <a:xfrm>
            <a:off x="395288" y="115888"/>
            <a:ext cx="8424862" cy="369887"/>
          </a:xfrm>
          <a:prstGeom prst="rect">
            <a:avLst/>
          </a:prstGeom>
          <a:noFill/>
        </p:spPr>
        <p:txBody>
          <a:bodyPr>
            <a:spAutoFit/>
          </a:bodyPr>
          <a:lstStyle/>
          <a:p>
            <a:pPr algn="ctr" eaLnBrk="1" hangingPunct="1">
              <a:spcBef>
                <a:spcPct val="50000"/>
              </a:spcBef>
              <a:defRPr/>
            </a:pPr>
            <a:r>
              <a:rPr lang="it-IT" dirty="0">
                <a:solidFill>
                  <a:schemeClr val="accent1">
                    <a:lumMod val="60000"/>
                    <a:lumOff val="40000"/>
                  </a:schemeClr>
                </a:solidFill>
                <a:latin typeface="Comic Sans MS" pitchFamily="66" charset="0"/>
              </a:rPr>
              <a:t>Alcuni esempi di sostanze inquinanti, caratterizzanti le aree urbane.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6">
            <a:extLst>
              <a:ext uri="{FF2B5EF4-FFF2-40B4-BE49-F238E27FC236}">
                <a16:creationId xmlns:a16="http://schemas.microsoft.com/office/drawing/2014/main" xmlns="" id="{77893253-5692-E21B-D2D6-23E6FE88F217}"/>
              </a:ext>
            </a:extLst>
          </p:cNvPr>
          <p:cNvSpPr txBox="1">
            <a:spLocks noGrp="1"/>
          </p:cNvSpPr>
          <p:nvPr/>
        </p:nvSpPr>
        <p:spPr bwMode="auto">
          <a:xfrm>
            <a:off x="8382000" y="6500813"/>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F541150-5355-43F3-9FF1-A56B2D3B7D6B}" type="slidenum">
              <a:rPr lang="it-IT" altLang="it-IT" sz="1000">
                <a:solidFill>
                  <a:srgbClr val="000066"/>
                </a:solidFill>
                <a:latin typeface="Comic Sans MS" panose="030F0702030302020204" pitchFamily="66" charset="0"/>
              </a:rPr>
              <a:pPr algn="r" eaLnBrk="1" hangingPunct="1">
                <a:spcBef>
                  <a:spcPct val="50000"/>
                </a:spcBef>
                <a:buFontTx/>
                <a:buNone/>
              </a:pPr>
              <a:t>14</a:t>
            </a:fld>
            <a:endParaRPr lang="it-IT" altLang="it-IT" sz="1000">
              <a:solidFill>
                <a:srgbClr val="000066"/>
              </a:solidFill>
              <a:latin typeface="Comic Sans MS" panose="030F0702030302020204" pitchFamily="66" charset="0"/>
            </a:endParaRPr>
          </a:p>
        </p:txBody>
      </p:sp>
      <p:sp>
        <p:nvSpPr>
          <p:cNvPr id="17411" name="Segnaposto data 4">
            <a:extLst>
              <a:ext uri="{FF2B5EF4-FFF2-40B4-BE49-F238E27FC236}">
                <a16:creationId xmlns:a16="http://schemas.microsoft.com/office/drawing/2014/main" xmlns="" id="{0E30A67E-A2E7-81E3-287D-44C0BE6803E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graphicFrame>
        <p:nvGraphicFramePr>
          <p:cNvPr id="7" name="Group 29">
            <a:extLst>
              <a:ext uri="{FF2B5EF4-FFF2-40B4-BE49-F238E27FC236}">
                <a16:creationId xmlns:a16="http://schemas.microsoft.com/office/drawing/2014/main" xmlns="" id="{FF9489B2-BA60-CD85-C3AF-47C7229E5E49}"/>
              </a:ext>
            </a:extLst>
          </p:cNvPr>
          <p:cNvGraphicFramePr>
            <a:graphicFrameLocks noGrp="1"/>
          </p:cNvGraphicFramePr>
          <p:nvPr/>
        </p:nvGraphicFramePr>
        <p:xfrm>
          <a:off x="452438" y="758825"/>
          <a:ext cx="8229600" cy="3840366"/>
        </p:xfrm>
        <a:graphic>
          <a:graphicData uri="http://schemas.openxmlformats.org/drawingml/2006/table">
            <a:tbl>
              <a:tblPr/>
              <a:tblGrid>
                <a:gridCol w="3451225">
                  <a:extLst>
                    <a:ext uri="{9D8B030D-6E8A-4147-A177-3AD203B41FA5}">
                      <a16:colId xmlns:a16="http://schemas.microsoft.com/office/drawing/2014/main" xmlns="" val="20000"/>
                    </a:ext>
                  </a:extLst>
                </a:gridCol>
                <a:gridCol w="4778375">
                  <a:extLst>
                    <a:ext uri="{9D8B030D-6E8A-4147-A177-3AD203B41FA5}">
                      <a16:colId xmlns:a16="http://schemas.microsoft.com/office/drawing/2014/main" xmlns="" val="20001"/>
                    </a:ext>
                  </a:extLst>
                </a:gridCol>
              </a:tblGrid>
              <a:tr h="883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4">
                            <a:lumMod val="65000"/>
                            <a:lumOff val="35000"/>
                          </a:schemeClr>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dirty="0">
                        <a:ln>
                          <a:noFill/>
                        </a:ln>
                        <a:solidFill>
                          <a:schemeClr val="accent4">
                            <a:lumMod val="65000"/>
                            <a:lumOff val="35000"/>
                          </a:schemeClr>
                        </a:solidFill>
                        <a:effectLst/>
                        <a:latin typeface="Comic Sans MS" pitchFamily="66"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4">
                              <a:lumMod val="65000"/>
                              <a:lumOff val="35000"/>
                            </a:schemeClr>
                          </a:solidFill>
                          <a:effectLst/>
                          <a:latin typeface="Comic Sans MS" pitchFamily="66" charset="0"/>
                        </a:rPr>
                        <a:t>È un materiale solido, le cui caratteristiche e le cui proprietà dipendono fortemente dalla dimensione delle particelle, viene infatti suddiviso in frazioni in base al diametro aerodinamico. </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9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500" b="1" i="0" u="none" strike="noStrike" cap="none" normalizeH="0" baseline="0" dirty="0">
                          <a:ln>
                            <a:noFill/>
                          </a:ln>
                          <a:solidFill>
                            <a:schemeClr val="accent4">
                              <a:lumMod val="65000"/>
                              <a:lumOff val="35000"/>
                            </a:schemeClr>
                          </a:solidFill>
                          <a:effectLst/>
                          <a:latin typeface="Comic Sans MS" pitchFamily="66" charset="0"/>
                        </a:rPr>
                        <a:t>Particolato atmosferico</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4">
                              <a:lumMod val="65000"/>
                              <a:lumOff val="35000"/>
                            </a:schemeClr>
                          </a:solidFill>
                          <a:effectLst/>
                          <a:latin typeface="Comic Sans MS" pitchFamily="66" charset="0"/>
                        </a:rPr>
                        <a:t>La frazione più grossolana è prodotta da processi naturali (erosioni dei suoli, sollevamento di sabbie e polveri, pollini e spore delle piante), le frazioni più sottili provengono invece dalle attività antropiche, in particolare le combustioni. </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743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300" b="1" i="0" u="none" strike="noStrike" cap="none" normalizeH="0" baseline="0">
                        <a:ln>
                          <a:noFill/>
                        </a:ln>
                        <a:solidFill>
                          <a:schemeClr val="accent4">
                            <a:lumMod val="65000"/>
                            <a:lumOff val="35000"/>
                          </a:schemeClr>
                        </a:solidFill>
                        <a:effectLst/>
                        <a:latin typeface="Comic Sans MS" pitchFamily="66" charset="0"/>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300" b="1" i="0" u="none" strike="noStrike" cap="none" normalizeH="0" baseline="0" dirty="0">
                          <a:ln>
                            <a:noFill/>
                          </a:ln>
                          <a:solidFill>
                            <a:schemeClr val="accent4">
                              <a:lumMod val="65000"/>
                              <a:lumOff val="35000"/>
                            </a:schemeClr>
                          </a:solidFill>
                          <a:effectLst/>
                          <a:latin typeface="Comic Sans MS" pitchFamily="66" charset="0"/>
                        </a:rPr>
                        <a:t>Il materiale particolato ha effetti sia meccanici che chimici: come materiale solido se penetra nelle vie respiratorie è in grado di arrecare danni (abrasione e lacerazione dei tessuti); le sostanze chimiche che trasporta o di cui è composta la sua matrice possono essere esse stesse nocive. Quando si depositano sulle superfici (facciate di palazzi, statue) determinano deterioramento (per </a:t>
                      </a:r>
                      <a:r>
                        <a:rPr kumimoji="0" lang="it-IT" sz="1300" b="1" i="0" u="none" strike="noStrike" cap="none" normalizeH="0" baseline="0" dirty="0" err="1">
                          <a:ln>
                            <a:noFill/>
                          </a:ln>
                          <a:solidFill>
                            <a:schemeClr val="accent4">
                              <a:lumMod val="65000"/>
                              <a:lumOff val="35000"/>
                            </a:schemeClr>
                          </a:solidFill>
                          <a:effectLst/>
                          <a:latin typeface="Comic Sans MS" pitchFamily="66" charset="0"/>
                        </a:rPr>
                        <a:t>sporcamento</a:t>
                      </a:r>
                      <a:r>
                        <a:rPr kumimoji="0" lang="it-IT" sz="1300" b="1" i="0" u="none" strike="noStrike" cap="none" normalizeH="0" baseline="0" dirty="0">
                          <a:ln>
                            <a:noFill/>
                          </a:ln>
                          <a:solidFill>
                            <a:schemeClr val="accent4">
                              <a:lumMod val="65000"/>
                              <a:lumOff val="35000"/>
                            </a:schemeClr>
                          </a:solidFill>
                          <a:effectLst/>
                          <a:latin typeface="Comic Sans MS" pitchFamily="66" charset="0"/>
                        </a:rPr>
                        <a:t> o per reazioni chimiche). </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7427" name="CasellaDiTesto 7">
            <a:extLst>
              <a:ext uri="{FF2B5EF4-FFF2-40B4-BE49-F238E27FC236}">
                <a16:creationId xmlns:a16="http://schemas.microsoft.com/office/drawing/2014/main" xmlns="" id="{25E6B92E-5C47-FFCD-A3A3-3F6F2B5ADB56}"/>
              </a:ext>
            </a:extLst>
          </p:cNvPr>
          <p:cNvSpPr txBox="1">
            <a:spLocks noChangeArrowheads="1"/>
          </p:cNvSpPr>
          <p:nvPr/>
        </p:nvSpPr>
        <p:spPr bwMode="auto">
          <a:xfrm>
            <a:off x="457200" y="4821238"/>
            <a:ext cx="8291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Alle sostanze elencate vanno poi aggiunte quelle prodotte da processi produttivi o fenomeni particolari (presenza di industrie chimiche, impianti di lavorazione di materie prime, discariche autorizzate e non, etc.) e quelle responsabili di effetti «globali» (gas serra, composti alogenati). </a:t>
            </a:r>
          </a:p>
        </p:txBody>
      </p:sp>
      <p:sp>
        <p:nvSpPr>
          <p:cNvPr id="9" name="CasellaDiTesto 8">
            <a:extLst>
              <a:ext uri="{FF2B5EF4-FFF2-40B4-BE49-F238E27FC236}">
                <a16:creationId xmlns:a16="http://schemas.microsoft.com/office/drawing/2014/main" xmlns="" id="{DE5B625D-11E3-9309-C01C-33BFBECB34B6}"/>
              </a:ext>
            </a:extLst>
          </p:cNvPr>
          <p:cNvSpPr txBox="1"/>
          <p:nvPr/>
        </p:nvSpPr>
        <p:spPr>
          <a:xfrm>
            <a:off x="395288" y="115888"/>
            <a:ext cx="8424862" cy="369887"/>
          </a:xfrm>
          <a:prstGeom prst="rect">
            <a:avLst/>
          </a:prstGeom>
          <a:noFill/>
        </p:spPr>
        <p:txBody>
          <a:bodyPr>
            <a:spAutoFit/>
          </a:bodyPr>
          <a:lstStyle/>
          <a:p>
            <a:pPr algn="ctr" eaLnBrk="1" hangingPunct="1">
              <a:spcBef>
                <a:spcPct val="50000"/>
              </a:spcBef>
              <a:defRPr/>
            </a:pPr>
            <a:r>
              <a:rPr lang="it-IT" dirty="0">
                <a:solidFill>
                  <a:schemeClr val="accent1">
                    <a:lumMod val="60000"/>
                    <a:lumOff val="40000"/>
                  </a:schemeClr>
                </a:solidFill>
                <a:latin typeface="Comic Sans MS" pitchFamily="66" charset="0"/>
              </a:rPr>
              <a:t>Alcuni esempi di sostanze inquinanti, caratterizzanti le aree urbane.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xmlns="" id="{33C19C22-8FBA-1757-F650-39D5FBE4AA27}"/>
              </a:ext>
            </a:extLst>
          </p:cNvPr>
          <p:cNvSpPr txBox="1">
            <a:spLocks noChangeArrowheads="1"/>
          </p:cNvSpPr>
          <p:nvPr/>
        </p:nvSpPr>
        <p:spPr bwMode="auto">
          <a:xfrm>
            <a:off x="838200" y="3048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99FF66"/>
                </a:solidFill>
                <a:latin typeface="Comic Sans MS" panose="030F0702030302020204" pitchFamily="66" charset="0"/>
              </a:rPr>
              <a:t>Le condizioni di inquinamento nelle aree urbane sono così classificate::</a:t>
            </a:r>
          </a:p>
        </p:txBody>
      </p:sp>
      <p:sp>
        <p:nvSpPr>
          <p:cNvPr id="26630" name="Text Box 6">
            <a:extLst>
              <a:ext uri="{FF2B5EF4-FFF2-40B4-BE49-F238E27FC236}">
                <a16:creationId xmlns:a16="http://schemas.microsoft.com/office/drawing/2014/main" xmlns="" id="{1E1DBBAF-F1B9-77E4-840C-E0FBB9F7D88F}"/>
              </a:ext>
            </a:extLst>
          </p:cNvPr>
          <p:cNvSpPr txBox="1">
            <a:spLocks noChangeArrowheads="1"/>
          </p:cNvSpPr>
          <p:nvPr/>
        </p:nvSpPr>
        <p:spPr bwMode="auto">
          <a:xfrm>
            <a:off x="533400" y="1428750"/>
            <a:ext cx="3733800" cy="4554538"/>
          </a:xfrm>
          <a:prstGeom prst="rect">
            <a:avLst/>
          </a:prstGeom>
          <a:noFill/>
          <a:ln w="9525">
            <a:solidFill>
              <a:schemeClr val="bg2">
                <a:lumMod val="75000"/>
              </a:schemeClr>
            </a:solidFill>
            <a:miter lim="800000"/>
            <a:headEnd/>
            <a:tailEnd/>
          </a:ln>
          <a:effectLst/>
        </p:spPr>
        <p:txBody>
          <a:bodyPr>
            <a:spAutoFit/>
          </a:bodyPr>
          <a:lstStyle/>
          <a:p>
            <a:pPr algn="ctr" eaLnBrk="1" hangingPunct="1">
              <a:spcBef>
                <a:spcPct val="50000"/>
              </a:spcBef>
              <a:defRPr/>
            </a:pPr>
            <a:r>
              <a:rPr lang="it-IT" sz="2000" dirty="0">
                <a:solidFill>
                  <a:srgbClr val="7030A0"/>
                </a:solidFill>
                <a:latin typeface="Comic Sans MS" pitchFamily="66" charset="0"/>
                <a:ea typeface="ＭＳ Ｐゴシック" charset="-128"/>
              </a:rPr>
              <a:t>Smog classico:</a:t>
            </a:r>
          </a:p>
          <a:p>
            <a:pPr algn="ctr" eaLnBrk="1" hangingPunct="1">
              <a:spcBef>
                <a:spcPct val="50000"/>
              </a:spcBef>
              <a:defRPr/>
            </a:pPr>
            <a:r>
              <a:rPr lang="it-IT" dirty="0">
                <a:solidFill>
                  <a:srgbClr val="7030A0"/>
                </a:solidFill>
                <a:latin typeface="Comic Sans MS" pitchFamily="66" charset="0"/>
                <a:ea typeface="ＭＳ Ｐゴシック" charset="-128"/>
              </a:rPr>
              <a:t>-Bassa insolazione</a:t>
            </a:r>
          </a:p>
          <a:p>
            <a:pPr algn="ctr" eaLnBrk="1" hangingPunct="1">
              <a:spcBef>
                <a:spcPct val="50000"/>
              </a:spcBef>
              <a:defRPr/>
            </a:pPr>
            <a:r>
              <a:rPr lang="it-IT" dirty="0">
                <a:solidFill>
                  <a:srgbClr val="7030A0"/>
                </a:solidFill>
                <a:latin typeface="Comic Sans MS" pitchFamily="66" charset="0"/>
                <a:ea typeface="ＭＳ Ｐゴシック" charset="-128"/>
              </a:rPr>
              <a:t>-Bassa temperatura</a:t>
            </a:r>
          </a:p>
          <a:p>
            <a:pPr algn="ctr" eaLnBrk="1" hangingPunct="1">
              <a:spcBef>
                <a:spcPct val="50000"/>
              </a:spcBef>
              <a:defRPr/>
            </a:pPr>
            <a:r>
              <a:rPr lang="it-IT" dirty="0">
                <a:solidFill>
                  <a:srgbClr val="7030A0"/>
                </a:solidFill>
                <a:latin typeface="Comic Sans MS" pitchFamily="66" charset="0"/>
                <a:ea typeface="ＭＳ Ｐゴシック" charset="-128"/>
              </a:rPr>
              <a:t>-Aria stagnante</a:t>
            </a:r>
          </a:p>
          <a:p>
            <a:pPr algn="ctr" eaLnBrk="1" hangingPunct="1">
              <a:spcBef>
                <a:spcPct val="50000"/>
              </a:spcBef>
              <a:defRPr/>
            </a:pPr>
            <a:r>
              <a:rPr lang="it-IT" dirty="0">
                <a:solidFill>
                  <a:srgbClr val="7030A0"/>
                </a:solidFill>
                <a:latin typeface="Comic Sans MS" pitchFamily="66" charset="0"/>
                <a:ea typeface="ＭＳ Ｐゴシック" charset="-128"/>
              </a:rPr>
              <a:t>-Combustioni industriali e domestiche</a:t>
            </a:r>
          </a:p>
          <a:p>
            <a:pPr algn="ctr" eaLnBrk="1" hangingPunct="1">
              <a:spcBef>
                <a:spcPct val="50000"/>
              </a:spcBef>
              <a:defRPr/>
            </a:pPr>
            <a:r>
              <a:rPr lang="it-IT" dirty="0">
                <a:solidFill>
                  <a:srgbClr val="7030A0"/>
                </a:solidFill>
                <a:latin typeface="Comic Sans MS" pitchFamily="66" charset="0"/>
                <a:ea typeface="ＭＳ Ｐゴシック" charset="-128"/>
              </a:rPr>
              <a:t>-Riducente </a:t>
            </a:r>
          </a:p>
          <a:p>
            <a:pPr algn="ctr" eaLnBrk="1" hangingPunct="1">
              <a:spcBef>
                <a:spcPct val="50000"/>
              </a:spcBef>
              <a:defRPr/>
            </a:pPr>
            <a:r>
              <a:rPr lang="it-IT" dirty="0">
                <a:solidFill>
                  <a:srgbClr val="7030A0"/>
                </a:solidFill>
                <a:latin typeface="Comic Sans MS" pitchFamily="66" charset="0"/>
                <a:ea typeface="ＭＳ Ｐゴシック" charset="-128"/>
              </a:rPr>
              <a:t>-SO</a:t>
            </a:r>
            <a:r>
              <a:rPr lang="it-IT" baseline="-25000" dirty="0">
                <a:solidFill>
                  <a:srgbClr val="7030A0"/>
                </a:solidFill>
                <a:latin typeface="Comic Sans MS" pitchFamily="66" charset="0"/>
                <a:ea typeface="ＭＳ Ｐゴシック" charset="-128"/>
              </a:rPr>
              <a:t>2</a:t>
            </a:r>
            <a:r>
              <a:rPr lang="it-IT" dirty="0">
                <a:solidFill>
                  <a:srgbClr val="7030A0"/>
                </a:solidFill>
                <a:latin typeface="Comic Sans MS" pitchFamily="66" charset="0"/>
                <a:ea typeface="ＭＳ Ｐゴシック" charset="-128"/>
              </a:rPr>
              <a:t>, particolato, nerofumo, idrocarburi incombusti</a:t>
            </a:r>
          </a:p>
          <a:p>
            <a:pPr algn="ctr" eaLnBrk="1" hangingPunct="1">
              <a:spcBef>
                <a:spcPct val="50000"/>
              </a:spcBef>
              <a:defRPr/>
            </a:pPr>
            <a:r>
              <a:rPr lang="it-IT" dirty="0">
                <a:solidFill>
                  <a:srgbClr val="7030A0"/>
                </a:solidFill>
                <a:latin typeface="Comic Sans MS" pitchFamily="66" charset="0"/>
                <a:ea typeface="ＭＳ Ｐゴシック" charset="-128"/>
              </a:rPr>
              <a:t>-Invernale /alba e sera</a:t>
            </a:r>
          </a:p>
          <a:p>
            <a:pPr algn="ctr" eaLnBrk="1" hangingPunct="1">
              <a:spcBef>
                <a:spcPct val="50000"/>
              </a:spcBef>
              <a:defRPr/>
            </a:pPr>
            <a:r>
              <a:rPr lang="it-IT" dirty="0">
                <a:solidFill>
                  <a:srgbClr val="7030A0"/>
                </a:solidFill>
                <a:latin typeface="Comic Sans MS" pitchFamily="66" charset="0"/>
                <a:ea typeface="ＭＳ Ｐゴシック" charset="-128"/>
              </a:rPr>
              <a:t>-Asma e irritazione delle vie respiratorie</a:t>
            </a:r>
          </a:p>
        </p:txBody>
      </p:sp>
      <p:sp>
        <p:nvSpPr>
          <p:cNvPr id="26632" name="Text Box 8">
            <a:extLst>
              <a:ext uri="{FF2B5EF4-FFF2-40B4-BE49-F238E27FC236}">
                <a16:creationId xmlns:a16="http://schemas.microsoft.com/office/drawing/2014/main" xmlns="" id="{499F064C-339D-D908-73CD-E75939ECBCA9}"/>
              </a:ext>
            </a:extLst>
          </p:cNvPr>
          <p:cNvSpPr txBox="1">
            <a:spLocks noChangeArrowheads="1"/>
          </p:cNvSpPr>
          <p:nvPr/>
        </p:nvSpPr>
        <p:spPr bwMode="auto">
          <a:xfrm>
            <a:off x="4876800" y="1428750"/>
            <a:ext cx="3733800" cy="45545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7030A0"/>
                </a:solidFill>
                <a:latin typeface="Comic Sans MS" panose="030F0702030302020204" pitchFamily="66" charset="0"/>
              </a:rPr>
              <a:t>Smog fotochimico:</a:t>
            </a:r>
          </a:p>
          <a:p>
            <a:pPr algn="ctr" eaLnBrk="1" hangingPunct="1">
              <a:spcBef>
                <a:spcPct val="50000"/>
              </a:spcBef>
              <a:buFontTx/>
              <a:buNone/>
            </a:pPr>
            <a:r>
              <a:rPr lang="it-IT" altLang="it-IT" sz="1800">
                <a:solidFill>
                  <a:srgbClr val="7030A0"/>
                </a:solidFill>
                <a:latin typeface="Comic Sans MS" panose="030F0702030302020204" pitchFamily="66" charset="0"/>
              </a:rPr>
              <a:t>-Alta insolazione (UV)</a:t>
            </a:r>
          </a:p>
          <a:p>
            <a:pPr algn="ctr" eaLnBrk="1" hangingPunct="1">
              <a:spcBef>
                <a:spcPct val="50000"/>
              </a:spcBef>
              <a:buFontTx/>
              <a:buNone/>
            </a:pPr>
            <a:r>
              <a:rPr lang="it-IT" altLang="it-IT" sz="1800">
                <a:solidFill>
                  <a:srgbClr val="7030A0"/>
                </a:solidFill>
                <a:latin typeface="Comic Sans MS" panose="030F0702030302020204" pitchFamily="66" charset="0"/>
              </a:rPr>
              <a:t>-Alta temperatura (&gt;18°C)</a:t>
            </a:r>
          </a:p>
          <a:p>
            <a:pPr algn="ctr" eaLnBrk="1" hangingPunct="1">
              <a:spcBef>
                <a:spcPct val="50000"/>
              </a:spcBef>
              <a:buFontTx/>
              <a:buNone/>
            </a:pPr>
            <a:r>
              <a:rPr lang="it-IT" altLang="it-IT" sz="1800">
                <a:solidFill>
                  <a:srgbClr val="7030A0"/>
                </a:solidFill>
                <a:latin typeface="Comic Sans MS" panose="030F0702030302020204" pitchFamily="66" charset="0"/>
              </a:rPr>
              <a:t>-Aria stagnante</a:t>
            </a:r>
          </a:p>
          <a:p>
            <a:pPr algn="ctr" eaLnBrk="1" hangingPunct="1">
              <a:spcBef>
                <a:spcPct val="50000"/>
              </a:spcBef>
              <a:buFontTx/>
              <a:buNone/>
            </a:pPr>
            <a:r>
              <a:rPr lang="it-IT" altLang="it-IT" sz="1800">
                <a:solidFill>
                  <a:srgbClr val="7030A0"/>
                </a:solidFill>
                <a:latin typeface="Comic Sans MS" panose="030F0702030302020204" pitchFamily="66" charset="0"/>
              </a:rPr>
              <a:t>-Traffico automobilistico</a:t>
            </a:r>
          </a:p>
          <a:p>
            <a:pPr algn="ctr" eaLnBrk="1" hangingPunct="1">
              <a:spcBef>
                <a:spcPct val="50000"/>
              </a:spcBef>
              <a:buFontTx/>
              <a:buNone/>
            </a:pPr>
            <a:r>
              <a:rPr lang="it-IT" altLang="it-IT" sz="1800">
                <a:solidFill>
                  <a:srgbClr val="7030A0"/>
                </a:solidFill>
                <a:latin typeface="Comic Sans MS" panose="030F0702030302020204" pitchFamily="66" charset="0"/>
              </a:rPr>
              <a:t>-Ossidante</a:t>
            </a:r>
          </a:p>
          <a:p>
            <a:pPr algn="ctr" eaLnBrk="1" hangingPunct="1">
              <a:spcBef>
                <a:spcPct val="50000"/>
              </a:spcBef>
              <a:buFontTx/>
              <a:buNone/>
            </a:pPr>
            <a:r>
              <a:rPr lang="it-IT" altLang="it-IT" sz="1800">
                <a:solidFill>
                  <a:srgbClr val="7030A0"/>
                </a:solidFill>
                <a:latin typeface="Comic Sans MS" panose="030F0702030302020204" pitchFamily="66" charset="0"/>
              </a:rPr>
              <a:t>-NO</a:t>
            </a:r>
            <a:r>
              <a:rPr lang="it-IT" altLang="it-IT" sz="1800" baseline="-25000">
                <a:solidFill>
                  <a:srgbClr val="7030A0"/>
                </a:solidFill>
                <a:latin typeface="Comic Sans MS" panose="030F0702030302020204" pitchFamily="66" charset="0"/>
              </a:rPr>
              <a:t>x</a:t>
            </a:r>
            <a:r>
              <a:rPr lang="it-IT" altLang="it-IT" sz="1800">
                <a:solidFill>
                  <a:srgbClr val="7030A0"/>
                </a:solidFill>
                <a:latin typeface="Comic Sans MS" panose="030F0702030302020204" pitchFamily="66" charset="0"/>
              </a:rPr>
              <a:t>, O</a:t>
            </a:r>
            <a:r>
              <a:rPr lang="it-IT" altLang="it-IT" sz="1800" baseline="-25000">
                <a:solidFill>
                  <a:srgbClr val="7030A0"/>
                </a:solidFill>
                <a:latin typeface="Comic Sans MS" panose="030F0702030302020204" pitchFamily="66" charset="0"/>
              </a:rPr>
              <a:t>3</a:t>
            </a:r>
            <a:r>
              <a:rPr lang="it-IT" altLang="it-IT" sz="1800">
                <a:solidFill>
                  <a:srgbClr val="7030A0"/>
                </a:solidFill>
                <a:latin typeface="Comic Sans MS" panose="030F0702030302020204" pitchFamily="66" charset="0"/>
              </a:rPr>
              <a:t>, CO,aldeidi, chetoni, idrocarburi incombusti, Pb, aromatici</a:t>
            </a:r>
          </a:p>
          <a:p>
            <a:pPr algn="ctr" eaLnBrk="1" hangingPunct="1">
              <a:spcBef>
                <a:spcPct val="50000"/>
              </a:spcBef>
              <a:buFontTx/>
              <a:buNone/>
            </a:pPr>
            <a:r>
              <a:rPr lang="it-IT" altLang="it-IT" sz="1800">
                <a:solidFill>
                  <a:srgbClr val="7030A0"/>
                </a:solidFill>
                <a:latin typeface="Comic Sans MS" panose="030F0702030302020204" pitchFamily="66" charset="0"/>
              </a:rPr>
              <a:t>-Estivo/ mezzodì</a:t>
            </a:r>
          </a:p>
          <a:p>
            <a:pPr algn="ctr" eaLnBrk="1" hangingPunct="1">
              <a:spcBef>
                <a:spcPct val="50000"/>
              </a:spcBef>
              <a:buFontTx/>
              <a:buNone/>
            </a:pPr>
            <a:r>
              <a:rPr lang="it-IT" altLang="it-IT" sz="1800">
                <a:solidFill>
                  <a:srgbClr val="7030A0"/>
                </a:solidFill>
                <a:latin typeface="Comic Sans MS" panose="030F0702030302020204" pitchFamily="66" charset="0"/>
              </a:rPr>
              <a:t>-Irritazione oculare, disturbi circolatori</a:t>
            </a:r>
          </a:p>
        </p:txBody>
      </p:sp>
      <p:sp>
        <p:nvSpPr>
          <p:cNvPr id="18437" name="Segnaposto numero diapositiva 6">
            <a:extLst>
              <a:ext uri="{FF2B5EF4-FFF2-40B4-BE49-F238E27FC236}">
                <a16:creationId xmlns:a16="http://schemas.microsoft.com/office/drawing/2014/main" xmlns="" id="{9CEE5F32-2184-54F4-B34E-3AF50E9308FB}"/>
              </a:ext>
            </a:extLst>
          </p:cNvPr>
          <p:cNvSpPr txBox="1">
            <a:spLocks noGrp="1"/>
          </p:cNvSpPr>
          <p:nvPr/>
        </p:nvSpPr>
        <p:spPr bwMode="auto">
          <a:xfrm>
            <a:off x="8382000" y="6500813"/>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BA0F0FD0-682E-4B48-AA4B-1DEF5CDFF595}" type="slidenum">
              <a:rPr lang="it-IT" altLang="it-IT" sz="1000">
                <a:solidFill>
                  <a:srgbClr val="000066"/>
                </a:solidFill>
                <a:latin typeface="Comic Sans MS" panose="030F0702030302020204" pitchFamily="66" charset="0"/>
              </a:rPr>
              <a:pPr algn="r" eaLnBrk="1" hangingPunct="1">
                <a:spcBef>
                  <a:spcPct val="50000"/>
                </a:spcBef>
                <a:buFontTx/>
                <a:buNone/>
              </a:pPr>
              <a:t>15</a:t>
            </a:fld>
            <a:endParaRPr lang="it-IT" altLang="it-IT" sz="1000">
              <a:solidFill>
                <a:srgbClr val="000066"/>
              </a:solidFill>
              <a:latin typeface="Comic Sans MS" panose="030F0702030302020204" pitchFamily="66" charset="0"/>
            </a:endParaRPr>
          </a:p>
        </p:txBody>
      </p:sp>
      <p:sp>
        <p:nvSpPr>
          <p:cNvPr id="18438" name="Segnaposto data 4">
            <a:extLst>
              <a:ext uri="{FF2B5EF4-FFF2-40B4-BE49-F238E27FC236}">
                <a16:creationId xmlns:a16="http://schemas.microsoft.com/office/drawing/2014/main" xmlns="" id="{E77672BA-582E-33ED-07E1-DA38CF121FC8}"/>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2" name="Ovale 1">
            <a:extLst>
              <a:ext uri="{FF2B5EF4-FFF2-40B4-BE49-F238E27FC236}">
                <a16:creationId xmlns:a16="http://schemas.microsoft.com/office/drawing/2014/main" xmlns="" id="{266E6CEC-77E5-C07E-5721-0B5B3175FDB5}"/>
              </a:ext>
            </a:extLst>
          </p:cNvPr>
          <p:cNvSpPr>
            <a:spLocks noChangeArrowheads="1"/>
          </p:cNvSpPr>
          <p:nvPr/>
        </p:nvSpPr>
        <p:spPr bwMode="auto">
          <a:xfrm>
            <a:off x="5508625" y="1341438"/>
            <a:ext cx="2735263" cy="574675"/>
          </a:xfrm>
          <a:prstGeom prst="ellipse">
            <a:avLst/>
          </a:prstGeom>
          <a:noFill/>
          <a:ln w="28575" algn="ctr">
            <a:solidFill>
              <a:srgbClr val="DD13D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3" name="CasellaDiTesto 2">
            <a:extLst>
              <a:ext uri="{FF2B5EF4-FFF2-40B4-BE49-F238E27FC236}">
                <a16:creationId xmlns:a16="http://schemas.microsoft.com/office/drawing/2014/main" xmlns="" id="{9F40332F-C067-9E1F-C15E-D6AEAC4D25B3}"/>
              </a:ext>
            </a:extLst>
          </p:cNvPr>
          <p:cNvSpPr txBox="1">
            <a:spLocks noChangeArrowheads="1"/>
          </p:cNvSpPr>
          <p:nvPr/>
        </p:nvSpPr>
        <p:spPr bwMode="auto">
          <a:xfrm>
            <a:off x="4876800" y="6021388"/>
            <a:ext cx="3760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latin typeface="Comic Sans MS" panose="030F0702030302020204" pitchFamily="66" charset="0"/>
              </a:rPr>
              <a:t>Osservato per la prima volta nel 1940 a Los Angeles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animEffect transition="in" filter="randombar(vertical)">
                                      <p:cBhvr>
                                        <p:cTn id="13" dur="500"/>
                                        <p:tgtEl>
                                          <p:spTgt spid="266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5" fill="hold" nodeType="clickEffect">
                                  <p:stCondLst>
                                    <p:cond delay="0"/>
                                  </p:stCondLst>
                                  <p:childTnLst>
                                    <p:set>
                                      <p:cBhvr>
                                        <p:cTn id="17" dur="1" fill="hold">
                                          <p:stCondLst>
                                            <p:cond delay="0"/>
                                          </p:stCondLst>
                                        </p:cTn>
                                        <p:tgtEl>
                                          <p:spTgt spid="26632"/>
                                        </p:tgtEl>
                                        <p:attrNameLst>
                                          <p:attrName>style.visibility</p:attrName>
                                        </p:attrNameLst>
                                      </p:cBhvr>
                                      <p:to>
                                        <p:strVal val="visible"/>
                                      </p:to>
                                    </p:set>
                                    <p:animEffect transition="in" filter="randombar(vertical)">
                                      <p:cBhvr>
                                        <p:cTn id="18" dur="500"/>
                                        <p:tgtEl>
                                          <p:spTgt spid="266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30" grpId="0" animBg="1" autoUpdateAnimBg="0"/>
      <p:bldP spid="26632" grpId="0" animBg="1" autoUpdateAnimBg="0"/>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iclo degli ossidi di azotoII">
            <a:extLst>
              <a:ext uri="{FF2B5EF4-FFF2-40B4-BE49-F238E27FC236}">
                <a16:creationId xmlns:a16="http://schemas.microsoft.com/office/drawing/2014/main" xmlns="" id="{51A9E0DC-2B47-61A2-6B42-CF0536EEB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488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xmlns="" id="{DCAEAF14-C6B0-35A7-7D61-AC6F24042AA2}"/>
              </a:ext>
            </a:extLst>
          </p:cNvPr>
          <p:cNvSpPr txBox="1">
            <a:spLocks noChangeArrowheads="1"/>
          </p:cNvSpPr>
          <p:nvPr/>
        </p:nvSpPr>
        <p:spPr bwMode="auto">
          <a:xfrm>
            <a:off x="1403350" y="62071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b="1">
                <a:solidFill>
                  <a:srgbClr val="000066"/>
                </a:solidFill>
              </a:rPr>
              <a:t>&lt;420 nm</a:t>
            </a:r>
          </a:p>
        </p:txBody>
      </p:sp>
      <p:sp>
        <p:nvSpPr>
          <p:cNvPr id="19460" name="Line 5">
            <a:extLst>
              <a:ext uri="{FF2B5EF4-FFF2-40B4-BE49-F238E27FC236}">
                <a16:creationId xmlns:a16="http://schemas.microsoft.com/office/drawing/2014/main" xmlns="" id="{EE5BC4D7-13F5-76BE-40F0-051BBF65F9D6}"/>
              </a:ext>
            </a:extLst>
          </p:cNvPr>
          <p:cNvSpPr>
            <a:spLocks noChangeShapeType="1"/>
          </p:cNvSpPr>
          <p:nvPr/>
        </p:nvSpPr>
        <p:spPr bwMode="auto">
          <a:xfrm flipH="1">
            <a:off x="5219700" y="836613"/>
            <a:ext cx="15843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461" name="Text Box 6">
            <a:extLst>
              <a:ext uri="{FF2B5EF4-FFF2-40B4-BE49-F238E27FC236}">
                <a16:creationId xmlns:a16="http://schemas.microsoft.com/office/drawing/2014/main" xmlns="" id="{1228B874-2003-EA0D-966B-72416981F2F6}"/>
              </a:ext>
            </a:extLst>
          </p:cNvPr>
          <p:cNvSpPr txBox="1">
            <a:spLocks noChangeArrowheads="1"/>
          </p:cNvSpPr>
          <p:nvPr/>
        </p:nvSpPr>
        <p:spPr bwMode="auto">
          <a:xfrm>
            <a:off x="6732588" y="476250"/>
            <a:ext cx="24114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99FF66"/>
                </a:solidFill>
                <a:latin typeface="Comic Sans MS" panose="030F0702030302020204" pitchFamily="66" charset="0"/>
              </a:rPr>
              <a:t>Reazione fotochimica di costante j</a:t>
            </a:r>
            <a:r>
              <a:rPr lang="it-IT" altLang="it-IT" sz="1000">
                <a:solidFill>
                  <a:srgbClr val="99FF66"/>
                </a:solidFill>
                <a:latin typeface="Comic Sans MS" panose="030F0702030302020204" pitchFamily="66" charset="0"/>
              </a:rPr>
              <a:t>2</a:t>
            </a:r>
          </a:p>
        </p:txBody>
      </p:sp>
      <p:sp>
        <p:nvSpPr>
          <p:cNvPr id="19462" name="Line 8">
            <a:extLst>
              <a:ext uri="{FF2B5EF4-FFF2-40B4-BE49-F238E27FC236}">
                <a16:creationId xmlns:a16="http://schemas.microsoft.com/office/drawing/2014/main" xmlns="" id="{D1C459EA-C436-FB6D-7FBA-17AFCD8BB31A}"/>
              </a:ext>
            </a:extLst>
          </p:cNvPr>
          <p:cNvSpPr>
            <a:spLocks noChangeShapeType="1"/>
          </p:cNvSpPr>
          <p:nvPr/>
        </p:nvSpPr>
        <p:spPr bwMode="auto">
          <a:xfrm flipH="1">
            <a:off x="5219700" y="2060575"/>
            <a:ext cx="15843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463" name="Text Box 9">
            <a:extLst>
              <a:ext uri="{FF2B5EF4-FFF2-40B4-BE49-F238E27FC236}">
                <a16:creationId xmlns:a16="http://schemas.microsoft.com/office/drawing/2014/main" xmlns="" id="{D1819793-7605-9F49-BB60-EF010218FAA7}"/>
              </a:ext>
            </a:extLst>
          </p:cNvPr>
          <p:cNvSpPr txBox="1">
            <a:spLocks noChangeArrowheads="1"/>
          </p:cNvSpPr>
          <p:nvPr/>
        </p:nvSpPr>
        <p:spPr bwMode="auto">
          <a:xfrm>
            <a:off x="6732588" y="1851025"/>
            <a:ext cx="2411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99FF66"/>
                </a:solidFill>
                <a:latin typeface="Comic Sans MS" panose="030F0702030302020204" pitchFamily="66" charset="0"/>
              </a:rPr>
              <a:t>Reazione chimica di costante k</a:t>
            </a:r>
            <a:r>
              <a:rPr lang="it-IT" altLang="it-IT" sz="1000">
                <a:solidFill>
                  <a:srgbClr val="99FF66"/>
                </a:solidFill>
                <a:latin typeface="Comic Sans MS" panose="030F0702030302020204" pitchFamily="66" charset="0"/>
              </a:rPr>
              <a:t>1</a:t>
            </a:r>
          </a:p>
        </p:txBody>
      </p:sp>
      <p:sp>
        <p:nvSpPr>
          <p:cNvPr id="19464" name="Line 11">
            <a:extLst>
              <a:ext uri="{FF2B5EF4-FFF2-40B4-BE49-F238E27FC236}">
                <a16:creationId xmlns:a16="http://schemas.microsoft.com/office/drawing/2014/main" xmlns="" id="{785C1882-D02A-8164-8289-591666D3E908}"/>
              </a:ext>
            </a:extLst>
          </p:cNvPr>
          <p:cNvSpPr>
            <a:spLocks noChangeShapeType="1"/>
          </p:cNvSpPr>
          <p:nvPr/>
        </p:nvSpPr>
        <p:spPr bwMode="auto">
          <a:xfrm flipH="1">
            <a:off x="5219700" y="2852738"/>
            <a:ext cx="15843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465" name="Text Box 12">
            <a:extLst>
              <a:ext uri="{FF2B5EF4-FFF2-40B4-BE49-F238E27FC236}">
                <a16:creationId xmlns:a16="http://schemas.microsoft.com/office/drawing/2014/main" xmlns="" id="{68B47C2F-03CF-08D2-0682-76A2D0A799EB}"/>
              </a:ext>
            </a:extLst>
          </p:cNvPr>
          <p:cNvSpPr txBox="1">
            <a:spLocks noChangeArrowheads="1"/>
          </p:cNvSpPr>
          <p:nvPr/>
        </p:nvSpPr>
        <p:spPr bwMode="auto">
          <a:xfrm>
            <a:off x="6732588" y="2643188"/>
            <a:ext cx="2411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99FF66"/>
                </a:solidFill>
                <a:latin typeface="Comic Sans MS" panose="030F0702030302020204" pitchFamily="66" charset="0"/>
              </a:rPr>
              <a:t>Reazione chimica di costante k</a:t>
            </a:r>
            <a:r>
              <a:rPr lang="it-IT" altLang="it-IT" sz="1000">
                <a:solidFill>
                  <a:srgbClr val="99FF66"/>
                </a:solidFill>
                <a:latin typeface="Comic Sans MS" panose="030F0702030302020204" pitchFamily="66" charset="0"/>
              </a:rPr>
              <a:t>3</a:t>
            </a:r>
          </a:p>
        </p:txBody>
      </p:sp>
      <p:sp>
        <p:nvSpPr>
          <p:cNvPr id="19466" name="Text Box 13">
            <a:extLst>
              <a:ext uri="{FF2B5EF4-FFF2-40B4-BE49-F238E27FC236}">
                <a16:creationId xmlns:a16="http://schemas.microsoft.com/office/drawing/2014/main" xmlns="" id="{7F2C2586-4C23-CA7B-EAF2-7A39E6F59D6B}"/>
              </a:ext>
            </a:extLst>
          </p:cNvPr>
          <p:cNvSpPr txBox="1">
            <a:spLocks noChangeArrowheads="1"/>
          </p:cNvSpPr>
          <p:nvPr/>
        </p:nvSpPr>
        <p:spPr bwMode="auto">
          <a:xfrm>
            <a:off x="53975" y="4311650"/>
            <a:ext cx="59769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0000"/>
                </a:solidFill>
                <a:latin typeface="Comic Sans MS" panose="030F0702030302020204" pitchFamily="66" charset="0"/>
              </a:rPr>
              <a:t>Combinando tra loro le reazioni risulta:</a:t>
            </a:r>
          </a:p>
          <a:p>
            <a:pPr algn="ctr" eaLnBrk="1" hangingPunct="1">
              <a:spcBef>
                <a:spcPct val="50000"/>
              </a:spcBef>
              <a:buFontTx/>
              <a:buNone/>
            </a:pPr>
            <a:r>
              <a:rPr lang="it-IT" altLang="it-IT" sz="1800">
                <a:solidFill>
                  <a:srgbClr val="FF0000"/>
                </a:solidFill>
                <a:latin typeface="Comic Sans MS" panose="030F0702030302020204" pitchFamily="66" charset="0"/>
              </a:rPr>
              <a:t>[O</a:t>
            </a:r>
            <a:r>
              <a:rPr lang="it-IT" altLang="it-IT" sz="1000">
                <a:solidFill>
                  <a:srgbClr val="FF0000"/>
                </a:solidFill>
                <a:latin typeface="Comic Sans MS" panose="030F0702030302020204" pitchFamily="66" charset="0"/>
              </a:rPr>
              <a:t>3</a:t>
            </a:r>
            <a:r>
              <a:rPr lang="it-IT" altLang="it-IT" sz="1800">
                <a:solidFill>
                  <a:srgbClr val="FF0000"/>
                </a:solidFill>
                <a:latin typeface="Comic Sans MS" panose="030F0702030302020204" pitchFamily="66" charset="0"/>
              </a:rPr>
              <a:t>]=j</a:t>
            </a:r>
            <a:r>
              <a:rPr lang="it-IT" altLang="it-IT" sz="1000">
                <a:solidFill>
                  <a:srgbClr val="FF0000"/>
                </a:solidFill>
                <a:latin typeface="Comic Sans MS" panose="030F0702030302020204" pitchFamily="66" charset="0"/>
              </a:rPr>
              <a:t>2 </a:t>
            </a:r>
            <a:r>
              <a:rPr lang="it-IT" altLang="it-IT" sz="1800">
                <a:solidFill>
                  <a:srgbClr val="FF0000"/>
                </a:solidFill>
                <a:latin typeface="Comic Sans MS" panose="030F0702030302020204" pitchFamily="66" charset="0"/>
              </a:rPr>
              <a:t>[NO</a:t>
            </a:r>
            <a:r>
              <a:rPr lang="it-IT" altLang="it-IT" sz="1000">
                <a:solidFill>
                  <a:srgbClr val="FF0000"/>
                </a:solidFill>
                <a:latin typeface="Comic Sans MS" panose="030F0702030302020204" pitchFamily="66" charset="0"/>
              </a:rPr>
              <a:t>2</a:t>
            </a:r>
            <a:r>
              <a:rPr lang="it-IT" altLang="it-IT" sz="1800">
                <a:solidFill>
                  <a:srgbClr val="FF0000"/>
                </a:solidFill>
                <a:latin typeface="Comic Sans MS" panose="030F0702030302020204" pitchFamily="66" charset="0"/>
              </a:rPr>
              <a:t>]/k</a:t>
            </a:r>
            <a:r>
              <a:rPr lang="it-IT" altLang="it-IT" sz="1000">
                <a:solidFill>
                  <a:srgbClr val="FF0000"/>
                </a:solidFill>
                <a:latin typeface="Comic Sans MS" panose="030F0702030302020204" pitchFamily="66" charset="0"/>
              </a:rPr>
              <a:t>3</a:t>
            </a:r>
            <a:r>
              <a:rPr lang="it-IT" altLang="it-IT" sz="1800">
                <a:solidFill>
                  <a:srgbClr val="FF0000"/>
                </a:solidFill>
                <a:latin typeface="Comic Sans MS" panose="030F0702030302020204" pitchFamily="66" charset="0"/>
              </a:rPr>
              <a:t>[NO]</a:t>
            </a:r>
            <a:endParaRPr lang="it-IT" altLang="it-IT" sz="1000">
              <a:solidFill>
                <a:srgbClr val="FF0000"/>
              </a:solidFill>
              <a:latin typeface="Comic Sans MS" panose="030F0702030302020204" pitchFamily="66" charset="0"/>
            </a:endParaRPr>
          </a:p>
        </p:txBody>
      </p:sp>
      <p:sp>
        <p:nvSpPr>
          <p:cNvPr id="19467" name="Text Box 14">
            <a:extLst>
              <a:ext uri="{FF2B5EF4-FFF2-40B4-BE49-F238E27FC236}">
                <a16:creationId xmlns:a16="http://schemas.microsoft.com/office/drawing/2014/main" xmlns="" id="{FDF8D49D-0498-5558-2921-577E061CB60B}"/>
              </a:ext>
            </a:extLst>
          </p:cNvPr>
          <p:cNvSpPr txBox="1">
            <a:spLocks noChangeArrowheads="1"/>
          </p:cNvSpPr>
          <p:nvPr/>
        </p:nvSpPr>
        <p:spPr bwMode="auto">
          <a:xfrm>
            <a:off x="900113" y="184467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b="1">
                <a:solidFill>
                  <a:srgbClr val="000066"/>
                </a:solidFill>
              </a:rPr>
              <a:t>(M+)</a:t>
            </a:r>
          </a:p>
        </p:txBody>
      </p:sp>
      <p:sp>
        <p:nvSpPr>
          <p:cNvPr id="19468" name="Text Box 16">
            <a:extLst>
              <a:ext uri="{FF2B5EF4-FFF2-40B4-BE49-F238E27FC236}">
                <a16:creationId xmlns:a16="http://schemas.microsoft.com/office/drawing/2014/main" xmlns="" id="{6661A366-ADC3-921D-9B57-2A2488149751}"/>
              </a:ext>
            </a:extLst>
          </p:cNvPr>
          <p:cNvSpPr txBox="1">
            <a:spLocks noChangeArrowheads="1"/>
          </p:cNvSpPr>
          <p:nvPr/>
        </p:nvSpPr>
        <p:spPr bwMode="auto">
          <a:xfrm>
            <a:off x="3492500" y="1844675"/>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b="1">
                <a:solidFill>
                  <a:srgbClr val="000066"/>
                </a:solidFill>
              </a:rPr>
              <a:t>(+M)</a:t>
            </a:r>
          </a:p>
        </p:txBody>
      </p:sp>
      <p:sp>
        <p:nvSpPr>
          <p:cNvPr id="19469" name="Segnaposto numero diapositiva 6">
            <a:extLst>
              <a:ext uri="{FF2B5EF4-FFF2-40B4-BE49-F238E27FC236}">
                <a16:creationId xmlns:a16="http://schemas.microsoft.com/office/drawing/2014/main" xmlns="" id="{ACFC78E0-F1C0-B882-22CC-89FF78338842}"/>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830413D7-30C0-44B6-9847-D9D4C90DF0AB}" type="slidenum">
              <a:rPr lang="it-IT" altLang="it-IT" sz="1000">
                <a:solidFill>
                  <a:srgbClr val="000066"/>
                </a:solidFill>
                <a:latin typeface="Comic Sans MS" panose="030F0702030302020204" pitchFamily="66" charset="0"/>
              </a:rPr>
              <a:pPr algn="r" eaLnBrk="1" hangingPunct="1">
                <a:spcBef>
                  <a:spcPct val="50000"/>
                </a:spcBef>
                <a:buFontTx/>
                <a:buNone/>
              </a:pPr>
              <a:t>16</a:t>
            </a:fld>
            <a:endParaRPr lang="it-IT" altLang="it-IT" sz="1000">
              <a:solidFill>
                <a:srgbClr val="000066"/>
              </a:solidFill>
              <a:latin typeface="Comic Sans MS" panose="030F0702030302020204" pitchFamily="66" charset="0"/>
            </a:endParaRPr>
          </a:p>
        </p:txBody>
      </p:sp>
      <p:sp>
        <p:nvSpPr>
          <p:cNvPr id="19471" name="Segnaposto data 4">
            <a:extLst>
              <a:ext uri="{FF2B5EF4-FFF2-40B4-BE49-F238E27FC236}">
                <a16:creationId xmlns:a16="http://schemas.microsoft.com/office/drawing/2014/main" xmlns="" id="{759F3807-EB71-E2CB-CB3E-C309859F745B}"/>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graphicFrame>
        <p:nvGraphicFramePr>
          <p:cNvPr id="2" name="Oggetto 1">
            <a:extLst>
              <a:ext uri="{FF2B5EF4-FFF2-40B4-BE49-F238E27FC236}">
                <a16:creationId xmlns:a16="http://schemas.microsoft.com/office/drawing/2014/main" xmlns="" id="{A43C605A-F6B1-84A6-AC92-0755133DD4CC}"/>
              </a:ext>
            </a:extLst>
          </p:cNvPr>
          <p:cNvGraphicFramePr>
            <a:graphicFrameLocks noChangeAspect="1"/>
          </p:cNvGraphicFramePr>
          <p:nvPr/>
        </p:nvGraphicFramePr>
        <p:xfrm>
          <a:off x="5795963" y="5516563"/>
          <a:ext cx="2498725" cy="608012"/>
        </p:xfrm>
        <a:graphic>
          <a:graphicData uri="http://schemas.openxmlformats.org/presentationml/2006/ole">
            <mc:AlternateContent xmlns:mc="http://schemas.openxmlformats.org/markup-compatibility/2006">
              <mc:Choice xmlns:v="urn:schemas-microsoft-com:vml" Requires="v">
                <p:oleObj spid="_x0000_s1026" name="Equation" r:id="rId6" imgW="1295400" imgH="266685" progId="Equation.3">
                  <p:embed/>
                </p:oleObj>
              </mc:Choice>
              <mc:Fallback>
                <p:oleObj name="Equation" r:id="rId6" imgW="1295400" imgH="266685" progId="Equation.3">
                  <p:embed/>
                  <p:pic>
                    <p:nvPicPr>
                      <p:cNvPr id="2" name="Oggetto 1">
                        <a:extLst>
                          <a:ext uri="{FF2B5EF4-FFF2-40B4-BE49-F238E27FC236}">
                            <a16:creationId xmlns:a16="http://schemas.microsoft.com/office/drawing/2014/main" xmlns="" id="{A43C605A-F6B1-84A6-AC92-0755133DD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5516563"/>
                        <a:ext cx="24987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73" name="CasellaDiTesto 2">
            <a:extLst>
              <a:ext uri="{FF2B5EF4-FFF2-40B4-BE49-F238E27FC236}">
                <a16:creationId xmlns:a16="http://schemas.microsoft.com/office/drawing/2014/main" xmlns="" id="{3C008A57-7362-0CCC-2E8F-4C8855E81A6F}"/>
              </a:ext>
            </a:extLst>
          </p:cNvPr>
          <p:cNvSpPr txBox="1">
            <a:spLocks noChangeArrowheads="1"/>
          </p:cNvSpPr>
          <p:nvPr/>
        </p:nvSpPr>
        <p:spPr bwMode="auto">
          <a:xfrm>
            <a:off x="250825" y="5445125"/>
            <a:ext cx="5400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Le prime due reazioni del ciclo rappresentano la fase di produzione di O</a:t>
            </a:r>
            <a:r>
              <a:rPr lang="it-IT" altLang="it-IT" sz="18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e possono essere scritte sinteticamente come: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0">
            <a:extLst>
              <a:ext uri="{FF2B5EF4-FFF2-40B4-BE49-F238E27FC236}">
                <a16:creationId xmlns:a16="http://schemas.microsoft.com/office/drawing/2014/main" xmlns="" id="{C7A53586-E158-AB36-F612-B65896F49595}"/>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
        <p:nvSpPr>
          <p:cNvPr id="21507" name="Text Box 42">
            <a:extLst>
              <a:ext uri="{FF2B5EF4-FFF2-40B4-BE49-F238E27FC236}">
                <a16:creationId xmlns:a16="http://schemas.microsoft.com/office/drawing/2014/main" xmlns="" id="{DA534BE0-148F-F815-F5F6-0E96D513F786}"/>
              </a:ext>
            </a:extLst>
          </p:cNvPr>
          <p:cNvSpPr txBox="1">
            <a:spLocks noChangeArrowheads="1"/>
          </p:cNvSpPr>
          <p:nvPr/>
        </p:nvSpPr>
        <p:spPr bwMode="auto">
          <a:xfrm>
            <a:off x="228600" y="1447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potere ossidativo dell</a:t>
            </a:r>
            <a:r>
              <a:rPr lang="ja-JP" altLang="it-IT" sz="2400">
                <a:solidFill>
                  <a:srgbClr val="FFFF66"/>
                </a:solidFill>
                <a:latin typeface="Comic Sans MS" panose="030F0702030302020204" pitchFamily="66" charset="0"/>
              </a:rPr>
              <a:t>’</a:t>
            </a:r>
            <a:r>
              <a:rPr lang="it-IT" altLang="ja-JP" sz="2400">
                <a:solidFill>
                  <a:srgbClr val="FFFF66"/>
                </a:solidFill>
                <a:latin typeface="Comic Sans MS" panose="030F0702030302020204" pitchFamily="66" charset="0"/>
              </a:rPr>
              <a:t>atmosfera. Considerazioni generali</a:t>
            </a:r>
            <a:endParaRPr lang="it-IT" altLang="it-IT" sz="2000">
              <a:latin typeface="Comic Sans MS" panose="030F0702030302020204" pitchFamily="66" charset="0"/>
            </a:endParaRPr>
          </a:p>
        </p:txBody>
      </p:sp>
      <p:sp>
        <p:nvSpPr>
          <p:cNvPr id="14340" name="Text Box 43">
            <a:extLst>
              <a:ext uri="{FF2B5EF4-FFF2-40B4-BE49-F238E27FC236}">
                <a16:creationId xmlns:a16="http://schemas.microsoft.com/office/drawing/2014/main" xmlns="" id="{1C5CDF24-B3E3-0925-C727-CC0F161E9799}"/>
              </a:ext>
            </a:extLst>
          </p:cNvPr>
          <p:cNvSpPr txBox="1">
            <a:spLocks noChangeArrowheads="1"/>
          </p:cNvSpPr>
          <p:nvPr/>
        </p:nvSpPr>
        <p:spPr bwMode="auto">
          <a:xfrm>
            <a:off x="457200" y="2057400"/>
            <a:ext cx="8229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600">
                <a:solidFill>
                  <a:srgbClr val="000066"/>
                </a:solidFill>
                <a:latin typeface="Comic Sans MS" panose="030F0702030302020204" pitchFamily="66" charset="0"/>
              </a:rPr>
              <a:t>L</a:t>
            </a:r>
            <a:r>
              <a:rPr lang="ja-JP" altLang="it-IT" sz="1600">
                <a:solidFill>
                  <a:srgbClr val="000066"/>
                </a:solidFill>
                <a:latin typeface="Comic Sans MS" panose="030F0702030302020204" pitchFamily="66" charset="0"/>
              </a:rPr>
              <a:t>’</a:t>
            </a:r>
            <a:r>
              <a:rPr lang="it-IT" altLang="ja-JP" sz="1600">
                <a:solidFill>
                  <a:srgbClr val="000066"/>
                </a:solidFill>
                <a:latin typeface="Comic Sans MS" panose="030F0702030302020204" pitchFamily="66" charset="0"/>
              </a:rPr>
              <a:t>atmosfera rappresenta un grande reattore chimico ossidante. Il potere ossidativo è dato dalla presenza di O</a:t>
            </a:r>
            <a:r>
              <a:rPr lang="it-IT" altLang="ja-JP" sz="1600" baseline="-25000">
                <a:solidFill>
                  <a:srgbClr val="000066"/>
                </a:solidFill>
                <a:latin typeface="Comic Sans MS" panose="030F0702030302020204" pitchFamily="66" charset="0"/>
              </a:rPr>
              <a:t>2</a:t>
            </a:r>
            <a:r>
              <a:rPr lang="it-IT" altLang="ja-JP" sz="1600">
                <a:solidFill>
                  <a:srgbClr val="000066"/>
                </a:solidFill>
                <a:latin typeface="Comic Sans MS" panose="030F0702030302020204" pitchFamily="66" charset="0"/>
              </a:rPr>
              <a:t> e O</a:t>
            </a:r>
            <a:r>
              <a:rPr lang="it-IT" altLang="ja-JP" sz="1600" baseline="-25000">
                <a:solidFill>
                  <a:srgbClr val="000066"/>
                </a:solidFill>
                <a:latin typeface="Comic Sans MS" panose="030F0702030302020204" pitchFamily="66" charset="0"/>
              </a:rPr>
              <a:t>3</a:t>
            </a:r>
            <a:r>
              <a:rPr lang="it-IT" altLang="ja-JP" sz="1600">
                <a:solidFill>
                  <a:srgbClr val="000066"/>
                </a:solidFill>
                <a:latin typeface="Comic Sans MS" panose="030F0702030302020204" pitchFamily="66" charset="0"/>
              </a:rPr>
              <a:t>. Questi due composti tendono a ridursi, ossidando le altre specie chimiche.</a:t>
            </a:r>
            <a:endParaRPr lang="it-IT" altLang="it-IT" sz="1600">
              <a:solidFill>
                <a:srgbClr val="000066"/>
              </a:solidFill>
              <a:latin typeface="Comic Sans MS" panose="030F0702030302020204" pitchFamily="66" charset="0"/>
            </a:endParaRPr>
          </a:p>
        </p:txBody>
      </p:sp>
      <p:sp>
        <p:nvSpPr>
          <p:cNvPr id="317490" name="Text Box 50">
            <a:extLst>
              <a:ext uri="{FF2B5EF4-FFF2-40B4-BE49-F238E27FC236}">
                <a16:creationId xmlns:a16="http://schemas.microsoft.com/office/drawing/2014/main" xmlns="" id="{2F1DB74B-EF4B-E09C-B2BC-C9679D63BBD9}"/>
              </a:ext>
            </a:extLst>
          </p:cNvPr>
          <p:cNvSpPr txBox="1">
            <a:spLocks noChangeArrowheads="1"/>
          </p:cNvSpPr>
          <p:nvPr/>
        </p:nvSpPr>
        <p:spPr bwMode="auto">
          <a:xfrm>
            <a:off x="457200" y="2971800"/>
            <a:ext cx="8229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600">
                <a:solidFill>
                  <a:srgbClr val="000066"/>
                </a:solidFill>
                <a:latin typeface="Comic Sans MS" panose="030F0702030302020204" pitchFamily="66" charset="0"/>
              </a:rPr>
              <a:t>Al contrario di quello che avviene in un reattore chimico, la temperatura è relativamente bassa (</a:t>
            </a:r>
            <a:r>
              <a:rPr lang="it-IT" altLang="it-IT" sz="1600">
                <a:solidFill>
                  <a:srgbClr val="000066"/>
                </a:solidFill>
                <a:latin typeface="Comic Sans MS" panose="030F0702030302020204" pitchFamily="66" charset="0"/>
                <a:sym typeface="Symbol" panose="05050102010706020507" pitchFamily="18" charset="2"/>
              </a:rPr>
              <a:t> 273 K), per cui le reazioni di ossidazione avvengono in un tempo relativamente lungo. L</a:t>
            </a:r>
            <a:r>
              <a:rPr lang="ja-JP" altLang="it-IT" sz="1600">
                <a:solidFill>
                  <a:srgbClr val="000066"/>
                </a:solidFill>
                <a:latin typeface="Comic Sans MS" panose="030F0702030302020204" pitchFamily="66" charset="0"/>
                <a:sym typeface="Symbol" panose="05050102010706020507" pitchFamily="18" charset="2"/>
              </a:rPr>
              <a:t>’</a:t>
            </a:r>
            <a:r>
              <a:rPr lang="it-IT" altLang="ja-JP" sz="1600">
                <a:solidFill>
                  <a:srgbClr val="000066"/>
                </a:solidFill>
                <a:latin typeface="Comic Sans MS" panose="030F0702030302020204" pitchFamily="66" charset="0"/>
                <a:sym typeface="Symbol" panose="05050102010706020507" pitchFamily="18" charset="2"/>
              </a:rPr>
              <a:t>ossigeno e l</a:t>
            </a:r>
            <a:r>
              <a:rPr lang="ja-JP" altLang="it-IT" sz="1600">
                <a:solidFill>
                  <a:srgbClr val="000066"/>
                </a:solidFill>
                <a:latin typeface="Comic Sans MS" panose="030F0702030302020204" pitchFamily="66" charset="0"/>
                <a:sym typeface="Symbol" panose="05050102010706020507" pitchFamily="18" charset="2"/>
              </a:rPr>
              <a:t>’</a:t>
            </a:r>
            <a:r>
              <a:rPr lang="it-IT" altLang="ja-JP" sz="1600">
                <a:solidFill>
                  <a:srgbClr val="000066"/>
                </a:solidFill>
                <a:latin typeface="Comic Sans MS" panose="030F0702030302020204" pitchFamily="66" charset="0"/>
                <a:sym typeface="Symbol" panose="05050102010706020507" pitchFamily="18" charset="2"/>
              </a:rPr>
              <a:t>ozono si riducono solo per mezzo di specie radicaliche molto reattive (ad es. O(</a:t>
            </a:r>
            <a:r>
              <a:rPr lang="it-IT" altLang="ja-JP" sz="1600" baseline="30000">
                <a:solidFill>
                  <a:srgbClr val="000066"/>
                </a:solidFill>
                <a:latin typeface="Comic Sans MS" panose="030F0702030302020204" pitchFamily="66" charset="0"/>
                <a:sym typeface="Symbol" panose="05050102010706020507" pitchFamily="18" charset="2"/>
              </a:rPr>
              <a:t>1</a:t>
            </a:r>
            <a:r>
              <a:rPr lang="it-IT" altLang="ja-JP" sz="1600">
                <a:solidFill>
                  <a:srgbClr val="000066"/>
                </a:solidFill>
                <a:latin typeface="Comic Sans MS" panose="030F0702030302020204" pitchFamily="66" charset="0"/>
                <a:sym typeface="Symbol" panose="05050102010706020507" pitchFamily="18" charset="2"/>
              </a:rPr>
              <a:t>D), HO</a:t>
            </a:r>
            <a:r>
              <a:rPr lang="it-IT" altLang="ja-JP" sz="1600" baseline="-25000">
                <a:solidFill>
                  <a:srgbClr val="000066"/>
                </a:solidFill>
                <a:latin typeface="Comic Sans MS" panose="030F0702030302020204" pitchFamily="66" charset="0"/>
                <a:sym typeface="Symbol" panose="05050102010706020507" pitchFamily="18" charset="2"/>
              </a:rPr>
              <a:t>2</a:t>
            </a:r>
            <a:r>
              <a:rPr lang="it-IT" altLang="ja-JP" sz="1600">
                <a:solidFill>
                  <a:srgbClr val="000066"/>
                </a:solidFill>
                <a:latin typeface="Comic Sans MS" panose="030F0702030302020204" pitchFamily="66" charset="0"/>
                <a:sym typeface="Symbol" panose="05050102010706020507" pitchFamily="18" charset="2"/>
              </a:rPr>
              <a:t> e OH).</a:t>
            </a:r>
          </a:p>
          <a:p>
            <a:pPr algn="just" eaLnBrk="1" hangingPunct="1">
              <a:spcBef>
                <a:spcPct val="50000"/>
              </a:spcBef>
              <a:buFontTx/>
              <a:buNone/>
            </a:pPr>
            <a:r>
              <a:rPr lang="it-IT" altLang="it-IT" sz="1600">
                <a:solidFill>
                  <a:srgbClr val="000066"/>
                </a:solidFill>
                <a:latin typeface="Comic Sans MS" panose="030F0702030302020204" pitchFamily="66" charset="0"/>
                <a:sym typeface="Symbol" panose="05050102010706020507" pitchFamily="18" charset="2"/>
              </a:rPr>
              <a:t>Le specie tendenti a ossidarsi sono il CO, alcuni idrocarburi (principalmente metano), SO</a:t>
            </a:r>
            <a:r>
              <a:rPr lang="it-IT" altLang="it-IT" sz="1600" baseline="-25000">
                <a:solidFill>
                  <a:srgbClr val="000066"/>
                </a:solidFill>
                <a:latin typeface="Comic Sans MS" panose="030F0702030302020204" pitchFamily="66" charset="0"/>
                <a:sym typeface="Symbol" panose="05050102010706020507" pitchFamily="18" charset="2"/>
              </a:rPr>
              <a:t>2</a:t>
            </a:r>
            <a:r>
              <a:rPr lang="it-IT" altLang="it-IT" sz="1600">
                <a:solidFill>
                  <a:srgbClr val="000066"/>
                </a:solidFill>
                <a:latin typeface="Comic Sans MS" panose="030F0702030302020204" pitchFamily="66" charset="0"/>
                <a:sym typeface="Symbol" panose="05050102010706020507" pitchFamily="18" charset="2"/>
              </a:rPr>
              <a:t> e l</a:t>
            </a:r>
            <a:r>
              <a:rPr lang="ja-JP" altLang="it-IT" sz="1600">
                <a:solidFill>
                  <a:srgbClr val="000066"/>
                </a:solidFill>
                <a:latin typeface="Comic Sans MS" panose="030F0702030302020204" pitchFamily="66" charset="0"/>
                <a:sym typeface="Symbol" panose="05050102010706020507" pitchFamily="18" charset="2"/>
              </a:rPr>
              <a:t>’</a:t>
            </a:r>
            <a:r>
              <a:rPr lang="it-IT" altLang="ja-JP" sz="1600">
                <a:solidFill>
                  <a:srgbClr val="000066"/>
                </a:solidFill>
                <a:latin typeface="Comic Sans MS" panose="030F0702030302020204" pitchFamily="66" charset="0"/>
                <a:sym typeface="Symbol" panose="05050102010706020507" pitchFamily="18" charset="2"/>
              </a:rPr>
              <a:t>NO. Nelle aree urbane le attività antropiche introducono una miriade di altri composti solo parzialmente ossidati (i COV, Composti Organici Volatili).</a:t>
            </a:r>
          </a:p>
          <a:p>
            <a:pPr algn="just" eaLnBrk="1" hangingPunct="1">
              <a:spcBef>
                <a:spcPct val="50000"/>
              </a:spcBef>
              <a:buFontTx/>
              <a:buNone/>
            </a:pPr>
            <a:r>
              <a:rPr lang="it-IT" altLang="it-IT" sz="1600">
                <a:solidFill>
                  <a:srgbClr val="000066"/>
                </a:solidFill>
                <a:latin typeface="Comic Sans MS" panose="030F0702030302020204" pitchFamily="66" charset="0"/>
                <a:sym typeface="Symbol" panose="05050102010706020507" pitchFamily="18" charset="2"/>
              </a:rPr>
              <a:t>Vedremo che l</a:t>
            </a:r>
            <a:r>
              <a:rPr lang="ja-JP" altLang="it-IT" sz="1600">
                <a:solidFill>
                  <a:srgbClr val="000066"/>
                </a:solidFill>
                <a:latin typeface="Comic Sans MS" panose="030F0702030302020204" pitchFamily="66" charset="0"/>
                <a:sym typeface="Symbol" panose="05050102010706020507" pitchFamily="18" charset="2"/>
              </a:rPr>
              <a:t>’</a:t>
            </a:r>
            <a:r>
              <a:rPr lang="it-IT" altLang="ja-JP" sz="1600">
                <a:solidFill>
                  <a:srgbClr val="000066"/>
                </a:solidFill>
                <a:latin typeface="Comic Sans MS" panose="030F0702030302020204" pitchFamily="66" charset="0"/>
                <a:sym typeface="Symbol" panose="05050102010706020507" pitchFamily="18" charset="2"/>
              </a:rPr>
              <a:t>immissione di composti parzialmente ossidati comporta la diminuzione del rapporto OH/HO</a:t>
            </a:r>
            <a:r>
              <a:rPr lang="it-IT" altLang="ja-JP" sz="1600" baseline="-25000">
                <a:solidFill>
                  <a:srgbClr val="000066"/>
                </a:solidFill>
                <a:latin typeface="Comic Sans MS" panose="030F0702030302020204" pitchFamily="66" charset="0"/>
                <a:sym typeface="Symbol" panose="05050102010706020507" pitchFamily="18" charset="2"/>
              </a:rPr>
              <a:t>2</a:t>
            </a:r>
            <a:r>
              <a:rPr lang="it-IT" altLang="ja-JP" sz="1600">
                <a:solidFill>
                  <a:srgbClr val="000066"/>
                </a:solidFill>
                <a:latin typeface="Comic Sans MS" panose="030F0702030302020204" pitchFamily="66" charset="0"/>
                <a:sym typeface="Symbol" panose="05050102010706020507" pitchFamily="18" charset="2"/>
              </a:rPr>
              <a:t>, secondo lo schema generale:</a:t>
            </a:r>
            <a:endParaRPr lang="it-IT" altLang="it-IT" sz="1600">
              <a:solidFill>
                <a:srgbClr val="000066"/>
              </a:solidFill>
              <a:latin typeface="Comic Sans MS" panose="030F0702030302020204" pitchFamily="66" charset="0"/>
            </a:endParaRPr>
          </a:p>
        </p:txBody>
      </p:sp>
      <p:graphicFrame>
        <p:nvGraphicFramePr>
          <p:cNvPr id="317491" name="Object 51">
            <a:extLst>
              <a:ext uri="{FF2B5EF4-FFF2-40B4-BE49-F238E27FC236}">
                <a16:creationId xmlns:a16="http://schemas.microsoft.com/office/drawing/2014/main" xmlns="" id="{7DCAF727-883D-9F03-1E0E-EA15158765B7}"/>
              </a:ext>
            </a:extLst>
          </p:cNvPr>
          <p:cNvGraphicFramePr>
            <a:graphicFrameLocks noChangeAspect="1"/>
          </p:cNvGraphicFramePr>
          <p:nvPr/>
        </p:nvGraphicFramePr>
        <p:xfrm>
          <a:off x="1760538" y="5638800"/>
          <a:ext cx="5626100" cy="396875"/>
        </p:xfrm>
        <a:graphic>
          <a:graphicData uri="http://schemas.openxmlformats.org/presentationml/2006/ole">
            <mc:AlternateContent xmlns:mc="http://schemas.openxmlformats.org/markup-compatibility/2006">
              <mc:Choice xmlns:v="urn:schemas-microsoft-com:vml" Requires="v">
                <p:oleObj spid="_x0000_s2050" name="Equation" r:id="rId3" imgW="3000334" imgH="162020" progId="Equation.3">
                  <p:embed/>
                </p:oleObj>
              </mc:Choice>
              <mc:Fallback>
                <p:oleObj name="Equation" r:id="rId3" imgW="3000334" imgH="162020" progId="Equation.3">
                  <p:embed/>
                  <p:pic>
                    <p:nvPicPr>
                      <p:cNvPr id="317491" name="Object 51">
                        <a:extLst>
                          <a:ext uri="{FF2B5EF4-FFF2-40B4-BE49-F238E27FC236}">
                            <a16:creationId xmlns:a16="http://schemas.microsoft.com/office/drawing/2014/main" xmlns="" id="{7DCAF727-883D-9F03-1E0E-EA1515876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5638800"/>
                        <a:ext cx="5626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62">
            <a:extLst>
              <a:ext uri="{FF2B5EF4-FFF2-40B4-BE49-F238E27FC236}">
                <a16:creationId xmlns:a16="http://schemas.microsoft.com/office/drawing/2014/main" xmlns="" id="{944A47AC-ED34-AA79-301D-279287767CCB}"/>
              </a:ext>
            </a:extLst>
          </p:cNvPr>
          <p:cNvGrpSpPr>
            <a:grpSpLocks/>
          </p:cNvGrpSpPr>
          <p:nvPr/>
        </p:nvGrpSpPr>
        <p:grpSpPr bwMode="auto">
          <a:xfrm>
            <a:off x="228600" y="5943600"/>
            <a:ext cx="2819400" cy="488950"/>
            <a:chOff x="144" y="3744"/>
            <a:chExt cx="1776" cy="308"/>
          </a:xfrm>
        </p:grpSpPr>
        <p:sp>
          <p:nvSpPr>
            <p:cNvPr id="21516" name="Text Box 60">
              <a:extLst>
                <a:ext uri="{FF2B5EF4-FFF2-40B4-BE49-F238E27FC236}">
                  <a16:creationId xmlns:a16="http://schemas.microsoft.com/office/drawing/2014/main" xmlns="" id="{E982F893-9EB9-F1DB-CD02-AF9F5655FB4B}"/>
                </a:ext>
              </a:extLst>
            </p:cNvPr>
            <p:cNvSpPr txBox="1">
              <a:spLocks noChangeArrowheads="1"/>
            </p:cNvSpPr>
            <p:nvPr/>
          </p:nvSpPr>
          <p:spPr bwMode="auto">
            <a:xfrm>
              <a:off x="144" y="3840"/>
              <a:ext cx="17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600">
                  <a:solidFill>
                    <a:srgbClr val="FF0000"/>
                  </a:solidFill>
                  <a:latin typeface="Comic Sans MS" panose="030F0702030302020204" pitchFamily="66" charset="0"/>
                </a:rPr>
                <a:t>idrocarburo generico</a:t>
              </a:r>
            </a:p>
          </p:txBody>
        </p:sp>
        <p:sp>
          <p:nvSpPr>
            <p:cNvPr id="21517" name="Line 61">
              <a:extLst>
                <a:ext uri="{FF2B5EF4-FFF2-40B4-BE49-F238E27FC236}">
                  <a16:creationId xmlns:a16="http://schemas.microsoft.com/office/drawing/2014/main" xmlns="" id="{8B617CC0-D867-EA6A-9849-EEE16B35212C}"/>
                </a:ext>
              </a:extLst>
            </p:cNvPr>
            <p:cNvSpPr>
              <a:spLocks noChangeShapeType="1"/>
            </p:cNvSpPr>
            <p:nvPr/>
          </p:nvSpPr>
          <p:spPr bwMode="auto">
            <a:xfrm flipV="1">
              <a:off x="864" y="3744"/>
              <a:ext cx="288" cy="14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grpSp>
      <p:sp>
        <p:nvSpPr>
          <p:cNvPr id="21512" name="Segnaposto numero diapositiva 6">
            <a:extLst>
              <a:ext uri="{FF2B5EF4-FFF2-40B4-BE49-F238E27FC236}">
                <a16:creationId xmlns:a16="http://schemas.microsoft.com/office/drawing/2014/main" xmlns="" id="{CFF8A16F-4C40-2D82-5762-80F141518031}"/>
              </a:ext>
            </a:extLst>
          </p:cNvPr>
          <p:cNvSpPr txBox="1">
            <a:spLocks noGrp="1"/>
          </p:cNvSpPr>
          <p:nvPr/>
        </p:nvSpPr>
        <p:spPr bwMode="auto">
          <a:xfrm>
            <a:off x="8382000" y="6500813"/>
            <a:ext cx="43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FA952148-0AD2-448F-AB96-6E1F340DA9A8}" type="slidenum">
              <a:rPr lang="it-IT" altLang="it-IT" sz="1000">
                <a:solidFill>
                  <a:srgbClr val="000066"/>
                </a:solidFill>
                <a:latin typeface="Comic Sans MS" panose="030F0702030302020204" pitchFamily="66" charset="0"/>
              </a:rPr>
              <a:pPr algn="r" eaLnBrk="1" hangingPunct="1">
                <a:spcBef>
                  <a:spcPct val="50000"/>
                </a:spcBef>
                <a:buFontTx/>
                <a:buNone/>
              </a:pPr>
              <a:t>17</a:t>
            </a:fld>
            <a:endParaRPr lang="it-IT" altLang="it-IT" sz="1000">
              <a:solidFill>
                <a:srgbClr val="000066"/>
              </a:solidFill>
              <a:latin typeface="Comic Sans MS" panose="030F0702030302020204" pitchFamily="66" charset="0"/>
            </a:endParaRPr>
          </a:p>
        </p:txBody>
      </p:sp>
      <p:sp>
        <p:nvSpPr>
          <p:cNvPr id="21513" name="Segnaposto data 4">
            <a:extLst>
              <a:ext uri="{FF2B5EF4-FFF2-40B4-BE49-F238E27FC236}">
                <a16:creationId xmlns:a16="http://schemas.microsoft.com/office/drawing/2014/main" xmlns="" id="{8E41BE76-F027-BCCE-DD8C-EECAACD03E5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4" name="CasellaDiTesto 13">
            <a:extLst>
              <a:ext uri="{FF2B5EF4-FFF2-40B4-BE49-F238E27FC236}">
                <a16:creationId xmlns:a16="http://schemas.microsoft.com/office/drawing/2014/main" xmlns="" id="{D35CE7D2-EAAB-068F-C6FF-6C577C9D2264}"/>
              </a:ext>
            </a:extLst>
          </p:cNvPr>
          <p:cNvSpPr txBox="1"/>
          <p:nvPr/>
        </p:nvSpPr>
        <p:spPr>
          <a:xfrm>
            <a:off x="2857500" y="6105525"/>
            <a:ext cx="6215063" cy="323850"/>
          </a:xfrm>
          <a:prstGeom prst="rect">
            <a:avLst/>
          </a:prstGeom>
          <a:noFill/>
        </p:spPr>
        <p:txBody>
          <a:bodyPr>
            <a:spAutoFit/>
          </a:bodyPr>
          <a:lstStyle/>
          <a:p>
            <a:pPr algn="ctr" eaLnBrk="1" hangingPunct="1">
              <a:spcBef>
                <a:spcPct val="50000"/>
              </a:spcBef>
              <a:defRPr/>
            </a:pPr>
            <a:r>
              <a:rPr lang="it-IT" sz="1500" i="1" dirty="0">
                <a:effectLst>
                  <a:outerShdw blurRad="38100" dist="38100" dir="2700000" algn="tl">
                    <a:srgbClr val="000000">
                      <a:alpha val="43137"/>
                    </a:srgbClr>
                  </a:outerShdw>
                </a:effectLst>
                <a:latin typeface="Comic Sans MS" pitchFamily="66" charset="0"/>
                <a:ea typeface="ＭＳ Ｐゴシック" charset="-128"/>
              </a:rPr>
              <a:t>NB l’ossidazione non avviene mai direttamente ad opera dell’O</a:t>
            </a:r>
            <a:r>
              <a:rPr lang="it-IT" sz="1500" i="1" baseline="-25000" dirty="0">
                <a:effectLst>
                  <a:outerShdw blurRad="38100" dist="38100" dir="2700000" algn="tl">
                    <a:srgbClr val="000000">
                      <a:alpha val="43137"/>
                    </a:srgbClr>
                  </a:outerShdw>
                </a:effectLst>
                <a:latin typeface="Comic Sans MS" pitchFamily="66" charset="0"/>
                <a:ea typeface="ＭＳ Ｐゴシック" charset="-128"/>
              </a:rPr>
              <a:t>2</a:t>
            </a:r>
            <a:r>
              <a:rPr lang="it-IT" sz="1500" i="1" dirty="0">
                <a:effectLst>
                  <a:outerShdw blurRad="38100" dist="38100" dir="2700000" algn="tl">
                    <a:srgbClr val="000000">
                      <a:alpha val="43137"/>
                    </a:srgbClr>
                  </a:outerShdw>
                </a:effectLst>
                <a:latin typeface="Comic Sans MS" pitchFamily="66" charset="0"/>
                <a:ea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17490">
                                            <p:txEl>
                                              <p:pRg st="0" end="0"/>
                                            </p:txEl>
                                          </p:spTgt>
                                        </p:tgtEl>
                                        <p:attrNameLst>
                                          <p:attrName>style.visibility</p:attrName>
                                        </p:attrNameLst>
                                      </p:cBhvr>
                                      <p:to>
                                        <p:strVal val="visible"/>
                                      </p:to>
                                    </p:set>
                                    <p:anim calcmode="lin" valueType="num">
                                      <p:cBhvr additive="base">
                                        <p:cTn id="13" dur="500" fill="hold"/>
                                        <p:tgtEl>
                                          <p:spTgt spid="31749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17490">
                                            <p:txEl>
                                              <p:pRg st="1" end="1"/>
                                            </p:txEl>
                                          </p:spTgt>
                                        </p:tgtEl>
                                        <p:attrNameLst>
                                          <p:attrName>style.visibility</p:attrName>
                                        </p:attrNameLst>
                                      </p:cBhvr>
                                      <p:to>
                                        <p:strVal val="visible"/>
                                      </p:to>
                                    </p:set>
                                    <p:anim calcmode="lin" valueType="num">
                                      <p:cBhvr additive="base">
                                        <p:cTn id="19" dur="500" fill="hold"/>
                                        <p:tgtEl>
                                          <p:spTgt spid="31749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74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17490">
                                            <p:txEl>
                                              <p:pRg st="2" end="2"/>
                                            </p:txEl>
                                          </p:spTgt>
                                        </p:tgtEl>
                                        <p:attrNameLst>
                                          <p:attrName>style.visibility</p:attrName>
                                        </p:attrNameLst>
                                      </p:cBhvr>
                                      <p:to>
                                        <p:strVal val="visible"/>
                                      </p:to>
                                    </p:set>
                                    <p:anim calcmode="lin" valueType="num">
                                      <p:cBhvr additive="base">
                                        <p:cTn id="25" dur="500" fill="hold"/>
                                        <p:tgtEl>
                                          <p:spTgt spid="31749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74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317491"/>
                                        </p:tgtEl>
                                        <p:attrNameLst>
                                          <p:attrName>style.visibility</p:attrName>
                                        </p:attrNameLst>
                                      </p:cBhvr>
                                      <p:to>
                                        <p:strVal val="visible"/>
                                      </p:to>
                                    </p:set>
                                    <p:animEffect transition="in" filter="circle(in)">
                                      <p:cBhvr>
                                        <p:cTn id="31" dur="2000"/>
                                        <p:tgtEl>
                                          <p:spTgt spid="317491"/>
                                        </p:tgtEl>
                                      </p:cBhvr>
                                    </p:animEffect>
                                  </p:childTnLst>
                                </p:cTn>
                              </p:par>
                            </p:childTnLst>
                          </p:cTn>
                        </p:par>
                        <p:par>
                          <p:cTn id="32" fill="hold" nodeType="afterGroup">
                            <p:stCondLst>
                              <p:cond delay="20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317490" grpId="0" build="p" autoUpdateAnimBg="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7">
            <a:extLst>
              <a:ext uri="{FF2B5EF4-FFF2-40B4-BE49-F238E27FC236}">
                <a16:creationId xmlns:a16="http://schemas.microsoft.com/office/drawing/2014/main" xmlns="" id="{984DB1A9-E79F-63DE-1CF1-FE053AC8493B}"/>
              </a:ext>
            </a:extLst>
          </p:cNvPr>
          <p:cNvSpPr txBox="1">
            <a:spLocks noChangeArrowheads="1"/>
          </p:cNvSpPr>
          <p:nvPr/>
        </p:nvSpPr>
        <p:spPr bwMode="auto">
          <a:xfrm>
            <a:off x="228600" y="1447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potere ossidativo dell</a:t>
            </a:r>
            <a:r>
              <a:rPr lang="ja-JP" altLang="it-IT" sz="2400">
                <a:solidFill>
                  <a:srgbClr val="FFFF66"/>
                </a:solidFill>
                <a:latin typeface="Comic Sans MS" panose="030F0702030302020204" pitchFamily="66" charset="0"/>
              </a:rPr>
              <a:t>’</a:t>
            </a:r>
            <a:r>
              <a:rPr lang="it-IT" altLang="ja-JP" sz="2400">
                <a:solidFill>
                  <a:srgbClr val="FFFF66"/>
                </a:solidFill>
                <a:latin typeface="Comic Sans MS" panose="030F0702030302020204" pitchFamily="66" charset="0"/>
              </a:rPr>
              <a:t>atmosfera. Considerazioni generali</a:t>
            </a:r>
            <a:endParaRPr lang="it-IT" altLang="it-IT" sz="2000">
              <a:latin typeface="Comic Sans MS" panose="030F0702030302020204" pitchFamily="66" charset="0"/>
            </a:endParaRPr>
          </a:p>
        </p:txBody>
      </p:sp>
      <p:sp>
        <p:nvSpPr>
          <p:cNvPr id="22531" name="Text Box 1028">
            <a:extLst>
              <a:ext uri="{FF2B5EF4-FFF2-40B4-BE49-F238E27FC236}">
                <a16:creationId xmlns:a16="http://schemas.microsoft.com/office/drawing/2014/main" xmlns="" id="{CD6B0BE6-B558-4DA8-8746-45DF100211D4}"/>
              </a:ext>
            </a:extLst>
          </p:cNvPr>
          <p:cNvSpPr txBox="1">
            <a:spLocks noChangeArrowheads="1"/>
          </p:cNvSpPr>
          <p:nvPr/>
        </p:nvSpPr>
        <p:spPr bwMode="auto">
          <a:xfrm>
            <a:off x="457200" y="20574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200">
                <a:solidFill>
                  <a:srgbClr val="000066"/>
                </a:solidFill>
                <a:latin typeface="Comic Sans MS" panose="030F0702030302020204" pitchFamily="66" charset="0"/>
              </a:rPr>
              <a:t>Per lungo tempo la troposfera è stata immaginata come un mezzo poco reattivo</a:t>
            </a:r>
          </a:p>
          <a:p>
            <a:pPr algn="just" eaLnBrk="1" hangingPunct="1">
              <a:spcBef>
                <a:spcPct val="50000"/>
              </a:spcBef>
              <a:buFontTx/>
              <a:buNone/>
            </a:pPr>
            <a:r>
              <a:rPr lang="en-US" altLang="it-IT" sz="1200" b="1">
                <a:solidFill>
                  <a:srgbClr val="000066"/>
                </a:solidFill>
                <a:latin typeface="Helvetica" panose="020B0604020202020204" pitchFamily="34" charset="0"/>
              </a:rPr>
              <a:t>“</a:t>
            </a:r>
            <a:r>
              <a:rPr lang="en-US" altLang="ja-JP" sz="1200" b="1" i="1">
                <a:solidFill>
                  <a:srgbClr val="000066"/>
                </a:solidFill>
                <a:latin typeface="Helvetica" panose="020B0604020202020204" pitchFamily="34" charset="0"/>
              </a:rPr>
              <a:t>The chemistry of the troposphere is mainly that of a large number of atmospheric constituents and of their reactions with molecular oxygen … methane and CO are chemically quite inert in the troposphere</a:t>
            </a:r>
            <a:r>
              <a:rPr lang="en-US" altLang="it-IT" sz="1200" b="1">
                <a:solidFill>
                  <a:srgbClr val="000066"/>
                </a:solidFill>
                <a:latin typeface="Helvetica" panose="020B0604020202020204" pitchFamily="34" charset="0"/>
              </a:rPr>
              <a:t>”</a:t>
            </a:r>
            <a:r>
              <a:rPr lang="en-US" altLang="ja-JP" sz="1200" b="1">
                <a:latin typeface="Helvetica" panose="020B0604020202020204" pitchFamily="34" charset="0"/>
              </a:rPr>
              <a:t>  </a:t>
            </a:r>
            <a:r>
              <a:rPr lang="en-US" altLang="ja-JP" sz="1200" b="1">
                <a:solidFill>
                  <a:srgbClr val="FF0000"/>
                </a:solidFill>
                <a:latin typeface="Helvetica" panose="020B0604020202020204" pitchFamily="34" charset="0"/>
              </a:rPr>
              <a:t>[Cadle and Allen, Atmospheric Photochemistry, </a:t>
            </a:r>
            <a:r>
              <a:rPr lang="en-US" altLang="ja-JP" sz="1200" b="1" i="1">
                <a:solidFill>
                  <a:srgbClr val="FF0000"/>
                </a:solidFill>
                <a:latin typeface="Helvetica" panose="020B0604020202020204" pitchFamily="34" charset="0"/>
              </a:rPr>
              <a:t>Science</a:t>
            </a:r>
            <a:r>
              <a:rPr lang="en-US" altLang="ja-JP" sz="1200" b="1">
                <a:solidFill>
                  <a:srgbClr val="FF0000"/>
                </a:solidFill>
                <a:latin typeface="Helvetica" panose="020B0604020202020204" pitchFamily="34" charset="0"/>
              </a:rPr>
              <a:t>, 1970]</a:t>
            </a:r>
            <a:endParaRPr lang="en-US" altLang="it-IT" sz="1200" b="1">
              <a:solidFill>
                <a:srgbClr val="FF0000"/>
              </a:solidFill>
              <a:latin typeface="Helvetica" panose="020B0604020202020204" pitchFamily="34" charset="0"/>
            </a:endParaRPr>
          </a:p>
        </p:txBody>
      </p:sp>
      <p:sp>
        <p:nvSpPr>
          <p:cNvPr id="22532" name="Text Box 1034">
            <a:extLst>
              <a:ext uri="{FF2B5EF4-FFF2-40B4-BE49-F238E27FC236}">
                <a16:creationId xmlns:a16="http://schemas.microsoft.com/office/drawing/2014/main" xmlns="" id="{A42BA464-978F-548A-731B-2A9FCD5A54E1}"/>
              </a:ext>
            </a:extLst>
          </p:cNvPr>
          <p:cNvSpPr txBox="1">
            <a:spLocks noChangeArrowheads="1"/>
          </p:cNvSpPr>
          <p:nvPr/>
        </p:nvSpPr>
        <p:spPr bwMode="auto">
          <a:xfrm>
            <a:off x="49213" y="3186113"/>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600" b="1" u="sng">
                <a:solidFill>
                  <a:schemeClr val="accent2"/>
                </a:solidFill>
                <a:latin typeface="Comic Sans MS" panose="030F0702030302020204" pitchFamily="66" charset="0"/>
              </a:rPr>
              <a:t>PRIMA PIETRA MILIARE</a:t>
            </a:r>
            <a:r>
              <a:rPr lang="it-IT" altLang="it-IT" sz="1600" b="1">
                <a:solidFill>
                  <a:schemeClr val="accent2"/>
                </a:solidFill>
                <a:latin typeface="Comic Sans MS" panose="030F0702030302020204" pitchFamily="66" charset="0"/>
              </a:rPr>
              <a:t>:</a:t>
            </a:r>
          </a:p>
        </p:txBody>
      </p:sp>
      <p:sp>
        <p:nvSpPr>
          <p:cNvPr id="22533" name="Text Box 1035">
            <a:extLst>
              <a:ext uri="{FF2B5EF4-FFF2-40B4-BE49-F238E27FC236}">
                <a16:creationId xmlns:a16="http://schemas.microsoft.com/office/drawing/2014/main" xmlns="" id="{3ECE63E8-11C0-5AFD-7A90-999133BBD15E}"/>
              </a:ext>
            </a:extLst>
          </p:cNvPr>
          <p:cNvSpPr txBox="1">
            <a:spLocks noChangeArrowheads="1"/>
          </p:cNvSpPr>
          <p:nvPr/>
        </p:nvSpPr>
        <p:spPr bwMode="auto">
          <a:xfrm>
            <a:off x="3260725" y="2970213"/>
            <a:ext cx="541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pPr>
            <a:r>
              <a:rPr lang="it-IT" altLang="it-IT" sz="1600" b="1">
                <a:solidFill>
                  <a:srgbClr val="000066"/>
                </a:solidFill>
                <a:latin typeface="Comic Sans MS" panose="030F0702030302020204" pitchFamily="66" charset="0"/>
              </a:rPr>
              <a:t>Nei primi anni </a:t>
            </a:r>
            <a:r>
              <a:rPr lang="ja-JP" altLang="it-IT" sz="1600" b="1">
                <a:solidFill>
                  <a:srgbClr val="000066"/>
                </a:solidFill>
                <a:latin typeface="Comic Sans MS" panose="030F0702030302020204" pitchFamily="66" charset="0"/>
              </a:rPr>
              <a:t>’</a:t>
            </a:r>
            <a:r>
              <a:rPr lang="it-IT" altLang="ja-JP" sz="1600" b="1">
                <a:solidFill>
                  <a:srgbClr val="000066"/>
                </a:solidFill>
                <a:latin typeface="Comic Sans MS" panose="030F0702030302020204" pitchFamily="66" charset="0"/>
              </a:rPr>
              <a:t>70 i tempi di residenza per il CO sono stati stimati essere non maggiori di 0.1 anni</a:t>
            </a:r>
            <a:r>
              <a:rPr lang="it-IT" altLang="ja-JP" sz="1600" b="1">
                <a:latin typeface="Comic Sans MS" panose="030F0702030302020204" pitchFamily="66" charset="0"/>
              </a:rPr>
              <a:t> </a:t>
            </a:r>
            <a:r>
              <a:rPr lang="it-IT" altLang="ja-JP" sz="1600" b="1">
                <a:solidFill>
                  <a:srgbClr val="FF0000"/>
                </a:solidFill>
                <a:latin typeface="Comic Sans MS" panose="030F0702030302020204" pitchFamily="66" charset="0"/>
              </a:rPr>
              <a:t>[Weinstock, </a:t>
            </a:r>
            <a:r>
              <a:rPr lang="it-IT" altLang="ja-JP" sz="1600" b="1" i="1">
                <a:solidFill>
                  <a:srgbClr val="FF0000"/>
                </a:solidFill>
                <a:latin typeface="Comic Sans MS" panose="030F0702030302020204" pitchFamily="66" charset="0"/>
              </a:rPr>
              <a:t>Science</a:t>
            </a:r>
            <a:r>
              <a:rPr lang="it-IT" altLang="ja-JP" sz="1600" b="1">
                <a:solidFill>
                  <a:srgbClr val="FF0000"/>
                </a:solidFill>
                <a:latin typeface="Comic Sans MS" panose="030F0702030302020204" pitchFamily="66" charset="0"/>
              </a:rPr>
              <a:t>, 166, pp. 224-225, 1969]</a:t>
            </a:r>
            <a:endParaRPr lang="it-IT" altLang="it-IT" sz="1600" b="1">
              <a:latin typeface="Comic Sans MS" panose="030F0702030302020204" pitchFamily="66" charset="0"/>
            </a:endParaRPr>
          </a:p>
        </p:txBody>
      </p:sp>
      <p:sp>
        <p:nvSpPr>
          <p:cNvPr id="22534" name="Text Box 1037">
            <a:extLst>
              <a:ext uri="{FF2B5EF4-FFF2-40B4-BE49-F238E27FC236}">
                <a16:creationId xmlns:a16="http://schemas.microsoft.com/office/drawing/2014/main" xmlns="" id="{A74D1752-C67F-5293-0CDB-4B89DB5D5B37}"/>
              </a:ext>
            </a:extLst>
          </p:cNvPr>
          <p:cNvSpPr txBox="1">
            <a:spLocks noChangeArrowheads="1"/>
          </p:cNvSpPr>
          <p:nvPr/>
        </p:nvSpPr>
        <p:spPr bwMode="auto">
          <a:xfrm>
            <a:off x="3276600" y="3824288"/>
            <a:ext cx="5495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pPr>
            <a:r>
              <a:rPr lang="it-IT" altLang="it-IT" sz="1400" b="1">
                <a:solidFill>
                  <a:srgbClr val="000066"/>
                </a:solidFill>
                <a:latin typeface="Comic Sans MS" panose="030F0702030302020204" pitchFamily="66" charset="0"/>
              </a:rPr>
              <a:t>Concentrazione troposferica di OH ~1x10</a:t>
            </a:r>
            <a:r>
              <a:rPr lang="it-IT" altLang="it-IT" sz="1400" b="1" baseline="30000">
                <a:solidFill>
                  <a:srgbClr val="000066"/>
                </a:solidFill>
                <a:latin typeface="Comic Sans MS" panose="030F0702030302020204" pitchFamily="66" charset="0"/>
              </a:rPr>
              <a:t>6</a:t>
            </a:r>
            <a:r>
              <a:rPr lang="it-IT" altLang="it-IT" sz="1400" b="1">
                <a:solidFill>
                  <a:srgbClr val="000066"/>
                </a:solidFill>
                <a:latin typeface="Comic Sans MS" panose="030F0702030302020204" pitchFamily="66" charset="0"/>
              </a:rPr>
              <a:t> molecole/cm</a:t>
            </a:r>
            <a:r>
              <a:rPr lang="it-IT" altLang="it-IT" sz="1400" b="1" baseline="30000">
                <a:solidFill>
                  <a:srgbClr val="000066"/>
                </a:solidFill>
                <a:latin typeface="Comic Sans MS" panose="030F0702030302020204" pitchFamily="66" charset="0"/>
              </a:rPr>
              <a:t>3</a:t>
            </a:r>
            <a:r>
              <a:rPr lang="it-IT" altLang="it-IT" sz="1400" b="1">
                <a:solidFill>
                  <a:srgbClr val="000066"/>
                </a:solidFill>
                <a:latin typeface="Comic Sans MS" panose="030F0702030302020204" pitchFamily="66" charset="0"/>
              </a:rPr>
              <a:t> stimate da O(</a:t>
            </a:r>
            <a:r>
              <a:rPr lang="it-IT" altLang="it-IT" sz="1400" b="1" baseline="30000">
                <a:solidFill>
                  <a:srgbClr val="000066"/>
                </a:solidFill>
                <a:latin typeface="Comic Sans MS" panose="030F0702030302020204" pitchFamily="66" charset="0"/>
              </a:rPr>
              <a:t>1</a:t>
            </a:r>
            <a:r>
              <a:rPr lang="it-IT" altLang="it-IT" sz="1400" b="1">
                <a:solidFill>
                  <a:srgbClr val="000066"/>
                </a:solidFill>
                <a:latin typeface="Comic Sans MS" panose="030F0702030302020204" pitchFamily="66" charset="0"/>
              </a:rPr>
              <a:t>D) + H</a:t>
            </a:r>
            <a:r>
              <a:rPr lang="it-IT" altLang="it-IT" sz="1400" b="1" baseline="-25000">
                <a:solidFill>
                  <a:srgbClr val="000066"/>
                </a:solidFill>
                <a:latin typeface="Comic Sans MS" panose="030F0702030302020204" pitchFamily="66" charset="0"/>
              </a:rPr>
              <a:t>2</a:t>
            </a:r>
            <a:r>
              <a:rPr lang="it-IT" altLang="it-IT" sz="1400" b="1">
                <a:solidFill>
                  <a:srgbClr val="000066"/>
                </a:solidFill>
                <a:latin typeface="Comic Sans MS" panose="030F0702030302020204" pitchFamily="66" charset="0"/>
              </a:rPr>
              <a:t>O, danno una stima di ~0.1 anni per CO e ~2 anni per CH</a:t>
            </a:r>
            <a:r>
              <a:rPr lang="it-IT" altLang="it-IT" sz="1400" b="1" baseline="-25000">
                <a:solidFill>
                  <a:srgbClr val="000066"/>
                </a:solidFill>
                <a:latin typeface="Comic Sans MS" panose="030F0702030302020204" pitchFamily="66" charset="0"/>
              </a:rPr>
              <a:t>4</a:t>
            </a:r>
            <a:r>
              <a:rPr lang="it-IT" altLang="it-IT" sz="1400" b="1">
                <a:latin typeface="Comic Sans MS" panose="030F0702030302020204" pitchFamily="66" charset="0"/>
              </a:rPr>
              <a:t> </a:t>
            </a:r>
            <a:r>
              <a:rPr lang="it-IT" altLang="it-IT" sz="1400" b="1">
                <a:solidFill>
                  <a:srgbClr val="FF0000"/>
                </a:solidFill>
                <a:latin typeface="Comic Sans MS" panose="030F0702030302020204" pitchFamily="66" charset="0"/>
              </a:rPr>
              <a:t>[Levy, </a:t>
            </a:r>
            <a:r>
              <a:rPr lang="it-IT" altLang="it-IT" sz="1400" b="1" i="1">
                <a:solidFill>
                  <a:srgbClr val="FF0000"/>
                </a:solidFill>
                <a:latin typeface="Comic Sans MS" panose="030F0702030302020204" pitchFamily="66" charset="0"/>
              </a:rPr>
              <a:t>Science, </a:t>
            </a:r>
            <a:r>
              <a:rPr lang="it-IT" altLang="it-IT" sz="1400" b="1">
                <a:solidFill>
                  <a:srgbClr val="FF0000"/>
                </a:solidFill>
                <a:latin typeface="Comic Sans MS" panose="030F0702030302020204" pitchFamily="66" charset="0"/>
              </a:rPr>
              <a:t>173,</a:t>
            </a:r>
            <a:r>
              <a:rPr lang="it-IT" altLang="it-IT" sz="1400" b="1" i="1">
                <a:solidFill>
                  <a:srgbClr val="FF0000"/>
                </a:solidFill>
                <a:latin typeface="Comic Sans MS" panose="030F0702030302020204" pitchFamily="66" charset="0"/>
              </a:rPr>
              <a:t> </a:t>
            </a:r>
            <a:r>
              <a:rPr lang="it-IT" altLang="it-IT" sz="1400" b="1">
                <a:solidFill>
                  <a:srgbClr val="FF0000"/>
                </a:solidFill>
                <a:latin typeface="Comic Sans MS" panose="030F0702030302020204" pitchFamily="66" charset="0"/>
              </a:rPr>
              <a:t>pp. 141-143, 1971, e </a:t>
            </a:r>
            <a:r>
              <a:rPr lang="it-IT" altLang="it-IT" sz="1400" b="1" i="1">
                <a:solidFill>
                  <a:srgbClr val="FF0000"/>
                </a:solidFill>
                <a:latin typeface="Comic Sans MS" panose="030F0702030302020204" pitchFamily="66" charset="0"/>
              </a:rPr>
              <a:t>JGR</a:t>
            </a:r>
            <a:r>
              <a:rPr lang="it-IT" altLang="it-IT" sz="1400" b="1">
                <a:solidFill>
                  <a:srgbClr val="FF0000"/>
                </a:solidFill>
                <a:latin typeface="Comic Sans MS" panose="030F0702030302020204" pitchFamily="66" charset="0"/>
              </a:rPr>
              <a:t>, 78</a:t>
            </a:r>
            <a:r>
              <a:rPr lang="it-IT" altLang="it-IT" sz="1400" b="1" i="1">
                <a:solidFill>
                  <a:srgbClr val="FF0000"/>
                </a:solidFill>
                <a:latin typeface="Comic Sans MS" panose="030F0702030302020204" pitchFamily="66" charset="0"/>
              </a:rPr>
              <a:t>,</a:t>
            </a:r>
            <a:r>
              <a:rPr lang="it-IT" altLang="it-IT" sz="1400" b="1">
                <a:solidFill>
                  <a:srgbClr val="FF0000"/>
                </a:solidFill>
                <a:latin typeface="Comic Sans MS" panose="030F0702030302020204" pitchFamily="66" charset="0"/>
              </a:rPr>
              <a:t> pp. 5325-5332, 1973]</a:t>
            </a:r>
            <a:r>
              <a:rPr lang="it-IT" altLang="it-IT" sz="1400" b="1">
                <a:latin typeface="Comic Sans MS" panose="030F0702030302020204" pitchFamily="66" charset="0"/>
              </a:rPr>
              <a:t> </a:t>
            </a:r>
          </a:p>
        </p:txBody>
      </p:sp>
      <p:sp>
        <p:nvSpPr>
          <p:cNvPr id="22535" name="Text Box 1039">
            <a:extLst>
              <a:ext uri="{FF2B5EF4-FFF2-40B4-BE49-F238E27FC236}">
                <a16:creationId xmlns:a16="http://schemas.microsoft.com/office/drawing/2014/main" xmlns="" id="{F96CC1C8-A4C0-341E-831F-56E9A7803F3F}"/>
              </a:ext>
            </a:extLst>
          </p:cNvPr>
          <p:cNvSpPr txBox="1">
            <a:spLocks noChangeArrowheads="1"/>
          </p:cNvSpPr>
          <p:nvPr/>
        </p:nvSpPr>
        <p:spPr bwMode="auto">
          <a:xfrm>
            <a:off x="28575" y="4149725"/>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600" b="1" u="sng">
                <a:solidFill>
                  <a:schemeClr val="accent2"/>
                </a:solidFill>
                <a:latin typeface="Comic Sans MS" panose="030F0702030302020204" pitchFamily="66" charset="0"/>
              </a:rPr>
              <a:t>SECONDA PIETRA MILIARE</a:t>
            </a:r>
            <a:r>
              <a:rPr lang="it-IT" altLang="it-IT" sz="1600" b="1">
                <a:solidFill>
                  <a:schemeClr val="accent2"/>
                </a:solidFill>
                <a:latin typeface="Comic Sans MS" panose="030F0702030302020204" pitchFamily="66" charset="0"/>
              </a:rPr>
              <a:t>:</a:t>
            </a:r>
          </a:p>
        </p:txBody>
      </p:sp>
      <p:sp>
        <p:nvSpPr>
          <p:cNvPr id="22536" name="Text Box 1040">
            <a:extLst>
              <a:ext uri="{FF2B5EF4-FFF2-40B4-BE49-F238E27FC236}">
                <a16:creationId xmlns:a16="http://schemas.microsoft.com/office/drawing/2014/main" xmlns="" id="{75B54B1A-E2EF-961C-F7DC-DBD0109ED93C}"/>
              </a:ext>
            </a:extLst>
          </p:cNvPr>
          <p:cNvSpPr txBox="1">
            <a:spLocks noChangeArrowheads="1"/>
          </p:cNvSpPr>
          <p:nvPr/>
        </p:nvSpPr>
        <p:spPr bwMode="auto">
          <a:xfrm>
            <a:off x="609600" y="4868863"/>
            <a:ext cx="7924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it-IT" altLang="it-IT" sz="1800" b="1" i="1">
                <a:solidFill>
                  <a:srgbClr val="000066"/>
                </a:solidFill>
                <a:latin typeface="Comic Sans MS" panose="030F0702030302020204" pitchFamily="66" charset="0"/>
              </a:rPr>
              <a:t>Negli anni </a:t>
            </a:r>
            <a:r>
              <a:rPr lang="ja-JP" altLang="it-IT" sz="1800" b="1" i="1">
                <a:solidFill>
                  <a:srgbClr val="000066"/>
                </a:solidFill>
                <a:latin typeface="Comic Sans MS" panose="030F0702030302020204" pitchFamily="66" charset="0"/>
              </a:rPr>
              <a:t>’</a:t>
            </a:r>
            <a:r>
              <a:rPr lang="it-IT" altLang="ja-JP" sz="1800" b="1" i="1">
                <a:solidFill>
                  <a:srgbClr val="000066"/>
                </a:solidFill>
                <a:latin typeface="Comic Sans MS" panose="030F0702030302020204" pitchFamily="66" charset="0"/>
              </a:rPr>
              <a:t>90 la misura diretta di OH ha confermato che la concen-trazione naturale di OH varia fra </a:t>
            </a:r>
            <a:r>
              <a:rPr lang="it-IT" altLang="ja-JP" sz="1800" b="1">
                <a:solidFill>
                  <a:srgbClr val="000066"/>
                </a:solidFill>
                <a:latin typeface="Comic Sans MS" panose="030F0702030302020204" pitchFamily="66" charset="0"/>
              </a:rPr>
              <a:t>2 x 10</a:t>
            </a:r>
            <a:r>
              <a:rPr lang="it-IT" altLang="ja-JP" sz="1800" b="1" baseline="30000">
                <a:solidFill>
                  <a:srgbClr val="000066"/>
                </a:solidFill>
                <a:latin typeface="Comic Sans MS" panose="030F0702030302020204" pitchFamily="66" charset="0"/>
              </a:rPr>
              <a:t>5</a:t>
            </a:r>
            <a:r>
              <a:rPr lang="it-IT" altLang="ja-JP" sz="1800" b="1" i="1">
                <a:solidFill>
                  <a:srgbClr val="000066"/>
                </a:solidFill>
                <a:latin typeface="Comic Sans MS" panose="030F0702030302020204" pitchFamily="66" charset="0"/>
              </a:rPr>
              <a:t> e </a:t>
            </a:r>
            <a:r>
              <a:rPr lang="it-IT" altLang="ja-JP" sz="1800" b="1">
                <a:solidFill>
                  <a:srgbClr val="000066"/>
                </a:solidFill>
                <a:latin typeface="Comic Sans MS" panose="030F0702030302020204" pitchFamily="66" charset="0"/>
              </a:rPr>
              <a:t>3 x 10</a:t>
            </a:r>
            <a:r>
              <a:rPr lang="it-IT" altLang="ja-JP" sz="1800" b="1" baseline="30000">
                <a:solidFill>
                  <a:srgbClr val="000066"/>
                </a:solidFill>
                <a:latin typeface="Comic Sans MS" panose="030F0702030302020204" pitchFamily="66" charset="0"/>
              </a:rPr>
              <a:t>6</a:t>
            </a:r>
            <a:r>
              <a:rPr lang="it-IT" altLang="ja-JP" sz="1800" b="1" i="1">
                <a:solidFill>
                  <a:srgbClr val="000066"/>
                </a:solidFill>
                <a:latin typeface="Comic Sans MS" panose="030F0702030302020204" pitchFamily="66" charset="0"/>
              </a:rPr>
              <a:t> molecole/cm</a:t>
            </a:r>
            <a:r>
              <a:rPr lang="it-IT" altLang="ja-JP" sz="1800" b="1" i="1" baseline="30000">
                <a:solidFill>
                  <a:srgbClr val="000066"/>
                </a:solidFill>
                <a:latin typeface="Comic Sans MS" panose="030F0702030302020204" pitchFamily="66" charset="0"/>
              </a:rPr>
              <a:t>3</a:t>
            </a:r>
            <a:r>
              <a:rPr lang="it-IT" altLang="ja-JP" sz="1800" b="1" i="1">
                <a:solidFill>
                  <a:srgbClr val="000066"/>
                </a:solidFill>
                <a:latin typeface="Comic Sans MS" panose="030F0702030302020204" pitchFamily="66" charset="0"/>
              </a:rPr>
              <a:t>!! Se teniamo conto del fatto che il numero totale di particelle in aria è 2.5 x 10</a:t>
            </a:r>
            <a:r>
              <a:rPr lang="it-IT" altLang="ja-JP" sz="1800" b="1" i="1" baseline="30000">
                <a:solidFill>
                  <a:srgbClr val="000066"/>
                </a:solidFill>
                <a:latin typeface="Comic Sans MS" panose="030F0702030302020204" pitchFamily="66" charset="0"/>
              </a:rPr>
              <a:t>19</a:t>
            </a:r>
            <a:r>
              <a:rPr lang="it-IT" altLang="ja-JP" sz="1800" b="1" i="1">
                <a:solidFill>
                  <a:srgbClr val="000066"/>
                </a:solidFill>
                <a:latin typeface="Comic Sans MS" panose="030F0702030302020204" pitchFamily="66" charset="0"/>
              </a:rPr>
              <a:t> ci rendiamo conto che la specie  •OH non è affatto abbondante!!</a:t>
            </a:r>
            <a:endParaRPr lang="it-IT" altLang="it-IT" sz="1800" b="1" i="1" baseline="30000">
              <a:solidFill>
                <a:srgbClr val="000066"/>
              </a:solidFill>
              <a:latin typeface="Comic Sans MS" panose="030F0702030302020204" pitchFamily="66" charset="0"/>
            </a:endParaRPr>
          </a:p>
        </p:txBody>
      </p:sp>
      <p:sp>
        <p:nvSpPr>
          <p:cNvPr id="22537" name="Segnaposto numero diapositiva 6">
            <a:extLst>
              <a:ext uri="{FF2B5EF4-FFF2-40B4-BE49-F238E27FC236}">
                <a16:creationId xmlns:a16="http://schemas.microsoft.com/office/drawing/2014/main" xmlns="" id="{3D2158D0-2CEA-C761-268F-2B9DC032F1A3}"/>
              </a:ext>
            </a:extLst>
          </p:cNvPr>
          <p:cNvSpPr txBox="1">
            <a:spLocks noGrp="1"/>
          </p:cNvSpPr>
          <p:nvPr/>
        </p:nvSpPr>
        <p:spPr bwMode="auto">
          <a:xfrm>
            <a:off x="8772525" y="6542088"/>
            <a:ext cx="37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D229E6C6-54BF-4201-BE46-F4F30A08D7FB}" type="slidenum">
              <a:rPr lang="it-IT" altLang="it-IT" sz="1000">
                <a:solidFill>
                  <a:srgbClr val="000066"/>
                </a:solidFill>
                <a:latin typeface="Comic Sans MS" panose="030F0702030302020204" pitchFamily="66" charset="0"/>
              </a:rPr>
              <a:pPr algn="r" eaLnBrk="1" hangingPunct="1">
                <a:spcBef>
                  <a:spcPct val="50000"/>
                </a:spcBef>
                <a:buFontTx/>
                <a:buNone/>
              </a:pPr>
              <a:t>18</a:t>
            </a:fld>
            <a:endParaRPr lang="it-IT" altLang="it-IT" sz="1000">
              <a:solidFill>
                <a:srgbClr val="000066"/>
              </a:solidFill>
              <a:latin typeface="Comic Sans MS" panose="030F0702030302020204" pitchFamily="66" charset="0"/>
            </a:endParaRPr>
          </a:p>
        </p:txBody>
      </p:sp>
      <p:sp>
        <p:nvSpPr>
          <p:cNvPr id="22538" name="Segnaposto data 4">
            <a:extLst>
              <a:ext uri="{FF2B5EF4-FFF2-40B4-BE49-F238E27FC236}">
                <a16:creationId xmlns:a16="http://schemas.microsoft.com/office/drawing/2014/main" xmlns="" id="{6BC25D68-5430-F7B9-4A38-B771BC48EFA2}"/>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3" name="Rectangle 40">
            <a:extLst>
              <a:ext uri="{FF2B5EF4-FFF2-40B4-BE49-F238E27FC236}">
                <a16:creationId xmlns:a16="http://schemas.microsoft.com/office/drawing/2014/main" xmlns="" id="{C23FD4A1-1B6E-EFD4-941D-4205E0A37420}"/>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024">
            <a:extLst>
              <a:ext uri="{FF2B5EF4-FFF2-40B4-BE49-F238E27FC236}">
                <a16:creationId xmlns:a16="http://schemas.microsoft.com/office/drawing/2014/main" xmlns="" id="{9CC78B39-23A7-62A4-1CF6-B54938895F1D}"/>
              </a:ext>
            </a:extLst>
          </p:cNvPr>
          <p:cNvGraphicFramePr>
            <a:graphicFrameLocks noChangeAspect="1"/>
          </p:cNvGraphicFramePr>
          <p:nvPr/>
        </p:nvGraphicFramePr>
        <p:xfrm>
          <a:off x="1760538" y="2746375"/>
          <a:ext cx="5626100" cy="396875"/>
        </p:xfrm>
        <a:graphic>
          <a:graphicData uri="http://schemas.openxmlformats.org/presentationml/2006/ole">
            <mc:AlternateContent xmlns:mc="http://schemas.openxmlformats.org/markup-compatibility/2006">
              <mc:Choice xmlns:v="urn:schemas-microsoft-com:vml" Requires="v">
                <p:oleObj spid="_x0000_s3074" name="Equation" r:id="rId3" imgW="3000334" imgH="162020" progId="Equation.3">
                  <p:embed/>
                </p:oleObj>
              </mc:Choice>
              <mc:Fallback>
                <p:oleObj name="Equation" r:id="rId3" imgW="3000334" imgH="162020" progId="Equation.3">
                  <p:embed/>
                  <p:pic>
                    <p:nvPicPr>
                      <p:cNvPr id="23554" name="Object 1024">
                        <a:extLst>
                          <a:ext uri="{FF2B5EF4-FFF2-40B4-BE49-F238E27FC236}">
                            <a16:creationId xmlns:a16="http://schemas.microsoft.com/office/drawing/2014/main" xmlns="" id="{9CC78B39-23A7-62A4-1CF6-B54938895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746375"/>
                        <a:ext cx="5626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3778" name="Text Box 1042">
            <a:extLst>
              <a:ext uri="{FF2B5EF4-FFF2-40B4-BE49-F238E27FC236}">
                <a16:creationId xmlns:a16="http://schemas.microsoft.com/office/drawing/2014/main" xmlns="" id="{DF926E7C-1190-EF95-0BB9-98A8F56C9B09}"/>
              </a:ext>
            </a:extLst>
          </p:cNvPr>
          <p:cNvSpPr txBox="1">
            <a:spLocks noChangeArrowheads="1"/>
          </p:cNvSpPr>
          <p:nvPr/>
        </p:nvSpPr>
        <p:spPr bwMode="auto">
          <a:xfrm>
            <a:off x="228600" y="4286250"/>
            <a:ext cx="868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atomo di carbonio tende a ossidarsi</a:t>
            </a:r>
          </a:p>
          <a:p>
            <a:pPr algn="just" eaLnBrk="1" hangingPunct="1">
              <a:spcBef>
                <a:spcPct val="50000"/>
              </a:spcBef>
            </a:pPr>
            <a:r>
              <a:rPr lang="it-IT" altLang="it-IT" sz="1800">
                <a:solidFill>
                  <a:srgbClr val="000066"/>
                </a:solidFill>
                <a:latin typeface="Comic Sans MS" panose="030F0702030302020204" pitchFamily="66" charset="0"/>
              </a:rPr>
              <a:t>Lo stato finale stabile del carbonio è quello completamente ossidato (CO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a:t>
            </a:r>
            <a:endParaRPr lang="it-IT" altLang="it-IT" sz="1800">
              <a:solidFill>
                <a:srgbClr val="000066"/>
              </a:solidFill>
              <a:latin typeface="Comic Sans MS" panose="030F0702030302020204" pitchFamily="66" charset="0"/>
              <a:sym typeface="Symbol" panose="05050102010706020507" pitchFamily="18" charset="2"/>
            </a:endParaRPr>
          </a:p>
          <a:p>
            <a:pPr algn="just" eaLnBrk="1" hangingPunct="1">
              <a:spcBef>
                <a:spcPct val="50000"/>
              </a:spcBef>
            </a:pPr>
            <a:r>
              <a:rPr lang="it-IT" altLang="it-IT" sz="1800">
                <a:solidFill>
                  <a:srgbClr val="000066"/>
                </a:solidFill>
                <a:latin typeface="Comic Sans MS" panose="030F0702030302020204" pitchFamily="66" charset="0"/>
                <a:sym typeface="Symbol" panose="05050102010706020507" pitchFamily="18" charset="2"/>
              </a:rPr>
              <a:t>L</a:t>
            </a:r>
            <a:r>
              <a:rPr lang="ja-JP" altLang="it-IT" sz="1800">
                <a:solidFill>
                  <a:srgbClr val="000066"/>
                </a:solidFill>
                <a:latin typeface="Comic Sans MS" panose="030F0702030302020204" pitchFamily="66" charset="0"/>
                <a:sym typeface="Symbol" panose="05050102010706020507" pitchFamily="18" charset="2"/>
              </a:rPr>
              <a:t>’</a:t>
            </a:r>
            <a:r>
              <a:rPr lang="it-IT" altLang="ja-JP" sz="1800">
                <a:solidFill>
                  <a:srgbClr val="000066"/>
                </a:solidFill>
                <a:latin typeface="Comic Sans MS" panose="030F0702030302020204" pitchFamily="66" charset="0"/>
                <a:sym typeface="Symbol" panose="05050102010706020507" pitchFamily="18" charset="2"/>
              </a:rPr>
              <a:t>ossigeno tende ad ridursi</a:t>
            </a:r>
          </a:p>
          <a:p>
            <a:pPr algn="just" eaLnBrk="1" hangingPunct="1">
              <a:spcBef>
                <a:spcPct val="50000"/>
              </a:spcBef>
            </a:pPr>
            <a:r>
              <a:rPr lang="it-IT" altLang="it-IT" sz="1800">
                <a:solidFill>
                  <a:srgbClr val="000066"/>
                </a:solidFill>
                <a:latin typeface="Comic Sans MS" panose="030F0702030302020204" pitchFamily="66" charset="0"/>
                <a:sym typeface="Symbol" panose="05050102010706020507" pitchFamily="18" charset="2"/>
              </a:rPr>
              <a:t>OH viene convertito in HO</a:t>
            </a:r>
            <a:r>
              <a:rPr lang="it-IT" altLang="it-IT" sz="1800" baseline="-25000">
                <a:solidFill>
                  <a:srgbClr val="000066"/>
                </a:solidFill>
                <a:latin typeface="Comic Sans MS" panose="030F0702030302020204" pitchFamily="66" charset="0"/>
                <a:sym typeface="Symbol" panose="05050102010706020507" pitchFamily="18" charset="2"/>
              </a:rPr>
              <a:t>2</a:t>
            </a:r>
            <a:r>
              <a:rPr lang="it-IT" altLang="it-IT" sz="1800">
                <a:solidFill>
                  <a:srgbClr val="000066"/>
                </a:solidFill>
                <a:latin typeface="Comic Sans MS" panose="030F0702030302020204" pitchFamily="66" charset="0"/>
                <a:sym typeface="Symbol" panose="05050102010706020507" pitchFamily="18" charset="2"/>
              </a:rPr>
              <a:t> durante la reazione di ossidazione</a:t>
            </a:r>
          </a:p>
        </p:txBody>
      </p:sp>
      <p:sp>
        <p:nvSpPr>
          <p:cNvPr id="23556" name="Text Box 1047">
            <a:extLst>
              <a:ext uri="{FF2B5EF4-FFF2-40B4-BE49-F238E27FC236}">
                <a16:creationId xmlns:a16="http://schemas.microsoft.com/office/drawing/2014/main" xmlns="" id="{714D5E23-F817-42E5-A221-8D7F6D315E84}"/>
              </a:ext>
            </a:extLst>
          </p:cNvPr>
          <p:cNvSpPr txBox="1">
            <a:spLocks noChangeArrowheads="1"/>
          </p:cNvSpPr>
          <p:nvPr/>
        </p:nvSpPr>
        <p:spPr bwMode="auto">
          <a:xfrm>
            <a:off x="30163" y="1231900"/>
            <a:ext cx="8915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 capacità ossidativa dell’atmosfera è essenzialmente legata alla presenza del radicale idrossido, capace di degradare tutte le sostanze non completamente ossidate, come ad esempio  i composti organici. </a:t>
            </a:r>
          </a:p>
          <a:p>
            <a:pPr algn="ctr" eaLnBrk="1" hangingPunct="1">
              <a:spcBef>
                <a:spcPct val="50000"/>
              </a:spcBef>
              <a:buFontTx/>
              <a:buNone/>
            </a:pPr>
            <a:r>
              <a:rPr lang="it-IT" altLang="it-IT" sz="2000">
                <a:solidFill>
                  <a:srgbClr val="FFFF66"/>
                </a:solidFill>
                <a:latin typeface="Comic Sans MS" panose="030F0702030302020204" pitchFamily="66" charset="0"/>
              </a:rPr>
              <a:t>In generale:     </a:t>
            </a:r>
            <a:endParaRPr lang="it-IT" altLang="it-IT" sz="2000">
              <a:latin typeface="Comic Sans MS" panose="030F0702030302020204" pitchFamily="66" charset="0"/>
            </a:endParaRPr>
          </a:p>
        </p:txBody>
      </p:sp>
      <p:sp>
        <p:nvSpPr>
          <p:cNvPr id="23557" name="Segnaposto numero diapositiva 6">
            <a:extLst>
              <a:ext uri="{FF2B5EF4-FFF2-40B4-BE49-F238E27FC236}">
                <a16:creationId xmlns:a16="http://schemas.microsoft.com/office/drawing/2014/main" xmlns="" id="{BC5DB94B-FE78-04A8-9597-9CCE121C6770}"/>
              </a:ext>
            </a:extLst>
          </p:cNvPr>
          <p:cNvSpPr txBox="1">
            <a:spLocks noGrp="1"/>
          </p:cNvSpPr>
          <p:nvPr/>
        </p:nvSpPr>
        <p:spPr bwMode="auto">
          <a:xfrm>
            <a:off x="8772525" y="6542088"/>
            <a:ext cx="37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56D4446-27F0-4BF7-A66C-1099EFC5DF2F}" type="slidenum">
              <a:rPr lang="it-IT" altLang="it-IT" sz="1000">
                <a:solidFill>
                  <a:srgbClr val="000066"/>
                </a:solidFill>
                <a:latin typeface="Comic Sans MS" panose="030F0702030302020204" pitchFamily="66" charset="0"/>
              </a:rPr>
              <a:pPr algn="r" eaLnBrk="1" hangingPunct="1">
                <a:spcBef>
                  <a:spcPct val="50000"/>
                </a:spcBef>
                <a:buFontTx/>
                <a:buNone/>
              </a:pPr>
              <a:t>19</a:t>
            </a:fld>
            <a:endParaRPr lang="it-IT" altLang="it-IT" sz="1000">
              <a:solidFill>
                <a:srgbClr val="000066"/>
              </a:solidFill>
              <a:latin typeface="Comic Sans MS" panose="030F0702030302020204" pitchFamily="66" charset="0"/>
            </a:endParaRPr>
          </a:p>
        </p:txBody>
      </p:sp>
      <p:sp>
        <p:nvSpPr>
          <p:cNvPr id="23558" name="Segnaposto data 4">
            <a:extLst>
              <a:ext uri="{FF2B5EF4-FFF2-40B4-BE49-F238E27FC236}">
                <a16:creationId xmlns:a16="http://schemas.microsoft.com/office/drawing/2014/main" xmlns="" id="{558B7ECE-E23E-471D-D3CE-9F37D9E554ED}"/>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23560" name="CasellaDiTesto 9">
            <a:extLst>
              <a:ext uri="{FF2B5EF4-FFF2-40B4-BE49-F238E27FC236}">
                <a16:creationId xmlns:a16="http://schemas.microsoft.com/office/drawing/2014/main" xmlns="" id="{CEEF0A1E-8CCB-B1EF-29E1-CFF79230A027}"/>
              </a:ext>
            </a:extLst>
          </p:cNvPr>
          <p:cNvSpPr txBox="1">
            <a:spLocks noChangeArrowheads="1"/>
          </p:cNvSpPr>
          <p:nvPr/>
        </p:nvSpPr>
        <p:spPr bwMode="auto">
          <a:xfrm>
            <a:off x="428625" y="3429000"/>
            <a:ext cx="8358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rPr>
              <a:t>Il radicale OH non reagisce con i componenti maggioritarie dell’atmosfera, N</a:t>
            </a:r>
            <a:r>
              <a:rPr lang="it-IT" altLang="it-IT" sz="1800" baseline="-25000">
                <a:solidFill>
                  <a:srgbClr val="000066"/>
                </a:solidFill>
              </a:rPr>
              <a:t>2</a:t>
            </a:r>
            <a:r>
              <a:rPr lang="it-IT" altLang="it-IT" sz="1800">
                <a:solidFill>
                  <a:srgbClr val="000066"/>
                </a:solidFill>
              </a:rPr>
              <a:t> ed O</a:t>
            </a:r>
            <a:r>
              <a:rPr lang="it-IT" altLang="it-IT" sz="1800" baseline="-25000">
                <a:solidFill>
                  <a:srgbClr val="000066"/>
                </a:solidFill>
              </a:rPr>
              <a:t>2</a:t>
            </a:r>
            <a:r>
              <a:rPr lang="it-IT" altLang="it-IT" sz="1800">
                <a:solidFill>
                  <a:srgbClr val="000066"/>
                </a:solidFill>
              </a:rPr>
              <a:t>, per cui può attaccare le altre specie presenti.  </a:t>
            </a:r>
          </a:p>
        </p:txBody>
      </p:sp>
      <p:sp>
        <p:nvSpPr>
          <p:cNvPr id="10" name="Rectangle 40">
            <a:extLst>
              <a:ext uri="{FF2B5EF4-FFF2-40B4-BE49-F238E27FC236}">
                <a16:creationId xmlns:a16="http://schemas.microsoft.com/office/drawing/2014/main" xmlns="" id="{1AA2401D-72C0-4016-71F9-7827F36215B3}"/>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78">
                                            <p:txEl>
                                              <p:pRg st="0" end="0"/>
                                            </p:txEl>
                                          </p:spTgt>
                                        </p:tgtEl>
                                        <p:attrNameLst>
                                          <p:attrName>style.visibility</p:attrName>
                                        </p:attrNameLst>
                                      </p:cBhvr>
                                      <p:to>
                                        <p:strVal val="visible"/>
                                      </p:to>
                                    </p:set>
                                    <p:anim calcmode="lin" valueType="num">
                                      <p:cBhvr additive="base">
                                        <p:cTn id="7" dur="500" fill="hold"/>
                                        <p:tgtEl>
                                          <p:spTgt spid="3737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37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73778">
                                            <p:txEl>
                                              <p:pRg st="1" end="1"/>
                                            </p:txEl>
                                          </p:spTgt>
                                        </p:tgtEl>
                                        <p:attrNameLst>
                                          <p:attrName>style.visibility</p:attrName>
                                        </p:attrNameLst>
                                      </p:cBhvr>
                                      <p:to>
                                        <p:strVal val="visible"/>
                                      </p:to>
                                    </p:set>
                                    <p:anim calcmode="lin" valueType="num">
                                      <p:cBhvr additive="base">
                                        <p:cTn id="13" dur="500" fill="hold"/>
                                        <p:tgtEl>
                                          <p:spTgt spid="37377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37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73778">
                                            <p:txEl>
                                              <p:pRg st="2" end="2"/>
                                            </p:txEl>
                                          </p:spTgt>
                                        </p:tgtEl>
                                        <p:attrNameLst>
                                          <p:attrName>style.visibility</p:attrName>
                                        </p:attrNameLst>
                                      </p:cBhvr>
                                      <p:to>
                                        <p:strVal val="visible"/>
                                      </p:to>
                                    </p:set>
                                    <p:anim calcmode="lin" valueType="num">
                                      <p:cBhvr additive="base">
                                        <p:cTn id="19" dur="500" fill="hold"/>
                                        <p:tgtEl>
                                          <p:spTgt spid="37377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37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73778">
                                            <p:txEl>
                                              <p:pRg st="3" end="3"/>
                                            </p:txEl>
                                          </p:spTgt>
                                        </p:tgtEl>
                                        <p:attrNameLst>
                                          <p:attrName>style.visibility</p:attrName>
                                        </p:attrNameLst>
                                      </p:cBhvr>
                                      <p:to>
                                        <p:strVal val="visible"/>
                                      </p:to>
                                    </p:set>
                                    <p:anim calcmode="lin" valueType="num">
                                      <p:cBhvr additive="base">
                                        <p:cTn id="25" dur="500" fill="hold"/>
                                        <p:tgtEl>
                                          <p:spTgt spid="37377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37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xmlns="" id="{1AD27662-9D82-F03D-AD02-E4F7C09361D2}"/>
              </a:ext>
            </a:extLst>
          </p:cNvPr>
          <p:cNvSpPr txBox="1">
            <a:spLocks noChangeArrowheads="1"/>
          </p:cNvSpPr>
          <p:nvPr/>
        </p:nvSpPr>
        <p:spPr bwMode="auto">
          <a:xfrm>
            <a:off x="0" y="142875"/>
            <a:ext cx="4038600" cy="1323975"/>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accent1">
                    <a:lumMod val="50000"/>
                  </a:schemeClr>
                </a:solidFill>
                <a:latin typeface="Comic Sans MS" pitchFamily="66" charset="0"/>
              </a:rPr>
              <a:t>Quando si studiano problemi relativi all’aria è necessario specificare a quale parte dell’atmosfera si fa riferimento: l’aria infatti è divisa in gusci aventi proprietà molto differenti :</a:t>
            </a:r>
          </a:p>
        </p:txBody>
      </p:sp>
      <p:sp>
        <p:nvSpPr>
          <p:cNvPr id="25604" name="AutoShape 4">
            <a:extLst>
              <a:ext uri="{FF2B5EF4-FFF2-40B4-BE49-F238E27FC236}">
                <a16:creationId xmlns:a16="http://schemas.microsoft.com/office/drawing/2014/main" xmlns="" id="{F4A304B4-8A2C-694F-1439-D64FDEFBC87E}"/>
              </a:ext>
            </a:extLst>
          </p:cNvPr>
          <p:cNvSpPr>
            <a:spLocks noChangeArrowheads="1"/>
          </p:cNvSpPr>
          <p:nvPr/>
        </p:nvSpPr>
        <p:spPr bwMode="auto">
          <a:xfrm>
            <a:off x="3419475" y="2590800"/>
            <a:ext cx="917575" cy="714375"/>
          </a:xfrm>
          <a:prstGeom prst="curvedRightArrow">
            <a:avLst>
              <a:gd name="adj1" fmla="val 25333"/>
              <a:gd name="adj2" fmla="val 50667"/>
              <a:gd name="adj3" fmla="val 33333"/>
            </a:avLst>
          </a:prstGeom>
          <a:solidFill>
            <a:schemeClr val="accent1">
              <a:lumMod val="50000"/>
            </a:schemeClr>
          </a:solidFill>
          <a:ln w="9525">
            <a:solidFill>
              <a:schemeClr val="accent1">
                <a:lumMod val="50000"/>
              </a:schemeClr>
            </a:solidFill>
            <a:miter lim="800000"/>
            <a:headEnd/>
            <a:tailEnd/>
          </a:ln>
          <a:effectLst/>
        </p:spPr>
        <p:txBody>
          <a:bodyPr wrap="none" anchor="ctr"/>
          <a:lstStyle/>
          <a:p>
            <a:pPr algn="ctr" eaLnBrk="1" hangingPunct="1">
              <a:spcBef>
                <a:spcPct val="50000"/>
              </a:spcBef>
              <a:defRPr/>
            </a:pPr>
            <a:endParaRPr lang="it-IT">
              <a:solidFill>
                <a:srgbClr val="99FF66"/>
              </a:solidFill>
            </a:endParaRPr>
          </a:p>
        </p:txBody>
      </p:sp>
      <p:pic>
        <p:nvPicPr>
          <p:cNvPr id="8" name="Immagine 7" descr="atm.gif">
            <a:extLst>
              <a:ext uri="{FF2B5EF4-FFF2-40B4-BE49-F238E27FC236}">
                <a16:creationId xmlns:a16="http://schemas.microsoft.com/office/drawing/2014/main" xmlns="" id="{E07DAB84-8975-39F2-8940-76BA1D18A7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214313"/>
            <a:ext cx="478948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trati atmosfera">
            <a:extLst>
              <a:ext uri="{FF2B5EF4-FFF2-40B4-BE49-F238E27FC236}">
                <a16:creationId xmlns:a16="http://schemas.microsoft.com/office/drawing/2014/main" xmlns="" id="{C4117292-6C69-2BF8-F278-E69657DF5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asellaDiTesto 9">
            <a:extLst>
              <a:ext uri="{FF2B5EF4-FFF2-40B4-BE49-F238E27FC236}">
                <a16:creationId xmlns:a16="http://schemas.microsoft.com/office/drawing/2014/main" xmlns="" id="{7A214032-4A70-2C10-0BC1-E6D14E935B8D}"/>
              </a:ext>
            </a:extLst>
          </p:cNvPr>
          <p:cNvSpPr txBox="1">
            <a:spLocks noChangeArrowheads="1"/>
          </p:cNvSpPr>
          <p:nvPr/>
        </p:nvSpPr>
        <p:spPr bwMode="auto">
          <a:xfrm>
            <a:off x="34925" y="3381375"/>
            <a:ext cx="41052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400">
                <a:solidFill>
                  <a:srgbClr val="000066"/>
                </a:solidFill>
                <a:latin typeface="Comic Sans MS" panose="030F0702030302020204" pitchFamily="66" charset="0"/>
              </a:rPr>
              <a:t>Abbiamo già visto che questi gusci non sono fisicamente separati, ma tra essi c’è uno scambio di materia.</a:t>
            </a:r>
          </a:p>
          <a:p>
            <a:pPr algn="just" eaLnBrk="1" hangingPunct="1">
              <a:spcBef>
                <a:spcPct val="50000"/>
              </a:spcBef>
              <a:buFontTx/>
              <a:buNone/>
            </a:pPr>
            <a:r>
              <a:rPr lang="it-IT" altLang="it-IT" sz="1400">
                <a:solidFill>
                  <a:srgbClr val="000066"/>
                </a:solidFill>
                <a:latin typeface="Comic Sans MS" panose="030F0702030302020204" pitchFamily="66" charset="0"/>
              </a:rPr>
              <a:t>Tali scambi, ed in generale gli spostamenti di sostanze, avvengono su scale temporali e spaziali diverse:</a:t>
            </a:r>
          </a:p>
          <a:p>
            <a:pPr algn="just" eaLnBrk="1" hangingPunct="1">
              <a:spcBef>
                <a:spcPct val="50000"/>
              </a:spcBef>
              <a:buFontTx/>
              <a:buNone/>
            </a:pPr>
            <a:r>
              <a:rPr lang="it-IT" altLang="it-IT" sz="1400" b="1" u="sng">
                <a:solidFill>
                  <a:srgbClr val="000066"/>
                </a:solidFill>
                <a:latin typeface="Comic Sans MS" panose="030F0702030302020204" pitchFamily="66" charset="0"/>
              </a:rPr>
              <a:t>mesoscala</a:t>
            </a:r>
            <a:r>
              <a:rPr lang="it-IT" altLang="it-IT" sz="1400">
                <a:solidFill>
                  <a:srgbClr val="000066"/>
                </a:solidFill>
                <a:latin typeface="Comic Sans MS" panose="030F0702030302020204" pitchFamily="66" charset="0"/>
              </a:rPr>
              <a:t> (2-2000 km),</a:t>
            </a:r>
          </a:p>
          <a:p>
            <a:pPr algn="just" eaLnBrk="1" hangingPunct="1">
              <a:spcBef>
                <a:spcPct val="50000"/>
              </a:spcBef>
              <a:buFontTx/>
              <a:buNone/>
            </a:pPr>
            <a:r>
              <a:rPr lang="it-IT" altLang="it-IT" sz="1400" b="1" u="sng">
                <a:solidFill>
                  <a:srgbClr val="000066"/>
                </a:solidFill>
                <a:latin typeface="Comic Sans MS" panose="030F0702030302020204" pitchFamily="66" charset="0"/>
              </a:rPr>
              <a:t>scala sinottica </a:t>
            </a:r>
            <a:r>
              <a:rPr lang="it-IT" altLang="it-IT" sz="1400">
                <a:solidFill>
                  <a:srgbClr val="000066"/>
                </a:solidFill>
                <a:latin typeface="Comic Sans MS" panose="030F0702030302020204" pitchFamily="66" charset="0"/>
              </a:rPr>
              <a:t>(∼2000 km) e </a:t>
            </a:r>
          </a:p>
          <a:p>
            <a:pPr algn="just" eaLnBrk="1" hangingPunct="1">
              <a:spcBef>
                <a:spcPct val="50000"/>
              </a:spcBef>
              <a:buFontTx/>
              <a:buNone/>
            </a:pPr>
            <a:r>
              <a:rPr lang="it-IT" altLang="it-IT" sz="1400" b="1" u="sng">
                <a:solidFill>
                  <a:srgbClr val="000066"/>
                </a:solidFill>
                <a:latin typeface="Comic Sans MS" panose="030F0702030302020204" pitchFamily="66" charset="0"/>
              </a:rPr>
              <a:t>scala planetaria</a:t>
            </a:r>
            <a:r>
              <a:rPr lang="it-IT" altLang="it-IT" sz="1400">
                <a:solidFill>
                  <a:srgbClr val="000066"/>
                </a:solidFill>
                <a:latin typeface="Comic Sans MS" panose="030F0702030302020204" pitchFamily="66" charset="0"/>
              </a:rPr>
              <a:t> (∼20000 km). </a:t>
            </a:r>
          </a:p>
          <a:p>
            <a:pPr algn="just" eaLnBrk="1" hangingPunct="1">
              <a:spcBef>
                <a:spcPct val="50000"/>
              </a:spcBef>
              <a:buFontTx/>
              <a:buNone/>
            </a:pPr>
            <a:r>
              <a:rPr lang="it-IT" altLang="it-IT" sz="1400">
                <a:solidFill>
                  <a:srgbClr val="000066"/>
                </a:solidFill>
                <a:latin typeface="Comic Sans MS" panose="030F0702030302020204" pitchFamily="66" charset="0"/>
              </a:rPr>
              <a:t>A scale più piccole del km, </a:t>
            </a:r>
            <a:r>
              <a:rPr lang="it-IT" altLang="it-IT" sz="1400" b="1" u="sng">
                <a:solidFill>
                  <a:srgbClr val="000066"/>
                </a:solidFill>
                <a:latin typeface="Comic Sans MS" panose="030F0702030302020204" pitchFamily="66" charset="0"/>
              </a:rPr>
              <a:t>microscala</a:t>
            </a:r>
            <a:r>
              <a:rPr lang="it-IT" altLang="it-IT" sz="1400">
                <a:solidFill>
                  <a:srgbClr val="000066"/>
                </a:solidFill>
                <a:latin typeface="Comic Sans MS" panose="030F0702030302020204" pitchFamily="66" charset="0"/>
              </a:rPr>
              <a:t>, troviamo i fenomeni turbolenti tipici dello </a:t>
            </a:r>
            <a:r>
              <a:rPr lang="it-IT" altLang="it-IT" sz="1400" i="1">
                <a:solidFill>
                  <a:srgbClr val="000066"/>
                </a:solidFill>
                <a:latin typeface="Comic Sans MS" panose="030F0702030302020204" pitchFamily="66" charset="0"/>
              </a:rPr>
              <a:t>strato limite planetario</a:t>
            </a:r>
          </a:p>
        </p:txBody>
      </p:sp>
      <p:sp>
        <p:nvSpPr>
          <p:cNvPr id="5127" name="Segnaposto numero diapositiva 6">
            <a:extLst>
              <a:ext uri="{FF2B5EF4-FFF2-40B4-BE49-F238E27FC236}">
                <a16:creationId xmlns:a16="http://schemas.microsoft.com/office/drawing/2014/main" xmlns="" id="{980258F1-02D2-63C4-9B8C-8BFA0FBFAB68}"/>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A2A61070-3F16-4D3F-805F-96D5918D3B48}" type="slidenum">
              <a:rPr lang="it-IT" altLang="it-IT" sz="1000">
                <a:solidFill>
                  <a:srgbClr val="000066"/>
                </a:solidFill>
                <a:latin typeface="Comic Sans MS" panose="030F0702030302020204" pitchFamily="66" charset="0"/>
              </a:rPr>
              <a:pPr algn="r" eaLnBrk="1" hangingPunct="1">
                <a:spcBef>
                  <a:spcPct val="50000"/>
                </a:spcBef>
                <a:buFontTx/>
                <a:buNone/>
              </a:pPr>
              <a:t>2</a:t>
            </a:fld>
            <a:endParaRPr lang="it-IT" altLang="it-IT" sz="1000">
              <a:solidFill>
                <a:srgbClr val="000066"/>
              </a:solidFill>
              <a:latin typeface="Comic Sans MS" panose="030F0702030302020204" pitchFamily="66" charset="0"/>
            </a:endParaRPr>
          </a:p>
        </p:txBody>
      </p:sp>
      <p:sp>
        <p:nvSpPr>
          <p:cNvPr id="5128" name="Segnaposto data 4">
            <a:extLst>
              <a:ext uri="{FF2B5EF4-FFF2-40B4-BE49-F238E27FC236}">
                <a16:creationId xmlns:a16="http://schemas.microsoft.com/office/drawing/2014/main" xmlns="" id="{12107958-B28A-1BCA-6249-9E54FDD6EEB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51">
            <a:extLst>
              <a:ext uri="{FF2B5EF4-FFF2-40B4-BE49-F238E27FC236}">
                <a16:creationId xmlns:a16="http://schemas.microsoft.com/office/drawing/2014/main" xmlns="" id="{053BA062-2041-12B8-FF6A-128AEE4EE288}"/>
              </a:ext>
            </a:extLst>
          </p:cNvPr>
          <p:cNvSpPr txBox="1">
            <a:spLocks noChangeArrowheads="1"/>
          </p:cNvSpPr>
          <p:nvPr/>
        </p:nvSpPr>
        <p:spPr bwMode="auto">
          <a:xfrm>
            <a:off x="1562100" y="1447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La formazione del radicale idrossido</a:t>
            </a:r>
            <a:endParaRPr lang="it-IT" altLang="it-IT" sz="2000">
              <a:latin typeface="Comic Sans MS" panose="030F0702030302020204" pitchFamily="66" charset="0"/>
            </a:endParaRPr>
          </a:p>
        </p:txBody>
      </p:sp>
      <p:sp>
        <p:nvSpPr>
          <p:cNvPr id="24579" name="Text Box 152">
            <a:extLst>
              <a:ext uri="{FF2B5EF4-FFF2-40B4-BE49-F238E27FC236}">
                <a16:creationId xmlns:a16="http://schemas.microsoft.com/office/drawing/2014/main" xmlns="" id="{4FF36A2A-0699-767F-21FC-2420FC706258}"/>
              </a:ext>
            </a:extLst>
          </p:cNvPr>
          <p:cNvSpPr txBox="1">
            <a:spLocks noChangeArrowheads="1"/>
          </p:cNvSpPr>
          <p:nvPr/>
        </p:nvSpPr>
        <p:spPr bwMode="auto">
          <a:xfrm>
            <a:off x="1752600" y="20574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000066"/>
                </a:solidFill>
                <a:latin typeface="Comic Sans MS" panose="030F0702030302020204" pitchFamily="66" charset="0"/>
              </a:rPr>
              <a:t>Da dove proviene il radicale idrossido necessario per ossidare i composti organici?</a:t>
            </a:r>
          </a:p>
        </p:txBody>
      </p:sp>
      <p:sp>
        <p:nvSpPr>
          <p:cNvPr id="311449" name="Text Box 153">
            <a:extLst>
              <a:ext uri="{FF2B5EF4-FFF2-40B4-BE49-F238E27FC236}">
                <a16:creationId xmlns:a16="http://schemas.microsoft.com/office/drawing/2014/main" xmlns="" id="{E88A3F07-1B80-F60D-7B5F-F5ED5973F809}"/>
              </a:ext>
            </a:extLst>
          </p:cNvPr>
          <p:cNvSpPr txBox="1">
            <a:spLocks noChangeArrowheads="1"/>
          </p:cNvSpPr>
          <p:nvPr/>
        </p:nvSpPr>
        <p:spPr bwMode="auto">
          <a:xfrm>
            <a:off x="228600" y="3089275"/>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Il radicale idrossido si forma per reazione dell’acqua con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ossigeno atomico</a:t>
            </a:r>
            <a:endParaRPr lang="it-IT" altLang="it-IT" sz="1800">
              <a:solidFill>
                <a:srgbClr val="000066"/>
              </a:solidFill>
              <a:latin typeface="Comic Sans MS" panose="030F0702030302020204" pitchFamily="66" charset="0"/>
            </a:endParaRPr>
          </a:p>
        </p:txBody>
      </p:sp>
      <p:graphicFrame>
        <p:nvGraphicFramePr>
          <p:cNvPr id="394240" name="Object 0">
            <a:extLst>
              <a:ext uri="{FF2B5EF4-FFF2-40B4-BE49-F238E27FC236}">
                <a16:creationId xmlns:a16="http://schemas.microsoft.com/office/drawing/2014/main" xmlns="" id="{B562ADFF-53A2-7FED-D93F-F18DF79644F0}"/>
              </a:ext>
            </a:extLst>
          </p:cNvPr>
          <p:cNvGraphicFramePr>
            <a:graphicFrameLocks noChangeAspect="1"/>
          </p:cNvGraphicFramePr>
          <p:nvPr/>
        </p:nvGraphicFramePr>
        <p:xfrm>
          <a:off x="3522663" y="3614738"/>
          <a:ext cx="2101850" cy="841375"/>
        </p:xfrm>
        <a:graphic>
          <a:graphicData uri="http://schemas.openxmlformats.org/presentationml/2006/ole">
            <mc:AlternateContent xmlns:mc="http://schemas.openxmlformats.org/markup-compatibility/2006">
              <mc:Choice xmlns:v="urn:schemas-microsoft-com:vml" Requires="v">
                <p:oleObj spid="_x0000_s4098" name="Equation" r:id="rId5" imgW="1085931" imgH="400189" progId="Equation.3">
                  <p:embed/>
                </p:oleObj>
              </mc:Choice>
              <mc:Fallback>
                <p:oleObj name="Equation" r:id="rId5" imgW="1085931" imgH="400189" progId="Equation.3">
                  <p:embed/>
                  <p:pic>
                    <p:nvPicPr>
                      <p:cNvPr id="394240" name="Object 0">
                        <a:extLst>
                          <a:ext uri="{FF2B5EF4-FFF2-40B4-BE49-F238E27FC236}">
                            <a16:creationId xmlns:a16="http://schemas.microsoft.com/office/drawing/2014/main" xmlns="" id="{B562ADFF-53A2-7FED-D93F-F18DF79644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663" y="3614738"/>
                        <a:ext cx="2101850"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1462" name="Text Box 166">
            <a:extLst>
              <a:ext uri="{FF2B5EF4-FFF2-40B4-BE49-F238E27FC236}">
                <a16:creationId xmlns:a16="http://schemas.microsoft.com/office/drawing/2014/main" xmlns="" id="{6B1B5119-C8C7-9A72-76F5-7962B1ABCC3D}"/>
              </a:ext>
            </a:extLst>
          </p:cNvPr>
          <p:cNvSpPr txBox="1">
            <a:spLocks noChangeArrowheads="1"/>
          </p:cNvSpPr>
          <p:nvPr/>
        </p:nvSpPr>
        <p:spPr bwMode="auto">
          <a:xfrm>
            <a:off x="1981200" y="4608513"/>
            <a:ext cx="519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ozono necessario per alimentare questa reazione (in parte) proviene dalla stratosfera</a:t>
            </a:r>
            <a:endParaRPr lang="it-IT" altLang="it-IT" sz="1800">
              <a:solidFill>
                <a:srgbClr val="000066"/>
              </a:solidFill>
              <a:latin typeface="Comic Sans MS" panose="030F0702030302020204" pitchFamily="66" charset="0"/>
            </a:endParaRPr>
          </a:p>
        </p:txBody>
      </p:sp>
      <p:grpSp>
        <p:nvGrpSpPr>
          <p:cNvPr id="2" name="Group 172">
            <a:extLst>
              <a:ext uri="{FF2B5EF4-FFF2-40B4-BE49-F238E27FC236}">
                <a16:creationId xmlns:a16="http://schemas.microsoft.com/office/drawing/2014/main" xmlns="" id="{9FBDCCBE-3E06-EE3C-AB08-A17E30FA1A7A}"/>
              </a:ext>
            </a:extLst>
          </p:cNvPr>
          <p:cNvGrpSpPr>
            <a:grpSpLocks/>
          </p:cNvGrpSpPr>
          <p:nvPr/>
        </p:nvGrpSpPr>
        <p:grpSpPr bwMode="auto">
          <a:xfrm>
            <a:off x="1981200" y="3541713"/>
            <a:ext cx="1981200" cy="1387475"/>
            <a:chOff x="1248" y="2231"/>
            <a:chExt cx="1248" cy="874"/>
          </a:xfrm>
        </p:grpSpPr>
        <p:sp>
          <p:nvSpPr>
            <p:cNvPr id="24590" name="Oval 167">
              <a:extLst>
                <a:ext uri="{FF2B5EF4-FFF2-40B4-BE49-F238E27FC236}">
                  <a16:creationId xmlns:a16="http://schemas.microsoft.com/office/drawing/2014/main" xmlns="" id="{6CA49B9F-998A-D33A-6E59-2B693D88987D}"/>
                </a:ext>
              </a:extLst>
            </p:cNvPr>
            <p:cNvSpPr>
              <a:spLocks noChangeArrowheads="1"/>
            </p:cNvSpPr>
            <p:nvPr/>
          </p:nvSpPr>
          <p:spPr bwMode="auto">
            <a:xfrm>
              <a:off x="2160" y="2231"/>
              <a:ext cx="336" cy="33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cxnSp>
          <p:nvCxnSpPr>
            <p:cNvPr id="24591" name="AutoShape 168">
              <a:extLst>
                <a:ext uri="{FF2B5EF4-FFF2-40B4-BE49-F238E27FC236}">
                  <a16:creationId xmlns:a16="http://schemas.microsoft.com/office/drawing/2014/main" xmlns="" id="{5F6C3F7A-583B-7DB5-7591-8A7075216144}"/>
                </a:ext>
              </a:extLst>
            </p:cNvPr>
            <p:cNvCxnSpPr>
              <a:cxnSpLocks noChangeShapeType="1"/>
              <a:stCxn id="311462" idx="1"/>
              <a:endCxn id="24590" idx="2"/>
            </p:cNvCxnSpPr>
            <p:nvPr/>
          </p:nvCxnSpPr>
          <p:spPr bwMode="auto">
            <a:xfrm rot="10800000" flipH="1">
              <a:off x="1248" y="2399"/>
              <a:ext cx="912" cy="706"/>
            </a:xfrm>
            <a:prstGeom prst="curvedConnector3">
              <a:avLst>
                <a:gd name="adj1" fmla="val -1579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394241" name="Object 1">
            <a:extLst>
              <a:ext uri="{FF2B5EF4-FFF2-40B4-BE49-F238E27FC236}">
                <a16:creationId xmlns:a16="http://schemas.microsoft.com/office/drawing/2014/main" xmlns="" id="{769FAC90-E5F5-07D0-78ED-D6D3C84393A9}"/>
              </a:ext>
            </a:extLst>
          </p:cNvPr>
          <p:cNvGraphicFramePr>
            <a:graphicFrameLocks noChangeAspect="1"/>
          </p:cNvGraphicFramePr>
          <p:nvPr/>
        </p:nvGraphicFramePr>
        <p:xfrm>
          <a:off x="2725738" y="5445125"/>
          <a:ext cx="3690937" cy="420688"/>
        </p:xfrm>
        <a:graphic>
          <a:graphicData uri="http://schemas.openxmlformats.org/presentationml/2006/ole">
            <mc:AlternateContent xmlns:mc="http://schemas.openxmlformats.org/markup-compatibility/2006">
              <mc:Choice xmlns:v="urn:schemas-microsoft-com:vml" Requires="v">
                <p:oleObj spid="_x0000_s4099" name="Equation" r:id="rId7" imgW="1952666" imgH="171417" progId="Equation.3">
                  <p:embed/>
                </p:oleObj>
              </mc:Choice>
              <mc:Fallback>
                <p:oleObj name="Equation" r:id="rId7" imgW="1952666" imgH="171417" progId="Equation.3">
                  <p:embed/>
                  <p:pic>
                    <p:nvPicPr>
                      <p:cNvPr id="394241" name="Object 1">
                        <a:extLst>
                          <a:ext uri="{FF2B5EF4-FFF2-40B4-BE49-F238E27FC236}">
                            <a16:creationId xmlns:a16="http://schemas.microsoft.com/office/drawing/2014/main" xmlns="" id="{769FAC90-E5F5-07D0-78ED-D6D3C84393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5738" y="5445125"/>
                        <a:ext cx="3690937"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585" name="Segnaposto numero diapositiva 6">
            <a:extLst>
              <a:ext uri="{FF2B5EF4-FFF2-40B4-BE49-F238E27FC236}">
                <a16:creationId xmlns:a16="http://schemas.microsoft.com/office/drawing/2014/main" xmlns="" id="{8138B709-8848-5662-BC06-7BF003ED0E93}"/>
              </a:ext>
            </a:extLst>
          </p:cNvPr>
          <p:cNvSpPr txBox="1">
            <a:spLocks noGrp="1"/>
          </p:cNvSpPr>
          <p:nvPr/>
        </p:nvSpPr>
        <p:spPr bwMode="auto">
          <a:xfrm>
            <a:off x="8772525" y="6542088"/>
            <a:ext cx="37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94D72C6D-2FD8-4BA4-81F2-D0871FE5F122}" type="slidenum">
              <a:rPr lang="it-IT" altLang="it-IT" sz="1000">
                <a:solidFill>
                  <a:srgbClr val="000066"/>
                </a:solidFill>
                <a:latin typeface="Comic Sans MS" panose="030F0702030302020204" pitchFamily="66" charset="0"/>
              </a:rPr>
              <a:pPr algn="r" eaLnBrk="1" hangingPunct="1">
                <a:spcBef>
                  <a:spcPct val="50000"/>
                </a:spcBef>
                <a:buFontTx/>
                <a:buNone/>
              </a:pPr>
              <a:t>20</a:t>
            </a:fld>
            <a:endParaRPr lang="it-IT" altLang="it-IT" sz="1000">
              <a:solidFill>
                <a:srgbClr val="000066"/>
              </a:solidFill>
              <a:latin typeface="Comic Sans MS" panose="030F0702030302020204" pitchFamily="66" charset="0"/>
            </a:endParaRPr>
          </a:p>
        </p:txBody>
      </p:sp>
      <p:sp>
        <p:nvSpPr>
          <p:cNvPr id="24586" name="Segnaposto data 4">
            <a:extLst>
              <a:ext uri="{FF2B5EF4-FFF2-40B4-BE49-F238E27FC236}">
                <a16:creationId xmlns:a16="http://schemas.microsoft.com/office/drawing/2014/main" xmlns="" id="{109F9E6E-813A-8B1B-6801-99A7E4FD3BE9}"/>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5" name="Rectangle 40">
            <a:extLst>
              <a:ext uri="{FF2B5EF4-FFF2-40B4-BE49-F238E27FC236}">
                <a16:creationId xmlns:a16="http://schemas.microsoft.com/office/drawing/2014/main" xmlns="" id="{6E86441D-99B1-6DFC-5DD8-B5F361102AC7}"/>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
        <p:nvSpPr>
          <p:cNvPr id="24589" name="CasellaDiTesto 2">
            <a:extLst>
              <a:ext uri="{FF2B5EF4-FFF2-40B4-BE49-F238E27FC236}">
                <a16:creationId xmlns:a16="http://schemas.microsoft.com/office/drawing/2014/main" xmlns="" id="{5CB9222C-1938-E9D0-C810-E88D0B6B2B03}"/>
              </a:ext>
            </a:extLst>
          </p:cNvPr>
          <p:cNvSpPr txBox="1">
            <a:spLocks noChangeArrowheads="1"/>
          </p:cNvSpPr>
          <p:nvPr/>
        </p:nvSpPr>
        <p:spPr bwMode="auto">
          <a:xfrm>
            <a:off x="6156325" y="3613150"/>
            <a:ext cx="2759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latin typeface="Comic Sans MS" panose="030F0702030302020204" pitchFamily="66" charset="0"/>
              </a:rPr>
              <a:t>NB. Come vedremo l’ ossigeno atomico ha anche altre importanti fonti.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1449">
                                            <p:txEl>
                                              <p:pRg st="0" end="0"/>
                                            </p:txEl>
                                          </p:spTgt>
                                        </p:tgtEl>
                                        <p:attrNameLst>
                                          <p:attrName>style.visibility</p:attrName>
                                        </p:attrNameLst>
                                      </p:cBhvr>
                                      <p:to>
                                        <p:strVal val="visible"/>
                                      </p:to>
                                    </p:set>
                                    <p:anim calcmode="lin" valueType="num">
                                      <p:cBhvr additive="base">
                                        <p:cTn id="7" dur="500" fill="hold"/>
                                        <p:tgtEl>
                                          <p:spTgt spid="3114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14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394240"/>
                                        </p:tgtEl>
                                        <p:attrNameLst>
                                          <p:attrName>style.visibility</p:attrName>
                                        </p:attrNameLst>
                                      </p:cBhvr>
                                      <p:to>
                                        <p:strVal val="visible"/>
                                      </p:to>
                                    </p:set>
                                    <p:animEffect transition="in" filter="box(out)">
                                      <p:cBhvr>
                                        <p:cTn id="12" dur="500"/>
                                        <p:tgtEl>
                                          <p:spTgt spid="394240"/>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11462">
                                            <p:txEl>
                                              <p:pRg st="0" end="0"/>
                                            </p:txEl>
                                          </p:spTgt>
                                        </p:tgtEl>
                                        <p:attrNameLst>
                                          <p:attrName>style.visibility</p:attrName>
                                        </p:attrNameLst>
                                      </p:cBhvr>
                                      <p:to>
                                        <p:strVal val="visible"/>
                                      </p:to>
                                    </p:set>
                                    <p:anim calcmode="lin" valueType="num">
                                      <p:cBhvr additive="base">
                                        <p:cTn id="17" dur="500" fill="hold"/>
                                        <p:tgtEl>
                                          <p:spTgt spid="31146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1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rbrake.wav"/>
                                        </p:tgtEl>
                                      </p:cMediaNode>
                                    </p:audio>
                                  </p:subTnLst>
                                </p:cTn>
                              </p:par>
                            </p:childTnLst>
                          </p:cTn>
                        </p:par>
                        <p:par>
                          <p:cTn id="19" fill="hold" nodeType="afterGroup">
                            <p:stCondLst>
                              <p:cond delay="5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nodeType="afterGroup">
                            <p:stCondLst>
                              <p:cond delay="1000"/>
                            </p:stCondLst>
                            <p:childTnLst>
                              <p:par>
                                <p:cTn id="24" presetID="4" presetClass="entr" presetSubtype="32" fill="hold" nodeType="afterEffect">
                                  <p:stCondLst>
                                    <p:cond delay="0"/>
                                  </p:stCondLst>
                                  <p:childTnLst>
                                    <p:set>
                                      <p:cBhvr>
                                        <p:cTn id="25" dur="1" fill="hold">
                                          <p:stCondLst>
                                            <p:cond delay="0"/>
                                          </p:stCondLst>
                                        </p:cTn>
                                        <p:tgtEl>
                                          <p:spTgt spid="394241"/>
                                        </p:tgtEl>
                                        <p:attrNameLst>
                                          <p:attrName>style.visibility</p:attrName>
                                        </p:attrNameLst>
                                      </p:cBhvr>
                                      <p:to>
                                        <p:strVal val="visible"/>
                                      </p:to>
                                    </p:set>
                                    <p:animEffect transition="in" filter="box(out)">
                                      <p:cBhvr>
                                        <p:cTn id="26" dur="500"/>
                                        <p:tgtEl>
                                          <p:spTgt spid="394241"/>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449" grpId="0" build="p" autoUpdateAnimBg="0"/>
      <p:bldP spid="31146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a:extLst>
              <a:ext uri="{FF2B5EF4-FFF2-40B4-BE49-F238E27FC236}">
                <a16:creationId xmlns:a16="http://schemas.microsoft.com/office/drawing/2014/main" xmlns="" id="{40249644-F786-88F2-4CB8-6635301CBE13}"/>
              </a:ext>
            </a:extLst>
          </p:cNvPr>
          <p:cNvGraphicFramePr>
            <a:graphicFrameLocks noChangeAspect="1"/>
          </p:cNvGraphicFramePr>
          <p:nvPr/>
        </p:nvGraphicFramePr>
        <p:xfrm>
          <a:off x="1760538" y="2286000"/>
          <a:ext cx="5626100" cy="396875"/>
        </p:xfrm>
        <a:graphic>
          <a:graphicData uri="http://schemas.openxmlformats.org/presentationml/2006/ole">
            <mc:AlternateContent xmlns:mc="http://schemas.openxmlformats.org/markup-compatibility/2006">
              <mc:Choice xmlns:v="urn:schemas-microsoft-com:vml" Requires="v">
                <p:oleObj spid="_x0000_s5122" name="Equation" r:id="rId5" imgW="3000334" imgH="162020" progId="Equation.3">
                  <p:embed/>
                </p:oleObj>
              </mc:Choice>
              <mc:Fallback>
                <p:oleObj name="Equation" r:id="rId5" imgW="3000334" imgH="162020" progId="Equation.3">
                  <p:embed/>
                  <p:pic>
                    <p:nvPicPr>
                      <p:cNvPr id="25602" name="Object 3">
                        <a:extLst>
                          <a:ext uri="{FF2B5EF4-FFF2-40B4-BE49-F238E27FC236}">
                            <a16:creationId xmlns:a16="http://schemas.microsoft.com/office/drawing/2014/main" xmlns="" id="{40249644-F786-88F2-4CB8-6635301CBE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538" y="2286000"/>
                        <a:ext cx="5626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3" name="Text Box 4">
            <a:extLst>
              <a:ext uri="{FF2B5EF4-FFF2-40B4-BE49-F238E27FC236}">
                <a16:creationId xmlns:a16="http://schemas.microsoft.com/office/drawing/2014/main" xmlns="" id="{44C1898C-0E58-EFCE-346C-55D7047F53AB}"/>
              </a:ext>
            </a:extLst>
          </p:cNvPr>
          <p:cNvSpPr txBox="1">
            <a:spLocks noChangeArrowheads="1"/>
          </p:cNvSpPr>
          <p:nvPr/>
        </p:nvSpPr>
        <p:spPr bwMode="auto">
          <a:xfrm>
            <a:off x="228600" y="2819400"/>
            <a:ext cx="868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atomo di carbonio tende a ossidarsi</a:t>
            </a:r>
          </a:p>
          <a:p>
            <a:pPr algn="just" eaLnBrk="1" hangingPunct="1">
              <a:spcBef>
                <a:spcPct val="50000"/>
              </a:spcBef>
            </a:pPr>
            <a:r>
              <a:rPr lang="it-IT" altLang="it-IT" sz="1800">
                <a:solidFill>
                  <a:srgbClr val="000066"/>
                </a:solidFill>
                <a:latin typeface="Comic Sans MS" panose="030F0702030302020204" pitchFamily="66" charset="0"/>
              </a:rPr>
              <a:t>Lo stato finale stabile del carbonio è quello completamente ossidato (CO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a:t>
            </a:r>
            <a:endParaRPr lang="it-IT" altLang="it-IT" sz="1800">
              <a:solidFill>
                <a:srgbClr val="000066"/>
              </a:solidFill>
              <a:latin typeface="Comic Sans MS" panose="030F0702030302020204" pitchFamily="66" charset="0"/>
              <a:sym typeface="Symbol" panose="05050102010706020507" pitchFamily="18" charset="2"/>
            </a:endParaRPr>
          </a:p>
          <a:p>
            <a:pPr algn="just" eaLnBrk="1" hangingPunct="1">
              <a:spcBef>
                <a:spcPct val="50000"/>
              </a:spcBef>
            </a:pPr>
            <a:r>
              <a:rPr lang="it-IT" altLang="it-IT" sz="1800">
                <a:solidFill>
                  <a:srgbClr val="000066"/>
                </a:solidFill>
                <a:latin typeface="Comic Sans MS" panose="030F0702030302020204" pitchFamily="66" charset="0"/>
                <a:sym typeface="Symbol" panose="05050102010706020507" pitchFamily="18" charset="2"/>
              </a:rPr>
              <a:t>L</a:t>
            </a:r>
            <a:r>
              <a:rPr lang="ja-JP" altLang="it-IT" sz="1800">
                <a:solidFill>
                  <a:srgbClr val="000066"/>
                </a:solidFill>
                <a:latin typeface="Comic Sans MS" panose="030F0702030302020204" pitchFamily="66" charset="0"/>
                <a:sym typeface="Symbol" panose="05050102010706020507" pitchFamily="18" charset="2"/>
              </a:rPr>
              <a:t>’</a:t>
            </a:r>
            <a:r>
              <a:rPr lang="it-IT" altLang="ja-JP" sz="1800">
                <a:solidFill>
                  <a:srgbClr val="000066"/>
                </a:solidFill>
                <a:latin typeface="Comic Sans MS" panose="030F0702030302020204" pitchFamily="66" charset="0"/>
                <a:sym typeface="Symbol" panose="05050102010706020507" pitchFamily="18" charset="2"/>
              </a:rPr>
              <a:t>ossigeno tende ad ridursi</a:t>
            </a:r>
          </a:p>
          <a:p>
            <a:pPr algn="just" eaLnBrk="1" hangingPunct="1">
              <a:spcBef>
                <a:spcPct val="50000"/>
              </a:spcBef>
            </a:pPr>
            <a:r>
              <a:rPr lang="it-IT" altLang="it-IT" sz="1800">
                <a:solidFill>
                  <a:srgbClr val="000066"/>
                </a:solidFill>
                <a:latin typeface="Comic Sans MS" panose="030F0702030302020204" pitchFamily="66" charset="0"/>
                <a:sym typeface="Symbol" panose="05050102010706020507" pitchFamily="18" charset="2"/>
              </a:rPr>
              <a:t>OH viene convertito in HO</a:t>
            </a:r>
            <a:r>
              <a:rPr lang="it-IT" altLang="it-IT" sz="1800" baseline="-25000">
                <a:solidFill>
                  <a:srgbClr val="000066"/>
                </a:solidFill>
                <a:latin typeface="Comic Sans MS" panose="030F0702030302020204" pitchFamily="66" charset="0"/>
                <a:sym typeface="Symbol" panose="05050102010706020507" pitchFamily="18" charset="2"/>
              </a:rPr>
              <a:t>2</a:t>
            </a:r>
            <a:r>
              <a:rPr lang="it-IT" altLang="it-IT" sz="1800">
                <a:solidFill>
                  <a:srgbClr val="000066"/>
                </a:solidFill>
                <a:latin typeface="Comic Sans MS" panose="030F0702030302020204" pitchFamily="66" charset="0"/>
                <a:sym typeface="Symbol" panose="05050102010706020507" pitchFamily="18" charset="2"/>
              </a:rPr>
              <a:t> durante la reazione di ossidazione</a:t>
            </a:r>
          </a:p>
        </p:txBody>
      </p:sp>
      <p:graphicFrame>
        <p:nvGraphicFramePr>
          <p:cNvPr id="386053" name="Object 5">
            <a:extLst>
              <a:ext uri="{FF2B5EF4-FFF2-40B4-BE49-F238E27FC236}">
                <a16:creationId xmlns:a16="http://schemas.microsoft.com/office/drawing/2014/main" xmlns="" id="{D27D5901-C461-19CE-E4DC-E201BB23332C}"/>
              </a:ext>
            </a:extLst>
          </p:cNvPr>
          <p:cNvGraphicFramePr>
            <a:graphicFrameLocks noChangeAspect="1"/>
          </p:cNvGraphicFramePr>
          <p:nvPr/>
        </p:nvGraphicFramePr>
        <p:xfrm>
          <a:off x="5843588" y="4960938"/>
          <a:ext cx="2871787" cy="396875"/>
        </p:xfrm>
        <a:graphic>
          <a:graphicData uri="http://schemas.openxmlformats.org/presentationml/2006/ole">
            <mc:AlternateContent xmlns:mc="http://schemas.openxmlformats.org/markup-compatibility/2006">
              <mc:Choice xmlns:v="urn:schemas-microsoft-com:vml" Requires="v">
                <p:oleObj spid="_x0000_s5123" name="Equation" r:id="rId7" imgW="1504869" imgH="162020" progId="Equation.3">
                  <p:embed/>
                </p:oleObj>
              </mc:Choice>
              <mc:Fallback>
                <p:oleObj name="Equation" r:id="rId7" imgW="1504869" imgH="162020" progId="Equation.3">
                  <p:embed/>
                  <p:pic>
                    <p:nvPicPr>
                      <p:cNvPr id="386053" name="Object 5">
                        <a:extLst>
                          <a:ext uri="{FF2B5EF4-FFF2-40B4-BE49-F238E27FC236}">
                            <a16:creationId xmlns:a16="http://schemas.microsoft.com/office/drawing/2014/main" xmlns="" id="{D27D5901-C461-19CE-E4DC-E201BB2333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3588" y="4960938"/>
                        <a:ext cx="28717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6054" name="Text Box 6">
            <a:extLst>
              <a:ext uri="{FF2B5EF4-FFF2-40B4-BE49-F238E27FC236}">
                <a16:creationId xmlns:a16="http://schemas.microsoft.com/office/drawing/2014/main" xmlns="" id="{A5275E5B-512B-9A73-27D8-8ADF914491CB}"/>
              </a:ext>
            </a:extLst>
          </p:cNvPr>
          <p:cNvSpPr txBox="1">
            <a:spLocks noChangeArrowheads="1"/>
          </p:cNvSpPr>
          <p:nvPr/>
        </p:nvSpPr>
        <p:spPr bwMode="auto">
          <a:xfrm>
            <a:off x="431800" y="5149850"/>
            <a:ext cx="52197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latin typeface="Comic Sans MS" panose="030F0702030302020204" pitchFamily="66" charset="0"/>
              </a:rPr>
              <a:t>Quest’</a:t>
            </a:r>
            <a:r>
              <a:rPr lang="ja-JP" altLang="it-IT" sz="1500">
                <a:solidFill>
                  <a:srgbClr val="000066"/>
                </a:solidFill>
                <a:latin typeface="Comic Sans MS" panose="030F0702030302020204" pitchFamily="66" charset="0"/>
              </a:rPr>
              <a:t> </a:t>
            </a:r>
            <a:r>
              <a:rPr lang="it-IT" altLang="ja-JP" sz="1500">
                <a:solidFill>
                  <a:srgbClr val="000066"/>
                </a:solidFill>
                <a:latin typeface="Comic Sans MS" panose="030F0702030302020204" pitchFamily="66" charset="0"/>
              </a:rPr>
              <a:t>ultima reazione è quella che, oltre a rigenerare l’OH, avvia la formazione dell’ozono troposferico, essendo seguita, nelle </a:t>
            </a:r>
            <a:r>
              <a:rPr lang="it-IT" altLang="ja-JP" sz="1500" u="sng">
                <a:solidFill>
                  <a:srgbClr val="000066"/>
                </a:solidFill>
                <a:latin typeface="Comic Sans MS" panose="030F0702030302020204" pitchFamily="66" charset="0"/>
              </a:rPr>
              <a:t>opportune condizioni</a:t>
            </a:r>
            <a:r>
              <a:rPr lang="it-IT" altLang="ja-JP" sz="1500">
                <a:solidFill>
                  <a:srgbClr val="000066"/>
                </a:solidFill>
                <a:latin typeface="Comic Sans MS" panose="030F0702030302020204" pitchFamily="66" charset="0"/>
              </a:rPr>
              <a:t> (quelle che cioè possono generare lo smog fotochimico), dalla reazione fotochimica, per la quale bastano gli UVA: </a:t>
            </a:r>
            <a:endParaRPr lang="it-IT" altLang="it-IT" sz="1500">
              <a:solidFill>
                <a:srgbClr val="000066"/>
              </a:solidFill>
              <a:latin typeface="Comic Sans MS" panose="030F0702030302020204" pitchFamily="66" charset="0"/>
            </a:endParaRPr>
          </a:p>
        </p:txBody>
      </p:sp>
      <p:graphicFrame>
        <p:nvGraphicFramePr>
          <p:cNvPr id="386055" name="Object 7">
            <a:extLst>
              <a:ext uri="{FF2B5EF4-FFF2-40B4-BE49-F238E27FC236}">
                <a16:creationId xmlns:a16="http://schemas.microsoft.com/office/drawing/2014/main" xmlns="" id="{8D05421B-B1F9-1EBF-0280-F894AB03624B}"/>
              </a:ext>
            </a:extLst>
          </p:cNvPr>
          <p:cNvGraphicFramePr>
            <a:graphicFrameLocks noChangeAspect="1"/>
          </p:cNvGraphicFramePr>
          <p:nvPr/>
        </p:nvGraphicFramePr>
        <p:xfrm>
          <a:off x="5643563" y="5929313"/>
          <a:ext cx="2498725" cy="608012"/>
        </p:xfrm>
        <a:graphic>
          <a:graphicData uri="http://schemas.openxmlformats.org/presentationml/2006/ole">
            <mc:AlternateContent xmlns:mc="http://schemas.openxmlformats.org/markup-compatibility/2006">
              <mc:Choice xmlns:v="urn:schemas-microsoft-com:vml" Requires="v">
                <p:oleObj spid="_x0000_s5124" name="Equation" r:id="rId9" imgW="1304803" imgH="276082" progId="Equation.3">
                  <p:embed/>
                </p:oleObj>
              </mc:Choice>
              <mc:Fallback>
                <p:oleObj name="Equation" r:id="rId9" imgW="1304803" imgH="276082" progId="Equation.3">
                  <p:embed/>
                  <p:pic>
                    <p:nvPicPr>
                      <p:cNvPr id="386055" name="Object 7">
                        <a:extLst>
                          <a:ext uri="{FF2B5EF4-FFF2-40B4-BE49-F238E27FC236}">
                            <a16:creationId xmlns:a16="http://schemas.microsoft.com/office/drawing/2014/main" xmlns="" id="{8D05421B-B1F9-1EBF-0280-F894AB0362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3563" y="5929313"/>
                        <a:ext cx="24987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7" name="Text Box 8">
            <a:extLst>
              <a:ext uri="{FF2B5EF4-FFF2-40B4-BE49-F238E27FC236}">
                <a16:creationId xmlns:a16="http://schemas.microsoft.com/office/drawing/2014/main" xmlns="" id="{8E20583E-2556-04D7-2BD2-75892B12251B}"/>
              </a:ext>
            </a:extLst>
          </p:cNvPr>
          <p:cNvSpPr txBox="1">
            <a:spLocks noChangeArrowheads="1"/>
          </p:cNvSpPr>
          <p:nvPr/>
        </p:nvSpPr>
        <p:spPr bwMode="auto">
          <a:xfrm>
            <a:off x="228600" y="1447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potere ossidativo dell</a:t>
            </a:r>
            <a:r>
              <a:rPr lang="ja-JP" altLang="it-IT" sz="2400">
                <a:solidFill>
                  <a:srgbClr val="FFFF66"/>
                </a:solidFill>
                <a:latin typeface="Comic Sans MS" panose="030F0702030302020204" pitchFamily="66" charset="0"/>
              </a:rPr>
              <a:t>’</a:t>
            </a:r>
            <a:r>
              <a:rPr lang="it-IT" altLang="ja-JP" sz="2400">
                <a:solidFill>
                  <a:srgbClr val="FFFF66"/>
                </a:solidFill>
                <a:latin typeface="Comic Sans MS" panose="030F0702030302020204" pitchFamily="66" charset="0"/>
              </a:rPr>
              <a:t>atmosfera. Considerazioni generali</a:t>
            </a:r>
            <a:endParaRPr lang="it-IT" altLang="it-IT" sz="2000">
              <a:latin typeface="Comic Sans MS" panose="030F0702030302020204" pitchFamily="66" charset="0"/>
            </a:endParaRPr>
          </a:p>
        </p:txBody>
      </p:sp>
      <p:sp>
        <p:nvSpPr>
          <p:cNvPr id="386057" name="Text Box 9">
            <a:extLst>
              <a:ext uri="{FF2B5EF4-FFF2-40B4-BE49-F238E27FC236}">
                <a16:creationId xmlns:a16="http://schemas.microsoft.com/office/drawing/2014/main" xmlns="" id="{FDA7D7A8-A355-F8B5-74C8-4D87C57220A0}"/>
              </a:ext>
            </a:extLst>
          </p:cNvPr>
          <p:cNvSpPr txBox="1">
            <a:spLocks noChangeArrowheads="1"/>
          </p:cNvSpPr>
          <p:nvPr/>
        </p:nvSpPr>
        <p:spPr bwMode="auto">
          <a:xfrm>
            <a:off x="228600" y="4510088"/>
            <a:ext cx="868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sym typeface="Symbol" panose="05050102010706020507" pitchFamily="18" charset="2"/>
              </a:rPr>
              <a:t>L</a:t>
            </a:r>
            <a:r>
              <a:rPr lang="ja-JP" altLang="it-IT" sz="1800">
                <a:solidFill>
                  <a:srgbClr val="000066"/>
                </a:solidFill>
                <a:latin typeface="Comic Sans MS" panose="030F0702030302020204" pitchFamily="66" charset="0"/>
                <a:sym typeface="Symbol" panose="05050102010706020507" pitchFamily="18" charset="2"/>
              </a:rPr>
              <a:t>’</a:t>
            </a:r>
            <a:r>
              <a:rPr lang="it-IT" altLang="ja-JP" sz="1800">
                <a:solidFill>
                  <a:srgbClr val="000066"/>
                </a:solidFill>
                <a:latin typeface="Comic Sans MS" panose="030F0702030302020204" pitchFamily="66" charset="0"/>
                <a:sym typeface="Symbol" panose="05050102010706020507" pitchFamily="18" charset="2"/>
              </a:rPr>
              <a:t>OH si rigenera dall</a:t>
            </a:r>
            <a:r>
              <a:rPr lang="ja-JP" altLang="it-IT" sz="1800">
                <a:solidFill>
                  <a:srgbClr val="000066"/>
                </a:solidFill>
                <a:latin typeface="Comic Sans MS" panose="030F0702030302020204" pitchFamily="66" charset="0"/>
                <a:sym typeface="Symbol" panose="05050102010706020507" pitchFamily="18" charset="2"/>
              </a:rPr>
              <a:t>’</a:t>
            </a:r>
            <a:r>
              <a:rPr lang="it-IT" altLang="ja-JP" sz="1800">
                <a:solidFill>
                  <a:srgbClr val="000066"/>
                </a:solidFill>
                <a:latin typeface="Comic Sans MS" panose="030F0702030302020204" pitchFamily="66" charset="0"/>
                <a:sym typeface="Symbol" panose="05050102010706020507" pitchFamily="18" charset="2"/>
              </a:rPr>
              <a:t>HO</a:t>
            </a:r>
            <a:r>
              <a:rPr lang="it-IT" altLang="ja-JP" sz="1800" baseline="-25000">
                <a:solidFill>
                  <a:srgbClr val="000066"/>
                </a:solidFill>
                <a:latin typeface="Comic Sans MS" panose="030F0702030302020204" pitchFamily="66" charset="0"/>
                <a:sym typeface="Symbol" panose="05050102010706020507" pitchFamily="18" charset="2"/>
              </a:rPr>
              <a:t>2</a:t>
            </a:r>
            <a:r>
              <a:rPr lang="it-IT" altLang="ja-JP" sz="1800">
                <a:solidFill>
                  <a:srgbClr val="000066"/>
                </a:solidFill>
                <a:latin typeface="Comic Sans MS" panose="030F0702030302020204" pitchFamily="66" charset="0"/>
                <a:sym typeface="Symbol" panose="05050102010706020507" pitchFamily="18" charset="2"/>
              </a:rPr>
              <a:t> ossidando il monossido di azoto:</a:t>
            </a:r>
            <a:endParaRPr lang="it-IT" altLang="it-IT" sz="1800">
              <a:solidFill>
                <a:srgbClr val="000066"/>
              </a:solidFill>
              <a:latin typeface="Comic Sans MS" panose="030F0702030302020204" pitchFamily="66" charset="0"/>
            </a:endParaRPr>
          </a:p>
        </p:txBody>
      </p:sp>
      <p:sp>
        <p:nvSpPr>
          <p:cNvPr id="25609" name="Segnaposto numero diapositiva 6">
            <a:extLst>
              <a:ext uri="{FF2B5EF4-FFF2-40B4-BE49-F238E27FC236}">
                <a16:creationId xmlns:a16="http://schemas.microsoft.com/office/drawing/2014/main" xmlns="" id="{28354136-3458-1D32-B708-CFC37F67720C}"/>
              </a:ext>
            </a:extLst>
          </p:cNvPr>
          <p:cNvSpPr txBox="1">
            <a:spLocks noGrp="1"/>
          </p:cNvSpPr>
          <p:nvPr/>
        </p:nvSpPr>
        <p:spPr bwMode="auto">
          <a:xfrm>
            <a:off x="8772525" y="6542088"/>
            <a:ext cx="37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FA4BCE5A-452B-445E-A1D0-2C2A8DF46B6D}" type="slidenum">
              <a:rPr lang="it-IT" altLang="it-IT" sz="1000">
                <a:solidFill>
                  <a:srgbClr val="000066"/>
                </a:solidFill>
                <a:latin typeface="Comic Sans MS" panose="030F0702030302020204" pitchFamily="66" charset="0"/>
              </a:rPr>
              <a:pPr algn="r" eaLnBrk="1" hangingPunct="1">
                <a:spcBef>
                  <a:spcPct val="50000"/>
                </a:spcBef>
                <a:buFontTx/>
                <a:buNone/>
              </a:pPr>
              <a:t>21</a:t>
            </a:fld>
            <a:endParaRPr lang="it-IT" altLang="it-IT" sz="1000">
              <a:solidFill>
                <a:srgbClr val="000066"/>
              </a:solidFill>
              <a:latin typeface="Comic Sans MS" panose="030F0702030302020204" pitchFamily="66" charset="0"/>
            </a:endParaRPr>
          </a:p>
        </p:txBody>
      </p:sp>
      <p:sp>
        <p:nvSpPr>
          <p:cNvPr id="25610" name="Segnaposto data 4">
            <a:extLst>
              <a:ext uri="{FF2B5EF4-FFF2-40B4-BE49-F238E27FC236}">
                <a16:creationId xmlns:a16="http://schemas.microsoft.com/office/drawing/2014/main" xmlns="" id="{A9131A70-4367-2E69-0566-C891388188F4}"/>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3" name="Rectangle 40">
            <a:extLst>
              <a:ext uri="{FF2B5EF4-FFF2-40B4-BE49-F238E27FC236}">
                <a16:creationId xmlns:a16="http://schemas.microsoft.com/office/drawing/2014/main" xmlns="" id="{F8FB1C97-9F0A-3C5A-FDFF-115EEA10BFFF}"/>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86057">
                                            <p:txEl>
                                              <p:pRg st="0" end="0"/>
                                            </p:txEl>
                                          </p:spTgt>
                                        </p:tgtEl>
                                        <p:attrNameLst>
                                          <p:attrName>style.visibility</p:attrName>
                                        </p:attrNameLst>
                                      </p:cBhvr>
                                      <p:to>
                                        <p:strVal val="visible"/>
                                      </p:to>
                                    </p:set>
                                    <p:anim calcmode="lin" valueType="num">
                                      <p:cBhvr additive="base">
                                        <p:cTn id="7" dur="500" fill="hold"/>
                                        <p:tgtEl>
                                          <p:spTgt spid="3860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60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386053"/>
                                        </p:tgtEl>
                                        <p:attrNameLst>
                                          <p:attrName>style.visibility</p:attrName>
                                        </p:attrNameLst>
                                      </p:cBhvr>
                                      <p:to>
                                        <p:strVal val="visible"/>
                                      </p:to>
                                    </p:set>
                                    <p:animEffect transition="in" filter="box(out)">
                                      <p:cBhvr>
                                        <p:cTn id="12" dur="500"/>
                                        <p:tgtEl>
                                          <p:spTgt spid="386053"/>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86054">
                                            <p:txEl>
                                              <p:pRg st="0" end="0"/>
                                            </p:txEl>
                                          </p:spTgt>
                                        </p:tgtEl>
                                        <p:attrNameLst>
                                          <p:attrName>style.visibility</p:attrName>
                                        </p:attrNameLst>
                                      </p:cBhvr>
                                      <p:to>
                                        <p:strVal val="visible"/>
                                      </p:to>
                                    </p:set>
                                    <p:anim calcmode="lin" valueType="num">
                                      <p:cBhvr additive="base">
                                        <p:cTn id="17" dur="500" fill="hold"/>
                                        <p:tgtEl>
                                          <p:spTgt spid="38605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860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rbrake.wav"/>
                                        </p:tgtEl>
                                      </p:cMediaNode>
                                    </p:audio>
                                  </p:sub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386055"/>
                                        </p:tgtEl>
                                        <p:attrNameLst>
                                          <p:attrName>style.visibility</p:attrName>
                                        </p:attrNameLst>
                                      </p:cBhvr>
                                      <p:to>
                                        <p:strVal val="visible"/>
                                      </p:to>
                                    </p:set>
                                    <p:animEffect transition="in" filter="box(out)">
                                      <p:cBhvr>
                                        <p:cTn id="22" dur="500"/>
                                        <p:tgtEl>
                                          <p:spTgt spid="386055"/>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build="p" autoUpdateAnimBg="0"/>
      <p:bldP spid="386057"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xmlns="" id="{1A45B1E2-8BF6-D7ED-AD66-6A2B9D932525}"/>
              </a:ext>
            </a:extLst>
          </p:cNvPr>
          <p:cNvSpPr txBox="1">
            <a:spLocks noChangeArrowheads="1"/>
          </p:cNvSpPr>
          <p:nvPr/>
        </p:nvSpPr>
        <p:spPr bwMode="auto">
          <a:xfrm>
            <a:off x="419100" y="1357313"/>
            <a:ext cx="3795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Flussi globali annuali di CO</a:t>
            </a:r>
            <a:endParaRPr lang="it-IT" altLang="it-IT" sz="1800">
              <a:latin typeface="Comic Sans MS" panose="030F0702030302020204" pitchFamily="66" charset="0"/>
            </a:endParaRPr>
          </a:p>
        </p:txBody>
      </p:sp>
      <p:pic>
        <p:nvPicPr>
          <p:cNvPr id="26627" name="Picture 7">
            <a:extLst>
              <a:ext uri="{FF2B5EF4-FFF2-40B4-BE49-F238E27FC236}">
                <a16:creationId xmlns:a16="http://schemas.microsoft.com/office/drawing/2014/main" xmlns="" id="{34481CB9-7E0E-C942-B3DB-99F782731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785938"/>
            <a:ext cx="47148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egnaposto numero diapositiva 6">
            <a:extLst>
              <a:ext uri="{FF2B5EF4-FFF2-40B4-BE49-F238E27FC236}">
                <a16:creationId xmlns:a16="http://schemas.microsoft.com/office/drawing/2014/main" xmlns="" id="{11B5ED5B-2C1A-708B-E397-C43BB4358B6F}"/>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4BDAC1A7-AC86-41D2-8427-2B3B72DD90F8}" type="slidenum">
              <a:rPr lang="it-IT" altLang="it-IT" sz="1000">
                <a:solidFill>
                  <a:srgbClr val="000066"/>
                </a:solidFill>
                <a:latin typeface="Comic Sans MS" panose="030F0702030302020204" pitchFamily="66" charset="0"/>
              </a:rPr>
              <a:pPr algn="r" eaLnBrk="1" hangingPunct="1">
                <a:spcBef>
                  <a:spcPct val="50000"/>
                </a:spcBef>
                <a:buFontTx/>
                <a:buNone/>
              </a:pPr>
              <a:t>22</a:t>
            </a:fld>
            <a:endParaRPr lang="it-IT" altLang="it-IT" sz="1000">
              <a:solidFill>
                <a:srgbClr val="000066"/>
              </a:solidFill>
              <a:latin typeface="Comic Sans MS" panose="030F0702030302020204" pitchFamily="66" charset="0"/>
            </a:endParaRPr>
          </a:p>
        </p:txBody>
      </p:sp>
      <p:sp>
        <p:nvSpPr>
          <p:cNvPr id="26629" name="Segnaposto data 4">
            <a:extLst>
              <a:ext uri="{FF2B5EF4-FFF2-40B4-BE49-F238E27FC236}">
                <a16:creationId xmlns:a16="http://schemas.microsoft.com/office/drawing/2014/main" xmlns="" id="{7B62C400-7D7F-ABB5-97B2-9A8FB5EF3772}"/>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pic>
        <p:nvPicPr>
          <p:cNvPr id="26631" name="Picture 1029">
            <a:extLst>
              <a:ext uri="{FF2B5EF4-FFF2-40B4-BE49-F238E27FC236}">
                <a16:creationId xmlns:a16="http://schemas.microsoft.com/office/drawing/2014/main" xmlns="" id="{A0809F47-65D0-8156-C6B8-8D4DDD082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785938"/>
            <a:ext cx="3771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3">
            <a:extLst>
              <a:ext uri="{FF2B5EF4-FFF2-40B4-BE49-F238E27FC236}">
                <a16:creationId xmlns:a16="http://schemas.microsoft.com/office/drawing/2014/main" xmlns="" id="{5A13FA6B-5960-EEC8-CA8F-8124FA2F6665}"/>
              </a:ext>
            </a:extLst>
          </p:cNvPr>
          <p:cNvSpPr txBox="1">
            <a:spLocks noChangeArrowheads="1"/>
          </p:cNvSpPr>
          <p:nvPr/>
        </p:nvSpPr>
        <p:spPr bwMode="auto">
          <a:xfrm>
            <a:off x="5062538" y="1357313"/>
            <a:ext cx="379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Flussi globali annuali di CH</a:t>
            </a:r>
            <a:r>
              <a:rPr lang="it-IT" altLang="it-IT" sz="2000" baseline="-25000">
                <a:solidFill>
                  <a:srgbClr val="FFFF66"/>
                </a:solidFill>
                <a:latin typeface="Comic Sans MS" panose="030F0702030302020204" pitchFamily="66" charset="0"/>
              </a:rPr>
              <a:t>4</a:t>
            </a:r>
            <a:endParaRPr lang="it-IT" altLang="it-IT" sz="1800" baseline="-25000">
              <a:latin typeface="Comic Sans MS" panose="030F0702030302020204" pitchFamily="66" charset="0"/>
            </a:endParaRPr>
          </a:p>
        </p:txBody>
      </p:sp>
      <p:sp>
        <p:nvSpPr>
          <p:cNvPr id="26633" name="CasellaDiTesto 10">
            <a:extLst>
              <a:ext uri="{FF2B5EF4-FFF2-40B4-BE49-F238E27FC236}">
                <a16:creationId xmlns:a16="http://schemas.microsoft.com/office/drawing/2014/main" xmlns="" id="{4F20EB64-69A3-719C-D16E-50D9272DF3D8}"/>
              </a:ext>
            </a:extLst>
          </p:cNvPr>
          <p:cNvSpPr txBox="1">
            <a:spLocks noChangeArrowheads="1"/>
          </p:cNvSpPr>
          <p:nvPr/>
        </p:nvSpPr>
        <p:spPr bwMode="auto">
          <a:xfrm>
            <a:off x="357188" y="928688"/>
            <a:ext cx="828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rPr>
              <a:t>In un’atmosfera non inquinata, i composti organici più abbondanti sono CO e CH</a:t>
            </a:r>
            <a:r>
              <a:rPr lang="it-IT" altLang="it-IT" sz="1800" baseline="-25000">
                <a:solidFill>
                  <a:srgbClr val="000066"/>
                </a:solidFill>
              </a:rPr>
              <a:t>4</a:t>
            </a:r>
            <a:r>
              <a:rPr lang="it-IT" altLang="it-IT" sz="1800">
                <a:solidFill>
                  <a:srgbClr val="000066"/>
                </a:solidFill>
              </a:rPr>
              <a:t>. </a:t>
            </a:r>
          </a:p>
        </p:txBody>
      </p:sp>
      <p:sp>
        <p:nvSpPr>
          <p:cNvPr id="11" name="Rectangle 40">
            <a:extLst>
              <a:ext uri="{FF2B5EF4-FFF2-40B4-BE49-F238E27FC236}">
                <a16:creationId xmlns:a16="http://schemas.microsoft.com/office/drawing/2014/main" xmlns="" id="{C4F5237A-5837-7D6B-08E0-F75965808ACE}"/>
              </a:ext>
            </a:extLst>
          </p:cNvPr>
          <p:cNvSpPr>
            <a:spLocks noChangeArrowheads="1"/>
          </p:cNvSpPr>
          <p:nvPr/>
        </p:nvSpPr>
        <p:spPr bwMode="auto">
          <a:xfrm>
            <a:off x="1504950" y="4445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90">
            <a:extLst>
              <a:ext uri="{FF2B5EF4-FFF2-40B4-BE49-F238E27FC236}">
                <a16:creationId xmlns:a16="http://schemas.microsoft.com/office/drawing/2014/main" xmlns="" id="{87CB6BEF-0A6A-E96F-7EF5-F8C96AF3EE83}"/>
              </a:ext>
            </a:extLst>
          </p:cNvPr>
          <p:cNvSpPr txBox="1">
            <a:spLocks noChangeArrowheads="1"/>
          </p:cNvSpPr>
          <p:nvPr/>
        </p:nvSpPr>
        <p:spPr bwMode="auto">
          <a:xfrm>
            <a:off x="3094038" y="1255713"/>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CO</a:t>
            </a:r>
            <a:endParaRPr lang="it-IT" altLang="it-IT" sz="1800">
              <a:latin typeface="Comic Sans MS" panose="030F0702030302020204" pitchFamily="66" charset="0"/>
            </a:endParaRPr>
          </a:p>
        </p:txBody>
      </p:sp>
      <p:sp>
        <p:nvSpPr>
          <p:cNvPr id="318657" name="Text Box 193">
            <a:extLst>
              <a:ext uri="{FF2B5EF4-FFF2-40B4-BE49-F238E27FC236}">
                <a16:creationId xmlns:a16="http://schemas.microsoft.com/office/drawing/2014/main" xmlns="" id="{3EBB14DE-5937-E772-32FF-2BB506ADF2EC}"/>
              </a:ext>
            </a:extLst>
          </p:cNvPr>
          <p:cNvSpPr txBox="1">
            <a:spLocks noChangeArrowheads="1"/>
          </p:cNvSpPr>
          <p:nvPr/>
        </p:nvSpPr>
        <p:spPr bwMode="auto">
          <a:xfrm>
            <a:off x="457200" y="3363913"/>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Il radicale idroperossido rigenera il radicale idrossido ossidando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a:t>
            </a:r>
            <a:endParaRPr lang="it-IT" altLang="it-IT" sz="1600">
              <a:solidFill>
                <a:srgbClr val="000066"/>
              </a:solidFill>
              <a:latin typeface="Comic Sans MS" panose="030F0702030302020204" pitchFamily="66" charset="0"/>
            </a:endParaRPr>
          </a:p>
        </p:txBody>
      </p:sp>
      <p:graphicFrame>
        <p:nvGraphicFramePr>
          <p:cNvPr id="318658" name="Object 194">
            <a:extLst>
              <a:ext uri="{FF2B5EF4-FFF2-40B4-BE49-F238E27FC236}">
                <a16:creationId xmlns:a16="http://schemas.microsoft.com/office/drawing/2014/main" xmlns="" id="{F2967617-E8E9-9131-3984-C5977336D44E}"/>
              </a:ext>
            </a:extLst>
          </p:cNvPr>
          <p:cNvGraphicFramePr>
            <a:graphicFrameLocks noChangeAspect="1"/>
          </p:cNvGraphicFramePr>
          <p:nvPr/>
        </p:nvGraphicFramePr>
        <p:xfrm>
          <a:off x="4865688" y="1792288"/>
          <a:ext cx="2476500" cy="841375"/>
        </p:xfrm>
        <a:graphic>
          <a:graphicData uri="http://schemas.openxmlformats.org/presentationml/2006/ole">
            <mc:AlternateContent xmlns:mc="http://schemas.openxmlformats.org/markup-compatibility/2006">
              <mc:Choice xmlns:v="urn:schemas-microsoft-com:vml" Requires="v">
                <p:oleObj spid="_x0000_s6146" name="Equation" r:id="rId4" imgW="1285997" imgH="400189" progId="Equation.3">
                  <p:embed/>
                </p:oleObj>
              </mc:Choice>
              <mc:Fallback>
                <p:oleObj name="Equation" r:id="rId4" imgW="1285997" imgH="400189" progId="Equation.3">
                  <p:embed/>
                  <p:pic>
                    <p:nvPicPr>
                      <p:cNvPr id="318658" name="Object 194">
                        <a:extLst>
                          <a:ext uri="{FF2B5EF4-FFF2-40B4-BE49-F238E27FC236}">
                            <a16:creationId xmlns:a16="http://schemas.microsoft.com/office/drawing/2014/main" xmlns="" id="{F2967617-E8E9-9131-3984-C5977336D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688" y="1792288"/>
                        <a:ext cx="2476500"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18660" name="Object 196">
            <a:extLst>
              <a:ext uri="{FF2B5EF4-FFF2-40B4-BE49-F238E27FC236}">
                <a16:creationId xmlns:a16="http://schemas.microsoft.com/office/drawing/2014/main" xmlns="" id="{67D2593A-ADBA-C037-A757-6870F5B68A99}"/>
              </a:ext>
            </a:extLst>
          </p:cNvPr>
          <p:cNvGraphicFramePr>
            <a:graphicFrameLocks noChangeAspect="1"/>
          </p:cNvGraphicFramePr>
          <p:nvPr/>
        </p:nvGraphicFramePr>
        <p:xfrm>
          <a:off x="2286000" y="3808413"/>
          <a:ext cx="4576763" cy="839787"/>
        </p:xfrm>
        <a:graphic>
          <a:graphicData uri="http://schemas.openxmlformats.org/presentationml/2006/ole">
            <mc:AlternateContent xmlns:mc="http://schemas.openxmlformats.org/markup-compatibility/2006">
              <mc:Choice xmlns:v="urn:schemas-microsoft-com:vml" Requires="v">
                <p:oleObj spid="_x0000_s6147" name="Equation" r:id="rId6" imgW="2428997" imgH="400189" progId="Equation.3">
                  <p:embed/>
                </p:oleObj>
              </mc:Choice>
              <mc:Fallback>
                <p:oleObj name="Equation" r:id="rId6" imgW="2428997" imgH="400189" progId="Equation.3">
                  <p:embed/>
                  <p:pic>
                    <p:nvPicPr>
                      <p:cNvPr id="318660" name="Object 196">
                        <a:extLst>
                          <a:ext uri="{FF2B5EF4-FFF2-40B4-BE49-F238E27FC236}">
                            <a16:creationId xmlns:a16="http://schemas.microsoft.com/office/drawing/2014/main" xmlns="" id="{67D2593A-ADBA-C037-A757-6870F5B6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808413"/>
                        <a:ext cx="4576763"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18661" name="Object 197">
            <a:extLst>
              <a:ext uri="{FF2B5EF4-FFF2-40B4-BE49-F238E27FC236}">
                <a16:creationId xmlns:a16="http://schemas.microsoft.com/office/drawing/2014/main" xmlns="" id="{24355492-EC6D-FAF1-1320-6FB8AC086EA0}"/>
              </a:ext>
            </a:extLst>
          </p:cNvPr>
          <p:cNvGraphicFramePr>
            <a:graphicFrameLocks noChangeAspect="1"/>
          </p:cNvGraphicFramePr>
          <p:nvPr/>
        </p:nvGraphicFramePr>
        <p:xfrm>
          <a:off x="2655888" y="5295900"/>
          <a:ext cx="3806825" cy="1028700"/>
        </p:xfrm>
        <a:graphic>
          <a:graphicData uri="http://schemas.openxmlformats.org/presentationml/2006/ole">
            <mc:AlternateContent xmlns:mc="http://schemas.openxmlformats.org/markup-compatibility/2006">
              <mc:Choice xmlns:v="urn:schemas-microsoft-com:vml" Requires="v">
                <p:oleObj spid="_x0000_s6148" name="Equation" r:id="rId8" imgW="2009734" imgH="504854" progId="Equation.3">
                  <p:embed/>
                </p:oleObj>
              </mc:Choice>
              <mc:Fallback>
                <p:oleObj name="Equation" r:id="rId8" imgW="2009734" imgH="504854" progId="Equation.3">
                  <p:embed/>
                  <p:pic>
                    <p:nvPicPr>
                      <p:cNvPr id="318661" name="Object 197">
                        <a:extLst>
                          <a:ext uri="{FF2B5EF4-FFF2-40B4-BE49-F238E27FC236}">
                            <a16:creationId xmlns:a16="http://schemas.microsoft.com/office/drawing/2014/main" xmlns="" id="{24355492-EC6D-FAF1-1320-6FB8AC086E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5888" y="5295900"/>
                        <a:ext cx="38068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8662" name="Text Box 198">
            <a:extLst>
              <a:ext uri="{FF2B5EF4-FFF2-40B4-BE49-F238E27FC236}">
                <a16:creationId xmlns:a16="http://schemas.microsoft.com/office/drawing/2014/main" xmlns="" id="{3401144F-E9AD-E153-84EF-3D721E674305}"/>
              </a:ext>
            </a:extLst>
          </p:cNvPr>
          <p:cNvSpPr txBox="1">
            <a:spLocks noChangeArrowheads="1"/>
          </p:cNvSpPr>
          <p:nvPr/>
        </p:nvSpPr>
        <p:spPr bwMode="auto">
          <a:xfrm>
            <a:off x="457200" y="4891088"/>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A sua volta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 si rigenera dall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 per fotolisi</a:t>
            </a:r>
            <a:endParaRPr lang="it-IT" altLang="it-IT" sz="1600">
              <a:solidFill>
                <a:srgbClr val="000066"/>
              </a:solidFill>
              <a:latin typeface="Comic Sans MS" panose="030F0702030302020204" pitchFamily="66" charset="0"/>
            </a:endParaRPr>
          </a:p>
        </p:txBody>
      </p:sp>
      <p:sp>
        <p:nvSpPr>
          <p:cNvPr id="27656" name="Segnaposto numero diapositiva 6">
            <a:extLst>
              <a:ext uri="{FF2B5EF4-FFF2-40B4-BE49-F238E27FC236}">
                <a16:creationId xmlns:a16="http://schemas.microsoft.com/office/drawing/2014/main" xmlns="" id="{96ED1CEF-9632-D6A4-EC56-FD8F01FB7B49}"/>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55C7050-476B-4B2B-B0D3-F317315DAAA6}" type="slidenum">
              <a:rPr lang="it-IT" altLang="it-IT" sz="1000">
                <a:solidFill>
                  <a:srgbClr val="000066"/>
                </a:solidFill>
                <a:latin typeface="Comic Sans MS" panose="030F0702030302020204" pitchFamily="66" charset="0"/>
              </a:rPr>
              <a:pPr algn="r" eaLnBrk="1" hangingPunct="1">
                <a:spcBef>
                  <a:spcPct val="50000"/>
                </a:spcBef>
                <a:buFontTx/>
                <a:buNone/>
              </a:pPr>
              <a:t>23</a:t>
            </a:fld>
            <a:endParaRPr lang="it-IT" altLang="it-IT" sz="1000">
              <a:solidFill>
                <a:srgbClr val="000066"/>
              </a:solidFill>
              <a:latin typeface="Comic Sans MS" panose="030F0702030302020204" pitchFamily="66" charset="0"/>
            </a:endParaRPr>
          </a:p>
        </p:txBody>
      </p:sp>
      <p:sp>
        <p:nvSpPr>
          <p:cNvPr id="27658" name="Segnaposto data 4">
            <a:extLst>
              <a:ext uri="{FF2B5EF4-FFF2-40B4-BE49-F238E27FC236}">
                <a16:creationId xmlns:a16="http://schemas.microsoft.com/office/drawing/2014/main" xmlns="" id="{5C9FD3C5-B3A7-C388-8B82-4535D0E45EC6}"/>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27659" name="CasellaDiTesto 1">
            <a:extLst>
              <a:ext uri="{FF2B5EF4-FFF2-40B4-BE49-F238E27FC236}">
                <a16:creationId xmlns:a16="http://schemas.microsoft.com/office/drawing/2014/main" xmlns="" id="{300A9667-4A8F-AB14-8AFB-A7F1B73C49CA}"/>
              </a:ext>
            </a:extLst>
          </p:cNvPr>
          <p:cNvSpPr txBox="1">
            <a:spLocks noChangeArrowheads="1"/>
          </p:cNvSpPr>
          <p:nvPr/>
        </p:nvSpPr>
        <p:spPr bwMode="auto">
          <a:xfrm>
            <a:off x="179388" y="1196975"/>
            <a:ext cx="38274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Proviamo a quantificare l’effetto dell’ossidazione di molecole semplici, CO e CH</a:t>
            </a:r>
            <a:r>
              <a:rPr lang="it-IT" altLang="it-IT" sz="1800" baseline="-25000">
                <a:solidFill>
                  <a:srgbClr val="000066"/>
                </a:solidFill>
                <a:latin typeface="Comic Sans MS" panose="030F0702030302020204" pitchFamily="66" charset="0"/>
              </a:rPr>
              <a:t>4</a:t>
            </a:r>
            <a:r>
              <a:rPr lang="it-IT" altLang="it-IT" sz="1800">
                <a:solidFill>
                  <a:srgbClr val="000066"/>
                </a:solidFill>
                <a:latin typeface="Comic Sans MS" panose="030F0702030302020204" pitchFamily="66" charset="0"/>
              </a:rPr>
              <a:t>, nella produzione dell’O</a:t>
            </a:r>
            <a:r>
              <a:rPr lang="it-IT" altLang="it-IT" sz="18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e  nella produzione di altre molecole caratterizzanti una condizione di smog fotochimico. </a:t>
            </a:r>
          </a:p>
        </p:txBody>
      </p:sp>
      <p:sp>
        <p:nvSpPr>
          <p:cNvPr id="27660" name="CasellaDiTesto 2">
            <a:extLst>
              <a:ext uri="{FF2B5EF4-FFF2-40B4-BE49-F238E27FC236}">
                <a16:creationId xmlns:a16="http://schemas.microsoft.com/office/drawing/2014/main" xmlns="" id="{3B21FCA0-190C-7154-CE79-86D36DA7FF41}"/>
              </a:ext>
            </a:extLst>
          </p:cNvPr>
          <p:cNvSpPr txBox="1">
            <a:spLocks noChangeArrowheads="1"/>
          </p:cNvSpPr>
          <p:nvPr/>
        </p:nvSpPr>
        <p:spPr bwMode="auto">
          <a:xfrm>
            <a:off x="6875463" y="5324475"/>
            <a:ext cx="2233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Al netto l’ossidazione di CO produce una sola molecola di O</a:t>
            </a:r>
            <a:r>
              <a:rPr lang="it-IT" altLang="it-IT" sz="18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a:t>
            </a:r>
          </a:p>
        </p:txBody>
      </p:sp>
      <p:sp>
        <p:nvSpPr>
          <p:cNvPr id="13" name="Rectangle 40">
            <a:extLst>
              <a:ext uri="{FF2B5EF4-FFF2-40B4-BE49-F238E27FC236}">
                <a16:creationId xmlns:a16="http://schemas.microsoft.com/office/drawing/2014/main" xmlns="" id="{643093AF-CC92-CA3C-4CA4-64BB0EF0F47B}"/>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18658"/>
                                        </p:tgtEl>
                                        <p:attrNameLst>
                                          <p:attrName>style.visibility</p:attrName>
                                        </p:attrNameLst>
                                      </p:cBhvr>
                                      <p:to>
                                        <p:strVal val="visible"/>
                                      </p:to>
                                    </p:set>
                                    <p:animEffect transition="in" filter="box(out)">
                                      <p:cBhvr>
                                        <p:cTn id="7" dur="500"/>
                                        <p:tgtEl>
                                          <p:spTgt spid="31865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18657"/>
                                        </p:tgtEl>
                                        <p:attrNameLst>
                                          <p:attrName>style.visibility</p:attrName>
                                        </p:attrNameLst>
                                      </p:cBhvr>
                                      <p:to>
                                        <p:strVal val="visible"/>
                                      </p:to>
                                    </p:set>
                                    <p:anim calcmode="lin" valueType="num">
                                      <p:cBhvr additive="base">
                                        <p:cTn id="12" dur="500" fill="hold"/>
                                        <p:tgtEl>
                                          <p:spTgt spid="318657"/>
                                        </p:tgtEl>
                                        <p:attrNameLst>
                                          <p:attrName>ppt_x</p:attrName>
                                        </p:attrNameLst>
                                      </p:cBhvr>
                                      <p:tavLst>
                                        <p:tav tm="0">
                                          <p:val>
                                            <p:strVal val="0-#ppt_w/2"/>
                                          </p:val>
                                        </p:tav>
                                        <p:tav tm="100000">
                                          <p:val>
                                            <p:strVal val="#ppt_x"/>
                                          </p:val>
                                        </p:tav>
                                      </p:tavLst>
                                    </p:anim>
                                    <p:anim calcmode="lin" valueType="num">
                                      <p:cBhvr additive="base">
                                        <p:cTn id="13" dur="500" fill="hold"/>
                                        <p:tgtEl>
                                          <p:spTgt spid="31865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4" presetClass="entr" presetSubtype="32" fill="hold" nodeType="afterEffect">
                                  <p:stCondLst>
                                    <p:cond delay="0"/>
                                  </p:stCondLst>
                                  <p:childTnLst>
                                    <p:set>
                                      <p:cBhvr>
                                        <p:cTn id="16" dur="1" fill="hold">
                                          <p:stCondLst>
                                            <p:cond delay="0"/>
                                          </p:stCondLst>
                                        </p:cTn>
                                        <p:tgtEl>
                                          <p:spTgt spid="318660"/>
                                        </p:tgtEl>
                                        <p:attrNameLst>
                                          <p:attrName>style.visibility</p:attrName>
                                        </p:attrNameLst>
                                      </p:cBhvr>
                                      <p:to>
                                        <p:strVal val="visible"/>
                                      </p:to>
                                    </p:set>
                                    <p:animEffect transition="in" filter="box(out)">
                                      <p:cBhvr>
                                        <p:cTn id="17" dur="500"/>
                                        <p:tgtEl>
                                          <p:spTgt spid="31866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318662"/>
                                        </p:tgtEl>
                                        <p:attrNameLst>
                                          <p:attrName>style.visibility</p:attrName>
                                        </p:attrNameLst>
                                      </p:cBhvr>
                                      <p:to>
                                        <p:strVal val="visible"/>
                                      </p:to>
                                    </p:set>
                                    <p:anim calcmode="lin" valueType="num">
                                      <p:cBhvr additive="base">
                                        <p:cTn id="22" dur="500" fill="hold"/>
                                        <p:tgtEl>
                                          <p:spTgt spid="318662"/>
                                        </p:tgtEl>
                                        <p:attrNameLst>
                                          <p:attrName>ppt_x</p:attrName>
                                        </p:attrNameLst>
                                      </p:cBhvr>
                                      <p:tavLst>
                                        <p:tav tm="0">
                                          <p:val>
                                            <p:strVal val="0-#ppt_w/2"/>
                                          </p:val>
                                        </p:tav>
                                        <p:tav tm="100000">
                                          <p:val>
                                            <p:strVal val="#ppt_x"/>
                                          </p:val>
                                        </p:tav>
                                      </p:tavLst>
                                    </p:anim>
                                    <p:anim calcmode="lin" valueType="num">
                                      <p:cBhvr additive="base">
                                        <p:cTn id="23" dur="500" fill="hold"/>
                                        <p:tgtEl>
                                          <p:spTgt spid="31866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4" presetClass="entr" presetSubtype="32" fill="hold" nodeType="afterEffect">
                                  <p:stCondLst>
                                    <p:cond delay="0"/>
                                  </p:stCondLst>
                                  <p:childTnLst>
                                    <p:set>
                                      <p:cBhvr>
                                        <p:cTn id="26" dur="1" fill="hold">
                                          <p:stCondLst>
                                            <p:cond delay="0"/>
                                          </p:stCondLst>
                                        </p:cTn>
                                        <p:tgtEl>
                                          <p:spTgt spid="318661"/>
                                        </p:tgtEl>
                                        <p:attrNameLst>
                                          <p:attrName>style.visibility</p:attrName>
                                        </p:attrNameLst>
                                      </p:cBhvr>
                                      <p:to>
                                        <p:strVal val="visible"/>
                                      </p:to>
                                    </p:set>
                                    <p:animEffect transition="in" filter="box(out)">
                                      <p:cBhvr>
                                        <p:cTn id="27" dur="500"/>
                                        <p:tgtEl>
                                          <p:spTgt spid="318661"/>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657" grpId="0" autoUpdateAnimBg="0"/>
      <p:bldP spid="31866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56">
            <a:extLst>
              <a:ext uri="{FF2B5EF4-FFF2-40B4-BE49-F238E27FC236}">
                <a16:creationId xmlns:a16="http://schemas.microsoft.com/office/drawing/2014/main" xmlns="" id="{7BB0909D-5D07-1FA2-6DDA-E61DCF343889}"/>
              </a:ext>
            </a:extLst>
          </p:cNvPr>
          <p:cNvSpPr txBox="1">
            <a:spLocks noChangeArrowheads="1"/>
          </p:cNvSpPr>
          <p:nvPr/>
        </p:nvSpPr>
        <p:spPr bwMode="auto">
          <a:xfrm>
            <a:off x="1562100" y="14478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endParaRPr lang="it-IT" altLang="it-IT" sz="1800" baseline="-25000">
              <a:latin typeface="Comic Sans MS" panose="030F0702030302020204" pitchFamily="66" charset="0"/>
            </a:endParaRPr>
          </a:p>
        </p:txBody>
      </p:sp>
      <p:sp>
        <p:nvSpPr>
          <p:cNvPr id="366626" name="Text Box 1058">
            <a:extLst>
              <a:ext uri="{FF2B5EF4-FFF2-40B4-BE49-F238E27FC236}">
                <a16:creationId xmlns:a16="http://schemas.microsoft.com/office/drawing/2014/main" xmlns="" id="{90A8BA13-730F-CB99-F7F7-DCE8F238A63E}"/>
              </a:ext>
            </a:extLst>
          </p:cNvPr>
          <p:cNvSpPr txBox="1">
            <a:spLocks noChangeArrowheads="1"/>
          </p:cNvSpPr>
          <p:nvPr/>
        </p:nvSpPr>
        <p:spPr bwMode="auto">
          <a:xfrm>
            <a:off x="457200" y="2055813"/>
            <a:ext cx="8229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ossidazione del metano segue un meccanismo leggermente più complicato. Si inizia sempre con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attacco del radicale ossidrile, seguita dalla formazione di un perossiradicale</a:t>
            </a:r>
            <a:endParaRPr lang="it-IT" altLang="it-IT" sz="1800">
              <a:solidFill>
                <a:srgbClr val="000066"/>
              </a:solidFill>
              <a:latin typeface="Comic Sans MS" panose="030F0702030302020204" pitchFamily="66" charset="0"/>
            </a:endParaRPr>
          </a:p>
        </p:txBody>
      </p:sp>
      <p:sp>
        <p:nvSpPr>
          <p:cNvPr id="366627" name="Text Box 1059">
            <a:extLst>
              <a:ext uri="{FF2B5EF4-FFF2-40B4-BE49-F238E27FC236}">
                <a16:creationId xmlns:a16="http://schemas.microsoft.com/office/drawing/2014/main" xmlns="" id="{A49C3056-4A4F-E72C-DE63-777D4302880F}"/>
              </a:ext>
            </a:extLst>
          </p:cNvPr>
          <p:cNvSpPr txBox="1">
            <a:spLocks noChangeArrowheads="1"/>
          </p:cNvSpPr>
          <p:nvPr/>
        </p:nvSpPr>
        <p:spPr bwMode="auto">
          <a:xfrm>
            <a:off x="457200" y="484505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A questo punto il perossiradicale può reagire in modi diversi. Una delle modalità è la reazione con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ossido di azoto</a:t>
            </a:r>
            <a:endParaRPr lang="it-IT" altLang="it-IT" sz="1800">
              <a:solidFill>
                <a:srgbClr val="000066"/>
              </a:solidFill>
              <a:latin typeface="Comic Sans MS" panose="030F0702030302020204" pitchFamily="66" charset="0"/>
            </a:endParaRPr>
          </a:p>
        </p:txBody>
      </p:sp>
      <p:graphicFrame>
        <p:nvGraphicFramePr>
          <p:cNvPr id="366628" name="Object 1060">
            <a:extLst>
              <a:ext uri="{FF2B5EF4-FFF2-40B4-BE49-F238E27FC236}">
                <a16:creationId xmlns:a16="http://schemas.microsoft.com/office/drawing/2014/main" xmlns="" id="{43AA503E-EAF7-5D44-4BEC-E079AA18370B}"/>
              </a:ext>
            </a:extLst>
          </p:cNvPr>
          <p:cNvGraphicFramePr>
            <a:graphicFrameLocks noChangeAspect="1"/>
          </p:cNvGraphicFramePr>
          <p:nvPr/>
        </p:nvGraphicFramePr>
        <p:xfrm>
          <a:off x="3103563" y="3044825"/>
          <a:ext cx="2941637" cy="841375"/>
        </p:xfrm>
        <a:graphic>
          <a:graphicData uri="http://schemas.openxmlformats.org/presentationml/2006/ole">
            <mc:AlternateContent xmlns:mc="http://schemas.openxmlformats.org/markup-compatibility/2006">
              <mc:Choice xmlns:v="urn:schemas-microsoft-com:vml" Requires="v">
                <p:oleObj spid="_x0000_s7170" name="Equation" r:id="rId4" imgW="1543131" imgH="400189" progId="Equation.3">
                  <p:embed/>
                </p:oleObj>
              </mc:Choice>
              <mc:Fallback>
                <p:oleObj name="Equation" r:id="rId4" imgW="1543131" imgH="400189" progId="Equation.3">
                  <p:embed/>
                  <p:pic>
                    <p:nvPicPr>
                      <p:cNvPr id="366628" name="Object 1060">
                        <a:extLst>
                          <a:ext uri="{FF2B5EF4-FFF2-40B4-BE49-F238E27FC236}">
                            <a16:creationId xmlns:a16="http://schemas.microsoft.com/office/drawing/2014/main" xmlns="" id="{43AA503E-EAF7-5D44-4BEC-E079AA183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563" y="3044825"/>
                        <a:ext cx="2941637"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6629" name="Object 1061">
            <a:extLst>
              <a:ext uri="{FF2B5EF4-FFF2-40B4-BE49-F238E27FC236}">
                <a16:creationId xmlns:a16="http://schemas.microsoft.com/office/drawing/2014/main" xmlns="" id="{A49DF1E0-5EB4-323A-E30C-AE24CCD25D33}"/>
              </a:ext>
            </a:extLst>
          </p:cNvPr>
          <p:cNvGraphicFramePr>
            <a:graphicFrameLocks noChangeAspect="1"/>
          </p:cNvGraphicFramePr>
          <p:nvPr/>
        </p:nvGraphicFramePr>
        <p:xfrm>
          <a:off x="2819400" y="5665788"/>
          <a:ext cx="3503613" cy="420687"/>
        </p:xfrm>
        <a:graphic>
          <a:graphicData uri="http://schemas.openxmlformats.org/presentationml/2006/ole">
            <mc:AlternateContent xmlns:mc="http://schemas.openxmlformats.org/markup-compatibility/2006">
              <mc:Choice xmlns:v="urn:schemas-microsoft-com:vml" Requires="v">
                <p:oleObj spid="_x0000_s7171" name="Equation" r:id="rId6" imgW="1847931" imgH="171417" progId="Equation.3">
                  <p:embed/>
                </p:oleObj>
              </mc:Choice>
              <mc:Fallback>
                <p:oleObj name="Equation" r:id="rId6" imgW="1847931" imgH="171417" progId="Equation.3">
                  <p:embed/>
                  <p:pic>
                    <p:nvPicPr>
                      <p:cNvPr id="366629" name="Object 1061">
                        <a:extLst>
                          <a:ext uri="{FF2B5EF4-FFF2-40B4-BE49-F238E27FC236}">
                            <a16:creationId xmlns:a16="http://schemas.microsoft.com/office/drawing/2014/main" xmlns="" id="{A49DF1E0-5EB4-323A-E30C-AE24CCD25D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665788"/>
                        <a:ext cx="3503613"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6630" name="Text Box 1062">
            <a:extLst>
              <a:ext uri="{FF2B5EF4-FFF2-40B4-BE49-F238E27FC236}">
                <a16:creationId xmlns:a16="http://schemas.microsoft.com/office/drawing/2014/main" xmlns="" id="{01A7A580-EE30-D0A0-DC2F-EB6DC9C603B6}"/>
              </a:ext>
            </a:extLst>
          </p:cNvPr>
          <p:cNvSpPr txBox="1">
            <a:spLocks noChangeArrowheads="1"/>
          </p:cNvSpPr>
          <p:nvPr/>
        </p:nvSpPr>
        <p:spPr bwMode="auto">
          <a:xfrm>
            <a:off x="457200" y="38862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Il metilperossiradicale è un analogo dell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HO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a:t>
            </a:r>
            <a:endParaRPr lang="it-IT" altLang="it-IT" sz="1800">
              <a:solidFill>
                <a:srgbClr val="000066"/>
              </a:solidFill>
              <a:latin typeface="Comic Sans MS" panose="030F0702030302020204" pitchFamily="66" charset="0"/>
            </a:endParaRPr>
          </a:p>
        </p:txBody>
      </p:sp>
      <p:sp>
        <p:nvSpPr>
          <p:cNvPr id="28680" name="Segnaposto numero diapositiva 6">
            <a:extLst>
              <a:ext uri="{FF2B5EF4-FFF2-40B4-BE49-F238E27FC236}">
                <a16:creationId xmlns:a16="http://schemas.microsoft.com/office/drawing/2014/main" xmlns="" id="{DAF2477E-8CDE-0DD1-E187-135D08E37167}"/>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0D51705A-BDD3-4EFD-8A34-528E708DAABF}" type="slidenum">
              <a:rPr lang="it-IT" altLang="it-IT" sz="1000">
                <a:solidFill>
                  <a:srgbClr val="000066"/>
                </a:solidFill>
                <a:latin typeface="Comic Sans MS" panose="030F0702030302020204" pitchFamily="66" charset="0"/>
              </a:rPr>
              <a:pPr algn="r" eaLnBrk="1" hangingPunct="1">
                <a:spcBef>
                  <a:spcPct val="50000"/>
                </a:spcBef>
                <a:buFontTx/>
                <a:buNone/>
              </a:pPr>
              <a:t>24</a:t>
            </a:fld>
            <a:endParaRPr lang="it-IT" altLang="it-IT" sz="1000">
              <a:solidFill>
                <a:srgbClr val="000066"/>
              </a:solidFill>
              <a:latin typeface="Comic Sans MS" panose="030F0702030302020204" pitchFamily="66" charset="0"/>
            </a:endParaRPr>
          </a:p>
        </p:txBody>
      </p:sp>
      <p:sp>
        <p:nvSpPr>
          <p:cNvPr id="28682" name="Segnaposto data 4">
            <a:extLst>
              <a:ext uri="{FF2B5EF4-FFF2-40B4-BE49-F238E27FC236}">
                <a16:creationId xmlns:a16="http://schemas.microsoft.com/office/drawing/2014/main" xmlns="" id="{1BEB334C-CFA5-2C3B-D788-04666EE5382B}"/>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2" name="Rectangle 40">
            <a:extLst>
              <a:ext uri="{FF2B5EF4-FFF2-40B4-BE49-F238E27FC236}">
                <a16:creationId xmlns:a16="http://schemas.microsoft.com/office/drawing/2014/main" xmlns="" id="{F1678272-C3E4-8027-5621-86DEB8F2EEEF}"/>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66628"/>
                                        </p:tgtEl>
                                        <p:attrNameLst>
                                          <p:attrName>style.visibility</p:attrName>
                                        </p:attrNameLst>
                                      </p:cBhvr>
                                      <p:to>
                                        <p:strVal val="visible"/>
                                      </p:to>
                                    </p:set>
                                    <p:animEffect transition="in" filter="box(out)">
                                      <p:cBhvr>
                                        <p:cTn id="7" dur="500"/>
                                        <p:tgtEl>
                                          <p:spTgt spid="36662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366626">
                                            <p:txEl>
                                              <p:pRg st="0" end="0"/>
                                            </p:txEl>
                                          </p:spTgt>
                                        </p:tgtEl>
                                        <p:attrNameLst>
                                          <p:attrName>style.visibility</p:attrName>
                                        </p:attrNameLst>
                                      </p:cBhvr>
                                      <p:to>
                                        <p:strVal val="visible"/>
                                      </p:to>
                                    </p:set>
                                    <p:anim calcmode="lin" valueType="num">
                                      <p:cBhvr additive="base">
                                        <p:cTn id="11" dur="500" fill="hold"/>
                                        <p:tgtEl>
                                          <p:spTgt spid="36662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6626">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366630">
                                            <p:txEl>
                                              <p:pRg st="0" end="0"/>
                                            </p:txEl>
                                          </p:spTgt>
                                        </p:tgtEl>
                                        <p:attrNameLst>
                                          <p:attrName>style.visibility</p:attrName>
                                        </p:attrNameLst>
                                      </p:cBhvr>
                                      <p:to>
                                        <p:strVal val="visible"/>
                                      </p:to>
                                    </p:set>
                                    <p:anim calcmode="lin" valueType="num">
                                      <p:cBhvr additive="base">
                                        <p:cTn id="16" dur="500" fill="hold"/>
                                        <p:tgtEl>
                                          <p:spTgt spid="36663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666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366627">
                                            <p:txEl>
                                              <p:pRg st="0" end="0"/>
                                            </p:txEl>
                                          </p:spTgt>
                                        </p:tgtEl>
                                        <p:attrNameLst>
                                          <p:attrName>style.visibility</p:attrName>
                                        </p:attrNameLst>
                                      </p:cBhvr>
                                      <p:to>
                                        <p:strVal val="visible"/>
                                      </p:to>
                                    </p:set>
                                    <p:anim calcmode="lin" valueType="num">
                                      <p:cBhvr additive="base">
                                        <p:cTn id="22" dur="500" fill="hold"/>
                                        <p:tgtEl>
                                          <p:spTgt spid="36662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66627">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4" presetClass="entr" presetSubtype="32" fill="hold" nodeType="afterEffect">
                                  <p:stCondLst>
                                    <p:cond delay="0"/>
                                  </p:stCondLst>
                                  <p:childTnLst>
                                    <p:set>
                                      <p:cBhvr>
                                        <p:cTn id="26" dur="1" fill="hold">
                                          <p:stCondLst>
                                            <p:cond delay="0"/>
                                          </p:stCondLst>
                                        </p:cTn>
                                        <p:tgtEl>
                                          <p:spTgt spid="366629"/>
                                        </p:tgtEl>
                                        <p:attrNameLst>
                                          <p:attrName>style.visibility</p:attrName>
                                        </p:attrNameLst>
                                      </p:cBhvr>
                                      <p:to>
                                        <p:strVal val="visible"/>
                                      </p:to>
                                    </p:set>
                                    <p:animEffect transition="in" filter="box(out)">
                                      <p:cBhvr>
                                        <p:cTn id="27" dur="500"/>
                                        <p:tgtEl>
                                          <p:spTgt spid="36662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26" grpId="0" build="p" autoUpdateAnimBg="0" advAuto="0"/>
      <p:bldP spid="366627" grpId="0" build="p" autoUpdateAnimBg="0"/>
      <p:bldP spid="366630"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6">
            <a:extLst>
              <a:ext uri="{FF2B5EF4-FFF2-40B4-BE49-F238E27FC236}">
                <a16:creationId xmlns:a16="http://schemas.microsoft.com/office/drawing/2014/main" xmlns="" id="{E0871028-0D98-2140-F544-05BA6522DF6F}"/>
              </a:ext>
            </a:extLst>
          </p:cNvPr>
          <p:cNvSpPr txBox="1">
            <a:spLocks noChangeArrowheads="1"/>
          </p:cNvSpPr>
          <p:nvPr/>
        </p:nvSpPr>
        <p:spPr bwMode="auto">
          <a:xfrm>
            <a:off x="1562100" y="14478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endParaRPr lang="it-IT" altLang="it-IT" sz="1800" baseline="-25000">
              <a:latin typeface="Comic Sans MS" panose="030F0702030302020204" pitchFamily="66" charset="0"/>
            </a:endParaRPr>
          </a:p>
        </p:txBody>
      </p:sp>
      <p:sp>
        <p:nvSpPr>
          <p:cNvPr id="322647" name="Text Box 87">
            <a:extLst>
              <a:ext uri="{FF2B5EF4-FFF2-40B4-BE49-F238E27FC236}">
                <a16:creationId xmlns:a16="http://schemas.microsoft.com/office/drawing/2014/main" xmlns="" id="{65AF9321-741F-6463-E060-990D24285446}"/>
              </a:ext>
            </a:extLst>
          </p:cNvPr>
          <p:cNvSpPr txBox="1">
            <a:spLocks noChangeArrowheads="1"/>
          </p:cNvSpPr>
          <p:nvPr/>
        </p:nvSpPr>
        <p:spPr bwMode="auto">
          <a:xfrm>
            <a:off x="457200" y="2055813"/>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Il metossiradicale reagisce con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ossigeno formando formaldeide</a:t>
            </a:r>
            <a:endParaRPr lang="it-IT" altLang="it-IT" sz="1800">
              <a:solidFill>
                <a:srgbClr val="000066"/>
              </a:solidFill>
              <a:latin typeface="Comic Sans MS" panose="030F0702030302020204" pitchFamily="66" charset="0"/>
            </a:endParaRPr>
          </a:p>
        </p:txBody>
      </p:sp>
      <p:sp>
        <p:nvSpPr>
          <p:cNvPr id="322648" name="Text Box 88">
            <a:extLst>
              <a:ext uri="{FF2B5EF4-FFF2-40B4-BE49-F238E27FC236}">
                <a16:creationId xmlns:a16="http://schemas.microsoft.com/office/drawing/2014/main" xmlns="" id="{AC467EB3-781A-0E66-8E77-F5B3C1D0BD80}"/>
              </a:ext>
            </a:extLst>
          </p:cNvPr>
          <p:cNvSpPr txBox="1">
            <a:spLocks noChangeArrowheads="1"/>
          </p:cNvSpPr>
          <p:nvPr/>
        </p:nvSpPr>
        <p:spPr bwMode="auto">
          <a:xfrm>
            <a:off x="457200" y="33528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La formaldeide può essere ossidata dall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OH, o essere scissa per fotolisi</a:t>
            </a:r>
            <a:endParaRPr lang="it-IT" altLang="it-IT" sz="1800">
              <a:solidFill>
                <a:srgbClr val="000066"/>
              </a:solidFill>
              <a:latin typeface="Comic Sans MS" panose="030F0702030302020204" pitchFamily="66" charset="0"/>
            </a:endParaRPr>
          </a:p>
        </p:txBody>
      </p:sp>
      <p:graphicFrame>
        <p:nvGraphicFramePr>
          <p:cNvPr id="395264" name="Object 1024">
            <a:extLst>
              <a:ext uri="{FF2B5EF4-FFF2-40B4-BE49-F238E27FC236}">
                <a16:creationId xmlns:a16="http://schemas.microsoft.com/office/drawing/2014/main" xmlns="" id="{12284F09-AB34-92C9-D965-0716BBE568D5}"/>
              </a:ext>
            </a:extLst>
          </p:cNvPr>
          <p:cNvGraphicFramePr>
            <a:graphicFrameLocks noChangeAspect="1"/>
          </p:cNvGraphicFramePr>
          <p:nvPr/>
        </p:nvGraphicFramePr>
        <p:xfrm>
          <a:off x="2970213" y="2667000"/>
          <a:ext cx="3198812" cy="420688"/>
        </p:xfrm>
        <a:graphic>
          <a:graphicData uri="http://schemas.openxmlformats.org/presentationml/2006/ole">
            <mc:AlternateContent xmlns:mc="http://schemas.openxmlformats.org/markup-compatibility/2006">
              <mc:Choice xmlns:v="urn:schemas-microsoft-com:vml" Requires="v">
                <p:oleObj spid="_x0000_s8194" name="Equation" r:id="rId4" imgW="1685803" imgH="171417" progId="Equation.3">
                  <p:embed/>
                </p:oleObj>
              </mc:Choice>
              <mc:Fallback>
                <p:oleObj name="Equation" r:id="rId4" imgW="1685803" imgH="171417" progId="Equation.3">
                  <p:embed/>
                  <p:pic>
                    <p:nvPicPr>
                      <p:cNvPr id="395264" name="Object 1024">
                        <a:extLst>
                          <a:ext uri="{FF2B5EF4-FFF2-40B4-BE49-F238E27FC236}">
                            <a16:creationId xmlns:a16="http://schemas.microsoft.com/office/drawing/2014/main" xmlns="" id="{12284F09-AB34-92C9-D965-0716BBE56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213" y="2667000"/>
                        <a:ext cx="319881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5265" name="Object 1025">
            <a:extLst>
              <a:ext uri="{FF2B5EF4-FFF2-40B4-BE49-F238E27FC236}">
                <a16:creationId xmlns:a16="http://schemas.microsoft.com/office/drawing/2014/main" xmlns="" id="{A2EA05B0-1DC7-B7CF-0164-8FA06CEE7E97}"/>
              </a:ext>
            </a:extLst>
          </p:cNvPr>
          <p:cNvGraphicFramePr>
            <a:graphicFrameLocks noChangeAspect="1"/>
          </p:cNvGraphicFramePr>
          <p:nvPr/>
        </p:nvGraphicFramePr>
        <p:xfrm>
          <a:off x="2997200" y="3713163"/>
          <a:ext cx="3152775" cy="1028700"/>
        </p:xfrm>
        <a:graphic>
          <a:graphicData uri="http://schemas.openxmlformats.org/presentationml/2006/ole">
            <mc:AlternateContent xmlns:mc="http://schemas.openxmlformats.org/markup-compatibility/2006">
              <mc:Choice xmlns:v="urn:schemas-microsoft-com:vml" Requires="v">
                <p:oleObj spid="_x0000_s8195" name="Equation" r:id="rId6" imgW="1657269" imgH="504854" progId="Equation.3">
                  <p:embed/>
                </p:oleObj>
              </mc:Choice>
              <mc:Fallback>
                <p:oleObj name="Equation" r:id="rId6" imgW="1657269" imgH="504854" progId="Equation.3">
                  <p:embed/>
                  <p:pic>
                    <p:nvPicPr>
                      <p:cNvPr id="395265" name="Object 1025">
                        <a:extLst>
                          <a:ext uri="{FF2B5EF4-FFF2-40B4-BE49-F238E27FC236}">
                            <a16:creationId xmlns:a16="http://schemas.microsoft.com/office/drawing/2014/main" xmlns="" id="{A2EA05B0-1DC7-B7CF-0164-8FA06CEE7E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00" y="3713163"/>
                        <a:ext cx="31527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5266" name="Object 1026">
            <a:extLst>
              <a:ext uri="{FF2B5EF4-FFF2-40B4-BE49-F238E27FC236}">
                <a16:creationId xmlns:a16="http://schemas.microsoft.com/office/drawing/2014/main" xmlns="" id="{8790499F-DE78-FFAC-FCBC-63C168596B8A}"/>
              </a:ext>
            </a:extLst>
          </p:cNvPr>
          <p:cNvGraphicFramePr>
            <a:graphicFrameLocks noChangeAspect="1"/>
          </p:cNvGraphicFramePr>
          <p:nvPr/>
        </p:nvGraphicFramePr>
        <p:xfrm>
          <a:off x="2971800" y="4876800"/>
          <a:ext cx="3198813" cy="396875"/>
        </p:xfrm>
        <a:graphic>
          <a:graphicData uri="http://schemas.openxmlformats.org/presentationml/2006/ole">
            <mc:AlternateContent xmlns:mc="http://schemas.openxmlformats.org/markup-compatibility/2006">
              <mc:Choice xmlns:v="urn:schemas-microsoft-com:vml" Requires="v">
                <p:oleObj spid="_x0000_s8196" name="Equation" r:id="rId8" imgW="1685803" imgH="162020" progId="Equation.3">
                  <p:embed/>
                </p:oleObj>
              </mc:Choice>
              <mc:Fallback>
                <p:oleObj name="Equation" r:id="rId8" imgW="1685803" imgH="162020" progId="Equation.3">
                  <p:embed/>
                  <p:pic>
                    <p:nvPicPr>
                      <p:cNvPr id="395266" name="Object 1026">
                        <a:extLst>
                          <a:ext uri="{FF2B5EF4-FFF2-40B4-BE49-F238E27FC236}">
                            <a16:creationId xmlns:a16="http://schemas.microsoft.com/office/drawing/2014/main" xmlns="" id="{8790499F-DE78-FFAC-FCBC-63C168596B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876800"/>
                        <a:ext cx="31988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5267" name="Object 1027">
            <a:extLst>
              <a:ext uri="{FF2B5EF4-FFF2-40B4-BE49-F238E27FC236}">
                <a16:creationId xmlns:a16="http://schemas.microsoft.com/office/drawing/2014/main" xmlns="" id="{53F40189-BB1B-607C-6D5C-951CC8D58ED0}"/>
              </a:ext>
            </a:extLst>
          </p:cNvPr>
          <p:cNvGraphicFramePr>
            <a:graphicFrameLocks noChangeAspect="1"/>
          </p:cNvGraphicFramePr>
          <p:nvPr/>
        </p:nvGraphicFramePr>
        <p:xfrm>
          <a:off x="3170238" y="5915025"/>
          <a:ext cx="2801937" cy="398463"/>
        </p:xfrm>
        <a:graphic>
          <a:graphicData uri="http://schemas.openxmlformats.org/presentationml/2006/ole">
            <mc:AlternateContent xmlns:mc="http://schemas.openxmlformats.org/markup-compatibility/2006">
              <mc:Choice xmlns:v="urn:schemas-microsoft-com:vml" Requires="v">
                <p:oleObj spid="_x0000_s8197" name="Equation" r:id="rId10" imgW="1466931" imgH="162020" progId="Equation.3">
                  <p:embed/>
                </p:oleObj>
              </mc:Choice>
              <mc:Fallback>
                <p:oleObj name="Equation" r:id="rId10" imgW="1466931" imgH="162020" progId="Equation.3">
                  <p:embed/>
                  <p:pic>
                    <p:nvPicPr>
                      <p:cNvPr id="395267" name="Object 1027">
                        <a:extLst>
                          <a:ext uri="{FF2B5EF4-FFF2-40B4-BE49-F238E27FC236}">
                            <a16:creationId xmlns:a16="http://schemas.microsoft.com/office/drawing/2014/main" xmlns="" id="{53F40189-BB1B-607C-6D5C-951CC8D58E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0238" y="5915025"/>
                        <a:ext cx="28019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2655" name="Text Box 95">
            <a:extLst>
              <a:ext uri="{FF2B5EF4-FFF2-40B4-BE49-F238E27FC236}">
                <a16:creationId xmlns:a16="http://schemas.microsoft.com/office/drawing/2014/main" xmlns="" id="{4BE419DC-22E7-E074-9170-AA6114F9F631}"/>
              </a:ext>
            </a:extLst>
          </p:cNvPr>
          <p:cNvSpPr txBox="1">
            <a:spLocks noChangeArrowheads="1"/>
          </p:cNvSpPr>
          <p:nvPr/>
        </p:nvSpPr>
        <p:spPr bwMode="auto">
          <a:xfrm>
            <a:off x="457200" y="5500688"/>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Infine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ossiradicale reagisce con ossigeno, formando CO</a:t>
            </a:r>
            <a:endParaRPr lang="it-IT" altLang="it-IT" sz="1800">
              <a:solidFill>
                <a:srgbClr val="000066"/>
              </a:solidFill>
              <a:latin typeface="Comic Sans MS" panose="030F0702030302020204" pitchFamily="66" charset="0"/>
            </a:endParaRPr>
          </a:p>
        </p:txBody>
      </p:sp>
      <p:sp>
        <p:nvSpPr>
          <p:cNvPr id="29706" name="Segnaposto numero diapositiva 6">
            <a:extLst>
              <a:ext uri="{FF2B5EF4-FFF2-40B4-BE49-F238E27FC236}">
                <a16:creationId xmlns:a16="http://schemas.microsoft.com/office/drawing/2014/main" xmlns="" id="{24C8A5B1-E8C2-AE2A-E7C3-6AD7AA31D908}"/>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690BD925-58AC-4F8B-A9CE-FD949E839D6F}" type="slidenum">
              <a:rPr lang="it-IT" altLang="it-IT" sz="1000">
                <a:solidFill>
                  <a:srgbClr val="000066"/>
                </a:solidFill>
                <a:latin typeface="Comic Sans MS" panose="030F0702030302020204" pitchFamily="66" charset="0"/>
              </a:rPr>
              <a:pPr algn="r" eaLnBrk="1" hangingPunct="1">
                <a:spcBef>
                  <a:spcPct val="50000"/>
                </a:spcBef>
                <a:buFontTx/>
                <a:buNone/>
              </a:pPr>
              <a:t>25</a:t>
            </a:fld>
            <a:endParaRPr lang="it-IT" altLang="it-IT" sz="1000">
              <a:solidFill>
                <a:srgbClr val="000066"/>
              </a:solidFill>
              <a:latin typeface="Comic Sans MS" panose="030F0702030302020204" pitchFamily="66" charset="0"/>
            </a:endParaRPr>
          </a:p>
        </p:txBody>
      </p:sp>
      <p:sp>
        <p:nvSpPr>
          <p:cNvPr id="29708" name="Segnaposto data 4">
            <a:extLst>
              <a:ext uri="{FF2B5EF4-FFF2-40B4-BE49-F238E27FC236}">
                <a16:creationId xmlns:a16="http://schemas.microsoft.com/office/drawing/2014/main" xmlns="" id="{39D60D9E-4868-81C4-E89D-508355F91439}"/>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4" name="Rectangle 40">
            <a:extLst>
              <a:ext uri="{FF2B5EF4-FFF2-40B4-BE49-F238E27FC236}">
                <a16:creationId xmlns:a16="http://schemas.microsoft.com/office/drawing/2014/main" xmlns="" id="{D60F213B-D0B7-E712-0EF0-E95FF373F94D}"/>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22647">
                                            <p:txEl>
                                              <p:pRg st="0" end="0"/>
                                            </p:txEl>
                                          </p:spTgt>
                                        </p:tgtEl>
                                        <p:attrNameLst>
                                          <p:attrName>style.visibility</p:attrName>
                                        </p:attrNameLst>
                                      </p:cBhvr>
                                      <p:to>
                                        <p:strVal val="visible"/>
                                      </p:to>
                                    </p:set>
                                    <p:anim calcmode="lin" valueType="num">
                                      <p:cBhvr additive="base">
                                        <p:cTn id="7" dur="500" fill="hold"/>
                                        <p:tgtEl>
                                          <p:spTgt spid="3226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6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395264"/>
                                        </p:tgtEl>
                                        <p:attrNameLst>
                                          <p:attrName>style.visibility</p:attrName>
                                        </p:attrNameLst>
                                      </p:cBhvr>
                                      <p:to>
                                        <p:strVal val="visible"/>
                                      </p:to>
                                    </p:set>
                                    <p:animEffect transition="in" filter="box(out)">
                                      <p:cBhvr>
                                        <p:cTn id="12" dur="500"/>
                                        <p:tgtEl>
                                          <p:spTgt spid="39526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22648">
                                            <p:txEl>
                                              <p:pRg st="0" end="0"/>
                                            </p:txEl>
                                          </p:spTgt>
                                        </p:tgtEl>
                                        <p:attrNameLst>
                                          <p:attrName>style.visibility</p:attrName>
                                        </p:attrNameLst>
                                      </p:cBhvr>
                                      <p:to>
                                        <p:strVal val="visible"/>
                                      </p:to>
                                    </p:set>
                                    <p:anim calcmode="lin" valueType="num">
                                      <p:cBhvr additive="base">
                                        <p:cTn id="17" dur="500" fill="hold"/>
                                        <p:tgtEl>
                                          <p:spTgt spid="32264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2648">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395265"/>
                                        </p:tgtEl>
                                        <p:attrNameLst>
                                          <p:attrName>style.visibility</p:attrName>
                                        </p:attrNameLst>
                                      </p:cBhvr>
                                      <p:to>
                                        <p:strVal val="visible"/>
                                      </p:to>
                                    </p:set>
                                    <p:animEffect transition="in" filter="box(out)">
                                      <p:cBhvr>
                                        <p:cTn id="22" dur="500"/>
                                        <p:tgtEl>
                                          <p:spTgt spid="395265"/>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nodeType="afterGroup">
                            <p:stCondLst>
                              <p:cond delay="1000"/>
                            </p:stCondLst>
                            <p:childTnLst>
                              <p:par>
                                <p:cTn id="24" presetID="4" presetClass="entr" presetSubtype="32" fill="hold" nodeType="afterEffect">
                                  <p:stCondLst>
                                    <p:cond delay="0"/>
                                  </p:stCondLst>
                                  <p:childTnLst>
                                    <p:set>
                                      <p:cBhvr>
                                        <p:cTn id="25" dur="1" fill="hold">
                                          <p:stCondLst>
                                            <p:cond delay="0"/>
                                          </p:stCondLst>
                                        </p:cTn>
                                        <p:tgtEl>
                                          <p:spTgt spid="395266"/>
                                        </p:tgtEl>
                                        <p:attrNameLst>
                                          <p:attrName>style.visibility</p:attrName>
                                        </p:attrNameLst>
                                      </p:cBhvr>
                                      <p:to>
                                        <p:strVal val="visible"/>
                                      </p:to>
                                    </p:set>
                                    <p:animEffect transition="in" filter="box(out)">
                                      <p:cBhvr>
                                        <p:cTn id="26" dur="500"/>
                                        <p:tgtEl>
                                          <p:spTgt spid="395266"/>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22655">
                                            <p:txEl>
                                              <p:pRg st="0" end="0"/>
                                            </p:txEl>
                                          </p:spTgt>
                                        </p:tgtEl>
                                        <p:attrNameLst>
                                          <p:attrName>style.visibility</p:attrName>
                                        </p:attrNameLst>
                                      </p:cBhvr>
                                      <p:to>
                                        <p:strVal val="visible"/>
                                      </p:to>
                                    </p:set>
                                    <p:anim calcmode="lin" valueType="num">
                                      <p:cBhvr additive="base">
                                        <p:cTn id="31" dur="500" fill="hold"/>
                                        <p:tgtEl>
                                          <p:spTgt spid="32265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2655">
                                            <p:txEl>
                                              <p:pRg st="0" end="0"/>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4" presetClass="entr" presetSubtype="32" fill="hold" nodeType="afterEffect">
                                  <p:stCondLst>
                                    <p:cond delay="0"/>
                                  </p:stCondLst>
                                  <p:childTnLst>
                                    <p:set>
                                      <p:cBhvr>
                                        <p:cTn id="35" dur="1" fill="hold">
                                          <p:stCondLst>
                                            <p:cond delay="0"/>
                                          </p:stCondLst>
                                        </p:cTn>
                                        <p:tgtEl>
                                          <p:spTgt spid="395267"/>
                                        </p:tgtEl>
                                        <p:attrNameLst>
                                          <p:attrName>style.visibility</p:attrName>
                                        </p:attrNameLst>
                                      </p:cBhvr>
                                      <p:to>
                                        <p:strVal val="visible"/>
                                      </p:to>
                                    </p:set>
                                    <p:animEffect transition="in" filter="box(out)">
                                      <p:cBhvr>
                                        <p:cTn id="36" dur="500"/>
                                        <p:tgtEl>
                                          <p:spTgt spid="39526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47" grpId="0" build="p" autoUpdateAnimBg="0" advAuto="0"/>
      <p:bldP spid="322648" grpId="0" build="p" autoUpdateAnimBg="0"/>
      <p:bldP spid="3226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3" descr="ossid.tif">
            <a:extLst>
              <a:ext uri="{FF2B5EF4-FFF2-40B4-BE49-F238E27FC236}">
                <a16:creationId xmlns:a16="http://schemas.microsoft.com/office/drawing/2014/main" xmlns="" id="{D33C477A-E209-DCE3-F027-BFCA3FD7D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066800"/>
            <a:ext cx="2657475"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egnaposto numero diapositiva 6">
            <a:extLst>
              <a:ext uri="{FF2B5EF4-FFF2-40B4-BE49-F238E27FC236}">
                <a16:creationId xmlns:a16="http://schemas.microsoft.com/office/drawing/2014/main" xmlns="" id="{7E760B5F-5D65-FCF0-B681-7074C0F30C03}"/>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EED42D17-2E2B-4A99-85C8-8A4E6080C1C4}" type="slidenum">
              <a:rPr lang="it-IT" altLang="it-IT" sz="1000">
                <a:solidFill>
                  <a:srgbClr val="000066"/>
                </a:solidFill>
                <a:latin typeface="Comic Sans MS" panose="030F0702030302020204" pitchFamily="66" charset="0"/>
              </a:rPr>
              <a:pPr algn="r" eaLnBrk="1" hangingPunct="1">
                <a:spcBef>
                  <a:spcPct val="50000"/>
                </a:spcBef>
                <a:buFontTx/>
                <a:buNone/>
              </a:pPr>
              <a:t>26</a:t>
            </a:fld>
            <a:endParaRPr lang="it-IT" altLang="it-IT" sz="1000">
              <a:solidFill>
                <a:srgbClr val="000066"/>
              </a:solidFill>
              <a:latin typeface="Comic Sans MS" panose="030F0702030302020204" pitchFamily="66" charset="0"/>
            </a:endParaRPr>
          </a:p>
        </p:txBody>
      </p:sp>
      <p:sp>
        <p:nvSpPr>
          <p:cNvPr id="30725" name="Segnaposto data 4">
            <a:extLst>
              <a:ext uri="{FF2B5EF4-FFF2-40B4-BE49-F238E27FC236}">
                <a16:creationId xmlns:a16="http://schemas.microsoft.com/office/drawing/2014/main" xmlns="" id="{486EF516-BDEC-3824-7A37-50F54157456E}"/>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30726" name="CasellaDiTesto 7">
            <a:extLst>
              <a:ext uri="{FF2B5EF4-FFF2-40B4-BE49-F238E27FC236}">
                <a16:creationId xmlns:a16="http://schemas.microsoft.com/office/drawing/2014/main" xmlns="" id="{FFA7CD8F-65DD-D1CA-441E-F025238FB1EE}"/>
              </a:ext>
            </a:extLst>
          </p:cNvPr>
          <p:cNvSpPr txBox="1">
            <a:spLocks noChangeArrowheads="1"/>
          </p:cNvSpPr>
          <p:nvPr/>
        </p:nvSpPr>
        <p:spPr bwMode="auto">
          <a:xfrm>
            <a:off x="4143375" y="15573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Schema delle reazioni viste per l’ossidazione del metano. </a:t>
            </a:r>
          </a:p>
        </p:txBody>
      </p:sp>
      <p:sp>
        <p:nvSpPr>
          <p:cNvPr id="30727" name="CasellaDiTesto 8">
            <a:extLst>
              <a:ext uri="{FF2B5EF4-FFF2-40B4-BE49-F238E27FC236}">
                <a16:creationId xmlns:a16="http://schemas.microsoft.com/office/drawing/2014/main" xmlns="" id="{51924FD7-7617-EECC-195F-9F81268BD376}"/>
              </a:ext>
            </a:extLst>
          </p:cNvPr>
          <p:cNvSpPr txBox="1">
            <a:spLocks noChangeArrowheads="1"/>
          </p:cNvSpPr>
          <p:nvPr/>
        </p:nvSpPr>
        <p:spPr bwMode="auto">
          <a:xfrm>
            <a:off x="4071938" y="3143250"/>
            <a:ext cx="4929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In alcune condizioni il radicale prodotto dalla sottrazione di un idrogeno all’aldeide reagisce con ossigeno dando la specie HCOOO∙; in presenza di alte concentrazioni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 si assiste ad una reazione radicale-radicale che porta alla formazione di perossinitrati, uno dei quali, PAN (perossiacetilnitrato) è particolarmente aggressivo ed irritante per le vie respiratorie. </a:t>
            </a:r>
          </a:p>
        </p:txBody>
      </p:sp>
      <p:cxnSp>
        <p:nvCxnSpPr>
          <p:cNvPr id="30728" name="Connettore 2 10">
            <a:extLst>
              <a:ext uri="{FF2B5EF4-FFF2-40B4-BE49-F238E27FC236}">
                <a16:creationId xmlns:a16="http://schemas.microsoft.com/office/drawing/2014/main" xmlns="" id="{6ACA3757-FD91-B9A4-6910-95311290E0AD}"/>
              </a:ext>
            </a:extLst>
          </p:cNvPr>
          <p:cNvCxnSpPr>
            <a:cxnSpLocks noChangeShapeType="1"/>
          </p:cNvCxnSpPr>
          <p:nvPr/>
        </p:nvCxnSpPr>
        <p:spPr bwMode="auto">
          <a:xfrm rot="10800000" flipV="1">
            <a:off x="2214563" y="3643313"/>
            <a:ext cx="1928812" cy="5715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0729" name="CasellaDiTesto 11">
            <a:extLst>
              <a:ext uri="{FF2B5EF4-FFF2-40B4-BE49-F238E27FC236}">
                <a16:creationId xmlns:a16="http://schemas.microsoft.com/office/drawing/2014/main" xmlns="" id="{7DC1FF70-4830-96F4-71B8-42264DD77285}"/>
              </a:ext>
            </a:extLst>
          </p:cNvPr>
          <p:cNvSpPr txBox="1">
            <a:spLocks noChangeArrowheads="1"/>
          </p:cNvSpPr>
          <p:nvPr/>
        </p:nvSpPr>
        <p:spPr bwMode="auto">
          <a:xfrm>
            <a:off x="4857750" y="6072188"/>
            <a:ext cx="321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rPr>
              <a:t>CH</a:t>
            </a:r>
            <a:r>
              <a:rPr lang="it-IT" altLang="it-IT" sz="1800" baseline="-25000">
                <a:solidFill>
                  <a:srgbClr val="000066"/>
                </a:solidFill>
              </a:rPr>
              <a:t>3</a:t>
            </a:r>
            <a:r>
              <a:rPr lang="it-IT" altLang="it-IT" sz="1800">
                <a:solidFill>
                  <a:srgbClr val="000066"/>
                </a:solidFill>
              </a:rPr>
              <a:t>C=O</a:t>
            </a:r>
          </a:p>
        </p:txBody>
      </p:sp>
      <p:cxnSp>
        <p:nvCxnSpPr>
          <p:cNvPr id="30730" name="Connettore 1 13">
            <a:extLst>
              <a:ext uri="{FF2B5EF4-FFF2-40B4-BE49-F238E27FC236}">
                <a16:creationId xmlns:a16="http://schemas.microsoft.com/office/drawing/2014/main" xmlns="" id="{EFA83BE2-23FF-B3BF-235B-76B8493A1384}"/>
              </a:ext>
            </a:extLst>
          </p:cNvPr>
          <p:cNvCxnSpPr>
            <a:cxnSpLocks noChangeShapeType="1"/>
          </p:cNvCxnSpPr>
          <p:nvPr/>
        </p:nvCxnSpPr>
        <p:spPr bwMode="auto">
          <a:xfrm rot="16200000" flipH="1">
            <a:off x="6536532" y="6393656"/>
            <a:ext cx="214312"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731" name="CasellaDiTesto 14">
            <a:extLst>
              <a:ext uri="{FF2B5EF4-FFF2-40B4-BE49-F238E27FC236}">
                <a16:creationId xmlns:a16="http://schemas.microsoft.com/office/drawing/2014/main" xmlns="" id="{458A334C-5AAC-3806-9167-ACF11FE47776}"/>
              </a:ext>
            </a:extLst>
          </p:cNvPr>
          <p:cNvSpPr txBox="1">
            <a:spLocks noChangeArrowheads="1"/>
          </p:cNvSpPr>
          <p:nvPr/>
        </p:nvSpPr>
        <p:spPr bwMode="auto">
          <a:xfrm>
            <a:off x="6532563" y="6397625"/>
            <a:ext cx="1214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rPr>
              <a:t>OONO</a:t>
            </a:r>
            <a:r>
              <a:rPr lang="it-IT" altLang="it-IT" sz="1800" baseline="-25000">
                <a:solidFill>
                  <a:srgbClr val="000066"/>
                </a:solidFill>
              </a:rPr>
              <a:t>2</a:t>
            </a:r>
          </a:p>
        </p:txBody>
      </p:sp>
      <p:sp>
        <p:nvSpPr>
          <p:cNvPr id="12" name="Rectangle 40">
            <a:extLst>
              <a:ext uri="{FF2B5EF4-FFF2-40B4-BE49-F238E27FC236}">
                <a16:creationId xmlns:a16="http://schemas.microsoft.com/office/drawing/2014/main" xmlns="" id="{57C5BB01-C68D-D6D4-8BDA-006BF9DF2618}"/>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1">
            <a:extLst>
              <a:ext uri="{FF2B5EF4-FFF2-40B4-BE49-F238E27FC236}">
                <a16:creationId xmlns:a16="http://schemas.microsoft.com/office/drawing/2014/main" xmlns="" id="{723826A9-5854-067D-9331-F7A3917BAC53}"/>
              </a:ext>
            </a:extLst>
          </p:cNvPr>
          <p:cNvSpPr txBox="1">
            <a:spLocks noChangeArrowheads="1"/>
          </p:cNvSpPr>
          <p:nvPr/>
        </p:nvSpPr>
        <p:spPr bwMode="auto">
          <a:xfrm>
            <a:off x="1562100" y="1355725"/>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endParaRPr lang="it-IT" altLang="it-IT" sz="1800" baseline="-25000">
              <a:latin typeface="Comic Sans MS" panose="030F0702030302020204" pitchFamily="66" charset="0"/>
            </a:endParaRPr>
          </a:p>
        </p:txBody>
      </p:sp>
      <p:sp>
        <p:nvSpPr>
          <p:cNvPr id="31747" name="Text Box 52">
            <a:extLst>
              <a:ext uri="{FF2B5EF4-FFF2-40B4-BE49-F238E27FC236}">
                <a16:creationId xmlns:a16="http://schemas.microsoft.com/office/drawing/2014/main" xmlns="" id="{00FA2610-C485-F4B2-BC15-2F8796F5EB7F}"/>
              </a:ext>
            </a:extLst>
          </p:cNvPr>
          <p:cNvSpPr txBox="1">
            <a:spLocks noChangeArrowheads="1"/>
          </p:cNvSpPr>
          <p:nvPr/>
        </p:nvSpPr>
        <p:spPr bwMode="auto">
          <a:xfrm>
            <a:off x="457200" y="17367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b="1">
                <a:solidFill>
                  <a:srgbClr val="000066"/>
                </a:solidFill>
                <a:latin typeface="Comic Sans MS" panose="030F0702030302020204" pitchFamily="66" charset="0"/>
              </a:rPr>
              <a:t>Riassumendo</a:t>
            </a:r>
            <a:endParaRPr lang="it-IT" altLang="it-IT" sz="1800" b="1">
              <a:solidFill>
                <a:schemeClr val="accent2"/>
              </a:solidFill>
              <a:latin typeface="Comic Sans MS" panose="030F0702030302020204" pitchFamily="66" charset="0"/>
            </a:endParaRPr>
          </a:p>
        </p:txBody>
      </p:sp>
      <p:sp>
        <p:nvSpPr>
          <p:cNvPr id="324661" name="Text Box 53">
            <a:extLst>
              <a:ext uri="{FF2B5EF4-FFF2-40B4-BE49-F238E27FC236}">
                <a16:creationId xmlns:a16="http://schemas.microsoft.com/office/drawing/2014/main" xmlns="" id="{B23E43FB-A6CC-96AE-1825-F32E3A9B5DDC}"/>
              </a:ext>
            </a:extLst>
          </p:cNvPr>
          <p:cNvSpPr txBox="1">
            <a:spLocks noChangeArrowheads="1"/>
          </p:cNvSpPr>
          <p:nvPr/>
        </p:nvSpPr>
        <p:spPr bwMode="auto">
          <a:xfrm>
            <a:off x="457200" y="2055813"/>
            <a:ext cx="8229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insieme delle reazioni viste prima rappresenta un insieme di cicli interconnessi, in cui il carbonio, dallo stato di minima ossidazione (-4 del metano), passa nello stato +0 (del CH</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O) a +2 (CO) e infine a +4 (CO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a:t>
            </a:r>
            <a:endParaRPr lang="it-IT" altLang="it-IT" sz="1800">
              <a:solidFill>
                <a:srgbClr val="000066"/>
              </a:solidFill>
              <a:latin typeface="Comic Sans MS" panose="030F0702030302020204" pitchFamily="66" charset="0"/>
            </a:endParaRPr>
          </a:p>
        </p:txBody>
      </p:sp>
      <p:sp>
        <p:nvSpPr>
          <p:cNvPr id="324662" name="Text Box 54">
            <a:extLst>
              <a:ext uri="{FF2B5EF4-FFF2-40B4-BE49-F238E27FC236}">
                <a16:creationId xmlns:a16="http://schemas.microsoft.com/office/drawing/2014/main" xmlns="" id="{15B257E9-A23A-C4E0-8D93-BE7DED831DCE}"/>
              </a:ext>
            </a:extLst>
          </p:cNvPr>
          <p:cNvSpPr txBox="1">
            <a:spLocks noChangeArrowheads="1"/>
          </p:cNvSpPr>
          <p:nvPr/>
        </p:nvSpPr>
        <p:spPr bwMode="auto">
          <a:xfrm>
            <a:off x="457200" y="3000375"/>
            <a:ext cx="82296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accettore finale di elettroni è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ossigeno</a:t>
            </a:r>
          </a:p>
          <a:p>
            <a:pPr algn="just" eaLnBrk="1" hangingPunct="1">
              <a:spcBef>
                <a:spcPct val="50000"/>
              </a:spcBef>
            </a:pPr>
            <a:r>
              <a:rPr lang="it-IT" altLang="it-IT" sz="1800">
                <a:solidFill>
                  <a:srgbClr val="000066"/>
                </a:solidFill>
                <a:latin typeface="Comic Sans MS" panose="030F0702030302020204" pitchFamily="66" charset="0"/>
              </a:rPr>
              <a:t>Possono formarsi un certo numero di molecole di ozono per rigenerare i radicali NO e OH consumati per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ossidazione del carbonio. Il numero di molecole di ozono varia in funzione delle condizioni dinamiche dell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atmosfera, in quanto le reazioni viste prima sono solo una parte delle possibili reazioni atmosferiche</a:t>
            </a:r>
          </a:p>
          <a:p>
            <a:pPr algn="just" eaLnBrk="1" hangingPunct="1">
              <a:spcBef>
                <a:spcPct val="50000"/>
              </a:spcBef>
            </a:pPr>
            <a:r>
              <a:rPr lang="it-IT" altLang="it-IT" sz="1800">
                <a:solidFill>
                  <a:srgbClr val="000066"/>
                </a:solidFill>
                <a:latin typeface="Comic Sans MS" panose="030F0702030302020204" pitchFamily="66" charset="0"/>
              </a:rPr>
              <a:t>La massima produzione di ozono si ha quando si produce la massima quantità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in quanto questo rappresenta il precursore diretto dell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ozono.</a:t>
            </a:r>
          </a:p>
          <a:p>
            <a:pPr algn="just" eaLnBrk="1" hangingPunct="1">
              <a:spcBef>
                <a:spcPct val="50000"/>
              </a:spcBef>
            </a:pPr>
            <a:r>
              <a:rPr lang="it-IT" altLang="it-IT" sz="1800">
                <a:solidFill>
                  <a:srgbClr val="000066"/>
                </a:solidFill>
                <a:latin typeface="Comic Sans MS" panose="030F0702030302020204" pitchFamily="66" charset="0"/>
              </a:rPr>
              <a:t>La formazione di HO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è equivalente alla formazione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dal punto di vista della produzione di ozono, in quanto il radicale HO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va ad ossidare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 a NO</a:t>
            </a:r>
            <a:r>
              <a:rPr lang="it-IT" altLang="ja-JP" sz="1800" baseline="-25000">
                <a:solidFill>
                  <a:srgbClr val="000066"/>
                </a:solidFill>
                <a:latin typeface="Comic Sans MS" panose="030F0702030302020204" pitchFamily="66" charset="0"/>
              </a:rPr>
              <a:t>2</a:t>
            </a:r>
            <a:endParaRPr lang="it-IT" altLang="it-IT" sz="1800">
              <a:solidFill>
                <a:srgbClr val="000066"/>
              </a:solidFill>
              <a:latin typeface="Comic Sans MS" panose="030F0702030302020204" pitchFamily="66" charset="0"/>
            </a:endParaRPr>
          </a:p>
        </p:txBody>
      </p:sp>
      <p:sp>
        <p:nvSpPr>
          <p:cNvPr id="31750" name="Segnaposto numero diapositiva 6">
            <a:extLst>
              <a:ext uri="{FF2B5EF4-FFF2-40B4-BE49-F238E27FC236}">
                <a16:creationId xmlns:a16="http://schemas.microsoft.com/office/drawing/2014/main" xmlns="" id="{6FFDD9DA-2382-44D4-D3E1-49B295C56C3B}"/>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50D8B8B5-163E-4B94-99FD-6F21675A90D1}" type="slidenum">
              <a:rPr lang="it-IT" altLang="it-IT" sz="1000">
                <a:solidFill>
                  <a:srgbClr val="000066"/>
                </a:solidFill>
                <a:latin typeface="Comic Sans MS" panose="030F0702030302020204" pitchFamily="66" charset="0"/>
              </a:rPr>
              <a:pPr algn="r" eaLnBrk="1" hangingPunct="1">
                <a:spcBef>
                  <a:spcPct val="50000"/>
                </a:spcBef>
                <a:buFontTx/>
                <a:buNone/>
              </a:pPr>
              <a:t>27</a:t>
            </a:fld>
            <a:endParaRPr lang="it-IT" altLang="it-IT" sz="1000">
              <a:solidFill>
                <a:srgbClr val="000066"/>
              </a:solidFill>
              <a:latin typeface="Comic Sans MS" panose="030F0702030302020204" pitchFamily="66" charset="0"/>
            </a:endParaRPr>
          </a:p>
        </p:txBody>
      </p:sp>
      <p:sp>
        <p:nvSpPr>
          <p:cNvPr id="31752" name="Segnaposto data 4">
            <a:extLst>
              <a:ext uri="{FF2B5EF4-FFF2-40B4-BE49-F238E27FC236}">
                <a16:creationId xmlns:a16="http://schemas.microsoft.com/office/drawing/2014/main" xmlns="" id="{EAA81B35-2FE0-454A-A36D-018AACFC9EAF}"/>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0" name="Rectangle 40">
            <a:extLst>
              <a:ext uri="{FF2B5EF4-FFF2-40B4-BE49-F238E27FC236}">
                <a16:creationId xmlns:a16="http://schemas.microsoft.com/office/drawing/2014/main" xmlns="" id="{CEDAE822-C517-68D3-9171-2201C1E7B161}"/>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24661">
                                            <p:txEl>
                                              <p:pRg st="0" end="0"/>
                                            </p:txEl>
                                          </p:spTgt>
                                        </p:tgtEl>
                                        <p:attrNameLst>
                                          <p:attrName>style.visibility</p:attrName>
                                        </p:attrNameLst>
                                      </p:cBhvr>
                                      <p:to>
                                        <p:strVal val="visible"/>
                                      </p:to>
                                    </p:set>
                                    <p:anim calcmode="lin" valueType="num">
                                      <p:cBhvr additive="base">
                                        <p:cTn id="7" dur="500" fill="hold"/>
                                        <p:tgtEl>
                                          <p:spTgt spid="3246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4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4662">
                                            <p:txEl>
                                              <p:pRg st="0" end="0"/>
                                            </p:txEl>
                                          </p:spTgt>
                                        </p:tgtEl>
                                        <p:attrNameLst>
                                          <p:attrName>style.visibility</p:attrName>
                                        </p:attrNameLst>
                                      </p:cBhvr>
                                      <p:to>
                                        <p:strVal val="visible"/>
                                      </p:to>
                                    </p:set>
                                    <p:anim calcmode="lin" valueType="num">
                                      <p:cBhvr additive="base">
                                        <p:cTn id="13" dur="500" fill="hold"/>
                                        <p:tgtEl>
                                          <p:spTgt spid="32466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4662">
                                            <p:txEl>
                                              <p:pRg st="1" end="1"/>
                                            </p:txEl>
                                          </p:spTgt>
                                        </p:tgtEl>
                                        <p:attrNameLst>
                                          <p:attrName>style.visibility</p:attrName>
                                        </p:attrNameLst>
                                      </p:cBhvr>
                                      <p:to>
                                        <p:strVal val="visible"/>
                                      </p:to>
                                    </p:set>
                                    <p:anim calcmode="lin" valueType="num">
                                      <p:cBhvr additive="base">
                                        <p:cTn id="19" dur="500" fill="hold"/>
                                        <p:tgtEl>
                                          <p:spTgt spid="32466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46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24662">
                                            <p:txEl>
                                              <p:pRg st="2" end="2"/>
                                            </p:txEl>
                                          </p:spTgt>
                                        </p:tgtEl>
                                        <p:attrNameLst>
                                          <p:attrName>style.visibility</p:attrName>
                                        </p:attrNameLst>
                                      </p:cBhvr>
                                      <p:to>
                                        <p:strVal val="visible"/>
                                      </p:to>
                                    </p:set>
                                    <p:anim calcmode="lin" valueType="num">
                                      <p:cBhvr additive="base">
                                        <p:cTn id="25" dur="500" fill="hold"/>
                                        <p:tgtEl>
                                          <p:spTgt spid="32466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24662">
                                            <p:txEl>
                                              <p:pRg st="3" end="3"/>
                                            </p:txEl>
                                          </p:spTgt>
                                        </p:tgtEl>
                                        <p:attrNameLst>
                                          <p:attrName>style.visibility</p:attrName>
                                        </p:attrNameLst>
                                      </p:cBhvr>
                                      <p:to>
                                        <p:strVal val="visible"/>
                                      </p:to>
                                    </p:set>
                                    <p:anim calcmode="lin" valueType="num">
                                      <p:cBhvr additive="base">
                                        <p:cTn id="31" dur="500" fill="hold"/>
                                        <p:tgtEl>
                                          <p:spTgt spid="32466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466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61" grpId="0" build="p" autoUpdateAnimBg="0" advAuto="0"/>
      <p:bldP spid="32466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xmlns="" id="{977BF96A-9B8E-C24B-8E2F-1981DAE0A6ED}"/>
              </a:ext>
            </a:extLst>
          </p:cNvPr>
          <p:cNvSpPr txBox="1">
            <a:spLocks noChangeArrowheads="1"/>
          </p:cNvSpPr>
          <p:nvPr/>
        </p:nvSpPr>
        <p:spPr bwMode="auto">
          <a:xfrm>
            <a:off x="1219200" y="1447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r>
              <a:rPr lang="it-IT" altLang="ja-JP" sz="2000">
                <a:solidFill>
                  <a:srgbClr val="FFFF66"/>
                </a:solidFill>
                <a:latin typeface="Comic Sans MS" panose="030F0702030302020204" pitchFamily="66" charset="0"/>
              </a:rPr>
              <a:t>. La massima produzione di ozono</a:t>
            </a:r>
            <a:endParaRPr lang="it-IT" altLang="it-IT" sz="1800" baseline="-25000">
              <a:latin typeface="Comic Sans MS" panose="030F0702030302020204" pitchFamily="66" charset="0"/>
            </a:endParaRPr>
          </a:p>
        </p:txBody>
      </p:sp>
      <p:sp>
        <p:nvSpPr>
          <p:cNvPr id="376837" name="Text Box 5">
            <a:extLst>
              <a:ext uri="{FF2B5EF4-FFF2-40B4-BE49-F238E27FC236}">
                <a16:creationId xmlns:a16="http://schemas.microsoft.com/office/drawing/2014/main" xmlns="" id="{E91A2709-EFE2-8162-CFF8-335C5057D16A}"/>
              </a:ext>
            </a:extLst>
          </p:cNvPr>
          <p:cNvSpPr txBox="1">
            <a:spLocks noChangeArrowheads="1"/>
          </p:cNvSpPr>
          <p:nvPr/>
        </p:nvSpPr>
        <p:spPr bwMode="auto">
          <a:xfrm>
            <a:off x="457200" y="205740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Cerchiamo di determinare la massima produzione di ozono ottenibile dall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ossidazione di una molecola di metano. Dobbiamo seguire il percorso di quelle reazioni che producono NO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 e HO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a:t>
            </a:r>
            <a:endParaRPr lang="it-IT" altLang="it-IT" sz="1800">
              <a:solidFill>
                <a:srgbClr val="000066"/>
              </a:solidFill>
              <a:latin typeface="Comic Sans MS" panose="030F0702030302020204" pitchFamily="66" charset="0"/>
            </a:endParaRPr>
          </a:p>
        </p:txBody>
      </p:sp>
      <p:graphicFrame>
        <p:nvGraphicFramePr>
          <p:cNvPr id="396288" name="Object 1024">
            <a:extLst>
              <a:ext uri="{FF2B5EF4-FFF2-40B4-BE49-F238E27FC236}">
                <a16:creationId xmlns:a16="http://schemas.microsoft.com/office/drawing/2014/main" xmlns="" id="{15E32AD6-F438-5615-9F98-FD6BD460C29D}"/>
              </a:ext>
            </a:extLst>
          </p:cNvPr>
          <p:cNvGraphicFramePr>
            <a:graphicFrameLocks noChangeAspect="1"/>
          </p:cNvGraphicFramePr>
          <p:nvPr/>
        </p:nvGraphicFramePr>
        <p:xfrm>
          <a:off x="2584450" y="2971800"/>
          <a:ext cx="3973513" cy="2949575"/>
        </p:xfrm>
        <a:graphic>
          <a:graphicData uri="http://schemas.openxmlformats.org/presentationml/2006/ole">
            <mc:AlternateContent xmlns:mc="http://schemas.openxmlformats.org/markup-compatibility/2006">
              <mc:Choice xmlns:v="urn:schemas-microsoft-com:vml" Requires="v">
                <p:oleObj spid="_x0000_s9218" name="Equation" r:id="rId4" imgW="1857334" imgH="1361940" progId="Equation.3">
                  <p:embed/>
                </p:oleObj>
              </mc:Choice>
              <mc:Fallback>
                <p:oleObj name="Equation" r:id="rId4" imgW="1857334" imgH="1361940" progId="Equation.3">
                  <p:embed/>
                  <p:pic>
                    <p:nvPicPr>
                      <p:cNvPr id="396288" name="Object 1024">
                        <a:extLst>
                          <a:ext uri="{FF2B5EF4-FFF2-40B4-BE49-F238E27FC236}">
                            <a16:creationId xmlns:a16="http://schemas.microsoft.com/office/drawing/2014/main" xmlns="" id="{15E32AD6-F438-5615-9F98-FD6BD460C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450" y="2971800"/>
                        <a:ext cx="3973513"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6289" name="Object 1025">
            <a:extLst>
              <a:ext uri="{FF2B5EF4-FFF2-40B4-BE49-F238E27FC236}">
                <a16:creationId xmlns:a16="http://schemas.microsoft.com/office/drawing/2014/main" xmlns="" id="{4C581B6E-96AE-312E-5F05-C3D091FE08A2}"/>
              </a:ext>
            </a:extLst>
          </p:cNvPr>
          <p:cNvGraphicFramePr>
            <a:graphicFrameLocks noChangeAspect="1"/>
          </p:cNvGraphicFramePr>
          <p:nvPr/>
        </p:nvGraphicFramePr>
        <p:xfrm>
          <a:off x="442913" y="6024563"/>
          <a:ext cx="8258175" cy="531812"/>
        </p:xfrm>
        <a:graphic>
          <a:graphicData uri="http://schemas.openxmlformats.org/presentationml/2006/ole">
            <mc:AlternateContent xmlns:mc="http://schemas.openxmlformats.org/markup-compatibility/2006">
              <mc:Choice xmlns:v="urn:schemas-microsoft-com:vml" Requires="v">
                <p:oleObj spid="_x0000_s9219" name="Equation" r:id="rId6" imgW="3686134" imgH="180814" progId="Equation.3">
                  <p:embed/>
                </p:oleObj>
              </mc:Choice>
              <mc:Fallback>
                <p:oleObj name="Equation" r:id="rId6" imgW="3686134" imgH="180814" progId="Equation.3">
                  <p:embed/>
                  <p:pic>
                    <p:nvPicPr>
                      <p:cNvPr id="396289" name="Object 1025">
                        <a:extLst>
                          <a:ext uri="{FF2B5EF4-FFF2-40B4-BE49-F238E27FC236}">
                            <a16:creationId xmlns:a16="http://schemas.microsoft.com/office/drawing/2014/main" xmlns="" id="{4C581B6E-96AE-312E-5F05-C3D091FE08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3" y="6024563"/>
                        <a:ext cx="82581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4" name="Segnaposto numero diapositiva 6">
            <a:extLst>
              <a:ext uri="{FF2B5EF4-FFF2-40B4-BE49-F238E27FC236}">
                <a16:creationId xmlns:a16="http://schemas.microsoft.com/office/drawing/2014/main" xmlns="" id="{F2D0C5D8-72F3-9C6E-A9E9-33E3C429D956}"/>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A6462624-A652-4298-B25E-05D06C5D73E1}" type="slidenum">
              <a:rPr lang="it-IT" altLang="it-IT" sz="1000">
                <a:solidFill>
                  <a:srgbClr val="000066"/>
                </a:solidFill>
                <a:latin typeface="Comic Sans MS" panose="030F0702030302020204" pitchFamily="66" charset="0"/>
              </a:rPr>
              <a:pPr algn="r" eaLnBrk="1" hangingPunct="1">
                <a:spcBef>
                  <a:spcPct val="50000"/>
                </a:spcBef>
                <a:buFontTx/>
                <a:buNone/>
              </a:pPr>
              <a:t>28</a:t>
            </a:fld>
            <a:endParaRPr lang="it-IT" altLang="it-IT" sz="1000">
              <a:solidFill>
                <a:srgbClr val="000066"/>
              </a:solidFill>
              <a:latin typeface="Comic Sans MS" panose="030F0702030302020204" pitchFamily="66" charset="0"/>
            </a:endParaRPr>
          </a:p>
        </p:txBody>
      </p:sp>
      <p:sp>
        <p:nvSpPr>
          <p:cNvPr id="32776" name="Segnaposto data 4">
            <a:extLst>
              <a:ext uri="{FF2B5EF4-FFF2-40B4-BE49-F238E27FC236}">
                <a16:creationId xmlns:a16="http://schemas.microsoft.com/office/drawing/2014/main" xmlns="" id="{9D90B4B9-6F5E-2F97-D6E1-F90F080439FF}"/>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0" name="Rectangle 40">
            <a:extLst>
              <a:ext uri="{FF2B5EF4-FFF2-40B4-BE49-F238E27FC236}">
                <a16:creationId xmlns:a16="http://schemas.microsoft.com/office/drawing/2014/main" xmlns="" id="{FFEDE0B8-4922-6896-7494-BCB9CBE36FE4}"/>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76837">
                                            <p:txEl>
                                              <p:pRg st="0" end="0"/>
                                            </p:txEl>
                                          </p:spTgt>
                                        </p:tgtEl>
                                        <p:attrNameLst>
                                          <p:attrName>style.visibility</p:attrName>
                                        </p:attrNameLst>
                                      </p:cBhvr>
                                      <p:to>
                                        <p:strVal val="visible"/>
                                      </p:to>
                                    </p:set>
                                    <p:anim calcmode="lin" valueType="num">
                                      <p:cBhvr additive="base">
                                        <p:cTn id="7" dur="500" fill="hold"/>
                                        <p:tgtEl>
                                          <p:spTgt spid="3768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3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396288"/>
                                        </p:tgtEl>
                                        <p:attrNameLst>
                                          <p:attrName>style.visibility</p:attrName>
                                        </p:attrNameLst>
                                      </p:cBhvr>
                                      <p:to>
                                        <p:strVal val="visible"/>
                                      </p:to>
                                    </p:set>
                                    <p:animEffect transition="in" filter="box(out)">
                                      <p:cBhvr>
                                        <p:cTn id="12" dur="500"/>
                                        <p:tgtEl>
                                          <p:spTgt spid="39628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96289"/>
                                        </p:tgtEl>
                                        <p:attrNameLst>
                                          <p:attrName>style.visibility</p:attrName>
                                        </p:attrNameLst>
                                      </p:cBhvr>
                                      <p:to>
                                        <p:strVal val="visible"/>
                                      </p:to>
                                    </p:set>
                                    <p:animEffect transition="in" filter="box(out)">
                                      <p:cBhvr>
                                        <p:cTn id="17" dur="500"/>
                                        <p:tgtEl>
                                          <p:spTgt spid="396289"/>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xmlns="" id="{7681D1C1-0B4E-E670-5CC5-86354A7DE68F}"/>
              </a:ext>
            </a:extLst>
          </p:cNvPr>
          <p:cNvSpPr txBox="1">
            <a:spLocks noChangeArrowheads="1"/>
          </p:cNvSpPr>
          <p:nvPr/>
        </p:nvSpPr>
        <p:spPr bwMode="auto">
          <a:xfrm>
            <a:off x="1219200" y="1447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r>
              <a:rPr lang="it-IT" altLang="ja-JP" sz="2000">
                <a:solidFill>
                  <a:srgbClr val="FFFF66"/>
                </a:solidFill>
                <a:latin typeface="Comic Sans MS" panose="030F0702030302020204" pitchFamily="66" charset="0"/>
              </a:rPr>
              <a:t>. La massima produzione di ozono</a:t>
            </a:r>
            <a:endParaRPr lang="it-IT" altLang="it-IT" sz="1800" baseline="-25000">
              <a:latin typeface="Comic Sans MS" panose="030F0702030302020204" pitchFamily="66" charset="0"/>
            </a:endParaRPr>
          </a:p>
        </p:txBody>
      </p:sp>
      <p:sp>
        <p:nvSpPr>
          <p:cNvPr id="33795" name="Text Box 4">
            <a:extLst>
              <a:ext uri="{FF2B5EF4-FFF2-40B4-BE49-F238E27FC236}">
                <a16:creationId xmlns:a16="http://schemas.microsoft.com/office/drawing/2014/main" xmlns="" id="{A6E46F14-8777-A914-5997-BE115D5B2FAF}"/>
              </a:ext>
            </a:extLst>
          </p:cNvPr>
          <p:cNvSpPr txBox="1">
            <a:spLocks noChangeArrowheads="1"/>
          </p:cNvSpPr>
          <p:nvPr/>
        </p:nvSpPr>
        <p:spPr bwMode="auto">
          <a:xfrm>
            <a:off x="457200" y="20574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HO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 si rigenera ossidando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 a NO</a:t>
            </a:r>
            <a:r>
              <a:rPr lang="it-IT" altLang="ja-JP" sz="1800" baseline="-25000">
                <a:solidFill>
                  <a:srgbClr val="000066"/>
                </a:solidFill>
                <a:latin typeface="Comic Sans MS" panose="030F0702030302020204" pitchFamily="66" charset="0"/>
              </a:rPr>
              <a:t>2</a:t>
            </a:r>
            <a:endParaRPr lang="it-IT" altLang="it-IT" sz="1800" baseline="-25000">
              <a:solidFill>
                <a:srgbClr val="000066"/>
              </a:solidFill>
              <a:latin typeface="Comic Sans MS" panose="030F0702030302020204" pitchFamily="66" charset="0"/>
            </a:endParaRPr>
          </a:p>
        </p:txBody>
      </p:sp>
      <p:graphicFrame>
        <p:nvGraphicFramePr>
          <p:cNvPr id="397312" name="Object 0">
            <a:extLst>
              <a:ext uri="{FF2B5EF4-FFF2-40B4-BE49-F238E27FC236}">
                <a16:creationId xmlns:a16="http://schemas.microsoft.com/office/drawing/2014/main" xmlns="" id="{186329A0-5C5E-8129-B8EC-160C84503301}"/>
              </a:ext>
            </a:extLst>
          </p:cNvPr>
          <p:cNvGraphicFramePr>
            <a:graphicFrameLocks noChangeAspect="1"/>
          </p:cNvGraphicFramePr>
          <p:nvPr/>
        </p:nvGraphicFramePr>
        <p:xfrm>
          <a:off x="722313" y="3352800"/>
          <a:ext cx="7699375" cy="531813"/>
        </p:xfrm>
        <a:graphic>
          <a:graphicData uri="http://schemas.openxmlformats.org/presentationml/2006/ole">
            <mc:AlternateContent xmlns:mc="http://schemas.openxmlformats.org/markup-compatibility/2006">
              <mc:Choice xmlns:v="urn:schemas-microsoft-com:vml" Requires="v">
                <p:oleObj spid="_x0000_s10242" name="Equation" r:id="rId4" imgW="3438403" imgH="180814" progId="Equation.3">
                  <p:embed/>
                </p:oleObj>
              </mc:Choice>
              <mc:Fallback>
                <p:oleObj name="Equation" r:id="rId4" imgW="3438403" imgH="180814" progId="Equation.3">
                  <p:embed/>
                  <p:pic>
                    <p:nvPicPr>
                      <p:cNvPr id="397312" name="Object 0">
                        <a:extLst>
                          <a:ext uri="{FF2B5EF4-FFF2-40B4-BE49-F238E27FC236}">
                            <a16:creationId xmlns:a16="http://schemas.microsoft.com/office/drawing/2014/main" xmlns="" id="{186329A0-5C5E-8129-B8EC-160C84503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3352800"/>
                        <a:ext cx="76993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7313" name="Object 1">
            <a:extLst>
              <a:ext uri="{FF2B5EF4-FFF2-40B4-BE49-F238E27FC236}">
                <a16:creationId xmlns:a16="http://schemas.microsoft.com/office/drawing/2014/main" xmlns="" id="{CB816660-65B1-8837-7DC6-1C51C3F2D92B}"/>
              </a:ext>
            </a:extLst>
          </p:cNvPr>
          <p:cNvGraphicFramePr>
            <a:graphicFrameLocks noChangeAspect="1"/>
          </p:cNvGraphicFramePr>
          <p:nvPr/>
        </p:nvGraphicFramePr>
        <p:xfrm>
          <a:off x="2878138" y="2617788"/>
          <a:ext cx="3414712" cy="476250"/>
        </p:xfrm>
        <a:graphic>
          <a:graphicData uri="http://schemas.openxmlformats.org/presentationml/2006/ole">
            <mc:AlternateContent xmlns:mc="http://schemas.openxmlformats.org/markup-compatibility/2006">
              <mc:Choice xmlns:v="urn:schemas-microsoft-com:vml" Requires="v">
                <p:oleObj spid="_x0000_s10243" name="Equation" r:id="rId6" imgW="1495466" imgH="162020" progId="Equation.3">
                  <p:embed/>
                </p:oleObj>
              </mc:Choice>
              <mc:Fallback>
                <p:oleObj name="Equation" r:id="rId6" imgW="1495466" imgH="162020" progId="Equation.3">
                  <p:embed/>
                  <p:pic>
                    <p:nvPicPr>
                      <p:cNvPr id="397313" name="Object 1">
                        <a:extLst>
                          <a:ext uri="{FF2B5EF4-FFF2-40B4-BE49-F238E27FC236}">
                            <a16:creationId xmlns:a16="http://schemas.microsoft.com/office/drawing/2014/main" xmlns="" id="{CB816660-65B1-8837-7DC6-1C51C3F2D9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138" y="2617788"/>
                        <a:ext cx="34147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7864" name="Text Box 8">
            <a:extLst>
              <a:ext uri="{FF2B5EF4-FFF2-40B4-BE49-F238E27FC236}">
                <a16:creationId xmlns:a16="http://schemas.microsoft.com/office/drawing/2014/main" xmlns="" id="{296809AC-3A5A-866E-CC9C-8D0CE146183D}"/>
              </a:ext>
            </a:extLst>
          </p:cNvPr>
          <p:cNvSpPr txBox="1">
            <a:spLocks noChangeArrowheads="1"/>
          </p:cNvSpPr>
          <p:nvPr/>
        </p:nvSpPr>
        <p:spPr bwMode="auto">
          <a:xfrm>
            <a:off x="457200" y="4510088"/>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 si rigenera producendo O</a:t>
            </a:r>
            <a:r>
              <a:rPr lang="it-IT" altLang="ja-JP" sz="1800" baseline="-25000">
                <a:solidFill>
                  <a:srgbClr val="000066"/>
                </a:solidFill>
                <a:latin typeface="Comic Sans MS" panose="030F0702030302020204" pitchFamily="66" charset="0"/>
              </a:rPr>
              <a:t>3</a:t>
            </a:r>
            <a:endParaRPr lang="it-IT" altLang="it-IT" sz="1800" baseline="-25000">
              <a:solidFill>
                <a:srgbClr val="000066"/>
              </a:solidFill>
              <a:latin typeface="Comic Sans MS" panose="030F0702030302020204" pitchFamily="66" charset="0"/>
            </a:endParaRPr>
          </a:p>
        </p:txBody>
      </p:sp>
      <p:graphicFrame>
        <p:nvGraphicFramePr>
          <p:cNvPr id="397314" name="Object 2">
            <a:extLst>
              <a:ext uri="{FF2B5EF4-FFF2-40B4-BE49-F238E27FC236}">
                <a16:creationId xmlns:a16="http://schemas.microsoft.com/office/drawing/2014/main" xmlns="" id="{DCFB7D5E-FE42-11DF-10D6-25536A1A6C79}"/>
              </a:ext>
            </a:extLst>
          </p:cNvPr>
          <p:cNvGraphicFramePr>
            <a:graphicFrameLocks noChangeAspect="1"/>
          </p:cNvGraphicFramePr>
          <p:nvPr/>
        </p:nvGraphicFramePr>
        <p:xfrm>
          <a:off x="3309938" y="5030788"/>
          <a:ext cx="2498725" cy="608012"/>
        </p:xfrm>
        <a:graphic>
          <a:graphicData uri="http://schemas.openxmlformats.org/presentationml/2006/ole">
            <mc:AlternateContent xmlns:mc="http://schemas.openxmlformats.org/markup-compatibility/2006">
              <mc:Choice xmlns:v="urn:schemas-microsoft-com:vml" Requires="v">
                <p:oleObj spid="_x0000_s10244" name="Equation" r:id="rId8" imgW="1304803" imgH="276082" progId="Equation.3">
                  <p:embed/>
                </p:oleObj>
              </mc:Choice>
              <mc:Fallback>
                <p:oleObj name="Equation" r:id="rId8" imgW="1304803" imgH="276082" progId="Equation.3">
                  <p:embed/>
                  <p:pic>
                    <p:nvPicPr>
                      <p:cNvPr id="397314" name="Object 2">
                        <a:extLst>
                          <a:ext uri="{FF2B5EF4-FFF2-40B4-BE49-F238E27FC236}">
                            <a16:creationId xmlns:a16="http://schemas.microsoft.com/office/drawing/2014/main" xmlns="" id="{DCFB7D5E-FE42-11DF-10D6-25536A1A6C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9938" y="5030788"/>
                        <a:ext cx="24987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7315" name="Object 3">
            <a:extLst>
              <a:ext uri="{FF2B5EF4-FFF2-40B4-BE49-F238E27FC236}">
                <a16:creationId xmlns:a16="http://schemas.microsoft.com/office/drawing/2014/main" xmlns="" id="{3A8AFFA2-364E-0E77-2B1B-ECF9F3BDB369}"/>
              </a:ext>
            </a:extLst>
          </p:cNvPr>
          <p:cNvGraphicFramePr>
            <a:graphicFrameLocks noChangeAspect="1"/>
          </p:cNvGraphicFramePr>
          <p:nvPr/>
        </p:nvGraphicFramePr>
        <p:xfrm>
          <a:off x="1352550" y="5776913"/>
          <a:ext cx="6438900" cy="560387"/>
        </p:xfrm>
        <a:graphic>
          <a:graphicData uri="http://schemas.openxmlformats.org/presentationml/2006/ole">
            <mc:AlternateContent xmlns:mc="http://schemas.openxmlformats.org/markup-compatibility/2006">
              <mc:Choice xmlns:v="urn:schemas-microsoft-com:vml" Requires="v">
                <p:oleObj spid="_x0000_s10245" name="Equation" r:id="rId10" imgW="2867066" imgH="199933" progId="Equation.3">
                  <p:embed/>
                </p:oleObj>
              </mc:Choice>
              <mc:Fallback>
                <p:oleObj name="Equation" r:id="rId10" imgW="2867066" imgH="199933" progId="Equation.3">
                  <p:embed/>
                  <p:pic>
                    <p:nvPicPr>
                      <p:cNvPr id="397315" name="Object 3">
                        <a:extLst>
                          <a:ext uri="{FF2B5EF4-FFF2-40B4-BE49-F238E27FC236}">
                            <a16:creationId xmlns:a16="http://schemas.microsoft.com/office/drawing/2014/main" xmlns="" id="{3A8AFFA2-364E-0E77-2B1B-ECF9F3BDB3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2550" y="5776913"/>
                        <a:ext cx="643890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801" name="Segnaposto numero diapositiva 6">
            <a:extLst>
              <a:ext uri="{FF2B5EF4-FFF2-40B4-BE49-F238E27FC236}">
                <a16:creationId xmlns:a16="http://schemas.microsoft.com/office/drawing/2014/main" xmlns="" id="{47F70B42-7872-CEAC-CF65-CFA4678C12D9}"/>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673FCDE7-EBDC-4C9D-A3FA-A76430AC03F7}" type="slidenum">
              <a:rPr lang="it-IT" altLang="it-IT" sz="1000">
                <a:solidFill>
                  <a:srgbClr val="000066"/>
                </a:solidFill>
                <a:latin typeface="Comic Sans MS" panose="030F0702030302020204" pitchFamily="66" charset="0"/>
              </a:rPr>
              <a:pPr algn="r" eaLnBrk="1" hangingPunct="1">
                <a:spcBef>
                  <a:spcPct val="50000"/>
                </a:spcBef>
                <a:buFontTx/>
                <a:buNone/>
              </a:pPr>
              <a:t>29</a:t>
            </a:fld>
            <a:endParaRPr lang="it-IT" altLang="it-IT" sz="1000">
              <a:solidFill>
                <a:srgbClr val="000066"/>
              </a:solidFill>
              <a:latin typeface="Comic Sans MS" panose="030F0702030302020204" pitchFamily="66" charset="0"/>
            </a:endParaRPr>
          </a:p>
        </p:txBody>
      </p:sp>
      <p:sp>
        <p:nvSpPr>
          <p:cNvPr id="33803" name="Segnaposto data 4">
            <a:extLst>
              <a:ext uri="{FF2B5EF4-FFF2-40B4-BE49-F238E27FC236}">
                <a16:creationId xmlns:a16="http://schemas.microsoft.com/office/drawing/2014/main" xmlns="" id="{7FCB79F0-DF2C-51E9-C8B1-AB6CC12B2842}"/>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3" name="Rectangle 40">
            <a:extLst>
              <a:ext uri="{FF2B5EF4-FFF2-40B4-BE49-F238E27FC236}">
                <a16:creationId xmlns:a16="http://schemas.microsoft.com/office/drawing/2014/main" xmlns="" id="{E76F7A00-70A2-F7B2-199D-8BBF5A2F9F83}"/>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7313"/>
                                        </p:tgtEl>
                                        <p:attrNameLst>
                                          <p:attrName>style.visibility</p:attrName>
                                        </p:attrNameLst>
                                      </p:cBhvr>
                                      <p:to>
                                        <p:strVal val="visible"/>
                                      </p:to>
                                    </p:set>
                                    <p:animEffect transition="in" filter="dissolve">
                                      <p:cBhvr>
                                        <p:cTn id="7" dur="500"/>
                                        <p:tgtEl>
                                          <p:spTgt spid="39731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397312"/>
                                        </p:tgtEl>
                                        <p:attrNameLst>
                                          <p:attrName>style.visibility</p:attrName>
                                        </p:attrNameLst>
                                      </p:cBhvr>
                                      <p:to>
                                        <p:strVal val="visible"/>
                                      </p:to>
                                    </p:set>
                                    <p:anim calcmode="lin" valueType="num">
                                      <p:cBhvr additive="base">
                                        <p:cTn id="11" dur="500" fill="hold"/>
                                        <p:tgtEl>
                                          <p:spTgt spid="397312"/>
                                        </p:tgtEl>
                                        <p:attrNameLst>
                                          <p:attrName>ppt_x</p:attrName>
                                        </p:attrNameLst>
                                      </p:cBhvr>
                                      <p:tavLst>
                                        <p:tav tm="0">
                                          <p:val>
                                            <p:strVal val="0-#ppt_w/2"/>
                                          </p:val>
                                        </p:tav>
                                        <p:tav tm="100000">
                                          <p:val>
                                            <p:strVal val="#ppt_x"/>
                                          </p:val>
                                        </p:tav>
                                      </p:tavLst>
                                    </p:anim>
                                    <p:anim calcmode="lin" valueType="num">
                                      <p:cBhvr additive="base">
                                        <p:cTn id="12" dur="500" fill="hold"/>
                                        <p:tgtEl>
                                          <p:spTgt spid="39731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77864">
                                            <p:txEl>
                                              <p:pRg st="0" end="0"/>
                                            </p:txEl>
                                          </p:spTgt>
                                        </p:tgtEl>
                                        <p:attrNameLst>
                                          <p:attrName>style.visibility</p:attrName>
                                        </p:attrNameLst>
                                      </p:cBhvr>
                                      <p:to>
                                        <p:strVal val="visible"/>
                                      </p:to>
                                    </p:set>
                                    <p:anim calcmode="lin" valueType="num">
                                      <p:cBhvr additive="base">
                                        <p:cTn id="17" dur="500" fill="hold"/>
                                        <p:tgtEl>
                                          <p:spTgt spid="37786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7864">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397314"/>
                                        </p:tgtEl>
                                        <p:attrNameLst>
                                          <p:attrName>style.visibility</p:attrName>
                                        </p:attrNameLst>
                                      </p:cBhvr>
                                      <p:to>
                                        <p:strVal val="visible"/>
                                      </p:to>
                                    </p:set>
                                    <p:animEffect transition="in" filter="box(out)">
                                      <p:cBhvr>
                                        <p:cTn id="22" dur="500"/>
                                        <p:tgtEl>
                                          <p:spTgt spid="397314"/>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nodeType="afterGroup">
                            <p:stCondLst>
                              <p:cond delay="1000"/>
                            </p:stCondLst>
                            <p:childTnLst>
                              <p:par>
                                <p:cTn id="24" presetID="4" presetClass="entr" presetSubtype="16" fill="hold" nodeType="afterEffect">
                                  <p:stCondLst>
                                    <p:cond delay="0"/>
                                  </p:stCondLst>
                                  <p:childTnLst>
                                    <p:set>
                                      <p:cBhvr>
                                        <p:cTn id="25" dur="1" fill="hold">
                                          <p:stCondLst>
                                            <p:cond delay="0"/>
                                          </p:stCondLst>
                                        </p:cTn>
                                        <p:tgtEl>
                                          <p:spTgt spid="397315"/>
                                        </p:tgtEl>
                                        <p:attrNameLst>
                                          <p:attrName>style.visibility</p:attrName>
                                        </p:attrNameLst>
                                      </p:cBhvr>
                                      <p:to>
                                        <p:strVal val="visible"/>
                                      </p:to>
                                    </p:set>
                                    <p:animEffect transition="in" filter="box(in)">
                                      <p:cBhvr>
                                        <p:cTn id="26" dur="500"/>
                                        <p:tgtEl>
                                          <p:spTgt spid="39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C:\Documenti\CORSI\CORSO_CHIM_FIS_AMB\LEZ01\IMMAGINI\fig01.jpg">
            <a:extLst>
              <a:ext uri="{FF2B5EF4-FFF2-40B4-BE49-F238E27FC236}">
                <a16:creationId xmlns:a16="http://schemas.microsoft.com/office/drawing/2014/main" xmlns="" id="{05E7494A-A77E-7788-1AF8-B0EDEA939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24" t="25656" r="23775" b="36565"/>
          <a:stretch>
            <a:fillRect/>
          </a:stretch>
        </p:blipFill>
        <p:spPr bwMode="auto">
          <a:xfrm>
            <a:off x="142875" y="0"/>
            <a:ext cx="3657600" cy="4038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22" descr="C:\Documenti\CORSI\CORSO_CHIM_FIS_AMB\LEZ01\IMMAGINI\fig02.jpg">
            <a:extLst>
              <a:ext uri="{FF2B5EF4-FFF2-40B4-BE49-F238E27FC236}">
                <a16:creationId xmlns:a16="http://schemas.microsoft.com/office/drawing/2014/main" xmlns="" id="{F4A7132E-9598-248B-4FD4-2B1EEC6E9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25" t="25656" r="24776" b="36464"/>
          <a:stretch>
            <a:fillRect/>
          </a:stretch>
        </p:blipFill>
        <p:spPr bwMode="auto">
          <a:xfrm>
            <a:off x="5429250" y="0"/>
            <a:ext cx="3506788" cy="40497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48" name="CasellaDiTesto 23">
            <a:extLst>
              <a:ext uri="{FF2B5EF4-FFF2-40B4-BE49-F238E27FC236}">
                <a16:creationId xmlns:a16="http://schemas.microsoft.com/office/drawing/2014/main" xmlns="" id="{5F0197F1-882B-8868-9BD9-BBA9FFAB9DA8}"/>
              </a:ext>
            </a:extLst>
          </p:cNvPr>
          <p:cNvSpPr txBox="1">
            <a:spLocks noChangeArrowheads="1"/>
          </p:cNvSpPr>
          <p:nvPr/>
        </p:nvSpPr>
        <p:spPr bwMode="auto">
          <a:xfrm>
            <a:off x="714375" y="4643438"/>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1 atm= 1013 mb</a:t>
            </a:r>
          </a:p>
          <a:p>
            <a:pPr algn="ctr" eaLnBrk="1" hangingPunct="1">
              <a:spcBef>
                <a:spcPct val="50000"/>
              </a:spcBef>
              <a:buFontTx/>
              <a:buNone/>
            </a:pPr>
            <a:r>
              <a:rPr lang="it-IT" altLang="it-IT" sz="1800">
                <a:solidFill>
                  <a:srgbClr val="000066"/>
                </a:solidFill>
                <a:latin typeface="Comic Sans MS" panose="030F0702030302020204" pitchFamily="66" charset="0"/>
              </a:rPr>
              <a:t>= 760 mmHg</a:t>
            </a:r>
          </a:p>
          <a:p>
            <a:pPr algn="ctr" eaLnBrk="1" hangingPunct="1">
              <a:spcBef>
                <a:spcPct val="50000"/>
              </a:spcBef>
              <a:buFontTx/>
              <a:buNone/>
            </a:pPr>
            <a:r>
              <a:rPr lang="it-IT" altLang="it-IT" sz="1800">
                <a:solidFill>
                  <a:srgbClr val="000066"/>
                </a:solidFill>
                <a:latin typeface="Comic Sans MS" panose="030F0702030302020204" pitchFamily="66" charset="0"/>
              </a:rPr>
              <a:t>= 1013 hPa </a:t>
            </a:r>
          </a:p>
        </p:txBody>
      </p:sp>
      <p:sp>
        <p:nvSpPr>
          <p:cNvPr id="6149" name="Segnaposto numero diapositiva 6">
            <a:extLst>
              <a:ext uri="{FF2B5EF4-FFF2-40B4-BE49-F238E27FC236}">
                <a16:creationId xmlns:a16="http://schemas.microsoft.com/office/drawing/2014/main" xmlns="" id="{547B4920-C07F-B282-FD6B-20CF82531B5D}"/>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5A83EBA0-FCA6-4221-8431-7E5036DFBED3}" type="slidenum">
              <a:rPr lang="it-IT" altLang="it-IT" sz="1000">
                <a:solidFill>
                  <a:srgbClr val="000066"/>
                </a:solidFill>
                <a:latin typeface="Comic Sans MS" panose="030F0702030302020204" pitchFamily="66" charset="0"/>
              </a:rPr>
              <a:pPr algn="r" eaLnBrk="1" hangingPunct="1">
                <a:spcBef>
                  <a:spcPct val="50000"/>
                </a:spcBef>
                <a:buFontTx/>
                <a:buNone/>
              </a:pPr>
              <a:t>3</a:t>
            </a:fld>
            <a:endParaRPr lang="it-IT" altLang="it-IT" sz="1000">
              <a:solidFill>
                <a:srgbClr val="000066"/>
              </a:solidFill>
              <a:latin typeface="Comic Sans MS" panose="030F0702030302020204" pitchFamily="66" charset="0"/>
            </a:endParaRPr>
          </a:p>
        </p:txBody>
      </p:sp>
      <p:sp>
        <p:nvSpPr>
          <p:cNvPr id="6150" name="Segnaposto data 4">
            <a:extLst>
              <a:ext uri="{FF2B5EF4-FFF2-40B4-BE49-F238E27FC236}">
                <a16:creationId xmlns:a16="http://schemas.microsoft.com/office/drawing/2014/main" xmlns="" id="{11230FC7-0458-5C93-CBFA-8D78387DE11C}"/>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xmlns="" id="{055F4C1D-624A-8BED-33C3-F9294AC12A42}"/>
              </a:ext>
            </a:extLst>
          </p:cNvPr>
          <p:cNvSpPr txBox="1">
            <a:spLocks noChangeArrowheads="1"/>
          </p:cNvSpPr>
          <p:nvPr/>
        </p:nvSpPr>
        <p:spPr bwMode="auto">
          <a:xfrm>
            <a:off x="1219200" y="1447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L</a:t>
            </a:r>
            <a:r>
              <a:rPr lang="ja-JP" altLang="it-IT" sz="2000">
                <a:solidFill>
                  <a:srgbClr val="FFFF66"/>
                </a:solidFill>
                <a:latin typeface="Comic Sans MS" panose="030F0702030302020204" pitchFamily="66" charset="0"/>
              </a:rPr>
              <a:t>’</a:t>
            </a:r>
            <a:r>
              <a:rPr lang="it-IT" altLang="ja-JP" sz="2000">
                <a:solidFill>
                  <a:srgbClr val="FFFF66"/>
                </a:solidFill>
                <a:latin typeface="Comic Sans MS" panose="030F0702030302020204" pitchFamily="66" charset="0"/>
              </a:rPr>
              <a:t>ossidazione del CH</a:t>
            </a:r>
            <a:r>
              <a:rPr lang="it-IT" altLang="ja-JP" sz="2000" baseline="-25000">
                <a:solidFill>
                  <a:srgbClr val="FFFF66"/>
                </a:solidFill>
                <a:latin typeface="Comic Sans MS" panose="030F0702030302020204" pitchFamily="66" charset="0"/>
              </a:rPr>
              <a:t>4</a:t>
            </a:r>
            <a:r>
              <a:rPr lang="it-IT" altLang="ja-JP" sz="2000">
                <a:solidFill>
                  <a:srgbClr val="FFFF66"/>
                </a:solidFill>
                <a:latin typeface="Comic Sans MS" panose="030F0702030302020204" pitchFamily="66" charset="0"/>
              </a:rPr>
              <a:t>. La massima produzione di ozono</a:t>
            </a:r>
            <a:endParaRPr lang="it-IT" altLang="it-IT" sz="1800" baseline="-25000">
              <a:latin typeface="Comic Sans MS" panose="030F0702030302020204" pitchFamily="66" charset="0"/>
            </a:endParaRPr>
          </a:p>
        </p:txBody>
      </p:sp>
      <p:sp>
        <p:nvSpPr>
          <p:cNvPr id="34819" name="Text Box 4">
            <a:extLst>
              <a:ext uri="{FF2B5EF4-FFF2-40B4-BE49-F238E27FC236}">
                <a16:creationId xmlns:a16="http://schemas.microsoft.com/office/drawing/2014/main" xmlns="" id="{23205EA7-468A-A7E7-2AD0-52B000291F51}"/>
              </a:ext>
            </a:extLst>
          </p:cNvPr>
          <p:cNvSpPr txBox="1">
            <a:spLocks noChangeArrowheads="1"/>
          </p:cNvSpPr>
          <p:nvPr/>
        </p:nvSpPr>
        <p:spPr bwMode="auto">
          <a:xfrm>
            <a:off x="304800" y="20574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Il CO può ulteriormente ossidarsi fino a raggiungere lo stato stabile (CO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a:t>
            </a:r>
            <a:endParaRPr lang="it-IT" altLang="it-IT" sz="1800" baseline="-25000">
              <a:solidFill>
                <a:srgbClr val="000066"/>
              </a:solidFill>
              <a:latin typeface="Comic Sans MS" panose="030F0702030302020204" pitchFamily="66" charset="0"/>
            </a:endParaRPr>
          </a:p>
        </p:txBody>
      </p:sp>
      <p:graphicFrame>
        <p:nvGraphicFramePr>
          <p:cNvPr id="378886" name="Object 6">
            <a:extLst>
              <a:ext uri="{FF2B5EF4-FFF2-40B4-BE49-F238E27FC236}">
                <a16:creationId xmlns:a16="http://schemas.microsoft.com/office/drawing/2014/main" xmlns="" id="{5476B63B-7192-7E77-D46C-AD727010B865}"/>
              </a:ext>
            </a:extLst>
          </p:cNvPr>
          <p:cNvGraphicFramePr>
            <a:graphicFrameLocks noChangeAspect="1"/>
          </p:cNvGraphicFramePr>
          <p:nvPr/>
        </p:nvGraphicFramePr>
        <p:xfrm>
          <a:off x="2989263" y="2603500"/>
          <a:ext cx="3190875" cy="504825"/>
        </p:xfrm>
        <a:graphic>
          <a:graphicData uri="http://schemas.openxmlformats.org/presentationml/2006/ole">
            <mc:AlternateContent xmlns:mc="http://schemas.openxmlformats.org/markup-compatibility/2006">
              <mc:Choice xmlns:v="urn:schemas-microsoft-com:vml" Requires="v">
                <p:oleObj spid="_x0000_s11266" name="Equation" r:id="rId4" imgW="1390731" imgH="171417" progId="Equation.3">
                  <p:embed/>
                </p:oleObj>
              </mc:Choice>
              <mc:Fallback>
                <p:oleObj name="Equation" r:id="rId4" imgW="1390731" imgH="171417" progId="Equation.3">
                  <p:embed/>
                  <p:pic>
                    <p:nvPicPr>
                      <p:cNvPr id="378886" name="Object 6">
                        <a:extLst>
                          <a:ext uri="{FF2B5EF4-FFF2-40B4-BE49-F238E27FC236}">
                            <a16:creationId xmlns:a16="http://schemas.microsoft.com/office/drawing/2014/main" xmlns="" id="{5476B63B-7192-7E77-D46C-AD727010B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2603500"/>
                        <a:ext cx="31908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8889" name="Object 9">
            <a:extLst>
              <a:ext uri="{FF2B5EF4-FFF2-40B4-BE49-F238E27FC236}">
                <a16:creationId xmlns:a16="http://schemas.microsoft.com/office/drawing/2014/main" xmlns="" id="{7EDD819C-49B6-D010-F0C3-60279EE8F7DD}"/>
              </a:ext>
            </a:extLst>
          </p:cNvPr>
          <p:cNvGraphicFramePr>
            <a:graphicFrameLocks noChangeAspect="1"/>
          </p:cNvGraphicFramePr>
          <p:nvPr/>
        </p:nvGraphicFramePr>
        <p:xfrm>
          <a:off x="1212850" y="3276600"/>
          <a:ext cx="6718300" cy="560388"/>
        </p:xfrm>
        <a:graphic>
          <a:graphicData uri="http://schemas.openxmlformats.org/presentationml/2006/ole">
            <mc:AlternateContent xmlns:mc="http://schemas.openxmlformats.org/markup-compatibility/2006">
              <mc:Choice xmlns:v="urn:schemas-microsoft-com:vml" Requires="v">
                <p:oleObj spid="_x0000_s11267" name="Equation" r:id="rId6" imgW="2990931" imgH="199933" progId="Equation.3">
                  <p:embed/>
                </p:oleObj>
              </mc:Choice>
              <mc:Fallback>
                <p:oleObj name="Equation" r:id="rId6" imgW="2990931" imgH="199933" progId="Equation.3">
                  <p:embed/>
                  <p:pic>
                    <p:nvPicPr>
                      <p:cNvPr id="378889" name="Object 9">
                        <a:extLst>
                          <a:ext uri="{FF2B5EF4-FFF2-40B4-BE49-F238E27FC236}">
                            <a16:creationId xmlns:a16="http://schemas.microsoft.com/office/drawing/2014/main" xmlns="" id="{7EDD819C-49B6-D010-F0C3-60279EE8F7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850" y="3276600"/>
                        <a:ext cx="67183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12">
            <a:extLst>
              <a:ext uri="{FF2B5EF4-FFF2-40B4-BE49-F238E27FC236}">
                <a16:creationId xmlns:a16="http://schemas.microsoft.com/office/drawing/2014/main" xmlns="" id="{510DDD6B-C0E2-3134-D09C-E4051C29467D}"/>
              </a:ext>
            </a:extLst>
          </p:cNvPr>
          <p:cNvGrpSpPr>
            <a:grpSpLocks/>
          </p:cNvGrpSpPr>
          <p:nvPr/>
        </p:nvGrpSpPr>
        <p:grpSpPr bwMode="auto">
          <a:xfrm>
            <a:off x="457200" y="5294313"/>
            <a:ext cx="8229600" cy="1087437"/>
            <a:chOff x="288" y="2646"/>
            <a:chExt cx="5184" cy="685"/>
          </a:xfrm>
        </p:grpSpPr>
        <p:sp>
          <p:nvSpPr>
            <p:cNvPr id="34828" name="Text Box 10">
              <a:extLst>
                <a:ext uri="{FF2B5EF4-FFF2-40B4-BE49-F238E27FC236}">
                  <a16:creationId xmlns:a16="http://schemas.microsoft.com/office/drawing/2014/main" xmlns="" id="{3D4D2D07-87D5-B4B2-321D-AD8766B55016}"/>
                </a:ext>
              </a:extLst>
            </p:cNvPr>
            <p:cNvSpPr txBox="1">
              <a:spLocks noChangeArrowheads="1"/>
            </p:cNvSpPr>
            <p:nvPr/>
          </p:nvSpPr>
          <p:spPr bwMode="auto">
            <a:xfrm>
              <a:off x="288" y="2646"/>
              <a:ext cx="51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b="1">
                  <a:solidFill>
                    <a:srgbClr val="000066"/>
                  </a:solidFill>
                  <a:latin typeface="Comic Sans MS" panose="030F0702030302020204" pitchFamily="66" charset="0"/>
                </a:rPr>
                <a:t>Osservazioni</a:t>
              </a:r>
              <a:endParaRPr lang="it-IT" altLang="it-IT" sz="1800" b="1">
                <a:solidFill>
                  <a:schemeClr val="accent2"/>
                </a:solidFill>
                <a:latin typeface="Comic Sans MS" panose="030F0702030302020204" pitchFamily="66" charset="0"/>
              </a:endParaRPr>
            </a:p>
          </p:txBody>
        </p:sp>
        <p:sp>
          <p:nvSpPr>
            <p:cNvPr id="34829" name="Text Box 11">
              <a:extLst>
                <a:ext uri="{FF2B5EF4-FFF2-40B4-BE49-F238E27FC236}">
                  <a16:creationId xmlns:a16="http://schemas.microsoft.com/office/drawing/2014/main" xmlns="" id="{ED85E5ED-0332-43FC-AB23-E27F8F801FA4}"/>
                </a:ext>
              </a:extLst>
            </p:cNvPr>
            <p:cNvSpPr txBox="1">
              <a:spLocks noChangeArrowheads="1"/>
            </p:cNvSpPr>
            <p:nvPr/>
          </p:nvSpPr>
          <p:spPr bwMode="auto">
            <a:xfrm>
              <a:off x="288" y="2927"/>
              <a:ext cx="51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Producendo ozono,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ossidazione del metano aumenta la capacità ossidativa dell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atmosfera.</a:t>
              </a:r>
              <a:endParaRPr lang="it-IT" altLang="it-IT" sz="1800">
                <a:solidFill>
                  <a:srgbClr val="000066"/>
                </a:solidFill>
                <a:latin typeface="Comic Sans MS" panose="030F0702030302020204" pitchFamily="66" charset="0"/>
              </a:endParaRPr>
            </a:p>
          </p:txBody>
        </p:sp>
      </p:grpSp>
      <p:sp>
        <p:nvSpPr>
          <p:cNvPr id="34823" name="Segnaposto numero diapositiva 6">
            <a:extLst>
              <a:ext uri="{FF2B5EF4-FFF2-40B4-BE49-F238E27FC236}">
                <a16:creationId xmlns:a16="http://schemas.microsoft.com/office/drawing/2014/main" xmlns="" id="{999957A6-4A6E-BC3D-9A7F-C13AC2D9D7A2}"/>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80A9C5D8-158E-434B-9950-575F6D5EADFE}" type="slidenum">
              <a:rPr lang="it-IT" altLang="it-IT" sz="1000">
                <a:solidFill>
                  <a:srgbClr val="000066"/>
                </a:solidFill>
                <a:latin typeface="Comic Sans MS" panose="030F0702030302020204" pitchFamily="66" charset="0"/>
              </a:rPr>
              <a:pPr algn="r" eaLnBrk="1" hangingPunct="1">
                <a:spcBef>
                  <a:spcPct val="50000"/>
                </a:spcBef>
                <a:buFontTx/>
                <a:buNone/>
              </a:pPr>
              <a:t>30</a:t>
            </a:fld>
            <a:endParaRPr lang="it-IT" altLang="it-IT" sz="1000">
              <a:solidFill>
                <a:srgbClr val="000066"/>
              </a:solidFill>
              <a:latin typeface="Comic Sans MS" panose="030F0702030302020204" pitchFamily="66" charset="0"/>
            </a:endParaRPr>
          </a:p>
        </p:txBody>
      </p:sp>
      <p:sp>
        <p:nvSpPr>
          <p:cNvPr id="34825" name="Segnaposto data 4">
            <a:extLst>
              <a:ext uri="{FF2B5EF4-FFF2-40B4-BE49-F238E27FC236}">
                <a16:creationId xmlns:a16="http://schemas.microsoft.com/office/drawing/2014/main" xmlns="" id="{AE537325-5DE9-5B31-7634-48649531528F}"/>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34826" name="CasellaDiTesto 2">
            <a:extLst>
              <a:ext uri="{FF2B5EF4-FFF2-40B4-BE49-F238E27FC236}">
                <a16:creationId xmlns:a16="http://schemas.microsoft.com/office/drawing/2014/main" xmlns="" id="{3F243D5B-477E-B638-A21F-B5FE5BD598C2}"/>
              </a:ext>
            </a:extLst>
          </p:cNvPr>
          <p:cNvSpPr txBox="1">
            <a:spLocks noChangeArrowheads="1"/>
          </p:cNvSpPr>
          <p:nvPr/>
        </p:nvSpPr>
        <p:spPr bwMode="auto">
          <a:xfrm>
            <a:off x="755650" y="408940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Al netto, l’ossidazione di una molecola di CH</a:t>
            </a:r>
            <a:r>
              <a:rPr lang="it-IT" altLang="it-IT" sz="1800" baseline="-25000">
                <a:solidFill>
                  <a:srgbClr val="000066"/>
                </a:solidFill>
                <a:latin typeface="Comic Sans MS" panose="030F0702030302020204" pitchFamily="66" charset="0"/>
              </a:rPr>
              <a:t>4</a:t>
            </a:r>
            <a:r>
              <a:rPr lang="it-IT" altLang="it-IT" sz="1800">
                <a:solidFill>
                  <a:srgbClr val="000066"/>
                </a:solidFill>
                <a:latin typeface="Comic Sans MS" panose="030F0702030302020204" pitchFamily="66" charset="0"/>
              </a:rPr>
              <a:t> produce 5 molecole di O</a:t>
            </a:r>
            <a:r>
              <a:rPr lang="it-IT" altLang="it-IT" sz="18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più una serie di molecole organiche intermedie come formaldeide, PAN, acidi carbossilici etc.  </a:t>
            </a:r>
          </a:p>
        </p:txBody>
      </p:sp>
      <p:sp>
        <p:nvSpPr>
          <p:cNvPr id="14" name="Rectangle 40">
            <a:extLst>
              <a:ext uri="{FF2B5EF4-FFF2-40B4-BE49-F238E27FC236}">
                <a16:creationId xmlns:a16="http://schemas.microsoft.com/office/drawing/2014/main" xmlns="" id="{B243A259-B06C-B66E-B7FC-FB9C85B598BD}"/>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78886"/>
                                        </p:tgtEl>
                                        <p:attrNameLst>
                                          <p:attrName>style.visibility</p:attrName>
                                        </p:attrNameLst>
                                      </p:cBhvr>
                                      <p:to>
                                        <p:strVal val="visible"/>
                                      </p:to>
                                    </p:set>
                                    <p:animEffect transition="in" filter="dissolve">
                                      <p:cBhvr>
                                        <p:cTn id="7" dur="500"/>
                                        <p:tgtEl>
                                          <p:spTgt spid="37888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78889"/>
                                        </p:tgtEl>
                                        <p:attrNameLst>
                                          <p:attrName>style.visibility</p:attrName>
                                        </p:attrNameLst>
                                      </p:cBhvr>
                                      <p:to>
                                        <p:strVal val="visible"/>
                                      </p:to>
                                    </p:set>
                                    <p:animEffect transition="in" filter="box(in)">
                                      <p:cBhvr>
                                        <p:cTn id="11" dur="500"/>
                                        <p:tgtEl>
                                          <p:spTgt spid="3788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xmlns="" id="{C9794E9A-F809-07EF-F8E8-77CA536E0AEC}"/>
              </a:ext>
            </a:extLst>
          </p:cNvPr>
          <p:cNvSpPr txBox="1">
            <a:spLocks noChangeArrowheads="1"/>
          </p:cNvSpPr>
          <p:nvPr/>
        </p:nvSpPr>
        <p:spPr bwMode="auto">
          <a:xfrm>
            <a:off x="457200" y="198120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Si è notato che nella stratosfera le coppie OH/HO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e NO/NO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catalizzano la </a:t>
            </a:r>
            <a:r>
              <a:rPr lang="it-IT" altLang="it-IT" sz="1800" b="1" u="sng">
                <a:solidFill>
                  <a:srgbClr val="000066"/>
                </a:solidFill>
                <a:latin typeface="Comic Sans MS" panose="030F0702030302020204" pitchFamily="66" charset="0"/>
              </a:rPr>
              <a:t>distruzione</a:t>
            </a:r>
            <a:r>
              <a:rPr lang="it-IT" altLang="it-IT" sz="1800">
                <a:solidFill>
                  <a:srgbClr val="000066"/>
                </a:solidFill>
                <a:latin typeface="Comic Sans MS" panose="030F0702030302020204" pitchFamily="66" charset="0"/>
              </a:rPr>
              <a:t> di ozono, mentre in troposfera ne catalizzano la formazione. Come mai?</a:t>
            </a:r>
          </a:p>
        </p:txBody>
      </p:sp>
      <p:graphicFrame>
        <p:nvGraphicFramePr>
          <p:cNvPr id="35843" name="Object 5">
            <a:extLst>
              <a:ext uri="{FF2B5EF4-FFF2-40B4-BE49-F238E27FC236}">
                <a16:creationId xmlns:a16="http://schemas.microsoft.com/office/drawing/2014/main" xmlns="" id="{2B28CB83-41AA-736F-AF58-5B38DEB855DE}"/>
              </a:ext>
            </a:extLst>
          </p:cNvPr>
          <p:cNvGraphicFramePr>
            <a:graphicFrameLocks noChangeAspect="1"/>
          </p:cNvGraphicFramePr>
          <p:nvPr/>
        </p:nvGraphicFramePr>
        <p:xfrm>
          <a:off x="419100" y="2971800"/>
          <a:ext cx="3679825" cy="1343025"/>
        </p:xfrm>
        <a:graphic>
          <a:graphicData uri="http://schemas.openxmlformats.org/presentationml/2006/ole">
            <mc:AlternateContent xmlns:mc="http://schemas.openxmlformats.org/markup-compatibility/2006">
              <mc:Choice xmlns:v="urn:schemas-microsoft-com:vml" Requires="v">
                <p:oleObj spid="_x0000_s12290" name="Equation" r:id="rId3" imgW="1962069" imgH="676271" progId="Equation.3">
                  <p:embed/>
                </p:oleObj>
              </mc:Choice>
              <mc:Fallback>
                <p:oleObj name="Equation" r:id="rId3" imgW="1962069" imgH="676271" progId="Equation.3">
                  <p:embed/>
                  <p:pic>
                    <p:nvPicPr>
                      <p:cNvPr id="35843" name="Object 5">
                        <a:extLst>
                          <a:ext uri="{FF2B5EF4-FFF2-40B4-BE49-F238E27FC236}">
                            <a16:creationId xmlns:a16="http://schemas.microsoft.com/office/drawing/2014/main" xmlns="" id="{2B28CB83-41AA-736F-AF58-5B38DEB85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971800"/>
                        <a:ext cx="367982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5844" name="Object 6">
            <a:extLst>
              <a:ext uri="{FF2B5EF4-FFF2-40B4-BE49-F238E27FC236}">
                <a16:creationId xmlns:a16="http://schemas.microsoft.com/office/drawing/2014/main" xmlns="" id="{1D0112D8-0193-A3C9-0FDC-97A834E9C517}"/>
              </a:ext>
            </a:extLst>
          </p:cNvPr>
          <p:cNvGraphicFramePr>
            <a:graphicFrameLocks noChangeAspect="1"/>
          </p:cNvGraphicFramePr>
          <p:nvPr/>
        </p:nvGraphicFramePr>
        <p:xfrm>
          <a:off x="5160963" y="2978150"/>
          <a:ext cx="3563937" cy="1343025"/>
        </p:xfrm>
        <a:graphic>
          <a:graphicData uri="http://schemas.openxmlformats.org/presentationml/2006/ole">
            <mc:AlternateContent xmlns:mc="http://schemas.openxmlformats.org/markup-compatibility/2006">
              <mc:Choice xmlns:v="urn:schemas-microsoft-com:vml" Requires="v">
                <p:oleObj spid="_x0000_s12291" name="Equation" r:id="rId5" imgW="1895597" imgH="676271" progId="Equation.3">
                  <p:embed/>
                </p:oleObj>
              </mc:Choice>
              <mc:Fallback>
                <p:oleObj name="Equation" r:id="rId5" imgW="1895597" imgH="676271" progId="Equation.3">
                  <p:embed/>
                  <p:pic>
                    <p:nvPicPr>
                      <p:cNvPr id="35844" name="Object 6">
                        <a:extLst>
                          <a:ext uri="{FF2B5EF4-FFF2-40B4-BE49-F238E27FC236}">
                            <a16:creationId xmlns:a16="http://schemas.microsoft.com/office/drawing/2014/main" xmlns="" id="{1D0112D8-0193-A3C9-0FDC-97A834E9C5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0963" y="2978150"/>
                        <a:ext cx="3563937"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45" name="Text Box 7">
            <a:extLst>
              <a:ext uri="{FF2B5EF4-FFF2-40B4-BE49-F238E27FC236}">
                <a16:creationId xmlns:a16="http://schemas.microsoft.com/office/drawing/2014/main" xmlns="" id="{DFAC2BD2-7DB2-9553-098D-6F6DF2640D1C}"/>
              </a:ext>
            </a:extLst>
          </p:cNvPr>
          <p:cNvSpPr txBox="1">
            <a:spLocks noChangeArrowheads="1"/>
          </p:cNvSpPr>
          <p:nvPr/>
        </p:nvSpPr>
        <p:spPr bwMode="auto">
          <a:xfrm>
            <a:off x="457200" y="469265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Questa considerazione fa sì che la reazione dell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NO</a:t>
            </a:r>
            <a:r>
              <a:rPr lang="it-IT" altLang="ja-JP" sz="1800" baseline="-25000">
                <a:solidFill>
                  <a:srgbClr val="000066"/>
                </a:solidFill>
                <a:latin typeface="Comic Sans MS" panose="030F0702030302020204" pitchFamily="66" charset="0"/>
              </a:rPr>
              <a:t>2</a:t>
            </a:r>
            <a:r>
              <a:rPr lang="it-IT" altLang="ja-JP" sz="1800">
                <a:solidFill>
                  <a:srgbClr val="000066"/>
                </a:solidFill>
                <a:latin typeface="Comic Sans MS" panose="030F0702030302020204" pitchFamily="66" charset="0"/>
              </a:rPr>
              <a:t> con O sia poco significativa, e il radicale ossidrile attacca altri composti piuttosto che l</a:t>
            </a:r>
            <a:r>
              <a:rPr lang="ja-JP" altLang="it-IT" sz="1800">
                <a:solidFill>
                  <a:srgbClr val="000066"/>
                </a:solidFill>
                <a:latin typeface="Comic Sans MS" panose="030F0702030302020204" pitchFamily="66" charset="0"/>
              </a:rPr>
              <a:t>’</a:t>
            </a:r>
            <a:r>
              <a:rPr lang="it-IT" altLang="ja-JP" sz="1800">
                <a:solidFill>
                  <a:srgbClr val="000066"/>
                </a:solidFill>
                <a:latin typeface="Comic Sans MS" panose="030F0702030302020204" pitchFamily="66" charset="0"/>
              </a:rPr>
              <a:t>ozono.</a:t>
            </a:r>
            <a:endParaRPr lang="it-IT" altLang="it-IT" sz="1800" baseline="30000">
              <a:solidFill>
                <a:srgbClr val="000066"/>
              </a:solidFill>
              <a:latin typeface="Comic Sans MS" panose="030F0702030302020204" pitchFamily="66" charset="0"/>
            </a:endParaRPr>
          </a:p>
        </p:txBody>
      </p:sp>
      <p:sp>
        <p:nvSpPr>
          <p:cNvPr id="35846" name="Text Box 13">
            <a:extLst>
              <a:ext uri="{FF2B5EF4-FFF2-40B4-BE49-F238E27FC236}">
                <a16:creationId xmlns:a16="http://schemas.microsoft.com/office/drawing/2014/main" xmlns="" id="{332985C4-414E-5E5F-2221-BA8D892C3CAE}"/>
              </a:ext>
            </a:extLst>
          </p:cNvPr>
          <p:cNvSpPr txBox="1">
            <a:spLocks noChangeArrowheads="1"/>
          </p:cNvSpPr>
          <p:nvPr/>
        </p:nvSpPr>
        <p:spPr bwMode="auto">
          <a:xfrm>
            <a:off x="3505200" y="2667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600">
                <a:solidFill>
                  <a:srgbClr val="FF0000"/>
                </a:solidFill>
                <a:latin typeface="Comic Sans MS" panose="030F0702030302020204" pitchFamily="66" charset="0"/>
              </a:rPr>
              <a:t>trascurabile</a:t>
            </a:r>
          </a:p>
        </p:txBody>
      </p:sp>
      <p:sp>
        <p:nvSpPr>
          <p:cNvPr id="35847" name="Line 14">
            <a:extLst>
              <a:ext uri="{FF2B5EF4-FFF2-40B4-BE49-F238E27FC236}">
                <a16:creationId xmlns:a16="http://schemas.microsoft.com/office/drawing/2014/main" xmlns="" id="{A25BF14A-FA1F-C77B-D341-D8BE48DAC397}"/>
              </a:ext>
            </a:extLst>
          </p:cNvPr>
          <p:cNvSpPr>
            <a:spLocks noChangeShapeType="1"/>
          </p:cNvSpPr>
          <p:nvPr/>
        </p:nvSpPr>
        <p:spPr bwMode="auto">
          <a:xfrm flipH="1">
            <a:off x="3581400" y="2895600"/>
            <a:ext cx="2286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5848" name="Text Box 15">
            <a:extLst>
              <a:ext uri="{FF2B5EF4-FFF2-40B4-BE49-F238E27FC236}">
                <a16:creationId xmlns:a16="http://schemas.microsoft.com/office/drawing/2014/main" xmlns="" id="{D1BFC58B-B264-9AB4-9740-EAC0F1B9AFDC}"/>
              </a:ext>
            </a:extLst>
          </p:cNvPr>
          <p:cNvSpPr txBox="1">
            <a:spLocks noChangeArrowheads="1"/>
          </p:cNvSpPr>
          <p:nvPr/>
        </p:nvSpPr>
        <p:spPr bwMode="auto">
          <a:xfrm>
            <a:off x="4343400" y="3276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600">
                <a:solidFill>
                  <a:srgbClr val="FF0000"/>
                </a:solidFill>
                <a:latin typeface="Comic Sans MS" panose="030F0702030302020204" pitchFamily="66" charset="0"/>
              </a:rPr>
              <a:t>ininfluente</a:t>
            </a:r>
          </a:p>
        </p:txBody>
      </p:sp>
      <p:sp>
        <p:nvSpPr>
          <p:cNvPr id="35849" name="Line 16">
            <a:extLst>
              <a:ext uri="{FF2B5EF4-FFF2-40B4-BE49-F238E27FC236}">
                <a16:creationId xmlns:a16="http://schemas.microsoft.com/office/drawing/2014/main" xmlns="" id="{0F6E77AD-E4B1-1403-818D-F3ED29A69BC9}"/>
              </a:ext>
            </a:extLst>
          </p:cNvPr>
          <p:cNvSpPr>
            <a:spLocks noChangeShapeType="1"/>
          </p:cNvSpPr>
          <p:nvPr/>
        </p:nvSpPr>
        <p:spPr bwMode="auto">
          <a:xfrm>
            <a:off x="5715000" y="3505200"/>
            <a:ext cx="4572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5850" name="Text Box 17">
            <a:extLst>
              <a:ext uri="{FF2B5EF4-FFF2-40B4-BE49-F238E27FC236}">
                <a16:creationId xmlns:a16="http://schemas.microsoft.com/office/drawing/2014/main" xmlns="" id="{86EBD6E9-FD9B-6F71-131A-50686AFBA44C}"/>
              </a:ext>
            </a:extLst>
          </p:cNvPr>
          <p:cNvSpPr txBox="1">
            <a:spLocks noChangeArrowheads="1"/>
          </p:cNvSpPr>
          <p:nvPr/>
        </p:nvSpPr>
        <p:spPr bwMode="auto">
          <a:xfrm>
            <a:off x="1219200" y="1447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66"/>
                </a:solidFill>
                <a:latin typeface="Comic Sans MS" panose="030F0702030302020204" pitchFamily="66" charset="0"/>
              </a:rPr>
              <a:t>Ozono stratosferico/ozono troposferico</a:t>
            </a:r>
            <a:endParaRPr lang="it-IT" altLang="it-IT" sz="1800" baseline="-25000">
              <a:latin typeface="Comic Sans MS" panose="030F0702030302020204" pitchFamily="66" charset="0"/>
            </a:endParaRPr>
          </a:p>
        </p:txBody>
      </p:sp>
      <p:sp>
        <p:nvSpPr>
          <p:cNvPr id="35851" name="Segnaposto numero diapositiva 6">
            <a:extLst>
              <a:ext uri="{FF2B5EF4-FFF2-40B4-BE49-F238E27FC236}">
                <a16:creationId xmlns:a16="http://schemas.microsoft.com/office/drawing/2014/main" xmlns="" id="{62F0C96A-5BA7-A997-7D5A-A01FF8AF9CE4}"/>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4979DA1F-D26D-46A4-BD64-8329CAE332B7}" type="slidenum">
              <a:rPr lang="it-IT" altLang="it-IT" sz="1000">
                <a:solidFill>
                  <a:srgbClr val="000066"/>
                </a:solidFill>
                <a:latin typeface="Comic Sans MS" panose="030F0702030302020204" pitchFamily="66" charset="0"/>
              </a:rPr>
              <a:pPr algn="r" eaLnBrk="1" hangingPunct="1">
                <a:spcBef>
                  <a:spcPct val="50000"/>
                </a:spcBef>
                <a:buFontTx/>
                <a:buNone/>
              </a:pPr>
              <a:t>31</a:t>
            </a:fld>
            <a:endParaRPr lang="it-IT" altLang="it-IT" sz="1000">
              <a:solidFill>
                <a:srgbClr val="000066"/>
              </a:solidFill>
              <a:latin typeface="Comic Sans MS" panose="030F0702030302020204" pitchFamily="66" charset="0"/>
            </a:endParaRPr>
          </a:p>
        </p:txBody>
      </p:sp>
      <p:sp>
        <p:nvSpPr>
          <p:cNvPr id="35853" name="Segnaposto data 4">
            <a:extLst>
              <a:ext uri="{FF2B5EF4-FFF2-40B4-BE49-F238E27FC236}">
                <a16:creationId xmlns:a16="http://schemas.microsoft.com/office/drawing/2014/main" xmlns="" id="{3DE2EC74-8796-7A84-7849-9D682A3E5ADA}"/>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5" name="Rectangle 40">
            <a:extLst>
              <a:ext uri="{FF2B5EF4-FFF2-40B4-BE49-F238E27FC236}">
                <a16:creationId xmlns:a16="http://schemas.microsoft.com/office/drawing/2014/main" xmlns="" id="{C3EAE4C3-ECE4-3670-FD4E-0CEC56AF02E8}"/>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B6BFF2C0-6854-C27E-DAF5-F6FAF91BAC84}"/>
              </a:ext>
            </a:extLst>
          </p:cNvPr>
          <p:cNvSpPr>
            <a:spLocks noChangeArrowheads="1"/>
          </p:cNvSpPr>
          <p:nvPr/>
        </p:nvSpPr>
        <p:spPr bwMode="auto">
          <a:xfrm>
            <a:off x="242888" y="935038"/>
            <a:ext cx="88011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it-IT" altLang="it-IT" sz="2500">
                <a:solidFill>
                  <a:srgbClr val="FFFF00"/>
                </a:solidFill>
                <a:latin typeface="Comic Sans MS" panose="030F0702030302020204" pitchFamily="66" charset="0"/>
              </a:rPr>
              <a:t>BUDGET GLOBALE DI OZONO TROPOSFERICO </a:t>
            </a:r>
            <a:endParaRPr lang="it-IT" altLang="it-IT" sz="2500">
              <a:solidFill>
                <a:schemeClr val="tx2"/>
              </a:solidFill>
              <a:latin typeface="Comic Sans MS" panose="030F0702030302020204" pitchFamily="66" charset="0"/>
            </a:endParaRPr>
          </a:p>
        </p:txBody>
      </p:sp>
      <p:sp>
        <p:nvSpPr>
          <p:cNvPr id="36867" name="Line 3">
            <a:extLst>
              <a:ext uri="{FF2B5EF4-FFF2-40B4-BE49-F238E27FC236}">
                <a16:creationId xmlns:a16="http://schemas.microsoft.com/office/drawing/2014/main" xmlns="" id="{FE3B10A2-240A-4DC5-6D67-CC7F50B2034E}"/>
              </a:ext>
            </a:extLst>
          </p:cNvPr>
          <p:cNvSpPr>
            <a:spLocks noChangeShapeType="1"/>
          </p:cNvSpPr>
          <p:nvPr/>
        </p:nvSpPr>
        <p:spPr bwMode="auto">
          <a:xfrm>
            <a:off x="762000" y="6705600"/>
            <a:ext cx="8229600" cy="0"/>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68" name="Line 4">
            <a:extLst>
              <a:ext uri="{FF2B5EF4-FFF2-40B4-BE49-F238E27FC236}">
                <a16:creationId xmlns:a16="http://schemas.microsoft.com/office/drawing/2014/main" xmlns="" id="{5527D1D8-CB70-9201-9740-6B0130AC5110}"/>
              </a:ext>
            </a:extLst>
          </p:cNvPr>
          <p:cNvSpPr>
            <a:spLocks noChangeShapeType="1"/>
          </p:cNvSpPr>
          <p:nvPr/>
        </p:nvSpPr>
        <p:spPr bwMode="auto">
          <a:xfrm>
            <a:off x="1295400" y="3657600"/>
            <a:ext cx="7315200" cy="0"/>
          </a:xfrm>
          <a:prstGeom prst="line">
            <a:avLst/>
          </a:prstGeom>
          <a:noFill/>
          <a:ln w="38100">
            <a:solidFill>
              <a:srgbClr val="FFFF99"/>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36869" name="Text Box 5">
            <a:extLst>
              <a:ext uri="{FF2B5EF4-FFF2-40B4-BE49-F238E27FC236}">
                <a16:creationId xmlns:a16="http://schemas.microsoft.com/office/drawing/2014/main" xmlns="" id="{3D716D22-0D07-FDE4-DDC0-F3A51F44920C}"/>
              </a:ext>
            </a:extLst>
          </p:cNvPr>
          <p:cNvSpPr txBox="1">
            <a:spLocks noChangeArrowheads="1"/>
          </p:cNvSpPr>
          <p:nvPr/>
        </p:nvSpPr>
        <p:spPr bwMode="auto">
          <a:xfrm>
            <a:off x="1828800" y="2765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FFCCFF"/>
                </a:solidFill>
                <a:latin typeface="Helvetica" panose="020B0604020202020204" pitchFamily="34" charset="0"/>
              </a:rPr>
              <a:t>O</a:t>
            </a:r>
            <a:r>
              <a:rPr lang="it-IT" altLang="it-IT" sz="2400" b="1" baseline="-25000">
                <a:solidFill>
                  <a:srgbClr val="FFCCFF"/>
                </a:solidFill>
                <a:latin typeface="Helvetica" panose="020B0604020202020204" pitchFamily="34" charset="0"/>
              </a:rPr>
              <a:t>3</a:t>
            </a:r>
            <a:endParaRPr lang="it-IT" altLang="it-IT" sz="2400" b="1">
              <a:solidFill>
                <a:srgbClr val="FFCCFF"/>
              </a:solidFill>
              <a:latin typeface="Helvetica" panose="020B0604020202020204" pitchFamily="34" charset="0"/>
            </a:endParaRPr>
          </a:p>
        </p:txBody>
      </p:sp>
      <p:sp>
        <p:nvSpPr>
          <p:cNvPr id="36870" name="Text Box 6">
            <a:extLst>
              <a:ext uri="{FF2B5EF4-FFF2-40B4-BE49-F238E27FC236}">
                <a16:creationId xmlns:a16="http://schemas.microsoft.com/office/drawing/2014/main" xmlns="" id="{A692BBB0-5FB0-3104-E3A8-DF1CE8DEA84F}"/>
              </a:ext>
            </a:extLst>
          </p:cNvPr>
          <p:cNvSpPr txBox="1">
            <a:spLocks noChangeArrowheads="1"/>
          </p:cNvSpPr>
          <p:nvPr/>
        </p:nvSpPr>
        <p:spPr bwMode="auto">
          <a:xfrm>
            <a:off x="304800" y="2054225"/>
            <a:ext cx="446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800" b="1">
                <a:solidFill>
                  <a:srgbClr val="FFCCFF"/>
                </a:solidFill>
                <a:latin typeface="Helvetica" panose="020B0604020202020204" pitchFamily="34" charset="0"/>
              </a:rPr>
              <a:t>O</a:t>
            </a:r>
            <a:r>
              <a:rPr lang="it-IT" altLang="it-IT" sz="1800" b="1" baseline="-25000">
                <a:solidFill>
                  <a:srgbClr val="FFCCFF"/>
                </a:solidFill>
                <a:latin typeface="Helvetica" panose="020B0604020202020204" pitchFamily="34" charset="0"/>
              </a:rPr>
              <a:t>2</a:t>
            </a:r>
            <a:endParaRPr lang="it-IT" altLang="it-IT" sz="1800" b="1">
              <a:solidFill>
                <a:srgbClr val="FFCCFF"/>
              </a:solidFill>
              <a:latin typeface="Helvetica" panose="020B0604020202020204" pitchFamily="34" charset="0"/>
            </a:endParaRPr>
          </a:p>
        </p:txBody>
      </p:sp>
      <p:sp>
        <p:nvSpPr>
          <p:cNvPr id="36871" name="Line 7">
            <a:extLst>
              <a:ext uri="{FF2B5EF4-FFF2-40B4-BE49-F238E27FC236}">
                <a16:creationId xmlns:a16="http://schemas.microsoft.com/office/drawing/2014/main" xmlns="" id="{47FB561A-CCC1-5A13-C102-7635DB53858D}"/>
              </a:ext>
            </a:extLst>
          </p:cNvPr>
          <p:cNvSpPr>
            <a:spLocks noChangeShapeType="1"/>
          </p:cNvSpPr>
          <p:nvPr/>
        </p:nvSpPr>
        <p:spPr bwMode="auto">
          <a:xfrm>
            <a:off x="914400" y="2362200"/>
            <a:ext cx="838200" cy="533400"/>
          </a:xfrm>
          <a:prstGeom prst="line">
            <a:avLst/>
          </a:prstGeom>
          <a:noFill/>
          <a:ln w="3810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2" name="Text Box 8">
            <a:extLst>
              <a:ext uri="{FF2B5EF4-FFF2-40B4-BE49-F238E27FC236}">
                <a16:creationId xmlns:a16="http://schemas.microsoft.com/office/drawing/2014/main" xmlns="" id="{C4F07EA2-926E-73B0-9CCC-33FE3BAC96D0}"/>
              </a:ext>
            </a:extLst>
          </p:cNvPr>
          <p:cNvSpPr txBox="1">
            <a:spLocks noChangeArrowheads="1"/>
          </p:cNvSpPr>
          <p:nvPr/>
        </p:nvSpPr>
        <p:spPr bwMode="auto">
          <a:xfrm>
            <a:off x="1295400" y="2259013"/>
            <a:ext cx="37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i="1">
                <a:solidFill>
                  <a:schemeClr val="bg1"/>
                </a:solidFill>
                <a:latin typeface="Helvetica" panose="020B0604020202020204" pitchFamily="34" charset="0"/>
              </a:rPr>
              <a:t>h</a:t>
            </a:r>
            <a:r>
              <a:rPr lang="it-IT" altLang="it-IT" sz="1400">
                <a:solidFill>
                  <a:schemeClr val="bg1"/>
                </a:solidFill>
                <a:latin typeface="Symbol" panose="05050102010706020507" pitchFamily="18" charset="2"/>
              </a:rPr>
              <a:t>n</a:t>
            </a:r>
            <a:endParaRPr lang="it-IT" altLang="it-IT" sz="1400">
              <a:solidFill>
                <a:schemeClr val="bg1"/>
              </a:solidFill>
              <a:latin typeface="Helvetica" panose="020B0604020202020204" pitchFamily="34" charset="0"/>
            </a:endParaRPr>
          </a:p>
        </p:txBody>
      </p:sp>
      <p:sp>
        <p:nvSpPr>
          <p:cNvPr id="36873" name="Line 9">
            <a:extLst>
              <a:ext uri="{FF2B5EF4-FFF2-40B4-BE49-F238E27FC236}">
                <a16:creationId xmlns:a16="http://schemas.microsoft.com/office/drawing/2014/main" xmlns="" id="{9BC4A261-65DF-ED8C-B7A6-EDC38F2C2019}"/>
              </a:ext>
            </a:extLst>
          </p:cNvPr>
          <p:cNvSpPr>
            <a:spLocks noChangeShapeType="1"/>
          </p:cNvSpPr>
          <p:nvPr/>
        </p:nvSpPr>
        <p:spPr bwMode="auto">
          <a:xfrm flipH="1">
            <a:off x="2133600" y="3276600"/>
            <a:ext cx="15875" cy="1524000"/>
          </a:xfrm>
          <a:prstGeom prst="line">
            <a:avLst/>
          </a:prstGeom>
          <a:noFill/>
          <a:ln w="38100">
            <a:solidFill>
              <a:srgbClr val="0033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4" name="Text Box 10">
            <a:extLst>
              <a:ext uri="{FF2B5EF4-FFF2-40B4-BE49-F238E27FC236}">
                <a16:creationId xmlns:a16="http://schemas.microsoft.com/office/drawing/2014/main" xmlns="" id="{564088FE-8312-7F27-5D38-CBF9B9EDCBE4}"/>
              </a:ext>
            </a:extLst>
          </p:cNvPr>
          <p:cNvSpPr txBox="1">
            <a:spLocks noChangeArrowheads="1"/>
          </p:cNvSpPr>
          <p:nvPr/>
        </p:nvSpPr>
        <p:spPr bwMode="auto">
          <a:xfrm>
            <a:off x="1828800" y="5051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DD13D3"/>
                </a:solidFill>
                <a:latin typeface="Helvetica" panose="020B0604020202020204" pitchFamily="34" charset="0"/>
              </a:rPr>
              <a:t>O</a:t>
            </a:r>
            <a:r>
              <a:rPr lang="it-IT" altLang="it-IT" sz="2400" b="1" baseline="-25000">
                <a:solidFill>
                  <a:srgbClr val="DD13D3"/>
                </a:solidFill>
                <a:latin typeface="Helvetica" panose="020B0604020202020204" pitchFamily="34" charset="0"/>
              </a:rPr>
              <a:t>3</a:t>
            </a:r>
            <a:endParaRPr lang="it-IT" altLang="it-IT" sz="2400" b="1">
              <a:solidFill>
                <a:srgbClr val="DD13D3"/>
              </a:solidFill>
              <a:latin typeface="Helvetica" panose="020B0604020202020204" pitchFamily="34" charset="0"/>
            </a:endParaRPr>
          </a:p>
        </p:txBody>
      </p:sp>
      <p:sp>
        <p:nvSpPr>
          <p:cNvPr id="36875" name="Line 11">
            <a:extLst>
              <a:ext uri="{FF2B5EF4-FFF2-40B4-BE49-F238E27FC236}">
                <a16:creationId xmlns:a16="http://schemas.microsoft.com/office/drawing/2014/main" xmlns="" id="{2495D999-7EF7-399F-92E3-6C1CE3008717}"/>
              </a:ext>
            </a:extLst>
          </p:cNvPr>
          <p:cNvSpPr>
            <a:spLocks noChangeShapeType="1"/>
          </p:cNvSpPr>
          <p:nvPr/>
        </p:nvSpPr>
        <p:spPr bwMode="auto">
          <a:xfrm>
            <a:off x="2133600" y="5638800"/>
            <a:ext cx="0" cy="1066800"/>
          </a:xfrm>
          <a:prstGeom prst="line">
            <a:avLst/>
          </a:prstGeom>
          <a:noFill/>
          <a:ln w="38100">
            <a:solidFill>
              <a:srgbClr val="0033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6" name="Freeform 12">
            <a:extLst>
              <a:ext uri="{FF2B5EF4-FFF2-40B4-BE49-F238E27FC236}">
                <a16:creationId xmlns:a16="http://schemas.microsoft.com/office/drawing/2014/main" xmlns="" id="{7B87E83B-A518-506C-2E3B-CD0FCDDE00EF}"/>
              </a:ext>
            </a:extLst>
          </p:cNvPr>
          <p:cNvSpPr>
            <a:spLocks/>
          </p:cNvSpPr>
          <p:nvPr/>
        </p:nvSpPr>
        <p:spPr bwMode="auto">
          <a:xfrm>
            <a:off x="2590800" y="5410200"/>
            <a:ext cx="1752600" cy="304800"/>
          </a:xfrm>
          <a:custGeom>
            <a:avLst/>
            <a:gdLst>
              <a:gd name="T0" fmla="*/ 0 w 576"/>
              <a:gd name="T1" fmla="*/ 0 h 240"/>
              <a:gd name="T2" fmla="*/ 2147483646 w 576"/>
              <a:gd name="T3" fmla="*/ 2147483646 h 240"/>
              <a:gd name="T4" fmla="*/ 2147483646 w 576"/>
              <a:gd name="T5" fmla="*/ 2147483646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52"/>
                  <a:pt x="144" y="104"/>
                  <a:pt x="240" y="144"/>
                </a:cubicBezTo>
                <a:cubicBezTo>
                  <a:pt x="336" y="184"/>
                  <a:pt x="520" y="224"/>
                  <a:pt x="576" y="240"/>
                </a:cubicBezTo>
              </a:path>
            </a:pathLst>
          </a:custGeom>
          <a:noFill/>
          <a:ln w="38100">
            <a:solidFill>
              <a:srgbClr val="0033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877" name="Text Box 13">
            <a:extLst>
              <a:ext uri="{FF2B5EF4-FFF2-40B4-BE49-F238E27FC236}">
                <a16:creationId xmlns:a16="http://schemas.microsoft.com/office/drawing/2014/main" xmlns="" id="{0E1126D5-875F-FBF0-7FFE-78D0BC7D3051}"/>
              </a:ext>
            </a:extLst>
          </p:cNvPr>
          <p:cNvSpPr txBox="1">
            <a:spLocks noChangeArrowheads="1"/>
          </p:cNvSpPr>
          <p:nvPr/>
        </p:nvSpPr>
        <p:spPr bwMode="auto">
          <a:xfrm>
            <a:off x="4343400" y="558482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DD13D3"/>
                </a:solidFill>
                <a:latin typeface="Helvetica" panose="020B0604020202020204" pitchFamily="34" charset="0"/>
              </a:rPr>
              <a:t>OH</a:t>
            </a:r>
          </a:p>
        </p:txBody>
      </p:sp>
      <p:sp>
        <p:nvSpPr>
          <p:cNvPr id="26639" name="Freeform 14">
            <a:extLst>
              <a:ext uri="{FF2B5EF4-FFF2-40B4-BE49-F238E27FC236}">
                <a16:creationId xmlns:a16="http://schemas.microsoft.com/office/drawing/2014/main" xmlns="" id="{2619439A-A3AD-7A3A-5FBC-D2D31CCFEE1F}"/>
              </a:ext>
            </a:extLst>
          </p:cNvPr>
          <p:cNvSpPr>
            <a:spLocks/>
          </p:cNvSpPr>
          <p:nvPr/>
        </p:nvSpPr>
        <p:spPr bwMode="auto">
          <a:xfrm>
            <a:off x="5181600" y="5867400"/>
            <a:ext cx="1219200" cy="266700"/>
          </a:xfrm>
          <a:custGeom>
            <a:avLst/>
            <a:gdLst>
              <a:gd name="T0" fmla="*/ 0 w 864"/>
              <a:gd name="T1" fmla="*/ 0 h 168"/>
              <a:gd name="T2" fmla="*/ 573475556 w 864"/>
              <a:gd name="T3" fmla="*/ 362902500 h 168"/>
              <a:gd name="T4" fmla="*/ 1242529900 w 864"/>
              <a:gd name="T5" fmla="*/ 362902500 h 168"/>
              <a:gd name="T6" fmla="*/ 1720426667 w 864"/>
              <a:gd name="T7" fmla="*/ 0 h 168"/>
              <a:gd name="T8" fmla="*/ 0 60000 65536"/>
              <a:gd name="T9" fmla="*/ 0 60000 65536"/>
              <a:gd name="T10" fmla="*/ 0 60000 65536"/>
              <a:gd name="T11" fmla="*/ 0 60000 65536"/>
              <a:gd name="T12" fmla="*/ 0 w 864"/>
              <a:gd name="T13" fmla="*/ 0 h 168"/>
              <a:gd name="T14" fmla="*/ 864 w 864"/>
              <a:gd name="T15" fmla="*/ 168 h 168"/>
            </a:gdLst>
            <a:ahLst/>
            <a:cxnLst>
              <a:cxn ang="T8">
                <a:pos x="T0" y="T1"/>
              </a:cxn>
              <a:cxn ang="T9">
                <a:pos x="T2" y="T3"/>
              </a:cxn>
              <a:cxn ang="T10">
                <a:pos x="T4" y="T5"/>
              </a:cxn>
              <a:cxn ang="T11">
                <a:pos x="T6" y="T7"/>
              </a:cxn>
            </a:cxnLst>
            <a:rect l="T12" t="T13" r="T14" b="T15"/>
            <a:pathLst>
              <a:path w="864" h="168">
                <a:moveTo>
                  <a:pt x="0" y="0"/>
                </a:moveTo>
                <a:cubicBezTo>
                  <a:pt x="92" y="60"/>
                  <a:pt x="184" y="120"/>
                  <a:pt x="288" y="144"/>
                </a:cubicBezTo>
                <a:cubicBezTo>
                  <a:pt x="392" y="168"/>
                  <a:pt x="528" y="168"/>
                  <a:pt x="624" y="144"/>
                </a:cubicBezTo>
                <a:cubicBezTo>
                  <a:pt x="720" y="120"/>
                  <a:pt x="792" y="60"/>
                  <a:pt x="864" y="0"/>
                </a:cubicBezTo>
              </a:path>
            </a:pathLst>
          </a:custGeom>
          <a:noFill/>
          <a:ln w="38100" cmpd="sng">
            <a:solidFill>
              <a:schemeClr val="accent2">
                <a:lumMod val="75000"/>
              </a:schemeClr>
            </a:solidFill>
            <a:round/>
            <a:headEnd type="none" w="med" len="med"/>
            <a:tailEnd type="triangle" w="med" len="med"/>
          </a:ln>
        </p:spPr>
        <p:txBody>
          <a:bodyPr/>
          <a:lstStyle/>
          <a:p>
            <a:pPr algn="ctr" eaLnBrk="1" hangingPunct="1">
              <a:spcBef>
                <a:spcPct val="50000"/>
              </a:spcBef>
              <a:defRPr/>
            </a:pPr>
            <a:endParaRPr lang="it-IT">
              <a:ea typeface="ＭＳ Ｐゴシック" charset="-128"/>
            </a:endParaRPr>
          </a:p>
        </p:txBody>
      </p:sp>
      <p:sp>
        <p:nvSpPr>
          <p:cNvPr id="36879" name="Text Box 15">
            <a:extLst>
              <a:ext uri="{FF2B5EF4-FFF2-40B4-BE49-F238E27FC236}">
                <a16:creationId xmlns:a16="http://schemas.microsoft.com/office/drawing/2014/main" xmlns="" id="{02639AF8-8DE2-14F4-A282-DD62C8E4A60E}"/>
              </a:ext>
            </a:extLst>
          </p:cNvPr>
          <p:cNvSpPr txBox="1">
            <a:spLocks noChangeArrowheads="1"/>
          </p:cNvSpPr>
          <p:nvPr/>
        </p:nvSpPr>
        <p:spPr bwMode="auto">
          <a:xfrm>
            <a:off x="6477000" y="5584825"/>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DD13D3"/>
                </a:solidFill>
                <a:latin typeface="Helvetica" panose="020B0604020202020204" pitchFamily="34" charset="0"/>
              </a:rPr>
              <a:t>HO</a:t>
            </a:r>
            <a:r>
              <a:rPr lang="it-IT" altLang="it-IT" sz="2400" b="1" baseline="-25000">
                <a:solidFill>
                  <a:srgbClr val="DD13D3"/>
                </a:solidFill>
                <a:latin typeface="Helvetica" panose="020B0604020202020204" pitchFamily="34" charset="0"/>
              </a:rPr>
              <a:t>2</a:t>
            </a:r>
            <a:endParaRPr lang="it-IT" altLang="it-IT" sz="2400" b="1">
              <a:solidFill>
                <a:srgbClr val="DD13D3"/>
              </a:solidFill>
              <a:latin typeface="Helvetica" panose="020B0604020202020204" pitchFamily="34" charset="0"/>
            </a:endParaRPr>
          </a:p>
        </p:txBody>
      </p:sp>
      <p:sp>
        <p:nvSpPr>
          <p:cNvPr id="36880" name="Text Box 16">
            <a:extLst>
              <a:ext uri="{FF2B5EF4-FFF2-40B4-BE49-F238E27FC236}">
                <a16:creationId xmlns:a16="http://schemas.microsoft.com/office/drawing/2014/main" xmlns="" id="{C4C36196-1470-4F49-00F3-7B556B8FA752}"/>
              </a:ext>
            </a:extLst>
          </p:cNvPr>
          <p:cNvSpPr txBox="1">
            <a:spLocks noChangeArrowheads="1"/>
          </p:cNvSpPr>
          <p:nvPr/>
        </p:nvSpPr>
        <p:spPr bwMode="auto">
          <a:xfrm>
            <a:off x="2971800" y="5232400"/>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i="1">
                <a:solidFill>
                  <a:srgbClr val="DD13D3"/>
                </a:solidFill>
                <a:latin typeface="Helvetica" panose="020B0604020202020204" pitchFamily="34" charset="0"/>
              </a:rPr>
              <a:t>h</a:t>
            </a:r>
            <a:r>
              <a:rPr lang="it-IT" altLang="it-IT" sz="1400">
                <a:solidFill>
                  <a:srgbClr val="DD13D3"/>
                </a:solidFill>
                <a:latin typeface="Symbol" panose="05050102010706020507" pitchFamily="18" charset="2"/>
              </a:rPr>
              <a:t>n</a:t>
            </a:r>
            <a:r>
              <a:rPr lang="it-IT" altLang="it-IT" sz="1400" b="1">
                <a:solidFill>
                  <a:srgbClr val="DD13D3"/>
                </a:solidFill>
                <a:latin typeface="Helvetica" panose="020B0604020202020204" pitchFamily="34" charset="0"/>
              </a:rPr>
              <a:t>, H</a:t>
            </a:r>
            <a:r>
              <a:rPr lang="it-IT" altLang="it-IT" sz="1400" b="1" baseline="-25000">
                <a:solidFill>
                  <a:srgbClr val="DD13D3"/>
                </a:solidFill>
                <a:latin typeface="Helvetica" panose="020B0604020202020204" pitchFamily="34" charset="0"/>
              </a:rPr>
              <a:t>2</a:t>
            </a:r>
            <a:r>
              <a:rPr lang="it-IT" altLang="it-IT" sz="1400" b="1">
                <a:solidFill>
                  <a:srgbClr val="DD13D3"/>
                </a:solidFill>
                <a:latin typeface="Helvetica" panose="020B0604020202020204" pitchFamily="34" charset="0"/>
              </a:rPr>
              <a:t>O</a:t>
            </a:r>
          </a:p>
        </p:txBody>
      </p:sp>
      <p:sp>
        <p:nvSpPr>
          <p:cNvPr id="36881" name="Text Box 17">
            <a:extLst>
              <a:ext uri="{FF2B5EF4-FFF2-40B4-BE49-F238E27FC236}">
                <a16:creationId xmlns:a16="http://schemas.microsoft.com/office/drawing/2014/main" xmlns="" id="{81261541-8B74-F51A-E6B4-106819FAB4EA}"/>
              </a:ext>
            </a:extLst>
          </p:cNvPr>
          <p:cNvSpPr txBox="1">
            <a:spLocks noChangeArrowheads="1"/>
          </p:cNvSpPr>
          <p:nvPr/>
        </p:nvSpPr>
        <p:spPr bwMode="auto">
          <a:xfrm>
            <a:off x="609600" y="6070600"/>
            <a:ext cx="1227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chemeClr val="bg1"/>
                </a:solidFill>
                <a:latin typeface="Helvetica" panose="020B0604020202020204" pitchFamily="34" charset="0"/>
              </a:rPr>
              <a:t>Deposizione</a:t>
            </a:r>
          </a:p>
        </p:txBody>
      </p:sp>
      <p:sp>
        <p:nvSpPr>
          <p:cNvPr id="26643" name="Freeform 18">
            <a:extLst>
              <a:ext uri="{FF2B5EF4-FFF2-40B4-BE49-F238E27FC236}">
                <a16:creationId xmlns:a16="http://schemas.microsoft.com/office/drawing/2014/main" xmlns="" id="{1840B4C3-87D0-E000-0D3C-3B2C0A840060}"/>
              </a:ext>
            </a:extLst>
          </p:cNvPr>
          <p:cNvSpPr>
            <a:spLocks/>
          </p:cNvSpPr>
          <p:nvPr/>
        </p:nvSpPr>
        <p:spPr bwMode="auto">
          <a:xfrm flipV="1">
            <a:off x="5181600" y="5410200"/>
            <a:ext cx="1219200" cy="266700"/>
          </a:xfrm>
          <a:custGeom>
            <a:avLst/>
            <a:gdLst>
              <a:gd name="T0" fmla="*/ 0 w 864"/>
              <a:gd name="T1" fmla="*/ 0 h 168"/>
              <a:gd name="T2" fmla="*/ 573475556 w 864"/>
              <a:gd name="T3" fmla="*/ 362902500 h 168"/>
              <a:gd name="T4" fmla="*/ 1242529900 w 864"/>
              <a:gd name="T5" fmla="*/ 362902500 h 168"/>
              <a:gd name="T6" fmla="*/ 1720426667 w 864"/>
              <a:gd name="T7" fmla="*/ 0 h 168"/>
              <a:gd name="T8" fmla="*/ 0 60000 65536"/>
              <a:gd name="T9" fmla="*/ 0 60000 65536"/>
              <a:gd name="T10" fmla="*/ 0 60000 65536"/>
              <a:gd name="T11" fmla="*/ 0 60000 65536"/>
              <a:gd name="T12" fmla="*/ 0 w 864"/>
              <a:gd name="T13" fmla="*/ 0 h 168"/>
              <a:gd name="T14" fmla="*/ 864 w 864"/>
              <a:gd name="T15" fmla="*/ 168 h 168"/>
            </a:gdLst>
            <a:ahLst/>
            <a:cxnLst>
              <a:cxn ang="T8">
                <a:pos x="T0" y="T1"/>
              </a:cxn>
              <a:cxn ang="T9">
                <a:pos x="T2" y="T3"/>
              </a:cxn>
              <a:cxn ang="T10">
                <a:pos x="T4" y="T5"/>
              </a:cxn>
              <a:cxn ang="T11">
                <a:pos x="T6" y="T7"/>
              </a:cxn>
            </a:cxnLst>
            <a:rect l="T12" t="T13" r="T14" b="T15"/>
            <a:pathLst>
              <a:path w="864" h="168">
                <a:moveTo>
                  <a:pt x="0" y="0"/>
                </a:moveTo>
                <a:cubicBezTo>
                  <a:pt x="92" y="60"/>
                  <a:pt x="184" y="120"/>
                  <a:pt x="288" y="144"/>
                </a:cubicBezTo>
                <a:cubicBezTo>
                  <a:pt x="392" y="168"/>
                  <a:pt x="528" y="168"/>
                  <a:pt x="624" y="144"/>
                </a:cubicBezTo>
                <a:cubicBezTo>
                  <a:pt x="720" y="120"/>
                  <a:pt x="792" y="60"/>
                  <a:pt x="864" y="0"/>
                </a:cubicBezTo>
              </a:path>
            </a:pathLst>
          </a:custGeom>
          <a:noFill/>
          <a:ln w="38100" cmpd="sng">
            <a:solidFill>
              <a:schemeClr val="accent2">
                <a:lumMod val="75000"/>
              </a:schemeClr>
            </a:solidFill>
            <a:round/>
            <a:headEnd type="triangle" w="med" len="med"/>
            <a:tailEnd type="none" w="med" len="med"/>
          </a:ln>
        </p:spPr>
        <p:txBody>
          <a:bodyPr/>
          <a:lstStyle/>
          <a:p>
            <a:pPr algn="ctr" eaLnBrk="1" hangingPunct="1">
              <a:spcBef>
                <a:spcPct val="50000"/>
              </a:spcBef>
              <a:defRPr/>
            </a:pPr>
            <a:endParaRPr lang="it-IT">
              <a:ea typeface="ＭＳ Ｐゴシック" charset="-128"/>
            </a:endParaRPr>
          </a:p>
        </p:txBody>
      </p:sp>
      <p:sp>
        <p:nvSpPr>
          <p:cNvPr id="36883" name="Text Box 19">
            <a:extLst>
              <a:ext uri="{FF2B5EF4-FFF2-40B4-BE49-F238E27FC236}">
                <a16:creationId xmlns:a16="http://schemas.microsoft.com/office/drawing/2014/main" xmlns="" id="{5CF0ECFD-C781-8C55-782B-16109360BCA3}"/>
              </a:ext>
            </a:extLst>
          </p:cNvPr>
          <p:cNvSpPr txBox="1">
            <a:spLocks noChangeArrowheads="1"/>
          </p:cNvSpPr>
          <p:nvPr/>
        </p:nvSpPr>
        <p:spPr bwMode="auto">
          <a:xfrm>
            <a:off x="6477000" y="482282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DD13D3"/>
                </a:solidFill>
                <a:latin typeface="Helvetica" panose="020B0604020202020204" pitchFamily="34" charset="0"/>
              </a:rPr>
              <a:t>NO</a:t>
            </a:r>
          </a:p>
        </p:txBody>
      </p:sp>
      <p:sp>
        <p:nvSpPr>
          <p:cNvPr id="26645" name="Line 20">
            <a:extLst>
              <a:ext uri="{FF2B5EF4-FFF2-40B4-BE49-F238E27FC236}">
                <a16:creationId xmlns:a16="http://schemas.microsoft.com/office/drawing/2014/main" xmlns="" id="{0916E35E-E7D0-D811-2A63-2A3E12A6283A}"/>
              </a:ext>
            </a:extLst>
          </p:cNvPr>
          <p:cNvSpPr>
            <a:spLocks noChangeShapeType="1"/>
          </p:cNvSpPr>
          <p:nvPr/>
        </p:nvSpPr>
        <p:spPr bwMode="auto">
          <a:xfrm>
            <a:off x="7391400" y="5791200"/>
            <a:ext cx="762000" cy="0"/>
          </a:xfrm>
          <a:prstGeom prst="line">
            <a:avLst/>
          </a:prstGeom>
          <a:noFill/>
          <a:ln w="38100">
            <a:solidFill>
              <a:schemeClr val="accent2">
                <a:lumMod val="75000"/>
              </a:schemeClr>
            </a:solidFill>
            <a:round/>
            <a:headEnd/>
            <a:tailEnd type="triangle" w="med" len="med"/>
          </a:ln>
        </p:spPr>
        <p:txBody>
          <a:bodyPr/>
          <a:lstStyle/>
          <a:p>
            <a:pPr algn="ctr" eaLnBrk="1" hangingPunct="1">
              <a:spcBef>
                <a:spcPct val="50000"/>
              </a:spcBef>
              <a:defRPr/>
            </a:pPr>
            <a:endParaRPr lang="it-IT">
              <a:ea typeface="ＭＳ Ｐゴシック" charset="-128"/>
            </a:endParaRPr>
          </a:p>
        </p:txBody>
      </p:sp>
      <p:sp>
        <p:nvSpPr>
          <p:cNvPr id="36885" name="Text Box 21">
            <a:extLst>
              <a:ext uri="{FF2B5EF4-FFF2-40B4-BE49-F238E27FC236}">
                <a16:creationId xmlns:a16="http://schemas.microsoft.com/office/drawing/2014/main" xmlns="" id="{F6F422AD-4857-0968-6465-8EB260BAE3E0}"/>
              </a:ext>
            </a:extLst>
          </p:cNvPr>
          <p:cNvSpPr txBox="1">
            <a:spLocks noChangeArrowheads="1"/>
          </p:cNvSpPr>
          <p:nvPr/>
        </p:nvSpPr>
        <p:spPr bwMode="auto">
          <a:xfrm>
            <a:off x="8277225" y="5635625"/>
            <a:ext cx="69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800" b="1">
                <a:solidFill>
                  <a:srgbClr val="DD13D3"/>
                </a:solidFill>
                <a:latin typeface="Helvetica" panose="020B0604020202020204" pitchFamily="34" charset="0"/>
              </a:rPr>
              <a:t>H</a:t>
            </a:r>
            <a:r>
              <a:rPr lang="it-IT" altLang="it-IT" sz="1800" b="1" baseline="-25000">
                <a:solidFill>
                  <a:srgbClr val="DD13D3"/>
                </a:solidFill>
                <a:latin typeface="Helvetica" panose="020B0604020202020204" pitchFamily="34" charset="0"/>
              </a:rPr>
              <a:t>2</a:t>
            </a:r>
            <a:r>
              <a:rPr lang="it-IT" altLang="it-IT" sz="1800" b="1">
                <a:solidFill>
                  <a:srgbClr val="DD13D3"/>
                </a:solidFill>
                <a:latin typeface="Helvetica" panose="020B0604020202020204" pitchFamily="34" charset="0"/>
              </a:rPr>
              <a:t>O</a:t>
            </a:r>
            <a:r>
              <a:rPr lang="it-IT" altLang="it-IT" sz="1800" b="1" baseline="-25000">
                <a:solidFill>
                  <a:srgbClr val="DD13D3"/>
                </a:solidFill>
                <a:latin typeface="Helvetica" panose="020B0604020202020204" pitchFamily="34" charset="0"/>
              </a:rPr>
              <a:t>2</a:t>
            </a:r>
            <a:endParaRPr lang="it-IT" altLang="it-IT" sz="1800" b="1">
              <a:solidFill>
                <a:srgbClr val="DD13D3"/>
              </a:solidFill>
              <a:latin typeface="Helvetica" panose="020B0604020202020204" pitchFamily="34" charset="0"/>
            </a:endParaRPr>
          </a:p>
        </p:txBody>
      </p:sp>
      <p:sp>
        <p:nvSpPr>
          <p:cNvPr id="36886" name="Text Box 22">
            <a:extLst>
              <a:ext uri="{FF2B5EF4-FFF2-40B4-BE49-F238E27FC236}">
                <a16:creationId xmlns:a16="http://schemas.microsoft.com/office/drawing/2014/main" xmlns="" id="{0C8D7023-09F1-1CDB-3BEF-ADE27ED62C69}"/>
              </a:ext>
            </a:extLst>
          </p:cNvPr>
          <p:cNvSpPr txBox="1">
            <a:spLocks noChangeArrowheads="1"/>
          </p:cNvSpPr>
          <p:nvPr/>
        </p:nvSpPr>
        <p:spPr bwMode="auto">
          <a:xfrm>
            <a:off x="5541963" y="6248400"/>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rgbClr val="DD13D3"/>
                </a:solidFill>
                <a:latin typeface="Helvetica" panose="020B0604020202020204" pitchFamily="34" charset="0"/>
              </a:rPr>
              <a:t>CO, VOC</a:t>
            </a:r>
          </a:p>
        </p:txBody>
      </p:sp>
      <p:sp>
        <p:nvSpPr>
          <p:cNvPr id="26648" name="Freeform 23">
            <a:extLst>
              <a:ext uri="{FF2B5EF4-FFF2-40B4-BE49-F238E27FC236}">
                <a16:creationId xmlns:a16="http://schemas.microsoft.com/office/drawing/2014/main" xmlns="" id="{CAB70B08-2B66-FCCE-DBAE-CAC837D55F5B}"/>
              </a:ext>
            </a:extLst>
          </p:cNvPr>
          <p:cNvSpPr>
            <a:spLocks/>
          </p:cNvSpPr>
          <p:nvPr/>
        </p:nvSpPr>
        <p:spPr bwMode="auto">
          <a:xfrm flipH="1">
            <a:off x="5181600" y="5181600"/>
            <a:ext cx="1219200" cy="266700"/>
          </a:xfrm>
          <a:custGeom>
            <a:avLst/>
            <a:gdLst>
              <a:gd name="T0" fmla="*/ 0 w 864"/>
              <a:gd name="T1" fmla="*/ 0 h 168"/>
              <a:gd name="T2" fmla="*/ 573475556 w 864"/>
              <a:gd name="T3" fmla="*/ 362902500 h 168"/>
              <a:gd name="T4" fmla="*/ 1242529900 w 864"/>
              <a:gd name="T5" fmla="*/ 362902500 h 168"/>
              <a:gd name="T6" fmla="*/ 1720426667 w 864"/>
              <a:gd name="T7" fmla="*/ 0 h 168"/>
              <a:gd name="T8" fmla="*/ 0 60000 65536"/>
              <a:gd name="T9" fmla="*/ 0 60000 65536"/>
              <a:gd name="T10" fmla="*/ 0 60000 65536"/>
              <a:gd name="T11" fmla="*/ 0 60000 65536"/>
              <a:gd name="T12" fmla="*/ 0 w 864"/>
              <a:gd name="T13" fmla="*/ 0 h 168"/>
              <a:gd name="T14" fmla="*/ 864 w 864"/>
              <a:gd name="T15" fmla="*/ 168 h 168"/>
            </a:gdLst>
            <a:ahLst/>
            <a:cxnLst>
              <a:cxn ang="T8">
                <a:pos x="T0" y="T1"/>
              </a:cxn>
              <a:cxn ang="T9">
                <a:pos x="T2" y="T3"/>
              </a:cxn>
              <a:cxn ang="T10">
                <a:pos x="T4" y="T5"/>
              </a:cxn>
              <a:cxn ang="T11">
                <a:pos x="T6" y="T7"/>
              </a:cxn>
            </a:cxnLst>
            <a:rect l="T12" t="T13" r="T14" b="T15"/>
            <a:pathLst>
              <a:path w="864" h="168">
                <a:moveTo>
                  <a:pt x="0" y="0"/>
                </a:moveTo>
                <a:cubicBezTo>
                  <a:pt x="92" y="60"/>
                  <a:pt x="184" y="120"/>
                  <a:pt x="288" y="144"/>
                </a:cubicBezTo>
                <a:cubicBezTo>
                  <a:pt x="392" y="168"/>
                  <a:pt x="528" y="168"/>
                  <a:pt x="624" y="144"/>
                </a:cubicBezTo>
                <a:cubicBezTo>
                  <a:pt x="720" y="120"/>
                  <a:pt x="792" y="60"/>
                  <a:pt x="864" y="0"/>
                </a:cubicBezTo>
              </a:path>
            </a:pathLst>
          </a:custGeom>
          <a:noFill/>
          <a:ln w="38100" cmpd="sng">
            <a:solidFill>
              <a:schemeClr val="accent2">
                <a:lumMod val="75000"/>
              </a:schemeClr>
            </a:solidFill>
            <a:round/>
            <a:headEnd type="none" w="med" len="med"/>
            <a:tailEnd type="triangle" w="med" len="med"/>
          </a:ln>
        </p:spPr>
        <p:txBody>
          <a:bodyPr/>
          <a:lstStyle/>
          <a:p>
            <a:pPr algn="ctr" eaLnBrk="1" hangingPunct="1">
              <a:spcBef>
                <a:spcPct val="50000"/>
              </a:spcBef>
              <a:defRPr/>
            </a:pPr>
            <a:endParaRPr lang="it-IT">
              <a:ea typeface="ＭＳ Ｐゴシック" charset="-128"/>
            </a:endParaRPr>
          </a:p>
        </p:txBody>
      </p:sp>
      <p:sp>
        <p:nvSpPr>
          <p:cNvPr id="26649" name="Freeform 24">
            <a:extLst>
              <a:ext uri="{FF2B5EF4-FFF2-40B4-BE49-F238E27FC236}">
                <a16:creationId xmlns:a16="http://schemas.microsoft.com/office/drawing/2014/main" xmlns="" id="{C60BF7F5-EF52-7524-49CA-68C24F53D864}"/>
              </a:ext>
            </a:extLst>
          </p:cNvPr>
          <p:cNvSpPr>
            <a:spLocks/>
          </p:cNvSpPr>
          <p:nvPr/>
        </p:nvSpPr>
        <p:spPr bwMode="auto">
          <a:xfrm flipH="1" flipV="1">
            <a:off x="5181600" y="4648200"/>
            <a:ext cx="1219200" cy="266700"/>
          </a:xfrm>
          <a:custGeom>
            <a:avLst/>
            <a:gdLst>
              <a:gd name="T0" fmla="*/ 0 w 864"/>
              <a:gd name="T1" fmla="*/ 0 h 168"/>
              <a:gd name="T2" fmla="*/ 573475556 w 864"/>
              <a:gd name="T3" fmla="*/ 362902500 h 168"/>
              <a:gd name="T4" fmla="*/ 1242529900 w 864"/>
              <a:gd name="T5" fmla="*/ 362902500 h 168"/>
              <a:gd name="T6" fmla="*/ 1720426667 w 864"/>
              <a:gd name="T7" fmla="*/ 0 h 168"/>
              <a:gd name="T8" fmla="*/ 0 60000 65536"/>
              <a:gd name="T9" fmla="*/ 0 60000 65536"/>
              <a:gd name="T10" fmla="*/ 0 60000 65536"/>
              <a:gd name="T11" fmla="*/ 0 60000 65536"/>
              <a:gd name="T12" fmla="*/ 0 w 864"/>
              <a:gd name="T13" fmla="*/ 0 h 168"/>
              <a:gd name="T14" fmla="*/ 864 w 864"/>
              <a:gd name="T15" fmla="*/ 168 h 168"/>
            </a:gdLst>
            <a:ahLst/>
            <a:cxnLst>
              <a:cxn ang="T8">
                <a:pos x="T0" y="T1"/>
              </a:cxn>
              <a:cxn ang="T9">
                <a:pos x="T2" y="T3"/>
              </a:cxn>
              <a:cxn ang="T10">
                <a:pos x="T4" y="T5"/>
              </a:cxn>
              <a:cxn ang="T11">
                <a:pos x="T6" y="T7"/>
              </a:cxn>
            </a:cxnLst>
            <a:rect l="T12" t="T13" r="T14" b="T15"/>
            <a:pathLst>
              <a:path w="864" h="168">
                <a:moveTo>
                  <a:pt x="0" y="0"/>
                </a:moveTo>
                <a:cubicBezTo>
                  <a:pt x="92" y="60"/>
                  <a:pt x="184" y="120"/>
                  <a:pt x="288" y="144"/>
                </a:cubicBezTo>
                <a:cubicBezTo>
                  <a:pt x="392" y="168"/>
                  <a:pt x="528" y="168"/>
                  <a:pt x="624" y="144"/>
                </a:cubicBezTo>
                <a:cubicBezTo>
                  <a:pt x="720" y="120"/>
                  <a:pt x="792" y="60"/>
                  <a:pt x="864" y="0"/>
                </a:cubicBezTo>
              </a:path>
            </a:pathLst>
          </a:custGeom>
          <a:noFill/>
          <a:ln w="38100" cmpd="sng">
            <a:solidFill>
              <a:schemeClr val="accent2">
                <a:lumMod val="75000"/>
              </a:schemeClr>
            </a:solidFill>
            <a:round/>
            <a:headEnd type="triangle" w="med" len="med"/>
            <a:tailEnd type="none" w="med" len="med"/>
          </a:ln>
        </p:spPr>
        <p:txBody>
          <a:bodyPr/>
          <a:lstStyle/>
          <a:p>
            <a:pPr algn="ctr" eaLnBrk="1" hangingPunct="1">
              <a:spcBef>
                <a:spcPct val="50000"/>
              </a:spcBef>
              <a:defRPr/>
            </a:pPr>
            <a:endParaRPr lang="it-IT">
              <a:ea typeface="ＭＳ Ｐゴシック" charset="-128"/>
            </a:endParaRPr>
          </a:p>
        </p:txBody>
      </p:sp>
      <p:sp>
        <p:nvSpPr>
          <p:cNvPr id="36889" name="Text Box 25">
            <a:extLst>
              <a:ext uri="{FF2B5EF4-FFF2-40B4-BE49-F238E27FC236}">
                <a16:creationId xmlns:a16="http://schemas.microsoft.com/office/drawing/2014/main" xmlns="" id="{DA627C09-53AA-3C3C-C3DB-320DA33246E2}"/>
              </a:ext>
            </a:extLst>
          </p:cNvPr>
          <p:cNvSpPr txBox="1">
            <a:spLocks noChangeArrowheads="1"/>
          </p:cNvSpPr>
          <p:nvPr/>
        </p:nvSpPr>
        <p:spPr bwMode="auto">
          <a:xfrm>
            <a:off x="4267200" y="4746625"/>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2400" b="1">
                <a:solidFill>
                  <a:srgbClr val="DD13D3"/>
                </a:solidFill>
                <a:latin typeface="Helvetica" panose="020B0604020202020204" pitchFamily="34" charset="0"/>
              </a:rPr>
              <a:t>NO</a:t>
            </a:r>
            <a:r>
              <a:rPr lang="it-IT" altLang="it-IT" sz="2400" b="1" baseline="-25000">
                <a:solidFill>
                  <a:srgbClr val="DD13D3"/>
                </a:solidFill>
                <a:latin typeface="Helvetica" panose="020B0604020202020204" pitchFamily="34" charset="0"/>
              </a:rPr>
              <a:t>2</a:t>
            </a:r>
            <a:endParaRPr lang="it-IT" altLang="it-IT" sz="2400" b="1">
              <a:solidFill>
                <a:srgbClr val="DD13D3"/>
              </a:solidFill>
              <a:latin typeface="Helvetica" panose="020B0604020202020204" pitchFamily="34" charset="0"/>
            </a:endParaRPr>
          </a:p>
        </p:txBody>
      </p:sp>
      <p:sp>
        <p:nvSpPr>
          <p:cNvPr id="26651" name="Freeform 26">
            <a:extLst>
              <a:ext uri="{FF2B5EF4-FFF2-40B4-BE49-F238E27FC236}">
                <a16:creationId xmlns:a16="http://schemas.microsoft.com/office/drawing/2014/main" xmlns="" id="{57F0BB03-1388-1B10-0BB3-6D058FF6C79E}"/>
              </a:ext>
            </a:extLst>
          </p:cNvPr>
          <p:cNvSpPr>
            <a:spLocks/>
          </p:cNvSpPr>
          <p:nvPr/>
        </p:nvSpPr>
        <p:spPr bwMode="auto">
          <a:xfrm>
            <a:off x="2438400" y="3952875"/>
            <a:ext cx="3848100" cy="1152525"/>
          </a:xfrm>
          <a:custGeom>
            <a:avLst/>
            <a:gdLst>
              <a:gd name="T0" fmla="*/ 2147483647 w 1944"/>
              <a:gd name="T1" fmla="*/ 1455440364 h 638"/>
              <a:gd name="T2" fmla="*/ 2147483647 w 1944"/>
              <a:gd name="T3" fmla="*/ 672243626 h 638"/>
              <a:gd name="T4" fmla="*/ 2147483647 w 1944"/>
              <a:gd name="T5" fmla="*/ 45687319 h 638"/>
              <a:gd name="T6" fmla="*/ 2147483647 w 1944"/>
              <a:gd name="T7" fmla="*/ 401387606 h 638"/>
              <a:gd name="T8" fmla="*/ 0 w 1944"/>
              <a:gd name="T9" fmla="*/ 2081996670 h 638"/>
              <a:gd name="T10" fmla="*/ 0 60000 65536"/>
              <a:gd name="T11" fmla="*/ 0 60000 65536"/>
              <a:gd name="T12" fmla="*/ 0 60000 65536"/>
              <a:gd name="T13" fmla="*/ 0 60000 65536"/>
              <a:gd name="T14" fmla="*/ 0 60000 65536"/>
              <a:gd name="T15" fmla="*/ 0 w 1944"/>
              <a:gd name="T16" fmla="*/ 0 h 638"/>
              <a:gd name="T17" fmla="*/ 1944 w 1944"/>
              <a:gd name="T18" fmla="*/ 638 h 638"/>
            </a:gdLst>
            <a:ahLst/>
            <a:cxnLst>
              <a:cxn ang="T10">
                <a:pos x="T0" y="T1"/>
              </a:cxn>
              <a:cxn ang="T11">
                <a:pos x="T2" y="T3"/>
              </a:cxn>
              <a:cxn ang="T12">
                <a:pos x="T4" y="T5"/>
              </a:cxn>
              <a:cxn ang="T13">
                <a:pos x="T6" y="T7"/>
              </a:cxn>
              <a:cxn ang="T14">
                <a:pos x="T8" y="T9"/>
              </a:cxn>
            </a:cxnLst>
            <a:rect l="T15" t="T16" r="T17" b="T18"/>
            <a:pathLst>
              <a:path w="1944" h="638">
                <a:moveTo>
                  <a:pt x="1488" y="446"/>
                </a:moveTo>
                <a:cubicBezTo>
                  <a:pt x="1692" y="362"/>
                  <a:pt x="1896" y="278"/>
                  <a:pt x="1920" y="206"/>
                </a:cubicBezTo>
                <a:cubicBezTo>
                  <a:pt x="1944" y="134"/>
                  <a:pt x="1803" y="28"/>
                  <a:pt x="1632" y="14"/>
                </a:cubicBezTo>
                <a:cubicBezTo>
                  <a:pt x="1461" y="0"/>
                  <a:pt x="1163" y="19"/>
                  <a:pt x="891" y="123"/>
                </a:cubicBezTo>
                <a:cubicBezTo>
                  <a:pt x="619" y="227"/>
                  <a:pt x="186" y="531"/>
                  <a:pt x="0" y="638"/>
                </a:cubicBezTo>
              </a:path>
            </a:pathLst>
          </a:custGeom>
          <a:noFill/>
          <a:ln w="38100" cmpd="sng">
            <a:solidFill>
              <a:schemeClr val="accent2">
                <a:lumMod val="75000"/>
              </a:schemeClr>
            </a:solidFill>
            <a:round/>
            <a:headEnd type="none" w="med" len="med"/>
            <a:tailEnd type="triangle" w="med" len="med"/>
          </a:ln>
        </p:spPr>
        <p:txBody>
          <a:bodyPr/>
          <a:lstStyle/>
          <a:p>
            <a:pPr algn="ctr" eaLnBrk="1" hangingPunct="1">
              <a:spcBef>
                <a:spcPct val="50000"/>
              </a:spcBef>
              <a:defRPr/>
            </a:pPr>
            <a:endParaRPr lang="it-IT">
              <a:ea typeface="ＭＳ Ｐゴシック" charset="-128"/>
            </a:endParaRPr>
          </a:p>
        </p:txBody>
      </p:sp>
      <p:sp>
        <p:nvSpPr>
          <p:cNvPr id="36891" name="Text Box 27">
            <a:extLst>
              <a:ext uri="{FF2B5EF4-FFF2-40B4-BE49-F238E27FC236}">
                <a16:creationId xmlns:a16="http://schemas.microsoft.com/office/drawing/2014/main" xmlns="" id="{09ED4814-A520-0B36-99E4-42FE3BC54B3B}"/>
              </a:ext>
            </a:extLst>
          </p:cNvPr>
          <p:cNvSpPr txBox="1">
            <a:spLocks noChangeArrowheads="1"/>
          </p:cNvSpPr>
          <p:nvPr/>
        </p:nvSpPr>
        <p:spPr bwMode="auto">
          <a:xfrm>
            <a:off x="5029200" y="4468813"/>
            <a:ext cx="37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i="1">
                <a:solidFill>
                  <a:srgbClr val="DD13D3"/>
                </a:solidFill>
                <a:latin typeface="Helvetica" panose="020B0604020202020204" pitchFamily="34" charset="0"/>
              </a:rPr>
              <a:t>h</a:t>
            </a:r>
            <a:r>
              <a:rPr lang="it-IT" altLang="it-IT" sz="1400">
                <a:solidFill>
                  <a:srgbClr val="DD13D3"/>
                </a:solidFill>
                <a:latin typeface="Symbol" panose="05050102010706020507" pitchFamily="18" charset="2"/>
              </a:rPr>
              <a:t>n</a:t>
            </a:r>
          </a:p>
        </p:txBody>
      </p:sp>
      <p:sp>
        <p:nvSpPr>
          <p:cNvPr id="36892" name="Text Box 28">
            <a:extLst>
              <a:ext uri="{FF2B5EF4-FFF2-40B4-BE49-F238E27FC236}">
                <a16:creationId xmlns:a16="http://schemas.microsoft.com/office/drawing/2014/main" xmlns="" id="{666AB104-EC2D-5CB1-8343-F4E094DA5583}"/>
              </a:ext>
            </a:extLst>
          </p:cNvPr>
          <p:cNvSpPr txBox="1">
            <a:spLocks noChangeArrowheads="1"/>
          </p:cNvSpPr>
          <p:nvPr/>
        </p:nvSpPr>
        <p:spPr bwMode="auto">
          <a:xfrm>
            <a:off x="0" y="3175000"/>
            <a:ext cx="151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rgbClr val="00B0F0"/>
                </a:solidFill>
                <a:latin typeface="Helvetica" panose="020B0604020202020204" pitchFamily="34" charset="0"/>
              </a:rPr>
              <a:t>STRATOSFERA</a:t>
            </a:r>
          </a:p>
        </p:txBody>
      </p:sp>
      <p:sp>
        <p:nvSpPr>
          <p:cNvPr id="36893" name="Text Box 29">
            <a:extLst>
              <a:ext uri="{FF2B5EF4-FFF2-40B4-BE49-F238E27FC236}">
                <a16:creationId xmlns:a16="http://schemas.microsoft.com/office/drawing/2014/main" xmlns="" id="{3AA40454-AE7B-4539-4D9F-3649B1B69ABA}"/>
              </a:ext>
            </a:extLst>
          </p:cNvPr>
          <p:cNvSpPr txBox="1">
            <a:spLocks noChangeArrowheads="1"/>
          </p:cNvSpPr>
          <p:nvPr/>
        </p:nvSpPr>
        <p:spPr bwMode="auto">
          <a:xfrm>
            <a:off x="0" y="3860800"/>
            <a:ext cx="141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rgbClr val="00B0F0"/>
                </a:solidFill>
                <a:latin typeface="Helvetica" panose="020B0604020202020204" pitchFamily="34" charset="0"/>
              </a:rPr>
              <a:t>TROPOSFERA</a:t>
            </a:r>
          </a:p>
        </p:txBody>
      </p:sp>
      <p:sp>
        <p:nvSpPr>
          <p:cNvPr id="36894" name="Text Box 30">
            <a:extLst>
              <a:ext uri="{FF2B5EF4-FFF2-40B4-BE49-F238E27FC236}">
                <a16:creationId xmlns:a16="http://schemas.microsoft.com/office/drawing/2014/main" xmlns="" id="{6933E15E-493A-5B4B-D939-9AA45F140DA6}"/>
              </a:ext>
            </a:extLst>
          </p:cNvPr>
          <p:cNvSpPr txBox="1">
            <a:spLocks noChangeArrowheads="1"/>
          </p:cNvSpPr>
          <p:nvPr/>
        </p:nvSpPr>
        <p:spPr bwMode="auto">
          <a:xfrm>
            <a:off x="152400" y="34798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rgbClr val="FFFF99"/>
                </a:solidFill>
                <a:latin typeface="Helvetica" panose="020B0604020202020204" pitchFamily="34" charset="0"/>
              </a:rPr>
              <a:t>8-18 km</a:t>
            </a:r>
          </a:p>
        </p:txBody>
      </p:sp>
      <p:graphicFrame>
        <p:nvGraphicFramePr>
          <p:cNvPr id="387136" name="Group 64">
            <a:extLst>
              <a:ext uri="{FF2B5EF4-FFF2-40B4-BE49-F238E27FC236}">
                <a16:creationId xmlns:a16="http://schemas.microsoft.com/office/drawing/2014/main" xmlns="" id="{5E10CF33-EB37-F6D1-75D5-4F4373DA7FCD}"/>
              </a:ext>
            </a:extLst>
          </p:cNvPr>
          <p:cNvGraphicFramePr>
            <a:graphicFrameLocks noGrp="1"/>
          </p:cNvGraphicFramePr>
          <p:nvPr/>
        </p:nvGraphicFramePr>
        <p:xfrm>
          <a:off x="2743200" y="1828800"/>
          <a:ext cx="6172200" cy="1401868"/>
        </p:xfrm>
        <a:graphic>
          <a:graphicData uri="http://schemas.openxmlformats.org/drawingml/2006/table">
            <a:tbl>
              <a:tblPr/>
              <a:tblGrid>
                <a:gridCol w="1952625">
                  <a:extLst>
                    <a:ext uri="{9D8B030D-6E8A-4147-A177-3AD203B41FA5}">
                      <a16:colId xmlns:a16="http://schemas.microsoft.com/office/drawing/2014/main" xmlns="" val="20000"/>
                    </a:ext>
                  </a:extLst>
                </a:gridCol>
                <a:gridCol w="1041400">
                  <a:extLst>
                    <a:ext uri="{9D8B030D-6E8A-4147-A177-3AD203B41FA5}">
                      <a16:colId xmlns:a16="http://schemas.microsoft.com/office/drawing/2014/main" xmlns="" val="20001"/>
                    </a:ext>
                  </a:extLst>
                </a:gridCol>
                <a:gridCol w="1952625">
                  <a:extLst>
                    <a:ext uri="{9D8B030D-6E8A-4147-A177-3AD203B41FA5}">
                      <a16:colId xmlns:a16="http://schemas.microsoft.com/office/drawing/2014/main" xmlns="" val="20002"/>
                    </a:ext>
                  </a:extLst>
                </a:gridCol>
                <a:gridCol w="1225550">
                  <a:extLst>
                    <a:ext uri="{9D8B030D-6E8A-4147-A177-3AD203B41FA5}">
                      <a16:colId xmlns:a16="http://schemas.microsoft.com/office/drawing/2014/main" xmlns="" val="20003"/>
                    </a:ext>
                  </a:extLst>
                </a:gridCol>
              </a:tblGrid>
              <a:tr h="70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FFCC66"/>
                          </a:solidFill>
                          <a:effectLst/>
                          <a:latin typeface="Times New Roman" pitchFamily="18" charset="0"/>
                        </a:rPr>
                        <a:t>Prod. chim. in troposfera</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3200" b="0" i="0" u="none" strike="noStrike" cap="none" normalizeH="0" baseline="0">
                          <a:ln>
                            <a:noFill/>
                          </a:ln>
                          <a:solidFill>
                            <a:srgbClr val="FFCC66"/>
                          </a:solidFill>
                          <a:effectLst/>
                          <a:latin typeface="Times New Roman" pitchFamily="18" charset="0"/>
                        </a:rPr>
                        <a:t>4920</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FFCC66"/>
                          </a:solidFill>
                          <a:effectLst/>
                          <a:latin typeface="Times New Roman" pitchFamily="18" charset="0"/>
                        </a:rPr>
                        <a:t>Perdite chimiche in troposfera</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3200" b="0" i="0" u="none" strike="noStrike" cap="none" normalizeH="0" baseline="0">
                          <a:ln>
                            <a:noFill/>
                          </a:ln>
                          <a:solidFill>
                            <a:srgbClr val="FFCC66"/>
                          </a:solidFill>
                          <a:effectLst/>
                          <a:latin typeface="Times New Roman" pitchFamily="18" charset="0"/>
                        </a:rPr>
                        <a:t>4230</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0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FFCC66"/>
                          </a:solidFill>
                          <a:effectLst/>
                          <a:latin typeface="Times New Roman" pitchFamily="18" charset="0"/>
                        </a:rPr>
                        <a:t>Trasporto dalla stratosfera</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3200" b="0" i="0" u="none" strike="noStrike" cap="none" normalizeH="0" baseline="0">
                          <a:ln>
                            <a:noFill/>
                          </a:ln>
                          <a:solidFill>
                            <a:srgbClr val="FFCC66"/>
                          </a:solidFill>
                          <a:effectLst/>
                          <a:latin typeface="Times New Roman" pitchFamily="18" charset="0"/>
                        </a:rPr>
                        <a:t>475</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FFCC66"/>
                          </a:solidFill>
                          <a:effectLst/>
                          <a:latin typeface="Times New Roman" pitchFamily="18" charset="0"/>
                        </a:rPr>
                        <a:t>Deposizione</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3200" b="0" i="0" u="none" strike="noStrike" cap="none" normalizeH="0" baseline="0">
                          <a:ln>
                            <a:noFill/>
                          </a:ln>
                          <a:solidFill>
                            <a:srgbClr val="FFCC66"/>
                          </a:solidFill>
                          <a:effectLst/>
                          <a:latin typeface="Times New Roman" pitchFamily="18" charset="0"/>
                        </a:rPr>
                        <a:t>1165</a:t>
                      </a:r>
                    </a:p>
                  </a:txBody>
                  <a:tcPr marL="95250" marT="45667" marB="4566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6912" name="Text Box 48">
            <a:extLst>
              <a:ext uri="{FF2B5EF4-FFF2-40B4-BE49-F238E27FC236}">
                <a16:creationId xmlns:a16="http://schemas.microsoft.com/office/drawing/2014/main" xmlns="" id="{ED7A74DB-2FF2-5616-A30D-D8BDF8A5B5D6}"/>
              </a:ext>
            </a:extLst>
          </p:cNvPr>
          <p:cNvSpPr txBox="1">
            <a:spLocks noChangeArrowheads="1"/>
          </p:cNvSpPr>
          <p:nvPr/>
        </p:nvSpPr>
        <p:spPr bwMode="auto">
          <a:xfrm>
            <a:off x="2667000" y="1371600"/>
            <a:ext cx="3057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400" b="1">
                <a:solidFill>
                  <a:srgbClr val="FFCC66"/>
                </a:solidFill>
                <a:latin typeface="Helvetica" panose="020B0604020202020204" pitchFamily="34" charset="0"/>
              </a:rPr>
              <a:t>GEOS-CHEM budget, Tg O</a:t>
            </a:r>
            <a:r>
              <a:rPr lang="it-IT" altLang="it-IT" sz="1400" b="1" baseline="-25000">
                <a:solidFill>
                  <a:srgbClr val="FFCC66"/>
                </a:solidFill>
                <a:latin typeface="Helvetica" panose="020B0604020202020204" pitchFamily="34" charset="0"/>
              </a:rPr>
              <a:t>3</a:t>
            </a:r>
            <a:r>
              <a:rPr lang="it-IT" altLang="it-IT" sz="1400" b="1">
                <a:solidFill>
                  <a:srgbClr val="FFCC66"/>
                </a:solidFill>
                <a:latin typeface="Helvetica" panose="020B0604020202020204" pitchFamily="34" charset="0"/>
              </a:rPr>
              <a:t> anno</a:t>
            </a:r>
            <a:r>
              <a:rPr lang="it-IT" altLang="it-IT" sz="1400" b="1" baseline="30000">
                <a:solidFill>
                  <a:srgbClr val="FFCC66"/>
                </a:solidFill>
                <a:latin typeface="Helvetica" panose="020B0604020202020204" pitchFamily="34" charset="0"/>
              </a:rPr>
              <a:t>-1</a:t>
            </a:r>
            <a:endParaRPr lang="it-IT" altLang="it-IT" sz="1400" b="1">
              <a:solidFill>
                <a:srgbClr val="FFCC66"/>
              </a:solidFill>
              <a:latin typeface="Helvetica" panose="020B0604020202020204" pitchFamily="34" charset="0"/>
            </a:endParaRPr>
          </a:p>
        </p:txBody>
      </p:sp>
      <p:sp>
        <p:nvSpPr>
          <p:cNvPr id="36913" name="Freeform 49">
            <a:extLst>
              <a:ext uri="{FF2B5EF4-FFF2-40B4-BE49-F238E27FC236}">
                <a16:creationId xmlns:a16="http://schemas.microsoft.com/office/drawing/2014/main" xmlns="" id="{AA219A96-0AE9-9465-A3E6-F1E6563047FA}"/>
              </a:ext>
            </a:extLst>
          </p:cNvPr>
          <p:cNvSpPr>
            <a:spLocks/>
          </p:cNvSpPr>
          <p:nvPr/>
        </p:nvSpPr>
        <p:spPr bwMode="auto">
          <a:xfrm>
            <a:off x="6553200" y="6019800"/>
            <a:ext cx="457200" cy="381000"/>
          </a:xfrm>
          <a:custGeom>
            <a:avLst/>
            <a:gdLst>
              <a:gd name="T0" fmla="*/ 0 w 288"/>
              <a:gd name="T1" fmla="*/ 2147483646 h 192"/>
              <a:gd name="T2" fmla="*/ 2147483646 w 288"/>
              <a:gd name="T3" fmla="*/ 2147483646 h 192"/>
              <a:gd name="T4" fmla="*/ 2147483646 w 288"/>
              <a:gd name="T5" fmla="*/ 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lnTo>
                  <a:pt x="288" y="192"/>
                </a:lnTo>
                <a:lnTo>
                  <a:pt x="288" y="0"/>
                </a:lnTo>
              </a:path>
            </a:pathLst>
          </a:custGeom>
          <a:noFill/>
          <a:ln w="38100">
            <a:solidFill>
              <a:srgbClr val="0033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6914" name="Segnaposto numero diapositiva 6">
            <a:extLst>
              <a:ext uri="{FF2B5EF4-FFF2-40B4-BE49-F238E27FC236}">
                <a16:creationId xmlns:a16="http://schemas.microsoft.com/office/drawing/2014/main" xmlns="" id="{BC7EEF7D-DCB4-E7C7-7D54-313F2431135A}"/>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9A26CB39-8DBE-41E7-9766-14FA923FDC5E}" type="slidenum">
              <a:rPr lang="it-IT" altLang="it-IT" sz="1000">
                <a:solidFill>
                  <a:srgbClr val="000066"/>
                </a:solidFill>
                <a:latin typeface="Comic Sans MS" panose="030F0702030302020204" pitchFamily="66" charset="0"/>
              </a:rPr>
              <a:pPr algn="r" eaLnBrk="1" hangingPunct="1">
                <a:spcBef>
                  <a:spcPct val="50000"/>
                </a:spcBef>
                <a:buFontTx/>
                <a:buNone/>
              </a:pPr>
              <a:t>32</a:t>
            </a:fld>
            <a:endParaRPr lang="it-IT" altLang="it-IT" sz="1000">
              <a:solidFill>
                <a:srgbClr val="000066"/>
              </a:solidFill>
              <a:latin typeface="Comic Sans MS" panose="030F0702030302020204" pitchFamily="66" charset="0"/>
            </a:endParaRPr>
          </a:p>
        </p:txBody>
      </p:sp>
      <p:sp>
        <p:nvSpPr>
          <p:cNvPr id="36916" name="Segnaposto data 4">
            <a:extLst>
              <a:ext uri="{FF2B5EF4-FFF2-40B4-BE49-F238E27FC236}">
                <a16:creationId xmlns:a16="http://schemas.microsoft.com/office/drawing/2014/main" xmlns="" id="{D99B3615-869F-32EE-39CB-B9D9F19E6DA3}"/>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37" name="Rectangle 40">
            <a:extLst>
              <a:ext uri="{FF2B5EF4-FFF2-40B4-BE49-F238E27FC236}">
                <a16:creationId xmlns:a16="http://schemas.microsoft.com/office/drawing/2014/main" xmlns="" id="{32B81D53-9359-1D05-2FFC-010E898BF7A7}"/>
              </a:ext>
            </a:extLst>
          </p:cNvPr>
          <p:cNvSpPr>
            <a:spLocks noChangeArrowheads="1"/>
          </p:cNvSpPr>
          <p:nvPr/>
        </p:nvSpPr>
        <p:spPr bwMode="auto">
          <a:xfrm>
            <a:off x="1517650" y="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enzopireneI">
            <a:extLst>
              <a:ext uri="{FF2B5EF4-FFF2-40B4-BE49-F238E27FC236}">
                <a16:creationId xmlns:a16="http://schemas.microsoft.com/office/drawing/2014/main" xmlns="" id="{0EFF116C-677F-CD08-FE19-05708BA80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402013"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benzopireneII">
            <a:extLst>
              <a:ext uri="{FF2B5EF4-FFF2-40B4-BE49-F238E27FC236}">
                <a16:creationId xmlns:a16="http://schemas.microsoft.com/office/drawing/2014/main" xmlns="" id="{3DA3401B-36CA-59F4-353F-EDC9E5205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74825"/>
            <a:ext cx="46783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xmlns="" id="{145E4D29-BCEC-801F-767C-892E99D6002D}"/>
              </a:ext>
            </a:extLst>
          </p:cNvPr>
          <p:cNvSpPr txBox="1">
            <a:spLocks noChangeArrowheads="1"/>
          </p:cNvSpPr>
          <p:nvPr/>
        </p:nvSpPr>
        <p:spPr bwMode="auto">
          <a:xfrm>
            <a:off x="3924300" y="0"/>
            <a:ext cx="52197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99FF66"/>
                </a:solidFill>
                <a:latin typeface="Comic Sans MS" panose="030F0702030302020204" pitchFamily="66" charset="0"/>
              </a:rPr>
              <a:t>In uno scenario come quello dello smog fotochimico possono prodursi anche altre sostanze aventi struttura più complessa, come il benzopirene di cui sono riportati i due meccanismi di formazione.</a:t>
            </a:r>
          </a:p>
        </p:txBody>
      </p:sp>
      <p:sp>
        <p:nvSpPr>
          <p:cNvPr id="37893" name="Segnaposto numero diapositiva 6">
            <a:extLst>
              <a:ext uri="{FF2B5EF4-FFF2-40B4-BE49-F238E27FC236}">
                <a16:creationId xmlns:a16="http://schemas.microsoft.com/office/drawing/2014/main" xmlns="" id="{FC8394A0-F362-88B1-20F5-277CD197E59D}"/>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70E18DE6-5767-457F-9501-51DAD86B6319}" type="slidenum">
              <a:rPr lang="it-IT" altLang="it-IT" sz="1000">
                <a:solidFill>
                  <a:srgbClr val="000066"/>
                </a:solidFill>
                <a:latin typeface="Comic Sans MS" panose="030F0702030302020204" pitchFamily="66" charset="0"/>
              </a:rPr>
              <a:pPr algn="r" eaLnBrk="1" hangingPunct="1">
                <a:spcBef>
                  <a:spcPct val="50000"/>
                </a:spcBef>
                <a:buFontTx/>
                <a:buNone/>
              </a:pPr>
              <a:t>33</a:t>
            </a:fld>
            <a:endParaRPr lang="it-IT" altLang="it-IT" sz="1000">
              <a:solidFill>
                <a:srgbClr val="000066"/>
              </a:solidFill>
              <a:latin typeface="Comic Sans MS" panose="030F0702030302020204" pitchFamily="66" charset="0"/>
            </a:endParaRPr>
          </a:p>
        </p:txBody>
      </p:sp>
      <p:sp>
        <p:nvSpPr>
          <p:cNvPr id="37895" name="Segnaposto data 4">
            <a:extLst>
              <a:ext uri="{FF2B5EF4-FFF2-40B4-BE49-F238E27FC236}">
                <a16:creationId xmlns:a16="http://schemas.microsoft.com/office/drawing/2014/main" xmlns="" id="{B06C5476-7EA7-B111-B66D-D0336F1D99D9}"/>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dissolve">
                                      <p:cBhvr>
                                        <p:cTn id="12" dur="500"/>
                                        <p:tgtEl>
                                          <p:spTgt spid="38914"/>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38915"/>
                                        </p:tgtEl>
                                        <p:attrNameLst>
                                          <p:attrName>style.visibility</p:attrName>
                                        </p:attrNameLst>
                                      </p:cBhvr>
                                      <p:to>
                                        <p:strVal val="visible"/>
                                      </p:to>
                                    </p:set>
                                    <p:animEffect transition="in" filter="dissolve">
                                      <p:cBhvr>
                                        <p:cTn id="16"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6">
            <a:extLst>
              <a:ext uri="{FF2B5EF4-FFF2-40B4-BE49-F238E27FC236}">
                <a16:creationId xmlns:a16="http://schemas.microsoft.com/office/drawing/2014/main" xmlns="" id="{244A0DF6-26D7-D387-44E3-FD32E5CA514C}"/>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2E07B835-9DA7-45EE-9280-B29953044E45}" type="slidenum">
              <a:rPr lang="it-IT" altLang="it-IT" sz="1000">
                <a:solidFill>
                  <a:srgbClr val="000066"/>
                </a:solidFill>
                <a:latin typeface="Comic Sans MS" panose="030F0702030302020204" pitchFamily="66" charset="0"/>
              </a:rPr>
              <a:pPr algn="r" eaLnBrk="1" hangingPunct="1">
                <a:spcBef>
                  <a:spcPct val="50000"/>
                </a:spcBef>
                <a:buFontTx/>
                <a:buNone/>
              </a:pPr>
              <a:t>34</a:t>
            </a:fld>
            <a:endParaRPr lang="it-IT" altLang="it-IT" sz="1000">
              <a:solidFill>
                <a:srgbClr val="000066"/>
              </a:solidFill>
              <a:latin typeface="Comic Sans MS" panose="030F0702030302020204" pitchFamily="66" charset="0"/>
            </a:endParaRPr>
          </a:p>
        </p:txBody>
      </p:sp>
      <p:sp>
        <p:nvSpPr>
          <p:cNvPr id="38916" name="Segnaposto data 4">
            <a:extLst>
              <a:ext uri="{FF2B5EF4-FFF2-40B4-BE49-F238E27FC236}">
                <a16:creationId xmlns:a16="http://schemas.microsoft.com/office/drawing/2014/main" xmlns="" id="{0C4F4637-5FE4-9144-3C8D-EC59684653EA}"/>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38917" name="CasellaDiTesto 4">
            <a:extLst>
              <a:ext uri="{FF2B5EF4-FFF2-40B4-BE49-F238E27FC236}">
                <a16:creationId xmlns:a16="http://schemas.microsoft.com/office/drawing/2014/main" xmlns="" id="{7FDC9D81-26BE-8BB2-AA1A-B427A5E60CB6}"/>
              </a:ext>
            </a:extLst>
          </p:cNvPr>
          <p:cNvSpPr txBox="1">
            <a:spLocks noChangeArrowheads="1"/>
          </p:cNvSpPr>
          <p:nvPr/>
        </p:nvSpPr>
        <p:spPr bwMode="auto">
          <a:xfrm>
            <a:off x="107950" y="1992313"/>
            <a:ext cx="18970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Evoluzione giornaliera delle sostanze caratterizzanti lo scenario fotochimico</a:t>
            </a:r>
          </a:p>
        </p:txBody>
      </p:sp>
      <p:pic>
        <p:nvPicPr>
          <p:cNvPr id="38918" name="Immagine 5" descr="fotochimico.tif">
            <a:extLst>
              <a:ext uri="{FF2B5EF4-FFF2-40B4-BE49-F238E27FC236}">
                <a16:creationId xmlns:a16="http://schemas.microsoft.com/office/drawing/2014/main" xmlns="" id="{D6DAB3F7-5605-E7BF-767F-3AC2B9E9BE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1217613"/>
            <a:ext cx="49911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CasellaDiTesto 6">
            <a:extLst>
              <a:ext uri="{FF2B5EF4-FFF2-40B4-BE49-F238E27FC236}">
                <a16:creationId xmlns:a16="http://schemas.microsoft.com/office/drawing/2014/main" xmlns="" id="{A518FA06-B615-3E13-DB62-EC3B82675F7E}"/>
              </a:ext>
            </a:extLst>
          </p:cNvPr>
          <p:cNvSpPr txBox="1">
            <a:spLocks noChangeArrowheads="1"/>
          </p:cNvSpPr>
          <p:nvPr/>
        </p:nvSpPr>
        <p:spPr bwMode="auto">
          <a:xfrm>
            <a:off x="500063" y="4649788"/>
            <a:ext cx="8286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latin typeface="Comic Sans MS" panose="030F0702030302020204" pitchFamily="66" charset="0"/>
              </a:rPr>
              <a:t>Ciascuna specie ha un suo specifico profilo giornaliero: NO aumenta nelle prime ore del giorno a causa delle emissioni, ma tende poi a diminuire trasformandosi in NO</a:t>
            </a:r>
            <a:r>
              <a:rPr lang="it-IT" altLang="it-IT" sz="1500" baseline="-25000">
                <a:solidFill>
                  <a:srgbClr val="000066"/>
                </a:solidFill>
                <a:latin typeface="Comic Sans MS" panose="030F0702030302020204" pitchFamily="66" charset="0"/>
              </a:rPr>
              <a:t>2</a:t>
            </a:r>
            <a:r>
              <a:rPr lang="it-IT" altLang="it-IT" sz="1500">
                <a:solidFill>
                  <a:srgbClr val="000066"/>
                </a:solidFill>
                <a:latin typeface="Comic Sans MS" panose="030F0702030302020204" pitchFamily="66" charset="0"/>
              </a:rPr>
              <a:t>. quest’ultimo ha un picco spostato rispetto ad NO, derivando dalla sua ossidazione in atmosfera. Contemporaneamente vengono emessi anche gli idrocarburi che prima si accumulano, poi con l’aumentare della radiazione solare vengono decomposti e quindi diminuiscono. Infine nelle ore di massima insolazione, con l’attività fotochimica aumentata, aumentano le concentrazioni delle specie secondarie quali ozono, aldeidi. </a:t>
            </a:r>
          </a:p>
        </p:txBody>
      </p:sp>
      <p:cxnSp>
        <p:nvCxnSpPr>
          <p:cNvPr id="38920" name="Connettore 2 8">
            <a:extLst>
              <a:ext uri="{FF2B5EF4-FFF2-40B4-BE49-F238E27FC236}">
                <a16:creationId xmlns:a16="http://schemas.microsoft.com/office/drawing/2014/main" xmlns="" id="{030F95E9-E2F8-F7E2-218B-CBBD95F4B299}"/>
              </a:ext>
            </a:extLst>
          </p:cNvPr>
          <p:cNvCxnSpPr>
            <a:cxnSpLocks noChangeShapeType="1"/>
          </p:cNvCxnSpPr>
          <p:nvPr/>
        </p:nvCxnSpPr>
        <p:spPr bwMode="auto">
          <a:xfrm rot="10800000">
            <a:off x="6156325" y="3213100"/>
            <a:ext cx="1714500" cy="158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21" name="CasellaDiTesto 9">
            <a:extLst>
              <a:ext uri="{FF2B5EF4-FFF2-40B4-BE49-F238E27FC236}">
                <a16:creationId xmlns:a16="http://schemas.microsoft.com/office/drawing/2014/main" xmlns="" id="{B183E313-CB23-EDA0-70F4-CCB707417BDE}"/>
              </a:ext>
            </a:extLst>
          </p:cNvPr>
          <p:cNvSpPr txBox="1">
            <a:spLocks noChangeArrowheads="1"/>
          </p:cNvSpPr>
          <p:nvPr/>
        </p:nvSpPr>
        <p:spPr bwMode="auto">
          <a:xfrm>
            <a:off x="7786688" y="2747963"/>
            <a:ext cx="12144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Ozono </a:t>
            </a:r>
          </a:p>
        </p:txBody>
      </p:sp>
      <p:sp>
        <p:nvSpPr>
          <p:cNvPr id="10" name="Rectangle 40">
            <a:extLst>
              <a:ext uri="{FF2B5EF4-FFF2-40B4-BE49-F238E27FC236}">
                <a16:creationId xmlns:a16="http://schemas.microsoft.com/office/drawing/2014/main" xmlns="" id="{77A02AC3-29F5-48BA-1E7B-BA2239FB4F4B}"/>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6" descr="C:\My Documents\junk.gif">
            <a:extLst>
              <a:ext uri="{FF2B5EF4-FFF2-40B4-BE49-F238E27FC236}">
                <a16:creationId xmlns:a16="http://schemas.microsoft.com/office/drawing/2014/main" xmlns="" id="{24EA2ECC-0A73-619A-ABFB-C5289621D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795"/>
          <a:stretch>
            <a:fillRect/>
          </a:stretch>
        </p:blipFill>
        <p:spPr bwMode="auto">
          <a:xfrm>
            <a:off x="84138" y="2590800"/>
            <a:ext cx="50974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027">
            <a:extLst>
              <a:ext uri="{FF2B5EF4-FFF2-40B4-BE49-F238E27FC236}">
                <a16:creationId xmlns:a16="http://schemas.microsoft.com/office/drawing/2014/main" xmlns="" id="{FCC03341-8F53-C86F-C063-DD25B9516432}"/>
              </a:ext>
            </a:extLst>
          </p:cNvPr>
          <p:cNvSpPr txBox="1">
            <a:spLocks noChangeArrowheads="1"/>
          </p:cNvSpPr>
          <p:nvPr/>
        </p:nvSpPr>
        <p:spPr bwMode="auto">
          <a:xfrm>
            <a:off x="5715000" y="3357563"/>
            <a:ext cx="2605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it-IT" altLang="it-IT" sz="1600" b="1">
                <a:solidFill>
                  <a:srgbClr val="000066"/>
                </a:solidFill>
                <a:latin typeface="Comic Sans MS" panose="030F0702030302020204" pitchFamily="66" charset="0"/>
              </a:rPr>
              <a:t>Climatologia dell</a:t>
            </a:r>
            <a:r>
              <a:rPr lang="ja-JP" altLang="it-IT" sz="1600" b="1">
                <a:solidFill>
                  <a:srgbClr val="000066"/>
                </a:solidFill>
                <a:latin typeface="Arial" panose="020B0604020202020204" pitchFamily="34" charset="0"/>
              </a:rPr>
              <a:t>’</a:t>
            </a:r>
            <a:r>
              <a:rPr lang="it-IT" altLang="it-IT" sz="1600" b="1">
                <a:solidFill>
                  <a:srgbClr val="000066"/>
                </a:solidFill>
                <a:latin typeface="Comic Sans MS" panose="030F0702030302020204" pitchFamily="66" charset="0"/>
              </a:rPr>
              <a:t>ozono troposferico a 400 hPa nel luglio 1997</a:t>
            </a:r>
            <a:r>
              <a:rPr lang="it-IT" altLang="it-IT" sz="1600">
                <a:solidFill>
                  <a:srgbClr val="000066"/>
                </a:solidFill>
                <a:latin typeface="Comic Sans MS" panose="030F0702030302020204" pitchFamily="66" charset="0"/>
              </a:rPr>
              <a:t> </a:t>
            </a:r>
          </a:p>
        </p:txBody>
      </p:sp>
      <p:sp>
        <p:nvSpPr>
          <p:cNvPr id="39940" name="Rectangle 1029">
            <a:extLst>
              <a:ext uri="{FF2B5EF4-FFF2-40B4-BE49-F238E27FC236}">
                <a16:creationId xmlns:a16="http://schemas.microsoft.com/office/drawing/2014/main" xmlns="" id="{4D04CF64-05C4-C942-2FE3-3C8E367F9D66}"/>
              </a:ext>
            </a:extLst>
          </p:cNvPr>
          <p:cNvSpPr>
            <a:spLocks noChangeArrowheads="1"/>
          </p:cNvSpPr>
          <p:nvPr/>
        </p:nvSpPr>
        <p:spPr bwMode="auto">
          <a:xfrm>
            <a:off x="228600" y="1630363"/>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it-IT" altLang="it-IT" sz="2000">
                <a:solidFill>
                  <a:srgbClr val="FFFF66"/>
                </a:solidFill>
                <a:latin typeface="Comic Sans MS" panose="030F0702030302020204" pitchFamily="66" charset="0"/>
              </a:rPr>
              <a:t>DISTRIBUZIONE GLOBALE DI OZONO TROPOSFERICO</a:t>
            </a:r>
          </a:p>
        </p:txBody>
      </p:sp>
      <p:sp>
        <p:nvSpPr>
          <p:cNvPr id="39941" name="Text Box 1030">
            <a:extLst>
              <a:ext uri="{FF2B5EF4-FFF2-40B4-BE49-F238E27FC236}">
                <a16:creationId xmlns:a16="http://schemas.microsoft.com/office/drawing/2014/main" xmlns="" id="{453AA686-C3C1-B710-FEFF-CBE4726B1854}"/>
              </a:ext>
            </a:extLst>
          </p:cNvPr>
          <p:cNvSpPr txBox="1">
            <a:spLocks noChangeArrowheads="1"/>
          </p:cNvSpPr>
          <p:nvPr/>
        </p:nvSpPr>
        <p:spPr bwMode="auto">
          <a:xfrm>
            <a:off x="6019800" y="4468813"/>
            <a:ext cx="173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it-IT" altLang="it-IT" sz="1600" b="1">
                <a:solidFill>
                  <a:srgbClr val="000066"/>
                </a:solidFill>
                <a:latin typeface="Comic Sans MS" panose="030F0702030302020204" pitchFamily="66" charset="0"/>
              </a:rPr>
              <a:t>Li et al. [2001]</a:t>
            </a:r>
          </a:p>
        </p:txBody>
      </p:sp>
      <p:sp>
        <p:nvSpPr>
          <p:cNvPr id="39942" name="Segnaposto numero diapositiva 6">
            <a:extLst>
              <a:ext uri="{FF2B5EF4-FFF2-40B4-BE49-F238E27FC236}">
                <a16:creationId xmlns:a16="http://schemas.microsoft.com/office/drawing/2014/main" xmlns="" id="{0A50EC44-C6D5-78BA-A266-13CD4BA20E44}"/>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B809532C-F99C-48B8-9139-E96EF1993B11}" type="slidenum">
              <a:rPr lang="it-IT" altLang="it-IT" sz="1000">
                <a:solidFill>
                  <a:srgbClr val="000066"/>
                </a:solidFill>
                <a:latin typeface="Comic Sans MS" panose="030F0702030302020204" pitchFamily="66" charset="0"/>
              </a:rPr>
              <a:pPr algn="r" eaLnBrk="1" hangingPunct="1">
                <a:spcBef>
                  <a:spcPct val="50000"/>
                </a:spcBef>
                <a:buFontTx/>
                <a:buNone/>
              </a:pPr>
              <a:t>35</a:t>
            </a:fld>
            <a:endParaRPr lang="it-IT" altLang="it-IT" sz="1000">
              <a:solidFill>
                <a:srgbClr val="000066"/>
              </a:solidFill>
              <a:latin typeface="Comic Sans MS" panose="030F0702030302020204" pitchFamily="66" charset="0"/>
            </a:endParaRPr>
          </a:p>
        </p:txBody>
      </p:sp>
      <p:sp>
        <p:nvSpPr>
          <p:cNvPr id="39944" name="Segnaposto data 4">
            <a:extLst>
              <a:ext uri="{FF2B5EF4-FFF2-40B4-BE49-F238E27FC236}">
                <a16:creationId xmlns:a16="http://schemas.microsoft.com/office/drawing/2014/main" xmlns="" id="{5C31951F-9BFB-A390-0279-1BE80E9A9F18}"/>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0" name="Rectangle 40">
            <a:extLst>
              <a:ext uri="{FF2B5EF4-FFF2-40B4-BE49-F238E27FC236}">
                <a16:creationId xmlns:a16="http://schemas.microsoft.com/office/drawing/2014/main" xmlns="" id="{9E4B34B5-FA55-1180-7990-E95181A2EBA6}"/>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2">
            <a:extLst>
              <a:ext uri="{FF2B5EF4-FFF2-40B4-BE49-F238E27FC236}">
                <a16:creationId xmlns:a16="http://schemas.microsoft.com/office/drawing/2014/main" xmlns="" id="{64D985D1-7ECC-1627-7E27-36D64E312372}"/>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 nelle aree urbane. Considerazioni generali</a:t>
            </a:r>
            <a:endParaRPr lang="it-IT" altLang="it-IT" sz="2000">
              <a:latin typeface="Comic Sans MS" panose="030F0702030302020204" pitchFamily="66" charset="0"/>
            </a:endParaRPr>
          </a:p>
        </p:txBody>
      </p:sp>
      <p:sp>
        <p:nvSpPr>
          <p:cNvPr id="40963" name="Text Box 43">
            <a:extLst>
              <a:ext uri="{FF2B5EF4-FFF2-40B4-BE49-F238E27FC236}">
                <a16:creationId xmlns:a16="http://schemas.microsoft.com/office/drawing/2014/main" xmlns="" id="{E45B8F64-9DE5-6D63-108E-E46090ED799D}"/>
              </a:ext>
            </a:extLst>
          </p:cNvPr>
          <p:cNvSpPr txBox="1">
            <a:spLocks noChangeArrowheads="1"/>
          </p:cNvSpPr>
          <p:nvPr/>
        </p:nvSpPr>
        <p:spPr bwMode="auto">
          <a:xfrm>
            <a:off x="457200" y="2057400"/>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ozono si forma nella troposfera per attacco dell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ossigeno radicalico all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ossigeno molecolare. A sua volta la fonte principale dell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ossigeno atomico è la fotolisi del biossido di azoto.</a:t>
            </a:r>
          </a:p>
        </p:txBody>
      </p:sp>
      <p:sp>
        <p:nvSpPr>
          <p:cNvPr id="317490" name="Text Box 50">
            <a:extLst>
              <a:ext uri="{FF2B5EF4-FFF2-40B4-BE49-F238E27FC236}">
                <a16:creationId xmlns:a16="http://schemas.microsoft.com/office/drawing/2014/main" xmlns="" id="{2588A6EB-B8FF-BC1A-74DE-4D251167A8AE}"/>
              </a:ext>
            </a:extLst>
          </p:cNvPr>
          <p:cNvSpPr txBox="1">
            <a:spLocks noChangeArrowheads="1"/>
          </p:cNvSpPr>
          <p:nvPr/>
        </p:nvSpPr>
        <p:spPr bwMode="auto">
          <a:xfrm>
            <a:off x="457200" y="2986088"/>
            <a:ext cx="82296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800">
                <a:solidFill>
                  <a:srgbClr val="000066"/>
                </a:solidFill>
                <a:latin typeface="Comic Sans MS" panose="030F0702030302020204" pitchFamily="66" charset="0"/>
              </a:rPr>
              <a:t>Il biossido di azoto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è quindi il diretto precursore dell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ozono: quanto più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si immette tanto più ozono si forma.</a:t>
            </a:r>
          </a:p>
          <a:p>
            <a:pPr algn="just" eaLnBrk="1" hangingPunct="1">
              <a:spcBef>
                <a:spcPct val="50000"/>
              </a:spcBef>
            </a:pPr>
            <a:r>
              <a:rPr lang="it-IT" altLang="it-IT" sz="1800">
                <a:solidFill>
                  <a:srgbClr val="000066"/>
                </a:solidFill>
                <a:latin typeface="Comic Sans MS" panose="030F0702030302020204" pitchFamily="66" charset="0"/>
              </a:rPr>
              <a:t>Quest</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ultima considerazione non è più vera se la concentrazione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è troppo elevata, in quanto 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come vedremo tra breve, può anche sottrarre radicali al sistema.</a:t>
            </a:r>
          </a:p>
          <a:p>
            <a:pPr algn="just" eaLnBrk="1" hangingPunct="1">
              <a:spcBef>
                <a:spcPct val="50000"/>
              </a:spcBef>
            </a:pPr>
            <a:r>
              <a:rPr lang="it-IT" altLang="it-IT" sz="1800">
                <a:solidFill>
                  <a:srgbClr val="000066"/>
                </a:solidFill>
                <a:latin typeface="Comic Sans MS" panose="030F0702030302020204" pitchFamily="66" charset="0"/>
              </a:rPr>
              <a:t>I composti idrocarburici sono precursori dell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ozono nel senso che la loro ossidazione comporta la formazione di OH</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e quindi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che aumenta la produzione di ozono.</a:t>
            </a:r>
          </a:p>
          <a:p>
            <a:pPr algn="just" eaLnBrk="1" hangingPunct="1">
              <a:spcBef>
                <a:spcPct val="50000"/>
              </a:spcBef>
            </a:pPr>
            <a:r>
              <a:rPr lang="it-IT" altLang="it-IT" sz="1800">
                <a:solidFill>
                  <a:srgbClr val="000066"/>
                </a:solidFill>
                <a:latin typeface="Comic Sans MS" panose="030F0702030302020204" pitchFamily="66" charset="0"/>
              </a:rPr>
              <a:t>Gli ossidi di azoto (NO</a:t>
            </a:r>
            <a:r>
              <a:rPr lang="it-IT" altLang="it-IT" sz="1800" i="1" baseline="-25000">
                <a:solidFill>
                  <a:srgbClr val="000066"/>
                </a:solidFill>
                <a:latin typeface="Comic Sans MS" panose="030F0702030302020204" pitchFamily="66" charset="0"/>
              </a:rPr>
              <a:t>x</a:t>
            </a:r>
            <a:r>
              <a:rPr lang="it-IT" altLang="it-IT" sz="1800">
                <a:solidFill>
                  <a:srgbClr val="000066"/>
                </a:solidFill>
                <a:latin typeface="Comic Sans MS" panose="030F0702030302020204" pitchFamily="66" charset="0"/>
              </a:rPr>
              <a:t> = NO e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e i composti organici volatili vengono immessi direttamente nella troposfera dalle attività antropiche.</a:t>
            </a:r>
          </a:p>
          <a:p>
            <a:pPr algn="just" eaLnBrk="1" hangingPunct="1">
              <a:spcBef>
                <a:spcPct val="50000"/>
              </a:spcBef>
            </a:pPr>
            <a:r>
              <a:rPr lang="it-IT" altLang="it-IT" sz="1800">
                <a:solidFill>
                  <a:srgbClr val="000066"/>
                </a:solidFill>
                <a:latin typeface="Comic Sans MS" panose="030F0702030302020204" pitchFamily="66" charset="0"/>
              </a:rPr>
              <a:t>Qual è la fonte principale degli ossidi di azoto? E quella degli idrocarburi?</a:t>
            </a:r>
          </a:p>
        </p:txBody>
      </p:sp>
      <p:sp>
        <p:nvSpPr>
          <p:cNvPr id="40965" name="Segnaposto numero diapositiva 6">
            <a:extLst>
              <a:ext uri="{FF2B5EF4-FFF2-40B4-BE49-F238E27FC236}">
                <a16:creationId xmlns:a16="http://schemas.microsoft.com/office/drawing/2014/main" xmlns="" id="{A551CEE0-ECEE-08A3-881E-240419E8BCE0}"/>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D2B158B-B375-4EAC-9553-1F0FF9702B60}" type="slidenum">
              <a:rPr lang="it-IT" altLang="it-IT" sz="1000">
                <a:solidFill>
                  <a:srgbClr val="000066"/>
                </a:solidFill>
                <a:latin typeface="Comic Sans MS" panose="030F0702030302020204" pitchFamily="66" charset="0"/>
              </a:rPr>
              <a:pPr algn="r" eaLnBrk="1" hangingPunct="1">
                <a:spcBef>
                  <a:spcPct val="50000"/>
                </a:spcBef>
                <a:buFontTx/>
                <a:buNone/>
              </a:pPr>
              <a:t>36</a:t>
            </a:fld>
            <a:endParaRPr lang="it-IT" altLang="it-IT" sz="1000">
              <a:solidFill>
                <a:srgbClr val="000066"/>
              </a:solidFill>
              <a:latin typeface="Comic Sans MS" panose="030F0702030302020204" pitchFamily="66" charset="0"/>
            </a:endParaRPr>
          </a:p>
        </p:txBody>
      </p:sp>
      <p:sp>
        <p:nvSpPr>
          <p:cNvPr id="40967" name="Segnaposto data 4">
            <a:extLst>
              <a:ext uri="{FF2B5EF4-FFF2-40B4-BE49-F238E27FC236}">
                <a16:creationId xmlns:a16="http://schemas.microsoft.com/office/drawing/2014/main" xmlns="" id="{62460CE3-23C1-D956-E521-31D72BCBD6ED}"/>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9" name="Rectangle 40">
            <a:extLst>
              <a:ext uri="{FF2B5EF4-FFF2-40B4-BE49-F238E27FC236}">
                <a16:creationId xmlns:a16="http://schemas.microsoft.com/office/drawing/2014/main" xmlns="" id="{27CEE6B1-C389-792E-E391-1F924353FFBD}"/>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7490">
                                            <p:txEl>
                                              <p:pRg st="0" end="0"/>
                                            </p:txEl>
                                          </p:spTgt>
                                        </p:tgtEl>
                                        <p:attrNameLst>
                                          <p:attrName>style.visibility</p:attrName>
                                        </p:attrNameLst>
                                      </p:cBhvr>
                                      <p:to>
                                        <p:strVal val="visible"/>
                                      </p:to>
                                    </p:set>
                                    <p:anim calcmode="lin" valueType="num">
                                      <p:cBhvr additive="base">
                                        <p:cTn id="7" dur="500" fill="hold"/>
                                        <p:tgtEl>
                                          <p:spTgt spid="3174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17490">
                                            <p:txEl>
                                              <p:pRg st="1" end="1"/>
                                            </p:txEl>
                                          </p:spTgt>
                                        </p:tgtEl>
                                        <p:attrNameLst>
                                          <p:attrName>style.visibility</p:attrName>
                                        </p:attrNameLst>
                                      </p:cBhvr>
                                      <p:to>
                                        <p:strVal val="visible"/>
                                      </p:to>
                                    </p:set>
                                    <p:anim calcmode="lin" valueType="num">
                                      <p:cBhvr additive="base">
                                        <p:cTn id="13" dur="500" fill="hold"/>
                                        <p:tgtEl>
                                          <p:spTgt spid="31749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17490">
                                            <p:txEl>
                                              <p:pRg st="2" end="2"/>
                                            </p:txEl>
                                          </p:spTgt>
                                        </p:tgtEl>
                                        <p:attrNameLst>
                                          <p:attrName>style.visibility</p:attrName>
                                        </p:attrNameLst>
                                      </p:cBhvr>
                                      <p:to>
                                        <p:strVal val="visible"/>
                                      </p:to>
                                    </p:set>
                                    <p:anim calcmode="lin" valueType="num">
                                      <p:cBhvr additive="base">
                                        <p:cTn id="19" dur="500" fill="hold"/>
                                        <p:tgtEl>
                                          <p:spTgt spid="31749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74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17490">
                                            <p:txEl>
                                              <p:pRg st="3" end="3"/>
                                            </p:txEl>
                                          </p:spTgt>
                                        </p:tgtEl>
                                        <p:attrNameLst>
                                          <p:attrName>style.visibility</p:attrName>
                                        </p:attrNameLst>
                                      </p:cBhvr>
                                      <p:to>
                                        <p:strVal val="visible"/>
                                      </p:to>
                                    </p:set>
                                    <p:anim calcmode="lin" valueType="num">
                                      <p:cBhvr additive="base">
                                        <p:cTn id="25" dur="500" fill="hold"/>
                                        <p:tgtEl>
                                          <p:spTgt spid="31749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74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17490">
                                            <p:txEl>
                                              <p:pRg st="4" end="4"/>
                                            </p:txEl>
                                          </p:spTgt>
                                        </p:tgtEl>
                                        <p:attrNameLst>
                                          <p:attrName>style.visibility</p:attrName>
                                        </p:attrNameLst>
                                      </p:cBhvr>
                                      <p:to>
                                        <p:strVal val="visible"/>
                                      </p:to>
                                    </p:set>
                                    <p:anim calcmode="lin" valueType="num">
                                      <p:cBhvr additive="base">
                                        <p:cTn id="31" dur="500" fill="hold"/>
                                        <p:tgtEl>
                                          <p:spTgt spid="31749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174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4">
            <a:extLst>
              <a:ext uri="{FF2B5EF4-FFF2-40B4-BE49-F238E27FC236}">
                <a16:creationId xmlns:a16="http://schemas.microsoft.com/office/drawing/2014/main" xmlns="" id="{2E64979C-5C52-0C8D-2058-1059E080C801}"/>
              </a:ext>
            </a:extLst>
          </p:cNvPr>
          <p:cNvSpPr txBox="1">
            <a:spLocks noChangeArrowheads="1"/>
          </p:cNvSpPr>
          <p:nvPr/>
        </p:nvSpPr>
        <p:spPr bwMode="auto">
          <a:xfrm>
            <a:off x="457200" y="14478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L’inquinamento delle aree urbane</a:t>
            </a:r>
          </a:p>
          <a:p>
            <a:pPr algn="ctr" eaLnBrk="1" hangingPunct="1">
              <a:spcBef>
                <a:spcPct val="50000"/>
              </a:spcBef>
              <a:buFontTx/>
              <a:buNone/>
            </a:pPr>
            <a:r>
              <a:rPr lang="it-IT" altLang="it-IT" sz="2400">
                <a:solidFill>
                  <a:srgbClr val="FFFF66"/>
                </a:solidFill>
                <a:latin typeface="Comic Sans MS" panose="030F0702030302020204" pitchFamily="66" charset="0"/>
              </a:rPr>
              <a:t>Riferimenti normativi e banche dati</a:t>
            </a:r>
            <a:endParaRPr lang="it-IT" altLang="it-IT" sz="2000">
              <a:latin typeface="Comic Sans MS" panose="030F0702030302020204" pitchFamily="66" charset="0"/>
            </a:endParaRPr>
          </a:p>
        </p:txBody>
      </p:sp>
      <p:sp>
        <p:nvSpPr>
          <p:cNvPr id="41987" name="Text Box 25">
            <a:extLst>
              <a:ext uri="{FF2B5EF4-FFF2-40B4-BE49-F238E27FC236}">
                <a16:creationId xmlns:a16="http://schemas.microsoft.com/office/drawing/2014/main" xmlns="" id="{EB0CED25-20A5-DEA6-3ABB-7975E881E19F}"/>
              </a:ext>
            </a:extLst>
          </p:cNvPr>
          <p:cNvSpPr txBox="1">
            <a:spLocks noChangeArrowheads="1"/>
          </p:cNvSpPr>
          <p:nvPr/>
        </p:nvSpPr>
        <p:spPr bwMode="auto">
          <a:xfrm>
            <a:off x="457200" y="2865438"/>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2000" b="1" i="1">
                <a:solidFill>
                  <a:srgbClr val="000066"/>
                </a:solidFill>
                <a:latin typeface="Comic Sans MS" panose="030F0702030302020204" pitchFamily="66" charset="0"/>
              </a:rPr>
              <a:t>Legislazione:</a:t>
            </a:r>
          </a:p>
        </p:txBody>
      </p:sp>
      <p:sp>
        <p:nvSpPr>
          <p:cNvPr id="41988" name="Text Box 26">
            <a:extLst>
              <a:ext uri="{FF2B5EF4-FFF2-40B4-BE49-F238E27FC236}">
                <a16:creationId xmlns:a16="http://schemas.microsoft.com/office/drawing/2014/main" xmlns="" id="{A7859264-05CA-8645-ECC4-7BC8E5CC0D5C}"/>
              </a:ext>
            </a:extLst>
          </p:cNvPr>
          <p:cNvSpPr txBox="1">
            <a:spLocks noChangeArrowheads="1"/>
          </p:cNvSpPr>
          <p:nvPr/>
        </p:nvSpPr>
        <p:spPr bwMode="auto">
          <a:xfrm>
            <a:off x="457200" y="3352800"/>
            <a:ext cx="8229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D.Lgs. 152/2006</a:t>
            </a:r>
          </a:p>
          <a:p>
            <a:pPr algn="just" eaLnBrk="1" hangingPunct="1">
              <a:spcBef>
                <a:spcPct val="50000"/>
              </a:spcBef>
              <a:buFontTx/>
              <a:buNone/>
            </a:pPr>
            <a:r>
              <a:rPr lang="it-IT" altLang="it-IT" sz="1800">
                <a:solidFill>
                  <a:srgbClr val="000066"/>
                </a:solidFill>
                <a:latin typeface="Comic Sans MS" panose="030F0702030302020204" pitchFamily="66" charset="0"/>
              </a:rPr>
              <a:t>2008/50/CE (vedi D.Lgs. 155/2010)</a:t>
            </a:r>
          </a:p>
        </p:txBody>
      </p:sp>
      <p:sp>
        <p:nvSpPr>
          <p:cNvPr id="41989" name="Text Box 25">
            <a:extLst>
              <a:ext uri="{FF2B5EF4-FFF2-40B4-BE49-F238E27FC236}">
                <a16:creationId xmlns:a16="http://schemas.microsoft.com/office/drawing/2014/main" xmlns="" id="{F85B2008-EB8F-4309-CF6E-A220390FD329}"/>
              </a:ext>
            </a:extLst>
          </p:cNvPr>
          <p:cNvSpPr txBox="1">
            <a:spLocks noChangeArrowheads="1"/>
          </p:cNvSpPr>
          <p:nvPr/>
        </p:nvSpPr>
        <p:spPr bwMode="auto">
          <a:xfrm>
            <a:off x="457200" y="42291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2000" b="1" i="1">
                <a:solidFill>
                  <a:srgbClr val="000066"/>
                </a:solidFill>
                <a:latin typeface="Comic Sans MS" panose="030F0702030302020204" pitchFamily="66" charset="0"/>
              </a:rPr>
              <a:t>Misure:</a:t>
            </a:r>
          </a:p>
        </p:txBody>
      </p:sp>
      <p:sp>
        <p:nvSpPr>
          <p:cNvPr id="41990" name="Text Box 26">
            <a:extLst>
              <a:ext uri="{FF2B5EF4-FFF2-40B4-BE49-F238E27FC236}">
                <a16:creationId xmlns:a16="http://schemas.microsoft.com/office/drawing/2014/main" xmlns="" id="{89C6818F-072E-4EE4-CFA3-90C9E0A96ACD}"/>
              </a:ext>
            </a:extLst>
          </p:cNvPr>
          <p:cNvSpPr txBox="1">
            <a:spLocks noChangeArrowheads="1"/>
          </p:cNvSpPr>
          <p:nvPr/>
        </p:nvSpPr>
        <p:spPr bwMode="auto">
          <a:xfrm>
            <a:off x="457200" y="4716463"/>
            <a:ext cx="822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http://www.brace.sinanet.apat.it/</a:t>
            </a:r>
          </a:p>
        </p:txBody>
      </p:sp>
      <p:sp>
        <p:nvSpPr>
          <p:cNvPr id="41991" name="Segnaposto numero diapositiva 6">
            <a:extLst>
              <a:ext uri="{FF2B5EF4-FFF2-40B4-BE49-F238E27FC236}">
                <a16:creationId xmlns:a16="http://schemas.microsoft.com/office/drawing/2014/main" xmlns="" id="{4E6CE889-3D55-9C0B-FC92-B219FA99E6CA}"/>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3A012EC6-85EB-4BC8-9924-50BBBEEB616D}" type="slidenum">
              <a:rPr lang="it-IT" altLang="it-IT" sz="1000">
                <a:solidFill>
                  <a:srgbClr val="000066"/>
                </a:solidFill>
                <a:latin typeface="Comic Sans MS" panose="030F0702030302020204" pitchFamily="66" charset="0"/>
              </a:rPr>
              <a:pPr algn="r" eaLnBrk="1" hangingPunct="1">
                <a:spcBef>
                  <a:spcPct val="50000"/>
                </a:spcBef>
                <a:buFontTx/>
                <a:buNone/>
              </a:pPr>
              <a:t>37</a:t>
            </a:fld>
            <a:endParaRPr lang="it-IT" altLang="it-IT" sz="1000">
              <a:solidFill>
                <a:srgbClr val="000066"/>
              </a:solidFill>
              <a:latin typeface="Comic Sans MS" panose="030F0702030302020204" pitchFamily="66" charset="0"/>
            </a:endParaRPr>
          </a:p>
        </p:txBody>
      </p:sp>
      <p:sp>
        <p:nvSpPr>
          <p:cNvPr id="41993" name="Segnaposto data 4">
            <a:extLst>
              <a:ext uri="{FF2B5EF4-FFF2-40B4-BE49-F238E27FC236}">
                <a16:creationId xmlns:a16="http://schemas.microsoft.com/office/drawing/2014/main" xmlns="" id="{62B3BDA1-714C-E173-F340-97635B61AD54}"/>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1" name="Rectangle 40">
            <a:extLst>
              <a:ext uri="{FF2B5EF4-FFF2-40B4-BE49-F238E27FC236}">
                <a16:creationId xmlns:a16="http://schemas.microsoft.com/office/drawing/2014/main" xmlns="" id="{51B71B59-4B86-4A44-47AD-EAED8A664B3D}"/>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73">
            <a:extLst>
              <a:ext uri="{FF2B5EF4-FFF2-40B4-BE49-F238E27FC236}">
                <a16:creationId xmlns:a16="http://schemas.microsoft.com/office/drawing/2014/main" xmlns="" id="{F93C85CC-B964-9A57-A672-CD05576F8584}"/>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Le emissioni di NOx (Tg N/anno) in troposfera</a:t>
            </a:r>
            <a:endParaRPr lang="it-IT" altLang="it-IT" sz="2000">
              <a:latin typeface="Comic Sans MS" panose="030F0702030302020204" pitchFamily="66" charset="0"/>
            </a:endParaRPr>
          </a:p>
        </p:txBody>
      </p:sp>
      <p:graphicFrame>
        <p:nvGraphicFramePr>
          <p:cNvPr id="43011" name="Object 2">
            <a:extLst>
              <a:ext uri="{FF2B5EF4-FFF2-40B4-BE49-F238E27FC236}">
                <a16:creationId xmlns:a16="http://schemas.microsoft.com/office/drawing/2014/main" xmlns="" id="{9144D460-8883-9AA3-B3FE-CFC6938F081E}"/>
              </a:ext>
            </a:extLst>
          </p:cNvPr>
          <p:cNvGraphicFramePr>
            <a:graphicFrameLocks noChangeAspect="1"/>
          </p:cNvGraphicFramePr>
          <p:nvPr/>
        </p:nvGraphicFramePr>
        <p:xfrm>
          <a:off x="914400" y="1676400"/>
          <a:ext cx="7772400" cy="5153025"/>
        </p:xfrm>
        <a:graphic>
          <a:graphicData uri="http://schemas.openxmlformats.org/presentationml/2006/ole">
            <mc:AlternateContent xmlns:mc="http://schemas.openxmlformats.org/markup-compatibility/2006">
              <mc:Choice xmlns:v="urn:schemas-microsoft-com:vml" Requires="v">
                <p:oleObj spid="_x0000_s13314" name="Grafico" r:id="rId3" imgW="7029330" imgH="4067251" progId="MSGraph.Chart.8">
                  <p:embed followColorScheme="full"/>
                </p:oleObj>
              </mc:Choice>
              <mc:Fallback>
                <p:oleObj name="Grafico" r:id="rId3" imgW="7029330" imgH="4067251" progId="MSGraph.Chart.8">
                  <p:embed followColorScheme="full"/>
                  <p:pic>
                    <p:nvPicPr>
                      <p:cNvPr id="43011" name="Object 2">
                        <a:extLst>
                          <a:ext uri="{FF2B5EF4-FFF2-40B4-BE49-F238E27FC236}">
                            <a16:creationId xmlns:a16="http://schemas.microsoft.com/office/drawing/2014/main" xmlns="" id="{9144D460-8883-9AA3-B3FE-CFC6938F0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772400" cy="515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3012" name="Text Box 181">
            <a:extLst>
              <a:ext uri="{FF2B5EF4-FFF2-40B4-BE49-F238E27FC236}">
                <a16:creationId xmlns:a16="http://schemas.microsoft.com/office/drawing/2014/main" xmlns="" id="{35837AB5-D999-C6C5-C224-FD92AF9AC185}"/>
              </a:ext>
            </a:extLst>
          </p:cNvPr>
          <p:cNvSpPr txBox="1">
            <a:spLocks noChangeArrowheads="1"/>
          </p:cNvSpPr>
          <p:nvPr/>
        </p:nvSpPr>
        <p:spPr bwMode="auto">
          <a:xfrm>
            <a:off x="5105400" y="3221038"/>
            <a:ext cx="1660525"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COMBUSTIBILI</a:t>
            </a:r>
          </a:p>
          <a:p>
            <a:pPr eaLnBrk="1" hangingPunct="1">
              <a:spcBef>
                <a:spcPct val="0"/>
              </a:spcBef>
              <a:buFontTx/>
              <a:buNone/>
            </a:pPr>
            <a:r>
              <a:rPr lang="en-US" altLang="it-IT" sz="1600" b="1">
                <a:latin typeface="Helvetica" panose="020B0604020202020204" pitchFamily="34" charset="0"/>
              </a:rPr>
              <a:t>FOSSILI</a:t>
            </a:r>
          </a:p>
          <a:p>
            <a:pPr eaLnBrk="1" hangingPunct="1">
              <a:spcBef>
                <a:spcPct val="0"/>
              </a:spcBef>
              <a:buFontTx/>
              <a:buNone/>
            </a:pPr>
            <a:r>
              <a:rPr lang="en-US" altLang="it-IT" sz="1600" b="1">
                <a:latin typeface="Helvetica" panose="020B0604020202020204" pitchFamily="34" charset="0"/>
              </a:rPr>
              <a:t>         23.1</a:t>
            </a:r>
            <a:endParaRPr lang="en-US" altLang="it-IT" sz="1600" b="1" baseline="30000">
              <a:latin typeface="Helvetica" panose="020B0604020202020204" pitchFamily="34" charset="0"/>
            </a:endParaRPr>
          </a:p>
          <a:p>
            <a:pPr eaLnBrk="1" hangingPunct="1">
              <a:spcBef>
                <a:spcPct val="0"/>
              </a:spcBef>
              <a:buFontTx/>
              <a:buNone/>
            </a:pPr>
            <a:endParaRPr lang="en-US" altLang="it-IT" sz="1600" b="1">
              <a:latin typeface="Helvetica" panose="020B0604020202020204" pitchFamily="34" charset="0"/>
            </a:endParaRPr>
          </a:p>
        </p:txBody>
      </p:sp>
      <p:sp>
        <p:nvSpPr>
          <p:cNvPr id="43013" name="Text Box 182">
            <a:extLst>
              <a:ext uri="{FF2B5EF4-FFF2-40B4-BE49-F238E27FC236}">
                <a16:creationId xmlns:a16="http://schemas.microsoft.com/office/drawing/2014/main" xmlns="" id="{683B470A-C8AC-B792-F2F5-B741402656C3}"/>
              </a:ext>
            </a:extLst>
          </p:cNvPr>
          <p:cNvSpPr txBox="1">
            <a:spLocks noChangeArrowheads="1"/>
          </p:cNvSpPr>
          <p:nvPr/>
        </p:nvSpPr>
        <p:spPr bwMode="auto">
          <a:xfrm>
            <a:off x="3505200" y="6040438"/>
            <a:ext cx="812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AEREI</a:t>
            </a:r>
          </a:p>
          <a:p>
            <a:pPr eaLnBrk="1" hangingPunct="1">
              <a:spcBef>
                <a:spcPct val="0"/>
              </a:spcBef>
              <a:buFontTx/>
              <a:buNone/>
            </a:pPr>
            <a:r>
              <a:rPr lang="en-US" altLang="it-IT" sz="1600" b="1">
                <a:latin typeface="Helvetica" panose="020B0604020202020204" pitchFamily="34" charset="0"/>
              </a:rPr>
              <a:t>     0.5</a:t>
            </a:r>
          </a:p>
        </p:txBody>
      </p:sp>
      <p:sp>
        <p:nvSpPr>
          <p:cNvPr id="43014" name="Text Box 183">
            <a:extLst>
              <a:ext uri="{FF2B5EF4-FFF2-40B4-BE49-F238E27FC236}">
                <a16:creationId xmlns:a16="http://schemas.microsoft.com/office/drawing/2014/main" xmlns="" id="{B57B35E6-51F7-075B-58F0-72920FFDB900}"/>
              </a:ext>
            </a:extLst>
          </p:cNvPr>
          <p:cNvSpPr txBox="1">
            <a:spLocks noChangeArrowheads="1"/>
          </p:cNvSpPr>
          <p:nvPr/>
        </p:nvSpPr>
        <p:spPr bwMode="auto">
          <a:xfrm>
            <a:off x="2039938" y="5811838"/>
            <a:ext cx="1084262"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BIOFUEL</a:t>
            </a:r>
          </a:p>
          <a:p>
            <a:pPr eaLnBrk="1" hangingPunct="1">
              <a:spcBef>
                <a:spcPct val="0"/>
              </a:spcBef>
              <a:buFontTx/>
              <a:buNone/>
            </a:pPr>
            <a:r>
              <a:rPr lang="en-US" altLang="it-IT" sz="1600" b="1">
                <a:latin typeface="Helvetica" panose="020B0604020202020204" pitchFamily="34" charset="0"/>
              </a:rPr>
              <a:t>  2.2</a:t>
            </a:r>
          </a:p>
        </p:txBody>
      </p:sp>
      <p:sp>
        <p:nvSpPr>
          <p:cNvPr id="43015" name="Text Box 184">
            <a:extLst>
              <a:ext uri="{FF2B5EF4-FFF2-40B4-BE49-F238E27FC236}">
                <a16:creationId xmlns:a16="http://schemas.microsoft.com/office/drawing/2014/main" xmlns="" id="{03637504-F968-D3B0-79DD-5645C16FD150}"/>
              </a:ext>
            </a:extLst>
          </p:cNvPr>
          <p:cNvSpPr txBox="1">
            <a:spLocks noChangeArrowheads="1"/>
          </p:cNvSpPr>
          <p:nvPr/>
        </p:nvSpPr>
        <p:spPr bwMode="auto">
          <a:xfrm>
            <a:off x="212725" y="5241925"/>
            <a:ext cx="1716088"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COMBUSTIONE</a:t>
            </a:r>
          </a:p>
          <a:p>
            <a:pPr eaLnBrk="1" hangingPunct="1">
              <a:spcBef>
                <a:spcPct val="0"/>
              </a:spcBef>
              <a:buFontTx/>
              <a:buNone/>
            </a:pPr>
            <a:r>
              <a:rPr lang="en-US" altLang="it-IT" sz="1600" b="1">
                <a:latin typeface="Helvetica" panose="020B0604020202020204" pitchFamily="34" charset="0"/>
              </a:rPr>
              <a:t>DI BIOMASSA</a:t>
            </a:r>
          </a:p>
          <a:p>
            <a:pPr eaLnBrk="1" hangingPunct="1">
              <a:spcBef>
                <a:spcPct val="0"/>
              </a:spcBef>
              <a:buFontTx/>
              <a:buNone/>
            </a:pPr>
            <a:r>
              <a:rPr lang="en-US" altLang="it-IT" sz="1600" b="1">
                <a:latin typeface="Helvetica" panose="020B0604020202020204" pitchFamily="34" charset="0"/>
              </a:rPr>
              <a:t>     5.2</a:t>
            </a:r>
          </a:p>
        </p:txBody>
      </p:sp>
      <p:sp>
        <p:nvSpPr>
          <p:cNvPr id="43016" name="Text Box 185">
            <a:extLst>
              <a:ext uri="{FF2B5EF4-FFF2-40B4-BE49-F238E27FC236}">
                <a16:creationId xmlns:a16="http://schemas.microsoft.com/office/drawing/2014/main" xmlns="" id="{4D63072D-B700-2D84-C12A-8A0B8F0C955D}"/>
              </a:ext>
            </a:extLst>
          </p:cNvPr>
          <p:cNvSpPr txBox="1">
            <a:spLocks noChangeArrowheads="1"/>
          </p:cNvSpPr>
          <p:nvPr/>
        </p:nvSpPr>
        <p:spPr bwMode="auto">
          <a:xfrm>
            <a:off x="593725" y="2879725"/>
            <a:ext cx="814388"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SUOLI</a:t>
            </a:r>
          </a:p>
          <a:p>
            <a:pPr eaLnBrk="1" hangingPunct="1">
              <a:spcBef>
                <a:spcPct val="0"/>
              </a:spcBef>
              <a:buFontTx/>
              <a:buNone/>
            </a:pPr>
            <a:r>
              <a:rPr lang="en-US" altLang="it-IT" sz="1600" b="1">
                <a:latin typeface="Helvetica" panose="020B0604020202020204" pitchFamily="34" charset="0"/>
              </a:rPr>
              <a:t>  5.1</a:t>
            </a:r>
          </a:p>
        </p:txBody>
      </p:sp>
      <p:sp>
        <p:nvSpPr>
          <p:cNvPr id="43017" name="Text Box 186">
            <a:extLst>
              <a:ext uri="{FF2B5EF4-FFF2-40B4-BE49-F238E27FC236}">
                <a16:creationId xmlns:a16="http://schemas.microsoft.com/office/drawing/2014/main" xmlns="" id="{98078B2C-AF27-EDE8-6CB5-3D8ABCEBD934}"/>
              </a:ext>
            </a:extLst>
          </p:cNvPr>
          <p:cNvSpPr txBox="1">
            <a:spLocks noChangeArrowheads="1"/>
          </p:cNvSpPr>
          <p:nvPr/>
        </p:nvSpPr>
        <p:spPr bwMode="auto">
          <a:xfrm>
            <a:off x="2286000" y="2078038"/>
            <a:ext cx="1311275"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LIGHTNING</a:t>
            </a:r>
          </a:p>
          <a:p>
            <a:pPr eaLnBrk="1" hangingPunct="1">
              <a:spcBef>
                <a:spcPct val="0"/>
              </a:spcBef>
              <a:buFontTx/>
              <a:buNone/>
            </a:pPr>
            <a:r>
              <a:rPr lang="en-US" altLang="it-IT" sz="1600" b="1">
                <a:latin typeface="Helvetica" panose="020B0604020202020204" pitchFamily="34" charset="0"/>
              </a:rPr>
              <a:t>     5.8</a:t>
            </a:r>
          </a:p>
        </p:txBody>
      </p:sp>
      <p:sp>
        <p:nvSpPr>
          <p:cNvPr id="43018" name="Text Box 187">
            <a:extLst>
              <a:ext uri="{FF2B5EF4-FFF2-40B4-BE49-F238E27FC236}">
                <a16:creationId xmlns:a16="http://schemas.microsoft.com/office/drawing/2014/main" xmlns="" id="{CF8C6719-BE2B-7DF8-6842-484B3D4F91EA}"/>
              </a:ext>
            </a:extLst>
          </p:cNvPr>
          <p:cNvSpPr txBox="1">
            <a:spLocks noChangeArrowheads="1"/>
          </p:cNvSpPr>
          <p:nvPr/>
        </p:nvSpPr>
        <p:spPr bwMode="auto">
          <a:xfrm>
            <a:off x="4403725" y="1965325"/>
            <a:ext cx="17129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it-IT" sz="1600" b="1">
                <a:latin typeface="Helvetica" panose="020B0604020202020204" pitchFamily="34" charset="0"/>
              </a:rPr>
              <a:t>STRATOSFERA</a:t>
            </a:r>
          </a:p>
          <a:p>
            <a:pPr eaLnBrk="1" hangingPunct="1">
              <a:spcBef>
                <a:spcPct val="0"/>
              </a:spcBef>
              <a:buFontTx/>
              <a:buNone/>
            </a:pPr>
            <a:r>
              <a:rPr lang="en-US" altLang="it-IT" sz="1600" b="1">
                <a:latin typeface="Helvetica" panose="020B0604020202020204" pitchFamily="34" charset="0"/>
              </a:rPr>
              <a:t>  0.2</a:t>
            </a:r>
          </a:p>
        </p:txBody>
      </p:sp>
      <p:sp>
        <p:nvSpPr>
          <p:cNvPr id="43019" name="Segnaposto numero diapositiva 6">
            <a:extLst>
              <a:ext uri="{FF2B5EF4-FFF2-40B4-BE49-F238E27FC236}">
                <a16:creationId xmlns:a16="http://schemas.microsoft.com/office/drawing/2014/main" xmlns="" id="{D1362D17-5437-9C7E-64C9-7A9290F900D4}"/>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E5A3812B-1C3F-491C-9368-D773F4DBB58A}" type="slidenum">
              <a:rPr lang="it-IT" altLang="it-IT" sz="1000">
                <a:solidFill>
                  <a:srgbClr val="000066"/>
                </a:solidFill>
                <a:latin typeface="Comic Sans MS" panose="030F0702030302020204" pitchFamily="66" charset="0"/>
              </a:rPr>
              <a:pPr algn="r" eaLnBrk="1" hangingPunct="1">
                <a:spcBef>
                  <a:spcPct val="50000"/>
                </a:spcBef>
                <a:buFontTx/>
                <a:buNone/>
              </a:pPr>
              <a:t>38</a:t>
            </a:fld>
            <a:endParaRPr lang="it-IT" altLang="it-IT" sz="1000">
              <a:solidFill>
                <a:srgbClr val="000066"/>
              </a:solidFill>
              <a:latin typeface="Comic Sans MS" panose="030F0702030302020204" pitchFamily="66" charset="0"/>
            </a:endParaRPr>
          </a:p>
        </p:txBody>
      </p:sp>
      <p:sp>
        <p:nvSpPr>
          <p:cNvPr id="43021" name="Segnaposto data 4">
            <a:extLst>
              <a:ext uri="{FF2B5EF4-FFF2-40B4-BE49-F238E27FC236}">
                <a16:creationId xmlns:a16="http://schemas.microsoft.com/office/drawing/2014/main" xmlns="" id="{E89AB5B2-E938-80B8-6EB4-EFFADEE0AF42}"/>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5" name="Rectangle 40">
            <a:extLst>
              <a:ext uri="{FF2B5EF4-FFF2-40B4-BE49-F238E27FC236}">
                <a16:creationId xmlns:a16="http://schemas.microsoft.com/office/drawing/2014/main" xmlns="" id="{433102B2-D4C2-E3FE-1F4F-11FBDBC1591E}"/>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numero diapositiva 6">
            <a:extLst>
              <a:ext uri="{FF2B5EF4-FFF2-40B4-BE49-F238E27FC236}">
                <a16:creationId xmlns:a16="http://schemas.microsoft.com/office/drawing/2014/main" xmlns="" id="{89F82579-792F-AFC3-A64A-E4892CD98AD8}"/>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FE42EEA0-C1A9-4E3A-A51A-4C7C0633F7BF}" type="slidenum">
              <a:rPr lang="it-IT" altLang="it-IT" sz="1000">
                <a:solidFill>
                  <a:srgbClr val="000066"/>
                </a:solidFill>
                <a:latin typeface="Comic Sans MS" panose="030F0702030302020204" pitchFamily="66" charset="0"/>
              </a:rPr>
              <a:pPr algn="r" eaLnBrk="1" hangingPunct="1">
                <a:spcBef>
                  <a:spcPct val="50000"/>
                </a:spcBef>
                <a:buFontTx/>
                <a:buNone/>
              </a:pPr>
              <a:t>39</a:t>
            </a:fld>
            <a:endParaRPr lang="it-IT" altLang="it-IT" sz="1000">
              <a:solidFill>
                <a:srgbClr val="000066"/>
              </a:solidFill>
              <a:latin typeface="Comic Sans MS" panose="030F0702030302020204" pitchFamily="66" charset="0"/>
            </a:endParaRPr>
          </a:p>
        </p:txBody>
      </p:sp>
      <p:sp>
        <p:nvSpPr>
          <p:cNvPr id="44036" name="Segnaposto data 4">
            <a:extLst>
              <a:ext uri="{FF2B5EF4-FFF2-40B4-BE49-F238E27FC236}">
                <a16:creationId xmlns:a16="http://schemas.microsoft.com/office/drawing/2014/main" xmlns="" id="{62982D97-B892-659E-4FE8-54BE1EEFF26D}"/>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39941" name="CasellaDiTesto 6">
            <a:extLst>
              <a:ext uri="{FF2B5EF4-FFF2-40B4-BE49-F238E27FC236}">
                <a16:creationId xmlns:a16="http://schemas.microsoft.com/office/drawing/2014/main" xmlns="" id="{DB56A454-747E-EC62-323F-42CD9AACA434}"/>
              </a:ext>
            </a:extLst>
          </p:cNvPr>
          <p:cNvSpPr txBox="1">
            <a:spLocks noChangeArrowheads="1"/>
          </p:cNvSpPr>
          <p:nvPr/>
        </p:nvSpPr>
        <p:spPr bwMode="auto">
          <a:xfrm>
            <a:off x="500063" y="476250"/>
            <a:ext cx="8358187" cy="6048375"/>
          </a:xfrm>
          <a:prstGeom prst="rect">
            <a:avLst/>
          </a:prstGeom>
          <a:noFill/>
          <a:ln>
            <a:noFill/>
          </a:ln>
        </p:spPr>
        <p:txBody>
          <a:bodyPr>
            <a:spAutoFit/>
          </a:bodyPr>
          <a:lstStyle>
            <a:lvl1pPr eaLnBrk="0" hangingPunct="0">
              <a:defRPr>
                <a:solidFill>
                  <a:srgbClr val="000066"/>
                </a:solidFill>
                <a:latin typeface="Times New Roman" pitchFamily="18" charset="0"/>
                <a:ea typeface="ＭＳ Ｐゴシック" pitchFamily="34" charset="-128"/>
              </a:defRPr>
            </a:lvl1pPr>
            <a:lvl2pPr marL="742950" indent="-285750" eaLnBrk="0" hangingPunct="0">
              <a:defRPr>
                <a:solidFill>
                  <a:srgbClr val="000066"/>
                </a:solidFill>
                <a:latin typeface="Times New Roman" pitchFamily="18" charset="0"/>
                <a:ea typeface="ＭＳ Ｐゴシック" pitchFamily="34" charset="-128"/>
              </a:defRPr>
            </a:lvl2pPr>
            <a:lvl3pPr marL="1143000" indent="-228600" eaLnBrk="0" hangingPunct="0">
              <a:defRPr>
                <a:solidFill>
                  <a:srgbClr val="000066"/>
                </a:solidFill>
                <a:latin typeface="Times New Roman" pitchFamily="18" charset="0"/>
                <a:ea typeface="ＭＳ Ｐゴシック" pitchFamily="34" charset="-128"/>
              </a:defRPr>
            </a:lvl3pPr>
            <a:lvl4pPr marL="1600200" indent="-228600" eaLnBrk="0" hangingPunct="0">
              <a:defRPr>
                <a:solidFill>
                  <a:srgbClr val="000066"/>
                </a:solidFill>
                <a:latin typeface="Times New Roman" pitchFamily="18" charset="0"/>
                <a:ea typeface="ＭＳ Ｐゴシック" pitchFamily="34" charset="-128"/>
              </a:defRPr>
            </a:lvl4pPr>
            <a:lvl5pPr marL="2057400" indent="-228600" eaLnBrk="0" hangingPunct="0">
              <a:defRPr>
                <a:solidFill>
                  <a:srgbClr val="000066"/>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a:solidFill>
                  <a:srgbClr val="000066"/>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a:solidFill>
                  <a:srgbClr val="000066"/>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a:solidFill>
                  <a:srgbClr val="000066"/>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a:solidFill>
                  <a:srgbClr val="000066"/>
                </a:solidFill>
                <a:latin typeface="Times New Roman" pitchFamily="18" charset="0"/>
                <a:ea typeface="ＭＳ Ｐゴシック" pitchFamily="34" charset="-128"/>
              </a:defRPr>
            </a:lvl9pPr>
          </a:lstStyle>
          <a:p>
            <a:pPr algn="ctr" eaLnBrk="1" hangingPunct="1">
              <a:spcBef>
                <a:spcPct val="50000"/>
              </a:spcBef>
              <a:defRPr/>
            </a:pPr>
            <a:r>
              <a:rPr lang="it-IT" dirty="0">
                <a:latin typeface="Comic Sans MS" pitchFamily="66" charset="0"/>
              </a:rPr>
              <a:t>Processi che emettono ossidi di azoto:</a:t>
            </a:r>
          </a:p>
          <a:p>
            <a:pPr algn="just" eaLnBrk="1" hangingPunct="1">
              <a:spcBef>
                <a:spcPct val="50000"/>
              </a:spcBef>
              <a:defRPr/>
            </a:pPr>
            <a:r>
              <a:rPr lang="it-IT" dirty="0">
                <a:latin typeface="Comic Sans MS" pitchFamily="66" charset="0"/>
              </a:rPr>
              <a:t>In generale tutti i processi di combustione in cui si usa aria (miscela N</a:t>
            </a:r>
            <a:r>
              <a:rPr lang="it-IT" baseline="-25000" dirty="0">
                <a:latin typeface="Comic Sans MS" pitchFamily="66" charset="0"/>
              </a:rPr>
              <a:t>2</a:t>
            </a:r>
            <a:r>
              <a:rPr lang="it-IT" dirty="0">
                <a:latin typeface="Comic Sans MS" pitchFamily="66" charset="0"/>
              </a:rPr>
              <a:t> e O</a:t>
            </a:r>
            <a:r>
              <a:rPr lang="it-IT" baseline="-25000" dirty="0">
                <a:latin typeface="Comic Sans MS" pitchFamily="66" charset="0"/>
              </a:rPr>
              <a:t>2</a:t>
            </a:r>
            <a:r>
              <a:rPr lang="it-IT" dirty="0">
                <a:latin typeface="Comic Sans MS" pitchFamily="66" charset="0"/>
              </a:rPr>
              <a:t>) come “comburente” producono ossidi di azoto.</a:t>
            </a:r>
          </a:p>
          <a:p>
            <a:pPr algn="just" eaLnBrk="1" hangingPunct="1">
              <a:spcBef>
                <a:spcPct val="50000"/>
              </a:spcBef>
              <a:defRPr/>
            </a:pPr>
            <a:r>
              <a:rPr lang="it-IT" dirty="0">
                <a:latin typeface="Comic Sans MS" pitchFamily="66" charset="0"/>
              </a:rPr>
              <a:t>Alle alte temperature tipiche dei processi di combustione, l’N</a:t>
            </a:r>
            <a:r>
              <a:rPr lang="it-IT" baseline="-25000" dirty="0">
                <a:latin typeface="Comic Sans MS" pitchFamily="66" charset="0"/>
              </a:rPr>
              <a:t>2</a:t>
            </a:r>
            <a:r>
              <a:rPr lang="it-IT" dirty="0">
                <a:latin typeface="Comic Sans MS" pitchFamily="66" charset="0"/>
              </a:rPr>
              <a:t> e l’O</a:t>
            </a:r>
            <a:r>
              <a:rPr lang="it-IT" baseline="-25000" dirty="0">
                <a:latin typeface="Comic Sans MS" pitchFamily="66" charset="0"/>
              </a:rPr>
              <a:t>2</a:t>
            </a:r>
            <a:r>
              <a:rPr lang="it-IT" dirty="0">
                <a:latin typeface="Comic Sans MS" pitchFamily="66" charset="0"/>
              </a:rPr>
              <a:t> reagiscono tra loro formando NO (detto NO </a:t>
            </a:r>
            <a:r>
              <a:rPr lang="it-IT" i="1" u="sng" dirty="0">
                <a:effectLst>
                  <a:outerShdw blurRad="38100" dist="38100" dir="2700000" algn="tl">
                    <a:srgbClr val="000000">
                      <a:alpha val="43137"/>
                    </a:srgbClr>
                  </a:outerShdw>
                </a:effectLst>
                <a:latin typeface="Comic Sans MS" pitchFamily="66" charset="0"/>
              </a:rPr>
              <a:t>termico</a:t>
            </a:r>
            <a:r>
              <a:rPr lang="it-IT" dirty="0">
                <a:latin typeface="Comic Sans MS" pitchFamily="66" charset="0"/>
              </a:rPr>
              <a:t>):</a:t>
            </a:r>
          </a:p>
          <a:p>
            <a:pPr algn="ctr" eaLnBrk="1" hangingPunct="1">
              <a:spcBef>
                <a:spcPct val="50000"/>
              </a:spcBef>
              <a:defRPr/>
            </a:pPr>
            <a:r>
              <a:rPr lang="it-IT" dirty="0">
                <a:latin typeface="Comic Sans MS" pitchFamily="66" charset="0"/>
              </a:rPr>
              <a:t>N</a:t>
            </a:r>
            <a:r>
              <a:rPr lang="it-IT" baseline="-25000" dirty="0">
                <a:latin typeface="Comic Sans MS" pitchFamily="66" charset="0"/>
              </a:rPr>
              <a:t>2</a:t>
            </a:r>
            <a:r>
              <a:rPr lang="it-IT" dirty="0">
                <a:latin typeface="Comic Sans MS" pitchFamily="66" charset="0"/>
              </a:rPr>
              <a:t> + O</a:t>
            </a:r>
            <a:r>
              <a:rPr lang="it-IT" baseline="-25000" dirty="0">
                <a:latin typeface="Comic Sans MS" pitchFamily="66" charset="0"/>
              </a:rPr>
              <a:t>2</a:t>
            </a:r>
            <a:r>
              <a:rPr lang="it-IT" dirty="0">
                <a:latin typeface="Comic Sans MS" pitchFamily="66" charset="0"/>
              </a:rPr>
              <a:t>           2 NO              Alte T</a:t>
            </a:r>
          </a:p>
          <a:p>
            <a:pPr algn="just" eaLnBrk="1" hangingPunct="1">
              <a:spcBef>
                <a:spcPct val="50000"/>
              </a:spcBef>
              <a:defRPr/>
            </a:pPr>
            <a:r>
              <a:rPr lang="it-IT" dirty="0">
                <a:latin typeface="Comic Sans MS" pitchFamily="66" charset="0"/>
              </a:rPr>
              <a:t> la reazione procede tramite la formazione di radicali a partire dall’ossigeno che poi attaccano l’azoto, ad esempio:</a:t>
            </a:r>
          </a:p>
          <a:p>
            <a:pPr algn="ctr" eaLnBrk="1" hangingPunct="1">
              <a:spcBef>
                <a:spcPct val="50000"/>
              </a:spcBef>
              <a:defRPr/>
            </a:pPr>
            <a:r>
              <a:rPr lang="it-IT" dirty="0">
                <a:latin typeface="Comic Sans MS" pitchFamily="66" charset="0"/>
              </a:rPr>
              <a:t>O</a:t>
            </a:r>
            <a:r>
              <a:rPr lang="it-IT" baseline="-25000" dirty="0">
                <a:latin typeface="Comic Sans MS" pitchFamily="66" charset="0"/>
              </a:rPr>
              <a:t>2</a:t>
            </a:r>
            <a:r>
              <a:rPr lang="it-IT" dirty="0">
                <a:latin typeface="Comic Sans MS" pitchFamily="66" charset="0"/>
              </a:rPr>
              <a:t>           2 O</a:t>
            </a:r>
          </a:p>
          <a:p>
            <a:pPr algn="ctr" eaLnBrk="1" hangingPunct="1">
              <a:spcBef>
                <a:spcPct val="50000"/>
              </a:spcBef>
              <a:defRPr/>
            </a:pPr>
            <a:r>
              <a:rPr lang="it-IT" dirty="0">
                <a:latin typeface="Comic Sans MS" pitchFamily="66" charset="0"/>
              </a:rPr>
              <a:t>N</a:t>
            </a:r>
            <a:r>
              <a:rPr lang="it-IT" baseline="-25000" dirty="0">
                <a:latin typeface="Comic Sans MS" pitchFamily="66" charset="0"/>
              </a:rPr>
              <a:t>2</a:t>
            </a:r>
            <a:r>
              <a:rPr lang="it-IT" dirty="0">
                <a:latin typeface="Comic Sans MS" pitchFamily="66" charset="0"/>
              </a:rPr>
              <a:t> + O           NO  +  N</a:t>
            </a:r>
          </a:p>
          <a:p>
            <a:pPr algn="just" eaLnBrk="1" hangingPunct="1">
              <a:spcBef>
                <a:spcPct val="50000"/>
              </a:spcBef>
              <a:defRPr/>
            </a:pPr>
            <a:r>
              <a:rPr lang="it-IT" dirty="0">
                <a:latin typeface="Comic Sans MS" pitchFamily="66" charset="0"/>
              </a:rPr>
              <a:t>Nei combustibili è sempre presente una frazione azotata che ad alte temperature viene ossidata a NO (detto NO </a:t>
            </a:r>
            <a:r>
              <a:rPr lang="it-IT" i="1" u="sng" dirty="0">
                <a:effectLst>
                  <a:outerShdw blurRad="38100" dist="38100" dir="2700000" algn="tl">
                    <a:srgbClr val="000000">
                      <a:alpha val="43137"/>
                    </a:srgbClr>
                  </a:outerShdw>
                </a:effectLst>
                <a:latin typeface="Comic Sans MS" pitchFamily="66" charset="0"/>
              </a:rPr>
              <a:t>combustibile</a:t>
            </a:r>
            <a:r>
              <a:rPr lang="it-IT" dirty="0">
                <a:latin typeface="Comic Sans MS" pitchFamily="66" charset="0"/>
              </a:rPr>
              <a:t>). </a:t>
            </a:r>
          </a:p>
          <a:p>
            <a:pPr algn="just" eaLnBrk="1" hangingPunct="1">
              <a:spcBef>
                <a:spcPct val="50000"/>
              </a:spcBef>
              <a:defRPr/>
            </a:pPr>
            <a:r>
              <a:rPr lang="it-IT" dirty="0">
                <a:latin typeface="Comic Sans MS" pitchFamily="66" charset="0"/>
              </a:rPr>
              <a:t>L’NO, una volta in atmosfera, viene ossidato tramite meccanismi complessi che coinvolgono i radicali, a NO</a:t>
            </a:r>
            <a:r>
              <a:rPr lang="it-IT" baseline="-25000" dirty="0">
                <a:latin typeface="Comic Sans MS" pitchFamily="66" charset="0"/>
              </a:rPr>
              <a:t>2</a:t>
            </a:r>
            <a:r>
              <a:rPr lang="it-IT" dirty="0">
                <a:latin typeface="Comic Sans MS" pitchFamily="66" charset="0"/>
              </a:rPr>
              <a:t>; l’insieme NO+NO</a:t>
            </a:r>
            <a:r>
              <a:rPr lang="it-IT" baseline="-25000" dirty="0">
                <a:latin typeface="Comic Sans MS" pitchFamily="66" charset="0"/>
              </a:rPr>
              <a:t>2</a:t>
            </a:r>
            <a:r>
              <a:rPr lang="it-IT" dirty="0">
                <a:latin typeface="Comic Sans MS" pitchFamily="66" charset="0"/>
              </a:rPr>
              <a:t> viene indicato sinteticamente come </a:t>
            </a:r>
            <a:r>
              <a:rPr lang="it-IT" dirty="0" err="1">
                <a:latin typeface="Comic Sans MS" pitchFamily="66" charset="0"/>
              </a:rPr>
              <a:t>NO</a:t>
            </a:r>
            <a:r>
              <a:rPr lang="it-IT" baseline="-25000" dirty="0" err="1">
                <a:latin typeface="Comic Sans MS" pitchFamily="66" charset="0"/>
              </a:rPr>
              <a:t>x</a:t>
            </a:r>
            <a:r>
              <a:rPr lang="it-IT" dirty="0">
                <a:latin typeface="Comic Sans MS" pitchFamily="66" charset="0"/>
              </a:rPr>
              <a:t>.  </a:t>
            </a:r>
          </a:p>
          <a:p>
            <a:pPr algn="just" eaLnBrk="1" hangingPunct="1">
              <a:spcBef>
                <a:spcPct val="50000"/>
              </a:spcBef>
              <a:defRPr/>
            </a:pPr>
            <a:r>
              <a:rPr lang="it-IT" dirty="0">
                <a:latin typeface="Comic Sans MS" pitchFamily="66" charset="0"/>
              </a:rPr>
              <a:t>Nell’atmosfera non inquinata gli ossidi di azoto possono essere prodotti da fulmini o da attività </a:t>
            </a:r>
            <a:r>
              <a:rPr lang="it-IT" dirty="0" err="1">
                <a:latin typeface="Comic Sans MS" pitchFamily="66" charset="0"/>
              </a:rPr>
              <a:t>biogeniche</a:t>
            </a:r>
            <a:r>
              <a:rPr lang="it-IT" dirty="0">
                <a:latin typeface="Comic Sans MS" pitchFamily="66" charset="0"/>
              </a:rPr>
              <a:t> (emissioni da conifere). </a:t>
            </a:r>
            <a:endParaRPr lang="it-IT" baseline="-25000" dirty="0">
              <a:latin typeface="Comic Sans MS" pitchFamily="66" charset="0"/>
            </a:endParaRPr>
          </a:p>
        </p:txBody>
      </p:sp>
      <p:cxnSp>
        <p:nvCxnSpPr>
          <p:cNvPr id="44038" name="Connettore 2 2">
            <a:extLst>
              <a:ext uri="{FF2B5EF4-FFF2-40B4-BE49-F238E27FC236}">
                <a16:creationId xmlns:a16="http://schemas.microsoft.com/office/drawing/2014/main" xmlns="" id="{E2ADD218-286C-3C70-8522-0FB02B6C9DC0}"/>
              </a:ext>
            </a:extLst>
          </p:cNvPr>
          <p:cNvCxnSpPr>
            <a:cxnSpLocks noChangeShapeType="1"/>
          </p:cNvCxnSpPr>
          <p:nvPr/>
        </p:nvCxnSpPr>
        <p:spPr bwMode="auto">
          <a:xfrm>
            <a:off x="3662363" y="2276475"/>
            <a:ext cx="574675" cy="0"/>
          </a:xfrm>
          <a:prstGeom prst="straightConnector1">
            <a:avLst/>
          </a:prstGeom>
          <a:noFill/>
          <a:ln w="9525" algn="ctr">
            <a:solidFill>
              <a:srgbClr val="DD13D3"/>
            </a:solidFill>
            <a:round/>
            <a:headEnd/>
            <a:tailEnd type="arrow" w="med" len="med"/>
          </a:ln>
          <a:extLst>
            <a:ext uri="{909E8E84-426E-40DD-AFC4-6F175D3DCCD1}">
              <a14:hiddenFill xmlns:a14="http://schemas.microsoft.com/office/drawing/2010/main">
                <a:noFill/>
              </a14:hiddenFill>
            </a:ext>
          </a:extLst>
        </p:spPr>
      </p:cxnSp>
      <p:cxnSp>
        <p:nvCxnSpPr>
          <p:cNvPr id="44039" name="Connettore 2 7">
            <a:extLst>
              <a:ext uri="{FF2B5EF4-FFF2-40B4-BE49-F238E27FC236}">
                <a16:creationId xmlns:a16="http://schemas.microsoft.com/office/drawing/2014/main" xmlns="" id="{C7DBC9C3-AEE1-5505-6B01-2E410BB5705B}"/>
              </a:ext>
            </a:extLst>
          </p:cNvPr>
          <p:cNvCxnSpPr>
            <a:cxnSpLocks noChangeShapeType="1"/>
          </p:cNvCxnSpPr>
          <p:nvPr/>
        </p:nvCxnSpPr>
        <p:spPr bwMode="auto">
          <a:xfrm>
            <a:off x="4319588" y="3402013"/>
            <a:ext cx="576262" cy="0"/>
          </a:xfrm>
          <a:prstGeom prst="straightConnector1">
            <a:avLst/>
          </a:prstGeom>
          <a:noFill/>
          <a:ln w="9525" algn="ctr">
            <a:solidFill>
              <a:srgbClr val="DD13D3"/>
            </a:solidFill>
            <a:round/>
            <a:headEnd/>
            <a:tailEnd type="arrow" w="med" len="med"/>
          </a:ln>
          <a:extLst>
            <a:ext uri="{909E8E84-426E-40DD-AFC4-6F175D3DCCD1}">
              <a14:hiddenFill xmlns:a14="http://schemas.microsoft.com/office/drawing/2010/main">
                <a:noFill/>
              </a14:hiddenFill>
            </a:ext>
          </a:extLst>
        </p:spPr>
      </p:cxnSp>
      <p:cxnSp>
        <p:nvCxnSpPr>
          <p:cNvPr id="44040" name="Connettore 2 9">
            <a:extLst>
              <a:ext uri="{FF2B5EF4-FFF2-40B4-BE49-F238E27FC236}">
                <a16:creationId xmlns:a16="http://schemas.microsoft.com/office/drawing/2014/main" xmlns="" id="{54319F01-8A09-3BDB-8ACA-60C741D2C0F0}"/>
              </a:ext>
            </a:extLst>
          </p:cNvPr>
          <p:cNvCxnSpPr>
            <a:cxnSpLocks noChangeShapeType="1"/>
          </p:cNvCxnSpPr>
          <p:nvPr/>
        </p:nvCxnSpPr>
        <p:spPr bwMode="auto">
          <a:xfrm>
            <a:off x="4300538" y="3802063"/>
            <a:ext cx="576262" cy="0"/>
          </a:xfrm>
          <a:prstGeom prst="straightConnector1">
            <a:avLst/>
          </a:prstGeom>
          <a:noFill/>
          <a:ln w="9525" algn="ctr">
            <a:solidFill>
              <a:srgbClr val="DD13D3"/>
            </a:solidFill>
            <a:round/>
            <a:headEnd/>
            <a:tailEnd type="arrow" w="med" len="med"/>
          </a:ln>
          <a:extLst>
            <a:ext uri="{909E8E84-426E-40DD-AFC4-6F175D3DCCD1}">
              <a14:hiddenFill xmlns:a14="http://schemas.microsoft.com/office/drawing/2010/main">
                <a:noFill/>
              </a14:hiddenFill>
            </a:ext>
          </a:extLst>
        </p:spPr>
      </p:cxnSp>
      <p:sp>
        <p:nvSpPr>
          <p:cNvPr id="9" name="Rectangle 40">
            <a:extLst>
              <a:ext uri="{FF2B5EF4-FFF2-40B4-BE49-F238E27FC236}">
                <a16:creationId xmlns:a16="http://schemas.microsoft.com/office/drawing/2014/main" xmlns="" id="{07F8B24B-6153-0621-330A-47E9CBC3E4A1}"/>
              </a:ext>
            </a:extLst>
          </p:cNvPr>
          <p:cNvSpPr>
            <a:spLocks noChangeArrowheads="1"/>
          </p:cNvSpPr>
          <p:nvPr/>
        </p:nvSpPr>
        <p:spPr bwMode="auto">
          <a:xfrm>
            <a:off x="1504950" y="44450"/>
            <a:ext cx="6134100" cy="4191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2000" i="1" dirty="0">
                <a:solidFill>
                  <a:srgbClr val="66FF33"/>
                </a:solidFill>
                <a:latin typeface="Tahoma" pitchFamily="34" charset="0"/>
              </a:rPr>
              <a:t>Lo smog </a:t>
            </a:r>
            <a:r>
              <a:rPr lang="en-US" altLang="it-IT" sz="2000" i="1" dirty="0" err="1">
                <a:solidFill>
                  <a:srgbClr val="66FF33"/>
                </a:solidFill>
                <a:latin typeface="Tahoma" pitchFamily="34" charset="0"/>
              </a:rPr>
              <a:t>fotochimico</a:t>
            </a:r>
            <a:endParaRPr lang="en-US" altLang="it-IT" sz="2000" i="1" dirty="0">
              <a:solidFill>
                <a:srgbClr val="66FF33"/>
              </a:solidFill>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onenti aria">
            <a:extLst>
              <a:ext uri="{FF2B5EF4-FFF2-40B4-BE49-F238E27FC236}">
                <a16:creationId xmlns:a16="http://schemas.microsoft.com/office/drawing/2014/main" xmlns="" id="{BA39F0B8-8F81-A3F1-402C-15E899E85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0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a:extLst>
              <a:ext uri="{FF2B5EF4-FFF2-40B4-BE49-F238E27FC236}">
                <a16:creationId xmlns:a16="http://schemas.microsoft.com/office/drawing/2014/main" xmlns="" id="{27339052-EBD4-7610-FF6C-783C06ABDEDE}"/>
              </a:ext>
            </a:extLst>
          </p:cNvPr>
          <p:cNvSpPr txBox="1">
            <a:spLocks noChangeArrowheads="1"/>
          </p:cNvSpPr>
          <p:nvPr/>
        </p:nvSpPr>
        <p:spPr bwMode="auto">
          <a:xfrm>
            <a:off x="6096000" y="609600"/>
            <a:ext cx="3048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baseline="-25000">
                <a:solidFill>
                  <a:srgbClr val="99FF66"/>
                </a:solidFill>
                <a:latin typeface="Comic Sans MS" panose="030F0702030302020204" pitchFamily="66" charset="0"/>
              </a:rPr>
              <a:t>L’aria è una miscela complessa di sostanze solide, liquide e  gassose.</a:t>
            </a:r>
          </a:p>
          <a:p>
            <a:pPr algn="ctr" eaLnBrk="1" hangingPunct="1">
              <a:spcBef>
                <a:spcPct val="50000"/>
              </a:spcBef>
              <a:buFontTx/>
              <a:buNone/>
            </a:pPr>
            <a:r>
              <a:rPr lang="it-IT" altLang="it-IT" sz="2400" baseline="-25000">
                <a:solidFill>
                  <a:srgbClr val="99FF66"/>
                </a:solidFill>
                <a:latin typeface="Comic Sans MS" panose="030F0702030302020204" pitchFamily="66" charset="0"/>
              </a:rPr>
              <a:t>Pertanto è difficile parlare di “aria” pulita.</a:t>
            </a:r>
          </a:p>
          <a:p>
            <a:pPr algn="ctr" eaLnBrk="1" hangingPunct="1">
              <a:spcBef>
                <a:spcPct val="50000"/>
              </a:spcBef>
              <a:buFontTx/>
              <a:buNone/>
            </a:pPr>
            <a:r>
              <a:rPr lang="it-IT" altLang="it-IT" sz="2400" baseline="-25000">
                <a:solidFill>
                  <a:srgbClr val="99FF66"/>
                </a:solidFill>
                <a:latin typeface="Comic Sans MS" panose="030F0702030302020204" pitchFamily="66" charset="0"/>
              </a:rPr>
              <a:t>È possibile solo fornire una stima delle concentrazioni medie dei principali componenti.</a:t>
            </a:r>
          </a:p>
          <a:p>
            <a:pPr algn="ctr" eaLnBrk="1" hangingPunct="1">
              <a:spcBef>
                <a:spcPct val="50000"/>
              </a:spcBef>
              <a:buFontTx/>
              <a:buNone/>
            </a:pPr>
            <a:endParaRPr lang="it-IT" altLang="it-IT" sz="2400" baseline="-25000">
              <a:solidFill>
                <a:srgbClr val="99FF66"/>
              </a:solidFill>
              <a:latin typeface="Comic Sans MS" panose="030F0702030302020204" pitchFamily="66" charset="0"/>
            </a:endParaRPr>
          </a:p>
          <a:p>
            <a:pPr algn="ctr" eaLnBrk="1" hangingPunct="1">
              <a:spcBef>
                <a:spcPct val="50000"/>
              </a:spcBef>
              <a:buFontTx/>
              <a:buNone/>
            </a:pPr>
            <a:endParaRPr lang="it-IT" altLang="it-IT" sz="2400" baseline="-25000">
              <a:solidFill>
                <a:srgbClr val="99FF66"/>
              </a:solidFill>
              <a:latin typeface="Comic Sans MS" panose="030F0702030302020204" pitchFamily="66" charset="0"/>
            </a:endParaRPr>
          </a:p>
        </p:txBody>
      </p:sp>
      <p:sp>
        <p:nvSpPr>
          <p:cNvPr id="7172" name="AutoShape 5">
            <a:extLst>
              <a:ext uri="{FF2B5EF4-FFF2-40B4-BE49-F238E27FC236}">
                <a16:creationId xmlns:a16="http://schemas.microsoft.com/office/drawing/2014/main" xmlns="" id="{E87788DF-A675-6198-1157-FA23ECBBE285}"/>
              </a:ext>
            </a:extLst>
          </p:cNvPr>
          <p:cNvSpPr>
            <a:spLocks noChangeArrowheads="1"/>
          </p:cNvSpPr>
          <p:nvPr/>
        </p:nvSpPr>
        <p:spPr bwMode="auto">
          <a:xfrm>
            <a:off x="5892800" y="5494338"/>
            <a:ext cx="1066800" cy="1066800"/>
          </a:xfrm>
          <a:prstGeom prst="curvedLeftArrow">
            <a:avLst>
              <a:gd name="adj1" fmla="val 20000"/>
              <a:gd name="adj2" fmla="val 40000"/>
              <a:gd name="adj3" fmla="val 33333"/>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baseline="-25000">
              <a:solidFill>
                <a:srgbClr val="000066"/>
              </a:solidFill>
              <a:latin typeface="Tahoma" panose="020B0604030504040204" pitchFamily="34" charset="0"/>
            </a:endParaRPr>
          </a:p>
        </p:txBody>
      </p:sp>
      <p:sp>
        <p:nvSpPr>
          <p:cNvPr id="8" name="Rettangolo 7">
            <a:extLst>
              <a:ext uri="{FF2B5EF4-FFF2-40B4-BE49-F238E27FC236}">
                <a16:creationId xmlns:a16="http://schemas.microsoft.com/office/drawing/2014/main" xmlns="" id="{B2FE162B-743E-3A0A-36CC-8AB8A1C8C26D}"/>
              </a:ext>
            </a:extLst>
          </p:cNvPr>
          <p:cNvSpPr/>
          <p:nvPr/>
        </p:nvSpPr>
        <p:spPr>
          <a:xfrm>
            <a:off x="6357938" y="3500438"/>
            <a:ext cx="2571750" cy="1570037"/>
          </a:xfrm>
          <a:prstGeom prst="rect">
            <a:avLst/>
          </a:prstGeom>
        </p:spPr>
        <p:txBody>
          <a:bodyPr>
            <a:spAutoFit/>
          </a:bodyPr>
          <a:lstStyle/>
          <a:p>
            <a:pPr algn="ctr" eaLnBrk="1" hangingPunct="1">
              <a:spcBef>
                <a:spcPct val="50000"/>
              </a:spcBef>
              <a:defRPr/>
            </a:pPr>
            <a:r>
              <a:rPr lang="it-IT" dirty="0">
                <a:solidFill>
                  <a:schemeClr val="accent1">
                    <a:lumMod val="50000"/>
                  </a:schemeClr>
                </a:solidFill>
                <a:latin typeface="Comic Sans MS" pitchFamily="66" charset="0"/>
              </a:rPr>
              <a:t>In quanti modi possiamo esprimere la concentrazione:   </a:t>
            </a:r>
          </a:p>
          <a:p>
            <a:pPr algn="ctr" eaLnBrk="1" hangingPunct="1">
              <a:spcBef>
                <a:spcPct val="50000"/>
              </a:spcBef>
              <a:defRPr/>
            </a:pPr>
            <a:r>
              <a:rPr lang="it-IT" dirty="0">
                <a:solidFill>
                  <a:schemeClr val="accent1">
                    <a:lumMod val="50000"/>
                  </a:schemeClr>
                </a:solidFill>
                <a:latin typeface="Comic Sans MS" pitchFamily="66" charset="0"/>
              </a:rPr>
              <a:t>ppm</a:t>
            </a:r>
          </a:p>
          <a:p>
            <a:pPr algn="ctr" eaLnBrk="1" hangingPunct="1">
              <a:spcBef>
                <a:spcPct val="50000"/>
              </a:spcBef>
              <a:defRPr/>
            </a:pPr>
            <a:r>
              <a:rPr lang="it-IT" dirty="0" err="1">
                <a:solidFill>
                  <a:schemeClr val="accent1">
                    <a:lumMod val="50000"/>
                  </a:schemeClr>
                </a:solidFill>
                <a:latin typeface="Comic Sans MS" pitchFamily="66" charset="0"/>
              </a:rPr>
              <a:t>ppb</a:t>
            </a:r>
            <a:endParaRPr lang="it-IT" dirty="0">
              <a:solidFill>
                <a:schemeClr val="accent1">
                  <a:lumMod val="50000"/>
                </a:schemeClr>
              </a:solidFill>
              <a:latin typeface="Comic Sans MS" pitchFamily="66" charset="0"/>
            </a:endParaRPr>
          </a:p>
          <a:p>
            <a:pPr algn="ctr" eaLnBrk="1" hangingPunct="1">
              <a:spcBef>
                <a:spcPct val="50000"/>
              </a:spcBef>
              <a:defRPr/>
            </a:pPr>
            <a:r>
              <a:rPr lang="it-IT" dirty="0" err="1">
                <a:solidFill>
                  <a:schemeClr val="accent1">
                    <a:lumMod val="50000"/>
                  </a:schemeClr>
                </a:solidFill>
                <a:latin typeface="Comic Sans MS" pitchFamily="66" charset="0"/>
              </a:rPr>
              <a:t>ppv</a:t>
            </a:r>
            <a:endParaRPr lang="it-IT" dirty="0">
              <a:solidFill>
                <a:schemeClr val="accent1">
                  <a:lumMod val="50000"/>
                </a:schemeClr>
              </a:solidFill>
              <a:latin typeface="Comic Sans MS" pitchFamily="66" charset="0"/>
            </a:endParaRPr>
          </a:p>
          <a:p>
            <a:pPr algn="ctr" eaLnBrk="1" hangingPunct="1">
              <a:spcBef>
                <a:spcPct val="50000"/>
              </a:spcBef>
              <a:defRPr/>
            </a:pPr>
            <a:r>
              <a:rPr lang="it-IT" dirty="0">
                <a:solidFill>
                  <a:schemeClr val="accent1">
                    <a:lumMod val="50000"/>
                  </a:schemeClr>
                </a:solidFill>
                <a:latin typeface="Comic Sans MS" pitchFamily="66" charset="0"/>
              </a:rPr>
              <a:t>mol/cm</a:t>
            </a:r>
            <a:r>
              <a:rPr lang="it-IT" baseline="30000" dirty="0">
                <a:solidFill>
                  <a:schemeClr val="accent1">
                    <a:lumMod val="50000"/>
                  </a:schemeClr>
                </a:solidFill>
                <a:latin typeface="Comic Sans MS" pitchFamily="66" charset="0"/>
              </a:rPr>
              <a:t>3</a:t>
            </a:r>
          </a:p>
        </p:txBody>
      </p:sp>
      <p:sp>
        <p:nvSpPr>
          <p:cNvPr id="2" name="Ovale 1">
            <a:extLst>
              <a:ext uri="{FF2B5EF4-FFF2-40B4-BE49-F238E27FC236}">
                <a16:creationId xmlns:a16="http://schemas.microsoft.com/office/drawing/2014/main" xmlns="" id="{6EBC30A2-567C-CC39-712B-73E33AE1BE4F}"/>
              </a:ext>
            </a:extLst>
          </p:cNvPr>
          <p:cNvSpPr>
            <a:spLocks noChangeArrowheads="1"/>
          </p:cNvSpPr>
          <p:nvPr/>
        </p:nvSpPr>
        <p:spPr bwMode="auto">
          <a:xfrm>
            <a:off x="107950" y="1484313"/>
            <a:ext cx="4679950" cy="5048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baseline="-25000">
              <a:solidFill>
                <a:srgbClr val="000066"/>
              </a:solidFill>
              <a:latin typeface="Tahoma" panose="020B0604030504040204" pitchFamily="34" charset="0"/>
            </a:endParaRPr>
          </a:p>
        </p:txBody>
      </p:sp>
      <p:sp>
        <p:nvSpPr>
          <p:cNvPr id="7175" name="Segnaposto numero diapositiva 6">
            <a:extLst>
              <a:ext uri="{FF2B5EF4-FFF2-40B4-BE49-F238E27FC236}">
                <a16:creationId xmlns:a16="http://schemas.microsoft.com/office/drawing/2014/main" xmlns="" id="{75E78FD9-79CF-5241-36D9-239EDEDC7387}"/>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D30F99B5-9B7A-459C-8B00-9AD7E3A5AD0A}" type="slidenum">
              <a:rPr lang="it-IT" altLang="it-IT" sz="1000">
                <a:solidFill>
                  <a:srgbClr val="000066"/>
                </a:solidFill>
                <a:latin typeface="Comic Sans MS" panose="030F0702030302020204" pitchFamily="66" charset="0"/>
              </a:rPr>
              <a:pPr algn="r" eaLnBrk="1" hangingPunct="1">
                <a:spcBef>
                  <a:spcPct val="50000"/>
                </a:spcBef>
                <a:buFontTx/>
                <a:buNone/>
              </a:pPr>
              <a:t>4</a:t>
            </a:fld>
            <a:endParaRPr lang="it-IT" altLang="it-IT" sz="1000">
              <a:solidFill>
                <a:srgbClr val="000066"/>
              </a:solidFill>
              <a:latin typeface="Comic Sans MS" panose="030F0702030302020204" pitchFamily="66" charset="0"/>
            </a:endParaRPr>
          </a:p>
        </p:txBody>
      </p:sp>
      <p:sp>
        <p:nvSpPr>
          <p:cNvPr id="7176" name="Segnaposto data 4">
            <a:extLst>
              <a:ext uri="{FF2B5EF4-FFF2-40B4-BE49-F238E27FC236}">
                <a16:creationId xmlns:a16="http://schemas.microsoft.com/office/drawing/2014/main" xmlns="" id="{E66DFA4C-D68D-86C7-A13B-8F61B9BB722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a:extLst>
              <a:ext uri="{FF2B5EF4-FFF2-40B4-BE49-F238E27FC236}">
                <a16:creationId xmlns:a16="http://schemas.microsoft.com/office/drawing/2014/main" xmlns="" id="{F8644CA1-CCA5-8871-FCC1-2BFEEAC58773}"/>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 nelle aree urbane. Considerazioni generali</a:t>
            </a:r>
            <a:endParaRPr lang="it-IT" altLang="it-IT" sz="2000">
              <a:latin typeface="Comic Sans MS" panose="030F0702030302020204" pitchFamily="66" charset="0"/>
            </a:endParaRPr>
          </a:p>
        </p:txBody>
      </p:sp>
      <p:sp>
        <p:nvSpPr>
          <p:cNvPr id="45059" name="Text Box 8">
            <a:extLst>
              <a:ext uri="{FF2B5EF4-FFF2-40B4-BE49-F238E27FC236}">
                <a16:creationId xmlns:a16="http://schemas.microsoft.com/office/drawing/2014/main" xmlns="" id="{9A895FDE-EF7E-811A-1B17-CD8461D86C1B}"/>
              </a:ext>
            </a:extLst>
          </p:cNvPr>
          <p:cNvSpPr txBox="1">
            <a:spLocks noChangeArrowheads="1"/>
          </p:cNvSpPr>
          <p:nvPr/>
        </p:nvSpPr>
        <p:spPr bwMode="auto">
          <a:xfrm>
            <a:off x="457200" y="2590800"/>
            <a:ext cx="82296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I COV vengono emessi in seguito a tutte quelle attività che coinvolgono 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uso:</a:t>
            </a:r>
          </a:p>
          <a:p>
            <a:pPr algn="just" eaLnBrk="1" hangingPunct="1">
              <a:spcBef>
                <a:spcPct val="50000"/>
              </a:spcBef>
            </a:pPr>
            <a:r>
              <a:rPr lang="it-IT" altLang="it-IT" sz="1800">
                <a:solidFill>
                  <a:srgbClr val="000066"/>
                </a:solidFill>
                <a:latin typeface="Comic Sans MS" panose="030F0702030302020204" pitchFamily="66" charset="0"/>
              </a:rPr>
              <a:t>di combustibili fossili (trasporto e combustione di petrolio e derivati, metano, carbon fossile)</a:t>
            </a:r>
          </a:p>
          <a:p>
            <a:pPr algn="just" eaLnBrk="1" hangingPunct="1">
              <a:spcBef>
                <a:spcPct val="50000"/>
              </a:spcBef>
            </a:pPr>
            <a:r>
              <a:rPr lang="it-IT" altLang="it-IT" sz="1800">
                <a:solidFill>
                  <a:srgbClr val="000066"/>
                </a:solidFill>
                <a:latin typeface="Comic Sans MS" panose="030F0702030302020204" pitchFamily="66" charset="0"/>
              </a:rPr>
              <a:t>decomposizioni di sostanze organiche (discariche)</a:t>
            </a:r>
          </a:p>
          <a:p>
            <a:pPr algn="just" eaLnBrk="1" hangingPunct="1">
              <a:spcBef>
                <a:spcPct val="50000"/>
              </a:spcBef>
            </a:pPr>
            <a:r>
              <a:rPr lang="it-IT" altLang="it-IT" sz="1800">
                <a:solidFill>
                  <a:srgbClr val="000066"/>
                </a:solidFill>
                <a:latin typeface="Comic Sans MS" panose="030F0702030302020204" pitchFamily="66" charset="0"/>
              </a:rPr>
              <a:t>uso di solventi (vernici, colle)</a:t>
            </a:r>
          </a:p>
          <a:p>
            <a:pPr algn="just" eaLnBrk="1" hangingPunct="1">
              <a:spcBef>
                <a:spcPct val="50000"/>
              </a:spcBef>
            </a:pPr>
            <a:r>
              <a:rPr lang="it-IT" altLang="it-IT" sz="1800">
                <a:solidFill>
                  <a:srgbClr val="000066"/>
                </a:solidFill>
                <a:latin typeface="Comic Sans MS" panose="030F0702030302020204" pitchFamily="66" charset="0"/>
              </a:rPr>
              <a:t>emissioni naturali (quasi tutte le sostanze odorose sono imputabili a composti organici)</a:t>
            </a:r>
          </a:p>
        </p:txBody>
      </p:sp>
      <p:sp>
        <p:nvSpPr>
          <p:cNvPr id="45060" name="Text Box 11">
            <a:extLst>
              <a:ext uri="{FF2B5EF4-FFF2-40B4-BE49-F238E27FC236}">
                <a16:creationId xmlns:a16="http://schemas.microsoft.com/office/drawing/2014/main" xmlns="" id="{5ECB8A9E-EE5E-6CFE-12DB-E9384F43207C}"/>
              </a:ext>
            </a:extLst>
          </p:cNvPr>
          <p:cNvSpPr txBox="1">
            <a:spLocks noChangeArrowheads="1"/>
          </p:cNvSpPr>
          <p:nvPr/>
        </p:nvSpPr>
        <p:spPr bwMode="auto">
          <a:xfrm>
            <a:off x="457200" y="21336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b="1">
                <a:solidFill>
                  <a:srgbClr val="FFFF66"/>
                </a:solidFill>
                <a:latin typeface="Comic Sans MS" panose="030F0702030302020204" pitchFamily="66" charset="0"/>
              </a:rPr>
              <a:t>L</a:t>
            </a:r>
            <a:r>
              <a:rPr lang="ja-JP" altLang="it-IT" sz="2000" b="1">
                <a:solidFill>
                  <a:srgbClr val="FFFF66"/>
                </a:solidFill>
                <a:latin typeface="Arial" panose="020B0604020202020204" pitchFamily="34" charset="0"/>
              </a:rPr>
              <a:t>’</a:t>
            </a:r>
            <a:r>
              <a:rPr lang="it-IT" altLang="it-IT" sz="2000" b="1">
                <a:solidFill>
                  <a:srgbClr val="FFFF66"/>
                </a:solidFill>
                <a:latin typeface="Comic Sans MS" panose="030F0702030302020204" pitchFamily="66" charset="0"/>
              </a:rPr>
              <a:t>emissione di COV (Composti Organici Volatili)</a:t>
            </a:r>
          </a:p>
        </p:txBody>
      </p:sp>
      <p:sp>
        <p:nvSpPr>
          <p:cNvPr id="45061" name="Segnaposto numero diapositiva 6">
            <a:extLst>
              <a:ext uri="{FF2B5EF4-FFF2-40B4-BE49-F238E27FC236}">
                <a16:creationId xmlns:a16="http://schemas.microsoft.com/office/drawing/2014/main" xmlns="" id="{CBEA7778-3D7F-90C0-27EA-FCA99488F12B}"/>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7B3DB6E3-F185-4148-9A2A-58607F01A68A}" type="slidenum">
              <a:rPr lang="it-IT" altLang="it-IT" sz="1000">
                <a:solidFill>
                  <a:srgbClr val="000066"/>
                </a:solidFill>
                <a:latin typeface="Comic Sans MS" panose="030F0702030302020204" pitchFamily="66" charset="0"/>
              </a:rPr>
              <a:pPr algn="r" eaLnBrk="1" hangingPunct="1">
                <a:spcBef>
                  <a:spcPct val="50000"/>
                </a:spcBef>
                <a:buFontTx/>
                <a:buNone/>
              </a:pPr>
              <a:t>40</a:t>
            </a:fld>
            <a:endParaRPr lang="it-IT" altLang="it-IT" sz="1000">
              <a:solidFill>
                <a:srgbClr val="000066"/>
              </a:solidFill>
              <a:latin typeface="Comic Sans MS" panose="030F0702030302020204" pitchFamily="66" charset="0"/>
            </a:endParaRPr>
          </a:p>
        </p:txBody>
      </p:sp>
      <p:sp>
        <p:nvSpPr>
          <p:cNvPr id="45063" name="Segnaposto data 4">
            <a:extLst>
              <a:ext uri="{FF2B5EF4-FFF2-40B4-BE49-F238E27FC236}">
                <a16:creationId xmlns:a16="http://schemas.microsoft.com/office/drawing/2014/main" xmlns="" id="{3FF33597-EAA5-C242-38CC-71F228FAA3AA}"/>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9" name="Rectangle 40">
            <a:extLst>
              <a:ext uri="{FF2B5EF4-FFF2-40B4-BE49-F238E27FC236}">
                <a16:creationId xmlns:a16="http://schemas.microsoft.com/office/drawing/2014/main" xmlns="" id="{02BC1E40-35EB-1C44-1C76-073ED8CA04A1}"/>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98">
            <a:extLst>
              <a:ext uri="{FF2B5EF4-FFF2-40B4-BE49-F238E27FC236}">
                <a16:creationId xmlns:a16="http://schemas.microsoft.com/office/drawing/2014/main" xmlns="" id="{F224BD51-0332-57DC-9FD8-39DF63D8BF3D}"/>
              </a:ext>
            </a:extLst>
          </p:cNvPr>
          <p:cNvSpPr txBox="1">
            <a:spLocks noChangeArrowheads="1"/>
          </p:cNvSpPr>
          <p:nvPr/>
        </p:nvSpPr>
        <p:spPr bwMode="auto">
          <a:xfrm>
            <a:off x="457200" y="17875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FF99"/>
                </a:solidFill>
                <a:latin typeface="Helvetica" panose="020B0604020202020204" pitchFamily="34" charset="0"/>
              </a:rPr>
              <a:t>http://www.sinanet.isprambiente.it/it/emissioni</a:t>
            </a:r>
          </a:p>
        </p:txBody>
      </p:sp>
      <p:grpSp>
        <p:nvGrpSpPr>
          <p:cNvPr id="46083" name="Group 100">
            <a:extLst>
              <a:ext uri="{FF2B5EF4-FFF2-40B4-BE49-F238E27FC236}">
                <a16:creationId xmlns:a16="http://schemas.microsoft.com/office/drawing/2014/main" xmlns="" id="{35AB035E-2524-C7DB-F227-B3BEF1E80843}"/>
              </a:ext>
            </a:extLst>
          </p:cNvPr>
          <p:cNvGrpSpPr>
            <a:grpSpLocks/>
          </p:cNvGrpSpPr>
          <p:nvPr/>
        </p:nvGrpSpPr>
        <p:grpSpPr bwMode="auto">
          <a:xfrm>
            <a:off x="1571625" y="2286000"/>
            <a:ext cx="6000750" cy="4262438"/>
            <a:chOff x="540" y="576"/>
            <a:chExt cx="4680" cy="3453"/>
          </a:xfrm>
        </p:grpSpPr>
        <p:pic>
          <p:nvPicPr>
            <p:cNvPr id="46089" name="Picture 97" descr="C:\WINDOWS\Profiles\Angelo\Documenti\PRESENTAZIONI\Wengen\bdemissioni.bmp">
              <a:extLst>
                <a:ext uri="{FF2B5EF4-FFF2-40B4-BE49-F238E27FC236}">
                  <a16:creationId xmlns:a16="http://schemas.microsoft.com/office/drawing/2014/main" xmlns="" id="{7751D8A3-732A-964A-1BA1-C792C83AD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568"/>
            <a:stretch>
              <a:fillRect/>
            </a:stretch>
          </p:blipFill>
          <p:spPr bwMode="auto">
            <a:xfrm>
              <a:off x="540" y="576"/>
              <a:ext cx="4680" cy="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99" descr="C:\WINDOWS\Profiles\Angelo\Documenti\PRESENTAZIONI\Wengen\sinanet.bmp">
              <a:extLst>
                <a:ext uri="{FF2B5EF4-FFF2-40B4-BE49-F238E27FC236}">
                  <a16:creationId xmlns:a16="http://schemas.microsoft.com/office/drawing/2014/main" xmlns="" id="{6AB29E9C-1D39-8443-D24A-495B34399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919" t="26926" b="40390"/>
            <a:stretch>
              <a:fillRect/>
            </a:stretch>
          </p:blipFill>
          <p:spPr bwMode="auto">
            <a:xfrm>
              <a:off x="3650" y="1536"/>
              <a:ext cx="150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 Box 102">
            <a:extLst>
              <a:ext uri="{FF2B5EF4-FFF2-40B4-BE49-F238E27FC236}">
                <a16:creationId xmlns:a16="http://schemas.microsoft.com/office/drawing/2014/main" xmlns="" id="{21628447-1A65-5D8A-803F-E671CFC76772}"/>
              </a:ext>
            </a:extLst>
          </p:cNvPr>
          <p:cNvSpPr txBox="1">
            <a:spLocks noChangeArrowheads="1"/>
          </p:cNvSpPr>
          <p:nvPr/>
        </p:nvSpPr>
        <p:spPr bwMode="auto">
          <a:xfrm>
            <a:off x="457200" y="1325563"/>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600">
                <a:solidFill>
                  <a:srgbClr val="000066"/>
                </a:solidFill>
                <a:latin typeface="Comic Sans MS" panose="030F0702030302020204" pitchFamily="66" charset="0"/>
              </a:rPr>
              <a:t>Visitate il sito:</a:t>
            </a:r>
          </a:p>
        </p:txBody>
      </p:sp>
      <p:sp>
        <p:nvSpPr>
          <p:cNvPr id="46085" name="Segnaposto numero diapositiva 6">
            <a:extLst>
              <a:ext uri="{FF2B5EF4-FFF2-40B4-BE49-F238E27FC236}">
                <a16:creationId xmlns:a16="http://schemas.microsoft.com/office/drawing/2014/main" xmlns="" id="{C1A135BC-9456-6BBA-4C8A-BC33FAAC453C}"/>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803E74F8-6FFD-41EB-99FB-69AD2FC5BA5A}" type="slidenum">
              <a:rPr lang="it-IT" altLang="it-IT" sz="1000">
                <a:solidFill>
                  <a:srgbClr val="000066"/>
                </a:solidFill>
                <a:latin typeface="Comic Sans MS" panose="030F0702030302020204" pitchFamily="66" charset="0"/>
              </a:rPr>
              <a:pPr algn="r" eaLnBrk="1" hangingPunct="1">
                <a:spcBef>
                  <a:spcPct val="50000"/>
                </a:spcBef>
                <a:buFontTx/>
                <a:buNone/>
              </a:pPr>
              <a:t>41</a:t>
            </a:fld>
            <a:endParaRPr lang="it-IT" altLang="it-IT" sz="1000">
              <a:solidFill>
                <a:srgbClr val="000066"/>
              </a:solidFill>
              <a:latin typeface="Comic Sans MS" panose="030F0702030302020204" pitchFamily="66" charset="0"/>
            </a:endParaRPr>
          </a:p>
        </p:txBody>
      </p:sp>
      <p:sp>
        <p:nvSpPr>
          <p:cNvPr id="46087" name="Segnaposto data 4">
            <a:extLst>
              <a:ext uri="{FF2B5EF4-FFF2-40B4-BE49-F238E27FC236}">
                <a16:creationId xmlns:a16="http://schemas.microsoft.com/office/drawing/2014/main" xmlns="" id="{7D997766-94D4-BDF5-D131-8B649D018E0E}"/>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1" name="Rectangle 40">
            <a:extLst>
              <a:ext uri="{FF2B5EF4-FFF2-40B4-BE49-F238E27FC236}">
                <a16:creationId xmlns:a16="http://schemas.microsoft.com/office/drawing/2014/main" xmlns="" id="{975A15C1-5CFB-B75F-66D8-E95F5513248A}"/>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535" name="Group 167">
            <a:extLst>
              <a:ext uri="{FF2B5EF4-FFF2-40B4-BE49-F238E27FC236}">
                <a16:creationId xmlns:a16="http://schemas.microsoft.com/office/drawing/2014/main" xmlns="" id="{668C9E3B-001E-FED1-F4ED-00A4E0A93634}"/>
              </a:ext>
            </a:extLst>
          </p:cNvPr>
          <p:cNvGraphicFramePr>
            <a:graphicFrameLocks noGrp="1"/>
          </p:cNvGraphicFramePr>
          <p:nvPr/>
        </p:nvGraphicFramePr>
        <p:xfrm>
          <a:off x="609600" y="2058988"/>
          <a:ext cx="7924800" cy="3738576"/>
        </p:xfrm>
        <a:graphic>
          <a:graphicData uri="http://schemas.openxmlformats.org/drawingml/2006/table">
            <a:tbl>
              <a:tblPr/>
              <a:tblGrid>
                <a:gridCol w="3352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a:ln>
                          <a:noFill/>
                        </a:ln>
                        <a:solidFill>
                          <a:srgbClr val="000066"/>
                        </a:solidFill>
                        <a:effectLst/>
                        <a:latin typeface="Times New Roman" charset="0"/>
                        <a:ea typeface="ＭＳ Ｐゴシック" charset="0"/>
                      </a:endParaRP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NO</a:t>
                      </a:r>
                      <a:r>
                        <a:rPr kumimoji="0" lang="it-IT" sz="2000" b="0" i="1" u="none" strike="noStrike" cap="none" normalizeH="0" baseline="-25000">
                          <a:ln>
                            <a:noFill/>
                          </a:ln>
                          <a:solidFill>
                            <a:srgbClr val="000066"/>
                          </a:solidFill>
                          <a:effectLst/>
                          <a:latin typeface="Times New Roman" charset="0"/>
                          <a:ea typeface="ＭＳ Ｐゴシック" charset="0"/>
                        </a:rPr>
                        <a:t>x</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NMVOC</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CO</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Road transport</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66032</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89217</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570142</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Other mobile sources</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12421</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21347</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85426</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504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Combustion (industry)</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14407</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427</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51111</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Non industrial combustion</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1976</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1145</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16560</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460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Power plants</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9641</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4568</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820</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Waste treatment and disposal</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1450</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5940</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75119</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Solvent use</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29945</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396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Nature/Agriculture</a:t>
                      </a:r>
                    </a:p>
                  </a:txBody>
                  <a:tcPr marT="45712" marB="45712" horzOverflow="overflow">
                    <a:lnL w="952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31</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17864</a:t>
                      </a:r>
                    </a:p>
                  </a:txBody>
                  <a:tcPr marT="45712" marB="45712"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1857</a:t>
                      </a:r>
                    </a:p>
                  </a:txBody>
                  <a:tcPr marT="45712" marB="45712" horzOverflow="overflow">
                    <a:lnL w="1270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graphicFrame>
        <p:nvGraphicFramePr>
          <p:cNvPr id="314530" name="Group 162">
            <a:extLst>
              <a:ext uri="{FF2B5EF4-FFF2-40B4-BE49-F238E27FC236}">
                <a16:creationId xmlns:a16="http://schemas.microsoft.com/office/drawing/2014/main" xmlns="" id="{EC0AFDFE-BA0F-3347-6D0B-FD9553F442C2}"/>
              </a:ext>
            </a:extLst>
          </p:cNvPr>
          <p:cNvGraphicFramePr>
            <a:graphicFrameLocks noGrp="1"/>
          </p:cNvGraphicFramePr>
          <p:nvPr/>
        </p:nvGraphicFramePr>
        <p:xfrm>
          <a:off x="381000" y="1447800"/>
          <a:ext cx="8382000" cy="533400"/>
        </p:xfrm>
        <a:graphic>
          <a:graphicData uri="http://schemas.openxmlformats.org/drawingml/2006/table">
            <a:tbl>
              <a:tblPr/>
              <a:tblGrid>
                <a:gridCol w="8382000">
                  <a:extLst>
                    <a:ext uri="{9D8B030D-6E8A-4147-A177-3AD203B41FA5}">
                      <a16:colId xmlns:a16="http://schemas.microsoft.com/office/drawing/2014/main" xmlns=""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1" u="none" strike="noStrike" cap="none" normalizeH="0" baseline="0">
                          <a:ln>
                            <a:noFill/>
                          </a:ln>
                          <a:solidFill>
                            <a:srgbClr val="FFFF99"/>
                          </a:solidFill>
                          <a:effectLst/>
                          <a:latin typeface="Comic Sans MS" charset="0"/>
                          <a:ea typeface="ＭＳ Ｐゴシック" charset="0"/>
                        </a:rPr>
                        <a:t>Emissioni stimate nel 1985 (tonn) nella regione Campania</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14537" name="Text Box 169">
            <a:extLst>
              <a:ext uri="{FF2B5EF4-FFF2-40B4-BE49-F238E27FC236}">
                <a16:creationId xmlns:a16="http://schemas.microsoft.com/office/drawing/2014/main" xmlns="" id="{69558970-A60D-76F1-1163-36251739B81A}"/>
              </a:ext>
            </a:extLst>
          </p:cNvPr>
          <p:cNvSpPr txBox="1">
            <a:spLocks noChangeArrowheads="1"/>
          </p:cNvSpPr>
          <p:nvPr/>
        </p:nvSpPr>
        <p:spPr bwMode="auto">
          <a:xfrm>
            <a:off x="571500" y="5867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Helvetica" panose="020B0604020202020204" pitchFamily="34" charset="0"/>
              </a:rPr>
              <a:t>http://www.sinanet.anpa.it/aree/atmosfera/emissioni/bdEMI/default.asp</a:t>
            </a:r>
          </a:p>
        </p:txBody>
      </p:sp>
      <p:sp>
        <p:nvSpPr>
          <p:cNvPr id="47154" name="Segnaposto numero diapositiva 6">
            <a:extLst>
              <a:ext uri="{FF2B5EF4-FFF2-40B4-BE49-F238E27FC236}">
                <a16:creationId xmlns:a16="http://schemas.microsoft.com/office/drawing/2014/main" xmlns="" id="{A695298C-0C95-70F1-70DA-28AE648A94EC}"/>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2589FA2A-338E-4236-B073-8F510E7F678E}" type="slidenum">
              <a:rPr lang="it-IT" altLang="it-IT" sz="1000">
                <a:solidFill>
                  <a:srgbClr val="000066"/>
                </a:solidFill>
                <a:latin typeface="Comic Sans MS" panose="030F0702030302020204" pitchFamily="66" charset="0"/>
              </a:rPr>
              <a:pPr algn="r" eaLnBrk="1" hangingPunct="1">
                <a:spcBef>
                  <a:spcPct val="50000"/>
                </a:spcBef>
                <a:buFontTx/>
                <a:buNone/>
              </a:pPr>
              <a:t>42</a:t>
            </a:fld>
            <a:endParaRPr lang="it-IT" altLang="it-IT" sz="1000">
              <a:solidFill>
                <a:srgbClr val="000066"/>
              </a:solidFill>
              <a:latin typeface="Comic Sans MS" panose="030F0702030302020204" pitchFamily="66" charset="0"/>
            </a:endParaRPr>
          </a:p>
        </p:txBody>
      </p:sp>
      <p:sp>
        <p:nvSpPr>
          <p:cNvPr id="47156" name="Segnaposto data 4">
            <a:extLst>
              <a:ext uri="{FF2B5EF4-FFF2-40B4-BE49-F238E27FC236}">
                <a16:creationId xmlns:a16="http://schemas.microsoft.com/office/drawing/2014/main" xmlns="" id="{3FEA2FBF-1BE1-8690-F29A-495467D4A23A}"/>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9" name="Rectangle 40">
            <a:extLst>
              <a:ext uri="{FF2B5EF4-FFF2-40B4-BE49-F238E27FC236}">
                <a16:creationId xmlns:a16="http://schemas.microsoft.com/office/drawing/2014/main" xmlns="" id="{9ECA9E9E-47DC-66B8-11BD-4549A4059235}"/>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14537">
                                            <p:txEl>
                                              <p:pRg st="0" end="0"/>
                                            </p:txEl>
                                          </p:spTgt>
                                        </p:tgtEl>
                                        <p:attrNameLst>
                                          <p:attrName>style.visibility</p:attrName>
                                        </p:attrNameLst>
                                      </p:cBhvr>
                                      <p:to>
                                        <p:strVal val="visible"/>
                                      </p:to>
                                    </p:set>
                                    <p:anim calcmode="lin" valueType="num">
                                      <p:cBhvr additive="base">
                                        <p:cTn id="7" dur="500" fill="hold"/>
                                        <p:tgtEl>
                                          <p:spTgt spid="31453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45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37"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4837" name="Group 53">
            <a:extLst>
              <a:ext uri="{FF2B5EF4-FFF2-40B4-BE49-F238E27FC236}">
                <a16:creationId xmlns:a16="http://schemas.microsoft.com/office/drawing/2014/main" xmlns="" id="{19A905EE-A923-3613-04B1-7B552B7C1FED}"/>
              </a:ext>
            </a:extLst>
          </p:cNvPr>
          <p:cNvGraphicFramePr>
            <a:graphicFrameLocks noGrp="1"/>
          </p:cNvGraphicFramePr>
          <p:nvPr/>
        </p:nvGraphicFramePr>
        <p:xfrm>
          <a:off x="381000" y="1447800"/>
          <a:ext cx="8382000" cy="533400"/>
        </p:xfrm>
        <a:graphic>
          <a:graphicData uri="http://schemas.openxmlformats.org/drawingml/2006/table">
            <a:tbl>
              <a:tblPr/>
              <a:tblGrid>
                <a:gridCol w="8382000">
                  <a:extLst>
                    <a:ext uri="{9D8B030D-6E8A-4147-A177-3AD203B41FA5}">
                      <a16:colId xmlns:a16="http://schemas.microsoft.com/office/drawing/2014/main" xmlns=""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1" u="none" strike="noStrike" cap="none" normalizeH="0" baseline="0">
                          <a:ln>
                            <a:noFill/>
                          </a:ln>
                          <a:solidFill>
                            <a:srgbClr val="FFFF99"/>
                          </a:solidFill>
                          <a:effectLst/>
                          <a:latin typeface="Comic Sans MS" charset="0"/>
                          <a:ea typeface="ＭＳ Ｐゴシック" charset="0"/>
                        </a:rPr>
                        <a:t>Emissioni stimate nel 1990 (tonn) nella regione Campania</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48132" name="Text Box 59">
            <a:extLst>
              <a:ext uri="{FF2B5EF4-FFF2-40B4-BE49-F238E27FC236}">
                <a16:creationId xmlns:a16="http://schemas.microsoft.com/office/drawing/2014/main" xmlns="" id="{940D85AF-4DB5-D459-5B0E-AC4ED564ED4B}"/>
              </a:ext>
            </a:extLst>
          </p:cNvPr>
          <p:cNvSpPr txBox="1">
            <a:spLocks noChangeArrowheads="1"/>
          </p:cNvSpPr>
          <p:nvPr/>
        </p:nvSpPr>
        <p:spPr bwMode="auto">
          <a:xfrm>
            <a:off x="571500" y="58674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Helvetica" panose="020B0604020202020204" pitchFamily="34" charset="0"/>
              </a:rPr>
              <a:t>http://www.sinanet.anpa.it/aree/atmosfera/emissioni/bdEMI/default.asp</a:t>
            </a:r>
          </a:p>
        </p:txBody>
      </p:sp>
      <p:graphicFrame>
        <p:nvGraphicFramePr>
          <p:cNvPr id="374892" name="Group 108">
            <a:extLst>
              <a:ext uri="{FF2B5EF4-FFF2-40B4-BE49-F238E27FC236}">
                <a16:creationId xmlns:a16="http://schemas.microsoft.com/office/drawing/2014/main" xmlns="" id="{3B3F6923-ADF9-67E5-9593-8026140A58EE}"/>
              </a:ext>
            </a:extLst>
          </p:cNvPr>
          <p:cNvGraphicFramePr>
            <a:graphicFrameLocks noGrp="1"/>
          </p:cNvGraphicFramePr>
          <p:nvPr/>
        </p:nvGraphicFramePr>
        <p:xfrm>
          <a:off x="609600" y="2057400"/>
          <a:ext cx="7924800" cy="3675061"/>
        </p:xfrm>
        <a:graphic>
          <a:graphicData uri="http://schemas.openxmlformats.org/drawingml/2006/table">
            <a:tbl>
              <a:tblPr/>
              <a:tblGrid>
                <a:gridCol w="3352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a:ln>
                          <a:noFill/>
                        </a:ln>
                        <a:solidFill>
                          <a:srgbClr val="000066"/>
                        </a:solidFill>
                        <a:effectLst/>
                        <a:latin typeface="Times New Roman" charset="0"/>
                        <a:ea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NO</a:t>
                      </a:r>
                      <a:r>
                        <a:rPr kumimoji="0" lang="it-IT" sz="2000" b="0" i="1" u="none" strike="noStrike" cap="none" normalizeH="0" baseline="-25000">
                          <a:ln>
                            <a:noFill/>
                          </a:ln>
                          <a:solidFill>
                            <a:srgbClr val="000066"/>
                          </a:solidFill>
                          <a:effectLst/>
                          <a:latin typeface="Times New Roman" charset="0"/>
                          <a:ea typeface="ＭＳ Ｐゴシック" charset="0"/>
                        </a:rPr>
                        <a:t>x</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NMVOC</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CO</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Road transport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83950</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101034</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570902</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err="1">
                          <a:ln>
                            <a:noFill/>
                          </a:ln>
                          <a:solidFill>
                            <a:srgbClr val="000066"/>
                          </a:solidFill>
                          <a:effectLst/>
                          <a:latin typeface="Times New Roman" charset="0"/>
                          <a:ea typeface="ＭＳ Ｐゴシック" charset="0"/>
                        </a:rPr>
                        <a:t>Other</a:t>
                      </a:r>
                      <a:r>
                        <a:rPr kumimoji="0" lang="it-IT" sz="2000" b="0" i="0" u="none" strike="noStrike" cap="none" normalizeH="0" baseline="0" dirty="0">
                          <a:ln>
                            <a:noFill/>
                          </a:ln>
                          <a:solidFill>
                            <a:srgbClr val="000066"/>
                          </a:solidFill>
                          <a:effectLst/>
                          <a:latin typeface="Times New Roman" charset="0"/>
                          <a:ea typeface="ＭＳ Ｐゴシック" charset="0"/>
                        </a:rPr>
                        <a:t> mobile </a:t>
                      </a:r>
                      <a:r>
                        <a:rPr kumimoji="0" lang="it-IT" sz="2000" b="0" i="0" u="none" strike="noStrike" cap="none" normalizeH="0" baseline="0" dirty="0" err="1">
                          <a:ln>
                            <a:noFill/>
                          </a:ln>
                          <a:solidFill>
                            <a:srgbClr val="000066"/>
                          </a:solidFill>
                          <a:effectLst/>
                          <a:latin typeface="Times New Roman" charset="0"/>
                          <a:ea typeface="ＭＳ Ｐゴシック" charset="0"/>
                        </a:rPr>
                        <a:t>sources</a:t>
                      </a:r>
                      <a:endParaRPr kumimoji="0" lang="it-IT" sz="2000" b="0" i="0" u="none" strike="noStrike" cap="none" normalizeH="0" baseline="0" dirty="0">
                        <a:ln>
                          <a:noFill/>
                        </a:ln>
                        <a:solidFill>
                          <a:srgbClr val="000066"/>
                        </a:solidFill>
                        <a:effectLst/>
                        <a:latin typeface="Times New Roman" charset="0"/>
                        <a:ea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19780</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23392</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97196</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504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Combustion (industry)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13541</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397</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47267</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Non industrial combustion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1778</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1149</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15535</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Power plants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7396</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5262</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820</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Waste treatment and disposal</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1265</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5612</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66103</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Solvent 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33013</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396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Nature/Agriculture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28</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16356</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rgbClr val="000066"/>
                          </a:solidFill>
                          <a:effectLst/>
                          <a:latin typeface="Times New Roman" charset="0"/>
                          <a:ea typeface="ＭＳ Ｐゴシック" charset="0"/>
                        </a:rPr>
                        <a:t>1803</a:t>
                      </a:r>
                    </a:p>
                  </a:txBody>
                  <a:tcPr marT="45724" marB="4572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48178" name="Segnaposto numero diapositiva 6">
            <a:extLst>
              <a:ext uri="{FF2B5EF4-FFF2-40B4-BE49-F238E27FC236}">
                <a16:creationId xmlns:a16="http://schemas.microsoft.com/office/drawing/2014/main" xmlns="" id="{AFD76D95-14F7-17D3-758F-FF78ADA2471C}"/>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6A221F6A-6E4F-4DE1-A414-A286698289CB}" type="slidenum">
              <a:rPr lang="it-IT" altLang="it-IT" sz="1000">
                <a:solidFill>
                  <a:srgbClr val="000066"/>
                </a:solidFill>
                <a:latin typeface="Comic Sans MS" panose="030F0702030302020204" pitchFamily="66" charset="0"/>
              </a:rPr>
              <a:pPr algn="r" eaLnBrk="1" hangingPunct="1">
                <a:spcBef>
                  <a:spcPct val="50000"/>
                </a:spcBef>
                <a:buFontTx/>
                <a:buNone/>
              </a:pPr>
              <a:t>43</a:t>
            </a:fld>
            <a:endParaRPr lang="it-IT" altLang="it-IT" sz="1000">
              <a:solidFill>
                <a:srgbClr val="000066"/>
              </a:solidFill>
              <a:latin typeface="Comic Sans MS" panose="030F0702030302020204" pitchFamily="66" charset="0"/>
            </a:endParaRPr>
          </a:p>
        </p:txBody>
      </p:sp>
      <p:sp>
        <p:nvSpPr>
          <p:cNvPr id="48180" name="Segnaposto data 4">
            <a:extLst>
              <a:ext uri="{FF2B5EF4-FFF2-40B4-BE49-F238E27FC236}">
                <a16:creationId xmlns:a16="http://schemas.microsoft.com/office/drawing/2014/main" xmlns="" id="{0ECD1799-4913-134C-3A94-5B0A13FACE2E}"/>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2" name="Ovale 1">
            <a:extLst>
              <a:ext uri="{FF2B5EF4-FFF2-40B4-BE49-F238E27FC236}">
                <a16:creationId xmlns:a16="http://schemas.microsoft.com/office/drawing/2014/main" xmlns="" id="{F0C18CF5-43E2-F7C1-C062-0215563A84C2}"/>
              </a:ext>
            </a:extLst>
          </p:cNvPr>
          <p:cNvSpPr>
            <a:spLocks noChangeArrowheads="1"/>
          </p:cNvSpPr>
          <p:nvPr/>
        </p:nvSpPr>
        <p:spPr bwMode="auto">
          <a:xfrm>
            <a:off x="250825" y="2492375"/>
            <a:ext cx="3779838" cy="64928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3" name="Ovale 2">
            <a:extLst>
              <a:ext uri="{FF2B5EF4-FFF2-40B4-BE49-F238E27FC236}">
                <a16:creationId xmlns:a16="http://schemas.microsoft.com/office/drawing/2014/main" xmlns="" id="{A4FB8557-47AE-56A4-0E65-CB9D026912A0}"/>
              </a:ext>
            </a:extLst>
          </p:cNvPr>
          <p:cNvSpPr>
            <a:spLocks noChangeArrowheads="1"/>
          </p:cNvSpPr>
          <p:nvPr/>
        </p:nvSpPr>
        <p:spPr bwMode="auto">
          <a:xfrm>
            <a:off x="457200" y="3141663"/>
            <a:ext cx="3322638" cy="1871662"/>
          </a:xfrm>
          <a:prstGeom prst="ellipse">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11" name="Rectangle 40">
            <a:extLst>
              <a:ext uri="{FF2B5EF4-FFF2-40B4-BE49-F238E27FC236}">
                <a16:creationId xmlns:a16="http://schemas.microsoft.com/office/drawing/2014/main" xmlns="" id="{A8EA0B61-101A-9684-387B-B928D063391E}"/>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00">
            <a:extLst>
              <a:ext uri="{FF2B5EF4-FFF2-40B4-BE49-F238E27FC236}">
                <a16:creationId xmlns:a16="http://schemas.microsoft.com/office/drawing/2014/main" xmlns="" id="{5C2D0A92-EA76-7D8D-666B-DFB3657316AF}"/>
              </a:ext>
            </a:extLst>
          </p:cNvPr>
          <p:cNvSpPr txBox="1">
            <a:spLocks noChangeArrowheads="1"/>
          </p:cNvSpPr>
          <p:nvPr/>
        </p:nvSpPr>
        <p:spPr bwMode="auto">
          <a:xfrm>
            <a:off x="584200" y="8318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Perché i COV inducono la formazione di ozono?</a:t>
            </a:r>
            <a:endParaRPr lang="it-IT" altLang="it-IT" sz="2000">
              <a:latin typeface="Comic Sans MS" panose="030F0702030302020204" pitchFamily="66" charset="0"/>
            </a:endParaRPr>
          </a:p>
        </p:txBody>
      </p:sp>
      <p:sp>
        <p:nvSpPr>
          <p:cNvPr id="49155" name="Text Box 201">
            <a:extLst>
              <a:ext uri="{FF2B5EF4-FFF2-40B4-BE49-F238E27FC236}">
                <a16:creationId xmlns:a16="http://schemas.microsoft.com/office/drawing/2014/main" xmlns="" id="{4505A6E4-6E0D-643C-783C-51CD00B4B1AF}"/>
              </a:ext>
            </a:extLst>
          </p:cNvPr>
          <p:cNvSpPr txBox="1">
            <a:spLocks noChangeArrowheads="1"/>
          </p:cNvSpPr>
          <p:nvPr/>
        </p:nvSpPr>
        <p:spPr bwMode="auto">
          <a:xfrm>
            <a:off x="479425" y="1268413"/>
            <a:ext cx="82296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Affinchè si manifesti una situazione di inquinamento da smog fotochimico devono sussistere delle particolari condizioni: forte radiazione solare, alte temperature, staticità dell’aria, elevata produzione dei precursori dell’ozono, NO</a:t>
            </a:r>
            <a:r>
              <a:rPr lang="it-IT" altLang="it-IT" sz="1800" baseline="-25000">
                <a:solidFill>
                  <a:srgbClr val="000066"/>
                </a:solidFill>
                <a:latin typeface="Comic Sans MS" panose="030F0702030302020204" pitchFamily="66" charset="0"/>
              </a:rPr>
              <a:t>x</a:t>
            </a:r>
            <a:r>
              <a:rPr lang="it-IT" altLang="it-IT" sz="1800">
                <a:solidFill>
                  <a:srgbClr val="000066"/>
                </a:solidFill>
                <a:latin typeface="Comic Sans MS" panose="030F0702030302020204" pitchFamily="66" charset="0"/>
              </a:rPr>
              <a:t> e COV.  </a:t>
            </a:r>
          </a:p>
          <a:p>
            <a:pPr algn="just" eaLnBrk="1" hangingPunct="1">
              <a:spcBef>
                <a:spcPct val="50000"/>
              </a:spcBef>
              <a:buFontTx/>
              <a:buNone/>
            </a:pPr>
            <a:r>
              <a:rPr lang="it-IT" altLang="it-IT" sz="1800">
                <a:solidFill>
                  <a:srgbClr val="000066"/>
                </a:solidFill>
                <a:latin typeface="Comic Sans MS" panose="030F0702030302020204" pitchFamily="66" charset="0"/>
              </a:rPr>
              <a:t>I COV sono composti organici in cui il carbonio non è completamente ossidato. L</a:t>
            </a:r>
            <a:r>
              <a:rPr lang="ja-JP" altLang="it-IT" sz="1800">
                <a:solidFill>
                  <a:srgbClr val="000066"/>
                </a:solidFill>
                <a:latin typeface="Arial" panose="020B0604020202020204" pitchFamily="34" charset="0"/>
              </a:rPr>
              <a:t>’</a:t>
            </a:r>
            <a:r>
              <a:rPr lang="it-IT" altLang="it-IT" sz="1800">
                <a:solidFill>
                  <a:srgbClr val="000066"/>
                </a:solidFill>
                <a:latin typeface="Comic Sans MS" panose="030F0702030302020204" pitchFamily="66" charset="0"/>
              </a:rPr>
              <a:t>ossidazione a CO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comporta la formazione di radicali HO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che spostano il rapporto NO/NO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verso la formazione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il quale a sua volta induce la formazione di ozono</a:t>
            </a:r>
          </a:p>
        </p:txBody>
      </p:sp>
      <p:graphicFrame>
        <p:nvGraphicFramePr>
          <p:cNvPr id="49156" name="Object 2">
            <a:extLst>
              <a:ext uri="{FF2B5EF4-FFF2-40B4-BE49-F238E27FC236}">
                <a16:creationId xmlns:a16="http://schemas.microsoft.com/office/drawing/2014/main" xmlns="" id="{38BA707D-C341-C56D-2C21-46CA11E7530F}"/>
              </a:ext>
            </a:extLst>
          </p:cNvPr>
          <p:cNvGraphicFramePr>
            <a:graphicFrameLocks noChangeAspect="1"/>
          </p:cNvGraphicFramePr>
          <p:nvPr/>
        </p:nvGraphicFramePr>
        <p:xfrm>
          <a:off x="957263" y="3716338"/>
          <a:ext cx="7229475" cy="2913062"/>
        </p:xfrm>
        <a:graphic>
          <a:graphicData uri="http://schemas.openxmlformats.org/presentationml/2006/ole">
            <mc:AlternateContent xmlns:mc="http://schemas.openxmlformats.org/markup-compatibility/2006">
              <mc:Choice xmlns:v="urn:schemas-microsoft-com:vml" Requires="v">
                <p:oleObj spid="_x0000_s14338" name="ISIS/Draw Sketch" r:id="rId3" imgW="6073140" imgH="2856230" progId="">
                  <p:embed/>
                </p:oleObj>
              </mc:Choice>
              <mc:Fallback>
                <p:oleObj name="ISIS/Draw Sketch" r:id="rId3" imgW="6073140" imgH="2856230" progId="">
                  <p:embed/>
                  <p:pic>
                    <p:nvPicPr>
                      <p:cNvPr id="49156" name="Object 2">
                        <a:extLst>
                          <a:ext uri="{FF2B5EF4-FFF2-40B4-BE49-F238E27FC236}">
                            <a16:creationId xmlns:a16="http://schemas.microsoft.com/office/drawing/2014/main" xmlns="" id="{38BA707D-C341-C56D-2C21-46CA11E75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3716338"/>
                        <a:ext cx="722947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Segnaposto numero diapositiva 6">
            <a:extLst>
              <a:ext uri="{FF2B5EF4-FFF2-40B4-BE49-F238E27FC236}">
                <a16:creationId xmlns:a16="http://schemas.microsoft.com/office/drawing/2014/main" xmlns="" id="{0F61766F-B216-6F92-A595-D71EF5C31151}"/>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6A960147-9C5F-4022-8D9F-C9A5D5E31B18}" type="slidenum">
              <a:rPr lang="it-IT" altLang="it-IT" sz="1000">
                <a:solidFill>
                  <a:srgbClr val="000066"/>
                </a:solidFill>
                <a:latin typeface="Comic Sans MS" panose="030F0702030302020204" pitchFamily="66" charset="0"/>
              </a:rPr>
              <a:pPr algn="r" eaLnBrk="1" hangingPunct="1">
                <a:spcBef>
                  <a:spcPct val="50000"/>
                </a:spcBef>
                <a:buFontTx/>
                <a:buNone/>
              </a:pPr>
              <a:t>44</a:t>
            </a:fld>
            <a:endParaRPr lang="it-IT" altLang="it-IT" sz="1000">
              <a:solidFill>
                <a:srgbClr val="000066"/>
              </a:solidFill>
              <a:latin typeface="Comic Sans MS" panose="030F0702030302020204" pitchFamily="66" charset="0"/>
            </a:endParaRPr>
          </a:p>
        </p:txBody>
      </p:sp>
      <p:sp>
        <p:nvSpPr>
          <p:cNvPr id="49159" name="Segnaposto data 4">
            <a:extLst>
              <a:ext uri="{FF2B5EF4-FFF2-40B4-BE49-F238E27FC236}">
                <a16:creationId xmlns:a16="http://schemas.microsoft.com/office/drawing/2014/main" xmlns="" id="{EB1136AE-3971-9AE9-DA24-D68D6D102EDE}"/>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cxnSp>
        <p:nvCxnSpPr>
          <p:cNvPr id="49160" name="Connettore 2 2">
            <a:extLst>
              <a:ext uri="{FF2B5EF4-FFF2-40B4-BE49-F238E27FC236}">
                <a16:creationId xmlns:a16="http://schemas.microsoft.com/office/drawing/2014/main" xmlns="" id="{E3C15C62-76C7-F59C-1D78-F3C666EC6AAA}"/>
              </a:ext>
            </a:extLst>
          </p:cNvPr>
          <p:cNvCxnSpPr>
            <a:cxnSpLocks noChangeShapeType="1"/>
          </p:cNvCxnSpPr>
          <p:nvPr/>
        </p:nvCxnSpPr>
        <p:spPr bwMode="auto">
          <a:xfrm>
            <a:off x="3708400" y="4437063"/>
            <a:ext cx="1008063" cy="504825"/>
          </a:xfrm>
          <a:prstGeom prst="straightConnector1">
            <a:avLst/>
          </a:prstGeom>
          <a:noFill/>
          <a:ln w="19050" algn="ctr">
            <a:solidFill>
              <a:srgbClr val="DD13D3"/>
            </a:solidFill>
            <a:round/>
            <a:headEnd/>
            <a:tailEnd type="arrow" w="med" len="med"/>
          </a:ln>
          <a:extLst>
            <a:ext uri="{909E8E84-426E-40DD-AFC4-6F175D3DCCD1}">
              <a14:hiddenFill xmlns:a14="http://schemas.microsoft.com/office/drawing/2010/main">
                <a:noFill/>
              </a14:hiddenFill>
            </a:ext>
          </a:extLst>
        </p:spPr>
      </p:cxnSp>
      <p:sp>
        <p:nvSpPr>
          <p:cNvPr id="9" name="Rectangle 40">
            <a:extLst>
              <a:ext uri="{FF2B5EF4-FFF2-40B4-BE49-F238E27FC236}">
                <a16:creationId xmlns:a16="http://schemas.microsoft.com/office/drawing/2014/main" xmlns="" id="{490EB9FB-E7B4-1E09-11CB-C0D159D6C061}"/>
              </a:ext>
            </a:extLst>
          </p:cNvPr>
          <p:cNvSpPr>
            <a:spLocks noChangeArrowheads="1"/>
          </p:cNvSpPr>
          <p:nvPr/>
        </p:nvSpPr>
        <p:spPr bwMode="auto">
          <a:xfrm>
            <a:off x="1504950" y="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69">
            <a:extLst>
              <a:ext uri="{FF2B5EF4-FFF2-40B4-BE49-F238E27FC236}">
                <a16:creationId xmlns:a16="http://schemas.microsoft.com/office/drawing/2014/main" xmlns="" id="{1C902E38-5FEB-5393-15EE-371875BE084F}"/>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controllo dell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a:t>
            </a:r>
            <a:endParaRPr lang="it-IT" altLang="it-IT" sz="2000">
              <a:latin typeface="Comic Sans MS" panose="030F0702030302020204" pitchFamily="66" charset="0"/>
            </a:endParaRPr>
          </a:p>
        </p:txBody>
      </p:sp>
      <p:sp>
        <p:nvSpPr>
          <p:cNvPr id="50179" name="Text Box 170">
            <a:extLst>
              <a:ext uri="{FF2B5EF4-FFF2-40B4-BE49-F238E27FC236}">
                <a16:creationId xmlns:a16="http://schemas.microsoft.com/office/drawing/2014/main" xmlns="" id="{F2CA93F0-1BEA-6558-745F-D843B0D0E796}"/>
              </a:ext>
            </a:extLst>
          </p:cNvPr>
          <p:cNvSpPr txBox="1">
            <a:spLocks noChangeArrowheads="1"/>
          </p:cNvSpPr>
          <p:nvPr/>
        </p:nvSpPr>
        <p:spPr bwMode="auto">
          <a:xfrm>
            <a:off x="457200" y="2057400"/>
            <a:ext cx="8229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Fintantoché le specie chimiche seguono lo schema precedente, si forma ozono.</a:t>
            </a:r>
          </a:p>
          <a:p>
            <a:pPr algn="just" eaLnBrk="1" hangingPunct="1">
              <a:spcBef>
                <a:spcPct val="50000"/>
              </a:spcBef>
              <a:buFontTx/>
              <a:buNone/>
            </a:pPr>
            <a:r>
              <a:rPr lang="it-IT" altLang="it-IT" sz="1800">
                <a:solidFill>
                  <a:srgbClr val="000066"/>
                </a:solidFill>
                <a:latin typeface="Comic Sans MS" panose="030F0702030302020204" pitchFamily="66" charset="0"/>
              </a:rPr>
              <a:t>La produzione di ozono si arresta a causa della reazioni di terminazione di catena, fra le quali le più importanti sono:</a:t>
            </a:r>
          </a:p>
        </p:txBody>
      </p:sp>
      <p:sp>
        <p:nvSpPr>
          <p:cNvPr id="319660" name="Text Box 172">
            <a:extLst>
              <a:ext uri="{FF2B5EF4-FFF2-40B4-BE49-F238E27FC236}">
                <a16:creationId xmlns:a16="http://schemas.microsoft.com/office/drawing/2014/main" xmlns="" id="{0CE2AB50-754F-9F8F-3002-A03DC0B6C954}"/>
              </a:ext>
            </a:extLst>
          </p:cNvPr>
          <p:cNvSpPr txBox="1">
            <a:spLocks noChangeArrowheads="1"/>
          </p:cNvSpPr>
          <p:nvPr/>
        </p:nvSpPr>
        <p:spPr bwMode="auto">
          <a:xfrm>
            <a:off x="457200" y="35242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1800">
                <a:solidFill>
                  <a:srgbClr val="000066"/>
                </a:solidFill>
                <a:latin typeface="Comic Sans MS" panose="030F0702030302020204" pitchFamily="66" charset="0"/>
              </a:rPr>
              <a:t>Reazioni perossi-perossi</a:t>
            </a:r>
          </a:p>
        </p:txBody>
      </p:sp>
      <p:graphicFrame>
        <p:nvGraphicFramePr>
          <p:cNvPr id="319661" name="Object 2">
            <a:extLst>
              <a:ext uri="{FF2B5EF4-FFF2-40B4-BE49-F238E27FC236}">
                <a16:creationId xmlns:a16="http://schemas.microsoft.com/office/drawing/2014/main" xmlns="" id="{13723A91-FFE0-8834-63AD-F7A39B5198D3}"/>
              </a:ext>
            </a:extLst>
          </p:cNvPr>
          <p:cNvGraphicFramePr>
            <a:graphicFrameLocks noChangeAspect="1"/>
          </p:cNvGraphicFramePr>
          <p:nvPr/>
        </p:nvGraphicFramePr>
        <p:xfrm>
          <a:off x="2952750" y="4043363"/>
          <a:ext cx="3238500" cy="985837"/>
        </p:xfrm>
        <a:graphic>
          <a:graphicData uri="http://schemas.openxmlformats.org/presentationml/2006/ole">
            <mc:AlternateContent xmlns:mc="http://schemas.openxmlformats.org/markup-compatibility/2006">
              <mc:Choice xmlns:v="urn:schemas-microsoft-com:vml" Requires="v">
                <p:oleObj spid="_x0000_s15362" name="Equation" r:id="rId4" imgW="1752600" imgH="533400" progId="Equation.3">
                  <p:embed/>
                </p:oleObj>
              </mc:Choice>
              <mc:Fallback>
                <p:oleObj name="Equation" r:id="rId4" imgW="1752600" imgH="533400" progId="Equation.3">
                  <p:embed/>
                  <p:pic>
                    <p:nvPicPr>
                      <p:cNvPr id="319661" name="Object 2">
                        <a:extLst>
                          <a:ext uri="{FF2B5EF4-FFF2-40B4-BE49-F238E27FC236}">
                            <a16:creationId xmlns:a16="http://schemas.microsoft.com/office/drawing/2014/main" xmlns="" id="{13723A91-FFE0-8834-63AD-F7A39B519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4043363"/>
                        <a:ext cx="3238500" cy="98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19662" name="Text Box 174">
            <a:extLst>
              <a:ext uri="{FF2B5EF4-FFF2-40B4-BE49-F238E27FC236}">
                <a16:creationId xmlns:a16="http://schemas.microsoft.com/office/drawing/2014/main" xmlns="" id="{4FA3AC45-E638-E5E2-A9C8-BE7111EA95D6}"/>
              </a:ext>
            </a:extLst>
          </p:cNvPr>
          <p:cNvSpPr txBox="1">
            <a:spLocks noChangeArrowheads="1"/>
          </p:cNvSpPr>
          <p:nvPr/>
        </p:nvSpPr>
        <p:spPr bwMode="auto">
          <a:xfrm>
            <a:off x="457200" y="5195888"/>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1800">
                <a:solidFill>
                  <a:srgbClr val="000066"/>
                </a:solidFill>
                <a:latin typeface="Comic Sans MS" panose="030F0702030302020204" pitchFamily="66" charset="0"/>
              </a:rPr>
              <a:t>Reazioni idrossiradicale-biossido di azoto</a:t>
            </a:r>
          </a:p>
        </p:txBody>
      </p:sp>
      <p:graphicFrame>
        <p:nvGraphicFramePr>
          <p:cNvPr id="319663" name="Object 3">
            <a:extLst>
              <a:ext uri="{FF2B5EF4-FFF2-40B4-BE49-F238E27FC236}">
                <a16:creationId xmlns:a16="http://schemas.microsoft.com/office/drawing/2014/main" xmlns="" id="{8CF65798-DD62-BFA3-A79D-AB8D24BC639D}"/>
              </a:ext>
            </a:extLst>
          </p:cNvPr>
          <p:cNvGraphicFramePr>
            <a:graphicFrameLocks noChangeAspect="1"/>
          </p:cNvGraphicFramePr>
          <p:nvPr/>
        </p:nvGraphicFramePr>
        <p:xfrm>
          <a:off x="3375025" y="5676900"/>
          <a:ext cx="2393950" cy="422275"/>
        </p:xfrm>
        <a:graphic>
          <a:graphicData uri="http://schemas.openxmlformats.org/presentationml/2006/ole">
            <mc:AlternateContent xmlns:mc="http://schemas.openxmlformats.org/markup-compatibility/2006">
              <mc:Choice xmlns:v="urn:schemas-microsoft-com:vml" Requires="v">
                <p:oleObj spid="_x0000_s15363" name="Equation" r:id="rId6" imgW="1295400" imgH="228600" progId="Equation.3">
                  <p:embed/>
                </p:oleObj>
              </mc:Choice>
              <mc:Fallback>
                <p:oleObj name="Equation" r:id="rId6" imgW="1295400" imgH="228600" progId="Equation.3">
                  <p:embed/>
                  <p:pic>
                    <p:nvPicPr>
                      <p:cNvPr id="319663" name="Object 3">
                        <a:extLst>
                          <a:ext uri="{FF2B5EF4-FFF2-40B4-BE49-F238E27FC236}">
                            <a16:creationId xmlns:a16="http://schemas.microsoft.com/office/drawing/2014/main" xmlns="" id="{8CF65798-DD62-BFA3-A79D-AB8D24BC6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025" y="5676900"/>
                        <a:ext cx="23939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50184" name="Segnaposto numero diapositiva 6">
            <a:extLst>
              <a:ext uri="{FF2B5EF4-FFF2-40B4-BE49-F238E27FC236}">
                <a16:creationId xmlns:a16="http://schemas.microsoft.com/office/drawing/2014/main" xmlns="" id="{EC4CE234-6F88-EA3D-7948-733CBEE6E50E}"/>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49D18528-2B25-4F8F-BC22-44FEB898DDDB}" type="slidenum">
              <a:rPr lang="it-IT" altLang="it-IT" sz="1000">
                <a:solidFill>
                  <a:srgbClr val="000066"/>
                </a:solidFill>
                <a:latin typeface="Comic Sans MS" panose="030F0702030302020204" pitchFamily="66" charset="0"/>
              </a:rPr>
              <a:pPr algn="r" eaLnBrk="1" hangingPunct="1">
                <a:spcBef>
                  <a:spcPct val="50000"/>
                </a:spcBef>
                <a:buFontTx/>
                <a:buNone/>
              </a:pPr>
              <a:t>45</a:t>
            </a:fld>
            <a:endParaRPr lang="it-IT" altLang="it-IT" sz="1000">
              <a:solidFill>
                <a:srgbClr val="000066"/>
              </a:solidFill>
              <a:latin typeface="Comic Sans MS" panose="030F0702030302020204" pitchFamily="66" charset="0"/>
            </a:endParaRPr>
          </a:p>
        </p:txBody>
      </p:sp>
      <p:sp>
        <p:nvSpPr>
          <p:cNvPr id="50186" name="Segnaposto data 4">
            <a:extLst>
              <a:ext uri="{FF2B5EF4-FFF2-40B4-BE49-F238E27FC236}">
                <a16:creationId xmlns:a16="http://schemas.microsoft.com/office/drawing/2014/main" xmlns="" id="{33B1F1A4-F6C1-20A1-370E-4ACB19C78BBA}"/>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2" name="Rectangle 40">
            <a:extLst>
              <a:ext uri="{FF2B5EF4-FFF2-40B4-BE49-F238E27FC236}">
                <a16:creationId xmlns:a16="http://schemas.microsoft.com/office/drawing/2014/main" xmlns="" id="{4BC1AD6C-7D80-4A66-8685-90AAF335F137}"/>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19660">
                                            <p:txEl>
                                              <p:pRg st="0" end="0"/>
                                            </p:txEl>
                                          </p:spTgt>
                                        </p:tgtEl>
                                        <p:attrNameLst>
                                          <p:attrName>style.visibility</p:attrName>
                                        </p:attrNameLst>
                                      </p:cBhvr>
                                      <p:to>
                                        <p:strVal val="visible"/>
                                      </p:to>
                                    </p:set>
                                    <p:animEffect transition="in" filter="box(out)">
                                      <p:cBhvr>
                                        <p:cTn id="7" dur="500"/>
                                        <p:tgtEl>
                                          <p:spTgt spid="31966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19661"/>
                                        </p:tgtEl>
                                        <p:attrNameLst>
                                          <p:attrName>style.visibility</p:attrName>
                                        </p:attrNameLst>
                                      </p:cBhvr>
                                      <p:to>
                                        <p:strVal val="visible"/>
                                      </p:to>
                                    </p:set>
                                    <p:animEffect transition="in" filter="box(out)">
                                      <p:cBhvr>
                                        <p:cTn id="11" dur="500"/>
                                        <p:tgtEl>
                                          <p:spTgt spid="319661"/>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19662">
                                            <p:txEl>
                                              <p:pRg st="0" end="0"/>
                                            </p:txEl>
                                          </p:spTgt>
                                        </p:tgtEl>
                                        <p:attrNameLst>
                                          <p:attrName>style.visibility</p:attrName>
                                        </p:attrNameLst>
                                      </p:cBhvr>
                                      <p:to>
                                        <p:strVal val="visible"/>
                                      </p:to>
                                    </p:set>
                                    <p:animEffect transition="in" filter="box(out)">
                                      <p:cBhvr>
                                        <p:cTn id="16" dur="500"/>
                                        <p:tgtEl>
                                          <p:spTgt spid="319662">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319663"/>
                                        </p:tgtEl>
                                        <p:attrNameLst>
                                          <p:attrName>style.visibility</p:attrName>
                                        </p:attrNameLst>
                                      </p:cBhvr>
                                      <p:to>
                                        <p:strVal val="visible"/>
                                      </p:to>
                                    </p:set>
                                    <p:animEffect transition="in" filter="box(out)">
                                      <p:cBhvr>
                                        <p:cTn id="20" dur="500"/>
                                        <p:tgtEl>
                                          <p:spTgt spid="319663"/>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660" grpId="0" build="p" autoUpdateAnimBg="0"/>
      <p:bldP spid="31966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96">
            <a:extLst>
              <a:ext uri="{FF2B5EF4-FFF2-40B4-BE49-F238E27FC236}">
                <a16:creationId xmlns:a16="http://schemas.microsoft.com/office/drawing/2014/main" xmlns="" id="{5E76A8EE-0157-026B-1FC5-3CA17BB06A70}"/>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controllo dell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a:t>
            </a:r>
            <a:endParaRPr lang="it-IT" altLang="it-IT" sz="2000">
              <a:latin typeface="Comic Sans MS" panose="030F0702030302020204" pitchFamily="66" charset="0"/>
            </a:endParaRPr>
          </a:p>
        </p:txBody>
      </p:sp>
      <p:graphicFrame>
        <p:nvGraphicFramePr>
          <p:cNvPr id="320589" name="Object 2">
            <a:extLst>
              <a:ext uri="{FF2B5EF4-FFF2-40B4-BE49-F238E27FC236}">
                <a16:creationId xmlns:a16="http://schemas.microsoft.com/office/drawing/2014/main" xmlns="" id="{68A83FDF-E633-3AD3-7066-B3DF4541F31E}"/>
              </a:ext>
            </a:extLst>
          </p:cNvPr>
          <p:cNvGraphicFramePr>
            <a:graphicFrameLocks noChangeAspect="1"/>
          </p:cNvGraphicFramePr>
          <p:nvPr/>
        </p:nvGraphicFramePr>
        <p:xfrm>
          <a:off x="2659063" y="2708275"/>
          <a:ext cx="3568700" cy="444500"/>
        </p:xfrm>
        <a:graphic>
          <a:graphicData uri="http://schemas.openxmlformats.org/presentationml/2006/ole">
            <mc:AlternateContent xmlns:mc="http://schemas.openxmlformats.org/markup-compatibility/2006">
              <mc:Choice xmlns:v="urn:schemas-microsoft-com:vml" Requires="v">
                <p:oleObj spid="_x0000_s16386" name="Equation" r:id="rId4" imgW="1930400" imgH="241300" progId="Equation.3">
                  <p:embed/>
                </p:oleObj>
              </mc:Choice>
              <mc:Fallback>
                <p:oleObj name="Equation" r:id="rId4" imgW="1930400" imgH="241300" progId="Equation.3">
                  <p:embed/>
                  <p:pic>
                    <p:nvPicPr>
                      <p:cNvPr id="320589" name="Object 2">
                        <a:extLst>
                          <a:ext uri="{FF2B5EF4-FFF2-40B4-BE49-F238E27FC236}">
                            <a16:creationId xmlns:a16="http://schemas.microsoft.com/office/drawing/2014/main" xmlns="" id="{68A83FDF-E633-3AD3-7066-B3DF4541F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063" y="2708275"/>
                        <a:ext cx="35687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51204" name="Segnaposto numero diapositiva 6">
            <a:extLst>
              <a:ext uri="{FF2B5EF4-FFF2-40B4-BE49-F238E27FC236}">
                <a16:creationId xmlns:a16="http://schemas.microsoft.com/office/drawing/2014/main" xmlns="" id="{D73E0CBB-3FA0-BBB8-CE93-6577F498F471}"/>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4C1D4474-A8B6-4413-B5E8-950C0C2D75D0}" type="slidenum">
              <a:rPr lang="it-IT" altLang="it-IT" sz="1000">
                <a:solidFill>
                  <a:srgbClr val="000066"/>
                </a:solidFill>
                <a:latin typeface="Comic Sans MS" panose="030F0702030302020204" pitchFamily="66" charset="0"/>
              </a:rPr>
              <a:pPr algn="r" eaLnBrk="1" hangingPunct="1">
                <a:spcBef>
                  <a:spcPct val="50000"/>
                </a:spcBef>
                <a:buFontTx/>
                <a:buNone/>
              </a:pPr>
              <a:t>46</a:t>
            </a:fld>
            <a:endParaRPr lang="it-IT" altLang="it-IT" sz="1000">
              <a:solidFill>
                <a:srgbClr val="000066"/>
              </a:solidFill>
              <a:latin typeface="Comic Sans MS" panose="030F0702030302020204" pitchFamily="66" charset="0"/>
            </a:endParaRPr>
          </a:p>
        </p:txBody>
      </p:sp>
      <p:sp>
        <p:nvSpPr>
          <p:cNvPr id="51206" name="Segnaposto data 4">
            <a:extLst>
              <a:ext uri="{FF2B5EF4-FFF2-40B4-BE49-F238E27FC236}">
                <a16:creationId xmlns:a16="http://schemas.microsoft.com/office/drawing/2014/main" xmlns="" id="{F61A360F-75AE-7AC1-A7F8-195142357C66}"/>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51207" name="Rettangolo 2">
            <a:extLst>
              <a:ext uri="{FF2B5EF4-FFF2-40B4-BE49-F238E27FC236}">
                <a16:creationId xmlns:a16="http://schemas.microsoft.com/office/drawing/2014/main" xmlns="" id="{1A1D56BA-985A-DF22-059E-EC75A98BD6DE}"/>
              </a:ext>
            </a:extLst>
          </p:cNvPr>
          <p:cNvSpPr>
            <a:spLocks noChangeArrowheads="1"/>
          </p:cNvSpPr>
          <p:nvPr/>
        </p:nvSpPr>
        <p:spPr bwMode="auto">
          <a:xfrm>
            <a:off x="323850" y="1916113"/>
            <a:ext cx="85058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800">
                <a:solidFill>
                  <a:srgbClr val="000066"/>
                </a:solidFill>
                <a:latin typeface="Comic Sans MS" panose="030F0702030302020204" pitchFamily="66" charset="0"/>
              </a:rPr>
              <a:t>Assumiamo che la produzione di ozono, P</a:t>
            </a:r>
            <a:r>
              <a:rPr lang="it-IT" altLang="it-IT" sz="1000">
                <a:solidFill>
                  <a:srgbClr val="000066"/>
                </a:solidFill>
                <a:latin typeface="Comic Sans MS" panose="030F0702030302020204" pitchFamily="66" charset="0"/>
              </a:rPr>
              <a:t>O</a:t>
            </a:r>
            <a:r>
              <a:rPr lang="it-IT" altLang="it-IT" sz="10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sia proporzionale alla produzione di molecole di NO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ossia alla velocità della reazioni tra NO e i radicali HO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e RO</a:t>
            </a:r>
            <a:r>
              <a:rPr lang="it-IT" altLang="it-IT" sz="1800" baseline="-25000">
                <a:solidFill>
                  <a:srgbClr val="000066"/>
                </a:solidFill>
                <a:latin typeface="Comic Sans MS" panose="030F0702030302020204" pitchFamily="66" charset="0"/>
              </a:rPr>
              <a:t>2</a:t>
            </a:r>
            <a:r>
              <a:rPr lang="it-IT" altLang="it-IT" sz="1800">
                <a:solidFill>
                  <a:srgbClr val="000066"/>
                </a:solidFill>
                <a:latin typeface="Comic Sans MS" panose="030F0702030302020204" pitchFamily="66" charset="0"/>
              </a:rPr>
              <a:t>. </a:t>
            </a:r>
          </a:p>
        </p:txBody>
      </p:sp>
      <p:sp>
        <p:nvSpPr>
          <p:cNvPr id="13" name="Text Box 100">
            <a:extLst>
              <a:ext uri="{FF2B5EF4-FFF2-40B4-BE49-F238E27FC236}">
                <a16:creationId xmlns:a16="http://schemas.microsoft.com/office/drawing/2014/main" xmlns="" id="{B16195BB-12CC-3CE1-3C7D-7A996D216DFD}"/>
              </a:ext>
            </a:extLst>
          </p:cNvPr>
          <p:cNvSpPr txBox="1">
            <a:spLocks noChangeArrowheads="1"/>
          </p:cNvSpPr>
          <p:nvPr/>
        </p:nvSpPr>
        <p:spPr bwMode="auto">
          <a:xfrm>
            <a:off x="457200" y="4814888"/>
            <a:ext cx="8229600" cy="1784350"/>
          </a:xfrm>
          <a:prstGeom prst="rect">
            <a:avLst/>
          </a:prstGeom>
          <a:noFill/>
          <a:ln>
            <a:noFill/>
          </a:ln>
          <a:effectLst/>
        </p:spPr>
        <p:txBody>
          <a:bodyPr>
            <a:spAutoFit/>
          </a:bodyPr>
          <a:lstStyle/>
          <a:p>
            <a:pPr algn="just" eaLnBrk="1" hangingPunct="1">
              <a:spcBef>
                <a:spcPct val="50000"/>
              </a:spcBef>
              <a:defRPr/>
            </a:pPr>
            <a:r>
              <a:rPr lang="it-IT" sz="2000" b="1" dirty="0">
                <a:latin typeface="Comic Sans MS" charset="0"/>
                <a:ea typeface="ＭＳ Ｐゴシック" charset="-128"/>
              </a:rPr>
              <a:t>In condizioni di bassa concentrazione di </a:t>
            </a:r>
            <a:r>
              <a:rPr lang="it-IT" sz="2000" b="1" dirty="0" err="1">
                <a:latin typeface="Comic Sans MS" charset="0"/>
                <a:ea typeface="ＭＳ Ｐゴシック" charset="-128"/>
              </a:rPr>
              <a:t>NO</a:t>
            </a:r>
            <a:r>
              <a:rPr lang="it-IT" sz="2000" b="1" i="1" baseline="-25000" dirty="0" err="1">
                <a:latin typeface="Comic Sans MS" charset="0"/>
                <a:ea typeface="ＭＳ Ｐゴシック" charset="-128"/>
              </a:rPr>
              <a:t>x</a:t>
            </a:r>
            <a:r>
              <a:rPr lang="it-IT" sz="2000" b="1" dirty="0">
                <a:latin typeface="Comic Sans MS" charset="0"/>
                <a:ea typeface="ＭＳ Ｐゴシック" charset="-128"/>
              </a:rPr>
              <a:t>, la produzione di ozono è direttamente proporzionale, a mezzo della costante K, alla concentrazione di NO.</a:t>
            </a:r>
          </a:p>
          <a:p>
            <a:pPr algn="just" eaLnBrk="1" hangingPunct="1">
              <a:spcBef>
                <a:spcPct val="50000"/>
              </a:spcBef>
              <a:defRPr/>
            </a:pPr>
            <a:r>
              <a:rPr lang="it-IT" sz="2000" b="1" dirty="0">
                <a:latin typeface="Comic Sans MS" charset="0"/>
                <a:ea typeface="ＭＳ Ｐゴシック" charset="-128"/>
              </a:rPr>
              <a:t>Queste condizioni sono dette </a:t>
            </a:r>
            <a:r>
              <a:rPr lang="it-IT" sz="2000" b="1" u="sng" dirty="0" err="1">
                <a:effectLst>
                  <a:outerShdw blurRad="38100" dist="38100" dir="2700000" algn="tl">
                    <a:srgbClr val="000000"/>
                  </a:outerShdw>
                </a:effectLst>
                <a:latin typeface="Comic Sans MS" charset="0"/>
                <a:ea typeface="ＭＳ Ｐゴシック" charset="-128"/>
              </a:rPr>
              <a:t>NO</a:t>
            </a:r>
            <a:r>
              <a:rPr lang="it-IT" sz="2000" b="1" i="1" u="sng" baseline="-25000" dirty="0" err="1">
                <a:effectLst>
                  <a:outerShdw blurRad="38100" dist="38100" dir="2700000" algn="tl">
                    <a:srgbClr val="000000"/>
                  </a:outerShdw>
                </a:effectLst>
                <a:latin typeface="Comic Sans MS" charset="0"/>
                <a:ea typeface="ＭＳ Ｐゴシック" charset="-128"/>
              </a:rPr>
              <a:t>x</a:t>
            </a:r>
            <a:r>
              <a:rPr lang="it-IT" sz="2000" b="1" u="sng" dirty="0">
                <a:effectLst>
                  <a:outerShdw blurRad="38100" dist="38100" dir="2700000" algn="tl">
                    <a:srgbClr val="000000"/>
                  </a:outerShdw>
                </a:effectLst>
                <a:latin typeface="Comic Sans MS" charset="0"/>
                <a:ea typeface="ＭＳ Ｐゴシック" charset="-128"/>
              </a:rPr>
              <a:t>-limitate</a:t>
            </a:r>
            <a:r>
              <a:rPr lang="it-IT" sz="2000" b="1" dirty="0">
                <a:latin typeface="Comic Sans MS" charset="0"/>
                <a:ea typeface="ＭＳ Ｐゴシック" charset="-128"/>
              </a:rPr>
              <a:t>, perché è il controllo degli </a:t>
            </a:r>
            <a:r>
              <a:rPr lang="it-IT" sz="2000" b="1" dirty="0" err="1">
                <a:latin typeface="Comic Sans MS" charset="0"/>
                <a:ea typeface="ＭＳ Ｐゴシック" charset="-128"/>
              </a:rPr>
              <a:t>NO</a:t>
            </a:r>
            <a:r>
              <a:rPr lang="it-IT" sz="2000" b="1" i="1" baseline="-25000" dirty="0" err="1">
                <a:latin typeface="Comic Sans MS" charset="0"/>
                <a:ea typeface="ＭＳ Ｐゴシック" charset="-128"/>
              </a:rPr>
              <a:t>x</a:t>
            </a:r>
            <a:r>
              <a:rPr lang="it-IT" sz="2000" b="1" dirty="0">
                <a:latin typeface="Comic Sans MS" charset="0"/>
                <a:ea typeface="ＭＳ Ｐゴシック" charset="-128"/>
              </a:rPr>
              <a:t> che può limitare la produzione di ozono</a:t>
            </a:r>
            <a:endParaRPr lang="it-IT" sz="2000" b="1" i="1" baseline="-25000" dirty="0">
              <a:latin typeface="Comic Sans MS" charset="0"/>
              <a:ea typeface="ＭＳ Ｐゴシック" charset="-128"/>
            </a:endParaRPr>
          </a:p>
        </p:txBody>
      </p:sp>
      <p:graphicFrame>
        <p:nvGraphicFramePr>
          <p:cNvPr id="4" name="Oggetto 3">
            <a:extLst>
              <a:ext uri="{FF2B5EF4-FFF2-40B4-BE49-F238E27FC236}">
                <a16:creationId xmlns:a16="http://schemas.microsoft.com/office/drawing/2014/main" xmlns="" id="{7DBF2A1D-1287-CBE3-7671-73F29A1913B7}"/>
              </a:ext>
            </a:extLst>
          </p:cNvPr>
          <p:cNvGraphicFramePr>
            <a:graphicFrameLocks noChangeAspect="1"/>
          </p:cNvGraphicFramePr>
          <p:nvPr/>
        </p:nvGraphicFramePr>
        <p:xfrm>
          <a:off x="6227763" y="4021138"/>
          <a:ext cx="1712912" cy="444500"/>
        </p:xfrm>
        <a:graphic>
          <a:graphicData uri="http://schemas.openxmlformats.org/presentationml/2006/ole">
            <mc:AlternateContent xmlns:mc="http://schemas.openxmlformats.org/markup-compatibility/2006">
              <mc:Choice xmlns:v="urn:schemas-microsoft-com:vml" Requires="v">
                <p:oleObj spid="_x0000_s16387" name="Equazione" r:id="rId6" imgW="927100" imgH="241300" progId="Equation.3">
                  <p:embed/>
                </p:oleObj>
              </mc:Choice>
              <mc:Fallback>
                <p:oleObj name="Equazione" r:id="rId6" imgW="927100" imgH="241300" progId="Equation.3">
                  <p:embed/>
                  <p:pic>
                    <p:nvPicPr>
                      <p:cNvPr id="4" name="Oggetto 3">
                        <a:extLst>
                          <a:ext uri="{FF2B5EF4-FFF2-40B4-BE49-F238E27FC236}">
                            <a16:creationId xmlns:a16="http://schemas.microsoft.com/office/drawing/2014/main" xmlns="" id="{7DBF2A1D-1287-CBE3-7671-73F29A191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021138"/>
                        <a:ext cx="1712912" cy="444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CasellaDiTesto 4">
            <a:extLst>
              <a:ext uri="{FF2B5EF4-FFF2-40B4-BE49-F238E27FC236}">
                <a16:creationId xmlns:a16="http://schemas.microsoft.com/office/drawing/2014/main" xmlns="" id="{63B15835-3BCD-3A09-FF86-CA2F2F52CD78}"/>
              </a:ext>
            </a:extLst>
          </p:cNvPr>
          <p:cNvSpPr txBox="1">
            <a:spLocks noChangeArrowheads="1"/>
          </p:cNvSpPr>
          <p:nvPr/>
        </p:nvSpPr>
        <p:spPr bwMode="auto">
          <a:xfrm>
            <a:off x="107950" y="3284538"/>
            <a:ext cx="569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i="1">
                <a:solidFill>
                  <a:srgbClr val="000066"/>
                </a:solidFill>
                <a:latin typeface="Comic Sans MS" panose="030F0702030302020204" pitchFamily="66" charset="0"/>
              </a:rPr>
              <a:t>L’espressione può essere semplificata, con le dovute assunzioni; in particolare assumendo una condizione di bassa concentrazione per gli NO</a:t>
            </a:r>
            <a:r>
              <a:rPr lang="it-IT" altLang="it-IT" sz="1800" i="1" baseline="-25000">
                <a:solidFill>
                  <a:srgbClr val="000066"/>
                </a:solidFill>
                <a:latin typeface="Comic Sans MS" panose="030F0702030302020204" pitchFamily="66" charset="0"/>
              </a:rPr>
              <a:t>x</a:t>
            </a:r>
            <a:r>
              <a:rPr lang="it-IT" altLang="it-IT" sz="1800" i="1">
                <a:solidFill>
                  <a:srgbClr val="000066"/>
                </a:solidFill>
                <a:latin typeface="Comic Sans MS" panose="030F0702030302020204" pitchFamily="66" charset="0"/>
              </a:rPr>
              <a:t> si ottiene: </a:t>
            </a:r>
          </a:p>
        </p:txBody>
      </p:sp>
      <p:sp>
        <p:nvSpPr>
          <p:cNvPr id="12" name="Rectangle 40">
            <a:extLst>
              <a:ext uri="{FF2B5EF4-FFF2-40B4-BE49-F238E27FC236}">
                <a16:creationId xmlns:a16="http://schemas.microsoft.com/office/drawing/2014/main" xmlns="" id="{8CA20D5F-AC77-C631-A0A9-502F240A58EA}"/>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20589"/>
                                        </p:tgtEl>
                                        <p:attrNameLst>
                                          <p:attrName>style.visibility</p:attrName>
                                        </p:attrNameLst>
                                      </p:cBhvr>
                                      <p:to>
                                        <p:strVal val="visible"/>
                                      </p:to>
                                    </p:set>
                                    <p:animEffect transition="in" filter="box(out)">
                                      <p:cBhvr>
                                        <p:cTn id="7" dur="500"/>
                                        <p:tgtEl>
                                          <p:spTgt spid="32058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ox(out)">
                                      <p:cBhvr>
                                        <p:cTn id="12" dur="500"/>
                                        <p:tgtEl>
                                          <p:spTgt spid="1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ox(out)">
                                      <p:cBhvr>
                                        <p:cTn id="17" dur="500"/>
                                        <p:tgtEl>
                                          <p:spTgt spid="1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500"/>
                            </p:stCondLst>
                            <p:childTnLst>
                              <p:par>
                                <p:cTn id="19" presetID="4"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8" name="Text Box 16">
            <a:extLst>
              <a:ext uri="{FF2B5EF4-FFF2-40B4-BE49-F238E27FC236}">
                <a16:creationId xmlns:a16="http://schemas.microsoft.com/office/drawing/2014/main" xmlns="" id="{ED549240-2447-A849-5E43-A1477671763E}"/>
              </a:ext>
            </a:extLst>
          </p:cNvPr>
          <p:cNvSpPr txBox="1">
            <a:spLocks noChangeArrowheads="1"/>
          </p:cNvSpPr>
          <p:nvPr/>
        </p:nvSpPr>
        <p:spPr bwMode="auto">
          <a:xfrm>
            <a:off x="457200" y="3322638"/>
            <a:ext cx="8229600" cy="3444875"/>
          </a:xfrm>
          <a:prstGeom prst="rect">
            <a:avLst/>
          </a:prstGeom>
          <a:noFill/>
          <a:ln>
            <a:noFill/>
          </a:ln>
          <a:effectLst/>
        </p:spPr>
        <p:txBody>
          <a:bodyPr>
            <a:spAutoFit/>
          </a:bodyPr>
          <a:lstStyle/>
          <a:p>
            <a:pPr algn="just" eaLnBrk="1" hangingPunct="1">
              <a:spcBef>
                <a:spcPct val="50000"/>
              </a:spcBef>
              <a:defRPr/>
            </a:pPr>
            <a:r>
              <a:rPr lang="it-IT" sz="2000" b="1" dirty="0">
                <a:latin typeface="Comic Sans MS" charset="0"/>
                <a:ea typeface="ＭＳ Ｐゴシック" charset="-128"/>
              </a:rPr>
              <a:t>In condizioni invece di alta concentrazione di </a:t>
            </a:r>
            <a:r>
              <a:rPr lang="it-IT" sz="2000" b="1" dirty="0" err="1">
                <a:latin typeface="Comic Sans MS" charset="0"/>
                <a:ea typeface="ＭＳ Ｐゴシック" charset="-128"/>
              </a:rPr>
              <a:t>NO</a:t>
            </a:r>
            <a:r>
              <a:rPr lang="it-IT" sz="2000" b="1" i="1" baseline="-25000" dirty="0" err="1">
                <a:latin typeface="Comic Sans MS" charset="0"/>
                <a:ea typeface="ＭＳ Ｐゴシック" charset="-128"/>
              </a:rPr>
              <a:t>x</a:t>
            </a:r>
            <a:r>
              <a:rPr lang="it-IT" sz="2000" b="1" dirty="0">
                <a:latin typeface="Comic Sans MS" charset="0"/>
                <a:ea typeface="ＭＳ Ｐゴシック" charset="-128"/>
              </a:rPr>
              <a:t>, la produzione di ozono è </a:t>
            </a:r>
            <a:r>
              <a:rPr lang="it-IT" sz="2000" b="1" u="sng" dirty="0">
                <a:latin typeface="Comic Sans MS" charset="0"/>
                <a:ea typeface="ＭＳ Ｐゴシック" charset="-128"/>
              </a:rPr>
              <a:t>inversamente</a:t>
            </a:r>
            <a:r>
              <a:rPr lang="it-IT" sz="2000" b="1" dirty="0">
                <a:latin typeface="Comic Sans MS" charset="0"/>
                <a:ea typeface="ＭＳ Ｐゴシック" charset="-128"/>
              </a:rPr>
              <a:t> proporzionale alla concentrazione di NO</a:t>
            </a:r>
            <a:r>
              <a:rPr lang="it-IT" sz="2000" b="1" baseline="-25000" dirty="0">
                <a:latin typeface="Comic Sans MS" charset="0"/>
                <a:ea typeface="ＭＳ Ｐゴシック" charset="-128"/>
              </a:rPr>
              <a:t>2</a:t>
            </a:r>
            <a:r>
              <a:rPr lang="it-IT" sz="2000" b="1" dirty="0">
                <a:latin typeface="Comic Sans MS" charset="0"/>
                <a:ea typeface="ＭＳ Ｐゴシック" charset="-128"/>
              </a:rPr>
              <a:t>, e </a:t>
            </a:r>
            <a:r>
              <a:rPr lang="it-IT" sz="2000" b="1" u="sng" dirty="0">
                <a:latin typeface="Comic Sans MS" charset="0"/>
                <a:ea typeface="ＭＳ Ｐゴシック" charset="-128"/>
              </a:rPr>
              <a:t>direttamente</a:t>
            </a:r>
            <a:r>
              <a:rPr lang="it-IT" sz="2000" b="1" dirty="0">
                <a:latin typeface="Comic Sans MS" charset="0"/>
                <a:ea typeface="ＭＳ Ｐゴシック" charset="-128"/>
              </a:rPr>
              <a:t> proporzionale alla concentrazione di composti organici.</a:t>
            </a:r>
          </a:p>
          <a:p>
            <a:pPr algn="just" eaLnBrk="1" hangingPunct="1">
              <a:spcBef>
                <a:spcPct val="50000"/>
              </a:spcBef>
              <a:defRPr/>
            </a:pPr>
            <a:r>
              <a:rPr lang="it-IT" sz="2000" b="1" dirty="0">
                <a:latin typeface="Comic Sans MS" charset="0"/>
                <a:ea typeface="ＭＳ Ｐゴシック" charset="-128"/>
              </a:rPr>
              <a:t>Queste condizioni sono dette </a:t>
            </a:r>
            <a:r>
              <a:rPr lang="it-IT" sz="2000" b="1" u="sng" dirty="0">
                <a:effectLst>
                  <a:outerShdw blurRad="38100" dist="38100" dir="2700000" algn="tl">
                    <a:srgbClr val="000000"/>
                  </a:outerShdw>
                </a:effectLst>
                <a:latin typeface="Comic Sans MS" charset="0"/>
                <a:ea typeface="ＭＳ Ｐゴシック" charset="-128"/>
              </a:rPr>
              <a:t>COV-limitate</a:t>
            </a:r>
            <a:r>
              <a:rPr lang="it-IT" sz="2000" b="1" dirty="0">
                <a:latin typeface="Comic Sans MS" charset="0"/>
                <a:ea typeface="ＭＳ Ｐゴシック" charset="-128"/>
              </a:rPr>
              <a:t>, perché è il controllo degli COV che può limitare la produzione di ozono.</a:t>
            </a:r>
          </a:p>
          <a:p>
            <a:pPr algn="just" eaLnBrk="1" hangingPunct="1">
              <a:spcBef>
                <a:spcPct val="50000"/>
              </a:spcBef>
              <a:defRPr/>
            </a:pPr>
            <a:r>
              <a:rPr lang="it-IT" sz="2000" b="1" dirty="0">
                <a:latin typeface="Comic Sans MS" charset="0"/>
                <a:ea typeface="ＭＳ Ｐゴシック" charset="-128"/>
              </a:rPr>
              <a:t>Un aumento di </a:t>
            </a:r>
            <a:r>
              <a:rPr lang="it-IT" sz="2000" b="1" dirty="0" err="1">
                <a:latin typeface="Comic Sans MS" charset="0"/>
                <a:ea typeface="ＭＳ Ｐゴシック" charset="-128"/>
              </a:rPr>
              <a:t>NO</a:t>
            </a:r>
            <a:r>
              <a:rPr lang="it-IT" sz="2000" b="1" i="1" baseline="-25000" dirty="0" err="1">
                <a:latin typeface="Comic Sans MS" charset="0"/>
                <a:ea typeface="ＭＳ Ｐゴシック" charset="-128"/>
              </a:rPr>
              <a:t>x</a:t>
            </a:r>
            <a:r>
              <a:rPr lang="it-IT" sz="2000" b="1" dirty="0">
                <a:latin typeface="Comic Sans MS" charset="0"/>
                <a:ea typeface="ＭＳ Ｐゴシック" charset="-128"/>
              </a:rPr>
              <a:t> </a:t>
            </a:r>
            <a:r>
              <a:rPr lang="it-IT" sz="2000" b="1" u="sng" dirty="0">
                <a:latin typeface="Comic Sans MS" charset="0"/>
                <a:ea typeface="ＭＳ Ｐゴシック" charset="-128"/>
              </a:rPr>
              <a:t>diminuisce</a:t>
            </a:r>
            <a:r>
              <a:rPr lang="it-IT" sz="2000" b="1" dirty="0">
                <a:latin typeface="Comic Sans MS" charset="0"/>
                <a:ea typeface="ＭＳ Ｐゴシック" charset="-128"/>
              </a:rPr>
              <a:t> la produzione di ozono, questo perché, in condizioni di abbondanza di </a:t>
            </a:r>
            <a:r>
              <a:rPr lang="it-IT" sz="2000" b="1" dirty="0" err="1">
                <a:latin typeface="Comic Sans MS" charset="0"/>
                <a:ea typeface="ＭＳ Ｐゴシック" charset="-128"/>
              </a:rPr>
              <a:t>NO</a:t>
            </a:r>
            <a:r>
              <a:rPr lang="it-IT" sz="2000" b="1" i="1" baseline="-25000" dirty="0" err="1">
                <a:latin typeface="Comic Sans MS" charset="0"/>
                <a:ea typeface="ＭＳ Ｐゴシック" charset="-128"/>
              </a:rPr>
              <a:t>x</a:t>
            </a:r>
            <a:r>
              <a:rPr lang="it-IT" sz="2000" b="1" dirty="0">
                <a:latin typeface="Comic Sans MS" charset="0"/>
                <a:ea typeface="ＭＳ Ｐゴシック" charset="-128"/>
              </a:rPr>
              <a:t>, vengono sottratti radicali HO</a:t>
            </a:r>
            <a:r>
              <a:rPr lang="it-IT" sz="2000" b="1" baseline="-25000" dirty="0">
                <a:latin typeface="Comic Sans MS" charset="0"/>
                <a:ea typeface="ＭＳ Ｐゴシック" charset="-128"/>
              </a:rPr>
              <a:t>2</a:t>
            </a:r>
            <a:r>
              <a:rPr lang="it-IT" sz="2000" b="1" dirty="0">
                <a:latin typeface="Comic Sans MS" charset="0"/>
                <a:ea typeface="ＭＳ Ｐゴシック" charset="-128"/>
              </a:rPr>
              <a:t> al sistema, diminuendo la capacità ossidativa </a:t>
            </a:r>
            <a:r>
              <a:rPr lang="it-IT" sz="2000" b="1" dirty="0" err="1">
                <a:latin typeface="Comic Sans MS" charset="0"/>
                <a:ea typeface="ＭＳ Ｐゴシック" charset="-128"/>
              </a:rPr>
              <a:t>dell</a:t>
            </a:r>
            <a:r>
              <a:rPr lang="ja-JP" altLang="it-IT" sz="2000" b="1" dirty="0">
                <a:latin typeface="Arial"/>
                <a:ea typeface="ＭＳ Ｐゴシック" charset="-128"/>
              </a:rPr>
              <a:t>’</a:t>
            </a:r>
            <a:r>
              <a:rPr lang="it-IT" sz="2000" b="1" dirty="0">
                <a:latin typeface="Comic Sans MS" charset="0"/>
                <a:ea typeface="ＭＳ Ｐゴシック" charset="-128"/>
              </a:rPr>
              <a:t>atmosfera.</a:t>
            </a:r>
            <a:endParaRPr lang="it-IT" sz="2000" b="1" i="1" baseline="-25000" dirty="0">
              <a:latin typeface="Comic Sans MS" charset="0"/>
              <a:ea typeface="ＭＳ Ｐゴシック" charset="-128"/>
            </a:endParaRPr>
          </a:p>
        </p:txBody>
      </p:sp>
      <p:graphicFrame>
        <p:nvGraphicFramePr>
          <p:cNvPr id="376849" name="Object 2">
            <a:extLst>
              <a:ext uri="{FF2B5EF4-FFF2-40B4-BE49-F238E27FC236}">
                <a16:creationId xmlns:a16="http://schemas.microsoft.com/office/drawing/2014/main" xmlns="" id="{1FFE84C1-2740-2455-CB15-86CD654DADAC}"/>
              </a:ext>
            </a:extLst>
          </p:cNvPr>
          <p:cNvGraphicFramePr>
            <a:graphicFrameLocks noChangeAspect="1"/>
          </p:cNvGraphicFramePr>
          <p:nvPr/>
        </p:nvGraphicFramePr>
        <p:xfrm>
          <a:off x="6156325" y="2417763"/>
          <a:ext cx="1784350" cy="795337"/>
        </p:xfrm>
        <a:graphic>
          <a:graphicData uri="http://schemas.openxmlformats.org/presentationml/2006/ole">
            <mc:AlternateContent xmlns:mc="http://schemas.openxmlformats.org/markup-compatibility/2006">
              <mc:Choice xmlns:v="urn:schemas-microsoft-com:vml" Requires="v">
                <p:oleObj spid="_x0000_s17410" name="Equazione" r:id="rId4" imgW="965200" imgH="431800" progId="Equation.3">
                  <p:embed/>
                </p:oleObj>
              </mc:Choice>
              <mc:Fallback>
                <p:oleObj name="Equazione" r:id="rId4" imgW="965200" imgH="431800" progId="Equation.3">
                  <p:embed/>
                  <p:pic>
                    <p:nvPicPr>
                      <p:cNvPr id="376849" name="Object 2">
                        <a:extLst>
                          <a:ext uri="{FF2B5EF4-FFF2-40B4-BE49-F238E27FC236}">
                            <a16:creationId xmlns:a16="http://schemas.microsoft.com/office/drawing/2014/main" xmlns="" id="{1FFE84C1-2740-2455-CB15-86CD654DA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417763"/>
                        <a:ext cx="1784350" cy="795337"/>
                      </a:xfrm>
                      <a:prstGeom prst="rect">
                        <a:avLst/>
                      </a:prstGeom>
                      <a:noFill/>
                      <a:ln w="9525">
                        <a:solidFill>
                          <a:srgbClr val="0B73E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8" name="Text Box 18">
            <a:extLst>
              <a:ext uri="{FF2B5EF4-FFF2-40B4-BE49-F238E27FC236}">
                <a16:creationId xmlns:a16="http://schemas.microsoft.com/office/drawing/2014/main" xmlns="" id="{7F88703C-CD1E-6E92-7486-EF4203543190}"/>
              </a:ext>
            </a:extLst>
          </p:cNvPr>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controllo dell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 Condizioni COV-limitate</a:t>
            </a:r>
            <a:endParaRPr lang="it-IT" altLang="it-IT" sz="2000">
              <a:latin typeface="Comic Sans MS" panose="030F0702030302020204" pitchFamily="66" charset="0"/>
            </a:endParaRPr>
          </a:p>
        </p:txBody>
      </p:sp>
      <p:sp>
        <p:nvSpPr>
          <p:cNvPr id="52229" name="Segnaposto numero diapositiva 6">
            <a:extLst>
              <a:ext uri="{FF2B5EF4-FFF2-40B4-BE49-F238E27FC236}">
                <a16:creationId xmlns:a16="http://schemas.microsoft.com/office/drawing/2014/main" xmlns="" id="{D5DD6496-45EF-639B-30F5-D0E40D8AFC84}"/>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42C91807-C181-423E-8BD2-334F7027BA2E}" type="slidenum">
              <a:rPr lang="it-IT" altLang="it-IT" sz="1000">
                <a:solidFill>
                  <a:srgbClr val="000066"/>
                </a:solidFill>
                <a:latin typeface="Comic Sans MS" panose="030F0702030302020204" pitchFamily="66" charset="0"/>
              </a:rPr>
              <a:pPr algn="r" eaLnBrk="1" hangingPunct="1">
                <a:spcBef>
                  <a:spcPct val="50000"/>
                </a:spcBef>
                <a:buFontTx/>
                <a:buNone/>
              </a:pPr>
              <a:t>47</a:t>
            </a:fld>
            <a:endParaRPr lang="it-IT" altLang="it-IT" sz="1000">
              <a:solidFill>
                <a:srgbClr val="000066"/>
              </a:solidFill>
              <a:latin typeface="Comic Sans MS" panose="030F0702030302020204" pitchFamily="66" charset="0"/>
            </a:endParaRPr>
          </a:p>
        </p:txBody>
      </p:sp>
      <p:sp>
        <p:nvSpPr>
          <p:cNvPr id="52231" name="Segnaposto data 4">
            <a:extLst>
              <a:ext uri="{FF2B5EF4-FFF2-40B4-BE49-F238E27FC236}">
                <a16:creationId xmlns:a16="http://schemas.microsoft.com/office/drawing/2014/main" xmlns="" id="{4A33AEF6-1D0E-3D05-292F-C77655411EB5}"/>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52232" name="CasellaDiTesto 1">
            <a:extLst>
              <a:ext uri="{FF2B5EF4-FFF2-40B4-BE49-F238E27FC236}">
                <a16:creationId xmlns:a16="http://schemas.microsoft.com/office/drawing/2014/main" xmlns="" id="{833135E0-43BA-2000-48A3-248FF564CC98}"/>
              </a:ext>
            </a:extLst>
          </p:cNvPr>
          <p:cNvSpPr txBox="1">
            <a:spLocks noChangeArrowheads="1"/>
          </p:cNvSpPr>
          <p:nvPr/>
        </p:nvSpPr>
        <p:spPr bwMode="auto">
          <a:xfrm>
            <a:off x="900113" y="2276475"/>
            <a:ext cx="4895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i="1">
                <a:solidFill>
                  <a:srgbClr val="000066"/>
                </a:solidFill>
                <a:latin typeface="Comic Sans MS" panose="030F0702030302020204" pitchFamily="66" charset="0"/>
              </a:rPr>
              <a:t>In condizioni invece di alta concentrazione di specie NO</a:t>
            </a:r>
            <a:r>
              <a:rPr lang="it-IT" altLang="it-IT" sz="1800" i="1" baseline="-25000">
                <a:solidFill>
                  <a:srgbClr val="000066"/>
                </a:solidFill>
                <a:latin typeface="Comic Sans MS" panose="030F0702030302020204" pitchFamily="66" charset="0"/>
              </a:rPr>
              <a:t>x</a:t>
            </a:r>
            <a:r>
              <a:rPr lang="it-IT" altLang="it-IT" sz="1800" i="1">
                <a:solidFill>
                  <a:srgbClr val="000066"/>
                </a:solidFill>
                <a:latin typeface="Comic Sans MS" panose="030F0702030302020204" pitchFamily="66" charset="0"/>
              </a:rPr>
              <a:t>, la stessa relazione si semplifica in: </a:t>
            </a:r>
          </a:p>
        </p:txBody>
      </p:sp>
      <p:sp>
        <p:nvSpPr>
          <p:cNvPr id="10" name="Rectangle 40">
            <a:extLst>
              <a:ext uri="{FF2B5EF4-FFF2-40B4-BE49-F238E27FC236}">
                <a16:creationId xmlns:a16="http://schemas.microsoft.com/office/drawing/2014/main" xmlns="" id="{D50AE3C6-F49D-55F6-D761-E2BA72392761}"/>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76849"/>
                                        </p:tgtEl>
                                        <p:attrNameLst>
                                          <p:attrName>style.visibility</p:attrName>
                                        </p:attrNameLst>
                                      </p:cBhvr>
                                      <p:to>
                                        <p:strVal val="visible"/>
                                      </p:to>
                                    </p:set>
                                    <p:animEffect transition="in" filter="box(out)">
                                      <p:cBhvr>
                                        <p:cTn id="7" dur="500"/>
                                        <p:tgtEl>
                                          <p:spTgt spid="37684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76848">
                                            <p:txEl>
                                              <p:pRg st="0" end="0"/>
                                            </p:txEl>
                                          </p:spTgt>
                                        </p:tgtEl>
                                        <p:attrNameLst>
                                          <p:attrName>style.visibility</p:attrName>
                                        </p:attrNameLst>
                                      </p:cBhvr>
                                      <p:to>
                                        <p:strVal val="visible"/>
                                      </p:to>
                                    </p:set>
                                    <p:animEffect transition="in" filter="box(out)">
                                      <p:cBhvr>
                                        <p:cTn id="12" dur="500"/>
                                        <p:tgtEl>
                                          <p:spTgt spid="37684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76848">
                                            <p:txEl>
                                              <p:pRg st="1" end="1"/>
                                            </p:txEl>
                                          </p:spTgt>
                                        </p:tgtEl>
                                        <p:attrNameLst>
                                          <p:attrName>style.visibility</p:attrName>
                                        </p:attrNameLst>
                                      </p:cBhvr>
                                      <p:to>
                                        <p:strVal val="visible"/>
                                      </p:to>
                                    </p:set>
                                    <p:animEffect transition="in" filter="box(out)">
                                      <p:cBhvr>
                                        <p:cTn id="17" dur="500"/>
                                        <p:tgtEl>
                                          <p:spTgt spid="376848">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76848">
                                            <p:txEl>
                                              <p:pRg st="2" end="2"/>
                                            </p:txEl>
                                          </p:spTgt>
                                        </p:tgtEl>
                                        <p:attrNameLst>
                                          <p:attrName>style.visibility</p:attrName>
                                        </p:attrNameLst>
                                      </p:cBhvr>
                                      <p:to>
                                        <p:strVal val="visible"/>
                                      </p:to>
                                    </p:set>
                                    <p:animEffect transition="in" filter="box(out)">
                                      <p:cBhvr>
                                        <p:cTn id="22" dur="500"/>
                                        <p:tgtEl>
                                          <p:spTgt spid="376848">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97">
            <a:extLst>
              <a:ext uri="{FF2B5EF4-FFF2-40B4-BE49-F238E27FC236}">
                <a16:creationId xmlns:a16="http://schemas.microsoft.com/office/drawing/2014/main" xmlns="" id="{B5651554-C61F-ED36-BA58-625BA3CBF181}"/>
              </a:ext>
            </a:extLst>
          </p:cNvPr>
          <p:cNvSpPr txBox="1">
            <a:spLocks noChangeArrowheads="1"/>
          </p:cNvSpPr>
          <p:nvPr/>
        </p:nvSpPr>
        <p:spPr bwMode="auto">
          <a:xfrm>
            <a:off x="500063" y="121443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controllo dell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 Condizioni NO</a:t>
            </a:r>
            <a:r>
              <a:rPr lang="it-IT" altLang="it-IT" sz="2400" i="1" baseline="-25000">
                <a:solidFill>
                  <a:srgbClr val="FFFF66"/>
                </a:solidFill>
                <a:latin typeface="Comic Sans MS" panose="030F0702030302020204" pitchFamily="66" charset="0"/>
              </a:rPr>
              <a:t>x</a:t>
            </a:r>
            <a:r>
              <a:rPr lang="it-IT" altLang="it-IT" sz="2400">
                <a:solidFill>
                  <a:srgbClr val="FFFF66"/>
                </a:solidFill>
                <a:latin typeface="Comic Sans MS" panose="030F0702030302020204" pitchFamily="66" charset="0"/>
              </a:rPr>
              <a:t>-limitate</a:t>
            </a:r>
            <a:endParaRPr lang="it-IT" altLang="it-IT" sz="2000">
              <a:latin typeface="Comic Sans MS" panose="030F0702030302020204" pitchFamily="66" charset="0"/>
            </a:endParaRPr>
          </a:p>
        </p:txBody>
      </p:sp>
      <p:sp>
        <p:nvSpPr>
          <p:cNvPr id="53251" name="Text Box 98">
            <a:extLst>
              <a:ext uri="{FF2B5EF4-FFF2-40B4-BE49-F238E27FC236}">
                <a16:creationId xmlns:a16="http://schemas.microsoft.com/office/drawing/2014/main" xmlns="" id="{7AB5153A-60FF-2E55-6CA2-BE1A2A7F7C11}"/>
              </a:ext>
            </a:extLst>
          </p:cNvPr>
          <p:cNvSpPr txBox="1">
            <a:spLocks noChangeArrowheads="1"/>
          </p:cNvSpPr>
          <p:nvPr/>
        </p:nvSpPr>
        <p:spPr bwMode="auto">
          <a:xfrm>
            <a:off x="500063" y="1785938"/>
            <a:ext cx="822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Per cui la produzione di ozono può essere stimata dalla relazione</a:t>
            </a:r>
          </a:p>
        </p:txBody>
      </p:sp>
      <p:sp>
        <p:nvSpPr>
          <p:cNvPr id="322660" name="Text Box 100">
            <a:extLst>
              <a:ext uri="{FF2B5EF4-FFF2-40B4-BE49-F238E27FC236}">
                <a16:creationId xmlns:a16="http://schemas.microsoft.com/office/drawing/2014/main" xmlns="" id="{88E6F757-0365-A9CC-EF98-7E8389F9B50B}"/>
              </a:ext>
            </a:extLst>
          </p:cNvPr>
          <p:cNvSpPr txBox="1">
            <a:spLocks noChangeArrowheads="1"/>
          </p:cNvSpPr>
          <p:nvPr/>
        </p:nvSpPr>
        <p:spPr bwMode="auto">
          <a:xfrm>
            <a:off x="3357563" y="2214563"/>
            <a:ext cx="5400675" cy="1362075"/>
          </a:xfrm>
          <a:prstGeom prst="rect">
            <a:avLst/>
          </a:prstGeom>
          <a:noFill/>
          <a:ln>
            <a:noFill/>
          </a:ln>
          <a:effectLst/>
        </p:spPr>
        <p:txBody>
          <a:bodyPr>
            <a:spAutoFit/>
          </a:bodyPr>
          <a:lstStyle/>
          <a:p>
            <a:pPr algn="just" eaLnBrk="1" hangingPunct="1">
              <a:spcBef>
                <a:spcPct val="50000"/>
              </a:spcBef>
              <a:defRPr/>
            </a:pPr>
            <a:r>
              <a:rPr lang="it-IT" sz="1500" dirty="0">
                <a:latin typeface="Comic Sans MS" charset="0"/>
                <a:ea typeface="ＭＳ Ｐゴシック" charset="-128"/>
              </a:rPr>
              <a:t>In condizioni di bassa concentrazione di </a:t>
            </a:r>
            <a:r>
              <a:rPr lang="it-IT" sz="1500" dirty="0" err="1">
                <a:latin typeface="Comic Sans MS" charset="0"/>
                <a:ea typeface="ＭＳ Ｐゴシック" charset="-128"/>
              </a:rPr>
              <a:t>NO</a:t>
            </a:r>
            <a:r>
              <a:rPr lang="it-IT" sz="1500" i="1" baseline="-25000" dirty="0" err="1">
                <a:latin typeface="Comic Sans MS" charset="0"/>
                <a:ea typeface="ＭＳ Ｐゴシック" charset="-128"/>
              </a:rPr>
              <a:t>x</a:t>
            </a:r>
            <a:r>
              <a:rPr lang="it-IT" sz="1500" dirty="0">
                <a:latin typeface="Comic Sans MS" charset="0"/>
                <a:ea typeface="ＭＳ Ｐゴシック" charset="-128"/>
              </a:rPr>
              <a:t>, la produzione di ozono è </a:t>
            </a:r>
            <a:r>
              <a:rPr lang="it-IT" sz="1500" u="sng" dirty="0">
                <a:latin typeface="Comic Sans MS" charset="0"/>
                <a:ea typeface="ＭＳ Ｐゴシック" charset="-128"/>
              </a:rPr>
              <a:t>direttamente</a:t>
            </a:r>
            <a:r>
              <a:rPr lang="it-IT" sz="1500" dirty="0">
                <a:latin typeface="Comic Sans MS" charset="0"/>
                <a:ea typeface="ＭＳ Ｐゴシック" charset="-128"/>
              </a:rPr>
              <a:t> proporzionale alla concentrazione di NO.</a:t>
            </a:r>
          </a:p>
          <a:p>
            <a:pPr algn="just" eaLnBrk="1" hangingPunct="1">
              <a:spcBef>
                <a:spcPct val="50000"/>
              </a:spcBef>
              <a:defRPr/>
            </a:pPr>
            <a:r>
              <a:rPr lang="it-IT" sz="1500" dirty="0">
                <a:latin typeface="Comic Sans MS" charset="0"/>
                <a:ea typeface="ＭＳ Ｐゴシック" charset="-128"/>
              </a:rPr>
              <a:t>Queste condizioni sono dette </a:t>
            </a:r>
            <a:r>
              <a:rPr lang="it-IT" sz="1500" u="sng" dirty="0" err="1">
                <a:effectLst>
                  <a:outerShdw blurRad="38100" dist="38100" dir="2700000" algn="tl">
                    <a:srgbClr val="000000"/>
                  </a:outerShdw>
                </a:effectLst>
                <a:latin typeface="Comic Sans MS" charset="0"/>
                <a:ea typeface="ＭＳ Ｐゴシック" charset="-128"/>
              </a:rPr>
              <a:t>NO</a:t>
            </a:r>
            <a:r>
              <a:rPr lang="it-IT" sz="1500" i="1" u="sng" baseline="-25000" dirty="0" err="1">
                <a:effectLst>
                  <a:outerShdw blurRad="38100" dist="38100" dir="2700000" algn="tl">
                    <a:srgbClr val="000000"/>
                  </a:outerShdw>
                </a:effectLst>
                <a:latin typeface="Comic Sans MS" charset="0"/>
                <a:ea typeface="ＭＳ Ｐゴシック" charset="-128"/>
              </a:rPr>
              <a:t>x</a:t>
            </a:r>
            <a:r>
              <a:rPr lang="it-IT" sz="1500" u="sng" dirty="0" err="1">
                <a:effectLst>
                  <a:outerShdw blurRad="38100" dist="38100" dir="2700000" algn="tl">
                    <a:srgbClr val="000000"/>
                  </a:outerShdw>
                </a:effectLst>
                <a:latin typeface="Comic Sans MS" charset="0"/>
                <a:ea typeface="ＭＳ Ｐゴシック" charset="-128"/>
              </a:rPr>
              <a:t>-limitate</a:t>
            </a:r>
            <a:r>
              <a:rPr lang="it-IT" sz="1500" dirty="0">
                <a:latin typeface="Comic Sans MS" charset="0"/>
                <a:ea typeface="ＭＳ Ｐゴシック" charset="-128"/>
              </a:rPr>
              <a:t>, perché è il controllo degli </a:t>
            </a:r>
            <a:r>
              <a:rPr lang="it-IT" sz="1500" dirty="0" err="1">
                <a:latin typeface="Comic Sans MS" charset="0"/>
                <a:ea typeface="ＭＳ Ｐゴシック" charset="-128"/>
              </a:rPr>
              <a:t>NO</a:t>
            </a:r>
            <a:r>
              <a:rPr lang="it-IT" sz="1500" i="1" baseline="-25000" dirty="0" err="1">
                <a:latin typeface="Comic Sans MS" charset="0"/>
                <a:ea typeface="ＭＳ Ｐゴシック" charset="-128"/>
              </a:rPr>
              <a:t>x</a:t>
            </a:r>
            <a:r>
              <a:rPr lang="it-IT" sz="1500" dirty="0">
                <a:latin typeface="Comic Sans MS" charset="0"/>
                <a:ea typeface="ＭＳ Ｐゴシック" charset="-128"/>
              </a:rPr>
              <a:t> che può limitare la produzione di ozono</a:t>
            </a:r>
            <a:endParaRPr lang="it-IT" sz="1500" i="1" baseline="-25000" dirty="0">
              <a:latin typeface="Comic Sans MS" charset="0"/>
              <a:ea typeface="ＭＳ Ｐゴシック" charset="-128"/>
            </a:endParaRPr>
          </a:p>
        </p:txBody>
      </p:sp>
      <p:graphicFrame>
        <p:nvGraphicFramePr>
          <p:cNvPr id="322667" name="Object 2">
            <a:extLst>
              <a:ext uri="{FF2B5EF4-FFF2-40B4-BE49-F238E27FC236}">
                <a16:creationId xmlns:a16="http://schemas.microsoft.com/office/drawing/2014/main" xmlns="" id="{23CF0A32-7779-670D-498C-67BACCB9FC03}"/>
              </a:ext>
            </a:extLst>
          </p:cNvPr>
          <p:cNvGraphicFramePr>
            <a:graphicFrameLocks noChangeAspect="1"/>
          </p:cNvGraphicFramePr>
          <p:nvPr/>
        </p:nvGraphicFramePr>
        <p:xfrm>
          <a:off x="785813" y="2643188"/>
          <a:ext cx="2206625" cy="514350"/>
        </p:xfrm>
        <a:graphic>
          <a:graphicData uri="http://schemas.openxmlformats.org/presentationml/2006/ole">
            <mc:AlternateContent xmlns:mc="http://schemas.openxmlformats.org/markup-compatibility/2006">
              <mc:Choice xmlns:v="urn:schemas-microsoft-com:vml" Requires="v">
                <p:oleObj spid="_x0000_s18434" name="Equation" r:id="rId4" imgW="1193800" imgH="279400" progId="Equation.3">
                  <p:embed/>
                </p:oleObj>
              </mc:Choice>
              <mc:Fallback>
                <p:oleObj name="Equation" r:id="rId4" imgW="1193800" imgH="279400" progId="Equation.3">
                  <p:embed/>
                  <p:pic>
                    <p:nvPicPr>
                      <p:cNvPr id="322667" name="Object 2">
                        <a:extLst>
                          <a:ext uri="{FF2B5EF4-FFF2-40B4-BE49-F238E27FC236}">
                            <a16:creationId xmlns:a16="http://schemas.microsoft.com/office/drawing/2014/main" xmlns="" id="{23CF0A32-7779-670D-498C-67BACCB9F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2643188"/>
                        <a:ext cx="22066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53254" name="Segnaposto numero diapositiva 6">
            <a:extLst>
              <a:ext uri="{FF2B5EF4-FFF2-40B4-BE49-F238E27FC236}">
                <a16:creationId xmlns:a16="http://schemas.microsoft.com/office/drawing/2014/main" xmlns="" id="{595FD390-BA3C-8697-EB40-0A4467E0DD46}"/>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922B458-EDE8-4D0B-8051-E000F59D3FF1}" type="slidenum">
              <a:rPr lang="it-IT" altLang="it-IT" sz="1000">
                <a:solidFill>
                  <a:srgbClr val="000066"/>
                </a:solidFill>
                <a:latin typeface="Comic Sans MS" panose="030F0702030302020204" pitchFamily="66" charset="0"/>
              </a:rPr>
              <a:pPr algn="r" eaLnBrk="1" hangingPunct="1">
                <a:spcBef>
                  <a:spcPct val="50000"/>
                </a:spcBef>
                <a:buFontTx/>
                <a:buNone/>
              </a:pPr>
              <a:t>48</a:t>
            </a:fld>
            <a:endParaRPr lang="it-IT" altLang="it-IT" sz="1000">
              <a:solidFill>
                <a:srgbClr val="000066"/>
              </a:solidFill>
              <a:latin typeface="Comic Sans MS" panose="030F0702030302020204" pitchFamily="66" charset="0"/>
            </a:endParaRPr>
          </a:p>
        </p:txBody>
      </p:sp>
      <p:graphicFrame>
        <p:nvGraphicFramePr>
          <p:cNvPr id="376849" name="Object 2">
            <a:extLst>
              <a:ext uri="{FF2B5EF4-FFF2-40B4-BE49-F238E27FC236}">
                <a16:creationId xmlns:a16="http://schemas.microsoft.com/office/drawing/2014/main" xmlns="" id="{C7A28996-1650-4399-E0B8-957E13513C3D}"/>
              </a:ext>
            </a:extLst>
          </p:cNvPr>
          <p:cNvGraphicFramePr>
            <a:graphicFrameLocks noChangeAspect="1"/>
          </p:cNvGraphicFramePr>
          <p:nvPr/>
        </p:nvGraphicFramePr>
        <p:xfrm>
          <a:off x="785813" y="4357688"/>
          <a:ext cx="2065337" cy="841375"/>
        </p:xfrm>
        <a:graphic>
          <a:graphicData uri="http://schemas.openxmlformats.org/presentationml/2006/ole">
            <mc:AlternateContent xmlns:mc="http://schemas.openxmlformats.org/markup-compatibility/2006">
              <mc:Choice xmlns:v="urn:schemas-microsoft-com:vml" Requires="v">
                <p:oleObj spid="_x0000_s18435" name="Equation" r:id="rId6" imgW="1117600" imgH="457200" progId="Equation.3">
                  <p:embed/>
                </p:oleObj>
              </mc:Choice>
              <mc:Fallback>
                <p:oleObj name="Equation" r:id="rId6" imgW="1117600" imgH="457200" progId="Equation.3">
                  <p:embed/>
                  <p:pic>
                    <p:nvPicPr>
                      <p:cNvPr id="376849" name="Object 2">
                        <a:extLst>
                          <a:ext uri="{FF2B5EF4-FFF2-40B4-BE49-F238E27FC236}">
                            <a16:creationId xmlns:a16="http://schemas.microsoft.com/office/drawing/2014/main" xmlns="" id="{C7A28996-1650-4399-E0B8-957E13513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4357688"/>
                        <a:ext cx="2065337"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1" name="Text Box 16">
            <a:extLst>
              <a:ext uri="{FF2B5EF4-FFF2-40B4-BE49-F238E27FC236}">
                <a16:creationId xmlns:a16="http://schemas.microsoft.com/office/drawing/2014/main" xmlns="" id="{616C842B-948B-E206-0EDA-06614FD9161B}"/>
              </a:ext>
            </a:extLst>
          </p:cNvPr>
          <p:cNvSpPr txBox="1">
            <a:spLocks noChangeArrowheads="1"/>
          </p:cNvSpPr>
          <p:nvPr/>
        </p:nvSpPr>
        <p:spPr bwMode="auto">
          <a:xfrm>
            <a:off x="3457575" y="3643313"/>
            <a:ext cx="5329238" cy="2862262"/>
          </a:xfrm>
          <a:prstGeom prst="rect">
            <a:avLst/>
          </a:prstGeom>
          <a:noFill/>
          <a:ln>
            <a:noFill/>
          </a:ln>
          <a:effectLst/>
        </p:spPr>
        <p:txBody>
          <a:bodyPr>
            <a:spAutoFit/>
          </a:bodyPr>
          <a:lstStyle/>
          <a:p>
            <a:pPr algn="just" eaLnBrk="1" hangingPunct="1">
              <a:spcBef>
                <a:spcPct val="50000"/>
              </a:spcBef>
              <a:defRPr/>
            </a:pPr>
            <a:r>
              <a:rPr lang="it-IT" sz="1500" dirty="0">
                <a:latin typeface="Comic Sans MS" charset="0"/>
                <a:ea typeface="ＭＳ Ｐゴシック" charset="-128"/>
              </a:rPr>
              <a:t>In condizioni di alta concentrazione di </a:t>
            </a:r>
            <a:r>
              <a:rPr lang="it-IT" sz="1500" dirty="0" err="1">
                <a:latin typeface="Comic Sans MS" charset="0"/>
                <a:ea typeface="ＭＳ Ｐゴシック" charset="-128"/>
              </a:rPr>
              <a:t>NO</a:t>
            </a:r>
            <a:r>
              <a:rPr lang="it-IT" sz="1500" i="1" baseline="-25000" dirty="0" err="1">
                <a:latin typeface="Comic Sans MS" charset="0"/>
                <a:ea typeface="ＭＳ Ｐゴシック" charset="-128"/>
              </a:rPr>
              <a:t>x</a:t>
            </a:r>
            <a:r>
              <a:rPr lang="it-IT" sz="1500" dirty="0">
                <a:latin typeface="Comic Sans MS" charset="0"/>
                <a:ea typeface="ＭＳ Ｐゴシック" charset="-128"/>
              </a:rPr>
              <a:t>, la produzione di ozono è </a:t>
            </a:r>
            <a:r>
              <a:rPr lang="it-IT" sz="1500" u="sng" dirty="0">
                <a:latin typeface="Comic Sans MS" charset="0"/>
                <a:ea typeface="ＭＳ Ｐゴシック" charset="-128"/>
              </a:rPr>
              <a:t>inversamente</a:t>
            </a:r>
            <a:r>
              <a:rPr lang="it-IT" sz="1500" dirty="0">
                <a:latin typeface="Comic Sans MS" charset="0"/>
                <a:ea typeface="ＭＳ Ｐゴシック" charset="-128"/>
              </a:rPr>
              <a:t> proporzionale alla concentrazione di NO</a:t>
            </a:r>
            <a:r>
              <a:rPr lang="it-IT" sz="1500" baseline="-25000" dirty="0">
                <a:latin typeface="Comic Sans MS" charset="0"/>
                <a:ea typeface="ＭＳ Ｐゴシック" charset="-128"/>
              </a:rPr>
              <a:t>2</a:t>
            </a:r>
            <a:r>
              <a:rPr lang="it-IT" sz="1500" dirty="0">
                <a:latin typeface="Comic Sans MS" charset="0"/>
                <a:ea typeface="ＭＳ Ｐゴシック" charset="-128"/>
              </a:rPr>
              <a:t>, e </a:t>
            </a:r>
            <a:r>
              <a:rPr lang="it-IT" sz="1500" u="sng" dirty="0">
                <a:latin typeface="Comic Sans MS" charset="0"/>
                <a:ea typeface="ＭＳ Ｐゴシック" charset="-128"/>
              </a:rPr>
              <a:t>direttamente</a:t>
            </a:r>
            <a:r>
              <a:rPr lang="it-IT" sz="1500" dirty="0">
                <a:latin typeface="Comic Sans MS" charset="0"/>
                <a:ea typeface="ＭＳ Ｐゴシック" charset="-128"/>
              </a:rPr>
              <a:t> proporzionale alla concentrazione di composti organici.</a:t>
            </a:r>
          </a:p>
          <a:p>
            <a:pPr algn="just" eaLnBrk="1" hangingPunct="1">
              <a:spcBef>
                <a:spcPct val="50000"/>
              </a:spcBef>
              <a:defRPr/>
            </a:pPr>
            <a:r>
              <a:rPr lang="it-IT" sz="1500" dirty="0">
                <a:latin typeface="Comic Sans MS" charset="0"/>
                <a:ea typeface="ＭＳ Ｐゴシック" charset="-128"/>
              </a:rPr>
              <a:t>Queste condizioni sono dette </a:t>
            </a:r>
            <a:r>
              <a:rPr lang="it-IT" sz="1500" u="sng" dirty="0" err="1">
                <a:effectLst>
                  <a:outerShdw blurRad="38100" dist="38100" dir="2700000" algn="tl">
                    <a:srgbClr val="000000"/>
                  </a:outerShdw>
                </a:effectLst>
                <a:latin typeface="Comic Sans MS" charset="0"/>
                <a:ea typeface="ＭＳ Ｐゴシック" charset="-128"/>
              </a:rPr>
              <a:t>COV-limitate</a:t>
            </a:r>
            <a:r>
              <a:rPr lang="it-IT" sz="1500" dirty="0">
                <a:latin typeface="Comic Sans MS" charset="0"/>
                <a:ea typeface="ＭＳ Ｐゴシック" charset="-128"/>
              </a:rPr>
              <a:t>, perché è il controllo degli COV che può limitare la produzione di ozono.</a:t>
            </a:r>
          </a:p>
          <a:p>
            <a:pPr algn="just" eaLnBrk="1" hangingPunct="1">
              <a:spcBef>
                <a:spcPct val="50000"/>
              </a:spcBef>
              <a:defRPr/>
            </a:pPr>
            <a:r>
              <a:rPr lang="it-IT" sz="1500" dirty="0">
                <a:latin typeface="Comic Sans MS" charset="0"/>
                <a:ea typeface="ＭＳ Ｐゴシック" charset="-128"/>
              </a:rPr>
              <a:t>Un aumento di </a:t>
            </a:r>
            <a:r>
              <a:rPr lang="it-IT" sz="1500" dirty="0" err="1">
                <a:latin typeface="Comic Sans MS" charset="0"/>
                <a:ea typeface="ＭＳ Ｐゴシック" charset="-128"/>
              </a:rPr>
              <a:t>NO</a:t>
            </a:r>
            <a:r>
              <a:rPr lang="it-IT" sz="1500" i="1" baseline="-25000" dirty="0" err="1">
                <a:latin typeface="Comic Sans MS" charset="0"/>
                <a:ea typeface="ＭＳ Ｐゴシック" charset="-128"/>
              </a:rPr>
              <a:t>x</a:t>
            </a:r>
            <a:r>
              <a:rPr lang="it-IT" sz="1500" dirty="0">
                <a:latin typeface="Comic Sans MS" charset="0"/>
                <a:ea typeface="ＭＳ Ｐゴシック" charset="-128"/>
              </a:rPr>
              <a:t> </a:t>
            </a:r>
            <a:r>
              <a:rPr lang="it-IT" sz="1500" u="sng" dirty="0">
                <a:latin typeface="Comic Sans MS" charset="0"/>
                <a:ea typeface="ＭＳ Ｐゴシック" charset="-128"/>
              </a:rPr>
              <a:t>diminuisce</a:t>
            </a:r>
            <a:r>
              <a:rPr lang="it-IT" sz="1500" dirty="0">
                <a:latin typeface="Comic Sans MS" charset="0"/>
                <a:ea typeface="ＭＳ Ｐゴシック" charset="-128"/>
              </a:rPr>
              <a:t> la produzione di ozono, questo perché, in condizioni di abbondanza di </a:t>
            </a:r>
            <a:r>
              <a:rPr lang="it-IT" sz="1500" dirty="0" err="1">
                <a:latin typeface="Comic Sans MS" charset="0"/>
                <a:ea typeface="ＭＳ Ｐゴシック" charset="-128"/>
              </a:rPr>
              <a:t>NO</a:t>
            </a:r>
            <a:r>
              <a:rPr lang="it-IT" sz="1500" i="1" baseline="-25000" dirty="0" err="1">
                <a:latin typeface="Comic Sans MS" charset="0"/>
                <a:ea typeface="ＭＳ Ｐゴシック" charset="-128"/>
              </a:rPr>
              <a:t>x</a:t>
            </a:r>
            <a:r>
              <a:rPr lang="it-IT" sz="1500" dirty="0">
                <a:latin typeface="Comic Sans MS" charset="0"/>
                <a:ea typeface="ＭＳ Ｐゴシック" charset="-128"/>
              </a:rPr>
              <a:t>, vengono sottratti radicali HO</a:t>
            </a:r>
            <a:r>
              <a:rPr lang="it-IT" sz="1500" baseline="-25000" dirty="0">
                <a:latin typeface="Comic Sans MS" charset="0"/>
                <a:ea typeface="ＭＳ Ｐゴシック" charset="-128"/>
              </a:rPr>
              <a:t>2</a:t>
            </a:r>
            <a:r>
              <a:rPr lang="it-IT" sz="1500" dirty="0">
                <a:latin typeface="Comic Sans MS" charset="0"/>
                <a:ea typeface="ＭＳ Ｐゴシック" charset="-128"/>
              </a:rPr>
              <a:t> al sistema, diminuendo la capacità ossidativa </a:t>
            </a:r>
            <a:r>
              <a:rPr lang="it-IT" sz="1500" dirty="0" err="1">
                <a:latin typeface="Comic Sans MS" charset="0"/>
                <a:ea typeface="ＭＳ Ｐゴシック" charset="-128"/>
              </a:rPr>
              <a:t>dell</a:t>
            </a:r>
            <a:r>
              <a:rPr lang="ja-JP" altLang="it-IT" sz="1500" dirty="0">
                <a:latin typeface="Arial"/>
                <a:ea typeface="ＭＳ Ｐゴシック" charset="-128"/>
              </a:rPr>
              <a:t>’</a:t>
            </a:r>
            <a:r>
              <a:rPr lang="it-IT" sz="1500" dirty="0">
                <a:latin typeface="Comic Sans MS" charset="0"/>
                <a:ea typeface="ＭＳ Ｐゴシック" charset="-128"/>
              </a:rPr>
              <a:t>atmosfera.</a:t>
            </a:r>
            <a:endParaRPr lang="it-IT" sz="1500" i="1" baseline="-25000" dirty="0">
              <a:latin typeface="Comic Sans MS" charset="0"/>
              <a:ea typeface="ＭＳ Ｐゴシック" charset="-128"/>
            </a:endParaRPr>
          </a:p>
        </p:txBody>
      </p:sp>
      <p:sp>
        <p:nvSpPr>
          <p:cNvPr id="12" name="Rectangle 40">
            <a:extLst>
              <a:ext uri="{FF2B5EF4-FFF2-40B4-BE49-F238E27FC236}">
                <a16:creationId xmlns:a16="http://schemas.microsoft.com/office/drawing/2014/main" xmlns="" id="{BF054151-A0A4-5FDF-6CA3-ACA8A99F5535}"/>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22667"/>
                                        </p:tgtEl>
                                        <p:attrNameLst>
                                          <p:attrName>style.visibility</p:attrName>
                                        </p:attrNameLst>
                                      </p:cBhvr>
                                      <p:to>
                                        <p:strVal val="visible"/>
                                      </p:to>
                                    </p:set>
                                    <p:animEffect transition="in" filter="box(out)">
                                      <p:cBhvr>
                                        <p:cTn id="7" dur="500"/>
                                        <p:tgtEl>
                                          <p:spTgt spid="32266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22660">
                                            <p:txEl>
                                              <p:pRg st="0" end="0"/>
                                            </p:txEl>
                                          </p:spTgt>
                                        </p:tgtEl>
                                        <p:attrNameLst>
                                          <p:attrName>style.visibility</p:attrName>
                                        </p:attrNameLst>
                                      </p:cBhvr>
                                      <p:to>
                                        <p:strVal val="visible"/>
                                      </p:to>
                                    </p:set>
                                    <p:animEffect transition="in" filter="box(out)">
                                      <p:cBhvr>
                                        <p:cTn id="12" dur="500"/>
                                        <p:tgtEl>
                                          <p:spTgt spid="32266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22660">
                                            <p:txEl>
                                              <p:pRg st="1" end="1"/>
                                            </p:txEl>
                                          </p:spTgt>
                                        </p:tgtEl>
                                        <p:attrNameLst>
                                          <p:attrName>style.visibility</p:attrName>
                                        </p:attrNameLst>
                                      </p:cBhvr>
                                      <p:to>
                                        <p:strVal val="visible"/>
                                      </p:to>
                                    </p:set>
                                    <p:animEffect transition="in" filter="box(out)">
                                      <p:cBhvr>
                                        <p:cTn id="17" dur="500"/>
                                        <p:tgtEl>
                                          <p:spTgt spid="32266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500"/>
                            </p:stCondLst>
                            <p:childTnLst>
                              <p:par>
                                <p:cTn id="19" presetID="4" presetClass="entr" presetSubtype="32" fill="hold" nodeType="afterEffect">
                                  <p:stCondLst>
                                    <p:cond delay="0"/>
                                  </p:stCondLst>
                                  <p:childTnLst>
                                    <p:set>
                                      <p:cBhvr>
                                        <p:cTn id="20" dur="1" fill="hold">
                                          <p:stCondLst>
                                            <p:cond delay="0"/>
                                          </p:stCondLst>
                                        </p:cTn>
                                        <p:tgtEl>
                                          <p:spTgt spid="376849"/>
                                        </p:tgtEl>
                                        <p:attrNameLst>
                                          <p:attrName>style.visibility</p:attrName>
                                        </p:attrNameLst>
                                      </p:cBhvr>
                                      <p:to>
                                        <p:strVal val="visible"/>
                                      </p:to>
                                    </p:set>
                                    <p:animEffect transition="in" filter="box(out)">
                                      <p:cBhvr>
                                        <p:cTn id="21" dur="500"/>
                                        <p:tgtEl>
                                          <p:spTgt spid="37684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ox(out)">
                                      <p:cBhvr>
                                        <p:cTn id="26" dur="500"/>
                                        <p:tgtEl>
                                          <p:spTgt spid="11">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box(out)">
                                      <p:cBhvr>
                                        <p:cTn id="31" dur="500"/>
                                        <p:tgtEl>
                                          <p:spTgt spid="11">
                                            <p:txEl>
                                              <p:pRg st="1" end="1"/>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box(out)">
                                      <p:cBhvr>
                                        <p:cTn id="36" dur="500"/>
                                        <p:tgtEl>
                                          <p:spTgt spid="11">
                                            <p:txEl>
                                              <p:pRg st="2" end="2"/>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60" grpId="0" build="p" autoUpdateAnimBg="0"/>
      <p:bldP spid="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5">
            <a:extLst>
              <a:ext uri="{FF2B5EF4-FFF2-40B4-BE49-F238E27FC236}">
                <a16:creationId xmlns:a16="http://schemas.microsoft.com/office/drawing/2014/main" xmlns="" id="{C6785C28-EE85-C40C-3FCD-1B0F99A83DD1}"/>
              </a:ext>
            </a:extLst>
          </p:cNvPr>
          <p:cNvSpPr txBox="1">
            <a:spLocks noChangeArrowheads="1"/>
          </p:cNvSpPr>
          <p:nvPr/>
        </p:nvSpPr>
        <p:spPr bwMode="auto">
          <a:xfrm>
            <a:off x="755650" y="1125538"/>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FFFF66"/>
                </a:solidFill>
                <a:latin typeface="Comic Sans MS" panose="030F0702030302020204" pitchFamily="66" charset="0"/>
              </a:rPr>
              <a:t>Il controllo dell</a:t>
            </a:r>
            <a:r>
              <a:rPr lang="ja-JP" altLang="it-IT" sz="2400">
                <a:solidFill>
                  <a:srgbClr val="FFFF66"/>
                </a:solidFill>
                <a:latin typeface="Arial" panose="020B0604020202020204" pitchFamily="34" charset="0"/>
              </a:rPr>
              <a:t>’</a:t>
            </a:r>
            <a:r>
              <a:rPr lang="it-IT" altLang="it-IT" sz="2400">
                <a:solidFill>
                  <a:srgbClr val="FFFF66"/>
                </a:solidFill>
                <a:latin typeface="Comic Sans MS" panose="030F0702030302020204" pitchFamily="66" charset="0"/>
              </a:rPr>
              <a:t>ozono</a:t>
            </a:r>
            <a:endParaRPr lang="it-IT" altLang="it-IT" sz="2000">
              <a:latin typeface="Comic Sans MS" panose="030F0702030302020204" pitchFamily="66" charset="0"/>
            </a:endParaRPr>
          </a:p>
        </p:txBody>
      </p:sp>
      <p:pic>
        <p:nvPicPr>
          <p:cNvPr id="54275" name="Picture 16">
            <a:extLst>
              <a:ext uri="{FF2B5EF4-FFF2-40B4-BE49-F238E27FC236}">
                <a16:creationId xmlns:a16="http://schemas.microsoft.com/office/drawing/2014/main" xmlns="" id="{7B4EC5F6-322C-23F9-FFCB-460B5AEC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5950"/>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6" name="Group 21">
            <a:extLst>
              <a:ext uri="{FF2B5EF4-FFF2-40B4-BE49-F238E27FC236}">
                <a16:creationId xmlns:a16="http://schemas.microsoft.com/office/drawing/2014/main" xmlns="" id="{1CE460E3-705C-0295-4341-1AADFCFE0FD9}"/>
              </a:ext>
            </a:extLst>
          </p:cNvPr>
          <p:cNvGrpSpPr>
            <a:grpSpLocks/>
          </p:cNvGrpSpPr>
          <p:nvPr/>
        </p:nvGrpSpPr>
        <p:grpSpPr bwMode="auto">
          <a:xfrm>
            <a:off x="1931988" y="3733800"/>
            <a:ext cx="4343400" cy="1371600"/>
            <a:chOff x="2016" y="2352"/>
            <a:chExt cx="2736" cy="864"/>
          </a:xfrm>
        </p:grpSpPr>
        <p:sp>
          <p:nvSpPr>
            <p:cNvPr id="54285" name="Oval 17">
              <a:extLst>
                <a:ext uri="{FF2B5EF4-FFF2-40B4-BE49-F238E27FC236}">
                  <a16:creationId xmlns:a16="http://schemas.microsoft.com/office/drawing/2014/main" xmlns="" id="{159961B4-65D8-92B5-E7C3-A0344A3746C2}"/>
                </a:ext>
              </a:extLst>
            </p:cNvPr>
            <p:cNvSpPr>
              <a:spLocks noChangeArrowheads="1"/>
            </p:cNvSpPr>
            <p:nvPr/>
          </p:nvSpPr>
          <p:spPr bwMode="auto">
            <a:xfrm rot="-2353975">
              <a:off x="2160" y="2352"/>
              <a:ext cx="2448" cy="864"/>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54286" name="Text Box 18">
              <a:extLst>
                <a:ext uri="{FF2B5EF4-FFF2-40B4-BE49-F238E27FC236}">
                  <a16:creationId xmlns:a16="http://schemas.microsoft.com/office/drawing/2014/main" xmlns="" id="{24D44A0C-D572-100C-DA58-0F073BB0CA2D}"/>
                </a:ext>
              </a:extLst>
            </p:cNvPr>
            <p:cNvSpPr txBox="1">
              <a:spLocks noChangeArrowheads="1"/>
            </p:cNvSpPr>
            <p:nvPr/>
          </p:nvSpPr>
          <p:spPr bwMode="auto">
            <a:xfrm rot="-2331903">
              <a:off x="2016" y="2668"/>
              <a:ext cx="27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600">
                  <a:solidFill>
                    <a:srgbClr val="FF0000"/>
                  </a:solidFill>
                  <a:latin typeface="Comic Sans MS" panose="030F0702030302020204" pitchFamily="66" charset="0"/>
                </a:rPr>
                <a:t>Condizioni COV-limitate</a:t>
              </a:r>
            </a:p>
          </p:txBody>
        </p:sp>
      </p:grpSp>
      <p:grpSp>
        <p:nvGrpSpPr>
          <p:cNvPr id="54277" name="Group 22">
            <a:extLst>
              <a:ext uri="{FF2B5EF4-FFF2-40B4-BE49-F238E27FC236}">
                <a16:creationId xmlns:a16="http://schemas.microsoft.com/office/drawing/2014/main" xmlns="" id="{36332C72-B90D-975E-48A3-C3EB69CF54F9}"/>
              </a:ext>
            </a:extLst>
          </p:cNvPr>
          <p:cNvGrpSpPr>
            <a:grpSpLocks/>
          </p:cNvGrpSpPr>
          <p:nvPr/>
        </p:nvGrpSpPr>
        <p:grpSpPr bwMode="auto">
          <a:xfrm>
            <a:off x="1425575" y="1565275"/>
            <a:ext cx="1371600" cy="4149725"/>
            <a:chOff x="1488" y="864"/>
            <a:chExt cx="864" cy="2736"/>
          </a:xfrm>
        </p:grpSpPr>
        <p:sp>
          <p:nvSpPr>
            <p:cNvPr id="54283" name="Oval 19">
              <a:extLst>
                <a:ext uri="{FF2B5EF4-FFF2-40B4-BE49-F238E27FC236}">
                  <a16:creationId xmlns:a16="http://schemas.microsoft.com/office/drawing/2014/main" xmlns="" id="{647DCE18-E907-F4DA-C80E-6B57DDAFEB62}"/>
                </a:ext>
              </a:extLst>
            </p:cNvPr>
            <p:cNvSpPr>
              <a:spLocks noChangeArrowheads="1"/>
            </p:cNvSpPr>
            <p:nvPr/>
          </p:nvSpPr>
          <p:spPr bwMode="auto">
            <a:xfrm rot="-3670189">
              <a:off x="696" y="1824"/>
              <a:ext cx="2448" cy="864"/>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
          <p:nvSpPr>
            <p:cNvPr id="54284" name="Text Box 20">
              <a:extLst>
                <a:ext uri="{FF2B5EF4-FFF2-40B4-BE49-F238E27FC236}">
                  <a16:creationId xmlns:a16="http://schemas.microsoft.com/office/drawing/2014/main" xmlns="" id="{FE700B09-E61C-51AF-1CF4-560D1E464182}"/>
                </a:ext>
              </a:extLst>
            </p:cNvPr>
            <p:cNvSpPr txBox="1">
              <a:spLocks noChangeArrowheads="1"/>
            </p:cNvSpPr>
            <p:nvPr/>
          </p:nvSpPr>
          <p:spPr bwMode="auto">
            <a:xfrm rot="-3649878">
              <a:off x="562" y="2126"/>
              <a:ext cx="27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600">
                  <a:solidFill>
                    <a:srgbClr val="FF0000"/>
                  </a:solidFill>
                  <a:latin typeface="Comic Sans MS" panose="030F0702030302020204" pitchFamily="66" charset="0"/>
                </a:rPr>
                <a:t>Condizioni NO</a:t>
              </a:r>
              <a:r>
                <a:rPr lang="it-IT" altLang="it-IT" sz="1600" i="1" baseline="-25000">
                  <a:solidFill>
                    <a:srgbClr val="FF0000"/>
                  </a:solidFill>
                  <a:latin typeface="Comic Sans MS" panose="030F0702030302020204" pitchFamily="66" charset="0"/>
                </a:rPr>
                <a:t>x</a:t>
              </a:r>
              <a:r>
                <a:rPr lang="it-IT" altLang="it-IT" sz="1600">
                  <a:solidFill>
                    <a:srgbClr val="FF0000"/>
                  </a:solidFill>
                  <a:latin typeface="Comic Sans MS" panose="030F0702030302020204" pitchFamily="66" charset="0"/>
                </a:rPr>
                <a:t>-limitate</a:t>
              </a:r>
            </a:p>
          </p:txBody>
        </p:sp>
      </p:grpSp>
      <p:sp>
        <p:nvSpPr>
          <p:cNvPr id="54278" name="Segnaposto numero diapositiva 6">
            <a:extLst>
              <a:ext uri="{FF2B5EF4-FFF2-40B4-BE49-F238E27FC236}">
                <a16:creationId xmlns:a16="http://schemas.microsoft.com/office/drawing/2014/main" xmlns="" id="{B79FB2AD-3AFD-A043-06DF-DA6422073FEE}"/>
              </a:ext>
            </a:extLst>
          </p:cNvPr>
          <p:cNvSpPr txBox="1">
            <a:spLocks noGrp="1"/>
          </p:cNvSpPr>
          <p:nvPr/>
        </p:nvSpPr>
        <p:spPr bwMode="auto">
          <a:xfrm>
            <a:off x="8572500" y="6542088"/>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3CF04388-BBAE-4E8A-9D9A-3FA635EC4862}" type="slidenum">
              <a:rPr lang="it-IT" altLang="it-IT" sz="1000">
                <a:solidFill>
                  <a:srgbClr val="000066"/>
                </a:solidFill>
                <a:latin typeface="Comic Sans MS" panose="030F0702030302020204" pitchFamily="66" charset="0"/>
              </a:rPr>
              <a:pPr algn="r" eaLnBrk="1" hangingPunct="1">
                <a:spcBef>
                  <a:spcPct val="50000"/>
                </a:spcBef>
                <a:buFontTx/>
                <a:buNone/>
              </a:pPr>
              <a:t>49</a:t>
            </a:fld>
            <a:endParaRPr lang="it-IT" altLang="it-IT" sz="1000">
              <a:solidFill>
                <a:srgbClr val="000066"/>
              </a:solidFill>
              <a:latin typeface="Comic Sans MS" panose="030F0702030302020204" pitchFamily="66" charset="0"/>
            </a:endParaRPr>
          </a:p>
        </p:txBody>
      </p:sp>
      <p:sp>
        <p:nvSpPr>
          <p:cNvPr id="54280" name="Segnaposto data 4">
            <a:extLst>
              <a:ext uri="{FF2B5EF4-FFF2-40B4-BE49-F238E27FC236}">
                <a16:creationId xmlns:a16="http://schemas.microsoft.com/office/drawing/2014/main" xmlns="" id="{3FA9B016-891D-A74F-0335-8C48F255B3CB}"/>
              </a:ext>
            </a:extLst>
          </p:cNvPr>
          <p:cNvSpPr txBox="1">
            <a:spLocks noGrp="1"/>
          </p:cNvSpPr>
          <p:nvPr/>
        </p:nvSpPr>
        <p:spPr bwMode="auto">
          <a:xfrm>
            <a:off x="457200" y="66214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54281" name="CasellaDiTesto 1">
            <a:extLst>
              <a:ext uri="{FF2B5EF4-FFF2-40B4-BE49-F238E27FC236}">
                <a16:creationId xmlns:a16="http://schemas.microsoft.com/office/drawing/2014/main" xmlns="" id="{767BD454-D291-E9E5-B9B1-C458F07B6033}"/>
              </a:ext>
            </a:extLst>
          </p:cNvPr>
          <p:cNvSpPr txBox="1">
            <a:spLocks noChangeArrowheads="1"/>
          </p:cNvSpPr>
          <p:nvPr/>
        </p:nvSpPr>
        <p:spPr bwMode="auto">
          <a:xfrm>
            <a:off x="6732588" y="2420938"/>
            <a:ext cx="18399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latin typeface="Comic Sans MS" panose="030F0702030302020204" pitchFamily="66" charset="0"/>
              </a:rPr>
              <a:t>Distinguere tra le due condizioni è fondamentale per capire su quale dei due precursori agire al fine di ottenere una reale riduzione dell’O</a:t>
            </a:r>
            <a:r>
              <a:rPr lang="it-IT" altLang="it-IT" sz="1800" baseline="-25000">
                <a:solidFill>
                  <a:srgbClr val="000066"/>
                </a:solidFill>
                <a:latin typeface="Comic Sans MS" panose="030F0702030302020204" pitchFamily="66" charset="0"/>
              </a:rPr>
              <a:t>3</a:t>
            </a:r>
            <a:r>
              <a:rPr lang="it-IT" altLang="it-IT" sz="1800">
                <a:solidFill>
                  <a:srgbClr val="000066"/>
                </a:solidFill>
                <a:latin typeface="Comic Sans MS" panose="030F0702030302020204" pitchFamily="66" charset="0"/>
              </a:rPr>
              <a:t> prodotto in troposfera. </a:t>
            </a:r>
          </a:p>
        </p:txBody>
      </p:sp>
      <p:sp>
        <p:nvSpPr>
          <p:cNvPr id="15" name="Rectangle 40">
            <a:extLst>
              <a:ext uri="{FF2B5EF4-FFF2-40B4-BE49-F238E27FC236}">
                <a16:creationId xmlns:a16="http://schemas.microsoft.com/office/drawing/2014/main" xmlns="" id="{875282FD-DBBE-78AB-1660-755C904E69A1}"/>
              </a:ext>
            </a:extLst>
          </p:cNvPr>
          <p:cNvSpPr>
            <a:spLocks noChangeArrowheads="1"/>
          </p:cNvSpPr>
          <p:nvPr/>
        </p:nvSpPr>
        <p:spPr bwMode="auto">
          <a:xfrm>
            <a:off x="1504950" y="228600"/>
            <a:ext cx="6134100" cy="8382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algn="l"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algn="l"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algn="l"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algn="l"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defRPr/>
            </a:pPr>
            <a:r>
              <a:rPr lang="en-US" altLang="it-IT" sz="3000" i="1" dirty="0">
                <a:solidFill>
                  <a:srgbClr val="66FF33"/>
                </a:solidFill>
                <a:latin typeface="Tahoma" pitchFamily="34" charset="0"/>
              </a:rPr>
              <a:t>Lo smog </a:t>
            </a:r>
            <a:r>
              <a:rPr lang="en-US" altLang="it-IT" sz="3000" i="1" dirty="0" err="1">
                <a:solidFill>
                  <a:srgbClr val="66FF33"/>
                </a:solidFill>
                <a:latin typeface="Tahoma" pitchFamily="34" charset="0"/>
              </a:rPr>
              <a:t>fotochimico</a:t>
            </a:r>
            <a:endParaRPr lang="en-US" altLang="it-IT" sz="3000" i="1" dirty="0">
              <a:solidFill>
                <a:srgbClr val="66FF33"/>
              </a:solidFill>
              <a:latin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6">
            <a:extLst>
              <a:ext uri="{FF2B5EF4-FFF2-40B4-BE49-F238E27FC236}">
                <a16:creationId xmlns:a16="http://schemas.microsoft.com/office/drawing/2014/main" xmlns="" id="{8E0BA257-F0AF-A775-53AF-77D2829E246F}"/>
              </a:ext>
            </a:extLst>
          </p:cNvPr>
          <p:cNvSpPr>
            <a:spLocks noChangeArrowheads="1"/>
          </p:cNvSpPr>
          <p:nvPr/>
        </p:nvSpPr>
        <p:spPr bwMode="auto">
          <a:xfrm>
            <a:off x="500063" y="142875"/>
            <a:ext cx="8215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buFontTx/>
              <a:buNone/>
            </a:pPr>
            <a:r>
              <a:rPr lang="it-IT" altLang="it-IT" sz="1400">
                <a:solidFill>
                  <a:srgbClr val="000066"/>
                </a:solidFill>
                <a:latin typeface="Comic Sans MS" panose="030F0702030302020204" pitchFamily="66" charset="0"/>
              </a:rPr>
              <a:t>Il tempo di residenza di un gas può essere considerato come il suo </a:t>
            </a:r>
            <a:r>
              <a:rPr lang="it-IT" altLang="it-IT" sz="1400" i="1">
                <a:solidFill>
                  <a:srgbClr val="000066"/>
                </a:solidFill>
                <a:latin typeface="Comic Sans MS" panose="030F0702030302020204" pitchFamily="66" charset="0"/>
              </a:rPr>
              <a:t>tempo caratteristico</a:t>
            </a:r>
            <a:r>
              <a:rPr lang="it-IT" altLang="it-IT" sz="1400">
                <a:solidFill>
                  <a:srgbClr val="000066"/>
                </a:solidFill>
                <a:latin typeface="Comic Sans MS" panose="030F0702030302020204" pitchFamily="66" charset="0"/>
              </a:rPr>
              <a:t>. Se la specie chimica considerata ha un tempo di residenza breve in atmosfera, allora le sue variazioni di concentrazione avverranno principalmente su scale spaziali piccole e quindi interesseranno fenomeni atmosferici tipici della microscala o scala locale. Queste specie saranno presenti in alte concentrazioni solo in prossimità delle sorgenti. Al contrario, se una specie chimica ha un tempo di residenza lungo, allora le sue variazioni di concentrazione avverranno su scale spaziali grandi, interessando la mesoscala, la scala sinottica o addirittura la scala planetaria. Queste specie saranno caratterizzate da concentrazioni più uniformi.</a:t>
            </a:r>
          </a:p>
        </p:txBody>
      </p:sp>
      <p:pic>
        <p:nvPicPr>
          <p:cNvPr id="8195" name="Immagine 8" descr="tempi res.bmp">
            <a:extLst>
              <a:ext uri="{FF2B5EF4-FFF2-40B4-BE49-F238E27FC236}">
                <a16:creationId xmlns:a16="http://schemas.microsoft.com/office/drawing/2014/main" xmlns="" id="{8ED34C04-6CE5-5FD7-D07E-9C64A3728A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286000"/>
            <a:ext cx="46958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asellaDiTesto 9">
            <a:extLst>
              <a:ext uri="{FF2B5EF4-FFF2-40B4-BE49-F238E27FC236}">
                <a16:creationId xmlns:a16="http://schemas.microsoft.com/office/drawing/2014/main" xmlns="" id="{04E2DCD7-AAB8-A025-BE2A-F20FB1C2B727}"/>
              </a:ext>
            </a:extLst>
          </p:cNvPr>
          <p:cNvSpPr txBox="1">
            <a:spLocks noChangeArrowheads="1"/>
          </p:cNvSpPr>
          <p:nvPr/>
        </p:nvSpPr>
        <p:spPr bwMode="auto">
          <a:xfrm>
            <a:off x="5500688" y="2071688"/>
            <a:ext cx="3286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200">
                <a:solidFill>
                  <a:srgbClr val="000066"/>
                </a:solidFill>
                <a:latin typeface="Comic Sans MS" panose="030F0702030302020204" pitchFamily="66" charset="0"/>
              </a:rPr>
              <a:t>Il Tempo di residenza può essere definito come il tempo che una molecola passa in atmosfera prima di essere consumato, per reazioni chimiche o fenomeni fisici. Variano fortemente da sostanza a sostanza:</a:t>
            </a:r>
          </a:p>
        </p:txBody>
      </p:sp>
      <p:graphicFrame>
        <p:nvGraphicFramePr>
          <p:cNvPr id="11" name="Tabella 10">
            <a:extLst>
              <a:ext uri="{FF2B5EF4-FFF2-40B4-BE49-F238E27FC236}">
                <a16:creationId xmlns:a16="http://schemas.microsoft.com/office/drawing/2014/main" xmlns="" id="{75DF3ACF-2D81-6E37-A410-B8495F3E1F27}"/>
              </a:ext>
            </a:extLst>
          </p:cNvPr>
          <p:cNvGraphicFramePr>
            <a:graphicFrameLocks noGrp="1"/>
          </p:cNvGraphicFramePr>
          <p:nvPr/>
        </p:nvGraphicFramePr>
        <p:xfrm>
          <a:off x="5857875" y="3286125"/>
          <a:ext cx="2905126" cy="2967040"/>
        </p:xfrm>
        <a:graphic>
          <a:graphicData uri="http://schemas.openxmlformats.org/drawingml/2006/table">
            <a:tbl>
              <a:tblPr firstRow="1" bandRow="1">
                <a:tableStyleId>{5C22544A-7EE6-4342-B048-85BDC9FD1C3A}</a:tableStyleId>
              </a:tblPr>
              <a:tblGrid>
                <a:gridCol w="1452563">
                  <a:extLst>
                    <a:ext uri="{9D8B030D-6E8A-4147-A177-3AD203B41FA5}">
                      <a16:colId xmlns:a16="http://schemas.microsoft.com/office/drawing/2014/main" xmlns="" val="20000"/>
                    </a:ext>
                  </a:extLst>
                </a:gridCol>
                <a:gridCol w="1452563">
                  <a:extLst>
                    <a:ext uri="{9D8B030D-6E8A-4147-A177-3AD203B41FA5}">
                      <a16:colId xmlns:a16="http://schemas.microsoft.com/office/drawing/2014/main" xmlns="" val="20001"/>
                    </a:ext>
                  </a:extLst>
                </a:gridCol>
              </a:tblGrid>
              <a:tr h="370880">
                <a:tc>
                  <a:txBody>
                    <a:bodyPr/>
                    <a:lstStyle/>
                    <a:p>
                      <a:r>
                        <a:rPr lang="it-IT" sz="1500" dirty="0">
                          <a:latin typeface="Comic Sans MS" pitchFamily="66" charset="0"/>
                        </a:rPr>
                        <a:t>Sostanza</a:t>
                      </a:r>
                    </a:p>
                  </a:txBody>
                  <a:tcPr marT="45725" marB="45725"/>
                </a:tc>
                <a:tc>
                  <a:txBody>
                    <a:bodyPr/>
                    <a:lstStyle/>
                    <a:p>
                      <a:r>
                        <a:rPr lang="it-IT" sz="1500" dirty="0" err="1">
                          <a:latin typeface="Comic Sans MS" pitchFamily="66" charset="0"/>
                        </a:rPr>
                        <a:t>Res</a:t>
                      </a:r>
                      <a:r>
                        <a:rPr lang="it-IT" sz="1500" dirty="0">
                          <a:latin typeface="Comic Sans MS" pitchFamily="66" charset="0"/>
                        </a:rPr>
                        <a:t>. in </a:t>
                      </a:r>
                      <a:r>
                        <a:rPr lang="it-IT" sz="1500" dirty="0" err="1">
                          <a:latin typeface="Comic Sans MS" pitchFamily="66" charset="0"/>
                        </a:rPr>
                        <a:t>atm</a:t>
                      </a:r>
                      <a:endParaRPr lang="it-IT" sz="1500" dirty="0">
                        <a:latin typeface="Comic Sans MS" pitchFamily="66" charset="0"/>
                      </a:endParaRPr>
                    </a:p>
                  </a:txBody>
                  <a:tcPr marT="45725" marB="45725"/>
                </a:tc>
                <a:extLst>
                  <a:ext uri="{0D108BD9-81ED-4DB2-BD59-A6C34878D82A}">
                    <a16:rowId xmlns:a16="http://schemas.microsoft.com/office/drawing/2014/main" xmlns="" val="10000"/>
                  </a:ext>
                </a:extLst>
              </a:tr>
              <a:tr h="370880">
                <a:tc>
                  <a:txBody>
                    <a:bodyPr/>
                    <a:lstStyle/>
                    <a:p>
                      <a:r>
                        <a:rPr lang="it-IT" sz="1500" dirty="0">
                          <a:latin typeface="Comic Sans MS" pitchFamily="66" charset="0"/>
                        </a:rPr>
                        <a:t>CO</a:t>
                      </a:r>
                      <a:r>
                        <a:rPr lang="it-IT" sz="1500" baseline="-25000" dirty="0">
                          <a:latin typeface="Comic Sans MS" pitchFamily="66" charset="0"/>
                        </a:rPr>
                        <a:t>2</a:t>
                      </a:r>
                    </a:p>
                  </a:txBody>
                  <a:tcPr marT="45725" marB="45725"/>
                </a:tc>
                <a:tc>
                  <a:txBody>
                    <a:bodyPr/>
                    <a:lstStyle/>
                    <a:p>
                      <a:r>
                        <a:rPr lang="it-IT" sz="1500" dirty="0">
                          <a:latin typeface="Comic Sans MS" pitchFamily="66" charset="0"/>
                        </a:rPr>
                        <a:t>50-200 anni</a:t>
                      </a:r>
                    </a:p>
                  </a:txBody>
                  <a:tcPr marT="45725" marB="45725"/>
                </a:tc>
                <a:extLst>
                  <a:ext uri="{0D108BD9-81ED-4DB2-BD59-A6C34878D82A}">
                    <a16:rowId xmlns:a16="http://schemas.microsoft.com/office/drawing/2014/main" xmlns="" val="10001"/>
                  </a:ext>
                </a:extLst>
              </a:tr>
              <a:tr h="370880">
                <a:tc>
                  <a:txBody>
                    <a:bodyPr/>
                    <a:lstStyle/>
                    <a:p>
                      <a:r>
                        <a:rPr lang="it-IT" sz="1500" dirty="0">
                          <a:latin typeface="Comic Sans MS" pitchFamily="66" charset="0"/>
                        </a:rPr>
                        <a:t>CH</a:t>
                      </a:r>
                      <a:r>
                        <a:rPr lang="it-IT" sz="1500" baseline="-25000" dirty="0">
                          <a:latin typeface="Comic Sans MS" pitchFamily="66" charset="0"/>
                        </a:rPr>
                        <a:t>4</a:t>
                      </a:r>
                    </a:p>
                  </a:txBody>
                  <a:tcPr marT="45725" marB="45725"/>
                </a:tc>
                <a:tc>
                  <a:txBody>
                    <a:bodyPr/>
                    <a:lstStyle/>
                    <a:p>
                      <a:r>
                        <a:rPr lang="it-IT" sz="1500" dirty="0">
                          <a:latin typeface="Comic Sans MS" pitchFamily="66" charset="0"/>
                        </a:rPr>
                        <a:t>15 anni</a:t>
                      </a:r>
                    </a:p>
                  </a:txBody>
                  <a:tcPr marT="45725" marB="45725"/>
                </a:tc>
                <a:extLst>
                  <a:ext uri="{0D108BD9-81ED-4DB2-BD59-A6C34878D82A}">
                    <a16:rowId xmlns:a16="http://schemas.microsoft.com/office/drawing/2014/main" xmlns="" val="10002"/>
                  </a:ext>
                </a:extLst>
              </a:tr>
              <a:tr h="370880">
                <a:tc>
                  <a:txBody>
                    <a:bodyPr/>
                    <a:lstStyle/>
                    <a:p>
                      <a:r>
                        <a:rPr lang="it-IT" sz="1500" dirty="0">
                          <a:latin typeface="Comic Sans MS" pitchFamily="66" charset="0"/>
                        </a:rPr>
                        <a:t>H</a:t>
                      </a:r>
                      <a:r>
                        <a:rPr lang="it-IT" sz="1500" baseline="-25000" dirty="0">
                          <a:latin typeface="Comic Sans MS" pitchFamily="66" charset="0"/>
                        </a:rPr>
                        <a:t>2</a:t>
                      </a:r>
                      <a:r>
                        <a:rPr lang="it-IT" sz="1500" dirty="0">
                          <a:latin typeface="Comic Sans MS" pitchFamily="66" charset="0"/>
                        </a:rPr>
                        <a:t>O</a:t>
                      </a:r>
                    </a:p>
                  </a:txBody>
                  <a:tcPr marT="45725" marB="45725"/>
                </a:tc>
                <a:tc>
                  <a:txBody>
                    <a:bodyPr/>
                    <a:lstStyle/>
                    <a:p>
                      <a:r>
                        <a:rPr lang="it-IT" sz="1500" dirty="0">
                          <a:latin typeface="Comic Sans MS" pitchFamily="66" charset="0"/>
                        </a:rPr>
                        <a:t>Pochi</a:t>
                      </a:r>
                      <a:r>
                        <a:rPr lang="it-IT" sz="1500" baseline="0" dirty="0">
                          <a:latin typeface="Comic Sans MS" pitchFamily="66" charset="0"/>
                        </a:rPr>
                        <a:t> </a:t>
                      </a:r>
                      <a:r>
                        <a:rPr lang="it-IT" sz="1500" baseline="0" dirty="0" err="1">
                          <a:latin typeface="Comic Sans MS" pitchFamily="66" charset="0"/>
                        </a:rPr>
                        <a:t>gg</a:t>
                      </a:r>
                      <a:endParaRPr lang="it-IT" sz="1500" dirty="0">
                        <a:latin typeface="Comic Sans MS" pitchFamily="66" charset="0"/>
                      </a:endParaRPr>
                    </a:p>
                  </a:txBody>
                  <a:tcPr marT="45725" marB="45725"/>
                </a:tc>
                <a:extLst>
                  <a:ext uri="{0D108BD9-81ED-4DB2-BD59-A6C34878D82A}">
                    <a16:rowId xmlns:a16="http://schemas.microsoft.com/office/drawing/2014/main" xmlns="" val="10003"/>
                  </a:ext>
                </a:extLst>
              </a:tr>
              <a:tr h="370880">
                <a:tc>
                  <a:txBody>
                    <a:bodyPr/>
                    <a:lstStyle/>
                    <a:p>
                      <a:r>
                        <a:rPr lang="it-IT" sz="1500" dirty="0">
                          <a:latin typeface="Comic Sans MS" pitchFamily="66" charset="0"/>
                        </a:rPr>
                        <a:t>N</a:t>
                      </a:r>
                      <a:r>
                        <a:rPr lang="it-IT" sz="1500" baseline="-25000" dirty="0">
                          <a:latin typeface="Comic Sans MS" pitchFamily="66" charset="0"/>
                        </a:rPr>
                        <a:t>2</a:t>
                      </a:r>
                      <a:r>
                        <a:rPr lang="it-IT" sz="1500" dirty="0">
                          <a:latin typeface="Comic Sans MS" pitchFamily="66" charset="0"/>
                        </a:rPr>
                        <a:t>O</a:t>
                      </a:r>
                    </a:p>
                  </a:txBody>
                  <a:tcPr marT="45725" marB="45725"/>
                </a:tc>
                <a:tc>
                  <a:txBody>
                    <a:bodyPr/>
                    <a:lstStyle/>
                    <a:p>
                      <a:r>
                        <a:rPr lang="it-IT" sz="1500" dirty="0">
                          <a:latin typeface="Comic Sans MS" pitchFamily="66" charset="0"/>
                        </a:rPr>
                        <a:t>115 anni</a:t>
                      </a:r>
                    </a:p>
                  </a:txBody>
                  <a:tcPr marT="45725" marB="45725"/>
                </a:tc>
                <a:extLst>
                  <a:ext uri="{0D108BD9-81ED-4DB2-BD59-A6C34878D82A}">
                    <a16:rowId xmlns:a16="http://schemas.microsoft.com/office/drawing/2014/main" xmlns="" val="10004"/>
                  </a:ext>
                </a:extLst>
              </a:tr>
              <a:tr h="370880">
                <a:tc>
                  <a:txBody>
                    <a:bodyPr/>
                    <a:lstStyle/>
                    <a:p>
                      <a:r>
                        <a:rPr lang="it-IT" sz="1500" dirty="0">
                          <a:latin typeface="Comic Sans MS" pitchFamily="66" charset="0"/>
                        </a:rPr>
                        <a:t>CFC</a:t>
                      </a:r>
                    </a:p>
                  </a:txBody>
                  <a:tcPr marT="45725" marB="45725"/>
                </a:tc>
                <a:tc>
                  <a:txBody>
                    <a:bodyPr/>
                    <a:lstStyle/>
                    <a:p>
                      <a:r>
                        <a:rPr lang="it-IT" sz="1500" dirty="0">
                          <a:latin typeface="Comic Sans MS" pitchFamily="66" charset="0"/>
                        </a:rPr>
                        <a:t>50-100 anni</a:t>
                      </a:r>
                    </a:p>
                  </a:txBody>
                  <a:tcPr marT="45725" marB="45725"/>
                </a:tc>
                <a:extLst>
                  <a:ext uri="{0D108BD9-81ED-4DB2-BD59-A6C34878D82A}">
                    <a16:rowId xmlns:a16="http://schemas.microsoft.com/office/drawing/2014/main" xmlns="" val="10005"/>
                  </a:ext>
                </a:extLst>
              </a:tr>
              <a:tr h="370880">
                <a:tc>
                  <a:txBody>
                    <a:bodyPr/>
                    <a:lstStyle/>
                    <a:p>
                      <a:r>
                        <a:rPr lang="it-IT" sz="1500" dirty="0">
                          <a:latin typeface="Comic Sans MS" pitchFamily="66" charset="0"/>
                        </a:rPr>
                        <a:t>SF</a:t>
                      </a:r>
                      <a:r>
                        <a:rPr lang="it-IT" sz="1500" baseline="-25000" dirty="0">
                          <a:latin typeface="Comic Sans MS" pitchFamily="66" charset="0"/>
                        </a:rPr>
                        <a:t>6</a:t>
                      </a:r>
                    </a:p>
                  </a:txBody>
                  <a:tcPr marT="45725" marB="45725"/>
                </a:tc>
                <a:tc>
                  <a:txBody>
                    <a:bodyPr/>
                    <a:lstStyle/>
                    <a:p>
                      <a:r>
                        <a:rPr lang="it-IT" sz="1500" dirty="0">
                          <a:latin typeface="Comic Sans MS" pitchFamily="66" charset="0"/>
                        </a:rPr>
                        <a:t>3200</a:t>
                      </a:r>
                      <a:r>
                        <a:rPr lang="it-IT" sz="1500" baseline="0" dirty="0">
                          <a:latin typeface="Comic Sans MS" pitchFamily="66" charset="0"/>
                        </a:rPr>
                        <a:t> anni</a:t>
                      </a:r>
                      <a:endParaRPr lang="it-IT" sz="1500" dirty="0">
                        <a:latin typeface="Comic Sans MS" pitchFamily="66" charset="0"/>
                      </a:endParaRPr>
                    </a:p>
                  </a:txBody>
                  <a:tcPr marT="45725" marB="45725"/>
                </a:tc>
                <a:extLst>
                  <a:ext uri="{0D108BD9-81ED-4DB2-BD59-A6C34878D82A}">
                    <a16:rowId xmlns:a16="http://schemas.microsoft.com/office/drawing/2014/main" xmlns="" val="10006"/>
                  </a:ext>
                </a:extLst>
              </a:tr>
              <a:tr h="370880">
                <a:tc>
                  <a:txBody>
                    <a:bodyPr/>
                    <a:lstStyle/>
                    <a:p>
                      <a:r>
                        <a:rPr lang="it-IT" sz="1500" dirty="0">
                          <a:latin typeface="Comic Sans MS" pitchFamily="66" charset="0"/>
                        </a:rPr>
                        <a:t>C</a:t>
                      </a:r>
                      <a:r>
                        <a:rPr lang="it-IT" sz="1500" baseline="-25000" dirty="0">
                          <a:latin typeface="Comic Sans MS" pitchFamily="66" charset="0"/>
                        </a:rPr>
                        <a:t>2</a:t>
                      </a:r>
                      <a:r>
                        <a:rPr lang="it-IT" sz="1500" dirty="0">
                          <a:latin typeface="Comic Sans MS" pitchFamily="66" charset="0"/>
                        </a:rPr>
                        <a:t>F</a:t>
                      </a:r>
                      <a:r>
                        <a:rPr lang="it-IT" sz="1500" baseline="-25000" dirty="0">
                          <a:latin typeface="Comic Sans MS" pitchFamily="66" charset="0"/>
                        </a:rPr>
                        <a:t>6</a:t>
                      </a:r>
                    </a:p>
                  </a:txBody>
                  <a:tcPr marT="45725" marB="45725"/>
                </a:tc>
                <a:tc>
                  <a:txBody>
                    <a:bodyPr/>
                    <a:lstStyle/>
                    <a:p>
                      <a:r>
                        <a:rPr lang="it-IT" sz="1500" dirty="0">
                          <a:latin typeface="Comic Sans MS" pitchFamily="66" charset="0"/>
                        </a:rPr>
                        <a:t>10000 anni</a:t>
                      </a:r>
                    </a:p>
                  </a:txBody>
                  <a:tcPr marT="45725" marB="45725"/>
                </a:tc>
                <a:extLst>
                  <a:ext uri="{0D108BD9-81ED-4DB2-BD59-A6C34878D82A}">
                    <a16:rowId xmlns:a16="http://schemas.microsoft.com/office/drawing/2014/main" xmlns="" val="10007"/>
                  </a:ext>
                </a:extLst>
              </a:tr>
            </a:tbl>
          </a:graphicData>
        </a:graphic>
      </p:graphicFrame>
      <p:sp>
        <p:nvSpPr>
          <p:cNvPr id="8226" name="Segnaposto numero diapositiva 6">
            <a:extLst>
              <a:ext uri="{FF2B5EF4-FFF2-40B4-BE49-F238E27FC236}">
                <a16:creationId xmlns:a16="http://schemas.microsoft.com/office/drawing/2014/main" xmlns="" id="{73686147-A392-CDDD-5E9A-0271C7B0FD04}"/>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0771AF6B-3AB3-4E17-BF92-A1C38ECE27A0}" type="slidenum">
              <a:rPr lang="it-IT" altLang="it-IT" sz="1000">
                <a:solidFill>
                  <a:srgbClr val="000066"/>
                </a:solidFill>
                <a:latin typeface="Comic Sans MS" panose="030F0702030302020204" pitchFamily="66" charset="0"/>
              </a:rPr>
              <a:pPr algn="r" eaLnBrk="1" hangingPunct="1">
                <a:spcBef>
                  <a:spcPct val="50000"/>
                </a:spcBef>
                <a:buFontTx/>
                <a:buNone/>
              </a:pPr>
              <a:t>5</a:t>
            </a:fld>
            <a:endParaRPr lang="it-IT" altLang="it-IT" sz="1000">
              <a:solidFill>
                <a:srgbClr val="000066"/>
              </a:solidFill>
              <a:latin typeface="Comic Sans MS" panose="030F0702030302020204" pitchFamily="66" charset="0"/>
            </a:endParaRPr>
          </a:p>
        </p:txBody>
      </p:sp>
      <p:sp>
        <p:nvSpPr>
          <p:cNvPr id="8227" name="Segnaposto data 4">
            <a:extLst>
              <a:ext uri="{FF2B5EF4-FFF2-40B4-BE49-F238E27FC236}">
                <a16:creationId xmlns:a16="http://schemas.microsoft.com/office/drawing/2014/main" xmlns="" id="{518DA206-8E36-15A4-05D3-F465CF42A08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6">
            <a:extLst>
              <a:ext uri="{FF2B5EF4-FFF2-40B4-BE49-F238E27FC236}">
                <a16:creationId xmlns:a16="http://schemas.microsoft.com/office/drawing/2014/main" xmlns="" id="{93C61155-982A-31D3-2B2E-962FFDC5CFBE}"/>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73D8117D-CDF3-4EBA-8242-33FB780F41CD}" type="slidenum">
              <a:rPr lang="it-IT" altLang="it-IT" sz="1000">
                <a:solidFill>
                  <a:srgbClr val="000066"/>
                </a:solidFill>
                <a:latin typeface="Comic Sans MS" panose="030F0702030302020204" pitchFamily="66" charset="0"/>
              </a:rPr>
              <a:pPr algn="r" eaLnBrk="1" hangingPunct="1">
                <a:spcBef>
                  <a:spcPct val="50000"/>
                </a:spcBef>
                <a:buFontTx/>
                <a:buNone/>
              </a:pPr>
              <a:t>6</a:t>
            </a:fld>
            <a:endParaRPr lang="it-IT" altLang="it-IT" sz="1000">
              <a:solidFill>
                <a:srgbClr val="000066"/>
              </a:solidFill>
              <a:latin typeface="Comic Sans MS" panose="030F0702030302020204" pitchFamily="66" charset="0"/>
            </a:endParaRPr>
          </a:p>
        </p:txBody>
      </p:sp>
      <p:sp>
        <p:nvSpPr>
          <p:cNvPr id="9219" name="Segnaposto data 4">
            <a:extLst>
              <a:ext uri="{FF2B5EF4-FFF2-40B4-BE49-F238E27FC236}">
                <a16:creationId xmlns:a16="http://schemas.microsoft.com/office/drawing/2014/main" xmlns="" id="{DB78CA50-909E-33E9-94DF-4C7B2EB4C879}"/>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pic>
        <p:nvPicPr>
          <p:cNvPr id="7" name="Picture 2" descr="strati atmosfera">
            <a:extLst>
              <a:ext uri="{FF2B5EF4-FFF2-40B4-BE49-F238E27FC236}">
                <a16:creationId xmlns:a16="http://schemas.microsoft.com/office/drawing/2014/main" xmlns="" id="{8AB4EBFF-1C98-CB10-E93B-635B4E61F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14313"/>
            <a:ext cx="410051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atm.gif">
            <a:extLst>
              <a:ext uri="{FF2B5EF4-FFF2-40B4-BE49-F238E27FC236}">
                <a16:creationId xmlns:a16="http://schemas.microsoft.com/office/drawing/2014/main" xmlns="" id="{A478B0C2-B997-F499-0583-6588C19FEC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19088"/>
            <a:ext cx="4286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CasellaDiTesto 8">
            <a:extLst>
              <a:ext uri="{FF2B5EF4-FFF2-40B4-BE49-F238E27FC236}">
                <a16:creationId xmlns:a16="http://schemas.microsoft.com/office/drawing/2014/main" xmlns="" id="{6FFA90D5-0ACC-7FCE-CA42-5C2CD2E1F60D}"/>
              </a:ext>
            </a:extLst>
          </p:cNvPr>
          <p:cNvSpPr txBox="1">
            <a:spLocks noChangeArrowheads="1"/>
          </p:cNvSpPr>
          <p:nvPr/>
        </p:nvSpPr>
        <p:spPr bwMode="auto">
          <a:xfrm>
            <a:off x="214313" y="6215063"/>
            <a:ext cx="87868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latin typeface="Comic Sans MS" panose="030F0702030302020204" pitchFamily="66" charset="0"/>
              </a:rPr>
              <a:t>Abbiamo già visto come a quote diverse, l’atmosfera presenta proprietà diverse.  </a:t>
            </a:r>
          </a:p>
        </p:txBody>
      </p:sp>
      <p:sp>
        <p:nvSpPr>
          <p:cNvPr id="9" name="Ovale 8">
            <a:extLst>
              <a:ext uri="{FF2B5EF4-FFF2-40B4-BE49-F238E27FC236}">
                <a16:creationId xmlns:a16="http://schemas.microsoft.com/office/drawing/2014/main" xmlns="" id="{E9DCAA37-9697-1341-2110-50251B974BE2}"/>
              </a:ext>
            </a:extLst>
          </p:cNvPr>
          <p:cNvSpPr>
            <a:spLocks noChangeArrowheads="1"/>
          </p:cNvSpPr>
          <p:nvPr/>
        </p:nvSpPr>
        <p:spPr bwMode="auto">
          <a:xfrm>
            <a:off x="5357813" y="4714875"/>
            <a:ext cx="2928937" cy="85725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6">
            <a:extLst>
              <a:ext uri="{FF2B5EF4-FFF2-40B4-BE49-F238E27FC236}">
                <a16:creationId xmlns:a16="http://schemas.microsoft.com/office/drawing/2014/main" xmlns="" id="{D2F005C9-E42F-960F-BA38-A5293B6538FA}"/>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3C6CDE66-F919-4D48-ABA4-9D3379BB36D5}" type="slidenum">
              <a:rPr lang="it-IT" altLang="it-IT" sz="1000">
                <a:solidFill>
                  <a:srgbClr val="000066"/>
                </a:solidFill>
                <a:latin typeface="Comic Sans MS" panose="030F0702030302020204" pitchFamily="66" charset="0"/>
              </a:rPr>
              <a:pPr algn="r" eaLnBrk="1" hangingPunct="1">
                <a:spcBef>
                  <a:spcPct val="50000"/>
                </a:spcBef>
                <a:buFontTx/>
                <a:buNone/>
              </a:pPr>
              <a:t>7</a:t>
            </a:fld>
            <a:endParaRPr lang="it-IT" altLang="it-IT" sz="1000">
              <a:solidFill>
                <a:srgbClr val="000066"/>
              </a:solidFill>
              <a:latin typeface="Comic Sans MS" panose="030F0702030302020204" pitchFamily="66" charset="0"/>
            </a:endParaRPr>
          </a:p>
        </p:txBody>
      </p:sp>
      <p:sp>
        <p:nvSpPr>
          <p:cNvPr id="10243" name="Segnaposto data 4">
            <a:extLst>
              <a:ext uri="{FF2B5EF4-FFF2-40B4-BE49-F238E27FC236}">
                <a16:creationId xmlns:a16="http://schemas.microsoft.com/office/drawing/2014/main" xmlns="" id="{BECEE975-7679-0D65-72B3-CA5F2676C24B}"/>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10245" name="CasellaDiTesto 6">
            <a:extLst>
              <a:ext uri="{FF2B5EF4-FFF2-40B4-BE49-F238E27FC236}">
                <a16:creationId xmlns:a16="http://schemas.microsoft.com/office/drawing/2014/main" xmlns="" id="{C8489FF4-0235-4438-7FE9-5C86BD29AB98}"/>
              </a:ext>
            </a:extLst>
          </p:cNvPr>
          <p:cNvSpPr txBox="1">
            <a:spLocks noChangeArrowheads="1"/>
          </p:cNvSpPr>
          <p:nvPr/>
        </p:nvSpPr>
        <p:spPr bwMode="auto">
          <a:xfrm>
            <a:off x="285750" y="214313"/>
            <a:ext cx="864393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800">
                <a:solidFill>
                  <a:srgbClr val="000066"/>
                </a:solidFill>
              </a:rPr>
              <a:t>L’esistenza di questo gradiente di temperatura negativo, garantisce un continuo rimescolamento verticale delle masse d’aria, dovuto alla spinta convettiva: masse di aria calda (meso densa e quindi più “leggera”) al di sotto di masse d’aria più fredda (più densa e quindi più “pesante”). </a:t>
            </a:r>
          </a:p>
          <a:p>
            <a:pPr algn="ctr" eaLnBrk="1" hangingPunct="1">
              <a:spcBef>
                <a:spcPct val="50000"/>
              </a:spcBef>
              <a:buFontTx/>
              <a:buNone/>
            </a:pPr>
            <a:r>
              <a:rPr lang="it-IT" altLang="it-IT" sz="1800">
                <a:solidFill>
                  <a:srgbClr val="000066"/>
                </a:solidFill>
              </a:rPr>
              <a:t>Questo semplice principio è alla base dei moti delle masse d’aria su scala locale (brezze di mare, brezze di valle) e globale (trasporto a diverse latitudini). </a:t>
            </a:r>
          </a:p>
        </p:txBody>
      </p:sp>
      <p:pic>
        <p:nvPicPr>
          <p:cNvPr id="10246" name="Picture 2" descr="http://www.liceoagnoletti.it/attivita/attivita_professori/fisicafacile/Legge%20di%20Archimede/Immagini%20finali/2106809.jpg">
            <a:extLst>
              <a:ext uri="{FF2B5EF4-FFF2-40B4-BE49-F238E27FC236}">
                <a16:creationId xmlns:a16="http://schemas.microsoft.com/office/drawing/2014/main" xmlns="" id="{07D227D1-2284-44EA-8640-CD246117B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57438"/>
            <a:ext cx="398938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http://fisicatecnica.pbworks.com/f/1254325873/riscaldamento.png">
            <a:extLst>
              <a:ext uri="{FF2B5EF4-FFF2-40B4-BE49-F238E27FC236}">
                <a16:creationId xmlns:a16="http://schemas.microsoft.com/office/drawing/2014/main" xmlns="" id="{404D5DBD-A149-58AB-369D-F6AFE6F63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714625"/>
            <a:ext cx="453866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CasellaDiTesto 9">
            <a:extLst>
              <a:ext uri="{FF2B5EF4-FFF2-40B4-BE49-F238E27FC236}">
                <a16:creationId xmlns:a16="http://schemas.microsoft.com/office/drawing/2014/main" xmlns="" id="{2E09D79F-79C6-CEC7-1E0E-C11EED4F793C}"/>
              </a:ext>
            </a:extLst>
          </p:cNvPr>
          <p:cNvSpPr txBox="1">
            <a:spLocks noChangeArrowheads="1"/>
          </p:cNvSpPr>
          <p:nvPr/>
        </p:nvSpPr>
        <p:spPr bwMode="auto">
          <a:xfrm>
            <a:off x="285750" y="5500688"/>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500">
                <a:solidFill>
                  <a:srgbClr val="000066"/>
                </a:solidFill>
              </a:rPr>
              <a:t>I moti delle masse d’aria fanno si che l’inquinamento non si sempre un fenomeno locale. Spesso inquinanti resistenti possono essere trasportati a grande distanze rispetto ai puti di produzione (sostanze organiche persistenti, polveri provenienti dal deserto del Sahara) oppure, se reattivi,  possono trasformarsi nei loro derivati in aree in cui non sono stati prodotti (emissione e trasformazione in momenti e luoghi diversi).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xmlns="" id="{08F9C739-E920-7BA3-7F99-43C2371A0319}"/>
              </a:ext>
            </a:extLst>
          </p:cNvPr>
          <p:cNvSpPr txBox="1">
            <a:spLocks noChangeArrowheads="1"/>
          </p:cNvSpPr>
          <p:nvPr/>
        </p:nvSpPr>
        <p:spPr bwMode="auto">
          <a:xfrm>
            <a:off x="6096000" y="609600"/>
            <a:ext cx="3048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400">
                <a:solidFill>
                  <a:srgbClr val="7030A0"/>
                </a:solidFill>
                <a:latin typeface="Comic Sans MS" panose="030F0702030302020204" pitchFamily="66" charset="0"/>
              </a:rPr>
              <a:t>L’aria è una miscela complessa di sostanze solide, liquide e  gassose.</a:t>
            </a:r>
          </a:p>
          <a:p>
            <a:pPr algn="ctr" eaLnBrk="1" hangingPunct="1">
              <a:spcBef>
                <a:spcPct val="50000"/>
              </a:spcBef>
              <a:buFontTx/>
              <a:buNone/>
            </a:pPr>
            <a:r>
              <a:rPr lang="it-IT" altLang="it-IT" sz="2400">
                <a:solidFill>
                  <a:srgbClr val="7030A0"/>
                </a:solidFill>
                <a:latin typeface="Comic Sans MS" panose="030F0702030302020204" pitchFamily="66" charset="0"/>
              </a:rPr>
              <a:t>Pertanto è difficile parlare di “aria” pulita.</a:t>
            </a:r>
          </a:p>
          <a:p>
            <a:pPr algn="ctr" eaLnBrk="1" hangingPunct="1">
              <a:spcBef>
                <a:spcPct val="50000"/>
              </a:spcBef>
              <a:buFontTx/>
              <a:buNone/>
            </a:pPr>
            <a:r>
              <a:rPr lang="it-IT" altLang="it-IT" sz="2400">
                <a:solidFill>
                  <a:srgbClr val="7030A0"/>
                </a:solidFill>
                <a:latin typeface="Comic Sans MS" panose="030F0702030302020204" pitchFamily="66" charset="0"/>
              </a:rPr>
              <a:t>È possibile solo fornire una stima delle concentrazioni medie dei principali componenti.</a:t>
            </a:r>
          </a:p>
          <a:p>
            <a:pPr algn="ctr" eaLnBrk="1" hangingPunct="1">
              <a:spcBef>
                <a:spcPct val="50000"/>
              </a:spcBef>
              <a:buFontTx/>
              <a:buNone/>
            </a:pPr>
            <a:endParaRPr lang="it-IT" altLang="it-IT" sz="2400">
              <a:solidFill>
                <a:srgbClr val="7030A0"/>
              </a:solidFill>
              <a:latin typeface="Comic Sans MS" panose="030F0702030302020204" pitchFamily="66" charset="0"/>
            </a:endParaRPr>
          </a:p>
          <a:p>
            <a:pPr algn="ctr" eaLnBrk="1" hangingPunct="1">
              <a:spcBef>
                <a:spcPct val="50000"/>
              </a:spcBef>
              <a:buFontTx/>
              <a:buNone/>
            </a:pPr>
            <a:endParaRPr lang="it-IT" altLang="it-IT" sz="2400">
              <a:solidFill>
                <a:srgbClr val="7030A0"/>
              </a:solidFill>
              <a:latin typeface="Comic Sans MS" panose="030F0702030302020204" pitchFamily="66" charset="0"/>
            </a:endParaRPr>
          </a:p>
        </p:txBody>
      </p:sp>
      <p:sp>
        <p:nvSpPr>
          <p:cNvPr id="23557" name="AutoShape 5">
            <a:extLst>
              <a:ext uri="{FF2B5EF4-FFF2-40B4-BE49-F238E27FC236}">
                <a16:creationId xmlns:a16="http://schemas.microsoft.com/office/drawing/2014/main" xmlns="" id="{AAC477A4-FE97-AB68-C81F-DDD337CDD2CF}"/>
              </a:ext>
            </a:extLst>
          </p:cNvPr>
          <p:cNvSpPr>
            <a:spLocks noChangeArrowheads="1"/>
          </p:cNvSpPr>
          <p:nvPr/>
        </p:nvSpPr>
        <p:spPr bwMode="auto">
          <a:xfrm>
            <a:off x="6934200" y="5562600"/>
            <a:ext cx="1066800" cy="1066800"/>
          </a:xfrm>
          <a:prstGeom prst="curvedLeftArrow">
            <a:avLst>
              <a:gd name="adj1" fmla="val 20000"/>
              <a:gd name="adj2" fmla="val 40000"/>
              <a:gd name="adj3" fmla="val 33333"/>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graphicFrame>
        <p:nvGraphicFramePr>
          <p:cNvPr id="24142" name="Group 590">
            <a:extLst>
              <a:ext uri="{FF2B5EF4-FFF2-40B4-BE49-F238E27FC236}">
                <a16:creationId xmlns:a16="http://schemas.microsoft.com/office/drawing/2014/main" xmlns="" id="{06C22E78-6222-E9B9-5B64-C0A31CB244AB}"/>
              </a:ext>
            </a:extLst>
          </p:cNvPr>
          <p:cNvGraphicFramePr>
            <a:graphicFrameLocks noGrp="1"/>
          </p:cNvGraphicFramePr>
          <p:nvPr/>
        </p:nvGraphicFramePr>
        <p:xfrm>
          <a:off x="152400" y="179388"/>
          <a:ext cx="6062663" cy="5718173"/>
        </p:xfrm>
        <a:graphic>
          <a:graphicData uri="http://schemas.openxmlformats.org/drawingml/2006/table">
            <a:tbl>
              <a:tblPr/>
              <a:tblGrid>
                <a:gridCol w="2019135">
                  <a:extLst>
                    <a:ext uri="{9D8B030D-6E8A-4147-A177-3AD203B41FA5}">
                      <a16:colId xmlns:a16="http://schemas.microsoft.com/office/drawing/2014/main" xmlns="" val="20000"/>
                    </a:ext>
                  </a:extLst>
                </a:gridCol>
                <a:gridCol w="1719412">
                  <a:extLst>
                    <a:ext uri="{9D8B030D-6E8A-4147-A177-3AD203B41FA5}">
                      <a16:colId xmlns:a16="http://schemas.microsoft.com/office/drawing/2014/main" xmlns="" val="20001"/>
                    </a:ext>
                  </a:extLst>
                </a:gridCol>
                <a:gridCol w="2324116">
                  <a:extLst>
                    <a:ext uri="{9D8B030D-6E8A-4147-A177-3AD203B41FA5}">
                      <a16:colId xmlns:a16="http://schemas.microsoft.com/office/drawing/2014/main" xmlns="" val="20002"/>
                    </a:ext>
                  </a:extLst>
                </a:gridCol>
              </a:tblGrid>
              <a:tr h="579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sostanza</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Formula chimica o simbolo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concentrazione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Azoto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N</a:t>
                      </a:r>
                      <a:r>
                        <a:rPr kumimoji="0" lang="it-IT" sz="1600" b="0" i="0" u="none" strike="noStrike" cap="none" normalizeH="0" baseline="-25000">
                          <a:ln>
                            <a:noFill/>
                          </a:ln>
                          <a:solidFill>
                            <a:srgbClr val="7030A0"/>
                          </a:solidFill>
                          <a:effectLst/>
                          <a:latin typeface="Comic Sans MS" pitchFamily="66" charset="0"/>
                        </a:rPr>
                        <a:t>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78.08 %V</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Ossigeno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a:t>
                      </a:r>
                      <a:r>
                        <a:rPr kumimoji="0" lang="it-IT" sz="1600" b="0" i="0" u="none" strike="noStrike" cap="none" normalizeH="0" baseline="-25000">
                          <a:ln>
                            <a:noFill/>
                          </a:ln>
                          <a:solidFill>
                            <a:srgbClr val="7030A0"/>
                          </a:solidFill>
                          <a:effectLst/>
                          <a:latin typeface="Comic Sans MS" pitchFamily="66" charset="0"/>
                        </a:rPr>
                        <a:t>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20.9%V</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Argon</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Ar</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0.934%V</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Anidride carbonica</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CO</a:t>
                      </a:r>
                      <a:r>
                        <a:rPr kumimoji="0" lang="it-IT" sz="1600" b="0" i="0" u="none" strike="noStrike" cap="none" normalizeH="0" baseline="-25000">
                          <a:ln>
                            <a:noFill/>
                          </a:ln>
                          <a:solidFill>
                            <a:srgbClr val="7030A0"/>
                          </a:solidFill>
                          <a:effectLst/>
                          <a:latin typeface="Comic Sans MS" pitchFamily="66" charset="0"/>
                        </a:rPr>
                        <a:t>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350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Neon</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Ne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18.18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Elio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He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5.24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Metano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CH</a:t>
                      </a:r>
                      <a:r>
                        <a:rPr kumimoji="0" lang="it-IT" sz="1600" b="0" i="0" u="none" strike="noStrike" cap="none" normalizeH="0" baseline="-25000">
                          <a:ln>
                            <a:noFill/>
                          </a:ln>
                          <a:solidFill>
                            <a:srgbClr val="7030A0"/>
                          </a:solidFill>
                          <a:effectLst/>
                          <a:latin typeface="Comic Sans MS" pitchFamily="66" charset="0"/>
                        </a:rPr>
                        <a:t>4</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1.7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Kripto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Kr</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1.13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Idrogeno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H</a:t>
                      </a:r>
                      <a:r>
                        <a:rPr kumimoji="0" lang="it-IT" sz="1600" b="0" i="0" u="none" strike="noStrike" cap="none" normalizeH="0" baseline="-25000">
                          <a:ln>
                            <a:noFill/>
                          </a:ln>
                          <a:solidFill>
                            <a:srgbClr val="7030A0"/>
                          </a:solidFill>
                          <a:effectLst/>
                          <a:latin typeface="Comic Sans MS" pitchFamily="66" charset="0"/>
                        </a:rPr>
                        <a:t>2</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0.55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Protossido di azoto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N</a:t>
                      </a:r>
                      <a:r>
                        <a:rPr kumimoji="0" lang="it-IT" sz="1600" b="0" i="0" u="none" strike="noStrike" cap="none" normalizeH="0" baseline="-25000">
                          <a:ln>
                            <a:noFill/>
                          </a:ln>
                          <a:solidFill>
                            <a:srgbClr val="7030A0"/>
                          </a:solidFill>
                          <a:effectLst/>
                          <a:latin typeface="Comic Sans MS" pitchFamily="66" charset="0"/>
                        </a:rPr>
                        <a:t>2</a:t>
                      </a:r>
                      <a:r>
                        <a:rPr kumimoji="0" lang="it-IT" sz="1600" b="0" i="0" u="none" strike="noStrike" cap="none" normalizeH="0" baseline="0">
                          <a:ln>
                            <a:noFill/>
                          </a:ln>
                          <a:solidFill>
                            <a:srgbClr val="7030A0"/>
                          </a:solidFill>
                          <a:effectLst/>
                          <a:latin typeface="Comic Sans MS" pitchFamily="66" charset="0"/>
                        </a:rPr>
                        <a:t>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0.1-0.4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Xeno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Xe</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0.09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35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Ossido di carbonio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CO</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0.05-0.20 ppm</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115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Ozono </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a:t>
                      </a:r>
                      <a:r>
                        <a:rPr kumimoji="0" lang="it-IT" sz="1600" b="0" i="0" u="none" strike="noStrike" cap="none" normalizeH="0" baseline="-25000">
                          <a:ln>
                            <a:noFill/>
                          </a:ln>
                          <a:solidFill>
                            <a:srgbClr val="7030A0"/>
                          </a:solidFill>
                          <a:effectLst/>
                          <a:latin typeface="Comic Sans MS" pitchFamily="66" charset="0"/>
                        </a:rPr>
                        <a:t>3</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0.05 ppm (in troposfera)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0.1-0.6 ppm (in stratosfera)</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sp>
        <p:nvSpPr>
          <p:cNvPr id="11330" name="Segnaposto numero diapositiva 6">
            <a:extLst>
              <a:ext uri="{FF2B5EF4-FFF2-40B4-BE49-F238E27FC236}">
                <a16:creationId xmlns:a16="http://schemas.microsoft.com/office/drawing/2014/main" xmlns="" id="{DF5FF447-4EA2-8856-0985-91F5958B891C}"/>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49FC113-D660-4702-821B-8CC790AE3161}" type="slidenum">
              <a:rPr lang="it-IT" altLang="it-IT" sz="1000">
                <a:solidFill>
                  <a:srgbClr val="000066"/>
                </a:solidFill>
                <a:latin typeface="Comic Sans MS" panose="030F0702030302020204" pitchFamily="66" charset="0"/>
              </a:rPr>
              <a:pPr algn="r" eaLnBrk="1" hangingPunct="1">
                <a:spcBef>
                  <a:spcPct val="50000"/>
                </a:spcBef>
                <a:buFontTx/>
                <a:buNone/>
              </a:pPr>
              <a:t>8</a:t>
            </a:fld>
            <a:endParaRPr lang="it-IT" altLang="it-IT" sz="1000">
              <a:solidFill>
                <a:srgbClr val="000066"/>
              </a:solidFill>
              <a:latin typeface="Comic Sans MS" panose="030F0702030302020204" pitchFamily="66" charset="0"/>
            </a:endParaRPr>
          </a:p>
        </p:txBody>
      </p:sp>
      <p:sp>
        <p:nvSpPr>
          <p:cNvPr id="11331" name="Segnaposto data 4">
            <a:extLst>
              <a:ext uri="{FF2B5EF4-FFF2-40B4-BE49-F238E27FC236}">
                <a16:creationId xmlns:a16="http://schemas.microsoft.com/office/drawing/2014/main" xmlns="" id="{26204248-AC60-E0F4-EE7C-27F74268508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wipe(right)">
                                      <p:cBhvr>
                                        <p:cTn id="13" dur="500"/>
                                        <p:tgtEl>
                                          <p:spTgt spid="235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4142"/>
                                        </p:tgtEl>
                                        <p:attrNameLst>
                                          <p:attrName>style.visibility</p:attrName>
                                        </p:attrNameLst>
                                      </p:cBhvr>
                                      <p:to>
                                        <p:strVal val="visible"/>
                                      </p:to>
                                    </p:set>
                                    <p:animEffect transition="in" filter="dissolve">
                                      <p:cBhvr>
                                        <p:cTn id="18" dur="500"/>
                                        <p:tgtEl>
                                          <p:spTgt spid="24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xmlns="" id="{64D33961-7FC3-172B-CFCD-0D07CF83FED8}"/>
              </a:ext>
            </a:extLst>
          </p:cNvPr>
          <p:cNvSpPr txBox="1">
            <a:spLocks noChangeArrowheads="1"/>
          </p:cNvSpPr>
          <p:nvPr/>
        </p:nvSpPr>
        <p:spPr bwMode="auto">
          <a:xfrm>
            <a:off x="5429250" y="642938"/>
            <a:ext cx="3429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2000">
                <a:solidFill>
                  <a:srgbClr val="7030A0"/>
                </a:solidFill>
                <a:latin typeface="Comic Sans MS" panose="030F0702030302020204" pitchFamily="66" charset="0"/>
              </a:rPr>
              <a:t>La composizione dell’aria varia molto a seconda dell’ambiente considerato.</a:t>
            </a:r>
          </a:p>
          <a:p>
            <a:pPr algn="ctr" eaLnBrk="1" hangingPunct="1">
              <a:spcBef>
                <a:spcPct val="50000"/>
              </a:spcBef>
              <a:buFontTx/>
              <a:buNone/>
            </a:pPr>
            <a:r>
              <a:rPr lang="it-IT" altLang="it-IT" sz="2000">
                <a:solidFill>
                  <a:srgbClr val="7030A0"/>
                </a:solidFill>
                <a:latin typeface="Comic Sans MS" panose="030F0702030302020204" pitchFamily="66" charset="0"/>
              </a:rPr>
              <a:t>In ragione di ciò è possibile ritrovare in atmosfera anche tracce di altre sostanze, dette pertanto costituenti minori.</a:t>
            </a:r>
          </a:p>
          <a:p>
            <a:pPr algn="ctr" eaLnBrk="1" hangingPunct="1">
              <a:spcBef>
                <a:spcPct val="50000"/>
              </a:spcBef>
              <a:buFontTx/>
              <a:buNone/>
            </a:pPr>
            <a:endParaRPr lang="it-IT" altLang="it-IT" sz="2000">
              <a:solidFill>
                <a:srgbClr val="7030A0"/>
              </a:solidFill>
              <a:latin typeface="Comic Sans MS" panose="030F0702030302020204" pitchFamily="66" charset="0"/>
            </a:endParaRPr>
          </a:p>
        </p:txBody>
      </p:sp>
      <p:sp>
        <p:nvSpPr>
          <p:cNvPr id="24580" name="AutoShape 4">
            <a:extLst>
              <a:ext uri="{FF2B5EF4-FFF2-40B4-BE49-F238E27FC236}">
                <a16:creationId xmlns:a16="http://schemas.microsoft.com/office/drawing/2014/main" xmlns="" id="{13B56CD4-EF2A-C827-E0CA-D114D14B4746}"/>
              </a:ext>
            </a:extLst>
          </p:cNvPr>
          <p:cNvSpPr>
            <a:spLocks noChangeArrowheads="1"/>
          </p:cNvSpPr>
          <p:nvPr/>
        </p:nvSpPr>
        <p:spPr bwMode="auto">
          <a:xfrm>
            <a:off x="6858000" y="3500438"/>
            <a:ext cx="685800" cy="990600"/>
          </a:xfrm>
          <a:prstGeom prst="curvedLeftArrow">
            <a:avLst>
              <a:gd name="adj1" fmla="val 28889"/>
              <a:gd name="adj2" fmla="val 57778"/>
              <a:gd name="adj3" fmla="val 33333"/>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endParaRPr lang="it-IT" altLang="it-IT" sz="1800">
              <a:solidFill>
                <a:srgbClr val="000066"/>
              </a:solidFill>
            </a:endParaRPr>
          </a:p>
        </p:txBody>
      </p:sp>
      <p:graphicFrame>
        <p:nvGraphicFramePr>
          <p:cNvPr id="24722" name="Group 146">
            <a:extLst>
              <a:ext uri="{FF2B5EF4-FFF2-40B4-BE49-F238E27FC236}">
                <a16:creationId xmlns:a16="http://schemas.microsoft.com/office/drawing/2014/main" xmlns="" id="{B4581F2A-B318-E40A-760F-5952F76F1B7A}"/>
              </a:ext>
            </a:extLst>
          </p:cNvPr>
          <p:cNvGraphicFramePr>
            <a:graphicFrameLocks noGrp="1"/>
          </p:cNvGraphicFramePr>
          <p:nvPr/>
        </p:nvGraphicFramePr>
        <p:xfrm>
          <a:off x="457200" y="142875"/>
          <a:ext cx="4724400" cy="4783137"/>
        </p:xfrm>
        <a:graphic>
          <a:graphicData uri="http://schemas.openxmlformats.org/drawingml/2006/table">
            <a:tbl>
              <a:tblPr/>
              <a:tblGrid>
                <a:gridCol w="23622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tblGrid>
              <a:tr h="33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Sostanza o gruppo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Concentrazione in ppb</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Ossidi di azoto (NO</a:t>
                      </a:r>
                      <a:r>
                        <a:rPr kumimoji="0" lang="it-IT" sz="1600" b="0" i="0" u="none" strike="noStrike" cap="none" normalizeH="0" baseline="-25000">
                          <a:ln>
                            <a:noFill/>
                          </a:ln>
                          <a:solidFill>
                            <a:srgbClr val="7030A0"/>
                          </a:solidFill>
                          <a:effectLst/>
                          <a:latin typeface="Comic Sans MS" pitchFamily="66" charset="0"/>
                        </a:rPr>
                        <a:t>x</a:t>
                      </a:r>
                      <a:r>
                        <a:rPr kumimoji="0" lang="it-IT" sz="1600" b="0" i="0" u="none" strike="noStrike" cap="none" normalizeH="0" baseline="0">
                          <a:ln>
                            <a:noFill/>
                          </a:ln>
                          <a:solidFill>
                            <a:srgbClr val="7030A0"/>
                          </a:solidFill>
                          <a:effectLst/>
                          <a:latin typeface="Comic Sans MS" pitchFamily="66"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0-500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Ammoniaca (NH</a:t>
                      </a:r>
                      <a:r>
                        <a:rPr kumimoji="0" lang="it-IT" sz="1600" b="0" i="0" u="none" strike="noStrike" cap="none" normalizeH="0" baseline="-25000" dirty="0">
                          <a:ln>
                            <a:noFill/>
                          </a:ln>
                          <a:solidFill>
                            <a:srgbClr val="7030A0"/>
                          </a:solidFill>
                          <a:effectLst/>
                          <a:latin typeface="Comic Sans MS" pitchFamily="66" charset="0"/>
                        </a:rPr>
                        <a:t>3</a:t>
                      </a:r>
                      <a:r>
                        <a:rPr kumimoji="0" lang="it-IT" sz="1600" b="0" i="0" u="none" strike="noStrike" cap="none" normalizeH="0" baseline="0" dirty="0">
                          <a:ln>
                            <a:noFill/>
                          </a:ln>
                          <a:solidFill>
                            <a:srgbClr val="7030A0"/>
                          </a:solidFill>
                          <a:effectLst/>
                          <a:latin typeface="Comic Sans MS" pitchFamily="66"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0-20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7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Anidride solforosa (SO</a:t>
                      </a:r>
                      <a:r>
                        <a:rPr kumimoji="0" lang="it-IT" sz="1600" b="0" i="0" u="none" strike="noStrike" cap="none" normalizeH="0" baseline="-25000" dirty="0">
                          <a:ln>
                            <a:noFill/>
                          </a:ln>
                          <a:solidFill>
                            <a:srgbClr val="7030A0"/>
                          </a:solidFill>
                          <a:effectLst/>
                          <a:latin typeface="Comic Sans MS" pitchFamily="66" charset="0"/>
                        </a:rPr>
                        <a:t>2</a:t>
                      </a:r>
                      <a:r>
                        <a:rPr kumimoji="0" lang="it-IT" sz="1600" b="0" i="0" u="none" strike="noStrike" cap="none" normalizeH="0" baseline="0" dirty="0">
                          <a:ln>
                            <a:noFill/>
                          </a:ln>
                          <a:solidFill>
                            <a:srgbClr val="7030A0"/>
                          </a:solidFill>
                          <a:effectLst/>
                          <a:latin typeface="Comic Sans MS" pitchFamily="66"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0.02-0.2 (naturale)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0-500 (amb. urbani)</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9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Idrogeno solforato (H</a:t>
                      </a:r>
                      <a:r>
                        <a:rPr kumimoji="0" lang="it-IT" sz="1600" b="0" i="0" u="none" strike="noStrike" cap="none" normalizeH="0" baseline="-25000">
                          <a:ln>
                            <a:noFill/>
                          </a:ln>
                          <a:solidFill>
                            <a:srgbClr val="7030A0"/>
                          </a:solidFill>
                          <a:effectLst/>
                          <a:latin typeface="Comic Sans MS" pitchFamily="66" charset="0"/>
                        </a:rPr>
                        <a:t>2</a:t>
                      </a:r>
                      <a:r>
                        <a:rPr kumimoji="0" lang="it-IT" sz="1600" b="0" i="0" u="none" strike="noStrike" cap="none" normalizeH="0" baseline="0">
                          <a:ln>
                            <a:noFill/>
                          </a:ln>
                          <a:solidFill>
                            <a:srgbClr val="7030A0"/>
                          </a:solidFill>
                          <a:effectLst/>
                          <a:latin typeface="Comic Sans MS" pitchFamily="66" charset="0"/>
                        </a:rPr>
                        <a:t>S)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0-0.04</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Cloruro di metile (CH</a:t>
                      </a:r>
                      <a:r>
                        <a:rPr kumimoji="0" lang="it-IT" sz="1600" b="0" i="0" u="none" strike="noStrike" cap="none" normalizeH="0" baseline="-25000">
                          <a:ln>
                            <a:noFill/>
                          </a:ln>
                          <a:solidFill>
                            <a:srgbClr val="7030A0"/>
                          </a:solidFill>
                          <a:effectLst/>
                          <a:latin typeface="Comic Sans MS" pitchFamily="66" charset="0"/>
                        </a:rPr>
                        <a:t>3</a:t>
                      </a:r>
                      <a:r>
                        <a:rPr kumimoji="0" lang="it-IT" sz="1600" b="0" i="0" u="none" strike="noStrike" cap="none" normalizeH="0" baseline="0">
                          <a:ln>
                            <a:noFill/>
                          </a:ln>
                          <a:solidFill>
                            <a:srgbClr val="7030A0"/>
                          </a:solidFill>
                          <a:effectLst/>
                          <a:latin typeface="Comic Sans MS" pitchFamily="66" charset="0"/>
                        </a:rPr>
                        <a:t>Cl) (flora marina)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0.7</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3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Composti clorurati volatili (CCl</a:t>
                      </a:r>
                      <a:r>
                        <a:rPr kumimoji="0" lang="it-IT" sz="1600" b="0" i="0" u="none" strike="noStrike" cap="none" normalizeH="0" baseline="-25000">
                          <a:ln>
                            <a:noFill/>
                          </a:ln>
                          <a:solidFill>
                            <a:srgbClr val="7030A0"/>
                          </a:solidFill>
                          <a:effectLst/>
                          <a:latin typeface="Comic Sans MS" pitchFamily="66" charset="0"/>
                        </a:rPr>
                        <a:t>4</a:t>
                      </a:r>
                      <a:r>
                        <a:rPr kumimoji="0" lang="it-IT" sz="1600" b="0" i="0" u="none" strike="noStrike" cap="none" normalizeH="0" baseline="0">
                          <a:ln>
                            <a:noFill/>
                          </a:ln>
                          <a:solidFill>
                            <a:srgbClr val="7030A0"/>
                          </a:solidFill>
                          <a:effectLst/>
                          <a:latin typeface="Comic Sans MS" pitchFamily="66" charset="0"/>
                        </a:rPr>
                        <a:t>, CH</a:t>
                      </a:r>
                      <a:r>
                        <a:rPr kumimoji="0" lang="it-IT" sz="1600" b="0" i="0" u="none" strike="noStrike" cap="none" normalizeH="0" baseline="-25000">
                          <a:ln>
                            <a:noFill/>
                          </a:ln>
                          <a:solidFill>
                            <a:srgbClr val="7030A0"/>
                          </a:solidFill>
                          <a:effectLst/>
                          <a:latin typeface="Comic Sans MS" pitchFamily="66" charset="0"/>
                        </a:rPr>
                        <a:t>3</a:t>
                      </a:r>
                      <a:r>
                        <a:rPr kumimoji="0" lang="it-IT" sz="1600" b="0" i="0" u="none" strike="noStrike" cap="none" normalizeH="0" baseline="0">
                          <a:ln>
                            <a:noFill/>
                          </a:ln>
                          <a:solidFill>
                            <a:srgbClr val="7030A0"/>
                          </a:solidFill>
                          <a:effectLst/>
                          <a:latin typeface="Comic Sans MS" pitchFamily="66" charset="0"/>
                        </a:rPr>
                        <a:t>CCl</a:t>
                      </a:r>
                      <a:r>
                        <a:rPr kumimoji="0" lang="it-IT" sz="1600" b="0" i="0" u="none" strike="noStrike" cap="none" normalizeH="0" baseline="-25000">
                          <a:ln>
                            <a:noFill/>
                          </a:ln>
                          <a:solidFill>
                            <a:srgbClr val="7030A0"/>
                          </a:solidFill>
                          <a:effectLst/>
                          <a:latin typeface="Comic Sans MS" pitchFamily="66" charset="0"/>
                        </a:rPr>
                        <a:t>3</a:t>
                      </a:r>
                      <a:r>
                        <a:rPr kumimoji="0" lang="it-IT" sz="1600" b="0" i="0" u="none" strike="noStrike" cap="none" normalizeH="0" baseline="0">
                          <a:ln>
                            <a:noFill/>
                          </a:ln>
                          <a:solidFill>
                            <a:srgbClr val="7030A0"/>
                          </a:solidFill>
                          <a:effectLst/>
                          <a:latin typeface="Comic Sans MS" pitchFamily="66" charset="0"/>
                        </a:rPr>
                        <a:t>, etc)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0-0.6</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27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Clorofluorocarburi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(CFCl</a:t>
                      </a:r>
                      <a:r>
                        <a:rPr kumimoji="0" lang="it-IT" sz="1600" b="0" i="0" u="none" strike="noStrike" cap="none" normalizeH="0" baseline="-25000">
                          <a:ln>
                            <a:noFill/>
                          </a:ln>
                          <a:solidFill>
                            <a:srgbClr val="7030A0"/>
                          </a:solidFill>
                          <a:effectLst/>
                          <a:latin typeface="Comic Sans MS" pitchFamily="66" charset="0"/>
                        </a:rPr>
                        <a:t>3</a:t>
                      </a:r>
                      <a:r>
                        <a:rPr kumimoji="0" lang="it-IT" sz="1600" b="0" i="0" u="none" strike="noStrike" cap="none" normalizeH="0" baseline="0">
                          <a:ln>
                            <a:noFill/>
                          </a:ln>
                          <a:solidFill>
                            <a:srgbClr val="7030A0"/>
                          </a:solidFill>
                          <a:effectLst/>
                          <a:latin typeface="Comic Sans MS" pitchFamily="66" charset="0"/>
                        </a:rPr>
                        <a:t>, CF</a:t>
                      </a:r>
                      <a:r>
                        <a:rPr kumimoji="0" lang="it-IT" sz="1600" b="0" i="0" u="none" strike="noStrike" cap="none" normalizeH="0" baseline="-25000">
                          <a:ln>
                            <a:noFill/>
                          </a:ln>
                          <a:solidFill>
                            <a:srgbClr val="7030A0"/>
                          </a:solidFill>
                          <a:effectLst/>
                          <a:latin typeface="Comic Sans MS" pitchFamily="66" charset="0"/>
                        </a:rPr>
                        <a:t>2</a:t>
                      </a:r>
                      <a:r>
                        <a:rPr kumimoji="0" lang="it-IT" sz="1600" b="0" i="0" u="none" strike="noStrike" cap="none" normalizeH="0" baseline="0">
                          <a:ln>
                            <a:noFill/>
                          </a:ln>
                          <a:solidFill>
                            <a:srgbClr val="7030A0"/>
                          </a:solidFill>
                          <a:effectLst/>
                          <a:latin typeface="Comic Sans MS" pitchFamily="66" charset="0"/>
                        </a:rPr>
                        <a:t>Cl</a:t>
                      </a:r>
                      <a:r>
                        <a:rPr kumimoji="0" lang="it-IT" sz="1600" b="0" i="0" u="none" strike="noStrike" cap="none" normalizeH="0" baseline="-25000">
                          <a:ln>
                            <a:noFill/>
                          </a:ln>
                          <a:solidFill>
                            <a:srgbClr val="7030A0"/>
                          </a:solidFill>
                          <a:effectLst/>
                          <a:latin typeface="Comic Sans MS" pitchFamily="66" charset="0"/>
                        </a:rPr>
                        <a:t>2</a:t>
                      </a:r>
                      <a:r>
                        <a:rPr kumimoji="0" lang="it-IT" sz="1600" b="0" i="0" u="none" strike="noStrike" cap="none" normalizeH="0" baseline="0">
                          <a:ln>
                            <a:noFill/>
                          </a:ln>
                          <a:solidFill>
                            <a:srgbClr val="7030A0"/>
                          </a:solidFill>
                          <a:effectLst/>
                          <a:latin typeface="Comic Sans MS" pitchFamily="66"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0.22-0.40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39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7030A0"/>
                          </a:solidFill>
                          <a:effectLst/>
                          <a:latin typeface="Comic Sans MS" pitchFamily="66" charset="0"/>
                        </a:rPr>
                        <a:t>Formaldeide (H</a:t>
                      </a:r>
                      <a:r>
                        <a:rPr kumimoji="0" lang="it-IT" sz="1600" b="0" i="0" u="none" strike="noStrike" cap="none" normalizeH="0" baseline="-25000">
                          <a:ln>
                            <a:noFill/>
                          </a:ln>
                          <a:solidFill>
                            <a:srgbClr val="7030A0"/>
                          </a:solidFill>
                          <a:effectLst/>
                          <a:latin typeface="Comic Sans MS" pitchFamily="66" charset="0"/>
                        </a:rPr>
                        <a:t>2</a:t>
                      </a:r>
                      <a:r>
                        <a:rPr kumimoji="0" lang="it-IT" sz="1600" b="0" i="0" u="none" strike="noStrike" cap="none" normalizeH="0" baseline="0">
                          <a:ln>
                            <a:noFill/>
                          </a:ln>
                          <a:solidFill>
                            <a:srgbClr val="7030A0"/>
                          </a:solidFill>
                          <a:effectLst/>
                          <a:latin typeface="Comic Sans MS" pitchFamily="66" charset="0"/>
                        </a:rPr>
                        <a:t>CO)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7030A0"/>
                          </a:solidFill>
                          <a:effectLst/>
                          <a:latin typeface="Comic Sans MS" pitchFamily="66" charset="0"/>
                        </a:rPr>
                        <a:t>1-100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2324" name="Segnaposto numero diapositiva 6">
            <a:extLst>
              <a:ext uri="{FF2B5EF4-FFF2-40B4-BE49-F238E27FC236}">
                <a16:creationId xmlns:a16="http://schemas.microsoft.com/office/drawing/2014/main" xmlns="" id="{E981BFA9-BA00-A8F5-9D11-9C8F93F3E0D4}"/>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buFontTx/>
              <a:buNone/>
            </a:pPr>
            <a:fld id="{C6706E19-FBA9-46AA-A24B-5F48AF36628E}" type="slidenum">
              <a:rPr lang="it-IT" altLang="it-IT" sz="1000">
                <a:solidFill>
                  <a:srgbClr val="000066"/>
                </a:solidFill>
                <a:latin typeface="Comic Sans MS" panose="030F0702030302020204" pitchFamily="66" charset="0"/>
              </a:rPr>
              <a:pPr algn="r" eaLnBrk="1" hangingPunct="1">
                <a:spcBef>
                  <a:spcPct val="50000"/>
                </a:spcBef>
                <a:buFontTx/>
                <a:buNone/>
              </a:pPr>
              <a:t>9</a:t>
            </a:fld>
            <a:endParaRPr lang="it-IT" altLang="it-IT" sz="1000">
              <a:solidFill>
                <a:srgbClr val="000066"/>
              </a:solidFill>
              <a:latin typeface="Comic Sans MS" panose="030F0702030302020204" pitchFamily="66" charset="0"/>
            </a:endParaRPr>
          </a:p>
        </p:txBody>
      </p:sp>
      <p:sp>
        <p:nvSpPr>
          <p:cNvPr id="12325" name="Segnaposto data 4">
            <a:extLst>
              <a:ext uri="{FF2B5EF4-FFF2-40B4-BE49-F238E27FC236}">
                <a16:creationId xmlns:a16="http://schemas.microsoft.com/office/drawing/2014/main" xmlns="" id="{B5C5C31A-25DB-7F4D-4208-2F83F4F7F5B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it-IT" altLang="it-IT" sz="1000">
                <a:solidFill>
                  <a:srgbClr val="000066"/>
                </a:solidFill>
                <a:latin typeface="Comic Sans MS" panose="030F0702030302020204" pitchFamily="66" charset="0"/>
              </a:rPr>
              <a:t>Corso di  Chimica dell’ Ambiente </a:t>
            </a:r>
          </a:p>
        </p:txBody>
      </p:sp>
      <p:sp>
        <p:nvSpPr>
          <p:cNvPr id="8" name="CasellaDiTesto 7">
            <a:extLst>
              <a:ext uri="{FF2B5EF4-FFF2-40B4-BE49-F238E27FC236}">
                <a16:creationId xmlns:a16="http://schemas.microsoft.com/office/drawing/2014/main" xmlns="" id="{4D9E4517-7D4D-D889-E977-E8C9632927C4}"/>
              </a:ext>
            </a:extLst>
          </p:cNvPr>
          <p:cNvSpPr txBox="1"/>
          <p:nvPr/>
        </p:nvSpPr>
        <p:spPr>
          <a:xfrm>
            <a:off x="357188" y="5072063"/>
            <a:ext cx="8572500" cy="1477962"/>
          </a:xfrm>
          <a:prstGeom prst="rect">
            <a:avLst/>
          </a:prstGeom>
          <a:noFill/>
        </p:spPr>
        <p:txBody>
          <a:bodyPr>
            <a:spAutoFit/>
          </a:bodyPr>
          <a:lstStyle/>
          <a:p>
            <a:pPr algn="ctr" eaLnBrk="1" hangingPunct="1">
              <a:spcBef>
                <a:spcPct val="50000"/>
              </a:spcBef>
              <a:defRPr/>
            </a:pPr>
            <a:r>
              <a:rPr lang="it-IT" dirty="0">
                <a:ea typeface="ＭＳ Ｐゴシック" charset="-128"/>
              </a:rPr>
              <a:t>Delle sostanze elencate, alcune vengono emesse direttamente dalle attività antropiche (</a:t>
            </a:r>
            <a:r>
              <a:rPr lang="it-IT" i="1" u="sng" dirty="0">
                <a:effectLst>
                  <a:outerShdw blurRad="38100" dist="38100" dir="2700000" algn="tl">
                    <a:srgbClr val="000000">
                      <a:alpha val="43137"/>
                    </a:srgbClr>
                  </a:outerShdw>
                </a:effectLst>
                <a:ea typeface="ＭＳ Ｐゴシック" charset="-128"/>
              </a:rPr>
              <a:t>inquinanti primari</a:t>
            </a:r>
            <a:r>
              <a:rPr lang="it-IT" dirty="0">
                <a:ea typeface="ＭＳ Ｐゴシック" charset="-128"/>
              </a:rPr>
              <a:t>) altre sostanze vengono invece prodotte in atmosfera a seguito di reazioni chimiche a partire da specifici precursori prodotti dall’uomo (</a:t>
            </a:r>
            <a:r>
              <a:rPr lang="it-IT" i="1" u="sng" dirty="0">
                <a:effectLst>
                  <a:outerShdw blurRad="38100" dist="38100" dir="2700000" algn="tl">
                    <a:srgbClr val="000000">
                      <a:alpha val="43137"/>
                    </a:srgbClr>
                  </a:outerShdw>
                </a:effectLst>
                <a:ea typeface="ＭＳ Ｐゴシック" charset="-128"/>
              </a:rPr>
              <a:t>inquinanti secondari</a:t>
            </a:r>
            <a:r>
              <a:rPr lang="it-IT" dirty="0">
                <a:ea typeface="ＭＳ Ｐゴシック" charset="-128"/>
              </a:rPr>
              <a:t>); in entrambi i casi si parla di emissioni </a:t>
            </a:r>
            <a:r>
              <a:rPr lang="it-IT" i="1" u="sng" dirty="0">
                <a:effectLst>
                  <a:outerShdw blurRad="38100" dist="38100" dir="2700000" algn="tl">
                    <a:srgbClr val="000000">
                      <a:alpha val="43137"/>
                    </a:srgbClr>
                  </a:outerShdw>
                </a:effectLst>
                <a:ea typeface="ＭＳ Ｐゴシック" charset="-128"/>
              </a:rPr>
              <a:t>antropiche</a:t>
            </a:r>
            <a:r>
              <a:rPr lang="it-IT" dirty="0">
                <a:ea typeface="ＭＳ Ｐゴシック" charset="-128"/>
              </a:rPr>
              <a:t>. In alcuni casi le emissioni da attività vegetali concorrono a creare uno scenario da inquinamento (</a:t>
            </a:r>
            <a:r>
              <a:rPr lang="it-IT" i="1" u="sng" dirty="0">
                <a:effectLst>
                  <a:outerShdw blurRad="38100" dist="38100" dir="2700000" algn="tl">
                    <a:srgbClr val="000000">
                      <a:alpha val="43137"/>
                    </a:srgbClr>
                  </a:outerShdw>
                </a:effectLst>
                <a:ea typeface="ＭＳ Ｐゴシック" charset="-128"/>
              </a:rPr>
              <a:t>emissioni </a:t>
            </a:r>
            <a:r>
              <a:rPr lang="it-IT" i="1" u="sng" dirty="0" err="1">
                <a:effectLst>
                  <a:outerShdw blurRad="38100" dist="38100" dir="2700000" algn="tl">
                    <a:srgbClr val="000000">
                      <a:alpha val="43137"/>
                    </a:srgbClr>
                  </a:outerShdw>
                </a:effectLst>
                <a:ea typeface="ＭＳ Ｐゴシック" charset="-128"/>
              </a:rPr>
              <a:t>biogeniche</a:t>
            </a:r>
            <a:r>
              <a:rPr lang="it-IT" dirty="0">
                <a:ea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wipe(right)">
                                      <p:cBhvr>
                                        <p:cTn id="13" dur="500"/>
                                        <p:tgtEl>
                                          <p:spTgt spid="245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4722"/>
                                        </p:tgtEl>
                                        <p:attrNameLst>
                                          <p:attrName>style.visibility</p:attrName>
                                        </p:attrNameLst>
                                      </p:cBhvr>
                                      <p:to>
                                        <p:strVal val="visible"/>
                                      </p:to>
                                    </p:set>
                                    <p:animEffect transition="in" filter="dissolve">
                                      <p:cBhvr>
                                        <p:cTn id="18" dur="500"/>
                                        <p:tgtEl>
                                          <p:spTgt spid="2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nimBg="1"/>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17830</TotalTime>
  <Words>5014</Words>
  <Application>Microsoft Office PowerPoint</Application>
  <PresentationFormat>On-screen Show (4:3)</PresentationFormat>
  <Paragraphs>599</Paragraphs>
  <Slides>49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61" baseType="lpstr">
      <vt:lpstr>ＭＳ Ｐゴシック</vt:lpstr>
      <vt:lpstr>Arial</vt:lpstr>
      <vt:lpstr>Comic Sans MS</vt:lpstr>
      <vt:lpstr>Helvetica</vt:lpstr>
      <vt:lpstr>Symbol</vt:lpstr>
      <vt:lpstr>Tahoma</vt:lpstr>
      <vt:lpstr>Times New Roman</vt:lpstr>
      <vt:lpstr>Struttura predefinita</vt:lpstr>
      <vt:lpstr>Equation</vt:lpstr>
      <vt:lpstr>Grafico</vt:lpstr>
      <vt:lpstr>ISIS/Draw Sketch</vt:lpstr>
      <vt:lpstr>Equazione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 Matematica, Fisica ed Applicazioni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potere ossidativo dell'atmosfera</dc:title>
  <dc:creator>Prof. Angelo Riccio</dc:creator>
  <cp:lastModifiedBy>Microsoft account</cp:lastModifiedBy>
  <cp:revision>480</cp:revision>
  <cp:lastPrinted>2002-04-11T18:44:49Z</cp:lastPrinted>
  <dcterms:created xsi:type="dcterms:W3CDTF">2001-03-10T08:12:09Z</dcterms:created>
  <dcterms:modified xsi:type="dcterms:W3CDTF">2023-03-22T16:52:16Z</dcterms:modified>
</cp:coreProperties>
</file>