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09" r:id="rId2"/>
    <p:sldId id="286" r:id="rId3"/>
    <p:sldId id="319" r:id="rId4"/>
    <p:sldId id="310" r:id="rId5"/>
    <p:sldId id="311" r:id="rId6"/>
    <p:sldId id="312" r:id="rId7"/>
    <p:sldId id="313" r:id="rId8"/>
    <p:sldId id="317" r:id="rId9"/>
    <p:sldId id="314" r:id="rId10"/>
    <p:sldId id="315" r:id="rId11"/>
    <p:sldId id="316" r:id="rId12"/>
    <p:sldId id="318" r:id="rId13"/>
    <p:sldId id="320" r:id="rId14"/>
    <p:sldId id="321" r:id="rId15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-6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A0166FD-F9AD-4DED-B80D-81FF763F5128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D3F2BA7-9F0E-4DEE-B20F-F80832D562DA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7F40D600-7323-4044-81E7-BEDF4EFAD00D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E7AB6-AEE3-48CC-BCD1-0B40BA7FD5E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14624-DD2C-4DFA-B717-DA9CCCBD083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29400" y="6572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6600" y="6572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572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778E270B-29CC-48D8-BBA0-14D7EB2F10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7C523-F889-4A19-9A27-BEF356175C0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25059-D6DE-4485-B1D4-7DDD3A12678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895F7-AF81-4ABC-9A0D-12CB004E6B5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E672D-0A4F-4757-B901-1DE146E7B29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EE02D-8CBA-4637-8CA8-E1D716E56A3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7024F-CA90-491B-9E33-295FD7682E5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98D15-83D4-49DF-9666-F9BCE8AF915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4F664-651D-4948-B184-AA1A8BD6FE9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5722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72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C430B19-3733-4655-BA9E-2ABB6D575961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755650" y="4445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179388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A7E33EA-4B77-4AFF-8359-77FA28C17074}" type="slidenum">
              <a:rPr lang="it-IT"/>
              <a:pPr/>
              <a:t>1</a:t>
            </a:fld>
            <a:endParaRPr lang="it-IT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1371600"/>
            <a:ext cx="6516687" cy="1752600"/>
          </a:xfrm>
        </p:spPr>
        <p:txBody>
          <a:bodyPr/>
          <a:lstStyle/>
          <a:p>
            <a:r>
              <a:rPr lang="it-IT" sz="4800">
                <a:solidFill>
                  <a:schemeClr val="tx1"/>
                </a:solidFill>
              </a:rPr>
              <a:t>Fonti di Finanziamento Interne ed Esterne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42AC-287E-4461-BCA9-E1F423A3E29A}" type="slidenum">
              <a:rPr lang="it-IT"/>
              <a:pPr/>
              <a:t>10</a:t>
            </a:fld>
            <a:endParaRPr lang="it-IT"/>
          </a:p>
        </p:txBody>
      </p:sp>
      <p:sp>
        <p:nvSpPr>
          <p:cNvPr id="118799" name="Rectangle 15"/>
          <p:cNvSpPr>
            <a:spLocks noGrp="1" noChangeArrowheads="1"/>
          </p:cNvSpPr>
          <p:nvPr>
            <p:ph type="title"/>
          </p:nvPr>
        </p:nvSpPr>
        <p:spPr>
          <a:xfrm>
            <a:off x="1114425" y="-26988"/>
            <a:ext cx="7634288" cy="1527176"/>
          </a:xfrm>
          <a:noFill/>
          <a:ln/>
        </p:spPr>
        <p:txBody>
          <a:bodyPr/>
          <a:lstStyle/>
          <a:p>
            <a:pPr algn="ctr"/>
            <a:r>
              <a:rPr lang="it-IT" sz="3800" i="1">
                <a:solidFill>
                  <a:srgbClr val="FF0000"/>
                </a:solidFill>
              </a:rPr>
              <a:t>I crediti e i debiti di funzionamento</a:t>
            </a:r>
          </a:p>
        </p:txBody>
      </p:sp>
      <p:pic>
        <p:nvPicPr>
          <p:cNvPr id="118795" name="Picture 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4724400"/>
            <a:ext cx="1873250" cy="1009650"/>
          </a:xfrm>
          <a:noFill/>
          <a:ln/>
        </p:spPr>
      </p:pic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3132138" y="2205038"/>
            <a:ext cx="32400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di funzionamento o</a:t>
            </a:r>
          </a:p>
          <a:p>
            <a:pPr algn="ctr"/>
            <a:r>
              <a:rPr lang="it-IT" sz="2800"/>
              <a:t>di regolamento</a:t>
            </a:r>
            <a:endParaRPr lang="it-IT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6843713" y="1700213"/>
            <a:ext cx="25527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3500"/>
              <a:t>CREDITI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793750" y="1700213"/>
            <a:ext cx="161766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500"/>
              <a:t>DEBITI</a:t>
            </a: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611188" y="1412875"/>
            <a:ext cx="2016125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6732588" y="1412875"/>
            <a:ext cx="2160587" cy="1225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539750" y="3213100"/>
            <a:ext cx="8388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Impegni a pagare                           Diritti a riscuotere</a:t>
            </a: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2230438" y="4133850"/>
            <a:ext cx="5294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Sostituiscono temporaneamente</a:t>
            </a:r>
          </a:p>
        </p:txBody>
      </p:sp>
      <p:pic>
        <p:nvPicPr>
          <p:cNvPr id="118798" name="Picture 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115175" y="4730750"/>
            <a:ext cx="1778000" cy="1003300"/>
          </a:xfrm>
          <a:noFill/>
          <a:ln/>
        </p:spPr>
      </p:pic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1908175" y="5759450"/>
            <a:ext cx="5602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000"/>
              <a:t>HANNO NATURA MONETARIA</a:t>
            </a:r>
          </a:p>
        </p:txBody>
      </p:sp>
      <p:sp>
        <p:nvSpPr>
          <p:cNvPr id="118802" name="AutoShape 18"/>
          <p:cNvSpPr>
            <a:spLocks noChangeArrowheads="1"/>
          </p:cNvSpPr>
          <p:nvPr/>
        </p:nvSpPr>
        <p:spPr bwMode="auto">
          <a:xfrm>
            <a:off x="1403350" y="2708275"/>
            <a:ext cx="215900" cy="503238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8803" name="AutoShape 19"/>
          <p:cNvSpPr>
            <a:spLocks noChangeArrowheads="1"/>
          </p:cNvSpPr>
          <p:nvPr/>
        </p:nvSpPr>
        <p:spPr bwMode="auto">
          <a:xfrm>
            <a:off x="7739063" y="2781300"/>
            <a:ext cx="217487" cy="503238"/>
          </a:xfrm>
          <a:prstGeom prst="downArrow">
            <a:avLst>
              <a:gd name="adj1" fmla="val 50000"/>
              <a:gd name="adj2" fmla="val 57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8804" name="AutoShape 20"/>
          <p:cNvSpPr>
            <a:spLocks noChangeArrowheads="1"/>
          </p:cNvSpPr>
          <p:nvPr/>
        </p:nvSpPr>
        <p:spPr bwMode="auto">
          <a:xfrm>
            <a:off x="1331913" y="4076700"/>
            <a:ext cx="288925" cy="360363"/>
          </a:xfrm>
          <a:prstGeom prst="downArrow">
            <a:avLst>
              <a:gd name="adj1" fmla="val 50000"/>
              <a:gd name="adj2" fmla="val 311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8805" name="AutoShape 21"/>
          <p:cNvSpPr>
            <a:spLocks noChangeArrowheads="1"/>
          </p:cNvSpPr>
          <p:nvPr/>
        </p:nvSpPr>
        <p:spPr bwMode="auto">
          <a:xfrm>
            <a:off x="7812088" y="4076700"/>
            <a:ext cx="288925" cy="360363"/>
          </a:xfrm>
          <a:prstGeom prst="downArrow">
            <a:avLst>
              <a:gd name="adj1" fmla="val 50000"/>
              <a:gd name="adj2" fmla="val 311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DE10-0221-482D-AD9F-2051710E1699}" type="slidenum">
              <a:rPr lang="it-IT"/>
              <a:pPr/>
              <a:t>11</a:t>
            </a:fld>
            <a:endParaRPr lang="it-IT"/>
          </a:p>
        </p:txBody>
      </p:sp>
      <p:pic>
        <p:nvPicPr>
          <p:cNvPr id="119812" name="Picture 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2263" y="44450"/>
            <a:ext cx="8713787" cy="64944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D098-440A-469A-8042-2A534DCABD62}" type="slidenum">
              <a:rPr lang="it-IT"/>
              <a:pPr/>
              <a:t>12</a:t>
            </a:fld>
            <a:endParaRPr lang="it-IT"/>
          </a:p>
        </p:txBody>
      </p:sp>
      <p:pic>
        <p:nvPicPr>
          <p:cNvPr id="128004" name="Picture 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44450"/>
            <a:ext cx="8640763" cy="64928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8220-7D2B-453F-99CD-C256D7EDCCE3}" type="slidenum">
              <a:rPr lang="it-IT"/>
              <a:pPr/>
              <a:t>13</a:t>
            </a:fld>
            <a:endParaRPr lang="it-IT"/>
          </a:p>
        </p:txBody>
      </p:sp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equivoci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1143000" y="1844675"/>
            <a:ext cx="746125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le dilazioni di pagamento concesse dai fornitori sono da considerarsi dei debiti di finanziamento?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/>
              <a:t> </a:t>
            </a:r>
            <a:r>
              <a:rPr lang="it-IT" sz="2800"/>
              <a:t>il capitale sociale è una fonte di finanziamento interna?</a:t>
            </a:r>
            <a:r>
              <a:rPr lang="it-IT" sz="2800" b="1"/>
              <a:t> NO!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it-IT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779B-E14C-413C-BAE2-D1D3B5EA8070}" type="slidenum">
              <a:rPr lang="it-IT"/>
              <a:pPr/>
              <a:t>14</a:t>
            </a:fld>
            <a:endParaRPr lang="it-IT"/>
          </a:p>
        </p:txBody>
      </p:sp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domande d’esame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971550" y="1638300"/>
            <a:ext cx="7488238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3800"/>
              <a:t> </a:t>
            </a:r>
            <a:r>
              <a:rPr lang="it-IT" sz="2800"/>
              <a:t>L’andamento del circuito dei finanziamenti attinti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L’andamento del circuito dei finanziamenti concessi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698C-0559-4D84-B475-813C5B8D4C03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IX: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05000"/>
            <a:ext cx="7705725" cy="4114800"/>
          </a:xfrm>
        </p:spPr>
        <p:txBody>
          <a:bodyPr/>
          <a:lstStyle/>
          <a:p>
            <a:endParaRPr lang="it-IT"/>
          </a:p>
          <a:p>
            <a:r>
              <a:rPr lang="it-IT"/>
              <a:t>  Il circuito dei finanziamenti</a:t>
            </a:r>
          </a:p>
          <a:p>
            <a:r>
              <a:rPr lang="it-IT"/>
              <a:t>  Le fonti di finanziamento</a:t>
            </a:r>
            <a:endParaRPr lang="it-IT" sz="1500"/>
          </a:p>
          <a:p>
            <a:pPr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37C2-2C06-43C3-B3C2-774AD57475A2}" type="slidenum">
              <a:rPr lang="it-IT"/>
              <a:pPr/>
              <a:t>3</a:t>
            </a:fld>
            <a:endParaRPr lang="it-IT"/>
          </a:p>
        </p:txBody>
      </p:sp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1187450" y="165100"/>
            <a:ext cx="76327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Circuito della Produzione</a:t>
            </a:r>
          </a:p>
        </p:txBody>
      </p:sp>
      <p:pic>
        <p:nvPicPr>
          <p:cNvPr id="131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765175"/>
            <a:ext cx="74882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1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628775"/>
            <a:ext cx="855662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3056-FC2D-43F1-9351-237621D7897C}" type="slidenum">
              <a:rPr lang="it-IT"/>
              <a:pPr/>
              <a:t>4</a:t>
            </a:fld>
            <a:endParaRPr lang="it-IT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107950" y="115888"/>
            <a:ext cx="8856663" cy="3744912"/>
          </a:xfrm>
          <a:prstGeom prst="rect">
            <a:avLst/>
          </a:prstGeom>
          <a:solidFill>
            <a:schemeClr val="bg1"/>
          </a:solidFill>
          <a:ln w="444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250825" y="333375"/>
            <a:ext cx="2952750" cy="24479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it-IT" sz="2800"/>
              <a:t>Finanziamenti a</a:t>
            </a:r>
          </a:p>
          <a:p>
            <a:r>
              <a:rPr lang="it-IT" sz="2800"/>
              <a:t>titolo di capitale</a:t>
            </a:r>
          </a:p>
          <a:p>
            <a:r>
              <a:rPr lang="it-IT" sz="2800">
                <a:solidFill>
                  <a:schemeClr val="hlink"/>
                </a:solidFill>
              </a:rPr>
              <a:t>di rischio</a:t>
            </a:r>
          </a:p>
          <a:p>
            <a:r>
              <a:rPr lang="it-IT" sz="2800"/>
              <a:t>Acquisizione di</a:t>
            </a:r>
          </a:p>
          <a:p>
            <a:r>
              <a:rPr lang="it-IT" sz="2800"/>
              <a:t>capitale proprio</a:t>
            </a:r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2986088" y="474663"/>
            <a:ext cx="3025775" cy="25939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sz="2800"/>
          </a:p>
          <a:p>
            <a:r>
              <a:rPr lang="it-IT" sz="2800"/>
              <a:t>Finanziamenti a</a:t>
            </a:r>
          </a:p>
          <a:p>
            <a:r>
              <a:rPr lang="it-IT" sz="2800"/>
              <a:t>titolo </a:t>
            </a:r>
            <a:r>
              <a:rPr lang="it-IT" sz="2800">
                <a:solidFill>
                  <a:schemeClr val="hlink"/>
                </a:solidFill>
              </a:rPr>
              <a:t>di credito</a:t>
            </a:r>
          </a:p>
          <a:p>
            <a:r>
              <a:rPr lang="it-IT" sz="2800"/>
              <a:t>Acquisizione di</a:t>
            </a:r>
          </a:p>
          <a:p>
            <a:r>
              <a:rPr lang="it-IT" sz="2800"/>
              <a:t>debiti a breve, </a:t>
            </a:r>
          </a:p>
          <a:p>
            <a:r>
              <a:rPr lang="it-IT" sz="2800"/>
              <a:t>medio e lungo </a:t>
            </a:r>
          </a:p>
          <a:p>
            <a:r>
              <a:rPr lang="it-IT" sz="2800"/>
              <a:t>termine</a:t>
            </a:r>
          </a:p>
          <a:p>
            <a:endParaRPr lang="it-IT" sz="2800"/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>
            <a:off x="6443663" y="1903413"/>
            <a:ext cx="21526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4500"/>
              <a:t>Esterne</a:t>
            </a:r>
          </a:p>
        </p:txBody>
      </p:sp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107950" y="3789363"/>
            <a:ext cx="8856663" cy="2952750"/>
          </a:xfrm>
          <a:prstGeom prst="rect">
            <a:avLst/>
          </a:prstGeom>
          <a:solidFill>
            <a:schemeClr val="bg1"/>
          </a:solidFill>
          <a:ln w="444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1116013" y="3357563"/>
            <a:ext cx="3313112" cy="136683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3000" b="1">
                <a:solidFill>
                  <a:schemeClr val="hlink"/>
                </a:solidFill>
              </a:rPr>
              <a:t>FONTI </a:t>
            </a:r>
          </a:p>
          <a:p>
            <a:pPr algn="ctr"/>
            <a:r>
              <a:rPr lang="it-IT" sz="3000">
                <a:solidFill>
                  <a:schemeClr val="hlink"/>
                </a:solidFill>
              </a:rPr>
              <a:t>di </a:t>
            </a:r>
          </a:p>
          <a:p>
            <a:pPr algn="ctr"/>
            <a:r>
              <a:rPr lang="it-IT" sz="3000">
                <a:solidFill>
                  <a:schemeClr val="hlink"/>
                </a:solidFill>
              </a:rPr>
              <a:t>Mezzi Finanziari</a:t>
            </a:r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6516688" y="4652963"/>
            <a:ext cx="1962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4500"/>
              <a:t>Interne</a:t>
            </a:r>
          </a:p>
        </p:txBody>
      </p: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539750" y="4941888"/>
            <a:ext cx="3311525" cy="17287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it-IT" sz="2800">
                <a:solidFill>
                  <a:schemeClr val="tx2"/>
                </a:solidFill>
              </a:rPr>
              <a:t>Realizzi derivanti</a:t>
            </a:r>
          </a:p>
          <a:p>
            <a:r>
              <a:rPr lang="it-IT" sz="2800">
                <a:solidFill>
                  <a:schemeClr val="tx2"/>
                </a:solidFill>
              </a:rPr>
              <a:t>dalle vendite di </a:t>
            </a:r>
          </a:p>
          <a:p>
            <a:r>
              <a:rPr lang="it-IT" sz="2800">
                <a:solidFill>
                  <a:schemeClr val="tx2"/>
                </a:solidFill>
              </a:rPr>
              <a:t>prodotti/servizi</a:t>
            </a:r>
          </a:p>
          <a:p>
            <a:r>
              <a:rPr lang="it-IT" sz="2800">
                <a:solidFill>
                  <a:schemeClr val="tx2"/>
                </a:solidFill>
              </a:rPr>
              <a:t>Ricavi</a:t>
            </a:r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1403350" y="2708275"/>
            <a:ext cx="504825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1637" name="AutoShape 21"/>
          <p:cNvSpPr>
            <a:spLocks noChangeArrowheads="1"/>
          </p:cNvSpPr>
          <p:nvPr/>
        </p:nvSpPr>
        <p:spPr bwMode="auto">
          <a:xfrm>
            <a:off x="3132138" y="2997200"/>
            <a:ext cx="50482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1638" name="AutoShape 22"/>
          <p:cNvSpPr>
            <a:spLocks noChangeArrowheads="1"/>
          </p:cNvSpPr>
          <p:nvPr/>
        </p:nvSpPr>
        <p:spPr bwMode="auto">
          <a:xfrm>
            <a:off x="3276600" y="4795838"/>
            <a:ext cx="431800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0B5A-F3AA-4A52-8413-775BE2148195}" type="slidenum">
              <a:rPr lang="it-IT"/>
              <a:pPr/>
              <a:t>5</a:t>
            </a:fld>
            <a:endParaRPr lang="it-IT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-114300"/>
            <a:ext cx="7010400" cy="15271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Le fonti esterne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258888" y="1412875"/>
            <a:ext cx="71120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Le fonti esterne si distinguono in:</a:t>
            </a:r>
          </a:p>
          <a:p>
            <a:endParaRPr lang="it-IT" sz="1500"/>
          </a:p>
          <a:p>
            <a:r>
              <a:rPr lang="it-IT" sz="2800"/>
              <a:t>•    finanziamenti a titolo di capitale proprio</a:t>
            </a:r>
          </a:p>
          <a:p>
            <a:endParaRPr lang="it-IT" sz="1500"/>
          </a:p>
          <a:p>
            <a:r>
              <a:rPr lang="it-IT" sz="2800"/>
              <a:t>•    finanziamenti a titolo di credito</a:t>
            </a: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755650" y="3781425"/>
            <a:ext cx="8172450" cy="245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Le due categorie si differenziano per:</a:t>
            </a:r>
          </a:p>
          <a:p>
            <a:endParaRPr lang="it-IT" sz="1500"/>
          </a:p>
          <a:p>
            <a:r>
              <a:rPr lang="it-IT" sz="2800"/>
              <a:t>•  vincolo di restituzione</a:t>
            </a:r>
          </a:p>
          <a:p>
            <a:r>
              <a:rPr lang="it-IT" sz="2800"/>
              <a:t>•  scadenza</a:t>
            </a:r>
          </a:p>
          <a:p>
            <a:r>
              <a:rPr lang="it-IT" sz="2800"/>
              <a:t>•  soggetti finanziatori</a:t>
            </a:r>
          </a:p>
          <a:p>
            <a:r>
              <a:rPr lang="it-IT" sz="2800"/>
              <a:t>•  rischio/remunerazione per i soggetti finanziatori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539750" y="3644900"/>
            <a:ext cx="8280400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B967-FD55-4FC8-ADAE-6058AAD8A33F}" type="slidenum">
              <a:rPr lang="it-IT"/>
              <a:pPr/>
              <a:t>6</a:t>
            </a:fld>
            <a:endParaRPr lang="it-IT"/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323850" y="1341438"/>
            <a:ext cx="1728788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113675" name="Picture 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62400" y="404813"/>
            <a:ext cx="5002213" cy="6264275"/>
          </a:xfrm>
          <a:noFill/>
          <a:ln/>
        </p:spPr>
      </p:pic>
      <p:pic>
        <p:nvPicPr>
          <p:cNvPr id="113680" name="Picture 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1412875"/>
            <a:ext cx="2814638" cy="5184775"/>
          </a:xfrm>
          <a:solidFill>
            <a:schemeClr val="accent1"/>
          </a:solidFill>
          <a:ln/>
        </p:spPr>
      </p:pic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827088" y="461963"/>
            <a:ext cx="2836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rgbClr val="FF0000"/>
                </a:solidFill>
              </a:rPr>
              <a:t>Le fonti esterne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B055-0069-47EA-AABE-2ADF698645F3}" type="slidenum">
              <a:rPr lang="it-IT"/>
              <a:pPr/>
              <a:t>7</a:t>
            </a:fld>
            <a:endParaRPr lang="it-IT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-25400"/>
            <a:ext cx="7921625" cy="1293813"/>
          </a:xfrm>
        </p:spPr>
        <p:txBody>
          <a:bodyPr/>
          <a:lstStyle/>
          <a:p>
            <a:pPr algn="ctr"/>
            <a:r>
              <a:rPr lang="it-IT" sz="3800" i="1">
                <a:solidFill>
                  <a:srgbClr val="FF0000"/>
                </a:solidFill>
              </a:rPr>
              <a:t>Il circuito dei finanziamenti attinti col “vincolo” di capitale di proprietà</a:t>
            </a:r>
            <a:endParaRPr lang="it-IT" sz="3800"/>
          </a:p>
        </p:txBody>
      </p:sp>
      <p:pic>
        <p:nvPicPr>
          <p:cNvPr id="11469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285859"/>
            <a:ext cx="8280400" cy="523876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7CE-06E5-41D8-8956-BA8275E810C7}" type="slidenum">
              <a:rPr lang="it-IT"/>
              <a:pPr/>
              <a:t>8</a:t>
            </a:fld>
            <a:endParaRPr lang="it-IT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-171450"/>
            <a:ext cx="7993063" cy="1527175"/>
          </a:xfrm>
        </p:spPr>
        <p:txBody>
          <a:bodyPr/>
          <a:lstStyle/>
          <a:p>
            <a:pPr algn="ctr"/>
            <a:r>
              <a:rPr lang="it-IT" sz="3800" i="1">
                <a:solidFill>
                  <a:srgbClr val="FF0000"/>
                </a:solidFill>
              </a:rPr>
              <a:t>Il circuito dei finanziamenti attinti col “vincolo” di capitale di prestito</a:t>
            </a:r>
            <a:endParaRPr lang="it-IT" sz="3800"/>
          </a:p>
        </p:txBody>
      </p:sp>
      <p:pic>
        <p:nvPicPr>
          <p:cNvPr id="1218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158875"/>
            <a:ext cx="8353425" cy="5302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E4D-6D6D-4F07-B956-D63D0564F12A}" type="slidenum">
              <a:rPr lang="it-IT"/>
              <a:pPr/>
              <a:t>9</a:t>
            </a:fld>
            <a:endParaRPr lang="it-IT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100013"/>
            <a:ext cx="7010400" cy="1527176"/>
          </a:xfrm>
        </p:spPr>
        <p:txBody>
          <a:bodyPr/>
          <a:lstStyle/>
          <a:p>
            <a:pPr algn="ctr"/>
            <a:r>
              <a:rPr lang="it-IT" sz="3800" i="1">
                <a:solidFill>
                  <a:srgbClr val="FF0000"/>
                </a:solidFill>
              </a:rPr>
              <a:t>Il circuito dei finanziamenti concessi come prestito a terzi</a:t>
            </a:r>
            <a:endParaRPr lang="it-IT" sz="3800">
              <a:solidFill>
                <a:srgbClr val="FF0000"/>
              </a:solidFill>
            </a:endParaRPr>
          </a:p>
        </p:txBody>
      </p:sp>
      <p:pic>
        <p:nvPicPr>
          <p:cNvPr id="11776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2263" y="1484313"/>
            <a:ext cx="8497887" cy="49069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1385</TotalTime>
  <Words>267</Words>
  <Application>Microsoft Office PowerPoint</Application>
  <PresentationFormat>Presentazione su schermo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ea</vt:lpstr>
      <vt:lpstr>Fonti di Finanziamento Interne ed Esterne</vt:lpstr>
      <vt:lpstr>Lezione IX: obiettivi</vt:lpstr>
      <vt:lpstr>Diapositiva 3</vt:lpstr>
      <vt:lpstr>Diapositiva 4</vt:lpstr>
      <vt:lpstr>Le fonti esterne</vt:lpstr>
      <vt:lpstr>Diapositiva 6</vt:lpstr>
      <vt:lpstr>Il circuito dei finanziamenti attinti col “vincolo” di capitale di proprietà</vt:lpstr>
      <vt:lpstr>Il circuito dei finanziamenti attinti col “vincolo” di capitale di prestito</vt:lpstr>
      <vt:lpstr>Il circuito dei finanziamenti concessi come prestito a terzi</vt:lpstr>
      <vt:lpstr>I crediti e i debiti di funzionamento</vt:lpstr>
      <vt:lpstr>Diapositiva 11</vt:lpstr>
      <vt:lpstr>Diapositiva 12</vt:lpstr>
      <vt:lpstr>Diapositiva 13</vt:lpstr>
      <vt:lpstr>Diapositiva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107</cp:revision>
  <dcterms:created xsi:type="dcterms:W3CDTF">2005-09-20T10:34:20Z</dcterms:created>
  <dcterms:modified xsi:type="dcterms:W3CDTF">2018-03-01T09:34:53Z</dcterms:modified>
</cp:coreProperties>
</file>