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6"/>
  </p:notesMasterIdLst>
  <p:sldIdLst>
    <p:sldId id="256" r:id="rId2"/>
    <p:sldId id="288" r:id="rId3"/>
    <p:sldId id="560" r:id="rId4"/>
    <p:sldId id="561" r:id="rId5"/>
    <p:sldId id="562" r:id="rId6"/>
    <p:sldId id="563" r:id="rId7"/>
    <p:sldId id="518" r:id="rId8"/>
    <p:sldId id="515" r:id="rId9"/>
    <p:sldId id="517" r:id="rId10"/>
    <p:sldId id="520" r:id="rId11"/>
    <p:sldId id="523" r:id="rId12"/>
    <p:sldId id="525" r:id="rId13"/>
    <p:sldId id="529" r:id="rId14"/>
    <p:sldId id="25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B0C9"/>
    <a:srgbClr val="FFCCFF"/>
    <a:srgbClr val="D4B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8032" autoAdjust="0"/>
  </p:normalViewPr>
  <p:slideViewPr>
    <p:cSldViewPr snapToGrid="0">
      <p:cViewPr varScale="1">
        <p:scale>
          <a:sx n="50" d="100"/>
          <a:sy n="50" d="100"/>
        </p:scale>
        <p:origin x="19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854C6D-AC51-4B97-B045-1E6F8D18AD3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A560D5B-C672-4BBC-8632-0654F25B5239}">
      <dgm:prSet phldrT="[Texte]"/>
      <dgm:spPr/>
      <dgm:t>
        <a:bodyPr/>
        <a:lstStyle/>
        <a:p>
          <a:r>
            <a:rPr lang="fr-FR" b="1" dirty="0"/>
            <a:t>Business model</a:t>
          </a:r>
        </a:p>
      </dgm:t>
    </dgm:pt>
    <dgm:pt modelId="{BA857AC4-F6A8-4D16-A9B9-E70936F47183}" type="parTrans" cxnId="{74E220FA-ABCB-4735-A8E3-8C53DEEFD1A9}">
      <dgm:prSet/>
      <dgm:spPr/>
      <dgm:t>
        <a:bodyPr/>
        <a:lstStyle/>
        <a:p>
          <a:endParaRPr lang="fr-FR"/>
        </a:p>
      </dgm:t>
    </dgm:pt>
    <dgm:pt modelId="{F2366910-A49C-4238-8068-F2D4A0260FC2}" type="sibTrans" cxnId="{74E220FA-ABCB-4735-A8E3-8C53DEEFD1A9}">
      <dgm:prSet/>
      <dgm:spPr/>
      <dgm:t>
        <a:bodyPr/>
        <a:lstStyle/>
        <a:p>
          <a:endParaRPr lang="fr-FR"/>
        </a:p>
      </dgm:t>
    </dgm:pt>
    <dgm:pt modelId="{DFA1B038-6AEA-4EBC-9BE8-3A256155B500}">
      <dgm:prSet phldrT="[Texte]"/>
      <dgm:spPr/>
      <dgm:t>
        <a:bodyPr/>
        <a:lstStyle/>
        <a:p>
          <a:r>
            <a:rPr lang="en-US" b="1" i="1" dirty="0"/>
            <a:t>Offering</a:t>
          </a:r>
          <a:endParaRPr lang="fr-FR" dirty="0"/>
        </a:p>
      </dgm:t>
    </dgm:pt>
    <dgm:pt modelId="{54F83D82-B5C7-406A-9A4F-3D60645BD9A5}" type="parTrans" cxnId="{F1189D5D-8A28-4647-9BD1-9B3A017BD8DA}">
      <dgm:prSet/>
      <dgm:spPr/>
      <dgm:t>
        <a:bodyPr/>
        <a:lstStyle/>
        <a:p>
          <a:endParaRPr lang="fr-FR"/>
        </a:p>
      </dgm:t>
    </dgm:pt>
    <dgm:pt modelId="{64D261FA-28A8-47FB-A23F-4B4C166D1705}" type="sibTrans" cxnId="{F1189D5D-8A28-4647-9BD1-9B3A017BD8DA}">
      <dgm:prSet/>
      <dgm:spPr/>
      <dgm:t>
        <a:bodyPr/>
        <a:lstStyle/>
        <a:p>
          <a:endParaRPr lang="fr-FR"/>
        </a:p>
      </dgm:t>
    </dgm:pt>
    <dgm:pt modelId="{9639170A-6434-43B8-9F81-98FD2C21E81F}">
      <dgm:prSet phldrT="[Texte]"/>
      <dgm:spPr/>
      <dgm:t>
        <a:bodyPr/>
        <a:lstStyle/>
        <a:p>
          <a:r>
            <a:rPr lang="en-US" b="1" i="1" dirty="0"/>
            <a:t>Customers</a:t>
          </a:r>
          <a:endParaRPr lang="fr-FR" dirty="0"/>
        </a:p>
      </dgm:t>
    </dgm:pt>
    <dgm:pt modelId="{993A9933-BBA2-4FF7-823E-702659EC0B99}" type="parTrans" cxnId="{243DEB52-6F7F-4985-91F6-5C4EA0366553}">
      <dgm:prSet/>
      <dgm:spPr/>
      <dgm:t>
        <a:bodyPr/>
        <a:lstStyle/>
        <a:p>
          <a:endParaRPr lang="fr-FR"/>
        </a:p>
      </dgm:t>
    </dgm:pt>
    <dgm:pt modelId="{65F7E777-193E-4505-B3E1-98E4A09F988D}" type="sibTrans" cxnId="{243DEB52-6F7F-4985-91F6-5C4EA0366553}">
      <dgm:prSet/>
      <dgm:spPr/>
      <dgm:t>
        <a:bodyPr/>
        <a:lstStyle/>
        <a:p>
          <a:endParaRPr lang="fr-FR"/>
        </a:p>
      </dgm:t>
    </dgm:pt>
    <dgm:pt modelId="{57E74076-6312-4949-AA65-105A67BA8799}">
      <dgm:prSet phldrT="[Texte]"/>
      <dgm:spPr/>
      <dgm:t>
        <a:bodyPr/>
        <a:lstStyle/>
        <a:p>
          <a:r>
            <a:rPr lang="en-US" b="1" i="1" dirty="0"/>
            <a:t>Infrastructure</a:t>
          </a:r>
          <a:endParaRPr lang="fr-FR" dirty="0"/>
        </a:p>
      </dgm:t>
    </dgm:pt>
    <dgm:pt modelId="{B427E844-CDC0-4741-B900-4E3D8639B2C5}" type="parTrans" cxnId="{F334FBDB-26E0-4C23-B5C2-DD4BDB34B467}">
      <dgm:prSet/>
      <dgm:spPr/>
      <dgm:t>
        <a:bodyPr/>
        <a:lstStyle/>
        <a:p>
          <a:endParaRPr lang="fr-FR"/>
        </a:p>
      </dgm:t>
    </dgm:pt>
    <dgm:pt modelId="{4742E037-4826-42D9-AA2C-72E5CF5C076F}" type="sibTrans" cxnId="{F334FBDB-26E0-4C23-B5C2-DD4BDB34B467}">
      <dgm:prSet/>
      <dgm:spPr/>
      <dgm:t>
        <a:bodyPr/>
        <a:lstStyle/>
        <a:p>
          <a:endParaRPr lang="fr-FR"/>
        </a:p>
      </dgm:t>
    </dgm:pt>
    <dgm:pt modelId="{B70E0E41-5E08-43B2-B4D3-CB591C38D1CB}">
      <dgm:prSet phldrT="[Texte]"/>
      <dgm:spPr/>
      <dgm:t>
        <a:bodyPr/>
        <a:lstStyle/>
        <a:p>
          <a:r>
            <a:rPr lang="en-US" b="1" i="1" dirty="0"/>
            <a:t>Financial viability</a:t>
          </a:r>
          <a:endParaRPr lang="fr-FR" dirty="0"/>
        </a:p>
      </dgm:t>
    </dgm:pt>
    <dgm:pt modelId="{C4467D6B-5100-4EB2-9D30-20CB2D5D39EB}" type="parTrans" cxnId="{26DB4CF0-D83D-4C2F-95C3-9BED216B20E4}">
      <dgm:prSet/>
      <dgm:spPr/>
      <dgm:t>
        <a:bodyPr/>
        <a:lstStyle/>
        <a:p>
          <a:endParaRPr lang="fr-FR"/>
        </a:p>
      </dgm:t>
    </dgm:pt>
    <dgm:pt modelId="{CF0446ED-C818-4F05-B4F2-E616D25C37CD}" type="sibTrans" cxnId="{26DB4CF0-D83D-4C2F-95C3-9BED216B20E4}">
      <dgm:prSet/>
      <dgm:spPr/>
      <dgm:t>
        <a:bodyPr/>
        <a:lstStyle/>
        <a:p>
          <a:endParaRPr lang="fr-FR"/>
        </a:p>
      </dgm:t>
    </dgm:pt>
    <dgm:pt modelId="{253BDA49-0844-41BE-8748-E2CB06E80A21}" type="pres">
      <dgm:prSet presAssocID="{DC854C6D-AC51-4B97-B045-1E6F8D18AD3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10376E7-926C-4778-8847-205D870AE38F}" type="pres">
      <dgm:prSet presAssocID="{DC854C6D-AC51-4B97-B045-1E6F8D18AD3C}" presName="matrix" presStyleCnt="0"/>
      <dgm:spPr/>
    </dgm:pt>
    <dgm:pt modelId="{6F7F09CA-9804-4904-942B-7F4223E6C52F}" type="pres">
      <dgm:prSet presAssocID="{DC854C6D-AC51-4B97-B045-1E6F8D18AD3C}" presName="tile1" presStyleLbl="node1" presStyleIdx="0" presStyleCnt="4" custLinFactNeighborX="-24872" custLinFactNeighborY="0"/>
      <dgm:spPr/>
    </dgm:pt>
    <dgm:pt modelId="{3DB6ED89-0206-40C1-B646-6BA252D57EF8}" type="pres">
      <dgm:prSet presAssocID="{DC854C6D-AC51-4B97-B045-1E6F8D18AD3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8F98107-2D32-4402-8CC6-62E5C69EE3C0}" type="pres">
      <dgm:prSet presAssocID="{DC854C6D-AC51-4B97-B045-1E6F8D18AD3C}" presName="tile2" presStyleLbl="node1" presStyleIdx="1" presStyleCnt="4"/>
      <dgm:spPr/>
    </dgm:pt>
    <dgm:pt modelId="{E3760A53-FC77-4B16-A9E4-BF3FBEC3FCF9}" type="pres">
      <dgm:prSet presAssocID="{DC854C6D-AC51-4B97-B045-1E6F8D18AD3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D58B1B2-6EB2-4D0A-9C0C-F7D98D63976C}" type="pres">
      <dgm:prSet presAssocID="{DC854C6D-AC51-4B97-B045-1E6F8D18AD3C}" presName="tile3" presStyleLbl="node1" presStyleIdx="2" presStyleCnt="4"/>
      <dgm:spPr/>
    </dgm:pt>
    <dgm:pt modelId="{A753D89B-DACD-4456-A3AB-94C99D79DB09}" type="pres">
      <dgm:prSet presAssocID="{DC854C6D-AC51-4B97-B045-1E6F8D18AD3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54131DF-1703-4636-8498-2452669AD56B}" type="pres">
      <dgm:prSet presAssocID="{DC854C6D-AC51-4B97-B045-1E6F8D18AD3C}" presName="tile4" presStyleLbl="node1" presStyleIdx="3" presStyleCnt="4"/>
      <dgm:spPr/>
    </dgm:pt>
    <dgm:pt modelId="{0A6D31F8-0426-4344-8611-FB029321C9FE}" type="pres">
      <dgm:prSet presAssocID="{DC854C6D-AC51-4B97-B045-1E6F8D18AD3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03E7B3D-AFE2-4EB3-8F38-2EFD921097A5}" type="pres">
      <dgm:prSet presAssocID="{DC854C6D-AC51-4B97-B045-1E6F8D18AD3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F1189D5D-8A28-4647-9BD1-9B3A017BD8DA}" srcId="{AA560D5B-C672-4BBC-8632-0654F25B5239}" destId="{DFA1B038-6AEA-4EBC-9BE8-3A256155B500}" srcOrd="0" destOrd="0" parTransId="{54F83D82-B5C7-406A-9A4F-3D60645BD9A5}" sibTransId="{64D261FA-28A8-47FB-A23F-4B4C166D1705}"/>
    <dgm:cxn modelId="{4F18925E-862D-4A17-B7DF-778BC103C1A9}" type="presOf" srcId="{B70E0E41-5E08-43B2-B4D3-CB591C38D1CB}" destId="{0A6D31F8-0426-4344-8611-FB029321C9FE}" srcOrd="1" destOrd="0" presId="urn:microsoft.com/office/officeart/2005/8/layout/matrix1"/>
    <dgm:cxn modelId="{243DEB52-6F7F-4985-91F6-5C4EA0366553}" srcId="{AA560D5B-C672-4BBC-8632-0654F25B5239}" destId="{9639170A-6434-43B8-9F81-98FD2C21E81F}" srcOrd="1" destOrd="0" parTransId="{993A9933-BBA2-4FF7-823E-702659EC0B99}" sibTransId="{65F7E777-193E-4505-B3E1-98E4A09F988D}"/>
    <dgm:cxn modelId="{4590B155-874C-42D3-8AA8-BCB4DBE20F76}" type="presOf" srcId="{AA560D5B-C672-4BBC-8632-0654F25B5239}" destId="{E03E7B3D-AFE2-4EB3-8F38-2EFD921097A5}" srcOrd="0" destOrd="0" presId="urn:microsoft.com/office/officeart/2005/8/layout/matrix1"/>
    <dgm:cxn modelId="{2B155776-1422-42DC-B152-7C75FDEAA18B}" type="presOf" srcId="{57E74076-6312-4949-AA65-105A67BA8799}" destId="{A753D89B-DACD-4456-A3AB-94C99D79DB09}" srcOrd="1" destOrd="0" presId="urn:microsoft.com/office/officeart/2005/8/layout/matrix1"/>
    <dgm:cxn modelId="{01CEC67F-B9B9-4992-AC83-602AFBF7F73E}" type="presOf" srcId="{DFA1B038-6AEA-4EBC-9BE8-3A256155B500}" destId="{6F7F09CA-9804-4904-942B-7F4223E6C52F}" srcOrd="0" destOrd="0" presId="urn:microsoft.com/office/officeart/2005/8/layout/matrix1"/>
    <dgm:cxn modelId="{95E7E093-453C-4ACB-999E-0B66ACECBC7B}" type="presOf" srcId="{57E74076-6312-4949-AA65-105A67BA8799}" destId="{6D58B1B2-6EB2-4D0A-9C0C-F7D98D63976C}" srcOrd="0" destOrd="0" presId="urn:microsoft.com/office/officeart/2005/8/layout/matrix1"/>
    <dgm:cxn modelId="{D3E14A9F-0ADD-4285-9036-9128C2F7120C}" type="presOf" srcId="{B70E0E41-5E08-43B2-B4D3-CB591C38D1CB}" destId="{F54131DF-1703-4636-8498-2452669AD56B}" srcOrd="0" destOrd="0" presId="urn:microsoft.com/office/officeart/2005/8/layout/matrix1"/>
    <dgm:cxn modelId="{1F8B10B3-C4DE-44AB-A7D4-40312D527318}" type="presOf" srcId="{9639170A-6434-43B8-9F81-98FD2C21E81F}" destId="{C8F98107-2D32-4402-8CC6-62E5C69EE3C0}" srcOrd="0" destOrd="0" presId="urn:microsoft.com/office/officeart/2005/8/layout/matrix1"/>
    <dgm:cxn modelId="{7DD3CBCD-62F0-4138-AF5A-55AB1037EEC1}" type="presOf" srcId="{9639170A-6434-43B8-9F81-98FD2C21E81F}" destId="{E3760A53-FC77-4B16-A9E4-BF3FBEC3FCF9}" srcOrd="1" destOrd="0" presId="urn:microsoft.com/office/officeart/2005/8/layout/matrix1"/>
    <dgm:cxn modelId="{E3AB37D3-FB91-4490-8DC8-52F2BD873DE4}" type="presOf" srcId="{DC854C6D-AC51-4B97-B045-1E6F8D18AD3C}" destId="{253BDA49-0844-41BE-8748-E2CB06E80A21}" srcOrd="0" destOrd="0" presId="urn:microsoft.com/office/officeart/2005/8/layout/matrix1"/>
    <dgm:cxn modelId="{F334FBDB-26E0-4C23-B5C2-DD4BDB34B467}" srcId="{AA560D5B-C672-4BBC-8632-0654F25B5239}" destId="{57E74076-6312-4949-AA65-105A67BA8799}" srcOrd="2" destOrd="0" parTransId="{B427E844-CDC0-4741-B900-4E3D8639B2C5}" sibTransId="{4742E037-4826-42D9-AA2C-72E5CF5C076F}"/>
    <dgm:cxn modelId="{D7DCD0E4-DFB0-4FF4-8434-F3E201643316}" type="presOf" srcId="{DFA1B038-6AEA-4EBC-9BE8-3A256155B500}" destId="{3DB6ED89-0206-40C1-B646-6BA252D57EF8}" srcOrd="1" destOrd="0" presId="urn:microsoft.com/office/officeart/2005/8/layout/matrix1"/>
    <dgm:cxn modelId="{26DB4CF0-D83D-4C2F-95C3-9BED216B20E4}" srcId="{AA560D5B-C672-4BBC-8632-0654F25B5239}" destId="{B70E0E41-5E08-43B2-B4D3-CB591C38D1CB}" srcOrd="3" destOrd="0" parTransId="{C4467D6B-5100-4EB2-9D30-20CB2D5D39EB}" sibTransId="{CF0446ED-C818-4F05-B4F2-E616D25C37CD}"/>
    <dgm:cxn modelId="{74E220FA-ABCB-4735-A8E3-8C53DEEFD1A9}" srcId="{DC854C6D-AC51-4B97-B045-1E6F8D18AD3C}" destId="{AA560D5B-C672-4BBC-8632-0654F25B5239}" srcOrd="0" destOrd="0" parTransId="{BA857AC4-F6A8-4D16-A9B9-E70936F47183}" sibTransId="{F2366910-A49C-4238-8068-F2D4A0260FC2}"/>
    <dgm:cxn modelId="{22118393-FFDC-4EFB-A136-CE296BB7D212}" type="presParOf" srcId="{253BDA49-0844-41BE-8748-E2CB06E80A21}" destId="{510376E7-926C-4778-8847-205D870AE38F}" srcOrd="0" destOrd="0" presId="urn:microsoft.com/office/officeart/2005/8/layout/matrix1"/>
    <dgm:cxn modelId="{A360B324-1903-4ADD-9A9A-ED6FE4E60D0B}" type="presParOf" srcId="{510376E7-926C-4778-8847-205D870AE38F}" destId="{6F7F09CA-9804-4904-942B-7F4223E6C52F}" srcOrd="0" destOrd="0" presId="urn:microsoft.com/office/officeart/2005/8/layout/matrix1"/>
    <dgm:cxn modelId="{83DD526A-BDA1-4801-A1B5-109C97D368D8}" type="presParOf" srcId="{510376E7-926C-4778-8847-205D870AE38F}" destId="{3DB6ED89-0206-40C1-B646-6BA252D57EF8}" srcOrd="1" destOrd="0" presId="urn:microsoft.com/office/officeart/2005/8/layout/matrix1"/>
    <dgm:cxn modelId="{535F0CBA-7948-44FC-942C-1D67B034C49E}" type="presParOf" srcId="{510376E7-926C-4778-8847-205D870AE38F}" destId="{C8F98107-2D32-4402-8CC6-62E5C69EE3C0}" srcOrd="2" destOrd="0" presId="urn:microsoft.com/office/officeart/2005/8/layout/matrix1"/>
    <dgm:cxn modelId="{836E7CA2-D61F-438F-816D-62641AF8D1AB}" type="presParOf" srcId="{510376E7-926C-4778-8847-205D870AE38F}" destId="{E3760A53-FC77-4B16-A9E4-BF3FBEC3FCF9}" srcOrd="3" destOrd="0" presId="urn:microsoft.com/office/officeart/2005/8/layout/matrix1"/>
    <dgm:cxn modelId="{ADEBBB39-9F2A-4D12-8120-21902BC97D14}" type="presParOf" srcId="{510376E7-926C-4778-8847-205D870AE38F}" destId="{6D58B1B2-6EB2-4D0A-9C0C-F7D98D63976C}" srcOrd="4" destOrd="0" presId="urn:microsoft.com/office/officeart/2005/8/layout/matrix1"/>
    <dgm:cxn modelId="{22042C47-937E-4E42-8E05-09AD021B3D2D}" type="presParOf" srcId="{510376E7-926C-4778-8847-205D870AE38F}" destId="{A753D89B-DACD-4456-A3AB-94C99D79DB09}" srcOrd="5" destOrd="0" presId="urn:microsoft.com/office/officeart/2005/8/layout/matrix1"/>
    <dgm:cxn modelId="{B73A04A6-03CC-4DC7-8EE6-F0408F28FED5}" type="presParOf" srcId="{510376E7-926C-4778-8847-205D870AE38F}" destId="{F54131DF-1703-4636-8498-2452669AD56B}" srcOrd="6" destOrd="0" presId="urn:microsoft.com/office/officeart/2005/8/layout/matrix1"/>
    <dgm:cxn modelId="{197DBC54-2199-4B65-95F8-DCFE9F21690A}" type="presParOf" srcId="{510376E7-926C-4778-8847-205D870AE38F}" destId="{0A6D31F8-0426-4344-8611-FB029321C9FE}" srcOrd="7" destOrd="0" presId="urn:microsoft.com/office/officeart/2005/8/layout/matrix1"/>
    <dgm:cxn modelId="{60EE294D-C38E-4582-AB2F-A60592C1C9AE}" type="presParOf" srcId="{253BDA49-0844-41BE-8748-E2CB06E80A21}" destId="{E03E7B3D-AFE2-4EB3-8F38-2EFD921097A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E538F-DE20-4041-B911-EC6ED9FFDEE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3514F95-5C3F-412E-8689-A5F599431BA9}">
      <dgm:prSet phldrT="[Texte]"/>
      <dgm:spPr/>
      <dgm:t>
        <a:bodyPr/>
        <a:lstStyle/>
        <a:p>
          <a:r>
            <a:rPr lang="en-US" b="1" u="none" dirty="0">
              <a:latin typeface="Georgia" panose="02040502050405020303" pitchFamily="18" charset="0"/>
            </a:rPr>
            <a:t>Executive summary</a:t>
          </a:r>
          <a:endParaRPr lang="fr-FR" u="none" dirty="0">
            <a:latin typeface="Georgia" panose="02040502050405020303" pitchFamily="18" charset="0"/>
          </a:endParaRPr>
        </a:p>
      </dgm:t>
    </dgm:pt>
    <dgm:pt modelId="{2B93E797-24FC-49A3-8D44-94A34EDF8BA0}" type="parTrans" cxnId="{7FEBE642-D89A-4A34-917D-018899E8C89C}">
      <dgm:prSet/>
      <dgm:spPr/>
      <dgm:t>
        <a:bodyPr/>
        <a:lstStyle/>
        <a:p>
          <a:endParaRPr lang="fr-FR"/>
        </a:p>
      </dgm:t>
    </dgm:pt>
    <dgm:pt modelId="{EA8437C6-16A3-4A08-943C-26195DE72DD1}" type="sibTrans" cxnId="{7FEBE642-D89A-4A34-917D-018899E8C89C}">
      <dgm:prSet/>
      <dgm:spPr/>
      <dgm:t>
        <a:bodyPr/>
        <a:lstStyle/>
        <a:p>
          <a:endParaRPr lang="fr-FR"/>
        </a:p>
      </dgm:t>
    </dgm:pt>
    <dgm:pt modelId="{38054898-1295-4F9C-92F0-47B5058AEF64}">
      <dgm:prSet phldrT="[Texte]"/>
      <dgm:spPr/>
      <dgm:t>
        <a:bodyPr/>
        <a:lstStyle/>
        <a:p>
          <a:r>
            <a:rPr lang="en-US" b="1" u="none" dirty="0">
              <a:latin typeface="Georgia" panose="02040502050405020303" pitchFamily="18" charset="0"/>
            </a:rPr>
            <a:t>Business Description</a:t>
          </a:r>
          <a:endParaRPr lang="fr-FR" u="none" dirty="0">
            <a:latin typeface="Georgia" panose="02040502050405020303" pitchFamily="18" charset="0"/>
          </a:endParaRPr>
        </a:p>
      </dgm:t>
    </dgm:pt>
    <dgm:pt modelId="{2CAD1AB8-7151-49E1-9E35-5198C9BE6074}" type="parTrans" cxnId="{37E6E741-72DB-485D-81CD-988A5C80F852}">
      <dgm:prSet/>
      <dgm:spPr/>
      <dgm:t>
        <a:bodyPr/>
        <a:lstStyle/>
        <a:p>
          <a:endParaRPr lang="fr-FR"/>
        </a:p>
      </dgm:t>
    </dgm:pt>
    <dgm:pt modelId="{A45D8712-CDED-4A44-8A61-95FA553CB8B7}" type="sibTrans" cxnId="{37E6E741-72DB-485D-81CD-988A5C80F852}">
      <dgm:prSet/>
      <dgm:spPr/>
      <dgm:t>
        <a:bodyPr/>
        <a:lstStyle/>
        <a:p>
          <a:endParaRPr lang="fr-FR"/>
        </a:p>
      </dgm:t>
    </dgm:pt>
    <dgm:pt modelId="{AF6FAD3C-C628-4FD3-9B6B-CD836541A1D7}">
      <dgm:prSet phldrT="[Texte]"/>
      <dgm:spPr/>
      <dgm:t>
        <a:bodyPr/>
        <a:lstStyle/>
        <a:p>
          <a:r>
            <a:rPr lang="en-US" b="1" u="none" dirty="0">
              <a:latin typeface="Georgia" panose="02040502050405020303" pitchFamily="18" charset="0"/>
            </a:rPr>
            <a:t>Industry Analysis and Market Strategies</a:t>
          </a:r>
          <a:endParaRPr lang="fr-FR" u="none" dirty="0">
            <a:latin typeface="Georgia" panose="02040502050405020303" pitchFamily="18" charset="0"/>
          </a:endParaRPr>
        </a:p>
      </dgm:t>
    </dgm:pt>
    <dgm:pt modelId="{B0D1CD32-4CC0-44C2-9C25-336B45010916}" type="parTrans" cxnId="{268C7DB5-5F55-4F53-B1EA-1C9A6E935AAE}">
      <dgm:prSet/>
      <dgm:spPr/>
      <dgm:t>
        <a:bodyPr/>
        <a:lstStyle/>
        <a:p>
          <a:endParaRPr lang="fr-FR"/>
        </a:p>
      </dgm:t>
    </dgm:pt>
    <dgm:pt modelId="{AB437964-0FC9-48E9-B23A-B8D231288BFC}" type="sibTrans" cxnId="{268C7DB5-5F55-4F53-B1EA-1C9A6E935AAE}">
      <dgm:prSet/>
      <dgm:spPr/>
      <dgm:t>
        <a:bodyPr/>
        <a:lstStyle/>
        <a:p>
          <a:endParaRPr lang="fr-FR"/>
        </a:p>
      </dgm:t>
    </dgm:pt>
    <dgm:pt modelId="{A1BECE2B-D00B-477E-8508-63BBDFF80B7A}">
      <dgm:prSet phldrT="[Texte]"/>
      <dgm:spPr/>
      <dgm:t>
        <a:bodyPr/>
        <a:lstStyle/>
        <a:p>
          <a:r>
            <a:rPr lang="en-US" b="1" u="none" dirty="0">
              <a:latin typeface="Georgia" panose="02040502050405020303" pitchFamily="18" charset="0"/>
            </a:rPr>
            <a:t>Competitive Analysis</a:t>
          </a:r>
          <a:endParaRPr lang="fr-FR" u="none" dirty="0">
            <a:latin typeface="Georgia" panose="02040502050405020303" pitchFamily="18" charset="0"/>
          </a:endParaRPr>
        </a:p>
      </dgm:t>
    </dgm:pt>
    <dgm:pt modelId="{72E7DEFE-480F-4B87-AFBF-188CA238A5B7}" type="parTrans" cxnId="{5A68BDD0-3E4A-4563-A49C-017744517006}">
      <dgm:prSet/>
      <dgm:spPr/>
      <dgm:t>
        <a:bodyPr/>
        <a:lstStyle/>
        <a:p>
          <a:endParaRPr lang="fr-FR"/>
        </a:p>
      </dgm:t>
    </dgm:pt>
    <dgm:pt modelId="{014C4BDB-EC38-4E15-A305-F4C1FC11BB09}" type="sibTrans" cxnId="{5A68BDD0-3E4A-4563-A49C-017744517006}">
      <dgm:prSet/>
      <dgm:spPr/>
      <dgm:t>
        <a:bodyPr/>
        <a:lstStyle/>
        <a:p>
          <a:endParaRPr lang="fr-FR"/>
        </a:p>
      </dgm:t>
    </dgm:pt>
    <dgm:pt modelId="{13392CDF-3769-4C4B-A505-0AA224CBEED3}">
      <dgm:prSet phldrT="[Texte]"/>
      <dgm:spPr/>
      <dgm:t>
        <a:bodyPr/>
        <a:lstStyle/>
        <a:p>
          <a:r>
            <a:rPr lang="en-US" b="1" u="none" dirty="0">
              <a:latin typeface="Georgia" panose="02040502050405020303" pitchFamily="18" charset="0"/>
            </a:rPr>
            <a:t>Operations and Management Plan</a:t>
          </a:r>
          <a:endParaRPr lang="fr-FR" u="none" dirty="0">
            <a:latin typeface="Georgia" panose="02040502050405020303" pitchFamily="18" charset="0"/>
          </a:endParaRPr>
        </a:p>
      </dgm:t>
    </dgm:pt>
    <dgm:pt modelId="{CE546E4A-C67B-4F72-80F0-18FF92092BA6}" type="parTrans" cxnId="{ED648BE6-BD91-43C6-9AD8-8572CC53E604}">
      <dgm:prSet/>
      <dgm:spPr/>
      <dgm:t>
        <a:bodyPr/>
        <a:lstStyle/>
        <a:p>
          <a:endParaRPr lang="fr-FR"/>
        </a:p>
      </dgm:t>
    </dgm:pt>
    <dgm:pt modelId="{839F37F5-5175-4E47-8F89-6DDE8CB73B4A}" type="sibTrans" cxnId="{ED648BE6-BD91-43C6-9AD8-8572CC53E604}">
      <dgm:prSet/>
      <dgm:spPr/>
      <dgm:t>
        <a:bodyPr/>
        <a:lstStyle/>
        <a:p>
          <a:endParaRPr lang="fr-FR"/>
        </a:p>
      </dgm:t>
    </dgm:pt>
    <dgm:pt modelId="{63DEB96F-5EF5-4306-80C8-69FD6A5621E8}">
      <dgm:prSet phldrT="[Texte]"/>
      <dgm:spPr/>
      <dgm:t>
        <a:bodyPr/>
        <a:lstStyle/>
        <a:p>
          <a:r>
            <a:rPr lang="en-US" b="1" u="none">
              <a:latin typeface="Georgia" panose="02040502050405020303" pitchFamily="18" charset="0"/>
            </a:rPr>
            <a:t>Marketing Plan</a:t>
          </a:r>
          <a:endParaRPr lang="fr-FR" u="none" dirty="0">
            <a:latin typeface="Georgia" panose="02040502050405020303" pitchFamily="18" charset="0"/>
          </a:endParaRPr>
        </a:p>
      </dgm:t>
    </dgm:pt>
    <dgm:pt modelId="{73766336-6FF8-4076-8653-2440AC6D4CE9}" type="parTrans" cxnId="{E04C2B84-AEFF-4E3B-B2C2-422F6EC4C80F}">
      <dgm:prSet/>
      <dgm:spPr/>
      <dgm:t>
        <a:bodyPr/>
        <a:lstStyle/>
        <a:p>
          <a:endParaRPr lang="fr-FR"/>
        </a:p>
      </dgm:t>
    </dgm:pt>
    <dgm:pt modelId="{4AE289E3-D53C-40E1-957E-E2EC1E935E53}" type="sibTrans" cxnId="{E04C2B84-AEFF-4E3B-B2C2-422F6EC4C80F}">
      <dgm:prSet/>
      <dgm:spPr/>
      <dgm:t>
        <a:bodyPr/>
        <a:lstStyle/>
        <a:p>
          <a:endParaRPr lang="fr-FR"/>
        </a:p>
      </dgm:t>
    </dgm:pt>
    <dgm:pt modelId="{6B3B06A6-BC6B-437F-B2D5-EE06919C8A94}">
      <dgm:prSet phldrT="[Texte]"/>
      <dgm:spPr/>
      <dgm:t>
        <a:bodyPr/>
        <a:lstStyle/>
        <a:p>
          <a:r>
            <a:rPr lang="en-US" b="1" u="none" dirty="0">
              <a:latin typeface="Georgia" panose="02040502050405020303" pitchFamily="18" charset="0"/>
            </a:rPr>
            <a:t>Financial Plan</a:t>
          </a:r>
          <a:endParaRPr lang="fr-FR" u="none" dirty="0">
            <a:latin typeface="Georgia" panose="02040502050405020303" pitchFamily="18" charset="0"/>
          </a:endParaRPr>
        </a:p>
      </dgm:t>
    </dgm:pt>
    <dgm:pt modelId="{AD0F8443-570D-473B-9E3A-5FDDF8B088B2}" type="parTrans" cxnId="{0A31178E-B4FF-4019-833E-5D93C0BE233A}">
      <dgm:prSet/>
      <dgm:spPr/>
      <dgm:t>
        <a:bodyPr/>
        <a:lstStyle/>
        <a:p>
          <a:endParaRPr lang="fr-FR"/>
        </a:p>
      </dgm:t>
    </dgm:pt>
    <dgm:pt modelId="{4760BD29-2751-4DA7-B23C-817C59C07D8E}" type="sibTrans" cxnId="{0A31178E-B4FF-4019-833E-5D93C0BE233A}">
      <dgm:prSet/>
      <dgm:spPr/>
      <dgm:t>
        <a:bodyPr/>
        <a:lstStyle/>
        <a:p>
          <a:endParaRPr lang="fr-FR"/>
        </a:p>
      </dgm:t>
    </dgm:pt>
    <dgm:pt modelId="{BFE4AA78-7F8A-4A5E-901C-CF751AA58E18}" type="pres">
      <dgm:prSet presAssocID="{9DEE538F-DE20-4041-B911-EC6ED9FFDEEE}" presName="linearFlow" presStyleCnt="0">
        <dgm:presLayoutVars>
          <dgm:dir/>
          <dgm:resizeHandles val="exact"/>
        </dgm:presLayoutVars>
      </dgm:prSet>
      <dgm:spPr/>
    </dgm:pt>
    <dgm:pt modelId="{15D4859A-4427-4016-9DA5-A654673C9020}" type="pres">
      <dgm:prSet presAssocID="{23514F95-5C3F-412E-8689-A5F599431BA9}" presName="composite" presStyleCnt="0"/>
      <dgm:spPr/>
    </dgm:pt>
    <dgm:pt modelId="{E299CE0A-71D9-4993-8AC8-14FBCBB4D2B4}" type="pres">
      <dgm:prSet presAssocID="{23514F95-5C3F-412E-8689-A5F599431BA9}" presName="imgShp" presStyleLbl="fgImgPlace1" presStyleIdx="0" presStyleCnt="7"/>
      <dgm:spPr/>
    </dgm:pt>
    <dgm:pt modelId="{42E52309-8A16-4CC2-ABFC-029E633E79ED}" type="pres">
      <dgm:prSet presAssocID="{23514F95-5C3F-412E-8689-A5F599431BA9}" presName="txShp" presStyleLbl="node1" presStyleIdx="0" presStyleCnt="7">
        <dgm:presLayoutVars>
          <dgm:bulletEnabled val="1"/>
        </dgm:presLayoutVars>
      </dgm:prSet>
      <dgm:spPr/>
    </dgm:pt>
    <dgm:pt modelId="{05565B25-4CB1-431B-AA6E-201104FFD440}" type="pres">
      <dgm:prSet presAssocID="{EA8437C6-16A3-4A08-943C-26195DE72DD1}" presName="spacing" presStyleCnt="0"/>
      <dgm:spPr/>
    </dgm:pt>
    <dgm:pt modelId="{950E9A90-158E-469D-8E59-68338303B34D}" type="pres">
      <dgm:prSet presAssocID="{38054898-1295-4F9C-92F0-47B5058AEF64}" presName="composite" presStyleCnt="0"/>
      <dgm:spPr/>
    </dgm:pt>
    <dgm:pt modelId="{25FB1480-396B-4738-9CF4-A27F91C42428}" type="pres">
      <dgm:prSet presAssocID="{38054898-1295-4F9C-92F0-47B5058AEF64}" presName="imgShp" presStyleLbl="fgImgPlace1" presStyleIdx="1" presStyleCnt="7"/>
      <dgm:spPr/>
    </dgm:pt>
    <dgm:pt modelId="{7E777C9A-9B31-44DC-B513-450D8CD85BF5}" type="pres">
      <dgm:prSet presAssocID="{38054898-1295-4F9C-92F0-47B5058AEF64}" presName="txShp" presStyleLbl="node1" presStyleIdx="1" presStyleCnt="7">
        <dgm:presLayoutVars>
          <dgm:bulletEnabled val="1"/>
        </dgm:presLayoutVars>
      </dgm:prSet>
      <dgm:spPr/>
    </dgm:pt>
    <dgm:pt modelId="{E1FAD8F1-D1E2-4CE7-9331-18918A755AC7}" type="pres">
      <dgm:prSet presAssocID="{A45D8712-CDED-4A44-8A61-95FA553CB8B7}" presName="spacing" presStyleCnt="0"/>
      <dgm:spPr/>
    </dgm:pt>
    <dgm:pt modelId="{914D25A4-DD99-4680-8124-3B10C3616EAF}" type="pres">
      <dgm:prSet presAssocID="{AF6FAD3C-C628-4FD3-9B6B-CD836541A1D7}" presName="composite" presStyleCnt="0"/>
      <dgm:spPr/>
    </dgm:pt>
    <dgm:pt modelId="{48A2B2B7-F50C-4E5F-A8B1-05C1C83D46B7}" type="pres">
      <dgm:prSet presAssocID="{AF6FAD3C-C628-4FD3-9B6B-CD836541A1D7}" presName="imgShp" presStyleLbl="fgImgPlace1" presStyleIdx="2" presStyleCnt="7"/>
      <dgm:spPr/>
    </dgm:pt>
    <dgm:pt modelId="{973C4EE4-9887-41D3-AE2E-388A3B0920C8}" type="pres">
      <dgm:prSet presAssocID="{AF6FAD3C-C628-4FD3-9B6B-CD836541A1D7}" presName="txShp" presStyleLbl="node1" presStyleIdx="2" presStyleCnt="7">
        <dgm:presLayoutVars>
          <dgm:bulletEnabled val="1"/>
        </dgm:presLayoutVars>
      </dgm:prSet>
      <dgm:spPr/>
    </dgm:pt>
    <dgm:pt modelId="{D578428A-CEBE-41BA-9BE0-BEB7C4F02005}" type="pres">
      <dgm:prSet presAssocID="{AB437964-0FC9-48E9-B23A-B8D231288BFC}" presName="spacing" presStyleCnt="0"/>
      <dgm:spPr/>
    </dgm:pt>
    <dgm:pt modelId="{9A9AB7FE-5095-4741-90AB-AB3371497ABF}" type="pres">
      <dgm:prSet presAssocID="{A1BECE2B-D00B-477E-8508-63BBDFF80B7A}" presName="composite" presStyleCnt="0"/>
      <dgm:spPr/>
    </dgm:pt>
    <dgm:pt modelId="{B248EBC6-2908-4BBB-9B68-7E073F474776}" type="pres">
      <dgm:prSet presAssocID="{A1BECE2B-D00B-477E-8508-63BBDFF80B7A}" presName="imgShp" presStyleLbl="fgImgPlace1" presStyleIdx="3" presStyleCnt="7"/>
      <dgm:spPr/>
    </dgm:pt>
    <dgm:pt modelId="{793D2D5A-AE61-4FA4-88A3-556576962893}" type="pres">
      <dgm:prSet presAssocID="{A1BECE2B-D00B-477E-8508-63BBDFF80B7A}" presName="txShp" presStyleLbl="node1" presStyleIdx="3" presStyleCnt="7">
        <dgm:presLayoutVars>
          <dgm:bulletEnabled val="1"/>
        </dgm:presLayoutVars>
      </dgm:prSet>
      <dgm:spPr/>
    </dgm:pt>
    <dgm:pt modelId="{CCA219CB-3446-4CF1-A851-E47AECF3DA33}" type="pres">
      <dgm:prSet presAssocID="{014C4BDB-EC38-4E15-A305-F4C1FC11BB09}" presName="spacing" presStyleCnt="0"/>
      <dgm:spPr/>
    </dgm:pt>
    <dgm:pt modelId="{ECD330DD-D58D-4E2A-9A8E-1E932E335E1C}" type="pres">
      <dgm:prSet presAssocID="{13392CDF-3769-4C4B-A505-0AA224CBEED3}" presName="composite" presStyleCnt="0"/>
      <dgm:spPr/>
    </dgm:pt>
    <dgm:pt modelId="{9A81B76E-8123-44BE-B239-DC8004AC4E07}" type="pres">
      <dgm:prSet presAssocID="{13392CDF-3769-4C4B-A505-0AA224CBEED3}" presName="imgShp" presStyleLbl="fgImgPlace1" presStyleIdx="4" presStyleCnt="7"/>
      <dgm:spPr/>
    </dgm:pt>
    <dgm:pt modelId="{C93F7922-B7EE-4DA7-B06C-5AF5A017EA15}" type="pres">
      <dgm:prSet presAssocID="{13392CDF-3769-4C4B-A505-0AA224CBEED3}" presName="txShp" presStyleLbl="node1" presStyleIdx="4" presStyleCnt="7">
        <dgm:presLayoutVars>
          <dgm:bulletEnabled val="1"/>
        </dgm:presLayoutVars>
      </dgm:prSet>
      <dgm:spPr/>
    </dgm:pt>
    <dgm:pt modelId="{C78585C7-B2F5-4CF5-9926-A2B343C01F13}" type="pres">
      <dgm:prSet presAssocID="{839F37F5-5175-4E47-8F89-6DDE8CB73B4A}" presName="spacing" presStyleCnt="0"/>
      <dgm:spPr/>
    </dgm:pt>
    <dgm:pt modelId="{59E7B622-2A40-48FE-8A61-60FFBBD7109B}" type="pres">
      <dgm:prSet presAssocID="{63DEB96F-5EF5-4306-80C8-69FD6A5621E8}" presName="composite" presStyleCnt="0"/>
      <dgm:spPr/>
    </dgm:pt>
    <dgm:pt modelId="{F1E5F04D-18A2-44B4-A37E-0162F4CFD1B8}" type="pres">
      <dgm:prSet presAssocID="{63DEB96F-5EF5-4306-80C8-69FD6A5621E8}" presName="imgShp" presStyleLbl="fgImgPlace1" presStyleIdx="5" presStyleCnt="7"/>
      <dgm:spPr/>
    </dgm:pt>
    <dgm:pt modelId="{F9F285B9-CF86-401A-ADA8-E0A1082419B5}" type="pres">
      <dgm:prSet presAssocID="{63DEB96F-5EF5-4306-80C8-69FD6A5621E8}" presName="txShp" presStyleLbl="node1" presStyleIdx="5" presStyleCnt="7">
        <dgm:presLayoutVars>
          <dgm:bulletEnabled val="1"/>
        </dgm:presLayoutVars>
      </dgm:prSet>
      <dgm:spPr/>
    </dgm:pt>
    <dgm:pt modelId="{AB098F62-6FE9-4163-96A8-387D87112BF9}" type="pres">
      <dgm:prSet presAssocID="{4AE289E3-D53C-40E1-957E-E2EC1E935E53}" presName="spacing" presStyleCnt="0"/>
      <dgm:spPr/>
    </dgm:pt>
    <dgm:pt modelId="{C42B3485-15CC-40D5-84DF-F9B23C1E381B}" type="pres">
      <dgm:prSet presAssocID="{6B3B06A6-BC6B-437F-B2D5-EE06919C8A94}" presName="composite" presStyleCnt="0"/>
      <dgm:spPr/>
    </dgm:pt>
    <dgm:pt modelId="{B1F93CE2-8ACE-4AB6-8311-D299F423AE79}" type="pres">
      <dgm:prSet presAssocID="{6B3B06A6-BC6B-437F-B2D5-EE06919C8A94}" presName="imgShp" presStyleLbl="fgImgPlace1" presStyleIdx="6" presStyleCnt="7"/>
      <dgm:spPr/>
    </dgm:pt>
    <dgm:pt modelId="{5E6B7DBD-4761-47D0-A175-76ED38CF4CC7}" type="pres">
      <dgm:prSet presAssocID="{6B3B06A6-BC6B-437F-B2D5-EE06919C8A94}" presName="txShp" presStyleLbl="node1" presStyleIdx="6" presStyleCnt="7">
        <dgm:presLayoutVars>
          <dgm:bulletEnabled val="1"/>
        </dgm:presLayoutVars>
      </dgm:prSet>
      <dgm:spPr/>
    </dgm:pt>
  </dgm:ptLst>
  <dgm:cxnLst>
    <dgm:cxn modelId="{40574E11-A56C-44FE-8539-15140B0E741E}" type="presOf" srcId="{6B3B06A6-BC6B-437F-B2D5-EE06919C8A94}" destId="{5E6B7DBD-4761-47D0-A175-76ED38CF4CC7}" srcOrd="0" destOrd="0" presId="urn:microsoft.com/office/officeart/2005/8/layout/vList3"/>
    <dgm:cxn modelId="{37E6E741-72DB-485D-81CD-988A5C80F852}" srcId="{9DEE538F-DE20-4041-B911-EC6ED9FFDEEE}" destId="{38054898-1295-4F9C-92F0-47B5058AEF64}" srcOrd="1" destOrd="0" parTransId="{2CAD1AB8-7151-49E1-9E35-5198C9BE6074}" sibTransId="{A45D8712-CDED-4A44-8A61-95FA553CB8B7}"/>
    <dgm:cxn modelId="{7FEBE642-D89A-4A34-917D-018899E8C89C}" srcId="{9DEE538F-DE20-4041-B911-EC6ED9FFDEEE}" destId="{23514F95-5C3F-412E-8689-A5F599431BA9}" srcOrd="0" destOrd="0" parTransId="{2B93E797-24FC-49A3-8D44-94A34EDF8BA0}" sibTransId="{EA8437C6-16A3-4A08-943C-26195DE72DD1}"/>
    <dgm:cxn modelId="{0DEDA643-319D-4BF4-8D60-DC6C00345E36}" type="presOf" srcId="{13392CDF-3769-4C4B-A505-0AA224CBEED3}" destId="{C93F7922-B7EE-4DA7-B06C-5AF5A017EA15}" srcOrd="0" destOrd="0" presId="urn:microsoft.com/office/officeart/2005/8/layout/vList3"/>
    <dgm:cxn modelId="{5E3A134C-1805-4F07-9ACD-500CC5E2FC0E}" type="presOf" srcId="{23514F95-5C3F-412E-8689-A5F599431BA9}" destId="{42E52309-8A16-4CC2-ABFC-029E633E79ED}" srcOrd="0" destOrd="0" presId="urn:microsoft.com/office/officeart/2005/8/layout/vList3"/>
    <dgm:cxn modelId="{E04C2B84-AEFF-4E3B-B2C2-422F6EC4C80F}" srcId="{9DEE538F-DE20-4041-B911-EC6ED9FFDEEE}" destId="{63DEB96F-5EF5-4306-80C8-69FD6A5621E8}" srcOrd="5" destOrd="0" parTransId="{73766336-6FF8-4076-8653-2440AC6D4CE9}" sibTransId="{4AE289E3-D53C-40E1-957E-E2EC1E935E53}"/>
    <dgm:cxn modelId="{909C9988-28DC-46B2-A2E4-50351FCC86BA}" type="presOf" srcId="{AF6FAD3C-C628-4FD3-9B6B-CD836541A1D7}" destId="{973C4EE4-9887-41D3-AE2E-388A3B0920C8}" srcOrd="0" destOrd="0" presId="urn:microsoft.com/office/officeart/2005/8/layout/vList3"/>
    <dgm:cxn modelId="{9E27F68A-9D82-40AD-87C5-D659A0A5E0B7}" type="presOf" srcId="{38054898-1295-4F9C-92F0-47B5058AEF64}" destId="{7E777C9A-9B31-44DC-B513-450D8CD85BF5}" srcOrd="0" destOrd="0" presId="urn:microsoft.com/office/officeart/2005/8/layout/vList3"/>
    <dgm:cxn modelId="{0A31178E-B4FF-4019-833E-5D93C0BE233A}" srcId="{9DEE538F-DE20-4041-B911-EC6ED9FFDEEE}" destId="{6B3B06A6-BC6B-437F-B2D5-EE06919C8A94}" srcOrd="6" destOrd="0" parTransId="{AD0F8443-570D-473B-9E3A-5FDDF8B088B2}" sibTransId="{4760BD29-2751-4DA7-B23C-817C59C07D8E}"/>
    <dgm:cxn modelId="{02E02198-5814-4F12-AF32-635BD933979C}" type="presOf" srcId="{A1BECE2B-D00B-477E-8508-63BBDFF80B7A}" destId="{793D2D5A-AE61-4FA4-88A3-556576962893}" srcOrd="0" destOrd="0" presId="urn:microsoft.com/office/officeart/2005/8/layout/vList3"/>
    <dgm:cxn modelId="{FB09BAA1-5DBD-4E5B-ADD8-DAEF3C1D2E86}" type="presOf" srcId="{9DEE538F-DE20-4041-B911-EC6ED9FFDEEE}" destId="{BFE4AA78-7F8A-4A5E-901C-CF751AA58E18}" srcOrd="0" destOrd="0" presId="urn:microsoft.com/office/officeart/2005/8/layout/vList3"/>
    <dgm:cxn modelId="{268C7DB5-5F55-4F53-B1EA-1C9A6E935AAE}" srcId="{9DEE538F-DE20-4041-B911-EC6ED9FFDEEE}" destId="{AF6FAD3C-C628-4FD3-9B6B-CD836541A1D7}" srcOrd="2" destOrd="0" parTransId="{B0D1CD32-4CC0-44C2-9C25-336B45010916}" sibTransId="{AB437964-0FC9-48E9-B23A-B8D231288BFC}"/>
    <dgm:cxn modelId="{0F272AB6-7DFD-4C8F-9F29-EEE9EB53BFC7}" type="presOf" srcId="{63DEB96F-5EF5-4306-80C8-69FD6A5621E8}" destId="{F9F285B9-CF86-401A-ADA8-E0A1082419B5}" srcOrd="0" destOrd="0" presId="urn:microsoft.com/office/officeart/2005/8/layout/vList3"/>
    <dgm:cxn modelId="{5A68BDD0-3E4A-4563-A49C-017744517006}" srcId="{9DEE538F-DE20-4041-B911-EC6ED9FFDEEE}" destId="{A1BECE2B-D00B-477E-8508-63BBDFF80B7A}" srcOrd="3" destOrd="0" parTransId="{72E7DEFE-480F-4B87-AFBF-188CA238A5B7}" sibTransId="{014C4BDB-EC38-4E15-A305-F4C1FC11BB09}"/>
    <dgm:cxn modelId="{ED648BE6-BD91-43C6-9AD8-8572CC53E604}" srcId="{9DEE538F-DE20-4041-B911-EC6ED9FFDEEE}" destId="{13392CDF-3769-4C4B-A505-0AA224CBEED3}" srcOrd="4" destOrd="0" parTransId="{CE546E4A-C67B-4F72-80F0-18FF92092BA6}" sibTransId="{839F37F5-5175-4E47-8F89-6DDE8CB73B4A}"/>
    <dgm:cxn modelId="{F054ED1E-F914-49D9-A453-8FDD43ECD350}" type="presParOf" srcId="{BFE4AA78-7F8A-4A5E-901C-CF751AA58E18}" destId="{15D4859A-4427-4016-9DA5-A654673C9020}" srcOrd="0" destOrd="0" presId="urn:microsoft.com/office/officeart/2005/8/layout/vList3"/>
    <dgm:cxn modelId="{F1E84E1A-6BD3-4416-9C3C-DF661C186B42}" type="presParOf" srcId="{15D4859A-4427-4016-9DA5-A654673C9020}" destId="{E299CE0A-71D9-4993-8AC8-14FBCBB4D2B4}" srcOrd="0" destOrd="0" presId="urn:microsoft.com/office/officeart/2005/8/layout/vList3"/>
    <dgm:cxn modelId="{03B2C2C5-0CAA-483C-AF43-69CA585A2540}" type="presParOf" srcId="{15D4859A-4427-4016-9DA5-A654673C9020}" destId="{42E52309-8A16-4CC2-ABFC-029E633E79ED}" srcOrd="1" destOrd="0" presId="urn:microsoft.com/office/officeart/2005/8/layout/vList3"/>
    <dgm:cxn modelId="{E604F28B-BDFE-4C64-B030-0F69A05CF39C}" type="presParOf" srcId="{BFE4AA78-7F8A-4A5E-901C-CF751AA58E18}" destId="{05565B25-4CB1-431B-AA6E-201104FFD440}" srcOrd="1" destOrd="0" presId="urn:microsoft.com/office/officeart/2005/8/layout/vList3"/>
    <dgm:cxn modelId="{6D26296E-58CF-40F7-BE44-F586B804060E}" type="presParOf" srcId="{BFE4AA78-7F8A-4A5E-901C-CF751AA58E18}" destId="{950E9A90-158E-469D-8E59-68338303B34D}" srcOrd="2" destOrd="0" presId="urn:microsoft.com/office/officeart/2005/8/layout/vList3"/>
    <dgm:cxn modelId="{A2D7FCA9-6559-437B-BBEA-33832B1B8380}" type="presParOf" srcId="{950E9A90-158E-469D-8E59-68338303B34D}" destId="{25FB1480-396B-4738-9CF4-A27F91C42428}" srcOrd="0" destOrd="0" presId="urn:microsoft.com/office/officeart/2005/8/layout/vList3"/>
    <dgm:cxn modelId="{6E5A7C88-1CF8-40A8-8BA6-A03F4051C7D5}" type="presParOf" srcId="{950E9A90-158E-469D-8E59-68338303B34D}" destId="{7E777C9A-9B31-44DC-B513-450D8CD85BF5}" srcOrd="1" destOrd="0" presId="urn:microsoft.com/office/officeart/2005/8/layout/vList3"/>
    <dgm:cxn modelId="{D8C6BAFD-2CA9-462B-84A6-7D675238358F}" type="presParOf" srcId="{BFE4AA78-7F8A-4A5E-901C-CF751AA58E18}" destId="{E1FAD8F1-D1E2-4CE7-9331-18918A755AC7}" srcOrd="3" destOrd="0" presId="urn:microsoft.com/office/officeart/2005/8/layout/vList3"/>
    <dgm:cxn modelId="{BD4CCC92-1A0C-4E6F-902E-A183A4B1A008}" type="presParOf" srcId="{BFE4AA78-7F8A-4A5E-901C-CF751AA58E18}" destId="{914D25A4-DD99-4680-8124-3B10C3616EAF}" srcOrd="4" destOrd="0" presId="urn:microsoft.com/office/officeart/2005/8/layout/vList3"/>
    <dgm:cxn modelId="{C15373A5-C99C-4C89-8AD3-F1E5ED579752}" type="presParOf" srcId="{914D25A4-DD99-4680-8124-3B10C3616EAF}" destId="{48A2B2B7-F50C-4E5F-A8B1-05C1C83D46B7}" srcOrd="0" destOrd="0" presId="urn:microsoft.com/office/officeart/2005/8/layout/vList3"/>
    <dgm:cxn modelId="{CB6FDBFE-E193-43CC-B970-6CB6C477B658}" type="presParOf" srcId="{914D25A4-DD99-4680-8124-3B10C3616EAF}" destId="{973C4EE4-9887-41D3-AE2E-388A3B0920C8}" srcOrd="1" destOrd="0" presId="urn:microsoft.com/office/officeart/2005/8/layout/vList3"/>
    <dgm:cxn modelId="{5AAC27BF-C9CF-4B97-9C59-3A36FFC16720}" type="presParOf" srcId="{BFE4AA78-7F8A-4A5E-901C-CF751AA58E18}" destId="{D578428A-CEBE-41BA-9BE0-BEB7C4F02005}" srcOrd="5" destOrd="0" presId="urn:microsoft.com/office/officeart/2005/8/layout/vList3"/>
    <dgm:cxn modelId="{FC5A2D37-C86F-4BC4-A980-EAC01D9A7CF3}" type="presParOf" srcId="{BFE4AA78-7F8A-4A5E-901C-CF751AA58E18}" destId="{9A9AB7FE-5095-4741-90AB-AB3371497ABF}" srcOrd="6" destOrd="0" presId="urn:microsoft.com/office/officeart/2005/8/layout/vList3"/>
    <dgm:cxn modelId="{0CD0C573-A0A1-4892-BEDF-8F8D6AD74A54}" type="presParOf" srcId="{9A9AB7FE-5095-4741-90AB-AB3371497ABF}" destId="{B248EBC6-2908-4BBB-9B68-7E073F474776}" srcOrd="0" destOrd="0" presId="urn:microsoft.com/office/officeart/2005/8/layout/vList3"/>
    <dgm:cxn modelId="{7D5EC266-FC04-4A38-AAF1-FC94D2C18CA4}" type="presParOf" srcId="{9A9AB7FE-5095-4741-90AB-AB3371497ABF}" destId="{793D2D5A-AE61-4FA4-88A3-556576962893}" srcOrd="1" destOrd="0" presId="urn:microsoft.com/office/officeart/2005/8/layout/vList3"/>
    <dgm:cxn modelId="{34103492-A304-45F3-8565-3EBDC52AA96C}" type="presParOf" srcId="{BFE4AA78-7F8A-4A5E-901C-CF751AA58E18}" destId="{CCA219CB-3446-4CF1-A851-E47AECF3DA33}" srcOrd="7" destOrd="0" presId="urn:microsoft.com/office/officeart/2005/8/layout/vList3"/>
    <dgm:cxn modelId="{BF39FE21-4563-4D67-8EBE-9BEFF2D36B95}" type="presParOf" srcId="{BFE4AA78-7F8A-4A5E-901C-CF751AA58E18}" destId="{ECD330DD-D58D-4E2A-9A8E-1E932E335E1C}" srcOrd="8" destOrd="0" presId="urn:microsoft.com/office/officeart/2005/8/layout/vList3"/>
    <dgm:cxn modelId="{E863803D-3E6E-4052-AEEF-BE8AF1F95F14}" type="presParOf" srcId="{ECD330DD-D58D-4E2A-9A8E-1E932E335E1C}" destId="{9A81B76E-8123-44BE-B239-DC8004AC4E07}" srcOrd="0" destOrd="0" presId="urn:microsoft.com/office/officeart/2005/8/layout/vList3"/>
    <dgm:cxn modelId="{4C15CCAC-61AB-4596-8DA6-1ABA7179F0DE}" type="presParOf" srcId="{ECD330DD-D58D-4E2A-9A8E-1E932E335E1C}" destId="{C93F7922-B7EE-4DA7-B06C-5AF5A017EA15}" srcOrd="1" destOrd="0" presId="urn:microsoft.com/office/officeart/2005/8/layout/vList3"/>
    <dgm:cxn modelId="{FD35CB2E-95E5-4301-9D12-D0BEAC76B3EA}" type="presParOf" srcId="{BFE4AA78-7F8A-4A5E-901C-CF751AA58E18}" destId="{C78585C7-B2F5-4CF5-9926-A2B343C01F13}" srcOrd="9" destOrd="0" presId="urn:microsoft.com/office/officeart/2005/8/layout/vList3"/>
    <dgm:cxn modelId="{9E9D24A6-5461-4E07-BE62-46BFA84DE5BD}" type="presParOf" srcId="{BFE4AA78-7F8A-4A5E-901C-CF751AA58E18}" destId="{59E7B622-2A40-48FE-8A61-60FFBBD7109B}" srcOrd="10" destOrd="0" presId="urn:microsoft.com/office/officeart/2005/8/layout/vList3"/>
    <dgm:cxn modelId="{2B7B85DE-62CA-4C6A-A137-CA090D45A1C1}" type="presParOf" srcId="{59E7B622-2A40-48FE-8A61-60FFBBD7109B}" destId="{F1E5F04D-18A2-44B4-A37E-0162F4CFD1B8}" srcOrd="0" destOrd="0" presId="urn:microsoft.com/office/officeart/2005/8/layout/vList3"/>
    <dgm:cxn modelId="{EA2B1318-D4C0-4635-818D-CE4CB5AB1DA6}" type="presParOf" srcId="{59E7B622-2A40-48FE-8A61-60FFBBD7109B}" destId="{F9F285B9-CF86-401A-ADA8-E0A1082419B5}" srcOrd="1" destOrd="0" presId="urn:microsoft.com/office/officeart/2005/8/layout/vList3"/>
    <dgm:cxn modelId="{7D10DA48-ADF7-4FE7-814D-BA02673C207C}" type="presParOf" srcId="{BFE4AA78-7F8A-4A5E-901C-CF751AA58E18}" destId="{AB098F62-6FE9-4163-96A8-387D87112BF9}" srcOrd="11" destOrd="0" presId="urn:microsoft.com/office/officeart/2005/8/layout/vList3"/>
    <dgm:cxn modelId="{C651AE2F-AD19-42EE-972F-B40105D6FFA5}" type="presParOf" srcId="{BFE4AA78-7F8A-4A5E-901C-CF751AA58E18}" destId="{C42B3485-15CC-40D5-84DF-F9B23C1E381B}" srcOrd="12" destOrd="0" presId="urn:microsoft.com/office/officeart/2005/8/layout/vList3"/>
    <dgm:cxn modelId="{BD179690-94F1-4C4D-9A6E-A0C58E214A26}" type="presParOf" srcId="{C42B3485-15CC-40D5-84DF-F9B23C1E381B}" destId="{B1F93CE2-8ACE-4AB6-8311-D299F423AE79}" srcOrd="0" destOrd="0" presId="urn:microsoft.com/office/officeart/2005/8/layout/vList3"/>
    <dgm:cxn modelId="{43AFFCB0-1096-4CBA-8CBF-BBCDAF3DF2E1}" type="presParOf" srcId="{C42B3485-15CC-40D5-84DF-F9B23C1E381B}" destId="{5E6B7DBD-4761-47D0-A175-76ED38CF4C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F09CA-9804-4904-942B-7F4223E6C52F}">
      <dsp:nvSpPr>
        <dsp:cNvPr id="0" name=""/>
        <dsp:cNvSpPr/>
      </dsp:nvSpPr>
      <dsp:spPr>
        <a:xfrm rot="16200000">
          <a:off x="873352" y="-873352"/>
          <a:ext cx="2223822" cy="397052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Offering</a:t>
          </a:r>
          <a:endParaRPr lang="fr-FR" sz="2800" kern="1200" dirty="0"/>
        </a:p>
      </dsp:txBody>
      <dsp:txXfrm rot="5400000">
        <a:off x="-1" y="1"/>
        <a:ext cx="3970528" cy="1667866"/>
      </dsp:txXfrm>
    </dsp:sp>
    <dsp:sp modelId="{C8F98107-2D32-4402-8CC6-62E5C69EE3C0}">
      <dsp:nvSpPr>
        <dsp:cNvPr id="0" name=""/>
        <dsp:cNvSpPr/>
      </dsp:nvSpPr>
      <dsp:spPr>
        <a:xfrm>
          <a:off x="3970528" y="0"/>
          <a:ext cx="3970528" cy="222382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Customers</a:t>
          </a:r>
          <a:endParaRPr lang="fr-FR" sz="2800" kern="1200" dirty="0"/>
        </a:p>
      </dsp:txBody>
      <dsp:txXfrm>
        <a:off x="3970528" y="0"/>
        <a:ext cx="3970528" cy="1667866"/>
      </dsp:txXfrm>
    </dsp:sp>
    <dsp:sp modelId="{6D58B1B2-6EB2-4D0A-9C0C-F7D98D63976C}">
      <dsp:nvSpPr>
        <dsp:cNvPr id="0" name=""/>
        <dsp:cNvSpPr/>
      </dsp:nvSpPr>
      <dsp:spPr>
        <a:xfrm rot="10800000">
          <a:off x="0" y="2223822"/>
          <a:ext cx="3970528" cy="222382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Infrastructure</a:t>
          </a:r>
          <a:endParaRPr lang="fr-FR" sz="2800" kern="1200" dirty="0"/>
        </a:p>
      </dsp:txBody>
      <dsp:txXfrm rot="10800000">
        <a:off x="0" y="2779778"/>
        <a:ext cx="3970528" cy="1667866"/>
      </dsp:txXfrm>
    </dsp:sp>
    <dsp:sp modelId="{F54131DF-1703-4636-8498-2452669AD56B}">
      <dsp:nvSpPr>
        <dsp:cNvPr id="0" name=""/>
        <dsp:cNvSpPr/>
      </dsp:nvSpPr>
      <dsp:spPr>
        <a:xfrm rot="5400000">
          <a:off x="4843880" y="1350469"/>
          <a:ext cx="2223822" cy="397052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Financial viability</a:t>
          </a:r>
          <a:endParaRPr lang="fr-FR" sz="2800" kern="1200" dirty="0"/>
        </a:p>
      </dsp:txBody>
      <dsp:txXfrm rot="-5400000">
        <a:off x="3970527" y="2779778"/>
        <a:ext cx="3970528" cy="1667866"/>
      </dsp:txXfrm>
    </dsp:sp>
    <dsp:sp modelId="{E03E7B3D-AFE2-4EB3-8F38-2EFD921097A5}">
      <dsp:nvSpPr>
        <dsp:cNvPr id="0" name=""/>
        <dsp:cNvSpPr/>
      </dsp:nvSpPr>
      <dsp:spPr>
        <a:xfrm>
          <a:off x="2779369" y="1667866"/>
          <a:ext cx="2382316" cy="111191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Business model</a:t>
          </a:r>
        </a:p>
      </dsp:txBody>
      <dsp:txXfrm>
        <a:off x="2833648" y="1722145"/>
        <a:ext cx="2273758" cy="1003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52309-8A16-4CC2-ABFC-029E633E79ED}">
      <dsp:nvSpPr>
        <dsp:cNvPr id="0" name=""/>
        <dsp:cNvSpPr/>
      </dsp:nvSpPr>
      <dsp:spPr>
        <a:xfrm rot="10800000">
          <a:off x="1299031" y="333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latin typeface="Georgia" panose="02040502050405020303" pitchFamily="18" charset="0"/>
            </a:rPr>
            <a:t>Executive summary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333"/>
        <a:ext cx="4705131" cy="363947"/>
      </dsp:txXfrm>
    </dsp:sp>
    <dsp:sp modelId="{E299CE0A-71D9-4993-8AC8-14FBCBB4D2B4}">
      <dsp:nvSpPr>
        <dsp:cNvPr id="0" name=""/>
        <dsp:cNvSpPr/>
      </dsp:nvSpPr>
      <dsp:spPr>
        <a:xfrm>
          <a:off x="1117058" y="333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77C9A-9B31-44DC-B513-450D8CD85BF5}">
      <dsp:nvSpPr>
        <dsp:cNvPr id="0" name=""/>
        <dsp:cNvSpPr/>
      </dsp:nvSpPr>
      <dsp:spPr>
        <a:xfrm rot="10800000">
          <a:off x="1299031" y="472921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latin typeface="Georgia" panose="02040502050405020303" pitchFamily="18" charset="0"/>
            </a:rPr>
            <a:t>Business Description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472921"/>
        <a:ext cx="4705131" cy="363947"/>
      </dsp:txXfrm>
    </dsp:sp>
    <dsp:sp modelId="{25FB1480-396B-4738-9CF4-A27F91C42428}">
      <dsp:nvSpPr>
        <dsp:cNvPr id="0" name=""/>
        <dsp:cNvSpPr/>
      </dsp:nvSpPr>
      <dsp:spPr>
        <a:xfrm>
          <a:off x="1117058" y="472921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C4EE4-9887-41D3-AE2E-388A3B0920C8}">
      <dsp:nvSpPr>
        <dsp:cNvPr id="0" name=""/>
        <dsp:cNvSpPr/>
      </dsp:nvSpPr>
      <dsp:spPr>
        <a:xfrm rot="10800000">
          <a:off x="1299031" y="945509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latin typeface="Georgia" panose="02040502050405020303" pitchFamily="18" charset="0"/>
            </a:rPr>
            <a:t>Industry Analysis and Market Strategies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945509"/>
        <a:ext cx="4705131" cy="363947"/>
      </dsp:txXfrm>
    </dsp:sp>
    <dsp:sp modelId="{48A2B2B7-F50C-4E5F-A8B1-05C1C83D46B7}">
      <dsp:nvSpPr>
        <dsp:cNvPr id="0" name=""/>
        <dsp:cNvSpPr/>
      </dsp:nvSpPr>
      <dsp:spPr>
        <a:xfrm>
          <a:off x="1117058" y="945509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D2D5A-AE61-4FA4-88A3-556576962893}">
      <dsp:nvSpPr>
        <dsp:cNvPr id="0" name=""/>
        <dsp:cNvSpPr/>
      </dsp:nvSpPr>
      <dsp:spPr>
        <a:xfrm rot="10800000">
          <a:off x="1299031" y="1418097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latin typeface="Georgia" panose="02040502050405020303" pitchFamily="18" charset="0"/>
            </a:rPr>
            <a:t>Competitive Analysis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1418097"/>
        <a:ext cx="4705131" cy="363947"/>
      </dsp:txXfrm>
    </dsp:sp>
    <dsp:sp modelId="{B248EBC6-2908-4BBB-9B68-7E073F474776}">
      <dsp:nvSpPr>
        <dsp:cNvPr id="0" name=""/>
        <dsp:cNvSpPr/>
      </dsp:nvSpPr>
      <dsp:spPr>
        <a:xfrm>
          <a:off x="1117058" y="1418097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F7922-B7EE-4DA7-B06C-5AF5A017EA15}">
      <dsp:nvSpPr>
        <dsp:cNvPr id="0" name=""/>
        <dsp:cNvSpPr/>
      </dsp:nvSpPr>
      <dsp:spPr>
        <a:xfrm rot="10800000">
          <a:off x="1299031" y="1890686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latin typeface="Georgia" panose="02040502050405020303" pitchFamily="18" charset="0"/>
            </a:rPr>
            <a:t>Operations and Management Plan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1890686"/>
        <a:ext cx="4705131" cy="363947"/>
      </dsp:txXfrm>
    </dsp:sp>
    <dsp:sp modelId="{9A81B76E-8123-44BE-B239-DC8004AC4E07}">
      <dsp:nvSpPr>
        <dsp:cNvPr id="0" name=""/>
        <dsp:cNvSpPr/>
      </dsp:nvSpPr>
      <dsp:spPr>
        <a:xfrm>
          <a:off x="1117058" y="1890686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285B9-CF86-401A-ADA8-E0A1082419B5}">
      <dsp:nvSpPr>
        <dsp:cNvPr id="0" name=""/>
        <dsp:cNvSpPr/>
      </dsp:nvSpPr>
      <dsp:spPr>
        <a:xfrm rot="10800000">
          <a:off x="1299031" y="2363274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>
              <a:latin typeface="Georgia" panose="02040502050405020303" pitchFamily="18" charset="0"/>
            </a:rPr>
            <a:t>Marketing Plan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2363274"/>
        <a:ext cx="4705131" cy="363947"/>
      </dsp:txXfrm>
    </dsp:sp>
    <dsp:sp modelId="{F1E5F04D-18A2-44B4-A37E-0162F4CFD1B8}">
      <dsp:nvSpPr>
        <dsp:cNvPr id="0" name=""/>
        <dsp:cNvSpPr/>
      </dsp:nvSpPr>
      <dsp:spPr>
        <a:xfrm>
          <a:off x="1117058" y="2363274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B7DBD-4761-47D0-A175-76ED38CF4CC7}">
      <dsp:nvSpPr>
        <dsp:cNvPr id="0" name=""/>
        <dsp:cNvSpPr/>
      </dsp:nvSpPr>
      <dsp:spPr>
        <a:xfrm rot="10800000">
          <a:off x="1299031" y="2835862"/>
          <a:ext cx="4796118" cy="3639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49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latin typeface="Georgia" panose="02040502050405020303" pitchFamily="18" charset="0"/>
            </a:rPr>
            <a:t>Financial Plan</a:t>
          </a:r>
          <a:endParaRPr lang="fr-FR" sz="1600" u="none" kern="1200" dirty="0">
            <a:latin typeface="Georgia" panose="02040502050405020303" pitchFamily="18" charset="0"/>
          </a:endParaRPr>
        </a:p>
      </dsp:txBody>
      <dsp:txXfrm rot="10800000">
        <a:off x="1390018" y="2835862"/>
        <a:ext cx="4705131" cy="363947"/>
      </dsp:txXfrm>
    </dsp:sp>
    <dsp:sp modelId="{B1F93CE2-8ACE-4AB6-8311-D299F423AE79}">
      <dsp:nvSpPr>
        <dsp:cNvPr id="0" name=""/>
        <dsp:cNvSpPr/>
      </dsp:nvSpPr>
      <dsp:spPr>
        <a:xfrm>
          <a:off x="1117058" y="2835862"/>
          <a:ext cx="363947" cy="363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B4E7-B8A1-4225-B8BD-530B8CEA5D05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9A4FD-DFF1-4F14-905E-E079DA60B6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36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0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62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60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8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81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6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9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01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6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5EC77-5D28-D37C-0A83-5DFBFE32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1996965"/>
            <a:ext cx="5219228" cy="1408769"/>
          </a:xfrm>
          <a:prstGeom prst="rect">
            <a:avLst/>
          </a:prstGeom>
        </p:spPr>
        <p:txBody>
          <a:bodyPr anchor="b"/>
          <a:lstStyle>
            <a:lvl1pPr algn="ctr">
              <a:defRPr kumimoji="0" lang="fr-FR" sz="4400" b="1" i="0" u="none" strike="noStrike" kern="1200" cap="none" normalizeH="0" baseline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68F2B-B18B-58F9-75ED-8FBCF8E0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96" y="3602038"/>
            <a:ext cx="5219228" cy="165576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fr-FR" sz="2400" b="1" i="0" u="none" strike="noStrike" kern="1200" cap="none" normalizeH="0" baseline="0">
                <a:ln>
                  <a:noFill/>
                </a:ln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8BE3E-C0F1-8E70-03D2-41501496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8D442-7EA0-4CDC-B168-E16312DA88DC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FE3F7-C7BC-058B-77C1-28DB02CB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2EABA-2026-0ACF-D2E9-08C5103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11F51E-521A-A807-ADDD-1E9E2E164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6524"/>
            <a:ext cx="3117159" cy="39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BF522A-F837-AC69-7294-9B37F4CE2BBF}"/>
              </a:ext>
            </a:extLst>
          </p:cNvPr>
          <p:cNvSpPr txBox="1"/>
          <p:nvPr userDrawn="1"/>
        </p:nvSpPr>
        <p:spPr>
          <a:xfrm>
            <a:off x="9343697" y="942302"/>
            <a:ext cx="2251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44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IDEA </a:t>
            </a:r>
            <a:r>
              <a:rPr lang="en-US" sz="36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Certificate</a:t>
            </a:r>
            <a:endParaRPr lang="fr-FR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/>
            <a:br>
              <a:rPr lang="en-US" sz="2800" i="1" dirty="0"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36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3484897-E0A9-56A2-B102-55007F98D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" y="0"/>
            <a:ext cx="1162050" cy="11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74437A0-10BE-5293-8532-7F0E3E34B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74" y="245025"/>
            <a:ext cx="923925" cy="9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158A9937-1B6D-1E96-DF6B-20AB363CB3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99818" y="177329"/>
            <a:ext cx="2854244" cy="9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rgbClr val="D4B0C9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22C14-65C7-4874-0EDE-AE877F4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C74D-8C92-4199-A862-4AFE3AEFCCA7}" type="datetime3">
              <a:rPr lang="en-US" smtClean="0"/>
              <a:t>1 October 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6D13D2-7CFB-6EA9-103B-40A16BC6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29DC9-1F4C-7238-995E-7ABAFA07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14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14FD4-5977-90B4-B5EC-D46B04CF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8DBFCB-EAAB-5B5B-6411-FDDE7FAC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1B2164-DBA1-F4F8-E891-BBB852671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2B048-43CE-E1E6-7431-A090B837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852D-C436-4122-BA84-15FCBC192EDE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4D8A87-1694-FBD9-D3F9-5461546C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C27B91-CD4A-D22F-32D6-CED56BD4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5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C847A-3465-64C9-6B6D-1F44983B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AB19D1-2B1C-245B-B941-FF1D7F0A0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EFD5CE-BD0A-93B4-7DE2-F5DA795B8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FFAE8B-7D61-1BF9-8E97-8A8EB06B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7893-B491-4907-B892-6D91420611AF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C1ADBA-5AFC-D6C2-ED30-DC98FBF3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866CEB-D646-C6C9-91D8-20A07EF2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04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B25FF-95F8-F303-0B38-9DF5A2F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B87478-F590-DC79-CD74-6C2147297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711FAF-BD1F-9740-D5A5-CCD55483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F274-5A27-4E68-AFD2-EB5153A7F3FB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A49BAC-5287-6E4C-AD9C-A0BD79BB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52CB5E-E451-CBB2-BF37-83DD4D4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4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712430-A452-3CD7-1C95-802123D03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5B45E7-0457-BB1A-4BBC-222E2CEBA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743D4-3AD0-B31F-3209-5A9D2260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46E4-B6FF-478C-9442-3B7DCB6ED5EC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13499B-C020-C76C-2070-1EADA711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A02EA-116A-C04F-216D-4D47D1E1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45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5EC77-5D28-D37C-0A83-5DFBFE32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1996965"/>
            <a:ext cx="5219228" cy="1408769"/>
          </a:xfrm>
          <a:prstGeom prst="rect">
            <a:avLst/>
          </a:prstGeom>
        </p:spPr>
        <p:txBody>
          <a:bodyPr anchor="b"/>
          <a:lstStyle>
            <a:lvl1pPr algn="ctr">
              <a:defRPr kumimoji="0" lang="fr-FR" sz="4400" b="1" i="0" u="none" strike="noStrike" kern="1200" cap="none" normalizeH="0" baseline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68F2B-B18B-58F9-75ED-8FBCF8E0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96" y="3602038"/>
            <a:ext cx="5219228" cy="165576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fr-FR" sz="2400" b="1" i="0" u="none" strike="noStrike" kern="1200" cap="none" normalizeH="0" baseline="0">
                <a:ln>
                  <a:noFill/>
                </a:ln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8BE3E-C0F1-8E70-03D2-41501496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E19B-488F-4225-99CA-2B0AA8B8DE7C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FE3F7-C7BC-058B-77C1-28DB02CB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2EABA-2026-0ACF-D2E9-08C5103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11F51E-521A-A807-ADDD-1E9E2E164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6524"/>
            <a:ext cx="3117159" cy="39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BF522A-F837-AC69-7294-9B37F4CE2BBF}"/>
              </a:ext>
            </a:extLst>
          </p:cNvPr>
          <p:cNvSpPr txBox="1"/>
          <p:nvPr userDrawn="1"/>
        </p:nvSpPr>
        <p:spPr>
          <a:xfrm>
            <a:off x="9343697" y="942302"/>
            <a:ext cx="2251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44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IDEA </a:t>
            </a:r>
            <a:r>
              <a:rPr lang="en-US" sz="36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Certificate</a:t>
            </a:r>
            <a:endParaRPr lang="fr-FR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/>
            <a:br>
              <a:rPr lang="en-US" sz="2800" i="1" dirty="0"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34628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rgbClr val="D4B1C9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00701-AB5D-1F67-35E5-44EBA13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C8E91-6A65-8969-C7FB-F9EB414E0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40826-C05E-3FB4-B0E8-B3BE75A3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7CD9-B14F-4F02-B5BB-B287D69A6167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2BDC1-247B-510B-3571-276C2517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8CCFF-1BB4-38ED-C41C-7CFE227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40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solidFill>
          <a:srgbClr val="D4B1C9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5A445D53-D312-5E77-048A-55CA2750FE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9" t="1038" b="15163"/>
          <a:stretch/>
        </p:blipFill>
        <p:spPr bwMode="auto">
          <a:xfrm rot="5400000">
            <a:off x="2712717" y="-2738336"/>
            <a:ext cx="6909238" cy="123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D00701-AB5D-1F67-35E5-44EBA13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C8E91-6A65-8969-C7FB-F9EB414E0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40826-C05E-3FB4-B0E8-B3BE75A3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DCD1-7E50-4403-AED3-1F35857FC89D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2BDC1-247B-510B-3571-276C2517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8CCFF-1BB4-38ED-C41C-7CFE227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27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F2407-308A-9EE2-7ACC-9BF616C8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FB7044-C5D6-47E3-13FF-3836B51E0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11011-C0EA-6D2C-88B7-0C0AA80F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2A2F-9C6F-46E3-9404-85BC0BD47705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06617D-2F29-C2F5-0254-A1F86C41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AA83D-DD5A-BDC4-F09C-DD7AAC76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48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9C09D5-0223-5BBE-99F2-F642D839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AFB2A8-CDC4-71F5-EDFF-D95243BEB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6292D3-8545-F238-5958-A3615BB6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42B7-BF28-417F-AFAC-0661BE07A5E2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D3AD65-FDC3-9AA1-4267-BCAA290E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190A75-CA06-03D8-AB46-4A1F8CE7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34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9926B0-9744-0432-59FF-073901FF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4B193-9A0C-2E36-431C-97B1B41C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89C842-CD4B-D0BC-4A3D-8868ED696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7247F0-484A-DD1C-8079-915B6C5B5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D7AC08-9C72-EAC6-61BF-36DFC918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95A0-C8B1-4EEA-83F7-DD5689724B0D}" type="datetime3">
              <a:rPr lang="en-US" smtClean="0"/>
              <a:t>1 October 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59000A-A75C-370A-C238-9B031CAF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0DDAE5-ACB8-52F7-F3C1-B8F3D00F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34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9BA4E-7C62-9E23-D6D2-C715CB57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3AFD52-86EF-F15D-B966-B1EFFCC6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BB856-4B49-481D-AFEB-38A9E3F830CC}" type="datetime3">
              <a:rPr lang="en-US" smtClean="0"/>
              <a:t>1 October 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CE7A9B-0B18-0013-8717-8DF173B3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ABD730-6E47-AB95-066F-640ADA8B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98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22C14-65C7-4874-0EDE-AE877F4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3DCE-35D4-490F-8D45-589BFC91D690}" type="datetime3">
              <a:rPr lang="en-US" smtClean="0"/>
              <a:t>1 October 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6D13D2-7CFB-6EA9-103B-40A16BC6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29DC9-1F4C-7238-995E-7ABAFA07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0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2DE60B-B17F-A5FD-AF6D-AB4B6AA7E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F0FE36-630B-F127-D117-CAD336794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1FD7-859B-4C82-8B84-8D26A78D3D49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C5B79-C66C-2318-1228-6133CF4E7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535BDB-A1E3-FE90-E4A2-A7CF4FA39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611AD369-F2A0-1EB0-507F-AF481A12B8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8" y="0"/>
            <a:ext cx="3346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0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0" r:id="rId2"/>
    <p:sldLayoutId id="2147483800" r:id="rId3"/>
    <p:sldLayoutId id="2147483811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12" r:id="rId10"/>
    <p:sldLayoutId id="2147483806" r:id="rId11"/>
    <p:sldLayoutId id="2147483807" r:id="rId12"/>
    <p:sldLayoutId id="2147483808" r:id="rId13"/>
    <p:sldLayoutId id="214748380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5A24F-397F-465F-8BE0-8C560897E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2063692"/>
            <a:ext cx="6007504" cy="190410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cs typeface="Book Antiqua"/>
              </a:rPr>
              <a:t>Innovation &amp; Entrepreneurship</a:t>
            </a: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r>
              <a:rPr lang="en-US" sz="3000" i="1" dirty="0">
                <a:solidFill>
                  <a:schemeClr val="tx1"/>
                </a:solidFill>
                <a:cs typeface="Book Antiqua"/>
              </a:rPr>
              <a:t>Session 2</a:t>
            </a:r>
            <a:endParaRPr lang="fr-FR" sz="3000" i="1" dirty="0">
              <a:solidFill>
                <a:schemeClr val="accent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C49801-5E8B-4664-949D-FD416C02C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562" y="5202238"/>
            <a:ext cx="5025006" cy="1655762"/>
          </a:xfrm>
        </p:spPr>
        <p:txBody>
          <a:bodyPr/>
          <a:lstStyle/>
          <a:p>
            <a:pPr marL="228600" lvl="0" indent="-228600" algn="r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i="1" dirty="0"/>
              <a:t>Son Thi Kim LE</a:t>
            </a:r>
          </a:p>
          <a:p>
            <a:pPr marL="228600" lvl="0" indent="-228600" algn="l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b="0" dirty="0"/>
              <a:t>University of Littoral Côte </a:t>
            </a:r>
            <a:r>
              <a:rPr lang="en-US" sz="2200" b="0" dirty="0" err="1"/>
              <a:t>d’Opale</a:t>
            </a:r>
            <a:endParaRPr lang="en-US" sz="2200" b="0" dirty="0"/>
          </a:p>
          <a:p>
            <a:pPr marL="228600" lvl="0" indent="-228600" algn="r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b="0" dirty="0"/>
              <a:t>France</a:t>
            </a:r>
          </a:p>
          <a:p>
            <a:pPr marL="228600" lvl="0" indent="-228600" algn="l">
              <a:spcBef>
                <a:spcPts val="0"/>
              </a:spcBef>
              <a:buClr>
                <a:srgbClr val="2C3A58"/>
              </a:buClr>
              <a:buSzPts val="4000"/>
            </a:pPr>
            <a:endParaRPr lang="en-US" sz="2200" i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7B45E8-CE1E-44DA-AD07-12C96B06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442C-BB38-4A9A-B63D-E95C2C63C508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094929-E37B-4162-9F63-594C7A40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BA9B3-F4E8-4EBD-B059-A07447A4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1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81DE00-2E89-4E21-AF86-7371D0125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"/>
    </mc:Choice>
    <mc:Fallback xmlns="">
      <p:transition spd="slow" advTm="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1B7B-0267-412F-8756-0107D7BBF48F}" type="datetime3">
              <a:rPr lang="en-US" smtClean="0"/>
              <a:t>1 October 2023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00C8AF-DF18-43B3-87D7-CC6F8F955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73" t="20502" r="32151" b="35604"/>
          <a:stretch/>
        </p:blipFill>
        <p:spPr>
          <a:xfrm>
            <a:off x="6003074" y="2044619"/>
            <a:ext cx="4747304" cy="3699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00CF41-2FCA-477A-A181-CF2E94EEFD76}"/>
              </a:ext>
            </a:extLst>
          </p:cNvPr>
          <p:cNvSpPr/>
          <p:nvPr/>
        </p:nvSpPr>
        <p:spPr>
          <a:xfrm>
            <a:off x="838200" y="1724891"/>
            <a:ext cx="4425778" cy="44905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sz="2000" b="1" dirty="0">
                <a:latin typeface="Georgia" panose="02040502050405020303" pitchFamily="18" charset="0"/>
              </a:rPr>
              <a:t>• Desirability</a:t>
            </a:r>
            <a:r>
              <a:rPr lang="en-US" sz="2000" dirty="0">
                <a:latin typeface="Georgia" panose="02040502050405020303" pitchFamily="18" charset="0"/>
              </a:rPr>
              <a:t>: How desirable is the product? Who will use it and why?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Georgia" panose="02040502050405020303" pitchFamily="18" charset="0"/>
              </a:rPr>
              <a:t>• Feasibility</a:t>
            </a:r>
            <a:r>
              <a:rPr lang="en-US" sz="2000" dirty="0">
                <a:latin typeface="Georgia" panose="02040502050405020303" pitchFamily="18" charset="0"/>
              </a:rPr>
              <a:t>: How feasible is this idea? What are the costs of making it? How practical is the concept?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Georgia" panose="02040502050405020303" pitchFamily="18" charset="0"/>
              </a:rPr>
              <a:t>• Viability</a:t>
            </a:r>
            <a:r>
              <a:rPr lang="en-US" sz="2000" dirty="0">
                <a:latin typeface="Georgia" panose="02040502050405020303" pitchFamily="18" charset="0"/>
              </a:rPr>
              <a:t>: Will this idea remain viable? How will it make money? How will it be sustained over time?</a:t>
            </a:r>
          </a:p>
          <a:p>
            <a:pPr algn="ctr"/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7B0D1F7-1DB8-4BC8-BBFC-A3493DA750A0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b. Design the business model</a:t>
            </a:r>
            <a:endParaRPr lang="en-US" sz="2600" dirty="0"/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id="{AEF41721-B110-4F7F-B5AE-423C95120FC0}"/>
              </a:ext>
            </a:extLst>
          </p:cNvPr>
          <p:cNvSpPr/>
          <p:nvPr/>
        </p:nvSpPr>
        <p:spPr>
          <a:xfrm>
            <a:off x="5263978" y="3768811"/>
            <a:ext cx="621710" cy="3651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BC6E85-1ED4-4022-B1D3-C0A77B33A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81"/>
    </mc:Choice>
    <mc:Fallback xmlns="">
      <p:transition spd="slow" advTm="1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E1A2-22D1-4CC5-9BCC-9597D4612019}" type="datetime3">
              <a:rPr lang="en-US" smtClean="0"/>
              <a:t>1 October 2023</a:t>
            </a:fld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A7C09C8-0DDE-4E7C-8BEF-7DE20AE3FC57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c. </a:t>
            </a:r>
            <a:r>
              <a:rPr lang="fr-FR" sz="2800" i="1" dirty="0" err="1"/>
              <a:t>Conducting</a:t>
            </a:r>
            <a:r>
              <a:rPr lang="fr-FR" sz="2800" i="1" dirty="0"/>
              <a:t> a </a:t>
            </a:r>
            <a:r>
              <a:rPr lang="fr-FR" sz="2800" i="1" dirty="0" err="1"/>
              <a:t>feasibility</a:t>
            </a:r>
            <a:r>
              <a:rPr lang="fr-FR" sz="2800" i="1" dirty="0"/>
              <a:t> </a:t>
            </a:r>
            <a:r>
              <a:rPr lang="fr-FR" sz="2800" i="1" dirty="0" err="1"/>
              <a:t>analysis</a:t>
            </a:r>
            <a:endParaRPr lang="en-US" sz="2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B248D6-1024-4EEB-84DD-ADA86D90F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03" t="11125" r="30647" b="26139"/>
          <a:stretch/>
        </p:blipFill>
        <p:spPr>
          <a:xfrm>
            <a:off x="2605216" y="1791071"/>
            <a:ext cx="6316362" cy="45001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B13332-D959-447F-8DB9-0B92EDF2D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77"/>
    </mc:Choice>
    <mc:Fallback xmlns="">
      <p:transition spd="slow" advTm="8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779372"/>
            <a:ext cx="9491472" cy="48500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b="1" i="1" dirty="0"/>
              <a:t>Organizational Feasibility Analysis: </a:t>
            </a:r>
            <a:r>
              <a:rPr lang="en-US" sz="2600" dirty="0"/>
              <a:t>Assess the prowess of management and sufficiency of resources to bring a product or idea to market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b="1" i="1" dirty="0"/>
              <a:t>A financial analysis: F</a:t>
            </a:r>
            <a:r>
              <a:rPr lang="en-US" sz="2600" dirty="0"/>
              <a:t>orecasts of project revenue and expenses; project a financial narrative; and estimate project costs, valuations, and cash flow projections.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b="1" i="1" dirty="0"/>
              <a:t>Market Feasibility Analysis</a:t>
            </a:r>
            <a:r>
              <a:rPr lang="en-US" sz="2600" dirty="0"/>
              <a:t>: Define competitors and quantify target customers in the market within the chosen industry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A6A5-28AC-49C8-B5BD-8C01D500588F}" type="datetime3">
              <a:rPr lang="en-US" smtClean="0"/>
              <a:t>1 October 2023</a:t>
            </a:fld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DC3CC8C-9E49-4A1B-8511-ACB60AC93931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c. </a:t>
            </a:r>
            <a:r>
              <a:rPr lang="fr-FR" sz="2800" i="1" dirty="0" err="1"/>
              <a:t>Conducting</a:t>
            </a:r>
            <a:r>
              <a:rPr lang="fr-FR" sz="2800" i="1" dirty="0"/>
              <a:t> a </a:t>
            </a:r>
            <a:r>
              <a:rPr lang="fr-FR" sz="2800" i="1" dirty="0" err="1"/>
              <a:t>feasibility</a:t>
            </a:r>
            <a:r>
              <a:rPr lang="fr-FR" sz="2800" i="1" dirty="0"/>
              <a:t> </a:t>
            </a:r>
            <a:r>
              <a:rPr lang="fr-FR" sz="2800" i="1" dirty="0" err="1"/>
              <a:t>analysis</a:t>
            </a:r>
            <a:endParaRPr lang="en-US" sz="2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1F2CC2-8B24-497B-9E1B-FC0138FA0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66"/>
    </mc:Choice>
    <mc:Fallback xmlns="">
      <p:transition spd="slow" advTm="14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90688"/>
            <a:ext cx="9491472" cy="471429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Business plan: long-range planning of a company’s operation and includes background information, financial information, and a summary of the business (business and industry, market strategies, sales potential, and competitive analysis, the company’s long-term goals and objectives and projects financial data)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B440-52E2-484B-A0A2-382BBEA56C52}" type="datetime3">
              <a:rPr lang="en-US" smtClean="0"/>
              <a:t>1 October 2023</a:t>
            </a:fld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7CBFD81-0C78-4F30-8F68-574344982962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d. </a:t>
            </a:r>
            <a:r>
              <a:rPr lang="fr-FR" sz="2800" i="1" dirty="0"/>
              <a:t>Business plan</a:t>
            </a:r>
            <a:endParaRPr lang="en-US" sz="2600" dirty="0"/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71356C7C-874D-4EFA-AA2A-7EECBAAC49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253974"/>
              </p:ext>
            </p:extLst>
          </p:nvPr>
        </p:nvGraphicFramePr>
        <p:xfrm>
          <a:off x="2031999" y="3204839"/>
          <a:ext cx="7212209" cy="3200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4525F7-89C7-4622-8649-5CC953AC9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06"/>
    </mc:Choice>
    <mc:Fallback xmlns="">
      <p:transition spd="slow" advTm="11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7CE309-FFC4-44BA-B751-B16651EC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FF14-DA00-4651-80A4-B893D18B8F26}" type="datetime3">
              <a:rPr lang="en-US" smtClean="0"/>
              <a:t>1 October 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3007C-87FD-4806-9CF3-C1F094B8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E47A0E-CB72-4344-A195-F7C10115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14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848AD-8CD4-4C9C-8344-30C4F2801D58}"/>
              </a:ext>
            </a:extLst>
          </p:cNvPr>
          <p:cNvSpPr/>
          <p:nvPr/>
        </p:nvSpPr>
        <p:spPr>
          <a:xfrm>
            <a:off x="1219199" y="1134160"/>
            <a:ext cx="896302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your attention</a:t>
            </a: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2600" b="1" i="1" dirty="0">
                <a:latin typeface="Verdana" panose="020B0604030504040204" pitchFamily="34" charset="0"/>
                <a:ea typeface="Verdana" panose="020B0604030504040204" pitchFamily="34" charset="0"/>
              </a:rPr>
              <a:t>Don’t hesitate to contact me </a:t>
            </a:r>
          </a:p>
          <a:p>
            <a:pPr algn="ctr"/>
            <a:r>
              <a:rPr lang="it-IT" sz="2600" b="1" i="1" dirty="0">
                <a:latin typeface="Verdana" panose="020B0604030504040204" pitchFamily="34" charset="0"/>
                <a:ea typeface="Verdana" panose="020B0604030504040204" pitchFamily="34" charset="0"/>
              </a:rPr>
              <a:t>if you have any question or you need further information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Son Thi Kim Le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ISI/Lab RII and ISCID-CO (ULCO)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Sontk.le@univ-littoral.fr</a:t>
            </a:r>
          </a:p>
          <a:p>
            <a:br>
              <a:rPr lang="it-IT" b="1" dirty="0"/>
            </a:br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2D3E39-8A83-4AE9-9A9A-1D9C0D225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5"/>
    </mc:Choice>
    <mc:Fallback xmlns="">
      <p:transition spd="slow" advTm="19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4110C-9DCA-D879-1384-DDBFD06D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Course sessions</a:t>
            </a:r>
            <a:endParaRPr lang="it-IT" sz="2600" b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F89739-57A4-FE4F-F5F8-E9B904EF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Innovation and Entrepreneurship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552F28-152E-06FD-057C-16ABEF7F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6850E77-EF47-9D43-70E4-76A6A7EE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D435-D3BB-460D-B3A3-0B4B2230BD97}" type="datetime3">
              <a:rPr lang="en-US" smtClean="0"/>
              <a:t>1 October 2023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1B99C96-6470-4F3D-A385-52CE3537814A}"/>
              </a:ext>
            </a:extLst>
          </p:cNvPr>
          <p:cNvSpPr txBox="1">
            <a:spLocks/>
          </p:cNvSpPr>
          <p:nvPr/>
        </p:nvSpPr>
        <p:spPr>
          <a:xfrm>
            <a:off x="990600" y="1690688"/>
            <a:ext cx="10515600" cy="4462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1. Identify entrepreneurial ideas and opportunities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2. Building a business model and plan</a:t>
            </a:r>
            <a:endParaRPr lang="fr-FR" sz="3200" dirty="0"/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3. Innovation and entrepreneurship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None/>
            </a:pPr>
            <a:r>
              <a:rPr lang="en-US" sz="3200" dirty="0"/>
              <a:t>4. Innovation diffusion and Open innovation/Innovation network 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None/>
            </a:pPr>
            <a:r>
              <a:rPr lang="en-US" sz="3200" dirty="0"/>
              <a:t>5. Protecting intellectual property </a:t>
            </a:r>
            <a:endParaRPr lang="fr-FR" sz="3200" dirty="0"/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6. Innovation management in resource-constrained environment</a:t>
            </a:r>
            <a:endParaRPr lang="fr-FR" sz="3200" dirty="0"/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5B0FAB-DEDC-4B4F-BB25-47984E0C9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1"/>
    </mc:Choice>
    <mc:Fallback xmlns="">
      <p:transition spd="slow" advTm="7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007956-FE94-434D-B992-607796FE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2. Building a business model and plan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AE82C6-51BF-43FB-809C-E0829A9CE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fr-FR" sz="3000" dirty="0"/>
              <a:t>Business model – </a:t>
            </a:r>
            <a:r>
              <a:rPr lang="fr-FR" sz="3000" dirty="0" err="1"/>
              <a:t>Definition</a:t>
            </a:r>
            <a:r>
              <a:rPr lang="fr-FR" sz="3000" dirty="0"/>
              <a:t> and </a:t>
            </a:r>
            <a:r>
              <a:rPr lang="fr-FR" sz="3000" dirty="0" err="1"/>
              <a:t>Typology</a:t>
            </a:r>
            <a:endParaRPr lang="fr-FR" sz="3000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fr-FR" sz="3000" dirty="0"/>
              <a:t>Design the business model</a:t>
            </a:r>
            <a:endParaRPr lang="en-US" sz="3000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fr-FR" sz="3000" dirty="0" err="1"/>
              <a:t>Conducting</a:t>
            </a:r>
            <a:r>
              <a:rPr lang="fr-FR" sz="3000" dirty="0"/>
              <a:t> a </a:t>
            </a:r>
            <a:r>
              <a:rPr lang="fr-FR" sz="3000" dirty="0" err="1"/>
              <a:t>feasibility</a:t>
            </a:r>
            <a:r>
              <a:rPr lang="fr-FR" sz="3000" dirty="0"/>
              <a:t> </a:t>
            </a:r>
            <a:r>
              <a:rPr lang="fr-FR" sz="3000" dirty="0" err="1"/>
              <a:t>analysis</a:t>
            </a:r>
            <a:r>
              <a:rPr lang="en-US" sz="3000" dirty="0"/>
              <a:t>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GB" sz="3000" dirty="0"/>
              <a:t>Business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52F95A-301C-42E5-8B6E-ACBCFC5C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673A-3BA2-4B8E-A3CA-CBCDF5E72E80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E70A1-8B71-4EDB-AA66-FCE9052E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26A1DD-DAEB-416E-808E-6D593D36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3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C64AD0-5DA8-4464-8B6F-04F3BACEA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9"/>
    </mc:Choice>
    <mc:Fallback xmlns="">
      <p:transition spd="slow" advTm="1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988D6-F7FC-4FA8-B3F4-D7DAC922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900" i="1" dirty="0"/>
              <a:t>a. Business model – </a:t>
            </a:r>
            <a:r>
              <a:rPr lang="fr-FR" sz="2900" i="1" dirty="0" err="1"/>
              <a:t>Definition</a:t>
            </a:r>
            <a:r>
              <a:rPr lang="fr-FR" sz="2900" i="1" dirty="0"/>
              <a:t> and </a:t>
            </a:r>
            <a:r>
              <a:rPr lang="fr-FR" sz="2900" i="1" dirty="0" err="1"/>
              <a:t>Typology</a:t>
            </a:r>
            <a:br>
              <a:rPr lang="fr-FR" sz="2900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CD7F-C497-4E72-9A1C-CCB57253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05D6-E469-4D0B-A115-023932179F67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26F5DC-8F15-45A1-B535-3CE6F913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A5033A-8A69-436C-9C3A-54C3F0CA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4</a:t>
            </a:fld>
            <a:endParaRPr lang="fr-FR"/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BFD3F712-0895-49F6-A041-DD9136212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564349"/>
              </p:ext>
            </p:extLst>
          </p:nvPr>
        </p:nvGraphicFramePr>
        <p:xfrm>
          <a:off x="2032000" y="1690688"/>
          <a:ext cx="7941056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FBD189-5437-49B9-ACE6-CFB15FC8A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08"/>
    </mc:Choice>
    <mc:Fallback xmlns="">
      <p:transition spd="slow" advTm="17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AD13E-D3EC-4227-8F96-F4FBF27B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600" i="1" dirty="0"/>
              <a:t>a. Business model – </a:t>
            </a:r>
            <a:r>
              <a:rPr lang="fr-FR" sz="2600" i="1" dirty="0" err="1"/>
              <a:t>Defintion</a:t>
            </a:r>
            <a:r>
              <a:rPr lang="fr-FR" sz="2600" i="1" dirty="0"/>
              <a:t> and </a:t>
            </a:r>
            <a:r>
              <a:rPr lang="fr-FR" sz="2600" i="1" dirty="0" err="1"/>
              <a:t>Typology</a:t>
            </a:r>
            <a:endParaRPr lang="fr-FR" sz="2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CA41ED-AB55-4558-9FCE-BA22DC096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Direct businesses:</a:t>
            </a:r>
            <a:r>
              <a:rPr lang="en-US" dirty="0"/>
              <a:t> one- sided actors - users is customers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Multisided models</a:t>
            </a:r>
            <a:r>
              <a:rPr lang="en-US" dirty="0"/>
              <a:t>: users and customers—multi-actors—are usually different people.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Marketplace models</a:t>
            </a:r>
            <a:r>
              <a:rPr lang="en-US" dirty="0"/>
              <a:t>: a more complex variant of multisided models made up of two different customer segments of buyers and sellers.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FE4888-1B9B-430D-A72C-40119FDD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0392-B989-495B-880A-8BB2D5772E6A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E97266-7311-4167-9436-F96BC772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60287-7E3B-492B-95E3-04916E92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5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ED9199-3B5D-4509-ABB0-53ED3966E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19"/>
    </mc:Choice>
    <mc:Fallback xmlns="">
      <p:transition spd="slow" advTm="11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FD317-07C9-4EC8-B1A0-EA57CFFD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600" i="1" dirty="0"/>
              <a:t>b. Design the business model</a:t>
            </a:r>
            <a:endParaRPr lang="fr-FR" sz="2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0B8C4A-397B-4CF0-98EA-4C3BE6510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 business model needs to address </a:t>
            </a:r>
            <a:r>
              <a:rPr lang="en-US" u="sng" dirty="0"/>
              <a:t>revenue streams </a:t>
            </a:r>
            <a:r>
              <a:rPr lang="en-US" dirty="0"/>
              <a:t>(e.g., a revenue model), </a:t>
            </a:r>
            <a:r>
              <a:rPr lang="en-US" u="sng" dirty="0"/>
              <a:t>a value proposition</a:t>
            </a:r>
            <a:r>
              <a:rPr lang="en-US" dirty="0"/>
              <a:t>, and </a:t>
            </a:r>
            <a:r>
              <a:rPr lang="en-US" u="sng" dirty="0"/>
              <a:t>customer segments</a:t>
            </a:r>
            <a:r>
              <a:rPr lang="en-US" dirty="0"/>
              <a:t>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/>
              <a:t>Value Proposition</a:t>
            </a:r>
            <a:r>
              <a:rPr lang="en-US" dirty="0"/>
              <a:t>: the value of their products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Benefits (value) customers can expect from a particular product/service</a:t>
            </a:r>
            <a:endParaRPr lang="en-US" sz="2600" b="1" i="1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Financial measures of value: economic performance, job creation, wealth, growth measures. </a:t>
            </a:r>
            <a:endParaRPr lang="en-US" sz="2600" b="1" i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/>
              <a:t>Canvas</a:t>
            </a:r>
            <a:r>
              <a:rPr lang="en-US" dirty="0"/>
              <a:t>: use to map out and plan different components of the business models.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Business model canvas: a better fit for mature business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Lean canvas: a better fit for startups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b="1" i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F0166-F911-4127-8AAC-7D67BBE5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DEAE-7DA0-49EC-9CD9-546523361133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889FFC-3ACF-417F-BD0B-E6A29F2C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350164-D21D-47EC-90F2-C81880DE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6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1840E7-0F7B-4AFC-8FCD-105FADD90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15"/>
    </mc:Choice>
    <mc:Fallback xmlns="">
      <p:transition spd="slow" advTm="107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9936" y="1801504"/>
            <a:ext cx="11230911" cy="49915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b="1" dirty="0"/>
              <a:t>Business model and Lean canvas</a:t>
            </a:r>
            <a:r>
              <a:rPr lang="en-US" sz="1900" dirty="0"/>
              <a:t>: </a:t>
            </a:r>
            <a:r>
              <a:rPr lang="en-US" sz="2400" dirty="0"/>
              <a:t>customer-focused design.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2E17-BF1E-4E53-8A37-4392D4EEC52A}" type="datetime3">
              <a:rPr lang="en-US" smtClean="0"/>
              <a:t>1 October 2023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B6060A-59E6-4DDB-B063-4EB110C8D6A4}"/>
              </a:ext>
            </a:extLst>
          </p:cNvPr>
          <p:cNvSpPr/>
          <p:nvPr/>
        </p:nvSpPr>
        <p:spPr>
          <a:xfrm>
            <a:off x="545910" y="2456597"/>
            <a:ext cx="4006933" cy="38890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u="sng" dirty="0">
                <a:latin typeface="Georgia" panose="02040502050405020303" pitchFamily="18" charset="0"/>
              </a:rPr>
              <a:t>Customer empathy map: </a:t>
            </a:r>
          </a:p>
          <a:p>
            <a:endParaRPr lang="en-US" sz="2000" b="1" u="sng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- A portrayal of target customer</a:t>
            </a:r>
          </a:p>
          <a:p>
            <a:r>
              <a:rPr lang="en-US" sz="2000" dirty="0">
                <a:latin typeface="Georgia" panose="02040502050405020303" pitchFamily="18" charset="0"/>
              </a:rPr>
              <a:t>- To address customer </a:t>
            </a:r>
            <a:r>
              <a:rPr lang="en-US" sz="2000" b="1" dirty="0">
                <a:latin typeface="Georgia" panose="02040502050405020303" pitchFamily="18" charset="0"/>
              </a:rPr>
              <a:t>pains</a:t>
            </a:r>
            <a:r>
              <a:rPr lang="en-US" sz="2000" dirty="0">
                <a:latin typeface="Georgia" panose="02040502050405020303" pitchFamily="18" charset="0"/>
              </a:rPr>
              <a:t> (fears, frustrations, and anxieties)</a:t>
            </a:r>
            <a:br>
              <a:rPr lang="en-US" sz="2000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and </a:t>
            </a:r>
            <a:r>
              <a:rPr lang="en-US" sz="2000" b="1" dirty="0">
                <a:latin typeface="Georgia" panose="02040502050405020303" pitchFamily="18" charset="0"/>
              </a:rPr>
              <a:t>gains</a:t>
            </a:r>
            <a:r>
              <a:rPr lang="en-US" sz="2000" dirty="0">
                <a:latin typeface="Georgia" panose="02040502050405020303" pitchFamily="18" charset="0"/>
              </a:rPr>
              <a:t> (wants, needs, hopes, and dreams)</a:t>
            </a:r>
            <a:endParaRPr lang="fr-FR" sz="2000" dirty="0">
              <a:latin typeface="Georgia" panose="02040502050405020303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2DEFEE-CD8B-48CF-8F66-E89BF1F06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87" t="11525" r="20918" b="6956"/>
          <a:stretch/>
        </p:blipFill>
        <p:spPr>
          <a:xfrm>
            <a:off x="4921898" y="2456597"/>
            <a:ext cx="6600166" cy="3889037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39B8ED0-228C-463F-8C45-DA4F69150695}"/>
              </a:ext>
            </a:extLst>
          </p:cNvPr>
          <p:cNvSpPr/>
          <p:nvPr/>
        </p:nvSpPr>
        <p:spPr>
          <a:xfrm>
            <a:off x="4604657" y="4114392"/>
            <a:ext cx="317241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FBAE09B-D2C8-4BCE-919F-1F1BC7244AFD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b. Design the business model</a:t>
            </a:r>
            <a:endParaRPr lang="en-US" sz="2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A540FA-5329-4E53-9FEE-1387F57D9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37"/>
    </mc:Choice>
    <mc:Fallback xmlns="">
      <p:transition spd="slow" advTm="8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8EAFA-4F3D-45C8-BCB8-F8E2C2D17197}" type="datetime3">
              <a:rPr lang="en-US" smtClean="0"/>
              <a:t>1 October 2023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06A96A-C2AC-4153-B19F-3C1615D86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81" t="18405" r="13572" b="26775"/>
          <a:stretch/>
        </p:blipFill>
        <p:spPr>
          <a:xfrm>
            <a:off x="838200" y="1910687"/>
            <a:ext cx="10339316" cy="423080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564711B-13F0-40B4-AEBD-98E2DA0BE2A7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b. Design the business model</a:t>
            </a:r>
            <a:endParaRPr lang="en-US" sz="2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51FCAF-AA2B-4F71-8B99-57FA60C97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2"/>
    </mc:Choice>
    <mc:Fallback xmlns="">
      <p:transition spd="slow" advTm="7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FC-E503-4C84-A3F2-0313FDFAC4BC}" type="datetime3">
              <a:rPr lang="en-US" smtClean="0"/>
              <a:t>1 October 2023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B0F8EA-11E8-4E68-819F-210D1AFE3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12" t="20986" r="19559" b="37809"/>
          <a:stretch/>
        </p:blipFill>
        <p:spPr>
          <a:xfrm>
            <a:off x="838200" y="1852708"/>
            <a:ext cx="10352964" cy="434162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91BF67C4-66E1-427F-B9EA-3E55FABDA51C}"/>
              </a:ext>
            </a:extLst>
          </p:cNvPr>
          <p:cNvSpPr txBox="1">
            <a:spLocks/>
          </p:cNvSpPr>
          <p:nvPr/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/>
              <a:t>b. Design the business model</a:t>
            </a:r>
            <a:endParaRPr lang="en-US" sz="2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6E6516-1921-43A1-AEC2-2C50FC7E1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78"/>
    </mc:Choice>
    <mc:Fallback xmlns="">
      <p:transition spd="slow" advTm="6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2494</TotalTime>
  <Words>661</Words>
  <Application>Microsoft Office PowerPoint</Application>
  <PresentationFormat>Grand écran</PresentationFormat>
  <Paragraphs>130</Paragraphs>
  <Slides>14</Slides>
  <Notes>12</Notes>
  <HiddenSlides>0</HiddenSlides>
  <MMClips>14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Georgia</vt:lpstr>
      <vt:lpstr>Tahoma</vt:lpstr>
      <vt:lpstr>Verdana</vt:lpstr>
      <vt:lpstr>Thème Office</vt:lpstr>
      <vt:lpstr>Innovation &amp; Entrepreneurship  Session 2</vt:lpstr>
      <vt:lpstr>Course sessions</vt:lpstr>
      <vt:lpstr>2. Building a business model and plan</vt:lpstr>
      <vt:lpstr>a. Business model – Definition and Typology  </vt:lpstr>
      <vt:lpstr>a. Business model – Defintion and Typology</vt:lpstr>
      <vt:lpstr>b. Design the business model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Anonym</dc:creator>
  <cp:lastModifiedBy>Vérificateur 2</cp:lastModifiedBy>
  <cp:revision>450</cp:revision>
  <dcterms:created xsi:type="dcterms:W3CDTF">2023-08-08T11:37:57Z</dcterms:created>
  <dcterms:modified xsi:type="dcterms:W3CDTF">2023-10-01T00:33:57Z</dcterms:modified>
</cp:coreProperties>
</file>