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77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4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615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6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02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19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81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38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55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46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C6E91-B77F-4696-A5AF-EAA15E598934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1E45-3AB8-4C83-A8E9-2931F2312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18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5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l’approccio teorico tradizionale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7344816" cy="4226024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Nella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visione tradizionale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dell’economia moderna non sono prese in considerazione le relazioni tra attività economiche ed ambiente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La rappresentazione semplificata prevede che il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sistema economico 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costituisca un sistema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isolato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che non ha alcuna forma di scambio di materia o energia con l’ambiente. Si genera un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flusso circolare di beni materiali, risorse e servizi tra famiglie ed imprese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Le famiglie offrono servizi e risorse per i quali ricevono remunerazioni attraverso salari, rendite, profitti ed interessi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Le imprese utilizzano risorse che impiegano nella produzione di beni e servizi. Una parte dell’output prodotto dalle imprese è destinato al consumo, l’altra parte contribuisce alla formazione di stock di capitale impiegato nella produzione</a:t>
            </a:r>
            <a:endParaRPr lang="it-IT" sz="20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542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la funzione di produzione (integrazione 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Se si considera che l’output prodotto </a:t>
            </a:r>
            <a:r>
              <a:rPr lang="it-IT" sz="2000" dirty="0" err="1" smtClean="0">
                <a:latin typeface="Garamond" pitchFamily="18" charset="0"/>
              </a:rPr>
              <a:t>Yi</a:t>
            </a:r>
            <a:r>
              <a:rPr lang="it-IT" sz="2000" dirty="0" smtClean="0">
                <a:latin typeface="Garamond" pitchFamily="18" charset="0"/>
              </a:rPr>
              <a:t> incorpora materia fisica è necessario che nel processo di produzione entrino </a:t>
            </a:r>
            <a:r>
              <a:rPr lang="it-IT" sz="2000" u="sng" dirty="0" smtClean="0">
                <a:latin typeface="Garamond" pitchFamily="18" charset="0"/>
              </a:rPr>
              <a:t>input materiali</a:t>
            </a:r>
            <a:r>
              <a:rPr lang="it-IT" sz="2000" dirty="0" smtClean="0">
                <a:latin typeface="Garamond" pitchFamily="18" charset="0"/>
              </a:rPr>
              <a:t> dal momento che il sistema economico non crea materia 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Gli input materiali sono costituiti dalla </a:t>
            </a:r>
            <a:r>
              <a:rPr lang="it-IT" sz="2000" u="sng" dirty="0" smtClean="0">
                <a:latin typeface="Garamond" pitchFamily="18" charset="0"/>
              </a:rPr>
              <a:t>risorse naturali </a:t>
            </a:r>
            <a:r>
              <a:rPr lang="it-IT" sz="2000" dirty="0" smtClean="0">
                <a:latin typeface="Garamond" pitchFamily="18" charset="0"/>
              </a:rPr>
              <a:t>estratte dall’ambiente (</a:t>
            </a:r>
            <a:r>
              <a:rPr lang="it-IT" sz="2000" dirty="0" err="1" smtClean="0">
                <a:latin typeface="Garamond" pitchFamily="18" charset="0"/>
              </a:rPr>
              <a:t>Ri</a:t>
            </a:r>
            <a:r>
              <a:rPr lang="it-IT" sz="2000" dirty="0" smtClean="0">
                <a:latin typeface="Garamond" pitchFamily="18" charset="0"/>
              </a:rPr>
              <a:t>)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funzione di produzione viene integrata nel modo seguente</a:t>
            </a:r>
          </a:p>
          <a:p>
            <a:pPr marL="0" indent="0" algn="ctr">
              <a:buNone/>
            </a:pPr>
            <a:endParaRPr lang="it-IT" sz="2000" b="1" dirty="0" smtClean="0">
              <a:latin typeface="Garamond" pitchFamily="18" charset="0"/>
            </a:endParaRPr>
          </a:p>
          <a:p>
            <a:pPr marL="0" indent="0" algn="ctr">
              <a:buNone/>
            </a:pP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=f(Li; 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; </a:t>
            </a:r>
            <a:r>
              <a:rPr lang="it-IT" sz="2000" b="1" dirty="0" err="1" smtClean="0">
                <a:latin typeface="Garamond" pitchFamily="18" charset="0"/>
              </a:rPr>
              <a:t>Ri</a:t>
            </a:r>
            <a:r>
              <a:rPr lang="it-IT" sz="2000" b="1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</a:t>
            </a:r>
            <a:r>
              <a:rPr lang="it-IT" sz="2000" b="1" dirty="0" err="1" smtClean="0">
                <a:latin typeface="Garamond" pitchFamily="18" charset="0"/>
              </a:rPr>
              <a:t>Ri</a:t>
            </a:r>
            <a:r>
              <a:rPr lang="it-IT" sz="2000" b="1" dirty="0" smtClean="0">
                <a:latin typeface="Garamond" pitchFamily="18" charset="0"/>
              </a:rPr>
              <a:t>&gt;0</a:t>
            </a:r>
            <a:endParaRPr lang="it-IT" sz="20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43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funzione di produzione </a:t>
            </a:r>
            <a:br>
              <a:rPr lang="it-IT" sz="2400" b="1" dirty="0" smtClean="0">
                <a:latin typeface="Garamond" pitchFamily="18" charset="0"/>
              </a:rPr>
            </a:br>
            <a:r>
              <a:rPr lang="it-IT" sz="2400" b="1" dirty="0" smtClean="0">
                <a:latin typeface="Garamond" pitchFamily="18" charset="0"/>
              </a:rPr>
              <a:t>(integrazione II)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Alcuni economisti ambientali considerano i </a:t>
            </a:r>
            <a:r>
              <a:rPr lang="it-IT" sz="2000" u="sng" dirty="0" smtClean="0">
                <a:latin typeface="Garamond" pitchFamily="18" charset="0"/>
              </a:rPr>
              <a:t>flussi di rifiuti</a:t>
            </a:r>
            <a:r>
              <a:rPr lang="it-IT" sz="2000" dirty="0" smtClean="0">
                <a:latin typeface="Garamond" pitchFamily="18" charset="0"/>
              </a:rPr>
              <a:t> immessi nell’ambiente e ricorrono alla seguente funzione di produzione:</a:t>
            </a:r>
          </a:p>
          <a:p>
            <a:pPr marL="0" indent="0" algn="ctr">
              <a:buNone/>
            </a:pP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=f(Li; 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; </a:t>
            </a:r>
            <a:r>
              <a:rPr lang="it-IT" sz="2000" b="1" dirty="0" err="1" smtClean="0">
                <a:latin typeface="Garamond" pitchFamily="18" charset="0"/>
              </a:rPr>
              <a:t>Wi</a:t>
            </a:r>
            <a:r>
              <a:rPr lang="it-IT" sz="2000" b="1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</a:t>
            </a:r>
            <a:r>
              <a:rPr lang="it-IT" sz="2000" b="1" dirty="0" err="1" smtClean="0">
                <a:latin typeface="Garamond" pitchFamily="18" charset="0"/>
              </a:rPr>
              <a:t>Wi</a:t>
            </a:r>
            <a:r>
              <a:rPr lang="it-IT" sz="2000" b="1" dirty="0" smtClean="0">
                <a:latin typeface="Garamond" pitchFamily="18" charset="0"/>
              </a:rPr>
              <a:t>&gt;0</a:t>
            </a:r>
          </a:p>
          <a:p>
            <a:pPr marL="0" indent="0" algn="ctr">
              <a:buNone/>
            </a:pPr>
            <a:endParaRPr lang="it-IT" sz="2000" b="1" dirty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funzione di cui sopra tratta i rifiuti alla stregua di </a:t>
            </a:r>
            <a:r>
              <a:rPr lang="it-IT" sz="2000" u="sng" dirty="0" smtClean="0">
                <a:latin typeface="Garamond" pitchFamily="18" charset="0"/>
              </a:rPr>
              <a:t>input del processo produttivo 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Esiste una </a:t>
            </a:r>
            <a:r>
              <a:rPr lang="it-IT" sz="2000" u="sng" dirty="0" smtClean="0">
                <a:latin typeface="Garamond" pitchFamily="18" charset="0"/>
              </a:rPr>
              <a:t>relazione diretta tra W e output della produzione Y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Quindi riduzioni nella produzione comportano riduzioni nell’output per livelli dati degli altri input poiché questi ultimi saranno impiegati nella riduzione dei rifiuti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mancata minimizzazione dei rifiuti produce un segno positivo della derivata parziale, indicando che un incremento dei rifiuti aumenta l’output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9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funzione di produzione</a:t>
            </a:r>
            <a:br>
              <a:rPr lang="it-IT" sz="2400" b="1" dirty="0" smtClean="0">
                <a:latin typeface="Garamond" pitchFamily="18" charset="0"/>
              </a:rPr>
            </a:br>
            <a:r>
              <a:rPr lang="it-IT" sz="2400" b="1" dirty="0" smtClean="0">
                <a:latin typeface="Garamond" pitchFamily="18" charset="0"/>
              </a:rPr>
              <a:t>(integrazione III)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Un ulteriore specificazione della funzione di produzione considera come input del processo produttivo il </a:t>
            </a:r>
            <a:r>
              <a:rPr lang="it-IT" sz="2000" u="sng" dirty="0" smtClean="0">
                <a:latin typeface="Garamond" pitchFamily="18" charset="0"/>
              </a:rPr>
              <a:t>livello di concentrazioni di inquinamento nell’ambiente che dipende dal totale delle emissioni di rifiuti generate da tutte le imprese</a:t>
            </a:r>
            <a:r>
              <a:rPr lang="it-IT" sz="2000" dirty="0" smtClean="0">
                <a:latin typeface="Garamond" pitchFamily="18" charset="0"/>
              </a:rPr>
              <a:t> (A)</a:t>
            </a:r>
            <a:endParaRPr lang="it-IT" sz="20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Quindi:</a:t>
            </a:r>
          </a:p>
          <a:p>
            <a:pPr marL="0" indent="0" algn="ctr">
              <a:buNone/>
            </a:pP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=f(Li; 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; </a:t>
            </a:r>
            <a:r>
              <a:rPr lang="it-IT" sz="2000" b="1" dirty="0" err="1" smtClean="0">
                <a:latin typeface="Garamond" pitchFamily="18" charset="0"/>
              </a:rPr>
              <a:t>Wi</a:t>
            </a:r>
            <a:r>
              <a:rPr lang="it-IT" sz="2000" b="1" dirty="0" smtClean="0">
                <a:latin typeface="Garamond" pitchFamily="18" charset="0"/>
              </a:rPr>
              <a:t>; A[∑</a:t>
            </a:r>
            <a:r>
              <a:rPr lang="it-IT" sz="2000" b="1" dirty="0" err="1" smtClean="0">
                <a:latin typeface="Garamond" pitchFamily="18" charset="0"/>
              </a:rPr>
              <a:t>jWj</a:t>
            </a:r>
            <a:r>
              <a:rPr lang="it-IT" sz="2000" b="1" dirty="0" smtClean="0">
                <a:latin typeface="Garamond" pitchFamily="18" charset="0"/>
              </a:rPr>
              <a:t>]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/∂A&lt;0</a:t>
            </a:r>
            <a:endParaRPr lang="it-IT" sz="2000" b="1" dirty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rilevanza della funzione di produzione consiste nel fatto che essa riconosce gli impatti dell’inquinamento ambientale sulle possibilità di produzione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Sono rilevati i feedback generati dall’inquinamento di tutte le imprese del sistema sul livello di produzione dell’impresa </a:t>
            </a:r>
            <a:r>
              <a:rPr lang="it-IT" sz="2000" i="1" dirty="0" smtClean="0">
                <a:latin typeface="Garamond" pitchFamily="18" charset="0"/>
              </a:rPr>
              <a:t>i-esima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Si consideri che la cattiva qualità dell’ambiente, causata dall’inquinamento prodotto dall’eccessivo sfruttamento delle risorse da parte delle imprese, peggiori la salute dei lavoratori contribuendo a diminuire la produttività del lavoro dell’impresa </a:t>
            </a:r>
            <a:r>
              <a:rPr lang="it-IT" sz="2000" i="1" dirty="0" smtClean="0">
                <a:latin typeface="Garamond" pitchFamily="18" charset="0"/>
              </a:rPr>
              <a:t>i-esima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04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funzione di produzione</a:t>
            </a:r>
            <a:br>
              <a:rPr lang="it-IT" sz="2400" b="1" dirty="0" smtClean="0">
                <a:latin typeface="Garamond" pitchFamily="18" charset="0"/>
              </a:rPr>
            </a:br>
            <a:r>
              <a:rPr lang="it-IT" sz="2400" b="1" dirty="0" smtClean="0">
                <a:latin typeface="Garamond" pitchFamily="18" charset="0"/>
              </a:rPr>
              <a:t>(integrata con tutte le componenti ambientali)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Considerato che 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Le risorse materiali estratte dall’ambiente entrano nel processo produttivo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Flussi di rifiuti sono correlati con la produzione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funzione di produzione può essere formalizzata nel modo seguente:</a:t>
            </a:r>
          </a:p>
          <a:p>
            <a:pPr marL="0" indent="0" algn="ctr">
              <a:buNone/>
            </a:pP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=f(Li; 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; </a:t>
            </a:r>
            <a:r>
              <a:rPr lang="it-IT" sz="2000" b="1" dirty="0" err="1" smtClean="0">
                <a:latin typeface="Garamond" pitchFamily="18" charset="0"/>
              </a:rPr>
              <a:t>Wi</a:t>
            </a:r>
            <a:r>
              <a:rPr lang="it-IT" sz="2000" b="1" dirty="0" smtClean="0">
                <a:latin typeface="Garamond" pitchFamily="18" charset="0"/>
              </a:rPr>
              <a:t>[</a:t>
            </a:r>
            <a:r>
              <a:rPr lang="it-IT" sz="2000" dirty="0" err="1" smtClean="0">
                <a:latin typeface="Garamond" pitchFamily="18" charset="0"/>
              </a:rPr>
              <a:t>Ri</a:t>
            </a:r>
            <a:r>
              <a:rPr lang="it-IT" sz="2000" b="1" dirty="0" smtClean="0">
                <a:latin typeface="Garamond" pitchFamily="18" charset="0"/>
              </a:rPr>
              <a:t>]; A[∑</a:t>
            </a:r>
            <a:r>
              <a:rPr lang="it-IT" sz="2000" b="1" dirty="0" err="1" smtClean="0">
                <a:latin typeface="Garamond" pitchFamily="18" charset="0"/>
              </a:rPr>
              <a:t>jWj</a:t>
            </a:r>
            <a:r>
              <a:rPr lang="it-IT" sz="2000" b="1" dirty="0" smtClean="0">
                <a:latin typeface="Garamond" pitchFamily="18" charset="0"/>
              </a:rPr>
              <a:t>]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/∂Li&gt;0; 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&gt;0; 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</a:t>
            </a:r>
            <a:r>
              <a:rPr lang="it-IT" sz="2000" b="1" dirty="0" err="1" smtClean="0">
                <a:latin typeface="Garamond" pitchFamily="18" charset="0"/>
              </a:rPr>
              <a:t>Wi</a:t>
            </a:r>
            <a:r>
              <a:rPr lang="it-IT" sz="2000" b="1" dirty="0" smtClean="0">
                <a:latin typeface="Garamond" pitchFamily="18" charset="0"/>
              </a:rPr>
              <a:t>&gt;0; 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/∂A&lt;0; ∂W/∂R&gt;0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Si rileva che: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La produzione deve avere una base materiale costituita dalle risorse ambientali R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Le emissioni di rifiuti hanno origine dalla base materiale e cioè sono funzione delle risorse estratte dall’ambiente, quindi </a:t>
            </a:r>
            <a:r>
              <a:rPr lang="it-IT" sz="2000" dirty="0" err="1" smtClean="0">
                <a:latin typeface="Garamond" pitchFamily="18" charset="0"/>
              </a:rPr>
              <a:t>Wi</a:t>
            </a:r>
            <a:r>
              <a:rPr lang="it-IT" sz="2000" dirty="0" smtClean="0">
                <a:latin typeface="Garamond" pitchFamily="18" charset="0"/>
              </a:rPr>
              <a:t>[</a:t>
            </a:r>
            <a:r>
              <a:rPr lang="it-IT" sz="2000" dirty="0" err="1" smtClean="0">
                <a:latin typeface="Garamond" pitchFamily="18" charset="0"/>
              </a:rPr>
              <a:t>Ri</a:t>
            </a:r>
            <a:r>
              <a:rPr lang="it-IT" sz="2000" dirty="0" smtClean="0">
                <a:latin typeface="Garamond" pitchFamily="18" charset="0"/>
              </a:rPr>
              <a:t>]</a:t>
            </a:r>
          </a:p>
          <a:p>
            <a:pPr marL="457200" indent="-457200" algn="just">
              <a:buAutoNum type="arabicPeriod"/>
            </a:pPr>
            <a:r>
              <a:rPr lang="it-IT" sz="2000" dirty="0" smtClean="0">
                <a:latin typeface="Garamond" pitchFamily="18" charset="0"/>
              </a:rPr>
              <a:t>I rifiuti prodotti possono determinare effetti sulla produzione attraverso i livelli di inquinamento nell’ambiente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17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limiti dell’approccio tradizionale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</a:t>
            </a:r>
            <a:r>
              <a:rPr lang="it-IT" sz="2000" u="sng" dirty="0" smtClean="0">
                <a:latin typeface="Garamond" pitchFamily="18" charset="0"/>
              </a:rPr>
              <a:t>rappresentazione</a:t>
            </a:r>
            <a:r>
              <a:rPr lang="it-IT" sz="2000" dirty="0" smtClean="0">
                <a:latin typeface="Garamond" pitchFamily="18" charset="0"/>
              </a:rPr>
              <a:t> dell’economia fornita dall’approccio tradizionale è </a:t>
            </a:r>
            <a:r>
              <a:rPr lang="it-IT" sz="2000" u="sng" dirty="0" smtClean="0">
                <a:latin typeface="Garamond" pitchFamily="18" charset="0"/>
              </a:rPr>
              <a:t>parziale</a:t>
            </a:r>
            <a:r>
              <a:rPr lang="it-IT" sz="2000" dirty="0" smtClean="0">
                <a:latin typeface="Garamond" pitchFamily="18" charset="0"/>
              </a:rPr>
              <a:t> in quanto non considera che l’economia opera attraverso l’estrazione di risorse, lavorazione e trasformazione di materiali estratti e disperde grandi quantità di materia fisica degradata.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Ciò implica che il </a:t>
            </a:r>
            <a:r>
              <a:rPr lang="it-IT" sz="2000" u="sng" dirty="0" smtClean="0">
                <a:latin typeface="Garamond" pitchFamily="18" charset="0"/>
              </a:rPr>
              <a:t>sistema economico </a:t>
            </a:r>
            <a:r>
              <a:rPr lang="it-IT" sz="2000" dirty="0" smtClean="0">
                <a:latin typeface="Garamond" pitchFamily="18" charset="0"/>
              </a:rPr>
              <a:t>possa funzionare solo con il sostegno del proprio </a:t>
            </a:r>
            <a:r>
              <a:rPr lang="it-IT" sz="2000" u="sng" dirty="0" smtClean="0">
                <a:latin typeface="Garamond" pitchFamily="18" charset="0"/>
              </a:rPr>
              <a:t>fondamento ecologico </a:t>
            </a:r>
            <a:r>
              <a:rPr lang="it-IT" sz="2000" dirty="0" smtClean="0">
                <a:latin typeface="Garamond" pitchFamily="18" charset="0"/>
              </a:rPr>
              <a:t>che è </a:t>
            </a:r>
            <a:r>
              <a:rPr lang="it-IT" sz="2000" u="sng" dirty="0" smtClean="0">
                <a:latin typeface="Garamond" pitchFamily="18" charset="0"/>
              </a:rPr>
              <a:t>l’ambiente.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sistema economico – produzione e consumo – opera all’interno di un </a:t>
            </a:r>
            <a:r>
              <a:rPr lang="it-IT" sz="2000" u="sng" dirty="0" smtClean="0">
                <a:latin typeface="Garamond" pitchFamily="18" charset="0"/>
              </a:rPr>
              <a:t>sistema più ampio</a:t>
            </a:r>
            <a:r>
              <a:rPr lang="it-IT" sz="2000" dirty="0" smtClean="0">
                <a:latin typeface="Garamond" pitchFamily="18" charset="0"/>
              </a:rPr>
              <a:t> che è la terra e la sua atmosfera, definito ambiente naturale.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Tra economia e ambiente si sviluppano </a:t>
            </a:r>
            <a:r>
              <a:rPr lang="it-IT" sz="2000" u="sng" dirty="0" smtClean="0">
                <a:latin typeface="Garamond" pitchFamily="18" charset="0"/>
              </a:rPr>
              <a:t>relazioni di interdipendenza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47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le funzioni di sostenibilità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L’ambiente naturale </a:t>
            </a:r>
            <a:r>
              <a:rPr lang="it-IT" sz="2000" dirty="0" smtClean="0">
                <a:latin typeface="Garamond" pitchFamily="18" charset="0"/>
              </a:rPr>
              <a:t>svolge un ruolo essenziale nella </a:t>
            </a:r>
            <a:r>
              <a:rPr lang="it-IT" sz="2000" u="sng" dirty="0" smtClean="0">
                <a:latin typeface="Garamond" pitchFamily="18" charset="0"/>
              </a:rPr>
              <a:t>sostenibilità del sistema economico</a:t>
            </a:r>
            <a:r>
              <a:rPr lang="it-IT" sz="2000" dirty="0" smtClean="0">
                <a:latin typeface="Garamond" pitchFamily="18" charset="0"/>
              </a:rPr>
              <a:t> attraverso </a:t>
            </a:r>
            <a:r>
              <a:rPr lang="it-IT" sz="2000" u="sng" dirty="0" smtClean="0">
                <a:latin typeface="Garamond" pitchFamily="18" charset="0"/>
              </a:rPr>
              <a:t>3 funzioni</a:t>
            </a:r>
          </a:p>
          <a:p>
            <a:pPr marL="457200" indent="-457200">
              <a:buAutoNum type="arabicPeriod"/>
            </a:pPr>
            <a:r>
              <a:rPr lang="it-IT" sz="2000" u="sng" dirty="0" smtClean="0">
                <a:latin typeface="Garamond" pitchFamily="18" charset="0"/>
              </a:rPr>
              <a:t>Fornitore di risorse </a:t>
            </a:r>
            <a:r>
              <a:rPr lang="it-IT" sz="2000" dirty="0" smtClean="0">
                <a:latin typeface="Garamond" pitchFamily="18" charset="0"/>
              </a:rPr>
              <a:t>necessarie ad alimentare il processo produttivo. Le risorse estratte dall’ambiente si configurano come la terza tipologia di input che si aggiunge ai fattori della produzione tradizionalmente considerati in economia: capitale e lavoro.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Le </a:t>
            </a:r>
            <a:r>
              <a:rPr lang="it-IT" sz="2000" u="sng" dirty="0" smtClean="0">
                <a:latin typeface="Garamond" pitchFamily="18" charset="0"/>
              </a:rPr>
              <a:t>risorse ambientali si differenziano con riferimento al rapporto tra uso attuale e disponibilità futura:</a:t>
            </a:r>
          </a:p>
          <a:p>
            <a:pPr>
              <a:buFontTx/>
              <a:buChar char="-"/>
            </a:pPr>
            <a:r>
              <a:rPr lang="it-IT" sz="2000" u="sng" dirty="0" smtClean="0">
                <a:latin typeface="Garamond" pitchFamily="18" charset="0"/>
              </a:rPr>
              <a:t>Risorse di flusso</a:t>
            </a:r>
            <a:r>
              <a:rPr lang="it-IT" sz="2000" dirty="0" smtClean="0">
                <a:latin typeface="Garamond" pitchFamily="18" charset="0"/>
              </a:rPr>
              <a:t>: tasso di utilizzo attuale non ha alcun impatto sulla disponibilità futura (es. radiazioni solari, forza del vento e delle maree)</a:t>
            </a:r>
          </a:p>
          <a:p>
            <a:pPr>
              <a:buFontTx/>
              <a:buChar char="-"/>
            </a:pPr>
            <a:r>
              <a:rPr lang="it-IT" sz="2000" u="sng" dirty="0" smtClean="0">
                <a:latin typeface="Garamond" pitchFamily="18" charset="0"/>
              </a:rPr>
              <a:t>Risorse di stock</a:t>
            </a:r>
            <a:r>
              <a:rPr lang="it-IT" sz="2000" dirty="0" smtClean="0">
                <a:latin typeface="Garamond" pitchFamily="18" charset="0"/>
              </a:rPr>
              <a:t>: lo sfruttamento attuale comporta una riduzione nella disponibilità futura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19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le risorse di stock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Le risorse di stock si distinguono in:</a:t>
            </a:r>
          </a:p>
          <a:p>
            <a:pPr algn="just">
              <a:buFontTx/>
              <a:buChar char="-"/>
            </a:pPr>
            <a:r>
              <a:rPr lang="it-IT" sz="2000" u="sng" dirty="0" smtClean="0">
                <a:latin typeface="Garamond" pitchFamily="18" charset="0"/>
              </a:rPr>
              <a:t>Risorse non rinnovabili </a:t>
            </a:r>
            <a:r>
              <a:rPr lang="it-IT" sz="2000" dirty="0" smtClean="0">
                <a:latin typeface="Garamond" pitchFamily="18" charset="0"/>
              </a:rPr>
              <a:t>che non possono rigenerarsi e  il loro impiego determina un esaurimento irreversibile delle scorte (es. combustibili fossili e minerali)</a:t>
            </a:r>
          </a:p>
          <a:p>
            <a:pPr algn="just">
              <a:buFontTx/>
              <a:buChar char="-"/>
            </a:pPr>
            <a:r>
              <a:rPr lang="it-IT" sz="2000" u="sng" dirty="0" smtClean="0">
                <a:latin typeface="Garamond" pitchFamily="18" charset="0"/>
              </a:rPr>
              <a:t>Risorse rinnovabili </a:t>
            </a:r>
            <a:r>
              <a:rPr lang="it-IT" sz="2000" dirty="0" smtClean="0">
                <a:latin typeface="Garamond" pitchFamily="18" charset="0"/>
              </a:rPr>
              <a:t>sono definite da una capacità di riproduzione che se rispettata consente loro di auto-ricostituirsi nel tempo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Se il tasso di utilizzo </a:t>
            </a:r>
            <a:r>
              <a:rPr lang="it-IT" sz="2000" b="1" dirty="0" smtClean="0">
                <a:latin typeface="Garamond" pitchFamily="18" charset="0"/>
              </a:rPr>
              <a:t>u&gt;p</a:t>
            </a:r>
            <a:r>
              <a:rPr lang="it-IT" sz="2000" dirty="0" smtClean="0">
                <a:latin typeface="Garamond" pitchFamily="18" charset="0"/>
              </a:rPr>
              <a:t> capacità riproduttiva, lo stock disponibile diminuirà nel tempo e la risorsa si trasformerà da rinnovabile in non rinnovabile.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mantenimento inalterato dello stock di risorse ittiche dipende dal tasso di sfruttamento che non deve superare quello della loro capacità rigenerativa naturale e cioè </a:t>
            </a:r>
            <a:r>
              <a:rPr lang="it-IT" sz="2000" b="1" dirty="0" err="1" smtClean="0">
                <a:latin typeface="Garamond" pitchFamily="18" charset="0"/>
              </a:rPr>
              <a:t>u≤p</a:t>
            </a:r>
            <a:r>
              <a:rPr lang="it-IT" sz="2000" b="1" dirty="0" smtClean="0">
                <a:latin typeface="Garamond" pitchFamily="18" charset="0"/>
              </a:rPr>
              <a:t>, </a:t>
            </a:r>
            <a:r>
              <a:rPr lang="it-IT" sz="2000" dirty="0" smtClean="0">
                <a:latin typeface="Garamond" pitchFamily="18" charset="0"/>
              </a:rPr>
              <a:t>per le risorse ittiche si fissa una quota che potrà essere catturata per ogni specie al fine di consentire la regolare riproduzione della specie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12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la capacità assimilativa dei materiali di scarto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u="sng" dirty="0" smtClean="0">
                <a:latin typeface="Garamond" pitchFamily="18" charset="0"/>
              </a:rPr>
              <a:t>Seconda funzione </a:t>
            </a:r>
            <a:r>
              <a:rPr lang="it-IT" sz="2000" dirty="0" smtClean="0">
                <a:latin typeface="Garamond" pitchFamily="18" charset="0"/>
              </a:rPr>
              <a:t>svolta dall’ambiente a supporto dell’economia è riconducibile alla </a:t>
            </a:r>
            <a:r>
              <a:rPr lang="it-IT" sz="2000" u="sng" dirty="0" smtClean="0">
                <a:latin typeface="Garamond" pitchFamily="18" charset="0"/>
              </a:rPr>
              <a:t>capacità di assimilazione dei rifiuti, </a:t>
            </a:r>
            <a:r>
              <a:rPr lang="it-IT" sz="2000" dirty="0" smtClean="0">
                <a:latin typeface="Garamond" pitchFamily="18" charset="0"/>
              </a:rPr>
              <a:t>e cioè la capacità di accogliere materiali di scarto e trasformarli in prodotti ecologicamente utili 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Una </a:t>
            </a:r>
            <a:r>
              <a:rPr lang="it-IT" sz="2000" u="sng" dirty="0" smtClean="0">
                <a:latin typeface="Garamond" pitchFamily="18" charset="0"/>
              </a:rPr>
              <a:t>parte dei rifiuti </a:t>
            </a:r>
            <a:r>
              <a:rPr lang="it-IT" sz="2000" dirty="0" smtClean="0">
                <a:latin typeface="Garamond" pitchFamily="18" charset="0"/>
              </a:rPr>
              <a:t>prodotti può essere </a:t>
            </a:r>
            <a:r>
              <a:rPr lang="it-IT" sz="2000" u="sng" dirty="0" smtClean="0">
                <a:latin typeface="Garamond" pitchFamily="18" charset="0"/>
              </a:rPr>
              <a:t>riciclata</a:t>
            </a:r>
            <a:r>
              <a:rPr lang="it-IT" sz="2000" dirty="0" smtClean="0">
                <a:latin typeface="Garamond" pitchFamily="18" charset="0"/>
              </a:rPr>
              <a:t> e convertita in risorse. Tuttavia, la maggior parte dei rifiuti non viene riciclata e affluisce all’</a:t>
            </a:r>
            <a:r>
              <a:rPr lang="it-IT" sz="2000" u="sng" dirty="0" smtClean="0">
                <a:latin typeface="Garamond" pitchFamily="18" charset="0"/>
              </a:rPr>
              <a:t>ambiente</a:t>
            </a:r>
            <a:r>
              <a:rPr lang="it-IT" sz="2000" dirty="0" smtClean="0">
                <a:latin typeface="Garamond" pitchFamily="18" charset="0"/>
              </a:rPr>
              <a:t> che diventa </a:t>
            </a:r>
            <a:r>
              <a:rPr lang="it-IT" sz="2000" u="sng" dirty="0" smtClean="0">
                <a:latin typeface="Garamond" pitchFamily="18" charset="0"/>
              </a:rPr>
              <a:t>deposito ultimo dei materiali di scarto</a:t>
            </a:r>
          </a:p>
          <a:p>
            <a:pPr marL="0" indent="0" algn="just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Stretta </a:t>
            </a:r>
            <a:r>
              <a:rPr lang="it-IT" sz="2000" u="sng" dirty="0" smtClean="0">
                <a:latin typeface="Garamond" pitchFamily="18" charset="0"/>
              </a:rPr>
              <a:t>interazione tra la seconda e la prima funzione</a:t>
            </a:r>
            <a:r>
              <a:rPr lang="it-IT" sz="2000" dirty="0" smtClean="0">
                <a:latin typeface="Garamond" pitchFamily="18" charset="0"/>
              </a:rPr>
              <a:t>: </a:t>
            </a:r>
            <a:r>
              <a:rPr lang="it-IT" sz="2000" u="sng" dirty="0" smtClean="0">
                <a:latin typeface="Garamond" pitchFamily="18" charset="0"/>
              </a:rPr>
              <a:t>l’ambiente può convertire gli scarti e restituire al sistema economico risorse utili </a:t>
            </a:r>
            <a:r>
              <a:rPr lang="it-IT" sz="2000" dirty="0" smtClean="0">
                <a:latin typeface="Garamond" pitchFamily="18" charset="0"/>
              </a:rPr>
              <a:t>da impiegare nel processo produttivo. Nell’espletamento di questa funzione, </a:t>
            </a:r>
            <a:r>
              <a:rPr lang="it-IT" sz="2000" u="sng" dirty="0" smtClean="0">
                <a:latin typeface="Garamond" pitchFamily="18" charset="0"/>
              </a:rPr>
              <a:t>l’ambiente opera come una risorsa rinnovabile soggetta a vincoli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8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vincoli alla capacità assimilativa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Il vincolo impone di far confluire nell’ambiente una quantità di rifiuti commisurata alla capacità di assimilazione </a:t>
            </a:r>
            <a:r>
              <a:rPr lang="it-IT" sz="2000" b="1" dirty="0" smtClean="0">
                <a:latin typeface="Garamond" pitchFamily="18" charset="0"/>
              </a:rPr>
              <a:t>R≤A </a:t>
            </a:r>
          </a:p>
          <a:p>
            <a:pPr marL="0" indent="0" algn="just">
              <a:buNone/>
            </a:pPr>
            <a:endParaRPr lang="it-IT" sz="2000" b="1" dirty="0" smtClean="0">
              <a:latin typeface="Garamond" pitchFamily="18" charset="0"/>
            </a:endParaRPr>
          </a:p>
          <a:p>
            <a:pPr algn="just"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Se viene rispettato questo vincolo </a:t>
            </a:r>
            <a:r>
              <a:rPr lang="it-IT" sz="2000" u="sng" dirty="0" smtClean="0">
                <a:latin typeface="Garamond" pitchFamily="18" charset="0"/>
              </a:rPr>
              <a:t>l’ambiente contribuisce a compensare la riduzione dello stock di risorse non rinnovabili</a:t>
            </a:r>
            <a:r>
              <a:rPr lang="it-IT" sz="2000" dirty="0" smtClean="0">
                <a:latin typeface="Garamond" pitchFamily="18" charset="0"/>
              </a:rPr>
              <a:t> e a rimuovere i limiti all’orizzonte di vita del sistema economico determinati dalla esauribilità delle risorse non rinnovabili 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Se </a:t>
            </a:r>
            <a:r>
              <a:rPr lang="it-IT" sz="2000" b="1" dirty="0" smtClean="0">
                <a:latin typeface="Garamond" pitchFamily="18" charset="0"/>
              </a:rPr>
              <a:t>R&gt;A </a:t>
            </a:r>
            <a:r>
              <a:rPr lang="it-IT" sz="2000" dirty="0" smtClean="0">
                <a:latin typeface="Garamond" pitchFamily="18" charset="0"/>
              </a:rPr>
              <a:t>viene compromessa la funzione economica dell’ambiente in quanto una quantità eccessiva di rifiuti introdotta nell’ambiente genera fenomeni di degradazione della qualità delle risorse naturali (inquinamento suolo, acqua e atmosfera) che acuiscono il processo di assottigliamento dello stock di risorse 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2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fornitura di servizi di amenità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</a:t>
            </a:r>
            <a:r>
              <a:rPr lang="it-IT" sz="2000" u="sng" dirty="0" smtClean="0">
                <a:latin typeface="Garamond" pitchFamily="18" charset="0"/>
              </a:rPr>
              <a:t>terza funzione </a:t>
            </a:r>
            <a:r>
              <a:rPr lang="it-IT" sz="2000" dirty="0" smtClean="0">
                <a:latin typeface="Garamond" pitchFamily="18" charset="0"/>
              </a:rPr>
              <a:t>svolta dall’ambiente a supporto del sistema economico consiste nel </a:t>
            </a:r>
            <a:r>
              <a:rPr lang="it-IT" sz="2000" u="sng" dirty="0" smtClean="0">
                <a:latin typeface="Garamond" pitchFamily="18" charset="0"/>
              </a:rPr>
              <a:t>fornire servizi ricreativi ed altre fonti di piacere </a:t>
            </a:r>
            <a:r>
              <a:rPr lang="it-IT" sz="2000" dirty="0" smtClean="0">
                <a:latin typeface="Garamond" pitchFamily="18" charset="0"/>
              </a:rPr>
              <a:t>senza che ciò comporti un consumo di risorse attraverso le attività produttive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Gli individui derivano utilità nella forma di </a:t>
            </a:r>
            <a:r>
              <a:rPr lang="it-IT" sz="2000" u="sng" dirty="0" smtClean="0">
                <a:latin typeface="Garamond" pitchFamily="18" charset="0"/>
              </a:rPr>
              <a:t>godimento estetico del paesaggio </a:t>
            </a:r>
            <a:r>
              <a:rPr lang="it-IT" sz="2000" dirty="0" smtClean="0">
                <a:latin typeface="Garamond" pitchFamily="18" charset="0"/>
              </a:rPr>
              <a:t>oppure nel </a:t>
            </a:r>
            <a:r>
              <a:rPr lang="it-IT" sz="2000" u="sng" dirty="0" smtClean="0">
                <a:latin typeface="Garamond" pitchFamily="18" charset="0"/>
              </a:rPr>
              <a:t>piacere di esercitare attività ricreative e di divertimento nella natura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L’uso dei servizi di amenità da parte degli individui può avere un </a:t>
            </a:r>
            <a:r>
              <a:rPr lang="it-IT" sz="2000" u="sng" dirty="0" smtClean="0">
                <a:latin typeface="Garamond" pitchFamily="18" charset="0"/>
              </a:rPr>
              <a:t>impatto sull’ambiente naturale</a:t>
            </a:r>
            <a:r>
              <a:rPr lang="it-IT" sz="2000" dirty="0" smtClean="0">
                <a:latin typeface="Garamond" pitchFamily="18" charset="0"/>
              </a:rPr>
              <a:t>. La fruizione di una spiaggia da parte di un numero eccessivo di individui può comportare alterazioni nei tratti caratteristici, come l’erosione delle dune di sabbia a cui seguirebbe un’alterazione della biodiversità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terza funzione è compromessa da fenomeni che incidono sulla qualità delle risorse: vi è quindi una </a:t>
            </a:r>
            <a:r>
              <a:rPr lang="it-IT" sz="2000" u="sng" dirty="0" smtClean="0">
                <a:latin typeface="Garamond" pitchFamily="18" charset="0"/>
              </a:rPr>
              <a:t>stretta interazione tra terza a seconda funzione</a:t>
            </a:r>
            <a:r>
              <a:rPr lang="it-IT" sz="2000" dirty="0" smtClean="0">
                <a:latin typeface="Garamond" pitchFamily="18" charset="0"/>
              </a:rPr>
              <a:t>. Alcuni esempi possono essere individuati nella deturpazione del paesaggio causato dall’inquinamento, generato a sua volta dalla produzione dei rifiuti non commisurata alla capacità assimilativa dell’ambiente; oppure inquinamento di risorse idriche che determinano una riduzione dei servizi ricreativi</a:t>
            </a:r>
            <a:endParaRPr lang="it-IT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7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rappresentazione delle interazioni</a:t>
            </a:r>
            <a:endParaRPr lang="it-IT" sz="2400" b="1" dirty="0">
              <a:latin typeface="Garamond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268760"/>
            <a:ext cx="813690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13690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Economia e ambiente: la funzione di produzione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La presa di coscienza dell’interazione tra economia e ambiente esige una </a:t>
            </a:r>
            <a:r>
              <a:rPr lang="it-IT" sz="2000" u="sng" dirty="0" smtClean="0">
                <a:latin typeface="Garamond" pitchFamily="18" charset="0"/>
              </a:rPr>
              <a:t>revisione della impostazione tradizionale dell’analisi microeconomica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Si parte dalla </a:t>
            </a:r>
            <a:r>
              <a:rPr lang="it-IT" sz="2000" u="sng" dirty="0" smtClean="0">
                <a:latin typeface="Garamond" pitchFamily="18" charset="0"/>
              </a:rPr>
              <a:t>funzione di produzione</a:t>
            </a:r>
            <a:r>
              <a:rPr lang="it-IT" sz="2000" dirty="0" smtClean="0">
                <a:latin typeface="Garamond" pitchFamily="18" charset="0"/>
              </a:rPr>
              <a:t> come funzione di specifici input: capitale e lavoro, riferita ad </a:t>
            </a:r>
            <a:r>
              <a:rPr lang="it-IT" sz="2000" u="sng" dirty="0" smtClean="0">
                <a:latin typeface="Garamond" pitchFamily="18" charset="0"/>
              </a:rPr>
              <a:t>un’impresa rappresentativa (</a:t>
            </a:r>
            <a:r>
              <a:rPr lang="it-IT" sz="2000" i="1" u="sng" dirty="0" smtClean="0">
                <a:latin typeface="Garamond" pitchFamily="18" charset="0"/>
              </a:rPr>
              <a:t>i-esima</a:t>
            </a:r>
            <a:r>
              <a:rPr lang="it-IT" sz="2000" u="sng" dirty="0" smtClean="0">
                <a:latin typeface="Garamond" pitchFamily="18" charset="0"/>
              </a:rPr>
              <a:t>)</a:t>
            </a:r>
            <a:r>
              <a:rPr lang="it-IT" sz="2000" dirty="0" smtClean="0">
                <a:latin typeface="Garamond" pitchFamily="18" charset="0"/>
              </a:rPr>
              <a:t> che riassume il comportamento medio di tutte le imprese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Si astrae dagli acquisti di beni intermedi (es. semilavorati e materie prime) che l’impresa tipo effettua poiché questi di fatto sono prodotti da altre imprese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Data la suddetta considerazione, si comprende perché l’attenzione è focalizzata solo su </a:t>
            </a:r>
            <a:r>
              <a:rPr lang="it-IT" sz="2000" u="sng" dirty="0" smtClean="0">
                <a:latin typeface="Garamond" pitchFamily="18" charset="0"/>
              </a:rPr>
              <a:t>due input di produzione (servizi di lavoro e beni capitali)</a:t>
            </a:r>
            <a:r>
              <a:rPr lang="it-IT" sz="2000" dirty="0" smtClean="0">
                <a:latin typeface="Garamond" pitchFamily="18" charset="0"/>
              </a:rPr>
              <a:t>, considerati strumenti di produzione in senso ampio</a:t>
            </a:r>
            <a:endParaRPr lang="it-IT" sz="20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Quindi la funzione di produzione è :</a:t>
            </a:r>
          </a:p>
          <a:p>
            <a:pPr marL="0" indent="0" algn="ctr">
              <a:buNone/>
            </a:pP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=f(Li; 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)</a:t>
            </a:r>
          </a:p>
          <a:p>
            <a:pPr marL="0" indent="0" algn="ctr">
              <a:buNone/>
            </a:pPr>
            <a:r>
              <a:rPr lang="it-IT" sz="2000" b="1" dirty="0" smtClean="0">
                <a:latin typeface="Garamond" pitchFamily="18" charset="0"/>
              </a:rPr>
              <a:t>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/∂Li&gt;0; ∂</a:t>
            </a:r>
            <a:r>
              <a:rPr lang="it-IT" sz="2000" b="1" dirty="0" err="1" smtClean="0">
                <a:latin typeface="Garamond" pitchFamily="18" charset="0"/>
              </a:rPr>
              <a:t>Yi</a:t>
            </a:r>
            <a:r>
              <a:rPr lang="it-IT" sz="2000" b="1" dirty="0" smtClean="0">
                <a:latin typeface="Garamond" pitchFamily="18" charset="0"/>
              </a:rPr>
              <a:t>/∂</a:t>
            </a:r>
            <a:r>
              <a:rPr lang="it-IT" sz="2000" b="1" dirty="0" err="1" smtClean="0">
                <a:latin typeface="Garamond" pitchFamily="18" charset="0"/>
              </a:rPr>
              <a:t>Ki</a:t>
            </a:r>
            <a:r>
              <a:rPr lang="it-IT" sz="2000" b="1" dirty="0" smtClean="0">
                <a:latin typeface="Garamond" pitchFamily="18" charset="0"/>
              </a:rPr>
              <a:t>&gt;0</a:t>
            </a:r>
          </a:p>
          <a:p>
            <a:pPr marL="0" indent="0" algn="just">
              <a:buNone/>
            </a:pPr>
            <a:r>
              <a:rPr lang="it-IT" sz="2000" dirty="0" smtClean="0">
                <a:latin typeface="Garamond" pitchFamily="18" charset="0"/>
              </a:rPr>
              <a:t>le derivate parziali indicano l’effetto marginale di un incremento dei fattori sull’output</a:t>
            </a:r>
          </a:p>
          <a:p>
            <a:pPr marL="0" indent="0" algn="ctr">
              <a:buNone/>
            </a:pPr>
            <a:endParaRPr lang="it-IT" sz="20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08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1475</Words>
  <Application>Microsoft Office PowerPoint</Application>
  <PresentationFormat>Presentazione su schermo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Economia e ambiente: l’approccio teorico tradizionale</vt:lpstr>
      <vt:lpstr>Economia e ambiente: limiti dell’approccio tradizionale</vt:lpstr>
      <vt:lpstr>Economia e ambiente: le funzioni di sostenibilità</vt:lpstr>
      <vt:lpstr>Economia e ambiente: le risorse di stock</vt:lpstr>
      <vt:lpstr>Economia e ambiente: la capacità assimilativa dei materiali di scarto</vt:lpstr>
      <vt:lpstr>Economia e ambiente: vincoli alla capacità assimilativa</vt:lpstr>
      <vt:lpstr>Economia e ambiente: fornitura di servizi di amenità</vt:lpstr>
      <vt:lpstr>Economia e ambiente: rappresentazione delle interazioni</vt:lpstr>
      <vt:lpstr>Economia e ambiente: la funzione di produzione</vt:lpstr>
      <vt:lpstr>Economia e ambiente: la funzione di produzione (integrazione I)</vt:lpstr>
      <vt:lpstr>Economia e ambiente: funzione di produzione  (integrazione II)</vt:lpstr>
      <vt:lpstr>Economia e ambiente: funzione di produzione (integrazione III)</vt:lpstr>
      <vt:lpstr>Economia e ambiente: funzione di produzione (integrata con tutte le componenti ambientali)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 e ambiente: le interazioni</dc:title>
  <dc:creator>Utente Windows</dc:creator>
  <cp:lastModifiedBy>Utente Windows</cp:lastModifiedBy>
  <cp:revision>34</cp:revision>
  <dcterms:created xsi:type="dcterms:W3CDTF">2021-09-26T14:10:49Z</dcterms:created>
  <dcterms:modified xsi:type="dcterms:W3CDTF">2021-11-19T12:02:42Z</dcterms:modified>
</cp:coreProperties>
</file>