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7"/>
  </p:notesMasterIdLst>
  <p:sldIdLst>
    <p:sldId id="266" r:id="rId2"/>
    <p:sldId id="301" r:id="rId3"/>
    <p:sldId id="287" r:id="rId4"/>
    <p:sldId id="267" r:id="rId5"/>
    <p:sldId id="288" r:id="rId6"/>
    <p:sldId id="289" r:id="rId7"/>
    <p:sldId id="302" r:id="rId8"/>
    <p:sldId id="303" r:id="rId9"/>
    <p:sldId id="304" r:id="rId10"/>
    <p:sldId id="305" r:id="rId11"/>
    <p:sldId id="290" r:id="rId12"/>
    <p:sldId id="291" r:id="rId13"/>
    <p:sldId id="300" r:id="rId14"/>
    <p:sldId id="292" r:id="rId15"/>
    <p:sldId id="293" r:id="rId16"/>
  </p:sldIdLst>
  <p:sldSz cx="9144000" cy="6858000" type="screen4x3"/>
  <p:notesSz cx="6858000" cy="9144000"/>
  <p:custDataLst>
    <p:tags r:id="rId18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6D610-B282-46AC-B340-318C54239DA2}" type="datetimeFigureOut">
              <a:rPr lang="it-IT" smtClean="0"/>
              <a:pPr/>
              <a:t>05/05/2023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D4220-2D1B-4903-850A-57CE15EA7BB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05/05/2023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05/05/2023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tecnologia: rendimenti marginali del fattore e rendimenti di scala</a:t>
            </a:r>
            <a:endParaRPr lang="it-IT" dirty="0"/>
          </a:p>
        </p:txBody>
      </p:sp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Tecnologia perfetti sostituti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it-IT" dirty="0" smtClean="0"/>
              <a:t>Y=10K+L</a:t>
            </a:r>
          </a:p>
          <a:p>
            <a:pPr marL="82296" indent="0">
              <a:buNone/>
            </a:pPr>
            <a:endParaRPr lang="it-IT" dirty="0" smtClean="0"/>
          </a:p>
          <a:p>
            <a:pPr marL="82296" indent="0">
              <a:buNone/>
            </a:pPr>
            <a:endParaRPr lang="it-IT" dirty="0"/>
          </a:p>
        </p:txBody>
      </p:sp>
      <p:cxnSp>
        <p:nvCxnSpPr>
          <p:cNvPr id="6" name="Connettore 2 5"/>
          <p:cNvCxnSpPr/>
          <p:nvPr/>
        </p:nvCxnSpPr>
        <p:spPr>
          <a:xfrm flipV="1">
            <a:off x="1907704" y="3140968"/>
            <a:ext cx="0" cy="2880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1835696" y="6021288"/>
            <a:ext cx="5328592" cy="72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1259632" y="3140968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K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996614" y="6141286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L</a:t>
            </a:r>
            <a:endParaRPr lang="it-IT" dirty="0"/>
          </a:p>
        </p:txBody>
      </p:sp>
      <p:cxnSp>
        <p:nvCxnSpPr>
          <p:cNvPr id="12" name="Connettore diritto 11"/>
          <p:cNvCxnSpPr/>
          <p:nvPr/>
        </p:nvCxnSpPr>
        <p:spPr>
          <a:xfrm flipH="1" flipV="1">
            <a:off x="1907704" y="5661248"/>
            <a:ext cx="1800200" cy="396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1575807" y="546661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3371400" y="5557300"/>
            <a:ext cx="68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Y=20</a:t>
            </a:r>
            <a:endParaRPr lang="it-IT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1463907" y="335579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5</a:t>
            </a:r>
            <a:r>
              <a:rPr lang="it-IT" dirty="0" smtClean="0"/>
              <a:t>0</a:t>
            </a:r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5955944" y="1777678"/>
            <a:ext cx="27350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PMgL</a:t>
            </a:r>
            <a:r>
              <a:rPr lang="it-IT" dirty="0" smtClean="0"/>
              <a:t>=1</a:t>
            </a:r>
          </a:p>
          <a:p>
            <a:r>
              <a:rPr lang="it-IT" dirty="0" err="1" smtClean="0"/>
              <a:t>PMgK</a:t>
            </a:r>
            <a:r>
              <a:rPr lang="it-IT" dirty="0" smtClean="0"/>
              <a:t>=10</a:t>
            </a:r>
          </a:p>
          <a:p>
            <a:r>
              <a:rPr lang="it-IT" dirty="0" smtClean="0"/>
              <a:t>SMST=PMGL/PMGK=-1/10</a:t>
            </a:r>
            <a:endParaRPr lang="it-IT" dirty="0"/>
          </a:p>
        </p:txBody>
      </p:sp>
      <p:sp>
        <p:nvSpPr>
          <p:cNvPr id="2" name="Rettangolo 1"/>
          <p:cNvSpPr/>
          <p:nvPr/>
        </p:nvSpPr>
        <p:spPr>
          <a:xfrm>
            <a:off x="3452142" y="3244334"/>
            <a:ext cx="247054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K=2-L /10</a:t>
            </a:r>
            <a:r>
              <a:rPr lang="it-IT" dirty="0"/>
              <a:t>  isoquanto </a:t>
            </a:r>
            <a:r>
              <a:rPr lang="it-IT" dirty="0" smtClean="0"/>
              <a:t>20</a:t>
            </a:r>
          </a:p>
          <a:p>
            <a:r>
              <a:rPr lang="it-IT" dirty="0">
                <a:solidFill>
                  <a:srgbClr val="00B050"/>
                </a:solidFill>
              </a:rPr>
              <a:t>K=1-L /</a:t>
            </a:r>
            <a:r>
              <a:rPr lang="it-IT" dirty="0" smtClean="0">
                <a:solidFill>
                  <a:srgbClr val="00B050"/>
                </a:solidFill>
              </a:rPr>
              <a:t>10  isoquanto 10</a:t>
            </a:r>
            <a:endParaRPr lang="it-IT" dirty="0">
              <a:solidFill>
                <a:srgbClr val="00B050"/>
              </a:solidFill>
            </a:endParaRPr>
          </a:p>
          <a:p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635896" y="6248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20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52624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Isoquanti perfetti sostituti</a:t>
            </a:r>
            <a:endParaRPr lang="it-IT" dirty="0"/>
          </a:p>
        </p:txBody>
      </p:sp>
      <p:pic>
        <p:nvPicPr>
          <p:cNvPr id="3074" name="Picture 2" descr="C:\Documents and Settings\Administrator\Documenti\didattica\microeconomia\lucidi aa 2014_15\capitolo 7\N2DDUH0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5" y="1924050"/>
            <a:ext cx="9201150" cy="30083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Isoquanti perfetti complementi</a:t>
            </a:r>
            <a:endParaRPr lang="it-IT" dirty="0"/>
          </a:p>
        </p:txBody>
      </p:sp>
      <p:pic>
        <p:nvPicPr>
          <p:cNvPr id="4098" name="Picture 2" descr="C:\Documents and Settings\Administrator\Documenti\didattica\microeconomia\lucidi aa 2014_15\capitolo 7\N2DDV707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5" y="1895475"/>
            <a:ext cx="9201150" cy="30654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esercizio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Data la seguente tecnologia:</a:t>
            </a:r>
          </a:p>
          <a:p>
            <a:pPr>
              <a:buNone/>
            </a:pPr>
            <a:r>
              <a:rPr lang="it-IT" dirty="0" err="1" smtClean="0"/>
              <a:t>y=min</a:t>
            </a:r>
            <a:r>
              <a:rPr lang="it-IT" dirty="0" smtClean="0"/>
              <a:t> (2K, L)</a:t>
            </a:r>
          </a:p>
          <a:p>
            <a:pPr>
              <a:buNone/>
            </a:pPr>
            <a:r>
              <a:rPr lang="it-IT" dirty="0" smtClean="0"/>
              <a:t>Completare la tabella e rappresentare la mappa degli isoquanti</a:t>
            </a:r>
          </a:p>
          <a:p>
            <a:pPr>
              <a:buNone/>
            </a:pP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547664" y="3789040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K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L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1/2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1/2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Rendimenti di scala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smtClean="0"/>
              <a:t>Il concetto di rendimenti di scala è applicabile esclusivamente al lungo periodo  </a:t>
            </a:r>
          </a:p>
          <a:p>
            <a:r>
              <a:rPr lang="it-IT" dirty="0" smtClean="0"/>
              <a:t>I rendimenti di scala sono legati a variazioni </a:t>
            </a:r>
            <a:r>
              <a:rPr lang="it-IT" b="1" dirty="0" smtClean="0"/>
              <a:t>proporzionali</a:t>
            </a:r>
            <a:r>
              <a:rPr lang="it-IT" dirty="0" smtClean="0"/>
              <a:t> di tutti i fattori produttivi </a:t>
            </a:r>
            <a:r>
              <a:rPr lang="it-IT" b="1" dirty="0" smtClean="0"/>
              <a:t>contemporaneamente</a:t>
            </a:r>
            <a:r>
              <a:rPr lang="it-IT" dirty="0" smtClean="0"/>
              <a:t>  </a:t>
            </a:r>
          </a:p>
          <a:p>
            <a:r>
              <a:rPr lang="it-IT" dirty="0" smtClean="0"/>
              <a:t>I rendimenti di scala costituiscono un elemento fondamentale nel determinare la struttura di un'industria  </a:t>
            </a:r>
          </a:p>
          <a:p>
            <a:r>
              <a:rPr lang="it-IT" dirty="0" smtClean="0"/>
              <a:t>Come varia il livello produttivo dell'impresa quando tutti i fattori produttivi variano nella stessa proporzione (ad esempio </a:t>
            </a:r>
            <a:r>
              <a:rPr lang="it-IT" b="1" dirty="0" smtClean="0"/>
              <a:t>dell'1%</a:t>
            </a:r>
            <a:r>
              <a:rPr lang="it-IT" dirty="0" smtClean="0"/>
              <a:t>)?	  </a:t>
            </a:r>
          </a:p>
          <a:p>
            <a:pPr lvl="1"/>
            <a:r>
              <a:rPr lang="it-IT" dirty="0" smtClean="0"/>
              <a:t>Se tale incremento comporta un incremento della </a:t>
            </a:r>
            <a:r>
              <a:rPr lang="it-IT" b="1" dirty="0" smtClean="0">
                <a:solidFill>
                  <a:srgbClr val="00B050"/>
                </a:solidFill>
              </a:rPr>
              <a:t>produzione maggiore dell'1%, </a:t>
            </a:r>
            <a:r>
              <a:rPr lang="it-IT" dirty="0" smtClean="0"/>
              <a:t>allora la funzione di produzione esibisce </a:t>
            </a:r>
            <a:r>
              <a:rPr lang="it-IT" b="1" dirty="0" smtClean="0"/>
              <a:t>rendimenti di scala crescenti	  </a:t>
            </a:r>
          </a:p>
          <a:p>
            <a:pPr lvl="1"/>
            <a:r>
              <a:rPr lang="it-IT" dirty="0" smtClean="0"/>
              <a:t>Se l'incremento della produzione è esattamente uguale all'1%, allora la funzione di produzione presenta rendimenti di scala costanti	  </a:t>
            </a:r>
          </a:p>
          <a:p>
            <a:pPr lvl="1"/>
            <a:r>
              <a:rPr lang="it-IT" dirty="0" smtClean="0"/>
              <a:t>Infine, se l'incremento corrispondente della produzione è inferiore all'1%, allora la funzione di produzione ha rendimenti di scala decrescenti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59632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Rendimenti di scala analiticamente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9632" y="1052736"/>
            <a:ext cx="7498080" cy="4800600"/>
          </a:xfrm>
        </p:spPr>
        <p:txBody>
          <a:bodyPr/>
          <a:lstStyle/>
          <a:p>
            <a:r>
              <a:rPr lang="it-IT" dirty="0" smtClean="0"/>
              <a:t>Data la funzione di produzione:</a:t>
            </a:r>
          </a:p>
          <a:p>
            <a:r>
              <a:rPr lang="it-IT" dirty="0" smtClean="0"/>
              <a:t>Calcoliamo l’output che potremmo ottenere aumentando di lambda volte gli input :</a:t>
            </a:r>
          </a:p>
          <a:p>
            <a:r>
              <a:rPr lang="it-IT" dirty="0" smtClean="0"/>
              <a:t>Se la produzione aumentasse anch’essa di lambda volte avremmo: </a:t>
            </a:r>
          </a:p>
          <a:p>
            <a:r>
              <a:rPr lang="it-IT" dirty="0" smtClean="0"/>
              <a:t>Confrontando le due espressioni, possiamo definire i rendimenti di scala:</a:t>
            </a:r>
          </a:p>
          <a:p>
            <a:endParaRPr lang="it-IT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1196752"/>
            <a:ext cx="19431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3717032"/>
            <a:ext cx="21431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2636912"/>
            <a:ext cx="15144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5457825"/>
            <a:ext cx="80962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Rendimento marginale del fattore, o prodotto marginale del fattore, esprime di quanto aumenta l’output in conseguenza di una piccola variazione di UNO SOLO degli INPUT (Es lavoro)</a:t>
            </a:r>
          </a:p>
          <a:p>
            <a:pPr lvl="1"/>
            <a:r>
              <a:rPr lang="it-IT" dirty="0" smtClean="0"/>
              <a:t>Graficamente avremo asse orizzontale la quantità di lavoratori, su quello verticale l’output aggiuntivo</a:t>
            </a:r>
          </a:p>
          <a:p>
            <a:r>
              <a:rPr lang="it-IT" dirty="0" smtClean="0"/>
              <a:t>Rendimenti di scala: misurano di quanto aumenta l’output in conseguenza di una variazione congiunta di tutti gli input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181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Mappa degli isoquanti</a:t>
            </a:r>
            <a:endParaRPr lang="it-IT" dirty="0"/>
          </a:p>
        </p:txBody>
      </p:sp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988840"/>
            <a:ext cx="5167312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CasellaDiTesto 3"/>
          <p:cNvSpPr txBox="1"/>
          <p:nvPr/>
        </p:nvSpPr>
        <p:spPr>
          <a:xfrm>
            <a:off x="5764872" y="3890105"/>
            <a:ext cx="31688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Se voglio produrre Q=16</a:t>
            </a:r>
          </a:p>
          <a:p>
            <a:r>
              <a:rPr lang="it-IT" dirty="0" smtClean="0"/>
              <a:t>la combinazione di input </a:t>
            </a:r>
          </a:p>
          <a:p>
            <a:r>
              <a:rPr lang="it-IT" dirty="0" smtClean="0"/>
              <a:t>corrispondente a C è efficiente?</a:t>
            </a:r>
          </a:p>
          <a:p>
            <a:r>
              <a:rPr lang="it-IT" dirty="0" smtClean="0"/>
              <a:t>E se voglio produrre Q=32?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5725" indent="-3175"/>
            <a:r>
              <a:rPr lang="it-IT" dirty="0" smtClean="0"/>
              <a:t>Saggio marginale di sostituzione tecnica (MRTS)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5725" indent="-3175"/>
            <a:r>
              <a:rPr lang="it-IT" dirty="0" smtClean="0"/>
              <a:t> Il </a:t>
            </a:r>
            <a:r>
              <a:rPr lang="it-IT" dirty="0" smtClean="0"/>
              <a:t>saggio marginale di sostituzione tecnica (MRTS) misura la quantità addizionale </a:t>
            </a:r>
            <a:r>
              <a:rPr lang="it-IT" dirty="0" smtClean="0"/>
              <a:t>di </a:t>
            </a:r>
            <a:r>
              <a:rPr lang="it-IT" dirty="0" smtClean="0"/>
              <a:t>un fattore (misurato su asse y) produttivo necessaria all'impresa per continuare a produrre la stessa quantità di output in seguito alla riduzione </a:t>
            </a:r>
            <a:r>
              <a:rPr lang="it-IT" dirty="0" smtClean="0"/>
              <a:t>di </a:t>
            </a:r>
            <a:r>
              <a:rPr lang="it-IT" dirty="0" smtClean="0"/>
              <a:t>un secondo fattore produttivo (misurato su asse x</a:t>
            </a:r>
            <a:r>
              <a:rPr lang="it-IT" dirty="0" smtClean="0"/>
              <a:t>). In alternativa, potremmo anche dire che </a:t>
            </a:r>
          </a:p>
          <a:p>
            <a:pPr marL="85725" indent="-3175"/>
            <a:r>
              <a:rPr lang="it-IT" dirty="0"/>
              <a:t>Il saggio marginale di sostituzione tecnica (MRTS) misura la quantità </a:t>
            </a:r>
            <a:r>
              <a:rPr lang="it-IT" dirty="0" smtClean="0">
                <a:solidFill>
                  <a:srgbClr val="FF0000"/>
                </a:solidFill>
              </a:rPr>
              <a:t>a </a:t>
            </a:r>
            <a:r>
              <a:rPr lang="it-IT" dirty="0">
                <a:solidFill>
                  <a:srgbClr val="FF0000"/>
                </a:solidFill>
              </a:rPr>
              <a:t>cui devo </a:t>
            </a:r>
            <a:r>
              <a:rPr lang="it-IT" dirty="0" smtClean="0">
                <a:solidFill>
                  <a:srgbClr val="FF0000"/>
                </a:solidFill>
              </a:rPr>
              <a:t>rinunciare </a:t>
            </a:r>
            <a:r>
              <a:rPr lang="it-IT" dirty="0"/>
              <a:t>di un fattore (misurato su asse y) </a:t>
            </a:r>
            <a:r>
              <a:rPr lang="it-IT" dirty="0" smtClean="0"/>
              <a:t>per </a:t>
            </a:r>
            <a:r>
              <a:rPr lang="it-IT" dirty="0"/>
              <a:t>continuare a produrre la stessa quantità di output in seguito </a:t>
            </a:r>
            <a:r>
              <a:rPr lang="it-IT" dirty="0" smtClean="0">
                <a:solidFill>
                  <a:srgbClr val="FF0000"/>
                </a:solidFill>
              </a:rPr>
              <a:t>all’aumento </a:t>
            </a:r>
            <a:r>
              <a:rPr lang="it-IT" dirty="0"/>
              <a:t>di un secondo fattore produttivo (misurato su asse x)</a:t>
            </a:r>
            <a:endParaRPr lang="it-IT" dirty="0" smtClean="0"/>
          </a:p>
          <a:p>
            <a:pPr marL="85725" indent="-3175"/>
            <a:r>
              <a:rPr lang="it-IT" dirty="0" smtClean="0"/>
              <a:t>In altri termini esso è il saggio al quale è possibile sostituire un fattore con un altro senza far variare la produzione  </a:t>
            </a:r>
          </a:p>
          <a:p>
            <a:pPr marL="85725" indent="-3175"/>
            <a:r>
              <a:rPr lang="it-IT" dirty="0" smtClean="0"/>
              <a:t>Il saggio marginale di sostituzione tecnica è pari al rapporto tra le produttività marginali dei fattori produttivi ovvero al valore assoluto della pendenza dell'isoquanto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MRTS graficamente</a:t>
            </a:r>
            <a:endParaRPr lang="it-IT" dirty="0"/>
          </a:p>
        </p:txBody>
      </p:sp>
      <p:pic>
        <p:nvPicPr>
          <p:cNvPr id="1026" name="Picture 2" descr="C:\Documents and Settings\Administrator\Documenti\didattica\microeconomia\lucidi aa 2014_15\capitolo 7\N27M241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276872"/>
            <a:ext cx="4927600" cy="3956050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4283969" y="3717032"/>
            <a:ext cx="48600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 nel punto A </a:t>
            </a:r>
            <a:r>
              <a:rPr lang="it-IT" dirty="0" smtClean="0">
                <a:sym typeface="Symbol"/>
              </a:rPr>
              <a:t>K/</a:t>
            </a:r>
            <a:r>
              <a:rPr lang="it-IT" dirty="0" smtClean="0"/>
              <a:t> </a:t>
            </a:r>
            <a:r>
              <a:rPr lang="it-IT" dirty="0" smtClean="0">
                <a:sym typeface="Symbol"/>
              </a:rPr>
              <a:t>L=-1/2, significa che </a:t>
            </a:r>
          </a:p>
          <a:p>
            <a:r>
              <a:rPr lang="it-IT" dirty="0" smtClean="0">
                <a:sym typeface="Symbol"/>
              </a:rPr>
              <a:t>se rinuncio ad 1 unità di lavoro (L=-1), avrò </a:t>
            </a:r>
          </a:p>
          <a:p>
            <a:r>
              <a:rPr lang="it-IT" dirty="0" smtClean="0">
                <a:sym typeface="Symbol"/>
              </a:rPr>
              <a:t>bisogno di ½ unità di capitale (</a:t>
            </a:r>
            <a:r>
              <a:rPr lang="it-IT" dirty="0" err="1" smtClean="0">
                <a:sym typeface="Symbol"/>
              </a:rPr>
              <a:t>K=</a:t>
            </a:r>
            <a:r>
              <a:rPr lang="it-IT" dirty="0" smtClean="0"/>
              <a:t> </a:t>
            </a:r>
            <a:r>
              <a:rPr lang="it-IT" dirty="0" smtClean="0">
                <a:sym typeface="Symbol"/>
              </a:rPr>
              <a:t>L(-1/2))</a:t>
            </a:r>
          </a:p>
          <a:p>
            <a:r>
              <a:rPr lang="it-IT" dirty="0" smtClean="0">
                <a:sym typeface="Symbol"/>
              </a:rPr>
              <a:t>in più per produrre ancora la quantità Q</a:t>
            </a:r>
            <a:r>
              <a:rPr lang="it-IT" baseline="-25000" dirty="0" smtClean="0">
                <a:sym typeface="Symbol"/>
              </a:rPr>
              <a:t>0</a:t>
            </a:r>
            <a:endParaRPr lang="it-IT" baseline="-25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Esempi di funzione di produzione</a:t>
            </a: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276872"/>
            <a:ext cx="35623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6792740" y="2194856"/>
            <a:ext cx="1519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Cobb</a:t>
            </a:r>
            <a:r>
              <a:rPr lang="it-IT" dirty="0" smtClean="0"/>
              <a:t> Douglas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868144" y="2956008"/>
            <a:ext cx="38978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Perfetti complementi</a:t>
            </a:r>
          </a:p>
          <a:p>
            <a:r>
              <a:rPr lang="it-IT" dirty="0" smtClean="0"/>
              <a:t>Tecnologia con fattori da </a:t>
            </a:r>
          </a:p>
          <a:p>
            <a:r>
              <a:rPr lang="it-IT" dirty="0" smtClean="0"/>
              <a:t>utilizzare in proporzioni fisse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940152" y="4149080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Perfetti sostituti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498482" y="2241060"/>
            <a:ext cx="1267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Y=K</a:t>
            </a:r>
            <a:r>
              <a:rPr lang="el-GR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it-IT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(1-</a:t>
            </a:r>
            <a:r>
              <a:rPr lang="el-GR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it-IT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059832" y="1916832"/>
            <a:ext cx="1267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Y=K</a:t>
            </a:r>
            <a:r>
              <a:rPr lang="el-GR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it-IT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(1-</a:t>
            </a:r>
            <a:r>
              <a:rPr lang="el-GR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it-IT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sellaDiTesto 3"/>
              <p:cNvSpPr txBox="1"/>
              <p:nvPr/>
            </p:nvSpPr>
            <p:spPr>
              <a:xfrm>
                <a:off x="2339752" y="2647176"/>
                <a:ext cx="4485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𝑃𝑀𝐺𝐿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sup>
                      </m:sSup>
                      <m:d>
                        <m:d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sSup>
                        <m:sSup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sup>
                      </m:sSup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sup>
                      </m:sSup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2647176"/>
                <a:ext cx="4485907" cy="276999"/>
              </a:xfrm>
              <a:prstGeom prst="rect">
                <a:avLst/>
              </a:prstGeom>
              <a:blipFill>
                <a:blip r:embed="rId2"/>
                <a:stretch>
                  <a:fillRect t="-2174" b="-869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asellaDiTesto 5"/>
              <p:cNvSpPr txBox="1"/>
              <p:nvPr/>
            </p:nvSpPr>
            <p:spPr>
              <a:xfrm>
                <a:off x="2843808" y="3146687"/>
                <a:ext cx="21321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𝑃𝑀𝑔𝐾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sSup>
                        <m:sSupPr>
                          <m:ctrlP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sup>
                      </m:sSup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3146687"/>
                <a:ext cx="2132187" cy="276999"/>
              </a:xfrm>
              <a:prstGeom prst="rect">
                <a:avLst/>
              </a:prstGeom>
              <a:blipFill>
                <a:blip r:embed="rId3"/>
                <a:stretch>
                  <a:fillRect l="-3152" t="-2174" b="-3478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asellaDiTesto 6"/>
              <p:cNvSpPr txBox="1"/>
              <p:nvPr/>
            </p:nvSpPr>
            <p:spPr>
              <a:xfrm>
                <a:off x="3355606" y="4154031"/>
                <a:ext cx="1599027" cy="567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𝑆𝑀𝑆𝑇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𝑃𝑀𝑔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𝑃𝑀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𝑔𝐾</m:t>
                          </m:r>
                        </m:den>
                      </m:f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7" name="CasellaDiTes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5606" y="4154031"/>
                <a:ext cx="1599027" cy="5671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3148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Tecnologia perfetti sostituti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it-IT" dirty="0" smtClean="0"/>
              <a:t>Y=K+L</a:t>
            </a:r>
          </a:p>
          <a:p>
            <a:pPr marL="82296" indent="0">
              <a:buNone/>
            </a:pPr>
            <a:r>
              <a:rPr lang="it-IT" dirty="0" smtClean="0"/>
              <a:t>Y=20   disegnare l’isoquanto che corrisponde a Y=20     20=K+L&gt;&gt;&gt;K=20-L</a:t>
            </a:r>
            <a:endParaRPr lang="it-IT" dirty="0"/>
          </a:p>
          <a:p>
            <a:pPr marL="82296" indent="0">
              <a:buNone/>
            </a:pPr>
            <a:endParaRPr lang="it-IT" dirty="0" smtClean="0"/>
          </a:p>
          <a:p>
            <a:pPr marL="82296" indent="0">
              <a:buNone/>
            </a:pPr>
            <a:endParaRPr lang="it-IT" dirty="0"/>
          </a:p>
        </p:txBody>
      </p:sp>
      <p:cxnSp>
        <p:nvCxnSpPr>
          <p:cNvPr id="6" name="Connettore 2 5"/>
          <p:cNvCxnSpPr/>
          <p:nvPr/>
        </p:nvCxnSpPr>
        <p:spPr>
          <a:xfrm flipV="1">
            <a:off x="1907704" y="3140968"/>
            <a:ext cx="0" cy="2880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1835696" y="6021288"/>
            <a:ext cx="5328592" cy="72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1259632" y="3140968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K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996614" y="6141286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L</a:t>
            </a:r>
            <a:endParaRPr lang="it-IT" dirty="0"/>
          </a:p>
        </p:txBody>
      </p:sp>
      <p:cxnSp>
        <p:nvCxnSpPr>
          <p:cNvPr id="12" name="Connettore diritto 11"/>
          <p:cNvCxnSpPr/>
          <p:nvPr/>
        </p:nvCxnSpPr>
        <p:spPr>
          <a:xfrm flipH="1" flipV="1">
            <a:off x="1902692" y="4710546"/>
            <a:ext cx="1805212" cy="1346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1427306" y="451001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20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3371400" y="5557300"/>
            <a:ext cx="68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Y=20</a:t>
            </a:r>
            <a:endParaRPr lang="it-IT" dirty="0"/>
          </a:p>
        </p:txBody>
      </p:sp>
      <p:cxnSp>
        <p:nvCxnSpPr>
          <p:cNvPr id="16" name="Connettore diritto 15"/>
          <p:cNvCxnSpPr/>
          <p:nvPr/>
        </p:nvCxnSpPr>
        <p:spPr>
          <a:xfrm flipH="1" flipV="1">
            <a:off x="1909800" y="3510300"/>
            <a:ext cx="3454288" cy="2546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3523800" y="4491778"/>
            <a:ext cx="6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Y=50</a:t>
            </a:r>
            <a:endParaRPr lang="it-IT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1463907" y="335579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5</a:t>
            </a:r>
            <a:r>
              <a:rPr lang="it-IT" dirty="0" smtClean="0"/>
              <a:t>0</a:t>
            </a:r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6300192" y="3725128"/>
            <a:ext cx="10406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PMgL</a:t>
            </a:r>
            <a:r>
              <a:rPr lang="it-IT" dirty="0" smtClean="0"/>
              <a:t>=1</a:t>
            </a:r>
          </a:p>
          <a:p>
            <a:r>
              <a:rPr lang="it-IT" dirty="0" err="1" smtClean="0"/>
              <a:t>PMgK</a:t>
            </a:r>
            <a:r>
              <a:rPr lang="it-IT" dirty="0" smtClean="0"/>
              <a:t>=1</a:t>
            </a:r>
          </a:p>
          <a:p>
            <a:r>
              <a:rPr lang="it-IT" dirty="0" smtClean="0"/>
              <a:t>SMST=-1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2401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Tecnologia perfetti sostituti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1187624" y="1417638"/>
            <a:ext cx="7498080" cy="4800600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it-IT" dirty="0" smtClean="0"/>
              <a:t>Y=10K+L</a:t>
            </a:r>
          </a:p>
          <a:p>
            <a:pPr marL="82296" indent="0">
              <a:buNone/>
            </a:pPr>
            <a:r>
              <a:rPr lang="it-IT" dirty="0" smtClean="0"/>
              <a:t>Y=20   disegnare l’isoquanto che corrisponde a Y=20 </a:t>
            </a:r>
          </a:p>
          <a:p>
            <a:pPr marL="82296" indent="0">
              <a:buNone/>
            </a:pPr>
            <a:r>
              <a:rPr lang="it-IT" dirty="0" smtClean="0"/>
              <a:t>20=10K+L</a:t>
            </a:r>
          </a:p>
          <a:p>
            <a:pPr marL="82296" indent="0">
              <a:buNone/>
            </a:pPr>
            <a:r>
              <a:rPr lang="it-IT" dirty="0" smtClean="0"/>
              <a:t>10K=20-L           </a:t>
            </a:r>
            <a:r>
              <a:rPr lang="it-IT" dirty="0" smtClean="0">
                <a:solidFill>
                  <a:srgbClr val="FF0000"/>
                </a:solidFill>
              </a:rPr>
              <a:t>K=2-L /10</a:t>
            </a:r>
            <a:r>
              <a:rPr lang="it-IT" dirty="0" smtClean="0"/>
              <a:t>  isoquanto Y=20</a:t>
            </a:r>
          </a:p>
          <a:p>
            <a:pPr marL="82296" indent="0">
              <a:buNone/>
            </a:pPr>
            <a:r>
              <a:rPr lang="it-IT" dirty="0" smtClean="0"/>
              <a:t>Intercetta verticale: L=0    K=2-0=2</a:t>
            </a:r>
          </a:p>
          <a:p>
            <a:pPr marL="82296" indent="0">
              <a:buNone/>
            </a:pPr>
            <a:r>
              <a:rPr lang="it-IT" dirty="0" smtClean="0"/>
              <a:t>Intercetta orizzontale: K=0    0=2-L/10  L=20</a:t>
            </a:r>
            <a:endParaRPr lang="it-IT" dirty="0"/>
          </a:p>
          <a:p>
            <a:pPr marL="82296" indent="0">
              <a:buNone/>
            </a:pPr>
            <a:r>
              <a:rPr lang="it-IT" dirty="0" smtClean="0"/>
              <a:t>Y=10: 10=10K+L    10K=10-L  </a:t>
            </a:r>
            <a:r>
              <a:rPr lang="it-IT" dirty="0" smtClean="0">
                <a:solidFill>
                  <a:srgbClr val="00B050"/>
                </a:solidFill>
              </a:rPr>
              <a:t>K=1-L /10</a:t>
            </a:r>
          </a:p>
          <a:p>
            <a:pPr marL="82296" indent="0">
              <a:buNone/>
            </a:pPr>
            <a:r>
              <a:rPr lang="it-IT" dirty="0" smtClean="0"/>
              <a:t>Intercetta verticale: L=0   K=1; </a:t>
            </a:r>
          </a:p>
          <a:p>
            <a:pPr marL="82296" indent="0">
              <a:buNone/>
            </a:pPr>
            <a:r>
              <a:rPr lang="it-IT" dirty="0" smtClean="0"/>
              <a:t>Intercetta orizzontale: K=0    1-L/10=0    L=10</a:t>
            </a:r>
          </a:p>
          <a:p>
            <a:pPr marL="82296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87210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CODE_TYPE" val="0"/>
  <p:tag name="ART_ENCODE_INDEX" val="1"/>
  <p:tag name="ARTICULATE_PRESENTER_VERSION" val="6"/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4707</TotalTime>
  <Words>613</Words>
  <Application>Microsoft Office PowerPoint</Application>
  <PresentationFormat>Presentazione su schermo (4:3)</PresentationFormat>
  <Paragraphs>110</Paragraphs>
  <Slides>15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3" baseType="lpstr">
      <vt:lpstr>Calibri</vt:lpstr>
      <vt:lpstr>Cambria Math</vt:lpstr>
      <vt:lpstr>Gill Sans MT</vt:lpstr>
      <vt:lpstr>Symbol</vt:lpstr>
      <vt:lpstr>Times New Roman</vt:lpstr>
      <vt:lpstr>Verdana</vt:lpstr>
      <vt:lpstr>Wingdings 2</vt:lpstr>
      <vt:lpstr>Solstizio</vt:lpstr>
      <vt:lpstr>La tecnologia: rendimenti marginali del fattore e rendimenti di scala</vt:lpstr>
      <vt:lpstr>Presentazione standard di PowerPoint</vt:lpstr>
      <vt:lpstr>Mappa degli isoquanti</vt:lpstr>
      <vt:lpstr>Saggio marginale di sostituzione tecnica (MRTS)</vt:lpstr>
      <vt:lpstr>MRTS graficamente</vt:lpstr>
      <vt:lpstr>Esempi di funzione di produzione</vt:lpstr>
      <vt:lpstr>Presentazione standard di PowerPoint</vt:lpstr>
      <vt:lpstr>Tecnologia perfetti sostituti</vt:lpstr>
      <vt:lpstr>Tecnologia perfetti sostituti</vt:lpstr>
      <vt:lpstr>Tecnologia perfetti sostituti</vt:lpstr>
      <vt:lpstr>Isoquanti perfetti sostituti</vt:lpstr>
      <vt:lpstr>Isoquanti perfetti complementi</vt:lpstr>
      <vt:lpstr>esercizio</vt:lpstr>
      <vt:lpstr>Rendimenti di scala</vt:lpstr>
      <vt:lpstr>Rendimenti di scala analiticamente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L’utilizzo dei modelli economici</dc:title>
  <dc:creator>Elisabetta</dc:creator>
  <cp:lastModifiedBy>marzano</cp:lastModifiedBy>
  <cp:revision>83</cp:revision>
  <dcterms:created xsi:type="dcterms:W3CDTF">2014-09-20T09:32:20Z</dcterms:created>
  <dcterms:modified xsi:type="dcterms:W3CDTF">2023-05-08T07:15:39Z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la durata dell'istruzione</vt:lpwstr>
  </property>
  <property fmtid="{D5CDD505-2E9C-101B-9397-08002B2CF9AE}" pid="4" name="ArticulateGUID">
    <vt:lpwstr>87A3A0A3-76D0-4A25-9D77-57166F883431</vt:lpwstr>
  </property>
  <property fmtid="{D5CDD505-2E9C-101B-9397-08002B2CF9AE}" pid="5" name="ArticulateProjectFull">
    <vt:lpwstr>C:\Documents and Settings\Administrator\Documenti\didattica\microeconomia\lucidi aa 2014_15\lezione10.ppta</vt:lpwstr>
  </property>
</Properties>
</file>