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309" r:id="rId2"/>
    <p:sldId id="311" r:id="rId3"/>
    <p:sldId id="312" r:id="rId4"/>
    <p:sldId id="313" r:id="rId5"/>
    <p:sldId id="314" r:id="rId6"/>
    <p:sldId id="315" r:id="rId7"/>
    <p:sldId id="316" r:id="rId8"/>
    <p:sldId id="317" r:id="rId9"/>
    <p:sldId id="318" r:id="rId10"/>
  </p:sldIdLst>
  <p:sldSz cx="9144000" cy="6858000" type="screen4x3"/>
  <p:notesSz cx="6797675" cy="987425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638" autoAdjust="0"/>
    <p:restoredTop sz="90945"/>
  </p:normalViewPr>
  <p:slideViewPr>
    <p:cSldViewPr>
      <p:cViewPr varScale="1">
        <p:scale>
          <a:sx n="101" d="100"/>
          <a:sy n="101" d="100"/>
        </p:scale>
        <p:origin x="240" y="108"/>
      </p:cViewPr>
      <p:guideLst>
        <p:guide orient="horz" pos="2160"/>
        <p:guide pos="2880"/>
      </p:guideLst>
    </p:cSldViewPr>
  </p:slideViewPr>
  <p:outlineViewPr>
    <p:cViewPr>
      <p:scale>
        <a:sx n="20" d="100"/>
        <a:sy n="2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053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38053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117D2551-8E22-4D81-88DA-8B48702FC410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634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3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34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91063"/>
            <a:ext cx="5438775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576A6884-B7BF-4EAC-9DFA-BC533AAAA590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fld id="{511697B9-6B24-4539-A7CE-6D410908C0B4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3800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3801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3802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30A5FE-0992-45F2-ABBE-7E5A190C7C89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3122A0-7AB6-438C-8988-F8681DA9D382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olo, testo e C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010400" cy="152717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lipArt 3"/>
          <p:cNvSpPr>
            <a:spLocks noGrp="1"/>
          </p:cNvSpPr>
          <p:nvPr>
            <p:ph type="clipArt"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/>
          <a:p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629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524000" y="62484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92168CFC-5301-42CD-BE70-AFE5AA370472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EE165A-DF64-439B-B72A-FA5D54B685BB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9F3A6C-A685-4743-A0BB-66BA0625976D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A5533F-881B-4BFD-B134-AEDC3B600DF2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3BF0E0-3FC7-4A5C-89C4-9B91D156CF3B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C308F6-26B7-4AA6-AE63-8D770C055490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1AC017-B587-4DA3-B62A-ADC54F810688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53C4C1-565C-4FDB-AF56-8B40C4FD52E7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26F462-D853-42E3-9B53-E83DA3957F6B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endParaRPr lang="it-IT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D3B8E08C-F12F-42AC-A850-2B549FEE064A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32775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2776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2777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2778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2779" name="Rectangle 11"/>
          <p:cNvSpPr>
            <a:spLocks noChangeArrowheads="1"/>
          </p:cNvSpPr>
          <p:nvPr/>
        </p:nvSpPr>
        <p:spPr bwMode="auto">
          <a:xfrm>
            <a:off x="0" y="0"/>
            <a:ext cx="609600" cy="4876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it-IT" sz="4800" dirty="0" smtClean="0"/>
              <a:t>L’Autofinanziamento</a:t>
            </a:r>
            <a:endParaRPr lang="it-IT" sz="4800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Prof. Luigi </a:t>
            </a:r>
            <a:r>
              <a:rPr lang="it-IT" dirty="0" err="1" smtClean="0"/>
              <a:t>Lepore</a:t>
            </a:r>
            <a:endParaRPr lang="it-IT" dirty="0" smtClean="0"/>
          </a:p>
          <a:p>
            <a:r>
              <a:rPr lang="it-IT" smtClean="0"/>
              <a:t>luigi.lepore@uniparthenope.it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592890" y="1248508"/>
            <a:ext cx="7322510" cy="660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en-US" sz="1846" dirty="0">
                <a:latin typeface="Arial" panose="020B0604020202020204" pitchFamily="34" charset="0"/>
              </a:rPr>
              <a:t>Ipotesi semplificatrice di base: ricavi sono associati ad un’entrata </a:t>
            </a:r>
            <a:r>
              <a:rPr lang="it-IT" altLang="en-US" sz="1846" dirty="0" smtClean="0">
                <a:latin typeface="Arial" panose="020B0604020202020204" pitchFamily="34" charset="0"/>
              </a:rPr>
              <a:t>finanziaria</a:t>
            </a:r>
            <a:endParaRPr lang="it-IT" altLang="en-US" sz="1846" dirty="0">
              <a:latin typeface="Arial" panose="020B0604020202020204" pitchFamily="34" charset="0"/>
            </a:endParaRPr>
          </a:p>
        </p:txBody>
      </p:sp>
      <p:grpSp>
        <p:nvGrpSpPr>
          <p:cNvPr id="4099" name="Group 3"/>
          <p:cNvGrpSpPr>
            <a:grpSpLocks/>
          </p:cNvGrpSpPr>
          <p:nvPr/>
        </p:nvGrpSpPr>
        <p:grpSpPr bwMode="auto">
          <a:xfrm>
            <a:off x="1259632" y="545123"/>
            <a:ext cx="6598516" cy="5627077"/>
            <a:chOff x="192" y="192"/>
            <a:chExt cx="4752" cy="3840"/>
          </a:xfrm>
        </p:grpSpPr>
        <p:sp>
          <p:nvSpPr>
            <p:cNvPr id="4100" name="Line 4"/>
            <p:cNvSpPr>
              <a:spLocks noChangeShapeType="1"/>
            </p:cNvSpPr>
            <p:nvPr/>
          </p:nvSpPr>
          <p:spPr bwMode="auto">
            <a:xfrm>
              <a:off x="1968" y="2544"/>
              <a:ext cx="0" cy="13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101" name="AutoShape 5"/>
            <p:cNvSpPr>
              <a:spLocks noChangeArrowheads="1"/>
            </p:cNvSpPr>
            <p:nvPr/>
          </p:nvSpPr>
          <p:spPr bwMode="auto">
            <a:xfrm>
              <a:off x="288" y="3120"/>
              <a:ext cx="1584" cy="912"/>
            </a:xfrm>
            <a:prstGeom prst="wedgeEllipseCallout">
              <a:avLst>
                <a:gd name="adj1" fmla="val 63824"/>
                <a:gd name="adj2" fmla="val 6796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>
                <a:latin typeface="Arial" panose="020B0604020202020204" pitchFamily="34" charset="0"/>
              </a:endParaRPr>
            </a:p>
          </p:txBody>
        </p:sp>
        <p:sp>
          <p:nvSpPr>
            <p:cNvPr id="4102" name="Text Box 6"/>
            <p:cNvSpPr txBox="1">
              <a:spLocks noChangeArrowheads="1"/>
            </p:cNvSpPr>
            <p:nvPr/>
          </p:nvSpPr>
          <p:spPr bwMode="auto">
            <a:xfrm>
              <a:off x="432" y="192"/>
              <a:ext cx="451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altLang="en-US" b="1">
                  <a:latin typeface="Arial" panose="020B0604020202020204" pitchFamily="34" charset="0"/>
                </a:rPr>
                <a:t>Dal risultato economico al risultato finanziario</a:t>
              </a:r>
            </a:p>
          </p:txBody>
        </p:sp>
        <p:sp>
          <p:nvSpPr>
            <p:cNvPr id="4103" name="Rectangle 7"/>
            <p:cNvSpPr>
              <a:spLocks noChangeArrowheads="1"/>
            </p:cNvSpPr>
            <p:nvPr/>
          </p:nvSpPr>
          <p:spPr bwMode="auto">
            <a:xfrm>
              <a:off x="2256" y="1344"/>
              <a:ext cx="2160" cy="25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104" name="Line 8"/>
            <p:cNvSpPr>
              <a:spLocks noChangeShapeType="1"/>
            </p:cNvSpPr>
            <p:nvPr/>
          </p:nvSpPr>
          <p:spPr bwMode="auto">
            <a:xfrm>
              <a:off x="3312" y="1344"/>
              <a:ext cx="0" cy="25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105" name="Line 9"/>
            <p:cNvSpPr>
              <a:spLocks noChangeShapeType="1"/>
            </p:cNvSpPr>
            <p:nvPr/>
          </p:nvSpPr>
          <p:spPr bwMode="auto">
            <a:xfrm>
              <a:off x="2256" y="2544"/>
              <a:ext cx="10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106" name="Line 10"/>
            <p:cNvSpPr>
              <a:spLocks noChangeShapeType="1"/>
            </p:cNvSpPr>
            <p:nvPr/>
          </p:nvSpPr>
          <p:spPr bwMode="auto">
            <a:xfrm>
              <a:off x="2256" y="3408"/>
              <a:ext cx="10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107" name="Text Box 11"/>
            <p:cNvSpPr txBox="1">
              <a:spLocks noChangeArrowheads="1"/>
            </p:cNvSpPr>
            <p:nvPr/>
          </p:nvSpPr>
          <p:spPr bwMode="auto">
            <a:xfrm>
              <a:off x="3456" y="2352"/>
              <a:ext cx="76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it-IT" altLang="en-US">
                  <a:latin typeface="Arial" panose="020B0604020202020204" pitchFamily="34" charset="0"/>
                </a:rPr>
                <a:t>Ricavi</a:t>
              </a:r>
            </a:p>
          </p:txBody>
        </p:sp>
        <p:sp>
          <p:nvSpPr>
            <p:cNvPr id="4108" name="Text Box 12"/>
            <p:cNvSpPr txBox="1">
              <a:spLocks noChangeArrowheads="1"/>
            </p:cNvSpPr>
            <p:nvPr/>
          </p:nvSpPr>
          <p:spPr bwMode="auto">
            <a:xfrm>
              <a:off x="2304" y="1536"/>
              <a:ext cx="912" cy="5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it-IT" altLang="en-US">
                  <a:latin typeface="Arial" panose="020B0604020202020204" pitchFamily="34" charset="0"/>
                </a:rPr>
                <a:t>Costi</a:t>
              </a:r>
            </a:p>
            <a:p>
              <a:pPr algn="ctr">
                <a:spcBef>
                  <a:spcPct val="50000"/>
                </a:spcBef>
              </a:pPr>
              <a:r>
                <a:rPr lang="it-IT" altLang="en-US">
                  <a:latin typeface="Arial" panose="020B0604020202020204" pitchFamily="34" charset="0"/>
                </a:rPr>
                <a:t>finanziari</a:t>
              </a:r>
            </a:p>
          </p:txBody>
        </p:sp>
        <p:sp>
          <p:nvSpPr>
            <p:cNvPr id="4109" name="Text Box 13"/>
            <p:cNvSpPr txBox="1">
              <a:spLocks noChangeArrowheads="1"/>
            </p:cNvSpPr>
            <p:nvPr/>
          </p:nvSpPr>
          <p:spPr bwMode="auto">
            <a:xfrm>
              <a:off x="2304" y="2592"/>
              <a:ext cx="912" cy="6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r>
                <a:rPr lang="it-IT" altLang="en-US">
                  <a:latin typeface="Arial" panose="020B0604020202020204" pitchFamily="34" charset="0"/>
                </a:rPr>
                <a:t>Costi</a:t>
              </a:r>
            </a:p>
            <a:p>
              <a:pPr algn="ctr">
                <a:spcBef>
                  <a:spcPct val="10000"/>
                </a:spcBef>
              </a:pPr>
              <a:r>
                <a:rPr lang="it-IT" altLang="en-US">
                  <a:latin typeface="Arial" panose="020B0604020202020204" pitchFamily="34" charset="0"/>
                </a:rPr>
                <a:t>non</a:t>
              </a:r>
            </a:p>
            <a:p>
              <a:pPr algn="ctr">
                <a:spcBef>
                  <a:spcPct val="10000"/>
                </a:spcBef>
              </a:pPr>
              <a:r>
                <a:rPr lang="it-IT" altLang="en-US">
                  <a:latin typeface="Arial" panose="020B0604020202020204" pitchFamily="34" charset="0"/>
                </a:rPr>
                <a:t>finanziari</a:t>
              </a:r>
            </a:p>
          </p:txBody>
        </p:sp>
        <p:sp>
          <p:nvSpPr>
            <p:cNvPr id="4110" name="Text Box 14"/>
            <p:cNvSpPr txBox="1">
              <a:spLocks noChangeArrowheads="1"/>
            </p:cNvSpPr>
            <p:nvPr/>
          </p:nvSpPr>
          <p:spPr bwMode="auto">
            <a:xfrm>
              <a:off x="2352" y="3600"/>
              <a:ext cx="91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it-IT" altLang="en-US">
                  <a:latin typeface="Arial" panose="020B0604020202020204" pitchFamily="34" charset="0"/>
                </a:rPr>
                <a:t>Utile</a:t>
              </a:r>
            </a:p>
          </p:txBody>
        </p:sp>
        <p:sp>
          <p:nvSpPr>
            <p:cNvPr id="4111" name="Line 15"/>
            <p:cNvSpPr>
              <a:spLocks noChangeShapeType="1"/>
            </p:cNvSpPr>
            <p:nvPr/>
          </p:nvSpPr>
          <p:spPr bwMode="auto">
            <a:xfrm>
              <a:off x="2160" y="3408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113" name="Text Box 17"/>
            <p:cNvSpPr txBox="1">
              <a:spLocks noChangeArrowheads="1"/>
            </p:cNvSpPr>
            <p:nvPr/>
          </p:nvSpPr>
          <p:spPr bwMode="auto">
            <a:xfrm>
              <a:off x="528" y="3312"/>
              <a:ext cx="1152" cy="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it-IT" altLang="en-US">
                  <a:latin typeface="Arial" panose="020B0604020202020204" pitchFamily="34" charset="0"/>
                </a:rPr>
                <a:t>Risultato economico</a:t>
              </a:r>
            </a:p>
          </p:txBody>
        </p:sp>
        <p:sp>
          <p:nvSpPr>
            <p:cNvPr id="4114" name="AutoShape 18"/>
            <p:cNvSpPr>
              <a:spLocks noChangeArrowheads="1"/>
            </p:cNvSpPr>
            <p:nvPr/>
          </p:nvSpPr>
          <p:spPr bwMode="auto">
            <a:xfrm>
              <a:off x="192" y="1680"/>
              <a:ext cx="1872" cy="1056"/>
            </a:xfrm>
            <a:prstGeom prst="wedgeEllipseCallout">
              <a:avLst>
                <a:gd name="adj1" fmla="val 43750"/>
                <a:gd name="adj2" fmla="val 84282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>
                <a:latin typeface="Arial" panose="020B0604020202020204" pitchFamily="34" charset="0"/>
              </a:endParaRPr>
            </a:p>
          </p:txBody>
        </p:sp>
        <p:sp>
          <p:nvSpPr>
            <p:cNvPr id="4115" name="Text Box 19"/>
            <p:cNvSpPr txBox="1">
              <a:spLocks noChangeArrowheads="1"/>
            </p:cNvSpPr>
            <p:nvPr/>
          </p:nvSpPr>
          <p:spPr bwMode="auto">
            <a:xfrm>
              <a:off x="192" y="1920"/>
              <a:ext cx="1872" cy="4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it-IT" altLang="en-US" sz="2031">
                  <a:latin typeface="Arial" panose="020B0604020202020204" pitchFamily="34" charset="0"/>
                </a:rPr>
                <a:t>Risultato finanziario</a:t>
              </a:r>
            </a:p>
            <a:p>
              <a:pPr algn="ctr"/>
              <a:r>
                <a:rPr lang="it-IT" altLang="en-US" sz="2031">
                  <a:latin typeface="Arial" panose="020B0604020202020204" pitchFamily="34" charset="0"/>
                </a:rPr>
                <a:t>(autofinanziamento)</a:t>
              </a:r>
              <a:endParaRPr lang="it-IT" altLang="en-US"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92535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CFB24-E430-4275-AD0D-C603E17F96EA}" type="slidenum">
              <a:rPr lang="it-IT" altLang="en-US"/>
              <a:pPr/>
              <a:t>3</a:t>
            </a:fld>
            <a:endParaRPr lang="it-IT" alt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43100" y="826477"/>
            <a:ext cx="5410200" cy="562708"/>
          </a:xfrm>
          <a:noFill/>
          <a:ln/>
        </p:spPr>
        <p:txBody>
          <a:bodyPr vert="horz" wrap="square" lIns="84992" tIns="42497" rIns="84992" bIns="42497" numCol="1" anchor="t" anchorCtr="0" compatLnSpc="1">
            <a:prstTxWarp prst="textNoShape">
              <a:avLst/>
            </a:prstTxWarp>
          </a:bodyPr>
          <a:lstStyle/>
          <a:p>
            <a:pPr marL="0" indent="0" algn="ctr" defTabSz="703402">
              <a:buNone/>
            </a:pPr>
            <a:r>
              <a:rPr lang="it-IT" altLang="en-US" sz="2215" b="1">
                <a:latin typeface="Arial" panose="020B0604020202020204" pitchFamily="34" charset="0"/>
              </a:rPr>
              <a:t>Autofinanziamento in senso stretto</a:t>
            </a:r>
            <a:endParaRPr lang="it-IT" altLang="en-US" sz="2215">
              <a:latin typeface="Arial" panose="020B0604020202020204" pitchFamily="34" charset="0"/>
            </a:endParaRPr>
          </a:p>
          <a:p>
            <a:pPr marL="0" indent="0" defTabSz="703402">
              <a:lnSpc>
                <a:spcPct val="90000"/>
              </a:lnSpc>
              <a:buNone/>
            </a:pPr>
            <a:endParaRPr lang="it-IT" altLang="en-US" sz="2215" b="1" u="sng">
              <a:latin typeface="Arial" panose="020B0604020202020204" pitchFamily="34" charset="0"/>
            </a:endParaRPr>
          </a:p>
          <a:p>
            <a:pPr marL="0" indent="0" defTabSz="703402">
              <a:lnSpc>
                <a:spcPct val="90000"/>
              </a:lnSpc>
              <a:buNone/>
            </a:pPr>
            <a:endParaRPr lang="it-IT" altLang="en-US" sz="2215" b="1" u="sng">
              <a:latin typeface="Arial" panose="020B0604020202020204" pitchFamily="34" charset="0"/>
            </a:endParaRPr>
          </a:p>
          <a:p>
            <a:pPr marL="0" indent="0" defTabSz="703402">
              <a:lnSpc>
                <a:spcPct val="90000"/>
              </a:lnSpc>
              <a:buNone/>
            </a:pPr>
            <a:endParaRPr lang="it-IT" altLang="en-US" sz="2215" b="1" u="sng">
              <a:latin typeface="Arial" panose="020B0604020202020204" pitchFamily="34" charset="0"/>
            </a:endParaRPr>
          </a:p>
          <a:p>
            <a:pPr marL="0" indent="0" defTabSz="703402">
              <a:lnSpc>
                <a:spcPct val="90000"/>
              </a:lnSpc>
              <a:buNone/>
            </a:pPr>
            <a:endParaRPr lang="it-IT" altLang="en-US" sz="2215">
              <a:latin typeface="Arial" panose="020B0604020202020204" pitchFamily="34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259632" y="4865078"/>
            <a:ext cx="7655768" cy="9875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it-IT" altLang="en-US" sz="1939" dirty="0">
                <a:latin typeface="Arial" panose="020B0604020202020204" pitchFamily="34" charset="0"/>
              </a:rPr>
              <a:t>La </a:t>
            </a:r>
            <a:r>
              <a:rPr lang="it-IT" altLang="en-US" sz="1939" b="1" dirty="0">
                <a:latin typeface="Arial" panose="020B0604020202020204" pitchFamily="34" charset="0"/>
              </a:rPr>
              <a:t>permanenza</a:t>
            </a:r>
            <a:r>
              <a:rPr lang="it-IT" altLang="en-US" sz="1939" dirty="0">
                <a:latin typeface="Arial" panose="020B0604020202020204" pitchFamily="34" charset="0"/>
              </a:rPr>
              <a:t> delle risorse autofinanziate all’interno dell’azienda dipende poi dalla decisione del soggetto economico di distribuire o meno gli stessi utili</a:t>
            </a:r>
            <a:endParaRPr lang="it-IT" altLang="en-US" sz="2215" b="1" u="sng" dirty="0">
              <a:latin typeface="Arial" panose="020B0604020202020204" pitchFamily="34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2101362" y="2667000"/>
            <a:ext cx="5518638" cy="7058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it-IT" altLang="en-US" sz="2215">
                <a:latin typeface="Arial" panose="020B0604020202020204" pitchFamily="34" charset="0"/>
              </a:rPr>
              <a:t>Autofinanziamento in senso “stretto”: 	</a:t>
            </a:r>
          </a:p>
          <a:p>
            <a:pPr algn="ctr">
              <a:lnSpc>
                <a:spcPct val="90000"/>
              </a:lnSpc>
            </a:pPr>
            <a:r>
              <a:rPr lang="it-IT" altLang="en-US" sz="2215" b="1">
                <a:latin typeface="Arial" panose="020B0604020202020204" pitchFamily="34" charset="0"/>
              </a:rPr>
              <a:t>conseguimento</a:t>
            </a:r>
            <a:r>
              <a:rPr lang="it-IT" altLang="en-US" sz="2215">
                <a:latin typeface="Arial" panose="020B0604020202020204" pitchFamily="34" charset="0"/>
              </a:rPr>
              <a:t> di utili netti</a:t>
            </a:r>
            <a:endParaRPr lang="it-IT" altLang="en-US" sz="2215" b="1" u="sng">
              <a:latin typeface="Arial" panose="020B0604020202020204" pitchFamily="34" charset="0"/>
            </a:endParaRPr>
          </a:p>
        </p:txBody>
      </p:sp>
      <p:sp>
        <p:nvSpPr>
          <p:cNvPr id="5126" name="AutoShape 6"/>
          <p:cNvSpPr>
            <a:spLocks noChangeArrowheads="1"/>
          </p:cNvSpPr>
          <p:nvPr/>
        </p:nvSpPr>
        <p:spPr bwMode="auto">
          <a:xfrm rot="5400000">
            <a:off x="4191000" y="1644162"/>
            <a:ext cx="914400" cy="6858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folHlink"/>
          </a:solidFill>
          <a:ln w="12699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2057400" y="2584939"/>
            <a:ext cx="5181600" cy="984738"/>
          </a:xfrm>
          <a:prstGeom prst="flowChartAlternateProcess">
            <a:avLst/>
          </a:prstGeom>
          <a:noFill/>
          <a:ln w="12699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732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05C1D-66FE-49B0-A85A-ED78D92D5E30}" type="slidenum">
              <a:rPr lang="it-IT" altLang="en-US"/>
              <a:pPr/>
              <a:t>4</a:t>
            </a:fld>
            <a:endParaRPr lang="it-IT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66800" y="3863162"/>
            <a:ext cx="7681664" cy="2743200"/>
          </a:xfrm>
          <a:noFill/>
          <a:ln/>
        </p:spPr>
        <p:txBody>
          <a:bodyPr vert="horz" wrap="square" lIns="84992" tIns="42497" rIns="84992" bIns="42497" numCol="1" anchor="t" anchorCtr="0" compatLnSpc="1">
            <a:prstTxWarp prst="textNoShape">
              <a:avLst/>
            </a:prstTxWarp>
          </a:bodyPr>
          <a:lstStyle/>
          <a:p>
            <a:pPr marL="175851" indent="-175851" defTabSz="703402">
              <a:buNone/>
            </a:pPr>
            <a:r>
              <a:rPr lang="it-IT" altLang="en-US" sz="1846" dirty="0">
                <a:latin typeface="Arial" panose="020B0604020202020204" pitchFamily="34" charset="0"/>
              </a:rPr>
              <a:t>Questa definizione include:</a:t>
            </a:r>
          </a:p>
          <a:p>
            <a:pPr marL="175851" indent="-175851" algn="just" defTabSz="703402"/>
            <a:r>
              <a:rPr lang="it-IT" altLang="en-US" sz="1846" dirty="0">
                <a:latin typeface="Arial" panose="020B0604020202020204" pitchFamily="34" charset="0"/>
              </a:rPr>
              <a:t>il fenomeno del reintegro della ricchezza investita (reintegro dei mezzi monetari investiti nell’acquisizione di </a:t>
            </a:r>
            <a:r>
              <a:rPr lang="it-IT" altLang="en-US" sz="1846" dirty="0" err="1">
                <a:latin typeface="Arial" panose="020B0604020202020204" pitchFamily="34" charset="0"/>
              </a:rPr>
              <a:t>ffr</a:t>
            </a:r>
            <a:r>
              <a:rPr lang="it-IT" altLang="en-US" sz="1846" dirty="0">
                <a:latin typeface="Arial" panose="020B0604020202020204" pitchFamily="34" charset="0"/>
              </a:rPr>
              <a:t>=</a:t>
            </a:r>
            <a:r>
              <a:rPr lang="it-IT" altLang="en-US" sz="1846" u="sng" dirty="0">
                <a:latin typeface="Arial" panose="020B0604020202020204" pitchFamily="34" charset="0"/>
              </a:rPr>
              <a:t>autofinanziamento da reintegro degli investimenti in </a:t>
            </a:r>
            <a:r>
              <a:rPr lang="it-IT" altLang="en-US" sz="1846" u="sng" dirty="0" err="1">
                <a:latin typeface="Arial" panose="020B0604020202020204" pitchFamily="34" charset="0"/>
              </a:rPr>
              <a:t>ffr</a:t>
            </a:r>
            <a:r>
              <a:rPr lang="it-IT" altLang="en-US" sz="1846" dirty="0">
                <a:latin typeface="Arial" panose="020B0604020202020204" pitchFamily="34" charset="0"/>
              </a:rPr>
              <a:t>) </a:t>
            </a:r>
            <a:r>
              <a:rPr lang="it-IT" altLang="en-US" sz="1846" b="1" dirty="0">
                <a:latin typeface="Arial" panose="020B0604020202020204" pitchFamily="34" charset="0"/>
              </a:rPr>
              <a:t>“capitale rigenerato”</a:t>
            </a:r>
          </a:p>
          <a:p>
            <a:pPr marL="175851" indent="-175851" algn="just" defTabSz="703402"/>
            <a:endParaRPr lang="it-IT" altLang="en-US" sz="1846" b="1" dirty="0">
              <a:latin typeface="Arial" panose="020B0604020202020204" pitchFamily="34" charset="0"/>
            </a:endParaRPr>
          </a:p>
          <a:p>
            <a:pPr marL="175851" indent="-175851" algn="just" defTabSz="703402"/>
            <a:r>
              <a:rPr lang="it-IT" altLang="en-US" sz="1846" dirty="0">
                <a:latin typeface="Arial" panose="020B0604020202020204" pitchFamily="34" charset="0"/>
              </a:rPr>
              <a:t>il fenomeno di produzione di nuova ricchezza o (utili generati per effetto della gestione=</a:t>
            </a:r>
            <a:r>
              <a:rPr lang="it-IT" altLang="en-US" sz="1846" u="sng" dirty="0">
                <a:latin typeface="Arial" panose="020B0604020202020204" pitchFamily="34" charset="0"/>
              </a:rPr>
              <a:t>autofinanziamento da utili</a:t>
            </a:r>
            <a:r>
              <a:rPr lang="it-IT" altLang="en-US" sz="1846" dirty="0">
                <a:latin typeface="Arial" panose="020B0604020202020204" pitchFamily="34" charset="0"/>
              </a:rPr>
              <a:t>) </a:t>
            </a:r>
            <a:r>
              <a:rPr lang="it-IT" altLang="en-US" sz="1846" b="1" dirty="0">
                <a:latin typeface="Arial" panose="020B0604020202020204" pitchFamily="34" charset="0"/>
              </a:rPr>
              <a:t>“capitale </a:t>
            </a:r>
            <a:r>
              <a:rPr lang="it-IT" altLang="en-US" sz="1846" b="1" dirty="0" err="1">
                <a:latin typeface="Arial" panose="020B0604020202020204" pitchFamily="34" charset="0"/>
              </a:rPr>
              <a:t>autogenerato</a:t>
            </a:r>
            <a:r>
              <a:rPr lang="it-IT" altLang="en-US" sz="1846" b="1" dirty="0">
                <a:latin typeface="Arial" panose="020B0604020202020204" pitchFamily="34" charset="0"/>
              </a:rPr>
              <a:t>” 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2058866" y="638908"/>
            <a:ext cx="4743606" cy="404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it-IT" altLang="en-US" sz="2031" b="1">
                <a:latin typeface="Arial" panose="020B0604020202020204" pitchFamily="34" charset="0"/>
              </a:rPr>
              <a:t>Autofinanziamento in senso “ampio”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524000" y="2275743"/>
            <a:ext cx="7315200" cy="10298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it-IT" altLang="en-US" sz="2031" dirty="0">
                <a:latin typeface="Arial" panose="020B0604020202020204" pitchFamily="34" charset="0"/>
              </a:rPr>
              <a:t>fenomeno finanziario capace di produrre un miglioramento del preesistente rapporto tra investimenti e mezzi finanziari attinti ai terzi o conferiti dalla proprietà</a:t>
            </a:r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auto">
          <a:xfrm rot="5400000">
            <a:off x="4205655" y="1440473"/>
            <a:ext cx="808892" cy="4953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folHlink"/>
          </a:solidFill>
          <a:ln w="12699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51" name="AutoShape 7"/>
          <p:cNvSpPr>
            <a:spLocks noChangeArrowheads="1"/>
          </p:cNvSpPr>
          <p:nvPr/>
        </p:nvSpPr>
        <p:spPr bwMode="auto">
          <a:xfrm>
            <a:off x="1259632" y="2162908"/>
            <a:ext cx="7655768" cy="1266092"/>
          </a:xfrm>
          <a:prstGeom prst="roundRect">
            <a:avLst>
              <a:gd name="adj" fmla="val 16667"/>
            </a:avLst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5824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3810000" y="1389185"/>
            <a:ext cx="4495800" cy="4642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71" name="Line 3"/>
          <p:cNvSpPr>
            <a:spLocks noChangeShapeType="1"/>
          </p:cNvSpPr>
          <p:nvPr/>
        </p:nvSpPr>
        <p:spPr bwMode="auto">
          <a:xfrm>
            <a:off x="6019800" y="1389185"/>
            <a:ext cx="0" cy="4642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3810000" y="3288323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3810000" y="4906108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6477000" y="3499339"/>
            <a:ext cx="1219200" cy="419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en-US" sz="2123">
                <a:latin typeface="Arial" panose="020B0604020202020204" pitchFamily="34" charset="0"/>
              </a:rPr>
              <a:t>Ricavi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4191000" y="1529862"/>
            <a:ext cx="1447800" cy="745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en-US" sz="2123">
                <a:latin typeface="Arial" panose="020B0604020202020204" pitchFamily="34" charset="0"/>
              </a:rPr>
              <a:t>Consumi ffs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4267200" y="5257801"/>
            <a:ext cx="1447800" cy="419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en-US" sz="2123">
                <a:latin typeface="Arial" panose="020B0604020202020204" pitchFamily="34" charset="0"/>
              </a:rPr>
              <a:t>Utile</a:t>
            </a:r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>
            <a:off x="3810000" y="2373923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4191000" y="2388578"/>
            <a:ext cx="1447800" cy="745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en-US" sz="2123">
                <a:latin typeface="Arial" panose="020B0604020202020204" pitchFamily="34" charset="0"/>
              </a:rPr>
              <a:t>Consumi ffr</a:t>
            </a:r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>
            <a:off x="3810000" y="3991708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3886200" y="3232639"/>
            <a:ext cx="2057400" cy="745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en-US" sz="2123">
                <a:latin typeface="Arial" panose="020B0604020202020204" pitchFamily="34" charset="0"/>
              </a:rPr>
              <a:t>Perdite future presunte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3886200" y="4076701"/>
            <a:ext cx="2057400" cy="745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en-US" sz="2123">
                <a:latin typeface="Arial" panose="020B0604020202020204" pitchFamily="34" charset="0"/>
              </a:rPr>
              <a:t>Costi futuri presunti</a:t>
            </a: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755576" y="3645877"/>
            <a:ext cx="2140024" cy="107240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it-IT" altLang="en-US" sz="2123" dirty="0">
                <a:latin typeface="Arial" panose="020B0604020202020204" pitchFamily="34" charset="0"/>
              </a:rPr>
              <a:t>Autofinanziamento in senso “ampio”</a:t>
            </a: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755576" y="5061439"/>
            <a:ext cx="2140024" cy="107240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it-IT" altLang="en-US" sz="2123" dirty="0">
                <a:latin typeface="Arial" panose="020B0604020202020204" pitchFamily="34" charset="0"/>
              </a:rPr>
              <a:t>Autofinanziamento in senso stretto</a:t>
            </a:r>
          </a:p>
        </p:txBody>
      </p:sp>
      <p:sp>
        <p:nvSpPr>
          <p:cNvPr id="7184" name="Line 16"/>
          <p:cNvSpPr>
            <a:spLocks noChangeShapeType="1"/>
          </p:cNvSpPr>
          <p:nvPr/>
        </p:nvSpPr>
        <p:spPr bwMode="auto">
          <a:xfrm>
            <a:off x="3505200" y="4906108"/>
            <a:ext cx="0" cy="112541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85" name="Line 17"/>
          <p:cNvSpPr>
            <a:spLocks noChangeShapeType="1"/>
          </p:cNvSpPr>
          <p:nvPr/>
        </p:nvSpPr>
        <p:spPr bwMode="auto">
          <a:xfrm>
            <a:off x="2895600" y="5398477"/>
            <a:ext cx="609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86" name="Line 18"/>
          <p:cNvSpPr>
            <a:spLocks noChangeShapeType="1"/>
          </p:cNvSpPr>
          <p:nvPr/>
        </p:nvSpPr>
        <p:spPr bwMode="auto">
          <a:xfrm flipV="1">
            <a:off x="2895600" y="3991707"/>
            <a:ext cx="685800" cy="58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87" name="Line 19"/>
          <p:cNvSpPr>
            <a:spLocks noChangeShapeType="1"/>
          </p:cNvSpPr>
          <p:nvPr/>
        </p:nvSpPr>
        <p:spPr bwMode="auto">
          <a:xfrm>
            <a:off x="3657600" y="2373923"/>
            <a:ext cx="0" cy="3657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1835696" y="545124"/>
            <a:ext cx="6622504" cy="745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it-IT" altLang="en-US" sz="2123" b="1">
                <a:latin typeface="Arial" panose="020B0604020202020204" pitchFamily="34" charset="0"/>
              </a:rPr>
              <a:t>Autofinanziamento in senso stretto e in senso “ampio”</a:t>
            </a:r>
            <a:endParaRPr lang="it-IT" altLang="en-US" sz="2123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196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3810000" y="1389185"/>
            <a:ext cx="4495800" cy="4642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5" name="Line 3"/>
          <p:cNvSpPr>
            <a:spLocks noChangeShapeType="1"/>
          </p:cNvSpPr>
          <p:nvPr/>
        </p:nvSpPr>
        <p:spPr bwMode="auto">
          <a:xfrm>
            <a:off x="6019800" y="1389185"/>
            <a:ext cx="0" cy="4642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3810000" y="3288323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3810000" y="4906108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6477000" y="3499339"/>
            <a:ext cx="1219200" cy="419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en-US" sz="2123">
                <a:latin typeface="Arial" panose="020B0604020202020204" pitchFamily="34" charset="0"/>
              </a:rPr>
              <a:t>Ricavi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4191000" y="1529862"/>
            <a:ext cx="1447800" cy="745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en-US" sz="2123">
                <a:latin typeface="Arial" panose="020B0604020202020204" pitchFamily="34" charset="0"/>
              </a:rPr>
              <a:t>Consumi ffs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4267200" y="5257801"/>
            <a:ext cx="1447800" cy="419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en-US" sz="2123">
                <a:latin typeface="Arial" panose="020B0604020202020204" pitchFamily="34" charset="0"/>
              </a:rPr>
              <a:t>Utile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3810000" y="2373923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4191000" y="2388578"/>
            <a:ext cx="1447800" cy="745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en-US" sz="2123">
                <a:latin typeface="Arial" panose="020B0604020202020204" pitchFamily="34" charset="0"/>
              </a:rPr>
              <a:t>Consumi ffr</a:t>
            </a:r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>
            <a:off x="3657600" y="3991708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886200" y="3232639"/>
            <a:ext cx="2057400" cy="745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en-US" sz="2123">
                <a:latin typeface="Arial" panose="020B0604020202020204" pitchFamily="34" charset="0"/>
              </a:rPr>
              <a:t>Perdite future presunte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3886200" y="4076701"/>
            <a:ext cx="2057400" cy="745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en-US" sz="2123">
                <a:latin typeface="Arial" panose="020B0604020202020204" pitchFamily="34" charset="0"/>
              </a:rPr>
              <a:t>Costi futuri presunti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827584" y="2866293"/>
            <a:ext cx="2068016" cy="74571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it-IT" altLang="en-US" sz="2123">
                <a:latin typeface="Arial" panose="020B0604020202020204" pitchFamily="34" charset="0"/>
              </a:rPr>
              <a:t>Capitale </a:t>
            </a:r>
          </a:p>
          <a:p>
            <a:pPr algn="ctr"/>
            <a:r>
              <a:rPr lang="it-IT" altLang="en-US" sz="2123">
                <a:latin typeface="Arial" panose="020B0604020202020204" pitchFamily="34" charset="0"/>
              </a:rPr>
              <a:t>rigenerato</a:t>
            </a: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827584" y="4586654"/>
            <a:ext cx="2068016" cy="74571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it-IT" altLang="en-US" sz="2123">
                <a:latin typeface="Arial" panose="020B0604020202020204" pitchFamily="34" charset="0"/>
              </a:rPr>
              <a:t>Capitale autogenerato</a:t>
            </a:r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>
            <a:off x="3657600" y="3991708"/>
            <a:ext cx="0" cy="203981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V="1">
            <a:off x="2895600" y="3212123"/>
            <a:ext cx="685800" cy="58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>
            <a:off x="3657600" y="2373923"/>
            <a:ext cx="0" cy="161778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211" name="Text Box 19"/>
          <p:cNvSpPr txBox="1">
            <a:spLocks noChangeArrowheads="1"/>
          </p:cNvSpPr>
          <p:nvPr/>
        </p:nvSpPr>
        <p:spPr bwMode="auto">
          <a:xfrm>
            <a:off x="609600" y="545124"/>
            <a:ext cx="7848600" cy="419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it-IT" altLang="en-US" sz="2123" b="1">
                <a:latin typeface="Arial" panose="020B0604020202020204" pitchFamily="34" charset="0"/>
              </a:rPr>
              <a:t>Capitale rigenerato e capitale autogenerato</a:t>
            </a:r>
            <a:endParaRPr lang="it-IT" altLang="en-US" sz="2123">
              <a:latin typeface="Arial" panose="020B0604020202020204" pitchFamily="34" charset="0"/>
            </a:endParaRPr>
          </a:p>
        </p:txBody>
      </p:sp>
      <p:sp>
        <p:nvSpPr>
          <p:cNvPr id="8213" name="Line 21"/>
          <p:cNvSpPr>
            <a:spLocks noChangeShapeType="1"/>
          </p:cNvSpPr>
          <p:nvPr/>
        </p:nvSpPr>
        <p:spPr bwMode="auto">
          <a:xfrm flipV="1">
            <a:off x="2895600" y="4970584"/>
            <a:ext cx="685800" cy="58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7546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0527B-D627-4BC1-9DEB-2A0A22F88FB2}" type="slidenum">
              <a:rPr lang="it-IT" altLang="en-US"/>
              <a:pPr/>
              <a:t>7</a:t>
            </a:fld>
            <a:endParaRPr lang="it-IT" alt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2303584"/>
            <a:ext cx="7772400" cy="1617785"/>
          </a:xfrm>
          <a:noFill/>
          <a:ln/>
        </p:spPr>
        <p:txBody>
          <a:bodyPr vert="horz" wrap="square" lIns="84992" tIns="42497" rIns="84992" bIns="42497" numCol="1" anchor="t" anchorCtr="0" compatLnSpc="1">
            <a:prstTxWarp prst="textNoShape">
              <a:avLst/>
            </a:prstTxWarp>
          </a:bodyPr>
          <a:lstStyle/>
          <a:p>
            <a:pPr marL="0" indent="0" algn="just" defTabSz="703402">
              <a:lnSpc>
                <a:spcPct val="10000"/>
              </a:lnSpc>
              <a:buNone/>
            </a:pPr>
            <a:endParaRPr lang="it-IT" altLang="en-US" sz="2585" b="1">
              <a:latin typeface="Arial" panose="020B0604020202020204" pitchFamily="34" charset="0"/>
            </a:endParaRPr>
          </a:p>
          <a:p>
            <a:pPr marL="0" indent="0" algn="just" defTabSz="703402">
              <a:lnSpc>
                <a:spcPct val="90000"/>
              </a:lnSpc>
              <a:buNone/>
            </a:pPr>
            <a:r>
              <a:rPr lang="it-IT" altLang="en-US" sz="2400">
                <a:latin typeface="Arial" panose="020B0604020202020204" pitchFamily="34" charset="0"/>
              </a:rPr>
              <a:t>rappresenta la </a:t>
            </a:r>
            <a:r>
              <a:rPr lang="it-IT" altLang="en-US" sz="2400" u="sng">
                <a:latin typeface="Arial" panose="020B0604020202020204" pitchFamily="34" charset="0"/>
              </a:rPr>
              <a:t>rigenerazione del capitale</a:t>
            </a:r>
            <a:r>
              <a:rPr lang="it-IT" altLang="en-US" sz="2400">
                <a:latin typeface="Arial" panose="020B0604020202020204" pitchFamily="34" charset="0"/>
              </a:rPr>
              <a:t> precedentemente investito in ffr, che può essere temporaneamente utilizzato - fino al momento del rinnovo di tali ffr - per finanziare altri investimenti.</a:t>
            </a:r>
          </a:p>
          <a:p>
            <a:pPr marL="0" indent="0" algn="just" defTabSz="703402">
              <a:lnSpc>
                <a:spcPct val="90000"/>
              </a:lnSpc>
              <a:buNone/>
            </a:pPr>
            <a:endParaRPr lang="it-IT" altLang="en-US" sz="2400">
              <a:latin typeface="Arial" panose="020B0604020202020204" pitchFamily="34" charset="0"/>
            </a:endParaRPr>
          </a:p>
          <a:p>
            <a:pPr marL="0" indent="0" algn="just" defTabSz="703402">
              <a:lnSpc>
                <a:spcPct val="90000"/>
              </a:lnSpc>
              <a:buNone/>
            </a:pPr>
            <a:endParaRPr lang="it-IT" altLang="en-US" sz="2215">
              <a:latin typeface="Arial" panose="020B0604020202020204" pitchFamily="34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072912" y="613997"/>
            <a:ext cx="2949846" cy="433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it-IT" altLang="en-US" sz="1846" b="1">
                <a:latin typeface="Arial" panose="020B0604020202020204" pitchFamily="34" charset="0"/>
              </a:rPr>
              <a:t>“</a:t>
            </a:r>
            <a:r>
              <a:rPr lang="it-IT" altLang="en-US" sz="2215" b="1">
                <a:latin typeface="Arial" panose="020B0604020202020204" pitchFamily="34" charset="0"/>
              </a:rPr>
              <a:t>capitale rigenerato</a:t>
            </a:r>
            <a:r>
              <a:rPr lang="it-IT" altLang="en-US" sz="1846" b="1"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647700" y="4961793"/>
            <a:ext cx="8001000" cy="1228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it-IT" altLang="en-US" sz="1846">
                <a:latin typeface="Arial" panose="020B0604020202020204" pitchFamily="34" charset="0"/>
              </a:rPr>
              <a:t>Oltre all’ammortamento, bisogna considerare la eventualità di perdite future che possono intaccare il capitale investito e, quindi, prevedere che una parte delle risorse finanziarie conseguite debba coprire tali perdite eventuali.</a:t>
            </a:r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 rot="5400000">
            <a:off x="4245219" y="1417027"/>
            <a:ext cx="844062" cy="6477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folHlink"/>
          </a:solidFill>
          <a:ln w="12699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762000" y="2233246"/>
            <a:ext cx="7924800" cy="1828800"/>
          </a:xfrm>
          <a:prstGeom prst="flowChartAlternateProcess">
            <a:avLst/>
          </a:prstGeom>
          <a:noFill/>
          <a:ln w="12699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23" name="AutoShape 7"/>
          <p:cNvSpPr>
            <a:spLocks noChangeArrowheads="1"/>
          </p:cNvSpPr>
          <p:nvPr/>
        </p:nvSpPr>
        <p:spPr bwMode="auto">
          <a:xfrm>
            <a:off x="2895600" y="474785"/>
            <a:ext cx="3505200" cy="633046"/>
          </a:xfrm>
          <a:prstGeom prst="bevel">
            <a:avLst>
              <a:gd name="adj" fmla="val 12500"/>
            </a:avLst>
          </a:prstGeom>
          <a:noFill/>
          <a:ln w="12699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192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52791-F21E-4BF9-B429-63B1FDE8C543}" type="slidenum">
              <a:rPr lang="it-IT" altLang="en-US"/>
              <a:pPr/>
              <a:t>8</a:t>
            </a:fld>
            <a:endParaRPr lang="it-IT" alt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67744" y="1740877"/>
            <a:ext cx="6190456" cy="2672862"/>
          </a:xfrm>
          <a:noFill/>
          <a:ln/>
        </p:spPr>
        <p:txBody>
          <a:bodyPr vert="horz" wrap="square" lIns="84992" tIns="42497" rIns="84992" bIns="42497" numCol="1" anchor="t" anchorCtr="0" compatLnSpc="1">
            <a:prstTxWarp prst="textNoShape">
              <a:avLst/>
            </a:prstTxWarp>
          </a:bodyPr>
          <a:lstStyle/>
          <a:p>
            <a:pPr marL="263776" indent="-263776" algn="just" defTabSz="703402">
              <a:lnSpc>
                <a:spcPct val="10000"/>
              </a:lnSpc>
              <a:buNone/>
            </a:pPr>
            <a:endParaRPr lang="it-IT" altLang="en-US" sz="2031" b="1" dirty="0">
              <a:latin typeface="Arial" panose="020B0604020202020204" pitchFamily="34" charset="0"/>
            </a:endParaRPr>
          </a:p>
          <a:p>
            <a:pPr marL="263776" indent="-263776" algn="just" defTabSz="703402">
              <a:lnSpc>
                <a:spcPct val="90000"/>
              </a:lnSpc>
              <a:buNone/>
            </a:pPr>
            <a:r>
              <a:rPr lang="it-IT" altLang="en-US" sz="2031" u="sng" dirty="0">
                <a:latin typeface="Arial" panose="020B0604020202020204" pitchFamily="34" charset="0"/>
              </a:rPr>
              <a:t>Prima componente: copertura di costi presunti futuri</a:t>
            </a:r>
            <a:endParaRPr lang="it-IT" altLang="en-US" sz="2031" b="1" i="1" dirty="0">
              <a:latin typeface="Arial" panose="020B0604020202020204" pitchFamily="34" charset="0"/>
            </a:endParaRPr>
          </a:p>
          <a:p>
            <a:pPr marL="263776" indent="-263776" algn="just" defTabSz="703402">
              <a:lnSpc>
                <a:spcPct val="90000"/>
              </a:lnSpc>
              <a:buNone/>
            </a:pPr>
            <a:r>
              <a:rPr lang="it-IT" altLang="en-US" sz="2031" dirty="0">
                <a:latin typeface="Arial" panose="020B0604020202020204" pitchFamily="34" charset="0"/>
              </a:rPr>
              <a:t>	Le risorse finanziarie che coprono tali costi restano a disposizione dell’impresa fino al momento in cui eventualmente si verificano tali eventi</a:t>
            </a:r>
          </a:p>
          <a:p>
            <a:pPr marL="263776" indent="-263776" algn="just" defTabSz="703402">
              <a:lnSpc>
                <a:spcPct val="90000"/>
              </a:lnSpc>
              <a:buNone/>
            </a:pPr>
            <a:r>
              <a:rPr lang="it-IT" altLang="en-US" sz="2031" u="sng" dirty="0">
                <a:latin typeface="Arial" panose="020B0604020202020204" pitchFamily="34" charset="0"/>
              </a:rPr>
              <a:t>Seconda componente: utile di periodo</a:t>
            </a:r>
            <a:r>
              <a:rPr lang="it-IT" altLang="en-US" sz="2031" dirty="0">
                <a:latin typeface="Arial" panose="020B0604020202020204" pitchFamily="34" charset="0"/>
              </a:rPr>
              <a:t> </a:t>
            </a:r>
          </a:p>
          <a:p>
            <a:pPr marL="263776" indent="-263776" algn="just" defTabSz="703402">
              <a:lnSpc>
                <a:spcPct val="90000"/>
              </a:lnSpc>
              <a:buNone/>
            </a:pPr>
            <a:r>
              <a:rPr lang="it-IT" altLang="en-US" sz="2031" dirty="0">
                <a:latin typeface="Arial" panose="020B0604020202020204" pitchFamily="34" charset="0"/>
              </a:rPr>
              <a:t>	Costituita dagli utili conseguiti che sono destinati ad essere distribuiti ai soci o ad essere accantonati a riserva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1043607" y="5479074"/>
            <a:ext cx="7490793" cy="660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it-IT" altLang="en-US" sz="1846" u="sng">
                <a:latin typeface="Arial" panose="020B0604020202020204" pitchFamily="34" charset="0"/>
              </a:rPr>
              <a:t>La seconda componente ha in parte natura temporanea ed in parte permanente</a:t>
            </a:r>
            <a:endParaRPr lang="it-IT" altLang="en-US" sz="1846">
              <a:latin typeface="Arial" panose="020B0604020202020204" pitchFamily="34" charset="0"/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043607" y="4969120"/>
            <a:ext cx="5509593" cy="376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it-IT" altLang="en-US" sz="1846" u="sng" dirty="0">
                <a:latin typeface="Arial" panose="020B0604020202020204" pitchFamily="34" charset="0"/>
              </a:rPr>
              <a:t>La prima componente ha natura</a:t>
            </a:r>
            <a:r>
              <a:rPr lang="it-IT" altLang="en-US" sz="1846" b="1" dirty="0">
                <a:latin typeface="Arial" panose="020B0604020202020204" pitchFamily="34" charset="0"/>
              </a:rPr>
              <a:t> </a:t>
            </a:r>
            <a:r>
              <a:rPr lang="it-IT" altLang="en-US" sz="1846" i="1" u="sng" dirty="0">
                <a:latin typeface="Arial" panose="020B0604020202020204" pitchFamily="34" charset="0"/>
              </a:rPr>
              <a:t>temporanea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2819400" y="652985"/>
            <a:ext cx="4628190" cy="654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it-IT" altLang="en-US" sz="2031" dirty="0">
                <a:latin typeface="Arial" panose="020B0604020202020204" pitchFamily="34" charset="0"/>
              </a:rPr>
              <a:t>Il “</a:t>
            </a:r>
            <a:r>
              <a:rPr lang="it-IT" altLang="en-US" sz="2031" b="1" dirty="0">
                <a:latin typeface="Arial" panose="020B0604020202020204" pitchFamily="34" charset="0"/>
              </a:rPr>
              <a:t>capitale </a:t>
            </a:r>
            <a:r>
              <a:rPr lang="it-IT" altLang="en-US" sz="2031" b="1" dirty="0" err="1">
                <a:latin typeface="Arial" panose="020B0604020202020204" pitchFamily="34" charset="0"/>
              </a:rPr>
              <a:t>autogenerato</a:t>
            </a:r>
            <a:r>
              <a:rPr lang="it-IT" altLang="en-US" sz="2031" dirty="0">
                <a:latin typeface="Arial" panose="020B0604020202020204" pitchFamily="34" charset="0"/>
              </a:rPr>
              <a:t>” </a:t>
            </a:r>
          </a:p>
          <a:p>
            <a:pPr algn="ctr">
              <a:lnSpc>
                <a:spcPct val="90000"/>
              </a:lnSpc>
            </a:pPr>
            <a:r>
              <a:rPr lang="it-IT" altLang="en-US" sz="2031" dirty="0">
                <a:latin typeface="Arial" panose="020B0604020202020204" pitchFamily="34" charset="0"/>
              </a:rPr>
              <a:t>può essere distinto in due componenti.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2123728" y="545123"/>
            <a:ext cx="5688632" cy="914400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247" name="AutoShape 7"/>
          <p:cNvSpPr>
            <a:spLocks noChangeArrowheads="1"/>
          </p:cNvSpPr>
          <p:nvPr/>
        </p:nvSpPr>
        <p:spPr bwMode="auto">
          <a:xfrm>
            <a:off x="838200" y="4624754"/>
            <a:ext cx="7772400" cy="1617785"/>
          </a:xfrm>
          <a:prstGeom prst="foldedCorner">
            <a:avLst>
              <a:gd name="adj" fmla="val 12500"/>
            </a:avLst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248" name="AutoShape 8"/>
          <p:cNvSpPr>
            <a:spLocks noChangeArrowheads="1"/>
          </p:cNvSpPr>
          <p:nvPr/>
        </p:nvSpPr>
        <p:spPr bwMode="auto">
          <a:xfrm>
            <a:off x="1696553" y="1002323"/>
            <a:ext cx="288570" cy="1688123"/>
          </a:xfrm>
          <a:prstGeom prst="curvedRightArrow">
            <a:avLst>
              <a:gd name="adj1" fmla="val 73846"/>
              <a:gd name="adj2" fmla="val 147692"/>
              <a:gd name="adj3" fmla="val 33333"/>
            </a:avLst>
          </a:prstGeom>
          <a:solidFill>
            <a:schemeClr val="bg1"/>
          </a:solidFill>
          <a:ln w="12699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249" name="AutoShape 9"/>
          <p:cNvSpPr>
            <a:spLocks noChangeArrowheads="1"/>
          </p:cNvSpPr>
          <p:nvPr/>
        </p:nvSpPr>
        <p:spPr bwMode="auto">
          <a:xfrm>
            <a:off x="1595264" y="953409"/>
            <a:ext cx="395808" cy="3165231"/>
          </a:xfrm>
          <a:prstGeom prst="curvedRightArrow">
            <a:avLst>
              <a:gd name="adj1" fmla="val 92308"/>
              <a:gd name="adj2" fmla="val 184615"/>
              <a:gd name="adj3" fmla="val 33333"/>
            </a:avLst>
          </a:prstGeom>
          <a:solidFill>
            <a:schemeClr val="bg1"/>
          </a:solidFill>
          <a:ln w="12699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0879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6477000" y="3499339"/>
            <a:ext cx="1219200" cy="419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en-US" sz="2123">
                <a:latin typeface="Arial" panose="020B0604020202020204" pitchFamily="34" charset="0"/>
              </a:rPr>
              <a:t>Ricavi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4191000" y="1529862"/>
            <a:ext cx="1447800" cy="745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en-US" sz="2123">
                <a:latin typeface="Arial" panose="020B0604020202020204" pitchFamily="34" charset="0"/>
              </a:rPr>
              <a:t>Consumi ffs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4191000" y="2388578"/>
            <a:ext cx="1447800" cy="745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en-US" sz="2123">
                <a:latin typeface="Arial" panose="020B0604020202020204" pitchFamily="34" charset="0"/>
              </a:rPr>
              <a:t>Consumi ffr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3886200" y="3232639"/>
            <a:ext cx="2057400" cy="745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en-US" sz="2123">
                <a:latin typeface="Arial" panose="020B0604020202020204" pitchFamily="34" charset="0"/>
              </a:rPr>
              <a:t>Perdite future presunte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3886200" y="4076701"/>
            <a:ext cx="2057400" cy="745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en-US" sz="2123">
                <a:latin typeface="Arial" panose="020B0604020202020204" pitchFamily="34" charset="0"/>
              </a:rPr>
              <a:t>Costi futuri presunti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043608" y="3531577"/>
            <a:ext cx="1851992" cy="107240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it-IT" altLang="en-US" sz="2123">
                <a:latin typeface="Arial" panose="020B0604020202020204" pitchFamily="34" charset="0"/>
              </a:rPr>
              <a:t>Autofinanziamento</a:t>
            </a:r>
          </a:p>
          <a:p>
            <a:pPr algn="ctr"/>
            <a:r>
              <a:rPr lang="it-IT" altLang="en-US" sz="2123">
                <a:latin typeface="Arial" panose="020B0604020202020204" pitchFamily="34" charset="0"/>
              </a:rPr>
              <a:t>temporaneo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899592" y="5290039"/>
            <a:ext cx="1996008" cy="107240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it-IT" altLang="en-US" sz="2123">
                <a:latin typeface="Arial" panose="020B0604020202020204" pitchFamily="34" charset="0"/>
              </a:rPr>
              <a:t>Autofinanziamento</a:t>
            </a:r>
          </a:p>
          <a:p>
            <a:pPr algn="ctr"/>
            <a:r>
              <a:rPr lang="it-IT" altLang="en-US" sz="2123">
                <a:latin typeface="Arial" panose="020B0604020202020204" pitchFamily="34" charset="0"/>
              </a:rPr>
              <a:t>durevole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3657600" y="5468815"/>
            <a:ext cx="0" cy="56270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3657600" y="2373923"/>
            <a:ext cx="0" cy="309489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609600" y="545124"/>
            <a:ext cx="7848600" cy="419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it-IT" altLang="en-US" sz="2123" b="1">
                <a:latin typeface="Arial" panose="020B0604020202020204" pitchFamily="34" charset="0"/>
              </a:rPr>
              <a:t>Autofinanziamento temporaneo e durevole</a:t>
            </a:r>
            <a:endParaRPr lang="it-IT" altLang="en-US" sz="2123">
              <a:latin typeface="Arial" panose="020B0604020202020204" pitchFamily="34" charset="0"/>
            </a:endParaRPr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 flipV="1">
            <a:off x="2895600" y="5673969"/>
            <a:ext cx="685800" cy="58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3733800" y="4976447"/>
            <a:ext cx="2362200" cy="419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en-US" sz="2123">
                <a:latin typeface="Arial" panose="020B0604020202020204" pitchFamily="34" charset="0"/>
              </a:rPr>
              <a:t>Utile a dividendo</a:t>
            </a:r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3962400" y="5622682"/>
            <a:ext cx="2057400" cy="419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en-US" sz="2123">
                <a:latin typeface="Arial" panose="020B0604020202020204" pitchFamily="34" charset="0"/>
              </a:rPr>
              <a:t>Utile a riserva</a:t>
            </a:r>
          </a:p>
        </p:txBody>
      </p:sp>
      <p:grpSp>
        <p:nvGrpSpPr>
          <p:cNvPr id="11280" name="Group 16"/>
          <p:cNvGrpSpPr>
            <a:grpSpLocks/>
          </p:cNvGrpSpPr>
          <p:nvPr/>
        </p:nvGrpSpPr>
        <p:grpSpPr bwMode="auto">
          <a:xfrm>
            <a:off x="3810000" y="1389185"/>
            <a:ext cx="4495800" cy="4642338"/>
            <a:chOff x="2400" y="768"/>
            <a:chExt cx="2832" cy="3168"/>
          </a:xfrm>
        </p:grpSpPr>
        <p:sp>
          <p:nvSpPr>
            <p:cNvPr id="11281" name="Line 17"/>
            <p:cNvSpPr>
              <a:spLocks noChangeShapeType="1"/>
            </p:cNvSpPr>
            <p:nvPr/>
          </p:nvSpPr>
          <p:spPr bwMode="auto">
            <a:xfrm>
              <a:off x="3792" y="768"/>
              <a:ext cx="1" cy="31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282" name="Rectangle 18"/>
            <p:cNvSpPr>
              <a:spLocks noChangeArrowheads="1"/>
            </p:cNvSpPr>
            <p:nvPr/>
          </p:nvSpPr>
          <p:spPr bwMode="auto">
            <a:xfrm>
              <a:off x="2400" y="768"/>
              <a:ext cx="2832" cy="316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1283" name="Line 19"/>
          <p:cNvSpPr>
            <a:spLocks noChangeShapeType="1"/>
          </p:cNvSpPr>
          <p:nvPr/>
        </p:nvSpPr>
        <p:spPr bwMode="auto">
          <a:xfrm>
            <a:off x="3810000" y="3288323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284" name="Line 20"/>
          <p:cNvSpPr>
            <a:spLocks noChangeShapeType="1"/>
          </p:cNvSpPr>
          <p:nvPr/>
        </p:nvSpPr>
        <p:spPr bwMode="auto">
          <a:xfrm>
            <a:off x="3810000" y="4906108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285" name="Line 21"/>
          <p:cNvSpPr>
            <a:spLocks noChangeShapeType="1"/>
          </p:cNvSpPr>
          <p:nvPr/>
        </p:nvSpPr>
        <p:spPr bwMode="auto">
          <a:xfrm>
            <a:off x="3810000" y="3991708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286" name="Line 22"/>
          <p:cNvSpPr>
            <a:spLocks noChangeShapeType="1"/>
          </p:cNvSpPr>
          <p:nvPr/>
        </p:nvSpPr>
        <p:spPr bwMode="auto">
          <a:xfrm>
            <a:off x="3657600" y="2373923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287" name="Line 23"/>
          <p:cNvSpPr>
            <a:spLocks noChangeShapeType="1"/>
          </p:cNvSpPr>
          <p:nvPr/>
        </p:nvSpPr>
        <p:spPr bwMode="auto">
          <a:xfrm>
            <a:off x="3657600" y="5468815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288" name="Line 24"/>
          <p:cNvSpPr>
            <a:spLocks noChangeShapeType="1"/>
          </p:cNvSpPr>
          <p:nvPr/>
        </p:nvSpPr>
        <p:spPr bwMode="auto">
          <a:xfrm flipV="1">
            <a:off x="2895600" y="3851031"/>
            <a:ext cx="685800" cy="58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0787462"/>
      </p:ext>
    </p:extLst>
  </p:cSld>
  <p:clrMapOvr>
    <a:masterClrMapping/>
  </p:clrMapOvr>
</p:sld>
</file>

<file path=ppt/theme/theme1.xml><?xml version="1.0" encoding="utf-8"?>
<a:theme xmlns:a="http://schemas.openxmlformats.org/drawingml/2006/main" name="ea">
  <a:themeElements>
    <a:clrScheme name="ea 10">
      <a:dk1>
        <a:srgbClr val="000000"/>
      </a:dk1>
      <a:lt1>
        <a:srgbClr val="FFFFFF"/>
      </a:lt1>
      <a:dk2>
        <a:srgbClr val="000000"/>
      </a:dk2>
      <a:lt2>
        <a:srgbClr val="666699"/>
      </a:lt2>
      <a:accent1>
        <a:srgbClr val="666699"/>
      </a:accent1>
      <a:accent2>
        <a:srgbClr val="9999FF"/>
      </a:accent2>
      <a:accent3>
        <a:srgbClr val="FFFFFF"/>
      </a:accent3>
      <a:accent4>
        <a:srgbClr val="000000"/>
      </a:accent4>
      <a:accent5>
        <a:srgbClr val="B8B8CA"/>
      </a:accent5>
      <a:accent6>
        <a:srgbClr val="8A8AE7"/>
      </a:accent6>
      <a:hlink>
        <a:srgbClr val="3366FF"/>
      </a:hlink>
      <a:folHlink>
        <a:srgbClr val="808080"/>
      </a:folHlink>
    </a:clrScheme>
    <a:fontScheme name="e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a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Settings\Administrator\Dati applicazioni\Microsoft\Modelli\ea.pot</Template>
  <TotalTime>625</TotalTime>
  <Words>337</Words>
  <Application>Microsoft Office PowerPoint</Application>
  <PresentationFormat>Presentazione su schermo (4:3)</PresentationFormat>
  <Paragraphs>75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Wingdings</vt:lpstr>
      <vt:lpstr>ea</vt:lpstr>
      <vt:lpstr>L’Autofinanziamento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user</dc:creator>
  <cp:lastModifiedBy>luigi lepore</cp:lastModifiedBy>
  <cp:revision>57</cp:revision>
  <dcterms:created xsi:type="dcterms:W3CDTF">2005-09-20T10:34:20Z</dcterms:created>
  <dcterms:modified xsi:type="dcterms:W3CDTF">2019-05-02T07:22:58Z</dcterms:modified>
</cp:coreProperties>
</file>