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6" r:id="rId3"/>
    <p:sldId id="257" r:id="rId4"/>
    <p:sldId id="258" r:id="rId5"/>
    <p:sldId id="259" r:id="rId6"/>
    <p:sldId id="260" r:id="rId7"/>
    <p:sldId id="261" r:id="rId8"/>
    <p:sldId id="262" r:id="rId9"/>
    <p:sldId id="263" r:id="rId10"/>
    <p:sldId id="264" r:id="rId11"/>
    <p:sldId id="287" r:id="rId12"/>
    <p:sldId id="266" r:id="rId13"/>
    <p:sldId id="288" r:id="rId14"/>
    <p:sldId id="286" r:id="rId15"/>
    <p:sldId id="285" r:id="rId16"/>
    <p:sldId id="289" r:id="rId17"/>
    <p:sldId id="290" r:id="rId18"/>
    <p:sldId id="270" r:id="rId19"/>
    <p:sldId id="271" r:id="rId20"/>
    <p:sldId id="276" r:id="rId21"/>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2"/>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201D8CF9-A5BF-D809-346F-6F03F7D08C39}"/>
              </a:ext>
            </a:extLst>
          </p:cNvPr>
          <p:cNvSpPr>
            <a:spLocks noGrp="1"/>
          </p:cNvSpPr>
          <p:nvPr>
            <p:ph type="dt" sz="half" idx="10"/>
          </p:nvPr>
        </p:nvSpPr>
        <p:spPr/>
        <p:txBody>
          <a:bodyPr/>
          <a:lstStyle>
            <a:lvl1pPr>
              <a:defRPr/>
            </a:lvl1pPr>
          </a:lstStyle>
          <a:p>
            <a:pPr>
              <a:defRPr/>
            </a:pPr>
            <a:fld id="{7BF5D724-3364-A047-8879-5BAAD959E995}" type="datetimeFigureOut">
              <a:rPr lang="it-IT"/>
              <a:pPr>
                <a:defRPr/>
              </a:pPr>
              <a:t>24/05/2023</a:t>
            </a:fld>
            <a:endParaRPr lang="it-IT"/>
          </a:p>
        </p:txBody>
      </p:sp>
      <p:sp>
        <p:nvSpPr>
          <p:cNvPr id="5" name="Segnaposto piè di pagina 4">
            <a:extLst>
              <a:ext uri="{FF2B5EF4-FFF2-40B4-BE49-F238E27FC236}">
                <a16:creationId xmlns:a16="http://schemas.microsoft.com/office/drawing/2014/main" xmlns="" id="{26260172-3CD1-D67C-C2C2-A91FEE56DC0F}"/>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xmlns="" id="{BBC70D55-BA5B-29E4-B76F-CA988F813CEA}"/>
              </a:ext>
            </a:extLst>
          </p:cNvPr>
          <p:cNvSpPr>
            <a:spLocks noGrp="1"/>
          </p:cNvSpPr>
          <p:nvPr>
            <p:ph type="sldNum" sz="quarter" idx="12"/>
          </p:nvPr>
        </p:nvSpPr>
        <p:spPr/>
        <p:txBody>
          <a:bodyPr/>
          <a:lstStyle>
            <a:lvl1pPr>
              <a:defRPr/>
            </a:lvl1pPr>
          </a:lstStyle>
          <a:p>
            <a:fld id="{E3D0EA09-B711-4745-82BA-F4689D7BB88C}" type="slidenum">
              <a:rPr lang="it-IT" altLang="it-IT"/>
              <a:pPr/>
              <a:t>‹#›</a:t>
            </a:fld>
            <a:endParaRPr lang="it-IT" altLang="it-IT"/>
          </a:p>
        </p:txBody>
      </p:sp>
    </p:spTree>
    <p:extLst>
      <p:ext uri="{BB962C8B-B14F-4D97-AF65-F5344CB8AC3E}">
        <p14:creationId xmlns:p14="http://schemas.microsoft.com/office/powerpoint/2010/main" val="2583652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6F290778-3741-CE2D-A783-48BEEB5EB94B}"/>
              </a:ext>
            </a:extLst>
          </p:cNvPr>
          <p:cNvSpPr>
            <a:spLocks noGrp="1"/>
          </p:cNvSpPr>
          <p:nvPr>
            <p:ph type="dt" sz="half" idx="10"/>
          </p:nvPr>
        </p:nvSpPr>
        <p:spPr/>
        <p:txBody>
          <a:bodyPr/>
          <a:lstStyle>
            <a:lvl1pPr>
              <a:defRPr/>
            </a:lvl1pPr>
          </a:lstStyle>
          <a:p>
            <a:pPr>
              <a:defRPr/>
            </a:pPr>
            <a:fld id="{EA4016CD-1F2E-6B48-8347-1BBC613BAE47}" type="datetimeFigureOut">
              <a:rPr lang="it-IT"/>
              <a:pPr>
                <a:defRPr/>
              </a:pPr>
              <a:t>24/05/2023</a:t>
            </a:fld>
            <a:endParaRPr lang="it-IT"/>
          </a:p>
        </p:txBody>
      </p:sp>
      <p:sp>
        <p:nvSpPr>
          <p:cNvPr id="5" name="Segnaposto piè di pagina 4">
            <a:extLst>
              <a:ext uri="{FF2B5EF4-FFF2-40B4-BE49-F238E27FC236}">
                <a16:creationId xmlns:a16="http://schemas.microsoft.com/office/drawing/2014/main" xmlns="" id="{D75F0A13-F4D0-E004-B4FD-BA83967C9646}"/>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xmlns="" id="{90D4A664-4E78-1ABC-9FBD-FC1D6B1929D9}"/>
              </a:ext>
            </a:extLst>
          </p:cNvPr>
          <p:cNvSpPr>
            <a:spLocks noGrp="1"/>
          </p:cNvSpPr>
          <p:nvPr>
            <p:ph type="sldNum" sz="quarter" idx="12"/>
          </p:nvPr>
        </p:nvSpPr>
        <p:spPr/>
        <p:txBody>
          <a:bodyPr/>
          <a:lstStyle>
            <a:lvl1pPr>
              <a:defRPr/>
            </a:lvl1pPr>
          </a:lstStyle>
          <a:p>
            <a:fld id="{62907ACA-6433-0044-B8FB-58AAA1F25617}" type="slidenum">
              <a:rPr lang="it-IT" altLang="it-IT"/>
              <a:pPr/>
              <a:t>‹#›</a:t>
            </a:fld>
            <a:endParaRPr lang="it-IT" altLang="it-IT"/>
          </a:p>
        </p:txBody>
      </p:sp>
    </p:spTree>
    <p:extLst>
      <p:ext uri="{BB962C8B-B14F-4D97-AF65-F5344CB8AC3E}">
        <p14:creationId xmlns:p14="http://schemas.microsoft.com/office/powerpoint/2010/main" val="2160666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3BC774B8-FB6F-045A-AFFA-ED5EBCF74313}"/>
              </a:ext>
            </a:extLst>
          </p:cNvPr>
          <p:cNvSpPr>
            <a:spLocks noGrp="1"/>
          </p:cNvSpPr>
          <p:nvPr>
            <p:ph type="dt" sz="half" idx="10"/>
          </p:nvPr>
        </p:nvSpPr>
        <p:spPr/>
        <p:txBody>
          <a:bodyPr/>
          <a:lstStyle>
            <a:lvl1pPr>
              <a:defRPr/>
            </a:lvl1pPr>
          </a:lstStyle>
          <a:p>
            <a:pPr>
              <a:defRPr/>
            </a:pPr>
            <a:fld id="{B44EB6AB-CD88-1C40-87A6-114ECBA89AC9}" type="datetimeFigureOut">
              <a:rPr lang="it-IT"/>
              <a:pPr>
                <a:defRPr/>
              </a:pPr>
              <a:t>24/05/2023</a:t>
            </a:fld>
            <a:endParaRPr lang="it-IT"/>
          </a:p>
        </p:txBody>
      </p:sp>
      <p:sp>
        <p:nvSpPr>
          <p:cNvPr id="5" name="Segnaposto piè di pagina 4">
            <a:extLst>
              <a:ext uri="{FF2B5EF4-FFF2-40B4-BE49-F238E27FC236}">
                <a16:creationId xmlns:a16="http://schemas.microsoft.com/office/drawing/2014/main" xmlns="" id="{964642AE-8EA0-9F85-ABEB-AFEB9774C738}"/>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xmlns="" id="{79394936-42E3-E56E-AB0D-5CF5985DEE6C}"/>
              </a:ext>
            </a:extLst>
          </p:cNvPr>
          <p:cNvSpPr>
            <a:spLocks noGrp="1"/>
          </p:cNvSpPr>
          <p:nvPr>
            <p:ph type="sldNum" sz="quarter" idx="12"/>
          </p:nvPr>
        </p:nvSpPr>
        <p:spPr/>
        <p:txBody>
          <a:bodyPr/>
          <a:lstStyle>
            <a:lvl1pPr>
              <a:defRPr/>
            </a:lvl1pPr>
          </a:lstStyle>
          <a:p>
            <a:fld id="{37BEE9B7-F77B-334D-995C-F55FA14C5217}" type="slidenum">
              <a:rPr lang="it-IT" altLang="it-IT"/>
              <a:pPr/>
              <a:t>‹#›</a:t>
            </a:fld>
            <a:endParaRPr lang="it-IT" altLang="it-IT"/>
          </a:p>
        </p:txBody>
      </p:sp>
    </p:spTree>
    <p:extLst>
      <p:ext uri="{BB962C8B-B14F-4D97-AF65-F5344CB8AC3E}">
        <p14:creationId xmlns:p14="http://schemas.microsoft.com/office/powerpoint/2010/main" val="228340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9E2AD570-32CC-5177-7A46-7C74FAA7A192}"/>
              </a:ext>
            </a:extLst>
          </p:cNvPr>
          <p:cNvSpPr>
            <a:spLocks noGrp="1"/>
          </p:cNvSpPr>
          <p:nvPr>
            <p:ph type="dt" sz="half" idx="10"/>
          </p:nvPr>
        </p:nvSpPr>
        <p:spPr/>
        <p:txBody>
          <a:bodyPr/>
          <a:lstStyle>
            <a:lvl1pPr>
              <a:defRPr/>
            </a:lvl1pPr>
          </a:lstStyle>
          <a:p>
            <a:pPr>
              <a:defRPr/>
            </a:pPr>
            <a:fld id="{346F7464-D102-F947-86E6-9186BE686173}" type="datetimeFigureOut">
              <a:rPr lang="it-IT"/>
              <a:pPr>
                <a:defRPr/>
              </a:pPr>
              <a:t>24/05/2023</a:t>
            </a:fld>
            <a:endParaRPr lang="it-IT"/>
          </a:p>
        </p:txBody>
      </p:sp>
      <p:sp>
        <p:nvSpPr>
          <p:cNvPr id="5" name="Segnaposto piè di pagina 4">
            <a:extLst>
              <a:ext uri="{FF2B5EF4-FFF2-40B4-BE49-F238E27FC236}">
                <a16:creationId xmlns:a16="http://schemas.microsoft.com/office/drawing/2014/main" xmlns="" id="{7E4E9B36-586E-7A8D-CEF7-29C09B7D401F}"/>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xmlns="" id="{53FCFC6A-8C72-7757-6B64-E25338A7A05E}"/>
              </a:ext>
            </a:extLst>
          </p:cNvPr>
          <p:cNvSpPr>
            <a:spLocks noGrp="1"/>
          </p:cNvSpPr>
          <p:nvPr>
            <p:ph type="sldNum" sz="quarter" idx="12"/>
          </p:nvPr>
        </p:nvSpPr>
        <p:spPr/>
        <p:txBody>
          <a:bodyPr/>
          <a:lstStyle>
            <a:lvl1pPr>
              <a:defRPr/>
            </a:lvl1pPr>
          </a:lstStyle>
          <a:p>
            <a:fld id="{F82291A1-A307-784D-8900-94E97FB89D72}" type="slidenum">
              <a:rPr lang="it-IT" altLang="it-IT"/>
              <a:pPr/>
              <a:t>‹#›</a:t>
            </a:fld>
            <a:endParaRPr lang="it-IT" altLang="it-IT"/>
          </a:p>
        </p:txBody>
      </p:sp>
    </p:spTree>
    <p:extLst>
      <p:ext uri="{BB962C8B-B14F-4D97-AF65-F5344CB8AC3E}">
        <p14:creationId xmlns:p14="http://schemas.microsoft.com/office/powerpoint/2010/main" val="1592098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a:extLst>
              <a:ext uri="{FF2B5EF4-FFF2-40B4-BE49-F238E27FC236}">
                <a16:creationId xmlns:a16="http://schemas.microsoft.com/office/drawing/2014/main" xmlns="" id="{72620A80-7E47-B332-A424-E826490C4A53}"/>
              </a:ext>
            </a:extLst>
          </p:cNvPr>
          <p:cNvSpPr>
            <a:spLocks noGrp="1"/>
          </p:cNvSpPr>
          <p:nvPr>
            <p:ph type="dt" sz="half" idx="10"/>
          </p:nvPr>
        </p:nvSpPr>
        <p:spPr/>
        <p:txBody>
          <a:bodyPr/>
          <a:lstStyle>
            <a:lvl1pPr>
              <a:defRPr/>
            </a:lvl1pPr>
          </a:lstStyle>
          <a:p>
            <a:pPr>
              <a:defRPr/>
            </a:pPr>
            <a:fld id="{E9A618E4-DE8F-9548-B950-8097B87CBE7C}" type="datetimeFigureOut">
              <a:rPr lang="it-IT"/>
              <a:pPr>
                <a:defRPr/>
              </a:pPr>
              <a:t>24/05/2023</a:t>
            </a:fld>
            <a:endParaRPr lang="it-IT"/>
          </a:p>
        </p:txBody>
      </p:sp>
      <p:sp>
        <p:nvSpPr>
          <p:cNvPr id="5" name="Segnaposto piè di pagina 4">
            <a:extLst>
              <a:ext uri="{FF2B5EF4-FFF2-40B4-BE49-F238E27FC236}">
                <a16:creationId xmlns:a16="http://schemas.microsoft.com/office/drawing/2014/main" xmlns="" id="{BF0483CB-5EA3-AB60-9595-48F8658A12FB}"/>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xmlns="" id="{2D49920E-7B4F-68D3-2139-6616C981FB26}"/>
              </a:ext>
            </a:extLst>
          </p:cNvPr>
          <p:cNvSpPr>
            <a:spLocks noGrp="1"/>
          </p:cNvSpPr>
          <p:nvPr>
            <p:ph type="sldNum" sz="quarter" idx="12"/>
          </p:nvPr>
        </p:nvSpPr>
        <p:spPr/>
        <p:txBody>
          <a:bodyPr/>
          <a:lstStyle>
            <a:lvl1pPr>
              <a:defRPr/>
            </a:lvl1pPr>
          </a:lstStyle>
          <a:p>
            <a:fld id="{0CEC042C-CBDA-B045-BA39-613D56A9FEBC}" type="slidenum">
              <a:rPr lang="it-IT" altLang="it-IT"/>
              <a:pPr/>
              <a:t>‹#›</a:t>
            </a:fld>
            <a:endParaRPr lang="it-IT" altLang="it-IT"/>
          </a:p>
        </p:txBody>
      </p:sp>
    </p:spTree>
    <p:extLst>
      <p:ext uri="{BB962C8B-B14F-4D97-AF65-F5344CB8AC3E}">
        <p14:creationId xmlns:p14="http://schemas.microsoft.com/office/powerpoint/2010/main" val="212934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a:extLst>
              <a:ext uri="{FF2B5EF4-FFF2-40B4-BE49-F238E27FC236}">
                <a16:creationId xmlns:a16="http://schemas.microsoft.com/office/drawing/2014/main" xmlns="" id="{E5361AD3-1F8D-188F-AA39-5F72E79F6EBD}"/>
              </a:ext>
            </a:extLst>
          </p:cNvPr>
          <p:cNvSpPr>
            <a:spLocks noGrp="1"/>
          </p:cNvSpPr>
          <p:nvPr>
            <p:ph type="dt" sz="half" idx="10"/>
          </p:nvPr>
        </p:nvSpPr>
        <p:spPr/>
        <p:txBody>
          <a:bodyPr/>
          <a:lstStyle>
            <a:lvl1pPr>
              <a:defRPr/>
            </a:lvl1pPr>
          </a:lstStyle>
          <a:p>
            <a:pPr>
              <a:defRPr/>
            </a:pPr>
            <a:fld id="{DF3E1A38-B883-2247-A25C-187C8E76E2E2}" type="datetimeFigureOut">
              <a:rPr lang="it-IT"/>
              <a:pPr>
                <a:defRPr/>
              </a:pPr>
              <a:t>24/05/2023</a:t>
            </a:fld>
            <a:endParaRPr lang="it-IT"/>
          </a:p>
        </p:txBody>
      </p:sp>
      <p:sp>
        <p:nvSpPr>
          <p:cNvPr id="6" name="Segnaposto piè di pagina 4">
            <a:extLst>
              <a:ext uri="{FF2B5EF4-FFF2-40B4-BE49-F238E27FC236}">
                <a16:creationId xmlns:a16="http://schemas.microsoft.com/office/drawing/2014/main" xmlns="" id="{CBDDF3BF-24CC-DE2C-0B94-6C57BFE2C37D}"/>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xmlns="" id="{E31A6809-CD18-0435-05A2-47099D53E8B1}"/>
              </a:ext>
            </a:extLst>
          </p:cNvPr>
          <p:cNvSpPr>
            <a:spLocks noGrp="1"/>
          </p:cNvSpPr>
          <p:nvPr>
            <p:ph type="sldNum" sz="quarter" idx="12"/>
          </p:nvPr>
        </p:nvSpPr>
        <p:spPr/>
        <p:txBody>
          <a:bodyPr/>
          <a:lstStyle>
            <a:lvl1pPr>
              <a:defRPr/>
            </a:lvl1pPr>
          </a:lstStyle>
          <a:p>
            <a:fld id="{2A2D9A02-A3C9-9C44-A22B-4860A3EA9D52}" type="slidenum">
              <a:rPr lang="it-IT" altLang="it-IT"/>
              <a:pPr/>
              <a:t>‹#›</a:t>
            </a:fld>
            <a:endParaRPr lang="it-IT" altLang="it-IT"/>
          </a:p>
        </p:txBody>
      </p:sp>
    </p:spTree>
    <p:extLst>
      <p:ext uri="{BB962C8B-B14F-4D97-AF65-F5344CB8AC3E}">
        <p14:creationId xmlns:p14="http://schemas.microsoft.com/office/powerpoint/2010/main" val="175526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xmlns="" id="{FCF79D35-2CB9-460E-2B24-C99071E16FE4}"/>
              </a:ext>
            </a:extLst>
          </p:cNvPr>
          <p:cNvSpPr>
            <a:spLocks noGrp="1"/>
          </p:cNvSpPr>
          <p:nvPr>
            <p:ph type="dt" sz="half" idx="10"/>
          </p:nvPr>
        </p:nvSpPr>
        <p:spPr/>
        <p:txBody>
          <a:bodyPr/>
          <a:lstStyle>
            <a:lvl1pPr>
              <a:defRPr/>
            </a:lvl1pPr>
          </a:lstStyle>
          <a:p>
            <a:pPr>
              <a:defRPr/>
            </a:pPr>
            <a:fld id="{F33E7454-8FC3-E14F-9C51-BF5B92F95920}" type="datetimeFigureOut">
              <a:rPr lang="it-IT"/>
              <a:pPr>
                <a:defRPr/>
              </a:pPr>
              <a:t>24/05/2023</a:t>
            </a:fld>
            <a:endParaRPr lang="it-IT"/>
          </a:p>
        </p:txBody>
      </p:sp>
      <p:sp>
        <p:nvSpPr>
          <p:cNvPr id="8" name="Segnaposto piè di pagina 4">
            <a:extLst>
              <a:ext uri="{FF2B5EF4-FFF2-40B4-BE49-F238E27FC236}">
                <a16:creationId xmlns:a16="http://schemas.microsoft.com/office/drawing/2014/main" xmlns="" id="{1F8FE629-E4AF-94BE-C3D0-394FB98BAF95}"/>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5">
            <a:extLst>
              <a:ext uri="{FF2B5EF4-FFF2-40B4-BE49-F238E27FC236}">
                <a16:creationId xmlns:a16="http://schemas.microsoft.com/office/drawing/2014/main" xmlns="" id="{9C7ABFE5-9FA5-F377-A166-AF8CC4174181}"/>
              </a:ext>
            </a:extLst>
          </p:cNvPr>
          <p:cNvSpPr>
            <a:spLocks noGrp="1"/>
          </p:cNvSpPr>
          <p:nvPr>
            <p:ph type="sldNum" sz="quarter" idx="12"/>
          </p:nvPr>
        </p:nvSpPr>
        <p:spPr/>
        <p:txBody>
          <a:bodyPr/>
          <a:lstStyle>
            <a:lvl1pPr>
              <a:defRPr/>
            </a:lvl1pPr>
          </a:lstStyle>
          <a:p>
            <a:fld id="{1DE6AA95-5B18-5E48-92A1-1835E4614064}" type="slidenum">
              <a:rPr lang="it-IT" altLang="it-IT"/>
              <a:pPr/>
              <a:t>‹#›</a:t>
            </a:fld>
            <a:endParaRPr lang="it-IT" altLang="it-IT"/>
          </a:p>
        </p:txBody>
      </p:sp>
    </p:spTree>
    <p:extLst>
      <p:ext uri="{BB962C8B-B14F-4D97-AF65-F5344CB8AC3E}">
        <p14:creationId xmlns:p14="http://schemas.microsoft.com/office/powerpoint/2010/main" val="1813022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a:extLst>
              <a:ext uri="{FF2B5EF4-FFF2-40B4-BE49-F238E27FC236}">
                <a16:creationId xmlns:a16="http://schemas.microsoft.com/office/drawing/2014/main" xmlns="" id="{9BCE25F8-6674-04D4-6794-8C71DD5C12B2}"/>
              </a:ext>
            </a:extLst>
          </p:cNvPr>
          <p:cNvSpPr>
            <a:spLocks noGrp="1"/>
          </p:cNvSpPr>
          <p:nvPr>
            <p:ph type="dt" sz="half" idx="10"/>
          </p:nvPr>
        </p:nvSpPr>
        <p:spPr/>
        <p:txBody>
          <a:bodyPr/>
          <a:lstStyle>
            <a:lvl1pPr>
              <a:defRPr/>
            </a:lvl1pPr>
          </a:lstStyle>
          <a:p>
            <a:pPr>
              <a:defRPr/>
            </a:pPr>
            <a:fld id="{293CEEFB-00EA-3C4F-80C2-6BA4156D37A9}" type="datetimeFigureOut">
              <a:rPr lang="it-IT"/>
              <a:pPr>
                <a:defRPr/>
              </a:pPr>
              <a:t>24/05/2023</a:t>
            </a:fld>
            <a:endParaRPr lang="it-IT"/>
          </a:p>
        </p:txBody>
      </p:sp>
      <p:sp>
        <p:nvSpPr>
          <p:cNvPr id="4" name="Segnaposto piè di pagina 4">
            <a:extLst>
              <a:ext uri="{FF2B5EF4-FFF2-40B4-BE49-F238E27FC236}">
                <a16:creationId xmlns:a16="http://schemas.microsoft.com/office/drawing/2014/main" xmlns="" id="{D3DB9FD6-141D-118D-1338-16CB2A9A04FD}"/>
              </a:ext>
            </a:extLst>
          </p:cNvPr>
          <p:cNvSpPr>
            <a:spLocks noGrp="1"/>
          </p:cNvSpPr>
          <p:nvPr>
            <p:ph type="ftr" sz="quarter" idx="11"/>
          </p:nvPr>
        </p:nvSpPr>
        <p:spPr/>
        <p:txBody>
          <a:bodyPr/>
          <a:lstStyle>
            <a:lvl1pPr>
              <a:defRPr/>
            </a:lvl1pPr>
          </a:lstStyle>
          <a:p>
            <a:pPr>
              <a:defRPr/>
            </a:pPr>
            <a:endParaRPr lang="it-IT"/>
          </a:p>
        </p:txBody>
      </p:sp>
      <p:sp>
        <p:nvSpPr>
          <p:cNvPr id="5" name="Segnaposto numero diapositiva 5">
            <a:extLst>
              <a:ext uri="{FF2B5EF4-FFF2-40B4-BE49-F238E27FC236}">
                <a16:creationId xmlns:a16="http://schemas.microsoft.com/office/drawing/2014/main" xmlns="" id="{01AFA364-BDF3-2FF3-8FBD-F204C1C29219}"/>
              </a:ext>
            </a:extLst>
          </p:cNvPr>
          <p:cNvSpPr>
            <a:spLocks noGrp="1"/>
          </p:cNvSpPr>
          <p:nvPr>
            <p:ph type="sldNum" sz="quarter" idx="12"/>
          </p:nvPr>
        </p:nvSpPr>
        <p:spPr/>
        <p:txBody>
          <a:bodyPr/>
          <a:lstStyle>
            <a:lvl1pPr>
              <a:defRPr/>
            </a:lvl1pPr>
          </a:lstStyle>
          <a:p>
            <a:fld id="{E0BD05CD-B3E0-D141-860B-401005FE851C}" type="slidenum">
              <a:rPr lang="it-IT" altLang="it-IT"/>
              <a:pPr/>
              <a:t>‹#›</a:t>
            </a:fld>
            <a:endParaRPr lang="it-IT" altLang="it-IT"/>
          </a:p>
        </p:txBody>
      </p:sp>
    </p:spTree>
    <p:extLst>
      <p:ext uri="{BB962C8B-B14F-4D97-AF65-F5344CB8AC3E}">
        <p14:creationId xmlns:p14="http://schemas.microsoft.com/office/powerpoint/2010/main" val="2263218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xmlns="" id="{C296F7B0-5337-3FF8-5F6E-3BF2EE9A48AC}"/>
              </a:ext>
            </a:extLst>
          </p:cNvPr>
          <p:cNvSpPr>
            <a:spLocks noGrp="1"/>
          </p:cNvSpPr>
          <p:nvPr>
            <p:ph type="dt" sz="half" idx="10"/>
          </p:nvPr>
        </p:nvSpPr>
        <p:spPr/>
        <p:txBody>
          <a:bodyPr/>
          <a:lstStyle>
            <a:lvl1pPr>
              <a:defRPr/>
            </a:lvl1pPr>
          </a:lstStyle>
          <a:p>
            <a:pPr>
              <a:defRPr/>
            </a:pPr>
            <a:fld id="{7CD07D5D-875A-654F-9FA4-8B314E0C23BA}" type="datetimeFigureOut">
              <a:rPr lang="it-IT"/>
              <a:pPr>
                <a:defRPr/>
              </a:pPr>
              <a:t>24/05/2023</a:t>
            </a:fld>
            <a:endParaRPr lang="it-IT"/>
          </a:p>
        </p:txBody>
      </p:sp>
      <p:sp>
        <p:nvSpPr>
          <p:cNvPr id="3" name="Segnaposto piè di pagina 4">
            <a:extLst>
              <a:ext uri="{FF2B5EF4-FFF2-40B4-BE49-F238E27FC236}">
                <a16:creationId xmlns:a16="http://schemas.microsoft.com/office/drawing/2014/main" xmlns="" id="{3EDA93E3-AAF6-E77A-7C72-3BAE23FC789C}"/>
              </a:ext>
            </a:extLst>
          </p:cNvPr>
          <p:cNvSpPr>
            <a:spLocks noGrp="1"/>
          </p:cNvSpPr>
          <p:nvPr>
            <p:ph type="ftr" sz="quarter" idx="11"/>
          </p:nvPr>
        </p:nvSpPr>
        <p:spPr/>
        <p:txBody>
          <a:bodyPr/>
          <a:lstStyle>
            <a:lvl1pPr>
              <a:defRPr/>
            </a:lvl1pPr>
          </a:lstStyle>
          <a:p>
            <a:pPr>
              <a:defRPr/>
            </a:pPr>
            <a:endParaRPr lang="it-IT"/>
          </a:p>
        </p:txBody>
      </p:sp>
      <p:sp>
        <p:nvSpPr>
          <p:cNvPr id="4" name="Segnaposto numero diapositiva 5">
            <a:extLst>
              <a:ext uri="{FF2B5EF4-FFF2-40B4-BE49-F238E27FC236}">
                <a16:creationId xmlns:a16="http://schemas.microsoft.com/office/drawing/2014/main" xmlns="" id="{BFAD068E-1DF3-223A-D9BC-AC309B90B4A3}"/>
              </a:ext>
            </a:extLst>
          </p:cNvPr>
          <p:cNvSpPr>
            <a:spLocks noGrp="1"/>
          </p:cNvSpPr>
          <p:nvPr>
            <p:ph type="sldNum" sz="quarter" idx="12"/>
          </p:nvPr>
        </p:nvSpPr>
        <p:spPr/>
        <p:txBody>
          <a:bodyPr/>
          <a:lstStyle>
            <a:lvl1pPr>
              <a:defRPr/>
            </a:lvl1pPr>
          </a:lstStyle>
          <a:p>
            <a:fld id="{A9655042-1723-B34F-9626-1B7633CB975A}" type="slidenum">
              <a:rPr lang="it-IT" altLang="it-IT"/>
              <a:pPr/>
              <a:t>‹#›</a:t>
            </a:fld>
            <a:endParaRPr lang="it-IT" altLang="it-IT"/>
          </a:p>
        </p:txBody>
      </p:sp>
    </p:spTree>
    <p:extLst>
      <p:ext uri="{BB962C8B-B14F-4D97-AF65-F5344CB8AC3E}">
        <p14:creationId xmlns:p14="http://schemas.microsoft.com/office/powerpoint/2010/main" val="90674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xmlns="" id="{50409A40-CDDB-B4DF-DDE2-5BB7B51C4BCB}"/>
              </a:ext>
            </a:extLst>
          </p:cNvPr>
          <p:cNvSpPr>
            <a:spLocks noGrp="1"/>
          </p:cNvSpPr>
          <p:nvPr>
            <p:ph type="dt" sz="half" idx="10"/>
          </p:nvPr>
        </p:nvSpPr>
        <p:spPr/>
        <p:txBody>
          <a:bodyPr/>
          <a:lstStyle>
            <a:lvl1pPr>
              <a:defRPr/>
            </a:lvl1pPr>
          </a:lstStyle>
          <a:p>
            <a:pPr>
              <a:defRPr/>
            </a:pPr>
            <a:fld id="{83D03FD0-75BE-E44A-BCF1-6564A131DF42}" type="datetimeFigureOut">
              <a:rPr lang="it-IT"/>
              <a:pPr>
                <a:defRPr/>
              </a:pPr>
              <a:t>24/05/2023</a:t>
            </a:fld>
            <a:endParaRPr lang="it-IT"/>
          </a:p>
        </p:txBody>
      </p:sp>
      <p:sp>
        <p:nvSpPr>
          <p:cNvPr id="6" name="Segnaposto piè di pagina 4">
            <a:extLst>
              <a:ext uri="{FF2B5EF4-FFF2-40B4-BE49-F238E27FC236}">
                <a16:creationId xmlns:a16="http://schemas.microsoft.com/office/drawing/2014/main" xmlns="" id="{06178489-6AC8-26AA-4DF0-AB91169ECF45}"/>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xmlns="" id="{C4FF6296-87A9-509E-2973-0511F0E87F23}"/>
              </a:ext>
            </a:extLst>
          </p:cNvPr>
          <p:cNvSpPr>
            <a:spLocks noGrp="1"/>
          </p:cNvSpPr>
          <p:nvPr>
            <p:ph type="sldNum" sz="quarter" idx="12"/>
          </p:nvPr>
        </p:nvSpPr>
        <p:spPr/>
        <p:txBody>
          <a:bodyPr/>
          <a:lstStyle>
            <a:lvl1pPr>
              <a:defRPr/>
            </a:lvl1pPr>
          </a:lstStyle>
          <a:p>
            <a:fld id="{174BD1E6-514D-FA44-B6A8-9468EA6C4651}" type="slidenum">
              <a:rPr lang="it-IT" altLang="it-IT"/>
              <a:pPr/>
              <a:t>‹#›</a:t>
            </a:fld>
            <a:endParaRPr lang="it-IT" altLang="it-IT"/>
          </a:p>
        </p:txBody>
      </p:sp>
    </p:spTree>
    <p:extLst>
      <p:ext uri="{BB962C8B-B14F-4D97-AF65-F5344CB8AC3E}">
        <p14:creationId xmlns:p14="http://schemas.microsoft.com/office/powerpoint/2010/main" val="270259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xmlns="" id="{9051DCFD-EC4C-129B-8119-A2987555326B}"/>
              </a:ext>
            </a:extLst>
          </p:cNvPr>
          <p:cNvSpPr>
            <a:spLocks noGrp="1"/>
          </p:cNvSpPr>
          <p:nvPr>
            <p:ph type="dt" sz="half" idx="10"/>
          </p:nvPr>
        </p:nvSpPr>
        <p:spPr/>
        <p:txBody>
          <a:bodyPr/>
          <a:lstStyle>
            <a:lvl1pPr>
              <a:defRPr/>
            </a:lvl1pPr>
          </a:lstStyle>
          <a:p>
            <a:pPr>
              <a:defRPr/>
            </a:pPr>
            <a:fld id="{104EEB26-7261-1E43-B324-ABF87791F03F}" type="datetimeFigureOut">
              <a:rPr lang="it-IT"/>
              <a:pPr>
                <a:defRPr/>
              </a:pPr>
              <a:t>24/05/2023</a:t>
            </a:fld>
            <a:endParaRPr lang="it-IT"/>
          </a:p>
        </p:txBody>
      </p:sp>
      <p:sp>
        <p:nvSpPr>
          <p:cNvPr id="6" name="Segnaposto piè di pagina 4">
            <a:extLst>
              <a:ext uri="{FF2B5EF4-FFF2-40B4-BE49-F238E27FC236}">
                <a16:creationId xmlns:a16="http://schemas.microsoft.com/office/drawing/2014/main" xmlns="" id="{E3BC4647-5DD9-AEB6-B3B4-FB2B0847DF84}"/>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xmlns="" id="{34D95509-8734-DFCE-2364-D3D74706C695}"/>
              </a:ext>
            </a:extLst>
          </p:cNvPr>
          <p:cNvSpPr>
            <a:spLocks noGrp="1"/>
          </p:cNvSpPr>
          <p:nvPr>
            <p:ph type="sldNum" sz="quarter" idx="12"/>
          </p:nvPr>
        </p:nvSpPr>
        <p:spPr/>
        <p:txBody>
          <a:bodyPr/>
          <a:lstStyle>
            <a:lvl1pPr>
              <a:defRPr/>
            </a:lvl1pPr>
          </a:lstStyle>
          <a:p>
            <a:fld id="{97637727-E78A-334A-AC36-1E2AD993186C}" type="slidenum">
              <a:rPr lang="it-IT" altLang="it-IT"/>
              <a:pPr/>
              <a:t>‹#›</a:t>
            </a:fld>
            <a:endParaRPr lang="it-IT" altLang="it-IT"/>
          </a:p>
        </p:txBody>
      </p:sp>
    </p:spTree>
    <p:extLst>
      <p:ext uri="{BB962C8B-B14F-4D97-AF65-F5344CB8AC3E}">
        <p14:creationId xmlns:p14="http://schemas.microsoft.com/office/powerpoint/2010/main" val="2009821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egnaposto titolo 1">
            <a:extLst>
              <a:ext uri="{FF2B5EF4-FFF2-40B4-BE49-F238E27FC236}">
                <a16:creationId xmlns:a16="http://schemas.microsoft.com/office/drawing/2014/main" xmlns="" id="{C7AC6B9D-CE51-D37F-1182-A55568244D0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3075" name="Segnaposto testo 2">
            <a:extLst>
              <a:ext uri="{FF2B5EF4-FFF2-40B4-BE49-F238E27FC236}">
                <a16:creationId xmlns:a16="http://schemas.microsoft.com/office/drawing/2014/main" xmlns="" id="{3F456882-2EE0-1D14-BB8F-9CB4E35CE610}"/>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a16="http://schemas.microsoft.com/office/drawing/2014/main" xmlns="" id="{90D3CB5F-A838-A254-E847-4D2D0AD3751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82BA8B7-C32C-EE46-9777-DAE530EA78A9}" type="datetimeFigureOut">
              <a:rPr lang="it-IT"/>
              <a:pPr>
                <a:defRPr/>
              </a:pPr>
              <a:t>24/05/2023</a:t>
            </a:fld>
            <a:endParaRPr lang="it-IT"/>
          </a:p>
        </p:txBody>
      </p:sp>
      <p:sp>
        <p:nvSpPr>
          <p:cNvPr id="5" name="Segnaposto piè di pagina 4">
            <a:extLst>
              <a:ext uri="{FF2B5EF4-FFF2-40B4-BE49-F238E27FC236}">
                <a16:creationId xmlns:a16="http://schemas.microsoft.com/office/drawing/2014/main" xmlns="" id="{8DDF82BD-419A-9E50-91F8-2D7A8680049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a:extLst>
              <a:ext uri="{FF2B5EF4-FFF2-40B4-BE49-F238E27FC236}">
                <a16:creationId xmlns:a16="http://schemas.microsoft.com/office/drawing/2014/main" xmlns="" id="{E580E792-5F9B-F9E0-E621-C147D4539AC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CAB2D22-AD86-E34B-8309-60C2BFD37AB2}" type="slidenum">
              <a:rPr lang="it-IT" altLang="it-IT"/>
              <a:pPr/>
              <a:t>‹#›</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4">
            <a:extLst>
              <a:ext uri="{FF2B5EF4-FFF2-40B4-BE49-F238E27FC236}">
                <a16:creationId xmlns:a16="http://schemas.microsoft.com/office/drawing/2014/main" xmlns="" id="{262BE9D9-90AD-4EB8-266C-EA8E5ADEB176}"/>
              </a:ext>
            </a:extLst>
          </p:cNvPr>
          <p:cNvSpPr txBox="1">
            <a:spLocks noChangeArrowheads="1"/>
          </p:cNvSpPr>
          <p:nvPr/>
        </p:nvSpPr>
        <p:spPr bwMode="auto">
          <a:xfrm>
            <a:off x="1371600" y="0"/>
            <a:ext cx="7239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it-IT" sz="2000" dirty="0">
                <a:latin typeface="Comic Sans MS" panose="030F0902030302020204" pitchFamily="66" charset="0"/>
                <a:cs typeface="Arial" panose="020B0604020202020204" pitchFamily="34" charset="0"/>
              </a:rPr>
              <a:t>Corso di Chimica dell’ Ambiente  </a:t>
            </a:r>
          </a:p>
          <a:p>
            <a:pPr algn="ctr" eaLnBrk="1" hangingPunct="1"/>
            <a:r>
              <a:rPr lang="it-IT" altLang="it-IT" sz="2000" dirty="0">
                <a:latin typeface="Comic Sans MS" panose="030F0902030302020204" pitchFamily="66" charset="0"/>
                <a:cs typeface="Arial" panose="020B0604020202020204" pitchFamily="34" charset="0"/>
              </a:rPr>
              <a:t>Laurea Magistrale in </a:t>
            </a:r>
          </a:p>
          <a:p>
            <a:pPr algn="ctr" eaLnBrk="1" hangingPunct="1"/>
            <a:r>
              <a:rPr lang="it-IT" altLang="it-IT" sz="2000" dirty="0">
                <a:latin typeface="Comic Sans MS" panose="030F0902030302020204" pitchFamily="66" charset="0"/>
                <a:cs typeface="Arial" panose="020B0604020202020204" pitchFamily="34" charset="0"/>
              </a:rPr>
              <a:t>Biologia per la Sostenibilità</a:t>
            </a:r>
          </a:p>
        </p:txBody>
      </p:sp>
      <p:sp>
        <p:nvSpPr>
          <p:cNvPr id="4099" name="CasellaDiTesto 5">
            <a:extLst>
              <a:ext uri="{FF2B5EF4-FFF2-40B4-BE49-F238E27FC236}">
                <a16:creationId xmlns:a16="http://schemas.microsoft.com/office/drawing/2014/main" xmlns="" id="{049CA3BC-69E3-C975-A2BC-B0AA3EBC6BE3}"/>
              </a:ext>
            </a:extLst>
          </p:cNvPr>
          <p:cNvSpPr txBox="1">
            <a:spLocks noChangeArrowheads="1"/>
          </p:cNvSpPr>
          <p:nvPr/>
        </p:nvSpPr>
        <p:spPr bwMode="auto">
          <a:xfrm>
            <a:off x="2143125" y="1171575"/>
            <a:ext cx="54864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it-IT" sz="2000" i="1" dirty="0">
                <a:latin typeface="Comic Sans MS" panose="030F0902030302020204" pitchFamily="66" charset="0"/>
                <a:cs typeface="Arial" panose="020B0604020202020204" pitchFamily="34" charset="0"/>
              </a:rPr>
              <a:t>Prof.ssa Elena Chianese</a:t>
            </a:r>
          </a:p>
          <a:p>
            <a:pPr algn="ctr" eaLnBrk="1" hangingPunct="1"/>
            <a:endParaRPr lang="it-IT" altLang="it-IT" sz="2000" dirty="0">
              <a:latin typeface="Comic Sans MS" panose="030F0902030302020204" pitchFamily="66" charset="0"/>
              <a:cs typeface="Arial" panose="020B0604020202020204" pitchFamily="34" charset="0"/>
            </a:endParaRPr>
          </a:p>
          <a:p>
            <a:pPr algn="ctr" eaLnBrk="1" hangingPunct="1"/>
            <a:r>
              <a:rPr lang="it-IT" altLang="it-IT" sz="2000" dirty="0">
                <a:latin typeface="Comic Sans MS" panose="030F0902030302020204" pitchFamily="66" charset="0"/>
                <a:cs typeface="Arial" panose="020B0604020202020204" pitchFamily="34" charset="0"/>
              </a:rPr>
              <a:t>Dip. di Scienze </a:t>
            </a:r>
            <a:r>
              <a:rPr lang="it-IT" altLang="it-IT" sz="2000" dirty="0" smtClean="0">
                <a:latin typeface="Comic Sans MS" panose="030F0902030302020204" pitchFamily="66" charset="0"/>
                <a:cs typeface="Arial" panose="020B0604020202020204" pitchFamily="34" charset="0"/>
              </a:rPr>
              <a:t>e Tecnologie</a:t>
            </a:r>
            <a:endParaRPr lang="it-IT" altLang="it-IT" sz="2000" dirty="0">
              <a:latin typeface="Comic Sans MS" panose="030F0902030302020204" pitchFamily="66" charset="0"/>
              <a:cs typeface="Arial" panose="020B0604020202020204" pitchFamily="34" charset="0"/>
            </a:endParaRPr>
          </a:p>
          <a:p>
            <a:pPr algn="ctr" eaLnBrk="1" hangingPunct="1"/>
            <a:r>
              <a:rPr lang="it-IT" altLang="it-IT" sz="2000" dirty="0">
                <a:latin typeface="Comic Sans MS" panose="030F0902030302020204" pitchFamily="66" charset="0"/>
                <a:cs typeface="Arial" panose="020B0604020202020204" pitchFamily="34" charset="0"/>
              </a:rPr>
              <a:t>Università Parthenope</a:t>
            </a:r>
          </a:p>
          <a:p>
            <a:pPr algn="ctr" eaLnBrk="1" hangingPunct="1"/>
            <a:r>
              <a:rPr lang="it-IT" altLang="it-IT" sz="2000" dirty="0">
                <a:latin typeface="Comic Sans MS" panose="030F0902030302020204" pitchFamily="66" charset="0"/>
                <a:cs typeface="Arial" panose="020B0604020202020204" pitchFamily="34" charset="0"/>
              </a:rPr>
              <a:t>Tel. 0815476631</a:t>
            </a:r>
          </a:p>
          <a:p>
            <a:pPr algn="ctr" eaLnBrk="1" hangingPunct="1"/>
            <a:r>
              <a:rPr lang="it-IT" altLang="it-IT" sz="2000" dirty="0" err="1">
                <a:latin typeface="Comic Sans MS" panose="030F0902030302020204" pitchFamily="66" charset="0"/>
                <a:cs typeface="Arial" panose="020B0604020202020204" pitchFamily="34" charset="0"/>
              </a:rPr>
              <a:t>elena.chianese@uniparthenope.it</a:t>
            </a:r>
            <a:endParaRPr lang="it-IT" altLang="it-IT" sz="2000" dirty="0">
              <a:latin typeface="Comic Sans MS" panose="030F0902030302020204" pitchFamily="66" charset="0"/>
              <a:cs typeface="Arial" panose="020B0604020202020204" pitchFamily="34" charset="0"/>
            </a:endParaRPr>
          </a:p>
        </p:txBody>
      </p:sp>
      <p:sp>
        <p:nvSpPr>
          <p:cNvPr id="4100" name="Segnaposto numero diapositiva 6">
            <a:extLst>
              <a:ext uri="{FF2B5EF4-FFF2-40B4-BE49-F238E27FC236}">
                <a16:creationId xmlns:a16="http://schemas.microsoft.com/office/drawing/2014/main" xmlns="" id="{3846BABE-84CD-A5F9-DD36-9AD139EC2872}"/>
              </a:ext>
            </a:extLst>
          </p:cNvPr>
          <p:cNvSpPr txBox="1">
            <a:spLocks noGrp="1"/>
          </p:cNvSpPr>
          <p:nvPr/>
        </p:nvSpPr>
        <p:spPr bwMode="auto">
          <a:xfrm>
            <a:off x="8382000" y="6500813"/>
            <a:ext cx="228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A0D284BC-22C8-424F-898E-718631CFFAF6}" type="slidenum">
              <a:rPr lang="it-IT" altLang="it-IT" sz="1200">
                <a:latin typeface="Comic Sans MS" panose="030F0902030302020204" pitchFamily="66" charset="0"/>
              </a:rPr>
              <a:pPr algn="r" eaLnBrk="1" hangingPunct="1"/>
              <a:t>1</a:t>
            </a:fld>
            <a:endParaRPr lang="it-IT" altLang="it-IT" sz="1200">
              <a:latin typeface="Comic Sans MS" panose="030F0902030302020204" pitchFamily="66" charset="0"/>
            </a:endParaRPr>
          </a:p>
        </p:txBody>
      </p:sp>
      <p:sp>
        <p:nvSpPr>
          <p:cNvPr id="4101" name="Segnaposto data 4">
            <a:extLst>
              <a:ext uri="{FF2B5EF4-FFF2-40B4-BE49-F238E27FC236}">
                <a16:creationId xmlns:a16="http://schemas.microsoft.com/office/drawing/2014/main" xmlns="" id="{0CE58C23-0285-ECAF-393D-B1CE49FE2107}"/>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
        <p:nvSpPr>
          <p:cNvPr id="4103" name="CasellaDiTesto 9">
            <a:extLst>
              <a:ext uri="{FF2B5EF4-FFF2-40B4-BE49-F238E27FC236}">
                <a16:creationId xmlns:a16="http://schemas.microsoft.com/office/drawing/2014/main" xmlns="" id="{ECD50613-07DD-07F9-83A7-6253BC94D500}"/>
              </a:ext>
            </a:extLst>
          </p:cNvPr>
          <p:cNvSpPr txBox="1">
            <a:spLocks noChangeArrowheads="1"/>
          </p:cNvSpPr>
          <p:nvPr/>
        </p:nvSpPr>
        <p:spPr bwMode="auto">
          <a:xfrm>
            <a:off x="571500" y="5711825"/>
            <a:ext cx="80724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2000">
                <a:latin typeface="Comic Sans MS" panose="030F0902030302020204" pitchFamily="66" charset="0"/>
              </a:rPr>
              <a:t>Argomenti della presentazione: inquinamento indoor.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A1C68DCE-4EA8-88C0-1875-B35F758E79A0}"/>
              </a:ext>
            </a:extLst>
          </p:cNvPr>
          <p:cNvSpPr>
            <a:spLocks noGrp="1" noChangeArrowheads="1"/>
          </p:cNvSpPr>
          <p:nvPr>
            <p:ph type="title"/>
          </p:nvPr>
        </p:nvSpPr>
        <p:spPr>
          <a:xfrm>
            <a:off x="728663" y="115888"/>
            <a:ext cx="2547937" cy="838200"/>
          </a:xfrm>
        </p:spPr>
        <p:txBody>
          <a:bodyPr/>
          <a:lstStyle/>
          <a:p>
            <a:pPr eaLnBrk="1" hangingPunct="1"/>
            <a:r>
              <a:rPr lang="it-IT" altLang="it-IT" sz="2200" b="1" i="1">
                <a:solidFill>
                  <a:srgbClr val="FF0000"/>
                </a:solidFill>
                <a:latin typeface="Comic Sans MS" panose="030F0902030302020204" pitchFamily="66" charset="0"/>
              </a:rPr>
              <a:t>MONOSSIDO DI </a:t>
            </a:r>
            <a:br>
              <a:rPr lang="it-IT" altLang="it-IT" sz="2200" b="1" i="1">
                <a:solidFill>
                  <a:srgbClr val="FF0000"/>
                </a:solidFill>
                <a:latin typeface="Comic Sans MS" panose="030F0902030302020204" pitchFamily="66" charset="0"/>
              </a:rPr>
            </a:br>
            <a:r>
              <a:rPr lang="it-IT" altLang="it-IT" sz="2200" b="1" i="1">
                <a:solidFill>
                  <a:srgbClr val="FF0000"/>
                </a:solidFill>
                <a:latin typeface="Comic Sans MS" panose="030F0902030302020204" pitchFamily="66" charset="0"/>
              </a:rPr>
              <a:t>CARBONIO (CO)</a:t>
            </a:r>
          </a:p>
        </p:txBody>
      </p:sp>
      <p:sp>
        <p:nvSpPr>
          <p:cNvPr id="11267" name="Segnaposto numero diapositiva 6">
            <a:extLst>
              <a:ext uri="{FF2B5EF4-FFF2-40B4-BE49-F238E27FC236}">
                <a16:creationId xmlns:a16="http://schemas.microsoft.com/office/drawing/2014/main" xmlns="" id="{849CB2D5-9D41-6656-B001-2C0CCF3405AD}"/>
              </a:ext>
            </a:extLst>
          </p:cNvPr>
          <p:cNvSpPr txBox="1">
            <a:spLocks noGrp="1"/>
          </p:cNvSpPr>
          <p:nvPr/>
        </p:nvSpPr>
        <p:spPr bwMode="auto">
          <a:xfrm>
            <a:off x="8382000" y="6500813"/>
            <a:ext cx="511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CDD1D8F-DFB1-BB45-8F2C-175F45C7AEDC}" type="slidenum">
              <a:rPr lang="it-IT" altLang="it-IT" sz="1200">
                <a:latin typeface="Comic Sans MS" panose="030F0902030302020204" pitchFamily="66" charset="0"/>
              </a:rPr>
              <a:pPr algn="r" eaLnBrk="1" hangingPunct="1"/>
              <a:t>10</a:t>
            </a:fld>
            <a:endParaRPr lang="it-IT" altLang="it-IT" sz="1200">
              <a:latin typeface="Comic Sans MS" panose="030F0902030302020204" pitchFamily="66" charset="0"/>
            </a:endParaRPr>
          </a:p>
        </p:txBody>
      </p:sp>
      <p:sp>
        <p:nvSpPr>
          <p:cNvPr id="11268" name="Segnaposto data 4">
            <a:extLst>
              <a:ext uri="{FF2B5EF4-FFF2-40B4-BE49-F238E27FC236}">
                <a16:creationId xmlns:a16="http://schemas.microsoft.com/office/drawing/2014/main" xmlns="" id="{C87E3DFB-AA72-1BDB-16E2-AFE6EF3FB952}"/>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
        <p:nvSpPr>
          <p:cNvPr id="11270" name="CasellaDiTesto 13">
            <a:extLst>
              <a:ext uri="{FF2B5EF4-FFF2-40B4-BE49-F238E27FC236}">
                <a16:creationId xmlns:a16="http://schemas.microsoft.com/office/drawing/2014/main" xmlns="" id="{873BC88F-1B79-B3C7-1004-987BAB55207C}"/>
              </a:ext>
            </a:extLst>
          </p:cNvPr>
          <p:cNvSpPr txBox="1">
            <a:spLocks noChangeArrowheads="1"/>
          </p:cNvSpPr>
          <p:nvPr/>
        </p:nvSpPr>
        <p:spPr bwMode="auto">
          <a:xfrm>
            <a:off x="357188" y="1000125"/>
            <a:ext cx="8358187"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600">
                <a:latin typeface="Comic Sans MS" panose="030F0902030302020204" pitchFamily="66" charset="0"/>
              </a:rPr>
              <a:t>Il monossido di carbonio è un gas incolore ed inodore la cui concentrazione in ambienti chiusi può aumentare notevolmente in seguito alla combustione incompleta di combustibili a base di carbonio quali legno, benzina, cherosene. </a:t>
            </a:r>
          </a:p>
          <a:p>
            <a:pPr algn="just" eaLnBrk="1" hangingPunct="1"/>
            <a:endParaRPr lang="it-IT" altLang="it-IT" sz="1600">
              <a:latin typeface="Comic Sans MS" panose="030F0902030302020204" pitchFamily="66" charset="0"/>
            </a:endParaRPr>
          </a:p>
          <a:p>
            <a:pPr algn="just" eaLnBrk="1" hangingPunct="1"/>
            <a:r>
              <a:rPr lang="it-IT" altLang="it-IT" sz="1600">
                <a:latin typeface="Comic Sans MS" panose="030F0902030302020204" pitchFamily="66" charset="0"/>
              </a:rPr>
              <a:t>Il cattivo funzionamento degli impianti di combustione è la causa di accumulo di questa sostanza; in ogni caso anche stufe correttamente funzionanti, se poste in locali poco areati, possono produrre livelli elevati di CO, dell’ordine di 50-90 ppm contrariamente al valore medio pari a pochi ppm.  </a:t>
            </a:r>
          </a:p>
        </p:txBody>
      </p:sp>
      <p:sp>
        <p:nvSpPr>
          <p:cNvPr id="17" name="CasellaDiTesto 16">
            <a:extLst>
              <a:ext uri="{FF2B5EF4-FFF2-40B4-BE49-F238E27FC236}">
                <a16:creationId xmlns:a16="http://schemas.microsoft.com/office/drawing/2014/main" xmlns="" id="{7EFB9D6C-5CE5-7211-A1F8-83DD8A823BAE}"/>
              </a:ext>
            </a:extLst>
          </p:cNvPr>
          <p:cNvSpPr txBox="1"/>
          <p:nvPr/>
        </p:nvSpPr>
        <p:spPr>
          <a:xfrm>
            <a:off x="357188" y="3368675"/>
            <a:ext cx="3214687" cy="2632075"/>
          </a:xfrm>
          <a:prstGeom prst="rect">
            <a:avLst/>
          </a:prstGeom>
          <a:noFill/>
          <a:ln>
            <a:solidFill>
              <a:schemeClr val="tx2">
                <a:lumMod val="75000"/>
              </a:schemeClr>
            </a:solidFill>
          </a:ln>
        </p:spPr>
        <p:txBody>
          <a:bodyPr>
            <a:spAutoFit/>
          </a:bodyPr>
          <a:lstStyle/>
          <a:p>
            <a:pPr algn="just" fontAlgn="auto">
              <a:spcBef>
                <a:spcPts val="0"/>
              </a:spcBef>
              <a:spcAft>
                <a:spcPts val="0"/>
              </a:spcAft>
              <a:defRPr/>
            </a:pPr>
            <a:r>
              <a:rPr lang="it-IT" sz="1500" dirty="0">
                <a:latin typeface="Comic Sans MS" pitchFamily="66" charset="0"/>
              </a:rPr>
              <a:t>Il monossido di carbonio, se inalato, forma complessi stabili con l’emoglobina del sangue, compromettendone la capacità di legare l’ossigeno e trasportarlo alle cellule. L’emoglobina ha un’affinità per il CO </a:t>
            </a:r>
            <a:r>
              <a:rPr lang="it-IT" sz="1500" b="1" dirty="0">
                <a:effectLst>
                  <a:outerShdw blurRad="38100" dist="38100" dir="2700000" algn="tl">
                    <a:srgbClr val="000000">
                      <a:alpha val="43137"/>
                    </a:srgbClr>
                  </a:outerShdw>
                </a:effectLst>
                <a:latin typeface="Comic Sans MS" pitchFamily="66" charset="0"/>
              </a:rPr>
              <a:t>234</a:t>
            </a:r>
            <a:r>
              <a:rPr lang="it-IT" sz="1500" dirty="0">
                <a:latin typeface="Comic Sans MS" pitchFamily="66" charset="0"/>
              </a:rPr>
              <a:t> volte superiore a quella per l’ossigeno, per cui anche una sola molecola di CO riduce significativamente la capacità di  trasportare ossigeno. </a:t>
            </a:r>
          </a:p>
        </p:txBody>
      </p:sp>
      <p:sp>
        <p:nvSpPr>
          <p:cNvPr id="11272" name="CasellaDiTesto 17">
            <a:extLst>
              <a:ext uri="{FF2B5EF4-FFF2-40B4-BE49-F238E27FC236}">
                <a16:creationId xmlns:a16="http://schemas.microsoft.com/office/drawing/2014/main" xmlns="" id="{DB8DA385-B17A-D6EF-5A76-570DC8053BBD}"/>
              </a:ext>
            </a:extLst>
          </p:cNvPr>
          <p:cNvSpPr txBox="1">
            <a:spLocks noChangeArrowheads="1"/>
          </p:cNvSpPr>
          <p:nvPr/>
        </p:nvSpPr>
        <p:spPr bwMode="auto">
          <a:xfrm>
            <a:off x="4071938" y="3787775"/>
            <a:ext cx="4714875" cy="1570038"/>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a:latin typeface="Comic Sans MS" panose="030F0902030302020204" pitchFamily="66" charset="0"/>
              </a:rPr>
              <a:t>È stato accertato che l’esposizione a livelli elevati di CO riduce le capacità cognitive degli individui esposti. </a:t>
            </a:r>
          </a:p>
          <a:p>
            <a:pPr eaLnBrk="1" hangingPunct="1"/>
            <a:endParaRPr lang="it-IT" altLang="it-IT" sz="1600">
              <a:latin typeface="Comic Sans MS" panose="030F0902030302020204" pitchFamily="66" charset="0"/>
            </a:endParaRPr>
          </a:p>
          <a:p>
            <a:pPr eaLnBrk="1" hangingPunct="1"/>
            <a:r>
              <a:rPr lang="it-IT" altLang="it-IT" sz="1600">
                <a:latin typeface="Comic Sans MS" panose="030F0902030302020204" pitchFamily="66" charset="0"/>
              </a:rPr>
              <a:t>Ci sono sospetti anche in merito all’esposizione cronica.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40147CFA-EBED-BEBD-8726-118602A0253D}"/>
              </a:ext>
            </a:extLst>
          </p:cNvPr>
          <p:cNvSpPr txBox="1">
            <a:spLocks noChangeArrowheads="1"/>
          </p:cNvSpPr>
          <p:nvPr/>
        </p:nvSpPr>
        <p:spPr>
          <a:xfrm>
            <a:off x="285750" y="214313"/>
            <a:ext cx="2109788" cy="1219200"/>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it-IT" sz="2200" b="1" i="1" dirty="0">
                <a:solidFill>
                  <a:srgbClr val="0070C0"/>
                </a:solidFill>
                <a:latin typeface="Comic Sans MS" pitchFamily="66" charset="0"/>
              </a:rPr>
              <a:t>BIOSSIDO DI </a:t>
            </a:r>
          </a:p>
          <a:p>
            <a:pPr fontAlgn="auto">
              <a:spcAft>
                <a:spcPts val="0"/>
              </a:spcAft>
              <a:defRPr/>
            </a:pPr>
            <a:r>
              <a:rPr lang="it-IT" sz="2200" b="1" i="1" dirty="0">
                <a:solidFill>
                  <a:srgbClr val="0070C0"/>
                </a:solidFill>
                <a:latin typeface="Comic Sans MS" pitchFamily="66" charset="0"/>
              </a:rPr>
              <a:t>AZOTO  (NO</a:t>
            </a:r>
            <a:r>
              <a:rPr lang="it-IT" sz="2200" b="1" i="1" baseline="-25000" dirty="0">
                <a:solidFill>
                  <a:srgbClr val="0070C0"/>
                </a:solidFill>
                <a:latin typeface="Comic Sans MS" pitchFamily="66" charset="0"/>
              </a:rPr>
              <a:t>2</a:t>
            </a:r>
            <a:r>
              <a:rPr lang="it-IT" sz="2200" b="1" i="1" dirty="0">
                <a:solidFill>
                  <a:srgbClr val="0070C0"/>
                </a:solidFill>
                <a:latin typeface="Comic Sans MS" pitchFamily="66" charset="0"/>
              </a:rPr>
              <a:t>)</a:t>
            </a:r>
          </a:p>
        </p:txBody>
      </p:sp>
      <p:sp>
        <p:nvSpPr>
          <p:cNvPr id="12291" name="CasellaDiTesto 4">
            <a:extLst>
              <a:ext uri="{FF2B5EF4-FFF2-40B4-BE49-F238E27FC236}">
                <a16:creationId xmlns:a16="http://schemas.microsoft.com/office/drawing/2014/main" xmlns="" id="{637E2ADB-D4EA-36C5-DEDC-0F8F30D3E814}"/>
              </a:ext>
            </a:extLst>
          </p:cNvPr>
          <p:cNvSpPr txBox="1">
            <a:spLocks noChangeArrowheads="1"/>
          </p:cNvSpPr>
          <p:nvPr/>
        </p:nvSpPr>
        <p:spPr bwMode="auto">
          <a:xfrm>
            <a:off x="357188" y="1357313"/>
            <a:ext cx="842962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500">
                <a:latin typeface="Comic Sans MS" panose="030F0902030302020204" pitchFamily="66" charset="0"/>
              </a:rPr>
              <a:t>Come visto per gli ambienti esterni, la fonte di questo gas è la reazione tra N</a:t>
            </a:r>
            <a:r>
              <a:rPr lang="it-IT" altLang="it-IT" sz="1500" baseline="-25000">
                <a:latin typeface="Comic Sans MS" panose="030F0902030302020204" pitchFamily="66" charset="0"/>
              </a:rPr>
              <a:t>2</a:t>
            </a:r>
            <a:r>
              <a:rPr lang="it-IT" altLang="it-IT" sz="1500">
                <a:latin typeface="Comic Sans MS" panose="030F0902030302020204" pitchFamily="66" charset="0"/>
              </a:rPr>
              <a:t> ed O</a:t>
            </a:r>
            <a:r>
              <a:rPr lang="it-IT" altLang="it-IT" sz="1500" baseline="-25000">
                <a:latin typeface="Comic Sans MS" panose="030F0902030302020204" pitchFamily="66" charset="0"/>
              </a:rPr>
              <a:t>2</a:t>
            </a:r>
            <a:r>
              <a:rPr lang="it-IT" altLang="it-IT" sz="1500">
                <a:latin typeface="Comic Sans MS" panose="030F0902030302020204" pitchFamily="66" charset="0"/>
              </a:rPr>
              <a:t> ad alte temperature.   </a:t>
            </a:r>
          </a:p>
          <a:p>
            <a:pPr algn="ctr" eaLnBrk="1" hangingPunct="1"/>
            <a:r>
              <a:rPr lang="it-IT" altLang="it-IT" sz="1500">
                <a:latin typeface="Comic Sans MS" panose="030F0902030302020204" pitchFamily="66" charset="0"/>
              </a:rPr>
              <a:t>N</a:t>
            </a:r>
            <a:r>
              <a:rPr lang="it-IT" altLang="it-IT" sz="1500" baseline="-25000">
                <a:latin typeface="Comic Sans MS" panose="030F0902030302020204" pitchFamily="66" charset="0"/>
              </a:rPr>
              <a:t>2</a:t>
            </a:r>
            <a:r>
              <a:rPr lang="it-IT" altLang="it-IT" sz="1500">
                <a:latin typeface="Comic Sans MS" panose="030F0902030302020204" pitchFamily="66" charset="0"/>
              </a:rPr>
              <a:t>+  O</a:t>
            </a:r>
            <a:r>
              <a:rPr lang="it-IT" altLang="it-IT" sz="1500" baseline="-25000">
                <a:latin typeface="Comic Sans MS" panose="030F0902030302020204" pitchFamily="66" charset="0"/>
              </a:rPr>
              <a:t>2</a:t>
            </a:r>
            <a:r>
              <a:rPr lang="it-IT" altLang="it-IT" sz="1500">
                <a:latin typeface="Comic Sans MS" panose="030F0902030302020204" pitchFamily="66" charset="0"/>
              </a:rPr>
              <a:t>  =  NO         NO</a:t>
            </a:r>
            <a:r>
              <a:rPr lang="it-IT" altLang="it-IT" sz="1500" baseline="-25000">
                <a:latin typeface="Comic Sans MS" panose="030F0902030302020204" pitchFamily="66" charset="0"/>
              </a:rPr>
              <a:t>2</a:t>
            </a:r>
          </a:p>
        </p:txBody>
      </p:sp>
      <p:cxnSp>
        <p:nvCxnSpPr>
          <p:cNvPr id="7" name="Connettore 2 6">
            <a:extLst>
              <a:ext uri="{FF2B5EF4-FFF2-40B4-BE49-F238E27FC236}">
                <a16:creationId xmlns:a16="http://schemas.microsoft.com/office/drawing/2014/main" xmlns="" id="{004363E1-AE20-A91D-4E7E-B63C539A08AD}"/>
              </a:ext>
            </a:extLst>
          </p:cNvPr>
          <p:cNvCxnSpPr/>
          <p:nvPr/>
        </p:nvCxnSpPr>
        <p:spPr>
          <a:xfrm>
            <a:off x="4806950" y="1968500"/>
            <a:ext cx="428625" cy="158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2293" name="CasellaDiTesto 7">
            <a:extLst>
              <a:ext uri="{FF2B5EF4-FFF2-40B4-BE49-F238E27FC236}">
                <a16:creationId xmlns:a16="http://schemas.microsoft.com/office/drawing/2014/main" xmlns="" id="{23FDC85F-76E3-6A4A-5C52-A6D2A4DD373E}"/>
              </a:ext>
            </a:extLst>
          </p:cNvPr>
          <p:cNvSpPr txBox="1">
            <a:spLocks noChangeArrowheads="1"/>
          </p:cNvSpPr>
          <p:nvPr/>
        </p:nvSpPr>
        <p:spPr bwMode="auto">
          <a:xfrm>
            <a:off x="500063" y="2214563"/>
            <a:ext cx="82867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500">
                <a:latin typeface="Comic Sans MS" panose="030F0902030302020204" pitchFamily="66" charset="0"/>
              </a:rPr>
              <a:t>Tale reazione può avvenire in stufe, termosifoni e caldaie alimentate a gas, nei quali la temperatura di fiamma è tale da consentirne lo sviluppo.</a:t>
            </a:r>
          </a:p>
          <a:p>
            <a:pPr eaLnBrk="1" hangingPunct="1"/>
            <a:endParaRPr lang="it-IT" altLang="it-IT" sz="1500">
              <a:latin typeface="Comic Sans MS" panose="030F0902030302020204" pitchFamily="66" charset="0"/>
            </a:endParaRPr>
          </a:p>
          <a:p>
            <a:pPr eaLnBrk="1" hangingPunct="1"/>
            <a:r>
              <a:rPr lang="it-IT" altLang="it-IT" sz="1500">
                <a:latin typeface="Comic Sans MS" panose="030F0902030302020204" pitchFamily="66" charset="0"/>
              </a:rPr>
              <a:t> In presenza di tali apparecchi si registrano livelli medi pari a 24 ppb, con picchi di 300 ppb in prossimità dei fornelli.  Anche dalla combustione di legno o biomassa può originarsi l’NO, ma essendo più basse le temperature raggiunte, se ne producono minori quantità.   </a:t>
            </a:r>
          </a:p>
        </p:txBody>
      </p:sp>
      <p:sp>
        <p:nvSpPr>
          <p:cNvPr id="12294" name="CasellaDiTesto 8">
            <a:extLst>
              <a:ext uri="{FF2B5EF4-FFF2-40B4-BE49-F238E27FC236}">
                <a16:creationId xmlns:a16="http://schemas.microsoft.com/office/drawing/2014/main" xmlns="" id="{FFA86E12-D636-C493-6E21-5058B320CAD2}"/>
              </a:ext>
            </a:extLst>
          </p:cNvPr>
          <p:cNvSpPr txBox="1">
            <a:spLocks noChangeArrowheads="1"/>
          </p:cNvSpPr>
          <p:nvPr/>
        </p:nvSpPr>
        <p:spPr bwMode="auto">
          <a:xfrm>
            <a:off x="642938" y="4071938"/>
            <a:ext cx="2643187" cy="217011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500">
                <a:latin typeface="Comic Sans MS" panose="030F0902030302020204" pitchFamily="66" charset="0"/>
              </a:rPr>
              <a:t>L’NO</a:t>
            </a:r>
            <a:r>
              <a:rPr lang="it-IT" altLang="it-IT" sz="1500" baseline="-25000">
                <a:latin typeface="Comic Sans MS" panose="030F0902030302020204" pitchFamily="66" charset="0"/>
              </a:rPr>
              <a:t>2</a:t>
            </a:r>
            <a:r>
              <a:rPr lang="it-IT" altLang="it-IT" sz="1500">
                <a:latin typeface="Comic Sans MS" panose="030F0902030302020204" pitchFamily="66" charset="0"/>
              </a:rPr>
              <a:t> è solubile nei tessuti biologici ed è un forte ossidante; per esso, unico ossido di azoto dannoso per la salute alle concentrazioni raggiunte in ambienti chiusi, si sospettano danni a carico delle vie respiratorie.   </a:t>
            </a:r>
          </a:p>
        </p:txBody>
      </p:sp>
      <p:sp>
        <p:nvSpPr>
          <p:cNvPr id="10" name="CasellaDiTesto 9">
            <a:extLst>
              <a:ext uri="{FF2B5EF4-FFF2-40B4-BE49-F238E27FC236}">
                <a16:creationId xmlns:a16="http://schemas.microsoft.com/office/drawing/2014/main" xmlns="" id="{7D174133-63C3-6556-DEEB-255F847F5EF7}"/>
              </a:ext>
            </a:extLst>
          </p:cNvPr>
          <p:cNvSpPr txBox="1"/>
          <p:nvPr/>
        </p:nvSpPr>
        <p:spPr>
          <a:xfrm>
            <a:off x="3714750" y="3786188"/>
            <a:ext cx="5072063" cy="2678112"/>
          </a:xfrm>
          <a:prstGeom prst="rect">
            <a:avLst/>
          </a:prstGeom>
          <a:noFill/>
          <a:ln>
            <a:solidFill>
              <a:schemeClr val="tx2">
                <a:lumMod val="75000"/>
              </a:schemeClr>
            </a:solidFill>
          </a:ln>
        </p:spPr>
        <p:txBody>
          <a:bodyPr>
            <a:spAutoFit/>
          </a:bodyPr>
          <a:lstStyle/>
          <a:p>
            <a:pPr algn="just" fontAlgn="auto">
              <a:spcBef>
                <a:spcPts val="0"/>
              </a:spcBef>
              <a:spcAft>
                <a:spcPts val="0"/>
              </a:spcAft>
              <a:defRPr/>
            </a:pPr>
            <a:r>
              <a:rPr lang="it-IT" sz="1400" dirty="0">
                <a:latin typeface="Comic Sans MS" pitchFamily="66" charset="0"/>
              </a:rPr>
              <a:t>Al biossido di azoto è associata la presenza di alcune specie acide negli ambienti chiusi: in presenza di vapor d’acqua, ha luogo la seguente reazione: </a:t>
            </a:r>
          </a:p>
          <a:p>
            <a:pPr algn="just" fontAlgn="auto">
              <a:spcBef>
                <a:spcPts val="0"/>
              </a:spcBef>
              <a:spcAft>
                <a:spcPts val="0"/>
              </a:spcAft>
              <a:defRPr/>
            </a:pPr>
            <a:endParaRPr lang="it-IT" sz="1400" dirty="0">
              <a:latin typeface="Comic Sans MS" pitchFamily="66" charset="0"/>
            </a:endParaRPr>
          </a:p>
          <a:p>
            <a:pPr algn="just" fontAlgn="auto">
              <a:spcBef>
                <a:spcPts val="0"/>
              </a:spcBef>
              <a:spcAft>
                <a:spcPts val="0"/>
              </a:spcAft>
              <a:defRPr/>
            </a:pPr>
            <a:r>
              <a:rPr lang="it-IT" sz="1400" dirty="0">
                <a:latin typeface="Comic Sans MS" pitchFamily="66" charset="0"/>
              </a:rPr>
              <a:t>2NO</a:t>
            </a:r>
            <a:r>
              <a:rPr lang="it-IT" sz="1400" baseline="-25000" dirty="0">
                <a:latin typeface="Comic Sans MS" pitchFamily="66" charset="0"/>
              </a:rPr>
              <a:t>2</a:t>
            </a:r>
            <a:r>
              <a:rPr lang="it-IT" sz="1400" dirty="0">
                <a:latin typeface="Comic Sans MS" pitchFamily="66" charset="0"/>
              </a:rPr>
              <a:t> + H</a:t>
            </a:r>
            <a:r>
              <a:rPr lang="it-IT" sz="1400" baseline="-25000" dirty="0">
                <a:latin typeface="Comic Sans MS" pitchFamily="66" charset="0"/>
              </a:rPr>
              <a:t>2</a:t>
            </a:r>
            <a:r>
              <a:rPr lang="it-IT" sz="1400" dirty="0">
                <a:latin typeface="Comic Sans MS" pitchFamily="66" charset="0"/>
              </a:rPr>
              <a:t>O  = HNO</a:t>
            </a:r>
            <a:r>
              <a:rPr lang="it-IT" sz="1400" baseline="-25000" dirty="0">
                <a:latin typeface="Comic Sans MS" pitchFamily="66" charset="0"/>
              </a:rPr>
              <a:t>2</a:t>
            </a:r>
            <a:r>
              <a:rPr lang="it-IT" sz="1400" dirty="0">
                <a:latin typeface="Comic Sans MS" pitchFamily="66" charset="0"/>
              </a:rPr>
              <a:t>  + HNO</a:t>
            </a:r>
            <a:r>
              <a:rPr lang="it-IT" sz="1400" baseline="-25000" dirty="0">
                <a:latin typeface="Comic Sans MS" pitchFamily="66" charset="0"/>
              </a:rPr>
              <a:t>3</a:t>
            </a:r>
            <a:r>
              <a:rPr lang="it-IT" sz="1400" dirty="0">
                <a:latin typeface="Comic Sans MS" pitchFamily="66" charset="0"/>
              </a:rPr>
              <a:t> </a:t>
            </a:r>
          </a:p>
          <a:p>
            <a:pPr algn="just" fontAlgn="auto">
              <a:spcBef>
                <a:spcPts val="0"/>
              </a:spcBef>
              <a:spcAft>
                <a:spcPts val="0"/>
              </a:spcAft>
              <a:defRPr/>
            </a:pPr>
            <a:endParaRPr lang="it-IT" sz="1400" dirty="0">
              <a:latin typeface="Comic Sans MS" pitchFamily="66" charset="0"/>
            </a:endParaRPr>
          </a:p>
          <a:p>
            <a:pPr algn="just" fontAlgn="auto">
              <a:spcBef>
                <a:spcPts val="0"/>
              </a:spcBef>
              <a:spcAft>
                <a:spcPts val="0"/>
              </a:spcAft>
              <a:defRPr/>
            </a:pPr>
            <a:r>
              <a:rPr lang="it-IT" sz="1400" dirty="0">
                <a:latin typeface="Comic Sans MS" pitchFamily="66" charset="0"/>
              </a:rPr>
              <a:t>Tale reazione spiega la maggiore presenza di acido nitroso in ambienti chiusi rispetto all’esterno.</a:t>
            </a:r>
          </a:p>
          <a:p>
            <a:pPr algn="just" fontAlgn="auto">
              <a:spcBef>
                <a:spcPts val="0"/>
              </a:spcBef>
              <a:spcAft>
                <a:spcPts val="0"/>
              </a:spcAft>
              <a:defRPr/>
            </a:pPr>
            <a:endParaRPr lang="it-IT" sz="1400" dirty="0">
              <a:latin typeface="Comic Sans MS" pitchFamily="66" charset="0"/>
            </a:endParaRPr>
          </a:p>
          <a:p>
            <a:pPr algn="just" fontAlgn="auto">
              <a:spcBef>
                <a:spcPts val="0"/>
              </a:spcBef>
              <a:spcAft>
                <a:spcPts val="0"/>
              </a:spcAft>
              <a:defRPr/>
            </a:pPr>
            <a:r>
              <a:rPr lang="it-IT" sz="1400" dirty="0">
                <a:latin typeface="Comic Sans MS" pitchFamily="66" charset="0"/>
              </a:rPr>
              <a:t>L’acido nitroso è inversamente proporzionale alla concentrazione di ozono a causa della reazione: </a:t>
            </a:r>
          </a:p>
          <a:p>
            <a:pPr algn="just" fontAlgn="auto">
              <a:spcBef>
                <a:spcPts val="0"/>
              </a:spcBef>
              <a:spcAft>
                <a:spcPts val="0"/>
              </a:spcAft>
              <a:defRPr/>
            </a:pPr>
            <a:r>
              <a:rPr lang="it-IT" sz="1400" dirty="0">
                <a:latin typeface="Comic Sans MS" pitchFamily="66" charset="0"/>
              </a:rPr>
              <a:t> HNO</a:t>
            </a:r>
            <a:r>
              <a:rPr lang="it-IT" sz="1400" baseline="-25000" dirty="0">
                <a:latin typeface="Comic Sans MS" pitchFamily="66" charset="0"/>
              </a:rPr>
              <a:t>2</a:t>
            </a:r>
            <a:r>
              <a:rPr lang="it-IT" sz="1400" dirty="0">
                <a:latin typeface="Comic Sans MS" pitchFamily="66" charset="0"/>
              </a:rPr>
              <a:t> + O</a:t>
            </a:r>
            <a:r>
              <a:rPr lang="it-IT" sz="1400" baseline="-25000" dirty="0">
                <a:latin typeface="Comic Sans MS" pitchFamily="66" charset="0"/>
              </a:rPr>
              <a:t>3</a:t>
            </a:r>
            <a:r>
              <a:rPr lang="it-IT" sz="1400" dirty="0">
                <a:latin typeface="Comic Sans MS" pitchFamily="66" charset="0"/>
              </a:rPr>
              <a:t> = HNO</a:t>
            </a:r>
            <a:r>
              <a:rPr lang="it-IT" sz="1400" baseline="-25000" dirty="0">
                <a:latin typeface="Comic Sans MS" pitchFamily="66" charset="0"/>
              </a:rPr>
              <a:t>3</a:t>
            </a:r>
            <a:r>
              <a:rPr lang="it-IT" sz="1400" dirty="0">
                <a:latin typeface="Comic Sans MS" pitchFamily="66" charset="0"/>
              </a:rPr>
              <a:t>  + O</a:t>
            </a:r>
            <a:r>
              <a:rPr lang="it-IT" sz="1400" baseline="-25000" dirty="0">
                <a:latin typeface="Comic Sans MS" pitchFamily="66" charset="0"/>
              </a:rPr>
              <a:t>2</a:t>
            </a:r>
            <a:r>
              <a:rPr lang="it-IT" sz="1400" dirty="0">
                <a:latin typeface="Comic Sans MS" pitchFamily="66" charset="0"/>
              </a:rPr>
              <a:t> </a:t>
            </a:r>
          </a:p>
        </p:txBody>
      </p:sp>
      <p:sp>
        <p:nvSpPr>
          <p:cNvPr id="12296" name="Segnaposto numero diapositiva 6">
            <a:extLst>
              <a:ext uri="{FF2B5EF4-FFF2-40B4-BE49-F238E27FC236}">
                <a16:creationId xmlns:a16="http://schemas.microsoft.com/office/drawing/2014/main" xmlns="" id="{7C7A8808-77B3-EE10-4ED2-2349C6540D55}"/>
              </a:ext>
            </a:extLst>
          </p:cNvPr>
          <p:cNvSpPr txBox="1">
            <a:spLocks noGrp="1"/>
          </p:cNvSpPr>
          <p:nvPr/>
        </p:nvSpPr>
        <p:spPr bwMode="auto">
          <a:xfrm>
            <a:off x="8382000" y="6500813"/>
            <a:ext cx="476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C93BC7F-D940-7D42-B272-9C61F0D5440F}" type="slidenum">
              <a:rPr lang="it-IT" altLang="it-IT" sz="1200">
                <a:latin typeface="Comic Sans MS" panose="030F0902030302020204" pitchFamily="66" charset="0"/>
              </a:rPr>
              <a:pPr algn="r" eaLnBrk="1" hangingPunct="1"/>
              <a:t>11</a:t>
            </a:fld>
            <a:endParaRPr lang="it-IT" altLang="it-IT" sz="1200">
              <a:latin typeface="Comic Sans MS" panose="030F0902030302020204" pitchFamily="66" charset="0"/>
            </a:endParaRPr>
          </a:p>
        </p:txBody>
      </p:sp>
      <p:sp>
        <p:nvSpPr>
          <p:cNvPr id="12297" name="Segnaposto data 4">
            <a:extLst>
              <a:ext uri="{FF2B5EF4-FFF2-40B4-BE49-F238E27FC236}">
                <a16:creationId xmlns:a16="http://schemas.microsoft.com/office/drawing/2014/main" xmlns="" id="{34BDE49A-494D-D5A0-852A-E435448B2FA9}"/>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data 4">
            <a:extLst>
              <a:ext uri="{FF2B5EF4-FFF2-40B4-BE49-F238E27FC236}">
                <a16:creationId xmlns:a16="http://schemas.microsoft.com/office/drawing/2014/main" xmlns="" id="{04756E77-2D6B-993D-28C4-1DDEC14CE482}"/>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
        <p:nvSpPr>
          <p:cNvPr id="13316" name="Segnaposto numero diapositiva 6">
            <a:extLst>
              <a:ext uri="{FF2B5EF4-FFF2-40B4-BE49-F238E27FC236}">
                <a16:creationId xmlns:a16="http://schemas.microsoft.com/office/drawing/2014/main" xmlns="" id="{AD383054-AAF3-6A66-5442-BD07C94BF76A}"/>
              </a:ext>
            </a:extLst>
          </p:cNvPr>
          <p:cNvSpPr txBox="1">
            <a:spLocks noGrp="1"/>
          </p:cNvSpPr>
          <p:nvPr/>
        </p:nvSpPr>
        <p:spPr bwMode="auto">
          <a:xfrm>
            <a:off x="8382000" y="6500813"/>
            <a:ext cx="511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1A7B4214-EB56-D54B-9A32-7FFE66B901E3}" type="slidenum">
              <a:rPr lang="it-IT" altLang="it-IT" sz="1200">
                <a:latin typeface="Comic Sans MS" panose="030F0902030302020204" pitchFamily="66" charset="0"/>
              </a:rPr>
              <a:pPr algn="r" eaLnBrk="1" hangingPunct="1"/>
              <a:t>12</a:t>
            </a:fld>
            <a:endParaRPr lang="it-IT" altLang="it-IT" sz="1200">
              <a:latin typeface="Comic Sans MS" panose="030F0902030302020204" pitchFamily="66" charset="0"/>
            </a:endParaRPr>
          </a:p>
        </p:txBody>
      </p:sp>
      <p:sp>
        <p:nvSpPr>
          <p:cNvPr id="13317" name="CasellaDiTesto 19">
            <a:extLst>
              <a:ext uri="{FF2B5EF4-FFF2-40B4-BE49-F238E27FC236}">
                <a16:creationId xmlns:a16="http://schemas.microsoft.com/office/drawing/2014/main" xmlns="" id="{8E7FDA0F-AC88-6415-F3FE-61C4F7DF0F01}"/>
              </a:ext>
            </a:extLst>
          </p:cNvPr>
          <p:cNvSpPr txBox="1">
            <a:spLocks noChangeArrowheads="1"/>
          </p:cNvSpPr>
          <p:nvPr/>
        </p:nvSpPr>
        <p:spPr bwMode="auto">
          <a:xfrm>
            <a:off x="214313" y="142875"/>
            <a:ext cx="2376487"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2200" b="1" i="1">
                <a:latin typeface="Comic Sans MS" panose="030F0902030302020204" pitchFamily="66" charset="0"/>
              </a:rPr>
              <a:t>Asbesti (amianto)</a:t>
            </a:r>
          </a:p>
        </p:txBody>
      </p:sp>
      <p:sp>
        <p:nvSpPr>
          <p:cNvPr id="13318" name="CasellaDiTesto 22">
            <a:extLst>
              <a:ext uri="{FF2B5EF4-FFF2-40B4-BE49-F238E27FC236}">
                <a16:creationId xmlns:a16="http://schemas.microsoft.com/office/drawing/2014/main" xmlns="" id="{0F68734D-B1AF-8995-17A4-F52E3D90E73F}"/>
              </a:ext>
            </a:extLst>
          </p:cNvPr>
          <p:cNvSpPr txBox="1">
            <a:spLocks noChangeArrowheads="1"/>
          </p:cNvSpPr>
          <p:nvPr/>
        </p:nvSpPr>
        <p:spPr bwMode="auto">
          <a:xfrm>
            <a:off x="285750" y="1068388"/>
            <a:ext cx="86439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500">
                <a:latin typeface="Comic Sans MS" panose="030F0902030302020204" pitchFamily="66" charset="0"/>
              </a:rPr>
              <a:t>Con tale termine si indica una famiglia di 6 minerali presenti in natura sottoforma di silicati fibrosi. </a:t>
            </a:r>
          </a:p>
        </p:txBody>
      </p:sp>
      <p:pic>
        <p:nvPicPr>
          <p:cNvPr id="13319" name="Picture 2" descr="http://www.mineralidelpiemonte.com/crisofofilo1.jpg">
            <a:extLst>
              <a:ext uri="{FF2B5EF4-FFF2-40B4-BE49-F238E27FC236}">
                <a16:creationId xmlns:a16="http://schemas.microsoft.com/office/drawing/2014/main" xmlns="" id="{D7BB2A2D-6AE2-3747-1AA4-9F5757636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1714500"/>
            <a:ext cx="2928937" cy="217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0" name="CasellaDiTesto 23">
            <a:extLst>
              <a:ext uri="{FF2B5EF4-FFF2-40B4-BE49-F238E27FC236}">
                <a16:creationId xmlns:a16="http://schemas.microsoft.com/office/drawing/2014/main" xmlns="" id="{C1AA316F-6401-141A-2A6A-8917FE763DEC}"/>
              </a:ext>
            </a:extLst>
          </p:cNvPr>
          <p:cNvSpPr txBox="1">
            <a:spLocks noChangeArrowheads="1"/>
          </p:cNvSpPr>
          <p:nvPr/>
        </p:nvSpPr>
        <p:spPr bwMode="auto">
          <a:xfrm>
            <a:off x="3357563" y="1600200"/>
            <a:ext cx="5429250" cy="2630488"/>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500">
                <a:latin typeface="Comic Sans MS" panose="030F0902030302020204" pitchFamily="66" charset="0"/>
              </a:rPr>
              <a:t>Crisotilo. Dei 6 minerali è stato il più usato. Solido bianco, presenta resistenza meccanica, resistenza al calore, molto economico. Usato in passato come rivestimento ignifugo negli edifici pubblici, additivo per le plastiche dei freni, additivo nel cemento (eternit), materiale edilizio per le coperture e tubazioni, fibre per la tessitura di fibre ignifughe.  </a:t>
            </a:r>
          </a:p>
          <a:p>
            <a:pPr algn="just" eaLnBrk="1" hangingPunct="1"/>
            <a:endParaRPr lang="it-IT" altLang="it-IT" sz="1500">
              <a:latin typeface="Comic Sans MS" panose="030F0902030302020204" pitchFamily="66" charset="0"/>
            </a:endParaRPr>
          </a:p>
          <a:p>
            <a:pPr algn="just" eaLnBrk="1" hangingPunct="1"/>
            <a:r>
              <a:rPr lang="it-IT" altLang="it-IT" sz="1500">
                <a:latin typeface="Comic Sans MS" panose="030F0902030302020204" pitchFamily="66" charset="0"/>
              </a:rPr>
              <a:t>Dagli anni 70 si è avuta evidenza degli effetti dannosi a carico di minatori e altri lavoratori a contatto con questi minerali.   </a:t>
            </a:r>
          </a:p>
        </p:txBody>
      </p:sp>
      <p:sp>
        <p:nvSpPr>
          <p:cNvPr id="13321" name="CasellaDiTesto 24">
            <a:extLst>
              <a:ext uri="{FF2B5EF4-FFF2-40B4-BE49-F238E27FC236}">
                <a16:creationId xmlns:a16="http://schemas.microsoft.com/office/drawing/2014/main" xmlns="" id="{4A365AA7-6643-DA0A-7ACF-ACAE5237A746}"/>
              </a:ext>
            </a:extLst>
          </p:cNvPr>
          <p:cNvSpPr txBox="1">
            <a:spLocks noChangeArrowheads="1"/>
          </p:cNvSpPr>
          <p:nvPr/>
        </p:nvSpPr>
        <p:spPr bwMode="auto">
          <a:xfrm>
            <a:off x="214313" y="4435475"/>
            <a:ext cx="3071812" cy="170815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500">
                <a:latin typeface="Comic Sans MS" panose="030F0902030302020204" pitchFamily="66" charset="0"/>
              </a:rPr>
              <a:t>Cancerogeno: aumento del mesotelioma, forma rara ed incurabile di cancro del mesotelio, tessuto che riveste le cavità toraciche e dell’addome.  Sinergia con il fumo di sigaretta.  </a:t>
            </a:r>
          </a:p>
        </p:txBody>
      </p:sp>
      <p:sp>
        <p:nvSpPr>
          <p:cNvPr id="13322" name="CasellaDiTesto 25">
            <a:extLst>
              <a:ext uri="{FF2B5EF4-FFF2-40B4-BE49-F238E27FC236}">
                <a16:creationId xmlns:a16="http://schemas.microsoft.com/office/drawing/2014/main" xmlns="" id="{457E5919-7521-521B-AC3C-A3C0E3F2DA6F}"/>
              </a:ext>
            </a:extLst>
          </p:cNvPr>
          <p:cNvSpPr txBox="1">
            <a:spLocks noChangeArrowheads="1"/>
          </p:cNvSpPr>
          <p:nvPr/>
        </p:nvSpPr>
        <p:spPr bwMode="auto">
          <a:xfrm>
            <a:off x="3500438" y="4522788"/>
            <a:ext cx="5286375" cy="1477962"/>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latin typeface="Calibri" panose="020F0502020204030204" pitchFamily="34" charset="0"/>
              </a:rPr>
              <a:t>Attualmente nei paesi sviluppati non ne è più consentito l’uso (nei paesi in via di sviluppo si usa ancora, insieme all’asbesto blu e bruno). </a:t>
            </a:r>
          </a:p>
          <a:p>
            <a:pPr eaLnBrk="1" hangingPunct="1"/>
            <a:endParaRPr lang="it-IT" altLang="it-IT">
              <a:latin typeface="Calibri" panose="020F0502020204030204" pitchFamily="34" charset="0"/>
            </a:endParaRPr>
          </a:p>
          <a:p>
            <a:pPr eaLnBrk="1" hangingPunct="1"/>
            <a:r>
              <a:rPr lang="it-IT" altLang="it-IT">
                <a:latin typeface="Calibri" panose="020F0502020204030204" pitchFamily="34" charset="0"/>
              </a:rPr>
              <a:t>Cosa fare delle strutture esistenti?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data 4">
            <a:extLst>
              <a:ext uri="{FF2B5EF4-FFF2-40B4-BE49-F238E27FC236}">
                <a16:creationId xmlns:a16="http://schemas.microsoft.com/office/drawing/2014/main" xmlns="" id="{ADB842DD-5D94-6CA4-BBF2-5AF385667539}"/>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
        <p:nvSpPr>
          <p:cNvPr id="14340" name="Segnaposto numero diapositiva 6">
            <a:extLst>
              <a:ext uri="{FF2B5EF4-FFF2-40B4-BE49-F238E27FC236}">
                <a16:creationId xmlns:a16="http://schemas.microsoft.com/office/drawing/2014/main" xmlns="" id="{C6A1CA90-878C-3364-0A26-28FDA5FC8E00}"/>
              </a:ext>
            </a:extLst>
          </p:cNvPr>
          <p:cNvSpPr txBox="1">
            <a:spLocks noGrp="1"/>
          </p:cNvSpPr>
          <p:nvPr/>
        </p:nvSpPr>
        <p:spPr bwMode="auto">
          <a:xfrm>
            <a:off x="8382000" y="6500813"/>
            <a:ext cx="511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6C2B93C-CF8F-3C40-A386-4C89DFD44D6B}" type="slidenum">
              <a:rPr lang="it-IT" altLang="it-IT" sz="1200">
                <a:latin typeface="Comic Sans MS" panose="030F0902030302020204" pitchFamily="66" charset="0"/>
              </a:rPr>
              <a:pPr algn="r" eaLnBrk="1" hangingPunct="1"/>
              <a:t>13</a:t>
            </a:fld>
            <a:endParaRPr lang="it-IT" altLang="it-IT" sz="1200">
              <a:latin typeface="Comic Sans MS" panose="030F0902030302020204" pitchFamily="66" charset="0"/>
            </a:endParaRPr>
          </a:p>
        </p:txBody>
      </p:sp>
      <p:sp>
        <p:nvSpPr>
          <p:cNvPr id="14341" name="CasellaDiTesto 6">
            <a:extLst>
              <a:ext uri="{FF2B5EF4-FFF2-40B4-BE49-F238E27FC236}">
                <a16:creationId xmlns:a16="http://schemas.microsoft.com/office/drawing/2014/main" xmlns="" id="{3D57CE45-8B13-F229-5FF5-8388E8AF4C31}"/>
              </a:ext>
            </a:extLst>
          </p:cNvPr>
          <p:cNvSpPr txBox="1">
            <a:spLocks noChangeArrowheads="1"/>
          </p:cNvSpPr>
          <p:nvPr/>
        </p:nvSpPr>
        <p:spPr bwMode="auto">
          <a:xfrm>
            <a:off x="214313" y="214313"/>
            <a:ext cx="350043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2200" i="1">
                <a:latin typeface="Comic Sans MS" panose="030F0902030302020204" pitchFamily="66" charset="0"/>
              </a:rPr>
              <a:t>I Particolati </a:t>
            </a:r>
          </a:p>
        </p:txBody>
      </p:sp>
      <p:sp>
        <p:nvSpPr>
          <p:cNvPr id="14342" name="CasellaDiTesto 7">
            <a:extLst>
              <a:ext uri="{FF2B5EF4-FFF2-40B4-BE49-F238E27FC236}">
                <a16:creationId xmlns:a16="http://schemas.microsoft.com/office/drawing/2014/main" xmlns="" id="{97886435-5901-56F5-51E3-C0DDBE70D4FA}"/>
              </a:ext>
            </a:extLst>
          </p:cNvPr>
          <p:cNvSpPr txBox="1">
            <a:spLocks noChangeArrowheads="1"/>
          </p:cNvSpPr>
          <p:nvPr/>
        </p:nvSpPr>
        <p:spPr bwMode="auto">
          <a:xfrm>
            <a:off x="285750" y="642938"/>
            <a:ext cx="85725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600">
                <a:latin typeface="Comic Sans MS" panose="030F0902030302020204" pitchFamily="66" charset="0"/>
              </a:rPr>
              <a:t>Fasi solide sospese possono essere registrate anche in ambienti confinati, sia particelle grossolane che fini. </a:t>
            </a:r>
          </a:p>
          <a:p>
            <a:pPr algn="just" eaLnBrk="1" hangingPunct="1"/>
            <a:endParaRPr lang="it-IT" altLang="it-IT" sz="1600">
              <a:latin typeface="Comic Sans MS" panose="030F0902030302020204" pitchFamily="66" charset="0"/>
            </a:endParaRPr>
          </a:p>
          <a:p>
            <a:pPr algn="just" eaLnBrk="1" hangingPunct="1"/>
            <a:r>
              <a:rPr lang="it-IT" altLang="it-IT" sz="1600">
                <a:latin typeface="Comic Sans MS" panose="030F0902030302020204" pitchFamily="66" charset="0"/>
              </a:rPr>
              <a:t>I processi che originano le fasi solide sospese possono essere diretti o indiretti: combustioni (inclusa cottura dei cibi e fumo di sigaretta, incenso), uso di spray, ri-sospensione di materiale depositato (polvere, residui di pelle, acari, pollini, spore) nonché reazioni chimiche. </a:t>
            </a:r>
          </a:p>
        </p:txBody>
      </p:sp>
      <p:sp>
        <p:nvSpPr>
          <p:cNvPr id="14343" name="CasellaDiTesto 8">
            <a:extLst>
              <a:ext uri="{FF2B5EF4-FFF2-40B4-BE49-F238E27FC236}">
                <a16:creationId xmlns:a16="http://schemas.microsoft.com/office/drawing/2014/main" xmlns="" id="{68E1BE5F-097E-419C-0623-C671BC6C1D3C}"/>
              </a:ext>
            </a:extLst>
          </p:cNvPr>
          <p:cNvSpPr txBox="1">
            <a:spLocks noChangeArrowheads="1"/>
          </p:cNvSpPr>
          <p:nvPr/>
        </p:nvSpPr>
        <p:spPr bwMode="auto">
          <a:xfrm>
            <a:off x="285750" y="2571750"/>
            <a:ext cx="82867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it-IT">
                <a:latin typeface="Comic Sans MS" panose="030F0902030302020204" pitchFamily="66" charset="0"/>
              </a:rPr>
              <a:t>La pericolosità come già detto in precedenza dipende fortemente dalle dimensioni: particelle piccole hanno capacità di penetrazione nell’apparato respiratorio maggiore  </a:t>
            </a:r>
          </a:p>
        </p:txBody>
      </p:sp>
      <p:sp>
        <p:nvSpPr>
          <p:cNvPr id="10" name="Ovale 9">
            <a:extLst>
              <a:ext uri="{FF2B5EF4-FFF2-40B4-BE49-F238E27FC236}">
                <a16:creationId xmlns:a16="http://schemas.microsoft.com/office/drawing/2014/main" xmlns="" id="{79E63820-A665-1654-899B-341742F1D6E9}"/>
              </a:ext>
            </a:extLst>
          </p:cNvPr>
          <p:cNvSpPr/>
          <p:nvPr/>
        </p:nvSpPr>
        <p:spPr>
          <a:xfrm>
            <a:off x="857250" y="4214813"/>
            <a:ext cx="1143000" cy="1000125"/>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1" name="Ovale 10">
            <a:extLst>
              <a:ext uri="{FF2B5EF4-FFF2-40B4-BE49-F238E27FC236}">
                <a16:creationId xmlns:a16="http://schemas.microsoft.com/office/drawing/2014/main" xmlns="" id="{2A408410-3B06-2D9E-8DDC-2F02A99935E9}"/>
              </a:ext>
            </a:extLst>
          </p:cNvPr>
          <p:cNvSpPr/>
          <p:nvPr/>
        </p:nvSpPr>
        <p:spPr>
          <a:xfrm>
            <a:off x="1143000" y="4071938"/>
            <a:ext cx="214313"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2" name="Ovale 11">
            <a:extLst>
              <a:ext uri="{FF2B5EF4-FFF2-40B4-BE49-F238E27FC236}">
                <a16:creationId xmlns:a16="http://schemas.microsoft.com/office/drawing/2014/main" xmlns="" id="{0A75E630-60A9-B5C6-F3BE-EC4F5FA87F42}"/>
              </a:ext>
            </a:extLst>
          </p:cNvPr>
          <p:cNvSpPr/>
          <p:nvPr/>
        </p:nvSpPr>
        <p:spPr>
          <a:xfrm>
            <a:off x="1500188" y="4786313"/>
            <a:ext cx="214312"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4347" name="CasellaDiTesto 12">
            <a:extLst>
              <a:ext uri="{FF2B5EF4-FFF2-40B4-BE49-F238E27FC236}">
                <a16:creationId xmlns:a16="http://schemas.microsoft.com/office/drawing/2014/main" xmlns="" id="{BEDFC047-B21D-FCF0-4429-EBF06EC120E6}"/>
              </a:ext>
            </a:extLst>
          </p:cNvPr>
          <p:cNvSpPr txBox="1">
            <a:spLocks noChangeArrowheads="1"/>
          </p:cNvSpPr>
          <p:nvPr/>
        </p:nvSpPr>
        <p:spPr bwMode="auto">
          <a:xfrm>
            <a:off x="0" y="3754438"/>
            <a:ext cx="15001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000">
                <a:latin typeface="Comic Sans MS" panose="030F0902030302020204" pitchFamily="66" charset="0"/>
              </a:rPr>
              <a:t>Molecola adsorbita</a:t>
            </a:r>
          </a:p>
        </p:txBody>
      </p:sp>
      <p:sp>
        <p:nvSpPr>
          <p:cNvPr id="14348" name="CasellaDiTesto 13">
            <a:extLst>
              <a:ext uri="{FF2B5EF4-FFF2-40B4-BE49-F238E27FC236}">
                <a16:creationId xmlns:a16="http://schemas.microsoft.com/office/drawing/2014/main" xmlns="" id="{36A84313-8BD9-44EA-4C7D-EA6E1917FDD4}"/>
              </a:ext>
            </a:extLst>
          </p:cNvPr>
          <p:cNvSpPr txBox="1">
            <a:spLocks noChangeArrowheads="1"/>
          </p:cNvSpPr>
          <p:nvPr/>
        </p:nvSpPr>
        <p:spPr bwMode="auto">
          <a:xfrm>
            <a:off x="0" y="5214938"/>
            <a:ext cx="20002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Molecola assorbita</a:t>
            </a:r>
          </a:p>
        </p:txBody>
      </p:sp>
      <p:cxnSp>
        <p:nvCxnSpPr>
          <p:cNvPr id="16" name="Connettore 2 15">
            <a:extLst>
              <a:ext uri="{FF2B5EF4-FFF2-40B4-BE49-F238E27FC236}">
                <a16:creationId xmlns:a16="http://schemas.microsoft.com/office/drawing/2014/main" xmlns="" id="{BA00ADB1-B477-90F8-6128-B7A6CAC67A0D}"/>
              </a:ext>
            </a:extLst>
          </p:cNvPr>
          <p:cNvCxnSpPr>
            <a:endCxn id="12" idx="3"/>
          </p:cNvCxnSpPr>
          <p:nvPr/>
        </p:nvCxnSpPr>
        <p:spPr>
          <a:xfrm rot="5400000" flipH="1" flipV="1">
            <a:off x="1184275" y="4938713"/>
            <a:ext cx="377825" cy="317500"/>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a:extLst>
              <a:ext uri="{FF2B5EF4-FFF2-40B4-BE49-F238E27FC236}">
                <a16:creationId xmlns:a16="http://schemas.microsoft.com/office/drawing/2014/main" xmlns="" id="{27C9B040-5F2A-DC94-E516-884B898D1819}"/>
              </a:ext>
            </a:extLst>
          </p:cNvPr>
          <p:cNvCxnSpPr>
            <a:endCxn id="11" idx="1"/>
          </p:cNvCxnSpPr>
          <p:nvPr/>
        </p:nvCxnSpPr>
        <p:spPr>
          <a:xfrm>
            <a:off x="928688" y="3929063"/>
            <a:ext cx="246062" cy="163512"/>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4351" name="CasellaDiTesto 18">
            <a:extLst>
              <a:ext uri="{FF2B5EF4-FFF2-40B4-BE49-F238E27FC236}">
                <a16:creationId xmlns:a16="http://schemas.microsoft.com/office/drawing/2014/main" xmlns="" id="{222B320D-C856-6082-D7A8-18476A9AB2F6}"/>
              </a:ext>
            </a:extLst>
          </p:cNvPr>
          <p:cNvSpPr txBox="1">
            <a:spLocks noChangeArrowheads="1"/>
          </p:cNvSpPr>
          <p:nvPr/>
        </p:nvSpPr>
        <p:spPr bwMode="auto">
          <a:xfrm>
            <a:off x="2286000" y="3857625"/>
            <a:ext cx="66436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a:latin typeface="Comic Sans MS" panose="030F0902030302020204" pitchFamily="66" charset="0"/>
              </a:rPr>
              <a:t>L’effetto nocivo legato all’esposizione al particolato è legato a due fattori: meccanico (abrasione)  e chimico (interazione con le sostanze di cui il particolato è composto).  </a:t>
            </a:r>
          </a:p>
        </p:txBody>
      </p:sp>
      <p:sp>
        <p:nvSpPr>
          <p:cNvPr id="14352" name="CasellaDiTesto 19">
            <a:extLst>
              <a:ext uri="{FF2B5EF4-FFF2-40B4-BE49-F238E27FC236}">
                <a16:creationId xmlns:a16="http://schemas.microsoft.com/office/drawing/2014/main" xmlns="" id="{F519475E-526E-D63F-2DB0-6F47EC8BFDB8}"/>
              </a:ext>
            </a:extLst>
          </p:cNvPr>
          <p:cNvSpPr txBox="1">
            <a:spLocks noChangeArrowheads="1"/>
          </p:cNvSpPr>
          <p:nvPr/>
        </p:nvSpPr>
        <p:spPr bwMode="auto">
          <a:xfrm>
            <a:off x="2643188" y="5002213"/>
            <a:ext cx="62865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500">
                <a:latin typeface="Comic Sans MS" panose="030F0902030302020204" pitchFamily="66" charset="0"/>
              </a:rPr>
              <a:t>Le particelle solide possono anche adsorbire o assorbire molecole dall’atmosfera (anche il radon) e trasportarle nell’apparato respiratorio, fungendo da veicolo per altre sostanze tossiche. </a:t>
            </a:r>
          </a:p>
        </p:txBody>
      </p:sp>
      <p:cxnSp>
        <p:nvCxnSpPr>
          <p:cNvPr id="22" name="Connettore 2 21">
            <a:extLst>
              <a:ext uri="{FF2B5EF4-FFF2-40B4-BE49-F238E27FC236}">
                <a16:creationId xmlns:a16="http://schemas.microsoft.com/office/drawing/2014/main" xmlns="" id="{C3393246-AE2F-B603-5381-2CFA89AA5DD0}"/>
              </a:ext>
            </a:extLst>
          </p:cNvPr>
          <p:cNvCxnSpPr/>
          <p:nvPr/>
        </p:nvCxnSpPr>
        <p:spPr>
          <a:xfrm rot="10800000">
            <a:off x="2071688" y="5143500"/>
            <a:ext cx="571500" cy="214313"/>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4354" name="Rettangolo 22">
            <a:extLst>
              <a:ext uri="{FF2B5EF4-FFF2-40B4-BE49-F238E27FC236}">
                <a16:creationId xmlns:a16="http://schemas.microsoft.com/office/drawing/2014/main" xmlns="" id="{A0673E3D-57AB-9FAF-F318-41D1B425587E}"/>
              </a:ext>
            </a:extLst>
          </p:cNvPr>
          <p:cNvSpPr>
            <a:spLocks noChangeArrowheads="1"/>
          </p:cNvSpPr>
          <p:nvPr/>
        </p:nvSpPr>
        <p:spPr bwMode="auto">
          <a:xfrm>
            <a:off x="785813" y="6059488"/>
            <a:ext cx="7858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latin typeface="Calibri" panose="020F0502020204030204" pitchFamily="34" charset="0"/>
              </a:rPr>
              <a:t>Infine possono fungere da catalizzatori per alcune reazioni chimiche.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asellaDiTesto 3">
            <a:extLst>
              <a:ext uri="{FF2B5EF4-FFF2-40B4-BE49-F238E27FC236}">
                <a16:creationId xmlns:a16="http://schemas.microsoft.com/office/drawing/2014/main" xmlns="" id="{FDD1C370-A71C-9410-10CD-B3ED84412FD6}"/>
              </a:ext>
            </a:extLst>
          </p:cNvPr>
          <p:cNvSpPr txBox="1">
            <a:spLocks noChangeArrowheads="1"/>
          </p:cNvSpPr>
          <p:nvPr/>
        </p:nvSpPr>
        <p:spPr bwMode="auto">
          <a:xfrm>
            <a:off x="428625" y="928688"/>
            <a:ext cx="84296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latin typeface="Comic Sans MS" panose="030F0902030302020204" pitchFamily="66" charset="0"/>
              </a:rPr>
              <a:t>Tra le varie molecole organiche a basso peso molecolare, la maggiore indiziata per i sintomi associati alla SBS è la formaldeide , H</a:t>
            </a:r>
            <a:r>
              <a:rPr lang="it-IT" altLang="it-IT" baseline="-25000">
                <a:latin typeface="Comic Sans MS" panose="030F0902030302020204" pitchFamily="66" charset="0"/>
              </a:rPr>
              <a:t>2</a:t>
            </a:r>
            <a:r>
              <a:rPr lang="it-IT" altLang="it-IT">
                <a:latin typeface="Comic Sans MS" panose="030F0902030302020204" pitchFamily="66" charset="0"/>
              </a:rPr>
              <a:t>C=O.</a:t>
            </a:r>
          </a:p>
        </p:txBody>
      </p:sp>
      <p:sp>
        <p:nvSpPr>
          <p:cNvPr id="15363" name="CasellaDiTesto 4">
            <a:extLst>
              <a:ext uri="{FF2B5EF4-FFF2-40B4-BE49-F238E27FC236}">
                <a16:creationId xmlns:a16="http://schemas.microsoft.com/office/drawing/2014/main" xmlns="" id="{AE11C505-43B9-9D79-81DE-5EC5644DD8AC}"/>
              </a:ext>
            </a:extLst>
          </p:cNvPr>
          <p:cNvSpPr txBox="1">
            <a:spLocks noChangeArrowheads="1"/>
          </p:cNvSpPr>
          <p:nvPr/>
        </p:nvSpPr>
        <p:spPr bwMode="auto">
          <a:xfrm>
            <a:off x="2428875" y="1643063"/>
            <a:ext cx="3786188" cy="13843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400" u="sng">
                <a:latin typeface="Comic Sans MS" panose="030F0902030302020204" pitchFamily="66" charset="0"/>
              </a:rPr>
              <a:t>In aria esterna</a:t>
            </a:r>
            <a:r>
              <a:rPr lang="it-IT" altLang="it-IT" sz="1400">
                <a:latin typeface="Comic Sans MS" panose="030F0902030302020204" pitchFamily="66" charset="0"/>
              </a:rPr>
              <a:t>: </a:t>
            </a:r>
          </a:p>
          <a:p>
            <a:pPr algn="just" eaLnBrk="1" hangingPunct="1"/>
            <a:r>
              <a:rPr lang="it-IT" altLang="it-IT" sz="1400">
                <a:latin typeface="Comic Sans MS" panose="030F0902030302020204" pitchFamily="66" charset="0"/>
              </a:rPr>
              <a:t>prodotto intermedio delle ossidazioni di metano e degli altri idrocarburi. Concentrazioni molto basse, intorno ai 10 ppb  tranne che nei casi di smog fotochimico. </a:t>
            </a:r>
          </a:p>
        </p:txBody>
      </p:sp>
      <p:sp>
        <p:nvSpPr>
          <p:cNvPr id="15364" name="CasellaDiTesto 5">
            <a:extLst>
              <a:ext uri="{FF2B5EF4-FFF2-40B4-BE49-F238E27FC236}">
                <a16:creationId xmlns:a16="http://schemas.microsoft.com/office/drawing/2014/main" xmlns="" id="{08F9D21D-9981-FA7E-3903-3E61098508FF}"/>
              </a:ext>
            </a:extLst>
          </p:cNvPr>
          <p:cNvSpPr txBox="1">
            <a:spLocks noChangeArrowheads="1"/>
          </p:cNvSpPr>
          <p:nvPr/>
        </p:nvSpPr>
        <p:spPr bwMode="auto">
          <a:xfrm>
            <a:off x="428625" y="3214688"/>
            <a:ext cx="8286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i="1">
                <a:latin typeface="Comic Sans MS" panose="030F0902030302020204" pitchFamily="66" charset="0"/>
              </a:rPr>
              <a:t>Negli ambienti chiusi la concentrazione è nell’intervallo 5-20 ppb, ma può raggiungere anche i 1000 ppb (livello percepito dall’uomo: 100 ppb). </a:t>
            </a:r>
          </a:p>
        </p:txBody>
      </p:sp>
      <p:sp>
        <p:nvSpPr>
          <p:cNvPr id="15365" name="CasellaDiTesto 6">
            <a:extLst>
              <a:ext uri="{FF2B5EF4-FFF2-40B4-BE49-F238E27FC236}">
                <a16:creationId xmlns:a16="http://schemas.microsoft.com/office/drawing/2014/main" xmlns="" id="{9C42BA3B-BBBE-EAE2-600D-047EC82FDBB4}"/>
              </a:ext>
            </a:extLst>
          </p:cNvPr>
          <p:cNvSpPr txBox="1">
            <a:spLocks noChangeArrowheads="1"/>
          </p:cNvSpPr>
          <p:nvPr/>
        </p:nvSpPr>
        <p:spPr bwMode="auto">
          <a:xfrm>
            <a:off x="642938" y="4948238"/>
            <a:ext cx="1500187" cy="33813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a:latin typeface="Comic Sans MS" panose="030F0902030302020204" pitchFamily="66" charset="0"/>
              </a:rPr>
              <a:t>Fonti indoor: </a:t>
            </a:r>
          </a:p>
        </p:txBody>
      </p:sp>
      <p:sp>
        <p:nvSpPr>
          <p:cNvPr id="8" name="Parentesi graffa aperta 7">
            <a:extLst>
              <a:ext uri="{FF2B5EF4-FFF2-40B4-BE49-F238E27FC236}">
                <a16:creationId xmlns:a16="http://schemas.microsoft.com/office/drawing/2014/main" xmlns="" id="{26F4FD3A-3A6A-CA32-BFF2-55C53BE2C8E5}"/>
              </a:ext>
            </a:extLst>
          </p:cNvPr>
          <p:cNvSpPr/>
          <p:nvPr/>
        </p:nvSpPr>
        <p:spPr>
          <a:xfrm>
            <a:off x="2357438" y="4000500"/>
            <a:ext cx="500062" cy="2286000"/>
          </a:xfrm>
          <a:prstGeom prst="lef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sp>
        <p:nvSpPr>
          <p:cNvPr id="15367" name="CasellaDiTesto 8">
            <a:extLst>
              <a:ext uri="{FF2B5EF4-FFF2-40B4-BE49-F238E27FC236}">
                <a16:creationId xmlns:a16="http://schemas.microsoft.com/office/drawing/2014/main" xmlns="" id="{0213BB1C-6BE8-E010-E569-9DF5DBC62F02}"/>
              </a:ext>
            </a:extLst>
          </p:cNvPr>
          <p:cNvSpPr txBox="1">
            <a:spLocks noChangeArrowheads="1"/>
          </p:cNvSpPr>
          <p:nvPr/>
        </p:nvSpPr>
        <p:spPr bwMode="auto">
          <a:xfrm>
            <a:off x="2928938" y="3940175"/>
            <a:ext cx="4357687"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buFontTx/>
              <a:buChar char="-"/>
            </a:pPr>
            <a:r>
              <a:rPr lang="it-IT" altLang="it-IT" sz="1500">
                <a:latin typeface="Comic Sans MS" panose="030F0902030302020204" pitchFamily="66" charset="0"/>
              </a:rPr>
              <a:t>Fumo di sigaretta</a:t>
            </a:r>
          </a:p>
          <a:p>
            <a:pPr algn="just" eaLnBrk="1" hangingPunct="1">
              <a:buFontTx/>
              <a:buChar char="-"/>
            </a:pPr>
            <a:r>
              <a:rPr lang="it-IT" altLang="it-IT" sz="1500">
                <a:latin typeface="Comic Sans MS" panose="030F0902030302020204" pitchFamily="66" charset="0"/>
              </a:rPr>
              <a:t>Materiale sintetici contenenti resine a base di formaldeide.</a:t>
            </a:r>
          </a:p>
          <a:p>
            <a:pPr algn="just" eaLnBrk="1" hangingPunct="1">
              <a:buFontTx/>
              <a:buChar char="-"/>
            </a:pPr>
            <a:r>
              <a:rPr lang="it-IT" altLang="it-IT" sz="1500">
                <a:latin typeface="Comic Sans MS" panose="030F0902030302020204" pitchFamily="66" charset="0"/>
              </a:rPr>
              <a:t>Sistemi di isolamento a base di schiuma di urea e formaledeide</a:t>
            </a:r>
          </a:p>
          <a:p>
            <a:pPr algn="just" eaLnBrk="1" hangingPunct="1">
              <a:buFontTx/>
              <a:buChar char="-"/>
            </a:pPr>
            <a:r>
              <a:rPr lang="it-IT" altLang="it-IT" sz="1500">
                <a:latin typeface="Comic Sans MS" panose="030F0902030302020204" pitchFamily="66" charset="0"/>
              </a:rPr>
              <a:t>Adesivi per la saldatura di compensato e truciolato</a:t>
            </a:r>
          </a:p>
          <a:p>
            <a:pPr algn="just" eaLnBrk="1" hangingPunct="1">
              <a:buFontTx/>
              <a:buChar char="-"/>
            </a:pPr>
            <a:r>
              <a:rPr lang="it-IT" altLang="it-IT" sz="1500">
                <a:latin typeface="Comic Sans MS" panose="030F0902030302020204" pitchFamily="66" charset="0"/>
              </a:rPr>
              <a:t>La formaldeide pura viene utilizzata per la tintura, l’incollaggio di tappeti moquettes e tessuti.  </a:t>
            </a:r>
          </a:p>
          <a:p>
            <a:pPr algn="just" eaLnBrk="1" hangingPunct="1">
              <a:buFontTx/>
              <a:buChar char="-"/>
            </a:pPr>
            <a:endParaRPr lang="it-IT" altLang="it-IT" sz="1500">
              <a:latin typeface="Comic Sans MS" panose="030F0902030302020204" pitchFamily="66" charset="0"/>
            </a:endParaRPr>
          </a:p>
        </p:txBody>
      </p:sp>
      <p:sp>
        <p:nvSpPr>
          <p:cNvPr id="15368" name="Segnaposto data 4">
            <a:extLst>
              <a:ext uri="{FF2B5EF4-FFF2-40B4-BE49-F238E27FC236}">
                <a16:creationId xmlns:a16="http://schemas.microsoft.com/office/drawing/2014/main" xmlns="" id="{D583BCDD-7EF8-E394-D622-16761A7C6C59}"/>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
        <p:nvSpPr>
          <p:cNvPr id="15370" name="Segnaposto numero diapositiva 6">
            <a:extLst>
              <a:ext uri="{FF2B5EF4-FFF2-40B4-BE49-F238E27FC236}">
                <a16:creationId xmlns:a16="http://schemas.microsoft.com/office/drawing/2014/main" xmlns="" id="{52EC8315-31CD-6C61-F8F4-1D7C0108E5CF}"/>
              </a:ext>
            </a:extLst>
          </p:cNvPr>
          <p:cNvSpPr txBox="1">
            <a:spLocks noGrp="1"/>
          </p:cNvSpPr>
          <p:nvPr/>
        </p:nvSpPr>
        <p:spPr bwMode="auto">
          <a:xfrm>
            <a:off x="8382000" y="6500813"/>
            <a:ext cx="511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E4DEB31-2AD7-6244-8790-B71631429A0E}" type="slidenum">
              <a:rPr lang="it-IT" altLang="it-IT" sz="1200">
                <a:latin typeface="Comic Sans MS" panose="030F0902030302020204" pitchFamily="66" charset="0"/>
              </a:rPr>
              <a:pPr algn="r" eaLnBrk="1" hangingPunct="1"/>
              <a:t>14</a:t>
            </a:fld>
            <a:endParaRPr lang="it-IT" altLang="it-IT" sz="1200">
              <a:latin typeface="Comic Sans MS" panose="030F0902030302020204" pitchFamily="66" charset="0"/>
            </a:endParaRPr>
          </a:p>
        </p:txBody>
      </p:sp>
      <p:sp>
        <p:nvSpPr>
          <p:cNvPr id="15371" name="CasellaDiTesto 12">
            <a:extLst>
              <a:ext uri="{FF2B5EF4-FFF2-40B4-BE49-F238E27FC236}">
                <a16:creationId xmlns:a16="http://schemas.microsoft.com/office/drawing/2014/main" xmlns="" id="{7D37186F-5C9B-CC39-04B6-16E505F0B9B3}"/>
              </a:ext>
            </a:extLst>
          </p:cNvPr>
          <p:cNvSpPr txBox="1">
            <a:spLocks noChangeArrowheads="1"/>
          </p:cNvSpPr>
          <p:nvPr/>
        </p:nvSpPr>
        <p:spPr bwMode="auto">
          <a:xfrm>
            <a:off x="500063" y="285750"/>
            <a:ext cx="80010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2200" i="1">
                <a:solidFill>
                  <a:srgbClr val="7030A0"/>
                </a:solidFill>
                <a:latin typeface="Comic Sans MS" panose="030F0902030302020204" pitchFamily="66" charset="0"/>
              </a:rPr>
              <a:t>Formaldeide:  H</a:t>
            </a:r>
            <a:r>
              <a:rPr lang="it-IT" altLang="it-IT" sz="2200" i="1" baseline="-25000">
                <a:solidFill>
                  <a:srgbClr val="7030A0"/>
                </a:solidFill>
                <a:latin typeface="Comic Sans MS" panose="030F0902030302020204" pitchFamily="66" charset="0"/>
              </a:rPr>
              <a:t>2</a:t>
            </a:r>
            <a:r>
              <a:rPr lang="it-IT" altLang="it-IT" sz="2200" i="1">
                <a:solidFill>
                  <a:srgbClr val="7030A0"/>
                </a:solidFill>
                <a:latin typeface="Comic Sans MS" panose="030F0902030302020204" pitchFamily="66" charset="0"/>
              </a:rPr>
              <a:t>CO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asellaDiTesto 3">
            <a:extLst>
              <a:ext uri="{FF2B5EF4-FFF2-40B4-BE49-F238E27FC236}">
                <a16:creationId xmlns:a16="http://schemas.microsoft.com/office/drawing/2014/main" xmlns="" id="{EBF9CD40-356C-F152-A311-95072A0E7CEB}"/>
              </a:ext>
            </a:extLst>
          </p:cNvPr>
          <p:cNvSpPr txBox="1">
            <a:spLocks noChangeArrowheads="1"/>
          </p:cNvSpPr>
          <p:nvPr/>
        </p:nvSpPr>
        <p:spPr bwMode="auto">
          <a:xfrm>
            <a:off x="2500313" y="142875"/>
            <a:ext cx="5286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latin typeface="Comic Sans MS" panose="030F0902030302020204" pitchFamily="66" charset="0"/>
              </a:rPr>
              <a:t>L’emissione varia con l’età dei materiali:</a:t>
            </a:r>
          </a:p>
        </p:txBody>
      </p:sp>
      <p:sp>
        <p:nvSpPr>
          <p:cNvPr id="16387" name="CasellaDiTesto 4">
            <a:extLst>
              <a:ext uri="{FF2B5EF4-FFF2-40B4-BE49-F238E27FC236}">
                <a16:creationId xmlns:a16="http://schemas.microsoft.com/office/drawing/2014/main" xmlns="" id="{8C1D6570-951C-F527-74A1-1AC63423EEFD}"/>
              </a:ext>
            </a:extLst>
          </p:cNvPr>
          <p:cNvSpPr txBox="1">
            <a:spLocks noChangeArrowheads="1"/>
          </p:cNvSpPr>
          <p:nvPr/>
        </p:nvSpPr>
        <p:spPr bwMode="auto">
          <a:xfrm>
            <a:off x="500063" y="857250"/>
            <a:ext cx="3500437" cy="124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500" u="sng">
                <a:latin typeface="Comic Sans MS" panose="030F0902030302020204" pitchFamily="66" charset="0"/>
              </a:rPr>
              <a:t>Materiali nuovi (primi mesi, anni dalla produzione)</a:t>
            </a:r>
            <a:r>
              <a:rPr lang="it-IT" altLang="it-IT" sz="1500">
                <a:latin typeface="Comic Sans MS" panose="030F0902030302020204" pitchFamily="66" charset="0"/>
              </a:rPr>
              <a:t>:  emissione continua di piccole quantità di formaldeide. </a:t>
            </a:r>
          </a:p>
          <a:p>
            <a:pPr algn="just" eaLnBrk="1" hangingPunct="1"/>
            <a:r>
              <a:rPr lang="it-IT" altLang="it-IT" sz="1500">
                <a:latin typeface="Comic Sans MS" panose="030F0902030302020204" pitchFamily="66" charset="0"/>
              </a:rPr>
              <a:t>L’emissione aumenta con l’aumentare della temperatura e l’umidità. </a:t>
            </a:r>
          </a:p>
        </p:txBody>
      </p:sp>
      <p:sp>
        <p:nvSpPr>
          <p:cNvPr id="16388" name="CasellaDiTesto 5">
            <a:extLst>
              <a:ext uri="{FF2B5EF4-FFF2-40B4-BE49-F238E27FC236}">
                <a16:creationId xmlns:a16="http://schemas.microsoft.com/office/drawing/2014/main" xmlns="" id="{CFD29829-E2F4-AB71-1CC7-9E2517D5C0FF}"/>
              </a:ext>
            </a:extLst>
          </p:cNvPr>
          <p:cNvSpPr txBox="1">
            <a:spLocks noChangeArrowheads="1"/>
          </p:cNvSpPr>
          <p:nvPr/>
        </p:nvSpPr>
        <p:spPr bwMode="auto">
          <a:xfrm>
            <a:off x="4500563" y="857250"/>
            <a:ext cx="3500437"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500" u="sng">
                <a:latin typeface="Comic Sans MS" panose="030F0902030302020204" pitchFamily="66" charset="0"/>
              </a:rPr>
              <a:t>Materiali vecchi:</a:t>
            </a:r>
            <a:r>
              <a:rPr lang="it-IT" altLang="it-IT" sz="1500">
                <a:latin typeface="Comic Sans MS" panose="030F0902030302020204" pitchFamily="66" charset="0"/>
              </a:rPr>
              <a:t> emissioni in diminuzione, tendono ad annullarsi. </a:t>
            </a:r>
          </a:p>
        </p:txBody>
      </p:sp>
      <p:sp>
        <p:nvSpPr>
          <p:cNvPr id="16389" name="CasellaDiTesto 6">
            <a:extLst>
              <a:ext uri="{FF2B5EF4-FFF2-40B4-BE49-F238E27FC236}">
                <a16:creationId xmlns:a16="http://schemas.microsoft.com/office/drawing/2014/main" xmlns="" id="{62BF9707-7EF3-CA32-F5AB-D0D223DB0C82}"/>
              </a:ext>
            </a:extLst>
          </p:cNvPr>
          <p:cNvSpPr txBox="1">
            <a:spLocks noChangeArrowheads="1"/>
          </p:cNvSpPr>
          <p:nvPr/>
        </p:nvSpPr>
        <p:spPr bwMode="auto">
          <a:xfrm>
            <a:off x="571500" y="2357438"/>
            <a:ext cx="80724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a:latin typeface="Comic Sans MS" panose="030F0902030302020204" pitchFamily="66" charset="0"/>
              </a:rPr>
              <a:t>Inizialmente viene emessa la formaldeide intrappolata, in fase di produzione, in fase gassosa o adsorbita. Nel tempo la struttura stessa del materiale polimerico può emettere formaldeide:</a:t>
            </a:r>
          </a:p>
        </p:txBody>
      </p:sp>
      <p:sp>
        <p:nvSpPr>
          <p:cNvPr id="16390" name="CasellaDiTesto 7">
            <a:extLst>
              <a:ext uri="{FF2B5EF4-FFF2-40B4-BE49-F238E27FC236}">
                <a16:creationId xmlns:a16="http://schemas.microsoft.com/office/drawing/2014/main" xmlns="" id="{97861DB4-6227-62EC-1080-688AA9F652C1}"/>
              </a:ext>
            </a:extLst>
          </p:cNvPr>
          <p:cNvSpPr txBox="1">
            <a:spLocks noChangeArrowheads="1"/>
          </p:cNvSpPr>
          <p:nvPr/>
        </p:nvSpPr>
        <p:spPr bwMode="auto">
          <a:xfrm>
            <a:off x="714375" y="3357563"/>
            <a:ext cx="7358063" cy="646112"/>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latin typeface="Comic Sans MS" panose="030F0902030302020204" pitchFamily="66" charset="0"/>
              </a:rPr>
              <a:t>R-NH-CH</a:t>
            </a:r>
            <a:r>
              <a:rPr lang="it-IT" altLang="it-IT" baseline="-25000">
                <a:latin typeface="Comic Sans MS" panose="030F0902030302020204" pitchFamily="66" charset="0"/>
              </a:rPr>
              <a:t>2</a:t>
            </a:r>
            <a:r>
              <a:rPr lang="it-IT" altLang="it-IT">
                <a:latin typeface="Comic Sans MS" panose="030F0902030302020204" pitchFamily="66" charset="0"/>
              </a:rPr>
              <a:t>OH  =  R-NH</a:t>
            </a:r>
            <a:r>
              <a:rPr lang="it-IT" altLang="it-IT" baseline="-25000">
                <a:latin typeface="Comic Sans MS" panose="030F0902030302020204" pitchFamily="66" charset="0"/>
              </a:rPr>
              <a:t>2</a:t>
            </a:r>
            <a:r>
              <a:rPr lang="it-IT" altLang="it-IT">
                <a:latin typeface="Comic Sans MS" panose="030F0902030302020204" pitchFamily="66" charset="0"/>
              </a:rPr>
              <a:t> + H</a:t>
            </a:r>
            <a:r>
              <a:rPr lang="it-IT" altLang="it-IT" baseline="-25000">
                <a:latin typeface="Comic Sans MS" panose="030F0902030302020204" pitchFamily="66" charset="0"/>
              </a:rPr>
              <a:t>2</a:t>
            </a:r>
            <a:r>
              <a:rPr lang="it-IT" altLang="it-IT">
                <a:latin typeface="Comic Sans MS" panose="030F0902030302020204" pitchFamily="66" charset="0"/>
              </a:rPr>
              <a:t>CO   riarrangiamento dei gruppi funzionali delle resine  </a:t>
            </a:r>
          </a:p>
        </p:txBody>
      </p:sp>
      <p:sp>
        <p:nvSpPr>
          <p:cNvPr id="16391" name="CasellaDiTesto 8">
            <a:extLst>
              <a:ext uri="{FF2B5EF4-FFF2-40B4-BE49-F238E27FC236}">
                <a16:creationId xmlns:a16="http://schemas.microsoft.com/office/drawing/2014/main" xmlns="" id="{3E45D6CD-F9F0-5B6F-1233-273D37C37BD4}"/>
              </a:ext>
            </a:extLst>
          </p:cNvPr>
          <p:cNvSpPr txBox="1">
            <a:spLocks noChangeArrowheads="1"/>
          </p:cNvSpPr>
          <p:nvPr/>
        </p:nvSpPr>
        <p:spPr bwMode="auto">
          <a:xfrm>
            <a:off x="714375" y="4143375"/>
            <a:ext cx="7358063" cy="646113"/>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latin typeface="Comic Sans MS" panose="030F0902030302020204" pitchFamily="66" charset="0"/>
              </a:rPr>
              <a:t>R-NH-CH</a:t>
            </a:r>
            <a:r>
              <a:rPr lang="it-IT" altLang="it-IT" baseline="-25000">
                <a:latin typeface="Comic Sans MS" panose="030F0902030302020204" pitchFamily="66" charset="0"/>
              </a:rPr>
              <a:t>2</a:t>
            </a:r>
            <a:r>
              <a:rPr lang="it-IT" altLang="it-IT">
                <a:latin typeface="Comic Sans MS" panose="030F0902030302020204" pitchFamily="66" charset="0"/>
              </a:rPr>
              <a:t> –NH –R + H</a:t>
            </a:r>
            <a:r>
              <a:rPr lang="it-IT" altLang="it-IT" baseline="-25000">
                <a:latin typeface="Comic Sans MS" panose="030F0902030302020204" pitchFamily="66" charset="0"/>
              </a:rPr>
              <a:t>2</a:t>
            </a:r>
            <a:r>
              <a:rPr lang="it-IT" altLang="it-IT">
                <a:latin typeface="Comic Sans MS" panose="030F0902030302020204" pitchFamily="66" charset="0"/>
              </a:rPr>
              <a:t>O =  2 R-NH</a:t>
            </a:r>
            <a:r>
              <a:rPr lang="it-IT" altLang="it-IT" baseline="-25000">
                <a:latin typeface="Comic Sans MS" panose="030F0902030302020204" pitchFamily="66" charset="0"/>
              </a:rPr>
              <a:t>2</a:t>
            </a:r>
            <a:r>
              <a:rPr lang="it-IT" altLang="it-IT">
                <a:latin typeface="Comic Sans MS" panose="030F0902030302020204" pitchFamily="66" charset="0"/>
              </a:rPr>
              <a:t> + H</a:t>
            </a:r>
            <a:r>
              <a:rPr lang="it-IT" altLang="it-IT" baseline="-25000">
                <a:latin typeface="Comic Sans MS" panose="030F0902030302020204" pitchFamily="66" charset="0"/>
              </a:rPr>
              <a:t>2</a:t>
            </a:r>
            <a:r>
              <a:rPr lang="it-IT" altLang="it-IT">
                <a:latin typeface="Comic Sans MS" panose="030F0902030302020204" pitchFamily="66" charset="0"/>
              </a:rPr>
              <a:t> CO   reazione del materiale polimerico con l’umidità dell’aria. </a:t>
            </a:r>
          </a:p>
        </p:txBody>
      </p:sp>
      <p:sp>
        <p:nvSpPr>
          <p:cNvPr id="16392" name="Segnaposto data 4">
            <a:extLst>
              <a:ext uri="{FF2B5EF4-FFF2-40B4-BE49-F238E27FC236}">
                <a16:creationId xmlns:a16="http://schemas.microsoft.com/office/drawing/2014/main" xmlns="" id="{5394119C-FD88-3D1B-74E9-73C8F098CEB3}"/>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
        <p:nvSpPr>
          <p:cNvPr id="16394" name="Segnaposto numero diapositiva 6">
            <a:extLst>
              <a:ext uri="{FF2B5EF4-FFF2-40B4-BE49-F238E27FC236}">
                <a16:creationId xmlns:a16="http://schemas.microsoft.com/office/drawing/2014/main" xmlns="" id="{3C5CA481-AE9E-8417-7AAD-5B645D9FAF7B}"/>
              </a:ext>
            </a:extLst>
          </p:cNvPr>
          <p:cNvSpPr txBox="1">
            <a:spLocks noGrp="1"/>
          </p:cNvSpPr>
          <p:nvPr/>
        </p:nvSpPr>
        <p:spPr bwMode="auto">
          <a:xfrm>
            <a:off x="8382000" y="6500813"/>
            <a:ext cx="511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633624E-E247-E642-AFDB-F5FB706BAC97}" type="slidenum">
              <a:rPr lang="it-IT" altLang="it-IT" sz="1200">
                <a:latin typeface="Comic Sans MS" panose="030F0902030302020204" pitchFamily="66" charset="0"/>
              </a:rPr>
              <a:pPr algn="r" eaLnBrk="1" hangingPunct="1"/>
              <a:t>15</a:t>
            </a:fld>
            <a:endParaRPr lang="it-IT" altLang="it-IT" sz="1200">
              <a:latin typeface="Comic Sans MS" panose="030F0902030302020204" pitchFamily="66" charset="0"/>
            </a:endParaRPr>
          </a:p>
        </p:txBody>
      </p:sp>
      <p:sp>
        <p:nvSpPr>
          <p:cNvPr id="16395" name="CasellaDiTesto 12">
            <a:extLst>
              <a:ext uri="{FF2B5EF4-FFF2-40B4-BE49-F238E27FC236}">
                <a16:creationId xmlns:a16="http://schemas.microsoft.com/office/drawing/2014/main" xmlns="" id="{A433AC4A-5495-CFEC-6011-27C503097229}"/>
              </a:ext>
            </a:extLst>
          </p:cNvPr>
          <p:cNvSpPr txBox="1">
            <a:spLocks noChangeArrowheads="1"/>
          </p:cNvSpPr>
          <p:nvPr/>
        </p:nvSpPr>
        <p:spPr bwMode="auto">
          <a:xfrm>
            <a:off x="357188" y="5072063"/>
            <a:ext cx="8501062" cy="124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500">
                <a:latin typeface="Comic Sans MS" panose="030F0902030302020204" pitchFamily="66" charset="0"/>
              </a:rPr>
              <a:t>Altre molecole simili alla formaldeide presenti indoor sono: acetone ((CH</a:t>
            </a:r>
            <a:r>
              <a:rPr lang="it-IT" altLang="it-IT" sz="1500" baseline="-25000">
                <a:latin typeface="Comic Sans MS" panose="030F0902030302020204" pitchFamily="66" charset="0"/>
              </a:rPr>
              <a:t>3</a:t>
            </a:r>
            <a:r>
              <a:rPr lang="it-IT" altLang="it-IT" sz="1500">
                <a:latin typeface="Comic Sans MS" panose="030F0902030302020204" pitchFamily="66" charset="0"/>
              </a:rPr>
              <a:t>)</a:t>
            </a:r>
            <a:r>
              <a:rPr lang="it-IT" altLang="it-IT" sz="1500" baseline="-25000">
                <a:latin typeface="Comic Sans MS" panose="030F0902030302020204" pitchFamily="66" charset="0"/>
              </a:rPr>
              <a:t>2 </a:t>
            </a:r>
            <a:r>
              <a:rPr lang="it-IT" altLang="it-IT" sz="1500">
                <a:latin typeface="Comic Sans MS" panose="030F0902030302020204" pitchFamily="66" charset="0"/>
              </a:rPr>
              <a:t>CO ) e meti etil chetone (MEK) usati come solenti per le unghie o per rimuovere vernici. </a:t>
            </a:r>
          </a:p>
          <a:p>
            <a:pPr eaLnBrk="1" hangingPunct="1"/>
            <a:endParaRPr lang="it-IT" altLang="it-IT" sz="1500">
              <a:latin typeface="Comic Sans MS" panose="030F0902030302020204" pitchFamily="66" charset="0"/>
            </a:endParaRPr>
          </a:p>
          <a:p>
            <a:pPr eaLnBrk="1" hangingPunct="1"/>
            <a:r>
              <a:rPr lang="it-IT" altLang="it-IT" sz="1500">
                <a:latin typeface="Comic Sans MS" panose="030F0902030302020204" pitchFamily="66" charset="0"/>
              </a:rPr>
              <a:t>La formaldeide è attualmente classificata come cancerogeno probabile per l’uomo dall’EPA (Environment Protection Agency) americana.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data 4">
            <a:extLst>
              <a:ext uri="{FF2B5EF4-FFF2-40B4-BE49-F238E27FC236}">
                <a16:creationId xmlns:a16="http://schemas.microsoft.com/office/drawing/2014/main" xmlns="" id="{8C2EE270-1B9F-8306-611F-3BE64EDC88D0}"/>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
        <p:nvSpPr>
          <p:cNvPr id="17412" name="Segnaposto numero diapositiva 6">
            <a:extLst>
              <a:ext uri="{FF2B5EF4-FFF2-40B4-BE49-F238E27FC236}">
                <a16:creationId xmlns:a16="http://schemas.microsoft.com/office/drawing/2014/main" xmlns="" id="{E39845FA-C49C-E5A1-7705-F7D4C9969BC6}"/>
              </a:ext>
            </a:extLst>
          </p:cNvPr>
          <p:cNvSpPr txBox="1">
            <a:spLocks noGrp="1"/>
          </p:cNvSpPr>
          <p:nvPr/>
        </p:nvSpPr>
        <p:spPr bwMode="auto">
          <a:xfrm>
            <a:off x="8382000" y="6500813"/>
            <a:ext cx="511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ADAAE91-5012-AF43-8F52-BDF0AD78B79D}" type="slidenum">
              <a:rPr lang="it-IT" altLang="it-IT" sz="1200">
                <a:latin typeface="Comic Sans MS" panose="030F0902030302020204" pitchFamily="66" charset="0"/>
              </a:rPr>
              <a:pPr algn="r" eaLnBrk="1" hangingPunct="1"/>
              <a:t>16</a:t>
            </a:fld>
            <a:endParaRPr lang="it-IT" altLang="it-IT" sz="1200">
              <a:latin typeface="Comic Sans MS" panose="030F0902030302020204" pitchFamily="66" charset="0"/>
            </a:endParaRPr>
          </a:p>
        </p:txBody>
      </p:sp>
      <p:sp>
        <p:nvSpPr>
          <p:cNvPr id="17413" name="CasellaDiTesto 6">
            <a:extLst>
              <a:ext uri="{FF2B5EF4-FFF2-40B4-BE49-F238E27FC236}">
                <a16:creationId xmlns:a16="http://schemas.microsoft.com/office/drawing/2014/main" xmlns="" id="{E578CFEB-6F76-598F-41D1-0907FE339E3C}"/>
              </a:ext>
            </a:extLst>
          </p:cNvPr>
          <p:cNvSpPr txBox="1">
            <a:spLocks noChangeArrowheads="1"/>
          </p:cNvSpPr>
          <p:nvPr/>
        </p:nvSpPr>
        <p:spPr bwMode="auto">
          <a:xfrm>
            <a:off x="285750" y="214313"/>
            <a:ext cx="72866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2200" i="1">
                <a:latin typeface="Comic Sans MS" panose="030F0902030302020204" pitchFamily="66" charset="0"/>
              </a:rPr>
              <a:t>Benzene ed altri inquinanti legati alle benzine</a:t>
            </a:r>
          </a:p>
        </p:txBody>
      </p:sp>
      <p:sp>
        <p:nvSpPr>
          <p:cNvPr id="17414" name="CasellaDiTesto 7">
            <a:extLst>
              <a:ext uri="{FF2B5EF4-FFF2-40B4-BE49-F238E27FC236}">
                <a16:creationId xmlns:a16="http://schemas.microsoft.com/office/drawing/2014/main" xmlns="" id="{6C258C9F-294F-4997-2B37-198B6E6817ED}"/>
              </a:ext>
            </a:extLst>
          </p:cNvPr>
          <p:cNvSpPr txBox="1">
            <a:spLocks noChangeArrowheads="1"/>
          </p:cNvSpPr>
          <p:nvPr/>
        </p:nvSpPr>
        <p:spPr bwMode="auto">
          <a:xfrm>
            <a:off x="214313" y="714375"/>
            <a:ext cx="87153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a:latin typeface="Comic Sans MS" panose="030F0902030302020204" pitchFamily="66" charset="0"/>
              </a:rPr>
              <a:t>Rientra negli HAP (Hazardous Air Pollutant), gruppo di sostanze tossiche dell’aria. </a:t>
            </a:r>
          </a:p>
        </p:txBody>
      </p:sp>
      <p:sp>
        <p:nvSpPr>
          <p:cNvPr id="17415" name="CasellaDiTesto 8">
            <a:extLst>
              <a:ext uri="{FF2B5EF4-FFF2-40B4-BE49-F238E27FC236}">
                <a16:creationId xmlns:a16="http://schemas.microsoft.com/office/drawing/2014/main" xmlns="" id="{8F4D1F5B-4596-749C-AE92-624E61AE5C2B}"/>
              </a:ext>
            </a:extLst>
          </p:cNvPr>
          <p:cNvSpPr txBox="1">
            <a:spLocks noChangeArrowheads="1"/>
          </p:cNvSpPr>
          <p:nvPr/>
        </p:nvSpPr>
        <p:spPr bwMode="auto">
          <a:xfrm>
            <a:off x="357188" y="1308100"/>
            <a:ext cx="1785937" cy="1077913"/>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it-IT" sz="1600">
                <a:latin typeface="Comic Sans MS" panose="030F0902030302020204" pitchFamily="66" charset="0"/>
              </a:rPr>
              <a:t>Idrocarburo liquido, stabile, volatile e molto diffuso.</a:t>
            </a:r>
          </a:p>
        </p:txBody>
      </p:sp>
      <p:sp>
        <p:nvSpPr>
          <p:cNvPr id="17416" name="CasellaDiTesto 9">
            <a:extLst>
              <a:ext uri="{FF2B5EF4-FFF2-40B4-BE49-F238E27FC236}">
                <a16:creationId xmlns:a16="http://schemas.microsoft.com/office/drawing/2014/main" xmlns="" id="{E7562804-8AA0-844C-E3A6-26DD64984BFA}"/>
              </a:ext>
            </a:extLst>
          </p:cNvPr>
          <p:cNvSpPr txBox="1">
            <a:spLocks noChangeArrowheads="1"/>
          </p:cNvSpPr>
          <p:nvPr/>
        </p:nvSpPr>
        <p:spPr bwMode="auto">
          <a:xfrm>
            <a:off x="2347913" y="1301750"/>
            <a:ext cx="2643187" cy="10763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a:latin typeface="Comic Sans MS" panose="030F0902030302020204" pitchFamily="66" charset="0"/>
              </a:rPr>
              <a:t>Si trova in piccole quantità nella benzina, usato come solvente per inchiostri e vernici </a:t>
            </a:r>
          </a:p>
        </p:txBody>
      </p:sp>
      <p:sp>
        <p:nvSpPr>
          <p:cNvPr id="17417" name="CasellaDiTesto 10">
            <a:extLst>
              <a:ext uri="{FF2B5EF4-FFF2-40B4-BE49-F238E27FC236}">
                <a16:creationId xmlns:a16="http://schemas.microsoft.com/office/drawing/2014/main" xmlns="" id="{8907EBDE-D722-B32C-FD4F-CF36A495EB31}"/>
              </a:ext>
            </a:extLst>
          </p:cNvPr>
          <p:cNvSpPr txBox="1">
            <a:spLocks noChangeArrowheads="1"/>
          </p:cNvSpPr>
          <p:nvPr/>
        </p:nvSpPr>
        <p:spPr bwMode="auto">
          <a:xfrm>
            <a:off x="5286375" y="1285875"/>
            <a:ext cx="3429000" cy="1138238"/>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700">
                <a:latin typeface="Comic Sans MS" panose="030F0902030302020204" pitchFamily="66" charset="0"/>
              </a:rPr>
              <a:t>Negli ambienti piccoli e chiusi si registrano valori più elevati rispetto agli ambienti aperti o ad edifici ampi.  </a:t>
            </a:r>
          </a:p>
        </p:txBody>
      </p:sp>
      <p:sp>
        <p:nvSpPr>
          <p:cNvPr id="17418" name="CasellaDiTesto 11">
            <a:extLst>
              <a:ext uri="{FF2B5EF4-FFF2-40B4-BE49-F238E27FC236}">
                <a16:creationId xmlns:a16="http://schemas.microsoft.com/office/drawing/2014/main" xmlns="" id="{474FEC47-3A97-9502-3F6D-A3F9B39CB007}"/>
              </a:ext>
            </a:extLst>
          </p:cNvPr>
          <p:cNvSpPr txBox="1">
            <a:spLocks noChangeArrowheads="1"/>
          </p:cNvSpPr>
          <p:nvPr/>
        </p:nvSpPr>
        <p:spPr bwMode="auto">
          <a:xfrm>
            <a:off x="1928813" y="2643188"/>
            <a:ext cx="5572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i="1" u="sng">
                <a:latin typeface="Comic Sans MS" panose="030F0902030302020204" pitchFamily="66" charset="0"/>
              </a:rPr>
              <a:t>Patologie associate: leucemia, anemia aplastica</a:t>
            </a:r>
          </a:p>
        </p:txBody>
      </p:sp>
      <p:sp>
        <p:nvSpPr>
          <p:cNvPr id="17419" name="CasellaDiTesto 12">
            <a:extLst>
              <a:ext uri="{FF2B5EF4-FFF2-40B4-BE49-F238E27FC236}">
                <a16:creationId xmlns:a16="http://schemas.microsoft.com/office/drawing/2014/main" xmlns="" id="{7C4D5B84-CE9A-4507-1B16-3BC21651A1CC}"/>
              </a:ext>
            </a:extLst>
          </p:cNvPr>
          <p:cNvSpPr txBox="1">
            <a:spLocks noChangeArrowheads="1"/>
          </p:cNvSpPr>
          <p:nvPr/>
        </p:nvSpPr>
        <p:spPr bwMode="auto">
          <a:xfrm>
            <a:off x="285750" y="3214688"/>
            <a:ext cx="86439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a:latin typeface="Comic Sans MS" panose="030F0902030302020204" pitchFamily="66" charset="0"/>
              </a:rPr>
              <a:t>A causa dei suoi effetti tossici è stato limitato il suo uso e ridotta la sua concentrazione nelle benzine; come solvente è stato sostituito dal toluene poiché più attaccabile, dunque</a:t>
            </a:r>
          </a:p>
        </p:txBody>
      </p:sp>
      <p:grpSp>
        <p:nvGrpSpPr>
          <p:cNvPr id="17420" name="Gruppo 15">
            <a:extLst>
              <a:ext uri="{FF2B5EF4-FFF2-40B4-BE49-F238E27FC236}">
                <a16:creationId xmlns:a16="http://schemas.microsoft.com/office/drawing/2014/main" xmlns="" id="{E0CFFF88-4BB9-8480-F2B2-DC71008BFE87}"/>
              </a:ext>
            </a:extLst>
          </p:cNvPr>
          <p:cNvGrpSpPr>
            <a:grpSpLocks/>
          </p:cNvGrpSpPr>
          <p:nvPr/>
        </p:nvGrpSpPr>
        <p:grpSpPr bwMode="auto">
          <a:xfrm>
            <a:off x="285750" y="4000500"/>
            <a:ext cx="357188" cy="428625"/>
            <a:chOff x="285720" y="4000504"/>
            <a:chExt cx="357190" cy="428628"/>
          </a:xfrm>
        </p:grpSpPr>
        <p:sp>
          <p:nvSpPr>
            <p:cNvPr id="14" name="Esagono 13">
              <a:extLst>
                <a:ext uri="{FF2B5EF4-FFF2-40B4-BE49-F238E27FC236}">
                  <a16:creationId xmlns:a16="http://schemas.microsoft.com/office/drawing/2014/main" xmlns="" id="{21BCFCF6-77D3-7E5C-9790-1C23D931D803}"/>
                </a:ext>
              </a:extLst>
            </p:cNvPr>
            <p:cNvSpPr/>
            <p:nvPr/>
          </p:nvSpPr>
          <p:spPr>
            <a:xfrm rot="5400000">
              <a:off x="250000" y="4036224"/>
              <a:ext cx="428628" cy="357190"/>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5" name="Ovale 14">
              <a:extLst>
                <a:ext uri="{FF2B5EF4-FFF2-40B4-BE49-F238E27FC236}">
                  <a16:creationId xmlns:a16="http://schemas.microsoft.com/office/drawing/2014/main" xmlns="" id="{7B6E203F-043E-4AAC-9A08-F981AD285B16}"/>
                </a:ext>
              </a:extLst>
            </p:cNvPr>
            <p:cNvSpPr/>
            <p:nvPr/>
          </p:nvSpPr>
          <p:spPr>
            <a:xfrm>
              <a:off x="357158" y="4111630"/>
              <a:ext cx="214313" cy="21431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17421" name="CasellaDiTesto 16">
            <a:extLst>
              <a:ext uri="{FF2B5EF4-FFF2-40B4-BE49-F238E27FC236}">
                <a16:creationId xmlns:a16="http://schemas.microsoft.com/office/drawing/2014/main" xmlns="" id="{9ABBB30B-1DE8-6385-9D4F-A70C2151C835}"/>
              </a:ext>
            </a:extLst>
          </p:cNvPr>
          <p:cNvSpPr txBox="1">
            <a:spLocks noChangeArrowheads="1"/>
          </p:cNvSpPr>
          <p:nvPr/>
        </p:nvSpPr>
        <p:spPr bwMode="auto">
          <a:xfrm>
            <a:off x="142875" y="3786188"/>
            <a:ext cx="714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alibri" panose="020F0502020204030204" pitchFamily="34" charset="0"/>
              </a:rPr>
              <a:t>Benzene </a:t>
            </a:r>
          </a:p>
        </p:txBody>
      </p:sp>
      <p:grpSp>
        <p:nvGrpSpPr>
          <p:cNvPr id="17422" name="Gruppo 17">
            <a:extLst>
              <a:ext uri="{FF2B5EF4-FFF2-40B4-BE49-F238E27FC236}">
                <a16:creationId xmlns:a16="http://schemas.microsoft.com/office/drawing/2014/main" xmlns="" id="{A53D2FBE-2824-DFE7-9738-04779A6EE819}"/>
              </a:ext>
            </a:extLst>
          </p:cNvPr>
          <p:cNvGrpSpPr>
            <a:grpSpLocks/>
          </p:cNvGrpSpPr>
          <p:nvPr/>
        </p:nvGrpSpPr>
        <p:grpSpPr bwMode="auto">
          <a:xfrm>
            <a:off x="285750" y="4929188"/>
            <a:ext cx="357188" cy="428625"/>
            <a:chOff x="285720" y="4000504"/>
            <a:chExt cx="357190" cy="428628"/>
          </a:xfrm>
        </p:grpSpPr>
        <p:sp>
          <p:nvSpPr>
            <p:cNvPr id="19" name="Esagono 18">
              <a:extLst>
                <a:ext uri="{FF2B5EF4-FFF2-40B4-BE49-F238E27FC236}">
                  <a16:creationId xmlns:a16="http://schemas.microsoft.com/office/drawing/2014/main" xmlns="" id="{4E8C21DA-504D-355C-CA03-06DA83C6D800}"/>
                </a:ext>
              </a:extLst>
            </p:cNvPr>
            <p:cNvSpPr/>
            <p:nvPr/>
          </p:nvSpPr>
          <p:spPr>
            <a:xfrm rot="5400000">
              <a:off x="250000" y="4036224"/>
              <a:ext cx="428628" cy="357190"/>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0" name="Ovale 19">
              <a:extLst>
                <a:ext uri="{FF2B5EF4-FFF2-40B4-BE49-F238E27FC236}">
                  <a16:creationId xmlns:a16="http://schemas.microsoft.com/office/drawing/2014/main" xmlns="" id="{623733A6-3069-0DEB-0E94-91A85F932D26}"/>
                </a:ext>
              </a:extLst>
            </p:cNvPr>
            <p:cNvSpPr/>
            <p:nvPr/>
          </p:nvSpPr>
          <p:spPr>
            <a:xfrm>
              <a:off x="357158" y="4111630"/>
              <a:ext cx="214313" cy="2143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17423" name="CasellaDiTesto 20">
            <a:extLst>
              <a:ext uri="{FF2B5EF4-FFF2-40B4-BE49-F238E27FC236}">
                <a16:creationId xmlns:a16="http://schemas.microsoft.com/office/drawing/2014/main" xmlns="" id="{904016E3-93A7-76AA-92BC-6FAFAFF5630B}"/>
              </a:ext>
            </a:extLst>
          </p:cNvPr>
          <p:cNvSpPr txBox="1">
            <a:spLocks noChangeArrowheads="1"/>
          </p:cNvSpPr>
          <p:nvPr/>
        </p:nvSpPr>
        <p:spPr bwMode="auto">
          <a:xfrm>
            <a:off x="336550" y="4643438"/>
            <a:ext cx="6429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000">
                <a:latin typeface="Calibri" panose="020F0502020204030204" pitchFamily="34" charset="0"/>
              </a:rPr>
              <a:t>CH</a:t>
            </a:r>
            <a:r>
              <a:rPr lang="it-IT" altLang="it-IT" sz="1000" baseline="-25000">
                <a:latin typeface="Calibri" panose="020F0502020204030204" pitchFamily="34" charset="0"/>
              </a:rPr>
              <a:t>3</a:t>
            </a:r>
          </a:p>
        </p:txBody>
      </p:sp>
      <p:cxnSp>
        <p:nvCxnSpPr>
          <p:cNvPr id="23" name="Connettore 1 22">
            <a:extLst>
              <a:ext uri="{FF2B5EF4-FFF2-40B4-BE49-F238E27FC236}">
                <a16:creationId xmlns:a16="http://schemas.microsoft.com/office/drawing/2014/main" xmlns="" id="{C86B8510-D862-F7BF-DD73-10F3645A7449}"/>
              </a:ext>
            </a:extLst>
          </p:cNvPr>
          <p:cNvCxnSpPr>
            <a:endCxn id="19" idx="2"/>
          </p:cNvCxnSpPr>
          <p:nvPr/>
        </p:nvCxnSpPr>
        <p:spPr>
          <a:xfrm rot="5400000">
            <a:off x="415925" y="4875213"/>
            <a:ext cx="101600" cy="635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425" name="CasellaDiTesto 25">
            <a:extLst>
              <a:ext uri="{FF2B5EF4-FFF2-40B4-BE49-F238E27FC236}">
                <a16:creationId xmlns:a16="http://schemas.microsoft.com/office/drawing/2014/main" xmlns="" id="{52FD5516-BE9B-ADC5-FFC0-E1958A9C6CF1}"/>
              </a:ext>
            </a:extLst>
          </p:cNvPr>
          <p:cNvSpPr txBox="1">
            <a:spLocks noChangeArrowheads="1"/>
          </p:cNvSpPr>
          <p:nvPr/>
        </p:nvSpPr>
        <p:spPr bwMode="auto">
          <a:xfrm>
            <a:off x="142875" y="4510088"/>
            <a:ext cx="714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alibri" panose="020F0502020204030204" pitchFamily="34" charset="0"/>
              </a:rPr>
              <a:t>Toluene </a:t>
            </a:r>
          </a:p>
        </p:txBody>
      </p:sp>
      <p:sp>
        <p:nvSpPr>
          <p:cNvPr id="17426" name="CasellaDiTesto 26">
            <a:extLst>
              <a:ext uri="{FF2B5EF4-FFF2-40B4-BE49-F238E27FC236}">
                <a16:creationId xmlns:a16="http://schemas.microsoft.com/office/drawing/2014/main" xmlns="" id="{1BEA1E40-18F0-6CCB-0467-A062405DE22D}"/>
              </a:ext>
            </a:extLst>
          </p:cNvPr>
          <p:cNvSpPr txBox="1">
            <a:spLocks noChangeArrowheads="1"/>
          </p:cNvSpPr>
          <p:nvPr/>
        </p:nvSpPr>
        <p:spPr bwMode="auto">
          <a:xfrm>
            <a:off x="1000125" y="3714750"/>
            <a:ext cx="778668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a:latin typeface="Comic Sans MS" panose="030F0902030302020204" pitchFamily="66" charset="0"/>
              </a:rPr>
              <a:t>metabolizzabile, da parte delle cellule epatiche. </a:t>
            </a:r>
          </a:p>
          <a:p>
            <a:pPr eaLnBrk="1" hangingPunct="1"/>
            <a:r>
              <a:rPr lang="it-IT" altLang="it-IT" sz="1600">
                <a:latin typeface="Comic Sans MS" panose="030F0902030302020204" pitchFamily="66" charset="0"/>
              </a:rPr>
              <a:t>Toluene, xileni ed etilbenzene sono tutti presenti nelle benzine senza piombo e sono registrati negli ambienti confinati. </a:t>
            </a:r>
          </a:p>
          <a:p>
            <a:pPr eaLnBrk="1" hangingPunct="1"/>
            <a:endParaRPr lang="it-IT" altLang="it-IT" sz="1600">
              <a:latin typeface="Comic Sans MS" panose="030F0902030302020204" pitchFamily="66" charset="0"/>
            </a:endParaRPr>
          </a:p>
          <a:p>
            <a:pPr eaLnBrk="1" hangingPunct="1"/>
            <a:r>
              <a:rPr lang="it-IT" altLang="it-IT" sz="1600">
                <a:latin typeface="Comic Sans MS" panose="030F0902030302020204" pitchFamily="66" charset="0"/>
              </a:rPr>
              <a:t>Toluene e xileni sono, in opportune condizioni, essi stessi fonte di benzene. </a:t>
            </a:r>
          </a:p>
        </p:txBody>
      </p:sp>
      <p:sp>
        <p:nvSpPr>
          <p:cNvPr id="17427" name="CasellaDiTesto 27">
            <a:extLst>
              <a:ext uri="{FF2B5EF4-FFF2-40B4-BE49-F238E27FC236}">
                <a16:creationId xmlns:a16="http://schemas.microsoft.com/office/drawing/2014/main" xmlns="" id="{A173EF87-3BE7-8FD7-5893-5B5A27BDECE2}"/>
              </a:ext>
            </a:extLst>
          </p:cNvPr>
          <p:cNvSpPr txBox="1">
            <a:spLocks noChangeArrowheads="1"/>
          </p:cNvSpPr>
          <p:nvPr/>
        </p:nvSpPr>
        <p:spPr bwMode="auto">
          <a:xfrm>
            <a:off x="214313" y="5643563"/>
            <a:ext cx="2000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latin typeface="Comic Sans MS" panose="030F0902030302020204" pitchFamily="66" charset="0"/>
              </a:rPr>
              <a:t>CH</a:t>
            </a:r>
            <a:r>
              <a:rPr lang="it-IT" altLang="it-IT" baseline="-25000">
                <a:latin typeface="Comic Sans MS" panose="030F0902030302020204" pitchFamily="66" charset="0"/>
              </a:rPr>
              <a:t>2</a:t>
            </a:r>
            <a:r>
              <a:rPr lang="it-IT" altLang="it-IT">
                <a:latin typeface="Comic Sans MS" panose="030F0902030302020204" pitchFamily="66" charset="0"/>
              </a:rPr>
              <a:t>=CH-CH=CH</a:t>
            </a:r>
            <a:r>
              <a:rPr lang="it-IT" altLang="it-IT" baseline="-25000">
                <a:latin typeface="Comic Sans MS" panose="030F0902030302020204" pitchFamily="66" charset="0"/>
              </a:rPr>
              <a:t>2</a:t>
            </a:r>
          </a:p>
        </p:txBody>
      </p:sp>
      <p:sp>
        <p:nvSpPr>
          <p:cNvPr id="17428" name="CasellaDiTesto 28">
            <a:extLst>
              <a:ext uri="{FF2B5EF4-FFF2-40B4-BE49-F238E27FC236}">
                <a16:creationId xmlns:a16="http://schemas.microsoft.com/office/drawing/2014/main" xmlns="" id="{5F975436-3E0B-B243-57DA-AFCA45ABA0C5}"/>
              </a:ext>
            </a:extLst>
          </p:cNvPr>
          <p:cNvSpPr txBox="1">
            <a:spLocks noChangeArrowheads="1"/>
          </p:cNvSpPr>
          <p:nvPr/>
        </p:nvSpPr>
        <p:spPr bwMode="auto">
          <a:xfrm>
            <a:off x="652463" y="5438775"/>
            <a:ext cx="11334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alibri" panose="020F0502020204030204" pitchFamily="34" charset="0"/>
              </a:rPr>
              <a:t>1,3-butadiene</a:t>
            </a:r>
          </a:p>
        </p:txBody>
      </p:sp>
      <p:sp>
        <p:nvSpPr>
          <p:cNvPr id="17429" name="CasellaDiTesto 29">
            <a:extLst>
              <a:ext uri="{FF2B5EF4-FFF2-40B4-BE49-F238E27FC236}">
                <a16:creationId xmlns:a16="http://schemas.microsoft.com/office/drawing/2014/main" xmlns="" id="{C18E22DF-41FE-FF45-0E36-CF053D500219}"/>
              </a:ext>
            </a:extLst>
          </p:cNvPr>
          <p:cNvSpPr txBox="1">
            <a:spLocks noChangeArrowheads="1"/>
          </p:cNvSpPr>
          <p:nvPr/>
        </p:nvSpPr>
        <p:spPr bwMode="auto">
          <a:xfrm>
            <a:off x="2357438" y="5183188"/>
            <a:ext cx="6215062" cy="124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500">
                <a:latin typeface="Comic Sans MS" panose="030F0902030302020204" pitchFamily="66" charset="0"/>
              </a:rPr>
              <a:t>Il composto 1,3-butadiene si origina dalla combustione incompleta degli idrocarburi e dagli incendi boschivi, nonché dal fumo di sigaretta. È classificato come sostanza tossica in quanto capace di far insorgere cancro, in particolare leucemia e linfoma non Hodgkin, nonché compromettere le capacità riproduttive dell’uomo.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data 4">
            <a:extLst>
              <a:ext uri="{FF2B5EF4-FFF2-40B4-BE49-F238E27FC236}">
                <a16:creationId xmlns:a16="http://schemas.microsoft.com/office/drawing/2014/main" xmlns="" id="{4B0D4272-AFD8-0FF9-374C-8410FAC7B6E0}"/>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
        <p:nvSpPr>
          <p:cNvPr id="18436" name="Segnaposto numero diapositiva 6">
            <a:extLst>
              <a:ext uri="{FF2B5EF4-FFF2-40B4-BE49-F238E27FC236}">
                <a16:creationId xmlns:a16="http://schemas.microsoft.com/office/drawing/2014/main" xmlns="" id="{8E545A2A-1C67-D91A-F280-BF133B8A1BFA}"/>
              </a:ext>
            </a:extLst>
          </p:cNvPr>
          <p:cNvSpPr txBox="1">
            <a:spLocks noGrp="1"/>
          </p:cNvSpPr>
          <p:nvPr/>
        </p:nvSpPr>
        <p:spPr bwMode="auto">
          <a:xfrm>
            <a:off x="8382000" y="6500813"/>
            <a:ext cx="511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8757024-FBFC-DA4C-AC87-3A7055D72C24}" type="slidenum">
              <a:rPr lang="it-IT" altLang="it-IT" sz="1200">
                <a:latin typeface="Comic Sans MS" panose="030F0902030302020204" pitchFamily="66" charset="0"/>
              </a:rPr>
              <a:pPr algn="r" eaLnBrk="1" hangingPunct="1"/>
              <a:t>17</a:t>
            </a:fld>
            <a:endParaRPr lang="it-IT" altLang="it-IT" sz="1200">
              <a:latin typeface="Comic Sans MS" panose="030F0902030302020204" pitchFamily="66" charset="0"/>
            </a:endParaRPr>
          </a:p>
        </p:txBody>
      </p:sp>
      <p:sp>
        <p:nvSpPr>
          <p:cNvPr id="18437" name="CasellaDiTesto 6">
            <a:extLst>
              <a:ext uri="{FF2B5EF4-FFF2-40B4-BE49-F238E27FC236}">
                <a16:creationId xmlns:a16="http://schemas.microsoft.com/office/drawing/2014/main" xmlns="" id="{CEC40706-2918-D6E2-BCC6-D3DCF82096D9}"/>
              </a:ext>
            </a:extLst>
          </p:cNvPr>
          <p:cNvSpPr txBox="1">
            <a:spLocks noChangeArrowheads="1"/>
          </p:cNvSpPr>
          <p:nvPr/>
        </p:nvSpPr>
        <p:spPr bwMode="auto">
          <a:xfrm>
            <a:off x="214313" y="142875"/>
            <a:ext cx="50006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2200" i="1">
                <a:latin typeface="Comic Sans MS" panose="030F0902030302020204" pitchFamily="66" charset="0"/>
              </a:rPr>
              <a:t>IPA (Idorcarburi policiclici aromatici)</a:t>
            </a:r>
          </a:p>
        </p:txBody>
      </p:sp>
      <p:sp>
        <p:nvSpPr>
          <p:cNvPr id="18438" name="CasellaDiTesto 7">
            <a:extLst>
              <a:ext uri="{FF2B5EF4-FFF2-40B4-BE49-F238E27FC236}">
                <a16:creationId xmlns:a16="http://schemas.microsoft.com/office/drawing/2014/main" xmlns="" id="{083AD2D7-DC8A-A0CB-B753-0B620700CFE4}"/>
              </a:ext>
            </a:extLst>
          </p:cNvPr>
          <p:cNvSpPr txBox="1">
            <a:spLocks noChangeArrowheads="1"/>
          </p:cNvSpPr>
          <p:nvPr/>
        </p:nvSpPr>
        <p:spPr bwMode="auto">
          <a:xfrm>
            <a:off x="285750" y="1000125"/>
            <a:ext cx="8715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it-IT">
                <a:latin typeface="Comic Sans MS" panose="030F0902030302020204" pitchFamily="66" charset="0"/>
              </a:rPr>
              <a:t>Gli Idrocarburi Policiclici Aromatici rappresentano un insieme di composti organici con due o più anelli benzenici condensati.</a:t>
            </a:r>
          </a:p>
          <a:p>
            <a:pPr algn="ctr" eaLnBrk="1" hangingPunct="1"/>
            <a:endParaRPr lang="it-IT" altLang="it-IT">
              <a:latin typeface="Comic Sans MS" panose="030F0902030302020204" pitchFamily="66" charset="0"/>
            </a:endParaRPr>
          </a:p>
        </p:txBody>
      </p:sp>
      <p:sp>
        <p:nvSpPr>
          <p:cNvPr id="18439" name="Rettangolo 8">
            <a:extLst>
              <a:ext uri="{FF2B5EF4-FFF2-40B4-BE49-F238E27FC236}">
                <a16:creationId xmlns:a16="http://schemas.microsoft.com/office/drawing/2014/main" xmlns="" id="{F0B22C0A-5DED-E241-B188-D2A67511A773}"/>
              </a:ext>
            </a:extLst>
          </p:cNvPr>
          <p:cNvSpPr>
            <a:spLocks noChangeArrowheads="1"/>
          </p:cNvSpPr>
          <p:nvPr/>
        </p:nvSpPr>
        <p:spPr bwMode="auto">
          <a:xfrm>
            <a:off x="357188" y="1928813"/>
            <a:ext cx="421481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it-IT" sz="1600">
                <a:latin typeface="Comic Sans MS" panose="030F0902030302020204" pitchFamily="66" charset="0"/>
              </a:rPr>
              <a:t>Sono presenti ovunque in atmosfera; provengono dalla combustione incompleta di materiale organico. Negli ambienti indoor derivano dai forni a legna, dai caminetti, dai fumi dei cibi cucinati sulle fiamme o affumicati e dal fumo di tabacco ambientale. Inoltre si depositano su scarpe e indumenti provenienti dall’ambiente esterno.</a:t>
            </a:r>
          </a:p>
        </p:txBody>
      </p:sp>
      <p:sp>
        <p:nvSpPr>
          <p:cNvPr id="18440" name="Rettangolo 9">
            <a:extLst>
              <a:ext uri="{FF2B5EF4-FFF2-40B4-BE49-F238E27FC236}">
                <a16:creationId xmlns:a16="http://schemas.microsoft.com/office/drawing/2014/main" xmlns="" id="{9328DE00-66FC-290F-5BFA-3437D702A361}"/>
              </a:ext>
            </a:extLst>
          </p:cNvPr>
          <p:cNvSpPr>
            <a:spLocks noChangeArrowheads="1"/>
          </p:cNvSpPr>
          <p:nvPr/>
        </p:nvSpPr>
        <p:spPr bwMode="auto">
          <a:xfrm>
            <a:off x="4429125" y="3906838"/>
            <a:ext cx="4572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it-IT" sz="1600">
                <a:latin typeface="Comic Sans MS" panose="030F0902030302020204" pitchFamily="66" charset="0"/>
              </a:rPr>
              <a:t>Provocano irritazioni all’apparato respiratorio e molti sono stati valutati cancerogeni di classe 2° (ne abbiamo già visto il meccanismo di cancerogenesi).</a:t>
            </a:r>
          </a:p>
          <a:p>
            <a:pPr algn="ctr" eaLnBrk="1" hangingPunct="1"/>
            <a:r>
              <a:rPr lang="it-IT" altLang="it-IT" sz="1600">
                <a:latin typeface="Comic Sans MS" panose="030F0902030302020204" pitchFamily="66" charset="0"/>
              </a:rPr>
              <a:t>È sempre importante ventilare la cucina durante la cottura dei cibi e comunque tutti i luoghi dove sono presenti le fonti. Inoltre è bene ispezionare annualmente tutte le apparecchiature di combustione.</a:t>
            </a:r>
          </a:p>
        </p:txBody>
      </p:sp>
      <p:sp>
        <p:nvSpPr>
          <p:cNvPr id="11" name="CasellaDiTesto 10">
            <a:extLst>
              <a:ext uri="{FF2B5EF4-FFF2-40B4-BE49-F238E27FC236}">
                <a16:creationId xmlns:a16="http://schemas.microsoft.com/office/drawing/2014/main" xmlns="" id="{C918F64F-D713-DA05-5B24-DB4FF46020EF}"/>
              </a:ext>
            </a:extLst>
          </p:cNvPr>
          <p:cNvSpPr txBox="1"/>
          <p:nvPr/>
        </p:nvSpPr>
        <p:spPr>
          <a:xfrm>
            <a:off x="5357813" y="2425700"/>
            <a:ext cx="2714625" cy="646113"/>
          </a:xfrm>
          <a:prstGeom prst="rect">
            <a:avLst/>
          </a:prstGeom>
          <a:noFill/>
        </p:spPr>
        <p:txBody>
          <a:bodyPr>
            <a:spAutoFit/>
          </a:bodyPr>
          <a:lstStyle/>
          <a:p>
            <a:pPr algn="ctr" fontAlgn="auto">
              <a:spcBef>
                <a:spcPts val="0"/>
              </a:spcBef>
              <a:spcAft>
                <a:spcPts val="0"/>
              </a:spcAft>
              <a:defRPr/>
            </a:pPr>
            <a:r>
              <a:rPr lang="it-IT" i="1" dirty="0">
                <a:solidFill>
                  <a:srgbClr val="FF0000"/>
                </a:solidFill>
                <a:effectLst>
                  <a:outerShdw blurRad="38100" dist="38100" dir="2700000" algn="tl">
                    <a:srgbClr val="000000">
                      <a:alpha val="43137"/>
                    </a:srgbClr>
                  </a:outerShdw>
                </a:effectLst>
                <a:latin typeface="Comic Sans MS" pitchFamily="66" charset="0"/>
              </a:rPr>
              <a:t>Possono veicolare altre molecole</a:t>
            </a:r>
          </a:p>
        </p:txBody>
      </p:sp>
      <p:sp>
        <p:nvSpPr>
          <p:cNvPr id="12" name="CasellaDiTesto 11">
            <a:extLst>
              <a:ext uri="{FF2B5EF4-FFF2-40B4-BE49-F238E27FC236}">
                <a16:creationId xmlns:a16="http://schemas.microsoft.com/office/drawing/2014/main" xmlns="" id="{C199195B-567B-2E12-8059-2EF345234695}"/>
              </a:ext>
            </a:extLst>
          </p:cNvPr>
          <p:cNvSpPr txBox="1"/>
          <p:nvPr/>
        </p:nvSpPr>
        <p:spPr>
          <a:xfrm>
            <a:off x="785813" y="4987925"/>
            <a:ext cx="3214687" cy="369888"/>
          </a:xfrm>
          <a:prstGeom prst="rect">
            <a:avLst/>
          </a:prstGeom>
          <a:noFill/>
        </p:spPr>
        <p:txBody>
          <a:bodyPr>
            <a:spAutoFit/>
          </a:bodyPr>
          <a:lstStyle/>
          <a:p>
            <a:pPr fontAlgn="auto">
              <a:spcBef>
                <a:spcPts val="0"/>
              </a:spcBef>
              <a:spcAft>
                <a:spcPts val="0"/>
              </a:spcAft>
              <a:defRPr/>
            </a:pPr>
            <a:r>
              <a:rPr lang="it-IT" i="1" dirty="0">
                <a:solidFill>
                  <a:srgbClr val="FF0000"/>
                </a:solidFill>
                <a:effectLst>
                  <a:outerShdw blurRad="38100" dist="38100" dir="2700000" algn="tl">
                    <a:srgbClr val="000000">
                      <a:alpha val="43137"/>
                    </a:srgbClr>
                  </a:outerShdw>
                </a:effectLst>
                <a:latin typeface="Comic Sans MS" pitchFamily="66" charset="0"/>
              </a:rPr>
              <a:t>Sono cancerogeni certi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F2486584-2C2F-31D5-D3AF-F7CF561B7758}"/>
              </a:ext>
            </a:extLst>
          </p:cNvPr>
          <p:cNvSpPr>
            <a:spLocks noGrp="1" noChangeArrowheads="1"/>
          </p:cNvSpPr>
          <p:nvPr>
            <p:ph type="title"/>
          </p:nvPr>
        </p:nvSpPr>
        <p:spPr>
          <a:xfrm>
            <a:off x="14288" y="115888"/>
            <a:ext cx="9144000" cy="762000"/>
          </a:xfrm>
        </p:spPr>
        <p:txBody>
          <a:bodyPr/>
          <a:lstStyle/>
          <a:p>
            <a:pPr algn="l" eaLnBrk="1" hangingPunct="1"/>
            <a:r>
              <a:rPr lang="it-IT" altLang="it-IT" sz="2200" b="1" i="1">
                <a:solidFill>
                  <a:srgbClr val="7030A0"/>
                </a:solidFill>
                <a:latin typeface="Comic Sans MS" panose="030F0902030302020204" pitchFamily="66" charset="0"/>
              </a:rPr>
              <a:t>FUMO da sigaretta</a:t>
            </a:r>
          </a:p>
        </p:txBody>
      </p:sp>
      <p:sp>
        <p:nvSpPr>
          <p:cNvPr id="32771" name="Rectangle 3">
            <a:extLst>
              <a:ext uri="{FF2B5EF4-FFF2-40B4-BE49-F238E27FC236}">
                <a16:creationId xmlns:a16="http://schemas.microsoft.com/office/drawing/2014/main" xmlns="" id="{7B24CB03-D34A-4B08-D4F6-BA7A751CAE11}"/>
              </a:ext>
            </a:extLst>
          </p:cNvPr>
          <p:cNvSpPr>
            <a:spLocks noGrp="1" noChangeArrowheads="1"/>
          </p:cNvSpPr>
          <p:nvPr>
            <p:ph type="body" idx="1"/>
          </p:nvPr>
        </p:nvSpPr>
        <p:spPr>
          <a:xfrm>
            <a:off x="228600" y="1219200"/>
            <a:ext cx="8686800" cy="4648200"/>
          </a:xfrm>
        </p:spPr>
        <p:txBody>
          <a:bodyPr rtlCol="0">
            <a:normAutofit fontScale="92500" lnSpcReduction="10000"/>
          </a:bodyPr>
          <a:lstStyle/>
          <a:p>
            <a:pPr eaLnBrk="1" fontAlgn="auto" hangingPunct="1">
              <a:lnSpc>
                <a:spcPct val="90000"/>
              </a:lnSpc>
              <a:spcBef>
                <a:spcPts val="500"/>
              </a:spcBef>
              <a:spcAft>
                <a:spcPts val="500"/>
              </a:spcAft>
              <a:buClr>
                <a:srgbClr val="FFFF00"/>
              </a:buClr>
              <a:buFont typeface="Wingdings" pitchFamily="2" charset="2"/>
              <a:buChar char="Ø"/>
              <a:defRPr/>
            </a:pPr>
            <a:r>
              <a:rPr lang="it-IT" sz="2200" b="1" dirty="0">
                <a:solidFill>
                  <a:schemeClr val="tx2"/>
                </a:solidFill>
                <a:latin typeface="Comic Sans MS" pitchFamily="66" charset="0"/>
              </a:rPr>
              <a:t>Cancerogeno certo </a:t>
            </a:r>
          </a:p>
          <a:p>
            <a:pPr eaLnBrk="1" fontAlgn="auto" hangingPunct="1">
              <a:lnSpc>
                <a:spcPct val="90000"/>
              </a:lnSpc>
              <a:spcBef>
                <a:spcPts val="500"/>
              </a:spcBef>
              <a:spcAft>
                <a:spcPts val="500"/>
              </a:spcAft>
              <a:buClr>
                <a:srgbClr val="FFFF00"/>
              </a:buClr>
              <a:buFont typeface="Wingdings" pitchFamily="2" charset="2"/>
              <a:buChar char="Ø"/>
              <a:defRPr/>
            </a:pPr>
            <a:r>
              <a:rPr lang="it-IT" sz="2200" b="1" dirty="0">
                <a:solidFill>
                  <a:srgbClr val="FF0000"/>
                </a:solidFill>
                <a:latin typeface="Comic Sans MS" pitchFamily="66" charset="0"/>
              </a:rPr>
              <a:t>Nel fumo ci sono sostanze con effetto irritativo, tossico e cancerogeno (es. CO, </a:t>
            </a:r>
            <a:r>
              <a:rPr lang="it-IT" sz="2200" b="1" dirty="0" err="1">
                <a:solidFill>
                  <a:srgbClr val="FF0000"/>
                </a:solidFill>
                <a:latin typeface="Comic Sans MS" pitchFamily="66" charset="0"/>
              </a:rPr>
              <a:t>NOx</a:t>
            </a:r>
            <a:r>
              <a:rPr lang="it-IT" sz="2200" b="1" dirty="0">
                <a:solidFill>
                  <a:srgbClr val="FF0000"/>
                </a:solidFill>
                <a:latin typeface="Comic Sans MS" pitchFamily="66" charset="0"/>
              </a:rPr>
              <a:t>, nicotina, formaldeide, benzene, IPA, ecc.) </a:t>
            </a:r>
          </a:p>
          <a:p>
            <a:pPr eaLnBrk="1" fontAlgn="auto" hangingPunct="1">
              <a:lnSpc>
                <a:spcPct val="90000"/>
              </a:lnSpc>
              <a:spcBef>
                <a:spcPts val="500"/>
              </a:spcBef>
              <a:spcAft>
                <a:spcPts val="500"/>
              </a:spcAft>
              <a:buClr>
                <a:srgbClr val="FFFF00"/>
              </a:buClr>
              <a:buFont typeface="Wingdings" pitchFamily="2" charset="2"/>
              <a:buChar char="Ø"/>
              <a:defRPr/>
            </a:pPr>
            <a:r>
              <a:rPr lang="it-IT" sz="2200" b="1" dirty="0">
                <a:solidFill>
                  <a:srgbClr val="FF0000"/>
                </a:solidFill>
                <a:latin typeface="Comic Sans MS" pitchFamily="66" charset="0"/>
              </a:rPr>
              <a:t>Aumenta il rischio di: cancro ai polmoni, infarto, infezioni respiratorie, bronchiti, asma bronchiale nei bambini </a:t>
            </a:r>
          </a:p>
          <a:p>
            <a:pPr eaLnBrk="1" fontAlgn="auto" hangingPunct="1">
              <a:lnSpc>
                <a:spcPct val="90000"/>
              </a:lnSpc>
              <a:spcBef>
                <a:spcPts val="500"/>
              </a:spcBef>
              <a:spcAft>
                <a:spcPts val="500"/>
              </a:spcAft>
              <a:buClr>
                <a:srgbClr val="FFFF00"/>
              </a:buClr>
              <a:buFont typeface="Wingdings" pitchFamily="2" charset="2"/>
              <a:buChar char="Ø"/>
              <a:defRPr/>
            </a:pPr>
            <a:r>
              <a:rPr lang="it-IT" sz="2200" b="1" dirty="0">
                <a:solidFill>
                  <a:schemeClr val="tx2"/>
                </a:solidFill>
                <a:latin typeface="Comic Sans MS" pitchFamily="66" charset="0"/>
              </a:rPr>
              <a:t>L’esposizione continuativa a fumo passivo in ambiente domestico, lavorativo o ricreativo aumenta il rischio di cancro del polmone del 20-30%</a:t>
            </a:r>
          </a:p>
          <a:p>
            <a:pPr eaLnBrk="1" fontAlgn="auto" hangingPunct="1">
              <a:lnSpc>
                <a:spcPct val="90000"/>
              </a:lnSpc>
              <a:spcBef>
                <a:spcPts val="500"/>
              </a:spcBef>
              <a:spcAft>
                <a:spcPts val="500"/>
              </a:spcAft>
              <a:buClr>
                <a:srgbClr val="FFFF00"/>
              </a:buClr>
              <a:buFont typeface="Wingdings" pitchFamily="2" charset="2"/>
              <a:buChar char="Ø"/>
              <a:defRPr/>
            </a:pPr>
            <a:r>
              <a:rPr lang="it-IT" sz="2200" b="1" dirty="0">
                <a:solidFill>
                  <a:schemeClr val="tx2"/>
                </a:solidFill>
                <a:latin typeface="Comic Sans MS" pitchFamily="66" charset="0"/>
              </a:rPr>
              <a:t>Anche se il rischio individuale è modesto, il numero di persone che si ammalano a causa del fumo passivo è elevato perché molti sono gli esposti</a:t>
            </a:r>
          </a:p>
          <a:p>
            <a:pPr eaLnBrk="1" fontAlgn="auto" hangingPunct="1">
              <a:lnSpc>
                <a:spcPct val="90000"/>
              </a:lnSpc>
              <a:spcBef>
                <a:spcPts val="500"/>
              </a:spcBef>
              <a:spcAft>
                <a:spcPts val="500"/>
              </a:spcAft>
              <a:buClr>
                <a:srgbClr val="FFFF00"/>
              </a:buClr>
              <a:buFont typeface="Wingdings" pitchFamily="2" charset="2"/>
              <a:buChar char="Ø"/>
              <a:defRPr/>
            </a:pPr>
            <a:r>
              <a:rPr lang="it-IT" sz="2200" b="1" dirty="0">
                <a:solidFill>
                  <a:schemeClr val="tx2"/>
                </a:solidFill>
                <a:latin typeface="Comic Sans MS" pitchFamily="66" charset="0"/>
              </a:rPr>
              <a:t>La quantità di polveri fini (PM10) presenti in una stanza in cui si fuma può essere anche 10 volte superiore a quella dell’aria delle grandi città</a:t>
            </a:r>
          </a:p>
          <a:p>
            <a:pPr eaLnBrk="1" fontAlgn="auto" hangingPunct="1">
              <a:lnSpc>
                <a:spcPct val="90000"/>
              </a:lnSpc>
              <a:spcBef>
                <a:spcPts val="500"/>
              </a:spcBef>
              <a:spcAft>
                <a:spcPts val="500"/>
              </a:spcAft>
              <a:buClr>
                <a:srgbClr val="FFFF00"/>
              </a:buClr>
              <a:buFont typeface="Wingdings" pitchFamily="2" charset="2"/>
              <a:buChar char="Ø"/>
              <a:defRPr/>
            </a:pPr>
            <a:endParaRPr lang="it-IT" sz="2200" b="1" dirty="0">
              <a:solidFill>
                <a:srgbClr val="CCECFF"/>
              </a:solidFill>
              <a:latin typeface="Comic Sans MS" pitchFamily="66" charset="0"/>
            </a:endParaRPr>
          </a:p>
        </p:txBody>
      </p:sp>
      <p:sp>
        <p:nvSpPr>
          <p:cNvPr id="19460" name="Segnaposto data 4">
            <a:extLst>
              <a:ext uri="{FF2B5EF4-FFF2-40B4-BE49-F238E27FC236}">
                <a16:creationId xmlns:a16="http://schemas.microsoft.com/office/drawing/2014/main" xmlns="" id="{86B5667F-D9BB-646C-6D8F-5FD3276D2A1E}"/>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
        <p:nvSpPr>
          <p:cNvPr id="19462" name="Segnaposto numero diapositiva 6">
            <a:extLst>
              <a:ext uri="{FF2B5EF4-FFF2-40B4-BE49-F238E27FC236}">
                <a16:creationId xmlns:a16="http://schemas.microsoft.com/office/drawing/2014/main" xmlns="" id="{2CBC3D7F-B5E7-B3DA-8554-FD8476B2B0C5}"/>
              </a:ext>
            </a:extLst>
          </p:cNvPr>
          <p:cNvSpPr txBox="1">
            <a:spLocks noGrp="1"/>
          </p:cNvSpPr>
          <p:nvPr/>
        </p:nvSpPr>
        <p:spPr bwMode="auto">
          <a:xfrm>
            <a:off x="8382000" y="6500813"/>
            <a:ext cx="511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F3E4416-E8F7-F142-8EA2-FB7C5F3F99F5}" type="slidenum">
              <a:rPr lang="it-IT" altLang="it-IT" sz="1200">
                <a:latin typeface="Comic Sans MS" panose="030F0902030302020204" pitchFamily="66" charset="0"/>
              </a:rPr>
              <a:pPr algn="r" eaLnBrk="1" hangingPunct="1"/>
              <a:t>18</a:t>
            </a:fld>
            <a:endParaRPr lang="it-IT" altLang="it-IT" sz="1200">
              <a:latin typeface="Comic Sans MS" panose="030F0902030302020204"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20090218 Cosa contiene il fumo di sigaretta">
            <a:extLst>
              <a:ext uri="{FF2B5EF4-FFF2-40B4-BE49-F238E27FC236}">
                <a16:creationId xmlns:a16="http://schemas.microsoft.com/office/drawing/2014/main" xmlns="" id="{BEBC108D-67A0-20B3-0534-5753232CE0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226050" cy="666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Segnaposto data 4">
            <a:extLst>
              <a:ext uri="{FF2B5EF4-FFF2-40B4-BE49-F238E27FC236}">
                <a16:creationId xmlns:a16="http://schemas.microsoft.com/office/drawing/2014/main" xmlns="" id="{F304E3E4-5E65-C504-5D3E-CDFF231FC761}"/>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
        <p:nvSpPr>
          <p:cNvPr id="20485" name="Segnaposto numero diapositiva 6">
            <a:extLst>
              <a:ext uri="{FF2B5EF4-FFF2-40B4-BE49-F238E27FC236}">
                <a16:creationId xmlns:a16="http://schemas.microsoft.com/office/drawing/2014/main" xmlns="" id="{CFD8EF09-C75D-B3BC-826C-253C627CC911}"/>
              </a:ext>
            </a:extLst>
          </p:cNvPr>
          <p:cNvSpPr txBox="1">
            <a:spLocks noGrp="1"/>
          </p:cNvSpPr>
          <p:nvPr/>
        </p:nvSpPr>
        <p:spPr bwMode="auto">
          <a:xfrm>
            <a:off x="8382000" y="6500813"/>
            <a:ext cx="511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B3E9746-470E-D744-865F-915A9569D303}" type="slidenum">
              <a:rPr lang="it-IT" altLang="it-IT" sz="1200">
                <a:latin typeface="Comic Sans MS" panose="030F0902030302020204" pitchFamily="66" charset="0"/>
              </a:rPr>
              <a:pPr algn="r" eaLnBrk="1" hangingPunct="1"/>
              <a:t>19</a:t>
            </a:fld>
            <a:endParaRPr lang="it-IT" altLang="it-IT" sz="1200">
              <a:latin typeface="Comic Sans MS" panose="030F0902030302020204" pitchFamily="66" charset="0"/>
            </a:endParaRPr>
          </a:p>
        </p:txBody>
      </p:sp>
      <p:sp>
        <p:nvSpPr>
          <p:cNvPr id="20486" name="Rectangle 2">
            <a:extLst>
              <a:ext uri="{FF2B5EF4-FFF2-40B4-BE49-F238E27FC236}">
                <a16:creationId xmlns:a16="http://schemas.microsoft.com/office/drawing/2014/main" xmlns="" id="{C225E131-FF9F-E261-E279-D06DECA53A53}"/>
              </a:ext>
            </a:extLst>
          </p:cNvPr>
          <p:cNvSpPr txBox="1">
            <a:spLocks noChangeArrowheads="1"/>
          </p:cNvSpPr>
          <p:nvPr/>
        </p:nvSpPr>
        <p:spPr bwMode="auto">
          <a:xfrm>
            <a:off x="5334000" y="31750"/>
            <a:ext cx="3810000" cy="246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CO e CO</a:t>
            </a:r>
            <a:r>
              <a:rPr lang="it-IT" altLang="it-IT" sz="1400" b="1" baseline="-25000">
                <a:latin typeface="Comic Sans MS" panose="030F0902030302020204" pitchFamily="66" charset="0"/>
              </a:rPr>
              <a:t>2</a:t>
            </a:r>
            <a:r>
              <a:rPr lang="it-IT" altLang="it-IT" sz="1400" b="1">
                <a:latin typeface="Comic Sans MS" panose="030F0902030302020204" pitchFamily="66" charset="0"/>
              </a:rPr>
              <a:t>  (tox)</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Ossidi di N (irr)</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Ammoniaca (irr)</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Nitrosammine volatili (ca)</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Acido cianidrico (tox)</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Idrazina (ca)</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Cloruro di vinile (ca)</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Uretano (ca)</a:t>
            </a:r>
          </a:p>
        </p:txBody>
      </p:sp>
      <p:sp>
        <p:nvSpPr>
          <p:cNvPr id="20487" name="Rectangle 3">
            <a:extLst>
              <a:ext uri="{FF2B5EF4-FFF2-40B4-BE49-F238E27FC236}">
                <a16:creationId xmlns:a16="http://schemas.microsoft.com/office/drawing/2014/main" xmlns="" id="{D5F71397-79CF-30D5-5C52-906B263A59B4}"/>
              </a:ext>
            </a:extLst>
          </p:cNvPr>
          <p:cNvSpPr txBox="1">
            <a:spLocks noChangeArrowheads="1"/>
          </p:cNvSpPr>
          <p:nvPr/>
        </p:nvSpPr>
        <p:spPr bwMode="auto">
          <a:xfrm>
            <a:off x="5314950" y="2060575"/>
            <a:ext cx="3322638"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Composti solforati volatili</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Nitrili e altri composti azotati</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Idrocarburi volatili</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Alcoli</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Aldeidi (formaldeide, acetaldeide, acroleina) (irr)</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Chetoni</a:t>
            </a:r>
          </a:p>
          <a:p>
            <a:pPr eaLnBrk="1" hangingPunct="1">
              <a:spcBef>
                <a:spcPct val="20000"/>
              </a:spcBef>
              <a:buClr>
                <a:schemeClr val="tx2"/>
              </a:buClr>
              <a:buFont typeface="Wingdings" pitchFamily="2" charset="2"/>
              <a:buChar char="ü"/>
            </a:pPr>
            <a:r>
              <a:rPr lang="it-IT" altLang="it-IT" sz="1400" b="1">
                <a:latin typeface="Comic Sans MS" panose="030F0902030302020204" pitchFamily="66" charset="0"/>
              </a:rPr>
              <a:t>Piridina (irr)</a:t>
            </a:r>
          </a:p>
        </p:txBody>
      </p:sp>
      <p:sp>
        <p:nvSpPr>
          <p:cNvPr id="11" name="Rectangle 4">
            <a:extLst>
              <a:ext uri="{FF2B5EF4-FFF2-40B4-BE49-F238E27FC236}">
                <a16:creationId xmlns:a16="http://schemas.microsoft.com/office/drawing/2014/main" xmlns="" id="{6B2528C9-6990-E07A-C90D-FD59CF3A6774}"/>
              </a:ext>
            </a:extLst>
          </p:cNvPr>
          <p:cNvSpPr txBox="1">
            <a:spLocks noChangeArrowheads="1"/>
          </p:cNvSpPr>
          <p:nvPr/>
        </p:nvSpPr>
        <p:spPr>
          <a:xfrm>
            <a:off x="5618163" y="4449763"/>
            <a:ext cx="3241675" cy="22399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Clr>
                <a:schemeClr val="tx2"/>
              </a:buClr>
              <a:buFont typeface="Arial" pitchFamily="34" charset="0"/>
              <a:buNone/>
              <a:defRPr/>
            </a:pPr>
            <a:r>
              <a:rPr lang="it-IT" sz="1200" b="1" dirty="0">
                <a:latin typeface="Comic Sans MS" pitchFamily="66" charset="0"/>
              </a:rPr>
              <a:t>Nel catrame:</a:t>
            </a:r>
          </a:p>
          <a:p>
            <a:pPr fontAlgn="auto">
              <a:spcAft>
                <a:spcPts val="0"/>
              </a:spcAft>
              <a:buClr>
                <a:schemeClr val="tx2"/>
              </a:buClr>
              <a:buFont typeface="Wingdings" pitchFamily="2" charset="2"/>
              <a:buChar char="ü"/>
              <a:defRPr/>
            </a:pPr>
            <a:r>
              <a:rPr lang="it-IT" sz="1200" b="1" dirty="0" err="1">
                <a:latin typeface="Comic Sans MS" pitchFamily="66" charset="0"/>
              </a:rPr>
              <a:t>Nitrosammine</a:t>
            </a:r>
            <a:r>
              <a:rPr lang="it-IT" sz="1200" b="1" dirty="0">
                <a:latin typeface="Comic Sans MS" pitchFamily="66" charset="0"/>
              </a:rPr>
              <a:t> (</a:t>
            </a:r>
            <a:r>
              <a:rPr lang="it-IT" sz="1200" b="1" dirty="0" err="1">
                <a:latin typeface="Comic Sans MS" pitchFamily="66" charset="0"/>
              </a:rPr>
              <a:t>ca</a:t>
            </a:r>
            <a:r>
              <a:rPr lang="it-IT" sz="1200" b="1" dirty="0">
                <a:latin typeface="Comic Sans MS" pitchFamily="66" charset="0"/>
              </a:rPr>
              <a:t>)</a:t>
            </a:r>
          </a:p>
          <a:p>
            <a:pPr fontAlgn="auto">
              <a:spcAft>
                <a:spcPts val="0"/>
              </a:spcAft>
              <a:buClr>
                <a:schemeClr val="tx2"/>
              </a:buClr>
              <a:buFont typeface="Wingdings" pitchFamily="2" charset="2"/>
              <a:buChar char="ü"/>
              <a:defRPr/>
            </a:pPr>
            <a:r>
              <a:rPr lang="it-IT" sz="1200" b="1" dirty="0">
                <a:latin typeface="Comic Sans MS" pitchFamily="66" charset="0"/>
              </a:rPr>
              <a:t>Ammine aromatiche non volatili (</a:t>
            </a:r>
            <a:r>
              <a:rPr lang="it-IT" sz="1200" b="1" dirty="0" err="1">
                <a:latin typeface="Comic Sans MS" pitchFamily="66" charset="0"/>
              </a:rPr>
              <a:t>ca</a:t>
            </a:r>
            <a:r>
              <a:rPr lang="it-IT" sz="1200" b="1" dirty="0">
                <a:latin typeface="Comic Sans MS" pitchFamily="66" charset="0"/>
              </a:rPr>
              <a:t>)</a:t>
            </a:r>
          </a:p>
          <a:p>
            <a:pPr fontAlgn="auto">
              <a:spcAft>
                <a:spcPts val="0"/>
              </a:spcAft>
              <a:buClr>
                <a:schemeClr val="tx2"/>
              </a:buClr>
              <a:buFont typeface="Wingdings" pitchFamily="2" charset="2"/>
              <a:buChar char="ü"/>
              <a:defRPr/>
            </a:pPr>
            <a:r>
              <a:rPr lang="it-IT" sz="1200" b="1" dirty="0">
                <a:latin typeface="Comic Sans MS" pitchFamily="66" charset="0"/>
              </a:rPr>
              <a:t>IPA (benzopirene, </a:t>
            </a:r>
            <a:r>
              <a:rPr lang="it-IT" sz="1200" b="1" dirty="0" err="1">
                <a:latin typeface="Comic Sans MS" pitchFamily="66" charset="0"/>
              </a:rPr>
              <a:t>benzoantracene</a:t>
            </a:r>
            <a:r>
              <a:rPr lang="it-IT" sz="1200" b="1" dirty="0">
                <a:latin typeface="Comic Sans MS" pitchFamily="66" charset="0"/>
              </a:rPr>
              <a:t>, </a:t>
            </a:r>
            <a:r>
              <a:rPr lang="it-IT" sz="1200" b="1" dirty="0" err="1">
                <a:latin typeface="Comic Sans MS" pitchFamily="66" charset="0"/>
              </a:rPr>
              <a:t>dibenzoantracene</a:t>
            </a:r>
            <a:r>
              <a:rPr lang="it-IT" sz="1200" b="1" dirty="0">
                <a:latin typeface="Comic Sans MS" pitchFamily="66" charset="0"/>
              </a:rPr>
              <a:t>) (</a:t>
            </a:r>
            <a:r>
              <a:rPr lang="it-IT" sz="1200" b="1" dirty="0" err="1">
                <a:latin typeface="Comic Sans MS" pitchFamily="66" charset="0"/>
              </a:rPr>
              <a:t>ca</a:t>
            </a:r>
            <a:r>
              <a:rPr lang="it-IT" sz="1200" b="1" dirty="0">
                <a:latin typeface="Comic Sans MS" pitchFamily="66" charset="0"/>
              </a:rPr>
              <a:t>) </a:t>
            </a:r>
          </a:p>
          <a:p>
            <a:pPr fontAlgn="auto">
              <a:spcAft>
                <a:spcPts val="0"/>
              </a:spcAft>
              <a:buClr>
                <a:schemeClr val="tx2"/>
              </a:buClr>
              <a:buFont typeface="Wingdings" pitchFamily="2" charset="2"/>
              <a:buChar char="ü"/>
              <a:defRPr/>
            </a:pPr>
            <a:r>
              <a:rPr lang="it-IT" sz="1200" b="1" dirty="0">
                <a:latin typeface="Comic Sans MS" pitchFamily="66" charset="0"/>
              </a:rPr>
              <a:t>Ioni metallici: </a:t>
            </a:r>
            <a:r>
              <a:rPr lang="it-IT" sz="1200" b="1" dirty="0" err="1">
                <a:latin typeface="Comic Sans MS" pitchFamily="66" charset="0"/>
              </a:rPr>
              <a:t>As</a:t>
            </a:r>
            <a:r>
              <a:rPr lang="it-IT" sz="1200" b="1" dirty="0">
                <a:latin typeface="Comic Sans MS" pitchFamily="66" charset="0"/>
              </a:rPr>
              <a:t>, Ni, </a:t>
            </a:r>
            <a:r>
              <a:rPr lang="it-IT" sz="1200" b="1" dirty="0" err="1">
                <a:latin typeface="Comic Sans MS" pitchFamily="66" charset="0"/>
              </a:rPr>
              <a:t>Cd</a:t>
            </a:r>
            <a:r>
              <a:rPr lang="it-IT" sz="1200" b="1" dirty="0">
                <a:latin typeface="Comic Sans MS" pitchFamily="66" charset="0"/>
              </a:rPr>
              <a:t> (</a:t>
            </a:r>
            <a:r>
              <a:rPr lang="it-IT" sz="1200" b="1" dirty="0" err="1">
                <a:latin typeface="Comic Sans MS" pitchFamily="66" charset="0"/>
              </a:rPr>
              <a:t>ca</a:t>
            </a:r>
            <a:r>
              <a:rPr lang="it-IT" sz="1200" b="1" dirty="0">
                <a:latin typeface="Comic Sans MS" pitchFamily="66" charset="0"/>
              </a:rPr>
              <a:t>) </a:t>
            </a:r>
          </a:p>
          <a:p>
            <a:pPr fontAlgn="auto">
              <a:spcAft>
                <a:spcPts val="0"/>
              </a:spcAft>
              <a:buClr>
                <a:schemeClr val="tx2"/>
              </a:buClr>
              <a:buFont typeface="Wingdings" pitchFamily="2" charset="2"/>
              <a:buChar char="ü"/>
              <a:defRPr/>
            </a:pPr>
            <a:r>
              <a:rPr lang="it-IT" sz="1200" b="1" dirty="0">
                <a:latin typeface="Comic Sans MS" pitchFamily="66" charset="0"/>
              </a:rPr>
              <a:t>Metalli </a:t>
            </a:r>
            <a:r>
              <a:rPr lang="it-IT" sz="1200" b="1" i="1" dirty="0">
                <a:latin typeface="Comic Sans MS" pitchFamily="66" charset="0"/>
              </a:rPr>
              <a:t>radioattivi</a:t>
            </a:r>
            <a:r>
              <a:rPr lang="it-IT" sz="1200" b="1" dirty="0">
                <a:latin typeface="Comic Sans MS" pitchFamily="66" charset="0"/>
              </a:rPr>
              <a:t>, es. il Polonio 210 (</a:t>
            </a:r>
            <a:r>
              <a:rPr lang="it-IT" sz="1200" b="1" dirty="0" err="1">
                <a:latin typeface="Comic Sans MS" pitchFamily="66" charset="0"/>
              </a:rPr>
              <a:t>ca</a:t>
            </a:r>
            <a:r>
              <a:rPr lang="it-IT" sz="1200" b="1" dirty="0">
                <a:latin typeface="Comic Sans MS" pitchFamily="66" charset="0"/>
              </a:rPr>
              <a:t>) </a:t>
            </a:r>
          </a:p>
          <a:p>
            <a:pPr fontAlgn="auto">
              <a:spcAft>
                <a:spcPts val="0"/>
              </a:spcAft>
              <a:buClr>
                <a:schemeClr val="tx2"/>
              </a:buClr>
              <a:buFont typeface="Wingdings" pitchFamily="2" charset="2"/>
              <a:buChar char="ü"/>
              <a:defRPr/>
            </a:pPr>
            <a:r>
              <a:rPr lang="it-IT" sz="1200" b="1" dirty="0">
                <a:latin typeface="Comic Sans MS" pitchFamily="66" charset="0"/>
              </a:rPr>
              <a:t>Cresoli (</a:t>
            </a:r>
            <a:r>
              <a:rPr lang="it-IT" sz="1200" b="1" dirty="0" err="1">
                <a:latin typeface="Comic Sans MS" pitchFamily="66" charset="0"/>
              </a:rPr>
              <a:t>irr</a:t>
            </a:r>
            <a:r>
              <a:rPr lang="it-IT" sz="1200" b="1" dirty="0">
                <a:latin typeface="Comic Sans MS" pitchFamily="66" charset="0"/>
              </a:rPr>
              <a:t>) </a:t>
            </a:r>
          </a:p>
          <a:p>
            <a:pPr fontAlgn="auto">
              <a:spcAft>
                <a:spcPts val="0"/>
              </a:spcAft>
              <a:buClr>
                <a:schemeClr val="tx2"/>
              </a:buClr>
              <a:buFont typeface="Wingdings" pitchFamily="2" charset="2"/>
              <a:buChar char="ü"/>
              <a:defRPr/>
            </a:pPr>
            <a:r>
              <a:rPr lang="it-IT" sz="1200" b="1" dirty="0" err="1">
                <a:latin typeface="Comic Sans MS" pitchFamily="66" charset="0"/>
              </a:rPr>
              <a:t>Amfenoli</a:t>
            </a:r>
            <a:r>
              <a:rPr lang="it-IT" sz="1200" b="1" dirty="0">
                <a:latin typeface="Comic Sans MS" pitchFamily="66" charset="0"/>
              </a:rPr>
              <a:t> (</a:t>
            </a:r>
            <a:r>
              <a:rPr lang="it-IT" sz="1200" b="1" dirty="0" err="1">
                <a:latin typeface="Comic Sans MS" pitchFamily="66" charset="0"/>
              </a:rPr>
              <a:t>irr</a:t>
            </a:r>
            <a:r>
              <a:rPr lang="it-IT" sz="1200" b="1" dirty="0">
                <a:latin typeface="Comic Sans MS" pitchFamily="66" charset="0"/>
              </a:rPr>
              <a:t> e </a:t>
            </a:r>
            <a:r>
              <a:rPr lang="it-IT" sz="1200" b="1" dirty="0" err="1">
                <a:latin typeface="Comic Sans MS" pitchFamily="66" charset="0"/>
              </a:rPr>
              <a:t>ca</a:t>
            </a:r>
            <a:r>
              <a:rPr lang="it-IT" sz="1200" b="1" dirty="0">
                <a:latin typeface="Comic Sans MS" pitchFamily="66"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xmlns="" id="{DC755EB0-DD99-AF85-916F-DF1003530940}"/>
              </a:ext>
            </a:extLst>
          </p:cNvPr>
          <p:cNvSpPr>
            <a:spLocks noGrp="1" noChangeArrowheads="1"/>
          </p:cNvSpPr>
          <p:nvPr>
            <p:ph type="title"/>
          </p:nvPr>
        </p:nvSpPr>
        <p:spPr>
          <a:xfrm>
            <a:off x="533400" y="71438"/>
            <a:ext cx="8610600" cy="2043112"/>
          </a:xfrm>
        </p:spPr>
        <p:txBody>
          <a:bodyPr/>
          <a:lstStyle/>
          <a:p>
            <a:pPr eaLnBrk="1" hangingPunct="1"/>
            <a:r>
              <a:rPr lang="it-IT" altLang="it-IT" sz="2400" b="1">
                <a:latin typeface="Comic Sans MS" panose="030F0902030302020204" pitchFamily="66" charset="0"/>
              </a:rPr>
              <a:t>INQUINAMENTO</a:t>
            </a:r>
            <a:br>
              <a:rPr lang="it-IT" altLang="it-IT" sz="2400" b="1">
                <a:latin typeface="Comic Sans MS" panose="030F0902030302020204" pitchFamily="66" charset="0"/>
              </a:rPr>
            </a:br>
            <a:r>
              <a:rPr lang="it-IT" altLang="it-IT" sz="2400" b="1">
                <a:latin typeface="Comic Sans MS" panose="030F0902030302020204" pitchFamily="66" charset="0"/>
              </a:rPr>
              <a:t>INTRAMURALE </a:t>
            </a:r>
            <a:br>
              <a:rPr lang="it-IT" altLang="it-IT" sz="2400" b="1">
                <a:latin typeface="Comic Sans MS" panose="030F0902030302020204" pitchFamily="66" charset="0"/>
              </a:rPr>
            </a:br>
            <a:r>
              <a:rPr lang="it-IT" altLang="it-IT" sz="2400" b="1">
                <a:latin typeface="Comic Sans MS" panose="030F0902030302020204" pitchFamily="66" charset="0"/>
              </a:rPr>
              <a:t>o INQUINAMENTO DEGLI AMBIENTI CONFINATI</a:t>
            </a:r>
            <a:br>
              <a:rPr lang="it-IT" altLang="it-IT" sz="2400" b="1">
                <a:latin typeface="Comic Sans MS" panose="030F0902030302020204" pitchFamily="66" charset="0"/>
              </a:rPr>
            </a:br>
            <a:r>
              <a:rPr lang="it-IT" altLang="it-IT" sz="2400" b="1">
                <a:latin typeface="Comic Sans MS" panose="030F0902030302020204" pitchFamily="66" charset="0"/>
              </a:rPr>
              <a:t>(inquinamento indoor)</a:t>
            </a:r>
          </a:p>
        </p:txBody>
      </p:sp>
      <p:graphicFrame>
        <p:nvGraphicFramePr>
          <p:cNvPr id="371712" name="Object 27">
            <a:extLst>
              <a:ext uri="{FF2B5EF4-FFF2-40B4-BE49-F238E27FC236}">
                <a16:creationId xmlns:a16="http://schemas.microsoft.com/office/drawing/2014/main" xmlns="" id="{1A811361-AEC4-9985-B4D9-0CE3E1C6E0A6}"/>
              </a:ext>
            </a:extLst>
          </p:cNvPr>
          <p:cNvGraphicFramePr>
            <a:graphicFrameLocks noChangeAspect="1"/>
          </p:cNvGraphicFramePr>
          <p:nvPr/>
        </p:nvGraphicFramePr>
        <p:xfrm>
          <a:off x="6019800" y="2362200"/>
          <a:ext cx="2794000" cy="4113213"/>
        </p:xfrm>
        <a:graphic>
          <a:graphicData uri="http://schemas.openxmlformats.org/presentationml/2006/ole">
            <mc:AlternateContent xmlns:mc="http://schemas.openxmlformats.org/markup-compatibility/2006">
              <mc:Choice xmlns:v="urn:schemas-microsoft-com:vml" Requires="v">
                <p:oleObj spid="_x0000_s1026" name="ClipArt" r:id="rId3" imgW="16090900" imgH="23685500" progId="">
                  <p:embed/>
                </p:oleObj>
              </mc:Choice>
              <mc:Fallback>
                <p:oleObj name="ClipArt" r:id="rId3" imgW="16090900" imgH="23685500" progId="">
                  <p:embed/>
                  <p:pic>
                    <p:nvPicPr>
                      <p:cNvPr id="0" name="Object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2362200"/>
                        <a:ext cx="279400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ttangolo 7">
            <a:extLst>
              <a:ext uri="{FF2B5EF4-FFF2-40B4-BE49-F238E27FC236}">
                <a16:creationId xmlns:a16="http://schemas.microsoft.com/office/drawing/2014/main" xmlns="" id="{9D01627E-F34B-B95C-7583-9BF3948D3C33}"/>
              </a:ext>
            </a:extLst>
          </p:cNvPr>
          <p:cNvSpPr>
            <a:spLocks noChangeArrowheads="1"/>
          </p:cNvSpPr>
          <p:nvPr/>
        </p:nvSpPr>
        <p:spPr bwMode="auto">
          <a:xfrm>
            <a:off x="457200" y="2286000"/>
            <a:ext cx="5329238"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Arial" panose="020B0604020202020204" pitchFamily="34" charset="0"/>
              <a:buChar char="•"/>
            </a:pPr>
            <a:r>
              <a:rPr lang="it-IT" altLang="it-IT" sz="2200">
                <a:latin typeface="Comic Sans MS" panose="030F0902030302020204" pitchFamily="66" charset="0"/>
              </a:rPr>
              <a:t> D.Lgs 277/91</a:t>
            </a:r>
          </a:p>
          <a:p>
            <a:pPr eaLnBrk="1" hangingPunct="1"/>
            <a:r>
              <a:rPr lang="it-IT" altLang="it-IT" sz="2200">
                <a:latin typeface="Comic Sans MS" panose="030F0902030302020204" pitchFamily="66" charset="0"/>
              </a:rPr>
              <a:t>• D.Lgs 66/00</a:t>
            </a:r>
          </a:p>
          <a:p>
            <a:pPr eaLnBrk="1" hangingPunct="1"/>
            <a:r>
              <a:rPr lang="it-IT" altLang="it-IT" sz="2200">
                <a:latin typeface="Comic Sans MS" panose="030F0902030302020204" pitchFamily="66" charset="0"/>
              </a:rPr>
              <a:t>• D.Lgs. 25/02</a:t>
            </a:r>
          </a:p>
          <a:p>
            <a:pPr eaLnBrk="1" hangingPunct="1"/>
            <a:r>
              <a:rPr lang="it-IT" altLang="it-IT" sz="2200">
                <a:latin typeface="Comic Sans MS" panose="030F0902030302020204" pitchFamily="66" charset="0"/>
              </a:rPr>
              <a:t>• UNI EN 689/97</a:t>
            </a:r>
          </a:p>
          <a:p>
            <a:pPr eaLnBrk="1" hangingPunct="1"/>
            <a:r>
              <a:rPr lang="en-US" altLang="it-IT" sz="2200">
                <a:latin typeface="Comic Sans MS" panose="030F0902030302020204" pitchFamily="66" charset="0"/>
              </a:rPr>
              <a:t>• TLV - Threshold Limit Values della American</a:t>
            </a:r>
          </a:p>
          <a:p>
            <a:pPr eaLnBrk="1" hangingPunct="1"/>
            <a:r>
              <a:rPr lang="en-US" altLang="it-IT" sz="2200">
                <a:latin typeface="Comic Sans MS" panose="030F0902030302020204" pitchFamily="66" charset="0"/>
              </a:rPr>
              <a:t>Conference of Governmental Industrial Hygenist</a:t>
            </a:r>
          </a:p>
          <a:p>
            <a:pPr eaLnBrk="1" hangingPunct="1"/>
            <a:r>
              <a:rPr lang="it-IT" altLang="it-IT" sz="2200">
                <a:latin typeface="Comic Sans MS" panose="030F0902030302020204" pitchFamily="66" charset="0"/>
              </a:rPr>
              <a:t>(A.C.G.I.H.) per limiti non previsti nella</a:t>
            </a:r>
          </a:p>
          <a:p>
            <a:pPr eaLnBrk="1" hangingPunct="1"/>
            <a:r>
              <a:rPr lang="it-IT" altLang="it-IT" sz="2200">
                <a:latin typeface="Comic Sans MS" panose="030F0902030302020204" pitchFamily="66" charset="0"/>
              </a:rPr>
              <a:t>normativa italiana.</a:t>
            </a:r>
          </a:p>
        </p:txBody>
      </p:sp>
      <p:sp>
        <p:nvSpPr>
          <p:cNvPr id="1029" name="Segnaposto numero diapositiva 6">
            <a:extLst>
              <a:ext uri="{FF2B5EF4-FFF2-40B4-BE49-F238E27FC236}">
                <a16:creationId xmlns:a16="http://schemas.microsoft.com/office/drawing/2014/main" xmlns="" id="{804E2480-8939-E0C2-D53D-DE204AB36166}"/>
              </a:ext>
            </a:extLst>
          </p:cNvPr>
          <p:cNvSpPr txBox="1">
            <a:spLocks noGrp="1"/>
          </p:cNvSpPr>
          <p:nvPr/>
        </p:nvSpPr>
        <p:spPr bwMode="auto">
          <a:xfrm>
            <a:off x="8382000" y="6500813"/>
            <a:ext cx="228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7AF5E6B-D9A5-BB4D-BA37-4093ECE5C6ED}" type="slidenum">
              <a:rPr lang="it-IT" altLang="it-IT" sz="1200">
                <a:latin typeface="Comic Sans MS" panose="030F0902030302020204" pitchFamily="66" charset="0"/>
              </a:rPr>
              <a:pPr algn="r" eaLnBrk="1" hangingPunct="1"/>
              <a:t>2</a:t>
            </a:fld>
            <a:endParaRPr lang="it-IT" altLang="it-IT" sz="1200">
              <a:latin typeface="Comic Sans MS" panose="030F0902030302020204" pitchFamily="66" charset="0"/>
            </a:endParaRPr>
          </a:p>
        </p:txBody>
      </p:sp>
      <p:sp>
        <p:nvSpPr>
          <p:cNvPr id="1030" name="Segnaposto data 4">
            <a:extLst>
              <a:ext uri="{FF2B5EF4-FFF2-40B4-BE49-F238E27FC236}">
                <a16:creationId xmlns:a16="http://schemas.microsoft.com/office/drawing/2014/main" xmlns="" id="{474E7C79-B8C6-2087-B01C-FFA4C265C6E2}"/>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371712"/>
                                        </p:tgtEl>
                                        <p:attrNameLst>
                                          <p:attrName>style.visibility</p:attrName>
                                        </p:attrNameLst>
                                      </p:cBhvr>
                                      <p:to>
                                        <p:strVal val="visible"/>
                                      </p:to>
                                    </p:set>
                                    <p:animEffect transition="in" filter="blinds(vertical)">
                                      <p:cBhvr>
                                        <p:cTn id="7" dur="500"/>
                                        <p:tgtEl>
                                          <p:spTgt spid="3717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data 4">
            <a:extLst>
              <a:ext uri="{FF2B5EF4-FFF2-40B4-BE49-F238E27FC236}">
                <a16:creationId xmlns:a16="http://schemas.microsoft.com/office/drawing/2014/main" xmlns="" id="{020FF271-EAD6-6FDD-F5EF-F0F11F152614}"/>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
        <p:nvSpPr>
          <p:cNvPr id="21508" name="Segnaposto numero diapositiva 6">
            <a:extLst>
              <a:ext uri="{FF2B5EF4-FFF2-40B4-BE49-F238E27FC236}">
                <a16:creationId xmlns:a16="http://schemas.microsoft.com/office/drawing/2014/main" xmlns="" id="{EA5601DE-A335-CBFC-5927-E08F90ED6FB3}"/>
              </a:ext>
            </a:extLst>
          </p:cNvPr>
          <p:cNvSpPr txBox="1">
            <a:spLocks noGrp="1"/>
          </p:cNvSpPr>
          <p:nvPr/>
        </p:nvSpPr>
        <p:spPr bwMode="auto">
          <a:xfrm>
            <a:off x="8382000" y="6500813"/>
            <a:ext cx="511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98A74CC6-5C5B-974A-8845-2318F54E82F4}" type="slidenum">
              <a:rPr lang="it-IT" altLang="it-IT" sz="1200">
                <a:latin typeface="Comic Sans MS" panose="030F0902030302020204" pitchFamily="66" charset="0"/>
              </a:rPr>
              <a:pPr algn="r" eaLnBrk="1" hangingPunct="1"/>
              <a:t>20</a:t>
            </a:fld>
            <a:endParaRPr lang="it-IT" altLang="it-IT" sz="1200">
              <a:latin typeface="Comic Sans MS" panose="030F0902030302020204" pitchFamily="66" charset="0"/>
            </a:endParaRPr>
          </a:p>
        </p:txBody>
      </p:sp>
      <p:sp>
        <p:nvSpPr>
          <p:cNvPr id="21509" name="CasellaDiTesto 1">
            <a:extLst>
              <a:ext uri="{FF2B5EF4-FFF2-40B4-BE49-F238E27FC236}">
                <a16:creationId xmlns:a16="http://schemas.microsoft.com/office/drawing/2014/main" xmlns="" id="{B66306D6-9004-1710-3A2B-D8EF85B0AA2C}"/>
              </a:ext>
            </a:extLst>
          </p:cNvPr>
          <p:cNvSpPr txBox="1">
            <a:spLocks noChangeArrowheads="1"/>
          </p:cNvSpPr>
          <p:nvPr/>
        </p:nvSpPr>
        <p:spPr bwMode="auto">
          <a:xfrm>
            <a:off x="214313" y="5357813"/>
            <a:ext cx="86407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latin typeface="Comic Sans MS" panose="030F0902030302020204" pitchFamily="66" charset="0"/>
              </a:rPr>
              <a:t>Entrambi vengono rapidamente assorbiti dalle superfici: la prima ha emivita di 1h mentre il secondo di circa 10 min, per cui solitamente hanno valori di concentrazione bassi in ambienti chiusi.  </a:t>
            </a:r>
          </a:p>
        </p:txBody>
      </p:sp>
      <p:sp>
        <p:nvSpPr>
          <p:cNvPr id="21510" name="Rettangolo 13">
            <a:extLst>
              <a:ext uri="{FF2B5EF4-FFF2-40B4-BE49-F238E27FC236}">
                <a16:creationId xmlns:a16="http://schemas.microsoft.com/office/drawing/2014/main" xmlns="" id="{E20FF369-00E5-4B71-E350-9D338CB423CF}"/>
              </a:ext>
            </a:extLst>
          </p:cNvPr>
          <p:cNvSpPr>
            <a:spLocks noChangeArrowheads="1"/>
          </p:cNvSpPr>
          <p:nvPr/>
        </p:nvSpPr>
        <p:spPr bwMode="auto">
          <a:xfrm>
            <a:off x="285750" y="214313"/>
            <a:ext cx="163671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2200" i="1">
                <a:solidFill>
                  <a:srgbClr val="C00000"/>
                </a:solidFill>
                <a:latin typeface="Comic Sans MS" panose="030F0902030302020204" pitchFamily="66" charset="0"/>
              </a:rPr>
              <a:t>SO</a:t>
            </a:r>
            <a:r>
              <a:rPr lang="it-IT" altLang="it-IT" sz="2200" i="1" baseline="-25000">
                <a:solidFill>
                  <a:srgbClr val="C00000"/>
                </a:solidFill>
                <a:latin typeface="Comic Sans MS" panose="030F0902030302020204" pitchFamily="66" charset="0"/>
              </a:rPr>
              <a:t>2</a:t>
            </a:r>
            <a:r>
              <a:rPr lang="it-IT" altLang="it-IT" sz="2200" i="1">
                <a:solidFill>
                  <a:srgbClr val="C00000"/>
                </a:solidFill>
                <a:latin typeface="Comic Sans MS" panose="030F0902030302020204" pitchFamily="66" charset="0"/>
              </a:rPr>
              <a:t> ed O</a:t>
            </a:r>
            <a:r>
              <a:rPr lang="it-IT" altLang="it-IT" sz="2200" i="1" baseline="-25000">
                <a:solidFill>
                  <a:srgbClr val="C00000"/>
                </a:solidFill>
                <a:latin typeface="Comic Sans MS" panose="030F0902030302020204" pitchFamily="66" charset="0"/>
              </a:rPr>
              <a:t>3</a:t>
            </a:r>
            <a:r>
              <a:rPr lang="it-IT" altLang="it-IT" sz="2200" i="1">
                <a:solidFill>
                  <a:srgbClr val="C00000"/>
                </a:solidFill>
                <a:latin typeface="Comic Sans MS" panose="030F0902030302020204" pitchFamily="66" charset="0"/>
              </a:rPr>
              <a:t> </a:t>
            </a:r>
            <a:endParaRPr lang="it-IT" altLang="it-IT" sz="2200" i="1">
              <a:solidFill>
                <a:srgbClr val="C00000"/>
              </a:solidFill>
              <a:latin typeface="Calibri" panose="020F0502020204030204" pitchFamily="34" charset="0"/>
            </a:endParaRPr>
          </a:p>
        </p:txBody>
      </p:sp>
      <p:sp>
        <p:nvSpPr>
          <p:cNvPr id="21511" name="CasellaDiTesto 14">
            <a:extLst>
              <a:ext uri="{FF2B5EF4-FFF2-40B4-BE49-F238E27FC236}">
                <a16:creationId xmlns:a16="http://schemas.microsoft.com/office/drawing/2014/main" xmlns="" id="{06E61545-1839-663C-ECD1-69D38A47462E}"/>
              </a:ext>
            </a:extLst>
          </p:cNvPr>
          <p:cNvSpPr txBox="1">
            <a:spLocks noChangeArrowheads="1"/>
          </p:cNvSpPr>
          <p:nvPr/>
        </p:nvSpPr>
        <p:spPr bwMode="auto">
          <a:xfrm>
            <a:off x="500063" y="714375"/>
            <a:ext cx="614362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solidFill>
                  <a:srgbClr val="C00000"/>
                </a:solidFill>
                <a:latin typeface="Comic Sans MS" panose="030F0902030302020204" pitchFamily="66" charset="0"/>
              </a:rPr>
              <a:t>L’anidride solforosa </a:t>
            </a:r>
            <a:r>
              <a:rPr lang="it-IT" altLang="it-IT">
                <a:latin typeface="Comic Sans MS" panose="030F0902030302020204" pitchFamily="66" charset="0"/>
              </a:rPr>
              <a:t>è un gas incolore dall’odore pungente, irritante, molto solubile in acqua. È prodotto dai processi di combustione di combustibili fossili. La fonte principale è la penetrazione dall’esterno. È responsabile della formazione di vapori acidi anche in ambienti confinati, provoca irritazione degli occhi e delle vie respiratorie. </a:t>
            </a:r>
          </a:p>
        </p:txBody>
      </p:sp>
      <p:sp>
        <p:nvSpPr>
          <p:cNvPr id="21512" name="CasellaDiTesto 15">
            <a:extLst>
              <a:ext uri="{FF2B5EF4-FFF2-40B4-BE49-F238E27FC236}">
                <a16:creationId xmlns:a16="http://schemas.microsoft.com/office/drawing/2014/main" xmlns="" id="{072589D6-4067-D0CA-CED3-A141C00C42B5}"/>
              </a:ext>
            </a:extLst>
          </p:cNvPr>
          <p:cNvSpPr txBox="1">
            <a:spLocks noChangeArrowheads="1"/>
          </p:cNvSpPr>
          <p:nvPr/>
        </p:nvSpPr>
        <p:spPr bwMode="auto">
          <a:xfrm>
            <a:off x="2143125" y="2857500"/>
            <a:ext cx="671512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it-IT" altLang="it-IT">
                <a:latin typeface="Comic Sans MS" panose="030F0902030302020204" pitchFamily="66" charset="0"/>
              </a:rPr>
              <a:t>L’</a:t>
            </a:r>
            <a:r>
              <a:rPr lang="it-IT" altLang="it-IT">
                <a:solidFill>
                  <a:srgbClr val="002060"/>
                </a:solidFill>
                <a:latin typeface="Comic Sans MS" panose="030F0902030302020204" pitchFamily="66" charset="0"/>
              </a:rPr>
              <a:t>ozono</a:t>
            </a:r>
            <a:r>
              <a:rPr lang="it-IT" altLang="it-IT">
                <a:latin typeface="Comic Sans MS" panose="030F0902030302020204" pitchFamily="66" charset="0"/>
              </a:rPr>
              <a:t> è un gas inodore ed incolore, prodotto esclusivamente da reazioni chimiche in particolari condizioni (presenza di radiazione solare); non ha fonti indoor, ma la sua presenza in ambienti confinati è dovuta esclusivamente alla penetrazione dall’esterno. Provoca irritazione delle vie respiratorie anche in forme molto gravi. È un forte ossidante (sostanza corrosiva).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xmlns="" id="{2640BFDC-125E-45C7-3088-70C03D59BF84}"/>
              </a:ext>
            </a:extLst>
          </p:cNvPr>
          <p:cNvSpPr>
            <a:spLocks noGrp="1" noChangeArrowheads="1"/>
          </p:cNvSpPr>
          <p:nvPr>
            <p:ph type="title"/>
          </p:nvPr>
        </p:nvSpPr>
        <p:spPr>
          <a:xfrm>
            <a:off x="762000" y="44450"/>
            <a:ext cx="7772400" cy="1371600"/>
          </a:xfrm>
        </p:spPr>
        <p:txBody>
          <a:bodyPr/>
          <a:lstStyle/>
          <a:p>
            <a:pPr eaLnBrk="1" hangingPunct="1"/>
            <a:r>
              <a:rPr lang="it-IT" altLang="it-IT" sz="2400">
                <a:latin typeface="Comic Sans MS" panose="030F0902030302020204" pitchFamily="66" charset="0"/>
              </a:rPr>
              <a:t>DEFINIZIONE DI “AMBIENTE INDOOR”</a:t>
            </a:r>
          </a:p>
        </p:txBody>
      </p:sp>
      <p:sp>
        <p:nvSpPr>
          <p:cNvPr id="2052" name="Rectangle 3">
            <a:extLst>
              <a:ext uri="{FF2B5EF4-FFF2-40B4-BE49-F238E27FC236}">
                <a16:creationId xmlns:a16="http://schemas.microsoft.com/office/drawing/2014/main" xmlns="" id="{6D56E833-2FA7-A71F-62DC-7B45BD9B5449}"/>
              </a:ext>
            </a:extLst>
          </p:cNvPr>
          <p:cNvSpPr>
            <a:spLocks noGrp="1" noChangeArrowheads="1"/>
          </p:cNvSpPr>
          <p:nvPr>
            <p:ph type="body" idx="1"/>
          </p:nvPr>
        </p:nvSpPr>
        <p:spPr>
          <a:xfrm>
            <a:off x="571500" y="1096963"/>
            <a:ext cx="8153400" cy="1928812"/>
          </a:xfrm>
        </p:spPr>
        <p:txBody>
          <a:bodyPr/>
          <a:lstStyle/>
          <a:p>
            <a:pPr algn="ctr" eaLnBrk="1" hangingPunct="1">
              <a:buFont typeface="Monotype Sorts" pitchFamily="2" charset="2"/>
              <a:buNone/>
            </a:pPr>
            <a:r>
              <a:rPr lang="it-IT" altLang="it-IT" sz="2000" b="1">
                <a:latin typeface="Comic Sans MS" panose="030F0902030302020204" pitchFamily="66" charset="0"/>
              </a:rPr>
              <a:t>Ambienti confinati di vita e di lavoro non industriali quali:</a:t>
            </a:r>
          </a:p>
          <a:p>
            <a:pPr algn="ctr" eaLnBrk="1" hangingPunct="1">
              <a:buFont typeface="Monotype Sorts" pitchFamily="2" charset="2"/>
              <a:buNone/>
            </a:pPr>
            <a:r>
              <a:rPr lang="it-IT" altLang="it-IT" sz="2000" b="1">
                <a:latin typeface="Comic Sans MS" panose="030F0902030302020204" pitchFamily="66" charset="0"/>
              </a:rPr>
              <a:t> abitazioni, uffici pubblici e privati, strutture comunitarie, </a:t>
            </a:r>
          </a:p>
          <a:p>
            <a:pPr algn="ctr" eaLnBrk="1" hangingPunct="1">
              <a:buFont typeface="Monotype Sorts" pitchFamily="2" charset="2"/>
              <a:buNone/>
            </a:pPr>
            <a:r>
              <a:rPr lang="it-IT" altLang="it-IT" sz="2000" b="1">
                <a:latin typeface="Comic Sans MS" panose="030F0902030302020204" pitchFamily="66" charset="0"/>
              </a:rPr>
              <a:t>locali destinati ad attività ricreative e mezzi di trasporto pubblici e privati</a:t>
            </a:r>
            <a:r>
              <a:rPr lang="it-IT" altLang="it-IT" sz="2000">
                <a:latin typeface="Comic Sans MS" panose="030F0902030302020204" pitchFamily="66" charset="0"/>
              </a:rPr>
              <a:t> </a:t>
            </a:r>
          </a:p>
        </p:txBody>
      </p:sp>
      <p:sp>
        <p:nvSpPr>
          <p:cNvPr id="2053" name="Rettangolo 6">
            <a:extLst>
              <a:ext uri="{FF2B5EF4-FFF2-40B4-BE49-F238E27FC236}">
                <a16:creationId xmlns:a16="http://schemas.microsoft.com/office/drawing/2014/main" xmlns="" id="{23707C36-A573-B307-6955-C7B685277E4C}"/>
              </a:ext>
            </a:extLst>
          </p:cNvPr>
          <p:cNvSpPr>
            <a:spLocks noChangeArrowheads="1"/>
          </p:cNvSpPr>
          <p:nvPr/>
        </p:nvSpPr>
        <p:spPr bwMode="auto">
          <a:xfrm>
            <a:off x="214313" y="2698750"/>
            <a:ext cx="4572000" cy="375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700">
                <a:latin typeface="Comic Sans MS" panose="030F0902030302020204" pitchFamily="66" charset="0"/>
              </a:rPr>
              <a:t>Definizione di inquinamento indoor secondo il Ministero dell’Ambiente (1991):</a:t>
            </a:r>
          </a:p>
          <a:p>
            <a:pPr eaLnBrk="1" hangingPunct="1"/>
            <a:r>
              <a:rPr lang="it-IT" altLang="it-IT" sz="1700">
                <a:latin typeface="Comic Sans MS" panose="030F0902030302020204" pitchFamily="66" charset="0"/>
              </a:rPr>
              <a:t>” La presenza nell’aria di ambienti confinati di contaminanti</a:t>
            </a:r>
          </a:p>
          <a:p>
            <a:pPr eaLnBrk="1" hangingPunct="1"/>
            <a:r>
              <a:rPr lang="it-IT" altLang="it-IT" sz="1700">
                <a:latin typeface="Comic Sans MS" panose="030F0902030302020204" pitchFamily="66" charset="0"/>
              </a:rPr>
              <a:t>fisici, chimici e biologici non presenti naturalmente</a:t>
            </a:r>
          </a:p>
          <a:p>
            <a:pPr eaLnBrk="1" hangingPunct="1"/>
            <a:r>
              <a:rPr lang="it-IT" altLang="it-IT" sz="1700">
                <a:latin typeface="Comic Sans MS" panose="030F0902030302020204" pitchFamily="66" charset="0"/>
              </a:rPr>
              <a:t>nell’aria esterna di sistemi ecologici di elevata qualità”.</a:t>
            </a:r>
          </a:p>
          <a:p>
            <a:pPr eaLnBrk="1" hangingPunct="1"/>
            <a:r>
              <a:rPr lang="it-IT" altLang="it-IT" sz="1700">
                <a:latin typeface="Comic Sans MS" panose="030F0902030302020204" pitchFamily="66" charset="0"/>
              </a:rPr>
              <a:t>Negli Stati Uniti vengono identificate in modo specifico le</a:t>
            </a:r>
          </a:p>
          <a:p>
            <a:pPr eaLnBrk="1" hangingPunct="1"/>
            <a:r>
              <a:rPr lang="it-IT" altLang="it-IT" sz="1700">
                <a:latin typeface="Comic Sans MS" panose="030F0902030302020204" pitchFamily="66" charset="0"/>
              </a:rPr>
              <a:t>patologie derivanti dagli ambienti chiusi con il termine</a:t>
            </a:r>
          </a:p>
          <a:p>
            <a:pPr eaLnBrk="1" hangingPunct="1"/>
            <a:r>
              <a:rPr lang="it-IT" altLang="it-IT" sz="1700">
                <a:latin typeface="Comic Sans MS" panose="030F0902030302020204" pitchFamily="66" charset="0"/>
              </a:rPr>
              <a:t>“Sindrome da edificio malato” (Sick Building Syndrom).</a:t>
            </a:r>
          </a:p>
        </p:txBody>
      </p:sp>
      <p:graphicFrame>
        <p:nvGraphicFramePr>
          <p:cNvPr id="2050" name="Object 28">
            <a:extLst>
              <a:ext uri="{FF2B5EF4-FFF2-40B4-BE49-F238E27FC236}">
                <a16:creationId xmlns:a16="http://schemas.microsoft.com/office/drawing/2014/main" xmlns="" id="{21D28F89-54DD-CA25-951A-A6206853A1AC}"/>
              </a:ext>
            </a:extLst>
          </p:cNvPr>
          <p:cNvGraphicFramePr>
            <a:graphicFrameLocks noChangeAspect="1"/>
          </p:cNvGraphicFramePr>
          <p:nvPr/>
        </p:nvGraphicFramePr>
        <p:xfrm>
          <a:off x="4857750" y="2740025"/>
          <a:ext cx="4021138" cy="2857500"/>
        </p:xfrm>
        <a:graphic>
          <a:graphicData uri="http://schemas.openxmlformats.org/presentationml/2006/ole">
            <mc:AlternateContent xmlns:mc="http://schemas.openxmlformats.org/markup-compatibility/2006">
              <mc:Choice xmlns:v="urn:schemas-microsoft-com:vml" Requires="v">
                <p:oleObj spid="_x0000_s2050" name="Chart" r:id="rId3" imgW="6108700" imgH="4127500" progId="MSGraph.Chart.8">
                  <p:embed followColorScheme="full"/>
                </p:oleObj>
              </mc:Choice>
              <mc:Fallback>
                <p:oleObj name="Chart" r:id="rId3" imgW="6108700" imgH="4127500" progId="MSGraph.Chart.8">
                  <p:embed followColorScheme="full"/>
                  <p:pic>
                    <p:nvPicPr>
                      <p:cNvPr id="0" name="Object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7750" y="2740025"/>
                        <a:ext cx="4021138" cy="285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4" name="CasellaDiTesto 8">
            <a:extLst>
              <a:ext uri="{FF2B5EF4-FFF2-40B4-BE49-F238E27FC236}">
                <a16:creationId xmlns:a16="http://schemas.microsoft.com/office/drawing/2014/main" xmlns="" id="{14115F70-8BEE-31E1-5B7F-B25C85E31EB0}"/>
              </a:ext>
            </a:extLst>
          </p:cNvPr>
          <p:cNvSpPr txBox="1">
            <a:spLocks noChangeArrowheads="1"/>
          </p:cNvSpPr>
          <p:nvPr/>
        </p:nvSpPr>
        <p:spPr bwMode="auto">
          <a:xfrm>
            <a:off x="4786313" y="5097463"/>
            <a:ext cx="4071937"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a:solidFill>
                  <a:srgbClr val="FF0000"/>
                </a:solidFill>
                <a:latin typeface="Comic Sans MS" panose="030F0902030302020204" pitchFamily="66" charset="0"/>
              </a:rPr>
              <a:t>Ovviamente ricordiamo sempre che negli ambienti confinati è conservata gran parte del nostro patrimonio culturale, da considerare come ulteriore bersaglio. </a:t>
            </a:r>
          </a:p>
        </p:txBody>
      </p:sp>
      <p:sp>
        <p:nvSpPr>
          <p:cNvPr id="2055" name="Segnaposto numero diapositiva 6">
            <a:extLst>
              <a:ext uri="{FF2B5EF4-FFF2-40B4-BE49-F238E27FC236}">
                <a16:creationId xmlns:a16="http://schemas.microsoft.com/office/drawing/2014/main" xmlns="" id="{9BA9B7C8-62D2-5AB3-42F2-A7107DC8BFF9}"/>
              </a:ext>
            </a:extLst>
          </p:cNvPr>
          <p:cNvSpPr txBox="1">
            <a:spLocks noGrp="1"/>
          </p:cNvSpPr>
          <p:nvPr/>
        </p:nvSpPr>
        <p:spPr bwMode="auto">
          <a:xfrm>
            <a:off x="8382000" y="6497638"/>
            <a:ext cx="228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D161F15-E3E0-894C-9704-1646B881C824}" type="slidenum">
              <a:rPr lang="it-IT" altLang="it-IT" sz="1200">
                <a:latin typeface="Comic Sans MS" panose="030F0902030302020204" pitchFamily="66" charset="0"/>
              </a:rPr>
              <a:pPr algn="r" eaLnBrk="1" hangingPunct="1"/>
              <a:t>3</a:t>
            </a:fld>
            <a:endParaRPr lang="it-IT" altLang="it-IT" sz="1200">
              <a:latin typeface="Comic Sans MS" panose="030F0902030302020204" pitchFamily="66" charset="0"/>
            </a:endParaRPr>
          </a:p>
        </p:txBody>
      </p:sp>
      <p:sp>
        <p:nvSpPr>
          <p:cNvPr id="2056" name="Segnaposto data 4">
            <a:extLst>
              <a:ext uri="{FF2B5EF4-FFF2-40B4-BE49-F238E27FC236}">
                <a16:creationId xmlns:a16="http://schemas.microsoft.com/office/drawing/2014/main" xmlns="" id="{72BD98E1-C18E-0FDE-B3C1-52C650BBA25D}"/>
              </a:ext>
            </a:extLst>
          </p:cNvPr>
          <p:cNvSpPr txBox="1">
            <a:spLocks noGrp="1"/>
          </p:cNvSpPr>
          <p:nvPr/>
        </p:nvSpPr>
        <p:spPr bwMode="auto">
          <a:xfrm>
            <a:off x="457200" y="6577013"/>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7D8BFD5E-9EAA-762D-00FD-CA001540DBD2}"/>
              </a:ext>
            </a:extLst>
          </p:cNvPr>
          <p:cNvSpPr>
            <a:spLocks noGrp="1" noChangeArrowheads="1"/>
          </p:cNvSpPr>
          <p:nvPr>
            <p:ph type="title"/>
          </p:nvPr>
        </p:nvSpPr>
        <p:spPr>
          <a:xfrm>
            <a:off x="571500" y="0"/>
            <a:ext cx="7772400" cy="714375"/>
          </a:xfrm>
        </p:spPr>
        <p:txBody>
          <a:bodyPr/>
          <a:lstStyle/>
          <a:p>
            <a:pPr eaLnBrk="1" hangingPunct="1"/>
            <a:r>
              <a:rPr lang="it-IT" altLang="it-IT" sz="2200" b="1">
                <a:latin typeface="Comic Sans MS" panose="030F0902030302020204" pitchFamily="66" charset="0"/>
              </a:rPr>
              <a:t>SICK BUILDING SYNDROME (SBS)</a:t>
            </a:r>
          </a:p>
        </p:txBody>
      </p:sp>
      <p:sp>
        <p:nvSpPr>
          <p:cNvPr id="5123" name="Rectangle 3">
            <a:extLst>
              <a:ext uri="{FF2B5EF4-FFF2-40B4-BE49-F238E27FC236}">
                <a16:creationId xmlns:a16="http://schemas.microsoft.com/office/drawing/2014/main" xmlns="" id="{F9BC1224-2D14-3078-3650-924C0F13DA06}"/>
              </a:ext>
            </a:extLst>
          </p:cNvPr>
          <p:cNvSpPr>
            <a:spLocks noGrp="1" noChangeArrowheads="1"/>
          </p:cNvSpPr>
          <p:nvPr>
            <p:ph type="body" idx="1"/>
          </p:nvPr>
        </p:nvSpPr>
        <p:spPr>
          <a:xfrm>
            <a:off x="285750" y="642938"/>
            <a:ext cx="7848600" cy="2214562"/>
          </a:xfrm>
        </p:spPr>
        <p:txBody>
          <a:bodyPr/>
          <a:lstStyle/>
          <a:p>
            <a:pPr eaLnBrk="1" hangingPunct="1">
              <a:spcBef>
                <a:spcPts val="500"/>
              </a:spcBef>
              <a:spcAft>
                <a:spcPts val="500"/>
              </a:spcAft>
              <a:buClr>
                <a:srgbClr val="FFFF00"/>
              </a:buClr>
              <a:buFont typeface="Wingdings" pitchFamily="2" charset="2"/>
              <a:buChar char="Ø"/>
            </a:pPr>
            <a:r>
              <a:rPr lang="it-IT" altLang="it-IT" sz="1800">
                <a:latin typeface="Comic Sans MS" panose="030F0902030302020204" pitchFamily="66" charset="0"/>
              </a:rPr>
              <a:t>Sindrome legata alla permanenza in edifici “sigillati” (o “malati”), nota anche con il termine di “mal d’ufficio”</a:t>
            </a:r>
          </a:p>
          <a:p>
            <a:pPr eaLnBrk="1" hangingPunct="1">
              <a:spcBef>
                <a:spcPts val="500"/>
              </a:spcBef>
              <a:spcAft>
                <a:spcPts val="500"/>
              </a:spcAft>
              <a:buClr>
                <a:srgbClr val="FFFF00"/>
              </a:buClr>
              <a:buFont typeface="Wingdings" pitchFamily="2" charset="2"/>
              <a:buChar char="Ø"/>
            </a:pPr>
            <a:r>
              <a:rPr lang="it-IT" altLang="it-IT" sz="1800">
                <a:latin typeface="Comic Sans MS" panose="030F0902030302020204" pitchFamily="66" charset="0"/>
              </a:rPr>
              <a:t>Cause non definite e presenza di disturbi non specifici</a:t>
            </a:r>
          </a:p>
          <a:p>
            <a:pPr eaLnBrk="1" hangingPunct="1">
              <a:spcBef>
                <a:spcPts val="500"/>
              </a:spcBef>
              <a:spcAft>
                <a:spcPts val="500"/>
              </a:spcAft>
              <a:buClr>
                <a:srgbClr val="FFFF00"/>
              </a:buClr>
              <a:buFont typeface="Wingdings" pitchFamily="2" charset="2"/>
              <a:buChar char="Ø"/>
            </a:pPr>
            <a:r>
              <a:rPr lang="it-IT" altLang="it-IT" sz="1800">
                <a:latin typeface="Comic Sans MS" panose="030F0902030302020204" pitchFamily="66" charset="0"/>
              </a:rPr>
              <a:t>I disturbi si attenuano lasciando l’edificio e scompaiono durante il fine-settimana e nei periodi di vacanza</a:t>
            </a:r>
          </a:p>
        </p:txBody>
      </p:sp>
      <p:sp>
        <p:nvSpPr>
          <p:cNvPr id="7" name="Rectangle 2">
            <a:extLst>
              <a:ext uri="{FF2B5EF4-FFF2-40B4-BE49-F238E27FC236}">
                <a16:creationId xmlns:a16="http://schemas.microsoft.com/office/drawing/2014/main" xmlns="" id="{8CB65FF3-DB89-A680-43EC-1901AC6E3DC7}"/>
              </a:ext>
            </a:extLst>
          </p:cNvPr>
          <p:cNvSpPr txBox="1">
            <a:spLocks noChangeArrowheads="1"/>
          </p:cNvSpPr>
          <p:nvPr/>
        </p:nvSpPr>
        <p:spPr bwMode="auto">
          <a:xfrm>
            <a:off x="214313" y="2884488"/>
            <a:ext cx="4071937" cy="3473450"/>
          </a:xfrm>
          <a:prstGeom prst="rect">
            <a:avLst/>
          </a:prstGeom>
          <a:noFill/>
          <a:ln w="9525">
            <a:noFill/>
            <a:miter lim="800000"/>
            <a:headEnd/>
            <a:tailEnd/>
          </a:ln>
        </p:spPr>
        <p:txBody>
          <a:bodyPr/>
          <a:lstStyle/>
          <a:p>
            <a:pPr marL="342900" indent="-342900" eaLnBrk="0" fontAlgn="auto" hangingPunct="0">
              <a:lnSpc>
                <a:spcPct val="90000"/>
              </a:lnSpc>
              <a:spcBef>
                <a:spcPts val="500"/>
              </a:spcBef>
              <a:spcAft>
                <a:spcPts val="500"/>
              </a:spcAft>
              <a:buClr>
                <a:srgbClr val="FFFF00"/>
              </a:buClr>
              <a:buFont typeface="Wingdings" pitchFamily="2" charset="2"/>
              <a:buChar char="Ø"/>
              <a:defRPr/>
            </a:pPr>
            <a:r>
              <a:rPr lang="it-IT" sz="1600" kern="0" dirty="0">
                <a:latin typeface="Comic Sans MS" pitchFamily="66" charset="0"/>
              </a:rPr>
              <a:t>Identificata alla fine degli anni ‘70 in uffici e altri ambienti lavorativi </a:t>
            </a:r>
          </a:p>
          <a:p>
            <a:pPr marL="342900" indent="-342900" eaLnBrk="0" fontAlgn="auto" hangingPunct="0">
              <a:lnSpc>
                <a:spcPct val="90000"/>
              </a:lnSpc>
              <a:spcBef>
                <a:spcPts val="500"/>
              </a:spcBef>
              <a:spcAft>
                <a:spcPts val="500"/>
              </a:spcAft>
              <a:buClr>
                <a:srgbClr val="FFFF00"/>
              </a:buClr>
              <a:buFont typeface="Wingdings" pitchFamily="2" charset="2"/>
              <a:buChar char="Ø"/>
              <a:defRPr/>
            </a:pPr>
            <a:r>
              <a:rPr lang="it-IT" sz="1600" kern="0" dirty="0">
                <a:latin typeface="Comic Sans MS" pitchFamily="66" charset="0"/>
              </a:rPr>
              <a:t>Colpisce, spesso in forma epidemica, ampie quote di soggetti che passano molto tempo in determinati edifici “malati” (impiegati)</a:t>
            </a:r>
          </a:p>
          <a:p>
            <a:pPr marL="342900" indent="-342900" eaLnBrk="0" fontAlgn="auto" hangingPunct="0">
              <a:lnSpc>
                <a:spcPct val="90000"/>
              </a:lnSpc>
              <a:spcBef>
                <a:spcPts val="500"/>
              </a:spcBef>
              <a:spcAft>
                <a:spcPts val="500"/>
              </a:spcAft>
              <a:buClr>
                <a:srgbClr val="FFFF00"/>
              </a:buClr>
              <a:buFont typeface="Wingdings" pitchFamily="2" charset="2"/>
              <a:buChar char="Ø"/>
              <a:defRPr/>
            </a:pPr>
            <a:r>
              <a:rPr lang="it-IT" sz="1600" kern="0" dirty="0">
                <a:latin typeface="Comic Sans MS" pitchFamily="66" charset="0"/>
              </a:rPr>
              <a:t>Sintomi non gravi ma influiscono sull’assenteismo e sulla produttività </a:t>
            </a:r>
          </a:p>
          <a:p>
            <a:pPr marL="342900" indent="-342900" eaLnBrk="0" fontAlgn="auto" hangingPunct="0">
              <a:lnSpc>
                <a:spcPct val="90000"/>
              </a:lnSpc>
              <a:spcBef>
                <a:spcPts val="500"/>
              </a:spcBef>
              <a:spcAft>
                <a:spcPts val="500"/>
              </a:spcAft>
              <a:buClr>
                <a:srgbClr val="FFFF00"/>
              </a:buClr>
              <a:buFont typeface="Wingdings" pitchFamily="2" charset="2"/>
              <a:buChar char="Ø"/>
              <a:defRPr/>
            </a:pPr>
            <a:r>
              <a:rPr lang="it-IT" sz="1600" kern="0" dirty="0">
                <a:latin typeface="Comic Sans MS" pitchFamily="66" charset="0"/>
              </a:rPr>
              <a:t>Tipica di edifici moderni o recentemente ristrutturati dotati di impianti di condizionamento e ventilazione meccanica</a:t>
            </a:r>
          </a:p>
        </p:txBody>
      </p:sp>
      <p:sp>
        <p:nvSpPr>
          <p:cNvPr id="8" name="Rectangle 4">
            <a:extLst>
              <a:ext uri="{FF2B5EF4-FFF2-40B4-BE49-F238E27FC236}">
                <a16:creationId xmlns:a16="http://schemas.microsoft.com/office/drawing/2014/main" xmlns="" id="{B22F91FC-A8E1-8AB6-1EB6-8BF24DCC5BCF}"/>
              </a:ext>
            </a:extLst>
          </p:cNvPr>
          <p:cNvSpPr txBox="1">
            <a:spLocks noChangeArrowheads="1"/>
          </p:cNvSpPr>
          <p:nvPr/>
        </p:nvSpPr>
        <p:spPr bwMode="auto">
          <a:xfrm>
            <a:off x="4500563" y="2597150"/>
            <a:ext cx="4643437" cy="3832225"/>
          </a:xfrm>
          <a:prstGeom prst="rect">
            <a:avLst/>
          </a:prstGeom>
          <a:noFill/>
          <a:ln w="28575">
            <a:solidFill>
              <a:srgbClr val="FF0066"/>
            </a:solidFill>
            <a:miter lim="800000"/>
            <a:headEnd/>
            <a:tailEnd/>
          </a:ln>
        </p:spPr>
        <p:txBody>
          <a:bodyPr/>
          <a:lstStyle/>
          <a:p>
            <a:pPr marL="342900" indent="-342900" eaLnBrk="0" fontAlgn="auto" hangingPunct="0">
              <a:lnSpc>
                <a:spcPct val="90000"/>
              </a:lnSpc>
              <a:spcBef>
                <a:spcPts val="500"/>
              </a:spcBef>
              <a:spcAft>
                <a:spcPts val="500"/>
              </a:spcAft>
              <a:buClr>
                <a:srgbClr val="FFFF00"/>
              </a:buClr>
              <a:defRPr/>
            </a:pPr>
            <a:r>
              <a:rPr lang="it-IT" sz="1400" kern="0" dirty="0">
                <a:latin typeface="Comic Sans MS" pitchFamily="66" charset="0"/>
              </a:rPr>
              <a:t>      Sintomi:</a:t>
            </a:r>
          </a:p>
          <a:p>
            <a:pPr marL="342900" indent="-342900" eaLnBrk="0" fontAlgn="auto" hangingPunct="0">
              <a:lnSpc>
                <a:spcPct val="90000"/>
              </a:lnSpc>
              <a:spcBef>
                <a:spcPts val="500"/>
              </a:spcBef>
              <a:spcAft>
                <a:spcPts val="500"/>
              </a:spcAft>
              <a:buClr>
                <a:srgbClr val="FFFF00"/>
              </a:buClr>
              <a:buFont typeface="Wingdings" pitchFamily="2" charset="2"/>
              <a:buChar char="Ø"/>
              <a:defRPr/>
            </a:pPr>
            <a:r>
              <a:rPr lang="it-IT" sz="1400" kern="0" dirty="0">
                <a:latin typeface="Comic Sans MS" pitchFamily="66" charset="0"/>
              </a:rPr>
              <a:t>Nasali (irritazione e secchezza delle mucose nasali “naso chiuso”) </a:t>
            </a:r>
          </a:p>
          <a:p>
            <a:pPr marL="342900" indent="-342900" eaLnBrk="0" fontAlgn="auto" hangingPunct="0">
              <a:lnSpc>
                <a:spcPct val="90000"/>
              </a:lnSpc>
              <a:spcBef>
                <a:spcPts val="500"/>
              </a:spcBef>
              <a:spcAft>
                <a:spcPts val="500"/>
              </a:spcAft>
              <a:buClr>
                <a:srgbClr val="FFFF00"/>
              </a:buClr>
              <a:buFont typeface="Wingdings" pitchFamily="2" charset="2"/>
              <a:buChar char="Ø"/>
              <a:defRPr/>
            </a:pPr>
            <a:r>
              <a:rPr lang="it-IT" sz="1400" kern="0" dirty="0">
                <a:latin typeface="Comic Sans MS" pitchFamily="66" charset="0"/>
              </a:rPr>
              <a:t>Oftalmici (secchezza e irritazione delle mucose oculari, lacrimazione)</a:t>
            </a:r>
          </a:p>
          <a:p>
            <a:pPr marL="342900" indent="-342900" eaLnBrk="0" fontAlgn="auto" hangingPunct="0">
              <a:lnSpc>
                <a:spcPct val="90000"/>
              </a:lnSpc>
              <a:spcBef>
                <a:spcPts val="500"/>
              </a:spcBef>
              <a:spcAft>
                <a:spcPts val="500"/>
              </a:spcAft>
              <a:buClr>
                <a:srgbClr val="FFFF00"/>
              </a:buClr>
              <a:buFont typeface="Wingdings" pitchFamily="2" charset="2"/>
              <a:buChar char="Ø"/>
              <a:defRPr/>
            </a:pPr>
            <a:r>
              <a:rPr lang="it-IT" sz="1400" kern="0" dirty="0">
                <a:latin typeface="Comic Sans MS" pitchFamily="66" charset="0"/>
              </a:rPr>
              <a:t>Oro-faringei (secchezza e irritazione di gola)</a:t>
            </a:r>
          </a:p>
          <a:p>
            <a:pPr marL="342900" indent="-342900" eaLnBrk="0" fontAlgn="auto" hangingPunct="0">
              <a:lnSpc>
                <a:spcPct val="90000"/>
              </a:lnSpc>
              <a:spcBef>
                <a:spcPts val="500"/>
              </a:spcBef>
              <a:spcAft>
                <a:spcPts val="500"/>
              </a:spcAft>
              <a:buClr>
                <a:srgbClr val="FFFF00"/>
              </a:buClr>
              <a:buFont typeface="Wingdings" pitchFamily="2" charset="2"/>
              <a:buChar char="Ø"/>
              <a:defRPr/>
            </a:pPr>
            <a:r>
              <a:rPr lang="it-IT" sz="1400" kern="0" dirty="0">
                <a:latin typeface="Comic Sans MS" pitchFamily="66" charset="0"/>
              </a:rPr>
              <a:t>Respiratori (sensazione di torace chiuso, esacerbazione di forme asmatiche) </a:t>
            </a:r>
          </a:p>
          <a:p>
            <a:pPr marL="342900" indent="-342900" eaLnBrk="0" fontAlgn="auto" hangingPunct="0">
              <a:lnSpc>
                <a:spcPct val="90000"/>
              </a:lnSpc>
              <a:spcBef>
                <a:spcPts val="500"/>
              </a:spcBef>
              <a:spcAft>
                <a:spcPts val="500"/>
              </a:spcAft>
              <a:buClr>
                <a:srgbClr val="FFFF00"/>
              </a:buClr>
              <a:buFont typeface="Wingdings" pitchFamily="2" charset="2"/>
              <a:buChar char="Ø"/>
              <a:defRPr/>
            </a:pPr>
            <a:r>
              <a:rPr lang="it-IT" sz="1400" kern="0" dirty="0">
                <a:latin typeface="Comic Sans MS" pitchFamily="66" charset="0"/>
              </a:rPr>
              <a:t>Cutanei (secchezza, arrossamenti, dermatiti ed eritemi)</a:t>
            </a:r>
          </a:p>
          <a:p>
            <a:pPr marL="342900" indent="-342900" eaLnBrk="0" fontAlgn="auto" hangingPunct="0">
              <a:lnSpc>
                <a:spcPct val="90000"/>
              </a:lnSpc>
              <a:spcBef>
                <a:spcPts val="500"/>
              </a:spcBef>
              <a:spcAft>
                <a:spcPts val="500"/>
              </a:spcAft>
              <a:buClr>
                <a:srgbClr val="FFFF00"/>
              </a:buClr>
              <a:buFont typeface="Wingdings" pitchFamily="2" charset="2"/>
              <a:buChar char="Ø"/>
              <a:defRPr/>
            </a:pPr>
            <a:r>
              <a:rPr lang="it-IT" sz="1400" kern="0" dirty="0">
                <a:latin typeface="Comic Sans MS" pitchFamily="66" charset="0"/>
              </a:rPr>
              <a:t>Altri sintomi: cefalea, astenia, torpore, sonnolenza, nausea, vertigini, ridotta capacità di concentrazione, eccessivo affaticamento, riduzione della memoria, sensazioni olfattive e gustative sgradevoli</a:t>
            </a:r>
          </a:p>
        </p:txBody>
      </p:sp>
      <p:sp>
        <p:nvSpPr>
          <p:cNvPr id="5126" name="Segnaposto numero diapositiva 6">
            <a:extLst>
              <a:ext uri="{FF2B5EF4-FFF2-40B4-BE49-F238E27FC236}">
                <a16:creationId xmlns:a16="http://schemas.microsoft.com/office/drawing/2014/main" xmlns="" id="{D69777D2-2815-2C40-FF6B-49F9FF8D0B84}"/>
              </a:ext>
            </a:extLst>
          </p:cNvPr>
          <p:cNvSpPr txBox="1">
            <a:spLocks noGrp="1"/>
          </p:cNvSpPr>
          <p:nvPr/>
        </p:nvSpPr>
        <p:spPr bwMode="auto">
          <a:xfrm>
            <a:off x="8382000" y="6500813"/>
            <a:ext cx="228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1DD6AD72-034D-794E-B08D-961A2AA88C72}" type="slidenum">
              <a:rPr lang="it-IT" altLang="it-IT" sz="1200">
                <a:latin typeface="Comic Sans MS" panose="030F0902030302020204" pitchFamily="66" charset="0"/>
              </a:rPr>
              <a:pPr algn="r" eaLnBrk="1" hangingPunct="1"/>
              <a:t>4</a:t>
            </a:fld>
            <a:endParaRPr lang="it-IT" altLang="it-IT" sz="1200">
              <a:latin typeface="Comic Sans MS" panose="030F0902030302020204" pitchFamily="66" charset="0"/>
            </a:endParaRPr>
          </a:p>
        </p:txBody>
      </p:sp>
      <p:sp>
        <p:nvSpPr>
          <p:cNvPr id="5127" name="Segnaposto data 4">
            <a:extLst>
              <a:ext uri="{FF2B5EF4-FFF2-40B4-BE49-F238E27FC236}">
                <a16:creationId xmlns:a16="http://schemas.microsoft.com/office/drawing/2014/main" xmlns="" id="{BD043134-0D1E-F971-7377-9A32D6B5557F}"/>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xmlns="" id="{3EA034D9-FDF6-866D-1507-3012FAE26BEB}"/>
              </a:ext>
            </a:extLst>
          </p:cNvPr>
          <p:cNvSpPr>
            <a:spLocks noGrp="1" noChangeArrowheads="1"/>
          </p:cNvSpPr>
          <p:nvPr>
            <p:ph type="body" idx="1"/>
          </p:nvPr>
        </p:nvSpPr>
        <p:spPr>
          <a:xfrm>
            <a:off x="0" y="1990725"/>
            <a:ext cx="2643188" cy="3200400"/>
          </a:xfrm>
        </p:spPr>
        <p:txBody>
          <a:bodyPr/>
          <a:lstStyle/>
          <a:p>
            <a:pPr eaLnBrk="1" hangingPunct="1">
              <a:spcBef>
                <a:spcPct val="0"/>
              </a:spcBef>
              <a:buClr>
                <a:srgbClr val="FFFF00"/>
              </a:buClr>
              <a:buFont typeface="Wingdings" pitchFamily="2" charset="2"/>
              <a:buChar char="Ø"/>
            </a:pPr>
            <a:r>
              <a:rPr lang="it-IT" altLang="it-IT" b="1">
                <a:solidFill>
                  <a:srgbClr val="FF0000"/>
                </a:solidFill>
                <a:latin typeface="Comic Sans MS" panose="030F0902030302020204" pitchFamily="66" charset="0"/>
              </a:rPr>
              <a:t>FISICI </a:t>
            </a:r>
          </a:p>
          <a:p>
            <a:pPr eaLnBrk="1" hangingPunct="1">
              <a:spcBef>
                <a:spcPct val="0"/>
              </a:spcBef>
              <a:buClr>
                <a:srgbClr val="FFFF00"/>
              </a:buClr>
              <a:buFont typeface="Wingdings" pitchFamily="2" charset="2"/>
              <a:buNone/>
            </a:pPr>
            <a:endParaRPr lang="it-IT" altLang="it-IT" b="1">
              <a:solidFill>
                <a:srgbClr val="FF0000"/>
              </a:solidFill>
              <a:latin typeface="Comic Sans MS" panose="030F0902030302020204" pitchFamily="66" charset="0"/>
            </a:endParaRPr>
          </a:p>
          <a:p>
            <a:pPr eaLnBrk="1" hangingPunct="1">
              <a:spcBef>
                <a:spcPct val="0"/>
              </a:spcBef>
              <a:buClr>
                <a:srgbClr val="FFFF00"/>
              </a:buClr>
              <a:buFont typeface="Wingdings" pitchFamily="2" charset="2"/>
              <a:buChar char="Ø"/>
            </a:pPr>
            <a:r>
              <a:rPr lang="it-IT" altLang="it-IT" b="1">
                <a:solidFill>
                  <a:srgbClr val="FF0000"/>
                </a:solidFill>
                <a:latin typeface="Comic Sans MS" panose="030F0902030302020204" pitchFamily="66" charset="0"/>
              </a:rPr>
              <a:t>CHIMICI</a:t>
            </a:r>
            <a:r>
              <a:rPr lang="it-IT" altLang="it-IT">
                <a:solidFill>
                  <a:srgbClr val="FF0000"/>
                </a:solidFill>
                <a:latin typeface="Comic Sans MS" panose="030F0902030302020204" pitchFamily="66" charset="0"/>
              </a:rPr>
              <a:t> </a:t>
            </a:r>
          </a:p>
          <a:p>
            <a:pPr eaLnBrk="1" hangingPunct="1">
              <a:spcBef>
                <a:spcPct val="0"/>
              </a:spcBef>
              <a:buClr>
                <a:srgbClr val="FFFF00"/>
              </a:buClr>
              <a:buFont typeface="Wingdings" pitchFamily="2" charset="2"/>
              <a:buNone/>
            </a:pPr>
            <a:endParaRPr lang="it-IT" altLang="it-IT" b="1">
              <a:solidFill>
                <a:srgbClr val="FF0000"/>
              </a:solidFill>
              <a:latin typeface="Comic Sans MS" panose="030F0902030302020204" pitchFamily="66" charset="0"/>
            </a:endParaRPr>
          </a:p>
          <a:p>
            <a:pPr eaLnBrk="1" hangingPunct="1">
              <a:spcBef>
                <a:spcPct val="0"/>
              </a:spcBef>
              <a:buClr>
                <a:srgbClr val="FFFF00"/>
              </a:buClr>
              <a:buFont typeface="Wingdings" pitchFamily="2" charset="2"/>
              <a:buChar char="Ø"/>
            </a:pPr>
            <a:r>
              <a:rPr lang="it-IT" altLang="it-IT" sz="2800" b="1">
                <a:solidFill>
                  <a:srgbClr val="FF0000"/>
                </a:solidFill>
                <a:latin typeface="Comic Sans MS" panose="030F0902030302020204" pitchFamily="66" charset="0"/>
              </a:rPr>
              <a:t>BIOLOGICI</a:t>
            </a:r>
            <a:r>
              <a:rPr lang="it-IT" altLang="it-IT" sz="4400" b="1">
                <a:solidFill>
                  <a:srgbClr val="FF0000"/>
                </a:solidFill>
                <a:latin typeface="Comic Sans MS" panose="030F0902030302020204" pitchFamily="66" charset="0"/>
              </a:rPr>
              <a:t> </a:t>
            </a:r>
          </a:p>
        </p:txBody>
      </p:sp>
      <p:sp>
        <p:nvSpPr>
          <p:cNvPr id="9" name="Rectangle 6">
            <a:extLst>
              <a:ext uri="{FF2B5EF4-FFF2-40B4-BE49-F238E27FC236}">
                <a16:creationId xmlns:a16="http://schemas.microsoft.com/office/drawing/2014/main" xmlns="" id="{53964581-84BD-04C0-14D5-478304041C3F}"/>
              </a:ext>
            </a:extLst>
          </p:cNvPr>
          <p:cNvSpPr>
            <a:spLocks noChangeArrowheads="1"/>
          </p:cNvSpPr>
          <p:nvPr/>
        </p:nvSpPr>
        <p:spPr bwMode="auto">
          <a:xfrm>
            <a:off x="2643188" y="704850"/>
            <a:ext cx="2000250" cy="2571750"/>
          </a:xfrm>
          <a:prstGeom prst="rect">
            <a:avLst/>
          </a:prstGeom>
          <a:noFill/>
          <a:ln w="9525">
            <a:noFill/>
            <a:miter lim="800000"/>
            <a:headEnd/>
            <a:tailEnd/>
          </a:ln>
        </p:spPr>
        <p:txBody>
          <a:bodyPr/>
          <a:lstStyle/>
          <a:p>
            <a:pPr marL="342900" indent="-342900" fontAlgn="auto">
              <a:spcBef>
                <a:spcPct val="20000"/>
              </a:spcBef>
              <a:spcAft>
                <a:spcPts val="0"/>
              </a:spcAft>
              <a:buClr>
                <a:srgbClr val="FFFF00"/>
              </a:buClr>
              <a:buSzPct val="75000"/>
              <a:buFont typeface="Wingdings" pitchFamily="2" charset="2"/>
              <a:buChar char="Ø"/>
              <a:defRPr/>
            </a:pPr>
            <a:r>
              <a:rPr kumimoji="1" lang="it-IT" b="1" dirty="0">
                <a:effectLst>
                  <a:outerShdw blurRad="38100" dist="38100" dir="2700000" algn="tl">
                    <a:srgbClr val="000000"/>
                  </a:outerShdw>
                </a:effectLst>
                <a:latin typeface="Comic Sans MS" pitchFamily="66" charset="0"/>
              </a:rPr>
              <a:t> Rumore</a:t>
            </a:r>
          </a:p>
          <a:p>
            <a:pPr marL="342900" indent="-342900" fontAlgn="auto">
              <a:spcBef>
                <a:spcPct val="20000"/>
              </a:spcBef>
              <a:spcAft>
                <a:spcPts val="0"/>
              </a:spcAft>
              <a:buClr>
                <a:srgbClr val="FFFF00"/>
              </a:buClr>
              <a:buSzPct val="75000"/>
              <a:buFont typeface="Wingdings" pitchFamily="2" charset="2"/>
              <a:buChar char="Ø"/>
              <a:defRPr/>
            </a:pPr>
            <a:r>
              <a:rPr kumimoji="1" lang="it-IT" b="1" dirty="0">
                <a:effectLst>
                  <a:outerShdw blurRad="38100" dist="38100" dir="2700000" algn="tl">
                    <a:srgbClr val="000000"/>
                  </a:outerShdw>
                </a:effectLst>
                <a:latin typeface="Comic Sans MS" pitchFamily="66" charset="0"/>
              </a:rPr>
              <a:t> Umidità</a:t>
            </a:r>
          </a:p>
          <a:p>
            <a:pPr marL="342900" indent="-342900" fontAlgn="auto">
              <a:spcBef>
                <a:spcPct val="20000"/>
              </a:spcBef>
              <a:spcAft>
                <a:spcPts val="0"/>
              </a:spcAft>
              <a:buClr>
                <a:srgbClr val="FFFF00"/>
              </a:buClr>
              <a:buSzPct val="75000"/>
              <a:buFont typeface="Wingdings" pitchFamily="2" charset="2"/>
              <a:buChar char="Ø"/>
              <a:defRPr/>
            </a:pPr>
            <a:r>
              <a:rPr kumimoji="1" lang="it-IT" b="1" dirty="0">
                <a:effectLst>
                  <a:outerShdw blurRad="38100" dist="38100" dir="2700000" algn="tl">
                    <a:srgbClr val="000000"/>
                  </a:outerShdw>
                </a:effectLst>
                <a:latin typeface="Comic Sans MS" pitchFamily="66" charset="0"/>
              </a:rPr>
              <a:t> Odori</a:t>
            </a:r>
            <a:endParaRPr kumimoji="1" lang="it-IT" b="1" dirty="0">
              <a:solidFill>
                <a:srgbClr val="66FF33"/>
              </a:solidFill>
              <a:effectLst>
                <a:outerShdw blurRad="38100" dist="38100" dir="2700000" algn="tl">
                  <a:srgbClr val="000000"/>
                </a:outerShdw>
              </a:effectLst>
              <a:latin typeface="Comic Sans MS" pitchFamily="66" charset="0"/>
            </a:endParaRPr>
          </a:p>
          <a:p>
            <a:pPr marL="342900" indent="-342900" fontAlgn="auto">
              <a:spcBef>
                <a:spcPct val="20000"/>
              </a:spcBef>
              <a:spcAft>
                <a:spcPts val="0"/>
              </a:spcAft>
              <a:buClr>
                <a:srgbClr val="FFFF00"/>
              </a:buClr>
              <a:buSzPct val="75000"/>
              <a:buFont typeface="Wingdings" pitchFamily="2" charset="2"/>
              <a:buChar char="Ø"/>
              <a:defRPr/>
            </a:pPr>
            <a:r>
              <a:rPr kumimoji="1" lang="it-IT" b="1" dirty="0">
                <a:effectLst>
                  <a:outerShdw blurRad="38100" dist="38100" dir="2700000" algn="tl">
                    <a:srgbClr val="000000"/>
                  </a:outerShdw>
                </a:effectLst>
                <a:latin typeface="Comic Sans MS" pitchFamily="66" charset="0"/>
              </a:rPr>
              <a:t> Radon</a:t>
            </a:r>
          </a:p>
          <a:p>
            <a:pPr marL="342900" indent="-342900" fontAlgn="auto">
              <a:spcBef>
                <a:spcPct val="20000"/>
              </a:spcBef>
              <a:spcAft>
                <a:spcPts val="0"/>
              </a:spcAft>
              <a:buClr>
                <a:srgbClr val="FFFF00"/>
              </a:buClr>
              <a:buSzPct val="75000"/>
              <a:buFont typeface="Wingdings" pitchFamily="2" charset="2"/>
              <a:buChar char="Ø"/>
              <a:defRPr/>
            </a:pPr>
            <a:r>
              <a:rPr kumimoji="1" lang="it-IT" b="1" dirty="0">
                <a:effectLst>
                  <a:outerShdw blurRad="38100" dist="38100" dir="2700000" algn="tl">
                    <a:srgbClr val="000000"/>
                  </a:outerShdw>
                </a:effectLst>
                <a:latin typeface="Comic Sans MS" pitchFamily="66" charset="0"/>
              </a:rPr>
              <a:t>Temperatura</a:t>
            </a:r>
          </a:p>
          <a:p>
            <a:pPr marL="342900" indent="-342900" fontAlgn="auto">
              <a:spcBef>
                <a:spcPct val="20000"/>
              </a:spcBef>
              <a:spcAft>
                <a:spcPts val="0"/>
              </a:spcAft>
              <a:buClr>
                <a:srgbClr val="FFFF00"/>
              </a:buClr>
              <a:buSzPct val="75000"/>
              <a:buFont typeface="Wingdings" pitchFamily="2" charset="2"/>
              <a:buChar char="Ø"/>
              <a:defRPr/>
            </a:pPr>
            <a:r>
              <a:rPr kumimoji="1" lang="it-IT" b="1" dirty="0" err="1">
                <a:effectLst>
                  <a:outerShdw blurRad="38100" dist="38100" dir="2700000" algn="tl">
                    <a:srgbClr val="000000"/>
                  </a:outerShdw>
                </a:effectLst>
                <a:latin typeface="Comic Sans MS" pitchFamily="66" charset="0"/>
              </a:rPr>
              <a:t>Rad</a:t>
            </a:r>
            <a:r>
              <a:rPr kumimoji="1" lang="it-IT" b="1" dirty="0">
                <a:effectLst>
                  <a:outerShdw blurRad="38100" dist="38100" dir="2700000" algn="tl">
                    <a:srgbClr val="000000"/>
                  </a:outerShdw>
                </a:effectLst>
                <a:latin typeface="Comic Sans MS" pitchFamily="66" charset="0"/>
              </a:rPr>
              <a:t> luminosa</a:t>
            </a:r>
          </a:p>
        </p:txBody>
      </p:sp>
      <p:cxnSp>
        <p:nvCxnSpPr>
          <p:cNvPr id="6148" name="Connettore 2 10">
            <a:extLst>
              <a:ext uri="{FF2B5EF4-FFF2-40B4-BE49-F238E27FC236}">
                <a16:creationId xmlns:a16="http://schemas.microsoft.com/office/drawing/2014/main" xmlns="" id="{0E01EDF8-3DD3-7F43-33C5-A72D6DB4BDD5}"/>
              </a:ext>
            </a:extLst>
          </p:cNvPr>
          <p:cNvCxnSpPr>
            <a:cxnSpLocks noChangeShapeType="1"/>
            <a:endCxn id="6149" idx="1"/>
          </p:cNvCxnSpPr>
          <p:nvPr/>
        </p:nvCxnSpPr>
        <p:spPr bwMode="auto">
          <a:xfrm flipV="1">
            <a:off x="2036763" y="1778000"/>
            <a:ext cx="463550" cy="249238"/>
          </a:xfrm>
          <a:prstGeom prst="straightConnector1">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6149" name="Parentesi graffa aperta 13">
            <a:extLst>
              <a:ext uri="{FF2B5EF4-FFF2-40B4-BE49-F238E27FC236}">
                <a16:creationId xmlns:a16="http://schemas.microsoft.com/office/drawing/2014/main" xmlns="" id="{969A1E01-8FF5-9834-99BC-498A40D74DB0}"/>
              </a:ext>
            </a:extLst>
          </p:cNvPr>
          <p:cNvSpPr>
            <a:spLocks/>
          </p:cNvSpPr>
          <p:nvPr/>
        </p:nvSpPr>
        <p:spPr bwMode="auto">
          <a:xfrm>
            <a:off x="2500313" y="847725"/>
            <a:ext cx="174625" cy="1860550"/>
          </a:xfrm>
          <a:prstGeom prst="leftBrace">
            <a:avLst>
              <a:gd name="adj1" fmla="val 8287"/>
              <a:gd name="adj2" fmla="val 50000"/>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t-IT" altLang="it-IT">
              <a:latin typeface="Comic Sans MS" panose="030F0902030302020204" pitchFamily="66" charset="0"/>
            </a:endParaRPr>
          </a:p>
        </p:txBody>
      </p:sp>
      <p:cxnSp>
        <p:nvCxnSpPr>
          <p:cNvPr id="6150" name="Connettore 2 15">
            <a:extLst>
              <a:ext uri="{FF2B5EF4-FFF2-40B4-BE49-F238E27FC236}">
                <a16:creationId xmlns:a16="http://schemas.microsoft.com/office/drawing/2014/main" xmlns="" id="{D207EF9C-B66D-7F27-6606-0A09F6060792}"/>
              </a:ext>
            </a:extLst>
          </p:cNvPr>
          <p:cNvCxnSpPr>
            <a:cxnSpLocks noChangeShapeType="1"/>
          </p:cNvCxnSpPr>
          <p:nvPr/>
        </p:nvCxnSpPr>
        <p:spPr bwMode="auto">
          <a:xfrm>
            <a:off x="2428875" y="3278188"/>
            <a:ext cx="2857500" cy="0"/>
          </a:xfrm>
          <a:prstGeom prst="straightConnector1">
            <a:avLst/>
          </a:prstGeom>
          <a:noFill/>
          <a:ln w="9525" algn="ctr">
            <a:solidFill>
              <a:srgbClr val="C00000"/>
            </a:solidFill>
            <a:round/>
            <a:headEnd/>
            <a:tailEnd type="arrow" w="med" len="med"/>
          </a:ln>
          <a:extLst>
            <a:ext uri="{909E8E84-426E-40DD-AFC4-6F175D3DCCD1}">
              <a14:hiddenFill xmlns:a14="http://schemas.microsoft.com/office/drawing/2010/main">
                <a:noFill/>
              </a14:hiddenFill>
            </a:ext>
          </a:extLst>
        </p:spPr>
      </p:cxnSp>
      <p:sp>
        <p:nvSpPr>
          <p:cNvPr id="18" name="Rectangle 4">
            <a:extLst>
              <a:ext uri="{FF2B5EF4-FFF2-40B4-BE49-F238E27FC236}">
                <a16:creationId xmlns:a16="http://schemas.microsoft.com/office/drawing/2014/main" xmlns="" id="{1B5BC452-0739-1E14-DD83-D9297E1DC9C8}"/>
              </a:ext>
            </a:extLst>
          </p:cNvPr>
          <p:cNvSpPr txBox="1">
            <a:spLocks noChangeArrowheads="1"/>
          </p:cNvSpPr>
          <p:nvPr/>
        </p:nvSpPr>
        <p:spPr>
          <a:xfrm>
            <a:off x="5681663" y="1357313"/>
            <a:ext cx="3714750" cy="3906837"/>
          </a:xfrm>
          <a:prstGeom prst="rect">
            <a:avLst/>
          </a:prstGeom>
        </p:spPr>
        <p:txBody>
          <a:bodyPr/>
          <a:lstStyle/>
          <a:p>
            <a:pPr marL="342900" indent="-342900" eaLnBrk="0" fontAlgn="auto" hangingPunct="0">
              <a:lnSpc>
                <a:spcPct val="90000"/>
              </a:lnSpc>
              <a:spcBef>
                <a:spcPct val="20000"/>
              </a:spcBef>
              <a:spcAft>
                <a:spcPts val="0"/>
              </a:spcAft>
              <a:buClr>
                <a:srgbClr val="FFFF00"/>
              </a:buClr>
              <a:buFont typeface="Wingdings" pitchFamily="2" charset="2"/>
              <a:buChar char="Ø"/>
              <a:defRPr/>
            </a:pPr>
            <a:r>
              <a:rPr lang="it-IT" b="1" kern="0" dirty="0">
                <a:latin typeface="Comic Sans MS" pitchFamily="66" charset="0"/>
              </a:rPr>
              <a:t>monossido di carbonio </a:t>
            </a:r>
          </a:p>
          <a:p>
            <a:pPr marL="342900" indent="-342900" eaLnBrk="0" fontAlgn="auto" hangingPunct="0">
              <a:lnSpc>
                <a:spcPct val="90000"/>
              </a:lnSpc>
              <a:spcBef>
                <a:spcPct val="20000"/>
              </a:spcBef>
              <a:spcAft>
                <a:spcPts val="0"/>
              </a:spcAft>
              <a:buClr>
                <a:srgbClr val="FFFF00"/>
              </a:buClr>
              <a:buFont typeface="Wingdings" pitchFamily="2" charset="2"/>
              <a:buChar char="Ø"/>
              <a:defRPr/>
            </a:pPr>
            <a:r>
              <a:rPr lang="it-IT" b="1" kern="0" dirty="0">
                <a:latin typeface="Comic Sans MS" pitchFamily="66" charset="0"/>
              </a:rPr>
              <a:t>ossidi di azoto</a:t>
            </a:r>
          </a:p>
          <a:p>
            <a:pPr marL="342900" indent="-342900" eaLnBrk="0" fontAlgn="auto" hangingPunct="0">
              <a:lnSpc>
                <a:spcPct val="90000"/>
              </a:lnSpc>
              <a:spcBef>
                <a:spcPct val="20000"/>
              </a:spcBef>
              <a:spcAft>
                <a:spcPts val="0"/>
              </a:spcAft>
              <a:buClr>
                <a:srgbClr val="FFFF00"/>
              </a:buClr>
              <a:buFont typeface="Wingdings" pitchFamily="2" charset="2"/>
              <a:buChar char="Ø"/>
              <a:defRPr/>
            </a:pPr>
            <a:r>
              <a:rPr lang="it-IT" b="1" kern="0" dirty="0">
                <a:latin typeface="Comic Sans MS" pitchFamily="66" charset="0"/>
              </a:rPr>
              <a:t>composti organici volatili (COV)</a:t>
            </a:r>
          </a:p>
          <a:p>
            <a:pPr marL="342900" indent="-342900" eaLnBrk="0" fontAlgn="auto" hangingPunct="0">
              <a:lnSpc>
                <a:spcPct val="90000"/>
              </a:lnSpc>
              <a:spcBef>
                <a:spcPct val="20000"/>
              </a:spcBef>
              <a:spcAft>
                <a:spcPts val="0"/>
              </a:spcAft>
              <a:buClr>
                <a:srgbClr val="FFFF00"/>
              </a:buClr>
              <a:buFont typeface="Wingdings" pitchFamily="2" charset="2"/>
              <a:buChar char="Ø"/>
              <a:defRPr/>
            </a:pPr>
            <a:r>
              <a:rPr lang="it-IT" b="1" kern="0" dirty="0">
                <a:latin typeface="Comic Sans MS" pitchFamily="66" charset="0"/>
              </a:rPr>
              <a:t>benzene </a:t>
            </a:r>
          </a:p>
          <a:p>
            <a:pPr marL="342900" indent="-342900" eaLnBrk="0" fontAlgn="auto" hangingPunct="0">
              <a:lnSpc>
                <a:spcPct val="90000"/>
              </a:lnSpc>
              <a:spcBef>
                <a:spcPct val="20000"/>
              </a:spcBef>
              <a:spcAft>
                <a:spcPts val="0"/>
              </a:spcAft>
              <a:buClr>
                <a:srgbClr val="FFFF00"/>
              </a:buClr>
              <a:buFont typeface="Wingdings" pitchFamily="2" charset="2"/>
              <a:buChar char="Ø"/>
              <a:defRPr/>
            </a:pPr>
            <a:r>
              <a:rPr lang="it-IT" b="1" kern="0" dirty="0">
                <a:latin typeface="Comic Sans MS" pitchFamily="66" charset="0"/>
              </a:rPr>
              <a:t>formaldeide </a:t>
            </a:r>
          </a:p>
          <a:p>
            <a:pPr marL="342900" indent="-342900" eaLnBrk="0" fontAlgn="auto" hangingPunct="0">
              <a:lnSpc>
                <a:spcPct val="90000"/>
              </a:lnSpc>
              <a:spcBef>
                <a:spcPct val="20000"/>
              </a:spcBef>
              <a:spcAft>
                <a:spcPts val="0"/>
              </a:spcAft>
              <a:buClr>
                <a:srgbClr val="FFFF00"/>
              </a:buClr>
              <a:buFont typeface="Wingdings" pitchFamily="2" charset="2"/>
              <a:buChar char="Ø"/>
              <a:defRPr/>
            </a:pPr>
            <a:r>
              <a:rPr lang="it-IT" b="1" kern="0" dirty="0">
                <a:latin typeface="Comic Sans MS" pitchFamily="66" charset="0"/>
              </a:rPr>
              <a:t>idrocarburi policiclici aromatici (IPA)</a:t>
            </a:r>
          </a:p>
          <a:p>
            <a:pPr marL="342900" indent="-342900" eaLnBrk="0" fontAlgn="auto" hangingPunct="0">
              <a:lnSpc>
                <a:spcPct val="90000"/>
              </a:lnSpc>
              <a:spcBef>
                <a:spcPct val="20000"/>
              </a:spcBef>
              <a:spcAft>
                <a:spcPts val="0"/>
              </a:spcAft>
              <a:buClr>
                <a:srgbClr val="FFFF00"/>
              </a:buClr>
              <a:buFont typeface="Wingdings" pitchFamily="2" charset="2"/>
              <a:buChar char="Ø"/>
              <a:defRPr/>
            </a:pPr>
            <a:r>
              <a:rPr lang="it-IT" b="1" kern="0" dirty="0">
                <a:latin typeface="Comic Sans MS" pitchFamily="66" charset="0"/>
              </a:rPr>
              <a:t>polveri sospese (anche da sigarette)</a:t>
            </a:r>
          </a:p>
          <a:p>
            <a:pPr marL="342900" indent="-342900" eaLnBrk="0" fontAlgn="auto" hangingPunct="0">
              <a:lnSpc>
                <a:spcPct val="90000"/>
              </a:lnSpc>
              <a:spcBef>
                <a:spcPct val="20000"/>
              </a:spcBef>
              <a:spcAft>
                <a:spcPts val="0"/>
              </a:spcAft>
              <a:buClr>
                <a:srgbClr val="FFFF00"/>
              </a:buClr>
              <a:buFont typeface="Wingdings" pitchFamily="2" charset="2"/>
              <a:buChar char="Ø"/>
              <a:defRPr/>
            </a:pPr>
            <a:r>
              <a:rPr lang="it-IT" b="1" kern="0" dirty="0">
                <a:latin typeface="Comic Sans MS" pitchFamily="66" charset="0"/>
              </a:rPr>
              <a:t>fibre minerali sintetiche, amianto</a:t>
            </a:r>
          </a:p>
          <a:p>
            <a:pPr marL="342900" indent="-342900" eaLnBrk="0" fontAlgn="auto" hangingPunct="0">
              <a:lnSpc>
                <a:spcPct val="90000"/>
              </a:lnSpc>
              <a:spcBef>
                <a:spcPct val="20000"/>
              </a:spcBef>
              <a:spcAft>
                <a:spcPts val="0"/>
              </a:spcAft>
              <a:buClr>
                <a:srgbClr val="FFFF00"/>
              </a:buClr>
              <a:buFont typeface="Wingdings" pitchFamily="2" charset="2"/>
              <a:buChar char="Ø"/>
              <a:defRPr/>
            </a:pPr>
            <a:r>
              <a:rPr lang="it-IT" b="1" kern="0" dirty="0">
                <a:latin typeface="Comic Sans MS" pitchFamily="66" charset="0"/>
              </a:rPr>
              <a:t>fumo di tabacco</a:t>
            </a:r>
          </a:p>
        </p:txBody>
      </p:sp>
      <p:sp>
        <p:nvSpPr>
          <p:cNvPr id="6152" name="Parentesi graffa aperta 18">
            <a:extLst>
              <a:ext uri="{FF2B5EF4-FFF2-40B4-BE49-F238E27FC236}">
                <a16:creationId xmlns:a16="http://schemas.microsoft.com/office/drawing/2014/main" xmlns="" id="{35013E4E-AFD9-6891-E72F-09A0EE07CD98}"/>
              </a:ext>
            </a:extLst>
          </p:cNvPr>
          <p:cNvSpPr>
            <a:spLocks/>
          </p:cNvSpPr>
          <p:nvPr/>
        </p:nvSpPr>
        <p:spPr bwMode="auto">
          <a:xfrm>
            <a:off x="5205413" y="1203325"/>
            <a:ext cx="619125" cy="4181475"/>
          </a:xfrm>
          <a:prstGeom prst="leftBrace">
            <a:avLst>
              <a:gd name="adj1" fmla="val 8349"/>
              <a:gd name="adj2" fmla="val 50000"/>
            </a:avLst>
          </a:prstGeom>
          <a:noFill/>
          <a:ln w="9525" algn="ctr">
            <a:solidFill>
              <a:srgbClr val="C00000"/>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t-IT" altLang="it-IT">
              <a:latin typeface="Comic Sans MS" panose="030F0902030302020204" pitchFamily="66" charset="0"/>
            </a:endParaRPr>
          </a:p>
        </p:txBody>
      </p:sp>
      <p:cxnSp>
        <p:nvCxnSpPr>
          <p:cNvPr id="6153" name="Connettore 2 21">
            <a:extLst>
              <a:ext uri="{FF2B5EF4-FFF2-40B4-BE49-F238E27FC236}">
                <a16:creationId xmlns:a16="http://schemas.microsoft.com/office/drawing/2014/main" xmlns="" id="{8505DA3C-A51D-4BD2-5FC5-A28FBAE00705}"/>
              </a:ext>
            </a:extLst>
          </p:cNvPr>
          <p:cNvCxnSpPr>
            <a:cxnSpLocks noChangeShapeType="1"/>
            <a:endCxn id="6155" idx="1"/>
          </p:cNvCxnSpPr>
          <p:nvPr/>
        </p:nvCxnSpPr>
        <p:spPr bwMode="auto">
          <a:xfrm>
            <a:off x="2357438" y="4348163"/>
            <a:ext cx="142875" cy="298450"/>
          </a:xfrm>
          <a:prstGeom prst="straightConnector1">
            <a:avLst/>
          </a:prstGeom>
          <a:noFill/>
          <a:ln w="9525" algn="ctr">
            <a:solidFill>
              <a:srgbClr val="C00000"/>
            </a:solidFill>
            <a:round/>
            <a:headEnd/>
            <a:tailEnd type="arrow" w="med" len="med"/>
          </a:ln>
          <a:extLst>
            <a:ext uri="{909E8E84-426E-40DD-AFC4-6F175D3DCCD1}">
              <a14:hiddenFill xmlns:a14="http://schemas.microsoft.com/office/drawing/2010/main">
                <a:noFill/>
              </a14:hiddenFill>
            </a:ext>
          </a:extLst>
        </p:spPr>
      </p:cxnSp>
      <p:sp>
        <p:nvSpPr>
          <p:cNvPr id="23" name="Rectangle 3">
            <a:extLst>
              <a:ext uri="{FF2B5EF4-FFF2-40B4-BE49-F238E27FC236}">
                <a16:creationId xmlns:a16="http://schemas.microsoft.com/office/drawing/2014/main" xmlns="" id="{B011210A-44F2-A00B-66DD-66C72F2DA34E}"/>
              </a:ext>
            </a:extLst>
          </p:cNvPr>
          <p:cNvSpPr txBox="1">
            <a:spLocks noChangeArrowheads="1"/>
          </p:cNvSpPr>
          <p:nvPr/>
        </p:nvSpPr>
        <p:spPr bwMode="auto">
          <a:xfrm>
            <a:off x="2619375" y="3776663"/>
            <a:ext cx="2738438" cy="2295525"/>
          </a:xfrm>
          <a:prstGeom prst="rect">
            <a:avLst/>
          </a:prstGeom>
          <a:noFill/>
          <a:ln w="9525">
            <a:noFill/>
            <a:miter lim="800000"/>
            <a:headEnd/>
            <a:tailEnd/>
          </a:ln>
        </p:spPr>
        <p:txBody>
          <a:bodyPr/>
          <a:lstStyle/>
          <a:p>
            <a:pPr marL="342900" indent="-342900" eaLnBrk="0" fontAlgn="auto" hangingPunct="0">
              <a:spcBef>
                <a:spcPct val="20000"/>
              </a:spcBef>
              <a:spcAft>
                <a:spcPts val="0"/>
              </a:spcAft>
              <a:buClr>
                <a:srgbClr val="FFFF00"/>
              </a:buClr>
              <a:buFont typeface="Wingdings" pitchFamily="2" charset="2"/>
              <a:buChar char="Ø"/>
              <a:defRPr/>
            </a:pPr>
            <a:r>
              <a:rPr lang="it-IT" b="1" kern="0" dirty="0">
                <a:effectLst>
                  <a:outerShdw blurRad="38100" dist="38100" dir="2700000" algn="tl">
                    <a:srgbClr val="000000">
                      <a:alpha val="43137"/>
                    </a:srgbClr>
                  </a:outerShdw>
                </a:effectLst>
                <a:latin typeface="Comic Sans MS" pitchFamily="66" charset="0"/>
              </a:rPr>
              <a:t>batteri </a:t>
            </a:r>
          </a:p>
          <a:p>
            <a:pPr marL="342900" indent="-342900" eaLnBrk="0" fontAlgn="auto" hangingPunct="0">
              <a:spcBef>
                <a:spcPct val="20000"/>
              </a:spcBef>
              <a:spcAft>
                <a:spcPts val="0"/>
              </a:spcAft>
              <a:buClr>
                <a:srgbClr val="FFFF00"/>
              </a:buClr>
              <a:buFont typeface="Wingdings" pitchFamily="2" charset="2"/>
              <a:buChar char="Ø"/>
              <a:defRPr/>
            </a:pPr>
            <a:r>
              <a:rPr lang="it-IT" b="1" kern="0" dirty="0">
                <a:effectLst>
                  <a:outerShdw blurRad="38100" dist="38100" dir="2700000" algn="tl">
                    <a:srgbClr val="000000">
                      <a:alpha val="43137"/>
                    </a:srgbClr>
                  </a:outerShdw>
                </a:effectLst>
                <a:latin typeface="Comic Sans MS" pitchFamily="66" charset="0"/>
              </a:rPr>
              <a:t>virus</a:t>
            </a:r>
          </a:p>
          <a:p>
            <a:pPr marL="342900" indent="-342900" eaLnBrk="0" fontAlgn="auto" hangingPunct="0">
              <a:spcBef>
                <a:spcPct val="20000"/>
              </a:spcBef>
              <a:spcAft>
                <a:spcPts val="0"/>
              </a:spcAft>
              <a:buClr>
                <a:srgbClr val="FFFF00"/>
              </a:buClr>
              <a:buFont typeface="Wingdings" pitchFamily="2" charset="2"/>
              <a:buChar char="Ø"/>
              <a:defRPr/>
            </a:pPr>
            <a:r>
              <a:rPr lang="it-IT" b="1" kern="0" dirty="0">
                <a:effectLst>
                  <a:outerShdw blurRad="38100" dist="38100" dir="2700000" algn="tl">
                    <a:srgbClr val="000000">
                      <a:alpha val="43137"/>
                    </a:srgbClr>
                  </a:outerShdw>
                </a:effectLst>
                <a:latin typeface="Comic Sans MS" pitchFamily="66" charset="0"/>
              </a:rPr>
              <a:t>funghi, muffe</a:t>
            </a:r>
          </a:p>
          <a:p>
            <a:pPr marL="342900" indent="-342900" eaLnBrk="0" fontAlgn="auto" hangingPunct="0">
              <a:spcBef>
                <a:spcPct val="20000"/>
              </a:spcBef>
              <a:spcAft>
                <a:spcPts val="0"/>
              </a:spcAft>
              <a:buClr>
                <a:srgbClr val="FFFF00"/>
              </a:buClr>
              <a:buFont typeface="Wingdings" pitchFamily="2" charset="2"/>
              <a:buChar char="Ø"/>
              <a:defRPr/>
            </a:pPr>
            <a:r>
              <a:rPr lang="it-IT" b="1" kern="0" dirty="0">
                <a:effectLst>
                  <a:outerShdw blurRad="38100" dist="38100" dir="2700000" algn="tl">
                    <a:srgbClr val="000000">
                      <a:alpha val="43137"/>
                    </a:srgbClr>
                  </a:outerShdw>
                </a:effectLst>
                <a:latin typeface="Comic Sans MS" pitchFamily="66" charset="0"/>
              </a:rPr>
              <a:t>acari della polvere </a:t>
            </a:r>
          </a:p>
          <a:p>
            <a:pPr marL="342900" indent="-342900" eaLnBrk="0" fontAlgn="auto" hangingPunct="0">
              <a:spcBef>
                <a:spcPct val="20000"/>
              </a:spcBef>
              <a:spcAft>
                <a:spcPts val="0"/>
              </a:spcAft>
              <a:buClr>
                <a:srgbClr val="FFFF00"/>
              </a:buClr>
              <a:buFont typeface="Wingdings" pitchFamily="2" charset="2"/>
              <a:buChar char="Ø"/>
              <a:defRPr/>
            </a:pPr>
            <a:r>
              <a:rPr lang="it-IT" b="1" kern="0" dirty="0">
                <a:effectLst>
                  <a:outerShdw blurRad="38100" dist="38100" dir="2700000" algn="tl">
                    <a:srgbClr val="000000">
                      <a:alpha val="43137"/>
                    </a:srgbClr>
                  </a:outerShdw>
                </a:effectLst>
                <a:latin typeface="Comic Sans MS" pitchFamily="66" charset="0"/>
              </a:rPr>
              <a:t>tegumenti di animali</a:t>
            </a:r>
          </a:p>
        </p:txBody>
      </p:sp>
      <p:sp>
        <p:nvSpPr>
          <p:cNvPr id="6155" name="Parentesi graffa aperta 24">
            <a:extLst>
              <a:ext uri="{FF2B5EF4-FFF2-40B4-BE49-F238E27FC236}">
                <a16:creationId xmlns:a16="http://schemas.microsoft.com/office/drawing/2014/main" xmlns="" id="{4FAB79E1-004D-CCA6-4330-A3614C9D920A}"/>
              </a:ext>
            </a:extLst>
          </p:cNvPr>
          <p:cNvSpPr>
            <a:spLocks/>
          </p:cNvSpPr>
          <p:nvPr/>
        </p:nvSpPr>
        <p:spPr bwMode="auto">
          <a:xfrm>
            <a:off x="2500313" y="3776663"/>
            <a:ext cx="352425" cy="1739900"/>
          </a:xfrm>
          <a:prstGeom prst="leftBrace">
            <a:avLst>
              <a:gd name="adj1" fmla="val 8320"/>
              <a:gd name="adj2" fmla="val 50000"/>
            </a:avLst>
          </a:prstGeom>
          <a:noFill/>
          <a:ln w="9525" algn="ctr">
            <a:solidFill>
              <a:srgbClr val="C00000"/>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t-IT" altLang="it-IT">
              <a:latin typeface="Comic Sans MS" panose="030F0902030302020204" pitchFamily="66" charset="0"/>
            </a:endParaRPr>
          </a:p>
        </p:txBody>
      </p:sp>
      <p:sp>
        <p:nvSpPr>
          <p:cNvPr id="6156" name="Segnaposto numero diapositiva 6">
            <a:extLst>
              <a:ext uri="{FF2B5EF4-FFF2-40B4-BE49-F238E27FC236}">
                <a16:creationId xmlns:a16="http://schemas.microsoft.com/office/drawing/2014/main" xmlns="" id="{73C0C801-88E3-7E68-D757-3EF2E8103254}"/>
              </a:ext>
            </a:extLst>
          </p:cNvPr>
          <p:cNvSpPr txBox="1">
            <a:spLocks noGrp="1"/>
          </p:cNvSpPr>
          <p:nvPr/>
        </p:nvSpPr>
        <p:spPr bwMode="auto">
          <a:xfrm>
            <a:off x="8382000" y="6500813"/>
            <a:ext cx="228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9A5B2971-47F7-A448-9A1C-0EC2B80D9ADC}" type="slidenum">
              <a:rPr lang="it-IT" altLang="it-IT" sz="1200">
                <a:latin typeface="Comic Sans MS" panose="030F0902030302020204" pitchFamily="66" charset="0"/>
              </a:rPr>
              <a:pPr algn="r" eaLnBrk="1" hangingPunct="1"/>
              <a:t>5</a:t>
            </a:fld>
            <a:endParaRPr lang="it-IT" altLang="it-IT" sz="1200">
              <a:latin typeface="Comic Sans MS" panose="030F0902030302020204" pitchFamily="66" charset="0"/>
            </a:endParaRPr>
          </a:p>
        </p:txBody>
      </p:sp>
      <p:sp>
        <p:nvSpPr>
          <p:cNvPr id="6157" name="Segnaposto data 4">
            <a:extLst>
              <a:ext uri="{FF2B5EF4-FFF2-40B4-BE49-F238E27FC236}">
                <a16:creationId xmlns:a16="http://schemas.microsoft.com/office/drawing/2014/main" xmlns="" id="{5CC06DF2-0EEB-9635-F82E-DC4BA6228400}"/>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F7CC9385-3ADA-E82A-913B-BDDB863C8A5C}"/>
              </a:ext>
            </a:extLst>
          </p:cNvPr>
          <p:cNvSpPr>
            <a:spLocks noGrp="1" noChangeArrowheads="1"/>
          </p:cNvSpPr>
          <p:nvPr>
            <p:ph type="title"/>
          </p:nvPr>
        </p:nvSpPr>
        <p:spPr>
          <a:xfrm>
            <a:off x="685800" y="-22225"/>
            <a:ext cx="7772400" cy="762000"/>
          </a:xfrm>
        </p:spPr>
        <p:txBody>
          <a:bodyPr/>
          <a:lstStyle/>
          <a:p>
            <a:pPr eaLnBrk="1" hangingPunct="1"/>
            <a:r>
              <a:rPr lang="it-IT" altLang="it-IT" sz="2200" b="1">
                <a:latin typeface="Comic Sans MS" panose="030F0902030302020204" pitchFamily="66" charset="0"/>
              </a:rPr>
              <a:t>Parametri fisici: RADON</a:t>
            </a:r>
            <a:r>
              <a:rPr lang="it-IT" altLang="it-IT" sz="2200">
                <a:latin typeface="Comic Sans MS" panose="030F0902030302020204" pitchFamily="66" charset="0"/>
              </a:rPr>
              <a:t> </a:t>
            </a:r>
          </a:p>
        </p:txBody>
      </p:sp>
      <p:sp>
        <p:nvSpPr>
          <p:cNvPr id="195587" name="Rectangle 3">
            <a:extLst>
              <a:ext uri="{FF2B5EF4-FFF2-40B4-BE49-F238E27FC236}">
                <a16:creationId xmlns:a16="http://schemas.microsoft.com/office/drawing/2014/main" xmlns="" id="{4238E233-D461-9303-5499-A8E71396C21D}"/>
              </a:ext>
            </a:extLst>
          </p:cNvPr>
          <p:cNvSpPr>
            <a:spLocks noChangeArrowheads="1"/>
          </p:cNvSpPr>
          <p:nvPr/>
        </p:nvSpPr>
        <p:spPr bwMode="auto">
          <a:xfrm>
            <a:off x="609600" y="609600"/>
            <a:ext cx="7772400" cy="914400"/>
          </a:xfrm>
          <a:prstGeom prst="rect">
            <a:avLst/>
          </a:prstGeom>
          <a:noFill/>
          <a:ln w="9525">
            <a:noFill/>
            <a:miter lim="800000"/>
            <a:headEnd/>
            <a:tailEnd/>
          </a:ln>
          <a:effectLst/>
        </p:spPr>
        <p:txBody>
          <a:bodyPr anchor="b"/>
          <a:lstStyle/>
          <a:p>
            <a:pPr fontAlgn="auto">
              <a:spcBef>
                <a:spcPts val="0"/>
              </a:spcBef>
              <a:spcAft>
                <a:spcPts val="0"/>
              </a:spcAft>
              <a:defRPr/>
            </a:pPr>
            <a:endParaRPr kumimoji="1" lang="it-IT" altLang="it-IT" sz="3600" b="1">
              <a:solidFill>
                <a:srgbClr val="FFFF00"/>
              </a:solidFill>
              <a:effectLst>
                <a:outerShdw blurRad="38100" dist="38100" dir="2700000" algn="tl">
                  <a:srgbClr val="000000"/>
                </a:outerShdw>
              </a:effectLst>
              <a:latin typeface="Comic Sans MS" pitchFamily="66" charset="0"/>
            </a:endParaRPr>
          </a:p>
        </p:txBody>
      </p:sp>
      <p:sp>
        <p:nvSpPr>
          <p:cNvPr id="7172" name="Rectangle 4">
            <a:extLst>
              <a:ext uri="{FF2B5EF4-FFF2-40B4-BE49-F238E27FC236}">
                <a16:creationId xmlns:a16="http://schemas.microsoft.com/office/drawing/2014/main" xmlns="" id="{0D7FE175-D35C-20AC-E102-9125A5D81576}"/>
              </a:ext>
            </a:extLst>
          </p:cNvPr>
          <p:cNvSpPr>
            <a:spLocks noChangeArrowheads="1"/>
          </p:cNvSpPr>
          <p:nvPr/>
        </p:nvSpPr>
        <p:spPr bwMode="auto">
          <a:xfrm>
            <a:off x="42863" y="5445125"/>
            <a:ext cx="9144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b="1">
                <a:latin typeface="Comic Sans MS" panose="030F0902030302020204" pitchFamily="66" charset="0"/>
              </a:rPr>
              <a:t> Il radon 222 deriva dal decadimento dell’uranio 238.</a:t>
            </a:r>
            <a:br>
              <a:rPr lang="it-IT" altLang="it-IT" sz="1600" b="1">
                <a:latin typeface="Comic Sans MS" panose="030F0902030302020204" pitchFamily="66" charset="0"/>
              </a:rPr>
            </a:br>
            <a:r>
              <a:rPr lang="it-IT" altLang="it-IT" sz="1600" b="1">
                <a:latin typeface="Comic Sans MS" panose="030F0902030302020204" pitchFamily="66" charset="0"/>
              </a:rPr>
              <a:t>La sua pericolosità è legata ai processi di trasmutazione che portano a elementi molto reattivi che, respirati, possono causare cancro polmonare.</a:t>
            </a:r>
            <a:br>
              <a:rPr lang="it-IT" altLang="it-IT" sz="1600" b="1">
                <a:latin typeface="Comic Sans MS" panose="030F0902030302020204" pitchFamily="66" charset="0"/>
              </a:rPr>
            </a:br>
            <a:r>
              <a:rPr lang="it-IT" altLang="it-IT" sz="1600" b="1">
                <a:latin typeface="Comic Sans MS" panose="030F0902030302020204" pitchFamily="66" charset="0"/>
              </a:rPr>
              <a:t>La catena di decadimento termina con il piombo 206 stabile.</a:t>
            </a:r>
          </a:p>
        </p:txBody>
      </p:sp>
      <p:pic>
        <p:nvPicPr>
          <p:cNvPr id="7173" name="Picture 5" descr="radon_i_page3_image0">
            <a:extLst>
              <a:ext uri="{FF2B5EF4-FFF2-40B4-BE49-F238E27FC236}">
                <a16:creationId xmlns:a16="http://schemas.microsoft.com/office/drawing/2014/main" xmlns="" id="{F4A7F0AC-A4A5-525D-0250-8DC97526BC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23" r="1036"/>
          <a:stretch>
            <a:fillRect/>
          </a:stretch>
        </p:blipFill>
        <p:spPr bwMode="auto">
          <a:xfrm>
            <a:off x="1058863" y="587375"/>
            <a:ext cx="7113587" cy="476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Segnaposto numero diapositiva 6">
            <a:extLst>
              <a:ext uri="{FF2B5EF4-FFF2-40B4-BE49-F238E27FC236}">
                <a16:creationId xmlns:a16="http://schemas.microsoft.com/office/drawing/2014/main" xmlns="" id="{FFCCBC1D-D00F-B0AC-98F9-6765878C07CA}"/>
              </a:ext>
            </a:extLst>
          </p:cNvPr>
          <p:cNvSpPr txBox="1">
            <a:spLocks noGrp="1"/>
          </p:cNvSpPr>
          <p:nvPr/>
        </p:nvSpPr>
        <p:spPr bwMode="auto">
          <a:xfrm>
            <a:off x="8382000" y="6500813"/>
            <a:ext cx="228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A8FF890-66A4-0D40-A585-473D0A153595}" type="slidenum">
              <a:rPr lang="it-IT" altLang="it-IT" sz="1200">
                <a:latin typeface="Comic Sans MS" panose="030F0902030302020204" pitchFamily="66" charset="0"/>
              </a:rPr>
              <a:pPr algn="r" eaLnBrk="1" hangingPunct="1"/>
              <a:t>6</a:t>
            </a:fld>
            <a:endParaRPr lang="it-IT" altLang="it-IT" sz="1200">
              <a:latin typeface="Comic Sans MS" panose="030F0902030302020204" pitchFamily="66" charset="0"/>
            </a:endParaRPr>
          </a:p>
        </p:txBody>
      </p:sp>
      <p:sp>
        <p:nvSpPr>
          <p:cNvPr id="7175" name="Segnaposto data 4">
            <a:extLst>
              <a:ext uri="{FF2B5EF4-FFF2-40B4-BE49-F238E27FC236}">
                <a16:creationId xmlns:a16="http://schemas.microsoft.com/office/drawing/2014/main" xmlns="" id="{822A16E1-C824-E9E5-7858-EFEB74C32984}"/>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a:extLst>
              <a:ext uri="{FF2B5EF4-FFF2-40B4-BE49-F238E27FC236}">
                <a16:creationId xmlns:a16="http://schemas.microsoft.com/office/drawing/2014/main" xmlns="" id="{E8B53AC3-1B52-C431-F70B-3C53CE0AFDEE}"/>
              </a:ext>
            </a:extLst>
          </p:cNvPr>
          <p:cNvSpPr>
            <a:spLocks noChangeArrowheads="1"/>
          </p:cNvSpPr>
          <p:nvPr/>
        </p:nvSpPr>
        <p:spPr bwMode="auto">
          <a:xfrm>
            <a:off x="609600" y="609600"/>
            <a:ext cx="7772400" cy="914400"/>
          </a:xfrm>
          <a:prstGeom prst="rect">
            <a:avLst/>
          </a:prstGeom>
          <a:noFill/>
          <a:ln w="9525">
            <a:noFill/>
            <a:miter lim="800000"/>
            <a:headEnd/>
            <a:tailEnd/>
          </a:ln>
          <a:effectLst/>
        </p:spPr>
        <p:txBody>
          <a:bodyPr anchor="b"/>
          <a:lstStyle/>
          <a:p>
            <a:pPr fontAlgn="auto">
              <a:spcBef>
                <a:spcPts val="0"/>
              </a:spcBef>
              <a:spcAft>
                <a:spcPts val="0"/>
              </a:spcAft>
              <a:defRPr/>
            </a:pPr>
            <a:endParaRPr kumimoji="1" lang="it-IT" altLang="it-IT" sz="3600" b="1">
              <a:solidFill>
                <a:srgbClr val="FFFF00"/>
              </a:solidFill>
              <a:effectLst>
                <a:outerShdw blurRad="38100" dist="38100" dir="2700000" algn="tl">
                  <a:srgbClr val="000000"/>
                </a:outerShdw>
              </a:effectLst>
              <a:latin typeface="Comic Sans MS" pitchFamily="66" charset="0"/>
            </a:endParaRPr>
          </a:p>
        </p:txBody>
      </p:sp>
      <p:pic>
        <p:nvPicPr>
          <p:cNvPr id="8195" name="Picture 3" descr="radon_i_page6_image0">
            <a:extLst>
              <a:ext uri="{FF2B5EF4-FFF2-40B4-BE49-F238E27FC236}">
                <a16:creationId xmlns:a16="http://schemas.microsoft.com/office/drawing/2014/main" xmlns="" id="{B23BBC65-396C-0A97-FFB9-EB3C84FA81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315913"/>
            <a:ext cx="9134475" cy="6848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Segnaposto numero diapositiva 6">
            <a:extLst>
              <a:ext uri="{FF2B5EF4-FFF2-40B4-BE49-F238E27FC236}">
                <a16:creationId xmlns:a16="http://schemas.microsoft.com/office/drawing/2014/main" xmlns="" id="{48FBEF7E-41DF-0D06-5531-3EE71250F028}"/>
              </a:ext>
            </a:extLst>
          </p:cNvPr>
          <p:cNvSpPr txBox="1">
            <a:spLocks noGrp="1"/>
          </p:cNvSpPr>
          <p:nvPr/>
        </p:nvSpPr>
        <p:spPr bwMode="auto">
          <a:xfrm>
            <a:off x="8382000" y="6500813"/>
            <a:ext cx="228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14C3A20-3F19-774C-A261-C1582B3C8597}" type="slidenum">
              <a:rPr lang="it-IT" altLang="it-IT" sz="1200">
                <a:latin typeface="Comic Sans MS" panose="030F0902030302020204" pitchFamily="66" charset="0"/>
              </a:rPr>
              <a:pPr algn="r" eaLnBrk="1" hangingPunct="1"/>
              <a:t>7</a:t>
            </a:fld>
            <a:endParaRPr lang="it-IT" altLang="it-IT" sz="1200">
              <a:latin typeface="Comic Sans MS" panose="030F0902030302020204" pitchFamily="66" charset="0"/>
            </a:endParaRPr>
          </a:p>
        </p:txBody>
      </p:sp>
      <p:sp>
        <p:nvSpPr>
          <p:cNvPr id="8197" name="Segnaposto data 4">
            <a:extLst>
              <a:ext uri="{FF2B5EF4-FFF2-40B4-BE49-F238E27FC236}">
                <a16:creationId xmlns:a16="http://schemas.microsoft.com/office/drawing/2014/main" xmlns="" id="{B597E7F5-6FDB-8723-68E2-1B9A31D80B3F}"/>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xmlns="" id="{1EB11CE3-15A1-BE26-0125-DCFF2763CE9F}"/>
              </a:ext>
            </a:extLst>
          </p:cNvPr>
          <p:cNvSpPr>
            <a:spLocks noGrp="1" noChangeArrowheads="1"/>
          </p:cNvSpPr>
          <p:nvPr>
            <p:ph type="body" idx="1"/>
          </p:nvPr>
        </p:nvSpPr>
        <p:spPr>
          <a:xfrm>
            <a:off x="214313" y="71438"/>
            <a:ext cx="8534400" cy="3214687"/>
          </a:xfrm>
        </p:spPr>
        <p:txBody>
          <a:bodyPr rtlCol="0">
            <a:normAutofit fontScale="92500" lnSpcReduction="10000"/>
          </a:bodyPr>
          <a:lstStyle/>
          <a:p>
            <a:pPr eaLnBrk="1" fontAlgn="auto" hangingPunct="1">
              <a:spcAft>
                <a:spcPts val="0"/>
              </a:spcAft>
              <a:buClr>
                <a:srgbClr val="FFFF00"/>
              </a:buClr>
              <a:buFontTx/>
              <a:buNone/>
              <a:defRPr/>
            </a:pPr>
            <a:r>
              <a:rPr lang="it-IT" sz="2200" dirty="0">
                <a:latin typeface="Comic Sans MS" pitchFamily="66" charset="0"/>
              </a:rPr>
              <a:t>Proprietà del Radon: </a:t>
            </a:r>
          </a:p>
          <a:p>
            <a:pPr eaLnBrk="1" fontAlgn="auto" hangingPunct="1">
              <a:spcAft>
                <a:spcPts val="0"/>
              </a:spcAft>
              <a:buClr>
                <a:srgbClr val="FFFF00"/>
              </a:buClr>
              <a:buFont typeface="Wingdings" pitchFamily="2" charset="2"/>
              <a:buChar char="Ø"/>
              <a:defRPr/>
            </a:pPr>
            <a:r>
              <a:rPr lang="it-IT" sz="2200" dirty="0">
                <a:latin typeface="Comic Sans MS" pitchFamily="66" charset="0"/>
              </a:rPr>
              <a:t>Gas radioattivo di origine naturale, incolore e inodore</a:t>
            </a:r>
          </a:p>
          <a:p>
            <a:pPr eaLnBrk="1" fontAlgn="auto" hangingPunct="1">
              <a:spcAft>
                <a:spcPts val="0"/>
              </a:spcAft>
              <a:buClr>
                <a:srgbClr val="FFFF00"/>
              </a:buClr>
              <a:buFont typeface="Wingdings" pitchFamily="2" charset="2"/>
              <a:buChar char="Ø"/>
              <a:defRPr/>
            </a:pPr>
            <a:r>
              <a:rPr lang="it-IT" sz="2200" dirty="0">
                <a:latin typeface="Comic Sans MS" pitchFamily="66" charset="0"/>
                <a:cs typeface="Tahoma" pitchFamily="34" charset="0"/>
              </a:rPr>
              <a:t>P</a:t>
            </a:r>
            <a:r>
              <a:rPr lang="it-IT" sz="2200" dirty="0">
                <a:latin typeface="Comic Sans MS" pitchFamily="66" charset="0"/>
              </a:rPr>
              <a:t>rodotto dal decadimento radioattivo di </a:t>
            </a:r>
            <a:r>
              <a:rPr lang="it-IT" sz="2200" dirty="0" err="1">
                <a:latin typeface="Comic Sans MS" pitchFamily="66" charset="0"/>
              </a:rPr>
              <a:t>Th</a:t>
            </a:r>
            <a:r>
              <a:rPr lang="it-IT" sz="2200" dirty="0">
                <a:latin typeface="Comic Sans MS" pitchFamily="66" charset="0"/>
              </a:rPr>
              <a:t> e U (radioattività naturale)</a:t>
            </a:r>
          </a:p>
          <a:p>
            <a:pPr eaLnBrk="1" fontAlgn="auto" hangingPunct="1">
              <a:spcAft>
                <a:spcPts val="0"/>
              </a:spcAft>
              <a:buClr>
                <a:srgbClr val="FFFF00"/>
              </a:buClr>
              <a:buFont typeface="Wingdings" pitchFamily="2" charset="2"/>
              <a:buChar char="Ø"/>
              <a:defRPr/>
            </a:pPr>
            <a:r>
              <a:rPr lang="it-IT" sz="2200" dirty="0">
                <a:latin typeface="Comic Sans MS" pitchFamily="66" charset="0"/>
              </a:rPr>
              <a:t>Cancerogeno certo (1-IARC)</a:t>
            </a:r>
          </a:p>
          <a:p>
            <a:pPr eaLnBrk="1" fontAlgn="auto" hangingPunct="1">
              <a:spcAft>
                <a:spcPts val="0"/>
              </a:spcAft>
              <a:buClr>
                <a:srgbClr val="FFFF00"/>
              </a:buClr>
              <a:buFont typeface="Wingdings" pitchFamily="2" charset="2"/>
              <a:buChar char="Ø"/>
              <a:defRPr/>
            </a:pPr>
            <a:r>
              <a:rPr lang="it-IT" sz="2200" dirty="0">
                <a:latin typeface="Comic Sans MS" pitchFamily="66" charset="0"/>
              </a:rPr>
              <a:t>Diffonde dal suolo nell’aria e nelle acque</a:t>
            </a:r>
          </a:p>
          <a:p>
            <a:pPr eaLnBrk="1" fontAlgn="auto" hangingPunct="1">
              <a:spcAft>
                <a:spcPts val="0"/>
              </a:spcAft>
              <a:buClr>
                <a:srgbClr val="FFFF00"/>
              </a:buClr>
              <a:buFont typeface="Wingdings" pitchFamily="2" charset="2"/>
              <a:buChar char="Ø"/>
              <a:defRPr/>
            </a:pPr>
            <a:r>
              <a:rPr lang="it-IT" sz="2200" dirty="0">
                <a:latin typeface="Comic Sans MS" pitchFamily="66" charset="0"/>
              </a:rPr>
              <a:t>In ambiente </a:t>
            </a:r>
            <a:r>
              <a:rPr lang="it-IT" sz="2200" i="1" dirty="0">
                <a:latin typeface="Comic Sans MS" pitchFamily="66" charset="0"/>
              </a:rPr>
              <a:t>indoor</a:t>
            </a:r>
            <a:r>
              <a:rPr lang="it-IT" sz="2200" dirty="0">
                <a:latin typeface="Comic Sans MS" pitchFamily="66" charset="0"/>
              </a:rPr>
              <a:t> può accumularsi e raggiungere concentrazioni elevate</a:t>
            </a:r>
          </a:p>
          <a:p>
            <a:pPr eaLnBrk="1" fontAlgn="auto" hangingPunct="1">
              <a:spcAft>
                <a:spcPts val="0"/>
              </a:spcAft>
              <a:buClr>
                <a:srgbClr val="FFFF00"/>
              </a:buClr>
              <a:buFont typeface="Wingdings" pitchFamily="2" charset="2"/>
              <a:buChar char="Ø"/>
              <a:defRPr/>
            </a:pPr>
            <a:r>
              <a:rPr lang="it-IT" sz="2200" dirty="0">
                <a:latin typeface="Comic Sans MS" pitchFamily="66" charset="0"/>
              </a:rPr>
              <a:t>Può combinarsi con altri inquinanti come le polveri, dalle quali viene veicolato nell’apparato respiratorio.</a:t>
            </a:r>
          </a:p>
        </p:txBody>
      </p:sp>
      <p:sp>
        <p:nvSpPr>
          <p:cNvPr id="9" name="Rectangle 3">
            <a:extLst>
              <a:ext uri="{FF2B5EF4-FFF2-40B4-BE49-F238E27FC236}">
                <a16:creationId xmlns:a16="http://schemas.microsoft.com/office/drawing/2014/main" xmlns="" id="{8BF864D2-E7CB-A84A-C8CB-73DADA148EE6}"/>
              </a:ext>
            </a:extLst>
          </p:cNvPr>
          <p:cNvSpPr txBox="1">
            <a:spLocks noChangeArrowheads="1"/>
          </p:cNvSpPr>
          <p:nvPr/>
        </p:nvSpPr>
        <p:spPr bwMode="auto">
          <a:xfrm>
            <a:off x="1371600" y="3500438"/>
            <a:ext cx="7343775" cy="2324100"/>
          </a:xfrm>
          <a:prstGeom prst="rect">
            <a:avLst/>
          </a:prstGeom>
          <a:noFill/>
          <a:ln w="9525">
            <a:noFill/>
            <a:miter lim="800000"/>
            <a:headEnd/>
            <a:tailEnd/>
          </a:ln>
        </p:spPr>
        <p:txBody>
          <a:bodyPr/>
          <a:lstStyle/>
          <a:p>
            <a:pPr marL="342900" indent="-342900" eaLnBrk="0" fontAlgn="auto" hangingPunct="0">
              <a:spcBef>
                <a:spcPct val="20000"/>
              </a:spcBef>
              <a:spcAft>
                <a:spcPts val="0"/>
              </a:spcAft>
              <a:buClr>
                <a:srgbClr val="FFFF00"/>
              </a:buClr>
              <a:buFont typeface="Wingdings" pitchFamily="2" charset="2"/>
              <a:buChar char="Ø"/>
              <a:defRPr/>
            </a:pPr>
            <a:r>
              <a:rPr lang="it-IT" sz="2200" kern="0" dirty="0">
                <a:latin typeface="Comic Sans MS" pitchFamily="66" charset="0"/>
              </a:rPr>
              <a:t>Aumenta il rischio di cancro del polmone</a:t>
            </a:r>
          </a:p>
          <a:p>
            <a:pPr marL="342900" indent="-342900" eaLnBrk="0" fontAlgn="auto" hangingPunct="0">
              <a:spcBef>
                <a:spcPct val="20000"/>
              </a:spcBef>
              <a:spcAft>
                <a:spcPts val="0"/>
              </a:spcAft>
              <a:buClr>
                <a:srgbClr val="FFFF00"/>
              </a:buClr>
              <a:buFont typeface="Wingdings" pitchFamily="2" charset="2"/>
              <a:buChar char="Ø"/>
              <a:defRPr/>
            </a:pPr>
            <a:r>
              <a:rPr lang="it-IT" sz="2200" kern="0" dirty="0">
                <a:latin typeface="Comic Sans MS" pitchFamily="66" charset="0"/>
              </a:rPr>
              <a:t>L’effetto “radon” è potenziato dal fumo di tabacco (nei fumatori aumento</a:t>
            </a:r>
            <a:r>
              <a:rPr lang="it-IT" sz="2200" kern="0" dirty="0">
                <a:latin typeface="Comic Sans MS" pitchFamily="66" charset="0"/>
                <a:sym typeface="Symbol" pitchFamily="18" charset="2"/>
              </a:rPr>
              <a:t> del </a:t>
            </a:r>
            <a:r>
              <a:rPr lang="it-IT" sz="2200" kern="0" dirty="0">
                <a:latin typeface="Comic Sans MS" pitchFamily="66" charset="0"/>
              </a:rPr>
              <a:t>rischio di 20 volte)</a:t>
            </a:r>
          </a:p>
          <a:p>
            <a:pPr marL="342900" indent="-342900" eaLnBrk="0" fontAlgn="auto" hangingPunct="0">
              <a:spcBef>
                <a:spcPct val="20000"/>
              </a:spcBef>
              <a:spcAft>
                <a:spcPts val="0"/>
              </a:spcAft>
              <a:buClr>
                <a:srgbClr val="FFFF00"/>
              </a:buClr>
              <a:buFont typeface="Wingdings" pitchFamily="2" charset="2"/>
              <a:buChar char="Ø"/>
              <a:defRPr/>
            </a:pPr>
            <a:r>
              <a:rPr lang="it-IT" sz="2200" kern="0" dirty="0">
                <a:latin typeface="Comic Sans MS" pitchFamily="66" charset="0"/>
              </a:rPr>
              <a:t>Secondo il Ministero della Salute l’esposizione al radon è responsabile in Italia di un numero di casi di tumore polmonare compreso tra 1500 e 6000 per ogni anno </a:t>
            </a:r>
          </a:p>
        </p:txBody>
      </p:sp>
      <p:sp>
        <p:nvSpPr>
          <p:cNvPr id="9220" name="Freccia circolare a destra 9">
            <a:extLst>
              <a:ext uri="{FF2B5EF4-FFF2-40B4-BE49-F238E27FC236}">
                <a16:creationId xmlns:a16="http://schemas.microsoft.com/office/drawing/2014/main" xmlns="" id="{65FE802E-A9DA-E459-D77E-DC50A6C967E5}"/>
              </a:ext>
            </a:extLst>
          </p:cNvPr>
          <p:cNvSpPr>
            <a:spLocks noChangeArrowheads="1"/>
          </p:cNvSpPr>
          <p:nvPr/>
        </p:nvSpPr>
        <p:spPr bwMode="auto">
          <a:xfrm rot="-1273600">
            <a:off x="138113" y="3775075"/>
            <a:ext cx="1244600" cy="1196975"/>
          </a:xfrm>
          <a:prstGeom prst="curvedRightArrow">
            <a:avLst>
              <a:gd name="adj1" fmla="val 24991"/>
              <a:gd name="adj2" fmla="val 50000"/>
              <a:gd name="adj3" fmla="val 25013"/>
            </a:avLst>
          </a:prstGeom>
          <a:noFill/>
          <a:ln w="9525" algn="ctr">
            <a:solidFill>
              <a:srgbClr val="C00000"/>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t-IT" altLang="it-IT">
              <a:latin typeface="Comic Sans MS" panose="030F0902030302020204" pitchFamily="66" charset="0"/>
            </a:endParaRPr>
          </a:p>
        </p:txBody>
      </p:sp>
      <p:sp>
        <p:nvSpPr>
          <p:cNvPr id="9221" name="Segnaposto numero diapositiva 6">
            <a:extLst>
              <a:ext uri="{FF2B5EF4-FFF2-40B4-BE49-F238E27FC236}">
                <a16:creationId xmlns:a16="http://schemas.microsoft.com/office/drawing/2014/main" xmlns="" id="{85F14A46-A4C0-A88C-D48F-8674C063BC77}"/>
              </a:ext>
            </a:extLst>
          </p:cNvPr>
          <p:cNvSpPr txBox="1">
            <a:spLocks noGrp="1"/>
          </p:cNvSpPr>
          <p:nvPr/>
        </p:nvSpPr>
        <p:spPr bwMode="auto">
          <a:xfrm>
            <a:off x="8382000" y="6500813"/>
            <a:ext cx="228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5A56824-3C67-704C-BB62-2CD05123FE39}" type="slidenum">
              <a:rPr lang="it-IT" altLang="it-IT" sz="1200">
                <a:latin typeface="Comic Sans MS" panose="030F0902030302020204" pitchFamily="66" charset="0"/>
              </a:rPr>
              <a:pPr algn="r" eaLnBrk="1" hangingPunct="1"/>
              <a:t>8</a:t>
            </a:fld>
            <a:endParaRPr lang="it-IT" altLang="it-IT" sz="1200">
              <a:latin typeface="Comic Sans MS" panose="030F0902030302020204" pitchFamily="66" charset="0"/>
            </a:endParaRPr>
          </a:p>
        </p:txBody>
      </p:sp>
      <p:sp>
        <p:nvSpPr>
          <p:cNvPr id="9222" name="Segnaposto data 4">
            <a:extLst>
              <a:ext uri="{FF2B5EF4-FFF2-40B4-BE49-F238E27FC236}">
                <a16:creationId xmlns:a16="http://schemas.microsoft.com/office/drawing/2014/main" xmlns="" id="{23837ACA-0584-880A-D59F-D7E5FA5F14B2}"/>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oncentrazionediAttivitàRadon-fig5">
            <a:extLst>
              <a:ext uri="{FF2B5EF4-FFF2-40B4-BE49-F238E27FC236}">
                <a16:creationId xmlns:a16="http://schemas.microsoft.com/office/drawing/2014/main" xmlns="" id="{AA8DFA69-93BC-241C-980F-42143E261F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81000"/>
            <a:ext cx="4078288" cy="613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3">
            <a:extLst>
              <a:ext uri="{FF2B5EF4-FFF2-40B4-BE49-F238E27FC236}">
                <a16:creationId xmlns:a16="http://schemas.microsoft.com/office/drawing/2014/main" xmlns="" id="{FFEA3106-6C49-D4D0-4DA7-6B496C686D3E}"/>
              </a:ext>
            </a:extLst>
          </p:cNvPr>
          <p:cNvSpPr txBox="1">
            <a:spLocks noChangeArrowheads="1"/>
          </p:cNvSpPr>
          <p:nvPr/>
        </p:nvSpPr>
        <p:spPr bwMode="auto">
          <a:xfrm>
            <a:off x="179388" y="3429000"/>
            <a:ext cx="3878262" cy="1477963"/>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b="1">
                <a:latin typeface="Comic Sans MS" panose="030F0902030302020204" pitchFamily="66" charset="0"/>
                <a:ea typeface="MS PGothic" panose="020B0600070205080204" pitchFamily="34" charset="-128"/>
                <a:cs typeface="MS PGothic" panose="020B0600070205080204" pitchFamily="34" charset="-128"/>
              </a:rPr>
              <a:t>CONCENTRAZIONI MEDIA</a:t>
            </a:r>
          </a:p>
          <a:p>
            <a:pPr eaLnBrk="1" hangingPunct="1"/>
            <a:r>
              <a:rPr lang="it-IT" altLang="it-IT" b="1">
                <a:latin typeface="Comic Sans MS" panose="030F0902030302020204" pitchFamily="66" charset="0"/>
                <a:ea typeface="MS PGothic" panose="020B0600070205080204" pitchFamily="34" charset="-128"/>
                <a:cs typeface="MS PGothic" panose="020B0600070205080204" pitchFamily="34" charset="-128"/>
              </a:rPr>
              <a:t>DI RADON:</a:t>
            </a:r>
            <a:r>
              <a:rPr lang="it-IT" altLang="it-IT">
                <a:latin typeface="Comic Sans MS" panose="030F0902030302020204" pitchFamily="66" charset="0"/>
                <a:ea typeface="MS PGothic" panose="020B0600070205080204" pitchFamily="34" charset="-128"/>
                <a:cs typeface="MS PGothic" panose="020B0600070205080204" pitchFamily="34" charset="-128"/>
              </a:rPr>
              <a:t> </a:t>
            </a:r>
          </a:p>
          <a:p>
            <a:pPr eaLnBrk="1" hangingPunct="1">
              <a:buFontTx/>
              <a:buChar char="•"/>
            </a:pPr>
            <a:r>
              <a:rPr lang="it-IT" altLang="it-IT" b="1">
                <a:solidFill>
                  <a:schemeClr val="accent2"/>
                </a:solidFill>
                <a:latin typeface="Comic Sans MS" panose="030F0902030302020204" pitchFamily="66" charset="0"/>
                <a:ea typeface="MS PGothic" panose="020B0600070205080204" pitchFamily="34" charset="-128"/>
                <a:cs typeface="MS PGothic" panose="020B0600070205080204" pitchFamily="34" charset="-128"/>
              </a:rPr>
              <a:t>  Europa </a:t>
            </a:r>
            <a:r>
              <a:rPr lang="it-IT" altLang="it-IT" b="1">
                <a:solidFill>
                  <a:schemeClr val="accent2"/>
                </a:solidFill>
                <a:latin typeface="Comic Sans MS" panose="030F0902030302020204" pitchFamily="66" charset="0"/>
                <a:ea typeface="MS PGothic" panose="020B0600070205080204" pitchFamily="34" charset="-128"/>
                <a:cs typeface="MS PGothic" panose="020B0600070205080204" pitchFamily="34" charset="-128"/>
                <a:sym typeface="Wingdings" pitchFamily="2" charset="2"/>
              </a:rPr>
              <a:t>:  50 Bq/m</a:t>
            </a:r>
            <a:r>
              <a:rPr lang="it-IT" altLang="it-IT" b="1" baseline="30000">
                <a:solidFill>
                  <a:schemeClr val="accent2"/>
                </a:solidFill>
                <a:latin typeface="Comic Sans MS" panose="030F0902030302020204" pitchFamily="66" charset="0"/>
                <a:ea typeface="MS PGothic" panose="020B0600070205080204" pitchFamily="34" charset="-128"/>
                <a:cs typeface="MS PGothic" panose="020B0600070205080204" pitchFamily="34" charset="-128"/>
                <a:sym typeface="Wingdings" pitchFamily="2" charset="2"/>
              </a:rPr>
              <a:t>3</a:t>
            </a:r>
          </a:p>
          <a:p>
            <a:pPr eaLnBrk="1" hangingPunct="1">
              <a:buFontTx/>
              <a:buChar char="•"/>
            </a:pPr>
            <a:r>
              <a:rPr lang="it-IT" altLang="it-IT" b="1">
                <a:solidFill>
                  <a:schemeClr val="accent2"/>
                </a:solidFill>
                <a:latin typeface="Comic Sans MS" panose="030F0902030302020204" pitchFamily="66" charset="0"/>
                <a:ea typeface="MS PGothic" panose="020B0600070205080204" pitchFamily="34" charset="-128"/>
                <a:cs typeface="MS PGothic" panose="020B0600070205080204" pitchFamily="34" charset="-128"/>
                <a:sym typeface="Wingdings" pitchFamily="2" charset="2"/>
              </a:rPr>
              <a:t>  Italia :  77 Bq/m</a:t>
            </a:r>
            <a:r>
              <a:rPr lang="it-IT" altLang="it-IT" b="1" baseline="30000">
                <a:solidFill>
                  <a:schemeClr val="accent2"/>
                </a:solidFill>
                <a:latin typeface="Comic Sans MS" panose="030F0902030302020204" pitchFamily="66" charset="0"/>
                <a:ea typeface="MS PGothic" panose="020B0600070205080204" pitchFamily="34" charset="-128"/>
                <a:cs typeface="MS PGothic" panose="020B0600070205080204" pitchFamily="34" charset="-128"/>
                <a:sym typeface="Wingdings" pitchFamily="2" charset="2"/>
              </a:rPr>
              <a:t>3</a:t>
            </a:r>
          </a:p>
          <a:p>
            <a:pPr eaLnBrk="1" hangingPunct="1">
              <a:buFontTx/>
              <a:buChar char="•"/>
            </a:pPr>
            <a:r>
              <a:rPr lang="it-IT" altLang="it-IT" b="1">
                <a:solidFill>
                  <a:schemeClr val="accent2"/>
                </a:solidFill>
                <a:latin typeface="Comic Sans MS" panose="030F0902030302020204" pitchFamily="66" charset="0"/>
                <a:ea typeface="MS PGothic" panose="020B0600070205080204" pitchFamily="34" charset="-128"/>
                <a:cs typeface="MS PGothic" panose="020B0600070205080204" pitchFamily="34" charset="-128"/>
                <a:sym typeface="Wingdings" pitchFamily="2" charset="2"/>
              </a:rPr>
              <a:t>  Lombardia : 117 Bq/m</a:t>
            </a:r>
            <a:r>
              <a:rPr lang="it-IT" altLang="it-IT" b="1" baseline="30000">
                <a:solidFill>
                  <a:schemeClr val="accent2"/>
                </a:solidFill>
                <a:latin typeface="Comic Sans MS" panose="030F0902030302020204" pitchFamily="66" charset="0"/>
                <a:ea typeface="MS PGothic" panose="020B0600070205080204" pitchFamily="34" charset="-128"/>
                <a:cs typeface="MS PGothic" panose="020B0600070205080204" pitchFamily="34" charset="-128"/>
                <a:sym typeface="Wingdings" pitchFamily="2" charset="2"/>
              </a:rPr>
              <a:t>3</a:t>
            </a:r>
            <a:r>
              <a:rPr lang="it-IT" altLang="it-IT">
                <a:solidFill>
                  <a:schemeClr val="accent2"/>
                </a:solidFill>
                <a:latin typeface="Comic Sans MS" panose="030F0902030302020204" pitchFamily="66" charset="0"/>
                <a:ea typeface="MS PGothic" panose="020B0600070205080204" pitchFamily="34" charset="-128"/>
                <a:cs typeface="MS PGothic" panose="020B0600070205080204" pitchFamily="34" charset="-128"/>
                <a:sym typeface="Wingdings" pitchFamily="2" charset="2"/>
              </a:rPr>
              <a:t>	</a:t>
            </a:r>
          </a:p>
        </p:txBody>
      </p:sp>
      <p:sp>
        <p:nvSpPr>
          <p:cNvPr id="10244" name="Rectangle 4">
            <a:extLst>
              <a:ext uri="{FF2B5EF4-FFF2-40B4-BE49-F238E27FC236}">
                <a16:creationId xmlns:a16="http://schemas.microsoft.com/office/drawing/2014/main" xmlns="" id="{A4AD256B-54F4-CD51-0B7D-47A998D1FE1F}"/>
              </a:ext>
            </a:extLst>
          </p:cNvPr>
          <p:cNvSpPr>
            <a:spLocks noChangeArrowheads="1"/>
          </p:cNvSpPr>
          <p:nvPr/>
        </p:nvSpPr>
        <p:spPr bwMode="auto">
          <a:xfrm>
            <a:off x="4648200" y="304800"/>
            <a:ext cx="4191000" cy="6248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t-IT" altLang="it-IT">
              <a:latin typeface="Comic Sans MS" panose="030F0902030302020204" pitchFamily="66" charset="0"/>
            </a:endParaRPr>
          </a:p>
        </p:txBody>
      </p:sp>
      <p:sp>
        <p:nvSpPr>
          <p:cNvPr id="10245" name="Rectangle 4">
            <a:extLst>
              <a:ext uri="{FF2B5EF4-FFF2-40B4-BE49-F238E27FC236}">
                <a16:creationId xmlns:a16="http://schemas.microsoft.com/office/drawing/2014/main" xmlns="" id="{89A662B7-2FC0-52CB-52FF-E5E6E099347B}"/>
              </a:ext>
            </a:extLst>
          </p:cNvPr>
          <p:cNvSpPr>
            <a:spLocks noChangeArrowheads="1"/>
          </p:cNvSpPr>
          <p:nvPr/>
        </p:nvSpPr>
        <p:spPr bwMode="auto">
          <a:xfrm>
            <a:off x="179388" y="5157788"/>
            <a:ext cx="41433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latin typeface="Comic Sans MS" panose="030F0902030302020204" pitchFamily="66" charset="0"/>
              </a:rPr>
              <a:t> In Italia 4 milioni di abitazioni hanno concentrazioni di radon superiori ai livelli di sicurezza per la salute </a:t>
            </a:r>
          </a:p>
        </p:txBody>
      </p:sp>
      <p:sp>
        <p:nvSpPr>
          <p:cNvPr id="9" name="Rectangle 3">
            <a:extLst>
              <a:ext uri="{FF2B5EF4-FFF2-40B4-BE49-F238E27FC236}">
                <a16:creationId xmlns:a16="http://schemas.microsoft.com/office/drawing/2014/main" xmlns="" id="{CE892164-B443-76EF-D5E6-AB60CAED70BA}"/>
              </a:ext>
            </a:extLst>
          </p:cNvPr>
          <p:cNvSpPr txBox="1">
            <a:spLocks noChangeArrowheads="1"/>
          </p:cNvSpPr>
          <p:nvPr/>
        </p:nvSpPr>
        <p:spPr>
          <a:xfrm>
            <a:off x="428625" y="285750"/>
            <a:ext cx="3814763" cy="2286000"/>
          </a:xfrm>
          <a:prstGeom prst="rect">
            <a:avLst/>
          </a:prstGeom>
        </p:spPr>
        <p:txBody>
          <a:bodyPr/>
          <a:lstStyle/>
          <a:p>
            <a:pPr marL="342900" indent="-342900" eaLnBrk="0" fontAlgn="auto" hangingPunct="0">
              <a:lnSpc>
                <a:spcPct val="90000"/>
              </a:lnSpc>
              <a:spcBef>
                <a:spcPct val="20000"/>
              </a:spcBef>
              <a:spcAft>
                <a:spcPts val="0"/>
              </a:spcAft>
              <a:buClr>
                <a:srgbClr val="FFFF00"/>
              </a:buClr>
              <a:defRPr/>
            </a:pPr>
            <a:r>
              <a:rPr lang="it-IT" kern="0" dirty="0">
                <a:latin typeface="Comic Sans MS" pitchFamily="66" charset="0"/>
              </a:rPr>
              <a:t>Proviene da: </a:t>
            </a:r>
          </a:p>
          <a:p>
            <a:pPr marL="342900" indent="-342900" eaLnBrk="0" fontAlgn="auto" hangingPunct="0">
              <a:lnSpc>
                <a:spcPct val="90000"/>
              </a:lnSpc>
              <a:spcBef>
                <a:spcPct val="20000"/>
              </a:spcBef>
              <a:spcAft>
                <a:spcPts val="0"/>
              </a:spcAft>
              <a:buClr>
                <a:srgbClr val="FFFF00"/>
              </a:buClr>
              <a:buFontTx/>
              <a:buChar char="•"/>
              <a:defRPr/>
            </a:pPr>
            <a:r>
              <a:rPr lang="it-IT" kern="0" dirty="0">
                <a:latin typeface="Comic Sans MS" pitchFamily="66" charset="0"/>
              </a:rPr>
              <a:t>SUOLO : generato da rocce della crosta terrestre quali: lave, tufi, pozzolane e alcuni graniti</a:t>
            </a:r>
          </a:p>
          <a:p>
            <a:pPr marL="342900" indent="-342900" eaLnBrk="0" fontAlgn="auto" hangingPunct="0">
              <a:lnSpc>
                <a:spcPct val="90000"/>
              </a:lnSpc>
              <a:spcBef>
                <a:spcPct val="20000"/>
              </a:spcBef>
              <a:spcAft>
                <a:spcPts val="0"/>
              </a:spcAft>
              <a:buClr>
                <a:srgbClr val="FFFF00"/>
              </a:buClr>
              <a:buFontTx/>
              <a:buChar char="•"/>
              <a:defRPr/>
            </a:pPr>
            <a:r>
              <a:rPr lang="it-IT" kern="0" dirty="0">
                <a:latin typeface="Comic Sans MS" pitchFamily="66" charset="0"/>
              </a:rPr>
              <a:t>ACQUA : per diffusione dal suolo</a:t>
            </a:r>
          </a:p>
          <a:p>
            <a:pPr marL="342900" indent="-342900" eaLnBrk="0" fontAlgn="auto" hangingPunct="0">
              <a:lnSpc>
                <a:spcPct val="90000"/>
              </a:lnSpc>
              <a:spcBef>
                <a:spcPct val="20000"/>
              </a:spcBef>
              <a:spcAft>
                <a:spcPts val="0"/>
              </a:spcAft>
              <a:buClr>
                <a:srgbClr val="FFFF00"/>
              </a:buClr>
              <a:buFontTx/>
              <a:buChar char="•"/>
              <a:defRPr/>
            </a:pPr>
            <a:r>
              <a:rPr lang="it-IT" kern="0" dirty="0">
                <a:latin typeface="Comic Sans MS" pitchFamily="66" charset="0"/>
              </a:rPr>
              <a:t>ARIA : per diffusione dal suolo</a:t>
            </a:r>
          </a:p>
          <a:p>
            <a:pPr marL="342900" indent="-342900" eaLnBrk="0" fontAlgn="auto" hangingPunct="0">
              <a:lnSpc>
                <a:spcPct val="90000"/>
              </a:lnSpc>
              <a:spcBef>
                <a:spcPct val="20000"/>
              </a:spcBef>
              <a:spcAft>
                <a:spcPts val="0"/>
              </a:spcAft>
              <a:buClr>
                <a:srgbClr val="FFFF00"/>
              </a:buClr>
              <a:buFontTx/>
              <a:buChar char="•"/>
              <a:defRPr/>
            </a:pPr>
            <a:r>
              <a:rPr lang="it-IT" kern="0" dirty="0">
                <a:latin typeface="Comic Sans MS" pitchFamily="66" charset="0"/>
              </a:rPr>
              <a:t> MATERIALI DA COSTRUZIONE </a:t>
            </a:r>
          </a:p>
        </p:txBody>
      </p:sp>
      <p:sp>
        <p:nvSpPr>
          <p:cNvPr id="10247" name="Segnaposto numero diapositiva 6">
            <a:extLst>
              <a:ext uri="{FF2B5EF4-FFF2-40B4-BE49-F238E27FC236}">
                <a16:creationId xmlns:a16="http://schemas.microsoft.com/office/drawing/2014/main" xmlns="" id="{40FA2501-DE02-A7A8-A59F-F1CDE33A4730}"/>
              </a:ext>
            </a:extLst>
          </p:cNvPr>
          <p:cNvSpPr txBox="1">
            <a:spLocks noGrp="1"/>
          </p:cNvSpPr>
          <p:nvPr/>
        </p:nvSpPr>
        <p:spPr bwMode="auto">
          <a:xfrm>
            <a:off x="8382000" y="6500813"/>
            <a:ext cx="228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F29C225-FA39-E042-8F8F-C8DCA16F83D1}" type="slidenum">
              <a:rPr lang="it-IT" altLang="it-IT" sz="1200">
                <a:latin typeface="Comic Sans MS" panose="030F0902030302020204" pitchFamily="66" charset="0"/>
              </a:rPr>
              <a:pPr algn="r" eaLnBrk="1" hangingPunct="1"/>
              <a:t>9</a:t>
            </a:fld>
            <a:endParaRPr lang="it-IT" altLang="it-IT" sz="1200">
              <a:latin typeface="Comic Sans MS" panose="030F0902030302020204" pitchFamily="66" charset="0"/>
            </a:endParaRPr>
          </a:p>
        </p:txBody>
      </p:sp>
      <p:sp>
        <p:nvSpPr>
          <p:cNvPr id="10248" name="Segnaposto data 4">
            <a:extLst>
              <a:ext uri="{FF2B5EF4-FFF2-40B4-BE49-F238E27FC236}">
                <a16:creationId xmlns:a16="http://schemas.microsoft.com/office/drawing/2014/main" xmlns="" id="{8F5A8535-36D8-A7F3-BF88-5AA9F7356F11}"/>
              </a:ext>
            </a:extLst>
          </p:cNvPr>
          <p:cNvSpPr txBox="1">
            <a:spLocks noGrp="1"/>
          </p:cNvSpPr>
          <p:nvPr/>
        </p:nvSpPr>
        <p:spPr bwMode="auto">
          <a:xfrm>
            <a:off x="457200" y="6580188"/>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latin typeface="Comic Sans MS" panose="030F0902030302020204" pitchFamily="66" charset="0"/>
              </a:rPr>
              <a:t>Corso di  Chimica dell’ Ambiente </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TotalTime>
  <Words>2584</Words>
  <Application>Microsoft Office PowerPoint</Application>
  <PresentationFormat>On-screen Show (4:3)</PresentationFormat>
  <Paragraphs>256</Paragraphs>
  <Slides>20</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31" baseType="lpstr">
      <vt:lpstr>MS PGothic</vt:lpstr>
      <vt:lpstr>Arial</vt:lpstr>
      <vt:lpstr>Calibri</vt:lpstr>
      <vt:lpstr>Comic Sans MS</vt:lpstr>
      <vt:lpstr>Monotype Sorts</vt:lpstr>
      <vt:lpstr>Symbol</vt:lpstr>
      <vt:lpstr>Tahoma</vt:lpstr>
      <vt:lpstr>Wingdings</vt:lpstr>
      <vt:lpstr>Tema di Office</vt:lpstr>
      <vt:lpstr>ClipArt</vt:lpstr>
      <vt:lpstr>Chart</vt:lpstr>
      <vt:lpstr>PowerPoint Presentation</vt:lpstr>
      <vt:lpstr>INQUINAMENTO INTRAMURALE  o INQUINAMENTO DEGLI AMBIENTI CONFINATI (inquinamento indoor)</vt:lpstr>
      <vt:lpstr>DEFINIZIONE DI “AMBIENTE INDOOR”</vt:lpstr>
      <vt:lpstr>SICK BUILDING SYNDROME (SBS)</vt:lpstr>
      <vt:lpstr>PowerPoint Presentation</vt:lpstr>
      <vt:lpstr>Parametri fisici: RADON </vt:lpstr>
      <vt:lpstr>PowerPoint Presentation</vt:lpstr>
      <vt:lpstr>PowerPoint Presentation</vt:lpstr>
      <vt:lpstr>PowerPoint Presentation</vt:lpstr>
      <vt:lpstr>MONOSSIDO DI  CARBONIO (CO)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FUMO da sigaretta</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dc:creator>
  <cp:lastModifiedBy>Utente</cp:lastModifiedBy>
  <cp:revision>66</cp:revision>
  <dcterms:created xsi:type="dcterms:W3CDTF">2012-12-05T18:13:44Z</dcterms:created>
  <dcterms:modified xsi:type="dcterms:W3CDTF">2023-05-24T09:37:40Z</dcterms:modified>
</cp:coreProperties>
</file>