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1014" r:id="rId2"/>
    <p:sldId id="1009" r:id="rId3"/>
    <p:sldId id="1010" r:id="rId4"/>
    <p:sldId id="1011" r:id="rId5"/>
    <p:sldId id="1012" r:id="rId6"/>
    <p:sldId id="1013" r:id="rId7"/>
    <p:sldId id="964" r:id="rId8"/>
    <p:sldId id="965" r:id="rId9"/>
    <p:sldId id="966" r:id="rId10"/>
    <p:sldId id="967" r:id="rId11"/>
    <p:sldId id="968" r:id="rId12"/>
    <p:sldId id="969" r:id="rId13"/>
    <p:sldId id="970" r:id="rId14"/>
    <p:sldId id="971" r:id="rId15"/>
    <p:sldId id="972" r:id="rId16"/>
    <p:sldId id="973" r:id="rId17"/>
    <p:sldId id="974" r:id="rId18"/>
    <p:sldId id="975" r:id="rId19"/>
    <p:sldId id="976" r:id="rId20"/>
    <p:sldId id="977" r:id="rId21"/>
    <p:sldId id="978" r:id="rId22"/>
    <p:sldId id="979" r:id="rId23"/>
    <p:sldId id="980" r:id="rId24"/>
    <p:sldId id="981" r:id="rId25"/>
    <p:sldId id="982" r:id="rId26"/>
    <p:sldId id="983" r:id="rId27"/>
    <p:sldId id="984" r:id="rId28"/>
    <p:sldId id="985" r:id="rId29"/>
    <p:sldId id="986" r:id="rId30"/>
    <p:sldId id="987" r:id="rId31"/>
    <p:sldId id="988" r:id="rId32"/>
    <p:sldId id="989" r:id="rId33"/>
    <p:sldId id="990" r:id="rId34"/>
    <p:sldId id="991" r:id="rId35"/>
    <p:sldId id="992" r:id="rId36"/>
    <p:sldId id="993" r:id="rId37"/>
    <p:sldId id="994" r:id="rId38"/>
    <p:sldId id="995" r:id="rId39"/>
    <p:sldId id="996" r:id="rId40"/>
    <p:sldId id="997" r:id="rId41"/>
    <p:sldId id="998" r:id="rId42"/>
    <p:sldId id="999" r:id="rId43"/>
    <p:sldId id="1003" r:id="rId44"/>
    <p:sldId id="1004" r:id="rId45"/>
    <p:sldId id="1005" r:id="rId46"/>
    <p:sldId id="1006" r:id="rId47"/>
    <p:sldId id="1007" r:id="rId48"/>
    <p:sldId id="1008" r:id="rId4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co Viceconte" initials="EV" lastIdx="5" clrIdx="0">
    <p:extLst>
      <p:ext uri="{19B8F6BF-5375-455C-9EA6-DF929625EA0E}">
        <p15:presenceInfo xmlns="" xmlns:p15="http://schemas.microsoft.com/office/powerpoint/2012/main" userId="Enrico Viceco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669900"/>
    <a:srgbClr val="F707C4"/>
    <a:srgbClr val="FF3300"/>
    <a:srgbClr val="FFFFFF"/>
    <a:srgbClr val="FFFF00"/>
    <a:srgbClr val="5F5F5F"/>
    <a:srgbClr val="FEA900"/>
    <a:srgbClr val="9966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9T21:36:19.540" idx="5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EE4F2-8D00-41C6-BA3C-053DC5E5DAB7}" type="datetimeFigureOut">
              <a:rPr lang="it-IT" smtClean="0"/>
              <a:pPr/>
              <a:t>27/02/2022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F63D-C943-4703-8414-A5E525C538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9806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DA1D705-8910-41C5-9AF8-ECFE2FCDF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0B0FCA1-BAF4-467B-ACAF-BC42F7601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D85A4B1-2416-4ED8-8AEB-041AC440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AE4A-1A52-4CF5-9B24-EF85738010D6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E76118F-F2D6-44DF-9DD9-C2B6F780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46C2BE4-A4B1-4664-AE83-822C66D7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1580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6B0092-B538-45D7-9DA5-6BF6D066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07231CD7-096C-4123-818C-525CFB5F0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9F11F26-D5D3-436A-88F6-DF6C93EC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5007-CA56-400E-9538-82A2CD9C03ED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B3A1DB4-3C09-4C13-9CF1-CE1C224C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EEC4215-815D-43E5-A5FE-468DE97E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904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C6EE7FB2-0CC3-49FB-9440-774252C25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A80D1B58-4981-4E2A-80F2-A8903B756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E932227-67B1-4B18-99C6-381A2298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7D9C-F0BD-4B34-BFB1-CCF3737E74BC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E851513-51D4-456C-A284-C273F336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9651FBA-0938-45FF-8829-79546A8E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3898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6743DC0-B89F-415C-B413-5F7EDF4C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3649346-D2D3-440D-9265-BB42F7E6F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2E01628-9107-42B7-B1D4-EB609B37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91D-3DFD-4109-84E9-096B8E325CE1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070FDBF-AA23-4674-AC65-51AE3AB2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32EF22C-835A-4D95-A8C7-9E75B069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3656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461BB02-0577-4A6D-BA81-169CFFBA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42C728B-C8DB-432B-B049-C8CE68DB6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86F9974-26A7-4397-AB86-BD9B9967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1796-53E4-4EB3-88B3-ED7124A94807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41C2615-9CC9-4289-952B-574574BD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3C8F5D-144D-4657-BB89-9A1FADCA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0547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7C5B3DF-BB16-4A38-BFC3-DB566B96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3BB36EB-33F5-4620-B407-5242377A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53A6E7C-CE9B-4167-9416-6508FAA26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0FC4116-FD30-4EAA-BB18-1B8C9C59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B8F8-284A-472C-BDD9-E925DAF1B26E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548A96CA-D432-4F41-A452-FA18EE2D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B12FC9C4-9800-45B3-AB8A-5D540184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914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E0FBEC8-F246-434A-8C04-9692A8F9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9C80973-8F5E-4481-8206-AEA16CD98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9C17188-1F7C-4DF1-8678-8D8EA850F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766C01B-4387-42DB-B8D0-B2D6C6D03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93A7314-CE61-476F-A5DD-47F9D2F9E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FD509AA7-BB3B-4F41-9E00-66C6DE8D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E598-5193-4DC9-87EB-DD02C1BA2639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57B42BC-4799-44F7-8C2F-2F47097E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B2248CD3-97AD-4E11-A666-DA9E7344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60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F5FE4D-1781-4474-A358-B7BCE040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C16D6D3A-33E9-40D4-B3DF-10A87572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3074-58E7-4563-9E6F-D565095D1CD0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01A3324C-2A54-4D84-B47F-F7A376DF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8235783F-59F2-494D-B97E-74E1C2EF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5168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B004A747-8535-47ED-B2E0-91A3285B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F0ED2E06-C3D5-4EB6-9ECE-6C19C6F4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CD9B778-AA88-4A0B-8004-33CF3592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955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0B4D1CC-0B5E-4BDF-BCFE-D0C08FA8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4456E83-79B1-4569-AA45-77408301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D6D7AD96-7445-4056-ABFA-34BC51F56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481FBACB-6ECD-46CF-AC8D-835F4C9C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5E17-291D-4AE8-ACFC-306C4464A043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442E73A-B7B4-4389-BC8E-97A446CA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EBC2EBF-D0AC-4A41-A5E1-41C412F0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7981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A6F07E-7C62-48D5-9E5D-7B754D21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33A9649B-CA56-49FD-9378-B5ECC19C9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A5776BD9-A2F5-49A7-9AE7-F5F735F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10B4C43B-5A28-408D-B58F-1238A53C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A9B8-3D8E-4C40-8A88-9CBD3A11C8BB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B04687B3-4AA5-4280-8E9E-A8B0F138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7E9A17E-83A9-4B28-B6E4-AEB55242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22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C45AC37F-8003-470C-8C43-B69A44C0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99B4546-FB6C-4EDD-9EB9-F40A24F04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BD6C0AA-B8A2-4744-A705-126EE8537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B651-496A-414C-ABAF-BEA585E22592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0365E88-C948-4CCC-88FE-1CDAADC1F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91B1E3D-244B-4052-AE20-3E3ACF659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66CF-62E3-44AA-B5F8-91C8785CF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566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15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15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15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10" Type="http://schemas.microsoft.com/office/2007/relationships/hdphoto" Target="../media/hdphoto4.wdp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jpe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38.png"/><Relationship Id="rId10" Type="http://schemas.microsoft.com/office/2007/relationships/hdphoto" Target="../media/hdphoto4.wdp"/><Relationship Id="rId4" Type="http://schemas.openxmlformats.org/officeDocument/2006/relationships/image" Target="../media/image54.jpe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8.jpe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6.pn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3.png"/><Relationship Id="rId7" Type="http://schemas.openxmlformats.org/officeDocument/2006/relationships/image" Target="../media/image58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microsoft.com/office/2007/relationships/hdphoto" Target="../media/hdphoto4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5.jpeg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2.png"/><Relationship Id="rId7" Type="http://schemas.openxmlformats.org/officeDocument/2006/relationships/image" Target="../media/image68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../media/image72.png"/><Relationship Id="rId9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7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4.png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5B9B2266-3205-48D9-B2B5-953C9523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Igor </a:t>
            </a:r>
            <a:r>
              <a:rPr lang="it-IT" dirty="0" err="1"/>
              <a:t>Ansoff’s</a:t>
            </a:r>
            <a:r>
              <a:rPr lang="it-IT" dirty="0"/>
              <a:t> Growth Framework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EA5933B8-5F3F-4CAF-A54E-1E1309D8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FB71A60-E3CF-483B-92E3-944D51BC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3077D74-825A-483A-ADD1-6C628F33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26" name="Picture 2" descr="Amazon.it: Senryaku keiei ron. - H Igor Ansoff - Libri">
            <a:extLst>
              <a:ext uri="{FF2B5EF4-FFF2-40B4-BE49-F238E27FC236}">
                <a16:creationId xmlns:a16="http://schemas.microsoft.com/office/drawing/2014/main" xmlns="" id="{9D896381-7A94-441D-AA5F-3620C5CBC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7932" y="2058539"/>
            <a:ext cx="2795748" cy="393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23A69B8-92CC-445E-AC2A-60DEA7DB46F4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1680" y="2423664"/>
            <a:ext cx="3764280" cy="393268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8" name="CasellaDiTesto 7"/>
          <p:cNvSpPr txBox="1"/>
          <p:nvPr/>
        </p:nvSpPr>
        <p:spPr>
          <a:xfrm>
            <a:off x="274320" y="4568096"/>
            <a:ext cx="3605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Analyze your growth opportunities based on your own capabilities: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market diversification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product diversification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market and product diversification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962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6AD97D3-69AB-4EF9-95ED-5BF6723F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F5F983A5-12B4-4489-85B5-78161719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0FDEC68-338C-4338-95E8-0D36B494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E15633A-9013-4241-A03E-9370699F1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943" y="136525"/>
            <a:ext cx="6468382" cy="67205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8BA63AA-ACB8-47B5-9D79-180ABA199E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0486" y="2471036"/>
            <a:ext cx="1992233" cy="199223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85F4A89F-E35A-45DC-964A-273278F6E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710" y="2969981"/>
            <a:ext cx="1992233" cy="199223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9B5FFCFA-B207-41F4-9D97-246C8E6447A3}"/>
              </a:ext>
            </a:extLst>
          </p:cNvPr>
          <p:cNvSpPr/>
          <p:nvPr/>
        </p:nvSpPr>
        <p:spPr>
          <a:xfrm>
            <a:off x="3461657" y="751114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680FE54-BCE9-4563-B825-437D4FC5A4EB}"/>
              </a:ext>
            </a:extLst>
          </p:cNvPr>
          <p:cNvSpPr/>
          <p:nvPr/>
        </p:nvSpPr>
        <p:spPr>
          <a:xfrm>
            <a:off x="6328895" y="823058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CC29B53-F7AE-42AE-B06C-BDEAC73FDC35}"/>
              </a:ext>
            </a:extLst>
          </p:cNvPr>
          <p:cNvSpPr/>
          <p:nvPr/>
        </p:nvSpPr>
        <p:spPr>
          <a:xfrm>
            <a:off x="3461657" y="3570531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3433171E-8DC7-4E3B-B8F0-FC8CACEA86AD}"/>
              </a:ext>
            </a:extLst>
          </p:cNvPr>
          <p:cNvSpPr/>
          <p:nvPr/>
        </p:nvSpPr>
        <p:spPr>
          <a:xfrm>
            <a:off x="6205991" y="3613471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F1DFEF9D-F620-42F9-B7F3-513BC4A10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0896" y="1451889"/>
            <a:ext cx="1326127" cy="1326128"/>
          </a:xfrm>
          <a:prstGeom prst="rect">
            <a:avLst/>
          </a:prstGeom>
        </p:spPr>
      </p:pic>
      <p:pic>
        <p:nvPicPr>
          <p:cNvPr id="13" name="Picture 4" descr="felix the cat - | Felix the cats, Old cartoons, Cat mom">
            <a:extLst>
              <a:ext uri="{FF2B5EF4-FFF2-40B4-BE49-F238E27FC236}">
                <a16:creationId xmlns="" xmlns:a16="http://schemas.microsoft.com/office/drawing/2014/main" id="{D4A22743-F7C1-4A9A-89F5-C525BB9F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338" y="3560981"/>
            <a:ext cx="2131460" cy="2408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57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6AD97D3-69AB-4EF9-95ED-5BF6723F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F5F983A5-12B4-4489-85B5-78161719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0FDEC68-338C-4338-95E8-0D36B494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E15633A-9013-4241-A03E-9370699F1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943" y="136525"/>
            <a:ext cx="6468382" cy="67205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8BA63AA-ACB8-47B5-9D79-180ABA199E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0486" y="2471036"/>
            <a:ext cx="1992233" cy="199223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85F4A89F-E35A-45DC-964A-273278F6E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710" y="2969981"/>
            <a:ext cx="1992233" cy="199223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9B5FFCFA-B207-41F4-9D97-246C8E6447A3}"/>
              </a:ext>
            </a:extLst>
          </p:cNvPr>
          <p:cNvSpPr/>
          <p:nvPr/>
        </p:nvSpPr>
        <p:spPr>
          <a:xfrm>
            <a:off x="3461657" y="751114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680FE54-BCE9-4563-B825-437D4FC5A4EB}"/>
              </a:ext>
            </a:extLst>
          </p:cNvPr>
          <p:cNvSpPr/>
          <p:nvPr/>
        </p:nvSpPr>
        <p:spPr>
          <a:xfrm>
            <a:off x="6328895" y="823058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CC29B53-F7AE-42AE-B06C-BDEAC73FDC35}"/>
              </a:ext>
            </a:extLst>
          </p:cNvPr>
          <p:cNvSpPr/>
          <p:nvPr/>
        </p:nvSpPr>
        <p:spPr>
          <a:xfrm>
            <a:off x="3461657" y="3570531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3433171E-8DC7-4E3B-B8F0-FC8CACEA86AD}"/>
              </a:ext>
            </a:extLst>
          </p:cNvPr>
          <p:cNvSpPr/>
          <p:nvPr/>
        </p:nvSpPr>
        <p:spPr>
          <a:xfrm>
            <a:off x="6205991" y="3613471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F1DFEF9D-F620-42F9-B7F3-513BC4A10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7950" y="4355509"/>
            <a:ext cx="1326127" cy="1326128"/>
          </a:xfrm>
          <a:prstGeom prst="rect">
            <a:avLst/>
          </a:prstGeom>
        </p:spPr>
      </p:pic>
      <p:pic>
        <p:nvPicPr>
          <p:cNvPr id="13" name="Picture 4" descr="felix the cat - | Felix the cats, Old cartoons, Cat mom">
            <a:extLst>
              <a:ext uri="{FF2B5EF4-FFF2-40B4-BE49-F238E27FC236}">
                <a16:creationId xmlns="" xmlns:a16="http://schemas.microsoft.com/office/drawing/2014/main" id="{2234166C-FD76-49B6-8C6F-91C4E71B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338" y="3560981"/>
            <a:ext cx="2131460" cy="2408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73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6AD97D3-69AB-4EF9-95ED-5BF6723F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F5F983A5-12B4-4489-85B5-78161719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0FDEC68-338C-4338-95E8-0D36B494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E15633A-9013-4241-A03E-9370699F1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943" y="136525"/>
            <a:ext cx="6468382" cy="672053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9B5FFCFA-B207-41F4-9D97-246C8E6447A3}"/>
              </a:ext>
            </a:extLst>
          </p:cNvPr>
          <p:cNvSpPr/>
          <p:nvPr/>
        </p:nvSpPr>
        <p:spPr>
          <a:xfrm>
            <a:off x="3461657" y="751114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680FE54-BCE9-4563-B825-437D4FC5A4EB}"/>
              </a:ext>
            </a:extLst>
          </p:cNvPr>
          <p:cNvSpPr/>
          <p:nvPr/>
        </p:nvSpPr>
        <p:spPr>
          <a:xfrm>
            <a:off x="6328895" y="823058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CC29B53-F7AE-42AE-B06C-BDEAC73FDC35}"/>
              </a:ext>
            </a:extLst>
          </p:cNvPr>
          <p:cNvSpPr/>
          <p:nvPr/>
        </p:nvSpPr>
        <p:spPr>
          <a:xfrm>
            <a:off x="3461657" y="3570531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3433171E-8DC7-4E3B-B8F0-FC8CACEA86AD}"/>
              </a:ext>
            </a:extLst>
          </p:cNvPr>
          <p:cNvSpPr/>
          <p:nvPr/>
        </p:nvSpPr>
        <p:spPr>
          <a:xfrm>
            <a:off x="6205991" y="3613471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F1DFEF9D-F620-42F9-B7F3-513BC4A10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7950" y="4355509"/>
            <a:ext cx="1326127" cy="132612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75045C82-68AE-49EF-AC3C-1B6BE00C1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319" y="4268134"/>
            <a:ext cx="1326127" cy="1326128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D97B79E1-E176-475D-AFA3-0475C277D4AB}"/>
              </a:ext>
            </a:extLst>
          </p:cNvPr>
          <p:cNvGrpSpPr/>
          <p:nvPr/>
        </p:nvGrpSpPr>
        <p:grpSpPr>
          <a:xfrm>
            <a:off x="3925420" y="1270368"/>
            <a:ext cx="1668273" cy="1854136"/>
            <a:chOff x="3685814" y="832528"/>
            <a:chExt cx="2241457" cy="2491179"/>
          </a:xfrm>
        </p:grpSpPr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58D0D7E6-3D40-4CEA-9639-29A8EFEE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3685814" y="832528"/>
              <a:ext cx="1992233" cy="1992234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="" xmlns:a16="http://schemas.microsoft.com/office/drawing/2014/main" id="{5EA1A3E7-316D-4335-9AF2-6BC325AB8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35038" y="1331473"/>
              <a:ext cx="1992233" cy="1992234"/>
            </a:xfrm>
            <a:prstGeom prst="rect">
              <a:avLst/>
            </a:prstGeom>
          </p:spPr>
        </p:pic>
      </p:grpSp>
      <p:pic>
        <p:nvPicPr>
          <p:cNvPr id="15" name="Picture 4" descr="felix the cat - | Felix the cats, Old cartoons, Cat mom">
            <a:extLst>
              <a:ext uri="{FF2B5EF4-FFF2-40B4-BE49-F238E27FC236}">
                <a16:creationId xmlns="" xmlns:a16="http://schemas.microsoft.com/office/drawing/2014/main" id="{A0B5D4C2-6BB2-4CDD-965F-B25E33DC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338" y="3560981"/>
            <a:ext cx="2131460" cy="2408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80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6AD97D3-69AB-4EF9-95ED-5BF6723F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F5F983A5-12B4-4489-85B5-78161719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0FDEC68-338C-4338-95E8-0D36B494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E15633A-9013-4241-A03E-9370699F1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943" y="136525"/>
            <a:ext cx="6468382" cy="6720539"/>
          </a:xfrm>
          <a:prstGeom prst="rect">
            <a:avLst/>
          </a:prstGeom>
        </p:spPr>
      </p:pic>
      <p:grpSp>
        <p:nvGrpSpPr>
          <p:cNvPr id="6" name="Gruppo 9">
            <a:extLst>
              <a:ext uri="{FF2B5EF4-FFF2-40B4-BE49-F238E27FC236}">
                <a16:creationId xmlns="" xmlns:a16="http://schemas.microsoft.com/office/drawing/2014/main" id="{63EAE359-0053-440C-9330-EAD7812712FA}"/>
              </a:ext>
            </a:extLst>
          </p:cNvPr>
          <p:cNvGrpSpPr/>
          <p:nvPr/>
        </p:nvGrpSpPr>
        <p:grpSpPr>
          <a:xfrm>
            <a:off x="5402479" y="2738592"/>
            <a:ext cx="1118063" cy="1380815"/>
            <a:chOff x="-39182" y="1759262"/>
            <a:chExt cx="2984747" cy="3686180"/>
          </a:xfrm>
        </p:grpSpPr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832393AF-D2E3-4BB9-A0B1-734C6AEF6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9182" y="1759262"/>
              <a:ext cx="1878139" cy="1878139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854372EC-EF08-478C-BE9F-67236E216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26438" y="2312235"/>
              <a:ext cx="2505673" cy="2505673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DF9C2D3D-6BA0-4495-AB5F-D90E7CE71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9892" y="2939769"/>
              <a:ext cx="2505673" cy="2505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50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45DFBCD8-6180-40B9-BDC2-D6CCB196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A1A2DEDA-58C3-4AFE-90DF-766AEE27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5E79D1B-2660-4AD3-A97B-FC5ACF7E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2E08FBF9-83B2-4153-8D42-C7F28C992B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4976" y="519773"/>
            <a:ext cx="4938188" cy="1281430"/>
          </a:xfrm>
          <a:prstGeom prst="rect">
            <a:avLst/>
          </a:prstGeom>
        </p:spPr>
      </p:pic>
      <p:pic>
        <p:nvPicPr>
          <p:cNvPr id="6" name="Picture 4" descr="Felix The Cat Sticker">
            <a:extLst>
              <a:ext uri="{FF2B5EF4-FFF2-40B4-BE49-F238E27FC236}">
                <a16:creationId xmlns="" xmlns:a16="http://schemas.microsoft.com/office/drawing/2014/main" id="{4B8464CF-013E-4A1F-98FC-70D81A1F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47" y="2703299"/>
            <a:ext cx="2765956" cy="2765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metto: rettangolo con angoli arrotondati 6">
            <a:extLst>
              <a:ext uri="{FF2B5EF4-FFF2-40B4-BE49-F238E27FC236}">
                <a16:creationId xmlns="" xmlns:a16="http://schemas.microsoft.com/office/drawing/2014/main" id="{34BA3309-48A3-4452-AA4D-169E34E46A14}"/>
              </a:ext>
            </a:extLst>
          </p:cNvPr>
          <p:cNvSpPr/>
          <p:nvPr/>
        </p:nvSpPr>
        <p:spPr>
          <a:xfrm>
            <a:off x="119908" y="308148"/>
            <a:ext cx="3015067" cy="1542123"/>
          </a:xfrm>
          <a:prstGeom prst="wedgeRoundRectCallout">
            <a:avLst>
              <a:gd name="adj1" fmla="val -7254"/>
              <a:gd name="adj2" fmla="val 1136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WHAT IS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MY BUSINESS ?</a:t>
            </a:r>
          </a:p>
        </p:txBody>
      </p:sp>
    </p:spTree>
    <p:extLst>
      <p:ext uri="{BB962C8B-B14F-4D97-AF65-F5344CB8AC3E}">
        <p14:creationId xmlns="" xmlns:p14="http://schemas.microsoft.com/office/powerpoint/2010/main" val="19409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45DFBCD8-6180-40B9-BDC2-D6CCB196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A1A2DEDA-58C3-4AFE-90DF-766AEE27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5E79D1B-2660-4AD3-A97B-FC5ACF7E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2E08FBF9-83B2-4153-8D42-C7F28C992B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4976" y="519773"/>
            <a:ext cx="4938188" cy="128143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0D651D78-F270-491F-9F5C-20443B1E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4" y="2392680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Modern Simple Office Chair, Onefa with Adjustable ...">
            <a:extLst>
              <a:ext uri="{FF2B5EF4-FFF2-40B4-BE49-F238E27FC236}">
                <a16:creationId xmlns="" xmlns:a16="http://schemas.microsoft.com/office/drawing/2014/main" id="{92FE7F91-2A46-4A17-80F4-A25033E7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5894" y="2575560"/>
            <a:ext cx="2807970" cy="2807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E98635B9-14CE-4F0C-81E6-A31039CE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54" y="2182547"/>
            <a:ext cx="3411115" cy="3411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2A2339FB-4191-46EC-9A7E-E6391B522C77}"/>
              </a:ext>
            </a:extLst>
          </p:cNvPr>
          <p:cNvSpPr txBox="1"/>
          <p:nvPr/>
        </p:nvSpPr>
        <p:spPr>
          <a:xfrm>
            <a:off x="2545676" y="5554980"/>
            <a:ext cx="97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Arial Black" panose="020B0A04020102020204" pitchFamily="34" charset="0"/>
              </a:rPr>
              <a:t>BASIC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B54C9FB3-486D-487E-9E9C-0ACBC294D496}"/>
              </a:ext>
            </a:extLst>
          </p:cNvPr>
          <p:cNvSpPr txBox="1"/>
          <p:nvPr/>
        </p:nvSpPr>
        <p:spPr>
          <a:xfrm>
            <a:off x="5468140" y="5514063"/>
            <a:ext cx="71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Arial Black" panose="020B0A04020102020204" pitchFamily="34" charset="0"/>
              </a:rPr>
              <a:t>PRO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40B7B79F-77DA-47D4-B8E4-145234701DC3}"/>
              </a:ext>
            </a:extLst>
          </p:cNvPr>
          <p:cNvSpPr txBox="1"/>
          <p:nvPr/>
        </p:nvSpPr>
        <p:spPr>
          <a:xfrm>
            <a:off x="8134124" y="5605674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Arial Black" panose="020B0A04020102020204" pitchFamily="34" charset="0"/>
              </a:rPr>
              <a:t>EXECUTIVE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="" xmlns:a16="http://schemas.microsoft.com/office/drawing/2014/main" id="{9C813926-D17C-411B-BAE0-BA753D765CBB}"/>
              </a:ext>
            </a:extLst>
          </p:cNvPr>
          <p:cNvSpPr txBox="1"/>
          <p:nvPr/>
        </p:nvSpPr>
        <p:spPr>
          <a:xfrm>
            <a:off x="3342072" y="1529834"/>
            <a:ext cx="452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Arial Black" panose="020B0A04020102020204" pitchFamily="34" charset="0"/>
              </a:rPr>
              <a:t>CHAIRS FOR BUSINESS COMFORT</a:t>
            </a:r>
          </a:p>
        </p:txBody>
      </p:sp>
      <p:pic>
        <p:nvPicPr>
          <p:cNvPr id="6" name="Picture 4" descr="Felix The Cat Sticker">
            <a:extLst>
              <a:ext uri="{FF2B5EF4-FFF2-40B4-BE49-F238E27FC236}">
                <a16:creationId xmlns="" xmlns:a16="http://schemas.microsoft.com/office/drawing/2014/main" id="{4B8464CF-013E-4A1F-98FC-70D81A1F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47" y="2703299"/>
            <a:ext cx="2765956" cy="2765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metto: rettangolo con angoli arrotondati 6">
            <a:extLst>
              <a:ext uri="{FF2B5EF4-FFF2-40B4-BE49-F238E27FC236}">
                <a16:creationId xmlns="" xmlns:a16="http://schemas.microsoft.com/office/drawing/2014/main" id="{34BA3309-48A3-4452-AA4D-169E34E46A14}"/>
              </a:ext>
            </a:extLst>
          </p:cNvPr>
          <p:cNvSpPr/>
          <p:nvPr/>
        </p:nvSpPr>
        <p:spPr>
          <a:xfrm>
            <a:off x="119909" y="308148"/>
            <a:ext cx="2807970" cy="1542123"/>
          </a:xfrm>
          <a:prstGeom prst="wedgeRoundRectCallout">
            <a:avLst>
              <a:gd name="adj1" fmla="val -7254"/>
              <a:gd name="adj2" fmla="val 1136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THIS IS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MY BUSINESS !</a:t>
            </a:r>
          </a:p>
        </p:txBody>
      </p:sp>
    </p:spTree>
    <p:extLst>
      <p:ext uri="{BB962C8B-B14F-4D97-AF65-F5344CB8AC3E}">
        <p14:creationId xmlns="" xmlns:p14="http://schemas.microsoft.com/office/powerpoint/2010/main" val="23035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elix the cat - | Felix the cats, Old cartoons, Cat mom">
            <a:extLst>
              <a:ext uri="{FF2B5EF4-FFF2-40B4-BE49-F238E27FC236}">
                <a16:creationId xmlns="" xmlns:a16="http://schemas.microsoft.com/office/drawing/2014/main" id="{E2935D4B-4D8C-47A9-A80C-FB7BBA7E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20" y="2898360"/>
            <a:ext cx="3383280" cy="3823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B137A8D-911C-4A50-8706-2862A088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8135DE8-6E29-491C-A5BB-9EE5EA3B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Fumetto: rettangolo con angoli arrotondati 4">
            <a:extLst>
              <a:ext uri="{FF2B5EF4-FFF2-40B4-BE49-F238E27FC236}">
                <a16:creationId xmlns="" xmlns:a16="http://schemas.microsoft.com/office/drawing/2014/main" id="{098C9684-64FA-4F66-A1ED-41B07B4294D8}"/>
              </a:ext>
            </a:extLst>
          </p:cNvPr>
          <p:cNvSpPr/>
          <p:nvPr/>
        </p:nvSpPr>
        <p:spPr>
          <a:xfrm>
            <a:off x="685800" y="1295400"/>
            <a:ext cx="5364480" cy="2026920"/>
          </a:xfrm>
          <a:prstGeom prst="wedgeRoundRectCallout">
            <a:avLst>
              <a:gd name="adj1" fmla="val 67803"/>
              <a:gd name="adj2" fmla="val 782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7D57807-2170-4465-B9A8-B214A055CC46}"/>
              </a:ext>
            </a:extLst>
          </p:cNvPr>
          <p:cNvSpPr txBox="1"/>
          <p:nvPr/>
        </p:nvSpPr>
        <p:spPr>
          <a:xfrm>
            <a:off x="2231349" y="1893361"/>
            <a:ext cx="2273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LET ME TELL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A STORY ...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178C219D-1CA7-4E02-8E91-3105754968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5293" y="255932"/>
            <a:ext cx="4938188" cy="1281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56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F4BF7D0A-953B-438E-A3EA-2D85D106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919066-DA86-4ABF-8039-46438BBB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62593F0-B38C-4B5E-AD79-8CF6D966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9125AD4-FAC8-4D9C-8E2B-1F7DA16AD9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63" y="1538356"/>
            <a:ext cx="7264021" cy="4653427"/>
          </a:xfrm>
          <a:prstGeom prst="rect">
            <a:avLst/>
          </a:prstGeom>
        </p:spPr>
      </p:pic>
      <p:grpSp>
        <p:nvGrpSpPr>
          <p:cNvPr id="6" name="Gruppo 7">
            <a:extLst>
              <a:ext uri="{FF2B5EF4-FFF2-40B4-BE49-F238E27FC236}">
                <a16:creationId xmlns="" xmlns:a16="http://schemas.microsoft.com/office/drawing/2014/main" id="{21E372C2-E03B-4BAD-8981-7C1F0EBBCCD3}"/>
              </a:ext>
            </a:extLst>
          </p:cNvPr>
          <p:cNvGrpSpPr/>
          <p:nvPr/>
        </p:nvGrpSpPr>
        <p:grpSpPr>
          <a:xfrm>
            <a:off x="2356200" y="2873828"/>
            <a:ext cx="1682400" cy="1110344"/>
            <a:chOff x="1224643" y="961456"/>
            <a:chExt cx="5927272" cy="3411115"/>
          </a:xfrm>
        </p:grpSpPr>
        <p:pic>
          <p:nvPicPr>
            <p:cNvPr id="13" name="Picture 6">
              <a:extLst>
                <a:ext uri="{FF2B5EF4-FFF2-40B4-BE49-F238E27FC236}">
                  <a16:creationId xmlns="" xmlns:a16="http://schemas.microsoft.com/office/drawing/2014/main" id="{08FD5BDE-0FE4-47FC-90F6-C0B74A3366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477" r="13480"/>
            <a:stretch/>
          </p:blipFill>
          <p:spPr bwMode="auto">
            <a:xfrm>
              <a:off x="4660355" y="961456"/>
              <a:ext cx="2491560" cy="34111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Amazon.com: Modern Simple Office Chair, Onefa with Adjustable ...">
              <a:extLst>
                <a:ext uri="{FF2B5EF4-FFF2-40B4-BE49-F238E27FC236}">
                  <a16:creationId xmlns="" xmlns:a16="http://schemas.microsoft.com/office/drawing/2014/main" id="{8FE0C394-1890-4F99-88E7-9A76189C75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14" r="30514"/>
            <a:stretch/>
          </p:blipFill>
          <p:spPr bwMode="auto">
            <a:xfrm flipH="1">
              <a:off x="1224643" y="1171589"/>
              <a:ext cx="1436914" cy="28079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2CB6A61B-8A53-45FD-A07C-BAD6FB167A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36" r="16688"/>
            <a:stretch/>
          </p:blipFill>
          <p:spPr bwMode="auto">
            <a:xfrm>
              <a:off x="2661557" y="1171589"/>
              <a:ext cx="2131756" cy="29908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3BDD747F-672E-4571-ADFE-FBE88580CA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62" y="3812371"/>
            <a:ext cx="1506605" cy="1922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lla: nuvola 14">
            <a:extLst>
              <a:ext uri="{FF2B5EF4-FFF2-40B4-BE49-F238E27FC236}">
                <a16:creationId xmlns="" xmlns:a16="http://schemas.microsoft.com/office/drawing/2014/main" id="{11AAA292-101A-49A4-8B12-D1FE6FC17CD7}"/>
              </a:ext>
            </a:extLst>
          </p:cNvPr>
          <p:cNvSpPr/>
          <p:nvPr/>
        </p:nvSpPr>
        <p:spPr>
          <a:xfrm>
            <a:off x="8513386" y="2243235"/>
            <a:ext cx="2840414" cy="1404569"/>
          </a:xfrm>
          <a:prstGeom prst="cloudCallout">
            <a:avLst>
              <a:gd name="adj1" fmla="val 31506"/>
              <a:gd name="adj2" fmla="val 645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57E2E327-8565-4679-A0FC-B3BFB5C39E70}"/>
              </a:ext>
            </a:extLst>
          </p:cNvPr>
          <p:cNvSpPr txBox="1"/>
          <p:nvPr/>
        </p:nvSpPr>
        <p:spPr>
          <a:xfrm>
            <a:off x="8883180" y="2550662"/>
            <a:ext cx="21980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WOW! WE</a:t>
            </a:r>
          </a:p>
          <a:p>
            <a:pPr algn="ctr"/>
            <a:r>
              <a:rPr lang="it-IT" b="1" dirty="0">
                <a:latin typeface="Comic Sans MS" panose="030F0702030302020204" pitchFamily="66" charset="0"/>
              </a:rPr>
              <a:t>ARE  GROWING !</a:t>
            </a:r>
          </a:p>
        </p:txBody>
      </p:sp>
      <p:grpSp>
        <p:nvGrpSpPr>
          <p:cNvPr id="8" name="Gruppo 5">
            <a:extLst>
              <a:ext uri="{FF2B5EF4-FFF2-40B4-BE49-F238E27FC236}">
                <a16:creationId xmlns="" xmlns:a16="http://schemas.microsoft.com/office/drawing/2014/main" id="{F64C27CE-6AFF-4673-A1C9-EF7BE9AA9CAE}"/>
              </a:ext>
            </a:extLst>
          </p:cNvPr>
          <p:cNvGrpSpPr/>
          <p:nvPr/>
        </p:nvGrpSpPr>
        <p:grpSpPr>
          <a:xfrm>
            <a:off x="3055593" y="136525"/>
            <a:ext cx="8788368" cy="1938992"/>
            <a:chOff x="3055593" y="136525"/>
            <a:chExt cx="8788368" cy="1938992"/>
          </a:xfrm>
        </p:grpSpPr>
        <p:sp>
          <p:nvSpPr>
            <p:cNvPr id="9" name="CasellaDiTesto 8">
              <a:extLst>
                <a:ext uri="{FF2B5EF4-FFF2-40B4-BE49-F238E27FC236}">
                  <a16:creationId xmlns="" xmlns:a16="http://schemas.microsoft.com/office/drawing/2014/main" id="{67D3A2E8-6A91-4290-85EF-3893D2211AF1}"/>
                </a:ext>
              </a:extLst>
            </p:cNvPr>
            <p:cNvSpPr txBox="1"/>
            <p:nvPr/>
          </p:nvSpPr>
          <p:spPr>
            <a:xfrm>
              <a:off x="4462838" y="136525"/>
              <a:ext cx="73811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Keep improving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the value of our products for our customers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communication and relationships</a:t>
              </a:r>
            </a:p>
            <a:p>
              <a:endParaRPr lang="en-US" sz="2400" dirty="0"/>
            </a:p>
            <a:p>
              <a:r>
                <a:rPr lang="en-US" sz="2400" dirty="0"/>
                <a:t>Keep increasing efficiency = higher margins - lower prices</a:t>
              </a:r>
              <a:r>
                <a:rPr lang="it-IT" sz="2400" dirty="0"/>
                <a:t>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="" xmlns:a16="http://schemas.microsoft.com/office/drawing/2014/main" id="{DE2A523D-6E94-4D9A-AC53-D7EF4E09CAEF}"/>
                </a:ext>
              </a:extLst>
            </p:cNvPr>
            <p:cNvSpPr txBox="1"/>
            <p:nvPr/>
          </p:nvSpPr>
          <p:spPr>
            <a:xfrm>
              <a:off x="3055593" y="143923"/>
              <a:ext cx="14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/>
                <a:t>ACTIONS: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4228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90F125B-1A25-4607-B412-2CE22880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7D93CB3B-5E04-4844-AA06-4941478C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12A803F-D7F4-43E8-951A-773B4DDB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EEF4496B-6511-459C-9CA3-4FA58E8370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93" y="4050692"/>
            <a:ext cx="4938188" cy="128143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BE03F8E9-A068-410A-B79E-A08A11A78446}"/>
              </a:ext>
            </a:extLst>
          </p:cNvPr>
          <p:cNvSpPr txBox="1"/>
          <p:nvPr/>
        </p:nvSpPr>
        <p:spPr>
          <a:xfrm>
            <a:off x="321989" y="5060753"/>
            <a:ext cx="452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Arial Black" panose="020B0A04020102020204" pitchFamily="34" charset="0"/>
              </a:rPr>
              <a:t>CHAIRS FOR BUSINESS COMFORT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="" xmlns:a16="http://schemas.microsoft.com/office/drawing/2014/main" id="{17ED1E46-E39C-47BB-8074-F5112237D8B7}"/>
              </a:ext>
            </a:extLst>
          </p:cNvPr>
          <p:cNvSpPr/>
          <p:nvPr/>
        </p:nvSpPr>
        <p:spPr>
          <a:xfrm>
            <a:off x="283563" y="4903786"/>
            <a:ext cx="1240704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="" xmlns:a16="http://schemas.microsoft.com/office/drawing/2014/main" id="{9AC15F19-6B9A-4650-B632-8CA0431CD5C2}"/>
              </a:ext>
            </a:extLst>
          </p:cNvPr>
          <p:cNvSpPr/>
          <p:nvPr/>
        </p:nvSpPr>
        <p:spPr>
          <a:xfrm>
            <a:off x="2009141" y="4879659"/>
            <a:ext cx="1412832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18">
            <a:extLst>
              <a:ext uri="{FF2B5EF4-FFF2-40B4-BE49-F238E27FC236}">
                <a16:creationId xmlns="" xmlns:a16="http://schemas.microsoft.com/office/drawing/2014/main" id="{70A167FF-D893-4F35-B6DE-FEA7631B2965}"/>
              </a:ext>
            </a:extLst>
          </p:cNvPr>
          <p:cNvGrpSpPr/>
          <p:nvPr/>
        </p:nvGrpSpPr>
        <p:grpSpPr>
          <a:xfrm>
            <a:off x="5381810" y="435089"/>
            <a:ext cx="6614406" cy="6419669"/>
            <a:chOff x="6682012" y="1697012"/>
            <a:chExt cx="5314203" cy="5157746"/>
          </a:xfrm>
        </p:grpSpPr>
        <p:pic>
          <p:nvPicPr>
            <p:cNvPr id="14" name="Immagine 13">
              <a:extLst>
                <a:ext uri="{FF2B5EF4-FFF2-40B4-BE49-F238E27FC236}">
                  <a16:creationId xmlns="" xmlns:a16="http://schemas.microsoft.com/office/drawing/2014/main" id="{13C65D48-2E2A-4393-96EF-036B1F4D266D}"/>
                </a:ext>
              </a:extLst>
            </p:cNvPr>
            <p:cNvPicPr/>
            <p:nvPr/>
          </p:nvPicPr>
          <p:blipFill rotWithShape="1">
            <a:blip r:embed="rId3" cstate="print"/>
            <a:srcRect t="6586"/>
            <a:stretch/>
          </p:blipFill>
          <p:spPr>
            <a:xfrm>
              <a:off x="6682012" y="1697012"/>
              <a:ext cx="5314203" cy="5157746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="" xmlns:a16="http://schemas.microsoft.com/office/drawing/2014/main" id="{E9D66E44-CB4E-4C67-8A92-5CC8EF389718}"/>
                </a:ext>
              </a:extLst>
            </p:cNvPr>
            <p:cNvSpPr/>
            <p:nvPr/>
          </p:nvSpPr>
          <p:spPr>
            <a:xfrm>
              <a:off x="7559040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81433F7C-7D38-4363-9C62-129E4532878B}"/>
                </a:ext>
              </a:extLst>
            </p:cNvPr>
            <p:cNvSpPr/>
            <p:nvPr/>
          </p:nvSpPr>
          <p:spPr>
            <a:xfrm>
              <a:off x="9869067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="" xmlns:a16="http://schemas.microsoft.com/office/drawing/2014/main" id="{01DAD349-65CB-4C9E-8D57-1A5A306271B3}"/>
                </a:ext>
              </a:extLst>
            </p:cNvPr>
            <p:cNvSpPr/>
            <p:nvPr/>
          </p:nvSpPr>
          <p:spPr>
            <a:xfrm>
              <a:off x="7548837" y="187452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0C89F86E-AF18-4ED8-B0DA-758D474F7006}"/>
                </a:ext>
              </a:extLst>
            </p:cNvPr>
            <p:cNvSpPr/>
            <p:nvPr/>
          </p:nvSpPr>
          <p:spPr>
            <a:xfrm>
              <a:off x="9853523" y="1777243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7484A93-A087-41CE-9400-DD823B352F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8496" y="3952374"/>
            <a:ext cx="2671403" cy="1635516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="" xmlns:a16="http://schemas.microsoft.com/office/drawing/2014/main" id="{19B689E9-D996-4FFE-B38F-DCE58EB8FE61}"/>
              </a:ext>
            </a:extLst>
          </p:cNvPr>
          <p:cNvCxnSpPr>
            <a:cxnSpLocks/>
          </p:cNvCxnSpPr>
          <p:nvPr/>
        </p:nvCxnSpPr>
        <p:spPr>
          <a:xfrm>
            <a:off x="3302260" y="5438853"/>
            <a:ext cx="2203778" cy="5280"/>
          </a:xfrm>
          <a:prstGeom prst="straightConnector1">
            <a:avLst/>
          </a:pr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="" xmlns:a16="http://schemas.microsoft.com/office/drawing/2014/main" id="{B5EF3071-C806-496E-8E20-C384D29AA813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1342570" y="5528177"/>
            <a:ext cx="5428670" cy="1112623"/>
          </a:xfrm>
          <a:prstGeom prst="straightConnector1">
            <a:avLst/>
          </a:pr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8" name="Immagine 27">
            <a:extLst>
              <a:ext uri="{FF2B5EF4-FFF2-40B4-BE49-F238E27FC236}">
                <a16:creationId xmlns="" xmlns:a16="http://schemas.microsoft.com/office/drawing/2014/main" id="{8F73DF5D-FB71-469A-97B3-335256FE6B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8935" y="3379136"/>
            <a:ext cx="925569" cy="925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85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B137A8D-911C-4A50-8706-2862A088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8135DE8-6E29-491C-A5BB-9EE5EA3B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Fumetto: rettangolo con angoli arrotondati 4">
            <a:extLst>
              <a:ext uri="{FF2B5EF4-FFF2-40B4-BE49-F238E27FC236}">
                <a16:creationId xmlns="" xmlns:a16="http://schemas.microsoft.com/office/drawing/2014/main" id="{098C9684-64FA-4F66-A1ED-41B07B4294D8}"/>
              </a:ext>
            </a:extLst>
          </p:cNvPr>
          <p:cNvSpPr/>
          <p:nvPr/>
        </p:nvSpPr>
        <p:spPr>
          <a:xfrm>
            <a:off x="685800" y="1295400"/>
            <a:ext cx="5364480" cy="2026920"/>
          </a:xfrm>
          <a:prstGeom prst="wedgeRoundRectCallout">
            <a:avLst>
              <a:gd name="adj1" fmla="val 67803"/>
              <a:gd name="adj2" fmla="val 782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7D57807-2170-4465-B9A8-B214A055CC46}"/>
              </a:ext>
            </a:extLst>
          </p:cNvPr>
          <p:cNvSpPr txBox="1"/>
          <p:nvPr/>
        </p:nvSpPr>
        <p:spPr>
          <a:xfrm>
            <a:off x="1324852" y="1893361"/>
            <a:ext cx="4086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LET ME TELL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A DIFFERENT STORY ...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pic>
        <p:nvPicPr>
          <p:cNvPr id="27650" name="Picture 2" descr="Felix the Cat (Western Animation) - TV Tropes">
            <a:extLst>
              <a:ext uri="{FF2B5EF4-FFF2-40B4-BE49-F238E27FC236}">
                <a16:creationId xmlns="" xmlns:a16="http://schemas.microsoft.com/office/drawing/2014/main" id="{6906CACA-E2F4-4ADC-A784-8B10F5F0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3048000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178C219D-1CA7-4E02-8E91-3105754968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5293" y="255932"/>
            <a:ext cx="4938188" cy="1281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4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6AD97D3-69AB-4EF9-95ED-5BF6723F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F5F983A5-12B4-4489-85B5-78161719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0FDEC68-338C-4338-95E8-0D36B494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E15633A-9013-4241-A03E-9370699F1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943" y="136525"/>
            <a:ext cx="6468382" cy="6720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F4BF7D0A-953B-438E-A3EA-2D85D106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919066-DA86-4ABF-8039-46438BBB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62593F0-B38C-4B5E-AD79-8CF6D966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9125AD4-FAC8-4D9C-8E2B-1F7DA16AD9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63" y="1538356"/>
            <a:ext cx="7264021" cy="4653427"/>
          </a:xfrm>
          <a:prstGeom prst="rect">
            <a:avLst/>
          </a:prstGeom>
        </p:spPr>
      </p:pic>
      <p:grpSp>
        <p:nvGrpSpPr>
          <p:cNvPr id="5" name="Gruppo 7">
            <a:extLst>
              <a:ext uri="{FF2B5EF4-FFF2-40B4-BE49-F238E27FC236}">
                <a16:creationId xmlns="" xmlns:a16="http://schemas.microsoft.com/office/drawing/2014/main" id="{21E372C2-E03B-4BAD-8981-7C1F0EBBCCD3}"/>
              </a:ext>
            </a:extLst>
          </p:cNvPr>
          <p:cNvGrpSpPr/>
          <p:nvPr/>
        </p:nvGrpSpPr>
        <p:grpSpPr>
          <a:xfrm>
            <a:off x="5267273" y="983184"/>
            <a:ext cx="1682400" cy="1110344"/>
            <a:chOff x="1224643" y="961456"/>
            <a:chExt cx="5927272" cy="3411115"/>
          </a:xfrm>
        </p:grpSpPr>
        <p:pic>
          <p:nvPicPr>
            <p:cNvPr id="13" name="Picture 6">
              <a:extLst>
                <a:ext uri="{FF2B5EF4-FFF2-40B4-BE49-F238E27FC236}">
                  <a16:creationId xmlns="" xmlns:a16="http://schemas.microsoft.com/office/drawing/2014/main" id="{08FD5BDE-0FE4-47FC-90F6-C0B74A3366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477" r="13480"/>
            <a:stretch/>
          </p:blipFill>
          <p:spPr bwMode="auto">
            <a:xfrm>
              <a:off x="4660355" y="961456"/>
              <a:ext cx="2491560" cy="34111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Amazon.com: Modern Simple Office Chair, Onefa with Adjustable ...">
              <a:extLst>
                <a:ext uri="{FF2B5EF4-FFF2-40B4-BE49-F238E27FC236}">
                  <a16:creationId xmlns="" xmlns:a16="http://schemas.microsoft.com/office/drawing/2014/main" id="{8FE0C394-1890-4F99-88E7-9A76189C75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14" r="30514"/>
            <a:stretch/>
          </p:blipFill>
          <p:spPr bwMode="auto">
            <a:xfrm flipH="1">
              <a:off x="1224643" y="1171589"/>
              <a:ext cx="1436914" cy="28079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2CB6A61B-8A53-45FD-A07C-BAD6FB167A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36" r="16688"/>
            <a:stretch/>
          </p:blipFill>
          <p:spPr bwMode="auto">
            <a:xfrm>
              <a:off x="2661557" y="1171589"/>
              <a:ext cx="2131756" cy="29908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482" name="Picture 2" descr="Felix GIF - Find on GIFER">
            <a:extLst>
              <a:ext uri="{FF2B5EF4-FFF2-40B4-BE49-F238E27FC236}">
                <a16:creationId xmlns="" xmlns:a16="http://schemas.microsoft.com/office/drawing/2014/main" id="{EB740EAE-53D4-4C19-98B5-338C6CEB26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88" y="3664267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uvola 5">
            <a:extLst>
              <a:ext uri="{FF2B5EF4-FFF2-40B4-BE49-F238E27FC236}">
                <a16:creationId xmlns="" xmlns:a16="http://schemas.microsoft.com/office/drawing/2014/main" id="{2FA5F374-73E8-4DCB-8C16-59DD97B967E5}"/>
              </a:ext>
            </a:extLst>
          </p:cNvPr>
          <p:cNvSpPr/>
          <p:nvPr/>
        </p:nvSpPr>
        <p:spPr>
          <a:xfrm>
            <a:off x="8153400" y="1965600"/>
            <a:ext cx="2403337" cy="169866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DCF1BCCE-F179-4B4A-B790-256955ADFC8C}"/>
              </a:ext>
            </a:extLst>
          </p:cNvPr>
          <p:cNvSpPr txBox="1"/>
          <p:nvPr/>
        </p:nvSpPr>
        <p:spPr>
          <a:xfrm>
            <a:off x="8610600" y="2491768"/>
            <a:ext cx="17315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WE STOPPED</a:t>
            </a:r>
          </a:p>
          <a:p>
            <a:pPr algn="ctr"/>
            <a:r>
              <a:rPr lang="it-IT" b="1" dirty="0">
                <a:latin typeface="Comic Sans MS" panose="030F0702030302020204" pitchFamily="66" charset="0"/>
              </a:rPr>
              <a:t>GROWING !</a:t>
            </a:r>
          </a:p>
        </p:txBody>
      </p:sp>
    </p:spTree>
    <p:extLst>
      <p:ext uri="{BB962C8B-B14F-4D97-AF65-F5344CB8AC3E}">
        <p14:creationId xmlns="" xmlns:p14="http://schemas.microsoft.com/office/powerpoint/2010/main" val="24846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F4BF7D0A-953B-438E-A3EA-2D85D106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919066-DA86-4ABF-8039-46438BBB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62593F0-B38C-4B5E-AD79-8CF6D966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9125AD4-FAC8-4D9C-8E2B-1F7DA16AD9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63" y="1538356"/>
            <a:ext cx="7264021" cy="4653427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21E372C2-E03B-4BAD-8981-7C1F0EBBCCD3}"/>
              </a:ext>
            </a:extLst>
          </p:cNvPr>
          <p:cNvGrpSpPr/>
          <p:nvPr/>
        </p:nvGrpSpPr>
        <p:grpSpPr>
          <a:xfrm>
            <a:off x="5267273" y="983184"/>
            <a:ext cx="1682400" cy="1110344"/>
            <a:chOff x="1224643" y="961456"/>
            <a:chExt cx="5927272" cy="3411115"/>
          </a:xfrm>
        </p:grpSpPr>
        <p:pic>
          <p:nvPicPr>
            <p:cNvPr id="13" name="Picture 6">
              <a:extLst>
                <a:ext uri="{FF2B5EF4-FFF2-40B4-BE49-F238E27FC236}">
                  <a16:creationId xmlns="" xmlns:a16="http://schemas.microsoft.com/office/drawing/2014/main" id="{08FD5BDE-0FE4-47FC-90F6-C0B74A3366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477" r="13480"/>
            <a:stretch/>
          </p:blipFill>
          <p:spPr bwMode="auto">
            <a:xfrm>
              <a:off x="4660355" y="961456"/>
              <a:ext cx="2491560" cy="34111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Amazon.com: Modern Simple Office Chair, Onefa with Adjustable ...">
              <a:extLst>
                <a:ext uri="{FF2B5EF4-FFF2-40B4-BE49-F238E27FC236}">
                  <a16:creationId xmlns="" xmlns:a16="http://schemas.microsoft.com/office/drawing/2014/main" id="{8FE0C394-1890-4F99-88E7-9A76189C75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14" r="30514"/>
            <a:stretch/>
          </p:blipFill>
          <p:spPr bwMode="auto">
            <a:xfrm flipH="1">
              <a:off x="1224643" y="1171589"/>
              <a:ext cx="1436914" cy="28079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2CB6A61B-8A53-45FD-A07C-BAD6FB167A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36" r="16688"/>
            <a:stretch/>
          </p:blipFill>
          <p:spPr bwMode="auto">
            <a:xfrm>
              <a:off x="2661557" y="1171589"/>
              <a:ext cx="2131756" cy="29908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482" name="Picture 2" descr="Felix GIF - Find on GIFER">
            <a:extLst>
              <a:ext uri="{FF2B5EF4-FFF2-40B4-BE49-F238E27FC236}">
                <a16:creationId xmlns="" xmlns:a16="http://schemas.microsoft.com/office/drawing/2014/main" id="{EB740EAE-53D4-4C19-98B5-338C6CEB26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88" y="3664267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uvola 5">
            <a:extLst>
              <a:ext uri="{FF2B5EF4-FFF2-40B4-BE49-F238E27FC236}">
                <a16:creationId xmlns="" xmlns:a16="http://schemas.microsoft.com/office/drawing/2014/main" id="{2FA5F374-73E8-4DCB-8C16-59DD97B967E5}"/>
              </a:ext>
            </a:extLst>
          </p:cNvPr>
          <p:cNvSpPr/>
          <p:nvPr/>
        </p:nvSpPr>
        <p:spPr>
          <a:xfrm>
            <a:off x="7517014" y="1373790"/>
            <a:ext cx="3521374" cy="22904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7A67400-E16E-44B5-A428-03DF82E6029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99284" y="2390841"/>
            <a:ext cx="873822" cy="97268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4944F44F-ABA8-4A2E-B0AB-89B6D5B762AC}"/>
              </a:ext>
            </a:extLst>
          </p:cNvPr>
          <p:cNvSpPr txBox="1"/>
          <p:nvPr/>
        </p:nvSpPr>
        <p:spPr>
          <a:xfrm>
            <a:off x="8404475" y="1759268"/>
            <a:ext cx="212429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WHERE SHOULD</a:t>
            </a:r>
          </a:p>
          <a:p>
            <a:pPr algn="ctr"/>
            <a:r>
              <a:rPr lang="it-IT" b="1" dirty="0">
                <a:latin typeface="Comic Sans MS" panose="030F0702030302020204" pitchFamily="66" charset="0"/>
              </a:rPr>
              <a:t>WE INVEST ?</a:t>
            </a:r>
          </a:p>
        </p:txBody>
      </p:sp>
    </p:spTree>
    <p:extLst>
      <p:ext uri="{BB962C8B-B14F-4D97-AF65-F5344CB8AC3E}">
        <p14:creationId xmlns="" xmlns:p14="http://schemas.microsoft.com/office/powerpoint/2010/main" val="11194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90F125B-1A25-4607-B412-2CE22880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7D93CB3B-5E04-4844-AA06-4941478C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12A803F-D7F4-43E8-951A-773B4DDB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EEF4496B-6511-459C-9CA3-4FA58E8370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93" y="4050692"/>
            <a:ext cx="4938188" cy="128143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BE03F8E9-A068-410A-B79E-A08A11A78446}"/>
              </a:ext>
            </a:extLst>
          </p:cNvPr>
          <p:cNvSpPr txBox="1"/>
          <p:nvPr/>
        </p:nvSpPr>
        <p:spPr>
          <a:xfrm>
            <a:off x="541922" y="5060753"/>
            <a:ext cx="408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latin typeface="Arial Black" panose="020B0A04020102020204" pitchFamily="34" charset="0"/>
              </a:rPr>
              <a:t>SMART OFFICE FURNITURE</a:t>
            </a:r>
          </a:p>
        </p:txBody>
      </p:sp>
      <p:grpSp>
        <p:nvGrpSpPr>
          <p:cNvPr id="7" name="Gruppo 18">
            <a:extLst>
              <a:ext uri="{FF2B5EF4-FFF2-40B4-BE49-F238E27FC236}">
                <a16:creationId xmlns="" xmlns:a16="http://schemas.microsoft.com/office/drawing/2014/main" id="{70A167FF-D893-4F35-B6DE-FEA7631B2965}"/>
              </a:ext>
            </a:extLst>
          </p:cNvPr>
          <p:cNvGrpSpPr/>
          <p:nvPr/>
        </p:nvGrpSpPr>
        <p:grpSpPr>
          <a:xfrm>
            <a:off x="5381810" y="435089"/>
            <a:ext cx="6614406" cy="6419669"/>
            <a:chOff x="6682012" y="1697012"/>
            <a:chExt cx="5314203" cy="5157746"/>
          </a:xfrm>
        </p:grpSpPr>
        <p:pic>
          <p:nvPicPr>
            <p:cNvPr id="14" name="Immagine 13">
              <a:extLst>
                <a:ext uri="{FF2B5EF4-FFF2-40B4-BE49-F238E27FC236}">
                  <a16:creationId xmlns="" xmlns:a16="http://schemas.microsoft.com/office/drawing/2014/main" id="{13C65D48-2E2A-4393-96EF-036B1F4D266D}"/>
                </a:ext>
              </a:extLst>
            </p:cNvPr>
            <p:cNvPicPr/>
            <p:nvPr/>
          </p:nvPicPr>
          <p:blipFill rotWithShape="1">
            <a:blip r:embed="rId3" cstate="print"/>
            <a:srcRect t="6586"/>
            <a:stretch/>
          </p:blipFill>
          <p:spPr>
            <a:xfrm>
              <a:off x="6682012" y="1697012"/>
              <a:ext cx="5314203" cy="5157746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="" xmlns:a16="http://schemas.microsoft.com/office/drawing/2014/main" id="{E9D66E44-CB4E-4C67-8A92-5CC8EF389718}"/>
                </a:ext>
              </a:extLst>
            </p:cNvPr>
            <p:cNvSpPr/>
            <p:nvPr/>
          </p:nvSpPr>
          <p:spPr>
            <a:xfrm>
              <a:off x="7559040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81433F7C-7D38-4363-9C62-129E4532878B}"/>
                </a:ext>
              </a:extLst>
            </p:cNvPr>
            <p:cNvSpPr/>
            <p:nvPr/>
          </p:nvSpPr>
          <p:spPr>
            <a:xfrm>
              <a:off x="9869067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="" xmlns:a16="http://schemas.microsoft.com/office/drawing/2014/main" id="{01DAD349-65CB-4C9E-8D57-1A5A306271B3}"/>
                </a:ext>
              </a:extLst>
            </p:cNvPr>
            <p:cNvSpPr/>
            <p:nvPr/>
          </p:nvSpPr>
          <p:spPr>
            <a:xfrm>
              <a:off x="7548837" y="187452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0C89F86E-AF18-4ED8-B0DA-758D474F7006}"/>
                </a:ext>
              </a:extLst>
            </p:cNvPr>
            <p:cNvSpPr/>
            <p:nvPr/>
          </p:nvSpPr>
          <p:spPr>
            <a:xfrm>
              <a:off x="9853523" y="1777243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7484A93-A087-41CE-9400-DD823B352F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8496" y="3952374"/>
            <a:ext cx="2671403" cy="1635516"/>
          </a:xfrm>
          <a:prstGeom prst="rect">
            <a:avLst/>
          </a:prstGeom>
        </p:spPr>
      </p:pic>
      <p:grpSp>
        <p:nvGrpSpPr>
          <p:cNvPr id="9" name="Gruppo 6">
            <a:extLst>
              <a:ext uri="{FF2B5EF4-FFF2-40B4-BE49-F238E27FC236}">
                <a16:creationId xmlns="" xmlns:a16="http://schemas.microsoft.com/office/drawing/2014/main" id="{8323FE7F-6466-4040-B44D-1A1A7872AA99}"/>
              </a:ext>
            </a:extLst>
          </p:cNvPr>
          <p:cNvGrpSpPr/>
          <p:nvPr/>
        </p:nvGrpSpPr>
        <p:grpSpPr>
          <a:xfrm>
            <a:off x="195784" y="1433215"/>
            <a:ext cx="4578540" cy="2037022"/>
            <a:chOff x="0" y="1391978"/>
            <a:chExt cx="4578540" cy="2037022"/>
          </a:xfrm>
        </p:grpSpPr>
        <p:pic>
          <p:nvPicPr>
            <p:cNvPr id="4098" name="Picture 2" descr="ACCA: designer tables for the office – Lapalma">
              <a:extLst>
                <a:ext uri="{FF2B5EF4-FFF2-40B4-BE49-F238E27FC236}">
                  <a16:creationId xmlns="" xmlns:a16="http://schemas.microsoft.com/office/drawing/2014/main" id="{19FD163C-4EA2-46D8-ACB6-71172A5C7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64952"/>
              <a:ext cx="2186524" cy="13897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Executive office desk, glass top, metal structure | IDFdesign">
              <a:extLst>
                <a:ext uri="{FF2B5EF4-FFF2-40B4-BE49-F238E27FC236}">
                  <a16:creationId xmlns="" xmlns:a16="http://schemas.microsoft.com/office/drawing/2014/main" id="{DB55794B-5C56-48F7-B823-B79F9E9BA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277" y="1391978"/>
              <a:ext cx="2550263" cy="20370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CDEF5282-CC0B-4606-841A-1FCC7AFB48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27272"/>
          <a:stretch/>
        </p:blipFill>
        <p:spPr>
          <a:xfrm>
            <a:off x="195784" y="136525"/>
            <a:ext cx="3984874" cy="17743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57A3D4F-3E28-4E47-9D32-4CE5380F37E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74080" y="3825240"/>
            <a:ext cx="2671403" cy="194575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7939EAA9-BC28-460D-A16B-A36C6D85AA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7414" y="3362455"/>
            <a:ext cx="925569" cy="92557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25337A9-FCD8-4579-81BD-772E1F13ED62}"/>
              </a:ext>
            </a:extLst>
          </p:cNvPr>
          <p:cNvSpPr txBox="1"/>
          <p:nvPr/>
        </p:nvSpPr>
        <p:spPr>
          <a:xfrm>
            <a:off x="3887867" y="5753027"/>
            <a:ext cx="2027158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 Black" panose="020B0A04020102020204" pitchFamily="34" charset="0"/>
              </a:rPr>
              <a:t>LEVERAGE ON</a:t>
            </a:r>
          </a:p>
          <a:p>
            <a:pPr algn="ctr"/>
            <a:r>
              <a:rPr lang="it-IT" b="1" dirty="0">
                <a:latin typeface="Arial Black" panose="020B0A04020102020204" pitchFamily="34" charset="0"/>
              </a:rPr>
              <a:t>RELATIONAL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Arial Black" panose="020B0A04020102020204" pitchFamily="34" charset="0"/>
              </a:rPr>
              <a:t>CAPABILITIES</a:t>
            </a:r>
          </a:p>
        </p:txBody>
      </p:sp>
    </p:spTree>
    <p:extLst>
      <p:ext uri="{BB962C8B-B14F-4D97-AF65-F5344CB8AC3E}">
        <p14:creationId xmlns="" xmlns:p14="http://schemas.microsoft.com/office/powerpoint/2010/main" val="2986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Amazon.com: Modern Simple Office Chair, Onefa with Adjustable ...">
            <a:extLst>
              <a:ext uri="{FF2B5EF4-FFF2-40B4-BE49-F238E27FC236}">
                <a16:creationId xmlns="" xmlns:a16="http://schemas.microsoft.com/office/drawing/2014/main" id="{95E3E868-25E5-4C7D-9E08-BE1B33BB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2294" y="3543462"/>
            <a:ext cx="3328986" cy="3328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B137A8D-911C-4A50-8706-2862A088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8135DE8-6E29-491C-A5BB-9EE5EA3B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5" name="Fumetto: rettangolo con angoli arrotondati 4">
            <a:extLst>
              <a:ext uri="{FF2B5EF4-FFF2-40B4-BE49-F238E27FC236}">
                <a16:creationId xmlns="" xmlns:a16="http://schemas.microsoft.com/office/drawing/2014/main" id="{098C9684-64FA-4F66-A1ED-41B07B4294D8}"/>
              </a:ext>
            </a:extLst>
          </p:cNvPr>
          <p:cNvSpPr/>
          <p:nvPr/>
        </p:nvSpPr>
        <p:spPr>
          <a:xfrm>
            <a:off x="685800" y="1295400"/>
            <a:ext cx="5364480" cy="2026920"/>
          </a:xfrm>
          <a:prstGeom prst="wedgeRoundRectCallout">
            <a:avLst>
              <a:gd name="adj1" fmla="val 97064"/>
              <a:gd name="adj2" fmla="val 384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7D57807-2170-4465-B9A8-B214A055CC46}"/>
              </a:ext>
            </a:extLst>
          </p:cNvPr>
          <p:cNvSpPr txBox="1"/>
          <p:nvPr/>
        </p:nvSpPr>
        <p:spPr>
          <a:xfrm>
            <a:off x="1711977" y="1893361"/>
            <a:ext cx="33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LET ME TELL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A THIRD STORY ...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178C219D-1CA7-4E02-8E91-3105754968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5293" y="255932"/>
            <a:ext cx="4938188" cy="1281430"/>
          </a:xfrm>
          <a:prstGeom prst="rect">
            <a:avLst/>
          </a:prstGeom>
        </p:spPr>
      </p:pic>
      <p:pic>
        <p:nvPicPr>
          <p:cNvPr id="9" name="Picture 4" descr="Felix The Cat Sticker">
            <a:extLst>
              <a:ext uri="{FF2B5EF4-FFF2-40B4-BE49-F238E27FC236}">
                <a16:creationId xmlns="" xmlns:a16="http://schemas.microsoft.com/office/drawing/2014/main" id="{341D863F-78C1-4629-8438-91DC564D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509">
            <a:off x="7828426" y="2761937"/>
            <a:ext cx="2765956" cy="2765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95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Young Boy Sitting At A Table, Working On A Laptop Stock Photo ...">
            <a:extLst>
              <a:ext uri="{FF2B5EF4-FFF2-40B4-BE49-F238E27FC236}">
                <a16:creationId xmlns="" xmlns:a16="http://schemas.microsoft.com/office/drawing/2014/main" id="{A866D431-B312-4E09-959D-9F43E67B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6082637" cy="4051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8">
            <a:extLst>
              <a:ext uri="{FF2B5EF4-FFF2-40B4-BE49-F238E27FC236}">
                <a16:creationId xmlns="" xmlns:a16="http://schemas.microsoft.com/office/drawing/2014/main" id="{74E60EA7-3B58-41C6-84F8-F577106D2033}"/>
              </a:ext>
            </a:extLst>
          </p:cNvPr>
          <p:cNvGrpSpPr/>
          <p:nvPr/>
        </p:nvGrpSpPr>
        <p:grpSpPr>
          <a:xfrm>
            <a:off x="4328785" y="0"/>
            <a:ext cx="7846731" cy="2682240"/>
            <a:chOff x="4328785" y="0"/>
            <a:chExt cx="7846731" cy="2682240"/>
          </a:xfrm>
        </p:grpSpPr>
        <p:pic>
          <p:nvPicPr>
            <p:cNvPr id="6150" name="Picture 6" descr="The Overlap Between an Orthopedic Specialist and a Rheumatologist ...">
              <a:extLst>
                <a:ext uri="{FF2B5EF4-FFF2-40B4-BE49-F238E27FC236}">
                  <a16:creationId xmlns="" xmlns:a16="http://schemas.microsoft.com/office/drawing/2014/main" id="{A6463DDC-FC38-46DA-B73E-730937554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5853" y="0"/>
              <a:ext cx="6049663" cy="26822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umetto: rettangolo con angoli arrotondati 7">
              <a:extLst>
                <a:ext uri="{FF2B5EF4-FFF2-40B4-BE49-F238E27FC236}">
                  <a16:creationId xmlns="" xmlns:a16="http://schemas.microsoft.com/office/drawing/2014/main" id="{094764DF-8CD8-42D1-BA7C-B9862E6E0011}"/>
                </a:ext>
              </a:extLst>
            </p:cNvPr>
            <p:cNvSpPr/>
            <p:nvPr/>
          </p:nvSpPr>
          <p:spPr>
            <a:xfrm>
              <a:off x="4328785" y="15240"/>
              <a:ext cx="2225040" cy="1295400"/>
            </a:xfrm>
            <a:prstGeom prst="wedgeRoundRectCallout">
              <a:avLst>
                <a:gd name="adj1" fmla="val 112729"/>
                <a:gd name="adj2" fmla="val -1397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="" xmlns:a16="http://schemas.microsoft.com/office/drawing/2014/main" id="{BCFEADF7-33A4-431D-95B1-91ECFD103A91}"/>
                </a:ext>
              </a:extLst>
            </p:cNvPr>
            <p:cNvSpPr txBox="1"/>
            <p:nvPr/>
          </p:nvSpPr>
          <p:spPr>
            <a:xfrm>
              <a:off x="4820588" y="231755"/>
              <a:ext cx="12414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WARNING!</a:t>
              </a:r>
            </a:p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UNHEALTY</a:t>
              </a:r>
            </a:p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CHAIR !</a:t>
              </a:r>
            </a:p>
          </p:txBody>
        </p:sp>
      </p:grpSp>
      <p:pic>
        <p:nvPicPr>
          <p:cNvPr id="13" name="Picture 2" descr="Felix GIF - Find on GIFER">
            <a:extLst>
              <a:ext uri="{FF2B5EF4-FFF2-40B4-BE49-F238E27FC236}">
                <a16:creationId xmlns="" xmlns:a16="http://schemas.microsoft.com/office/drawing/2014/main" id="{1D9A4F7A-7BD7-49AB-B9FB-7C1CBDFB59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88" y="4360545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D6626C96-7800-4701-BC08-38B20B203E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825" y="3438525"/>
            <a:ext cx="5280590" cy="2922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75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0CDB9390-6427-49F2-BCD7-27CF2B1E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C7D5BED1-F33F-4F49-B126-81F09C41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34FD116-2239-4223-A165-422F35D0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6146" name="Picture 2" descr="Holiday Shopping: How Analytics Can Improve Your Retail Space featured image">
            <a:extLst>
              <a:ext uri="{FF2B5EF4-FFF2-40B4-BE49-F238E27FC236}">
                <a16:creationId xmlns="" xmlns:a16="http://schemas.microsoft.com/office/drawing/2014/main" id="{154537B5-A29B-439E-8087-AFAA3C726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0"/>
          <a:stretch/>
        </p:blipFill>
        <p:spPr bwMode="auto">
          <a:xfrm>
            <a:off x="6066148" y="2626766"/>
            <a:ext cx="6109368" cy="4185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oung Boy Sitting At A Table, Working On A Laptop Stock Photo ...">
            <a:extLst>
              <a:ext uri="{FF2B5EF4-FFF2-40B4-BE49-F238E27FC236}">
                <a16:creationId xmlns="" xmlns:a16="http://schemas.microsoft.com/office/drawing/2014/main" id="{A866D431-B312-4E09-959D-9F43E67B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2637" cy="4051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e Overlap Between an Orthopedic Specialist and a Rheumatologist ...">
            <a:extLst>
              <a:ext uri="{FF2B5EF4-FFF2-40B4-BE49-F238E27FC236}">
                <a16:creationId xmlns="" xmlns:a16="http://schemas.microsoft.com/office/drawing/2014/main" id="{A6463DDC-FC38-46DA-B73E-73093755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53" y="0"/>
            <a:ext cx="6049663" cy="2682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metto: rettangolo con angoli arrotondati 7">
            <a:extLst>
              <a:ext uri="{FF2B5EF4-FFF2-40B4-BE49-F238E27FC236}">
                <a16:creationId xmlns="" xmlns:a16="http://schemas.microsoft.com/office/drawing/2014/main" id="{094764DF-8CD8-42D1-BA7C-B9862E6E0011}"/>
              </a:ext>
            </a:extLst>
          </p:cNvPr>
          <p:cNvSpPr/>
          <p:nvPr/>
        </p:nvSpPr>
        <p:spPr>
          <a:xfrm>
            <a:off x="4328785" y="45720"/>
            <a:ext cx="2225040" cy="1295400"/>
          </a:xfrm>
          <a:prstGeom prst="wedgeRoundRectCallout">
            <a:avLst>
              <a:gd name="adj1" fmla="val 112729"/>
              <a:gd name="adj2" fmla="val -139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BCFEADF7-33A4-431D-95B1-91ECFD103A91}"/>
              </a:ext>
            </a:extLst>
          </p:cNvPr>
          <p:cNvSpPr txBox="1"/>
          <p:nvPr/>
        </p:nvSpPr>
        <p:spPr>
          <a:xfrm>
            <a:off x="4820588" y="231755"/>
            <a:ext cx="1241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WARNING!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UNHEALTY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CHAIR !</a:t>
            </a:r>
          </a:p>
        </p:txBody>
      </p:sp>
      <p:pic>
        <p:nvPicPr>
          <p:cNvPr id="6152" name="Picture 8" descr="Buy Synthetic Leather Computer Chair for Kids Rabbit Cartoon ...">
            <a:extLst>
              <a:ext uri="{FF2B5EF4-FFF2-40B4-BE49-F238E27FC236}">
                <a16:creationId xmlns="" xmlns:a16="http://schemas.microsoft.com/office/drawing/2014/main" id="{A8AB4603-09D4-408A-922C-393E8149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03" y="4051965"/>
            <a:ext cx="2760315" cy="2760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Felix the Cat - Wikipedia">
            <a:extLst>
              <a:ext uri="{FF2B5EF4-FFF2-40B4-BE49-F238E27FC236}">
                <a16:creationId xmlns="" xmlns:a16="http://schemas.microsoft.com/office/drawing/2014/main" id="{0F41201E-7187-47B9-99A2-AD74404F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89" y="3642359"/>
            <a:ext cx="2932287" cy="3079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44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18">
            <a:extLst>
              <a:ext uri="{FF2B5EF4-FFF2-40B4-BE49-F238E27FC236}">
                <a16:creationId xmlns="" xmlns:a16="http://schemas.microsoft.com/office/drawing/2014/main" id="{70A167FF-D893-4F35-B6DE-FEA7631B2965}"/>
              </a:ext>
            </a:extLst>
          </p:cNvPr>
          <p:cNvGrpSpPr/>
          <p:nvPr/>
        </p:nvGrpSpPr>
        <p:grpSpPr>
          <a:xfrm>
            <a:off x="5381810" y="435089"/>
            <a:ext cx="6614406" cy="6419669"/>
            <a:chOff x="6682012" y="1697012"/>
            <a:chExt cx="5314203" cy="5157746"/>
          </a:xfrm>
        </p:grpSpPr>
        <p:pic>
          <p:nvPicPr>
            <p:cNvPr id="14" name="Immagine 13">
              <a:extLst>
                <a:ext uri="{FF2B5EF4-FFF2-40B4-BE49-F238E27FC236}">
                  <a16:creationId xmlns="" xmlns:a16="http://schemas.microsoft.com/office/drawing/2014/main" id="{13C65D48-2E2A-4393-96EF-036B1F4D266D}"/>
                </a:ext>
              </a:extLst>
            </p:cNvPr>
            <p:cNvPicPr/>
            <p:nvPr/>
          </p:nvPicPr>
          <p:blipFill rotWithShape="1">
            <a:blip r:embed="rId2" cstate="print"/>
            <a:srcRect t="6586"/>
            <a:stretch/>
          </p:blipFill>
          <p:spPr>
            <a:xfrm>
              <a:off x="6682012" y="1697012"/>
              <a:ext cx="5314203" cy="5157746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="" xmlns:a16="http://schemas.microsoft.com/office/drawing/2014/main" id="{E9D66E44-CB4E-4C67-8A92-5CC8EF389718}"/>
                </a:ext>
              </a:extLst>
            </p:cNvPr>
            <p:cNvSpPr/>
            <p:nvPr/>
          </p:nvSpPr>
          <p:spPr>
            <a:xfrm>
              <a:off x="7559040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81433F7C-7D38-4363-9C62-129E4532878B}"/>
                </a:ext>
              </a:extLst>
            </p:cNvPr>
            <p:cNvSpPr/>
            <p:nvPr/>
          </p:nvSpPr>
          <p:spPr>
            <a:xfrm>
              <a:off x="9869067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="" xmlns:a16="http://schemas.microsoft.com/office/drawing/2014/main" id="{01DAD349-65CB-4C9E-8D57-1A5A306271B3}"/>
                </a:ext>
              </a:extLst>
            </p:cNvPr>
            <p:cNvSpPr/>
            <p:nvPr/>
          </p:nvSpPr>
          <p:spPr>
            <a:xfrm>
              <a:off x="7548837" y="187452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0C89F86E-AF18-4ED8-B0DA-758D474F7006}"/>
                </a:ext>
              </a:extLst>
            </p:cNvPr>
            <p:cNvSpPr/>
            <p:nvPr/>
          </p:nvSpPr>
          <p:spPr>
            <a:xfrm>
              <a:off x="9853523" y="1777243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194" name="Picture 2" descr="Businessman and woman walking down office corridor — 50 60 years ...">
            <a:extLst>
              <a:ext uri="{FF2B5EF4-FFF2-40B4-BE49-F238E27FC236}">
                <a16:creationId xmlns="" xmlns:a16="http://schemas.microsoft.com/office/drawing/2014/main" id="{BD320FFE-992E-4BA5-9D0E-20E55BA35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17"/>
          <a:stretch/>
        </p:blipFill>
        <p:spPr bwMode="auto">
          <a:xfrm>
            <a:off x="3015327" y="4975539"/>
            <a:ext cx="2466002" cy="1879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oliday Shopping: How Analytics Can Improve Your Retail Space featured image">
            <a:extLst>
              <a:ext uri="{FF2B5EF4-FFF2-40B4-BE49-F238E27FC236}">
                <a16:creationId xmlns="" xmlns:a16="http://schemas.microsoft.com/office/drawing/2014/main" id="{065B4BCC-C937-4E3E-9817-9866BB7BF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78" r="738"/>
          <a:stretch/>
        </p:blipFill>
        <p:spPr bwMode="auto">
          <a:xfrm>
            <a:off x="2834640" y="136525"/>
            <a:ext cx="2700913" cy="2064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90F125B-1A25-4607-B412-2CE22880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7D93CB3B-5E04-4844-AA06-4941478C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12A803F-D7F4-43E8-951A-773B4DDB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7484A93-A087-41CE-9400-DD823B352F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8496" y="3952374"/>
            <a:ext cx="2671403" cy="1635516"/>
          </a:xfrm>
          <a:prstGeom prst="rect">
            <a:avLst/>
          </a:prstGeom>
        </p:spPr>
      </p:pic>
      <p:pic>
        <p:nvPicPr>
          <p:cNvPr id="21" name="Picture 8" descr="Buy Synthetic Leather Computer Chair for Kids Rabbit Cartoon ...">
            <a:extLst>
              <a:ext uri="{FF2B5EF4-FFF2-40B4-BE49-F238E27FC236}">
                <a16:creationId xmlns="" xmlns:a16="http://schemas.microsoft.com/office/drawing/2014/main" id="{72E7E4A7-B3BA-4413-AD44-89E56D1FF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39" y="771942"/>
            <a:ext cx="2446963" cy="2446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78737F98-548C-4025-AC3A-DCFFAFBEEF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893" y="4050692"/>
            <a:ext cx="4938188" cy="128143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5CA21C03-050E-4060-B9D6-08646831CEA1}"/>
              </a:ext>
            </a:extLst>
          </p:cNvPr>
          <p:cNvSpPr txBox="1"/>
          <p:nvPr/>
        </p:nvSpPr>
        <p:spPr>
          <a:xfrm>
            <a:off x="321989" y="5060753"/>
            <a:ext cx="452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Arial Black" panose="020B0A04020102020204" pitchFamily="34" charset="0"/>
              </a:rPr>
              <a:t>CHAIRS FOR BUSINESS COMFORT</a:t>
            </a:r>
          </a:p>
        </p:txBody>
      </p:sp>
      <p:grpSp>
        <p:nvGrpSpPr>
          <p:cNvPr id="7" name="Gruppo 29">
            <a:extLst>
              <a:ext uri="{FF2B5EF4-FFF2-40B4-BE49-F238E27FC236}">
                <a16:creationId xmlns="" xmlns:a16="http://schemas.microsoft.com/office/drawing/2014/main" id="{4F6C0986-4544-4917-A514-F78258026CA6}"/>
              </a:ext>
            </a:extLst>
          </p:cNvPr>
          <p:cNvGrpSpPr/>
          <p:nvPr/>
        </p:nvGrpSpPr>
        <p:grpSpPr>
          <a:xfrm>
            <a:off x="162167" y="1126033"/>
            <a:ext cx="4073074" cy="2119506"/>
            <a:chOff x="372967" y="1107030"/>
            <a:chExt cx="4073074" cy="2119506"/>
          </a:xfrm>
        </p:grpSpPr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43D94F95-A500-4BE1-AC5F-0986F1E84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1083665">
              <a:off x="1079415" y="1107030"/>
              <a:ext cx="3009143" cy="1986184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="" xmlns:a16="http://schemas.microsoft.com/office/drawing/2014/main" id="{F7F80B5E-B833-4C24-A1C5-7AF83B4321D4}"/>
                </a:ext>
              </a:extLst>
            </p:cNvPr>
            <p:cNvSpPr txBox="1"/>
            <p:nvPr/>
          </p:nvSpPr>
          <p:spPr>
            <a:xfrm>
              <a:off x="372967" y="2857204"/>
              <a:ext cx="407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haroni" panose="02010803020104030203" pitchFamily="2" charset="-79"/>
                  <a:cs typeface="Aharoni" panose="02010803020104030203" pitchFamily="2" charset="-79"/>
                </a:rPr>
                <a:t>PLAY &amp; STUDY CHAIRS</a:t>
              </a:r>
              <a:endParaRPr lang="it-IT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EE44A07F-6544-4B48-AD39-321DED88CC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7815" y="624230"/>
            <a:ext cx="925569" cy="925570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id="{13AC05E0-3703-4E15-BD96-657F3D0CFA48}"/>
              </a:ext>
            </a:extLst>
          </p:cNvPr>
          <p:cNvSpPr txBox="1"/>
          <p:nvPr/>
        </p:nvSpPr>
        <p:spPr>
          <a:xfrm>
            <a:off x="4217275" y="2925710"/>
            <a:ext cx="2027158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 Black" panose="020B0A04020102020204" pitchFamily="34" charset="0"/>
              </a:rPr>
              <a:t>LEVERAGE ON</a:t>
            </a:r>
          </a:p>
          <a:p>
            <a:pPr algn="ctr"/>
            <a:r>
              <a:rPr lang="it-IT" b="1" dirty="0">
                <a:latin typeface="Arial Black" panose="020B0A04020102020204" pitchFamily="34" charset="0"/>
              </a:rPr>
              <a:t>TECHNICAL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Arial Black" panose="020B0A04020102020204" pitchFamily="34" charset="0"/>
              </a:rPr>
              <a:t>CAPABILITIES</a:t>
            </a:r>
          </a:p>
        </p:txBody>
      </p:sp>
    </p:spTree>
    <p:extLst>
      <p:ext uri="{BB962C8B-B14F-4D97-AF65-F5344CB8AC3E}">
        <p14:creationId xmlns="" xmlns:p14="http://schemas.microsoft.com/office/powerpoint/2010/main" val="34110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REE Cartoon Graphics / Pics / Gifs / Photographs | Felix the cats ...">
            <a:extLst>
              <a:ext uri="{FF2B5EF4-FFF2-40B4-BE49-F238E27FC236}">
                <a16:creationId xmlns="" xmlns:a16="http://schemas.microsoft.com/office/drawing/2014/main" id="{63B2EF26-7B3C-4CFE-A143-74F54E94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64" y="3322320"/>
            <a:ext cx="2640535" cy="3207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B137A8D-911C-4A50-8706-2862A088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8135DE8-6E29-491C-A5BB-9EE5EA3B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5" name="Fumetto: rettangolo con angoli arrotondati 4">
            <a:extLst>
              <a:ext uri="{FF2B5EF4-FFF2-40B4-BE49-F238E27FC236}">
                <a16:creationId xmlns="" xmlns:a16="http://schemas.microsoft.com/office/drawing/2014/main" id="{098C9684-64FA-4F66-A1ED-41B07B4294D8}"/>
              </a:ext>
            </a:extLst>
          </p:cNvPr>
          <p:cNvSpPr/>
          <p:nvPr/>
        </p:nvSpPr>
        <p:spPr>
          <a:xfrm>
            <a:off x="685800" y="1295400"/>
            <a:ext cx="5364480" cy="2026920"/>
          </a:xfrm>
          <a:prstGeom prst="wedgeRoundRectCallout">
            <a:avLst>
              <a:gd name="adj1" fmla="val 67803"/>
              <a:gd name="adj2" fmla="val 782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7D57807-2170-4465-B9A8-B214A055CC46}"/>
              </a:ext>
            </a:extLst>
          </p:cNvPr>
          <p:cNvSpPr txBox="1"/>
          <p:nvPr/>
        </p:nvSpPr>
        <p:spPr>
          <a:xfrm>
            <a:off x="1061158" y="1893361"/>
            <a:ext cx="4613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WHAT IS THE FOLLOW-UP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OF THE SECOND STORY?...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178C219D-1CA7-4E02-8E91-3105754968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5293" y="255932"/>
            <a:ext cx="4938188" cy="1281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2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18">
            <a:extLst>
              <a:ext uri="{FF2B5EF4-FFF2-40B4-BE49-F238E27FC236}">
                <a16:creationId xmlns="" xmlns:a16="http://schemas.microsoft.com/office/drawing/2014/main" id="{70A167FF-D893-4F35-B6DE-FEA7631B2965}"/>
              </a:ext>
            </a:extLst>
          </p:cNvPr>
          <p:cNvGrpSpPr/>
          <p:nvPr/>
        </p:nvGrpSpPr>
        <p:grpSpPr>
          <a:xfrm>
            <a:off x="5381810" y="435089"/>
            <a:ext cx="6614406" cy="6419669"/>
            <a:chOff x="6682012" y="1697012"/>
            <a:chExt cx="5314203" cy="5157746"/>
          </a:xfrm>
        </p:grpSpPr>
        <p:pic>
          <p:nvPicPr>
            <p:cNvPr id="14" name="Immagine 13">
              <a:extLst>
                <a:ext uri="{FF2B5EF4-FFF2-40B4-BE49-F238E27FC236}">
                  <a16:creationId xmlns="" xmlns:a16="http://schemas.microsoft.com/office/drawing/2014/main" id="{13C65D48-2E2A-4393-96EF-036B1F4D266D}"/>
                </a:ext>
              </a:extLst>
            </p:cNvPr>
            <p:cNvPicPr/>
            <p:nvPr/>
          </p:nvPicPr>
          <p:blipFill rotWithShape="1">
            <a:blip r:embed="rId2" cstate="print"/>
            <a:srcRect t="6586"/>
            <a:stretch/>
          </p:blipFill>
          <p:spPr>
            <a:xfrm>
              <a:off x="6682012" y="1697012"/>
              <a:ext cx="5314203" cy="5157746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="" xmlns:a16="http://schemas.microsoft.com/office/drawing/2014/main" id="{E9D66E44-CB4E-4C67-8A92-5CC8EF389718}"/>
                </a:ext>
              </a:extLst>
            </p:cNvPr>
            <p:cNvSpPr/>
            <p:nvPr/>
          </p:nvSpPr>
          <p:spPr>
            <a:xfrm>
              <a:off x="7559040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81433F7C-7D38-4363-9C62-129E4532878B}"/>
                </a:ext>
              </a:extLst>
            </p:cNvPr>
            <p:cNvSpPr/>
            <p:nvPr/>
          </p:nvSpPr>
          <p:spPr>
            <a:xfrm>
              <a:off x="9869067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="" xmlns:a16="http://schemas.microsoft.com/office/drawing/2014/main" id="{01DAD349-65CB-4C9E-8D57-1A5A306271B3}"/>
                </a:ext>
              </a:extLst>
            </p:cNvPr>
            <p:cNvSpPr/>
            <p:nvPr/>
          </p:nvSpPr>
          <p:spPr>
            <a:xfrm>
              <a:off x="7548837" y="187452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0C89F86E-AF18-4ED8-B0DA-758D474F7006}"/>
                </a:ext>
              </a:extLst>
            </p:cNvPr>
            <p:cNvSpPr/>
            <p:nvPr/>
          </p:nvSpPr>
          <p:spPr>
            <a:xfrm>
              <a:off x="9853523" y="1777243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90F125B-1A25-4607-B412-2CE22880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7D93CB3B-5E04-4844-AA06-4941478C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12A803F-D7F4-43E8-951A-773B4DDB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78737F98-548C-4025-AC3A-DCFFAFBEEF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386" y="502142"/>
            <a:ext cx="4938188" cy="128143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5CA21C03-050E-4060-B9D6-08646831CEA1}"/>
              </a:ext>
            </a:extLst>
          </p:cNvPr>
          <p:cNvSpPr txBox="1"/>
          <p:nvPr/>
        </p:nvSpPr>
        <p:spPr>
          <a:xfrm>
            <a:off x="641763" y="1512203"/>
            <a:ext cx="437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3300"/>
                </a:solidFill>
                <a:latin typeface="Arial Black" panose="020B0A04020102020204" pitchFamily="34" charset="0"/>
              </a:rPr>
              <a:t>WORKSPACE DESIGN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A0BBCDB7-144F-453C-9FA0-6E95581C25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4081" y="3825240"/>
            <a:ext cx="2671403" cy="1945750"/>
          </a:xfrm>
          <a:prstGeom prst="rect">
            <a:avLst/>
          </a:prstGeom>
        </p:spPr>
      </p:pic>
      <p:pic>
        <p:nvPicPr>
          <p:cNvPr id="10242" name="Picture 2" descr="Home-Office Design Concept was Inspired by the Mid-Century ...">
            <a:extLst>
              <a:ext uri="{FF2B5EF4-FFF2-40B4-BE49-F238E27FC236}">
                <a16:creationId xmlns="" xmlns:a16="http://schemas.microsoft.com/office/drawing/2014/main" id="{DF3B5115-73E0-41C3-8E73-C09946C3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72" y="1949242"/>
            <a:ext cx="3250161" cy="4873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ome-Office Design Concept was Inspired by the Mid-Century ...">
            <a:extLst>
              <a:ext uri="{FF2B5EF4-FFF2-40B4-BE49-F238E27FC236}">
                <a16:creationId xmlns="" xmlns:a16="http://schemas.microsoft.com/office/drawing/2014/main" id="{17CC7D90-B831-4BCF-ABD0-4CDDAE947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410"/>
          <a:stretch/>
        </p:blipFill>
        <p:spPr bwMode="auto">
          <a:xfrm>
            <a:off x="9159081" y="580308"/>
            <a:ext cx="2701399" cy="2737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ccia a destra 25">
            <a:extLst>
              <a:ext uri="{FF2B5EF4-FFF2-40B4-BE49-F238E27FC236}">
                <a16:creationId xmlns="" xmlns:a16="http://schemas.microsoft.com/office/drawing/2014/main" id="{186B2532-CCE0-4A0D-81B4-3FD60846911B}"/>
              </a:ext>
            </a:extLst>
          </p:cNvPr>
          <p:cNvSpPr/>
          <p:nvPr/>
        </p:nvSpPr>
        <p:spPr>
          <a:xfrm rot="16200000">
            <a:off x="10295634" y="3631705"/>
            <a:ext cx="514258" cy="365125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="" xmlns:a16="http://schemas.microsoft.com/office/drawing/2014/main" id="{B76A5126-8CA3-4B43-A988-649EBDBCD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1254" y="506318"/>
            <a:ext cx="925569" cy="925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94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REE Cartoon Graphics / Pics / Gifs / Photographs | Felix the cats ...">
            <a:extLst>
              <a:ext uri="{FF2B5EF4-FFF2-40B4-BE49-F238E27FC236}">
                <a16:creationId xmlns="" xmlns:a16="http://schemas.microsoft.com/office/drawing/2014/main" id="{63B2EF26-7B3C-4CFE-A143-74F54E94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64" y="3322320"/>
            <a:ext cx="2640535" cy="3207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B137A8D-911C-4A50-8706-2862A088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8135DE8-6E29-491C-A5BB-9EE5EA3B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5" name="Fumetto: rettangolo con angoli arrotondati 4">
            <a:extLst>
              <a:ext uri="{FF2B5EF4-FFF2-40B4-BE49-F238E27FC236}">
                <a16:creationId xmlns="" xmlns:a16="http://schemas.microsoft.com/office/drawing/2014/main" id="{098C9684-64FA-4F66-A1ED-41B07B4294D8}"/>
              </a:ext>
            </a:extLst>
          </p:cNvPr>
          <p:cNvSpPr/>
          <p:nvPr/>
        </p:nvSpPr>
        <p:spPr>
          <a:xfrm>
            <a:off x="685800" y="1295400"/>
            <a:ext cx="5364480" cy="2026920"/>
          </a:xfrm>
          <a:prstGeom prst="wedgeRoundRectCallout">
            <a:avLst>
              <a:gd name="adj1" fmla="val 67803"/>
              <a:gd name="adj2" fmla="val 782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7D57807-2170-4465-B9A8-B214A055CC46}"/>
              </a:ext>
            </a:extLst>
          </p:cNvPr>
          <p:cNvSpPr txBox="1"/>
          <p:nvPr/>
        </p:nvSpPr>
        <p:spPr>
          <a:xfrm>
            <a:off x="1249680" y="1649521"/>
            <a:ext cx="422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COULD THERE BE ANOTHER EVOLUTION OF THE SECOND STORY?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178C219D-1CA7-4E02-8E91-3105754968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5293" y="255932"/>
            <a:ext cx="4938188" cy="1281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2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elix The Cat Stickers | Redbubble">
            <a:extLst>
              <a:ext uri="{FF2B5EF4-FFF2-40B4-BE49-F238E27FC236}">
                <a16:creationId xmlns="" xmlns:a16="http://schemas.microsoft.com/office/drawing/2014/main" id="{DD659F79-00DB-4856-84DC-06D42764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889" flipH="1">
            <a:off x="9407135" y="3757515"/>
            <a:ext cx="2537460" cy="2537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umetto: ovale 12">
            <a:extLst>
              <a:ext uri="{FF2B5EF4-FFF2-40B4-BE49-F238E27FC236}">
                <a16:creationId xmlns="" xmlns:a16="http://schemas.microsoft.com/office/drawing/2014/main" id="{FC029971-B12D-4C83-AB4F-731E944F9B53}"/>
              </a:ext>
            </a:extLst>
          </p:cNvPr>
          <p:cNvSpPr/>
          <p:nvPr/>
        </p:nvSpPr>
        <p:spPr>
          <a:xfrm>
            <a:off x="9266773" y="1219200"/>
            <a:ext cx="2743201" cy="2294377"/>
          </a:xfrm>
          <a:prstGeom prst="wedgeEllipseCallout">
            <a:avLst>
              <a:gd name="adj1" fmla="val -21944"/>
              <a:gd name="adj2" fmla="val 8043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FA550517-0D83-4006-B9D4-49B9CD6B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3749AE9-C26C-4CE0-9FA0-44452842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8" name="Picture 2" descr="Il “Genio” della bicicletta chiude bottega - Trento - Trentino">
            <a:extLst>
              <a:ext uri="{FF2B5EF4-FFF2-40B4-BE49-F238E27FC236}">
                <a16:creationId xmlns="" xmlns:a16="http://schemas.microsoft.com/office/drawing/2014/main" id="{C3ADC108-0C58-4191-ABF5-726109BA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01" y="1460043"/>
            <a:ext cx="5921037" cy="3937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D5A53BF-F059-432B-9E55-9FFC1493E482}"/>
              </a:ext>
            </a:extLst>
          </p:cNvPr>
          <p:cNvSpPr txBox="1"/>
          <p:nvPr/>
        </p:nvSpPr>
        <p:spPr>
          <a:xfrm>
            <a:off x="4503976" y="5418753"/>
            <a:ext cx="2970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GIROLAMO GATTO</a:t>
            </a:r>
          </a:p>
          <a:p>
            <a:pPr algn="ctr"/>
            <a:r>
              <a:rPr lang="it-IT" sz="2800" b="1" dirty="0"/>
              <a:t>BICYCLE REPAIRER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84F1A262-D0DC-4422-BBE4-704CE99D54A3}"/>
              </a:ext>
            </a:extLst>
          </p:cNvPr>
          <p:cNvSpPr txBox="1"/>
          <p:nvPr/>
        </p:nvSpPr>
        <p:spPr>
          <a:xfrm>
            <a:off x="3864901" y="752157"/>
            <a:ext cx="452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1954, THE FOUNDER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697E7F87-DB56-4C37-B173-0BBE0BADC1AD}"/>
              </a:ext>
            </a:extLst>
          </p:cNvPr>
          <p:cNvSpPr txBox="1"/>
          <p:nvPr/>
        </p:nvSpPr>
        <p:spPr>
          <a:xfrm>
            <a:off x="9487145" y="1834051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THE STORY BEGAN </a:t>
            </a:r>
            <a:r>
              <a:rPr lang="en-US" sz="2400" b="1" dirty="0" smtClean="0">
                <a:latin typeface="Comic Sans MS" panose="030F0702030302020204" pitchFamily="66" charset="0"/>
              </a:rPr>
              <a:t>67 </a:t>
            </a:r>
            <a:r>
              <a:rPr lang="en-US" sz="2400" b="1" dirty="0">
                <a:latin typeface="Comic Sans MS" panose="030F0702030302020204" pitchFamily="66" charset="0"/>
              </a:rPr>
              <a:t>YEARS AGO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6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18">
            <a:extLst>
              <a:ext uri="{FF2B5EF4-FFF2-40B4-BE49-F238E27FC236}">
                <a16:creationId xmlns="" xmlns:a16="http://schemas.microsoft.com/office/drawing/2014/main" id="{70A167FF-D893-4F35-B6DE-FEA7631B2965}"/>
              </a:ext>
            </a:extLst>
          </p:cNvPr>
          <p:cNvGrpSpPr/>
          <p:nvPr/>
        </p:nvGrpSpPr>
        <p:grpSpPr>
          <a:xfrm>
            <a:off x="5381810" y="435089"/>
            <a:ext cx="6614406" cy="6419669"/>
            <a:chOff x="6682012" y="1697012"/>
            <a:chExt cx="5314203" cy="5157746"/>
          </a:xfrm>
        </p:grpSpPr>
        <p:pic>
          <p:nvPicPr>
            <p:cNvPr id="14" name="Immagine 13">
              <a:extLst>
                <a:ext uri="{FF2B5EF4-FFF2-40B4-BE49-F238E27FC236}">
                  <a16:creationId xmlns="" xmlns:a16="http://schemas.microsoft.com/office/drawing/2014/main" id="{13C65D48-2E2A-4393-96EF-036B1F4D266D}"/>
                </a:ext>
              </a:extLst>
            </p:cNvPr>
            <p:cNvPicPr/>
            <p:nvPr/>
          </p:nvPicPr>
          <p:blipFill rotWithShape="1">
            <a:blip r:embed="rId2" cstate="print"/>
            <a:srcRect t="6586"/>
            <a:stretch/>
          </p:blipFill>
          <p:spPr>
            <a:xfrm>
              <a:off x="6682012" y="1697012"/>
              <a:ext cx="5314203" cy="5157746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="" xmlns:a16="http://schemas.microsoft.com/office/drawing/2014/main" id="{E9D66E44-CB4E-4C67-8A92-5CC8EF389718}"/>
                </a:ext>
              </a:extLst>
            </p:cNvPr>
            <p:cNvSpPr/>
            <p:nvPr/>
          </p:nvSpPr>
          <p:spPr>
            <a:xfrm>
              <a:off x="7559040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81433F7C-7D38-4363-9C62-129E4532878B}"/>
                </a:ext>
              </a:extLst>
            </p:cNvPr>
            <p:cNvSpPr/>
            <p:nvPr/>
          </p:nvSpPr>
          <p:spPr>
            <a:xfrm>
              <a:off x="9869067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="" xmlns:a16="http://schemas.microsoft.com/office/drawing/2014/main" id="{01DAD349-65CB-4C9E-8D57-1A5A306271B3}"/>
                </a:ext>
              </a:extLst>
            </p:cNvPr>
            <p:cNvSpPr/>
            <p:nvPr/>
          </p:nvSpPr>
          <p:spPr>
            <a:xfrm>
              <a:off x="7548837" y="187452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0C89F86E-AF18-4ED8-B0DA-758D474F7006}"/>
                </a:ext>
              </a:extLst>
            </p:cNvPr>
            <p:cNvSpPr/>
            <p:nvPr/>
          </p:nvSpPr>
          <p:spPr>
            <a:xfrm>
              <a:off x="9853523" y="1777243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90F125B-1A25-4607-B412-2CE22880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7D93CB3B-5E04-4844-AA06-4941478C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12A803F-D7F4-43E8-951A-773B4DDB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A0BBCDB7-144F-453C-9FA0-6E95581C25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4081" y="3825240"/>
            <a:ext cx="2671403" cy="1945750"/>
          </a:xfrm>
          <a:prstGeom prst="rect">
            <a:avLst/>
          </a:prstGeom>
        </p:spPr>
      </p:pic>
      <p:sp>
        <p:nvSpPr>
          <p:cNvPr id="26" name="Freccia a destra 25">
            <a:extLst>
              <a:ext uri="{FF2B5EF4-FFF2-40B4-BE49-F238E27FC236}">
                <a16:creationId xmlns="" xmlns:a16="http://schemas.microsoft.com/office/drawing/2014/main" id="{186B2532-CCE0-4A0D-81B4-3FD60846911B}"/>
              </a:ext>
            </a:extLst>
          </p:cNvPr>
          <p:cNvSpPr/>
          <p:nvPr/>
        </p:nvSpPr>
        <p:spPr>
          <a:xfrm rot="16200000">
            <a:off x="10295634" y="3631705"/>
            <a:ext cx="514258" cy="365125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20">
            <a:extLst>
              <a:ext uri="{FF2B5EF4-FFF2-40B4-BE49-F238E27FC236}">
                <a16:creationId xmlns="" xmlns:a16="http://schemas.microsoft.com/office/drawing/2014/main" id="{8C451737-EB3C-4178-8872-E754609BC340}"/>
              </a:ext>
            </a:extLst>
          </p:cNvPr>
          <p:cNvGrpSpPr/>
          <p:nvPr/>
        </p:nvGrpSpPr>
        <p:grpSpPr>
          <a:xfrm>
            <a:off x="297459" y="534950"/>
            <a:ext cx="5045367" cy="2585247"/>
            <a:chOff x="2268882" y="1355245"/>
            <a:chExt cx="5045367" cy="2585247"/>
          </a:xfrm>
        </p:grpSpPr>
        <p:pic>
          <p:nvPicPr>
            <p:cNvPr id="25" name="Immagine 24">
              <a:extLst>
                <a:ext uri="{FF2B5EF4-FFF2-40B4-BE49-F238E27FC236}">
                  <a16:creationId xmlns="" xmlns:a16="http://schemas.microsoft.com/office/drawing/2014/main" id="{261F8F13-634C-44A9-A33E-385823C78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8882" y="1355245"/>
              <a:ext cx="5045367" cy="1403195"/>
            </a:xfrm>
            <a:prstGeom prst="rect">
              <a:avLst/>
            </a:prstGeom>
          </p:spPr>
        </p:pic>
        <p:pic>
          <p:nvPicPr>
            <p:cNvPr id="27" name="Picture 6" descr="Cart Point - Affiliato Buffetti - Home | Facebook">
              <a:extLst>
                <a:ext uri="{FF2B5EF4-FFF2-40B4-BE49-F238E27FC236}">
                  <a16:creationId xmlns="" xmlns:a16="http://schemas.microsoft.com/office/drawing/2014/main" id="{18171EF5-489D-4597-B48A-BECFC5F5F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665" y="2721292"/>
              <a:ext cx="37338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Immagine 27">
            <a:extLst>
              <a:ext uri="{FF2B5EF4-FFF2-40B4-BE49-F238E27FC236}">
                <a16:creationId xmlns="" xmlns:a16="http://schemas.microsoft.com/office/drawing/2014/main" id="{434F84BE-38C3-4771-95F0-9E903FE3A0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1251" r="11015"/>
          <a:stretch/>
        </p:blipFill>
        <p:spPr>
          <a:xfrm>
            <a:off x="9251313" y="1157977"/>
            <a:ext cx="2532240" cy="212449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="" xmlns:a16="http://schemas.microsoft.com/office/drawing/2014/main" id="{B76A5126-8CA3-4B43-A988-649EBDBCD8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1254" y="475838"/>
            <a:ext cx="925569" cy="9255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38ACDF0-84BB-4630-81C3-8703B6A1FA2F}"/>
              </a:ext>
            </a:extLst>
          </p:cNvPr>
          <p:cNvSpPr txBox="1"/>
          <p:nvPr/>
        </p:nvSpPr>
        <p:spPr>
          <a:xfrm>
            <a:off x="1465429" y="4248615"/>
            <a:ext cx="2974790" cy="138499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VERTICAL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FORWARD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INTEGRATION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1168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739FF9DB-0F01-4DAD-BA34-B3FB2BDC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365125"/>
            <a:ext cx="11610410" cy="1325563"/>
          </a:xfrm>
        </p:spPr>
        <p:txBody>
          <a:bodyPr/>
          <a:lstStyle/>
          <a:p>
            <a:r>
              <a:rPr lang="it-IT" dirty="0"/>
              <a:t>EVOLUTION THROUGH </a:t>
            </a:r>
            <a:r>
              <a:rPr lang="it-IT" b="1" dirty="0"/>
              <a:t>PRODUCT DIVERSIFICATION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0B244814-B4EB-43B5-8672-88925277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54A0BDD-3E66-42CF-9229-63C42DFF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08855948-D5FE-44EB-B347-CA5040147D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523" y="3489692"/>
            <a:ext cx="2984877" cy="12798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2F4374A-4AAB-47CD-9652-8DCCB40330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50" y="2127694"/>
            <a:ext cx="3840694" cy="114272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E4B38353-8C35-4205-8F42-2F2719FEE19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1665" y="2127694"/>
            <a:ext cx="3840694" cy="11806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0DB4BE5E-ECE1-41D7-B938-148C2A8C7C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4644" y="3270419"/>
            <a:ext cx="3314736" cy="241433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12814385-6832-4E89-8BA7-ADA95AE3948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9379" y="2127694"/>
            <a:ext cx="3784421" cy="1303522"/>
          </a:xfrm>
          <a:prstGeom prst="rect">
            <a:avLst/>
          </a:prstGeom>
        </p:spPr>
      </p:pic>
      <p:pic>
        <p:nvPicPr>
          <p:cNvPr id="18" name="Picture 2" descr="Home-Office Design Concept was Inspired by the Mid-Century ...">
            <a:extLst>
              <a:ext uri="{FF2B5EF4-FFF2-40B4-BE49-F238E27FC236}">
                <a16:creationId xmlns="" xmlns:a16="http://schemas.microsoft.com/office/drawing/2014/main" id="{52DD5D1B-AA05-4AF0-BECA-45A1EBF98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617"/>
          <a:stretch/>
        </p:blipFill>
        <p:spPr bwMode="auto">
          <a:xfrm>
            <a:off x="7909640" y="3429000"/>
            <a:ext cx="3250161" cy="3235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2D8A1C33-9510-4A6D-A2CC-041E5F1AC708}"/>
              </a:ext>
            </a:extLst>
          </p:cNvPr>
          <p:cNvSpPr txBox="1"/>
          <p:nvPr/>
        </p:nvSpPr>
        <p:spPr>
          <a:xfrm>
            <a:off x="1001560" y="5809704"/>
            <a:ext cx="2665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B2B</a:t>
            </a:r>
          </a:p>
          <a:p>
            <a:pPr algn="ctr"/>
            <a:r>
              <a:rPr lang="it-IT" sz="2000" b="1" dirty="0"/>
              <a:t>BUSINESS TO BUSINESS</a:t>
            </a:r>
          </a:p>
          <a:p>
            <a:pPr algn="ctr"/>
            <a:r>
              <a:rPr lang="it-IT" sz="2000" b="1" dirty="0"/>
              <a:t>STRATEGY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ADE0547A-1D0A-4BB9-812E-BAF83F9D1F3C}"/>
              </a:ext>
            </a:extLst>
          </p:cNvPr>
          <p:cNvSpPr txBox="1"/>
          <p:nvPr/>
        </p:nvSpPr>
        <p:spPr>
          <a:xfrm>
            <a:off x="4351199" y="1552066"/>
            <a:ext cx="3121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PRODUCT DIVERSIFICATION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A0B91B99-638B-400B-A14F-C98606305F78}"/>
              </a:ext>
            </a:extLst>
          </p:cNvPr>
          <p:cNvSpPr txBox="1"/>
          <p:nvPr/>
        </p:nvSpPr>
        <p:spPr>
          <a:xfrm>
            <a:off x="8096494" y="1552066"/>
            <a:ext cx="3004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RELATED DIVERSIFICATION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1ACE095D-5213-456A-9218-CFC49F00493C}"/>
              </a:ext>
            </a:extLst>
          </p:cNvPr>
          <p:cNvSpPr txBox="1"/>
          <p:nvPr/>
        </p:nvSpPr>
        <p:spPr>
          <a:xfrm>
            <a:off x="1070382" y="1552066"/>
            <a:ext cx="2657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MARKET PENETRATION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B5FD5ECF-09C9-42D1-BF09-2B3FD231D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0370" y="3124797"/>
            <a:ext cx="925569" cy="92557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6D3BDE5C-27A4-461C-A339-AC7B5F4E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6726" y="3169627"/>
            <a:ext cx="925569" cy="925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32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739FF9DB-0F01-4DAD-BA34-B3FB2BDC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365125"/>
            <a:ext cx="11610410" cy="1325563"/>
          </a:xfrm>
        </p:spPr>
        <p:txBody>
          <a:bodyPr/>
          <a:lstStyle/>
          <a:p>
            <a:r>
              <a:rPr lang="it-IT" dirty="0"/>
              <a:t>EVOLUTION THROUGH </a:t>
            </a:r>
            <a:r>
              <a:rPr lang="it-IT" b="1" dirty="0"/>
              <a:t>PRODUCT DIVERSIFICATION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0B244814-B4EB-43B5-8672-88925277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54A0BDD-3E66-42CF-9229-63C42DFF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08855948-D5FE-44EB-B347-CA5040147D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523" y="3489692"/>
            <a:ext cx="2984877" cy="12798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2F4374A-4AAB-47CD-9652-8DCCB40330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50" y="2127694"/>
            <a:ext cx="3840694" cy="114272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E4B38353-8C35-4205-8F42-2F2719FEE19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1665" y="2127694"/>
            <a:ext cx="3840694" cy="11806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0DB4BE5E-ECE1-41D7-B938-148C2A8C7C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4644" y="3270419"/>
            <a:ext cx="3314736" cy="241433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2D8A1C33-9510-4A6D-A2CC-041E5F1AC708}"/>
              </a:ext>
            </a:extLst>
          </p:cNvPr>
          <p:cNvSpPr txBox="1"/>
          <p:nvPr/>
        </p:nvSpPr>
        <p:spPr>
          <a:xfrm>
            <a:off x="1001560" y="5809704"/>
            <a:ext cx="2665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B2B</a:t>
            </a:r>
          </a:p>
          <a:p>
            <a:pPr algn="ctr"/>
            <a:r>
              <a:rPr lang="it-IT" sz="2000" b="1" dirty="0"/>
              <a:t>BUSINESS TO BUSINESS</a:t>
            </a:r>
          </a:p>
          <a:p>
            <a:pPr algn="ctr"/>
            <a:r>
              <a:rPr lang="it-IT" sz="2000" b="1" dirty="0"/>
              <a:t>STRATEGY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ADE0547A-1D0A-4BB9-812E-BAF83F9D1F3C}"/>
              </a:ext>
            </a:extLst>
          </p:cNvPr>
          <p:cNvSpPr txBox="1"/>
          <p:nvPr/>
        </p:nvSpPr>
        <p:spPr>
          <a:xfrm>
            <a:off x="4351199" y="1552066"/>
            <a:ext cx="3121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PRODUCT DIVERSIFICATION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A0B91B99-638B-400B-A14F-C98606305F78}"/>
              </a:ext>
            </a:extLst>
          </p:cNvPr>
          <p:cNvSpPr txBox="1"/>
          <p:nvPr/>
        </p:nvSpPr>
        <p:spPr>
          <a:xfrm>
            <a:off x="8096494" y="1552066"/>
            <a:ext cx="3004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RELATED DIVERSIFICATION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1ACE095D-5213-456A-9218-CFC49F00493C}"/>
              </a:ext>
            </a:extLst>
          </p:cNvPr>
          <p:cNvSpPr txBox="1"/>
          <p:nvPr/>
        </p:nvSpPr>
        <p:spPr>
          <a:xfrm>
            <a:off x="1070382" y="1552066"/>
            <a:ext cx="2657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MARKET PENETRATION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B5FD5ECF-09C9-42D1-BF09-2B3FD231D1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0370" y="3124797"/>
            <a:ext cx="925569" cy="92557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6D3BDE5C-27A4-461C-A339-AC7B5F4EA5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6726" y="3169627"/>
            <a:ext cx="925569" cy="92557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00DFBBA-FA83-4DF6-A4BC-CBB434B002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2815" r="11007"/>
          <a:stretch/>
        </p:blipFill>
        <p:spPr>
          <a:xfrm>
            <a:off x="8216625" y="2063254"/>
            <a:ext cx="3587219" cy="241433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F7960EE7-D280-4468-A554-0739DAA8FD4E}"/>
              </a:ext>
            </a:extLst>
          </p:cNvPr>
          <p:cNvSpPr txBox="1"/>
          <p:nvPr/>
        </p:nvSpPr>
        <p:spPr>
          <a:xfrm>
            <a:off x="8566570" y="5705812"/>
            <a:ext cx="2887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6600"/>
                </a:solidFill>
              </a:rPr>
              <a:t>B2C</a:t>
            </a:r>
          </a:p>
          <a:p>
            <a:pPr algn="ctr"/>
            <a:r>
              <a:rPr lang="it-IT" sz="2000" b="1" dirty="0">
                <a:solidFill>
                  <a:srgbClr val="FF6600"/>
                </a:solidFill>
              </a:rPr>
              <a:t>BUSINESS TO CONSUMER</a:t>
            </a:r>
          </a:p>
          <a:p>
            <a:pPr algn="ctr"/>
            <a:r>
              <a:rPr lang="it-IT" sz="2000" b="1" dirty="0">
                <a:solidFill>
                  <a:srgbClr val="FF6600"/>
                </a:solidFill>
              </a:rPr>
              <a:t>STRATEGY</a:t>
            </a:r>
          </a:p>
        </p:txBody>
      </p:sp>
    </p:spTree>
    <p:extLst>
      <p:ext uri="{BB962C8B-B14F-4D97-AF65-F5344CB8AC3E}">
        <p14:creationId xmlns="" xmlns:p14="http://schemas.microsoft.com/office/powerpoint/2010/main" val="8234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739FF9DB-0F01-4DAD-BA34-B3FB2BDC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CHANGING MISSION STATEMENT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0B244814-B4EB-43B5-8672-88925277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54A0BDD-3E66-42CF-9229-63C42DFF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2F4374A-4AAB-47CD-9652-8DCCB40330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50" y="2127694"/>
            <a:ext cx="3840694" cy="114272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E4B38353-8C35-4205-8F42-2F2719FEE1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1665" y="2127694"/>
            <a:ext cx="3840694" cy="118065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12814385-6832-4E89-8BA7-ADA95AE394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9379" y="2127694"/>
            <a:ext cx="3784421" cy="1303522"/>
          </a:xfrm>
          <a:prstGeom prst="rect">
            <a:avLst/>
          </a:prstGeom>
        </p:spPr>
      </p:pic>
      <p:sp>
        <p:nvSpPr>
          <p:cNvPr id="24" name="Freccia a destra 23">
            <a:extLst>
              <a:ext uri="{FF2B5EF4-FFF2-40B4-BE49-F238E27FC236}">
                <a16:creationId xmlns="" xmlns:a16="http://schemas.microsoft.com/office/drawing/2014/main" id="{2B438675-CB02-4210-B0C6-8CBFF282B471}"/>
              </a:ext>
            </a:extLst>
          </p:cNvPr>
          <p:cNvSpPr/>
          <p:nvPr/>
        </p:nvSpPr>
        <p:spPr>
          <a:xfrm>
            <a:off x="3915465" y="3164649"/>
            <a:ext cx="514258" cy="365125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="" xmlns:a16="http://schemas.microsoft.com/office/drawing/2014/main" id="{3B3378EC-C41B-4A3D-AFDB-C93CB591D2E5}"/>
              </a:ext>
            </a:extLst>
          </p:cNvPr>
          <p:cNvSpPr/>
          <p:nvPr/>
        </p:nvSpPr>
        <p:spPr>
          <a:xfrm>
            <a:off x="7487329" y="3189223"/>
            <a:ext cx="514258" cy="365125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2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739FF9DB-0F01-4DAD-BA34-B3FB2BDC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CHANGING MISSION STATEMENT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0B244814-B4EB-43B5-8672-88925277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54A0BDD-3E66-42CF-9229-63C42DFF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2F4374A-4AAB-47CD-9652-8DCCB40330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50" y="2127694"/>
            <a:ext cx="3840694" cy="114272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E4B38353-8C35-4205-8F42-2F2719FEE1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1665" y="2127694"/>
            <a:ext cx="3840694" cy="1180657"/>
          </a:xfrm>
          <a:prstGeom prst="rect">
            <a:avLst/>
          </a:prstGeom>
        </p:spPr>
      </p:pic>
      <p:sp>
        <p:nvSpPr>
          <p:cNvPr id="24" name="Freccia a destra 23">
            <a:extLst>
              <a:ext uri="{FF2B5EF4-FFF2-40B4-BE49-F238E27FC236}">
                <a16:creationId xmlns="" xmlns:a16="http://schemas.microsoft.com/office/drawing/2014/main" id="{2B438675-CB02-4210-B0C6-8CBFF282B471}"/>
              </a:ext>
            </a:extLst>
          </p:cNvPr>
          <p:cNvSpPr/>
          <p:nvPr/>
        </p:nvSpPr>
        <p:spPr>
          <a:xfrm>
            <a:off x="3915465" y="3164649"/>
            <a:ext cx="514258" cy="365125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="" xmlns:a16="http://schemas.microsoft.com/office/drawing/2014/main" id="{3B3378EC-C41B-4A3D-AFDB-C93CB591D2E5}"/>
              </a:ext>
            </a:extLst>
          </p:cNvPr>
          <p:cNvSpPr/>
          <p:nvPr/>
        </p:nvSpPr>
        <p:spPr>
          <a:xfrm>
            <a:off x="7487329" y="3189223"/>
            <a:ext cx="514258" cy="365125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F40F623-01E6-4BAA-98C5-B277BAC2A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081" r="8205"/>
          <a:stretch/>
        </p:blipFill>
        <p:spPr>
          <a:xfrm>
            <a:off x="7931238" y="2134489"/>
            <a:ext cx="3710378" cy="1294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63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REE Cartoon Graphics / Pics / Gifs / Photographs | Felix the cats ...">
            <a:extLst>
              <a:ext uri="{FF2B5EF4-FFF2-40B4-BE49-F238E27FC236}">
                <a16:creationId xmlns="" xmlns:a16="http://schemas.microsoft.com/office/drawing/2014/main" id="{63B2EF26-7B3C-4CFE-A143-74F54E94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64" y="3322320"/>
            <a:ext cx="2640535" cy="3207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B137A8D-911C-4A50-8706-2862A088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8135DE8-6E29-491C-A5BB-9EE5EA3B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5" name="Fumetto: rettangolo con angoli arrotondati 4">
            <a:extLst>
              <a:ext uri="{FF2B5EF4-FFF2-40B4-BE49-F238E27FC236}">
                <a16:creationId xmlns="" xmlns:a16="http://schemas.microsoft.com/office/drawing/2014/main" id="{098C9684-64FA-4F66-A1ED-41B07B4294D8}"/>
              </a:ext>
            </a:extLst>
          </p:cNvPr>
          <p:cNvSpPr/>
          <p:nvPr/>
        </p:nvSpPr>
        <p:spPr>
          <a:xfrm>
            <a:off x="685800" y="1295400"/>
            <a:ext cx="5364480" cy="2026920"/>
          </a:xfrm>
          <a:prstGeom prst="wedgeRoundRectCallout">
            <a:avLst>
              <a:gd name="adj1" fmla="val 67803"/>
              <a:gd name="adj2" fmla="val 782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7D57807-2170-4465-B9A8-B214A055CC46}"/>
              </a:ext>
            </a:extLst>
          </p:cNvPr>
          <p:cNvSpPr txBox="1"/>
          <p:nvPr/>
        </p:nvSpPr>
        <p:spPr>
          <a:xfrm>
            <a:off x="1061158" y="1893361"/>
            <a:ext cx="4613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WHAT IS THE FOLLOW-UP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OF THE THIRD STORY?...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grpSp>
        <p:nvGrpSpPr>
          <p:cNvPr id="3" name="Gruppo 8">
            <a:extLst>
              <a:ext uri="{FF2B5EF4-FFF2-40B4-BE49-F238E27FC236}">
                <a16:creationId xmlns="" xmlns:a16="http://schemas.microsoft.com/office/drawing/2014/main" id="{6BC7E482-A7FC-4AD9-BD74-CE32D48E59E1}"/>
              </a:ext>
            </a:extLst>
          </p:cNvPr>
          <p:cNvGrpSpPr/>
          <p:nvPr/>
        </p:nvGrpSpPr>
        <p:grpSpPr>
          <a:xfrm>
            <a:off x="7414810" y="328612"/>
            <a:ext cx="4603927" cy="2395746"/>
            <a:chOff x="372967" y="1107030"/>
            <a:chExt cx="4073074" cy="2119506"/>
          </a:xfrm>
        </p:grpSpPr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C089748D-0167-4F41-93FF-A7A7DC803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083665">
              <a:off x="1079415" y="1107030"/>
              <a:ext cx="3009143" cy="1986184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="" xmlns:a16="http://schemas.microsoft.com/office/drawing/2014/main" id="{ECCCD707-FB8E-4F42-8DE6-E17D7B288AC0}"/>
                </a:ext>
              </a:extLst>
            </p:cNvPr>
            <p:cNvSpPr txBox="1"/>
            <p:nvPr/>
          </p:nvSpPr>
          <p:spPr>
            <a:xfrm>
              <a:off x="372967" y="2857204"/>
              <a:ext cx="407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haroni" panose="02010803020104030203" pitchFamily="2" charset="-79"/>
                  <a:cs typeface="Aharoni" panose="02010803020104030203" pitchFamily="2" charset="-79"/>
                </a:rPr>
                <a:t>PLAY &amp; STUDY CHAIRS</a:t>
              </a:r>
              <a:endParaRPr lang="it-IT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402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8">
            <a:extLst>
              <a:ext uri="{FF2B5EF4-FFF2-40B4-BE49-F238E27FC236}">
                <a16:creationId xmlns="" xmlns:a16="http://schemas.microsoft.com/office/drawing/2014/main" id="{70A167FF-D893-4F35-B6DE-FEA7631B2965}"/>
              </a:ext>
            </a:extLst>
          </p:cNvPr>
          <p:cNvGrpSpPr/>
          <p:nvPr/>
        </p:nvGrpSpPr>
        <p:grpSpPr>
          <a:xfrm>
            <a:off x="5381810" y="435089"/>
            <a:ext cx="6614406" cy="6419669"/>
            <a:chOff x="6682012" y="1697012"/>
            <a:chExt cx="5314203" cy="5157746"/>
          </a:xfrm>
        </p:grpSpPr>
        <p:pic>
          <p:nvPicPr>
            <p:cNvPr id="14" name="Immagine 13">
              <a:extLst>
                <a:ext uri="{FF2B5EF4-FFF2-40B4-BE49-F238E27FC236}">
                  <a16:creationId xmlns="" xmlns:a16="http://schemas.microsoft.com/office/drawing/2014/main" id="{13C65D48-2E2A-4393-96EF-036B1F4D266D}"/>
                </a:ext>
              </a:extLst>
            </p:cNvPr>
            <p:cNvPicPr/>
            <p:nvPr/>
          </p:nvPicPr>
          <p:blipFill rotWithShape="1">
            <a:blip r:embed="rId2" cstate="print"/>
            <a:srcRect t="6586"/>
            <a:stretch/>
          </p:blipFill>
          <p:spPr>
            <a:xfrm>
              <a:off x="6682012" y="1697012"/>
              <a:ext cx="5314203" cy="5157746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="" xmlns:a16="http://schemas.microsoft.com/office/drawing/2014/main" id="{E9D66E44-CB4E-4C67-8A92-5CC8EF389718}"/>
                </a:ext>
              </a:extLst>
            </p:cNvPr>
            <p:cNvSpPr/>
            <p:nvPr/>
          </p:nvSpPr>
          <p:spPr>
            <a:xfrm>
              <a:off x="7559040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81433F7C-7D38-4363-9C62-129E4532878B}"/>
                </a:ext>
              </a:extLst>
            </p:cNvPr>
            <p:cNvSpPr/>
            <p:nvPr/>
          </p:nvSpPr>
          <p:spPr>
            <a:xfrm>
              <a:off x="9869067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="" xmlns:a16="http://schemas.microsoft.com/office/drawing/2014/main" id="{01DAD349-65CB-4C9E-8D57-1A5A306271B3}"/>
                </a:ext>
              </a:extLst>
            </p:cNvPr>
            <p:cNvSpPr/>
            <p:nvPr/>
          </p:nvSpPr>
          <p:spPr>
            <a:xfrm>
              <a:off x="7548837" y="187452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0C89F86E-AF18-4ED8-B0DA-758D474F7006}"/>
                </a:ext>
              </a:extLst>
            </p:cNvPr>
            <p:cNvSpPr/>
            <p:nvPr/>
          </p:nvSpPr>
          <p:spPr>
            <a:xfrm>
              <a:off x="9853523" y="1777243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90F125B-1A25-4607-B412-2CE22880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12A803F-D7F4-43E8-951A-773B4DDB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36</a:t>
            </a:fld>
            <a:endParaRPr lang="it-IT"/>
          </a:p>
        </p:txBody>
      </p:sp>
      <p:grpSp>
        <p:nvGrpSpPr>
          <p:cNvPr id="6" name="Gruppo 29">
            <a:extLst>
              <a:ext uri="{FF2B5EF4-FFF2-40B4-BE49-F238E27FC236}">
                <a16:creationId xmlns="" xmlns:a16="http://schemas.microsoft.com/office/drawing/2014/main" id="{4F6C0986-4544-4917-A514-F78258026CA6}"/>
              </a:ext>
            </a:extLst>
          </p:cNvPr>
          <p:cNvGrpSpPr/>
          <p:nvPr/>
        </p:nvGrpSpPr>
        <p:grpSpPr>
          <a:xfrm>
            <a:off x="838200" y="656027"/>
            <a:ext cx="4073074" cy="2119506"/>
            <a:chOff x="372967" y="1107030"/>
            <a:chExt cx="4073074" cy="2119506"/>
          </a:xfrm>
        </p:grpSpPr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43D94F95-A500-4BE1-AC5F-0986F1E84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083665">
              <a:off x="1079415" y="1107030"/>
              <a:ext cx="3009143" cy="1986184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="" xmlns:a16="http://schemas.microsoft.com/office/drawing/2014/main" id="{F7F80B5E-B833-4C24-A1C5-7AF83B4321D4}"/>
                </a:ext>
              </a:extLst>
            </p:cNvPr>
            <p:cNvSpPr txBox="1"/>
            <p:nvPr/>
          </p:nvSpPr>
          <p:spPr>
            <a:xfrm>
              <a:off x="372967" y="2857204"/>
              <a:ext cx="407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haroni" panose="02010803020104030203" pitchFamily="2" charset="-79"/>
                  <a:cs typeface="Aharoni" panose="02010803020104030203" pitchFamily="2" charset="-79"/>
                </a:rPr>
                <a:t>PLAY &amp; STUDY</a:t>
              </a:r>
              <a:endParaRPr lang="it-IT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9218" name="Picture 2" descr="Funny animal Drive the plane in the sky Wall Decals Art Vinyls ...">
            <a:extLst>
              <a:ext uri="{FF2B5EF4-FFF2-40B4-BE49-F238E27FC236}">
                <a16:creationId xmlns="" xmlns:a16="http://schemas.microsoft.com/office/drawing/2014/main" id="{530F1731-4E09-43A9-9A79-3985D3E6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21" y="547501"/>
            <a:ext cx="2803482" cy="2803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Buy Synthetic Leather Computer Chair for Kids Rabbit Cartoon ...">
            <a:extLst>
              <a:ext uri="{FF2B5EF4-FFF2-40B4-BE49-F238E27FC236}">
                <a16:creationId xmlns="" xmlns:a16="http://schemas.microsoft.com/office/drawing/2014/main" id="{17AF6B06-E9C6-454A-8C03-BEAFCB22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39" y="771942"/>
            <a:ext cx="2446963" cy="2446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a destra 4">
            <a:extLst>
              <a:ext uri="{FF2B5EF4-FFF2-40B4-BE49-F238E27FC236}">
                <a16:creationId xmlns="" xmlns:a16="http://schemas.microsoft.com/office/drawing/2014/main" id="{79344B15-21F5-4783-9E42-7BCCEADBECC0}"/>
              </a:ext>
            </a:extLst>
          </p:cNvPr>
          <p:cNvSpPr/>
          <p:nvPr/>
        </p:nvSpPr>
        <p:spPr>
          <a:xfrm>
            <a:off x="8490384" y="1799904"/>
            <a:ext cx="514258" cy="365125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>
            <a:extLst>
              <a:ext uri="{FF2B5EF4-FFF2-40B4-BE49-F238E27FC236}">
                <a16:creationId xmlns="" xmlns:a16="http://schemas.microsoft.com/office/drawing/2014/main" id="{EBCB203E-2AC2-489D-AD29-8112DD02AF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1254" y="506318"/>
            <a:ext cx="925569" cy="925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2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Buy Synthetic Leather Computer Chair for Kids Rabbit Cartoon ...">
            <a:extLst>
              <a:ext uri="{FF2B5EF4-FFF2-40B4-BE49-F238E27FC236}">
                <a16:creationId xmlns="" xmlns:a16="http://schemas.microsoft.com/office/drawing/2014/main" id="{C5931D7E-18E4-4FDD-8894-147BB1E1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19" y="3882341"/>
            <a:ext cx="1813941" cy="1813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739FF9DB-0F01-4DAD-BA34-B3FB2BDC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226503"/>
            <a:ext cx="11353800" cy="1325563"/>
          </a:xfrm>
        </p:spPr>
        <p:txBody>
          <a:bodyPr/>
          <a:lstStyle/>
          <a:p>
            <a:r>
              <a:rPr lang="it-IT" dirty="0"/>
              <a:t>EVOLUTION THROUGH </a:t>
            </a:r>
            <a:r>
              <a:rPr lang="it-IT" b="1" dirty="0"/>
              <a:t>MARKET DIVERSIFICATION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54A0BDD-3E66-42CF-9229-63C42DFF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08855948-D5FE-44EB-B347-CA5040147D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523" y="3489692"/>
            <a:ext cx="2984877" cy="12798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2F4374A-4AAB-47CD-9652-8DCCB40330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50" y="2127694"/>
            <a:ext cx="3840694" cy="11427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AF942D70-CD86-4DA9-89D0-7A68DB053E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1384" y="1844040"/>
            <a:ext cx="3364461" cy="2009611"/>
          </a:xfrm>
          <a:prstGeom prst="rect">
            <a:avLst/>
          </a:prstGeom>
        </p:spPr>
      </p:pic>
      <p:grpSp>
        <p:nvGrpSpPr>
          <p:cNvPr id="2" name="Gruppo 19">
            <a:extLst>
              <a:ext uri="{FF2B5EF4-FFF2-40B4-BE49-F238E27FC236}">
                <a16:creationId xmlns="" xmlns:a16="http://schemas.microsoft.com/office/drawing/2014/main" id="{AD7CEC7B-0735-498C-A306-4C4CF2E30B07}"/>
              </a:ext>
            </a:extLst>
          </p:cNvPr>
          <p:cNvGrpSpPr/>
          <p:nvPr/>
        </p:nvGrpSpPr>
        <p:grpSpPr>
          <a:xfrm>
            <a:off x="8132584" y="2046304"/>
            <a:ext cx="3473193" cy="1807346"/>
            <a:chOff x="372967" y="1107030"/>
            <a:chExt cx="4073074" cy="2119506"/>
          </a:xfrm>
        </p:grpSpPr>
        <p:pic>
          <p:nvPicPr>
            <p:cNvPr id="21" name="Immagine 20">
              <a:extLst>
                <a:ext uri="{FF2B5EF4-FFF2-40B4-BE49-F238E27FC236}">
                  <a16:creationId xmlns="" xmlns:a16="http://schemas.microsoft.com/office/drawing/2014/main" id="{92E0120C-9F41-4A55-BE93-D34CF3C5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1083665">
              <a:off x="1079415" y="1107030"/>
              <a:ext cx="3009143" cy="1986184"/>
            </a:xfrm>
            <a:prstGeom prst="rect">
              <a:avLst/>
            </a:prstGeom>
          </p:spPr>
        </p:pic>
        <p:sp>
          <p:nvSpPr>
            <p:cNvPr id="22" name="CasellaDiTesto 21">
              <a:extLst>
                <a:ext uri="{FF2B5EF4-FFF2-40B4-BE49-F238E27FC236}">
                  <a16:creationId xmlns="" xmlns:a16="http://schemas.microsoft.com/office/drawing/2014/main" id="{766194E1-C6DC-4951-A9CC-73B3EA690CC2}"/>
                </a:ext>
              </a:extLst>
            </p:cNvPr>
            <p:cNvSpPr txBox="1"/>
            <p:nvPr/>
          </p:nvSpPr>
          <p:spPr>
            <a:xfrm>
              <a:off x="372967" y="2857204"/>
              <a:ext cx="407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haroni" panose="02010803020104030203" pitchFamily="2" charset="-79"/>
                  <a:cs typeface="Aharoni" panose="02010803020104030203" pitchFamily="2" charset="-79"/>
                </a:rPr>
                <a:t>PLAY &amp; STUDY</a:t>
              </a:r>
              <a:endParaRPr lang="it-IT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4" name="Picture 2" descr="Funny animal Drive the plane in the sky Wall Decals Art Vinyls ...">
            <a:extLst>
              <a:ext uri="{FF2B5EF4-FFF2-40B4-BE49-F238E27FC236}">
                <a16:creationId xmlns="" xmlns:a16="http://schemas.microsoft.com/office/drawing/2014/main" id="{54526F52-3BD4-4D69-A5FE-25ADC502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61" y="4021885"/>
            <a:ext cx="2803482" cy="2803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9ED44C3-87CA-4DB8-B6FB-21A4A232697E}"/>
              </a:ext>
            </a:extLst>
          </p:cNvPr>
          <p:cNvSpPr txBox="1"/>
          <p:nvPr/>
        </p:nvSpPr>
        <p:spPr>
          <a:xfrm>
            <a:off x="1001560" y="5809704"/>
            <a:ext cx="2665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B2B</a:t>
            </a:r>
          </a:p>
          <a:p>
            <a:pPr algn="ctr"/>
            <a:r>
              <a:rPr lang="it-IT" sz="2000" b="1" dirty="0"/>
              <a:t>BUSINESS TO BUSINESS</a:t>
            </a:r>
          </a:p>
          <a:p>
            <a:pPr algn="ctr"/>
            <a:r>
              <a:rPr lang="it-IT" sz="2000" b="1" dirty="0"/>
              <a:t>STRATEGY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3C1303E0-9CAB-4778-A0D2-BB716313F23A}"/>
              </a:ext>
            </a:extLst>
          </p:cNvPr>
          <p:cNvSpPr txBox="1"/>
          <p:nvPr/>
        </p:nvSpPr>
        <p:spPr>
          <a:xfrm>
            <a:off x="4717511" y="5789859"/>
            <a:ext cx="2887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9933"/>
                </a:solidFill>
              </a:rPr>
              <a:t>B2C</a:t>
            </a:r>
          </a:p>
          <a:p>
            <a:pPr algn="ctr"/>
            <a:r>
              <a:rPr lang="it-IT" sz="2000" b="1" dirty="0">
                <a:solidFill>
                  <a:srgbClr val="FF9933"/>
                </a:solidFill>
              </a:rPr>
              <a:t>BUSINESS TO CONSUMER</a:t>
            </a:r>
          </a:p>
          <a:p>
            <a:pPr algn="ctr"/>
            <a:r>
              <a:rPr lang="it-IT" sz="2000" b="1" dirty="0">
                <a:solidFill>
                  <a:srgbClr val="FF9933"/>
                </a:solidFill>
              </a:rPr>
              <a:t>STRATEGY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8F9A8561-AE5B-44F1-A8BE-C4FEB6A1EC24}"/>
              </a:ext>
            </a:extLst>
          </p:cNvPr>
          <p:cNvSpPr txBox="1"/>
          <p:nvPr/>
        </p:nvSpPr>
        <p:spPr>
          <a:xfrm>
            <a:off x="1070382" y="1552066"/>
            <a:ext cx="2657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MARKET PENETRATION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CA0679D4-8AB0-4BC7-BAFF-C658574F9697}"/>
              </a:ext>
            </a:extLst>
          </p:cNvPr>
          <p:cNvSpPr txBox="1"/>
          <p:nvPr/>
        </p:nvSpPr>
        <p:spPr>
          <a:xfrm>
            <a:off x="4663878" y="1552066"/>
            <a:ext cx="299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MARKET DIVERSIFICATION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A3834AD1-E46F-48E4-B6C1-EB1608BD0FE0}"/>
              </a:ext>
            </a:extLst>
          </p:cNvPr>
          <p:cNvSpPr txBox="1"/>
          <p:nvPr/>
        </p:nvSpPr>
        <p:spPr>
          <a:xfrm>
            <a:off x="8096494" y="1552066"/>
            <a:ext cx="3004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RELATED DIVERSIFICATION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="" xmlns:a16="http://schemas.microsoft.com/office/drawing/2014/main" id="{39570694-F7AA-4656-9188-216041E5B2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1430" y="2236271"/>
            <a:ext cx="925569" cy="92557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="" xmlns:a16="http://schemas.microsoft.com/office/drawing/2014/main" id="{ACA39DDD-D8E6-4713-A997-3189B6FD25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2810" y="2169628"/>
            <a:ext cx="925569" cy="925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57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739FF9DB-0F01-4DAD-BA34-B3FB2BDC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ADDING A MISSION STATEMENT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54A0BDD-3E66-42CF-9229-63C42DFF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38</a:t>
            </a:fld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2F4374A-4AAB-47CD-9652-8DCCB40330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50" y="2127694"/>
            <a:ext cx="3840694" cy="11427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AF942D70-CD86-4DA9-89D0-7A68DB053E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384" y="1844040"/>
            <a:ext cx="3364461" cy="2009611"/>
          </a:xfrm>
          <a:prstGeom prst="rect">
            <a:avLst/>
          </a:prstGeom>
        </p:spPr>
      </p:pic>
      <p:grpSp>
        <p:nvGrpSpPr>
          <p:cNvPr id="2" name="Gruppo 19">
            <a:extLst>
              <a:ext uri="{FF2B5EF4-FFF2-40B4-BE49-F238E27FC236}">
                <a16:creationId xmlns="" xmlns:a16="http://schemas.microsoft.com/office/drawing/2014/main" id="{AD7CEC7B-0735-498C-A306-4C4CF2E30B07}"/>
              </a:ext>
            </a:extLst>
          </p:cNvPr>
          <p:cNvGrpSpPr/>
          <p:nvPr/>
        </p:nvGrpSpPr>
        <p:grpSpPr>
          <a:xfrm>
            <a:off x="8132584" y="2046304"/>
            <a:ext cx="3473193" cy="1807346"/>
            <a:chOff x="372967" y="1107030"/>
            <a:chExt cx="4073074" cy="2119506"/>
          </a:xfrm>
        </p:grpSpPr>
        <p:pic>
          <p:nvPicPr>
            <p:cNvPr id="21" name="Immagine 20">
              <a:extLst>
                <a:ext uri="{FF2B5EF4-FFF2-40B4-BE49-F238E27FC236}">
                  <a16:creationId xmlns="" xmlns:a16="http://schemas.microsoft.com/office/drawing/2014/main" id="{92E0120C-9F41-4A55-BE93-D34CF3C5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083665">
              <a:off x="1079415" y="1107030"/>
              <a:ext cx="3009143" cy="1986184"/>
            </a:xfrm>
            <a:prstGeom prst="rect">
              <a:avLst/>
            </a:prstGeom>
          </p:spPr>
        </p:pic>
        <p:sp>
          <p:nvSpPr>
            <p:cNvPr id="22" name="CasellaDiTesto 21">
              <a:extLst>
                <a:ext uri="{FF2B5EF4-FFF2-40B4-BE49-F238E27FC236}">
                  <a16:creationId xmlns="" xmlns:a16="http://schemas.microsoft.com/office/drawing/2014/main" id="{766194E1-C6DC-4951-A9CC-73B3EA690CC2}"/>
                </a:ext>
              </a:extLst>
            </p:cNvPr>
            <p:cNvSpPr txBox="1"/>
            <p:nvPr/>
          </p:nvSpPr>
          <p:spPr>
            <a:xfrm>
              <a:off x="372967" y="2857204"/>
              <a:ext cx="407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haroni" panose="02010803020104030203" pitchFamily="2" charset="-79"/>
                  <a:cs typeface="Aharoni" panose="02010803020104030203" pitchFamily="2" charset="-79"/>
                </a:rPr>
                <a:t>PLAY &amp; STUDY</a:t>
              </a:r>
              <a:endParaRPr lang="it-IT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9ED44C3-87CA-4DB8-B6FB-21A4A232697E}"/>
              </a:ext>
            </a:extLst>
          </p:cNvPr>
          <p:cNvSpPr txBox="1"/>
          <p:nvPr/>
        </p:nvSpPr>
        <p:spPr>
          <a:xfrm>
            <a:off x="1001560" y="5809704"/>
            <a:ext cx="2665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B2B</a:t>
            </a:r>
          </a:p>
          <a:p>
            <a:pPr algn="ctr"/>
            <a:r>
              <a:rPr lang="it-IT" sz="2000" b="1" dirty="0"/>
              <a:t>BUSINESS TO BUSINESS</a:t>
            </a:r>
          </a:p>
          <a:p>
            <a:pPr algn="ctr"/>
            <a:r>
              <a:rPr lang="it-IT" sz="2000" b="1" dirty="0"/>
              <a:t>STRATEGY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3C1303E0-9CAB-4778-A0D2-BB716313F23A}"/>
              </a:ext>
            </a:extLst>
          </p:cNvPr>
          <p:cNvSpPr txBox="1"/>
          <p:nvPr/>
        </p:nvSpPr>
        <p:spPr>
          <a:xfrm>
            <a:off x="4717511" y="5789859"/>
            <a:ext cx="2887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9933"/>
                </a:solidFill>
              </a:rPr>
              <a:t>B2C</a:t>
            </a:r>
          </a:p>
          <a:p>
            <a:pPr algn="ctr"/>
            <a:r>
              <a:rPr lang="it-IT" sz="2000" b="1" dirty="0">
                <a:solidFill>
                  <a:srgbClr val="FF9933"/>
                </a:solidFill>
              </a:rPr>
              <a:t>BUSINESS TO CONSUMER</a:t>
            </a:r>
          </a:p>
          <a:p>
            <a:pPr algn="ctr"/>
            <a:r>
              <a:rPr lang="it-IT" sz="2000" b="1" dirty="0">
                <a:solidFill>
                  <a:srgbClr val="FF9933"/>
                </a:solidFill>
              </a:rPr>
              <a:t>STRATEGY</a:t>
            </a:r>
          </a:p>
        </p:txBody>
      </p:sp>
    </p:spTree>
    <p:extLst>
      <p:ext uri="{BB962C8B-B14F-4D97-AF65-F5344CB8AC3E}">
        <p14:creationId xmlns="" xmlns:p14="http://schemas.microsoft.com/office/powerpoint/2010/main" val="14870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REE Cartoon Graphics / Pics / Gifs / Photographs | Felix the cats ...">
            <a:extLst>
              <a:ext uri="{FF2B5EF4-FFF2-40B4-BE49-F238E27FC236}">
                <a16:creationId xmlns="" xmlns:a16="http://schemas.microsoft.com/office/drawing/2014/main" id="{63B2EF26-7B3C-4CFE-A143-74F54E94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64" y="3322320"/>
            <a:ext cx="2640535" cy="3207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B137A8D-911C-4A50-8706-2862A088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8135DE8-6E29-491C-A5BB-9EE5EA3B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5" name="Fumetto: rettangolo con angoli arrotondati 4">
            <a:extLst>
              <a:ext uri="{FF2B5EF4-FFF2-40B4-BE49-F238E27FC236}">
                <a16:creationId xmlns="" xmlns:a16="http://schemas.microsoft.com/office/drawing/2014/main" id="{098C9684-64FA-4F66-A1ED-41B07B4294D8}"/>
              </a:ext>
            </a:extLst>
          </p:cNvPr>
          <p:cNvSpPr/>
          <p:nvPr/>
        </p:nvSpPr>
        <p:spPr>
          <a:xfrm>
            <a:off x="685800" y="1295400"/>
            <a:ext cx="5364480" cy="2026920"/>
          </a:xfrm>
          <a:prstGeom prst="wedgeRoundRectCallout">
            <a:avLst>
              <a:gd name="adj1" fmla="val 67803"/>
              <a:gd name="adj2" fmla="val 782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7D57807-2170-4465-B9A8-B214A055CC46}"/>
              </a:ext>
            </a:extLst>
          </p:cNvPr>
          <p:cNvSpPr txBox="1"/>
          <p:nvPr/>
        </p:nvSpPr>
        <p:spPr>
          <a:xfrm>
            <a:off x="1477141" y="1893361"/>
            <a:ext cx="3781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IS THERE A POSSIBLE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FOURTH STORY?...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0">
            <a:extLst>
              <a:ext uri="{FF2B5EF4-FFF2-40B4-BE49-F238E27FC236}">
                <a16:creationId xmlns="" xmlns:a16="http://schemas.microsoft.com/office/drawing/2014/main" id="{AB54831D-4016-4EC1-B542-C76048A8D2BE}"/>
              </a:ext>
            </a:extLst>
          </p:cNvPr>
          <p:cNvGrpSpPr/>
          <p:nvPr/>
        </p:nvGrpSpPr>
        <p:grpSpPr>
          <a:xfrm>
            <a:off x="701347" y="16373"/>
            <a:ext cx="10682934" cy="3085480"/>
            <a:chOff x="68479" y="0"/>
            <a:chExt cx="11789153" cy="3404981"/>
          </a:xfrm>
        </p:grpSpPr>
        <p:grpSp>
          <p:nvGrpSpPr>
            <p:cNvPr id="3" name="Gruppo 7">
              <a:extLst>
                <a:ext uri="{FF2B5EF4-FFF2-40B4-BE49-F238E27FC236}">
                  <a16:creationId xmlns="" xmlns:a16="http://schemas.microsoft.com/office/drawing/2014/main" id="{C4AB345B-E416-4664-B6A0-166C87FE412E}"/>
                </a:ext>
              </a:extLst>
            </p:cNvPr>
            <p:cNvGrpSpPr/>
            <p:nvPr/>
          </p:nvGrpSpPr>
          <p:grpSpPr>
            <a:xfrm>
              <a:off x="68479" y="1"/>
              <a:ext cx="8557361" cy="3404980"/>
              <a:chOff x="0" y="1747836"/>
              <a:chExt cx="9982200" cy="3971925"/>
            </a:xfrm>
          </p:grpSpPr>
          <p:pic>
            <p:nvPicPr>
              <p:cNvPr id="3074" name="Picture 2" descr="Il “Genio” della bicicletta chiude bottega - Trento - Trentino">
                <a:extLst>
                  <a:ext uri="{FF2B5EF4-FFF2-40B4-BE49-F238E27FC236}">
                    <a16:creationId xmlns="" xmlns:a16="http://schemas.microsoft.com/office/drawing/2014/main" id="{2A4ED84E-EB80-4117-A87F-4563F814C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3342" y="1747836"/>
                <a:ext cx="5788858" cy="3850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Immagine 6">
                <a:extLst>
                  <a:ext uri="{FF2B5EF4-FFF2-40B4-BE49-F238E27FC236}">
                    <a16:creationId xmlns="" xmlns:a16="http://schemas.microsoft.com/office/drawing/2014/main" id="{20167D1A-C191-4C18-9BE1-B494179113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t="2808" b="11361"/>
              <a:stretch/>
            </p:blipFill>
            <p:spPr>
              <a:xfrm>
                <a:off x="0" y="1747836"/>
                <a:ext cx="4119390" cy="3971925"/>
              </a:xfrm>
              <a:prstGeom prst="rect">
                <a:avLst/>
              </a:prstGeom>
            </p:spPr>
          </p:pic>
        </p:grp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11D0E24C-5E0D-48C7-B58F-DF9A23779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5839" y="0"/>
              <a:ext cx="3231793" cy="3300463"/>
            </a:xfrm>
            <a:prstGeom prst="rect">
              <a:avLst/>
            </a:prstGeom>
          </p:spPr>
        </p:pic>
      </p:grp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008FCB34-4DDD-40A3-9995-28AFB85524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639" y="3922759"/>
            <a:ext cx="2417035" cy="293524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11B1BC1-8CBB-4408-B0D9-A1E00BFD0503}"/>
              </a:ext>
            </a:extLst>
          </p:cNvPr>
          <p:cNvSpPr txBox="1"/>
          <p:nvPr/>
        </p:nvSpPr>
        <p:spPr>
          <a:xfrm>
            <a:off x="3800770" y="2682036"/>
            <a:ext cx="46846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GIROLAMO GATTO </a:t>
            </a:r>
            <a:r>
              <a:rPr lang="it-IT" b="1" dirty="0"/>
              <a:t>RIPARAZIONE DI BICICLETTE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D97EA7A9-B4A6-4BD0-AF24-8085D406DE86}"/>
              </a:ext>
            </a:extLst>
          </p:cNvPr>
          <p:cNvSpPr txBox="1"/>
          <p:nvPr/>
        </p:nvSpPr>
        <p:spPr>
          <a:xfrm>
            <a:off x="0" y="3488586"/>
            <a:ext cx="57358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FELICE GATTO </a:t>
            </a:r>
            <a:r>
              <a:rPr lang="it-IT" b="1" dirty="0"/>
              <a:t>PRODUZIONE DI CERCHIONI PER BICICLETTE</a:t>
            </a:r>
          </a:p>
        </p:txBody>
      </p:sp>
      <p:pic>
        <p:nvPicPr>
          <p:cNvPr id="3080" name="Picture 8" descr="Guida ai cerchi per bici - Bikeitalia.it">
            <a:extLst>
              <a:ext uri="{FF2B5EF4-FFF2-40B4-BE49-F238E27FC236}">
                <a16:creationId xmlns="" xmlns:a16="http://schemas.microsoft.com/office/drawing/2014/main" id="{E7439130-9A44-497E-B97F-9D953ACB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74" y="4571692"/>
            <a:ext cx="2417035" cy="2184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5CCEAEEF-2484-4E76-9006-A47E3E3C01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b="11779"/>
          <a:stretch/>
        </p:blipFill>
        <p:spPr>
          <a:xfrm>
            <a:off x="6881051" y="3902061"/>
            <a:ext cx="5310949" cy="2935242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EDB8EB83-ED31-40B8-81E8-4E032282420F}"/>
              </a:ext>
            </a:extLst>
          </p:cNvPr>
          <p:cNvSpPr txBox="1"/>
          <p:nvPr/>
        </p:nvSpPr>
        <p:spPr>
          <a:xfrm>
            <a:off x="6007440" y="3488586"/>
            <a:ext cx="61986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PINO GATTO </a:t>
            </a:r>
            <a:r>
              <a:rPr lang="it-IT" b="1" dirty="0"/>
              <a:t>PRODUZIONE DI RUOTE PER CARELLI INDUSTRIALI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="" xmlns:a16="http://schemas.microsoft.com/office/drawing/2014/main" id="{2FC9A836-C8D4-4331-BC4A-01708F785136}"/>
              </a:ext>
            </a:extLst>
          </p:cNvPr>
          <p:cNvCxnSpPr/>
          <p:nvPr/>
        </p:nvCxnSpPr>
        <p:spPr>
          <a:xfrm>
            <a:off x="2986105" y="3234993"/>
            <a:ext cx="6550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="" xmlns:a16="http://schemas.microsoft.com/office/drawing/2014/main" id="{5D64A8AE-F4F1-45FC-BE46-1EDF1EF76CF0}"/>
              </a:ext>
            </a:extLst>
          </p:cNvPr>
          <p:cNvCxnSpPr>
            <a:cxnSpLocks/>
          </p:cNvCxnSpPr>
          <p:nvPr/>
        </p:nvCxnSpPr>
        <p:spPr>
          <a:xfrm>
            <a:off x="2986105" y="3234993"/>
            <a:ext cx="0" cy="2535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="" xmlns:a16="http://schemas.microsoft.com/office/drawing/2014/main" id="{63A1081C-6268-4D74-853D-97E42E955148}"/>
              </a:ext>
            </a:extLst>
          </p:cNvPr>
          <p:cNvCxnSpPr/>
          <p:nvPr/>
        </p:nvCxnSpPr>
        <p:spPr>
          <a:xfrm>
            <a:off x="5829317" y="3040986"/>
            <a:ext cx="0" cy="1940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="" xmlns:a16="http://schemas.microsoft.com/office/drawing/2014/main" id="{43ABFCB4-1B4E-4AF1-8555-F68A01900B0E}"/>
              </a:ext>
            </a:extLst>
          </p:cNvPr>
          <p:cNvCxnSpPr>
            <a:cxnSpLocks/>
          </p:cNvCxnSpPr>
          <p:nvPr/>
        </p:nvCxnSpPr>
        <p:spPr>
          <a:xfrm>
            <a:off x="9536525" y="3234993"/>
            <a:ext cx="0" cy="2535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B0F9801A-ED14-4F4D-932F-63CFB5221174}"/>
              </a:ext>
            </a:extLst>
          </p:cNvPr>
          <p:cNvSpPr txBox="1"/>
          <p:nvPr/>
        </p:nvSpPr>
        <p:spPr>
          <a:xfrm>
            <a:off x="4879630" y="384745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1970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53E8488F-BF6F-40BE-919F-75A9E4B9C8F1}"/>
              </a:ext>
            </a:extLst>
          </p:cNvPr>
          <p:cNvSpPr txBox="1"/>
          <p:nvPr/>
        </p:nvSpPr>
        <p:spPr>
          <a:xfrm>
            <a:off x="11004726" y="392275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1979</a:t>
            </a:r>
          </a:p>
        </p:txBody>
      </p:sp>
    </p:spTree>
    <p:extLst>
      <p:ext uri="{BB962C8B-B14F-4D97-AF65-F5344CB8AC3E}">
        <p14:creationId xmlns="" xmlns:p14="http://schemas.microsoft.com/office/powerpoint/2010/main" val="4013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18">
            <a:extLst>
              <a:ext uri="{FF2B5EF4-FFF2-40B4-BE49-F238E27FC236}">
                <a16:creationId xmlns="" xmlns:a16="http://schemas.microsoft.com/office/drawing/2014/main" id="{70A167FF-D893-4F35-B6DE-FEA7631B2965}"/>
              </a:ext>
            </a:extLst>
          </p:cNvPr>
          <p:cNvGrpSpPr/>
          <p:nvPr/>
        </p:nvGrpSpPr>
        <p:grpSpPr>
          <a:xfrm>
            <a:off x="5381810" y="435089"/>
            <a:ext cx="6614406" cy="6419669"/>
            <a:chOff x="6682012" y="1697012"/>
            <a:chExt cx="5314203" cy="5157746"/>
          </a:xfrm>
        </p:grpSpPr>
        <p:pic>
          <p:nvPicPr>
            <p:cNvPr id="14" name="Immagine 13">
              <a:extLst>
                <a:ext uri="{FF2B5EF4-FFF2-40B4-BE49-F238E27FC236}">
                  <a16:creationId xmlns="" xmlns:a16="http://schemas.microsoft.com/office/drawing/2014/main" id="{13C65D48-2E2A-4393-96EF-036B1F4D266D}"/>
                </a:ext>
              </a:extLst>
            </p:cNvPr>
            <p:cNvPicPr/>
            <p:nvPr/>
          </p:nvPicPr>
          <p:blipFill rotWithShape="1">
            <a:blip r:embed="rId2" cstate="print"/>
            <a:srcRect t="6586"/>
            <a:stretch/>
          </p:blipFill>
          <p:spPr>
            <a:xfrm>
              <a:off x="6682012" y="1697012"/>
              <a:ext cx="5314203" cy="5157746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="" xmlns:a16="http://schemas.microsoft.com/office/drawing/2014/main" id="{E9D66E44-CB4E-4C67-8A92-5CC8EF389718}"/>
                </a:ext>
              </a:extLst>
            </p:cNvPr>
            <p:cNvSpPr/>
            <p:nvPr/>
          </p:nvSpPr>
          <p:spPr>
            <a:xfrm>
              <a:off x="7559040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81433F7C-7D38-4363-9C62-129E4532878B}"/>
                </a:ext>
              </a:extLst>
            </p:cNvPr>
            <p:cNvSpPr/>
            <p:nvPr/>
          </p:nvSpPr>
          <p:spPr>
            <a:xfrm>
              <a:off x="9869067" y="413004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="" xmlns:a16="http://schemas.microsoft.com/office/drawing/2014/main" id="{01DAD349-65CB-4C9E-8D57-1A5A306271B3}"/>
                </a:ext>
              </a:extLst>
            </p:cNvPr>
            <p:cNvSpPr/>
            <p:nvPr/>
          </p:nvSpPr>
          <p:spPr>
            <a:xfrm>
              <a:off x="7548837" y="1874520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0C89F86E-AF18-4ED8-B0DA-758D474F7006}"/>
                </a:ext>
              </a:extLst>
            </p:cNvPr>
            <p:cNvSpPr/>
            <p:nvPr/>
          </p:nvSpPr>
          <p:spPr>
            <a:xfrm>
              <a:off x="9853523" y="1777243"/>
              <a:ext cx="196596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90F125B-1A25-4607-B412-2CE22880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12A803F-D7F4-43E8-951A-773B4DDB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FBE3E453-4847-435D-A4BB-5AB9F9F458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8635" y="534950"/>
            <a:ext cx="1830329" cy="296703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BD6A2781-311A-4979-A36F-56A04B6808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666" y="907231"/>
            <a:ext cx="4611597" cy="17522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2A02DEC-7FCF-44DC-9904-306561A4C20D}"/>
              </a:ext>
            </a:extLst>
          </p:cNvPr>
          <p:cNvSpPr txBox="1"/>
          <p:nvPr/>
        </p:nvSpPr>
        <p:spPr>
          <a:xfrm flipH="1">
            <a:off x="1394363" y="2474778"/>
            <a:ext cx="23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NATURALE SALUTARE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24143FC8-20DF-4774-AD90-0A5FCFF4EC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29" y="4198556"/>
            <a:ext cx="4938188" cy="128143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CABB0314-EA8E-4306-8C6A-74DC3CDD161C}"/>
              </a:ext>
            </a:extLst>
          </p:cNvPr>
          <p:cNvSpPr txBox="1"/>
          <p:nvPr/>
        </p:nvSpPr>
        <p:spPr>
          <a:xfrm>
            <a:off x="557425" y="5208617"/>
            <a:ext cx="452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Arial Black" panose="020B0A04020102020204" pitchFamily="34" charset="0"/>
              </a:rPr>
              <a:t>CHAIRS FOR BUSINESS COMFORT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CAA9C039-CE3E-478F-83F8-4D49FC7BC2B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8496" y="3952374"/>
            <a:ext cx="2671403" cy="16355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D648CE26-86BD-4656-A738-4FA7514EA0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62361" y="1691640"/>
            <a:ext cx="3113884" cy="136978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443D237A-C10F-4E6B-9C17-68ED38F609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1254" y="506318"/>
            <a:ext cx="925569" cy="92557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E2D1998C-FE99-47A8-BBB1-677C44DEDD1F}"/>
              </a:ext>
            </a:extLst>
          </p:cNvPr>
          <p:cNvSpPr txBox="1"/>
          <p:nvPr/>
        </p:nvSpPr>
        <p:spPr>
          <a:xfrm>
            <a:off x="4173511" y="2844110"/>
            <a:ext cx="2027158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 Black" panose="020B0A04020102020204" pitchFamily="34" charset="0"/>
              </a:rPr>
              <a:t>LEVERAGE ON</a:t>
            </a:r>
          </a:p>
          <a:p>
            <a:pPr algn="ctr"/>
            <a:r>
              <a:rPr lang="it-IT" b="1" dirty="0">
                <a:latin typeface="Arial Black" panose="020B0A04020102020204" pitchFamily="34" charset="0"/>
              </a:rPr>
              <a:t>FINANCIAL &amp;</a:t>
            </a:r>
          </a:p>
          <a:p>
            <a:pPr algn="ctr"/>
            <a:r>
              <a:rPr lang="it-IT" b="1" dirty="0">
                <a:latin typeface="Arial Black" panose="020B0A04020102020204" pitchFamily="34" charset="0"/>
              </a:rPr>
              <a:t>MANAGMENT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Arial Black" panose="020B0A04020102020204" pitchFamily="34" charset="0"/>
              </a:rPr>
              <a:t>CAPABILTIES</a:t>
            </a:r>
          </a:p>
        </p:txBody>
      </p:sp>
    </p:spTree>
    <p:extLst>
      <p:ext uri="{BB962C8B-B14F-4D97-AF65-F5344CB8AC3E}">
        <p14:creationId xmlns="" xmlns:p14="http://schemas.microsoft.com/office/powerpoint/2010/main" val="13107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739FF9DB-0F01-4DAD-BA34-B3FB2BDC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EVOLUTION THROUGH CONGLOMERATE</a:t>
            </a:r>
            <a:br>
              <a:rPr lang="it-IT" dirty="0"/>
            </a:br>
            <a:r>
              <a:rPr lang="it-IT" dirty="0"/>
              <a:t>DIVERSIFICATION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54A0BDD-3E66-42CF-9229-63C42DFF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2F4374A-4AAB-47CD-9652-8DCCB40330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50" y="2584894"/>
            <a:ext cx="3840694" cy="1142725"/>
          </a:xfrm>
          <a:prstGeom prst="rect">
            <a:avLst/>
          </a:prstGeom>
        </p:spPr>
      </p:pic>
      <p:sp>
        <p:nvSpPr>
          <p:cNvPr id="17" name="Freccia a destra 16">
            <a:extLst>
              <a:ext uri="{FF2B5EF4-FFF2-40B4-BE49-F238E27FC236}">
                <a16:creationId xmlns="" xmlns:a16="http://schemas.microsoft.com/office/drawing/2014/main" id="{F0D7D32C-434C-47BB-BDC3-681170EBF6FC}"/>
              </a:ext>
            </a:extLst>
          </p:cNvPr>
          <p:cNvSpPr/>
          <p:nvPr/>
        </p:nvSpPr>
        <p:spPr>
          <a:xfrm>
            <a:off x="6096000" y="2803201"/>
            <a:ext cx="514258" cy="365125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="" xmlns:a16="http://schemas.microsoft.com/office/drawing/2014/main" id="{2557E13D-6F43-4C64-AC2B-C2B62D2D43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2301" y="2262006"/>
            <a:ext cx="4065749" cy="178850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34A6528A-2130-4A15-BCF1-51D6A45A78FA}"/>
              </a:ext>
            </a:extLst>
          </p:cNvPr>
          <p:cNvSpPr txBox="1"/>
          <p:nvPr/>
        </p:nvSpPr>
        <p:spPr>
          <a:xfrm>
            <a:off x="1070382" y="2009266"/>
            <a:ext cx="2657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MARKET PENETRATION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51C0862F-12A2-4002-869C-1E1A7CAE4BC4}"/>
              </a:ext>
            </a:extLst>
          </p:cNvPr>
          <p:cNvSpPr txBox="1"/>
          <p:nvPr/>
        </p:nvSpPr>
        <p:spPr>
          <a:xfrm>
            <a:off x="7883022" y="1966281"/>
            <a:ext cx="3875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CONGLOMERATE DIVERSIFICATION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="" xmlns:a16="http://schemas.microsoft.com/office/drawing/2014/main" id="{5D079863-0D32-4578-BEDA-7D4EDE1B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7453" y="2480509"/>
            <a:ext cx="925569" cy="925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82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739FF9DB-0F01-4DAD-BA34-B3FB2BDC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ADDING A BRAND NEW MISSION STATEMENT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54A0BDD-3E66-42CF-9229-63C42DFF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42</a:t>
            </a:fld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2F4374A-4AAB-47CD-9652-8DCCB40330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50" y="2127694"/>
            <a:ext cx="3840694" cy="1142725"/>
          </a:xfrm>
          <a:prstGeom prst="rect">
            <a:avLst/>
          </a:prstGeom>
        </p:spPr>
      </p:pic>
      <p:sp>
        <p:nvSpPr>
          <p:cNvPr id="17" name="Freccia a destra 16">
            <a:extLst>
              <a:ext uri="{FF2B5EF4-FFF2-40B4-BE49-F238E27FC236}">
                <a16:creationId xmlns="" xmlns:a16="http://schemas.microsoft.com/office/drawing/2014/main" id="{F0D7D32C-434C-47BB-BDC3-681170EBF6FC}"/>
              </a:ext>
            </a:extLst>
          </p:cNvPr>
          <p:cNvSpPr/>
          <p:nvPr/>
        </p:nvSpPr>
        <p:spPr>
          <a:xfrm>
            <a:off x="6096000" y="2346001"/>
            <a:ext cx="514258" cy="365125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="" xmlns:a16="http://schemas.microsoft.com/office/drawing/2014/main" id="{2557E13D-6F43-4C64-AC2B-C2B62D2D43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2301" y="1804806"/>
            <a:ext cx="4065749" cy="178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04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A5239C8D-738C-4800-9B5C-CB6CC0D6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89" y="2078847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6">
            <a:extLst>
              <a:ext uri="{FF2B5EF4-FFF2-40B4-BE49-F238E27FC236}">
                <a16:creationId xmlns="" xmlns:a16="http://schemas.microsoft.com/office/drawing/2014/main" id="{1CFC410B-7B87-41B2-9CC1-331EFDFF9B35}"/>
              </a:ext>
            </a:extLst>
          </p:cNvPr>
          <p:cNvGrpSpPr/>
          <p:nvPr/>
        </p:nvGrpSpPr>
        <p:grpSpPr>
          <a:xfrm>
            <a:off x="985740" y="5264244"/>
            <a:ext cx="9440063" cy="1280160"/>
            <a:chOff x="914313" y="4765205"/>
            <a:chExt cx="4462445" cy="1280160"/>
          </a:xfrm>
        </p:grpSpPr>
        <p:sp>
          <p:nvSpPr>
            <p:cNvPr id="12" name="Freccia a pentagono 11">
              <a:extLst>
                <a:ext uri="{FF2B5EF4-FFF2-40B4-BE49-F238E27FC236}">
                  <a16:creationId xmlns="" xmlns:a16="http://schemas.microsoft.com/office/drawing/2014/main" id="{DF77D13F-34B1-43C4-AD6C-7FE6E7E9E0B8}"/>
                </a:ext>
              </a:extLst>
            </p:cNvPr>
            <p:cNvSpPr/>
            <p:nvPr/>
          </p:nvSpPr>
          <p:spPr>
            <a:xfrm>
              <a:off x="3672991" y="4765205"/>
              <a:ext cx="1703767" cy="1280160"/>
            </a:xfrm>
            <a:prstGeom prst="homePlate">
              <a:avLst>
                <a:gd name="adj" fmla="val 21429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a pentagono 10">
              <a:extLst>
                <a:ext uri="{FF2B5EF4-FFF2-40B4-BE49-F238E27FC236}">
                  <a16:creationId xmlns="" xmlns:a16="http://schemas.microsoft.com/office/drawing/2014/main" id="{A9B7901C-4CD9-4425-B885-20E7C9176F14}"/>
                </a:ext>
              </a:extLst>
            </p:cNvPr>
            <p:cNvSpPr/>
            <p:nvPr/>
          </p:nvSpPr>
          <p:spPr>
            <a:xfrm>
              <a:off x="2293652" y="4765205"/>
              <a:ext cx="1703767" cy="1280160"/>
            </a:xfrm>
            <a:prstGeom prst="homePlate">
              <a:avLst>
                <a:gd name="adj" fmla="val 21429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ccia a pentagono 4">
              <a:extLst>
                <a:ext uri="{FF2B5EF4-FFF2-40B4-BE49-F238E27FC236}">
                  <a16:creationId xmlns="" xmlns:a16="http://schemas.microsoft.com/office/drawing/2014/main" id="{5AF078F5-80D9-4F33-BC84-FB6A0AB596A5}"/>
                </a:ext>
              </a:extLst>
            </p:cNvPr>
            <p:cNvSpPr/>
            <p:nvPr/>
          </p:nvSpPr>
          <p:spPr>
            <a:xfrm>
              <a:off x="914313" y="4765205"/>
              <a:ext cx="1703767" cy="1280160"/>
            </a:xfrm>
            <a:prstGeom prst="homePlate">
              <a:avLst>
                <a:gd name="adj" fmla="val 21429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E02B959-5ACB-4810-8E46-7173AEA1C0CC}"/>
              </a:ext>
            </a:extLst>
          </p:cNvPr>
          <p:cNvSpPr txBox="1"/>
          <p:nvPr/>
        </p:nvSpPr>
        <p:spPr>
          <a:xfrm>
            <a:off x="5159307" y="5581158"/>
            <a:ext cx="1412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PRODUCT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INTEGRATOR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00F5981D-5D67-4132-9FF1-DFA5E497F29A}"/>
              </a:ext>
            </a:extLst>
          </p:cNvPr>
          <p:cNvSpPr txBox="1"/>
          <p:nvPr/>
        </p:nvSpPr>
        <p:spPr>
          <a:xfrm>
            <a:off x="1152734" y="5442658"/>
            <a:ext cx="2946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COMPONENTS, SUBSYSTEMS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AND MATERIALS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SUPPLIER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8B0021F-5D8C-4B94-81E5-2A66726F1800}"/>
              </a:ext>
            </a:extLst>
          </p:cNvPr>
          <p:cNvSpPr txBox="1"/>
          <p:nvPr/>
        </p:nvSpPr>
        <p:spPr>
          <a:xfrm>
            <a:off x="8288577" y="571965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SELLER</a:t>
            </a:r>
          </a:p>
        </p:txBody>
      </p:sp>
      <p:pic>
        <p:nvPicPr>
          <p:cNvPr id="17" name="Picture 10" descr="Risultati immagini per shop customer icon">
            <a:extLst>
              <a:ext uri="{FF2B5EF4-FFF2-40B4-BE49-F238E27FC236}">
                <a16:creationId xmlns="" xmlns:a16="http://schemas.microsoft.com/office/drawing/2014/main" id="{E9494462-D830-48BB-A796-88B4173A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054" y="4791738"/>
            <a:ext cx="1855837" cy="1855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BB75B262-5F9E-407D-A2B9-7740CA6F6E9E}"/>
              </a:ext>
            </a:extLst>
          </p:cNvPr>
          <p:cNvSpPr txBox="1"/>
          <p:nvPr/>
        </p:nvSpPr>
        <p:spPr>
          <a:xfrm>
            <a:off x="10425803" y="635973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6AF4F90-3B0E-4527-8788-2DCCA16186C3}"/>
              </a:ext>
            </a:extLst>
          </p:cNvPr>
          <p:cNvSpPr/>
          <p:nvPr/>
        </p:nvSpPr>
        <p:spPr>
          <a:xfrm>
            <a:off x="985740" y="898478"/>
            <a:ext cx="6522146" cy="41811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B1F63D2C-0A6A-44CB-A479-9E6DD3A496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2685" y="2884672"/>
            <a:ext cx="1766674" cy="17642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94989A91-EE05-47F2-A6FF-62BDBB6B5A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3816" y="713812"/>
            <a:ext cx="2319584" cy="232200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D8B2971E-0060-4C5E-BCCA-360C3749D6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2655" y="1272347"/>
            <a:ext cx="2178070" cy="64804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="" xmlns:a16="http://schemas.microsoft.com/office/drawing/2014/main" id="{8F3591E5-F810-4168-A2CF-E7D7BC1D9F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6436" y="1666017"/>
            <a:ext cx="1425750" cy="825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85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6">
            <a:extLst>
              <a:ext uri="{FF2B5EF4-FFF2-40B4-BE49-F238E27FC236}">
                <a16:creationId xmlns="" xmlns:a16="http://schemas.microsoft.com/office/drawing/2014/main" id="{1CFC410B-7B87-41B2-9CC1-331EFDFF9B35}"/>
              </a:ext>
            </a:extLst>
          </p:cNvPr>
          <p:cNvGrpSpPr/>
          <p:nvPr/>
        </p:nvGrpSpPr>
        <p:grpSpPr>
          <a:xfrm>
            <a:off x="985740" y="5264244"/>
            <a:ext cx="9440063" cy="1280160"/>
            <a:chOff x="914313" y="4765205"/>
            <a:chExt cx="4462445" cy="1280160"/>
          </a:xfrm>
        </p:grpSpPr>
        <p:sp>
          <p:nvSpPr>
            <p:cNvPr id="12" name="Freccia a pentagono 11">
              <a:extLst>
                <a:ext uri="{FF2B5EF4-FFF2-40B4-BE49-F238E27FC236}">
                  <a16:creationId xmlns="" xmlns:a16="http://schemas.microsoft.com/office/drawing/2014/main" id="{DF77D13F-34B1-43C4-AD6C-7FE6E7E9E0B8}"/>
                </a:ext>
              </a:extLst>
            </p:cNvPr>
            <p:cNvSpPr/>
            <p:nvPr/>
          </p:nvSpPr>
          <p:spPr>
            <a:xfrm>
              <a:off x="3672991" y="4765205"/>
              <a:ext cx="1703767" cy="1280160"/>
            </a:xfrm>
            <a:prstGeom prst="homePlate">
              <a:avLst>
                <a:gd name="adj" fmla="val 21429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a pentagono 10">
              <a:extLst>
                <a:ext uri="{FF2B5EF4-FFF2-40B4-BE49-F238E27FC236}">
                  <a16:creationId xmlns="" xmlns:a16="http://schemas.microsoft.com/office/drawing/2014/main" id="{A9B7901C-4CD9-4425-B885-20E7C9176F14}"/>
                </a:ext>
              </a:extLst>
            </p:cNvPr>
            <p:cNvSpPr/>
            <p:nvPr/>
          </p:nvSpPr>
          <p:spPr>
            <a:xfrm>
              <a:off x="2293652" y="4765205"/>
              <a:ext cx="1703767" cy="1280160"/>
            </a:xfrm>
            <a:prstGeom prst="homePlate">
              <a:avLst>
                <a:gd name="adj" fmla="val 21429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ccia a pentagono 4">
              <a:extLst>
                <a:ext uri="{FF2B5EF4-FFF2-40B4-BE49-F238E27FC236}">
                  <a16:creationId xmlns="" xmlns:a16="http://schemas.microsoft.com/office/drawing/2014/main" id="{5AF078F5-80D9-4F33-BC84-FB6A0AB596A5}"/>
                </a:ext>
              </a:extLst>
            </p:cNvPr>
            <p:cNvSpPr/>
            <p:nvPr/>
          </p:nvSpPr>
          <p:spPr>
            <a:xfrm>
              <a:off x="914313" y="4765205"/>
              <a:ext cx="1703767" cy="1280160"/>
            </a:xfrm>
            <a:prstGeom prst="homePlate">
              <a:avLst>
                <a:gd name="adj" fmla="val 21429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E02B959-5ACB-4810-8E46-7173AEA1C0CC}"/>
              </a:ext>
            </a:extLst>
          </p:cNvPr>
          <p:cNvSpPr txBox="1"/>
          <p:nvPr/>
        </p:nvSpPr>
        <p:spPr>
          <a:xfrm>
            <a:off x="5159307" y="5581158"/>
            <a:ext cx="1412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PRODUCT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INTEGRATOR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00F5981D-5D67-4132-9FF1-DFA5E497F29A}"/>
              </a:ext>
            </a:extLst>
          </p:cNvPr>
          <p:cNvSpPr txBox="1"/>
          <p:nvPr/>
        </p:nvSpPr>
        <p:spPr>
          <a:xfrm>
            <a:off x="1152734" y="5442658"/>
            <a:ext cx="2946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COMPONENTS, SUBSYSTEMS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AND MATERIALS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SUPPLIER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8B0021F-5D8C-4B94-81E5-2A66726F1800}"/>
              </a:ext>
            </a:extLst>
          </p:cNvPr>
          <p:cNvSpPr txBox="1"/>
          <p:nvPr/>
        </p:nvSpPr>
        <p:spPr>
          <a:xfrm>
            <a:off x="8288577" y="571965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SELLER</a:t>
            </a:r>
          </a:p>
        </p:txBody>
      </p:sp>
      <p:pic>
        <p:nvPicPr>
          <p:cNvPr id="17" name="Picture 10" descr="Risultati immagini per shop customer icon">
            <a:extLst>
              <a:ext uri="{FF2B5EF4-FFF2-40B4-BE49-F238E27FC236}">
                <a16:creationId xmlns="" xmlns:a16="http://schemas.microsoft.com/office/drawing/2014/main" id="{E9494462-D830-48BB-A796-88B4173A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054" y="4791738"/>
            <a:ext cx="1855837" cy="1855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BB75B262-5F9E-407D-A2B9-7740CA6F6E9E}"/>
              </a:ext>
            </a:extLst>
          </p:cNvPr>
          <p:cNvSpPr txBox="1"/>
          <p:nvPr/>
        </p:nvSpPr>
        <p:spPr>
          <a:xfrm>
            <a:off x="10425803" y="635973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6AF4F90-3B0E-4527-8788-2DCCA16186C3}"/>
              </a:ext>
            </a:extLst>
          </p:cNvPr>
          <p:cNvSpPr/>
          <p:nvPr/>
        </p:nvSpPr>
        <p:spPr>
          <a:xfrm>
            <a:off x="4307937" y="944643"/>
            <a:ext cx="6310713" cy="41811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2">
            <a:extLst>
              <a:ext uri="{FF2B5EF4-FFF2-40B4-BE49-F238E27FC236}">
                <a16:creationId xmlns="" xmlns:a16="http://schemas.microsoft.com/office/drawing/2014/main" id="{45880213-0F81-4EF6-BD97-AA00CFFA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89" y="2078847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B20F3969-0775-470C-95EB-6FAB2DF94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815" r="11007"/>
          <a:stretch/>
        </p:blipFill>
        <p:spPr>
          <a:xfrm>
            <a:off x="8138274" y="2491676"/>
            <a:ext cx="2149841" cy="1446922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F9A97B2F-2D1C-4511-BB9F-682A41DFB1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2655" y="1272347"/>
            <a:ext cx="2178070" cy="64804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10AD43F9-896B-46AA-ABBA-6888262CA45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1062" y="1666017"/>
            <a:ext cx="1425750" cy="825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79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BC525596-2612-4543-93D9-79FBB1FE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E92D0F3-0C60-4F80-9869-AA34B91C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F7AD5CD-85C6-4B6A-89A1-68369B8F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45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4C3F21DA-5DFE-4AAA-9A62-1CF5CA5539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63" y="100807"/>
            <a:ext cx="12192000" cy="5308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55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C8DC49-B5A0-4017-B051-B6A50F1B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A5B12CA-18D2-4A60-8CE3-C65D3141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46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16C4EF1-3F00-425B-929A-A4DA2CCED1AA}"/>
              </a:ext>
            </a:extLst>
          </p:cNvPr>
          <p:cNvSpPr/>
          <p:nvPr/>
        </p:nvSpPr>
        <p:spPr>
          <a:xfrm>
            <a:off x="1880980" y="3835654"/>
            <a:ext cx="1666255" cy="2413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7035469B-72E1-4CFA-A8B2-9C3C97DE5AAA}"/>
              </a:ext>
            </a:extLst>
          </p:cNvPr>
          <p:cNvSpPr/>
          <p:nvPr/>
        </p:nvSpPr>
        <p:spPr>
          <a:xfrm>
            <a:off x="2733880" y="2654332"/>
            <a:ext cx="5027673" cy="2413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B0C2DA16-BCC4-4F47-AA4C-2FFD33D7F1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4648" y="2508384"/>
            <a:ext cx="2278625" cy="68077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DCAE61FE-B4C7-485B-AA26-0F0B762E3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50767"/>
          <a:stretch/>
        </p:blipFill>
        <p:spPr>
          <a:xfrm>
            <a:off x="4135159" y="924817"/>
            <a:ext cx="2498069" cy="530738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id="{F59A2C97-2418-4BC8-9EF8-5A323919D519}"/>
              </a:ext>
            </a:extLst>
          </p:cNvPr>
          <p:cNvSpPr txBox="1"/>
          <p:nvPr/>
        </p:nvSpPr>
        <p:spPr>
          <a:xfrm>
            <a:off x="769355" y="2544177"/>
            <a:ext cx="8899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15 ml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id="{B3E3983C-DDFD-453F-92A0-0140000683CE}"/>
              </a:ext>
            </a:extLst>
          </p:cNvPr>
          <p:cNvSpPr txBox="1"/>
          <p:nvPr/>
        </p:nvSpPr>
        <p:spPr>
          <a:xfrm>
            <a:off x="3379273" y="993889"/>
            <a:ext cx="8899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15 ml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2B288FAD-954E-4E8E-B730-82F984C35CA1}"/>
              </a:ext>
            </a:extLst>
          </p:cNvPr>
          <p:cNvSpPr txBox="1"/>
          <p:nvPr/>
        </p:nvSpPr>
        <p:spPr>
          <a:xfrm>
            <a:off x="587263" y="1051236"/>
            <a:ext cx="307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TOTAL ANNUAL REVENUE =</a:t>
            </a:r>
          </a:p>
        </p:txBody>
      </p:sp>
      <p:pic>
        <p:nvPicPr>
          <p:cNvPr id="43" name="Picture 2" descr="Felix GIF - Find on GIFER">
            <a:extLst>
              <a:ext uri="{FF2B5EF4-FFF2-40B4-BE49-F238E27FC236}">
                <a16:creationId xmlns="" xmlns:a16="http://schemas.microsoft.com/office/drawing/2014/main" id="{BB5309FB-3CEB-45F9-A898-BACF27ED4B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14" y="3608067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Nuvola 43">
            <a:extLst>
              <a:ext uri="{FF2B5EF4-FFF2-40B4-BE49-F238E27FC236}">
                <a16:creationId xmlns="" xmlns:a16="http://schemas.microsoft.com/office/drawing/2014/main" id="{B66B0623-4DCE-4A9D-8402-1433E52DA4CE}"/>
              </a:ext>
            </a:extLst>
          </p:cNvPr>
          <p:cNvSpPr/>
          <p:nvPr/>
        </p:nvSpPr>
        <p:spPr>
          <a:xfrm>
            <a:off x="4944426" y="1909400"/>
            <a:ext cx="2403337" cy="169866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="" xmlns:a16="http://schemas.microsoft.com/office/drawing/2014/main" id="{B22DFC61-AED1-48A4-9613-99768787B20E}"/>
              </a:ext>
            </a:extLst>
          </p:cNvPr>
          <p:cNvSpPr txBox="1"/>
          <p:nvPr/>
        </p:nvSpPr>
        <p:spPr>
          <a:xfrm>
            <a:off x="5401626" y="2435568"/>
            <a:ext cx="17315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WE STOPPED</a:t>
            </a:r>
          </a:p>
          <a:p>
            <a:pPr algn="ctr"/>
            <a:r>
              <a:rPr lang="it-IT" b="1" dirty="0">
                <a:latin typeface="Comic Sans MS" panose="030F0702030302020204" pitchFamily="66" charset="0"/>
              </a:rPr>
              <a:t>GROWING !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="" xmlns:a16="http://schemas.microsoft.com/office/drawing/2014/main" id="{E18B3F0C-5AD6-407A-95B5-8008B97F8528}"/>
              </a:ext>
            </a:extLst>
          </p:cNvPr>
          <p:cNvSpPr txBox="1"/>
          <p:nvPr/>
        </p:nvSpPr>
        <p:spPr>
          <a:xfrm>
            <a:off x="4588317" y="5596173"/>
            <a:ext cx="3341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/>
              <a:t>YESTERDAY …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C8DC49-B5A0-4017-B051-B6A50F1B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82AE322F-BB87-41E4-9EF6-3FF12D66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A5B12CA-18D2-4A60-8CE3-C65D3141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47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FC82A06E-F0C4-4D3C-98CD-BE8C7B2DCFC5}"/>
              </a:ext>
            </a:extLst>
          </p:cNvPr>
          <p:cNvGrpSpPr/>
          <p:nvPr/>
        </p:nvGrpSpPr>
        <p:grpSpPr>
          <a:xfrm>
            <a:off x="1052959" y="924816"/>
            <a:ext cx="10377042" cy="3540118"/>
            <a:chOff x="123318" y="376176"/>
            <a:chExt cx="13104793" cy="4470688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2A9D8659-87E3-4DC0-827D-16605D57C335}"/>
                </a:ext>
              </a:extLst>
            </p:cNvPr>
            <p:cNvSpPr/>
            <p:nvPr/>
          </p:nvSpPr>
          <p:spPr>
            <a:xfrm>
              <a:off x="1131714" y="3488289"/>
              <a:ext cx="2197095" cy="728719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="" xmlns:a16="http://schemas.microsoft.com/office/drawing/2014/main" id="{016C4EF1-3F00-425B-929A-A4DA2CCED1AA}"/>
                </a:ext>
              </a:extLst>
            </p:cNvPr>
            <p:cNvSpPr/>
            <p:nvPr/>
          </p:nvSpPr>
          <p:spPr>
            <a:xfrm>
              <a:off x="1168996" y="4052169"/>
              <a:ext cx="2104254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BEDE78BE-2950-445E-B374-FE2A9957A932}"/>
                </a:ext>
              </a:extLst>
            </p:cNvPr>
            <p:cNvSpPr/>
            <p:nvPr/>
          </p:nvSpPr>
          <p:spPr>
            <a:xfrm>
              <a:off x="2133600" y="2195973"/>
              <a:ext cx="6661650" cy="52918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7035469B-72E1-4CFA-A8B2-9C3C97DE5AAA}"/>
                </a:ext>
              </a:extLst>
            </p:cNvPr>
            <p:cNvSpPr/>
            <p:nvPr/>
          </p:nvSpPr>
          <p:spPr>
            <a:xfrm>
              <a:off x="2246093" y="2560320"/>
              <a:ext cx="6349267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201FC5B8-03A5-4D55-B636-E337CD823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083665">
              <a:off x="8069493" y="3430345"/>
              <a:ext cx="1897615" cy="1252520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="" xmlns:a16="http://schemas.microsoft.com/office/drawing/2014/main" id="{041EF330-6BAA-4420-AAE7-8213099001E2}"/>
                </a:ext>
              </a:extLst>
            </p:cNvPr>
            <p:cNvSpPr txBox="1"/>
            <p:nvPr/>
          </p:nvSpPr>
          <p:spPr>
            <a:xfrm>
              <a:off x="7623995" y="4534033"/>
              <a:ext cx="2568548" cy="232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haroni" panose="02010803020104030203" pitchFamily="2" charset="-79"/>
                  <a:cs typeface="Aharoni" panose="02010803020104030203" pitchFamily="2" charset="-79"/>
                </a:rPr>
                <a:t>PLAY &amp; STUDY</a:t>
              </a:r>
              <a:endParaRPr lang="it-IT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4CB6B061-6A42-4415-9EE3-998CC1C0D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318" y="3785383"/>
              <a:ext cx="2278795" cy="700518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435001EF-B659-4003-88F1-FFDBD5A59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12815" r="11007" b="51006"/>
            <a:stretch/>
          </p:blipFill>
          <p:spPr>
            <a:xfrm>
              <a:off x="4635512" y="3838560"/>
              <a:ext cx="2062246" cy="680014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="" xmlns:a16="http://schemas.microsoft.com/office/drawing/2014/main" id="{BD7033DD-B70E-4D2C-A57C-F38D18D52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6093" y="3778463"/>
              <a:ext cx="2245407" cy="773417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="" xmlns:a16="http://schemas.microsoft.com/office/drawing/2014/main" id="{23C4C0E6-0983-4819-B8D7-BE53C83EED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l="15967" r="15660"/>
            <a:stretch/>
          </p:blipFill>
          <p:spPr>
            <a:xfrm>
              <a:off x="10858923" y="3510269"/>
              <a:ext cx="2077481" cy="1336595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="" xmlns:a16="http://schemas.microsoft.com/office/drawing/2014/main" id="{B0C2DA16-BCC4-4F47-AA4C-2FFD33D7F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9512" y="2376007"/>
              <a:ext cx="2877594" cy="859725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29AD569C-11F6-4172-8363-DBF5D2CB0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8005" y="2407832"/>
              <a:ext cx="2877594" cy="856173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="" xmlns:a16="http://schemas.microsoft.com/office/drawing/2014/main" id="{DCAE61FE-B4C7-485B-AA26-0F0B762E3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5718" y="376176"/>
              <a:ext cx="3154721" cy="136138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="" xmlns:a16="http://schemas.microsoft.com/office/drawing/2014/main" id="{7173B90E-887A-4B0F-86F2-41D9E29DD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7966" y="2413852"/>
              <a:ext cx="2794577" cy="959126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="" xmlns:a16="http://schemas.microsoft.com/office/drawing/2014/main" id="{001DB1CD-06FD-4424-8DA6-0864402C4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910" y="2376007"/>
              <a:ext cx="2743201" cy="816187"/>
            </a:xfrm>
            <a:prstGeom prst="rect">
              <a:avLst/>
            </a:prstGeom>
          </p:spPr>
        </p:pic>
        <p:cxnSp>
          <p:nvCxnSpPr>
            <p:cNvPr id="21" name="Connettore diritto 20">
              <a:extLst>
                <a:ext uri="{FF2B5EF4-FFF2-40B4-BE49-F238E27FC236}">
                  <a16:creationId xmlns="" xmlns:a16="http://schemas.microsoft.com/office/drawing/2014/main" id="{CE8E8738-3913-4ADB-BA0B-10B4EF4BBC46}"/>
                </a:ext>
              </a:extLst>
            </p:cNvPr>
            <p:cNvCxnSpPr>
              <a:cxnSpLocks/>
            </p:cNvCxnSpPr>
            <p:nvPr/>
          </p:nvCxnSpPr>
          <p:spPr>
            <a:xfrm>
              <a:off x="5593080" y="1463040"/>
              <a:ext cx="0" cy="1036320"/>
            </a:xfrm>
            <a:prstGeom prst="line">
              <a:avLst/>
            </a:prstGeom>
            <a:solidFill>
              <a:srgbClr val="FFFFFF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="" xmlns:a16="http://schemas.microsoft.com/office/drawing/2014/main" id="{AF447DB6-CC1B-4B86-ADAC-8B2144953F4F}"/>
                </a:ext>
              </a:extLst>
            </p:cNvPr>
            <p:cNvCxnSpPr/>
            <p:nvPr/>
          </p:nvCxnSpPr>
          <p:spPr>
            <a:xfrm>
              <a:off x="5593080" y="3235732"/>
              <a:ext cx="0" cy="563880"/>
            </a:xfrm>
            <a:prstGeom prst="line">
              <a:avLst/>
            </a:prstGeom>
            <a:solidFill>
              <a:srgbClr val="FFFFFF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="" xmlns:a16="http://schemas.microsoft.com/office/drawing/2014/main" id="{C394241A-174E-4E9F-9F3B-093C629A5BEB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3192194"/>
              <a:ext cx="0" cy="296095"/>
            </a:xfrm>
            <a:prstGeom prst="line">
              <a:avLst/>
            </a:prstGeom>
            <a:solidFill>
              <a:srgbClr val="FFFFFF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="" xmlns:a16="http://schemas.microsoft.com/office/drawing/2014/main" id="{80F63C9F-E065-48EF-9026-03FD161C8A64}"/>
                </a:ext>
              </a:extLst>
            </p:cNvPr>
            <p:cNvCxnSpPr>
              <a:cxnSpLocks/>
            </p:cNvCxnSpPr>
            <p:nvPr/>
          </p:nvCxnSpPr>
          <p:spPr>
            <a:xfrm>
              <a:off x="8795254" y="3295423"/>
              <a:ext cx="0" cy="296095"/>
            </a:xfrm>
            <a:prstGeom prst="line">
              <a:avLst/>
            </a:prstGeom>
            <a:solidFill>
              <a:srgbClr val="FFFFFF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Figura a mano libera: forma 24">
              <a:extLst>
                <a:ext uri="{FF2B5EF4-FFF2-40B4-BE49-F238E27FC236}">
                  <a16:creationId xmlns="" xmlns:a16="http://schemas.microsoft.com/office/drawing/2014/main" id="{CD024530-287C-4E7F-894F-E59BFADDBE51}"/>
                </a:ext>
              </a:extLst>
            </p:cNvPr>
            <p:cNvSpPr/>
            <p:nvPr/>
          </p:nvSpPr>
          <p:spPr>
            <a:xfrm>
              <a:off x="5593080" y="1697169"/>
              <a:ext cx="6217920" cy="802191"/>
            </a:xfrm>
            <a:custGeom>
              <a:avLst/>
              <a:gdLst>
                <a:gd name="connsiteX0" fmla="*/ 0 w 6217920"/>
                <a:gd name="connsiteY0" fmla="*/ 0 h 716280"/>
                <a:gd name="connsiteX1" fmla="*/ 6217920 w 6217920"/>
                <a:gd name="connsiteY1" fmla="*/ 0 h 716280"/>
                <a:gd name="connsiteX2" fmla="*/ 6217920 w 6217920"/>
                <a:gd name="connsiteY2" fmla="*/ 71628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7920" h="716280">
                  <a:moveTo>
                    <a:pt x="0" y="0"/>
                  </a:moveTo>
                  <a:lnTo>
                    <a:pt x="6217920" y="0"/>
                  </a:lnTo>
                  <a:lnTo>
                    <a:pt x="6217920" y="716280"/>
                  </a:lnTo>
                </a:path>
              </a:pathLst>
            </a:custGeom>
            <a:solidFill>
              <a:srgbClr val="FFFFFF"/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6" name="Connettore diritto 25">
              <a:extLst>
                <a:ext uri="{FF2B5EF4-FFF2-40B4-BE49-F238E27FC236}">
                  <a16:creationId xmlns="" xmlns:a16="http://schemas.microsoft.com/office/drawing/2014/main" id="{1BB77DB4-D406-4D3B-B0B3-8845B27A262D}"/>
                </a:ext>
              </a:extLst>
            </p:cNvPr>
            <p:cNvCxnSpPr/>
            <p:nvPr/>
          </p:nvCxnSpPr>
          <p:spPr>
            <a:xfrm>
              <a:off x="11811000" y="3161530"/>
              <a:ext cx="0" cy="563880"/>
            </a:xfrm>
            <a:prstGeom prst="line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3BD374CB-3139-430C-BB05-8AA10FF9E3EA}"/>
              </a:ext>
            </a:extLst>
          </p:cNvPr>
          <p:cNvSpPr txBox="1"/>
          <p:nvPr/>
        </p:nvSpPr>
        <p:spPr>
          <a:xfrm>
            <a:off x="9820081" y="4785160"/>
            <a:ext cx="11128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+ 10 ml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836DE603-F1C3-4519-8928-01632C148627}"/>
              </a:ext>
            </a:extLst>
          </p:cNvPr>
          <p:cNvSpPr txBox="1"/>
          <p:nvPr/>
        </p:nvSpPr>
        <p:spPr>
          <a:xfrm>
            <a:off x="7557491" y="4785160"/>
            <a:ext cx="11128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+ 20 ml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ACCD4C0B-FC05-47B6-9693-2604CC1E89C9}"/>
              </a:ext>
            </a:extLst>
          </p:cNvPr>
          <p:cNvSpPr txBox="1"/>
          <p:nvPr/>
        </p:nvSpPr>
        <p:spPr>
          <a:xfrm>
            <a:off x="4886036" y="4785158"/>
            <a:ext cx="11128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+ 25 ml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BC790DC6-292F-4E28-B0DA-C555206695A5}"/>
              </a:ext>
            </a:extLst>
          </p:cNvPr>
          <p:cNvSpPr txBox="1"/>
          <p:nvPr/>
        </p:nvSpPr>
        <p:spPr>
          <a:xfrm>
            <a:off x="3217137" y="4785160"/>
            <a:ext cx="9573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+ 5 ml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A738F64C-4812-48F2-81AC-A561BE0F8160}"/>
              </a:ext>
            </a:extLst>
          </p:cNvPr>
          <p:cNvSpPr txBox="1"/>
          <p:nvPr/>
        </p:nvSpPr>
        <p:spPr>
          <a:xfrm>
            <a:off x="1458336" y="4785158"/>
            <a:ext cx="8899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15 ml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="" xmlns:a16="http://schemas.microsoft.com/office/drawing/2014/main" id="{2EF8037C-AD9E-44CB-B4E6-68E0CC2AA21F}"/>
              </a:ext>
            </a:extLst>
          </p:cNvPr>
          <p:cNvSpPr txBox="1"/>
          <p:nvPr/>
        </p:nvSpPr>
        <p:spPr>
          <a:xfrm>
            <a:off x="11190604" y="5455720"/>
            <a:ext cx="8899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75 ml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AC06AFF3-6F13-4098-AD77-82C27C40F76F}"/>
              </a:ext>
            </a:extLst>
          </p:cNvPr>
          <p:cNvSpPr txBox="1"/>
          <p:nvPr/>
        </p:nvSpPr>
        <p:spPr>
          <a:xfrm>
            <a:off x="184233" y="4692826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ANNUAL</a:t>
            </a:r>
          </a:p>
          <a:p>
            <a:r>
              <a:rPr lang="it-IT" b="1" dirty="0"/>
              <a:t>REVENUE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71181BB2-DFA0-4EB2-8A57-03EE092F600A}"/>
              </a:ext>
            </a:extLst>
          </p:cNvPr>
          <p:cNvSpPr txBox="1"/>
          <p:nvPr/>
        </p:nvSpPr>
        <p:spPr>
          <a:xfrm>
            <a:off x="8398594" y="5513067"/>
            <a:ext cx="307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TOTAL ANNUAL REVENUE =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id="{F59A2C97-2418-4BC8-9EF8-5A323919D519}"/>
              </a:ext>
            </a:extLst>
          </p:cNvPr>
          <p:cNvSpPr txBox="1"/>
          <p:nvPr/>
        </p:nvSpPr>
        <p:spPr>
          <a:xfrm>
            <a:off x="769355" y="2544177"/>
            <a:ext cx="8899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25 ml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id="{B3E3983C-DDFD-453F-92A0-0140000683CE}"/>
              </a:ext>
            </a:extLst>
          </p:cNvPr>
          <p:cNvSpPr txBox="1"/>
          <p:nvPr/>
        </p:nvSpPr>
        <p:spPr>
          <a:xfrm>
            <a:off x="3379273" y="993889"/>
            <a:ext cx="8899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75 ml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2B288FAD-954E-4E8E-B730-82F984C35CA1}"/>
              </a:ext>
            </a:extLst>
          </p:cNvPr>
          <p:cNvSpPr txBox="1"/>
          <p:nvPr/>
        </p:nvSpPr>
        <p:spPr>
          <a:xfrm>
            <a:off x="587263" y="1051236"/>
            <a:ext cx="307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TOTAL ANNUAL REVENUE =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="" xmlns:a16="http://schemas.microsoft.com/office/drawing/2014/main" id="{AB523D08-7B2A-43D4-BBF5-7A910ED579F1}"/>
              </a:ext>
            </a:extLst>
          </p:cNvPr>
          <p:cNvSpPr txBox="1"/>
          <p:nvPr/>
        </p:nvSpPr>
        <p:spPr>
          <a:xfrm>
            <a:off x="5221952" y="5596173"/>
            <a:ext cx="2073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/>
              <a:t>TODAY !</a:t>
            </a:r>
          </a:p>
        </p:txBody>
      </p:sp>
    </p:spTree>
    <p:extLst>
      <p:ext uri="{BB962C8B-B14F-4D97-AF65-F5344CB8AC3E}">
        <p14:creationId xmlns="" xmlns:p14="http://schemas.microsoft.com/office/powerpoint/2010/main" val="10758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mazon.it: Senryaku keiei ron. - H Igor Ansoff - Libri">
            <a:extLst>
              <a:ext uri="{FF2B5EF4-FFF2-40B4-BE49-F238E27FC236}">
                <a16:creationId xmlns="" xmlns:a16="http://schemas.microsoft.com/office/drawing/2014/main" id="{4E372920-21A9-4F26-B1F6-BC5A7DDD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92" y="2925314"/>
            <a:ext cx="2795748" cy="3932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A2B0A953-BC55-440F-9890-84660709806B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627" y="2177364"/>
            <a:ext cx="5151121" cy="3996489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2676BB00-AAE2-4389-A8FC-334D6BBE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161FA449-0A5E-4E43-897A-67D5F416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EFD2AEB5-6D30-4605-94F0-665C2ABD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48</a:t>
            </a:fld>
            <a:endParaRPr lang="it-IT"/>
          </a:p>
        </p:txBody>
      </p:sp>
      <p:pic>
        <p:nvPicPr>
          <p:cNvPr id="12" name="Picture 4" descr="Felix The Cat Sticker">
            <a:extLst>
              <a:ext uri="{FF2B5EF4-FFF2-40B4-BE49-F238E27FC236}">
                <a16:creationId xmlns="" xmlns:a16="http://schemas.microsoft.com/office/drawing/2014/main" id="{C9260E28-0269-4035-9ECE-9BBD5EB8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9" y="1994868"/>
            <a:ext cx="4480560" cy="448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metto: ovale 13">
            <a:extLst>
              <a:ext uri="{FF2B5EF4-FFF2-40B4-BE49-F238E27FC236}">
                <a16:creationId xmlns="" xmlns:a16="http://schemas.microsoft.com/office/drawing/2014/main" id="{8EECB7DC-832B-4685-A333-9DC8DC84C187}"/>
              </a:ext>
            </a:extLst>
          </p:cNvPr>
          <p:cNvSpPr/>
          <p:nvPr/>
        </p:nvSpPr>
        <p:spPr>
          <a:xfrm>
            <a:off x="4130040" y="548640"/>
            <a:ext cx="4739640" cy="2011680"/>
          </a:xfrm>
          <a:prstGeom prst="wedgeEllipseCallout">
            <a:avLst>
              <a:gd name="adj1" fmla="val -58128"/>
              <a:gd name="adj2" fmla="val 639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F968EC19-AECC-4BA5-9294-F06124A325AF}"/>
              </a:ext>
            </a:extLst>
          </p:cNvPr>
          <p:cNvSpPr txBox="1"/>
          <p:nvPr/>
        </p:nvSpPr>
        <p:spPr>
          <a:xfrm>
            <a:off x="5053749" y="1040761"/>
            <a:ext cx="31870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latin typeface="Comic Sans MS" panose="030F0702030302020204" pitchFamily="66" charset="0"/>
              </a:rPr>
              <a:t>THANK YOU </a:t>
            </a:r>
          </a:p>
          <a:p>
            <a:pPr algn="ctr"/>
            <a:r>
              <a:rPr lang="it-IT" sz="2800" b="1" dirty="0">
                <a:latin typeface="Comic Sans MS" panose="030F0702030302020204" pitchFamily="66" charset="0"/>
              </a:rPr>
              <a:t>PROF. ANSOFF !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8A5CB1A3-880C-4290-BDBC-13F296BBEF3E}"/>
              </a:ext>
            </a:extLst>
          </p:cNvPr>
          <p:cNvSpPr txBox="1"/>
          <p:nvPr/>
        </p:nvSpPr>
        <p:spPr>
          <a:xfrm>
            <a:off x="3379273" y="993889"/>
            <a:ext cx="8899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75 ml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44266F72-3D3F-45E1-BEF4-1556BCCAC46E}"/>
              </a:ext>
            </a:extLst>
          </p:cNvPr>
          <p:cNvSpPr txBox="1"/>
          <p:nvPr/>
        </p:nvSpPr>
        <p:spPr>
          <a:xfrm>
            <a:off x="587263" y="1051236"/>
            <a:ext cx="307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TOTAL ANNUAL REVENUE =</a:t>
            </a:r>
          </a:p>
        </p:txBody>
      </p:sp>
    </p:spTree>
    <p:extLst>
      <p:ext uri="{BB962C8B-B14F-4D97-AF65-F5344CB8AC3E}">
        <p14:creationId xmlns="" xmlns:p14="http://schemas.microsoft.com/office/powerpoint/2010/main" val="32205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EF611DE-7D63-4039-A596-F8950D2D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Picture 4" descr="felix the cat - | Felix the cats, Old cartoons, Cat mom">
            <a:extLst>
              <a:ext uri="{FF2B5EF4-FFF2-40B4-BE49-F238E27FC236}">
                <a16:creationId xmlns="" xmlns:a16="http://schemas.microsoft.com/office/drawing/2014/main" id="{D0D7A768-A81E-4A36-85EB-18663AB5A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381"/>
          <a:stretch/>
        </p:blipFill>
        <p:spPr bwMode="auto">
          <a:xfrm>
            <a:off x="6385560" y="296708"/>
            <a:ext cx="5806440" cy="5814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8">
            <a:extLst>
              <a:ext uri="{FF2B5EF4-FFF2-40B4-BE49-F238E27FC236}">
                <a16:creationId xmlns="" xmlns:a16="http://schemas.microsoft.com/office/drawing/2014/main" id="{2E715F59-CEDE-415B-9F66-F10C1F6EE2CC}"/>
              </a:ext>
            </a:extLst>
          </p:cNvPr>
          <p:cNvGrpSpPr/>
          <p:nvPr/>
        </p:nvGrpSpPr>
        <p:grpSpPr>
          <a:xfrm>
            <a:off x="7764780" y="4879576"/>
            <a:ext cx="1706880" cy="526578"/>
            <a:chOff x="3794760" y="5477982"/>
            <a:chExt cx="1706880" cy="526578"/>
          </a:xfrm>
        </p:grpSpPr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971747A4-244B-4C69-B2C7-BAB0B70F6D32}"/>
                </a:ext>
              </a:extLst>
            </p:cNvPr>
            <p:cNvSpPr/>
            <p:nvPr/>
          </p:nvSpPr>
          <p:spPr>
            <a:xfrm>
              <a:off x="3794760" y="5501640"/>
              <a:ext cx="1706880" cy="5029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="" xmlns:a16="http://schemas.microsoft.com/office/drawing/2014/main" id="{45B0E38D-09F1-463E-8539-E7F7A57AC418}"/>
                </a:ext>
              </a:extLst>
            </p:cNvPr>
            <p:cNvSpPr/>
            <p:nvPr/>
          </p:nvSpPr>
          <p:spPr>
            <a:xfrm>
              <a:off x="3916680" y="5477982"/>
              <a:ext cx="1402080" cy="3741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9">
            <a:extLst>
              <a:ext uri="{FF2B5EF4-FFF2-40B4-BE49-F238E27FC236}">
                <a16:creationId xmlns="" xmlns:a16="http://schemas.microsoft.com/office/drawing/2014/main" id="{942B8BD8-9AB9-472A-9A23-0C037B251003}"/>
              </a:ext>
            </a:extLst>
          </p:cNvPr>
          <p:cNvGrpSpPr/>
          <p:nvPr/>
        </p:nvGrpSpPr>
        <p:grpSpPr>
          <a:xfrm rot="249822">
            <a:off x="9758268" y="4864026"/>
            <a:ext cx="1706880" cy="526578"/>
            <a:chOff x="3794760" y="5477982"/>
            <a:chExt cx="1706880" cy="526578"/>
          </a:xfrm>
        </p:grpSpPr>
        <p:sp>
          <p:nvSpPr>
            <p:cNvPr id="11" name="Ovale 10">
              <a:extLst>
                <a:ext uri="{FF2B5EF4-FFF2-40B4-BE49-F238E27FC236}">
                  <a16:creationId xmlns="" xmlns:a16="http://schemas.microsoft.com/office/drawing/2014/main" id="{DDE90E8F-8359-4C6B-832E-10EA1B9694C5}"/>
                </a:ext>
              </a:extLst>
            </p:cNvPr>
            <p:cNvSpPr/>
            <p:nvPr/>
          </p:nvSpPr>
          <p:spPr>
            <a:xfrm>
              <a:off x="3794760" y="5501640"/>
              <a:ext cx="1706880" cy="5029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>
              <a:extLst>
                <a:ext uri="{FF2B5EF4-FFF2-40B4-BE49-F238E27FC236}">
                  <a16:creationId xmlns="" xmlns:a16="http://schemas.microsoft.com/office/drawing/2014/main" id="{EA24D9CB-EF0D-4B13-8172-D08FBCE25BD7}"/>
                </a:ext>
              </a:extLst>
            </p:cNvPr>
            <p:cNvSpPr/>
            <p:nvPr/>
          </p:nvSpPr>
          <p:spPr>
            <a:xfrm>
              <a:off x="3916680" y="5477982"/>
              <a:ext cx="1402080" cy="3741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34A69920-4CD6-43C9-9414-E7DF1D155A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6700" y="5334350"/>
            <a:ext cx="506239" cy="50347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FB5F41B3-EA32-476A-BCE1-05397FB3E8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2541" y="5360853"/>
            <a:ext cx="506239" cy="50347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0F634546-16B1-4023-B16A-5BE60A02CD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9570" y="5319469"/>
            <a:ext cx="506239" cy="50347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FBBCB89B-FF76-4059-BAE2-113EBED199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3741" y="5360853"/>
            <a:ext cx="506239" cy="503474"/>
          </a:xfrm>
          <a:prstGeom prst="rect">
            <a:avLst/>
          </a:prstGeom>
        </p:spPr>
      </p:pic>
      <p:grpSp>
        <p:nvGrpSpPr>
          <p:cNvPr id="4" name="Gruppo 25">
            <a:extLst>
              <a:ext uri="{FF2B5EF4-FFF2-40B4-BE49-F238E27FC236}">
                <a16:creationId xmlns="" xmlns:a16="http://schemas.microsoft.com/office/drawing/2014/main" id="{3834B17D-A6AB-485B-96F2-4E0711DB0E60}"/>
              </a:ext>
            </a:extLst>
          </p:cNvPr>
          <p:cNvGrpSpPr/>
          <p:nvPr/>
        </p:nvGrpSpPr>
        <p:grpSpPr>
          <a:xfrm>
            <a:off x="691133" y="1216913"/>
            <a:ext cx="4424174" cy="4424174"/>
            <a:chOff x="1249681" y="1496705"/>
            <a:chExt cx="3837646" cy="3837646"/>
          </a:xfrm>
        </p:grpSpPr>
        <p:pic>
          <p:nvPicPr>
            <p:cNvPr id="1026" name="Picture 2">
              <a:extLst>
                <a:ext uri="{FF2B5EF4-FFF2-40B4-BE49-F238E27FC236}">
                  <a16:creationId xmlns="" xmlns:a16="http://schemas.microsoft.com/office/drawing/2014/main" id="{C0FDF491-F550-4CBA-BAC3-3B636A284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681" y="1496705"/>
              <a:ext cx="3837646" cy="38376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magine 24">
              <a:extLst>
                <a:ext uri="{FF2B5EF4-FFF2-40B4-BE49-F238E27FC236}">
                  <a16:creationId xmlns="" xmlns:a16="http://schemas.microsoft.com/office/drawing/2014/main" id="{4016BA79-AFB2-4DA4-A9CD-C0CA23607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6424" y="3415528"/>
              <a:ext cx="1281576" cy="1580915"/>
            </a:xfrm>
            <a:prstGeom prst="rect">
              <a:avLst/>
            </a:prstGeom>
          </p:spPr>
        </p:pic>
      </p:grp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58F862E4-A260-45C3-B13A-5B673111FBF4}"/>
              </a:ext>
            </a:extLst>
          </p:cNvPr>
          <p:cNvSpPr txBox="1"/>
          <p:nvPr/>
        </p:nvSpPr>
        <p:spPr>
          <a:xfrm>
            <a:off x="2621260" y="327161"/>
            <a:ext cx="75285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latin typeface="Arial Black" panose="020B0A04020102020204" pitchFamily="34" charset="0"/>
              </a:rPr>
              <a:t>PINO GATTO PRODUZIONE DI RUOTE PER ARREDAMENTO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42237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A5239C8D-738C-4800-9B5C-CB6CC0D6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89" y="2078847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6">
            <a:extLst>
              <a:ext uri="{FF2B5EF4-FFF2-40B4-BE49-F238E27FC236}">
                <a16:creationId xmlns="" xmlns:a16="http://schemas.microsoft.com/office/drawing/2014/main" id="{1CFC410B-7B87-41B2-9CC1-331EFDFF9B35}"/>
              </a:ext>
            </a:extLst>
          </p:cNvPr>
          <p:cNvGrpSpPr/>
          <p:nvPr/>
        </p:nvGrpSpPr>
        <p:grpSpPr>
          <a:xfrm>
            <a:off x="985740" y="5264244"/>
            <a:ext cx="9440063" cy="1280160"/>
            <a:chOff x="914313" y="4765205"/>
            <a:chExt cx="4462445" cy="1280160"/>
          </a:xfrm>
        </p:grpSpPr>
        <p:sp>
          <p:nvSpPr>
            <p:cNvPr id="12" name="Freccia a pentagono 11">
              <a:extLst>
                <a:ext uri="{FF2B5EF4-FFF2-40B4-BE49-F238E27FC236}">
                  <a16:creationId xmlns="" xmlns:a16="http://schemas.microsoft.com/office/drawing/2014/main" id="{DF77D13F-34B1-43C4-AD6C-7FE6E7E9E0B8}"/>
                </a:ext>
              </a:extLst>
            </p:cNvPr>
            <p:cNvSpPr/>
            <p:nvPr/>
          </p:nvSpPr>
          <p:spPr>
            <a:xfrm>
              <a:off x="3672991" y="4765205"/>
              <a:ext cx="1703767" cy="1280160"/>
            </a:xfrm>
            <a:prstGeom prst="homePlate">
              <a:avLst>
                <a:gd name="adj" fmla="val 21429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a pentagono 10">
              <a:extLst>
                <a:ext uri="{FF2B5EF4-FFF2-40B4-BE49-F238E27FC236}">
                  <a16:creationId xmlns="" xmlns:a16="http://schemas.microsoft.com/office/drawing/2014/main" id="{A9B7901C-4CD9-4425-B885-20E7C9176F14}"/>
                </a:ext>
              </a:extLst>
            </p:cNvPr>
            <p:cNvSpPr/>
            <p:nvPr/>
          </p:nvSpPr>
          <p:spPr>
            <a:xfrm>
              <a:off x="2293652" y="4765205"/>
              <a:ext cx="1703767" cy="1280160"/>
            </a:xfrm>
            <a:prstGeom prst="homePlate">
              <a:avLst>
                <a:gd name="adj" fmla="val 21429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ccia a pentagono 4">
              <a:extLst>
                <a:ext uri="{FF2B5EF4-FFF2-40B4-BE49-F238E27FC236}">
                  <a16:creationId xmlns="" xmlns:a16="http://schemas.microsoft.com/office/drawing/2014/main" id="{5AF078F5-80D9-4F33-BC84-FB6A0AB596A5}"/>
                </a:ext>
              </a:extLst>
            </p:cNvPr>
            <p:cNvSpPr/>
            <p:nvPr/>
          </p:nvSpPr>
          <p:spPr>
            <a:xfrm>
              <a:off x="914313" y="4765205"/>
              <a:ext cx="1703767" cy="1280160"/>
            </a:xfrm>
            <a:prstGeom prst="homePlate">
              <a:avLst>
                <a:gd name="adj" fmla="val 21429"/>
              </a:avLst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E02B959-5ACB-4810-8E46-7173AEA1C0CC}"/>
              </a:ext>
            </a:extLst>
          </p:cNvPr>
          <p:cNvSpPr txBox="1"/>
          <p:nvPr/>
        </p:nvSpPr>
        <p:spPr>
          <a:xfrm>
            <a:off x="5159307" y="5581158"/>
            <a:ext cx="1412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PRODUCT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INTEGRATOR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00F5981D-5D67-4132-9FF1-DFA5E497F29A}"/>
              </a:ext>
            </a:extLst>
          </p:cNvPr>
          <p:cNvSpPr txBox="1"/>
          <p:nvPr/>
        </p:nvSpPr>
        <p:spPr>
          <a:xfrm>
            <a:off x="1152734" y="5442658"/>
            <a:ext cx="2946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COMPONENTS, SUBSYSTEMS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AND MATERIALS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SUPPLIER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8B0021F-5D8C-4B94-81E5-2A66726F1800}"/>
              </a:ext>
            </a:extLst>
          </p:cNvPr>
          <p:cNvSpPr txBox="1"/>
          <p:nvPr/>
        </p:nvSpPr>
        <p:spPr>
          <a:xfrm>
            <a:off x="8288577" y="571965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SELLER</a:t>
            </a:r>
          </a:p>
        </p:txBody>
      </p:sp>
      <p:pic>
        <p:nvPicPr>
          <p:cNvPr id="17" name="Picture 10" descr="Risultati immagini per shop customer icon">
            <a:extLst>
              <a:ext uri="{FF2B5EF4-FFF2-40B4-BE49-F238E27FC236}">
                <a16:creationId xmlns="" xmlns:a16="http://schemas.microsoft.com/office/drawing/2014/main" id="{E9494462-D830-48BB-A796-88B4173A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054" y="4791738"/>
            <a:ext cx="1855837" cy="1855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BB75B262-5F9E-407D-A2B9-7740CA6F6E9E}"/>
              </a:ext>
            </a:extLst>
          </p:cNvPr>
          <p:cNvSpPr txBox="1"/>
          <p:nvPr/>
        </p:nvSpPr>
        <p:spPr>
          <a:xfrm>
            <a:off x="10425803" y="635973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6AF4F90-3B0E-4527-8788-2DCCA16186C3}"/>
              </a:ext>
            </a:extLst>
          </p:cNvPr>
          <p:cNvSpPr/>
          <p:nvPr/>
        </p:nvSpPr>
        <p:spPr>
          <a:xfrm>
            <a:off x="985740" y="898478"/>
            <a:ext cx="6522146" cy="41811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B1F63D2C-0A6A-44CB-A479-9E6DD3A496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2685" y="2884672"/>
            <a:ext cx="1766674" cy="17642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94989A91-EE05-47F2-A6FF-62BDBB6B5A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3816" y="713812"/>
            <a:ext cx="2319584" cy="232200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D8B2971E-0060-4C5E-BCCA-360C3749D6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2655" y="1272347"/>
            <a:ext cx="2178070" cy="64804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="" xmlns:a16="http://schemas.microsoft.com/office/drawing/2014/main" id="{8F3591E5-F810-4168-A2CF-E7D7BC1D9F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6436" y="1666017"/>
            <a:ext cx="1425750" cy="825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85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IF felix - animated GIF on GIFER">
            <a:extLst>
              <a:ext uri="{FF2B5EF4-FFF2-40B4-BE49-F238E27FC236}">
                <a16:creationId xmlns="" xmlns:a16="http://schemas.microsoft.com/office/drawing/2014/main" id="{07F9344B-1345-4884-A0A1-7E25BE9B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29" y="680244"/>
            <a:ext cx="2362377" cy="2628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4870ACE6-8498-461B-B916-87E1B0E6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F22F603-3B77-46E4-B98E-21A55F13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95A0D99-9450-4AEE-BACC-8DD84B86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C8112DF-EC1B-4A26-8EB4-6FE5777598F6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943" y="1"/>
            <a:ext cx="6468382" cy="6857064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9E06C5A7-1F81-468B-AD44-104C1264A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0888">
            <a:off x="7672060" y="1172175"/>
            <a:ext cx="962679" cy="96268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6E8D2F7-375A-4588-87CB-3A9832D951E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49634" y="-9457"/>
            <a:ext cx="4938188" cy="128143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D5DF674A-32B0-4B24-B378-48F0FB991819}"/>
              </a:ext>
            </a:extLst>
          </p:cNvPr>
          <p:cNvSpPr txBox="1"/>
          <p:nvPr/>
        </p:nvSpPr>
        <p:spPr>
          <a:xfrm>
            <a:off x="2488892" y="5574429"/>
            <a:ext cx="7214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THE ANSOFF’S GAMBLING OF MR. GATTO</a:t>
            </a: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TEKNO BRAND OWNER</a:t>
            </a:r>
            <a:endParaRPr lang="it-IT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3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IF felix - animated GIF on GIFER">
            <a:extLst>
              <a:ext uri="{FF2B5EF4-FFF2-40B4-BE49-F238E27FC236}">
                <a16:creationId xmlns="" xmlns:a16="http://schemas.microsoft.com/office/drawing/2014/main" id="{07F9344B-1345-4884-A0A1-7E25BE9B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29" y="680244"/>
            <a:ext cx="2362377" cy="2628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4870ACE6-8498-461B-B916-87E1B0E6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F22F603-3B77-46E4-B98E-21A55F13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95A0D99-9450-4AEE-BACC-8DD84B86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C8112DF-EC1B-4A26-8EB4-6FE5777598F6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943" y="1"/>
            <a:ext cx="6468382" cy="6857064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7CC3A78-BB1D-4C03-B3CB-D845A99889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9336" y="2696836"/>
            <a:ext cx="962679" cy="9626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D3AC6849-4CC3-4FD9-BFD7-6C56B2412F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429" y="3428532"/>
            <a:ext cx="1139200" cy="11392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23D137F-B493-4775-924E-3BF64E6B5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2331" y="1924648"/>
            <a:ext cx="962679" cy="96268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69730A9E-68C6-41F3-B90B-882E0A9F3E1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49634" y="-9457"/>
            <a:ext cx="4938188" cy="12814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099DB3FD-AA36-4EA9-B401-E7D6355FC935}"/>
              </a:ext>
            </a:extLst>
          </p:cNvPr>
          <p:cNvSpPr txBox="1"/>
          <p:nvPr/>
        </p:nvSpPr>
        <p:spPr>
          <a:xfrm>
            <a:off x="2083781" y="5574429"/>
            <a:ext cx="8024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THE ANSOFF’S GAMBLING OF DOCTOR GATTO</a:t>
            </a: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TEKNO BRAND OWNER</a:t>
            </a:r>
            <a:endParaRPr lang="it-IT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2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6AD97D3-69AB-4EF9-95ED-5BF6723F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40A-41D8-4E01-8523-1EAF1700E87F}" type="datetime1">
              <a:rPr lang="it-IT" smtClean="0"/>
              <a:pPr/>
              <a:t>27/02/2022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F5F983A5-12B4-4489-85B5-78161719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0FDEC68-338C-4338-95E8-0D36B494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66CF-62E3-44AA-B5F8-91C8785CFA03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E15633A-9013-4241-A03E-9370699F1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943" y="136525"/>
            <a:ext cx="6468382" cy="672053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833A7EA3-46B7-4C94-B080-69071212F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03" y="2031373"/>
            <a:ext cx="1493288" cy="14932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8BA63AA-ACB8-47B5-9D79-180ABA199E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40486" y="2471036"/>
            <a:ext cx="1992233" cy="199223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85F4A89F-E35A-45DC-964A-273278F6EC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710" y="2969981"/>
            <a:ext cx="1992233" cy="199223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9B5FFCFA-B207-41F4-9D97-246C8E6447A3}"/>
              </a:ext>
            </a:extLst>
          </p:cNvPr>
          <p:cNvSpPr/>
          <p:nvPr/>
        </p:nvSpPr>
        <p:spPr>
          <a:xfrm>
            <a:off x="3461657" y="751114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680FE54-BCE9-4563-B825-437D4FC5A4EB}"/>
              </a:ext>
            </a:extLst>
          </p:cNvPr>
          <p:cNvSpPr/>
          <p:nvPr/>
        </p:nvSpPr>
        <p:spPr>
          <a:xfrm>
            <a:off x="6328895" y="823058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2CC29B53-F7AE-42AE-B06C-BDEAC73FDC35}"/>
              </a:ext>
            </a:extLst>
          </p:cNvPr>
          <p:cNvSpPr/>
          <p:nvPr/>
        </p:nvSpPr>
        <p:spPr>
          <a:xfrm>
            <a:off x="3461657" y="3570531"/>
            <a:ext cx="2465614" cy="22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3433171E-8DC7-4E3B-B8F0-FC8CACEA86AD}"/>
              </a:ext>
            </a:extLst>
          </p:cNvPr>
          <p:cNvSpPr/>
          <p:nvPr/>
        </p:nvSpPr>
        <p:spPr>
          <a:xfrm>
            <a:off x="6205991" y="3566161"/>
            <a:ext cx="2465614" cy="226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F1DFEF9D-F620-42F9-B7F3-513BC4A101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4952" y="4105152"/>
            <a:ext cx="1326127" cy="1326128"/>
          </a:xfrm>
          <a:prstGeom prst="rect">
            <a:avLst/>
          </a:prstGeom>
        </p:spPr>
      </p:pic>
      <p:pic>
        <p:nvPicPr>
          <p:cNvPr id="16" name="Picture 4" descr="felix the cat - | Felix the cats, Old cartoons, Cat mom">
            <a:extLst>
              <a:ext uri="{FF2B5EF4-FFF2-40B4-BE49-F238E27FC236}">
                <a16:creationId xmlns="" xmlns:a16="http://schemas.microsoft.com/office/drawing/2014/main" id="{CB053746-BAE5-4E42-8721-CEFA8F05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338" y="3560981"/>
            <a:ext cx="2131460" cy="2408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85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47224</TotalTime>
  <Words>518</Words>
  <Application>Microsoft Office PowerPoint</Application>
  <PresentationFormat>Personalizzato</PresentationFormat>
  <Paragraphs>248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Tema di Office</vt:lpstr>
      <vt:lpstr>Igor Ansoff’s Growth Framework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EVOLUTION THROUGH PRODUCT DIVERSIFICATION</vt:lpstr>
      <vt:lpstr>EVOLUTION THROUGH PRODUCT DIVERSIFICATION</vt:lpstr>
      <vt:lpstr>CHANGING MISSION STATEMENT</vt:lpstr>
      <vt:lpstr>CHANGING MISSION STATEMENT</vt:lpstr>
      <vt:lpstr>Diapositiva 35</vt:lpstr>
      <vt:lpstr>Diapositiva 36</vt:lpstr>
      <vt:lpstr>EVOLUTION THROUGH MARKET DIVERSIFICATION</vt:lpstr>
      <vt:lpstr>ADDING A MISSION STATEMENT</vt:lpstr>
      <vt:lpstr>Diapositiva 39</vt:lpstr>
      <vt:lpstr>Diapositiva 40</vt:lpstr>
      <vt:lpstr>EVOLUTION THROUGH CONGLOMERATE DIVERSIFICATION</vt:lpstr>
      <vt:lpstr>ADDING A BRAND NEW MISSION STATEMENT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&amp; Branding</dc:title>
  <dc:creator>Enrico Viceconte</dc:creator>
  <cp:lastModifiedBy>User</cp:lastModifiedBy>
  <cp:revision>510</cp:revision>
  <dcterms:created xsi:type="dcterms:W3CDTF">2020-03-13T12:39:36Z</dcterms:created>
  <dcterms:modified xsi:type="dcterms:W3CDTF">2022-02-27T17:15:06Z</dcterms:modified>
</cp:coreProperties>
</file>