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1" roundtripDataSignature="AMtx7mhT+XubJCZo182F4GLYQTLUwXYK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2080bc0eea_0_15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g12080bc0eea_0_15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2080bc0eea_0_18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g12080bc0eea_0_18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2080bc0eea_0_22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g12080bc0eea_0_2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2080bc0eea_0_19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g12080bc0eea_0_19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12080bc0eea_0_29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g12080bc0eea_0_29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12080bc0eea_0_19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g12080bc0eea_0_19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2080bc0ee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g12080bc0eea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2080bc0eea_0_2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g12080bc0eea_0_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2080bc0eea_0_5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g12080bc0eea_0_5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2080bc0eea_0_4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g12080bc0eea_0_4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2080bc0eea_0_5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g12080bc0eea_0_5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2080bc0eea_0_16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g12080bc0eea_0_16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2080bc0eea_0_16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g12080bc0eea_0_16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>
  <p:cSld name="1_Title and Content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84308" y="6163835"/>
            <a:ext cx="12268199" cy="741362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5"/>
          <p:cNvSpPr txBox="1"/>
          <p:nvPr/>
        </p:nvSpPr>
        <p:spPr>
          <a:xfrm>
            <a:off x="3949027" y="6381656"/>
            <a:ext cx="4201530" cy="303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10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www.meim.uniparthenope.it</a:t>
            </a:r>
            <a:endParaRPr b="1" i="0" sz="10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" name="Google Shape;13;p5"/>
          <p:cNvSpPr txBox="1"/>
          <p:nvPr>
            <p:ph idx="1" type="body"/>
          </p:nvPr>
        </p:nvSpPr>
        <p:spPr>
          <a:xfrm>
            <a:off x="557250" y="2317626"/>
            <a:ext cx="7780300" cy="1323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A58"/>
              </a:buClr>
              <a:buSzPts val="4000"/>
              <a:buFont typeface="Arial"/>
              <a:buNone/>
              <a:defRPr b="1" i="0" sz="4000" u="none" cap="none" strike="noStrike">
                <a:solidFill>
                  <a:srgbClr val="2C3A5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2" type="body"/>
          </p:nvPr>
        </p:nvSpPr>
        <p:spPr>
          <a:xfrm>
            <a:off x="557250" y="1993402"/>
            <a:ext cx="4908550" cy="4061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C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5"/>
          <p:cNvSpPr txBox="1"/>
          <p:nvPr>
            <p:ph idx="3" type="body"/>
          </p:nvPr>
        </p:nvSpPr>
        <p:spPr>
          <a:xfrm>
            <a:off x="549262" y="3698649"/>
            <a:ext cx="4908550" cy="4061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C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5"/>
          <p:cNvSpPr txBox="1"/>
          <p:nvPr>
            <p:ph idx="4" type="body"/>
          </p:nvPr>
        </p:nvSpPr>
        <p:spPr>
          <a:xfrm>
            <a:off x="557250" y="5332121"/>
            <a:ext cx="6719887" cy="566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A58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C3A5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7" name="Google Shape;1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7251" y="501621"/>
            <a:ext cx="3595608" cy="474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58491" y="394896"/>
            <a:ext cx="3793268" cy="6804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ustom Layout">
  <p:cSld name="3_Custom Layou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432770" y="459510"/>
            <a:ext cx="2074718" cy="444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7251" y="459510"/>
            <a:ext cx="2787527" cy="36793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34090" y="6550176"/>
            <a:ext cx="12260179" cy="337879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6"/>
          <p:cNvSpPr txBox="1"/>
          <p:nvPr>
            <p:ph type="title"/>
          </p:nvPr>
        </p:nvSpPr>
        <p:spPr>
          <a:xfrm>
            <a:off x="557251" y="1316913"/>
            <a:ext cx="4908550" cy="4646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  <a:defRPr b="1" i="0" sz="4000" u="none" cap="none" strike="noStrike">
                <a:solidFill>
                  <a:srgbClr val="2E3C5D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557251" y="2634191"/>
            <a:ext cx="4908550" cy="4061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C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6"/>
          <p:cNvSpPr txBox="1"/>
          <p:nvPr>
            <p:ph idx="2" type="body"/>
          </p:nvPr>
        </p:nvSpPr>
        <p:spPr>
          <a:xfrm>
            <a:off x="557250" y="3231740"/>
            <a:ext cx="4908549" cy="27379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048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Custom Layout">
  <p:cSld name="4_Custom Layou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76200" y="6163835"/>
            <a:ext cx="12409714" cy="741362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7"/>
          <p:cNvSpPr txBox="1"/>
          <p:nvPr/>
        </p:nvSpPr>
        <p:spPr>
          <a:xfrm>
            <a:off x="3949027" y="6381656"/>
            <a:ext cx="4201530" cy="303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10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www.meim.uniparthenope.it</a:t>
            </a:r>
            <a:endParaRPr b="1" i="0" sz="10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557250" y="2931239"/>
            <a:ext cx="7780300" cy="1323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A58"/>
              </a:buClr>
              <a:buSzPts val="4000"/>
              <a:buFont typeface="Arial"/>
              <a:buNone/>
              <a:defRPr b="1" i="0" sz="4000" u="none" cap="none" strike="noStrike">
                <a:solidFill>
                  <a:srgbClr val="2C3A5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2" type="body"/>
          </p:nvPr>
        </p:nvSpPr>
        <p:spPr>
          <a:xfrm>
            <a:off x="557250" y="2607015"/>
            <a:ext cx="4908550" cy="4061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C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31" name="Google Shape;31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7251" y="501621"/>
            <a:ext cx="3595608" cy="474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58491" y="394896"/>
            <a:ext cx="3793268" cy="6804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xenproject.org" TargetMode="External"/><Relationship Id="rId4" Type="http://schemas.openxmlformats.org/officeDocument/2006/relationships/hyperlink" Target="https://www.virtualbox.org" TargetMode="External"/><Relationship Id="rId5" Type="http://schemas.openxmlformats.org/officeDocument/2006/relationships/hyperlink" Target="https://www.linux-kvm.org" TargetMode="External"/><Relationship Id="rId6" Type="http://schemas.openxmlformats.org/officeDocument/2006/relationships/hyperlink" Target="https://www.vmwar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"/>
          <p:cNvSpPr txBox="1"/>
          <p:nvPr>
            <p:ph idx="1" type="body"/>
          </p:nvPr>
        </p:nvSpPr>
        <p:spPr>
          <a:xfrm>
            <a:off x="557250" y="2317626"/>
            <a:ext cx="7780300" cy="1323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A58"/>
              </a:buClr>
              <a:buSzPts val="4000"/>
              <a:buNone/>
            </a:pPr>
            <a:r>
              <a:rPr lang="it-IT"/>
              <a:t>Introducing</a:t>
            </a:r>
            <a:r>
              <a:rPr lang="it-IT"/>
              <a:t> Cloud Computing</a:t>
            </a:r>
            <a:endParaRPr/>
          </a:p>
        </p:txBody>
      </p:sp>
      <p:sp>
        <p:nvSpPr>
          <p:cNvPr id="38" name="Google Shape;38;p1"/>
          <p:cNvSpPr txBox="1"/>
          <p:nvPr>
            <p:ph idx="2" type="body"/>
          </p:nvPr>
        </p:nvSpPr>
        <p:spPr>
          <a:xfrm>
            <a:off x="557250" y="1993402"/>
            <a:ext cx="4908550" cy="4061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MASTER MEIM 2021-2022</a:t>
            </a:r>
            <a:endParaRPr/>
          </a:p>
        </p:txBody>
      </p:sp>
      <p:sp>
        <p:nvSpPr>
          <p:cNvPr id="39" name="Google Shape;39;p1"/>
          <p:cNvSpPr txBox="1"/>
          <p:nvPr>
            <p:ph idx="3" type="body"/>
          </p:nvPr>
        </p:nvSpPr>
        <p:spPr>
          <a:xfrm>
            <a:off x="549262" y="3698649"/>
            <a:ext cx="4908550" cy="4061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Digital Tech</a:t>
            </a:r>
            <a:endParaRPr/>
          </a:p>
        </p:txBody>
      </p:sp>
      <p:sp>
        <p:nvSpPr>
          <p:cNvPr id="40" name="Google Shape;40;p1"/>
          <p:cNvSpPr txBox="1"/>
          <p:nvPr>
            <p:ph idx="4" type="body"/>
          </p:nvPr>
        </p:nvSpPr>
        <p:spPr>
          <a:xfrm>
            <a:off x="557250" y="5332121"/>
            <a:ext cx="6719887" cy="566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3A58"/>
              </a:buClr>
              <a:buSzPts val="900"/>
              <a:buNone/>
            </a:pPr>
            <a:r>
              <a:rPr lang="it-IT"/>
              <a:t>Prof. Raffaele Montella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A58"/>
              </a:buClr>
              <a:buSzPts val="900"/>
              <a:buNone/>
            </a:pPr>
            <a:r>
              <a:rPr lang="it-IT"/>
              <a:t>Associate Professor in Computer Science - Università degli Studi di Napoli Parthenope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2080bc0eea_0_157"/>
          <p:cNvSpPr txBox="1"/>
          <p:nvPr>
            <p:ph type="title"/>
          </p:nvPr>
        </p:nvSpPr>
        <p:spPr>
          <a:xfrm>
            <a:off x="557251" y="1316913"/>
            <a:ext cx="4908600" cy="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V</a:t>
            </a:r>
            <a:r>
              <a:rPr lang="it-IT"/>
              <a:t>irtualization</a:t>
            </a:r>
            <a:endParaRPr/>
          </a:p>
        </p:txBody>
      </p:sp>
      <p:sp>
        <p:nvSpPr>
          <p:cNvPr id="143" name="Google Shape;143;g12080bc0eea_0_157"/>
          <p:cNvSpPr txBox="1"/>
          <p:nvPr>
            <p:ph idx="2" type="body"/>
          </p:nvPr>
        </p:nvSpPr>
        <p:spPr>
          <a:xfrm>
            <a:off x="779325" y="2253275"/>
            <a:ext cx="55263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b="1"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Image:</a:t>
            </a: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persistent configuration of a virtual machine (as a just installed OS on a boot device).</a:t>
            </a:r>
            <a:b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b="1"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Instance:</a:t>
            </a: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an active virtual machine booted from an image.</a:t>
            </a:r>
            <a:b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b="1"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Snapshot: </a:t>
            </a: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 virtual machine persistent state.</a:t>
            </a:r>
            <a:b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b="1"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Appliance:</a:t>
            </a: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a ready to use application installed on a virtual machine.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/>
          </a:p>
        </p:txBody>
      </p:sp>
      <p:sp>
        <p:nvSpPr>
          <p:cNvPr id="144" name="Google Shape;144;g12080bc0eea_0_157"/>
          <p:cNvSpPr/>
          <p:nvPr/>
        </p:nvSpPr>
        <p:spPr>
          <a:xfrm>
            <a:off x="7484150" y="2057475"/>
            <a:ext cx="1145700" cy="5727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Immagine</a:t>
            </a:r>
            <a:endParaRPr/>
          </a:p>
        </p:txBody>
      </p:sp>
      <p:sp>
        <p:nvSpPr>
          <p:cNvPr id="145" name="Google Shape;145;g12080bc0eea_0_157"/>
          <p:cNvSpPr/>
          <p:nvPr/>
        </p:nvSpPr>
        <p:spPr>
          <a:xfrm>
            <a:off x="9214575" y="2021675"/>
            <a:ext cx="1193400" cy="6324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Hardware Virtuale</a:t>
            </a:r>
            <a:endParaRPr/>
          </a:p>
        </p:txBody>
      </p:sp>
      <p:sp>
        <p:nvSpPr>
          <p:cNvPr id="146" name="Google Shape;146;g12080bc0eea_0_157"/>
          <p:cNvSpPr/>
          <p:nvPr/>
        </p:nvSpPr>
        <p:spPr>
          <a:xfrm>
            <a:off x="8271825" y="3973350"/>
            <a:ext cx="1324500" cy="6324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Instanza</a:t>
            </a:r>
            <a:endParaRPr/>
          </a:p>
        </p:txBody>
      </p:sp>
      <p:sp>
        <p:nvSpPr>
          <p:cNvPr id="147" name="Google Shape;147;g12080bc0eea_0_157"/>
          <p:cNvSpPr/>
          <p:nvPr/>
        </p:nvSpPr>
        <p:spPr>
          <a:xfrm>
            <a:off x="8477425" y="2900175"/>
            <a:ext cx="859200" cy="799500"/>
          </a:xfrm>
          <a:prstGeom prst="ellipse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start</a:t>
            </a:r>
            <a:endParaRPr/>
          </a:p>
        </p:txBody>
      </p:sp>
      <p:sp>
        <p:nvSpPr>
          <p:cNvPr id="148" name="Google Shape;148;g12080bc0eea_0_157"/>
          <p:cNvSpPr/>
          <p:nvPr/>
        </p:nvSpPr>
        <p:spPr>
          <a:xfrm>
            <a:off x="7869682" y="4927175"/>
            <a:ext cx="859200" cy="799500"/>
          </a:xfrm>
          <a:prstGeom prst="ellipse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stop</a:t>
            </a:r>
            <a:endParaRPr/>
          </a:p>
        </p:txBody>
      </p:sp>
      <p:sp>
        <p:nvSpPr>
          <p:cNvPr id="149" name="Google Shape;149;g12080bc0eea_0_157"/>
          <p:cNvSpPr/>
          <p:nvPr/>
        </p:nvSpPr>
        <p:spPr>
          <a:xfrm>
            <a:off x="9133749" y="4879425"/>
            <a:ext cx="859200" cy="799500"/>
          </a:xfrm>
          <a:prstGeom prst="ellipse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terminate</a:t>
            </a:r>
            <a:endParaRPr/>
          </a:p>
        </p:txBody>
      </p:sp>
      <p:cxnSp>
        <p:nvCxnSpPr>
          <p:cNvPr id="150" name="Google Shape;150;g12080bc0eea_0_157"/>
          <p:cNvCxnSpPr>
            <a:stCxn id="144" idx="3"/>
            <a:endCxn id="147" idx="2"/>
          </p:cNvCxnSpPr>
          <p:nvPr/>
        </p:nvCxnSpPr>
        <p:spPr>
          <a:xfrm flipH="1" rot="-5400000">
            <a:off x="7932200" y="2754975"/>
            <a:ext cx="669900" cy="420300"/>
          </a:xfrm>
          <a:prstGeom prst="curvedConnector2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1" name="Google Shape;151;g12080bc0eea_0_157"/>
          <p:cNvCxnSpPr>
            <a:stCxn id="145" idx="2"/>
            <a:endCxn id="147" idx="6"/>
          </p:cNvCxnSpPr>
          <p:nvPr/>
        </p:nvCxnSpPr>
        <p:spPr>
          <a:xfrm rot="5400000">
            <a:off x="9251025" y="2739725"/>
            <a:ext cx="645900" cy="474600"/>
          </a:xfrm>
          <a:prstGeom prst="curvedConnector2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2" name="Google Shape;152;g12080bc0eea_0_157"/>
          <p:cNvCxnSpPr>
            <a:stCxn id="147" idx="4"/>
            <a:endCxn id="146" idx="0"/>
          </p:cNvCxnSpPr>
          <p:nvPr/>
        </p:nvCxnSpPr>
        <p:spPr>
          <a:xfrm flipH="1" rot="-5400000">
            <a:off x="8783725" y="3822975"/>
            <a:ext cx="273600" cy="27000"/>
          </a:xfrm>
          <a:prstGeom prst="curvedConnector3">
            <a:avLst>
              <a:gd fmla="val 50014" name="adj1"/>
            </a:avLst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3" name="Google Shape;153;g12080bc0eea_0_157"/>
          <p:cNvCxnSpPr>
            <a:stCxn id="146" idx="2"/>
            <a:endCxn id="148" idx="0"/>
          </p:cNvCxnSpPr>
          <p:nvPr/>
        </p:nvCxnSpPr>
        <p:spPr>
          <a:xfrm rot="5400000">
            <a:off x="8456025" y="4449000"/>
            <a:ext cx="321300" cy="634800"/>
          </a:xfrm>
          <a:prstGeom prst="curvedConnector3">
            <a:avLst>
              <a:gd fmla="val 50019" name="adj1"/>
            </a:avLst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4" name="Google Shape;154;g12080bc0eea_0_157"/>
          <p:cNvCxnSpPr>
            <a:stCxn id="146" idx="2"/>
            <a:endCxn id="149" idx="0"/>
          </p:cNvCxnSpPr>
          <p:nvPr/>
        </p:nvCxnSpPr>
        <p:spPr>
          <a:xfrm flipH="1" rot="-5400000">
            <a:off x="9111975" y="4427850"/>
            <a:ext cx="273600" cy="629400"/>
          </a:xfrm>
          <a:prstGeom prst="curvedConnector3">
            <a:avLst>
              <a:gd fmla="val 50014" name="adj1"/>
            </a:avLst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5" name="Google Shape;155;g12080bc0eea_0_157"/>
          <p:cNvCxnSpPr>
            <a:stCxn id="148" idx="4"/>
            <a:endCxn id="156" idx="3"/>
          </p:cNvCxnSpPr>
          <p:nvPr/>
        </p:nvCxnSpPr>
        <p:spPr>
          <a:xfrm flipH="1" rot="5400000">
            <a:off x="7279282" y="4706675"/>
            <a:ext cx="1037400" cy="1002600"/>
          </a:xfrm>
          <a:prstGeom prst="curvedConnector3">
            <a:avLst>
              <a:gd fmla="val -22954" name="adj1"/>
            </a:avLst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6" name="Google Shape;156;g12080bc0eea_0_157"/>
          <p:cNvSpPr/>
          <p:nvPr/>
        </p:nvSpPr>
        <p:spPr>
          <a:xfrm>
            <a:off x="6723975" y="3889800"/>
            <a:ext cx="1145700" cy="7995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Snapshot</a:t>
            </a:r>
            <a:endParaRPr/>
          </a:p>
        </p:txBody>
      </p:sp>
      <p:cxnSp>
        <p:nvCxnSpPr>
          <p:cNvPr id="157" name="Google Shape;157;g12080bc0eea_0_157"/>
          <p:cNvCxnSpPr>
            <a:stCxn id="156" idx="1"/>
            <a:endCxn id="147" idx="2"/>
          </p:cNvCxnSpPr>
          <p:nvPr/>
        </p:nvCxnSpPr>
        <p:spPr>
          <a:xfrm rot="-5400000">
            <a:off x="7592175" y="3004650"/>
            <a:ext cx="589800" cy="1180500"/>
          </a:xfrm>
          <a:prstGeom prst="curvedConnector2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8" name="Google Shape;158;g12080bc0eea_0_157"/>
          <p:cNvSpPr/>
          <p:nvPr/>
        </p:nvSpPr>
        <p:spPr>
          <a:xfrm>
            <a:off x="10048150" y="5565225"/>
            <a:ext cx="859200" cy="799500"/>
          </a:xfrm>
          <a:prstGeom prst="noSmoking">
            <a:avLst>
              <a:gd fmla="val 1875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9" name="Google Shape;159;g12080bc0eea_0_157"/>
          <p:cNvCxnSpPr>
            <a:stCxn id="149" idx="4"/>
            <a:endCxn id="158" idx="2"/>
          </p:cNvCxnSpPr>
          <p:nvPr/>
        </p:nvCxnSpPr>
        <p:spPr>
          <a:xfrm flipH="1" rot="-5400000">
            <a:off x="9662649" y="5579625"/>
            <a:ext cx="286200" cy="484800"/>
          </a:xfrm>
          <a:prstGeom prst="curvedConnector2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0" name="Google Shape;160;g12080bc0eea_0_157"/>
          <p:cNvSpPr/>
          <p:nvPr/>
        </p:nvSpPr>
        <p:spPr>
          <a:xfrm>
            <a:off x="9620325" y="4062375"/>
            <a:ext cx="584700" cy="4653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APP</a:t>
            </a:r>
            <a:endParaRPr/>
          </a:p>
        </p:txBody>
      </p:sp>
      <p:sp>
        <p:nvSpPr>
          <p:cNvPr id="161" name="Google Shape;161;g12080bc0eea_0_157"/>
          <p:cNvSpPr/>
          <p:nvPr/>
        </p:nvSpPr>
        <p:spPr>
          <a:xfrm>
            <a:off x="8224075" y="3883350"/>
            <a:ext cx="2064600" cy="799500"/>
          </a:xfrm>
          <a:prstGeom prst="rect">
            <a:avLst/>
          </a:prstGeom>
          <a:noFill/>
          <a:ln cap="flat" cmpd="sng" w="9525">
            <a:solidFill>
              <a:srgbClr val="595959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12080bc0eea_0_157"/>
          <p:cNvSpPr txBox="1"/>
          <p:nvPr/>
        </p:nvSpPr>
        <p:spPr>
          <a:xfrm rot="-5400000">
            <a:off x="9951225" y="4050450"/>
            <a:ext cx="1193400" cy="4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Appliance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2080bc0eea_0_189"/>
          <p:cNvSpPr txBox="1"/>
          <p:nvPr>
            <p:ph type="title"/>
          </p:nvPr>
        </p:nvSpPr>
        <p:spPr>
          <a:xfrm>
            <a:off x="557250" y="1316925"/>
            <a:ext cx="6110100" cy="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OS-level virtualization</a:t>
            </a:r>
            <a:endParaRPr/>
          </a:p>
        </p:txBody>
      </p:sp>
      <p:sp>
        <p:nvSpPr>
          <p:cNvPr id="168" name="Google Shape;168;g12080bc0eea_0_189"/>
          <p:cNvSpPr txBox="1"/>
          <p:nvPr>
            <p:ph idx="2" type="body"/>
          </p:nvPr>
        </p:nvSpPr>
        <p:spPr>
          <a:xfrm>
            <a:off x="1397175" y="2253275"/>
            <a:ext cx="92016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i="1"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“OS-level virtualization refers to an operating system paradigm in which the kernel allows the existence of multiple isolated user space instances.”</a:t>
            </a:r>
            <a:endParaRPr i="1"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Container: fuller virtual machine environments operating in varying degrees of concert with the host OS (split-driver)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2080bc0eea_0_227"/>
          <p:cNvSpPr txBox="1"/>
          <p:nvPr>
            <p:ph type="title"/>
          </p:nvPr>
        </p:nvSpPr>
        <p:spPr>
          <a:xfrm>
            <a:off x="557251" y="1316913"/>
            <a:ext cx="4908600" cy="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Storage</a:t>
            </a:r>
            <a:endParaRPr/>
          </a:p>
        </p:txBody>
      </p:sp>
      <p:sp>
        <p:nvSpPr>
          <p:cNvPr id="174" name="Google Shape;174;g12080bc0eea_0_227"/>
          <p:cNvSpPr txBox="1"/>
          <p:nvPr>
            <p:ph idx="2" type="body"/>
          </p:nvPr>
        </p:nvSpPr>
        <p:spPr>
          <a:xfrm>
            <a:off x="779325" y="2100875"/>
            <a:ext cx="55263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b="1"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File Storage:</a:t>
            </a:r>
            <a:endParaRPr b="1"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○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Data stored as a POSIX file system</a:t>
            </a:r>
            <a:b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endParaRPr sz="10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b="1"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Block Storage:</a:t>
            </a:r>
            <a:endParaRPr b="1"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○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Virtual hard drive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○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Connected to a virtual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○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machine instance.</a:t>
            </a:r>
            <a:br>
              <a:rPr lang="it-IT" sz="1800">
                <a:solidFill>
                  <a:srgbClr val="595959"/>
                </a:solidFill>
              </a:rPr>
            </a:br>
            <a:endParaRPr b="1" sz="10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b="1"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Object Storage:</a:t>
            </a:r>
            <a:endParaRPr b="1"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○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Non structured data.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○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URL identified.</a:t>
            </a:r>
            <a:br>
              <a:rPr lang="it-IT" sz="1800">
                <a:solidFill>
                  <a:srgbClr val="595959"/>
                </a:solidFill>
              </a:rPr>
            </a:br>
            <a:endParaRPr b="1" sz="10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b="1"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Database/Data warehouse:</a:t>
            </a:r>
            <a:endParaRPr b="1"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○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SQL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○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NoSQL</a:t>
            </a:r>
            <a:endParaRPr b="1"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/>
          </a:p>
        </p:txBody>
      </p:sp>
      <p:sp>
        <p:nvSpPr>
          <p:cNvPr id="175" name="Google Shape;175;g12080bc0eea_0_227"/>
          <p:cNvSpPr/>
          <p:nvPr/>
        </p:nvSpPr>
        <p:spPr>
          <a:xfrm>
            <a:off x="8557550" y="4016650"/>
            <a:ext cx="1324500" cy="6324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Instance</a:t>
            </a:r>
            <a:endParaRPr/>
          </a:p>
        </p:txBody>
      </p:sp>
      <p:sp>
        <p:nvSpPr>
          <p:cNvPr id="176" name="Google Shape;176;g12080bc0eea_0_227"/>
          <p:cNvSpPr/>
          <p:nvPr/>
        </p:nvSpPr>
        <p:spPr>
          <a:xfrm>
            <a:off x="9906050" y="4105675"/>
            <a:ext cx="584700" cy="4653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APP</a:t>
            </a:r>
            <a:endParaRPr/>
          </a:p>
        </p:txBody>
      </p:sp>
      <p:sp>
        <p:nvSpPr>
          <p:cNvPr id="177" name="Google Shape;177;g12080bc0eea_0_227"/>
          <p:cNvSpPr/>
          <p:nvPr/>
        </p:nvSpPr>
        <p:spPr>
          <a:xfrm>
            <a:off x="8509800" y="3926650"/>
            <a:ext cx="2064600" cy="799500"/>
          </a:xfrm>
          <a:prstGeom prst="rect">
            <a:avLst/>
          </a:prstGeom>
          <a:noFill/>
          <a:ln cap="flat" cmpd="sng" w="9525">
            <a:solidFill>
              <a:srgbClr val="595959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g12080bc0eea_0_227"/>
          <p:cNvSpPr txBox="1"/>
          <p:nvPr/>
        </p:nvSpPr>
        <p:spPr>
          <a:xfrm rot="-5400000">
            <a:off x="10236950" y="4093750"/>
            <a:ext cx="1193400" cy="4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Appliance</a:t>
            </a:r>
            <a:endParaRPr/>
          </a:p>
        </p:txBody>
      </p:sp>
      <p:sp>
        <p:nvSpPr>
          <p:cNvPr id="179" name="Google Shape;179;g12080bc0eea_0_227"/>
          <p:cNvSpPr/>
          <p:nvPr/>
        </p:nvSpPr>
        <p:spPr>
          <a:xfrm>
            <a:off x="8474000" y="2515725"/>
            <a:ext cx="668400" cy="2028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g12080bc0eea_0_227"/>
          <p:cNvSpPr/>
          <p:nvPr/>
        </p:nvSpPr>
        <p:spPr>
          <a:xfrm>
            <a:off x="8474000" y="2287125"/>
            <a:ext cx="668400" cy="2028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g12080bc0eea_0_227"/>
          <p:cNvSpPr/>
          <p:nvPr/>
        </p:nvSpPr>
        <p:spPr>
          <a:xfrm>
            <a:off x="8474000" y="2058525"/>
            <a:ext cx="668400" cy="2028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g12080bc0eea_0_227"/>
          <p:cNvSpPr/>
          <p:nvPr/>
        </p:nvSpPr>
        <p:spPr>
          <a:xfrm>
            <a:off x="9236000" y="2515725"/>
            <a:ext cx="668400" cy="2028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g12080bc0eea_0_227"/>
          <p:cNvSpPr/>
          <p:nvPr/>
        </p:nvSpPr>
        <p:spPr>
          <a:xfrm>
            <a:off x="9236000" y="2287125"/>
            <a:ext cx="668400" cy="2028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g12080bc0eea_0_227"/>
          <p:cNvSpPr/>
          <p:nvPr/>
        </p:nvSpPr>
        <p:spPr>
          <a:xfrm>
            <a:off x="9236000" y="2058525"/>
            <a:ext cx="668400" cy="2028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g12080bc0eea_0_227"/>
          <p:cNvSpPr/>
          <p:nvPr/>
        </p:nvSpPr>
        <p:spPr>
          <a:xfrm>
            <a:off x="8397800" y="2009725"/>
            <a:ext cx="1627500" cy="799500"/>
          </a:xfrm>
          <a:prstGeom prst="rect">
            <a:avLst/>
          </a:prstGeom>
          <a:noFill/>
          <a:ln cap="flat" cmpd="sng" w="9525">
            <a:solidFill>
              <a:srgbClr val="595959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g12080bc0eea_0_227"/>
          <p:cNvSpPr txBox="1"/>
          <p:nvPr/>
        </p:nvSpPr>
        <p:spPr>
          <a:xfrm>
            <a:off x="8397800" y="2809225"/>
            <a:ext cx="1627500" cy="4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File Storage</a:t>
            </a:r>
            <a:endParaRPr/>
          </a:p>
        </p:txBody>
      </p:sp>
      <p:cxnSp>
        <p:nvCxnSpPr>
          <p:cNvPr id="187" name="Google Shape;187;g12080bc0eea_0_227"/>
          <p:cNvCxnSpPr>
            <a:stCxn id="177" idx="0"/>
            <a:endCxn id="185" idx="3"/>
          </p:cNvCxnSpPr>
          <p:nvPr/>
        </p:nvCxnSpPr>
        <p:spPr>
          <a:xfrm rot="-5400000">
            <a:off x="9025200" y="2926450"/>
            <a:ext cx="1517100" cy="483300"/>
          </a:xfrm>
          <a:prstGeom prst="curvedConnector4">
            <a:avLst>
              <a:gd fmla="val 36828" name="adj1"/>
              <a:gd fmla="val 149250" name="adj2"/>
            </a:avLst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8" name="Google Shape;188;g12080bc0eea_0_227"/>
          <p:cNvCxnSpPr>
            <a:stCxn id="185" idx="1"/>
          </p:cNvCxnSpPr>
          <p:nvPr/>
        </p:nvCxnSpPr>
        <p:spPr>
          <a:xfrm rot="10800000">
            <a:off x="6743600" y="1969375"/>
            <a:ext cx="1654200" cy="4401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189" name="Google Shape;189;g12080bc0eea_0_227"/>
          <p:cNvCxnSpPr>
            <a:stCxn id="185" idx="1"/>
          </p:cNvCxnSpPr>
          <p:nvPr/>
        </p:nvCxnSpPr>
        <p:spPr>
          <a:xfrm flipH="1">
            <a:off x="6886700" y="2409475"/>
            <a:ext cx="1511100" cy="1209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190" name="Google Shape;190;g12080bc0eea_0_227"/>
          <p:cNvSpPr/>
          <p:nvPr/>
        </p:nvSpPr>
        <p:spPr>
          <a:xfrm>
            <a:off x="6625150" y="3171475"/>
            <a:ext cx="1627500" cy="799500"/>
          </a:xfrm>
          <a:prstGeom prst="rect">
            <a:avLst/>
          </a:prstGeom>
          <a:noFill/>
          <a:ln cap="flat" cmpd="sng" w="9525">
            <a:solidFill>
              <a:srgbClr val="595959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g12080bc0eea_0_227"/>
          <p:cNvSpPr txBox="1"/>
          <p:nvPr/>
        </p:nvSpPr>
        <p:spPr>
          <a:xfrm>
            <a:off x="6625150" y="3970975"/>
            <a:ext cx="1627500" cy="4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Block Storage</a:t>
            </a:r>
            <a:endParaRPr/>
          </a:p>
        </p:txBody>
      </p:sp>
      <p:sp>
        <p:nvSpPr>
          <p:cNvPr id="192" name="Google Shape;192;g12080bc0eea_0_227"/>
          <p:cNvSpPr/>
          <p:nvPr/>
        </p:nvSpPr>
        <p:spPr>
          <a:xfrm>
            <a:off x="6676400" y="3616375"/>
            <a:ext cx="1511100" cy="2865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File System</a:t>
            </a:r>
            <a:endParaRPr/>
          </a:p>
        </p:txBody>
      </p:sp>
      <p:sp>
        <p:nvSpPr>
          <p:cNvPr id="193" name="Google Shape;193;g12080bc0eea_0_227"/>
          <p:cNvSpPr/>
          <p:nvPr/>
        </p:nvSpPr>
        <p:spPr>
          <a:xfrm>
            <a:off x="6676400" y="3413575"/>
            <a:ext cx="668400" cy="2028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g12080bc0eea_0_227"/>
          <p:cNvSpPr/>
          <p:nvPr/>
        </p:nvSpPr>
        <p:spPr>
          <a:xfrm>
            <a:off x="6676400" y="3210775"/>
            <a:ext cx="668400" cy="2028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g12080bc0eea_0_227"/>
          <p:cNvSpPr/>
          <p:nvPr/>
        </p:nvSpPr>
        <p:spPr>
          <a:xfrm>
            <a:off x="7519100" y="3413575"/>
            <a:ext cx="668400" cy="2028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g12080bc0eea_0_227"/>
          <p:cNvSpPr/>
          <p:nvPr/>
        </p:nvSpPr>
        <p:spPr>
          <a:xfrm>
            <a:off x="7519100" y="3210775"/>
            <a:ext cx="668400" cy="2028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7" name="Google Shape;197;g12080bc0eea_0_227"/>
          <p:cNvCxnSpPr>
            <a:stCxn id="177" idx="0"/>
            <a:endCxn id="190" idx="3"/>
          </p:cNvCxnSpPr>
          <p:nvPr/>
        </p:nvCxnSpPr>
        <p:spPr>
          <a:xfrm flipH="1" rot="5400000">
            <a:off x="8719650" y="3104200"/>
            <a:ext cx="355500" cy="1289400"/>
          </a:xfrm>
          <a:prstGeom prst="curvedConnector2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8" name="Google Shape;198;g12080bc0eea_0_227"/>
          <p:cNvSpPr/>
          <p:nvPr/>
        </p:nvSpPr>
        <p:spPr>
          <a:xfrm>
            <a:off x="7615750" y="5000275"/>
            <a:ext cx="1627500" cy="799500"/>
          </a:xfrm>
          <a:prstGeom prst="rect">
            <a:avLst/>
          </a:prstGeom>
          <a:noFill/>
          <a:ln cap="flat" cmpd="sng" w="9525">
            <a:solidFill>
              <a:srgbClr val="595959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g12080bc0eea_0_227"/>
          <p:cNvSpPr txBox="1"/>
          <p:nvPr/>
        </p:nvSpPr>
        <p:spPr>
          <a:xfrm>
            <a:off x="7615750" y="5799775"/>
            <a:ext cx="1627500" cy="4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Object Storage</a:t>
            </a:r>
            <a:endParaRPr/>
          </a:p>
        </p:txBody>
      </p:sp>
      <p:sp>
        <p:nvSpPr>
          <p:cNvPr id="200" name="Google Shape;200;g12080bc0eea_0_227"/>
          <p:cNvSpPr/>
          <p:nvPr/>
        </p:nvSpPr>
        <p:spPr>
          <a:xfrm>
            <a:off x="7700066" y="5527923"/>
            <a:ext cx="668400" cy="2028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g12080bc0eea_0_227"/>
          <p:cNvSpPr/>
          <p:nvPr/>
        </p:nvSpPr>
        <p:spPr>
          <a:xfrm>
            <a:off x="7700066" y="5299323"/>
            <a:ext cx="668400" cy="2028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g12080bc0eea_0_227"/>
          <p:cNvSpPr/>
          <p:nvPr/>
        </p:nvSpPr>
        <p:spPr>
          <a:xfrm>
            <a:off x="7700066" y="5070723"/>
            <a:ext cx="668400" cy="2028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g12080bc0eea_0_227"/>
          <p:cNvSpPr/>
          <p:nvPr/>
        </p:nvSpPr>
        <p:spPr>
          <a:xfrm>
            <a:off x="8462066" y="5527923"/>
            <a:ext cx="668400" cy="2028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g12080bc0eea_0_227"/>
          <p:cNvSpPr/>
          <p:nvPr/>
        </p:nvSpPr>
        <p:spPr>
          <a:xfrm>
            <a:off x="8462066" y="5299323"/>
            <a:ext cx="668400" cy="2028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g12080bc0eea_0_227"/>
          <p:cNvSpPr/>
          <p:nvPr/>
        </p:nvSpPr>
        <p:spPr>
          <a:xfrm>
            <a:off x="8462066" y="5070723"/>
            <a:ext cx="668400" cy="202800"/>
          </a:xfrm>
          <a:prstGeom prst="can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06" name="Google Shape;206;g12080bc0eea_0_227"/>
          <p:cNvCxnSpPr>
            <a:stCxn id="177" idx="0"/>
            <a:endCxn id="198" idx="0"/>
          </p:cNvCxnSpPr>
          <p:nvPr/>
        </p:nvCxnSpPr>
        <p:spPr>
          <a:xfrm rot="5400000">
            <a:off x="8448900" y="3907150"/>
            <a:ext cx="1073700" cy="1112700"/>
          </a:xfrm>
          <a:prstGeom prst="curvedConnector5">
            <a:avLst>
              <a:gd fmla="val -22178" name="adj1"/>
              <a:gd fmla="val 114175" name="adj2"/>
              <a:gd fmla="val 87228" name="adj3"/>
            </a:avLst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7" name="Google Shape;207;g12080bc0eea_0_227"/>
          <p:cNvCxnSpPr>
            <a:stCxn id="198" idx="3"/>
          </p:cNvCxnSpPr>
          <p:nvPr/>
        </p:nvCxnSpPr>
        <p:spPr>
          <a:xfrm>
            <a:off x="9243250" y="5400025"/>
            <a:ext cx="1782300" cy="4344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208" name="Google Shape;208;g12080bc0eea_0_227"/>
          <p:cNvCxnSpPr>
            <a:stCxn id="198" idx="3"/>
          </p:cNvCxnSpPr>
          <p:nvPr/>
        </p:nvCxnSpPr>
        <p:spPr>
          <a:xfrm flipH="1" rot="10800000">
            <a:off x="9243250" y="5273425"/>
            <a:ext cx="1639200" cy="1266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triangle"/>
            <a:tailEnd len="med" w="med" type="non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2080bc0eea_0_194"/>
          <p:cNvSpPr txBox="1"/>
          <p:nvPr>
            <p:ph type="title"/>
          </p:nvPr>
        </p:nvSpPr>
        <p:spPr>
          <a:xfrm>
            <a:off x="557251" y="1316913"/>
            <a:ext cx="4908600" cy="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A</a:t>
            </a:r>
            <a:r>
              <a:rPr lang="it-IT"/>
              <a:t>utoscaling</a:t>
            </a:r>
            <a:endParaRPr/>
          </a:p>
        </p:txBody>
      </p:sp>
      <p:sp>
        <p:nvSpPr>
          <p:cNvPr id="214" name="Google Shape;214;g12080bc0eea_0_194"/>
          <p:cNvSpPr txBox="1"/>
          <p:nvPr>
            <p:ph idx="2" type="body"/>
          </p:nvPr>
        </p:nvSpPr>
        <p:spPr>
          <a:xfrm>
            <a:off x="1397175" y="2253275"/>
            <a:ext cx="92016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“Computing and storage resources vary as the actual application needs.”</a:t>
            </a:r>
            <a:endParaRPr i="1"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i="1"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Load balancing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Metrics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Cost management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2080bc0eea_0_293"/>
          <p:cNvSpPr txBox="1"/>
          <p:nvPr>
            <p:ph type="title"/>
          </p:nvPr>
        </p:nvSpPr>
        <p:spPr>
          <a:xfrm>
            <a:off x="557250" y="1316925"/>
            <a:ext cx="8361600" cy="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/>
              <a:t>M</a:t>
            </a:r>
            <a:r>
              <a:rPr lang="it-IT"/>
              <a:t>icroservices &amp; lambda functions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t/>
            </a:r>
            <a:endParaRPr/>
          </a:p>
        </p:txBody>
      </p:sp>
      <p:sp>
        <p:nvSpPr>
          <p:cNvPr id="220" name="Google Shape;220;g12080bc0eea_0_293"/>
          <p:cNvSpPr txBox="1"/>
          <p:nvPr>
            <p:ph idx="2" type="body"/>
          </p:nvPr>
        </p:nvSpPr>
        <p:spPr>
          <a:xfrm>
            <a:off x="779325" y="2253275"/>
            <a:ext cx="102177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Applications made joining multiple services</a:t>
            </a:r>
            <a:b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Easy to develop, easy to scare</a:t>
            </a:r>
            <a:b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Time to Market minimization</a:t>
            </a:r>
            <a:b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Easy maintenance, update, upgrade</a:t>
            </a:r>
            <a:b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Lambda functions:</a:t>
            </a: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the developer take care about the code, not the computing resource needed to execute the service.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/>
          </a:p>
        </p:txBody>
      </p:sp>
      <p:pic>
        <p:nvPicPr>
          <p:cNvPr id="221" name="Google Shape;221;g12080bc0eea_0_2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0054" y="1857825"/>
            <a:ext cx="5020896" cy="307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12080bc0eea_0_199"/>
          <p:cNvSpPr txBox="1"/>
          <p:nvPr>
            <p:ph type="title"/>
          </p:nvPr>
        </p:nvSpPr>
        <p:spPr>
          <a:xfrm>
            <a:off x="557251" y="1316913"/>
            <a:ext cx="4908600" cy="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Conclus</a:t>
            </a:r>
            <a:r>
              <a:rPr lang="it-IT"/>
              <a:t>ions</a:t>
            </a:r>
            <a:endParaRPr/>
          </a:p>
        </p:txBody>
      </p:sp>
      <p:sp>
        <p:nvSpPr>
          <p:cNvPr id="227" name="Google Shape;227;g12080bc0eea_0_199"/>
          <p:cNvSpPr txBox="1"/>
          <p:nvPr>
            <p:ph idx="2" type="body"/>
          </p:nvPr>
        </p:nvSpPr>
        <p:spPr>
          <a:xfrm>
            <a:off x="1397175" y="2253275"/>
            <a:ext cx="92016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Cloud computing is more that just a “paradigm”.</a:t>
            </a:r>
            <a:b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Now the correct question is not:</a:t>
            </a:r>
            <a:b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“What is/could be on the cloud”</a:t>
            </a:r>
            <a:b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But: “What isn’t…”</a:t>
            </a:r>
            <a:b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The amount of computational resources needed to solve a problem is not an issue.</a:t>
            </a:r>
            <a:b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Evaluate the cloud affordability is the real issue.</a:t>
            </a:r>
            <a:b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It is “profitable” mastering cloud computing tools and resources in any Computer Science application scenario.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"/>
          <p:cNvSpPr txBox="1"/>
          <p:nvPr>
            <p:ph idx="1" type="body"/>
          </p:nvPr>
        </p:nvSpPr>
        <p:spPr>
          <a:xfrm>
            <a:off x="557250" y="2931239"/>
            <a:ext cx="77802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A58"/>
              </a:buClr>
              <a:buSzPts val="4000"/>
              <a:buNone/>
            </a:pPr>
            <a:r>
              <a:rPr lang="it-IT"/>
              <a:t>That’s all folks</a:t>
            </a:r>
            <a:endParaRPr/>
          </a:p>
        </p:txBody>
      </p:sp>
      <p:sp>
        <p:nvSpPr>
          <p:cNvPr id="233" name="Google Shape;233;p3"/>
          <p:cNvSpPr txBox="1"/>
          <p:nvPr>
            <p:ph idx="2" type="body"/>
          </p:nvPr>
        </p:nvSpPr>
        <p:spPr>
          <a:xfrm>
            <a:off x="557250" y="2607015"/>
            <a:ext cx="4908600" cy="4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rPr lang="it-IT"/>
              <a:t>MASTER MEIM 2021-2022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1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"/>
          <p:cNvSpPr txBox="1"/>
          <p:nvPr>
            <p:ph type="title"/>
          </p:nvPr>
        </p:nvSpPr>
        <p:spPr>
          <a:xfrm>
            <a:off x="557251" y="1316913"/>
            <a:ext cx="4908550" cy="4646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Definitions</a:t>
            </a:r>
            <a:endParaRPr/>
          </a:p>
        </p:txBody>
      </p:sp>
      <p:sp>
        <p:nvSpPr>
          <p:cNvPr id="46" name="Google Shape;46;p2"/>
          <p:cNvSpPr txBox="1"/>
          <p:nvPr>
            <p:ph idx="2" type="body"/>
          </p:nvPr>
        </p:nvSpPr>
        <p:spPr>
          <a:xfrm>
            <a:off x="1397175" y="2253275"/>
            <a:ext cx="92016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i="1"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Cloud computing is the on-demand availability of computer system resources, especially data storage and computing power, without direct active management by the user.”</a:t>
            </a:r>
            <a:endParaRPr i="1"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Large clouds are distributed over multiple locations. 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Edge computing: part of the user computation is offloaded on proximal servers.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2080bc0eea_0_0"/>
          <p:cNvSpPr txBox="1"/>
          <p:nvPr>
            <p:ph type="title"/>
          </p:nvPr>
        </p:nvSpPr>
        <p:spPr>
          <a:xfrm>
            <a:off x="557249" y="1316925"/>
            <a:ext cx="10630200" cy="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What is Cloud Computing</a:t>
            </a:r>
            <a:endParaRPr/>
          </a:p>
        </p:txBody>
      </p:sp>
      <p:sp>
        <p:nvSpPr>
          <p:cNvPr id="52" name="Google Shape;52;g12080bc0eea_0_0"/>
          <p:cNvSpPr txBox="1"/>
          <p:nvPr>
            <p:ph idx="2" type="body"/>
          </p:nvPr>
        </p:nvSpPr>
        <p:spPr>
          <a:xfrm>
            <a:off x="1319250" y="4928875"/>
            <a:ext cx="9201600" cy="16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Services provided by customized resources.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On demand virtual machine instances,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Geographically independent services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“pay as you go”</a:t>
            </a:r>
            <a:endParaRPr/>
          </a:p>
        </p:txBody>
      </p:sp>
      <p:sp>
        <p:nvSpPr>
          <p:cNvPr id="53" name="Google Shape;53;g12080bc0eea_0_0"/>
          <p:cNvSpPr/>
          <p:nvPr/>
        </p:nvSpPr>
        <p:spPr>
          <a:xfrm>
            <a:off x="4055650" y="2509763"/>
            <a:ext cx="2814156" cy="1673352"/>
          </a:xfrm>
          <a:prstGeom prst="cloud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Computing and Storage infrastructure</a:t>
            </a:r>
            <a:endParaRPr/>
          </a:p>
        </p:txBody>
      </p:sp>
      <p:sp>
        <p:nvSpPr>
          <p:cNvPr id="54" name="Google Shape;54;g12080bc0eea_0_0"/>
          <p:cNvSpPr/>
          <p:nvPr/>
        </p:nvSpPr>
        <p:spPr>
          <a:xfrm>
            <a:off x="1907000" y="2532425"/>
            <a:ext cx="903300" cy="5727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User</a:t>
            </a:r>
            <a:endParaRPr/>
          </a:p>
        </p:txBody>
      </p:sp>
      <p:sp>
        <p:nvSpPr>
          <p:cNvPr id="55" name="Google Shape;55;g12080bc0eea_0_0"/>
          <p:cNvSpPr/>
          <p:nvPr/>
        </p:nvSpPr>
        <p:spPr>
          <a:xfrm>
            <a:off x="2534625" y="3730638"/>
            <a:ext cx="903300" cy="5727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it-IT">
                <a:solidFill>
                  <a:srgbClr val="000000"/>
                </a:solidFill>
              </a:rPr>
              <a:t>User</a:t>
            </a:r>
            <a:endParaRPr/>
          </a:p>
        </p:txBody>
      </p:sp>
      <p:sp>
        <p:nvSpPr>
          <p:cNvPr id="56" name="Google Shape;56;g12080bc0eea_0_0"/>
          <p:cNvSpPr/>
          <p:nvPr/>
        </p:nvSpPr>
        <p:spPr>
          <a:xfrm>
            <a:off x="7373750" y="2666363"/>
            <a:ext cx="903300" cy="5727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it-IT">
                <a:solidFill>
                  <a:srgbClr val="000000"/>
                </a:solidFill>
              </a:rPr>
              <a:t>User</a:t>
            </a:r>
            <a:endParaRPr/>
          </a:p>
        </p:txBody>
      </p:sp>
      <p:sp>
        <p:nvSpPr>
          <p:cNvPr id="57" name="Google Shape;57;g12080bc0eea_0_0"/>
          <p:cNvSpPr/>
          <p:nvPr/>
        </p:nvSpPr>
        <p:spPr>
          <a:xfrm>
            <a:off x="9191050" y="3364875"/>
            <a:ext cx="903300" cy="5727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it-IT">
                <a:solidFill>
                  <a:srgbClr val="000000"/>
                </a:solidFill>
              </a:rPr>
              <a:t>User</a:t>
            </a:r>
            <a:endParaRPr/>
          </a:p>
        </p:txBody>
      </p:sp>
      <p:sp>
        <p:nvSpPr>
          <p:cNvPr id="58" name="Google Shape;58;g12080bc0eea_0_0"/>
          <p:cNvSpPr/>
          <p:nvPr/>
        </p:nvSpPr>
        <p:spPr>
          <a:xfrm>
            <a:off x="8365725" y="4035450"/>
            <a:ext cx="903300" cy="5727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it-IT">
                <a:solidFill>
                  <a:srgbClr val="000000"/>
                </a:solidFill>
              </a:rPr>
              <a:t>User</a:t>
            </a:r>
            <a:endParaRPr/>
          </a:p>
        </p:txBody>
      </p:sp>
      <p:cxnSp>
        <p:nvCxnSpPr>
          <p:cNvPr id="59" name="Google Shape;59;g12080bc0eea_0_0"/>
          <p:cNvCxnSpPr>
            <a:stCxn id="54" idx="2"/>
            <a:endCxn id="53" idx="3"/>
          </p:cNvCxnSpPr>
          <p:nvPr/>
        </p:nvCxnSpPr>
        <p:spPr>
          <a:xfrm rot="-5400000">
            <a:off x="3660800" y="1303175"/>
            <a:ext cx="499800" cy="3104100"/>
          </a:xfrm>
          <a:prstGeom prst="curvedConnector5">
            <a:avLst>
              <a:gd fmla="val -47644" name="adj1"/>
              <a:gd fmla="val 34572" name="adj2"/>
              <a:gd fmla="val 165673" name="adj3"/>
            </a:avLst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g12080bc0eea_0_0"/>
          <p:cNvCxnSpPr>
            <a:stCxn id="55" idx="2"/>
            <a:endCxn id="53" idx="3"/>
          </p:cNvCxnSpPr>
          <p:nvPr/>
        </p:nvCxnSpPr>
        <p:spPr>
          <a:xfrm rot="-5400000">
            <a:off x="3375525" y="2216088"/>
            <a:ext cx="1698000" cy="2476500"/>
          </a:xfrm>
          <a:prstGeom prst="curvedConnector5">
            <a:avLst>
              <a:gd fmla="val -14024" name="adj1"/>
              <a:gd fmla="val 30662" name="adj2"/>
              <a:gd fmla="val 119331" name="adj3"/>
            </a:avLst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g12080bc0eea_0_0"/>
          <p:cNvCxnSpPr>
            <a:stCxn id="58" idx="0"/>
            <a:endCxn id="53" idx="1"/>
          </p:cNvCxnSpPr>
          <p:nvPr/>
        </p:nvCxnSpPr>
        <p:spPr>
          <a:xfrm rot="5400000">
            <a:off x="7067175" y="2431050"/>
            <a:ext cx="145800" cy="3354600"/>
          </a:xfrm>
          <a:prstGeom prst="curvedConnector5">
            <a:avLst>
              <a:gd fmla="val -163323" name="adj1"/>
              <a:gd fmla="val 35740" name="adj2"/>
              <a:gd fmla="val 268804" name="adj3"/>
            </a:avLst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g12080bc0eea_0_0"/>
          <p:cNvCxnSpPr>
            <a:stCxn id="56" idx="0"/>
            <a:endCxn id="53" idx="1"/>
          </p:cNvCxnSpPr>
          <p:nvPr/>
        </p:nvCxnSpPr>
        <p:spPr>
          <a:xfrm rot="5400000">
            <a:off x="5886500" y="2242463"/>
            <a:ext cx="1515000" cy="2362800"/>
          </a:xfrm>
          <a:prstGeom prst="curvedConnector5">
            <a:avLst>
              <a:gd fmla="val -15718" name="adj1"/>
              <a:gd fmla="val 29751" name="adj2"/>
              <a:gd fmla="val 116238" name="adj3"/>
            </a:avLst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g12080bc0eea_0_0"/>
          <p:cNvCxnSpPr>
            <a:stCxn id="57" idx="0"/>
            <a:endCxn id="53" idx="1"/>
          </p:cNvCxnSpPr>
          <p:nvPr/>
        </p:nvCxnSpPr>
        <p:spPr>
          <a:xfrm rot="5400000">
            <a:off x="7144450" y="1683225"/>
            <a:ext cx="816600" cy="4179900"/>
          </a:xfrm>
          <a:prstGeom prst="curvedConnector5">
            <a:avLst>
              <a:gd fmla="val -29161" name="adj1"/>
              <a:gd fmla="val 38556" name="adj2"/>
              <a:gd fmla="val 130112" name="adj3"/>
            </a:avLst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2080bc0eea_0_28"/>
          <p:cNvSpPr txBox="1"/>
          <p:nvPr>
            <p:ph type="title"/>
          </p:nvPr>
        </p:nvSpPr>
        <p:spPr>
          <a:xfrm>
            <a:off x="557251" y="1316913"/>
            <a:ext cx="4908600" cy="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The pyramid</a:t>
            </a:r>
            <a:endParaRPr/>
          </a:p>
        </p:txBody>
      </p:sp>
      <p:sp>
        <p:nvSpPr>
          <p:cNvPr id="69" name="Google Shape;69;g12080bc0eea_0_28"/>
          <p:cNvSpPr txBox="1"/>
          <p:nvPr>
            <p:ph idx="2" type="body"/>
          </p:nvPr>
        </p:nvSpPr>
        <p:spPr>
          <a:xfrm>
            <a:off x="1428750" y="2279250"/>
            <a:ext cx="57102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*as a Service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 service is provided by an access point</a:t>
            </a:r>
            <a:b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Browser web.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Programmatically (API)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g12080bc0eea_0_28"/>
          <p:cNvSpPr/>
          <p:nvPr/>
        </p:nvSpPr>
        <p:spPr>
          <a:xfrm rot="10800000">
            <a:off x="7138850" y="2866100"/>
            <a:ext cx="2637300" cy="1086000"/>
          </a:xfrm>
          <a:prstGeom prst="trapezoid">
            <a:avLst>
              <a:gd fmla="val 25000" name="adj"/>
            </a:avLst>
          </a:prstGeom>
          <a:solidFill>
            <a:srgbClr val="6D9EEB"/>
          </a:solidFill>
          <a:ln cap="flat" cmpd="sng" w="9525">
            <a:solidFill>
              <a:srgbClr val="07376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g12080bc0eea_0_28"/>
          <p:cNvSpPr/>
          <p:nvPr/>
        </p:nvSpPr>
        <p:spPr>
          <a:xfrm rot="10800000">
            <a:off x="6840175" y="1648700"/>
            <a:ext cx="3234300" cy="1086000"/>
          </a:xfrm>
          <a:prstGeom prst="trapezoid">
            <a:avLst>
              <a:gd fmla="val 25000" name="adj"/>
            </a:avLst>
          </a:prstGeom>
          <a:solidFill>
            <a:srgbClr val="93C47D"/>
          </a:solidFill>
          <a:ln cap="flat" cmpd="sng" w="9525">
            <a:solidFill>
              <a:srgbClr val="07376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g12080bc0eea_0_28"/>
          <p:cNvSpPr/>
          <p:nvPr/>
        </p:nvSpPr>
        <p:spPr>
          <a:xfrm rot="10800000">
            <a:off x="7467125" y="4083500"/>
            <a:ext cx="2022600" cy="2391600"/>
          </a:xfrm>
          <a:prstGeom prst="triangle">
            <a:avLst>
              <a:gd fmla="val 50000" name="adj"/>
            </a:avLst>
          </a:prstGeom>
          <a:solidFill>
            <a:srgbClr val="F1C232"/>
          </a:solidFill>
          <a:ln cap="flat" cmpd="sng" w="9525">
            <a:solidFill>
              <a:srgbClr val="07376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g12080bc0eea_0_28"/>
          <p:cNvSpPr txBox="1"/>
          <p:nvPr/>
        </p:nvSpPr>
        <p:spPr>
          <a:xfrm>
            <a:off x="7417675" y="1630600"/>
            <a:ext cx="2219700" cy="10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FFFFFF"/>
                </a:solidFill>
              </a:rPr>
              <a:t>Software as a Service</a:t>
            </a:r>
            <a:endParaRPr b="1" sz="18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FFFFFF"/>
                </a:solidFill>
              </a:rPr>
              <a:t>(SaaS)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74" name="Google Shape;74;g12080bc0eea_0_28"/>
          <p:cNvSpPr txBox="1"/>
          <p:nvPr/>
        </p:nvSpPr>
        <p:spPr>
          <a:xfrm>
            <a:off x="7429675" y="2847850"/>
            <a:ext cx="2219700" cy="10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FFFFFF"/>
                </a:solidFill>
              </a:rPr>
              <a:t>Platform as a Service</a:t>
            </a:r>
            <a:endParaRPr b="1" sz="18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FFFFFF"/>
                </a:solidFill>
              </a:rPr>
              <a:t>(PaaS)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75" name="Google Shape;75;g12080bc0eea_0_28"/>
          <p:cNvSpPr txBox="1"/>
          <p:nvPr/>
        </p:nvSpPr>
        <p:spPr>
          <a:xfrm>
            <a:off x="7417675" y="4065400"/>
            <a:ext cx="2219700" cy="23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FFFFFF"/>
                </a:solidFill>
              </a:rPr>
              <a:t>Infrastructure</a:t>
            </a:r>
            <a:br>
              <a:rPr b="1" lang="it-IT" sz="1800">
                <a:solidFill>
                  <a:srgbClr val="FFFFFF"/>
                </a:solidFill>
              </a:rPr>
            </a:br>
            <a:r>
              <a:rPr b="1" lang="it-IT" sz="1800">
                <a:solidFill>
                  <a:srgbClr val="FFFFFF"/>
                </a:solidFill>
              </a:rPr>
              <a:t>as a Service</a:t>
            </a:r>
            <a:endParaRPr b="1" sz="18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rgbClr val="FFFFFF"/>
                </a:solidFill>
              </a:rPr>
              <a:t>(IaaS)</a:t>
            </a:r>
            <a:endParaRPr b="1" sz="1800">
              <a:solidFill>
                <a:srgbClr val="FFFFFF"/>
              </a:solidFill>
            </a:endParaRPr>
          </a:p>
        </p:txBody>
      </p:sp>
      <p:cxnSp>
        <p:nvCxnSpPr>
          <p:cNvPr id="76" name="Google Shape;76;g12080bc0eea_0_28"/>
          <p:cNvCxnSpPr>
            <a:stCxn id="72" idx="5"/>
            <a:endCxn id="71" idx="3"/>
          </p:cNvCxnSpPr>
          <p:nvPr/>
        </p:nvCxnSpPr>
        <p:spPr>
          <a:xfrm rot="10800000">
            <a:off x="6975875" y="2191700"/>
            <a:ext cx="996900" cy="3087600"/>
          </a:xfrm>
          <a:prstGeom prst="curvedConnector3">
            <a:avLst>
              <a:gd fmla="val 137499" name="adj1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7" name="Google Shape;77;g12080bc0eea_0_28"/>
          <p:cNvCxnSpPr>
            <a:stCxn id="72" idx="5"/>
            <a:endCxn id="70" idx="3"/>
          </p:cNvCxnSpPr>
          <p:nvPr/>
        </p:nvCxnSpPr>
        <p:spPr>
          <a:xfrm rot="10800000">
            <a:off x="7274675" y="3409100"/>
            <a:ext cx="698100" cy="1870200"/>
          </a:xfrm>
          <a:prstGeom prst="curvedConnector3">
            <a:avLst>
              <a:gd fmla="val 153567" name="adj1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8" name="Google Shape;78;g12080bc0eea_0_28"/>
          <p:cNvCxnSpPr>
            <a:stCxn id="70" idx="3"/>
            <a:endCxn id="71" idx="3"/>
          </p:cNvCxnSpPr>
          <p:nvPr/>
        </p:nvCxnSpPr>
        <p:spPr>
          <a:xfrm rot="10800000">
            <a:off x="6975800" y="2191700"/>
            <a:ext cx="298800" cy="1217400"/>
          </a:xfrm>
          <a:prstGeom prst="curvedConnector3">
            <a:avLst>
              <a:gd fmla="val 225084" name="adj1"/>
            </a:avLst>
          </a:prstGeom>
          <a:noFill/>
          <a:ln cap="flat" cmpd="sng" w="38100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9" name="Google Shape;79;g12080bc0eea_0_28"/>
          <p:cNvSpPr txBox="1"/>
          <p:nvPr/>
        </p:nvSpPr>
        <p:spPr>
          <a:xfrm rot="-4551728">
            <a:off x="9399492" y="2202683"/>
            <a:ext cx="1230676" cy="37959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/>
              <a:t>Users</a:t>
            </a:r>
            <a:endParaRPr sz="1800"/>
          </a:p>
        </p:txBody>
      </p:sp>
      <p:sp>
        <p:nvSpPr>
          <p:cNvPr id="80" name="Google Shape;80;g12080bc0eea_0_28"/>
          <p:cNvSpPr txBox="1"/>
          <p:nvPr/>
        </p:nvSpPr>
        <p:spPr>
          <a:xfrm rot="-4512395">
            <a:off x="9033305" y="3267867"/>
            <a:ext cx="1596727" cy="3794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/>
              <a:t>Developers</a:t>
            </a:r>
            <a:endParaRPr sz="1800"/>
          </a:p>
        </p:txBody>
      </p:sp>
      <p:sp>
        <p:nvSpPr>
          <p:cNvPr id="81" name="Google Shape;81;g12080bc0eea_0_28"/>
          <p:cNvSpPr txBox="1"/>
          <p:nvPr/>
        </p:nvSpPr>
        <p:spPr>
          <a:xfrm rot="-4168795">
            <a:off x="8858755" y="4419095"/>
            <a:ext cx="1230688" cy="3795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/>
              <a:t>System People</a:t>
            </a:r>
            <a:endParaRPr sz="1800"/>
          </a:p>
        </p:txBody>
      </p:sp>
      <p:cxnSp>
        <p:nvCxnSpPr>
          <p:cNvPr id="82" name="Google Shape;82;g12080bc0eea_0_28"/>
          <p:cNvCxnSpPr/>
          <p:nvPr/>
        </p:nvCxnSpPr>
        <p:spPr>
          <a:xfrm flipH="1" rot="10800000">
            <a:off x="10548225" y="1698900"/>
            <a:ext cx="11700" cy="4797300"/>
          </a:xfrm>
          <a:prstGeom prst="straightConnector1">
            <a:avLst/>
          </a:prstGeom>
          <a:noFill/>
          <a:ln cap="flat" cmpd="sng" w="76200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3" name="Google Shape;83;g12080bc0eea_0_28"/>
          <p:cNvSpPr txBox="1"/>
          <p:nvPr/>
        </p:nvSpPr>
        <p:spPr>
          <a:xfrm rot="-5400000">
            <a:off x="10024665" y="4142971"/>
            <a:ext cx="1596600" cy="3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/>
              <a:t>Value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2080bc0eea_0_53"/>
          <p:cNvSpPr txBox="1"/>
          <p:nvPr>
            <p:ph type="title"/>
          </p:nvPr>
        </p:nvSpPr>
        <p:spPr>
          <a:xfrm>
            <a:off x="557251" y="1316913"/>
            <a:ext cx="4908600" cy="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Pros</a:t>
            </a:r>
            <a:endParaRPr/>
          </a:p>
        </p:txBody>
      </p:sp>
      <p:sp>
        <p:nvSpPr>
          <p:cNvPr id="89" name="Google Shape;89;g12080bc0eea_0_53"/>
          <p:cNvSpPr txBox="1"/>
          <p:nvPr>
            <p:ph idx="2" type="body"/>
          </p:nvPr>
        </p:nvSpPr>
        <p:spPr>
          <a:xfrm>
            <a:off x="1397175" y="2253275"/>
            <a:ext cx="92016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Elasticity</a:t>
            </a:r>
            <a:endParaRPr b="1"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Scaling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On demand computing power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On demand storage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Effort</a:t>
            </a:r>
            <a:endParaRPr b="1"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Easy to configure and start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Final users are decoupled from the infrastructure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No need to buy, install and configure the infrastructure (*)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No maintenance expenses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2080bc0eea_0_48"/>
          <p:cNvSpPr txBox="1"/>
          <p:nvPr>
            <p:ph type="title"/>
          </p:nvPr>
        </p:nvSpPr>
        <p:spPr>
          <a:xfrm>
            <a:off x="557251" y="1316913"/>
            <a:ext cx="4908600" cy="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TCO, TTM</a:t>
            </a:r>
            <a:endParaRPr/>
          </a:p>
        </p:txBody>
      </p:sp>
      <p:sp>
        <p:nvSpPr>
          <p:cNvPr id="95" name="Google Shape;95;g12080bc0eea_0_48"/>
          <p:cNvSpPr txBox="1"/>
          <p:nvPr>
            <p:ph idx="2" type="body"/>
          </p:nvPr>
        </p:nvSpPr>
        <p:spPr>
          <a:xfrm>
            <a:off x="1414475" y="4835425"/>
            <a:ext cx="92016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Total Cost of Ownership minimization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Fix costs to variable costs transformation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Time To Market minimization (easy prototyping, scaling)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/>
          </a:p>
        </p:txBody>
      </p:sp>
      <p:cxnSp>
        <p:nvCxnSpPr>
          <p:cNvPr id="96" name="Google Shape;96;g12080bc0eea_0_48"/>
          <p:cNvCxnSpPr/>
          <p:nvPr/>
        </p:nvCxnSpPr>
        <p:spPr>
          <a:xfrm flipH="1" rot="10800000">
            <a:off x="1816775" y="4245750"/>
            <a:ext cx="3425100" cy="120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7" name="Google Shape;97;g12080bc0eea_0_48"/>
          <p:cNvCxnSpPr/>
          <p:nvPr/>
        </p:nvCxnSpPr>
        <p:spPr>
          <a:xfrm flipH="1" rot="10800000">
            <a:off x="5651275" y="4231225"/>
            <a:ext cx="4749600" cy="357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8" name="Google Shape;98;g12080bc0eea_0_48"/>
          <p:cNvCxnSpPr/>
          <p:nvPr/>
        </p:nvCxnSpPr>
        <p:spPr>
          <a:xfrm flipH="1" rot="10800000">
            <a:off x="1969175" y="2142750"/>
            <a:ext cx="18300" cy="22674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9" name="Google Shape;99;g12080bc0eea_0_48"/>
          <p:cNvCxnSpPr/>
          <p:nvPr/>
        </p:nvCxnSpPr>
        <p:spPr>
          <a:xfrm flipH="1" rot="10800000">
            <a:off x="5810900" y="2197738"/>
            <a:ext cx="18300" cy="226740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0" name="Google Shape;100;g12080bc0eea_0_48"/>
          <p:cNvSpPr txBox="1"/>
          <p:nvPr/>
        </p:nvSpPr>
        <p:spPr>
          <a:xfrm>
            <a:off x="4382675" y="4245750"/>
            <a:ext cx="859200" cy="3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Tempo</a:t>
            </a:r>
            <a:endParaRPr/>
          </a:p>
        </p:txBody>
      </p:sp>
      <p:sp>
        <p:nvSpPr>
          <p:cNvPr id="101" name="Google Shape;101;g12080bc0eea_0_48"/>
          <p:cNvSpPr txBox="1"/>
          <p:nvPr/>
        </p:nvSpPr>
        <p:spPr>
          <a:xfrm rot="-5400000">
            <a:off x="1354625" y="2941775"/>
            <a:ext cx="859200" cy="3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€</a:t>
            </a:r>
            <a:endParaRPr/>
          </a:p>
        </p:txBody>
      </p:sp>
      <p:sp>
        <p:nvSpPr>
          <p:cNvPr id="102" name="Google Shape;102;g12080bc0eea_0_48"/>
          <p:cNvSpPr txBox="1"/>
          <p:nvPr/>
        </p:nvSpPr>
        <p:spPr>
          <a:xfrm rot="-5400000">
            <a:off x="5196350" y="2941775"/>
            <a:ext cx="859200" cy="3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€</a:t>
            </a:r>
            <a:endParaRPr/>
          </a:p>
        </p:txBody>
      </p:sp>
      <p:sp>
        <p:nvSpPr>
          <p:cNvPr id="103" name="Google Shape;103;g12080bc0eea_0_48"/>
          <p:cNvSpPr txBox="1"/>
          <p:nvPr/>
        </p:nvSpPr>
        <p:spPr>
          <a:xfrm>
            <a:off x="5765900" y="4245750"/>
            <a:ext cx="4749600" cy="3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300"/>
              <a:t>JAN FEB MAR APR MAY JUN JUL AUG SET OCT NOV DEC</a:t>
            </a:r>
            <a:endParaRPr sz="1300"/>
          </a:p>
        </p:txBody>
      </p:sp>
      <p:sp>
        <p:nvSpPr>
          <p:cNvPr id="104" name="Google Shape;104;g12080bc0eea_0_48"/>
          <p:cNvSpPr/>
          <p:nvPr/>
        </p:nvSpPr>
        <p:spPr>
          <a:xfrm flipH="1">
            <a:off x="1987550" y="2309775"/>
            <a:ext cx="3090900" cy="1947900"/>
          </a:xfrm>
          <a:prstGeom prst="rtTriangle">
            <a:avLst/>
          </a:prstGeom>
          <a:solidFill>
            <a:srgbClr val="F1C232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g12080bc0eea_0_48"/>
          <p:cNvSpPr/>
          <p:nvPr/>
        </p:nvSpPr>
        <p:spPr>
          <a:xfrm>
            <a:off x="1975625" y="2846800"/>
            <a:ext cx="3114750" cy="1420125"/>
          </a:xfrm>
          <a:custGeom>
            <a:rect b="b" l="l" r="r" t="t"/>
            <a:pathLst>
              <a:path extrusionOk="0" h="56805" w="124590">
                <a:moveTo>
                  <a:pt x="0" y="56328"/>
                </a:moveTo>
                <a:lnTo>
                  <a:pt x="0" y="11457"/>
                </a:lnTo>
                <a:lnTo>
                  <a:pt x="124590" y="0"/>
                </a:lnTo>
                <a:lnTo>
                  <a:pt x="124113" y="56805"/>
                </a:lnTo>
                <a:close/>
              </a:path>
            </a:pathLst>
          </a:custGeom>
          <a:solidFill>
            <a:srgbClr val="6D9EEB"/>
          </a:solidFill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106" name="Google Shape;106;g12080bc0eea_0_48"/>
          <p:cNvCxnSpPr>
            <a:endCxn id="104" idx="0"/>
          </p:cNvCxnSpPr>
          <p:nvPr/>
        </p:nvCxnSpPr>
        <p:spPr>
          <a:xfrm flipH="1" rot="10800000">
            <a:off x="1999550" y="2309775"/>
            <a:ext cx="3078900" cy="1945200"/>
          </a:xfrm>
          <a:prstGeom prst="straightConnector1">
            <a:avLst/>
          </a:prstGeom>
          <a:noFill/>
          <a:ln cap="flat" cmpd="sng" w="38100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7" name="Google Shape;107;g12080bc0eea_0_48"/>
          <p:cNvSpPr txBox="1"/>
          <p:nvPr/>
        </p:nvSpPr>
        <p:spPr>
          <a:xfrm>
            <a:off x="2580575" y="2142750"/>
            <a:ext cx="1802100" cy="8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Total Cost of Ownership</a:t>
            </a:r>
            <a:endParaRPr/>
          </a:p>
        </p:txBody>
      </p:sp>
      <p:sp>
        <p:nvSpPr>
          <p:cNvPr id="108" name="Google Shape;108;g12080bc0eea_0_48"/>
          <p:cNvSpPr txBox="1"/>
          <p:nvPr/>
        </p:nvSpPr>
        <p:spPr>
          <a:xfrm>
            <a:off x="1621250" y="3041850"/>
            <a:ext cx="1802100" cy="8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200">
                <a:solidFill>
                  <a:srgbClr val="FFFFFF"/>
                </a:solidFill>
              </a:rPr>
              <a:t>On-premises</a:t>
            </a:r>
            <a:endParaRPr b="1" sz="1200">
              <a:solidFill>
                <a:srgbClr val="FFFFFF"/>
              </a:solidFill>
            </a:endParaRPr>
          </a:p>
        </p:txBody>
      </p:sp>
      <p:sp>
        <p:nvSpPr>
          <p:cNvPr id="109" name="Google Shape;109;g12080bc0eea_0_48"/>
          <p:cNvSpPr txBox="1"/>
          <p:nvPr/>
        </p:nvSpPr>
        <p:spPr>
          <a:xfrm>
            <a:off x="3831050" y="2584650"/>
            <a:ext cx="1802100" cy="8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200">
                <a:solidFill>
                  <a:srgbClr val="FFFFFF"/>
                </a:solidFill>
              </a:rPr>
              <a:t>On-cloud</a:t>
            </a:r>
            <a:endParaRPr b="1" sz="1200">
              <a:solidFill>
                <a:srgbClr val="FFFFFF"/>
              </a:solidFill>
            </a:endParaRPr>
          </a:p>
        </p:txBody>
      </p:sp>
      <p:sp>
        <p:nvSpPr>
          <p:cNvPr id="110" name="Google Shape;110;g12080bc0eea_0_48"/>
          <p:cNvSpPr/>
          <p:nvPr/>
        </p:nvSpPr>
        <p:spPr>
          <a:xfrm>
            <a:off x="5878000" y="3037750"/>
            <a:ext cx="4424725" cy="990500"/>
          </a:xfrm>
          <a:custGeom>
            <a:rect b="b" l="l" r="r" t="t"/>
            <a:pathLst>
              <a:path extrusionOk="0" h="39620" w="176989">
                <a:moveTo>
                  <a:pt x="0" y="6683"/>
                </a:moveTo>
                <a:lnTo>
                  <a:pt x="4664" y="17662"/>
                </a:lnTo>
                <a:lnTo>
                  <a:pt x="18508" y="19094"/>
                </a:lnTo>
                <a:lnTo>
                  <a:pt x="31873" y="22436"/>
                </a:lnTo>
                <a:lnTo>
                  <a:pt x="46671" y="27209"/>
                </a:lnTo>
                <a:lnTo>
                  <a:pt x="78177" y="35324"/>
                </a:lnTo>
                <a:lnTo>
                  <a:pt x="101567" y="36756"/>
                </a:lnTo>
                <a:lnTo>
                  <a:pt x="116365" y="39620"/>
                </a:lnTo>
                <a:lnTo>
                  <a:pt x="122571" y="37711"/>
                </a:lnTo>
                <a:lnTo>
                  <a:pt x="144052" y="28164"/>
                </a:lnTo>
                <a:lnTo>
                  <a:pt x="162669" y="4773"/>
                </a:lnTo>
                <a:lnTo>
                  <a:pt x="176989" y="0"/>
                </a:lnTo>
              </a:path>
            </a:pathLst>
          </a:custGeom>
          <a:noFill/>
          <a:ln cap="flat" cmpd="sng" w="9525">
            <a:solidFill>
              <a:srgbClr val="595959"/>
            </a:solidFill>
            <a:prstDash val="dot"/>
            <a:round/>
            <a:headEnd len="med" w="med" type="none"/>
            <a:tailEnd len="med" w="med" type="none"/>
          </a:ln>
        </p:spPr>
      </p:sp>
      <p:sp>
        <p:nvSpPr>
          <p:cNvPr id="111" name="Google Shape;111;g12080bc0eea_0_48"/>
          <p:cNvSpPr/>
          <p:nvPr/>
        </p:nvSpPr>
        <p:spPr>
          <a:xfrm>
            <a:off x="5878000" y="2504350"/>
            <a:ext cx="4424725" cy="990500"/>
          </a:xfrm>
          <a:custGeom>
            <a:rect b="b" l="l" r="r" t="t"/>
            <a:pathLst>
              <a:path extrusionOk="0" h="39620" w="176989">
                <a:moveTo>
                  <a:pt x="0" y="6683"/>
                </a:moveTo>
                <a:lnTo>
                  <a:pt x="4664" y="17662"/>
                </a:lnTo>
                <a:lnTo>
                  <a:pt x="18508" y="19094"/>
                </a:lnTo>
                <a:lnTo>
                  <a:pt x="31873" y="22436"/>
                </a:lnTo>
                <a:lnTo>
                  <a:pt x="46671" y="27209"/>
                </a:lnTo>
                <a:lnTo>
                  <a:pt x="78177" y="35324"/>
                </a:lnTo>
                <a:lnTo>
                  <a:pt x="101567" y="36756"/>
                </a:lnTo>
                <a:lnTo>
                  <a:pt x="116365" y="39620"/>
                </a:lnTo>
                <a:lnTo>
                  <a:pt x="122571" y="37711"/>
                </a:lnTo>
                <a:lnTo>
                  <a:pt x="144052" y="28164"/>
                </a:lnTo>
                <a:lnTo>
                  <a:pt x="162669" y="4773"/>
                </a:lnTo>
                <a:lnTo>
                  <a:pt x="176989" y="0"/>
                </a:lnTo>
              </a:path>
            </a:pathLst>
          </a:cu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2" name="Google Shape;112;g12080bc0eea_0_48"/>
          <p:cNvSpPr txBox="1"/>
          <p:nvPr/>
        </p:nvSpPr>
        <p:spPr>
          <a:xfrm>
            <a:off x="5967075" y="3789575"/>
            <a:ext cx="1802100" cy="38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Infrastructure costs</a:t>
            </a:r>
            <a:endParaRPr/>
          </a:p>
        </p:txBody>
      </p:sp>
      <p:sp>
        <p:nvSpPr>
          <p:cNvPr id="113" name="Google Shape;113;g12080bc0eea_0_48"/>
          <p:cNvSpPr txBox="1"/>
          <p:nvPr/>
        </p:nvSpPr>
        <p:spPr>
          <a:xfrm>
            <a:off x="7611200" y="2856013"/>
            <a:ext cx="1802100" cy="38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Business size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2080bc0eea_0_58"/>
          <p:cNvSpPr txBox="1"/>
          <p:nvPr>
            <p:ph type="title"/>
          </p:nvPr>
        </p:nvSpPr>
        <p:spPr>
          <a:xfrm>
            <a:off x="557251" y="1316913"/>
            <a:ext cx="4908600" cy="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Pros</a:t>
            </a:r>
            <a:endParaRPr/>
          </a:p>
        </p:txBody>
      </p:sp>
      <p:sp>
        <p:nvSpPr>
          <p:cNvPr id="119" name="Google Shape;119;g12080bc0eea_0_58"/>
          <p:cNvSpPr/>
          <p:nvPr/>
        </p:nvSpPr>
        <p:spPr>
          <a:xfrm>
            <a:off x="1988225" y="5003025"/>
            <a:ext cx="218700" cy="2643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rgbClr val="1C45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g12080bc0eea_0_58"/>
          <p:cNvSpPr/>
          <p:nvPr/>
        </p:nvSpPr>
        <p:spPr>
          <a:xfrm>
            <a:off x="1988225" y="5474275"/>
            <a:ext cx="218700" cy="264300"/>
          </a:xfrm>
          <a:prstGeom prst="ellipse">
            <a:avLst/>
          </a:prstGeom>
          <a:solidFill>
            <a:srgbClr val="EA9999"/>
          </a:solidFill>
          <a:ln cap="flat" cmpd="sng" w="9525">
            <a:solidFill>
              <a:srgbClr val="1C45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12080bc0eea_0_58"/>
          <p:cNvSpPr txBox="1"/>
          <p:nvPr/>
        </p:nvSpPr>
        <p:spPr>
          <a:xfrm rot="-5400000">
            <a:off x="6502814" y="3733266"/>
            <a:ext cx="3932400" cy="864600"/>
          </a:xfrm>
          <a:prstGeom prst="rect">
            <a:avLst/>
          </a:prstGeom>
          <a:solidFill>
            <a:srgbClr val="FFFF00"/>
          </a:solidFill>
          <a:ln cap="flat" cmpd="sng" w="38100">
            <a:solidFill>
              <a:srgbClr val="1C45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What happens in case of provider failure?</a:t>
            </a:r>
            <a:endParaRPr/>
          </a:p>
        </p:txBody>
      </p:sp>
      <p:sp>
        <p:nvSpPr>
          <p:cNvPr id="122" name="Google Shape;122;g12080bc0eea_0_58"/>
          <p:cNvSpPr txBox="1"/>
          <p:nvPr/>
        </p:nvSpPr>
        <p:spPr>
          <a:xfrm rot="-5400000">
            <a:off x="7567977" y="3733266"/>
            <a:ext cx="3932400" cy="864600"/>
          </a:xfrm>
          <a:prstGeom prst="rect">
            <a:avLst/>
          </a:prstGeom>
          <a:solidFill>
            <a:srgbClr val="EA9999"/>
          </a:solidFill>
          <a:ln cap="flat" cmpd="sng" w="38100">
            <a:solidFill>
              <a:srgbClr val="1C45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Are data really private?</a:t>
            </a:r>
            <a:endParaRPr/>
          </a:p>
        </p:txBody>
      </p:sp>
      <p:cxnSp>
        <p:nvCxnSpPr>
          <p:cNvPr id="123" name="Google Shape;123;g12080bc0eea_0_58"/>
          <p:cNvCxnSpPr>
            <a:stCxn id="121" idx="1"/>
            <a:endCxn id="119" idx="0"/>
          </p:cNvCxnSpPr>
          <p:nvPr/>
        </p:nvCxnSpPr>
        <p:spPr>
          <a:xfrm flipH="1" rot="5400000">
            <a:off x="4719014" y="2381766"/>
            <a:ext cx="1128600" cy="6371400"/>
          </a:xfrm>
          <a:prstGeom prst="curvedConnector5">
            <a:avLst>
              <a:gd fmla="val -21099" name="adj1"/>
              <a:gd fmla="val 52535" name="adj2"/>
              <a:gd fmla="val 100608" name="adj3"/>
            </a:avLst>
          </a:prstGeom>
          <a:noFill/>
          <a:ln cap="flat" cmpd="sng" w="38100">
            <a:solidFill>
              <a:srgbClr val="1C4587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4" name="Google Shape;124;g12080bc0eea_0_58"/>
          <p:cNvCxnSpPr>
            <a:stCxn id="122" idx="1"/>
            <a:endCxn id="120" idx="4"/>
          </p:cNvCxnSpPr>
          <p:nvPr/>
        </p:nvCxnSpPr>
        <p:spPr>
          <a:xfrm flipH="1" rot="5400000">
            <a:off x="5619177" y="2216766"/>
            <a:ext cx="393300" cy="7436700"/>
          </a:xfrm>
          <a:prstGeom prst="curvedConnector3">
            <a:avLst>
              <a:gd fmla="val -60545" name="adj1"/>
            </a:avLst>
          </a:prstGeom>
          <a:noFill/>
          <a:ln cap="flat" cmpd="sng" w="38100">
            <a:solidFill>
              <a:srgbClr val="1C4587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5" name="Google Shape;125;g12080bc0eea_0_58"/>
          <p:cNvSpPr txBox="1"/>
          <p:nvPr>
            <p:ph idx="2" type="body"/>
          </p:nvPr>
        </p:nvSpPr>
        <p:spPr>
          <a:xfrm>
            <a:off x="1381575" y="2932150"/>
            <a:ext cx="59007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Costs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○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No initial investments in infrastructure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○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No “over provisioning” costs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○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Pay per use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Availability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○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Redundancy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○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Trust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○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Data Backup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○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Security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2080bc0eea_0_162"/>
          <p:cNvSpPr txBox="1"/>
          <p:nvPr>
            <p:ph type="title"/>
          </p:nvPr>
        </p:nvSpPr>
        <p:spPr>
          <a:xfrm>
            <a:off x="557251" y="1316913"/>
            <a:ext cx="4908600" cy="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Virtualization</a:t>
            </a:r>
            <a:endParaRPr/>
          </a:p>
        </p:txBody>
      </p:sp>
      <p:sp>
        <p:nvSpPr>
          <p:cNvPr id="131" name="Google Shape;131;g12080bc0eea_0_162"/>
          <p:cNvSpPr txBox="1"/>
          <p:nvPr>
            <p:ph idx="2" type="body"/>
          </p:nvPr>
        </p:nvSpPr>
        <p:spPr>
          <a:xfrm>
            <a:off x="1397175" y="2253275"/>
            <a:ext cx="92016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i="1"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“the act of creating a virtual (rather than actual) version of something, including virtual computer hardware platforms, storage devices, and computer network resources.”</a:t>
            </a:r>
            <a:endParaRPr i="1"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b="1"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Virtual machine:</a:t>
            </a: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the virtual hardware components supporting an operating system and applications. 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2080bc0eea_0_167"/>
          <p:cNvSpPr txBox="1"/>
          <p:nvPr>
            <p:ph type="title"/>
          </p:nvPr>
        </p:nvSpPr>
        <p:spPr>
          <a:xfrm>
            <a:off x="557251" y="1316913"/>
            <a:ext cx="4908600" cy="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3C5D"/>
              </a:buClr>
              <a:buSzPts val="4000"/>
              <a:buFont typeface="Avenir"/>
              <a:buNone/>
            </a:pPr>
            <a:r>
              <a:rPr lang="it-IT"/>
              <a:t>H</a:t>
            </a:r>
            <a:r>
              <a:rPr lang="it-IT"/>
              <a:t>ypervisor</a:t>
            </a:r>
            <a:endParaRPr/>
          </a:p>
        </p:txBody>
      </p:sp>
      <p:sp>
        <p:nvSpPr>
          <p:cNvPr id="137" name="Google Shape;137;g12080bc0eea_0_167"/>
          <p:cNvSpPr txBox="1"/>
          <p:nvPr>
            <p:ph idx="2" type="body"/>
          </p:nvPr>
        </p:nvSpPr>
        <p:spPr>
          <a:xfrm>
            <a:off x="1397175" y="2253275"/>
            <a:ext cx="9201600" cy="27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“Software component enabling virtualization (virtual machine monitor)”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Xen - </a:t>
            </a:r>
            <a:r>
              <a:rPr lang="it-IT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https://www.xenproject.org</a:t>
            </a: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(Linux, open source, root)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VMBox - </a:t>
            </a:r>
            <a:r>
              <a:rPr lang="it-IT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https://www.virtualbox.org</a:t>
            </a: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(Linux, Win, OsX, open source, user)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KVM - </a:t>
            </a:r>
            <a:r>
              <a:rPr lang="it-IT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https://www.linux-kvm.org</a:t>
            </a: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(Linux, open source, user)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</a:pP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VMWare - </a:t>
            </a:r>
            <a:r>
              <a:rPr lang="it-IT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https://www.vmware.com</a:t>
            </a:r>
            <a:r>
              <a:rPr lang="it-IT"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(Linux, Win, commerciale, user)</a:t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sz="18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2021-11-23T11:10:02Z</dcterms:created>
  <dc:creator>Microsoft Office User</dc:creator>
</cp:coreProperties>
</file>