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15"/>
  </p:notesMasterIdLst>
  <p:handoutMasterIdLst>
    <p:handoutMasterId r:id="rId16"/>
  </p:handoutMasterIdLst>
  <p:sldIdLst>
    <p:sldId id="309" r:id="rId3"/>
    <p:sldId id="286" r:id="rId4"/>
    <p:sldId id="287" r:id="rId5"/>
    <p:sldId id="288" r:id="rId6"/>
    <p:sldId id="289" r:id="rId7"/>
    <p:sldId id="290" r:id="rId8"/>
    <p:sldId id="308" r:id="rId9"/>
    <p:sldId id="292" r:id="rId10"/>
    <p:sldId id="303" r:id="rId11"/>
    <p:sldId id="306" r:id="rId12"/>
    <p:sldId id="307" r:id="rId13"/>
    <p:sldId id="311" r:id="rId14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3" autoAdjust="0"/>
    <p:restoredTop sz="94607" autoAdjust="0"/>
  </p:normalViewPr>
  <p:slideViewPr>
    <p:cSldViewPr>
      <p:cViewPr varScale="1">
        <p:scale>
          <a:sx n="68" d="100"/>
          <a:sy n="68" d="100"/>
        </p:scale>
        <p:origin x="-582" y="-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E62E7C7-13FA-499E-8FF3-102B1E48CEC8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DA4DDA5-6E36-4BCE-82AB-4F4CDEEDCEA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47DCF6D9-3E76-4514-905A-773BAAC0085E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8E039-07A1-4C58-8DEB-32232BD09C6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FDAE2-5DFD-49E3-9A11-BABD113E71C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0B68095-1F87-436E-9806-C0289B4C5F2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A8C57-CF7E-4C80-88FC-4402D36F600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37DEA-499F-43E0-9EE2-0B244BE9FBC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2B509-C9A5-4A0A-B6A8-D3D25027C3F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40FCB-19A1-42BD-83E3-D1798A1E649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C4A82-B321-4E8D-9D60-EB655D70879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8FB22-F676-432F-AE09-791182B4FEF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A52E4-90B5-49ED-BD0D-F13F184E67E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A2370-14EE-44FD-9496-D43E9662575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42D90-8523-45D6-B699-70C38D0FF6E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90921-8417-4030-8652-A9AAADBDE1C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20194-8ECE-4578-9426-223BA7207AB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DA410-E354-4423-A67E-608318FA0C7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D352D-C8B0-4ADC-867D-08BDF11BF7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B6588-5B48-4194-B1C3-21E5254855F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030F8-CE0F-4C76-9185-CBC5A5DB7F9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04644-4025-4BDB-AA3E-EC2FC8B0150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A464A-5C14-4D90-88D2-538D1FA481D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3CD9F-F306-4D73-872B-31C07F077B7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21B99-EB50-471B-903A-8E2A1F38633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97D3E68-5C74-4310-9AD2-D1A42D1CE882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 userDrawn="1"/>
        </p:nvSpPr>
        <p:spPr bwMode="auto">
          <a:xfrm flipV="1">
            <a:off x="1371600" y="261938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B7EAE01-ACA6-4451-9BA7-3F0F41EF5989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Gli aspetti monetario, numerario, finanziario ed economico della gestione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DE3F-ECD9-4A8E-AB57-80A44CC69D0F}" type="slidenum">
              <a:rPr lang="it-IT"/>
              <a:pPr/>
              <a:t>10</a:t>
            </a:fld>
            <a:endParaRPr lang="it-IT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03200"/>
            <a:ext cx="8569325" cy="66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AEF5-373D-4F93-BB0F-25AA4A6F1D0D}" type="slidenum">
              <a:rPr lang="it-IT"/>
              <a:pPr/>
              <a:t>11</a:t>
            </a:fld>
            <a:endParaRPr lang="it-IT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655763" y="115888"/>
            <a:ext cx="7488237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800" i="1">
                <a:solidFill>
                  <a:srgbClr val="FF0000"/>
                </a:solidFill>
              </a:rPr>
              <a:t>Il Modello delle variazioni finanziarie ed economiche</a:t>
            </a:r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370013"/>
            <a:ext cx="8174037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EEFD7-1455-4071-A62E-2EA212EC9767}" type="slidenum">
              <a:rPr lang="it-IT"/>
              <a:pPr/>
              <a:t>12</a:t>
            </a:fld>
            <a:endParaRPr lang="it-IT"/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domande d’esame</a:t>
            </a: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1403350" y="1773238"/>
            <a:ext cx="7488238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800">
                <a:solidFill>
                  <a:schemeClr val="tx2"/>
                </a:solidFill>
              </a:rPr>
              <a:t> Come si può rappresentare l’attività dell’azienda?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>
                <a:solidFill>
                  <a:schemeClr val="tx2"/>
                </a:solidFill>
              </a:rPr>
              <a:t> Come si possono schematizzare, misurare e interpretare le operazioni?</a:t>
            </a:r>
            <a:endParaRPr lang="it-IT" sz="2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68B-2C43-4D66-9FDD-8D031A20EFF5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X: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349500"/>
            <a:ext cx="7561263" cy="3670300"/>
          </a:xfrm>
        </p:spPr>
        <p:txBody>
          <a:bodyPr/>
          <a:lstStyle/>
          <a:p>
            <a:r>
              <a:rPr lang="it-IT"/>
              <a:t> Rappresentare l’attività dell’azienda</a:t>
            </a:r>
          </a:p>
          <a:p>
            <a:r>
              <a:rPr lang="it-IT"/>
              <a:t> Schematizzare,  misurare e interpretare  le operazioni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6264-6397-4736-AE7A-7819CFB62F46}" type="slidenum">
              <a:rPr lang="it-IT"/>
              <a:pPr/>
              <a:t>3</a:t>
            </a:fld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260350"/>
            <a:ext cx="7058025" cy="1025525"/>
          </a:xfrm>
        </p:spPr>
        <p:txBody>
          <a:bodyPr anchor="t"/>
          <a:lstStyle/>
          <a:p>
            <a:pPr algn="ctr"/>
            <a:r>
              <a:rPr lang="it-IT" sz="3800">
                <a:solidFill>
                  <a:srgbClr val="FF0000"/>
                </a:solidFill>
              </a:rPr>
              <a:t>Analisi degli aspetti numerario ed economico</a:t>
            </a:r>
            <a:r>
              <a:rPr lang="it-IT" sz="3800"/>
              <a:t/>
            </a:r>
            <a:br>
              <a:rPr lang="it-IT" sz="3800"/>
            </a:br>
            <a:endParaRPr lang="it-IT" sz="3800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51050" y="1820863"/>
            <a:ext cx="52149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000"/>
              <a:t>Aspetto numerario (originario)</a:t>
            </a: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5219700" y="3128963"/>
            <a:ext cx="31686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entrate </a:t>
            </a:r>
            <a:r>
              <a:rPr lang="it-IT" sz="2800"/>
              <a:t>e </a:t>
            </a:r>
            <a:r>
              <a:rPr lang="it-IT" sz="2800" b="1"/>
              <a:t>uscite</a:t>
            </a:r>
          </a:p>
          <a:p>
            <a:pPr algn="ctr"/>
            <a:r>
              <a:rPr lang="it-IT" sz="2800"/>
              <a:t>di denaro</a:t>
            </a:r>
          </a:p>
          <a:p>
            <a:pPr algn="ctr"/>
            <a:endParaRPr lang="it-IT" sz="2800"/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932363" y="4859338"/>
            <a:ext cx="3743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crediti </a:t>
            </a:r>
            <a:r>
              <a:rPr lang="it-IT" sz="2800"/>
              <a:t>e </a:t>
            </a:r>
            <a:r>
              <a:rPr lang="it-IT" sz="2800" b="1"/>
              <a:t>debiti </a:t>
            </a:r>
            <a:r>
              <a:rPr lang="it-IT" sz="2800"/>
              <a:t>di</a:t>
            </a:r>
          </a:p>
          <a:p>
            <a:pPr algn="ctr"/>
            <a:r>
              <a:rPr lang="it-IT" sz="2800"/>
              <a:t>funzionamento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827088" y="3424238"/>
            <a:ext cx="25733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Misura</a:t>
            </a:r>
          </a:p>
          <a:p>
            <a:pPr algn="ctr"/>
            <a:r>
              <a:rPr lang="it-IT" sz="2800"/>
              <a:t>l’aspetto</a:t>
            </a:r>
          </a:p>
          <a:p>
            <a:pPr algn="ctr"/>
            <a:r>
              <a:rPr lang="it-IT" sz="2800"/>
              <a:t>economico</a:t>
            </a:r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3419475" y="4210050"/>
            <a:ext cx="15843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V="1">
            <a:off x="3419475" y="3417888"/>
            <a:ext cx="16573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CB99-71D0-4A85-9B9A-E827AFADA834}" type="slidenum">
              <a:rPr lang="it-IT"/>
              <a:pPr/>
              <a:t>4</a:t>
            </a:fld>
            <a:endParaRPr lang="it-IT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5651500" y="2271713"/>
            <a:ext cx="27368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dotazione di</a:t>
            </a:r>
          </a:p>
          <a:p>
            <a:pPr algn="ctr"/>
            <a:r>
              <a:rPr lang="it-IT" sz="2800" b="1"/>
              <a:t>capitale di</a:t>
            </a:r>
          </a:p>
          <a:p>
            <a:pPr algn="ctr"/>
            <a:r>
              <a:rPr lang="it-IT" sz="2800" b="1"/>
              <a:t>proprietà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5940425" y="4060825"/>
            <a:ext cx="2016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variazioni </a:t>
            </a:r>
            <a:r>
              <a:rPr lang="it-IT" sz="2800"/>
              <a:t>del</a:t>
            </a:r>
          </a:p>
          <a:p>
            <a:pPr algn="ctr"/>
            <a:r>
              <a:rPr lang="it-IT" sz="2800"/>
              <a:t>capitale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219700" y="5589588"/>
            <a:ext cx="101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/>
              <a:t>costi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7634288" y="5573713"/>
            <a:ext cx="1114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/>
              <a:t>ricavi</a:t>
            </a: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6227763" y="5445125"/>
            <a:ext cx="360362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7451725" y="5429250"/>
            <a:ext cx="433388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1042988" y="2836863"/>
            <a:ext cx="25733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attiene alla</a:t>
            </a:r>
          </a:p>
          <a:p>
            <a:pPr algn="ctr"/>
            <a:r>
              <a:rPr lang="it-IT" sz="2800"/>
              <a:t>formazione</a:t>
            </a:r>
          </a:p>
          <a:p>
            <a:pPr algn="ctr"/>
            <a:r>
              <a:rPr lang="it-IT" sz="2800"/>
              <a:t>della</a:t>
            </a:r>
          </a:p>
          <a:p>
            <a:pPr algn="ctr"/>
            <a:r>
              <a:rPr lang="it-IT" sz="2800"/>
              <a:t>ricchezza</a:t>
            </a:r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3924300" y="3141663"/>
            <a:ext cx="18002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3924300" y="4132263"/>
            <a:ext cx="18002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2339975" y="1628775"/>
            <a:ext cx="51323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000"/>
              <a:t>Aspetto economico (derivato)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010400" cy="1096963"/>
          </a:xfrm>
          <a:noFill/>
          <a:ln/>
        </p:spPr>
        <p:txBody>
          <a:bodyPr anchor="t"/>
          <a:lstStyle/>
          <a:p>
            <a:pPr algn="ctr"/>
            <a:r>
              <a:rPr lang="it-IT" sz="3800">
                <a:solidFill>
                  <a:srgbClr val="FF0000"/>
                </a:solidFill>
              </a:rPr>
              <a:t>Analisi degli aspetti numerario ed economico</a:t>
            </a:r>
            <a:endParaRPr lang="it-IT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4007-61FE-4839-B3BD-16FBB1F25FE3}" type="slidenum">
              <a:rPr lang="it-IT"/>
              <a:pPr/>
              <a:t>5</a:t>
            </a:fld>
            <a:endParaRPr lang="it-IT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6986587" cy="576263"/>
          </a:xfrm>
        </p:spPr>
        <p:txBody>
          <a:bodyPr/>
          <a:lstStyle/>
          <a:p>
            <a:pPr algn="ctr"/>
            <a:r>
              <a:rPr lang="it-IT" sz="3800">
                <a:solidFill>
                  <a:srgbClr val="FF0000"/>
                </a:solidFill>
              </a:rPr>
              <a:t>OPERAZIONI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50825" y="3933825"/>
            <a:ext cx="4465638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numerari</a:t>
            </a:r>
          </a:p>
          <a:p>
            <a:pPr algn="ctr"/>
            <a:r>
              <a:rPr lang="it-IT" sz="2400"/>
              <a:t>(</a:t>
            </a:r>
            <a:r>
              <a:rPr lang="it-IT" sz="2400" b="1"/>
              <a:t>variazioni numerarie</a:t>
            </a:r>
            <a:r>
              <a:rPr lang="it-IT" sz="2400"/>
              <a:t>)</a:t>
            </a:r>
          </a:p>
          <a:p>
            <a:pPr algn="ctr"/>
            <a:r>
              <a:rPr lang="it-IT" sz="2800"/>
              <a:t>± denaro</a:t>
            </a:r>
          </a:p>
          <a:p>
            <a:pPr algn="ctr"/>
            <a:r>
              <a:rPr lang="it-IT" sz="2800"/>
              <a:t>± crediti di funzionamento</a:t>
            </a:r>
          </a:p>
          <a:p>
            <a:pPr algn="ctr"/>
            <a:r>
              <a:rPr lang="it-IT" sz="2800"/>
              <a:t>± debiti di funzionamento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 rot="5400000">
            <a:off x="4427537" y="1196976"/>
            <a:ext cx="1008063" cy="14398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4895850" y="3933825"/>
            <a:ext cx="424815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economici</a:t>
            </a:r>
          </a:p>
          <a:p>
            <a:pPr algn="ctr"/>
            <a:r>
              <a:rPr lang="it-IT" sz="2400"/>
              <a:t>(</a:t>
            </a:r>
            <a:r>
              <a:rPr lang="it-IT" sz="2400" b="1"/>
              <a:t>variazioni economiche</a:t>
            </a:r>
            <a:r>
              <a:rPr lang="it-IT" sz="2400"/>
              <a:t>)</a:t>
            </a:r>
          </a:p>
          <a:p>
            <a:pPr algn="ctr"/>
            <a:r>
              <a:rPr lang="it-IT" sz="2800"/>
              <a:t>± costi</a:t>
            </a:r>
          </a:p>
          <a:p>
            <a:pPr algn="ctr"/>
            <a:r>
              <a:rPr lang="it-IT" sz="2800"/>
              <a:t>± ricavi</a:t>
            </a:r>
          </a:p>
          <a:p>
            <a:pPr algn="ctr"/>
            <a:r>
              <a:rPr lang="it-IT" sz="2800"/>
              <a:t>± capitale proprio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411413" y="2565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/>
              <a:t>    variazione nei valori</a:t>
            </a:r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2843213" y="31416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5651500" y="3141663"/>
            <a:ext cx="12969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FA3E-4373-4A08-B6DA-CF299786D599}" type="slidenum">
              <a:rPr lang="it-IT"/>
              <a:pPr/>
              <a:t>6</a:t>
            </a:fld>
            <a:endParaRPr lang="it-IT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1403350" y="190500"/>
            <a:ext cx="7740650" cy="1222375"/>
          </a:xfrm>
        </p:spPr>
        <p:txBody>
          <a:bodyPr/>
          <a:lstStyle/>
          <a:p>
            <a:pPr algn="ctr"/>
            <a:r>
              <a:rPr lang="it-IT" sz="3400" i="1">
                <a:solidFill>
                  <a:srgbClr val="FF0000"/>
                </a:solidFill>
              </a:rPr>
              <a:t>Il Modello delle variazioni numerarie </a:t>
            </a:r>
            <a:br>
              <a:rPr lang="it-IT" sz="3400" i="1">
                <a:solidFill>
                  <a:srgbClr val="FF0000"/>
                </a:solidFill>
              </a:rPr>
            </a:br>
            <a:r>
              <a:rPr lang="it-IT" sz="3400" i="1">
                <a:solidFill>
                  <a:srgbClr val="FF0000"/>
                </a:solidFill>
              </a:rPr>
              <a:t>ed economiche</a:t>
            </a:r>
            <a:endParaRPr lang="it-IT" sz="3400">
              <a:solidFill>
                <a:srgbClr val="FF0000"/>
              </a:solidFill>
            </a:endParaRPr>
          </a:p>
        </p:txBody>
      </p:sp>
      <p:pic>
        <p:nvPicPr>
          <p:cNvPr id="40972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412875"/>
            <a:ext cx="8280400" cy="4895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C453E-E51B-4B33-AD3D-3DDD54524B27}" type="slidenum">
              <a:rPr lang="it-IT"/>
              <a:pPr/>
              <a:t>7</a:t>
            </a:fld>
            <a:endParaRPr lang="it-IT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150938"/>
          </a:xfrm>
          <a:noFill/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Domanda</a:t>
            </a:r>
          </a:p>
        </p:txBody>
      </p:sp>
      <p:pic>
        <p:nvPicPr>
          <p:cNvPr id="59408" name="Picture 1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2997200"/>
            <a:ext cx="7850187" cy="3311525"/>
          </a:xfrm>
          <a:noFill/>
          <a:ln/>
        </p:spPr>
      </p:pic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1042988" y="1341438"/>
            <a:ext cx="810101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Ma è corretto parlare di costi e ricavi per le operazioni di finanziamenti attinti a prestito o di finanziamenti concessi a terzi?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5A0B4-FFF6-426A-A52A-5FE24574BB69}" type="slidenum">
              <a:rPr lang="it-IT"/>
              <a:pPr/>
              <a:t>8</a:t>
            </a:fld>
            <a:endParaRPr lang="it-IT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800">
                <a:solidFill>
                  <a:srgbClr val="FF0000"/>
                </a:solidFill>
              </a:rPr>
              <a:t>Analisi degli aspetti finanziario e economico</a:t>
            </a:r>
            <a:endParaRPr lang="it-IT" sz="3800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684213" y="3716338"/>
            <a:ext cx="19288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Aspetto</a:t>
            </a:r>
          </a:p>
          <a:p>
            <a:pPr algn="ctr"/>
            <a:r>
              <a:rPr lang="it-IT" sz="2800"/>
              <a:t>Finanziario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3492500" y="2133600"/>
            <a:ext cx="264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valori numerari: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7019925" y="2997200"/>
            <a:ext cx="2016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Aspetto</a:t>
            </a:r>
          </a:p>
          <a:p>
            <a:pPr algn="ctr"/>
            <a:r>
              <a:rPr lang="it-IT" sz="2800"/>
              <a:t>numerario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3419475" y="3141663"/>
            <a:ext cx="28987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Denaro </a:t>
            </a:r>
          </a:p>
          <a:p>
            <a:pPr algn="ctr"/>
            <a:r>
              <a:rPr lang="it-IT" sz="2800"/>
              <a:t>crediti e debiti </a:t>
            </a:r>
          </a:p>
          <a:p>
            <a:pPr algn="ctr"/>
            <a:r>
              <a:rPr lang="it-IT" sz="2800"/>
              <a:t>di funzionamento</a:t>
            </a:r>
          </a:p>
        </p:txBody>
      </p:sp>
      <p:sp>
        <p:nvSpPr>
          <p:cNvPr id="43022" name="AutoShape 14"/>
          <p:cNvSpPr>
            <a:spLocks/>
          </p:cNvSpPr>
          <p:nvPr/>
        </p:nvSpPr>
        <p:spPr bwMode="auto">
          <a:xfrm>
            <a:off x="6300788" y="2060575"/>
            <a:ext cx="504825" cy="2808288"/>
          </a:xfrm>
          <a:prstGeom prst="rightBrace">
            <a:avLst>
              <a:gd name="adj1" fmla="val 463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4643438" y="4581525"/>
            <a:ext cx="392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/>
              <a:t>+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2844800" y="5300663"/>
            <a:ext cx="41036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crediti e debiti</a:t>
            </a:r>
          </a:p>
          <a:p>
            <a:pPr algn="ctr"/>
            <a:r>
              <a:rPr lang="it-IT" sz="2800" b="1"/>
              <a:t>di finanziamento</a:t>
            </a:r>
          </a:p>
        </p:txBody>
      </p:sp>
      <p:sp>
        <p:nvSpPr>
          <p:cNvPr id="43025" name="AutoShape 17"/>
          <p:cNvSpPr>
            <a:spLocks/>
          </p:cNvSpPr>
          <p:nvPr/>
        </p:nvSpPr>
        <p:spPr bwMode="auto">
          <a:xfrm>
            <a:off x="2700338" y="1989138"/>
            <a:ext cx="431800" cy="4392612"/>
          </a:xfrm>
          <a:prstGeom prst="leftBrace">
            <a:avLst>
              <a:gd name="adj1" fmla="val 84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B728-633C-4A93-9238-8584D6BCD6F0}" type="slidenum">
              <a:rPr lang="it-IT"/>
              <a:pPr/>
              <a:t>9</a:t>
            </a:fld>
            <a:endParaRPr lang="it-IT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800">
                <a:solidFill>
                  <a:srgbClr val="FF0000"/>
                </a:solidFill>
              </a:rPr>
              <a:t>Analisi degli aspetti finanziario e economico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476375" y="2205038"/>
            <a:ext cx="2622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capitale proprio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476375" y="3294063"/>
            <a:ext cx="2598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costi e ricavi </a:t>
            </a:r>
          </a:p>
          <a:p>
            <a:pPr algn="ctr"/>
            <a:r>
              <a:rPr lang="it-IT" sz="2800"/>
              <a:t>in senso stretto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5653088" y="2492375"/>
            <a:ext cx="3168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per acquisto di</a:t>
            </a:r>
          </a:p>
          <a:p>
            <a:pPr algn="ctr"/>
            <a:r>
              <a:rPr lang="it-IT" sz="2800"/>
              <a:t>fattori produttivi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5940425" y="3562350"/>
            <a:ext cx="28082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per la vendita di</a:t>
            </a:r>
          </a:p>
          <a:p>
            <a:pPr algn="ctr"/>
            <a:r>
              <a:rPr lang="it-IT" sz="2800"/>
              <a:t>prodotti e servizi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5580063" y="4714875"/>
            <a:ext cx="33115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per finanziamenti</a:t>
            </a:r>
          </a:p>
          <a:p>
            <a:pPr algn="ctr"/>
            <a:r>
              <a:rPr lang="it-IT" sz="2800"/>
              <a:t>attinti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5508625" y="5589588"/>
            <a:ext cx="3384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per finanziamenti</a:t>
            </a:r>
          </a:p>
          <a:p>
            <a:pPr algn="ctr"/>
            <a:r>
              <a:rPr lang="it-IT" sz="2800"/>
              <a:t>concessi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1412875" y="4806950"/>
            <a:ext cx="2740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oneri e proventi </a:t>
            </a:r>
          </a:p>
          <a:p>
            <a:pPr algn="ctr"/>
            <a:r>
              <a:rPr lang="it-IT" sz="2800"/>
              <a:t>finanziari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2413000" y="4283075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/>
              <a:t>+</a:t>
            </a:r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V="1">
            <a:off x="4356100" y="3141663"/>
            <a:ext cx="129540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4356100" y="3789363"/>
            <a:ext cx="12954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V="1">
            <a:off x="4211638" y="5002213"/>
            <a:ext cx="12969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4211638" y="5507038"/>
            <a:ext cx="12969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3348038" y="1604963"/>
            <a:ext cx="3419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000"/>
              <a:t>Aspetto economico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270</Words>
  <Application>Microsoft PowerPoint</Application>
  <PresentationFormat>Presentazione su schermo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ea</vt:lpstr>
      <vt:lpstr>1_ea</vt:lpstr>
      <vt:lpstr>Gli aspetti monetario, numerario, finanziario ed economico della gestione</vt:lpstr>
      <vt:lpstr>Lezione X: obiettivi</vt:lpstr>
      <vt:lpstr>Analisi degli aspetti numerario ed economico </vt:lpstr>
      <vt:lpstr>Analisi degli aspetti numerario ed economico</vt:lpstr>
      <vt:lpstr>OPERAZIONI</vt:lpstr>
      <vt:lpstr>Il Modello delle variazioni numerarie  ed economiche</vt:lpstr>
      <vt:lpstr>Domanda</vt:lpstr>
      <vt:lpstr>Analisi degli aspetti finanziario e economico</vt:lpstr>
      <vt:lpstr>Analisi degli aspetti finanziario e economico</vt:lpstr>
      <vt:lpstr>Diapositiva 10</vt:lpstr>
      <vt:lpstr>Diapositiva 11</vt:lpstr>
      <vt:lpstr>Diapositiva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98</cp:revision>
  <dcterms:created xsi:type="dcterms:W3CDTF">2005-09-20T10:34:20Z</dcterms:created>
  <dcterms:modified xsi:type="dcterms:W3CDTF">2018-03-01T09:36:05Z</dcterms:modified>
</cp:coreProperties>
</file>