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309" r:id="rId2"/>
    <p:sldId id="256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311" r:id="rId12"/>
    <p:sldId id="312" r:id="rId13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46" autoAdjust="0"/>
    <p:restoredTop sz="90945"/>
  </p:normalViewPr>
  <p:slideViewPr>
    <p:cSldViewPr>
      <p:cViewPr varScale="1">
        <p:scale>
          <a:sx n="114" d="100"/>
          <a:sy n="114" d="100"/>
        </p:scale>
        <p:origin x="1304" y="176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17D2551-8E22-4D81-88DA-8B48702FC410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76A6884-B7BF-4EAC-9DFA-BC533AAAA590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511697B9-6B24-4539-A7CE-6D410908C0B4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0A5FE-0992-45F2-ABBE-7E5A190C7C8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122A0-7AB6-438C-8988-F8681DA9D38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olo, testo 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lipArt 3"/>
          <p:cNvSpPr>
            <a:spLocks noGrp="1"/>
          </p:cNvSpPr>
          <p:nvPr>
            <p:ph type="clipArt"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92168CFC-5301-42CD-BE70-AFE5AA37047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E165A-DF64-439B-B72A-FA5D54B685B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F3A6C-A685-4743-A0BB-66BA0625976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5533F-881B-4BFD-B134-AEDC3B600DF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BF0E0-3FC7-4A5C-89C4-9B91D156CF3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308F6-26B7-4AA6-AE63-8D770C05549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AC017-B587-4DA3-B62A-ADC54F81068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3C4C1-565C-4FDB-AF56-8B40C4FD52E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6F462-D853-42E3-9B53-E83DA3957F6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3B8E08C-F12F-42AC-A850-2B549FEE064A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800" dirty="0"/>
              <a:t>Analisi redditività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Luigi </a:t>
            </a:r>
            <a:r>
              <a:rPr lang="it-IT" dirty="0" err="1"/>
              <a:t>Lepore</a:t>
            </a:r>
            <a:endParaRPr lang="it-IT" dirty="0"/>
          </a:p>
          <a:p>
            <a:r>
              <a:rPr lang="it-IT"/>
              <a:t>luigi.lepore@uniparthenope.it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>
            <a:extLst>
              <a:ext uri="{FF2B5EF4-FFF2-40B4-BE49-F238E27FC236}">
                <a16:creationId xmlns:a16="http://schemas.microsoft.com/office/drawing/2014/main" id="{C03B2101-1A33-924A-8417-DD244A0209B2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8963" y="2133600"/>
            <a:ext cx="7938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793BB6B-2AB1-D243-AD2A-93D267A8D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5163" y="4267200"/>
            <a:ext cx="19050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54B04542-B6B2-9E49-86DF-E8969A94E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0163" y="625475"/>
            <a:ext cx="3810000" cy="297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"/>
              </a:spcBef>
            </a:pPr>
            <a:r>
              <a:rPr lang="it-IT" altLang="it-IT" sz="2000" dirty="0"/>
              <a:t>Ricavi tipici</a:t>
            </a:r>
          </a:p>
          <a:p>
            <a:pPr algn="ctr">
              <a:spcBef>
                <a:spcPct val="5000"/>
              </a:spcBef>
            </a:pPr>
            <a:r>
              <a:rPr lang="it-IT" altLang="it-IT" sz="2000" dirty="0"/>
              <a:t>-costo dei prodotti  venduti</a:t>
            </a:r>
          </a:p>
          <a:p>
            <a:pPr algn="ctr">
              <a:spcBef>
                <a:spcPct val="5000"/>
              </a:spcBef>
            </a:pPr>
            <a:r>
              <a:rPr lang="it-IT" altLang="it-IT" sz="2000" b="1" dirty="0"/>
              <a:t>Reddito operativo</a:t>
            </a:r>
            <a:endParaRPr lang="it-IT" altLang="it-IT" sz="2000" dirty="0"/>
          </a:p>
          <a:p>
            <a:pPr algn="ctr">
              <a:spcBef>
                <a:spcPct val="5000"/>
              </a:spcBef>
            </a:pPr>
            <a:r>
              <a:rPr lang="it-IT" altLang="it-IT" sz="2000" dirty="0"/>
              <a:t>+/- risultati aree accessorie</a:t>
            </a:r>
          </a:p>
          <a:p>
            <a:pPr algn="ctr">
              <a:spcBef>
                <a:spcPct val="5000"/>
              </a:spcBef>
            </a:pPr>
            <a:r>
              <a:rPr lang="it-IT" altLang="it-IT" sz="2000" dirty="0"/>
              <a:t>-</a:t>
            </a:r>
            <a:r>
              <a:rPr lang="it-IT" altLang="it-IT" sz="2000" b="1" dirty="0"/>
              <a:t>Oneri finanziari</a:t>
            </a:r>
            <a:endParaRPr lang="it-IT" altLang="it-IT" sz="2000" dirty="0"/>
          </a:p>
          <a:p>
            <a:pPr algn="ctr">
              <a:spcBef>
                <a:spcPct val="5000"/>
              </a:spcBef>
            </a:pPr>
            <a:r>
              <a:rPr lang="it-IT" altLang="it-IT" sz="2000" dirty="0"/>
              <a:t>+/- risultato area straordinaria</a:t>
            </a:r>
          </a:p>
          <a:p>
            <a:pPr algn="ctr">
              <a:spcBef>
                <a:spcPct val="5000"/>
              </a:spcBef>
            </a:pPr>
            <a:r>
              <a:rPr lang="it-IT" altLang="it-IT" sz="2000" i="1" dirty="0"/>
              <a:t>Risultato prima delle imposte</a:t>
            </a:r>
            <a:endParaRPr lang="it-IT" altLang="it-IT" sz="2000" dirty="0"/>
          </a:p>
          <a:p>
            <a:pPr algn="ctr">
              <a:spcBef>
                <a:spcPct val="5000"/>
              </a:spcBef>
            </a:pPr>
            <a:r>
              <a:rPr lang="it-IT" altLang="it-IT" sz="2000" dirty="0"/>
              <a:t>- Area fiscale</a:t>
            </a:r>
          </a:p>
          <a:p>
            <a:pPr algn="ctr">
              <a:spcBef>
                <a:spcPct val="5000"/>
              </a:spcBef>
            </a:pPr>
            <a:r>
              <a:rPr lang="it-IT" altLang="it-IT" sz="2000" b="1" dirty="0"/>
              <a:t>Reddito netto</a:t>
            </a:r>
            <a:endParaRPr lang="it-IT" altLang="it-IT" sz="2000" dirty="0"/>
          </a:p>
        </p:txBody>
      </p:sp>
      <p:sp>
        <p:nvSpPr>
          <p:cNvPr id="15365" name="Line 5">
            <a:extLst>
              <a:ext uri="{FF2B5EF4-FFF2-40B4-BE49-F238E27FC236}">
                <a16:creationId xmlns:a16="http://schemas.microsoft.com/office/drawing/2014/main" id="{2F6D31DB-FFB1-B746-A020-3E96B7C974D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0163" y="1600200"/>
            <a:ext cx="3810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6" name="Line 6">
            <a:extLst>
              <a:ext uri="{FF2B5EF4-FFF2-40B4-BE49-F238E27FC236}">
                <a16:creationId xmlns:a16="http://schemas.microsoft.com/office/drawing/2014/main" id="{D8613D46-E5F5-7342-88F2-602254ABC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0163" y="1981200"/>
            <a:ext cx="3810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7" name="Line 7">
            <a:extLst>
              <a:ext uri="{FF2B5EF4-FFF2-40B4-BE49-F238E27FC236}">
                <a16:creationId xmlns:a16="http://schemas.microsoft.com/office/drawing/2014/main" id="{7AEA2E84-717F-F642-99BA-E90D9D914BC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0163" y="2286000"/>
            <a:ext cx="3810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8" name="Line 8">
            <a:extLst>
              <a:ext uri="{FF2B5EF4-FFF2-40B4-BE49-F238E27FC236}">
                <a16:creationId xmlns:a16="http://schemas.microsoft.com/office/drawing/2014/main" id="{E39615A1-FEE6-CA47-B1E2-D39D2457BA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0163" y="2590800"/>
            <a:ext cx="3810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9" name="Line 9">
            <a:extLst>
              <a:ext uri="{FF2B5EF4-FFF2-40B4-BE49-F238E27FC236}">
                <a16:creationId xmlns:a16="http://schemas.microsoft.com/office/drawing/2014/main" id="{55F5939F-8CF2-4346-A57B-80F9530302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0163" y="2895600"/>
            <a:ext cx="3810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0" name="Line 10">
            <a:extLst>
              <a:ext uri="{FF2B5EF4-FFF2-40B4-BE49-F238E27FC236}">
                <a16:creationId xmlns:a16="http://schemas.microsoft.com/office/drawing/2014/main" id="{5886BFD2-3726-244A-8127-EA32A4EAEE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0163" y="3200400"/>
            <a:ext cx="3810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1" name="AutoShape 11">
            <a:extLst>
              <a:ext uri="{FF2B5EF4-FFF2-40B4-BE49-F238E27FC236}">
                <a16:creationId xmlns:a16="http://schemas.microsoft.com/office/drawing/2014/main" id="{80355DEC-2378-3946-A217-BCA7F504B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0163" y="76200"/>
            <a:ext cx="38100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 sz="2200"/>
              <a:t>Conto economico</a:t>
            </a:r>
          </a:p>
        </p:txBody>
      </p:sp>
      <p:sp>
        <p:nvSpPr>
          <p:cNvPr id="15372" name="AutoShape 12">
            <a:extLst>
              <a:ext uri="{FF2B5EF4-FFF2-40B4-BE49-F238E27FC236}">
                <a16:creationId xmlns:a16="http://schemas.microsoft.com/office/drawing/2014/main" id="{DA4CF986-3B83-E647-A935-35A3C4715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0163" y="3733800"/>
            <a:ext cx="38100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 sz="2200"/>
              <a:t>Stato patrimoniale</a:t>
            </a:r>
          </a:p>
        </p:txBody>
      </p:sp>
      <p:sp>
        <p:nvSpPr>
          <p:cNvPr id="15373" name="Rectangle 13">
            <a:extLst>
              <a:ext uri="{FF2B5EF4-FFF2-40B4-BE49-F238E27FC236}">
                <a16:creationId xmlns:a16="http://schemas.microsoft.com/office/drawing/2014/main" id="{ECC69304-D22C-484F-9FE2-AD2A0383A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0163" y="4267200"/>
            <a:ext cx="19050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F0715A3A-471C-7540-8691-D6369B050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8763" y="5029200"/>
            <a:ext cx="1447800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200" b="1"/>
              <a:t>Capitale</a:t>
            </a:r>
          </a:p>
          <a:p>
            <a:pPr algn="ctr">
              <a:spcBef>
                <a:spcPct val="50000"/>
              </a:spcBef>
            </a:pPr>
            <a:r>
              <a:rPr lang="it-IT" altLang="it-IT" sz="2200" b="1"/>
              <a:t>investito</a:t>
            </a:r>
            <a:endParaRPr lang="it-IT" altLang="it-IT" sz="2200"/>
          </a:p>
        </p:txBody>
      </p:sp>
      <p:sp>
        <p:nvSpPr>
          <p:cNvPr id="15375" name="Line 15">
            <a:extLst>
              <a:ext uri="{FF2B5EF4-FFF2-40B4-BE49-F238E27FC236}">
                <a16:creationId xmlns:a16="http://schemas.microsoft.com/office/drawing/2014/main" id="{81E6492A-AF7E-D94E-BEE2-50631E9624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5163" y="49530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6" name="Text Box 16">
            <a:extLst>
              <a:ext uri="{FF2B5EF4-FFF2-40B4-BE49-F238E27FC236}">
                <a16:creationId xmlns:a16="http://schemas.microsoft.com/office/drawing/2014/main" id="{5906EBCC-8F4F-654D-BC73-496CC3B11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363" y="4267200"/>
            <a:ext cx="175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000" b="1"/>
              <a:t>Capitale netto</a:t>
            </a:r>
            <a:endParaRPr lang="it-IT" altLang="it-IT" sz="2000"/>
          </a:p>
        </p:txBody>
      </p:sp>
      <p:sp>
        <p:nvSpPr>
          <p:cNvPr id="15377" name="Text Box 17">
            <a:extLst>
              <a:ext uri="{FF2B5EF4-FFF2-40B4-BE49-F238E27FC236}">
                <a16:creationId xmlns:a16="http://schemas.microsoft.com/office/drawing/2014/main" id="{DEE3AB74-F3BB-A249-8808-F58847A08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763" y="5334000"/>
            <a:ext cx="1371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400" b="1"/>
              <a:t>Capitale di terzi</a:t>
            </a:r>
            <a:endParaRPr lang="it-IT" altLang="it-IT" sz="2400"/>
          </a:p>
        </p:txBody>
      </p:sp>
      <p:sp>
        <p:nvSpPr>
          <p:cNvPr id="15378" name="AutoShape 18">
            <a:extLst>
              <a:ext uri="{FF2B5EF4-FFF2-40B4-BE49-F238E27FC236}">
                <a16:creationId xmlns:a16="http://schemas.microsoft.com/office/drawing/2014/main" id="{F3858541-CC06-D646-A6CB-C045C39E5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094" y="2895600"/>
            <a:ext cx="2095869" cy="78319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sz="2000"/>
              <a:t>ROI  =  Ro/(Ci - K)</a:t>
            </a:r>
          </a:p>
        </p:txBody>
      </p:sp>
      <p:sp>
        <p:nvSpPr>
          <p:cNvPr id="15379" name="Line 19">
            <a:extLst>
              <a:ext uri="{FF2B5EF4-FFF2-40B4-BE49-F238E27FC236}">
                <a16:creationId xmlns:a16="http://schemas.microsoft.com/office/drawing/2014/main" id="{2EEA59AD-DA45-AF4B-A269-7FE4D468520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4763" y="35814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0" name="Line 20">
            <a:extLst>
              <a:ext uri="{FF2B5EF4-FFF2-40B4-BE49-F238E27FC236}">
                <a16:creationId xmlns:a16="http://schemas.microsoft.com/office/drawing/2014/main" id="{246B2EFB-3507-1340-B06B-0AA838F3FB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4763" y="5715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1" name="Line 21">
            <a:extLst>
              <a:ext uri="{FF2B5EF4-FFF2-40B4-BE49-F238E27FC236}">
                <a16:creationId xmlns:a16="http://schemas.microsoft.com/office/drawing/2014/main" id="{14A03498-34A5-B449-A828-82DA4E644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4763" y="1524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2" name="Line 22">
            <a:extLst>
              <a:ext uri="{FF2B5EF4-FFF2-40B4-BE49-F238E27FC236}">
                <a16:creationId xmlns:a16="http://schemas.microsoft.com/office/drawing/2014/main" id="{507B015A-FE2B-7142-9FFD-B0E36ABFC8D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4763" y="1524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3" name="AutoShape 23">
            <a:extLst>
              <a:ext uri="{FF2B5EF4-FFF2-40B4-BE49-F238E27FC236}">
                <a16:creationId xmlns:a16="http://schemas.microsoft.com/office/drawing/2014/main" id="{F7FE58C8-876A-5344-9E93-B03A68C77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563" y="3749675"/>
            <a:ext cx="1889125" cy="4413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/>
              <a:t>ROE = Rn/Cn</a:t>
            </a:r>
          </a:p>
        </p:txBody>
      </p:sp>
      <p:sp>
        <p:nvSpPr>
          <p:cNvPr id="15384" name="Line 24">
            <a:extLst>
              <a:ext uri="{FF2B5EF4-FFF2-40B4-BE49-F238E27FC236}">
                <a16:creationId xmlns:a16="http://schemas.microsoft.com/office/drawing/2014/main" id="{BEB9BAEE-19F4-6746-805E-3545C7A1E5D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46963" y="419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5" name="Line 25">
            <a:extLst>
              <a:ext uri="{FF2B5EF4-FFF2-40B4-BE49-F238E27FC236}">
                <a16:creationId xmlns:a16="http://schemas.microsoft.com/office/drawing/2014/main" id="{33092818-F595-4B49-A79B-F88C50829D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80163" y="4572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6" name="Line 26">
            <a:extLst>
              <a:ext uri="{FF2B5EF4-FFF2-40B4-BE49-F238E27FC236}">
                <a16:creationId xmlns:a16="http://schemas.microsoft.com/office/drawing/2014/main" id="{8B3F787D-0237-0043-BB65-E1BA34659D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80163" y="3352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7" name="Line 27">
            <a:extLst>
              <a:ext uri="{FF2B5EF4-FFF2-40B4-BE49-F238E27FC236}">
                <a16:creationId xmlns:a16="http://schemas.microsoft.com/office/drawing/2014/main" id="{0FC99F72-D1DF-F447-942A-DDFFD46363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46963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8" name="AutoShape 28">
            <a:extLst>
              <a:ext uri="{FF2B5EF4-FFF2-40B4-BE49-F238E27FC236}">
                <a16:creationId xmlns:a16="http://schemas.microsoft.com/office/drawing/2014/main" id="{85205FDE-3D98-AB49-93FE-D1AF62282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6963" y="4953000"/>
            <a:ext cx="1355725" cy="4413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/>
              <a:t>i = Of/Ct</a:t>
            </a:r>
          </a:p>
        </p:txBody>
      </p:sp>
      <p:sp>
        <p:nvSpPr>
          <p:cNvPr id="15389" name="Line 29">
            <a:extLst>
              <a:ext uri="{FF2B5EF4-FFF2-40B4-BE49-F238E27FC236}">
                <a16:creationId xmlns:a16="http://schemas.microsoft.com/office/drawing/2014/main" id="{9351DFAA-CD80-984A-B01B-0380F70C5B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08963" y="5410200"/>
            <a:ext cx="7938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0" name="Line 30">
            <a:extLst>
              <a:ext uri="{FF2B5EF4-FFF2-40B4-BE49-F238E27FC236}">
                <a16:creationId xmlns:a16="http://schemas.microsoft.com/office/drawing/2014/main" id="{62468C41-A0C7-AE42-AE9A-DFA94FFA5D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80163" y="5867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1" name="Line 31">
            <a:extLst>
              <a:ext uri="{FF2B5EF4-FFF2-40B4-BE49-F238E27FC236}">
                <a16:creationId xmlns:a16="http://schemas.microsoft.com/office/drawing/2014/main" id="{288C84F6-29A2-274C-A041-2CE29003BA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80163" y="2133600"/>
            <a:ext cx="1828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2" name="Text Box 32">
            <a:extLst>
              <a:ext uri="{FF2B5EF4-FFF2-40B4-BE49-F238E27FC236}">
                <a16:creationId xmlns:a16="http://schemas.microsoft.com/office/drawing/2014/main" id="{E27D1A25-C4D1-5E4B-A619-2DFBC57B6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8352" y="215106"/>
            <a:ext cx="2362200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15000"/>
              </a:spcBef>
            </a:pPr>
            <a:r>
              <a:rPr lang="it-IT" altLang="it-IT" sz="2800" b="1" i="1" dirty="0"/>
              <a:t>Analisi </a:t>
            </a:r>
          </a:p>
          <a:p>
            <a:pPr>
              <a:spcBef>
                <a:spcPct val="15000"/>
              </a:spcBef>
            </a:pPr>
            <a:r>
              <a:rPr lang="it-IT" altLang="it-IT" sz="2800" b="1" i="1" dirty="0"/>
              <a:t>della </a:t>
            </a:r>
          </a:p>
          <a:p>
            <a:pPr>
              <a:spcBef>
                <a:spcPct val="15000"/>
              </a:spcBef>
            </a:pPr>
            <a:r>
              <a:rPr lang="it-IT" altLang="it-IT" sz="2800" b="1" i="1" dirty="0"/>
              <a:t>redditività</a:t>
            </a:r>
            <a:endParaRPr lang="it-IT" altLang="it-IT" sz="2400" dirty="0"/>
          </a:p>
        </p:txBody>
      </p:sp>
      <p:sp>
        <p:nvSpPr>
          <p:cNvPr id="15393" name="Line 33">
            <a:extLst>
              <a:ext uri="{FF2B5EF4-FFF2-40B4-BE49-F238E27FC236}">
                <a16:creationId xmlns:a16="http://schemas.microsoft.com/office/drawing/2014/main" id="{059E78EC-F2CC-C54C-AD15-B7F2914F4B3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0163" y="1295400"/>
            <a:ext cx="3810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028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B97179DA-6A09-C342-A7F2-EF069012D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874" y="1844824"/>
            <a:ext cx="4265734" cy="2905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1662" dirty="0">
                <a:latin typeface="Arial" panose="020B0604020202020204" pitchFamily="34" charset="0"/>
              </a:rPr>
              <a:t>Azienda A</a:t>
            </a:r>
          </a:p>
          <a:p>
            <a:pPr algn="ctr"/>
            <a:endParaRPr lang="it-IT" altLang="it-IT" sz="1662" dirty="0">
              <a:latin typeface="Arial" panose="020B0604020202020204" pitchFamily="34" charset="0"/>
            </a:endParaRPr>
          </a:p>
          <a:p>
            <a:pPr algn="ctr"/>
            <a:r>
              <a:rPr lang="it-IT" altLang="it-IT" sz="1662" dirty="0">
                <a:latin typeface="Arial" panose="020B0604020202020204" pitchFamily="34" charset="0"/>
              </a:rPr>
              <a:t>Ricavi				500</a:t>
            </a:r>
          </a:p>
          <a:p>
            <a:pPr algn="ctr"/>
            <a:r>
              <a:rPr lang="it-IT" altLang="it-IT" sz="1662" dirty="0">
                <a:latin typeface="Arial" panose="020B0604020202020204" pitchFamily="34" charset="0"/>
              </a:rPr>
              <a:t>Costi caratteristici			550</a:t>
            </a:r>
          </a:p>
          <a:p>
            <a:pPr algn="ctr"/>
            <a:r>
              <a:rPr lang="it-IT" altLang="it-IT" sz="1662" dirty="0">
                <a:latin typeface="Arial" panose="020B0604020202020204" pitchFamily="34" charset="0"/>
              </a:rPr>
              <a:t>Reddito operativo			 -50</a:t>
            </a:r>
          </a:p>
          <a:p>
            <a:pPr algn="ctr"/>
            <a:r>
              <a:rPr lang="it-IT" altLang="it-IT" sz="1662" dirty="0">
                <a:latin typeface="Arial" panose="020B0604020202020204" pitchFamily="34" charset="0"/>
              </a:rPr>
              <a:t>Saldo gestione extra caratteristica	200</a:t>
            </a:r>
          </a:p>
          <a:p>
            <a:pPr algn="ctr"/>
            <a:r>
              <a:rPr lang="it-IT" altLang="it-IT" sz="1662" dirty="0">
                <a:latin typeface="Arial" panose="020B0604020202020204" pitchFamily="34" charset="0"/>
              </a:rPr>
              <a:t>Reddito netto			150</a:t>
            </a:r>
          </a:p>
          <a:p>
            <a:pPr algn="ctr"/>
            <a:endParaRPr lang="it-IT" altLang="it-IT" sz="1662" dirty="0">
              <a:latin typeface="Arial" panose="020B0604020202020204" pitchFamily="34" charset="0"/>
            </a:endParaRPr>
          </a:p>
          <a:p>
            <a:pPr algn="ctr"/>
            <a:r>
              <a:rPr lang="it-IT" altLang="it-IT" sz="1662" dirty="0">
                <a:latin typeface="Arial" panose="020B0604020202020204" pitchFamily="34" charset="0"/>
              </a:rPr>
              <a:t>CAPITALE NETTO		1000</a:t>
            </a:r>
          </a:p>
          <a:p>
            <a:pPr algn="ctr"/>
            <a:r>
              <a:rPr lang="it-IT" altLang="it-IT" sz="1662" dirty="0">
                <a:latin typeface="Arial" panose="020B0604020202020204" pitchFamily="34" charset="0"/>
              </a:rPr>
              <a:t>CAPITALE INVESTITO		2000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9C3BA954-262A-9146-B47B-FDC5F6DD9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5609" y="1844824"/>
            <a:ext cx="4265735" cy="2905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1662">
                <a:latin typeface="Arial" panose="020B0604020202020204" pitchFamily="34" charset="0"/>
              </a:rPr>
              <a:t>Azienda B</a:t>
            </a:r>
          </a:p>
          <a:p>
            <a:pPr algn="ctr"/>
            <a:endParaRPr lang="it-IT" altLang="it-IT" sz="1662">
              <a:latin typeface="Arial" panose="020B0604020202020204" pitchFamily="34" charset="0"/>
            </a:endParaRPr>
          </a:p>
          <a:p>
            <a:pPr algn="ctr"/>
            <a:r>
              <a:rPr lang="it-IT" altLang="it-IT" sz="1662">
                <a:latin typeface="Arial" panose="020B0604020202020204" pitchFamily="34" charset="0"/>
              </a:rPr>
              <a:t>Ricavi				500</a:t>
            </a:r>
          </a:p>
          <a:p>
            <a:pPr algn="ctr"/>
            <a:r>
              <a:rPr lang="it-IT" altLang="it-IT" sz="1662">
                <a:latin typeface="Arial" panose="020B0604020202020204" pitchFamily="34" charset="0"/>
              </a:rPr>
              <a:t>Costi caratteristici			300</a:t>
            </a:r>
          </a:p>
          <a:p>
            <a:pPr algn="ctr"/>
            <a:r>
              <a:rPr lang="it-IT" altLang="it-IT" sz="1662">
                <a:latin typeface="Arial" panose="020B0604020202020204" pitchFamily="34" charset="0"/>
              </a:rPr>
              <a:t>Reddito operativo			200</a:t>
            </a:r>
          </a:p>
          <a:p>
            <a:pPr algn="ctr"/>
            <a:r>
              <a:rPr lang="it-IT" altLang="it-IT" sz="1662">
                <a:latin typeface="Arial" panose="020B0604020202020204" pitchFamily="34" charset="0"/>
              </a:rPr>
              <a:t>Saldo gestione extra caratteristica	 -50</a:t>
            </a:r>
          </a:p>
          <a:p>
            <a:pPr algn="ctr"/>
            <a:r>
              <a:rPr lang="it-IT" altLang="it-IT" sz="1662">
                <a:latin typeface="Arial" panose="020B0604020202020204" pitchFamily="34" charset="0"/>
              </a:rPr>
              <a:t>Reddito netto			150</a:t>
            </a:r>
          </a:p>
          <a:p>
            <a:pPr algn="ctr"/>
            <a:endParaRPr lang="it-IT" altLang="it-IT" sz="1662">
              <a:latin typeface="Arial" panose="020B0604020202020204" pitchFamily="34" charset="0"/>
            </a:endParaRPr>
          </a:p>
          <a:p>
            <a:pPr algn="ctr"/>
            <a:r>
              <a:rPr lang="it-IT" altLang="it-IT" sz="1662">
                <a:latin typeface="Arial" panose="020B0604020202020204" pitchFamily="34" charset="0"/>
              </a:rPr>
              <a:t>CAPITALE NETTO		1000</a:t>
            </a:r>
          </a:p>
          <a:p>
            <a:pPr algn="ctr"/>
            <a:r>
              <a:rPr lang="it-IT" altLang="it-IT" sz="1662">
                <a:latin typeface="Arial" panose="020B0604020202020204" pitchFamily="34" charset="0"/>
              </a:rPr>
              <a:t>CAPITALE INVESTITO		2000</a:t>
            </a: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412EDFB7-321A-DD4E-AD7C-077A3E99C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662" y="5067205"/>
            <a:ext cx="3971857" cy="9444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46">
                <a:latin typeface="Arial" panose="020B0604020202020204" pitchFamily="34" charset="0"/>
              </a:rPr>
              <a:t>ROE</a:t>
            </a:r>
            <a:r>
              <a:rPr lang="it-IT" altLang="it-IT" sz="1846" baseline="-25000">
                <a:latin typeface="Arial" panose="020B0604020202020204" pitchFamily="34" charset="0"/>
              </a:rPr>
              <a:t>A</a:t>
            </a:r>
            <a:r>
              <a:rPr lang="it-IT" altLang="it-IT" sz="1846">
                <a:latin typeface="Arial" panose="020B0604020202020204" pitchFamily="34" charset="0"/>
              </a:rPr>
              <a:t> = 150 / 1000 = 0,15 = 15%</a:t>
            </a:r>
          </a:p>
          <a:p>
            <a:endParaRPr lang="it-IT" altLang="it-IT" sz="1846">
              <a:latin typeface="Arial" panose="020B0604020202020204" pitchFamily="34" charset="0"/>
            </a:endParaRPr>
          </a:p>
          <a:p>
            <a:r>
              <a:rPr lang="it-IT" altLang="it-IT" sz="1846">
                <a:latin typeface="Arial" panose="020B0604020202020204" pitchFamily="34" charset="0"/>
              </a:rPr>
              <a:t>ROI</a:t>
            </a:r>
            <a:r>
              <a:rPr lang="it-IT" altLang="it-IT" sz="1846" baseline="-25000">
                <a:latin typeface="Arial" panose="020B0604020202020204" pitchFamily="34" charset="0"/>
              </a:rPr>
              <a:t>A </a:t>
            </a:r>
            <a:r>
              <a:rPr lang="it-IT" altLang="it-IT" sz="1846">
                <a:latin typeface="Arial" panose="020B0604020202020204" pitchFamily="34" charset="0"/>
              </a:rPr>
              <a:t>= -50 / 2000 = - 0,025 = - 2,5%</a:t>
            </a:r>
            <a:endParaRPr lang="it-IT" altLang="it-IT" sz="1846" baseline="-25000">
              <a:latin typeface="Arial" panose="020B0604020202020204" pitchFamily="34" charset="0"/>
            </a:endParaRP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2DCE314F-8333-A542-9B6D-A03F30EF6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308" y="5067205"/>
            <a:ext cx="3663182" cy="9444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46">
                <a:latin typeface="Arial" panose="020B0604020202020204" pitchFamily="34" charset="0"/>
              </a:rPr>
              <a:t>ROE</a:t>
            </a:r>
            <a:r>
              <a:rPr lang="it-IT" altLang="it-IT" sz="1846" baseline="-25000">
                <a:latin typeface="Arial" panose="020B0604020202020204" pitchFamily="34" charset="0"/>
              </a:rPr>
              <a:t>B</a:t>
            </a:r>
            <a:r>
              <a:rPr lang="it-IT" altLang="it-IT" sz="1846">
                <a:latin typeface="Arial" panose="020B0604020202020204" pitchFamily="34" charset="0"/>
              </a:rPr>
              <a:t> = 150 / 1000 = 0,15 = 15%</a:t>
            </a:r>
          </a:p>
          <a:p>
            <a:endParaRPr lang="it-IT" altLang="it-IT" sz="1846">
              <a:latin typeface="Arial" panose="020B0604020202020204" pitchFamily="34" charset="0"/>
            </a:endParaRPr>
          </a:p>
          <a:p>
            <a:r>
              <a:rPr lang="it-IT" altLang="it-IT" sz="1846">
                <a:latin typeface="Arial" panose="020B0604020202020204" pitchFamily="34" charset="0"/>
              </a:rPr>
              <a:t>ROI</a:t>
            </a:r>
            <a:r>
              <a:rPr lang="it-IT" altLang="it-IT" sz="1846" baseline="-25000">
                <a:latin typeface="Arial" panose="020B0604020202020204" pitchFamily="34" charset="0"/>
              </a:rPr>
              <a:t>B </a:t>
            </a:r>
            <a:r>
              <a:rPr lang="it-IT" altLang="it-IT" sz="1846">
                <a:latin typeface="Arial" panose="020B0604020202020204" pitchFamily="34" charset="0"/>
              </a:rPr>
              <a:t>= 200 / 2000 = 0,1 = 10% </a:t>
            </a:r>
            <a:endParaRPr lang="it-IT" altLang="it-IT" sz="1846" baseline="-25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530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E1EA417E-CE83-7843-B4AB-2DB4AC692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250" y="617171"/>
            <a:ext cx="1406154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46" b="1" dirty="0">
                <a:latin typeface="Arial" panose="020B0604020202020204" pitchFamily="34" charset="0"/>
              </a:rPr>
              <a:t>1</a:t>
            </a:r>
            <a:r>
              <a:rPr lang="it-IT" altLang="it-IT" sz="1846" b="1" baseline="30000" dirty="0">
                <a:latin typeface="Arial" panose="020B0604020202020204" pitchFamily="34" charset="0"/>
              </a:rPr>
              <a:t>a</a:t>
            </a:r>
            <a:r>
              <a:rPr lang="it-IT" altLang="it-IT" sz="1846" b="1" dirty="0">
                <a:latin typeface="Arial" panose="020B0604020202020204" pitchFamily="34" charset="0"/>
              </a:rPr>
              <a:t> IPOTESI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DDFFA080-2EEB-5345-ABBF-ED7965E44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250" y="1238166"/>
            <a:ext cx="7092006" cy="1796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46" dirty="0">
                <a:latin typeface="Arial" panose="020B0604020202020204" pitchFamily="34" charset="0"/>
              </a:rPr>
              <a:t>CI = 300  tutto finanziato con CN = 300</a:t>
            </a:r>
          </a:p>
          <a:p>
            <a:r>
              <a:rPr lang="it-IT" altLang="it-IT" sz="1846" dirty="0">
                <a:latin typeface="Arial" panose="020B0604020202020204" pitchFamily="34" charset="0"/>
              </a:rPr>
              <a:t>RO = 20 = RN</a:t>
            </a:r>
          </a:p>
          <a:p>
            <a:r>
              <a:rPr lang="it-IT" altLang="it-IT" sz="1846" dirty="0">
                <a:latin typeface="Arial" panose="020B0604020202020204" pitchFamily="34" charset="0"/>
              </a:rPr>
              <a:t>i (tasso di interesse sui finanziamenti) = 5%</a:t>
            </a:r>
          </a:p>
          <a:p>
            <a:endParaRPr lang="it-IT" altLang="it-IT" sz="1846" dirty="0">
              <a:latin typeface="Arial" panose="020B0604020202020204" pitchFamily="34" charset="0"/>
            </a:endParaRPr>
          </a:p>
          <a:p>
            <a:r>
              <a:rPr lang="it-IT" altLang="it-IT" sz="1846" dirty="0">
                <a:latin typeface="Arial" panose="020B0604020202020204" pitchFamily="34" charset="0"/>
              </a:rPr>
              <a:t>ROI = 20 / 300 = 6,7% </a:t>
            </a:r>
          </a:p>
          <a:p>
            <a:r>
              <a:rPr lang="it-IT" altLang="it-IT" sz="1846" dirty="0">
                <a:latin typeface="Arial" panose="020B0604020202020204" pitchFamily="34" charset="0"/>
              </a:rPr>
              <a:t>ROE = ROI + (DT/CN) * (ROI - i) = 6,7% + 0 * (6,7% - 5%) = 6,7%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19CB79A0-4208-4F41-8005-53CBBD47D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3351469"/>
            <a:ext cx="1406154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46" b="1" dirty="0">
                <a:latin typeface="Arial" panose="020B0604020202020204" pitchFamily="34" charset="0"/>
              </a:rPr>
              <a:t>2</a:t>
            </a:r>
            <a:r>
              <a:rPr lang="it-IT" altLang="it-IT" sz="1846" b="1" baseline="30000" dirty="0">
                <a:latin typeface="Arial" panose="020B0604020202020204" pitchFamily="34" charset="0"/>
              </a:rPr>
              <a:t>a</a:t>
            </a:r>
            <a:r>
              <a:rPr lang="it-IT" altLang="it-IT" sz="1846" b="1" dirty="0">
                <a:latin typeface="Arial" panose="020B0604020202020204" pitchFamily="34" charset="0"/>
              </a:rPr>
              <a:t> IPOTESI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4D868429-53E5-B74C-BC99-5B56655D7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3818792"/>
            <a:ext cx="7553648" cy="264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1846">
                <a:latin typeface="Arial" panose="020B0604020202020204" pitchFamily="34" charset="0"/>
              </a:rPr>
              <a:t>CI = 300composto da CN = 200 e DT = 100</a:t>
            </a:r>
          </a:p>
          <a:p>
            <a:r>
              <a:rPr lang="it-IT" altLang="it-IT" sz="1846">
                <a:latin typeface="Arial" panose="020B0604020202020204" pitchFamily="34" charset="0"/>
              </a:rPr>
              <a:t>consegue un quoziente di indebitamento DT/CN = 0,5</a:t>
            </a:r>
          </a:p>
          <a:p>
            <a:r>
              <a:rPr lang="it-IT" altLang="it-IT" sz="1846">
                <a:latin typeface="Arial" panose="020B0604020202020204" pitchFamily="34" charset="0"/>
              </a:rPr>
              <a:t>i (tasso di interesse sui finanziamenti) = 5%</a:t>
            </a:r>
          </a:p>
          <a:p>
            <a:r>
              <a:rPr lang="it-IT" altLang="it-IT" sz="1846">
                <a:latin typeface="Arial" panose="020B0604020202020204" pitchFamily="34" charset="0"/>
              </a:rPr>
              <a:t>RO = 20</a:t>
            </a:r>
          </a:p>
          <a:p>
            <a:r>
              <a:rPr lang="it-IT" altLang="it-IT" sz="1846">
                <a:latin typeface="Arial" panose="020B0604020202020204" pitchFamily="34" charset="0"/>
              </a:rPr>
              <a:t>RN = RO - Of = 20 - (100 * 5%) = 15</a:t>
            </a:r>
          </a:p>
          <a:p>
            <a:endParaRPr lang="it-IT" altLang="it-IT" sz="1846">
              <a:latin typeface="Arial" panose="020B0604020202020204" pitchFamily="34" charset="0"/>
            </a:endParaRPr>
          </a:p>
          <a:p>
            <a:r>
              <a:rPr lang="it-IT" altLang="it-IT" sz="1846">
                <a:latin typeface="Arial" panose="020B0604020202020204" pitchFamily="34" charset="0"/>
              </a:rPr>
              <a:t>ROI = 20 / 300 = 6,7%</a:t>
            </a:r>
          </a:p>
          <a:p>
            <a:r>
              <a:rPr lang="it-IT" altLang="it-IT" sz="1846">
                <a:latin typeface="Arial" panose="020B0604020202020204" pitchFamily="34" charset="0"/>
              </a:rPr>
              <a:t>ROE = ROI + (DT/CN) * (ROI - i) = 6,7% + 0,5 * (6,7% - 5%) = 7,5%</a:t>
            </a:r>
          </a:p>
          <a:p>
            <a:r>
              <a:rPr lang="it-IT" altLang="it-IT" sz="1846">
                <a:latin typeface="Arial" panose="020B0604020202020204" pitchFamily="34" charset="0"/>
              </a:rPr>
              <a:t>infatti ROE = 15 / 200 =  0,075 = 7,5%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B8FCADFD-0D8A-3840-BD97-9F0BA1DFA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385" y="545124"/>
            <a:ext cx="3321871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46" b="1">
                <a:latin typeface="Arial" panose="020B0604020202020204" pitchFamily="34" charset="0"/>
              </a:rPr>
              <a:t>LEVA FINANZIARIA positiva</a:t>
            </a:r>
          </a:p>
        </p:txBody>
      </p:sp>
    </p:spTree>
    <p:extLst>
      <p:ext uri="{BB962C8B-B14F-4D97-AF65-F5344CB8AC3E}">
        <p14:creationId xmlns:p14="http://schemas.microsoft.com/office/powerpoint/2010/main" val="136173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>
            <a:extLst>
              <a:ext uri="{FF2B5EF4-FFF2-40B4-BE49-F238E27FC236}">
                <a16:creationId xmlns:a16="http://schemas.microsoft.com/office/drawing/2014/main" id="{39A826D9-AE2A-E045-88D8-951A5811E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575" y="228600"/>
            <a:ext cx="6038850" cy="835025"/>
          </a:xfrm>
          <a:prstGeom prst="bevel">
            <a:avLst>
              <a:gd name="adj" fmla="val 125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3600"/>
              <a:t>Analisi della redditività</a:t>
            </a: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D879B358-0B55-D445-8204-408D1DC68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578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400" i="1"/>
              <a:t>per indici</a:t>
            </a:r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320E9BDD-9E66-1B48-95CD-1DC00DCDC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19600"/>
            <a:ext cx="533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400"/>
              <a:t>tasso di redditività del capitale proprio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93DA8122-FF4E-4E40-B37E-4BBDFD2B3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06600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400" i="1"/>
              <a:t>per aree di gestione</a:t>
            </a:r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339E5219-C17C-D345-BE9F-C4175A2B9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00200"/>
            <a:ext cx="3032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/>
              <a:t>Caratteristica o tipica</a:t>
            </a:r>
          </a:p>
        </p:txBody>
      </p:sp>
      <p:sp>
        <p:nvSpPr>
          <p:cNvPr id="4107" name="Text Box 11">
            <a:extLst>
              <a:ext uri="{FF2B5EF4-FFF2-40B4-BE49-F238E27FC236}">
                <a16:creationId xmlns:a16="http://schemas.microsoft.com/office/drawing/2014/main" id="{8F1BDCA0-74D5-3944-A45E-24D09D89F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3325" y="2667000"/>
            <a:ext cx="2936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400"/>
              <a:t>Extra caratteristiche o accessorie</a:t>
            </a:r>
          </a:p>
        </p:txBody>
      </p:sp>
      <p:grpSp>
        <p:nvGrpSpPr>
          <p:cNvPr id="4134" name="Group 38">
            <a:extLst>
              <a:ext uri="{FF2B5EF4-FFF2-40B4-BE49-F238E27FC236}">
                <a16:creationId xmlns:a16="http://schemas.microsoft.com/office/drawing/2014/main" id="{7681D771-6484-4C49-BA71-D4C6B9C35C01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2020888"/>
            <a:ext cx="2662238" cy="2170112"/>
            <a:chOff x="3459" y="1273"/>
            <a:chExt cx="1677" cy="1367"/>
          </a:xfrm>
        </p:grpSpPr>
        <p:sp>
          <p:nvSpPr>
            <p:cNvPr id="4109" name="Text Box 13">
              <a:extLst>
                <a:ext uri="{FF2B5EF4-FFF2-40B4-BE49-F238E27FC236}">
                  <a16:creationId xmlns:a16="http://schemas.microsoft.com/office/drawing/2014/main" id="{B5BECEF4-B7D1-6B41-ADEC-E6E6AB4229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1" y="1273"/>
              <a:ext cx="9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400"/>
                <a:t>finanziaria</a:t>
              </a:r>
            </a:p>
          </p:txBody>
        </p:sp>
        <p:sp>
          <p:nvSpPr>
            <p:cNvPr id="4110" name="Text Box 14">
              <a:extLst>
                <a:ext uri="{FF2B5EF4-FFF2-40B4-BE49-F238E27FC236}">
                  <a16:creationId xmlns:a16="http://schemas.microsoft.com/office/drawing/2014/main" id="{A806F2FE-42CA-B54E-9F51-16AEDDA388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1" y="1632"/>
              <a:ext cx="11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400"/>
                <a:t>patrimoniale</a:t>
              </a:r>
            </a:p>
          </p:txBody>
        </p:sp>
        <p:sp>
          <p:nvSpPr>
            <p:cNvPr id="4112" name="Text Box 16">
              <a:extLst>
                <a:ext uri="{FF2B5EF4-FFF2-40B4-BE49-F238E27FC236}">
                  <a16:creationId xmlns:a16="http://schemas.microsoft.com/office/drawing/2014/main" id="{E5002EF7-4AC3-674D-B1D8-11BCF7FFED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1" y="2352"/>
              <a:ext cx="6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400"/>
                <a:t>fiscale</a:t>
              </a:r>
            </a:p>
          </p:txBody>
        </p:sp>
        <p:sp>
          <p:nvSpPr>
            <p:cNvPr id="4113" name="Text Box 17">
              <a:extLst>
                <a:ext uri="{FF2B5EF4-FFF2-40B4-BE49-F238E27FC236}">
                  <a16:creationId xmlns:a16="http://schemas.microsoft.com/office/drawing/2014/main" id="{4364DC4C-09AF-0746-9F64-A0C761A7DD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1" y="1992"/>
              <a:ext cx="11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400"/>
                <a:t>straordinaria</a:t>
              </a:r>
            </a:p>
          </p:txBody>
        </p:sp>
        <p:grpSp>
          <p:nvGrpSpPr>
            <p:cNvPr id="4118" name="Group 22">
              <a:extLst>
                <a:ext uri="{FF2B5EF4-FFF2-40B4-BE49-F238E27FC236}">
                  <a16:creationId xmlns:a16="http://schemas.microsoft.com/office/drawing/2014/main" id="{FFB277DA-44A7-6C44-8689-1FBA9F768D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59" y="1417"/>
              <a:ext cx="492" cy="1079"/>
              <a:chOff x="3204" y="1536"/>
              <a:chExt cx="492" cy="1079"/>
            </a:xfrm>
          </p:grpSpPr>
          <p:cxnSp>
            <p:nvCxnSpPr>
              <p:cNvPr id="4114" name="AutoShape 18">
                <a:extLst>
                  <a:ext uri="{FF2B5EF4-FFF2-40B4-BE49-F238E27FC236}">
                    <a16:creationId xmlns:a16="http://schemas.microsoft.com/office/drawing/2014/main" id="{003B8C10-A74C-DF42-95DC-A81333E7B95A}"/>
                  </a:ext>
                </a:extLst>
              </p:cNvPr>
              <p:cNvCxnSpPr>
                <a:cxnSpLocks noChangeShapeType="1"/>
                <a:stCxn id="4107" idx="3"/>
                <a:endCxn id="4109" idx="1"/>
              </p:cNvCxnSpPr>
              <p:nvPr/>
            </p:nvCxnSpPr>
            <p:spPr bwMode="auto">
              <a:xfrm flipV="1">
                <a:off x="3204" y="1536"/>
                <a:ext cx="492" cy="528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115" name="AutoShape 19">
                <a:extLst>
                  <a:ext uri="{FF2B5EF4-FFF2-40B4-BE49-F238E27FC236}">
                    <a16:creationId xmlns:a16="http://schemas.microsoft.com/office/drawing/2014/main" id="{FD7D29FF-FBCB-3D48-9A67-D8537D0D3345}"/>
                  </a:ext>
                </a:extLst>
              </p:cNvPr>
              <p:cNvCxnSpPr>
                <a:cxnSpLocks noChangeShapeType="1"/>
                <a:stCxn id="4107" idx="3"/>
                <a:endCxn id="4110" idx="1"/>
              </p:cNvCxnSpPr>
              <p:nvPr/>
            </p:nvCxnSpPr>
            <p:spPr bwMode="auto">
              <a:xfrm flipV="1">
                <a:off x="3204" y="1895"/>
                <a:ext cx="492" cy="169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116" name="AutoShape 20">
                <a:extLst>
                  <a:ext uri="{FF2B5EF4-FFF2-40B4-BE49-F238E27FC236}">
                    <a16:creationId xmlns:a16="http://schemas.microsoft.com/office/drawing/2014/main" id="{2FAF190F-18A1-034C-A474-8F0EDE211DB5}"/>
                  </a:ext>
                </a:extLst>
              </p:cNvPr>
              <p:cNvCxnSpPr>
                <a:cxnSpLocks noChangeShapeType="1"/>
                <a:stCxn id="4107" idx="3"/>
                <a:endCxn id="4113" idx="1"/>
              </p:cNvCxnSpPr>
              <p:nvPr/>
            </p:nvCxnSpPr>
            <p:spPr bwMode="auto">
              <a:xfrm>
                <a:off x="3204" y="2064"/>
                <a:ext cx="492" cy="191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117" name="AutoShape 21">
                <a:extLst>
                  <a:ext uri="{FF2B5EF4-FFF2-40B4-BE49-F238E27FC236}">
                    <a16:creationId xmlns:a16="http://schemas.microsoft.com/office/drawing/2014/main" id="{20701BFB-99F5-A645-8DD0-97B0F7A3F6CA}"/>
                  </a:ext>
                </a:extLst>
              </p:cNvPr>
              <p:cNvCxnSpPr>
                <a:cxnSpLocks noChangeShapeType="1"/>
                <a:stCxn id="4107" idx="3"/>
                <a:endCxn id="4112" idx="1"/>
              </p:cNvCxnSpPr>
              <p:nvPr/>
            </p:nvCxnSpPr>
            <p:spPr bwMode="auto">
              <a:xfrm>
                <a:off x="3204" y="2064"/>
                <a:ext cx="492" cy="551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4124" name="Text Box 28">
            <a:extLst>
              <a:ext uri="{FF2B5EF4-FFF2-40B4-BE49-F238E27FC236}">
                <a16:creationId xmlns:a16="http://schemas.microsoft.com/office/drawing/2014/main" id="{9F2CD77A-0ED2-BE4A-B412-4863ACFD9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257800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400"/>
              <a:t>tasso di redditività del capitale investito</a:t>
            </a:r>
          </a:p>
        </p:txBody>
      </p:sp>
      <p:sp>
        <p:nvSpPr>
          <p:cNvPr id="4125" name="Text Box 29">
            <a:extLst>
              <a:ext uri="{FF2B5EF4-FFF2-40B4-BE49-F238E27FC236}">
                <a16:creationId xmlns:a16="http://schemas.microsoft.com/office/drawing/2014/main" id="{FFECC424-9B15-B243-8CE5-CBDA637A6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172200"/>
            <a:ext cx="2220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/>
              <a:t>leva finanziaria</a:t>
            </a:r>
          </a:p>
        </p:txBody>
      </p:sp>
      <p:grpSp>
        <p:nvGrpSpPr>
          <p:cNvPr id="4133" name="Group 37">
            <a:extLst>
              <a:ext uri="{FF2B5EF4-FFF2-40B4-BE49-F238E27FC236}">
                <a16:creationId xmlns:a16="http://schemas.microsoft.com/office/drawing/2014/main" id="{99D710C8-D404-4D42-8FFF-0B3210B4BC73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828800"/>
            <a:ext cx="457200" cy="1219200"/>
            <a:chOff x="1248" y="1152"/>
            <a:chExt cx="288" cy="768"/>
          </a:xfrm>
        </p:grpSpPr>
        <p:cxnSp>
          <p:nvCxnSpPr>
            <p:cNvPr id="4127" name="AutoShape 31">
              <a:extLst>
                <a:ext uri="{FF2B5EF4-FFF2-40B4-BE49-F238E27FC236}">
                  <a16:creationId xmlns:a16="http://schemas.microsoft.com/office/drawing/2014/main" id="{C3D14178-523A-BC44-94BD-F55E1FF0C90E}"/>
                </a:ext>
              </a:extLst>
            </p:cNvPr>
            <p:cNvCxnSpPr>
              <a:cxnSpLocks noChangeShapeType="1"/>
              <a:stCxn id="4101" idx="3"/>
              <a:endCxn id="4106" idx="1"/>
            </p:cNvCxnSpPr>
            <p:nvPr/>
          </p:nvCxnSpPr>
          <p:spPr bwMode="auto">
            <a:xfrm flipV="1">
              <a:off x="1248" y="1152"/>
              <a:ext cx="288" cy="37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28" name="AutoShape 32">
              <a:extLst>
                <a:ext uri="{FF2B5EF4-FFF2-40B4-BE49-F238E27FC236}">
                  <a16:creationId xmlns:a16="http://schemas.microsoft.com/office/drawing/2014/main" id="{C0077A53-6B4D-064F-8B4A-FCF6DA21DC44}"/>
                </a:ext>
              </a:extLst>
            </p:cNvPr>
            <p:cNvCxnSpPr>
              <a:cxnSpLocks noChangeShapeType="1"/>
              <a:stCxn id="4101" idx="3"/>
              <a:endCxn id="4107" idx="1"/>
            </p:cNvCxnSpPr>
            <p:nvPr/>
          </p:nvCxnSpPr>
          <p:spPr bwMode="auto">
            <a:xfrm>
              <a:off x="1248" y="1523"/>
              <a:ext cx="262" cy="397"/>
            </a:xfrm>
            <a:prstGeom prst="bentConnector3">
              <a:avLst>
                <a:gd name="adj1" fmla="val 5343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132" name="Group 36">
            <a:extLst>
              <a:ext uri="{FF2B5EF4-FFF2-40B4-BE49-F238E27FC236}">
                <a16:creationId xmlns:a16="http://schemas.microsoft.com/office/drawing/2014/main" id="{C7CF1CC8-16AA-6045-90B3-6ABA544FE1C9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648200"/>
            <a:ext cx="609600" cy="1752600"/>
            <a:chOff x="1152" y="2928"/>
            <a:chExt cx="816" cy="1104"/>
          </a:xfrm>
        </p:grpSpPr>
        <p:cxnSp>
          <p:nvCxnSpPr>
            <p:cNvPr id="4129" name="AutoShape 33">
              <a:extLst>
                <a:ext uri="{FF2B5EF4-FFF2-40B4-BE49-F238E27FC236}">
                  <a16:creationId xmlns:a16="http://schemas.microsoft.com/office/drawing/2014/main" id="{113E362A-D3DD-D749-9FF1-5821D15832DE}"/>
                </a:ext>
              </a:extLst>
            </p:cNvPr>
            <p:cNvCxnSpPr>
              <a:cxnSpLocks noChangeShapeType="1"/>
              <a:stCxn id="4102" idx="3"/>
              <a:endCxn id="4111" idx="1"/>
            </p:cNvCxnSpPr>
            <p:nvPr/>
          </p:nvCxnSpPr>
          <p:spPr bwMode="auto">
            <a:xfrm flipV="1">
              <a:off x="1152" y="2928"/>
              <a:ext cx="816" cy="52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30" name="AutoShape 34">
              <a:extLst>
                <a:ext uri="{FF2B5EF4-FFF2-40B4-BE49-F238E27FC236}">
                  <a16:creationId xmlns:a16="http://schemas.microsoft.com/office/drawing/2014/main" id="{6CE094BC-BE6D-A941-B219-26D24C0324D2}"/>
                </a:ext>
              </a:extLst>
            </p:cNvPr>
            <p:cNvCxnSpPr>
              <a:cxnSpLocks noChangeShapeType="1"/>
              <a:stCxn id="4102" idx="3"/>
              <a:endCxn id="4124" idx="1"/>
            </p:cNvCxnSpPr>
            <p:nvPr/>
          </p:nvCxnSpPr>
          <p:spPr bwMode="auto">
            <a:xfrm>
              <a:off x="1152" y="3456"/>
              <a:ext cx="81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31" name="AutoShape 35">
              <a:extLst>
                <a:ext uri="{FF2B5EF4-FFF2-40B4-BE49-F238E27FC236}">
                  <a16:creationId xmlns:a16="http://schemas.microsoft.com/office/drawing/2014/main" id="{F07619E4-DE0E-1C4A-BCC8-F64268A907C2}"/>
                </a:ext>
              </a:extLst>
            </p:cNvPr>
            <p:cNvCxnSpPr>
              <a:cxnSpLocks noChangeShapeType="1"/>
              <a:stCxn id="4102" idx="3"/>
              <a:endCxn id="4125" idx="1"/>
            </p:cNvCxnSpPr>
            <p:nvPr/>
          </p:nvCxnSpPr>
          <p:spPr bwMode="auto">
            <a:xfrm>
              <a:off x="1152" y="3456"/>
              <a:ext cx="816" cy="57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013597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>
            <a:extLst>
              <a:ext uri="{FF2B5EF4-FFF2-40B4-BE49-F238E27FC236}">
                <a16:creationId xmlns:a16="http://schemas.microsoft.com/office/drawing/2014/main" id="{17369235-60D5-A346-91AE-C258E92FB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2325" y="502749"/>
            <a:ext cx="6137275" cy="1241425"/>
          </a:xfrm>
          <a:prstGeom prst="bevel">
            <a:avLst>
              <a:gd name="adj" fmla="val 125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800"/>
              <a:t>Analisi della redditività</a:t>
            </a:r>
          </a:p>
          <a:p>
            <a:pPr algn="ctr"/>
            <a:r>
              <a:rPr lang="it-IT" altLang="it-IT" sz="2800"/>
              <a:t>per aree di gestione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62A8EF53-F806-4C4C-9F39-79ABC5622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393950"/>
            <a:ext cx="3032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/>
              <a:t>Caratteristica o tipica</a:t>
            </a:r>
          </a:p>
        </p:txBody>
      </p:sp>
      <p:sp>
        <p:nvSpPr>
          <p:cNvPr id="6170" name="AutoShape 26">
            <a:extLst>
              <a:ext uri="{FF2B5EF4-FFF2-40B4-BE49-F238E27FC236}">
                <a16:creationId xmlns:a16="http://schemas.microsoft.com/office/drawing/2014/main" id="{689B9C5D-B6CE-2443-85E3-AE5469335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935413"/>
            <a:ext cx="5638800" cy="1931987"/>
          </a:xfrm>
          <a:prstGeom prst="foldedCorner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400"/>
              <a:t>insieme di operazioni volte a realizzare l’oggetto dell’attività aziendale</a:t>
            </a:r>
          </a:p>
          <a:p>
            <a:pPr algn="ctr">
              <a:spcBef>
                <a:spcPct val="50000"/>
              </a:spcBef>
            </a:pPr>
            <a:r>
              <a:rPr lang="it-IT" altLang="it-IT" sz="2400"/>
              <a:t>(acquisto dei fattori – realizzazione della produzione – vendita dei prodotti)</a:t>
            </a:r>
          </a:p>
        </p:txBody>
      </p:sp>
      <p:sp>
        <p:nvSpPr>
          <p:cNvPr id="6172" name="AutoShape 28">
            <a:extLst>
              <a:ext uri="{FF2B5EF4-FFF2-40B4-BE49-F238E27FC236}">
                <a16:creationId xmlns:a16="http://schemas.microsoft.com/office/drawing/2014/main" id="{4F356AD0-AE13-1C48-BFAD-A937A387B26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075906" y="2509044"/>
            <a:ext cx="1296988" cy="1371600"/>
          </a:xfrm>
          <a:custGeom>
            <a:avLst/>
            <a:gdLst>
              <a:gd name="G0" fmla="+- 14858 0 0"/>
              <a:gd name="G1" fmla="+- 4473 0 0"/>
              <a:gd name="G2" fmla="+- 12158 0 4473"/>
              <a:gd name="G3" fmla="+- G2 0 4473"/>
              <a:gd name="G4" fmla="*/ G3 32768 32059"/>
              <a:gd name="G5" fmla="*/ G4 1 2"/>
              <a:gd name="G6" fmla="+- 21600 0 14858"/>
              <a:gd name="G7" fmla="*/ G6 4473 6079"/>
              <a:gd name="G8" fmla="+- G7 14858 0"/>
              <a:gd name="T0" fmla="*/ 14858 w 21600"/>
              <a:gd name="T1" fmla="*/ 0 h 21600"/>
              <a:gd name="T2" fmla="*/ 14858 w 21600"/>
              <a:gd name="T3" fmla="*/ 12158 h 21600"/>
              <a:gd name="T4" fmla="*/ 1642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858" y="0"/>
                </a:lnTo>
                <a:lnTo>
                  <a:pt x="14858" y="4473"/>
                </a:lnTo>
                <a:lnTo>
                  <a:pt x="12427" y="4473"/>
                </a:lnTo>
                <a:cubicBezTo>
                  <a:pt x="5564" y="4473"/>
                  <a:pt x="0" y="7914"/>
                  <a:pt x="0" y="12158"/>
                </a:cubicBezTo>
                <a:lnTo>
                  <a:pt x="0" y="21600"/>
                </a:lnTo>
                <a:lnTo>
                  <a:pt x="3283" y="21600"/>
                </a:lnTo>
                <a:lnTo>
                  <a:pt x="3283" y="12158"/>
                </a:lnTo>
                <a:cubicBezTo>
                  <a:pt x="3283" y="9688"/>
                  <a:pt x="7377" y="7685"/>
                  <a:pt x="12427" y="7685"/>
                </a:cubicBezTo>
                <a:lnTo>
                  <a:pt x="14858" y="7685"/>
                </a:lnTo>
                <a:lnTo>
                  <a:pt x="14858" y="1215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323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extLst>
              <a:ext uri="{FF2B5EF4-FFF2-40B4-BE49-F238E27FC236}">
                <a16:creationId xmlns:a16="http://schemas.microsoft.com/office/drawing/2014/main" id="{AF3DAE3C-D143-F144-AD00-B97CA879F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304801"/>
            <a:ext cx="7650038" cy="695265"/>
          </a:xfrm>
          <a:prstGeom prst="bevel">
            <a:avLst>
              <a:gd name="adj" fmla="val 125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 sz="2800"/>
              <a:t>Analisi della redditività - per aree di gestione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DF132AD2-03B6-DF4C-8B2B-8A52D98D6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24000"/>
            <a:ext cx="2895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400"/>
              <a:t>Extra caratteristiche o accessorie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4FB40B7B-46A8-AB4A-93FD-05767A858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2628900"/>
            <a:ext cx="1581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it-IT" altLang="it-IT" sz="2400"/>
              <a:t>finanziaria</a:t>
            </a:r>
            <a:endParaRPr lang="it-IT" altLang="it-IT" sz="2000"/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39FBF4AD-DC7B-154B-AF1D-BD3CA0135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3619500"/>
            <a:ext cx="1847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/>
              <a:t>patrimoniale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1C773D9D-CEA3-6843-A906-9A78E58D0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6019800"/>
            <a:ext cx="1049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/>
              <a:t>fiscale</a:t>
            </a: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0C9626F2-CBAD-B34D-8820-47D2CCDC5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4953000"/>
            <a:ext cx="1881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400"/>
              <a:t>straordinaria</a:t>
            </a:r>
          </a:p>
        </p:txBody>
      </p:sp>
      <p:cxnSp>
        <p:nvCxnSpPr>
          <p:cNvPr id="7178" name="AutoShape 10">
            <a:extLst>
              <a:ext uri="{FF2B5EF4-FFF2-40B4-BE49-F238E27FC236}">
                <a16:creationId xmlns:a16="http://schemas.microsoft.com/office/drawing/2014/main" id="{DCF2700B-5CB2-3443-8826-D3A2429173C0}"/>
              </a:ext>
            </a:extLst>
          </p:cNvPr>
          <p:cNvCxnSpPr>
            <a:cxnSpLocks noChangeShapeType="1"/>
            <a:stCxn id="7172" idx="1"/>
            <a:endCxn id="7173" idx="1"/>
          </p:cNvCxnSpPr>
          <p:nvPr/>
        </p:nvCxnSpPr>
        <p:spPr bwMode="auto">
          <a:xfrm rot="10800000" flipH="1" flipV="1">
            <a:off x="914400" y="1935163"/>
            <a:ext cx="400050" cy="922337"/>
          </a:xfrm>
          <a:prstGeom prst="bentConnector3">
            <a:avLst>
              <a:gd name="adj1" fmla="val -571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9" name="AutoShape 11">
            <a:extLst>
              <a:ext uri="{FF2B5EF4-FFF2-40B4-BE49-F238E27FC236}">
                <a16:creationId xmlns:a16="http://schemas.microsoft.com/office/drawing/2014/main" id="{5C7A4E02-E2AC-1948-A327-B6EEB4527C18}"/>
              </a:ext>
            </a:extLst>
          </p:cNvPr>
          <p:cNvCxnSpPr>
            <a:cxnSpLocks noChangeShapeType="1"/>
            <a:stCxn id="7172" idx="1"/>
            <a:endCxn id="7174" idx="1"/>
          </p:cNvCxnSpPr>
          <p:nvPr/>
        </p:nvCxnSpPr>
        <p:spPr bwMode="auto">
          <a:xfrm rot="10800000" flipH="1" flipV="1">
            <a:off x="914400" y="1935163"/>
            <a:ext cx="400050" cy="1912937"/>
          </a:xfrm>
          <a:prstGeom prst="bentConnector3">
            <a:avLst>
              <a:gd name="adj1" fmla="val -571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0" name="AutoShape 12">
            <a:extLst>
              <a:ext uri="{FF2B5EF4-FFF2-40B4-BE49-F238E27FC236}">
                <a16:creationId xmlns:a16="http://schemas.microsoft.com/office/drawing/2014/main" id="{8496E20A-F188-BA42-92F9-3935BEB25D30}"/>
              </a:ext>
            </a:extLst>
          </p:cNvPr>
          <p:cNvCxnSpPr>
            <a:cxnSpLocks noChangeShapeType="1"/>
            <a:stCxn id="7172" idx="1"/>
            <a:endCxn id="7176" idx="1"/>
          </p:cNvCxnSpPr>
          <p:nvPr/>
        </p:nvCxnSpPr>
        <p:spPr bwMode="auto">
          <a:xfrm rot="10800000" flipH="1" flipV="1">
            <a:off x="914400" y="1935163"/>
            <a:ext cx="400050" cy="3246437"/>
          </a:xfrm>
          <a:prstGeom prst="bentConnector3">
            <a:avLst>
              <a:gd name="adj1" fmla="val -571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1" name="AutoShape 13">
            <a:extLst>
              <a:ext uri="{FF2B5EF4-FFF2-40B4-BE49-F238E27FC236}">
                <a16:creationId xmlns:a16="http://schemas.microsoft.com/office/drawing/2014/main" id="{AA45263B-D33A-CB42-AF33-BFE7556A2425}"/>
              </a:ext>
            </a:extLst>
          </p:cNvPr>
          <p:cNvCxnSpPr>
            <a:cxnSpLocks noChangeShapeType="1"/>
            <a:stCxn id="7172" idx="1"/>
            <a:endCxn id="7175" idx="1"/>
          </p:cNvCxnSpPr>
          <p:nvPr/>
        </p:nvCxnSpPr>
        <p:spPr bwMode="auto">
          <a:xfrm rot="10800000" flipH="1" flipV="1">
            <a:off x="914400" y="1935163"/>
            <a:ext cx="400050" cy="4313237"/>
          </a:xfrm>
          <a:prstGeom prst="bentConnector3">
            <a:avLst>
              <a:gd name="adj1" fmla="val -571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83" name="AutoShape 15">
            <a:extLst>
              <a:ext uri="{FF2B5EF4-FFF2-40B4-BE49-F238E27FC236}">
                <a16:creationId xmlns:a16="http://schemas.microsoft.com/office/drawing/2014/main" id="{8D1A95D1-79BA-EB47-B4E6-7C039E88B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295400"/>
            <a:ext cx="3810000" cy="915988"/>
          </a:xfrm>
          <a:prstGeom prst="foldedCorner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it-IT" altLang="it-IT" sz="2400"/>
              <a:t>tutte le altre operazioni/aree funzionali</a:t>
            </a:r>
          </a:p>
        </p:txBody>
      </p:sp>
      <p:sp>
        <p:nvSpPr>
          <p:cNvPr id="7184" name="Rectangle 16">
            <a:extLst>
              <a:ext uri="{FF2B5EF4-FFF2-40B4-BE49-F238E27FC236}">
                <a16:creationId xmlns:a16="http://schemas.microsoft.com/office/drawing/2014/main" id="{030D594D-6878-D145-B62D-3E2007A4F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543300"/>
            <a:ext cx="571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0" rIns="90000" bIns="0">
            <a:spAutoFit/>
          </a:bodyPr>
          <a:lstStyle/>
          <a:p>
            <a:pPr algn="ctr"/>
            <a:r>
              <a:rPr lang="it-IT" altLang="it-IT" sz="2000"/>
              <a:t>riflessi economici degli investimenti delle eccedenze finanziarie (momentanee e strutturali)</a:t>
            </a:r>
          </a:p>
        </p:txBody>
      </p:sp>
      <p:sp>
        <p:nvSpPr>
          <p:cNvPr id="7185" name="Rectangle 17">
            <a:extLst>
              <a:ext uri="{FF2B5EF4-FFF2-40B4-BE49-F238E27FC236}">
                <a16:creationId xmlns:a16="http://schemas.microsoft.com/office/drawing/2014/main" id="{F5FA2DAC-8A4C-6841-92F6-FAAB08E6A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6049963"/>
            <a:ext cx="533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rIns="90000">
            <a:spAutoFit/>
          </a:bodyPr>
          <a:lstStyle/>
          <a:p>
            <a:pPr algn="ctr"/>
            <a:r>
              <a:rPr lang="it-IT" altLang="it-IT" sz="2000"/>
              <a:t>imposte che gravano sul reddito di periodo</a:t>
            </a:r>
          </a:p>
        </p:txBody>
      </p:sp>
      <p:sp>
        <p:nvSpPr>
          <p:cNvPr id="7186" name="Rectangle 18">
            <a:extLst>
              <a:ext uri="{FF2B5EF4-FFF2-40B4-BE49-F238E27FC236}">
                <a16:creationId xmlns:a16="http://schemas.microsoft.com/office/drawing/2014/main" id="{8DE274DE-8B9F-064A-8DD9-F2C8C2CB7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552700"/>
            <a:ext cx="5486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0" rIns="90000" bIns="0">
            <a:spAutoFit/>
          </a:bodyPr>
          <a:lstStyle/>
          <a:p>
            <a:pPr algn="ctr"/>
            <a:r>
              <a:rPr lang="it-IT" altLang="it-IT" sz="2000"/>
              <a:t>riflessi economici dell’indebitamento contratto per la copertura del fabbisogno finanziario</a:t>
            </a:r>
          </a:p>
        </p:txBody>
      </p:sp>
      <p:sp>
        <p:nvSpPr>
          <p:cNvPr id="7188" name="Rectangle 20">
            <a:extLst>
              <a:ext uri="{FF2B5EF4-FFF2-40B4-BE49-F238E27FC236}">
                <a16:creationId xmlns:a16="http://schemas.microsoft.com/office/drawing/2014/main" id="{ABAEF794-DD33-8042-ADD6-A20D595A4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724400"/>
            <a:ext cx="5715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0" rIns="90000" bIns="0">
            <a:spAutoFit/>
          </a:bodyPr>
          <a:lstStyle/>
          <a:p>
            <a:pPr algn="ctr"/>
            <a:r>
              <a:rPr lang="it-IT" altLang="it-IT" sz="2000"/>
              <a:t>riflessi economici di eventi eccezionali e di operazioni di cessione di fattori a fecondità ripetuta</a:t>
            </a:r>
          </a:p>
        </p:txBody>
      </p:sp>
      <p:cxnSp>
        <p:nvCxnSpPr>
          <p:cNvPr id="7189" name="AutoShape 21">
            <a:extLst>
              <a:ext uri="{FF2B5EF4-FFF2-40B4-BE49-F238E27FC236}">
                <a16:creationId xmlns:a16="http://schemas.microsoft.com/office/drawing/2014/main" id="{CC06E024-E389-214D-800F-BFBB1659B14C}"/>
              </a:ext>
            </a:extLst>
          </p:cNvPr>
          <p:cNvCxnSpPr>
            <a:cxnSpLocks noChangeShapeType="1"/>
            <a:stCxn id="7173" idx="3"/>
            <a:endCxn id="7186" idx="1"/>
          </p:cNvCxnSpPr>
          <p:nvPr/>
        </p:nvCxnSpPr>
        <p:spPr bwMode="auto">
          <a:xfrm>
            <a:off x="2895600" y="28575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90" name="AutoShape 22">
            <a:extLst>
              <a:ext uri="{FF2B5EF4-FFF2-40B4-BE49-F238E27FC236}">
                <a16:creationId xmlns:a16="http://schemas.microsoft.com/office/drawing/2014/main" id="{E742DAC9-805C-1749-9942-301F6F6A633E}"/>
              </a:ext>
            </a:extLst>
          </p:cNvPr>
          <p:cNvCxnSpPr>
            <a:cxnSpLocks noChangeShapeType="1"/>
            <a:stCxn id="7174" idx="3"/>
            <a:endCxn id="7184" idx="1"/>
          </p:cNvCxnSpPr>
          <p:nvPr/>
        </p:nvCxnSpPr>
        <p:spPr bwMode="auto">
          <a:xfrm>
            <a:off x="3162300" y="3848100"/>
            <a:ext cx="2667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91" name="AutoShape 23">
            <a:extLst>
              <a:ext uri="{FF2B5EF4-FFF2-40B4-BE49-F238E27FC236}">
                <a16:creationId xmlns:a16="http://schemas.microsoft.com/office/drawing/2014/main" id="{3CC3E3CF-7764-7D4F-B99E-55587B7B1D12}"/>
              </a:ext>
            </a:extLst>
          </p:cNvPr>
          <p:cNvCxnSpPr>
            <a:cxnSpLocks noChangeShapeType="1"/>
            <a:stCxn id="7176" idx="3"/>
            <a:endCxn id="7188" idx="1"/>
          </p:cNvCxnSpPr>
          <p:nvPr/>
        </p:nvCxnSpPr>
        <p:spPr bwMode="auto">
          <a:xfrm>
            <a:off x="3195638" y="5181600"/>
            <a:ext cx="2333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92" name="AutoShape 24">
            <a:extLst>
              <a:ext uri="{FF2B5EF4-FFF2-40B4-BE49-F238E27FC236}">
                <a16:creationId xmlns:a16="http://schemas.microsoft.com/office/drawing/2014/main" id="{66F609DF-AF3B-8D43-94E4-35A5998A118A}"/>
              </a:ext>
            </a:extLst>
          </p:cNvPr>
          <p:cNvCxnSpPr>
            <a:cxnSpLocks noChangeShapeType="1"/>
            <a:stCxn id="7175" idx="3"/>
            <a:endCxn id="7185" idx="1"/>
          </p:cNvCxnSpPr>
          <p:nvPr/>
        </p:nvCxnSpPr>
        <p:spPr bwMode="auto">
          <a:xfrm>
            <a:off x="2363788" y="6248400"/>
            <a:ext cx="10652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59551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AutoShape 6">
            <a:extLst>
              <a:ext uri="{FF2B5EF4-FFF2-40B4-BE49-F238E27FC236}">
                <a16:creationId xmlns:a16="http://schemas.microsoft.com/office/drawing/2014/main" id="{F1D5D5C0-4765-4A45-B21A-1509419E7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7940" y="381000"/>
            <a:ext cx="3773488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/>
            <a:r>
              <a:rPr lang="it-IT" altLang="it-IT" sz="2400"/>
              <a:t>Gestione caratteristica o tipica</a:t>
            </a:r>
          </a:p>
          <a:p>
            <a:pPr algn="ctr">
              <a:lnSpc>
                <a:spcPct val="200000"/>
              </a:lnSpc>
              <a:buFont typeface="Symbol" pitchFamily="2" charset="2"/>
              <a:buChar char="®"/>
            </a:pPr>
            <a:r>
              <a:rPr lang="it-IT" altLang="it-IT" sz="2400"/>
              <a:t> area industriale</a:t>
            </a:r>
          </a:p>
          <a:p>
            <a:pPr algn="ctr">
              <a:lnSpc>
                <a:spcPct val="200000"/>
              </a:lnSpc>
              <a:buFont typeface="Symbol" pitchFamily="2" charset="2"/>
              <a:buChar char="®"/>
            </a:pPr>
            <a:r>
              <a:rPr lang="it-IT" altLang="it-IT" sz="2400"/>
              <a:t> altre aree</a:t>
            </a:r>
          </a:p>
        </p:txBody>
      </p:sp>
      <p:sp>
        <p:nvSpPr>
          <p:cNvPr id="8199" name="AutoShape 7">
            <a:extLst>
              <a:ext uri="{FF2B5EF4-FFF2-40B4-BE49-F238E27FC236}">
                <a16:creationId xmlns:a16="http://schemas.microsoft.com/office/drawing/2014/main" id="{B57B6408-D0D7-AE41-B335-5AEA4A6AB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1803" y="2895600"/>
            <a:ext cx="2924175" cy="31083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it-IT" altLang="it-IT" sz="2400"/>
              <a:t>Gestione extra caratteristica</a:t>
            </a: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F4B61B4B-BA84-854B-BB82-ABF006489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928" y="5486400"/>
            <a:ext cx="1433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 typeface="Symbol" pitchFamily="2" charset="2"/>
              <a:buChar char="®"/>
            </a:pPr>
            <a:r>
              <a:rPr lang="it-IT" altLang="it-IT" sz="2400"/>
              <a:t> fiscale</a:t>
            </a:r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EB205844-9E4C-D343-8654-B0273A5F9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003" y="4865688"/>
            <a:ext cx="2265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 typeface="Symbol" pitchFamily="2" charset="2"/>
              <a:buChar char="®"/>
            </a:pPr>
            <a:r>
              <a:rPr lang="it-IT" altLang="it-IT" sz="2400"/>
              <a:t> straordinaria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D97AB18E-0955-3E41-AADD-F76409EEC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4403" y="2955925"/>
            <a:ext cx="1960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 typeface="Symbol" pitchFamily="2" charset="2"/>
              <a:buChar char="®"/>
            </a:pPr>
            <a:r>
              <a:rPr lang="it-IT" altLang="it-IT" sz="2400"/>
              <a:t> finanziaria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F82348FB-CC25-A749-8CA1-7226E06DF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1840" y="3575050"/>
            <a:ext cx="2324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Font typeface="Symbol" pitchFamily="2" charset="2"/>
              <a:buChar char="®"/>
            </a:pPr>
            <a:r>
              <a:rPr lang="it-IT" altLang="it-IT" sz="2400"/>
              <a:t> patrimoniale</a:t>
            </a:r>
          </a:p>
        </p:txBody>
      </p:sp>
      <p:grpSp>
        <p:nvGrpSpPr>
          <p:cNvPr id="8239" name="Group 47">
            <a:extLst>
              <a:ext uri="{FF2B5EF4-FFF2-40B4-BE49-F238E27FC236}">
                <a16:creationId xmlns:a16="http://schemas.microsoft.com/office/drawing/2014/main" id="{706BE79B-FAFE-BA48-BE1D-8C979EBB995E}"/>
              </a:ext>
            </a:extLst>
          </p:cNvPr>
          <p:cNvGrpSpPr>
            <a:grpSpLocks/>
          </p:cNvGrpSpPr>
          <p:nvPr/>
        </p:nvGrpSpPr>
        <p:grpSpPr bwMode="auto">
          <a:xfrm>
            <a:off x="5027240" y="3657600"/>
            <a:ext cx="3505200" cy="822325"/>
            <a:chOff x="2466" y="2592"/>
            <a:chExt cx="2208" cy="518"/>
          </a:xfrm>
        </p:grpSpPr>
        <p:sp>
          <p:nvSpPr>
            <p:cNvPr id="8221" name="Text Box 29">
              <a:extLst>
                <a:ext uri="{FF2B5EF4-FFF2-40B4-BE49-F238E27FC236}">
                  <a16:creationId xmlns:a16="http://schemas.microsoft.com/office/drawing/2014/main" id="{D9725F10-420D-A24B-9EA7-D2923D7AE7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4" y="2592"/>
              <a:ext cx="96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t-IT" altLang="it-IT" sz="2400" i="1"/>
                <a:t>reddito ordinario</a:t>
              </a:r>
            </a:p>
          </p:txBody>
        </p:sp>
        <p:sp>
          <p:nvSpPr>
            <p:cNvPr id="8233" name="Line 41">
              <a:extLst>
                <a:ext uri="{FF2B5EF4-FFF2-40B4-BE49-F238E27FC236}">
                  <a16:creationId xmlns:a16="http://schemas.microsoft.com/office/drawing/2014/main" id="{5585A125-1E5E-CD47-92C7-B04776BC18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6" y="2851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8240" name="Group 48">
            <a:extLst>
              <a:ext uri="{FF2B5EF4-FFF2-40B4-BE49-F238E27FC236}">
                <a16:creationId xmlns:a16="http://schemas.microsoft.com/office/drawing/2014/main" id="{7F757036-4F68-B64C-A2FB-E5160E5C5656}"/>
              </a:ext>
            </a:extLst>
          </p:cNvPr>
          <p:cNvGrpSpPr>
            <a:grpSpLocks/>
          </p:cNvGrpSpPr>
          <p:nvPr/>
        </p:nvGrpSpPr>
        <p:grpSpPr bwMode="auto">
          <a:xfrm>
            <a:off x="5027240" y="5730875"/>
            <a:ext cx="3505200" cy="822325"/>
            <a:chOff x="2352" y="3802"/>
            <a:chExt cx="2208" cy="518"/>
          </a:xfrm>
        </p:grpSpPr>
        <p:sp>
          <p:nvSpPr>
            <p:cNvPr id="8234" name="Text Box 42">
              <a:extLst>
                <a:ext uri="{FF2B5EF4-FFF2-40B4-BE49-F238E27FC236}">
                  <a16:creationId xmlns:a16="http://schemas.microsoft.com/office/drawing/2014/main" id="{32E0F11A-140A-7D47-AC89-09F181FD3F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3802"/>
              <a:ext cx="96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t-IT" altLang="it-IT" sz="2400" b="1"/>
                <a:t>reddito netto</a:t>
              </a:r>
              <a:endParaRPr lang="it-IT" altLang="it-IT" sz="2400"/>
            </a:p>
          </p:txBody>
        </p:sp>
        <p:sp>
          <p:nvSpPr>
            <p:cNvPr id="8235" name="Line 43">
              <a:extLst>
                <a:ext uri="{FF2B5EF4-FFF2-40B4-BE49-F238E27FC236}">
                  <a16:creationId xmlns:a16="http://schemas.microsoft.com/office/drawing/2014/main" id="{EA85A305-C3D7-0F46-BEAB-7FA9D3C5FD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4061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8245" name="Group 53">
            <a:extLst>
              <a:ext uri="{FF2B5EF4-FFF2-40B4-BE49-F238E27FC236}">
                <a16:creationId xmlns:a16="http://schemas.microsoft.com/office/drawing/2014/main" id="{94AD6CCD-5788-564E-9C42-24C2EA26D150}"/>
              </a:ext>
            </a:extLst>
          </p:cNvPr>
          <p:cNvGrpSpPr>
            <a:grpSpLocks/>
          </p:cNvGrpSpPr>
          <p:nvPr/>
        </p:nvGrpSpPr>
        <p:grpSpPr bwMode="auto">
          <a:xfrm>
            <a:off x="912440" y="2378075"/>
            <a:ext cx="3657600" cy="822325"/>
            <a:chOff x="192" y="1498"/>
            <a:chExt cx="2304" cy="518"/>
          </a:xfrm>
        </p:grpSpPr>
        <p:sp>
          <p:nvSpPr>
            <p:cNvPr id="8225" name="Text Box 33">
              <a:extLst>
                <a:ext uri="{FF2B5EF4-FFF2-40B4-BE49-F238E27FC236}">
                  <a16:creationId xmlns:a16="http://schemas.microsoft.com/office/drawing/2014/main" id="{BFAD2696-5510-4042-8F77-D2C1E0C70B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498"/>
              <a:ext cx="100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t-IT" altLang="it-IT" sz="2400" b="1"/>
                <a:t>reddito operativo</a:t>
              </a:r>
              <a:endParaRPr lang="it-IT" altLang="it-IT" sz="2400"/>
            </a:p>
          </p:txBody>
        </p:sp>
        <p:sp>
          <p:nvSpPr>
            <p:cNvPr id="8236" name="Line 44">
              <a:extLst>
                <a:ext uri="{FF2B5EF4-FFF2-40B4-BE49-F238E27FC236}">
                  <a16:creationId xmlns:a16="http://schemas.microsoft.com/office/drawing/2014/main" id="{EC57C845-E6BB-1D49-8FE9-FEB68ED787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48" y="1757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8244" name="Group 52">
            <a:extLst>
              <a:ext uri="{FF2B5EF4-FFF2-40B4-BE49-F238E27FC236}">
                <a16:creationId xmlns:a16="http://schemas.microsoft.com/office/drawing/2014/main" id="{8773257B-30E0-5644-837D-A400ADADDF8A}"/>
              </a:ext>
            </a:extLst>
          </p:cNvPr>
          <p:cNvGrpSpPr>
            <a:grpSpLocks/>
          </p:cNvGrpSpPr>
          <p:nvPr/>
        </p:nvGrpSpPr>
        <p:grpSpPr bwMode="auto">
          <a:xfrm>
            <a:off x="683840" y="1600200"/>
            <a:ext cx="3886200" cy="822325"/>
            <a:chOff x="240" y="1344"/>
            <a:chExt cx="2448" cy="518"/>
          </a:xfrm>
        </p:grpSpPr>
        <p:sp>
          <p:nvSpPr>
            <p:cNvPr id="8242" name="Text Box 50">
              <a:extLst>
                <a:ext uri="{FF2B5EF4-FFF2-40B4-BE49-F238E27FC236}">
                  <a16:creationId xmlns:a16="http://schemas.microsoft.com/office/drawing/2014/main" id="{C2B126E3-FF03-8846-BD6C-BECDCD0899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1344"/>
              <a:ext cx="115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t-IT" altLang="it-IT" sz="2400" i="1"/>
                <a:t>utile lordo industriale</a:t>
              </a:r>
              <a:endParaRPr lang="it-IT" altLang="it-IT" sz="2400"/>
            </a:p>
          </p:txBody>
        </p:sp>
        <p:sp>
          <p:nvSpPr>
            <p:cNvPr id="8243" name="Line 51">
              <a:extLst>
                <a:ext uri="{FF2B5EF4-FFF2-40B4-BE49-F238E27FC236}">
                  <a16:creationId xmlns:a16="http://schemas.microsoft.com/office/drawing/2014/main" id="{C70CBF45-AF9A-514C-8ADE-D8DFED447A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40" y="1603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413326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12FA5B95-EFA0-D54B-9F56-855477244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465138"/>
            <a:ext cx="6246812" cy="490776"/>
          </a:xfrm>
          <a:prstGeom prst="bevel">
            <a:avLst>
              <a:gd name="adj" fmla="val 125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/>
              <a:t>Analisi della redditività per indici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FAA09EA8-CA86-454B-BE73-FFB2B440F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447800"/>
            <a:ext cx="5334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altLang="it-IT" sz="2400"/>
              <a:t>tasso di redditività del capitale proprio</a:t>
            </a:r>
          </a:p>
        </p:txBody>
      </p:sp>
      <p:grpSp>
        <p:nvGrpSpPr>
          <p:cNvPr id="9255" name="Group 39">
            <a:extLst>
              <a:ext uri="{FF2B5EF4-FFF2-40B4-BE49-F238E27FC236}">
                <a16:creationId xmlns:a16="http://schemas.microsoft.com/office/drawing/2014/main" id="{EBD478D1-30F9-DB4D-9421-573FABC743E0}"/>
              </a:ext>
            </a:extLst>
          </p:cNvPr>
          <p:cNvGrpSpPr>
            <a:grpSpLocks/>
          </p:cNvGrpSpPr>
          <p:nvPr/>
        </p:nvGrpSpPr>
        <p:grpSpPr bwMode="auto">
          <a:xfrm>
            <a:off x="1830388" y="2520950"/>
            <a:ext cx="5422900" cy="2087563"/>
            <a:chOff x="1442" y="1459"/>
            <a:chExt cx="3416" cy="1315"/>
          </a:xfrm>
        </p:grpSpPr>
        <p:sp>
          <p:nvSpPr>
            <p:cNvPr id="9244" name="Text Box 28">
              <a:extLst>
                <a:ext uri="{FF2B5EF4-FFF2-40B4-BE49-F238E27FC236}">
                  <a16:creationId xmlns:a16="http://schemas.microsoft.com/office/drawing/2014/main" id="{49FE7215-89B4-0E45-8AF5-8D0B392BA9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8" y="2256"/>
              <a:ext cx="82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t-IT" altLang="it-IT" sz="2400"/>
                <a:t>reddito netto</a:t>
              </a:r>
            </a:p>
          </p:txBody>
        </p:sp>
        <p:sp>
          <p:nvSpPr>
            <p:cNvPr id="9245" name="Text Box 29">
              <a:extLst>
                <a:ext uri="{FF2B5EF4-FFF2-40B4-BE49-F238E27FC236}">
                  <a16:creationId xmlns:a16="http://schemas.microsoft.com/office/drawing/2014/main" id="{C4182DFF-3629-C843-BE2D-3024256994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2256"/>
              <a:ext cx="82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t-IT" altLang="it-IT" sz="2400"/>
                <a:t>capitale netto</a:t>
              </a:r>
            </a:p>
          </p:txBody>
        </p:sp>
        <p:cxnSp>
          <p:nvCxnSpPr>
            <p:cNvPr id="9247" name="AutoShape 31">
              <a:extLst>
                <a:ext uri="{FF2B5EF4-FFF2-40B4-BE49-F238E27FC236}">
                  <a16:creationId xmlns:a16="http://schemas.microsoft.com/office/drawing/2014/main" id="{B4B0C2C8-906E-9B4A-A68A-51E135E89A50}"/>
                </a:ext>
              </a:extLst>
            </p:cNvPr>
            <p:cNvCxnSpPr>
              <a:cxnSpLocks noChangeShapeType="1"/>
              <a:stCxn id="9244" idx="0"/>
              <a:endCxn id="9249" idx="2"/>
            </p:cNvCxnSpPr>
            <p:nvPr/>
          </p:nvCxnSpPr>
          <p:spPr bwMode="auto">
            <a:xfrm rot="16200000">
              <a:off x="2798" y="1877"/>
              <a:ext cx="432" cy="32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48" name="Rectangle 32">
              <a:extLst>
                <a:ext uri="{FF2B5EF4-FFF2-40B4-BE49-F238E27FC236}">
                  <a16:creationId xmlns:a16="http://schemas.microsoft.com/office/drawing/2014/main" id="{484303A4-DA53-0249-902E-02E3FA3165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" y="1459"/>
              <a:ext cx="95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R.O.E. </a:t>
              </a:r>
            </a:p>
          </p:txBody>
        </p:sp>
        <p:sp>
          <p:nvSpPr>
            <p:cNvPr id="9249" name="Rectangle 33">
              <a:extLst>
                <a:ext uri="{FF2B5EF4-FFF2-40B4-BE49-F238E27FC236}">
                  <a16:creationId xmlns:a16="http://schemas.microsoft.com/office/drawing/2014/main" id="{9A68AC27-5B46-9048-A1E1-B47F93695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5" y="1459"/>
              <a:ext cx="4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Rn</a:t>
              </a:r>
            </a:p>
          </p:txBody>
        </p:sp>
        <p:sp>
          <p:nvSpPr>
            <p:cNvPr id="9250" name="Rectangle 34">
              <a:extLst>
                <a:ext uri="{FF2B5EF4-FFF2-40B4-BE49-F238E27FC236}">
                  <a16:creationId xmlns:a16="http://schemas.microsoft.com/office/drawing/2014/main" id="{26F07BF3-049F-4646-B5B4-75B1C0E9E2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4" y="1459"/>
              <a:ext cx="18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/</a:t>
              </a:r>
            </a:p>
          </p:txBody>
        </p:sp>
        <p:sp>
          <p:nvSpPr>
            <p:cNvPr id="9251" name="Rectangle 35">
              <a:extLst>
                <a:ext uri="{FF2B5EF4-FFF2-40B4-BE49-F238E27FC236}">
                  <a16:creationId xmlns:a16="http://schemas.microsoft.com/office/drawing/2014/main" id="{E06C4C8D-0DB6-FC43-9BAE-8E8F7952B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7" y="1459"/>
              <a:ext cx="4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Cn</a:t>
              </a:r>
            </a:p>
          </p:txBody>
        </p:sp>
        <p:sp>
          <p:nvSpPr>
            <p:cNvPr id="9252" name="Rectangle 36">
              <a:extLst>
                <a:ext uri="{FF2B5EF4-FFF2-40B4-BE49-F238E27FC236}">
                  <a16:creationId xmlns:a16="http://schemas.microsoft.com/office/drawing/2014/main" id="{85B144C9-4803-0B45-8201-C6AC66F92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3" y="1459"/>
              <a:ext cx="26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=</a:t>
              </a:r>
            </a:p>
          </p:txBody>
        </p:sp>
        <p:cxnSp>
          <p:nvCxnSpPr>
            <p:cNvPr id="9253" name="AutoShape 37">
              <a:extLst>
                <a:ext uri="{FF2B5EF4-FFF2-40B4-BE49-F238E27FC236}">
                  <a16:creationId xmlns:a16="http://schemas.microsoft.com/office/drawing/2014/main" id="{6C98703A-8854-A04D-B3E7-6523DA88EA45}"/>
                </a:ext>
              </a:extLst>
            </p:cNvPr>
            <p:cNvCxnSpPr>
              <a:cxnSpLocks noChangeShapeType="1"/>
              <a:stCxn id="9251" idx="2"/>
              <a:endCxn id="9245" idx="0"/>
            </p:cNvCxnSpPr>
            <p:nvPr/>
          </p:nvCxnSpPr>
          <p:spPr bwMode="auto">
            <a:xfrm rot="16200000" flipH="1">
              <a:off x="4056" y="1867"/>
              <a:ext cx="432" cy="34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54" name="Text Box 38">
            <a:extLst>
              <a:ext uri="{FF2B5EF4-FFF2-40B4-BE49-F238E27FC236}">
                <a16:creationId xmlns:a16="http://schemas.microsoft.com/office/drawing/2014/main" id="{76B2A214-CFDB-F444-9107-E2C95CC14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121275"/>
            <a:ext cx="75596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800"/>
              <a:t>capacità dell’azienda di remunerare adeguatamente o meno i portatori del capitale di proprietà</a:t>
            </a:r>
          </a:p>
        </p:txBody>
      </p:sp>
    </p:spTree>
    <p:extLst>
      <p:ext uri="{BB962C8B-B14F-4D97-AF65-F5344CB8AC3E}">
        <p14:creationId xmlns:p14="http://schemas.microsoft.com/office/powerpoint/2010/main" val="3405753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>
            <a:extLst>
              <a:ext uri="{FF2B5EF4-FFF2-40B4-BE49-F238E27FC236}">
                <a16:creationId xmlns:a16="http://schemas.microsoft.com/office/drawing/2014/main" id="{6151E675-8827-6340-9909-A7E0BF11E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465138"/>
            <a:ext cx="6246812" cy="490776"/>
          </a:xfrm>
          <a:prstGeom prst="bevel">
            <a:avLst>
              <a:gd name="adj" fmla="val 125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/>
              <a:t>Analisi della redditività per indici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C98DA8B5-55F6-7640-B150-001731C79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447800"/>
            <a:ext cx="55626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altLang="it-IT" sz="2400"/>
              <a:t>tasso di redditività del capitale investito</a:t>
            </a: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59F9806B-E135-0142-9DDD-E6C917D5F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786188"/>
            <a:ext cx="16748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400"/>
              <a:t>reddito operativo</a:t>
            </a: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C893DAD2-CA02-2D4B-9422-64129267E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5" y="3786188"/>
            <a:ext cx="1311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400"/>
              <a:t>capitale investito</a:t>
            </a:r>
          </a:p>
        </p:txBody>
      </p:sp>
      <p:cxnSp>
        <p:nvCxnSpPr>
          <p:cNvPr id="12295" name="AutoShape 7">
            <a:extLst>
              <a:ext uri="{FF2B5EF4-FFF2-40B4-BE49-F238E27FC236}">
                <a16:creationId xmlns:a16="http://schemas.microsoft.com/office/drawing/2014/main" id="{2C0C6666-5CBC-7247-B6FD-DB456AF217EF}"/>
              </a:ext>
            </a:extLst>
          </p:cNvPr>
          <p:cNvCxnSpPr>
            <a:cxnSpLocks noChangeShapeType="1"/>
            <a:stCxn id="12293" idx="0"/>
            <a:endCxn id="12297" idx="2"/>
          </p:cNvCxnSpPr>
          <p:nvPr/>
        </p:nvCxnSpPr>
        <p:spPr bwMode="auto">
          <a:xfrm rot="16200000">
            <a:off x="3813969" y="3183731"/>
            <a:ext cx="674688" cy="530225"/>
          </a:xfrm>
          <a:prstGeom prst="bentConnector3">
            <a:avLst>
              <a:gd name="adj1" fmla="val 49884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6" name="Rectangle 8">
            <a:extLst>
              <a:ext uri="{FF2B5EF4-FFF2-40B4-BE49-F238E27FC236}">
                <a16:creationId xmlns:a16="http://schemas.microsoft.com/office/drawing/2014/main" id="{536CCDC6-722F-2E49-B7D9-2F306AF1D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2532063"/>
            <a:ext cx="13573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R.O.I. </a:t>
            </a:r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C1DAE007-06D6-8240-89C9-43308ACAB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0" y="2532063"/>
            <a:ext cx="703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Ro</a:t>
            </a:r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E4B85FD6-3F9C-5248-BE65-14BEEA05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4275" y="2532063"/>
            <a:ext cx="2968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/</a:t>
            </a:r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0ED03BAE-8EF0-9E47-A954-448F43594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7200" y="2532063"/>
            <a:ext cx="703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(Ci</a:t>
            </a:r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40B8BEDA-F4F6-3041-B61B-07114EB5D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4713" y="2532063"/>
            <a:ext cx="4222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=</a:t>
            </a: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2C032C7D-441B-9C40-A9F1-B6174A390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257800"/>
            <a:ext cx="6096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800"/>
              <a:t>capacità della gestione caratteristica di produrre reddito</a:t>
            </a:r>
          </a:p>
        </p:txBody>
      </p:sp>
      <p:sp>
        <p:nvSpPr>
          <p:cNvPr id="12303" name="Rectangle 15">
            <a:extLst>
              <a:ext uri="{FF2B5EF4-FFF2-40B4-BE49-F238E27FC236}">
                <a16:creationId xmlns:a16="http://schemas.microsoft.com/office/drawing/2014/main" id="{D55E5DEB-D5E8-4241-A978-05E7A1278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3488" y="2533650"/>
            <a:ext cx="3190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-</a:t>
            </a:r>
          </a:p>
        </p:txBody>
      </p:sp>
      <p:sp>
        <p:nvSpPr>
          <p:cNvPr id="12304" name="Rectangle 16">
            <a:extLst>
              <a:ext uri="{FF2B5EF4-FFF2-40B4-BE49-F238E27FC236}">
                <a16:creationId xmlns:a16="http://schemas.microsoft.com/office/drawing/2014/main" id="{B6613F27-1B49-D745-B978-C8E41089C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9588" y="253365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K)</a:t>
            </a:r>
          </a:p>
        </p:txBody>
      </p:sp>
      <p:sp>
        <p:nvSpPr>
          <p:cNvPr id="12306" name="Text Box 18">
            <a:extLst>
              <a:ext uri="{FF2B5EF4-FFF2-40B4-BE49-F238E27FC236}">
                <a16:creationId xmlns:a16="http://schemas.microsoft.com/office/drawing/2014/main" id="{24EE95BC-2488-434D-82A4-F88476869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10000"/>
            <a:ext cx="2819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400"/>
              <a:t>investimenti gestione extra-caratteristica</a:t>
            </a:r>
          </a:p>
        </p:txBody>
      </p:sp>
      <p:cxnSp>
        <p:nvCxnSpPr>
          <p:cNvPr id="12307" name="AutoShape 19">
            <a:extLst>
              <a:ext uri="{FF2B5EF4-FFF2-40B4-BE49-F238E27FC236}">
                <a16:creationId xmlns:a16="http://schemas.microsoft.com/office/drawing/2014/main" id="{B0EFD7E5-B5E1-FF43-9D45-A548F974D7E1}"/>
              </a:ext>
            </a:extLst>
          </p:cNvPr>
          <p:cNvCxnSpPr>
            <a:cxnSpLocks noChangeShapeType="1"/>
            <a:stCxn id="12304" idx="2"/>
            <a:endCxn id="12306" idx="0"/>
          </p:cNvCxnSpPr>
          <p:nvPr/>
        </p:nvCxnSpPr>
        <p:spPr bwMode="auto">
          <a:xfrm rot="16200000" flipH="1">
            <a:off x="7096126" y="3171825"/>
            <a:ext cx="696912" cy="579437"/>
          </a:xfrm>
          <a:prstGeom prst="bentConnector3">
            <a:avLst>
              <a:gd name="adj1" fmla="val 4988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8" name="AutoShape 20">
            <a:extLst>
              <a:ext uri="{FF2B5EF4-FFF2-40B4-BE49-F238E27FC236}">
                <a16:creationId xmlns:a16="http://schemas.microsoft.com/office/drawing/2014/main" id="{F8AE34EC-3C4E-D542-99B6-CF6D78441A5D}"/>
              </a:ext>
            </a:extLst>
          </p:cNvPr>
          <p:cNvCxnSpPr>
            <a:cxnSpLocks noChangeShapeType="1"/>
            <a:stCxn id="12299" idx="2"/>
            <a:endCxn id="12294" idx="0"/>
          </p:cNvCxnSpPr>
          <p:nvPr/>
        </p:nvCxnSpPr>
        <p:spPr bwMode="auto">
          <a:xfrm flipH="1">
            <a:off x="5821363" y="3111500"/>
            <a:ext cx="68262" cy="674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71988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>
            <a:extLst>
              <a:ext uri="{FF2B5EF4-FFF2-40B4-BE49-F238E27FC236}">
                <a16:creationId xmlns:a16="http://schemas.microsoft.com/office/drawing/2014/main" id="{48C974B9-C10C-ED41-9DE9-918A63502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696" y="465138"/>
            <a:ext cx="6241504" cy="490776"/>
          </a:xfrm>
          <a:prstGeom prst="bevel">
            <a:avLst>
              <a:gd name="adj" fmla="val 125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altLang="it-IT"/>
              <a:t>Analisi della redditività per indici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EAED624D-D455-2C46-8272-650FF4B7B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447800"/>
            <a:ext cx="55626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altLang="it-IT" sz="2400"/>
              <a:t>scomposizione del R.O.I.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2780AB58-3AAA-6240-AA19-C25D40DA4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505200"/>
            <a:ext cx="16748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400"/>
              <a:t>redditività delle vendite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5796139B-D32D-D647-86B3-F98D45502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5" y="2590800"/>
            <a:ext cx="1311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400"/>
              <a:t>vendite</a:t>
            </a:r>
          </a:p>
        </p:txBody>
      </p:sp>
      <p:grpSp>
        <p:nvGrpSpPr>
          <p:cNvPr id="13342" name="Group 30">
            <a:extLst>
              <a:ext uri="{FF2B5EF4-FFF2-40B4-BE49-F238E27FC236}">
                <a16:creationId xmlns:a16="http://schemas.microsoft.com/office/drawing/2014/main" id="{507EC61B-7086-F14F-8FA3-BD9A08301AD0}"/>
              </a:ext>
            </a:extLst>
          </p:cNvPr>
          <p:cNvGrpSpPr>
            <a:grpSpLocks/>
          </p:cNvGrpSpPr>
          <p:nvPr/>
        </p:nvGrpSpPr>
        <p:grpSpPr bwMode="auto">
          <a:xfrm>
            <a:off x="917575" y="2532063"/>
            <a:ext cx="3349625" cy="579437"/>
            <a:chOff x="578" y="1595"/>
            <a:chExt cx="2110" cy="365"/>
          </a:xfrm>
        </p:grpSpPr>
        <p:sp>
          <p:nvSpPr>
            <p:cNvPr id="13319" name="Rectangle 7">
              <a:extLst>
                <a:ext uri="{FF2B5EF4-FFF2-40B4-BE49-F238E27FC236}">
                  <a16:creationId xmlns:a16="http://schemas.microsoft.com/office/drawing/2014/main" id="{F7718F07-FF1A-E34C-8B5A-6455740BE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" y="1595"/>
              <a:ext cx="955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R.O.S. </a:t>
              </a:r>
            </a:p>
          </p:txBody>
        </p:sp>
        <p:sp>
          <p:nvSpPr>
            <p:cNvPr id="13320" name="Rectangle 8">
              <a:extLst>
                <a:ext uri="{FF2B5EF4-FFF2-40B4-BE49-F238E27FC236}">
                  <a16:creationId xmlns:a16="http://schemas.microsoft.com/office/drawing/2014/main" id="{C26E3D52-23A2-0E44-BE2E-936108E7BF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5" y="1595"/>
              <a:ext cx="4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Ro</a:t>
              </a:r>
            </a:p>
          </p:txBody>
        </p:sp>
        <p:sp>
          <p:nvSpPr>
            <p:cNvPr id="13321" name="Rectangle 9">
              <a:extLst>
                <a:ext uri="{FF2B5EF4-FFF2-40B4-BE49-F238E27FC236}">
                  <a16:creationId xmlns:a16="http://schemas.microsoft.com/office/drawing/2014/main" id="{CAC68F5B-2512-0C4D-A9F8-740DF4F46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1" y="1595"/>
              <a:ext cx="18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/</a:t>
              </a:r>
            </a:p>
          </p:txBody>
        </p:sp>
        <p:sp>
          <p:nvSpPr>
            <p:cNvPr id="13322" name="Rectangle 10">
              <a:extLst>
                <a:ext uri="{FF2B5EF4-FFF2-40B4-BE49-F238E27FC236}">
                  <a16:creationId xmlns:a16="http://schemas.microsoft.com/office/drawing/2014/main" id="{7906C043-6400-7E4C-ABE8-8260705D3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1" y="1595"/>
              <a:ext cx="28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V</a:t>
              </a:r>
            </a:p>
          </p:txBody>
        </p:sp>
        <p:sp>
          <p:nvSpPr>
            <p:cNvPr id="13323" name="Rectangle 11">
              <a:extLst>
                <a:ext uri="{FF2B5EF4-FFF2-40B4-BE49-F238E27FC236}">
                  <a16:creationId xmlns:a16="http://schemas.microsoft.com/office/drawing/2014/main" id="{D900E145-E6D4-F64F-AE51-73D9D9517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6" y="1595"/>
              <a:ext cx="26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=</a:t>
              </a:r>
            </a:p>
          </p:txBody>
        </p:sp>
      </p:grpSp>
      <p:cxnSp>
        <p:nvCxnSpPr>
          <p:cNvPr id="13329" name="AutoShape 17">
            <a:extLst>
              <a:ext uri="{FF2B5EF4-FFF2-40B4-BE49-F238E27FC236}">
                <a16:creationId xmlns:a16="http://schemas.microsoft.com/office/drawing/2014/main" id="{099D2554-04BC-6247-A4B9-9C2867BFE39A}"/>
              </a:ext>
            </a:extLst>
          </p:cNvPr>
          <p:cNvCxnSpPr>
            <a:cxnSpLocks noChangeShapeType="1"/>
            <a:stCxn id="13322" idx="3"/>
            <a:endCxn id="13317" idx="1"/>
          </p:cNvCxnSpPr>
          <p:nvPr/>
        </p:nvCxnSpPr>
        <p:spPr bwMode="auto">
          <a:xfrm flipV="1">
            <a:off x="4267200" y="2819400"/>
            <a:ext cx="898525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32" name="Text Box 20">
            <a:extLst>
              <a:ext uri="{FF2B5EF4-FFF2-40B4-BE49-F238E27FC236}">
                <a16:creationId xmlns:a16="http://schemas.microsoft.com/office/drawing/2014/main" id="{44E43331-4C53-C046-83E7-F8E20EE77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953000"/>
            <a:ext cx="2438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400"/>
              <a:t>velocità di rotazione degli investimenti</a:t>
            </a:r>
          </a:p>
        </p:txBody>
      </p:sp>
      <p:cxnSp>
        <p:nvCxnSpPr>
          <p:cNvPr id="13338" name="AutoShape 26">
            <a:extLst>
              <a:ext uri="{FF2B5EF4-FFF2-40B4-BE49-F238E27FC236}">
                <a16:creationId xmlns:a16="http://schemas.microsoft.com/office/drawing/2014/main" id="{847967EF-0594-8442-884B-9995F3709AAA}"/>
              </a:ext>
            </a:extLst>
          </p:cNvPr>
          <p:cNvCxnSpPr>
            <a:cxnSpLocks noChangeShapeType="1"/>
            <a:stCxn id="13339" idx="2"/>
            <a:endCxn id="13332" idx="0"/>
          </p:cNvCxnSpPr>
          <p:nvPr/>
        </p:nvCxnSpPr>
        <p:spPr bwMode="auto">
          <a:xfrm flipH="1">
            <a:off x="4495800" y="4572000"/>
            <a:ext cx="1588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344" name="Group 32">
            <a:extLst>
              <a:ext uri="{FF2B5EF4-FFF2-40B4-BE49-F238E27FC236}">
                <a16:creationId xmlns:a16="http://schemas.microsoft.com/office/drawing/2014/main" id="{7E992AF8-3908-3143-BFA7-909678F59B3B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3992563"/>
            <a:ext cx="4021138" cy="579437"/>
            <a:chOff x="2880" y="2171"/>
            <a:chExt cx="2533" cy="365"/>
          </a:xfrm>
        </p:grpSpPr>
        <p:sp>
          <p:nvSpPr>
            <p:cNvPr id="13325" name="Rectangle 13">
              <a:extLst>
                <a:ext uri="{FF2B5EF4-FFF2-40B4-BE49-F238E27FC236}">
                  <a16:creationId xmlns:a16="http://schemas.microsoft.com/office/drawing/2014/main" id="{5AB81A21-6CC5-5445-B177-DB55DD47C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9" y="2171"/>
              <a:ext cx="18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/</a:t>
              </a:r>
            </a:p>
          </p:txBody>
        </p:sp>
        <p:sp>
          <p:nvSpPr>
            <p:cNvPr id="13330" name="Rectangle 18">
              <a:extLst>
                <a:ext uri="{FF2B5EF4-FFF2-40B4-BE49-F238E27FC236}">
                  <a16:creationId xmlns:a16="http://schemas.microsoft.com/office/drawing/2014/main" id="{7E7320C3-5FC5-974D-A774-8EAFB5925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" y="2171"/>
              <a:ext cx="28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V</a:t>
              </a:r>
            </a:p>
          </p:txBody>
        </p:sp>
        <p:sp>
          <p:nvSpPr>
            <p:cNvPr id="13333" name="Rectangle 21">
              <a:extLst>
                <a:ext uri="{FF2B5EF4-FFF2-40B4-BE49-F238E27FC236}">
                  <a16:creationId xmlns:a16="http://schemas.microsoft.com/office/drawing/2014/main" id="{806E8B85-4E54-AB42-BB2E-F558852200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1" y="2171"/>
              <a:ext cx="4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(Ci</a:t>
              </a:r>
            </a:p>
          </p:txBody>
        </p:sp>
        <p:sp>
          <p:nvSpPr>
            <p:cNvPr id="13334" name="Rectangle 22">
              <a:extLst>
                <a:ext uri="{FF2B5EF4-FFF2-40B4-BE49-F238E27FC236}">
                  <a16:creationId xmlns:a16="http://schemas.microsoft.com/office/drawing/2014/main" id="{13B9B303-D067-BB43-BC10-D18C6F4CA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4" y="2171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-</a:t>
              </a:r>
            </a:p>
          </p:txBody>
        </p:sp>
        <p:sp>
          <p:nvSpPr>
            <p:cNvPr id="13335" name="Rectangle 23">
              <a:extLst>
                <a:ext uri="{FF2B5EF4-FFF2-40B4-BE49-F238E27FC236}">
                  <a16:creationId xmlns:a16="http://schemas.microsoft.com/office/drawing/2014/main" id="{718858D6-E503-7446-97C0-B0F1962B58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" y="2171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K)</a:t>
              </a:r>
            </a:p>
          </p:txBody>
        </p:sp>
        <p:sp>
          <p:nvSpPr>
            <p:cNvPr id="13339" name="Text Box 27">
              <a:extLst>
                <a:ext uri="{FF2B5EF4-FFF2-40B4-BE49-F238E27FC236}">
                  <a16:creationId xmlns:a16="http://schemas.microsoft.com/office/drawing/2014/main" id="{3565FBFB-1F71-944B-A540-1769E59F4D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2171"/>
              <a:ext cx="77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R.C.I.</a:t>
              </a:r>
            </a:p>
          </p:txBody>
        </p:sp>
        <p:sp>
          <p:nvSpPr>
            <p:cNvPr id="13340" name="Rectangle 28">
              <a:extLst>
                <a:ext uri="{FF2B5EF4-FFF2-40B4-BE49-F238E27FC236}">
                  <a16:creationId xmlns:a16="http://schemas.microsoft.com/office/drawing/2014/main" id="{98F0958B-DA34-9444-878C-A2B7FF80E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5" y="2171"/>
              <a:ext cx="26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=</a:t>
              </a:r>
            </a:p>
          </p:txBody>
        </p:sp>
      </p:grpSp>
      <p:cxnSp>
        <p:nvCxnSpPr>
          <p:cNvPr id="13341" name="AutoShape 29">
            <a:extLst>
              <a:ext uri="{FF2B5EF4-FFF2-40B4-BE49-F238E27FC236}">
                <a16:creationId xmlns:a16="http://schemas.microsoft.com/office/drawing/2014/main" id="{4CF6344E-1FB4-AE41-BBD2-C3B4BB249827}"/>
              </a:ext>
            </a:extLst>
          </p:cNvPr>
          <p:cNvCxnSpPr>
            <a:cxnSpLocks noChangeShapeType="1"/>
            <a:stCxn id="13330" idx="0"/>
            <a:endCxn id="13317" idx="2"/>
          </p:cNvCxnSpPr>
          <p:nvPr/>
        </p:nvCxnSpPr>
        <p:spPr bwMode="auto">
          <a:xfrm flipV="1">
            <a:off x="5821363" y="3048000"/>
            <a:ext cx="0" cy="944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43" name="AutoShape 31">
            <a:extLst>
              <a:ext uri="{FF2B5EF4-FFF2-40B4-BE49-F238E27FC236}">
                <a16:creationId xmlns:a16="http://schemas.microsoft.com/office/drawing/2014/main" id="{8F9E03BC-092C-1047-9BDB-0B102597EFE8}"/>
              </a:ext>
            </a:extLst>
          </p:cNvPr>
          <p:cNvCxnSpPr>
            <a:cxnSpLocks noChangeShapeType="1"/>
            <a:stCxn id="13316" idx="0"/>
            <a:endCxn id="13319" idx="2"/>
          </p:cNvCxnSpPr>
          <p:nvPr/>
        </p:nvCxnSpPr>
        <p:spPr bwMode="auto">
          <a:xfrm flipV="1">
            <a:off x="1676400" y="3111500"/>
            <a:ext cx="0" cy="393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5305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>
            <a:extLst>
              <a:ext uri="{FF2B5EF4-FFF2-40B4-BE49-F238E27FC236}">
                <a16:creationId xmlns:a16="http://schemas.microsoft.com/office/drawing/2014/main" id="{8A229613-CA94-8E4B-B5F7-39CF612B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672" y="441325"/>
            <a:ext cx="7295728" cy="433626"/>
          </a:xfrm>
          <a:prstGeom prst="bevel">
            <a:avLst>
              <a:gd name="adj" fmla="val 7806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 algn="ctr"/>
            <a:r>
              <a:rPr lang="it-IT" altLang="it-IT"/>
              <a:t>Analisi dei riflessi economici dell’indebitamento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386E87C7-9873-D243-BEB8-DEA709E84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782763"/>
            <a:ext cx="297180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>
              <a:lnSpc>
                <a:spcPct val="150000"/>
              </a:lnSpc>
            </a:pPr>
            <a:r>
              <a:rPr lang="it-IT" altLang="it-IT"/>
              <a:t>leva finanziaria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D00737E6-B1F5-4A49-8D4B-14A19A0B1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8006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400"/>
              <a:t>debiti</a:t>
            </a: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A22A3F53-A7A7-E44D-970A-9F1D1FB4B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800600"/>
            <a:ext cx="16160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400"/>
              <a:t>aliquota imposta sul reddito</a:t>
            </a:r>
          </a:p>
        </p:txBody>
      </p:sp>
      <p:cxnSp>
        <p:nvCxnSpPr>
          <p:cNvPr id="14342" name="AutoShape 6">
            <a:extLst>
              <a:ext uri="{FF2B5EF4-FFF2-40B4-BE49-F238E27FC236}">
                <a16:creationId xmlns:a16="http://schemas.microsoft.com/office/drawing/2014/main" id="{97819920-9512-E140-8BA4-40EE093BA77C}"/>
              </a:ext>
            </a:extLst>
          </p:cNvPr>
          <p:cNvCxnSpPr>
            <a:cxnSpLocks noChangeShapeType="1"/>
            <a:stCxn id="14340" idx="3"/>
            <a:endCxn id="14344" idx="1"/>
          </p:cNvCxnSpPr>
          <p:nvPr/>
        </p:nvCxnSpPr>
        <p:spPr bwMode="auto">
          <a:xfrm flipV="1">
            <a:off x="3505200" y="3148013"/>
            <a:ext cx="747713" cy="1881187"/>
          </a:xfrm>
          <a:prstGeom prst="bentConnector3">
            <a:avLst>
              <a:gd name="adj1" fmla="val 49894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Rectangle 7">
            <a:extLst>
              <a:ext uri="{FF2B5EF4-FFF2-40B4-BE49-F238E27FC236}">
                <a16:creationId xmlns:a16="http://schemas.microsoft.com/office/drawing/2014/main" id="{04ED6F29-2FEC-4F4E-913F-8D095725C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163" y="3200400"/>
            <a:ext cx="15160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R.O.E. </a:t>
            </a:r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7EDEB2F4-004F-A645-BDA2-093033182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4575" y="320040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x</a:t>
            </a:r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5FDC3F29-559E-D44F-BACD-25143C3C5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3200400"/>
            <a:ext cx="2746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i</a:t>
            </a:r>
          </a:p>
        </p:txBody>
      </p:sp>
      <p:sp>
        <p:nvSpPr>
          <p:cNvPr id="14347" name="Rectangle 11">
            <a:extLst>
              <a:ext uri="{FF2B5EF4-FFF2-40B4-BE49-F238E27FC236}">
                <a16:creationId xmlns:a16="http://schemas.microsoft.com/office/drawing/2014/main" id="{7A1BA7C3-70AA-E24D-A979-EC021950E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3200400"/>
            <a:ext cx="422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=</a:t>
            </a:r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452A2CFE-7095-FD45-8367-B84D67BF7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7163" y="3200400"/>
            <a:ext cx="3190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-</a:t>
            </a: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0ECE4B2E-D573-A248-A23D-C22227930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2163" y="3200400"/>
            <a:ext cx="5445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(1</a:t>
            </a:r>
          </a:p>
        </p:txBody>
      </p:sp>
      <p:sp>
        <p:nvSpPr>
          <p:cNvPr id="14351" name="Text Box 15">
            <a:extLst>
              <a:ext uri="{FF2B5EF4-FFF2-40B4-BE49-F238E27FC236}">
                <a16:creationId xmlns:a16="http://schemas.microsoft.com/office/drawing/2014/main" id="{6E5099CE-2C69-6E47-B0D1-69B9F2334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6700" y="4800600"/>
            <a:ext cx="2819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400"/>
              <a:t>tasso medio di interesse sui debiti</a:t>
            </a:r>
          </a:p>
        </p:txBody>
      </p:sp>
      <p:cxnSp>
        <p:nvCxnSpPr>
          <p:cNvPr id="14352" name="AutoShape 16">
            <a:extLst>
              <a:ext uri="{FF2B5EF4-FFF2-40B4-BE49-F238E27FC236}">
                <a16:creationId xmlns:a16="http://schemas.microsoft.com/office/drawing/2014/main" id="{B29EF583-66B6-644D-8830-E3BB1883953A}"/>
              </a:ext>
            </a:extLst>
          </p:cNvPr>
          <p:cNvCxnSpPr>
            <a:cxnSpLocks noChangeShapeType="1"/>
            <a:stCxn id="14346" idx="2"/>
            <a:endCxn id="14351" idx="0"/>
          </p:cNvCxnSpPr>
          <p:nvPr/>
        </p:nvCxnSpPr>
        <p:spPr bwMode="auto">
          <a:xfrm rot="5400000">
            <a:off x="5691188" y="3575050"/>
            <a:ext cx="1020762" cy="1430338"/>
          </a:xfrm>
          <a:prstGeom prst="bentConnector3">
            <a:avLst>
              <a:gd name="adj1" fmla="val 4992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3" name="AutoShape 17">
            <a:extLst>
              <a:ext uri="{FF2B5EF4-FFF2-40B4-BE49-F238E27FC236}">
                <a16:creationId xmlns:a16="http://schemas.microsoft.com/office/drawing/2014/main" id="{7798789E-2AB6-2F40-A8BA-376A81E0D152}"/>
              </a:ext>
            </a:extLst>
          </p:cNvPr>
          <p:cNvCxnSpPr>
            <a:cxnSpLocks noChangeShapeType="1"/>
            <a:stCxn id="14358" idx="2"/>
            <a:endCxn id="14341" idx="0"/>
          </p:cNvCxnSpPr>
          <p:nvPr/>
        </p:nvCxnSpPr>
        <p:spPr bwMode="auto">
          <a:xfrm flipH="1">
            <a:off x="8047038" y="3779838"/>
            <a:ext cx="1587" cy="1020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4" name="Rectangle 18">
            <a:extLst>
              <a:ext uri="{FF2B5EF4-FFF2-40B4-BE49-F238E27FC236}">
                <a16:creationId xmlns:a16="http://schemas.microsoft.com/office/drawing/2014/main" id="{B4BE3AD7-C9E6-4C43-9140-B896113D2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1425" y="3200400"/>
            <a:ext cx="13573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R.O.I. </a:t>
            </a:r>
          </a:p>
        </p:txBody>
      </p:sp>
      <p:grpSp>
        <p:nvGrpSpPr>
          <p:cNvPr id="14361" name="Group 25">
            <a:extLst>
              <a:ext uri="{FF2B5EF4-FFF2-40B4-BE49-F238E27FC236}">
                <a16:creationId xmlns:a16="http://schemas.microsoft.com/office/drawing/2014/main" id="{326CBC3D-2DBC-784C-9B43-8469DC8FE161}"/>
              </a:ext>
            </a:extLst>
          </p:cNvPr>
          <p:cNvGrpSpPr>
            <a:grpSpLocks/>
          </p:cNvGrpSpPr>
          <p:nvPr/>
        </p:nvGrpSpPr>
        <p:grpSpPr bwMode="auto">
          <a:xfrm>
            <a:off x="4197350" y="2857500"/>
            <a:ext cx="703263" cy="1265238"/>
            <a:chOff x="2597" y="1392"/>
            <a:chExt cx="443" cy="797"/>
          </a:xfrm>
        </p:grpSpPr>
        <p:sp>
          <p:nvSpPr>
            <p:cNvPr id="14344" name="Rectangle 8">
              <a:extLst>
                <a:ext uri="{FF2B5EF4-FFF2-40B4-BE49-F238E27FC236}">
                  <a16:creationId xmlns:a16="http://schemas.microsoft.com/office/drawing/2014/main" id="{A721EB0D-6B74-B047-8A3B-FAD9232B43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2" y="1392"/>
              <a:ext cx="3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Dt</a:t>
              </a:r>
            </a:p>
          </p:txBody>
        </p:sp>
        <p:sp>
          <p:nvSpPr>
            <p:cNvPr id="14355" name="Line 19">
              <a:extLst>
                <a:ext uri="{FF2B5EF4-FFF2-40B4-BE49-F238E27FC236}">
                  <a16:creationId xmlns:a16="http://schemas.microsoft.com/office/drawing/2014/main" id="{74C19731-94FD-884B-BD14-A7DEEA28A0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0" y="1790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356" name="Rectangle 20">
              <a:extLst>
                <a:ext uri="{FF2B5EF4-FFF2-40B4-BE49-F238E27FC236}">
                  <a16:creationId xmlns:a16="http://schemas.microsoft.com/office/drawing/2014/main" id="{248AFED9-2856-E045-9FC9-C89B8E4874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7" y="1824"/>
              <a:ext cx="4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/>
                <a:t>Cn</a:t>
              </a:r>
            </a:p>
          </p:txBody>
        </p:sp>
      </p:grpSp>
      <p:sp>
        <p:nvSpPr>
          <p:cNvPr id="14357" name="Rectangle 21">
            <a:extLst>
              <a:ext uri="{FF2B5EF4-FFF2-40B4-BE49-F238E27FC236}">
                <a16:creationId xmlns:a16="http://schemas.microsoft.com/office/drawing/2014/main" id="{53910927-8CBB-2749-862A-4725F6E6E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200400"/>
            <a:ext cx="144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/>
              <a:t>(R.O.I. </a:t>
            </a:r>
          </a:p>
        </p:txBody>
      </p:sp>
      <p:sp>
        <p:nvSpPr>
          <p:cNvPr id="14358" name="Rectangle 22">
            <a:extLst>
              <a:ext uri="{FF2B5EF4-FFF2-40B4-BE49-F238E27FC236}">
                <a16:creationId xmlns:a16="http://schemas.microsoft.com/office/drawing/2014/main" id="{2D57C5D0-585D-DA43-BC1A-2AAB6F5DE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400" y="3200400"/>
            <a:ext cx="2968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t</a:t>
            </a:r>
          </a:p>
        </p:txBody>
      </p:sp>
      <p:sp>
        <p:nvSpPr>
          <p:cNvPr id="14359" name="Rectangle 23">
            <a:extLst>
              <a:ext uri="{FF2B5EF4-FFF2-40B4-BE49-F238E27FC236}">
                <a16:creationId xmlns:a16="http://schemas.microsoft.com/office/drawing/2014/main" id="{F3B95CB6-EE9D-F441-B7CF-681B7A8FE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0638" y="3200400"/>
            <a:ext cx="3190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-</a:t>
            </a:r>
          </a:p>
        </p:txBody>
      </p:sp>
      <p:sp>
        <p:nvSpPr>
          <p:cNvPr id="14360" name="Rectangle 24">
            <a:extLst>
              <a:ext uri="{FF2B5EF4-FFF2-40B4-BE49-F238E27FC236}">
                <a16:creationId xmlns:a16="http://schemas.microsoft.com/office/drawing/2014/main" id="{62BF2512-190F-2F4B-8C82-CAFEBD75D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3200400"/>
            <a:ext cx="422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+</a:t>
            </a:r>
          </a:p>
        </p:txBody>
      </p:sp>
      <p:sp>
        <p:nvSpPr>
          <p:cNvPr id="14363" name="Rectangle 27">
            <a:extLst>
              <a:ext uri="{FF2B5EF4-FFF2-40B4-BE49-F238E27FC236}">
                <a16:creationId xmlns:a16="http://schemas.microsoft.com/office/drawing/2014/main" id="{8380D620-5765-A148-ACE8-1B6A46C9B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3200400"/>
            <a:ext cx="319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)</a:t>
            </a:r>
          </a:p>
        </p:txBody>
      </p:sp>
      <p:sp>
        <p:nvSpPr>
          <p:cNvPr id="14364" name="Rectangle 28">
            <a:extLst>
              <a:ext uri="{FF2B5EF4-FFF2-40B4-BE49-F238E27FC236}">
                <a16:creationId xmlns:a16="http://schemas.microsoft.com/office/drawing/2014/main" id="{6CD1E6A7-3697-014D-9416-E6DC86A46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913" y="3200400"/>
            <a:ext cx="3190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81121273"/>
      </p:ext>
    </p:extLst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Settings\Administrator\Dati applicazioni\Microsoft\Modelli\ea.pot</Template>
  <TotalTime>645</TotalTime>
  <Words>628</Words>
  <Application>Microsoft Macintosh PowerPoint</Application>
  <PresentationFormat>Presentazione su schermo (4:3)</PresentationFormat>
  <Paragraphs>168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Symbol</vt:lpstr>
      <vt:lpstr>Times New Roman</vt:lpstr>
      <vt:lpstr>Wingdings</vt:lpstr>
      <vt:lpstr>ea</vt:lpstr>
      <vt:lpstr>Analisi redditività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Microsoft Office User</cp:lastModifiedBy>
  <cp:revision>61</cp:revision>
  <dcterms:created xsi:type="dcterms:W3CDTF">2005-09-20T10:34:20Z</dcterms:created>
  <dcterms:modified xsi:type="dcterms:W3CDTF">2019-05-14T08:03:21Z</dcterms:modified>
</cp:coreProperties>
</file>