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5" r:id="rId2"/>
    <p:sldId id="299" r:id="rId3"/>
    <p:sldId id="297" r:id="rId4"/>
    <p:sldId id="290" r:id="rId5"/>
    <p:sldId id="291" r:id="rId6"/>
    <p:sldId id="292" r:id="rId7"/>
    <p:sldId id="293" r:id="rId8"/>
    <p:sldId id="294" r:id="rId9"/>
    <p:sldId id="296" r:id="rId10"/>
    <p:sldId id="287" r:id="rId11"/>
    <p:sldId id="278" r:id="rId12"/>
    <p:sldId id="288" r:id="rId13"/>
    <p:sldId id="300" r:id="rId14"/>
    <p:sldId id="301" r:id="rId15"/>
    <p:sldId id="295" r:id="rId16"/>
    <p:sldId id="32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8865"/>
  </p:normalViewPr>
  <p:slideViewPr>
    <p:cSldViewPr snapToGrid="0">
      <p:cViewPr varScale="1">
        <p:scale>
          <a:sx n="75" d="100"/>
          <a:sy n="75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13D40-CAFF-43C9-9876-0AAFB8A9729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3A6920E-C4F5-4818-A5D6-DD0D3DE49256}">
      <dgm:prSet phldrT="[Testo]" custT="1"/>
      <dgm:spPr/>
      <dgm:t>
        <a:bodyPr/>
        <a:lstStyle/>
        <a:p>
          <a:r>
            <a:rPr lang="it-IT" sz="2400"/>
            <a:t>gestione</a:t>
          </a:r>
        </a:p>
      </dgm:t>
    </dgm:pt>
    <dgm:pt modelId="{B2CFCA59-5BBD-48C4-88C9-00DEEF1B9A00}" type="parTrans" cxnId="{9B87B676-7278-4EB6-B3A9-A9948D8582EB}">
      <dgm:prSet/>
      <dgm:spPr/>
      <dgm:t>
        <a:bodyPr/>
        <a:lstStyle/>
        <a:p>
          <a:endParaRPr lang="it-IT"/>
        </a:p>
      </dgm:t>
    </dgm:pt>
    <dgm:pt modelId="{EC83CCEB-F0D3-4374-A7DB-AA78C7E05AF7}" type="sibTrans" cxnId="{9B87B676-7278-4EB6-B3A9-A9948D8582EB}">
      <dgm:prSet/>
      <dgm:spPr/>
      <dgm:t>
        <a:bodyPr/>
        <a:lstStyle/>
        <a:p>
          <a:endParaRPr lang="it-IT"/>
        </a:p>
      </dgm:t>
    </dgm:pt>
    <dgm:pt modelId="{9E13EA9F-409B-4446-A093-0EF47706F7AA}">
      <dgm:prSet phldrT="[Testo]" custT="1"/>
      <dgm:spPr/>
      <dgm:t>
        <a:bodyPr/>
        <a:lstStyle/>
        <a:p>
          <a:r>
            <a:rPr lang="it-IT" sz="2400" dirty="0"/>
            <a:t>organizzazione</a:t>
          </a:r>
        </a:p>
      </dgm:t>
    </dgm:pt>
    <dgm:pt modelId="{4065E09D-A54A-4D54-9492-0DEFBCFE0E62}" type="parTrans" cxnId="{D19D0495-890E-4C4F-AEF6-926E93010276}">
      <dgm:prSet/>
      <dgm:spPr/>
      <dgm:t>
        <a:bodyPr/>
        <a:lstStyle/>
        <a:p>
          <a:endParaRPr lang="it-IT"/>
        </a:p>
      </dgm:t>
    </dgm:pt>
    <dgm:pt modelId="{E055214A-CEF7-4DA5-A884-961525C0B72D}" type="sibTrans" cxnId="{D19D0495-890E-4C4F-AEF6-926E93010276}">
      <dgm:prSet/>
      <dgm:spPr/>
      <dgm:t>
        <a:bodyPr/>
        <a:lstStyle/>
        <a:p>
          <a:endParaRPr lang="it-IT"/>
        </a:p>
      </dgm:t>
    </dgm:pt>
    <dgm:pt modelId="{E81985CE-BE35-4B53-9438-115A52CE8736}">
      <dgm:prSet phldrT="[Testo]" custT="1"/>
      <dgm:spPr/>
      <dgm:t>
        <a:bodyPr/>
        <a:lstStyle/>
        <a:p>
          <a:r>
            <a:rPr lang="it-IT" sz="2400"/>
            <a:t>rilevazione</a:t>
          </a:r>
        </a:p>
      </dgm:t>
    </dgm:pt>
    <dgm:pt modelId="{40E23341-160F-46C5-8E3A-562474748906}" type="parTrans" cxnId="{F3E67FF1-5386-4482-B0A0-B040563B84F1}">
      <dgm:prSet/>
      <dgm:spPr/>
      <dgm:t>
        <a:bodyPr/>
        <a:lstStyle/>
        <a:p>
          <a:endParaRPr lang="it-IT"/>
        </a:p>
      </dgm:t>
    </dgm:pt>
    <dgm:pt modelId="{C925A9BF-E614-4891-8E9C-A18E49246522}" type="sibTrans" cxnId="{F3E67FF1-5386-4482-B0A0-B040563B84F1}">
      <dgm:prSet/>
      <dgm:spPr/>
      <dgm:t>
        <a:bodyPr/>
        <a:lstStyle/>
        <a:p>
          <a:endParaRPr lang="it-IT"/>
        </a:p>
      </dgm:t>
    </dgm:pt>
    <dgm:pt modelId="{6687F536-38CF-47AE-BF05-171DA7EEAF1E}">
      <dgm:prSet phldrT="[Testo]"/>
      <dgm:spPr/>
      <dgm:t>
        <a:bodyPr/>
        <a:lstStyle/>
        <a:p>
          <a:r>
            <a:rPr lang="it-IT"/>
            <a:t>ECONOMIA AZIENDALE</a:t>
          </a:r>
        </a:p>
      </dgm:t>
    </dgm:pt>
    <dgm:pt modelId="{6117C78C-7846-4910-A382-959CAC1C636A}" type="parTrans" cxnId="{0DDA6559-3832-42FB-A0A3-80D57032B951}">
      <dgm:prSet/>
      <dgm:spPr/>
      <dgm:t>
        <a:bodyPr/>
        <a:lstStyle/>
        <a:p>
          <a:endParaRPr lang="it-IT"/>
        </a:p>
      </dgm:t>
    </dgm:pt>
    <dgm:pt modelId="{4FBB9036-4971-4722-B40F-B00B56D8D5C4}" type="sibTrans" cxnId="{0DDA6559-3832-42FB-A0A3-80D57032B951}">
      <dgm:prSet/>
      <dgm:spPr/>
      <dgm:t>
        <a:bodyPr/>
        <a:lstStyle/>
        <a:p>
          <a:endParaRPr lang="it-IT"/>
        </a:p>
      </dgm:t>
    </dgm:pt>
    <dgm:pt modelId="{685C1D4C-6EF3-4D3E-A01E-7F4B21723493}" type="pres">
      <dgm:prSet presAssocID="{89313D40-CAFF-43C9-9876-0AAFB8A97291}" presName="Name0" presStyleCnt="0">
        <dgm:presLayoutVars>
          <dgm:chMax val="4"/>
          <dgm:resizeHandles val="exact"/>
        </dgm:presLayoutVars>
      </dgm:prSet>
      <dgm:spPr/>
    </dgm:pt>
    <dgm:pt modelId="{B596E4A7-B7D0-4110-B8D5-82F0E596785D}" type="pres">
      <dgm:prSet presAssocID="{89313D40-CAFF-43C9-9876-0AAFB8A97291}" presName="ellipse" presStyleLbl="trBgShp" presStyleIdx="0" presStyleCnt="1"/>
      <dgm:spPr/>
    </dgm:pt>
    <dgm:pt modelId="{F06DBAB8-07F3-47DC-A160-6FBB4FB720D9}" type="pres">
      <dgm:prSet presAssocID="{89313D40-CAFF-43C9-9876-0AAFB8A97291}" presName="arrow1" presStyleLbl="fgShp" presStyleIdx="0" presStyleCnt="1"/>
      <dgm:spPr/>
    </dgm:pt>
    <dgm:pt modelId="{DB565B4B-E3BA-44E7-A9C3-1A09CB88C298}" type="pres">
      <dgm:prSet presAssocID="{89313D40-CAFF-43C9-9876-0AAFB8A97291}" presName="rectangle" presStyleLbl="revTx" presStyleIdx="0" presStyleCnt="1" custScaleX="139411" custScaleY="118877">
        <dgm:presLayoutVars>
          <dgm:bulletEnabled val="1"/>
        </dgm:presLayoutVars>
      </dgm:prSet>
      <dgm:spPr/>
    </dgm:pt>
    <dgm:pt modelId="{55F59813-AECA-4155-9EC0-A2F0B1843203}" type="pres">
      <dgm:prSet presAssocID="{9E13EA9F-409B-4446-A093-0EF47706F7AA}" presName="item1" presStyleLbl="node1" presStyleIdx="0" presStyleCnt="3" custScaleX="125563" custScaleY="125563" custLinFactNeighborX="-3080">
        <dgm:presLayoutVars>
          <dgm:bulletEnabled val="1"/>
        </dgm:presLayoutVars>
      </dgm:prSet>
      <dgm:spPr/>
    </dgm:pt>
    <dgm:pt modelId="{B9F47D52-8572-4F73-B061-04AD6C7EC89C}" type="pres">
      <dgm:prSet presAssocID="{E81985CE-BE35-4B53-9438-115A52CE8736}" presName="item2" presStyleLbl="node1" presStyleIdx="1" presStyleCnt="3" custScaleX="112944" custScaleY="114465" custLinFactNeighborX="16368">
        <dgm:presLayoutVars>
          <dgm:bulletEnabled val="1"/>
        </dgm:presLayoutVars>
      </dgm:prSet>
      <dgm:spPr/>
    </dgm:pt>
    <dgm:pt modelId="{1EFA68EC-5BFC-4809-BDE3-08A2627BD24A}" type="pres">
      <dgm:prSet presAssocID="{6687F536-38CF-47AE-BF05-171DA7EEAF1E}" presName="item3" presStyleLbl="node1" presStyleIdx="2" presStyleCnt="3" custScaleX="125563" custScaleY="125565" custLinFactNeighborX="16368">
        <dgm:presLayoutVars>
          <dgm:bulletEnabled val="1"/>
        </dgm:presLayoutVars>
      </dgm:prSet>
      <dgm:spPr/>
    </dgm:pt>
    <dgm:pt modelId="{64A0CDC8-7CAA-460D-AF95-3227D4199EA6}" type="pres">
      <dgm:prSet presAssocID="{89313D40-CAFF-43C9-9876-0AAFB8A97291}" presName="funnel" presStyleLbl="trAlignAcc1" presStyleIdx="0" presStyleCnt="1"/>
      <dgm:spPr/>
    </dgm:pt>
  </dgm:ptLst>
  <dgm:cxnLst>
    <dgm:cxn modelId="{44B15E0B-75ED-4652-8889-F2C41E421095}" type="presOf" srcId="{9E13EA9F-409B-4446-A093-0EF47706F7AA}" destId="{B9F47D52-8572-4F73-B061-04AD6C7EC89C}" srcOrd="0" destOrd="0" presId="urn:microsoft.com/office/officeart/2005/8/layout/funnel1"/>
    <dgm:cxn modelId="{B70B893D-B5BE-4DCD-ACA8-D79AB552B8E8}" type="presOf" srcId="{03A6920E-C4F5-4818-A5D6-DD0D3DE49256}" destId="{1EFA68EC-5BFC-4809-BDE3-08A2627BD24A}" srcOrd="0" destOrd="0" presId="urn:microsoft.com/office/officeart/2005/8/layout/funnel1"/>
    <dgm:cxn modelId="{0DDA6559-3832-42FB-A0A3-80D57032B951}" srcId="{89313D40-CAFF-43C9-9876-0AAFB8A97291}" destId="{6687F536-38CF-47AE-BF05-171DA7EEAF1E}" srcOrd="3" destOrd="0" parTransId="{6117C78C-7846-4910-A382-959CAC1C636A}" sibTransId="{4FBB9036-4971-4722-B40F-B00B56D8D5C4}"/>
    <dgm:cxn modelId="{9B87B676-7278-4EB6-B3A9-A9948D8582EB}" srcId="{89313D40-CAFF-43C9-9876-0AAFB8A97291}" destId="{03A6920E-C4F5-4818-A5D6-DD0D3DE49256}" srcOrd="0" destOrd="0" parTransId="{B2CFCA59-5BBD-48C4-88C9-00DEEF1B9A00}" sibTransId="{EC83CCEB-F0D3-4374-A7DB-AA78C7E05AF7}"/>
    <dgm:cxn modelId="{D19D0495-890E-4C4F-AEF6-926E93010276}" srcId="{89313D40-CAFF-43C9-9876-0AAFB8A97291}" destId="{9E13EA9F-409B-4446-A093-0EF47706F7AA}" srcOrd="1" destOrd="0" parTransId="{4065E09D-A54A-4D54-9492-0DEFBCFE0E62}" sibTransId="{E055214A-CEF7-4DA5-A884-961525C0B72D}"/>
    <dgm:cxn modelId="{8B210CA8-798B-46EF-863C-B5F759DAC6D5}" type="presOf" srcId="{6687F536-38CF-47AE-BF05-171DA7EEAF1E}" destId="{DB565B4B-E3BA-44E7-A9C3-1A09CB88C298}" srcOrd="0" destOrd="0" presId="urn:microsoft.com/office/officeart/2005/8/layout/funnel1"/>
    <dgm:cxn modelId="{81D2F7B7-52B9-4830-8504-FE35F1F9A8C4}" type="presOf" srcId="{89313D40-CAFF-43C9-9876-0AAFB8A97291}" destId="{685C1D4C-6EF3-4D3E-A01E-7F4B21723493}" srcOrd="0" destOrd="0" presId="urn:microsoft.com/office/officeart/2005/8/layout/funnel1"/>
    <dgm:cxn modelId="{94D432DA-85EE-4CA9-9384-DC8401934B1C}" type="presOf" srcId="{E81985CE-BE35-4B53-9438-115A52CE8736}" destId="{55F59813-AECA-4155-9EC0-A2F0B1843203}" srcOrd="0" destOrd="0" presId="urn:microsoft.com/office/officeart/2005/8/layout/funnel1"/>
    <dgm:cxn modelId="{F3E67FF1-5386-4482-B0A0-B040563B84F1}" srcId="{89313D40-CAFF-43C9-9876-0AAFB8A97291}" destId="{E81985CE-BE35-4B53-9438-115A52CE8736}" srcOrd="2" destOrd="0" parTransId="{40E23341-160F-46C5-8E3A-562474748906}" sibTransId="{C925A9BF-E614-4891-8E9C-A18E49246522}"/>
    <dgm:cxn modelId="{5F4901DD-3286-4621-BCCC-2B8D80F263E6}" type="presParOf" srcId="{685C1D4C-6EF3-4D3E-A01E-7F4B21723493}" destId="{B596E4A7-B7D0-4110-B8D5-82F0E596785D}" srcOrd="0" destOrd="0" presId="urn:microsoft.com/office/officeart/2005/8/layout/funnel1"/>
    <dgm:cxn modelId="{EC57861B-916B-4B12-B168-6F63C8F4A5F3}" type="presParOf" srcId="{685C1D4C-6EF3-4D3E-A01E-7F4B21723493}" destId="{F06DBAB8-07F3-47DC-A160-6FBB4FB720D9}" srcOrd="1" destOrd="0" presId="urn:microsoft.com/office/officeart/2005/8/layout/funnel1"/>
    <dgm:cxn modelId="{A533EF60-5D54-4DF4-985D-A1C7D01E8879}" type="presParOf" srcId="{685C1D4C-6EF3-4D3E-A01E-7F4B21723493}" destId="{DB565B4B-E3BA-44E7-A9C3-1A09CB88C298}" srcOrd="2" destOrd="0" presId="urn:microsoft.com/office/officeart/2005/8/layout/funnel1"/>
    <dgm:cxn modelId="{7B7E69B5-EDE7-496D-96C4-49EAD7FDBB20}" type="presParOf" srcId="{685C1D4C-6EF3-4D3E-A01E-7F4B21723493}" destId="{55F59813-AECA-4155-9EC0-A2F0B1843203}" srcOrd="3" destOrd="0" presId="urn:microsoft.com/office/officeart/2005/8/layout/funnel1"/>
    <dgm:cxn modelId="{CA069D6B-9536-4E43-B6DD-86FE2F240D61}" type="presParOf" srcId="{685C1D4C-6EF3-4D3E-A01E-7F4B21723493}" destId="{B9F47D52-8572-4F73-B061-04AD6C7EC89C}" srcOrd="4" destOrd="0" presId="urn:microsoft.com/office/officeart/2005/8/layout/funnel1"/>
    <dgm:cxn modelId="{DAB0357A-4169-4BDB-9927-D411AD03875A}" type="presParOf" srcId="{685C1D4C-6EF3-4D3E-A01E-7F4B21723493}" destId="{1EFA68EC-5BFC-4809-BDE3-08A2627BD24A}" srcOrd="5" destOrd="0" presId="urn:microsoft.com/office/officeart/2005/8/layout/funnel1"/>
    <dgm:cxn modelId="{650F1D1A-46B4-4A1B-AD4A-733FE19EDB4E}" type="presParOf" srcId="{685C1D4C-6EF3-4D3E-A01E-7F4B21723493}" destId="{64A0CDC8-7CAA-460D-AF95-3227D4199E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6E4A7-B7D0-4110-B8D5-82F0E596785D}">
      <dsp:nvSpPr>
        <dsp:cNvPr id="0" name=""/>
        <dsp:cNvSpPr/>
      </dsp:nvSpPr>
      <dsp:spPr>
        <a:xfrm>
          <a:off x="1236989" y="255106"/>
          <a:ext cx="4520443" cy="156989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BAB8-07F3-47DC-A160-6FBB4FB720D9}">
      <dsp:nvSpPr>
        <dsp:cNvPr id="0" name=""/>
        <dsp:cNvSpPr/>
      </dsp:nvSpPr>
      <dsp:spPr>
        <a:xfrm>
          <a:off x="3066192" y="4099235"/>
          <a:ext cx="876055" cy="56067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65B4B-E3BA-44E7-A9C3-1A09CB88C298}">
      <dsp:nvSpPr>
        <dsp:cNvPr id="0" name=""/>
        <dsp:cNvSpPr/>
      </dsp:nvSpPr>
      <dsp:spPr>
        <a:xfrm>
          <a:off x="573059" y="4448552"/>
          <a:ext cx="5862321" cy="124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300" kern="1200"/>
            <a:t>ECONOMIA AZIENDALE</a:t>
          </a:r>
        </a:p>
      </dsp:txBody>
      <dsp:txXfrm>
        <a:off x="573059" y="4448552"/>
        <a:ext cx="5862321" cy="1249713"/>
      </dsp:txXfrm>
    </dsp:sp>
    <dsp:sp modelId="{55F59813-AECA-4155-9EC0-A2F0B1843203}">
      <dsp:nvSpPr>
        <dsp:cNvPr id="0" name=""/>
        <dsp:cNvSpPr/>
      </dsp:nvSpPr>
      <dsp:spPr>
        <a:xfrm>
          <a:off x="2630349" y="1744691"/>
          <a:ext cx="1980001" cy="1980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rilevazione</a:t>
          </a:r>
        </a:p>
      </dsp:txBody>
      <dsp:txXfrm>
        <a:off x="2920313" y="2034655"/>
        <a:ext cx="1400073" cy="1400073"/>
      </dsp:txXfrm>
    </dsp:sp>
    <dsp:sp modelId="{B9F47D52-8572-4F73-B061-04AD6C7EC89C}">
      <dsp:nvSpPr>
        <dsp:cNvPr id="0" name=""/>
        <dsp:cNvSpPr/>
      </dsp:nvSpPr>
      <dsp:spPr>
        <a:xfrm>
          <a:off x="1908159" y="649169"/>
          <a:ext cx="1781012" cy="180499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organizzazione</a:t>
          </a:r>
        </a:p>
      </dsp:txBody>
      <dsp:txXfrm>
        <a:off x="2168982" y="913505"/>
        <a:ext cx="1259366" cy="1276325"/>
      </dsp:txXfrm>
    </dsp:sp>
    <dsp:sp modelId="{1EFA68EC-5BFC-4809-BDE3-08A2627BD24A}">
      <dsp:nvSpPr>
        <dsp:cNvPr id="0" name=""/>
        <dsp:cNvSpPr/>
      </dsp:nvSpPr>
      <dsp:spPr>
        <a:xfrm>
          <a:off x="3420606" y="180392"/>
          <a:ext cx="1980001" cy="19800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gestione</a:t>
          </a:r>
        </a:p>
      </dsp:txBody>
      <dsp:txXfrm>
        <a:off x="3710570" y="470361"/>
        <a:ext cx="1400073" cy="1400095"/>
      </dsp:txXfrm>
    </dsp:sp>
    <dsp:sp modelId="{64A0CDC8-7CAA-460D-AF95-3227D4199EA6}">
      <dsp:nvSpPr>
        <dsp:cNvPr id="0" name=""/>
        <dsp:cNvSpPr/>
      </dsp:nvSpPr>
      <dsp:spPr>
        <a:xfrm>
          <a:off x="1051265" y="62374"/>
          <a:ext cx="4905908" cy="392472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57998-B4CF-324E-B76A-16CD800034B5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ED824-55CF-9D41-BA04-16C62247E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9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1C94C-D02E-425A-9FB2-CB4CEE05CD0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3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C2BC-C792-45B3-AFDA-0170830D7AF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66274" y="4023455"/>
            <a:ext cx="5325564" cy="4421425"/>
          </a:xfrm>
          <a:noFill/>
          <a:ln/>
        </p:spPr>
        <p:txBody>
          <a:bodyPr wrap="square" lIns="0" tIns="0" rIns="0" bIns="0" anchor="t" anchorCtr="0">
            <a:noAutofit/>
          </a:bodyPr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it-IT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15" y="451992"/>
            <a:ext cx="45720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8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C2BC-C792-45B3-AFDA-0170830D7AF7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66274" y="4023455"/>
            <a:ext cx="5325564" cy="4421425"/>
          </a:xfrm>
          <a:noFill/>
          <a:ln/>
        </p:spPr>
        <p:txBody>
          <a:bodyPr wrap="square" lIns="0" tIns="0" rIns="0" bIns="0" anchor="t" anchorCtr="0">
            <a:noAutofit/>
          </a:bodyPr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it-IT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15" y="451992"/>
            <a:ext cx="45720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9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9164F1-131B-4076-BF10-BD0850151FA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43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1600" marR="0" indent="-1016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b="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5BAF22-5782-47D0-8EFE-762DCC47F6A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00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C2BC-C792-45B3-AFDA-0170830D7AF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2082106" y="747716"/>
            <a:ext cx="2498527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DejaVu Sans"/>
              <a:cs typeface="DejaVu San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66274" y="4670663"/>
            <a:ext cx="5325564" cy="44214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004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1C94C-D02E-425A-9FB2-CB4CEE05CD0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55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52BA0-D916-43C5-8F22-75D78D67AD5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8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1C94C-D02E-425A-9FB2-CB4CEE05CD0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0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1C94C-D02E-425A-9FB2-CB4CEE05CD0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54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C2BC-C792-45B3-AFDA-0170830D7AF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2082106" y="747716"/>
            <a:ext cx="2498527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DejaVu Sans"/>
              <a:cs typeface="DejaVu San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66274" y="4670663"/>
            <a:ext cx="5325564" cy="44214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222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C2BC-C792-45B3-AFDA-0170830D7AF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2082106" y="747716"/>
            <a:ext cx="2498527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DejaVu Sans"/>
              <a:cs typeface="DejaVu San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66274" y="4670663"/>
            <a:ext cx="5325564" cy="44214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34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2C2BC-C792-45B3-AFDA-0170830D7AF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2082106" y="747716"/>
            <a:ext cx="2498527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DejaVu Sans"/>
              <a:cs typeface="DejaVu San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66274" y="4670663"/>
            <a:ext cx="5325564" cy="4421425"/>
          </a:xfrm>
          <a:noFill/>
          <a:ln/>
        </p:spPr>
        <p:txBody>
          <a:bodyPr wrap="none" lIns="0" tIns="0" rIns="0" bIns="0" anchor="ctr"/>
          <a:lstStyle/>
          <a:p>
            <a:pPr marL="171450" indent="-171450" eaLnBrk="1" hangingPunct="1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7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93AE96-9EBB-324A-8BEE-BE5F005E8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34CEAD-ED84-6F5D-7FB3-D77A02C50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898BE-9B02-DCC6-5D6B-4052E14E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A4F4A-6075-2097-479E-FF62820A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E0A0CF-F52D-61A1-D99F-5780F7AA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04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1AA3C-9947-6380-EDBB-6DD2AA27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1E17B3-7B5E-FB2F-9528-FDEF498CD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836316-4D4E-E708-1BE1-635A9CF1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1C76E-46A6-7FD8-7B6F-844FBE08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708E47-7C87-C953-3A04-CD310896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79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794110-4B51-B9E2-5D63-90874703C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6E8E18-571B-55F3-2110-F32737A7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07AD09-6316-ABE9-61C2-72AD7CFB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870DE8-56EE-2A63-5C82-6D2BB709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79B25C-4506-A36A-5D9E-2D16A27E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64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284744-DE50-445D-95DF-F1A08E48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9BD57-03AB-561E-7A51-F9E8A4291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2831ED-5C47-5889-602A-FDCCC882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7BBD0-C8E7-9D08-6560-84D22A2E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025DC6-00ED-66DA-D550-C3399D95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63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87179-6444-4F45-1608-41F32789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72F885-3616-06E9-764F-62FCBFAFC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167A34-5548-0BC4-72C1-6D7813D9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10F3A1-833B-02DD-E0DA-CA2F12F7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2475CA-0747-8E7C-42E8-88799AD1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21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D0C8C-FB7C-65BD-18E5-89FE39AF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2B5DFF-522C-8272-C6DF-71E6B2B68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2E89CB-6114-7DCB-8D51-65E0C6AF2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F88D41-A14A-E9E3-B92D-B35AE259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68A531-430E-DC82-9752-64CBCAEE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D99CDA-188C-2736-4442-C0346738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48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8EE83F-671B-24CB-678F-C09749D8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613118-A311-2657-A4B3-BA6F522E2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B24CBB-05E5-15E0-1F11-FBD9C86D0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493CF0-DE95-6DF4-543E-6DA905686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FBA7BB-5960-35A1-3FA3-FBE259B92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55A16B-CC57-4420-731E-5F86366A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30F5BD-1F4A-EF99-7A9A-041258C4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356F7E-990C-45D5-4DF2-46C8B706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42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DAE5C-4C65-8613-7A6A-9B616D5B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C30B3B4-9497-9008-E321-8E0649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97C4A4-708F-B7D6-CD60-127B1BD3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990559-633B-E3BC-7FB0-634B4039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54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444AE2-41D5-64F1-49B2-74D5C259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6D8A24-0BEE-86F2-2D53-735477A2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76D900-6A10-E830-8246-D8AF7318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1C99F-2B92-542D-3EFE-87634706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D6B8ED-1FF4-181F-594F-75AAFAA5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81E246-EB77-2E75-6096-C34183692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18647F-18A0-6629-3E2D-630265E7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ACE808-3A89-65C0-6BC1-280BACD2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D8B0D9-B593-F341-9B82-6473E653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54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3551F-EDC7-E142-DCF4-813A0D57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92A5D4-D8A7-CB69-41FB-12A6D12D6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F2C4EF-32F5-E1E7-6A5E-89B3F6A78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9B715E-3749-6555-135F-E6B0787E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30C346-8CF2-AAC5-6A2C-4E5839C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13EF00-DE17-FE6A-5031-EB078746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1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36C838E-A50B-B9CE-FFA4-45BC331B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06CB33-8B85-90CC-560B-7D55EAAF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14065B-9CB0-75DB-6009-795D4C63D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E72C-9E29-0E4B-AF83-AFC7606914B7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F0B4D8-4FA1-C867-78A9-A9D240C8D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0D7D8E-A344-6C63-1ECB-CA6BE24AA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6B69-C940-7B4A-B2D6-17067CCC6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8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lessandra.lardo@uniparthenope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CC3CF-F12E-2CEC-E5CE-D79251F04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351"/>
            <a:ext cx="9144000" cy="2387600"/>
          </a:xfrm>
        </p:spPr>
        <p:txBody>
          <a:bodyPr/>
          <a:lstStyle/>
          <a:p>
            <a:r>
              <a:rPr lang="it-IT" dirty="0" err="1"/>
              <a:t>Pre</a:t>
            </a:r>
            <a:r>
              <a:rPr lang="it-IT" dirty="0"/>
              <a:t>-corsi di</a:t>
            </a:r>
            <a:br>
              <a:rPr lang="it-IT" dirty="0"/>
            </a:br>
            <a:r>
              <a:rPr lang="it-IT"/>
              <a:t>ECONOMIA AZIENDALE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7F8A73-8452-AAE6-51EF-CC91C04F1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745" y="4686121"/>
            <a:ext cx="9144000" cy="1655762"/>
          </a:xfrm>
        </p:spPr>
        <p:txBody>
          <a:bodyPr/>
          <a:lstStyle/>
          <a:p>
            <a:r>
              <a:rPr lang="it-IT" dirty="0"/>
              <a:t>Prof.ssa Alessandra Lardo</a:t>
            </a:r>
          </a:p>
          <a:p>
            <a:r>
              <a:rPr lang="it-IT">
                <a:hlinkClick r:id="rId2"/>
              </a:rPr>
              <a:t>alessandra</a:t>
            </a:r>
            <a:r>
              <a:rPr lang="it-IT" dirty="0">
                <a:hlinkClick r:id="rId2"/>
              </a:rPr>
              <a:t>.lardo@uniparthenope.it</a:t>
            </a:r>
            <a:r>
              <a:rPr lang="it-IT" dirty="0"/>
              <a:t>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A96756-A9B6-E850-8E10-D215DBEE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" y="160506"/>
            <a:ext cx="4708826" cy="1295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9AEE865-801D-CD92-C29B-D8A64C905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55" y="50800"/>
            <a:ext cx="2143125" cy="214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980C60C-9569-6D44-F99F-B5D3FDCF5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34" y="276861"/>
            <a:ext cx="4375630" cy="10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503712" y="495524"/>
            <a:ext cx="6707088" cy="8452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100" b="1">
                <a:solidFill>
                  <a:schemeClr val="bg1"/>
                </a:solidFill>
                <a:latin typeface="Trebuchet MS" pitchFamily="34" charset="0"/>
              </a:rPr>
              <a:t>CONTABILITÀ E INFORMAZIONI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100C-F5F0-49B7-B2ED-073C75E9EE0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grpSp>
        <p:nvGrpSpPr>
          <p:cNvPr id="20" name="Gruppo 19"/>
          <p:cNvGrpSpPr/>
          <p:nvPr/>
        </p:nvGrpSpPr>
        <p:grpSpPr>
          <a:xfrm>
            <a:off x="7752604" y="4869160"/>
            <a:ext cx="2231828" cy="1368152"/>
            <a:chOff x="6228604" y="4869160"/>
            <a:chExt cx="2231828" cy="1368152"/>
          </a:xfrm>
        </p:grpSpPr>
        <p:sp>
          <p:nvSpPr>
            <p:cNvPr id="11" name="Rettangolo arrotondato 10"/>
            <p:cNvSpPr/>
            <p:nvPr/>
          </p:nvSpPr>
          <p:spPr>
            <a:xfrm>
              <a:off x="6228604" y="5661247"/>
              <a:ext cx="2231828" cy="57606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/>
                <a:t>esterni</a:t>
              </a:r>
            </a:p>
          </p:txBody>
        </p:sp>
        <p:sp>
          <p:nvSpPr>
            <p:cNvPr id="2" name="Freccia curva 1"/>
            <p:cNvSpPr/>
            <p:nvPr/>
          </p:nvSpPr>
          <p:spPr>
            <a:xfrm rot="5400000">
              <a:off x="6558267" y="4695187"/>
              <a:ext cx="720080" cy="1068026"/>
            </a:xfrm>
            <a:prstGeom prst="ben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2224762" y="1628800"/>
            <a:ext cx="8294857" cy="995338"/>
            <a:chOff x="647988" y="1605478"/>
            <a:chExt cx="8294857" cy="995338"/>
          </a:xfrm>
        </p:grpSpPr>
        <p:sp>
          <p:nvSpPr>
            <p:cNvPr id="10" name="Rettangolo arrotondato 9"/>
            <p:cNvSpPr/>
            <p:nvPr/>
          </p:nvSpPr>
          <p:spPr>
            <a:xfrm>
              <a:off x="647988" y="1628800"/>
              <a:ext cx="8064468" cy="97201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400"/>
                <a:t>Dati: elementi informativi «grezzi» che descrivono i fenomeni aziendali e ambientali rilevati mediante opportune procedure 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416740" y="1605478"/>
              <a:ext cx="5261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224762" y="2660234"/>
            <a:ext cx="8310087" cy="923330"/>
            <a:chOff x="647988" y="2577678"/>
            <a:chExt cx="8310087" cy="923330"/>
          </a:xfrm>
        </p:grpSpPr>
        <p:sp>
          <p:nvSpPr>
            <p:cNvPr id="15" name="Rettangolo arrotondato 14"/>
            <p:cNvSpPr/>
            <p:nvPr/>
          </p:nvSpPr>
          <p:spPr>
            <a:xfrm>
              <a:off x="647988" y="2636912"/>
              <a:ext cx="8064468" cy="82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400"/>
                <a:t>Informazioni: dati opportunamente aggregati ed elaborati che assumono un significato specifico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8401512" y="2577678"/>
              <a:ext cx="556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424432" y="4508440"/>
            <a:ext cx="5327752" cy="1716099"/>
            <a:chOff x="900432" y="4508439"/>
            <a:chExt cx="5327752" cy="1716099"/>
          </a:xfrm>
        </p:grpSpPr>
        <p:sp>
          <p:nvSpPr>
            <p:cNvPr id="16" name="Rettangolo arrotondato 15"/>
            <p:cNvSpPr/>
            <p:nvPr/>
          </p:nvSpPr>
          <p:spPr>
            <a:xfrm>
              <a:off x="3132260" y="4508439"/>
              <a:ext cx="3095924" cy="828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/>
                <a:t>per supportare processi decisionali</a:t>
              </a:r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900432" y="5648473"/>
              <a:ext cx="2231828" cy="576065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/>
                <a:t>interni</a:t>
              </a:r>
            </a:p>
          </p:txBody>
        </p:sp>
        <p:sp>
          <p:nvSpPr>
            <p:cNvPr id="12" name="Freccia curva 11"/>
            <p:cNvSpPr/>
            <p:nvPr/>
          </p:nvSpPr>
          <p:spPr>
            <a:xfrm rot="16200000" flipH="1">
              <a:off x="2093771" y="4682414"/>
              <a:ext cx="720080" cy="1068026"/>
            </a:xfrm>
            <a:prstGeom prst="ben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224762" y="3477870"/>
            <a:ext cx="8233203" cy="959242"/>
            <a:chOff x="683996" y="3429000"/>
            <a:chExt cx="8233203" cy="959242"/>
          </a:xfrm>
        </p:grpSpPr>
        <p:sp>
          <p:nvSpPr>
            <p:cNvPr id="13" name="Rettangolo arrotondato 12"/>
            <p:cNvSpPr/>
            <p:nvPr/>
          </p:nvSpPr>
          <p:spPr>
            <a:xfrm>
              <a:off x="683996" y="3560242"/>
              <a:ext cx="8064468" cy="82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400"/>
                <a:t>Report: documento che contiene informazioni </a:t>
              </a:r>
            </a:p>
            <a:p>
              <a:r>
                <a:rPr lang="it-IT" sz="2400"/>
                <a:t>relative ad uno specifico oggetto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8442390" y="3429000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c</a:t>
              </a:r>
            </a:p>
          </p:txBody>
        </p:sp>
      </p:grpSp>
      <p:sp>
        <p:nvSpPr>
          <p:cNvPr id="7" name="Text Box 20">
            <a:extLst>
              <a:ext uri="{FF2B5EF4-FFF2-40B4-BE49-F238E27FC236}">
                <a16:creationId xmlns:a16="http://schemas.microsoft.com/office/drawing/2014/main" id="{BECABA2C-7F70-6A88-5723-BD8F4E9E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9142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/>
          <p:cNvSpPr/>
          <p:nvPr/>
        </p:nvSpPr>
        <p:spPr>
          <a:xfrm>
            <a:off x="5015880" y="2781168"/>
            <a:ext cx="2160240" cy="2160000"/>
          </a:xfrm>
          <a:prstGeom prst="arc">
            <a:avLst>
              <a:gd name="adj1" fmla="val 16200000"/>
              <a:gd name="adj2" fmla="val 10948585"/>
            </a:avLst>
          </a:prstGeom>
          <a:ln w="63500">
            <a:headEnd type="oval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503712" y="495524"/>
            <a:ext cx="6707088" cy="8452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0000" tIns="46800" rIns="90000" bIns="46800" rtlCol="0" anchor="ctr">
            <a:no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chemeClr val="bg1"/>
                </a:solidFill>
                <a:latin typeface="Trebuchet MS" pitchFamily="34" charset="0"/>
              </a:rPr>
              <a:t>Processi decisionali</a:t>
            </a:r>
            <a:endParaRPr lang="it-I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ttangolo arrotondato 11">
            <a:hlinkClick r:id="" action="ppaction://noaction"/>
          </p:cNvPr>
          <p:cNvSpPr/>
          <p:nvPr/>
        </p:nvSpPr>
        <p:spPr>
          <a:xfrm>
            <a:off x="2135560" y="1844824"/>
            <a:ext cx="3852000" cy="190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altLang="it-IT" sz="2800" b="1" kern="0">
                <a:solidFill>
                  <a:schemeClr val="bg1"/>
                </a:solidFill>
                <a:cs typeface="DejaVu Sans" pitchFamily="34" charset="0"/>
              </a:rPr>
              <a:t>Per decidere, pianificare, programmare l’azione </a:t>
            </a:r>
          </a:p>
          <a:p>
            <a:pPr algn="ctr">
              <a:defRPr/>
            </a:pPr>
            <a:r>
              <a:rPr lang="it-IT" altLang="it-IT" sz="2800" b="1" kern="0">
                <a:solidFill>
                  <a:schemeClr val="bg1"/>
                </a:solidFill>
                <a:cs typeface="DejaVu Sans" pitchFamily="34" charset="0"/>
              </a:rPr>
              <a:t>futura</a:t>
            </a:r>
          </a:p>
        </p:txBody>
      </p:sp>
      <p:sp>
        <p:nvSpPr>
          <p:cNvPr id="14" name="Rettangolo arrotondato 13">
            <a:hlinkClick r:id="" action="ppaction://noaction"/>
          </p:cNvPr>
          <p:cNvSpPr/>
          <p:nvPr/>
        </p:nvSpPr>
        <p:spPr>
          <a:xfrm>
            <a:off x="6384456" y="1844824"/>
            <a:ext cx="3852000" cy="1908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/>
              <a:t>Per controllare, monitorare e guidare</a:t>
            </a:r>
          </a:p>
          <a:p>
            <a:pPr algn="ctr"/>
            <a:r>
              <a:rPr lang="it-IT" sz="2800" b="1"/>
              <a:t>i comportamenti e i risultati attuali</a:t>
            </a:r>
            <a:endParaRPr lang="it-IT" sz="2000" b="1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100C-F5F0-49B7-B2ED-073C75E9EE0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15" name="Rettangolo arrotondato 14">
            <a:hlinkClick r:id="" action="ppaction://noaction"/>
          </p:cNvPr>
          <p:cNvSpPr/>
          <p:nvPr/>
        </p:nvSpPr>
        <p:spPr>
          <a:xfrm>
            <a:off x="4151784" y="4329312"/>
            <a:ext cx="3852000" cy="19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altLang="it-IT" sz="2800" b="1" kern="0">
                <a:solidFill>
                  <a:schemeClr val="bg1"/>
                </a:solidFill>
                <a:cs typeface="DejaVu Sans" pitchFamily="34" charset="0"/>
              </a:rPr>
              <a:t>Per verificare il trend rispetto al passato</a:t>
            </a:r>
          </a:p>
        </p:txBody>
      </p:sp>
      <p:sp>
        <p:nvSpPr>
          <p:cNvPr id="2" name="Informazioni 1">
            <a:hlinkClick r:id="" action="ppaction://noaction" highlightClick="1"/>
          </p:cNvPr>
          <p:cNvSpPr/>
          <p:nvPr/>
        </p:nvSpPr>
        <p:spPr>
          <a:xfrm>
            <a:off x="5375920" y="3212976"/>
            <a:ext cx="1440160" cy="1440160"/>
          </a:xfrm>
          <a:prstGeom prst="actionButtonInform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E7E46FA7-760C-6879-86C0-6AD9DDAE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8230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503712" y="495524"/>
            <a:ext cx="6707088" cy="8452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100" b="1">
                <a:solidFill>
                  <a:schemeClr val="bg1"/>
                </a:solidFill>
                <a:latin typeface="Trebuchet MS" pitchFamily="34" charset="0"/>
              </a:rPr>
              <a:t>Report e processi informativi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100C-F5F0-49B7-B2ED-073C75E9EE0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2171988" y="2024936"/>
            <a:ext cx="7992040" cy="828000"/>
            <a:chOff x="647988" y="2024936"/>
            <a:chExt cx="7992040" cy="828000"/>
          </a:xfrm>
        </p:grpSpPr>
        <p:sp>
          <p:nvSpPr>
            <p:cNvPr id="11" name="Rettangolo arrotondato 10"/>
            <p:cNvSpPr/>
            <p:nvPr/>
          </p:nvSpPr>
          <p:spPr>
            <a:xfrm>
              <a:off x="6444208" y="2024936"/>
              <a:ext cx="2195820" cy="828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/>
                <a:t>A consuntivo</a:t>
              </a: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647988" y="2024936"/>
              <a:ext cx="2195820" cy="828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/>
                <a:t>A preventivo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2171988" y="2985043"/>
            <a:ext cx="7992040" cy="2543817"/>
            <a:chOff x="647988" y="2985042"/>
            <a:chExt cx="7992040" cy="2543817"/>
          </a:xfrm>
        </p:grpSpPr>
        <p:sp>
          <p:nvSpPr>
            <p:cNvPr id="15" name="Rettangolo arrotondato 14"/>
            <p:cNvSpPr/>
            <p:nvPr/>
          </p:nvSpPr>
          <p:spPr>
            <a:xfrm>
              <a:off x="5220072" y="2985042"/>
              <a:ext cx="3419956" cy="253219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 sz="2800"/>
                <a:t>Bilancio di esercizio</a:t>
              </a:r>
            </a:p>
            <a:p>
              <a:pPr algn="r"/>
              <a:r>
                <a:rPr lang="it-IT" sz="2800"/>
                <a:t>Bilancio consolidato</a:t>
              </a:r>
            </a:p>
            <a:p>
              <a:pPr algn="r"/>
              <a:r>
                <a:rPr lang="it-IT" sz="2800"/>
                <a:t>Relazione Semestrale </a:t>
              </a:r>
            </a:p>
            <a:p>
              <a:pPr algn="r"/>
              <a:r>
                <a:rPr lang="it-IT" sz="2800"/>
                <a:t>Rendiconto del bilancio</a:t>
              </a: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647988" y="2996950"/>
              <a:ext cx="3419956" cy="253190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/>
                <a:t>Budget</a:t>
              </a:r>
            </a:p>
            <a:p>
              <a:r>
                <a:rPr lang="it-IT" sz="2800"/>
                <a:t>Piani industriali</a:t>
              </a:r>
            </a:p>
            <a:p>
              <a:r>
                <a:rPr lang="it-IT" sz="2800"/>
                <a:t>Business plan</a:t>
              </a:r>
            </a:p>
            <a:p>
              <a:r>
                <a:rPr lang="it-IT" sz="2800"/>
                <a:t>Bilancio di previsione</a:t>
              </a:r>
            </a:p>
          </p:txBody>
        </p:sp>
      </p:grpSp>
      <p:sp>
        <p:nvSpPr>
          <p:cNvPr id="16" name="Dati 15"/>
          <p:cNvSpPr/>
          <p:nvPr/>
        </p:nvSpPr>
        <p:spPr>
          <a:xfrm>
            <a:off x="3612148" y="4316914"/>
            <a:ext cx="4212044" cy="1776382"/>
          </a:xfrm>
          <a:prstGeom prst="flowChartInputOutp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/>
              <a:t>Metodologie Procedure </a:t>
            </a:r>
          </a:p>
          <a:p>
            <a:r>
              <a:rPr lang="it-IT" sz="2800"/>
              <a:t>Regole</a:t>
            </a:r>
          </a:p>
          <a:p>
            <a:r>
              <a:rPr lang="it-IT" sz="2800"/>
              <a:t>Requisiti</a:t>
            </a:r>
          </a:p>
        </p:txBody>
      </p:sp>
      <p:sp>
        <p:nvSpPr>
          <p:cNvPr id="18" name="Dati 17"/>
          <p:cNvSpPr>
            <a:spLocks noChangeAspect="1"/>
          </p:cNvSpPr>
          <p:nvPr/>
        </p:nvSpPr>
        <p:spPr>
          <a:xfrm>
            <a:off x="3935761" y="4469317"/>
            <a:ext cx="3580237" cy="1509925"/>
          </a:xfrm>
          <a:prstGeom prst="flowChartInputOutp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/>
              <a:t>di rilevazione e di elaborazione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B6B842AC-5D60-134E-737F-86028E57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40268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503712" y="495524"/>
            <a:ext cx="6707088" cy="8452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100" b="1">
                <a:solidFill>
                  <a:schemeClr val="bg1"/>
                </a:solidFill>
                <a:latin typeface="Trebuchet MS" pitchFamily="34" charset="0"/>
              </a:rPr>
              <a:t>ORGANIZZAZIONE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100C-F5F0-49B7-B2ED-073C75E9EE0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16" name="Rettangolo con angoli arrotondati sullo stesso lato 15"/>
          <p:cNvSpPr/>
          <p:nvPr/>
        </p:nvSpPr>
        <p:spPr>
          <a:xfrm>
            <a:off x="2495600" y="2060848"/>
            <a:ext cx="7056784" cy="3600400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/>
              <a:t>Attività manageriale orientata alla acquisizione delle risorse umane e alla definizione di una efficiente ed efficace ripartizione dei compiti e delle responsabilità nelle varie unità organizzative, al fine di assicurare il conseguimento degli obiettivi aziendali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F8872228-A5D1-9A21-C9C5-CA20B214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42242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100C-F5F0-49B7-B2ED-073C75E9EE0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607063108"/>
              </p:ext>
            </p:extLst>
          </p:nvPr>
        </p:nvGraphicFramePr>
        <p:xfrm>
          <a:off x="2711624" y="548680"/>
          <a:ext cx="70084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Box 20">
            <a:extLst>
              <a:ext uri="{FF2B5EF4-FFF2-40B4-BE49-F238E27FC236}">
                <a16:creationId xmlns:a16="http://schemas.microsoft.com/office/drawing/2014/main" id="{0A289640-E5C1-FB11-7EF9-3FC97B94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196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1524001" y="3000376"/>
            <a:ext cx="3128963" cy="4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it-IT" sz="3200" b="1" dirty="0" err="1"/>
              <a:t>Line</a:t>
            </a:r>
            <a:endParaRPr lang="it-IT" sz="3200" b="1" dirty="0"/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8056984" y="2888358"/>
            <a:ext cx="2286000" cy="71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it-IT" sz="3200" b="1" dirty="0"/>
              <a:t>Staff di supporto</a:t>
            </a: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1775520" y="2895601"/>
            <a:ext cx="2724472" cy="519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7752184" y="2885857"/>
            <a:ext cx="2819400" cy="5193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3376800" y="692632"/>
            <a:ext cx="6048000" cy="57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>
              <a:defRPr/>
            </a:pPr>
            <a:r>
              <a:rPr lang="it-IT" sz="2800" dirty="0"/>
              <a:t>UN MODELLO </a:t>
            </a:r>
            <a:r>
              <a:rPr lang="it-IT" sz="2800" dirty="0" err="1"/>
              <a:t>DI</a:t>
            </a:r>
            <a:r>
              <a:rPr lang="it-IT" sz="2800" dirty="0"/>
              <a:t> AZIENDA</a:t>
            </a:r>
          </a:p>
        </p:txBody>
      </p:sp>
      <p:grpSp>
        <p:nvGrpSpPr>
          <p:cNvPr id="2" name="Gruppo 17"/>
          <p:cNvGrpSpPr/>
          <p:nvPr/>
        </p:nvGrpSpPr>
        <p:grpSpPr>
          <a:xfrm>
            <a:off x="3124200" y="1752600"/>
            <a:ext cx="6788224" cy="4772744"/>
            <a:chOff x="1600200" y="1752600"/>
            <a:chExt cx="6788224" cy="4772744"/>
          </a:xfrm>
        </p:grpSpPr>
        <p:pic>
          <p:nvPicPr>
            <p:cNvPr id="24578" name="Picture 2" descr="C:\WINDOWS\Application Data\Microsoft\Media Catalog\Downloaded Clips\cl21\j008459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752600"/>
              <a:ext cx="6324600" cy="368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3733800" y="3286125"/>
              <a:ext cx="2286000" cy="71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it-IT" sz="3200" b="1" dirty="0"/>
                <a:t>Linea intermedia</a:t>
              </a: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505200" y="2057400"/>
              <a:ext cx="2286000" cy="8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it-IT" sz="3200" b="1" dirty="0"/>
                <a:t>Vertice strategico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3810000" y="4352925"/>
              <a:ext cx="2286000" cy="71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it-IT" sz="3200" b="1" dirty="0"/>
                <a:t>Nucleo operativo</a:t>
              </a:r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4355976" y="5445224"/>
              <a:ext cx="64807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4355976" y="6093296"/>
              <a:ext cx="4032448" cy="4320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FUNZIONI</a:t>
              </a:r>
            </a:p>
          </p:txBody>
        </p:sp>
        <p:sp>
          <p:nvSpPr>
            <p:cNvPr id="15" name="Freccia in giù 14"/>
            <p:cNvSpPr/>
            <p:nvPr/>
          </p:nvSpPr>
          <p:spPr>
            <a:xfrm>
              <a:off x="5220072" y="5445224"/>
              <a:ext cx="64807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ccia in giù 15"/>
            <p:cNvSpPr/>
            <p:nvPr/>
          </p:nvSpPr>
          <p:spPr>
            <a:xfrm>
              <a:off x="6012160" y="5445224"/>
              <a:ext cx="64807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in giù 16"/>
            <p:cNvSpPr/>
            <p:nvPr/>
          </p:nvSpPr>
          <p:spPr>
            <a:xfrm>
              <a:off x="6804248" y="5445224"/>
              <a:ext cx="648072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A7867-0888-44D9-B992-3C7AE46A2F9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B5E6524B-097B-0A53-5A4F-C3AD47A4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 animBg="1"/>
      <p:bldP spid="245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881594" y="1214430"/>
            <a:ext cx="5030830" cy="2502602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None/>
              <a:defRPr/>
            </a:pPr>
            <a:r>
              <a:rPr lang="it-IT" dirty="0"/>
              <a:t>Le funzioni aziendali possono identificarsi come insieme di attività, poste in essere dall’azienda, che presuppongono competenze omogenee</a:t>
            </a:r>
          </a:p>
          <a:p>
            <a:pPr marL="101600" indent="-101600" algn="just">
              <a:spcBef>
                <a:spcPct val="50000"/>
              </a:spcBef>
              <a:buNone/>
              <a:defRPr/>
            </a:pP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A7867-0888-44D9-B992-3C7AE46A2F9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14340" name="Immagine 9" descr="servicios-logistic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magine 11" descr="Figure differenti nella vendi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838" y="142875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CasellaDiTesto 12"/>
          <p:cNvSpPr txBox="1">
            <a:spLocks noChangeArrowheads="1"/>
          </p:cNvSpPr>
          <p:nvPr/>
        </p:nvSpPr>
        <p:spPr bwMode="auto">
          <a:xfrm>
            <a:off x="2166939" y="2786063"/>
            <a:ext cx="1436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Commerciale</a:t>
            </a:r>
          </a:p>
        </p:txBody>
      </p:sp>
      <p:pic>
        <p:nvPicPr>
          <p:cNvPr id="14343" name="Immagine 13" descr="margin-call-258x2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6938" y="3357563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magine 14" descr="come-finanziare-impres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439" y="4857751"/>
            <a:ext cx="2905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CasellaDiTesto 15"/>
          <p:cNvSpPr txBox="1">
            <a:spLocks noChangeArrowheads="1"/>
          </p:cNvSpPr>
          <p:nvPr/>
        </p:nvSpPr>
        <p:spPr bwMode="auto">
          <a:xfrm>
            <a:off x="2667000" y="5916613"/>
            <a:ext cx="1984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Finanza e tesoreria</a:t>
            </a:r>
          </a:p>
        </p:txBody>
      </p:sp>
      <p:sp>
        <p:nvSpPr>
          <p:cNvPr id="14346" name="CasellaDiTesto 16"/>
          <p:cNvSpPr txBox="1">
            <a:spLocks noChangeArrowheads="1"/>
          </p:cNvSpPr>
          <p:nvPr/>
        </p:nvSpPr>
        <p:spPr bwMode="auto">
          <a:xfrm>
            <a:off x="7953376" y="6419850"/>
            <a:ext cx="2074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Logistica e Trasporti</a:t>
            </a:r>
          </a:p>
        </p:txBody>
      </p:sp>
      <p:pic>
        <p:nvPicPr>
          <p:cNvPr id="14347" name="Immagine 17" descr="Global Human Resourc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9" y="3357574"/>
            <a:ext cx="29289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CasellaDiTesto 18"/>
          <p:cNvSpPr txBox="1">
            <a:spLocks noChangeArrowheads="1"/>
          </p:cNvSpPr>
          <p:nvPr/>
        </p:nvSpPr>
        <p:spPr bwMode="auto">
          <a:xfrm>
            <a:off x="8596314" y="4357688"/>
            <a:ext cx="2441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Human resource management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3434127" y="446657"/>
            <a:ext cx="6048000" cy="57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>
              <a:defRPr/>
            </a:pPr>
            <a:r>
              <a:rPr lang="it-IT" sz="2800" dirty="0"/>
              <a:t>SIGNIFICATO E CARATTERISTICHE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15D491B4-DCC2-ACB8-4FDC-34DDA63C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59696" y="550422"/>
            <a:ext cx="669600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Keywords</a:t>
            </a:r>
            <a:endParaRPr lang="it-IT" sz="36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783632" y="2822106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GESTIONE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783632" y="3956611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MERCATO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783632" y="5056887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SETTORE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6793037" y="1736947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STAKEHOLDER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755780" y="2876526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RISORSE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755780" y="3976802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/>
              <a:t>CONTABILITÀ E INFORMAZIONI</a:t>
            </a:r>
            <a:endParaRPr lang="it-IT" sz="2800" b="1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783632" y="1700808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/>
              <a:t>ATTIVITÀ ECONOMICA</a:t>
            </a:r>
            <a:endParaRPr lang="it-IT" sz="2800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755780" y="5056887"/>
            <a:ext cx="338437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/>
              <a:t>ORGANIZZAZIONE</a:t>
            </a:r>
            <a:endParaRPr lang="it-IT" sz="2800" b="1" dirty="0"/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1588A45B-C7BE-5B8E-505C-67913FB4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8090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503712" y="495524"/>
            <a:ext cx="6707088" cy="8452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0000" tIns="46800" rIns="90000" bIns="46800" rtlCol="0" anchor="ctr">
            <a:noAutofit/>
          </a:bodyPr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chemeClr val="bg1"/>
                </a:solidFill>
                <a:latin typeface="Trebuchet MS" pitchFamily="34" charset="0"/>
              </a:rPr>
              <a:t>ATTIVITÀ ECONOMICA</a:t>
            </a:r>
            <a:endParaRPr lang="it-I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568028" y="2505670"/>
            <a:ext cx="727238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Attività svolte per «risolvere» il binomio tra bisogni illimitati e risorgenti, e risorse scarse e da produrre</a:t>
            </a:r>
            <a:endParaRPr lang="it-IT" sz="2000" dirty="0"/>
          </a:p>
        </p:txBody>
      </p:sp>
      <p:sp>
        <p:nvSpPr>
          <p:cNvPr id="12" name="Rettangolo arrotondato 11">
            <a:hlinkClick r:id="rId3" action="ppaction://hlinksldjump"/>
          </p:cNvPr>
          <p:cNvSpPr/>
          <p:nvPr/>
        </p:nvSpPr>
        <p:spPr>
          <a:xfrm>
            <a:off x="2171988" y="4161854"/>
            <a:ext cx="3852000" cy="190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altLang="it-IT" sz="2800" b="1" kern="0">
                <a:solidFill>
                  <a:schemeClr val="bg1"/>
                </a:solidFill>
                <a:cs typeface="DejaVu Sans" pitchFamily="34" charset="0"/>
              </a:rPr>
              <a:t>Attività finalizzate al soddisfacimento di bisogni individuali e collettivi</a:t>
            </a:r>
          </a:p>
        </p:txBody>
      </p:sp>
      <p:sp>
        <p:nvSpPr>
          <p:cNvPr id="14" name="Rettangolo arrotondato 13">
            <a:hlinkClick r:id="rId4" action="ppaction://hlinksldjump"/>
          </p:cNvPr>
          <p:cNvSpPr/>
          <p:nvPr/>
        </p:nvSpPr>
        <p:spPr>
          <a:xfrm>
            <a:off x="6384456" y="4144144"/>
            <a:ext cx="3852000" cy="1908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/>
              <a:t>Attività svolte dagli operatori economici e in modo economico</a:t>
            </a:r>
            <a:endParaRPr lang="it-IT" sz="2000" b="1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100C-F5F0-49B7-B2ED-073C75E9EE0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373226" y="2145630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017193" y="545799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215298" y="5457998"/>
            <a:ext cx="47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288108" y="1340768"/>
            <a:ext cx="5832228" cy="3846002"/>
            <a:chOff x="1764108" y="1340768"/>
            <a:chExt cx="5832228" cy="3846002"/>
          </a:xfrm>
        </p:grpSpPr>
        <p:sp>
          <p:nvSpPr>
            <p:cNvPr id="17" name="Rettangolo arrotondato 16"/>
            <p:cNvSpPr/>
            <p:nvPr/>
          </p:nvSpPr>
          <p:spPr>
            <a:xfrm>
              <a:off x="3836288" y="1556792"/>
              <a:ext cx="1687868" cy="3629978"/>
            </a:xfrm>
            <a:prstGeom prst="roundRect">
              <a:avLst>
                <a:gd name="adj" fmla="val 4935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00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CC33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1764108" y="1340768"/>
              <a:ext cx="58322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b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CC33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Come gestirle, organizzarle, controllarle, regolarle</a:t>
              </a:r>
              <a:endPara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Text Box 20">
            <a:extLst>
              <a:ext uri="{FF2B5EF4-FFF2-40B4-BE49-F238E27FC236}">
                <a16:creationId xmlns:a16="http://schemas.microsoft.com/office/drawing/2014/main" id="{9DB32907-4FAF-1203-C99B-DD9A1361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1153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6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6" descr="images (1).jpg"/>
          <p:cNvPicPr>
            <a:picLocks noChangeAspect="1"/>
          </p:cNvPicPr>
          <p:nvPr/>
        </p:nvPicPr>
        <p:blipFill>
          <a:blip r:embed="rId3" cstate="print"/>
          <a:srcRect b="12000"/>
          <a:stretch>
            <a:fillRect/>
          </a:stretch>
        </p:blipFill>
        <p:spPr bwMode="auto">
          <a:xfrm>
            <a:off x="2207568" y="3501008"/>
            <a:ext cx="22214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207568" y="4725145"/>
            <a:ext cx="7992888" cy="14401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65760" indent="-256032" algn="ctr">
              <a:buNone/>
              <a:defRPr/>
            </a:pPr>
            <a:r>
              <a:rPr lang="it-IT" b="1" dirty="0">
                <a:solidFill>
                  <a:srgbClr val="002060"/>
                </a:solidFill>
              </a:rPr>
              <a:t>Sinonimi</a:t>
            </a:r>
          </a:p>
          <a:p>
            <a:pPr marL="365760" indent="-256032" algn="ctr">
              <a:buNone/>
              <a:defRPr/>
            </a:pPr>
            <a:r>
              <a:rPr lang="it-IT"/>
              <a:t>Governo, direzione</a:t>
            </a:r>
            <a:r>
              <a:rPr lang="it-IT" dirty="0"/>
              <a:t>,</a:t>
            </a:r>
            <a:r>
              <a:rPr lang="it-IT"/>
              <a:t>  management, amministrazione,  </a:t>
            </a:r>
          </a:p>
          <a:p>
            <a:pPr marL="365760" indent="-256032" algn="ctr">
              <a:buNone/>
              <a:defRPr/>
            </a:pPr>
            <a:r>
              <a:rPr lang="it-IT"/>
              <a:t>controllo-guida</a:t>
            </a:r>
            <a:endParaRPr lang="it-IT" dirty="0"/>
          </a:p>
        </p:txBody>
      </p:sp>
      <p:pic>
        <p:nvPicPr>
          <p:cNvPr id="11270" name="Picture 1" descr="C:\Users\utente\Desktop\gestione_pratich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73" y="3135313"/>
            <a:ext cx="3425329" cy="188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ttangolo 9"/>
          <p:cNvSpPr>
            <a:spLocks noChangeArrowheads="1"/>
          </p:cNvSpPr>
          <p:nvPr/>
        </p:nvSpPr>
        <p:spPr bwMode="auto">
          <a:xfrm>
            <a:off x="2207568" y="2114854"/>
            <a:ext cx="8072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lvl="1" indent="-269875">
              <a:buClr>
                <a:srgbClr val="00B0F0"/>
              </a:buClr>
              <a:buFont typeface="Wingdings" pitchFamily="2" charset="2"/>
              <a:buChar char="ü"/>
            </a:pPr>
            <a:r>
              <a:rPr lang="it-IT" sz="2800" i="1">
                <a:latin typeface="Calibri" pitchFamily="34" charset="0"/>
              </a:rPr>
              <a:t> </a:t>
            </a:r>
            <a:r>
              <a:rPr lang="it-IT" sz="2800" i="1" dirty="0">
                <a:latin typeface="Calibri" pitchFamily="34" charset="0"/>
              </a:rPr>
              <a:t>dal latino </a:t>
            </a:r>
            <a:r>
              <a:rPr lang="it-IT" sz="2800" i="1" dirty="0" err="1">
                <a:latin typeface="Calibri" pitchFamily="34" charset="0"/>
              </a:rPr>
              <a:t>gestio</a:t>
            </a:r>
            <a:r>
              <a:rPr lang="it-IT" sz="2800" i="1" dirty="0">
                <a:latin typeface="Calibri" pitchFamily="34" charset="0"/>
              </a:rPr>
              <a:t>, derivazione di </a:t>
            </a:r>
            <a:r>
              <a:rPr lang="it-IT" sz="2800" i="1" dirty="0" err="1">
                <a:latin typeface="Calibri" pitchFamily="34" charset="0"/>
              </a:rPr>
              <a:t>gestus</a:t>
            </a:r>
            <a:r>
              <a:rPr lang="it-IT" sz="2800" i="1" dirty="0">
                <a:latin typeface="Calibri" pitchFamily="34" charset="0"/>
              </a:rPr>
              <a:t>, participio passato di </a:t>
            </a:r>
            <a:r>
              <a:rPr lang="it-IT" sz="2800" i="1" dirty="0" err="1">
                <a:latin typeface="Calibri" pitchFamily="34" charset="0"/>
              </a:rPr>
              <a:t>gerere</a:t>
            </a:r>
            <a:r>
              <a:rPr lang="it-IT" sz="2800" i="1" dirty="0">
                <a:latin typeface="Calibri" pitchFamily="34" charset="0"/>
              </a:rPr>
              <a:t> ossia “condurre, amministrare”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87688" y="755994"/>
            <a:ext cx="6696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GESTIONE</a:t>
            </a:r>
          </a:p>
        </p:txBody>
      </p:sp>
      <p:pic>
        <p:nvPicPr>
          <p:cNvPr id="11271" name="Immagine 8" descr="controllo_di_gestio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1" y="692697"/>
            <a:ext cx="1476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F96FBBF3-7246-8FDB-3023-AFCFAFC09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6649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6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5073774"/>
            <a:ext cx="2232248" cy="11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279576" y="1844824"/>
            <a:ext cx="7831212" cy="18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9728" indent="0">
              <a:buNone/>
              <a:tabLst>
                <a:tab pos="2333625" algn="l"/>
              </a:tabLst>
              <a:defRPr/>
            </a:pPr>
            <a:r>
              <a:rPr lang="it-IT" sz="2400" dirty="0"/>
              <a:t>	Governo di un complesso di operazioni, 	collegate e coordinate, processi, attività 	e 	funzioni attraverso le quali l’azienda realizza la sua attività economica e persegue i suoi obiettivi.</a:t>
            </a:r>
          </a:p>
          <a:p>
            <a:pPr marL="365760" indent="-256032" algn="ctr">
              <a:buNone/>
              <a:defRPr/>
            </a:pPr>
            <a:endParaRPr lang="it-IT" sz="2400" dirty="0"/>
          </a:p>
          <a:p>
            <a:pPr marL="365760" indent="-256032">
              <a:buFont typeface="Wingdings 3"/>
              <a:buChar char=""/>
              <a:defRPr/>
            </a:pPr>
            <a:endParaRPr lang="it-IT" sz="2400" dirty="0"/>
          </a:p>
        </p:txBody>
      </p:sp>
      <p:sp>
        <p:nvSpPr>
          <p:cNvPr id="12294" name="AutoShape 2" descr="data:image/jpeg;base64,/9j/4AAQSkZJRgABAQAAAQABAAD/2wCEAAkGBxQSEhUUExMWFhQVFBQUFRYTFxQXFxgVFBYXFxQXFBQYHSggGBolGxQVITEkJiksLy4uFx8zODMsNygtLisBCgoKDg0OGhAQGiwkHyQsLCwsLCwsLCwsLCwsLCwsLCwsLCwsLCwsLCwsLCwsLCwsLCwsLCwsLCwsLCwsLCwsLP/AABEIAKABGgMBEQACEQEDEQH/xAAbAAABBQEBAAAAAAAAAAAAAAAAAgMEBQYBB//EAD4QAAEDAgQDBgMGBQMEAwAAAAEAAgMEEQUSITEGQVETImFxgZEyobEUI1JywfAHM0Ji0ZKy4UOiwtIVc4L/xAAcAQABBQEBAQAAAAAAAAAAAAAAAQIDBAUGBwj/xAA8EQACAQMDAQUGBAMHBQEAAAAAAQIDBBESITEFEzJBUZEGImFxgbEUQsHRI6HwMzRDUnKS4RYkotLxFf/aAAwDAQACEQMRAD8A9xQAIAEACABAAgAQAIAEACABAEGqrrPEYte1yegO2nVQVqunZD4xyPtHifdVtcnvkVnRJYgHnt5qelVbeljWvEeVkaCABAAgAQAIAEACABAAgAQAIAEACABAAgAQAIAEACABAAgAQAIAEACABAAgAQAIAEACABAGIxevMda8OO4YW/lI0+YKpV+8TQWxb0+MiyrD9JGq8VzOa1u5e0C35gpKfeQjWEalaRXBAAgAQAIAEACABAEXEK1sTcx1JNmjqU2clFZYqWRmjnc/Um3gNlTlXk3sSaUkTA6yfGs1yMwOK2NBAAgAQAIAEACABAAgAQAIAEACABAAgAQAIAEACABAAgDjnAalI2luwMP/ABEpc7GzMFnR6X5lp6+R191RrVVN7FqisbMwseOOaFVyXOyNlwJQvlcKmX4QT2TeZPN5HQclYoyjGWWVK3+VHoAK0E87oqHUoAgAQAIAEACABAGJ46rTHPAD8JY8jzuL/Kyr11nA+LwT8HxQEDVVHFj8plsa0WSbhhEmglzMB8T8iQr9HuIjnySFKNBAAgAQAIAEACABAAgAQAIAEACABAAgAQAIAEACABAGf4qxQwsc8W+7bmsdi4/CP31VK6nuoos28E92UFHxB20d3NFnDvNO4PNUpPBbjTT3IP2KC+bs238gmpkzTwTv/l3ANhiID3nJH0zHYm3JSwi5PBWqJRWWaLhbEDJHlfcSMOV4duHDe6t282m4SK1eC2kuGXquFcEACABAAgAQAIAz/GeAfa4bMsJYzmjJ5m2rSeV/8JGsiP4HmNFiz4XmOQFrmnK4HQgjqFHKiRKruX8WOXG6hlTwTRnk3uDtcyFgOulz1Bcbn6pIV9O2B7WSwY8FWYzjLga00KTxAQAIAEACABAAgAQAIAEACABAAgAQAIAEACABAAgDBfxHcOw6F04HnlH/AAs6tvVZcoPbBi6Cct2KpVJbmrTp7EuStNt0kdx04pIncEQmetY46iMOf8rD5n5LQt4e8Zd1PbBusVhMMzalvwuyxzjwvZknoTY+FuilrwaanHlFenLMXB/QvGPup6c1NZRC1gUniAgAQAIAEACAKrF8UDBlae8dBbUk7WYOZUTk3tERtR5MPxXwvI6mfUyGz2WcGAC+S/eL3bk2N7D5qWC07IhnHUtUjL8IvaJgXkWGwPVJXWVshlF4e7PVcNxhr3BuYeAWdKDW5eUky2HO/XTySJ4eUKPxvv5q9Sqa18RklgWpRoIAEACABAAgAQAIAEACABAAgAQBFFXmPcFx15eirzrpcbj1DzF53dB80z8RLxQaUDakc+6fH9Cpo1oyXkJofgNvxOEGxlZf8zVHK8t4vDmvVEqtqzWVB+gqpqbMLmEONiRqLG3inzrRjHUnkjUHq0tGB4uqO2cxmjo8jXi1jdzib3tsRay5y+u5wktD5Og6fZ03Buot84x8jPtw1g2FvU/5Wc72q+Waao00sJDc2HR2uQ7/AFO/ypIX1fwa9ENdpSm8Y/mzUfw3ysmla0fEwG5Nz3TsPDVbfS7qpVk4zxwZPVbGFGmpx88Fji3FTxLLC2Jto3hpLs1nd0Hl5/JNv+pyo1HTwsfMbbdLhOlGo5PcYoOKZWfzGh5JuSO7YdAOioUusypveP8AMmqdJhLuywX2D8RNnfkyFrrEjUEabrXsuqRuZ6FFp4yZ1106VCGvOUXa1TOBAAgAQBlavG3dvKy4H3MhhB2zx3BzDnqoXCVSS8spP6jKlVQi/PDfoVmD8QRxDM9kkkpHekcW+zG7Nb+ytx9Ka2Ukc1H2hpR70G380XMXFsD+69rmh2hzC4sd725KKfTKq4wy1R9oLabxJNHl/GeCGimDmawS96F41A5lhPUcuo9VXSzs+S9NY3junwQ8OrszhckEfCQSCD1UNSGOB9OW+56zg+KulpRK7RzDleTsbbkHprdZk4Ylg0YSyh6lxUvcCwXHU7HyRB6Hke1lFvDK8729j/lSfiJDHFIfa/qpoVlLZjGhamEBAAgAQAIAEACABAAgAQBV47U5Q1gNi8m/5W7/AFChrSxEdBZY9RABqpEkiUnZQwgYrEHMIPRRySez4JISa3R5xUSBhI3sbaLlq1BwqSj5HXWzdamp+Y8yVwba5AO4BNvUKLtJpaU3gHCLecb+Y2GDomZY/J2yQMhZAZOxEtN2nKdrt0NvRPjUnHutoSSUliW4E3TW23lhwCQBzD6sxS9owjMGltjYix8Fatrmpby1Q/mR16Sq0+zmts5J7+IKgm/aEeQAH0U8uq3Tedf2Ky6fbpd0ssH4pcHZZnAjK4tNrOJby03W10a9r3VbsZb7cmP1qlb2VtK44S8CHU8QTEk9plHQWAHuu6hZ0ksYyeT1et3tSbcZ4+CEw8RzX0lDvA5SllY0vGOBYdbv4PLnn5oo8UoxO8Pe54LXl4DTYAusXW00BI+ZT6FvCjnT4+YtbrdzWjien0/5HS1WUzJyMTQk7G3onxkkSxmlyi6xfFI56L7M6K5ysaHOsQMtrubzDrA281kVLCcpuakt9zq6ftDRVNQcH5eBjaXgepc4dnbKToX3bp+vos+5dOkt5pvyRrWdWpX37KUV5ywv+Td43H9lpoKUG+c989Q3vO93ELJzltmwl4FjhBAAUbJEaGJ2iEMkhZTmxoqJ1xf96K9TlqimNawxaeICABAAgAQAIAEACABAGc4pkyyQ+Ik/8P8AhV6/gSQH6Or0VQkJZrAkE0oqsWxIBp15JBXsYQTAvLiN7kLnb166ssHV2VOUbaKH+3Co6GTaGd7YdUmlhokV9Q/U6k+aswWxahHbdHaRoOue1jsNPdJNtbYG1G1soljnHUKvhlbDC4SbibjFbKAw9ToPVSU4tyJKcW5Ipq6QhwINttvNXaSTTRfpxzFljFO625Vd01nCRWnCKFVOEOe5ri+xA2tfcg738F3/AELo07Oca03v5HkntF7X0LqMrajBuPGrPPxS8jktK8cr+I1XZRqQZxMasH44K+XD5XmwaW/3HS3ipu2pqL3LULilBZbz8DSBug8t+qzkZDe4WShkiS1BuRa1uqljBYyWI01jJCq6tw2KmjRjJYaLNCmlJSXKH+GsYbG187i50zQWQhznubmccubU2HJYHV+naJKNKOI4y3+h2PTrv3n21TMm0kvmWvGldnkZ1hIYfHtGNfm8r3Houaw0dAsE3CK/QaprQ80lLW+KTAEs1YskE0knD3XYD1Lv9xV+j3ERT5JClGggAQAIAEACABAAgAQBl+M5WuY3J3pI3Xs3WzTo659vZQVpRxgfFMpqav03VVokFy4nbmkwJkoMSrXy7A9nmyl3LNa+UHmbKtdVXSpOS+Rc6fa/iauHwt3+xFduFzngdeuBV0ggXSBgiz7n0UseCeHCE0p38/0Tp+AkuR4yJmDKvOrWdnLRWnh843bx9AbKkcSCj1/p1V6Y1Un8U190JrHd0eYTqa3NhckHEjt6fVT0S1T7rJkUwYMx2bYm29hvZS2EU7ukn/mj9zH65r//AD7jQ8PRLHoy4bXxn+r3BC9a7KfkfOTt6i8BYqmH+tvukdOS8BrpTXgx1rgdiD5apuGuRjTXIIECyAEvjB3F0qbXA5Sa4GzSMO7AfNO7SfmOVaa4YptKwlrcgsXsFgLf1DayjqZnGSlvsy1Y1an4mEk3nKPQsXwiOeF0RAF22abatLfhPof1XKygpRwepJ4eTyuN7qeR0T92OLTbbToVSxh4ZP8AEv6PEfFJgCzgqi8hjdXH5DmT4JANZTOaAGjSwAF1dhUg9kQuLH1KNBAAgAQAIAEACAOPcALk2A3JQBS1dc6U5Y7hvM7E/wCAqlStnZEsYeZJoqFrBqNTuqwrl5FLjXD7dXx907kDZGoOSnwDhh1VeSZ5bEHFoazRz8psbu/pF9NNVZp0tSyyJss+OaJkdLE2NoaxkrbBosAC1w/VVerQ/wC328GbHQ5YrteaZhpXrl4os9V6/Rss04+9U8vBfN/pyMl56p+Dgrjql3cT1zqP5J4S+SQZj1RgKXVb2l3K0vXP3ycdqlWxrUPau/p7S0y+ax9sHIxa/ihvJf8A+sqj5or/AHP9jvPzQcz1K/lfXDryik8JYXw/+nHvsDoboSyyis5R2sPdHmEU+8ezU6sJqLi0+PFEXE+X75qWiaFPuscqf5L/AMp+imsf73S/1R+5ldY/uVb/AES+zORv0XsUJbHgkluKLlMnkTBbYVBGPvGvzFwsddB4Zet+qoVJubyUbmpUfuSWEiVVvIbcOtb5ogsvDRBSScsNFW+qffRxv4Ky4Qim5Ywi/ChGTwo5JkUVWdmOP5g39Vh1uv8ASKfNeP0bf2TNKPs9cz4pP7fdkuOmqecQ92/+yp/9UdGzjtv/ABn/AOoS9l77lU3/ALo/uLw5jjVQteLHtG6eq2O3pVbWVWjJSi090VbS1nRvIUqkWnqXPzPRcXdIIZDCM0mQ5Bpv4X5rmz0JmDbhdPLCe1cY3tv3zfM13MOadT5bqlVW4+k2jP4a1xkLM1wDobbjkbFRKWSdrB6PgELIm6fEdzzKa2NayXBZdGBucHQ4jxHzU9Ou47SGtJjzTdXE01lDDqUAQAIAEAcJtugCgqaozusLhg2H4vE/4VOrV1bLgljHBPp6YNCrjsi6KpEgNtgbJcDZLBXYxWCO4J5bJmB2diHwxjEbYGgube7yQXWIu8230VmFfSsNEWE/Ed40la+jk1sWZZLHewcNR1Gu4TLxxrW8kmMqXFW3hKVJ4lh7/seZ5x1XL4ZyzbbyyPJVgOAGt9E+NJtNscotrckKMaCAOpABAh0tsgMnEo6LceHgYrAMuu/L3T6ecnVey1/cu/jRdRuDUspvK2W3P6EqGl7QdnfLn7l97ZtL29UkK/YVFVxnS8488bnddQh2lvUh5xa9UaaHhWFo1L3eoH0V6r7c9Qk/4cYRXyb+7/Q8+h7N2q7zb+uCVHw/Tj/p383OPyus+p7XdXn/AI2PlGK/TJah0Kxj/h5+bf7kiHDIWfDEweTQsyfV76ferT/3MuxsbaPFOPoiDxFTN7EkMGbM2xaNQL67cl0nsf1K4fUY06lV6GnlSe2cbc+Jj9fsaTtJThTWpY3S3/kY8yFrg6x0IPPkQvUOqyi7CusreEl6pnIdLpv8ZSyvzx+6N7Q1ReNja25Fl4BVpqHier1YKPDJd1ERDTKUOmhfza9vtzXW+y/VXbznbTfuVFt8JeHrx6GL1XpyrTp14r3oNZ/0/wDHJpcQqMoyh2UuBN+jR8R/fVdRcVezjkWnDUzzbHqieZ5EUQazYEuF3f3HxK5ufU6bfJsRs2luR8Qpm0joXNcXF8XfPSQHUAchYj2Wlb1qNWP8KWfMo1IzT95YNtwzGXNDipmiFvCNCHDZLlEeDqXACdtR6hLCbgxeeR5rr6q/GSksoY1g6lEBAAgCjxqrzO7Juw+Pz5NVatP8qJILxH6GnDQqhI+CegjKuhYI53taLNcA8AbX1DrfvmhMc1sZfjBzhObG5eGsY3xJP6n5JUs7DJvCPPqzDW5yDK5+VxuWmzCQf6bbhUri8x7lP1/YyLm8/LT9f2JYleWhrpHuaAWgOcTZrt2jwKoTrzl4lCdapPGp8DX2YdXe6j7Rkeociha3Ya9dz7pspt8iNtjyjGnQgASANzSObsCfJPjFPlgkmRppJSDZh9bD6lSxjTT3Y9RivEdwQySv7IMJeNwdLDqT0TblQpx1t7E8LWdaSjT3NPhXD0jalj5hG6Czw9tyTZzSBZpGuqjsup2lOX8RPHyNqy6bcW1WNSLWV4psv6zAKTI4w5myWOS7nZQ7+km/K9lYrXnS3BuLecPCw+fqdF+NvJLTPGPHZElckICQASinEqeBMHMo6J7qzaw5P1YmiPkBTB2DiBTl05PG6FwInbntmu621ydL7qw7us1iU36hFKHAwYh0TFJk2pkHEcK+0ZGfhdckfh5j1W70OFTXKX5cYfz8CndyWEvE0U1Y2miDBYOOgXS8mfgdwiTncku1JJSMC6a5OTImjqVgcYbHwP1UtCeHpB7oeVwYCAEyvsCegJ9kAZbDDm7x3dqfXVZ0nllhF3E5MBnJ6kAIEwUBxMNnY5xsNWk/m/5ASpA2N8eYZnidOL3iikyhvMm1ibeGb3TWsxkvgVbqLdJpeR5nEb7FYUtjnHsPBMGigkEFhIAoJBDqQAQB1IB0BAgxwtXBuJOHJ0YZ7KS+pOVkvg8nRdEWKmH4pnqLIha91yzk84OgcnnGDkj2gFCUmxYqTZFpJ84PgbKWpDSyepDQx5RkYJRTiAFtjJSNpDXJITI23MJU8ip5GwU7A84UCiHE62TkKseJChqyCQR3r2A6k7K9RtHcVIwh4+PkvEfcaYQ1+BbRWgjzO1cdfMn9F177K1o+UY/16syIxlVnhcsyXGdLNHLHO5xdHI1uXow2uWW+d+forUM6IyfisjZJKTXkTcBxfbVK0NNnRVocE3ANZLBr7oyRtCZnWF0J75FSJAWmRHUAImZmaR1BHuEAY/DZMoyndvdPmNCs6SwTotROmikCuqkCNmUrQ+aRsUYu95sByHUu6AblSRi28Ijkz0CkpnQNbG9xkYQG53b5rWs4dDy9k+rS07rgE8mM4j/h+8OL6PLlOpicctv/AK3bW8Cs6rapvMTNr2Op6qfp+xn5uGKqMZpIX2G+WxA9lSqW9SP5ShO2rR30kNrQqbZUyLATRBzO0DUapuG2MecjDJwU9waH4ZIay+yY3gTIsU58E3WhutEStnDRYKalDU8k1OOTNUE5bVtcDrnatOrFO3a+DNzpz01Y4PZIaolg8lxkqaUmdboTlkZkebHXknxSySxisorOG63717CfiOnorV5S/hqSC5WfoaZZZTBAAgBuTNbT2To48R0cZ3KioriSB1IHurkKKW5oQoJJstoocosLnx6qpKWooSnqe4oxnoUiaE1Ij4bE8uMbxq0Eh34hyv0IXYWdK0u6Kl2aWNn4enmU6kpU5bSLOPC2M+8dqQNz0V+3tqVusU1ginVnPvMqK6YyOvy2A6Bc3f3buKumL91cfualtR7Nb8mqr8LZPTmF47paADzaQNHN8QV3cKa7NR+CMKUnrbPKKqjko5zFJyOhGzmnZw/e6rOLi8Mkznc0uEYhtqmtCmmpay6ZgCSx+dwaPM+QT6UNUhsnhFmtAhBAAgDNcRUJjJnYLtP8wDl0cB9VBVp53Q+MvAroq0OFwbqrgkIldnLTkaXHwt9SkEZo+FMJiijErTnkkHeeRbT8LQfhAKvU4pLKIWXFbHmjcP7T78k+SysCoqYsZDYy94OVoBeW6263CzeCWS8TO8RCsZeop6ovgcL2s05Aemmrfoq9xKpCOqO5Ru51qa1U8Y/n8/iY4QO81gyqJvLOcc03kW2lPOwTO0Q3WivxM2NhyCs0d1lksPMpo5yDurjgmiw4otqSrKqVKZDKBYfau6q3Z7kOjcpap1yr0FhFyCwU0OlQ0/3s+quS/sX8madi/wCLE9hpT92PJcdPvs7JcnXbHyQuSRcoyEU+SoDv7vqtiUNdHAys8VEei0ZDmglc5UzF7FOqnF7EnsW/sqLVIi1yO9m3ok1SE1SEyvaGmwGxToptoWMZOSMNiElhfpY/NblKOXg6KO0WbDD6oFg8lj1afvMw61L3mcxKqdkPZ76bb252vzU9jCj20e37v9fyIuzeNuSsGISF7QLRsjaXOA1JLtBmdzJ6Luba5pVIN01iEfHjjyXkitUpSi1nlkypry+JlrgPubHoFU6pcunRxHmX28Se0pap5fgRmNuWjqQPcrmbdaqsV8UaTeE2bsBempYWDmTzTjmPtK4tJNmwxhvhcuJNvP6KjXb7T6FmmloK3CGu9iR7GyTIjRpqUvtoNUjA12HU2RgubuOrj+g8FdpwUUQSeWSlIICAESSgb79Ofsmymo8ipZK+tJcNdun+VSqVnPZcEsYpGNrY2wygt0a42I5B3UeBSJ5Qpe0hBCYxR7h2bJLJDyI7Rngdnj5tPurNtLmJBJbmge24I6iytCHllTxGaaulilb93lbFIBqCQNHgeRF1k1ZqFTQyGV4o1dMuP1M63FnMdNHBK77O5xs25tY7gA7DdU7iq1mMXsULi4kswg/df9bDkNUsmVMynAffU6KNUxigU1S67z5K7BYiWEtiq5q14E64J9IVXqEciyZsqz5IfErqjdWYFiJDhw2U/fiNxiZKxjngaB1wbHpo4e6vaJOk3jbc0bNPtIvwyeqUf8oLjanfZ2i8BTtj5JFySLlGHrf5h81uU+4RXPeN1hMhyN8gsK4S1MKkUyxEhVbSiDSgznqjCDCGqg913kfonQXvIdBe8jI4v8J9PqFsW/eNf8jNPQjujyWXV7xm1e8SbKMiGDSNz57d6wG5tptp1VmN5VjRdFP3Xz/XkMcIuWp8jMkQaQBe2thckC52HQKSpdVa8V2jzjZE9GEYpteIp07Y7PebMaQ5x8Ab7J9gk7iGfNCTzoljyLFvE8j9WRta3lmuXettAu5d9v7qMf8ADebMliuImetcSLFrGM055bm//cmup2j1MXRpWCThw7OZzDs60jfXf5gpVwNZsMPjFkjELxh0HktGLzFMgfIpOEBAFbSyi77/ABZje+++nyWdVzqeSXGywQsXnIacrST0CjQ/gzlNHICXva0ucC0tcA4Bp3APU8yE9VNPBG9ywwIHLry/REh6JFDf7Yy34X38rf5spbfvEc+TVK6MPFv4kQZcQk/uZG/3Fv8AxWH1BYqmTeLFQzdJu4f3FUKnCKs+EWEarshZI5KMYV9QO/6FWId0kXdKqQaq0uCdcE6kUFQjkWcWyrS5IXyV9QNVYhwWI8Gk4fYThNcOk8Tvbsr/AEWvSf8A2szWsN/X9jSUA+7C4Or32dd5Djm6HyTU9x6e5ha8feHzW9S7iGXPeNthPwN8gsOv3mLPhFiFWITqBBup+B3kU6HeQ6n3kZTGG6D8zf8AcFrW739TUT9xmnpB3QsupyZ1TvMkKMiBADD4XF1w0kdQCrVOjVlDMYtr4JkinFRw2S4sA7cFsoIjIN+RPS3kbH0W70jpNZ1VVqrEV58sqV7uMYtRe4wcAnhFm2laNiNHerTp7FdDKya43KiuU+Snlpm9rdzcr9u8LH57pig4ciuSkTcQoc8bXx27WLUD8TT8TfPmPEJ0XuMZZ8OYm2QWOjhoQdCCNwR1TpLA00zXWU1Krp28CFoWCraknuhp1KAzPTNf8Q1Gx2PuNU2UVLlCptEObDD/AEP9Hi/zG3zUErZPgcp+ZGdhcjtDkHiC4/LKPqo/wr8xXNELCoCARvqdeup1UUtiRDsQEVQ179G5XNzHQAm1rn0T6EkpbkU0aJrgdQb+SvjCjx/hSnq3B8gIeG5Q9hsbcrjY2/VV61tTq94hq0IVOTyjibBRR1Tomuc5pax4LrX1uDt4grFvaKpSUUZdzS7N6URY1nMpskjZRjCDUjvt9VPDuskXBWTs7ysxexNF7EmkUVQZItIdlWlyQsap6F88rY423e82A+pPQDdWqFOVRqMSxTi5NJHs2EcPRQ0v2awc1wPaH8bnCznH5egC6SnQjGn2fh4m7RgqUUkEHDsbdMzi3obfVY79nbd1NTk8eRou/m1wiygpWMFmtA9PqVrULSjRjinFIqzqzm8yZ5l/ETDGw1DXMFmyNuQNs4OtvMELG6jQjTnmKwmaFtVlOGJeBZ4T8DfJcfX77NGfCLAKsQnUCHRDnIZe2YgX6XVmzoutXhTTxl4Ec9HveRW8U8POijD84c0SRg6EHVwXSVukTtYOpqTWPkSW3UI1X2eMMl040C5WfItTkeTCMEAaHBR90PN31K9C6CsWMPr92ZV3/av6E5bJWBADc0DXizmhw6OAI+aRrIEWPCYWm4jA52ubf6b2TezjnOBdTM5xnFEwmZjw2doBc0f9Ro07wGxA2J6W8oq2n6j4ZJnDuN9qxubnz/yqj2HtZL4FOjJp5RGOhyvRnlZG4FJ4gIAYrnWjeRya7byTZZ0vAq5INCWhotblayzWTslTxB4sdk1oZ8yknwkx96JzmH+0kD22SxnKPDGuPkW2C1rpYyXizmuLHW2JABuOm60aU9ccjDzv+K8VquF3J0Bb6seSf94WX1RcMzL9boykaxGZrJLVGyNk3hunZJWwNkaHNLnAg7HuOIv6gK/YRjKqoy4LVpGMqiUuD0fFOCqOcaxBjvxRd0/LQ+y352lKS4wa8ranLwx8jH1v8NZmG8MjZG9H9x36grPrdNn+R5KdSxn+V5I0XB1Xt2Xrmbb6qi+m12+Cq7Otng2/CPC7aQF7yHTP3I2a38Lf1PNbVnaKhHfk07W27JZfJpFdLYIAEAZb+IlB2lLnt3onB3/5Ojv34LP6lS10W/Is2s8Tx5lRhXwN8gvPa/eZuVPAsAqxCdQIScOH3rPzfoVp9GWb2n8/0ZDX/s5EnjKMup9ATaSMm3IBwJPku36rn8JPBU6e0q6yVEGy84lyak+R5rSdgT5IjCUu6myNtLkfjopHbNPrortLpV3V7tN/Xb7kUq0FyzQUMJYxrTuBqu/6fbyoW0KcuUtzLrTU5uSH1cIwQAIApuLax8VOSw2JexhcN2hxsSOh5eqirScYZQ+mk5blHhmFttfe+9+fms0s5L+komxt0AHXonJDG9yTCC7bRvXw8FPTouW74I5SRMAV1JIiOpQBAAgCDJhjP6bs/Lt/p2UUqMZDlJoIoJGcw8f6T+oPyUMrZ+DHak+Rb2PcLWy+JN/YDdNVtJ8iZSHaWmbG3K3zJ5knclW4xUVhDDOcdcLurWxujcBJFnsHbOa/LcX5G7G6+arXlu60MLlFa5oOqljlHn9Tw1VRfFA8+LBnH/bdYVSyrR/L6bmTO3qx5i/puIgw2ZxsIZSfyP8AncaKv+Hqt4UX6EHZTbwov0ZsOE+DnslbPP3SzVjAbnNbdxG1ui2LCwlTlrqehp2lpKMtc/Q3i2DTBAAgAQAIAEACAESxhzS1wu1wIIOxB0IKRpNYYqeN0U7eHWN0Y4gcgRe3qucuPZynUk5Qm19M/sX11CTWJIdbgg5vPoAooey8PzVH9Fj9WNd6/BDrMHYNyT6qzT9m7SPebf1/YY7yb4JUNGxpuGi/XmtK36dbW8tVOCT8/EhlWnLZsfV4iEdk38I9gouwpZzpXoh2uXmKAUiilwhp1KAIAEACABACJomvaWuALSLEHYgoayBWQYL2Z7khDb/C4ZrDoDv7qvK3i+CTtGTWUg/qJd4Hb25p0KEYjXNskqYaCA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12295" name="AutoShape 4" descr="data:image/jpeg;base64,/9j/4AAQSkZJRgABAQAAAQABAAD/2wCEAAkGBxQSEhUUExMWFhQVFBQUFRYTFxQXFxgVFBYXFxQXFBQYHSggGBolGxQVITEkJiksLy4uFx8zODMsNygtLisBCgoKDg0OGhAQGiwkHyQsLCwsLCwsLCwsLCwsLCwsLCwsLCwsLCwsLCwsLCwsLCwsLCwsLCwsLCwsLCwsLCwsLP/AABEIAKABGgMBEQACEQEDEQH/xAAbAAABBQEBAAAAAAAAAAAAAAAAAgMEBQYBB//EAD4QAAEDAgQDBgMGBQMEAwAAAAEAAgMEEQUSITEGQVETImFxgZEyobEUI1JywfAHM0Ji0ZKy4UOiwtIVc4L/xAAcAQABBQEBAQAAAAAAAAAAAAAAAQIDBAUGBwj/xAA8EQACAQMDAQUGBAMHBQEAAAAAAQIDBBESITEFEzJBUZEGImFxgbEUQsHRI6HwMzRDUnKS4RYkotLxFf/aAAwDAQACEQMRAD8A9xQAIAEACABAAgAQAIAEACABAEGqrrPEYte1yegO2nVQVqunZD4xyPtHifdVtcnvkVnRJYgHnt5qelVbeljWvEeVkaCABAAgAQAIAEACABAAgAQAIAEACABAAgAQAIAEACABAAgAQAIAEACABAAgAQAIAEACABAGIxevMda8OO4YW/lI0+YKpV+8TQWxb0+MiyrD9JGq8VzOa1u5e0C35gpKfeQjWEalaRXBAAgAQAIAEACABAEXEK1sTcx1JNmjqU2clFZYqWRmjnc/Um3gNlTlXk3sSaUkTA6yfGs1yMwOK2NBAAgAQAIAEACABAAgAQAIAEACABAAgAQAIAEACABAAgDjnAalI2luwMP/ABEpc7GzMFnR6X5lp6+R191RrVVN7FqisbMwseOOaFVyXOyNlwJQvlcKmX4QT2TeZPN5HQclYoyjGWWVK3+VHoAK0E87oqHUoAgAQAIAEACABAGJ46rTHPAD8JY8jzuL/Kyr11nA+LwT8HxQEDVVHFj8plsa0WSbhhEmglzMB8T8iQr9HuIjnySFKNBAAgAQAIAEACABAAgAQAIAEACABAAgAQAIAEACABAGf4qxQwsc8W+7bmsdi4/CP31VK6nuoos28E92UFHxB20d3NFnDvNO4PNUpPBbjTT3IP2KC+bs238gmpkzTwTv/l3ANhiID3nJH0zHYm3JSwi5PBWqJRWWaLhbEDJHlfcSMOV4duHDe6t282m4SK1eC2kuGXquFcEACABAAgAQAIAz/GeAfa4bMsJYzmjJ5m2rSeV/8JGsiP4HmNFiz4XmOQFrmnK4HQgjqFHKiRKruX8WOXG6hlTwTRnk3uDtcyFgOulz1Bcbn6pIV9O2B7WSwY8FWYzjLga00KTxAQAIAEACABAAgAQAIAEACABAAgAQAIAEACABAAgDBfxHcOw6F04HnlH/AAs6tvVZcoPbBi6Cct2KpVJbmrTp7EuStNt0kdx04pIncEQmetY46iMOf8rD5n5LQt4e8Zd1PbBusVhMMzalvwuyxzjwvZknoTY+FuilrwaanHlFenLMXB/QvGPup6c1NZRC1gUniAgAQAIAEACAKrF8UDBlae8dBbUk7WYOZUTk3tERtR5MPxXwvI6mfUyGz2WcGAC+S/eL3bk2N7D5qWC07IhnHUtUjL8IvaJgXkWGwPVJXWVshlF4e7PVcNxhr3BuYeAWdKDW5eUky2HO/XTySJ4eUKPxvv5q9Sqa18RklgWpRoIAEACABAAgAQAIAEACABAAgAQBFFXmPcFx15eirzrpcbj1DzF53dB80z8RLxQaUDakc+6fH9Cpo1oyXkJofgNvxOEGxlZf8zVHK8t4vDmvVEqtqzWVB+gqpqbMLmEONiRqLG3inzrRjHUnkjUHq0tGB4uqO2cxmjo8jXi1jdzib3tsRay5y+u5wktD5Og6fZ03Buot84x8jPtw1g2FvU/5Wc72q+Waao00sJDc2HR2uQ7/AFO/ypIX1fwa9ENdpSm8Y/mzUfw3ysmla0fEwG5Nz3TsPDVbfS7qpVk4zxwZPVbGFGmpx88Fji3FTxLLC2Jto3hpLs1nd0Hl5/JNv+pyo1HTwsfMbbdLhOlGo5PcYoOKZWfzGh5JuSO7YdAOioUusypveP8AMmqdJhLuywX2D8RNnfkyFrrEjUEabrXsuqRuZ6FFp4yZ1106VCGvOUXa1TOBAAgAQBlavG3dvKy4H3MhhB2zx3BzDnqoXCVSS8spP6jKlVQi/PDfoVmD8QRxDM9kkkpHekcW+zG7Nb+ytx9Ka2Ukc1H2hpR70G380XMXFsD+69rmh2hzC4sd725KKfTKq4wy1R9oLabxJNHl/GeCGimDmawS96F41A5lhPUcuo9VXSzs+S9NY3junwQ8OrszhckEfCQSCD1UNSGOB9OW+56zg+KulpRK7RzDleTsbbkHprdZk4Ylg0YSyh6lxUvcCwXHU7HyRB6Hke1lFvDK8729j/lSfiJDHFIfa/qpoVlLZjGhamEBAAgAQAIAEACABAAgAQBV47U5Q1gNi8m/5W7/AFChrSxEdBZY9RABqpEkiUnZQwgYrEHMIPRRySez4JISa3R5xUSBhI3sbaLlq1BwqSj5HXWzdamp+Y8yVwba5AO4BNvUKLtJpaU3gHCLecb+Y2GDomZY/J2yQMhZAZOxEtN2nKdrt0NvRPjUnHutoSSUliW4E3TW23lhwCQBzD6sxS9owjMGltjYix8Fatrmpby1Q/mR16Sq0+zmts5J7+IKgm/aEeQAH0U8uq3Tedf2Ky6fbpd0ssH4pcHZZnAjK4tNrOJby03W10a9r3VbsZb7cmP1qlb2VtK44S8CHU8QTEk9plHQWAHuu6hZ0ksYyeT1et3tSbcZ4+CEw8RzX0lDvA5SllY0vGOBYdbv4PLnn5oo8UoxO8Pe54LXl4DTYAusXW00BI+ZT6FvCjnT4+YtbrdzWjien0/5HS1WUzJyMTQk7G3onxkkSxmlyi6xfFI56L7M6K5ysaHOsQMtrubzDrA281kVLCcpuakt9zq6ftDRVNQcH5eBjaXgepc4dnbKToX3bp+vos+5dOkt5pvyRrWdWpX37KUV5ywv+Td43H9lpoKUG+c989Q3vO93ELJzltmwl4FjhBAAUbJEaGJ2iEMkhZTmxoqJ1xf96K9TlqimNawxaeICABAAgAQAIAEACABAGc4pkyyQ+Ik/8P8AhV6/gSQH6Or0VQkJZrAkE0oqsWxIBp15JBXsYQTAvLiN7kLnb166ssHV2VOUbaKH+3Co6GTaGd7YdUmlhokV9Q/U6k+aswWxahHbdHaRoOue1jsNPdJNtbYG1G1soljnHUKvhlbDC4SbibjFbKAw9ToPVSU4tyJKcW5Ipq6QhwINttvNXaSTTRfpxzFljFO625Vd01nCRWnCKFVOEOe5ri+xA2tfcg738F3/AELo07Oca03v5HkntF7X0LqMrajBuPGrPPxS8jktK8cr+I1XZRqQZxMasH44K+XD5XmwaW/3HS3ipu2pqL3LULilBZbz8DSBug8t+qzkZDe4WShkiS1BuRa1uqljBYyWI01jJCq6tw2KmjRjJYaLNCmlJSXKH+GsYbG187i50zQWQhznubmccubU2HJYHV+naJKNKOI4y3+h2PTrv3n21TMm0kvmWvGldnkZ1hIYfHtGNfm8r3Houaw0dAsE3CK/QaprQ80lLW+KTAEs1YskE0knD3XYD1Lv9xV+j3ERT5JClGggAQAIAEACABAAgAQBl+M5WuY3J3pI3Xs3WzTo659vZQVpRxgfFMpqav03VVokFy4nbmkwJkoMSrXy7A9nmyl3LNa+UHmbKtdVXSpOS+Rc6fa/iauHwt3+xFduFzngdeuBV0ggXSBgiz7n0UseCeHCE0p38/0Tp+AkuR4yJmDKvOrWdnLRWnh843bx9AbKkcSCj1/p1V6Y1Un8U190JrHd0eYTqa3NhckHEjt6fVT0S1T7rJkUwYMx2bYm29hvZS2EU7ukn/mj9zH65r//AD7jQ8PRLHoy4bXxn+r3BC9a7KfkfOTt6i8BYqmH+tvukdOS8BrpTXgx1rgdiD5apuGuRjTXIIECyAEvjB3F0qbXA5Sa4GzSMO7AfNO7SfmOVaa4YptKwlrcgsXsFgLf1DayjqZnGSlvsy1Y1an4mEk3nKPQsXwiOeF0RAF22abatLfhPof1XKygpRwepJ4eTyuN7qeR0T92OLTbbToVSxh4ZP8AEv6PEfFJgCzgqi8hjdXH5DmT4JANZTOaAGjSwAF1dhUg9kQuLH1KNBAAgAQAIAEACAOPcALk2A3JQBS1dc6U5Y7hvM7E/wCAqlStnZEsYeZJoqFrBqNTuqwrl5FLjXD7dXx907kDZGoOSnwDhh1VeSZ5bEHFoazRz8psbu/pF9NNVZp0tSyyJss+OaJkdLE2NoaxkrbBosAC1w/VVerQ/wC328GbHQ5YrteaZhpXrl4os9V6/Rss04+9U8vBfN/pyMl56p+Dgrjql3cT1zqP5J4S+SQZj1RgKXVb2l3K0vXP3ycdqlWxrUPau/p7S0y+ax9sHIxa/ihvJf8A+sqj5or/AHP9jvPzQcz1K/lfXDryik8JYXw/+nHvsDoboSyyis5R2sPdHmEU+8ezU6sJqLi0+PFEXE+X75qWiaFPuscqf5L/AMp+imsf73S/1R+5ldY/uVb/AES+zORv0XsUJbHgkluKLlMnkTBbYVBGPvGvzFwsddB4Zet+qoVJubyUbmpUfuSWEiVVvIbcOtb5ogsvDRBSScsNFW+qffRxv4Ky4Qim5Ywi/ChGTwo5JkUVWdmOP5g39Vh1uv8ASKfNeP0bf2TNKPs9cz4pP7fdkuOmqecQ92/+yp/9UdGzjtv/ABn/AOoS9l77lU3/ALo/uLw5jjVQteLHtG6eq2O3pVbWVWjJSi090VbS1nRvIUqkWnqXPzPRcXdIIZDCM0mQ5Bpv4X5rmz0JmDbhdPLCe1cY3tv3zfM13MOadT5bqlVW4+k2jP4a1xkLM1wDobbjkbFRKWSdrB6PgELIm6fEdzzKa2NayXBZdGBucHQ4jxHzU9Ou47SGtJjzTdXE01lDDqUAQAIAEAcJtugCgqaozusLhg2H4vE/4VOrV1bLgljHBPp6YNCrjsi6KpEgNtgbJcDZLBXYxWCO4J5bJmB2diHwxjEbYGgube7yQXWIu8230VmFfSsNEWE/Ed40la+jk1sWZZLHewcNR1Gu4TLxxrW8kmMqXFW3hKVJ4lh7/seZ5x1XL4ZyzbbyyPJVgOAGt9E+NJtNscotrckKMaCAOpABAh0tsgMnEo6LceHgYrAMuu/L3T6ecnVey1/cu/jRdRuDUspvK2W3P6EqGl7QdnfLn7l97ZtL29UkK/YVFVxnS8488bnddQh2lvUh5xa9UaaHhWFo1L3eoH0V6r7c9Qk/4cYRXyb+7/Q8+h7N2q7zb+uCVHw/Tj/p383OPyus+p7XdXn/AI2PlGK/TJah0Kxj/h5+bf7kiHDIWfDEweTQsyfV76ferT/3MuxsbaPFOPoiDxFTN7EkMGbM2xaNQL67cl0nsf1K4fUY06lV6GnlSe2cbc+Jj9fsaTtJThTWpY3S3/kY8yFrg6x0IPPkQvUOqyi7CusreEl6pnIdLpv8ZSyvzx+6N7Q1ReNja25Fl4BVpqHier1YKPDJd1ERDTKUOmhfza9vtzXW+y/VXbznbTfuVFt8JeHrx6GL1XpyrTp14r3oNZ/0/wDHJpcQqMoyh2UuBN+jR8R/fVdRcVezjkWnDUzzbHqieZ5EUQazYEuF3f3HxK5ufU6bfJsRs2luR8Qpm0joXNcXF8XfPSQHUAchYj2Wlb1qNWP8KWfMo1IzT95YNtwzGXNDipmiFvCNCHDZLlEeDqXACdtR6hLCbgxeeR5rr6q/GSksoY1g6lEBAAgCjxqrzO7Juw+Pz5NVatP8qJILxH6GnDQqhI+CegjKuhYI53taLNcA8AbX1DrfvmhMc1sZfjBzhObG5eGsY3xJP6n5JUs7DJvCPPqzDW5yDK5+VxuWmzCQf6bbhUri8x7lP1/YyLm8/LT9f2JYleWhrpHuaAWgOcTZrt2jwKoTrzl4lCdapPGp8DX2YdXe6j7Rkeociha3Ya9dz7pspt8iNtjyjGnQgASANzSObsCfJPjFPlgkmRppJSDZh9bD6lSxjTT3Y9RivEdwQySv7IMJeNwdLDqT0TblQpx1t7E8LWdaSjT3NPhXD0jalj5hG6Czw9tyTZzSBZpGuqjsup2lOX8RPHyNqy6bcW1WNSLWV4psv6zAKTI4w5myWOS7nZQ7+km/K9lYrXnS3BuLecPCw+fqdF+NvJLTPGPHZElckICQASinEqeBMHMo6J7qzaw5P1YmiPkBTB2DiBTl05PG6FwInbntmu621ydL7qw7us1iU36hFKHAwYh0TFJk2pkHEcK+0ZGfhdckfh5j1W70OFTXKX5cYfz8CndyWEvE0U1Y2miDBYOOgXS8mfgdwiTncku1JJSMC6a5OTImjqVgcYbHwP1UtCeHpB7oeVwYCAEyvsCegJ9kAZbDDm7x3dqfXVZ0nllhF3E5MBnJ6kAIEwUBxMNnY5xsNWk/m/5ASpA2N8eYZnidOL3iikyhvMm1ibeGb3TWsxkvgVbqLdJpeR5nEb7FYUtjnHsPBMGigkEFhIAoJBDqQAQB1IB0BAgxwtXBuJOHJ0YZ7KS+pOVkvg8nRdEWKmH4pnqLIha91yzk84OgcnnGDkj2gFCUmxYqTZFpJ84PgbKWpDSyepDQx5RkYJRTiAFtjJSNpDXJITI23MJU8ip5GwU7A84UCiHE62TkKseJChqyCQR3r2A6k7K9RtHcVIwh4+PkvEfcaYQ1+BbRWgjzO1cdfMn9F177K1o+UY/16syIxlVnhcsyXGdLNHLHO5xdHI1uXow2uWW+d+forUM6IyfisjZJKTXkTcBxfbVK0NNnRVocE3ANZLBr7oyRtCZnWF0J75FSJAWmRHUAImZmaR1BHuEAY/DZMoyndvdPmNCs6SwTotROmikCuqkCNmUrQ+aRsUYu95sByHUu6AblSRi28Ijkz0CkpnQNbG9xkYQG53b5rWs4dDy9k+rS07rgE8mM4j/h+8OL6PLlOpicctv/AK3bW8Cs6rapvMTNr2Op6qfp+xn5uGKqMZpIX2G+WxA9lSqW9SP5ShO2rR30kNrQqbZUyLATRBzO0DUapuG2MecjDJwU9waH4ZIay+yY3gTIsU58E3WhutEStnDRYKalDU8k1OOTNUE5bVtcDrnatOrFO3a+DNzpz01Y4PZIaolg8lxkqaUmdboTlkZkebHXknxSySxisorOG63717CfiOnorV5S/hqSC5WfoaZZZTBAAgBuTNbT2To48R0cZ3KioriSB1IHurkKKW5oQoJJstoocosLnx6qpKWooSnqe4oxnoUiaE1Ij4bE8uMbxq0Eh34hyv0IXYWdK0u6Kl2aWNn4enmU6kpU5bSLOPC2M+8dqQNz0V+3tqVusU1ginVnPvMqK6YyOvy2A6Bc3f3buKumL91cfualtR7Nb8mqr8LZPTmF47paADzaQNHN8QV3cKa7NR+CMKUnrbPKKqjko5zFJyOhGzmnZw/e6rOLi8Mkznc0uEYhtqmtCmmpay6ZgCSx+dwaPM+QT6UNUhsnhFmtAhBAAgDNcRUJjJnYLtP8wDl0cB9VBVp53Q+MvAroq0OFwbqrgkIldnLTkaXHwt9SkEZo+FMJiijErTnkkHeeRbT8LQfhAKvU4pLKIWXFbHmjcP7T78k+SysCoqYsZDYy94OVoBeW6263CzeCWS8TO8RCsZeop6ovgcL2s05Aemmrfoq9xKpCOqO5Ru51qa1U8Y/n8/iY4QO81gyqJvLOcc03kW2lPOwTO0Q3WivxM2NhyCs0d1lksPMpo5yDurjgmiw4otqSrKqVKZDKBYfau6q3Z7kOjcpap1yr0FhFyCwU0OlQ0/3s+quS/sX8madi/wCLE9hpT92PJcdPvs7JcnXbHyQuSRcoyEU+SoDv7vqtiUNdHAys8VEei0ZDmglc5UzF7FOqnF7EnsW/sqLVIi1yO9m3ok1SE1SEyvaGmwGxToptoWMZOSMNiElhfpY/NblKOXg6KO0WbDD6oFg8lj1afvMw61L3mcxKqdkPZ76bb252vzU9jCj20e37v9fyIuzeNuSsGISF7QLRsjaXOA1JLtBmdzJ6Luba5pVIN01iEfHjjyXkitUpSi1nlkypry+JlrgPubHoFU6pcunRxHmX28Se0pap5fgRmNuWjqQPcrmbdaqsV8UaTeE2bsBempYWDmTzTjmPtK4tJNmwxhvhcuJNvP6KjXb7T6FmmloK3CGu9iR7GyTIjRpqUvtoNUjA12HU2RgubuOrj+g8FdpwUUQSeWSlIICAESSgb79Ofsmymo8ipZK+tJcNdun+VSqVnPZcEsYpGNrY2wygt0a42I5B3UeBSJ5Qpe0hBCYxR7h2bJLJDyI7Rngdnj5tPurNtLmJBJbmge24I6iytCHllTxGaaulilb93lbFIBqCQNHgeRF1k1ZqFTQyGV4o1dMuP1M63FnMdNHBK77O5xs25tY7gA7DdU7iq1mMXsULi4kswg/df9bDkNUsmVMynAffU6KNUxigU1S67z5K7BYiWEtiq5q14E64J9IVXqEciyZsqz5IfErqjdWYFiJDhw2U/fiNxiZKxjngaB1wbHpo4e6vaJOk3jbc0bNPtIvwyeqUf8oLjanfZ2i8BTtj5JFySLlGHrf5h81uU+4RXPeN1hMhyN8gsK4S1MKkUyxEhVbSiDSgznqjCDCGqg913kfonQXvIdBe8jI4v8J9PqFsW/eNf8jNPQjujyWXV7xm1e8SbKMiGDSNz57d6wG5tptp1VmN5VjRdFP3Xz/XkMcIuWp8jMkQaQBe2thckC52HQKSpdVa8V2jzjZE9GEYpteIp07Y7PebMaQ5x8Ab7J9gk7iGfNCTzoljyLFvE8j9WRta3lmuXettAu5d9v7qMf8ADebMliuImetcSLFrGM055bm//cmup2j1MXRpWCThw7OZzDs60jfXf5gpVwNZsMPjFkjELxh0HktGLzFMgfIpOEBAFbSyi77/ABZje+++nyWdVzqeSXGywQsXnIacrST0CjQ/gzlNHICXva0ucC0tcA4Bp3APU8yE9VNPBG9ywwIHLry/REh6JFDf7Yy34X38rf5spbfvEc+TVK6MPFv4kQZcQk/uZG/3Fv8AxWH1BYqmTeLFQzdJu4f3FUKnCKs+EWEarshZI5KMYV9QO/6FWId0kXdKqQaq0uCdcE6kUFQjkWcWyrS5IXyV9QNVYhwWI8Gk4fYThNcOk8Tvbsr/AEWvSf8A2szWsN/X9jSUA+7C4Or32dd5Djm6HyTU9x6e5ha8feHzW9S7iGXPeNthPwN8gsOv3mLPhFiFWITqBBup+B3kU6HeQ6n3kZTGG6D8zf8AcFrW739TUT9xmnpB3QsupyZ1TvMkKMiBADD4XF1w0kdQCrVOjVlDMYtr4JkinFRw2S4sA7cFsoIjIN+RPS3kbH0W70jpNZ1VVqrEV58sqV7uMYtRe4wcAnhFm2laNiNHerTp7FdDKya43KiuU+Snlpm9rdzcr9u8LH57pig4ciuSkTcQoc8bXx27WLUD8TT8TfPmPEJ0XuMZZ8OYm2QWOjhoQdCCNwR1TpLA00zXWU1Krp28CFoWCraknuhp1KAzPTNf8Q1Gx2PuNU2UVLlCptEObDD/AEP9Hi/zG3zUErZPgcp+ZGdhcjtDkHiC4/LKPqo/wr8xXNELCoCARvqdeup1UUtiRDsQEVQ179G5XNzHQAm1rn0T6EkpbkU0aJrgdQb+SvjCjx/hSnq3B8gIeG5Q9hsbcrjY2/VV61tTq94hq0IVOTyjibBRR1Tomuc5pax4LrX1uDt4grFvaKpSUUZdzS7N6URY1nMpskjZRjCDUjvt9VPDuskXBWTs7ysxexNF7EmkUVQZItIdlWlyQsap6F88rY423e82A+pPQDdWqFOVRqMSxTi5NJHs2EcPRQ0v2awc1wPaH8bnCznH5egC6SnQjGn2fh4m7RgqUUkEHDsbdMzi3obfVY79nbd1NTk8eRou/m1wiygpWMFmtA9PqVrULSjRjinFIqzqzm8yZ5l/ETDGw1DXMFmyNuQNs4OtvMELG6jQjTnmKwmaFtVlOGJeBZ4T8DfJcfX77NGfCLAKsQnUCHRDnIZe2YgX6XVmzoutXhTTxl4Ec9HveRW8U8POijD84c0SRg6EHVwXSVukTtYOpqTWPkSW3UI1X2eMMl040C5WfItTkeTCMEAaHBR90PN31K9C6CsWMPr92ZV3/av6E5bJWBADc0DXizmhw6OAI+aRrIEWPCYWm4jA52ubf6b2TezjnOBdTM5xnFEwmZjw2doBc0f9Ro07wGxA2J6W8oq2n6j4ZJnDuN9qxubnz/yqj2HtZL4FOjJp5RGOhyvRnlZG4FJ4gIAYrnWjeRya7byTZZ0vAq5INCWhotblayzWTslTxB4sdk1oZ8yknwkx96JzmH+0kD22SxnKPDGuPkW2C1rpYyXizmuLHW2JABuOm60aU9ccjDzv+K8VquF3J0Bb6seSf94WX1RcMzL9boykaxGZrJLVGyNk3hunZJWwNkaHNLnAg7HuOIv6gK/YRjKqoy4LVpGMqiUuD0fFOCqOcaxBjvxRd0/LQ+y352lKS4wa8ranLwx8jH1v8NZmG8MjZG9H9x36grPrdNn+R5KdSxn+V5I0XB1Xt2Xrmbb6qi+m12+Cq7Otng2/CPC7aQF7yHTP3I2a38Lf1PNbVnaKhHfk07W27JZfJpFdLYIAEAZb+IlB2lLnt3onB3/5Ojv34LP6lS10W/Is2s8Tx5lRhXwN8gvPa/eZuVPAsAqxCdQIScOH3rPzfoVp9GWb2n8/0ZDX/s5EnjKMup9ATaSMm3IBwJPku36rn8JPBU6e0q6yVEGy84lyak+R5rSdgT5IjCUu6myNtLkfjopHbNPrortLpV3V7tN/Xb7kUq0FyzQUMJYxrTuBqu/6fbyoW0KcuUtzLrTU5uSH1cIwQAIApuLax8VOSw2JexhcN2hxsSOh5eqirScYZQ+mk5blHhmFttfe+9+fms0s5L+komxt0AHXonJDG9yTCC7bRvXw8FPTouW74I5SRMAV1JIiOpQBAAgCDJhjP6bs/Lt/p2UUqMZDlJoIoJGcw8f6T+oPyUMrZ+DHak+Rb2PcLWy+JN/YDdNVtJ8iZSHaWmbG3K3zJ5knclW4xUVhDDOcdcLurWxujcBJFnsHbOa/LcX5G7G6+arXlu60MLlFa5oOqljlHn9Tw1VRfFA8+LBnH/bdYVSyrR/L6bmTO3qx5i/puIgw2ZxsIZSfyP8AncaKv+Hqt4UX6EHZTbwov0ZsOE+DnslbPP3SzVjAbnNbdxG1ui2LCwlTlrqehp2lpKMtc/Q3i2DTBAAgAQAIAEACAESxhzS1wu1wIIOxB0IKRpNYYqeN0U7eHWN0Y4gcgRe3qucuPZynUk5Qm19M/sX11CTWJIdbgg5vPoAooey8PzVH9Fj9WNd6/BDrMHYNyT6qzT9m7SPebf1/YY7yb4JUNGxpuGi/XmtK36dbW8tVOCT8/EhlWnLZsfV4iEdk38I9gouwpZzpXoh2uXmKAUiilwhp1KAIAEACABACJomvaWuALSLEHYgoayBWQYL2Z7khDb/C4ZrDoDv7qvK3i+CTtGTWUg/qJd4Hb25p0KEYjXNskqYaCA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12296" name="Rettangolo 7"/>
          <p:cNvSpPr>
            <a:spLocks noChangeArrowheads="1"/>
          </p:cNvSpPr>
          <p:nvPr/>
        </p:nvSpPr>
        <p:spPr bwMode="auto">
          <a:xfrm>
            <a:off x="2847182" y="4542219"/>
            <a:ext cx="66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latin typeface="Calibri" pitchFamily="34" charset="0"/>
              </a:rPr>
              <a:t>Dalle operazioni di gestione </a:t>
            </a:r>
            <a:r>
              <a:rPr lang="it-IT" sz="2400" i="1">
                <a:latin typeface="Calibri" pitchFamily="34" charset="0"/>
              </a:rPr>
              <a:t>discendono flussi e movimenti fisico tecnici che vengono espressi mediante valori economico-finanziari sintetizzati dal risultato </a:t>
            </a:r>
            <a:r>
              <a:rPr lang="it-IT" sz="2400" i="1" dirty="0">
                <a:latin typeface="Calibri" pitchFamily="34" charset="0"/>
              </a:rPr>
              <a:t>di gestione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32448" y="651103"/>
            <a:ext cx="6696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GESTIONE</a:t>
            </a:r>
          </a:p>
        </p:txBody>
      </p:sp>
      <p:pic>
        <p:nvPicPr>
          <p:cNvPr id="9" name="Immagine 5" descr="downlo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1844823"/>
            <a:ext cx="2093760" cy="103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giù 2"/>
          <p:cNvSpPr/>
          <p:nvPr/>
        </p:nvSpPr>
        <p:spPr>
          <a:xfrm>
            <a:off x="5464136" y="3717033"/>
            <a:ext cx="1316312" cy="8251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222A49BF-A3FB-D706-8FAD-09B0D038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8817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uvola kdict g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54868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 descr="data:image/jpeg;base64,/9j/4AAQSkZJRgABAQAAAQABAAD/2wCEAAkGBxQSEhUUExQWFhUXGB0aGRgYGRocIBwcHSAeHRwcIBwbHCggGB0lHxgcIjIhJSkrLi4uGh8zODMsNygtLisBCgoKDg0OGxAQGywmICQsLDQ0LC4wLiwtLCwsLCwsLCwsLCwsLCwsLCwsLCwsLCwsLCwsLCwsLCwsLCwsLCwsLP/AABEIAKgBLAMBIgACEQEDEQH/xAAcAAACAgMBAQAAAAAAAAAAAAAFBgMEAAIHAQj/xABDEAACAQIEAwYEBAQDBwQDAQABAhEDIQAEEjEFQVEGEyJhcYEykaGxI0LB8BRSYtEHcvEVJDOSorLhQ4KDwkRzsxb/xAAaAQADAQEBAQAAAAAAAAAAAAABAgMEAAUG/8QALxEAAgIBAwIEBQMFAQAAAAAAAAECEQMSITEEQSJRYfAFE3GRoYHB4RQysdHxQv/aAAwDAQACEQMRAD8AC95UO6oY6Ej74mNTqsfI/bGAi8zyxu6yJGMlm5njVaZF7HqVI+sY9GXR9mEdJB+843Q+A43y9FSp1KD6gYOpi6URpkmHwOR6E/6fTGPQqlgzEtAPPr5W+2IKlIASJW/5SR9jifLswI/EYT6H7jB1sGhGGqRuCPUHBTgWbpxUV6ipqAA1bNvIJ/Lv+4xUyzVJc6lMTYg8ukG3yx7UOpQTST1B/uoj545yTW4uhljja/iI0qQS0MrAg2J3B9MR5ZtLKQbyMVhTT+RgZjr9icSUjpMqxlYI1L8rEXHtgualsLoaLPFEisB0WPkEGJonLN/nH0virVrtUcOwWQCDpETOm5v/AE4lfNgUTTgyTIMWvFvph0KD2qDvYMXiOs+n79ue7ZTaNhA+TTipnbuwMGNMeWrwn++Mo1So8JPobjwnSfQlo+eHANHYskLVB3BT/tHzwU43mFFJkZoaoCE9Yn5xJ9sL/ZzP6WfVYNF9x6zuAb+W18Ge0GUFXLu0S1MFkMxBgjlyg4Z8E+5J2R4y1Co1GpdSRJFyDpmRa4hhI8vXD9l661FDIQynYjHJOFue+VXkMGeDbYBR7grpweZCDqptoaQZ5EjqP1wVIFDrxTNmkqkKzS6qQATAJubdBfFvAvh/GAyoKkLVMAreNUxYncGPqMFCcNYAH2seKdO0sagCjnMNt7fQnAdasAKRcACxtPWefO37FjtFnPxrC66UBP8AUGYx7RiGgoRFJjUV2O9/t64z5d0/oWx9iKstvY/sYK/waiT8RYz5C7H/AO5wIrNPLVHyxczvFoACJNys+YFX6TSj3GMnTdy+Xsb8Qp/gtIJtsDE8rEX+WKtB1VFXmVgCSTYRFxNo5gfPA/P5suhBZzcSEN1lAxAj1kTNyPLEf8QRUpIALio1/JiPmZONTE7B2gWLsLaYWI3vB9vbGiZcLTYEzYks3ORucTcPfVHTSnTmo588e1T+G1ztzwRLIVAAY7gXtbZR12+WKPCOI9/TVxTNPcBSdRgEiSY8sWKh8FQ/0Mf+jFDgZ/3elz8P/wB3/tgPhnLlFzNVn1xrYKO7OmSBcvNucwN8R0WsN+QxrWX8SoTsEpR6xUM/bGZdPEo8x98Bjov10/EU9Kpb5KxxU4e0U16wP3fF7OoYJiyhyfdGH9sDsqfCBHICcdMECLtCNWWIPN3+wGNao8ebPVqa/wDVOLOeFJqaI9enTIctpYiSoPSZvETiGq1Ml+7qCo1WorEKrQoAIuxEG8c8d2O7k/EKZ7sEXP2xootjbMsdP0/YxqWxGReBz+mwmfF9P7YmgG98C0Ff+n/mGMpVq3i3MX5W+oxShQvS2gzHp/5x4BECT8sCqGeqMQoknpf++NamaaHIchgpI8iB5444LVKM2n541WlH5hI23/tjbhmXqOlJ2azje17E7e2J+M5A0qRqB5YEDbrh1B8ia1wb5ZfiJ/NiVKZCBedvvhapcWqrsR/y40HFq7EjvQtzfSLYnVjcDRQpm8/zT98aZ4eMkbR+v/nC9/tSoP8A14/+Mefn5fuRiXOVapy9WqMyWCaSVCgbsq3O/wCaccsTTsLdqg1SGNhfCmufqGmG711teY/QTGClR3FxUYLoRj8P5lUyNRBMkmwvhvmKiSjZvnj+I3pTP/Ucao1x6t//AEGJw8qDIYbyxFgeq3/1jErlRFp22Vel/wC/tikJqXAjTXJY4BSRtRYAwqwekjBDPZKo9FjTqELSOrTe40sCBG++xtbA/hWfpayimCRuQADBgX26+VsEs7XegdLfC4IKgi/IH0k/KYvjI1k/qe+n8cF6XyvUGZLiTatVVPEgZhIImwn/ALcHuG8TFYGNx6be1xhezfF6hLIqCAhMibAjnvjzgueKBpKaACWiJ+1x6dcbHyZWN3E91hmFwDEx/Yb88VeMcarUwihj4awKm5NhYem9sa57Oa40hjAkbbjZYxtSoszgssXEmLqSd230gjmenPk0LR0twvm+JBwtRpY6oiALgGLTY4q5fWzajEG8Bbbk3Y3P2wOrcYy71O7HeFg2ogL0AW0x5bjBanmoSQvhUL4iQfiEjY36WxLInpZSDVonrJtJP7BwJOfWsocfzMQGZVsTVF7mbVTtzHle4me7zTpg6vhs0kdQIvgVk+yz5dkqVKiMibr4uc8iIO+JdHCOiTb8v3HzyamlXvYneoqo4DFfzEhlJEIFtB3hJ9cTKv4tNt/A9z11NPvi1mq9C5puiW+LSVAMiDtfnjMzxCmKZIq0SF3AqAn/AJQJJ5x5Yqw8BPhlKKat1RfovriTTqSwmdgx08+omPrihkeL0RTVO+SdKg78hHTE9PP0uVRNrSY++ObEo07mxBAMyCDJEREEggm3MRiNKQUCAqqBAVQQAAT/ADMSbnEhqqWJFSnt/OPqMaOuqPFT+c/bCWNSJKkyRqsVvZZiDaSJ/wBcUqbXWAdwOnPF0UWM3TaLHEJyLSDrWegIxzsKoHVsqrVILVWGqIarUYfIt98XqJgAY0/2ZULE+c7HniVMqBANRQRykA/KZwNwkumNPo31P/jEVSQhM7kfKSTiSplGsLGOoPUnGjZckaSefQ4BxDnSCBbn/r98Dn47RBILGQYPgbce2Cmc4eYu4VZG462+p5YXavBKbnVqIJ3g8+txzwkqXJSCvgUaZkErUMf/AK4+5xdp5OmFnvG1MoPwgRInl5HEnEO0+ZzMinwxEB/PUQkx5EhIN/PEdHJ130AaF0pTDTc+FQDsQJkeeKyjPsasEumbSmn91/Bpw/IJrMO2pQDNhvbofPFLtFRNNLCNU+KZ2BMRHPBmjkxTqFHrKXqAQAhFgwAMmRu2IO1mQ05cNrLEMANuYIM78p94wFCd+gc2XpdElFPV2ftkfZrNgdyHlkEHTJH5Tt03wT7a52mUUUdrSDP9W8m+w+uAfZ8A9yG2kfbDLUq00qrZGQKSdQDQRYbz1xWGv9DHllh08NS/AmVR+GDNzP6Y14cBq5QS2/mNvTDZm+0lJKjkqHEDSoVQB19JPkcKSV1COdLHxWCiTcAQPnjpIjEOU6DD4dj6D9f3bBKjlNVOsgjU6MAbSYuPqMKVEuvdspLMWEIzNePF0iCB1xZzHaSvDHwIQ0QiAW5iWk4e1VCep5U4eabBCD3x+BTpgnkJ1mAcW+L5he6oaVAqEIKlgQfAtpuLXFvLEXEc1rpZWtpUHvWFo/kom8C15tijmqhYIACTqAAFyYsMQjj8yzl3C3YYrW7/AL9HqwEChF2+LfTA5CJ6YOZvM0qICMugcg5MkQVgLHTocCez3ZTOU9R7wUA8TBJYxMAxYRPXBxexFJnFSpVcsBB06VB876j9cbpRjqelGOEpaVbAGUz9B2098QR+U+H6kDl64845xjvqtDSAzAtq7sEyOQje3vhwo9jMiDPdCepY+npy++D2R4XRpiBTWPQA/MQfnOJOL8iuu3/cxS4SaZBVspVYmZdctVVmB/KSGt01A+2CFTs0lRddHLVVOzFmdIjedVQz5z0we4hxKhlKTa2ZAZMIfFHUEkSRjmWTR6zVhReu1DwgB38TEg+CT4fFJPooM4TvwUrw0nt+Bm4pkWlU05YWE1F1lxt4jqMHmeZN7YOcPo0hSKpmNaqCWjeeZ1MVUbnfCVwemqMfD+GqQx1CZjTseeosbWGmZw69iODPmKFPMd89ORp8KrLoDIJaZEzEW2nng0c2kaZfhWU785ha3eOFAKqFAsBEnabD1xBkuHuyAP4drTIsIi4Bj93w25jLZShetVAP9bgH2FsAs523yKE9w3eEbhQSD6lo+mEmUg8a3pt/Ze/dF7OcZy2RRCBLOy00Xa5IEX+ESZMSfXChW7SHN1VNQqVVzpUER4WMWmTOkSSDvh4ytevWph1y9FlPI1IIg85QiRiB8tVDFjw+gTMgh0n593vM/PDLjYncU3a/Iq8Pz2SKolWmhMC7UgwuSIkDVvhayfDy71WK6UFR9DWACajpA6eGPPHR34WXbU/DRI201E+qmATI6dMEMvmTThXoNRWPDJSDHIaDb6YV2U+at6XJz9+K1lgGijJYXBFud5g/LBjI5KjWRXK07qCw0gwTuLDlhlzWSyxBd1RerDwH3YEHCJ2h4tkqJJy7s9YAgXTSJBE9441H2J5YWmKt+Bn4RwmkrkhVgiPDb5x6YIHhVNiQQ0QPzv5/1Y5hwfiFWj46Uo+i4YTzG4PWPW+HHgPaaq6KaioWeoUtK2Gi/O8sfpiXLOewZfgiciw/5T/3KcZlspToMNdRfERGoUk2mfhC6viG84HcP7XpUqrSNN1ZmCgyCL+dj9MTdvXNPKmslnpkRImQ1iPT06YMaTsDvgm/iKu/cIwJ/KNUc5tvy2HXE1fNBKQZqJ1EkFQCIgwTte9/Q4RX4vmaa62pUmUXJBv9cSUu2DrvSqp1KkkD2UjFf1GeSLrwL9G0NtDiCEWosLgQHO5IBBjaCw67HpivxbPjQBQDpUYO8nU0LTmbFrFipUT0OAVPtih0k5iqgBuXRSPqpIjElLiGXq1HqrWBLKywKmkKCukRYAQOnPBXqyeWSa8Eaf1s3z1espNOq1NjZp0CfiEG4xrknmmht8I8vbG/H80rqKgA1DSpYMGkawQJHST+xjOH0vwqfLwD7TjP1HKot0vDsXc12iy4UgtMgjwqTv7YEZHtBToU1X4mKiACBtIG/lGAHaDMKtYsihVKiw2vOw3G0YEcUaXQxuo/XGxGWx4fixq1UfQFMMomDBDA+91+uKHGc9VY6HcskyBYfMAddt8CuGORo0wDymCOeLHETuSSSDG1sLyF7MnylbTTB6An5TiE1C+q8rE/UWxrlqngA9ceHJVWuAAIN9h89sJF0yk96N6ZFQMWOmw0k/WbeWCPZoFSKhC6dUXqKvKJMmYHkDtzwNo5XTZ6q+wJO/mAPLfBTL8CmIQsA0tqIBAIBkAEXsbEnb1w7jq2Yiel7BLLpS0KHzVFShkaPEQeZnY2J5DG2Vy3D6ZY1HavqM3RoBncAc/U4o5/IaaYGmq0tB0KI03PwpJPLxE/fA08PZI/Be9rppv08RAw2jS+BVK0NdTi/Dwqp3BKqZUaDAMATc9APljWj2lylM6qWUhuvhG//uwvpw+tI/3cgGfFqpwOnM77YJZDLJ4tTK7LuqG19paAD/7QfXHJu6QXEvt2yLGEymonYEsfoBiHM9qKq2/h6AY/lFyPXkPSZwDz/E6qLUVGVYJgKouumRqkGffGcBrGsyBmE6wpKogjUQIEiDAPTzvjtTC4JD/lOK0Eyy1a6ajAk6EFybKAGAMfpJxSHapaoAo0+7JIMloMbfD+5tgdx0qlOolRxCgRIW9rwPe8eeAPDa9OmnjVXLqfEWJ3EeHS3hII3tscCM3K/RjSxqLLfaHOnME6qsFbaWWWC+IkqCfH5Xn03xZrFaNOklF9aM1NgG8JOpdJUjowM3ta+04n7N9kzXXVUq9RqZWnoI0hgQQbgnkR54NcU4A2Xor3VbvTSEp3a6W1EMCSCCWs0bgxF4EFNceLHXIAr5ijSpKHBplqunQRBC6V8auJjQWPh/Md7WwQTtIBUooamnLGQaet10iQEd9NtMAG5uDe2F7tNlK9BENNtSayI0gmQqNqgrZdQMHywWWtk6FId7B71aRLMskgKCdEyEaZgQTAW/LFPCo8bgeRydN7epWzPZ+tmsyRkabsI8b6lC3sbwAuq503sbYPr/h0csNb1CgNjJVlkjqNMXPvhm4J21ySoKVHvEhNQUryidRIBn1Jk++I892py2aovRqO47xdJUoxI1TpPhUjdSd+WPMydTpdOL+xoxTnVSpov9muIHLq6t40Z9S6YtIAI3g3E+5wbTtDQJuGHqv9px875WkyO4OtWQ6WKHSARa7Ha/lfBerx16KqEcsSJ1PUZvlyP/LjXGbWyPSzfDcCWuTq/X/Z3gcZy/8APHs39sVeP9zmaD0+9UMboZghh8J6gcj5E45HwztnnKGl4JVgILLIIkNaCu8fU47B2a7Q0s7SD0zcfGhsVPTzHQ7YpGV7Hm9V0nyN1uvO/wCDh+eOYeoq1hUinIGoECZg3Iv64oVqAasoIkRf0kz9vrj6UKYgqZKk/wAVND6qD9xjnFmVZNjhXDaneOzQBKmw6hv1EYdeyeRU5cO63Wo7KZ2sL/Tnh0//AM5ldxl6QPVUUfYDE1Lg9JU0Imlb2BPPfnifyn2DPIpM5RwRJztHycfQThr7ft/uZnm6D/qGDVDsjQp1BUQMGUyPEekc8b8c7OrmafduzKuoN4YmV9Rtg6GgOSYlcUrZaplapp1EZtO03uQPhN8bZTgqtSSxWQGM8+h/XBrinYOm6N3YVX5MQRBnqP7Yr1OB52gPwq5dR+SoBUHpcavkcVslTAPZ3KOis1MgzUeVb/McMOX4TSryXpBG/p0ifpf3wp8L7RnLr3dbLut2Oq4MkyfCw8+uHTs3xOnmKZenqgNpOoQQYB/XC5K0jQbsoZvsimlirQYMSP1GKlEQoG8AD5Yas/Uim56KfthMDxzOMWTY3YN7Od8T4DUqH46QlY8RMi82gX3x7T7LJ4e8zCSARMG+3UiIw0pwhJvTQ/5iWxZpcOUbLTHogOPU0nm2KtPg2XGn/eWOn+VR5+Z64sLwnLmZGZcf5YB99Iw108oevyAH3nEwyp/mPzH6DHaTrFyhkEW1PKVI5EsB9ZnEj8Ldv/xqX/yVGb72wwHL+Z+ZP3OJFyo/YGO0hsCrwx2jV/DrG3gUxeTE+ZxZp8Pc713/APYsfVVwYWkPPAfjPaShlpHxuPyrePU7D745IFklXI01UtVeoVHN3Me/iwD4hnMrKlLjSxK2sRYSIkSRzO0YEZrjtaujrVACyHAiLalAB6gTivwnKpXfQxhWF4tMSSJ5TEYnknGG8uB4K1ZNxrijVNEgAaCvhmJEXInc/pgfw+uFeVMMacAG0EgQdjtf54NdsOGIldKdNCFFNWABO5LAkkmTtgbkcgRVBMCLXDFhvPnEfb2xVQcmpRi6GcklTaJ6tbLqSxaagIOg6SGBAmPLSdj9sS8HIqZyn3OkrCtACpBEkrGogxO/nti065eobKqtEMy05J6fCL264l4NwwggUEpCZOqoWDKJEbAMs38IPK+A00qOTVW2U+K59nrpTDJqC6agYatLxpMjqJOPMp2UVGDVKoFP4tNPTIU+ZJ0xbcExywydoeFh0B002zAptpKhlOlLkgyS58f5j78sBuGZhUaSNYC+IkkRyIMg8jO28YVycew/hkm2HOHdqKYostBZCIQqaL6h8LHbVy2wMynaiodTvTYOV7t6pkooPPu4gGwFmH6YA5WtFR2plSDPhm4E7g7n2wWQF7KSdW4B39RzOBKGPloipMYuDZ96qmmdIFXSOoE2gcoJ5ARv6417R9lrKWCOFAF0MACABzCgARFrYg4MQCNBAClZYi+rUBH2+eGzL9oadVylOorMBqgdJifniP0LvzFSjXo5aoKqd0A9NKfgYOLTqAKi1tMg+XngHmuL0zWkgBWZASDtqNcx5aTb2PTDl2v8dECF1GoumwkteBP0wq8Q7O0mDNmBVp1Kv4oCsulR42DEkGSTUa1oEbYWWOLds6LctkTcU4TQYFzVaIkAlTBA8RIAuSeom3yHcRzQphaauKhINwQSARYN1MX+dsNHBsotTJ5ai2WDVKqTqqzq1Hd9QIIUJttaPepx3h6hRSSjR7xKTEBQQwtJvPjMcjPucJHFXLs0fNlNx1P/AIAqmaKUqCHUpKeGRv4bHfaBbFjgPFHoVhUQwyoxB3BtMG8dLYXuLShWwYoyDTuCQJI87mMFcrTkAgk95TFiIhiIIj1Me2K5I1EEZa8kv1Os8B/xCoVSlOsRTqMCdRPgJXcTyt1wyjjNAkAVFYkxa/zjbHzu+aFLN0A4gpqkSLkmP0O+KGfrmnm2qUwSEdWE+UETEWw0JO6fvcXNgioPIvOvxZ9STj0Njl/YL/Eg5io9PMwvh1KwuLWYGBImQRv0x0LhfE6WYTXTIYTBiDB6GNjEGPPDmStrL+MjEfdjlb0xhHnjgGxXGsY8J6mMYBOxB98cEhzWSp1RFRQw8wDinluB0qQK0VCAnUQNpsJj2GCZBxpBHLCuKYUwPxbIOaThRqJBtt98KP8AsuuP/Sqf8px0bWen3x4W8vviM8CkWx5nA5aFA3OMNdBu6/MYDNkNIltKiPzMd/c41/2fRUaqxphfWZ/fnjZqZmoMtxKkPzj6/wBsQnjVGY1j0G+AndUTehlKlfzMInzYgn2xjpm2BVKPcg8qbUl/vJ88K5MOlBGv2ppICE8byBpmOd535YI0uLqyao0gb6pEfp8sL2Q7JZiptSLetZRPnIAv74YKHYrMkDVQkDYPmHYf98YTXJDaU+BE4t2lr1mYK+hJMBbSOUnf64CVXAVgWKk7HYTe09Texx07iPY6nlKD1q9HLoqCTNWsZ6KAGMkmwGOZ1e05LaUy1IUmgVKV3DgbSzSykTYqQQcUhK+wslXczhZ1JVEz4I/6gf0xBlK7oxNNmQj+Ukfrixwng71GZKa6DVlVDEwI8WnVFzAxJxLslWy1N6tSokKQoClizMRIAEREcyeRxSLjvZN6nVENTitU1FqVG7xkiO88QsZAIO4kzhx4LmxWAqVqeWpltQVlU6gb3MgwN/zcx1wI7F8Ey9ZS9Rnd13pwAFnYm517HoOowzZngBOruw7bwIAA+ZuNsLlyy01jQ+OCvxsr5LhS6ToPiJKlgpPwloMzAsNj1xBwnOutbuzpKlRq3lSB18r288DuINXpmlTQ92W1MwOxk+HabRPv6YEZGjVdneulVaaO7VCUYajMlTafXoMRjOTVss4pL0Oi5CqxarmB+UCnTJ6A+M+7CPPQMKKIhplS3jJ0yYESYN428h5Yi4X2meHpByKC02AARJ5xFpO/MjG3ZdVas9Z6LVgIIQSQGeTJgXAAPlJGHmrV+RPWoLgG5/KGmwhWAI3JB25ggbYK5XONCs+pVawfSYJHKYgnDBwyiKyuhpI6qjN47Mqr/Kwhg3kDfA7LZ961EUalRQkgKpgDlFwJi1iPOcLF3Hc6WPVJpdvMb+zWWp6FZyAGgmNySbC/pviDgy8OyecqLTq+OodEHZWJnRMzvAxBw/s5WzPcUidAQHU24AsUKkGCY6deWNOI/wCHzZfM0mDTTaoD3gMEGdRVh/URY+eJOLu+w8FfLGrtElOmgqmmrNSOpNQsDYTGxibTzwmdse0OrS9JqRrAaXSpFwREaW33+pucMnafia0u7qVRKAtKfzsR4QRtAib9Bjm9TLrWzbVUL1GqksAyAEOTMAKTPQEcumHith1zyM2fzecp5PLVajBmaBcSqgfC2kCxKzfc3xW7I5armmLMUpuxlW03IBUsVQHxeuwnGZHieZRtOXNaoYJZAAQl4J8U8trC+GTiHaClT/CdzVaCrsD4gdiBbSqyNvIYE6jsPCbcaQl9puxlRZKPrpmHFgD4jBUKWEaSR5R0wFyTVaekd3U00iSBBYm4m8REDYW++Oo8GyFIucu1KtUQJD1D8ClYKwT4pkyBqMcxixxHstkaaO5FUlfyg6r+gU2PPoCfLFXF1TJwnolqRzDthwxSqZmmYSppXQbMp0kxAERA+vyynweoaVLV4mddRtspssnnb3w0drqooKlFMvrqEM4bTZVAEtOkwQDp2EQZ5SGXPvQphXR1YTvG5JO/qdsTS7M15ssZu4gJA3D8xqgOpBAG3hJB8/EIwR7K9uqmSr1GRQ1OqxLU2McyQQR8LCcR8Qza1tRTVZYM+o6G4thYq0GDEgeEXnDRknKmZMqajS4O0dmv8VjWzCpXQU0c6QwaQp5Eys3NiZ546kjHHyK2ZJiTsIHp+zh47F9qs3Uc0WzVXStNtC6uYi072EmJ5Ydxoktz6EPpiMoOmFLsTxt6iijVcmrBZZPxKDceZEjzg+WG5STzwnJzVGrPHIn2x4ldT1HqCMSeLGjT0xxxvIxk4hLMPyk/LEf8UedNv374FnUcVPCsqxlkoserXP8A3YnyXC6AI7qlTMfypMYa8n2YJHxAeiD+4xsO0VDLVhl9V1YB2ZqaKgMSfiLEidowXJIKi2acHyeo/iAhR1ED5YYeHUMpVWaS0qgFpWDhP/xF7Wr3PcZasHNT42ptICfy6hzby5A9cc4y9Rxs7Ac/EQL46mzrSOi9s+3+WyzdxQnUD46lEL4SD8IJO/UjbbEPC/8AGSgF01UrEgfEAsn1Gvfzxy1spTarUUiQNJG45X2ONnyVFROk/Mn7nHaFyDW6oK9vu2r8SqKqqUop8FOZJP8AM0c4t5D1OPOyHCkp1VqVihAuEGpiH/LKqL7HrjTK57JoPgqFp6KoHye/72xYo9oRrBUt4jB+Hadtz898NqVHaXYQzppK6GjUdqhzEsNLLGvWbSAZ5f2wVfImvSqUqusatJViCSCsnnuLwfInCnmuKqKqkJcOrMbx4DtPUzexxf472xdEKrRFN2AhiZKz/SVA1R8sCG4zVcATiWVzNDMdwjE2W6Sov152M7/LDCvEqq5RkqvqqWE6rw0+EmbkRM+YGFDK5w+NtZ1NJY6tybyb7k88SZlGaiLMYMkAmYvMj6/PzJbLicHV7DqVq+4fo8WrIiTTRjBClioK87Gb7z88b52vWemwqTOhiArECxbczB2Bv1xmdVKWWplGLFG8S8l1CDEbcpB3wb4ZxCjW4dV79S1WWIaY0gbAEchG2xxlcnqN0enSxawFU4XTIaqJTVTTSgiIJ0m43sPphh7OZ3+Co0u6edb6nCmbwBpJIjUI2BNsc6rVqhpmnT1N3jeFVkkxItA5+XTDFxpsyAWNRoSwplNJQbhQo2sRO23ths0VWm+5mwrU2/I6BmaZGXfMaRTWvckMjT4TEwIBN7Rub74RshlTWqlRAWZJMGBfw3G/9p3xa7NceFSpmCS5o2ApAzbT8WmYBkWPL2x72czFNFJkatRmeQH2xTG9MdIkoW7HLs/xF+8Uow7sUyNHOQVj2An54p0ONVs3m1oMVSPxNbGwA8W3OIjflgTwDNCm6sxVQ2qSwY/GQY8PO4ubWxePCVrZhnWvTpU0Vg1RniVadOkAw195sOYM4q09KolBx1Sv3sir/jFlop0nSrqUGI2IkfWY+mEDs1n2GYWTyYDytv8AIEe+HXi+QoV8u1P+LDup1ABgZO21zsTsfbHO+HKEzCeIEBo1CYMggG4B54Vwai0xoSWuLOr9mK1I1tEydK96RBDF28KGbQBIM82OKXbXO06eYepSp0yDAOoAgkCCQsCRb9zgf2dFLL6MzVWdVRgsWjSpueviZd7DflipxDh1StXDEg0YjwNLAcyFJAYz59MIv71ZRrwNrmx17GcXV0eo1ZaZ2NL4VCgbgwxG3Ty5YJcRzIrrTqU61MCWIAZQWIsRqMACxG03tjnXCOF6KiomZSqryjKutakGVMppIifM/TDPn8rTyiRTr6QXCqCNUNeQRq8Pnzt7Y9HFjT3k+Dyuo6nJBqMFd+oTOdX+JpZfu9Wtie9C+AiGJTXHi+kxMYT+0fGO+zYp1KOiZWqQ35k1SfhtMD++GjsdxrL1BFVg1ZG16tIXclREGG3I6w8bHAHNak4s9Nm/DzLsDHNW16YnYyAJ9eWMs4aJalujTDI5R0vaXkA69ekNQUDTBHU9B7/2wF4g34bRt/5wyZ/s6KVfuq1d1UnwMEUgqbyxJEG45GPTEXa/huVFL/dyA6xKh9QYTc+IkzztgynBuzoxlwxHY2w1f4a0NWZduS0z8yQB9JwpVTbD1/hTVphqwZwHfQFU2kDUTHXcW3tgSGhyHe0OeanUoikxWqra1IGwnTM+4tzE4bMlx/P1K1WhVejTNILL06Zlw2og+NyFsvS04UM/mR3rtG0AMAJABvvyMnBLKUlWsz0swbrpHeMW8MKbEGDBcwOV7GcZNVmhoeOzvHaraUzAgkArUFwZAJVv5WExMAH13Zlf545HV4lXFM02ag0jQPGVJDnT0jbrGDOX7Y1aFIB6PeaVG1RGMAXMiSLXuMOpCaLex0aceYS+Ef4j5aswSKqsSBBUHfzUn7DDfQzKuoZSGB5i+GsE8coOpKhW47xMZTLNUMF/hQHmx29hufIY4xRySl2qOS7v4mJ63JMdTOLOZ4rXzTaq9QvpWBMACd4AAA23xXq1fw2PWw+cf3xN80PGqspyAb/Ifr/b7Yly7ajcSADA5TiHK09RviXPVtMKIIPxrG4g2xSUktiUYt7gzLZ1DWYkkKRDFQGIg9CRgy+epERTp2C7k3PnzInfAWjwoa27tSFK7SLGeU8sT5c91BEu/wDLzgb7YksibpMt8ppamguMq5SaSK14g0lZlgCbsYN+vIjGis6kBkq655Gkkn0SPltiGln3XMVNE927D4lKiywbRJ9vtilnO1LrstMX3VYaPNhY/LF+25OMknx/n9gpn8pUFFmfvFErCO4/m3hRB353GA3H+NLVmiyBe7YrYyfD4bnY88bZXiz16dXUjVGYKFYJMEGeQtbcjyxU4lwdnYuRoY+Jrc2JP7ODfcGltlrjXFlqpQSkgRKaj11bb+0++D2S7Pso7ypUCjkq/EWKz0hVkAec++E98s1E6SDsDJ8774c0zBcSW0zBNgeYjcgQLc8dNeFJdyyfLfYKcDhCveolRT4SrgMsdYPMG+Ne0SocsSqCmq2rLRAHhFngE6QZ3PScZmay0whFySZAvMC5sJ89rQcRrxBKjLFw0rU+HxarflMfmj3574gsUuS/zovw3syLsVnwaiGlFMB1pBtoVoLX8yJPP54K9rK6JU75nAV/AHF/EFBgwOnOTuOmF/KcP7nLtSjxd8Wn+lSwHzVQcEKXA6uboMIY0wCQSbahcabXafa98c4p2Lj1Wq5/kD5XOitmk7incnS7D8wM3MC5B2N9zipX4RW1upQyHKteIO+x/wA2LnBMolIgNqiZYiAT5eg/XBTtRnxlCp7vWKlxUDHxmBdg06TEbTbnaBRRaNGfpnHHrlyHeFcEyzoBVqCnJEksNTmBAWfhPh6Hc9RF/Pdm6SrSeg1Q0lDHVqOoswAkFdI0wIkbQd+XJRxSrUIXSWcbRHudv9MdEqcXNPJ0EeoFamAJYlpJF1tvB5CIjzwVJxmtzz2k4vYs1uGppLKCWkGWLMRcSYY+KBe++OUcWyP8NXelqLKjeFysal5NE8/XHSeE8XOZldQ8PxBefT2Mdcedu+H/AMVRoouhaiuFVmgeFgZBO8SAfb1xSeZXuxI43XhQHbNqKdKiWC6BUYzzZ2EEGL+ExHlihWoU1WnVWsup9Q0qAShBABJBm+8wMUu1GVejUXxBrC67bCLHbacV+zGU7/MeN9KAS7c77ADYsT9ieWH6VvUq3D1fy3j2TUvwPHYPvKlc0u90UlpsSR8Y1G4Vpt4mmcWe2vAcsznundak+IEk6hziZ0mCY5eWLVHh1HLUK9akahbuwLsObKD8IBBEzhXfNMAHhmgrqBMmLBiOpnlvheunJ5dK4B8OwQWLU+Qt2K4L3bllp99pUnxECDNvbfDlw+lSrFBmqYpVEIemNMcyQdQGmZHI3B88K3YjPrTb8BSzVCXZCbNbVM30EKRvY33vh2bOjMS7CoDRsypUSJ2g8zE7f1DyxCM6Wl2Vy4/FqVHP/wDEvMrRzi6jNOpSWb7MpYSPOIkcxHlgMmR1qGQq4MwdagR85HuMNvHuKZZqdVSi1H/Mr7EkjYML7nYWj0wrd3QfVTy6VQQqtocCxAKkIRdxZTHrzEEuPh2JXuVqXAKdYEuNDdBzHWdR5+WK/DeDGlXVVD2YNq5WuDMeWLX+w66uCy6dLA+I9D0GGahlQGdhs0AX8r/p8jjPKTurLRSrgDcZYqhjdjA/X+3vga9AID4oY9SL4JceIlbmzAGP3vgDWJpglqZqBjYkmRe1iY5xvgb9mUirsJLXJAEdPoCfuMF6bKRteMKdLh71CGGqkAdzYn0AP1ODdIlYAJPKScH5iugPE1ugVlgSTEg4YOCcWqKhAquo1GwqEchynAZyEeoNRBUn68/mRirlsutQaom5HyxZbnrZpKSbku+xnCKhcwFfTMs7AAW2HxfQY0zuZAWmk+I79dj+uHDhvZV3pnvH7sG1IIoYSN9RDDSB6E/qVy/Y7JUPHXqGs4jyA6QFufnjKskl4pdzz102p6I8nNc29RElAZJ3jbz/ANcb8JNUECoNSze20+eOrrlclE90WU7KVHi9jc+ptiLMrlkBVMrSDH8oEgf5iIE+WBLNKcaqjVh+HOL2Tb9eBIp8MKMXJJpmImJ+nK/75TZvL0UCscv3kyJ1adP1kz+mGM0NfhFNBO9jA+uPK+SpkaAgI5kz+hxLH4XqfJeXw7LWm193/oTOMUqaKGy/eh5spc6fXeQfQ4XOL5cOEhUVoJbSSefPqd8dQbhFAMIS4/qb+/lihxPstRrEEtUBiLEfqt/njX/ULgzx+Ez1Jvj6i9wJhSosE5gX1abmzfXFrMVSzsApglQfFP3xdbskQAEqiwtqTzBuQfLpgRpNNhTcAMHJOpek+e30xeGSMlSM+bpp4nbWwUzzNVoVKEN4vhBIN1XwxzkGNvPA4MtSijnwlY7yD1WR/wBWn64gq1wXpkix1EyBEnoPcczihwrPMr1QKZfvCBYTIB2joRY2nDSTdGZyURi4WqRME9IaPYg/l2tc+REzFm833n8RoiKFJSI216tc+XwbcoxWynB6hujBBzm/0C26R625YtZPKmgKvwstaFcMb3lbGZ/9Qm4vAiMaFs9zI3apE9bOpUp6pMvocWsILBgTNoLfbFvN8aejTp0RAGgHUNwWkj1BmffnjOzvBqdTh9ZG2IYajcgQDI9GUH2HTAnieYTuqNNUioEpDqdIQCSTtPTGaSp7dz1Ph+eKyqL5r9+TO9JuefMYYuHdm8tmKQGYdyf+IERoCzrUBoUsCdLG2xKzvha4ZlDVqpTFtTCb7Ddj5QJOCdaprrVtJ0E1aaCYOlXQgweUACwAtY4a1dG34plcYKEe/Pv3wGeJ8Io1T3uRVQwCiw1RaJncggXN4O+Ffj/Ca60vxqLoqt8ZBESQD5Qep6eeHPg9U0H7nUdSqqsx/mOpiBP5UQE+pPXC52t481WmRe5BgmDAMgbTMREQRG8xjHGSeSo9jztTWOpA7stkayUmzFMHUjf8P+dPzr67EHqMW+1NVqhpVKZgMAym9p2n+WOfrgtwPilNaVMaF1aQDFpaQN+e/PrjTtpkqWZWj/Dju/ByNnBJMkDmSZk+WGacpCRkogFuHmtUppVdFDqV8AMAjY3ubkX6Tit2N4eWrhIJh2DRsGEhVM8/AxGGDKZNVKNUAJVQG9LBgP3vghksgv8AEU+as7u4UAf8NDe0TOsGTJ3xoxZJY3aBkx48nP8A037Q8P0UjrYrqgaCYPME7z6AefIYj7OcC7hVeoC1Q+JSxJ0qfhgbAxz3ucZV4sambFPMU6dVWQOJsaepNRCsN4E+uLmc4oy0aldjJ0sVU7A3gekxbkOmNkZOUU5c+foZJxUZtR2812sv8d7SDLZNxTA7xYIAGysSC9tuYnzxzvJ9ogjTRVu8myyxVp5FZv8ALFWjxtlGYaoSxq09JtOo6kMHosA7bWxpwDh7HVWFNiBZRex2JvuItjNmx6JN/QphyqUa+oabtDk8xZ6VSlVMDUhUiehWw0zzseuGIdk6WTr+N6zLAZdLAEkjrYgD1xN2cr8ToUmWllVcVGkNUAMWg/nFj59MMnFqwoUsv3iLWr00AKLBmANRAJiB54z5d6Vj41VugVxrMZfNVEcmrTcWOgDxg2EyWFid46j0EcQyzZJtTS6OsAqPDIJ0nqD1/SMOeUzWXKGqiQ8GY0nT7gmxjcYXchkszm8u9KmoNyRq+FSDtq+YtPphYwpUwuau0JFEmoqd4w1GvBIFoiQY9ziXjFLQJDaovInn64vZnsxWo1KSVlXxVQYRjsAS0mBHLFTO8Pq1abPTUBBMhmk6lJDKLSYjcxuMJOLQ8ZogylYOdJJHhJmJ2i3rfHmYyxDTqB8jI/fzxFwNmF2GmDBvyP7+2CdWurmNM+fTCxSW6KNsGLVTxuULPpj2iOf1Ik4s8H4cWpDyt+v64jq5AEkgmTjxMzXp+FSSN7j+xxWGWPBSWaTjUvuP4oaidUleSnaeZjY9MXKZG23LGRjAmN88UZKmjXGbTss92OgPnivURdgo9FA++wxIhj0xHVeNrY8/LicOTTilqITTUbgT/KvL1OIWoqBMwObcvQc2xrVzIXYTgfVZqhljbpjO2b8eOT5exIKoYnSDp6nHuodcQs/IYPLwajSC/wAS1RqrCRRpCSB5/se+BGLkPlyQx1d78Jbv3+ARpxS4pwxa63s4+Funl5jDF/svL1iUoPUpVuVOrbV5A8jgC9Z0YqwuDBB3BGC04OxY6M6cfw9n79UJXG1anKNYg84P5YB2sB5db7W14Ll6RamEIYwWN9oEfO/3w08cyFPN09LyjD4W6eR6jCZwojJZkiourwwum8ybEHpYj6Y9Lpsyld8ny3xToZ4Zxf8A5v3Y5ZMbjFfi2XAQFrAsBIMb2xFQ4tUqECnlWPqYH1jFHj3FGqJ3NWmoBg7spN43/e84q8sXtZhWOSV0XuH9oRRyb5c01kh4qDcggmD8zfp6YX81WTvmDGHGkCdtIGmJ6gqPni5lQrsAQdIPi9Lg++Bfa3hHdJRrSWFY1Y6aUYBfcyT8sQUt6HxuWLLHKvJ/sEqGfWmQwdQf8wuDYj3BI98F+zGVOYzBqBC1N3k220QLzMAlBy59bHnORpzUBiYkn0HP7Y6t2d4wUyS0UQI5GqVEFgb6jNy0HcTbbniWaTjFyitzdl6n+okrVV+TTtnnVpAKl6rFg77/ABCGA6WBHucJPF82zLJuAL22H+sXxc4zmNdWBsn3P7+uKWYVmUhWiRBHUdMQ6eOmKbJZZapMmpEuqRu0Aep2w45zLJRylKsnePpgONzexhf6TyHKd8KGWGgLH5YN/IzhlPEGql9Jim7BtPKYBJHlOKO9WwYJU7Beb4z30JTpPqFwzAhQRcSAbiQLHoMGuEcQf+Gphv8AiKtTVUkXLBJWPIA/MYjrNaMe8RyYC0e6EGmHLD+bWIPy0r9ca8UkprVwZcieh1yU+Buc1mKtQADRSVALgT8INtvCpwf7QhFy+ljAYonrLAR7icCf8P8ALlEq6hpYuBBsbCfl4sWuMU69ShUNRQmkq6gHVOk6iPLaMWlV1ESLbVy7ginwmkHGlTtYkk3nzw0cDza5dWXSGkWLcuuF1KvjB8vv/pgvRaTMjbfGCU5PlmvRFbJE+d41WRBUOsqTA0Dwgi/oN/3GPOzHE6Vaoy1UIZgQrhyS3QbDQfczGJqfFcrTQJXpar6rwQxuAdJ6A7kdcL2ealWqj+FSnefAqvMi52AWI/fR4xVWyMpSbpHSBw4qWZAFYkWgAaekA+Ix16Dpixm80vhRGNKoFIAjSrTuQvwk+YmJwkcK7UKPwcw2mFMP1kECW8pMHBN87UqKtIjWlSFHhkEc7zYgXkdMPyT3RLT43TzC1GB1vTJUEXgFiIFvFOjf+nC6M8BUdSYBh/K9jb2k+uPKWUbJVm7pqZLswCHUISzKLCOZOrnJxFnOH1s3maaUaZok6e8aARonxkNdeggc488JNbFIXZ5kkWlRctphnMRtpk6NwTcX9CMVa6678uQAgf8An1jD7xnh1E02hdHc2QwbsZJkc7FQDywlV9o5m58sRpFk2BOKZtqeiJgg9Bcefv8ATFNc+D8Rv6k4l7UkCivXWI+TYXVrCMDQjpSdndXzAGNEzYxmMx7FHolpKk4ysgYdPPHuMwkopqmFNxdoDZimVMHHmVy7VXCIJZjb98hjMZjx5QSyafU9l5WuneXuk3+A9Q4NSp1RSANeuPEQG0IkXuYk8secR4x3RzDLVX+IdlHhViFC2ZQzCPfGYzDTemO3mzH02P5+Wsjvwxf1veq4rZbJL1IspxI5ylUWpHf0kNWlUAg+GJBj2/YwK4nUFeq1bZWCk8r6Rq+oOMxmJyk3FX7o2Y8UceaShstq9NXNfb/Iocf4qT4KYIUyNXWLGDzxSq5TQ65gxopELHMmDH1bGYzFcEfHXozP8VlfSuXlNfhtBOn2jpfw/wDD0JFV7MXnmNy+06o8omOmI04Ml+9qKU8M1CdN5BYgnlYqJ5HyGMxmDBaWkvM8Ga1xbYOr5t0FTL0wqrrP4gMlxNuUAERseVt8DOOVXNBEZiUV5AJsCQZjpjMZjQ+TD2AQmVjHZ/8ADTgQqkmpdKIXSGJI1EQN+QAmPJceYzHWckLvEKlGrmcyUYUpqsLBR4RYR0nTNupwIztRPw1El2sfFq225c8ZjMJRX0IytsMlWlTTuwhEaVETJ+Fbz5kn5YzGYQtDmjKguB54uQQyg81+2MxmKv8AtIXuahRJnnjaofB+mPMZhEMxW4hxM5WsqsmoaATe4Mn5+lvXBPI9pMuyktUNNjurKT9VBx7jMUUE0LObU2Dc/wAZ7yoRSkpGnUVuR67gT6W36Yiy1VkZXVmBEXFrGxv5i2PcZg1tRO97POKlalRQulhEGR59SJ5/XBPgFY0aqqtVqVInxwYERbeYv0xmMxyVKjm7dnubzzUM0ayOXVWW5OrUljBPMT9sM/A+171qpOmwV6kKkTpsiDm51MDy52xmMxKcU9yscjimkMtOlKhTdKksS20NeQRtCx7jzwsdpKNNW0pZgPEIv5GZhp6iB7zjMZhO5VcWc+7R5d6zrTS4F7HdvSDMD7nFRey1aBLUx5M5B9xptjMZjPnzSg1FDQxqW7P/2Q=="/>
          <p:cNvSpPr>
            <a:spLocks noChangeAspect="1" noChangeArrowheads="1"/>
          </p:cNvSpPr>
          <p:nvPr/>
        </p:nvSpPr>
        <p:spPr bwMode="auto">
          <a:xfrm>
            <a:off x="16891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1774826" y="4652963"/>
            <a:ext cx="8785225" cy="2089150"/>
            <a:chOff x="250825" y="4652963"/>
            <a:chExt cx="8785225" cy="2089150"/>
          </a:xfrm>
        </p:grpSpPr>
        <p:pic>
          <p:nvPicPr>
            <p:cNvPr id="5" name="Immagine 10" descr="images (2)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0438" y="4999038"/>
              <a:ext cx="262890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magine 9" descr="images (1)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652963"/>
              <a:ext cx="236220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8" descr="image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1488" y="5010150"/>
              <a:ext cx="2214562" cy="165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1" descr="images (3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825" y="5084763"/>
              <a:ext cx="20383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Documents and Settings\Lorenzo Mercurio\Desktop\Precorsi\mercato-centrale_mbu3d.T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7649" y="1124744"/>
            <a:ext cx="6624737" cy="4968552"/>
          </a:xfrm>
          <a:prstGeom prst="rect">
            <a:avLst/>
          </a:prstGeom>
          <a:noFill/>
        </p:spPr>
      </p:pic>
      <p:pic>
        <p:nvPicPr>
          <p:cNvPr id="11" name="Immagine 7" descr="borsa-cines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3593" y="1556792"/>
            <a:ext cx="731467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3360440" y="539970"/>
            <a:ext cx="6696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MERCATO</a:t>
            </a:r>
          </a:p>
        </p:txBody>
      </p:sp>
      <p:sp>
        <p:nvSpPr>
          <p:cNvPr id="6" name="Segnaposto contenuto 1"/>
          <p:cNvSpPr>
            <a:spLocks noGrp="1"/>
          </p:cNvSpPr>
          <p:nvPr>
            <p:ph idx="1"/>
          </p:nvPr>
        </p:nvSpPr>
        <p:spPr>
          <a:xfrm>
            <a:off x="2526513" y="1844825"/>
            <a:ext cx="7211750" cy="31542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300" dirty="0">
                <a:solidFill>
                  <a:schemeClr val="accent1">
                    <a:lumMod val="50000"/>
                  </a:schemeClr>
                </a:solidFill>
              </a:rPr>
              <a:t>Il </a:t>
            </a:r>
            <a:r>
              <a:rPr lang="it-IT" sz="3300" b="1" dirty="0">
                <a:solidFill>
                  <a:schemeClr val="accent1">
                    <a:lumMod val="50000"/>
                  </a:schemeClr>
                </a:solidFill>
              </a:rPr>
              <a:t>mercato </a:t>
            </a:r>
            <a:r>
              <a:rPr lang="it-IT" sz="3300" dirty="0">
                <a:solidFill>
                  <a:schemeClr val="accent1">
                    <a:lumMod val="50000"/>
                  </a:schemeClr>
                </a:solidFill>
              </a:rPr>
              <a:t>indica lo spazio dove si incontrano la domanda e l’offerta, cioè avvengono le contrattazioni per la vendita e l’acquisto di beni e servizi e dove compratori, venditori e intermediari effettuano transazioni commerciali o finanziarie relative a merci, materie prime, beni, servizi, denaro, strumenti finanziari, </a:t>
            </a:r>
            <a:r>
              <a:rPr lang="it-IT" sz="3300" dirty="0" err="1">
                <a:solidFill>
                  <a:schemeClr val="accent1">
                    <a:lumMod val="50000"/>
                  </a:schemeClr>
                </a:solidFill>
              </a:rPr>
              <a:t>lavoro,ecc</a:t>
            </a:r>
            <a:r>
              <a:rPr lang="it-IT" sz="33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E523B011-36C4-50F9-CCDA-D1C5384E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6586538"/>
            <a:ext cx="9108504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7186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/>
          <p:cNvSpPr>
            <a:spLocks noGrp="1"/>
          </p:cNvSpPr>
          <p:nvPr>
            <p:ph idx="1"/>
          </p:nvPr>
        </p:nvSpPr>
        <p:spPr>
          <a:xfrm>
            <a:off x="2135561" y="1844824"/>
            <a:ext cx="7919739" cy="14456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Lo spazio che accoglie le aziende che svolgono la medesima attività economica e operano negli stessi mercati e nelle stesse strutture di domanda e offerta</a:t>
            </a:r>
          </a:p>
        </p:txBody>
      </p:sp>
      <p:sp>
        <p:nvSpPr>
          <p:cNvPr id="14340" name="AutoShape 2" descr="data:image/jpeg;base64,/9j/4AAQSkZJRgABAQAAAQABAAD/2wCEAAkGBxQSEhUUExMWFhQVFBQUFRYTFxQXFxgVFBYXFxQXFBQYHSggGBolGxQVITEkJiksLy4uFx8zODMsNygtLisBCgoKDg0OGhAQGiwkHyQsLCwsLCwsLCwsLCwsLCwsLCwsLCwsLCwsLCwsLCwsLCwsLCwsLCwsLCwsLCwsLCwsLP/AABEIAKABGgMBEQACEQEDEQH/xAAbAAABBQEBAAAAAAAAAAAAAAAAAgMEBQYBB//EAD4QAAEDAgQDBgMGBQMEAwAAAAEAAgMEEQUSITEGQVETImFxgZEyobEUI1JywfAHM0Ji0ZKy4UOiwtIVc4L/xAAcAQABBQEBAQAAAAAAAAAAAAAAAQIDBAUGBwj/xAA8EQACAQMDAQUGBAMHBQEAAAAAAQIDBBESITEFEzJBUZEGImFxgbEUQsHRI6HwMzRDUnKS4RYkotLxFf/aAAwDAQACEQMRAD8A9xQAIAEACABAAgAQAIAEACABAEGqrrPEYte1yegO2nVQVqunZD4xyPtHifdVtcnvkVnRJYgHnt5qelVbeljWvEeVkaCABAAgAQAIAEACABAAgAQAIAEACABAAgAQAIAEACABAAgAQAIAEACABAAgAQAIAEACABAGIxevMda8OO4YW/lI0+YKpV+8TQWxb0+MiyrD9JGq8VzOa1u5e0C35gpKfeQjWEalaRXBAAgAQAIAEACABAEXEK1sTcx1JNmjqU2clFZYqWRmjnc/Um3gNlTlXk3sSaUkTA6yfGs1yMwOK2NBAAgAQAIAEACABAAgAQAIAEACABAAgAQAIAEACABAAgDjnAalI2luwMP/ABEpc7GzMFnR6X5lp6+R191RrVVN7FqisbMwseOOaFVyXOyNlwJQvlcKmX4QT2TeZPN5HQclYoyjGWWVK3+VHoAK0E87oqHUoAgAQAIAEACABAGJ46rTHPAD8JY8jzuL/Kyr11nA+LwT8HxQEDVVHFj8plsa0WSbhhEmglzMB8T8iQr9HuIjnySFKNBAAgAQAIAEACABAAgAQAIAEACABAAgAQAIAEACABAGf4qxQwsc8W+7bmsdi4/CP31VK6nuoos28E92UFHxB20d3NFnDvNO4PNUpPBbjTT3IP2KC+bs238gmpkzTwTv/l3ANhiID3nJH0zHYm3JSwi5PBWqJRWWaLhbEDJHlfcSMOV4duHDe6t282m4SK1eC2kuGXquFcEACABAAgAQAIAz/GeAfa4bMsJYzmjJ5m2rSeV/8JGsiP4HmNFiz4XmOQFrmnK4HQgjqFHKiRKruX8WOXG6hlTwTRnk3uDtcyFgOulz1Bcbn6pIV9O2B7WSwY8FWYzjLga00KTxAQAIAEACABAAgAQAIAEACABAAgAQAIAEACABAAgDBfxHcOw6F04HnlH/AAs6tvVZcoPbBi6Cct2KpVJbmrTp7EuStNt0kdx04pIncEQmetY46iMOf8rD5n5LQt4e8Zd1PbBusVhMMzalvwuyxzjwvZknoTY+FuilrwaanHlFenLMXB/QvGPup6c1NZRC1gUniAgAQAIAEACAKrF8UDBlae8dBbUk7WYOZUTk3tERtR5MPxXwvI6mfUyGz2WcGAC+S/eL3bk2N7D5qWC07IhnHUtUjL8IvaJgXkWGwPVJXWVshlF4e7PVcNxhr3BuYeAWdKDW5eUky2HO/XTySJ4eUKPxvv5q9Sqa18RklgWpRoIAEACABAAgAQAIAEACABAAgAQBFFXmPcFx15eirzrpcbj1DzF53dB80z8RLxQaUDakc+6fH9Cpo1oyXkJofgNvxOEGxlZf8zVHK8t4vDmvVEqtqzWVB+gqpqbMLmEONiRqLG3inzrRjHUnkjUHq0tGB4uqO2cxmjo8jXi1jdzib3tsRay5y+u5wktD5Og6fZ03Buot84x8jPtw1g2FvU/5Wc72q+Waao00sJDc2HR2uQ7/AFO/ypIX1fwa9ENdpSm8Y/mzUfw3ysmla0fEwG5Nz3TsPDVbfS7qpVk4zxwZPVbGFGmpx88Fji3FTxLLC2Jto3hpLs1nd0Hl5/JNv+pyo1HTwsfMbbdLhOlGo5PcYoOKZWfzGh5JuSO7YdAOioUusypveP8AMmqdJhLuywX2D8RNnfkyFrrEjUEabrXsuqRuZ6FFp4yZ1106VCGvOUXa1TOBAAgAQBlavG3dvKy4H3MhhB2zx3BzDnqoXCVSS8spP6jKlVQi/PDfoVmD8QRxDM9kkkpHekcW+zG7Nb+ytx9Ka2Ukc1H2hpR70G380XMXFsD+69rmh2hzC4sd725KKfTKq4wy1R9oLabxJNHl/GeCGimDmawS96F41A5lhPUcuo9VXSzs+S9NY3junwQ8OrszhckEfCQSCD1UNSGOB9OW+56zg+KulpRK7RzDleTsbbkHprdZk4Ylg0YSyh6lxUvcCwXHU7HyRB6Hke1lFvDK8729j/lSfiJDHFIfa/qpoVlLZjGhamEBAAgAQAIAEACABAAgAQBV47U5Q1gNi8m/5W7/AFChrSxEdBZY9RABqpEkiUnZQwgYrEHMIPRRySez4JISa3R5xUSBhI3sbaLlq1BwqSj5HXWzdamp+Y8yVwba5AO4BNvUKLtJpaU3gHCLecb+Y2GDomZY/J2yQMhZAZOxEtN2nKdrt0NvRPjUnHutoSSUliW4E3TW23lhwCQBzD6sxS9owjMGltjYix8Fatrmpby1Q/mR16Sq0+zmts5J7+IKgm/aEeQAH0U8uq3Tedf2Ky6fbpd0ssH4pcHZZnAjK4tNrOJby03W10a9r3VbsZb7cmP1qlb2VtK44S8CHU8QTEk9plHQWAHuu6hZ0ksYyeT1et3tSbcZ4+CEw8RzX0lDvA5SllY0vGOBYdbv4PLnn5oo8UoxO8Pe54LXl4DTYAusXW00BI+ZT6FvCjnT4+YtbrdzWjien0/5HS1WUzJyMTQk7G3onxkkSxmlyi6xfFI56L7M6K5ysaHOsQMtrubzDrA281kVLCcpuakt9zq6ftDRVNQcH5eBjaXgepc4dnbKToX3bp+vos+5dOkt5pvyRrWdWpX37KUV5ywv+Td43H9lpoKUG+c989Q3vO93ELJzltmwl4FjhBAAUbJEaGJ2iEMkhZTmxoqJ1xf96K9TlqimNawxaeICABAAgAQAIAEACABAGc4pkyyQ+Ik/8P8AhV6/gSQH6Or0VQkJZrAkE0oqsWxIBp15JBXsYQTAvLiN7kLnb166ssHV2VOUbaKH+3Co6GTaGd7YdUmlhokV9Q/U6k+aswWxahHbdHaRoOue1jsNPdJNtbYG1G1soljnHUKvhlbDC4SbibjFbKAw9ToPVSU4tyJKcW5Ipq6QhwINttvNXaSTTRfpxzFljFO625Vd01nCRWnCKFVOEOe5ri+xA2tfcg738F3/AELo07Oca03v5HkntF7X0LqMrajBuPGrPPxS8jktK8cr+I1XZRqQZxMasH44K+XD5XmwaW/3HS3ipu2pqL3LULilBZbz8DSBug8t+qzkZDe4WShkiS1BuRa1uqljBYyWI01jJCq6tw2KmjRjJYaLNCmlJSXKH+GsYbG187i50zQWQhznubmccubU2HJYHV+naJKNKOI4y3+h2PTrv3n21TMm0kvmWvGldnkZ1hIYfHtGNfm8r3Houaw0dAsE3CK/QaprQ80lLW+KTAEs1YskE0knD3XYD1Lv9xV+j3ERT5JClGggAQAIAEACABAAgAQBl+M5WuY3J3pI3Xs3WzTo659vZQVpRxgfFMpqav03VVokFy4nbmkwJkoMSrXy7A9nmyl3LNa+UHmbKtdVXSpOS+Rc6fa/iauHwt3+xFduFzngdeuBV0ggXSBgiz7n0UseCeHCE0p38/0Tp+AkuR4yJmDKvOrWdnLRWnh843bx9AbKkcSCj1/p1V6Y1Un8U190JrHd0eYTqa3NhckHEjt6fVT0S1T7rJkUwYMx2bYm29hvZS2EU7ukn/mj9zH65r//AD7jQ8PRLHoy4bXxn+r3BC9a7KfkfOTt6i8BYqmH+tvukdOS8BrpTXgx1rgdiD5apuGuRjTXIIECyAEvjB3F0qbXA5Sa4GzSMO7AfNO7SfmOVaa4YptKwlrcgsXsFgLf1DayjqZnGSlvsy1Y1an4mEk3nKPQsXwiOeF0RAF22abatLfhPof1XKygpRwepJ4eTyuN7qeR0T92OLTbbToVSxh4ZP8AEv6PEfFJgCzgqi8hjdXH5DmT4JANZTOaAGjSwAF1dhUg9kQuLH1KNBAAgAQAIAEACAOPcALk2A3JQBS1dc6U5Y7hvM7E/wCAqlStnZEsYeZJoqFrBqNTuqwrl5FLjXD7dXx907kDZGoOSnwDhh1VeSZ5bEHFoazRz8psbu/pF9NNVZp0tSyyJss+OaJkdLE2NoaxkrbBosAC1w/VVerQ/wC328GbHQ5YrteaZhpXrl4os9V6/Rss04+9U8vBfN/pyMl56p+Dgrjql3cT1zqP5J4S+SQZj1RgKXVb2l3K0vXP3ycdqlWxrUPau/p7S0y+ax9sHIxa/ihvJf8A+sqj5or/AHP9jvPzQcz1K/lfXDryik8JYXw/+nHvsDoboSyyis5R2sPdHmEU+8ezU6sJqLi0+PFEXE+X75qWiaFPuscqf5L/AMp+imsf73S/1R+5ldY/uVb/AES+zORv0XsUJbHgkluKLlMnkTBbYVBGPvGvzFwsddB4Zet+qoVJubyUbmpUfuSWEiVVvIbcOtb5ogsvDRBSScsNFW+qffRxv4Ky4Qim5Ywi/ChGTwo5JkUVWdmOP5g39Vh1uv8ASKfNeP0bf2TNKPs9cz4pP7fdkuOmqecQ92/+yp/9UdGzjtv/ABn/AOoS9l77lU3/ALo/uLw5jjVQteLHtG6eq2O3pVbWVWjJSi090VbS1nRvIUqkWnqXPzPRcXdIIZDCM0mQ5Bpv4X5rmz0JmDbhdPLCe1cY3tv3zfM13MOadT5bqlVW4+k2jP4a1xkLM1wDobbjkbFRKWSdrB6PgELIm6fEdzzKa2NayXBZdGBucHQ4jxHzU9Ou47SGtJjzTdXE01lDDqUAQAIAEAcJtugCgqaozusLhg2H4vE/4VOrV1bLgljHBPp6YNCrjsi6KpEgNtgbJcDZLBXYxWCO4J5bJmB2diHwxjEbYGgube7yQXWIu8230VmFfSsNEWE/Ed40la+jk1sWZZLHewcNR1Gu4TLxxrW8kmMqXFW3hKVJ4lh7/seZ5x1XL4ZyzbbyyPJVgOAGt9E+NJtNscotrckKMaCAOpABAh0tsgMnEo6LceHgYrAMuu/L3T6ecnVey1/cu/jRdRuDUspvK2W3P6EqGl7QdnfLn7l97ZtL29UkK/YVFVxnS8488bnddQh2lvUh5xa9UaaHhWFo1L3eoH0V6r7c9Qk/4cYRXyb+7/Q8+h7N2q7zb+uCVHw/Tj/p383OPyus+p7XdXn/AI2PlGK/TJah0Kxj/h5+bf7kiHDIWfDEweTQsyfV76ferT/3MuxsbaPFOPoiDxFTN7EkMGbM2xaNQL67cl0nsf1K4fUY06lV6GnlSe2cbc+Jj9fsaTtJThTWpY3S3/kY8yFrg6x0IPPkQvUOqyi7CusreEl6pnIdLpv8ZSyvzx+6N7Q1ReNja25Fl4BVpqHier1YKPDJd1ERDTKUOmhfza9vtzXW+y/VXbznbTfuVFt8JeHrx6GL1XpyrTp14r3oNZ/0/wDHJpcQqMoyh2UuBN+jR8R/fVdRcVezjkWnDUzzbHqieZ5EUQazYEuF3f3HxK5ufU6bfJsRs2luR8Qpm0joXNcXF8XfPSQHUAchYj2Wlb1qNWP8KWfMo1IzT95YNtwzGXNDipmiFvCNCHDZLlEeDqXACdtR6hLCbgxeeR5rr6q/GSksoY1g6lEBAAgCjxqrzO7Juw+Pz5NVatP8qJILxH6GnDQqhI+CegjKuhYI53taLNcA8AbX1DrfvmhMc1sZfjBzhObG5eGsY3xJP6n5JUs7DJvCPPqzDW5yDK5+VxuWmzCQf6bbhUri8x7lP1/YyLm8/LT9f2JYleWhrpHuaAWgOcTZrt2jwKoTrzl4lCdapPGp8DX2YdXe6j7Rkeociha3Ya9dz7pspt8iNtjyjGnQgASANzSObsCfJPjFPlgkmRppJSDZh9bD6lSxjTT3Y9RivEdwQySv7IMJeNwdLDqT0TblQpx1t7E8LWdaSjT3NPhXD0jalj5hG6Czw9tyTZzSBZpGuqjsup2lOX8RPHyNqy6bcW1WNSLWV4psv6zAKTI4w5myWOS7nZQ7+km/K9lYrXnS3BuLecPCw+fqdF+NvJLTPGPHZElckICQASinEqeBMHMo6J7qzaw5P1YmiPkBTB2DiBTl05PG6FwInbntmu621ydL7qw7us1iU36hFKHAwYh0TFJk2pkHEcK+0ZGfhdckfh5j1W70OFTXKX5cYfz8CndyWEvE0U1Y2miDBYOOgXS8mfgdwiTncku1JJSMC6a5OTImjqVgcYbHwP1UtCeHpB7oeVwYCAEyvsCegJ9kAZbDDm7x3dqfXVZ0nllhF3E5MBnJ6kAIEwUBxMNnY5xsNWk/m/5ASpA2N8eYZnidOL3iikyhvMm1ibeGb3TWsxkvgVbqLdJpeR5nEb7FYUtjnHsPBMGigkEFhIAoJBDqQAQB1IB0BAgxwtXBuJOHJ0YZ7KS+pOVkvg8nRdEWKmH4pnqLIha91yzk84OgcnnGDkj2gFCUmxYqTZFpJ84PgbKWpDSyepDQx5RkYJRTiAFtjJSNpDXJITI23MJU8ip5GwU7A84UCiHE62TkKseJChqyCQR3r2A6k7K9RtHcVIwh4+PkvEfcaYQ1+BbRWgjzO1cdfMn9F177K1o+UY/16syIxlVnhcsyXGdLNHLHO5xdHI1uXow2uWW+d+forUM6IyfisjZJKTXkTcBxfbVK0NNnRVocE3ANZLBr7oyRtCZnWF0J75FSJAWmRHUAImZmaR1BHuEAY/DZMoyndvdPmNCs6SwTotROmikCuqkCNmUrQ+aRsUYu95sByHUu6AblSRi28Ijkz0CkpnQNbG9xkYQG53b5rWs4dDy9k+rS07rgE8mM4j/h+8OL6PLlOpicctv/AK3bW8Cs6rapvMTNr2Op6qfp+xn5uGKqMZpIX2G+WxA9lSqW9SP5ShO2rR30kNrQqbZUyLATRBzO0DUapuG2MecjDJwU9waH4ZIay+yY3gTIsU58E3WhutEStnDRYKalDU8k1OOTNUE5bVtcDrnatOrFO3a+DNzpz01Y4PZIaolg8lxkqaUmdboTlkZkebHXknxSySxisorOG63717CfiOnorV5S/hqSC5WfoaZZZTBAAgBuTNbT2To48R0cZ3KioriSB1IHurkKKW5oQoJJstoocosLnx6qpKWooSnqe4oxnoUiaE1Ij4bE8uMbxq0Eh34hyv0IXYWdK0u6Kl2aWNn4enmU6kpU5bSLOPC2M+8dqQNz0V+3tqVusU1ginVnPvMqK6YyOvy2A6Bc3f3buKumL91cfualtR7Nb8mqr8LZPTmF47paADzaQNHN8QV3cKa7NR+CMKUnrbPKKqjko5zFJyOhGzmnZw/e6rOLi8Mkznc0uEYhtqmtCmmpay6ZgCSx+dwaPM+QT6UNUhsnhFmtAhBAAgDNcRUJjJnYLtP8wDl0cB9VBVp53Q+MvAroq0OFwbqrgkIldnLTkaXHwt9SkEZo+FMJiijErTnkkHeeRbT8LQfhAKvU4pLKIWXFbHmjcP7T78k+SysCoqYsZDYy94OVoBeW6263CzeCWS8TO8RCsZeop6ovgcL2s05Aemmrfoq9xKpCOqO5Ru51qa1U8Y/n8/iY4QO81gyqJvLOcc03kW2lPOwTO0Q3WivxM2NhyCs0d1lksPMpo5yDurjgmiw4otqSrKqVKZDKBYfau6q3Z7kOjcpap1yr0FhFyCwU0OlQ0/3s+quS/sX8madi/wCLE9hpT92PJcdPvs7JcnXbHyQuSRcoyEU+SoDv7vqtiUNdHAys8VEei0ZDmglc5UzF7FOqnF7EnsW/sqLVIi1yO9m3ok1SE1SEyvaGmwGxToptoWMZOSMNiElhfpY/NblKOXg6KO0WbDD6oFg8lj1afvMw61L3mcxKqdkPZ76bb252vzU9jCj20e37v9fyIuzeNuSsGISF7QLRsjaXOA1JLtBmdzJ6Luba5pVIN01iEfHjjyXkitUpSi1nlkypry+JlrgPubHoFU6pcunRxHmX28Se0pap5fgRmNuWjqQPcrmbdaqsV8UaTeE2bsBempYWDmTzTjmPtK4tJNmwxhvhcuJNvP6KjXb7T6FmmloK3CGu9iR7GyTIjRpqUvtoNUjA12HU2RgubuOrj+g8FdpwUUQSeWSlIICAESSgb79Ofsmymo8ipZK+tJcNdun+VSqVnPZcEsYpGNrY2wygt0a42I5B3UeBSJ5Qpe0hBCYxR7h2bJLJDyI7Rngdnj5tPurNtLmJBJbmge24I6iytCHllTxGaaulilb93lbFIBqCQNHgeRF1k1ZqFTQyGV4o1dMuP1M63FnMdNHBK77O5xs25tY7gA7DdU7iq1mMXsULi4kswg/df9bDkNUsmVMynAffU6KNUxigU1S67z5K7BYiWEtiq5q14E64J9IVXqEciyZsqz5IfErqjdWYFiJDhw2U/fiNxiZKxjngaB1wbHpo4e6vaJOk3jbc0bNPtIvwyeqUf8oLjanfZ2i8BTtj5JFySLlGHrf5h81uU+4RXPeN1hMhyN8gsK4S1MKkUyxEhVbSiDSgznqjCDCGqg913kfonQXvIdBe8jI4v8J9PqFsW/eNf8jNPQjujyWXV7xm1e8SbKMiGDSNz57d6wG5tptp1VmN5VjRdFP3Xz/XkMcIuWp8jMkQaQBe2thckC52HQKSpdVa8V2jzjZE9GEYpteIp07Y7PebMaQ5x8Ab7J9gk7iGfNCTzoljyLFvE8j9WRta3lmuXettAu5d9v7qMf8ADebMliuImetcSLFrGM055bm//cmup2j1MXRpWCThw7OZzDs60jfXf5gpVwNZsMPjFkjELxh0HktGLzFMgfIpOEBAFbSyi77/ABZje+++nyWdVzqeSXGywQsXnIacrST0CjQ/gzlNHICXva0ucC0tcA4Bp3APU8yE9VNPBG9ywwIHLry/REh6JFDf7Yy34X38rf5spbfvEc+TVK6MPFv4kQZcQk/uZG/3Fv8AxWH1BYqmTeLFQzdJu4f3FUKnCKs+EWEarshZI5KMYV9QO/6FWId0kXdKqQaq0uCdcE6kUFQjkWcWyrS5IXyV9QNVYhwWI8Gk4fYThNcOk8Tvbsr/AEWvSf8A2szWsN/X9jSUA+7C4Or32dd5Djm6HyTU9x6e5ha8feHzW9S7iGXPeNthPwN8gsOv3mLPhFiFWITqBBup+B3kU6HeQ6n3kZTGG6D8zf8AcFrW739TUT9xmnpB3QsupyZ1TvMkKMiBADD4XF1w0kdQCrVOjVlDMYtr4JkinFRw2S4sA7cFsoIjIN+RPS3kbH0W70jpNZ1VVqrEV58sqV7uMYtRe4wcAnhFm2laNiNHerTp7FdDKya43KiuU+Snlpm9rdzcr9u8LH57pig4ciuSkTcQoc8bXx27WLUD8TT8TfPmPEJ0XuMZZ8OYm2QWOjhoQdCCNwR1TpLA00zXWU1Krp28CFoWCraknuhp1KAzPTNf8Q1Gx2PuNU2UVLlCptEObDD/AEP9Hi/zG3zUErZPgcp+ZGdhcjtDkHiC4/LKPqo/wr8xXNELCoCARvqdeup1UUtiRDsQEVQ179G5XNzHQAm1rn0T6EkpbkU0aJrgdQb+SvjCjx/hSnq3B8gIeG5Q9hsbcrjY2/VV61tTq94hq0IVOTyjibBRR1Tomuc5pax4LrX1uDt4grFvaKpSUUZdzS7N6URY1nMpskjZRjCDUjvt9VPDuskXBWTs7ysxexNF7EmkUVQZItIdlWlyQsap6F88rY423e82A+pPQDdWqFOVRqMSxTi5NJHs2EcPRQ0v2awc1wPaH8bnCznH5egC6SnQjGn2fh4m7RgqUUkEHDsbdMzi3obfVY79nbd1NTk8eRou/m1wiygpWMFmtA9PqVrULSjRjinFIqzqzm8yZ5l/ETDGw1DXMFmyNuQNs4OtvMELG6jQjTnmKwmaFtVlOGJeBZ4T8DfJcfX77NGfCLAKsQnUCHRDnIZe2YgX6XVmzoutXhTTxl4Ec9HveRW8U8POijD84c0SRg6EHVwXSVukTtYOpqTWPkSW3UI1X2eMMl040C5WfItTkeTCMEAaHBR90PN31K9C6CsWMPr92ZV3/av6E5bJWBADc0DXizmhw6OAI+aRrIEWPCYWm4jA52ubf6b2TezjnOBdTM5xnFEwmZjw2doBc0f9Ro07wGxA2J6W8oq2n6j4ZJnDuN9qxubnz/yqj2HtZL4FOjJp5RGOhyvRnlZG4FJ4gIAYrnWjeRya7byTZZ0vAq5INCWhotblayzWTslTxB4sdk1oZ8yknwkx96JzmH+0kD22SxnKPDGuPkW2C1rpYyXizmuLHW2JABuOm60aU9ccjDzv+K8VquF3J0Bb6seSf94WX1RcMzL9boykaxGZrJLVGyNk3hunZJWwNkaHNLnAg7HuOIv6gK/YRjKqoy4LVpGMqiUuD0fFOCqOcaxBjvxRd0/LQ+y352lKS4wa8ranLwx8jH1v8NZmG8MjZG9H9x36grPrdNn+R5KdSxn+V5I0XB1Xt2Xrmbb6qi+m12+Cq7Otng2/CPC7aQF7yHTP3I2a38Lf1PNbVnaKhHfk07W27JZfJpFdLYIAEAZb+IlB2lLnt3onB3/5Ojv34LP6lS10W/Is2s8Tx5lRhXwN8gvPa/eZuVPAsAqxCdQIScOH3rPzfoVp9GWb2n8/0ZDX/s5EnjKMup9ATaSMm3IBwJPku36rn8JPBU6e0q6yVEGy84lyak+R5rSdgT5IjCUu6myNtLkfjopHbNPrortLpV3V7tN/Xb7kUq0FyzQUMJYxrTuBqu/6fbyoW0KcuUtzLrTU5uSH1cIwQAIApuLax8VOSw2JexhcN2hxsSOh5eqirScYZQ+mk5blHhmFttfe+9+fms0s5L+komxt0AHXonJDG9yTCC7bRvXw8FPTouW74I5SRMAV1JIiOpQBAAgCDJhjP6bs/Lt/p2UUqMZDlJoIoJGcw8f6T+oPyUMrZ+DHak+Rb2PcLWy+JN/YDdNVtJ8iZSHaWmbG3K3zJ5knclW4xUVhDDOcdcLurWxujcBJFnsHbOa/LcX5G7G6+arXlu60MLlFa5oOqljlHn9Tw1VRfFA8+LBnH/bdYVSyrR/L6bmTO3qx5i/puIgw2ZxsIZSfyP8AncaKv+Hqt4UX6EHZTbwov0ZsOE+DnslbPP3SzVjAbnNbdxG1ui2LCwlTlrqehp2lpKMtc/Q3i2DTBAAgAQAIAEACAESxhzS1wu1wIIOxB0IKRpNYYqeN0U7eHWN0Y4gcgRe3qucuPZynUk5Qm19M/sX11CTWJIdbgg5vPoAooey8PzVH9Fj9WNd6/BDrMHYNyT6qzT9m7SPebf1/YY7yb4JUNGxpuGi/XmtK36dbW8tVOCT8/EhlWnLZsfV4iEdk38I9gouwpZzpXoh2uXmKAUiilwhp1KAIAEACABACJomvaWuALSLEHYgoayBWQYL2Z7khDb/C4ZrDoDv7qvK3i+CTtGTWUg/qJd4Hb25p0KEYjXNskqYaCA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10" name="AutoShape 2" descr="data:image/jpeg;base64,/9j/4AAQSkZJRgABAQAAAQABAAD/2wCEAAkGBxQSEhUUExMWFhQVFBQUFRYTFxQXFxgVFBYXFxQXFBQYHSggGBolGxQVITEkJiksLy4uFx8zODMsNygtLisBCgoKDg0OGhAQGiwkHyQsLCwsLCwsLCwsLCwsLCwsLCwsLCwsLCwsLCwsLCwsLCwsLCwsLCwsLCwsLCwsLCwsLP/AABEIAKABGgMBEQACEQEDEQH/xAAbAAABBQEBAAAAAAAAAAAAAAAAAgMEBQYBB//EAD4QAAEDAgQDBgMGBQMEAwAAAAEAAgMEEQUSITEGQVETImFxgZEyobEUI1JywfAHM0Ji0ZKy4UOiwtIVc4L/xAAcAQABBQEBAQAAAAAAAAAAAAAAAQIDBAUGBwj/xAA8EQACAQMDAQUGBAMHBQEAAAAAAQIDBBESITEFEzJBUZEGImFxgbEUQsHRI6HwMzRDUnKS4RYkotLxFf/aAAwDAQACEQMRAD8A9xQAIAEACABAAgAQAIAEACABAEGqrrPEYte1yegO2nVQVqunZD4xyPtHifdVtcnvkVnRJYgHnt5qelVbeljWvEeVkaCABAAgAQAIAEACABAAgAQAIAEACABAAgAQAIAEACABAAgAQAIAEACABAAgAQAIAEACABAGIxevMda8OO4YW/lI0+YKpV+8TQWxb0+MiyrD9JGq8VzOa1u5e0C35gpKfeQjWEalaRXBAAgAQAIAEACABAEXEK1sTcx1JNmjqU2clFZYqWRmjnc/Um3gNlTlXk3sSaUkTA6yfGs1yMwOK2NBAAgAQAIAEACABAAgAQAIAEACABAAgAQAIAEACABAAgDjnAalI2luwMP/ABEpc7GzMFnR6X5lp6+R191RrVVN7FqisbMwseOOaFVyXOyNlwJQvlcKmX4QT2TeZPN5HQclYoyjGWWVK3+VHoAK0E87oqHUoAgAQAIAEACABAGJ46rTHPAD8JY8jzuL/Kyr11nA+LwT8HxQEDVVHFj8plsa0WSbhhEmglzMB8T8iQr9HuIjnySFKNBAAgAQAIAEACABAAgAQAIAEACABAAgAQAIAEACABAGf4qxQwsc8W+7bmsdi4/CP31VK6nuoos28E92UFHxB20d3NFnDvNO4PNUpPBbjTT3IP2KC+bs238gmpkzTwTv/l3ANhiID3nJH0zHYm3JSwi5PBWqJRWWaLhbEDJHlfcSMOV4duHDe6t282m4SK1eC2kuGXquFcEACABAAgAQAIAz/GeAfa4bMsJYzmjJ5m2rSeV/8JGsiP4HmNFiz4XmOQFrmnK4HQgjqFHKiRKruX8WOXG6hlTwTRnk3uDtcyFgOulz1Bcbn6pIV9O2B7WSwY8FWYzjLga00KTxAQAIAEACABAAgAQAIAEACABAAgAQAIAEACABAAgDBfxHcOw6F04HnlH/AAs6tvVZcoPbBi6Cct2KpVJbmrTp7EuStNt0kdx04pIncEQmetY46iMOf8rD5n5LQt4e8Zd1PbBusVhMMzalvwuyxzjwvZknoTY+FuilrwaanHlFenLMXB/QvGPup6c1NZRC1gUniAgAQAIAEACAKrF8UDBlae8dBbUk7WYOZUTk3tERtR5MPxXwvI6mfUyGz2WcGAC+S/eL3bk2N7D5qWC07IhnHUtUjL8IvaJgXkWGwPVJXWVshlF4e7PVcNxhr3BuYeAWdKDW5eUky2HO/XTySJ4eUKPxvv5q9Sqa18RklgWpRoIAEACABAAgAQAIAEACABAAgAQBFFXmPcFx15eirzrpcbj1DzF53dB80z8RLxQaUDakc+6fH9Cpo1oyXkJofgNvxOEGxlZf8zVHK8t4vDmvVEqtqzWVB+gqpqbMLmEONiRqLG3inzrRjHUnkjUHq0tGB4uqO2cxmjo8jXi1jdzib3tsRay5y+u5wktD5Og6fZ03Buot84x8jPtw1g2FvU/5Wc72q+Waao00sJDc2HR2uQ7/AFO/ypIX1fwa9ENdpSm8Y/mzUfw3ysmla0fEwG5Nz3TsPDVbfS7qpVk4zxwZPVbGFGmpx88Fji3FTxLLC2Jto3hpLs1nd0Hl5/JNv+pyo1HTwsfMbbdLhOlGo5PcYoOKZWfzGh5JuSO7YdAOioUusypveP8AMmqdJhLuywX2D8RNnfkyFrrEjUEabrXsuqRuZ6FFp4yZ1106VCGvOUXa1TOBAAgAQBlavG3dvKy4H3MhhB2zx3BzDnqoXCVSS8spP6jKlVQi/PDfoVmD8QRxDM9kkkpHekcW+zG7Nb+ytx9Ka2Ukc1H2hpR70G380XMXFsD+69rmh2hzC4sd725KKfTKq4wy1R9oLabxJNHl/GeCGimDmawS96F41A5lhPUcuo9VXSzs+S9NY3junwQ8OrszhckEfCQSCD1UNSGOB9OW+56zg+KulpRK7RzDleTsbbkHprdZk4Ylg0YSyh6lxUvcCwXHU7HyRB6Hke1lFvDK8729j/lSfiJDHFIfa/qpoVlLZjGhamEBAAgAQAIAEACABAAgAQBV47U5Q1gNi8m/5W7/AFChrSxEdBZY9RABqpEkiUnZQwgYrEHMIPRRySez4JISa3R5xUSBhI3sbaLlq1BwqSj5HXWzdamp+Y8yVwba5AO4BNvUKLtJpaU3gHCLecb+Y2GDomZY/J2yQMhZAZOxEtN2nKdrt0NvRPjUnHutoSSUliW4E3TW23lhwCQBzD6sxS9owjMGltjYix8Fatrmpby1Q/mR16Sq0+zmts5J7+IKgm/aEeQAH0U8uq3Tedf2Ky6fbpd0ssH4pcHZZnAjK4tNrOJby03W10a9r3VbsZb7cmP1qlb2VtK44S8CHU8QTEk9plHQWAHuu6hZ0ksYyeT1et3tSbcZ4+CEw8RzX0lDvA5SllY0vGOBYdbv4PLnn5oo8UoxO8Pe54LXl4DTYAusXW00BI+ZT6FvCjnT4+YtbrdzWjien0/5HS1WUzJyMTQk7G3onxkkSxmlyi6xfFI56L7M6K5ysaHOsQMtrubzDrA281kVLCcpuakt9zq6ftDRVNQcH5eBjaXgepc4dnbKToX3bp+vos+5dOkt5pvyRrWdWpX37KUV5ywv+Td43H9lpoKUG+c989Q3vO93ELJzltmwl4FjhBAAUbJEaGJ2iEMkhZTmxoqJ1xf96K9TlqimNawxaeICABAAgAQAIAEACABAGc4pkyyQ+Ik/8P8AhV6/gSQH6Or0VQkJZrAkE0oqsWxIBp15JBXsYQTAvLiN7kLnb166ssHV2VOUbaKH+3Co6GTaGd7YdUmlhokV9Q/U6k+aswWxahHbdHaRoOue1jsNPdJNtbYG1G1soljnHUKvhlbDC4SbibjFbKAw9ToPVSU4tyJKcW5Ipq6QhwINttvNXaSTTRfpxzFljFO625Vd01nCRWnCKFVOEOe5ri+xA2tfcg738F3/AELo07Oca03v5HkntF7X0LqMrajBuPGrPPxS8jktK8cr+I1XZRqQZxMasH44K+XD5XmwaW/3HS3ipu2pqL3LULilBZbz8DSBug8t+qzkZDe4WShkiS1BuRa1uqljBYyWI01jJCq6tw2KmjRjJYaLNCmlJSXKH+GsYbG187i50zQWQhznubmccubU2HJYHV+naJKNKOI4y3+h2PTrv3n21TMm0kvmWvGldnkZ1hIYfHtGNfm8r3Houaw0dAsE3CK/QaprQ80lLW+KTAEs1YskE0knD3XYD1Lv9xV+j3ERT5JClGggAQAIAEACABAAgAQBl+M5WuY3J3pI3Xs3WzTo659vZQVpRxgfFMpqav03VVokFy4nbmkwJkoMSrXy7A9nmyl3LNa+UHmbKtdVXSpOS+Rc6fa/iauHwt3+xFduFzngdeuBV0ggXSBgiz7n0UseCeHCE0p38/0Tp+AkuR4yJmDKvOrWdnLRWnh843bx9AbKkcSCj1/p1V6Y1Un8U190JrHd0eYTqa3NhckHEjt6fVT0S1T7rJkUwYMx2bYm29hvZS2EU7ukn/mj9zH65r//AD7jQ8PRLHoy4bXxn+r3BC9a7KfkfOTt6i8BYqmH+tvukdOS8BrpTXgx1rgdiD5apuGuRjTXIIECyAEvjB3F0qbXA5Sa4GzSMO7AfNO7SfmOVaa4YptKwlrcgsXsFgLf1DayjqZnGSlvsy1Y1an4mEk3nKPQsXwiOeF0RAF22abatLfhPof1XKygpRwepJ4eTyuN7qeR0T92OLTbbToVSxh4ZP8AEv6PEfFJgCzgqi8hjdXH5DmT4JANZTOaAGjSwAF1dhUg9kQuLH1KNBAAgAQAIAEACAOPcALk2A3JQBS1dc6U5Y7hvM7E/wCAqlStnZEsYeZJoqFrBqNTuqwrl5FLjXD7dXx907kDZGoOSnwDhh1VeSZ5bEHFoazRz8psbu/pF9NNVZp0tSyyJss+OaJkdLE2NoaxkrbBosAC1w/VVerQ/wC328GbHQ5YrteaZhpXrl4os9V6/Rss04+9U8vBfN/pyMl56p+Dgrjql3cT1zqP5J4S+SQZj1RgKXVb2l3K0vXP3ycdqlWxrUPau/p7S0y+ax9sHIxa/ihvJf8A+sqj5or/AHP9jvPzQcz1K/lfXDryik8JYXw/+nHvsDoboSyyis5R2sPdHmEU+8ezU6sJqLi0+PFEXE+X75qWiaFPuscqf5L/AMp+imsf73S/1R+5ldY/uVb/AES+zORv0XsUJbHgkluKLlMnkTBbYVBGPvGvzFwsddB4Zet+qoVJubyUbmpUfuSWEiVVvIbcOtb5ogsvDRBSScsNFW+qffRxv4Ky4Qim5Ywi/ChGTwo5JkUVWdmOP5g39Vh1uv8ASKfNeP0bf2TNKPs9cz4pP7fdkuOmqecQ92/+yp/9UdGzjtv/ABn/AOoS9l77lU3/ALo/uLw5jjVQteLHtG6eq2O3pVbWVWjJSi090VbS1nRvIUqkWnqXPzPRcXdIIZDCM0mQ5Bpv4X5rmz0JmDbhdPLCe1cY3tv3zfM13MOadT5bqlVW4+k2jP4a1xkLM1wDobbjkbFRKWSdrB6PgELIm6fEdzzKa2NayXBZdGBucHQ4jxHzU9Ou47SGtJjzTdXE01lDDqUAQAIAEAcJtugCgqaozusLhg2H4vE/4VOrV1bLgljHBPp6YNCrjsi6KpEgNtgbJcDZLBXYxWCO4J5bJmB2diHwxjEbYGgube7yQXWIu8230VmFfSsNEWE/Ed40la+jk1sWZZLHewcNR1Gu4TLxxrW8kmMqXFW3hKVJ4lh7/seZ5x1XL4ZyzbbyyPJVgOAGt9E+NJtNscotrckKMaCAOpABAh0tsgMnEo6LceHgYrAMuu/L3T6ecnVey1/cu/jRdRuDUspvK2W3P6EqGl7QdnfLn7l97ZtL29UkK/YVFVxnS8488bnddQh2lvUh5xa9UaaHhWFo1L3eoH0V6r7c9Qk/4cYRXyb+7/Q8+h7N2q7zb+uCVHw/Tj/p383OPyus+p7XdXn/AI2PlGK/TJah0Kxj/h5+bf7kiHDIWfDEweTQsyfV76ferT/3MuxsbaPFOPoiDxFTN7EkMGbM2xaNQL67cl0nsf1K4fUY06lV6GnlSe2cbc+Jj9fsaTtJThTWpY3S3/kY8yFrg6x0IPPkQvUOqyi7CusreEl6pnIdLpv8ZSyvzx+6N7Q1ReNja25Fl4BVpqHier1YKPDJd1ERDTKUOmhfza9vtzXW+y/VXbznbTfuVFt8JeHrx6GL1XpyrTp14r3oNZ/0/wDHJpcQqMoyh2UuBN+jR8R/fVdRcVezjkWnDUzzbHqieZ5EUQazYEuF3f3HxK5ufU6bfJsRs2luR8Qpm0joXNcXF8XfPSQHUAchYj2Wlb1qNWP8KWfMo1IzT95YNtwzGXNDipmiFvCNCHDZLlEeDqXACdtR6hLCbgxeeR5rr6q/GSksoY1g6lEBAAgCjxqrzO7Juw+Pz5NVatP8qJILxH6GnDQqhI+CegjKuhYI53taLNcA8AbX1DrfvmhMc1sZfjBzhObG5eGsY3xJP6n5JUs7DJvCPPqzDW5yDK5+VxuWmzCQf6bbhUri8x7lP1/YyLm8/LT9f2JYleWhrpHuaAWgOcTZrt2jwKoTrzl4lCdapPGp8DX2YdXe6j7Rkeociha3Ya9dz7pspt8iNtjyjGnQgASANzSObsCfJPjFPlgkmRppJSDZh9bD6lSxjTT3Y9RivEdwQySv7IMJeNwdLDqT0TblQpx1t7E8LWdaSjT3NPhXD0jalj5hG6Czw9tyTZzSBZpGuqjsup2lOX8RPHyNqy6bcW1WNSLWV4psv6zAKTI4w5myWOS7nZQ7+km/K9lYrXnS3BuLecPCw+fqdF+NvJLTPGPHZElckICQASinEqeBMHMo6J7qzaw5P1YmiPkBTB2DiBTl05PG6FwInbntmu621ydL7qw7us1iU36hFKHAwYh0TFJk2pkHEcK+0ZGfhdckfh5j1W70OFTXKX5cYfz8CndyWEvE0U1Y2miDBYOOgXS8mfgdwiTncku1JJSMC6a5OTImjqVgcYbHwP1UtCeHpB7oeVwYCAEyvsCegJ9kAZbDDm7x3dqfXVZ0nllhF3E5MBnJ6kAIEwUBxMNnY5xsNWk/m/5ASpA2N8eYZnidOL3iikyhvMm1ibeGb3TWsxkvgVbqLdJpeR5nEb7FYUtjnHsPBMGigkEFhIAoJBDqQAQB1IB0BAgxwtXBuJOHJ0YZ7KS+pOVkvg8nRdEWKmH4pnqLIha91yzk84OgcnnGDkj2gFCUmxYqTZFpJ84PgbKWpDSyepDQx5RkYJRTiAFtjJSNpDXJITI23MJU8ip5GwU7A84UCiHE62TkKseJChqyCQR3r2A6k7K9RtHcVIwh4+PkvEfcaYQ1+BbRWgjzO1cdfMn9F177K1o+UY/16syIxlVnhcsyXGdLNHLHO5xdHI1uXow2uWW+d+forUM6IyfisjZJKTXkTcBxfbVK0NNnRVocE3ANZLBr7oyRtCZnWF0J75FSJAWmRHUAImZmaR1BHuEAY/DZMoyndvdPmNCs6SwTotROmikCuqkCNmUrQ+aRsUYu95sByHUu6AblSRi28Ijkz0CkpnQNbG9xkYQG53b5rWs4dDy9k+rS07rgE8mM4j/h+8OL6PLlOpicctv/AK3bW8Cs6rapvMTNr2Op6qfp+xn5uGKqMZpIX2G+WxA9lSqW9SP5ShO2rR30kNrQqbZUyLATRBzO0DUapuG2MecjDJwU9waH4ZIay+yY3gTIsU58E3WhutEStnDRYKalDU8k1OOTNUE5bVtcDrnatOrFO3a+DNzpz01Y4PZIaolg8lxkqaUmdboTlkZkebHXknxSySxisorOG63717CfiOnorV5S/hqSC5WfoaZZZTBAAgBuTNbT2To48R0cZ3KioriSB1IHurkKKW5oQoJJstoocosLnx6qpKWooSnqe4oxnoUiaE1Ij4bE8uMbxq0Eh34hyv0IXYWdK0u6Kl2aWNn4enmU6kpU5bSLOPC2M+8dqQNz0V+3tqVusU1ginVnPvMqK6YyOvy2A6Bc3f3buKumL91cfualtR7Nb8mqr8LZPTmF47paADzaQNHN8QV3cKa7NR+CMKUnrbPKKqjko5zFJyOhGzmnZw/e6rOLi8Mkznc0uEYhtqmtCmmpay6ZgCSx+dwaPM+QT6UNUhsnhFmtAhBAAgDNcRUJjJnYLtP8wDl0cB9VBVp53Q+MvAroq0OFwbqrgkIldnLTkaXHwt9SkEZo+FMJiijErTnkkHeeRbT8LQfhAKvU4pLKIWXFbHmjcP7T78k+SysCoqYsZDYy94OVoBeW6263CzeCWS8TO8RCsZeop6ovgcL2s05Aemmrfoq9xKpCOqO5Ru51qa1U8Y/n8/iY4QO81gyqJvLOcc03kW2lPOwTO0Q3WivxM2NhyCs0d1lksPMpo5yDurjgmiw4otqSrKqVKZDKBYfau6q3Z7kOjcpap1yr0FhFyCwU0OlQ0/3s+quS/sX8madi/wCLE9hpT92PJcdPvs7JcnXbHyQuSRcoyEU+SoDv7vqtiUNdHAys8VEei0ZDmglc5UzF7FOqnF7EnsW/sqLVIi1yO9m3ok1SE1SEyvaGmwGxToptoWMZOSMNiElhfpY/NblKOXg6KO0WbDD6oFg8lj1afvMw61L3mcxKqdkPZ76bb252vzU9jCj20e37v9fyIuzeNuSsGISF7QLRsjaXOA1JLtBmdzJ6Luba5pVIN01iEfHjjyXkitUpSi1nlkypry+JlrgPubHoFU6pcunRxHmX28Se0pap5fgRmNuWjqQPcrmbdaqsV8UaTeE2bsBempYWDmTzTjmPtK4tJNmwxhvhcuJNvP6KjXb7T6FmmloK3CGu9iR7GyTIjRpqUvtoNUjA12HU2RgubuOrj+g8FdpwUUQSeWSlIICAESSgb79Ofsmymo8ipZK+tJcNdun+VSqVnPZcEsYpGNrY2wygt0a42I5B3UeBSJ5Qpe0hBCYxR7h2bJLJDyI7Rngdnj5tPurNtLmJBJbmge24I6iytCHllTxGaaulilb93lbFIBqCQNHgeRF1k1ZqFTQyGV4o1dMuP1M63FnMdNHBK77O5xs25tY7gA7DdU7iq1mMXsULi4kswg/df9bDkNUsmVMynAffU6KNUxigU1S67z5K7BYiWEtiq5q14E64J9IVXqEciyZsqz5IfErqjdWYFiJDhw2U/fiNxiZKxjngaB1wbHpo4e6vaJOk3jbc0bNPtIvwyeqUf8oLjanfZ2i8BTtj5JFySLlGHrf5h81uU+4RXPeN1hMhyN8gsK4S1MKkUyxEhVbSiDSgznqjCDCGqg913kfonQXvIdBe8jI4v8J9PqFsW/eNf8jNPQjujyWXV7xm1e8SbKMiGDSNz57d6wG5tptp1VmN5VjRdFP3Xz/XkMcIuWp8jMkQaQBe2thckC52HQKSpdVa8V2jzjZE9GEYpteIp07Y7PebMaQ5x8Ab7J9gk7iGfNCTzoljyLFvE8j9WRta3lmuXettAu5d9v7qMf8ADebMliuImetcSLFrGM055bm//cmup2j1MXRpWCThw7OZzDs60jfXf5gpVwNZsMPjFkjELxh0HktGLzFMgfIpOEBAFbSyi77/ABZje+++nyWdVzqeSXGywQsXnIacrST0CjQ/gzlNHICXva0ucC0tcA4Bp3APU8yE9VNPBG9ywwIHLry/REh6JFDf7Yy34X38rf5spbfvEc+TVK6MPFv4kQZcQk/uZG/3Fv8AxWH1BYqmTeLFQzdJu4f3FUKnCKs+EWEarshZI5KMYV9QO/6FWId0kXdKqQaq0uCdcE6kUFQjkWcWyrS5IXyV9QNVYhwWI8Gk4fYThNcOk8Tvbsr/AEWvSf8A2szWsN/X9jSUA+7C4Or32dd5Djm6HyTU9x6e5ha8feHzW9S7iGXPeNthPwN8gsOv3mLPhFiFWITqBBup+B3kU6HeQ6n3kZTGG6D8zf8AcFrW739TUT9xmnpB3QsupyZ1TvMkKMiBADD4XF1w0kdQCrVOjVlDMYtr4JkinFRw2S4sA7cFsoIjIN+RPS3kbH0W70jpNZ1VVqrEV58sqV7uMYtRe4wcAnhFm2laNiNHerTp7FdDKya43KiuU+Snlpm9rdzcr9u8LH57pig4ciuSkTcQoc8bXx27WLUD8TT8TfPmPEJ0XuMZZ8OYm2QWOjhoQdCCNwR1TpLA00zXWU1Krp28CFoWCraknuhp1KAzPTNf8Q1Gx2PuNU2UVLlCptEObDD/AEP9Hi/zG3zUErZPgcp+ZGdhcjtDkHiC4/LKPqo/wr8xXNELCoCARvqdeup1UUtiRDsQEVQ179G5XNzHQAm1rn0T6EkpbkU0aJrgdQb+SvjCjx/hSnq3B8gIeG5Q9hsbcrjY2/VV61tTq94hq0IVOTyjibBRR1Tomuc5pax4LrX1uDt4grFvaKpSUUZdzS7N6URY1nMpskjZRjCDUjvt9VPDuskXBWTs7ysxexNF7EmkUVQZItIdlWlyQsap6F88rY423e82A+pPQDdWqFOVRqMSxTi5NJHs2EcPRQ0v2awc1wPaH8bnCznH5egC6SnQjGn2fh4m7RgqUUkEHDsbdMzi3obfVY79nbd1NTk8eRou/m1wiygpWMFmtA9PqVrULSjRjinFIqzqzm8yZ5l/ETDGw1DXMFmyNuQNs4OtvMELG6jQjTnmKwmaFtVlOGJeBZ4T8DfJcfX77NGfCLAKsQnUCHRDnIZe2YgX6XVmzoutXhTTxl4Ec9HveRW8U8POijD84c0SRg6EHVwXSVukTtYOpqTWPkSW3UI1X2eMMl040C5WfItTkeTCMEAaHBR90PN31K9C6CsWMPr92ZV3/av6E5bJWBADc0DXizmhw6OAI+aRrIEWPCYWm4jA52ubf6b2TezjnOBdTM5xnFEwmZjw2doBc0f9Ro07wGxA2J6W8oq2n6j4ZJnDuN9qxubnz/yqj2HtZL4FOjJp5RGOhyvRnlZG4FJ4gIAYrnWjeRya7byTZZ0vAq5INCWhotblayzWTslTxB4sdk1oZ8yknwkx96JzmH+0kD22SxnKPDGuPkW2C1rpYyXizmuLHW2JABuOm60aU9ccjDzv+K8VquF3J0Bb6seSf94WX1RcMzL9boykaxGZrJLVGyNk3hunZJWwNkaHNLnAg7HuOIv6gK/YRjKqoy4LVpGMqiUuD0fFOCqOcaxBjvxRd0/LQ+y352lKS4wa8ranLwx8jH1v8NZmG8MjZG9H9x36grPrdNn+R5KdSxn+V5I0XB1Xt2Xrmbb6qi+m12+Cq7Otng2/CPC7aQF7yHTP3I2a38Lf1PNbVnaKhHfk07W27JZfJpFdLYIAEAZb+IlB2lLnt3onB3/5Ojv34LP6lS10W/Is2s8Tx5lRhXwN8gvPa/eZuVPAsAqxCdQIScOH3rPzfoVp9GWb2n8/0ZDX/s5EnjKMup9ATaSMm3IBwJPku36rn8JPBU6e0q6yVEGy84lyak+R5rSdgT5IjCUu6myNtLkfjopHbNPrortLpV3V7tN/Xb7kUq0FyzQUMJYxrTuBqu/6fbyoW0KcuUtzLrTU5uSH1cIwQAIApuLax8VOSw2JexhcN2hxsSOh5eqirScYZQ+mk5blHhmFttfe+9+fms0s5L+komxt0AHXonJDG9yTCC7bRvXw8FPTouW74I5SRMAV1JIiOpQBAAgCDJhjP6bs/Lt/p2UUqMZDlJoIoJGcw8f6T+oPyUMrZ+DHak+Rb2PcLWy+JN/YDdNVtJ8iZSHaWmbG3K3zJ5knclW4xUVhDDOcdcLurWxujcBJFnsHbOa/LcX5G7G6+arXlu60MLlFa5oOqljlHn9Tw1VRfFA8+LBnH/bdYVSyrR/L6bmTO3qx5i/puIgw2ZxsIZSfyP8AncaKv+Hqt4UX6EHZTbwov0ZsOE+DnslbPP3SzVjAbnNbdxG1ui2LCwlTlrqehp2lpKMtc/Q3i2DTBAAgAQAIAEACAESxhzS1wu1wIIOxB0IKRpNYYqeN0U7eHWN0Y4gcgRe3qucuPZynUk5Qm19M/sX11CTWJIdbgg5vPoAooey8PzVH9Fj9WNd6/BDrMHYNyT6qzT9m7SPebf1/YY7yb4JUNGxpuGi/XmtK36dbW8tVOCT8/EhlWnLZsfV4iEdk38I9gouwpZzpXoh2uXmKAUiilwhp1KAIAEACABACJomvaWuALSLEHYgoayBWQYL2Z7khDb/C4ZrDoDv7qvK3i+CTtGTWUg/qJd4Hb25p0KEYjXNskqYaCA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Lucida Sans Unicode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15680" y="683986"/>
            <a:ext cx="6696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SETTORE</a:t>
            </a:r>
          </a:p>
        </p:txBody>
      </p:sp>
      <p:pic>
        <p:nvPicPr>
          <p:cNvPr id="7" name="Immagine 5" descr="slide_1.jpg"/>
          <p:cNvPicPr>
            <a:picLocks noChangeAspect="1"/>
          </p:cNvPicPr>
          <p:nvPr/>
        </p:nvPicPr>
        <p:blipFill>
          <a:blip r:embed="rId3" cstate="print"/>
          <a:srcRect l="3822" t="22507" r="5724" b="12943"/>
          <a:stretch>
            <a:fillRect/>
          </a:stretch>
        </p:blipFill>
        <p:spPr bwMode="auto">
          <a:xfrm>
            <a:off x="3864894" y="3694138"/>
            <a:ext cx="47513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/>
          <p:nvPr/>
        </p:nvGrpSpPr>
        <p:grpSpPr>
          <a:xfrm>
            <a:off x="2108342" y="4607396"/>
            <a:ext cx="7541060" cy="1485900"/>
            <a:chOff x="584342" y="4751412"/>
            <a:chExt cx="7541060" cy="1485900"/>
          </a:xfrm>
        </p:grpSpPr>
        <p:pic>
          <p:nvPicPr>
            <p:cNvPr id="11" name="Immagine 8" descr="images (4)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342" y="4751412"/>
              <a:ext cx="190500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magine 6" descr="merceologici.jpg"/>
            <p:cNvPicPr>
              <a:picLocks noChangeAspect="1"/>
            </p:cNvPicPr>
            <p:nvPr/>
          </p:nvPicPr>
          <p:blipFill>
            <a:blip r:embed="rId5" cstate="print"/>
            <a:srcRect r="36040" b="16400"/>
            <a:stretch>
              <a:fillRect/>
            </a:stretch>
          </p:blipFill>
          <p:spPr bwMode="auto">
            <a:xfrm>
              <a:off x="4474982" y="4797312"/>
              <a:ext cx="365042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ttangolo 1"/>
          <p:cNvSpPr/>
          <p:nvPr/>
        </p:nvSpPr>
        <p:spPr>
          <a:xfrm>
            <a:off x="2153816" y="3284985"/>
            <a:ext cx="372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settore primario (agricoltura)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secondario (industria) 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terziario (servizi),</a:t>
            </a:r>
          </a:p>
        </p:txBody>
      </p:sp>
      <p:sp>
        <p:nvSpPr>
          <p:cNvPr id="3" name="Rettangolo 2"/>
          <p:cNvSpPr/>
          <p:nvPr/>
        </p:nvSpPr>
        <p:spPr>
          <a:xfrm>
            <a:off x="6772946" y="3284984"/>
            <a:ext cx="188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settore pubblico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000">
                <a:solidFill>
                  <a:schemeClr val="accent1">
                    <a:lumMod val="50000"/>
                  </a:schemeClr>
                </a:solidFill>
              </a:rPr>
              <a:t>settore privato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35FA4DF-3620-C48B-E87C-781B24D4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8876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9696" y="692697"/>
            <a:ext cx="6696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STAKEHOLDER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511824" y="692696"/>
            <a:ext cx="4104456" cy="2986514"/>
            <a:chOff x="2555776" y="1196752"/>
            <a:chExt cx="4104456" cy="2986514"/>
          </a:xfrm>
        </p:grpSpPr>
        <p:pic>
          <p:nvPicPr>
            <p:cNvPr id="28674" name="Picture 2" descr="http://www.provincia.terni.it/ecomuseo/rilevazione/5/La%20vite%20ed%20il%20palo%20di%20sostegno%20che%20la%20guid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1484784"/>
              <a:ext cx="3600399" cy="2698482"/>
            </a:xfrm>
            <a:prstGeom prst="rect">
              <a:avLst/>
            </a:prstGeom>
            <a:noFill/>
          </p:spPr>
        </p:pic>
        <p:sp>
          <p:nvSpPr>
            <p:cNvPr id="5" name="Rettangolo arrotondato 4"/>
            <p:cNvSpPr/>
            <p:nvPr/>
          </p:nvSpPr>
          <p:spPr>
            <a:xfrm>
              <a:off x="2555776" y="1196752"/>
              <a:ext cx="4104456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LETTERALMENTE: PALI </a:t>
              </a:r>
              <a:r>
                <a:rPr lang="it-IT" sz="2000" dirty="0" err="1"/>
                <a:t>DI</a:t>
              </a:r>
              <a:r>
                <a:rPr lang="it-IT" sz="2000" dirty="0"/>
                <a:t> SOSTEGNO</a:t>
              </a:r>
            </a:p>
          </p:txBody>
        </p:sp>
      </p:grpSp>
      <p:sp>
        <p:nvSpPr>
          <p:cNvPr id="7" name="Rettangolo arrotondato 6"/>
          <p:cNvSpPr/>
          <p:nvPr/>
        </p:nvSpPr>
        <p:spPr>
          <a:xfrm>
            <a:off x="2927648" y="1628800"/>
            <a:ext cx="676875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SONO I PORTATORI D’INTERESSE CHE INFLUENZANO UN’INIZIATIVA ECONOMICA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063552" y="3212976"/>
            <a:ext cx="172819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IMPRENDITORE AZIONISTI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971663" y="3212976"/>
            <a:ext cx="180020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BANCHE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951782" y="3212976"/>
            <a:ext cx="208823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AMMINISTRAZIONEPUBBLICA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135560" y="4077072"/>
            <a:ext cx="2123728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FISCO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4490525" y="4077072"/>
            <a:ext cx="185395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DIPENDENTI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575714" y="4077072"/>
            <a:ext cx="1700808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FORNITORI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8219932" y="3212976"/>
            <a:ext cx="208823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CLIENTI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2927648" y="5085184"/>
            <a:ext cx="676875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SONO A LORO VOLTA INFLUENZATI </a:t>
            </a:r>
            <a:r>
              <a:rPr lang="it-IT" sz="2800"/>
              <a:t>DALLE ATTIVITÀ DELL’AZIENDA</a:t>
            </a:r>
            <a:endParaRPr lang="it-IT" sz="2800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8507760" y="4077072"/>
            <a:ext cx="1700808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CITTADINI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8208421-B8BD-B53C-89BF-4D51C2EE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3407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87688" y="476673"/>
            <a:ext cx="66960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RISORSE</a:t>
            </a:r>
            <a:endParaRPr lang="it-IT" sz="3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Callout con freccia in giù 2"/>
          <p:cNvSpPr/>
          <p:nvPr/>
        </p:nvSpPr>
        <p:spPr>
          <a:xfrm>
            <a:off x="2207568" y="1556792"/>
            <a:ext cx="7632848" cy="2160240"/>
          </a:xfrm>
          <a:prstGeom prst="downArrowCallout">
            <a:avLst>
              <a:gd name="adj1" fmla="val 7047"/>
              <a:gd name="adj2" fmla="val 12685"/>
              <a:gd name="adj3" fmla="val 16790"/>
              <a:gd name="adj4" fmla="val 7300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/>
              <a:t>Qualsiasi elemento </a:t>
            </a:r>
          </a:p>
          <a:p>
            <a:pPr algn="just"/>
            <a:r>
              <a:rPr lang="it-IT" sz="2400"/>
              <a:t>- in grado di fornire utilità per alimentare, insieme ad altri fattori, l’attività di produzione di beni e servizi;</a:t>
            </a:r>
          </a:p>
          <a:p>
            <a:pPr algn="just"/>
            <a:r>
              <a:rPr lang="it-IT" sz="2400"/>
              <a:t>- suscettibile di essere espresso in termini monetari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359696" y="4509120"/>
            <a:ext cx="5328592" cy="46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DENARO investito in…</a:t>
            </a:r>
            <a:endParaRPr lang="it-IT" sz="2400" dirty="0"/>
          </a:p>
        </p:txBody>
      </p:sp>
      <p:grpSp>
        <p:nvGrpSpPr>
          <p:cNvPr id="24" name="Gruppo 23"/>
          <p:cNvGrpSpPr/>
          <p:nvPr/>
        </p:nvGrpSpPr>
        <p:grpSpPr>
          <a:xfrm>
            <a:off x="7464152" y="4653136"/>
            <a:ext cx="2088232" cy="1368152"/>
            <a:chOff x="5940152" y="4653136"/>
            <a:chExt cx="2088232" cy="1368152"/>
          </a:xfrm>
        </p:grpSpPr>
        <p:sp>
          <p:nvSpPr>
            <p:cNvPr id="8" name="Rettangolo arrotondato 7"/>
            <p:cNvSpPr/>
            <p:nvPr/>
          </p:nvSpPr>
          <p:spPr>
            <a:xfrm>
              <a:off x="5940152" y="5301208"/>
              <a:ext cx="208823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RISORSE IMMATERIALI</a:t>
              </a:r>
            </a:p>
          </p:txBody>
        </p:sp>
        <p:sp>
          <p:nvSpPr>
            <p:cNvPr id="17" name="Freccia curva 16"/>
            <p:cNvSpPr/>
            <p:nvPr/>
          </p:nvSpPr>
          <p:spPr>
            <a:xfrm rot="5400000">
              <a:off x="7283723" y="4529116"/>
              <a:ext cx="620640" cy="868680"/>
            </a:xfrm>
            <a:prstGeom prst="ben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2459596" y="4653138"/>
            <a:ext cx="2088232" cy="1368151"/>
            <a:chOff x="935596" y="4653137"/>
            <a:chExt cx="2088232" cy="1368151"/>
          </a:xfrm>
        </p:grpSpPr>
        <p:sp>
          <p:nvSpPr>
            <p:cNvPr id="6" name="Rettangolo arrotondato 5"/>
            <p:cNvSpPr/>
            <p:nvPr/>
          </p:nvSpPr>
          <p:spPr>
            <a:xfrm>
              <a:off x="935596" y="5301208"/>
              <a:ext cx="208823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RISORSE UMANE</a:t>
              </a:r>
            </a:p>
          </p:txBody>
        </p:sp>
        <p:sp>
          <p:nvSpPr>
            <p:cNvPr id="18" name="Freccia curva 17"/>
            <p:cNvSpPr/>
            <p:nvPr/>
          </p:nvSpPr>
          <p:spPr>
            <a:xfrm rot="16200000" flipH="1">
              <a:off x="1086451" y="4529117"/>
              <a:ext cx="620640" cy="868680"/>
            </a:xfrm>
            <a:prstGeom prst="ben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9" name="Rettangolo arrotondato 18"/>
          <p:cNvSpPr/>
          <p:nvPr/>
        </p:nvSpPr>
        <p:spPr>
          <a:xfrm>
            <a:off x="7112496" y="1250758"/>
            <a:ext cx="3007568" cy="46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FATTORI PRODUTTIVI</a:t>
            </a:r>
            <a:endParaRPr lang="it-IT" sz="2400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4520208" y="3753036"/>
            <a:ext cx="3007568" cy="46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RISORSE</a:t>
            </a:r>
            <a:endParaRPr lang="it-IT" sz="2400" dirty="0"/>
          </a:p>
        </p:txBody>
      </p:sp>
      <p:grpSp>
        <p:nvGrpSpPr>
          <p:cNvPr id="23" name="Gruppo 22"/>
          <p:cNvGrpSpPr/>
          <p:nvPr/>
        </p:nvGrpSpPr>
        <p:grpSpPr>
          <a:xfrm>
            <a:off x="4979876" y="5013176"/>
            <a:ext cx="2088232" cy="1008112"/>
            <a:chOff x="3455876" y="5013176"/>
            <a:chExt cx="2088232" cy="1008112"/>
          </a:xfrm>
        </p:grpSpPr>
        <p:sp>
          <p:nvSpPr>
            <p:cNvPr id="7" name="Rettangolo arrotondato 6"/>
            <p:cNvSpPr/>
            <p:nvPr/>
          </p:nvSpPr>
          <p:spPr>
            <a:xfrm>
              <a:off x="3455876" y="5301208"/>
              <a:ext cx="2088232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RISORSE MATERIALI</a:t>
              </a:r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4231384" y="5013176"/>
              <a:ext cx="484632" cy="28800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arrotondato 24"/>
          <p:cNvSpPr/>
          <p:nvPr/>
        </p:nvSpPr>
        <p:spPr>
          <a:xfrm>
            <a:off x="2207568" y="4365104"/>
            <a:ext cx="7632848" cy="1800000"/>
          </a:xfrm>
          <a:prstGeom prst="roundRect">
            <a:avLst/>
          </a:prstGeom>
          <a:noFill/>
          <a:ln>
            <a:prstDash val="lgDashDot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502DDFCA-1750-EC59-275F-0E73F9889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5575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769</Words>
  <Application>Microsoft Macintosh PowerPoint</Application>
  <PresentationFormat>Widescreen</PresentationFormat>
  <Paragraphs>147</Paragraphs>
  <Slides>16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Times New Roman</vt:lpstr>
      <vt:lpstr>Trebuchet MS</vt:lpstr>
      <vt:lpstr>Wingdings</vt:lpstr>
      <vt:lpstr>Wingdings 3</vt:lpstr>
      <vt:lpstr>Tema di Office</vt:lpstr>
      <vt:lpstr>Pre-corsi di ECONOMIA AZIENDALE</vt:lpstr>
      <vt:lpstr>Presentazione standard di PowerPoint</vt:lpstr>
      <vt:lpstr>ATTIVITÀ ECONOMICA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CONTABILITÀ E INFORMAZIONI</vt:lpstr>
      <vt:lpstr>Processi decisionali</vt:lpstr>
      <vt:lpstr>Report e processi informativi</vt:lpstr>
      <vt:lpstr>ORGANIZZAZIONE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Pre-corsi di ECONOMIA AZIENDALE (4/5)</dc:title>
  <dc:creator>Alessandra Lardo</dc:creator>
  <cp:lastModifiedBy>Alessandra Lardo</cp:lastModifiedBy>
  <cp:revision>9</cp:revision>
  <dcterms:created xsi:type="dcterms:W3CDTF">2022-09-06T14:55:01Z</dcterms:created>
  <dcterms:modified xsi:type="dcterms:W3CDTF">2022-10-19T14:53:03Z</dcterms:modified>
</cp:coreProperties>
</file>