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7" r:id="rId6"/>
    <p:sldId id="280" r:id="rId7"/>
    <p:sldId id="281" r:id="rId8"/>
    <p:sldId id="277" r:id="rId9"/>
    <p:sldId id="263" r:id="rId10"/>
    <p:sldId id="258" r:id="rId11"/>
    <p:sldId id="268" r:id="rId12"/>
    <p:sldId id="269" r:id="rId13"/>
    <p:sldId id="270" r:id="rId14"/>
    <p:sldId id="271" r:id="rId15"/>
    <p:sldId id="275" r:id="rId16"/>
    <p:sldId id="276" r:id="rId17"/>
    <p:sldId id="278" r:id="rId18"/>
    <p:sldId id="279" r:id="rId19"/>
    <p:sldId id="262"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89" autoAdjust="0"/>
    <p:restoredTop sz="93555"/>
  </p:normalViewPr>
  <p:slideViewPr>
    <p:cSldViewPr>
      <p:cViewPr varScale="1">
        <p:scale>
          <a:sx n="103" d="100"/>
          <a:sy n="103" d="100"/>
        </p:scale>
        <p:origin x="16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261E3-B7DE-48AB-A01B-417691BBD3F5}"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it-IT"/>
        </a:p>
      </dgm:t>
    </dgm:pt>
    <dgm:pt modelId="{75C44BDB-CEB2-434E-B193-6DDC3B0E484B}">
      <dgm:prSet phldrT="[Text]"/>
      <dgm:spPr/>
      <dgm:t>
        <a:bodyPr/>
        <a:lstStyle/>
        <a:p>
          <a:r>
            <a:rPr lang="it-IT" dirty="0"/>
            <a:t>Proposal</a:t>
          </a:r>
        </a:p>
      </dgm:t>
    </dgm:pt>
    <dgm:pt modelId="{88232E02-14EC-46B3-8EC3-05A711067355}" type="parTrans" cxnId="{2D549738-E0A2-4670-B9B9-D00EE7C399F7}">
      <dgm:prSet/>
      <dgm:spPr/>
      <dgm:t>
        <a:bodyPr/>
        <a:lstStyle/>
        <a:p>
          <a:endParaRPr lang="it-IT"/>
        </a:p>
      </dgm:t>
    </dgm:pt>
    <dgm:pt modelId="{06468A8D-163F-4107-A276-68485FCD94E1}" type="sibTrans" cxnId="{2D549738-E0A2-4670-B9B9-D00EE7C399F7}">
      <dgm:prSet/>
      <dgm:spPr/>
      <dgm:t>
        <a:bodyPr/>
        <a:lstStyle/>
        <a:p>
          <a:endParaRPr lang="it-IT"/>
        </a:p>
      </dgm:t>
    </dgm:pt>
    <dgm:pt modelId="{807FD40B-06C2-4360-9F14-F683E5105F74}">
      <dgm:prSet phldrT="[Text]" custT="1"/>
      <dgm:spPr/>
      <dgm:t>
        <a:bodyPr/>
        <a:lstStyle/>
        <a:p>
          <a:r>
            <a:rPr lang="it-IT" sz="2000" b="0" dirty="0"/>
            <a:t>European Parliament  </a:t>
          </a:r>
        </a:p>
        <a:p>
          <a:r>
            <a:rPr lang="it-IT" sz="1400" dirty="0"/>
            <a:t>European Economic and Social Committee     </a:t>
          </a:r>
        </a:p>
        <a:p>
          <a:r>
            <a:rPr lang="it-IT" sz="1400" dirty="0"/>
            <a:t>European Committee of the Regions</a:t>
          </a:r>
        </a:p>
      </dgm:t>
    </dgm:pt>
    <dgm:pt modelId="{F9BD4C7D-78B3-4097-9C80-B664DCFC220A}" type="parTrans" cxnId="{AC25875B-01D1-4AF3-A584-770625A31F59}">
      <dgm:prSet/>
      <dgm:spPr/>
      <dgm:t>
        <a:bodyPr/>
        <a:lstStyle/>
        <a:p>
          <a:endParaRPr lang="it-IT"/>
        </a:p>
      </dgm:t>
    </dgm:pt>
    <dgm:pt modelId="{C08B9384-27EE-4805-8764-DA91BE072849}" type="sibTrans" cxnId="{AC25875B-01D1-4AF3-A584-770625A31F59}">
      <dgm:prSet/>
      <dgm:spPr/>
      <dgm:t>
        <a:bodyPr/>
        <a:lstStyle/>
        <a:p>
          <a:endParaRPr lang="it-IT"/>
        </a:p>
      </dgm:t>
    </dgm:pt>
    <dgm:pt modelId="{D74862AA-21A8-4ABD-ABF2-06FAFF829CD2}">
      <dgm:prSet phldrT="[Text]"/>
      <dgm:spPr/>
      <dgm:t>
        <a:bodyPr/>
        <a:lstStyle/>
        <a:p>
          <a:r>
            <a:rPr lang="it-IT" dirty="0"/>
            <a:t>Council</a:t>
          </a:r>
        </a:p>
      </dgm:t>
    </dgm:pt>
    <dgm:pt modelId="{3D7DFAA3-9F7B-4B9C-8CFA-5393CA7BF956}" type="parTrans" cxnId="{A2FB3414-6B33-4F86-B799-5DD1592DEFA2}">
      <dgm:prSet/>
      <dgm:spPr/>
      <dgm:t>
        <a:bodyPr/>
        <a:lstStyle/>
        <a:p>
          <a:endParaRPr lang="it-IT"/>
        </a:p>
      </dgm:t>
    </dgm:pt>
    <dgm:pt modelId="{A1EAFE46-A53C-4655-AE9C-B40C550867A1}" type="sibTrans" cxnId="{A2FB3414-6B33-4F86-B799-5DD1592DEFA2}">
      <dgm:prSet/>
      <dgm:spPr/>
      <dgm:t>
        <a:bodyPr/>
        <a:lstStyle/>
        <a:p>
          <a:endParaRPr lang="it-IT"/>
        </a:p>
      </dgm:t>
    </dgm:pt>
    <dgm:pt modelId="{F3372CAF-C464-4B7B-83BF-AB3FB0927476}">
      <dgm:prSet phldrT="[Text]"/>
      <dgm:spPr/>
      <dgm:t>
        <a:bodyPr/>
        <a:lstStyle/>
        <a:p>
          <a:r>
            <a:rPr lang="it-IT" dirty="0"/>
            <a:t>European Commission </a:t>
          </a:r>
        </a:p>
      </dgm:t>
    </dgm:pt>
    <dgm:pt modelId="{CA90943E-F1D8-4FF9-B524-79EBF588E402}" type="parTrans" cxnId="{FFF1B160-CCCD-4AAC-9D83-316960DA1D19}">
      <dgm:prSet/>
      <dgm:spPr/>
      <dgm:t>
        <a:bodyPr/>
        <a:lstStyle/>
        <a:p>
          <a:endParaRPr lang="it-IT"/>
        </a:p>
      </dgm:t>
    </dgm:pt>
    <dgm:pt modelId="{4483DDDB-6994-4369-923C-2C5AF3F4F0C6}" type="sibTrans" cxnId="{FFF1B160-CCCD-4AAC-9D83-316960DA1D19}">
      <dgm:prSet/>
      <dgm:spPr/>
      <dgm:t>
        <a:bodyPr/>
        <a:lstStyle/>
        <a:p>
          <a:endParaRPr lang="it-IT"/>
        </a:p>
      </dgm:t>
    </dgm:pt>
    <dgm:pt modelId="{E40B9777-05C2-450B-80DC-65CDC5E876A8}">
      <dgm:prSet phldrT="[Text]"/>
      <dgm:spPr/>
      <dgm:t>
        <a:bodyPr/>
        <a:lstStyle/>
        <a:p>
          <a:r>
            <a:rPr lang="it-IT" dirty="0"/>
            <a:t>Parliament position and opinion of the Committees</a:t>
          </a:r>
        </a:p>
      </dgm:t>
    </dgm:pt>
    <dgm:pt modelId="{6B734E61-C5EC-401D-AAE3-49DC0BBEC7B0}" type="sibTrans" cxnId="{8E2D3E25-2ED4-42DE-AAC3-33A384EC84D3}">
      <dgm:prSet/>
      <dgm:spPr/>
      <dgm:t>
        <a:bodyPr/>
        <a:lstStyle/>
        <a:p>
          <a:endParaRPr lang="it-IT"/>
        </a:p>
      </dgm:t>
    </dgm:pt>
    <dgm:pt modelId="{5E471AC9-9506-4CBF-9B9F-9BD8CA25B8FE}" type="parTrans" cxnId="{8E2D3E25-2ED4-42DE-AAC3-33A384EC84D3}">
      <dgm:prSet/>
      <dgm:spPr/>
      <dgm:t>
        <a:bodyPr/>
        <a:lstStyle/>
        <a:p>
          <a:endParaRPr lang="it-IT"/>
        </a:p>
      </dgm:t>
    </dgm:pt>
    <dgm:pt modelId="{4DF3208D-4E5D-4CED-A50E-13EE6C633D76}" type="pres">
      <dgm:prSet presAssocID="{6EE261E3-B7DE-48AB-A01B-417691BBD3F5}" presName="Name0" presStyleCnt="0">
        <dgm:presLayoutVars>
          <dgm:dir/>
          <dgm:animOne val="branch"/>
          <dgm:animLvl val="lvl"/>
        </dgm:presLayoutVars>
      </dgm:prSet>
      <dgm:spPr/>
    </dgm:pt>
    <dgm:pt modelId="{6B1B498D-B2DB-47C1-ABC5-7E81A08A88BE}" type="pres">
      <dgm:prSet presAssocID="{F3372CAF-C464-4B7B-83BF-AB3FB0927476}" presName="chaos" presStyleCnt="0"/>
      <dgm:spPr/>
    </dgm:pt>
    <dgm:pt modelId="{6AABD5A3-2967-42D7-8C11-A5CDAE5626F1}" type="pres">
      <dgm:prSet presAssocID="{F3372CAF-C464-4B7B-83BF-AB3FB0927476}" presName="parTx1" presStyleLbl="revTx" presStyleIdx="0" presStyleCnt="4"/>
      <dgm:spPr/>
    </dgm:pt>
    <dgm:pt modelId="{35A6C40C-CB1F-4E22-AA19-13537AA5C9E6}" type="pres">
      <dgm:prSet presAssocID="{F3372CAF-C464-4B7B-83BF-AB3FB0927476}" presName="desTx1" presStyleLbl="revTx" presStyleIdx="1" presStyleCnt="4">
        <dgm:presLayoutVars>
          <dgm:bulletEnabled val="1"/>
        </dgm:presLayoutVars>
      </dgm:prSet>
      <dgm:spPr/>
    </dgm:pt>
    <dgm:pt modelId="{59D8CEF4-548B-40B4-8851-4023B2E74748}" type="pres">
      <dgm:prSet presAssocID="{F3372CAF-C464-4B7B-83BF-AB3FB0927476}" presName="c1" presStyleLbl="node1" presStyleIdx="0" presStyleCnt="19"/>
      <dgm:spPr/>
    </dgm:pt>
    <dgm:pt modelId="{71421417-EC6B-4AEC-94D3-041F5EA42EBC}" type="pres">
      <dgm:prSet presAssocID="{F3372CAF-C464-4B7B-83BF-AB3FB0927476}" presName="c2" presStyleLbl="node1" presStyleIdx="1" presStyleCnt="19"/>
      <dgm:spPr/>
    </dgm:pt>
    <dgm:pt modelId="{4FC36F0D-5655-4D46-ABEA-2948DEB2C582}" type="pres">
      <dgm:prSet presAssocID="{F3372CAF-C464-4B7B-83BF-AB3FB0927476}" presName="c3" presStyleLbl="node1" presStyleIdx="2" presStyleCnt="19"/>
      <dgm:spPr/>
    </dgm:pt>
    <dgm:pt modelId="{5D5C4D39-BEC6-46C5-8ED2-7F8EF60B56B9}" type="pres">
      <dgm:prSet presAssocID="{F3372CAF-C464-4B7B-83BF-AB3FB0927476}" presName="c4" presStyleLbl="node1" presStyleIdx="3" presStyleCnt="19"/>
      <dgm:spPr/>
    </dgm:pt>
    <dgm:pt modelId="{824DC376-816E-4338-A7D8-2F558D76365A}" type="pres">
      <dgm:prSet presAssocID="{F3372CAF-C464-4B7B-83BF-AB3FB0927476}" presName="c5" presStyleLbl="node1" presStyleIdx="4" presStyleCnt="19"/>
      <dgm:spPr/>
    </dgm:pt>
    <dgm:pt modelId="{A237858A-1FE3-48B9-A331-2EAE129152AB}" type="pres">
      <dgm:prSet presAssocID="{F3372CAF-C464-4B7B-83BF-AB3FB0927476}" presName="c6" presStyleLbl="node1" presStyleIdx="5" presStyleCnt="19"/>
      <dgm:spPr/>
    </dgm:pt>
    <dgm:pt modelId="{118043A6-E032-4D01-B895-92BC399162B2}" type="pres">
      <dgm:prSet presAssocID="{F3372CAF-C464-4B7B-83BF-AB3FB0927476}" presName="c7" presStyleLbl="node1" presStyleIdx="6" presStyleCnt="19"/>
      <dgm:spPr/>
    </dgm:pt>
    <dgm:pt modelId="{CB51F4E8-93A4-4D1F-9146-2A69C27365C5}" type="pres">
      <dgm:prSet presAssocID="{F3372CAF-C464-4B7B-83BF-AB3FB0927476}" presName="c8" presStyleLbl="node1" presStyleIdx="7" presStyleCnt="19"/>
      <dgm:spPr/>
    </dgm:pt>
    <dgm:pt modelId="{DED4D987-C358-4A09-8122-1C5CFC63729E}" type="pres">
      <dgm:prSet presAssocID="{F3372CAF-C464-4B7B-83BF-AB3FB0927476}" presName="c9" presStyleLbl="node1" presStyleIdx="8" presStyleCnt="19"/>
      <dgm:spPr/>
    </dgm:pt>
    <dgm:pt modelId="{F513D90E-8338-41F8-910F-4A8D1B423949}" type="pres">
      <dgm:prSet presAssocID="{F3372CAF-C464-4B7B-83BF-AB3FB0927476}" presName="c10" presStyleLbl="node1" presStyleIdx="9" presStyleCnt="19"/>
      <dgm:spPr/>
    </dgm:pt>
    <dgm:pt modelId="{64FA1FCA-7DCC-43DB-BD92-5A545188B957}" type="pres">
      <dgm:prSet presAssocID="{F3372CAF-C464-4B7B-83BF-AB3FB0927476}" presName="c11" presStyleLbl="node1" presStyleIdx="10" presStyleCnt="19"/>
      <dgm:spPr/>
    </dgm:pt>
    <dgm:pt modelId="{86718684-1578-4558-ABF0-C358E9A9E57C}" type="pres">
      <dgm:prSet presAssocID="{F3372CAF-C464-4B7B-83BF-AB3FB0927476}" presName="c12" presStyleLbl="node1" presStyleIdx="11" presStyleCnt="19"/>
      <dgm:spPr/>
    </dgm:pt>
    <dgm:pt modelId="{F38BF7FE-37BD-4F7D-BCA4-D37AE3AD103D}" type="pres">
      <dgm:prSet presAssocID="{F3372CAF-C464-4B7B-83BF-AB3FB0927476}" presName="c13" presStyleLbl="node1" presStyleIdx="12" presStyleCnt="19"/>
      <dgm:spPr/>
    </dgm:pt>
    <dgm:pt modelId="{03466594-5C5E-4A8C-9877-14DD78BF2DB8}" type="pres">
      <dgm:prSet presAssocID="{F3372CAF-C464-4B7B-83BF-AB3FB0927476}" presName="c14" presStyleLbl="node1" presStyleIdx="13" presStyleCnt="19"/>
      <dgm:spPr/>
    </dgm:pt>
    <dgm:pt modelId="{820E9851-3765-458B-86C6-E3B41BE86052}" type="pres">
      <dgm:prSet presAssocID="{F3372CAF-C464-4B7B-83BF-AB3FB0927476}" presName="c15" presStyleLbl="node1" presStyleIdx="14" presStyleCnt="19"/>
      <dgm:spPr/>
    </dgm:pt>
    <dgm:pt modelId="{26E6F48A-B105-4E7C-AD5F-8926FCA8B6E3}" type="pres">
      <dgm:prSet presAssocID="{F3372CAF-C464-4B7B-83BF-AB3FB0927476}" presName="c16" presStyleLbl="node1" presStyleIdx="15" presStyleCnt="19"/>
      <dgm:spPr/>
    </dgm:pt>
    <dgm:pt modelId="{22187EDA-8043-4EA3-B0D8-000B1BCB03C1}" type="pres">
      <dgm:prSet presAssocID="{F3372CAF-C464-4B7B-83BF-AB3FB0927476}" presName="c17" presStyleLbl="node1" presStyleIdx="16" presStyleCnt="19"/>
      <dgm:spPr/>
    </dgm:pt>
    <dgm:pt modelId="{8F6F7306-D57B-4ACB-A57C-EF5421F8D5CC}" type="pres">
      <dgm:prSet presAssocID="{F3372CAF-C464-4B7B-83BF-AB3FB0927476}" presName="c18" presStyleLbl="node1" presStyleIdx="17" presStyleCnt="19"/>
      <dgm:spPr/>
    </dgm:pt>
    <dgm:pt modelId="{EA7B275B-5239-4B99-A8D1-59E69F09435E}" type="pres">
      <dgm:prSet presAssocID="{4483DDDB-6994-4369-923C-2C5AF3F4F0C6}" presName="chevronComposite1" presStyleCnt="0"/>
      <dgm:spPr/>
    </dgm:pt>
    <dgm:pt modelId="{8DEAC5D7-478A-42B9-B857-A4EEC1569F67}" type="pres">
      <dgm:prSet presAssocID="{4483DDDB-6994-4369-923C-2C5AF3F4F0C6}" presName="chevron1" presStyleLbl="sibTrans2D1" presStyleIdx="0" presStyleCnt="2"/>
      <dgm:spPr/>
    </dgm:pt>
    <dgm:pt modelId="{122D4624-0B29-44C6-8FE7-598DD414DFD9}" type="pres">
      <dgm:prSet presAssocID="{4483DDDB-6994-4369-923C-2C5AF3F4F0C6}" presName="spChevron1" presStyleCnt="0"/>
      <dgm:spPr/>
    </dgm:pt>
    <dgm:pt modelId="{DE922818-858D-40B5-982A-935B34C0538E}" type="pres">
      <dgm:prSet presAssocID="{807FD40B-06C2-4360-9F14-F683E5105F74}" presName="middle" presStyleCnt="0"/>
      <dgm:spPr/>
    </dgm:pt>
    <dgm:pt modelId="{EBEFB826-F3E8-4A62-871B-143F30D952F2}" type="pres">
      <dgm:prSet presAssocID="{807FD40B-06C2-4360-9F14-F683E5105F74}" presName="parTxMid" presStyleLbl="revTx" presStyleIdx="2" presStyleCnt="4"/>
      <dgm:spPr/>
    </dgm:pt>
    <dgm:pt modelId="{10E6E664-6A5A-4948-99D2-4AB479ACB23F}" type="pres">
      <dgm:prSet presAssocID="{807FD40B-06C2-4360-9F14-F683E5105F74}" presName="desTxMid" presStyleLbl="revTx" presStyleIdx="3" presStyleCnt="4">
        <dgm:presLayoutVars>
          <dgm:bulletEnabled val="1"/>
        </dgm:presLayoutVars>
      </dgm:prSet>
      <dgm:spPr/>
    </dgm:pt>
    <dgm:pt modelId="{E9770935-5174-4FC8-8570-AFDDC406E3C0}" type="pres">
      <dgm:prSet presAssocID="{807FD40B-06C2-4360-9F14-F683E5105F74}" presName="spMid" presStyleCnt="0"/>
      <dgm:spPr/>
    </dgm:pt>
    <dgm:pt modelId="{F3A8C2A2-1B52-481B-ADB9-2ACF8761EB0D}" type="pres">
      <dgm:prSet presAssocID="{C08B9384-27EE-4805-8764-DA91BE072849}" presName="chevronComposite1" presStyleCnt="0"/>
      <dgm:spPr/>
    </dgm:pt>
    <dgm:pt modelId="{9341C9A4-065F-4BB1-9A9B-012CFCF14A36}" type="pres">
      <dgm:prSet presAssocID="{C08B9384-27EE-4805-8764-DA91BE072849}" presName="chevron1" presStyleLbl="sibTrans2D1" presStyleIdx="1" presStyleCnt="2"/>
      <dgm:spPr/>
    </dgm:pt>
    <dgm:pt modelId="{08C79215-B681-4B55-8B7C-BCE92E154277}" type="pres">
      <dgm:prSet presAssocID="{C08B9384-27EE-4805-8764-DA91BE072849}" presName="spChevron1" presStyleCnt="0"/>
      <dgm:spPr/>
    </dgm:pt>
    <dgm:pt modelId="{8E990A5A-775F-4636-87E1-FDE6DDFEEC1B}" type="pres">
      <dgm:prSet presAssocID="{D74862AA-21A8-4ABD-ABF2-06FAFF829CD2}" presName="last" presStyleCnt="0"/>
      <dgm:spPr/>
    </dgm:pt>
    <dgm:pt modelId="{257428FE-FBE1-48EA-A028-EA729AB5F658}" type="pres">
      <dgm:prSet presAssocID="{D74862AA-21A8-4ABD-ABF2-06FAFF829CD2}" presName="circleTx" presStyleLbl="node1" presStyleIdx="18" presStyleCnt="19"/>
      <dgm:spPr/>
    </dgm:pt>
    <dgm:pt modelId="{7F10CC4A-EF83-4C8C-A262-3891C1C53A17}" type="pres">
      <dgm:prSet presAssocID="{D74862AA-21A8-4ABD-ABF2-06FAFF829CD2}" presName="spN" presStyleCnt="0"/>
      <dgm:spPr/>
    </dgm:pt>
  </dgm:ptLst>
  <dgm:cxnLst>
    <dgm:cxn modelId="{A2FB3414-6B33-4F86-B799-5DD1592DEFA2}" srcId="{6EE261E3-B7DE-48AB-A01B-417691BBD3F5}" destId="{D74862AA-21A8-4ABD-ABF2-06FAFF829CD2}" srcOrd="2" destOrd="0" parTransId="{3D7DFAA3-9F7B-4B9C-8CFA-5393CA7BF956}" sibTransId="{A1EAFE46-A53C-4655-AE9C-B40C550867A1}"/>
    <dgm:cxn modelId="{8E2D3E25-2ED4-42DE-AAC3-33A384EC84D3}" srcId="{807FD40B-06C2-4360-9F14-F683E5105F74}" destId="{E40B9777-05C2-450B-80DC-65CDC5E876A8}" srcOrd="0" destOrd="0" parTransId="{5E471AC9-9506-4CBF-9B9F-9BD8CA25B8FE}" sibTransId="{6B734E61-C5EC-401D-AAE3-49DC0BBEC7B0}"/>
    <dgm:cxn modelId="{60DB9732-D643-4EEB-9CEE-802B0B00040C}" type="presOf" srcId="{D74862AA-21A8-4ABD-ABF2-06FAFF829CD2}" destId="{257428FE-FBE1-48EA-A028-EA729AB5F658}" srcOrd="0" destOrd="0" presId="urn:microsoft.com/office/officeart/2009/3/layout/RandomtoResultProcess"/>
    <dgm:cxn modelId="{2D549738-E0A2-4670-B9B9-D00EE7C399F7}" srcId="{F3372CAF-C464-4B7B-83BF-AB3FB0927476}" destId="{75C44BDB-CEB2-434E-B193-6DDC3B0E484B}" srcOrd="0" destOrd="0" parTransId="{88232E02-14EC-46B3-8EC3-05A711067355}" sibTransId="{06468A8D-163F-4107-A276-68485FCD94E1}"/>
    <dgm:cxn modelId="{9100B239-4D5D-4A68-808F-64BAD71E69AD}" type="presOf" srcId="{E40B9777-05C2-450B-80DC-65CDC5E876A8}" destId="{10E6E664-6A5A-4948-99D2-4AB479ACB23F}" srcOrd="0" destOrd="0" presId="urn:microsoft.com/office/officeart/2009/3/layout/RandomtoResultProcess"/>
    <dgm:cxn modelId="{AC25875B-01D1-4AF3-A584-770625A31F59}" srcId="{6EE261E3-B7DE-48AB-A01B-417691BBD3F5}" destId="{807FD40B-06C2-4360-9F14-F683E5105F74}" srcOrd="1" destOrd="0" parTransId="{F9BD4C7D-78B3-4097-9C80-B664DCFC220A}" sibTransId="{C08B9384-27EE-4805-8764-DA91BE072849}"/>
    <dgm:cxn modelId="{FFF1B160-CCCD-4AAC-9D83-316960DA1D19}" srcId="{6EE261E3-B7DE-48AB-A01B-417691BBD3F5}" destId="{F3372CAF-C464-4B7B-83BF-AB3FB0927476}" srcOrd="0" destOrd="0" parTransId="{CA90943E-F1D8-4FF9-B524-79EBF588E402}" sibTransId="{4483DDDB-6994-4369-923C-2C5AF3F4F0C6}"/>
    <dgm:cxn modelId="{2ED49463-7AC5-48ED-AAAF-37B3758E312E}" type="presOf" srcId="{F3372CAF-C464-4B7B-83BF-AB3FB0927476}" destId="{6AABD5A3-2967-42D7-8C11-A5CDAE5626F1}" srcOrd="0" destOrd="0" presId="urn:microsoft.com/office/officeart/2009/3/layout/RandomtoResultProcess"/>
    <dgm:cxn modelId="{E974DC54-F631-4812-B5D8-D40B0DC36EE8}" type="presOf" srcId="{6EE261E3-B7DE-48AB-A01B-417691BBD3F5}" destId="{4DF3208D-4E5D-4CED-A50E-13EE6C633D76}" srcOrd="0" destOrd="0" presId="urn:microsoft.com/office/officeart/2009/3/layout/RandomtoResultProcess"/>
    <dgm:cxn modelId="{6857549E-C14A-4BA5-AD3B-D4C71343CC94}" type="presOf" srcId="{75C44BDB-CEB2-434E-B193-6DDC3B0E484B}" destId="{35A6C40C-CB1F-4E22-AA19-13537AA5C9E6}" srcOrd="0" destOrd="0" presId="urn:microsoft.com/office/officeart/2009/3/layout/RandomtoResultProcess"/>
    <dgm:cxn modelId="{73E96BD7-D558-4788-A003-327FF898B1B6}" type="presOf" srcId="{807FD40B-06C2-4360-9F14-F683E5105F74}" destId="{EBEFB826-F3E8-4A62-871B-143F30D952F2}" srcOrd="0" destOrd="0" presId="urn:microsoft.com/office/officeart/2009/3/layout/RandomtoResultProcess"/>
    <dgm:cxn modelId="{EBDE96CC-9B00-40D2-8567-161AFF643A37}" type="presParOf" srcId="{4DF3208D-4E5D-4CED-A50E-13EE6C633D76}" destId="{6B1B498D-B2DB-47C1-ABC5-7E81A08A88BE}" srcOrd="0" destOrd="0" presId="urn:microsoft.com/office/officeart/2009/3/layout/RandomtoResultProcess"/>
    <dgm:cxn modelId="{10DFC7A9-FBB4-404E-A5C2-656EFE8D0DF6}" type="presParOf" srcId="{6B1B498D-B2DB-47C1-ABC5-7E81A08A88BE}" destId="{6AABD5A3-2967-42D7-8C11-A5CDAE5626F1}" srcOrd="0" destOrd="0" presId="urn:microsoft.com/office/officeart/2009/3/layout/RandomtoResultProcess"/>
    <dgm:cxn modelId="{51B654FC-9005-4209-8806-E593B3A1532A}" type="presParOf" srcId="{6B1B498D-B2DB-47C1-ABC5-7E81A08A88BE}" destId="{35A6C40C-CB1F-4E22-AA19-13537AA5C9E6}" srcOrd="1" destOrd="0" presId="urn:microsoft.com/office/officeart/2009/3/layout/RandomtoResultProcess"/>
    <dgm:cxn modelId="{5B09A052-7D87-43B0-B06A-1724A2CE2FE4}" type="presParOf" srcId="{6B1B498D-B2DB-47C1-ABC5-7E81A08A88BE}" destId="{59D8CEF4-548B-40B4-8851-4023B2E74748}" srcOrd="2" destOrd="0" presId="urn:microsoft.com/office/officeart/2009/3/layout/RandomtoResultProcess"/>
    <dgm:cxn modelId="{D6CD8C6E-9E56-4394-BF85-C901C271E8AB}" type="presParOf" srcId="{6B1B498D-B2DB-47C1-ABC5-7E81A08A88BE}" destId="{71421417-EC6B-4AEC-94D3-041F5EA42EBC}" srcOrd="3" destOrd="0" presId="urn:microsoft.com/office/officeart/2009/3/layout/RandomtoResultProcess"/>
    <dgm:cxn modelId="{2FE7079E-2E2E-4BEA-BD53-50FC00BB5578}" type="presParOf" srcId="{6B1B498D-B2DB-47C1-ABC5-7E81A08A88BE}" destId="{4FC36F0D-5655-4D46-ABEA-2948DEB2C582}" srcOrd="4" destOrd="0" presId="urn:microsoft.com/office/officeart/2009/3/layout/RandomtoResultProcess"/>
    <dgm:cxn modelId="{EFC1B11D-10B8-49FA-ACE3-2394973C3D1B}" type="presParOf" srcId="{6B1B498D-B2DB-47C1-ABC5-7E81A08A88BE}" destId="{5D5C4D39-BEC6-46C5-8ED2-7F8EF60B56B9}" srcOrd="5" destOrd="0" presId="urn:microsoft.com/office/officeart/2009/3/layout/RandomtoResultProcess"/>
    <dgm:cxn modelId="{C49ADAF4-31C7-4FA0-B6BA-300DD39AE157}" type="presParOf" srcId="{6B1B498D-B2DB-47C1-ABC5-7E81A08A88BE}" destId="{824DC376-816E-4338-A7D8-2F558D76365A}" srcOrd="6" destOrd="0" presId="urn:microsoft.com/office/officeart/2009/3/layout/RandomtoResultProcess"/>
    <dgm:cxn modelId="{302A2CD7-B4FB-4D44-8EFD-1B15334A07BC}" type="presParOf" srcId="{6B1B498D-B2DB-47C1-ABC5-7E81A08A88BE}" destId="{A237858A-1FE3-48B9-A331-2EAE129152AB}" srcOrd="7" destOrd="0" presId="urn:microsoft.com/office/officeart/2009/3/layout/RandomtoResultProcess"/>
    <dgm:cxn modelId="{267AA758-63B4-4343-ABA9-5461EB034EE5}" type="presParOf" srcId="{6B1B498D-B2DB-47C1-ABC5-7E81A08A88BE}" destId="{118043A6-E032-4D01-B895-92BC399162B2}" srcOrd="8" destOrd="0" presId="urn:microsoft.com/office/officeart/2009/3/layout/RandomtoResultProcess"/>
    <dgm:cxn modelId="{A1987AEA-5B4C-46D7-8E5B-1C50E78B0559}" type="presParOf" srcId="{6B1B498D-B2DB-47C1-ABC5-7E81A08A88BE}" destId="{CB51F4E8-93A4-4D1F-9146-2A69C27365C5}" srcOrd="9" destOrd="0" presId="urn:microsoft.com/office/officeart/2009/3/layout/RandomtoResultProcess"/>
    <dgm:cxn modelId="{F5A9AA34-5F72-4E0F-BDFE-6BF361A72CEA}" type="presParOf" srcId="{6B1B498D-B2DB-47C1-ABC5-7E81A08A88BE}" destId="{DED4D987-C358-4A09-8122-1C5CFC63729E}" srcOrd="10" destOrd="0" presId="urn:microsoft.com/office/officeart/2009/3/layout/RandomtoResultProcess"/>
    <dgm:cxn modelId="{CAAA63B7-F486-4153-BB8C-F3F70524524D}" type="presParOf" srcId="{6B1B498D-B2DB-47C1-ABC5-7E81A08A88BE}" destId="{F513D90E-8338-41F8-910F-4A8D1B423949}" srcOrd="11" destOrd="0" presId="urn:microsoft.com/office/officeart/2009/3/layout/RandomtoResultProcess"/>
    <dgm:cxn modelId="{C9324B7C-504C-4545-8B1D-EE38B53E92D9}" type="presParOf" srcId="{6B1B498D-B2DB-47C1-ABC5-7E81A08A88BE}" destId="{64FA1FCA-7DCC-43DB-BD92-5A545188B957}" srcOrd="12" destOrd="0" presId="urn:microsoft.com/office/officeart/2009/3/layout/RandomtoResultProcess"/>
    <dgm:cxn modelId="{23FA0D85-09C9-4A00-BCA3-1BBC117C25CA}" type="presParOf" srcId="{6B1B498D-B2DB-47C1-ABC5-7E81A08A88BE}" destId="{86718684-1578-4558-ABF0-C358E9A9E57C}" srcOrd="13" destOrd="0" presId="urn:microsoft.com/office/officeart/2009/3/layout/RandomtoResultProcess"/>
    <dgm:cxn modelId="{DB1CAB03-525A-41B9-92EF-80F59D62656E}" type="presParOf" srcId="{6B1B498D-B2DB-47C1-ABC5-7E81A08A88BE}" destId="{F38BF7FE-37BD-4F7D-BCA4-D37AE3AD103D}" srcOrd="14" destOrd="0" presId="urn:microsoft.com/office/officeart/2009/3/layout/RandomtoResultProcess"/>
    <dgm:cxn modelId="{A35A48C4-690B-4D3C-AEDB-CE2BC6107238}" type="presParOf" srcId="{6B1B498D-B2DB-47C1-ABC5-7E81A08A88BE}" destId="{03466594-5C5E-4A8C-9877-14DD78BF2DB8}" srcOrd="15" destOrd="0" presId="urn:microsoft.com/office/officeart/2009/3/layout/RandomtoResultProcess"/>
    <dgm:cxn modelId="{EBB9E715-DA14-4198-AF11-6766A428A415}" type="presParOf" srcId="{6B1B498D-B2DB-47C1-ABC5-7E81A08A88BE}" destId="{820E9851-3765-458B-86C6-E3B41BE86052}" srcOrd="16" destOrd="0" presId="urn:microsoft.com/office/officeart/2009/3/layout/RandomtoResultProcess"/>
    <dgm:cxn modelId="{3052A5A7-BA5B-4CDC-BD34-BAD764CB87F7}" type="presParOf" srcId="{6B1B498D-B2DB-47C1-ABC5-7E81A08A88BE}" destId="{26E6F48A-B105-4E7C-AD5F-8926FCA8B6E3}" srcOrd="17" destOrd="0" presId="urn:microsoft.com/office/officeart/2009/3/layout/RandomtoResultProcess"/>
    <dgm:cxn modelId="{8DACCA53-9ECE-43BA-9ECE-1E7AF9AD9486}" type="presParOf" srcId="{6B1B498D-B2DB-47C1-ABC5-7E81A08A88BE}" destId="{22187EDA-8043-4EA3-B0D8-000B1BCB03C1}" srcOrd="18" destOrd="0" presId="urn:microsoft.com/office/officeart/2009/3/layout/RandomtoResultProcess"/>
    <dgm:cxn modelId="{5C86FB38-A658-495A-B1E8-A8505464D851}" type="presParOf" srcId="{6B1B498D-B2DB-47C1-ABC5-7E81A08A88BE}" destId="{8F6F7306-D57B-4ACB-A57C-EF5421F8D5CC}" srcOrd="19" destOrd="0" presId="urn:microsoft.com/office/officeart/2009/3/layout/RandomtoResultProcess"/>
    <dgm:cxn modelId="{FAB8E596-1143-4CF0-A225-08F59CE448B7}" type="presParOf" srcId="{4DF3208D-4E5D-4CED-A50E-13EE6C633D76}" destId="{EA7B275B-5239-4B99-A8D1-59E69F09435E}" srcOrd="1" destOrd="0" presId="urn:microsoft.com/office/officeart/2009/3/layout/RandomtoResultProcess"/>
    <dgm:cxn modelId="{8518D937-9993-4475-86C2-FE55CE3FDC3F}" type="presParOf" srcId="{EA7B275B-5239-4B99-A8D1-59E69F09435E}" destId="{8DEAC5D7-478A-42B9-B857-A4EEC1569F67}" srcOrd="0" destOrd="0" presId="urn:microsoft.com/office/officeart/2009/3/layout/RandomtoResultProcess"/>
    <dgm:cxn modelId="{04421DC7-A464-41EB-BC9C-1AD150BFF184}" type="presParOf" srcId="{EA7B275B-5239-4B99-A8D1-59E69F09435E}" destId="{122D4624-0B29-44C6-8FE7-598DD414DFD9}" srcOrd="1" destOrd="0" presId="urn:microsoft.com/office/officeart/2009/3/layout/RandomtoResultProcess"/>
    <dgm:cxn modelId="{5A7EF821-CC1B-467B-A971-4CED6F2968EF}" type="presParOf" srcId="{4DF3208D-4E5D-4CED-A50E-13EE6C633D76}" destId="{DE922818-858D-40B5-982A-935B34C0538E}" srcOrd="2" destOrd="0" presId="urn:microsoft.com/office/officeart/2009/3/layout/RandomtoResultProcess"/>
    <dgm:cxn modelId="{E7FA43A9-413B-4445-8611-D46B0699B76F}" type="presParOf" srcId="{DE922818-858D-40B5-982A-935B34C0538E}" destId="{EBEFB826-F3E8-4A62-871B-143F30D952F2}" srcOrd="0" destOrd="0" presId="urn:microsoft.com/office/officeart/2009/3/layout/RandomtoResultProcess"/>
    <dgm:cxn modelId="{9228E68B-8BEF-4CBC-A52C-20B70FFBB66A}" type="presParOf" srcId="{DE922818-858D-40B5-982A-935B34C0538E}" destId="{10E6E664-6A5A-4948-99D2-4AB479ACB23F}" srcOrd="1" destOrd="0" presId="urn:microsoft.com/office/officeart/2009/3/layout/RandomtoResultProcess"/>
    <dgm:cxn modelId="{FFF54E71-2FDA-4AD4-B7E6-017148F1EF54}" type="presParOf" srcId="{DE922818-858D-40B5-982A-935B34C0538E}" destId="{E9770935-5174-4FC8-8570-AFDDC406E3C0}" srcOrd="2" destOrd="0" presId="urn:microsoft.com/office/officeart/2009/3/layout/RandomtoResultProcess"/>
    <dgm:cxn modelId="{02763EC3-1592-4F7F-AA61-43C2C3D4FAEB}" type="presParOf" srcId="{4DF3208D-4E5D-4CED-A50E-13EE6C633D76}" destId="{F3A8C2A2-1B52-481B-ADB9-2ACF8761EB0D}" srcOrd="3" destOrd="0" presId="urn:microsoft.com/office/officeart/2009/3/layout/RandomtoResultProcess"/>
    <dgm:cxn modelId="{B136F9E1-BDA0-4967-BCB3-69EF10977FF0}" type="presParOf" srcId="{F3A8C2A2-1B52-481B-ADB9-2ACF8761EB0D}" destId="{9341C9A4-065F-4BB1-9A9B-012CFCF14A36}" srcOrd="0" destOrd="0" presId="urn:microsoft.com/office/officeart/2009/3/layout/RandomtoResultProcess"/>
    <dgm:cxn modelId="{D623FC85-C62A-4BC7-908C-A25B8E89AE86}" type="presParOf" srcId="{F3A8C2A2-1B52-481B-ADB9-2ACF8761EB0D}" destId="{08C79215-B681-4B55-8B7C-BCE92E154277}" srcOrd="1" destOrd="0" presId="urn:microsoft.com/office/officeart/2009/3/layout/RandomtoResultProcess"/>
    <dgm:cxn modelId="{2628295C-2537-43B9-85C6-8156A36D27CE}" type="presParOf" srcId="{4DF3208D-4E5D-4CED-A50E-13EE6C633D76}" destId="{8E990A5A-775F-4636-87E1-FDE6DDFEEC1B}" srcOrd="4" destOrd="0" presId="urn:microsoft.com/office/officeart/2009/3/layout/RandomtoResultProcess"/>
    <dgm:cxn modelId="{976A2C39-229B-4F99-A779-E0109903AD62}" type="presParOf" srcId="{8E990A5A-775F-4636-87E1-FDE6DDFEEC1B}" destId="{257428FE-FBE1-48EA-A028-EA729AB5F658}" srcOrd="0" destOrd="0" presId="urn:microsoft.com/office/officeart/2009/3/layout/RandomtoResultProcess"/>
    <dgm:cxn modelId="{5EDA67A5-0A9B-40C8-AC57-856178370D95}" type="presParOf" srcId="{8E990A5A-775F-4636-87E1-FDE6DDFEEC1B}" destId="{7F10CC4A-EF83-4C8C-A262-3891C1C53A17}"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ABD5A3-2967-42D7-8C11-A5CDAE5626F1}">
      <dsp:nvSpPr>
        <dsp:cNvPr id="0" name=""/>
        <dsp:cNvSpPr/>
      </dsp:nvSpPr>
      <dsp:spPr>
        <a:xfrm>
          <a:off x="149635" y="1223574"/>
          <a:ext cx="2174623" cy="716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kern="1200" dirty="0"/>
            <a:t>European Commission </a:t>
          </a:r>
        </a:p>
      </dsp:txBody>
      <dsp:txXfrm>
        <a:off x="149635" y="1223574"/>
        <a:ext cx="2174623" cy="716637"/>
      </dsp:txXfrm>
    </dsp:sp>
    <dsp:sp modelId="{35A6C40C-CB1F-4E22-AA19-13537AA5C9E6}">
      <dsp:nvSpPr>
        <dsp:cNvPr id="0" name=""/>
        <dsp:cNvSpPr/>
      </dsp:nvSpPr>
      <dsp:spPr>
        <a:xfrm>
          <a:off x="149635" y="2734715"/>
          <a:ext cx="2174623" cy="1342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kern="1200" dirty="0"/>
            <a:t>Proposal</a:t>
          </a:r>
        </a:p>
      </dsp:txBody>
      <dsp:txXfrm>
        <a:off x="149635" y="2734715"/>
        <a:ext cx="2174623" cy="1342628"/>
      </dsp:txXfrm>
    </dsp:sp>
    <dsp:sp modelId="{59D8CEF4-548B-40B4-8851-4023B2E74748}">
      <dsp:nvSpPr>
        <dsp:cNvPr id="0" name=""/>
        <dsp:cNvSpPr/>
      </dsp:nvSpPr>
      <dsp:spPr>
        <a:xfrm>
          <a:off x="147164" y="1005618"/>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421417-EC6B-4AEC-94D3-041F5EA42EBC}">
      <dsp:nvSpPr>
        <dsp:cNvPr id="0" name=""/>
        <dsp:cNvSpPr/>
      </dsp:nvSpPr>
      <dsp:spPr>
        <a:xfrm>
          <a:off x="268251" y="763444"/>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C36F0D-5655-4D46-ABEA-2948DEB2C582}">
      <dsp:nvSpPr>
        <dsp:cNvPr id="0" name=""/>
        <dsp:cNvSpPr/>
      </dsp:nvSpPr>
      <dsp:spPr>
        <a:xfrm>
          <a:off x="558859" y="811879"/>
          <a:ext cx="271827" cy="271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5C4D39-BEC6-46C5-8ED2-7F8EF60B56B9}">
      <dsp:nvSpPr>
        <dsp:cNvPr id="0" name=""/>
        <dsp:cNvSpPr/>
      </dsp:nvSpPr>
      <dsp:spPr>
        <a:xfrm>
          <a:off x="801033" y="545487"/>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4DC376-816E-4338-A7D8-2F558D76365A}">
      <dsp:nvSpPr>
        <dsp:cNvPr id="0" name=""/>
        <dsp:cNvSpPr/>
      </dsp:nvSpPr>
      <dsp:spPr>
        <a:xfrm>
          <a:off x="1115859" y="448618"/>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37858A-1FE3-48B9-A331-2EAE129152AB}">
      <dsp:nvSpPr>
        <dsp:cNvPr id="0" name=""/>
        <dsp:cNvSpPr/>
      </dsp:nvSpPr>
      <dsp:spPr>
        <a:xfrm>
          <a:off x="1503338" y="618140"/>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8043A6-E032-4D01-B895-92BC399162B2}">
      <dsp:nvSpPr>
        <dsp:cNvPr id="0" name=""/>
        <dsp:cNvSpPr/>
      </dsp:nvSpPr>
      <dsp:spPr>
        <a:xfrm>
          <a:off x="1745512" y="739227"/>
          <a:ext cx="271827" cy="271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51F4E8-93A4-4D1F-9146-2A69C27365C5}">
      <dsp:nvSpPr>
        <dsp:cNvPr id="0" name=""/>
        <dsp:cNvSpPr/>
      </dsp:nvSpPr>
      <dsp:spPr>
        <a:xfrm>
          <a:off x="2084555" y="1005618"/>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D4D987-C358-4A09-8122-1C5CFC63729E}">
      <dsp:nvSpPr>
        <dsp:cNvPr id="0" name=""/>
        <dsp:cNvSpPr/>
      </dsp:nvSpPr>
      <dsp:spPr>
        <a:xfrm>
          <a:off x="2229859" y="1272009"/>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13D90E-8338-41F8-910F-4A8D1B423949}">
      <dsp:nvSpPr>
        <dsp:cNvPr id="0" name=""/>
        <dsp:cNvSpPr/>
      </dsp:nvSpPr>
      <dsp:spPr>
        <a:xfrm>
          <a:off x="970555" y="763444"/>
          <a:ext cx="444809" cy="4448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FA1FCA-7DCC-43DB-BD92-5A545188B957}">
      <dsp:nvSpPr>
        <dsp:cNvPr id="0" name=""/>
        <dsp:cNvSpPr/>
      </dsp:nvSpPr>
      <dsp:spPr>
        <a:xfrm>
          <a:off x="26077" y="1683705"/>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718684-1578-4558-ABF0-C358E9A9E57C}">
      <dsp:nvSpPr>
        <dsp:cNvPr id="0" name=""/>
        <dsp:cNvSpPr/>
      </dsp:nvSpPr>
      <dsp:spPr>
        <a:xfrm>
          <a:off x="171381" y="1901661"/>
          <a:ext cx="271827" cy="271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8BF7FE-37BD-4F7D-BCA4-D37AE3AD103D}">
      <dsp:nvSpPr>
        <dsp:cNvPr id="0" name=""/>
        <dsp:cNvSpPr/>
      </dsp:nvSpPr>
      <dsp:spPr>
        <a:xfrm>
          <a:off x="534642" y="2095401"/>
          <a:ext cx="395386" cy="3953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466594-5C5E-4A8C-9877-14DD78BF2DB8}">
      <dsp:nvSpPr>
        <dsp:cNvPr id="0" name=""/>
        <dsp:cNvSpPr/>
      </dsp:nvSpPr>
      <dsp:spPr>
        <a:xfrm>
          <a:off x="1043207" y="2410227"/>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0E9851-3765-458B-86C6-E3B41BE86052}">
      <dsp:nvSpPr>
        <dsp:cNvPr id="0" name=""/>
        <dsp:cNvSpPr/>
      </dsp:nvSpPr>
      <dsp:spPr>
        <a:xfrm>
          <a:off x="1140077" y="2095401"/>
          <a:ext cx="271827" cy="271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E6F48A-B105-4E7C-AD5F-8926FCA8B6E3}">
      <dsp:nvSpPr>
        <dsp:cNvPr id="0" name=""/>
        <dsp:cNvSpPr/>
      </dsp:nvSpPr>
      <dsp:spPr>
        <a:xfrm>
          <a:off x="1382251" y="2434444"/>
          <a:ext cx="172981" cy="1729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87EDA-8043-4EA3-B0D8-000B1BCB03C1}">
      <dsp:nvSpPr>
        <dsp:cNvPr id="0" name=""/>
        <dsp:cNvSpPr/>
      </dsp:nvSpPr>
      <dsp:spPr>
        <a:xfrm>
          <a:off x="1600207" y="2046966"/>
          <a:ext cx="395386" cy="3953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6F7306-D57B-4ACB-A57C-EF5421F8D5CC}">
      <dsp:nvSpPr>
        <dsp:cNvPr id="0" name=""/>
        <dsp:cNvSpPr/>
      </dsp:nvSpPr>
      <dsp:spPr>
        <a:xfrm>
          <a:off x="2132990" y="1950096"/>
          <a:ext cx="271827" cy="2718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EAC5D7-478A-42B9-B857-A4EEC1569F67}">
      <dsp:nvSpPr>
        <dsp:cNvPr id="0" name=""/>
        <dsp:cNvSpPr/>
      </dsp:nvSpPr>
      <dsp:spPr>
        <a:xfrm>
          <a:off x="2404818" y="811476"/>
          <a:ext cx="798319" cy="152407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EFB826-F3E8-4A62-871B-143F30D952F2}">
      <dsp:nvSpPr>
        <dsp:cNvPr id="0" name=""/>
        <dsp:cNvSpPr/>
      </dsp:nvSpPr>
      <dsp:spPr>
        <a:xfrm>
          <a:off x="3203138" y="812216"/>
          <a:ext cx="2177235" cy="152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b="0" kern="1200" dirty="0"/>
            <a:t>European Parliament  </a:t>
          </a:r>
        </a:p>
        <a:p>
          <a:pPr marL="0" lvl="0" indent="0" algn="ctr" defTabSz="889000">
            <a:lnSpc>
              <a:spcPct val="90000"/>
            </a:lnSpc>
            <a:spcBef>
              <a:spcPct val="0"/>
            </a:spcBef>
            <a:spcAft>
              <a:spcPct val="35000"/>
            </a:spcAft>
            <a:buNone/>
          </a:pPr>
          <a:r>
            <a:rPr lang="it-IT" sz="1400" kern="1200" dirty="0"/>
            <a:t>European Economic and Social Committee     </a:t>
          </a:r>
        </a:p>
        <a:p>
          <a:pPr marL="0" lvl="0" indent="0" algn="ctr" defTabSz="889000">
            <a:lnSpc>
              <a:spcPct val="90000"/>
            </a:lnSpc>
            <a:spcBef>
              <a:spcPct val="0"/>
            </a:spcBef>
            <a:spcAft>
              <a:spcPct val="35000"/>
            </a:spcAft>
            <a:buNone/>
          </a:pPr>
          <a:r>
            <a:rPr lang="it-IT" sz="1400" kern="1200" dirty="0"/>
            <a:t>European Committee of the Regions</a:t>
          </a:r>
        </a:p>
      </dsp:txBody>
      <dsp:txXfrm>
        <a:off x="3203138" y="812216"/>
        <a:ext cx="2177235" cy="1524065"/>
      </dsp:txXfrm>
    </dsp:sp>
    <dsp:sp modelId="{10E6E664-6A5A-4948-99D2-4AB479ACB23F}">
      <dsp:nvSpPr>
        <dsp:cNvPr id="0" name=""/>
        <dsp:cNvSpPr/>
      </dsp:nvSpPr>
      <dsp:spPr>
        <a:xfrm>
          <a:off x="3203138" y="2734715"/>
          <a:ext cx="2177235" cy="1342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it-IT" sz="2300" kern="1200" dirty="0"/>
            <a:t>Parliament position and opinion of the Committees</a:t>
          </a:r>
        </a:p>
      </dsp:txBody>
      <dsp:txXfrm>
        <a:off x="3203138" y="2734715"/>
        <a:ext cx="2177235" cy="1342628"/>
      </dsp:txXfrm>
    </dsp:sp>
    <dsp:sp modelId="{9341C9A4-065F-4BB1-9A9B-012CFCF14A36}">
      <dsp:nvSpPr>
        <dsp:cNvPr id="0" name=""/>
        <dsp:cNvSpPr/>
      </dsp:nvSpPr>
      <dsp:spPr>
        <a:xfrm>
          <a:off x="5380373" y="811476"/>
          <a:ext cx="798319" cy="1524079"/>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57428FE-FBE1-48EA-A028-EA729AB5F658}">
      <dsp:nvSpPr>
        <dsp:cNvPr id="0" name=""/>
        <dsp:cNvSpPr/>
      </dsp:nvSpPr>
      <dsp:spPr>
        <a:xfrm>
          <a:off x="6265782" y="685523"/>
          <a:ext cx="1850650" cy="18506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it-IT" sz="2300" kern="1200" dirty="0"/>
            <a:t>Council</a:t>
          </a:r>
        </a:p>
      </dsp:txBody>
      <dsp:txXfrm>
        <a:off x="6536803" y="956544"/>
        <a:ext cx="1308608" cy="1308608"/>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35F8AD-67DF-4620-BD5F-C35757FD61CB}" type="datetimeFigureOut">
              <a:rPr lang="it-IT" smtClean="0"/>
              <a:t>06/03/2024</a:t>
            </a:fld>
            <a:endParaRPr lang="it-I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57BA2-6E2E-43DA-B3BB-E7444E06DB7B}" type="slidenum">
              <a:rPr lang="it-IT" smtClean="0"/>
              <a:t>‹N›</a:t>
            </a:fld>
            <a:endParaRPr lang="it-IT"/>
          </a:p>
        </p:txBody>
      </p:sp>
    </p:spTree>
    <p:extLst>
      <p:ext uri="{BB962C8B-B14F-4D97-AF65-F5344CB8AC3E}">
        <p14:creationId xmlns:p14="http://schemas.microsoft.com/office/powerpoint/2010/main" val="2189987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9808BF8-29ED-4855-86F4-6F2E2B95EBC6}" type="slidenum">
              <a:rPr lang="it-IT" smtClean="0"/>
              <a:pPr/>
              <a:t>1</a:t>
            </a:fld>
            <a:endParaRPr lang="it-IT"/>
          </a:p>
        </p:txBody>
      </p:sp>
    </p:spTree>
    <p:extLst>
      <p:ext uri="{BB962C8B-B14F-4D97-AF65-F5344CB8AC3E}">
        <p14:creationId xmlns:p14="http://schemas.microsoft.com/office/powerpoint/2010/main" val="485948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09808BF8-29ED-4855-86F4-6F2E2B95EBC6}" type="slidenum">
              <a:rPr lang="it-IT" smtClean="0"/>
              <a:pPr/>
              <a:t>2</a:t>
            </a:fld>
            <a:endParaRPr lang="it-IT"/>
          </a:p>
        </p:txBody>
      </p:sp>
    </p:spTree>
    <p:extLst>
      <p:ext uri="{BB962C8B-B14F-4D97-AF65-F5344CB8AC3E}">
        <p14:creationId xmlns:p14="http://schemas.microsoft.com/office/powerpoint/2010/main" val="27607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t>06/03/2024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t>06/03/2024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t>06/03/2024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t>06/03/2024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t>06/03/2024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t>06/03/2024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t>06/03/2024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t>06/03/2024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t>06/03/2024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t>06/03/2024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t>06/03/2024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t>06/03/2024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F31D1A-030C-4731-ABA9-95C8BE683DDF}"/>
              </a:ext>
            </a:extLst>
          </p:cNvPr>
          <p:cNvSpPr>
            <a:spLocks noGrp="1"/>
          </p:cNvSpPr>
          <p:nvPr>
            <p:ph type="ctrTitle"/>
          </p:nvPr>
        </p:nvSpPr>
        <p:spPr/>
        <p:txBody>
          <a:bodyPr>
            <a:normAutofit fontScale="90000"/>
          </a:bodyPr>
          <a:lstStyle/>
          <a:p>
            <a:r>
              <a:rPr lang="it-IT" dirty="0"/>
              <a:t>Precedures for adopting legislative and non-legislative acts</a:t>
            </a:r>
          </a:p>
        </p:txBody>
      </p:sp>
      <p:sp>
        <p:nvSpPr>
          <p:cNvPr id="3" name="Sottotitolo 2">
            <a:extLst>
              <a:ext uri="{FF2B5EF4-FFF2-40B4-BE49-F238E27FC236}">
                <a16:creationId xmlns:a16="http://schemas.microsoft.com/office/drawing/2014/main" id="{4D4FFF4E-E584-4C7A-A51E-76E193B3F890}"/>
              </a:ext>
            </a:extLst>
          </p:cNvPr>
          <p:cNvSpPr>
            <a:spLocks noGrp="1"/>
          </p:cNvSpPr>
          <p:nvPr>
            <p:ph type="subTitle" idx="1"/>
          </p:nvPr>
        </p:nvSpPr>
        <p:spPr/>
        <p:txBody>
          <a:bodyPr/>
          <a:lstStyle/>
          <a:p>
            <a:endParaRPr lang="it-IT" dirty="0"/>
          </a:p>
          <a:p>
            <a:r>
              <a:rPr lang="it-IT" dirty="0" err="1"/>
              <a:t>Lesson</a:t>
            </a:r>
            <a:r>
              <a:rPr lang="it-IT" dirty="0"/>
              <a:t> n. 3</a:t>
            </a:r>
          </a:p>
        </p:txBody>
      </p:sp>
    </p:spTree>
    <p:extLst>
      <p:ext uri="{BB962C8B-B14F-4D97-AF65-F5344CB8AC3E}">
        <p14:creationId xmlns:p14="http://schemas.microsoft.com/office/powerpoint/2010/main" val="1672899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EA3917-AB0D-024F-906C-61B0F66777E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26C918B-42B0-E940-83F5-F817D75DD9DE}"/>
              </a:ext>
            </a:extLst>
          </p:cNvPr>
          <p:cNvSpPr>
            <a:spLocks noGrp="1"/>
          </p:cNvSpPr>
          <p:nvPr>
            <p:ph idx="1"/>
          </p:nvPr>
        </p:nvSpPr>
        <p:spPr/>
        <p:txBody>
          <a:bodyPr>
            <a:normAutofit fontScale="77500" lnSpcReduction="20000"/>
          </a:bodyPr>
          <a:lstStyle/>
          <a:p>
            <a:r>
              <a:rPr lang="it-IT" dirty="0"/>
              <a:t>In </a:t>
            </a:r>
            <a:r>
              <a:rPr lang="it-IT" dirty="0" err="1"/>
              <a:t>very</a:t>
            </a:r>
            <a:r>
              <a:rPr lang="it-IT" dirty="0"/>
              <a:t> general </a:t>
            </a:r>
            <a:r>
              <a:rPr lang="it-IT" dirty="0" err="1"/>
              <a:t>terms</a:t>
            </a:r>
            <a:r>
              <a:rPr lang="it-IT" dirty="0"/>
              <a:t>, the </a:t>
            </a:r>
            <a:r>
              <a:rPr lang="it-IT" dirty="0" err="1"/>
              <a:t>second</a:t>
            </a:r>
            <a:r>
              <a:rPr lang="it-IT" dirty="0"/>
              <a:t> </a:t>
            </a:r>
            <a:r>
              <a:rPr lang="it-IT" dirty="0" err="1"/>
              <a:t>reading</a:t>
            </a:r>
            <a:r>
              <a:rPr lang="it-IT" dirty="0"/>
              <a:t> in the </a:t>
            </a:r>
            <a:r>
              <a:rPr lang="it-IT" dirty="0" err="1"/>
              <a:t>ordinary</a:t>
            </a:r>
            <a:r>
              <a:rPr lang="it-IT" dirty="0"/>
              <a:t> legislative procedure </a:t>
            </a:r>
            <a:r>
              <a:rPr lang="it-IT" dirty="0" err="1"/>
              <a:t>follows</a:t>
            </a:r>
            <a:r>
              <a:rPr lang="it-IT" dirty="0"/>
              <a:t> a </a:t>
            </a:r>
            <a:r>
              <a:rPr lang="it-IT" dirty="0" err="1"/>
              <a:t>similar</a:t>
            </a:r>
            <a:r>
              <a:rPr lang="it-IT" dirty="0"/>
              <a:t> </a:t>
            </a:r>
            <a:r>
              <a:rPr lang="it-IT" dirty="0" err="1"/>
              <a:t>logic</a:t>
            </a:r>
            <a:r>
              <a:rPr lang="it-IT" dirty="0"/>
              <a:t> and pattern. </a:t>
            </a:r>
            <a:br>
              <a:rPr lang="it-IT" dirty="0"/>
            </a:br>
            <a:endParaRPr lang="it-IT" dirty="0"/>
          </a:p>
          <a:p>
            <a:r>
              <a:rPr lang="it-IT" dirty="0" err="1"/>
              <a:t>However</a:t>
            </a:r>
            <a:r>
              <a:rPr lang="it-IT" dirty="0"/>
              <a:t>, </a:t>
            </a:r>
            <a:r>
              <a:rPr lang="it-IT" dirty="0" err="1"/>
              <a:t>when</a:t>
            </a:r>
            <a:r>
              <a:rPr lang="it-IT" dirty="0"/>
              <a:t> </a:t>
            </a:r>
            <a:r>
              <a:rPr lang="it-IT" dirty="0" err="1"/>
              <a:t>compared</a:t>
            </a:r>
            <a:r>
              <a:rPr lang="it-IT" dirty="0"/>
              <a:t> to the first </a:t>
            </a:r>
            <a:r>
              <a:rPr lang="it-IT" dirty="0" err="1"/>
              <a:t>reading</a:t>
            </a:r>
            <a:r>
              <a:rPr lang="it-IT" dirty="0"/>
              <a:t>, </a:t>
            </a:r>
            <a:r>
              <a:rPr lang="it-IT" dirty="0" err="1"/>
              <a:t>there</a:t>
            </a:r>
            <a:r>
              <a:rPr lang="it-IT" dirty="0"/>
              <a:t> are </a:t>
            </a:r>
            <a:r>
              <a:rPr lang="it-IT" dirty="0" err="1"/>
              <a:t>key</a:t>
            </a:r>
            <a:r>
              <a:rPr lang="it-IT" dirty="0"/>
              <a:t> </a:t>
            </a:r>
            <a:r>
              <a:rPr lang="it-IT" dirty="0" err="1"/>
              <a:t>differences</a:t>
            </a:r>
            <a:r>
              <a:rPr lang="it-IT" dirty="0"/>
              <a:t>, in </a:t>
            </a:r>
            <a:r>
              <a:rPr lang="it-IT" dirty="0" err="1"/>
              <a:t>particular</a:t>
            </a:r>
            <a:r>
              <a:rPr lang="it-IT" dirty="0"/>
              <a:t> </a:t>
            </a:r>
            <a:r>
              <a:rPr lang="it-IT" dirty="0" err="1"/>
              <a:t>as</a:t>
            </a:r>
            <a:r>
              <a:rPr lang="it-IT" dirty="0"/>
              <a:t> </a:t>
            </a:r>
            <a:r>
              <a:rPr lang="it-IT" dirty="0" err="1"/>
              <a:t>regards</a:t>
            </a:r>
            <a:r>
              <a:rPr lang="it-IT" dirty="0"/>
              <a:t> the </a:t>
            </a:r>
            <a:r>
              <a:rPr lang="it-IT" dirty="0" err="1"/>
              <a:t>deadlines</a:t>
            </a:r>
            <a:r>
              <a:rPr lang="it-IT" dirty="0"/>
              <a:t> and the </a:t>
            </a:r>
            <a:r>
              <a:rPr lang="it-IT" dirty="0" err="1"/>
              <a:t>voting</a:t>
            </a:r>
            <a:r>
              <a:rPr lang="it-IT" dirty="0"/>
              <a:t> procedure in </a:t>
            </a:r>
            <a:r>
              <a:rPr lang="it-IT" dirty="0" err="1"/>
              <a:t>Parliament</a:t>
            </a:r>
            <a:r>
              <a:rPr lang="it-IT" dirty="0"/>
              <a:t>. </a:t>
            </a:r>
            <a:r>
              <a:rPr lang="it-IT" dirty="0" err="1"/>
              <a:t>Thus</a:t>
            </a:r>
            <a:r>
              <a:rPr lang="it-IT" dirty="0"/>
              <a:t> </a:t>
            </a:r>
            <a:r>
              <a:rPr lang="it-IT" dirty="0" err="1"/>
              <a:t>at</a:t>
            </a:r>
            <a:r>
              <a:rPr lang="it-IT" dirty="0"/>
              <a:t> </a:t>
            </a:r>
            <a:r>
              <a:rPr lang="it-IT" dirty="0" err="1"/>
              <a:t>second</a:t>
            </a:r>
            <a:r>
              <a:rPr lang="it-IT" dirty="0"/>
              <a:t> </a:t>
            </a:r>
            <a:r>
              <a:rPr lang="it-IT" dirty="0" err="1"/>
              <a:t>reading</a:t>
            </a:r>
            <a:r>
              <a:rPr lang="it-IT" dirty="0"/>
              <a:t> </a:t>
            </a:r>
            <a:r>
              <a:rPr lang="it-IT" dirty="0" err="1"/>
              <a:t>each</a:t>
            </a:r>
            <a:r>
              <a:rPr lang="it-IT" dirty="0"/>
              <a:t> of the co-</a:t>
            </a:r>
            <a:r>
              <a:rPr lang="it-IT" dirty="0" err="1"/>
              <a:t>legislators</a:t>
            </a:r>
            <a:r>
              <a:rPr lang="it-IT" dirty="0"/>
              <a:t> </a:t>
            </a:r>
            <a:r>
              <a:rPr lang="it-IT" dirty="0" err="1"/>
              <a:t>has</a:t>
            </a:r>
            <a:r>
              <a:rPr lang="it-IT" dirty="0"/>
              <a:t> </a:t>
            </a:r>
            <a:r>
              <a:rPr lang="it-IT" dirty="0" err="1"/>
              <a:t>three</a:t>
            </a:r>
            <a:r>
              <a:rPr lang="it-IT" dirty="0"/>
              <a:t> </a:t>
            </a:r>
            <a:r>
              <a:rPr lang="it-IT" dirty="0" err="1"/>
              <a:t>months</a:t>
            </a:r>
            <a:r>
              <a:rPr lang="it-IT" dirty="0"/>
              <a:t>, </a:t>
            </a:r>
            <a:r>
              <a:rPr lang="it-IT" dirty="0" err="1"/>
              <a:t>extendible</a:t>
            </a:r>
            <a:r>
              <a:rPr lang="it-IT" dirty="0"/>
              <a:t> by </a:t>
            </a:r>
            <a:r>
              <a:rPr lang="it-IT" dirty="0" err="1"/>
              <a:t>one</a:t>
            </a:r>
            <a:r>
              <a:rPr lang="it-IT" dirty="0"/>
              <a:t> </a:t>
            </a:r>
            <a:r>
              <a:rPr lang="it-IT" dirty="0" err="1"/>
              <a:t>month</a:t>
            </a:r>
            <a:r>
              <a:rPr lang="it-IT" dirty="0"/>
              <a:t>, to </a:t>
            </a:r>
            <a:r>
              <a:rPr lang="it-IT" dirty="0" err="1"/>
              <a:t>adopt</a:t>
            </a:r>
            <a:r>
              <a:rPr lang="it-IT" dirty="0"/>
              <a:t> </a:t>
            </a:r>
            <a:r>
              <a:rPr lang="it-IT" dirty="0" err="1"/>
              <a:t>its</a:t>
            </a:r>
            <a:r>
              <a:rPr lang="it-IT" dirty="0"/>
              <a:t> position. </a:t>
            </a:r>
            <a:r>
              <a:rPr lang="it-IT" dirty="0" err="1"/>
              <a:t>As</a:t>
            </a:r>
            <a:r>
              <a:rPr lang="it-IT" dirty="0"/>
              <a:t> </a:t>
            </a:r>
            <a:r>
              <a:rPr lang="it-IT" dirty="0" err="1"/>
              <a:t>regards</a:t>
            </a:r>
            <a:r>
              <a:rPr lang="it-IT" dirty="0"/>
              <a:t> the </a:t>
            </a:r>
            <a:r>
              <a:rPr lang="it-IT" dirty="0" err="1"/>
              <a:t>voting</a:t>
            </a:r>
            <a:r>
              <a:rPr lang="it-IT" dirty="0"/>
              <a:t> </a:t>
            </a:r>
            <a:r>
              <a:rPr lang="it-IT" dirty="0" err="1"/>
              <a:t>majorities</a:t>
            </a:r>
            <a:r>
              <a:rPr lang="it-IT" dirty="0"/>
              <a:t> in </a:t>
            </a:r>
            <a:r>
              <a:rPr lang="it-IT" dirty="0" err="1"/>
              <a:t>Parliament</a:t>
            </a:r>
            <a:r>
              <a:rPr lang="it-IT" dirty="0"/>
              <a:t> </a:t>
            </a:r>
            <a:r>
              <a:rPr lang="it-IT" dirty="0" err="1"/>
              <a:t>at</a:t>
            </a:r>
            <a:r>
              <a:rPr lang="it-IT" dirty="0"/>
              <a:t> </a:t>
            </a:r>
            <a:r>
              <a:rPr lang="it-IT" dirty="0" err="1"/>
              <a:t>second</a:t>
            </a:r>
            <a:r>
              <a:rPr lang="it-IT" dirty="0"/>
              <a:t> </a:t>
            </a:r>
            <a:r>
              <a:rPr lang="it-IT" dirty="0" err="1"/>
              <a:t>reading</a:t>
            </a:r>
            <a:r>
              <a:rPr lang="it-IT" dirty="0"/>
              <a:t>, </a:t>
            </a:r>
            <a:r>
              <a:rPr lang="it-IT" dirty="0" err="1"/>
              <a:t>Parliament</a:t>
            </a:r>
            <a:r>
              <a:rPr lang="it-IT" dirty="0"/>
              <a:t> </a:t>
            </a:r>
            <a:r>
              <a:rPr lang="it-IT" dirty="0" err="1"/>
              <a:t>rejects</a:t>
            </a:r>
            <a:r>
              <a:rPr lang="it-IT" dirty="0"/>
              <a:t> or </a:t>
            </a:r>
            <a:r>
              <a:rPr lang="it-IT" dirty="0" err="1"/>
              <a:t>amends</a:t>
            </a:r>
            <a:r>
              <a:rPr lang="it-IT" dirty="0"/>
              <a:t> the </a:t>
            </a:r>
            <a:r>
              <a:rPr lang="it-IT" dirty="0" err="1"/>
              <a:t>Council's</a:t>
            </a:r>
            <a:r>
              <a:rPr lang="it-IT" dirty="0"/>
              <a:t> first-</a:t>
            </a:r>
            <a:r>
              <a:rPr lang="it-IT" dirty="0" err="1"/>
              <a:t>reading</a:t>
            </a:r>
            <a:r>
              <a:rPr lang="it-IT" dirty="0"/>
              <a:t> position by an </a:t>
            </a:r>
            <a:r>
              <a:rPr lang="it-IT" dirty="0" err="1"/>
              <a:t>absolute</a:t>
            </a:r>
            <a:r>
              <a:rPr lang="it-IT" dirty="0"/>
              <a:t> </a:t>
            </a:r>
            <a:r>
              <a:rPr lang="it-IT" dirty="0" err="1"/>
              <a:t>majority</a:t>
            </a:r>
            <a:r>
              <a:rPr lang="it-IT" dirty="0"/>
              <a:t> of </a:t>
            </a:r>
            <a:r>
              <a:rPr lang="it-IT" dirty="0" err="1"/>
              <a:t>its</a:t>
            </a:r>
            <a:r>
              <a:rPr lang="it-IT" dirty="0"/>
              <a:t> </a:t>
            </a:r>
            <a:r>
              <a:rPr lang="it-IT" dirty="0" err="1"/>
              <a:t>Members</a:t>
            </a:r>
            <a:r>
              <a:rPr lang="it-IT" dirty="0"/>
              <a:t> (</a:t>
            </a:r>
            <a:r>
              <a:rPr lang="it-IT" dirty="0" err="1"/>
              <a:t>currently</a:t>
            </a:r>
            <a:r>
              <a:rPr lang="it-IT" dirty="0"/>
              <a:t> 353 out of 705 </a:t>
            </a:r>
            <a:r>
              <a:rPr lang="it-IT" dirty="0" err="1"/>
              <a:t>votes</a:t>
            </a:r>
            <a:r>
              <a:rPr lang="it-IT" dirty="0"/>
              <a:t>), </a:t>
            </a:r>
            <a:r>
              <a:rPr lang="it-IT" dirty="0" err="1"/>
              <a:t>rather</a:t>
            </a:r>
            <a:r>
              <a:rPr lang="it-IT" dirty="0"/>
              <a:t> </a:t>
            </a:r>
            <a:r>
              <a:rPr lang="it-IT" dirty="0" err="1"/>
              <a:t>than</a:t>
            </a:r>
            <a:r>
              <a:rPr lang="it-IT" dirty="0"/>
              <a:t> by a </a:t>
            </a:r>
            <a:r>
              <a:rPr lang="it-IT" dirty="0" err="1"/>
              <a:t>simple</a:t>
            </a:r>
            <a:r>
              <a:rPr lang="it-IT" dirty="0"/>
              <a:t> </a:t>
            </a:r>
            <a:r>
              <a:rPr lang="it-IT" dirty="0" err="1"/>
              <a:t>majority</a:t>
            </a:r>
            <a:r>
              <a:rPr lang="it-IT" dirty="0"/>
              <a:t> </a:t>
            </a:r>
            <a:r>
              <a:rPr lang="it-IT" dirty="0" err="1"/>
              <a:t>as</a:t>
            </a:r>
            <a:r>
              <a:rPr lang="it-IT" dirty="0"/>
              <a:t> </a:t>
            </a:r>
            <a:r>
              <a:rPr lang="it-IT" dirty="0" err="1"/>
              <a:t>it</a:t>
            </a:r>
            <a:r>
              <a:rPr lang="it-IT" dirty="0"/>
              <a:t> </a:t>
            </a:r>
            <a:r>
              <a:rPr lang="it-IT" dirty="0" err="1"/>
              <a:t>is</a:t>
            </a:r>
            <a:r>
              <a:rPr lang="it-IT" dirty="0"/>
              <a:t> the case in first </a:t>
            </a:r>
            <a:r>
              <a:rPr lang="it-IT" dirty="0" err="1"/>
              <a:t>reading</a:t>
            </a:r>
            <a:r>
              <a:rPr lang="it-IT" dirty="0"/>
              <a:t>.</a:t>
            </a:r>
          </a:p>
        </p:txBody>
      </p:sp>
    </p:spTree>
    <p:extLst>
      <p:ext uri="{BB962C8B-B14F-4D97-AF65-F5344CB8AC3E}">
        <p14:creationId xmlns:p14="http://schemas.microsoft.com/office/powerpoint/2010/main" val="1240775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A5250D-3AAE-2A47-9021-1865246C365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9376DD7-49E8-A740-B949-D6157DF7ACCB}"/>
              </a:ext>
            </a:extLst>
          </p:cNvPr>
          <p:cNvSpPr>
            <a:spLocks noGrp="1"/>
          </p:cNvSpPr>
          <p:nvPr>
            <p:ph idx="1"/>
          </p:nvPr>
        </p:nvSpPr>
        <p:spPr/>
        <p:txBody>
          <a:bodyPr>
            <a:normAutofit fontScale="92500" lnSpcReduction="10000"/>
          </a:bodyPr>
          <a:lstStyle/>
          <a:p>
            <a:r>
              <a:rPr lang="it-IT" dirty="0" err="1"/>
              <a:t>Conciliation</a:t>
            </a:r>
            <a:r>
              <a:rPr lang="it-IT" dirty="0"/>
              <a:t> </a:t>
            </a:r>
            <a:r>
              <a:rPr lang="it-IT" dirty="0" err="1"/>
              <a:t>is</a:t>
            </a:r>
            <a:r>
              <a:rPr lang="it-IT" dirty="0"/>
              <a:t> the </a:t>
            </a:r>
            <a:r>
              <a:rPr lang="it-IT" dirty="0" err="1"/>
              <a:t>third</a:t>
            </a:r>
            <a:r>
              <a:rPr lang="it-IT" dirty="0"/>
              <a:t> and </a:t>
            </a:r>
            <a:r>
              <a:rPr lang="it-IT" dirty="0" err="1"/>
              <a:t>final</a:t>
            </a:r>
            <a:r>
              <a:rPr lang="it-IT" dirty="0"/>
              <a:t> stage of the </a:t>
            </a:r>
            <a:r>
              <a:rPr lang="it-IT" dirty="0" err="1"/>
              <a:t>ordinary</a:t>
            </a:r>
            <a:r>
              <a:rPr lang="it-IT" dirty="0"/>
              <a:t> legislative procedure. The </a:t>
            </a:r>
            <a:r>
              <a:rPr lang="it-IT" dirty="0" err="1"/>
              <a:t>conciliation</a:t>
            </a:r>
            <a:r>
              <a:rPr lang="it-IT" dirty="0"/>
              <a:t> procedure </a:t>
            </a:r>
            <a:r>
              <a:rPr lang="it-IT" dirty="0" err="1"/>
              <a:t>is</a:t>
            </a:r>
            <a:r>
              <a:rPr lang="it-IT" dirty="0"/>
              <a:t> </a:t>
            </a:r>
            <a:r>
              <a:rPr lang="it-IT" dirty="0" err="1"/>
              <a:t>opened</a:t>
            </a:r>
            <a:r>
              <a:rPr lang="it-IT" dirty="0"/>
              <a:t> </a:t>
            </a:r>
            <a:r>
              <a:rPr lang="it-IT" dirty="0" err="1"/>
              <a:t>if</a:t>
            </a:r>
            <a:r>
              <a:rPr lang="it-IT" dirty="0"/>
              <a:t> the </a:t>
            </a:r>
            <a:r>
              <a:rPr lang="it-IT" dirty="0" err="1"/>
              <a:t>Council</a:t>
            </a:r>
            <a:r>
              <a:rPr lang="it-IT" dirty="0"/>
              <a:t> </a:t>
            </a:r>
            <a:r>
              <a:rPr lang="it-IT" dirty="0" err="1"/>
              <a:t>cannot</a:t>
            </a:r>
            <a:r>
              <a:rPr lang="it-IT" dirty="0"/>
              <a:t> </a:t>
            </a:r>
            <a:r>
              <a:rPr lang="it-IT" dirty="0" err="1"/>
              <a:t>accept</a:t>
            </a:r>
            <a:r>
              <a:rPr lang="it-IT" dirty="0"/>
              <a:t> </a:t>
            </a:r>
            <a:r>
              <a:rPr lang="it-IT" dirty="0" err="1"/>
              <a:t>all</a:t>
            </a:r>
            <a:r>
              <a:rPr lang="it-IT" dirty="0"/>
              <a:t> the </a:t>
            </a:r>
            <a:r>
              <a:rPr lang="it-IT" dirty="0" err="1"/>
              <a:t>amendments</a:t>
            </a:r>
            <a:r>
              <a:rPr lang="it-IT" dirty="0"/>
              <a:t> </a:t>
            </a:r>
            <a:r>
              <a:rPr lang="it-IT" dirty="0" err="1"/>
              <a:t>adopted</a:t>
            </a:r>
            <a:r>
              <a:rPr lang="it-IT" dirty="0"/>
              <a:t> by </a:t>
            </a:r>
            <a:r>
              <a:rPr lang="it-IT" dirty="0" err="1"/>
              <a:t>Parliament</a:t>
            </a:r>
            <a:r>
              <a:rPr lang="it-IT" dirty="0"/>
              <a:t> </a:t>
            </a:r>
            <a:r>
              <a:rPr lang="it-IT" dirty="0" err="1"/>
              <a:t>at</a:t>
            </a:r>
            <a:r>
              <a:rPr lang="it-IT" dirty="0"/>
              <a:t> </a:t>
            </a:r>
            <a:r>
              <a:rPr lang="it-IT" dirty="0" err="1"/>
              <a:t>second</a:t>
            </a:r>
            <a:r>
              <a:rPr lang="it-IT" dirty="0"/>
              <a:t> </a:t>
            </a:r>
            <a:r>
              <a:rPr lang="it-IT" dirty="0" err="1"/>
              <a:t>reading</a:t>
            </a:r>
            <a:r>
              <a:rPr lang="it-IT" dirty="0"/>
              <a:t>. </a:t>
            </a:r>
            <a:r>
              <a:rPr lang="it-IT" dirty="0" err="1"/>
              <a:t>It</a:t>
            </a:r>
            <a:r>
              <a:rPr lang="it-IT" dirty="0"/>
              <a:t> </a:t>
            </a:r>
            <a:r>
              <a:rPr lang="it-IT" dirty="0" err="1"/>
              <a:t>consists</a:t>
            </a:r>
            <a:r>
              <a:rPr lang="it-IT" dirty="0"/>
              <a:t> of </a:t>
            </a:r>
            <a:r>
              <a:rPr lang="it-IT" dirty="0" err="1"/>
              <a:t>negotiations</a:t>
            </a:r>
            <a:r>
              <a:rPr lang="it-IT" dirty="0"/>
              <a:t> </a:t>
            </a:r>
            <a:r>
              <a:rPr lang="it-IT" dirty="0" err="1"/>
              <a:t>between</a:t>
            </a:r>
            <a:r>
              <a:rPr lang="it-IT" dirty="0"/>
              <a:t> the </a:t>
            </a:r>
            <a:r>
              <a:rPr lang="it-IT" dirty="0" err="1"/>
              <a:t>two</a:t>
            </a:r>
            <a:r>
              <a:rPr lang="it-IT" dirty="0"/>
              <a:t> co-</a:t>
            </a:r>
            <a:r>
              <a:rPr lang="it-IT" dirty="0" err="1"/>
              <a:t>legislators</a:t>
            </a:r>
            <a:r>
              <a:rPr lang="it-IT" dirty="0"/>
              <a:t> in the </a:t>
            </a:r>
            <a:r>
              <a:rPr lang="it-IT" dirty="0" err="1"/>
              <a:t>framework</a:t>
            </a:r>
            <a:r>
              <a:rPr lang="it-IT" dirty="0"/>
              <a:t> of the </a:t>
            </a:r>
            <a:r>
              <a:rPr lang="it-IT" dirty="0" err="1"/>
              <a:t>Conciliation</a:t>
            </a:r>
            <a:r>
              <a:rPr lang="it-IT" dirty="0"/>
              <a:t> </a:t>
            </a:r>
            <a:r>
              <a:rPr lang="it-IT" dirty="0" err="1"/>
              <a:t>Committee</a:t>
            </a:r>
            <a:r>
              <a:rPr lang="it-IT" dirty="0"/>
              <a:t>, with the </a:t>
            </a:r>
            <a:r>
              <a:rPr lang="it-IT" dirty="0" err="1"/>
              <a:t>objective</a:t>
            </a:r>
            <a:r>
              <a:rPr lang="it-IT" dirty="0"/>
              <a:t> of </a:t>
            </a:r>
            <a:r>
              <a:rPr lang="it-IT" dirty="0" err="1"/>
              <a:t>reaching</a:t>
            </a:r>
            <a:r>
              <a:rPr lang="it-IT" dirty="0"/>
              <a:t> an </a:t>
            </a:r>
            <a:r>
              <a:rPr lang="it-IT" dirty="0" err="1"/>
              <a:t>agreement</a:t>
            </a:r>
            <a:r>
              <a:rPr lang="it-IT" dirty="0"/>
              <a:t> in the </a:t>
            </a:r>
            <a:r>
              <a:rPr lang="it-IT" dirty="0" err="1"/>
              <a:t>form</a:t>
            </a:r>
            <a:r>
              <a:rPr lang="it-IT" dirty="0"/>
              <a:t> of a 'joint text' </a:t>
            </a:r>
            <a:r>
              <a:rPr lang="it-IT" dirty="0" err="1"/>
              <a:t>which</a:t>
            </a:r>
            <a:r>
              <a:rPr lang="it-IT" dirty="0"/>
              <a:t> </a:t>
            </a:r>
            <a:r>
              <a:rPr lang="it-IT" dirty="0" err="1"/>
              <a:t>then</a:t>
            </a:r>
            <a:r>
              <a:rPr lang="it-IT" dirty="0"/>
              <a:t> </a:t>
            </a:r>
            <a:r>
              <a:rPr lang="it-IT" dirty="0" err="1"/>
              <a:t>has</a:t>
            </a:r>
            <a:r>
              <a:rPr lang="it-IT" dirty="0"/>
              <a:t> to be </a:t>
            </a:r>
            <a:r>
              <a:rPr lang="it-IT" dirty="0" err="1"/>
              <a:t>confirmed</a:t>
            </a:r>
            <a:r>
              <a:rPr lang="it-IT" dirty="0"/>
              <a:t> by </a:t>
            </a:r>
            <a:r>
              <a:rPr lang="it-IT" dirty="0" err="1"/>
              <a:t>both</a:t>
            </a:r>
            <a:r>
              <a:rPr lang="it-IT" dirty="0"/>
              <a:t> </a:t>
            </a:r>
            <a:r>
              <a:rPr lang="it-IT" dirty="0" err="1"/>
              <a:t>Parliament</a:t>
            </a:r>
            <a:r>
              <a:rPr lang="it-IT" dirty="0"/>
              <a:t> and the </a:t>
            </a:r>
            <a:r>
              <a:rPr lang="it-IT" dirty="0" err="1"/>
              <a:t>Council</a:t>
            </a:r>
            <a:r>
              <a:rPr lang="it-IT" dirty="0"/>
              <a:t>. </a:t>
            </a:r>
          </a:p>
        </p:txBody>
      </p:sp>
    </p:spTree>
    <p:extLst>
      <p:ext uri="{BB962C8B-B14F-4D97-AF65-F5344CB8AC3E}">
        <p14:creationId xmlns:p14="http://schemas.microsoft.com/office/powerpoint/2010/main" val="2494304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1D094D-5FDF-2F48-977E-F4F9A657CFF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048F942-2A2E-BA4D-8535-A60D0F93839A}"/>
              </a:ext>
            </a:extLst>
          </p:cNvPr>
          <p:cNvSpPr>
            <a:spLocks noGrp="1"/>
          </p:cNvSpPr>
          <p:nvPr>
            <p:ph idx="1"/>
          </p:nvPr>
        </p:nvSpPr>
        <p:spPr/>
        <p:txBody>
          <a:bodyPr/>
          <a:lstStyle/>
          <a:p>
            <a:r>
              <a:rPr lang="it-IT" dirty="0"/>
              <a:t>In </a:t>
            </a:r>
            <a:r>
              <a:rPr lang="it-IT" dirty="0" err="1"/>
              <a:t>practice</a:t>
            </a:r>
            <a:r>
              <a:rPr lang="it-IT" dirty="0"/>
              <a:t>, a </a:t>
            </a:r>
            <a:r>
              <a:rPr lang="it-IT" dirty="0" err="1"/>
              <a:t>very</a:t>
            </a:r>
            <a:r>
              <a:rPr lang="it-IT" dirty="0"/>
              <a:t> large </a:t>
            </a:r>
            <a:r>
              <a:rPr lang="it-IT" dirty="0" err="1"/>
              <a:t>proportion</a:t>
            </a:r>
            <a:r>
              <a:rPr lang="it-IT" dirty="0"/>
              <a:t> of </a:t>
            </a:r>
            <a:r>
              <a:rPr lang="it-IT" dirty="0" err="1"/>
              <a:t>codecision</a:t>
            </a:r>
            <a:r>
              <a:rPr lang="it-IT" dirty="0"/>
              <a:t> </a:t>
            </a:r>
            <a:r>
              <a:rPr lang="it-IT" dirty="0" err="1"/>
              <a:t>files</a:t>
            </a:r>
            <a:r>
              <a:rPr lang="it-IT" dirty="0"/>
              <a:t> are </a:t>
            </a:r>
            <a:r>
              <a:rPr lang="it-IT" dirty="0" err="1"/>
              <a:t>now</a:t>
            </a:r>
            <a:r>
              <a:rPr lang="it-IT" dirty="0"/>
              <a:t> </a:t>
            </a:r>
            <a:r>
              <a:rPr lang="it-IT" dirty="0" err="1"/>
              <a:t>agreed</a:t>
            </a:r>
            <a:r>
              <a:rPr lang="it-IT" dirty="0"/>
              <a:t> </a:t>
            </a:r>
            <a:r>
              <a:rPr lang="it-IT" dirty="0" err="1"/>
              <a:t>at</a:t>
            </a:r>
            <a:r>
              <a:rPr lang="it-IT" dirty="0"/>
              <a:t> the first and </a:t>
            </a:r>
            <a:r>
              <a:rPr lang="it-IT" dirty="0" err="1"/>
              <a:t>second</a:t>
            </a:r>
            <a:r>
              <a:rPr lang="it-IT" dirty="0"/>
              <a:t> </a:t>
            </a:r>
            <a:r>
              <a:rPr lang="it-IT" dirty="0" err="1"/>
              <a:t>reading</a:t>
            </a:r>
            <a:r>
              <a:rPr lang="it-IT" dirty="0"/>
              <a:t> (</a:t>
            </a:r>
            <a:r>
              <a:rPr lang="it-IT" dirty="0" err="1"/>
              <a:t>including</a:t>
            </a:r>
            <a:r>
              <a:rPr lang="it-IT" dirty="0"/>
              <a:t> </a:t>
            </a:r>
            <a:r>
              <a:rPr lang="it-IT" dirty="0" err="1"/>
              <a:t>early</a:t>
            </a:r>
            <a:r>
              <a:rPr lang="it-IT" dirty="0"/>
              <a:t> </a:t>
            </a:r>
            <a:r>
              <a:rPr lang="it-IT" dirty="0" err="1"/>
              <a:t>second-reading</a:t>
            </a:r>
            <a:r>
              <a:rPr lang="it-IT" dirty="0"/>
              <a:t> </a:t>
            </a:r>
            <a:r>
              <a:rPr lang="it-IT" dirty="0" err="1"/>
              <a:t>agreements</a:t>
            </a:r>
            <a:r>
              <a:rPr lang="it-IT" dirty="0"/>
              <a:t>: </a:t>
            </a:r>
            <a:r>
              <a:rPr lang="it-IT" dirty="0" err="1"/>
              <a:t>when</a:t>
            </a:r>
            <a:r>
              <a:rPr lang="it-IT" dirty="0"/>
              <a:t> </a:t>
            </a:r>
            <a:r>
              <a:rPr lang="it-IT" dirty="0" err="1"/>
              <a:t>Parliament</a:t>
            </a:r>
            <a:r>
              <a:rPr lang="it-IT" dirty="0"/>
              <a:t> </a:t>
            </a:r>
            <a:r>
              <a:rPr lang="it-IT" dirty="0" err="1"/>
              <a:t>approves</a:t>
            </a:r>
            <a:r>
              <a:rPr lang="it-IT" dirty="0"/>
              <a:t> </a:t>
            </a:r>
            <a:r>
              <a:rPr lang="it-IT" dirty="0" err="1"/>
              <a:t>without</a:t>
            </a:r>
            <a:r>
              <a:rPr lang="it-IT" dirty="0"/>
              <a:t> </a:t>
            </a:r>
            <a:r>
              <a:rPr lang="it-IT" dirty="0" err="1"/>
              <a:t>amendment</a:t>
            </a:r>
            <a:r>
              <a:rPr lang="it-IT" dirty="0"/>
              <a:t> the </a:t>
            </a:r>
            <a:r>
              <a:rPr lang="it-IT" dirty="0" err="1"/>
              <a:t>Council's</a:t>
            </a:r>
            <a:r>
              <a:rPr lang="it-IT" dirty="0"/>
              <a:t> position </a:t>
            </a:r>
            <a:r>
              <a:rPr lang="it-IT" dirty="0" err="1"/>
              <a:t>at</a:t>
            </a:r>
            <a:r>
              <a:rPr lang="it-IT" dirty="0"/>
              <a:t> first </a:t>
            </a:r>
            <a:r>
              <a:rPr lang="it-IT" dirty="0" err="1"/>
              <a:t>reading</a:t>
            </a:r>
            <a:r>
              <a:rPr lang="it-IT" dirty="0"/>
              <a:t>). </a:t>
            </a:r>
          </a:p>
          <a:p>
            <a:r>
              <a:rPr lang="it-IT" dirty="0" err="1"/>
              <a:t>Why</a:t>
            </a:r>
            <a:r>
              <a:rPr lang="it-IT" dirty="0"/>
              <a:t>?</a:t>
            </a:r>
          </a:p>
          <a:p>
            <a:r>
              <a:rPr lang="it-IT" dirty="0">
                <a:sym typeface="Wingdings" pitchFamily="2" charset="2"/>
              </a:rPr>
              <a:t> the TRILOGUES. </a:t>
            </a:r>
            <a:endParaRPr lang="it-IT" dirty="0"/>
          </a:p>
        </p:txBody>
      </p:sp>
    </p:spTree>
    <p:extLst>
      <p:ext uri="{BB962C8B-B14F-4D97-AF65-F5344CB8AC3E}">
        <p14:creationId xmlns:p14="http://schemas.microsoft.com/office/powerpoint/2010/main" val="2199350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2B5925A-6F6E-0948-93B3-5C265D111123}"/>
              </a:ext>
            </a:extLst>
          </p:cNvPr>
          <p:cNvSpPr>
            <a:spLocks noGrp="1"/>
          </p:cNvSpPr>
          <p:nvPr>
            <p:ph idx="1"/>
          </p:nvPr>
        </p:nvSpPr>
        <p:spPr>
          <a:xfrm>
            <a:off x="467544" y="1052736"/>
            <a:ext cx="8219256" cy="5073427"/>
          </a:xfrm>
        </p:spPr>
        <p:txBody>
          <a:bodyPr>
            <a:normAutofit fontScale="70000" lnSpcReduction="20000"/>
          </a:bodyPr>
          <a:lstStyle/>
          <a:p>
            <a:r>
              <a:rPr lang="it-IT" dirty="0"/>
              <a:t>In the </a:t>
            </a:r>
            <a:r>
              <a:rPr lang="it-IT" dirty="0" err="1"/>
              <a:t>context</a:t>
            </a:r>
            <a:r>
              <a:rPr lang="it-IT" dirty="0"/>
              <a:t> of the </a:t>
            </a:r>
            <a:r>
              <a:rPr lang="it-IT" dirty="0" err="1"/>
              <a:t>European</a:t>
            </a:r>
            <a:r>
              <a:rPr lang="it-IT" dirty="0"/>
              <a:t> </a:t>
            </a:r>
            <a:r>
              <a:rPr lang="it-IT" dirty="0" err="1"/>
              <a:t>Union’s</a:t>
            </a:r>
            <a:r>
              <a:rPr lang="it-IT" dirty="0"/>
              <a:t> </a:t>
            </a:r>
            <a:r>
              <a:rPr lang="it-IT" dirty="0" err="1"/>
              <a:t>ordinary</a:t>
            </a:r>
            <a:r>
              <a:rPr lang="it-IT" dirty="0"/>
              <a:t> legislative procedure, a </a:t>
            </a:r>
            <a:r>
              <a:rPr lang="it-IT" dirty="0" err="1"/>
              <a:t>trilogue</a:t>
            </a:r>
            <a:r>
              <a:rPr lang="it-IT" dirty="0"/>
              <a:t> </a:t>
            </a:r>
            <a:r>
              <a:rPr lang="it-IT" dirty="0" err="1"/>
              <a:t>is</a:t>
            </a:r>
            <a:r>
              <a:rPr lang="it-IT" dirty="0"/>
              <a:t> an </a:t>
            </a:r>
            <a:r>
              <a:rPr lang="it-IT" dirty="0" err="1"/>
              <a:t>informal</a:t>
            </a:r>
            <a:r>
              <a:rPr lang="it-IT" dirty="0"/>
              <a:t> </a:t>
            </a:r>
            <a:r>
              <a:rPr lang="it-IT" dirty="0" err="1"/>
              <a:t>interinstitutional</a:t>
            </a:r>
            <a:r>
              <a:rPr lang="it-IT" dirty="0"/>
              <a:t> </a:t>
            </a:r>
            <a:r>
              <a:rPr lang="it-IT" dirty="0" err="1"/>
              <a:t>negotiation</a:t>
            </a:r>
            <a:r>
              <a:rPr lang="it-IT" dirty="0"/>
              <a:t> </a:t>
            </a:r>
            <a:r>
              <a:rPr lang="it-IT" dirty="0" err="1"/>
              <a:t>bringing</a:t>
            </a:r>
            <a:r>
              <a:rPr lang="it-IT" dirty="0"/>
              <a:t> </a:t>
            </a:r>
            <a:r>
              <a:rPr lang="it-IT" dirty="0" err="1"/>
              <a:t>together</a:t>
            </a:r>
            <a:r>
              <a:rPr lang="it-IT" dirty="0"/>
              <a:t> </a:t>
            </a:r>
            <a:r>
              <a:rPr lang="it-IT" dirty="0" err="1"/>
              <a:t>representatives</a:t>
            </a:r>
            <a:r>
              <a:rPr lang="it-IT" dirty="0"/>
              <a:t> of the </a:t>
            </a:r>
            <a:r>
              <a:rPr lang="it-IT" dirty="0" err="1"/>
              <a:t>European</a:t>
            </a:r>
            <a:r>
              <a:rPr lang="it-IT" dirty="0"/>
              <a:t> </a:t>
            </a:r>
            <a:r>
              <a:rPr lang="it-IT" dirty="0" err="1"/>
              <a:t>Parliament</a:t>
            </a:r>
            <a:r>
              <a:rPr lang="it-IT" dirty="0"/>
              <a:t>, the </a:t>
            </a:r>
            <a:r>
              <a:rPr lang="it-IT" dirty="0" err="1"/>
              <a:t>Council</a:t>
            </a:r>
            <a:r>
              <a:rPr lang="it-IT" dirty="0"/>
              <a:t> of the </a:t>
            </a:r>
            <a:r>
              <a:rPr lang="it-IT" dirty="0" err="1"/>
              <a:t>European</a:t>
            </a:r>
            <a:r>
              <a:rPr lang="it-IT" dirty="0"/>
              <a:t> Union and the </a:t>
            </a:r>
            <a:r>
              <a:rPr lang="it-IT" dirty="0" err="1"/>
              <a:t>European</a:t>
            </a:r>
            <a:r>
              <a:rPr lang="it-IT" dirty="0"/>
              <a:t> </a:t>
            </a:r>
            <a:r>
              <a:rPr lang="it-IT" dirty="0" err="1"/>
              <a:t>Commission</a:t>
            </a:r>
            <a:r>
              <a:rPr lang="it-IT" dirty="0"/>
              <a:t>. The </a:t>
            </a:r>
            <a:r>
              <a:rPr lang="it-IT" dirty="0" err="1"/>
              <a:t>aim</a:t>
            </a:r>
            <a:r>
              <a:rPr lang="it-IT" dirty="0"/>
              <a:t> of a </a:t>
            </a:r>
            <a:r>
              <a:rPr lang="it-IT" dirty="0" err="1"/>
              <a:t>trilogue</a:t>
            </a:r>
            <a:r>
              <a:rPr lang="it-IT" dirty="0"/>
              <a:t> </a:t>
            </a:r>
            <a:r>
              <a:rPr lang="it-IT" dirty="0" err="1"/>
              <a:t>is</a:t>
            </a:r>
            <a:r>
              <a:rPr lang="it-IT" dirty="0"/>
              <a:t> to </a:t>
            </a:r>
            <a:r>
              <a:rPr lang="it-IT" dirty="0" err="1"/>
              <a:t>reach</a:t>
            </a:r>
            <a:r>
              <a:rPr lang="it-IT" dirty="0"/>
              <a:t> a </a:t>
            </a:r>
            <a:r>
              <a:rPr lang="it-IT" dirty="0" err="1"/>
              <a:t>provisional</a:t>
            </a:r>
            <a:r>
              <a:rPr lang="it-IT" dirty="0"/>
              <a:t> </a:t>
            </a:r>
            <a:r>
              <a:rPr lang="it-IT" dirty="0" err="1"/>
              <a:t>agreement</a:t>
            </a:r>
            <a:r>
              <a:rPr lang="it-IT" dirty="0"/>
              <a:t> on a legislative </a:t>
            </a:r>
            <a:r>
              <a:rPr lang="it-IT" dirty="0" err="1"/>
              <a:t>proposal</a:t>
            </a:r>
            <a:r>
              <a:rPr lang="it-IT" dirty="0"/>
              <a:t> </a:t>
            </a:r>
            <a:r>
              <a:rPr lang="it-IT" dirty="0" err="1"/>
              <a:t>that</a:t>
            </a:r>
            <a:r>
              <a:rPr lang="it-IT" dirty="0"/>
              <a:t> </a:t>
            </a:r>
            <a:r>
              <a:rPr lang="it-IT" dirty="0" err="1"/>
              <a:t>is</a:t>
            </a:r>
            <a:r>
              <a:rPr lang="it-IT" dirty="0"/>
              <a:t> </a:t>
            </a:r>
            <a:r>
              <a:rPr lang="it-IT" dirty="0" err="1"/>
              <a:t>acceptable</a:t>
            </a:r>
            <a:r>
              <a:rPr lang="it-IT" dirty="0"/>
              <a:t> to </a:t>
            </a:r>
            <a:r>
              <a:rPr lang="it-IT" dirty="0" err="1"/>
              <a:t>both</a:t>
            </a:r>
            <a:r>
              <a:rPr lang="it-IT" dirty="0"/>
              <a:t> the </a:t>
            </a:r>
            <a:r>
              <a:rPr lang="it-IT" dirty="0" err="1"/>
              <a:t>Parliament</a:t>
            </a:r>
            <a:r>
              <a:rPr lang="it-IT" dirty="0"/>
              <a:t> and the </a:t>
            </a:r>
            <a:r>
              <a:rPr lang="it-IT" dirty="0" err="1"/>
              <a:t>Council</a:t>
            </a:r>
            <a:r>
              <a:rPr lang="it-IT" dirty="0"/>
              <a:t>, the co-</a:t>
            </a:r>
            <a:r>
              <a:rPr lang="it-IT" dirty="0" err="1"/>
              <a:t>legislators</a:t>
            </a:r>
            <a:r>
              <a:rPr lang="it-IT" dirty="0"/>
              <a:t>. </a:t>
            </a:r>
            <a:r>
              <a:rPr lang="it-IT" dirty="0" err="1"/>
              <a:t>This</a:t>
            </a:r>
            <a:r>
              <a:rPr lang="it-IT" dirty="0"/>
              <a:t> </a:t>
            </a:r>
            <a:r>
              <a:rPr lang="it-IT" dirty="0" err="1"/>
              <a:t>provisional</a:t>
            </a:r>
            <a:r>
              <a:rPr lang="it-IT" dirty="0"/>
              <a:t> </a:t>
            </a:r>
            <a:r>
              <a:rPr lang="it-IT" dirty="0" err="1"/>
              <a:t>agreement</a:t>
            </a:r>
            <a:r>
              <a:rPr lang="it-IT" dirty="0"/>
              <a:t> must </a:t>
            </a:r>
            <a:r>
              <a:rPr lang="it-IT" dirty="0" err="1"/>
              <a:t>then</a:t>
            </a:r>
            <a:r>
              <a:rPr lang="it-IT" dirty="0"/>
              <a:t> be </a:t>
            </a:r>
            <a:r>
              <a:rPr lang="it-IT" dirty="0" err="1"/>
              <a:t>adopted</a:t>
            </a:r>
            <a:r>
              <a:rPr lang="it-IT" dirty="0"/>
              <a:t> by </a:t>
            </a:r>
            <a:r>
              <a:rPr lang="it-IT" dirty="0" err="1"/>
              <a:t>each</a:t>
            </a:r>
            <a:r>
              <a:rPr lang="it-IT" dirty="0"/>
              <a:t> of </a:t>
            </a:r>
            <a:r>
              <a:rPr lang="it-IT" dirty="0" err="1"/>
              <a:t>those</a:t>
            </a:r>
            <a:r>
              <a:rPr lang="it-IT" dirty="0"/>
              <a:t> </a:t>
            </a:r>
            <a:r>
              <a:rPr lang="it-IT" dirty="0" err="1"/>
              <a:t>institutions</a:t>
            </a:r>
            <a:r>
              <a:rPr lang="it-IT" dirty="0"/>
              <a:t>’ </a:t>
            </a:r>
            <a:r>
              <a:rPr lang="it-IT" dirty="0" err="1"/>
              <a:t>formal</a:t>
            </a:r>
            <a:r>
              <a:rPr lang="it-IT" dirty="0"/>
              <a:t> </a:t>
            </a:r>
            <a:r>
              <a:rPr lang="it-IT" dirty="0" err="1"/>
              <a:t>procedures</a:t>
            </a:r>
            <a:r>
              <a:rPr lang="it-IT" dirty="0"/>
              <a:t>.</a:t>
            </a:r>
          </a:p>
          <a:p>
            <a:r>
              <a:rPr lang="it-IT" dirty="0" err="1"/>
              <a:t>Problem</a:t>
            </a:r>
            <a:r>
              <a:rPr lang="it-IT" dirty="0"/>
              <a:t>: </a:t>
            </a:r>
            <a:r>
              <a:rPr lang="it-IT" dirty="0" err="1"/>
              <a:t>segrecy</a:t>
            </a:r>
            <a:r>
              <a:rPr lang="it-IT" dirty="0"/>
              <a:t> of the «</a:t>
            </a:r>
            <a:r>
              <a:rPr lang="it-IT" dirty="0" err="1"/>
              <a:t>deliberation</a:t>
            </a:r>
            <a:r>
              <a:rPr lang="it-IT" dirty="0"/>
              <a:t>». </a:t>
            </a:r>
          </a:p>
          <a:p>
            <a:r>
              <a:rPr lang="it-IT" dirty="0" err="1"/>
              <a:t>Article</a:t>
            </a:r>
            <a:r>
              <a:rPr lang="it-IT" dirty="0"/>
              <a:t> 16, par. 8 TEU </a:t>
            </a:r>
            <a:r>
              <a:rPr lang="it-IT" dirty="0" err="1"/>
              <a:t>is</a:t>
            </a:r>
            <a:r>
              <a:rPr lang="it-IT" dirty="0"/>
              <a:t> </a:t>
            </a:r>
            <a:r>
              <a:rPr lang="it-IT" dirty="0" err="1"/>
              <a:t>not</a:t>
            </a:r>
            <a:r>
              <a:rPr lang="it-IT" dirty="0"/>
              <a:t> </a:t>
            </a:r>
            <a:r>
              <a:rPr lang="it-IT" dirty="0" err="1"/>
              <a:t>applicable</a:t>
            </a:r>
            <a:r>
              <a:rPr lang="it-IT" dirty="0"/>
              <a:t>: «The </a:t>
            </a:r>
            <a:r>
              <a:rPr lang="it-IT" dirty="0" err="1"/>
              <a:t>Council</a:t>
            </a:r>
            <a:r>
              <a:rPr lang="it-IT" dirty="0"/>
              <a:t> </a:t>
            </a:r>
            <a:r>
              <a:rPr lang="it-IT" dirty="0" err="1"/>
              <a:t>shall</a:t>
            </a:r>
            <a:r>
              <a:rPr lang="it-IT" dirty="0"/>
              <a:t> </a:t>
            </a:r>
            <a:r>
              <a:rPr lang="it-IT" dirty="0" err="1"/>
              <a:t>meet</a:t>
            </a:r>
            <a:r>
              <a:rPr lang="it-IT" dirty="0"/>
              <a:t> in public </a:t>
            </a:r>
            <a:r>
              <a:rPr lang="it-IT" dirty="0" err="1"/>
              <a:t>when</a:t>
            </a:r>
            <a:r>
              <a:rPr lang="it-IT" dirty="0"/>
              <a:t> </a:t>
            </a:r>
            <a:r>
              <a:rPr lang="it-IT" dirty="0" err="1"/>
              <a:t>it</a:t>
            </a:r>
            <a:r>
              <a:rPr lang="it-IT" dirty="0"/>
              <a:t> </a:t>
            </a:r>
            <a:r>
              <a:rPr lang="it-IT" dirty="0" err="1"/>
              <a:t>deliberates</a:t>
            </a:r>
            <a:r>
              <a:rPr lang="it-IT" dirty="0"/>
              <a:t> and </a:t>
            </a:r>
            <a:r>
              <a:rPr lang="it-IT" dirty="0" err="1"/>
              <a:t>votes</a:t>
            </a:r>
            <a:r>
              <a:rPr lang="it-IT" dirty="0"/>
              <a:t> on a </a:t>
            </a:r>
            <a:r>
              <a:rPr lang="it-IT" dirty="0" err="1"/>
              <a:t>draft</a:t>
            </a:r>
            <a:r>
              <a:rPr lang="it-IT" dirty="0"/>
              <a:t> legislative </a:t>
            </a:r>
            <a:r>
              <a:rPr lang="it-IT" dirty="0" err="1"/>
              <a:t>act</a:t>
            </a:r>
            <a:r>
              <a:rPr lang="it-IT" dirty="0"/>
              <a:t>. To </a:t>
            </a:r>
            <a:r>
              <a:rPr lang="it-IT" dirty="0" err="1"/>
              <a:t>this</a:t>
            </a:r>
            <a:r>
              <a:rPr lang="it-IT" dirty="0"/>
              <a:t> end, </a:t>
            </a:r>
            <a:r>
              <a:rPr lang="it-IT" dirty="0" err="1"/>
              <a:t>each</a:t>
            </a:r>
            <a:r>
              <a:rPr lang="it-IT" dirty="0"/>
              <a:t> </a:t>
            </a:r>
            <a:r>
              <a:rPr lang="it-IT" dirty="0" err="1"/>
              <a:t>Council</a:t>
            </a:r>
            <a:r>
              <a:rPr lang="it-IT" dirty="0"/>
              <a:t> meeting </a:t>
            </a:r>
            <a:r>
              <a:rPr lang="it-IT" dirty="0" err="1"/>
              <a:t>shall</a:t>
            </a:r>
            <a:r>
              <a:rPr lang="it-IT" dirty="0"/>
              <a:t> be </a:t>
            </a:r>
            <a:r>
              <a:rPr lang="it-IT" dirty="0" err="1"/>
              <a:t>divided</a:t>
            </a:r>
            <a:r>
              <a:rPr lang="it-IT" dirty="0"/>
              <a:t> </a:t>
            </a:r>
            <a:r>
              <a:rPr lang="it-IT" dirty="0" err="1"/>
              <a:t>into</a:t>
            </a:r>
            <a:r>
              <a:rPr lang="it-IT" dirty="0"/>
              <a:t> </a:t>
            </a:r>
            <a:r>
              <a:rPr lang="it-IT" dirty="0" err="1"/>
              <a:t>two</a:t>
            </a:r>
            <a:r>
              <a:rPr lang="it-IT" dirty="0"/>
              <a:t> </a:t>
            </a:r>
            <a:r>
              <a:rPr lang="it-IT" dirty="0" err="1"/>
              <a:t>parts</a:t>
            </a:r>
            <a:r>
              <a:rPr lang="it-IT" dirty="0"/>
              <a:t>, </a:t>
            </a:r>
            <a:r>
              <a:rPr lang="it-IT" dirty="0" err="1"/>
              <a:t>dealing</a:t>
            </a:r>
            <a:r>
              <a:rPr lang="it-IT" dirty="0"/>
              <a:t> </a:t>
            </a:r>
            <a:r>
              <a:rPr lang="it-IT" dirty="0" err="1"/>
              <a:t>respectively</a:t>
            </a:r>
            <a:r>
              <a:rPr lang="it-IT" dirty="0"/>
              <a:t> with </a:t>
            </a:r>
            <a:r>
              <a:rPr lang="it-IT" dirty="0" err="1"/>
              <a:t>deliberations</a:t>
            </a:r>
            <a:r>
              <a:rPr lang="it-IT" dirty="0"/>
              <a:t> on Union legislative </a:t>
            </a:r>
            <a:r>
              <a:rPr lang="it-IT" dirty="0" err="1"/>
              <a:t>acts</a:t>
            </a:r>
            <a:r>
              <a:rPr lang="it-IT" dirty="0"/>
              <a:t> and non-legislative </a:t>
            </a:r>
            <a:r>
              <a:rPr lang="it-IT" dirty="0" err="1"/>
              <a:t>activities</a:t>
            </a:r>
            <a:r>
              <a:rPr lang="it-IT" dirty="0"/>
              <a:t>». </a:t>
            </a:r>
          </a:p>
          <a:p>
            <a:endParaRPr lang="it-IT" dirty="0"/>
          </a:p>
        </p:txBody>
      </p:sp>
    </p:spTree>
    <p:extLst>
      <p:ext uri="{BB962C8B-B14F-4D97-AF65-F5344CB8AC3E}">
        <p14:creationId xmlns:p14="http://schemas.microsoft.com/office/powerpoint/2010/main" val="1538952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EA0BD69-2101-D54D-AFBB-0D0C4C2971B2}"/>
              </a:ext>
            </a:extLst>
          </p:cNvPr>
          <p:cNvSpPr>
            <a:spLocks noGrp="1"/>
          </p:cNvSpPr>
          <p:nvPr>
            <p:ph idx="1"/>
          </p:nvPr>
        </p:nvSpPr>
        <p:spPr>
          <a:xfrm>
            <a:off x="467544" y="476672"/>
            <a:ext cx="8219256" cy="5649491"/>
          </a:xfrm>
        </p:spPr>
        <p:txBody>
          <a:bodyPr>
            <a:normAutofit fontScale="92500" lnSpcReduction="10000"/>
          </a:bodyPr>
          <a:lstStyle/>
          <a:p>
            <a:r>
              <a:rPr lang="it-IT" b="1" dirty="0"/>
              <a:t>Legislative </a:t>
            </a:r>
            <a:r>
              <a:rPr lang="it-IT" b="1" dirty="0" err="1"/>
              <a:t>transparency</a:t>
            </a:r>
            <a:endParaRPr lang="it-IT" b="1" dirty="0"/>
          </a:p>
          <a:p>
            <a:r>
              <a:rPr lang="it-IT" dirty="0"/>
              <a:t>EU </a:t>
            </a:r>
            <a:r>
              <a:rPr lang="it-IT" dirty="0" err="1"/>
              <a:t>ministers</a:t>
            </a:r>
            <a:r>
              <a:rPr lang="it-IT" dirty="0"/>
              <a:t> </a:t>
            </a:r>
            <a:r>
              <a:rPr lang="it-IT" dirty="0" err="1"/>
              <a:t>meet</a:t>
            </a:r>
            <a:r>
              <a:rPr lang="it-IT" dirty="0"/>
              <a:t> in </a:t>
            </a:r>
            <a:r>
              <a:rPr lang="it-IT" b="1" dirty="0"/>
              <a:t>public</a:t>
            </a:r>
            <a:r>
              <a:rPr lang="it-IT" dirty="0"/>
              <a:t> </a:t>
            </a:r>
            <a:r>
              <a:rPr lang="it-IT" dirty="0" err="1"/>
              <a:t>when</a:t>
            </a:r>
            <a:r>
              <a:rPr lang="it-IT" dirty="0"/>
              <a:t> </a:t>
            </a:r>
            <a:r>
              <a:rPr lang="it-IT" dirty="0" err="1"/>
              <a:t>they</a:t>
            </a:r>
            <a:r>
              <a:rPr lang="it-IT" dirty="0"/>
              <a:t> </a:t>
            </a:r>
            <a:r>
              <a:rPr lang="it-IT" dirty="0" err="1"/>
              <a:t>discuss</a:t>
            </a:r>
            <a:r>
              <a:rPr lang="it-IT" dirty="0"/>
              <a:t> or vote on </a:t>
            </a:r>
            <a:r>
              <a:rPr lang="it-IT" dirty="0" err="1"/>
              <a:t>draft</a:t>
            </a:r>
            <a:r>
              <a:rPr lang="it-IT" dirty="0"/>
              <a:t> legislative </a:t>
            </a:r>
            <a:r>
              <a:rPr lang="it-IT" dirty="0" err="1"/>
              <a:t>acts</a:t>
            </a:r>
            <a:r>
              <a:rPr lang="it-IT" dirty="0"/>
              <a:t>.</a:t>
            </a:r>
          </a:p>
          <a:p>
            <a:r>
              <a:rPr lang="it-IT" dirty="0"/>
              <a:t>The </a:t>
            </a:r>
            <a:r>
              <a:rPr lang="it-IT" dirty="0" err="1"/>
              <a:t>Council</a:t>
            </a:r>
            <a:r>
              <a:rPr lang="it-IT" dirty="0"/>
              <a:t> </a:t>
            </a:r>
            <a:r>
              <a:rPr lang="it-IT" dirty="0" err="1"/>
              <a:t>also</a:t>
            </a:r>
            <a:r>
              <a:rPr lang="it-IT" dirty="0"/>
              <a:t> </a:t>
            </a:r>
            <a:r>
              <a:rPr lang="it-IT" dirty="0" err="1"/>
              <a:t>meets</a:t>
            </a:r>
            <a:r>
              <a:rPr lang="it-IT" dirty="0"/>
              <a:t> in public </a:t>
            </a:r>
            <a:r>
              <a:rPr lang="it-IT" dirty="0" err="1"/>
              <a:t>when</a:t>
            </a:r>
            <a:r>
              <a:rPr lang="it-IT" dirty="0"/>
              <a:t> </a:t>
            </a:r>
            <a:r>
              <a:rPr lang="it-IT" dirty="0" err="1"/>
              <a:t>its</a:t>
            </a:r>
            <a:r>
              <a:rPr lang="it-IT" dirty="0"/>
              <a:t> </a:t>
            </a:r>
            <a:r>
              <a:rPr lang="it-IT" dirty="0" err="1"/>
              <a:t>ministers</a:t>
            </a:r>
            <a:r>
              <a:rPr lang="it-IT" dirty="0"/>
              <a:t> </a:t>
            </a:r>
            <a:r>
              <a:rPr lang="it-IT" dirty="0" err="1"/>
              <a:t>debate</a:t>
            </a:r>
            <a:r>
              <a:rPr lang="it-IT" dirty="0"/>
              <a:t> </a:t>
            </a:r>
            <a:r>
              <a:rPr lang="it-IT" dirty="0" err="1"/>
              <a:t>important</a:t>
            </a:r>
            <a:r>
              <a:rPr lang="it-IT" dirty="0"/>
              <a:t> </a:t>
            </a:r>
            <a:r>
              <a:rPr lang="it-IT" dirty="0" err="1"/>
              <a:t>issues</a:t>
            </a:r>
            <a:r>
              <a:rPr lang="it-IT" dirty="0"/>
              <a:t> </a:t>
            </a:r>
            <a:r>
              <a:rPr lang="it-IT" dirty="0" err="1"/>
              <a:t>affecting</a:t>
            </a:r>
            <a:r>
              <a:rPr lang="it-IT" dirty="0"/>
              <a:t> the EU and </a:t>
            </a:r>
            <a:r>
              <a:rPr lang="it-IT" dirty="0" err="1"/>
              <a:t>its</a:t>
            </a:r>
            <a:r>
              <a:rPr lang="it-IT" dirty="0"/>
              <a:t> </a:t>
            </a:r>
            <a:r>
              <a:rPr lang="it-IT" dirty="0" err="1"/>
              <a:t>citizens</a:t>
            </a:r>
            <a:r>
              <a:rPr lang="it-IT" dirty="0"/>
              <a:t> or </a:t>
            </a:r>
            <a:r>
              <a:rPr lang="it-IT" dirty="0" err="1"/>
              <a:t>when</a:t>
            </a:r>
            <a:r>
              <a:rPr lang="it-IT" dirty="0"/>
              <a:t> </a:t>
            </a:r>
            <a:r>
              <a:rPr lang="it-IT" dirty="0" err="1"/>
              <a:t>they</a:t>
            </a:r>
            <a:r>
              <a:rPr lang="it-IT" dirty="0"/>
              <a:t> </a:t>
            </a:r>
            <a:r>
              <a:rPr lang="it-IT" dirty="0" err="1"/>
              <a:t>discuss</a:t>
            </a:r>
            <a:r>
              <a:rPr lang="it-IT" dirty="0"/>
              <a:t> the </a:t>
            </a:r>
            <a:r>
              <a:rPr lang="it-IT" dirty="0" err="1"/>
              <a:t>Council's</a:t>
            </a:r>
            <a:r>
              <a:rPr lang="it-IT" dirty="0"/>
              <a:t> work </a:t>
            </a:r>
            <a:r>
              <a:rPr lang="it-IT" dirty="0" err="1"/>
              <a:t>programme</a:t>
            </a:r>
            <a:r>
              <a:rPr lang="it-IT" dirty="0"/>
              <a:t>, the </a:t>
            </a:r>
            <a:r>
              <a:rPr lang="it-IT" dirty="0" err="1"/>
              <a:t>priorities</a:t>
            </a:r>
            <a:r>
              <a:rPr lang="it-IT" dirty="0"/>
              <a:t> of </a:t>
            </a:r>
            <a:r>
              <a:rPr lang="it-IT" dirty="0" err="1"/>
              <a:t>its</a:t>
            </a:r>
            <a:r>
              <a:rPr lang="it-IT" dirty="0"/>
              <a:t> </a:t>
            </a:r>
            <a:r>
              <a:rPr lang="it-IT" dirty="0" err="1"/>
              <a:t>presidency</a:t>
            </a:r>
            <a:r>
              <a:rPr lang="it-IT" dirty="0"/>
              <a:t> and the </a:t>
            </a:r>
            <a:r>
              <a:rPr lang="it-IT" dirty="0" err="1"/>
              <a:t>Commission's</a:t>
            </a:r>
            <a:r>
              <a:rPr lang="it-IT" dirty="0"/>
              <a:t> work </a:t>
            </a:r>
            <a:r>
              <a:rPr lang="it-IT" dirty="0" err="1"/>
              <a:t>programmes</a:t>
            </a:r>
            <a:r>
              <a:rPr lang="it-IT" dirty="0"/>
              <a:t> and policy </a:t>
            </a:r>
            <a:r>
              <a:rPr lang="it-IT" dirty="0" err="1"/>
              <a:t>strategy</a:t>
            </a:r>
            <a:r>
              <a:rPr lang="it-IT" dirty="0"/>
              <a:t>. </a:t>
            </a:r>
          </a:p>
          <a:p>
            <a:r>
              <a:rPr lang="it-IT" dirty="0" err="1"/>
              <a:t>You</a:t>
            </a:r>
            <a:r>
              <a:rPr lang="it-IT" dirty="0"/>
              <a:t> can </a:t>
            </a:r>
            <a:r>
              <a:rPr lang="it-IT" dirty="0" err="1"/>
              <a:t>watch</a:t>
            </a:r>
            <a:r>
              <a:rPr lang="it-IT" dirty="0"/>
              <a:t> the </a:t>
            </a:r>
            <a:r>
              <a:rPr lang="it-IT" dirty="0" err="1"/>
              <a:t>Council's</a:t>
            </a:r>
            <a:r>
              <a:rPr lang="it-IT" dirty="0"/>
              <a:t> </a:t>
            </a:r>
            <a:r>
              <a:rPr lang="it-IT" b="1" dirty="0"/>
              <a:t>public sessions live</a:t>
            </a:r>
            <a:r>
              <a:rPr lang="it-IT" dirty="0"/>
              <a:t> in </a:t>
            </a:r>
            <a:r>
              <a:rPr lang="it-IT" dirty="0" err="1"/>
              <a:t>all</a:t>
            </a:r>
            <a:r>
              <a:rPr lang="it-IT" dirty="0"/>
              <a:t> EU </a:t>
            </a:r>
            <a:r>
              <a:rPr lang="it-IT" dirty="0" err="1"/>
              <a:t>languages</a:t>
            </a:r>
            <a:r>
              <a:rPr lang="it-IT" dirty="0"/>
              <a:t> via </a:t>
            </a:r>
            <a:r>
              <a:rPr lang="it-IT" dirty="0" err="1"/>
              <a:t>our</a:t>
            </a:r>
            <a:r>
              <a:rPr lang="it-IT" dirty="0"/>
              <a:t> </a:t>
            </a:r>
            <a:r>
              <a:rPr lang="it-IT" dirty="0" err="1"/>
              <a:t>webcast</a:t>
            </a:r>
            <a:r>
              <a:rPr lang="it-IT" dirty="0"/>
              <a:t>. </a:t>
            </a:r>
            <a:r>
              <a:rPr lang="it-IT" dirty="0" err="1"/>
              <a:t>Recorded</a:t>
            </a:r>
            <a:r>
              <a:rPr lang="it-IT" dirty="0"/>
              <a:t> sessions are </a:t>
            </a:r>
            <a:r>
              <a:rPr lang="it-IT" dirty="0" err="1"/>
              <a:t>also</a:t>
            </a:r>
            <a:r>
              <a:rPr lang="it-IT" dirty="0"/>
              <a:t> </a:t>
            </a:r>
            <a:r>
              <a:rPr lang="it-IT" dirty="0" err="1"/>
              <a:t>available</a:t>
            </a:r>
            <a:r>
              <a:rPr lang="it-IT" dirty="0"/>
              <a:t> for </a:t>
            </a:r>
            <a:r>
              <a:rPr lang="it-IT" dirty="0" err="1"/>
              <a:t>browsing</a:t>
            </a:r>
            <a:r>
              <a:rPr lang="it-IT" dirty="0"/>
              <a:t>.</a:t>
            </a:r>
          </a:p>
          <a:p>
            <a:endParaRPr lang="it-IT" dirty="0"/>
          </a:p>
        </p:txBody>
      </p:sp>
    </p:spTree>
    <p:extLst>
      <p:ext uri="{BB962C8B-B14F-4D97-AF65-F5344CB8AC3E}">
        <p14:creationId xmlns:p14="http://schemas.microsoft.com/office/powerpoint/2010/main" val="681676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6F9284-D0E4-3B45-8B5C-2230ED90319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A628B12-26DA-E34D-8E29-4B7888F93C32}"/>
              </a:ext>
            </a:extLst>
          </p:cNvPr>
          <p:cNvSpPr>
            <a:spLocks noGrp="1"/>
          </p:cNvSpPr>
          <p:nvPr>
            <p:ph idx="1"/>
          </p:nvPr>
        </p:nvSpPr>
        <p:spPr/>
        <p:txBody>
          <a:bodyPr>
            <a:normAutofit fontScale="92500"/>
          </a:bodyPr>
          <a:lstStyle/>
          <a:p>
            <a:r>
              <a:rPr lang="it-IT" b="1" dirty="0"/>
              <a:t>Minutes and </a:t>
            </a:r>
            <a:r>
              <a:rPr lang="it-IT" b="1" dirty="0" err="1"/>
              <a:t>voting</a:t>
            </a:r>
            <a:r>
              <a:rPr lang="it-IT" b="1" dirty="0"/>
              <a:t> </a:t>
            </a:r>
            <a:r>
              <a:rPr lang="it-IT" b="1" dirty="0" err="1"/>
              <a:t>results</a:t>
            </a:r>
            <a:r>
              <a:rPr lang="it-IT" b="1" dirty="0"/>
              <a:t> </a:t>
            </a:r>
          </a:p>
          <a:p>
            <a:r>
              <a:rPr lang="it-IT" dirty="0" err="1"/>
              <a:t>When</a:t>
            </a:r>
            <a:r>
              <a:rPr lang="it-IT" dirty="0"/>
              <a:t> a </a:t>
            </a:r>
            <a:r>
              <a:rPr lang="it-IT" dirty="0" err="1"/>
              <a:t>Council</a:t>
            </a:r>
            <a:r>
              <a:rPr lang="it-IT" dirty="0"/>
              <a:t> meeting </a:t>
            </a:r>
            <a:r>
              <a:rPr lang="it-IT" dirty="0" err="1"/>
              <a:t>is</a:t>
            </a:r>
            <a:r>
              <a:rPr lang="it-IT" dirty="0"/>
              <a:t> public, so are </a:t>
            </a:r>
            <a:r>
              <a:rPr lang="it-IT" dirty="0" err="1"/>
              <a:t>its</a:t>
            </a:r>
            <a:r>
              <a:rPr lang="it-IT" dirty="0"/>
              <a:t> minutes, </a:t>
            </a:r>
            <a:r>
              <a:rPr lang="it-IT" dirty="0" err="1"/>
              <a:t>including</a:t>
            </a:r>
            <a:r>
              <a:rPr lang="it-IT" dirty="0"/>
              <a:t> </a:t>
            </a:r>
            <a:r>
              <a:rPr lang="it-IT" dirty="0" err="1"/>
              <a:t>votes</a:t>
            </a:r>
            <a:r>
              <a:rPr lang="it-IT" dirty="0"/>
              <a:t> on </a:t>
            </a:r>
            <a:r>
              <a:rPr lang="it-IT" dirty="0" err="1"/>
              <a:t>draft</a:t>
            </a:r>
            <a:r>
              <a:rPr lang="it-IT" dirty="0"/>
              <a:t> </a:t>
            </a:r>
            <a:r>
              <a:rPr lang="it-IT" dirty="0" err="1"/>
              <a:t>laws</a:t>
            </a:r>
            <a:r>
              <a:rPr lang="it-IT" dirty="0"/>
              <a:t>, </a:t>
            </a:r>
            <a:r>
              <a:rPr lang="it-IT" dirty="0" err="1"/>
              <a:t>explanations</a:t>
            </a:r>
            <a:r>
              <a:rPr lang="it-IT" dirty="0"/>
              <a:t> of vote and </a:t>
            </a:r>
            <a:r>
              <a:rPr lang="it-IT" dirty="0" err="1"/>
              <a:t>statements</a:t>
            </a:r>
            <a:r>
              <a:rPr lang="it-IT" dirty="0"/>
              <a:t> made by </a:t>
            </a:r>
            <a:r>
              <a:rPr lang="it-IT" dirty="0" err="1"/>
              <a:t>member</a:t>
            </a:r>
            <a:r>
              <a:rPr lang="it-IT" dirty="0"/>
              <a:t> </a:t>
            </a:r>
            <a:r>
              <a:rPr lang="it-IT" dirty="0" err="1"/>
              <a:t>states</a:t>
            </a:r>
            <a:r>
              <a:rPr lang="it-IT" dirty="0"/>
              <a:t>. In the minutes </a:t>
            </a:r>
            <a:r>
              <a:rPr lang="it-IT" dirty="0" err="1"/>
              <a:t>you</a:t>
            </a:r>
            <a:r>
              <a:rPr lang="it-IT" dirty="0"/>
              <a:t> can </a:t>
            </a:r>
            <a:r>
              <a:rPr lang="it-IT" dirty="0" err="1"/>
              <a:t>also</a:t>
            </a:r>
            <a:r>
              <a:rPr lang="it-IT" dirty="0"/>
              <a:t> </a:t>
            </a:r>
            <a:r>
              <a:rPr lang="it-IT" dirty="0" err="1"/>
              <a:t>find</a:t>
            </a:r>
            <a:r>
              <a:rPr lang="it-IT" dirty="0"/>
              <a:t> information </a:t>
            </a:r>
            <a:r>
              <a:rPr lang="it-IT" dirty="0" err="1"/>
              <a:t>about</a:t>
            </a:r>
            <a:r>
              <a:rPr lang="it-IT" dirty="0"/>
              <a:t> </a:t>
            </a:r>
            <a:r>
              <a:rPr lang="it-IT" dirty="0" err="1"/>
              <a:t>documents</a:t>
            </a:r>
            <a:r>
              <a:rPr lang="it-IT" dirty="0"/>
              <a:t> under </a:t>
            </a:r>
            <a:r>
              <a:rPr lang="it-IT" dirty="0" err="1"/>
              <a:t>discussion</a:t>
            </a:r>
            <a:r>
              <a:rPr lang="it-IT" dirty="0"/>
              <a:t> and the </a:t>
            </a:r>
            <a:r>
              <a:rPr lang="it-IT" dirty="0" err="1"/>
              <a:t>main</a:t>
            </a:r>
            <a:r>
              <a:rPr lang="it-IT" dirty="0"/>
              <a:t> </a:t>
            </a:r>
            <a:r>
              <a:rPr lang="it-IT" dirty="0" err="1"/>
              <a:t>conclusions</a:t>
            </a:r>
            <a:r>
              <a:rPr lang="it-IT" dirty="0"/>
              <a:t> </a:t>
            </a:r>
            <a:r>
              <a:rPr lang="it-IT" dirty="0" err="1"/>
              <a:t>reached</a:t>
            </a:r>
            <a:r>
              <a:rPr lang="it-IT" dirty="0"/>
              <a:t> by the </a:t>
            </a:r>
            <a:r>
              <a:rPr lang="it-IT" dirty="0" err="1"/>
              <a:t>Council</a:t>
            </a:r>
            <a:r>
              <a:rPr lang="it-IT" dirty="0"/>
              <a:t>.</a:t>
            </a:r>
          </a:p>
          <a:p>
            <a:r>
              <a:rPr lang="it-IT" dirty="0" err="1"/>
              <a:t>Voting</a:t>
            </a:r>
            <a:r>
              <a:rPr lang="it-IT" dirty="0"/>
              <a:t> </a:t>
            </a:r>
            <a:r>
              <a:rPr lang="it-IT" dirty="0" err="1"/>
              <a:t>results</a:t>
            </a:r>
            <a:r>
              <a:rPr lang="it-IT" dirty="0"/>
              <a:t> are </a:t>
            </a:r>
            <a:r>
              <a:rPr lang="it-IT" dirty="0" err="1"/>
              <a:t>also</a:t>
            </a:r>
            <a:r>
              <a:rPr lang="it-IT" dirty="0"/>
              <a:t> public and </a:t>
            </a:r>
            <a:r>
              <a:rPr lang="it-IT" dirty="0" err="1"/>
              <a:t>you</a:t>
            </a:r>
            <a:r>
              <a:rPr lang="it-IT" dirty="0"/>
              <a:t> can </a:t>
            </a:r>
            <a:r>
              <a:rPr lang="it-IT" dirty="0" err="1"/>
              <a:t>see</a:t>
            </a:r>
            <a:r>
              <a:rPr lang="it-IT" dirty="0"/>
              <a:t> </a:t>
            </a:r>
            <a:r>
              <a:rPr lang="it-IT" dirty="0" err="1"/>
              <a:t>how</a:t>
            </a:r>
            <a:r>
              <a:rPr lang="it-IT" dirty="0"/>
              <a:t> </a:t>
            </a:r>
            <a:r>
              <a:rPr lang="it-IT" dirty="0" err="1"/>
              <a:t>individual</a:t>
            </a:r>
            <a:r>
              <a:rPr lang="it-IT" dirty="0"/>
              <a:t> EU </a:t>
            </a:r>
            <a:r>
              <a:rPr lang="it-IT" dirty="0" err="1"/>
              <a:t>countries</a:t>
            </a:r>
            <a:r>
              <a:rPr lang="it-IT" dirty="0"/>
              <a:t> </a:t>
            </a:r>
            <a:r>
              <a:rPr lang="it-IT" dirty="0" err="1"/>
              <a:t>voted</a:t>
            </a:r>
            <a:r>
              <a:rPr lang="it-IT" dirty="0"/>
              <a:t>.</a:t>
            </a:r>
          </a:p>
          <a:p>
            <a:endParaRPr lang="it-IT" dirty="0"/>
          </a:p>
        </p:txBody>
      </p:sp>
    </p:spTree>
    <p:extLst>
      <p:ext uri="{BB962C8B-B14F-4D97-AF65-F5344CB8AC3E}">
        <p14:creationId xmlns:p14="http://schemas.microsoft.com/office/powerpoint/2010/main" val="2101472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6FF3C-5D49-4838-8F0B-6BC1E8C4A2FF}"/>
              </a:ext>
            </a:extLst>
          </p:cNvPr>
          <p:cNvSpPr>
            <a:spLocks noGrp="1"/>
          </p:cNvSpPr>
          <p:nvPr>
            <p:ph type="title"/>
          </p:nvPr>
        </p:nvSpPr>
        <p:spPr/>
        <p:txBody>
          <a:bodyPr/>
          <a:lstStyle/>
          <a:p>
            <a:r>
              <a:rPr lang="it-IT" dirty="0"/>
              <a:t>Special legislative </a:t>
            </a:r>
            <a:r>
              <a:rPr lang="it-IT" dirty="0" err="1"/>
              <a:t>procedures</a:t>
            </a:r>
            <a:endParaRPr lang="it-IT" dirty="0"/>
          </a:p>
        </p:txBody>
      </p:sp>
      <p:sp>
        <p:nvSpPr>
          <p:cNvPr id="3" name="Content Placeholder 2">
            <a:extLst>
              <a:ext uri="{FF2B5EF4-FFF2-40B4-BE49-F238E27FC236}">
                <a16:creationId xmlns:a16="http://schemas.microsoft.com/office/drawing/2014/main" id="{0D9712AB-2225-4ACB-9B3A-6F483A64B3A4}"/>
              </a:ext>
            </a:extLst>
          </p:cNvPr>
          <p:cNvSpPr>
            <a:spLocks noGrp="1"/>
          </p:cNvSpPr>
          <p:nvPr>
            <p:ph idx="1"/>
          </p:nvPr>
        </p:nvSpPr>
        <p:spPr/>
        <p:txBody>
          <a:bodyPr>
            <a:normAutofit fontScale="85000" lnSpcReduction="20000"/>
          </a:bodyPr>
          <a:lstStyle/>
          <a:p>
            <a:pPr marL="0" indent="0">
              <a:buNone/>
            </a:pPr>
            <a:r>
              <a:rPr lang="en-US" dirty="0"/>
              <a:t>Unlike in the case of the ordinary legislative procedure (ONE procedure vs SEVERAL SPECIAL procedures), the TFEU does not give a precise description of special legislative procedures. The rules for these are therefore defined on a case-by-case basis by the treaty articles that lay down the conditions for their implementation.</a:t>
            </a:r>
          </a:p>
          <a:p>
            <a:endParaRPr lang="en-US" dirty="0"/>
          </a:p>
          <a:p>
            <a:pPr marL="0" indent="0">
              <a:buNone/>
            </a:pPr>
            <a:r>
              <a:rPr lang="en-US" dirty="0"/>
              <a:t>In several cases, under special legislative procedures the Council is, in practice, the sole legislator. The Parliament is simply associated with the procedure. Its role is thus limited to consultation or consent depending on the case.</a:t>
            </a:r>
          </a:p>
          <a:p>
            <a:pPr marL="0" indent="0">
              <a:buNone/>
            </a:pPr>
            <a:r>
              <a:rPr lang="en-US" dirty="0"/>
              <a:t>(not on equal foot)</a:t>
            </a:r>
            <a:endParaRPr lang="it-IT" dirty="0"/>
          </a:p>
        </p:txBody>
      </p:sp>
    </p:spTree>
    <p:extLst>
      <p:ext uri="{BB962C8B-B14F-4D97-AF65-F5344CB8AC3E}">
        <p14:creationId xmlns:p14="http://schemas.microsoft.com/office/powerpoint/2010/main" val="12619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1E6B7E-C8CF-46B7-A148-6157A32144D3}"/>
              </a:ext>
            </a:extLst>
          </p:cNvPr>
          <p:cNvSpPr>
            <a:spLocks noGrp="1"/>
          </p:cNvSpPr>
          <p:nvPr>
            <p:ph type="title"/>
          </p:nvPr>
        </p:nvSpPr>
        <p:spPr/>
        <p:txBody>
          <a:bodyPr/>
          <a:lstStyle/>
          <a:p>
            <a:pPr algn="ctr"/>
            <a:r>
              <a:rPr lang="it-IT" dirty="0" err="1"/>
              <a:t>Overview</a:t>
            </a:r>
            <a:endParaRPr lang="it-IT" dirty="0"/>
          </a:p>
        </p:txBody>
      </p:sp>
      <p:sp>
        <p:nvSpPr>
          <p:cNvPr id="3" name="Segnaposto contenuto 2">
            <a:extLst>
              <a:ext uri="{FF2B5EF4-FFF2-40B4-BE49-F238E27FC236}">
                <a16:creationId xmlns:a16="http://schemas.microsoft.com/office/drawing/2014/main" id="{2F37EC6D-BB25-4671-B60A-DD8CD9F363A8}"/>
              </a:ext>
            </a:extLst>
          </p:cNvPr>
          <p:cNvSpPr>
            <a:spLocks noGrp="1"/>
          </p:cNvSpPr>
          <p:nvPr>
            <p:ph idx="1"/>
          </p:nvPr>
        </p:nvSpPr>
        <p:spPr/>
        <p:txBody>
          <a:bodyPr>
            <a:normAutofit/>
          </a:bodyPr>
          <a:lstStyle/>
          <a:p>
            <a:pPr>
              <a:buFont typeface="Wingdings" panose="05000000000000000000" pitchFamily="2" charset="2"/>
              <a:buChar char="Ø"/>
            </a:pPr>
            <a:r>
              <a:rPr lang="it-IT" dirty="0"/>
              <a:t> The ordinary legislative procedu</a:t>
            </a:r>
            <a:r>
              <a:rPr lang="it-IT" b="1" dirty="0"/>
              <a:t>re</a:t>
            </a:r>
          </a:p>
          <a:p>
            <a:pPr lvl="1">
              <a:buFont typeface="Wingdings" panose="05000000000000000000" pitchFamily="2" charset="2"/>
              <a:buChar char="Ø"/>
            </a:pPr>
            <a:r>
              <a:rPr lang="it-IT" dirty="0"/>
              <a:t>Role of the institutions</a:t>
            </a:r>
          </a:p>
          <a:p>
            <a:pPr>
              <a:buFont typeface="Wingdings" panose="05000000000000000000" pitchFamily="2" charset="2"/>
              <a:buChar char="Ø"/>
            </a:pPr>
            <a:r>
              <a:rPr lang="it-IT" dirty="0"/>
              <a:t>The special legislative </a:t>
            </a:r>
            <a:r>
              <a:rPr lang="it-IT" dirty="0" err="1"/>
              <a:t>procedur</a:t>
            </a:r>
            <a:r>
              <a:rPr lang="it-IT" b="1" dirty="0" err="1"/>
              <a:t>es</a:t>
            </a:r>
            <a:endParaRPr lang="it-IT" b="1" dirty="0"/>
          </a:p>
          <a:p>
            <a:pPr>
              <a:buFont typeface="Wingdings" panose="05000000000000000000" pitchFamily="2" charset="2"/>
              <a:buChar char="Ø"/>
            </a:pPr>
            <a:endParaRPr lang="it-IT" dirty="0"/>
          </a:p>
          <a:p>
            <a:pPr>
              <a:buFont typeface="Wingdings" panose="05000000000000000000" pitchFamily="2" charset="2"/>
              <a:buChar char="Ø"/>
            </a:pPr>
            <a:r>
              <a:rPr lang="it-IT" dirty="0"/>
              <a:t>The adoption of non-legislative acts</a:t>
            </a:r>
          </a:p>
          <a:p>
            <a:pPr lvl="1">
              <a:buFont typeface="Wingdings" panose="05000000000000000000" pitchFamily="2" charset="2"/>
              <a:buChar char="Ø"/>
            </a:pPr>
            <a:r>
              <a:rPr lang="it-IT" dirty="0"/>
              <a:t>Delegated acts </a:t>
            </a:r>
          </a:p>
          <a:p>
            <a:pPr lvl="1">
              <a:buFont typeface="Wingdings" panose="05000000000000000000" pitchFamily="2" charset="2"/>
              <a:buChar char="Ø"/>
            </a:pPr>
            <a:r>
              <a:rPr lang="it-IT" dirty="0"/>
              <a:t>implementing acts</a:t>
            </a:r>
          </a:p>
          <a:p>
            <a:pPr>
              <a:buFont typeface="Wingdings" panose="05000000000000000000" pitchFamily="2" charset="2"/>
              <a:buChar char="Ø"/>
            </a:pPr>
            <a:endParaRPr lang="it-IT" dirty="0"/>
          </a:p>
          <a:p>
            <a:pPr>
              <a:buFont typeface="Wingdings" panose="05000000000000000000" pitchFamily="2" charset="2"/>
              <a:buChar char="Ø"/>
            </a:pPr>
            <a:endParaRPr lang="it-IT" dirty="0"/>
          </a:p>
        </p:txBody>
      </p:sp>
    </p:spTree>
    <p:extLst>
      <p:ext uri="{BB962C8B-B14F-4D97-AF65-F5344CB8AC3E}">
        <p14:creationId xmlns:p14="http://schemas.microsoft.com/office/powerpoint/2010/main" val="361468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E6377A-4A46-489A-AEEB-7A9B65F0AC3B}"/>
              </a:ext>
            </a:extLst>
          </p:cNvPr>
          <p:cNvSpPr>
            <a:spLocks noGrp="1"/>
          </p:cNvSpPr>
          <p:nvPr>
            <p:ph type="title"/>
          </p:nvPr>
        </p:nvSpPr>
        <p:spPr/>
        <p:txBody>
          <a:bodyPr/>
          <a:lstStyle/>
          <a:p>
            <a:r>
              <a:rPr lang="it-IT" dirty="0"/>
              <a:t>PRINCPLE OF THE LEGAL BASIS</a:t>
            </a:r>
          </a:p>
        </p:txBody>
      </p:sp>
      <p:sp>
        <p:nvSpPr>
          <p:cNvPr id="3" name="Segnaposto contenuto 2">
            <a:extLst>
              <a:ext uri="{FF2B5EF4-FFF2-40B4-BE49-F238E27FC236}">
                <a16:creationId xmlns:a16="http://schemas.microsoft.com/office/drawing/2014/main" id="{D30B520C-68D8-275F-E9B7-2333507CDCD5}"/>
              </a:ext>
            </a:extLst>
          </p:cNvPr>
          <p:cNvSpPr>
            <a:spLocks noGrp="1"/>
          </p:cNvSpPr>
          <p:nvPr>
            <p:ph idx="1"/>
          </p:nvPr>
        </p:nvSpPr>
        <p:spPr/>
        <p:txBody>
          <a:bodyPr/>
          <a:lstStyle/>
          <a:p>
            <a:r>
              <a:rPr lang="en-US" dirty="0"/>
              <a:t>The term 'legal base' refers to </a:t>
            </a:r>
            <a:r>
              <a:rPr lang="en-US" b="1" dirty="0"/>
              <a:t>the part of one of the EU's treaties (most commonly in the Treaty on the Functioning of the European Union) that gives the EU the legal right to act</a:t>
            </a:r>
            <a:r>
              <a:rPr lang="en-US" dirty="0"/>
              <a:t>. If there is no basis in one of the treaties for EU action on an issue then the EU cannot enact legislation on that issue </a:t>
            </a:r>
            <a:r>
              <a:rPr lang="en-US" dirty="0">
                <a:sym typeface="Wingdings" panose="05000000000000000000" pitchFamily="2" charset="2"/>
              </a:rPr>
              <a:t> corollary of the conferral principle</a:t>
            </a:r>
            <a:endParaRPr lang="it-IT" dirty="0"/>
          </a:p>
        </p:txBody>
      </p:sp>
    </p:spTree>
    <p:extLst>
      <p:ext uri="{BB962C8B-B14F-4D97-AF65-F5344CB8AC3E}">
        <p14:creationId xmlns:p14="http://schemas.microsoft.com/office/powerpoint/2010/main" val="152003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CD8329-F5A2-598F-1BA0-7442A3938E59}"/>
              </a:ext>
            </a:extLst>
          </p:cNvPr>
          <p:cNvSpPr>
            <a:spLocks noGrp="1"/>
          </p:cNvSpPr>
          <p:nvPr>
            <p:ph type="title"/>
          </p:nvPr>
        </p:nvSpPr>
        <p:spPr/>
        <p:txBody>
          <a:bodyPr/>
          <a:lstStyle/>
          <a:p>
            <a:r>
              <a:rPr lang="it-IT" dirty="0"/>
              <a:t>«Centre of </a:t>
            </a:r>
            <a:r>
              <a:rPr lang="it-IT" dirty="0" err="1"/>
              <a:t>gravity</a:t>
            </a:r>
            <a:r>
              <a:rPr lang="it-IT" dirty="0"/>
              <a:t>» test</a:t>
            </a:r>
          </a:p>
        </p:txBody>
      </p:sp>
      <p:sp>
        <p:nvSpPr>
          <p:cNvPr id="3" name="Segnaposto contenuto 2">
            <a:extLst>
              <a:ext uri="{FF2B5EF4-FFF2-40B4-BE49-F238E27FC236}">
                <a16:creationId xmlns:a16="http://schemas.microsoft.com/office/drawing/2014/main" id="{7F9EFF27-22DA-9A77-08D2-9E29DD38A788}"/>
              </a:ext>
            </a:extLst>
          </p:cNvPr>
          <p:cNvSpPr>
            <a:spLocks noGrp="1"/>
          </p:cNvSpPr>
          <p:nvPr>
            <p:ph idx="1"/>
          </p:nvPr>
        </p:nvSpPr>
        <p:spPr/>
        <p:txBody>
          <a:bodyPr>
            <a:normAutofit fontScale="77500" lnSpcReduction="20000"/>
          </a:bodyPr>
          <a:lstStyle/>
          <a:p>
            <a:r>
              <a:rPr lang="en-US" dirty="0"/>
              <a:t>The CJEU defined a test for determining legal base that it has applied ever since.</a:t>
            </a:r>
          </a:p>
          <a:p>
            <a:r>
              <a:rPr lang="en-US" dirty="0"/>
              <a:t>The legal base of a measure depends on the predominant </a:t>
            </a:r>
            <a:r>
              <a:rPr lang="en-US" b="1" dirty="0"/>
              <a:t>purpose</a:t>
            </a:r>
            <a:r>
              <a:rPr lang="en-US" dirty="0"/>
              <a:t>, which can be objectively assessed by looking at the </a:t>
            </a:r>
            <a:r>
              <a:rPr lang="en-US" b="1" dirty="0"/>
              <a:t>stated aim and content</a:t>
            </a:r>
            <a:r>
              <a:rPr lang="en-US" dirty="0"/>
              <a:t>. </a:t>
            </a:r>
          </a:p>
          <a:p>
            <a:r>
              <a:rPr lang="en-US" dirty="0"/>
              <a:t>If a measure has several purposes, none of which is incidental to the other (more often the case in international agreements), a legal base for each objective is required, provided that the decision-making procedures under each legal basis are compatible with each other </a:t>
            </a:r>
            <a:r>
              <a:rPr lang="en-US" dirty="0">
                <a:sym typeface="Wingdings" panose="05000000000000000000" pitchFamily="2" charset="2"/>
              </a:rPr>
              <a:t> </a:t>
            </a:r>
            <a:r>
              <a:rPr lang="en-US" dirty="0" err="1">
                <a:sym typeface="Wingdings" panose="05000000000000000000" pitchFamily="2" charset="2"/>
              </a:rPr>
              <a:t>exeption</a:t>
            </a:r>
            <a:r>
              <a:rPr lang="en-US" dirty="0">
                <a:sym typeface="Wingdings" panose="05000000000000000000" pitchFamily="2" charset="2"/>
              </a:rPr>
              <a:t>: DUAL LEGAL BASIS</a:t>
            </a:r>
            <a:endParaRPr lang="en-US" dirty="0"/>
          </a:p>
          <a:p>
            <a:r>
              <a:rPr lang="en-US" dirty="0"/>
              <a:t>PRINCIPLE </a:t>
            </a:r>
            <a:r>
              <a:rPr lang="en-US" dirty="0">
                <a:sym typeface="Wingdings" panose="05000000000000000000" pitchFamily="2" charset="2"/>
              </a:rPr>
              <a:t> </a:t>
            </a:r>
            <a:r>
              <a:rPr lang="en-US" dirty="0"/>
              <a:t>An incidental objective does not require a legal base. </a:t>
            </a:r>
          </a:p>
          <a:p>
            <a:endParaRPr lang="it-IT" dirty="0"/>
          </a:p>
        </p:txBody>
      </p:sp>
    </p:spTree>
    <p:extLst>
      <p:ext uri="{BB962C8B-B14F-4D97-AF65-F5344CB8AC3E}">
        <p14:creationId xmlns:p14="http://schemas.microsoft.com/office/powerpoint/2010/main" val="3985524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6FC385-8ED8-C14C-B413-5747B4924B6E}"/>
              </a:ext>
            </a:extLst>
          </p:cNvPr>
          <p:cNvSpPr>
            <a:spLocks noGrp="1"/>
          </p:cNvSpPr>
          <p:nvPr>
            <p:ph type="title"/>
          </p:nvPr>
        </p:nvSpPr>
        <p:spPr/>
        <p:txBody>
          <a:bodyPr>
            <a:normAutofit/>
          </a:bodyPr>
          <a:lstStyle/>
          <a:p>
            <a:r>
              <a:rPr lang="it-IT" dirty="0" err="1"/>
              <a:t>Article</a:t>
            </a:r>
            <a:r>
              <a:rPr lang="it-IT" dirty="0"/>
              <a:t> 289 TFEU</a:t>
            </a:r>
          </a:p>
        </p:txBody>
      </p:sp>
      <p:sp>
        <p:nvSpPr>
          <p:cNvPr id="3" name="Segnaposto contenuto 2">
            <a:extLst>
              <a:ext uri="{FF2B5EF4-FFF2-40B4-BE49-F238E27FC236}">
                <a16:creationId xmlns:a16="http://schemas.microsoft.com/office/drawing/2014/main" id="{BE026905-27CF-2642-824B-6E2B83C1F7B4}"/>
              </a:ext>
            </a:extLst>
          </p:cNvPr>
          <p:cNvSpPr>
            <a:spLocks noGrp="1"/>
          </p:cNvSpPr>
          <p:nvPr>
            <p:ph idx="1"/>
          </p:nvPr>
        </p:nvSpPr>
        <p:spPr>
          <a:xfrm>
            <a:off x="457200" y="1166018"/>
            <a:ext cx="8229600" cy="4525963"/>
          </a:xfrm>
        </p:spPr>
        <p:txBody>
          <a:bodyPr>
            <a:noAutofit/>
          </a:bodyPr>
          <a:lstStyle/>
          <a:p>
            <a:pPr marL="0" indent="0">
              <a:buNone/>
            </a:pPr>
            <a:r>
              <a:rPr lang="it-IT" sz="1800" dirty="0"/>
              <a:t>1. </a:t>
            </a:r>
            <a:r>
              <a:rPr lang="it-IT" sz="1800" b="1" dirty="0"/>
              <a:t>The </a:t>
            </a:r>
            <a:r>
              <a:rPr lang="it-IT" sz="1800" b="1" dirty="0" err="1"/>
              <a:t>ordinary</a:t>
            </a:r>
            <a:r>
              <a:rPr lang="it-IT" sz="1800" b="1" dirty="0"/>
              <a:t> legislative procedure </a:t>
            </a:r>
            <a:r>
              <a:rPr lang="it-IT" sz="1800" dirty="0" err="1"/>
              <a:t>shall</a:t>
            </a:r>
            <a:r>
              <a:rPr lang="it-IT" sz="1800" dirty="0"/>
              <a:t> </a:t>
            </a:r>
            <a:r>
              <a:rPr lang="it-IT" sz="1800" dirty="0" err="1"/>
              <a:t>consist</a:t>
            </a:r>
            <a:r>
              <a:rPr lang="it-IT" sz="1800" dirty="0"/>
              <a:t> in the joint </a:t>
            </a:r>
            <a:r>
              <a:rPr lang="it-IT" sz="1800" dirty="0" err="1"/>
              <a:t>adoption</a:t>
            </a:r>
            <a:r>
              <a:rPr lang="it-IT" sz="1800" dirty="0"/>
              <a:t> </a:t>
            </a:r>
            <a:r>
              <a:rPr lang="it-IT" sz="1800" b="1" dirty="0"/>
              <a:t>by the </a:t>
            </a:r>
            <a:r>
              <a:rPr lang="it-IT" sz="1800" b="1" dirty="0" err="1"/>
              <a:t>European</a:t>
            </a:r>
            <a:endParaRPr lang="it-IT" sz="1800" b="1" dirty="0"/>
          </a:p>
          <a:p>
            <a:pPr marL="0" indent="0">
              <a:buNone/>
            </a:pPr>
            <a:r>
              <a:rPr lang="it-IT" sz="1800" b="1" dirty="0" err="1"/>
              <a:t>Parliament</a:t>
            </a:r>
            <a:r>
              <a:rPr lang="it-IT" sz="1800" b="1" dirty="0"/>
              <a:t> and the </a:t>
            </a:r>
            <a:r>
              <a:rPr lang="it-IT" sz="1800" b="1" dirty="0" err="1"/>
              <a:t>Council</a:t>
            </a:r>
            <a:r>
              <a:rPr lang="it-IT" sz="1800" dirty="0"/>
              <a:t> of a </a:t>
            </a:r>
            <a:r>
              <a:rPr lang="it-IT" sz="1800" dirty="0" err="1"/>
              <a:t>regulation</a:t>
            </a:r>
            <a:r>
              <a:rPr lang="it-IT" sz="1800" dirty="0"/>
              <a:t>, </a:t>
            </a:r>
            <a:r>
              <a:rPr lang="it-IT" sz="1800" dirty="0" err="1"/>
              <a:t>directive</a:t>
            </a:r>
            <a:r>
              <a:rPr lang="it-IT" sz="1800" dirty="0"/>
              <a:t> or </a:t>
            </a:r>
            <a:r>
              <a:rPr lang="it-IT" sz="1800" dirty="0" err="1"/>
              <a:t>decision</a:t>
            </a:r>
            <a:r>
              <a:rPr lang="it-IT" sz="1800" dirty="0"/>
              <a:t> </a:t>
            </a:r>
            <a:r>
              <a:rPr lang="it-IT" sz="1800" b="1" dirty="0"/>
              <a:t>on a </a:t>
            </a:r>
            <a:r>
              <a:rPr lang="it-IT" sz="1800" b="1" dirty="0" err="1"/>
              <a:t>proposal</a:t>
            </a:r>
            <a:r>
              <a:rPr lang="it-IT" sz="1800" b="1" dirty="0"/>
              <a:t> from the </a:t>
            </a:r>
            <a:r>
              <a:rPr lang="it-IT" sz="1800" b="1" dirty="0" err="1"/>
              <a:t>Commission</a:t>
            </a:r>
            <a:r>
              <a:rPr lang="it-IT" sz="1800" dirty="0"/>
              <a:t>.</a:t>
            </a:r>
          </a:p>
          <a:p>
            <a:pPr marL="0" indent="0">
              <a:buNone/>
            </a:pPr>
            <a:r>
              <a:rPr lang="it-IT" sz="1800" dirty="0" err="1"/>
              <a:t>This</a:t>
            </a:r>
            <a:r>
              <a:rPr lang="it-IT" sz="1800" dirty="0"/>
              <a:t> procedure </a:t>
            </a:r>
            <a:r>
              <a:rPr lang="it-IT" sz="1800" dirty="0" err="1"/>
              <a:t>is</a:t>
            </a:r>
            <a:r>
              <a:rPr lang="it-IT" sz="1800" dirty="0"/>
              <a:t> </a:t>
            </a:r>
            <a:r>
              <a:rPr lang="it-IT" sz="1800" dirty="0" err="1"/>
              <a:t>defined</a:t>
            </a:r>
            <a:r>
              <a:rPr lang="it-IT" sz="1800" dirty="0"/>
              <a:t> in </a:t>
            </a:r>
            <a:r>
              <a:rPr lang="it-IT" sz="1800" dirty="0" err="1"/>
              <a:t>Article</a:t>
            </a:r>
            <a:r>
              <a:rPr lang="it-IT" sz="1800" dirty="0"/>
              <a:t> 294.</a:t>
            </a:r>
          </a:p>
          <a:p>
            <a:pPr marL="0" indent="0">
              <a:buNone/>
            </a:pPr>
            <a:r>
              <a:rPr lang="it-IT" sz="1800" dirty="0"/>
              <a:t>2. In the </a:t>
            </a:r>
            <a:r>
              <a:rPr lang="it-IT" sz="1800" dirty="0" err="1"/>
              <a:t>specific</a:t>
            </a:r>
            <a:r>
              <a:rPr lang="it-IT" sz="1800" dirty="0"/>
              <a:t> </a:t>
            </a:r>
            <a:r>
              <a:rPr lang="it-IT" sz="1800" dirty="0" err="1"/>
              <a:t>cases</a:t>
            </a:r>
            <a:r>
              <a:rPr lang="it-IT" sz="1800" dirty="0"/>
              <a:t> </a:t>
            </a:r>
            <a:r>
              <a:rPr lang="it-IT" sz="1800" dirty="0" err="1"/>
              <a:t>provided</a:t>
            </a:r>
            <a:r>
              <a:rPr lang="it-IT" sz="1800" dirty="0"/>
              <a:t> for by the </a:t>
            </a:r>
            <a:r>
              <a:rPr lang="it-IT" sz="1800" dirty="0" err="1"/>
              <a:t>Treaties</a:t>
            </a:r>
            <a:r>
              <a:rPr lang="it-IT" sz="1800" dirty="0"/>
              <a:t>, the </a:t>
            </a:r>
            <a:r>
              <a:rPr lang="it-IT" sz="1800" dirty="0" err="1"/>
              <a:t>adoption</a:t>
            </a:r>
            <a:r>
              <a:rPr lang="it-IT" sz="1800" dirty="0"/>
              <a:t> of a </a:t>
            </a:r>
            <a:r>
              <a:rPr lang="it-IT" sz="1800" dirty="0" err="1"/>
              <a:t>regulation</a:t>
            </a:r>
            <a:r>
              <a:rPr lang="it-IT" sz="1800" dirty="0"/>
              <a:t>, </a:t>
            </a:r>
            <a:r>
              <a:rPr lang="it-IT" sz="1800" dirty="0" err="1"/>
              <a:t>directive</a:t>
            </a:r>
            <a:r>
              <a:rPr lang="it-IT" sz="1800" dirty="0"/>
              <a:t> or</a:t>
            </a:r>
          </a:p>
          <a:p>
            <a:pPr marL="0" indent="0">
              <a:buNone/>
            </a:pPr>
            <a:r>
              <a:rPr lang="it-IT" sz="1800" dirty="0" err="1"/>
              <a:t>decision</a:t>
            </a:r>
            <a:r>
              <a:rPr lang="it-IT" sz="1800" dirty="0"/>
              <a:t> by the </a:t>
            </a:r>
            <a:r>
              <a:rPr lang="it-IT" sz="1800" dirty="0" err="1"/>
              <a:t>European</a:t>
            </a:r>
            <a:r>
              <a:rPr lang="it-IT" sz="1800" dirty="0"/>
              <a:t> </a:t>
            </a:r>
            <a:r>
              <a:rPr lang="it-IT" sz="1800" dirty="0" err="1"/>
              <a:t>Parliament</a:t>
            </a:r>
            <a:r>
              <a:rPr lang="it-IT" sz="1800" dirty="0"/>
              <a:t> with the </a:t>
            </a:r>
            <a:r>
              <a:rPr lang="it-IT" sz="1800" dirty="0" err="1"/>
              <a:t>participation</a:t>
            </a:r>
            <a:r>
              <a:rPr lang="it-IT" sz="1800" dirty="0"/>
              <a:t> of the </a:t>
            </a:r>
            <a:r>
              <a:rPr lang="it-IT" sz="1800" dirty="0" err="1"/>
              <a:t>Council</a:t>
            </a:r>
            <a:r>
              <a:rPr lang="it-IT" sz="1800" dirty="0"/>
              <a:t>, or by the </a:t>
            </a:r>
            <a:r>
              <a:rPr lang="it-IT" sz="1800" dirty="0" err="1"/>
              <a:t>latter</a:t>
            </a:r>
            <a:r>
              <a:rPr lang="it-IT" sz="1800" dirty="0"/>
              <a:t> with the</a:t>
            </a:r>
          </a:p>
          <a:p>
            <a:pPr marL="0" indent="0">
              <a:buNone/>
            </a:pPr>
            <a:r>
              <a:rPr lang="it-IT" sz="1800" dirty="0" err="1"/>
              <a:t>participation</a:t>
            </a:r>
            <a:r>
              <a:rPr lang="it-IT" sz="1800" dirty="0"/>
              <a:t> of the </a:t>
            </a:r>
            <a:r>
              <a:rPr lang="it-IT" sz="1800" dirty="0" err="1"/>
              <a:t>European</a:t>
            </a:r>
            <a:r>
              <a:rPr lang="it-IT" sz="1800" dirty="0"/>
              <a:t> </a:t>
            </a:r>
            <a:r>
              <a:rPr lang="it-IT" sz="1800" dirty="0" err="1"/>
              <a:t>Parliament</a:t>
            </a:r>
            <a:r>
              <a:rPr lang="it-IT" sz="1800" dirty="0"/>
              <a:t>, </a:t>
            </a:r>
            <a:r>
              <a:rPr lang="it-IT" sz="1800" dirty="0" err="1"/>
              <a:t>shall</a:t>
            </a:r>
            <a:r>
              <a:rPr lang="it-IT" sz="1800" dirty="0"/>
              <a:t> </a:t>
            </a:r>
            <a:r>
              <a:rPr lang="it-IT" sz="1800" dirty="0" err="1"/>
              <a:t>constitute</a:t>
            </a:r>
            <a:r>
              <a:rPr lang="it-IT" sz="1800" dirty="0"/>
              <a:t> a special legislative procedure.</a:t>
            </a:r>
          </a:p>
          <a:p>
            <a:pPr marL="0" indent="0">
              <a:buNone/>
            </a:pPr>
            <a:r>
              <a:rPr lang="it-IT" sz="1800" dirty="0"/>
              <a:t>3. </a:t>
            </a:r>
            <a:r>
              <a:rPr lang="it-IT" sz="1800" b="1" dirty="0"/>
              <a:t>Legal </a:t>
            </a:r>
            <a:r>
              <a:rPr lang="it-IT" sz="1800" b="1" dirty="0" err="1"/>
              <a:t>acts</a:t>
            </a:r>
            <a:r>
              <a:rPr lang="it-IT" sz="1800" b="1" dirty="0"/>
              <a:t> </a:t>
            </a:r>
            <a:r>
              <a:rPr lang="it-IT" sz="1800" b="1" dirty="0" err="1"/>
              <a:t>adopted</a:t>
            </a:r>
            <a:r>
              <a:rPr lang="it-IT" sz="1800" b="1" dirty="0"/>
              <a:t> by legislative procedure </a:t>
            </a:r>
            <a:r>
              <a:rPr lang="it-IT" sz="1800" b="1" dirty="0" err="1"/>
              <a:t>shall</a:t>
            </a:r>
            <a:r>
              <a:rPr lang="it-IT" sz="1800" b="1" dirty="0"/>
              <a:t> </a:t>
            </a:r>
            <a:r>
              <a:rPr lang="it-IT" sz="1800" b="1" dirty="0" err="1"/>
              <a:t>constitute</a:t>
            </a:r>
            <a:r>
              <a:rPr lang="it-IT" sz="1800" b="1" dirty="0"/>
              <a:t> legislative </a:t>
            </a:r>
            <a:r>
              <a:rPr lang="it-IT" sz="1800" b="1" dirty="0" err="1"/>
              <a:t>acts</a:t>
            </a:r>
            <a:r>
              <a:rPr lang="it-IT" sz="1800" dirty="0"/>
              <a:t>.</a:t>
            </a:r>
          </a:p>
          <a:p>
            <a:pPr marL="0" indent="0">
              <a:buNone/>
            </a:pPr>
            <a:r>
              <a:rPr lang="it-IT" sz="1800" dirty="0"/>
              <a:t>4. In the </a:t>
            </a:r>
            <a:r>
              <a:rPr lang="it-IT" sz="1800" dirty="0" err="1"/>
              <a:t>specific</a:t>
            </a:r>
            <a:r>
              <a:rPr lang="it-IT" sz="1800" dirty="0"/>
              <a:t> </a:t>
            </a:r>
            <a:r>
              <a:rPr lang="it-IT" sz="1800" dirty="0" err="1"/>
              <a:t>cases</a:t>
            </a:r>
            <a:r>
              <a:rPr lang="it-IT" sz="1800" dirty="0"/>
              <a:t> </a:t>
            </a:r>
            <a:r>
              <a:rPr lang="it-IT" sz="1800" dirty="0" err="1"/>
              <a:t>provided</a:t>
            </a:r>
            <a:r>
              <a:rPr lang="it-IT" sz="1800" dirty="0"/>
              <a:t> for by the </a:t>
            </a:r>
            <a:r>
              <a:rPr lang="it-IT" sz="1800" dirty="0" err="1"/>
              <a:t>Treaties</a:t>
            </a:r>
            <a:r>
              <a:rPr lang="it-IT" sz="1800" dirty="0"/>
              <a:t>, legislative </a:t>
            </a:r>
            <a:r>
              <a:rPr lang="it-IT" sz="1800" dirty="0" err="1"/>
              <a:t>acts</a:t>
            </a:r>
            <a:r>
              <a:rPr lang="it-IT" sz="1800" dirty="0"/>
              <a:t> </a:t>
            </a:r>
            <a:r>
              <a:rPr lang="it-IT" sz="1800" dirty="0" err="1"/>
              <a:t>may</a:t>
            </a:r>
            <a:r>
              <a:rPr lang="it-IT" sz="1800" dirty="0"/>
              <a:t> be </a:t>
            </a:r>
            <a:r>
              <a:rPr lang="it-IT" sz="1800" dirty="0" err="1"/>
              <a:t>adopted</a:t>
            </a:r>
            <a:r>
              <a:rPr lang="it-IT" sz="1800" dirty="0"/>
              <a:t> on the</a:t>
            </a:r>
          </a:p>
          <a:p>
            <a:pPr marL="0" indent="0">
              <a:buNone/>
            </a:pPr>
            <a:r>
              <a:rPr lang="it-IT" sz="1800" dirty="0" err="1"/>
              <a:t>initiative</a:t>
            </a:r>
            <a:r>
              <a:rPr lang="it-IT" sz="1800" dirty="0"/>
              <a:t> of a </a:t>
            </a:r>
            <a:r>
              <a:rPr lang="it-IT" sz="1800" dirty="0" err="1"/>
              <a:t>group</a:t>
            </a:r>
            <a:r>
              <a:rPr lang="it-IT" sz="1800" dirty="0"/>
              <a:t> of </a:t>
            </a:r>
            <a:r>
              <a:rPr lang="it-IT" sz="1800" dirty="0" err="1"/>
              <a:t>Member</a:t>
            </a:r>
            <a:r>
              <a:rPr lang="it-IT" sz="1800" dirty="0"/>
              <a:t> </a:t>
            </a:r>
            <a:r>
              <a:rPr lang="it-IT" sz="1800" dirty="0" err="1"/>
              <a:t>States</a:t>
            </a:r>
            <a:r>
              <a:rPr lang="it-IT" sz="1800" dirty="0"/>
              <a:t> or of the </a:t>
            </a:r>
            <a:r>
              <a:rPr lang="it-IT" sz="1800" dirty="0" err="1"/>
              <a:t>European</a:t>
            </a:r>
            <a:r>
              <a:rPr lang="it-IT" sz="1800" dirty="0"/>
              <a:t> </a:t>
            </a:r>
            <a:r>
              <a:rPr lang="it-IT" sz="1800" dirty="0" err="1"/>
              <a:t>Parliament</a:t>
            </a:r>
            <a:r>
              <a:rPr lang="it-IT" sz="1800" dirty="0"/>
              <a:t>, on a </a:t>
            </a:r>
            <a:r>
              <a:rPr lang="it-IT" sz="1800" dirty="0" err="1"/>
              <a:t>recommendation</a:t>
            </a:r>
            <a:r>
              <a:rPr lang="it-IT" sz="1800" dirty="0"/>
              <a:t> from</a:t>
            </a:r>
          </a:p>
          <a:p>
            <a:pPr marL="0" indent="0">
              <a:buNone/>
            </a:pPr>
            <a:r>
              <a:rPr lang="it-IT" sz="1800" dirty="0"/>
              <a:t>the </a:t>
            </a:r>
            <a:r>
              <a:rPr lang="it-IT" sz="1800" dirty="0" err="1"/>
              <a:t>European</a:t>
            </a:r>
            <a:r>
              <a:rPr lang="it-IT" sz="1800" dirty="0"/>
              <a:t> Central </a:t>
            </a:r>
            <a:r>
              <a:rPr lang="it-IT" sz="1800" dirty="0" err="1"/>
              <a:t>Bank</a:t>
            </a:r>
            <a:r>
              <a:rPr lang="it-IT" sz="1800" dirty="0"/>
              <a:t> or </a:t>
            </a:r>
            <a:r>
              <a:rPr lang="it-IT" sz="1800" dirty="0" err="1"/>
              <a:t>at</a:t>
            </a:r>
            <a:r>
              <a:rPr lang="it-IT" sz="1800" dirty="0"/>
              <a:t> the </a:t>
            </a:r>
            <a:r>
              <a:rPr lang="it-IT" sz="1800" dirty="0" err="1"/>
              <a:t>request</a:t>
            </a:r>
            <a:r>
              <a:rPr lang="it-IT" sz="1800" dirty="0"/>
              <a:t> of the Court of </a:t>
            </a:r>
            <a:r>
              <a:rPr lang="it-IT" sz="1800" dirty="0" err="1"/>
              <a:t>Justice</a:t>
            </a:r>
            <a:r>
              <a:rPr lang="it-IT" sz="1800" dirty="0"/>
              <a:t> or the </a:t>
            </a:r>
            <a:r>
              <a:rPr lang="it-IT" sz="1800" dirty="0" err="1"/>
              <a:t>European</a:t>
            </a:r>
            <a:r>
              <a:rPr lang="it-IT" sz="1800" dirty="0"/>
              <a:t> </a:t>
            </a:r>
            <a:r>
              <a:rPr lang="it-IT" sz="1800" dirty="0" err="1"/>
              <a:t>Investment</a:t>
            </a:r>
            <a:r>
              <a:rPr lang="it-IT" sz="1800" dirty="0"/>
              <a:t> </a:t>
            </a:r>
            <a:r>
              <a:rPr lang="it-IT" sz="1800" dirty="0" err="1"/>
              <a:t>Bank</a:t>
            </a:r>
            <a:r>
              <a:rPr lang="it-IT" sz="1800" dirty="0"/>
              <a:t>.</a:t>
            </a:r>
          </a:p>
        </p:txBody>
      </p:sp>
    </p:spTree>
    <p:extLst>
      <p:ext uri="{BB962C8B-B14F-4D97-AF65-F5344CB8AC3E}">
        <p14:creationId xmlns:p14="http://schemas.microsoft.com/office/powerpoint/2010/main" val="367825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D0547-DB40-4069-81B8-4C8A00F8FE81}"/>
              </a:ext>
            </a:extLst>
          </p:cNvPr>
          <p:cNvSpPr>
            <a:spLocks noGrp="1"/>
          </p:cNvSpPr>
          <p:nvPr>
            <p:ph type="title"/>
          </p:nvPr>
        </p:nvSpPr>
        <p:spPr/>
        <p:txBody>
          <a:bodyPr/>
          <a:lstStyle/>
          <a:p>
            <a:r>
              <a:rPr lang="it-IT" dirty="0"/>
              <a:t>The ordinary legislative procedure</a:t>
            </a:r>
          </a:p>
        </p:txBody>
      </p:sp>
      <p:sp>
        <p:nvSpPr>
          <p:cNvPr id="3" name="Content Placeholder 2">
            <a:extLst>
              <a:ext uri="{FF2B5EF4-FFF2-40B4-BE49-F238E27FC236}">
                <a16:creationId xmlns:a16="http://schemas.microsoft.com/office/drawing/2014/main" id="{9578DAD7-8D2A-4928-9204-D712B3303615}"/>
              </a:ext>
            </a:extLst>
          </p:cNvPr>
          <p:cNvSpPr>
            <a:spLocks noGrp="1"/>
          </p:cNvSpPr>
          <p:nvPr>
            <p:ph idx="1"/>
          </p:nvPr>
        </p:nvSpPr>
        <p:spPr/>
        <p:txBody>
          <a:bodyPr>
            <a:normAutofit fontScale="70000" lnSpcReduction="20000"/>
          </a:bodyPr>
          <a:lstStyle/>
          <a:p>
            <a:pPr marL="0" indent="0" algn="just">
              <a:buNone/>
            </a:pPr>
            <a:r>
              <a:rPr lang="en-US" dirty="0"/>
              <a:t>The ordinary legislative procedure consists in the joint adoption by the European Parliament and the Council of a EU legislative act such as a  regulation, a directive or a decision, on a proposal from the Commission.</a:t>
            </a:r>
          </a:p>
          <a:p>
            <a:pPr marL="0" indent="0" algn="just">
              <a:buNone/>
            </a:pPr>
            <a:endParaRPr lang="en-US" sz="1400" dirty="0"/>
          </a:p>
          <a:p>
            <a:pPr marL="0" indent="0" algn="just">
              <a:buNone/>
            </a:pPr>
            <a:r>
              <a:rPr lang="en-US" dirty="0"/>
              <a:t>The ordinary legislative procedure is defined in Article 294 TFEU. It gives the European Parliament the power to adopt EU legal acts jointly with the Council of the European Union.</a:t>
            </a:r>
          </a:p>
          <a:p>
            <a:pPr marL="0" indent="0" algn="just">
              <a:buNone/>
            </a:pPr>
            <a:endParaRPr lang="en-US" sz="1400" dirty="0"/>
          </a:p>
          <a:p>
            <a:pPr marL="0" indent="0" algn="just">
              <a:buNone/>
            </a:pPr>
            <a:r>
              <a:rPr lang="en-US" dirty="0"/>
              <a:t>The European Parliament has become a co-legislator on an equal footing with the Council, except in the cases provided for in the Treaties where the procedures regarding consultation and approval apply. The ordinary legislative procedure also includes qualified majority voting in the Council.</a:t>
            </a:r>
          </a:p>
        </p:txBody>
      </p:sp>
    </p:spTree>
    <p:extLst>
      <p:ext uri="{BB962C8B-B14F-4D97-AF65-F5344CB8AC3E}">
        <p14:creationId xmlns:p14="http://schemas.microsoft.com/office/powerpoint/2010/main" val="3045733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FD9E2-7631-4E5F-BE38-84A2A908B2E2}"/>
              </a:ext>
            </a:extLst>
          </p:cNvPr>
          <p:cNvSpPr>
            <a:spLocks noGrp="1"/>
          </p:cNvSpPr>
          <p:nvPr>
            <p:ph type="title"/>
          </p:nvPr>
        </p:nvSpPr>
        <p:spPr/>
        <p:txBody>
          <a:bodyPr>
            <a:normAutofit fontScale="90000"/>
          </a:bodyPr>
          <a:lstStyle/>
          <a:p>
            <a:r>
              <a:rPr lang="it-IT" dirty="0"/>
              <a:t> The ordinary legislative procedure</a:t>
            </a:r>
            <a:br>
              <a:rPr lang="it-IT" dirty="0"/>
            </a:br>
            <a:r>
              <a:rPr lang="it-IT" dirty="0"/>
              <a:t>First reading</a:t>
            </a:r>
          </a:p>
        </p:txBody>
      </p:sp>
      <p:graphicFrame>
        <p:nvGraphicFramePr>
          <p:cNvPr id="4" name="Content Placeholder 3">
            <a:extLst>
              <a:ext uri="{FF2B5EF4-FFF2-40B4-BE49-F238E27FC236}">
                <a16:creationId xmlns:a16="http://schemas.microsoft.com/office/drawing/2014/main" id="{A83D593B-6D6D-4C5F-B4C9-89BAADD5A331}"/>
              </a:ext>
            </a:extLst>
          </p:cNvPr>
          <p:cNvGraphicFramePr>
            <a:graphicFrameLocks noGrp="1"/>
          </p:cNvGraphicFramePr>
          <p:nvPr>
            <p:ph idx="1"/>
            <p:extLst>
              <p:ext uri="{D42A27DB-BD31-4B8C-83A1-F6EECF244321}">
                <p14:modId xmlns:p14="http://schemas.microsoft.com/office/powerpoint/2010/main" val="29836287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2468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5F1B8C2-6EC7-7440-92FB-47ADD465A300}"/>
              </a:ext>
            </a:extLst>
          </p:cNvPr>
          <p:cNvSpPr>
            <a:spLocks noGrp="1"/>
          </p:cNvSpPr>
          <p:nvPr>
            <p:ph idx="1"/>
          </p:nvPr>
        </p:nvSpPr>
        <p:spPr>
          <a:xfrm>
            <a:off x="395536" y="476672"/>
            <a:ext cx="8291264" cy="5649491"/>
          </a:xfrm>
        </p:spPr>
        <p:txBody>
          <a:bodyPr>
            <a:normAutofit fontScale="85000" lnSpcReduction="10000"/>
          </a:bodyPr>
          <a:lstStyle/>
          <a:p>
            <a:r>
              <a:rPr lang="it-IT" dirty="0"/>
              <a:t>Under the </a:t>
            </a:r>
            <a:r>
              <a:rPr lang="it-IT" dirty="0" err="1"/>
              <a:t>Treaty</a:t>
            </a:r>
            <a:r>
              <a:rPr lang="it-IT" dirty="0"/>
              <a:t> of </a:t>
            </a:r>
            <a:r>
              <a:rPr lang="it-IT" dirty="0" err="1"/>
              <a:t>Lisbon</a:t>
            </a:r>
            <a:r>
              <a:rPr lang="it-IT" dirty="0"/>
              <a:t>, </a:t>
            </a:r>
            <a:r>
              <a:rPr lang="it-IT" dirty="0" err="1"/>
              <a:t>codecision</a:t>
            </a:r>
            <a:r>
              <a:rPr lang="it-IT" dirty="0"/>
              <a:t> </a:t>
            </a:r>
            <a:r>
              <a:rPr lang="it-IT" dirty="0" err="1"/>
              <a:t>officially</a:t>
            </a:r>
            <a:r>
              <a:rPr lang="it-IT" dirty="0"/>
              <a:t> </a:t>
            </a:r>
            <a:r>
              <a:rPr lang="it-IT" dirty="0" err="1"/>
              <a:t>became</a:t>
            </a:r>
            <a:r>
              <a:rPr lang="it-IT" dirty="0"/>
              <a:t> the '</a:t>
            </a:r>
            <a:r>
              <a:rPr lang="it-IT" dirty="0" err="1"/>
              <a:t>Ordinary</a:t>
            </a:r>
            <a:r>
              <a:rPr lang="it-IT" dirty="0"/>
              <a:t> Legislative Procedure' and the general </a:t>
            </a:r>
            <a:r>
              <a:rPr lang="it-IT" dirty="0" err="1"/>
              <a:t>rule</a:t>
            </a:r>
            <a:r>
              <a:rPr lang="it-IT" dirty="0"/>
              <a:t> for </a:t>
            </a:r>
            <a:r>
              <a:rPr lang="it-IT" dirty="0" err="1"/>
              <a:t>passing</a:t>
            </a:r>
            <a:r>
              <a:rPr lang="it-IT" dirty="0"/>
              <a:t> </a:t>
            </a:r>
            <a:r>
              <a:rPr lang="it-IT" dirty="0" err="1"/>
              <a:t>legislation</a:t>
            </a:r>
            <a:r>
              <a:rPr lang="it-IT" dirty="0"/>
              <a:t> </a:t>
            </a:r>
            <a:r>
              <a:rPr lang="it-IT" dirty="0" err="1"/>
              <a:t>at</a:t>
            </a:r>
            <a:r>
              <a:rPr lang="it-IT" dirty="0"/>
              <a:t> EU </a:t>
            </a:r>
            <a:r>
              <a:rPr lang="it-IT" dirty="0" err="1"/>
              <a:t>level</a:t>
            </a:r>
            <a:r>
              <a:rPr lang="it-IT" dirty="0"/>
              <a:t>, </a:t>
            </a:r>
            <a:r>
              <a:rPr lang="it-IT" dirty="0" err="1"/>
              <a:t>covering</a:t>
            </a:r>
            <a:r>
              <a:rPr lang="it-IT" dirty="0"/>
              <a:t> the </a:t>
            </a:r>
            <a:r>
              <a:rPr lang="it-IT" dirty="0" err="1"/>
              <a:t>vast</a:t>
            </a:r>
            <a:r>
              <a:rPr lang="it-IT" dirty="0"/>
              <a:t> </a:t>
            </a:r>
            <a:r>
              <a:rPr lang="it-IT" dirty="0" err="1"/>
              <a:t>majority</a:t>
            </a:r>
            <a:r>
              <a:rPr lang="it-IT" dirty="0"/>
              <a:t> of </a:t>
            </a:r>
            <a:r>
              <a:rPr lang="it-IT" dirty="0" err="1"/>
              <a:t>areas</a:t>
            </a:r>
            <a:r>
              <a:rPr lang="it-IT" dirty="0"/>
              <a:t> of Union </a:t>
            </a:r>
            <a:r>
              <a:rPr lang="it-IT" dirty="0" err="1"/>
              <a:t>action</a:t>
            </a:r>
            <a:r>
              <a:rPr lang="it-IT" dirty="0"/>
              <a:t>.</a:t>
            </a:r>
          </a:p>
          <a:p>
            <a:r>
              <a:rPr lang="it-IT" dirty="0"/>
              <a:t>The </a:t>
            </a:r>
            <a:r>
              <a:rPr lang="it-IT" dirty="0" err="1"/>
              <a:t>main</a:t>
            </a:r>
            <a:r>
              <a:rPr lang="it-IT" dirty="0"/>
              <a:t> </a:t>
            </a:r>
            <a:r>
              <a:rPr lang="it-IT" dirty="0" err="1"/>
              <a:t>characteristic</a:t>
            </a:r>
            <a:r>
              <a:rPr lang="it-IT" dirty="0"/>
              <a:t> of the </a:t>
            </a:r>
            <a:r>
              <a:rPr lang="it-IT" dirty="0" err="1"/>
              <a:t>ordinary</a:t>
            </a:r>
            <a:r>
              <a:rPr lang="it-IT" dirty="0"/>
              <a:t> legislative procedure </a:t>
            </a:r>
            <a:r>
              <a:rPr lang="it-IT" dirty="0" err="1"/>
              <a:t>is</a:t>
            </a:r>
            <a:r>
              <a:rPr lang="it-IT" dirty="0"/>
              <a:t> the </a:t>
            </a:r>
            <a:r>
              <a:rPr lang="it-IT" dirty="0" err="1"/>
              <a:t>adoption</a:t>
            </a:r>
            <a:r>
              <a:rPr lang="it-IT" dirty="0"/>
              <a:t> of </a:t>
            </a:r>
            <a:r>
              <a:rPr lang="it-IT" dirty="0" err="1"/>
              <a:t>legislation</a:t>
            </a:r>
            <a:r>
              <a:rPr lang="it-IT" dirty="0"/>
              <a:t> </a:t>
            </a:r>
            <a:r>
              <a:rPr lang="it-IT" dirty="0" err="1"/>
              <a:t>jointly</a:t>
            </a:r>
            <a:r>
              <a:rPr lang="it-IT" dirty="0"/>
              <a:t> and on an </a:t>
            </a:r>
            <a:r>
              <a:rPr lang="it-IT" dirty="0" err="1"/>
              <a:t>equal</a:t>
            </a:r>
            <a:r>
              <a:rPr lang="it-IT" dirty="0"/>
              <a:t> footing by </a:t>
            </a:r>
            <a:r>
              <a:rPr lang="it-IT" dirty="0" err="1"/>
              <a:t>Parliament</a:t>
            </a:r>
            <a:r>
              <a:rPr lang="it-IT" dirty="0"/>
              <a:t> and the </a:t>
            </a:r>
            <a:r>
              <a:rPr lang="it-IT" dirty="0" err="1"/>
              <a:t>Council</a:t>
            </a:r>
            <a:r>
              <a:rPr lang="it-IT" dirty="0"/>
              <a:t>. </a:t>
            </a:r>
          </a:p>
          <a:p>
            <a:r>
              <a:rPr lang="it-IT" dirty="0" err="1"/>
              <a:t>It</a:t>
            </a:r>
            <a:r>
              <a:rPr lang="it-IT" dirty="0"/>
              <a:t> </a:t>
            </a:r>
            <a:r>
              <a:rPr lang="it-IT" dirty="0" err="1"/>
              <a:t>starts</a:t>
            </a:r>
            <a:r>
              <a:rPr lang="it-IT" dirty="0"/>
              <a:t> with a legislative </a:t>
            </a:r>
            <a:r>
              <a:rPr lang="it-IT" dirty="0" err="1"/>
              <a:t>proposal</a:t>
            </a:r>
            <a:r>
              <a:rPr lang="it-IT" dirty="0"/>
              <a:t> from the </a:t>
            </a:r>
            <a:r>
              <a:rPr lang="it-IT" dirty="0" err="1"/>
              <a:t>Commission</a:t>
            </a:r>
            <a:r>
              <a:rPr lang="it-IT" dirty="0"/>
              <a:t> (</a:t>
            </a:r>
            <a:r>
              <a:rPr lang="it-IT" dirty="0" err="1"/>
              <a:t>normally</a:t>
            </a:r>
            <a:r>
              <a:rPr lang="it-IT" dirty="0"/>
              <a:t> for a </a:t>
            </a:r>
            <a:r>
              <a:rPr lang="it-IT" dirty="0" err="1"/>
              <a:t>regulation</a:t>
            </a:r>
            <a:r>
              <a:rPr lang="it-IT" dirty="0"/>
              <a:t>, </a:t>
            </a:r>
            <a:r>
              <a:rPr lang="it-IT" dirty="0" err="1"/>
              <a:t>directive</a:t>
            </a:r>
            <a:r>
              <a:rPr lang="it-IT" dirty="0"/>
              <a:t> or </a:t>
            </a:r>
            <a:r>
              <a:rPr lang="it-IT" dirty="0" err="1"/>
              <a:t>decision</a:t>
            </a:r>
            <a:r>
              <a:rPr lang="it-IT" dirty="0"/>
              <a:t>) and </a:t>
            </a:r>
            <a:r>
              <a:rPr lang="it-IT" dirty="0" err="1"/>
              <a:t>consists</a:t>
            </a:r>
            <a:r>
              <a:rPr lang="it-IT" dirty="0"/>
              <a:t> of up to </a:t>
            </a:r>
            <a:r>
              <a:rPr lang="it-IT" dirty="0" err="1"/>
              <a:t>three</a:t>
            </a:r>
            <a:r>
              <a:rPr lang="it-IT" dirty="0"/>
              <a:t> </a:t>
            </a:r>
            <a:r>
              <a:rPr lang="it-IT" dirty="0" err="1"/>
              <a:t>readings</a:t>
            </a:r>
            <a:r>
              <a:rPr lang="it-IT" dirty="0"/>
              <a:t>, with the </a:t>
            </a:r>
            <a:r>
              <a:rPr lang="it-IT" dirty="0" err="1"/>
              <a:t>possibility</a:t>
            </a:r>
            <a:r>
              <a:rPr lang="it-IT" dirty="0"/>
              <a:t> for the co-</a:t>
            </a:r>
            <a:r>
              <a:rPr lang="it-IT" dirty="0" err="1"/>
              <a:t>legislators</a:t>
            </a:r>
            <a:r>
              <a:rPr lang="it-IT" dirty="0"/>
              <a:t> to </a:t>
            </a:r>
            <a:r>
              <a:rPr lang="it-IT" dirty="0" err="1"/>
              <a:t>agree</a:t>
            </a:r>
            <a:r>
              <a:rPr lang="it-IT" dirty="0"/>
              <a:t> on a joint text - and </a:t>
            </a:r>
            <a:r>
              <a:rPr lang="it-IT" dirty="0" err="1"/>
              <a:t>thereby</a:t>
            </a:r>
            <a:r>
              <a:rPr lang="it-IT" dirty="0"/>
              <a:t> conclude the procedure - </a:t>
            </a:r>
            <a:r>
              <a:rPr lang="it-IT" dirty="0" err="1"/>
              <a:t>at</a:t>
            </a:r>
            <a:r>
              <a:rPr lang="it-IT" dirty="0"/>
              <a:t> </a:t>
            </a:r>
            <a:r>
              <a:rPr lang="it-IT" dirty="0" err="1"/>
              <a:t>any</a:t>
            </a:r>
            <a:r>
              <a:rPr lang="it-IT" dirty="0"/>
              <a:t> </a:t>
            </a:r>
            <a:r>
              <a:rPr lang="it-IT" dirty="0" err="1"/>
              <a:t>reading</a:t>
            </a:r>
            <a:endParaRPr lang="it-IT" dirty="0"/>
          </a:p>
        </p:txBody>
      </p:sp>
    </p:spTree>
    <p:extLst>
      <p:ext uri="{BB962C8B-B14F-4D97-AF65-F5344CB8AC3E}">
        <p14:creationId xmlns:p14="http://schemas.microsoft.com/office/powerpoint/2010/main" val="3637530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CFE0FE-6D6B-304B-99CE-BB74C6D93AF3}"/>
              </a:ext>
            </a:extLst>
          </p:cNvPr>
          <p:cNvSpPr>
            <a:spLocks noGrp="1"/>
          </p:cNvSpPr>
          <p:nvPr>
            <p:ph type="title"/>
          </p:nvPr>
        </p:nvSpPr>
        <p:spPr/>
        <p:txBody>
          <a:bodyPr/>
          <a:lstStyle/>
          <a:p>
            <a:r>
              <a:rPr lang="it-IT" dirty="0" err="1"/>
              <a:t>Different</a:t>
            </a:r>
            <a:r>
              <a:rPr lang="it-IT" dirty="0"/>
              <a:t> </a:t>
            </a:r>
            <a:r>
              <a:rPr lang="it-IT" dirty="0" err="1"/>
              <a:t>steps</a:t>
            </a:r>
            <a:r>
              <a:rPr lang="it-IT" dirty="0"/>
              <a:t> / </a:t>
            </a:r>
            <a:r>
              <a:rPr lang="it-IT" dirty="0" err="1"/>
              <a:t>readings</a:t>
            </a:r>
            <a:endParaRPr lang="it-IT" dirty="0"/>
          </a:p>
        </p:txBody>
      </p:sp>
      <p:sp>
        <p:nvSpPr>
          <p:cNvPr id="3" name="Segnaposto contenuto 2">
            <a:extLst>
              <a:ext uri="{FF2B5EF4-FFF2-40B4-BE49-F238E27FC236}">
                <a16:creationId xmlns:a16="http://schemas.microsoft.com/office/drawing/2014/main" id="{263999FA-92BF-D747-8F44-231CD4A45514}"/>
              </a:ext>
            </a:extLst>
          </p:cNvPr>
          <p:cNvSpPr>
            <a:spLocks noGrp="1"/>
          </p:cNvSpPr>
          <p:nvPr>
            <p:ph idx="1"/>
          </p:nvPr>
        </p:nvSpPr>
        <p:spPr/>
        <p:txBody>
          <a:bodyPr>
            <a:normAutofit fontScale="77500" lnSpcReduction="20000"/>
          </a:bodyPr>
          <a:lstStyle/>
          <a:p>
            <a:r>
              <a:rPr lang="it-IT" dirty="0"/>
              <a:t>At first </a:t>
            </a:r>
            <a:r>
              <a:rPr lang="it-IT" dirty="0" err="1"/>
              <a:t>reading</a:t>
            </a:r>
            <a:r>
              <a:rPr lang="it-IT" dirty="0"/>
              <a:t>, </a:t>
            </a:r>
            <a:r>
              <a:rPr lang="it-IT" dirty="0" err="1"/>
              <a:t>Parliament</a:t>
            </a:r>
            <a:r>
              <a:rPr lang="it-IT" dirty="0"/>
              <a:t> and </a:t>
            </a:r>
            <a:r>
              <a:rPr lang="it-IT" dirty="0" err="1"/>
              <a:t>Council</a:t>
            </a:r>
            <a:r>
              <a:rPr lang="it-IT" dirty="0"/>
              <a:t> </a:t>
            </a:r>
            <a:r>
              <a:rPr lang="it-IT" dirty="0" err="1"/>
              <a:t>examine</a:t>
            </a:r>
            <a:r>
              <a:rPr lang="it-IT" dirty="0"/>
              <a:t> in </a:t>
            </a:r>
            <a:r>
              <a:rPr lang="it-IT" dirty="0" err="1"/>
              <a:t>parallel</a:t>
            </a:r>
            <a:r>
              <a:rPr lang="it-IT" dirty="0"/>
              <a:t> the </a:t>
            </a:r>
            <a:r>
              <a:rPr lang="it-IT" dirty="0" err="1"/>
              <a:t>Commission's</a:t>
            </a:r>
            <a:r>
              <a:rPr lang="it-IT" dirty="0"/>
              <a:t> </a:t>
            </a:r>
            <a:r>
              <a:rPr lang="it-IT" dirty="0" err="1"/>
              <a:t>proposal</a:t>
            </a:r>
            <a:r>
              <a:rPr lang="it-IT" dirty="0"/>
              <a:t>. </a:t>
            </a:r>
            <a:r>
              <a:rPr lang="it-IT" dirty="0" err="1"/>
              <a:t>It</a:t>
            </a:r>
            <a:r>
              <a:rPr lang="it-IT" dirty="0"/>
              <a:t> </a:t>
            </a:r>
            <a:r>
              <a:rPr lang="it-IT" dirty="0" err="1"/>
              <a:t>is</a:t>
            </a:r>
            <a:r>
              <a:rPr lang="it-IT" dirty="0"/>
              <a:t>, </a:t>
            </a:r>
            <a:r>
              <a:rPr lang="it-IT" dirty="0" err="1"/>
              <a:t>however</a:t>
            </a:r>
            <a:r>
              <a:rPr lang="it-IT" dirty="0"/>
              <a:t>, the </a:t>
            </a:r>
            <a:r>
              <a:rPr lang="it-IT" dirty="0" err="1"/>
              <a:t>Parliament</a:t>
            </a:r>
            <a:r>
              <a:rPr lang="it-IT" dirty="0"/>
              <a:t> </a:t>
            </a:r>
            <a:r>
              <a:rPr lang="it-IT" dirty="0" err="1"/>
              <a:t>that</a:t>
            </a:r>
            <a:r>
              <a:rPr lang="it-IT" dirty="0"/>
              <a:t> </a:t>
            </a:r>
            <a:r>
              <a:rPr lang="it-IT" dirty="0" err="1"/>
              <a:t>acts</a:t>
            </a:r>
            <a:r>
              <a:rPr lang="it-IT" dirty="0"/>
              <a:t> first, </a:t>
            </a:r>
            <a:r>
              <a:rPr lang="it-IT" dirty="0" err="1"/>
              <a:t>voting</a:t>
            </a:r>
            <a:r>
              <a:rPr lang="it-IT" dirty="0"/>
              <a:t> by a </a:t>
            </a:r>
            <a:r>
              <a:rPr lang="it-IT" dirty="0" err="1"/>
              <a:t>simple</a:t>
            </a:r>
            <a:r>
              <a:rPr lang="it-IT" dirty="0"/>
              <a:t> </a:t>
            </a:r>
            <a:r>
              <a:rPr lang="it-IT" dirty="0" err="1"/>
              <a:t>majority</a:t>
            </a:r>
            <a:r>
              <a:rPr lang="it-IT" dirty="0"/>
              <a:t> (i.e. a </a:t>
            </a:r>
            <a:r>
              <a:rPr lang="it-IT" dirty="0" err="1"/>
              <a:t>majority</a:t>
            </a:r>
            <a:r>
              <a:rPr lang="it-IT" dirty="0"/>
              <a:t> of the </a:t>
            </a:r>
            <a:r>
              <a:rPr lang="it-IT" dirty="0" err="1"/>
              <a:t>votes</a:t>
            </a:r>
            <a:r>
              <a:rPr lang="it-IT" dirty="0"/>
              <a:t> cast) and </a:t>
            </a:r>
            <a:r>
              <a:rPr lang="it-IT" dirty="0" err="1"/>
              <a:t>usually</a:t>
            </a:r>
            <a:r>
              <a:rPr lang="it-IT" dirty="0"/>
              <a:t> on the </a:t>
            </a:r>
            <a:r>
              <a:rPr lang="it-IT" dirty="0" err="1"/>
              <a:t>basis</a:t>
            </a:r>
            <a:r>
              <a:rPr lang="it-IT" dirty="0"/>
              <a:t> of a report </a:t>
            </a:r>
            <a:r>
              <a:rPr lang="it-IT" dirty="0" err="1"/>
              <a:t>prepared</a:t>
            </a:r>
            <a:r>
              <a:rPr lang="it-IT" dirty="0"/>
              <a:t> by </a:t>
            </a:r>
            <a:r>
              <a:rPr lang="it-IT" dirty="0" err="1"/>
              <a:t>one</a:t>
            </a:r>
            <a:r>
              <a:rPr lang="it-IT" dirty="0"/>
              <a:t> of </a:t>
            </a:r>
            <a:r>
              <a:rPr lang="it-IT" dirty="0" err="1"/>
              <a:t>its</a:t>
            </a:r>
            <a:r>
              <a:rPr lang="it-IT" dirty="0"/>
              <a:t> </a:t>
            </a:r>
            <a:r>
              <a:rPr lang="it-IT" dirty="0" err="1"/>
              <a:t>committees</a:t>
            </a:r>
            <a:r>
              <a:rPr lang="it-IT" dirty="0"/>
              <a:t>, in </a:t>
            </a:r>
            <a:r>
              <a:rPr lang="it-IT" dirty="0" err="1"/>
              <a:t>most</a:t>
            </a:r>
            <a:r>
              <a:rPr lang="it-IT" dirty="0"/>
              <a:t> </a:t>
            </a:r>
            <a:r>
              <a:rPr lang="it-IT" dirty="0" err="1"/>
              <a:t>cases</a:t>
            </a:r>
            <a:r>
              <a:rPr lang="it-IT" dirty="0"/>
              <a:t> </a:t>
            </a:r>
            <a:r>
              <a:rPr lang="it-IT" dirty="0" err="1"/>
              <a:t>either</a:t>
            </a:r>
            <a:r>
              <a:rPr lang="it-IT" dirty="0"/>
              <a:t> </a:t>
            </a:r>
            <a:r>
              <a:rPr lang="it-IT" dirty="0" err="1"/>
              <a:t>amending</a:t>
            </a:r>
            <a:r>
              <a:rPr lang="it-IT" dirty="0"/>
              <a:t> the </a:t>
            </a:r>
            <a:r>
              <a:rPr lang="it-IT" dirty="0" err="1"/>
              <a:t>Commission's</a:t>
            </a:r>
            <a:r>
              <a:rPr lang="it-IT" dirty="0"/>
              <a:t> </a:t>
            </a:r>
            <a:r>
              <a:rPr lang="it-IT" dirty="0" err="1"/>
              <a:t>proposal</a:t>
            </a:r>
            <a:r>
              <a:rPr lang="it-IT" dirty="0"/>
              <a:t> or </a:t>
            </a:r>
            <a:r>
              <a:rPr lang="it-IT" dirty="0" err="1"/>
              <a:t>adopting</a:t>
            </a:r>
            <a:r>
              <a:rPr lang="it-IT" dirty="0"/>
              <a:t> </a:t>
            </a:r>
            <a:r>
              <a:rPr lang="it-IT" dirty="0" err="1"/>
              <a:t>it</a:t>
            </a:r>
            <a:r>
              <a:rPr lang="it-IT" dirty="0"/>
              <a:t> </a:t>
            </a:r>
            <a:r>
              <a:rPr lang="it-IT" dirty="0" err="1"/>
              <a:t>without</a:t>
            </a:r>
            <a:r>
              <a:rPr lang="it-IT" dirty="0"/>
              <a:t> </a:t>
            </a:r>
            <a:r>
              <a:rPr lang="it-IT" dirty="0" err="1"/>
              <a:t>amendments</a:t>
            </a:r>
            <a:r>
              <a:rPr lang="it-IT" dirty="0"/>
              <a:t>. </a:t>
            </a:r>
            <a:r>
              <a:rPr lang="it-IT" dirty="0" err="1"/>
              <a:t>It</a:t>
            </a:r>
            <a:r>
              <a:rPr lang="it-IT" dirty="0"/>
              <a:t> can </a:t>
            </a:r>
            <a:r>
              <a:rPr lang="it-IT" dirty="0" err="1"/>
              <a:t>also</a:t>
            </a:r>
            <a:r>
              <a:rPr lang="it-IT" dirty="0"/>
              <a:t> </a:t>
            </a:r>
            <a:r>
              <a:rPr lang="it-IT" dirty="0" err="1"/>
              <a:t>reject</a:t>
            </a:r>
            <a:r>
              <a:rPr lang="it-IT" dirty="0"/>
              <a:t> the </a:t>
            </a:r>
            <a:r>
              <a:rPr lang="it-IT" dirty="0" err="1"/>
              <a:t>proposal</a:t>
            </a:r>
            <a:r>
              <a:rPr lang="it-IT" dirty="0"/>
              <a:t> </a:t>
            </a:r>
            <a:r>
              <a:rPr lang="it-IT" dirty="0" err="1"/>
              <a:t>altogether</a:t>
            </a:r>
            <a:r>
              <a:rPr lang="it-IT" dirty="0"/>
              <a:t>. </a:t>
            </a:r>
            <a:r>
              <a:rPr lang="it-IT" dirty="0" err="1"/>
              <a:t>After</a:t>
            </a:r>
            <a:r>
              <a:rPr lang="it-IT" dirty="0"/>
              <a:t> the </a:t>
            </a:r>
            <a:r>
              <a:rPr lang="it-IT" dirty="0" err="1"/>
              <a:t>Parliament</a:t>
            </a:r>
            <a:r>
              <a:rPr lang="it-IT" dirty="0"/>
              <a:t> </a:t>
            </a:r>
            <a:r>
              <a:rPr lang="it-IT" dirty="0" err="1"/>
              <a:t>has</a:t>
            </a:r>
            <a:r>
              <a:rPr lang="it-IT" dirty="0"/>
              <a:t> </a:t>
            </a:r>
            <a:r>
              <a:rPr lang="it-IT" dirty="0" err="1"/>
              <a:t>adopted</a:t>
            </a:r>
            <a:r>
              <a:rPr lang="it-IT" dirty="0"/>
              <a:t> </a:t>
            </a:r>
            <a:r>
              <a:rPr lang="it-IT" dirty="0" err="1"/>
              <a:t>its</a:t>
            </a:r>
            <a:r>
              <a:rPr lang="it-IT" dirty="0"/>
              <a:t> position, the </a:t>
            </a:r>
            <a:r>
              <a:rPr lang="it-IT" dirty="0" err="1"/>
              <a:t>Council</a:t>
            </a:r>
            <a:r>
              <a:rPr lang="it-IT" dirty="0"/>
              <a:t> </a:t>
            </a:r>
            <a:r>
              <a:rPr lang="it-IT" dirty="0" err="1"/>
              <a:t>may</a:t>
            </a:r>
            <a:r>
              <a:rPr lang="it-IT" dirty="0"/>
              <a:t> decide to </a:t>
            </a:r>
            <a:r>
              <a:rPr lang="it-IT" dirty="0" err="1"/>
              <a:t>accept</a:t>
            </a:r>
            <a:r>
              <a:rPr lang="it-IT" dirty="0"/>
              <a:t> </a:t>
            </a:r>
            <a:r>
              <a:rPr lang="it-IT" dirty="0" err="1"/>
              <a:t>Parliament's</a:t>
            </a:r>
            <a:r>
              <a:rPr lang="it-IT" dirty="0"/>
              <a:t> position, in </a:t>
            </a:r>
            <a:r>
              <a:rPr lang="it-IT" dirty="0" err="1"/>
              <a:t>which</a:t>
            </a:r>
            <a:r>
              <a:rPr lang="it-IT" dirty="0"/>
              <a:t> case the legislative </a:t>
            </a:r>
            <a:r>
              <a:rPr lang="it-IT" dirty="0" err="1"/>
              <a:t>act</a:t>
            </a:r>
            <a:r>
              <a:rPr lang="it-IT" dirty="0"/>
              <a:t> </a:t>
            </a:r>
            <a:r>
              <a:rPr lang="it-IT" dirty="0" err="1"/>
              <a:t>is</a:t>
            </a:r>
            <a:r>
              <a:rPr lang="it-IT" dirty="0"/>
              <a:t> </a:t>
            </a:r>
            <a:r>
              <a:rPr lang="it-IT" dirty="0" err="1"/>
              <a:t>adopted</a:t>
            </a:r>
            <a:r>
              <a:rPr lang="it-IT" dirty="0"/>
              <a:t>, or </a:t>
            </a:r>
            <a:r>
              <a:rPr lang="it-IT" dirty="0" err="1"/>
              <a:t>it</a:t>
            </a:r>
            <a:r>
              <a:rPr lang="it-IT" dirty="0"/>
              <a:t> </a:t>
            </a:r>
            <a:r>
              <a:rPr lang="it-IT" dirty="0" err="1"/>
              <a:t>may</a:t>
            </a:r>
            <a:r>
              <a:rPr lang="it-IT" dirty="0"/>
              <a:t> </a:t>
            </a:r>
            <a:r>
              <a:rPr lang="it-IT" dirty="0" err="1"/>
              <a:t>adopt</a:t>
            </a:r>
            <a:r>
              <a:rPr lang="it-IT" dirty="0"/>
              <a:t> a </a:t>
            </a:r>
            <a:r>
              <a:rPr lang="it-IT" dirty="0" err="1"/>
              <a:t>different</a:t>
            </a:r>
            <a:r>
              <a:rPr lang="it-IT" dirty="0"/>
              <a:t> position </a:t>
            </a:r>
            <a:r>
              <a:rPr lang="it-IT" dirty="0" err="1"/>
              <a:t>at</a:t>
            </a:r>
            <a:r>
              <a:rPr lang="it-IT" dirty="0"/>
              <a:t> first </a:t>
            </a:r>
            <a:r>
              <a:rPr lang="it-IT" dirty="0" err="1"/>
              <a:t>reading</a:t>
            </a:r>
            <a:r>
              <a:rPr lang="it-IT" dirty="0"/>
              <a:t> and </a:t>
            </a:r>
            <a:r>
              <a:rPr lang="it-IT" dirty="0" err="1"/>
              <a:t>communicate</a:t>
            </a:r>
            <a:r>
              <a:rPr lang="it-IT" dirty="0"/>
              <a:t> </a:t>
            </a:r>
            <a:r>
              <a:rPr lang="it-IT" dirty="0" err="1"/>
              <a:t>it</a:t>
            </a:r>
            <a:r>
              <a:rPr lang="it-IT" dirty="0"/>
              <a:t> to </a:t>
            </a:r>
            <a:r>
              <a:rPr lang="it-IT" dirty="0" err="1"/>
              <a:t>Parliament</a:t>
            </a:r>
            <a:r>
              <a:rPr lang="it-IT" dirty="0"/>
              <a:t> for a </a:t>
            </a:r>
            <a:r>
              <a:rPr lang="it-IT" dirty="0" err="1"/>
              <a:t>second</a:t>
            </a:r>
            <a:r>
              <a:rPr lang="it-IT" dirty="0"/>
              <a:t> </a:t>
            </a:r>
            <a:r>
              <a:rPr lang="it-IT" dirty="0" err="1"/>
              <a:t>reading</a:t>
            </a:r>
            <a:r>
              <a:rPr lang="it-IT" dirty="0"/>
              <a:t>. </a:t>
            </a:r>
            <a:r>
              <a:rPr lang="it-IT" dirty="0" err="1"/>
              <a:t>Neither</a:t>
            </a:r>
            <a:r>
              <a:rPr lang="it-IT" dirty="0"/>
              <a:t> the </a:t>
            </a:r>
            <a:r>
              <a:rPr lang="it-IT" dirty="0" err="1"/>
              <a:t>Parliament</a:t>
            </a:r>
            <a:r>
              <a:rPr lang="it-IT" dirty="0"/>
              <a:t> </a:t>
            </a:r>
            <a:r>
              <a:rPr lang="it-IT" dirty="0" err="1"/>
              <a:t>nor</a:t>
            </a:r>
            <a:r>
              <a:rPr lang="it-IT" dirty="0"/>
              <a:t> the </a:t>
            </a:r>
            <a:r>
              <a:rPr lang="it-IT" dirty="0" err="1"/>
              <a:t>Council</a:t>
            </a:r>
            <a:r>
              <a:rPr lang="it-IT" dirty="0"/>
              <a:t> </a:t>
            </a:r>
            <a:r>
              <a:rPr lang="it-IT" dirty="0" err="1"/>
              <a:t>is</a:t>
            </a:r>
            <a:r>
              <a:rPr lang="it-IT" dirty="0"/>
              <a:t> </a:t>
            </a:r>
            <a:r>
              <a:rPr lang="it-IT" dirty="0" err="1"/>
              <a:t>subject</a:t>
            </a:r>
            <a:r>
              <a:rPr lang="it-IT" dirty="0"/>
              <a:t> to </a:t>
            </a:r>
            <a:r>
              <a:rPr lang="it-IT" dirty="0" err="1"/>
              <a:t>any</a:t>
            </a:r>
            <a:r>
              <a:rPr lang="it-IT" dirty="0"/>
              <a:t> time </a:t>
            </a:r>
            <a:r>
              <a:rPr lang="it-IT" dirty="0" err="1"/>
              <a:t>limit</a:t>
            </a:r>
            <a:r>
              <a:rPr lang="it-IT" dirty="0"/>
              <a:t> by </a:t>
            </a:r>
            <a:r>
              <a:rPr lang="it-IT" dirty="0" err="1"/>
              <a:t>which</a:t>
            </a:r>
            <a:r>
              <a:rPr lang="it-IT" dirty="0"/>
              <a:t> </a:t>
            </a:r>
            <a:r>
              <a:rPr lang="it-IT" dirty="0" err="1"/>
              <a:t>it</a:t>
            </a:r>
            <a:r>
              <a:rPr lang="it-IT" dirty="0"/>
              <a:t> must conclude </a:t>
            </a:r>
            <a:r>
              <a:rPr lang="it-IT" dirty="0" err="1"/>
              <a:t>its</a:t>
            </a:r>
            <a:r>
              <a:rPr lang="it-IT" dirty="0"/>
              <a:t> first </a:t>
            </a:r>
            <a:r>
              <a:rPr lang="it-IT" dirty="0" err="1"/>
              <a:t>reading</a:t>
            </a:r>
            <a:r>
              <a:rPr lang="it-IT" dirty="0"/>
              <a:t>.</a:t>
            </a:r>
          </a:p>
        </p:txBody>
      </p:sp>
    </p:spTree>
    <p:extLst>
      <p:ext uri="{BB962C8B-B14F-4D97-AF65-F5344CB8AC3E}">
        <p14:creationId xmlns:p14="http://schemas.microsoft.com/office/powerpoint/2010/main" val="81324329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2F291A6D258541BEF8B462ABA39866" ma:contentTypeVersion="2" ma:contentTypeDescription="Create a new document." ma:contentTypeScope="" ma:versionID="4d5a3919f8c76ed84f3084fead42af4f">
  <xsd:schema xmlns:xsd="http://www.w3.org/2001/XMLSchema" xmlns:xs="http://www.w3.org/2001/XMLSchema" xmlns:p="http://schemas.microsoft.com/office/2006/metadata/properties" xmlns:ns2="4029739c-eb3f-481c-bfff-60a2e7fb6df0" targetNamespace="http://schemas.microsoft.com/office/2006/metadata/properties" ma:root="true" ma:fieldsID="891da6b4481bbde9d6b14cf7464d41e3" ns2:_="">
    <xsd:import namespace="4029739c-eb3f-481c-bfff-60a2e7fb6df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29739c-eb3f-481c-bfff-60a2e7fb6d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889F10-B000-4B31-A849-88FFB8810CBF}">
  <ds:schemaRefs>
    <ds:schemaRef ds:uri="http://schemas.microsoft.com/sharepoint/v3/contenttype/forms"/>
  </ds:schemaRefs>
</ds:datastoreItem>
</file>

<file path=customXml/itemProps2.xml><?xml version="1.0" encoding="utf-8"?>
<ds:datastoreItem xmlns:ds="http://schemas.openxmlformats.org/officeDocument/2006/customXml" ds:itemID="{7884C63D-CE15-415A-8854-6E113D77E81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F489242-7993-4367-AD29-7EA3BE7DE7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29739c-eb3f-481c-bfff-60a2e7fb6d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665</TotalTime>
  <Words>1437</Words>
  <Application>Microsoft Office PowerPoint</Application>
  <PresentationFormat>Presentazione su schermo (4:3)</PresentationFormat>
  <Paragraphs>71</Paragraphs>
  <Slides>16</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Wingdings</vt:lpstr>
      <vt:lpstr>Tema di Office</vt:lpstr>
      <vt:lpstr>Precedures for adopting legislative and non-legislative acts</vt:lpstr>
      <vt:lpstr>Overview</vt:lpstr>
      <vt:lpstr>PRINCPLE OF THE LEGAL BASIS</vt:lpstr>
      <vt:lpstr>«Centre of gravity» test</vt:lpstr>
      <vt:lpstr>Article 289 TFEU</vt:lpstr>
      <vt:lpstr>The ordinary legislative procedure</vt:lpstr>
      <vt:lpstr> The ordinary legislative procedure First reading</vt:lpstr>
      <vt:lpstr>Presentazione standard di PowerPoint</vt:lpstr>
      <vt:lpstr>Different steps / readings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Special legislative procedures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institutional framework of the European Union</dc:title>
  <dc:creator>Flavia</dc:creator>
  <cp:lastModifiedBy>Sarah Lattanzi</cp:lastModifiedBy>
  <cp:revision>40</cp:revision>
  <dcterms:created xsi:type="dcterms:W3CDTF">2019-02-24T20:30:42Z</dcterms:created>
  <dcterms:modified xsi:type="dcterms:W3CDTF">2024-03-06T13:54:43Z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0x010100552F291A6D258541BEF8B462ABA39866</vt:lpwstr>
  </property>
</Properties>
</file>