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9" r:id="rId2"/>
    <p:sldId id="260" r:id="rId3"/>
    <p:sldId id="264" r:id="rId4"/>
    <p:sldId id="265" r:id="rId5"/>
    <p:sldId id="266" r:id="rId6"/>
    <p:sldId id="267" r:id="rId7"/>
    <p:sldId id="268" r:id="rId8"/>
    <p:sldId id="303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304" r:id="rId25"/>
    <p:sldId id="284" r:id="rId26"/>
    <p:sldId id="285" r:id="rId27"/>
    <p:sldId id="286" r:id="rId28"/>
    <p:sldId id="287" r:id="rId29"/>
    <p:sldId id="311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4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custDataLst>
    <p:tags r:id="rId48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2" autoAdjust="0"/>
    <p:restoredTop sz="93741" autoAdjust="0"/>
  </p:normalViewPr>
  <p:slideViewPr>
    <p:cSldViewPr snapToGrid="0">
      <p:cViewPr varScale="1">
        <p:scale>
          <a:sx n="107" d="100"/>
          <a:sy n="107" d="100"/>
        </p:scale>
        <p:origin x="17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185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BE4228C-D63B-4AB4-6CE4-7B7D21BD0B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F0CE3BD-8CE8-FBA6-CFB7-A80706CB09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8F6E866-CC13-27F1-9B5D-FC58A770B4E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708A53D4-5F70-2CD1-4894-42ABCCAC4E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8F68547-27B0-7D43-A259-744F302E4880}" type="slidenum">
              <a:rPr lang="en-US" altLang="it-IT"/>
              <a:pPr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DEEF8B7-441E-EFC5-91E6-616FB36BF5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8D0BBC0-4ACE-2DF9-8FFB-9544687198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919CF4C-DC87-9559-6EDC-D0D83D81E1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F4FB18C5-3D18-4E57-033D-3F02EB1A49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68C6F4B4-BF46-FF3B-7165-399C9C2103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5091B335-761F-6244-8AF3-582D8777A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C0319F6-FC4C-174A-B448-07D6BDEC842F}" type="slidenum">
              <a:rPr lang="en-US" altLang="it-IT"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BA1235-A5E7-A1F8-3763-3C771CD914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0DEEA90-0E08-124D-922E-E44E92BAB1E2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8F85D56-4823-BB7F-0C7C-CCE8D3A8B0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789B161-CF1C-5980-A65D-5DA9E969F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E42D59CA-DE12-5020-DE72-CAD59378BB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1782312-AA55-A040-9057-6B225A9528B4}" type="slidenum">
              <a:rPr lang="en-US" altLang="en-US"/>
              <a:t>10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3A1DE75-679D-FC30-1C0C-D0B673C66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44600" y="609600"/>
            <a:ext cx="4368800" cy="3276600"/>
          </a:xfrm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7823F454-4BA5-38EF-354D-440892336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4038600"/>
            <a:ext cx="4800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La cosa più importante che gli studenti dovrebbero trarre da questa diapositiva è la seguente:</a:t>
            </a:r>
          </a:p>
          <a:p>
            <a:pPr eaLnBrk="1" hangingPunct="1"/>
            <a:r>
              <a:rPr lang="en-US" altLang="en-US"/>
              <a:t>Ogni misura successiva dell'offerta di moneta è più ampia e meno liquida di quella che segue.  Cioè, 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I depositi in conto corrente (in M1 ma non in C) sono meno liquidi della moneta.  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Le quote dei fondi comuni monetari (in M3 ma non in M2) sono meno liquide dei depositi a vista o di altri depositi inclusi in M2. 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Sta a voi decidere se richiedere agli studenti di imparare le definizioni di </a:t>
            </a:r>
            <a:r>
              <a:rPr lang="en-US" altLang="en-US" u="sng"/>
              <a:t>ogni </a:t>
            </a:r>
            <a:r>
              <a:rPr lang="en-US" altLang="en-US"/>
              <a:t>componente di ciascun aggregato monetario.  La maggior parte dei professori concorda sul fatto che gli studenti dovrebbero imparare le definizioni di M1, M2, depositi a vista e depositi a termine.  Alcuni professori ritengono che, poiché la quantità di informazioni che gli studenti possono apprendere in un semestre è limitata, non valga la pena richiedere agli studenti di imparare termini come "pronti contro termine".  Tuttavia, è possibile fornire verbalmente le definizioni di tali termini per aiutare gli studenti a comprendere meglio la natura degli aggregati monetari.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D9D742F4-ECEF-9317-6A4A-3939BF6D4A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D76A4F4-9E9A-ED4B-814D-00D042C08277}" type="slidenum">
              <a:rPr lang="en-US" altLang="en-US"/>
              <a:t>11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A0D336D-1E7D-68AF-6AD1-0A00D64EB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A4BAA53-79BF-0305-550E-3C60E0E3A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558F0039-3B31-BDF4-C506-BC7A44879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8D04953-0C3F-FA4A-98AC-798AD2CDFBC0}" type="slidenum">
              <a:rPr lang="en-US" altLang="en-US"/>
              <a:t>12</a:t>
            </a:fld>
            <a:endParaRPr lang="en-US" altLang="en-US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2465AF93-3C5B-E544-149C-EB387E5F2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 questo punto potrebbe essere utile spiegare perché i depositi sono passività e le riserve e i prestiti sono attività.</a:t>
            </a:r>
          </a:p>
          <a:p>
            <a:endParaRPr lang="en-US" altLang="en-US"/>
          </a:p>
        </p:txBody>
      </p:sp>
      <p:sp>
        <p:nvSpPr>
          <p:cNvPr id="36867" name="Slide Image Placeholder 3">
            <a:extLst>
              <a:ext uri="{FF2B5EF4-FFF2-40B4-BE49-F238E27FC236}">
                <a16:creationId xmlns:a16="http://schemas.microsoft.com/office/drawing/2014/main" id="{18B99B5C-28B7-B28D-38D0-CA52C8BE5B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CF39D073-2762-B65D-C553-1D9973485E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884C8DE6-B057-29C0-6B71-842B3B949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Ricordate agli studenti di tenere presente che M = C + D in tutti gli scenari.  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E1239A43-E4EF-68D1-18EA-789A729E2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2E2A865-3A32-C541-8245-4F3868BFC01C}" type="slidenum">
              <a:rPr lang="en-US" altLang="en-US"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3738338-DEA6-19EA-4705-0E69E4C75D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72E48EB6-9EA0-1D47-A6CD-8674023D5A5D}" type="slidenum">
              <a:rPr lang="en-US" altLang="en-US"/>
              <a:t>14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B0C816BE-031F-E083-F393-3E909D3F4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8F7C130-8550-6C63-D7C1-8E80F9569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C6BE8F72-080A-158F-5AC2-A211E83E2E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F509132-B7DD-2641-8AA3-186A42DC83E4}" type="slidenum">
              <a:rPr lang="en-US" altLang="en-US"/>
              <a:t>15</a:t>
            </a:fld>
            <a:endParaRPr lang="en-US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23C10E6-8D0E-8CBD-72EC-C2E9A2D24F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47ACF2E-1314-E653-C9BC-305DB49A3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7AF9D9A0-7EA2-24F4-98D3-FE20CF6B45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D9AFAC1-C3C3-AF49-A184-967375FA9BF6}" type="slidenum">
              <a:rPr lang="en-US" altLang="en-US"/>
              <a:t>16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7C65253B-CF65-F55E-8A80-0CF803397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658488AD-0274-48D9-ECB2-CAAA868BE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5F0BB52E-6BAB-A835-637D-CF1FC8D4F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62A5E97-EFDC-CB4D-AC5B-2AB278F1C4A8}" type="slidenum">
              <a:rPr lang="en-US" altLang="en-US"/>
              <a:t>17</a:t>
            </a:fld>
            <a:endParaRPr lang="en-US" altLang="en-US"/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13E6B8EC-B381-24BC-B699-5932385217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err="1"/>
              <a:t>Forse</a:t>
            </a:r>
            <a:r>
              <a:rPr lang="en-US" altLang="en-US" dirty="0"/>
              <a:t> il </a:t>
            </a:r>
            <a:r>
              <a:rPr lang="en-US" altLang="en-US" dirty="0" err="1"/>
              <a:t>mutuatario</a:t>
            </a:r>
            <a:r>
              <a:rPr lang="en-US" altLang="en-US" dirty="0"/>
              <a:t> </a:t>
            </a:r>
            <a:r>
              <a:rPr lang="en-US" altLang="en-US" dirty="0" err="1"/>
              <a:t>deposita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800 euro in banca.  O </a:t>
            </a:r>
            <a:r>
              <a:rPr lang="en-US" altLang="en-US" dirty="0" err="1"/>
              <a:t>forse</a:t>
            </a:r>
            <a:r>
              <a:rPr lang="en-US" altLang="en-US" dirty="0"/>
              <a:t> il </a:t>
            </a:r>
            <a:r>
              <a:rPr lang="en-US" altLang="en-US" dirty="0" err="1"/>
              <a:t>mutuatario</a:t>
            </a:r>
            <a:r>
              <a:rPr lang="en-US" altLang="en-US" dirty="0"/>
              <a:t> </a:t>
            </a:r>
            <a:r>
              <a:rPr lang="en-US" altLang="en-US" dirty="0" err="1"/>
              <a:t>usa</a:t>
            </a:r>
            <a:r>
              <a:rPr lang="en-US" altLang="en-US" dirty="0"/>
              <a:t> il </a:t>
            </a:r>
            <a:r>
              <a:rPr lang="en-US" altLang="en-US" dirty="0" err="1"/>
              <a:t>moneta</a:t>
            </a:r>
            <a:r>
              <a:rPr lang="en-US" altLang="en-US" dirty="0"/>
              <a:t> per </a:t>
            </a:r>
            <a:r>
              <a:rPr lang="en-US" altLang="en-US" dirty="0" err="1"/>
              <a:t>comprare</a:t>
            </a:r>
            <a:r>
              <a:rPr lang="en-US" altLang="en-US" dirty="0"/>
              <a:t> </a:t>
            </a:r>
            <a:r>
              <a:rPr lang="en-US" altLang="en-US" dirty="0" err="1"/>
              <a:t>qualcosa</a:t>
            </a:r>
            <a:r>
              <a:rPr lang="en-US" altLang="en-US" dirty="0"/>
              <a:t> da </a:t>
            </a:r>
            <a:r>
              <a:rPr lang="en-US" altLang="en-US" dirty="0" err="1"/>
              <a:t>qualcun</a:t>
            </a:r>
            <a:r>
              <a:rPr lang="en-US" altLang="en-US" dirty="0"/>
              <a:t> </a:t>
            </a:r>
            <a:r>
              <a:rPr lang="en-US" altLang="en-US" dirty="0" err="1"/>
              <a:t>altro</a:t>
            </a:r>
            <a:r>
              <a:rPr lang="en-US" altLang="en-US" dirty="0"/>
              <a:t>, </a:t>
            </a:r>
            <a:r>
              <a:rPr lang="en-US" altLang="en-US" dirty="0" err="1"/>
              <a:t>che</a:t>
            </a:r>
            <a:r>
              <a:rPr lang="en-US" altLang="en-US" dirty="0"/>
              <a:t> poi lo </a:t>
            </a:r>
            <a:r>
              <a:rPr lang="en-US" altLang="en-US" dirty="0" err="1"/>
              <a:t>deposita</a:t>
            </a:r>
            <a:r>
              <a:rPr lang="en-US" altLang="en-US" dirty="0"/>
              <a:t> in banca.  In </a:t>
            </a:r>
            <a:r>
              <a:rPr lang="en-US" altLang="en-US" dirty="0" err="1"/>
              <a:t>entrambi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casi</a:t>
            </a:r>
            <a:r>
              <a:rPr lang="en-US" altLang="en-US" dirty="0"/>
              <a:t>, </a:t>
            </a:r>
            <a:r>
              <a:rPr lang="en-US" altLang="en-US" dirty="0" err="1"/>
              <a:t>gli</a:t>
            </a:r>
            <a:r>
              <a:rPr lang="en-US" altLang="en-US" dirty="0"/>
              <a:t> 800 euro </a:t>
            </a:r>
            <a:r>
              <a:rPr lang="en-US" altLang="en-US" dirty="0" err="1"/>
              <a:t>tornano</a:t>
            </a:r>
            <a:r>
              <a:rPr lang="en-US" altLang="en-US" dirty="0"/>
              <a:t> </a:t>
            </a:r>
            <a:r>
              <a:rPr lang="en-US" altLang="en-US" dirty="0" err="1"/>
              <a:t>nel</a:t>
            </a:r>
            <a:r>
              <a:rPr lang="en-US" altLang="en-US" dirty="0"/>
              <a:t> </a:t>
            </a:r>
            <a:r>
              <a:rPr lang="en-US" altLang="en-US" dirty="0" err="1"/>
              <a:t>sistema</a:t>
            </a:r>
            <a:r>
              <a:rPr lang="en-US" altLang="en-US" dirty="0"/>
              <a:t> </a:t>
            </a:r>
            <a:r>
              <a:rPr lang="en-US" altLang="en-US" dirty="0" err="1"/>
              <a:t>bancario</a:t>
            </a:r>
            <a:r>
              <a:rPr lang="en-US" altLang="en-US" dirty="0"/>
              <a:t>. </a:t>
            </a:r>
          </a:p>
          <a:p>
            <a:endParaRPr lang="en-US" altLang="en-US" dirty="0"/>
          </a:p>
        </p:txBody>
      </p:sp>
      <p:sp>
        <p:nvSpPr>
          <p:cNvPr id="47107" name="Slide Image Placeholder 3">
            <a:extLst>
              <a:ext uri="{FF2B5EF4-FFF2-40B4-BE49-F238E27FC236}">
                <a16:creationId xmlns:a16="http://schemas.microsoft.com/office/drawing/2014/main" id="{B0772AA9-AA58-ACD2-F32D-880645968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88375E86-DBDD-EF52-3113-6EA10D68A8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948754D-010F-7F45-AB23-7DDC770BC612}" type="slidenum">
              <a:rPr lang="en-US" altLang="en-US"/>
              <a:t>18</a:t>
            </a:fld>
            <a:endParaRPr lang="en-US" altLang="en-US"/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BCD7110E-E64B-259B-9B5D-AA91E9427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Anche in questo caso, la persona che ha preso in prestito i 640 li depositerà sul proprio conto corrente o li userà per comprare qualcosa da qualcuno che, a sua volta, li depositerà sul proprio conto corrente.  In entrambi i casi, i 640 finiscono in una banca da qualche parte, che li può utilizzare per fare nuovi prestiti. </a:t>
            </a:r>
          </a:p>
          <a:p>
            <a:endParaRPr lang="en-US" altLang="en-US"/>
          </a:p>
        </p:txBody>
      </p:sp>
      <p:sp>
        <p:nvSpPr>
          <p:cNvPr id="49155" name="Slide Image Placeholder 3">
            <a:extLst>
              <a:ext uri="{FF2B5EF4-FFF2-40B4-BE49-F238E27FC236}">
                <a16:creationId xmlns:a16="http://schemas.microsoft.com/office/drawing/2014/main" id="{BDAD1C17-5301-7089-BC1F-EF2CA507B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CAA68BD2-A54E-74A7-0856-A7F841627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54C813D-C60B-7948-BA82-F584FBB43C2C}" type="slidenum">
              <a:rPr lang="en-US" altLang="en-US"/>
              <a:t>19</a:t>
            </a:fld>
            <a:endParaRPr lang="en-US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175A057-04AF-878B-FDD9-ECB651AD7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5169076-ABCB-B86C-A6F5-77C6FE774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27F85AB3-869D-4F21-DB8F-AEE391516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9A18F1B-BE03-B349-9178-53CCAC93BCCD}" type="slidenum">
              <a:rPr lang="en-US" altLang="en-US"/>
              <a:t>2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EAF08170-1FF6-AE4F-D668-B2F6DE6459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685800"/>
            <a:ext cx="4064000" cy="3048000"/>
          </a:xfrm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D2B59F0-1CA8-12A6-015A-E0C9DDC68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40DA7A3F-A5BB-2FE5-CA0F-393A35D85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D67E546-22F2-9F44-9483-E526394AB8C5}" type="slidenum">
              <a:rPr lang="en-US" altLang="en-US"/>
              <a:t>20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D3AE7A43-5DC4-345B-194C-9B892DF766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47E543DF-4114-E07E-CD91-21E62C15F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14F71C4D-5C00-0B38-670F-E4AD63874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5D2E0FFC-5938-E482-560E-961962CFC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Questa diapositiva e le tre successive corrispondono alla sottosezione "Capitale bancario, leva finanziaria e requisiti patrimoniali" alle pagg. 108-9. </a:t>
            </a: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6500555B-0005-B1CB-FEEA-FC1D5C1EA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9FA83D4-0C0E-8243-B36F-D8F04868F3B3}" type="slidenum">
              <a:rPr lang="en-US" altLang="en-US"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>
            <a:extLst>
              <a:ext uri="{FF2B5EF4-FFF2-40B4-BE49-F238E27FC236}">
                <a16:creationId xmlns:a16="http://schemas.microsoft.com/office/drawing/2014/main" id="{7C5D785F-FFA4-0FE5-362F-E71BD687EF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57346" name="Notes Placeholder 2">
            <a:extLst>
              <a:ext uri="{FF2B5EF4-FFF2-40B4-BE49-F238E27FC236}">
                <a16:creationId xmlns:a16="http://schemas.microsoft.com/office/drawing/2014/main" id="{2C0EB0FE-3020-B7A8-C445-EC4597739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Le banche hanno un'elevata leva finanziaria. </a:t>
            </a:r>
          </a:p>
        </p:txBody>
      </p:sp>
      <p:sp>
        <p:nvSpPr>
          <p:cNvPr id="57347" name="Slide Number Placeholder 3">
            <a:extLst>
              <a:ext uri="{FF2B5EF4-FFF2-40B4-BE49-F238E27FC236}">
                <a16:creationId xmlns:a16="http://schemas.microsoft.com/office/drawing/2014/main" id="{53ED7954-D23F-3869-9EA2-EC30BC00E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9C39D1F-B504-A845-BBBF-5A98B96DB362}" type="slidenum">
              <a:rPr lang="en-US" altLang="en-US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>
            <a:extLst>
              <a:ext uri="{FF2B5EF4-FFF2-40B4-BE49-F238E27FC236}">
                <a16:creationId xmlns:a16="http://schemas.microsoft.com/office/drawing/2014/main" id="{4E05009C-5041-6B2F-7649-E2D8B58FCC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59394" name="Notes Placeholder 2">
            <a:extLst>
              <a:ext uri="{FF2B5EF4-FFF2-40B4-BE49-F238E27FC236}">
                <a16:creationId xmlns:a16="http://schemas.microsoft.com/office/drawing/2014/main" id="{B9324C59-6536-F0E8-B446-F3A0785BD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Poiché le banche sono fortemente indebitate, una piccola perdita di attività potrebbe azzerare il patrimonio netto della banca. </a:t>
            </a:r>
          </a:p>
        </p:txBody>
      </p:sp>
      <p:sp>
        <p:nvSpPr>
          <p:cNvPr id="59395" name="Slide Number Placeholder 3">
            <a:extLst>
              <a:ext uri="{FF2B5EF4-FFF2-40B4-BE49-F238E27FC236}">
                <a16:creationId xmlns:a16="http://schemas.microsoft.com/office/drawing/2014/main" id="{72849389-F89D-46CF-D04D-FB681C8B05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3B0AD8C-3543-B342-8431-5880ACE4AF6C}" type="slidenum">
              <a:rPr lang="en-US" altLang="en-US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>
            <a:extLst>
              <a:ext uri="{FF2B5EF4-FFF2-40B4-BE49-F238E27FC236}">
                <a16:creationId xmlns:a16="http://schemas.microsoft.com/office/drawing/2014/main" id="{80965057-2DED-065A-E7C4-A2D6674D51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61442" name="Notes Placeholder 2">
            <a:extLst>
              <a:ext uri="{FF2B5EF4-FFF2-40B4-BE49-F238E27FC236}">
                <a16:creationId xmlns:a16="http://schemas.microsoft.com/office/drawing/2014/main" id="{CCBB2523-964A-D54C-11AC-6D790CA1F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3" name="Slide Number Placeholder 3">
            <a:extLst>
              <a:ext uri="{FF2B5EF4-FFF2-40B4-BE49-F238E27FC236}">
                <a16:creationId xmlns:a16="http://schemas.microsoft.com/office/drawing/2014/main" id="{639B4402-327F-9A79-04C9-1A16E11C7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2E8FEAF-615F-C740-B050-979999AA6054}" type="slidenum">
              <a:rPr lang="en-US" altLang="en-US"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EB0F69E0-8830-C073-B045-F4C3C34644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F721478-41FB-8D4B-B185-8F55162E39D8}" type="slidenum">
              <a:rPr lang="en-US" altLang="en-US"/>
              <a:t>26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55016F5-BE58-1FC4-EE7F-B3DA6AB43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243D020F-CDD0-343F-9889-6D1D9C927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7D3EB44D-4E3E-6859-F76E-870387CF3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8A95EF3-6007-C24F-8E8A-F475000E654D}" type="slidenum">
              <a:rPr lang="en-US" altLang="en-US"/>
              <a:t>27</a:t>
            </a:fld>
            <a:endParaRPr lang="en-US" altLang="en-US"/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11D92FA3-5FD3-DF5C-CFCB-0DE117B4C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Lo scopo di tutta questa algebra è esprimere l'offerta di moneta in termini delle tre variabili esogene descritte nella diapositiva precedente.  </a:t>
            </a:r>
          </a:p>
          <a:p>
            <a:endParaRPr lang="en-US" altLang="en-US"/>
          </a:p>
        </p:txBody>
      </p:sp>
      <p:sp>
        <p:nvSpPr>
          <p:cNvPr id="65539" name="Slide Image Placeholder 3">
            <a:extLst>
              <a:ext uri="{FF2B5EF4-FFF2-40B4-BE49-F238E27FC236}">
                <a16:creationId xmlns:a16="http://schemas.microsoft.com/office/drawing/2014/main" id="{D8E0AB2A-BEF7-E187-693E-AD33961548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B2A554FB-1EEC-A5EC-B481-1C62A5E000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03031AB-4553-7D4A-8165-CAE4404F9914}" type="slidenum">
              <a:rPr lang="en-US" altLang="en-US"/>
              <a:t>28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95CD25E4-5513-3F97-7F67-5B3CFB481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212616B-0595-7BA3-4438-994844D0D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E32A2421-26CB-C868-A0A6-AB1DFC1651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CA08AB31-ABE1-40B7-068F-E7D742F0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Nota:  </a:t>
            </a:r>
          </a:p>
          <a:p>
            <a:r>
              <a:rPr lang="en-US" altLang="en-US"/>
              <a:t>Un aumento di </a:t>
            </a:r>
            <a:r>
              <a:rPr lang="en-US" altLang="en-US" b="1" i="1"/>
              <a:t>cr </a:t>
            </a:r>
            <a:r>
              <a:rPr lang="en-US" altLang="en-US"/>
              <a:t>aumenta sia il numeratore che il denominatore dell'espressione per </a:t>
            </a:r>
            <a:r>
              <a:rPr lang="en-US" altLang="en-US" b="1" i="1"/>
              <a:t>m</a:t>
            </a:r>
            <a:r>
              <a:rPr lang="en-US" altLang="en-US"/>
              <a:t>. Ma poiché </a:t>
            </a:r>
            <a:r>
              <a:rPr lang="en-US" altLang="en-US" b="1" i="1"/>
              <a:t>rr </a:t>
            </a:r>
            <a:r>
              <a:rPr lang="en-US" altLang="en-US"/>
              <a:t>&lt; 1, il denominatore è più piccolo del numeratore, quindi un dato aumento di </a:t>
            </a:r>
            <a:r>
              <a:rPr lang="en-US" altLang="en-US" b="1" i="1"/>
              <a:t>cr </a:t>
            </a:r>
            <a:r>
              <a:rPr lang="en-US" altLang="en-US"/>
              <a:t>aumenterà il denominatore in proporzione maggiore rispetto al numeratore, causando una diminuzione di </a:t>
            </a:r>
            <a:r>
              <a:rPr lang="en-US" altLang="en-US" b="1" i="1"/>
              <a:t>m</a:t>
            </a:r>
            <a:r>
              <a:rPr lang="en-US" altLang="en-US"/>
              <a:t>. </a:t>
            </a:r>
          </a:p>
          <a:p>
            <a:endParaRPr lang="en-US" altLang="en-US"/>
          </a:p>
          <a:p>
            <a:r>
              <a:rPr lang="en-US" altLang="en-US"/>
              <a:t>Se i vostri studenti conoscono il calcolo, possono usare la regola del quoziente per vedere che (</a:t>
            </a:r>
            <a:r>
              <a:rPr lang="en-US" altLang="en-US" b="1" i="1"/>
              <a:t>dm/dcr</a:t>
            </a:r>
            <a:r>
              <a:rPr lang="en-US" altLang="en-US"/>
              <a:t>) &lt; 0. </a:t>
            </a:r>
          </a:p>
          <a:p>
            <a:endParaRPr lang="en-GB" altLang="en-US"/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4927DC8A-8DBD-85A8-07EA-5AE1D7C872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F4887A8-F08F-B84E-9A63-FC7000CFAFDD}" type="slidenum">
              <a:rPr lang="en-US" altLang="en-US"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45963697-6850-46BB-D9A4-F383EB3B62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C671C7E3-C6D3-A24C-97E0-C50FB5EF9000}" type="slidenum">
              <a:rPr lang="en-US" altLang="en-US"/>
              <a:t>32</a:t>
            </a:fld>
            <a:endParaRPr lang="en-US" alt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306F99E1-4A8C-08FD-DEF1-88A209B50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B43E5C7E-50C5-EFB7-DDF4-6BF213B53E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20491C4-AE79-3160-7FFD-1C2D9EAF5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100C85E-5C7D-B943-95F5-12DF7D0D266B}" type="slidenum">
              <a:rPr lang="en-US" altLang="en-US"/>
              <a:t>3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E70EB8A5-8436-2BEF-6308-36D3C74E2B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82F5162-84FD-E19A-C771-5E96BC8A1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7C495581-92C9-4E18-1C7B-2A95B1A28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28E9088-457C-7045-AAAE-EBA6AAB62EF6}" type="slidenum">
              <a:rPr lang="en-US" altLang="en-US"/>
              <a:t>33</a:t>
            </a:fld>
            <a:endParaRPr lang="en-US" alt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184CE2B-11EB-410F-3568-9295AF7B08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6BD7FFB0-E02F-2C68-252D-18ACE4927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CB8EAF9B-48AD-2EDD-8FD9-F21BBE0905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B94640F-EB2B-8E41-9A43-37B965D02F30}" type="slidenum">
              <a:rPr lang="en-US" altLang="en-US"/>
              <a:t>34</a:t>
            </a:fld>
            <a:endParaRPr lang="en-US" altLang="en-US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33E097EB-D9FA-AC17-4DE1-4C6F35379A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7E23CAAC-3F3B-2808-2673-9D5D9F46A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3CEB58FA-B781-DAB5-52BC-ED6854E56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3F48529F-65EE-D257-4DC7-7CBDD781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Figura 4-2 a pag. 114.  Questa diapositiva e la successiva corrispondono al caso di studio "Quantitative Easing e l'esplosione della base monetaria negli Stati Uniti" alle pp. 113-115.  </a:t>
            </a:r>
          </a:p>
          <a:p>
            <a:endParaRPr lang="en-US" altLang="en-US"/>
          </a:p>
          <a:p>
            <a:r>
              <a:rPr lang="en-US" altLang="it-IT">
                <a:solidFill>
                  <a:srgbClr val="000000"/>
                </a:solidFill>
              </a:rPr>
              <a:t>Dall'8/2008 all'8/2011, la base monetaria è triplicata, ma M1 è cresciuta solo del 40% circa.</a:t>
            </a:r>
          </a:p>
          <a:p>
            <a:endParaRPr lang="en-US" altLang="en-US" b="1"/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D55D42D2-CA01-1591-1E95-648AE4BAB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BE8742A-0B66-1447-9065-C83C3ABF3684}" type="slidenum">
              <a:rPr lang="en-US" altLang="en-US">
                <a:solidFill>
                  <a:srgbClr val="000000"/>
                </a:solidFill>
              </a:rPr>
              <a:t>35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06FEAF25-CC59-05FA-9402-8960E62FD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44F3F2B4-5495-804E-9948-517E9FD32A8C}" type="slidenum">
              <a:rPr lang="en-US" altLang="en-US"/>
              <a:t>36</a:t>
            </a:fld>
            <a:endParaRPr lang="en-US" altLang="en-US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8DA231E7-C92D-5A49-AD30-559D9437CC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89B11A1-12B1-F15B-4322-827C7B422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>
            <a:extLst>
              <a:ext uri="{FF2B5EF4-FFF2-40B4-BE49-F238E27FC236}">
                <a16:creationId xmlns:a16="http://schemas.microsoft.com/office/drawing/2014/main" id="{2F7D0D56-F134-A278-BE47-A4C1D3304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82946" name="Notes Placeholder 2">
            <a:extLst>
              <a:ext uri="{FF2B5EF4-FFF2-40B4-BE49-F238E27FC236}">
                <a16:creationId xmlns:a16="http://schemas.microsoft.com/office/drawing/2014/main" id="{98445987-E557-6981-B490-0D5D31D01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Si veda lo Studio di caso alle pp. 113-115.  </a:t>
            </a:r>
          </a:p>
        </p:txBody>
      </p:sp>
      <p:sp>
        <p:nvSpPr>
          <p:cNvPr id="82947" name="Slide Number Placeholder 3">
            <a:extLst>
              <a:ext uri="{FF2B5EF4-FFF2-40B4-BE49-F238E27FC236}">
                <a16:creationId xmlns:a16="http://schemas.microsoft.com/office/drawing/2014/main" id="{4532EC22-BB3C-AFEF-3FA3-584A91B515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0B1DA43F-A383-7043-A0D0-EC4E4D108B99}" type="slidenum">
              <a:rPr lang="en-US" altLang="en-US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82C6B423-0E4D-F348-87D4-4FF322E2AD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5F46638-E50D-BD40-8C36-60A2EC19ED47}" type="slidenum">
              <a:rPr lang="en-US" altLang="en-US"/>
              <a:t>38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BFB0B3E9-04F6-C5DF-85D7-22EB7887DF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5B3537D-260C-5C5D-B959-A6EA8D1F5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Vedi Studio di caso a pp116-117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069BC1ED-8546-8B27-8F58-B8C83B1862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33BFF35-451A-484E-9EF1-FC0AAA834034}" type="slidenum">
              <a:rPr lang="en-US" altLang="en-US"/>
              <a:t>39</a:t>
            </a:fld>
            <a:endParaRPr lang="en-US" alt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6DEEA497-7B5B-46D7-DD02-D207437AF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74DF22BC-91EF-E979-1EBB-397D99791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>
            <a:extLst>
              <a:ext uri="{FF2B5EF4-FFF2-40B4-BE49-F238E27FC236}">
                <a16:creationId xmlns:a16="http://schemas.microsoft.com/office/drawing/2014/main" id="{CF9AE601-1A95-0138-B0FE-00778A9D8C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28139E6-8143-4540-BFD0-47A49880D014}" type="slidenum">
              <a:rPr lang="en-US" altLang="en-US"/>
              <a:t>40</a:t>
            </a:fld>
            <a:endParaRPr lang="en-US" altLang="en-US"/>
          </a:p>
        </p:txBody>
      </p:sp>
      <p:sp>
        <p:nvSpPr>
          <p:cNvPr id="89090" name="Rectangle 3">
            <a:extLst>
              <a:ext uri="{FF2B5EF4-FFF2-40B4-BE49-F238E27FC236}">
                <a16:creationId xmlns:a16="http://schemas.microsoft.com/office/drawing/2014/main" id="{47A33AAD-C5CF-5C9F-6D44-9A1A7D976E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Tabella 4-1, pag. 116. Fonte:  Adattata da Milton Friedman e Anna Schwartz, A Monetary History of the United States, 1867-1960 (Princeton, NJ: Princeton University Press, 1963), Appendice A. </a:t>
            </a:r>
          </a:p>
          <a:p>
            <a:endParaRPr lang="en-US" altLang="en-US"/>
          </a:p>
          <a:p>
            <a:r>
              <a:rPr lang="en-US" altLang="en-US"/>
              <a:t>Alla tabella ho aggiunto una colonna supplementare con le variazioni percentuali.  </a:t>
            </a:r>
          </a:p>
          <a:p>
            <a:endParaRPr lang="en-US" altLang="en-US"/>
          </a:p>
          <a:p>
            <a:r>
              <a:rPr lang="en-US" altLang="en-US"/>
              <a:t>Ho animato la tabella in modo che le righe appaiano in tre gruppi.  </a:t>
            </a:r>
          </a:p>
          <a:p>
            <a:pPr lvl="1"/>
            <a:r>
              <a:rPr lang="en-US" altLang="en-US"/>
              <a:t>Primo gruppo:  M, C e D, perché M = C + D</a:t>
            </a:r>
          </a:p>
          <a:p>
            <a:pPr lvl="1"/>
            <a:r>
              <a:rPr lang="en-US" altLang="en-US"/>
              <a:t>Secondo gruppo:  B, C e R, perché B = C + R</a:t>
            </a:r>
          </a:p>
          <a:p>
            <a:pPr lvl="1"/>
            <a:r>
              <a:rPr lang="en-US" altLang="en-US"/>
              <a:t>Terzo gruppo: </a:t>
            </a:r>
            <a:r>
              <a:rPr lang="en-US" altLang="en-US" i="1"/>
              <a:t>m </a:t>
            </a:r>
            <a:r>
              <a:rPr lang="en-US" altLang="en-US"/>
              <a:t>e i suoi componenti, </a:t>
            </a:r>
            <a:r>
              <a:rPr lang="en-US" altLang="en-US" i="1"/>
              <a:t>rr </a:t>
            </a:r>
            <a:r>
              <a:rPr lang="en-US" altLang="en-US"/>
              <a:t>e </a:t>
            </a:r>
            <a:r>
              <a:rPr lang="en-US" altLang="en-US" i="1"/>
              <a:t>cr</a:t>
            </a:r>
          </a:p>
          <a:p>
            <a:endParaRPr lang="en-US" altLang="en-US"/>
          </a:p>
          <a:p>
            <a:r>
              <a:rPr lang="en-US" altLang="en-US"/>
              <a:t>La base aumenta, ma il moltiplicatore monetario si riduce a tal punto che l'offerta di moneta diminuisce.  </a:t>
            </a:r>
          </a:p>
        </p:txBody>
      </p:sp>
      <p:sp>
        <p:nvSpPr>
          <p:cNvPr id="89091" name="Slide Image Placeholder 3">
            <a:extLst>
              <a:ext uri="{FF2B5EF4-FFF2-40B4-BE49-F238E27FC236}">
                <a16:creationId xmlns:a16="http://schemas.microsoft.com/office/drawing/2014/main" id="{FA317159-C046-2F25-46BD-30FE159EE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>
            <a:extLst>
              <a:ext uri="{FF2B5EF4-FFF2-40B4-BE49-F238E27FC236}">
                <a16:creationId xmlns:a16="http://schemas.microsoft.com/office/drawing/2014/main" id="{17C4DA33-CD44-A6C2-E6A9-C5227D270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A4542F16-C8E6-3A43-91E4-E7081F3F666D}" type="slidenum">
              <a:rPr lang="en-US" altLang="en-US"/>
              <a:t>41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B25A2C01-9F69-C0C5-9192-352CE4044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6D3BE71-CD51-B809-8476-0444194AA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>
            <a:extLst>
              <a:ext uri="{FF2B5EF4-FFF2-40B4-BE49-F238E27FC236}">
                <a16:creationId xmlns:a16="http://schemas.microsoft.com/office/drawing/2014/main" id="{C23B248C-8419-D8A8-4EDD-C0A7762C9F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93186" name="Notes Placeholder 2">
            <a:extLst>
              <a:ext uri="{FF2B5EF4-FFF2-40B4-BE49-F238E27FC236}">
                <a16:creationId xmlns:a16="http://schemas.microsoft.com/office/drawing/2014/main" id="{79311524-B344-A4BF-3FB4-66086479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3187" name="Slide Number Placeholder 3">
            <a:extLst>
              <a:ext uri="{FF2B5EF4-FFF2-40B4-BE49-F238E27FC236}">
                <a16:creationId xmlns:a16="http://schemas.microsoft.com/office/drawing/2014/main" id="{291D9E72-EB73-5519-08D3-99355C971F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1C2F58F5-25F9-2F42-8BE4-2BF435CD4B5E}" type="slidenum">
              <a:rPr lang="en-US" altLang="en-US"/>
              <a:t>42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A75FF1A2-51E7-6F5A-EB53-FB275605F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19B2FDC-C992-EE47-BAD6-B6180FE9B595}" type="slidenum">
              <a:rPr lang="en-US" altLang="en-US"/>
              <a:t>4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E0EE5073-93E4-C480-DD7A-08A8362CE6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58CE5A2-02E2-3DB7-41A6-4BD8A3AC8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Se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vostri</a:t>
            </a:r>
            <a:r>
              <a:rPr lang="en-US" altLang="en-US" dirty="0"/>
              <a:t> </a:t>
            </a:r>
            <a:r>
              <a:rPr lang="en-US" altLang="en-US" dirty="0" err="1"/>
              <a:t>studenti</a:t>
            </a:r>
            <a:r>
              <a:rPr lang="en-US" altLang="en-US" dirty="0"/>
              <a:t> </a:t>
            </a:r>
            <a:r>
              <a:rPr lang="en-US" altLang="en-US" dirty="0" err="1"/>
              <a:t>hanno</a:t>
            </a:r>
            <a:r>
              <a:rPr lang="en-US" altLang="en-US" dirty="0"/>
              <a:t> </a:t>
            </a:r>
            <a:r>
              <a:rPr lang="en-US" altLang="en-US" dirty="0" err="1"/>
              <a:t>studiato</a:t>
            </a:r>
            <a:r>
              <a:rPr lang="en-US" altLang="en-US" dirty="0"/>
              <a:t> </a:t>
            </a:r>
            <a:r>
              <a:rPr lang="en-US" altLang="en-US" dirty="0" err="1"/>
              <a:t>principi</a:t>
            </a:r>
            <a:r>
              <a:rPr lang="en-US" altLang="en-US" dirty="0"/>
              <a:t> di </a:t>
            </a:r>
            <a:r>
              <a:rPr lang="en-US" altLang="en-US" dirty="0" err="1"/>
              <a:t>economia</a:t>
            </a:r>
            <a:r>
              <a:rPr lang="en-US" altLang="en-US" dirty="0"/>
              <a:t>, </a:t>
            </a:r>
            <a:r>
              <a:rPr lang="en-US" altLang="en-US" dirty="0" err="1"/>
              <a:t>probabilmente</a:t>
            </a:r>
            <a:r>
              <a:rPr lang="en-US" altLang="en-US" dirty="0"/>
              <a:t> </a:t>
            </a:r>
            <a:r>
              <a:rPr lang="en-US" altLang="en-US" dirty="0" err="1"/>
              <a:t>conosceranno</a:t>
            </a:r>
            <a:r>
              <a:rPr lang="en-US" altLang="en-US" dirty="0"/>
              <a:t> il </a:t>
            </a:r>
            <a:r>
              <a:rPr lang="en-US" altLang="en-US" dirty="0" err="1"/>
              <a:t>materiale</a:t>
            </a:r>
            <a:r>
              <a:rPr lang="en-US" altLang="en-US" dirty="0"/>
              <a:t> di </a:t>
            </a:r>
            <a:r>
              <a:rPr lang="en-US" altLang="en-US" dirty="0" err="1"/>
              <a:t>questa</a:t>
            </a:r>
            <a:r>
              <a:rPr lang="en-US" altLang="en-US" dirty="0"/>
              <a:t> </a:t>
            </a:r>
            <a:r>
              <a:rPr lang="en-US" altLang="en-US" dirty="0" err="1"/>
              <a:t>diapositiva</a:t>
            </a:r>
            <a:r>
              <a:rPr lang="en-US" altLang="en-US" dirty="0"/>
              <a:t>.  </a:t>
            </a:r>
            <a:r>
              <a:rPr lang="en-US" altLang="en-US" dirty="0" err="1"/>
              <a:t>Tuttavia</a:t>
            </a:r>
            <a:r>
              <a:rPr lang="en-US" altLang="en-US" dirty="0"/>
              <a:t>, </a:t>
            </a:r>
            <a:r>
              <a:rPr lang="en-US" altLang="en-US" dirty="0" err="1"/>
              <a:t>potrebbe</a:t>
            </a:r>
            <a:r>
              <a:rPr lang="en-US" altLang="en-US" dirty="0"/>
              <a:t> </a:t>
            </a:r>
            <a:r>
              <a:rPr lang="en-US" altLang="en-US" dirty="0" err="1"/>
              <a:t>essere</a:t>
            </a:r>
            <a:r>
              <a:rPr lang="en-US" altLang="en-US" dirty="0"/>
              <a:t> utile </a:t>
            </a:r>
            <a:r>
              <a:rPr lang="en-US" altLang="en-US" dirty="0" err="1"/>
              <a:t>dedicare</a:t>
            </a:r>
            <a:r>
              <a:rPr lang="en-US" altLang="en-US" dirty="0"/>
              <a:t> un </a:t>
            </a:r>
            <a:r>
              <a:rPr lang="en-US" altLang="en-US" dirty="0" err="1"/>
              <a:t>momento</a:t>
            </a:r>
            <a:r>
              <a:rPr lang="en-US" altLang="en-US" dirty="0"/>
              <a:t> in </a:t>
            </a:r>
            <a:r>
              <a:rPr lang="en-US" altLang="en-US" dirty="0" err="1"/>
              <a:t>più</a:t>
            </a:r>
            <a:r>
              <a:rPr lang="en-US" altLang="en-US" dirty="0"/>
              <a:t> per </a:t>
            </a:r>
            <a:r>
              <a:rPr lang="en-US" altLang="en-US" dirty="0" err="1"/>
              <a:t>assicurarsi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studenti</a:t>
            </a:r>
            <a:r>
              <a:rPr lang="en-US" altLang="en-US" dirty="0"/>
              <a:t> </a:t>
            </a:r>
            <a:r>
              <a:rPr lang="en-US" altLang="en-US" dirty="0" err="1"/>
              <a:t>comprendano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la </a:t>
            </a:r>
            <a:r>
              <a:rPr lang="en-US" altLang="en-US" dirty="0" err="1"/>
              <a:t>definizione</a:t>
            </a:r>
            <a:r>
              <a:rPr lang="en-US" altLang="en-US" dirty="0"/>
              <a:t> di </a:t>
            </a:r>
            <a:r>
              <a:rPr lang="en-US" altLang="en-US" dirty="0" err="1"/>
              <a:t>riserva</a:t>
            </a:r>
            <a:r>
              <a:rPr lang="en-US" altLang="en-US" dirty="0"/>
              <a:t> di </a:t>
            </a:r>
            <a:r>
              <a:rPr lang="en-US" altLang="en-US" dirty="0" err="1"/>
              <a:t>valore</a:t>
            </a:r>
            <a:r>
              <a:rPr lang="en-US" altLang="en-US" dirty="0"/>
              <a:t> (un </a:t>
            </a:r>
            <a:r>
              <a:rPr lang="en-US" altLang="en-US" dirty="0" err="1"/>
              <a:t>oggetto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</a:t>
            </a:r>
            <a:r>
              <a:rPr lang="en-US" altLang="en-US" dirty="0" err="1"/>
              <a:t>trasferisce</a:t>
            </a:r>
            <a:r>
              <a:rPr lang="en-US" altLang="en-US" dirty="0"/>
              <a:t> il </a:t>
            </a:r>
            <a:r>
              <a:rPr lang="en-US" altLang="en-US" dirty="0" err="1"/>
              <a:t>potere</a:t>
            </a:r>
            <a:r>
              <a:rPr lang="en-US" altLang="en-US" dirty="0"/>
              <a:t> </a:t>
            </a:r>
            <a:r>
              <a:rPr lang="en-US" altLang="en-US" dirty="0" err="1"/>
              <a:t>d'acquisto</a:t>
            </a:r>
            <a:r>
              <a:rPr lang="en-US" altLang="en-US" dirty="0"/>
              <a:t> dal </a:t>
            </a:r>
            <a:r>
              <a:rPr lang="en-US" altLang="en-US" dirty="0" err="1"/>
              <a:t>presente</a:t>
            </a:r>
            <a:r>
              <a:rPr lang="en-US" altLang="en-US" dirty="0"/>
              <a:t> al </a:t>
            </a:r>
            <a:r>
              <a:rPr lang="en-US" altLang="en-US" dirty="0" err="1"/>
              <a:t>futuro</a:t>
            </a:r>
            <a:r>
              <a:rPr lang="en-US" altLang="en-US" dirty="0"/>
              <a:t>) </a:t>
            </a:r>
            <a:r>
              <a:rPr lang="en-US" altLang="en-US" dirty="0" err="1"/>
              <a:t>significa</a:t>
            </a:r>
            <a:r>
              <a:rPr lang="en-US" altLang="en-US" dirty="0"/>
              <a:t> </a:t>
            </a:r>
            <a:r>
              <a:rPr lang="en-US" altLang="en-US" dirty="0" err="1"/>
              <a:t>semplicemente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il </a:t>
            </a:r>
            <a:r>
              <a:rPr lang="en-US" altLang="en-US" dirty="0" err="1"/>
              <a:t>moneta</a:t>
            </a:r>
            <a:r>
              <a:rPr lang="en-US" altLang="en-US" dirty="0"/>
              <a:t> </a:t>
            </a:r>
            <a:r>
              <a:rPr lang="en-US" altLang="en-US" dirty="0" err="1"/>
              <a:t>mantiene</a:t>
            </a:r>
            <a:r>
              <a:rPr lang="en-US" altLang="en-US" dirty="0"/>
              <a:t> il </a:t>
            </a:r>
            <a:r>
              <a:rPr lang="en-US" altLang="en-US" dirty="0" err="1"/>
              <a:t>suo</a:t>
            </a:r>
            <a:r>
              <a:rPr lang="en-US" altLang="en-US" dirty="0"/>
              <a:t> </a:t>
            </a:r>
            <a:r>
              <a:rPr lang="en-US" altLang="en-US" dirty="0" err="1"/>
              <a:t>valore</a:t>
            </a:r>
            <a:r>
              <a:rPr lang="en-US" altLang="en-US" dirty="0"/>
              <a:t> </a:t>
            </a:r>
            <a:r>
              <a:rPr lang="en-US" altLang="en-US" dirty="0" err="1"/>
              <a:t>nel</a:t>
            </a:r>
            <a:r>
              <a:rPr lang="en-US" altLang="en-US" dirty="0"/>
              <a:t> tempo, </a:t>
            </a:r>
            <a:r>
              <a:rPr lang="en-US" altLang="en-US" dirty="0" err="1"/>
              <a:t>quindi</a:t>
            </a:r>
            <a:r>
              <a:rPr lang="en-US" altLang="en-US" dirty="0"/>
              <a:t> non </a:t>
            </a:r>
            <a:r>
              <a:rPr lang="en-US" altLang="en-US" dirty="0" err="1"/>
              <a:t>è</a:t>
            </a:r>
            <a:r>
              <a:rPr lang="en-US" altLang="en-US" dirty="0"/>
              <a:t> </a:t>
            </a:r>
            <a:r>
              <a:rPr lang="en-US" altLang="en-US" dirty="0" err="1"/>
              <a:t>necessario</a:t>
            </a:r>
            <a:r>
              <a:rPr lang="en-US" altLang="en-US" dirty="0"/>
              <a:t> </a:t>
            </a:r>
            <a:r>
              <a:rPr lang="en-US" altLang="en-US" dirty="0" err="1"/>
              <a:t>spendere</a:t>
            </a:r>
            <a:r>
              <a:rPr lang="en-US" altLang="en-US" dirty="0"/>
              <a:t> </a:t>
            </a:r>
            <a:r>
              <a:rPr lang="en-US" altLang="en-US" dirty="0" err="1"/>
              <a:t>tutto</a:t>
            </a:r>
            <a:r>
              <a:rPr lang="en-US" altLang="en-US" dirty="0"/>
              <a:t> il </a:t>
            </a:r>
            <a:r>
              <a:rPr lang="en-US" altLang="en-US" dirty="0" err="1"/>
              <a:t>moneta</a:t>
            </a:r>
            <a:r>
              <a:rPr lang="en-US" altLang="en-US" dirty="0"/>
              <a:t> </a:t>
            </a:r>
            <a:r>
              <a:rPr lang="en-US" altLang="en-US" dirty="0" err="1"/>
              <a:t>appena</a:t>
            </a:r>
            <a:r>
              <a:rPr lang="en-US" altLang="en-US" dirty="0"/>
              <a:t> lo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riceve</a:t>
            </a:r>
            <a:r>
              <a:rPr lang="en-US" altLang="en-US" dirty="0"/>
              <a:t>. 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>
            <a:extLst>
              <a:ext uri="{FF2B5EF4-FFF2-40B4-BE49-F238E27FC236}">
                <a16:creationId xmlns:a16="http://schemas.microsoft.com/office/drawing/2014/main" id="{DD611B9D-A8C6-8CC9-4A53-BA1F8EA9A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95234" name="Notes Placeholder 2">
            <a:extLst>
              <a:ext uri="{FF2B5EF4-FFF2-40B4-BE49-F238E27FC236}">
                <a16:creationId xmlns:a16="http://schemas.microsoft.com/office/drawing/2014/main" id="{0C39FF09-BC38-6D18-985B-A06712C20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5235" name="Slide Number Placeholder 3">
            <a:extLst>
              <a:ext uri="{FF2B5EF4-FFF2-40B4-BE49-F238E27FC236}">
                <a16:creationId xmlns:a16="http://schemas.microsoft.com/office/drawing/2014/main" id="{FF8D7516-5E71-1E71-A019-C05CFFB5F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D28D14B7-F362-F34A-A360-B2576C01A4FB}" type="slidenum">
              <a:rPr lang="en-US" altLang="en-US"/>
              <a:t>43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>
            <a:extLst>
              <a:ext uri="{FF2B5EF4-FFF2-40B4-BE49-F238E27FC236}">
                <a16:creationId xmlns:a16="http://schemas.microsoft.com/office/drawing/2014/main" id="{93487E43-82A5-C1F9-0E41-BECF8A1451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58925" y="650875"/>
            <a:ext cx="3748088" cy="2811463"/>
          </a:xfrm>
        </p:spPr>
      </p:sp>
      <p:sp>
        <p:nvSpPr>
          <p:cNvPr id="97282" name="Notes Placeholder 2">
            <a:extLst>
              <a:ext uri="{FF2B5EF4-FFF2-40B4-BE49-F238E27FC236}">
                <a16:creationId xmlns:a16="http://schemas.microsoft.com/office/drawing/2014/main" id="{0B2119F5-D0CB-AA3E-B8A3-2A4B48707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7283" name="Slide Number Placeholder 3">
            <a:extLst>
              <a:ext uri="{FF2B5EF4-FFF2-40B4-BE49-F238E27FC236}">
                <a16:creationId xmlns:a16="http://schemas.microsoft.com/office/drawing/2014/main" id="{680E0CAF-C353-D41B-B2D1-77D5061F39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7DE1072-BAD8-6A4A-9C07-C6E328CB1563}" type="slidenum">
              <a:rPr lang="en-US" altLang="en-US"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03B5DB4B-D559-5AF1-7441-ADD79976F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F15A69D-A6C1-ED4F-9AFA-0BE2B1A1717F}" type="slidenum">
              <a:rPr lang="en-US" altLang="en-US"/>
              <a:t>5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B5B3DA11-5D93-35CB-CFB1-AC06AF008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F007A79-C106-FE2F-D4B8-5777ED18F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err="1"/>
              <a:t>Anche</a:t>
            </a:r>
            <a:r>
              <a:rPr lang="en-US" altLang="en-US" dirty="0"/>
              <a:t> in </a:t>
            </a:r>
            <a:r>
              <a:rPr lang="en-US" altLang="en-US" dirty="0" err="1"/>
              <a:t>questo</a:t>
            </a:r>
            <a:r>
              <a:rPr lang="en-US" altLang="en-US" dirty="0"/>
              <a:t> </a:t>
            </a:r>
            <a:r>
              <a:rPr lang="en-US" altLang="en-US" dirty="0" err="1"/>
              <a:t>caso</a:t>
            </a:r>
            <a:r>
              <a:rPr lang="en-US" altLang="en-US" dirty="0"/>
              <a:t>, il </a:t>
            </a:r>
            <a:r>
              <a:rPr lang="en-US" altLang="en-US" dirty="0" err="1"/>
              <a:t>materiale</a:t>
            </a:r>
            <a:r>
              <a:rPr lang="en-US" altLang="en-US" dirty="0"/>
              <a:t> </a:t>
            </a:r>
            <a:r>
              <a:rPr lang="en-US" altLang="en-US" dirty="0" err="1"/>
              <a:t>dovrebbe</a:t>
            </a:r>
            <a:r>
              <a:rPr lang="en-US" altLang="en-US" dirty="0"/>
              <a:t> </a:t>
            </a:r>
            <a:r>
              <a:rPr lang="en-US" altLang="en-US" dirty="0" err="1"/>
              <a:t>essere</a:t>
            </a:r>
            <a:r>
              <a:rPr lang="en-US" altLang="en-US" dirty="0"/>
              <a:t> di </a:t>
            </a:r>
            <a:r>
              <a:rPr lang="en-US" altLang="en-US" dirty="0" err="1"/>
              <a:t>ripasso</a:t>
            </a:r>
            <a:r>
              <a:rPr lang="en-US" altLang="en-US" dirty="0"/>
              <a:t> per la </a:t>
            </a:r>
            <a:r>
              <a:rPr lang="en-US" altLang="en-US" dirty="0" err="1"/>
              <a:t>maggior</a:t>
            </a:r>
            <a:r>
              <a:rPr lang="en-US" altLang="en-US" dirty="0"/>
              <a:t> </a:t>
            </a:r>
            <a:r>
              <a:rPr lang="en-US" altLang="en-US" dirty="0" err="1"/>
              <a:t>parte</a:t>
            </a:r>
            <a:r>
              <a:rPr lang="en-US" altLang="en-US" dirty="0"/>
              <a:t>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studenti</a:t>
            </a:r>
            <a:r>
              <a:rPr lang="en-US" altLang="en-US" dirty="0"/>
              <a:t>.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Nota: </a:t>
            </a:r>
            <a:r>
              <a:rPr lang="en-US" altLang="en-US" dirty="0" err="1"/>
              <a:t>molti</a:t>
            </a:r>
            <a:r>
              <a:rPr lang="en-US" altLang="en-US" dirty="0"/>
              <a:t> </a:t>
            </a:r>
            <a:r>
              <a:rPr lang="en-US" altLang="en-US" dirty="0" err="1"/>
              <a:t>studenti</a:t>
            </a:r>
            <a:r>
              <a:rPr lang="en-US" altLang="en-US" dirty="0"/>
              <a:t> </a:t>
            </a:r>
            <a:r>
              <a:rPr lang="en-US" altLang="en-US" dirty="0" err="1"/>
              <a:t>hanno</a:t>
            </a:r>
            <a:r>
              <a:rPr lang="en-US" altLang="en-US" dirty="0"/>
              <a:t> visto il film </a:t>
            </a:r>
            <a:r>
              <a:rPr lang="en-US" altLang="en-US" i="1" dirty="0"/>
              <a:t>Le </a:t>
            </a:r>
            <a:r>
              <a:rPr lang="en-US" altLang="en-US" i="1" dirty="0" err="1"/>
              <a:t>ali</a:t>
            </a:r>
            <a:r>
              <a:rPr lang="en-US" altLang="en-US" i="1" dirty="0"/>
              <a:t> </a:t>
            </a:r>
            <a:r>
              <a:rPr lang="en-US" altLang="en-US" i="1" dirty="0" err="1"/>
              <a:t>della</a:t>
            </a:r>
            <a:r>
              <a:rPr lang="en-US" altLang="en-US" i="1" dirty="0"/>
              <a:t> </a:t>
            </a:r>
            <a:r>
              <a:rPr lang="en-US" altLang="en-US" i="1" dirty="0" err="1"/>
              <a:t>libertà</a:t>
            </a:r>
            <a:r>
              <a:rPr lang="en-US" altLang="en-US" i="1" dirty="0"/>
              <a:t> con </a:t>
            </a:r>
            <a:r>
              <a:rPr lang="en-US" altLang="en-US" dirty="0"/>
              <a:t>Tim Robbins e Morgan Freeman.  La </a:t>
            </a:r>
            <a:r>
              <a:rPr lang="en-US" altLang="en-US" dirty="0" err="1"/>
              <a:t>maggior</a:t>
            </a:r>
            <a:r>
              <a:rPr lang="en-US" altLang="en-US" dirty="0"/>
              <a:t> </a:t>
            </a:r>
            <a:r>
              <a:rPr lang="en-US" altLang="en-US" dirty="0" err="1"/>
              <a:t>parte</a:t>
            </a:r>
            <a:r>
              <a:rPr lang="en-US" altLang="en-US" dirty="0"/>
              <a:t> del film </a:t>
            </a:r>
            <a:r>
              <a:rPr lang="en-US" altLang="en-US" dirty="0" err="1"/>
              <a:t>si</a:t>
            </a:r>
            <a:r>
              <a:rPr lang="en-US" altLang="en-US" dirty="0"/>
              <a:t> </a:t>
            </a:r>
            <a:r>
              <a:rPr lang="en-US" altLang="en-US" dirty="0" err="1"/>
              <a:t>svolge</a:t>
            </a:r>
            <a:r>
              <a:rPr lang="en-US" altLang="en-US" dirty="0"/>
              <a:t> in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prigione</a:t>
            </a:r>
            <a:r>
              <a:rPr lang="en-US" altLang="en-US" dirty="0"/>
              <a:t>.  I </a:t>
            </a:r>
            <a:r>
              <a:rPr lang="en-US" altLang="en-US" dirty="0" err="1"/>
              <a:t>prigionieri</a:t>
            </a:r>
            <a:r>
              <a:rPr lang="en-US" altLang="en-US" dirty="0"/>
              <a:t> </a:t>
            </a:r>
            <a:r>
              <a:rPr lang="en-US" altLang="en-US" dirty="0" err="1"/>
              <a:t>hanno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"</a:t>
            </a:r>
            <a:r>
              <a:rPr lang="en-US" altLang="en-US" dirty="0" err="1"/>
              <a:t>economia</a:t>
            </a:r>
            <a:r>
              <a:rPr lang="en-US" altLang="en-US" dirty="0"/>
              <a:t> </a:t>
            </a:r>
            <a:r>
              <a:rPr lang="en-US" altLang="en-US" dirty="0" err="1"/>
              <a:t>sommersa</a:t>
            </a:r>
            <a:r>
              <a:rPr lang="en-US" altLang="en-US" dirty="0"/>
              <a:t>" </a:t>
            </a:r>
            <a:r>
              <a:rPr lang="en-US" altLang="en-US" dirty="0" err="1"/>
              <a:t>informale</a:t>
            </a:r>
            <a:r>
              <a:rPr lang="en-US" altLang="en-US" dirty="0"/>
              <a:t> in cui le </a:t>
            </a:r>
            <a:r>
              <a:rPr lang="en-US" altLang="en-US" dirty="0" err="1"/>
              <a:t>sigarette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usate</a:t>
            </a:r>
            <a:r>
              <a:rPr lang="en-US" altLang="en-US" dirty="0"/>
              <a:t> come </a:t>
            </a:r>
            <a:r>
              <a:rPr lang="en-US" altLang="en-US" dirty="0" err="1"/>
              <a:t>moneta</a:t>
            </a:r>
            <a:r>
              <a:rPr lang="en-US" altLang="en-US" dirty="0"/>
              <a:t>, </a:t>
            </a:r>
            <a:r>
              <a:rPr lang="en-US" altLang="en-US" dirty="0" err="1"/>
              <a:t>anche</a:t>
            </a:r>
            <a:r>
              <a:rPr lang="en-US" altLang="en-US" dirty="0"/>
              <a:t> </a:t>
            </a:r>
            <a:r>
              <a:rPr lang="en-US" altLang="en-US" dirty="0" err="1"/>
              <a:t>dai</a:t>
            </a:r>
            <a:r>
              <a:rPr lang="en-US" altLang="en-US" dirty="0"/>
              <a:t> </a:t>
            </a:r>
            <a:r>
              <a:rPr lang="en-US" altLang="en-US" dirty="0" err="1"/>
              <a:t>prigionieri</a:t>
            </a:r>
            <a:r>
              <a:rPr lang="en-US" altLang="en-US" dirty="0"/>
              <a:t> </a:t>
            </a:r>
            <a:r>
              <a:rPr lang="en-US" altLang="en-US" dirty="0" err="1"/>
              <a:t>che</a:t>
            </a:r>
            <a:r>
              <a:rPr lang="en-US" altLang="en-US" dirty="0"/>
              <a:t> non </a:t>
            </a:r>
            <a:r>
              <a:rPr lang="en-US" altLang="en-US" dirty="0" err="1"/>
              <a:t>fumano</a:t>
            </a:r>
            <a:r>
              <a:rPr lang="en-US" altLang="en-US" dirty="0"/>
              <a:t>.  Il </a:t>
            </a:r>
            <a:r>
              <a:rPr lang="en-US" altLang="en-US" dirty="0" err="1"/>
              <a:t>libro</a:t>
            </a:r>
            <a:r>
              <a:rPr lang="en-US" altLang="en-US" dirty="0"/>
              <a:t> di testo </a:t>
            </a:r>
            <a:r>
              <a:rPr lang="en-US" altLang="en-US" dirty="0" err="1"/>
              <a:t>contiene</a:t>
            </a:r>
            <a:r>
              <a:rPr lang="en-US" altLang="en-US" dirty="0"/>
              <a:t> un </a:t>
            </a:r>
            <a:r>
              <a:rPr lang="en-US" altLang="en-US" dirty="0" err="1"/>
              <a:t>caso</a:t>
            </a:r>
            <a:r>
              <a:rPr lang="en-US" altLang="en-US" dirty="0"/>
              <a:t> di studio </a:t>
            </a:r>
            <a:r>
              <a:rPr lang="en-US" altLang="en-US" dirty="0" err="1"/>
              <a:t>sull'uso</a:t>
            </a:r>
            <a:r>
              <a:rPr lang="en-US" altLang="en-US" dirty="0"/>
              <a:t> </a:t>
            </a:r>
            <a:r>
              <a:rPr lang="en-US" altLang="en-US" dirty="0" err="1"/>
              <a:t>delle</a:t>
            </a:r>
            <a:r>
              <a:rPr lang="en-US" altLang="en-US" dirty="0"/>
              <a:t> </a:t>
            </a:r>
            <a:r>
              <a:rPr lang="en-US" altLang="en-US" dirty="0" err="1"/>
              <a:t>sigarette</a:t>
            </a:r>
            <a:r>
              <a:rPr lang="en-US" altLang="en-US" dirty="0"/>
              <a:t> come </a:t>
            </a:r>
            <a:r>
              <a:rPr lang="en-US" altLang="en-US" dirty="0" err="1"/>
              <a:t>moneta</a:t>
            </a:r>
            <a:r>
              <a:rPr lang="en-US" altLang="en-US" dirty="0"/>
              <a:t> </a:t>
            </a:r>
            <a:r>
              <a:rPr lang="en-US" altLang="en-US" dirty="0" err="1"/>
              <a:t>nei</a:t>
            </a:r>
            <a:r>
              <a:rPr lang="en-US" altLang="en-US" dirty="0"/>
              <a:t> </a:t>
            </a:r>
            <a:r>
              <a:rPr lang="en-US" altLang="en-US" dirty="0" err="1"/>
              <a:t>campi</a:t>
            </a:r>
            <a:r>
              <a:rPr lang="en-US" altLang="en-US" dirty="0"/>
              <a:t> di </a:t>
            </a:r>
            <a:r>
              <a:rPr lang="en-US" altLang="en-US" dirty="0" err="1"/>
              <a:t>prigionia</a:t>
            </a:r>
            <a:r>
              <a:rPr lang="en-US" altLang="en-US" dirty="0"/>
              <a:t> </a:t>
            </a:r>
            <a:r>
              <a:rPr lang="en-US" altLang="en-US" dirty="0" err="1"/>
              <a:t>durante</a:t>
            </a:r>
            <a:r>
              <a:rPr lang="en-US" altLang="en-US" dirty="0"/>
              <a:t> la </a:t>
            </a:r>
            <a:r>
              <a:rPr lang="en-US" altLang="en-US" dirty="0" err="1"/>
              <a:t>Seconda</a:t>
            </a:r>
            <a:r>
              <a:rPr lang="en-US" altLang="en-US" dirty="0"/>
              <a:t> Guerra Mondiale. 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8A50AC61-5961-ABDA-F30B-766F2C104E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318B617B-99B5-4443-89DE-8124EE145DAB}" type="slidenum">
              <a:rPr lang="en-US" altLang="en-US"/>
              <a:t>6</a:t>
            </a:fld>
            <a:endParaRPr lang="en-US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F2B91FA7-0272-7320-7D2C-CED9ECA02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45E7A69-40FA-3B09-92E7-07A454028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Si </a:t>
            </a:r>
            <a:r>
              <a:rPr lang="en-US" altLang="en-US" dirty="0" err="1"/>
              <a:t>potrebbe</a:t>
            </a:r>
            <a:r>
              <a:rPr lang="en-US" altLang="en-US" dirty="0"/>
              <a:t> </a:t>
            </a:r>
            <a:r>
              <a:rPr lang="en-US" altLang="en-US" dirty="0" err="1"/>
              <a:t>chiedere</a:t>
            </a:r>
            <a:r>
              <a:rPr lang="en-US" altLang="en-US" dirty="0"/>
              <a:t> </a:t>
            </a:r>
            <a:r>
              <a:rPr lang="en-US" altLang="en-US" dirty="0" err="1"/>
              <a:t>agli</a:t>
            </a:r>
            <a:r>
              <a:rPr lang="en-US" altLang="en-US" dirty="0"/>
              <a:t> </a:t>
            </a:r>
            <a:r>
              <a:rPr lang="en-US" altLang="en-US" dirty="0" err="1"/>
              <a:t>studenti</a:t>
            </a:r>
            <a:r>
              <a:rPr lang="en-US" altLang="en-US" dirty="0"/>
              <a:t> di </a:t>
            </a:r>
            <a:r>
              <a:rPr lang="en-US" altLang="en-US" dirty="0" err="1"/>
              <a:t>determinare</a:t>
            </a:r>
            <a:r>
              <a:rPr lang="en-US" altLang="en-US" dirty="0"/>
              <a:t>, per </a:t>
            </a:r>
            <a:r>
              <a:rPr lang="en-US" altLang="en-US" dirty="0" err="1"/>
              <a:t>ogni</a:t>
            </a:r>
            <a:r>
              <a:rPr lang="en-US" altLang="en-US" dirty="0"/>
              <a:t> </a:t>
            </a:r>
            <a:r>
              <a:rPr lang="en-US" altLang="en-US" dirty="0" err="1"/>
              <a:t>oggetto</a:t>
            </a:r>
            <a:r>
              <a:rPr lang="en-US" altLang="en-US" dirty="0"/>
              <a:t> </a:t>
            </a:r>
            <a:r>
              <a:rPr lang="en-US" altLang="en-US" dirty="0" err="1"/>
              <a:t>elencato</a:t>
            </a:r>
            <a:r>
              <a:rPr lang="en-US" altLang="en-US" dirty="0"/>
              <a:t>, quale </a:t>
            </a:r>
            <a:r>
              <a:rPr lang="en-US" altLang="en-US" dirty="0" err="1"/>
              <a:t>funzione</a:t>
            </a:r>
            <a:r>
              <a:rPr lang="en-US" altLang="en-US" dirty="0"/>
              <a:t> del </a:t>
            </a:r>
            <a:r>
              <a:rPr lang="en-US" altLang="en-US" dirty="0" err="1"/>
              <a:t>moneta</a:t>
            </a:r>
            <a:r>
              <a:rPr lang="en-US" altLang="en-US" dirty="0"/>
              <a:t> </a:t>
            </a:r>
            <a:r>
              <a:rPr lang="en-US" altLang="en-US" dirty="0" err="1"/>
              <a:t>svolge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Risposte</a:t>
            </a:r>
            <a:r>
              <a:rPr lang="en-US" altLang="en-US" dirty="0"/>
              <a:t>:</a:t>
            </a:r>
          </a:p>
          <a:p>
            <a:pPr eaLnBrk="1" hangingPunct="1"/>
            <a:r>
              <a:rPr lang="en-US" altLang="en-US" dirty="0"/>
              <a:t>a - </a:t>
            </a:r>
            <a:r>
              <a:rPr lang="en-US" altLang="en-US" dirty="0" err="1"/>
              <a:t>sì</a:t>
            </a:r>
            <a:endParaRPr lang="en-US" altLang="en-US" dirty="0"/>
          </a:p>
          <a:p>
            <a:pPr eaLnBrk="1" hangingPunct="1"/>
            <a:r>
              <a:rPr lang="en-US" altLang="en-US" dirty="0"/>
              <a:t>b - no, non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assegni</a:t>
            </a:r>
            <a:r>
              <a:rPr lang="en-US" altLang="en-US" dirty="0"/>
              <a:t> in </a:t>
            </a:r>
            <a:r>
              <a:rPr lang="en-US" altLang="en-US" dirty="0" err="1"/>
              <a:t>sé</a:t>
            </a:r>
            <a:r>
              <a:rPr lang="en-US" altLang="en-US" dirty="0"/>
              <a:t>, ma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fondi</a:t>
            </a:r>
            <a:r>
              <a:rPr lang="en-US" altLang="en-US" dirty="0"/>
              <a:t> </a:t>
            </a:r>
            <a:r>
              <a:rPr lang="en-US" altLang="en-US" dirty="0" err="1"/>
              <a:t>nei</a:t>
            </a:r>
            <a:r>
              <a:rPr lang="en-US" altLang="en-US" dirty="0"/>
              <a:t> </a:t>
            </a:r>
            <a:r>
              <a:rPr lang="en-US" altLang="en-US" dirty="0" err="1"/>
              <a:t>conti</a:t>
            </a:r>
            <a:r>
              <a:rPr lang="en-US" altLang="en-US" dirty="0"/>
              <a:t> </a:t>
            </a:r>
            <a:r>
              <a:rPr lang="en-US" altLang="en-US" dirty="0" err="1"/>
              <a:t>correnti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moneta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c - </a:t>
            </a:r>
            <a:r>
              <a:rPr lang="en-US" altLang="en-US" dirty="0" err="1"/>
              <a:t>sì</a:t>
            </a:r>
            <a:r>
              <a:rPr lang="en-US" altLang="en-US" dirty="0"/>
              <a:t> (</a:t>
            </a:r>
            <a:r>
              <a:rPr lang="en-US" altLang="en-US" dirty="0" err="1"/>
              <a:t>vedi</a:t>
            </a:r>
            <a:r>
              <a:rPr lang="en-US" altLang="en-US" dirty="0"/>
              <a:t> b)</a:t>
            </a:r>
          </a:p>
          <a:p>
            <a:pPr eaLnBrk="1" hangingPunct="1"/>
            <a:r>
              <a:rPr lang="en-US" altLang="en-US" dirty="0"/>
              <a:t>d - no, le carte di </a:t>
            </a:r>
            <a:r>
              <a:rPr lang="en-US" altLang="en-US" dirty="0" err="1"/>
              <a:t>credito</a:t>
            </a:r>
            <a:r>
              <a:rPr lang="en-US" altLang="en-US" dirty="0"/>
              <a:t> </a:t>
            </a:r>
            <a:r>
              <a:rPr lang="en-US" altLang="en-US" dirty="0" err="1"/>
              <a:t>sono</a:t>
            </a:r>
            <a:r>
              <a:rPr lang="en-US" altLang="en-US" dirty="0"/>
              <a:t> un mezzo per </a:t>
            </a:r>
            <a:r>
              <a:rPr lang="en-US" altLang="en-US" dirty="0" err="1"/>
              <a:t>dilazionare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pagamenti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/>
              <a:t>e - I CD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una</a:t>
            </a:r>
            <a:r>
              <a:rPr lang="en-US" altLang="en-US" dirty="0"/>
              <a:t> </a:t>
            </a:r>
            <a:r>
              <a:rPr lang="en-US" altLang="en-US" dirty="0" err="1"/>
              <a:t>riserva</a:t>
            </a:r>
            <a:r>
              <a:rPr lang="en-US" altLang="en-US" dirty="0"/>
              <a:t> di </a:t>
            </a:r>
            <a:r>
              <a:rPr lang="en-US" altLang="en-US" dirty="0" err="1"/>
              <a:t>valore</a:t>
            </a:r>
            <a:r>
              <a:rPr lang="en-US" altLang="en-US" dirty="0"/>
              <a:t> e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misurati</a:t>
            </a:r>
            <a:r>
              <a:rPr lang="en-US" altLang="en-US" dirty="0"/>
              <a:t> in </a:t>
            </a:r>
            <a:r>
              <a:rPr lang="en-US" altLang="en-US" dirty="0" err="1"/>
              <a:t>unità</a:t>
            </a:r>
            <a:r>
              <a:rPr lang="en-US" altLang="en-US" dirty="0"/>
              <a:t> </a:t>
            </a:r>
            <a:r>
              <a:rPr lang="en-US" altLang="en-US" dirty="0" err="1"/>
              <a:t>monetarie</a:t>
            </a:r>
            <a:r>
              <a:rPr lang="en-US" altLang="en-US" dirty="0"/>
              <a:t>. </a:t>
            </a:r>
            <a:r>
              <a:rPr lang="en-US" altLang="en-US" dirty="0" err="1"/>
              <a:t>Tuttavia</a:t>
            </a:r>
            <a:r>
              <a:rPr lang="en-US" altLang="en-US" dirty="0"/>
              <a:t>, non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immediatamente</a:t>
            </a:r>
            <a:r>
              <a:rPr lang="en-US" altLang="en-US" dirty="0"/>
              <a:t> </a:t>
            </a:r>
            <a:r>
              <a:rPr lang="en-US" altLang="en-US" dirty="0" err="1"/>
              <a:t>spendibili</a:t>
            </a:r>
            <a:r>
              <a:rPr lang="en-US" altLang="en-US" dirty="0"/>
              <a:t>. 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B9AD15E-2C99-96F6-7BD0-3D1E9A05C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398C592-D607-B44E-9C0B-B38486D97EB1}" type="slidenum">
              <a:rPr lang="en-US" altLang="en-US"/>
              <a:t>7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B358BE2-94C5-BF3C-B0DF-FEEF3366B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7D2AF53-1984-018C-A161-7A7D707B4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Anche in questo caso, si tratta di una recensione. 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BB9AD15E-2C99-96F6-7BD0-3D1E9A05C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398C592-D607-B44E-9C0B-B38486D97EB1}" type="slidenum">
              <a:rPr lang="en-US" altLang="en-US"/>
              <a:t>8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2B358BE2-94C5-BF3C-B0DF-FEEF3366B3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7D2AF53-1984-018C-A161-7A7D707B4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Anche in questo caso, si tratta di una recensione.  </a:t>
            </a:r>
          </a:p>
        </p:txBody>
      </p:sp>
    </p:spTree>
    <p:extLst>
      <p:ext uri="{BB962C8B-B14F-4D97-AF65-F5344CB8AC3E}">
        <p14:creationId xmlns:p14="http://schemas.microsoft.com/office/powerpoint/2010/main" val="233253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48935EE3-869D-C473-3BF3-DCB4AF099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BA6A4175-37D1-6346-99FA-229998746492}" type="slidenum">
              <a:rPr lang="en-US" altLang="en-US"/>
              <a:t>9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9D52DF1A-F20F-5D2B-E63E-B98621EAD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F1FFE08-4935-1A3C-44D7-6BD84BA06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Anche in questo caso, si tratta di una recensione. 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mankiwcoverstrip">
            <a:extLst>
              <a:ext uri="{FF2B5EF4-FFF2-40B4-BE49-F238E27FC236}">
                <a16:creationId xmlns:a16="http://schemas.microsoft.com/office/drawing/2014/main" id="{CDB635AF-0FEE-1F14-D492-E9DD15124E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209550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F5ED2EBB-5041-7D51-F435-A81D50DF00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09688" y="0"/>
            <a:ext cx="5819775" cy="519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chemeClr val="bg1"/>
                </a:solidFill>
              </a:rPr>
              <a:t>MACROECONOMICS</a:t>
            </a: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49000326-2287-6EA7-F802-88A6060F0F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5088" y="531813"/>
            <a:ext cx="5772150" cy="641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>
              <a:defRPr/>
            </a:pPr>
            <a:r>
              <a:rPr lang="en-US" altLang="en-US"/>
              <a:t>N. GREGORY MANKIW</a:t>
            </a:r>
          </a:p>
          <a:p>
            <a:pPr eaLnBrk="1" hangingPunct="1">
              <a:defRPr/>
            </a:pPr>
            <a:r>
              <a:rPr lang="en-US" altLang="en-US"/>
              <a:t>MARK P. TAYLOR</a:t>
            </a:r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83FCDCB8-377D-EBBB-8F34-D1A69002EE05}"/>
              </a:ext>
            </a:extLst>
          </p:cNvPr>
          <p:cNvGrpSpPr/>
          <p:nvPr userDrawn="1"/>
        </p:nvGrpSpPr>
        <p:grpSpPr>
          <a:xfrm>
            <a:off x="4595813" y="5151438"/>
            <a:ext cx="3324225" cy="950912"/>
            <a:chOff x="3261" y="3222"/>
            <a:chExt cx="2094" cy="599"/>
          </a:xfrm>
        </p:grpSpPr>
        <p:sp>
          <p:nvSpPr>
            <p:cNvPr id="6" name="Line 12">
              <a:extLst>
                <a:ext uri="{FF2B5EF4-FFF2-40B4-BE49-F238E27FC236}">
                  <a16:creationId xmlns:a16="http://schemas.microsoft.com/office/drawing/2014/main" id="{CBA61E93-56D8-AD14-877B-10ED265E395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3301" y="3246"/>
              <a:ext cx="20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 Box 14">
              <a:extLst>
                <a:ext uri="{FF2B5EF4-FFF2-40B4-BE49-F238E27FC236}">
                  <a16:creationId xmlns:a16="http://schemas.microsoft.com/office/drawing/2014/main" id="{0A0BA004-0D17-1D52-9CEF-572DA2CAF35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61" y="3222"/>
              <a:ext cx="2077" cy="57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/>
                </a:defRPr>
              </a:lvl9pPr>
            </a:lstStyle>
            <a:p>
              <a:pPr eaLnBrk="1" hangingPunct="1">
                <a:defRPr/>
              </a:pPr>
              <a:r>
                <a:rPr lang="en-US" altLang="en-US"/>
                <a:t>Prepared by </a:t>
              </a:r>
            </a:p>
            <a:p>
              <a:pPr eaLnBrk="1" hangingPunct="1">
                <a:defRPr/>
              </a:pPr>
              <a:r>
                <a:rPr lang="en-US" altLang="en-US" b="1"/>
                <a:t>Ron Cronovich </a:t>
              </a:r>
              <a:r>
                <a:rPr lang="en-US" altLang="en-US"/>
                <a:t>and </a:t>
              </a:r>
            </a:p>
            <a:p>
              <a:pPr eaLnBrk="1" hangingPunct="1">
                <a:defRPr/>
              </a:pPr>
              <a:r>
                <a:rPr lang="en-US" altLang="en-US" b="1"/>
                <a:t>Emanuel Kohlscheen</a:t>
              </a:r>
            </a:p>
          </p:txBody>
        </p: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D1211EDD-8F6C-685D-8F89-73BC7B31347B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308" y="3821"/>
              <a:ext cx="2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5125" y="1512888"/>
            <a:ext cx="6883400" cy="3313112"/>
          </a:xfrm>
        </p:spPr>
        <p:txBody>
          <a:bodyPr/>
          <a:lstStyle>
            <a:lvl1pPr>
              <a:defRPr sz="4400" b="1">
                <a:solidFill>
                  <a:srgbClr val="A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6954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C78E76-0281-A5D6-A890-3463B1A9BB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2150" y="225425"/>
            <a:ext cx="1870075" cy="58880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1925" y="225425"/>
            <a:ext cx="5457825" cy="58880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B7FEA21-CDB8-109C-B12B-50DADCB62C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01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E678BA2-C8E8-EC38-8128-F59033C64B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19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258E1EA-5AF7-A8AC-15F6-7CF6232448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0412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87500"/>
            <a:ext cx="36623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863" y="1587500"/>
            <a:ext cx="36623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56491AE-2A2A-5467-36D7-8465C96F47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66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96C4DFF1-4F91-EBB2-56AC-9C84397372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405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E7CF440-1E83-2298-5092-1FBF5F10EE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035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CAAC1C33-8320-2F6F-2194-1207AECBE3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03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72714C5-9012-3C40-D507-BB488362BB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111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9E7D4A4-F72A-4BD8-5DB7-6C5D6815B4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127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A23793F-FB68-070F-F38E-A4E54CAFE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225425"/>
            <a:ext cx="8262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Fare clic per modificare lo stile del titolo Master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B6C8F7-E6EA-E85B-B6CF-914A6E8756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3588" y="1587500"/>
            <a:ext cx="74771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Fare clic per modificare gli stili di testo Master</a:t>
            </a:r>
          </a:p>
          <a:p>
            <a:pPr lvl="1"/>
            <a:r>
              <a:rPr lang="en-GB" altLang="en-US"/>
              <a:t>Secondo livello</a:t>
            </a:r>
          </a:p>
          <a:p>
            <a:pPr lvl="2"/>
            <a:r>
              <a:rPr lang="en-GB" altLang="en-US"/>
              <a:t>Terzo livello</a:t>
            </a:r>
          </a:p>
          <a:p>
            <a:pPr lvl="3"/>
            <a:r>
              <a:rPr lang="en-GB" altLang="en-US"/>
              <a:t>Quarto livello</a:t>
            </a:r>
          </a:p>
          <a:p>
            <a:pPr lvl="4"/>
            <a:r>
              <a:rPr lang="en-GB" altLang="en-US"/>
              <a:t>Quinto livello</a:t>
            </a:r>
          </a:p>
        </p:txBody>
      </p:sp>
      <p:pic>
        <p:nvPicPr>
          <p:cNvPr id="16389" name="Picture 8" descr="mankiwcoverstrip">
            <a:extLst>
              <a:ext uri="{FF2B5EF4-FFF2-40B4-BE49-F238E27FC236}">
                <a16:creationId xmlns:a16="http://schemas.microsoft.com/office/drawing/2014/main" id="{A9116B1E-6C12-E39C-82BA-91BEC4E10F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209550" cy="687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3" name="Rectangle 9">
            <a:extLst>
              <a:ext uri="{FF2B5EF4-FFF2-40B4-BE49-F238E27FC236}">
                <a16:creationId xmlns:a16="http://schemas.microsoft.com/office/drawing/2014/main" id="{0DABB92B-BD1C-FE2D-FD06-571D893034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31913" y="6497638"/>
            <a:ext cx="6934200" cy="360362"/>
          </a:xfrm>
          <a:prstGeom prst="rect">
            <a:avLst/>
          </a:prstGeom>
          <a:gradFill rotWithShape="1">
            <a:gsLst>
              <a:gs pos="0">
                <a:srgbClr val="FFFFEB"/>
              </a:gs>
              <a:gs pos="100000">
                <a:srgbClr val="FFFFFF"/>
              </a:gs>
            </a:gsLst>
            <a:lin ang="2700000" scaled="1"/>
          </a:gra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solidFill>
                  <a:schemeClr val="bg2"/>
                </a:solidFill>
                <a:latin typeface="Arial" pitchFamily="34" charset="0"/>
                <a:ea typeface="Osaka" pitchFamily="48" charset="-128"/>
              </a:defRPr>
            </a:lvl1pPr>
          </a:lstStyle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  <p:sp>
        <p:nvSpPr>
          <p:cNvPr id="1030" name="Text Box 13">
            <a:extLst>
              <a:ext uri="{FF2B5EF4-FFF2-40B4-BE49-F238E27FC236}">
                <a16:creationId xmlns:a16="http://schemas.microsoft.com/office/drawing/2014/main" id="{110460C1-039B-2B59-9652-5E0AEAF450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56575" y="6484938"/>
            <a:ext cx="974725" cy="366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fld id="{E8E00934-7F1F-044C-910E-368641C36C65}" type="slidenum">
              <a:rPr lang="en-US" altLang="en-US" sz="1200" smtClean="0">
                <a:solidFill>
                  <a:schemeClr val="bg2"/>
                </a:solidFill>
              </a:rPr>
              <a:t>‹N›</a:t>
            </a:fld>
            <a:endParaRPr lang="en-US" altLang="en-US" sz="1200">
              <a:solidFill>
                <a:schemeClr val="bg2"/>
              </a:solidFill>
            </a:endParaRPr>
          </a:p>
          <a:p>
            <a:pPr algn="ctr" eaLnBrk="1" hangingPunct="1">
              <a:lnSpc>
                <a:spcPct val="50000"/>
              </a:lnSpc>
              <a:defRPr/>
            </a:pP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ABAEE643-9DD2-F61B-DBED-651669E285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309688" y="6488113"/>
            <a:ext cx="7834312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2" name="Line 16">
            <a:extLst>
              <a:ext uri="{FF2B5EF4-FFF2-40B4-BE49-F238E27FC236}">
                <a16:creationId xmlns:a16="http://schemas.microsoft.com/office/drawing/2014/main" id="{AC18DF89-D596-A2D1-D5A8-F85C9BF7429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240713" y="6499225"/>
            <a:ext cx="1587" cy="358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C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C0000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C0000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C0000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AC0000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2F3163BE-564E-5843-A004-9878DAC43F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Capitolo 4:</a:t>
            </a:r>
            <a:br>
              <a:rPr lang="en-US" altLang="en-US"/>
            </a:br>
            <a:r>
              <a:rPr lang="en-US" altLang="en-US"/>
              <a:t>Il sistema monetario:</a:t>
            </a:r>
            <a:br>
              <a:rPr lang="en-US" altLang="en-US"/>
            </a:br>
            <a:r>
              <a:rPr lang="en-US" altLang="en-US" sz="3600"/>
              <a:t>Cos'è e come funziona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774FCC-2A54-FD6D-44D8-0EF3E9D58B9C}"/>
              </a:ext>
            </a:extLst>
          </p:cNvPr>
          <p:cNvSpPr/>
          <p:nvPr/>
        </p:nvSpPr>
        <p:spPr bwMode="auto">
          <a:xfrm>
            <a:off x="4334494" y="4928260"/>
            <a:ext cx="3906981" cy="134191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>
            <a:extLst>
              <a:ext uri="{FF2B5EF4-FFF2-40B4-BE49-F238E27FC236}">
                <a16:creationId xmlns:a16="http://schemas.microsoft.com/office/drawing/2014/main" id="{CBE5B957-1FD2-978A-8C84-6AFC89885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AB861B6A-2539-DC6A-5D3E-33A4714A8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8113" y="268288"/>
            <a:ext cx="7227887" cy="831850"/>
          </a:xfrm>
        </p:spPr>
        <p:txBody>
          <a:bodyPr/>
          <a:lstStyle/>
          <a:p>
            <a:pPr eaLnBrk="1" hangingPunct="1"/>
            <a:r>
              <a:rPr lang="en-US" altLang="en-US"/>
              <a:t>Misure della massa monetaria nell'Eurozona: </a:t>
            </a:r>
            <a:r>
              <a:rPr lang="en-US" altLang="en-US" sz="3000"/>
              <a:t>Dicembre 2012</a:t>
            </a:r>
          </a:p>
        </p:txBody>
      </p:sp>
      <p:pic>
        <p:nvPicPr>
          <p:cNvPr id="31747" name="Picture 5">
            <a:extLst>
              <a:ext uri="{FF2B5EF4-FFF2-40B4-BE49-F238E27FC236}">
                <a16:creationId xmlns:a16="http://schemas.microsoft.com/office/drawing/2014/main" id="{52014031-C3DD-941C-86B3-43C04840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77" y="1730976"/>
            <a:ext cx="4368223" cy="386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>
            <a:extLst>
              <a:ext uri="{FF2B5EF4-FFF2-40B4-BE49-F238E27FC236}">
                <a16:creationId xmlns:a16="http://schemas.microsoft.com/office/drawing/2014/main" id="{1F2EAC4F-42B3-ECB2-9519-58A00498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2800" y="2174875"/>
            <a:ext cx="434975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>
            <a:extLst>
              <a:ext uri="{FF2B5EF4-FFF2-40B4-BE49-F238E27FC236}">
                <a16:creationId xmlns:a16="http://schemas.microsoft.com/office/drawing/2014/main" id="{28D34FDD-5A78-704E-F114-0CB6AB43E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 ruolo delle banche nel sistema monetario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CA3842AF-BA06-8119-2387-449A3D609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L'offerta di moneta è pari alla moneta più i depositi a vista:</a:t>
            </a:r>
          </a:p>
          <a:p>
            <a:pPr>
              <a:buFont typeface="Wingdings" pitchFamily="2" charset="2"/>
              <a:buNone/>
            </a:pPr>
            <a:r>
              <a:rPr lang="en-US" altLang="en-US" b="1" i="1"/>
              <a:t>				M </a:t>
            </a:r>
            <a:r>
              <a:rPr lang="en-US" altLang="en-US"/>
              <a:t>= </a:t>
            </a:r>
            <a:r>
              <a:rPr lang="en-US" altLang="en-US" b="1" i="1"/>
              <a:t>C </a:t>
            </a:r>
            <a:r>
              <a:rPr lang="en-US" altLang="en-US"/>
              <a:t>+ D </a:t>
            </a:r>
          </a:p>
          <a:p>
            <a:r>
              <a:rPr lang="en-US" altLang="en-US"/>
              <a:t>Poiché l'offerta di moneta include i depositi a vista, il sistema bancario svolge un ruolo importante.  </a:t>
            </a:r>
          </a:p>
        </p:txBody>
      </p:sp>
      <p:sp>
        <p:nvSpPr>
          <p:cNvPr id="33795" name="Footer Placeholder 1">
            <a:extLst>
              <a:ext uri="{FF2B5EF4-FFF2-40B4-BE49-F238E27FC236}">
                <a16:creationId xmlns:a16="http://schemas.microsoft.com/office/drawing/2014/main" id="{4EB1AB1C-B047-A239-AE0A-FE71DB493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4">
            <a:extLst>
              <a:ext uri="{FF2B5EF4-FFF2-40B4-BE49-F238E27FC236}">
                <a16:creationId xmlns:a16="http://schemas.microsoft.com/office/drawing/2014/main" id="{22D3E7C4-CC75-8303-98CF-2069DAF71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Alcune premesse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C615341C-C8F1-6344-BDEC-82D0DCED0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0013"/>
            <a:ext cx="8229600" cy="5146675"/>
          </a:xfrm>
        </p:spPr>
        <p:txBody>
          <a:bodyPr/>
          <a:lstStyle/>
          <a:p>
            <a:pPr>
              <a:defRPr/>
            </a:pPr>
            <a:r>
              <a:rPr lang="en-US" sz="2400" b="1" dirty="0" err="1">
                <a:solidFill>
                  <a:srgbClr val="CC0000"/>
                </a:solidFill>
              </a:rPr>
              <a:t>Riserve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b="1" i="1" dirty="0"/>
              <a:t>R </a:t>
            </a:r>
            <a:r>
              <a:rPr lang="en-US" sz="2400" dirty="0"/>
              <a:t>): la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depositi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le </a:t>
            </a:r>
            <a:r>
              <a:rPr lang="en-US" sz="2400" dirty="0" err="1"/>
              <a:t>banche</a:t>
            </a:r>
            <a:r>
              <a:rPr lang="en-US" sz="2400" dirty="0"/>
              <a:t> non </a:t>
            </a:r>
            <a:r>
              <a:rPr lang="en-US" sz="2400" dirty="0" err="1"/>
              <a:t>hanno</a:t>
            </a:r>
            <a:r>
              <a:rPr lang="en-US" sz="2400" dirty="0"/>
              <a:t> </a:t>
            </a:r>
            <a:r>
              <a:rPr lang="en-US" sz="2400" dirty="0" err="1"/>
              <a:t>prestato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sz="2400" dirty="0"/>
              <a:t>Le </a:t>
            </a:r>
            <a:r>
              <a:rPr lang="en-US" sz="2400" dirty="0" err="1"/>
              <a:t>passività</a:t>
            </a:r>
            <a:r>
              <a:rPr lang="en-US" sz="2400" dirty="0"/>
              <a:t> di </a:t>
            </a:r>
            <a:r>
              <a:rPr lang="en-US" sz="2400" dirty="0" err="1"/>
              <a:t>una</a:t>
            </a:r>
            <a:r>
              <a:rPr lang="en-US" sz="2400" dirty="0"/>
              <a:t> banca </a:t>
            </a:r>
            <a:r>
              <a:rPr lang="en-US" sz="2400" dirty="0" err="1"/>
              <a:t>comprendono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depositi</a:t>
            </a:r>
            <a:r>
              <a:rPr lang="en-US" sz="2400" dirty="0"/>
              <a:t>;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2400" dirty="0"/>
              <a:t>	Le </a:t>
            </a:r>
            <a:r>
              <a:rPr lang="en-US" sz="2400" dirty="0" err="1"/>
              <a:t>attività</a:t>
            </a:r>
            <a:r>
              <a:rPr lang="en-US" sz="2400" dirty="0"/>
              <a:t> </a:t>
            </a:r>
            <a:r>
              <a:rPr lang="en-US" sz="2400" dirty="0" err="1"/>
              <a:t>includono</a:t>
            </a:r>
            <a:r>
              <a:rPr lang="en-US" sz="2400" dirty="0"/>
              <a:t> le </a:t>
            </a:r>
            <a:r>
              <a:rPr lang="en-US" sz="2400" dirty="0" err="1"/>
              <a:t>riserve</a:t>
            </a:r>
            <a:r>
              <a:rPr lang="en-US" sz="2400" dirty="0"/>
              <a:t> e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prestiti</a:t>
            </a:r>
            <a:r>
              <a:rPr lang="en-US" sz="2400" dirty="0"/>
              <a:t> in </a:t>
            </a:r>
            <a:r>
              <a:rPr lang="en-US" sz="2400" dirty="0" err="1"/>
              <a:t>essere</a:t>
            </a:r>
            <a:r>
              <a:rPr lang="en-US" sz="2400" dirty="0"/>
              <a:t>.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  <a:defRPr/>
            </a:pPr>
            <a:endParaRPr lang="en-US" sz="700" dirty="0"/>
          </a:p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</a:rPr>
              <a:t>Sistema </a:t>
            </a:r>
            <a:r>
              <a:rPr lang="en-US" sz="2400" b="1" dirty="0" err="1">
                <a:solidFill>
                  <a:srgbClr val="CC0000"/>
                </a:solidFill>
              </a:rPr>
              <a:t>bancario</a:t>
            </a:r>
            <a:r>
              <a:rPr lang="en-US" sz="2400" b="1" dirty="0">
                <a:solidFill>
                  <a:srgbClr val="CC0000"/>
                </a:solidFill>
              </a:rPr>
              <a:t> con </a:t>
            </a:r>
            <a:r>
              <a:rPr lang="en-US" sz="2400" b="1" dirty="0" err="1">
                <a:solidFill>
                  <a:srgbClr val="CC0000"/>
                </a:solidFill>
              </a:rPr>
              <a:t>riserva</a:t>
            </a:r>
            <a:r>
              <a:rPr lang="en-US" sz="2400" b="1" dirty="0">
                <a:solidFill>
                  <a:srgbClr val="CC0000"/>
                </a:solidFill>
              </a:rPr>
              <a:t> al 100%</a:t>
            </a:r>
            <a:r>
              <a:rPr lang="en-US" sz="2400" dirty="0"/>
              <a:t>: </a:t>
            </a:r>
            <a:r>
              <a:rPr lang="en-US" sz="2400" dirty="0" err="1"/>
              <a:t>sistema</a:t>
            </a:r>
            <a:r>
              <a:rPr lang="en-US" sz="2400" dirty="0"/>
              <a:t> in cui le </a:t>
            </a:r>
            <a:r>
              <a:rPr lang="en-US" sz="2400" dirty="0" err="1"/>
              <a:t>banche</a:t>
            </a:r>
            <a:r>
              <a:rPr lang="en-US" sz="2400" dirty="0"/>
              <a:t> </a:t>
            </a:r>
            <a:r>
              <a:rPr lang="en-US" sz="2400" dirty="0" err="1"/>
              <a:t>detengono</a:t>
            </a:r>
            <a:r>
              <a:rPr lang="en-US" sz="2400" dirty="0"/>
              <a:t> tutti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depositi</a:t>
            </a:r>
            <a:r>
              <a:rPr lang="en-US" sz="2400" dirty="0"/>
              <a:t> come </a:t>
            </a:r>
            <a:r>
              <a:rPr lang="en-US" sz="2400" dirty="0" err="1"/>
              <a:t>riserve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700" dirty="0"/>
          </a:p>
          <a:p>
            <a:pPr>
              <a:defRPr/>
            </a:pPr>
            <a:r>
              <a:rPr lang="en-US" sz="2400" b="1" dirty="0">
                <a:solidFill>
                  <a:srgbClr val="CC0000"/>
                </a:solidFill>
              </a:rPr>
              <a:t>Sistema </a:t>
            </a:r>
            <a:r>
              <a:rPr lang="en-US" sz="2400" b="1" dirty="0" err="1">
                <a:solidFill>
                  <a:srgbClr val="CC0000"/>
                </a:solidFill>
              </a:rPr>
              <a:t>bancario</a:t>
            </a:r>
            <a:r>
              <a:rPr lang="en-US" sz="2400" b="1" dirty="0">
                <a:solidFill>
                  <a:srgbClr val="CC0000"/>
                </a:solidFill>
              </a:rPr>
              <a:t> a </a:t>
            </a:r>
            <a:r>
              <a:rPr lang="en-US" sz="2400" b="1" dirty="0" err="1">
                <a:solidFill>
                  <a:srgbClr val="CC0000"/>
                </a:solidFill>
              </a:rPr>
              <a:t>riserva</a:t>
            </a:r>
            <a:r>
              <a:rPr lang="en-US" sz="2400" b="1" dirty="0">
                <a:solidFill>
                  <a:srgbClr val="CC0000"/>
                </a:solidFill>
              </a:rPr>
              <a:t> </a:t>
            </a:r>
            <a:r>
              <a:rPr lang="en-US" sz="2400" b="1" dirty="0" err="1">
                <a:solidFill>
                  <a:srgbClr val="CC0000"/>
                </a:solidFill>
              </a:rPr>
              <a:t>frazionaria</a:t>
            </a:r>
            <a:r>
              <a:rPr lang="en-US" sz="2400" dirty="0"/>
              <a:t>:  </a:t>
            </a:r>
            <a:br>
              <a:rPr lang="en-US" sz="2400" dirty="0"/>
            </a:br>
            <a:r>
              <a:rPr lang="en-US" sz="2400" dirty="0"/>
              <a:t>un </a:t>
            </a:r>
            <a:r>
              <a:rPr lang="en-US" sz="2400" dirty="0" err="1"/>
              <a:t>sistema</a:t>
            </a:r>
            <a:r>
              <a:rPr lang="en-US" sz="2400" dirty="0"/>
              <a:t> in cui le </a:t>
            </a:r>
            <a:r>
              <a:rPr lang="en-US" sz="2400" dirty="0" err="1"/>
              <a:t>banche</a:t>
            </a:r>
            <a:r>
              <a:rPr lang="en-US" sz="2400" dirty="0"/>
              <a:t> </a:t>
            </a:r>
            <a:r>
              <a:rPr lang="en-US" sz="2400" dirty="0" err="1"/>
              <a:t>detengono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frazione</a:t>
            </a:r>
            <a:r>
              <a:rPr lang="en-US" sz="2400" dirty="0"/>
              <a:t>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loro</a:t>
            </a:r>
            <a:r>
              <a:rPr lang="en-US" sz="2400" dirty="0"/>
              <a:t> </a:t>
            </a:r>
            <a:r>
              <a:rPr lang="en-US" sz="2400" dirty="0" err="1"/>
              <a:t>depositi</a:t>
            </a:r>
            <a:r>
              <a:rPr lang="en-US" sz="2400" dirty="0"/>
              <a:t> come </a:t>
            </a:r>
            <a:r>
              <a:rPr lang="en-US" sz="2400" dirty="0" err="1"/>
              <a:t>riserve</a:t>
            </a:r>
            <a:r>
              <a:rPr lang="en-US" sz="2400" dirty="0"/>
              <a:t>. </a:t>
            </a:r>
          </a:p>
        </p:txBody>
      </p:sp>
      <p:sp>
        <p:nvSpPr>
          <p:cNvPr id="35843" name="Footer Placeholder 1">
            <a:extLst>
              <a:ext uri="{FF2B5EF4-FFF2-40B4-BE49-F238E27FC236}">
                <a16:creationId xmlns:a16="http://schemas.microsoft.com/office/drawing/2014/main" id="{EC7C96E2-EF9D-5ECB-3C32-B20DC4D64F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039B4C03-9FD3-A68F-5447-A4A721D5E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 ruolo delle banche nel sistema monetario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11777498-B717-A442-F9BF-229E2E5860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3588" y="1587500"/>
            <a:ext cx="8070850" cy="4525963"/>
          </a:xfrm>
        </p:spPr>
        <p:txBody>
          <a:bodyPr/>
          <a:lstStyle/>
          <a:p>
            <a:r>
              <a:rPr lang="en-US" altLang="en-US" sz="2800" dirty="0"/>
              <a:t>Per </a:t>
            </a:r>
            <a:r>
              <a:rPr lang="en-US" altLang="en-US" sz="2800" dirty="0" err="1"/>
              <a:t>comprendere</a:t>
            </a:r>
            <a:r>
              <a:rPr lang="en-US" altLang="en-US" sz="2800" dirty="0"/>
              <a:t> il </a:t>
            </a:r>
            <a:r>
              <a:rPr lang="en-US" altLang="en-US" sz="2800" dirty="0" err="1"/>
              <a:t>ruolo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delle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banche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consideriamo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scenari</a:t>
            </a:r>
            <a:r>
              <a:rPr lang="en-US" altLang="en-US" sz="2800" dirty="0"/>
              <a:t>:</a:t>
            </a:r>
          </a:p>
          <a:p>
            <a:pPr marL="971550" lvl="1" indent="-51435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2400" b="1" dirty="0"/>
              <a:t>1. </a:t>
            </a:r>
            <a:r>
              <a:rPr lang="en-US" altLang="en-US" sz="2400" dirty="0" err="1"/>
              <a:t>Nessuna</a:t>
            </a:r>
            <a:r>
              <a:rPr lang="en-US" altLang="en-US" sz="2400" dirty="0"/>
              <a:t> banca</a:t>
            </a:r>
          </a:p>
          <a:p>
            <a:pPr marL="971550" lvl="1" indent="-51435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2400" b="1" dirty="0"/>
              <a:t>2. </a:t>
            </a:r>
            <a:r>
              <a:rPr lang="en-US" altLang="en-US" sz="2400" dirty="0"/>
              <a:t>banca con </a:t>
            </a:r>
            <a:r>
              <a:rPr lang="en-US" altLang="en-US" sz="2400" dirty="0" err="1"/>
              <a:t>riserva</a:t>
            </a:r>
            <a:r>
              <a:rPr lang="en-US" altLang="en-US" sz="2400" dirty="0"/>
              <a:t> al 100 per cento</a:t>
            </a:r>
            <a:br>
              <a:rPr lang="en-US" altLang="en-US" sz="2400" dirty="0"/>
            </a:br>
            <a:r>
              <a:rPr lang="en-US" altLang="en-US" sz="2400" dirty="0"/>
              <a:t>(le </a:t>
            </a:r>
            <a:r>
              <a:rPr lang="en-US" altLang="en-US" sz="2400" dirty="0" err="1"/>
              <a:t>banche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detengono</a:t>
            </a:r>
            <a:r>
              <a:rPr lang="en-US" altLang="en-US" sz="2400" dirty="0"/>
              <a:t> tutti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depositi</a:t>
            </a:r>
            <a:r>
              <a:rPr lang="en-US" altLang="en-US" sz="2400" dirty="0"/>
              <a:t> come </a:t>
            </a:r>
            <a:r>
              <a:rPr lang="en-US" altLang="en-US" sz="2400" dirty="0" err="1"/>
              <a:t>riserve</a:t>
            </a:r>
            <a:r>
              <a:rPr lang="en-US" altLang="en-US" sz="2400" dirty="0"/>
              <a:t>)</a:t>
            </a:r>
          </a:p>
          <a:p>
            <a:pPr marL="971550" lvl="1" indent="-514350">
              <a:lnSpc>
                <a:spcPct val="105000"/>
              </a:lnSpc>
              <a:buFont typeface="Wingdings" pitchFamily="2" charset="2"/>
              <a:buNone/>
            </a:pPr>
            <a:r>
              <a:rPr lang="en-US" altLang="en-US" sz="2400" b="1" dirty="0"/>
              <a:t>3. </a:t>
            </a:r>
            <a:r>
              <a:rPr lang="en-US" altLang="en-US" sz="2400" dirty="0"/>
              <a:t>Banca a </a:t>
            </a:r>
            <a:r>
              <a:rPr lang="en-US" altLang="en-US" sz="2400" dirty="0" err="1"/>
              <a:t>riserva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frazionaria</a:t>
            </a:r>
            <a:br>
              <a:rPr lang="en-US" altLang="en-US" sz="2400" dirty="0"/>
            </a:br>
            <a:r>
              <a:rPr lang="en-US" altLang="en-US" sz="2400" dirty="0"/>
              <a:t>(le </a:t>
            </a:r>
            <a:r>
              <a:rPr lang="en-US" altLang="en-US" sz="2400" dirty="0" err="1"/>
              <a:t>banche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detengono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frazione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depositi</a:t>
            </a:r>
            <a:r>
              <a:rPr lang="en-US" altLang="en-US" sz="2400" dirty="0"/>
              <a:t> come </a:t>
            </a:r>
            <a:r>
              <a:rPr lang="en-US" altLang="en-US" sz="2400" dirty="0" err="1"/>
              <a:t>riserva</a:t>
            </a:r>
            <a:r>
              <a:rPr lang="en-US" altLang="en-US" sz="2400" dirty="0"/>
              <a:t> e </a:t>
            </a:r>
            <a:r>
              <a:rPr lang="en-US" altLang="en-US" sz="2400" dirty="0" err="1"/>
              <a:t>usano</a:t>
            </a:r>
            <a:r>
              <a:rPr lang="en-US" altLang="en-US" sz="2400" dirty="0"/>
              <a:t> il resto per fare </a:t>
            </a:r>
            <a:r>
              <a:rPr lang="en-US" altLang="en-US" sz="2400" dirty="0" err="1"/>
              <a:t>prestiti</a:t>
            </a:r>
            <a:r>
              <a:rPr lang="en-US" altLang="en-US" sz="2400" dirty="0"/>
              <a:t>).</a:t>
            </a:r>
          </a:p>
          <a:p>
            <a:r>
              <a:rPr lang="en-US" altLang="en-US" sz="2800" dirty="0"/>
              <a:t>In </a:t>
            </a:r>
            <a:r>
              <a:rPr lang="en-US" altLang="en-US" sz="2800" dirty="0" err="1"/>
              <a:t>ogni</a:t>
            </a:r>
            <a:r>
              <a:rPr lang="en-US" altLang="en-US" sz="2800" dirty="0"/>
              <a:t> scenario, </a:t>
            </a:r>
            <a:r>
              <a:rPr lang="en-US" altLang="en-US" sz="2800" dirty="0" err="1"/>
              <a:t>assumiamo</a:t>
            </a:r>
            <a:r>
              <a:rPr lang="en-US" altLang="en-US" sz="2800" dirty="0"/>
              <a:t> </a:t>
            </a:r>
            <a:r>
              <a:rPr lang="en-US" altLang="en-US" sz="2800" b="1" i="1" dirty="0"/>
              <a:t>C </a:t>
            </a:r>
            <a:r>
              <a:rPr lang="en-US" altLang="en-US" sz="2800" dirty="0"/>
              <a:t>= 1.000 euro.  </a:t>
            </a:r>
          </a:p>
        </p:txBody>
      </p:sp>
      <p:sp>
        <p:nvSpPr>
          <p:cNvPr id="37891" name="Footer Placeholder 1">
            <a:extLst>
              <a:ext uri="{FF2B5EF4-FFF2-40B4-BE49-F238E27FC236}">
                <a16:creationId xmlns:a16="http://schemas.microsoft.com/office/drawing/2014/main" id="{FBB2F170-9F00-FFB1-76B0-0C37D67BAE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>
            <a:extLst>
              <a:ext uri="{FF2B5EF4-FFF2-40B4-BE49-F238E27FC236}">
                <a16:creationId xmlns:a16="http://schemas.microsoft.com/office/drawing/2014/main" id="{E6863A9F-7F8C-E5BB-6643-49BB4A689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SCENARIO 1: </a:t>
            </a:r>
            <a:r>
              <a:rPr lang="en-US" altLang="en-US" sz="3100"/>
              <a:t>Nessuna banca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D855928-DB92-9BAF-A592-2B301AADFD5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3413" y="1712913"/>
            <a:ext cx="7148512" cy="1262062"/>
          </a:xfrm>
        </p:spPr>
        <p:txBody>
          <a:bodyPr/>
          <a:lstStyle/>
          <a:p>
            <a:pPr marL="630238" indent="-630238">
              <a:buFont typeface="Wingdings" pitchFamily="2" charset="2"/>
              <a:buNone/>
            </a:pPr>
            <a:r>
              <a:rPr lang="en-US" altLang="en-US"/>
              <a:t>Senza banche, </a:t>
            </a:r>
            <a:br>
              <a:rPr lang="en-US" altLang="en-US"/>
            </a:br>
            <a:r>
              <a:rPr lang="en-US" altLang="en-US" b="1" i="1"/>
              <a:t>D </a:t>
            </a:r>
            <a:r>
              <a:rPr lang="en-US" altLang="en-US"/>
              <a:t>= 0 e </a:t>
            </a:r>
            <a:r>
              <a:rPr lang="en-US" altLang="en-US" b="1" i="1"/>
              <a:t>M </a:t>
            </a:r>
            <a:r>
              <a:rPr lang="en-US" altLang="en-US"/>
              <a:t>= </a:t>
            </a:r>
            <a:r>
              <a:rPr lang="en-US" altLang="en-US" b="1" i="1"/>
              <a:t>C </a:t>
            </a:r>
            <a:r>
              <a:rPr lang="en-US" altLang="en-US"/>
              <a:t>= 1.000 dollari.</a:t>
            </a:r>
          </a:p>
        </p:txBody>
      </p:sp>
      <p:sp>
        <p:nvSpPr>
          <p:cNvPr id="39939" name="Footer Placeholder 1">
            <a:extLst>
              <a:ext uri="{FF2B5EF4-FFF2-40B4-BE49-F238E27FC236}">
                <a16:creationId xmlns:a16="http://schemas.microsoft.com/office/drawing/2014/main" id="{BEF61938-A9EF-46FE-CEAB-12EB6CFE7D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7">
            <a:extLst>
              <a:ext uri="{FF2B5EF4-FFF2-40B4-BE49-F238E27FC236}">
                <a16:creationId xmlns:a16="http://schemas.microsoft.com/office/drawing/2014/main" id="{AAE42A34-16D7-FDA8-89B4-C7D87BFFD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SCENARIO 2:  </a:t>
            </a:r>
            <a:br>
              <a:rPr lang="en-US" altLang="en-US" sz="2700"/>
            </a:br>
            <a:r>
              <a:rPr lang="en-US" altLang="en-US" sz="3100"/>
              <a:t>banca con riserva al 100 per cento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2CFA99C4-D81E-16E1-3EE5-32AD432FA9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37213" y="2517775"/>
            <a:ext cx="3124200" cy="3556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Dopo il </a:t>
            </a:r>
            <a:r>
              <a:rPr lang="en-US" altLang="en-US" sz="2000" dirty="0" err="1"/>
              <a:t>deposito</a:t>
            </a:r>
            <a:r>
              <a:rPr lang="en-US" altLang="en-US" sz="2000" dirty="0"/>
              <a:t>: </a:t>
            </a:r>
            <a:br>
              <a:rPr lang="en-US" altLang="en-US" sz="2000" dirty="0"/>
            </a:br>
            <a:r>
              <a:rPr lang="en-US" altLang="en-US" sz="2000" b="1" i="1" dirty="0"/>
              <a:t>  C </a:t>
            </a:r>
            <a:r>
              <a:rPr lang="en-US" altLang="en-US" sz="2000" dirty="0"/>
              <a:t>= 0,  </a:t>
            </a:r>
            <a:br>
              <a:rPr lang="en-US" altLang="en-US" sz="2000" dirty="0"/>
            </a:br>
            <a:r>
              <a:rPr lang="en-US" altLang="en-US" sz="2000" b="1" i="1" dirty="0"/>
              <a:t>  D </a:t>
            </a:r>
            <a:r>
              <a:rPr lang="en-US" altLang="en-US" sz="2000" dirty="0"/>
              <a:t>= 1,000,   </a:t>
            </a:r>
            <a:br>
              <a:rPr lang="en-US" altLang="en-US" sz="2000" dirty="0"/>
            </a:br>
            <a:r>
              <a:rPr lang="en-US" altLang="en-US" sz="2000" b="1" i="1" dirty="0"/>
              <a:t>  M </a:t>
            </a:r>
            <a:r>
              <a:rPr lang="en-US" altLang="en-US" sz="2000" dirty="0"/>
              <a:t>= 1,000 </a:t>
            </a:r>
          </a:p>
          <a:p>
            <a:pPr>
              <a:spcBef>
                <a:spcPts val="1200"/>
              </a:spcBef>
            </a:pPr>
            <a:r>
              <a:rPr lang="en-US" altLang="en-US" sz="2000" i="1" dirty="0"/>
              <a:t>LEZIONE:</a:t>
            </a:r>
            <a:br>
              <a:rPr lang="en-US" altLang="en-US" sz="2000" i="1" dirty="0"/>
            </a:br>
            <a:r>
              <a:rPr lang="en-US" altLang="en-US" sz="2000" dirty="0" err="1"/>
              <a:t>L'attività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bancaria</a:t>
            </a:r>
            <a:r>
              <a:rPr lang="en-US" altLang="en-US" sz="2000" dirty="0"/>
              <a:t> con </a:t>
            </a:r>
            <a:r>
              <a:rPr lang="en-US" altLang="en-US" sz="2000" dirty="0" err="1"/>
              <a:t>riserva</a:t>
            </a:r>
            <a:r>
              <a:rPr lang="en-US" altLang="en-US" sz="2000" dirty="0"/>
              <a:t> al 100% non ha </a:t>
            </a:r>
            <a:r>
              <a:rPr lang="en-US" altLang="en-US" sz="2000" dirty="0" err="1"/>
              <a:t>alcun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impatto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sulle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dimensioni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dell'offerta</a:t>
            </a:r>
            <a:r>
              <a:rPr lang="en-US" altLang="en-US" sz="2000" dirty="0"/>
              <a:t> di </a:t>
            </a:r>
            <a:r>
              <a:rPr lang="en-US" altLang="en-US" sz="2000" dirty="0" err="1"/>
              <a:t>moneta</a:t>
            </a:r>
            <a:r>
              <a:rPr lang="en-US" altLang="en-US" sz="2000" dirty="0"/>
              <a:t>.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B5D36DA-2665-299F-2AA0-86F7AB5E2647}"/>
              </a:ext>
            </a:extLst>
          </p:cNvPr>
          <p:cNvGrpSpPr/>
          <p:nvPr/>
        </p:nvGrpSpPr>
        <p:grpSpPr>
          <a:xfrm>
            <a:off x="587375" y="3062288"/>
            <a:ext cx="4464050" cy="2544762"/>
            <a:chOff x="370" y="1824"/>
            <a:chExt cx="2812" cy="1603"/>
          </a:xfrm>
        </p:grpSpPr>
        <p:grpSp>
          <p:nvGrpSpPr>
            <p:cNvPr id="41992" name="Group 5">
              <a:extLst>
                <a:ext uri="{FF2B5EF4-FFF2-40B4-BE49-F238E27FC236}">
                  <a16:creationId xmlns:a16="http://schemas.microsoft.com/office/drawing/2014/main" id="{C92D9EE0-9AB5-1F52-99A2-73ECCA8697EE}"/>
                </a:ext>
              </a:extLst>
            </p:cNvPr>
            <p:cNvGrpSpPr/>
            <p:nvPr/>
          </p:nvGrpSpPr>
          <p:grpSpPr>
            <a:xfrm>
              <a:off x="370" y="1824"/>
              <a:ext cx="2812" cy="1603"/>
              <a:chOff x="370" y="1824"/>
              <a:chExt cx="2812" cy="1603"/>
            </a:xfrm>
          </p:grpSpPr>
          <p:sp>
            <p:nvSpPr>
              <p:cNvPr id="41995" name="Rectangle 6">
                <a:extLst>
                  <a:ext uri="{FF2B5EF4-FFF2-40B4-BE49-F238E27FC236}">
                    <a16:creationId xmlns:a16="http://schemas.microsoft.com/office/drawing/2014/main" id="{87F8F4B9-3DF0-795C-B40C-D5AC8B0C1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" y="1824"/>
                <a:ext cx="2812" cy="16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1996" name="Group 7">
                <a:extLst>
                  <a:ext uri="{FF2B5EF4-FFF2-40B4-BE49-F238E27FC236}">
                    <a16:creationId xmlns:a16="http://schemas.microsoft.com/office/drawing/2014/main" id="{A70DA740-5B80-E983-1CBB-28B361BA32BC}"/>
                  </a:ext>
                </a:extLst>
              </p:cNvPr>
              <p:cNvGrpSpPr/>
              <p:nvPr/>
            </p:nvGrpSpPr>
            <p:grpSpPr>
              <a:xfrm>
                <a:off x="480" y="1968"/>
                <a:ext cx="2510" cy="1366"/>
                <a:chOff x="480" y="1968"/>
                <a:chExt cx="2510" cy="1366"/>
              </a:xfrm>
            </p:grpSpPr>
            <p:grpSp>
              <p:nvGrpSpPr>
                <p:cNvPr id="41997" name="Group 8">
                  <a:extLst>
                    <a:ext uri="{FF2B5EF4-FFF2-40B4-BE49-F238E27FC236}">
                      <a16:creationId xmlns:a16="http://schemas.microsoft.com/office/drawing/2014/main" id="{00CA53B6-65AB-6B9E-82F3-3A5536344712}"/>
                    </a:ext>
                  </a:extLst>
                </p:cNvPr>
                <p:cNvGrpSpPr/>
                <p:nvPr/>
              </p:nvGrpSpPr>
              <p:grpSpPr>
                <a:xfrm>
                  <a:off x="480" y="2383"/>
                  <a:ext cx="2510" cy="951"/>
                  <a:chOff x="480" y="2383"/>
                  <a:chExt cx="2510" cy="951"/>
                </a:xfrm>
              </p:grpSpPr>
              <p:sp>
                <p:nvSpPr>
                  <p:cNvPr id="41999" name="Line 9">
                    <a:extLst>
                      <a:ext uri="{FF2B5EF4-FFF2-40B4-BE49-F238E27FC236}">
                        <a16:creationId xmlns:a16="http://schemas.microsoft.com/office/drawing/2014/main" id="{324E3556-20C3-F119-233F-CAD4998C2B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0" y="2659"/>
                    <a:ext cx="251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000" name="Line 10">
                    <a:extLst>
                      <a:ext uri="{FF2B5EF4-FFF2-40B4-BE49-F238E27FC236}">
                        <a16:creationId xmlns:a16="http://schemas.microsoft.com/office/drawing/2014/main" id="{95729C6D-47EA-18E6-FE9D-5BA0E366DB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7" y="2383"/>
                    <a:ext cx="0" cy="95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1998" name="Text Box 11">
                  <a:extLst>
                    <a:ext uri="{FF2B5EF4-FFF2-40B4-BE49-F238E27FC236}">
                      <a16:creationId xmlns:a16="http://schemas.microsoft.com/office/drawing/2014/main" id="{186A19F0-E6E1-EF51-3B7B-1F28C31635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" y="1968"/>
                  <a:ext cx="2207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800" b="1">
                      <a:latin typeface="Times New Roman" panose="02020603050405020304" pitchFamily="18" charset="0"/>
                      <a:cs typeface="Arial" pitchFamily="34" charset="0"/>
                    </a:rPr>
                    <a:t>Il bilancio della First European Bank </a:t>
                  </a:r>
                  <a:br>
                    <a:rPr lang="en-US" altLang="en-US" sz="2800" b="1">
                      <a:latin typeface="Times New Roman" panose="02020603050405020304" pitchFamily="18" charset="0"/>
                      <a:cs typeface="Arial" pitchFamily="34" charset="0"/>
                    </a:rPr>
                  </a:br>
                  <a:r>
                    <a:rPr lang="en-US" altLang="en-US" sz="2800" b="1">
                      <a:latin typeface="Times New Roman" panose="02020603050405020304" pitchFamily="18" charset="0"/>
                      <a:cs typeface="Arial" pitchFamily="34" charset="0"/>
                    </a:rPr>
                    <a:t>bilancio</a:t>
                  </a:r>
                </a:p>
              </p:txBody>
            </p:sp>
          </p:grpSp>
        </p:grpSp>
        <p:sp>
          <p:nvSpPr>
            <p:cNvPr id="41993" name="Text Box 12">
              <a:extLst>
                <a:ext uri="{FF2B5EF4-FFF2-40B4-BE49-F238E27FC236}">
                  <a16:creationId xmlns:a16="http://schemas.microsoft.com/office/drawing/2014/main" id="{6AFE32BF-4EFB-8B93-52AC-9BFE5E156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52"/>
              <a:ext cx="10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Arial" pitchFamily="34" charset="0"/>
                </a:rPr>
                <a:t>Attività</a:t>
              </a:r>
            </a:p>
          </p:txBody>
        </p:sp>
        <p:sp>
          <p:nvSpPr>
            <p:cNvPr id="41994" name="Text Box 13">
              <a:extLst>
                <a:ext uri="{FF2B5EF4-FFF2-40B4-BE49-F238E27FC236}">
                  <a16:creationId xmlns:a16="http://schemas.microsoft.com/office/drawing/2014/main" id="{EE3F9861-CDA8-DCE9-8181-55BB9E123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352"/>
              <a:ext cx="10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Arial" pitchFamily="34" charset="0"/>
                </a:rPr>
                <a:t>Passivo</a:t>
              </a:r>
            </a:p>
          </p:txBody>
        </p:sp>
      </p:grpSp>
      <p:sp>
        <p:nvSpPr>
          <p:cNvPr id="38926" name="Text Box 14">
            <a:extLst>
              <a:ext uri="{FF2B5EF4-FFF2-40B4-BE49-F238E27FC236}">
                <a16:creationId xmlns:a16="http://schemas.microsoft.com/office/drawing/2014/main" id="{D82C0328-136E-C6FD-FF4C-40369E69E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" y="4433888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itchFamily="34" charset="0"/>
              </a:rPr>
              <a:t>riserve 1.000</a:t>
            </a:r>
          </a:p>
        </p:txBody>
      </p:sp>
      <p:sp>
        <p:nvSpPr>
          <p:cNvPr id="38927" name="Text Box 15">
            <a:extLst>
              <a:ext uri="{FF2B5EF4-FFF2-40B4-BE49-F238E27FC236}">
                <a16:creationId xmlns:a16="http://schemas.microsoft.com/office/drawing/2014/main" id="{47A480A1-686F-9DB7-823F-3A629D6A4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4459288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Arial" pitchFamily="34" charset="0"/>
              </a:rPr>
              <a:t>depositi</a:t>
            </a:r>
            <a:r>
              <a:rPr lang="en-US" altLang="en-US" sz="2400" dirty="0">
                <a:latin typeface="Times New Roman" panose="02020603050405020304" pitchFamily="18" charset="0"/>
                <a:cs typeface="Arial" pitchFamily="34" charset="0"/>
              </a:rPr>
              <a:t> 1.000</a:t>
            </a:r>
          </a:p>
        </p:txBody>
      </p:sp>
      <p:sp>
        <p:nvSpPr>
          <p:cNvPr id="38928" name="Rectangle 16">
            <a:extLst>
              <a:ext uri="{FF2B5EF4-FFF2-40B4-BE49-F238E27FC236}">
                <a16:creationId xmlns:a16="http://schemas.microsoft.com/office/drawing/2014/main" id="{64F09654-197A-9E28-B875-20288123E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1376363"/>
            <a:ext cx="812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0000"/>
              </a:spcBef>
              <a:buClr>
                <a:srgbClr val="CC6600"/>
              </a:buClr>
              <a:buSzPct val="120000"/>
              <a:buFont typeface="Wingdings" pitchFamily="2" charset="2"/>
              <a:buChar char="§"/>
            </a:pPr>
            <a:r>
              <a:rPr lang="en-US" altLang="en-US" sz="2500"/>
              <a:t>Inizialmente </a:t>
            </a:r>
            <a:r>
              <a:rPr lang="en-US" altLang="en-US" sz="2500" b="1" i="1"/>
              <a:t>C </a:t>
            </a:r>
            <a:r>
              <a:rPr lang="en-US" altLang="en-US" sz="2500"/>
              <a:t>= 1000, </a:t>
            </a:r>
            <a:r>
              <a:rPr lang="en-US" altLang="en-US" sz="2500" b="1" i="1"/>
              <a:t>D </a:t>
            </a:r>
            <a:r>
              <a:rPr lang="en-US" altLang="en-US" sz="2500"/>
              <a:t>= 0, </a:t>
            </a:r>
            <a:r>
              <a:rPr lang="en-US" altLang="en-US" sz="2500" b="1" i="1"/>
              <a:t>M </a:t>
            </a:r>
            <a:r>
              <a:rPr lang="en-US" altLang="en-US" sz="2500"/>
              <a:t>= 1.000. 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  <a:buClr>
                <a:srgbClr val="CC6600"/>
              </a:buClr>
              <a:buSzPct val="120000"/>
              <a:buFont typeface="Wingdings" pitchFamily="2" charset="2"/>
              <a:buChar char="§"/>
            </a:pPr>
            <a:r>
              <a:rPr lang="en-US" altLang="en-US" sz="2500"/>
              <a:t>Supponiamo ora che le famiglie depositino i 1.000 presso la "First European Bank".</a:t>
            </a:r>
          </a:p>
        </p:txBody>
      </p:sp>
      <p:sp>
        <p:nvSpPr>
          <p:cNvPr id="41991" name="Footer Placeholder 2">
            <a:extLst>
              <a:ext uri="{FF2B5EF4-FFF2-40B4-BE49-F238E27FC236}">
                <a16:creationId xmlns:a16="http://schemas.microsoft.com/office/drawing/2014/main" id="{73335275-A798-F131-9D4A-230B9CB242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>
            <a:extLst>
              <a:ext uri="{FF2B5EF4-FFF2-40B4-BE49-F238E27FC236}">
                <a16:creationId xmlns:a16="http://schemas.microsoft.com/office/drawing/2014/main" id="{7156C5ED-1221-B150-5229-C0F3EA3D2639}"/>
              </a:ext>
            </a:extLst>
          </p:cNvPr>
          <p:cNvGrpSpPr/>
          <p:nvPr/>
        </p:nvGrpSpPr>
        <p:grpSpPr>
          <a:xfrm>
            <a:off x="857250" y="3062288"/>
            <a:ext cx="4648200" cy="2351087"/>
            <a:chOff x="144" y="1824"/>
            <a:chExt cx="3264" cy="1920"/>
          </a:xfrm>
        </p:grpSpPr>
        <p:grpSp>
          <p:nvGrpSpPr>
            <p:cNvPr id="44041" name="Group 5">
              <a:extLst>
                <a:ext uri="{FF2B5EF4-FFF2-40B4-BE49-F238E27FC236}">
                  <a16:creationId xmlns:a16="http://schemas.microsoft.com/office/drawing/2014/main" id="{6C1D1948-F862-5EE9-32E1-37AC12BCEE2B}"/>
                </a:ext>
              </a:extLst>
            </p:cNvPr>
            <p:cNvGrpSpPr/>
            <p:nvPr/>
          </p:nvGrpSpPr>
          <p:grpSpPr>
            <a:xfrm>
              <a:off x="144" y="1824"/>
              <a:ext cx="3264" cy="1920"/>
              <a:chOff x="144" y="1824"/>
              <a:chExt cx="3264" cy="1920"/>
            </a:xfrm>
          </p:grpSpPr>
          <p:sp>
            <p:nvSpPr>
              <p:cNvPr id="44044" name="Rectangle 6">
                <a:extLst>
                  <a:ext uri="{FF2B5EF4-FFF2-40B4-BE49-F238E27FC236}">
                    <a16:creationId xmlns:a16="http://schemas.microsoft.com/office/drawing/2014/main" id="{4321B785-84D0-1750-DF48-35EF22185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824"/>
                <a:ext cx="3264" cy="19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4045" name="Group 7">
                <a:extLst>
                  <a:ext uri="{FF2B5EF4-FFF2-40B4-BE49-F238E27FC236}">
                    <a16:creationId xmlns:a16="http://schemas.microsoft.com/office/drawing/2014/main" id="{E448A5F3-36D9-96CE-0FDE-44D031CA2A9F}"/>
                  </a:ext>
                </a:extLst>
              </p:cNvPr>
              <p:cNvGrpSpPr/>
              <p:nvPr/>
            </p:nvGrpSpPr>
            <p:grpSpPr>
              <a:xfrm>
                <a:off x="217" y="1963"/>
                <a:ext cx="3095" cy="1733"/>
                <a:chOff x="217" y="1963"/>
                <a:chExt cx="3095" cy="1733"/>
              </a:xfrm>
            </p:grpSpPr>
            <p:grpSp>
              <p:nvGrpSpPr>
                <p:cNvPr id="44046" name="Group 8">
                  <a:extLst>
                    <a:ext uri="{FF2B5EF4-FFF2-40B4-BE49-F238E27FC236}">
                      <a16:creationId xmlns:a16="http://schemas.microsoft.com/office/drawing/2014/main" id="{AF305748-772A-3103-2A6C-E5714E870866}"/>
                    </a:ext>
                  </a:extLst>
                </p:cNvPr>
                <p:cNvGrpSpPr/>
                <p:nvPr/>
              </p:nvGrpSpPr>
              <p:grpSpPr>
                <a:xfrm>
                  <a:off x="240" y="2383"/>
                  <a:ext cx="3072" cy="1313"/>
                  <a:chOff x="240" y="2383"/>
                  <a:chExt cx="3072" cy="1313"/>
                </a:xfrm>
              </p:grpSpPr>
              <p:sp>
                <p:nvSpPr>
                  <p:cNvPr id="44048" name="Line 9">
                    <a:extLst>
                      <a:ext uri="{FF2B5EF4-FFF2-40B4-BE49-F238E27FC236}">
                        <a16:creationId xmlns:a16="http://schemas.microsoft.com/office/drawing/2014/main" id="{BC8B1805-5DAB-DC09-890C-193B2FE8E6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2659"/>
                    <a:ext cx="30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4049" name="Line 10">
                    <a:extLst>
                      <a:ext uri="{FF2B5EF4-FFF2-40B4-BE49-F238E27FC236}">
                        <a16:creationId xmlns:a16="http://schemas.microsoft.com/office/drawing/2014/main" id="{77A8BC6B-C6BC-F8D0-C38E-140E60BAEF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7" y="2383"/>
                    <a:ext cx="0" cy="13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4047" name="Text Box 11">
                  <a:extLst>
                    <a:ext uri="{FF2B5EF4-FFF2-40B4-BE49-F238E27FC236}">
                      <a16:creationId xmlns:a16="http://schemas.microsoft.com/office/drawing/2014/main" id="{FFA749BE-6601-76A3-EF8A-1CBF05B768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7" y="1963"/>
                  <a:ext cx="3072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 dirty="0">
                      <a:latin typeface="Times New Roman" panose="02020603050405020304" pitchFamily="18" charset="0"/>
                      <a:cs typeface="Arial" pitchFamily="34" charset="0"/>
                    </a:rPr>
                    <a:t>Il </a:t>
                  </a:r>
                  <a:r>
                    <a:rPr lang="en-US" altLang="en-US" sz="2000" b="1" dirty="0" err="1">
                      <a:latin typeface="Times New Roman" panose="02020603050405020304" pitchFamily="18" charset="0"/>
                      <a:cs typeface="Arial" pitchFamily="34" charset="0"/>
                    </a:rPr>
                    <a:t>bilancio</a:t>
                  </a:r>
                  <a:r>
                    <a:rPr lang="en-US" altLang="en-US" sz="2000" b="1" dirty="0">
                      <a:latin typeface="Times New Roman" panose="02020603050405020304" pitchFamily="18" charset="0"/>
                      <a:cs typeface="Arial" pitchFamily="34" charset="0"/>
                    </a:rPr>
                    <a:t> </a:t>
                  </a:r>
                  <a:r>
                    <a:rPr lang="en-US" altLang="en-US" sz="2000" b="1" dirty="0" err="1">
                      <a:latin typeface="Times New Roman" panose="02020603050405020304" pitchFamily="18" charset="0"/>
                      <a:cs typeface="Arial" pitchFamily="34" charset="0"/>
                    </a:rPr>
                    <a:t>della</a:t>
                  </a:r>
                  <a:r>
                    <a:rPr lang="en-US" altLang="en-US" sz="2000" b="1" dirty="0">
                      <a:latin typeface="Times New Roman" panose="02020603050405020304" pitchFamily="18" charset="0"/>
                      <a:cs typeface="Arial" pitchFamily="34" charset="0"/>
                    </a:rPr>
                    <a:t> First European Bank </a:t>
                  </a:r>
                  <a:br>
                    <a:rPr lang="en-US" altLang="en-US" sz="2000" b="1" dirty="0">
                      <a:latin typeface="Times New Roman" panose="02020603050405020304" pitchFamily="18" charset="0"/>
                      <a:cs typeface="Arial" pitchFamily="34" charset="0"/>
                    </a:rPr>
                  </a:br>
                  <a:r>
                    <a:rPr lang="en-US" altLang="en-US" sz="2000" b="1" dirty="0" err="1">
                      <a:latin typeface="Times New Roman" panose="02020603050405020304" pitchFamily="18" charset="0"/>
                      <a:cs typeface="Arial" pitchFamily="34" charset="0"/>
                    </a:rPr>
                    <a:t>bilancio</a:t>
                  </a:r>
                  <a:endParaRPr lang="en-US" altLang="en-US" sz="2000" b="1" dirty="0">
                    <a:latin typeface="Times New Roman" panose="02020603050405020304" pitchFamily="18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4042" name="Text Box 12">
              <a:extLst>
                <a:ext uri="{FF2B5EF4-FFF2-40B4-BE49-F238E27FC236}">
                  <a16:creationId xmlns:a16="http://schemas.microsoft.com/office/drawing/2014/main" id="{7D8CB264-7ABF-2B4F-E773-86C9BCF14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52"/>
              <a:ext cx="10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Arial" pitchFamily="34" charset="0"/>
                </a:rPr>
                <a:t>Attività</a:t>
              </a:r>
            </a:p>
          </p:txBody>
        </p:sp>
        <p:sp>
          <p:nvSpPr>
            <p:cNvPr id="44043" name="Text Box 13">
              <a:extLst>
                <a:ext uri="{FF2B5EF4-FFF2-40B4-BE49-F238E27FC236}">
                  <a16:creationId xmlns:a16="http://schemas.microsoft.com/office/drawing/2014/main" id="{A4EC7527-3B68-3810-A39A-F9F02C677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352"/>
              <a:ext cx="10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latin typeface="Times New Roman" panose="02020603050405020304" pitchFamily="18" charset="0"/>
                  <a:cs typeface="Arial" pitchFamily="34" charset="0"/>
                </a:rPr>
                <a:t>Passivo</a:t>
              </a:r>
            </a:p>
          </p:txBody>
        </p:sp>
      </p:grpSp>
      <p:sp>
        <p:nvSpPr>
          <p:cNvPr id="40977" name="Text Box 17">
            <a:extLst>
              <a:ext uri="{FF2B5EF4-FFF2-40B4-BE49-F238E27FC236}">
                <a16:creationId xmlns:a16="http://schemas.microsoft.com/office/drawing/2014/main" id="{8AB07F15-92B7-2E21-3F73-0BBA5ABCF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243388"/>
            <a:ext cx="22987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riserve 200</a:t>
            </a:r>
          </a:p>
          <a:p>
            <a:pPr algn="ctr"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prestiti 800</a:t>
            </a:r>
          </a:p>
        </p:txBody>
      </p:sp>
      <p:sp>
        <p:nvSpPr>
          <p:cNvPr id="44035" name="Rectangle 18">
            <a:extLst>
              <a:ext uri="{FF2B5EF4-FFF2-40B4-BE49-F238E27FC236}">
                <a16:creationId xmlns:a16="http://schemas.microsoft.com/office/drawing/2014/main" id="{2FCCDFF0-E442-E2B6-2787-28DD43680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SCENARIO 3:  </a:t>
            </a:r>
            <a:br>
              <a:rPr lang="en-US" altLang="en-US" sz="2700"/>
            </a:br>
            <a:r>
              <a:rPr lang="en-US" altLang="en-US" sz="3100"/>
              <a:t>Banca a riserva frazionaria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14EF134-C7E9-0DBA-86B2-73FBDDA54D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99125" y="2933700"/>
            <a:ext cx="3200400" cy="32305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2000" dirty="0"/>
              <a:t>La </a:t>
            </a:r>
            <a:r>
              <a:rPr lang="en-US" altLang="en-US" sz="2000" dirty="0" err="1"/>
              <a:t>massa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monetaria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è</a:t>
            </a:r>
            <a:r>
              <a:rPr lang="en-US" altLang="en-US" sz="2000" dirty="0"/>
              <a:t> </a:t>
            </a:r>
            <a:r>
              <a:rPr lang="en-US" altLang="en-US" sz="2000" dirty="0" err="1"/>
              <a:t>ora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pari</a:t>
            </a:r>
            <a:r>
              <a:rPr lang="en-US" altLang="en-US" sz="2000" dirty="0"/>
              <a:t> a 1.800 </a:t>
            </a:r>
            <a:r>
              <a:rPr lang="en-US" altLang="en-US" sz="2000" dirty="0" err="1"/>
              <a:t>unità</a:t>
            </a:r>
            <a:r>
              <a:rPr lang="en-US" altLang="en-US" sz="2000" dirty="0"/>
              <a:t>:</a:t>
            </a:r>
          </a:p>
          <a:p>
            <a:pPr marL="339725" lvl="1" indent="-225425"/>
            <a:r>
              <a:rPr lang="en-US" altLang="en-US" sz="2000" dirty="0"/>
              <a:t>Il </a:t>
            </a:r>
            <a:r>
              <a:rPr lang="en-US" altLang="en-US" sz="2000" dirty="0" err="1"/>
              <a:t>depositante</a:t>
            </a:r>
            <a:r>
              <a:rPr lang="en-US" altLang="en-US" sz="2000" dirty="0"/>
              <a:t> ha 1.000 in </a:t>
            </a:r>
            <a:br>
              <a:rPr lang="en-US" altLang="en-US" sz="2000" dirty="0"/>
            </a:br>
            <a:r>
              <a:rPr lang="en-US" altLang="en-US" sz="2000" dirty="0" err="1"/>
              <a:t>depositi</a:t>
            </a:r>
            <a:r>
              <a:rPr lang="en-US" altLang="en-US" sz="2000" dirty="0"/>
              <a:t> a vista.</a:t>
            </a:r>
          </a:p>
          <a:p>
            <a:pPr marL="339725" lvl="1" indent="-225425"/>
            <a:r>
              <a:rPr lang="en-US" altLang="en-US" sz="2000" dirty="0"/>
              <a:t>Il </a:t>
            </a:r>
            <a:r>
              <a:rPr lang="en-US" altLang="en-US" sz="2000" dirty="0" err="1"/>
              <a:t>mutuatario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detiene</a:t>
            </a:r>
            <a:r>
              <a:rPr lang="en-US" altLang="en-US" sz="2000" dirty="0"/>
              <a:t> 800 in valuta.</a:t>
            </a:r>
          </a:p>
        </p:txBody>
      </p:sp>
      <p:sp>
        <p:nvSpPr>
          <p:cNvPr id="44037" name="Text Box 14">
            <a:extLst>
              <a:ext uri="{FF2B5EF4-FFF2-40B4-BE49-F238E27FC236}">
                <a16:creationId xmlns:a16="http://schemas.microsoft.com/office/drawing/2014/main" id="{BC65CE46-31CB-3096-02C4-FA615E32D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433888"/>
            <a:ext cx="2362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Arial" pitchFamily="34" charset="0"/>
              </a:rPr>
              <a:t>depositi 1.000</a:t>
            </a:r>
          </a:p>
        </p:txBody>
      </p:sp>
      <p:sp>
        <p:nvSpPr>
          <p:cNvPr id="40975" name="Rectangle 15">
            <a:extLst>
              <a:ext uri="{FF2B5EF4-FFF2-40B4-BE49-F238E27FC236}">
                <a16:creationId xmlns:a16="http://schemas.microsoft.com/office/drawing/2014/main" id="{8C0D02C4-E495-3BB1-1885-3FFDD3421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" y="1384300"/>
            <a:ext cx="7543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CC66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 err="1"/>
              <a:t>Supponiamo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che</a:t>
            </a:r>
            <a:r>
              <a:rPr lang="en-US" altLang="en-US" sz="2400" dirty="0"/>
              <a:t> le </a:t>
            </a:r>
            <a:r>
              <a:rPr lang="en-US" altLang="en-US" sz="2400" dirty="0" err="1"/>
              <a:t>banche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tengano</a:t>
            </a:r>
            <a:r>
              <a:rPr lang="en-US" altLang="en-US" sz="2400" dirty="0"/>
              <a:t> in </a:t>
            </a:r>
            <a:r>
              <a:rPr lang="en-US" altLang="en-US" sz="2400" dirty="0" err="1"/>
              <a:t>riserva</a:t>
            </a:r>
            <a:r>
              <a:rPr lang="en-US" altLang="en-US" sz="2400" dirty="0"/>
              <a:t> il 20% </a:t>
            </a:r>
            <a:r>
              <a:rPr lang="en-US" altLang="en-US" sz="2400" dirty="0" err="1"/>
              <a:t>dei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depositi</a:t>
            </a:r>
            <a:r>
              <a:rPr lang="en-US" altLang="en-US" sz="2400" dirty="0"/>
              <a:t> e </a:t>
            </a:r>
            <a:r>
              <a:rPr lang="en-US" altLang="en-US" sz="2400" dirty="0" err="1"/>
              <a:t>che</a:t>
            </a:r>
            <a:r>
              <a:rPr lang="en-US" altLang="en-US" sz="2400" dirty="0"/>
              <a:t> con il resto </a:t>
            </a:r>
            <a:r>
              <a:rPr lang="en-US" altLang="en-US" sz="2400" dirty="0" err="1"/>
              <a:t>facciano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prestiti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105000"/>
              </a:lnSpc>
              <a:spcBef>
                <a:spcPct val="30000"/>
              </a:spcBef>
              <a:buClr>
                <a:srgbClr val="CC6600"/>
              </a:buClr>
              <a:buSzPct val="120000"/>
              <a:buFont typeface="Wingdings" pitchFamily="2" charset="2"/>
              <a:buChar char="§"/>
            </a:pPr>
            <a:r>
              <a:rPr lang="en-US" altLang="en-US" sz="2400" dirty="0"/>
              <a:t>La First European Bank </a:t>
            </a:r>
            <a:r>
              <a:rPr lang="en-US" altLang="en-US" sz="2400" dirty="0" err="1"/>
              <a:t>erogherà</a:t>
            </a:r>
            <a:r>
              <a:rPr lang="en-US" altLang="en-US" sz="2400" dirty="0"/>
              <a:t> 800 </a:t>
            </a:r>
            <a:r>
              <a:rPr lang="en-US" altLang="en-US" sz="2400" dirty="0" err="1"/>
              <a:t>prestiti</a:t>
            </a:r>
            <a:r>
              <a:rPr lang="en-US" altLang="en-US" sz="2400" dirty="0"/>
              <a:t>.  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C5529932-A6F2-4A6D-0075-0BE2EAE20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5571995"/>
            <a:ext cx="7893866" cy="795870"/>
          </a:xfrm>
          <a:prstGeom prst="rect">
            <a:avLst/>
          </a:prstGeom>
          <a:solidFill>
            <a:srgbClr val="FFCC99"/>
          </a:solidFill>
          <a:ln w="38100" cmpd="dbl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008080"/>
              </a:buClr>
              <a:buSzPct val="120000"/>
              <a:buFont typeface="Wingdings" pitchFamily="2" charset="2"/>
              <a:buNone/>
              <a:defRPr/>
            </a:pPr>
            <a:r>
              <a:rPr lang="en-US" sz="2000" i="1" dirty="0">
                <a:latin typeface="Arial"/>
              </a:rPr>
              <a:t>In un </a:t>
            </a:r>
            <a:r>
              <a:rPr lang="en-US" sz="2000" i="1" dirty="0" err="1">
                <a:latin typeface="Arial"/>
              </a:rPr>
              <a:t>sistema</a:t>
            </a:r>
            <a:r>
              <a:rPr lang="en-US" sz="2000" i="1" dirty="0">
                <a:latin typeface="Arial"/>
              </a:rPr>
              <a:t> </a:t>
            </a:r>
            <a:r>
              <a:rPr lang="en-US" sz="2000" i="1" dirty="0" err="1">
                <a:latin typeface="Arial"/>
              </a:rPr>
              <a:t>bancario</a:t>
            </a:r>
            <a:r>
              <a:rPr lang="en-US" sz="2000" i="1" dirty="0">
                <a:latin typeface="Arial"/>
              </a:rPr>
              <a:t> a </a:t>
            </a:r>
            <a:r>
              <a:rPr lang="en-US" sz="2000" i="1" dirty="0" err="1">
                <a:latin typeface="Arial"/>
              </a:rPr>
              <a:t>riserva</a:t>
            </a:r>
            <a:r>
              <a:rPr lang="en-US" sz="2000" i="1" dirty="0">
                <a:latin typeface="Arial"/>
              </a:rPr>
              <a:t> </a:t>
            </a:r>
            <a:r>
              <a:rPr lang="en-US" sz="2000" i="1" dirty="0" err="1">
                <a:latin typeface="Arial"/>
              </a:rPr>
              <a:t>frazionaria</a:t>
            </a:r>
            <a:r>
              <a:rPr lang="en-US" sz="2000" i="1" dirty="0">
                <a:latin typeface="Arial"/>
              </a:rPr>
              <a:t>, le </a:t>
            </a:r>
            <a:r>
              <a:rPr lang="en-US" sz="2000" i="1" dirty="0" err="1">
                <a:latin typeface="Arial"/>
              </a:rPr>
              <a:t>banche</a:t>
            </a:r>
            <a:r>
              <a:rPr lang="en-US" sz="2000" i="1" dirty="0">
                <a:latin typeface="Arial"/>
              </a:rPr>
              <a:t> </a:t>
            </a:r>
            <a:br>
              <a:rPr lang="en-US" sz="2000" i="1" dirty="0">
                <a:latin typeface="Arial"/>
              </a:rPr>
            </a:br>
            <a:r>
              <a:rPr lang="en-US" sz="2000" i="1" dirty="0" err="1">
                <a:latin typeface="Arial"/>
              </a:rPr>
              <a:t>sistema</a:t>
            </a:r>
            <a:r>
              <a:rPr lang="en-US" sz="2000" i="1" dirty="0">
                <a:latin typeface="Arial"/>
              </a:rPr>
              <a:t> </a:t>
            </a:r>
            <a:r>
              <a:rPr lang="en-US" sz="2000" i="1" dirty="0" err="1">
                <a:latin typeface="Arial"/>
              </a:rPr>
              <a:t>bancario</a:t>
            </a:r>
            <a:r>
              <a:rPr lang="en-US" sz="2000" i="1" dirty="0">
                <a:latin typeface="Arial"/>
              </a:rPr>
              <a:t>, le </a:t>
            </a:r>
            <a:r>
              <a:rPr lang="en-US" sz="2000" i="1" u="sng" dirty="0" err="1">
                <a:latin typeface="Arial"/>
              </a:rPr>
              <a:t>banche</a:t>
            </a:r>
            <a:r>
              <a:rPr lang="en-US" sz="2000" i="1" u="sng" dirty="0">
                <a:latin typeface="Arial"/>
              </a:rPr>
              <a:t> </a:t>
            </a:r>
            <a:r>
              <a:rPr lang="en-US" sz="2000" i="1" u="sng" dirty="0" err="1">
                <a:latin typeface="Arial"/>
              </a:rPr>
              <a:t>creano</a:t>
            </a:r>
            <a:r>
              <a:rPr lang="en-US" sz="2000" i="1" u="sng" dirty="0">
                <a:latin typeface="Arial"/>
              </a:rPr>
              <a:t> </a:t>
            </a:r>
            <a:r>
              <a:rPr lang="en-US" sz="2000" i="1" u="sng" dirty="0" err="1">
                <a:latin typeface="Arial"/>
              </a:rPr>
              <a:t>moneta</a:t>
            </a:r>
            <a:r>
              <a:rPr lang="en-US" sz="2000" i="1" dirty="0">
                <a:latin typeface="Arial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dur="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dur="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1E954C3-768A-89BB-1C40-9A1E36C39E20}"/>
              </a:ext>
            </a:extLst>
          </p:cNvPr>
          <p:cNvGrpSpPr/>
          <p:nvPr/>
        </p:nvGrpSpPr>
        <p:grpSpPr>
          <a:xfrm>
            <a:off x="1082675" y="3595464"/>
            <a:ext cx="4251325" cy="2262187"/>
            <a:chOff x="144" y="1954"/>
            <a:chExt cx="3264" cy="1920"/>
          </a:xfrm>
        </p:grpSpPr>
        <p:grpSp>
          <p:nvGrpSpPr>
            <p:cNvPr id="46088" name="Group 5">
              <a:extLst>
                <a:ext uri="{FF2B5EF4-FFF2-40B4-BE49-F238E27FC236}">
                  <a16:creationId xmlns:a16="http://schemas.microsoft.com/office/drawing/2014/main" id="{8E0435A6-3901-61C7-46BA-B635CCC33C65}"/>
                </a:ext>
              </a:extLst>
            </p:cNvPr>
            <p:cNvGrpSpPr/>
            <p:nvPr/>
          </p:nvGrpSpPr>
          <p:grpSpPr>
            <a:xfrm>
              <a:off x="144" y="1954"/>
              <a:ext cx="3264" cy="1920"/>
              <a:chOff x="144" y="1954"/>
              <a:chExt cx="3264" cy="1920"/>
            </a:xfrm>
          </p:grpSpPr>
          <p:sp>
            <p:nvSpPr>
              <p:cNvPr id="46091" name="Rectangle 6">
                <a:extLst>
                  <a:ext uri="{FF2B5EF4-FFF2-40B4-BE49-F238E27FC236}">
                    <a16:creationId xmlns:a16="http://schemas.microsoft.com/office/drawing/2014/main" id="{E5D98F95-978D-CAE5-F163-8B06AE642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954"/>
                <a:ext cx="3264" cy="19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6092" name="Group 7">
                <a:extLst>
                  <a:ext uri="{FF2B5EF4-FFF2-40B4-BE49-F238E27FC236}">
                    <a16:creationId xmlns:a16="http://schemas.microsoft.com/office/drawing/2014/main" id="{63E2CEEE-C054-56EA-9AB9-572ADC3993A9}"/>
                  </a:ext>
                </a:extLst>
              </p:cNvPr>
              <p:cNvGrpSpPr/>
              <p:nvPr/>
            </p:nvGrpSpPr>
            <p:grpSpPr>
              <a:xfrm>
                <a:off x="240" y="1968"/>
                <a:ext cx="3167" cy="1728"/>
                <a:chOff x="240" y="1968"/>
                <a:chExt cx="3167" cy="1728"/>
              </a:xfrm>
            </p:grpSpPr>
            <p:grpSp>
              <p:nvGrpSpPr>
                <p:cNvPr id="46093" name="Group 8">
                  <a:extLst>
                    <a:ext uri="{FF2B5EF4-FFF2-40B4-BE49-F238E27FC236}">
                      <a16:creationId xmlns:a16="http://schemas.microsoft.com/office/drawing/2014/main" id="{64EC1E1E-80BE-B65F-2692-64C4B4913E35}"/>
                    </a:ext>
                  </a:extLst>
                </p:cNvPr>
                <p:cNvGrpSpPr/>
                <p:nvPr/>
              </p:nvGrpSpPr>
              <p:grpSpPr>
                <a:xfrm>
                  <a:off x="240" y="2383"/>
                  <a:ext cx="3072" cy="1313"/>
                  <a:chOff x="240" y="2383"/>
                  <a:chExt cx="3072" cy="1313"/>
                </a:xfrm>
              </p:grpSpPr>
              <p:sp>
                <p:nvSpPr>
                  <p:cNvPr id="46095" name="Line 9">
                    <a:extLst>
                      <a:ext uri="{FF2B5EF4-FFF2-40B4-BE49-F238E27FC236}">
                        <a16:creationId xmlns:a16="http://schemas.microsoft.com/office/drawing/2014/main" id="{2891094D-7B90-941A-61F9-6B11174F20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2659"/>
                    <a:ext cx="30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6096" name="Line 10">
                    <a:extLst>
                      <a:ext uri="{FF2B5EF4-FFF2-40B4-BE49-F238E27FC236}">
                        <a16:creationId xmlns:a16="http://schemas.microsoft.com/office/drawing/2014/main" id="{0007B06E-E6A0-D17B-8F00-FB445A94DB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7" y="2383"/>
                    <a:ext cx="0" cy="13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6094" name="Text Box 11">
                  <a:extLst>
                    <a:ext uri="{FF2B5EF4-FFF2-40B4-BE49-F238E27FC236}">
                      <a16:creationId xmlns:a16="http://schemas.microsoft.com/office/drawing/2014/main" id="{84BFAA94-27A1-E5B4-1C15-EA054DA5A6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5" y="1968"/>
                  <a:ext cx="3072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b="1" dirty="0">
                      <a:latin typeface="Times New Roman" panose="02020603050405020304" pitchFamily="18" charset="0"/>
                      <a:cs typeface="Arial" pitchFamily="34" charset="0"/>
                    </a:rPr>
                    <a:t>Il </a:t>
                  </a:r>
                  <a:r>
                    <a:rPr lang="en-US" altLang="en-US" sz="1800" b="1" dirty="0" err="1">
                      <a:latin typeface="Times New Roman" panose="02020603050405020304" pitchFamily="18" charset="0"/>
                      <a:cs typeface="Arial" pitchFamily="34" charset="0"/>
                    </a:rPr>
                    <a:t>bilancio</a:t>
                  </a:r>
                  <a:r>
                    <a:rPr lang="en-US" altLang="en-US" sz="1800" b="1" dirty="0">
                      <a:latin typeface="Times New Roman" panose="02020603050405020304" pitchFamily="18" charset="0"/>
                      <a:cs typeface="Arial" pitchFamily="34" charset="0"/>
                    </a:rPr>
                    <a:t> </a:t>
                  </a:r>
                  <a:r>
                    <a:rPr lang="en-US" altLang="en-US" sz="1800" b="1" dirty="0" err="1">
                      <a:latin typeface="Times New Roman" panose="02020603050405020304" pitchFamily="18" charset="0"/>
                      <a:cs typeface="Arial" pitchFamily="34" charset="0"/>
                    </a:rPr>
                    <a:t>della</a:t>
                  </a:r>
                  <a:r>
                    <a:rPr lang="en-US" altLang="en-US" sz="1800" b="1" dirty="0">
                      <a:latin typeface="Times New Roman" panose="02020603050405020304" pitchFamily="18" charset="0"/>
                      <a:cs typeface="Arial" pitchFamily="34" charset="0"/>
                    </a:rPr>
                    <a:t> </a:t>
                  </a:r>
                  <a:r>
                    <a:rPr lang="en-US" altLang="en-US" sz="1800" b="1" dirty="0" err="1">
                      <a:latin typeface="Times New Roman" panose="02020603050405020304" pitchFamily="18" charset="0"/>
                      <a:cs typeface="Arial" pitchFamily="34" charset="0"/>
                    </a:rPr>
                    <a:t>seconda</a:t>
                  </a:r>
                  <a:r>
                    <a:rPr lang="en-US" altLang="en-US" sz="1800" b="1" dirty="0">
                      <a:latin typeface="Times New Roman" panose="02020603050405020304" pitchFamily="18" charset="0"/>
                      <a:cs typeface="Arial" pitchFamily="34" charset="0"/>
                    </a:rPr>
                    <a:t> Banca </a:t>
                  </a:r>
                  <a:r>
                    <a:rPr lang="en-US" altLang="en-US" sz="1800" b="1" dirty="0" err="1">
                      <a:latin typeface="Times New Roman" panose="02020603050405020304" pitchFamily="18" charset="0"/>
                      <a:cs typeface="Arial" pitchFamily="34" charset="0"/>
                    </a:rPr>
                    <a:t>europea</a:t>
                  </a:r>
                  <a:r>
                    <a:rPr lang="en-US" altLang="en-US" sz="1800" b="1" dirty="0">
                      <a:latin typeface="Times New Roman" panose="02020603050405020304" pitchFamily="18" charset="0"/>
                      <a:cs typeface="Arial" pitchFamily="34" charset="0"/>
                    </a:rPr>
                    <a:t> </a:t>
                  </a:r>
                  <a:br>
                    <a:rPr lang="en-US" altLang="en-US" sz="1800" b="1" dirty="0">
                      <a:latin typeface="Times New Roman" panose="02020603050405020304" pitchFamily="18" charset="0"/>
                      <a:cs typeface="Arial" pitchFamily="34" charset="0"/>
                    </a:rPr>
                  </a:br>
                  <a:endParaRPr lang="en-US" altLang="en-US" sz="1800" b="1" dirty="0">
                    <a:latin typeface="Times New Roman" panose="02020603050405020304" pitchFamily="18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6089" name="Text Box 12">
              <a:extLst>
                <a:ext uri="{FF2B5EF4-FFF2-40B4-BE49-F238E27FC236}">
                  <a16:creationId xmlns:a16="http://schemas.microsoft.com/office/drawing/2014/main" id="{AAA7CFF0-C00B-4315-FB0C-C56EBC1AF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52"/>
              <a:ext cx="10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itchFamily="34" charset="0"/>
                </a:rPr>
                <a:t>Attività</a:t>
              </a:r>
              <a:endParaRPr lang="en-US" altLang="en-US" sz="2800">
                <a:latin typeface="Times New Roman" panose="02020603050405020304" pitchFamily="18" charset="0"/>
                <a:cs typeface="Arial" pitchFamily="34" charset="0"/>
              </a:endParaRPr>
            </a:p>
          </p:txBody>
        </p:sp>
        <p:sp>
          <p:nvSpPr>
            <p:cNvPr id="46090" name="Text Box 13">
              <a:extLst>
                <a:ext uri="{FF2B5EF4-FFF2-40B4-BE49-F238E27FC236}">
                  <a16:creationId xmlns:a16="http://schemas.microsoft.com/office/drawing/2014/main" id="{FEB81BAF-279C-93BA-21A9-FB963FE07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352"/>
              <a:ext cx="10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itchFamily="34" charset="0"/>
                </a:rPr>
                <a:t>Passivo</a:t>
              </a:r>
            </a:p>
          </p:txBody>
        </p:sp>
      </p:grpSp>
      <p:sp>
        <p:nvSpPr>
          <p:cNvPr id="45073" name="Text Box 17">
            <a:extLst>
              <a:ext uri="{FF2B5EF4-FFF2-40B4-BE49-F238E27FC236}">
                <a16:creationId xmlns:a16="http://schemas.microsoft.com/office/drawing/2014/main" id="{9A800494-7FA8-07D6-660D-7ABD0D9B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4443556"/>
            <a:ext cx="2209800" cy="1143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1373188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73188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731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riserve 160</a:t>
            </a:r>
          </a:p>
          <a:p>
            <a:pPr algn="ctr" eaLnBrk="1" hangingPunct="1"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prestiti 640</a:t>
            </a:r>
          </a:p>
        </p:txBody>
      </p:sp>
      <p:sp>
        <p:nvSpPr>
          <p:cNvPr id="46083" name="Rectangle 18">
            <a:extLst>
              <a:ext uri="{FF2B5EF4-FFF2-40B4-BE49-F238E27FC236}">
                <a16:creationId xmlns:a16="http://schemas.microsoft.com/office/drawing/2014/main" id="{5DFE5B7D-2D31-6AF8-3E92-425E36CE5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SCENARIO 3:  </a:t>
            </a:r>
            <a:br>
              <a:rPr lang="en-US" altLang="en-US" sz="2700"/>
            </a:br>
            <a:r>
              <a:rPr lang="en-US" altLang="en-US" sz="3100"/>
              <a:t>Banca a riserva frazionaria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0E69665A-9558-DEB9-BF4D-F0651E8585B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08638" y="3055938"/>
            <a:ext cx="3276600" cy="3208337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2500" dirty="0"/>
              <a:t>La </a:t>
            </a:r>
            <a:r>
              <a:rPr lang="en-US" altLang="en-US" sz="2500" dirty="0" err="1"/>
              <a:t>Seconda</a:t>
            </a:r>
            <a:r>
              <a:rPr lang="en-US" altLang="en-US" sz="2500" dirty="0"/>
              <a:t> Banca </a:t>
            </a:r>
            <a:r>
              <a:rPr lang="en-US" altLang="en-US" sz="2500" dirty="0" err="1"/>
              <a:t>Europea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presterà</a:t>
            </a:r>
            <a:r>
              <a:rPr lang="en-US" altLang="en-US" sz="2500" dirty="0"/>
              <a:t> l'80% di </a:t>
            </a:r>
            <a:r>
              <a:rPr lang="en-US" altLang="en-US" sz="2500" dirty="0" err="1"/>
              <a:t>questo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deposito</a:t>
            </a:r>
            <a:r>
              <a:rPr lang="en-US" altLang="en-US" sz="2500" dirty="0"/>
              <a:t>.</a:t>
            </a:r>
          </a:p>
        </p:txBody>
      </p:sp>
      <p:sp>
        <p:nvSpPr>
          <p:cNvPr id="45071" name="Text Box 15">
            <a:extLst>
              <a:ext uri="{FF2B5EF4-FFF2-40B4-BE49-F238E27FC236}">
                <a16:creationId xmlns:a16="http://schemas.microsoft.com/office/drawing/2014/main" id="{D7ED5C55-D487-03D2-3778-51264588C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33888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Arial" pitchFamily="34" charset="0"/>
              </a:rPr>
              <a:t>depositi</a:t>
            </a:r>
            <a:r>
              <a:rPr lang="en-US" altLang="en-US" sz="2400" dirty="0">
                <a:latin typeface="Times New Roman" panose="02020603050405020304" pitchFamily="18" charset="0"/>
                <a:cs typeface="Arial" pitchFamily="34" charset="0"/>
              </a:rPr>
              <a:t> 800</a:t>
            </a:r>
          </a:p>
        </p:txBody>
      </p:sp>
      <p:sp>
        <p:nvSpPr>
          <p:cNvPr id="45072" name="Rectangle 16">
            <a:extLst>
              <a:ext uri="{FF2B5EF4-FFF2-40B4-BE49-F238E27FC236}">
                <a16:creationId xmlns:a16="http://schemas.microsoft.com/office/drawing/2014/main" id="{2B5E0C2B-4963-DAF7-B830-90A036EE1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1398588"/>
            <a:ext cx="80089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CC6600"/>
              </a:buClr>
              <a:buSzPct val="120000"/>
              <a:buFont typeface="Wingdings" pitchFamily="2" charset="2"/>
              <a:buChar char="§"/>
            </a:pPr>
            <a:r>
              <a:rPr lang="en-US" altLang="en-US" sz="2500" dirty="0" err="1"/>
              <a:t>Supponiamo</a:t>
            </a:r>
            <a:r>
              <a:rPr lang="en-US" altLang="en-US" sz="2500" dirty="0"/>
              <a:t> </a:t>
            </a:r>
            <a:r>
              <a:rPr lang="en-US" altLang="en-US" sz="2500" dirty="0" err="1"/>
              <a:t>che</a:t>
            </a:r>
            <a:r>
              <a:rPr lang="en-US" altLang="en-US" sz="2500" dirty="0"/>
              <a:t> il </a:t>
            </a:r>
            <a:r>
              <a:rPr lang="en-US" altLang="en-US" sz="2500" dirty="0" err="1"/>
              <a:t>mutuatario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depositi</a:t>
            </a:r>
            <a:r>
              <a:rPr lang="en-US" altLang="en-US" sz="2500" dirty="0"/>
              <a:t> </a:t>
            </a:r>
            <a:r>
              <a:rPr lang="en-US" altLang="en-US" sz="2500" dirty="0" err="1"/>
              <a:t>gli</a:t>
            </a:r>
            <a:r>
              <a:rPr lang="en-US" altLang="en-US" sz="2500" dirty="0"/>
              <a:t> 800 euro </a:t>
            </a:r>
            <a:r>
              <a:rPr lang="en-US" altLang="en-US" sz="2500" dirty="0" err="1"/>
              <a:t>nella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Seconda</a:t>
            </a:r>
            <a:r>
              <a:rPr lang="en-US" altLang="en-US" sz="2500" dirty="0"/>
              <a:t> Banca </a:t>
            </a:r>
            <a:r>
              <a:rPr lang="en-US" altLang="en-US" sz="2500" dirty="0" err="1"/>
              <a:t>Europea</a:t>
            </a:r>
            <a:r>
              <a:rPr lang="en-US" altLang="en-US" sz="2500" dirty="0"/>
              <a:t>.  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CC6600"/>
              </a:buClr>
              <a:buSzPct val="120000"/>
              <a:buFont typeface="Wingdings" pitchFamily="2" charset="2"/>
              <a:buChar char="§"/>
            </a:pPr>
            <a:r>
              <a:rPr lang="en-US" altLang="en-US" sz="2500" dirty="0" err="1"/>
              <a:t>Inizialmente</a:t>
            </a:r>
            <a:r>
              <a:rPr lang="en-US" altLang="en-US" sz="2500" dirty="0"/>
              <a:t>, il </a:t>
            </a:r>
            <a:r>
              <a:rPr lang="en-US" altLang="en-US" sz="2500" dirty="0" err="1"/>
              <a:t>bilancio</a:t>
            </a:r>
            <a:r>
              <a:rPr lang="en-US" altLang="en-US" sz="2500" dirty="0"/>
              <a:t> </a:t>
            </a:r>
            <a:r>
              <a:rPr lang="en-US" altLang="en-US" sz="2500" dirty="0" err="1"/>
              <a:t>della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Seconda</a:t>
            </a:r>
            <a:r>
              <a:rPr lang="en-US" altLang="en-US" sz="2500" dirty="0"/>
              <a:t> Banca </a:t>
            </a:r>
            <a:r>
              <a:rPr lang="en-US" altLang="en-US" sz="2500" dirty="0" err="1"/>
              <a:t>Europea</a:t>
            </a:r>
            <a:r>
              <a:rPr lang="en-US" altLang="en-US" sz="2500" dirty="0"/>
              <a:t> </a:t>
            </a:r>
            <a:r>
              <a:rPr lang="en-US" altLang="en-US" sz="2500" dirty="0" err="1"/>
              <a:t>è</a:t>
            </a:r>
            <a:r>
              <a:rPr lang="en-US" altLang="en-US" sz="2500" dirty="0"/>
              <a:t>:</a:t>
            </a:r>
          </a:p>
        </p:txBody>
      </p:sp>
      <p:sp>
        <p:nvSpPr>
          <p:cNvPr id="46087" name="Footer Placeholder 2">
            <a:extLst>
              <a:ext uri="{FF2B5EF4-FFF2-40B4-BE49-F238E27FC236}">
                <a16:creationId xmlns:a16="http://schemas.microsoft.com/office/drawing/2014/main" id="{808D331A-B8F3-014C-02B7-C85BD759B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9">
            <a:extLst>
              <a:ext uri="{FF2B5EF4-FFF2-40B4-BE49-F238E27FC236}">
                <a16:creationId xmlns:a16="http://schemas.microsoft.com/office/drawing/2014/main" id="{6CFA7338-FFD9-5709-6206-C83E25106B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SCENARIO 3:  </a:t>
            </a:r>
            <a:br>
              <a:rPr lang="en-US" altLang="en-US" sz="2700"/>
            </a:br>
            <a:r>
              <a:rPr lang="en-US" altLang="en-US" sz="3100"/>
              <a:t>Banca a riserva frazionaria</a:t>
            </a:r>
          </a:p>
        </p:txBody>
      </p:sp>
      <p:grpSp>
        <p:nvGrpSpPr>
          <p:cNvPr id="48130" name="Group 4">
            <a:extLst>
              <a:ext uri="{FF2B5EF4-FFF2-40B4-BE49-F238E27FC236}">
                <a16:creationId xmlns:a16="http://schemas.microsoft.com/office/drawing/2014/main" id="{FE05A1DF-3F77-CF33-7C04-2F704E47BBBC}"/>
              </a:ext>
            </a:extLst>
          </p:cNvPr>
          <p:cNvGrpSpPr/>
          <p:nvPr/>
        </p:nvGrpSpPr>
        <p:grpSpPr>
          <a:xfrm>
            <a:off x="1827213" y="3290888"/>
            <a:ext cx="4921250" cy="2679700"/>
            <a:chOff x="144" y="1824"/>
            <a:chExt cx="3264" cy="1920"/>
          </a:xfrm>
        </p:grpSpPr>
        <p:grpSp>
          <p:nvGrpSpPr>
            <p:cNvPr id="48135" name="Group 5">
              <a:extLst>
                <a:ext uri="{FF2B5EF4-FFF2-40B4-BE49-F238E27FC236}">
                  <a16:creationId xmlns:a16="http://schemas.microsoft.com/office/drawing/2014/main" id="{ADA6DC93-4C7D-BFE7-38A6-6F7EEDF9F930}"/>
                </a:ext>
              </a:extLst>
            </p:cNvPr>
            <p:cNvGrpSpPr/>
            <p:nvPr/>
          </p:nvGrpSpPr>
          <p:grpSpPr>
            <a:xfrm>
              <a:off x="144" y="1824"/>
              <a:ext cx="3264" cy="1920"/>
              <a:chOff x="144" y="1824"/>
              <a:chExt cx="3264" cy="1920"/>
            </a:xfrm>
          </p:grpSpPr>
          <p:sp>
            <p:nvSpPr>
              <p:cNvPr id="48138" name="Rectangle 6">
                <a:extLst>
                  <a:ext uri="{FF2B5EF4-FFF2-40B4-BE49-F238E27FC236}">
                    <a16:creationId xmlns:a16="http://schemas.microsoft.com/office/drawing/2014/main" id="{D3054A38-AAD2-B15A-0386-57F59ACB6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" y="1824"/>
                <a:ext cx="3264" cy="192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8139" name="Group 7">
                <a:extLst>
                  <a:ext uri="{FF2B5EF4-FFF2-40B4-BE49-F238E27FC236}">
                    <a16:creationId xmlns:a16="http://schemas.microsoft.com/office/drawing/2014/main" id="{83A59C37-D5D0-1826-F1BC-86E075FD5A47}"/>
                  </a:ext>
                </a:extLst>
              </p:cNvPr>
              <p:cNvGrpSpPr/>
              <p:nvPr/>
            </p:nvGrpSpPr>
            <p:grpSpPr>
              <a:xfrm>
                <a:off x="240" y="1968"/>
                <a:ext cx="3072" cy="1728"/>
                <a:chOff x="240" y="1968"/>
                <a:chExt cx="3072" cy="1728"/>
              </a:xfrm>
            </p:grpSpPr>
            <p:grpSp>
              <p:nvGrpSpPr>
                <p:cNvPr id="48140" name="Group 8">
                  <a:extLst>
                    <a:ext uri="{FF2B5EF4-FFF2-40B4-BE49-F238E27FC236}">
                      <a16:creationId xmlns:a16="http://schemas.microsoft.com/office/drawing/2014/main" id="{EF649E01-02C6-8E14-F3D4-7D89B3D3FBBD}"/>
                    </a:ext>
                  </a:extLst>
                </p:cNvPr>
                <p:cNvGrpSpPr/>
                <p:nvPr/>
              </p:nvGrpSpPr>
              <p:grpSpPr>
                <a:xfrm>
                  <a:off x="240" y="2383"/>
                  <a:ext cx="3072" cy="1313"/>
                  <a:chOff x="240" y="2383"/>
                  <a:chExt cx="3072" cy="1313"/>
                </a:xfrm>
              </p:grpSpPr>
              <p:sp>
                <p:nvSpPr>
                  <p:cNvPr id="48142" name="Line 9">
                    <a:extLst>
                      <a:ext uri="{FF2B5EF4-FFF2-40B4-BE49-F238E27FC236}">
                        <a16:creationId xmlns:a16="http://schemas.microsoft.com/office/drawing/2014/main" id="{4C6E33CC-7343-957F-89B7-4819E2FDEB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40" y="2659"/>
                    <a:ext cx="307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8143" name="Line 10">
                    <a:extLst>
                      <a:ext uri="{FF2B5EF4-FFF2-40B4-BE49-F238E27FC236}">
                        <a16:creationId xmlns:a16="http://schemas.microsoft.com/office/drawing/2014/main" id="{B1FAEA3A-F6F2-8E22-2F64-558311D73D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7" y="2383"/>
                    <a:ext cx="0" cy="13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8141" name="Text Box 11">
                  <a:extLst>
                    <a:ext uri="{FF2B5EF4-FFF2-40B4-BE49-F238E27FC236}">
                      <a16:creationId xmlns:a16="http://schemas.microsoft.com/office/drawing/2014/main" id="{F4305DF8-1D6A-6275-A11F-77A43AFA29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" y="1968"/>
                  <a:ext cx="2207" cy="3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b="1">
                      <a:latin typeface="Times New Roman" panose="02020603050405020304" pitchFamily="18" charset="0"/>
                      <a:cs typeface="Arial" pitchFamily="34" charset="0"/>
                    </a:rPr>
                    <a:t>Il bilancio della Terza Banca Europea </a:t>
                  </a:r>
                  <a:br>
                    <a:rPr lang="en-US" altLang="en-US" sz="2400" b="1">
                      <a:latin typeface="Times New Roman" panose="02020603050405020304" pitchFamily="18" charset="0"/>
                      <a:cs typeface="Arial" pitchFamily="34" charset="0"/>
                    </a:rPr>
                  </a:br>
                  <a:r>
                    <a:rPr lang="en-US" altLang="en-US" sz="2400" b="1">
                      <a:latin typeface="Times New Roman" panose="02020603050405020304" pitchFamily="18" charset="0"/>
                      <a:cs typeface="Arial" pitchFamily="34" charset="0"/>
                    </a:rPr>
                    <a:t>bilancio</a:t>
                  </a:r>
                </a:p>
              </p:txBody>
            </p:sp>
          </p:grpSp>
        </p:grpSp>
        <p:sp>
          <p:nvSpPr>
            <p:cNvPr id="48136" name="Text Box 12">
              <a:extLst>
                <a:ext uri="{FF2B5EF4-FFF2-40B4-BE49-F238E27FC236}">
                  <a16:creationId xmlns:a16="http://schemas.microsoft.com/office/drawing/2014/main" id="{51F5C100-6AD4-2349-4F2A-E0BC41683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352"/>
              <a:ext cx="10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itchFamily="34" charset="0"/>
                </a:rPr>
                <a:t>Attività</a:t>
              </a:r>
            </a:p>
          </p:txBody>
        </p:sp>
        <p:sp>
          <p:nvSpPr>
            <p:cNvPr id="48137" name="Text Box 13">
              <a:extLst>
                <a:ext uri="{FF2B5EF4-FFF2-40B4-BE49-F238E27FC236}">
                  <a16:creationId xmlns:a16="http://schemas.microsoft.com/office/drawing/2014/main" id="{3DF6CF85-F3D2-3B80-FAA1-42F49064F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2352"/>
              <a:ext cx="105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Arial" pitchFamily="34" charset="0"/>
                </a:rPr>
                <a:t>Passivo</a:t>
              </a:r>
            </a:p>
          </p:txBody>
        </p:sp>
      </p:grpSp>
      <p:sp>
        <p:nvSpPr>
          <p:cNvPr id="47119" name="Text Box 15">
            <a:extLst>
              <a:ext uri="{FF2B5EF4-FFF2-40B4-BE49-F238E27FC236}">
                <a16:creationId xmlns:a16="http://schemas.microsoft.com/office/drawing/2014/main" id="{4C791232-1289-498C-B08F-9C8341791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5475" y="4700588"/>
            <a:ext cx="228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Arial" pitchFamily="34" charset="0"/>
              </a:rPr>
              <a:t>depositi 640</a:t>
            </a:r>
          </a:p>
        </p:txBody>
      </p:sp>
      <p:sp>
        <p:nvSpPr>
          <p:cNvPr id="33797" name="Rectangle 16">
            <a:extLst>
              <a:ext uri="{FF2B5EF4-FFF2-40B4-BE49-F238E27FC236}">
                <a16:creationId xmlns:a16="http://schemas.microsoft.com/office/drawing/2014/main" id="{C9D6AFAB-8AF5-C91B-A2AC-C192E348D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1417638"/>
            <a:ext cx="8564562" cy="187325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lnSpc>
                <a:spcPct val="105000"/>
              </a:lnSpc>
              <a:spcBef>
                <a:spcPct val="0"/>
              </a:spcBef>
              <a:buClr>
                <a:srgbClr val="CC66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>
                <a:latin typeface="Arial"/>
              </a:rPr>
              <a:t>Se questi 640 vengono infine depositati in una terza banca europea,</a:t>
            </a:r>
          </a:p>
          <a:p>
            <a:pPr marL="342900" indent="-342900" eaLnBrk="1" hangingPunct="1">
              <a:lnSpc>
                <a:spcPct val="105000"/>
              </a:lnSpc>
              <a:spcBef>
                <a:spcPct val="0"/>
              </a:spcBef>
              <a:buClr>
                <a:srgbClr val="CC6600"/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500">
                <a:latin typeface="Arial"/>
              </a:rPr>
              <a:t>la Terza Banca Europea ne terrà il 20% in riserva e presterà il resto:  </a:t>
            </a:r>
          </a:p>
          <a:p>
            <a:pPr eaLnBrk="1" hangingPunct="1">
              <a:lnSpc>
                <a:spcPct val="105000"/>
              </a:lnSpc>
              <a:spcBef>
                <a:spcPct val="45000"/>
              </a:spcBef>
              <a:buClr>
                <a:srgbClr val="CC6600"/>
              </a:buClr>
              <a:buSzPct val="120000"/>
              <a:defRPr/>
            </a:pPr>
            <a:endParaRPr lang="en-US" sz="2500">
              <a:latin typeface="Arial"/>
            </a:endParaRPr>
          </a:p>
        </p:txBody>
      </p:sp>
      <p:sp>
        <p:nvSpPr>
          <p:cNvPr id="47122" name="Text Box 18">
            <a:extLst>
              <a:ext uri="{FF2B5EF4-FFF2-40B4-BE49-F238E27FC236}">
                <a16:creationId xmlns:a16="http://schemas.microsoft.com/office/drawing/2014/main" id="{C764755F-7495-B014-032C-6CC968874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50" y="4760913"/>
            <a:ext cx="2209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tabLst>
                <a:tab pos="1373188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73188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73188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73188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riserve 128</a:t>
            </a:r>
          </a:p>
          <a:p>
            <a:pPr algn="ctr" eaLnBrk="1" hangingPunct="1"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Arial" pitchFamily="34" charset="0"/>
              </a:rPr>
              <a:t>prestiti 512</a:t>
            </a:r>
          </a:p>
        </p:txBody>
      </p:sp>
      <p:sp>
        <p:nvSpPr>
          <p:cNvPr id="48134" name="Footer Placeholder 1">
            <a:extLst>
              <a:ext uri="{FF2B5EF4-FFF2-40B4-BE49-F238E27FC236}">
                <a16:creationId xmlns:a16="http://schemas.microsoft.com/office/drawing/2014/main" id="{1F4CDB8E-6DC0-4B08-C86D-063B2BB22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75638D6-681E-DDAB-1233-B7B0B3A876D1}"/>
              </a:ext>
            </a:extLst>
          </p:cNvPr>
          <p:cNvSpPr/>
          <p:nvPr/>
        </p:nvSpPr>
        <p:spPr>
          <a:xfrm>
            <a:off x="5324475" y="5383213"/>
            <a:ext cx="2393950" cy="5016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8A08AF2-FF92-7F9E-9B8E-5029CB78A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100" dirty="0" err="1"/>
              <a:t>Trovare</a:t>
            </a:r>
            <a:r>
              <a:rPr lang="en-US" altLang="en-US" sz="3100" dirty="0"/>
              <a:t> </a:t>
            </a:r>
            <a:r>
              <a:rPr lang="en-US" altLang="en-US" sz="3100" dirty="0" err="1"/>
              <a:t>l'importo</a:t>
            </a:r>
            <a:r>
              <a:rPr lang="en-US" altLang="en-US" sz="3100" dirty="0"/>
              <a:t> </a:t>
            </a:r>
            <a:r>
              <a:rPr lang="en-US" altLang="en-US" sz="3100" dirty="0" err="1"/>
              <a:t>totale</a:t>
            </a:r>
            <a:r>
              <a:rPr lang="en-US" altLang="en-US" sz="3100" dirty="0"/>
              <a:t> del </a:t>
            </a:r>
            <a:r>
              <a:rPr lang="en-US" altLang="en-US" sz="3100" dirty="0" err="1"/>
              <a:t>moneta</a:t>
            </a:r>
            <a:r>
              <a:rPr lang="en-US" altLang="en-US" sz="3100" dirty="0"/>
              <a:t>: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E3E518A-BB90-E9C9-21F6-1097E734A6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6438" y="1563688"/>
            <a:ext cx="6899275" cy="2597150"/>
          </a:xfrm>
        </p:spPr>
        <p:txBody>
          <a:bodyPr/>
          <a:lstStyle/>
          <a:p>
            <a:pPr marL="0" indent="0">
              <a:spcBef>
                <a:spcPct val="25000"/>
              </a:spcBef>
              <a:buFont typeface="Wingdings" pitchFamily="2" charset="2"/>
              <a:buNone/>
              <a:tabLst>
                <a:tab pos="279400" algn="l"/>
                <a:tab pos="2339975" algn="ctr"/>
                <a:tab pos="4117975" algn="l"/>
              </a:tabLst>
            </a:pPr>
            <a:r>
              <a:rPr lang="en-US" altLang="en-US" sz="2600"/>
              <a:t>		Deposito originale = 1000</a:t>
            </a:r>
          </a:p>
          <a:p>
            <a:pPr marL="0" indent="0">
              <a:spcBef>
                <a:spcPct val="25000"/>
              </a:spcBef>
              <a:buFont typeface="Wingdings" pitchFamily="2" charset="2"/>
              <a:buNone/>
              <a:tabLst>
                <a:tab pos="279400" algn="l"/>
                <a:tab pos="2339975" algn="ctr"/>
                <a:tab pos="4117975" algn="l"/>
              </a:tabLst>
            </a:pPr>
            <a:r>
              <a:rPr lang="en-US" altLang="en-US" sz="2600"/>
              <a:t>	+ Primo prestito bancario europeo = 800</a:t>
            </a:r>
          </a:p>
          <a:p>
            <a:pPr marL="0" indent="0">
              <a:spcBef>
                <a:spcPct val="25000"/>
              </a:spcBef>
              <a:buFont typeface="Wingdings" pitchFamily="2" charset="2"/>
              <a:buNone/>
              <a:tabLst>
                <a:tab pos="279400" algn="l"/>
                <a:tab pos="2339975" algn="ctr"/>
                <a:tab pos="4117975" algn="l"/>
              </a:tabLst>
            </a:pPr>
            <a:r>
              <a:rPr lang="en-US" altLang="en-US" sz="2600"/>
              <a:t>	+ Secondo prestito bancario europeo = 640</a:t>
            </a:r>
          </a:p>
          <a:p>
            <a:pPr marL="0" indent="0">
              <a:spcBef>
                <a:spcPct val="25000"/>
              </a:spcBef>
              <a:buFont typeface="Wingdings" pitchFamily="2" charset="2"/>
              <a:buNone/>
              <a:tabLst>
                <a:tab pos="279400" algn="l"/>
                <a:tab pos="2339975" algn="ctr"/>
                <a:tab pos="4117975" algn="l"/>
              </a:tabLst>
            </a:pPr>
            <a:r>
              <a:rPr lang="en-US" altLang="en-US" sz="2600"/>
              <a:t>	+ Terzo prestito bancario europeo = 512</a:t>
            </a:r>
          </a:p>
          <a:p>
            <a:pPr marL="0" indent="0">
              <a:spcBef>
                <a:spcPct val="25000"/>
              </a:spcBef>
              <a:buFont typeface="Wingdings" pitchFamily="2" charset="2"/>
              <a:buNone/>
              <a:tabLst>
                <a:tab pos="279400" algn="l"/>
                <a:tab pos="2339975" algn="ctr"/>
                <a:tab pos="4117975" algn="l"/>
              </a:tabLst>
            </a:pPr>
            <a:r>
              <a:rPr lang="en-US" altLang="en-US" sz="2600"/>
              <a:t>	+ altri prestiti...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5580E48F-C3E5-D533-F693-BA7929A03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4357688"/>
            <a:ext cx="7239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336550" algn="l"/>
                <a:tab pos="3879850" algn="r"/>
                <a:tab pos="400685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36550" algn="l"/>
                <a:tab pos="3879850" algn="r"/>
                <a:tab pos="400685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36550" algn="l"/>
                <a:tab pos="3879850" algn="r"/>
                <a:tab pos="400685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36550" algn="l"/>
                <a:tab pos="3879850" algn="r"/>
                <a:tab pos="40068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36550" algn="l"/>
                <a:tab pos="3879850" algn="r"/>
                <a:tab pos="40068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6550" algn="l"/>
                <a:tab pos="3879850" algn="r"/>
                <a:tab pos="40068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6550" algn="l"/>
                <a:tab pos="3879850" algn="r"/>
                <a:tab pos="40068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6550" algn="l"/>
                <a:tab pos="3879850" algn="r"/>
                <a:tab pos="40068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6550" algn="l"/>
                <a:tab pos="3879850" algn="r"/>
                <a:tab pos="400685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5000"/>
              </a:spcBef>
              <a:buClr>
                <a:srgbClr val="008080"/>
              </a:buClr>
              <a:buSzPct val="120000"/>
              <a:buFont typeface="Wingdings" pitchFamily="2" charset="2"/>
              <a:buNone/>
            </a:pPr>
            <a:r>
              <a:rPr lang="en-US" altLang="en-US" sz="2600"/>
              <a:t>Offerta di moneta totale = (</a:t>
            </a:r>
            <a:r>
              <a:rPr lang="en-US" altLang="en-US" sz="2600" b="1" i="1"/>
              <a:t>1/rr </a:t>
            </a:r>
            <a:r>
              <a:rPr lang="en-US" altLang="en-US" sz="2600"/>
              <a:t>) </a:t>
            </a:r>
            <a:r>
              <a:rPr lang="en-US" altLang="en-US" sz="2600" b="1">
                <a:sym typeface="Symbol" pitchFamily="2" charset="2"/>
              </a:rPr>
              <a:t> </a:t>
            </a:r>
            <a:r>
              <a:rPr lang="en-US" altLang="en-US" sz="2600">
                <a:sym typeface="Symbol" pitchFamily="2" charset="2"/>
              </a:rPr>
              <a:t>1.000 euro </a:t>
            </a:r>
            <a:br>
              <a:rPr lang="en-US" altLang="en-US" sz="2600">
                <a:sym typeface="Symbol" pitchFamily="2" charset="2"/>
              </a:rPr>
            </a:br>
            <a:r>
              <a:rPr lang="en-US" altLang="en-US" sz="2600"/>
              <a:t>   dove </a:t>
            </a:r>
            <a:r>
              <a:rPr lang="en-US" altLang="en-US" sz="2600" b="1" i="1"/>
              <a:t>rr </a:t>
            </a:r>
            <a:r>
              <a:rPr lang="en-US" altLang="en-US" sz="2600"/>
              <a:t>= rapporto tra riserve e depositi</a:t>
            </a:r>
          </a:p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rgbClr val="008080"/>
              </a:buClr>
              <a:buSzPct val="120000"/>
              <a:buFont typeface="Wingdings" pitchFamily="2" charset="2"/>
              <a:buNone/>
            </a:pPr>
            <a:r>
              <a:rPr lang="en-US" altLang="en-US" sz="2600"/>
              <a:t>Nel nostro esempio, </a:t>
            </a:r>
            <a:r>
              <a:rPr lang="en-US" altLang="en-US" sz="2600" b="1" i="1"/>
              <a:t>rr </a:t>
            </a:r>
            <a:r>
              <a:rPr lang="en-US" altLang="en-US" sz="2600"/>
              <a:t>= 0,2, quindi </a:t>
            </a:r>
            <a:r>
              <a:rPr lang="en-US" altLang="en-US" sz="2600" b="1" i="1"/>
              <a:t>M </a:t>
            </a:r>
            <a:r>
              <a:rPr lang="en-US" altLang="en-US" sz="2600"/>
              <a:t>= 5.000 euro.</a:t>
            </a:r>
          </a:p>
        </p:txBody>
      </p:sp>
      <p:sp>
        <p:nvSpPr>
          <p:cNvPr id="49157" name="Line 5">
            <a:extLst>
              <a:ext uri="{FF2B5EF4-FFF2-40B4-BE49-F238E27FC236}">
                <a16:creationId xmlns:a16="http://schemas.microsoft.com/office/drawing/2014/main" id="{5D2A3B15-5A44-5BC9-0E3B-15AE149980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150" y="4283075"/>
            <a:ext cx="586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82" name="Footer Placeholder 1">
            <a:extLst>
              <a:ext uri="{FF2B5EF4-FFF2-40B4-BE49-F238E27FC236}">
                <a16:creationId xmlns:a16="http://schemas.microsoft.com/office/drawing/2014/main" id="{81B05079-B801-42BB-A146-E8336288E6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dur="25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3">
            <a:extLst>
              <a:ext uri="{FF2B5EF4-FFF2-40B4-BE49-F238E27FC236}">
                <a16:creationId xmlns:a16="http://schemas.microsoft.com/office/drawing/2014/main" id="{EC6598A5-72DE-8C8A-F808-A2225F3E84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6059D7F-6BE7-51E6-BE37-40E0D59A4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113" y="225425"/>
            <a:ext cx="7477125" cy="1028700"/>
          </a:xfrm>
        </p:spPr>
        <p:txBody>
          <a:bodyPr/>
          <a:lstStyle/>
          <a:p>
            <a:pPr eaLnBrk="1" hangingPunct="1"/>
            <a:r>
              <a:rPr lang="en-US" altLang="en-US"/>
              <a:t>In questo capitolo si apprende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686A8DB-9422-979E-BEA3-441FF7D2E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363" y="1395413"/>
            <a:ext cx="7423150" cy="4560887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/>
              <a:t>la </a:t>
            </a:r>
            <a:r>
              <a:rPr lang="en-US" dirty="0" err="1"/>
              <a:t>definizione</a:t>
            </a:r>
            <a:r>
              <a:rPr lang="en-US" dirty="0"/>
              <a:t>, le </a:t>
            </a:r>
            <a:r>
              <a:rPr lang="en-US" dirty="0" err="1"/>
              <a:t>funzioni</a:t>
            </a:r>
            <a:r>
              <a:rPr lang="en-US" dirty="0"/>
              <a:t> e </a:t>
            </a:r>
            <a:r>
              <a:rPr lang="en-US" dirty="0" err="1"/>
              <a:t>i</a:t>
            </a:r>
            <a:r>
              <a:rPr lang="en-US" dirty="0"/>
              <a:t> tipi di </a:t>
            </a:r>
            <a:r>
              <a:rPr lang="en-US" dirty="0" err="1"/>
              <a:t>moneta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/>
              <a:t>come le </a:t>
            </a:r>
            <a:r>
              <a:rPr lang="en-US" dirty="0" err="1"/>
              <a:t>banche</a:t>
            </a:r>
            <a:r>
              <a:rPr lang="en-US" dirty="0"/>
              <a:t> "</a:t>
            </a:r>
            <a:r>
              <a:rPr lang="en-US" dirty="0" err="1"/>
              <a:t>creano</a:t>
            </a:r>
            <a:r>
              <a:rPr lang="en-US" dirty="0"/>
              <a:t>" il </a:t>
            </a:r>
            <a:r>
              <a:rPr lang="en-US" dirty="0" err="1"/>
              <a:t>moneta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en-US" dirty="0" err="1"/>
              <a:t>cos'è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banca centrale e come </a:t>
            </a:r>
            <a:r>
              <a:rPr lang="en-US" dirty="0" err="1"/>
              <a:t>controlla</a:t>
            </a:r>
            <a:r>
              <a:rPr lang="en-US" dirty="0"/>
              <a:t> </a:t>
            </a:r>
            <a:r>
              <a:rPr lang="en-US" dirty="0" err="1"/>
              <a:t>l'offerta</a:t>
            </a:r>
            <a:r>
              <a:rPr lang="en-US" dirty="0"/>
              <a:t> di </a:t>
            </a:r>
            <a:r>
              <a:rPr lang="en-US" dirty="0" err="1"/>
              <a:t>moneta</a:t>
            </a:r>
            <a:endParaRPr lang="en-US" dirty="0"/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2700" dirty="0"/>
          </a:p>
        </p:txBody>
      </p:sp>
    </p:spTree>
  </p:cSld>
  <p:clrMapOvr>
    <a:masterClrMapping/>
  </p:clrMapOvr>
  <p:transition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52ACAB32-A1DF-7478-F42C-0AF4A8CE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/>
              <a:t>Creazione di moneta nel sistema bancario</a:t>
            </a:r>
          </a:p>
        </p:txBody>
      </p:sp>
      <p:sp>
        <p:nvSpPr>
          <p:cNvPr id="51203" name="Rectangle 3" descr="Plaid">
            <a:extLst>
              <a:ext uri="{FF2B5EF4-FFF2-40B4-BE49-F238E27FC236}">
                <a16:creationId xmlns:a16="http://schemas.microsoft.com/office/drawing/2014/main" id="{F51ABD33-F0F4-2C29-0914-5C5505566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8238" y="1987549"/>
            <a:ext cx="7191375" cy="2916959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13716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60000"/>
              </a:spcBef>
              <a:buClr>
                <a:srgbClr val="008080"/>
              </a:buClr>
              <a:buSzPct val="120000"/>
              <a:buFont typeface="Wingdings" pitchFamily="2" charset="2"/>
              <a:buNone/>
            </a:pPr>
            <a:r>
              <a:rPr lang="en-US" altLang="en-US" sz="2700" i="1" dirty="0"/>
              <a:t>Un </a:t>
            </a:r>
            <a:r>
              <a:rPr lang="en-US" altLang="en-US" sz="2700" i="1" dirty="0" err="1"/>
              <a:t>sistema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bancario</a:t>
            </a:r>
            <a:r>
              <a:rPr lang="en-US" altLang="en-US" sz="2700" i="1" dirty="0"/>
              <a:t> a </a:t>
            </a:r>
            <a:r>
              <a:rPr lang="en-US" altLang="en-US" sz="2700" i="1" dirty="0" err="1"/>
              <a:t>riserva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frazionaria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crea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moneta</a:t>
            </a:r>
            <a:r>
              <a:rPr lang="en-US" altLang="en-US" sz="2700" i="1" dirty="0"/>
              <a:t>, ma non </a:t>
            </a:r>
            <a:r>
              <a:rPr lang="en-US" altLang="en-US" sz="2700" i="1" dirty="0" err="1"/>
              <a:t>crea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ricchezza</a:t>
            </a:r>
            <a:r>
              <a:rPr lang="en-US" altLang="en-US" sz="2700" i="1" dirty="0"/>
              <a:t>:</a:t>
            </a:r>
          </a:p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008080"/>
              </a:buClr>
              <a:buSzPct val="120000"/>
              <a:buFont typeface="Wingdings" pitchFamily="2" charset="2"/>
              <a:buNone/>
            </a:pPr>
            <a:r>
              <a:rPr lang="en-US" altLang="en-US" sz="2700" i="1" dirty="0"/>
              <a:t>I </a:t>
            </a:r>
            <a:r>
              <a:rPr lang="en-US" altLang="en-US" sz="2700" i="1" dirty="0" err="1"/>
              <a:t>prestiti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bancari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danno</a:t>
            </a:r>
            <a:r>
              <a:rPr lang="en-US" altLang="en-US" sz="2700" i="1" dirty="0"/>
              <a:t> ai </a:t>
            </a:r>
            <a:r>
              <a:rPr lang="en-US" altLang="en-US" sz="2700" i="1" dirty="0" err="1"/>
              <a:t>mutuatari</a:t>
            </a:r>
            <a:r>
              <a:rPr lang="en-US" altLang="en-US" sz="2700" i="1" dirty="0"/>
              <a:t> un nuovo </a:t>
            </a:r>
            <a:r>
              <a:rPr lang="en-US" altLang="en-US" sz="2700" i="1" dirty="0" err="1"/>
              <a:t>moneta</a:t>
            </a:r>
            <a:r>
              <a:rPr lang="en-US" altLang="en-US" sz="2700" i="1" dirty="0"/>
              <a:t> </a:t>
            </a:r>
          </a:p>
          <a:p>
            <a:pPr algn="ctr" eaLnBrk="1" hangingPunct="1">
              <a:lnSpc>
                <a:spcPct val="105000"/>
              </a:lnSpc>
              <a:spcBef>
                <a:spcPct val="10000"/>
              </a:spcBef>
              <a:buClr>
                <a:srgbClr val="008080"/>
              </a:buClr>
              <a:buSzPct val="120000"/>
              <a:buFont typeface="Wingdings" pitchFamily="2" charset="2"/>
              <a:buNone/>
            </a:pPr>
            <a:r>
              <a:rPr lang="en-US" altLang="en-US" sz="2700" i="1" dirty="0"/>
              <a:t>e un </a:t>
            </a:r>
            <a:r>
              <a:rPr lang="en-US" altLang="en-US" sz="2700" i="1" dirty="0" err="1"/>
              <a:t>pari</a:t>
            </a:r>
            <a:r>
              <a:rPr lang="en-US" altLang="en-US" sz="2700" i="1" dirty="0"/>
              <a:t> </a:t>
            </a:r>
            <a:r>
              <a:rPr lang="en-US" altLang="en-US" sz="2700" i="1" dirty="0" err="1"/>
              <a:t>importo</a:t>
            </a:r>
            <a:r>
              <a:rPr lang="en-US" altLang="en-US" sz="2700" i="1" dirty="0"/>
              <a:t> di nuovo </a:t>
            </a:r>
            <a:r>
              <a:rPr lang="en-US" altLang="en-US" sz="2700" i="1" dirty="0" err="1"/>
              <a:t>debito</a:t>
            </a:r>
            <a:r>
              <a:rPr lang="en-US" altLang="en-US" sz="2700" i="1" dirty="0"/>
              <a:t>. </a:t>
            </a:r>
          </a:p>
        </p:txBody>
      </p:sp>
      <p:sp>
        <p:nvSpPr>
          <p:cNvPr id="52227" name="Footer Placeholder 1">
            <a:extLst>
              <a:ext uri="{FF2B5EF4-FFF2-40B4-BE49-F238E27FC236}">
                <a16:creationId xmlns:a16="http://schemas.microsoft.com/office/drawing/2014/main" id="{E10BC88E-F2C7-3595-3EED-195E765AD4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26FB4E9C-904B-5E21-0C64-24B630C1B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Capitale bancario, leva finanziaria e requisiti patrimoniali</a:t>
            </a:r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A99D5CB3-F89D-996B-E115-77EB983051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312863"/>
            <a:ext cx="8560872" cy="48133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600" b="1" dirty="0" err="1">
                <a:solidFill>
                  <a:srgbClr val="CC0000"/>
                </a:solidFill>
              </a:rPr>
              <a:t>Capitale</a:t>
            </a:r>
            <a:r>
              <a:rPr lang="en-US" altLang="en-US" sz="2600" b="1" dirty="0">
                <a:solidFill>
                  <a:srgbClr val="CC0000"/>
                </a:solidFill>
              </a:rPr>
              <a:t> </a:t>
            </a:r>
            <a:r>
              <a:rPr lang="en-US" altLang="en-US" sz="2600" b="1" dirty="0" err="1">
                <a:solidFill>
                  <a:srgbClr val="CC0000"/>
                </a:solidFill>
              </a:rPr>
              <a:t>della</a:t>
            </a:r>
            <a:r>
              <a:rPr lang="en-US" altLang="en-US" sz="2600" b="1" dirty="0">
                <a:solidFill>
                  <a:srgbClr val="CC0000"/>
                </a:solidFill>
              </a:rPr>
              <a:t> banca</a:t>
            </a:r>
            <a:r>
              <a:rPr lang="en-US" altLang="en-US" sz="2600" dirty="0"/>
              <a:t>: le </a:t>
            </a:r>
            <a:r>
              <a:rPr lang="en-US" altLang="en-US" sz="2600" dirty="0" err="1"/>
              <a:t>risorse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che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proprietari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una</a:t>
            </a:r>
            <a:r>
              <a:rPr lang="en-US" altLang="en-US" sz="2600" dirty="0"/>
              <a:t> banca </a:t>
            </a:r>
            <a:r>
              <a:rPr lang="en-US" altLang="en-US" sz="2600" dirty="0" err="1"/>
              <a:t>hanno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investito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nella</a:t>
            </a:r>
            <a:r>
              <a:rPr lang="en-US" altLang="en-US" sz="2600" dirty="0"/>
              <a:t> banca </a:t>
            </a:r>
            <a:r>
              <a:rPr lang="en-US" altLang="en-US" sz="2600" dirty="0" err="1"/>
              <a:t>stessa</a:t>
            </a:r>
            <a:r>
              <a:rPr lang="en-US" altLang="en-US" sz="2600" dirty="0"/>
              <a:t>.</a:t>
            </a:r>
          </a:p>
          <a:p>
            <a:pPr>
              <a:spcBef>
                <a:spcPts val="1200"/>
              </a:spcBef>
            </a:pPr>
            <a:r>
              <a:rPr lang="en-US" altLang="en-US" sz="2600" dirty="0"/>
              <a:t>Un </a:t>
            </a:r>
            <a:r>
              <a:rPr lang="en-US" altLang="en-US" sz="2600" dirty="0" err="1"/>
              <a:t>bilancio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più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realistico</a:t>
            </a:r>
            <a:r>
              <a:rPr lang="en-US" altLang="en-US" sz="2600" dirty="0"/>
              <a:t>: (profile </a:t>
            </a:r>
            <a:r>
              <a:rPr lang="en-US" altLang="en-US" sz="2600" dirty="0" err="1"/>
              <a:t>rischio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rendimento</a:t>
            </a:r>
            <a:r>
              <a:rPr lang="en-US" altLang="en-US" sz="2600" dirty="0"/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9FBBA2-0B09-B76F-C9A9-D4B2F12E2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043524"/>
              </p:ext>
            </p:extLst>
          </p:nvPr>
        </p:nvGraphicFramePr>
        <p:xfrm>
          <a:off x="677863" y="3186113"/>
          <a:ext cx="7889875" cy="32946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Attività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Passivo e </a:t>
                      </a:r>
                      <a:br>
                        <a:rPr lang="en-US" sz="240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Patrimonio netto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51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Riserve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Depositi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750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1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Prestiti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Debito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5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Titoli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Capitale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en-US" sz="24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patrimonio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netto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300" name="Footer Placeholder 1">
            <a:extLst>
              <a:ext uri="{FF2B5EF4-FFF2-40B4-BE49-F238E27FC236}">
                <a16:creationId xmlns:a16="http://schemas.microsoft.com/office/drawing/2014/main" id="{2F4599CE-F5C0-7EEF-D8E5-CADEF4B6D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D165CCD6-CC4C-8782-65F1-46F9596A8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Capitale bancario, leva finanziaria e requisiti patrimoniali</a:t>
            </a:r>
          </a:p>
        </p:txBody>
      </p:sp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0F4C4AB5-F3CF-9026-29F5-7F8759072C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7038" y="1241425"/>
            <a:ext cx="8451850" cy="4884738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altLang="en-US" sz="2600" b="1" dirty="0">
                <a:solidFill>
                  <a:srgbClr val="CC0000"/>
                </a:solidFill>
              </a:rPr>
              <a:t>Leva </a:t>
            </a:r>
            <a:r>
              <a:rPr lang="en-US" altLang="en-US" sz="2600" b="1" dirty="0" err="1">
                <a:solidFill>
                  <a:srgbClr val="CC0000"/>
                </a:solidFill>
              </a:rPr>
              <a:t>finanziaria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l'uso</a:t>
            </a:r>
            <a:r>
              <a:rPr lang="en-US" altLang="en-US" sz="2600" dirty="0"/>
              <a:t> di </a:t>
            </a:r>
            <a:r>
              <a:rPr lang="en-US" altLang="en-US" sz="2600" dirty="0" err="1"/>
              <a:t>moneta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preso</a:t>
            </a:r>
            <a:r>
              <a:rPr lang="en-US" altLang="en-US" sz="2600" dirty="0"/>
              <a:t> in </a:t>
            </a:r>
            <a:r>
              <a:rPr lang="en-US" altLang="en-US" sz="2600" dirty="0" err="1"/>
              <a:t>prestito</a:t>
            </a:r>
            <a:r>
              <a:rPr lang="en-US" altLang="en-US" sz="2600" dirty="0"/>
              <a:t> per </a:t>
            </a:r>
            <a:r>
              <a:rPr lang="en-US" altLang="en-US" sz="2600" dirty="0" err="1"/>
              <a:t>integrare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fondi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esistenti</a:t>
            </a:r>
            <a:r>
              <a:rPr lang="en-US" altLang="en-US" sz="2600" dirty="0"/>
              <a:t> ai </a:t>
            </a:r>
            <a:r>
              <a:rPr lang="en-US" altLang="en-US" sz="2600" dirty="0" err="1"/>
              <a:t>fini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dell'investimento</a:t>
            </a:r>
            <a:r>
              <a:rPr lang="en-US" altLang="en-US" sz="2600" dirty="0"/>
              <a:t>.</a:t>
            </a:r>
          </a:p>
          <a:p>
            <a:pPr>
              <a:spcBef>
                <a:spcPts val="800"/>
              </a:spcBef>
            </a:pPr>
            <a:r>
              <a:rPr lang="en-US" altLang="en-US" sz="2600" i="1" dirty="0" err="1"/>
              <a:t>Indice</a:t>
            </a:r>
            <a:r>
              <a:rPr lang="en-US" altLang="en-US" sz="2600" i="1" dirty="0"/>
              <a:t> di leva </a:t>
            </a:r>
            <a:r>
              <a:rPr lang="en-US" altLang="en-US" sz="2600" i="1" dirty="0" err="1"/>
              <a:t>finanziaria</a:t>
            </a:r>
            <a:r>
              <a:rPr lang="en-US" altLang="en-US" sz="2600" i="1" dirty="0"/>
              <a:t> </a:t>
            </a:r>
            <a:r>
              <a:rPr lang="en-US" altLang="en-US" sz="2600" dirty="0"/>
              <a:t>= </a:t>
            </a:r>
            <a:r>
              <a:rPr lang="en-US" altLang="en-US" sz="2600" dirty="0" err="1"/>
              <a:t>attività</a:t>
            </a:r>
            <a:r>
              <a:rPr lang="en-US" altLang="en-US" sz="2600" dirty="0"/>
              <a:t>/</a:t>
            </a:r>
            <a:r>
              <a:rPr lang="en-US" altLang="en-US" sz="2600" dirty="0" err="1"/>
              <a:t>capitale</a:t>
            </a:r>
            <a:endParaRPr lang="en-US" altLang="en-US" sz="2600" dirty="0"/>
          </a:p>
          <a:p>
            <a:pPr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sz="2600" dirty="0"/>
              <a:t>				= (200 + 500 + 300)/50 = </a:t>
            </a:r>
            <a:r>
              <a:rPr lang="en-US" altLang="en-US" sz="2600" b="1" dirty="0">
                <a:solidFill>
                  <a:srgbClr val="FF0000"/>
                </a:solidFill>
              </a:rPr>
              <a:t>20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5522D-3299-5EB2-D48F-263751C282C1}"/>
              </a:ext>
            </a:extLst>
          </p:cNvPr>
          <p:cNvGraphicFramePr>
            <a:graphicFrameLocks noGrp="1"/>
          </p:cNvGraphicFramePr>
          <p:nvPr/>
        </p:nvGraphicFramePr>
        <p:xfrm>
          <a:off x="677863" y="3186113"/>
          <a:ext cx="7889875" cy="32946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Attività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Passivo e </a:t>
                      </a:r>
                      <a:br>
                        <a:rPr lang="en-US" sz="240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Patrimonio netto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51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Riserve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Depositi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750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1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Prestiti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Debito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5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Titoli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Capitale </a:t>
                      </a:r>
                      <a:br>
                        <a:rPr lang="en-US" sz="240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(patrimonio netto)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6348" name="Footer Placeholder 1">
            <a:extLst>
              <a:ext uri="{FF2B5EF4-FFF2-40B4-BE49-F238E27FC236}">
                <a16:creationId xmlns:a16="http://schemas.microsoft.com/office/drawing/2014/main" id="{4318F41A-8E4D-F13E-CE0D-C121E9B9C0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44EE1F47-73D0-1BA5-3B98-A38F95D5F2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err="1"/>
              <a:t>Capitale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bancario</a:t>
            </a:r>
            <a:r>
              <a:rPr lang="en-US" altLang="en-US" sz="3200" dirty="0"/>
              <a:t>, leva </a:t>
            </a:r>
            <a:r>
              <a:rPr lang="en-US" altLang="en-US" sz="3200" dirty="0" err="1"/>
              <a:t>finanziaria</a:t>
            </a:r>
            <a:r>
              <a:rPr lang="en-US" altLang="en-US" sz="3200" dirty="0"/>
              <a:t> e </a:t>
            </a:r>
            <a:r>
              <a:rPr lang="en-US" altLang="en-US" sz="3200" dirty="0" err="1"/>
              <a:t>requisiti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patrimoniali</a:t>
            </a:r>
            <a:endParaRPr lang="en-US" altLang="en-US" sz="3200" dirty="0"/>
          </a:p>
        </p:txBody>
      </p:sp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F16A89DA-104C-EB23-2E1B-105E4B81BA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7525" y="1423641"/>
            <a:ext cx="8210550" cy="48133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000" dirty="0" err="1"/>
              <a:t>L'elevata</a:t>
            </a:r>
            <a:r>
              <a:rPr lang="en-US" altLang="en-US" sz="2000" dirty="0"/>
              <a:t> leva </a:t>
            </a:r>
            <a:r>
              <a:rPr lang="en-US" altLang="en-US" sz="2000" dirty="0" err="1"/>
              <a:t>finanziaria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rende</a:t>
            </a:r>
            <a:r>
              <a:rPr lang="en-US" altLang="en-US" sz="2000" dirty="0"/>
              <a:t> le </a:t>
            </a:r>
            <a:r>
              <a:rPr lang="en-US" altLang="en-US" sz="2000" dirty="0" err="1"/>
              <a:t>banche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vulnerabili</a:t>
            </a:r>
            <a:r>
              <a:rPr lang="en-US" altLang="en-US" sz="2000" dirty="0"/>
              <a:t>.</a:t>
            </a:r>
          </a:p>
          <a:p>
            <a:pPr>
              <a:spcBef>
                <a:spcPts val="600"/>
              </a:spcBef>
            </a:pPr>
            <a:r>
              <a:rPr lang="en-US" altLang="en-US" sz="2000" dirty="0" err="1"/>
              <a:t>Esempio</a:t>
            </a:r>
            <a:r>
              <a:rPr lang="en-US" altLang="en-US" sz="2000" dirty="0"/>
              <a:t>:  </a:t>
            </a:r>
            <a:r>
              <a:rPr lang="en-US" altLang="en-US" sz="2000" dirty="0" err="1"/>
              <a:t>Supponiamo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che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recessione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faccia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diminuire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gli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attivi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della</a:t>
            </a:r>
            <a:r>
              <a:rPr lang="en-US" altLang="en-US" sz="2000" dirty="0"/>
              <a:t> nostra banca del 5%, </a:t>
            </a:r>
            <a:r>
              <a:rPr lang="en-US" altLang="en-US" sz="2000" dirty="0" err="1"/>
              <a:t>portandoli</a:t>
            </a:r>
            <a:r>
              <a:rPr lang="en-US" altLang="en-US" sz="2000" dirty="0"/>
              <a:t> a 950.  </a:t>
            </a:r>
          </a:p>
          <a:p>
            <a:pPr>
              <a:spcBef>
                <a:spcPts val="600"/>
              </a:spcBef>
            </a:pPr>
            <a:r>
              <a:rPr lang="en-US" altLang="en-US" sz="2000" dirty="0" err="1"/>
              <a:t>Quindi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capitale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attività</a:t>
            </a:r>
            <a:r>
              <a:rPr lang="en-US" altLang="en-US" sz="2000" dirty="0"/>
              <a:t> - </a:t>
            </a:r>
            <a:r>
              <a:rPr lang="en-US" altLang="en-US" sz="2000" dirty="0" err="1"/>
              <a:t>passività</a:t>
            </a:r>
            <a:r>
              <a:rPr lang="en-US" altLang="en-US" sz="2000" dirty="0"/>
              <a:t> = 950 - 950 = 0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0FDEAD-EF34-3838-59AE-C2AFD67CCDF5}"/>
              </a:ext>
            </a:extLst>
          </p:cNvPr>
          <p:cNvGraphicFramePr>
            <a:graphicFrameLocks noGrp="1"/>
          </p:cNvGraphicFramePr>
          <p:nvPr/>
        </p:nvGraphicFramePr>
        <p:xfrm>
          <a:off x="677863" y="3186113"/>
          <a:ext cx="7889875" cy="32946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9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5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5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Attività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Passivo e </a:t>
                      </a:r>
                      <a:br>
                        <a:rPr lang="en-US" sz="240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Patrimonio netto</a:t>
                      </a:r>
                    </a:p>
                  </a:txBody>
                  <a:tcPr marL="91434" marR="91434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51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Riserve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Depositi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750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513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Prestiti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Debito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55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Titoli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Capitale </a:t>
                      </a:r>
                      <a:br>
                        <a:rPr lang="en-US" sz="240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(patrimonio netto)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marL="228585" marR="228585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8396" name="Footer Placeholder 1">
            <a:extLst>
              <a:ext uri="{FF2B5EF4-FFF2-40B4-BE49-F238E27FC236}">
                <a16:creationId xmlns:a16="http://schemas.microsoft.com/office/drawing/2014/main" id="{062EFBA1-317D-7903-6A71-029C312D54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B5723F-7CD0-A1FB-310A-9460C9CA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13" y="225425"/>
            <a:ext cx="9181378" cy="1143000"/>
          </a:xfrm>
        </p:spPr>
        <p:txBody>
          <a:bodyPr/>
          <a:lstStyle/>
          <a:p>
            <a:r>
              <a:rPr lang="en-US" altLang="en-US" sz="3200" dirty="0" err="1"/>
              <a:t>Capitale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bancario</a:t>
            </a:r>
            <a:r>
              <a:rPr lang="en-US" altLang="en-US" sz="3200" dirty="0"/>
              <a:t>, leva </a:t>
            </a:r>
            <a:r>
              <a:rPr lang="en-US" altLang="en-US" sz="3200" dirty="0" err="1"/>
              <a:t>finanziaria</a:t>
            </a:r>
            <a:r>
              <a:rPr lang="en-US" altLang="en-US" sz="3200" dirty="0"/>
              <a:t> e </a:t>
            </a:r>
            <a:r>
              <a:rPr lang="en-US" altLang="en-US" sz="3200" dirty="0" err="1"/>
              <a:t>requisiti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patrimoniali</a:t>
            </a:r>
            <a:endParaRPr lang="it-IT" sz="3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0298F5-A862-BE9B-27BA-2BAEAE1BA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 depositanti e i detentori di debito bancario hanno il diritto a essere pagati per primi, il valore del patrimonio netto scende a 0.</a:t>
            </a:r>
          </a:p>
          <a:p>
            <a:pPr marL="0" indent="0">
              <a:buNone/>
            </a:pPr>
            <a:r>
              <a:rPr lang="it-IT" dirty="0"/>
              <a:t>Se rapporto indebitamento= 10 e ↓ del 5% → riduzione del 100% capitale bancario.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0183D1-E1D8-357B-1273-FACDB8C3F0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zh-CN"/>
              <a:t>Prof. Aniello Ferraro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5363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6377E3F3-25B8-E4EC-937D-86F9EE539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Capitale bancario, leva finanziaria e requisiti patrimoniali</a:t>
            </a:r>
          </a:p>
        </p:txBody>
      </p:sp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8B660820-B712-BA2F-B4BA-CB3D73BCFE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789113"/>
            <a:ext cx="8343900" cy="3763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Requisiti patrimoniali</a:t>
            </a:r>
            <a:r>
              <a:rPr lang="en-US" altLang="en-US" sz="2800"/>
              <a:t>:  </a:t>
            </a:r>
          </a:p>
          <a:p>
            <a:pPr marL="461963" lvl="1"/>
            <a:r>
              <a:rPr lang="en-US" altLang="en-US"/>
              <a:t>importo minimo di capitale richiesto dalle autorità di regolamentazione</a:t>
            </a:r>
          </a:p>
          <a:p>
            <a:pPr marL="461963" lvl="1"/>
            <a:r>
              <a:rPr lang="en-US" altLang="en-US"/>
              <a:t>per garantire che le banche siano in grado di rimborsare i depositanti.</a:t>
            </a:r>
          </a:p>
          <a:p>
            <a:pPr marL="461963" lvl="1"/>
            <a:r>
              <a:rPr lang="en-US" altLang="en-US"/>
              <a:t>maggiore per le banche che detengono attività più rischiose</a:t>
            </a:r>
          </a:p>
        </p:txBody>
      </p:sp>
      <p:sp>
        <p:nvSpPr>
          <p:cNvPr id="60419" name="Footer Placeholder 1">
            <a:extLst>
              <a:ext uri="{FF2B5EF4-FFF2-40B4-BE49-F238E27FC236}">
                <a16:creationId xmlns:a16="http://schemas.microsoft.com/office/drawing/2014/main" id="{5185B8E2-ED55-95F8-79B8-0EB3DD4B30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76124E31-1528-D69A-E8CC-6E0C44B58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Un modello di offerta di moneta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53D919F9-B3A8-799A-ACD4-586206FD5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6413" y="2085975"/>
            <a:ext cx="8064500" cy="3784600"/>
          </a:xfrm>
        </p:spPr>
        <p:txBody>
          <a:bodyPr/>
          <a:lstStyle/>
          <a:p>
            <a:pPr marL="339725" indent="-339725">
              <a:spcBef>
                <a:spcPct val="25000"/>
              </a:spcBef>
            </a:pPr>
            <a:r>
              <a:rPr lang="en-US" altLang="en-US" sz="2700" b="1" dirty="0">
                <a:solidFill>
                  <a:srgbClr val="CC0000"/>
                </a:solidFill>
              </a:rPr>
              <a:t>Base </a:t>
            </a:r>
            <a:r>
              <a:rPr lang="en-US" altLang="en-US" sz="2700" b="1" dirty="0" err="1">
                <a:solidFill>
                  <a:srgbClr val="CC0000"/>
                </a:solidFill>
              </a:rPr>
              <a:t>monetaria</a:t>
            </a:r>
            <a:r>
              <a:rPr lang="en-US" altLang="en-US" sz="2700" dirty="0"/>
              <a:t>, </a:t>
            </a:r>
            <a:r>
              <a:rPr lang="en-US" altLang="en-US" sz="2700" b="1" i="1" dirty="0"/>
              <a:t>B </a:t>
            </a:r>
            <a:r>
              <a:rPr lang="en-US" altLang="en-US" sz="2700" dirty="0"/>
              <a:t>= </a:t>
            </a:r>
            <a:r>
              <a:rPr lang="en-US" altLang="en-US" sz="2700" b="1" i="1" dirty="0"/>
              <a:t>C </a:t>
            </a:r>
            <a:r>
              <a:rPr lang="en-US" altLang="en-US" sz="2700" dirty="0"/>
              <a:t>+ </a:t>
            </a:r>
            <a:r>
              <a:rPr lang="en-US" altLang="en-US" sz="2700" b="1" i="1" dirty="0"/>
              <a:t>R</a:t>
            </a:r>
          </a:p>
          <a:p>
            <a:pPr marL="635000" lvl="1" indent="-23813"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i="1" dirty="0" err="1"/>
              <a:t>controllato</a:t>
            </a:r>
            <a:r>
              <a:rPr lang="en-US" altLang="en-US" i="1" dirty="0"/>
              <a:t> </a:t>
            </a:r>
            <a:r>
              <a:rPr lang="en-US" altLang="en-US" i="1" dirty="0" err="1"/>
              <a:t>dalla</a:t>
            </a:r>
            <a:r>
              <a:rPr lang="en-US" altLang="en-US" i="1" dirty="0"/>
              <a:t> banca centrale</a:t>
            </a:r>
          </a:p>
          <a:p>
            <a:pPr marL="339725" indent="-339725">
              <a:spcBef>
                <a:spcPct val="70000"/>
              </a:spcBef>
            </a:pPr>
            <a:r>
              <a:rPr lang="en-US" altLang="en-US" sz="2700" b="1" dirty="0" err="1">
                <a:solidFill>
                  <a:srgbClr val="CC0000"/>
                </a:solidFill>
              </a:rPr>
              <a:t>Rapporto</a:t>
            </a:r>
            <a:r>
              <a:rPr lang="en-US" altLang="en-US" sz="2700" b="1" dirty="0">
                <a:solidFill>
                  <a:srgbClr val="CC0000"/>
                </a:solidFill>
              </a:rPr>
              <a:t> </a:t>
            </a:r>
            <a:r>
              <a:rPr lang="en-US" altLang="en-US" sz="2700" b="1" dirty="0" err="1">
                <a:solidFill>
                  <a:srgbClr val="CC0000"/>
                </a:solidFill>
              </a:rPr>
              <a:t>riserve</a:t>
            </a:r>
            <a:r>
              <a:rPr lang="en-US" altLang="en-US" sz="2700" b="1" dirty="0">
                <a:solidFill>
                  <a:srgbClr val="CC0000"/>
                </a:solidFill>
              </a:rPr>
              <a:t>/</a:t>
            </a:r>
            <a:r>
              <a:rPr lang="en-US" altLang="en-US" sz="2700" b="1" dirty="0" err="1">
                <a:solidFill>
                  <a:srgbClr val="CC0000"/>
                </a:solidFill>
              </a:rPr>
              <a:t>depositi</a:t>
            </a:r>
            <a:r>
              <a:rPr lang="en-US" altLang="en-US" sz="2700" dirty="0"/>
              <a:t>, </a:t>
            </a:r>
            <a:r>
              <a:rPr lang="en-US" altLang="en-US" sz="2700" b="1" i="1" dirty="0" err="1"/>
              <a:t>rr</a:t>
            </a:r>
            <a:r>
              <a:rPr lang="en-US" altLang="en-US" sz="2700" b="1" i="1" dirty="0"/>
              <a:t> </a:t>
            </a:r>
            <a:r>
              <a:rPr lang="en-US" altLang="en-US" sz="2700" dirty="0"/>
              <a:t>= </a:t>
            </a:r>
            <a:r>
              <a:rPr lang="en-US" altLang="en-US" sz="2700" b="1" i="1" dirty="0"/>
              <a:t>R/D</a:t>
            </a:r>
          </a:p>
          <a:p>
            <a:pPr marL="635000" lvl="1" indent="-23813"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i="1" dirty="0" err="1"/>
              <a:t>dipende</a:t>
            </a:r>
            <a:r>
              <a:rPr lang="en-US" altLang="en-US" i="1" dirty="0"/>
              <a:t> </a:t>
            </a:r>
            <a:r>
              <a:rPr lang="en-US" altLang="en-US" i="1" dirty="0" err="1"/>
              <a:t>dalle</a:t>
            </a:r>
            <a:r>
              <a:rPr lang="en-US" altLang="en-US" i="1" dirty="0"/>
              <a:t> normative e </a:t>
            </a:r>
            <a:r>
              <a:rPr lang="en-US" altLang="en-US" i="1" dirty="0" err="1"/>
              <a:t>dalle</a:t>
            </a:r>
            <a:r>
              <a:rPr lang="en-US" altLang="en-US" i="1" dirty="0"/>
              <a:t> </a:t>
            </a:r>
            <a:r>
              <a:rPr lang="en-US" altLang="en-US" i="1" dirty="0" err="1"/>
              <a:t>politiche</a:t>
            </a:r>
            <a:r>
              <a:rPr lang="en-US" altLang="en-US" i="1" dirty="0"/>
              <a:t> </a:t>
            </a:r>
            <a:r>
              <a:rPr lang="en-US" altLang="en-US" i="1" dirty="0" err="1"/>
              <a:t>bancarie</a:t>
            </a:r>
            <a:endParaRPr lang="en-US" altLang="en-US" b="1" i="1" dirty="0"/>
          </a:p>
          <a:p>
            <a:pPr marL="339725" indent="-339725">
              <a:spcBef>
                <a:spcPct val="70000"/>
              </a:spcBef>
            </a:pPr>
            <a:r>
              <a:rPr lang="en-US" altLang="en-US" sz="2700" b="1" dirty="0" err="1">
                <a:solidFill>
                  <a:srgbClr val="CC0000"/>
                </a:solidFill>
              </a:rPr>
              <a:t>Rapporto</a:t>
            </a:r>
            <a:r>
              <a:rPr lang="en-US" altLang="en-US" sz="2700" b="1" dirty="0">
                <a:solidFill>
                  <a:srgbClr val="CC0000"/>
                </a:solidFill>
              </a:rPr>
              <a:t> </a:t>
            </a:r>
            <a:r>
              <a:rPr lang="en-US" altLang="en-US" sz="2700" b="1" dirty="0" err="1">
                <a:solidFill>
                  <a:srgbClr val="CC0000"/>
                </a:solidFill>
              </a:rPr>
              <a:t>circolante-deposito</a:t>
            </a:r>
            <a:r>
              <a:rPr lang="en-US" altLang="en-US" sz="2700" dirty="0"/>
              <a:t>, </a:t>
            </a:r>
            <a:r>
              <a:rPr lang="en-US" altLang="en-US" sz="2700" b="1" i="1" dirty="0" err="1"/>
              <a:t>cr</a:t>
            </a:r>
            <a:r>
              <a:rPr lang="en-US" altLang="en-US" sz="2700" b="1" i="1" dirty="0"/>
              <a:t> </a:t>
            </a:r>
            <a:r>
              <a:rPr lang="en-US" altLang="en-US" sz="2700" dirty="0"/>
              <a:t>= </a:t>
            </a:r>
            <a:r>
              <a:rPr lang="en-US" altLang="en-US" sz="2700" b="1" i="1" dirty="0"/>
              <a:t>C/D</a:t>
            </a:r>
          </a:p>
          <a:p>
            <a:pPr marL="635000" lvl="1" indent="-23813">
              <a:spcBef>
                <a:spcPct val="15000"/>
              </a:spcBef>
              <a:buFont typeface="Wingdings" pitchFamily="2" charset="2"/>
              <a:buNone/>
            </a:pPr>
            <a:r>
              <a:rPr lang="en-US" altLang="en-US" i="1" dirty="0" err="1"/>
              <a:t>dipende</a:t>
            </a:r>
            <a:r>
              <a:rPr lang="en-US" altLang="en-US" i="1" dirty="0"/>
              <a:t> </a:t>
            </a:r>
            <a:r>
              <a:rPr lang="en-US" altLang="en-US" i="1" dirty="0" err="1"/>
              <a:t>dalle</a:t>
            </a:r>
            <a:r>
              <a:rPr lang="en-US" altLang="en-US" i="1" dirty="0"/>
              <a:t> </a:t>
            </a:r>
            <a:r>
              <a:rPr lang="en-US" altLang="en-US" i="1" dirty="0" err="1"/>
              <a:t>preferenze</a:t>
            </a:r>
            <a:r>
              <a:rPr lang="en-US" altLang="en-US" i="1" dirty="0"/>
              <a:t> </a:t>
            </a:r>
            <a:r>
              <a:rPr lang="en-US" altLang="en-US" i="1" dirty="0" err="1"/>
              <a:t>delle</a:t>
            </a:r>
            <a:r>
              <a:rPr lang="en-US" altLang="en-US" i="1" dirty="0"/>
              <a:t> </a:t>
            </a:r>
            <a:r>
              <a:rPr lang="en-US" altLang="en-US" i="1" dirty="0" err="1"/>
              <a:t>famiglie</a:t>
            </a:r>
            <a:endParaRPr lang="en-US" altLang="en-US" b="1" i="1" dirty="0"/>
          </a:p>
        </p:txBody>
      </p:sp>
      <p:sp>
        <p:nvSpPr>
          <p:cNvPr id="62467" name="Text Box 4">
            <a:extLst>
              <a:ext uri="{FF2B5EF4-FFF2-40B4-BE49-F238E27FC236}">
                <a16:creationId xmlns:a16="http://schemas.microsoft.com/office/drawing/2014/main" id="{A4D2D678-FD2A-17A3-8838-FE85095CC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41425"/>
            <a:ext cx="75438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SzPct val="110000"/>
              <a:buFont typeface="Wingdings" pitchFamily="2" charset="2"/>
              <a:buNone/>
            </a:pPr>
            <a:r>
              <a:rPr lang="en-US" altLang="en-US" sz="2800" u="sng">
                <a:cs typeface="Arial" pitchFamily="34" charset="0"/>
              </a:rPr>
              <a:t>variabili esogene</a:t>
            </a:r>
          </a:p>
        </p:txBody>
      </p:sp>
      <p:sp>
        <p:nvSpPr>
          <p:cNvPr id="62468" name="Footer Placeholder 1">
            <a:extLst>
              <a:ext uri="{FF2B5EF4-FFF2-40B4-BE49-F238E27FC236}">
                <a16:creationId xmlns:a16="http://schemas.microsoft.com/office/drawing/2014/main" id="{A64B8F5A-551C-2B43-F21B-87D1265F16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8BF3C6B1-F487-82A9-D834-AC0D9D401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Risolvere il problema dell'offerta di moneta:</a:t>
            </a:r>
          </a:p>
        </p:txBody>
      </p:sp>
      <p:graphicFrame>
        <p:nvGraphicFramePr>
          <p:cNvPr id="55299" name="Object 2">
            <a:extLst>
              <a:ext uri="{FF2B5EF4-FFF2-40B4-BE49-F238E27FC236}">
                <a16:creationId xmlns:a16="http://schemas.microsoft.com/office/drawing/2014/main" id="{2811577F-8BE0-B85E-F760-2D2E7D74C7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1617663"/>
          <a:ext cx="23145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69300" imgH="4686300" progId="Equation.DSMT4">
                  <p:embed/>
                </p:oleObj>
              </mc:Choice>
              <mc:Fallback>
                <p:oleObj name="Equation" r:id="rId3" imgW="21069300" imgH="4686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38200" y="1617663"/>
                        <a:ext cx="231457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3">
            <a:extLst>
              <a:ext uri="{FF2B5EF4-FFF2-40B4-BE49-F238E27FC236}">
                <a16:creationId xmlns:a16="http://schemas.microsoft.com/office/drawing/2014/main" id="{D804387E-BD7A-4FE6-C3F0-DBBAB44467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4063" y="1331913"/>
          <a:ext cx="2344737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361400" imgH="9359900" progId="Equation.DSMT4">
                  <p:embed/>
                </p:oleObj>
              </mc:Choice>
              <mc:Fallback>
                <p:oleObj name="Equation" r:id="rId5" imgW="21361400" imgH="935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94063" y="1331913"/>
                        <a:ext cx="2344737" cy="103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4">
            <a:extLst>
              <a:ext uri="{FF2B5EF4-FFF2-40B4-BE49-F238E27FC236}">
                <a16:creationId xmlns:a16="http://schemas.microsoft.com/office/drawing/2014/main" id="{25DCA3E2-50DB-4349-6974-4A6CC0061A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1617663"/>
          <a:ext cx="16383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22500" imgH="4686300" progId="Equation.DSMT4">
                  <p:embed/>
                </p:oleObj>
              </mc:Choice>
              <mc:Fallback>
                <p:oleObj name="Equation" r:id="rId7" imgW="14922500" imgH="4686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67400" y="1617663"/>
                        <a:ext cx="1638300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5">
            <a:extLst>
              <a:ext uri="{FF2B5EF4-FFF2-40B4-BE49-F238E27FC236}">
                <a16:creationId xmlns:a16="http://schemas.microsoft.com/office/drawing/2014/main" id="{14F68753-8103-AC63-24A8-D2889F1F16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962400"/>
          <a:ext cx="16700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14600" imgH="9359900" progId="Equation.DSMT4">
                  <p:embed/>
                </p:oleObj>
              </mc:Choice>
              <mc:Fallback>
                <p:oleObj name="Equation" r:id="rId9" imgW="15214600" imgH="935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600200" y="3962400"/>
                        <a:ext cx="167005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6">
            <a:extLst>
              <a:ext uri="{FF2B5EF4-FFF2-40B4-BE49-F238E27FC236}">
                <a16:creationId xmlns:a16="http://schemas.microsoft.com/office/drawing/2014/main" id="{3D0060D4-E408-2BF8-E299-53A404DBA8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2263" y="3921125"/>
          <a:ext cx="1862137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967200" imgH="9359900" progId="Equation.DSMT4">
                  <p:embed/>
                </p:oleObj>
              </mc:Choice>
              <mc:Fallback>
                <p:oleObj name="Equation" r:id="rId11" imgW="16967200" imgH="935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672263" y="3921125"/>
                        <a:ext cx="1862137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EA98B456-D334-C085-DD1F-62990B7C64F0}"/>
              </a:ext>
            </a:extLst>
          </p:cNvPr>
          <p:cNvGrpSpPr/>
          <p:nvPr/>
        </p:nvGrpSpPr>
        <p:grpSpPr>
          <a:xfrm>
            <a:off x="762000" y="2376488"/>
            <a:ext cx="2463800" cy="1433512"/>
            <a:chOff x="480" y="1497"/>
            <a:chExt cx="1552" cy="903"/>
          </a:xfrm>
        </p:grpSpPr>
        <p:graphicFrame>
          <p:nvGraphicFramePr>
            <p:cNvPr id="64522" name="Object 8">
              <a:extLst>
                <a:ext uri="{FF2B5EF4-FFF2-40B4-BE49-F238E27FC236}">
                  <a16:creationId xmlns:a16="http://schemas.microsoft.com/office/drawing/2014/main" id="{DE2CD318-54CE-B6D0-CCE4-178857678E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76" y="1750"/>
            <a:ext cx="1456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069300" imgH="9359900" progId="Equation.DSMT4">
                    <p:embed/>
                  </p:oleObj>
                </mc:Choice>
                <mc:Fallback>
                  <p:oleObj name="Equation" r:id="rId13" imgW="21069300" imgH="93599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576" y="1750"/>
                          <a:ext cx="1456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523" name="Text Box 10">
              <a:extLst>
                <a:ext uri="{FF2B5EF4-FFF2-40B4-BE49-F238E27FC236}">
                  <a16:creationId xmlns:a16="http://schemas.microsoft.com/office/drawing/2014/main" id="{5D045131-F089-F2F4-3205-E317AE034F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497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cs typeface="Arial" pitchFamily="34" charset="0"/>
                </a:rPr>
                <a:t>dove</a:t>
              </a:r>
            </a:p>
          </p:txBody>
        </p:sp>
      </p:grpSp>
      <p:graphicFrame>
        <p:nvGraphicFramePr>
          <p:cNvPr id="55307" name="Object 7">
            <a:extLst>
              <a:ext uri="{FF2B5EF4-FFF2-40B4-BE49-F238E27FC236}">
                <a16:creationId xmlns:a16="http://schemas.microsoft.com/office/drawing/2014/main" id="{54091504-09FC-4BD0-5ED5-BD0E6228DC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52800" y="3886200"/>
          <a:ext cx="3208338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260800" imgH="11112500" progId="Equation.DSMT4">
                  <p:embed/>
                </p:oleObj>
              </mc:Choice>
              <mc:Fallback>
                <p:oleObj name="Equation" r:id="rId15" imgW="29260800" imgH="11112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52800" y="3886200"/>
                        <a:ext cx="3208338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" name="Footer Placeholder 2">
            <a:extLst>
              <a:ext uri="{FF2B5EF4-FFF2-40B4-BE49-F238E27FC236}">
                <a16:creationId xmlns:a16="http://schemas.microsoft.com/office/drawing/2014/main" id="{4D8BB247-836A-9CD2-4EB5-B5838B7132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515F6C44-EBAE-DCA4-B357-8FE413060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Il moltiplicatore monetario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9263442-8FB2-F1D6-D569-C3524C0BA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1338" y="2438400"/>
            <a:ext cx="8365156" cy="3894138"/>
          </a:xfrm>
        </p:spPr>
        <p:txBody>
          <a:bodyPr/>
          <a:lstStyle/>
          <a:p>
            <a:pPr marL="341313" indent="-341313">
              <a:spcBef>
                <a:spcPct val="60000"/>
              </a:spcBef>
            </a:pPr>
            <a:r>
              <a:rPr lang="en-US" altLang="en-US" sz="2400" dirty="0" err="1"/>
              <a:t>Offerta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moneta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è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proporzionale</a:t>
            </a:r>
            <a:r>
              <a:rPr lang="en-US" altLang="en-US" sz="2400" dirty="0"/>
              <a:t> a base </a:t>
            </a:r>
            <a:r>
              <a:rPr lang="en-US" altLang="en-US" sz="2400" dirty="0" err="1"/>
              <a:t>monetaria</a:t>
            </a:r>
            <a:r>
              <a:rPr lang="en-US" altLang="en-US" sz="2400" dirty="0"/>
              <a:t> Se la base </a:t>
            </a:r>
            <a:r>
              <a:rPr lang="en-US" altLang="en-US" sz="2400" dirty="0" err="1"/>
              <a:t>monetaria</a:t>
            </a:r>
            <a:r>
              <a:rPr lang="en-US" altLang="en-US" sz="2400" dirty="0"/>
              <a:t> varia di </a:t>
            </a:r>
            <a:r>
              <a:rPr lang="en-US" altLang="en-US" sz="2400" dirty="0">
                <a:sym typeface="Symbol" pitchFamily="2" charset="2"/>
              </a:rPr>
              <a:t>B, </a:t>
            </a:r>
            <a:br>
              <a:rPr lang="en-US" altLang="en-US" sz="2400" dirty="0">
                <a:sym typeface="Symbol" pitchFamily="2" charset="2"/>
              </a:rPr>
            </a:br>
            <a:r>
              <a:rPr lang="en-US" altLang="en-US" sz="2400" dirty="0" err="1">
                <a:sym typeface="Symbol" pitchFamily="2" charset="2"/>
              </a:rPr>
              <a:t>allora</a:t>
            </a:r>
            <a:r>
              <a:rPr lang="en-US" altLang="en-US" sz="2400" dirty="0">
                <a:sym typeface="Symbol" pitchFamily="2" charset="2"/>
              </a:rPr>
              <a:t> M = </a:t>
            </a:r>
            <a:r>
              <a:rPr lang="en-US" altLang="en-US" sz="2400" b="1" i="1" dirty="0">
                <a:sym typeface="Symbol" pitchFamily="2" charset="2"/>
              </a:rPr>
              <a:t>m </a:t>
            </a:r>
            <a:r>
              <a:rPr lang="en-US" altLang="en-US" sz="2400" dirty="0">
                <a:sym typeface="Symbol" pitchFamily="2" charset="2"/>
              </a:rPr>
              <a:t>x  </a:t>
            </a:r>
            <a:r>
              <a:rPr lang="en-US" altLang="en-US" sz="2400" b="1" i="1" dirty="0"/>
              <a:t>B </a:t>
            </a:r>
            <a:endParaRPr lang="en-US" altLang="en-US" sz="2400" dirty="0"/>
          </a:p>
          <a:p>
            <a:pPr marL="341313" indent="-341313">
              <a:spcBef>
                <a:spcPct val="60000"/>
              </a:spcBef>
            </a:pPr>
            <a:r>
              <a:rPr lang="en-US" altLang="en-US" sz="2400" dirty="0"/>
              <a:t>Se </a:t>
            </a:r>
            <a:r>
              <a:rPr lang="en-US" altLang="en-US" sz="2400" b="1" i="1" dirty="0" err="1"/>
              <a:t>rr</a:t>
            </a:r>
            <a:r>
              <a:rPr lang="en-US" altLang="en-US" sz="2400" b="1" i="1" dirty="0"/>
              <a:t> </a:t>
            </a:r>
            <a:r>
              <a:rPr lang="en-US" altLang="en-US" sz="2400" dirty="0"/>
              <a:t>&lt; 1, </a:t>
            </a:r>
            <a:r>
              <a:rPr lang="en-US" altLang="en-US" sz="2400" dirty="0" err="1"/>
              <a:t>allora</a:t>
            </a:r>
            <a:r>
              <a:rPr lang="en-US" altLang="en-US" sz="2400" dirty="0"/>
              <a:t> </a:t>
            </a:r>
            <a:r>
              <a:rPr lang="en-US" altLang="en-US" sz="2400" b="1" i="1" dirty="0"/>
              <a:t>m </a:t>
            </a:r>
            <a:r>
              <a:rPr lang="en-US" altLang="en-US" sz="2400" dirty="0"/>
              <a:t>&gt; 1 </a:t>
            </a:r>
            <a:r>
              <a:rPr lang="en-US" altLang="en-US" sz="2400" dirty="0" err="1"/>
              <a:t>più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moneta</a:t>
            </a:r>
            <a:r>
              <a:rPr lang="en-US" altLang="en-US" sz="2400" dirty="0"/>
              <a:t>; ↓ + </a:t>
            </a:r>
            <a:r>
              <a:rPr lang="en-US" altLang="en-US" sz="2400" dirty="0" err="1"/>
              <a:t>prestiti</a:t>
            </a:r>
            <a:r>
              <a:rPr lang="en-US" altLang="en-US" sz="2400" dirty="0"/>
              <a:t> + </a:t>
            </a:r>
            <a:r>
              <a:rPr lang="en-US" altLang="en-US" sz="2400" dirty="0" err="1"/>
              <a:t>moneta</a:t>
            </a:r>
            <a:endParaRPr lang="en-US" altLang="en-US" sz="2400" dirty="0"/>
          </a:p>
          <a:p>
            <a:pPr marL="341313" indent="-341313">
              <a:spcBef>
                <a:spcPct val="60000"/>
              </a:spcBef>
            </a:pPr>
            <a:r>
              <a:rPr lang="en-US" altLang="en-US" sz="2400" b="1" i="1" dirty="0"/>
              <a:t>m </a:t>
            </a:r>
            <a:r>
              <a:rPr lang="en-US" altLang="en-US" sz="2400" dirty="0" err="1"/>
              <a:t>è</a:t>
            </a:r>
            <a:r>
              <a:rPr lang="en-US" altLang="en-US" sz="2400" dirty="0"/>
              <a:t> il </a:t>
            </a:r>
            <a:r>
              <a:rPr lang="en-US" altLang="en-US" sz="2400" b="1" dirty="0" err="1">
                <a:solidFill>
                  <a:srgbClr val="CC0000"/>
                </a:solidFill>
              </a:rPr>
              <a:t>moltiplicatore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monetario</a:t>
            </a:r>
            <a:r>
              <a:rPr lang="en-US" altLang="en-US" sz="2400" b="1" dirty="0">
                <a:solidFill>
                  <a:srgbClr val="CC0000"/>
                </a:solidFill>
              </a:rPr>
              <a:t>, </a:t>
            </a:r>
            <a:br>
              <a:rPr lang="en-US" altLang="en-US" sz="2400" dirty="0"/>
            </a:br>
            <a:r>
              <a:rPr lang="en-US" altLang="en-US" sz="2400" dirty="0" err="1"/>
              <a:t>l'aumento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dell'offerta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moneta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risultante</a:t>
            </a:r>
            <a:r>
              <a:rPr lang="en-US" altLang="en-US" sz="2400" dirty="0"/>
              <a:t> da un </a:t>
            </a:r>
            <a:r>
              <a:rPr lang="en-US" altLang="en-US" sz="2400" dirty="0" err="1"/>
              <a:t>aumento</a:t>
            </a:r>
            <a:r>
              <a:rPr lang="en-US" altLang="en-US" sz="2400" dirty="0"/>
              <a:t> di un </a:t>
            </a:r>
            <a:r>
              <a:rPr lang="en-US" altLang="en-US" sz="2400" dirty="0" err="1"/>
              <a:t>dollaro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della</a:t>
            </a:r>
            <a:r>
              <a:rPr lang="en-US" altLang="en-US" sz="2400" dirty="0"/>
              <a:t> base </a:t>
            </a:r>
            <a:r>
              <a:rPr lang="en-US" altLang="en-US" sz="2400" dirty="0" err="1"/>
              <a:t>monetaria</a:t>
            </a:r>
            <a:r>
              <a:rPr lang="en-US" altLang="en-US" sz="2400" dirty="0"/>
              <a:t>.  </a:t>
            </a:r>
            <a:endParaRPr lang="en-US" altLang="en-US" sz="2400" b="1" i="1" dirty="0">
              <a:sym typeface="Symbol" pitchFamily="2" charset="2"/>
            </a:endParaRP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12908812-11D2-D9A1-93E0-870AC2FEF71D}"/>
              </a:ext>
            </a:extLst>
          </p:cNvPr>
          <p:cNvGrpSpPr/>
          <p:nvPr/>
        </p:nvGrpSpPr>
        <p:grpSpPr>
          <a:xfrm>
            <a:off x="1219200" y="1306513"/>
            <a:ext cx="6467475" cy="1031875"/>
            <a:chOff x="768" y="823"/>
            <a:chExt cx="4074" cy="650"/>
          </a:xfrm>
        </p:grpSpPr>
        <p:graphicFrame>
          <p:nvGraphicFramePr>
            <p:cNvPr id="66565" name="Object 2">
              <a:extLst>
                <a:ext uri="{FF2B5EF4-FFF2-40B4-BE49-F238E27FC236}">
                  <a16:creationId xmlns:a16="http://schemas.microsoft.com/office/drawing/2014/main" id="{12CD81EC-9C70-D30D-38FC-283C568C42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4" y="823"/>
            <a:ext cx="1578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821900" imgH="9359900" progId="Equation.DSMT4">
                    <p:embed/>
                  </p:oleObj>
                </mc:Choice>
                <mc:Fallback>
                  <p:oleObj name="Equation" r:id="rId3" imgW="22821900" imgH="93599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264" y="823"/>
                          <a:ext cx="1578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6566" name="Text Box 7">
              <a:extLst>
                <a:ext uri="{FF2B5EF4-FFF2-40B4-BE49-F238E27FC236}">
                  <a16:creationId xmlns:a16="http://schemas.microsoft.com/office/drawing/2014/main" id="{78CC70CE-3F83-C6D6-55CC-6B4F275BD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976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cs typeface="Arial" pitchFamily="34" charset="0"/>
                </a:rPr>
                <a:t>dove</a:t>
              </a:r>
            </a:p>
          </p:txBody>
        </p:sp>
        <p:graphicFrame>
          <p:nvGraphicFramePr>
            <p:cNvPr id="66567" name="Object 3">
              <a:extLst>
                <a:ext uri="{FF2B5EF4-FFF2-40B4-BE49-F238E27FC236}">
                  <a16:creationId xmlns:a16="http://schemas.microsoft.com/office/drawing/2014/main" id="{D8A640CA-EBCE-9B07-FC64-2FEB85DC901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1008"/>
            <a:ext cx="1497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653500" imgH="4686300" progId="Equation.DSMT4">
                    <p:embed/>
                  </p:oleObj>
                </mc:Choice>
                <mc:Fallback>
                  <p:oleObj name="Equation" r:id="rId5" imgW="21653500" imgH="4686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68" y="1008"/>
                          <a:ext cx="1497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564" name="Footer Placeholder 2">
            <a:extLst>
              <a:ext uri="{FF2B5EF4-FFF2-40B4-BE49-F238E27FC236}">
                <a16:creationId xmlns:a16="http://schemas.microsoft.com/office/drawing/2014/main" id="{54F808F1-8633-50B4-347B-7705257C8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710C79-253B-4BB7-91A6-B7A93395E0F1}"/>
              </a:ext>
            </a:extLst>
          </p:cNvPr>
          <p:cNvSpPr txBox="1"/>
          <p:nvPr/>
        </p:nvSpPr>
        <p:spPr>
          <a:xfrm>
            <a:off x="292100" y="282575"/>
            <a:ext cx="8577263" cy="6386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latin typeface="Arial" charset="0"/>
              </a:rPr>
              <a:t>PERCHE’  </a:t>
            </a:r>
            <a:r>
              <a:rPr lang="it-IT" b="1" i="1" dirty="0">
                <a:latin typeface="Arial" charset="0"/>
              </a:rPr>
              <a:t>m</a:t>
            </a:r>
            <a:r>
              <a:rPr lang="it-IT" dirty="0">
                <a:latin typeface="Arial" charset="0"/>
              </a:rPr>
              <a:t> e detto  «moltiplicatore»  ?</a:t>
            </a:r>
          </a:p>
          <a:p>
            <a:pPr eaLnBrk="1" hangingPunct="1">
              <a:defRPr/>
            </a:pPr>
            <a:endParaRPr lang="it-IT" dirty="0">
              <a:latin typeface="Arial" charset="0"/>
            </a:endParaRPr>
          </a:p>
          <a:p>
            <a:pPr eaLnBrk="1" hangingPunct="1">
              <a:defRPr/>
            </a:pPr>
            <a:r>
              <a:rPr lang="it-IT" dirty="0">
                <a:latin typeface="Arial" charset="0"/>
              </a:rPr>
              <a:t>Normalmente (cioè con </a:t>
            </a:r>
            <a:r>
              <a:rPr lang="it-IT" b="1" i="1" dirty="0" err="1">
                <a:latin typeface="Arial" charset="0"/>
              </a:rPr>
              <a:t>rr</a:t>
            </a:r>
            <a:r>
              <a:rPr lang="it-IT" b="1" i="1" dirty="0">
                <a:latin typeface="Arial" charset="0"/>
              </a:rPr>
              <a:t> </a:t>
            </a:r>
            <a:r>
              <a:rPr lang="it-IT" dirty="0">
                <a:latin typeface="Arial" charset="0"/>
              </a:rPr>
              <a:t> &lt;1)  </a:t>
            </a:r>
            <a:r>
              <a:rPr lang="it-IT" b="1" i="1" dirty="0">
                <a:latin typeface="Arial" charset="0"/>
              </a:rPr>
              <a:t>m </a:t>
            </a:r>
            <a:r>
              <a:rPr lang="it-IT" dirty="0">
                <a:latin typeface="Arial" charset="0"/>
              </a:rPr>
              <a:t> amplifica gli effetti di una variazione della base monetaria </a:t>
            </a:r>
            <a:r>
              <a:rPr lang="it-IT" b="1" i="1" dirty="0">
                <a:latin typeface="Arial" charset="0"/>
              </a:rPr>
              <a:t>B </a:t>
            </a:r>
            <a:r>
              <a:rPr lang="it-IT" b="1" dirty="0">
                <a:latin typeface="Arial" charset="0"/>
              </a:rPr>
              <a:t>:  </a:t>
            </a:r>
            <a:r>
              <a:rPr lang="it-IT" dirty="0">
                <a:latin typeface="Arial" charset="0"/>
              </a:rPr>
              <a:t> attraverso il meccanismo del credito – </a:t>
            </a:r>
            <a:r>
              <a:rPr lang="it-IT" dirty="0">
                <a:solidFill>
                  <a:srgbClr val="C00000"/>
                </a:solidFill>
                <a:latin typeface="Arial" charset="0"/>
              </a:rPr>
              <a:t>ESEMPIO 2</a:t>
            </a:r>
            <a:r>
              <a:rPr lang="it-IT" dirty="0">
                <a:latin typeface="Arial" charset="0"/>
              </a:rPr>
              <a:t> di prima !</a:t>
            </a:r>
          </a:p>
          <a:p>
            <a:pPr eaLnBrk="1" hangingPunct="1">
              <a:defRPr/>
            </a:pPr>
            <a:endParaRPr lang="it-IT" b="1" dirty="0">
              <a:latin typeface="Arial" charset="0"/>
            </a:endParaRPr>
          </a:p>
          <a:p>
            <a:pPr eaLnBrk="1" hangingPunct="1">
              <a:defRPr/>
            </a:pPr>
            <a:r>
              <a:rPr lang="it-IT" dirty="0">
                <a:latin typeface="Arial" charset="0"/>
              </a:rPr>
              <a:t>Alla BC basta una variazione </a:t>
            </a:r>
            <a:r>
              <a:rPr lang="el-GR" b="1" i="1" dirty="0">
                <a:latin typeface="Arial" charset="0"/>
              </a:rPr>
              <a:t>Δ</a:t>
            </a:r>
            <a:r>
              <a:rPr lang="it-IT" b="1" i="1" dirty="0">
                <a:latin typeface="Arial" charset="0"/>
              </a:rPr>
              <a:t>B</a:t>
            </a:r>
            <a:r>
              <a:rPr lang="it-IT" dirty="0">
                <a:latin typeface="Arial" charset="0"/>
              </a:rPr>
              <a:t> relativamente piccola per ottenere una variazione </a:t>
            </a:r>
            <a:r>
              <a:rPr lang="el-GR" b="1" i="1" dirty="0">
                <a:latin typeface="Arial" charset="0"/>
              </a:rPr>
              <a:t>Δ</a:t>
            </a:r>
            <a:r>
              <a:rPr lang="it-IT" b="1" i="1" dirty="0">
                <a:latin typeface="Arial" charset="0"/>
              </a:rPr>
              <a:t>M</a:t>
            </a:r>
            <a:r>
              <a:rPr lang="it-IT" dirty="0">
                <a:latin typeface="Arial" charset="0"/>
              </a:rPr>
              <a:t> più grande !</a:t>
            </a:r>
          </a:p>
          <a:p>
            <a:pPr eaLnBrk="1" hangingPunct="1">
              <a:defRPr/>
            </a:pPr>
            <a:endParaRPr lang="it-IT" dirty="0">
              <a:latin typeface="Arial" charset="0"/>
            </a:endParaRPr>
          </a:p>
          <a:p>
            <a:pPr eaLnBrk="1" hangingPunct="1">
              <a:defRPr/>
            </a:pPr>
            <a:r>
              <a:rPr lang="it-IT" b="1" i="1" dirty="0">
                <a:latin typeface="Arial" charset="0"/>
              </a:rPr>
              <a:t>				</a:t>
            </a:r>
            <a:r>
              <a:rPr lang="el-GR" sz="2200" b="1" i="1" dirty="0">
                <a:latin typeface="Arial" charset="0"/>
              </a:rPr>
              <a:t>Δ</a:t>
            </a:r>
            <a:r>
              <a:rPr lang="it-IT" sz="2200" b="1" i="1" dirty="0">
                <a:latin typeface="Arial" charset="0"/>
              </a:rPr>
              <a:t>M  =  m </a:t>
            </a:r>
            <a:r>
              <a:rPr lang="it-IT" sz="2200" dirty="0">
                <a:latin typeface="Arial" charset="0"/>
              </a:rPr>
              <a:t>x</a:t>
            </a:r>
            <a:r>
              <a:rPr lang="it-IT" sz="2200" b="1" i="1" dirty="0">
                <a:latin typeface="Arial" charset="0"/>
              </a:rPr>
              <a:t> </a:t>
            </a:r>
            <a:r>
              <a:rPr lang="el-GR" sz="2200" b="1" i="1" dirty="0">
                <a:latin typeface="Arial" charset="0"/>
              </a:rPr>
              <a:t>Δ</a:t>
            </a:r>
            <a:r>
              <a:rPr lang="it-IT" sz="2200" b="1" i="1" dirty="0">
                <a:latin typeface="Arial" charset="0"/>
              </a:rPr>
              <a:t>B</a:t>
            </a:r>
            <a:endParaRPr lang="it-IT" sz="2200" dirty="0">
              <a:latin typeface="Arial" charset="0"/>
            </a:endParaRPr>
          </a:p>
          <a:p>
            <a:pPr eaLnBrk="1" hangingPunct="1">
              <a:defRPr/>
            </a:pPr>
            <a:endParaRPr lang="it-IT" dirty="0">
              <a:latin typeface="Arial" charset="0"/>
            </a:endParaRPr>
          </a:p>
          <a:p>
            <a:pPr eaLnBrk="1" hangingPunct="1">
              <a:defRPr/>
            </a:pPr>
            <a:endParaRPr lang="it-IT" dirty="0">
              <a:latin typeface="Arial" charset="0"/>
            </a:endParaRPr>
          </a:p>
          <a:p>
            <a:pPr eaLnBrk="1" hangingPunct="1">
              <a:defRPr/>
            </a:pPr>
            <a:r>
              <a:rPr lang="it-IT" dirty="0">
                <a:latin typeface="Arial" charset="0"/>
              </a:rPr>
              <a:t>Ad esempio:   </a:t>
            </a:r>
            <a:r>
              <a:rPr lang="it-IT" b="1" i="1" dirty="0" err="1">
                <a:latin typeface="Arial" charset="0"/>
              </a:rPr>
              <a:t>rr</a:t>
            </a:r>
            <a:r>
              <a:rPr lang="it-IT" i="1" dirty="0">
                <a:latin typeface="Arial" charset="0"/>
              </a:rPr>
              <a:t> = </a:t>
            </a:r>
            <a:r>
              <a:rPr lang="it-IT" dirty="0">
                <a:latin typeface="Arial" charset="0"/>
              </a:rPr>
              <a:t>0,1 (10%) ;    </a:t>
            </a:r>
            <a:r>
              <a:rPr lang="it-IT" b="1" i="1" dirty="0" err="1">
                <a:latin typeface="Arial" charset="0"/>
              </a:rPr>
              <a:t>cr</a:t>
            </a:r>
            <a:r>
              <a:rPr lang="it-IT" i="1" dirty="0">
                <a:latin typeface="Arial" charset="0"/>
              </a:rPr>
              <a:t>  =  </a:t>
            </a:r>
            <a:r>
              <a:rPr lang="it-IT" dirty="0">
                <a:latin typeface="Arial" charset="0"/>
              </a:rPr>
              <a:t>0,2 (20%)  </a:t>
            </a:r>
          </a:p>
          <a:p>
            <a:pPr eaLnBrk="1" hangingPunct="1">
              <a:defRPr/>
            </a:pPr>
            <a:endParaRPr lang="it-IT" dirty="0">
              <a:latin typeface="Arial" charset="0"/>
            </a:endParaRPr>
          </a:p>
          <a:p>
            <a:pPr eaLnBrk="1" hangingPunct="1">
              <a:defRPr/>
            </a:pPr>
            <a:endParaRPr lang="it-IT" dirty="0">
              <a:latin typeface="Arial" charset="0"/>
            </a:endParaRPr>
          </a:p>
          <a:p>
            <a:pPr eaLnBrk="1" hangingPunct="1">
              <a:defRPr/>
            </a:pPr>
            <a:r>
              <a:rPr lang="it-IT" dirty="0">
                <a:latin typeface="Arial" charset="0"/>
              </a:rPr>
              <a:t>Quindi la BC per ogni aumento di 1 € di base monetaria </a:t>
            </a:r>
            <a:r>
              <a:rPr lang="it-IT" i="1" dirty="0">
                <a:latin typeface="Arial" charset="0"/>
              </a:rPr>
              <a:t>B </a:t>
            </a:r>
            <a:r>
              <a:rPr lang="it-IT" dirty="0">
                <a:latin typeface="Arial" charset="0"/>
              </a:rPr>
              <a:t>può aumentare l’offerta di moneta di ben 4 € !</a:t>
            </a:r>
          </a:p>
          <a:p>
            <a:pPr eaLnBrk="1" hangingPunct="1">
              <a:defRPr/>
            </a:pPr>
            <a:endParaRPr lang="it-IT" dirty="0">
              <a:latin typeface="Arial" charset="0"/>
            </a:endParaRPr>
          </a:p>
          <a:p>
            <a:pPr eaLnBrk="1" hangingPunct="1">
              <a:defRPr/>
            </a:pPr>
            <a:r>
              <a:rPr lang="it-IT" dirty="0">
                <a:latin typeface="Arial" charset="0"/>
              </a:rPr>
              <a:t>NOTA:	</a:t>
            </a:r>
          </a:p>
          <a:p>
            <a:pPr marL="285750" indent="-285750" eaLnBrk="1" hangingPunct="1">
              <a:buFontTx/>
              <a:buChar char="-"/>
              <a:defRPr/>
            </a:pPr>
            <a:r>
              <a:rPr lang="it-IT" dirty="0">
                <a:latin typeface="Arial" charset="0"/>
              </a:rPr>
              <a:t>un aumento di </a:t>
            </a:r>
            <a:r>
              <a:rPr lang="it-IT" b="1" i="1" dirty="0" err="1">
                <a:latin typeface="Arial" charset="0"/>
              </a:rPr>
              <a:t>cr</a:t>
            </a:r>
            <a:r>
              <a:rPr lang="it-IT" b="1" i="1" dirty="0">
                <a:latin typeface="Arial" charset="0"/>
              </a:rPr>
              <a:t> </a:t>
            </a:r>
            <a:r>
              <a:rPr lang="it-IT" dirty="0">
                <a:latin typeface="Arial" charset="0"/>
              </a:rPr>
              <a:t> riduce il moltiplicatore         più si detiene contante, meno depositi e quindi meno credito concesso dalle banche</a:t>
            </a:r>
          </a:p>
          <a:p>
            <a:pPr eaLnBrk="1" hangingPunct="1">
              <a:defRPr/>
            </a:pPr>
            <a:endParaRPr lang="it-IT" sz="900" dirty="0">
              <a:latin typeface="Arial" charset="0"/>
            </a:endParaRPr>
          </a:p>
          <a:p>
            <a:pPr marL="285750" indent="-285750" eaLnBrk="1" hangingPunct="1">
              <a:buFontTx/>
              <a:buChar char="-"/>
              <a:defRPr/>
            </a:pPr>
            <a:r>
              <a:rPr lang="it-IT" dirty="0">
                <a:latin typeface="Arial" charset="0"/>
              </a:rPr>
              <a:t>Una aumento di </a:t>
            </a:r>
            <a:r>
              <a:rPr lang="it-IT" b="1" i="1" dirty="0" err="1">
                <a:latin typeface="Arial" charset="0"/>
              </a:rPr>
              <a:t>rr</a:t>
            </a:r>
            <a:r>
              <a:rPr lang="it-IT" dirty="0">
                <a:latin typeface="Arial" charset="0"/>
              </a:rPr>
              <a:t> riduce il moltiplicatore        più riserve detengono le banche, meno fondi danno a credito </a:t>
            </a:r>
          </a:p>
        </p:txBody>
      </p:sp>
      <p:sp>
        <p:nvSpPr>
          <p:cNvPr id="23555" name="Rettangolo arrotondato 3">
            <a:extLst>
              <a:ext uri="{FF2B5EF4-FFF2-40B4-BE49-F238E27FC236}">
                <a16:creationId xmlns:a16="http://schemas.microsoft.com/office/drawing/2014/main" id="{86E60205-929F-4A87-BA12-E78403E2F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5863" y="2403475"/>
            <a:ext cx="2382837" cy="6127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A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graphicFrame>
        <p:nvGraphicFramePr>
          <p:cNvPr id="23556" name="Oggetto 4">
            <a:extLst>
              <a:ext uri="{FF2B5EF4-FFF2-40B4-BE49-F238E27FC236}">
                <a16:creationId xmlns:a16="http://schemas.microsoft.com/office/drawing/2014/main" id="{27109C60-C8CA-47EE-8BAB-BB0B19D060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3113" y="3232150"/>
          <a:ext cx="3154362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08200" imgH="431800" progId="Equation.DSMT4">
                  <p:embed/>
                </p:oleObj>
              </mc:Choice>
              <mc:Fallback>
                <p:oleObj name="Equation" r:id="rId2" imgW="2108200" imgH="431800" progId="Equation.DSMT4">
                  <p:embed/>
                  <p:pic>
                    <p:nvPicPr>
                      <p:cNvPr id="23556" name="Oggetto 4">
                        <a:extLst>
                          <a:ext uri="{FF2B5EF4-FFF2-40B4-BE49-F238E27FC236}">
                            <a16:creationId xmlns:a16="http://schemas.microsoft.com/office/drawing/2014/main" id="{27109C60-C8CA-47EE-8BAB-BB0B19D060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3232150"/>
                        <a:ext cx="3154362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Freccia a destra 5">
            <a:extLst>
              <a:ext uri="{FF2B5EF4-FFF2-40B4-BE49-F238E27FC236}">
                <a16:creationId xmlns:a16="http://schemas.microsoft.com/office/drawing/2014/main" id="{396C5DF0-765E-4EA7-8CB3-661B35EAB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563" y="3424238"/>
            <a:ext cx="349250" cy="273050"/>
          </a:xfrm>
          <a:prstGeom prst="rightArrow">
            <a:avLst>
              <a:gd name="adj1" fmla="val 50000"/>
              <a:gd name="adj2" fmla="val 4974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4B460173-8DEA-4B88-8363-F7D9418ED332}"/>
              </a:ext>
            </a:extLst>
          </p:cNvPr>
          <p:cNvSpPr/>
          <p:nvPr/>
        </p:nvSpPr>
        <p:spPr bwMode="auto">
          <a:xfrm>
            <a:off x="4859338" y="5340350"/>
            <a:ext cx="344487" cy="252413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95CF562E-7086-4E83-A350-6C9500538EB0}"/>
              </a:ext>
            </a:extLst>
          </p:cNvPr>
          <p:cNvSpPr/>
          <p:nvPr/>
        </p:nvSpPr>
        <p:spPr bwMode="auto">
          <a:xfrm>
            <a:off x="4875213" y="6037263"/>
            <a:ext cx="346075" cy="25400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A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it-IT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3">
            <a:extLst>
              <a:ext uri="{FF2B5EF4-FFF2-40B4-BE49-F238E27FC236}">
                <a16:creationId xmlns:a16="http://schemas.microsoft.com/office/drawing/2014/main" id="{BB44055B-DB0C-3020-D724-F760478C23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E704FD2-61EC-9999-726E-FC7AFA8BA8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moneta</a:t>
            </a:r>
            <a:r>
              <a:rPr lang="en-US" altLang="en-US" dirty="0"/>
              <a:t>: </a:t>
            </a:r>
            <a:r>
              <a:rPr lang="en-US" altLang="en-US" dirty="0" err="1"/>
              <a:t>definizione</a:t>
            </a:r>
            <a:endParaRPr lang="en-US" altLang="en-US" dirty="0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22331C2-20EC-B975-3DE7-9D3F0244C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2375" y="2338388"/>
            <a:ext cx="4002088" cy="2411742"/>
          </a:xfrm>
          <a:solidFill>
            <a:schemeClr val="accent1"/>
          </a:solidFill>
          <a:ln w="76200" cmpd="tri">
            <a:solidFill>
              <a:schemeClr val="tx1"/>
            </a:solidFill>
          </a:ln>
        </p:spPr>
        <p:txBody>
          <a:bodyPr/>
          <a:lstStyle/>
          <a:p>
            <a:pPr marL="0" indent="0" algn="ctr" eaLnBrk="1" hangingPunct="1">
              <a:lnSpc>
                <a:spcPct val="105000"/>
              </a:lnSpc>
              <a:buFontTx/>
              <a:buNone/>
              <a:defRPr/>
            </a:pPr>
            <a:r>
              <a:rPr lang="en-US" sz="2800" dirty="0"/>
              <a:t>La </a:t>
            </a:r>
            <a:r>
              <a:rPr lang="en-US" sz="2800" dirty="0" err="1"/>
              <a:t>moneta</a:t>
            </a:r>
            <a:r>
              <a:rPr lang="en-US" sz="2800" dirty="0"/>
              <a:t> </a:t>
            </a:r>
            <a:r>
              <a:rPr lang="en-US" sz="2800" dirty="0" err="1"/>
              <a:t>è</a:t>
            </a:r>
            <a:r>
              <a:rPr lang="en-US" sz="2800" dirty="0"/>
              <a:t> lo stock di </a:t>
            </a:r>
            <a:br>
              <a:rPr lang="en-US" sz="2800" dirty="0"/>
            </a:br>
            <a:r>
              <a:rPr lang="en-US" sz="2800" dirty="0"/>
              <a:t>di </a:t>
            </a:r>
            <a:r>
              <a:rPr lang="en-US" sz="2800" dirty="0" err="1"/>
              <a:t>beni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possono</a:t>
            </a:r>
            <a:r>
              <a:rPr lang="en-US" sz="2800" dirty="0"/>
              <a:t> </a:t>
            </a:r>
            <a:r>
              <a:rPr lang="en-US" sz="2800" dirty="0" err="1"/>
              <a:t>essere</a:t>
            </a:r>
            <a:r>
              <a:rPr lang="en-US" sz="2800" dirty="0"/>
              <a:t> </a:t>
            </a:r>
            <a:r>
              <a:rPr lang="en-US" sz="2800" dirty="0" err="1"/>
              <a:t>prontamente</a:t>
            </a:r>
            <a:r>
              <a:rPr lang="en-US" sz="2800" dirty="0"/>
              <a:t> </a:t>
            </a:r>
            <a:r>
              <a:rPr lang="en-US" sz="2800" dirty="0" err="1"/>
              <a:t>utilizzati</a:t>
            </a:r>
            <a:r>
              <a:rPr lang="en-US" sz="2800" dirty="0"/>
              <a:t> per </a:t>
            </a:r>
            <a:r>
              <a:rPr lang="en-US" sz="2800" dirty="0" err="1"/>
              <a:t>effettuare</a:t>
            </a:r>
            <a:r>
              <a:rPr lang="en-US" sz="2800" dirty="0"/>
              <a:t> </a:t>
            </a:r>
            <a:r>
              <a:rPr lang="en-US" sz="2800" dirty="0" err="1"/>
              <a:t>transazioni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>
            <a:extLst>
              <a:ext uri="{FF2B5EF4-FFF2-40B4-BE49-F238E27FC236}">
                <a16:creationId xmlns:a16="http://schemas.microsoft.com/office/drawing/2014/main" id="{F10A2089-389D-6970-0349-BD0CCCEB4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Ora </a:t>
            </a:r>
            <a:r>
              <a:rPr lang="en-GB" altLang="en-US" dirty="0" err="1"/>
              <a:t>provate</a:t>
            </a:r>
            <a:r>
              <a:rPr lang="en-GB" altLang="en-US" dirty="0"/>
              <a:t> </a:t>
            </a:r>
            <a:r>
              <a:rPr lang="en-GB" altLang="en-US" dirty="0" err="1"/>
              <a:t>voi</a:t>
            </a:r>
            <a:r>
              <a:rPr lang="en-GB" altLang="en-US" dirty="0"/>
              <a:t>...</a:t>
            </a:r>
            <a:br>
              <a:rPr lang="en-GB" altLang="en-US" dirty="0"/>
            </a:br>
            <a:r>
              <a:rPr lang="en-GB" altLang="en-US" sz="3600" b="0" i="1" dirty="0"/>
              <a:t>Il </a:t>
            </a:r>
            <a:r>
              <a:rPr lang="en-GB" altLang="en-US" sz="3600" b="0" i="1" dirty="0" err="1"/>
              <a:t>moltiplicatore</a:t>
            </a:r>
            <a:r>
              <a:rPr lang="en-GB" altLang="en-US" sz="3600" b="0" i="1" dirty="0"/>
              <a:t> di </a:t>
            </a:r>
            <a:r>
              <a:rPr lang="en-GB" altLang="en-US" sz="3600" b="0" i="1" dirty="0" err="1"/>
              <a:t>moneta</a:t>
            </a:r>
            <a:endParaRPr lang="en-GB" altLang="en-US" dirty="0"/>
          </a:p>
        </p:txBody>
      </p:sp>
      <p:sp>
        <p:nvSpPr>
          <p:cNvPr id="68610" name="Content Placeholder 2">
            <a:extLst>
              <a:ext uri="{FF2B5EF4-FFF2-40B4-BE49-F238E27FC236}">
                <a16:creationId xmlns:a16="http://schemas.microsoft.com/office/drawing/2014/main" id="{669C2C65-7D26-CFE0-97C6-16AA22B8F0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3588" y="2782888"/>
            <a:ext cx="7477125" cy="3330575"/>
          </a:xfrm>
        </p:spPr>
        <p:txBody>
          <a:bodyPr/>
          <a:lstStyle/>
          <a:p>
            <a:pPr marL="0" indent="0" defTabSz="1373188">
              <a:buFont typeface="Wingdings" pitchFamily="2" charset="2"/>
              <a:buNone/>
            </a:pPr>
            <a:r>
              <a:rPr lang="en-US" altLang="en-US" sz="2700"/>
              <a:t>Supponiamo che le famiglie decidano di detenere più moneta e meno depositi a vista.</a:t>
            </a:r>
          </a:p>
          <a:p>
            <a:pPr marL="519113" lvl="1" indent="-347663" defTabSz="1373188">
              <a:spcBef>
                <a:spcPts val="1800"/>
              </a:spcBef>
              <a:buClr>
                <a:srgbClr val="008080"/>
              </a:buClr>
              <a:buSzPct val="95000"/>
              <a:buFontTx/>
              <a:buAutoNum type="arabicPeriod"/>
            </a:pPr>
            <a:r>
              <a:rPr lang="en-US" altLang="en-US"/>
              <a:t> Determinare l'impatto sull'offerta di moneta. </a:t>
            </a:r>
          </a:p>
          <a:p>
            <a:pPr marL="519113" lvl="1" indent="-347663" defTabSz="1373188">
              <a:spcBef>
                <a:spcPts val="1800"/>
              </a:spcBef>
              <a:buClr>
                <a:srgbClr val="008080"/>
              </a:buClr>
              <a:buSzPct val="95000"/>
              <a:buFontTx/>
              <a:buAutoNum type="arabicPeriod"/>
            </a:pPr>
            <a:r>
              <a:rPr lang="en-US" altLang="en-US"/>
              <a:t> Spiegate l'intuizione del vostro risultato. </a:t>
            </a:r>
          </a:p>
        </p:txBody>
      </p:sp>
      <p:sp>
        <p:nvSpPr>
          <p:cNvPr id="68611" name="Footer Placeholder 3">
            <a:extLst>
              <a:ext uri="{FF2B5EF4-FFF2-40B4-BE49-F238E27FC236}">
                <a16:creationId xmlns:a16="http://schemas.microsoft.com/office/drawing/2014/main" id="{0BFC70B4-14F6-3395-0042-5EE2C66611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grpSp>
        <p:nvGrpSpPr>
          <p:cNvPr id="68612" name="Group 7">
            <a:extLst>
              <a:ext uri="{FF2B5EF4-FFF2-40B4-BE49-F238E27FC236}">
                <a16:creationId xmlns:a16="http://schemas.microsoft.com/office/drawing/2014/main" id="{8BE41CD2-8092-299E-A291-EF4CF14B281F}"/>
              </a:ext>
            </a:extLst>
          </p:cNvPr>
          <p:cNvGrpSpPr/>
          <p:nvPr/>
        </p:nvGrpSpPr>
        <p:grpSpPr>
          <a:xfrm>
            <a:off x="1219200" y="1425575"/>
            <a:ext cx="6467475" cy="1031875"/>
            <a:chOff x="768" y="823"/>
            <a:chExt cx="4074" cy="650"/>
          </a:xfrm>
        </p:grpSpPr>
        <p:graphicFrame>
          <p:nvGraphicFramePr>
            <p:cNvPr id="68613" name="Object 2">
              <a:extLst>
                <a:ext uri="{FF2B5EF4-FFF2-40B4-BE49-F238E27FC236}">
                  <a16:creationId xmlns:a16="http://schemas.microsoft.com/office/drawing/2014/main" id="{F407F1E1-1615-698E-6266-C4D9F4E1EF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4" y="823"/>
            <a:ext cx="1578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2821900" imgH="9359900" progId="Equation.DSMT4">
                    <p:embed/>
                  </p:oleObj>
                </mc:Choice>
                <mc:Fallback>
                  <p:oleObj name="Equation" r:id="rId2" imgW="22821900" imgH="93599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264" y="823"/>
                          <a:ext cx="1578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614" name="Text Box 9">
              <a:extLst>
                <a:ext uri="{FF2B5EF4-FFF2-40B4-BE49-F238E27FC236}">
                  <a16:creationId xmlns:a16="http://schemas.microsoft.com/office/drawing/2014/main" id="{8F40F378-316C-C51D-7D6C-A095143A9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976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cs typeface="Arial" pitchFamily="34" charset="0"/>
                </a:rPr>
                <a:t>dove</a:t>
              </a:r>
            </a:p>
          </p:txBody>
        </p:sp>
        <p:graphicFrame>
          <p:nvGraphicFramePr>
            <p:cNvPr id="68615" name="Object 3">
              <a:extLst>
                <a:ext uri="{FF2B5EF4-FFF2-40B4-BE49-F238E27FC236}">
                  <a16:creationId xmlns:a16="http://schemas.microsoft.com/office/drawing/2014/main" id="{0603C0D1-2128-860C-CDC6-458D9EC856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1008"/>
            <a:ext cx="1497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653500" imgH="4686300" progId="Equation.DSMT4">
                    <p:embed/>
                  </p:oleObj>
                </mc:Choice>
                <mc:Fallback>
                  <p:oleObj name="Equation" r:id="rId4" imgW="21653500" imgH="4686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68" y="1008"/>
                          <a:ext cx="1497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>
            <a:extLst>
              <a:ext uri="{FF2B5EF4-FFF2-40B4-BE49-F238E27FC236}">
                <a16:creationId xmlns:a16="http://schemas.microsoft.com/office/drawing/2014/main" id="{962C9E64-B1FB-B1F4-3DF1-6932C71D5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Risposta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93754-20BF-5CDD-6394-89610E728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dirty="0" err="1"/>
              <a:t>Impatto</a:t>
            </a:r>
            <a:r>
              <a:rPr lang="en-US" sz="2000" dirty="0"/>
              <a:t> di un </a:t>
            </a:r>
            <a:r>
              <a:rPr lang="en-US" sz="2000" dirty="0" err="1"/>
              <a:t>aumento</a:t>
            </a:r>
            <a:r>
              <a:rPr lang="en-US" sz="2000" dirty="0"/>
              <a:t> del </a:t>
            </a:r>
            <a:r>
              <a:rPr lang="en-US" sz="2000" dirty="0" err="1"/>
              <a:t>rapporto</a:t>
            </a:r>
            <a:r>
              <a:rPr lang="en-US" sz="2000" dirty="0"/>
              <a:t> </a:t>
            </a:r>
            <a:r>
              <a:rPr lang="en-US" sz="2000" dirty="0" err="1"/>
              <a:t>circolante-depositi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altLang="en-US" sz="2000" dirty="0">
                <a:sym typeface="Symbol" pitchFamily="2" charset="2"/>
              </a:rPr>
              <a:t> </a:t>
            </a:r>
            <a:r>
              <a:rPr lang="en-US" sz="2000" dirty="0" err="1"/>
              <a:t>cr</a:t>
            </a:r>
            <a:r>
              <a:rPr lang="en-US" sz="2000" dirty="0"/>
              <a:t> &gt; 0.  </a:t>
            </a:r>
          </a:p>
          <a:p>
            <a:pPr marL="631825" lvl="1" indent="-460375">
              <a:lnSpc>
                <a:spcPct val="105000"/>
              </a:lnSpc>
              <a:spcBef>
                <a:spcPct val="40000"/>
              </a:spcBef>
              <a:buClr>
                <a:srgbClr val="00808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en-US" sz="2000" dirty="0"/>
              <a:t>Un </a:t>
            </a:r>
            <a:r>
              <a:rPr lang="en-US" sz="2000" dirty="0" err="1"/>
              <a:t>aumento</a:t>
            </a:r>
            <a:r>
              <a:rPr lang="en-US" sz="2000" dirty="0"/>
              <a:t> di </a:t>
            </a:r>
            <a:r>
              <a:rPr lang="en-US" sz="2000" b="1" i="1" dirty="0" err="1"/>
              <a:t>cr</a:t>
            </a:r>
            <a:r>
              <a:rPr lang="en-US" sz="2000" b="1" i="1" dirty="0"/>
              <a:t> </a:t>
            </a:r>
            <a:r>
              <a:rPr lang="en-US" sz="2000" dirty="0" err="1"/>
              <a:t>aumenta</a:t>
            </a:r>
            <a:r>
              <a:rPr lang="en-US" sz="2000" dirty="0"/>
              <a:t> il </a:t>
            </a:r>
            <a:r>
              <a:rPr lang="en-US" sz="2000" dirty="0" err="1"/>
              <a:t>denominatore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di </a:t>
            </a:r>
            <a:r>
              <a:rPr lang="en-US" sz="2000" b="1" i="1" dirty="0"/>
              <a:t>m </a:t>
            </a:r>
            <a:r>
              <a:rPr lang="en-US" sz="2000" dirty="0"/>
              <a:t>in </a:t>
            </a:r>
            <a:r>
              <a:rPr lang="en-US" sz="2000" dirty="0" err="1"/>
              <a:t>proporzione</a:t>
            </a:r>
            <a:r>
              <a:rPr lang="en-US" sz="2000" dirty="0"/>
              <a:t> </a:t>
            </a:r>
            <a:r>
              <a:rPr lang="en-US" sz="2000" dirty="0" err="1"/>
              <a:t>maggiore</a:t>
            </a:r>
            <a:r>
              <a:rPr lang="en-US" sz="2000" dirty="0"/>
              <a:t> rispetto al </a:t>
            </a:r>
            <a:r>
              <a:rPr lang="en-US" sz="2000" dirty="0" err="1"/>
              <a:t>numeratore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 err="1"/>
              <a:t>Quindi</a:t>
            </a:r>
            <a:r>
              <a:rPr lang="en-US" sz="2000" dirty="0"/>
              <a:t> </a:t>
            </a:r>
            <a:r>
              <a:rPr lang="en-US" sz="2000" b="1" i="1" dirty="0"/>
              <a:t>m </a:t>
            </a:r>
            <a:r>
              <a:rPr lang="en-US" sz="2000" dirty="0" err="1"/>
              <a:t>diminuisce</a:t>
            </a:r>
            <a:r>
              <a:rPr lang="en-US" sz="2000" dirty="0"/>
              <a:t>, </a:t>
            </a:r>
            <a:r>
              <a:rPr lang="en-US" sz="2000" dirty="0" err="1"/>
              <a:t>causando</a:t>
            </a:r>
            <a:r>
              <a:rPr lang="en-US" sz="2000" dirty="0"/>
              <a:t> la </a:t>
            </a:r>
            <a:r>
              <a:rPr lang="en-US" sz="2000" dirty="0" err="1"/>
              <a:t>diminuzione</a:t>
            </a:r>
            <a:r>
              <a:rPr lang="en-US" sz="2000" dirty="0"/>
              <a:t> di </a:t>
            </a:r>
            <a:r>
              <a:rPr lang="en-US" sz="2000" b="1" i="1" dirty="0"/>
              <a:t>M</a:t>
            </a:r>
            <a:r>
              <a:rPr lang="en-US" sz="2000" dirty="0"/>
              <a:t>. </a:t>
            </a:r>
          </a:p>
          <a:p>
            <a:pPr marL="631825" lvl="1" indent="-460375">
              <a:lnSpc>
                <a:spcPct val="105000"/>
              </a:lnSpc>
              <a:spcBef>
                <a:spcPct val="50000"/>
              </a:spcBef>
              <a:buClr>
                <a:srgbClr val="00808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en-US" sz="2000" dirty="0"/>
              <a:t>Se le </a:t>
            </a:r>
            <a:r>
              <a:rPr lang="en-US" sz="2000" dirty="0" err="1"/>
              <a:t>famiglie</a:t>
            </a:r>
            <a:r>
              <a:rPr lang="en-US" sz="2000" dirty="0"/>
              <a:t> </a:t>
            </a:r>
            <a:r>
              <a:rPr lang="en-US" sz="2000" dirty="0" err="1"/>
              <a:t>depositano</a:t>
            </a:r>
            <a:r>
              <a:rPr lang="en-US" sz="2000" dirty="0"/>
              <a:t> </a:t>
            </a:r>
            <a:r>
              <a:rPr lang="en-US" sz="2000" dirty="0" err="1"/>
              <a:t>meno</a:t>
            </a:r>
            <a:r>
              <a:rPr lang="en-US" sz="2000" dirty="0"/>
              <a:t> </a:t>
            </a:r>
            <a:r>
              <a:rPr lang="en-US" sz="2000" dirty="0" err="1"/>
              <a:t>moneta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/>
              <a:t>le </a:t>
            </a:r>
            <a:r>
              <a:rPr lang="en-US" sz="2000" dirty="0" err="1"/>
              <a:t>banche</a:t>
            </a:r>
            <a:r>
              <a:rPr lang="en-US" sz="2000" dirty="0"/>
              <a:t> non </a:t>
            </a:r>
            <a:r>
              <a:rPr lang="en-US" sz="2000" dirty="0" err="1"/>
              <a:t>possono</a:t>
            </a:r>
            <a:r>
              <a:rPr lang="en-US" sz="2000" dirty="0"/>
              <a:t> </a:t>
            </a:r>
            <a:r>
              <a:rPr lang="en-US" sz="2000" dirty="0" err="1"/>
              <a:t>concedere</a:t>
            </a:r>
            <a:r>
              <a:rPr lang="en-US" sz="2000" dirty="0"/>
              <a:t> </a:t>
            </a:r>
            <a:r>
              <a:rPr lang="en-US" sz="2000" dirty="0" err="1"/>
              <a:t>altrettanti</a:t>
            </a:r>
            <a:r>
              <a:rPr lang="en-US" sz="2000" dirty="0"/>
              <a:t> </a:t>
            </a:r>
            <a:r>
              <a:rPr lang="en-US" sz="2000" dirty="0" err="1"/>
              <a:t>prestiti</a:t>
            </a:r>
            <a:r>
              <a:rPr lang="en-US" sz="2000" dirty="0"/>
              <a:t>, </a:t>
            </a:r>
            <a:br>
              <a:rPr lang="en-US" sz="2000" dirty="0"/>
            </a:br>
            <a:r>
              <a:rPr lang="en-US" sz="2000" dirty="0" err="1"/>
              <a:t>quindi</a:t>
            </a:r>
            <a:r>
              <a:rPr lang="en-US" sz="2000" dirty="0"/>
              <a:t> il </a:t>
            </a:r>
            <a:r>
              <a:rPr lang="en-US" sz="2000" dirty="0" err="1"/>
              <a:t>sistema</a:t>
            </a:r>
            <a:r>
              <a:rPr lang="en-US" sz="2000" dirty="0"/>
              <a:t> </a:t>
            </a:r>
            <a:r>
              <a:rPr lang="en-US" sz="2000" dirty="0" err="1"/>
              <a:t>bancario</a:t>
            </a:r>
            <a:r>
              <a:rPr lang="en-US" sz="2000" dirty="0"/>
              <a:t> non </a:t>
            </a:r>
            <a:r>
              <a:rPr lang="en-US" sz="2000" dirty="0" err="1"/>
              <a:t>sarà</a:t>
            </a:r>
            <a:r>
              <a:rPr lang="en-US" sz="2000" dirty="0"/>
              <a:t> in </a:t>
            </a:r>
            <a:r>
              <a:rPr lang="en-US" sz="2000" dirty="0" err="1"/>
              <a:t>grado</a:t>
            </a:r>
            <a:r>
              <a:rPr lang="en-US" sz="2000" dirty="0"/>
              <a:t> di </a:t>
            </a:r>
            <a:r>
              <a:rPr lang="en-US" sz="2000" dirty="0" err="1"/>
              <a:t>creare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 err="1"/>
              <a:t>creare</a:t>
            </a:r>
            <a:r>
              <a:rPr lang="en-US" sz="2000" dirty="0"/>
              <a:t> tanto </a:t>
            </a:r>
            <a:r>
              <a:rPr lang="en-US" sz="2000" dirty="0" err="1"/>
              <a:t>moneta</a:t>
            </a:r>
            <a:r>
              <a:rPr lang="en-US" sz="2000" dirty="0"/>
              <a:t>.</a:t>
            </a:r>
            <a:endParaRPr lang="en-US" sz="2400" dirty="0"/>
          </a:p>
          <a:p>
            <a:pPr>
              <a:defRPr/>
            </a:pPr>
            <a:endParaRPr lang="en-GB" sz="2800" dirty="0"/>
          </a:p>
        </p:txBody>
      </p:sp>
      <p:sp>
        <p:nvSpPr>
          <p:cNvPr id="69635" name="Footer Placeholder 3">
            <a:extLst>
              <a:ext uri="{FF2B5EF4-FFF2-40B4-BE49-F238E27FC236}">
                <a16:creationId xmlns:a16="http://schemas.microsoft.com/office/drawing/2014/main" id="{DCDFB26A-57A0-9715-7D27-A4B275B8E1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>
            <a:extLst>
              <a:ext uri="{FF2B5EF4-FFF2-40B4-BE49-F238E27FC236}">
                <a16:creationId xmlns:a16="http://schemas.microsoft.com/office/drawing/2014/main" id="{0AA8A6EA-66CF-5E2C-66C9-9390A2FBA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Gli strumenti della politica monetaria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CFFF28FF-052A-4E0B-7A59-4F7B53505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3588" y="1587500"/>
            <a:ext cx="79291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/>
              <a:t>La banca centrale </a:t>
            </a:r>
            <a:r>
              <a:rPr lang="en-US" altLang="en-US" dirty="0" err="1"/>
              <a:t>può</a:t>
            </a:r>
            <a:r>
              <a:rPr lang="en-US" altLang="en-US" dirty="0"/>
              <a:t> </a:t>
            </a:r>
            <a:r>
              <a:rPr lang="en-US" altLang="en-US" dirty="0" err="1"/>
              <a:t>modificare</a:t>
            </a:r>
            <a:r>
              <a:rPr lang="en-US" altLang="en-US" dirty="0"/>
              <a:t> la base </a:t>
            </a:r>
            <a:r>
              <a:rPr lang="en-US" altLang="en-US" dirty="0" err="1"/>
              <a:t>monetaria</a:t>
            </a:r>
            <a:r>
              <a:rPr lang="en-US" altLang="en-US" dirty="0"/>
              <a:t> </a:t>
            </a:r>
            <a:r>
              <a:rPr lang="en-US" altLang="en-US" dirty="0" err="1"/>
              <a:t>utilizzando</a:t>
            </a:r>
            <a:endParaRPr lang="en-US" altLang="en-US" dirty="0"/>
          </a:p>
          <a:p>
            <a:pPr lvl="1"/>
            <a:r>
              <a:rPr lang="en-US" altLang="en-US" dirty="0" err="1"/>
              <a:t>operazioni</a:t>
            </a:r>
            <a:r>
              <a:rPr lang="en-US" altLang="en-US" dirty="0"/>
              <a:t> di </a:t>
            </a:r>
            <a:r>
              <a:rPr lang="en-US" altLang="en-US" dirty="0" err="1"/>
              <a:t>mercato</a:t>
            </a:r>
            <a:r>
              <a:rPr lang="en-US" altLang="en-US" dirty="0"/>
              <a:t> </a:t>
            </a:r>
            <a:r>
              <a:rPr lang="en-US" altLang="en-US" dirty="0" err="1"/>
              <a:t>aperto</a:t>
            </a:r>
            <a:r>
              <a:rPr lang="en-US" altLang="en-US" dirty="0"/>
              <a:t> </a:t>
            </a:r>
          </a:p>
          <a:p>
            <a:pPr lvl="2"/>
            <a:r>
              <a:rPr lang="en-US" altLang="en-US" dirty="0" err="1"/>
              <a:t>Acquistando</a:t>
            </a:r>
            <a:r>
              <a:rPr lang="en-US" altLang="en-US" dirty="0"/>
              <a:t> e </a:t>
            </a:r>
            <a:r>
              <a:rPr lang="en-US" altLang="en-US" dirty="0" err="1"/>
              <a:t>vendendo</a:t>
            </a:r>
            <a:r>
              <a:rPr lang="en-US" altLang="en-US" dirty="0"/>
              <a:t> </a:t>
            </a:r>
            <a:r>
              <a:rPr lang="en-US" altLang="en-US" dirty="0" err="1"/>
              <a:t>obbligazioni</a:t>
            </a:r>
            <a:endParaRPr lang="en-US" altLang="en-US" dirty="0"/>
          </a:p>
          <a:p>
            <a:pPr lvl="1"/>
            <a:r>
              <a:rPr lang="en-US" altLang="en-US" dirty="0"/>
              <a:t>il </a:t>
            </a:r>
            <a:r>
              <a:rPr lang="en-US" altLang="en-US" b="1" dirty="0" err="1">
                <a:solidFill>
                  <a:srgbClr val="CC0000"/>
                </a:solidFill>
              </a:rPr>
              <a:t>tasso</a:t>
            </a:r>
            <a:r>
              <a:rPr lang="en-US" altLang="en-US" b="1" dirty="0">
                <a:solidFill>
                  <a:srgbClr val="CC0000"/>
                </a:solidFill>
              </a:rPr>
              <a:t> di </a:t>
            </a:r>
            <a:r>
              <a:rPr lang="en-US" altLang="en-US" b="1" dirty="0" err="1">
                <a:solidFill>
                  <a:srgbClr val="CC0000"/>
                </a:solidFill>
              </a:rPr>
              <a:t>rifinanziamento</a:t>
            </a:r>
            <a:r>
              <a:rPr lang="en-US" altLang="en-US" dirty="0"/>
              <a:t>: il </a:t>
            </a:r>
            <a:r>
              <a:rPr lang="en-US" altLang="en-US" dirty="0" err="1"/>
              <a:t>tasso</a:t>
            </a:r>
            <a:r>
              <a:rPr lang="en-US" altLang="en-US" dirty="0"/>
              <a:t> di interesse </a:t>
            </a:r>
            <a:r>
              <a:rPr lang="en-US" altLang="en-US" dirty="0" err="1"/>
              <a:t>che</a:t>
            </a:r>
            <a:r>
              <a:rPr lang="en-US" altLang="en-US" dirty="0"/>
              <a:t> la banca centrale </a:t>
            </a:r>
            <a:r>
              <a:rPr lang="en-US" altLang="en-US" dirty="0" err="1"/>
              <a:t>applica</a:t>
            </a:r>
            <a:r>
              <a:rPr lang="en-US" altLang="en-US" dirty="0"/>
              <a:t> ai </a:t>
            </a:r>
            <a:r>
              <a:rPr lang="en-US" altLang="en-US" dirty="0" err="1"/>
              <a:t>prestiti</a:t>
            </a:r>
            <a:r>
              <a:rPr lang="en-US" altLang="en-US" dirty="0"/>
              <a:t> alle </a:t>
            </a:r>
            <a:r>
              <a:rPr lang="en-US" altLang="en-US" dirty="0" err="1"/>
              <a:t>banche</a:t>
            </a:r>
            <a:endParaRPr lang="en-US" altLang="en-US" dirty="0"/>
          </a:p>
          <a:p>
            <a:pPr lvl="2"/>
            <a:r>
              <a:rPr lang="en-US" altLang="en-US" dirty="0"/>
              <a:t>Per </a:t>
            </a:r>
            <a:r>
              <a:rPr lang="en-US" altLang="en-US" dirty="0" err="1"/>
              <a:t>aumentare</a:t>
            </a:r>
            <a:r>
              <a:rPr lang="en-US" altLang="en-US" dirty="0"/>
              <a:t> la base, la banca centrale </a:t>
            </a:r>
            <a:r>
              <a:rPr lang="en-US" altLang="en-US" dirty="0" err="1"/>
              <a:t>potrebbe</a:t>
            </a:r>
            <a:r>
              <a:rPr lang="en-US" altLang="en-US" dirty="0"/>
              <a:t> </a:t>
            </a:r>
            <a:r>
              <a:rPr lang="en-US" altLang="en-US" dirty="0" err="1"/>
              <a:t>abbassare</a:t>
            </a:r>
            <a:r>
              <a:rPr lang="en-US" altLang="en-US" dirty="0"/>
              <a:t> il </a:t>
            </a:r>
            <a:r>
              <a:rPr lang="en-US" altLang="en-US" dirty="0" err="1"/>
              <a:t>tasso</a:t>
            </a:r>
            <a:r>
              <a:rPr lang="en-US" altLang="en-US" dirty="0"/>
              <a:t> di </a:t>
            </a:r>
            <a:r>
              <a:rPr lang="en-US" altLang="en-US" dirty="0" err="1"/>
              <a:t>rifinanziamento</a:t>
            </a:r>
            <a:r>
              <a:rPr lang="en-US" altLang="en-US" dirty="0"/>
              <a:t>, </a:t>
            </a:r>
            <a:r>
              <a:rPr lang="en-US" altLang="en-US" dirty="0" err="1"/>
              <a:t>incoraggiando</a:t>
            </a:r>
            <a:r>
              <a:rPr lang="en-US" altLang="en-US" dirty="0"/>
              <a:t> le </a:t>
            </a:r>
            <a:r>
              <a:rPr lang="en-US" altLang="en-US" dirty="0" err="1"/>
              <a:t>banche</a:t>
            </a:r>
            <a:r>
              <a:rPr lang="en-US" altLang="en-US" dirty="0"/>
              <a:t> a </a:t>
            </a:r>
            <a:r>
              <a:rPr lang="en-US" altLang="en-US" dirty="0" err="1"/>
              <a:t>prendere</a:t>
            </a:r>
            <a:r>
              <a:rPr lang="en-US" altLang="en-US" dirty="0"/>
              <a:t> in </a:t>
            </a:r>
            <a:r>
              <a:rPr lang="en-US" altLang="en-US" dirty="0" err="1"/>
              <a:t>prestito</a:t>
            </a:r>
            <a:r>
              <a:rPr lang="en-US" altLang="en-US" dirty="0"/>
              <a:t> </a:t>
            </a:r>
            <a:r>
              <a:rPr lang="en-US" altLang="en-US" dirty="0" err="1"/>
              <a:t>più</a:t>
            </a:r>
            <a:r>
              <a:rPr lang="en-US" altLang="en-US" dirty="0"/>
              <a:t> </a:t>
            </a:r>
            <a:r>
              <a:rPr lang="en-US" altLang="en-US" dirty="0" err="1"/>
              <a:t>riserve</a:t>
            </a:r>
            <a:r>
              <a:rPr lang="en-US" altLang="en-US" dirty="0"/>
              <a:t>.</a:t>
            </a:r>
          </a:p>
        </p:txBody>
      </p:sp>
      <p:sp>
        <p:nvSpPr>
          <p:cNvPr id="71683" name="Footer Placeholder 1">
            <a:extLst>
              <a:ext uri="{FF2B5EF4-FFF2-40B4-BE49-F238E27FC236}">
                <a16:creationId xmlns:a16="http://schemas.microsoft.com/office/drawing/2014/main" id="{DD109C0B-3654-14C7-AE3E-B578A35229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>
            <a:extLst>
              <a:ext uri="{FF2B5EF4-FFF2-40B4-BE49-F238E27FC236}">
                <a16:creationId xmlns:a16="http://schemas.microsoft.com/office/drawing/2014/main" id="{BEFD487A-9712-B6F4-AE84-520682C5C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Gli strumenti della politica monetaria</a:t>
            </a:r>
          </a:p>
        </p:txBody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51B5D3E4-4253-D467-4A0E-9733E1FE38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La banca centrale può anche influenzare l'offerta di moneta con </a:t>
            </a:r>
          </a:p>
          <a:p>
            <a:pPr marL="0" indent="0">
              <a:buFontTx/>
              <a:buNone/>
            </a:pPr>
            <a:endParaRPr lang="en-US" altLang="en-US"/>
          </a:p>
          <a:p>
            <a:pPr marL="457200" lvl="1" indent="0">
              <a:buFontTx/>
              <a:buNone/>
            </a:pPr>
            <a:r>
              <a:rPr lang="en-US" altLang="en-US" b="1">
                <a:solidFill>
                  <a:srgbClr val="CC0000"/>
                </a:solidFill>
              </a:rPr>
              <a:t>obblighi di riserva</a:t>
            </a:r>
            <a:r>
              <a:rPr lang="en-US" altLang="en-US"/>
              <a:t>: regolamenti che impongono un ammontare minimo di riserve che le banche devono detenere a fronte dei depositi</a:t>
            </a:r>
          </a:p>
        </p:txBody>
      </p:sp>
      <p:sp>
        <p:nvSpPr>
          <p:cNvPr id="73731" name="Footer Placeholder 1">
            <a:extLst>
              <a:ext uri="{FF2B5EF4-FFF2-40B4-BE49-F238E27FC236}">
                <a16:creationId xmlns:a16="http://schemas.microsoft.com/office/drawing/2014/main" id="{C7CC59BC-39CE-FC8B-7D15-0111FE3FBF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2646F2CC-E113-FE59-A7AA-05DD623F7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4038" y="236538"/>
            <a:ext cx="8261350" cy="1195387"/>
          </a:xfrm>
        </p:spPr>
        <p:txBody>
          <a:bodyPr/>
          <a:lstStyle/>
          <a:p>
            <a:r>
              <a:rPr lang="en-US" altLang="en-US" sz="3300"/>
              <a:t>Problemi di controllo dell'offerta di moneta</a:t>
            </a:r>
            <a:endParaRPr lang="en-US" altLang="en-US" sz="3300" i="1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DF65C4D-0DA1-FC2C-43B5-BDF220481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2432050"/>
            <a:ext cx="8147050" cy="3635375"/>
          </a:xfrm>
        </p:spPr>
        <p:txBody>
          <a:bodyPr/>
          <a:lstStyle/>
          <a:p>
            <a:pPr marL="349250" indent="-349250">
              <a:spcBef>
                <a:spcPct val="50000"/>
              </a:spcBef>
            </a:pPr>
            <a:r>
              <a:rPr lang="en-US" altLang="en-US" sz="2700"/>
              <a:t>Le famiglie possono cambiare </a:t>
            </a:r>
            <a:r>
              <a:rPr lang="en-US" altLang="en-US" sz="2700" b="1" i="1"/>
              <a:t>cr</a:t>
            </a:r>
            <a:r>
              <a:rPr lang="en-US" altLang="en-US" sz="2700"/>
              <a:t>, facendo cambiare </a:t>
            </a:r>
            <a:r>
              <a:rPr lang="en-US" altLang="en-US" sz="2700" b="1" i="1"/>
              <a:t>m </a:t>
            </a:r>
            <a:r>
              <a:rPr lang="en-US" altLang="en-US" sz="2700"/>
              <a:t>e </a:t>
            </a:r>
            <a:r>
              <a:rPr lang="en-US" altLang="en-US" sz="2700" b="1" i="1"/>
              <a:t>M</a:t>
            </a:r>
            <a:r>
              <a:rPr lang="en-US" altLang="en-US" sz="2700"/>
              <a:t>.  </a:t>
            </a:r>
          </a:p>
          <a:p>
            <a:pPr marL="349250" indent="-349250">
              <a:spcBef>
                <a:spcPct val="50000"/>
              </a:spcBef>
            </a:pPr>
            <a:r>
              <a:rPr lang="en-US" altLang="en-US" sz="2700"/>
              <a:t>Le banche spesso detengono riserve</a:t>
            </a:r>
            <a:r>
              <a:rPr lang="en-US" altLang="en-US" sz="2700" b="1">
                <a:solidFill>
                  <a:srgbClr val="CC0000"/>
                </a:solidFill>
              </a:rPr>
              <a:t> in eccesso </a:t>
            </a:r>
            <a:br>
              <a:rPr lang="en-US" altLang="en-US" sz="2700"/>
            </a:br>
            <a:r>
              <a:rPr lang="en-US" altLang="en-US" sz="2700"/>
              <a:t>(riserve superiori alla riserva obbligatoria). </a:t>
            </a:r>
          </a:p>
          <a:p>
            <a:pPr marL="349250" indent="-349250"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700"/>
              <a:t>	Se le banche modificano le loro riserve in eccesso, allora </a:t>
            </a:r>
            <a:r>
              <a:rPr lang="en-US" altLang="en-US" sz="2700" b="1" i="1"/>
              <a:t>rr</a:t>
            </a:r>
            <a:r>
              <a:rPr lang="en-US" altLang="en-US" sz="2700"/>
              <a:t>, </a:t>
            </a:r>
            <a:r>
              <a:rPr lang="en-US" altLang="en-US" sz="2700" b="1" i="1"/>
              <a:t>m </a:t>
            </a:r>
            <a:r>
              <a:rPr lang="en-US" altLang="en-US" sz="2700"/>
              <a:t>e </a:t>
            </a:r>
            <a:r>
              <a:rPr lang="en-US" altLang="en-US" sz="2700" b="1" i="1"/>
              <a:t>M </a:t>
            </a:r>
            <a:r>
              <a:rPr lang="en-US" altLang="en-US" sz="2700"/>
              <a:t>cambiano. </a:t>
            </a:r>
          </a:p>
        </p:txBody>
      </p:sp>
      <p:graphicFrame>
        <p:nvGraphicFramePr>
          <p:cNvPr id="75779" name="Object 2">
            <a:extLst>
              <a:ext uri="{FF2B5EF4-FFF2-40B4-BE49-F238E27FC236}">
                <a16:creationId xmlns:a16="http://schemas.microsoft.com/office/drawing/2014/main" id="{841A0C0E-700A-C454-42CD-D62842AA57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1524000"/>
          <a:ext cx="23002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653500" imgH="4686300" progId="Equation.DSMT4">
                  <p:embed/>
                </p:oleObj>
              </mc:Choice>
              <mc:Fallback>
                <p:oleObj name="Equation" r:id="rId3" imgW="21653500" imgH="4686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95400" y="1524000"/>
                        <a:ext cx="23002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3">
            <a:extLst>
              <a:ext uri="{FF2B5EF4-FFF2-40B4-BE49-F238E27FC236}">
                <a16:creationId xmlns:a16="http://schemas.microsoft.com/office/drawing/2014/main" id="{216061FF-1BB4-9919-6559-FD5570614D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37150" y="1238250"/>
          <a:ext cx="243840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21900" imgH="9359900" progId="Equation.DSMT4">
                  <p:embed/>
                </p:oleObj>
              </mc:Choice>
              <mc:Fallback>
                <p:oleObj name="Equation" r:id="rId5" imgW="22821900" imgH="935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37150" y="1238250"/>
                        <a:ext cx="2438400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Text Box 6">
            <a:extLst>
              <a:ext uri="{FF2B5EF4-FFF2-40B4-BE49-F238E27FC236}">
                <a16:creationId xmlns:a16="http://schemas.microsoft.com/office/drawing/2014/main" id="{45C7642F-3BF2-F7D0-DB16-6D43AE709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477963"/>
            <a:ext cx="12192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700">
                <a:cs typeface="Arial" pitchFamily="34" charset="0"/>
              </a:rPr>
              <a:t>dove</a:t>
            </a:r>
          </a:p>
        </p:txBody>
      </p:sp>
      <p:sp>
        <p:nvSpPr>
          <p:cNvPr id="75782" name="Footer Placeholder 1">
            <a:extLst>
              <a:ext uri="{FF2B5EF4-FFF2-40B4-BE49-F238E27FC236}">
                <a16:creationId xmlns:a16="http://schemas.microsoft.com/office/drawing/2014/main" id="{EBCAA5BA-1ED1-405A-CEE7-2608FD1416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9CD74E61-8281-F543-2EEC-994207B26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222250"/>
            <a:ext cx="8245475" cy="939800"/>
          </a:xfrm>
        </p:spPr>
        <p:txBody>
          <a:bodyPr/>
          <a:lstStyle/>
          <a:p>
            <a:r>
              <a:rPr lang="en-US" altLang="en-US" sz="2700">
                <a:solidFill>
                  <a:srgbClr val="336699"/>
                </a:solidFill>
              </a:rPr>
              <a:t>STUDIO DI CASO:   </a:t>
            </a:r>
            <a:br>
              <a:rPr lang="en-US" altLang="en-US" sz="2700">
                <a:solidFill>
                  <a:srgbClr val="336699"/>
                </a:solidFill>
              </a:rPr>
            </a:br>
            <a:r>
              <a:rPr lang="en-US" altLang="en-US" sz="3100">
                <a:solidFill>
                  <a:srgbClr val="336699"/>
                </a:solidFill>
              </a:rPr>
              <a:t>Quantitative Easing</a:t>
            </a:r>
            <a:endParaRPr lang="en-US" altLang="en-US">
              <a:solidFill>
                <a:srgbClr val="336699"/>
              </a:solidFill>
            </a:endParaRPr>
          </a:p>
        </p:txBody>
      </p:sp>
      <p:sp>
        <p:nvSpPr>
          <p:cNvPr id="77826" name="Footer Placeholder 1">
            <a:extLst>
              <a:ext uri="{FF2B5EF4-FFF2-40B4-BE49-F238E27FC236}">
                <a16:creationId xmlns:a16="http://schemas.microsoft.com/office/drawing/2014/main" id="{617C1254-9242-038E-DA30-53C741F499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pic>
        <p:nvPicPr>
          <p:cNvPr id="77827" name="Picture 8">
            <a:extLst>
              <a:ext uri="{FF2B5EF4-FFF2-40B4-BE49-F238E27FC236}">
                <a16:creationId xmlns:a16="http://schemas.microsoft.com/office/drawing/2014/main" id="{2BAF6A24-043F-0F61-F0C4-4DF5F02F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388" y="1651000"/>
            <a:ext cx="8247062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6">
            <a:extLst>
              <a:ext uri="{FF2B5EF4-FFF2-40B4-BE49-F238E27FC236}">
                <a16:creationId xmlns:a16="http://schemas.microsoft.com/office/drawing/2014/main" id="{AD3968D7-DC78-3BB3-6846-054614030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STUDIO DI CASO:   </a:t>
            </a:r>
            <a:br>
              <a:rPr lang="en-US" altLang="en-US" sz="2700"/>
            </a:br>
            <a:r>
              <a:rPr lang="en-US" altLang="en-US" sz="3100"/>
              <a:t>Fallimenti bancari negli anni '30 </a:t>
            </a:r>
          </a:p>
        </p:txBody>
      </p:sp>
      <p:sp>
        <p:nvSpPr>
          <p:cNvPr id="79874" name="Rectangle 7">
            <a:extLst>
              <a:ext uri="{FF2B5EF4-FFF2-40B4-BE49-F238E27FC236}">
                <a16:creationId xmlns:a16="http://schemas.microsoft.com/office/drawing/2014/main" id="{AB39750A-0F98-4EB8-D98F-42F923617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0" y="1379538"/>
            <a:ext cx="8210550" cy="4746625"/>
          </a:xfrm>
        </p:spPr>
        <p:txBody>
          <a:bodyPr/>
          <a:lstStyle/>
          <a:p>
            <a:r>
              <a:rPr lang="en-US" altLang="en-US"/>
              <a:t>Dal 1929 al 1933: </a:t>
            </a:r>
          </a:p>
          <a:p>
            <a:pPr lvl="1"/>
            <a:r>
              <a:rPr lang="en-US" altLang="en-US"/>
              <a:t>oltre 9.000 banche chiuse</a:t>
            </a:r>
          </a:p>
          <a:p>
            <a:pPr lvl="1"/>
            <a:r>
              <a:rPr lang="en-US" altLang="en-US"/>
              <a:t>l'offerta di moneta è scesa del 28%</a:t>
            </a:r>
          </a:p>
          <a:p>
            <a:r>
              <a:rPr lang="en-US" altLang="en-US"/>
              <a:t>Questo calo dell'offerta di moneta non ha forse causato la Grande Depressione, ma ha certamente contribuito alla sua gravità. </a:t>
            </a:r>
          </a:p>
        </p:txBody>
      </p:sp>
      <p:sp>
        <p:nvSpPr>
          <p:cNvPr id="79875" name="Footer Placeholder 1">
            <a:extLst>
              <a:ext uri="{FF2B5EF4-FFF2-40B4-BE49-F238E27FC236}">
                <a16:creationId xmlns:a16="http://schemas.microsoft.com/office/drawing/2014/main" id="{1FE9D056-D63A-D22D-B456-F1F7BA298B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>
            <a:extLst>
              <a:ext uri="{FF2B5EF4-FFF2-40B4-BE49-F238E27FC236}">
                <a16:creationId xmlns:a16="http://schemas.microsoft.com/office/drawing/2014/main" id="{443139EA-9D39-7435-2BAD-51EDF375C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STUDIO DI CASO:   </a:t>
            </a:r>
            <a:br>
              <a:rPr lang="en-US" altLang="en-US" sz="2700"/>
            </a:br>
            <a:r>
              <a:rPr lang="en-US" altLang="en-US" sz="3100"/>
              <a:t>Quantitative Easing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90C7B-BC34-F596-321E-D1373B571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265238"/>
            <a:ext cx="8501063" cy="5135562"/>
          </a:xfrm>
        </p:spPr>
        <p:txBody>
          <a:bodyPr/>
          <a:lstStyle/>
          <a:p>
            <a:pPr>
              <a:spcBef>
                <a:spcPts val="1500"/>
              </a:spcBef>
              <a:defRPr/>
            </a:pPr>
            <a:r>
              <a:rPr lang="en-US" sz="2400" i="1" dirty="0"/>
              <a:t>Quantitative easing</a:t>
            </a:r>
            <a:r>
              <a:rPr lang="en-US" sz="2400" dirty="0"/>
              <a:t>: la Fed ha </a:t>
            </a:r>
            <a:r>
              <a:rPr lang="en-US" sz="2400" dirty="0" err="1"/>
              <a:t>acquistato</a:t>
            </a:r>
            <a:r>
              <a:rPr lang="en-US" sz="2400" dirty="0"/>
              <a:t> </a:t>
            </a:r>
            <a:r>
              <a:rPr lang="en-US" sz="2400" dirty="0" err="1"/>
              <a:t>titoli</a:t>
            </a:r>
            <a:r>
              <a:rPr lang="en-US" sz="2400" dirty="0"/>
              <a:t> di </a:t>
            </a:r>
            <a:r>
              <a:rPr lang="en-US" sz="2400" dirty="0" err="1"/>
              <a:t>Stato</a:t>
            </a:r>
            <a:r>
              <a:rPr lang="en-US" sz="2400" dirty="0"/>
              <a:t> a </a:t>
            </a:r>
            <a:r>
              <a:rPr lang="en-US" sz="2400" dirty="0" err="1"/>
              <a:t>lungo</a:t>
            </a:r>
            <a:r>
              <a:rPr lang="en-US" sz="2400" dirty="0"/>
              <a:t> </a:t>
            </a:r>
            <a:r>
              <a:rPr lang="en-US" sz="2400" dirty="0" err="1"/>
              <a:t>termine</a:t>
            </a:r>
            <a:r>
              <a:rPr lang="en-US" sz="2400" dirty="0"/>
              <a:t> </a:t>
            </a:r>
            <a:r>
              <a:rPr lang="en-US" sz="2400" dirty="0" err="1"/>
              <a:t>invece</a:t>
            </a:r>
            <a:r>
              <a:rPr lang="en-US" sz="2400" dirty="0"/>
              <a:t> di T-bills per </a:t>
            </a:r>
            <a:r>
              <a:rPr lang="en-US" sz="2400" dirty="0" err="1"/>
              <a:t>ridurre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tassi</a:t>
            </a:r>
            <a:r>
              <a:rPr lang="en-US" sz="2400" dirty="0"/>
              <a:t> a </a:t>
            </a:r>
            <a:r>
              <a:rPr lang="en-US" sz="2400" dirty="0" err="1"/>
              <a:t>lungo</a:t>
            </a:r>
            <a:r>
              <a:rPr lang="en-US" sz="2400" dirty="0"/>
              <a:t> </a:t>
            </a:r>
            <a:r>
              <a:rPr lang="en-US" sz="2400" dirty="0" err="1"/>
              <a:t>termine</a:t>
            </a:r>
            <a:r>
              <a:rPr lang="en-US" sz="2400" dirty="0"/>
              <a:t>.</a:t>
            </a:r>
          </a:p>
          <a:p>
            <a:pPr>
              <a:spcBef>
                <a:spcPts val="1500"/>
              </a:spcBef>
              <a:defRPr/>
            </a:pPr>
            <a:r>
              <a:rPr lang="en-US" sz="2400" dirty="0"/>
              <a:t>La Fed ha </a:t>
            </a:r>
            <a:r>
              <a:rPr lang="en-US" sz="2400" dirty="0" err="1"/>
              <a:t>anche</a:t>
            </a:r>
            <a:r>
              <a:rPr lang="en-US" sz="2400" dirty="0"/>
              <a:t> </a:t>
            </a:r>
            <a:r>
              <a:rPr lang="en-US" sz="2400" dirty="0" err="1"/>
              <a:t>acquistato</a:t>
            </a:r>
            <a:r>
              <a:rPr lang="en-US" sz="2400" dirty="0"/>
              <a:t> </a:t>
            </a:r>
            <a:r>
              <a:rPr lang="en-US" sz="2400" dirty="0" err="1"/>
              <a:t>titoli</a:t>
            </a:r>
            <a:r>
              <a:rPr lang="en-US" sz="2400" dirty="0"/>
              <a:t> </a:t>
            </a:r>
            <a:r>
              <a:rPr lang="en-US" sz="2400" dirty="0" err="1"/>
              <a:t>garantiti</a:t>
            </a:r>
            <a:r>
              <a:rPr lang="en-US" sz="2400" dirty="0"/>
              <a:t> da </a:t>
            </a:r>
            <a:r>
              <a:rPr lang="en-US" sz="2400" dirty="0" err="1"/>
              <a:t>ipoteca</a:t>
            </a:r>
            <a:r>
              <a:rPr lang="en-US" sz="2400" dirty="0"/>
              <a:t> per </a:t>
            </a:r>
            <a:r>
              <a:rPr lang="en-US" sz="2400" dirty="0" err="1"/>
              <a:t>aiutare</a:t>
            </a:r>
            <a:r>
              <a:rPr lang="en-US" sz="2400" dirty="0"/>
              <a:t> il </a:t>
            </a:r>
            <a:r>
              <a:rPr lang="en-US" sz="2400" dirty="0" err="1"/>
              <a:t>mercato</a:t>
            </a:r>
            <a:r>
              <a:rPr lang="en-US" sz="2400" dirty="0"/>
              <a:t> </a:t>
            </a:r>
            <a:r>
              <a:rPr lang="en-US" sz="2400" dirty="0" err="1"/>
              <a:t>immobiliare</a:t>
            </a:r>
            <a:r>
              <a:rPr lang="en-US" sz="2400" dirty="0"/>
              <a:t>.</a:t>
            </a:r>
          </a:p>
          <a:p>
            <a:pPr>
              <a:spcBef>
                <a:spcPts val="1500"/>
              </a:spcBef>
              <a:defRPr/>
            </a:pPr>
            <a:r>
              <a:rPr lang="en-US" sz="2400" dirty="0"/>
              <a:t>Ma dopo le </a:t>
            </a:r>
            <a:r>
              <a:rPr lang="en-US" sz="2400" dirty="0" err="1"/>
              <a:t>perdite</a:t>
            </a:r>
            <a:r>
              <a:rPr lang="en-US" sz="2400" dirty="0"/>
              <a:t> sui </a:t>
            </a:r>
            <a:r>
              <a:rPr lang="en-US" sz="2400" dirty="0" err="1"/>
              <a:t>crediti</a:t>
            </a:r>
            <a:r>
              <a:rPr lang="en-US" sz="2400" dirty="0"/>
              <a:t> </a:t>
            </a:r>
            <a:r>
              <a:rPr lang="en-US" sz="2400" dirty="0" err="1"/>
              <a:t>deteriorati</a:t>
            </a:r>
            <a:r>
              <a:rPr lang="en-US" sz="2400" dirty="0"/>
              <a:t>, le </a:t>
            </a:r>
            <a:r>
              <a:rPr lang="en-US" sz="2400" dirty="0" err="1"/>
              <a:t>banche</a:t>
            </a:r>
            <a:r>
              <a:rPr lang="en-US" sz="2400" dirty="0"/>
              <a:t> </a:t>
            </a:r>
            <a:r>
              <a:rPr lang="en-US" sz="2400" dirty="0" err="1"/>
              <a:t>hanno</a:t>
            </a:r>
            <a:r>
              <a:rPr lang="en-US" sz="2400" dirty="0"/>
              <a:t> </a:t>
            </a:r>
            <a:r>
              <a:rPr lang="en-US" sz="2400" dirty="0" err="1"/>
              <a:t>inasprito</a:t>
            </a:r>
            <a:r>
              <a:rPr lang="en-US" sz="2400" dirty="0"/>
              <a:t> </a:t>
            </a:r>
            <a:r>
              <a:rPr lang="en-US" sz="2400" dirty="0" err="1"/>
              <a:t>gli</a:t>
            </a:r>
            <a:r>
              <a:rPr lang="en-US" sz="2400" dirty="0"/>
              <a:t> standard di </a:t>
            </a:r>
            <a:r>
              <a:rPr lang="en-US" sz="2400" dirty="0" err="1"/>
              <a:t>prestito</a:t>
            </a:r>
            <a:r>
              <a:rPr lang="en-US" sz="2400" dirty="0"/>
              <a:t> e </a:t>
            </a:r>
            <a:r>
              <a:rPr lang="en-US" sz="2400" dirty="0" err="1"/>
              <a:t>aumentato</a:t>
            </a:r>
            <a:r>
              <a:rPr lang="en-US" sz="2400" dirty="0"/>
              <a:t> le </a:t>
            </a:r>
            <a:r>
              <a:rPr lang="en-US" sz="2400" dirty="0" err="1"/>
              <a:t>riserve</a:t>
            </a:r>
            <a:r>
              <a:rPr lang="en-US" sz="2400" dirty="0"/>
              <a:t> in </a:t>
            </a:r>
            <a:r>
              <a:rPr lang="en-US" sz="2400" dirty="0" err="1"/>
              <a:t>eccesso</a:t>
            </a:r>
            <a:r>
              <a:rPr lang="en-US" sz="2400" dirty="0"/>
              <a:t>, </a:t>
            </a:r>
            <a:r>
              <a:rPr lang="en-US" sz="2400" dirty="0" err="1"/>
              <a:t>facendo</a:t>
            </a:r>
            <a:r>
              <a:rPr lang="en-US" sz="2400" dirty="0"/>
              <a:t> </a:t>
            </a:r>
            <a:r>
              <a:rPr lang="en-US" sz="2400" dirty="0" err="1"/>
              <a:t>crollare</a:t>
            </a:r>
            <a:r>
              <a:rPr lang="en-US" sz="2400" dirty="0"/>
              <a:t> il </a:t>
            </a:r>
            <a:r>
              <a:rPr lang="en-US" sz="2400" dirty="0" err="1"/>
              <a:t>moltiplicatore</a:t>
            </a:r>
            <a:r>
              <a:rPr lang="en-US" sz="2400" dirty="0"/>
              <a:t> </a:t>
            </a:r>
            <a:r>
              <a:rPr lang="en-US" sz="2400" dirty="0" err="1"/>
              <a:t>monetario</a:t>
            </a:r>
            <a:r>
              <a:rPr lang="en-US" sz="2400" dirty="0"/>
              <a:t>.  </a:t>
            </a:r>
          </a:p>
          <a:p>
            <a:pPr>
              <a:spcBef>
                <a:spcPts val="1500"/>
              </a:spcBef>
              <a:defRPr/>
            </a:pPr>
            <a:r>
              <a:rPr lang="en-US" sz="2400" dirty="0"/>
              <a:t>Se le </a:t>
            </a:r>
            <a:r>
              <a:rPr lang="en-US" sz="2400" dirty="0" err="1"/>
              <a:t>banche</a:t>
            </a:r>
            <a:r>
              <a:rPr lang="en-US" sz="2400" dirty="0"/>
              <a:t> </a:t>
            </a:r>
            <a:r>
              <a:rPr lang="en-US" sz="2400" dirty="0" err="1"/>
              <a:t>iniziano</a:t>
            </a:r>
            <a:r>
              <a:rPr lang="en-US" sz="2400" dirty="0"/>
              <a:t> a </a:t>
            </a:r>
            <a:r>
              <a:rPr lang="en-US" sz="2400" dirty="0" err="1"/>
              <a:t>concedere</a:t>
            </a:r>
            <a:r>
              <a:rPr lang="en-US" sz="2400" dirty="0"/>
              <a:t> </a:t>
            </a:r>
            <a:r>
              <a:rPr lang="en-US" sz="2400" dirty="0" err="1"/>
              <a:t>più</a:t>
            </a:r>
            <a:r>
              <a:rPr lang="en-US" sz="2400" dirty="0"/>
              <a:t> </a:t>
            </a:r>
            <a:r>
              <a:rPr lang="en-US" sz="2400" dirty="0" err="1"/>
              <a:t>prestiti</a:t>
            </a:r>
            <a:r>
              <a:rPr lang="en-US" sz="2400" dirty="0"/>
              <a:t> con la </a:t>
            </a:r>
            <a:r>
              <a:rPr lang="en-US" sz="2400" dirty="0" err="1"/>
              <a:t>ripresa</a:t>
            </a:r>
            <a:r>
              <a:rPr lang="en-US" sz="2400" dirty="0"/>
              <a:t> </a:t>
            </a:r>
            <a:r>
              <a:rPr lang="en-US" sz="2400" dirty="0" err="1"/>
              <a:t>dell'economia</a:t>
            </a:r>
            <a:r>
              <a:rPr lang="en-US" sz="2400" dirty="0"/>
              <a:t>, la </a:t>
            </a:r>
            <a:r>
              <a:rPr lang="en-US" sz="2400" dirty="0" err="1"/>
              <a:t>rapida</a:t>
            </a:r>
            <a:r>
              <a:rPr lang="en-US" sz="2400" dirty="0"/>
              <a:t> </a:t>
            </a:r>
            <a:r>
              <a:rPr lang="en-US" sz="2400" dirty="0" err="1"/>
              <a:t>crescita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moneta</a:t>
            </a:r>
            <a:r>
              <a:rPr lang="en-US" sz="2400" dirty="0"/>
              <a:t> </a:t>
            </a:r>
            <a:r>
              <a:rPr lang="en-US" sz="2400" dirty="0" err="1"/>
              <a:t>potrebbe</a:t>
            </a:r>
            <a:r>
              <a:rPr lang="en-US" sz="2400" dirty="0"/>
              <a:t> </a:t>
            </a:r>
            <a:r>
              <a:rPr lang="en-US" sz="2400" dirty="0" err="1"/>
              <a:t>causare</a:t>
            </a:r>
            <a:r>
              <a:rPr lang="en-US" sz="2400" dirty="0"/>
              <a:t> </a:t>
            </a:r>
            <a:r>
              <a:rPr lang="en-US" sz="2400" dirty="0" err="1"/>
              <a:t>inflazione</a:t>
            </a:r>
            <a:r>
              <a:rPr lang="en-US" sz="2400" dirty="0"/>
              <a:t>.  Per </a:t>
            </a:r>
            <a:r>
              <a:rPr lang="en-US" sz="2400" dirty="0" err="1"/>
              <a:t>evitarlo</a:t>
            </a:r>
            <a:r>
              <a:rPr lang="en-US" sz="2400" dirty="0"/>
              <a:t>, la Fed </a:t>
            </a:r>
            <a:r>
              <a:rPr lang="en-US" sz="2400" dirty="0" err="1"/>
              <a:t>sta</a:t>
            </a:r>
            <a:r>
              <a:rPr lang="en-US" sz="2400" dirty="0"/>
              <a:t> </a:t>
            </a:r>
            <a:r>
              <a:rPr lang="en-US" sz="2400" dirty="0" err="1"/>
              <a:t>valutando</a:t>
            </a:r>
            <a:r>
              <a:rPr lang="en-US" sz="2400" dirty="0"/>
              <a:t> diverse "</a:t>
            </a:r>
            <a:r>
              <a:rPr lang="en-US" sz="2400" dirty="0" err="1"/>
              <a:t>strategie</a:t>
            </a:r>
            <a:r>
              <a:rPr lang="en-US" sz="2400" dirty="0"/>
              <a:t> di </a:t>
            </a:r>
            <a:r>
              <a:rPr lang="en-US" sz="2400" dirty="0" err="1"/>
              <a:t>uscita</a:t>
            </a:r>
            <a:r>
              <a:rPr lang="en-US" sz="2400" dirty="0"/>
              <a:t>".</a:t>
            </a:r>
          </a:p>
        </p:txBody>
      </p:sp>
      <p:sp>
        <p:nvSpPr>
          <p:cNvPr id="81923" name="Footer Placeholder 1">
            <a:extLst>
              <a:ext uri="{FF2B5EF4-FFF2-40B4-BE49-F238E27FC236}">
                <a16:creationId xmlns:a16="http://schemas.microsoft.com/office/drawing/2014/main" id="{9C2EE2A9-8130-328D-83CD-5819B9BAF4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6">
            <a:extLst>
              <a:ext uri="{FF2B5EF4-FFF2-40B4-BE49-F238E27FC236}">
                <a16:creationId xmlns:a16="http://schemas.microsoft.com/office/drawing/2014/main" id="{7E250901-7C76-11FE-84CD-6D060379B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STUDIO DI CASO:   </a:t>
            </a:r>
            <a:br>
              <a:rPr lang="en-US" altLang="en-US" sz="2700"/>
            </a:br>
            <a:r>
              <a:rPr lang="en-US" altLang="en-US" sz="3100"/>
              <a:t>Fallimenti bancari negli anni '30 </a:t>
            </a:r>
          </a:p>
        </p:txBody>
      </p:sp>
      <p:sp>
        <p:nvSpPr>
          <p:cNvPr id="83970" name="Rectangle 7">
            <a:extLst>
              <a:ext uri="{FF2B5EF4-FFF2-40B4-BE49-F238E27FC236}">
                <a16:creationId xmlns:a16="http://schemas.microsoft.com/office/drawing/2014/main" id="{40BE5550-D3B3-74C3-3511-5824B4F83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250" y="1379538"/>
            <a:ext cx="8210550" cy="4746625"/>
          </a:xfrm>
        </p:spPr>
        <p:txBody>
          <a:bodyPr/>
          <a:lstStyle/>
          <a:p>
            <a:r>
              <a:rPr lang="en-US" altLang="en-US"/>
              <a:t>Dal 1929 al 1933: </a:t>
            </a:r>
          </a:p>
          <a:p>
            <a:pPr lvl="1"/>
            <a:r>
              <a:rPr lang="en-US" altLang="en-US"/>
              <a:t>oltre 9.000 banche chiuse</a:t>
            </a:r>
          </a:p>
          <a:p>
            <a:pPr lvl="1"/>
            <a:r>
              <a:rPr lang="en-US" altLang="en-US"/>
              <a:t>l'offerta di moneta è scesa del 28%</a:t>
            </a:r>
          </a:p>
          <a:p>
            <a:r>
              <a:rPr lang="en-US" altLang="en-US"/>
              <a:t>Questo calo dell'offerta di moneta non ha forse causato la Grande Depressione, ma ha certamente contribuito alla sua gravità. </a:t>
            </a:r>
          </a:p>
        </p:txBody>
      </p:sp>
      <p:sp>
        <p:nvSpPr>
          <p:cNvPr id="83971" name="Footer Placeholder 1">
            <a:extLst>
              <a:ext uri="{FF2B5EF4-FFF2-40B4-BE49-F238E27FC236}">
                <a16:creationId xmlns:a16="http://schemas.microsoft.com/office/drawing/2014/main" id="{0E3D59C3-5B64-45AE-1A8A-58758272B6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303D925D-6F2B-DDE6-30DE-4D82CF6CA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700"/>
              <a:t>STUDIO DI CASO:   </a:t>
            </a:r>
            <a:br>
              <a:rPr lang="en-US" altLang="en-US" sz="2700"/>
            </a:br>
            <a:r>
              <a:rPr lang="en-US" altLang="en-US" sz="3100"/>
              <a:t>Fallimenti bancari negli anni '30 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3BE0259B-434A-20F9-AB18-AEA17C9E8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r>
              <a:rPr lang="en-US" altLang="en-US"/>
              <a:t>Perdita di fiducia nelle banche </a:t>
            </a:r>
            <a:br>
              <a:rPr lang="en-US" altLang="en-US"/>
            </a:br>
            <a:r>
              <a:rPr lang="en-US" altLang="en-US" b="1" i="1">
                <a:sym typeface="Symbol" pitchFamily="2" charset="2"/>
              </a:rPr>
              <a:t>	 cr  m</a:t>
            </a:r>
            <a:endParaRPr lang="en-US" altLang="en-US" b="1" i="1"/>
          </a:p>
          <a:p>
            <a:r>
              <a:rPr lang="en-US" altLang="en-US"/>
              <a:t>Le banche sono diventate più caute </a:t>
            </a:r>
            <a:br>
              <a:rPr lang="en-US" altLang="en-US"/>
            </a:br>
            <a:r>
              <a:rPr lang="en-US" altLang="en-US" b="1" i="1">
                <a:sym typeface="Symbol" pitchFamily="2" charset="2"/>
              </a:rPr>
              <a:t>	 rr  m</a:t>
            </a:r>
            <a:endParaRPr lang="en-US" altLang="en-US" b="1" i="1"/>
          </a:p>
        </p:txBody>
      </p:sp>
      <p:grpSp>
        <p:nvGrpSpPr>
          <p:cNvPr id="86019" name="Group 5">
            <a:extLst>
              <a:ext uri="{FF2B5EF4-FFF2-40B4-BE49-F238E27FC236}">
                <a16:creationId xmlns:a16="http://schemas.microsoft.com/office/drawing/2014/main" id="{AB52B839-7D80-1147-35C3-D0DD0F0BDB64}"/>
              </a:ext>
            </a:extLst>
          </p:cNvPr>
          <p:cNvGrpSpPr/>
          <p:nvPr/>
        </p:nvGrpSpPr>
        <p:grpSpPr>
          <a:xfrm>
            <a:off x="1219200" y="1306513"/>
            <a:ext cx="6467475" cy="1031875"/>
            <a:chOff x="768" y="823"/>
            <a:chExt cx="4074" cy="650"/>
          </a:xfrm>
        </p:grpSpPr>
        <p:graphicFrame>
          <p:nvGraphicFramePr>
            <p:cNvPr id="86021" name="Object 2">
              <a:extLst>
                <a:ext uri="{FF2B5EF4-FFF2-40B4-BE49-F238E27FC236}">
                  <a16:creationId xmlns:a16="http://schemas.microsoft.com/office/drawing/2014/main" id="{B2287BB7-3ED6-C5CD-76EE-B7E80C3959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4" y="823"/>
            <a:ext cx="1578" cy="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2821900" imgH="9359900" progId="Equation.DSMT4">
                    <p:embed/>
                  </p:oleObj>
                </mc:Choice>
                <mc:Fallback>
                  <p:oleObj name="Equation" r:id="rId3" imgW="22821900" imgH="93599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264" y="823"/>
                          <a:ext cx="1578" cy="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6022" name="Text Box 7">
              <a:extLst>
                <a:ext uri="{FF2B5EF4-FFF2-40B4-BE49-F238E27FC236}">
                  <a16:creationId xmlns:a16="http://schemas.microsoft.com/office/drawing/2014/main" id="{C6BE4DA9-3142-B591-CDD2-C8C73591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976"/>
              <a:ext cx="76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>
                  <a:cs typeface="Arial" pitchFamily="34" charset="0"/>
                </a:rPr>
                <a:t>dove</a:t>
              </a:r>
            </a:p>
          </p:txBody>
        </p:sp>
        <p:graphicFrame>
          <p:nvGraphicFramePr>
            <p:cNvPr id="86023" name="Object 3">
              <a:extLst>
                <a:ext uri="{FF2B5EF4-FFF2-40B4-BE49-F238E27FC236}">
                  <a16:creationId xmlns:a16="http://schemas.microsoft.com/office/drawing/2014/main" id="{A2B8F437-B4A1-B30A-35D8-4B7E57ED674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68" y="1008"/>
            <a:ext cx="1497" cy="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1653500" imgH="4686300" progId="Equation.DSMT4">
                    <p:embed/>
                  </p:oleObj>
                </mc:Choice>
                <mc:Fallback>
                  <p:oleObj name="Equation" r:id="rId5" imgW="21653500" imgH="46863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768" y="1008"/>
                          <a:ext cx="1497" cy="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6020" name="Footer Placeholder 1">
            <a:extLst>
              <a:ext uri="{FF2B5EF4-FFF2-40B4-BE49-F238E27FC236}">
                <a16:creationId xmlns:a16="http://schemas.microsoft.com/office/drawing/2014/main" id="{1F7EA181-3C50-7163-FFB6-5B3055A37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3">
            <a:extLst>
              <a:ext uri="{FF2B5EF4-FFF2-40B4-BE49-F238E27FC236}">
                <a16:creationId xmlns:a16="http://schemas.microsoft.com/office/drawing/2014/main" id="{0864FF79-FC9C-6378-0C25-BB791A331D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>
            <a:solidFill>
              <a:schemeClr val="bg1"/>
            </a:solidFill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 dirty="0">
                <a:solidFill>
                  <a:schemeClr val="bg2"/>
                </a:solidFill>
              </a:rPr>
              <a:t>Prof. </a:t>
            </a:r>
            <a:r>
              <a:rPr lang="en-GB" altLang="zh-CN" sz="1200" dirty="0" err="1">
                <a:solidFill>
                  <a:schemeClr val="bg2"/>
                </a:solidFill>
              </a:rPr>
              <a:t>Aniello</a:t>
            </a:r>
            <a:r>
              <a:rPr lang="en-GB" altLang="zh-CN" sz="1200" dirty="0">
                <a:solidFill>
                  <a:schemeClr val="bg2"/>
                </a:solidFill>
              </a:rPr>
              <a:t> Ferraro</a:t>
            </a:r>
            <a:endParaRPr lang="en-US" altLang="en-US" sz="1200" dirty="0">
              <a:solidFill>
                <a:schemeClr val="bg2"/>
              </a:solidFill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27DFCCB1-CE3F-F981-654C-0BDCE12069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La </a:t>
            </a:r>
            <a:r>
              <a:rPr lang="en-US" altLang="en-US" dirty="0" err="1"/>
              <a:t>mineta</a:t>
            </a:r>
            <a:r>
              <a:rPr lang="en-US" altLang="en-US" dirty="0"/>
              <a:t>:  </a:t>
            </a:r>
            <a:r>
              <a:rPr lang="en-US" altLang="en-US" dirty="0" err="1"/>
              <a:t>Funzioni</a:t>
            </a:r>
            <a:endParaRPr lang="en-US" altLang="en-US" dirty="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E096C50-67DC-6B75-39D3-343DCFC67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17649" y="1295400"/>
            <a:ext cx="6934199" cy="46482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altLang="en-US" sz="3000" b="1" dirty="0">
                <a:solidFill>
                  <a:srgbClr val="003366"/>
                </a:solidFill>
              </a:rPr>
              <a:t>mezzo di </a:t>
            </a:r>
            <a:r>
              <a:rPr lang="en-US" altLang="en-US" sz="3000" b="1" dirty="0" err="1">
                <a:solidFill>
                  <a:srgbClr val="003366"/>
                </a:solidFill>
              </a:rPr>
              <a:t>scambio</a:t>
            </a:r>
            <a:br>
              <a:rPr lang="en-US" altLang="en-US" sz="3000" dirty="0">
                <a:solidFill>
                  <a:srgbClr val="990033"/>
                </a:solidFill>
              </a:rPr>
            </a:br>
            <a:r>
              <a:rPr lang="en-US" altLang="en-US" sz="3000" i="1" dirty="0"/>
              <a:t>lo </a:t>
            </a:r>
            <a:r>
              <a:rPr lang="en-US" altLang="en-US" sz="3000" i="1" dirty="0" err="1"/>
              <a:t>usiamo</a:t>
            </a:r>
            <a:r>
              <a:rPr lang="en-US" altLang="en-US" sz="3000" i="1" dirty="0"/>
              <a:t> per </a:t>
            </a:r>
            <a:r>
              <a:rPr lang="en-US" altLang="en-US" sz="3000" i="1" dirty="0" err="1"/>
              <a:t>comprare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cose</a:t>
            </a:r>
            <a:r>
              <a:rPr lang="en-US" altLang="en-US" sz="3000" i="1" dirty="0"/>
              <a:t> (</a:t>
            </a:r>
            <a:r>
              <a:rPr lang="en-US" altLang="en-US" sz="3000" i="1" dirty="0" err="1"/>
              <a:t>liquidità</a:t>
            </a:r>
            <a:r>
              <a:rPr lang="en-US" altLang="en-US" sz="3000" i="1" dirty="0"/>
              <a:t>)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altLang="en-US" sz="3000" b="1" dirty="0" err="1">
                <a:solidFill>
                  <a:srgbClr val="003366"/>
                </a:solidFill>
              </a:rPr>
              <a:t>riserva</a:t>
            </a:r>
            <a:r>
              <a:rPr lang="en-US" altLang="en-US" sz="3000" b="1" dirty="0">
                <a:solidFill>
                  <a:srgbClr val="003366"/>
                </a:solidFill>
              </a:rPr>
              <a:t> di </a:t>
            </a:r>
            <a:r>
              <a:rPr lang="en-US" altLang="en-US" sz="3000" b="1" dirty="0" err="1">
                <a:solidFill>
                  <a:srgbClr val="003366"/>
                </a:solidFill>
              </a:rPr>
              <a:t>valore</a:t>
            </a:r>
            <a:br>
              <a:rPr lang="en-US" altLang="en-US" sz="3000" dirty="0"/>
            </a:br>
            <a:r>
              <a:rPr lang="en-US" altLang="en-US" sz="3000" i="1" dirty="0" err="1"/>
              <a:t>trasferisce</a:t>
            </a:r>
            <a:r>
              <a:rPr lang="en-US" altLang="en-US" sz="3000" i="1" dirty="0"/>
              <a:t> il </a:t>
            </a:r>
            <a:r>
              <a:rPr lang="en-US" altLang="en-US" sz="3000" i="1" dirty="0" err="1"/>
              <a:t>potere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d'acquisto</a:t>
            </a:r>
            <a:r>
              <a:rPr lang="en-US" altLang="en-US" sz="3000" i="1" dirty="0"/>
              <a:t> dal </a:t>
            </a:r>
            <a:r>
              <a:rPr lang="en-US" altLang="en-US" sz="3000" i="1" dirty="0" err="1"/>
              <a:t>presente</a:t>
            </a:r>
            <a:r>
              <a:rPr lang="en-US" altLang="en-US" sz="3000" i="1" dirty="0"/>
              <a:t> al future (</a:t>
            </a:r>
            <a:r>
              <a:rPr lang="en-US" altLang="en-US" sz="3000" i="1" dirty="0" err="1"/>
              <a:t>imperfetta</a:t>
            </a:r>
            <a:r>
              <a:rPr lang="en-US" altLang="en-US" sz="3000" i="1" dirty="0"/>
              <a:t>)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altLang="en-US" sz="3000" b="1" dirty="0" err="1">
                <a:solidFill>
                  <a:srgbClr val="003366"/>
                </a:solidFill>
              </a:rPr>
              <a:t>unità</a:t>
            </a:r>
            <a:r>
              <a:rPr lang="en-US" altLang="en-US" sz="3000" b="1" dirty="0">
                <a:solidFill>
                  <a:srgbClr val="003366"/>
                </a:solidFill>
              </a:rPr>
              <a:t> di </a:t>
            </a:r>
            <a:r>
              <a:rPr lang="en-US" altLang="en-US" sz="3000" b="1" dirty="0" err="1">
                <a:solidFill>
                  <a:srgbClr val="003366"/>
                </a:solidFill>
              </a:rPr>
              <a:t>conto</a:t>
            </a:r>
            <a:br>
              <a:rPr lang="en-US" altLang="en-US" sz="3000" dirty="0"/>
            </a:br>
            <a:r>
              <a:rPr lang="en-US" altLang="en-US" sz="3000" i="1" dirty="0" err="1"/>
              <a:t>l'unità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comune</a:t>
            </a:r>
            <a:r>
              <a:rPr lang="en-US" altLang="en-US" sz="3000" i="1" dirty="0"/>
              <a:t> con cui tutti </a:t>
            </a:r>
            <a:r>
              <a:rPr lang="en-US" altLang="en-US" sz="3000" i="1" dirty="0" err="1"/>
              <a:t>misurano</a:t>
            </a:r>
            <a:r>
              <a:rPr lang="en-US" altLang="en-US" sz="3000" i="1" dirty="0"/>
              <a:t> </a:t>
            </a:r>
            <a:r>
              <a:rPr lang="en-US" altLang="en-US" sz="3000" i="1" dirty="0" err="1"/>
              <a:t>prezzi</a:t>
            </a:r>
            <a:r>
              <a:rPr lang="en-US" altLang="en-US" sz="3000" i="1" dirty="0"/>
              <a:t> e </a:t>
            </a:r>
            <a:r>
              <a:rPr lang="en-US" altLang="en-US" sz="3000" i="1" dirty="0" err="1"/>
              <a:t>valori</a:t>
            </a:r>
            <a:endParaRPr lang="en-US" altLang="en-US" sz="3000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416FD85D-10DF-51A4-358D-D9233D3B8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222250"/>
            <a:ext cx="8245475" cy="939800"/>
          </a:xfrm>
        </p:spPr>
        <p:txBody>
          <a:bodyPr/>
          <a:lstStyle/>
          <a:p>
            <a:r>
              <a:rPr lang="en-US" altLang="en-US" sz="2700"/>
              <a:t>STUDIO DI CASO:   </a:t>
            </a:r>
            <a:br>
              <a:rPr lang="en-US" altLang="en-US" sz="2700"/>
            </a:br>
            <a:r>
              <a:rPr lang="en-US" altLang="en-US" sz="3100"/>
              <a:t>Fallimenti bancari negli anni '30 </a:t>
            </a:r>
          </a:p>
        </p:txBody>
      </p:sp>
      <p:sp>
        <p:nvSpPr>
          <p:cNvPr id="88066" name="Rectangle 10">
            <a:extLst>
              <a:ext uri="{FF2B5EF4-FFF2-40B4-BE49-F238E27FC236}">
                <a16:creationId xmlns:a16="http://schemas.microsoft.com/office/drawing/2014/main" id="{19FF0018-27AA-42A2-DF98-A1F5DCEB7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738" y="1398588"/>
            <a:ext cx="1395412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45000"/>
              </a:spcBef>
              <a:buClr>
                <a:srgbClr val="008080"/>
              </a:buClr>
              <a:buSzPct val="120000"/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88067" name="Footer Placeholder 4">
            <a:extLst>
              <a:ext uri="{FF2B5EF4-FFF2-40B4-BE49-F238E27FC236}">
                <a16:creationId xmlns:a16="http://schemas.microsoft.com/office/drawing/2014/main" id="{3FE2FB25-FBFC-7ADE-40AF-19104CB077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pic>
        <p:nvPicPr>
          <p:cNvPr id="88068" name="Picture 64">
            <a:extLst>
              <a:ext uri="{FF2B5EF4-FFF2-40B4-BE49-F238E27FC236}">
                <a16:creationId xmlns:a16="http://schemas.microsoft.com/office/drawing/2014/main" id="{0CE0EF9E-7135-6BF5-3F21-CD2F77A5B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713" y="1338263"/>
            <a:ext cx="7485062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4">
            <a:extLst>
              <a:ext uri="{FF2B5EF4-FFF2-40B4-BE49-F238E27FC236}">
                <a16:creationId xmlns:a16="http://schemas.microsoft.com/office/drawing/2014/main" id="{608C7E62-AC4D-54F4-C4F6-4B3DDD3D2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Potrebbe accadere di nuovo?</a:t>
            </a:r>
          </a:p>
        </p:txBody>
      </p:sp>
      <p:sp>
        <p:nvSpPr>
          <p:cNvPr id="90114" name="Rectangle 5">
            <a:extLst>
              <a:ext uri="{FF2B5EF4-FFF2-40B4-BE49-F238E27FC236}">
                <a16:creationId xmlns:a16="http://schemas.microsoft.com/office/drawing/2014/main" id="{92C5E6BC-AD0B-3444-D198-4165F9DC2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Dagli anni '30 sono state attuate molte politiche per evitare fallimenti bancari così diffusi.</a:t>
            </a:r>
          </a:p>
          <a:p>
            <a:r>
              <a:rPr lang="en-US" altLang="en-US" i="1"/>
              <a:t>Ad esempio</a:t>
            </a:r>
            <a:r>
              <a:rPr lang="en-US" altLang="en-US"/>
              <a:t>, la Federal Deposit Insurance, </a:t>
            </a:r>
            <a:br>
              <a:rPr lang="en-US" altLang="en-US"/>
            </a:br>
            <a:r>
              <a:rPr lang="en-US" altLang="en-US"/>
              <a:t>per evitare corse agli sportelli e forti oscillazioni del rapporto tra moneta e depositi.  </a:t>
            </a:r>
          </a:p>
        </p:txBody>
      </p:sp>
      <p:sp>
        <p:nvSpPr>
          <p:cNvPr id="90115" name="Footer Placeholder 1">
            <a:extLst>
              <a:ext uri="{FF2B5EF4-FFF2-40B4-BE49-F238E27FC236}">
                <a16:creationId xmlns:a16="http://schemas.microsoft.com/office/drawing/2014/main" id="{E9FB21C2-A89F-0C2F-388E-27F996AD1A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0D58-3ED1-63FB-5EB4-23F06748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4163"/>
            <a:ext cx="8245475" cy="558800"/>
          </a:xfrm>
        </p:spPr>
        <p:txBody>
          <a:bodyPr/>
          <a:lstStyle/>
          <a:p>
            <a:pPr algn="ctr">
              <a:defRPr/>
            </a:pPr>
            <a:r>
              <a:rPr lang="en-US" sz="3000" spc="800">
                <a:solidFill>
                  <a:srgbClr val="D52B6C"/>
                </a:solidFill>
              </a:rPr>
              <a:t>CAPITOLO RIASSUNTIVO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1E932-9205-FF54-82DF-9EF35F6C4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152525"/>
            <a:ext cx="8210550" cy="5141913"/>
          </a:xfrm>
        </p:spPr>
        <p:txBody>
          <a:bodyPr/>
          <a:lstStyle/>
          <a:p>
            <a:pPr marL="0" indent="0">
              <a:buClr>
                <a:schemeClr val="tx1">
                  <a:lumMod val="50000"/>
                  <a:lumOff val="50000"/>
                </a:schemeClr>
              </a:buClr>
              <a:buFontTx/>
              <a:buNone/>
              <a:defRPr/>
            </a:pPr>
            <a:r>
              <a:rPr lang="en-US" sz="2700" dirty="0"/>
              <a:t>Il </a:t>
            </a:r>
            <a:r>
              <a:rPr lang="en-US" sz="2700" dirty="0" err="1"/>
              <a:t>moneta</a:t>
            </a:r>
            <a:endParaRPr lang="en-US" sz="2700" dirty="0"/>
          </a:p>
          <a:p>
            <a:pPr marL="569913" lvl="1" indent="-338138">
              <a:lnSpc>
                <a:spcPct val="10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en-US" sz="2600" dirty="0"/>
              <a:t>def: lo stock di </a:t>
            </a:r>
            <a:r>
              <a:rPr lang="en-US" sz="2600" dirty="0" err="1"/>
              <a:t>attività</a:t>
            </a:r>
            <a:r>
              <a:rPr lang="en-US" sz="2600" dirty="0"/>
              <a:t> </a:t>
            </a:r>
            <a:r>
              <a:rPr lang="en-US" sz="2600" dirty="0" err="1"/>
              <a:t>utilizzate</a:t>
            </a:r>
            <a:r>
              <a:rPr lang="en-US" sz="2600" dirty="0"/>
              <a:t> per le </a:t>
            </a:r>
            <a:r>
              <a:rPr lang="en-US" sz="2600" dirty="0" err="1"/>
              <a:t>transazioni</a:t>
            </a:r>
            <a:r>
              <a:rPr lang="en-US" sz="2600" dirty="0"/>
              <a:t>  </a:t>
            </a:r>
          </a:p>
          <a:p>
            <a:pPr marL="569913" lvl="1" indent="-338138">
              <a:lnSpc>
                <a:spcPct val="10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en-US" sz="2600" dirty="0" err="1"/>
              <a:t>funzioni</a:t>
            </a:r>
            <a:r>
              <a:rPr lang="en-US" sz="2600" dirty="0"/>
              <a:t>: mezzo di </a:t>
            </a:r>
            <a:r>
              <a:rPr lang="en-US" sz="2600" dirty="0" err="1"/>
              <a:t>scambio</a:t>
            </a:r>
            <a:r>
              <a:rPr lang="en-US" sz="2600" dirty="0"/>
              <a:t>, </a:t>
            </a:r>
            <a:r>
              <a:rPr lang="en-US" sz="2600" dirty="0" err="1"/>
              <a:t>riserva</a:t>
            </a:r>
            <a:r>
              <a:rPr lang="en-US" sz="2600" dirty="0"/>
              <a:t> di </a:t>
            </a:r>
            <a:r>
              <a:rPr lang="en-US" sz="2600" dirty="0" err="1"/>
              <a:t>valore</a:t>
            </a:r>
            <a:r>
              <a:rPr lang="en-US" sz="2600" dirty="0"/>
              <a:t>, </a:t>
            </a:r>
            <a:br>
              <a:rPr lang="en-US" sz="2600" dirty="0"/>
            </a:br>
            <a:r>
              <a:rPr lang="en-US" sz="2600" dirty="0" err="1"/>
              <a:t>unità</a:t>
            </a:r>
            <a:r>
              <a:rPr lang="en-US" sz="2600" dirty="0"/>
              <a:t> di </a:t>
            </a:r>
            <a:r>
              <a:rPr lang="en-US" sz="2600" dirty="0" err="1"/>
              <a:t>conto</a:t>
            </a:r>
            <a:r>
              <a:rPr lang="en-US" sz="2600" dirty="0"/>
              <a:t>  </a:t>
            </a:r>
          </a:p>
          <a:p>
            <a:pPr marL="569913" lvl="1" indent="-338138">
              <a:lnSpc>
                <a:spcPct val="10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en-US" sz="2600" dirty="0"/>
              <a:t>tipi: </a:t>
            </a:r>
            <a:r>
              <a:rPr lang="en-US" sz="2600" dirty="0" err="1"/>
              <a:t>moneta-merce</a:t>
            </a:r>
            <a:r>
              <a:rPr lang="en-US" sz="2600" dirty="0"/>
              <a:t> (ha un </a:t>
            </a:r>
            <a:r>
              <a:rPr lang="en-US" sz="2600" dirty="0" err="1"/>
              <a:t>valore</a:t>
            </a:r>
            <a:r>
              <a:rPr lang="en-US" sz="2600" dirty="0"/>
              <a:t> </a:t>
            </a:r>
            <a:r>
              <a:rPr lang="en-US" sz="2600" dirty="0" err="1"/>
              <a:t>intrinseco</a:t>
            </a:r>
            <a:r>
              <a:rPr lang="en-US" sz="2600" dirty="0"/>
              <a:t>), </a:t>
            </a:r>
            <a:br>
              <a:rPr lang="en-US" sz="2600" dirty="0"/>
            </a:br>
            <a:r>
              <a:rPr lang="en-US" sz="2600" dirty="0" err="1"/>
              <a:t>moneta</a:t>
            </a:r>
            <a:r>
              <a:rPr lang="en-US" sz="2600" dirty="0"/>
              <a:t> fiat (senza </a:t>
            </a:r>
            <a:r>
              <a:rPr lang="en-US" sz="2600" dirty="0" err="1"/>
              <a:t>valore</a:t>
            </a:r>
            <a:r>
              <a:rPr lang="en-US" sz="2600" dirty="0"/>
              <a:t> </a:t>
            </a:r>
            <a:r>
              <a:rPr lang="en-US" sz="2600" dirty="0" err="1"/>
              <a:t>intrinseco</a:t>
            </a:r>
            <a:r>
              <a:rPr lang="en-US" sz="2600" dirty="0"/>
              <a:t>)</a:t>
            </a:r>
          </a:p>
          <a:p>
            <a:pPr marL="569913" lvl="1" indent="-338138">
              <a:lnSpc>
                <a:spcPct val="105000"/>
              </a:lnSpc>
              <a:spcBef>
                <a:spcPts val="1200"/>
              </a:spcBef>
              <a:buClr>
                <a:schemeClr val="tx1">
                  <a:lumMod val="50000"/>
                  <a:lumOff val="50000"/>
                </a:schemeClr>
              </a:buClr>
              <a:buSzPct val="105000"/>
              <a:defRPr/>
            </a:pPr>
            <a:r>
              <a:rPr lang="en-US" sz="2600" dirty="0" err="1"/>
              <a:t>offerta</a:t>
            </a:r>
            <a:r>
              <a:rPr lang="en-US" sz="2600" dirty="0"/>
              <a:t> di </a:t>
            </a:r>
            <a:r>
              <a:rPr lang="en-US" sz="2600" dirty="0" err="1"/>
              <a:t>moneta</a:t>
            </a:r>
            <a:r>
              <a:rPr lang="en-US" sz="2600" dirty="0"/>
              <a:t> </a:t>
            </a:r>
            <a:r>
              <a:rPr lang="en-US" sz="2600" dirty="0" err="1"/>
              <a:t>controllata</a:t>
            </a:r>
            <a:r>
              <a:rPr lang="en-US" sz="2600" dirty="0"/>
              <a:t> </a:t>
            </a:r>
            <a:r>
              <a:rPr lang="en-US" sz="2600" dirty="0" err="1"/>
              <a:t>dalla</a:t>
            </a:r>
            <a:r>
              <a:rPr lang="en-US" sz="2600" dirty="0"/>
              <a:t> banca centrale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EE3B44-A134-9E9E-49F2-F90E423814C2}"/>
              </a:ext>
            </a:extLst>
          </p:cNvPr>
          <p:cNvSpPr/>
          <p:nvPr/>
        </p:nvSpPr>
        <p:spPr>
          <a:xfrm>
            <a:off x="449263" y="928688"/>
            <a:ext cx="8196262" cy="46037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164" name="Rectangle 9">
            <a:extLst>
              <a:ext uri="{FF2B5EF4-FFF2-40B4-BE49-F238E27FC236}">
                <a16:creationId xmlns:a16="http://schemas.microsoft.com/office/drawing/2014/main" id="{5838321F-78E6-4E4C-DF1F-6B2462FB0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3" y="6407150"/>
            <a:ext cx="501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FF72F0-7E64-764A-9CA4-D439535DC534}" type="slidenum">
              <a:rPr lang="en-US" altLang="en-US" sz="1600">
                <a:solidFill>
                  <a:srgbClr val="006666"/>
                </a:solidFill>
              </a:rPr>
              <a:t>42</a:t>
            </a:fld>
            <a:endParaRPr lang="en-US" altLang="en-US" sz="1600">
              <a:solidFill>
                <a:srgbClr val="006666"/>
              </a:solidFill>
            </a:endParaRPr>
          </a:p>
        </p:txBody>
      </p:sp>
      <p:sp>
        <p:nvSpPr>
          <p:cNvPr id="92165" name="Footer Placeholder 4">
            <a:extLst>
              <a:ext uri="{FF2B5EF4-FFF2-40B4-BE49-F238E27FC236}">
                <a16:creationId xmlns:a16="http://schemas.microsoft.com/office/drawing/2014/main" id="{9C774B4E-119D-28E4-28D1-D200DFB517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6D43-6D68-6970-9570-7F3D44970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4163"/>
            <a:ext cx="8245475" cy="558800"/>
          </a:xfrm>
        </p:spPr>
        <p:txBody>
          <a:bodyPr/>
          <a:lstStyle/>
          <a:p>
            <a:pPr algn="ctr">
              <a:defRPr/>
            </a:pPr>
            <a:r>
              <a:rPr lang="en-US" sz="3000" spc="800">
                <a:solidFill>
                  <a:srgbClr val="D52B6C"/>
                </a:solidFill>
              </a:rPr>
              <a:t>CAPITOLO RIASSUNTIVO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0F7CB-3636-BA27-6637-A72D85369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068388"/>
            <a:ext cx="8210550" cy="5707062"/>
          </a:xfrm>
        </p:spPr>
        <p:txBody>
          <a:bodyPr/>
          <a:lstStyle/>
          <a:p>
            <a:pPr marL="0" indent="0">
              <a:spcBef>
                <a:spcPct val="15000"/>
              </a:spcBef>
              <a:buSzPct val="95000"/>
              <a:buFontTx/>
              <a:buNone/>
              <a:defRPr/>
            </a:pPr>
            <a:r>
              <a:rPr lang="en-US" sz="2600" dirty="0" err="1"/>
              <a:t>L'attività</a:t>
            </a:r>
            <a:r>
              <a:rPr lang="en-US" sz="2600" dirty="0"/>
              <a:t> </a:t>
            </a:r>
            <a:r>
              <a:rPr lang="en-US" sz="2600" dirty="0" err="1"/>
              <a:t>bancaria</a:t>
            </a:r>
            <a:r>
              <a:rPr lang="en-US" sz="2600" dirty="0"/>
              <a:t> a </a:t>
            </a:r>
            <a:r>
              <a:rPr lang="en-US" sz="2600" dirty="0" err="1"/>
              <a:t>riserva</a:t>
            </a:r>
            <a:r>
              <a:rPr lang="en-US" sz="2600" dirty="0"/>
              <a:t> </a:t>
            </a:r>
            <a:r>
              <a:rPr lang="en-US" sz="2600" dirty="0" err="1"/>
              <a:t>frazionaria</a:t>
            </a:r>
            <a:r>
              <a:rPr lang="en-US" sz="2600" dirty="0"/>
              <a:t> </a:t>
            </a:r>
            <a:r>
              <a:rPr lang="en-US" sz="2600" dirty="0" err="1"/>
              <a:t>crea</a:t>
            </a:r>
            <a:r>
              <a:rPr lang="en-US" sz="2600" dirty="0"/>
              <a:t> </a:t>
            </a:r>
            <a:r>
              <a:rPr lang="en-US" sz="2600" dirty="0" err="1"/>
              <a:t>moneta</a:t>
            </a:r>
            <a:r>
              <a:rPr lang="en-US" sz="2600" dirty="0"/>
              <a:t> </a:t>
            </a:r>
            <a:r>
              <a:rPr lang="en-US" sz="2600" dirty="0" err="1"/>
              <a:t>perché</a:t>
            </a:r>
            <a:r>
              <a:rPr lang="en-US" sz="2600" dirty="0"/>
              <a:t> </a:t>
            </a:r>
            <a:r>
              <a:rPr lang="en-US" sz="2600" dirty="0" err="1"/>
              <a:t>ogni</a:t>
            </a:r>
            <a:r>
              <a:rPr lang="en-US" sz="2600" dirty="0"/>
              <a:t> </a:t>
            </a:r>
            <a:r>
              <a:rPr lang="en-US" sz="2600" dirty="0" err="1"/>
              <a:t>dollaro</a:t>
            </a:r>
            <a:r>
              <a:rPr lang="en-US" sz="2600" dirty="0"/>
              <a:t> di </a:t>
            </a:r>
            <a:r>
              <a:rPr lang="en-US" sz="2600" dirty="0" err="1"/>
              <a:t>riserve</a:t>
            </a:r>
            <a:r>
              <a:rPr lang="en-US" sz="2600" dirty="0"/>
              <a:t> genera </a:t>
            </a:r>
            <a:r>
              <a:rPr lang="en-US" sz="2600" dirty="0" err="1"/>
              <a:t>molti</a:t>
            </a:r>
            <a:r>
              <a:rPr lang="en-US" sz="2600" dirty="0"/>
              <a:t> </a:t>
            </a:r>
            <a:r>
              <a:rPr lang="en-US" sz="2600" dirty="0" err="1"/>
              <a:t>dollari</a:t>
            </a:r>
            <a:r>
              <a:rPr lang="en-US" sz="2600" dirty="0"/>
              <a:t> di </a:t>
            </a:r>
            <a:r>
              <a:rPr lang="en-US" sz="2600" dirty="0" err="1"/>
              <a:t>depositi</a:t>
            </a:r>
            <a:r>
              <a:rPr lang="en-US" sz="2600" dirty="0"/>
              <a:t> a vista. </a:t>
            </a:r>
          </a:p>
          <a:p>
            <a:pPr marL="0" indent="0">
              <a:spcBef>
                <a:spcPts val="1200"/>
              </a:spcBef>
              <a:buSzPct val="95000"/>
              <a:buFontTx/>
              <a:buNone/>
              <a:defRPr/>
            </a:pPr>
            <a:r>
              <a:rPr lang="en-US" sz="2600" dirty="0" err="1"/>
              <a:t>L'offerta</a:t>
            </a:r>
            <a:r>
              <a:rPr lang="en-US" sz="2600" dirty="0"/>
              <a:t> di </a:t>
            </a:r>
            <a:r>
              <a:rPr lang="en-US" sz="2600" dirty="0" err="1"/>
              <a:t>moneta</a:t>
            </a:r>
            <a:r>
              <a:rPr lang="en-US" sz="2600" dirty="0"/>
              <a:t> </a:t>
            </a:r>
            <a:r>
              <a:rPr lang="en-US" sz="2600" dirty="0" err="1"/>
              <a:t>dipende</a:t>
            </a:r>
            <a:r>
              <a:rPr lang="en-US" sz="2600" dirty="0"/>
              <a:t> </a:t>
            </a:r>
            <a:r>
              <a:rPr lang="en-US" sz="2600" dirty="0" err="1"/>
              <a:t>dalla</a:t>
            </a:r>
            <a:r>
              <a:rPr lang="en-US" sz="2600" dirty="0"/>
              <a:t>:</a:t>
            </a:r>
          </a:p>
          <a:p>
            <a:pPr marL="506413" lvl="1">
              <a:lnSpc>
                <a:spcPct val="105000"/>
              </a:lnSpc>
              <a:spcBef>
                <a:spcPts val="400"/>
              </a:spcBef>
              <a:buClr>
                <a:srgbClr val="5F5F5F"/>
              </a:buClr>
              <a:buSzPct val="105000"/>
              <a:defRPr/>
            </a:pPr>
            <a:r>
              <a:rPr lang="en-US" sz="2500" dirty="0"/>
              <a:t>base </a:t>
            </a:r>
            <a:r>
              <a:rPr lang="en-US" sz="2500" dirty="0" err="1"/>
              <a:t>monetaria</a:t>
            </a:r>
            <a:endParaRPr lang="en-US" sz="2500" dirty="0"/>
          </a:p>
          <a:p>
            <a:pPr marL="506413" lvl="1">
              <a:lnSpc>
                <a:spcPct val="105000"/>
              </a:lnSpc>
              <a:spcBef>
                <a:spcPts val="400"/>
              </a:spcBef>
              <a:buClr>
                <a:srgbClr val="5F5F5F"/>
              </a:buClr>
              <a:buSzPct val="105000"/>
              <a:defRPr/>
            </a:pPr>
            <a:r>
              <a:rPr lang="en-US" sz="2500" dirty="0" err="1"/>
              <a:t>rapporto</a:t>
            </a:r>
            <a:r>
              <a:rPr lang="en-US" sz="2500" dirty="0"/>
              <a:t> valuta-</a:t>
            </a:r>
            <a:r>
              <a:rPr lang="en-US" sz="2500" dirty="0" err="1"/>
              <a:t>deposito</a:t>
            </a:r>
            <a:endParaRPr lang="en-US" sz="2500" dirty="0"/>
          </a:p>
          <a:p>
            <a:pPr marL="506413" lvl="1">
              <a:lnSpc>
                <a:spcPct val="105000"/>
              </a:lnSpc>
              <a:spcBef>
                <a:spcPts val="400"/>
              </a:spcBef>
              <a:buClr>
                <a:srgbClr val="5F5F5F"/>
              </a:buClr>
              <a:buSzPct val="105000"/>
              <a:defRPr/>
            </a:pPr>
            <a:r>
              <a:rPr lang="en-US" sz="2500" dirty="0" err="1"/>
              <a:t>coefficiente</a:t>
            </a:r>
            <a:r>
              <a:rPr lang="en-US" sz="2500" dirty="0"/>
              <a:t> di </a:t>
            </a:r>
            <a:r>
              <a:rPr lang="en-US" sz="2500" dirty="0" err="1"/>
              <a:t>riserva</a:t>
            </a:r>
            <a:endParaRPr lang="en-US" sz="2500" dirty="0"/>
          </a:p>
          <a:p>
            <a:pPr marL="403225" indent="-403225">
              <a:spcBef>
                <a:spcPts val="1200"/>
              </a:spcBef>
              <a:buSzPct val="95000"/>
              <a:buFontTx/>
              <a:buNone/>
              <a:defRPr/>
            </a:pPr>
            <a:r>
              <a:rPr lang="en-US" sz="2600" dirty="0"/>
              <a:t>La Fed </a:t>
            </a:r>
            <a:r>
              <a:rPr lang="en-US" sz="2600" dirty="0" err="1"/>
              <a:t>può</a:t>
            </a:r>
            <a:r>
              <a:rPr lang="en-US" sz="2600" dirty="0"/>
              <a:t> </a:t>
            </a:r>
            <a:r>
              <a:rPr lang="en-US" sz="2600" dirty="0" err="1"/>
              <a:t>controllare</a:t>
            </a:r>
            <a:r>
              <a:rPr lang="en-US" sz="2600" dirty="0"/>
              <a:t> </a:t>
            </a:r>
            <a:r>
              <a:rPr lang="en-US" sz="2600" dirty="0" err="1"/>
              <a:t>l'offerta</a:t>
            </a:r>
            <a:r>
              <a:rPr lang="en-US" sz="2600" dirty="0"/>
              <a:t> di </a:t>
            </a:r>
            <a:r>
              <a:rPr lang="en-US" sz="2600" dirty="0" err="1"/>
              <a:t>moneta</a:t>
            </a:r>
            <a:r>
              <a:rPr lang="en-US" sz="2600" dirty="0"/>
              <a:t> con:</a:t>
            </a:r>
          </a:p>
          <a:p>
            <a:pPr marL="506413" lvl="1">
              <a:lnSpc>
                <a:spcPct val="105000"/>
              </a:lnSpc>
              <a:spcBef>
                <a:spcPts val="400"/>
              </a:spcBef>
              <a:buClr>
                <a:srgbClr val="5F5F5F"/>
              </a:buClr>
              <a:buSzPct val="105000"/>
              <a:defRPr/>
            </a:pPr>
            <a:r>
              <a:rPr lang="en-US" sz="2500" dirty="0" err="1"/>
              <a:t>operazioni</a:t>
            </a:r>
            <a:r>
              <a:rPr lang="en-US" sz="2500" dirty="0"/>
              <a:t> di </a:t>
            </a:r>
            <a:r>
              <a:rPr lang="en-US" sz="2500" dirty="0" err="1"/>
              <a:t>mercato</a:t>
            </a:r>
            <a:r>
              <a:rPr lang="en-US" sz="2500" dirty="0"/>
              <a:t> </a:t>
            </a:r>
            <a:r>
              <a:rPr lang="en-US" sz="2500" dirty="0" err="1"/>
              <a:t>aperto</a:t>
            </a:r>
            <a:endParaRPr lang="en-US" sz="2500" dirty="0"/>
          </a:p>
          <a:p>
            <a:pPr marL="506413" lvl="1">
              <a:lnSpc>
                <a:spcPct val="105000"/>
              </a:lnSpc>
              <a:spcBef>
                <a:spcPts val="400"/>
              </a:spcBef>
              <a:buClr>
                <a:srgbClr val="5F5F5F"/>
              </a:buClr>
              <a:buSzPct val="105000"/>
              <a:defRPr/>
            </a:pPr>
            <a:r>
              <a:rPr lang="en-US" sz="2500" dirty="0" err="1"/>
              <a:t>l'obbligo</a:t>
            </a:r>
            <a:r>
              <a:rPr lang="en-US" sz="2500" dirty="0"/>
              <a:t> di </a:t>
            </a:r>
            <a:r>
              <a:rPr lang="en-US" sz="2500" dirty="0" err="1"/>
              <a:t>riserva</a:t>
            </a:r>
            <a:endParaRPr lang="en-US" sz="2500" dirty="0"/>
          </a:p>
          <a:p>
            <a:pPr marL="506413" lvl="1">
              <a:lnSpc>
                <a:spcPct val="105000"/>
              </a:lnSpc>
              <a:spcBef>
                <a:spcPts val="400"/>
              </a:spcBef>
              <a:buClr>
                <a:srgbClr val="5F5F5F"/>
              </a:buClr>
              <a:buSzPct val="105000"/>
              <a:defRPr/>
            </a:pPr>
            <a:r>
              <a:rPr lang="en-US" sz="2500" dirty="0"/>
              <a:t>il </a:t>
            </a:r>
            <a:r>
              <a:rPr lang="en-US" sz="2500" dirty="0" err="1"/>
              <a:t>tasso</a:t>
            </a:r>
            <a:r>
              <a:rPr lang="en-US" sz="2500" dirty="0"/>
              <a:t> di </a:t>
            </a:r>
            <a:r>
              <a:rPr lang="en-US" sz="2500" dirty="0" err="1"/>
              <a:t>sconto</a:t>
            </a:r>
            <a:endParaRPr lang="en-US" sz="2500" dirty="0"/>
          </a:p>
          <a:p>
            <a:pPr marL="506413" lvl="1">
              <a:lnSpc>
                <a:spcPct val="105000"/>
              </a:lnSpc>
              <a:spcBef>
                <a:spcPts val="400"/>
              </a:spcBef>
              <a:buClr>
                <a:srgbClr val="5F5F5F"/>
              </a:buClr>
              <a:buSzPct val="105000"/>
              <a:defRPr/>
            </a:pPr>
            <a:r>
              <a:rPr lang="en-US" sz="2500" dirty="0" err="1"/>
              <a:t>interessi</a:t>
            </a:r>
            <a:r>
              <a:rPr lang="en-US" sz="2500" dirty="0"/>
              <a:t> </a:t>
            </a:r>
            <a:r>
              <a:rPr lang="en-US" sz="2500" dirty="0" err="1"/>
              <a:t>sulle</a:t>
            </a:r>
            <a:r>
              <a:rPr lang="en-US" sz="2500" dirty="0"/>
              <a:t> </a:t>
            </a:r>
            <a:r>
              <a:rPr lang="en-US" sz="2500" dirty="0" err="1"/>
              <a:t>riserve</a:t>
            </a:r>
            <a:endParaRPr lang="en-US" sz="25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EFB443-FBE7-4CB3-43E0-C9C0A023912D}"/>
              </a:ext>
            </a:extLst>
          </p:cNvPr>
          <p:cNvSpPr/>
          <p:nvPr/>
        </p:nvSpPr>
        <p:spPr>
          <a:xfrm>
            <a:off x="449263" y="928688"/>
            <a:ext cx="8196262" cy="46037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4212" name="Rectangle 9">
            <a:extLst>
              <a:ext uri="{FF2B5EF4-FFF2-40B4-BE49-F238E27FC236}">
                <a16:creationId xmlns:a16="http://schemas.microsoft.com/office/drawing/2014/main" id="{D60DB16E-1402-387D-AD60-DD7A1033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3" y="6407150"/>
            <a:ext cx="501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99727AB-B42C-8E47-8F63-86C33CA35316}" type="slidenum">
              <a:rPr lang="en-US" altLang="en-US" sz="1600">
                <a:solidFill>
                  <a:srgbClr val="006666"/>
                </a:solidFill>
              </a:rPr>
              <a:t>43</a:t>
            </a:fld>
            <a:endParaRPr lang="en-US" altLang="en-US" sz="1600">
              <a:solidFill>
                <a:srgbClr val="006666"/>
              </a:solidFill>
            </a:endParaRPr>
          </a:p>
        </p:txBody>
      </p:sp>
      <p:sp>
        <p:nvSpPr>
          <p:cNvPr id="94213" name="Footer Placeholder 4">
            <a:extLst>
              <a:ext uri="{FF2B5EF4-FFF2-40B4-BE49-F238E27FC236}">
                <a16:creationId xmlns:a16="http://schemas.microsoft.com/office/drawing/2014/main" id="{C81F021F-63EB-333C-B0C0-58E18A486C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3129E-4EA5-E267-FE0B-37BA27129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284163"/>
            <a:ext cx="8245475" cy="558800"/>
          </a:xfrm>
        </p:spPr>
        <p:txBody>
          <a:bodyPr/>
          <a:lstStyle/>
          <a:p>
            <a:pPr algn="ctr">
              <a:defRPr/>
            </a:pPr>
            <a:r>
              <a:rPr lang="en-US" sz="3000" spc="800">
                <a:solidFill>
                  <a:srgbClr val="D52B6C"/>
                </a:solidFill>
              </a:rPr>
              <a:t>CAPITOLO RIASSUNTIVO</a:t>
            </a:r>
          </a:p>
        </p:txBody>
      </p:sp>
      <p:sp>
        <p:nvSpPr>
          <p:cNvPr id="96258" name="Content Placeholder 2">
            <a:extLst>
              <a:ext uri="{FF2B5EF4-FFF2-40B4-BE49-F238E27FC236}">
                <a16:creationId xmlns:a16="http://schemas.microsoft.com/office/drawing/2014/main" id="{8FD45BD3-485B-162C-9B90-E893D9E53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6250" y="1152525"/>
            <a:ext cx="8210550" cy="5141913"/>
          </a:xfrm>
        </p:spPr>
        <p:txBody>
          <a:bodyPr/>
          <a:lstStyle/>
          <a:p>
            <a:pPr marL="403225" indent="-403225">
              <a:spcBef>
                <a:spcPct val="15000"/>
              </a:spcBef>
              <a:buSzPct val="95000"/>
              <a:buFontTx/>
              <a:buNone/>
            </a:pPr>
            <a:r>
              <a:rPr lang="en-US" altLang="en-US" sz="2600"/>
              <a:t>Capitale bancario, leva finanziaria, requisiti patrimoniali</a:t>
            </a:r>
          </a:p>
          <a:p>
            <a:pPr marL="506413" lvl="1">
              <a:lnSpc>
                <a:spcPct val="105000"/>
              </a:lnSpc>
              <a:spcBef>
                <a:spcPts val="800"/>
              </a:spcBef>
              <a:buClr>
                <a:srgbClr val="5F5F5F"/>
              </a:buClr>
              <a:buSzPct val="105000"/>
            </a:pPr>
            <a:r>
              <a:rPr lang="en-US" altLang="en-US" sz="2600"/>
              <a:t>Il capitale bancario è il patrimonio netto della banca. </a:t>
            </a:r>
          </a:p>
          <a:p>
            <a:pPr marL="506413" lvl="1">
              <a:lnSpc>
                <a:spcPct val="105000"/>
              </a:lnSpc>
              <a:spcBef>
                <a:spcPts val="800"/>
              </a:spcBef>
              <a:buClr>
                <a:srgbClr val="5F5F5F"/>
              </a:buClr>
              <a:buSzPct val="105000"/>
            </a:pPr>
            <a:r>
              <a:rPr lang="en-US" altLang="en-US" sz="2600"/>
              <a:t>Poiché le banche sono fortemente indebitate, un piccolo calo del valore delle attività bancarie può avere un impatto enorme sul capitale della banca. </a:t>
            </a:r>
          </a:p>
          <a:p>
            <a:pPr marL="506413" lvl="1">
              <a:lnSpc>
                <a:spcPct val="105000"/>
              </a:lnSpc>
              <a:spcBef>
                <a:spcPts val="800"/>
              </a:spcBef>
              <a:buClr>
                <a:srgbClr val="5F5F5F"/>
              </a:buClr>
              <a:buSzPct val="105000"/>
            </a:pPr>
            <a:r>
              <a:rPr lang="en-US" altLang="en-US" sz="2400"/>
              <a:t>Le autorità di regolamentazione bancaria richiedono che le banche detengano un capitale sufficiente a garantire il rimborso dei depositanti. </a:t>
            </a:r>
            <a:endParaRPr lang="en-US" altLang="en-US" sz="2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00ADB-8F70-2E1B-C56A-312FDF6DB689}"/>
              </a:ext>
            </a:extLst>
          </p:cNvPr>
          <p:cNvSpPr/>
          <p:nvPr/>
        </p:nvSpPr>
        <p:spPr>
          <a:xfrm>
            <a:off x="449263" y="928688"/>
            <a:ext cx="8196262" cy="46037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6260" name="Rectangle 9">
            <a:extLst>
              <a:ext uri="{FF2B5EF4-FFF2-40B4-BE49-F238E27FC236}">
                <a16:creationId xmlns:a16="http://schemas.microsoft.com/office/drawing/2014/main" id="{0EE69EFA-1C44-DE90-C32D-CB58F263A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263" y="6407150"/>
            <a:ext cx="5016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D36892-7A83-1047-B897-90476AF518B3}" type="slidenum">
              <a:rPr lang="en-US" altLang="en-US" sz="1600">
                <a:solidFill>
                  <a:srgbClr val="006666"/>
                </a:solidFill>
              </a:rPr>
              <a:t>44</a:t>
            </a:fld>
            <a:endParaRPr lang="en-US" altLang="en-US" sz="1600">
              <a:solidFill>
                <a:srgbClr val="006666"/>
              </a:solidFill>
            </a:endParaRPr>
          </a:p>
        </p:txBody>
      </p:sp>
      <p:sp>
        <p:nvSpPr>
          <p:cNvPr id="96261" name="Footer Placeholder 2">
            <a:extLst>
              <a:ext uri="{FF2B5EF4-FFF2-40B4-BE49-F238E27FC236}">
                <a16:creationId xmlns:a16="http://schemas.microsoft.com/office/drawing/2014/main" id="{89D06036-8F4F-CB76-5FA4-E9B7D1132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3">
            <a:extLst>
              <a:ext uri="{FF2B5EF4-FFF2-40B4-BE49-F238E27FC236}">
                <a16:creationId xmlns:a16="http://schemas.microsoft.com/office/drawing/2014/main" id="{7780C6DE-BE85-235D-CE39-F17F45BD1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4671BFB-E54C-572F-F9B6-AD07EDDEAF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Il </a:t>
            </a:r>
            <a:r>
              <a:rPr lang="en-US" altLang="en-US" dirty="0" err="1"/>
              <a:t>moneta</a:t>
            </a:r>
            <a:r>
              <a:rPr lang="en-US" altLang="en-US" dirty="0"/>
              <a:t>:  Tipi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90BCF79-9A97-F455-C521-69CFFEC03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31875" y="1584325"/>
            <a:ext cx="7334250" cy="3886200"/>
          </a:xfrm>
        </p:spPr>
        <p:txBody>
          <a:bodyPr/>
          <a:lstStyle/>
          <a:p>
            <a:pPr marL="404813" indent="-404813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altLang="en-US" sz="3000" b="1" dirty="0">
                <a:solidFill>
                  <a:srgbClr val="003366"/>
                </a:solidFill>
              </a:rPr>
              <a:t>Moneta Fiat</a:t>
            </a:r>
            <a:endParaRPr lang="en-US" altLang="en-US" sz="3000" dirty="0">
              <a:solidFill>
                <a:srgbClr val="990033"/>
              </a:solidFill>
            </a:endParaRPr>
          </a:p>
          <a:p>
            <a:pPr marL="909638" lvl="1" indent="-271463" eaLnBrk="1" hangingPunct="1">
              <a:lnSpc>
                <a:spcPct val="105000"/>
              </a:lnSpc>
              <a:buClr>
                <a:schemeClr val="tx1"/>
              </a:buClr>
              <a:buSzPct val="90000"/>
              <a:buFontTx/>
              <a:buChar char="•"/>
            </a:pPr>
            <a:r>
              <a:rPr lang="en-US" altLang="en-US" i="1" dirty="0"/>
              <a:t>non ha </a:t>
            </a:r>
            <a:r>
              <a:rPr lang="en-US" altLang="en-US" i="1" dirty="0" err="1"/>
              <a:t>valore</a:t>
            </a:r>
            <a:r>
              <a:rPr lang="en-US" altLang="en-US" i="1" dirty="0"/>
              <a:t> </a:t>
            </a:r>
            <a:r>
              <a:rPr lang="en-US" altLang="en-US" i="1" dirty="0" err="1"/>
              <a:t>intrinseco</a:t>
            </a:r>
            <a:endParaRPr lang="en-US" altLang="en-US" i="1" dirty="0"/>
          </a:p>
          <a:p>
            <a:pPr marL="909638" lvl="1" indent="-271463" eaLnBrk="1" hangingPunct="1">
              <a:lnSpc>
                <a:spcPct val="105000"/>
              </a:lnSpc>
              <a:buClr>
                <a:schemeClr val="tx1"/>
              </a:buClr>
              <a:buSzPct val="90000"/>
              <a:buFontTx/>
              <a:buChar char="•"/>
            </a:pPr>
            <a:r>
              <a:rPr lang="en-US" altLang="en-US" i="1" dirty="0" err="1"/>
              <a:t>esempio</a:t>
            </a:r>
            <a:r>
              <a:rPr lang="en-US" altLang="en-US" i="1" dirty="0"/>
              <a:t>: la carta </a:t>
            </a:r>
            <a:r>
              <a:rPr lang="en-US" altLang="en-US" i="1" dirty="0" err="1"/>
              <a:t>moneta</a:t>
            </a:r>
            <a:r>
              <a:rPr lang="en-US" altLang="en-US" i="1" dirty="0"/>
              <a:t> </a:t>
            </a:r>
            <a:r>
              <a:rPr lang="en-US" altLang="en-US" i="1" dirty="0" err="1"/>
              <a:t>che</a:t>
            </a:r>
            <a:r>
              <a:rPr lang="en-US" altLang="en-US" i="1" dirty="0"/>
              <a:t> </a:t>
            </a:r>
            <a:r>
              <a:rPr lang="en-US" altLang="en-US" i="1" dirty="0" err="1"/>
              <a:t>usiamo</a:t>
            </a:r>
            <a:endParaRPr lang="en-US" altLang="en-US" i="1" dirty="0"/>
          </a:p>
          <a:p>
            <a:pPr marL="404813" indent="-404813" eaLnBrk="1" hangingPunct="1">
              <a:buClr>
                <a:schemeClr val="tx1"/>
              </a:buClr>
              <a:buSzPct val="90000"/>
              <a:buFontTx/>
              <a:buAutoNum type="arabicPeriod"/>
            </a:pPr>
            <a:r>
              <a:rPr lang="en-US" altLang="en-US" sz="3000" b="1" dirty="0">
                <a:solidFill>
                  <a:srgbClr val="003366"/>
                </a:solidFill>
              </a:rPr>
              <a:t>Moneta </a:t>
            </a:r>
            <a:r>
              <a:rPr lang="en-US" altLang="en-US" sz="3000" b="1" dirty="0" err="1">
                <a:solidFill>
                  <a:srgbClr val="003366"/>
                </a:solidFill>
              </a:rPr>
              <a:t>merceologica</a:t>
            </a:r>
            <a:endParaRPr lang="en-US" altLang="en-US" sz="3000" dirty="0">
              <a:solidFill>
                <a:srgbClr val="990033"/>
              </a:solidFill>
            </a:endParaRPr>
          </a:p>
          <a:p>
            <a:pPr marL="909638" lvl="1" indent="-271463" eaLnBrk="1" hangingPunct="1">
              <a:lnSpc>
                <a:spcPct val="105000"/>
              </a:lnSpc>
              <a:buClr>
                <a:schemeClr val="tx1"/>
              </a:buClr>
              <a:buSzPct val="90000"/>
              <a:buFontTx/>
              <a:buChar char="•"/>
            </a:pPr>
            <a:r>
              <a:rPr lang="en-US" altLang="en-US" i="1" dirty="0"/>
              <a:t>ha un </a:t>
            </a:r>
            <a:r>
              <a:rPr lang="en-US" altLang="en-US" i="1" dirty="0" err="1"/>
              <a:t>valore</a:t>
            </a:r>
            <a:r>
              <a:rPr lang="en-US" altLang="en-US" i="1" dirty="0"/>
              <a:t> </a:t>
            </a:r>
            <a:r>
              <a:rPr lang="en-US" altLang="en-US" i="1" dirty="0" err="1"/>
              <a:t>intrinseco</a:t>
            </a:r>
            <a:endParaRPr lang="en-US" altLang="en-US" i="1" dirty="0"/>
          </a:p>
          <a:p>
            <a:pPr marL="909638" lvl="1" indent="-271463" eaLnBrk="1" hangingPunct="1">
              <a:lnSpc>
                <a:spcPct val="105000"/>
              </a:lnSpc>
              <a:buClr>
                <a:schemeClr val="tx1"/>
              </a:buClr>
              <a:buSzPct val="90000"/>
              <a:buFontTx/>
              <a:buChar char="•"/>
            </a:pPr>
            <a:r>
              <a:rPr lang="en-US" altLang="en-US" i="1" dirty="0" err="1"/>
              <a:t>esempi</a:t>
            </a:r>
            <a:r>
              <a:rPr lang="en-US" altLang="en-US" i="1" dirty="0"/>
              <a:t>: </a:t>
            </a:r>
            <a:r>
              <a:rPr lang="en-US" altLang="en-US" i="1" dirty="0" err="1"/>
              <a:t>monete</a:t>
            </a:r>
            <a:r>
              <a:rPr lang="en-US" altLang="en-US" i="1" dirty="0"/>
              <a:t> </a:t>
            </a:r>
            <a:r>
              <a:rPr lang="en-US" altLang="en-US" i="1" dirty="0" err="1"/>
              <a:t>d’oro</a:t>
            </a:r>
            <a:r>
              <a:rPr lang="en-US" altLang="en-US" i="1" dirty="0"/>
              <a:t> (Sistema </a:t>
            </a:r>
            <a:r>
              <a:rPr lang="en-US" altLang="en-US" i="1" dirty="0" err="1"/>
              <a:t>aureo</a:t>
            </a:r>
            <a:r>
              <a:rPr lang="en-US" altLang="en-US" i="1" dirty="0"/>
              <a:t>), </a:t>
            </a:r>
            <a:br>
              <a:rPr lang="en-US" altLang="en-US" i="1" dirty="0"/>
            </a:br>
            <a:r>
              <a:rPr lang="en-US" altLang="en-US" i="1" dirty="0" err="1"/>
              <a:t>sigarette</a:t>
            </a:r>
            <a:r>
              <a:rPr lang="en-US" altLang="en-US" i="1" dirty="0"/>
              <a:t> </a:t>
            </a:r>
            <a:r>
              <a:rPr lang="en-US" altLang="en-US" i="1" dirty="0" err="1"/>
              <a:t>nei</a:t>
            </a:r>
            <a:r>
              <a:rPr lang="en-US" altLang="en-US" i="1" dirty="0"/>
              <a:t> </a:t>
            </a:r>
            <a:r>
              <a:rPr lang="en-US" altLang="en-US" i="1" dirty="0" err="1"/>
              <a:t>campi</a:t>
            </a:r>
            <a:r>
              <a:rPr lang="en-US" altLang="en-US" i="1" dirty="0"/>
              <a:t> P.O.W.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3">
            <a:extLst>
              <a:ext uri="{FF2B5EF4-FFF2-40B4-BE49-F238E27FC236}">
                <a16:creationId xmlns:a16="http://schemas.microsoft.com/office/drawing/2014/main" id="{06326E35-184C-4EC4-4A28-7BE582611D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067BA40-011F-0676-F43F-27E28F062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Ora provate voi:</a:t>
            </a:r>
            <a:br>
              <a:rPr lang="en-US" altLang="en-US" i="1"/>
            </a:br>
            <a:r>
              <a:rPr lang="en-US" altLang="en-US" sz="3600" b="0" i="1"/>
              <a:t>Domanda di discussione</a:t>
            </a:r>
            <a:endParaRPr lang="en-US" altLang="en-US" b="0" i="1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3780B86-7DB9-9C8C-2AA2-4946E24D6B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622425"/>
            <a:ext cx="7326313" cy="4451350"/>
          </a:xfrm>
        </p:spPr>
        <p:txBody>
          <a:bodyPr/>
          <a:lstStyle/>
          <a:p>
            <a:pPr marL="519113" indent="-519113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80000"/>
              <a:buFontTx/>
              <a:buNone/>
            </a:pPr>
            <a:r>
              <a:rPr lang="en-US" altLang="en-US" sz="3000"/>
              <a:t>Quali di questi sono soldi</a:t>
            </a:r>
            <a:r>
              <a:rPr lang="en-US" altLang="en-US" sz="3000" b="1" i="1">
                <a:solidFill>
                  <a:srgbClr val="800080"/>
                </a:solidFill>
              </a:rPr>
              <a:t>? </a:t>
            </a:r>
          </a:p>
          <a:p>
            <a:pPr marL="519113" indent="-519113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80000"/>
              <a:buFontTx/>
              <a:buNone/>
            </a:pPr>
            <a:r>
              <a:rPr lang="en-US" altLang="en-US" sz="3000" i="1"/>
              <a:t>a. </a:t>
            </a:r>
            <a:r>
              <a:rPr lang="en-US" altLang="en-US" sz="3000"/>
              <a:t>Valuta</a:t>
            </a:r>
          </a:p>
          <a:p>
            <a:pPr marL="519113" indent="-519113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80000"/>
              <a:buFontTx/>
              <a:buNone/>
            </a:pPr>
            <a:r>
              <a:rPr lang="en-US" altLang="en-US" sz="3000" i="1"/>
              <a:t>b. </a:t>
            </a:r>
            <a:r>
              <a:rPr lang="en-US" altLang="en-US" sz="3000"/>
              <a:t>Assegni</a:t>
            </a:r>
          </a:p>
          <a:p>
            <a:pPr marL="519113" indent="-519113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80000"/>
              <a:buFontTx/>
              <a:buNone/>
            </a:pPr>
            <a:r>
              <a:rPr lang="en-US" altLang="en-US" sz="3000" i="1"/>
              <a:t>c. </a:t>
            </a:r>
            <a:r>
              <a:rPr lang="en-US" altLang="en-US" sz="3000"/>
              <a:t>Depositi in conto corrente </a:t>
            </a:r>
            <a:br>
              <a:rPr lang="en-US" altLang="en-US" sz="3000"/>
            </a:br>
            <a:r>
              <a:rPr lang="en-US" altLang="en-US" sz="3000"/>
              <a:t>(chiamati </a:t>
            </a:r>
            <a:r>
              <a:rPr lang="en-US" altLang="en-US" sz="3000">
                <a:solidFill>
                  <a:srgbClr val="A50021"/>
                </a:solidFill>
              </a:rPr>
              <a:t>depositi a vista</a:t>
            </a:r>
            <a:r>
              <a:rPr lang="en-US" altLang="en-US" sz="3000"/>
              <a:t>)</a:t>
            </a:r>
          </a:p>
          <a:p>
            <a:pPr marL="519113" indent="-519113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80000"/>
              <a:buFontTx/>
              <a:buNone/>
            </a:pPr>
            <a:r>
              <a:rPr lang="en-US" altLang="en-US" sz="3000" i="1"/>
              <a:t>d. </a:t>
            </a:r>
            <a:r>
              <a:rPr lang="en-US" altLang="en-US" sz="3000"/>
              <a:t>Carte di credito</a:t>
            </a:r>
          </a:p>
          <a:p>
            <a:pPr marL="519113" indent="-519113" eaLnBrk="1" hangingPunct="1">
              <a:lnSpc>
                <a:spcPct val="90000"/>
              </a:lnSpc>
              <a:spcBef>
                <a:spcPct val="50000"/>
              </a:spcBef>
              <a:buClr>
                <a:srgbClr val="333399"/>
              </a:buClr>
              <a:buSzPct val="80000"/>
              <a:buFontTx/>
              <a:buNone/>
            </a:pPr>
            <a:r>
              <a:rPr lang="en-US" altLang="en-US" sz="3000" i="1"/>
              <a:t>e. </a:t>
            </a:r>
            <a:r>
              <a:rPr lang="en-US" altLang="en-US" sz="3000"/>
              <a:t>Certificati di deposito </a:t>
            </a:r>
            <a:br>
              <a:rPr lang="en-US" altLang="en-US" sz="3000"/>
            </a:br>
            <a:r>
              <a:rPr lang="en-US" altLang="en-US" sz="3000"/>
              <a:t>(chiamati </a:t>
            </a:r>
            <a:r>
              <a:rPr lang="en-US" altLang="en-US" sz="3000">
                <a:solidFill>
                  <a:srgbClr val="A50021"/>
                </a:solidFill>
              </a:rPr>
              <a:t>depositi a tempo</a:t>
            </a:r>
            <a:r>
              <a:rPr lang="en-US" altLang="en-US" sz="3000"/>
              <a:t>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>
            <a:extLst>
              <a:ext uri="{FF2B5EF4-FFF2-40B4-BE49-F238E27FC236}">
                <a16:creationId xmlns:a16="http://schemas.microsoft.com/office/drawing/2014/main" id="{587A4201-64D2-8ECD-FFA4-50BB5BB2A5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D2BB866-2D76-403C-AB5B-F71D5EB33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L'offerta di moneta e la politica monetaria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0ACE809-9C4D-CF55-2C1A-EC9EF3184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625" y="1797050"/>
            <a:ext cx="7367588" cy="33258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 dirty="0" err="1"/>
              <a:t>L'</a:t>
            </a:r>
            <a:r>
              <a:rPr lang="en-US" altLang="en-US" sz="3000" b="1" dirty="0" err="1">
                <a:solidFill>
                  <a:schemeClr val="accent2"/>
                </a:solidFill>
              </a:rPr>
              <a:t>offerta</a:t>
            </a:r>
            <a:r>
              <a:rPr lang="en-US" altLang="en-US" sz="3000" b="1" dirty="0">
                <a:solidFill>
                  <a:schemeClr val="accent2"/>
                </a:solidFill>
              </a:rPr>
              <a:t> di </a:t>
            </a:r>
            <a:r>
              <a:rPr lang="en-US" altLang="en-US" sz="3000" b="1" dirty="0" err="1">
                <a:solidFill>
                  <a:schemeClr val="accent2"/>
                </a:solidFill>
              </a:rPr>
              <a:t>moneta</a:t>
            </a:r>
            <a:r>
              <a:rPr lang="en-US" altLang="en-US" sz="3000" b="1" dirty="0">
                <a:solidFill>
                  <a:schemeClr val="accent2"/>
                </a:solidFill>
              </a:rPr>
              <a:t> </a:t>
            </a:r>
            <a:r>
              <a:rPr lang="en-US" altLang="en-US" sz="3000" dirty="0" err="1"/>
              <a:t>è</a:t>
            </a:r>
            <a:r>
              <a:rPr lang="en-US" altLang="en-US" sz="3000" dirty="0"/>
              <a:t> la </a:t>
            </a:r>
            <a:r>
              <a:rPr lang="en-US" altLang="en-US" sz="3000" dirty="0" err="1"/>
              <a:t>quantità</a:t>
            </a:r>
            <a:r>
              <a:rPr lang="en-US" altLang="en-US" sz="3000" dirty="0"/>
              <a:t> di 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disponibile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nell'economia</a:t>
            </a:r>
            <a:r>
              <a:rPr lang="en-US" altLang="en-US" sz="3000" dirty="0"/>
              <a:t>. Se 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merce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offerta</a:t>
            </a:r>
            <a:r>
              <a:rPr lang="en-US" altLang="en-US" sz="3000" dirty="0"/>
              <a:t> = Q </a:t>
            </a:r>
            <a:r>
              <a:rPr lang="en-US" altLang="en-US" sz="3000" dirty="0" err="1"/>
              <a:t>moneta</a:t>
            </a:r>
            <a:endParaRPr lang="en-US" altLang="en-US" sz="3000" dirty="0"/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 b="1" dirty="0">
                <a:solidFill>
                  <a:schemeClr val="accent2"/>
                </a:solidFill>
              </a:rPr>
              <a:t>La </a:t>
            </a:r>
            <a:r>
              <a:rPr lang="en-US" altLang="en-US" sz="3000" b="1" dirty="0" err="1">
                <a:solidFill>
                  <a:schemeClr val="accent2"/>
                </a:solidFill>
              </a:rPr>
              <a:t>politica</a:t>
            </a:r>
            <a:r>
              <a:rPr lang="en-US" altLang="en-US" sz="3000" b="1" dirty="0">
                <a:solidFill>
                  <a:schemeClr val="accent2"/>
                </a:solidFill>
              </a:rPr>
              <a:t> </a:t>
            </a:r>
            <a:r>
              <a:rPr lang="en-US" altLang="en-US" sz="3000" b="1" dirty="0" err="1">
                <a:solidFill>
                  <a:schemeClr val="accent2"/>
                </a:solidFill>
              </a:rPr>
              <a:t>monetaria</a:t>
            </a:r>
            <a:r>
              <a:rPr lang="en-US" altLang="en-US" sz="3000" b="1" dirty="0">
                <a:solidFill>
                  <a:schemeClr val="accent2"/>
                </a:solidFill>
              </a:rPr>
              <a:t> </a:t>
            </a:r>
            <a:r>
              <a:rPr lang="en-US" altLang="en-US" sz="3000" dirty="0" err="1"/>
              <a:t>è</a:t>
            </a:r>
            <a:r>
              <a:rPr lang="en-US" altLang="en-US" sz="3000" dirty="0"/>
              <a:t> il </a:t>
            </a:r>
            <a:r>
              <a:rPr lang="en-US" altLang="en-US" sz="3000" dirty="0" err="1"/>
              <a:t>controllo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dell'offerta</a:t>
            </a:r>
            <a:r>
              <a:rPr lang="en-US" altLang="en-US" sz="3000" dirty="0"/>
              <a:t> di 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. 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3">
            <a:extLst>
              <a:ext uri="{FF2B5EF4-FFF2-40B4-BE49-F238E27FC236}">
                <a16:creationId xmlns:a16="http://schemas.microsoft.com/office/drawing/2014/main" id="{587A4201-64D2-8ECD-FFA4-50BB5BB2A5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D2BB866-2D76-403C-AB5B-F71D5EB33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L'offerta di moneta e la politica monetaria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60ACE809-9C4D-CF55-2C1A-EC9EF3184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625" y="1797050"/>
            <a:ext cx="7367588" cy="4164363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>
                <a:schemeClr val="tx1"/>
              </a:buClr>
              <a:buNone/>
            </a:pPr>
            <a:r>
              <a:rPr lang="en-US" altLang="en-US" sz="3000" dirty="0"/>
              <a:t>Il </a:t>
            </a:r>
            <a:r>
              <a:rPr lang="en-US" altLang="en-US" sz="3000" dirty="0" err="1"/>
              <a:t>controllo</a:t>
            </a:r>
            <a:r>
              <a:rPr lang="en-US" altLang="en-US" sz="3000" dirty="0"/>
              <a:t> dell O di 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è</a:t>
            </a:r>
            <a:r>
              <a:rPr lang="en-US" altLang="en-US" sz="3000" dirty="0"/>
              <a:t> con </a:t>
            </a:r>
            <a:r>
              <a:rPr lang="en-US" altLang="en-US" sz="3000" dirty="0" err="1"/>
              <a:t>operazioni</a:t>
            </a:r>
            <a:r>
              <a:rPr lang="en-US" altLang="en-US" sz="3000" dirty="0"/>
              <a:t> di </a:t>
            </a:r>
            <a:r>
              <a:rPr lang="en-US" altLang="en-US" sz="3000" dirty="0" err="1"/>
              <a:t>mercato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aperto</a:t>
            </a:r>
            <a:r>
              <a:rPr lang="en-US" altLang="en-US" sz="3000" dirty="0"/>
              <a:t> (</a:t>
            </a:r>
            <a:r>
              <a:rPr lang="en-US" altLang="en-US" sz="3000" dirty="0" err="1"/>
              <a:t>acquisto</a:t>
            </a:r>
            <a:r>
              <a:rPr lang="en-US" altLang="en-US" sz="3000" dirty="0"/>
              <a:t> o </a:t>
            </a:r>
            <a:r>
              <a:rPr lang="en-US" altLang="en-US" sz="3000" dirty="0" err="1"/>
              <a:t>vendita</a:t>
            </a:r>
            <a:r>
              <a:rPr lang="en-US" altLang="en-US" sz="3000" dirty="0"/>
              <a:t> di </a:t>
            </a:r>
            <a:r>
              <a:rPr lang="en-US" altLang="en-US" sz="3000" dirty="0" err="1"/>
              <a:t>titoli</a:t>
            </a:r>
            <a:r>
              <a:rPr lang="en-US" altLang="en-US" sz="3000" dirty="0"/>
              <a:t> di </a:t>
            </a:r>
            <a:r>
              <a:rPr lang="en-US" altLang="en-US" sz="3000" dirty="0" err="1"/>
              <a:t>debito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pubblico</a:t>
            </a:r>
            <a:r>
              <a:rPr lang="en-US" altLang="en-US" sz="3000" dirty="0"/>
              <a:t>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 dirty="0"/>
              <a:t> ⇡ O 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stampa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 e </a:t>
            </a:r>
            <a:r>
              <a:rPr lang="en-US" altLang="en-US" sz="3000" dirty="0" err="1"/>
              <a:t>compra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titoli</a:t>
            </a:r>
            <a:r>
              <a:rPr lang="en-US" altLang="en-US" sz="3000" dirty="0"/>
              <a:t> (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lascia</a:t>
            </a:r>
            <a:r>
              <a:rPr lang="en-US" altLang="en-US" sz="3000" dirty="0"/>
              <a:t> BC ed </a:t>
            </a:r>
            <a:r>
              <a:rPr lang="en-US" altLang="en-US" sz="3000" dirty="0" err="1"/>
              <a:t>entra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nel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pubblico</a:t>
            </a:r>
            <a:r>
              <a:rPr lang="en-US" altLang="en-US" sz="3000" dirty="0"/>
              <a:t>)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en-US" sz="3000" dirty="0"/>
              <a:t>⇣ O 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 BC </a:t>
            </a:r>
            <a:r>
              <a:rPr lang="en-US" altLang="en-US" sz="3000" dirty="0" err="1"/>
              <a:t>vende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titoli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meno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moneta</a:t>
            </a:r>
            <a:r>
              <a:rPr lang="en-US" altLang="en-US" sz="3000" dirty="0"/>
              <a:t> al </a:t>
            </a:r>
            <a:r>
              <a:rPr lang="en-US" altLang="en-US" sz="3000" dirty="0" err="1"/>
              <a:t>pubblico</a:t>
            </a:r>
            <a:r>
              <a:rPr lang="en-US" alt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90882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3">
            <a:extLst>
              <a:ext uri="{FF2B5EF4-FFF2-40B4-BE49-F238E27FC236}">
                <a16:creationId xmlns:a16="http://schemas.microsoft.com/office/drawing/2014/main" id="{4D3D87CC-4B43-AC50-C685-35344C343E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200">
                <a:solidFill>
                  <a:schemeClr val="bg2"/>
                </a:solidFill>
              </a:rPr>
              <a:t>Prof. Aniello Ferraro</a:t>
            </a:r>
            <a:endParaRPr lang="en-US" altLang="en-US" sz="1200">
              <a:solidFill>
                <a:schemeClr val="bg2"/>
              </a:solidFill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242C19F-5790-6339-F75C-6159CB2A7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 banca centrale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85DDF729-FB0F-DC06-6D9D-A9F81E93A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3788" y="1395413"/>
            <a:ext cx="7402512" cy="1223962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sz="3000"/>
              <a:t>La politica monetaria è condotta dalla </a:t>
            </a:r>
            <a:r>
              <a:rPr lang="en-US" altLang="en-US" sz="3000">
                <a:solidFill>
                  <a:schemeClr val="accent2"/>
                </a:solidFill>
              </a:rPr>
              <a:t>banca centrale </a:t>
            </a:r>
            <a:r>
              <a:rPr lang="en-US" altLang="en-US" sz="3000"/>
              <a:t>di un paese.  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1C537559-F046-CDDD-E0B5-247FFAB85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25" y="2997200"/>
            <a:ext cx="73929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5000"/>
              </a:lnSpc>
              <a:buClr>
                <a:schemeClr val="tx1"/>
              </a:buClr>
            </a:pPr>
            <a:r>
              <a:rPr lang="en-US" altLang="en-US" sz="3000"/>
              <a:t>Esempi sono la Banca Centrale Europea (BCE) nell'Eurozona, la Banca d'Inghilterra (BoE) nel Regno Unito o la Federal Reserve Bank negli Stati Uniti (FED).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4.0.1088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3504</Words>
  <Application>Microsoft Macintosh PowerPoint</Application>
  <PresentationFormat>Presentazione su schermo (4:3)</PresentationFormat>
  <Paragraphs>408</Paragraphs>
  <Slides>44</Slides>
  <Notes>41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50" baseType="lpstr">
      <vt:lpstr>Arial</vt:lpstr>
      <vt:lpstr>Tahoma</vt:lpstr>
      <vt:lpstr>Times New Roman</vt:lpstr>
      <vt:lpstr>Wingdings</vt:lpstr>
      <vt:lpstr>Default Design</vt:lpstr>
      <vt:lpstr>Equation</vt:lpstr>
      <vt:lpstr>Capitolo 4: Il sistema monetario: Cos'è e come funziona</vt:lpstr>
      <vt:lpstr>In questo capitolo si apprende</vt:lpstr>
      <vt:lpstr>moneta: definizione</vt:lpstr>
      <vt:lpstr>La mineta:  Funzioni</vt:lpstr>
      <vt:lpstr>Il moneta:  Tipi</vt:lpstr>
      <vt:lpstr>Ora provate voi: Domanda di discussione</vt:lpstr>
      <vt:lpstr>L'offerta di moneta e la politica monetaria</vt:lpstr>
      <vt:lpstr>L'offerta di moneta e la politica monetaria</vt:lpstr>
      <vt:lpstr>La banca centrale</vt:lpstr>
      <vt:lpstr>Misure della massa monetaria nell'Eurozona: Dicembre 2012</vt:lpstr>
      <vt:lpstr>Il ruolo delle banche nel sistema monetario</vt:lpstr>
      <vt:lpstr>Alcune premesse</vt:lpstr>
      <vt:lpstr>Il ruolo delle banche nel sistema monetario</vt:lpstr>
      <vt:lpstr>SCENARIO 1: Nessuna banca</vt:lpstr>
      <vt:lpstr>SCENARIO 2:   banca con riserva al 100 per cento</vt:lpstr>
      <vt:lpstr>SCENARIO 3:   Banca a riserva frazionaria</vt:lpstr>
      <vt:lpstr>SCENARIO 3:   Banca a riserva frazionaria</vt:lpstr>
      <vt:lpstr>SCENARIO 3:   Banca a riserva frazionaria</vt:lpstr>
      <vt:lpstr>Trovare l'importo totale del moneta:</vt:lpstr>
      <vt:lpstr>Creazione di moneta nel sistema bancario</vt:lpstr>
      <vt:lpstr>Capitale bancario, leva finanziaria e requisiti patrimoniali</vt:lpstr>
      <vt:lpstr>Capitale bancario, leva finanziaria e requisiti patrimoniali</vt:lpstr>
      <vt:lpstr>Capitale bancario, leva finanziaria e requisiti patrimoniali</vt:lpstr>
      <vt:lpstr>Capitale bancario, leva finanziaria e requisiti patrimoniali</vt:lpstr>
      <vt:lpstr>Capitale bancario, leva finanziaria e requisiti patrimoniali</vt:lpstr>
      <vt:lpstr>Un modello di offerta di moneta</vt:lpstr>
      <vt:lpstr>Risolvere il problema dell'offerta di moneta:</vt:lpstr>
      <vt:lpstr>Il moltiplicatore monetario</vt:lpstr>
      <vt:lpstr>Presentazione standard di PowerPoint</vt:lpstr>
      <vt:lpstr>Ora provate voi... Il moltiplicatore di moneta</vt:lpstr>
      <vt:lpstr>Risposta</vt:lpstr>
      <vt:lpstr>Gli strumenti della politica monetaria</vt:lpstr>
      <vt:lpstr>Gli strumenti della politica monetaria</vt:lpstr>
      <vt:lpstr>Problemi di controllo dell'offerta di moneta</vt:lpstr>
      <vt:lpstr>STUDIO DI CASO:    Quantitative Easing</vt:lpstr>
      <vt:lpstr>STUDIO DI CASO:    Fallimenti bancari negli anni '30 </vt:lpstr>
      <vt:lpstr>STUDIO DI CASO:    Quantitative Easing</vt:lpstr>
      <vt:lpstr>STUDIO DI CASO:    Fallimenti bancari negli anni '30 </vt:lpstr>
      <vt:lpstr>STUDIO DI CASO:    Fallimenti bancari negli anni '30 </vt:lpstr>
      <vt:lpstr>STUDIO DI CASO:    Fallimenti bancari negli anni '30 </vt:lpstr>
      <vt:lpstr>Potrebbe accadere di nuovo?</vt:lpstr>
      <vt:lpstr>CAPITOLO RIASSUNTIVO</vt:lpstr>
      <vt:lpstr>CAPITOLO RIASSUNTIVO</vt:lpstr>
      <vt:lpstr>CAPITOLO RIASSUNTIVO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keywords>, docId:E9A5F20201613B45BD78D2C97A7994A8</cp:keywords>
  <cp:lastModifiedBy>Aniello Ferraro</cp:lastModifiedBy>
  <cp:revision>82</cp:revision>
  <dcterms:created xsi:type="dcterms:W3CDTF">2007-08-03T16:20:47Z</dcterms:created>
  <dcterms:modified xsi:type="dcterms:W3CDTF">2023-03-12T10:25:47Z</dcterms:modified>
</cp:coreProperties>
</file>