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21" r:id="rId3"/>
    <p:sldId id="311" r:id="rId4"/>
    <p:sldId id="307" r:id="rId5"/>
    <p:sldId id="325" r:id="rId6"/>
    <p:sldId id="341" r:id="rId7"/>
    <p:sldId id="3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21"/>
            <p14:sldId id="311"/>
            <p14:sldId id="307"/>
            <p14:sldId id="325"/>
            <p14:sldId id="341"/>
            <p14:sldId id="342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CC8CFB96-4101-45B1-9405-1BCF026755F7}"/>
    <pc:docChg chg="custSel delSld modSld modSection">
      <pc:chgData name="Massi Catenma" userId="7edd239430b66c60" providerId="LiveId" clId="{CC8CFB96-4101-45B1-9405-1BCF026755F7}" dt="2023-03-26T14:14:44.831" v="23" actId="404"/>
      <pc:docMkLst>
        <pc:docMk/>
      </pc:docMkLst>
      <pc:sldChg chg="modSp mod">
        <pc:chgData name="Massi Catenma" userId="7edd239430b66c60" providerId="LiveId" clId="{CC8CFB96-4101-45B1-9405-1BCF026755F7}" dt="2023-03-26T14:14:44.831" v="23" actId="404"/>
        <pc:sldMkLst>
          <pc:docMk/>
          <pc:sldMk cId="2471807738" sldId="256"/>
        </pc:sldMkLst>
        <pc:spChg chg="mod">
          <ac:chgData name="Massi Catenma" userId="7edd239430b66c60" providerId="LiveId" clId="{CC8CFB96-4101-45B1-9405-1BCF026755F7}" dt="2023-03-26T14:14:44.831" v="23" actId="404"/>
          <ac:spMkLst>
            <pc:docMk/>
            <pc:sldMk cId="2471807738" sldId="256"/>
            <ac:spMk id="2" creationId="{00000000-0000-0000-0000-000000000000}"/>
          </ac:spMkLst>
        </pc:spChg>
      </pc:sldChg>
      <pc:sldChg chg="del">
        <pc:chgData name="Massi Catenma" userId="7edd239430b66c60" providerId="LiveId" clId="{CC8CFB96-4101-45B1-9405-1BCF026755F7}" dt="2023-03-26T14:14:13.482" v="0" actId="47"/>
        <pc:sldMkLst>
          <pc:docMk/>
          <pc:sldMk cId="563981573" sldId="330"/>
        </pc:sldMkLst>
      </pc:sldChg>
      <pc:sldChg chg="del">
        <pc:chgData name="Massi Catenma" userId="7edd239430b66c60" providerId="LiveId" clId="{CC8CFB96-4101-45B1-9405-1BCF026755F7}" dt="2023-03-26T14:14:13.482" v="0" actId="47"/>
        <pc:sldMkLst>
          <pc:docMk/>
          <pc:sldMk cId="2651822978" sldId="340"/>
        </pc:sldMkLst>
      </pc:sldChg>
      <pc:sldChg chg="del">
        <pc:chgData name="Massi Catenma" userId="7edd239430b66c60" providerId="LiveId" clId="{CC8CFB96-4101-45B1-9405-1BCF026755F7}" dt="2023-03-26T14:14:13.482" v="0" actId="47"/>
        <pc:sldMkLst>
          <pc:docMk/>
          <pc:sldMk cId="3503334908" sldId="343"/>
        </pc:sldMkLst>
      </pc:sldChg>
      <pc:sldChg chg="del">
        <pc:chgData name="Massi Catenma" userId="7edd239430b66c60" providerId="LiveId" clId="{CC8CFB96-4101-45B1-9405-1BCF026755F7}" dt="2023-03-26T14:14:13.482" v="0" actId="47"/>
        <pc:sldMkLst>
          <pc:docMk/>
          <pc:sldMk cId="895158722" sldId="344"/>
        </pc:sldMkLst>
      </pc:sldChg>
      <pc:sldChg chg="del">
        <pc:chgData name="Massi Catenma" userId="7edd239430b66c60" providerId="LiveId" clId="{CC8CFB96-4101-45B1-9405-1BCF026755F7}" dt="2023-03-26T14:14:13.482" v="0" actId="47"/>
        <pc:sldMkLst>
          <pc:docMk/>
          <pc:sldMk cId="2662079917" sldId="3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3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Budget e Budgeting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20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41610" y="3429000"/>
            <a:ext cx="7348730" cy="1924311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86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8440" cy="64008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Il ciclo di Deming (PDCA, Plan-Do-Check-Act, Pianificare-Fare-Verificare-Agire) </a:t>
            </a: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6C1D35-FF13-F1BB-798E-0ECA1EAF5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07" y="1326416"/>
            <a:ext cx="9517902" cy="563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7CBB-22FF-ED74-8200-72FC161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Obiettivi del corso (2/2)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0EF69066-1B43-F458-5033-00226D01A48D}"/>
              </a:ext>
            </a:extLst>
          </p:cNvPr>
          <p:cNvSpPr txBox="1">
            <a:spLocks/>
          </p:cNvSpPr>
          <p:nvPr/>
        </p:nvSpPr>
        <p:spPr>
          <a:xfrm>
            <a:off x="521207" y="1088136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" dirty="0">
                <a:solidFill>
                  <a:srgbClr val="F5F5F5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000" dirty="0" err="1"/>
              <a:t>Cdg</a:t>
            </a:r>
            <a:r>
              <a:rPr lang="it-IT" sz="2000" dirty="0"/>
              <a:t> come attività di </a:t>
            </a:r>
            <a:r>
              <a:rPr lang="it-IT" sz="2000" b="1" dirty="0"/>
              <a:t>guida e orientamento della gestione</a:t>
            </a:r>
            <a:r>
              <a:rPr lang="it-IT" sz="2000" dirty="0"/>
              <a:t>, attraverso le seguenti fasi: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pianificazione</a:t>
            </a:r>
            <a:r>
              <a:rPr lang="it-IT" sz="2000" dirty="0"/>
              <a:t>: elaborazione delle strategie aziendali di medio-lungo periodo (2/5 anni) attraverso la valutazione  di punti di forza (</a:t>
            </a:r>
            <a:r>
              <a:rPr lang="it-IT" sz="2000" b="1" dirty="0" err="1"/>
              <a:t>S</a:t>
            </a:r>
            <a:r>
              <a:rPr lang="it-IT" sz="2000" dirty="0" err="1"/>
              <a:t>trengths</a:t>
            </a:r>
            <a:r>
              <a:rPr lang="it-IT" sz="2000" dirty="0"/>
              <a:t>), debolezze (</a:t>
            </a:r>
            <a:r>
              <a:rPr lang="it-IT" sz="2000" b="1" dirty="0" err="1"/>
              <a:t>W</a:t>
            </a:r>
            <a:r>
              <a:rPr lang="it-IT" sz="2000" dirty="0" err="1"/>
              <a:t>eaknesses</a:t>
            </a:r>
            <a:r>
              <a:rPr lang="it-IT" sz="2000" dirty="0"/>
              <a:t>), opportunità (</a:t>
            </a:r>
            <a:r>
              <a:rPr lang="it-IT" sz="2000" b="1" dirty="0" err="1"/>
              <a:t>O</a:t>
            </a:r>
            <a:r>
              <a:rPr lang="it-IT" sz="2000" dirty="0" err="1"/>
              <a:t>pportunities</a:t>
            </a:r>
            <a:r>
              <a:rPr lang="it-IT" sz="2000" dirty="0"/>
              <a:t>) e minacce (</a:t>
            </a:r>
            <a:r>
              <a:rPr lang="it-IT" sz="2000" b="1" dirty="0" err="1"/>
              <a:t>T</a:t>
            </a:r>
            <a:r>
              <a:rPr lang="it-IT" sz="2000" dirty="0" err="1"/>
              <a:t>hreats</a:t>
            </a:r>
            <a:r>
              <a:rPr lang="it-IT" sz="2000" dirty="0"/>
              <a:t>);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attuazione</a:t>
            </a:r>
            <a:r>
              <a:rPr lang="it-IT" sz="2000" dirty="0"/>
              <a:t>: programmare col </a:t>
            </a:r>
            <a:r>
              <a:rPr lang="it-IT" sz="2000" b="1" dirty="0"/>
              <a:t>budget</a:t>
            </a:r>
            <a:r>
              <a:rPr lang="it-IT" sz="2000" dirty="0"/>
              <a:t> le risorse aziendali per il raggiungimento degli obiettivi a breve termine (1 anno);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controllo</a:t>
            </a:r>
            <a:r>
              <a:rPr lang="it-IT" sz="2000" dirty="0"/>
              <a:t>: verificare che i programmi siano stati realizzati e che gli obiettivi siano stati raggiunti con report trimestrali/mensili/settimanali/giornalieri sugli </a:t>
            </a:r>
            <a:r>
              <a:rPr lang="it-IT" sz="2000" dirty="0" err="1"/>
              <a:t>indicaori</a:t>
            </a:r>
            <a:r>
              <a:rPr lang="it-IT" sz="2000" dirty="0"/>
              <a:t> di performance (</a:t>
            </a:r>
            <a:r>
              <a:rPr lang="it-IT" sz="2000" b="1" dirty="0"/>
              <a:t>K</a:t>
            </a:r>
            <a:r>
              <a:rPr lang="it-IT" sz="2000" dirty="0"/>
              <a:t>ey </a:t>
            </a:r>
            <a:r>
              <a:rPr lang="it-IT" sz="2000" b="1" dirty="0" err="1"/>
              <a:t>P</a:t>
            </a:r>
            <a:r>
              <a:rPr lang="it-IT" sz="2000" dirty="0" err="1"/>
              <a:t>erformace</a:t>
            </a:r>
            <a:r>
              <a:rPr lang="it-IT" sz="2000" dirty="0"/>
              <a:t> </a:t>
            </a:r>
            <a:r>
              <a:rPr lang="it-IT" sz="2000" b="1" dirty="0" err="1"/>
              <a:t>I</a:t>
            </a:r>
            <a:r>
              <a:rPr lang="it-IT" sz="2000" dirty="0" err="1"/>
              <a:t>ndicators</a:t>
            </a:r>
            <a:r>
              <a:rPr lang="it-IT" sz="2000" dirty="0"/>
              <a:t>); 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correzione</a:t>
            </a:r>
            <a:r>
              <a:rPr lang="it-IT" sz="2000" dirty="0"/>
              <a:t>: revisione dei piani per individuare nuove strategie più efficaci e nuovi obiettivi di miglioramento da programmare;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t-IT" sz="2000" dirty="0"/>
              <a:t>con obiettivo finale di </a:t>
            </a:r>
            <a:r>
              <a:rPr lang="it-IT" sz="2000" b="1" dirty="0"/>
              <a:t>supportare il circolo vizioso del miglioramento continuo</a:t>
            </a:r>
            <a:r>
              <a:rPr lang="it-IT" sz="2000" dirty="0"/>
              <a:t>.</a:t>
            </a:r>
            <a:endParaRPr lang="it-IT" sz="20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AA93EA-E029-2E79-6949-AAD010C37ADA}"/>
              </a:ext>
            </a:extLst>
          </p:cNvPr>
          <p:cNvSpPr/>
          <p:nvPr/>
        </p:nvSpPr>
        <p:spPr>
          <a:xfrm>
            <a:off x="959224" y="2985248"/>
            <a:ext cx="9941858" cy="851646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8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Budgeting vs Budget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521206" y="1243584"/>
            <a:ext cx="11183113" cy="5751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</a:t>
            </a:r>
            <a:r>
              <a:rPr lang="it-IT" sz="2000" b="1" dirty="0"/>
              <a:t>budgeting </a:t>
            </a:r>
            <a:r>
              <a:rPr lang="it-IT" sz="2000" dirty="0"/>
              <a:t>rappresenta il processo formale con cui i diversi manager dei centri di responsabilità discutono e si accordano su: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come partecipare nella propria area di responsabilità al raggiungimento degli obiettivi comuni d’azienda (</a:t>
            </a:r>
            <a:r>
              <a:rPr lang="it-IT" sz="2000" u="sng" dirty="0"/>
              <a:t>programmazione delle attività</a:t>
            </a:r>
            <a:r>
              <a:rPr lang="it-IT" sz="2000" dirty="0"/>
              <a:t>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come utilizzare le risorse disponibili (</a:t>
            </a:r>
            <a:r>
              <a:rPr lang="it-IT" sz="2000" u="sng" dirty="0"/>
              <a:t>programmazione dei costi o spese o investimenti</a:t>
            </a:r>
            <a:r>
              <a:rPr lang="it-IT" sz="2000" dirty="0"/>
              <a:t>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</a:t>
            </a:r>
            <a:r>
              <a:rPr lang="it-IT" sz="2000" b="1" dirty="0"/>
              <a:t>budget</a:t>
            </a:r>
            <a:r>
              <a:rPr lang="it-IT" sz="2000" dirty="0"/>
              <a:t> rappresenta la quantificazione, in termine numerica, delle attività e delle relative risorse necessarie che i vari manager di centri di responsabilità programmano per l’anno successivo. </a:t>
            </a:r>
          </a:p>
          <a:p>
            <a:pPr lvl="1">
              <a:lnSpc>
                <a:spcPct val="100000"/>
              </a:lnSpc>
            </a:pPr>
            <a:r>
              <a:rPr lang="it-IT" sz="2000" u="sng" dirty="0"/>
              <a:t>ogni centro di responsabilità ha un proprio budget</a:t>
            </a:r>
            <a:r>
              <a:rPr lang="it-IT" sz="2000" dirty="0"/>
              <a:t>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i budget dei centri di responsabilità sono legati da </a:t>
            </a:r>
            <a:r>
              <a:rPr lang="it-IT" sz="2000" u="sng" dirty="0"/>
              <a:t>rapporti causa/effetto</a:t>
            </a:r>
            <a:r>
              <a:rPr lang="it-IT" sz="2000" dirty="0"/>
              <a:t>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tutti i budget dei centri di responsabilità trovano sintesi unitaria del </a:t>
            </a:r>
            <a:r>
              <a:rPr lang="it-IT" sz="2000" u="sng" dirty="0"/>
              <a:t>budget di Conto Economico , Stato Patrimoniale e Flussi di cassa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085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16769" cy="640080"/>
          </a:xfrm>
        </p:spPr>
        <p:txBody>
          <a:bodyPr/>
          <a:lstStyle/>
          <a:p>
            <a:r>
              <a:rPr lang="it-IT" dirty="0"/>
              <a:t>Budget dei centri di responsabilità: rapporti causa-effetto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78B3013-AE4F-5A6E-18A4-76582EFD009C}"/>
              </a:ext>
            </a:extLst>
          </p:cNvPr>
          <p:cNvGrpSpPr/>
          <p:nvPr/>
        </p:nvGrpSpPr>
        <p:grpSpPr>
          <a:xfrm>
            <a:off x="823720" y="1283589"/>
            <a:ext cx="6675885" cy="5503736"/>
            <a:chOff x="823720" y="1283589"/>
            <a:chExt cx="6675885" cy="55037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95E756-F3F8-9178-5CDC-2D04CF4C090C}"/>
                </a:ext>
              </a:extLst>
            </p:cNvPr>
            <p:cNvSpPr/>
            <p:nvPr/>
          </p:nvSpPr>
          <p:spPr>
            <a:xfrm>
              <a:off x="3382134" y="1283589"/>
              <a:ext cx="1655064" cy="64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INVESTIMENTI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87FEF6-4174-D3E3-5FD8-B8C019E7D28E}"/>
                </a:ext>
              </a:extLst>
            </p:cNvPr>
            <p:cNvSpPr/>
            <p:nvPr/>
          </p:nvSpPr>
          <p:spPr>
            <a:xfrm>
              <a:off x="932688" y="1974533"/>
              <a:ext cx="1655064" cy="1399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VENDITE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 / cliente / canale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987590-B8F6-F13E-89A8-779F638F968E}"/>
                </a:ext>
              </a:extLst>
            </p:cNvPr>
            <p:cNvSpPr/>
            <p:nvPr/>
          </p:nvSpPr>
          <p:spPr>
            <a:xfrm>
              <a:off x="5369053" y="1974533"/>
              <a:ext cx="2130552" cy="12009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PRODOTTI FINITI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74D8AC-7E8C-46C9-0A9A-BF456DA98BED}"/>
                </a:ext>
              </a:extLst>
            </p:cNvPr>
            <p:cNvSpPr/>
            <p:nvPr/>
          </p:nvSpPr>
          <p:spPr>
            <a:xfrm>
              <a:off x="823720" y="3708083"/>
              <a:ext cx="1865376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COMMERCIALE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Forza vendita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Marketing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Distribuzione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C35D-7108-7698-866E-B28C4480B5AA}"/>
                </a:ext>
              </a:extLst>
            </p:cNvPr>
            <p:cNvSpPr/>
            <p:nvPr/>
          </p:nvSpPr>
          <p:spPr>
            <a:xfrm>
              <a:off x="5692703" y="3405189"/>
              <a:ext cx="1655064" cy="1551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MATERIE PRIME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71D25E-F4CE-B720-34F5-38557FA742FD}"/>
                </a:ext>
              </a:extLst>
            </p:cNvPr>
            <p:cNvCxnSpPr>
              <a:stCxn id="7" idx="2"/>
              <a:endCxn id="17" idx="0"/>
            </p:cNvCxnSpPr>
            <p:nvPr/>
          </p:nvCxnSpPr>
          <p:spPr>
            <a:xfrm flipH="1">
              <a:off x="1756408" y="3373565"/>
              <a:ext cx="3812" cy="3345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0ED6EC-5CB4-78C8-EC0B-B2A61B8542CA}"/>
                </a:ext>
              </a:extLst>
            </p:cNvPr>
            <p:cNvSpPr/>
            <p:nvPr/>
          </p:nvSpPr>
          <p:spPr>
            <a:xfrm>
              <a:off x="2983037" y="3540824"/>
              <a:ext cx="2351529" cy="1399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PRODUZIONE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per prodotto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Manodopera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Macchinari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Materiali consumati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FF88E34-DFE8-B4AD-B648-3BA1489F8B85}"/>
                </a:ext>
              </a:extLst>
            </p:cNvPr>
            <p:cNvCxnSpPr>
              <a:cxnSpLocks/>
              <a:stCxn id="7" idx="3"/>
              <a:endCxn id="21" idx="0"/>
            </p:cNvCxnSpPr>
            <p:nvPr/>
          </p:nvCxnSpPr>
          <p:spPr>
            <a:xfrm>
              <a:off x="2587752" y="2674049"/>
              <a:ext cx="1571050" cy="86677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8523066-163F-95BC-2E46-63A65C6F7233}"/>
                </a:ext>
              </a:extLst>
            </p:cNvPr>
            <p:cNvCxnSpPr>
              <a:cxnSpLocks/>
              <a:stCxn id="16" idx="2"/>
              <a:endCxn id="21" idx="0"/>
            </p:cNvCxnSpPr>
            <p:nvPr/>
          </p:nvCxnSpPr>
          <p:spPr>
            <a:xfrm flipH="1">
              <a:off x="4158802" y="3175445"/>
              <a:ext cx="2275527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0ED17-6D85-CB16-8254-C7F8F55ABBDF}"/>
                </a:ext>
              </a:extLst>
            </p:cNvPr>
            <p:cNvSpPr/>
            <p:nvPr/>
          </p:nvSpPr>
          <p:spPr>
            <a:xfrm>
              <a:off x="5680901" y="5381628"/>
              <a:ext cx="1655064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ACQUISTI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E5B92FA-96A1-5EF1-A2AE-B30307BD1406}"/>
                </a:ext>
              </a:extLst>
            </p:cNvPr>
            <p:cNvCxnSpPr>
              <a:cxnSpLocks/>
              <a:stCxn id="21" idx="2"/>
              <a:endCxn id="40" idx="0"/>
            </p:cNvCxnSpPr>
            <p:nvPr/>
          </p:nvCxnSpPr>
          <p:spPr>
            <a:xfrm>
              <a:off x="4158802" y="4939856"/>
              <a:ext cx="2349631" cy="4417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C7ED677-7741-436D-527C-0DC3E7FD67D5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flipH="1">
              <a:off x="6508433" y="4956621"/>
              <a:ext cx="11802" cy="4250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565E7A-13C0-398D-5F3C-F8E52E18B6D3}"/>
                </a:ext>
              </a:extLst>
            </p:cNvPr>
            <p:cNvSpPr/>
            <p:nvPr/>
          </p:nvSpPr>
          <p:spPr>
            <a:xfrm>
              <a:off x="896112" y="5609844"/>
              <a:ext cx="1655064" cy="8724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PERSONALE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costo per centro di responsabilità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074E326-3381-A361-8701-A47F44553778}"/>
                </a:ext>
              </a:extLst>
            </p:cNvPr>
            <p:cNvCxnSpPr>
              <a:cxnSpLocks/>
              <a:stCxn id="6" idx="2"/>
              <a:endCxn id="16" idx="1"/>
            </p:cNvCxnSpPr>
            <p:nvPr/>
          </p:nvCxnSpPr>
          <p:spPr>
            <a:xfrm>
              <a:off x="4209666" y="1923669"/>
              <a:ext cx="1159387" cy="65132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9FC2DBB-01A1-C257-4D7D-A01BDCC82AD4}"/>
                </a:ext>
              </a:extLst>
            </p:cNvPr>
            <p:cNvCxnSpPr>
              <a:cxnSpLocks/>
              <a:stCxn id="21" idx="0"/>
              <a:endCxn id="6" idx="2"/>
            </p:cNvCxnSpPr>
            <p:nvPr/>
          </p:nvCxnSpPr>
          <p:spPr>
            <a:xfrm flipV="1">
              <a:off x="4158802" y="1923669"/>
              <a:ext cx="50864" cy="1617155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A4B59CA-B781-0A25-F89E-2BEB14FA9217}"/>
                </a:ext>
              </a:extLst>
            </p:cNvPr>
            <p:cNvCxnSpPr>
              <a:cxnSpLocks/>
              <a:stCxn id="17" idx="0"/>
              <a:endCxn id="6" idx="2"/>
            </p:cNvCxnSpPr>
            <p:nvPr/>
          </p:nvCxnSpPr>
          <p:spPr>
            <a:xfrm flipV="1">
              <a:off x="1756408" y="1923669"/>
              <a:ext cx="2453258" cy="178441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9C1FFF9-25C6-9AFF-AD7C-DAB343530DE0}"/>
                </a:ext>
              </a:extLst>
            </p:cNvPr>
            <p:cNvCxnSpPr>
              <a:cxnSpLocks/>
              <a:stCxn id="6" idx="2"/>
              <a:endCxn id="18" idx="1"/>
            </p:cNvCxnSpPr>
            <p:nvPr/>
          </p:nvCxnSpPr>
          <p:spPr>
            <a:xfrm>
              <a:off x="4209666" y="1923669"/>
              <a:ext cx="1483037" cy="2257236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BF6621-FE51-00C7-80BB-6965B53F112C}"/>
                </a:ext>
              </a:extLst>
            </p:cNvPr>
            <p:cNvGrpSpPr/>
            <p:nvPr/>
          </p:nvGrpSpPr>
          <p:grpSpPr>
            <a:xfrm>
              <a:off x="2849210" y="5305235"/>
              <a:ext cx="2670048" cy="1482090"/>
              <a:chOff x="2859024" y="5267707"/>
              <a:chExt cx="2670048" cy="148209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48F47FA-9816-6769-1B38-51D4B0C66706}"/>
                  </a:ext>
                </a:extLst>
              </p:cNvPr>
              <p:cNvSpPr/>
              <p:nvPr/>
            </p:nvSpPr>
            <p:spPr>
              <a:xfrm>
                <a:off x="2859024" y="52677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4A68754-7B37-953F-2C0D-92F36CB394F5}"/>
                  </a:ext>
                </a:extLst>
              </p:cNvPr>
              <p:cNvSpPr/>
              <p:nvPr/>
            </p:nvSpPr>
            <p:spPr>
              <a:xfrm>
                <a:off x="3011424" y="54201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3357EE1-DD4C-B348-AF89-22EB0BC1B3C5}"/>
                  </a:ext>
                </a:extLst>
              </p:cNvPr>
              <p:cNvSpPr/>
              <p:nvPr/>
            </p:nvSpPr>
            <p:spPr>
              <a:xfrm>
                <a:off x="3163824" y="55725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C51216-2F74-063C-7955-A9253DEEAC9F}"/>
                  </a:ext>
                </a:extLst>
              </p:cNvPr>
              <p:cNvSpPr/>
              <p:nvPr/>
            </p:nvSpPr>
            <p:spPr>
              <a:xfrm>
                <a:off x="3316224" y="57249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DEB40DF-CE10-85E4-C1E2-2F5EF21F7A73}"/>
                  </a:ext>
                </a:extLst>
              </p:cNvPr>
              <p:cNvSpPr/>
              <p:nvPr/>
            </p:nvSpPr>
            <p:spPr>
              <a:xfrm>
                <a:off x="3468624" y="58773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29FBC6E-AA94-073A-DCA1-A20203DC1149}"/>
                </a:ext>
              </a:extLst>
            </p:cNvPr>
            <p:cNvCxnSpPr>
              <a:cxnSpLocks/>
              <a:stCxn id="7" idx="3"/>
              <a:endCxn id="82" idx="1"/>
            </p:cNvCxnSpPr>
            <p:nvPr/>
          </p:nvCxnSpPr>
          <p:spPr>
            <a:xfrm>
              <a:off x="2587752" y="2674049"/>
              <a:ext cx="261458" cy="306743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2FCF62A-BEB5-D67D-07CA-F087C07AC847}"/>
                </a:ext>
              </a:extLst>
            </p:cNvPr>
            <p:cNvCxnSpPr>
              <a:cxnSpLocks/>
              <a:stCxn id="21" idx="2"/>
              <a:endCxn id="82" idx="0"/>
            </p:cNvCxnSpPr>
            <p:nvPr/>
          </p:nvCxnSpPr>
          <p:spPr>
            <a:xfrm flipH="1">
              <a:off x="3879434" y="4939856"/>
              <a:ext cx="279368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C834960-F5DA-3E4C-B736-16A25B0F074B}"/>
                </a:ext>
              </a:extLst>
            </p:cNvPr>
            <p:cNvCxnSpPr>
              <a:cxnSpLocks/>
              <a:stCxn id="50" idx="3"/>
              <a:endCxn id="82" idx="1"/>
            </p:cNvCxnSpPr>
            <p:nvPr/>
          </p:nvCxnSpPr>
          <p:spPr>
            <a:xfrm flipV="1">
              <a:off x="2551176" y="5741480"/>
              <a:ext cx="298034" cy="30460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47C546F2-B65A-7328-C880-67365D062752}"/>
                </a:ext>
              </a:extLst>
            </p:cNvPr>
            <p:cNvCxnSpPr>
              <a:cxnSpLocks/>
              <a:stCxn id="50" idx="0"/>
              <a:endCxn id="17" idx="2"/>
            </p:cNvCxnSpPr>
            <p:nvPr/>
          </p:nvCxnSpPr>
          <p:spPr>
            <a:xfrm flipV="1">
              <a:off x="1723644" y="4832795"/>
              <a:ext cx="32764" cy="77704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EE90B80-8D41-8B94-4497-C16DBD3BB898}"/>
                </a:ext>
              </a:extLst>
            </p:cNvPr>
            <p:cNvCxnSpPr>
              <a:cxnSpLocks/>
              <a:stCxn id="50" idx="0"/>
              <a:endCxn id="21" idx="1"/>
            </p:cNvCxnSpPr>
            <p:nvPr/>
          </p:nvCxnSpPr>
          <p:spPr>
            <a:xfrm flipV="1">
              <a:off x="1723644" y="4240340"/>
              <a:ext cx="1259393" cy="136950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" name="Right Brace 118">
            <a:extLst>
              <a:ext uri="{FF2B5EF4-FFF2-40B4-BE49-F238E27FC236}">
                <a16:creationId xmlns:a16="http://schemas.microsoft.com/office/drawing/2014/main" id="{924191FF-7AA5-7984-112E-79D1F01C6335}"/>
              </a:ext>
            </a:extLst>
          </p:cNvPr>
          <p:cNvSpPr/>
          <p:nvPr/>
        </p:nvSpPr>
        <p:spPr>
          <a:xfrm>
            <a:off x="7661498" y="1904766"/>
            <a:ext cx="423672" cy="457756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Scroll: Vertical 119">
            <a:extLst>
              <a:ext uri="{FF2B5EF4-FFF2-40B4-BE49-F238E27FC236}">
                <a16:creationId xmlns:a16="http://schemas.microsoft.com/office/drawing/2014/main" id="{22731523-415D-C8B0-2691-7328DDE0B593}"/>
              </a:ext>
            </a:extLst>
          </p:cNvPr>
          <p:cNvSpPr/>
          <p:nvPr/>
        </p:nvSpPr>
        <p:spPr>
          <a:xfrm>
            <a:off x="8146479" y="1945481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 economico</a:t>
            </a:r>
            <a:endParaRPr lang="it-IT" dirty="0"/>
          </a:p>
        </p:txBody>
      </p:sp>
      <p:sp>
        <p:nvSpPr>
          <p:cNvPr id="123" name="Scroll: Vertical 122">
            <a:extLst>
              <a:ext uri="{FF2B5EF4-FFF2-40B4-BE49-F238E27FC236}">
                <a16:creationId xmlns:a16="http://schemas.microsoft.com/office/drawing/2014/main" id="{9F84B44B-8A93-31EC-25CA-CC95A7768098}"/>
              </a:ext>
            </a:extLst>
          </p:cNvPr>
          <p:cNvSpPr/>
          <p:nvPr/>
        </p:nvSpPr>
        <p:spPr>
          <a:xfrm>
            <a:off x="8146479" y="3637503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Flussi di cassa</a:t>
            </a:r>
            <a:endParaRPr lang="it-IT" dirty="0"/>
          </a:p>
        </p:txBody>
      </p:sp>
      <p:sp>
        <p:nvSpPr>
          <p:cNvPr id="124" name="Scroll: Vertical 123">
            <a:extLst>
              <a:ext uri="{FF2B5EF4-FFF2-40B4-BE49-F238E27FC236}">
                <a16:creationId xmlns:a16="http://schemas.microsoft.com/office/drawing/2014/main" id="{3D694FFD-8399-6056-E861-E0B460DBE632}"/>
              </a:ext>
            </a:extLst>
          </p:cNvPr>
          <p:cNvSpPr/>
          <p:nvPr/>
        </p:nvSpPr>
        <p:spPr>
          <a:xfrm>
            <a:off x="8143558" y="5381628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Stato Patrimoniale</a:t>
            </a:r>
            <a:endParaRPr lang="it-IT" dirty="0"/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504BD6E6-7AC1-14B8-DEFD-EADEBB7ADB6C}"/>
              </a:ext>
            </a:extLst>
          </p:cNvPr>
          <p:cNvSpPr/>
          <p:nvPr/>
        </p:nvSpPr>
        <p:spPr>
          <a:xfrm flipH="1">
            <a:off x="4986333" y="1215582"/>
            <a:ext cx="5803585" cy="733327"/>
          </a:xfrm>
          <a:prstGeom prst="curvedDownArrow">
            <a:avLst>
              <a:gd name="adj1" fmla="val 51472"/>
              <a:gd name="adj2" fmla="val 109816"/>
              <a:gd name="adj3" fmla="val 37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6" name="Content Placeholder 17">
            <a:extLst>
              <a:ext uri="{FF2B5EF4-FFF2-40B4-BE49-F238E27FC236}">
                <a16:creationId xmlns:a16="http://schemas.microsoft.com/office/drawing/2014/main" id="{00BEDCAC-3487-39BA-8ACE-27C7E20CF592}"/>
              </a:ext>
            </a:extLst>
          </p:cNvPr>
          <p:cNvSpPr txBox="1">
            <a:spLocks/>
          </p:cNvSpPr>
          <p:nvPr/>
        </p:nvSpPr>
        <p:spPr>
          <a:xfrm>
            <a:off x="9792050" y="1951100"/>
            <a:ext cx="2229610" cy="4836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600" dirty="0"/>
              <a:t>Margine contribuzione basso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Costi di struttura eccessivi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>
              <a:lnSpc>
                <a:spcPct val="100000"/>
              </a:lnSpc>
            </a:pPr>
            <a:r>
              <a:rPr lang="it-IT" sz="1600" dirty="0"/>
              <a:t>Dilazione pagamento fornitori &lt; incasso clienti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  <a:p>
            <a:pPr>
              <a:lnSpc>
                <a:spcPct val="100000"/>
              </a:lnSpc>
            </a:pPr>
            <a:r>
              <a:rPr lang="it-IT" sz="1600" dirty="0"/>
              <a:t>Magazzino eccessivo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Indebitamento eccessivo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58274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3" grpId="0" animBg="1"/>
      <p:bldP spid="124" grpId="0" animBg="1"/>
      <p:bldP spid="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Budgeting: calendario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28D661-7583-429E-E78B-CE00B612B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25" y="1380744"/>
            <a:ext cx="9580774" cy="47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7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4991</TotalTime>
  <Words>565</Words>
  <Application>Microsoft Office PowerPoint</Application>
  <PresentationFormat>Widescreen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WelcomeDoc</vt:lpstr>
      <vt:lpstr>Pianificazione e Controllo Lezione 3 Budget e Budgeting</vt:lpstr>
      <vt:lpstr>Programma del corso</vt:lpstr>
      <vt:lpstr>Il ciclo di Deming (PDCA, Plan-Do-Check-Act, Pianificare-Fare-Verificare-Agire) </vt:lpstr>
      <vt:lpstr>Obiettivi del corso (2/2)</vt:lpstr>
      <vt:lpstr>Budgeting vs Budget</vt:lpstr>
      <vt:lpstr>Budget dei centri di responsabilità: rapporti causa-effetto</vt:lpstr>
      <vt:lpstr>Budgeting: calendario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48</cp:revision>
  <dcterms:created xsi:type="dcterms:W3CDTF">2022-11-03T08:14:40Z</dcterms:created>
  <dcterms:modified xsi:type="dcterms:W3CDTF">2023-03-26T14:14:52Z</dcterms:modified>
  <cp:version/>
</cp:coreProperties>
</file>