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1"/>
  </p:notesMasterIdLst>
  <p:handoutMasterIdLst>
    <p:handoutMasterId r:id="rId82"/>
  </p:handoutMasterIdLst>
  <p:sldIdLst>
    <p:sldId id="256" r:id="rId2"/>
    <p:sldId id="257" r:id="rId3"/>
    <p:sldId id="305" r:id="rId4"/>
    <p:sldId id="306" r:id="rId5"/>
    <p:sldId id="307" r:id="rId6"/>
    <p:sldId id="308" r:id="rId7"/>
    <p:sldId id="309" r:id="rId8"/>
    <p:sldId id="310"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6" r:id="rId25"/>
    <p:sldId id="327" r:id="rId26"/>
    <p:sldId id="328" r:id="rId27"/>
    <p:sldId id="329" r:id="rId28"/>
    <p:sldId id="330" r:id="rId29"/>
    <p:sldId id="331" r:id="rId30"/>
    <p:sldId id="332" r:id="rId31"/>
    <p:sldId id="333" r:id="rId32"/>
    <p:sldId id="334" r:id="rId33"/>
    <p:sldId id="335" r:id="rId34"/>
    <p:sldId id="336" r:id="rId35"/>
    <p:sldId id="337" r:id="rId36"/>
    <p:sldId id="348" r:id="rId37"/>
    <p:sldId id="340" r:id="rId38"/>
    <p:sldId id="341" r:id="rId39"/>
    <p:sldId id="342" r:id="rId40"/>
    <p:sldId id="343" r:id="rId41"/>
    <p:sldId id="344" r:id="rId42"/>
    <p:sldId id="345" r:id="rId43"/>
    <p:sldId id="346" r:id="rId44"/>
    <p:sldId id="347" r:id="rId45"/>
    <p:sldId id="349" r:id="rId46"/>
    <p:sldId id="350" r:id="rId47"/>
    <p:sldId id="351" r:id="rId48"/>
    <p:sldId id="352" r:id="rId49"/>
    <p:sldId id="353" r:id="rId50"/>
    <p:sldId id="354" r:id="rId51"/>
    <p:sldId id="355" r:id="rId52"/>
    <p:sldId id="356" r:id="rId53"/>
    <p:sldId id="357" r:id="rId54"/>
    <p:sldId id="358" r:id="rId55"/>
    <p:sldId id="359" r:id="rId56"/>
    <p:sldId id="360" r:id="rId57"/>
    <p:sldId id="361" r:id="rId58"/>
    <p:sldId id="365" r:id="rId59"/>
    <p:sldId id="362" r:id="rId60"/>
    <p:sldId id="363" r:id="rId61"/>
    <p:sldId id="364" r:id="rId62"/>
    <p:sldId id="366" r:id="rId63"/>
    <p:sldId id="367" r:id="rId64"/>
    <p:sldId id="368" r:id="rId65"/>
    <p:sldId id="369" r:id="rId66"/>
    <p:sldId id="370" r:id="rId67"/>
    <p:sldId id="371" r:id="rId68"/>
    <p:sldId id="372" r:id="rId69"/>
    <p:sldId id="373" r:id="rId70"/>
    <p:sldId id="374" r:id="rId71"/>
    <p:sldId id="375" r:id="rId72"/>
    <p:sldId id="376" r:id="rId73"/>
    <p:sldId id="377" r:id="rId74"/>
    <p:sldId id="378" r:id="rId75"/>
    <p:sldId id="379" r:id="rId76"/>
    <p:sldId id="380" r:id="rId77"/>
    <p:sldId id="381" r:id="rId78"/>
    <p:sldId id="382" r:id="rId79"/>
    <p:sldId id="383"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9B29"/>
    <a:srgbClr val="0033CC"/>
    <a:srgbClr val="67D652"/>
    <a:srgbClr val="3078B5"/>
    <a:srgbClr val="2C3A58"/>
    <a:srgbClr val="2E3C5D"/>
    <a:srgbClr val="BAD124"/>
    <a:srgbClr val="FEF756"/>
    <a:srgbClr val="93D637"/>
    <a:srgbClr val="AACC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54"/>
    <p:restoredTop sz="94674"/>
  </p:normalViewPr>
  <p:slideViewPr>
    <p:cSldViewPr snapToGrid="0" snapToObjects="1">
      <p:cViewPr varScale="1">
        <p:scale>
          <a:sx n="88" d="100"/>
          <a:sy n="88" d="100"/>
        </p:scale>
        <p:origin x="351" y="54"/>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86" d="100"/>
          <a:sy n="86" d="100"/>
        </p:scale>
        <p:origin x="3928" y="2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0E3E0B-F506-48F5-9B61-C39D1F123B8D}"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en-GB"/>
        </a:p>
      </dgm:t>
    </dgm:pt>
    <dgm:pt modelId="{DA0F2340-8B05-441E-AB5C-E1E561C22F3A}">
      <dgm:prSet phldrT="[Testo]"/>
      <dgm:spPr/>
      <dgm:t>
        <a:bodyPr/>
        <a:lstStyle/>
        <a:p>
          <a:r>
            <a:rPr lang="it-IT" noProof="0" dirty="0" err="1"/>
            <a:t>Many</a:t>
          </a:r>
          <a:r>
            <a:rPr lang="it-IT" noProof="0" dirty="0"/>
            <a:t> </a:t>
          </a:r>
          <a:r>
            <a:rPr lang="it-IT" noProof="0" dirty="0" err="1"/>
            <a:t>functional</a:t>
          </a:r>
          <a:r>
            <a:rPr lang="it-IT" noProof="0" dirty="0"/>
            <a:t> </a:t>
          </a:r>
          <a:r>
            <a:rPr lang="it-IT" noProof="0" dirty="0" err="1"/>
            <a:t>units</a:t>
          </a:r>
          <a:endParaRPr lang="it-IT" noProof="0" dirty="0"/>
        </a:p>
      </dgm:t>
    </dgm:pt>
    <dgm:pt modelId="{AE06E5B6-7D8E-4CE6-82FB-1A2A31FA2413}" type="parTrans" cxnId="{CA578699-2C89-4A5D-BAB7-4B89AD14FC63}">
      <dgm:prSet/>
      <dgm:spPr/>
      <dgm:t>
        <a:bodyPr/>
        <a:lstStyle/>
        <a:p>
          <a:endParaRPr lang="it-IT" noProof="0"/>
        </a:p>
      </dgm:t>
    </dgm:pt>
    <dgm:pt modelId="{B9A4CB8E-1A3F-4DB4-A2AA-6D228555AF7D}" type="sibTrans" cxnId="{CA578699-2C89-4A5D-BAB7-4B89AD14FC63}">
      <dgm:prSet/>
      <dgm:spPr/>
      <dgm:t>
        <a:bodyPr/>
        <a:lstStyle/>
        <a:p>
          <a:endParaRPr lang="it-IT" noProof="0"/>
        </a:p>
      </dgm:t>
    </dgm:pt>
    <dgm:pt modelId="{B743A418-815E-4D8B-9690-E7C5B1763AF1}" type="pres">
      <dgm:prSet presAssocID="{4D0E3E0B-F506-48F5-9B61-C39D1F123B8D}" presName="Name0" presStyleCnt="0">
        <dgm:presLayoutVars>
          <dgm:chMax val="1"/>
          <dgm:dir/>
          <dgm:animLvl val="ctr"/>
          <dgm:resizeHandles val="exact"/>
        </dgm:presLayoutVars>
      </dgm:prSet>
      <dgm:spPr/>
    </dgm:pt>
    <dgm:pt modelId="{4A190714-A88C-4AC7-B16E-4B6F936B920C}" type="pres">
      <dgm:prSet presAssocID="{DA0F2340-8B05-441E-AB5C-E1E561C22F3A}" presName="centerShape" presStyleLbl="node0" presStyleIdx="0" presStyleCnt="1" custLinFactNeighborX="4703" custLinFactNeighborY="-629"/>
      <dgm:spPr/>
    </dgm:pt>
  </dgm:ptLst>
  <dgm:cxnLst>
    <dgm:cxn modelId="{C9D7AB43-A00D-4C74-B17E-79835EC7BCA5}" type="presOf" srcId="{4D0E3E0B-F506-48F5-9B61-C39D1F123B8D}" destId="{B743A418-815E-4D8B-9690-E7C5B1763AF1}" srcOrd="0" destOrd="0" presId="urn:microsoft.com/office/officeart/2005/8/layout/radial5"/>
    <dgm:cxn modelId="{BCFA7D8D-6EE0-489F-9574-009478C3B414}" type="presOf" srcId="{DA0F2340-8B05-441E-AB5C-E1E561C22F3A}" destId="{4A190714-A88C-4AC7-B16E-4B6F936B920C}" srcOrd="0" destOrd="0" presId="urn:microsoft.com/office/officeart/2005/8/layout/radial5"/>
    <dgm:cxn modelId="{CA578699-2C89-4A5D-BAB7-4B89AD14FC63}" srcId="{4D0E3E0B-F506-48F5-9B61-C39D1F123B8D}" destId="{DA0F2340-8B05-441E-AB5C-E1E561C22F3A}" srcOrd="0" destOrd="0" parTransId="{AE06E5B6-7D8E-4CE6-82FB-1A2A31FA2413}" sibTransId="{B9A4CB8E-1A3F-4DB4-A2AA-6D228555AF7D}"/>
    <dgm:cxn modelId="{F2CD6CDD-0EF4-4EC6-9163-B6D3DD00368A}" type="presParOf" srcId="{B743A418-815E-4D8B-9690-E7C5B1763AF1}" destId="{4A190714-A88C-4AC7-B16E-4B6F936B920C}" srcOrd="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190714-A88C-4AC7-B16E-4B6F936B920C}">
      <dsp:nvSpPr>
        <dsp:cNvPr id="0" name=""/>
        <dsp:cNvSpPr/>
      </dsp:nvSpPr>
      <dsp:spPr>
        <a:xfrm>
          <a:off x="1296139" y="0"/>
          <a:ext cx="2135436" cy="21354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it-IT" sz="2700" kern="1200" noProof="0" dirty="0" err="1"/>
            <a:t>Many</a:t>
          </a:r>
          <a:r>
            <a:rPr lang="it-IT" sz="2700" kern="1200" noProof="0" dirty="0"/>
            <a:t> </a:t>
          </a:r>
          <a:r>
            <a:rPr lang="it-IT" sz="2700" kern="1200" noProof="0" dirty="0" err="1"/>
            <a:t>functional</a:t>
          </a:r>
          <a:r>
            <a:rPr lang="it-IT" sz="2700" kern="1200" noProof="0" dirty="0"/>
            <a:t> </a:t>
          </a:r>
          <a:r>
            <a:rPr lang="it-IT" sz="2700" kern="1200" noProof="0" dirty="0" err="1"/>
            <a:t>units</a:t>
          </a:r>
          <a:endParaRPr lang="it-IT" sz="2700" kern="1200" noProof="0" dirty="0"/>
        </a:p>
      </dsp:txBody>
      <dsp:txXfrm>
        <a:off x="1608866" y="312727"/>
        <a:ext cx="1509982" cy="1509982"/>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75B522D-3ED6-BC45-A22D-160874D51FA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4FC7636-BD45-E34C-9409-CA5E7A97072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CCCBEE3-00EC-E144-80BB-53EB9371AC7C}" type="datetimeFigureOut">
              <a:rPr lang="en-US" smtClean="0"/>
              <a:t>7/4/2022</a:t>
            </a:fld>
            <a:endParaRPr lang="en-US"/>
          </a:p>
        </p:txBody>
      </p:sp>
      <p:sp>
        <p:nvSpPr>
          <p:cNvPr id="4" name="Footer Placeholder 3">
            <a:extLst>
              <a:ext uri="{FF2B5EF4-FFF2-40B4-BE49-F238E27FC236}">
                <a16:creationId xmlns:a16="http://schemas.microsoft.com/office/drawing/2014/main" id="{96C376C0-16E2-394B-9D94-8D28124226D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312BCF4-7769-DE43-A1E5-C6317FFC3C9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5AA377-4FBE-B44B-BFD0-C9284A181E71}" type="slidenum">
              <a:rPr lang="en-US" smtClean="0"/>
              <a:t>‹N›</a:t>
            </a:fld>
            <a:endParaRPr lang="en-US"/>
          </a:p>
        </p:txBody>
      </p:sp>
    </p:spTree>
    <p:extLst>
      <p:ext uri="{BB962C8B-B14F-4D97-AF65-F5344CB8AC3E}">
        <p14:creationId xmlns:p14="http://schemas.microsoft.com/office/powerpoint/2010/main" val="22502014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DA133-FFC3-D849-945B-DEEA996073AE}" type="datetimeFigureOut">
              <a:rPr lang="en-US" smtClean="0"/>
              <a:t>7/4/2022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FA4ECF-A28F-A640-830E-12E967B987AD}" type="slidenum">
              <a:rPr lang="en-US" smtClean="0"/>
              <a:t>‹N›</a:t>
            </a:fld>
            <a:endParaRPr lang="en-US"/>
          </a:p>
        </p:txBody>
      </p:sp>
    </p:spTree>
    <p:extLst>
      <p:ext uri="{BB962C8B-B14F-4D97-AF65-F5344CB8AC3E}">
        <p14:creationId xmlns:p14="http://schemas.microsoft.com/office/powerpoint/2010/main" val="1012420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94136B80-E5A0-D846-A771-A02B0B4F6CCD}"/>
              </a:ext>
            </a:extLst>
          </p:cNvPr>
          <p:cNvPicPr>
            <a:picLocks noChangeAspect="1"/>
          </p:cNvPicPr>
          <p:nvPr userDrawn="1"/>
        </p:nvPicPr>
        <p:blipFill>
          <a:blip r:embed="rId2"/>
          <a:stretch>
            <a:fillRect/>
          </a:stretch>
        </p:blipFill>
        <p:spPr>
          <a:xfrm>
            <a:off x="-84308" y="6163835"/>
            <a:ext cx="12268199" cy="741362"/>
          </a:xfrm>
          <a:prstGeom prst="rect">
            <a:avLst/>
          </a:prstGeom>
        </p:spPr>
      </p:pic>
      <p:sp>
        <p:nvSpPr>
          <p:cNvPr id="6" name="TextBox 7">
            <a:extLst>
              <a:ext uri="{FF2B5EF4-FFF2-40B4-BE49-F238E27FC236}">
                <a16:creationId xmlns:a16="http://schemas.microsoft.com/office/drawing/2014/main" id="{D7462FFF-5085-5749-93DE-9AD106446D3A}"/>
              </a:ext>
            </a:extLst>
          </p:cNvPr>
          <p:cNvSpPr txBox="1"/>
          <p:nvPr userDrawn="1"/>
        </p:nvSpPr>
        <p:spPr>
          <a:xfrm>
            <a:off x="3949027" y="6381656"/>
            <a:ext cx="4201530" cy="303929"/>
          </a:xfrm>
          <a:prstGeom prst="rect">
            <a:avLst/>
          </a:prstGeom>
          <a:noFill/>
        </p:spPr>
        <p:txBody>
          <a:bodyPr wrap="square" rtlCol="0">
            <a:spAutoFit/>
          </a:bodyPr>
          <a:lstStyle/>
          <a:p>
            <a:pPr algn="ctr">
              <a:lnSpc>
                <a:spcPct val="150000"/>
              </a:lnSpc>
            </a:pPr>
            <a:r>
              <a:rPr lang="en-ID" sz="1000" b="1" i="0" spc="100" dirty="0" err="1">
                <a:solidFill>
                  <a:schemeClr val="bg1"/>
                </a:solidFill>
                <a:latin typeface="Avenir Black" panose="02000503020000020003" pitchFamily="2" charset="0"/>
                <a:ea typeface="Open Sans" panose="020B0606030504020204" pitchFamily="34" charset="0"/>
                <a:cs typeface="Open Sans" panose="020B0606030504020204" pitchFamily="34" charset="0"/>
              </a:rPr>
              <a:t>www.meim.uniparthenope.it</a:t>
            </a:r>
            <a:endParaRPr lang="en-US" sz="1000" b="1" i="0" spc="100" dirty="0">
              <a:solidFill>
                <a:schemeClr val="bg1"/>
              </a:solidFill>
              <a:latin typeface="Avenir Black" panose="02000503020000020003" pitchFamily="2" charset="0"/>
              <a:ea typeface="Open Sans" panose="020B0606030504020204" pitchFamily="34" charset="0"/>
              <a:cs typeface="Open Sans" panose="020B0606030504020204" pitchFamily="34" charset="0"/>
            </a:endParaRPr>
          </a:p>
        </p:txBody>
      </p:sp>
      <p:sp>
        <p:nvSpPr>
          <p:cNvPr id="14" name="Segnaposto testo 12">
            <a:extLst>
              <a:ext uri="{FF2B5EF4-FFF2-40B4-BE49-F238E27FC236}">
                <a16:creationId xmlns:a16="http://schemas.microsoft.com/office/drawing/2014/main" id="{DB77F1C3-0F81-BB42-A6E0-4E7A807D3553}"/>
              </a:ext>
            </a:extLst>
          </p:cNvPr>
          <p:cNvSpPr>
            <a:spLocks noGrp="1"/>
          </p:cNvSpPr>
          <p:nvPr>
            <p:ph type="body" sz="quarter" idx="10" hasCustomPrompt="1"/>
          </p:nvPr>
        </p:nvSpPr>
        <p:spPr>
          <a:xfrm>
            <a:off x="557250" y="2317626"/>
            <a:ext cx="7780300" cy="1323438"/>
          </a:xfrm>
          <a:prstGeom prst="rect">
            <a:avLst/>
          </a:prstGeom>
        </p:spPr>
        <p:txBody>
          <a:bodyPr/>
          <a:lstStyle>
            <a:lvl1pPr algn="l">
              <a:buNone/>
              <a:defRPr sz="4000" b="1" i="0">
                <a:solidFill>
                  <a:srgbClr val="2C3A58"/>
                </a:solidFill>
                <a:latin typeface="Avenir Black" panose="02000503020000020003" pitchFamily="2" charset="0"/>
              </a:defRPr>
            </a:lvl1pPr>
          </a:lstStyle>
          <a:p>
            <a:pPr lvl="0"/>
            <a:r>
              <a:rPr lang="it-IT" dirty="0"/>
              <a:t>Fare click qui per inserire il</a:t>
            </a:r>
          </a:p>
          <a:p>
            <a:pPr lvl="0"/>
            <a:r>
              <a:rPr lang="it-IT" dirty="0"/>
              <a:t>Titolo della presentazione</a:t>
            </a:r>
            <a:endParaRPr lang="it-GB" dirty="0"/>
          </a:p>
        </p:txBody>
      </p:sp>
      <p:sp>
        <p:nvSpPr>
          <p:cNvPr id="16" name="Segnaposto testo 24">
            <a:extLst>
              <a:ext uri="{FF2B5EF4-FFF2-40B4-BE49-F238E27FC236}">
                <a16:creationId xmlns:a16="http://schemas.microsoft.com/office/drawing/2014/main" id="{091E822F-1E5C-D14A-BDC4-5B1AC72688F2}"/>
              </a:ext>
            </a:extLst>
          </p:cNvPr>
          <p:cNvSpPr>
            <a:spLocks noGrp="1"/>
          </p:cNvSpPr>
          <p:nvPr>
            <p:ph type="body" sz="quarter" idx="11" hasCustomPrompt="1"/>
          </p:nvPr>
        </p:nvSpPr>
        <p:spPr>
          <a:xfrm>
            <a:off x="557250" y="1993402"/>
            <a:ext cx="4908550" cy="406114"/>
          </a:xfrm>
          <a:prstGeom prst="rect">
            <a:avLst/>
          </a:prstGeom>
        </p:spPr>
        <p:txBody>
          <a:bodyPr/>
          <a:lstStyle>
            <a:lvl1pPr algn="l">
              <a:buNone/>
              <a:defRPr sz="1200">
                <a:solidFill>
                  <a:srgbClr val="C00000"/>
                </a:solidFill>
                <a:latin typeface="Avenir Book" panose="02000503020000020003" pitchFamily="2" charset="0"/>
                <a:cs typeface="Calibri" panose="020F0502020204030204" pitchFamily="34" charset="0"/>
              </a:defRPr>
            </a:lvl1pPr>
          </a:lstStyle>
          <a:p>
            <a:pPr lvl="0"/>
            <a:r>
              <a:rPr lang="it-GB" dirty="0"/>
              <a:t>FARE CLICK PER INSERIRE SOPRATITOLO</a:t>
            </a:r>
          </a:p>
        </p:txBody>
      </p:sp>
      <p:sp>
        <p:nvSpPr>
          <p:cNvPr id="18" name="Segnaposto testo 24">
            <a:extLst>
              <a:ext uri="{FF2B5EF4-FFF2-40B4-BE49-F238E27FC236}">
                <a16:creationId xmlns:a16="http://schemas.microsoft.com/office/drawing/2014/main" id="{3085F0A4-4DF5-9049-AE38-680906DCA473}"/>
              </a:ext>
            </a:extLst>
          </p:cNvPr>
          <p:cNvSpPr>
            <a:spLocks noGrp="1"/>
          </p:cNvSpPr>
          <p:nvPr>
            <p:ph type="body" sz="quarter" idx="12" hasCustomPrompt="1"/>
          </p:nvPr>
        </p:nvSpPr>
        <p:spPr>
          <a:xfrm>
            <a:off x="549262" y="3698649"/>
            <a:ext cx="4908550" cy="406114"/>
          </a:xfrm>
          <a:prstGeom prst="rect">
            <a:avLst/>
          </a:prstGeom>
        </p:spPr>
        <p:txBody>
          <a:bodyPr/>
          <a:lstStyle>
            <a:lvl1pPr algn="l">
              <a:buNone/>
              <a:defRPr sz="1200">
                <a:solidFill>
                  <a:srgbClr val="C00000"/>
                </a:solidFill>
                <a:latin typeface="Avenir Book" panose="02000503020000020003" pitchFamily="2" charset="0"/>
              </a:defRPr>
            </a:lvl1pPr>
          </a:lstStyle>
          <a:p>
            <a:pPr lvl="0"/>
            <a:r>
              <a:rPr lang="it-GB" dirty="0"/>
              <a:t>FARE CLICK PER INSERIRE SOTTOTITOLO</a:t>
            </a:r>
          </a:p>
        </p:txBody>
      </p:sp>
      <p:sp>
        <p:nvSpPr>
          <p:cNvPr id="22" name="Segnaposto testo 20">
            <a:extLst>
              <a:ext uri="{FF2B5EF4-FFF2-40B4-BE49-F238E27FC236}">
                <a16:creationId xmlns:a16="http://schemas.microsoft.com/office/drawing/2014/main" id="{D418B3BC-4365-C04B-9C7A-1CF2CFDD36AE}"/>
              </a:ext>
            </a:extLst>
          </p:cNvPr>
          <p:cNvSpPr>
            <a:spLocks noGrp="1"/>
          </p:cNvSpPr>
          <p:nvPr>
            <p:ph type="body" sz="quarter" idx="13" hasCustomPrompt="1"/>
          </p:nvPr>
        </p:nvSpPr>
        <p:spPr>
          <a:xfrm>
            <a:off x="557250" y="5332121"/>
            <a:ext cx="6719887" cy="566738"/>
          </a:xfrm>
          <a:prstGeom prst="rect">
            <a:avLst/>
          </a:prstGeom>
        </p:spPr>
        <p:txBody>
          <a:bodyPr/>
          <a:lstStyle>
            <a:lvl1pPr>
              <a:buNone/>
              <a:defRPr sz="900">
                <a:solidFill>
                  <a:srgbClr val="2C3A58"/>
                </a:solidFill>
                <a:latin typeface="Avenir Book" panose="02000503020000020003" pitchFamily="2" charset="0"/>
              </a:defRPr>
            </a:lvl1pPr>
          </a:lstStyle>
          <a:p>
            <a:pPr lvl="0"/>
            <a:r>
              <a:rPr lang="it-IT" dirty="0"/>
              <a:t>I</a:t>
            </a:r>
            <a:r>
              <a:rPr lang="it-GB" dirty="0"/>
              <a:t>nserire qui i link</a:t>
            </a:r>
          </a:p>
          <a:p>
            <a:pPr lvl="0"/>
            <a:r>
              <a:rPr lang="it-GB" dirty="0"/>
              <a:t>o informazioni aggiuntive</a:t>
            </a:r>
          </a:p>
        </p:txBody>
      </p:sp>
      <p:pic>
        <p:nvPicPr>
          <p:cNvPr id="12" name="Immagine 11">
            <a:extLst>
              <a:ext uri="{FF2B5EF4-FFF2-40B4-BE49-F238E27FC236}">
                <a16:creationId xmlns:a16="http://schemas.microsoft.com/office/drawing/2014/main" id="{B0C47796-1DFE-0B46-AFC3-1C7F31C7AFC5}"/>
              </a:ext>
            </a:extLst>
          </p:cNvPr>
          <p:cNvPicPr>
            <a:picLocks noChangeAspect="1"/>
          </p:cNvPicPr>
          <p:nvPr userDrawn="1"/>
        </p:nvPicPr>
        <p:blipFill>
          <a:blip r:embed="rId3"/>
          <a:stretch>
            <a:fillRect/>
          </a:stretch>
        </p:blipFill>
        <p:spPr>
          <a:xfrm>
            <a:off x="557251" y="501621"/>
            <a:ext cx="3595608" cy="474595"/>
          </a:xfrm>
          <a:prstGeom prst="rect">
            <a:avLst/>
          </a:prstGeom>
        </p:spPr>
      </p:pic>
      <p:pic>
        <p:nvPicPr>
          <p:cNvPr id="15" name="Immagine 14">
            <a:extLst>
              <a:ext uri="{FF2B5EF4-FFF2-40B4-BE49-F238E27FC236}">
                <a16:creationId xmlns:a16="http://schemas.microsoft.com/office/drawing/2014/main" id="{D9676AE4-89B6-4E47-8B08-CFDF9CB4AD62}"/>
              </a:ext>
            </a:extLst>
          </p:cNvPr>
          <p:cNvPicPr>
            <a:picLocks noChangeAspect="1"/>
          </p:cNvPicPr>
          <p:nvPr userDrawn="1"/>
        </p:nvPicPr>
        <p:blipFill>
          <a:blip r:embed="rId4"/>
          <a:stretch>
            <a:fillRect/>
          </a:stretch>
        </p:blipFill>
        <p:spPr>
          <a:xfrm>
            <a:off x="7858491" y="394896"/>
            <a:ext cx="3793268" cy="680407"/>
          </a:xfrm>
          <a:prstGeom prst="rect">
            <a:avLst/>
          </a:prstGeom>
        </p:spPr>
      </p:pic>
    </p:spTree>
    <p:extLst>
      <p:ext uri="{BB962C8B-B14F-4D97-AF65-F5344CB8AC3E}">
        <p14:creationId xmlns:p14="http://schemas.microsoft.com/office/powerpoint/2010/main" val="3246838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A003401-3D7C-2242-8C9D-CA00A7F27440}"/>
              </a:ext>
            </a:extLst>
          </p:cNvPr>
          <p:cNvPicPr>
            <a:picLocks noChangeAspect="1"/>
          </p:cNvPicPr>
          <p:nvPr userDrawn="1"/>
        </p:nvPicPr>
        <p:blipFill>
          <a:blip r:embed="rId2"/>
          <a:stretch>
            <a:fillRect/>
          </a:stretch>
        </p:blipFill>
        <p:spPr>
          <a:xfrm>
            <a:off x="9432770" y="459510"/>
            <a:ext cx="2074718" cy="444582"/>
          </a:xfrm>
          <a:prstGeom prst="rect">
            <a:avLst/>
          </a:prstGeom>
        </p:spPr>
      </p:pic>
      <p:pic>
        <p:nvPicPr>
          <p:cNvPr id="6" name="Immagine 5">
            <a:extLst>
              <a:ext uri="{FF2B5EF4-FFF2-40B4-BE49-F238E27FC236}">
                <a16:creationId xmlns:a16="http://schemas.microsoft.com/office/drawing/2014/main" id="{C5C1891B-CCB9-E541-888E-C0E086281C58}"/>
              </a:ext>
            </a:extLst>
          </p:cNvPr>
          <p:cNvPicPr>
            <a:picLocks noChangeAspect="1"/>
          </p:cNvPicPr>
          <p:nvPr userDrawn="1"/>
        </p:nvPicPr>
        <p:blipFill>
          <a:blip r:embed="rId3"/>
          <a:stretch>
            <a:fillRect/>
          </a:stretch>
        </p:blipFill>
        <p:spPr>
          <a:xfrm>
            <a:off x="557251" y="459510"/>
            <a:ext cx="2787527" cy="367934"/>
          </a:xfrm>
          <a:prstGeom prst="rect">
            <a:avLst/>
          </a:prstGeom>
        </p:spPr>
      </p:pic>
      <p:pic>
        <p:nvPicPr>
          <p:cNvPr id="3" name="Immagine 2">
            <a:extLst>
              <a:ext uri="{FF2B5EF4-FFF2-40B4-BE49-F238E27FC236}">
                <a16:creationId xmlns:a16="http://schemas.microsoft.com/office/drawing/2014/main" id="{6F01C985-3B58-7749-A927-4FDDDD6B0458}"/>
              </a:ext>
            </a:extLst>
          </p:cNvPr>
          <p:cNvPicPr>
            <a:picLocks noChangeAspect="1"/>
          </p:cNvPicPr>
          <p:nvPr userDrawn="1"/>
        </p:nvPicPr>
        <p:blipFill>
          <a:blip r:embed="rId4"/>
          <a:stretch>
            <a:fillRect/>
          </a:stretch>
        </p:blipFill>
        <p:spPr>
          <a:xfrm>
            <a:off x="-34090" y="6550176"/>
            <a:ext cx="12260179" cy="337879"/>
          </a:xfrm>
          <a:prstGeom prst="rect">
            <a:avLst/>
          </a:prstGeom>
        </p:spPr>
      </p:pic>
      <p:sp>
        <p:nvSpPr>
          <p:cNvPr id="7" name="Titolo 1">
            <a:extLst>
              <a:ext uri="{FF2B5EF4-FFF2-40B4-BE49-F238E27FC236}">
                <a16:creationId xmlns:a16="http://schemas.microsoft.com/office/drawing/2014/main" id="{47EF7789-BA93-494F-AC06-0A891EB3BCB2}"/>
              </a:ext>
            </a:extLst>
          </p:cNvPr>
          <p:cNvSpPr>
            <a:spLocks noGrp="1"/>
          </p:cNvSpPr>
          <p:nvPr>
            <p:ph type="title" hasCustomPrompt="1"/>
          </p:nvPr>
        </p:nvSpPr>
        <p:spPr>
          <a:xfrm>
            <a:off x="557251" y="1316913"/>
            <a:ext cx="4908550" cy="464602"/>
          </a:xfrm>
          <a:prstGeom prst="rect">
            <a:avLst/>
          </a:prstGeom>
        </p:spPr>
        <p:txBody>
          <a:bodyPr/>
          <a:lstStyle>
            <a:lvl1pPr algn="l">
              <a:defRPr sz="4000" b="1" i="0">
                <a:solidFill>
                  <a:srgbClr val="2E3C5D"/>
                </a:solidFill>
                <a:latin typeface="Avenir Black" panose="02000503020000020003" pitchFamily="2" charset="0"/>
                <a:cs typeface="Calibri" panose="020F0502020204030204" pitchFamily="34" charset="0"/>
              </a:defRPr>
            </a:lvl1pPr>
          </a:lstStyle>
          <a:p>
            <a:r>
              <a:rPr lang="it-IT" dirty="0"/>
              <a:t>Fare click per</a:t>
            </a:r>
            <a:br>
              <a:rPr lang="it-IT" dirty="0"/>
            </a:br>
            <a:r>
              <a:rPr lang="it-IT" dirty="0"/>
              <a:t>inserire titolo</a:t>
            </a:r>
            <a:endParaRPr lang="it-GB" dirty="0"/>
          </a:p>
        </p:txBody>
      </p:sp>
      <p:sp>
        <p:nvSpPr>
          <p:cNvPr id="8" name="Segnaposto testo 24">
            <a:extLst>
              <a:ext uri="{FF2B5EF4-FFF2-40B4-BE49-F238E27FC236}">
                <a16:creationId xmlns:a16="http://schemas.microsoft.com/office/drawing/2014/main" id="{E975D560-3B6D-8A40-B538-54E8CF1F5485}"/>
              </a:ext>
            </a:extLst>
          </p:cNvPr>
          <p:cNvSpPr>
            <a:spLocks noGrp="1"/>
          </p:cNvSpPr>
          <p:nvPr>
            <p:ph type="body" sz="quarter" idx="17" hasCustomPrompt="1"/>
          </p:nvPr>
        </p:nvSpPr>
        <p:spPr>
          <a:xfrm>
            <a:off x="557251" y="2634191"/>
            <a:ext cx="4908550" cy="406115"/>
          </a:xfrm>
          <a:prstGeom prst="rect">
            <a:avLst/>
          </a:prstGeom>
        </p:spPr>
        <p:txBody>
          <a:bodyPr/>
          <a:lstStyle>
            <a:lvl1pPr algn="l">
              <a:buNone/>
              <a:defRPr sz="1200">
                <a:solidFill>
                  <a:srgbClr val="C00000"/>
                </a:solidFill>
                <a:latin typeface="Avenir Book" panose="02000503020000020003" pitchFamily="2" charset="0"/>
              </a:defRPr>
            </a:lvl1pPr>
          </a:lstStyle>
          <a:p>
            <a:pPr lvl="0"/>
            <a:r>
              <a:rPr lang="it-GB" dirty="0"/>
              <a:t>FARE CLICK PER INSERIRE SOTTOTESTO</a:t>
            </a:r>
          </a:p>
        </p:txBody>
      </p:sp>
      <p:sp>
        <p:nvSpPr>
          <p:cNvPr id="9" name="Segnaposto testo 27">
            <a:extLst>
              <a:ext uri="{FF2B5EF4-FFF2-40B4-BE49-F238E27FC236}">
                <a16:creationId xmlns:a16="http://schemas.microsoft.com/office/drawing/2014/main" id="{FA5F31F9-18FC-504B-99AA-ECA41BC1106A}"/>
              </a:ext>
            </a:extLst>
          </p:cNvPr>
          <p:cNvSpPr>
            <a:spLocks noGrp="1"/>
          </p:cNvSpPr>
          <p:nvPr>
            <p:ph type="body" sz="quarter" idx="18"/>
          </p:nvPr>
        </p:nvSpPr>
        <p:spPr>
          <a:xfrm>
            <a:off x="557250" y="3231740"/>
            <a:ext cx="4908549" cy="2737928"/>
          </a:xfrm>
          <a:prstGeom prst="rect">
            <a:avLst/>
          </a:prstGeom>
        </p:spPr>
        <p:txBody>
          <a:bodyPr/>
          <a:lstStyle>
            <a:lvl1pPr>
              <a:buNone/>
              <a:defRPr sz="1200">
                <a:latin typeface="Avenir Book" panose="02000503020000020003" pitchFamily="2"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endParaRPr lang="it-GB" dirty="0"/>
          </a:p>
        </p:txBody>
      </p:sp>
    </p:spTree>
    <p:extLst>
      <p:ext uri="{BB962C8B-B14F-4D97-AF65-F5344CB8AC3E}">
        <p14:creationId xmlns:p14="http://schemas.microsoft.com/office/powerpoint/2010/main" val="570889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id="{16E87D62-8E5E-E04B-A72B-C45F0A71FBF4}"/>
              </a:ext>
            </a:extLst>
          </p:cNvPr>
          <p:cNvPicPr>
            <a:picLocks noChangeAspect="1"/>
          </p:cNvPicPr>
          <p:nvPr userDrawn="1"/>
        </p:nvPicPr>
        <p:blipFill>
          <a:blip r:embed="rId2"/>
          <a:stretch>
            <a:fillRect/>
          </a:stretch>
        </p:blipFill>
        <p:spPr>
          <a:xfrm>
            <a:off x="-76200" y="6163835"/>
            <a:ext cx="12409714" cy="741362"/>
          </a:xfrm>
          <a:prstGeom prst="rect">
            <a:avLst/>
          </a:prstGeom>
        </p:spPr>
      </p:pic>
      <p:sp>
        <p:nvSpPr>
          <p:cNvPr id="16" name="TextBox 7">
            <a:extLst>
              <a:ext uri="{FF2B5EF4-FFF2-40B4-BE49-F238E27FC236}">
                <a16:creationId xmlns:a16="http://schemas.microsoft.com/office/drawing/2014/main" id="{8F5248E1-F774-C148-9E6C-D745BF76AF50}"/>
              </a:ext>
            </a:extLst>
          </p:cNvPr>
          <p:cNvSpPr txBox="1"/>
          <p:nvPr userDrawn="1"/>
        </p:nvSpPr>
        <p:spPr>
          <a:xfrm>
            <a:off x="3949027" y="6381656"/>
            <a:ext cx="4201530" cy="303929"/>
          </a:xfrm>
          <a:prstGeom prst="rect">
            <a:avLst/>
          </a:prstGeom>
          <a:noFill/>
        </p:spPr>
        <p:txBody>
          <a:bodyPr wrap="square" rtlCol="0">
            <a:spAutoFit/>
          </a:bodyPr>
          <a:lstStyle/>
          <a:p>
            <a:pPr algn="ctr">
              <a:lnSpc>
                <a:spcPct val="150000"/>
              </a:lnSpc>
            </a:pPr>
            <a:r>
              <a:rPr lang="en-ID" sz="1000" b="1" i="0" spc="100" dirty="0" err="1">
                <a:solidFill>
                  <a:schemeClr val="bg1"/>
                </a:solidFill>
                <a:latin typeface="Avenir Black" panose="02000503020000020003" pitchFamily="2" charset="0"/>
                <a:ea typeface="Open Sans" panose="020B0606030504020204" pitchFamily="34" charset="0"/>
                <a:cs typeface="Open Sans" panose="020B0606030504020204" pitchFamily="34" charset="0"/>
              </a:rPr>
              <a:t>www.meim.uniparthenope.it</a:t>
            </a:r>
            <a:endParaRPr lang="en-US" sz="1000" b="1" i="0" spc="100" dirty="0">
              <a:solidFill>
                <a:schemeClr val="bg1"/>
              </a:solidFill>
              <a:latin typeface="Avenir Black" panose="02000503020000020003" pitchFamily="2" charset="0"/>
              <a:ea typeface="Open Sans" panose="020B0606030504020204" pitchFamily="34" charset="0"/>
              <a:cs typeface="Open Sans" panose="020B0606030504020204" pitchFamily="34" charset="0"/>
            </a:endParaRPr>
          </a:p>
        </p:txBody>
      </p:sp>
      <p:sp>
        <p:nvSpPr>
          <p:cNvPr id="29" name="Segnaposto testo 12">
            <a:extLst>
              <a:ext uri="{FF2B5EF4-FFF2-40B4-BE49-F238E27FC236}">
                <a16:creationId xmlns:a16="http://schemas.microsoft.com/office/drawing/2014/main" id="{94AEE95B-463E-164B-8843-DB1E9ABFFDBA}"/>
              </a:ext>
            </a:extLst>
          </p:cNvPr>
          <p:cNvSpPr>
            <a:spLocks noGrp="1"/>
          </p:cNvSpPr>
          <p:nvPr>
            <p:ph type="body" sz="quarter" idx="10" hasCustomPrompt="1"/>
          </p:nvPr>
        </p:nvSpPr>
        <p:spPr>
          <a:xfrm>
            <a:off x="557250" y="2931239"/>
            <a:ext cx="7780300" cy="1323438"/>
          </a:xfrm>
          <a:prstGeom prst="rect">
            <a:avLst/>
          </a:prstGeom>
        </p:spPr>
        <p:txBody>
          <a:bodyPr/>
          <a:lstStyle>
            <a:lvl1pPr algn="l">
              <a:buNone/>
              <a:defRPr sz="4000" b="1" i="0">
                <a:solidFill>
                  <a:srgbClr val="2C3A58"/>
                </a:solidFill>
                <a:latin typeface="Avenir Black" panose="02000503020000020003" pitchFamily="2" charset="0"/>
              </a:defRPr>
            </a:lvl1pPr>
          </a:lstStyle>
          <a:p>
            <a:pPr lvl="0"/>
            <a:r>
              <a:rPr lang="it-IT" dirty="0"/>
              <a:t>Fare click qui per inserire la</a:t>
            </a:r>
          </a:p>
          <a:p>
            <a:pPr lvl="0"/>
            <a:r>
              <a:rPr lang="it-IT" dirty="0"/>
              <a:t>Frase di ringraziamento</a:t>
            </a:r>
          </a:p>
        </p:txBody>
      </p:sp>
      <p:sp>
        <p:nvSpPr>
          <p:cNvPr id="30" name="Segnaposto testo 24">
            <a:extLst>
              <a:ext uri="{FF2B5EF4-FFF2-40B4-BE49-F238E27FC236}">
                <a16:creationId xmlns:a16="http://schemas.microsoft.com/office/drawing/2014/main" id="{7F1B02F4-9558-7741-A0BF-D6C679910528}"/>
              </a:ext>
            </a:extLst>
          </p:cNvPr>
          <p:cNvSpPr>
            <a:spLocks noGrp="1"/>
          </p:cNvSpPr>
          <p:nvPr>
            <p:ph type="body" sz="quarter" idx="11" hasCustomPrompt="1"/>
          </p:nvPr>
        </p:nvSpPr>
        <p:spPr>
          <a:xfrm>
            <a:off x="557250" y="2607015"/>
            <a:ext cx="4908550" cy="406115"/>
          </a:xfrm>
          <a:prstGeom prst="rect">
            <a:avLst/>
          </a:prstGeom>
        </p:spPr>
        <p:txBody>
          <a:bodyPr/>
          <a:lstStyle>
            <a:lvl1pPr algn="l">
              <a:buNone/>
              <a:defRPr sz="1200">
                <a:solidFill>
                  <a:srgbClr val="C00000"/>
                </a:solidFill>
                <a:latin typeface="Avenir Book" panose="02000503020000020003" pitchFamily="2" charset="0"/>
                <a:cs typeface="Calibri" panose="020F0502020204030204" pitchFamily="34" charset="0"/>
              </a:defRPr>
            </a:lvl1pPr>
          </a:lstStyle>
          <a:p>
            <a:pPr lvl="0"/>
            <a:r>
              <a:rPr lang="it-GB" dirty="0"/>
              <a:t>FARE CLICK PER INSERIRE SOPRATITOLO</a:t>
            </a:r>
          </a:p>
        </p:txBody>
      </p:sp>
      <p:pic>
        <p:nvPicPr>
          <p:cNvPr id="10" name="Immagine 9">
            <a:extLst>
              <a:ext uri="{FF2B5EF4-FFF2-40B4-BE49-F238E27FC236}">
                <a16:creationId xmlns:a16="http://schemas.microsoft.com/office/drawing/2014/main" id="{0C38C22B-E175-054A-8A82-E7C7F9485E20}"/>
              </a:ext>
            </a:extLst>
          </p:cNvPr>
          <p:cNvPicPr>
            <a:picLocks noChangeAspect="1"/>
          </p:cNvPicPr>
          <p:nvPr userDrawn="1"/>
        </p:nvPicPr>
        <p:blipFill>
          <a:blip r:embed="rId3"/>
          <a:stretch>
            <a:fillRect/>
          </a:stretch>
        </p:blipFill>
        <p:spPr>
          <a:xfrm>
            <a:off x="557251" y="501621"/>
            <a:ext cx="3595608" cy="474595"/>
          </a:xfrm>
          <a:prstGeom prst="rect">
            <a:avLst/>
          </a:prstGeom>
        </p:spPr>
      </p:pic>
      <p:pic>
        <p:nvPicPr>
          <p:cNvPr id="12" name="Immagine 11">
            <a:extLst>
              <a:ext uri="{FF2B5EF4-FFF2-40B4-BE49-F238E27FC236}">
                <a16:creationId xmlns:a16="http://schemas.microsoft.com/office/drawing/2014/main" id="{85E42D68-17BC-014A-87EC-E1FB61ED7F8F}"/>
              </a:ext>
            </a:extLst>
          </p:cNvPr>
          <p:cNvPicPr>
            <a:picLocks noChangeAspect="1"/>
          </p:cNvPicPr>
          <p:nvPr userDrawn="1"/>
        </p:nvPicPr>
        <p:blipFill>
          <a:blip r:embed="rId4"/>
          <a:stretch>
            <a:fillRect/>
          </a:stretch>
        </p:blipFill>
        <p:spPr>
          <a:xfrm>
            <a:off x="7858491" y="394896"/>
            <a:ext cx="3793268" cy="680407"/>
          </a:xfrm>
          <a:prstGeom prst="rect">
            <a:avLst/>
          </a:prstGeom>
        </p:spPr>
      </p:pic>
    </p:spTree>
    <p:extLst>
      <p:ext uri="{BB962C8B-B14F-4D97-AF65-F5344CB8AC3E}">
        <p14:creationId xmlns:p14="http://schemas.microsoft.com/office/powerpoint/2010/main" val="28723826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924925"/>
      </p:ext>
    </p:extLst>
  </p:cSld>
  <p:clrMap bg1="lt1" tx1="dk1" bg2="lt2" tx2="dk2" accent1="accent1" accent2="accent2" accent3="accent3" accent4="accent4" accent5="accent5" accent6="accent6" hlink="hlink" folHlink="folHlink"/>
  <p:sldLayoutIdLst>
    <p:sldLayoutId id="2147483651" r:id="rId1"/>
    <p:sldLayoutId id="2147483655" r:id="rId2"/>
    <p:sldLayoutId id="214748365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it.wikipedia.org/wiki/1980"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oleObject" Target="../embeddings/oleObject2.bin"/></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wmf"/><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CD6D445B-AE62-8249-8841-F9BE5887D23C}"/>
              </a:ext>
            </a:extLst>
          </p:cNvPr>
          <p:cNvSpPr>
            <a:spLocks noGrp="1"/>
          </p:cNvSpPr>
          <p:nvPr>
            <p:ph type="body" sz="quarter" idx="10"/>
          </p:nvPr>
        </p:nvSpPr>
        <p:spPr/>
        <p:txBody>
          <a:bodyPr/>
          <a:lstStyle/>
          <a:p>
            <a:r>
              <a:rPr lang="it-IT" dirty="0"/>
              <a:t>DIGITAL TECH</a:t>
            </a:r>
            <a:endParaRPr lang="it-GB" dirty="0"/>
          </a:p>
          <a:p>
            <a:r>
              <a:rPr lang="it-IT" dirty="0"/>
              <a:t>High Performance Computing</a:t>
            </a:r>
            <a:endParaRPr lang="it-GB" dirty="0"/>
          </a:p>
        </p:txBody>
      </p:sp>
      <p:sp>
        <p:nvSpPr>
          <p:cNvPr id="3" name="Segnaposto testo 2">
            <a:extLst>
              <a:ext uri="{FF2B5EF4-FFF2-40B4-BE49-F238E27FC236}">
                <a16:creationId xmlns:a16="http://schemas.microsoft.com/office/drawing/2014/main" id="{DA2AFA6F-7C32-6E4A-97D7-7F3215C6B578}"/>
              </a:ext>
            </a:extLst>
          </p:cNvPr>
          <p:cNvSpPr>
            <a:spLocks noGrp="1"/>
          </p:cNvSpPr>
          <p:nvPr>
            <p:ph type="body" sz="quarter" idx="11"/>
          </p:nvPr>
        </p:nvSpPr>
        <p:spPr/>
        <p:txBody>
          <a:bodyPr/>
          <a:lstStyle/>
          <a:p>
            <a:r>
              <a:rPr lang="it-GB" dirty="0"/>
              <a:t>MASTER MEIM 2021-2022</a:t>
            </a:r>
          </a:p>
        </p:txBody>
      </p:sp>
      <p:sp>
        <p:nvSpPr>
          <p:cNvPr id="4" name="Segnaposto testo 3">
            <a:extLst>
              <a:ext uri="{FF2B5EF4-FFF2-40B4-BE49-F238E27FC236}">
                <a16:creationId xmlns:a16="http://schemas.microsoft.com/office/drawing/2014/main" id="{02509037-548E-9B4F-8125-61469E14C829}"/>
              </a:ext>
            </a:extLst>
          </p:cNvPr>
          <p:cNvSpPr>
            <a:spLocks noGrp="1"/>
          </p:cNvSpPr>
          <p:nvPr>
            <p:ph type="body" sz="quarter" idx="12"/>
          </p:nvPr>
        </p:nvSpPr>
        <p:spPr/>
        <p:txBody>
          <a:bodyPr/>
          <a:lstStyle/>
          <a:p>
            <a:r>
              <a:rPr lang="it-IT" sz="2400" dirty="0"/>
              <a:t>Lesson 1</a:t>
            </a:r>
            <a:endParaRPr lang="it-GB" sz="2400" dirty="0"/>
          </a:p>
        </p:txBody>
      </p:sp>
      <p:sp>
        <p:nvSpPr>
          <p:cNvPr id="5" name="Segnaposto testo 4">
            <a:extLst>
              <a:ext uri="{FF2B5EF4-FFF2-40B4-BE49-F238E27FC236}">
                <a16:creationId xmlns:a16="http://schemas.microsoft.com/office/drawing/2014/main" id="{7A0FD6FB-25CC-5548-9E18-53B8F29855B1}"/>
              </a:ext>
            </a:extLst>
          </p:cNvPr>
          <p:cNvSpPr>
            <a:spLocks noGrp="1"/>
          </p:cNvSpPr>
          <p:nvPr>
            <p:ph type="body" sz="quarter" idx="13"/>
          </p:nvPr>
        </p:nvSpPr>
        <p:spPr/>
        <p:txBody>
          <a:bodyPr/>
          <a:lstStyle/>
          <a:p>
            <a:r>
              <a:rPr lang="it-IT" dirty="0"/>
              <a:t>Prof. Livia Marcellino</a:t>
            </a:r>
            <a:endParaRPr lang="it-GB" dirty="0"/>
          </a:p>
          <a:p>
            <a:r>
              <a:rPr lang="it-GB" dirty="0"/>
              <a:t>Prof. </a:t>
            </a:r>
            <a:r>
              <a:rPr lang="it-IT" dirty="0"/>
              <a:t>of High Performance Computing,  </a:t>
            </a:r>
            <a:r>
              <a:rPr lang="it-GB" dirty="0"/>
              <a:t>Università degli Studi di Napoli Parthenope</a:t>
            </a:r>
          </a:p>
        </p:txBody>
      </p:sp>
    </p:spTree>
    <p:extLst>
      <p:ext uri="{BB962C8B-B14F-4D97-AF65-F5344CB8AC3E}">
        <p14:creationId xmlns:p14="http://schemas.microsoft.com/office/powerpoint/2010/main" val="3299545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ED72423D-4F34-5359-28BA-405584AF2F49}"/>
              </a:ext>
            </a:extLst>
          </p:cNvPr>
          <p:cNvGrpSpPr>
            <a:grpSpLocks/>
          </p:cNvGrpSpPr>
          <p:nvPr/>
        </p:nvGrpSpPr>
        <p:grpSpPr bwMode="auto">
          <a:xfrm>
            <a:off x="2329442" y="2433303"/>
            <a:ext cx="6477000" cy="1136650"/>
            <a:chOff x="960" y="2644"/>
            <a:chExt cx="4080" cy="716"/>
          </a:xfrm>
        </p:grpSpPr>
        <p:sp>
          <p:nvSpPr>
            <p:cNvPr id="6" name="Rectangle 3">
              <a:extLst>
                <a:ext uri="{FF2B5EF4-FFF2-40B4-BE49-F238E27FC236}">
                  <a16:creationId xmlns:a16="http://schemas.microsoft.com/office/drawing/2014/main" id="{56853B62-DCDA-FB94-C36B-285F140A559A}"/>
                </a:ext>
              </a:extLst>
            </p:cNvPr>
            <p:cNvSpPr>
              <a:spLocks noChangeArrowheads="1"/>
            </p:cNvSpPr>
            <p:nvPr/>
          </p:nvSpPr>
          <p:spPr bwMode="auto">
            <a:xfrm>
              <a:off x="960" y="2736"/>
              <a:ext cx="4080" cy="624"/>
            </a:xfrm>
            <a:prstGeom prst="rect">
              <a:avLst/>
            </a:prstGeom>
            <a:noFill/>
            <a:ln w="9525">
              <a:noFill/>
              <a:miter lim="800000"/>
              <a:headEnd/>
              <a:tailEnd/>
            </a:ln>
          </p:spPr>
          <p:txBody>
            <a:bodyPr wrap="none" anchor="ctr"/>
            <a:lstStyle/>
            <a:p>
              <a:pPr algn="ctr" eaLnBrk="0" hangingPunct="0"/>
              <a:endParaRPr lang="it-IT" sz="2000" baseline="0">
                <a:latin typeface="Tech" pitchFamily="34" charset="0"/>
              </a:endParaRPr>
            </a:p>
          </p:txBody>
        </p:sp>
        <p:sp>
          <p:nvSpPr>
            <p:cNvPr id="7" name="Text Box 4">
              <a:extLst>
                <a:ext uri="{FF2B5EF4-FFF2-40B4-BE49-F238E27FC236}">
                  <a16:creationId xmlns:a16="http://schemas.microsoft.com/office/drawing/2014/main" id="{4F36CBDB-F8C6-2579-A587-A88B595D8A5D}"/>
                </a:ext>
              </a:extLst>
            </p:cNvPr>
            <p:cNvSpPr txBox="1">
              <a:spLocks noChangeArrowheads="1"/>
            </p:cNvSpPr>
            <p:nvPr/>
          </p:nvSpPr>
          <p:spPr bwMode="auto">
            <a:xfrm>
              <a:off x="1821" y="2644"/>
              <a:ext cx="2301" cy="582"/>
            </a:xfrm>
            <a:prstGeom prst="rect">
              <a:avLst/>
            </a:prstGeom>
            <a:noFill/>
            <a:ln w="9525">
              <a:noFill/>
              <a:miter lim="800000"/>
              <a:headEnd/>
              <a:tailEnd/>
            </a:ln>
          </p:spPr>
          <p:txBody>
            <a:bodyPr wrap="none">
              <a:spAutoFit/>
            </a:bodyPr>
            <a:lstStyle/>
            <a:p>
              <a:pPr algn="ctr" eaLnBrk="0" hangingPunct="0"/>
              <a:r>
                <a:rPr lang="it-IT" sz="5400" baseline="0">
                  <a:latin typeface="Symbol" pitchFamily="18" charset="2"/>
                </a:rPr>
                <a:t>t=</a:t>
              </a:r>
              <a:r>
                <a:rPr lang="it-IT" sz="5400" baseline="0">
                  <a:latin typeface="Times New Roman" pitchFamily="18" charset="0"/>
                </a:rPr>
                <a:t>k</a:t>
              </a:r>
              <a:r>
                <a:rPr lang="it-IT" sz="5400" baseline="0">
                  <a:latin typeface="Times New Roman" pitchFamily="18" charset="0"/>
                  <a:cs typeface="Times New Roman" pitchFamily="18" charset="0"/>
                </a:rPr>
                <a:t>·T(n) · </a:t>
              </a:r>
              <a:r>
                <a:rPr lang="it-IT" sz="5400" baseline="0">
                  <a:latin typeface="Symbol" pitchFamily="18" charset="2"/>
                  <a:cs typeface="Times New Roman" pitchFamily="18" charset="0"/>
                </a:rPr>
                <a:t>m</a:t>
              </a:r>
              <a:endParaRPr lang="it-IT" sz="5400" baseline="0">
                <a:latin typeface="Symbol" pitchFamily="18" charset="2"/>
              </a:endParaRPr>
            </a:p>
          </p:txBody>
        </p:sp>
        <p:sp>
          <p:nvSpPr>
            <p:cNvPr id="8" name="Text Box 5">
              <a:extLst>
                <a:ext uri="{FF2B5EF4-FFF2-40B4-BE49-F238E27FC236}">
                  <a16:creationId xmlns:a16="http://schemas.microsoft.com/office/drawing/2014/main" id="{C404D7DE-A4E4-3173-8A5F-9A52717240C7}"/>
                </a:ext>
              </a:extLst>
            </p:cNvPr>
            <p:cNvSpPr txBox="1">
              <a:spLocks noChangeArrowheads="1"/>
            </p:cNvSpPr>
            <p:nvPr/>
          </p:nvSpPr>
          <p:spPr bwMode="auto">
            <a:xfrm>
              <a:off x="1716" y="3093"/>
              <a:ext cx="152" cy="231"/>
            </a:xfrm>
            <a:prstGeom prst="rect">
              <a:avLst/>
            </a:prstGeom>
            <a:noFill/>
            <a:ln w="9525">
              <a:noFill/>
              <a:miter lim="800000"/>
              <a:headEnd/>
              <a:tailEnd/>
            </a:ln>
          </p:spPr>
          <p:txBody>
            <a:bodyPr wrap="none">
              <a:spAutoFit/>
            </a:bodyPr>
            <a:lstStyle/>
            <a:p>
              <a:pPr algn="ctr" eaLnBrk="0" hangingPunct="0"/>
              <a:r>
                <a:rPr lang="it-IT" sz="1800" baseline="0">
                  <a:latin typeface="Comic Sans MS" pitchFamily="66" charset="0"/>
                </a:rPr>
                <a:t>.</a:t>
              </a:r>
              <a:endParaRPr lang="it-IT" sz="1800" baseline="0">
                <a:latin typeface="Symbol" pitchFamily="18" charset="2"/>
              </a:endParaRPr>
            </a:p>
          </p:txBody>
        </p:sp>
      </p:grpSp>
      <p:sp>
        <p:nvSpPr>
          <p:cNvPr id="9" name="Text Box 11">
            <a:extLst>
              <a:ext uri="{FF2B5EF4-FFF2-40B4-BE49-F238E27FC236}">
                <a16:creationId xmlns:a16="http://schemas.microsoft.com/office/drawing/2014/main" id="{CF325651-B864-3287-C420-0A37F52C0C5A}"/>
              </a:ext>
            </a:extLst>
          </p:cNvPr>
          <p:cNvSpPr txBox="1">
            <a:spLocks noChangeArrowheads="1"/>
          </p:cNvSpPr>
          <p:nvPr/>
        </p:nvSpPr>
        <p:spPr bwMode="auto">
          <a:xfrm>
            <a:off x="3205445" y="4598345"/>
            <a:ext cx="4779514" cy="1938992"/>
          </a:xfrm>
          <a:prstGeom prst="rect">
            <a:avLst/>
          </a:prstGeom>
          <a:noFill/>
          <a:ln w="9525">
            <a:noFill/>
            <a:miter lim="800000"/>
            <a:headEnd/>
            <a:tailEnd/>
          </a:ln>
        </p:spPr>
        <p:txBody>
          <a:bodyPr wrap="none">
            <a:spAutoFit/>
          </a:bodyPr>
          <a:lstStyle/>
          <a:p>
            <a:pPr algn="ctr" eaLnBrk="0" hangingPunct="0"/>
            <a:r>
              <a:rPr lang="en-US" sz="4000" dirty="0"/>
              <a:t>by reducing</a:t>
            </a:r>
            <a:r>
              <a:rPr lang="it-IT" sz="4000" baseline="0" dirty="0"/>
              <a:t> T(n)</a:t>
            </a:r>
          </a:p>
          <a:p>
            <a:pPr algn="ctr" eaLnBrk="0" hangingPunct="0"/>
            <a:r>
              <a:rPr lang="en-US" sz="4000" dirty="0"/>
              <a:t>or</a:t>
            </a:r>
          </a:p>
          <a:p>
            <a:pPr algn="ctr" eaLnBrk="0" hangingPunct="0"/>
            <a:r>
              <a:rPr lang="en-US" sz="4000" dirty="0"/>
              <a:t>optimizing the algorithm</a:t>
            </a:r>
            <a:endParaRPr lang="it-IT" sz="4000" baseline="0" dirty="0"/>
          </a:p>
        </p:txBody>
      </p:sp>
      <p:sp>
        <p:nvSpPr>
          <p:cNvPr id="10" name="Line 14">
            <a:extLst>
              <a:ext uri="{FF2B5EF4-FFF2-40B4-BE49-F238E27FC236}">
                <a16:creationId xmlns:a16="http://schemas.microsoft.com/office/drawing/2014/main" id="{404874B6-E082-E6A6-D38C-DD2C69303E2C}"/>
              </a:ext>
            </a:extLst>
          </p:cNvPr>
          <p:cNvSpPr>
            <a:spLocks noChangeShapeType="1"/>
          </p:cNvSpPr>
          <p:nvPr/>
        </p:nvSpPr>
        <p:spPr bwMode="auto">
          <a:xfrm flipH="1">
            <a:off x="5421768" y="3296903"/>
            <a:ext cx="144586" cy="1301442"/>
          </a:xfrm>
          <a:prstGeom prst="line">
            <a:avLst/>
          </a:prstGeom>
          <a:noFill/>
          <a:ln w="57150">
            <a:solidFill>
              <a:schemeClr val="tx2"/>
            </a:solidFill>
            <a:round/>
            <a:headEnd/>
            <a:tailEnd type="triangle" w="lg" len="lg"/>
          </a:ln>
        </p:spPr>
        <p:txBody>
          <a:bodyPr wrap="none" anchor="ctr"/>
          <a:lstStyle/>
          <a:p>
            <a:endParaRPr lang="en-GB"/>
          </a:p>
        </p:txBody>
      </p:sp>
      <p:sp>
        <p:nvSpPr>
          <p:cNvPr id="11" name="Rectangle 3">
            <a:extLst>
              <a:ext uri="{FF2B5EF4-FFF2-40B4-BE49-F238E27FC236}">
                <a16:creationId xmlns:a16="http://schemas.microsoft.com/office/drawing/2014/main" id="{D1957AA6-A049-F2C9-AF99-38E5C1A17A4E}"/>
              </a:ext>
            </a:extLst>
          </p:cNvPr>
          <p:cNvSpPr>
            <a:spLocks noGrp="1" noChangeArrowheads="1"/>
          </p:cNvSpPr>
          <p:nvPr>
            <p:ph type="title"/>
          </p:nvPr>
        </p:nvSpPr>
        <p:spPr>
          <a:xfrm>
            <a:off x="1980192" y="934703"/>
            <a:ext cx="7772400" cy="1143000"/>
          </a:xfrm>
        </p:spPr>
        <p:txBody>
          <a:bodyPr/>
          <a:lstStyle/>
          <a:p>
            <a:r>
              <a:rPr lang="it-IT" dirty="0">
                <a:solidFill>
                  <a:srgbClr val="333399"/>
                </a:solidFill>
              </a:rPr>
              <a:t>How to reduce </a:t>
            </a:r>
            <a:r>
              <a:rPr lang="it-IT" sz="4800" dirty="0">
                <a:solidFill>
                  <a:srgbClr val="333399"/>
                </a:solidFill>
                <a:latin typeface="Rockwell" pitchFamily="18" charset="0"/>
              </a:rPr>
              <a:t>τ</a:t>
            </a:r>
            <a:r>
              <a:rPr lang="it-IT" dirty="0">
                <a:solidFill>
                  <a:srgbClr val="333399"/>
                </a:solidFill>
              </a:rPr>
              <a:t> ?</a:t>
            </a:r>
          </a:p>
        </p:txBody>
      </p:sp>
    </p:spTree>
    <p:extLst>
      <p:ext uri="{BB962C8B-B14F-4D97-AF65-F5344CB8AC3E}">
        <p14:creationId xmlns:p14="http://schemas.microsoft.com/office/powerpoint/2010/main" val="93613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F71BAC9E-4E46-C0EF-06DE-B13635511268}"/>
              </a:ext>
            </a:extLst>
          </p:cNvPr>
          <p:cNvSpPr txBox="1">
            <a:spLocks noChangeArrowheads="1"/>
          </p:cNvSpPr>
          <p:nvPr/>
        </p:nvSpPr>
        <p:spPr>
          <a:xfrm>
            <a:off x="2347627" y="3048970"/>
            <a:ext cx="7772400" cy="25717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Wingdings" pitchFamily="2" charset="2"/>
              <a:buNone/>
            </a:pPr>
            <a:r>
              <a:rPr lang="en-US" sz="2400" dirty="0"/>
              <a:t>It is possible to prove</a:t>
            </a:r>
          </a:p>
          <a:p>
            <a:pPr algn="ctr">
              <a:buFont typeface="Wingdings" pitchFamily="2" charset="2"/>
              <a:buNone/>
            </a:pPr>
            <a:r>
              <a:rPr lang="en-US" sz="2400" dirty="0"/>
              <a:t>(complexity theory of algorithms)</a:t>
            </a:r>
          </a:p>
          <a:p>
            <a:pPr algn="ctr">
              <a:buFont typeface="Wingdings" pitchFamily="2" charset="2"/>
              <a:buNone/>
            </a:pPr>
            <a:r>
              <a:rPr lang="en-US" sz="2400" dirty="0"/>
              <a:t>that for some classes of problems there are algorithms with minimal computational complexity</a:t>
            </a:r>
          </a:p>
          <a:p>
            <a:pPr algn="ctr">
              <a:buFont typeface="Wingdings" pitchFamily="2" charset="2"/>
              <a:buNone/>
            </a:pPr>
            <a:r>
              <a:rPr lang="en-US" sz="2400" dirty="0"/>
              <a:t>(optimal algorithms)</a:t>
            </a:r>
            <a:endParaRPr lang="it-IT" sz="2400" dirty="0"/>
          </a:p>
        </p:txBody>
      </p:sp>
      <p:sp>
        <p:nvSpPr>
          <p:cNvPr id="8" name="Rectangle 2">
            <a:extLst>
              <a:ext uri="{FF2B5EF4-FFF2-40B4-BE49-F238E27FC236}">
                <a16:creationId xmlns:a16="http://schemas.microsoft.com/office/drawing/2014/main" id="{8EBFE485-1890-53D1-EBE2-DE2CB64CF54B}"/>
              </a:ext>
            </a:extLst>
          </p:cNvPr>
          <p:cNvSpPr>
            <a:spLocks noGrp="1" noChangeArrowheads="1"/>
          </p:cNvSpPr>
          <p:nvPr>
            <p:ph type="title"/>
          </p:nvPr>
        </p:nvSpPr>
        <p:spPr>
          <a:xfrm>
            <a:off x="2585752" y="1098206"/>
            <a:ext cx="7772400" cy="1143000"/>
          </a:xfrm>
        </p:spPr>
        <p:txBody>
          <a:bodyPr/>
          <a:lstStyle/>
          <a:p>
            <a:pPr eaLnBrk="1" hangingPunct="1"/>
            <a:r>
              <a:rPr lang="it-IT" dirty="0">
                <a:solidFill>
                  <a:srgbClr val="333399"/>
                </a:solidFill>
              </a:rPr>
              <a:t>To reduce T(n)</a:t>
            </a:r>
          </a:p>
        </p:txBody>
      </p:sp>
      <p:sp>
        <p:nvSpPr>
          <p:cNvPr id="9" name="Oval 11">
            <a:extLst>
              <a:ext uri="{FF2B5EF4-FFF2-40B4-BE49-F238E27FC236}">
                <a16:creationId xmlns:a16="http://schemas.microsoft.com/office/drawing/2014/main" id="{E1093037-A1CF-CA11-0101-2B690EB78B8A}"/>
              </a:ext>
            </a:extLst>
          </p:cNvPr>
          <p:cNvSpPr>
            <a:spLocks noChangeArrowheads="1"/>
          </p:cNvSpPr>
          <p:nvPr/>
        </p:nvSpPr>
        <p:spPr bwMode="auto">
          <a:xfrm>
            <a:off x="5811304" y="5239211"/>
            <a:ext cx="1233165" cy="1087962"/>
          </a:xfrm>
          <a:prstGeom prst="ellipse">
            <a:avLst/>
          </a:prstGeom>
          <a:solidFill>
            <a:srgbClr val="C00000"/>
          </a:solidFill>
          <a:ln w="9525">
            <a:solidFill>
              <a:schemeClr val="tx1"/>
            </a:solidFill>
            <a:round/>
            <a:headEnd/>
            <a:tailEnd/>
          </a:ln>
        </p:spPr>
        <p:txBody>
          <a:bodyPr wrap="none" anchor="ctr"/>
          <a:lstStyle/>
          <a:p>
            <a:pPr algn="ctr" eaLnBrk="0" hangingPunct="0"/>
            <a:r>
              <a:rPr lang="it-IT" sz="3200" baseline="0" dirty="0">
                <a:solidFill>
                  <a:schemeClr val="bg1"/>
                </a:solidFill>
              </a:rPr>
              <a:t>STOP!</a:t>
            </a:r>
          </a:p>
        </p:txBody>
      </p:sp>
    </p:spTree>
    <p:extLst>
      <p:ext uri="{BB962C8B-B14F-4D97-AF65-F5344CB8AC3E}">
        <p14:creationId xmlns:p14="http://schemas.microsoft.com/office/powerpoint/2010/main" val="292154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CE6D2A90-02D8-701A-9B0D-1712297E5A15}"/>
              </a:ext>
            </a:extLst>
          </p:cNvPr>
          <p:cNvSpPr txBox="1">
            <a:spLocks noChangeArrowheads="1"/>
          </p:cNvSpPr>
          <p:nvPr/>
        </p:nvSpPr>
        <p:spPr>
          <a:xfrm>
            <a:off x="3809828" y="3578912"/>
            <a:ext cx="5029200" cy="1428750"/>
          </a:xfrm>
          <a:prstGeom prst="rect">
            <a:avLst/>
          </a:prstGeom>
          <a:noFill/>
          <a:ln w="57150" cap="flat" cmpd="thickThin">
            <a:solidFill>
              <a:schemeClr val="accent1"/>
            </a:solidFill>
          </a:ln>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Wingdings" pitchFamily="2" charset="2"/>
              <a:buNone/>
            </a:pPr>
            <a:r>
              <a:rPr lang="en-GB" sz="2400"/>
              <a:t>… </a:t>
            </a:r>
            <a:r>
              <a:rPr lang="en-US" sz="2400"/>
              <a:t>always to reorganize the algorithm</a:t>
            </a:r>
          </a:p>
          <a:p>
            <a:pPr algn="ctr">
              <a:buFont typeface="Wingdings" pitchFamily="2" charset="2"/>
              <a:buNone/>
            </a:pPr>
            <a:r>
              <a:rPr lang="en-US" sz="2400"/>
              <a:t>in order to obtain the most possible algorithm  with</a:t>
            </a:r>
          </a:p>
          <a:p>
            <a:pPr algn="ctr">
              <a:buFont typeface="Wingdings" pitchFamily="2" charset="2"/>
              <a:buNone/>
            </a:pPr>
            <a:r>
              <a:rPr lang="en-US" sz="2400"/>
              <a:t>minimum time complexity</a:t>
            </a:r>
            <a:endParaRPr lang="it-IT" sz="2400" dirty="0"/>
          </a:p>
        </p:txBody>
      </p:sp>
      <p:sp>
        <p:nvSpPr>
          <p:cNvPr id="6" name="Text Box 4">
            <a:extLst>
              <a:ext uri="{FF2B5EF4-FFF2-40B4-BE49-F238E27FC236}">
                <a16:creationId xmlns:a16="http://schemas.microsoft.com/office/drawing/2014/main" id="{38F93AA6-F6E9-7890-F371-31CD693DA225}"/>
              </a:ext>
            </a:extLst>
          </p:cNvPr>
          <p:cNvSpPr txBox="1">
            <a:spLocks noChangeArrowheads="1"/>
          </p:cNvSpPr>
          <p:nvPr/>
        </p:nvSpPr>
        <p:spPr bwMode="auto">
          <a:xfrm>
            <a:off x="8714253" y="2806447"/>
            <a:ext cx="1989455" cy="1077218"/>
          </a:xfrm>
          <a:prstGeom prst="rect">
            <a:avLst/>
          </a:prstGeom>
          <a:solidFill>
            <a:srgbClr val="99CCFF"/>
          </a:solidFill>
          <a:ln w="9525">
            <a:solidFill>
              <a:schemeClr val="folHlink"/>
            </a:solidFill>
            <a:miter lim="800000"/>
            <a:headEnd/>
            <a:tailEnd/>
          </a:ln>
        </p:spPr>
        <p:txBody>
          <a:bodyPr wrap="none">
            <a:spAutoFit/>
          </a:bodyPr>
          <a:lstStyle/>
          <a:p>
            <a:pPr algn="ctr" eaLnBrk="0" hangingPunct="0"/>
            <a:r>
              <a:rPr lang="it-IT" sz="3200" baseline="0" dirty="0" err="1">
                <a:latin typeface="Tech" pitchFamily="34" charset="0"/>
              </a:rPr>
              <a:t>Numerical</a:t>
            </a:r>
            <a:r>
              <a:rPr lang="it-IT" sz="3200" baseline="0" dirty="0">
                <a:latin typeface="Tech" pitchFamily="34" charset="0"/>
              </a:rPr>
              <a:t> </a:t>
            </a:r>
          </a:p>
          <a:p>
            <a:pPr algn="ctr" eaLnBrk="0" hangingPunct="0"/>
            <a:r>
              <a:rPr lang="it-IT" sz="3200" baseline="0" dirty="0">
                <a:latin typeface="Tech" pitchFamily="34" charset="0"/>
              </a:rPr>
              <a:t>Analysis</a:t>
            </a:r>
          </a:p>
        </p:txBody>
      </p:sp>
      <p:sp>
        <p:nvSpPr>
          <p:cNvPr id="7" name="Text Box 7">
            <a:extLst>
              <a:ext uri="{FF2B5EF4-FFF2-40B4-BE49-F238E27FC236}">
                <a16:creationId xmlns:a16="http://schemas.microsoft.com/office/drawing/2014/main" id="{5FB97F4A-4BA1-6C53-95E7-5BCC6E0AEC9A}"/>
              </a:ext>
            </a:extLst>
          </p:cNvPr>
          <p:cNvSpPr txBox="1">
            <a:spLocks noChangeArrowheads="1"/>
          </p:cNvSpPr>
          <p:nvPr/>
        </p:nvSpPr>
        <p:spPr bwMode="auto">
          <a:xfrm>
            <a:off x="1974132" y="2078229"/>
            <a:ext cx="9144000" cy="400110"/>
          </a:xfrm>
          <a:prstGeom prst="rect">
            <a:avLst/>
          </a:prstGeom>
          <a:noFill/>
          <a:ln w="9525">
            <a:noFill/>
            <a:miter lim="800000"/>
            <a:headEnd/>
            <a:tailEnd/>
          </a:ln>
        </p:spPr>
        <p:txBody>
          <a:bodyPr>
            <a:spAutoFit/>
          </a:bodyPr>
          <a:lstStyle/>
          <a:p>
            <a:pPr algn="ctr"/>
            <a:r>
              <a:rPr lang="en-US" sz="2000" baseline="0" dirty="0"/>
              <a:t>However, in general, it is good…</a:t>
            </a:r>
            <a:endParaRPr lang="it-IT" sz="2000" baseline="0" dirty="0"/>
          </a:p>
        </p:txBody>
      </p:sp>
      <p:sp>
        <p:nvSpPr>
          <p:cNvPr id="8" name="Text Box 9">
            <a:extLst>
              <a:ext uri="{FF2B5EF4-FFF2-40B4-BE49-F238E27FC236}">
                <a16:creationId xmlns:a16="http://schemas.microsoft.com/office/drawing/2014/main" id="{F12AFFB8-7B7D-1F3A-236D-A425D455BB51}"/>
              </a:ext>
            </a:extLst>
          </p:cNvPr>
          <p:cNvSpPr txBox="1">
            <a:spLocks noChangeArrowheads="1"/>
          </p:cNvSpPr>
          <p:nvPr/>
        </p:nvSpPr>
        <p:spPr bwMode="auto">
          <a:xfrm>
            <a:off x="2369668" y="5439710"/>
            <a:ext cx="6120680" cy="861774"/>
          </a:xfrm>
          <a:prstGeom prst="rect">
            <a:avLst/>
          </a:prstGeom>
          <a:solidFill>
            <a:schemeClr val="accent2">
              <a:alpha val="47058"/>
            </a:schemeClr>
          </a:solidFill>
          <a:ln w="9525">
            <a:solidFill>
              <a:schemeClr val="hlink"/>
            </a:solidFill>
            <a:miter lim="800000"/>
            <a:headEnd/>
            <a:tailEnd/>
          </a:ln>
        </p:spPr>
        <p:txBody>
          <a:bodyPr wrap="square">
            <a:spAutoFit/>
          </a:bodyPr>
          <a:lstStyle/>
          <a:p>
            <a:r>
              <a:rPr lang="it-IT" sz="1800" baseline="0" dirty="0"/>
              <a:t>“</a:t>
            </a:r>
            <a:r>
              <a:rPr lang="en-US" sz="1600" dirty="0"/>
              <a:t>The fundamental law of computer science: As machines become more powerful, the efficiency of algorithms grows more important, not less.</a:t>
            </a:r>
            <a:r>
              <a:rPr lang="it-IT" sz="1600" baseline="0" dirty="0"/>
              <a:t>”</a:t>
            </a:r>
          </a:p>
          <a:p>
            <a:pPr algn="r"/>
            <a:r>
              <a:rPr lang="it-IT" sz="1600" baseline="0" dirty="0"/>
              <a:t>[</a:t>
            </a:r>
            <a:r>
              <a:rPr lang="it-IT" sz="1600" baseline="0" dirty="0" err="1"/>
              <a:t>N.Trefethen</a:t>
            </a:r>
            <a:r>
              <a:rPr lang="it-IT" sz="1600" baseline="0" dirty="0"/>
              <a:t>]</a:t>
            </a:r>
          </a:p>
        </p:txBody>
      </p:sp>
      <p:sp>
        <p:nvSpPr>
          <p:cNvPr id="9" name="Rectangle 2">
            <a:extLst>
              <a:ext uri="{FF2B5EF4-FFF2-40B4-BE49-F238E27FC236}">
                <a16:creationId xmlns:a16="http://schemas.microsoft.com/office/drawing/2014/main" id="{47E38DD9-0E58-0AE7-A60B-6A80C9FD6E4C}"/>
              </a:ext>
            </a:extLst>
          </p:cNvPr>
          <p:cNvSpPr txBox="1">
            <a:spLocks noChangeArrowheads="1"/>
          </p:cNvSpPr>
          <p:nvPr/>
        </p:nvSpPr>
        <p:spPr bwMode="auto">
          <a:xfrm>
            <a:off x="3125070" y="830454"/>
            <a:ext cx="7793037" cy="1143000"/>
          </a:xfrm>
          <a:prstGeom prst="rect">
            <a:avLst/>
          </a:prstGeom>
          <a:noFill/>
          <a:ln w="9525">
            <a:noFill/>
            <a:miter lim="800000"/>
            <a:headEnd/>
            <a:tailEnd/>
          </a:ln>
        </p:spPr>
        <p:txBody>
          <a:bodyPr anchor="b"/>
          <a:lstStyle/>
          <a:p>
            <a:pPr>
              <a:defRPr/>
            </a:pPr>
            <a:r>
              <a:rPr lang="it-IT" sz="3600" kern="0" baseline="0" dirty="0">
                <a:solidFill>
                  <a:srgbClr val="333399"/>
                </a:solidFill>
                <a:latin typeface="Tahoma"/>
                <a:ea typeface="+mj-ea"/>
                <a:cs typeface="+mj-cs"/>
              </a:rPr>
              <a:t>To reduce T(n)</a:t>
            </a:r>
          </a:p>
        </p:txBody>
      </p:sp>
    </p:spTree>
    <p:extLst>
      <p:ext uri="{BB962C8B-B14F-4D97-AF65-F5344CB8AC3E}">
        <p14:creationId xmlns:p14="http://schemas.microsoft.com/office/powerpoint/2010/main" val="310811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E943C8DE-6C7B-89C5-A223-D70C8B97D7D2}"/>
              </a:ext>
            </a:extLst>
          </p:cNvPr>
          <p:cNvSpPr>
            <a:spLocks noGrp="1" noChangeArrowheads="1"/>
          </p:cNvSpPr>
          <p:nvPr>
            <p:ph type="title"/>
          </p:nvPr>
        </p:nvSpPr>
        <p:spPr>
          <a:xfrm>
            <a:off x="2464640" y="989204"/>
            <a:ext cx="7772400" cy="1143000"/>
          </a:xfrm>
        </p:spPr>
        <p:txBody>
          <a:bodyPr/>
          <a:lstStyle/>
          <a:p>
            <a:r>
              <a:rPr lang="it-IT" dirty="0">
                <a:solidFill>
                  <a:srgbClr val="333399"/>
                </a:solidFill>
              </a:rPr>
              <a:t>How to reduce </a:t>
            </a:r>
            <a:r>
              <a:rPr lang="it-IT" sz="4800" dirty="0">
                <a:solidFill>
                  <a:schemeClr val="tx1"/>
                </a:solidFill>
                <a:latin typeface="Rockwell" pitchFamily="18" charset="0"/>
              </a:rPr>
              <a:t>τ</a:t>
            </a:r>
            <a:r>
              <a:rPr lang="it-IT" dirty="0">
                <a:solidFill>
                  <a:schemeClr val="tx1"/>
                </a:solidFill>
              </a:rPr>
              <a:t> ?</a:t>
            </a:r>
          </a:p>
        </p:txBody>
      </p:sp>
      <p:sp>
        <p:nvSpPr>
          <p:cNvPr id="6" name="Text Box 22">
            <a:extLst>
              <a:ext uri="{FF2B5EF4-FFF2-40B4-BE49-F238E27FC236}">
                <a16:creationId xmlns:a16="http://schemas.microsoft.com/office/drawing/2014/main" id="{17499431-7EA2-DCEC-7613-96B0D4D3E914}"/>
              </a:ext>
            </a:extLst>
          </p:cNvPr>
          <p:cNvSpPr txBox="1">
            <a:spLocks noChangeArrowheads="1"/>
          </p:cNvSpPr>
          <p:nvPr/>
        </p:nvSpPr>
        <p:spPr bwMode="auto">
          <a:xfrm>
            <a:off x="5021605" y="4139498"/>
            <a:ext cx="4413003" cy="2308324"/>
          </a:xfrm>
          <a:prstGeom prst="rect">
            <a:avLst/>
          </a:prstGeom>
          <a:noFill/>
          <a:ln w="9525">
            <a:noFill/>
            <a:miter lim="800000"/>
            <a:headEnd/>
            <a:tailEnd/>
          </a:ln>
        </p:spPr>
        <p:txBody>
          <a:bodyPr wrap="none">
            <a:spAutoFit/>
          </a:bodyPr>
          <a:lstStyle/>
          <a:p>
            <a:pPr algn="ctr" eaLnBrk="0" hangingPunct="0"/>
            <a:r>
              <a:rPr lang="it-IT" baseline="0" dirty="0"/>
              <a:t> </a:t>
            </a:r>
            <a:r>
              <a:rPr lang="it-IT" baseline="0" dirty="0" err="1"/>
              <a:t>reducing</a:t>
            </a:r>
            <a:r>
              <a:rPr lang="it-IT" baseline="0" dirty="0"/>
              <a:t> </a:t>
            </a:r>
            <a:r>
              <a:rPr lang="it-IT" sz="3600" baseline="0" dirty="0">
                <a:sym typeface="Symbol" pitchFamily="18" charset="2"/>
              </a:rPr>
              <a:t></a:t>
            </a:r>
            <a:endParaRPr lang="it-IT" sz="4000" baseline="0" dirty="0">
              <a:latin typeface="Times New Roman" pitchFamily="18" charset="0"/>
              <a:sym typeface="Symbol" pitchFamily="18" charset="2"/>
            </a:endParaRPr>
          </a:p>
          <a:p>
            <a:pPr algn="ctr" eaLnBrk="0" hangingPunct="0"/>
            <a:r>
              <a:rPr lang="it-IT" sz="3600" dirty="0"/>
              <a:t>i.e.</a:t>
            </a:r>
            <a:endParaRPr lang="it-IT" sz="3600" baseline="0" dirty="0"/>
          </a:p>
          <a:p>
            <a:pPr algn="ctr" eaLnBrk="0" hangingPunct="0"/>
            <a:r>
              <a:rPr lang="it-IT" sz="3600" dirty="0" err="1"/>
              <a:t>improving</a:t>
            </a:r>
            <a:r>
              <a:rPr lang="it-IT" sz="3600" dirty="0"/>
              <a:t> </a:t>
            </a:r>
            <a:r>
              <a:rPr lang="it-IT" sz="3600" dirty="0" err="1"/>
              <a:t>technology</a:t>
            </a:r>
            <a:endParaRPr lang="it-IT" sz="3600" dirty="0"/>
          </a:p>
          <a:p>
            <a:pPr algn="ctr" eaLnBrk="0" hangingPunct="0"/>
            <a:r>
              <a:rPr lang="it-IT" sz="3600" dirty="0"/>
              <a:t>(</a:t>
            </a:r>
            <a:r>
              <a:rPr lang="it-IT" sz="3600" dirty="0" err="1"/>
              <a:t>miniaturization</a:t>
            </a:r>
            <a:r>
              <a:rPr lang="it-IT" sz="3600" dirty="0"/>
              <a:t> </a:t>
            </a:r>
            <a:r>
              <a:rPr lang="it-IT" sz="3600" dirty="0" err="1"/>
              <a:t>process</a:t>
            </a:r>
            <a:r>
              <a:rPr lang="it-IT" sz="3600" dirty="0"/>
              <a:t>)</a:t>
            </a:r>
            <a:endParaRPr lang="it-IT" sz="3600" baseline="0" dirty="0"/>
          </a:p>
        </p:txBody>
      </p:sp>
      <p:sp>
        <p:nvSpPr>
          <p:cNvPr id="7" name="Line 28">
            <a:extLst>
              <a:ext uri="{FF2B5EF4-FFF2-40B4-BE49-F238E27FC236}">
                <a16:creationId xmlns:a16="http://schemas.microsoft.com/office/drawing/2014/main" id="{1248F4B9-3312-EE6C-5950-C40CFA3910CA}"/>
              </a:ext>
            </a:extLst>
          </p:cNvPr>
          <p:cNvSpPr>
            <a:spLocks noChangeShapeType="1"/>
          </p:cNvSpPr>
          <p:nvPr/>
        </p:nvSpPr>
        <p:spPr bwMode="auto">
          <a:xfrm>
            <a:off x="7403509" y="3282248"/>
            <a:ext cx="214313" cy="857250"/>
          </a:xfrm>
          <a:prstGeom prst="line">
            <a:avLst/>
          </a:prstGeom>
          <a:noFill/>
          <a:ln w="38100">
            <a:solidFill>
              <a:schemeClr val="tx2"/>
            </a:solidFill>
            <a:round/>
            <a:headEnd/>
            <a:tailEnd type="triangle" w="lg" len="lg"/>
          </a:ln>
        </p:spPr>
        <p:txBody>
          <a:bodyPr wrap="none" anchor="ctr"/>
          <a:lstStyle/>
          <a:p>
            <a:endParaRPr lang="en-GB"/>
          </a:p>
        </p:txBody>
      </p:sp>
      <p:grpSp>
        <p:nvGrpSpPr>
          <p:cNvPr id="8" name="Group 31">
            <a:extLst>
              <a:ext uri="{FF2B5EF4-FFF2-40B4-BE49-F238E27FC236}">
                <a16:creationId xmlns:a16="http://schemas.microsoft.com/office/drawing/2014/main" id="{E75278FE-8594-BA95-5D81-5226F2A92158}"/>
              </a:ext>
            </a:extLst>
          </p:cNvPr>
          <p:cNvGrpSpPr>
            <a:grpSpLocks/>
          </p:cNvGrpSpPr>
          <p:nvPr/>
        </p:nvGrpSpPr>
        <p:grpSpPr bwMode="auto">
          <a:xfrm>
            <a:off x="3988640" y="2214755"/>
            <a:ext cx="3440113" cy="922338"/>
            <a:chOff x="1632" y="720"/>
            <a:chExt cx="2167" cy="581"/>
          </a:xfrm>
        </p:grpSpPr>
        <p:sp>
          <p:nvSpPr>
            <p:cNvPr id="9" name="Text Box 29">
              <a:extLst>
                <a:ext uri="{FF2B5EF4-FFF2-40B4-BE49-F238E27FC236}">
                  <a16:creationId xmlns:a16="http://schemas.microsoft.com/office/drawing/2014/main" id="{91A9A68D-44E6-4CCD-09A3-0BCE7F0C8060}"/>
                </a:ext>
              </a:extLst>
            </p:cNvPr>
            <p:cNvSpPr txBox="1">
              <a:spLocks noChangeArrowheads="1"/>
            </p:cNvSpPr>
            <p:nvPr/>
          </p:nvSpPr>
          <p:spPr bwMode="auto">
            <a:xfrm>
              <a:off x="1882" y="816"/>
              <a:ext cx="1917" cy="485"/>
            </a:xfrm>
            <a:prstGeom prst="rect">
              <a:avLst/>
            </a:prstGeom>
            <a:noFill/>
            <a:ln w="9525">
              <a:noFill/>
              <a:miter lim="800000"/>
              <a:headEnd/>
              <a:tailEnd/>
            </a:ln>
          </p:spPr>
          <p:txBody>
            <a:bodyPr wrap="none">
              <a:spAutoFit/>
            </a:bodyPr>
            <a:lstStyle/>
            <a:p>
              <a:pPr algn="ctr" eaLnBrk="0" hangingPunct="0"/>
              <a:r>
                <a:rPr lang="it-IT" sz="4400" baseline="0">
                  <a:latin typeface="Symbol" pitchFamily="18" charset="2"/>
                </a:rPr>
                <a:t> = </a:t>
              </a:r>
              <a:r>
                <a:rPr lang="it-IT" sz="4400" baseline="0">
                  <a:latin typeface="Times New Roman" pitchFamily="18" charset="0"/>
                </a:rPr>
                <a:t>k</a:t>
              </a:r>
              <a:r>
                <a:rPr lang="it-IT" sz="4400" baseline="0">
                  <a:latin typeface="Times New Roman" pitchFamily="18" charset="0"/>
                  <a:cs typeface="Times New Roman" pitchFamily="18" charset="0"/>
                </a:rPr>
                <a:t>·T(n) · </a:t>
              </a:r>
              <a:r>
                <a:rPr lang="it-IT" sz="4400" baseline="0">
                  <a:latin typeface="Symbol" pitchFamily="18" charset="2"/>
                  <a:cs typeface="Times New Roman" pitchFamily="18" charset="0"/>
                </a:rPr>
                <a:t>m</a:t>
              </a:r>
              <a:endParaRPr lang="it-IT" sz="4400" baseline="0">
                <a:latin typeface="Symbol" pitchFamily="18" charset="2"/>
              </a:endParaRPr>
            </a:p>
          </p:txBody>
        </p:sp>
        <p:sp>
          <p:nvSpPr>
            <p:cNvPr id="10" name="Rectangle 30">
              <a:extLst>
                <a:ext uri="{FF2B5EF4-FFF2-40B4-BE49-F238E27FC236}">
                  <a16:creationId xmlns:a16="http://schemas.microsoft.com/office/drawing/2014/main" id="{196296D4-15BF-887E-ED14-58F7393E75FF}"/>
                </a:ext>
              </a:extLst>
            </p:cNvPr>
            <p:cNvSpPr>
              <a:spLocks noChangeArrowheads="1"/>
            </p:cNvSpPr>
            <p:nvPr/>
          </p:nvSpPr>
          <p:spPr bwMode="auto">
            <a:xfrm>
              <a:off x="1632" y="720"/>
              <a:ext cx="306" cy="576"/>
            </a:xfrm>
            <a:prstGeom prst="rect">
              <a:avLst/>
            </a:prstGeom>
            <a:noFill/>
            <a:ln w="9525">
              <a:noFill/>
              <a:miter lim="800000"/>
              <a:headEnd/>
              <a:tailEnd/>
            </a:ln>
          </p:spPr>
          <p:txBody>
            <a:bodyPr wrap="none">
              <a:spAutoFit/>
            </a:bodyPr>
            <a:lstStyle/>
            <a:p>
              <a:pPr algn="ctr" eaLnBrk="0" hangingPunct="0"/>
              <a:r>
                <a:rPr lang="it-IT" sz="5400" baseline="0">
                  <a:latin typeface="Symbol" pitchFamily="18" charset="2"/>
                </a:rPr>
                <a:t>t</a:t>
              </a:r>
            </a:p>
          </p:txBody>
        </p:sp>
      </p:grpSp>
      <p:grpSp>
        <p:nvGrpSpPr>
          <p:cNvPr id="11" name="Group 34">
            <a:extLst>
              <a:ext uri="{FF2B5EF4-FFF2-40B4-BE49-F238E27FC236}">
                <a16:creationId xmlns:a16="http://schemas.microsoft.com/office/drawing/2014/main" id="{11CDA1E2-83B2-B747-7C24-66FB4D1187FB}"/>
              </a:ext>
            </a:extLst>
          </p:cNvPr>
          <p:cNvGrpSpPr>
            <a:grpSpLocks/>
          </p:cNvGrpSpPr>
          <p:nvPr/>
        </p:nvGrpSpPr>
        <p:grpSpPr bwMode="auto">
          <a:xfrm>
            <a:off x="1729752" y="3457319"/>
            <a:ext cx="4000528" cy="609600"/>
            <a:chOff x="480" y="2496"/>
            <a:chExt cx="2745" cy="384"/>
          </a:xfrm>
        </p:grpSpPr>
        <p:sp>
          <p:nvSpPr>
            <p:cNvPr id="12" name="AutoShape 33">
              <a:extLst>
                <a:ext uri="{FF2B5EF4-FFF2-40B4-BE49-F238E27FC236}">
                  <a16:creationId xmlns:a16="http://schemas.microsoft.com/office/drawing/2014/main" id="{A996F7A4-01B2-B93D-55C4-D3C5BB7CE5B9}"/>
                </a:ext>
              </a:extLst>
            </p:cNvPr>
            <p:cNvSpPr>
              <a:spLocks noChangeArrowheads="1"/>
            </p:cNvSpPr>
            <p:nvPr/>
          </p:nvSpPr>
          <p:spPr bwMode="auto">
            <a:xfrm>
              <a:off x="480" y="2496"/>
              <a:ext cx="2745" cy="384"/>
            </a:xfrm>
            <a:prstGeom prst="wedgeRoundRectCallout">
              <a:avLst>
                <a:gd name="adj1" fmla="val 92750"/>
                <a:gd name="adj2" fmla="val 101824"/>
                <a:gd name="adj3" fmla="val 16667"/>
              </a:avLst>
            </a:prstGeom>
            <a:solidFill>
              <a:srgbClr val="FFFF99"/>
            </a:solidFill>
            <a:ln w="9525">
              <a:solidFill>
                <a:schemeClr val="tx1"/>
              </a:solidFill>
              <a:miter lim="800000"/>
              <a:headEnd/>
              <a:tailEnd/>
            </a:ln>
          </p:spPr>
          <p:txBody>
            <a:bodyPr anchor="ctr"/>
            <a:lstStyle/>
            <a:p>
              <a:pPr algn="ctr" eaLnBrk="0" hangingPunct="0"/>
              <a:endParaRPr lang="it-IT" sz="2000" baseline="0">
                <a:latin typeface="Tech" pitchFamily="34" charset="0"/>
              </a:endParaRPr>
            </a:p>
          </p:txBody>
        </p:sp>
        <p:sp>
          <p:nvSpPr>
            <p:cNvPr id="13" name="Text Box 32">
              <a:extLst>
                <a:ext uri="{FF2B5EF4-FFF2-40B4-BE49-F238E27FC236}">
                  <a16:creationId xmlns:a16="http://schemas.microsoft.com/office/drawing/2014/main" id="{602BB03A-03CC-7D47-7AA3-B7F8BB5D62C2}"/>
                </a:ext>
              </a:extLst>
            </p:cNvPr>
            <p:cNvSpPr txBox="1">
              <a:spLocks noChangeArrowheads="1"/>
            </p:cNvSpPr>
            <p:nvPr/>
          </p:nvSpPr>
          <p:spPr bwMode="auto">
            <a:xfrm>
              <a:off x="493" y="2496"/>
              <a:ext cx="2634" cy="330"/>
            </a:xfrm>
            <a:prstGeom prst="rect">
              <a:avLst/>
            </a:prstGeom>
            <a:noFill/>
            <a:ln w="9525">
              <a:noFill/>
              <a:miter lim="800000"/>
              <a:headEnd/>
              <a:tailEnd/>
            </a:ln>
          </p:spPr>
          <p:txBody>
            <a:bodyPr wrap="square">
              <a:spAutoFit/>
            </a:bodyPr>
            <a:lstStyle/>
            <a:p>
              <a:pPr algn="ctr" eaLnBrk="0" hangingPunct="0"/>
              <a:r>
                <a:rPr lang="it-IT" sz="2800" baseline="0" dirty="0">
                  <a:latin typeface="Symbol" pitchFamily="18" charset="2"/>
                </a:rPr>
                <a:t>m = </a:t>
              </a:r>
              <a:r>
                <a:rPr lang="en-US" sz="1600" dirty="0"/>
                <a:t>execution time of 1 </a:t>
              </a:r>
              <a:r>
                <a:rPr lang="en-US" sz="1600" dirty="0" err="1"/>
                <a:t>f.p.</a:t>
              </a:r>
              <a:r>
                <a:rPr lang="en-US" sz="1600" dirty="0"/>
                <a:t> operation</a:t>
              </a:r>
              <a:endParaRPr lang="it-IT" sz="1600" baseline="0" dirty="0"/>
            </a:p>
          </p:txBody>
        </p:sp>
      </p:grpSp>
    </p:spTree>
    <p:extLst>
      <p:ext uri="{BB962C8B-B14F-4D97-AF65-F5344CB8AC3E}">
        <p14:creationId xmlns:p14="http://schemas.microsoft.com/office/powerpoint/2010/main" val="329950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ABDD6FE9-2292-8AFF-DF9B-2BA7A549E545}"/>
              </a:ext>
            </a:extLst>
          </p:cNvPr>
          <p:cNvSpPr txBox="1">
            <a:spLocks noChangeArrowheads="1"/>
          </p:cNvSpPr>
          <p:nvPr/>
        </p:nvSpPr>
        <p:spPr bwMode="auto">
          <a:xfrm>
            <a:off x="2169134" y="2109638"/>
            <a:ext cx="7821613" cy="523220"/>
          </a:xfrm>
          <a:prstGeom prst="rect">
            <a:avLst/>
          </a:prstGeom>
          <a:solidFill>
            <a:schemeClr val="accent6">
              <a:lumMod val="40000"/>
              <a:lumOff val="60000"/>
            </a:schemeClr>
          </a:solidFill>
          <a:ln w="9525">
            <a:solidFill>
              <a:schemeClr val="hlink"/>
            </a:solidFill>
            <a:miter lim="800000"/>
            <a:headEnd/>
            <a:tailEnd/>
          </a:ln>
        </p:spPr>
        <p:txBody>
          <a:bodyPr>
            <a:spAutoFit/>
          </a:bodyPr>
          <a:lstStyle/>
          <a:p>
            <a:pPr algn="ctr"/>
            <a:r>
              <a:rPr lang="en-US" sz="2800" b="1" dirty="0">
                <a:solidFill>
                  <a:srgbClr val="C00000"/>
                </a:solidFill>
              </a:rPr>
              <a:t>How did we come to build supercomputers?</a:t>
            </a:r>
            <a:endParaRPr lang="it-IT" sz="2000" baseline="0" dirty="0"/>
          </a:p>
        </p:txBody>
      </p:sp>
      <p:sp>
        <p:nvSpPr>
          <p:cNvPr id="6" name="Freccia in giù 5">
            <a:extLst>
              <a:ext uri="{FF2B5EF4-FFF2-40B4-BE49-F238E27FC236}">
                <a16:creationId xmlns:a16="http://schemas.microsoft.com/office/drawing/2014/main" id="{AEEC37B0-3184-200B-337A-D95D4269B657}"/>
              </a:ext>
            </a:extLst>
          </p:cNvPr>
          <p:cNvSpPr/>
          <p:nvPr/>
        </p:nvSpPr>
        <p:spPr>
          <a:xfrm>
            <a:off x="5053572" y="3600539"/>
            <a:ext cx="1728192" cy="12961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6ECF6F5A-BE06-C4C2-77E0-2C6634B26DE4}"/>
              </a:ext>
            </a:extLst>
          </p:cNvPr>
          <p:cNvSpPr txBox="1"/>
          <p:nvPr/>
        </p:nvSpPr>
        <p:spPr>
          <a:xfrm>
            <a:off x="2718977" y="5649862"/>
            <a:ext cx="6280511" cy="830997"/>
          </a:xfrm>
          <a:prstGeom prst="rect">
            <a:avLst/>
          </a:prstGeom>
          <a:noFill/>
          <a:ln w="28575">
            <a:solidFill>
              <a:schemeClr val="accent1"/>
            </a:solidFill>
          </a:ln>
        </p:spPr>
        <p:txBody>
          <a:bodyPr wrap="square" rtlCol="0">
            <a:spAutoFit/>
          </a:bodyPr>
          <a:lstStyle/>
          <a:p>
            <a:pPr algn="ctr"/>
            <a:r>
              <a:rPr lang="en-US" sz="2400" dirty="0"/>
              <a:t>almost 80 years ago, in </a:t>
            </a:r>
            <a:r>
              <a:rPr lang="en-US" sz="2400" b="1" dirty="0">
                <a:solidFill>
                  <a:srgbClr val="FF0000"/>
                </a:solidFill>
              </a:rPr>
              <a:t>1945</a:t>
            </a:r>
            <a:r>
              <a:rPr lang="en-US" sz="2400" dirty="0"/>
              <a:t>, </a:t>
            </a:r>
          </a:p>
          <a:p>
            <a:pPr algn="ctr"/>
            <a:r>
              <a:rPr lang="en-US" sz="2400" dirty="0"/>
              <a:t>the first computer built was a supercomputer!</a:t>
            </a:r>
            <a:endParaRPr lang="it-IT" sz="2400" dirty="0"/>
          </a:p>
        </p:txBody>
      </p:sp>
      <p:sp>
        <p:nvSpPr>
          <p:cNvPr id="8" name="Rettangolo 7">
            <a:extLst>
              <a:ext uri="{FF2B5EF4-FFF2-40B4-BE49-F238E27FC236}">
                <a16:creationId xmlns:a16="http://schemas.microsoft.com/office/drawing/2014/main" id="{B5B19182-31AE-4AD7-8CD4-266304CC1AD8}"/>
              </a:ext>
            </a:extLst>
          </p:cNvPr>
          <p:cNvSpPr/>
          <p:nvPr/>
        </p:nvSpPr>
        <p:spPr>
          <a:xfrm>
            <a:off x="1957228" y="720219"/>
            <a:ext cx="7326213" cy="584775"/>
          </a:xfrm>
          <a:prstGeom prst="rect">
            <a:avLst/>
          </a:prstGeom>
        </p:spPr>
        <p:txBody>
          <a:bodyPr wrap="square">
            <a:spAutoFit/>
          </a:bodyPr>
          <a:lstStyle/>
          <a:p>
            <a:pPr algn="ctr" eaLnBrk="0" hangingPunct="0"/>
            <a:r>
              <a:rPr lang="en-US" sz="3200" b="1" dirty="0">
                <a:solidFill>
                  <a:srgbClr val="C00000"/>
                </a:solidFill>
              </a:rPr>
              <a:t>How to improve the technology?</a:t>
            </a:r>
            <a:endParaRPr lang="it-IT" sz="3200" b="1" dirty="0">
              <a:solidFill>
                <a:srgbClr val="C00000"/>
              </a:solidFill>
            </a:endParaRPr>
          </a:p>
        </p:txBody>
      </p:sp>
    </p:spTree>
    <p:extLst>
      <p:ext uri="{BB962C8B-B14F-4D97-AF65-F5344CB8AC3E}">
        <p14:creationId xmlns:p14="http://schemas.microsoft.com/office/powerpoint/2010/main" val="184382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p:stCondLst>
                              <p:cond delay="500"/>
                            </p:stCondLst>
                            <p:childTnLst>
                              <p:par>
                                <p:cTn id="9" presetID="34"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from="(-#ppt_w/2)" to="(#ppt_x)" calcmode="lin" valueType="num">
                                      <p:cBhvr>
                                        <p:cTn id="11" dur="600" fill="hold">
                                          <p:stCondLst>
                                            <p:cond delay="0"/>
                                          </p:stCondLst>
                                        </p:cTn>
                                        <p:tgtEl>
                                          <p:spTgt spid="7"/>
                                        </p:tgtEl>
                                        <p:attrNameLst>
                                          <p:attrName>ppt_x</p:attrName>
                                        </p:attrNameLst>
                                      </p:cBhvr>
                                    </p:anim>
                                    <p:anim from="0" to="-1.0" calcmode="lin" valueType="num">
                                      <p:cBhvr>
                                        <p:cTn id="12" dur="200" decel="50000" autoRev="1" fill="hold">
                                          <p:stCondLst>
                                            <p:cond delay="600"/>
                                          </p:stCondLst>
                                        </p:cTn>
                                        <p:tgtEl>
                                          <p:spTgt spid="7"/>
                                        </p:tgtEl>
                                        <p:attrNameLst>
                                          <p:attrName>xshear</p:attrName>
                                        </p:attrNameLst>
                                      </p:cBhvr>
                                    </p:anim>
                                    <p:animScale>
                                      <p:cBhvr>
                                        <p:cTn id="13" dur="200" decel="100000" autoRev="1" fill="hold">
                                          <p:stCondLst>
                                            <p:cond delay="600"/>
                                          </p:stCondLst>
                                        </p:cTn>
                                        <p:tgtEl>
                                          <p:spTgt spid="7"/>
                                        </p:tgtEl>
                                      </p:cBhvr>
                                      <p:from x="100000" y="100000"/>
                                      <p:to x="80000" y="100000"/>
                                    </p:animScale>
                                    <p:anim by="(#ppt_h/3+#ppt_w*0.1)" calcmode="lin" valueType="num">
                                      <p:cBhvr additive="sum">
                                        <p:cTn id="14" dur="200" decel="100000" autoRev="1" fill="hold">
                                          <p:stCondLst>
                                            <p:cond delay="600"/>
                                          </p:stCondLst>
                                        </p:cTn>
                                        <p:tgtEl>
                                          <p:spTgt spid="7"/>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46FAC452-0BBD-D017-22DE-839176BA8A4C}"/>
              </a:ext>
            </a:extLst>
          </p:cNvPr>
          <p:cNvPicPr>
            <a:picLocks noChangeAspect="1" noChangeArrowheads="1"/>
          </p:cNvPicPr>
          <p:nvPr/>
        </p:nvPicPr>
        <p:blipFill>
          <a:blip r:embed="rId2" cstate="print"/>
          <a:srcRect/>
          <a:stretch>
            <a:fillRect/>
          </a:stretch>
        </p:blipFill>
        <p:spPr bwMode="auto">
          <a:xfrm rot="21436399">
            <a:off x="3559123" y="2995910"/>
            <a:ext cx="4562475" cy="2981325"/>
          </a:xfrm>
          <a:prstGeom prst="rect">
            <a:avLst/>
          </a:prstGeom>
          <a:noFill/>
          <a:ln w="9525">
            <a:noFill/>
            <a:miter lim="800000"/>
            <a:headEnd/>
            <a:tailEnd/>
          </a:ln>
          <a:effectLst/>
        </p:spPr>
      </p:pic>
      <p:sp>
        <p:nvSpPr>
          <p:cNvPr id="6" name="Titolo 1">
            <a:extLst>
              <a:ext uri="{FF2B5EF4-FFF2-40B4-BE49-F238E27FC236}">
                <a16:creationId xmlns:a16="http://schemas.microsoft.com/office/drawing/2014/main" id="{4E67CB63-60BA-B7F3-0891-E60E4EAF1103}"/>
              </a:ext>
            </a:extLst>
          </p:cNvPr>
          <p:cNvSpPr>
            <a:spLocks noGrp="1"/>
          </p:cNvSpPr>
          <p:nvPr>
            <p:ph type="title"/>
          </p:nvPr>
        </p:nvSpPr>
        <p:spPr>
          <a:xfrm>
            <a:off x="2712960" y="910314"/>
            <a:ext cx="7772400" cy="774720"/>
          </a:xfrm>
        </p:spPr>
        <p:txBody>
          <a:bodyPr/>
          <a:lstStyle/>
          <a:p>
            <a:r>
              <a:rPr lang="it-IT" dirty="0"/>
              <a:t>Von Neumann machine</a:t>
            </a:r>
          </a:p>
        </p:txBody>
      </p:sp>
      <p:sp>
        <p:nvSpPr>
          <p:cNvPr id="7" name="Segnaposto contenuto 4">
            <a:extLst>
              <a:ext uri="{FF2B5EF4-FFF2-40B4-BE49-F238E27FC236}">
                <a16:creationId xmlns:a16="http://schemas.microsoft.com/office/drawing/2014/main" id="{F970E085-2C7E-0973-BFC5-BF8C933A1C5E}"/>
              </a:ext>
            </a:extLst>
          </p:cNvPr>
          <p:cNvSpPr txBox="1">
            <a:spLocks/>
          </p:cNvSpPr>
          <p:nvPr/>
        </p:nvSpPr>
        <p:spPr>
          <a:xfrm>
            <a:off x="1365743" y="1619330"/>
            <a:ext cx="9460513" cy="17145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sz="2400" dirty="0"/>
              <a:t>In </a:t>
            </a:r>
            <a:r>
              <a:rPr lang="en-US" sz="2400" b="1" dirty="0">
                <a:solidFill>
                  <a:srgbClr val="FF0000"/>
                </a:solidFill>
              </a:rPr>
              <a:t>1945</a:t>
            </a:r>
            <a:r>
              <a:rPr lang="en-US" sz="2400" dirty="0"/>
              <a:t> John Von Neumann introduced an electronic computer scheme, based on the concept of "memorized program": </a:t>
            </a:r>
          </a:p>
          <a:p>
            <a:pPr>
              <a:buFont typeface="Arial" panose="020B0604020202020204" pitchFamily="34" charset="0"/>
              <a:buNone/>
            </a:pPr>
            <a:r>
              <a:rPr lang="en-US" sz="2400" dirty="0"/>
              <a:t>the instructions are recorded in the "memory" in numerical form</a:t>
            </a:r>
            <a:r>
              <a:rPr lang="it-IT" sz="2400" dirty="0"/>
              <a:t>.</a:t>
            </a:r>
          </a:p>
        </p:txBody>
      </p:sp>
      <p:grpSp>
        <p:nvGrpSpPr>
          <p:cNvPr id="8" name="Group 1029">
            <a:extLst>
              <a:ext uri="{FF2B5EF4-FFF2-40B4-BE49-F238E27FC236}">
                <a16:creationId xmlns:a16="http://schemas.microsoft.com/office/drawing/2014/main" id="{D3E2F380-96C6-0D9E-6E59-98B889FF2005}"/>
              </a:ext>
            </a:extLst>
          </p:cNvPr>
          <p:cNvGrpSpPr>
            <a:grpSpLocks/>
          </p:cNvGrpSpPr>
          <p:nvPr/>
        </p:nvGrpSpPr>
        <p:grpSpPr bwMode="auto">
          <a:xfrm>
            <a:off x="3343390" y="2953265"/>
            <a:ext cx="4714908" cy="2857520"/>
            <a:chOff x="768" y="864"/>
            <a:chExt cx="4097" cy="3084"/>
          </a:xfrm>
        </p:grpSpPr>
        <p:pic>
          <p:nvPicPr>
            <p:cNvPr id="9" name="Picture 1030">
              <a:extLst>
                <a:ext uri="{FF2B5EF4-FFF2-40B4-BE49-F238E27FC236}">
                  <a16:creationId xmlns:a16="http://schemas.microsoft.com/office/drawing/2014/main" id="{6E886C69-A5E8-56E1-3F36-54560F9D807C}"/>
                </a:ext>
              </a:extLst>
            </p:cNvPr>
            <p:cNvPicPr>
              <a:picLocks noChangeAspect="1" noChangeArrowheads="1"/>
            </p:cNvPicPr>
            <p:nvPr/>
          </p:nvPicPr>
          <p:blipFill>
            <a:blip r:embed="rId3" cstate="print"/>
            <a:srcRect/>
            <a:stretch>
              <a:fillRect/>
            </a:stretch>
          </p:blipFill>
          <p:spPr bwMode="auto">
            <a:xfrm>
              <a:off x="768" y="864"/>
              <a:ext cx="4079" cy="3084"/>
            </a:xfrm>
            <a:prstGeom prst="rect">
              <a:avLst/>
            </a:prstGeom>
            <a:noFill/>
            <a:ln w="9525">
              <a:noFill/>
              <a:miter lim="800000"/>
              <a:headEnd/>
              <a:tailEnd/>
            </a:ln>
          </p:spPr>
        </p:pic>
        <p:sp>
          <p:nvSpPr>
            <p:cNvPr id="10" name="Text Box 1031">
              <a:extLst>
                <a:ext uri="{FF2B5EF4-FFF2-40B4-BE49-F238E27FC236}">
                  <a16:creationId xmlns:a16="http://schemas.microsoft.com/office/drawing/2014/main" id="{7A8E8733-8741-D882-6F7F-835BE42B2FF1}"/>
                </a:ext>
              </a:extLst>
            </p:cNvPr>
            <p:cNvSpPr txBox="1">
              <a:spLocks noChangeArrowheads="1"/>
            </p:cNvSpPr>
            <p:nvPr/>
          </p:nvSpPr>
          <p:spPr bwMode="auto">
            <a:xfrm>
              <a:off x="2359" y="1089"/>
              <a:ext cx="1052" cy="399"/>
            </a:xfrm>
            <a:prstGeom prst="rect">
              <a:avLst/>
            </a:prstGeom>
            <a:solidFill>
              <a:srgbClr val="FFFFFF"/>
            </a:solid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b="0" i="0" u="none" strike="noStrike" kern="1200" cap="none" spc="0" normalizeH="0" baseline="0" noProof="0" dirty="0">
                  <a:ln>
                    <a:noFill/>
                  </a:ln>
                  <a:solidFill>
                    <a:srgbClr val="1C1C1C"/>
                  </a:solidFill>
                  <a:effectLst/>
                  <a:uLnTx/>
                  <a:uFillTx/>
                  <a:latin typeface="Comic Sans MS" pitchFamily="66" charset="0"/>
                  <a:ea typeface="+mn-ea"/>
                  <a:cs typeface="+mn-cs"/>
                </a:rPr>
                <a:t>MEMORY</a:t>
              </a:r>
            </a:p>
          </p:txBody>
        </p:sp>
        <p:sp>
          <p:nvSpPr>
            <p:cNvPr id="11" name="Rectangle 1032">
              <a:extLst>
                <a:ext uri="{FF2B5EF4-FFF2-40B4-BE49-F238E27FC236}">
                  <a16:creationId xmlns:a16="http://schemas.microsoft.com/office/drawing/2014/main" id="{DD84C0E7-3C6A-CB5E-B000-CB4FF80BA9F9}"/>
                </a:ext>
              </a:extLst>
            </p:cNvPr>
            <p:cNvSpPr>
              <a:spLocks noChangeArrowheads="1"/>
            </p:cNvSpPr>
            <p:nvPr/>
          </p:nvSpPr>
          <p:spPr bwMode="auto">
            <a:xfrm>
              <a:off x="4176" y="1536"/>
              <a:ext cx="589" cy="576"/>
            </a:xfrm>
            <a:prstGeom prst="rect">
              <a:avLst/>
            </a:prstGeom>
            <a:solidFill>
              <a:srgbClr val="FFFFFF"/>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200" b="0" i="0" u="none" strike="noStrike" kern="1200" cap="none" spc="0" normalizeH="0" baseline="30000" noProof="0">
                <a:ln>
                  <a:noFill/>
                </a:ln>
                <a:solidFill>
                  <a:srgbClr val="000000"/>
                </a:solidFill>
                <a:effectLst/>
                <a:uLnTx/>
                <a:uFillTx/>
                <a:latin typeface="Tahoma" pitchFamily="34" charset="0"/>
                <a:ea typeface="+mn-ea"/>
                <a:cs typeface="+mn-cs"/>
              </a:endParaRPr>
            </a:p>
          </p:txBody>
        </p:sp>
        <p:sp>
          <p:nvSpPr>
            <p:cNvPr id="12" name="Text Box 1033">
              <a:extLst>
                <a:ext uri="{FF2B5EF4-FFF2-40B4-BE49-F238E27FC236}">
                  <a16:creationId xmlns:a16="http://schemas.microsoft.com/office/drawing/2014/main" id="{9192335F-EB02-889C-2305-859E206BBBAF}"/>
                </a:ext>
              </a:extLst>
            </p:cNvPr>
            <p:cNvSpPr txBox="1">
              <a:spLocks noChangeArrowheads="1"/>
            </p:cNvSpPr>
            <p:nvPr/>
          </p:nvSpPr>
          <p:spPr bwMode="auto">
            <a:xfrm>
              <a:off x="4096" y="1505"/>
              <a:ext cx="603" cy="498"/>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1C1C1C"/>
                  </a:solidFill>
                  <a:effectLst/>
                  <a:uLnTx/>
                  <a:uFillTx/>
                  <a:latin typeface="Comic Sans MS" pitchFamily="66" charset="0"/>
                  <a:ea typeface="+mn-ea"/>
                  <a:cs typeface="+mn-cs"/>
                </a:rPr>
                <a:t>Output</a:t>
              </a:r>
            </a:p>
            <a:p>
              <a:pPr marL="0" marR="0" lvl="0" indent="0" algn="ctr" defTabSz="914400" rtl="0" eaLnBrk="0" fontAlgn="base" latinLnBrk="0" hangingPunct="0">
                <a:lnSpc>
                  <a:spcPct val="100000"/>
                </a:lnSpc>
                <a:spcBef>
                  <a:spcPct val="0"/>
                </a:spcBef>
                <a:spcAft>
                  <a:spcPct val="0"/>
                </a:spcAft>
                <a:buClrTx/>
                <a:buSzTx/>
                <a:buFontTx/>
                <a:buNone/>
                <a:tabLst/>
                <a:defRPr/>
              </a:pPr>
              <a:r>
                <a:rPr lang="it-IT" sz="1200" dirty="0" err="1">
                  <a:solidFill>
                    <a:srgbClr val="1C1C1C"/>
                  </a:solidFill>
                  <a:latin typeface="Comic Sans MS" pitchFamily="66" charset="0"/>
                </a:rPr>
                <a:t>unit</a:t>
              </a:r>
              <a:endParaRPr kumimoji="0" lang="it-IT" sz="1200" b="0" i="0" u="none" strike="noStrike" kern="1200" cap="none" spc="0" normalizeH="0" baseline="0" noProof="0" dirty="0">
                <a:ln>
                  <a:noFill/>
                </a:ln>
                <a:solidFill>
                  <a:srgbClr val="1C1C1C"/>
                </a:solidFill>
                <a:effectLst/>
                <a:uLnTx/>
                <a:uFillTx/>
                <a:latin typeface="Comic Sans MS" pitchFamily="66" charset="0"/>
                <a:ea typeface="+mn-ea"/>
                <a:cs typeface="+mn-cs"/>
              </a:endParaRPr>
            </a:p>
          </p:txBody>
        </p:sp>
        <p:sp>
          <p:nvSpPr>
            <p:cNvPr id="13" name="Rectangle 1034">
              <a:extLst>
                <a:ext uri="{FF2B5EF4-FFF2-40B4-BE49-F238E27FC236}">
                  <a16:creationId xmlns:a16="http://schemas.microsoft.com/office/drawing/2014/main" id="{11418437-91DC-AB5D-9CF9-5CDFD42A5128}"/>
                </a:ext>
              </a:extLst>
            </p:cNvPr>
            <p:cNvSpPr>
              <a:spLocks noChangeArrowheads="1"/>
            </p:cNvSpPr>
            <p:nvPr/>
          </p:nvSpPr>
          <p:spPr bwMode="auto">
            <a:xfrm>
              <a:off x="912" y="1536"/>
              <a:ext cx="576" cy="583"/>
            </a:xfrm>
            <a:prstGeom prst="rect">
              <a:avLst/>
            </a:prstGeom>
            <a:solidFill>
              <a:srgbClr val="FFFFFF"/>
            </a:solidFill>
            <a:ln w="9525">
              <a:no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1C1C1C"/>
                  </a:solidFill>
                  <a:effectLst/>
                  <a:uLnTx/>
                  <a:uFillTx/>
                  <a:latin typeface="Comic Sans MS" pitchFamily="66" charset="0"/>
                  <a:ea typeface="+mn-ea"/>
                  <a:cs typeface="+mn-cs"/>
                </a:rPr>
                <a:t>Input</a:t>
              </a:r>
            </a:p>
            <a:p>
              <a:pPr marL="0" marR="0" lvl="0" indent="0" algn="ctr" defTabSz="914400" rtl="0" eaLnBrk="0" fontAlgn="base" latinLnBrk="0" hangingPunct="0">
                <a:lnSpc>
                  <a:spcPct val="100000"/>
                </a:lnSpc>
                <a:spcBef>
                  <a:spcPct val="0"/>
                </a:spcBef>
                <a:spcAft>
                  <a:spcPct val="0"/>
                </a:spcAft>
                <a:buClrTx/>
                <a:buSzTx/>
                <a:buFontTx/>
                <a:buNone/>
                <a:tabLst/>
                <a:defRPr/>
              </a:pPr>
              <a:r>
                <a:rPr lang="it-IT" sz="1200" dirty="0" err="1">
                  <a:solidFill>
                    <a:srgbClr val="1C1C1C"/>
                  </a:solidFill>
                  <a:latin typeface="Comic Sans MS" pitchFamily="66" charset="0"/>
                </a:rPr>
                <a:t>unit</a:t>
              </a:r>
              <a:endParaRPr kumimoji="0" lang="it-IT" sz="1200" b="0" i="0" u="none" strike="noStrike" kern="1200" cap="none" spc="0" normalizeH="0" baseline="0" noProof="0" dirty="0">
                <a:ln>
                  <a:noFill/>
                </a:ln>
                <a:solidFill>
                  <a:srgbClr val="1C1C1C"/>
                </a:solidFill>
                <a:effectLst/>
                <a:uLnTx/>
                <a:uFillTx/>
                <a:latin typeface="Comic Sans MS" pitchFamily="66" charset="0"/>
                <a:ea typeface="+mn-ea"/>
                <a:cs typeface="+mn-cs"/>
              </a:endParaRPr>
            </a:p>
          </p:txBody>
        </p:sp>
        <p:sp>
          <p:nvSpPr>
            <p:cNvPr id="14" name="Rectangle 1035">
              <a:extLst>
                <a:ext uri="{FF2B5EF4-FFF2-40B4-BE49-F238E27FC236}">
                  <a16:creationId xmlns:a16="http://schemas.microsoft.com/office/drawing/2014/main" id="{0BDD773C-8FFE-5C6F-32BD-57DC3C4DE9B2}"/>
                </a:ext>
              </a:extLst>
            </p:cNvPr>
            <p:cNvSpPr>
              <a:spLocks noChangeArrowheads="1"/>
            </p:cNvSpPr>
            <p:nvPr/>
          </p:nvSpPr>
          <p:spPr bwMode="auto">
            <a:xfrm>
              <a:off x="1872" y="2304"/>
              <a:ext cx="756" cy="749"/>
            </a:xfrm>
            <a:prstGeom prst="rect">
              <a:avLst/>
            </a:prstGeom>
            <a:solidFill>
              <a:srgbClr val="FFFFFF"/>
            </a:solidFill>
            <a:ln w="9525">
              <a:no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1C1C1C"/>
                  </a:solidFill>
                  <a:effectLst/>
                  <a:uLnTx/>
                  <a:uFillTx/>
                  <a:latin typeface="Comic Sans MS" pitchFamily="66" charset="0"/>
                  <a:ea typeface="+mn-ea"/>
                  <a:cs typeface="+mn-cs"/>
                </a:rPr>
                <a:t>control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200" b="0" i="0" u="none" strike="noStrike" kern="1200" cap="none" spc="0" normalizeH="0" baseline="0" noProof="0" dirty="0" err="1">
                  <a:ln>
                    <a:noFill/>
                  </a:ln>
                  <a:solidFill>
                    <a:srgbClr val="1C1C1C"/>
                  </a:solidFill>
                  <a:effectLst/>
                  <a:uLnTx/>
                  <a:uFillTx/>
                  <a:latin typeface="Comic Sans MS" pitchFamily="66" charset="0"/>
                  <a:ea typeface="+mn-ea"/>
                  <a:cs typeface="+mn-cs"/>
                </a:rPr>
                <a:t>unit</a:t>
              </a:r>
              <a:endParaRPr kumimoji="0" lang="it-IT" sz="1200" b="0" i="0" u="none" strike="noStrike" kern="1200" cap="none" spc="0" normalizeH="0" baseline="0" noProof="0" dirty="0">
                <a:ln>
                  <a:noFill/>
                </a:ln>
                <a:solidFill>
                  <a:srgbClr val="1C1C1C"/>
                </a:solidFill>
                <a:effectLst/>
                <a:uLnTx/>
                <a:uFillTx/>
                <a:latin typeface="Comic Sans MS" pitchFamily="66" charset="0"/>
                <a:ea typeface="+mn-ea"/>
                <a:cs typeface="+mn-cs"/>
              </a:endParaRPr>
            </a:p>
          </p:txBody>
        </p:sp>
        <p:sp>
          <p:nvSpPr>
            <p:cNvPr id="15" name="Rectangle 1036">
              <a:extLst>
                <a:ext uri="{FF2B5EF4-FFF2-40B4-BE49-F238E27FC236}">
                  <a16:creationId xmlns:a16="http://schemas.microsoft.com/office/drawing/2014/main" id="{47AA32B1-2E80-4880-D77A-23FB60AA69F4}"/>
                </a:ext>
              </a:extLst>
            </p:cNvPr>
            <p:cNvSpPr>
              <a:spLocks noChangeArrowheads="1"/>
            </p:cNvSpPr>
            <p:nvPr/>
          </p:nvSpPr>
          <p:spPr bwMode="auto">
            <a:xfrm>
              <a:off x="3118" y="2352"/>
              <a:ext cx="828" cy="696"/>
            </a:xfrm>
            <a:prstGeom prst="rect">
              <a:avLst/>
            </a:prstGeom>
            <a:solidFill>
              <a:srgbClr val="FFFFFF"/>
            </a:solidFill>
            <a:ln w="9525">
              <a:no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it-IT" sz="1200" dirty="0">
                  <a:solidFill>
                    <a:srgbClr val="1C1C1C"/>
                  </a:solidFill>
                  <a:latin typeface="Comic Sans MS" pitchFamily="66" charset="0"/>
                </a:rPr>
                <a:t>a</a:t>
              </a:r>
              <a:r>
                <a:rPr kumimoji="0" lang="it-IT" sz="1200" b="0" i="0" u="none" strike="noStrike" kern="1200" cap="none" spc="0" normalizeH="0" baseline="0" noProof="0" dirty="0" err="1">
                  <a:ln>
                    <a:noFill/>
                  </a:ln>
                  <a:solidFill>
                    <a:srgbClr val="1C1C1C"/>
                  </a:solidFill>
                  <a:effectLst/>
                  <a:uLnTx/>
                  <a:uFillTx/>
                  <a:latin typeface="Comic Sans MS" pitchFamily="66" charset="0"/>
                  <a:ea typeface="+mn-ea"/>
                  <a:cs typeface="+mn-cs"/>
                </a:rPr>
                <a:t>ritmetic</a:t>
              </a:r>
              <a:endParaRPr kumimoji="0" lang="it-IT" sz="1200" b="0" i="0" u="none" strike="noStrike" kern="1200" cap="none" spc="0" normalizeH="0" baseline="0" noProof="0" dirty="0">
                <a:ln>
                  <a:noFill/>
                </a:ln>
                <a:solidFill>
                  <a:srgbClr val="1C1C1C"/>
                </a:solidFill>
                <a:effectLst/>
                <a:uLnTx/>
                <a:uFillTx/>
                <a:latin typeface="Comic Sans MS" pitchFamily="66"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it-IT" sz="1200" dirty="0" err="1">
                  <a:solidFill>
                    <a:srgbClr val="1C1C1C"/>
                  </a:solidFill>
                  <a:latin typeface="Comic Sans MS" pitchFamily="66" charset="0"/>
                </a:rPr>
                <a:t>logic</a:t>
              </a:r>
              <a:r>
                <a:rPr lang="it-IT" sz="1200" dirty="0">
                  <a:solidFill>
                    <a:srgbClr val="1C1C1C"/>
                  </a:solidFill>
                  <a:latin typeface="Comic Sans MS" pitchFamily="66"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200" b="0" i="0" u="none" strike="noStrike" kern="1200" cap="none" spc="0" normalizeH="0" baseline="0" noProof="0" dirty="0" err="1">
                  <a:ln>
                    <a:noFill/>
                  </a:ln>
                  <a:solidFill>
                    <a:srgbClr val="1C1C1C"/>
                  </a:solidFill>
                  <a:effectLst/>
                  <a:uLnTx/>
                  <a:uFillTx/>
                  <a:latin typeface="Comic Sans MS" pitchFamily="66" charset="0"/>
                  <a:ea typeface="+mn-ea"/>
                  <a:cs typeface="+mn-cs"/>
                </a:rPr>
                <a:t>unit</a:t>
              </a:r>
              <a:endParaRPr kumimoji="0" lang="it-IT" sz="1200" b="0" i="0" u="none" strike="noStrike" kern="1200" cap="none" spc="0" normalizeH="0" baseline="0" noProof="0" dirty="0">
                <a:ln>
                  <a:noFill/>
                </a:ln>
                <a:solidFill>
                  <a:srgbClr val="1C1C1C"/>
                </a:solidFill>
                <a:effectLst/>
                <a:uLnTx/>
                <a:uFillTx/>
                <a:latin typeface="Comic Sans MS" pitchFamily="66" charset="0"/>
                <a:ea typeface="+mn-ea"/>
                <a:cs typeface="+mn-cs"/>
              </a:endParaRPr>
            </a:p>
          </p:txBody>
        </p:sp>
        <p:sp>
          <p:nvSpPr>
            <p:cNvPr id="16" name="Rectangle 1037">
              <a:extLst>
                <a:ext uri="{FF2B5EF4-FFF2-40B4-BE49-F238E27FC236}">
                  <a16:creationId xmlns:a16="http://schemas.microsoft.com/office/drawing/2014/main" id="{FE56106C-DA58-1024-B58A-9B195D9ADF1B}"/>
                </a:ext>
              </a:extLst>
            </p:cNvPr>
            <p:cNvSpPr>
              <a:spLocks noChangeArrowheads="1"/>
            </p:cNvSpPr>
            <p:nvPr/>
          </p:nvSpPr>
          <p:spPr bwMode="auto">
            <a:xfrm>
              <a:off x="1152" y="3168"/>
              <a:ext cx="453" cy="210"/>
            </a:xfrm>
            <a:prstGeom prst="rect">
              <a:avLst/>
            </a:prstGeom>
            <a:solidFill>
              <a:srgbClr val="FFFFFF"/>
            </a:solidFill>
            <a:ln w="9525">
              <a:no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200" b="0" i="0" u="none" strike="noStrike" kern="1200" cap="none" spc="0" normalizeH="0" baseline="0" noProof="0">
                  <a:ln>
                    <a:noFill/>
                  </a:ln>
                  <a:solidFill>
                    <a:srgbClr val="33CC33"/>
                  </a:solidFill>
                  <a:effectLst/>
                  <a:uLnTx/>
                  <a:uFillTx/>
                  <a:latin typeface="Comic Sans MS" pitchFamily="66" charset="0"/>
                  <a:ea typeface="+mn-ea"/>
                  <a:cs typeface="+mn-cs"/>
                </a:rPr>
                <a:t>CPU</a:t>
              </a:r>
            </a:p>
          </p:txBody>
        </p:sp>
        <p:sp>
          <p:nvSpPr>
            <p:cNvPr id="17" name="Rectangle 1038">
              <a:extLst>
                <a:ext uri="{FF2B5EF4-FFF2-40B4-BE49-F238E27FC236}">
                  <a16:creationId xmlns:a16="http://schemas.microsoft.com/office/drawing/2014/main" id="{41728915-C834-E237-C34B-B11DE8C2ABA8}"/>
                </a:ext>
              </a:extLst>
            </p:cNvPr>
            <p:cNvSpPr>
              <a:spLocks noChangeArrowheads="1"/>
            </p:cNvSpPr>
            <p:nvPr/>
          </p:nvSpPr>
          <p:spPr bwMode="auto">
            <a:xfrm>
              <a:off x="1425" y="3651"/>
              <a:ext cx="1770" cy="278"/>
            </a:xfrm>
            <a:prstGeom prst="rect">
              <a:avLst/>
            </a:prstGeom>
            <a:solidFill>
              <a:srgbClr val="FFFFFF"/>
            </a:solidFill>
            <a:ln w="9525">
              <a:no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600" b="0" i="0" u="none" strike="noStrike" kern="1200" cap="none" spc="0" normalizeH="0" baseline="0" noProof="0" dirty="0">
                  <a:ln>
                    <a:noFill/>
                  </a:ln>
                  <a:solidFill>
                    <a:srgbClr val="333399"/>
                  </a:solidFill>
                  <a:effectLst/>
                  <a:uLnTx/>
                  <a:uFillTx/>
                  <a:latin typeface="Comic Sans MS" pitchFamily="66" charset="0"/>
                  <a:ea typeface="+mn-ea"/>
                  <a:cs typeface="+mn-cs"/>
                </a:rPr>
                <a:t>data </a:t>
              </a:r>
              <a:r>
                <a:rPr lang="it-IT" sz="1600" dirty="0">
                  <a:solidFill>
                    <a:srgbClr val="333399"/>
                  </a:solidFill>
                  <a:latin typeface="Comic Sans MS" pitchFamily="66" charset="0"/>
                </a:rPr>
                <a:t>&amp;</a:t>
              </a:r>
              <a:r>
                <a:rPr kumimoji="0" lang="it-IT" sz="1600" b="0" i="0" u="none" strike="noStrike" kern="1200" cap="none" spc="0" normalizeH="0" baseline="0" noProof="0" dirty="0">
                  <a:ln>
                    <a:noFill/>
                  </a:ln>
                  <a:solidFill>
                    <a:srgbClr val="333399"/>
                  </a:solidFill>
                  <a:effectLst/>
                  <a:uLnTx/>
                  <a:uFillTx/>
                  <a:latin typeface="Comic Sans MS" pitchFamily="66" charset="0"/>
                  <a:ea typeface="+mn-ea"/>
                  <a:cs typeface="+mn-cs"/>
                </a:rPr>
                <a:t> </a:t>
              </a:r>
              <a:r>
                <a:rPr kumimoji="0" lang="it-IT" sz="1600" b="0" i="0" u="none" strike="noStrike" kern="1200" cap="none" spc="0" normalizeH="0" baseline="0" noProof="0" dirty="0" err="1">
                  <a:ln>
                    <a:noFill/>
                  </a:ln>
                  <a:solidFill>
                    <a:srgbClr val="333399"/>
                  </a:solidFill>
                  <a:effectLst/>
                  <a:uLnTx/>
                  <a:uFillTx/>
                  <a:latin typeface="Comic Sans MS" pitchFamily="66" charset="0"/>
                  <a:ea typeface="+mn-ea"/>
                  <a:cs typeface="+mn-cs"/>
                </a:rPr>
                <a:t>instructions</a:t>
              </a:r>
              <a:endParaRPr kumimoji="0" lang="it-IT" sz="1600" b="0" i="0" u="none" strike="noStrike" kern="1200" cap="none" spc="0" normalizeH="0" baseline="0" noProof="0" dirty="0">
                <a:ln>
                  <a:noFill/>
                </a:ln>
                <a:solidFill>
                  <a:srgbClr val="333399"/>
                </a:solidFill>
                <a:effectLst/>
                <a:uLnTx/>
                <a:uFillTx/>
                <a:latin typeface="Comic Sans MS" pitchFamily="66" charset="0"/>
                <a:ea typeface="+mn-ea"/>
                <a:cs typeface="+mn-cs"/>
              </a:endParaRPr>
            </a:p>
          </p:txBody>
        </p:sp>
        <p:sp>
          <p:nvSpPr>
            <p:cNvPr id="18" name="Rectangle 1039">
              <a:extLst>
                <a:ext uri="{FF2B5EF4-FFF2-40B4-BE49-F238E27FC236}">
                  <a16:creationId xmlns:a16="http://schemas.microsoft.com/office/drawing/2014/main" id="{CEC2B383-BF6B-9726-8818-010B55A38289}"/>
                </a:ext>
              </a:extLst>
            </p:cNvPr>
            <p:cNvSpPr>
              <a:spLocks noChangeArrowheads="1"/>
            </p:cNvSpPr>
            <p:nvPr/>
          </p:nvSpPr>
          <p:spPr bwMode="auto">
            <a:xfrm>
              <a:off x="4032" y="3744"/>
              <a:ext cx="833" cy="148"/>
            </a:xfrm>
            <a:prstGeom prst="rect">
              <a:avLst/>
            </a:prstGeom>
            <a:solidFill>
              <a:srgbClr val="FFFFFF"/>
            </a:solidFill>
            <a:ln w="9525">
              <a:no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sz="1600" b="0" i="0" u="none" strike="noStrike" kern="1200" cap="none" spc="0" normalizeH="0" baseline="0" noProof="0" dirty="0">
                  <a:ln>
                    <a:noFill/>
                  </a:ln>
                  <a:solidFill>
                    <a:srgbClr val="1C1C1C"/>
                  </a:solidFill>
                  <a:effectLst/>
                  <a:uLnTx/>
                  <a:uFillTx/>
                  <a:latin typeface="Comic Sans MS" pitchFamily="66" charset="0"/>
                  <a:ea typeface="+mn-ea"/>
                  <a:cs typeface="+mn-cs"/>
                </a:rPr>
                <a:t>control</a:t>
              </a:r>
            </a:p>
          </p:txBody>
        </p:sp>
      </p:grpSp>
      <p:sp>
        <p:nvSpPr>
          <p:cNvPr id="19" name="CasellaDiTesto 18">
            <a:extLst>
              <a:ext uri="{FF2B5EF4-FFF2-40B4-BE49-F238E27FC236}">
                <a16:creationId xmlns:a16="http://schemas.microsoft.com/office/drawing/2014/main" id="{54E9F798-1BAB-7A7D-3DD5-2DCE89A1A485}"/>
              </a:ext>
            </a:extLst>
          </p:cNvPr>
          <p:cNvSpPr txBox="1"/>
          <p:nvPr/>
        </p:nvSpPr>
        <p:spPr>
          <a:xfrm>
            <a:off x="2099304" y="6025099"/>
            <a:ext cx="9533560" cy="584775"/>
          </a:xfrm>
          <a:prstGeom prst="rect">
            <a:avLst/>
          </a:prstGeom>
          <a:noFill/>
          <a:ln w="28575">
            <a:solidFill>
              <a:schemeClr val="accent1"/>
            </a:solidFill>
          </a:ln>
        </p:spPr>
        <p:txBody>
          <a:bodyPr wrap="square" rtlCol="0">
            <a:spAutoFit/>
          </a:bodyPr>
          <a:lstStyle/>
          <a:p>
            <a:pPr algn="ctr"/>
            <a:r>
              <a:rPr lang="en-US" sz="3200" dirty="0"/>
              <a:t>And it is still the basic scheme of current computers</a:t>
            </a:r>
            <a:endParaRPr lang="it-IT" sz="3200" dirty="0"/>
          </a:p>
        </p:txBody>
      </p:sp>
    </p:spTree>
    <p:extLst>
      <p:ext uri="{BB962C8B-B14F-4D97-AF65-F5344CB8AC3E}">
        <p14:creationId xmlns:p14="http://schemas.microsoft.com/office/powerpoint/2010/main" val="283793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200"/>
                                  </p:stCondLst>
                                  <p:childTnLst>
                                    <p:anim calcmode="lin" valueType="num">
                                      <p:cBhvr additive="base">
                                        <p:cTn id="6" dur="500"/>
                                        <p:tgtEl>
                                          <p:spTgt spid="5"/>
                                        </p:tgtEl>
                                        <p:attrNameLst>
                                          <p:attrName>ppt_x</p:attrName>
                                        </p:attrNameLst>
                                      </p:cBhvr>
                                      <p:tavLst>
                                        <p:tav tm="0">
                                          <p:val>
                                            <p:strVal val="ppt_x"/>
                                          </p:val>
                                        </p:tav>
                                        <p:tav tm="100000">
                                          <p:val>
                                            <p:strVal val="1+ppt_w/2"/>
                                          </p:val>
                                        </p:tav>
                                      </p:tavLst>
                                    </p:anim>
                                    <p:anim calcmode="lin" valueType="num">
                                      <p:cBhvr additive="base">
                                        <p:cTn id="7" dur="500"/>
                                        <p:tgtEl>
                                          <p:spTgt spid="5"/>
                                        </p:tgtEl>
                                        <p:attrNameLst>
                                          <p:attrName>ppt_y</p:attrName>
                                        </p:attrNameLst>
                                      </p:cBhvr>
                                      <p:tavLst>
                                        <p:tav tm="0">
                                          <p:val>
                                            <p:strVal val="ppt_y"/>
                                          </p:val>
                                        </p:tav>
                                        <p:tav tm="100000">
                                          <p:val>
                                            <p:strVal val="ppt_y"/>
                                          </p:val>
                                        </p:tav>
                                      </p:tavLst>
                                    </p:anim>
                                    <p:set>
                                      <p:cBhvr>
                                        <p:cTn id="8" dur="1" fill="hold">
                                          <p:stCondLst>
                                            <p:cond delay="499"/>
                                          </p:stCondLst>
                                        </p:cTn>
                                        <p:tgtEl>
                                          <p:spTgt spid="5"/>
                                        </p:tgtEl>
                                        <p:attrNameLst>
                                          <p:attrName>style.visibility</p:attrName>
                                        </p:attrNameLst>
                                      </p:cBhvr>
                                      <p:to>
                                        <p:strVal val="hidden"/>
                                      </p:to>
                                    </p:set>
                                  </p:childTnLst>
                                </p:cTn>
                              </p:par>
                              <p:par>
                                <p:cTn id="9" presetID="34"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from="(-#ppt_w/2)" to="(#ppt_x)" calcmode="lin" valueType="num">
                                      <p:cBhvr>
                                        <p:cTn id="11" dur="600" fill="hold">
                                          <p:stCondLst>
                                            <p:cond delay="0"/>
                                          </p:stCondLst>
                                        </p:cTn>
                                        <p:tgtEl>
                                          <p:spTgt spid="8"/>
                                        </p:tgtEl>
                                        <p:attrNameLst>
                                          <p:attrName>ppt_x</p:attrName>
                                        </p:attrNameLst>
                                      </p:cBhvr>
                                    </p:anim>
                                    <p:anim from="0" to="-1.0" calcmode="lin" valueType="num">
                                      <p:cBhvr>
                                        <p:cTn id="12" dur="200" decel="50000" autoRev="1" fill="hold">
                                          <p:stCondLst>
                                            <p:cond delay="600"/>
                                          </p:stCondLst>
                                        </p:cTn>
                                        <p:tgtEl>
                                          <p:spTgt spid="8"/>
                                        </p:tgtEl>
                                        <p:attrNameLst>
                                          <p:attrName>xshear</p:attrName>
                                        </p:attrNameLst>
                                      </p:cBhvr>
                                    </p:anim>
                                    <p:animScale>
                                      <p:cBhvr>
                                        <p:cTn id="13" dur="200" decel="100000" autoRev="1" fill="hold">
                                          <p:stCondLst>
                                            <p:cond delay="600"/>
                                          </p:stCondLst>
                                        </p:cTn>
                                        <p:tgtEl>
                                          <p:spTgt spid="8"/>
                                        </p:tgtEl>
                                      </p:cBhvr>
                                      <p:from x="100000" y="100000"/>
                                      <p:to x="80000" y="100000"/>
                                    </p:animScale>
                                    <p:anim by="(#ppt_h/3+#ppt_w*0.1)" calcmode="lin" valueType="num">
                                      <p:cBhvr additive="sum">
                                        <p:cTn id="14" dur="200" decel="100000" autoRev="1" fill="hold">
                                          <p:stCondLst>
                                            <p:cond delay="600"/>
                                          </p:stCondLst>
                                        </p:cTn>
                                        <p:tgtEl>
                                          <p:spTgt spid="8"/>
                                        </p:tgtEl>
                                        <p:attrNameLst>
                                          <p:attrName>ppt_x</p:attrName>
                                        </p:attrNameLst>
                                      </p:cBhvr>
                                    </p:anim>
                                  </p:childTnLst>
                                </p:cTn>
                              </p:par>
                            </p:childTnLst>
                          </p:cTn>
                        </p:par>
                      </p:childTnLst>
                    </p:cTn>
                  </p:par>
                  <p:par>
                    <p:cTn id="15" fill="hold">
                      <p:stCondLst>
                        <p:cond delay="indefinite"/>
                      </p:stCondLst>
                      <p:childTnLst>
                        <p:par>
                          <p:cTn id="16" fill="hold">
                            <p:stCondLst>
                              <p:cond delay="0"/>
                            </p:stCondLst>
                            <p:childTnLst>
                              <p:par>
                                <p:cTn id="17" presetID="34"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from="(-#ppt_w/2)" to="(#ppt_x)" calcmode="lin" valueType="num">
                                      <p:cBhvr>
                                        <p:cTn id="19" dur="600" fill="hold">
                                          <p:stCondLst>
                                            <p:cond delay="0"/>
                                          </p:stCondLst>
                                        </p:cTn>
                                        <p:tgtEl>
                                          <p:spTgt spid="19"/>
                                        </p:tgtEl>
                                        <p:attrNameLst>
                                          <p:attrName>ppt_x</p:attrName>
                                        </p:attrNameLst>
                                      </p:cBhvr>
                                    </p:anim>
                                    <p:anim from="0" to="-1.0" calcmode="lin" valueType="num">
                                      <p:cBhvr>
                                        <p:cTn id="20" dur="200" decel="50000" autoRev="1" fill="hold">
                                          <p:stCondLst>
                                            <p:cond delay="600"/>
                                          </p:stCondLst>
                                        </p:cTn>
                                        <p:tgtEl>
                                          <p:spTgt spid="19"/>
                                        </p:tgtEl>
                                        <p:attrNameLst>
                                          <p:attrName>xshear</p:attrName>
                                        </p:attrNameLst>
                                      </p:cBhvr>
                                    </p:anim>
                                    <p:animScale>
                                      <p:cBhvr>
                                        <p:cTn id="21" dur="200" decel="100000" autoRev="1" fill="hold">
                                          <p:stCondLst>
                                            <p:cond delay="600"/>
                                          </p:stCondLst>
                                        </p:cTn>
                                        <p:tgtEl>
                                          <p:spTgt spid="19"/>
                                        </p:tgtEl>
                                      </p:cBhvr>
                                      <p:from x="100000" y="100000"/>
                                      <p:to x="80000" y="100000"/>
                                    </p:animScale>
                                    <p:anim by="(#ppt_h/3+#ppt_w*0.1)" calcmode="lin" valueType="num">
                                      <p:cBhvr additive="sum">
                                        <p:cTn id="22" dur="200" decel="100000" autoRev="1" fill="hold">
                                          <p:stCondLst>
                                            <p:cond delay="600"/>
                                          </p:stCondLst>
                                        </p:cTn>
                                        <p:tgtEl>
                                          <p:spTgt spid="1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654773A2-E5B9-70EB-2D7A-BD44C33DB9E1}"/>
              </a:ext>
            </a:extLst>
          </p:cNvPr>
          <p:cNvSpPr/>
          <p:nvPr/>
        </p:nvSpPr>
        <p:spPr>
          <a:xfrm>
            <a:off x="1582790" y="4258128"/>
            <a:ext cx="3214688" cy="357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Titolo 1">
            <a:extLst>
              <a:ext uri="{FF2B5EF4-FFF2-40B4-BE49-F238E27FC236}">
                <a16:creationId xmlns:a16="http://schemas.microsoft.com/office/drawing/2014/main" id="{16EAB61C-9A59-525F-0537-DACB8F80B358}"/>
              </a:ext>
            </a:extLst>
          </p:cNvPr>
          <p:cNvSpPr>
            <a:spLocks noGrp="1"/>
          </p:cNvSpPr>
          <p:nvPr>
            <p:ph type="title"/>
          </p:nvPr>
        </p:nvSpPr>
        <p:spPr>
          <a:xfrm>
            <a:off x="1925690" y="1386341"/>
            <a:ext cx="7772400" cy="1143000"/>
          </a:xfrm>
        </p:spPr>
        <p:txBody>
          <a:bodyPr>
            <a:normAutofit/>
          </a:bodyPr>
          <a:lstStyle/>
          <a:p>
            <a:r>
              <a:rPr lang="it-IT" b="1" dirty="0">
                <a:solidFill>
                  <a:srgbClr val="FF0000"/>
                </a:solidFill>
              </a:rPr>
              <a:t>First</a:t>
            </a:r>
            <a:r>
              <a:rPr lang="it-IT" dirty="0"/>
              <a:t> </a:t>
            </a:r>
            <a:r>
              <a:rPr lang="it-IT" dirty="0" err="1"/>
              <a:t>type</a:t>
            </a:r>
            <a:r>
              <a:rPr lang="it-IT" dirty="0"/>
              <a:t> of computer</a:t>
            </a:r>
          </a:p>
        </p:txBody>
      </p:sp>
      <p:sp>
        <p:nvSpPr>
          <p:cNvPr id="7" name="Segnaposto contenuto 4">
            <a:extLst>
              <a:ext uri="{FF2B5EF4-FFF2-40B4-BE49-F238E27FC236}">
                <a16:creationId xmlns:a16="http://schemas.microsoft.com/office/drawing/2014/main" id="{9E9107C5-CFBC-A972-7FBB-6CF3F49F0460}"/>
              </a:ext>
            </a:extLst>
          </p:cNvPr>
          <p:cNvSpPr txBox="1">
            <a:spLocks/>
          </p:cNvSpPr>
          <p:nvPr/>
        </p:nvSpPr>
        <p:spPr>
          <a:xfrm>
            <a:off x="1297040" y="3788228"/>
            <a:ext cx="4643438" cy="9286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2" pitchFamily="18" charset="2"/>
              <a:buNone/>
            </a:pPr>
            <a:r>
              <a:rPr lang="it-IT"/>
              <a:t>uses</a:t>
            </a:r>
            <a:br>
              <a:rPr lang="it-IT"/>
            </a:br>
            <a:r>
              <a:rPr lang="it-IT" b="1"/>
              <a:t>Thermoionic valves</a:t>
            </a:r>
            <a:endParaRPr lang="it-IT" b="1" dirty="0"/>
          </a:p>
        </p:txBody>
      </p:sp>
      <p:pic>
        <p:nvPicPr>
          <p:cNvPr id="8" name="Picture 2" descr="File:Eniac.jpg">
            <a:extLst>
              <a:ext uri="{FF2B5EF4-FFF2-40B4-BE49-F238E27FC236}">
                <a16:creationId xmlns:a16="http://schemas.microsoft.com/office/drawing/2014/main" id="{2D131F66-19F4-80C4-DF3C-D6A6B2CB7721}"/>
              </a:ext>
            </a:extLst>
          </p:cNvPr>
          <p:cNvPicPr>
            <a:picLocks noChangeAspect="1" noChangeArrowheads="1"/>
          </p:cNvPicPr>
          <p:nvPr/>
        </p:nvPicPr>
        <p:blipFill>
          <a:blip r:embed="rId2" cstate="print"/>
          <a:srcRect/>
          <a:stretch>
            <a:fillRect/>
          </a:stretch>
        </p:blipFill>
        <p:spPr bwMode="auto">
          <a:xfrm>
            <a:off x="6011915" y="2672216"/>
            <a:ext cx="3867150" cy="2955925"/>
          </a:xfrm>
          <a:prstGeom prst="rect">
            <a:avLst/>
          </a:prstGeom>
          <a:noFill/>
          <a:ln w="9525">
            <a:noFill/>
            <a:miter lim="800000"/>
            <a:headEnd/>
            <a:tailEnd/>
          </a:ln>
        </p:spPr>
      </p:pic>
      <p:sp>
        <p:nvSpPr>
          <p:cNvPr id="9" name="CasellaDiTesto 6">
            <a:extLst>
              <a:ext uri="{FF2B5EF4-FFF2-40B4-BE49-F238E27FC236}">
                <a16:creationId xmlns:a16="http://schemas.microsoft.com/office/drawing/2014/main" id="{04232E44-1C71-B3F7-0403-EDD507041E8D}"/>
              </a:ext>
            </a:extLst>
          </p:cNvPr>
          <p:cNvSpPr txBox="1">
            <a:spLocks noChangeArrowheads="1"/>
          </p:cNvSpPr>
          <p:nvPr/>
        </p:nvSpPr>
        <p:spPr bwMode="auto">
          <a:xfrm>
            <a:off x="616350" y="2713491"/>
            <a:ext cx="4364038" cy="954087"/>
          </a:xfrm>
          <a:prstGeom prst="rect">
            <a:avLst/>
          </a:prstGeom>
          <a:noFill/>
          <a:ln w="9525">
            <a:noFill/>
            <a:miter lim="800000"/>
            <a:headEnd/>
            <a:tailEnd/>
          </a:ln>
        </p:spPr>
        <p:txBody>
          <a:bodyPr wrap="none">
            <a:spAutoFit/>
          </a:bodyPr>
          <a:lstStyle/>
          <a:p>
            <a:r>
              <a:rPr lang="en-GB" sz="2800" b="1" dirty="0"/>
              <a:t>ENIAC</a:t>
            </a:r>
            <a:r>
              <a:rPr lang="en-GB" sz="2800" dirty="0"/>
              <a:t> (</a:t>
            </a:r>
            <a:r>
              <a:rPr lang="en-GB" sz="2800" b="1" dirty="0">
                <a:solidFill>
                  <a:srgbClr val="C00000"/>
                </a:solidFill>
              </a:rPr>
              <a:t>1946</a:t>
            </a:r>
            <a:r>
              <a:rPr lang="en-GB" sz="2800" dirty="0"/>
              <a:t>)</a:t>
            </a:r>
          </a:p>
          <a:p>
            <a:r>
              <a:rPr lang="en-US" sz="2000" i="1" dirty="0"/>
              <a:t>(</a:t>
            </a:r>
            <a:r>
              <a:rPr lang="en-US" sz="2000" b="1" i="1" dirty="0"/>
              <a:t>E</a:t>
            </a:r>
            <a:r>
              <a:rPr lang="en-US" sz="2000" i="1" dirty="0"/>
              <a:t>lectronic </a:t>
            </a:r>
            <a:r>
              <a:rPr lang="en-US" sz="2000" b="1" i="1" dirty="0"/>
              <a:t>N</a:t>
            </a:r>
            <a:r>
              <a:rPr lang="en-US" sz="2000" i="1" dirty="0"/>
              <a:t>umerical </a:t>
            </a:r>
            <a:r>
              <a:rPr lang="en-US" sz="2000" b="1" i="1" dirty="0"/>
              <a:t>I</a:t>
            </a:r>
            <a:r>
              <a:rPr lang="en-US" sz="2000" i="1" dirty="0"/>
              <a:t>ntegrator </a:t>
            </a:r>
            <a:r>
              <a:rPr lang="en-US" sz="2000" b="1" i="1" dirty="0"/>
              <a:t>A</a:t>
            </a:r>
            <a:r>
              <a:rPr lang="en-US" sz="2000" i="1" dirty="0"/>
              <a:t>nd </a:t>
            </a:r>
            <a:r>
              <a:rPr lang="en-US" sz="2000" b="1" i="1" dirty="0"/>
              <a:t>C</a:t>
            </a:r>
            <a:r>
              <a:rPr lang="en-US" sz="2000" i="1" dirty="0"/>
              <a:t>omputer)</a:t>
            </a:r>
            <a:r>
              <a:rPr lang="en-US" sz="2800" dirty="0"/>
              <a:t> </a:t>
            </a:r>
            <a:endParaRPr lang="en-GB" sz="2800" dirty="0"/>
          </a:p>
        </p:txBody>
      </p:sp>
      <p:cxnSp>
        <p:nvCxnSpPr>
          <p:cNvPr id="10" name="Connettore 2 9">
            <a:extLst>
              <a:ext uri="{FF2B5EF4-FFF2-40B4-BE49-F238E27FC236}">
                <a16:creationId xmlns:a16="http://schemas.microsoft.com/office/drawing/2014/main" id="{A7C3B181-6FE4-3B7B-F5D2-053234EC469F}"/>
              </a:ext>
            </a:extLst>
          </p:cNvPr>
          <p:cNvCxnSpPr/>
          <p:nvPr/>
        </p:nvCxnSpPr>
        <p:spPr>
          <a:xfrm rot="5400000">
            <a:off x="2618634" y="5493997"/>
            <a:ext cx="1071562"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1" name="CasellaDiTesto 15">
            <a:extLst>
              <a:ext uri="{FF2B5EF4-FFF2-40B4-BE49-F238E27FC236}">
                <a16:creationId xmlns:a16="http://schemas.microsoft.com/office/drawing/2014/main" id="{0928F81C-D20A-5991-129B-A61A46B79E65}"/>
              </a:ext>
            </a:extLst>
          </p:cNvPr>
          <p:cNvSpPr txBox="1">
            <a:spLocks noChangeArrowheads="1"/>
          </p:cNvSpPr>
          <p:nvPr/>
        </p:nvSpPr>
        <p:spPr bwMode="auto">
          <a:xfrm>
            <a:off x="6440540" y="5618616"/>
            <a:ext cx="3658502" cy="646331"/>
          </a:xfrm>
          <a:prstGeom prst="rect">
            <a:avLst/>
          </a:prstGeom>
          <a:noFill/>
          <a:ln w="9525">
            <a:noFill/>
            <a:miter lim="800000"/>
            <a:headEnd/>
            <a:tailEnd/>
          </a:ln>
        </p:spPr>
        <p:txBody>
          <a:bodyPr wrap="none">
            <a:spAutoFit/>
          </a:bodyPr>
          <a:lstStyle/>
          <a:p>
            <a:r>
              <a:rPr lang="en-US" dirty="0"/>
              <a:t>It occupied a room of 9x30 square meters</a:t>
            </a:r>
          </a:p>
          <a:p>
            <a:r>
              <a:rPr lang="en-US" dirty="0"/>
              <a:t>It weighed more than 30 tons</a:t>
            </a:r>
            <a:endParaRPr lang="it-IT" dirty="0"/>
          </a:p>
        </p:txBody>
      </p:sp>
      <p:pic>
        <p:nvPicPr>
          <p:cNvPr id="12" name="Picture 2" descr="http://www.bottegaelettronica.it/EL84.jpg">
            <a:extLst>
              <a:ext uri="{FF2B5EF4-FFF2-40B4-BE49-F238E27FC236}">
                <a16:creationId xmlns:a16="http://schemas.microsoft.com/office/drawing/2014/main" id="{CC65E6BA-32D5-C867-C3C0-C5F809C6F1A5}"/>
              </a:ext>
            </a:extLst>
          </p:cNvPr>
          <p:cNvPicPr>
            <a:picLocks noChangeAspect="1" noChangeArrowheads="1"/>
          </p:cNvPicPr>
          <p:nvPr/>
        </p:nvPicPr>
        <p:blipFill>
          <a:blip r:embed="rId3" cstate="print"/>
          <a:srcRect/>
          <a:stretch>
            <a:fillRect/>
          </a:stretch>
        </p:blipFill>
        <p:spPr bwMode="auto">
          <a:xfrm>
            <a:off x="3648128" y="4878841"/>
            <a:ext cx="434975" cy="1365250"/>
          </a:xfrm>
          <a:prstGeom prst="rect">
            <a:avLst/>
          </a:prstGeom>
          <a:noFill/>
          <a:ln w="9525">
            <a:noFill/>
            <a:miter lim="800000"/>
            <a:headEnd/>
            <a:tailEnd/>
          </a:ln>
        </p:spPr>
      </p:pic>
    </p:spTree>
    <p:extLst>
      <p:ext uri="{BB962C8B-B14F-4D97-AF65-F5344CB8AC3E}">
        <p14:creationId xmlns:p14="http://schemas.microsoft.com/office/powerpoint/2010/main" val="1853947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par>
                                <p:cTn id="12" presetID="2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9314F1F3-E641-31C4-C28E-C688580E19BA}"/>
              </a:ext>
            </a:extLst>
          </p:cNvPr>
          <p:cNvSpPr>
            <a:spLocks noGrp="1"/>
          </p:cNvSpPr>
          <p:nvPr>
            <p:ph type="title"/>
          </p:nvPr>
        </p:nvSpPr>
        <p:spPr>
          <a:xfrm>
            <a:off x="1661786" y="870781"/>
            <a:ext cx="8713788" cy="1143000"/>
          </a:xfrm>
        </p:spPr>
        <p:txBody>
          <a:bodyPr>
            <a:normAutofit/>
          </a:bodyPr>
          <a:lstStyle/>
          <a:p>
            <a:pPr algn="ctr" fontAlgn="auto">
              <a:spcAft>
                <a:spcPts val="0"/>
              </a:spcAft>
              <a:defRPr/>
            </a:pPr>
            <a:r>
              <a:rPr lang="en-US" b="1" dirty="0">
                <a:solidFill>
                  <a:srgbClr val="C00000"/>
                </a:solidFill>
              </a:rPr>
              <a:t>First</a:t>
            </a:r>
            <a:r>
              <a:rPr lang="en-US" b="1" dirty="0"/>
              <a:t> generation computer</a:t>
            </a:r>
            <a:br>
              <a:rPr lang="it-IT" dirty="0"/>
            </a:br>
            <a:r>
              <a:rPr lang="it-IT" sz="2700" b="1" dirty="0">
                <a:solidFill>
                  <a:schemeClr val="tx1"/>
                </a:solidFill>
              </a:rPr>
              <a:t>(</a:t>
            </a:r>
            <a:r>
              <a:rPr lang="it-IT" sz="2700" b="1" dirty="0" err="1">
                <a:solidFill>
                  <a:schemeClr val="tx1"/>
                </a:solidFill>
              </a:rPr>
              <a:t>Thermionic</a:t>
            </a:r>
            <a:r>
              <a:rPr lang="it-IT" sz="2700" b="1" dirty="0">
                <a:solidFill>
                  <a:schemeClr val="tx1"/>
                </a:solidFill>
              </a:rPr>
              <a:t> </a:t>
            </a:r>
            <a:r>
              <a:rPr lang="it-IT" sz="2700" b="1" dirty="0" err="1">
                <a:solidFill>
                  <a:schemeClr val="tx1"/>
                </a:solidFill>
              </a:rPr>
              <a:t>valves</a:t>
            </a:r>
            <a:r>
              <a:rPr lang="it-IT" sz="2700" b="1" dirty="0">
                <a:solidFill>
                  <a:schemeClr val="tx1"/>
                </a:solidFill>
              </a:rPr>
              <a:t>: </a:t>
            </a:r>
            <a:r>
              <a:rPr lang="it-IT" sz="2700" b="1" dirty="0" err="1">
                <a:solidFill>
                  <a:schemeClr val="tx1"/>
                </a:solidFill>
              </a:rPr>
              <a:t>triodes</a:t>
            </a:r>
            <a:r>
              <a:rPr lang="it-IT" sz="2700" b="1" dirty="0">
                <a:solidFill>
                  <a:schemeClr val="tx1"/>
                </a:solidFill>
              </a:rPr>
              <a:t>)</a:t>
            </a:r>
            <a:endParaRPr lang="it-IT" dirty="0"/>
          </a:p>
        </p:txBody>
      </p:sp>
      <p:sp>
        <p:nvSpPr>
          <p:cNvPr id="6" name="Segnaposto contenuto 4">
            <a:extLst>
              <a:ext uri="{FF2B5EF4-FFF2-40B4-BE49-F238E27FC236}">
                <a16:creationId xmlns:a16="http://schemas.microsoft.com/office/drawing/2014/main" id="{1CD36094-672B-50CE-00CA-388163726212}"/>
              </a:ext>
            </a:extLst>
          </p:cNvPr>
          <p:cNvSpPr txBox="1">
            <a:spLocks/>
          </p:cNvSpPr>
          <p:nvPr/>
        </p:nvSpPr>
        <p:spPr>
          <a:xfrm>
            <a:off x="329373" y="2770451"/>
            <a:ext cx="4000500" cy="12414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2" pitchFamily="18" charset="2"/>
              <a:buNone/>
            </a:pPr>
            <a:r>
              <a:rPr lang="en-US" sz="2400" dirty="0"/>
              <a:t>First commercial computer</a:t>
            </a:r>
          </a:p>
          <a:p>
            <a:pPr marL="0" indent="0">
              <a:buFont typeface="Wingdings 2" pitchFamily="18" charset="2"/>
              <a:buNone/>
            </a:pPr>
            <a:r>
              <a:rPr lang="en-US" sz="2400" dirty="0"/>
              <a:t>based on thermionics valve technology</a:t>
            </a:r>
            <a:endParaRPr lang="it-IT" sz="2400" dirty="0"/>
          </a:p>
          <a:p>
            <a:pPr>
              <a:buFont typeface="Wingdings 2" pitchFamily="18" charset="2"/>
              <a:buNone/>
            </a:pPr>
            <a:endParaRPr lang="it-IT" sz="2400" b="1" dirty="0"/>
          </a:p>
        </p:txBody>
      </p:sp>
      <p:sp>
        <p:nvSpPr>
          <p:cNvPr id="7" name="CasellaDiTesto 6">
            <a:extLst>
              <a:ext uri="{FF2B5EF4-FFF2-40B4-BE49-F238E27FC236}">
                <a16:creationId xmlns:a16="http://schemas.microsoft.com/office/drawing/2014/main" id="{05F99CCA-1512-83C9-5CF5-3104B8EDC0CA}"/>
              </a:ext>
            </a:extLst>
          </p:cNvPr>
          <p:cNvSpPr txBox="1">
            <a:spLocks noChangeArrowheads="1"/>
          </p:cNvSpPr>
          <p:nvPr/>
        </p:nvSpPr>
        <p:spPr bwMode="auto">
          <a:xfrm>
            <a:off x="543685" y="1841764"/>
            <a:ext cx="3365500" cy="954087"/>
          </a:xfrm>
          <a:prstGeom prst="rect">
            <a:avLst/>
          </a:prstGeom>
          <a:noFill/>
          <a:ln w="9525">
            <a:noFill/>
            <a:miter lim="800000"/>
            <a:headEnd/>
            <a:tailEnd/>
          </a:ln>
        </p:spPr>
        <p:txBody>
          <a:bodyPr wrap="none">
            <a:spAutoFit/>
          </a:bodyPr>
          <a:lstStyle/>
          <a:p>
            <a:r>
              <a:rPr lang="en-GB" sz="2800" b="1"/>
              <a:t>UNIVAC-I</a:t>
            </a:r>
            <a:r>
              <a:rPr lang="en-GB" sz="2800"/>
              <a:t> (</a:t>
            </a:r>
            <a:r>
              <a:rPr lang="en-GB" sz="2800" b="1">
                <a:solidFill>
                  <a:srgbClr val="FF0000"/>
                </a:solidFill>
              </a:rPr>
              <a:t>1950</a:t>
            </a:r>
            <a:r>
              <a:rPr lang="en-GB" sz="2800"/>
              <a:t>)</a:t>
            </a:r>
          </a:p>
          <a:p>
            <a:r>
              <a:rPr lang="en-US" sz="2000" i="1"/>
              <a:t>(</a:t>
            </a:r>
            <a:r>
              <a:rPr lang="it-IT" sz="2000" b="1" i="1"/>
              <a:t>UNIV</a:t>
            </a:r>
            <a:r>
              <a:rPr lang="it-IT" sz="2000" i="1"/>
              <a:t>ersal </a:t>
            </a:r>
            <a:r>
              <a:rPr lang="it-IT" sz="2000" b="1" i="1"/>
              <a:t>A</a:t>
            </a:r>
            <a:r>
              <a:rPr lang="it-IT" sz="2000" i="1"/>
              <a:t>utomatic </a:t>
            </a:r>
            <a:r>
              <a:rPr lang="it-IT" sz="2000" b="1" i="1"/>
              <a:t>C</a:t>
            </a:r>
            <a:r>
              <a:rPr lang="it-IT" sz="2000" i="1"/>
              <a:t>omputer I</a:t>
            </a:r>
            <a:r>
              <a:rPr lang="it-IT" sz="2000"/>
              <a:t> </a:t>
            </a:r>
            <a:r>
              <a:rPr lang="en-US" sz="2000" i="1"/>
              <a:t>)</a:t>
            </a:r>
            <a:r>
              <a:rPr lang="en-US" sz="2800"/>
              <a:t> </a:t>
            </a:r>
            <a:endParaRPr lang="en-GB" sz="2800"/>
          </a:p>
        </p:txBody>
      </p:sp>
      <p:sp>
        <p:nvSpPr>
          <p:cNvPr id="8" name="CasellaDiTesto 7">
            <a:extLst>
              <a:ext uri="{FF2B5EF4-FFF2-40B4-BE49-F238E27FC236}">
                <a16:creationId xmlns:a16="http://schemas.microsoft.com/office/drawing/2014/main" id="{4793E021-4056-A104-2C13-ED4CC54C076F}"/>
              </a:ext>
            </a:extLst>
          </p:cNvPr>
          <p:cNvSpPr txBox="1">
            <a:spLocks noChangeArrowheads="1"/>
          </p:cNvSpPr>
          <p:nvPr/>
        </p:nvSpPr>
        <p:spPr bwMode="auto">
          <a:xfrm>
            <a:off x="134233" y="5678814"/>
            <a:ext cx="11923534" cy="954107"/>
          </a:xfrm>
          <a:prstGeom prst="rect">
            <a:avLst/>
          </a:prstGeom>
          <a:noFill/>
          <a:ln w="9525">
            <a:noFill/>
            <a:miter lim="800000"/>
            <a:headEnd/>
            <a:tailEnd/>
          </a:ln>
        </p:spPr>
        <p:txBody>
          <a:bodyPr wrap="square">
            <a:spAutoFit/>
          </a:bodyPr>
          <a:lstStyle/>
          <a:p>
            <a:r>
              <a:rPr lang="en-US" sz="2800" dirty="0"/>
              <a:t>It was used in </a:t>
            </a:r>
            <a:r>
              <a:rPr lang="en-US" sz="2800" b="1" dirty="0">
                <a:solidFill>
                  <a:srgbClr val="C00000"/>
                </a:solidFill>
              </a:rPr>
              <a:t>1952</a:t>
            </a:r>
            <a:r>
              <a:rPr lang="en-US" sz="2800" dirty="0"/>
              <a:t> for the first exit polls of the Americans presidential elections. It correctly anticipated Eisenhower's winnings.</a:t>
            </a:r>
            <a:endParaRPr lang="en-GB" sz="2800" b="1" dirty="0"/>
          </a:p>
        </p:txBody>
      </p:sp>
      <p:sp>
        <p:nvSpPr>
          <p:cNvPr id="9" name="CasellaDiTesto 15">
            <a:extLst>
              <a:ext uri="{FF2B5EF4-FFF2-40B4-BE49-F238E27FC236}">
                <a16:creationId xmlns:a16="http://schemas.microsoft.com/office/drawing/2014/main" id="{4017568D-D513-08AA-DF9D-76ECAE2872C1}"/>
              </a:ext>
            </a:extLst>
          </p:cNvPr>
          <p:cNvSpPr txBox="1">
            <a:spLocks noChangeArrowheads="1"/>
          </p:cNvSpPr>
          <p:nvPr/>
        </p:nvSpPr>
        <p:spPr bwMode="auto">
          <a:xfrm>
            <a:off x="6984600" y="4671653"/>
            <a:ext cx="4587707" cy="646112"/>
          </a:xfrm>
          <a:prstGeom prst="rect">
            <a:avLst/>
          </a:prstGeom>
          <a:noFill/>
          <a:ln w="9525">
            <a:noFill/>
            <a:miter lim="800000"/>
            <a:headEnd/>
            <a:tailEnd/>
          </a:ln>
        </p:spPr>
        <p:txBody>
          <a:bodyPr wrap="square">
            <a:spAutoFit/>
          </a:bodyPr>
          <a:lstStyle/>
          <a:p>
            <a:r>
              <a:rPr lang="en-US" dirty="0"/>
              <a:t>It weighs 5 tons. The central unit is more than 5 meters long and 2.5 meters high.</a:t>
            </a:r>
            <a:endParaRPr lang="it-IT" dirty="0"/>
          </a:p>
        </p:txBody>
      </p:sp>
      <p:pic>
        <p:nvPicPr>
          <p:cNvPr id="10" name="Picture 2" descr="http://upload.wikimedia.org/wikipedia/commons/b/bd/UNIVAC-I-BRL61-0977.jpg">
            <a:extLst>
              <a:ext uri="{FF2B5EF4-FFF2-40B4-BE49-F238E27FC236}">
                <a16:creationId xmlns:a16="http://schemas.microsoft.com/office/drawing/2014/main" id="{F5D95AD4-D76A-236A-CB4C-472C3F757A3B}"/>
              </a:ext>
            </a:extLst>
          </p:cNvPr>
          <p:cNvPicPr>
            <a:picLocks noChangeAspect="1" noChangeArrowheads="1"/>
          </p:cNvPicPr>
          <p:nvPr/>
        </p:nvPicPr>
        <p:blipFill>
          <a:blip r:embed="rId2" cstate="print"/>
          <a:srcRect/>
          <a:stretch>
            <a:fillRect/>
          </a:stretch>
        </p:blipFill>
        <p:spPr bwMode="auto">
          <a:xfrm>
            <a:off x="6902281" y="2147924"/>
            <a:ext cx="4500563" cy="2427288"/>
          </a:xfrm>
          <a:prstGeom prst="rect">
            <a:avLst/>
          </a:prstGeom>
          <a:noFill/>
          <a:ln w="9525">
            <a:noFill/>
            <a:miter lim="800000"/>
            <a:headEnd/>
            <a:tailEnd/>
          </a:ln>
        </p:spPr>
      </p:pic>
      <p:pic>
        <p:nvPicPr>
          <p:cNvPr id="11" name="Picture 3">
            <a:extLst>
              <a:ext uri="{FF2B5EF4-FFF2-40B4-BE49-F238E27FC236}">
                <a16:creationId xmlns:a16="http://schemas.microsoft.com/office/drawing/2014/main" id="{C768CCAD-66B1-192F-FEBC-F1D5E3AE1274}"/>
              </a:ext>
            </a:extLst>
          </p:cNvPr>
          <p:cNvPicPr>
            <a:picLocks noChangeAspect="1" noChangeArrowheads="1"/>
          </p:cNvPicPr>
          <p:nvPr/>
        </p:nvPicPr>
        <p:blipFill>
          <a:blip r:embed="rId3" cstate="print"/>
          <a:srcRect/>
          <a:stretch>
            <a:fillRect/>
          </a:stretch>
        </p:blipFill>
        <p:spPr bwMode="auto">
          <a:xfrm>
            <a:off x="2766185" y="3680719"/>
            <a:ext cx="2286000" cy="1778000"/>
          </a:xfrm>
          <a:prstGeom prst="rect">
            <a:avLst/>
          </a:prstGeom>
          <a:noFill/>
          <a:ln w="9525">
            <a:noFill/>
            <a:miter lim="800000"/>
            <a:headEnd/>
            <a:tailEnd/>
          </a:ln>
        </p:spPr>
      </p:pic>
    </p:spTree>
    <p:extLst>
      <p:ext uri="{BB962C8B-B14F-4D97-AF65-F5344CB8AC3E}">
        <p14:creationId xmlns:p14="http://schemas.microsoft.com/office/powerpoint/2010/main" val="385738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B89A8AB3-E8F5-E33C-AD98-CD8D83CB26C6}"/>
              </a:ext>
            </a:extLst>
          </p:cNvPr>
          <p:cNvSpPr/>
          <p:nvPr/>
        </p:nvSpPr>
        <p:spPr>
          <a:xfrm>
            <a:off x="1861349" y="3914776"/>
            <a:ext cx="3214688" cy="3571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Titolo 1">
            <a:extLst>
              <a:ext uri="{FF2B5EF4-FFF2-40B4-BE49-F238E27FC236}">
                <a16:creationId xmlns:a16="http://schemas.microsoft.com/office/drawing/2014/main" id="{A7E9FD7E-F555-1071-879C-F5083943693D}"/>
              </a:ext>
            </a:extLst>
          </p:cNvPr>
          <p:cNvSpPr>
            <a:spLocks noGrp="1"/>
          </p:cNvSpPr>
          <p:nvPr>
            <p:ph type="title"/>
          </p:nvPr>
        </p:nvSpPr>
        <p:spPr>
          <a:xfrm>
            <a:off x="2045499" y="1214438"/>
            <a:ext cx="7772400" cy="1143001"/>
          </a:xfrm>
        </p:spPr>
        <p:txBody>
          <a:bodyPr>
            <a:normAutofit/>
          </a:bodyPr>
          <a:lstStyle/>
          <a:p>
            <a:r>
              <a:rPr lang="it-IT" b="1" dirty="0">
                <a:solidFill>
                  <a:srgbClr val="C00000"/>
                </a:solidFill>
              </a:rPr>
              <a:t>Second</a:t>
            </a:r>
            <a:r>
              <a:rPr lang="it-IT" dirty="0"/>
              <a:t> </a:t>
            </a:r>
            <a:r>
              <a:rPr lang="it-IT" dirty="0" err="1"/>
              <a:t>type</a:t>
            </a:r>
            <a:r>
              <a:rPr lang="it-IT" dirty="0"/>
              <a:t> of computer</a:t>
            </a:r>
          </a:p>
        </p:txBody>
      </p:sp>
      <p:sp>
        <p:nvSpPr>
          <p:cNvPr id="7" name="Segnaposto contenuto 4">
            <a:extLst>
              <a:ext uri="{FF2B5EF4-FFF2-40B4-BE49-F238E27FC236}">
                <a16:creationId xmlns:a16="http://schemas.microsoft.com/office/drawing/2014/main" id="{AA12B057-621D-C9B2-C5CA-5E67F51EE570}"/>
              </a:ext>
            </a:extLst>
          </p:cNvPr>
          <p:cNvSpPr txBox="1">
            <a:spLocks/>
          </p:cNvSpPr>
          <p:nvPr/>
        </p:nvSpPr>
        <p:spPr>
          <a:xfrm>
            <a:off x="1660381" y="3607376"/>
            <a:ext cx="4643438" cy="928687"/>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2" pitchFamily="18" charset="2"/>
              <a:buNone/>
            </a:pPr>
            <a:r>
              <a:rPr lang="it-IT" dirty="0" err="1">
                <a:solidFill>
                  <a:srgbClr val="C00000"/>
                </a:solidFill>
              </a:rPr>
              <a:t>Experimental</a:t>
            </a:r>
            <a:r>
              <a:rPr lang="it-IT" dirty="0">
                <a:solidFill>
                  <a:srgbClr val="C00000"/>
                </a:solidFill>
              </a:rPr>
              <a:t> </a:t>
            </a:r>
            <a:r>
              <a:rPr lang="it-IT" dirty="0"/>
              <a:t>computer </a:t>
            </a:r>
            <a:r>
              <a:rPr lang="it-IT" dirty="0" err="1"/>
              <a:t>which</a:t>
            </a:r>
            <a:r>
              <a:rPr lang="it-IT" dirty="0"/>
              <a:t> </a:t>
            </a:r>
            <a:r>
              <a:rPr lang="it-IT" dirty="0" err="1"/>
              <a:t>uses</a:t>
            </a:r>
            <a:br>
              <a:rPr lang="it-IT" dirty="0"/>
            </a:br>
            <a:r>
              <a:rPr lang="it-IT" dirty="0"/>
              <a:t>          </a:t>
            </a:r>
            <a:r>
              <a:rPr lang="it-IT" b="1" dirty="0"/>
              <a:t>Transistor</a:t>
            </a:r>
          </a:p>
        </p:txBody>
      </p:sp>
      <p:sp>
        <p:nvSpPr>
          <p:cNvPr id="8" name="CasellaDiTesto 6">
            <a:extLst>
              <a:ext uri="{FF2B5EF4-FFF2-40B4-BE49-F238E27FC236}">
                <a16:creationId xmlns:a16="http://schemas.microsoft.com/office/drawing/2014/main" id="{2469D7DB-DB9F-268C-ECB3-06FD33D41A5D}"/>
              </a:ext>
            </a:extLst>
          </p:cNvPr>
          <p:cNvSpPr txBox="1">
            <a:spLocks noChangeArrowheads="1"/>
          </p:cNvSpPr>
          <p:nvPr/>
        </p:nvSpPr>
        <p:spPr bwMode="auto">
          <a:xfrm>
            <a:off x="1718474" y="2563814"/>
            <a:ext cx="4090988" cy="954087"/>
          </a:xfrm>
          <a:prstGeom prst="rect">
            <a:avLst/>
          </a:prstGeom>
          <a:noFill/>
          <a:ln w="9525">
            <a:noFill/>
            <a:miter lim="800000"/>
            <a:headEnd/>
            <a:tailEnd/>
          </a:ln>
        </p:spPr>
        <p:txBody>
          <a:bodyPr wrap="none">
            <a:spAutoFit/>
          </a:bodyPr>
          <a:lstStyle/>
          <a:p>
            <a:r>
              <a:rPr lang="en-GB" sz="2800" b="1" dirty="0"/>
              <a:t>TX-0</a:t>
            </a:r>
            <a:r>
              <a:rPr lang="en-GB" sz="2800" dirty="0"/>
              <a:t> (</a:t>
            </a:r>
            <a:r>
              <a:rPr lang="en-GB" sz="2800" b="1" dirty="0">
                <a:solidFill>
                  <a:srgbClr val="C00000"/>
                </a:solidFill>
              </a:rPr>
              <a:t>1956</a:t>
            </a:r>
            <a:r>
              <a:rPr lang="en-GB" sz="2800" dirty="0"/>
              <a:t>)</a:t>
            </a:r>
          </a:p>
          <a:p>
            <a:r>
              <a:rPr lang="en-US" sz="2000" i="1" dirty="0"/>
              <a:t>(</a:t>
            </a:r>
            <a:r>
              <a:rPr lang="en-US" sz="2000" b="1" i="1" dirty="0"/>
              <a:t>T</a:t>
            </a:r>
            <a:r>
              <a:rPr lang="en-US" sz="2000" i="1" dirty="0"/>
              <a:t>ransistorized </a:t>
            </a:r>
            <a:r>
              <a:rPr lang="en-US" sz="2000" i="1" dirty="0" err="1"/>
              <a:t>e</a:t>
            </a:r>
            <a:r>
              <a:rPr lang="en-US" sz="2000" b="1" i="1" dirty="0" err="1"/>
              <a:t>X</a:t>
            </a:r>
            <a:r>
              <a:rPr lang="en-US" sz="2000" i="1" dirty="0" err="1"/>
              <a:t>perimental</a:t>
            </a:r>
            <a:r>
              <a:rPr lang="en-US" sz="2000" i="1" dirty="0"/>
              <a:t> computer </a:t>
            </a:r>
            <a:r>
              <a:rPr lang="it-IT" sz="2000" b="1" i="1" dirty="0"/>
              <a:t>zero</a:t>
            </a:r>
            <a:r>
              <a:rPr lang="it-IT" sz="2000" i="1" dirty="0"/>
              <a:t> </a:t>
            </a:r>
            <a:r>
              <a:rPr lang="en-US" sz="2000" i="1" dirty="0"/>
              <a:t>)</a:t>
            </a:r>
            <a:r>
              <a:rPr lang="en-US" sz="2800" dirty="0"/>
              <a:t> </a:t>
            </a:r>
            <a:endParaRPr lang="en-GB" sz="2800" dirty="0"/>
          </a:p>
        </p:txBody>
      </p:sp>
      <p:pic>
        <p:nvPicPr>
          <p:cNvPr id="9" name="Picture 4" descr="TX-0 console">
            <a:extLst>
              <a:ext uri="{FF2B5EF4-FFF2-40B4-BE49-F238E27FC236}">
                <a16:creationId xmlns:a16="http://schemas.microsoft.com/office/drawing/2014/main" id="{A211857E-3807-A846-0895-B20BA7C9B310}"/>
              </a:ext>
            </a:extLst>
          </p:cNvPr>
          <p:cNvPicPr>
            <a:picLocks noChangeAspect="1" noChangeArrowheads="1"/>
          </p:cNvPicPr>
          <p:nvPr/>
        </p:nvPicPr>
        <p:blipFill>
          <a:blip r:embed="rId2" cstate="print"/>
          <a:srcRect/>
          <a:stretch>
            <a:fillRect/>
          </a:stretch>
        </p:blipFill>
        <p:spPr bwMode="auto">
          <a:xfrm>
            <a:off x="6504787" y="2455864"/>
            <a:ext cx="3429000" cy="3117850"/>
          </a:xfrm>
          <a:prstGeom prst="rect">
            <a:avLst/>
          </a:prstGeom>
          <a:noFill/>
          <a:ln w="9525">
            <a:noFill/>
            <a:miter lim="800000"/>
            <a:headEnd/>
            <a:tailEnd/>
          </a:ln>
        </p:spPr>
      </p:pic>
      <p:pic>
        <p:nvPicPr>
          <p:cNvPr id="10" name="Picture 2" descr="http://rocky.digikey.com/weblib/Fairchild/Web%20Photos/New%20Photos/L14G3,L14P2,L14P1.jpg">
            <a:extLst>
              <a:ext uri="{FF2B5EF4-FFF2-40B4-BE49-F238E27FC236}">
                <a16:creationId xmlns:a16="http://schemas.microsoft.com/office/drawing/2014/main" id="{4ED75E26-A000-EEFF-2474-4209F2608848}"/>
              </a:ext>
            </a:extLst>
          </p:cNvPr>
          <p:cNvPicPr>
            <a:picLocks noChangeAspect="1" noChangeArrowheads="1"/>
          </p:cNvPicPr>
          <p:nvPr/>
        </p:nvPicPr>
        <p:blipFill>
          <a:blip r:embed="rId3" cstate="print"/>
          <a:srcRect/>
          <a:stretch>
            <a:fillRect/>
          </a:stretch>
        </p:blipFill>
        <p:spPr bwMode="auto">
          <a:xfrm>
            <a:off x="3575849" y="4598989"/>
            <a:ext cx="1214438" cy="1214437"/>
          </a:xfrm>
          <a:prstGeom prst="rect">
            <a:avLst/>
          </a:prstGeom>
          <a:noFill/>
          <a:ln w="9525">
            <a:noFill/>
            <a:miter lim="800000"/>
            <a:headEnd/>
            <a:tailEnd/>
          </a:ln>
        </p:spPr>
      </p:pic>
    </p:spTree>
    <p:extLst>
      <p:ext uri="{BB962C8B-B14F-4D97-AF65-F5344CB8AC3E}">
        <p14:creationId xmlns:p14="http://schemas.microsoft.com/office/powerpoint/2010/main" val="275476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71A13A23-C5CA-3273-723E-27313E5B2C11}"/>
              </a:ext>
            </a:extLst>
          </p:cNvPr>
          <p:cNvSpPr>
            <a:spLocks noGrp="1"/>
          </p:cNvSpPr>
          <p:nvPr>
            <p:ph type="title"/>
          </p:nvPr>
        </p:nvSpPr>
        <p:spPr>
          <a:xfrm>
            <a:off x="2343529" y="1119062"/>
            <a:ext cx="7772400" cy="1143000"/>
          </a:xfrm>
        </p:spPr>
        <p:txBody>
          <a:bodyPr>
            <a:normAutofit/>
          </a:bodyPr>
          <a:lstStyle/>
          <a:p>
            <a:pPr algn="ctr" fontAlgn="auto">
              <a:spcAft>
                <a:spcPts val="0"/>
              </a:spcAft>
              <a:defRPr/>
            </a:pPr>
            <a:r>
              <a:rPr lang="en-US" b="1" dirty="0">
                <a:solidFill>
                  <a:srgbClr val="C00000"/>
                </a:solidFill>
              </a:rPr>
              <a:t>Second</a:t>
            </a:r>
            <a:r>
              <a:rPr lang="en-US" b="1" dirty="0"/>
              <a:t> generation computer</a:t>
            </a:r>
            <a:br>
              <a:rPr lang="it-IT" dirty="0"/>
            </a:br>
            <a:r>
              <a:rPr lang="it-IT" sz="2700" b="1" dirty="0">
                <a:solidFill>
                  <a:schemeClr val="tx1"/>
                </a:solidFill>
              </a:rPr>
              <a:t>(transistor)</a:t>
            </a:r>
          </a:p>
        </p:txBody>
      </p:sp>
      <p:sp>
        <p:nvSpPr>
          <p:cNvPr id="6" name="Segnaposto contenuto 4">
            <a:extLst>
              <a:ext uri="{FF2B5EF4-FFF2-40B4-BE49-F238E27FC236}">
                <a16:creationId xmlns:a16="http://schemas.microsoft.com/office/drawing/2014/main" id="{0BA380DD-6B70-3358-56DE-4F3942FDC332}"/>
              </a:ext>
            </a:extLst>
          </p:cNvPr>
          <p:cNvSpPr txBox="1">
            <a:spLocks/>
          </p:cNvSpPr>
          <p:nvPr/>
        </p:nvSpPr>
        <p:spPr>
          <a:xfrm>
            <a:off x="594933" y="3135628"/>
            <a:ext cx="4000500" cy="12414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2" pitchFamily="18" charset="2"/>
              <a:buNone/>
            </a:pPr>
            <a:r>
              <a:rPr lang="en-US" sz="2400" dirty="0"/>
              <a:t>First commercial computer</a:t>
            </a:r>
          </a:p>
          <a:p>
            <a:pPr>
              <a:buFont typeface="Wingdings 2" pitchFamily="18" charset="2"/>
              <a:buNone/>
            </a:pPr>
            <a:r>
              <a:rPr lang="en-US" sz="2400" dirty="0"/>
              <a:t>based on transistor technology.</a:t>
            </a:r>
            <a:endParaRPr lang="it-IT" sz="2400" dirty="0"/>
          </a:p>
          <a:p>
            <a:pPr>
              <a:buFont typeface="Wingdings 2" pitchFamily="18" charset="2"/>
              <a:buNone/>
            </a:pPr>
            <a:endParaRPr lang="it-IT" sz="2400" b="1" dirty="0"/>
          </a:p>
        </p:txBody>
      </p:sp>
      <p:sp>
        <p:nvSpPr>
          <p:cNvPr id="7" name="CasellaDiTesto 6">
            <a:extLst>
              <a:ext uri="{FF2B5EF4-FFF2-40B4-BE49-F238E27FC236}">
                <a16:creationId xmlns:a16="http://schemas.microsoft.com/office/drawing/2014/main" id="{B204DAE7-D962-0D31-F324-332D77E4E748}"/>
              </a:ext>
            </a:extLst>
          </p:cNvPr>
          <p:cNvSpPr txBox="1">
            <a:spLocks noChangeArrowheads="1"/>
          </p:cNvSpPr>
          <p:nvPr/>
        </p:nvSpPr>
        <p:spPr bwMode="auto">
          <a:xfrm>
            <a:off x="462847" y="2535905"/>
            <a:ext cx="3357009" cy="523220"/>
          </a:xfrm>
          <a:prstGeom prst="rect">
            <a:avLst/>
          </a:prstGeom>
          <a:noFill/>
          <a:ln w="9525">
            <a:noFill/>
            <a:miter lim="800000"/>
            <a:headEnd/>
            <a:tailEnd/>
          </a:ln>
        </p:spPr>
        <p:txBody>
          <a:bodyPr wrap="none">
            <a:spAutoFit/>
          </a:bodyPr>
          <a:lstStyle/>
          <a:p>
            <a:r>
              <a:rPr lang="en-GB" sz="2800" b="1" dirty="0"/>
              <a:t>Siemens 2000 </a:t>
            </a:r>
            <a:r>
              <a:rPr lang="en-GB" sz="2800" dirty="0"/>
              <a:t>(</a:t>
            </a:r>
            <a:r>
              <a:rPr lang="en-GB" sz="2800" b="1" dirty="0">
                <a:solidFill>
                  <a:srgbClr val="C00000"/>
                </a:solidFill>
              </a:rPr>
              <a:t>1957</a:t>
            </a:r>
            <a:r>
              <a:rPr lang="en-GB" sz="2800" dirty="0"/>
              <a:t>)</a:t>
            </a:r>
          </a:p>
        </p:txBody>
      </p:sp>
      <p:pic>
        <p:nvPicPr>
          <p:cNvPr id="8" name="Picture 4" descr="http://w1.siemens.com/press/pool/de/pp_cc/2007/10_oct/sc_upload_file_sosep200729_20_072dpi_1465441.jpg">
            <a:extLst>
              <a:ext uri="{FF2B5EF4-FFF2-40B4-BE49-F238E27FC236}">
                <a16:creationId xmlns:a16="http://schemas.microsoft.com/office/drawing/2014/main" id="{A3B320B0-DDA9-F429-538A-0D8DAC62FDD5}"/>
              </a:ext>
            </a:extLst>
          </p:cNvPr>
          <p:cNvPicPr>
            <a:picLocks noChangeAspect="1" noChangeArrowheads="1"/>
          </p:cNvPicPr>
          <p:nvPr/>
        </p:nvPicPr>
        <p:blipFill>
          <a:blip r:embed="rId2" cstate="print"/>
          <a:srcRect/>
          <a:stretch>
            <a:fillRect/>
          </a:stretch>
        </p:blipFill>
        <p:spPr bwMode="auto">
          <a:xfrm>
            <a:off x="7240168" y="2458712"/>
            <a:ext cx="3810000" cy="2752725"/>
          </a:xfrm>
          <a:prstGeom prst="rect">
            <a:avLst/>
          </a:prstGeom>
          <a:noFill/>
          <a:ln w="9525">
            <a:noFill/>
            <a:miter lim="800000"/>
            <a:headEnd/>
            <a:tailEnd/>
          </a:ln>
        </p:spPr>
      </p:pic>
      <p:pic>
        <p:nvPicPr>
          <p:cNvPr id="9" name="Picture 5">
            <a:extLst>
              <a:ext uri="{FF2B5EF4-FFF2-40B4-BE49-F238E27FC236}">
                <a16:creationId xmlns:a16="http://schemas.microsoft.com/office/drawing/2014/main" id="{CEB30683-1F69-1641-662C-5CE9EDA12C56}"/>
              </a:ext>
            </a:extLst>
          </p:cNvPr>
          <p:cNvPicPr>
            <a:picLocks noChangeAspect="1" noChangeArrowheads="1"/>
          </p:cNvPicPr>
          <p:nvPr/>
        </p:nvPicPr>
        <p:blipFill>
          <a:blip r:embed="rId3" cstate="print"/>
          <a:srcRect/>
          <a:stretch>
            <a:fillRect/>
          </a:stretch>
        </p:blipFill>
        <p:spPr bwMode="auto">
          <a:xfrm>
            <a:off x="2219704" y="4476624"/>
            <a:ext cx="2852738" cy="1858963"/>
          </a:xfrm>
          <a:prstGeom prst="rect">
            <a:avLst/>
          </a:prstGeom>
          <a:noFill/>
          <a:ln w="9525">
            <a:noFill/>
            <a:miter lim="800000"/>
            <a:headEnd/>
            <a:tailEnd/>
          </a:ln>
        </p:spPr>
      </p:pic>
    </p:spTree>
    <p:extLst>
      <p:ext uri="{BB962C8B-B14F-4D97-AF65-F5344CB8AC3E}">
        <p14:creationId xmlns:p14="http://schemas.microsoft.com/office/powerpoint/2010/main" val="3266321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1187449" y="2378599"/>
            <a:ext cx="9816035" cy="464602"/>
          </a:xfrm>
        </p:spPr>
        <p:txBody>
          <a:bodyPr/>
          <a:lstStyle/>
          <a:p>
            <a:pPr algn="ctr"/>
            <a:r>
              <a:rPr lang="it-IT" sz="3600" dirty="0"/>
              <a:t>The </a:t>
            </a:r>
            <a:r>
              <a:rPr lang="it-IT" sz="3600" dirty="0" err="1"/>
              <a:t>need</a:t>
            </a:r>
            <a:r>
              <a:rPr lang="it-IT" sz="3600" dirty="0"/>
              <a:t> for </a:t>
            </a:r>
            <a:r>
              <a:rPr lang="it-IT" sz="3600" dirty="0" err="1"/>
              <a:t>distributed</a:t>
            </a:r>
            <a:r>
              <a:rPr lang="it-IT" sz="3600" dirty="0"/>
              <a:t> and </a:t>
            </a:r>
            <a:r>
              <a:rPr lang="it-IT" sz="3600" dirty="0" err="1"/>
              <a:t>novel</a:t>
            </a:r>
            <a:r>
              <a:rPr lang="it-IT" sz="3600" dirty="0"/>
              <a:t> </a:t>
            </a:r>
            <a:r>
              <a:rPr lang="it-IT" sz="3600" dirty="0" err="1"/>
              <a:t>architectures</a:t>
            </a:r>
            <a:r>
              <a:rPr lang="it-IT" sz="3600" dirty="0"/>
              <a:t>: </a:t>
            </a:r>
            <a:r>
              <a:rPr lang="it-IT" sz="3600" dirty="0" err="1"/>
              <a:t>Moore’s</a:t>
            </a:r>
            <a:r>
              <a:rPr lang="it-IT" sz="3600" dirty="0"/>
              <a:t> </a:t>
            </a:r>
            <a:r>
              <a:rPr lang="it-IT" sz="3600" dirty="0" err="1"/>
              <a:t>law</a:t>
            </a:r>
            <a:endParaRPr lang="it-GB" sz="3600" dirty="0"/>
          </a:p>
        </p:txBody>
      </p:sp>
    </p:spTree>
    <p:extLst>
      <p:ext uri="{BB962C8B-B14F-4D97-AF65-F5344CB8AC3E}">
        <p14:creationId xmlns:p14="http://schemas.microsoft.com/office/powerpoint/2010/main" val="3903289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A8BB3B16-D436-7391-1964-40D725C5B611}"/>
              </a:ext>
            </a:extLst>
          </p:cNvPr>
          <p:cNvSpPr>
            <a:spLocks noGrp="1"/>
          </p:cNvSpPr>
          <p:nvPr>
            <p:ph type="title"/>
          </p:nvPr>
        </p:nvSpPr>
        <p:spPr>
          <a:xfrm>
            <a:off x="2531253" y="958924"/>
            <a:ext cx="7772400" cy="1143000"/>
          </a:xfrm>
        </p:spPr>
        <p:txBody>
          <a:bodyPr/>
          <a:lstStyle/>
          <a:p>
            <a:r>
              <a:rPr lang="it-IT" dirty="0" err="1"/>
              <a:t>Integrated</a:t>
            </a:r>
            <a:r>
              <a:rPr lang="it-IT" dirty="0"/>
              <a:t> </a:t>
            </a:r>
            <a:r>
              <a:rPr lang="it-IT" dirty="0" err="1"/>
              <a:t>Circuits</a:t>
            </a:r>
            <a:r>
              <a:rPr lang="it-IT" dirty="0"/>
              <a:t> - Chip</a:t>
            </a:r>
          </a:p>
        </p:txBody>
      </p:sp>
      <p:sp>
        <p:nvSpPr>
          <p:cNvPr id="7" name="Segnaposto contenuto 4">
            <a:extLst>
              <a:ext uri="{FF2B5EF4-FFF2-40B4-BE49-F238E27FC236}">
                <a16:creationId xmlns:a16="http://schemas.microsoft.com/office/drawing/2014/main" id="{337AC0D4-BF1E-2047-2C74-A034F319893D}"/>
              </a:ext>
            </a:extLst>
          </p:cNvPr>
          <p:cNvSpPr txBox="1">
            <a:spLocks/>
          </p:cNvSpPr>
          <p:nvPr/>
        </p:nvSpPr>
        <p:spPr>
          <a:xfrm>
            <a:off x="411783" y="1690026"/>
            <a:ext cx="4872038" cy="4572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2" pitchFamily="18" charset="2"/>
              <a:buNone/>
            </a:pPr>
            <a:r>
              <a:rPr lang="it-IT" b="1" dirty="0">
                <a:solidFill>
                  <a:schemeClr val="accent4">
                    <a:lumMod val="75000"/>
                  </a:schemeClr>
                </a:solidFill>
                <a:highlight>
                  <a:srgbClr val="FFFF00"/>
                </a:highlight>
              </a:rPr>
              <a:t>… idea:</a:t>
            </a:r>
          </a:p>
          <a:p>
            <a:pPr>
              <a:buFont typeface="Wingdings 2" pitchFamily="18" charset="2"/>
              <a:buNone/>
            </a:pPr>
            <a:r>
              <a:rPr lang="en-US" dirty="0"/>
              <a:t>put more transistors on</a:t>
            </a:r>
          </a:p>
          <a:p>
            <a:pPr>
              <a:buFont typeface="Wingdings 2" pitchFamily="18" charset="2"/>
              <a:buNone/>
            </a:pPr>
            <a:r>
              <a:rPr lang="en-US" dirty="0"/>
              <a:t>a plate of germanium</a:t>
            </a:r>
          </a:p>
          <a:p>
            <a:pPr>
              <a:buFont typeface="Wingdings 2" pitchFamily="18" charset="2"/>
              <a:buNone/>
            </a:pPr>
            <a:r>
              <a:rPr lang="en-US" dirty="0"/>
              <a:t>as big as</a:t>
            </a:r>
          </a:p>
          <a:p>
            <a:pPr>
              <a:buFont typeface="Wingdings 2" pitchFamily="18" charset="2"/>
              <a:buNone/>
            </a:pPr>
            <a:r>
              <a:rPr lang="en-US" dirty="0"/>
              <a:t>a postage stamp (</a:t>
            </a:r>
            <a:r>
              <a:rPr lang="en-US" b="1" dirty="0">
                <a:solidFill>
                  <a:srgbClr val="C00000"/>
                </a:solidFill>
              </a:rPr>
              <a:t>1958</a:t>
            </a:r>
            <a:r>
              <a:rPr lang="en-US" dirty="0"/>
              <a:t>)</a:t>
            </a:r>
            <a:endParaRPr lang="it-IT" dirty="0"/>
          </a:p>
        </p:txBody>
      </p:sp>
      <p:pic>
        <p:nvPicPr>
          <p:cNvPr id="8" name="Picture 2">
            <a:extLst>
              <a:ext uri="{FF2B5EF4-FFF2-40B4-BE49-F238E27FC236}">
                <a16:creationId xmlns:a16="http://schemas.microsoft.com/office/drawing/2014/main" id="{E0B1EAC3-7265-6CEA-A7D5-1B6FFDB63802}"/>
              </a:ext>
            </a:extLst>
          </p:cNvPr>
          <p:cNvPicPr>
            <a:picLocks noChangeAspect="1" noChangeArrowheads="1"/>
          </p:cNvPicPr>
          <p:nvPr/>
        </p:nvPicPr>
        <p:blipFill>
          <a:blip r:embed="rId2" cstate="print"/>
          <a:srcRect/>
          <a:stretch>
            <a:fillRect/>
          </a:stretch>
        </p:blipFill>
        <p:spPr bwMode="auto">
          <a:xfrm>
            <a:off x="9040676" y="1291930"/>
            <a:ext cx="2428875" cy="3121025"/>
          </a:xfrm>
          <a:prstGeom prst="rect">
            <a:avLst/>
          </a:prstGeom>
          <a:noFill/>
          <a:ln w="9525">
            <a:noFill/>
            <a:miter lim="800000"/>
            <a:headEnd/>
            <a:tailEnd/>
          </a:ln>
        </p:spPr>
      </p:pic>
      <p:sp>
        <p:nvSpPr>
          <p:cNvPr id="9" name="CasellaDiTesto 8">
            <a:extLst>
              <a:ext uri="{FF2B5EF4-FFF2-40B4-BE49-F238E27FC236}">
                <a16:creationId xmlns:a16="http://schemas.microsoft.com/office/drawing/2014/main" id="{2303560B-76E7-F9CB-D20F-1B1116385A26}"/>
              </a:ext>
            </a:extLst>
          </p:cNvPr>
          <p:cNvSpPr txBox="1">
            <a:spLocks noChangeArrowheads="1"/>
          </p:cNvSpPr>
          <p:nvPr/>
        </p:nvSpPr>
        <p:spPr bwMode="auto">
          <a:xfrm>
            <a:off x="8970500" y="4523460"/>
            <a:ext cx="2498504" cy="1200329"/>
          </a:xfrm>
          <a:prstGeom prst="rect">
            <a:avLst/>
          </a:prstGeom>
          <a:noFill/>
          <a:ln w="9525">
            <a:noFill/>
            <a:miter lim="800000"/>
            <a:headEnd/>
            <a:tailEnd/>
          </a:ln>
        </p:spPr>
        <p:txBody>
          <a:bodyPr wrap="none">
            <a:spAutoFit/>
          </a:bodyPr>
          <a:lstStyle/>
          <a:p>
            <a:r>
              <a:rPr lang="it-IT" dirty="0"/>
              <a:t>50000 transistor of IBM360</a:t>
            </a:r>
            <a:br>
              <a:rPr lang="it-IT" dirty="0"/>
            </a:br>
            <a:r>
              <a:rPr lang="it-IT" dirty="0" err="1"/>
              <a:t>compared</a:t>
            </a:r>
            <a:r>
              <a:rPr lang="it-IT" dirty="0"/>
              <a:t> to </a:t>
            </a:r>
            <a:r>
              <a:rPr lang="it-IT" dirty="0" err="1"/>
              <a:t>old</a:t>
            </a:r>
            <a:r>
              <a:rPr lang="it-IT" dirty="0"/>
              <a:t> </a:t>
            </a:r>
            <a:r>
              <a:rPr lang="it-IT" dirty="0" err="1"/>
              <a:t>genration</a:t>
            </a:r>
            <a:endParaRPr lang="it-IT" dirty="0"/>
          </a:p>
          <a:p>
            <a:r>
              <a:rPr lang="it-IT" dirty="0" err="1">
                <a:solidFill>
                  <a:srgbClr val="FF0000"/>
                </a:solidFill>
              </a:rPr>
              <a:t>They</a:t>
            </a:r>
            <a:r>
              <a:rPr lang="it-IT" dirty="0">
                <a:solidFill>
                  <a:srgbClr val="FF0000"/>
                </a:solidFill>
              </a:rPr>
              <a:t> can switch in </a:t>
            </a:r>
            <a:r>
              <a:rPr lang="it-IT" b="1" dirty="0">
                <a:solidFill>
                  <a:srgbClr val="FF0000"/>
                </a:solidFill>
              </a:rPr>
              <a:t>1/10</a:t>
            </a:r>
            <a:r>
              <a:rPr lang="it-IT" b="1" baseline="30000" dirty="0">
                <a:solidFill>
                  <a:srgbClr val="FF0000"/>
                </a:solidFill>
              </a:rPr>
              <a:t>9</a:t>
            </a:r>
            <a:br>
              <a:rPr lang="it-IT" dirty="0">
                <a:solidFill>
                  <a:srgbClr val="FF0000"/>
                </a:solidFill>
              </a:rPr>
            </a:br>
            <a:r>
              <a:rPr lang="it-IT" dirty="0">
                <a:solidFill>
                  <a:srgbClr val="FF0000"/>
                </a:solidFill>
              </a:rPr>
              <a:t>seconds</a:t>
            </a:r>
          </a:p>
        </p:txBody>
      </p:sp>
      <p:pic>
        <p:nvPicPr>
          <p:cNvPr id="10" name="Picture 3">
            <a:extLst>
              <a:ext uri="{FF2B5EF4-FFF2-40B4-BE49-F238E27FC236}">
                <a16:creationId xmlns:a16="http://schemas.microsoft.com/office/drawing/2014/main" id="{B8AF4181-8595-8304-9D3D-1A167BE62B86}"/>
              </a:ext>
            </a:extLst>
          </p:cNvPr>
          <p:cNvPicPr>
            <a:picLocks noChangeAspect="1" noChangeArrowheads="1"/>
          </p:cNvPicPr>
          <p:nvPr/>
        </p:nvPicPr>
        <p:blipFill>
          <a:blip r:embed="rId3" cstate="print"/>
          <a:srcRect/>
          <a:stretch>
            <a:fillRect/>
          </a:stretch>
        </p:blipFill>
        <p:spPr bwMode="auto">
          <a:xfrm>
            <a:off x="1240616" y="4523460"/>
            <a:ext cx="2324100" cy="1557337"/>
          </a:xfrm>
          <a:prstGeom prst="rect">
            <a:avLst/>
          </a:prstGeom>
          <a:noFill/>
          <a:ln w="9525">
            <a:noFill/>
            <a:miter lim="800000"/>
            <a:headEnd/>
            <a:tailEnd/>
          </a:ln>
        </p:spPr>
      </p:pic>
      <p:pic>
        <p:nvPicPr>
          <p:cNvPr id="11" name="Picture 4">
            <a:extLst>
              <a:ext uri="{FF2B5EF4-FFF2-40B4-BE49-F238E27FC236}">
                <a16:creationId xmlns:a16="http://schemas.microsoft.com/office/drawing/2014/main" id="{E0807DEA-5043-255B-36F1-60F583F801E7}"/>
              </a:ext>
            </a:extLst>
          </p:cNvPr>
          <p:cNvPicPr>
            <a:picLocks noChangeAspect="1" noChangeArrowheads="1"/>
          </p:cNvPicPr>
          <p:nvPr/>
        </p:nvPicPr>
        <p:blipFill>
          <a:blip r:embed="rId4" cstate="print"/>
          <a:srcRect/>
          <a:stretch>
            <a:fillRect/>
          </a:stretch>
        </p:blipFill>
        <p:spPr bwMode="auto">
          <a:xfrm>
            <a:off x="3860023" y="4637161"/>
            <a:ext cx="1428750" cy="952500"/>
          </a:xfrm>
          <a:prstGeom prst="rect">
            <a:avLst/>
          </a:prstGeom>
          <a:noFill/>
          <a:ln w="9525">
            <a:noFill/>
            <a:miter lim="800000"/>
            <a:headEnd/>
            <a:tailEnd/>
          </a:ln>
        </p:spPr>
      </p:pic>
      <p:pic>
        <p:nvPicPr>
          <p:cNvPr id="12" name="Picture 5">
            <a:extLst>
              <a:ext uri="{FF2B5EF4-FFF2-40B4-BE49-F238E27FC236}">
                <a16:creationId xmlns:a16="http://schemas.microsoft.com/office/drawing/2014/main" id="{A5D02C94-ADB5-B8B0-4D9E-C33E3F894148}"/>
              </a:ext>
            </a:extLst>
          </p:cNvPr>
          <p:cNvPicPr>
            <a:picLocks noChangeAspect="1" noChangeArrowheads="1"/>
          </p:cNvPicPr>
          <p:nvPr/>
        </p:nvPicPr>
        <p:blipFill>
          <a:blip r:embed="rId5" cstate="print"/>
          <a:srcRect/>
          <a:stretch>
            <a:fillRect/>
          </a:stretch>
        </p:blipFill>
        <p:spPr bwMode="auto">
          <a:xfrm>
            <a:off x="10383890" y="5566459"/>
            <a:ext cx="825500" cy="812800"/>
          </a:xfrm>
          <a:prstGeom prst="rect">
            <a:avLst/>
          </a:prstGeom>
          <a:noFill/>
          <a:ln w="9525">
            <a:noFill/>
            <a:miter lim="800000"/>
            <a:headEnd/>
            <a:tailEnd/>
          </a:ln>
        </p:spPr>
      </p:pic>
    </p:spTree>
    <p:extLst>
      <p:ext uri="{BB962C8B-B14F-4D97-AF65-F5344CB8AC3E}">
        <p14:creationId xmlns:p14="http://schemas.microsoft.com/office/powerpoint/2010/main" val="135814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Scale>
                                      <p:cBhvr>
                                        <p:cTn id="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
                                        </p:tgtEl>
                                        <p:attrNameLst>
                                          <p:attrName>ppt_x</p:attrName>
                                          <p:attrName>ppt_y</p:attrName>
                                        </p:attrNameLst>
                                      </p:cBhvr>
                                    </p:animMotion>
                                    <p:animEffect transition="in" filter="fade">
                                      <p:cBhvr>
                                        <p:cTn id="9" dur="1000"/>
                                        <p:tgtEl>
                                          <p:spTgt spid="8"/>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Scale>
                                      <p:cBhvr>
                                        <p:cTn id="1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
                                        </p:tgtEl>
                                        <p:attrNameLst>
                                          <p:attrName>ppt_x</p:attrName>
                                          <p:attrName>ppt_y</p:attrName>
                                        </p:attrNameLst>
                                      </p:cBhvr>
                                    </p:animMotion>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8F708F78-8CC7-9C29-4705-070DCBA09278}"/>
              </a:ext>
            </a:extLst>
          </p:cNvPr>
          <p:cNvSpPr/>
          <p:nvPr/>
        </p:nvSpPr>
        <p:spPr>
          <a:xfrm>
            <a:off x="1866900" y="3813175"/>
            <a:ext cx="3856484" cy="3571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Titolo 1">
            <a:extLst>
              <a:ext uri="{FF2B5EF4-FFF2-40B4-BE49-F238E27FC236}">
                <a16:creationId xmlns:a16="http://schemas.microsoft.com/office/drawing/2014/main" id="{24764065-AC2E-B349-8F0C-E3B16B9ECD0C}"/>
              </a:ext>
            </a:extLst>
          </p:cNvPr>
          <p:cNvSpPr>
            <a:spLocks noGrp="1"/>
          </p:cNvSpPr>
          <p:nvPr>
            <p:ph type="title"/>
          </p:nvPr>
        </p:nvSpPr>
        <p:spPr>
          <a:xfrm>
            <a:off x="2209800" y="1143000"/>
            <a:ext cx="7772400" cy="1143000"/>
          </a:xfrm>
        </p:spPr>
        <p:txBody>
          <a:bodyPr>
            <a:normAutofit/>
          </a:bodyPr>
          <a:lstStyle/>
          <a:p>
            <a:r>
              <a:rPr lang="en-GB" b="1" dirty="0">
                <a:solidFill>
                  <a:srgbClr val="C00000"/>
                </a:solidFill>
              </a:rPr>
              <a:t>Third</a:t>
            </a:r>
            <a:r>
              <a:rPr lang="en-GB" dirty="0"/>
              <a:t> type of computer</a:t>
            </a:r>
          </a:p>
        </p:txBody>
      </p:sp>
      <p:sp>
        <p:nvSpPr>
          <p:cNvPr id="7" name="Segnaposto contenuto 4">
            <a:extLst>
              <a:ext uri="{FF2B5EF4-FFF2-40B4-BE49-F238E27FC236}">
                <a16:creationId xmlns:a16="http://schemas.microsoft.com/office/drawing/2014/main" id="{AB88701B-E4D5-0C12-5DA9-6D8CA0E67E4B}"/>
              </a:ext>
            </a:extLst>
          </p:cNvPr>
          <p:cNvSpPr txBox="1">
            <a:spLocks/>
          </p:cNvSpPr>
          <p:nvPr/>
        </p:nvSpPr>
        <p:spPr>
          <a:xfrm>
            <a:off x="1581150" y="3357562"/>
            <a:ext cx="4643438" cy="9286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2" pitchFamily="18" charset="2"/>
              <a:buNone/>
            </a:pPr>
            <a:r>
              <a:rPr lang="en-US"/>
              <a:t>First computer with</a:t>
            </a:r>
            <a:br>
              <a:rPr lang="en-GB"/>
            </a:br>
            <a:r>
              <a:rPr lang="en-GB" b="1"/>
              <a:t>Integrated circuits (Chip)</a:t>
            </a:r>
            <a:endParaRPr lang="en-GB" b="1" dirty="0"/>
          </a:p>
        </p:txBody>
      </p:sp>
      <p:sp>
        <p:nvSpPr>
          <p:cNvPr id="8" name="CasellaDiTesto 6">
            <a:extLst>
              <a:ext uri="{FF2B5EF4-FFF2-40B4-BE49-F238E27FC236}">
                <a16:creationId xmlns:a16="http://schemas.microsoft.com/office/drawing/2014/main" id="{2A02770A-7732-59F4-7E35-BE53B743E76B}"/>
              </a:ext>
            </a:extLst>
          </p:cNvPr>
          <p:cNvSpPr txBox="1">
            <a:spLocks noChangeArrowheads="1"/>
          </p:cNvSpPr>
          <p:nvPr/>
        </p:nvSpPr>
        <p:spPr bwMode="auto">
          <a:xfrm>
            <a:off x="1724025" y="2714625"/>
            <a:ext cx="2482850" cy="523875"/>
          </a:xfrm>
          <a:prstGeom prst="rect">
            <a:avLst/>
          </a:prstGeom>
          <a:noFill/>
          <a:ln w="9525">
            <a:noFill/>
            <a:miter lim="800000"/>
            <a:headEnd/>
            <a:tailEnd/>
          </a:ln>
        </p:spPr>
        <p:txBody>
          <a:bodyPr wrap="none">
            <a:spAutoFit/>
          </a:bodyPr>
          <a:lstStyle/>
          <a:p>
            <a:r>
              <a:rPr lang="en-GB" sz="2800" b="1"/>
              <a:t>IBM 360 </a:t>
            </a:r>
            <a:r>
              <a:rPr lang="en-GB" sz="2800"/>
              <a:t>(</a:t>
            </a:r>
            <a:r>
              <a:rPr lang="en-GB" sz="2800" b="1">
                <a:solidFill>
                  <a:srgbClr val="C00000"/>
                </a:solidFill>
              </a:rPr>
              <a:t>1964</a:t>
            </a:r>
            <a:r>
              <a:rPr lang="en-GB" sz="2800"/>
              <a:t>)</a:t>
            </a:r>
            <a:r>
              <a:rPr lang="en-US" sz="2800"/>
              <a:t> </a:t>
            </a:r>
            <a:endParaRPr lang="en-GB" sz="2800"/>
          </a:p>
        </p:txBody>
      </p:sp>
      <p:pic>
        <p:nvPicPr>
          <p:cNvPr id="9" name="Picture 2" descr="http://www.helldragon.eu/marcello/galli_lezioni/A_storia/i4004-1971.jpg">
            <a:extLst>
              <a:ext uri="{FF2B5EF4-FFF2-40B4-BE49-F238E27FC236}">
                <a16:creationId xmlns:a16="http://schemas.microsoft.com/office/drawing/2014/main" id="{69CE48D9-A380-100C-636E-AE772A2237B1}"/>
              </a:ext>
            </a:extLst>
          </p:cNvPr>
          <p:cNvPicPr>
            <a:picLocks noChangeAspect="1" noChangeArrowheads="1"/>
          </p:cNvPicPr>
          <p:nvPr/>
        </p:nvPicPr>
        <p:blipFill>
          <a:blip r:embed="rId2" cstate="print"/>
          <a:srcRect/>
          <a:stretch>
            <a:fillRect/>
          </a:stretch>
        </p:blipFill>
        <p:spPr bwMode="auto">
          <a:xfrm>
            <a:off x="3867150" y="4286250"/>
            <a:ext cx="1143000" cy="1101725"/>
          </a:xfrm>
          <a:prstGeom prst="rect">
            <a:avLst/>
          </a:prstGeom>
          <a:noFill/>
          <a:ln w="9525">
            <a:noFill/>
            <a:miter lim="800000"/>
            <a:headEnd/>
            <a:tailEnd/>
          </a:ln>
        </p:spPr>
      </p:pic>
      <p:pic>
        <p:nvPicPr>
          <p:cNvPr id="10" name="Picture 4" descr="http://uh.edu/engines/ibm360.jpg">
            <a:extLst>
              <a:ext uri="{FF2B5EF4-FFF2-40B4-BE49-F238E27FC236}">
                <a16:creationId xmlns:a16="http://schemas.microsoft.com/office/drawing/2014/main" id="{45159EE6-6568-F5EF-1233-D5FB82E949E6}"/>
              </a:ext>
            </a:extLst>
          </p:cNvPr>
          <p:cNvPicPr>
            <a:picLocks noChangeAspect="1" noChangeArrowheads="1"/>
          </p:cNvPicPr>
          <p:nvPr/>
        </p:nvPicPr>
        <p:blipFill>
          <a:blip r:embed="rId3" cstate="print"/>
          <a:srcRect/>
          <a:stretch>
            <a:fillRect/>
          </a:stretch>
        </p:blipFill>
        <p:spPr bwMode="auto">
          <a:xfrm>
            <a:off x="5867400" y="2755900"/>
            <a:ext cx="4010025" cy="2744787"/>
          </a:xfrm>
          <a:prstGeom prst="rect">
            <a:avLst/>
          </a:prstGeom>
          <a:noFill/>
          <a:ln w="9525">
            <a:noFill/>
            <a:miter lim="800000"/>
            <a:headEnd/>
            <a:tailEnd/>
          </a:ln>
        </p:spPr>
      </p:pic>
    </p:spTree>
    <p:extLst>
      <p:ext uri="{BB962C8B-B14F-4D97-AF65-F5344CB8AC3E}">
        <p14:creationId xmlns:p14="http://schemas.microsoft.com/office/powerpoint/2010/main" val="218462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0CDBA669-06D8-E862-2222-F4B8E4F4FC18}"/>
              </a:ext>
            </a:extLst>
          </p:cNvPr>
          <p:cNvSpPr>
            <a:spLocks noGrp="1"/>
          </p:cNvSpPr>
          <p:nvPr>
            <p:ph type="title"/>
          </p:nvPr>
        </p:nvSpPr>
        <p:spPr>
          <a:xfrm>
            <a:off x="2460902" y="912195"/>
            <a:ext cx="7772400" cy="1143000"/>
          </a:xfrm>
        </p:spPr>
        <p:txBody>
          <a:bodyPr>
            <a:normAutofit/>
          </a:bodyPr>
          <a:lstStyle/>
          <a:p>
            <a:pPr algn="ctr" fontAlgn="auto">
              <a:spcAft>
                <a:spcPts val="0"/>
              </a:spcAft>
              <a:defRPr/>
            </a:pPr>
            <a:r>
              <a:rPr lang="it-IT" b="1" dirty="0">
                <a:solidFill>
                  <a:srgbClr val="C00000"/>
                </a:solidFill>
              </a:rPr>
              <a:t>Third </a:t>
            </a:r>
            <a:r>
              <a:rPr lang="it-IT" b="1" dirty="0"/>
              <a:t>generation computer</a:t>
            </a:r>
            <a:br>
              <a:rPr lang="it-IT" dirty="0"/>
            </a:br>
            <a:r>
              <a:rPr lang="it-IT" sz="2700" b="1" dirty="0">
                <a:solidFill>
                  <a:schemeClr val="tx1"/>
                </a:solidFill>
              </a:rPr>
              <a:t>(chip)</a:t>
            </a:r>
          </a:p>
        </p:txBody>
      </p:sp>
      <p:sp>
        <p:nvSpPr>
          <p:cNvPr id="6" name="Segnaposto contenuto 4">
            <a:extLst>
              <a:ext uri="{FF2B5EF4-FFF2-40B4-BE49-F238E27FC236}">
                <a16:creationId xmlns:a16="http://schemas.microsoft.com/office/drawing/2014/main" id="{86289EA1-34DD-9CFF-EDD3-98ED69148D94}"/>
              </a:ext>
            </a:extLst>
          </p:cNvPr>
          <p:cNvSpPr txBox="1">
            <a:spLocks/>
          </p:cNvSpPr>
          <p:nvPr/>
        </p:nvSpPr>
        <p:spPr>
          <a:xfrm>
            <a:off x="1760815" y="3126757"/>
            <a:ext cx="4000500" cy="12414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2" pitchFamily="18" charset="2"/>
              <a:buNone/>
            </a:pPr>
            <a:r>
              <a:rPr lang="en-US" sz="2400"/>
              <a:t>First commercial computer</a:t>
            </a:r>
          </a:p>
          <a:p>
            <a:pPr>
              <a:buFont typeface="Wingdings 2" pitchFamily="18" charset="2"/>
              <a:buNone/>
            </a:pPr>
            <a:r>
              <a:rPr lang="en-US" sz="2400"/>
              <a:t>based on Chip technology.</a:t>
            </a:r>
            <a:endParaRPr lang="it-IT" sz="2400" b="1" dirty="0"/>
          </a:p>
        </p:txBody>
      </p:sp>
      <p:sp>
        <p:nvSpPr>
          <p:cNvPr id="7" name="CasellaDiTesto 6">
            <a:extLst>
              <a:ext uri="{FF2B5EF4-FFF2-40B4-BE49-F238E27FC236}">
                <a16:creationId xmlns:a16="http://schemas.microsoft.com/office/drawing/2014/main" id="{2F269E8E-D93D-90AF-30A9-A1AA98DDD074}"/>
              </a:ext>
            </a:extLst>
          </p:cNvPr>
          <p:cNvSpPr txBox="1">
            <a:spLocks noChangeArrowheads="1"/>
          </p:cNvSpPr>
          <p:nvPr/>
        </p:nvSpPr>
        <p:spPr bwMode="auto">
          <a:xfrm>
            <a:off x="2027515" y="2253632"/>
            <a:ext cx="4441825" cy="523875"/>
          </a:xfrm>
          <a:prstGeom prst="rect">
            <a:avLst/>
          </a:prstGeom>
          <a:noFill/>
          <a:ln w="9525">
            <a:noFill/>
            <a:miter lim="800000"/>
            <a:headEnd/>
            <a:tailEnd/>
          </a:ln>
        </p:spPr>
        <p:txBody>
          <a:bodyPr wrap="none">
            <a:spAutoFit/>
          </a:bodyPr>
          <a:lstStyle/>
          <a:p>
            <a:r>
              <a:rPr lang="en-GB" sz="2800" b="1"/>
              <a:t>IBM System/360 </a:t>
            </a:r>
            <a:r>
              <a:rPr lang="en-GB" sz="2800"/>
              <a:t>(</a:t>
            </a:r>
            <a:r>
              <a:rPr lang="en-GB" sz="2800" b="1">
                <a:solidFill>
                  <a:srgbClr val="C00000"/>
                </a:solidFill>
              </a:rPr>
              <a:t>1965-1978</a:t>
            </a:r>
            <a:r>
              <a:rPr lang="en-GB" sz="2800"/>
              <a:t>)</a:t>
            </a:r>
          </a:p>
        </p:txBody>
      </p:sp>
      <p:pic>
        <p:nvPicPr>
          <p:cNvPr id="8" name="Picture 2">
            <a:extLst>
              <a:ext uri="{FF2B5EF4-FFF2-40B4-BE49-F238E27FC236}">
                <a16:creationId xmlns:a16="http://schemas.microsoft.com/office/drawing/2014/main" id="{D5788BAC-313D-7C95-B90C-3D46CD9ABDE4}"/>
              </a:ext>
            </a:extLst>
          </p:cNvPr>
          <p:cNvPicPr>
            <a:picLocks noChangeAspect="1" noChangeArrowheads="1"/>
          </p:cNvPicPr>
          <p:nvPr/>
        </p:nvPicPr>
        <p:blipFill>
          <a:blip r:embed="rId2" cstate="print"/>
          <a:srcRect/>
          <a:stretch>
            <a:fillRect/>
          </a:stretch>
        </p:blipFill>
        <p:spPr bwMode="auto">
          <a:xfrm>
            <a:off x="6118502" y="2974357"/>
            <a:ext cx="4184650" cy="2922588"/>
          </a:xfrm>
          <a:prstGeom prst="rect">
            <a:avLst/>
          </a:prstGeom>
          <a:noFill/>
          <a:ln w="9525">
            <a:noFill/>
            <a:miter lim="800000"/>
            <a:headEnd/>
            <a:tailEnd/>
          </a:ln>
        </p:spPr>
      </p:pic>
      <p:pic>
        <p:nvPicPr>
          <p:cNvPr id="9" name="Immagine 10" descr="5205_IC_Chip.gif">
            <a:extLst>
              <a:ext uri="{FF2B5EF4-FFF2-40B4-BE49-F238E27FC236}">
                <a16:creationId xmlns:a16="http://schemas.microsoft.com/office/drawing/2014/main" id="{F6835C76-5EDB-A982-5C05-1E7BD7313519}"/>
              </a:ext>
            </a:extLst>
          </p:cNvPr>
          <p:cNvPicPr>
            <a:picLocks noChangeAspect="1"/>
          </p:cNvPicPr>
          <p:nvPr/>
        </p:nvPicPr>
        <p:blipFill>
          <a:blip r:embed="rId3" cstate="print"/>
          <a:srcRect/>
          <a:stretch>
            <a:fillRect/>
          </a:stretch>
        </p:blipFill>
        <p:spPr bwMode="auto">
          <a:xfrm>
            <a:off x="2662515" y="4125295"/>
            <a:ext cx="1905000" cy="1781175"/>
          </a:xfrm>
          <a:prstGeom prst="rect">
            <a:avLst/>
          </a:prstGeom>
          <a:noFill/>
          <a:ln w="9525">
            <a:noFill/>
            <a:miter lim="800000"/>
            <a:headEnd/>
            <a:tailEnd/>
          </a:ln>
        </p:spPr>
      </p:pic>
    </p:spTree>
    <p:extLst>
      <p:ext uri="{BB962C8B-B14F-4D97-AF65-F5344CB8AC3E}">
        <p14:creationId xmlns:p14="http://schemas.microsoft.com/office/powerpoint/2010/main" val="4287123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10F70861-CDF0-A4F6-BB22-014DB7F7A4EE}"/>
              </a:ext>
            </a:extLst>
          </p:cNvPr>
          <p:cNvSpPr>
            <a:spLocks noGrp="1"/>
          </p:cNvSpPr>
          <p:nvPr>
            <p:ph type="title"/>
          </p:nvPr>
        </p:nvSpPr>
        <p:spPr>
          <a:xfrm>
            <a:off x="2583640" y="846138"/>
            <a:ext cx="7772400" cy="1143000"/>
          </a:xfrm>
        </p:spPr>
        <p:txBody>
          <a:bodyPr>
            <a:normAutofit/>
          </a:bodyPr>
          <a:lstStyle/>
          <a:p>
            <a:r>
              <a:rPr lang="it-IT" dirty="0" err="1"/>
              <a:t>integrated</a:t>
            </a:r>
            <a:r>
              <a:rPr lang="it-IT" dirty="0"/>
              <a:t> </a:t>
            </a:r>
            <a:r>
              <a:rPr lang="it-IT" dirty="0" err="1"/>
              <a:t>circuits</a:t>
            </a:r>
            <a:r>
              <a:rPr lang="it-IT" dirty="0"/>
              <a:t> (Chip)</a:t>
            </a:r>
          </a:p>
        </p:txBody>
      </p:sp>
      <p:sp>
        <p:nvSpPr>
          <p:cNvPr id="6" name="Segnaposto contenuto 4">
            <a:extLst>
              <a:ext uri="{FF2B5EF4-FFF2-40B4-BE49-F238E27FC236}">
                <a16:creationId xmlns:a16="http://schemas.microsoft.com/office/drawing/2014/main" id="{C3D2895B-C6BD-840E-3C12-F0EC8EE3F869}"/>
              </a:ext>
            </a:extLst>
          </p:cNvPr>
          <p:cNvSpPr txBox="1">
            <a:spLocks/>
          </p:cNvSpPr>
          <p:nvPr/>
        </p:nvSpPr>
        <p:spPr>
          <a:xfrm>
            <a:off x="2583640" y="2019300"/>
            <a:ext cx="4872038" cy="4572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2" pitchFamily="18" charset="2"/>
              <a:buNone/>
            </a:pPr>
            <a:r>
              <a:rPr lang="en-US"/>
              <a:t>more transistors on</a:t>
            </a:r>
          </a:p>
          <a:p>
            <a:pPr>
              <a:buFont typeface="Wingdings 2" pitchFamily="18" charset="2"/>
              <a:buNone/>
            </a:pPr>
            <a:r>
              <a:rPr lang="en-US"/>
              <a:t>a </a:t>
            </a:r>
            <a:r>
              <a:rPr lang="en-US" b="1">
                <a:solidFill>
                  <a:srgbClr val="C00000"/>
                </a:solidFill>
              </a:rPr>
              <a:t>plate of germanium</a:t>
            </a:r>
          </a:p>
          <a:p>
            <a:pPr>
              <a:buFont typeface="Wingdings 2" pitchFamily="18" charset="2"/>
              <a:buNone/>
            </a:pPr>
            <a:r>
              <a:rPr lang="en-US"/>
              <a:t>as big as</a:t>
            </a:r>
          </a:p>
          <a:p>
            <a:pPr>
              <a:buFont typeface="Wingdings 2" pitchFamily="18" charset="2"/>
              <a:buNone/>
            </a:pPr>
            <a:r>
              <a:rPr lang="en-US"/>
              <a:t>a postage stamp (</a:t>
            </a:r>
            <a:r>
              <a:rPr lang="en-US" b="1">
                <a:solidFill>
                  <a:srgbClr val="C00000"/>
                </a:solidFill>
              </a:rPr>
              <a:t>1958</a:t>
            </a:r>
            <a:r>
              <a:rPr lang="en-US"/>
              <a:t>)</a:t>
            </a:r>
            <a:endParaRPr lang="it-IT" dirty="0"/>
          </a:p>
        </p:txBody>
      </p:sp>
      <p:pic>
        <p:nvPicPr>
          <p:cNvPr id="7" name="Picture 4">
            <a:extLst>
              <a:ext uri="{FF2B5EF4-FFF2-40B4-BE49-F238E27FC236}">
                <a16:creationId xmlns:a16="http://schemas.microsoft.com/office/drawing/2014/main" id="{C2A202D7-DFCA-B310-3C9A-AB7E8285E678}"/>
              </a:ext>
            </a:extLst>
          </p:cNvPr>
          <p:cNvPicPr>
            <a:picLocks noChangeAspect="1" noChangeArrowheads="1"/>
          </p:cNvPicPr>
          <p:nvPr/>
        </p:nvPicPr>
        <p:blipFill>
          <a:blip r:embed="rId2" cstate="print"/>
          <a:srcRect/>
          <a:stretch>
            <a:fillRect/>
          </a:stretch>
        </p:blipFill>
        <p:spPr bwMode="auto">
          <a:xfrm>
            <a:off x="5881200" y="4305300"/>
            <a:ext cx="1428750" cy="952500"/>
          </a:xfrm>
          <a:prstGeom prst="rect">
            <a:avLst/>
          </a:prstGeom>
          <a:noFill/>
          <a:ln w="9525">
            <a:noFill/>
            <a:miter lim="800000"/>
            <a:headEnd/>
            <a:tailEnd/>
          </a:ln>
        </p:spPr>
      </p:pic>
      <p:sp>
        <p:nvSpPr>
          <p:cNvPr id="8" name="CasellaDiTesto 7">
            <a:extLst>
              <a:ext uri="{FF2B5EF4-FFF2-40B4-BE49-F238E27FC236}">
                <a16:creationId xmlns:a16="http://schemas.microsoft.com/office/drawing/2014/main" id="{F319B5D6-62D6-62FE-6556-8CB849840E66}"/>
              </a:ext>
            </a:extLst>
          </p:cNvPr>
          <p:cNvSpPr txBox="1"/>
          <p:nvPr/>
        </p:nvSpPr>
        <p:spPr>
          <a:xfrm>
            <a:off x="3720959" y="5872708"/>
            <a:ext cx="6951131" cy="523220"/>
          </a:xfrm>
          <a:prstGeom prst="rect">
            <a:avLst/>
          </a:prstGeom>
          <a:noFill/>
        </p:spPr>
        <p:txBody>
          <a:bodyPr wrap="square">
            <a:spAutoFit/>
          </a:bodyPr>
          <a:lstStyle/>
          <a:p>
            <a:r>
              <a:rPr lang="en-US" sz="2800" dirty="0">
                <a:solidFill>
                  <a:srgbClr val="FF0000"/>
                </a:solidFill>
              </a:rPr>
              <a:t>How many transistors on each chip?</a:t>
            </a:r>
            <a:endParaRPr lang="it-IT" sz="2800" dirty="0"/>
          </a:p>
        </p:txBody>
      </p:sp>
    </p:spTree>
    <p:extLst>
      <p:ext uri="{BB962C8B-B14F-4D97-AF65-F5344CB8AC3E}">
        <p14:creationId xmlns:p14="http://schemas.microsoft.com/office/powerpoint/2010/main" val="3920265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olo 1">
            <a:extLst>
              <a:ext uri="{FF2B5EF4-FFF2-40B4-BE49-F238E27FC236}">
                <a16:creationId xmlns:a16="http://schemas.microsoft.com/office/drawing/2014/main" id="{6DCE3F8D-C62F-BC58-8762-261F8D37DAC9}"/>
              </a:ext>
            </a:extLst>
          </p:cNvPr>
          <p:cNvSpPr>
            <a:spLocks noGrp="1"/>
          </p:cNvSpPr>
          <p:nvPr>
            <p:ph type="title"/>
          </p:nvPr>
        </p:nvSpPr>
        <p:spPr>
          <a:xfrm>
            <a:off x="315912" y="932502"/>
            <a:ext cx="7845425" cy="1484313"/>
          </a:xfrm>
        </p:spPr>
        <p:txBody>
          <a:bodyPr/>
          <a:lstStyle/>
          <a:p>
            <a:r>
              <a:rPr lang="it-IT" sz="2800" dirty="0">
                <a:solidFill>
                  <a:schemeClr val="tx1"/>
                </a:solidFill>
              </a:rPr>
              <a:t>At </a:t>
            </a:r>
            <a:r>
              <a:rPr lang="it-IT" sz="2800" dirty="0" err="1">
                <a:solidFill>
                  <a:schemeClr val="tx1"/>
                </a:solidFill>
              </a:rPr>
              <a:t>this</a:t>
            </a:r>
            <a:r>
              <a:rPr lang="it-IT" sz="2800" dirty="0">
                <a:solidFill>
                  <a:schemeClr val="tx1"/>
                </a:solidFill>
              </a:rPr>
              <a:t> point…</a:t>
            </a:r>
            <a:br>
              <a:rPr lang="it-IT" sz="2800" dirty="0">
                <a:solidFill>
                  <a:schemeClr val="tx1"/>
                </a:solidFill>
              </a:rPr>
            </a:br>
            <a:r>
              <a:rPr lang="it-IT" sz="2800" dirty="0"/>
              <a:t>…</a:t>
            </a:r>
            <a:r>
              <a:rPr lang="it-IT" sz="2800" b="1" dirty="0">
                <a:solidFill>
                  <a:srgbClr val="C00000"/>
                </a:solidFill>
              </a:rPr>
              <a:t> OBSERVATION </a:t>
            </a:r>
            <a:r>
              <a:rPr lang="it-IT" sz="2800" b="1" dirty="0">
                <a:solidFill>
                  <a:schemeClr val="accent1">
                    <a:lumMod val="75000"/>
                  </a:schemeClr>
                </a:solidFill>
              </a:rPr>
              <a:t>OF DATA</a:t>
            </a:r>
            <a:r>
              <a:rPr lang="it-IT" sz="2800" b="1" dirty="0">
                <a:solidFill>
                  <a:srgbClr val="C00000"/>
                </a:solidFill>
              </a:rPr>
              <a:t> </a:t>
            </a:r>
            <a:r>
              <a:rPr lang="it-IT" sz="2800" dirty="0"/>
              <a:t>(</a:t>
            </a:r>
            <a:r>
              <a:rPr lang="it-IT" sz="2800" b="1" dirty="0">
                <a:solidFill>
                  <a:srgbClr val="C00000"/>
                </a:solidFill>
              </a:rPr>
              <a:t>1965</a:t>
            </a:r>
            <a:r>
              <a:rPr lang="it-IT" sz="2800" dirty="0"/>
              <a:t>):</a:t>
            </a:r>
            <a:endParaRPr lang="en-GB" sz="2800" dirty="0"/>
          </a:p>
        </p:txBody>
      </p:sp>
      <p:sp>
        <p:nvSpPr>
          <p:cNvPr id="36" name="Rettangolo 35">
            <a:extLst>
              <a:ext uri="{FF2B5EF4-FFF2-40B4-BE49-F238E27FC236}">
                <a16:creationId xmlns:a16="http://schemas.microsoft.com/office/drawing/2014/main" id="{908197A9-3D33-FB8E-84BF-B09193FB8A06}"/>
              </a:ext>
            </a:extLst>
          </p:cNvPr>
          <p:cNvSpPr/>
          <p:nvPr/>
        </p:nvSpPr>
        <p:spPr>
          <a:xfrm>
            <a:off x="6892380" y="1354931"/>
            <a:ext cx="3971925" cy="41481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7" name="Figura a mano libera 92">
            <a:extLst>
              <a:ext uri="{FF2B5EF4-FFF2-40B4-BE49-F238E27FC236}">
                <a16:creationId xmlns:a16="http://schemas.microsoft.com/office/drawing/2014/main" id="{2B4FC931-5288-9625-D831-591FA3DCA396}"/>
              </a:ext>
            </a:extLst>
          </p:cNvPr>
          <p:cNvSpPr/>
          <p:nvPr/>
        </p:nvSpPr>
        <p:spPr>
          <a:xfrm>
            <a:off x="7211467" y="1726406"/>
            <a:ext cx="873125" cy="485775"/>
          </a:xfrm>
          <a:custGeom>
            <a:avLst/>
            <a:gdLst>
              <a:gd name="connsiteX0" fmla="*/ 0 w 873457"/>
              <a:gd name="connsiteY0" fmla="*/ 81887 h 484496"/>
              <a:gd name="connsiteX1" fmla="*/ 354842 w 873457"/>
              <a:gd name="connsiteY1" fmla="*/ 409433 h 484496"/>
              <a:gd name="connsiteX2" fmla="*/ 545910 w 873457"/>
              <a:gd name="connsiteY2" fmla="*/ 477672 h 484496"/>
              <a:gd name="connsiteX3" fmla="*/ 736979 w 873457"/>
              <a:gd name="connsiteY3" fmla="*/ 368490 h 484496"/>
              <a:gd name="connsiteX4" fmla="*/ 859809 w 873457"/>
              <a:gd name="connsiteY4" fmla="*/ 13648 h 484496"/>
              <a:gd name="connsiteX5" fmla="*/ 859809 w 873457"/>
              <a:gd name="connsiteY5" fmla="*/ 13648 h 484496"/>
              <a:gd name="connsiteX6" fmla="*/ 873457 w 873457"/>
              <a:gd name="connsiteY6" fmla="*/ 0 h 48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457" h="484496">
                <a:moveTo>
                  <a:pt x="0" y="81887"/>
                </a:moveTo>
                <a:cubicBezTo>
                  <a:pt x="131928" y="212678"/>
                  <a:pt x="263857" y="343469"/>
                  <a:pt x="354842" y="409433"/>
                </a:cubicBezTo>
                <a:cubicBezTo>
                  <a:pt x="445827" y="475397"/>
                  <a:pt x="482220" y="484496"/>
                  <a:pt x="545910" y="477672"/>
                </a:cubicBezTo>
                <a:cubicBezTo>
                  <a:pt x="609600" y="470848"/>
                  <a:pt x="684663" y="445827"/>
                  <a:pt x="736979" y="368490"/>
                </a:cubicBezTo>
                <a:cubicBezTo>
                  <a:pt x="789296" y="291153"/>
                  <a:pt x="859809" y="13648"/>
                  <a:pt x="859809" y="13648"/>
                </a:cubicBezTo>
                <a:lnTo>
                  <a:pt x="859809" y="13648"/>
                </a:lnTo>
                <a:lnTo>
                  <a:pt x="873457" y="0"/>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38" name="Figura a mano libera 93">
            <a:extLst>
              <a:ext uri="{FF2B5EF4-FFF2-40B4-BE49-F238E27FC236}">
                <a16:creationId xmlns:a16="http://schemas.microsoft.com/office/drawing/2014/main" id="{6DB9E221-C236-2315-AAD1-2835C8CD7882}"/>
              </a:ext>
            </a:extLst>
          </p:cNvPr>
          <p:cNvSpPr/>
          <p:nvPr/>
        </p:nvSpPr>
        <p:spPr>
          <a:xfrm>
            <a:off x="7233692" y="2323306"/>
            <a:ext cx="1528763" cy="869950"/>
          </a:xfrm>
          <a:custGeom>
            <a:avLst/>
            <a:gdLst>
              <a:gd name="connsiteX0" fmla="*/ 0 w 1528549"/>
              <a:gd name="connsiteY0" fmla="*/ 54591 h 891654"/>
              <a:gd name="connsiteX1" fmla="*/ 477671 w 1528549"/>
              <a:gd name="connsiteY1" fmla="*/ 586854 h 891654"/>
              <a:gd name="connsiteX2" fmla="*/ 846161 w 1528549"/>
              <a:gd name="connsiteY2" fmla="*/ 859809 h 891654"/>
              <a:gd name="connsiteX3" fmla="*/ 1228298 w 1528549"/>
              <a:gd name="connsiteY3" fmla="*/ 777922 h 891654"/>
              <a:gd name="connsiteX4" fmla="*/ 1433015 w 1528549"/>
              <a:gd name="connsiteY4" fmla="*/ 382137 h 891654"/>
              <a:gd name="connsiteX5" fmla="*/ 1528549 w 1528549"/>
              <a:gd name="connsiteY5" fmla="*/ 0 h 891654"/>
              <a:gd name="connsiteX6" fmla="*/ 1528549 w 1528549"/>
              <a:gd name="connsiteY6" fmla="*/ 0 h 891654"/>
              <a:gd name="connsiteX0" fmla="*/ 0 w 1528549"/>
              <a:gd name="connsiteY0" fmla="*/ 54591 h 894426"/>
              <a:gd name="connsiteX1" fmla="*/ 477671 w 1528549"/>
              <a:gd name="connsiteY1" fmla="*/ 586854 h 894426"/>
              <a:gd name="connsiteX2" fmla="*/ 846161 w 1528549"/>
              <a:gd name="connsiteY2" fmla="*/ 859809 h 894426"/>
              <a:gd name="connsiteX3" fmla="*/ 1196101 w 1528549"/>
              <a:gd name="connsiteY3" fmla="*/ 794556 h 894426"/>
              <a:gd name="connsiteX4" fmla="*/ 1433015 w 1528549"/>
              <a:gd name="connsiteY4" fmla="*/ 382137 h 894426"/>
              <a:gd name="connsiteX5" fmla="*/ 1528549 w 1528549"/>
              <a:gd name="connsiteY5" fmla="*/ 0 h 894426"/>
              <a:gd name="connsiteX6" fmla="*/ 1528549 w 1528549"/>
              <a:gd name="connsiteY6" fmla="*/ 0 h 894426"/>
              <a:gd name="connsiteX0" fmla="*/ 0 w 1528549"/>
              <a:gd name="connsiteY0" fmla="*/ 54591 h 869619"/>
              <a:gd name="connsiteX1" fmla="*/ 477671 w 1528549"/>
              <a:gd name="connsiteY1" fmla="*/ 586854 h 869619"/>
              <a:gd name="connsiteX2" fmla="*/ 846161 w 1528549"/>
              <a:gd name="connsiteY2" fmla="*/ 832514 h 869619"/>
              <a:gd name="connsiteX3" fmla="*/ 1196101 w 1528549"/>
              <a:gd name="connsiteY3" fmla="*/ 794556 h 869619"/>
              <a:gd name="connsiteX4" fmla="*/ 1433015 w 1528549"/>
              <a:gd name="connsiteY4" fmla="*/ 382137 h 869619"/>
              <a:gd name="connsiteX5" fmla="*/ 1528549 w 1528549"/>
              <a:gd name="connsiteY5" fmla="*/ 0 h 869619"/>
              <a:gd name="connsiteX6" fmla="*/ 1528549 w 1528549"/>
              <a:gd name="connsiteY6" fmla="*/ 0 h 86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8549" h="869619">
                <a:moveTo>
                  <a:pt x="0" y="54591"/>
                </a:moveTo>
                <a:cubicBezTo>
                  <a:pt x="168322" y="253621"/>
                  <a:pt x="336644" y="457200"/>
                  <a:pt x="477671" y="586854"/>
                </a:cubicBezTo>
                <a:cubicBezTo>
                  <a:pt x="618698" y="716508"/>
                  <a:pt x="726423" y="797897"/>
                  <a:pt x="846161" y="832514"/>
                </a:cubicBezTo>
                <a:cubicBezTo>
                  <a:pt x="965899" y="867131"/>
                  <a:pt x="1098292" y="869619"/>
                  <a:pt x="1196101" y="794556"/>
                </a:cubicBezTo>
                <a:cubicBezTo>
                  <a:pt x="1293910" y="719493"/>
                  <a:pt x="1377607" y="514563"/>
                  <a:pt x="1433015" y="382137"/>
                </a:cubicBezTo>
                <a:cubicBezTo>
                  <a:pt x="1488423" y="249711"/>
                  <a:pt x="1528549" y="0"/>
                  <a:pt x="1528549" y="0"/>
                </a:cubicBezTo>
                <a:lnTo>
                  <a:pt x="1528549" y="0"/>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39" name="CasellaDiTesto 95">
            <a:extLst>
              <a:ext uri="{FF2B5EF4-FFF2-40B4-BE49-F238E27FC236}">
                <a16:creationId xmlns:a16="http://schemas.microsoft.com/office/drawing/2014/main" id="{DF171FEA-0146-8186-2FCE-7AE4A3A5AA56}"/>
              </a:ext>
            </a:extLst>
          </p:cNvPr>
          <p:cNvSpPr txBox="1">
            <a:spLocks noChangeArrowheads="1"/>
          </p:cNvSpPr>
          <p:nvPr/>
        </p:nvSpPr>
        <p:spPr bwMode="auto">
          <a:xfrm rot="-5400000">
            <a:off x="4917533" y="3364190"/>
            <a:ext cx="2100255" cy="369332"/>
          </a:xfrm>
          <a:prstGeom prst="rect">
            <a:avLst/>
          </a:prstGeom>
          <a:noFill/>
          <a:ln w="9525">
            <a:noFill/>
            <a:miter lim="800000"/>
            <a:headEnd/>
            <a:tailEnd/>
          </a:ln>
        </p:spPr>
        <p:txBody>
          <a:bodyPr wrap="none">
            <a:spAutoFit/>
          </a:bodyPr>
          <a:lstStyle/>
          <a:p>
            <a:r>
              <a:rPr lang="it-IT" dirty="0"/>
              <a:t>COMPONENT COST</a:t>
            </a:r>
            <a:endParaRPr lang="en-GB" dirty="0"/>
          </a:p>
        </p:txBody>
      </p:sp>
      <p:sp>
        <p:nvSpPr>
          <p:cNvPr id="40" name="CasellaDiTesto 96">
            <a:extLst>
              <a:ext uri="{FF2B5EF4-FFF2-40B4-BE49-F238E27FC236}">
                <a16:creationId xmlns:a16="http://schemas.microsoft.com/office/drawing/2014/main" id="{4B1D2975-E418-513B-DB56-1DA0DB4968C6}"/>
              </a:ext>
            </a:extLst>
          </p:cNvPr>
          <p:cNvSpPr txBox="1">
            <a:spLocks noChangeArrowheads="1"/>
          </p:cNvSpPr>
          <p:nvPr/>
        </p:nvSpPr>
        <p:spPr bwMode="auto">
          <a:xfrm>
            <a:off x="6925717" y="5885017"/>
            <a:ext cx="3461204" cy="369332"/>
          </a:xfrm>
          <a:prstGeom prst="rect">
            <a:avLst/>
          </a:prstGeom>
          <a:noFill/>
          <a:ln w="9525">
            <a:noFill/>
            <a:miter lim="800000"/>
            <a:headEnd/>
            <a:tailEnd/>
          </a:ln>
        </p:spPr>
        <p:txBody>
          <a:bodyPr wrap="none">
            <a:spAutoFit/>
          </a:bodyPr>
          <a:lstStyle/>
          <a:p>
            <a:r>
              <a:rPr lang="en-US" dirty="0"/>
              <a:t>COMPONENTS NUMBER PER CHIP</a:t>
            </a:r>
            <a:endParaRPr lang="it-IT" dirty="0"/>
          </a:p>
        </p:txBody>
      </p:sp>
      <p:sp>
        <p:nvSpPr>
          <p:cNvPr id="41" name="CasellaDiTesto 97">
            <a:extLst>
              <a:ext uri="{FF2B5EF4-FFF2-40B4-BE49-F238E27FC236}">
                <a16:creationId xmlns:a16="http://schemas.microsoft.com/office/drawing/2014/main" id="{26ADA828-6B78-28E8-FD83-954B1B209664}"/>
              </a:ext>
            </a:extLst>
          </p:cNvPr>
          <p:cNvSpPr txBox="1">
            <a:spLocks noChangeArrowheads="1"/>
          </p:cNvSpPr>
          <p:nvPr/>
        </p:nvSpPr>
        <p:spPr bwMode="auto">
          <a:xfrm>
            <a:off x="7309892" y="1681956"/>
            <a:ext cx="600075" cy="338137"/>
          </a:xfrm>
          <a:prstGeom prst="rect">
            <a:avLst/>
          </a:prstGeom>
          <a:noFill/>
          <a:ln w="9525">
            <a:noFill/>
            <a:miter lim="800000"/>
            <a:headEnd/>
            <a:tailEnd/>
          </a:ln>
        </p:spPr>
        <p:txBody>
          <a:bodyPr wrap="none">
            <a:spAutoFit/>
          </a:bodyPr>
          <a:lstStyle/>
          <a:p>
            <a:r>
              <a:rPr lang="it-IT" sz="1600" b="1"/>
              <a:t>1962</a:t>
            </a:r>
            <a:endParaRPr lang="en-GB" sz="1600" b="1"/>
          </a:p>
        </p:txBody>
      </p:sp>
      <p:sp>
        <p:nvSpPr>
          <p:cNvPr id="42" name="CasellaDiTesto 98">
            <a:extLst>
              <a:ext uri="{FF2B5EF4-FFF2-40B4-BE49-F238E27FC236}">
                <a16:creationId xmlns:a16="http://schemas.microsoft.com/office/drawing/2014/main" id="{AAD48062-A8CB-431F-D56C-F827B7DE6B33}"/>
              </a:ext>
            </a:extLst>
          </p:cNvPr>
          <p:cNvSpPr txBox="1">
            <a:spLocks noChangeArrowheads="1"/>
          </p:cNvSpPr>
          <p:nvPr/>
        </p:nvSpPr>
        <p:spPr bwMode="auto">
          <a:xfrm>
            <a:off x="7609930" y="2540793"/>
            <a:ext cx="601662" cy="338138"/>
          </a:xfrm>
          <a:prstGeom prst="rect">
            <a:avLst/>
          </a:prstGeom>
          <a:noFill/>
          <a:ln w="9525">
            <a:noFill/>
            <a:miter lim="800000"/>
            <a:headEnd/>
            <a:tailEnd/>
          </a:ln>
        </p:spPr>
        <p:txBody>
          <a:bodyPr wrap="none">
            <a:spAutoFit/>
          </a:bodyPr>
          <a:lstStyle/>
          <a:p>
            <a:r>
              <a:rPr lang="it-IT" sz="1600" b="1"/>
              <a:t>1965</a:t>
            </a:r>
            <a:endParaRPr lang="en-GB" sz="1600" b="1"/>
          </a:p>
        </p:txBody>
      </p:sp>
      <p:sp>
        <p:nvSpPr>
          <p:cNvPr id="43" name="CasellaDiTesto 100">
            <a:extLst>
              <a:ext uri="{FF2B5EF4-FFF2-40B4-BE49-F238E27FC236}">
                <a16:creationId xmlns:a16="http://schemas.microsoft.com/office/drawing/2014/main" id="{EF16C177-8728-021A-F728-68A0F2465F81}"/>
              </a:ext>
            </a:extLst>
          </p:cNvPr>
          <p:cNvSpPr txBox="1">
            <a:spLocks noChangeArrowheads="1"/>
          </p:cNvSpPr>
          <p:nvPr/>
        </p:nvSpPr>
        <p:spPr bwMode="auto">
          <a:xfrm>
            <a:off x="5976392" y="1164431"/>
            <a:ext cx="925513" cy="369887"/>
          </a:xfrm>
          <a:prstGeom prst="rect">
            <a:avLst/>
          </a:prstGeom>
          <a:noFill/>
          <a:ln w="9525">
            <a:noFill/>
            <a:miter lim="800000"/>
            <a:headEnd/>
            <a:tailEnd/>
          </a:ln>
        </p:spPr>
        <p:txBody>
          <a:bodyPr wrap="none">
            <a:spAutoFit/>
          </a:bodyPr>
          <a:lstStyle/>
          <a:p>
            <a:r>
              <a:rPr lang="it-IT"/>
              <a:t>100000$</a:t>
            </a:r>
            <a:endParaRPr lang="en-GB"/>
          </a:p>
        </p:txBody>
      </p:sp>
      <p:sp>
        <p:nvSpPr>
          <p:cNvPr id="44" name="CasellaDiTesto 101">
            <a:extLst>
              <a:ext uri="{FF2B5EF4-FFF2-40B4-BE49-F238E27FC236}">
                <a16:creationId xmlns:a16="http://schemas.microsoft.com/office/drawing/2014/main" id="{016AF709-1D11-2AAA-2761-3F142AC31FC6}"/>
              </a:ext>
            </a:extLst>
          </p:cNvPr>
          <p:cNvSpPr txBox="1">
            <a:spLocks noChangeArrowheads="1"/>
          </p:cNvSpPr>
          <p:nvPr/>
        </p:nvSpPr>
        <p:spPr bwMode="auto">
          <a:xfrm>
            <a:off x="6089105" y="1950243"/>
            <a:ext cx="819150" cy="369888"/>
          </a:xfrm>
          <a:prstGeom prst="rect">
            <a:avLst/>
          </a:prstGeom>
          <a:noFill/>
          <a:ln w="9525">
            <a:noFill/>
            <a:miter lim="800000"/>
            <a:headEnd/>
            <a:tailEnd/>
          </a:ln>
        </p:spPr>
        <p:txBody>
          <a:bodyPr wrap="none">
            <a:spAutoFit/>
          </a:bodyPr>
          <a:lstStyle/>
          <a:p>
            <a:r>
              <a:rPr lang="it-IT"/>
              <a:t>10000$</a:t>
            </a:r>
            <a:endParaRPr lang="en-GB"/>
          </a:p>
        </p:txBody>
      </p:sp>
      <p:sp>
        <p:nvSpPr>
          <p:cNvPr id="45" name="CasellaDiTesto 102">
            <a:extLst>
              <a:ext uri="{FF2B5EF4-FFF2-40B4-BE49-F238E27FC236}">
                <a16:creationId xmlns:a16="http://schemas.microsoft.com/office/drawing/2014/main" id="{E628E583-5F47-CDAD-4DB8-F86620A97CA5}"/>
              </a:ext>
            </a:extLst>
          </p:cNvPr>
          <p:cNvSpPr txBox="1">
            <a:spLocks noChangeArrowheads="1"/>
          </p:cNvSpPr>
          <p:nvPr/>
        </p:nvSpPr>
        <p:spPr bwMode="auto">
          <a:xfrm>
            <a:off x="6197055" y="2807493"/>
            <a:ext cx="712787" cy="369888"/>
          </a:xfrm>
          <a:prstGeom prst="rect">
            <a:avLst/>
          </a:prstGeom>
          <a:noFill/>
          <a:ln w="9525">
            <a:noFill/>
            <a:miter lim="800000"/>
            <a:headEnd/>
            <a:tailEnd/>
          </a:ln>
        </p:spPr>
        <p:txBody>
          <a:bodyPr wrap="none">
            <a:spAutoFit/>
          </a:bodyPr>
          <a:lstStyle/>
          <a:p>
            <a:r>
              <a:rPr lang="it-IT"/>
              <a:t>1000$</a:t>
            </a:r>
            <a:endParaRPr lang="en-GB"/>
          </a:p>
        </p:txBody>
      </p:sp>
      <p:sp>
        <p:nvSpPr>
          <p:cNvPr id="46" name="CasellaDiTesto 103">
            <a:extLst>
              <a:ext uri="{FF2B5EF4-FFF2-40B4-BE49-F238E27FC236}">
                <a16:creationId xmlns:a16="http://schemas.microsoft.com/office/drawing/2014/main" id="{343C4ADB-8184-75EB-CC88-CA6ECBD0ACCA}"/>
              </a:ext>
            </a:extLst>
          </p:cNvPr>
          <p:cNvSpPr txBox="1">
            <a:spLocks noChangeArrowheads="1"/>
          </p:cNvSpPr>
          <p:nvPr/>
        </p:nvSpPr>
        <p:spPr bwMode="auto">
          <a:xfrm>
            <a:off x="6303417" y="3664743"/>
            <a:ext cx="608013" cy="369888"/>
          </a:xfrm>
          <a:prstGeom prst="rect">
            <a:avLst/>
          </a:prstGeom>
          <a:noFill/>
          <a:ln w="9525">
            <a:noFill/>
            <a:miter lim="800000"/>
            <a:headEnd/>
            <a:tailEnd/>
          </a:ln>
        </p:spPr>
        <p:txBody>
          <a:bodyPr wrap="none">
            <a:spAutoFit/>
          </a:bodyPr>
          <a:lstStyle/>
          <a:p>
            <a:r>
              <a:rPr lang="it-IT"/>
              <a:t>100$</a:t>
            </a:r>
            <a:endParaRPr lang="en-GB"/>
          </a:p>
        </p:txBody>
      </p:sp>
      <p:sp>
        <p:nvSpPr>
          <p:cNvPr id="47" name="CasellaDiTesto 104">
            <a:extLst>
              <a:ext uri="{FF2B5EF4-FFF2-40B4-BE49-F238E27FC236}">
                <a16:creationId xmlns:a16="http://schemas.microsoft.com/office/drawing/2014/main" id="{709B04E1-ACBC-4234-2021-C693E7A3BCEB}"/>
              </a:ext>
            </a:extLst>
          </p:cNvPr>
          <p:cNvSpPr txBox="1">
            <a:spLocks noChangeArrowheads="1"/>
          </p:cNvSpPr>
          <p:nvPr/>
        </p:nvSpPr>
        <p:spPr bwMode="auto">
          <a:xfrm>
            <a:off x="6408192" y="4521993"/>
            <a:ext cx="501650" cy="369888"/>
          </a:xfrm>
          <a:prstGeom prst="rect">
            <a:avLst/>
          </a:prstGeom>
          <a:noFill/>
          <a:ln w="9525">
            <a:noFill/>
            <a:miter lim="800000"/>
            <a:headEnd/>
            <a:tailEnd/>
          </a:ln>
        </p:spPr>
        <p:txBody>
          <a:bodyPr wrap="none">
            <a:spAutoFit/>
          </a:bodyPr>
          <a:lstStyle/>
          <a:p>
            <a:r>
              <a:rPr lang="it-IT"/>
              <a:t>10$</a:t>
            </a:r>
            <a:endParaRPr lang="en-GB"/>
          </a:p>
        </p:txBody>
      </p:sp>
      <p:sp>
        <p:nvSpPr>
          <p:cNvPr id="48" name="CasellaDiTesto 105">
            <a:extLst>
              <a:ext uri="{FF2B5EF4-FFF2-40B4-BE49-F238E27FC236}">
                <a16:creationId xmlns:a16="http://schemas.microsoft.com/office/drawing/2014/main" id="{3752B00C-C39A-F034-0F96-D24044674D25}"/>
              </a:ext>
            </a:extLst>
          </p:cNvPr>
          <p:cNvSpPr txBox="1">
            <a:spLocks noChangeArrowheads="1"/>
          </p:cNvSpPr>
          <p:nvPr/>
        </p:nvSpPr>
        <p:spPr bwMode="auto">
          <a:xfrm>
            <a:off x="7497217" y="5512593"/>
            <a:ext cx="396875" cy="369888"/>
          </a:xfrm>
          <a:prstGeom prst="rect">
            <a:avLst/>
          </a:prstGeom>
          <a:noFill/>
          <a:ln w="9525">
            <a:noFill/>
            <a:miter lim="800000"/>
            <a:headEnd/>
            <a:tailEnd/>
          </a:ln>
        </p:spPr>
        <p:txBody>
          <a:bodyPr wrap="none">
            <a:spAutoFit/>
          </a:bodyPr>
          <a:lstStyle/>
          <a:p>
            <a:r>
              <a:rPr lang="it-IT"/>
              <a:t>10</a:t>
            </a:r>
            <a:endParaRPr lang="en-GB"/>
          </a:p>
        </p:txBody>
      </p:sp>
      <p:sp>
        <p:nvSpPr>
          <p:cNvPr id="49" name="CasellaDiTesto 106">
            <a:extLst>
              <a:ext uri="{FF2B5EF4-FFF2-40B4-BE49-F238E27FC236}">
                <a16:creationId xmlns:a16="http://schemas.microsoft.com/office/drawing/2014/main" id="{DC3C1EE9-49BF-966F-3EA3-6BA82E2BD830}"/>
              </a:ext>
            </a:extLst>
          </p:cNvPr>
          <p:cNvSpPr txBox="1">
            <a:spLocks noChangeArrowheads="1"/>
          </p:cNvSpPr>
          <p:nvPr/>
        </p:nvSpPr>
        <p:spPr bwMode="auto">
          <a:xfrm>
            <a:off x="8283030" y="5512593"/>
            <a:ext cx="501650" cy="369888"/>
          </a:xfrm>
          <a:prstGeom prst="rect">
            <a:avLst/>
          </a:prstGeom>
          <a:noFill/>
          <a:ln w="9525">
            <a:noFill/>
            <a:miter lim="800000"/>
            <a:headEnd/>
            <a:tailEnd/>
          </a:ln>
        </p:spPr>
        <p:txBody>
          <a:bodyPr wrap="none">
            <a:spAutoFit/>
          </a:bodyPr>
          <a:lstStyle/>
          <a:p>
            <a:r>
              <a:rPr lang="it-IT"/>
              <a:t>100</a:t>
            </a:r>
            <a:endParaRPr lang="en-GB"/>
          </a:p>
        </p:txBody>
      </p:sp>
      <p:sp>
        <p:nvSpPr>
          <p:cNvPr id="50" name="CasellaDiTesto 107">
            <a:extLst>
              <a:ext uri="{FF2B5EF4-FFF2-40B4-BE49-F238E27FC236}">
                <a16:creationId xmlns:a16="http://schemas.microsoft.com/office/drawing/2014/main" id="{D8FF6957-6C62-13B0-18F4-A3E93F1CE70A}"/>
              </a:ext>
            </a:extLst>
          </p:cNvPr>
          <p:cNvSpPr txBox="1">
            <a:spLocks noChangeArrowheads="1"/>
          </p:cNvSpPr>
          <p:nvPr/>
        </p:nvSpPr>
        <p:spPr bwMode="auto">
          <a:xfrm>
            <a:off x="9068842" y="5512593"/>
            <a:ext cx="608013" cy="369888"/>
          </a:xfrm>
          <a:prstGeom prst="rect">
            <a:avLst/>
          </a:prstGeom>
          <a:noFill/>
          <a:ln w="9525">
            <a:noFill/>
            <a:miter lim="800000"/>
            <a:headEnd/>
            <a:tailEnd/>
          </a:ln>
        </p:spPr>
        <p:txBody>
          <a:bodyPr wrap="none">
            <a:spAutoFit/>
          </a:bodyPr>
          <a:lstStyle/>
          <a:p>
            <a:r>
              <a:rPr lang="it-IT"/>
              <a:t>1000</a:t>
            </a:r>
            <a:endParaRPr lang="en-GB"/>
          </a:p>
        </p:txBody>
      </p:sp>
      <p:sp>
        <p:nvSpPr>
          <p:cNvPr id="51" name="CasellaDiTesto 108">
            <a:extLst>
              <a:ext uri="{FF2B5EF4-FFF2-40B4-BE49-F238E27FC236}">
                <a16:creationId xmlns:a16="http://schemas.microsoft.com/office/drawing/2014/main" id="{49823B1F-3DA1-2FFA-6990-93E71889AFEE}"/>
              </a:ext>
            </a:extLst>
          </p:cNvPr>
          <p:cNvSpPr txBox="1">
            <a:spLocks noChangeArrowheads="1"/>
          </p:cNvSpPr>
          <p:nvPr/>
        </p:nvSpPr>
        <p:spPr bwMode="auto">
          <a:xfrm>
            <a:off x="9854655" y="5512593"/>
            <a:ext cx="714375" cy="369888"/>
          </a:xfrm>
          <a:prstGeom prst="rect">
            <a:avLst/>
          </a:prstGeom>
          <a:noFill/>
          <a:ln w="9525">
            <a:noFill/>
            <a:miter lim="800000"/>
            <a:headEnd/>
            <a:tailEnd/>
          </a:ln>
        </p:spPr>
        <p:txBody>
          <a:bodyPr wrap="none">
            <a:spAutoFit/>
          </a:bodyPr>
          <a:lstStyle/>
          <a:p>
            <a:r>
              <a:rPr lang="it-IT"/>
              <a:t>10000</a:t>
            </a:r>
            <a:endParaRPr lang="en-GB"/>
          </a:p>
        </p:txBody>
      </p:sp>
      <p:sp>
        <p:nvSpPr>
          <p:cNvPr id="52" name="CasellaDiTesto 109">
            <a:extLst>
              <a:ext uri="{FF2B5EF4-FFF2-40B4-BE49-F238E27FC236}">
                <a16:creationId xmlns:a16="http://schemas.microsoft.com/office/drawing/2014/main" id="{E2298BDE-C8E7-787C-E183-E05179029DCC}"/>
              </a:ext>
            </a:extLst>
          </p:cNvPr>
          <p:cNvSpPr txBox="1">
            <a:spLocks noChangeArrowheads="1"/>
          </p:cNvSpPr>
          <p:nvPr/>
        </p:nvSpPr>
        <p:spPr bwMode="auto">
          <a:xfrm>
            <a:off x="10640467" y="5512593"/>
            <a:ext cx="819150" cy="369888"/>
          </a:xfrm>
          <a:prstGeom prst="rect">
            <a:avLst/>
          </a:prstGeom>
          <a:noFill/>
          <a:ln w="9525">
            <a:noFill/>
            <a:miter lim="800000"/>
            <a:headEnd/>
            <a:tailEnd/>
          </a:ln>
        </p:spPr>
        <p:txBody>
          <a:bodyPr wrap="none">
            <a:spAutoFit/>
          </a:bodyPr>
          <a:lstStyle/>
          <a:p>
            <a:r>
              <a:rPr lang="it-IT"/>
              <a:t>100000</a:t>
            </a:r>
            <a:endParaRPr lang="en-GB"/>
          </a:p>
        </p:txBody>
      </p:sp>
      <p:sp>
        <p:nvSpPr>
          <p:cNvPr id="53" name="CasellaDiTesto 110">
            <a:extLst>
              <a:ext uri="{FF2B5EF4-FFF2-40B4-BE49-F238E27FC236}">
                <a16:creationId xmlns:a16="http://schemas.microsoft.com/office/drawing/2014/main" id="{AF5C5900-5E04-CAC2-D137-07AAC5E7FD97}"/>
              </a:ext>
            </a:extLst>
          </p:cNvPr>
          <p:cNvSpPr txBox="1">
            <a:spLocks noChangeArrowheads="1"/>
          </p:cNvSpPr>
          <p:nvPr/>
        </p:nvSpPr>
        <p:spPr bwMode="auto">
          <a:xfrm>
            <a:off x="6711405" y="5441156"/>
            <a:ext cx="301625" cy="369887"/>
          </a:xfrm>
          <a:prstGeom prst="rect">
            <a:avLst/>
          </a:prstGeom>
          <a:noFill/>
          <a:ln w="9525">
            <a:noFill/>
            <a:miter lim="800000"/>
            <a:headEnd/>
            <a:tailEnd/>
          </a:ln>
        </p:spPr>
        <p:txBody>
          <a:bodyPr wrap="none">
            <a:spAutoFit/>
          </a:bodyPr>
          <a:lstStyle/>
          <a:p>
            <a:r>
              <a:rPr lang="it-IT"/>
              <a:t>1</a:t>
            </a:r>
            <a:endParaRPr lang="en-GB"/>
          </a:p>
        </p:txBody>
      </p:sp>
      <p:cxnSp>
        <p:nvCxnSpPr>
          <p:cNvPr id="54" name="Connettore 2 53">
            <a:extLst>
              <a:ext uri="{FF2B5EF4-FFF2-40B4-BE49-F238E27FC236}">
                <a16:creationId xmlns:a16="http://schemas.microsoft.com/office/drawing/2014/main" id="{B7CEF672-9B62-3FAE-AE7E-B358B181AD44}"/>
              </a:ext>
            </a:extLst>
          </p:cNvPr>
          <p:cNvCxnSpPr>
            <a:endCxn id="37" idx="2"/>
          </p:cNvCxnSpPr>
          <p:nvPr/>
        </p:nvCxnSpPr>
        <p:spPr>
          <a:xfrm rot="10800000" flipV="1">
            <a:off x="7757567" y="1950243"/>
            <a:ext cx="3454400" cy="25400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55" name="Connettore 2 54">
            <a:extLst>
              <a:ext uri="{FF2B5EF4-FFF2-40B4-BE49-F238E27FC236}">
                <a16:creationId xmlns:a16="http://schemas.microsoft.com/office/drawing/2014/main" id="{9EC298F3-EDD8-54AC-4C5C-7BE1CD237C4D}"/>
              </a:ext>
            </a:extLst>
          </p:cNvPr>
          <p:cNvCxnSpPr/>
          <p:nvPr/>
        </p:nvCxnSpPr>
        <p:spPr>
          <a:xfrm rot="10800000" flipV="1">
            <a:off x="8246517" y="1950243"/>
            <a:ext cx="2965450" cy="1260475"/>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57" name="Connettore 1 116">
            <a:extLst>
              <a:ext uri="{FF2B5EF4-FFF2-40B4-BE49-F238E27FC236}">
                <a16:creationId xmlns:a16="http://schemas.microsoft.com/office/drawing/2014/main" id="{24423078-CEB3-3953-B642-50517422C6F1}"/>
              </a:ext>
            </a:extLst>
          </p:cNvPr>
          <p:cNvCxnSpPr/>
          <p:nvPr/>
        </p:nvCxnSpPr>
        <p:spPr>
          <a:xfrm flipH="1" flipV="1">
            <a:off x="6893967" y="2228056"/>
            <a:ext cx="863600" cy="0"/>
          </a:xfrm>
          <a:prstGeom prst="line">
            <a:avLst/>
          </a:prstGeom>
          <a:ln>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58" name="Connettore 1 117">
            <a:extLst>
              <a:ext uri="{FF2B5EF4-FFF2-40B4-BE49-F238E27FC236}">
                <a16:creationId xmlns:a16="http://schemas.microsoft.com/office/drawing/2014/main" id="{19500C61-2638-D800-4737-13CCE3C80D75}"/>
              </a:ext>
            </a:extLst>
          </p:cNvPr>
          <p:cNvCxnSpPr/>
          <p:nvPr/>
        </p:nvCxnSpPr>
        <p:spPr>
          <a:xfrm rot="10800000">
            <a:off x="6892380" y="3194843"/>
            <a:ext cx="1349375" cy="1588"/>
          </a:xfrm>
          <a:prstGeom prst="line">
            <a:avLst/>
          </a:prstGeom>
          <a:ln>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59" name="Connettore 1 120">
            <a:extLst>
              <a:ext uri="{FF2B5EF4-FFF2-40B4-BE49-F238E27FC236}">
                <a16:creationId xmlns:a16="http://schemas.microsoft.com/office/drawing/2014/main" id="{7009C7E3-F5CD-5F62-32D6-98B3C1858255}"/>
              </a:ext>
            </a:extLst>
          </p:cNvPr>
          <p:cNvCxnSpPr/>
          <p:nvPr/>
        </p:nvCxnSpPr>
        <p:spPr>
          <a:xfrm rot="16200000" flipH="1">
            <a:off x="7093992" y="4350543"/>
            <a:ext cx="2293938" cy="7938"/>
          </a:xfrm>
          <a:prstGeom prst="line">
            <a:avLst/>
          </a:prstGeom>
          <a:ln>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60" name="Connettore 1 121">
            <a:extLst>
              <a:ext uri="{FF2B5EF4-FFF2-40B4-BE49-F238E27FC236}">
                <a16:creationId xmlns:a16="http://schemas.microsoft.com/office/drawing/2014/main" id="{8F3299CE-33FB-157F-063F-F56D5F855153}"/>
              </a:ext>
            </a:extLst>
          </p:cNvPr>
          <p:cNvCxnSpPr/>
          <p:nvPr/>
        </p:nvCxnSpPr>
        <p:spPr>
          <a:xfrm rot="16200000" flipH="1">
            <a:off x="6123236" y="3860800"/>
            <a:ext cx="3270250" cy="11112"/>
          </a:xfrm>
          <a:prstGeom prst="line">
            <a:avLst/>
          </a:prstGeom>
          <a:ln>
            <a:solidFill>
              <a:srgbClr val="92D050"/>
            </a:solidFill>
            <a:prstDash val="dash"/>
          </a:ln>
        </p:spPr>
        <p:style>
          <a:lnRef idx="1">
            <a:schemeClr val="accent1"/>
          </a:lnRef>
          <a:fillRef idx="0">
            <a:schemeClr val="accent1"/>
          </a:fillRef>
          <a:effectRef idx="0">
            <a:schemeClr val="accent1"/>
          </a:effectRef>
          <a:fontRef idx="minor">
            <a:schemeClr val="tx1"/>
          </a:fontRef>
        </p:style>
      </p:cxnSp>
      <p:sp>
        <p:nvSpPr>
          <p:cNvPr id="61" name="CasellaDiTesto 60">
            <a:extLst>
              <a:ext uri="{FF2B5EF4-FFF2-40B4-BE49-F238E27FC236}">
                <a16:creationId xmlns:a16="http://schemas.microsoft.com/office/drawing/2014/main" id="{317F7D6A-CE0F-1882-3A5F-CFE5985AE496}"/>
              </a:ext>
            </a:extLst>
          </p:cNvPr>
          <p:cNvSpPr txBox="1">
            <a:spLocks noChangeArrowheads="1"/>
          </p:cNvSpPr>
          <p:nvPr/>
        </p:nvSpPr>
        <p:spPr bwMode="auto">
          <a:xfrm>
            <a:off x="6414542" y="3071018"/>
            <a:ext cx="511175" cy="307975"/>
          </a:xfrm>
          <a:prstGeom prst="rect">
            <a:avLst/>
          </a:prstGeom>
          <a:noFill/>
          <a:ln w="9525">
            <a:noFill/>
            <a:miter lim="800000"/>
            <a:headEnd/>
            <a:tailEnd/>
          </a:ln>
        </p:spPr>
        <p:txBody>
          <a:bodyPr wrap="none">
            <a:spAutoFit/>
          </a:bodyPr>
          <a:lstStyle/>
          <a:p>
            <a:r>
              <a:rPr lang="it-IT" sz="1400" b="1"/>
              <a:t>850$</a:t>
            </a:r>
            <a:endParaRPr lang="en-GB" sz="1400" b="1"/>
          </a:p>
        </p:txBody>
      </p:sp>
      <p:sp>
        <p:nvSpPr>
          <p:cNvPr id="62" name="CasellaDiTesto 61">
            <a:extLst>
              <a:ext uri="{FF2B5EF4-FFF2-40B4-BE49-F238E27FC236}">
                <a16:creationId xmlns:a16="http://schemas.microsoft.com/office/drawing/2014/main" id="{07616822-F385-0D8C-73C1-6A6AA016669F}"/>
              </a:ext>
            </a:extLst>
          </p:cNvPr>
          <p:cNvSpPr txBox="1">
            <a:spLocks noChangeArrowheads="1"/>
          </p:cNvSpPr>
          <p:nvPr/>
        </p:nvSpPr>
        <p:spPr bwMode="auto">
          <a:xfrm>
            <a:off x="6292305" y="2116931"/>
            <a:ext cx="633412" cy="307975"/>
          </a:xfrm>
          <a:prstGeom prst="rect">
            <a:avLst/>
          </a:prstGeom>
          <a:noFill/>
          <a:ln w="9525">
            <a:noFill/>
            <a:miter lim="800000"/>
            <a:headEnd/>
            <a:tailEnd/>
          </a:ln>
        </p:spPr>
        <p:txBody>
          <a:bodyPr wrap="none">
            <a:spAutoFit/>
          </a:bodyPr>
          <a:lstStyle/>
          <a:p>
            <a:r>
              <a:rPr lang="it-IT" sz="1400"/>
              <a:t> </a:t>
            </a:r>
            <a:r>
              <a:rPr lang="it-IT" sz="1400" b="1"/>
              <a:t>9500$</a:t>
            </a:r>
            <a:endParaRPr lang="en-GB" sz="1400" b="1"/>
          </a:p>
        </p:txBody>
      </p:sp>
      <p:sp>
        <p:nvSpPr>
          <p:cNvPr id="63" name="CasellaDiTesto 62">
            <a:extLst>
              <a:ext uri="{FF2B5EF4-FFF2-40B4-BE49-F238E27FC236}">
                <a16:creationId xmlns:a16="http://schemas.microsoft.com/office/drawing/2014/main" id="{D55E1385-6454-C3CC-C47B-31C595257362}"/>
              </a:ext>
            </a:extLst>
          </p:cNvPr>
          <p:cNvSpPr txBox="1">
            <a:spLocks noChangeArrowheads="1"/>
          </p:cNvSpPr>
          <p:nvPr/>
        </p:nvSpPr>
        <p:spPr bwMode="auto">
          <a:xfrm>
            <a:off x="8078242" y="5509418"/>
            <a:ext cx="347663" cy="307975"/>
          </a:xfrm>
          <a:prstGeom prst="rect">
            <a:avLst/>
          </a:prstGeom>
          <a:noFill/>
          <a:ln w="9525">
            <a:noFill/>
            <a:miter lim="800000"/>
            <a:headEnd/>
            <a:tailEnd/>
          </a:ln>
        </p:spPr>
        <p:txBody>
          <a:bodyPr wrap="none">
            <a:spAutoFit/>
          </a:bodyPr>
          <a:lstStyle/>
          <a:p>
            <a:r>
              <a:rPr lang="it-IT" sz="1400" b="1"/>
              <a:t>85</a:t>
            </a:r>
            <a:endParaRPr lang="en-GB" sz="1400" b="1"/>
          </a:p>
        </p:txBody>
      </p:sp>
      <p:sp>
        <p:nvSpPr>
          <p:cNvPr id="64" name="CasellaDiTesto 63">
            <a:extLst>
              <a:ext uri="{FF2B5EF4-FFF2-40B4-BE49-F238E27FC236}">
                <a16:creationId xmlns:a16="http://schemas.microsoft.com/office/drawing/2014/main" id="{7937C964-FBA0-7395-CCB6-3C37F4E042F1}"/>
              </a:ext>
            </a:extLst>
          </p:cNvPr>
          <p:cNvSpPr txBox="1">
            <a:spLocks noChangeArrowheads="1"/>
          </p:cNvSpPr>
          <p:nvPr/>
        </p:nvSpPr>
        <p:spPr bwMode="auto">
          <a:xfrm>
            <a:off x="8211592" y="1593056"/>
            <a:ext cx="2098460" cy="369332"/>
          </a:xfrm>
          <a:prstGeom prst="rect">
            <a:avLst/>
          </a:prstGeom>
          <a:solidFill>
            <a:schemeClr val="bg1"/>
          </a:solidFill>
          <a:ln w="9525">
            <a:solidFill>
              <a:schemeClr val="accent1"/>
            </a:solidFill>
            <a:miter lim="800000"/>
            <a:headEnd/>
            <a:tailEnd/>
          </a:ln>
        </p:spPr>
        <p:txBody>
          <a:bodyPr wrap="none">
            <a:spAutoFit/>
          </a:bodyPr>
          <a:lstStyle/>
          <a:p>
            <a:r>
              <a:rPr lang="en-GB" dirty="0"/>
              <a:t>10 transistors on CHIP</a:t>
            </a:r>
          </a:p>
        </p:txBody>
      </p:sp>
      <p:sp>
        <p:nvSpPr>
          <p:cNvPr id="65" name="CasellaDiTesto 64">
            <a:extLst>
              <a:ext uri="{FF2B5EF4-FFF2-40B4-BE49-F238E27FC236}">
                <a16:creationId xmlns:a16="http://schemas.microsoft.com/office/drawing/2014/main" id="{07CCF664-44D1-8E52-B9DE-5B49EC6B2197}"/>
              </a:ext>
            </a:extLst>
          </p:cNvPr>
          <p:cNvSpPr txBox="1">
            <a:spLocks noChangeArrowheads="1"/>
          </p:cNvSpPr>
          <p:nvPr/>
        </p:nvSpPr>
        <p:spPr bwMode="auto">
          <a:xfrm>
            <a:off x="8925967" y="2878931"/>
            <a:ext cx="2021707" cy="369332"/>
          </a:xfrm>
          <a:prstGeom prst="rect">
            <a:avLst/>
          </a:prstGeom>
          <a:solidFill>
            <a:schemeClr val="bg1"/>
          </a:solidFill>
          <a:ln w="9525">
            <a:solidFill>
              <a:schemeClr val="accent1"/>
            </a:solidFill>
            <a:miter lim="800000"/>
            <a:headEnd/>
            <a:tailEnd/>
          </a:ln>
        </p:spPr>
        <p:txBody>
          <a:bodyPr wrap="none">
            <a:spAutoFit/>
          </a:bodyPr>
          <a:lstStyle/>
          <a:p>
            <a:r>
              <a:rPr lang="en-GB" dirty="0"/>
              <a:t>85 transistor on CHIP</a:t>
            </a:r>
          </a:p>
        </p:txBody>
      </p:sp>
    </p:spTree>
    <p:extLst>
      <p:ext uri="{BB962C8B-B14F-4D97-AF65-F5344CB8AC3E}">
        <p14:creationId xmlns:p14="http://schemas.microsoft.com/office/powerpoint/2010/main" val="382741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right)">
                                      <p:cBhvr>
                                        <p:cTn id="7" dur="500"/>
                                        <p:tgtEl>
                                          <p:spTgt spid="5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fade">
                                      <p:cBhvr>
                                        <p:cTn id="11" dur="500"/>
                                        <p:tgtEl>
                                          <p:spTgt spid="64"/>
                                        </p:tgtEl>
                                      </p:cBhvr>
                                    </p:animEffect>
                                  </p:childTnLst>
                                </p:cTn>
                              </p:par>
                              <p:par>
                                <p:cTn id="12" presetID="22" presetClass="entr" presetSubtype="2" fill="hold" nodeType="with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wipe(right)">
                                      <p:cBhvr>
                                        <p:cTn id="14" dur="500"/>
                                        <p:tgtEl>
                                          <p:spTgt spid="57"/>
                                        </p:tgtEl>
                                      </p:cBhvr>
                                    </p:animEffect>
                                  </p:childTnLst>
                                </p:cTn>
                              </p:par>
                              <p:par>
                                <p:cTn id="15" presetID="22" presetClass="entr" presetSubtype="1"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wipe(up)">
                                      <p:cBhvr>
                                        <p:cTn id="17" dur="500"/>
                                        <p:tgtEl>
                                          <p:spTgt spid="6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500"/>
                                        <p:tgtEl>
                                          <p:spTgt spid="62"/>
                                        </p:tgtEl>
                                      </p:cBhvr>
                                    </p:animEffect>
                                  </p:childTnLst>
                                </p:cTn>
                              </p:par>
                              <p:par>
                                <p:cTn id="22" presetID="22" presetClass="entr" presetSubtype="2" fill="hold"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wipe(right)">
                                      <p:cBhvr>
                                        <p:cTn id="24" dur="500"/>
                                        <p:tgtEl>
                                          <p:spTgt spid="55"/>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65"/>
                                        </p:tgtEl>
                                        <p:attrNameLst>
                                          <p:attrName>style.visibility</p:attrName>
                                        </p:attrNameLst>
                                      </p:cBhvr>
                                      <p:to>
                                        <p:strVal val="visible"/>
                                      </p:to>
                                    </p:set>
                                    <p:animEffect transition="in" filter="fade">
                                      <p:cBhvr>
                                        <p:cTn id="28" dur="500"/>
                                        <p:tgtEl>
                                          <p:spTgt spid="65"/>
                                        </p:tgtEl>
                                      </p:cBhvr>
                                    </p:animEffect>
                                  </p:childTnLst>
                                </p:cTn>
                              </p:par>
                              <p:par>
                                <p:cTn id="29" presetID="22" presetClass="entr" presetSubtype="2" fill="hold" nodeType="with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wipe(right)">
                                      <p:cBhvr>
                                        <p:cTn id="31" dur="500"/>
                                        <p:tgtEl>
                                          <p:spTgt spid="58"/>
                                        </p:tgtEl>
                                      </p:cBhvr>
                                    </p:animEffect>
                                  </p:childTnLst>
                                </p:cTn>
                              </p:par>
                              <p:par>
                                <p:cTn id="32" presetID="22" presetClass="entr" presetSubtype="1" fill="hold" nodeType="withEffect">
                                  <p:stCondLst>
                                    <p:cond delay="0"/>
                                  </p:stCondLst>
                                  <p:childTnLst>
                                    <p:set>
                                      <p:cBhvr>
                                        <p:cTn id="33" dur="1" fill="hold">
                                          <p:stCondLst>
                                            <p:cond delay="0"/>
                                          </p:stCondLst>
                                        </p:cTn>
                                        <p:tgtEl>
                                          <p:spTgt spid="59"/>
                                        </p:tgtEl>
                                        <p:attrNameLst>
                                          <p:attrName>style.visibility</p:attrName>
                                        </p:attrNameLst>
                                      </p:cBhvr>
                                      <p:to>
                                        <p:strVal val="visible"/>
                                      </p:to>
                                    </p:set>
                                    <p:animEffect transition="in" filter="wipe(up)">
                                      <p:cBhvr>
                                        <p:cTn id="34" dur="500"/>
                                        <p:tgtEl>
                                          <p:spTgt spid="59"/>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500"/>
                                        <p:tgtEl>
                                          <p:spTgt spid="6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fade">
                                      <p:cBhvr>
                                        <p:cTn id="4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3" grpId="0"/>
      <p:bldP spid="64" grpId="0" animBg="1"/>
      <p:bldP spid="6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D70FCD1E-87C9-7292-EFBE-DB2EF9D0E6B0}"/>
              </a:ext>
            </a:extLst>
          </p:cNvPr>
          <p:cNvSpPr>
            <a:spLocks noGrp="1"/>
          </p:cNvSpPr>
          <p:nvPr>
            <p:ph type="title"/>
          </p:nvPr>
        </p:nvSpPr>
        <p:spPr>
          <a:xfrm>
            <a:off x="2546819" y="1790455"/>
            <a:ext cx="7772400" cy="1143000"/>
          </a:xfrm>
        </p:spPr>
        <p:txBody>
          <a:bodyPr/>
          <a:lstStyle/>
          <a:p>
            <a:r>
              <a:rPr lang="it-IT" dirty="0" err="1"/>
              <a:t>Moore’s</a:t>
            </a:r>
            <a:r>
              <a:rPr lang="it-IT" dirty="0"/>
              <a:t> </a:t>
            </a:r>
            <a:r>
              <a:rPr lang="it-IT" dirty="0" err="1"/>
              <a:t>observation</a:t>
            </a:r>
            <a:r>
              <a:rPr lang="it-IT" dirty="0"/>
              <a:t> (1965)</a:t>
            </a:r>
            <a:endParaRPr lang="en-GB" dirty="0"/>
          </a:p>
        </p:txBody>
      </p:sp>
      <p:sp>
        <p:nvSpPr>
          <p:cNvPr id="6" name="Segnaposto contenuto 2">
            <a:extLst>
              <a:ext uri="{FF2B5EF4-FFF2-40B4-BE49-F238E27FC236}">
                <a16:creationId xmlns:a16="http://schemas.microsoft.com/office/drawing/2014/main" id="{814FA5C6-1E9F-F09B-325C-8A66E406FE5D}"/>
              </a:ext>
            </a:extLst>
          </p:cNvPr>
          <p:cNvSpPr txBox="1">
            <a:spLocks/>
          </p:cNvSpPr>
          <p:nvPr/>
        </p:nvSpPr>
        <p:spPr>
          <a:xfrm>
            <a:off x="2089619" y="3901830"/>
            <a:ext cx="8401050" cy="2185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2" pitchFamily="18" charset="2"/>
              <a:buNone/>
            </a:pPr>
            <a:r>
              <a:rPr lang="it-IT"/>
              <a:t>“(…) </a:t>
            </a:r>
            <a:r>
              <a:rPr lang="en-US"/>
              <a:t>The number of transistors on CHIP has </a:t>
            </a:r>
            <a:r>
              <a:rPr lang="en-US">
                <a:solidFill>
                  <a:srgbClr val="C00000"/>
                </a:solidFill>
              </a:rPr>
              <a:t>doubled </a:t>
            </a:r>
            <a:r>
              <a:rPr lang="en-US"/>
              <a:t>from year to year.</a:t>
            </a:r>
            <a:r>
              <a:rPr lang="it-IT"/>
              <a:t>(…)”</a:t>
            </a:r>
          </a:p>
          <a:p>
            <a:pPr>
              <a:buFont typeface="Wingdings 2" pitchFamily="18" charset="2"/>
              <a:buNone/>
            </a:pPr>
            <a:endParaRPr lang="it-IT"/>
          </a:p>
          <a:p>
            <a:pPr>
              <a:buFont typeface="Wingdings 2" pitchFamily="18" charset="2"/>
              <a:buNone/>
            </a:pPr>
            <a:endParaRPr lang="it-IT"/>
          </a:p>
          <a:p>
            <a:pPr>
              <a:buFont typeface="Wingdings 2" pitchFamily="18" charset="2"/>
              <a:buNone/>
            </a:pPr>
            <a:endParaRPr lang="en-GB" dirty="0"/>
          </a:p>
        </p:txBody>
      </p:sp>
    </p:spTree>
    <p:extLst>
      <p:ext uri="{BB962C8B-B14F-4D97-AF65-F5344CB8AC3E}">
        <p14:creationId xmlns:p14="http://schemas.microsoft.com/office/powerpoint/2010/main" val="1222725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9CDBA7F3-4ABE-6B87-91C5-7A37E58D26ED}"/>
              </a:ext>
            </a:extLst>
          </p:cNvPr>
          <p:cNvSpPr>
            <a:spLocks noGrp="1"/>
          </p:cNvSpPr>
          <p:nvPr>
            <p:ph type="title"/>
          </p:nvPr>
        </p:nvSpPr>
        <p:spPr>
          <a:xfrm>
            <a:off x="283033" y="1521243"/>
            <a:ext cx="7772400" cy="1143000"/>
          </a:xfrm>
        </p:spPr>
        <p:txBody>
          <a:bodyPr/>
          <a:lstStyle/>
          <a:p>
            <a:r>
              <a:rPr lang="it-IT" sz="2800" b="1" dirty="0">
                <a:solidFill>
                  <a:srgbClr val="C00000"/>
                </a:solidFill>
              </a:rPr>
              <a:t>MOORE </a:t>
            </a:r>
            <a:r>
              <a:rPr lang="it-IT" sz="2800" b="1" dirty="0">
                <a:solidFill>
                  <a:srgbClr val="00B0F0"/>
                </a:solidFill>
              </a:rPr>
              <a:t>forecast</a:t>
            </a:r>
            <a:r>
              <a:rPr lang="it-IT" sz="2800" dirty="0"/>
              <a:t> (</a:t>
            </a:r>
            <a:r>
              <a:rPr lang="it-IT" sz="2800" b="1" dirty="0">
                <a:solidFill>
                  <a:srgbClr val="C00000"/>
                </a:solidFill>
              </a:rPr>
              <a:t>1965</a:t>
            </a:r>
            <a:r>
              <a:rPr lang="it-IT" sz="2800" dirty="0"/>
              <a:t>): </a:t>
            </a:r>
            <a:endParaRPr lang="en-GB" sz="2800" dirty="0"/>
          </a:p>
        </p:txBody>
      </p:sp>
      <p:sp>
        <p:nvSpPr>
          <p:cNvPr id="6" name="Rettangolo 5">
            <a:extLst>
              <a:ext uri="{FF2B5EF4-FFF2-40B4-BE49-F238E27FC236}">
                <a16:creationId xmlns:a16="http://schemas.microsoft.com/office/drawing/2014/main" id="{A48818FF-FF17-764D-D9EA-3F0352B3F23B}"/>
              </a:ext>
            </a:extLst>
          </p:cNvPr>
          <p:cNvSpPr/>
          <p:nvPr/>
        </p:nvSpPr>
        <p:spPr>
          <a:xfrm>
            <a:off x="5490706" y="1324393"/>
            <a:ext cx="3971925" cy="41481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Figura a mano libera 6">
            <a:extLst>
              <a:ext uri="{FF2B5EF4-FFF2-40B4-BE49-F238E27FC236}">
                <a16:creationId xmlns:a16="http://schemas.microsoft.com/office/drawing/2014/main" id="{06A363C2-AF87-5426-CC58-927018529C66}"/>
              </a:ext>
            </a:extLst>
          </p:cNvPr>
          <p:cNvSpPr/>
          <p:nvPr/>
        </p:nvSpPr>
        <p:spPr>
          <a:xfrm>
            <a:off x="5809793" y="1695868"/>
            <a:ext cx="873125" cy="485775"/>
          </a:xfrm>
          <a:custGeom>
            <a:avLst/>
            <a:gdLst>
              <a:gd name="connsiteX0" fmla="*/ 0 w 873457"/>
              <a:gd name="connsiteY0" fmla="*/ 81887 h 484496"/>
              <a:gd name="connsiteX1" fmla="*/ 354842 w 873457"/>
              <a:gd name="connsiteY1" fmla="*/ 409433 h 484496"/>
              <a:gd name="connsiteX2" fmla="*/ 545910 w 873457"/>
              <a:gd name="connsiteY2" fmla="*/ 477672 h 484496"/>
              <a:gd name="connsiteX3" fmla="*/ 736979 w 873457"/>
              <a:gd name="connsiteY3" fmla="*/ 368490 h 484496"/>
              <a:gd name="connsiteX4" fmla="*/ 859809 w 873457"/>
              <a:gd name="connsiteY4" fmla="*/ 13648 h 484496"/>
              <a:gd name="connsiteX5" fmla="*/ 859809 w 873457"/>
              <a:gd name="connsiteY5" fmla="*/ 13648 h 484496"/>
              <a:gd name="connsiteX6" fmla="*/ 873457 w 873457"/>
              <a:gd name="connsiteY6" fmla="*/ 0 h 48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3457" h="484496">
                <a:moveTo>
                  <a:pt x="0" y="81887"/>
                </a:moveTo>
                <a:cubicBezTo>
                  <a:pt x="131928" y="212678"/>
                  <a:pt x="263857" y="343469"/>
                  <a:pt x="354842" y="409433"/>
                </a:cubicBezTo>
                <a:cubicBezTo>
                  <a:pt x="445827" y="475397"/>
                  <a:pt x="482220" y="484496"/>
                  <a:pt x="545910" y="477672"/>
                </a:cubicBezTo>
                <a:cubicBezTo>
                  <a:pt x="609600" y="470848"/>
                  <a:pt x="684663" y="445827"/>
                  <a:pt x="736979" y="368490"/>
                </a:cubicBezTo>
                <a:cubicBezTo>
                  <a:pt x="789296" y="291153"/>
                  <a:pt x="859809" y="13648"/>
                  <a:pt x="859809" y="13648"/>
                </a:cubicBezTo>
                <a:lnTo>
                  <a:pt x="859809" y="13648"/>
                </a:lnTo>
                <a:lnTo>
                  <a:pt x="873457" y="0"/>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8" name="Figura a mano libera 7">
            <a:extLst>
              <a:ext uri="{FF2B5EF4-FFF2-40B4-BE49-F238E27FC236}">
                <a16:creationId xmlns:a16="http://schemas.microsoft.com/office/drawing/2014/main" id="{363D2FE0-5049-25AA-06BD-4669C9CB9FB2}"/>
              </a:ext>
            </a:extLst>
          </p:cNvPr>
          <p:cNvSpPr/>
          <p:nvPr/>
        </p:nvSpPr>
        <p:spPr>
          <a:xfrm>
            <a:off x="5832018" y="2292768"/>
            <a:ext cx="1528763" cy="869950"/>
          </a:xfrm>
          <a:custGeom>
            <a:avLst/>
            <a:gdLst>
              <a:gd name="connsiteX0" fmla="*/ 0 w 1528549"/>
              <a:gd name="connsiteY0" fmla="*/ 54591 h 891654"/>
              <a:gd name="connsiteX1" fmla="*/ 477671 w 1528549"/>
              <a:gd name="connsiteY1" fmla="*/ 586854 h 891654"/>
              <a:gd name="connsiteX2" fmla="*/ 846161 w 1528549"/>
              <a:gd name="connsiteY2" fmla="*/ 859809 h 891654"/>
              <a:gd name="connsiteX3" fmla="*/ 1228298 w 1528549"/>
              <a:gd name="connsiteY3" fmla="*/ 777922 h 891654"/>
              <a:gd name="connsiteX4" fmla="*/ 1433015 w 1528549"/>
              <a:gd name="connsiteY4" fmla="*/ 382137 h 891654"/>
              <a:gd name="connsiteX5" fmla="*/ 1528549 w 1528549"/>
              <a:gd name="connsiteY5" fmla="*/ 0 h 891654"/>
              <a:gd name="connsiteX6" fmla="*/ 1528549 w 1528549"/>
              <a:gd name="connsiteY6" fmla="*/ 0 h 891654"/>
              <a:gd name="connsiteX0" fmla="*/ 0 w 1528549"/>
              <a:gd name="connsiteY0" fmla="*/ 54591 h 894426"/>
              <a:gd name="connsiteX1" fmla="*/ 477671 w 1528549"/>
              <a:gd name="connsiteY1" fmla="*/ 586854 h 894426"/>
              <a:gd name="connsiteX2" fmla="*/ 846161 w 1528549"/>
              <a:gd name="connsiteY2" fmla="*/ 859809 h 894426"/>
              <a:gd name="connsiteX3" fmla="*/ 1196101 w 1528549"/>
              <a:gd name="connsiteY3" fmla="*/ 794556 h 894426"/>
              <a:gd name="connsiteX4" fmla="*/ 1433015 w 1528549"/>
              <a:gd name="connsiteY4" fmla="*/ 382137 h 894426"/>
              <a:gd name="connsiteX5" fmla="*/ 1528549 w 1528549"/>
              <a:gd name="connsiteY5" fmla="*/ 0 h 894426"/>
              <a:gd name="connsiteX6" fmla="*/ 1528549 w 1528549"/>
              <a:gd name="connsiteY6" fmla="*/ 0 h 894426"/>
              <a:gd name="connsiteX0" fmla="*/ 0 w 1528549"/>
              <a:gd name="connsiteY0" fmla="*/ 54591 h 869619"/>
              <a:gd name="connsiteX1" fmla="*/ 477671 w 1528549"/>
              <a:gd name="connsiteY1" fmla="*/ 586854 h 869619"/>
              <a:gd name="connsiteX2" fmla="*/ 846161 w 1528549"/>
              <a:gd name="connsiteY2" fmla="*/ 832514 h 869619"/>
              <a:gd name="connsiteX3" fmla="*/ 1196101 w 1528549"/>
              <a:gd name="connsiteY3" fmla="*/ 794556 h 869619"/>
              <a:gd name="connsiteX4" fmla="*/ 1433015 w 1528549"/>
              <a:gd name="connsiteY4" fmla="*/ 382137 h 869619"/>
              <a:gd name="connsiteX5" fmla="*/ 1528549 w 1528549"/>
              <a:gd name="connsiteY5" fmla="*/ 0 h 869619"/>
              <a:gd name="connsiteX6" fmla="*/ 1528549 w 1528549"/>
              <a:gd name="connsiteY6" fmla="*/ 0 h 869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28549" h="869619">
                <a:moveTo>
                  <a:pt x="0" y="54591"/>
                </a:moveTo>
                <a:cubicBezTo>
                  <a:pt x="168322" y="253621"/>
                  <a:pt x="336644" y="457200"/>
                  <a:pt x="477671" y="586854"/>
                </a:cubicBezTo>
                <a:cubicBezTo>
                  <a:pt x="618698" y="716508"/>
                  <a:pt x="726423" y="797897"/>
                  <a:pt x="846161" y="832514"/>
                </a:cubicBezTo>
                <a:cubicBezTo>
                  <a:pt x="965899" y="867131"/>
                  <a:pt x="1098292" y="869619"/>
                  <a:pt x="1196101" y="794556"/>
                </a:cubicBezTo>
                <a:cubicBezTo>
                  <a:pt x="1293910" y="719493"/>
                  <a:pt x="1377607" y="514563"/>
                  <a:pt x="1433015" y="382137"/>
                </a:cubicBezTo>
                <a:cubicBezTo>
                  <a:pt x="1488423" y="249711"/>
                  <a:pt x="1528549" y="0"/>
                  <a:pt x="1528549" y="0"/>
                </a:cubicBezTo>
                <a:lnTo>
                  <a:pt x="1528549" y="0"/>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9" name="Figura a mano libera 9">
            <a:extLst>
              <a:ext uri="{FF2B5EF4-FFF2-40B4-BE49-F238E27FC236}">
                <a16:creationId xmlns:a16="http://schemas.microsoft.com/office/drawing/2014/main" id="{F91BA073-D980-660F-6ACE-39BCDA49B2A0}"/>
              </a:ext>
            </a:extLst>
          </p:cNvPr>
          <p:cNvSpPr/>
          <p:nvPr/>
        </p:nvSpPr>
        <p:spPr>
          <a:xfrm>
            <a:off x="5800268" y="2851568"/>
            <a:ext cx="3197225" cy="1352550"/>
          </a:xfrm>
          <a:custGeom>
            <a:avLst/>
            <a:gdLst>
              <a:gd name="connsiteX0" fmla="*/ 0 w 3193576"/>
              <a:gd name="connsiteY0" fmla="*/ 0 h 1369325"/>
              <a:gd name="connsiteX1" fmla="*/ 1241946 w 3193576"/>
              <a:gd name="connsiteY1" fmla="*/ 1064526 h 1369325"/>
              <a:gd name="connsiteX2" fmla="*/ 2101755 w 3193576"/>
              <a:gd name="connsiteY2" fmla="*/ 1364776 h 1369325"/>
              <a:gd name="connsiteX3" fmla="*/ 2634018 w 3193576"/>
              <a:gd name="connsiteY3" fmla="*/ 1091821 h 1369325"/>
              <a:gd name="connsiteX4" fmla="*/ 3193576 w 3193576"/>
              <a:gd name="connsiteY4" fmla="*/ 122830 h 1369325"/>
              <a:gd name="connsiteX5" fmla="*/ 3193576 w 3193576"/>
              <a:gd name="connsiteY5" fmla="*/ 122830 h 1369325"/>
              <a:gd name="connsiteX0" fmla="*/ 0 w 3193576"/>
              <a:gd name="connsiteY0" fmla="*/ 0 h 1386599"/>
              <a:gd name="connsiteX1" fmla="*/ 1073272 w 3193576"/>
              <a:gd name="connsiteY1" fmla="*/ 960883 h 1386599"/>
              <a:gd name="connsiteX2" fmla="*/ 2101755 w 3193576"/>
              <a:gd name="connsiteY2" fmla="*/ 1364776 h 1386599"/>
              <a:gd name="connsiteX3" fmla="*/ 2634018 w 3193576"/>
              <a:gd name="connsiteY3" fmla="*/ 1091821 h 1386599"/>
              <a:gd name="connsiteX4" fmla="*/ 3193576 w 3193576"/>
              <a:gd name="connsiteY4" fmla="*/ 122830 h 1386599"/>
              <a:gd name="connsiteX5" fmla="*/ 3193576 w 3193576"/>
              <a:gd name="connsiteY5" fmla="*/ 122830 h 1386599"/>
              <a:gd name="connsiteX0" fmla="*/ 0 w 3198682"/>
              <a:gd name="connsiteY0" fmla="*/ 0 h 1374015"/>
              <a:gd name="connsiteX1" fmla="*/ 1078378 w 3198682"/>
              <a:gd name="connsiteY1" fmla="*/ 948299 h 1374015"/>
              <a:gd name="connsiteX2" fmla="*/ 2106861 w 3198682"/>
              <a:gd name="connsiteY2" fmla="*/ 1352192 h 1374015"/>
              <a:gd name="connsiteX3" fmla="*/ 2639124 w 3198682"/>
              <a:gd name="connsiteY3" fmla="*/ 1079237 h 1374015"/>
              <a:gd name="connsiteX4" fmla="*/ 3198682 w 3198682"/>
              <a:gd name="connsiteY4" fmla="*/ 110246 h 1374015"/>
              <a:gd name="connsiteX5" fmla="*/ 3198682 w 3198682"/>
              <a:gd name="connsiteY5" fmla="*/ 110246 h 1374015"/>
              <a:gd name="connsiteX0" fmla="*/ 0 w 3198682"/>
              <a:gd name="connsiteY0" fmla="*/ 0 h 1352192"/>
              <a:gd name="connsiteX1" fmla="*/ 1078378 w 3198682"/>
              <a:gd name="connsiteY1" fmla="*/ 948299 h 1352192"/>
              <a:gd name="connsiteX2" fmla="*/ 2106861 w 3198682"/>
              <a:gd name="connsiteY2" fmla="*/ 1352192 h 1352192"/>
              <a:gd name="connsiteX3" fmla="*/ 2639124 w 3198682"/>
              <a:gd name="connsiteY3" fmla="*/ 1079237 h 1352192"/>
              <a:gd name="connsiteX4" fmla="*/ 3198682 w 3198682"/>
              <a:gd name="connsiteY4" fmla="*/ 110246 h 1352192"/>
              <a:gd name="connsiteX5" fmla="*/ 3198682 w 3198682"/>
              <a:gd name="connsiteY5" fmla="*/ 110246 h 1352192"/>
              <a:gd name="connsiteX0" fmla="*/ 0 w 3198682"/>
              <a:gd name="connsiteY0" fmla="*/ 0 h 1352192"/>
              <a:gd name="connsiteX1" fmla="*/ 1078378 w 3198682"/>
              <a:gd name="connsiteY1" fmla="*/ 948299 h 1352192"/>
              <a:gd name="connsiteX2" fmla="*/ 2106861 w 3198682"/>
              <a:gd name="connsiteY2" fmla="*/ 1352192 h 1352192"/>
              <a:gd name="connsiteX3" fmla="*/ 2639124 w 3198682"/>
              <a:gd name="connsiteY3" fmla="*/ 1079237 h 1352192"/>
              <a:gd name="connsiteX4" fmla="*/ 3198682 w 3198682"/>
              <a:gd name="connsiteY4" fmla="*/ 110246 h 1352192"/>
              <a:gd name="connsiteX5" fmla="*/ 3198682 w 3198682"/>
              <a:gd name="connsiteY5" fmla="*/ 110246 h 1352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8682" h="1352192">
                <a:moveTo>
                  <a:pt x="0" y="0"/>
                </a:moveTo>
                <a:cubicBezTo>
                  <a:pt x="445827" y="418531"/>
                  <a:pt x="727235" y="722934"/>
                  <a:pt x="1078378" y="948299"/>
                </a:cubicBezTo>
                <a:cubicBezTo>
                  <a:pt x="1429521" y="1173664"/>
                  <a:pt x="1662918" y="1295816"/>
                  <a:pt x="2106861" y="1352192"/>
                </a:cubicBezTo>
                <a:cubicBezTo>
                  <a:pt x="2365488" y="1325814"/>
                  <a:pt x="2457154" y="1286228"/>
                  <a:pt x="2639124" y="1079237"/>
                </a:cubicBezTo>
                <a:cubicBezTo>
                  <a:pt x="2821094" y="872246"/>
                  <a:pt x="3198682" y="110246"/>
                  <a:pt x="3198682" y="110246"/>
                </a:cubicBezTo>
                <a:lnTo>
                  <a:pt x="3198682" y="110246"/>
                </a:ln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GB"/>
          </a:p>
        </p:txBody>
      </p:sp>
      <p:sp>
        <p:nvSpPr>
          <p:cNvPr id="10" name="CasellaDiTesto 10">
            <a:extLst>
              <a:ext uri="{FF2B5EF4-FFF2-40B4-BE49-F238E27FC236}">
                <a16:creationId xmlns:a16="http://schemas.microsoft.com/office/drawing/2014/main" id="{D4F92595-6566-77DF-948E-F20436357DD0}"/>
              </a:ext>
            </a:extLst>
          </p:cNvPr>
          <p:cNvSpPr txBox="1">
            <a:spLocks noChangeArrowheads="1"/>
          </p:cNvSpPr>
          <p:nvPr/>
        </p:nvSpPr>
        <p:spPr bwMode="auto">
          <a:xfrm rot="-5400000">
            <a:off x="3515858" y="3333652"/>
            <a:ext cx="2100255" cy="369332"/>
          </a:xfrm>
          <a:prstGeom prst="rect">
            <a:avLst/>
          </a:prstGeom>
          <a:noFill/>
          <a:ln w="9525">
            <a:noFill/>
            <a:miter lim="800000"/>
            <a:headEnd/>
            <a:tailEnd/>
          </a:ln>
        </p:spPr>
        <p:txBody>
          <a:bodyPr wrap="none">
            <a:spAutoFit/>
          </a:bodyPr>
          <a:lstStyle/>
          <a:p>
            <a:r>
              <a:rPr lang="it-IT" dirty="0"/>
              <a:t>COMPONENT COST</a:t>
            </a:r>
            <a:endParaRPr lang="en-GB" dirty="0"/>
          </a:p>
        </p:txBody>
      </p:sp>
      <p:sp>
        <p:nvSpPr>
          <p:cNvPr id="11" name="CasellaDiTesto 11">
            <a:extLst>
              <a:ext uri="{FF2B5EF4-FFF2-40B4-BE49-F238E27FC236}">
                <a16:creationId xmlns:a16="http://schemas.microsoft.com/office/drawing/2014/main" id="{CE55A450-D494-288C-625D-F7603273733C}"/>
              </a:ext>
            </a:extLst>
          </p:cNvPr>
          <p:cNvSpPr txBox="1">
            <a:spLocks noChangeArrowheads="1"/>
          </p:cNvSpPr>
          <p:nvPr/>
        </p:nvSpPr>
        <p:spPr bwMode="auto">
          <a:xfrm>
            <a:off x="5524043" y="5836068"/>
            <a:ext cx="3461204" cy="369332"/>
          </a:xfrm>
          <a:prstGeom prst="rect">
            <a:avLst/>
          </a:prstGeom>
          <a:noFill/>
          <a:ln w="9525">
            <a:noFill/>
            <a:miter lim="800000"/>
            <a:headEnd/>
            <a:tailEnd/>
          </a:ln>
        </p:spPr>
        <p:txBody>
          <a:bodyPr wrap="none">
            <a:spAutoFit/>
          </a:bodyPr>
          <a:lstStyle/>
          <a:p>
            <a:r>
              <a:rPr lang="en-US" dirty="0"/>
              <a:t>COMPONENTS NUMBER PER CHIP</a:t>
            </a:r>
            <a:endParaRPr lang="it-IT" dirty="0"/>
          </a:p>
        </p:txBody>
      </p:sp>
      <p:sp>
        <p:nvSpPr>
          <p:cNvPr id="12" name="CasellaDiTesto 12">
            <a:extLst>
              <a:ext uri="{FF2B5EF4-FFF2-40B4-BE49-F238E27FC236}">
                <a16:creationId xmlns:a16="http://schemas.microsoft.com/office/drawing/2014/main" id="{D608B013-7A4E-979A-4F6F-75C91FBCABDB}"/>
              </a:ext>
            </a:extLst>
          </p:cNvPr>
          <p:cNvSpPr txBox="1">
            <a:spLocks noChangeArrowheads="1"/>
          </p:cNvSpPr>
          <p:nvPr/>
        </p:nvSpPr>
        <p:spPr bwMode="auto">
          <a:xfrm>
            <a:off x="5908218" y="1651418"/>
            <a:ext cx="600075" cy="338137"/>
          </a:xfrm>
          <a:prstGeom prst="rect">
            <a:avLst/>
          </a:prstGeom>
          <a:noFill/>
          <a:ln w="9525">
            <a:noFill/>
            <a:miter lim="800000"/>
            <a:headEnd/>
            <a:tailEnd/>
          </a:ln>
        </p:spPr>
        <p:txBody>
          <a:bodyPr wrap="none">
            <a:spAutoFit/>
          </a:bodyPr>
          <a:lstStyle/>
          <a:p>
            <a:r>
              <a:rPr lang="it-IT" sz="1600" b="1"/>
              <a:t>1962</a:t>
            </a:r>
            <a:endParaRPr lang="en-GB" sz="1600" b="1"/>
          </a:p>
        </p:txBody>
      </p:sp>
      <p:sp>
        <p:nvSpPr>
          <p:cNvPr id="13" name="CasellaDiTesto 13">
            <a:extLst>
              <a:ext uri="{FF2B5EF4-FFF2-40B4-BE49-F238E27FC236}">
                <a16:creationId xmlns:a16="http://schemas.microsoft.com/office/drawing/2014/main" id="{DFD9EBFA-2D6A-BFF5-EE4D-BA3BFED73E13}"/>
              </a:ext>
            </a:extLst>
          </p:cNvPr>
          <p:cNvSpPr txBox="1">
            <a:spLocks noChangeArrowheads="1"/>
          </p:cNvSpPr>
          <p:nvPr/>
        </p:nvSpPr>
        <p:spPr bwMode="auto">
          <a:xfrm>
            <a:off x="6208256" y="2510255"/>
            <a:ext cx="601662" cy="338138"/>
          </a:xfrm>
          <a:prstGeom prst="rect">
            <a:avLst/>
          </a:prstGeom>
          <a:noFill/>
          <a:ln w="9525">
            <a:noFill/>
            <a:miter lim="800000"/>
            <a:headEnd/>
            <a:tailEnd/>
          </a:ln>
        </p:spPr>
        <p:txBody>
          <a:bodyPr wrap="none">
            <a:spAutoFit/>
          </a:bodyPr>
          <a:lstStyle/>
          <a:p>
            <a:r>
              <a:rPr lang="it-IT" sz="1600" b="1"/>
              <a:t>1965</a:t>
            </a:r>
            <a:endParaRPr lang="en-GB" sz="1600" b="1"/>
          </a:p>
        </p:txBody>
      </p:sp>
      <p:sp>
        <p:nvSpPr>
          <p:cNvPr id="14" name="CasellaDiTesto 14">
            <a:extLst>
              <a:ext uri="{FF2B5EF4-FFF2-40B4-BE49-F238E27FC236}">
                <a16:creationId xmlns:a16="http://schemas.microsoft.com/office/drawing/2014/main" id="{C12A0B6F-4434-D411-F61C-F16E18C7C4A8}"/>
              </a:ext>
            </a:extLst>
          </p:cNvPr>
          <p:cNvSpPr txBox="1">
            <a:spLocks noChangeArrowheads="1"/>
          </p:cNvSpPr>
          <p:nvPr/>
        </p:nvSpPr>
        <p:spPr bwMode="auto">
          <a:xfrm>
            <a:off x="7422693" y="3724693"/>
            <a:ext cx="563563" cy="338137"/>
          </a:xfrm>
          <a:prstGeom prst="rect">
            <a:avLst/>
          </a:prstGeom>
          <a:noFill/>
          <a:ln w="9525">
            <a:noFill/>
            <a:miter lim="800000"/>
            <a:headEnd/>
            <a:tailEnd/>
          </a:ln>
        </p:spPr>
        <p:txBody>
          <a:bodyPr wrap="none">
            <a:spAutoFit/>
          </a:bodyPr>
          <a:lstStyle/>
          <a:p>
            <a:r>
              <a:rPr lang="it-IT" sz="1600" b="1"/>
              <a:t>1975</a:t>
            </a:r>
            <a:endParaRPr lang="en-GB" sz="1600" b="1"/>
          </a:p>
        </p:txBody>
      </p:sp>
      <p:sp>
        <p:nvSpPr>
          <p:cNvPr id="15" name="CasellaDiTesto 15">
            <a:extLst>
              <a:ext uri="{FF2B5EF4-FFF2-40B4-BE49-F238E27FC236}">
                <a16:creationId xmlns:a16="http://schemas.microsoft.com/office/drawing/2014/main" id="{BE2F3BCB-9ED8-8E7E-3ACB-93F6BE1F5521}"/>
              </a:ext>
            </a:extLst>
          </p:cNvPr>
          <p:cNvSpPr txBox="1">
            <a:spLocks noChangeArrowheads="1"/>
          </p:cNvSpPr>
          <p:nvPr/>
        </p:nvSpPr>
        <p:spPr bwMode="auto">
          <a:xfrm>
            <a:off x="4574718" y="1133893"/>
            <a:ext cx="925513" cy="369887"/>
          </a:xfrm>
          <a:prstGeom prst="rect">
            <a:avLst/>
          </a:prstGeom>
          <a:noFill/>
          <a:ln w="9525">
            <a:noFill/>
            <a:miter lim="800000"/>
            <a:headEnd/>
            <a:tailEnd/>
          </a:ln>
        </p:spPr>
        <p:txBody>
          <a:bodyPr wrap="none">
            <a:spAutoFit/>
          </a:bodyPr>
          <a:lstStyle/>
          <a:p>
            <a:r>
              <a:rPr lang="it-IT"/>
              <a:t>100000$</a:t>
            </a:r>
            <a:endParaRPr lang="en-GB"/>
          </a:p>
        </p:txBody>
      </p:sp>
      <p:sp>
        <p:nvSpPr>
          <p:cNvPr id="16" name="CasellaDiTesto 16">
            <a:extLst>
              <a:ext uri="{FF2B5EF4-FFF2-40B4-BE49-F238E27FC236}">
                <a16:creationId xmlns:a16="http://schemas.microsoft.com/office/drawing/2014/main" id="{4ACBAFED-2BBF-CD13-36DD-04BBE3A22A6B}"/>
              </a:ext>
            </a:extLst>
          </p:cNvPr>
          <p:cNvSpPr txBox="1">
            <a:spLocks noChangeArrowheads="1"/>
          </p:cNvSpPr>
          <p:nvPr/>
        </p:nvSpPr>
        <p:spPr bwMode="auto">
          <a:xfrm>
            <a:off x="4687431" y="1919705"/>
            <a:ext cx="819150" cy="369888"/>
          </a:xfrm>
          <a:prstGeom prst="rect">
            <a:avLst/>
          </a:prstGeom>
          <a:noFill/>
          <a:ln w="9525">
            <a:noFill/>
            <a:miter lim="800000"/>
            <a:headEnd/>
            <a:tailEnd/>
          </a:ln>
        </p:spPr>
        <p:txBody>
          <a:bodyPr wrap="none">
            <a:spAutoFit/>
          </a:bodyPr>
          <a:lstStyle/>
          <a:p>
            <a:r>
              <a:rPr lang="it-IT"/>
              <a:t>10000$</a:t>
            </a:r>
            <a:endParaRPr lang="en-GB"/>
          </a:p>
        </p:txBody>
      </p:sp>
      <p:sp>
        <p:nvSpPr>
          <p:cNvPr id="17" name="CasellaDiTesto 17">
            <a:extLst>
              <a:ext uri="{FF2B5EF4-FFF2-40B4-BE49-F238E27FC236}">
                <a16:creationId xmlns:a16="http://schemas.microsoft.com/office/drawing/2014/main" id="{6DEE8050-D9C9-C18B-3B2B-D903D9EB55FC}"/>
              </a:ext>
            </a:extLst>
          </p:cNvPr>
          <p:cNvSpPr txBox="1">
            <a:spLocks noChangeArrowheads="1"/>
          </p:cNvSpPr>
          <p:nvPr/>
        </p:nvSpPr>
        <p:spPr bwMode="auto">
          <a:xfrm>
            <a:off x="4795381" y="2776955"/>
            <a:ext cx="712787" cy="369888"/>
          </a:xfrm>
          <a:prstGeom prst="rect">
            <a:avLst/>
          </a:prstGeom>
          <a:noFill/>
          <a:ln w="9525">
            <a:noFill/>
            <a:miter lim="800000"/>
            <a:headEnd/>
            <a:tailEnd/>
          </a:ln>
        </p:spPr>
        <p:txBody>
          <a:bodyPr wrap="none">
            <a:spAutoFit/>
          </a:bodyPr>
          <a:lstStyle/>
          <a:p>
            <a:r>
              <a:rPr lang="it-IT"/>
              <a:t>1000$</a:t>
            </a:r>
            <a:endParaRPr lang="en-GB"/>
          </a:p>
        </p:txBody>
      </p:sp>
      <p:sp>
        <p:nvSpPr>
          <p:cNvPr id="18" name="CasellaDiTesto 18">
            <a:extLst>
              <a:ext uri="{FF2B5EF4-FFF2-40B4-BE49-F238E27FC236}">
                <a16:creationId xmlns:a16="http://schemas.microsoft.com/office/drawing/2014/main" id="{6AA2507E-874A-DC36-EAAE-F4165649FF25}"/>
              </a:ext>
            </a:extLst>
          </p:cNvPr>
          <p:cNvSpPr txBox="1">
            <a:spLocks noChangeArrowheads="1"/>
          </p:cNvSpPr>
          <p:nvPr/>
        </p:nvSpPr>
        <p:spPr bwMode="auto">
          <a:xfrm>
            <a:off x="4901743" y="3634205"/>
            <a:ext cx="608013" cy="369888"/>
          </a:xfrm>
          <a:prstGeom prst="rect">
            <a:avLst/>
          </a:prstGeom>
          <a:noFill/>
          <a:ln w="9525">
            <a:noFill/>
            <a:miter lim="800000"/>
            <a:headEnd/>
            <a:tailEnd/>
          </a:ln>
        </p:spPr>
        <p:txBody>
          <a:bodyPr wrap="none">
            <a:spAutoFit/>
          </a:bodyPr>
          <a:lstStyle/>
          <a:p>
            <a:r>
              <a:rPr lang="it-IT"/>
              <a:t>100$</a:t>
            </a:r>
            <a:endParaRPr lang="en-GB"/>
          </a:p>
        </p:txBody>
      </p:sp>
      <p:sp>
        <p:nvSpPr>
          <p:cNvPr id="19" name="CasellaDiTesto 19">
            <a:extLst>
              <a:ext uri="{FF2B5EF4-FFF2-40B4-BE49-F238E27FC236}">
                <a16:creationId xmlns:a16="http://schemas.microsoft.com/office/drawing/2014/main" id="{7A1A9EAE-27C0-0327-7456-AE1C19E7CF5D}"/>
              </a:ext>
            </a:extLst>
          </p:cNvPr>
          <p:cNvSpPr txBox="1">
            <a:spLocks noChangeArrowheads="1"/>
          </p:cNvSpPr>
          <p:nvPr/>
        </p:nvSpPr>
        <p:spPr bwMode="auto">
          <a:xfrm>
            <a:off x="5006518" y="4491455"/>
            <a:ext cx="501650" cy="369888"/>
          </a:xfrm>
          <a:prstGeom prst="rect">
            <a:avLst/>
          </a:prstGeom>
          <a:noFill/>
          <a:ln w="9525">
            <a:noFill/>
            <a:miter lim="800000"/>
            <a:headEnd/>
            <a:tailEnd/>
          </a:ln>
        </p:spPr>
        <p:txBody>
          <a:bodyPr wrap="none">
            <a:spAutoFit/>
          </a:bodyPr>
          <a:lstStyle/>
          <a:p>
            <a:r>
              <a:rPr lang="it-IT"/>
              <a:t>10$</a:t>
            </a:r>
            <a:endParaRPr lang="en-GB"/>
          </a:p>
        </p:txBody>
      </p:sp>
      <p:sp>
        <p:nvSpPr>
          <p:cNvPr id="20" name="CasellaDiTesto 21">
            <a:extLst>
              <a:ext uri="{FF2B5EF4-FFF2-40B4-BE49-F238E27FC236}">
                <a16:creationId xmlns:a16="http://schemas.microsoft.com/office/drawing/2014/main" id="{C8066391-D8C8-0CF3-1861-F7E60D396796}"/>
              </a:ext>
            </a:extLst>
          </p:cNvPr>
          <p:cNvSpPr txBox="1">
            <a:spLocks noChangeArrowheads="1"/>
          </p:cNvSpPr>
          <p:nvPr/>
        </p:nvSpPr>
        <p:spPr bwMode="auto">
          <a:xfrm>
            <a:off x="6095543" y="5482055"/>
            <a:ext cx="396875" cy="369888"/>
          </a:xfrm>
          <a:prstGeom prst="rect">
            <a:avLst/>
          </a:prstGeom>
          <a:noFill/>
          <a:ln w="9525">
            <a:noFill/>
            <a:miter lim="800000"/>
            <a:headEnd/>
            <a:tailEnd/>
          </a:ln>
        </p:spPr>
        <p:txBody>
          <a:bodyPr wrap="none">
            <a:spAutoFit/>
          </a:bodyPr>
          <a:lstStyle/>
          <a:p>
            <a:r>
              <a:rPr lang="it-IT"/>
              <a:t>10</a:t>
            </a:r>
            <a:endParaRPr lang="en-GB"/>
          </a:p>
        </p:txBody>
      </p:sp>
      <p:sp>
        <p:nvSpPr>
          <p:cNvPr id="21" name="CasellaDiTesto 22">
            <a:extLst>
              <a:ext uri="{FF2B5EF4-FFF2-40B4-BE49-F238E27FC236}">
                <a16:creationId xmlns:a16="http://schemas.microsoft.com/office/drawing/2014/main" id="{C9814DC2-BD12-9676-B82E-22C14BF3136B}"/>
              </a:ext>
            </a:extLst>
          </p:cNvPr>
          <p:cNvSpPr txBox="1">
            <a:spLocks noChangeArrowheads="1"/>
          </p:cNvSpPr>
          <p:nvPr/>
        </p:nvSpPr>
        <p:spPr bwMode="auto">
          <a:xfrm>
            <a:off x="6881356" y="5482055"/>
            <a:ext cx="466725" cy="369888"/>
          </a:xfrm>
          <a:prstGeom prst="rect">
            <a:avLst/>
          </a:prstGeom>
          <a:noFill/>
          <a:ln w="9525">
            <a:noFill/>
            <a:miter lim="800000"/>
            <a:headEnd/>
            <a:tailEnd/>
          </a:ln>
        </p:spPr>
        <p:txBody>
          <a:bodyPr wrap="none">
            <a:spAutoFit/>
          </a:bodyPr>
          <a:lstStyle/>
          <a:p>
            <a:r>
              <a:rPr lang="it-IT"/>
              <a:t>10</a:t>
            </a:r>
            <a:r>
              <a:rPr lang="it-IT" baseline="30000"/>
              <a:t>2</a:t>
            </a:r>
            <a:endParaRPr lang="en-GB"/>
          </a:p>
        </p:txBody>
      </p:sp>
      <p:sp>
        <p:nvSpPr>
          <p:cNvPr id="22" name="CasellaDiTesto 23">
            <a:extLst>
              <a:ext uri="{FF2B5EF4-FFF2-40B4-BE49-F238E27FC236}">
                <a16:creationId xmlns:a16="http://schemas.microsoft.com/office/drawing/2014/main" id="{4D25C4AE-D730-D84E-AEDE-180A8D098AE5}"/>
              </a:ext>
            </a:extLst>
          </p:cNvPr>
          <p:cNvSpPr txBox="1">
            <a:spLocks noChangeArrowheads="1"/>
          </p:cNvSpPr>
          <p:nvPr/>
        </p:nvSpPr>
        <p:spPr bwMode="auto">
          <a:xfrm>
            <a:off x="7092493" y="5150268"/>
            <a:ext cx="466725" cy="369887"/>
          </a:xfrm>
          <a:prstGeom prst="rect">
            <a:avLst/>
          </a:prstGeom>
          <a:noFill/>
          <a:ln w="9525">
            <a:noFill/>
            <a:miter lim="800000"/>
            <a:headEnd/>
            <a:tailEnd/>
          </a:ln>
        </p:spPr>
        <p:txBody>
          <a:bodyPr wrap="none">
            <a:spAutoFit/>
          </a:bodyPr>
          <a:lstStyle/>
          <a:p>
            <a:r>
              <a:rPr lang="it-IT"/>
              <a:t>10</a:t>
            </a:r>
            <a:r>
              <a:rPr lang="it-IT" baseline="30000"/>
              <a:t>3</a:t>
            </a:r>
            <a:endParaRPr lang="en-GB"/>
          </a:p>
        </p:txBody>
      </p:sp>
      <p:sp>
        <p:nvSpPr>
          <p:cNvPr id="23" name="CasellaDiTesto 24">
            <a:extLst>
              <a:ext uri="{FF2B5EF4-FFF2-40B4-BE49-F238E27FC236}">
                <a16:creationId xmlns:a16="http://schemas.microsoft.com/office/drawing/2014/main" id="{793FC4A7-4274-76D3-737A-60CF9E525E13}"/>
              </a:ext>
            </a:extLst>
          </p:cNvPr>
          <p:cNvSpPr txBox="1">
            <a:spLocks noChangeArrowheads="1"/>
          </p:cNvSpPr>
          <p:nvPr/>
        </p:nvSpPr>
        <p:spPr bwMode="auto">
          <a:xfrm>
            <a:off x="7524293" y="5482055"/>
            <a:ext cx="466725" cy="369888"/>
          </a:xfrm>
          <a:prstGeom prst="rect">
            <a:avLst/>
          </a:prstGeom>
          <a:noFill/>
          <a:ln w="9525">
            <a:noFill/>
            <a:miter lim="800000"/>
            <a:headEnd/>
            <a:tailEnd/>
          </a:ln>
        </p:spPr>
        <p:txBody>
          <a:bodyPr wrap="none">
            <a:spAutoFit/>
          </a:bodyPr>
          <a:lstStyle/>
          <a:p>
            <a:r>
              <a:rPr lang="it-IT"/>
              <a:t>10</a:t>
            </a:r>
            <a:r>
              <a:rPr lang="it-IT" baseline="30000"/>
              <a:t>4</a:t>
            </a:r>
            <a:endParaRPr lang="en-GB"/>
          </a:p>
        </p:txBody>
      </p:sp>
      <p:sp>
        <p:nvSpPr>
          <p:cNvPr id="24" name="CasellaDiTesto 26">
            <a:extLst>
              <a:ext uri="{FF2B5EF4-FFF2-40B4-BE49-F238E27FC236}">
                <a16:creationId xmlns:a16="http://schemas.microsoft.com/office/drawing/2014/main" id="{303C3B1B-5356-8054-1EE9-3B0810A77479}"/>
              </a:ext>
            </a:extLst>
          </p:cNvPr>
          <p:cNvSpPr txBox="1">
            <a:spLocks noChangeArrowheads="1"/>
          </p:cNvSpPr>
          <p:nvPr/>
        </p:nvSpPr>
        <p:spPr bwMode="auto">
          <a:xfrm>
            <a:off x="5309731" y="5410618"/>
            <a:ext cx="301625" cy="369887"/>
          </a:xfrm>
          <a:prstGeom prst="rect">
            <a:avLst/>
          </a:prstGeom>
          <a:noFill/>
          <a:ln w="9525">
            <a:noFill/>
            <a:miter lim="800000"/>
            <a:headEnd/>
            <a:tailEnd/>
          </a:ln>
        </p:spPr>
        <p:txBody>
          <a:bodyPr wrap="none">
            <a:spAutoFit/>
          </a:bodyPr>
          <a:lstStyle/>
          <a:p>
            <a:r>
              <a:rPr lang="it-IT"/>
              <a:t>1</a:t>
            </a:r>
            <a:endParaRPr lang="en-GB"/>
          </a:p>
        </p:txBody>
      </p:sp>
      <p:cxnSp>
        <p:nvCxnSpPr>
          <p:cNvPr id="25" name="Connettore 2 24">
            <a:extLst>
              <a:ext uri="{FF2B5EF4-FFF2-40B4-BE49-F238E27FC236}">
                <a16:creationId xmlns:a16="http://schemas.microsoft.com/office/drawing/2014/main" id="{4E72F86C-EDBE-DED6-31C8-44264AD1D381}"/>
              </a:ext>
            </a:extLst>
          </p:cNvPr>
          <p:cNvCxnSpPr>
            <a:endCxn id="7" idx="2"/>
          </p:cNvCxnSpPr>
          <p:nvPr/>
        </p:nvCxnSpPr>
        <p:spPr>
          <a:xfrm rot="10800000" flipV="1">
            <a:off x="6355893" y="1919705"/>
            <a:ext cx="3454400" cy="254000"/>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ttore 2 25">
            <a:extLst>
              <a:ext uri="{FF2B5EF4-FFF2-40B4-BE49-F238E27FC236}">
                <a16:creationId xmlns:a16="http://schemas.microsoft.com/office/drawing/2014/main" id="{EA5BF801-6552-E355-1272-8678116A032F}"/>
              </a:ext>
            </a:extLst>
          </p:cNvPr>
          <p:cNvCxnSpPr/>
          <p:nvPr/>
        </p:nvCxnSpPr>
        <p:spPr>
          <a:xfrm rot="10800000" flipV="1">
            <a:off x="6844843" y="1919705"/>
            <a:ext cx="2965450" cy="1260475"/>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ttore 2 26">
            <a:extLst>
              <a:ext uri="{FF2B5EF4-FFF2-40B4-BE49-F238E27FC236}">
                <a16:creationId xmlns:a16="http://schemas.microsoft.com/office/drawing/2014/main" id="{1B2A20F9-0078-47F5-1A66-7E8247749A50}"/>
              </a:ext>
            </a:extLst>
          </p:cNvPr>
          <p:cNvCxnSpPr/>
          <p:nvPr/>
        </p:nvCxnSpPr>
        <p:spPr>
          <a:xfrm rot="5400000">
            <a:off x="7766387" y="2176086"/>
            <a:ext cx="2300288" cy="1787525"/>
          </a:xfrm>
          <a:prstGeom prst="straightConnector1">
            <a:avLst/>
          </a:prstGeom>
          <a:ln>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8" name="CasellaDiTesto 34">
            <a:extLst>
              <a:ext uri="{FF2B5EF4-FFF2-40B4-BE49-F238E27FC236}">
                <a16:creationId xmlns:a16="http://schemas.microsoft.com/office/drawing/2014/main" id="{77B20049-66EB-4FBA-8227-606FBE413695}"/>
              </a:ext>
            </a:extLst>
          </p:cNvPr>
          <p:cNvSpPr txBox="1">
            <a:spLocks noChangeArrowheads="1"/>
          </p:cNvSpPr>
          <p:nvPr/>
        </p:nvSpPr>
        <p:spPr bwMode="auto">
          <a:xfrm>
            <a:off x="9881731" y="1705393"/>
            <a:ext cx="2000250" cy="369332"/>
          </a:xfrm>
          <a:prstGeom prst="rect">
            <a:avLst/>
          </a:prstGeom>
          <a:noFill/>
          <a:ln w="9525">
            <a:noFill/>
            <a:miter lim="800000"/>
            <a:headEnd/>
            <a:tailEnd/>
          </a:ln>
        </p:spPr>
        <p:txBody>
          <a:bodyPr>
            <a:spAutoFit/>
          </a:bodyPr>
          <a:lstStyle/>
          <a:p>
            <a:r>
              <a:rPr lang="it-IT" dirty="0"/>
              <a:t>minimum points</a:t>
            </a:r>
          </a:p>
        </p:txBody>
      </p:sp>
      <p:cxnSp>
        <p:nvCxnSpPr>
          <p:cNvPr id="30" name="Connettore 1 35">
            <a:extLst>
              <a:ext uri="{FF2B5EF4-FFF2-40B4-BE49-F238E27FC236}">
                <a16:creationId xmlns:a16="http://schemas.microsoft.com/office/drawing/2014/main" id="{459B7E78-1C92-7E15-D698-4E96EABDF3D3}"/>
              </a:ext>
            </a:extLst>
          </p:cNvPr>
          <p:cNvCxnSpPr/>
          <p:nvPr/>
        </p:nvCxnSpPr>
        <p:spPr>
          <a:xfrm flipH="1" flipV="1">
            <a:off x="5492293" y="2197518"/>
            <a:ext cx="863600" cy="0"/>
          </a:xfrm>
          <a:prstGeom prst="line">
            <a:avLst/>
          </a:prstGeom>
          <a:ln>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31" name="Connettore 1 38">
            <a:extLst>
              <a:ext uri="{FF2B5EF4-FFF2-40B4-BE49-F238E27FC236}">
                <a16:creationId xmlns:a16="http://schemas.microsoft.com/office/drawing/2014/main" id="{EF89EF8F-3960-3A00-413A-234EFEFB2E13}"/>
              </a:ext>
            </a:extLst>
          </p:cNvPr>
          <p:cNvCxnSpPr/>
          <p:nvPr/>
        </p:nvCxnSpPr>
        <p:spPr>
          <a:xfrm rot="10800000">
            <a:off x="5490706" y="3164305"/>
            <a:ext cx="1349375" cy="1588"/>
          </a:xfrm>
          <a:prstGeom prst="line">
            <a:avLst/>
          </a:prstGeom>
          <a:ln>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32" name="Connettore 1 40">
            <a:extLst>
              <a:ext uri="{FF2B5EF4-FFF2-40B4-BE49-F238E27FC236}">
                <a16:creationId xmlns:a16="http://schemas.microsoft.com/office/drawing/2014/main" id="{66E021E7-A052-BE38-E91A-67B7B91B0183}"/>
              </a:ext>
            </a:extLst>
          </p:cNvPr>
          <p:cNvCxnSpPr/>
          <p:nvPr/>
        </p:nvCxnSpPr>
        <p:spPr>
          <a:xfrm rot="10800000" flipV="1">
            <a:off x="5495468" y="4221580"/>
            <a:ext cx="2439988" cy="1588"/>
          </a:xfrm>
          <a:prstGeom prst="line">
            <a:avLst/>
          </a:prstGeom>
          <a:ln>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33" name="Connettore 1 48">
            <a:extLst>
              <a:ext uri="{FF2B5EF4-FFF2-40B4-BE49-F238E27FC236}">
                <a16:creationId xmlns:a16="http://schemas.microsoft.com/office/drawing/2014/main" id="{A74857E7-D159-AEE4-204B-C81239B4F838}"/>
              </a:ext>
            </a:extLst>
          </p:cNvPr>
          <p:cNvCxnSpPr/>
          <p:nvPr/>
        </p:nvCxnSpPr>
        <p:spPr>
          <a:xfrm rot="16200000" flipH="1">
            <a:off x="6690856" y="4848642"/>
            <a:ext cx="1239838" cy="4763"/>
          </a:xfrm>
          <a:prstGeom prst="line">
            <a:avLst/>
          </a:prstGeom>
          <a:ln>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34" name="Connettore 1 52">
            <a:extLst>
              <a:ext uri="{FF2B5EF4-FFF2-40B4-BE49-F238E27FC236}">
                <a16:creationId xmlns:a16="http://schemas.microsoft.com/office/drawing/2014/main" id="{5C5885AF-3582-A7E6-ABC7-CCC8B168AEA6}"/>
              </a:ext>
            </a:extLst>
          </p:cNvPr>
          <p:cNvCxnSpPr/>
          <p:nvPr/>
        </p:nvCxnSpPr>
        <p:spPr>
          <a:xfrm rot="16200000" flipH="1">
            <a:off x="5692318" y="4320005"/>
            <a:ext cx="2293938" cy="7938"/>
          </a:xfrm>
          <a:prstGeom prst="line">
            <a:avLst/>
          </a:prstGeom>
          <a:ln>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35" name="Connettore 1 54">
            <a:extLst>
              <a:ext uri="{FF2B5EF4-FFF2-40B4-BE49-F238E27FC236}">
                <a16:creationId xmlns:a16="http://schemas.microsoft.com/office/drawing/2014/main" id="{36EF0D64-B926-C083-D011-58B874A515BC}"/>
              </a:ext>
            </a:extLst>
          </p:cNvPr>
          <p:cNvCxnSpPr/>
          <p:nvPr/>
        </p:nvCxnSpPr>
        <p:spPr>
          <a:xfrm rot="16200000" flipH="1">
            <a:off x="4721562" y="3830262"/>
            <a:ext cx="3270250" cy="11112"/>
          </a:xfrm>
          <a:prstGeom prst="line">
            <a:avLst/>
          </a:prstGeom>
          <a:ln>
            <a:solidFill>
              <a:srgbClr val="92D050"/>
            </a:solidFill>
            <a:prstDash val="dash"/>
          </a:ln>
        </p:spPr>
        <p:style>
          <a:lnRef idx="1">
            <a:schemeClr val="accent1"/>
          </a:lnRef>
          <a:fillRef idx="0">
            <a:schemeClr val="accent1"/>
          </a:fillRef>
          <a:effectRef idx="0">
            <a:schemeClr val="accent1"/>
          </a:effectRef>
          <a:fontRef idx="minor">
            <a:schemeClr val="tx1"/>
          </a:fontRef>
        </p:style>
      </p:cxnSp>
      <p:sp>
        <p:nvSpPr>
          <p:cNvPr id="36" name="CasellaDiTesto 35">
            <a:extLst>
              <a:ext uri="{FF2B5EF4-FFF2-40B4-BE49-F238E27FC236}">
                <a16:creationId xmlns:a16="http://schemas.microsoft.com/office/drawing/2014/main" id="{C4904707-EA19-B575-E8AC-9EA1846350B4}"/>
              </a:ext>
            </a:extLst>
          </p:cNvPr>
          <p:cNvSpPr txBox="1">
            <a:spLocks noChangeArrowheads="1"/>
          </p:cNvSpPr>
          <p:nvPr/>
        </p:nvSpPr>
        <p:spPr bwMode="auto">
          <a:xfrm>
            <a:off x="5095418" y="4072355"/>
            <a:ext cx="430213" cy="306388"/>
          </a:xfrm>
          <a:prstGeom prst="rect">
            <a:avLst/>
          </a:prstGeom>
          <a:noFill/>
          <a:ln w="9525">
            <a:noFill/>
            <a:miter lim="800000"/>
            <a:headEnd/>
            <a:tailEnd/>
          </a:ln>
        </p:spPr>
        <p:txBody>
          <a:bodyPr wrap="none">
            <a:spAutoFit/>
          </a:bodyPr>
          <a:lstStyle/>
          <a:p>
            <a:r>
              <a:rPr lang="it-IT" sz="1400" b="1"/>
              <a:t>45$</a:t>
            </a:r>
            <a:endParaRPr lang="en-GB" sz="1400" b="1"/>
          </a:p>
        </p:txBody>
      </p:sp>
      <p:sp>
        <p:nvSpPr>
          <p:cNvPr id="37" name="CasellaDiTesto 36">
            <a:extLst>
              <a:ext uri="{FF2B5EF4-FFF2-40B4-BE49-F238E27FC236}">
                <a16:creationId xmlns:a16="http://schemas.microsoft.com/office/drawing/2014/main" id="{8A7B40E1-9D6D-8403-F26A-44E3B85259C0}"/>
              </a:ext>
            </a:extLst>
          </p:cNvPr>
          <p:cNvSpPr txBox="1">
            <a:spLocks noChangeArrowheads="1"/>
          </p:cNvSpPr>
          <p:nvPr/>
        </p:nvSpPr>
        <p:spPr bwMode="auto">
          <a:xfrm>
            <a:off x="5012868" y="3040480"/>
            <a:ext cx="511175" cy="307975"/>
          </a:xfrm>
          <a:prstGeom prst="rect">
            <a:avLst/>
          </a:prstGeom>
          <a:noFill/>
          <a:ln w="9525">
            <a:noFill/>
            <a:miter lim="800000"/>
            <a:headEnd/>
            <a:tailEnd/>
          </a:ln>
        </p:spPr>
        <p:txBody>
          <a:bodyPr wrap="none">
            <a:spAutoFit/>
          </a:bodyPr>
          <a:lstStyle/>
          <a:p>
            <a:r>
              <a:rPr lang="it-IT" sz="1400" b="1"/>
              <a:t>850$</a:t>
            </a:r>
            <a:endParaRPr lang="en-GB" sz="1400" b="1"/>
          </a:p>
        </p:txBody>
      </p:sp>
      <p:sp>
        <p:nvSpPr>
          <p:cNvPr id="38" name="CasellaDiTesto 39">
            <a:extLst>
              <a:ext uri="{FF2B5EF4-FFF2-40B4-BE49-F238E27FC236}">
                <a16:creationId xmlns:a16="http://schemas.microsoft.com/office/drawing/2014/main" id="{C9270F3B-E989-47F1-A3AD-057A74C2948F}"/>
              </a:ext>
            </a:extLst>
          </p:cNvPr>
          <p:cNvSpPr txBox="1">
            <a:spLocks noChangeArrowheads="1"/>
          </p:cNvSpPr>
          <p:nvPr/>
        </p:nvSpPr>
        <p:spPr bwMode="auto">
          <a:xfrm>
            <a:off x="4890631" y="2086393"/>
            <a:ext cx="633412" cy="307975"/>
          </a:xfrm>
          <a:prstGeom prst="rect">
            <a:avLst/>
          </a:prstGeom>
          <a:noFill/>
          <a:ln w="9525">
            <a:noFill/>
            <a:miter lim="800000"/>
            <a:headEnd/>
            <a:tailEnd/>
          </a:ln>
        </p:spPr>
        <p:txBody>
          <a:bodyPr wrap="none">
            <a:spAutoFit/>
          </a:bodyPr>
          <a:lstStyle/>
          <a:p>
            <a:r>
              <a:rPr lang="it-IT" sz="1400"/>
              <a:t> </a:t>
            </a:r>
            <a:r>
              <a:rPr lang="it-IT" sz="1400" b="1"/>
              <a:t>9500$</a:t>
            </a:r>
            <a:endParaRPr lang="en-GB" sz="1400" b="1"/>
          </a:p>
        </p:txBody>
      </p:sp>
      <p:sp>
        <p:nvSpPr>
          <p:cNvPr id="39" name="CasellaDiTesto 38">
            <a:extLst>
              <a:ext uri="{FF2B5EF4-FFF2-40B4-BE49-F238E27FC236}">
                <a16:creationId xmlns:a16="http://schemas.microsoft.com/office/drawing/2014/main" id="{F5713380-CBB9-36F2-15BF-7A98B3ED6937}"/>
              </a:ext>
            </a:extLst>
          </p:cNvPr>
          <p:cNvSpPr txBox="1">
            <a:spLocks noChangeArrowheads="1"/>
          </p:cNvSpPr>
          <p:nvPr/>
        </p:nvSpPr>
        <p:spPr bwMode="auto">
          <a:xfrm>
            <a:off x="6676568" y="5478880"/>
            <a:ext cx="347663" cy="307975"/>
          </a:xfrm>
          <a:prstGeom prst="rect">
            <a:avLst/>
          </a:prstGeom>
          <a:noFill/>
          <a:ln w="9525">
            <a:noFill/>
            <a:miter lim="800000"/>
            <a:headEnd/>
            <a:tailEnd/>
          </a:ln>
        </p:spPr>
        <p:txBody>
          <a:bodyPr wrap="none">
            <a:spAutoFit/>
          </a:bodyPr>
          <a:lstStyle/>
          <a:p>
            <a:r>
              <a:rPr lang="it-IT" sz="1400" b="1"/>
              <a:t>85</a:t>
            </a:r>
            <a:endParaRPr lang="en-GB" sz="1400" b="1"/>
          </a:p>
        </p:txBody>
      </p:sp>
      <p:cxnSp>
        <p:nvCxnSpPr>
          <p:cNvPr id="40" name="Connettore 2 39">
            <a:extLst>
              <a:ext uri="{FF2B5EF4-FFF2-40B4-BE49-F238E27FC236}">
                <a16:creationId xmlns:a16="http://schemas.microsoft.com/office/drawing/2014/main" id="{17DB23C3-211A-C53F-6F5C-F7C39877349D}"/>
              </a:ext>
            </a:extLst>
          </p:cNvPr>
          <p:cNvCxnSpPr/>
          <p:nvPr/>
        </p:nvCxnSpPr>
        <p:spPr>
          <a:xfrm>
            <a:off x="7952918" y="4213643"/>
            <a:ext cx="1928813" cy="1587"/>
          </a:xfrm>
          <a:prstGeom prst="straightConnector1">
            <a:avLst/>
          </a:prstGeom>
          <a:ln>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1" name="CasellaDiTesto 47">
            <a:extLst>
              <a:ext uri="{FF2B5EF4-FFF2-40B4-BE49-F238E27FC236}">
                <a16:creationId xmlns:a16="http://schemas.microsoft.com/office/drawing/2014/main" id="{7236D31D-8532-74DD-BC7C-E100C85F9778}"/>
              </a:ext>
            </a:extLst>
          </p:cNvPr>
          <p:cNvSpPr txBox="1">
            <a:spLocks noChangeArrowheads="1"/>
          </p:cNvSpPr>
          <p:nvPr/>
        </p:nvSpPr>
        <p:spPr bwMode="auto">
          <a:xfrm>
            <a:off x="9881731" y="3989805"/>
            <a:ext cx="833241" cy="369332"/>
          </a:xfrm>
          <a:prstGeom prst="rect">
            <a:avLst/>
          </a:prstGeom>
          <a:noFill/>
          <a:ln w="9525">
            <a:noFill/>
            <a:miter lim="800000"/>
            <a:headEnd/>
            <a:tailEnd/>
          </a:ln>
        </p:spPr>
        <p:txBody>
          <a:bodyPr wrap="none">
            <a:spAutoFit/>
          </a:bodyPr>
          <a:lstStyle/>
          <a:p>
            <a:r>
              <a:rPr lang="it-IT" dirty="0"/>
              <a:t>forecast</a:t>
            </a:r>
          </a:p>
        </p:txBody>
      </p:sp>
      <p:sp>
        <p:nvSpPr>
          <p:cNvPr id="42" name="CasellaDiTesto 45">
            <a:extLst>
              <a:ext uri="{FF2B5EF4-FFF2-40B4-BE49-F238E27FC236}">
                <a16:creationId xmlns:a16="http://schemas.microsoft.com/office/drawing/2014/main" id="{E4CAD979-8F10-4C98-201E-5F92143BC5A3}"/>
              </a:ext>
            </a:extLst>
          </p:cNvPr>
          <p:cNvSpPr txBox="1">
            <a:spLocks noChangeArrowheads="1"/>
          </p:cNvSpPr>
          <p:nvPr/>
        </p:nvSpPr>
        <p:spPr bwMode="auto">
          <a:xfrm>
            <a:off x="6809918" y="1562518"/>
            <a:ext cx="2021707" cy="369332"/>
          </a:xfrm>
          <a:prstGeom prst="rect">
            <a:avLst/>
          </a:prstGeom>
          <a:solidFill>
            <a:schemeClr val="bg1"/>
          </a:solidFill>
          <a:ln w="9525">
            <a:solidFill>
              <a:schemeClr val="accent1"/>
            </a:solidFill>
            <a:miter lim="800000"/>
            <a:headEnd/>
            <a:tailEnd/>
          </a:ln>
        </p:spPr>
        <p:txBody>
          <a:bodyPr wrap="none">
            <a:spAutoFit/>
          </a:bodyPr>
          <a:lstStyle/>
          <a:p>
            <a:r>
              <a:rPr lang="en-GB" dirty="0"/>
              <a:t>10 transistor on CHIP</a:t>
            </a:r>
          </a:p>
        </p:txBody>
      </p:sp>
      <p:sp>
        <p:nvSpPr>
          <p:cNvPr id="43" name="CasellaDiTesto 49">
            <a:extLst>
              <a:ext uri="{FF2B5EF4-FFF2-40B4-BE49-F238E27FC236}">
                <a16:creationId xmlns:a16="http://schemas.microsoft.com/office/drawing/2014/main" id="{EDF694FB-840B-2B89-116F-9324EB0FF541}"/>
              </a:ext>
            </a:extLst>
          </p:cNvPr>
          <p:cNvSpPr txBox="1">
            <a:spLocks noChangeArrowheads="1"/>
          </p:cNvSpPr>
          <p:nvPr/>
        </p:nvSpPr>
        <p:spPr bwMode="auto">
          <a:xfrm>
            <a:off x="7524293" y="2848393"/>
            <a:ext cx="2021707" cy="369332"/>
          </a:xfrm>
          <a:prstGeom prst="rect">
            <a:avLst/>
          </a:prstGeom>
          <a:solidFill>
            <a:schemeClr val="bg1"/>
          </a:solidFill>
          <a:ln w="9525">
            <a:solidFill>
              <a:schemeClr val="accent1"/>
            </a:solidFill>
            <a:miter lim="800000"/>
            <a:headEnd/>
            <a:tailEnd/>
          </a:ln>
        </p:spPr>
        <p:txBody>
          <a:bodyPr wrap="none">
            <a:spAutoFit/>
          </a:bodyPr>
          <a:lstStyle/>
          <a:p>
            <a:r>
              <a:rPr lang="en-GB" dirty="0"/>
              <a:t>85 transistor on CHIP</a:t>
            </a:r>
          </a:p>
        </p:txBody>
      </p:sp>
      <p:sp>
        <p:nvSpPr>
          <p:cNvPr id="44" name="CasellaDiTesto 43">
            <a:extLst>
              <a:ext uri="{FF2B5EF4-FFF2-40B4-BE49-F238E27FC236}">
                <a16:creationId xmlns:a16="http://schemas.microsoft.com/office/drawing/2014/main" id="{925CE4DC-F739-F9B0-5961-B6782BEB266A}"/>
              </a:ext>
            </a:extLst>
          </p:cNvPr>
          <p:cNvSpPr txBox="1">
            <a:spLocks noChangeArrowheads="1"/>
          </p:cNvSpPr>
          <p:nvPr/>
        </p:nvSpPr>
        <p:spPr bwMode="auto">
          <a:xfrm>
            <a:off x="8238668" y="4420018"/>
            <a:ext cx="2390398" cy="369332"/>
          </a:xfrm>
          <a:prstGeom prst="rect">
            <a:avLst/>
          </a:prstGeom>
          <a:solidFill>
            <a:schemeClr val="bg1"/>
          </a:solidFill>
          <a:ln w="9525">
            <a:solidFill>
              <a:schemeClr val="accent1"/>
            </a:solidFill>
            <a:miter lim="800000"/>
            <a:headEnd/>
            <a:tailEnd/>
          </a:ln>
        </p:spPr>
        <p:txBody>
          <a:bodyPr wrap="none">
            <a:spAutoFit/>
          </a:bodyPr>
          <a:lstStyle/>
          <a:p>
            <a:r>
              <a:rPr lang="en-GB" dirty="0"/>
              <a:t>65000 transistor on CHIP </a:t>
            </a:r>
          </a:p>
        </p:txBody>
      </p:sp>
      <p:cxnSp>
        <p:nvCxnSpPr>
          <p:cNvPr id="45" name="Connettore 1 43">
            <a:extLst>
              <a:ext uri="{FF2B5EF4-FFF2-40B4-BE49-F238E27FC236}">
                <a16:creationId xmlns:a16="http://schemas.microsoft.com/office/drawing/2014/main" id="{03862088-9026-2C78-B2B7-770016EF5767}"/>
              </a:ext>
            </a:extLst>
          </p:cNvPr>
          <p:cNvCxnSpPr/>
          <p:nvPr/>
        </p:nvCxnSpPr>
        <p:spPr>
          <a:xfrm rot="16200000" flipH="1">
            <a:off x="7122656" y="4888330"/>
            <a:ext cx="1239837" cy="4763"/>
          </a:xfrm>
          <a:prstGeom prst="line">
            <a:avLst/>
          </a:prstGeom>
          <a:ln>
            <a:solidFill>
              <a:srgbClr val="92D05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6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22" presetClass="entr" presetSubtype="2"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right)">
                                      <p:cBhvr>
                                        <p:cTn id="13" dur="500"/>
                                        <p:tgtEl>
                                          <p:spTgt spid="2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par>
                                <p:cTn id="18" presetID="22" presetClass="entr" presetSubtype="2"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right)">
                                      <p:cBhvr>
                                        <p:cTn id="20" dur="500"/>
                                        <p:tgtEl>
                                          <p:spTgt spid="32"/>
                                        </p:tgtEl>
                                      </p:cBhvr>
                                    </p:animEffect>
                                  </p:childTnLst>
                                </p:cTn>
                              </p:par>
                              <p:par>
                                <p:cTn id="21" presetID="22" presetClass="entr" presetSubtype="1"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wipe(up)">
                                      <p:cBhvr>
                                        <p:cTn id="23" dur="500"/>
                                        <p:tgtEl>
                                          <p:spTgt spid="33"/>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par>
                                <p:cTn id="28" presetID="22" presetClass="entr" presetSubtype="1"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up)">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9" grpId="0"/>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39097C40-FD20-4213-2C96-10D09B2EE9AD}"/>
              </a:ext>
            </a:extLst>
          </p:cNvPr>
          <p:cNvSpPr>
            <a:spLocks noGrp="1"/>
          </p:cNvSpPr>
          <p:nvPr>
            <p:ph type="title"/>
          </p:nvPr>
        </p:nvSpPr>
        <p:spPr>
          <a:xfrm>
            <a:off x="2559093" y="949698"/>
            <a:ext cx="7772400" cy="1143000"/>
          </a:xfrm>
        </p:spPr>
        <p:txBody>
          <a:bodyPr/>
          <a:lstStyle/>
          <a:p>
            <a:r>
              <a:rPr lang="it-IT" dirty="0" err="1">
                <a:solidFill>
                  <a:schemeClr val="accent1">
                    <a:lumMod val="75000"/>
                  </a:schemeClr>
                </a:solidFill>
              </a:rPr>
              <a:t>Moore's</a:t>
            </a:r>
            <a:r>
              <a:rPr lang="it-IT" dirty="0">
                <a:solidFill>
                  <a:srgbClr val="C00000"/>
                </a:solidFill>
              </a:rPr>
              <a:t> </a:t>
            </a:r>
            <a:r>
              <a:rPr lang="it-IT" dirty="0" err="1">
                <a:solidFill>
                  <a:srgbClr val="C00000"/>
                </a:solidFill>
              </a:rPr>
              <a:t>prediction</a:t>
            </a:r>
            <a:r>
              <a:rPr lang="it-IT" dirty="0"/>
              <a:t> (1965)</a:t>
            </a:r>
            <a:endParaRPr lang="en-GB" dirty="0"/>
          </a:p>
        </p:txBody>
      </p:sp>
      <p:sp>
        <p:nvSpPr>
          <p:cNvPr id="6" name="Segnaposto contenuto 2">
            <a:extLst>
              <a:ext uri="{FF2B5EF4-FFF2-40B4-BE49-F238E27FC236}">
                <a16:creationId xmlns:a16="http://schemas.microsoft.com/office/drawing/2014/main" id="{70A18525-A625-DF0F-B365-ACE64D7F094E}"/>
              </a:ext>
            </a:extLst>
          </p:cNvPr>
          <p:cNvSpPr txBox="1">
            <a:spLocks/>
          </p:cNvSpPr>
          <p:nvPr/>
        </p:nvSpPr>
        <p:spPr>
          <a:xfrm>
            <a:off x="2101893" y="3061073"/>
            <a:ext cx="8401050" cy="21859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2" pitchFamily="18" charset="2"/>
              <a:buNone/>
            </a:pPr>
            <a:r>
              <a:rPr lang="it-IT"/>
              <a:t>“(…) </a:t>
            </a:r>
            <a:r>
              <a:rPr lang="en-US"/>
              <a:t>in 1975 the number of transistors on a chip will be 65,000.</a:t>
            </a:r>
            <a:r>
              <a:rPr lang="it-IT"/>
              <a:t> (…)” </a:t>
            </a:r>
          </a:p>
          <a:p>
            <a:pPr>
              <a:buFont typeface="Wingdings 2" pitchFamily="18" charset="2"/>
              <a:buNone/>
            </a:pPr>
            <a:endParaRPr lang="it-IT"/>
          </a:p>
          <a:p>
            <a:pPr>
              <a:buFont typeface="Wingdings 2" pitchFamily="18" charset="2"/>
              <a:buNone/>
            </a:pPr>
            <a:endParaRPr lang="it-IT"/>
          </a:p>
          <a:p>
            <a:pPr>
              <a:buFont typeface="Wingdings 2" pitchFamily="18" charset="2"/>
              <a:buNone/>
            </a:pPr>
            <a:endParaRPr lang="en-GB" dirty="0"/>
          </a:p>
        </p:txBody>
      </p:sp>
      <p:sp>
        <p:nvSpPr>
          <p:cNvPr id="7" name="Rettangolo 6">
            <a:extLst>
              <a:ext uri="{FF2B5EF4-FFF2-40B4-BE49-F238E27FC236}">
                <a16:creationId xmlns:a16="http://schemas.microsoft.com/office/drawing/2014/main" id="{9F58B82A-536D-A934-C99E-C243E5416EB0}"/>
              </a:ext>
            </a:extLst>
          </p:cNvPr>
          <p:cNvSpPr>
            <a:spLocks noChangeArrowheads="1"/>
          </p:cNvSpPr>
          <p:nvPr/>
        </p:nvSpPr>
        <p:spPr bwMode="auto">
          <a:xfrm>
            <a:off x="3263943" y="4680323"/>
            <a:ext cx="6215063" cy="1031051"/>
          </a:xfrm>
          <a:prstGeom prst="rect">
            <a:avLst/>
          </a:prstGeom>
          <a:noFill/>
          <a:ln w="38100">
            <a:solidFill>
              <a:schemeClr val="accent1"/>
            </a:solidFill>
            <a:miter lim="800000"/>
            <a:headEnd/>
            <a:tailEnd/>
          </a:ln>
        </p:spPr>
        <p:txBody>
          <a:bodyPr>
            <a:spAutoFit/>
          </a:bodyPr>
          <a:lstStyle/>
          <a:p>
            <a:pPr marL="273050" indent="-273050" algn="ctr">
              <a:spcBef>
                <a:spcPts val="575"/>
              </a:spcBef>
              <a:buClr>
                <a:srgbClr val="0F6FC6"/>
              </a:buClr>
              <a:buSzPct val="85000"/>
            </a:pPr>
            <a:r>
              <a:rPr lang="it-IT" sz="2800" dirty="0">
                <a:solidFill>
                  <a:srgbClr val="000000"/>
                </a:solidFill>
              </a:rPr>
              <a:t>“</a:t>
            </a:r>
            <a:r>
              <a:rPr lang="en-US" sz="2800" dirty="0">
                <a:solidFill>
                  <a:srgbClr val="000000"/>
                </a:solidFill>
              </a:rPr>
              <a:t>The number of transistors will </a:t>
            </a:r>
          </a:p>
          <a:p>
            <a:pPr marL="273050" indent="-273050" algn="ctr">
              <a:spcBef>
                <a:spcPts val="575"/>
              </a:spcBef>
              <a:buClr>
                <a:srgbClr val="0F6FC6"/>
              </a:buClr>
              <a:buSzPct val="85000"/>
            </a:pPr>
            <a:r>
              <a:rPr lang="en-US" sz="2800" dirty="0">
                <a:solidFill>
                  <a:srgbClr val="000000"/>
                </a:solidFill>
              </a:rPr>
              <a:t>double every two years.</a:t>
            </a:r>
            <a:r>
              <a:rPr lang="it-IT" sz="2800" dirty="0">
                <a:solidFill>
                  <a:srgbClr val="000000"/>
                </a:solidFill>
              </a:rPr>
              <a:t>”</a:t>
            </a:r>
          </a:p>
        </p:txBody>
      </p:sp>
    </p:spTree>
    <p:extLst>
      <p:ext uri="{BB962C8B-B14F-4D97-AF65-F5344CB8AC3E}">
        <p14:creationId xmlns:p14="http://schemas.microsoft.com/office/powerpoint/2010/main" val="9630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80CC0129-AF9C-C086-8A8A-7F27931EA32B}"/>
              </a:ext>
            </a:extLst>
          </p:cNvPr>
          <p:cNvSpPr>
            <a:spLocks noGrp="1"/>
          </p:cNvSpPr>
          <p:nvPr>
            <p:ph type="title"/>
          </p:nvPr>
        </p:nvSpPr>
        <p:spPr>
          <a:xfrm>
            <a:off x="2737064" y="784002"/>
            <a:ext cx="7772400" cy="1143000"/>
          </a:xfrm>
        </p:spPr>
        <p:txBody>
          <a:bodyPr/>
          <a:lstStyle/>
          <a:p>
            <a:r>
              <a:rPr lang="it-IT" dirty="0"/>
              <a:t>The first </a:t>
            </a:r>
            <a:r>
              <a:rPr lang="it-IT" dirty="0" err="1"/>
              <a:t>microprocessor</a:t>
            </a:r>
            <a:endParaRPr lang="it-IT" dirty="0"/>
          </a:p>
        </p:txBody>
      </p:sp>
      <p:sp>
        <p:nvSpPr>
          <p:cNvPr id="6" name="Segnaposto contenuto 4">
            <a:extLst>
              <a:ext uri="{FF2B5EF4-FFF2-40B4-BE49-F238E27FC236}">
                <a16:creationId xmlns:a16="http://schemas.microsoft.com/office/drawing/2014/main" id="{AD6FBC9D-313D-7F93-0595-C49A6BBC27C5}"/>
              </a:ext>
            </a:extLst>
          </p:cNvPr>
          <p:cNvSpPr txBox="1">
            <a:spLocks/>
          </p:cNvSpPr>
          <p:nvPr/>
        </p:nvSpPr>
        <p:spPr>
          <a:xfrm>
            <a:off x="2108413" y="2581052"/>
            <a:ext cx="6662515" cy="421481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spcBef>
                <a:spcPts val="580"/>
              </a:spcBef>
              <a:buFont typeface="Wingdings 2"/>
              <a:buNone/>
              <a:defRPr/>
            </a:pPr>
            <a:r>
              <a:rPr lang="en-US" dirty="0"/>
              <a:t>Confident in his prediction, in </a:t>
            </a:r>
            <a:r>
              <a:rPr lang="en-US" b="1" dirty="0">
                <a:solidFill>
                  <a:srgbClr val="C00000"/>
                </a:solidFill>
              </a:rPr>
              <a:t>1968</a:t>
            </a:r>
            <a:r>
              <a:rPr lang="en-US" dirty="0"/>
              <a:t>, </a:t>
            </a:r>
          </a:p>
          <a:p>
            <a:pPr marL="274320" indent="-274320">
              <a:spcBef>
                <a:spcPts val="580"/>
              </a:spcBef>
              <a:buFont typeface="Wingdings 2"/>
              <a:buNone/>
              <a:defRPr/>
            </a:pPr>
            <a:r>
              <a:rPr lang="en-US" dirty="0"/>
              <a:t>Gordon Moore founds Integrated</a:t>
            </a:r>
          </a:p>
          <a:p>
            <a:pPr marL="274320" indent="-274320">
              <a:spcBef>
                <a:spcPts val="580"/>
              </a:spcBef>
              <a:buFont typeface="Wingdings 2"/>
              <a:buNone/>
              <a:defRPr/>
            </a:pPr>
            <a:r>
              <a:rPr lang="en-US" dirty="0"/>
              <a:t>Electronics Inc (better known as Intel).</a:t>
            </a:r>
          </a:p>
          <a:p>
            <a:pPr marL="274320" indent="-274320">
              <a:spcBef>
                <a:spcPts val="580"/>
              </a:spcBef>
              <a:buFont typeface="Wingdings 2"/>
              <a:buNone/>
              <a:defRPr/>
            </a:pPr>
            <a:r>
              <a:rPr lang="en-US" dirty="0"/>
              <a:t>In </a:t>
            </a:r>
            <a:r>
              <a:rPr lang="en-US" b="1" dirty="0">
                <a:solidFill>
                  <a:srgbClr val="C00000"/>
                </a:solidFill>
              </a:rPr>
              <a:t>1971</a:t>
            </a:r>
            <a:r>
              <a:rPr lang="en-US" dirty="0"/>
              <a:t> the Intel created the first </a:t>
            </a:r>
            <a:r>
              <a:rPr lang="en-US" b="1" dirty="0">
                <a:solidFill>
                  <a:srgbClr val="C00000"/>
                </a:solidFill>
              </a:rPr>
              <a:t>microprocessor</a:t>
            </a:r>
            <a:r>
              <a:rPr lang="en-US" dirty="0"/>
              <a:t>, made entirely on a single chip.</a:t>
            </a:r>
            <a:endParaRPr lang="it-IT" dirty="0"/>
          </a:p>
          <a:p>
            <a:pPr marL="274320" indent="-274320">
              <a:spcBef>
                <a:spcPts val="580"/>
              </a:spcBef>
              <a:buFont typeface="Wingdings 2"/>
              <a:buNone/>
              <a:defRPr/>
            </a:pPr>
            <a:r>
              <a:rPr lang="en-US" dirty="0"/>
              <a:t>Among the fathers of the microprocessor there is</a:t>
            </a:r>
          </a:p>
          <a:p>
            <a:pPr marL="274320" indent="-274320">
              <a:spcBef>
                <a:spcPts val="580"/>
              </a:spcBef>
              <a:buFont typeface="Wingdings 2"/>
              <a:buNone/>
              <a:defRPr/>
            </a:pPr>
            <a:r>
              <a:rPr lang="en-US" dirty="0"/>
              <a:t>the Italian </a:t>
            </a:r>
            <a:r>
              <a:rPr lang="en-US" b="1" dirty="0">
                <a:solidFill>
                  <a:srgbClr val="C00000"/>
                </a:solidFill>
              </a:rPr>
              <a:t>Federico </a:t>
            </a:r>
            <a:r>
              <a:rPr lang="en-US" b="1" dirty="0" err="1">
                <a:solidFill>
                  <a:srgbClr val="C00000"/>
                </a:solidFill>
              </a:rPr>
              <a:t>Faggin</a:t>
            </a:r>
            <a:r>
              <a:rPr lang="en-US" dirty="0"/>
              <a:t> who is</a:t>
            </a:r>
          </a:p>
          <a:p>
            <a:pPr marL="274320" indent="-274320">
              <a:spcBef>
                <a:spcPts val="580"/>
              </a:spcBef>
              <a:buFont typeface="Wingdings 2"/>
              <a:buNone/>
              <a:defRPr/>
            </a:pPr>
            <a:r>
              <a:rPr lang="en-US" dirty="0"/>
              <a:t>responsible for its design.</a:t>
            </a:r>
            <a:endParaRPr lang="en-GB" dirty="0"/>
          </a:p>
        </p:txBody>
      </p:sp>
      <p:pic>
        <p:nvPicPr>
          <p:cNvPr id="7" name="Picture 2" descr="http://upload.wikimedia.org/wikipedia/commons/5/52/Intel_4004.jpg">
            <a:extLst>
              <a:ext uri="{FF2B5EF4-FFF2-40B4-BE49-F238E27FC236}">
                <a16:creationId xmlns:a16="http://schemas.microsoft.com/office/drawing/2014/main" id="{4BE31511-15F6-CD8B-C661-1BE2E84B77D4}"/>
              </a:ext>
            </a:extLst>
          </p:cNvPr>
          <p:cNvPicPr>
            <a:picLocks noChangeAspect="1" noChangeArrowheads="1"/>
          </p:cNvPicPr>
          <p:nvPr/>
        </p:nvPicPr>
        <p:blipFill>
          <a:blip r:embed="rId2" cstate="print"/>
          <a:srcRect/>
          <a:stretch>
            <a:fillRect/>
          </a:stretch>
        </p:blipFill>
        <p:spPr bwMode="auto">
          <a:xfrm>
            <a:off x="8139456" y="1634108"/>
            <a:ext cx="2541459" cy="2448272"/>
          </a:xfrm>
          <a:prstGeom prst="rect">
            <a:avLst/>
          </a:prstGeom>
          <a:noFill/>
          <a:ln w="9525">
            <a:noFill/>
            <a:miter lim="800000"/>
            <a:headEnd/>
            <a:tailEnd/>
          </a:ln>
        </p:spPr>
      </p:pic>
      <p:sp>
        <p:nvSpPr>
          <p:cNvPr id="8" name="CasellaDiTesto 7">
            <a:extLst>
              <a:ext uri="{FF2B5EF4-FFF2-40B4-BE49-F238E27FC236}">
                <a16:creationId xmlns:a16="http://schemas.microsoft.com/office/drawing/2014/main" id="{B8FE3BCD-97B9-BE40-C924-104BBCEF6EDC}"/>
              </a:ext>
            </a:extLst>
          </p:cNvPr>
          <p:cNvSpPr txBox="1">
            <a:spLocks noChangeArrowheads="1"/>
          </p:cNvSpPr>
          <p:nvPr/>
        </p:nvSpPr>
        <p:spPr bwMode="auto">
          <a:xfrm>
            <a:off x="8780677" y="4154388"/>
            <a:ext cx="1900238" cy="646113"/>
          </a:xfrm>
          <a:prstGeom prst="rect">
            <a:avLst/>
          </a:prstGeom>
          <a:noFill/>
          <a:ln w="9525">
            <a:noFill/>
            <a:miter lim="800000"/>
            <a:headEnd/>
            <a:tailEnd/>
          </a:ln>
        </p:spPr>
        <p:txBody>
          <a:bodyPr wrap="none">
            <a:spAutoFit/>
          </a:bodyPr>
          <a:lstStyle/>
          <a:p>
            <a:r>
              <a:rPr lang="en-GB" sz="3600" dirty="0"/>
              <a:t>Intel 4004</a:t>
            </a:r>
          </a:p>
        </p:txBody>
      </p:sp>
    </p:spTree>
    <p:extLst>
      <p:ext uri="{BB962C8B-B14F-4D97-AF65-F5344CB8AC3E}">
        <p14:creationId xmlns:p14="http://schemas.microsoft.com/office/powerpoint/2010/main" val="212694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Scale>
                                      <p:cBhvr>
                                        <p:cTn id="12"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8"/>
                                        </p:tgtEl>
                                        <p:attrNameLst>
                                          <p:attrName>ppt_x</p:attrName>
                                          <p:attrName>ppt_y</p:attrName>
                                        </p:attrNameLst>
                                      </p:cBhvr>
                                    </p:animMotion>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E121482F-D3BB-30AB-45A3-6D6A197AA41E}"/>
              </a:ext>
            </a:extLst>
          </p:cNvPr>
          <p:cNvSpPr>
            <a:spLocks noGrp="1"/>
          </p:cNvSpPr>
          <p:nvPr>
            <p:ph type="title"/>
          </p:nvPr>
        </p:nvSpPr>
        <p:spPr>
          <a:xfrm>
            <a:off x="1826115" y="1019517"/>
            <a:ext cx="8401050" cy="1143000"/>
          </a:xfrm>
        </p:spPr>
        <p:txBody>
          <a:bodyPr/>
          <a:lstStyle/>
          <a:p>
            <a:r>
              <a:rPr lang="it-IT" dirty="0" err="1">
                <a:solidFill>
                  <a:srgbClr val="C00000"/>
                </a:solidFill>
              </a:rPr>
              <a:t>Moore's</a:t>
            </a:r>
            <a:r>
              <a:rPr lang="it-IT" dirty="0">
                <a:solidFill>
                  <a:srgbClr val="C00000"/>
                </a:solidFill>
              </a:rPr>
              <a:t> </a:t>
            </a:r>
            <a:r>
              <a:rPr lang="it-IT" dirty="0" err="1">
                <a:solidFill>
                  <a:srgbClr val="C00000"/>
                </a:solidFill>
              </a:rPr>
              <a:t>Law</a:t>
            </a:r>
            <a:endParaRPr lang="it-IT" dirty="0">
              <a:solidFill>
                <a:srgbClr val="C00000"/>
              </a:solidFill>
            </a:endParaRPr>
          </a:p>
        </p:txBody>
      </p:sp>
      <p:sp>
        <p:nvSpPr>
          <p:cNvPr id="6" name="Segnaposto contenuto 4">
            <a:extLst>
              <a:ext uri="{FF2B5EF4-FFF2-40B4-BE49-F238E27FC236}">
                <a16:creationId xmlns:a16="http://schemas.microsoft.com/office/drawing/2014/main" id="{8C019387-6C8C-A61F-EC02-3D0679D1A82D}"/>
              </a:ext>
            </a:extLst>
          </p:cNvPr>
          <p:cNvSpPr txBox="1">
            <a:spLocks/>
          </p:cNvSpPr>
          <p:nvPr/>
        </p:nvSpPr>
        <p:spPr>
          <a:xfrm>
            <a:off x="625965" y="2015443"/>
            <a:ext cx="7772400" cy="10525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2" pitchFamily="18" charset="2"/>
              <a:buNone/>
            </a:pPr>
            <a:r>
              <a:rPr lang="en-US" dirty="0"/>
              <a:t>Analyzing the technological evolution of the following years, in </a:t>
            </a:r>
            <a:r>
              <a:rPr lang="en-US" b="1" dirty="0">
                <a:solidFill>
                  <a:srgbClr val="C00000"/>
                </a:solidFill>
              </a:rPr>
              <a:t>1975</a:t>
            </a:r>
            <a:r>
              <a:rPr lang="en-US" dirty="0"/>
              <a:t> Moore slightly changed his prediction:</a:t>
            </a:r>
            <a:endParaRPr lang="en-GB" dirty="0"/>
          </a:p>
        </p:txBody>
      </p:sp>
      <p:pic>
        <p:nvPicPr>
          <p:cNvPr id="7" name="Picture 5">
            <a:extLst>
              <a:ext uri="{FF2B5EF4-FFF2-40B4-BE49-F238E27FC236}">
                <a16:creationId xmlns:a16="http://schemas.microsoft.com/office/drawing/2014/main" id="{E76E8119-6C6E-AAA2-C61E-E49F2E1D7EAC}"/>
              </a:ext>
            </a:extLst>
          </p:cNvPr>
          <p:cNvPicPr>
            <a:picLocks noChangeAspect="1" noChangeArrowheads="1"/>
          </p:cNvPicPr>
          <p:nvPr/>
        </p:nvPicPr>
        <p:blipFill>
          <a:blip r:embed="rId2" cstate="print"/>
          <a:srcRect/>
          <a:stretch>
            <a:fillRect/>
          </a:stretch>
        </p:blipFill>
        <p:spPr bwMode="auto">
          <a:xfrm>
            <a:off x="7962452" y="3456533"/>
            <a:ext cx="2643188" cy="2352675"/>
          </a:xfrm>
          <a:prstGeom prst="rect">
            <a:avLst/>
          </a:prstGeom>
          <a:noFill/>
          <a:ln w="9525">
            <a:noFill/>
            <a:miter lim="800000"/>
            <a:headEnd/>
            <a:tailEnd/>
          </a:ln>
        </p:spPr>
      </p:pic>
      <p:sp>
        <p:nvSpPr>
          <p:cNvPr id="8" name="Rettangolo 7">
            <a:extLst>
              <a:ext uri="{FF2B5EF4-FFF2-40B4-BE49-F238E27FC236}">
                <a16:creationId xmlns:a16="http://schemas.microsoft.com/office/drawing/2014/main" id="{7D93F373-AB97-A938-26A0-4EE14D9B9DE1}"/>
              </a:ext>
            </a:extLst>
          </p:cNvPr>
          <p:cNvSpPr>
            <a:spLocks noChangeArrowheads="1"/>
          </p:cNvSpPr>
          <p:nvPr/>
        </p:nvSpPr>
        <p:spPr bwMode="auto">
          <a:xfrm>
            <a:off x="296806" y="4476505"/>
            <a:ext cx="7561262" cy="954107"/>
          </a:xfrm>
          <a:prstGeom prst="rect">
            <a:avLst/>
          </a:prstGeom>
          <a:noFill/>
          <a:ln w="9525">
            <a:noFill/>
            <a:miter lim="800000"/>
            <a:headEnd/>
            <a:tailEnd/>
          </a:ln>
        </p:spPr>
        <p:txBody>
          <a:bodyPr>
            <a:spAutoFit/>
          </a:bodyPr>
          <a:lstStyle/>
          <a:p>
            <a:pPr marL="273050" indent="-273050">
              <a:spcBef>
                <a:spcPts val="575"/>
              </a:spcBef>
              <a:buClr>
                <a:srgbClr val="0F6FC6"/>
              </a:buClr>
              <a:buSzPct val="85000"/>
            </a:pPr>
            <a:r>
              <a:rPr lang="it-IT" sz="2800" b="1" dirty="0"/>
              <a:t>“…</a:t>
            </a:r>
            <a:r>
              <a:rPr lang="en-US" sz="2800" b="1" dirty="0"/>
              <a:t> The computing power of microprocessors </a:t>
            </a:r>
            <a:r>
              <a:rPr lang="en-US" sz="2800" b="1" dirty="0">
                <a:solidFill>
                  <a:srgbClr val="C00000"/>
                </a:solidFill>
              </a:rPr>
              <a:t>will double every 18 months</a:t>
            </a:r>
            <a:r>
              <a:rPr lang="en-US" sz="2800" b="1" dirty="0"/>
              <a:t> ... "</a:t>
            </a:r>
            <a:endParaRPr lang="it-IT" sz="2800" b="1" dirty="0"/>
          </a:p>
        </p:txBody>
      </p:sp>
      <p:pic>
        <p:nvPicPr>
          <p:cNvPr id="9" name="Picture 6">
            <a:extLst>
              <a:ext uri="{FF2B5EF4-FFF2-40B4-BE49-F238E27FC236}">
                <a16:creationId xmlns:a16="http://schemas.microsoft.com/office/drawing/2014/main" id="{7E5B1473-1F26-89DE-4155-51CBF1308EEC}"/>
              </a:ext>
            </a:extLst>
          </p:cNvPr>
          <p:cNvPicPr>
            <a:picLocks noChangeAspect="1" noChangeArrowheads="1"/>
          </p:cNvPicPr>
          <p:nvPr/>
        </p:nvPicPr>
        <p:blipFill>
          <a:blip r:embed="rId3" cstate="print"/>
          <a:srcRect/>
          <a:stretch>
            <a:fillRect/>
          </a:stretch>
        </p:blipFill>
        <p:spPr bwMode="auto">
          <a:xfrm>
            <a:off x="7868800" y="3263076"/>
            <a:ext cx="3409950" cy="2759075"/>
          </a:xfrm>
          <a:prstGeom prst="rect">
            <a:avLst/>
          </a:prstGeom>
          <a:noFill/>
          <a:ln w="9525">
            <a:noFill/>
            <a:miter lim="800000"/>
            <a:headEnd/>
            <a:tailEnd/>
          </a:ln>
        </p:spPr>
      </p:pic>
      <p:sp>
        <p:nvSpPr>
          <p:cNvPr id="10" name="Rettangolo 9">
            <a:extLst>
              <a:ext uri="{FF2B5EF4-FFF2-40B4-BE49-F238E27FC236}">
                <a16:creationId xmlns:a16="http://schemas.microsoft.com/office/drawing/2014/main" id="{F731FC86-3D3D-8DD6-2A8E-D862FD4F8DD5}"/>
              </a:ext>
            </a:extLst>
          </p:cNvPr>
          <p:cNvSpPr>
            <a:spLocks noChangeArrowheads="1"/>
          </p:cNvSpPr>
          <p:nvPr/>
        </p:nvSpPr>
        <p:spPr bwMode="auto">
          <a:xfrm>
            <a:off x="307538" y="4476867"/>
            <a:ext cx="7330008" cy="1031051"/>
          </a:xfrm>
          <a:prstGeom prst="rect">
            <a:avLst/>
          </a:prstGeom>
          <a:noFill/>
          <a:ln w="38100">
            <a:solidFill>
              <a:schemeClr val="accent1"/>
            </a:solidFill>
            <a:miter lim="800000"/>
            <a:headEnd/>
            <a:tailEnd/>
          </a:ln>
        </p:spPr>
        <p:txBody>
          <a:bodyPr wrap="square">
            <a:spAutoFit/>
          </a:bodyPr>
          <a:lstStyle/>
          <a:p>
            <a:pPr marL="273050" indent="-273050" algn="ctr">
              <a:spcBef>
                <a:spcPts val="575"/>
              </a:spcBef>
              <a:buClr>
                <a:srgbClr val="0F6FC6"/>
              </a:buClr>
              <a:buSzPct val="85000"/>
            </a:pPr>
            <a:endParaRPr lang="it-IT" sz="2800" dirty="0">
              <a:solidFill>
                <a:srgbClr val="000000"/>
              </a:solidFill>
            </a:endParaRPr>
          </a:p>
          <a:p>
            <a:pPr marL="273050" indent="-273050" algn="ctr">
              <a:spcBef>
                <a:spcPts val="575"/>
              </a:spcBef>
              <a:buClr>
                <a:srgbClr val="0F6FC6"/>
              </a:buClr>
              <a:buSzPct val="85000"/>
            </a:pPr>
            <a:endParaRPr lang="it-IT" sz="2800" dirty="0">
              <a:solidFill>
                <a:srgbClr val="000000"/>
              </a:solidFill>
            </a:endParaRPr>
          </a:p>
        </p:txBody>
      </p:sp>
    </p:spTree>
    <p:extLst>
      <p:ext uri="{BB962C8B-B14F-4D97-AF65-F5344CB8AC3E}">
        <p14:creationId xmlns:p14="http://schemas.microsoft.com/office/powerpoint/2010/main" val="170847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2500"/>
                            </p:stCondLst>
                            <p:childTnLst>
                              <p:par>
                                <p:cTn id="13" presetID="22" presetClass="entr" presetSubtype="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a:extLst>
              <a:ext uri="{FF2B5EF4-FFF2-40B4-BE49-F238E27FC236}">
                <a16:creationId xmlns:a16="http://schemas.microsoft.com/office/drawing/2014/main" id="{8614E451-02CF-60A8-C6F1-05F371646F71}"/>
              </a:ext>
            </a:extLst>
          </p:cNvPr>
          <p:cNvSpPr txBox="1">
            <a:spLocks noChangeArrowheads="1"/>
          </p:cNvSpPr>
          <p:nvPr/>
        </p:nvSpPr>
        <p:spPr bwMode="auto">
          <a:xfrm>
            <a:off x="4251682" y="1284825"/>
            <a:ext cx="3817071" cy="2862322"/>
          </a:xfrm>
          <a:prstGeom prst="rect">
            <a:avLst/>
          </a:prstGeom>
          <a:solidFill>
            <a:srgbClr val="0BD0D9">
              <a:lumMod val="75000"/>
            </a:srgbClr>
          </a:solidFill>
          <a:ln w="9525">
            <a:solidFill>
              <a:srgbClr val="FF0066"/>
            </a:solidFill>
            <a:miter lim="800000"/>
            <a:headEnd/>
            <a:tailEnd/>
          </a:ln>
          <a:effectLst>
            <a:outerShdw dist="107763" dir="18900000" algn="ctr" rotWithShape="0">
              <a:srgbClr val="DBF5F9"/>
            </a:outerShdw>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black"/>
                </a:solidFill>
                <a:effectLst/>
                <a:uLnTx/>
                <a:uFillTx/>
                <a:latin typeface="Perpetua"/>
              </a:rPr>
              <a:t>The purpose of a</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latin typeface="Perpetua"/>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black"/>
                </a:solidFill>
                <a:effectLst/>
                <a:uLnTx/>
                <a:uFillTx/>
                <a:latin typeface="Perpetua"/>
              </a:rPr>
              <a:t>         computer</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prstClr val="black"/>
              </a:solidFill>
              <a:effectLst/>
              <a:uLnTx/>
              <a:uFillTx/>
              <a:latin typeface="Perpetua"/>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black"/>
                </a:solidFill>
                <a:effectLst/>
                <a:uLnTx/>
                <a:uFillTx/>
                <a:latin typeface="Perpetua"/>
              </a:rPr>
              <a:t>  is to solve problems</a:t>
            </a:r>
            <a:endParaRPr kumimoji="0" lang="it-IT" sz="3600" b="0" i="0" u="none" strike="noStrike" kern="0" cap="none" spc="0" normalizeH="0" baseline="0" noProof="0" dirty="0">
              <a:ln>
                <a:noFill/>
              </a:ln>
              <a:solidFill>
                <a:prstClr val="black"/>
              </a:solidFill>
              <a:effectLst/>
              <a:uLnTx/>
              <a:uFillTx/>
              <a:latin typeface="Perpetua"/>
            </a:endParaRPr>
          </a:p>
        </p:txBody>
      </p:sp>
      <p:sp>
        <p:nvSpPr>
          <p:cNvPr id="8" name="Text Box 3">
            <a:extLst>
              <a:ext uri="{FF2B5EF4-FFF2-40B4-BE49-F238E27FC236}">
                <a16:creationId xmlns:a16="http://schemas.microsoft.com/office/drawing/2014/main" id="{CCF57B09-FA75-0BA1-9F0C-AAB8D454B680}"/>
              </a:ext>
            </a:extLst>
          </p:cNvPr>
          <p:cNvSpPr txBox="1">
            <a:spLocks noChangeArrowheads="1"/>
          </p:cNvSpPr>
          <p:nvPr/>
        </p:nvSpPr>
        <p:spPr bwMode="auto">
          <a:xfrm>
            <a:off x="4579215" y="2392820"/>
            <a:ext cx="1098378" cy="646331"/>
          </a:xfrm>
          <a:prstGeom prst="rect">
            <a:avLst/>
          </a:prstGeom>
          <a:solidFill>
            <a:srgbClr val="0BD0D9">
              <a:lumMod val="75000"/>
            </a:srgbClr>
          </a:solidFill>
          <a:ln w="9525">
            <a:solidFill>
              <a:sysClr val="window" lastClr="FFFFFF"/>
            </a:solidFill>
            <a:miter lim="800000"/>
            <a:headEnd/>
            <a:tailEnd/>
          </a:ln>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3600" b="0" i="0" u="none" strike="noStrike" kern="0" cap="none" spc="0" normalizeH="0" baseline="0" noProof="0" dirty="0">
                <a:ln>
                  <a:noFill/>
                </a:ln>
                <a:solidFill>
                  <a:prstClr val="white"/>
                </a:solidFill>
                <a:effectLst/>
                <a:uLnTx/>
                <a:uFillTx/>
                <a:latin typeface="Perpetua"/>
              </a:rPr>
              <a:t>super</a:t>
            </a:r>
          </a:p>
        </p:txBody>
      </p:sp>
      <p:sp>
        <p:nvSpPr>
          <p:cNvPr id="10" name="Text Box 3">
            <a:extLst>
              <a:ext uri="{FF2B5EF4-FFF2-40B4-BE49-F238E27FC236}">
                <a16:creationId xmlns:a16="http://schemas.microsoft.com/office/drawing/2014/main" id="{6C988563-D7D4-E960-5126-83585042C939}"/>
              </a:ext>
            </a:extLst>
          </p:cNvPr>
          <p:cNvSpPr txBox="1">
            <a:spLocks noChangeArrowheads="1"/>
          </p:cNvSpPr>
          <p:nvPr/>
        </p:nvSpPr>
        <p:spPr bwMode="auto">
          <a:xfrm>
            <a:off x="1875065" y="4409448"/>
            <a:ext cx="8570305" cy="1815882"/>
          </a:xfrm>
          <a:prstGeom prst="rect">
            <a:avLst/>
          </a:prstGeom>
          <a:solidFill>
            <a:srgbClr val="0BD0D9">
              <a:lumMod val="75000"/>
            </a:srgbClr>
          </a:solidFill>
          <a:ln w="9525">
            <a:solidFill>
              <a:sysClr val="windowText" lastClr="000000"/>
            </a:solidFill>
            <a:miter lim="800000"/>
            <a:headEnd/>
            <a:tailEnd/>
          </a:ln>
          <a:effectLst>
            <a:outerShdw dist="107763" dir="18900000" algn="ctr" rotWithShape="0">
              <a:srgbClr val="DBF5F9"/>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3200" b="0" i="0" u="none" strike="noStrike" kern="0" cap="none" spc="0" normalizeH="0" baseline="0" noProof="0" dirty="0">
                <a:ln>
                  <a:noFill/>
                </a:ln>
                <a:solidFill>
                  <a:prstClr val="black"/>
                </a:solidFill>
                <a:effectLst/>
                <a:uLnTx/>
                <a:uFillTx/>
                <a:latin typeface="Perpetua"/>
              </a:rPr>
              <a:t> </a:t>
            </a:r>
            <a:r>
              <a:rPr kumimoji="0" lang="it-IT" sz="4800" b="0" i="0" u="none" strike="noStrike" kern="0" cap="none" spc="0" normalizeH="0" baseline="0" noProof="0" dirty="0" err="1">
                <a:ln>
                  <a:noFill/>
                </a:ln>
                <a:solidFill>
                  <a:prstClr val="white"/>
                </a:solidFill>
                <a:effectLst/>
                <a:uLnTx/>
                <a:uFillTx/>
                <a:latin typeface="Perpetua"/>
              </a:rPr>
              <a:t>supercomputing</a:t>
            </a:r>
            <a:r>
              <a:rPr kumimoji="0" lang="it-IT" sz="3200" b="0" i="0" u="none" strike="noStrike" kern="0" cap="none" spc="0" normalizeH="0" baseline="0" noProof="0" dirty="0">
                <a:ln>
                  <a:noFill/>
                </a:ln>
                <a:solidFill>
                  <a:prstClr val="white"/>
                </a:solidFill>
                <a:effectLst/>
                <a:uLnTx/>
                <a:uFillTx/>
                <a:latin typeface="Perpetua"/>
              </a:rPr>
              <a:t> : </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it-IT" sz="3200" b="0" i="0" u="none" strike="noStrike" kern="0" cap="none" spc="0" normalizeH="0" baseline="0" noProof="0" dirty="0">
              <a:ln>
                <a:noFill/>
              </a:ln>
              <a:solidFill>
                <a:prstClr val="white"/>
              </a:solidFill>
              <a:effectLst/>
              <a:uLnTx/>
              <a:uFillTx/>
              <a:latin typeface="Perpetua"/>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3200" b="0" i="0" u="none" strike="noStrike" kern="0" cap="none" spc="0" normalizeH="0" baseline="0" noProof="0" dirty="0">
                <a:ln>
                  <a:noFill/>
                </a:ln>
                <a:solidFill>
                  <a:prstClr val="white"/>
                </a:solidFill>
                <a:effectLst/>
                <a:uLnTx/>
                <a:uFillTx/>
                <a:latin typeface="Perpetua"/>
              </a:rPr>
              <a:t>solve a </a:t>
            </a:r>
            <a:r>
              <a:rPr kumimoji="0" lang="it-IT" sz="3200" b="0" i="0" u="none" strike="noStrike" kern="0" cap="none" spc="0" normalizeH="0" baseline="0" noProof="0" dirty="0" err="1">
                <a:ln>
                  <a:noFill/>
                </a:ln>
                <a:solidFill>
                  <a:prstClr val="white"/>
                </a:solidFill>
                <a:effectLst/>
                <a:uLnTx/>
                <a:uFillTx/>
                <a:latin typeface="Perpetua"/>
              </a:rPr>
              <a:t>problem</a:t>
            </a:r>
            <a:r>
              <a:rPr kumimoji="0" lang="it-IT" sz="3200" b="0" i="0" u="none" strike="noStrike" kern="0" cap="none" spc="0" normalizeH="0" baseline="0" noProof="0" dirty="0">
                <a:ln>
                  <a:noFill/>
                </a:ln>
                <a:solidFill>
                  <a:prstClr val="white"/>
                </a:solidFill>
                <a:effectLst/>
                <a:uLnTx/>
                <a:uFillTx/>
                <a:latin typeface="Perpetua"/>
              </a:rPr>
              <a:t> </a:t>
            </a:r>
            <a:r>
              <a:rPr kumimoji="0" lang="it-IT" sz="3200" b="0" i="0" u="none" strike="noStrike" kern="0" cap="none" spc="0" normalizeH="0" baseline="0" noProof="0" dirty="0" err="1">
                <a:ln>
                  <a:noFill/>
                </a:ln>
                <a:solidFill>
                  <a:prstClr val="white"/>
                </a:solidFill>
                <a:effectLst/>
                <a:uLnTx/>
                <a:uFillTx/>
                <a:latin typeface="Perpetua"/>
              </a:rPr>
              <a:t>using</a:t>
            </a:r>
            <a:r>
              <a:rPr kumimoji="0" lang="it-IT" sz="3200" b="0" i="0" u="none" strike="noStrike" kern="0" cap="none" spc="0" normalizeH="0" baseline="0" noProof="0" dirty="0">
                <a:ln>
                  <a:noFill/>
                </a:ln>
                <a:solidFill>
                  <a:prstClr val="white"/>
                </a:solidFill>
                <a:effectLst/>
                <a:uLnTx/>
                <a:uFillTx/>
                <a:latin typeface="Perpetua"/>
              </a:rPr>
              <a:t> a supercomputer</a:t>
            </a:r>
          </a:p>
        </p:txBody>
      </p:sp>
    </p:spTree>
    <p:extLst>
      <p:ext uri="{BB962C8B-B14F-4D97-AF65-F5344CB8AC3E}">
        <p14:creationId xmlns:p14="http://schemas.microsoft.com/office/powerpoint/2010/main" val="124210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3">
            <a:extLst>
              <a:ext uri="{FF2B5EF4-FFF2-40B4-BE49-F238E27FC236}">
                <a16:creationId xmlns:a16="http://schemas.microsoft.com/office/drawing/2014/main" id="{D4B46DF9-C8DF-7B06-D575-EFADB7726351}"/>
              </a:ext>
            </a:extLst>
          </p:cNvPr>
          <p:cNvSpPr txBox="1">
            <a:spLocks/>
          </p:cNvSpPr>
          <p:nvPr/>
        </p:nvSpPr>
        <p:spPr>
          <a:xfrm>
            <a:off x="67507" y="3589337"/>
            <a:ext cx="11917884" cy="1171575"/>
          </a:xfrm>
          <a:prstGeom prst="rect">
            <a:avLst/>
          </a:prstGeom>
          <a:ln>
            <a:solidFill>
              <a:srgbClr val="C00000"/>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580"/>
              </a:spcBef>
              <a:buFont typeface="Wingdings 2"/>
              <a:buNone/>
              <a:defRPr/>
            </a:pPr>
            <a:r>
              <a:rPr lang="en-US" sz="2000" dirty="0"/>
              <a:t>This law has been reflected in practice for over 40 years and has</a:t>
            </a:r>
          </a:p>
          <a:p>
            <a:pPr marL="0" indent="0" algn="just">
              <a:spcBef>
                <a:spcPts val="580"/>
              </a:spcBef>
              <a:buFont typeface="Wingdings 2"/>
              <a:buNone/>
              <a:defRPr/>
            </a:pPr>
            <a:r>
              <a:rPr lang="en-US" sz="2000" dirty="0"/>
              <a:t>  established a </a:t>
            </a:r>
            <a:r>
              <a:rPr lang="en-US" sz="2000" b="1" dirty="0">
                <a:solidFill>
                  <a:srgbClr val="C00000"/>
                </a:solidFill>
              </a:rPr>
              <a:t>virtuous cycle</a:t>
            </a:r>
            <a:r>
              <a:rPr lang="en-US" sz="2000" dirty="0"/>
              <a:t>, pushing technological advances towards better and cheaper products, which in turn push the creation of new applications, which again encourage technological advancement, and so on.</a:t>
            </a:r>
            <a:endParaRPr lang="it-IT" sz="2000" dirty="0"/>
          </a:p>
        </p:txBody>
      </p:sp>
      <p:sp>
        <p:nvSpPr>
          <p:cNvPr id="7" name="Titolo 1">
            <a:extLst>
              <a:ext uri="{FF2B5EF4-FFF2-40B4-BE49-F238E27FC236}">
                <a16:creationId xmlns:a16="http://schemas.microsoft.com/office/drawing/2014/main" id="{2FAC02D4-83F9-B130-D9CF-7C5C2B47FDD7}"/>
              </a:ext>
            </a:extLst>
          </p:cNvPr>
          <p:cNvSpPr>
            <a:spLocks noGrp="1"/>
          </p:cNvSpPr>
          <p:nvPr>
            <p:ph type="title"/>
          </p:nvPr>
        </p:nvSpPr>
        <p:spPr>
          <a:xfrm>
            <a:off x="1845468" y="1030287"/>
            <a:ext cx="3709988" cy="850900"/>
          </a:xfrm>
        </p:spPr>
        <p:txBody>
          <a:bodyPr>
            <a:normAutofit/>
          </a:bodyPr>
          <a:lstStyle/>
          <a:p>
            <a:r>
              <a:rPr lang="it-IT" dirty="0" err="1">
                <a:solidFill>
                  <a:srgbClr val="C00000"/>
                </a:solidFill>
              </a:rPr>
              <a:t>Moore's</a:t>
            </a:r>
            <a:r>
              <a:rPr lang="it-IT" dirty="0">
                <a:solidFill>
                  <a:srgbClr val="C00000"/>
                </a:solidFill>
              </a:rPr>
              <a:t> </a:t>
            </a:r>
            <a:r>
              <a:rPr lang="it-IT" dirty="0" err="1">
                <a:solidFill>
                  <a:srgbClr val="C00000"/>
                </a:solidFill>
              </a:rPr>
              <a:t>Law</a:t>
            </a:r>
            <a:endParaRPr lang="it-IT" dirty="0">
              <a:solidFill>
                <a:srgbClr val="C00000"/>
              </a:solidFill>
            </a:endParaRPr>
          </a:p>
        </p:txBody>
      </p:sp>
      <p:pic>
        <p:nvPicPr>
          <p:cNvPr id="8" name="Picture 2">
            <a:extLst>
              <a:ext uri="{FF2B5EF4-FFF2-40B4-BE49-F238E27FC236}">
                <a16:creationId xmlns:a16="http://schemas.microsoft.com/office/drawing/2014/main" id="{B6D858DD-9E67-97B4-1151-468BAD298F2B}"/>
              </a:ext>
            </a:extLst>
          </p:cNvPr>
          <p:cNvPicPr>
            <a:picLocks noChangeAspect="1" noChangeArrowheads="1"/>
          </p:cNvPicPr>
          <p:nvPr/>
        </p:nvPicPr>
        <p:blipFill>
          <a:blip r:embed="rId2" cstate="print"/>
          <a:srcRect/>
          <a:stretch>
            <a:fillRect/>
          </a:stretch>
        </p:blipFill>
        <p:spPr bwMode="auto">
          <a:xfrm>
            <a:off x="1883568" y="2265362"/>
            <a:ext cx="836613" cy="860425"/>
          </a:xfrm>
          <a:prstGeom prst="rect">
            <a:avLst/>
          </a:prstGeom>
          <a:noFill/>
          <a:ln w="9525">
            <a:noFill/>
            <a:miter lim="800000"/>
            <a:headEnd/>
            <a:tailEnd/>
          </a:ln>
        </p:spPr>
      </p:pic>
      <p:pic>
        <p:nvPicPr>
          <p:cNvPr id="9" name="Picture 3">
            <a:extLst>
              <a:ext uri="{FF2B5EF4-FFF2-40B4-BE49-F238E27FC236}">
                <a16:creationId xmlns:a16="http://schemas.microsoft.com/office/drawing/2014/main" id="{917D9719-9CE7-9ADE-4D48-AFCFE49FB45D}"/>
              </a:ext>
            </a:extLst>
          </p:cNvPr>
          <p:cNvPicPr>
            <a:picLocks noChangeAspect="1" noChangeArrowheads="1"/>
          </p:cNvPicPr>
          <p:nvPr/>
        </p:nvPicPr>
        <p:blipFill>
          <a:blip r:embed="rId3" cstate="print"/>
          <a:srcRect/>
          <a:stretch>
            <a:fillRect/>
          </a:stretch>
        </p:blipFill>
        <p:spPr bwMode="auto">
          <a:xfrm>
            <a:off x="4763293" y="2392362"/>
            <a:ext cx="942975" cy="881063"/>
          </a:xfrm>
          <a:prstGeom prst="rect">
            <a:avLst/>
          </a:prstGeom>
          <a:noFill/>
          <a:ln w="9525">
            <a:noFill/>
            <a:miter lim="800000"/>
            <a:headEnd/>
            <a:tailEnd/>
          </a:ln>
        </p:spPr>
      </p:pic>
      <p:pic>
        <p:nvPicPr>
          <p:cNvPr id="10" name="Picture 4">
            <a:extLst>
              <a:ext uri="{FF2B5EF4-FFF2-40B4-BE49-F238E27FC236}">
                <a16:creationId xmlns:a16="http://schemas.microsoft.com/office/drawing/2014/main" id="{2FF2CB7B-1C85-4385-136B-C33264B2C38E}"/>
              </a:ext>
            </a:extLst>
          </p:cNvPr>
          <p:cNvPicPr>
            <a:picLocks noChangeAspect="1" noChangeArrowheads="1"/>
          </p:cNvPicPr>
          <p:nvPr/>
        </p:nvPicPr>
        <p:blipFill>
          <a:blip r:embed="rId4" cstate="print"/>
          <a:srcRect/>
          <a:stretch>
            <a:fillRect/>
          </a:stretch>
        </p:blipFill>
        <p:spPr bwMode="auto">
          <a:xfrm>
            <a:off x="8147843" y="2338387"/>
            <a:ext cx="882650" cy="935038"/>
          </a:xfrm>
          <a:prstGeom prst="rect">
            <a:avLst/>
          </a:prstGeom>
          <a:noFill/>
          <a:ln w="9525">
            <a:noFill/>
            <a:miter lim="800000"/>
            <a:headEnd/>
            <a:tailEnd/>
          </a:ln>
        </p:spPr>
      </p:pic>
      <p:pic>
        <p:nvPicPr>
          <p:cNvPr id="11" name="Picture 5">
            <a:extLst>
              <a:ext uri="{FF2B5EF4-FFF2-40B4-BE49-F238E27FC236}">
                <a16:creationId xmlns:a16="http://schemas.microsoft.com/office/drawing/2014/main" id="{3761DAF0-B24A-A543-8130-BF7775E28F6E}"/>
              </a:ext>
            </a:extLst>
          </p:cNvPr>
          <p:cNvPicPr>
            <a:picLocks noChangeAspect="1" noChangeArrowheads="1"/>
          </p:cNvPicPr>
          <p:nvPr/>
        </p:nvPicPr>
        <p:blipFill>
          <a:blip r:embed="rId5" cstate="print"/>
          <a:srcRect/>
          <a:stretch>
            <a:fillRect/>
          </a:stretch>
        </p:blipFill>
        <p:spPr bwMode="auto">
          <a:xfrm>
            <a:off x="2315368" y="5160168"/>
            <a:ext cx="1085850" cy="1042987"/>
          </a:xfrm>
          <a:prstGeom prst="rect">
            <a:avLst/>
          </a:prstGeom>
          <a:noFill/>
          <a:ln w="9525">
            <a:noFill/>
            <a:miter lim="800000"/>
            <a:headEnd/>
            <a:tailEnd/>
          </a:ln>
        </p:spPr>
      </p:pic>
      <p:pic>
        <p:nvPicPr>
          <p:cNvPr id="12" name="Picture 6">
            <a:extLst>
              <a:ext uri="{FF2B5EF4-FFF2-40B4-BE49-F238E27FC236}">
                <a16:creationId xmlns:a16="http://schemas.microsoft.com/office/drawing/2014/main" id="{30A225E0-B393-2EA7-0FAE-B109831B835B}"/>
              </a:ext>
            </a:extLst>
          </p:cNvPr>
          <p:cNvPicPr>
            <a:picLocks noChangeAspect="1" noChangeArrowheads="1"/>
          </p:cNvPicPr>
          <p:nvPr/>
        </p:nvPicPr>
        <p:blipFill>
          <a:blip r:embed="rId6" cstate="print"/>
          <a:srcRect/>
          <a:stretch>
            <a:fillRect/>
          </a:stretch>
        </p:blipFill>
        <p:spPr bwMode="auto">
          <a:xfrm>
            <a:off x="7068343" y="5304630"/>
            <a:ext cx="958850" cy="1022350"/>
          </a:xfrm>
          <a:prstGeom prst="rect">
            <a:avLst/>
          </a:prstGeom>
          <a:noFill/>
          <a:ln w="9525">
            <a:noFill/>
            <a:miter lim="800000"/>
            <a:headEnd/>
            <a:tailEnd/>
          </a:ln>
        </p:spPr>
      </p:pic>
      <p:sp>
        <p:nvSpPr>
          <p:cNvPr id="13" name="CasellaDiTesto 12">
            <a:extLst>
              <a:ext uri="{FF2B5EF4-FFF2-40B4-BE49-F238E27FC236}">
                <a16:creationId xmlns:a16="http://schemas.microsoft.com/office/drawing/2014/main" id="{7946E330-BC1B-BB81-3336-441D677AC4C4}"/>
              </a:ext>
            </a:extLst>
          </p:cNvPr>
          <p:cNvSpPr txBox="1">
            <a:spLocks noChangeArrowheads="1"/>
          </p:cNvSpPr>
          <p:nvPr/>
        </p:nvSpPr>
        <p:spPr bwMode="auto">
          <a:xfrm>
            <a:off x="2386806" y="1978025"/>
            <a:ext cx="2295525" cy="1323975"/>
          </a:xfrm>
          <a:prstGeom prst="rect">
            <a:avLst/>
          </a:prstGeom>
          <a:noFill/>
          <a:ln w="9525">
            <a:noFill/>
            <a:miter lim="800000"/>
            <a:headEnd/>
            <a:tailEnd/>
          </a:ln>
        </p:spPr>
        <p:txBody>
          <a:bodyPr wrap="none">
            <a:spAutoFit/>
          </a:bodyPr>
          <a:lstStyle/>
          <a:p>
            <a:pPr algn="ctr"/>
            <a:r>
              <a:rPr lang="en-GB" sz="2000"/>
              <a:t>Small Scale Integration</a:t>
            </a:r>
          </a:p>
          <a:p>
            <a:pPr algn="ctr"/>
            <a:r>
              <a:rPr lang="en-GB" sz="2000"/>
              <a:t>(SSI)</a:t>
            </a:r>
          </a:p>
          <a:p>
            <a:pPr algn="ctr"/>
            <a:r>
              <a:rPr lang="en-GB" sz="2000"/>
              <a:t>5 transistor</a:t>
            </a:r>
          </a:p>
          <a:p>
            <a:pPr algn="ctr"/>
            <a:r>
              <a:rPr lang="en-GB" sz="2000"/>
              <a:t>(1964)</a:t>
            </a:r>
          </a:p>
        </p:txBody>
      </p:sp>
      <p:sp>
        <p:nvSpPr>
          <p:cNvPr id="14" name="CasellaDiTesto 13">
            <a:extLst>
              <a:ext uri="{FF2B5EF4-FFF2-40B4-BE49-F238E27FC236}">
                <a16:creationId xmlns:a16="http://schemas.microsoft.com/office/drawing/2014/main" id="{7477148E-7233-07B3-1373-FF53849181F6}"/>
              </a:ext>
            </a:extLst>
          </p:cNvPr>
          <p:cNvSpPr txBox="1">
            <a:spLocks noChangeArrowheads="1"/>
          </p:cNvSpPr>
          <p:nvPr/>
        </p:nvSpPr>
        <p:spPr bwMode="auto">
          <a:xfrm>
            <a:off x="5488781" y="2049462"/>
            <a:ext cx="2568575" cy="1323975"/>
          </a:xfrm>
          <a:prstGeom prst="rect">
            <a:avLst/>
          </a:prstGeom>
          <a:noFill/>
          <a:ln w="9525">
            <a:noFill/>
            <a:miter lim="800000"/>
            <a:headEnd/>
            <a:tailEnd/>
          </a:ln>
        </p:spPr>
        <p:txBody>
          <a:bodyPr wrap="none">
            <a:spAutoFit/>
          </a:bodyPr>
          <a:lstStyle/>
          <a:p>
            <a:pPr algn="ctr"/>
            <a:r>
              <a:rPr lang="en-GB" sz="2000"/>
              <a:t>Medium Scale Integration</a:t>
            </a:r>
          </a:p>
          <a:p>
            <a:pPr algn="ctr"/>
            <a:r>
              <a:rPr lang="en-GB" sz="2000"/>
              <a:t>(MSI)</a:t>
            </a:r>
          </a:p>
          <a:p>
            <a:pPr algn="ctr"/>
            <a:r>
              <a:rPr lang="en-GB" sz="2000"/>
              <a:t>180 transistor</a:t>
            </a:r>
          </a:p>
          <a:p>
            <a:pPr algn="ctr"/>
            <a:r>
              <a:rPr lang="en-GB" sz="2000"/>
              <a:t>(1968)</a:t>
            </a:r>
          </a:p>
        </p:txBody>
      </p:sp>
      <p:sp>
        <p:nvSpPr>
          <p:cNvPr id="15" name="CasellaDiTesto 14">
            <a:extLst>
              <a:ext uri="{FF2B5EF4-FFF2-40B4-BE49-F238E27FC236}">
                <a16:creationId xmlns:a16="http://schemas.microsoft.com/office/drawing/2014/main" id="{00FBBC03-1CA8-CC44-E1BF-1DE5A9423CB7}"/>
              </a:ext>
            </a:extLst>
          </p:cNvPr>
          <p:cNvSpPr txBox="1">
            <a:spLocks noChangeArrowheads="1"/>
          </p:cNvSpPr>
          <p:nvPr/>
        </p:nvSpPr>
        <p:spPr bwMode="auto">
          <a:xfrm>
            <a:off x="2545556" y="4799805"/>
            <a:ext cx="2794000" cy="1631950"/>
          </a:xfrm>
          <a:prstGeom prst="rect">
            <a:avLst/>
          </a:prstGeom>
          <a:noFill/>
          <a:ln w="9525">
            <a:noFill/>
            <a:miter lim="800000"/>
            <a:headEnd/>
            <a:tailEnd/>
          </a:ln>
        </p:spPr>
        <p:txBody>
          <a:bodyPr wrap="none">
            <a:spAutoFit/>
          </a:bodyPr>
          <a:lstStyle/>
          <a:p>
            <a:pPr algn="ctr"/>
            <a:r>
              <a:rPr lang="en-GB" sz="2000"/>
              <a:t>Very Large Scale Integration</a:t>
            </a:r>
          </a:p>
          <a:p>
            <a:pPr algn="ctr"/>
            <a:r>
              <a:rPr lang="en-GB" sz="2000"/>
              <a:t>(VLSI)</a:t>
            </a:r>
          </a:p>
          <a:p>
            <a:pPr algn="ctr"/>
            <a:r>
              <a:rPr lang="en-GB" sz="2000"/>
              <a:t>132000 </a:t>
            </a:r>
          </a:p>
          <a:p>
            <a:pPr algn="ctr"/>
            <a:r>
              <a:rPr lang="en-GB" sz="2000"/>
              <a:t>transistor</a:t>
            </a:r>
          </a:p>
          <a:p>
            <a:pPr algn="ctr"/>
            <a:r>
              <a:rPr lang="en-GB" sz="2000"/>
              <a:t>(~1983)</a:t>
            </a:r>
          </a:p>
        </p:txBody>
      </p:sp>
      <p:sp>
        <p:nvSpPr>
          <p:cNvPr id="16" name="CasellaDiTesto 15">
            <a:extLst>
              <a:ext uri="{FF2B5EF4-FFF2-40B4-BE49-F238E27FC236}">
                <a16:creationId xmlns:a16="http://schemas.microsoft.com/office/drawing/2014/main" id="{99DBF30A-A535-D889-5812-0D5EE87B00F0}"/>
              </a:ext>
            </a:extLst>
          </p:cNvPr>
          <p:cNvSpPr txBox="1">
            <a:spLocks noChangeArrowheads="1"/>
          </p:cNvSpPr>
          <p:nvPr/>
        </p:nvSpPr>
        <p:spPr bwMode="auto">
          <a:xfrm>
            <a:off x="7236618" y="4844255"/>
            <a:ext cx="2855913" cy="1631950"/>
          </a:xfrm>
          <a:prstGeom prst="rect">
            <a:avLst/>
          </a:prstGeom>
          <a:noFill/>
          <a:ln w="9525">
            <a:noFill/>
            <a:miter lim="800000"/>
            <a:headEnd/>
            <a:tailEnd/>
          </a:ln>
        </p:spPr>
        <p:txBody>
          <a:bodyPr wrap="none">
            <a:spAutoFit/>
          </a:bodyPr>
          <a:lstStyle/>
          <a:p>
            <a:pPr algn="ctr"/>
            <a:r>
              <a:rPr lang="en-GB" sz="2000"/>
              <a:t>Ultra Large Scale Integration</a:t>
            </a:r>
          </a:p>
          <a:p>
            <a:pPr algn="ctr"/>
            <a:r>
              <a:rPr lang="en-GB" sz="2000"/>
              <a:t>(ULSI)</a:t>
            </a:r>
          </a:p>
          <a:p>
            <a:pPr algn="ctr"/>
            <a:r>
              <a:rPr lang="en-GB" sz="2000"/>
              <a:t>7500000 </a:t>
            </a:r>
          </a:p>
          <a:p>
            <a:pPr algn="ctr"/>
            <a:r>
              <a:rPr lang="en-GB" sz="2000"/>
              <a:t>transistor</a:t>
            </a:r>
          </a:p>
          <a:p>
            <a:pPr algn="ctr"/>
            <a:r>
              <a:rPr lang="en-GB" sz="2000"/>
              <a:t>(1997)</a:t>
            </a:r>
          </a:p>
        </p:txBody>
      </p:sp>
      <p:sp>
        <p:nvSpPr>
          <p:cNvPr id="17" name="Rettangolo 16">
            <a:extLst>
              <a:ext uri="{FF2B5EF4-FFF2-40B4-BE49-F238E27FC236}">
                <a16:creationId xmlns:a16="http://schemas.microsoft.com/office/drawing/2014/main" id="{168C948E-57F8-E3CD-2298-C1FE9FC29877}"/>
              </a:ext>
            </a:extLst>
          </p:cNvPr>
          <p:cNvSpPr>
            <a:spLocks noChangeArrowheads="1"/>
          </p:cNvSpPr>
          <p:nvPr/>
        </p:nvSpPr>
        <p:spPr bwMode="auto">
          <a:xfrm>
            <a:off x="4475956" y="5395118"/>
            <a:ext cx="1511300" cy="369887"/>
          </a:xfrm>
          <a:prstGeom prst="rect">
            <a:avLst/>
          </a:prstGeom>
          <a:solidFill>
            <a:srgbClr val="C00000"/>
          </a:solidFill>
          <a:ln w="9525">
            <a:solidFill>
              <a:srgbClr val="C00000"/>
            </a:solidFill>
            <a:miter lim="800000"/>
            <a:headEnd/>
            <a:tailEnd/>
          </a:ln>
        </p:spPr>
        <p:txBody>
          <a:bodyPr>
            <a:spAutoFit/>
          </a:bodyPr>
          <a:lstStyle/>
          <a:p>
            <a:r>
              <a:rPr lang="it-IT" b="1" dirty="0" err="1"/>
              <a:t>Born</a:t>
            </a:r>
            <a:r>
              <a:rPr lang="it-IT" b="1" dirty="0"/>
              <a:t> of </a:t>
            </a:r>
            <a:r>
              <a:rPr lang="it-IT" b="1" dirty="0" err="1"/>
              <a:t>PCs</a:t>
            </a:r>
            <a:endParaRPr lang="it-IT" b="1" dirty="0"/>
          </a:p>
        </p:txBody>
      </p:sp>
      <p:sp>
        <p:nvSpPr>
          <p:cNvPr id="18" name="CasellaDiTesto 17">
            <a:extLst>
              <a:ext uri="{FF2B5EF4-FFF2-40B4-BE49-F238E27FC236}">
                <a16:creationId xmlns:a16="http://schemas.microsoft.com/office/drawing/2014/main" id="{2E781399-9A75-0944-CC39-D69D21210836}"/>
              </a:ext>
            </a:extLst>
          </p:cNvPr>
          <p:cNvSpPr txBox="1">
            <a:spLocks noChangeArrowheads="1"/>
          </p:cNvSpPr>
          <p:nvPr/>
        </p:nvSpPr>
        <p:spPr bwMode="auto">
          <a:xfrm>
            <a:off x="8782844" y="1920081"/>
            <a:ext cx="2309812" cy="1630363"/>
          </a:xfrm>
          <a:prstGeom prst="rect">
            <a:avLst/>
          </a:prstGeom>
          <a:noFill/>
          <a:ln w="9525">
            <a:noFill/>
            <a:miter lim="800000"/>
            <a:headEnd/>
            <a:tailEnd/>
          </a:ln>
        </p:spPr>
        <p:txBody>
          <a:bodyPr wrap="none">
            <a:spAutoFit/>
          </a:bodyPr>
          <a:lstStyle/>
          <a:p>
            <a:pPr algn="ctr"/>
            <a:r>
              <a:rPr lang="en-GB" sz="2000" dirty="0"/>
              <a:t>Large Scale Integration</a:t>
            </a:r>
          </a:p>
          <a:p>
            <a:pPr algn="ctr"/>
            <a:r>
              <a:rPr lang="en-GB" sz="2000" dirty="0"/>
              <a:t>(LSI)</a:t>
            </a:r>
          </a:p>
          <a:p>
            <a:pPr algn="ctr"/>
            <a:r>
              <a:rPr lang="en-GB" sz="2000" dirty="0"/>
              <a:t>10000 </a:t>
            </a:r>
          </a:p>
          <a:p>
            <a:pPr algn="ctr"/>
            <a:r>
              <a:rPr lang="en-GB" sz="2000" dirty="0"/>
              <a:t>transistor</a:t>
            </a:r>
          </a:p>
          <a:p>
            <a:pPr algn="ctr"/>
            <a:r>
              <a:rPr lang="en-GB" sz="2000" dirty="0"/>
              <a:t>(1976)</a:t>
            </a:r>
          </a:p>
        </p:txBody>
      </p:sp>
    </p:spTree>
    <p:extLst>
      <p:ext uri="{BB962C8B-B14F-4D97-AF65-F5344CB8AC3E}">
        <p14:creationId xmlns:p14="http://schemas.microsoft.com/office/powerpoint/2010/main" val="343264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par>
                          <p:cTn id="11" fill="hold">
                            <p:stCondLst>
                              <p:cond delay="500"/>
                            </p:stCondLst>
                            <p:childTnLst>
                              <p:par>
                                <p:cTn id="12" presetID="22" presetClass="entr" presetSubtype="8" fill="hold" nodeType="afterEffect">
                                  <p:stCondLst>
                                    <p:cond delay="20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par>
                                <p:cTn id="15" presetID="22" presetClass="entr" presetSubtype="8"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par>
                          <p:cTn id="18" fill="hold">
                            <p:stCondLst>
                              <p:cond delay="1200"/>
                            </p:stCondLst>
                            <p:childTnLst>
                              <p:par>
                                <p:cTn id="19" presetID="22" presetClass="entr" presetSubtype="8" fill="hold" nodeType="afterEffect">
                                  <p:stCondLst>
                                    <p:cond delay="20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1900"/>
                            </p:stCondLst>
                            <p:childTnLst>
                              <p:par>
                                <p:cTn id="23" presetID="22" presetClass="entr" presetSubtype="8" fill="hold" nodeType="afterEffect">
                                  <p:stCondLst>
                                    <p:cond delay="20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par>
                                <p:cTn id="26" presetID="22" presetClass="entr" presetSubtype="8" fill="hold" grpId="0" nodeType="withEffect">
                                  <p:stCondLst>
                                    <p:cond delay="20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par>
                          <p:cTn id="29" fill="hold">
                            <p:stCondLst>
                              <p:cond delay="2600"/>
                            </p:stCondLst>
                            <p:childTnLst>
                              <p:par>
                                <p:cTn id="30" presetID="22" presetClass="entr" presetSubtype="8" fill="hold" nodeType="afterEffect">
                                  <p:stCondLst>
                                    <p:cond delay="20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par>
                                <p:cTn id="33" presetID="22" presetClass="entr" presetSubtype="8" fill="hold" grpId="0" nodeType="withEffect">
                                  <p:stCondLst>
                                    <p:cond delay="20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linds(horizontal)">
                                      <p:cBhvr>
                                        <p:cTn id="40" dur="500"/>
                                        <p:tgtEl>
                                          <p:spTgt spid="17"/>
                                        </p:tgtEl>
                                      </p:cBhvr>
                                    </p:animEffect>
                                  </p:childTnLst>
                                </p:cTn>
                              </p:par>
                              <p:par>
                                <p:cTn id="41" presetID="22" presetClass="entr" presetSubtype="8" fill="hold" grpId="0" nodeType="withEffect">
                                  <p:stCondLst>
                                    <p:cond delay="20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animBg="1"/>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1D79D10D-1EE5-0976-CB96-DF29B198BE3C}"/>
              </a:ext>
            </a:extLst>
          </p:cNvPr>
          <p:cNvSpPr>
            <a:spLocks noGrp="1"/>
          </p:cNvSpPr>
          <p:nvPr>
            <p:ph type="title"/>
          </p:nvPr>
        </p:nvSpPr>
        <p:spPr>
          <a:xfrm>
            <a:off x="2080413" y="1055070"/>
            <a:ext cx="7772400" cy="1143000"/>
          </a:xfrm>
        </p:spPr>
        <p:txBody>
          <a:bodyPr>
            <a:normAutofit/>
          </a:bodyPr>
          <a:lstStyle/>
          <a:p>
            <a:r>
              <a:rPr lang="it-IT" dirty="0" err="1"/>
              <a:t>However</a:t>
            </a:r>
            <a:r>
              <a:rPr lang="it-IT" dirty="0"/>
              <a:t>… more </a:t>
            </a:r>
            <a:r>
              <a:rPr lang="it-IT" dirty="0" err="1"/>
              <a:t>transistors</a:t>
            </a:r>
            <a:endParaRPr lang="it-IT" dirty="0"/>
          </a:p>
        </p:txBody>
      </p:sp>
      <p:sp>
        <p:nvSpPr>
          <p:cNvPr id="6" name="Figura a mano libera 19">
            <a:extLst>
              <a:ext uri="{FF2B5EF4-FFF2-40B4-BE49-F238E27FC236}">
                <a16:creationId xmlns:a16="http://schemas.microsoft.com/office/drawing/2014/main" id="{A1F6F8DD-D866-345B-2EA8-B0835CCB7E88}"/>
              </a:ext>
            </a:extLst>
          </p:cNvPr>
          <p:cNvSpPr/>
          <p:nvPr/>
        </p:nvSpPr>
        <p:spPr>
          <a:xfrm>
            <a:off x="4893367" y="4336432"/>
            <a:ext cx="1832166" cy="1725237"/>
          </a:xfrm>
          <a:custGeom>
            <a:avLst/>
            <a:gdLst>
              <a:gd name="connsiteX0" fmla="*/ 0 w 1519452"/>
              <a:gd name="connsiteY0" fmla="*/ 759726 h 1519452"/>
              <a:gd name="connsiteX1" fmla="*/ 222519 w 1519452"/>
              <a:gd name="connsiteY1" fmla="*/ 222519 h 1519452"/>
              <a:gd name="connsiteX2" fmla="*/ 759727 w 1519452"/>
              <a:gd name="connsiteY2" fmla="*/ 1 h 1519452"/>
              <a:gd name="connsiteX3" fmla="*/ 1296934 w 1519452"/>
              <a:gd name="connsiteY3" fmla="*/ 222520 h 1519452"/>
              <a:gd name="connsiteX4" fmla="*/ 1519452 w 1519452"/>
              <a:gd name="connsiteY4" fmla="*/ 759728 h 1519452"/>
              <a:gd name="connsiteX5" fmla="*/ 1296933 w 1519452"/>
              <a:gd name="connsiteY5" fmla="*/ 1296936 h 1519452"/>
              <a:gd name="connsiteX6" fmla="*/ 759725 w 1519452"/>
              <a:gd name="connsiteY6" fmla="*/ 1519454 h 1519452"/>
              <a:gd name="connsiteX7" fmla="*/ 222518 w 1519452"/>
              <a:gd name="connsiteY7" fmla="*/ 1296935 h 1519452"/>
              <a:gd name="connsiteX8" fmla="*/ 0 w 1519452"/>
              <a:gd name="connsiteY8" fmla="*/ 759727 h 1519452"/>
              <a:gd name="connsiteX9" fmla="*/ 0 w 1519452"/>
              <a:gd name="connsiteY9" fmla="*/ 759726 h 1519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452" h="1519452">
                <a:moveTo>
                  <a:pt x="0" y="759726"/>
                </a:moveTo>
                <a:cubicBezTo>
                  <a:pt x="0" y="558234"/>
                  <a:pt x="80043" y="364995"/>
                  <a:pt x="222519" y="222519"/>
                </a:cubicBezTo>
                <a:cubicBezTo>
                  <a:pt x="364996" y="80043"/>
                  <a:pt x="558235" y="1"/>
                  <a:pt x="759727" y="1"/>
                </a:cubicBezTo>
                <a:cubicBezTo>
                  <a:pt x="961219" y="1"/>
                  <a:pt x="1154458" y="80044"/>
                  <a:pt x="1296934" y="222520"/>
                </a:cubicBezTo>
                <a:cubicBezTo>
                  <a:pt x="1439410" y="364997"/>
                  <a:pt x="1519452" y="558236"/>
                  <a:pt x="1519452" y="759728"/>
                </a:cubicBezTo>
                <a:cubicBezTo>
                  <a:pt x="1519452" y="961220"/>
                  <a:pt x="1439410" y="1154459"/>
                  <a:pt x="1296933" y="1296936"/>
                </a:cubicBezTo>
                <a:cubicBezTo>
                  <a:pt x="1154457" y="1439412"/>
                  <a:pt x="961217" y="1519455"/>
                  <a:pt x="759725" y="1519454"/>
                </a:cubicBezTo>
                <a:cubicBezTo>
                  <a:pt x="558233" y="1519454"/>
                  <a:pt x="364994" y="1439411"/>
                  <a:pt x="222518" y="1296935"/>
                </a:cubicBezTo>
                <a:cubicBezTo>
                  <a:pt x="80042" y="1154459"/>
                  <a:pt x="0" y="961219"/>
                  <a:pt x="0" y="759727"/>
                </a:cubicBezTo>
                <a:lnTo>
                  <a:pt x="0" y="759726"/>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51729" tIns="251728" rIns="251729" bIns="251728" spcCol="1270" anchor="ctr"/>
          <a:lstStyle/>
          <a:p>
            <a:pPr algn="ctr" defTabSz="1022350" fontAlgn="auto">
              <a:lnSpc>
                <a:spcPct val="90000"/>
              </a:lnSpc>
              <a:spcAft>
                <a:spcPct val="35000"/>
              </a:spcAft>
              <a:defRPr/>
            </a:pPr>
            <a:r>
              <a:rPr lang="it-IT" sz="2300" dirty="0"/>
              <a:t>more transistor</a:t>
            </a:r>
          </a:p>
        </p:txBody>
      </p:sp>
      <p:sp>
        <p:nvSpPr>
          <p:cNvPr id="7" name="Figura a mano libera 21">
            <a:extLst>
              <a:ext uri="{FF2B5EF4-FFF2-40B4-BE49-F238E27FC236}">
                <a16:creationId xmlns:a16="http://schemas.microsoft.com/office/drawing/2014/main" id="{90557B3A-87D5-0880-77F2-230016FF00F5}"/>
              </a:ext>
            </a:extLst>
          </p:cNvPr>
          <p:cNvSpPr/>
          <p:nvPr/>
        </p:nvSpPr>
        <p:spPr>
          <a:xfrm rot="16200000">
            <a:off x="5647526" y="3915744"/>
            <a:ext cx="323850" cy="517525"/>
          </a:xfrm>
          <a:custGeom>
            <a:avLst/>
            <a:gdLst>
              <a:gd name="connsiteX0" fmla="*/ 0 w 323463"/>
              <a:gd name="connsiteY0" fmla="*/ 103323 h 516613"/>
              <a:gd name="connsiteX1" fmla="*/ 161732 w 323463"/>
              <a:gd name="connsiteY1" fmla="*/ 103323 h 516613"/>
              <a:gd name="connsiteX2" fmla="*/ 161732 w 323463"/>
              <a:gd name="connsiteY2" fmla="*/ 0 h 516613"/>
              <a:gd name="connsiteX3" fmla="*/ 323463 w 323463"/>
              <a:gd name="connsiteY3" fmla="*/ 258307 h 516613"/>
              <a:gd name="connsiteX4" fmla="*/ 161732 w 323463"/>
              <a:gd name="connsiteY4" fmla="*/ 516613 h 516613"/>
              <a:gd name="connsiteX5" fmla="*/ 161732 w 323463"/>
              <a:gd name="connsiteY5" fmla="*/ 413290 h 516613"/>
              <a:gd name="connsiteX6" fmla="*/ 0 w 323463"/>
              <a:gd name="connsiteY6" fmla="*/ 413290 h 516613"/>
              <a:gd name="connsiteX7" fmla="*/ 0 w 323463"/>
              <a:gd name="connsiteY7" fmla="*/ 103323 h 5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463" h="516613">
                <a:moveTo>
                  <a:pt x="0" y="103323"/>
                </a:moveTo>
                <a:lnTo>
                  <a:pt x="161732" y="103323"/>
                </a:lnTo>
                <a:lnTo>
                  <a:pt x="161732" y="0"/>
                </a:lnTo>
                <a:lnTo>
                  <a:pt x="323463" y="258307"/>
                </a:lnTo>
                <a:lnTo>
                  <a:pt x="161732" y="516613"/>
                </a:lnTo>
                <a:lnTo>
                  <a:pt x="161732" y="413290"/>
                </a:lnTo>
                <a:lnTo>
                  <a:pt x="0" y="413290"/>
                </a:lnTo>
                <a:lnTo>
                  <a:pt x="0" y="103323"/>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lIns="-2" tIns="103323" rIns="97040" bIns="103322" spcCol="1270" anchor="ctr"/>
          <a:lstStyle/>
          <a:p>
            <a:pPr algn="ctr" defTabSz="800100" fontAlgn="auto">
              <a:lnSpc>
                <a:spcPct val="90000"/>
              </a:lnSpc>
              <a:spcAft>
                <a:spcPct val="35000"/>
              </a:spcAft>
              <a:defRPr/>
            </a:pPr>
            <a:endParaRPr lang="it-IT"/>
          </a:p>
        </p:txBody>
      </p:sp>
      <p:sp>
        <p:nvSpPr>
          <p:cNvPr id="8" name="Figura a mano libera 24">
            <a:extLst>
              <a:ext uri="{FF2B5EF4-FFF2-40B4-BE49-F238E27FC236}">
                <a16:creationId xmlns:a16="http://schemas.microsoft.com/office/drawing/2014/main" id="{905204B7-60B9-AFF1-9344-0D4C7664E6F1}"/>
              </a:ext>
            </a:extLst>
          </p:cNvPr>
          <p:cNvSpPr/>
          <p:nvPr/>
        </p:nvSpPr>
        <p:spPr>
          <a:xfrm>
            <a:off x="5049038" y="2340945"/>
            <a:ext cx="1520825" cy="1519237"/>
          </a:xfrm>
          <a:custGeom>
            <a:avLst/>
            <a:gdLst>
              <a:gd name="connsiteX0" fmla="*/ 0 w 1519452"/>
              <a:gd name="connsiteY0" fmla="*/ 759726 h 1519452"/>
              <a:gd name="connsiteX1" fmla="*/ 222519 w 1519452"/>
              <a:gd name="connsiteY1" fmla="*/ 222519 h 1519452"/>
              <a:gd name="connsiteX2" fmla="*/ 759727 w 1519452"/>
              <a:gd name="connsiteY2" fmla="*/ 1 h 1519452"/>
              <a:gd name="connsiteX3" fmla="*/ 1296934 w 1519452"/>
              <a:gd name="connsiteY3" fmla="*/ 222520 h 1519452"/>
              <a:gd name="connsiteX4" fmla="*/ 1519452 w 1519452"/>
              <a:gd name="connsiteY4" fmla="*/ 759728 h 1519452"/>
              <a:gd name="connsiteX5" fmla="*/ 1296933 w 1519452"/>
              <a:gd name="connsiteY5" fmla="*/ 1296936 h 1519452"/>
              <a:gd name="connsiteX6" fmla="*/ 759725 w 1519452"/>
              <a:gd name="connsiteY6" fmla="*/ 1519454 h 1519452"/>
              <a:gd name="connsiteX7" fmla="*/ 222518 w 1519452"/>
              <a:gd name="connsiteY7" fmla="*/ 1296935 h 1519452"/>
              <a:gd name="connsiteX8" fmla="*/ 0 w 1519452"/>
              <a:gd name="connsiteY8" fmla="*/ 759727 h 1519452"/>
              <a:gd name="connsiteX9" fmla="*/ 0 w 1519452"/>
              <a:gd name="connsiteY9" fmla="*/ 759726 h 1519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452" h="1519452">
                <a:moveTo>
                  <a:pt x="0" y="759726"/>
                </a:moveTo>
                <a:cubicBezTo>
                  <a:pt x="0" y="558234"/>
                  <a:pt x="80043" y="364995"/>
                  <a:pt x="222519" y="222519"/>
                </a:cubicBezTo>
                <a:cubicBezTo>
                  <a:pt x="364996" y="80043"/>
                  <a:pt x="558235" y="1"/>
                  <a:pt x="759727" y="1"/>
                </a:cubicBezTo>
                <a:cubicBezTo>
                  <a:pt x="961219" y="1"/>
                  <a:pt x="1154458" y="80044"/>
                  <a:pt x="1296934" y="222520"/>
                </a:cubicBezTo>
                <a:cubicBezTo>
                  <a:pt x="1439410" y="364997"/>
                  <a:pt x="1519452" y="558236"/>
                  <a:pt x="1519452" y="759728"/>
                </a:cubicBezTo>
                <a:cubicBezTo>
                  <a:pt x="1519452" y="961220"/>
                  <a:pt x="1439410" y="1154459"/>
                  <a:pt x="1296933" y="1296936"/>
                </a:cubicBezTo>
                <a:cubicBezTo>
                  <a:pt x="1154457" y="1439412"/>
                  <a:pt x="961217" y="1519455"/>
                  <a:pt x="759725" y="1519454"/>
                </a:cubicBezTo>
                <a:cubicBezTo>
                  <a:pt x="558233" y="1519454"/>
                  <a:pt x="364994" y="1439411"/>
                  <a:pt x="222518" y="1296935"/>
                </a:cubicBezTo>
                <a:cubicBezTo>
                  <a:pt x="80042" y="1154459"/>
                  <a:pt x="0" y="961219"/>
                  <a:pt x="0" y="759727"/>
                </a:cubicBezTo>
                <a:lnTo>
                  <a:pt x="0" y="759726"/>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245379" tIns="245378" rIns="245379" bIns="245378" spcCol="1270" anchor="ctr"/>
          <a:lstStyle/>
          <a:p>
            <a:pPr algn="ctr" defTabSz="800100" fontAlgn="auto">
              <a:lnSpc>
                <a:spcPct val="90000"/>
              </a:lnSpc>
              <a:spcAft>
                <a:spcPct val="35000"/>
              </a:spcAft>
              <a:defRPr/>
            </a:pPr>
            <a:r>
              <a:rPr lang="it-IT" dirty="0" err="1"/>
              <a:t>decreases</a:t>
            </a:r>
            <a:r>
              <a:rPr lang="it-IT" dirty="0"/>
              <a:t>  </a:t>
            </a:r>
            <a:r>
              <a:rPr lang="el-GR" b="1" dirty="0">
                <a:latin typeface="Arial"/>
                <a:cs typeface="Arial"/>
              </a:rPr>
              <a:t>μ</a:t>
            </a:r>
            <a:endParaRPr lang="it-IT" b="1" dirty="0"/>
          </a:p>
        </p:txBody>
      </p:sp>
      <p:sp>
        <p:nvSpPr>
          <p:cNvPr id="9" name="Figura a mano libera 25">
            <a:extLst>
              <a:ext uri="{FF2B5EF4-FFF2-40B4-BE49-F238E27FC236}">
                <a16:creationId xmlns:a16="http://schemas.microsoft.com/office/drawing/2014/main" id="{7ED4A1E1-637D-7C7C-EC2E-8D2C416FB779}"/>
              </a:ext>
            </a:extLst>
          </p:cNvPr>
          <p:cNvSpPr/>
          <p:nvPr/>
        </p:nvSpPr>
        <p:spPr>
          <a:xfrm rot="600136">
            <a:off x="6730995" y="5088898"/>
            <a:ext cx="322262" cy="515937"/>
          </a:xfrm>
          <a:custGeom>
            <a:avLst/>
            <a:gdLst>
              <a:gd name="connsiteX0" fmla="*/ 0 w 322599"/>
              <a:gd name="connsiteY0" fmla="*/ 103323 h 516613"/>
              <a:gd name="connsiteX1" fmla="*/ 161300 w 322599"/>
              <a:gd name="connsiteY1" fmla="*/ 103323 h 516613"/>
              <a:gd name="connsiteX2" fmla="*/ 161300 w 322599"/>
              <a:gd name="connsiteY2" fmla="*/ 0 h 516613"/>
              <a:gd name="connsiteX3" fmla="*/ 322599 w 322599"/>
              <a:gd name="connsiteY3" fmla="*/ 258307 h 516613"/>
              <a:gd name="connsiteX4" fmla="*/ 161300 w 322599"/>
              <a:gd name="connsiteY4" fmla="*/ 516613 h 516613"/>
              <a:gd name="connsiteX5" fmla="*/ 161300 w 322599"/>
              <a:gd name="connsiteY5" fmla="*/ 413290 h 516613"/>
              <a:gd name="connsiteX6" fmla="*/ 0 w 322599"/>
              <a:gd name="connsiteY6" fmla="*/ 413290 h 516613"/>
              <a:gd name="connsiteX7" fmla="*/ 0 w 322599"/>
              <a:gd name="connsiteY7" fmla="*/ 103323 h 516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599" h="516613">
                <a:moveTo>
                  <a:pt x="0" y="103323"/>
                </a:moveTo>
                <a:lnTo>
                  <a:pt x="161300" y="103323"/>
                </a:lnTo>
                <a:lnTo>
                  <a:pt x="161300" y="0"/>
                </a:lnTo>
                <a:lnTo>
                  <a:pt x="322599" y="258307"/>
                </a:lnTo>
                <a:lnTo>
                  <a:pt x="161300" y="516613"/>
                </a:lnTo>
                <a:lnTo>
                  <a:pt x="161300" y="413290"/>
                </a:lnTo>
                <a:lnTo>
                  <a:pt x="0" y="413290"/>
                </a:lnTo>
                <a:lnTo>
                  <a:pt x="0" y="103323"/>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lIns="0" tIns="103322" rIns="96779" bIns="103323" spcCol="1270" anchor="ctr"/>
          <a:lstStyle/>
          <a:p>
            <a:pPr algn="ctr" defTabSz="800100" fontAlgn="auto">
              <a:lnSpc>
                <a:spcPct val="90000"/>
              </a:lnSpc>
              <a:spcAft>
                <a:spcPct val="35000"/>
              </a:spcAft>
              <a:defRPr/>
            </a:pPr>
            <a:endParaRPr lang="it-IT"/>
          </a:p>
        </p:txBody>
      </p:sp>
      <p:sp>
        <p:nvSpPr>
          <p:cNvPr id="10" name="Figura a mano libera 27">
            <a:extLst>
              <a:ext uri="{FF2B5EF4-FFF2-40B4-BE49-F238E27FC236}">
                <a16:creationId xmlns:a16="http://schemas.microsoft.com/office/drawing/2014/main" id="{851F2C46-A25C-D4DC-D437-251546E46C8F}"/>
              </a:ext>
            </a:extLst>
          </p:cNvPr>
          <p:cNvSpPr/>
          <p:nvPr/>
        </p:nvSpPr>
        <p:spPr>
          <a:xfrm>
            <a:off x="7214389" y="4691968"/>
            <a:ext cx="1520825" cy="1519237"/>
          </a:xfrm>
          <a:custGeom>
            <a:avLst/>
            <a:gdLst>
              <a:gd name="connsiteX0" fmla="*/ 0 w 1519452"/>
              <a:gd name="connsiteY0" fmla="*/ 759726 h 1519452"/>
              <a:gd name="connsiteX1" fmla="*/ 222519 w 1519452"/>
              <a:gd name="connsiteY1" fmla="*/ 222519 h 1519452"/>
              <a:gd name="connsiteX2" fmla="*/ 759727 w 1519452"/>
              <a:gd name="connsiteY2" fmla="*/ 1 h 1519452"/>
              <a:gd name="connsiteX3" fmla="*/ 1296934 w 1519452"/>
              <a:gd name="connsiteY3" fmla="*/ 222520 h 1519452"/>
              <a:gd name="connsiteX4" fmla="*/ 1519452 w 1519452"/>
              <a:gd name="connsiteY4" fmla="*/ 759728 h 1519452"/>
              <a:gd name="connsiteX5" fmla="*/ 1296933 w 1519452"/>
              <a:gd name="connsiteY5" fmla="*/ 1296936 h 1519452"/>
              <a:gd name="connsiteX6" fmla="*/ 759725 w 1519452"/>
              <a:gd name="connsiteY6" fmla="*/ 1519454 h 1519452"/>
              <a:gd name="connsiteX7" fmla="*/ 222518 w 1519452"/>
              <a:gd name="connsiteY7" fmla="*/ 1296935 h 1519452"/>
              <a:gd name="connsiteX8" fmla="*/ 0 w 1519452"/>
              <a:gd name="connsiteY8" fmla="*/ 759727 h 1519452"/>
              <a:gd name="connsiteX9" fmla="*/ 0 w 1519452"/>
              <a:gd name="connsiteY9" fmla="*/ 759726 h 1519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9452" h="1519452">
                <a:moveTo>
                  <a:pt x="0" y="759726"/>
                </a:moveTo>
                <a:cubicBezTo>
                  <a:pt x="0" y="558234"/>
                  <a:pt x="80043" y="364995"/>
                  <a:pt x="222519" y="222519"/>
                </a:cubicBezTo>
                <a:cubicBezTo>
                  <a:pt x="364996" y="80043"/>
                  <a:pt x="558235" y="1"/>
                  <a:pt x="759727" y="1"/>
                </a:cubicBezTo>
                <a:cubicBezTo>
                  <a:pt x="961219" y="1"/>
                  <a:pt x="1154458" y="80044"/>
                  <a:pt x="1296934" y="222520"/>
                </a:cubicBezTo>
                <a:cubicBezTo>
                  <a:pt x="1439410" y="364997"/>
                  <a:pt x="1519452" y="558236"/>
                  <a:pt x="1519452" y="759728"/>
                </a:cubicBezTo>
                <a:cubicBezTo>
                  <a:pt x="1519452" y="961220"/>
                  <a:pt x="1439410" y="1154459"/>
                  <a:pt x="1296933" y="1296936"/>
                </a:cubicBezTo>
                <a:cubicBezTo>
                  <a:pt x="1154457" y="1439412"/>
                  <a:pt x="961217" y="1519455"/>
                  <a:pt x="759725" y="1519454"/>
                </a:cubicBezTo>
                <a:cubicBezTo>
                  <a:pt x="558233" y="1519454"/>
                  <a:pt x="364994" y="1439411"/>
                  <a:pt x="222518" y="1296935"/>
                </a:cubicBezTo>
                <a:cubicBezTo>
                  <a:pt x="80042" y="1154459"/>
                  <a:pt x="0" y="961219"/>
                  <a:pt x="0" y="759727"/>
                </a:cubicBezTo>
                <a:lnTo>
                  <a:pt x="0" y="759726"/>
                </a:lnTo>
                <a:close/>
              </a:path>
            </a:pathLst>
          </a:cu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245379" tIns="245378" rIns="245379" bIns="245378" spcCol="1270" anchor="ctr"/>
          <a:lstStyle/>
          <a:p>
            <a:pPr algn="ctr" fontAlgn="auto">
              <a:spcBef>
                <a:spcPts val="0"/>
              </a:spcBef>
              <a:spcAft>
                <a:spcPts val="0"/>
              </a:spcAft>
              <a:defRPr/>
            </a:pPr>
            <a:r>
              <a:rPr lang="it-IT" dirty="0">
                <a:solidFill>
                  <a:schemeClr val="bg1"/>
                </a:solidFill>
              </a:rPr>
              <a:t>Greater </a:t>
            </a:r>
            <a:r>
              <a:rPr lang="it-IT" dirty="0" err="1">
                <a:solidFill>
                  <a:schemeClr val="bg1"/>
                </a:solidFill>
              </a:rPr>
              <a:t>heat</a:t>
            </a:r>
            <a:r>
              <a:rPr lang="it-IT" dirty="0">
                <a:solidFill>
                  <a:schemeClr val="bg1"/>
                </a:solidFill>
              </a:rPr>
              <a:t> </a:t>
            </a:r>
            <a:r>
              <a:rPr lang="it-IT" dirty="0" err="1">
                <a:solidFill>
                  <a:schemeClr val="bg1"/>
                </a:solidFill>
              </a:rPr>
              <a:t>dispersion</a:t>
            </a:r>
            <a:endParaRPr lang="it-IT" dirty="0">
              <a:solidFill>
                <a:schemeClr val="bg1"/>
              </a:solidFill>
            </a:endParaRPr>
          </a:p>
        </p:txBody>
      </p:sp>
      <p:cxnSp>
        <p:nvCxnSpPr>
          <p:cNvPr id="11" name="Connettore 2 10">
            <a:extLst>
              <a:ext uri="{FF2B5EF4-FFF2-40B4-BE49-F238E27FC236}">
                <a16:creationId xmlns:a16="http://schemas.microsoft.com/office/drawing/2014/main" id="{12DB9239-7F84-9464-3C43-BED540806B55}"/>
              </a:ext>
            </a:extLst>
          </p:cNvPr>
          <p:cNvCxnSpPr/>
          <p:nvPr/>
        </p:nvCxnSpPr>
        <p:spPr>
          <a:xfrm>
            <a:off x="6523826" y="3126757"/>
            <a:ext cx="1214437"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F069A9E4-EB3F-40CC-637A-075202620648}"/>
              </a:ext>
            </a:extLst>
          </p:cNvPr>
          <p:cNvSpPr txBox="1">
            <a:spLocks noChangeArrowheads="1"/>
          </p:cNvSpPr>
          <p:nvPr/>
        </p:nvSpPr>
        <p:spPr bwMode="auto">
          <a:xfrm>
            <a:off x="7763662" y="2725120"/>
            <a:ext cx="1920385" cy="830997"/>
          </a:xfrm>
          <a:prstGeom prst="rect">
            <a:avLst/>
          </a:prstGeom>
          <a:solidFill>
            <a:srgbClr val="00B050"/>
          </a:solidFill>
          <a:ln w="9525">
            <a:noFill/>
            <a:miter lim="800000"/>
            <a:headEnd/>
            <a:tailEnd/>
          </a:ln>
        </p:spPr>
        <p:txBody>
          <a:bodyPr wrap="square">
            <a:spAutoFit/>
          </a:bodyPr>
          <a:lstStyle/>
          <a:p>
            <a:r>
              <a:rPr lang="it-IT" sz="2400" dirty="0" err="1">
                <a:solidFill>
                  <a:schemeClr val="bg1"/>
                </a:solidFill>
              </a:rPr>
              <a:t>better</a:t>
            </a:r>
            <a:br>
              <a:rPr lang="it-IT" sz="2400" dirty="0">
                <a:solidFill>
                  <a:schemeClr val="bg1"/>
                </a:solidFill>
              </a:rPr>
            </a:br>
            <a:r>
              <a:rPr lang="it-IT" sz="2400" dirty="0">
                <a:solidFill>
                  <a:schemeClr val="bg1"/>
                </a:solidFill>
              </a:rPr>
              <a:t>performance</a:t>
            </a:r>
          </a:p>
        </p:txBody>
      </p:sp>
      <p:grpSp>
        <p:nvGrpSpPr>
          <p:cNvPr id="13" name="Gruppo 27">
            <a:extLst>
              <a:ext uri="{FF2B5EF4-FFF2-40B4-BE49-F238E27FC236}">
                <a16:creationId xmlns:a16="http://schemas.microsoft.com/office/drawing/2014/main" id="{B523462E-9568-5D83-1C4C-1D3C11CAF171}"/>
              </a:ext>
            </a:extLst>
          </p:cNvPr>
          <p:cNvGrpSpPr>
            <a:grpSpLocks/>
          </p:cNvGrpSpPr>
          <p:nvPr/>
        </p:nvGrpSpPr>
        <p:grpSpPr bwMode="auto">
          <a:xfrm>
            <a:off x="656650" y="2140920"/>
            <a:ext cx="5724300" cy="1143000"/>
            <a:chOff x="39688" y="1285860"/>
            <a:chExt cx="5175254" cy="1143008"/>
          </a:xfrm>
        </p:grpSpPr>
        <p:grpSp>
          <p:nvGrpSpPr>
            <p:cNvPr id="14" name="Gruppo 25">
              <a:extLst>
                <a:ext uri="{FF2B5EF4-FFF2-40B4-BE49-F238E27FC236}">
                  <a16:creationId xmlns:a16="http://schemas.microsoft.com/office/drawing/2014/main" id="{D488EF48-9D68-1036-7BF5-42A03165A15F}"/>
                </a:ext>
              </a:extLst>
            </p:cNvPr>
            <p:cNvGrpSpPr>
              <a:grpSpLocks/>
            </p:cNvGrpSpPr>
            <p:nvPr/>
          </p:nvGrpSpPr>
          <p:grpSpPr bwMode="auto">
            <a:xfrm>
              <a:off x="39688" y="1285860"/>
              <a:ext cx="5130806" cy="1143008"/>
              <a:chOff x="226706" y="1285860"/>
              <a:chExt cx="5130806" cy="1143008"/>
            </a:xfrm>
          </p:grpSpPr>
          <p:sp>
            <p:nvSpPr>
              <p:cNvPr id="16" name="Rettangolo 15">
                <a:extLst>
                  <a:ext uri="{FF2B5EF4-FFF2-40B4-BE49-F238E27FC236}">
                    <a16:creationId xmlns:a16="http://schemas.microsoft.com/office/drawing/2014/main" id="{93788760-8103-A828-215E-E28AC4A1675D}"/>
                  </a:ext>
                </a:extLst>
              </p:cNvPr>
              <p:cNvSpPr/>
              <p:nvPr/>
            </p:nvSpPr>
            <p:spPr>
              <a:xfrm>
                <a:off x="5143210" y="2071677"/>
                <a:ext cx="214302" cy="35719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cxnSp>
            <p:nvCxnSpPr>
              <p:cNvPr id="17" name="Connettore 2 16">
                <a:extLst>
                  <a:ext uri="{FF2B5EF4-FFF2-40B4-BE49-F238E27FC236}">
                    <a16:creationId xmlns:a16="http://schemas.microsoft.com/office/drawing/2014/main" id="{497A553A-7D1C-8527-89D8-802F1AC530CB}"/>
                  </a:ext>
                </a:extLst>
              </p:cNvPr>
              <p:cNvCxnSpPr>
                <a:stCxn id="16" idx="1"/>
              </p:cNvCxnSpPr>
              <p:nvPr/>
            </p:nvCxnSpPr>
            <p:spPr>
              <a:xfrm rot="10800000">
                <a:off x="3643104" y="1785925"/>
                <a:ext cx="1500107" cy="4651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 Box 5">
                <a:extLst>
                  <a:ext uri="{FF2B5EF4-FFF2-40B4-BE49-F238E27FC236}">
                    <a16:creationId xmlns:a16="http://schemas.microsoft.com/office/drawing/2014/main" id="{D9066674-48ED-C9AD-9FA5-62F14373898C}"/>
                  </a:ext>
                </a:extLst>
              </p:cNvPr>
              <p:cNvSpPr txBox="1">
                <a:spLocks noChangeArrowheads="1"/>
              </p:cNvSpPr>
              <p:nvPr/>
            </p:nvSpPr>
            <p:spPr bwMode="auto">
              <a:xfrm>
                <a:off x="226706" y="1285860"/>
                <a:ext cx="3924199" cy="461668"/>
              </a:xfrm>
              <a:prstGeom prst="rect">
                <a:avLst/>
              </a:prstGeom>
              <a:noFill/>
              <a:ln w="28575">
                <a:solidFill>
                  <a:schemeClr val="accent1"/>
                </a:solidFill>
                <a:miter lim="800000"/>
                <a:headEnd/>
                <a:tailEnd/>
              </a:ln>
            </p:spPr>
            <p:txBody>
              <a:bodyPr wrap="none">
                <a:spAutoFit/>
              </a:bodyPr>
              <a:lstStyle/>
              <a:p>
                <a:pPr algn="ctr" eaLnBrk="0" hangingPunct="0"/>
                <a:r>
                  <a:rPr lang="en-US" sz="2400" dirty="0"/>
                  <a:t>execution time of 1 </a:t>
                </a:r>
                <a:r>
                  <a:rPr lang="en-US" sz="2400" dirty="0" err="1"/>
                  <a:t>f.p.</a:t>
                </a:r>
                <a:r>
                  <a:rPr lang="en-US" sz="2400" dirty="0"/>
                  <a:t> operation</a:t>
                </a:r>
                <a:endParaRPr lang="it-IT" sz="2400" dirty="0"/>
              </a:p>
            </p:txBody>
          </p:sp>
        </p:grpSp>
        <p:sp>
          <p:nvSpPr>
            <p:cNvPr id="15" name="Rettangolo 26">
              <a:extLst>
                <a:ext uri="{FF2B5EF4-FFF2-40B4-BE49-F238E27FC236}">
                  <a16:creationId xmlns:a16="http://schemas.microsoft.com/office/drawing/2014/main" id="{70A6A258-9D56-BEDA-2922-A0416F56A7C9}"/>
                </a:ext>
              </a:extLst>
            </p:cNvPr>
            <p:cNvSpPr>
              <a:spLocks noChangeArrowheads="1"/>
            </p:cNvSpPr>
            <p:nvPr/>
          </p:nvSpPr>
          <p:spPr bwMode="auto">
            <a:xfrm>
              <a:off x="4889212" y="2059536"/>
              <a:ext cx="325730" cy="369332"/>
            </a:xfrm>
            <a:prstGeom prst="rect">
              <a:avLst/>
            </a:prstGeom>
            <a:noFill/>
            <a:ln w="9525">
              <a:noFill/>
              <a:miter lim="800000"/>
              <a:headEnd/>
              <a:tailEnd/>
            </a:ln>
          </p:spPr>
          <p:txBody>
            <a:bodyPr wrap="none">
              <a:spAutoFit/>
            </a:bodyPr>
            <a:lstStyle/>
            <a:p>
              <a:r>
                <a:rPr lang="el-GR" b="1">
                  <a:latin typeface="Arial" pitchFamily="34" charset="0"/>
                </a:rPr>
                <a:t>μ</a:t>
              </a:r>
              <a:endParaRPr lang="en-GB"/>
            </a:p>
          </p:txBody>
        </p:sp>
      </p:grpSp>
    </p:spTree>
    <p:extLst>
      <p:ext uri="{BB962C8B-B14F-4D97-AF65-F5344CB8AC3E}">
        <p14:creationId xmlns:p14="http://schemas.microsoft.com/office/powerpoint/2010/main" val="288997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ppt_h/2"/>
                                          </p:val>
                                        </p:tav>
                                        <p:tav tm="100000">
                                          <p:val>
                                            <p:strVal val="#ppt_y"/>
                                          </p:val>
                                        </p:tav>
                                      </p:tavLst>
                                    </p:anim>
                                    <p:anim calcmode="lin" valueType="num">
                                      <p:cBhvr>
                                        <p:cTn id="14" dur="500" fill="hold"/>
                                        <p:tgtEl>
                                          <p:spTgt spid="7"/>
                                        </p:tgtEl>
                                        <p:attrNameLst>
                                          <p:attrName>ppt_w</p:attrName>
                                        </p:attrNameLst>
                                      </p:cBhvr>
                                      <p:tavLst>
                                        <p:tav tm="0">
                                          <p:val>
                                            <p:strVal val="#ppt_w"/>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par>
                                <p:cTn id="20" presetID="9"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7"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ppt_x</p:attrName>
                                        </p:attrNameLst>
                                      </p:cBhvr>
                                      <p:tavLst>
                                        <p:tav tm="0">
                                          <p:val>
                                            <p:strVal val="#ppt_x-#ppt_w/2"/>
                                          </p:val>
                                        </p:tav>
                                        <p:tav tm="100000">
                                          <p:val>
                                            <p:strVal val="#ppt_x"/>
                                          </p:val>
                                        </p:tav>
                                      </p:tavLst>
                                    </p:anim>
                                    <p:anim calcmode="lin" valueType="num">
                                      <p:cBhvr>
                                        <p:cTn id="28" dur="500" fill="hold"/>
                                        <p:tgtEl>
                                          <p:spTgt spid="11"/>
                                        </p:tgtEl>
                                        <p:attrNameLst>
                                          <p:attrName>ppt_y</p:attrName>
                                        </p:attrNameLst>
                                      </p:cBhvr>
                                      <p:tavLst>
                                        <p:tav tm="0">
                                          <p:val>
                                            <p:strVal val="#ppt_y"/>
                                          </p:val>
                                        </p:tav>
                                        <p:tav tm="100000">
                                          <p:val>
                                            <p:strVal val="#ppt_y"/>
                                          </p:val>
                                        </p:tav>
                                      </p:tavLst>
                                    </p:anim>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strVal val="#ppt_h"/>
                                          </p:val>
                                        </p:tav>
                                        <p:tav tm="100000">
                                          <p:val>
                                            <p:strVal val="#ppt_h"/>
                                          </p:val>
                                        </p:tav>
                                      </p:tavLst>
                                    </p:anim>
                                  </p:childTnLst>
                                </p:cTn>
                              </p:par>
                            </p:childTnLst>
                          </p:cTn>
                        </p:par>
                        <p:par>
                          <p:cTn id="31" fill="hold">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dissolv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6"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strips(downRight)">
                                      <p:cBhvr>
                                        <p:cTn id="39" dur="500"/>
                                        <p:tgtEl>
                                          <p:spTgt spid="9"/>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dissolv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9">
            <a:extLst>
              <a:ext uri="{FF2B5EF4-FFF2-40B4-BE49-F238E27FC236}">
                <a16:creationId xmlns:a16="http://schemas.microsoft.com/office/drawing/2014/main" id="{C83A9E0A-6D74-F253-2113-EDE70C4B7951}"/>
              </a:ext>
            </a:extLst>
          </p:cNvPr>
          <p:cNvSpPr txBox="1">
            <a:spLocks noChangeArrowheads="1"/>
          </p:cNvSpPr>
          <p:nvPr/>
        </p:nvSpPr>
        <p:spPr bwMode="auto">
          <a:xfrm>
            <a:off x="3657296" y="3607451"/>
            <a:ext cx="5618847" cy="707886"/>
          </a:xfrm>
          <a:prstGeom prst="rect">
            <a:avLst/>
          </a:prstGeom>
          <a:noFill/>
          <a:ln w="9525">
            <a:noFill/>
            <a:miter lim="800000"/>
            <a:headEnd/>
            <a:tailEnd/>
          </a:ln>
        </p:spPr>
        <p:txBody>
          <a:bodyPr wrap="none">
            <a:spAutoFit/>
          </a:bodyPr>
          <a:lstStyle/>
          <a:p>
            <a:pPr algn="ctr" eaLnBrk="0" hangingPunct="0"/>
            <a:r>
              <a:rPr lang="it-IT" sz="4000" dirty="0"/>
              <a:t>TECHNOLOGICAL LIMITS</a:t>
            </a:r>
          </a:p>
        </p:txBody>
      </p:sp>
      <p:sp>
        <p:nvSpPr>
          <p:cNvPr id="6" name="Oval 11">
            <a:extLst>
              <a:ext uri="{FF2B5EF4-FFF2-40B4-BE49-F238E27FC236}">
                <a16:creationId xmlns:a16="http://schemas.microsoft.com/office/drawing/2014/main" id="{F35B1F9B-5509-E165-7557-7EDA6B6B1456}"/>
              </a:ext>
            </a:extLst>
          </p:cNvPr>
          <p:cNvSpPr>
            <a:spLocks noChangeArrowheads="1"/>
          </p:cNvSpPr>
          <p:nvPr/>
        </p:nvSpPr>
        <p:spPr bwMode="auto">
          <a:xfrm>
            <a:off x="5588831" y="4321826"/>
            <a:ext cx="1752600" cy="1524000"/>
          </a:xfrm>
          <a:prstGeom prst="ellipse">
            <a:avLst/>
          </a:prstGeom>
          <a:solidFill>
            <a:srgbClr val="C00000"/>
          </a:solidFill>
          <a:ln w="9525">
            <a:solidFill>
              <a:schemeClr val="tx1"/>
            </a:solidFill>
            <a:round/>
            <a:headEnd/>
            <a:tailEnd/>
          </a:ln>
        </p:spPr>
        <p:txBody>
          <a:bodyPr wrap="none" anchor="ctr"/>
          <a:lstStyle/>
          <a:p>
            <a:pPr algn="ctr" eaLnBrk="0" hangingPunct="0"/>
            <a:r>
              <a:rPr lang="it-IT" sz="3200">
                <a:solidFill>
                  <a:schemeClr val="bg1"/>
                </a:solidFill>
              </a:rPr>
              <a:t>STOP!</a:t>
            </a:r>
          </a:p>
        </p:txBody>
      </p:sp>
      <p:sp>
        <p:nvSpPr>
          <p:cNvPr id="7" name="Titolo 1">
            <a:extLst>
              <a:ext uri="{FF2B5EF4-FFF2-40B4-BE49-F238E27FC236}">
                <a16:creationId xmlns:a16="http://schemas.microsoft.com/office/drawing/2014/main" id="{CF483850-5A40-43F1-FFB0-6F28B9823F44}"/>
              </a:ext>
            </a:extLst>
          </p:cNvPr>
          <p:cNvSpPr txBox="1">
            <a:spLocks/>
          </p:cNvSpPr>
          <p:nvPr/>
        </p:nvSpPr>
        <p:spPr>
          <a:xfrm>
            <a:off x="3047244" y="1032526"/>
            <a:ext cx="7793037" cy="646331"/>
          </a:xfrm>
          <a:prstGeom prst="rect">
            <a:avLst/>
          </a:prstGeom>
        </p:spPr>
        <p:txBody>
          <a:bodyPr>
            <a:spAutoFit/>
          </a:bodyPr>
          <a:lstStyle/>
          <a:p>
            <a:pPr eaLnBrk="0" fontAlgn="auto" hangingPunct="0">
              <a:spcBef>
                <a:spcPts val="0"/>
              </a:spcBef>
              <a:spcAft>
                <a:spcPts val="0"/>
              </a:spcAft>
              <a:defRPr/>
            </a:pPr>
            <a:r>
              <a:rPr lang="it-IT" sz="3600" kern="0" dirty="0">
                <a:latin typeface="Tahoma"/>
                <a:ea typeface="+mj-ea"/>
                <a:cs typeface="+mj-cs"/>
              </a:rPr>
              <a:t>To reduce µ: </a:t>
            </a:r>
            <a:r>
              <a:rPr lang="it-IT" sz="3600" kern="0" dirty="0" err="1">
                <a:latin typeface="+mn-lt"/>
                <a:cs typeface="+mn-cs"/>
              </a:rPr>
              <a:t>minimize</a:t>
            </a:r>
            <a:r>
              <a:rPr lang="it-IT" sz="3600" kern="0" dirty="0">
                <a:latin typeface="+mn-lt"/>
                <a:cs typeface="+mn-cs"/>
              </a:rPr>
              <a:t> </a:t>
            </a:r>
            <a:r>
              <a:rPr lang="it-IT" sz="3600" kern="0" dirty="0" err="1">
                <a:latin typeface="+mn-lt"/>
                <a:cs typeface="+mn-cs"/>
              </a:rPr>
              <a:t>distances</a:t>
            </a:r>
            <a:endParaRPr lang="it-IT" sz="3600" kern="0" dirty="0">
              <a:latin typeface="+mj-lt"/>
              <a:ea typeface="+mj-ea"/>
              <a:cs typeface="+mj-cs"/>
            </a:endParaRPr>
          </a:p>
        </p:txBody>
      </p:sp>
      <p:sp>
        <p:nvSpPr>
          <p:cNvPr id="8" name="Rettangolo 10">
            <a:extLst>
              <a:ext uri="{FF2B5EF4-FFF2-40B4-BE49-F238E27FC236}">
                <a16:creationId xmlns:a16="http://schemas.microsoft.com/office/drawing/2014/main" id="{9DE3E28E-D7D5-D7A0-1E05-A63F088B7DFA}"/>
              </a:ext>
            </a:extLst>
          </p:cNvPr>
          <p:cNvSpPr>
            <a:spLocks noChangeArrowheads="1"/>
          </p:cNvSpPr>
          <p:nvPr/>
        </p:nvSpPr>
        <p:spPr bwMode="auto">
          <a:xfrm>
            <a:off x="3641943" y="2605184"/>
            <a:ext cx="5632569" cy="640515"/>
          </a:xfrm>
          <a:prstGeom prst="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path path="circle">
              <a:fillToRect l="50000" t="50000" r="50000" b="50000"/>
            </a:path>
            <a:tileRect/>
          </a:gradFill>
          <a:ln w="9525">
            <a:solidFill>
              <a:schemeClr val="tx2"/>
            </a:solidFill>
            <a:miter lim="800000"/>
            <a:headEnd/>
            <a:tailEnd/>
          </a:ln>
        </p:spPr>
        <p:txBody>
          <a:bodyPr tIns="180000" bIns="180000">
            <a:spAutoFit/>
          </a:bodyPr>
          <a:lstStyle/>
          <a:p>
            <a:pPr marL="182563" lvl="1" indent="-1588" algn="ctr" fontAlgn="auto">
              <a:spcBef>
                <a:spcPts val="0"/>
              </a:spcBef>
              <a:spcAft>
                <a:spcPts val="0"/>
              </a:spcAft>
              <a:buSzPct val="127000"/>
              <a:defRPr/>
            </a:pPr>
            <a:r>
              <a:rPr lang="en-US" dirty="0">
                <a:latin typeface="+mn-lt"/>
                <a:cs typeface="+mn-cs"/>
              </a:rPr>
              <a:t>The miniaturization process cannot proceed indefinitely!</a:t>
            </a:r>
            <a:endParaRPr lang="it-IT" dirty="0">
              <a:latin typeface="+mn-lt"/>
              <a:cs typeface="+mn-cs"/>
            </a:endParaRPr>
          </a:p>
        </p:txBody>
      </p:sp>
      <p:sp>
        <p:nvSpPr>
          <p:cNvPr id="9" name="CasellaDiTesto 8">
            <a:extLst>
              <a:ext uri="{FF2B5EF4-FFF2-40B4-BE49-F238E27FC236}">
                <a16:creationId xmlns:a16="http://schemas.microsoft.com/office/drawing/2014/main" id="{C4E8FE9C-1770-C4B0-00DE-01857735A983}"/>
              </a:ext>
            </a:extLst>
          </p:cNvPr>
          <p:cNvSpPr txBox="1">
            <a:spLocks noChangeArrowheads="1"/>
          </p:cNvSpPr>
          <p:nvPr/>
        </p:nvSpPr>
        <p:spPr bwMode="auto">
          <a:xfrm>
            <a:off x="3959571" y="2231088"/>
            <a:ext cx="4998420" cy="369332"/>
          </a:xfrm>
          <a:prstGeom prst="rect">
            <a:avLst/>
          </a:prstGeom>
          <a:noFill/>
          <a:ln w="9525">
            <a:noFill/>
            <a:miter lim="800000"/>
            <a:headEnd/>
            <a:tailEnd/>
          </a:ln>
        </p:spPr>
        <p:txBody>
          <a:bodyPr wrap="none">
            <a:spAutoFit/>
          </a:bodyPr>
          <a:lstStyle/>
          <a:p>
            <a:pPr marL="182563" lvl="1" indent="-1588" algn="ctr">
              <a:buSzPct val="127000"/>
            </a:pPr>
            <a:r>
              <a:rPr lang="en-US" b="1" dirty="0"/>
              <a:t>problems of packaging, cooling and dispersion</a:t>
            </a:r>
            <a:r>
              <a:rPr lang="it-IT" dirty="0"/>
              <a:t> </a:t>
            </a:r>
          </a:p>
        </p:txBody>
      </p:sp>
    </p:spTree>
    <p:extLst>
      <p:ext uri="{BB962C8B-B14F-4D97-AF65-F5344CB8AC3E}">
        <p14:creationId xmlns:p14="http://schemas.microsoft.com/office/powerpoint/2010/main" val="210219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3" presetClass="entr" presetSubtype="16"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F79BE605-33AC-F5B5-96D5-B56B04C1544D}"/>
              </a:ext>
            </a:extLst>
          </p:cNvPr>
          <p:cNvSpPr>
            <a:spLocks noGrp="1"/>
          </p:cNvSpPr>
          <p:nvPr>
            <p:ph type="title"/>
          </p:nvPr>
        </p:nvSpPr>
        <p:spPr>
          <a:xfrm>
            <a:off x="1939265" y="497523"/>
            <a:ext cx="9144000" cy="1143000"/>
          </a:xfrm>
        </p:spPr>
        <p:txBody>
          <a:bodyPr>
            <a:normAutofit/>
          </a:bodyPr>
          <a:lstStyle/>
          <a:p>
            <a:pPr algn="ctr"/>
            <a:r>
              <a:rPr lang="it-IT" dirty="0"/>
              <a:t>Quantum computers </a:t>
            </a:r>
          </a:p>
        </p:txBody>
      </p:sp>
      <p:sp>
        <p:nvSpPr>
          <p:cNvPr id="7" name="Segnaposto contenuto 3">
            <a:extLst>
              <a:ext uri="{FF2B5EF4-FFF2-40B4-BE49-F238E27FC236}">
                <a16:creationId xmlns:a16="http://schemas.microsoft.com/office/drawing/2014/main" id="{31E5A11E-4BEF-A370-876D-0D90807A6234}"/>
              </a:ext>
            </a:extLst>
          </p:cNvPr>
          <p:cNvSpPr txBox="1">
            <a:spLocks/>
          </p:cNvSpPr>
          <p:nvPr/>
        </p:nvSpPr>
        <p:spPr>
          <a:xfrm>
            <a:off x="3068036" y="3830430"/>
            <a:ext cx="7772400" cy="2125216"/>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dirty="0" err="1"/>
              <a:t>Despite</a:t>
            </a:r>
            <a:r>
              <a:rPr lang="it-IT" dirty="0"/>
              <a:t> the </a:t>
            </a:r>
            <a:r>
              <a:rPr lang="it-IT" dirty="0" err="1"/>
              <a:t>advantages</a:t>
            </a:r>
            <a:r>
              <a:rPr lang="it-IT" dirty="0"/>
              <a:t> </a:t>
            </a:r>
            <a:r>
              <a:rPr lang="it-IT" dirty="0" err="1"/>
              <a:t>obtained</a:t>
            </a:r>
            <a:r>
              <a:rPr lang="it-IT" dirty="0"/>
              <a:t>, </a:t>
            </a:r>
            <a:r>
              <a:rPr lang="it-IT" dirty="0" err="1"/>
              <a:t>these</a:t>
            </a:r>
            <a:r>
              <a:rPr lang="it-IT" dirty="0"/>
              <a:t> </a:t>
            </a:r>
            <a:r>
              <a:rPr lang="it-IT" dirty="0" err="1"/>
              <a:t>need</a:t>
            </a:r>
            <a:r>
              <a:rPr lang="it-IT" dirty="0"/>
              <a:t> </a:t>
            </a:r>
            <a:r>
              <a:rPr lang="it-IT" dirty="0" err="1"/>
              <a:t>important</a:t>
            </a:r>
            <a:r>
              <a:rPr lang="it-IT" dirty="0"/>
              <a:t> </a:t>
            </a:r>
            <a:r>
              <a:rPr lang="it-IT" dirty="0" err="1"/>
              <a:t>conceptual</a:t>
            </a:r>
            <a:r>
              <a:rPr lang="it-IT" dirty="0"/>
              <a:t> </a:t>
            </a:r>
            <a:r>
              <a:rPr lang="it-IT" dirty="0" err="1"/>
              <a:t>changes</a:t>
            </a:r>
            <a:r>
              <a:rPr lang="it-IT" dirty="0"/>
              <a:t> on standard </a:t>
            </a:r>
            <a:r>
              <a:rPr lang="it-IT" dirty="0" err="1"/>
              <a:t>algorithms</a:t>
            </a:r>
            <a:r>
              <a:rPr lang="it-IT" dirty="0"/>
              <a:t>.</a:t>
            </a:r>
            <a:endParaRPr lang="it-IT" b="1" dirty="0">
              <a:solidFill>
                <a:srgbClr val="FF0000"/>
              </a:solidFill>
            </a:endParaRPr>
          </a:p>
          <a:p>
            <a:pPr marL="0" indent="0">
              <a:buFont typeface="Arial" panose="020B0604020202020204" pitchFamily="34" charset="0"/>
              <a:buNone/>
            </a:pPr>
            <a:endParaRPr lang="it-IT" b="1" dirty="0">
              <a:solidFill>
                <a:srgbClr val="FF0000"/>
              </a:solidFill>
            </a:endParaRPr>
          </a:p>
          <a:p>
            <a:pPr marL="0" indent="0">
              <a:buFont typeface="Arial" panose="020B0604020202020204" pitchFamily="34" charset="0"/>
              <a:buNone/>
            </a:pPr>
            <a:r>
              <a:rPr lang="en-US" b="1" dirty="0">
                <a:solidFill>
                  <a:srgbClr val="FF0000"/>
                </a:solidFill>
              </a:rPr>
              <a:t>This still represents a limitation today!!!</a:t>
            </a:r>
            <a:endParaRPr lang="it-IT" dirty="0"/>
          </a:p>
        </p:txBody>
      </p:sp>
      <p:sp>
        <p:nvSpPr>
          <p:cNvPr id="8" name="Oval 11">
            <a:extLst>
              <a:ext uri="{FF2B5EF4-FFF2-40B4-BE49-F238E27FC236}">
                <a16:creationId xmlns:a16="http://schemas.microsoft.com/office/drawing/2014/main" id="{4850A23D-0F2E-CF33-28F8-99552F7DF379}"/>
              </a:ext>
            </a:extLst>
          </p:cNvPr>
          <p:cNvSpPr>
            <a:spLocks noChangeArrowheads="1"/>
          </p:cNvSpPr>
          <p:nvPr/>
        </p:nvSpPr>
        <p:spPr bwMode="auto">
          <a:xfrm>
            <a:off x="10466682" y="5406891"/>
            <a:ext cx="1233165" cy="777652"/>
          </a:xfrm>
          <a:prstGeom prst="ellipse">
            <a:avLst/>
          </a:prstGeom>
          <a:solidFill>
            <a:srgbClr val="C00000"/>
          </a:solidFill>
          <a:ln w="9525">
            <a:solidFill>
              <a:schemeClr val="tx1"/>
            </a:solidFill>
            <a:round/>
            <a:headEnd/>
            <a:tailEnd/>
          </a:ln>
        </p:spPr>
        <p:txBody>
          <a:bodyPr wrap="none" anchor="ctr"/>
          <a:lstStyle/>
          <a:p>
            <a:pPr algn="ctr" eaLnBrk="0" hangingPunct="0"/>
            <a:r>
              <a:rPr lang="it-IT" sz="3200" baseline="0" dirty="0">
                <a:solidFill>
                  <a:schemeClr val="bg1"/>
                </a:solidFill>
              </a:rPr>
              <a:t>STOP!</a:t>
            </a:r>
          </a:p>
        </p:txBody>
      </p:sp>
      <p:sp>
        <p:nvSpPr>
          <p:cNvPr id="9" name="Rectangle 3">
            <a:extLst>
              <a:ext uri="{FF2B5EF4-FFF2-40B4-BE49-F238E27FC236}">
                <a16:creationId xmlns:a16="http://schemas.microsoft.com/office/drawing/2014/main" id="{7E8AE0CD-B962-0648-1CC1-63C1644E9FEF}"/>
              </a:ext>
            </a:extLst>
          </p:cNvPr>
          <p:cNvSpPr txBox="1">
            <a:spLocks noChangeArrowheads="1"/>
          </p:cNvSpPr>
          <p:nvPr/>
        </p:nvSpPr>
        <p:spPr>
          <a:xfrm>
            <a:off x="276160" y="1793667"/>
            <a:ext cx="11801283" cy="2494642"/>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algn="ctr">
              <a:lnSpc>
                <a:spcPct val="90000"/>
              </a:lnSpc>
              <a:buFont typeface="Wingdings" pitchFamily="2" charset="2"/>
              <a:buNone/>
            </a:pPr>
            <a:r>
              <a:rPr lang="en-US" sz="2400" dirty="0"/>
              <a:t>computer with a revised memory (first idea </a:t>
            </a:r>
            <a:r>
              <a:rPr lang="it-IT" sz="1600" b="0" i="0" dirty="0">
                <a:solidFill>
                  <a:srgbClr val="202122"/>
                </a:solidFill>
                <a:effectLst/>
                <a:latin typeface="Arial" panose="020B0604020202020204" pitchFamily="34" charset="0"/>
              </a:rPr>
              <a:t> </a:t>
            </a:r>
            <a:r>
              <a:rPr lang="it-IT" sz="1600" b="0" i="0" u="none" strike="noStrike" dirty="0">
                <a:solidFill>
                  <a:srgbClr val="0645AD"/>
                </a:solidFill>
                <a:effectLst/>
                <a:latin typeface="Arial" panose="020B0604020202020204" pitchFamily="34" charset="0"/>
                <a:hlinkClick r:id="rId2" tooltip="1980"/>
              </a:rPr>
              <a:t>1980</a:t>
            </a:r>
            <a:r>
              <a:rPr lang="it-IT" sz="1600" b="0" i="0" u="none" strike="noStrike" dirty="0">
                <a:solidFill>
                  <a:srgbClr val="0645AD"/>
                </a:solidFill>
                <a:effectLst/>
                <a:latin typeface="Arial" panose="020B0604020202020204" pitchFamily="34" charset="0"/>
              </a:rPr>
              <a:t>)</a:t>
            </a:r>
            <a:r>
              <a:rPr lang="en-US" sz="2400" dirty="0"/>
              <a:t>... </a:t>
            </a:r>
          </a:p>
          <a:p>
            <a:pPr algn="ctr">
              <a:lnSpc>
                <a:spcPct val="90000"/>
              </a:lnSpc>
              <a:buFont typeface="Wingdings" pitchFamily="2" charset="2"/>
              <a:buNone/>
            </a:pPr>
            <a:r>
              <a:rPr lang="en-US" sz="2400" dirty="0"/>
              <a:t>different data storing (different numerical representation), faster access to them.</a:t>
            </a:r>
          </a:p>
          <a:p>
            <a:pPr algn="ctr">
              <a:lnSpc>
                <a:spcPct val="90000"/>
              </a:lnSpc>
              <a:buFont typeface="Wingdings" pitchFamily="2" charset="2"/>
              <a:buNone/>
            </a:pPr>
            <a:endParaRPr lang="en-US" sz="2400" b="1" dirty="0"/>
          </a:p>
          <a:p>
            <a:pPr algn="ctr">
              <a:lnSpc>
                <a:spcPct val="90000"/>
              </a:lnSpc>
              <a:buFont typeface="Wingdings" pitchFamily="2" charset="2"/>
              <a:buNone/>
            </a:pPr>
            <a:r>
              <a:rPr lang="en-US" sz="2400" b="1" dirty="0"/>
              <a:t>Quantum algorithms</a:t>
            </a:r>
            <a:r>
              <a:rPr lang="en-US" sz="2400" dirty="0"/>
              <a:t>, designed to run on </a:t>
            </a:r>
            <a:r>
              <a:rPr lang="en-US" sz="2400" b="1" dirty="0">
                <a:solidFill>
                  <a:srgbClr val="FF0000"/>
                </a:solidFill>
              </a:rPr>
              <a:t>quantum computers</a:t>
            </a:r>
            <a:r>
              <a:rPr lang="en-US" sz="1800" dirty="0"/>
              <a:t>.</a:t>
            </a:r>
          </a:p>
          <a:p>
            <a:pPr algn="just">
              <a:lnSpc>
                <a:spcPct val="90000"/>
              </a:lnSpc>
              <a:buFont typeface="Wingdings" pitchFamily="2" charset="2"/>
              <a:buNone/>
            </a:pPr>
            <a:r>
              <a:rPr lang="en-US" sz="1800" dirty="0"/>
              <a:t>In February 2019, first commercial quantum computer.</a:t>
            </a:r>
            <a:endParaRPr lang="it-IT" sz="1800" dirty="0"/>
          </a:p>
        </p:txBody>
      </p:sp>
    </p:spTree>
    <p:extLst>
      <p:ext uri="{BB962C8B-B14F-4D97-AF65-F5344CB8AC3E}">
        <p14:creationId xmlns:p14="http://schemas.microsoft.com/office/powerpoint/2010/main" val="12272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B969A57F-5DD7-DB5E-EB62-AD846794DD44}"/>
              </a:ext>
            </a:extLst>
          </p:cNvPr>
          <p:cNvSpPr/>
          <p:nvPr/>
        </p:nvSpPr>
        <p:spPr>
          <a:xfrm>
            <a:off x="2546989" y="1902454"/>
            <a:ext cx="7950200" cy="14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6" name="Group 2">
            <a:extLst>
              <a:ext uri="{FF2B5EF4-FFF2-40B4-BE49-F238E27FC236}">
                <a16:creationId xmlns:a16="http://schemas.microsoft.com/office/drawing/2014/main" id="{E4D68599-C0EF-EDFD-2952-59BB0ECB16B4}"/>
              </a:ext>
            </a:extLst>
          </p:cNvPr>
          <p:cNvGrpSpPr>
            <a:grpSpLocks/>
          </p:cNvGrpSpPr>
          <p:nvPr/>
        </p:nvGrpSpPr>
        <p:grpSpPr bwMode="auto">
          <a:xfrm>
            <a:off x="2546989" y="2199316"/>
            <a:ext cx="7491413" cy="1114425"/>
            <a:chOff x="960" y="2690"/>
            <a:chExt cx="4719" cy="702"/>
          </a:xfrm>
        </p:grpSpPr>
        <p:sp>
          <p:nvSpPr>
            <p:cNvPr id="7" name="Rectangle 3">
              <a:extLst>
                <a:ext uri="{FF2B5EF4-FFF2-40B4-BE49-F238E27FC236}">
                  <a16:creationId xmlns:a16="http://schemas.microsoft.com/office/drawing/2014/main" id="{0EF0E919-CCD7-01F0-56FD-FF10ACDD88CB}"/>
                </a:ext>
              </a:extLst>
            </p:cNvPr>
            <p:cNvSpPr>
              <a:spLocks noChangeArrowheads="1"/>
            </p:cNvSpPr>
            <p:nvPr/>
          </p:nvSpPr>
          <p:spPr bwMode="auto">
            <a:xfrm>
              <a:off x="960" y="2736"/>
              <a:ext cx="4080" cy="624"/>
            </a:xfrm>
            <a:prstGeom prst="rect">
              <a:avLst/>
            </a:prstGeom>
            <a:noFill/>
            <a:ln w="9525">
              <a:noFill/>
              <a:miter lim="800000"/>
              <a:headEnd/>
              <a:tailEnd/>
            </a:ln>
          </p:spPr>
          <p:txBody>
            <a:bodyPr wrap="none" anchor="ctr"/>
            <a:lstStyle/>
            <a:p>
              <a:pPr algn="ctr" eaLnBrk="0" hangingPunct="0"/>
              <a:endParaRPr lang="it-IT" sz="2000">
                <a:solidFill>
                  <a:schemeClr val="bg2"/>
                </a:solidFill>
                <a:latin typeface="Tech"/>
              </a:endParaRPr>
            </a:p>
          </p:txBody>
        </p:sp>
        <p:sp>
          <p:nvSpPr>
            <p:cNvPr id="8" name="Text Box 4">
              <a:extLst>
                <a:ext uri="{FF2B5EF4-FFF2-40B4-BE49-F238E27FC236}">
                  <a16:creationId xmlns:a16="http://schemas.microsoft.com/office/drawing/2014/main" id="{3DB7A15F-CC0B-0769-E30B-6503ABD705D1}"/>
                </a:ext>
              </a:extLst>
            </p:cNvPr>
            <p:cNvSpPr txBox="1">
              <a:spLocks noChangeArrowheads="1"/>
            </p:cNvSpPr>
            <p:nvPr/>
          </p:nvSpPr>
          <p:spPr bwMode="auto">
            <a:xfrm>
              <a:off x="2346" y="2690"/>
              <a:ext cx="2059" cy="523"/>
            </a:xfrm>
            <a:prstGeom prst="rect">
              <a:avLst/>
            </a:prstGeom>
            <a:noFill/>
            <a:ln w="9525">
              <a:noFill/>
              <a:miter lim="800000"/>
              <a:headEnd/>
              <a:tailEnd/>
            </a:ln>
          </p:spPr>
          <p:txBody>
            <a:bodyPr wrap="none">
              <a:spAutoFit/>
            </a:bodyPr>
            <a:lstStyle/>
            <a:p>
              <a:pPr algn="ctr" eaLnBrk="0" hangingPunct="0"/>
              <a:r>
                <a:rPr lang="it-IT" sz="4800" dirty="0">
                  <a:solidFill>
                    <a:schemeClr val="bg1"/>
                  </a:solidFill>
                  <a:latin typeface="Symbol" pitchFamily="18" charset="2"/>
                </a:rPr>
                <a:t>t=</a:t>
              </a:r>
              <a:r>
                <a:rPr lang="it-IT" sz="4800" dirty="0" err="1">
                  <a:solidFill>
                    <a:schemeClr val="bg1"/>
                  </a:solidFill>
                  <a:latin typeface="Times New Roman" pitchFamily="18" charset="0"/>
                </a:rPr>
                <a:t>k</a:t>
              </a:r>
              <a:r>
                <a:rPr lang="it-IT" sz="4800" dirty="0" err="1">
                  <a:solidFill>
                    <a:schemeClr val="bg1"/>
                  </a:solidFill>
                  <a:latin typeface="Times New Roman" pitchFamily="18" charset="0"/>
                  <a:cs typeface="Times New Roman" pitchFamily="18" charset="0"/>
                </a:rPr>
                <a:t>·T</a:t>
              </a:r>
              <a:r>
                <a:rPr lang="it-IT" sz="4800" dirty="0">
                  <a:solidFill>
                    <a:schemeClr val="bg1"/>
                  </a:solidFill>
                  <a:latin typeface="Times New Roman" pitchFamily="18" charset="0"/>
                  <a:cs typeface="Times New Roman" pitchFamily="18" charset="0"/>
                </a:rPr>
                <a:t>(n) · </a:t>
              </a:r>
              <a:r>
                <a:rPr lang="it-IT" sz="4800" dirty="0">
                  <a:solidFill>
                    <a:schemeClr val="bg1"/>
                  </a:solidFill>
                  <a:latin typeface="Symbol" pitchFamily="18" charset="2"/>
                  <a:cs typeface="Times New Roman" pitchFamily="18" charset="0"/>
                </a:rPr>
                <a:t>m</a:t>
              </a:r>
              <a:endParaRPr lang="it-IT" sz="4800" dirty="0">
                <a:solidFill>
                  <a:schemeClr val="bg1"/>
                </a:solidFill>
                <a:latin typeface="Symbol" pitchFamily="18" charset="2"/>
              </a:endParaRPr>
            </a:p>
          </p:txBody>
        </p:sp>
        <p:sp>
          <p:nvSpPr>
            <p:cNvPr id="9" name="Text Box 5">
              <a:extLst>
                <a:ext uri="{FF2B5EF4-FFF2-40B4-BE49-F238E27FC236}">
                  <a16:creationId xmlns:a16="http://schemas.microsoft.com/office/drawing/2014/main" id="{BB9BB6EF-FE24-9FCB-5428-1199ED3E9569}"/>
                </a:ext>
              </a:extLst>
            </p:cNvPr>
            <p:cNvSpPr txBox="1">
              <a:spLocks noChangeArrowheads="1"/>
            </p:cNvSpPr>
            <p:nvPr/>
          </p:nvSpPr>
          <p:spPr bwMode="auto">
            <a:xfrm>
              <a:off x="4120" y="3140"/>
              <a:ext cx="1559" cy="252"/>
            </a:xfrm>
            <a:prstGeom prst="rect">
              <a:avLst/>
            </a:prstGeom>
            <a:noFill/>
            <a:ln w="9525">
              <a:noFill/>
              <a:miter lim="800000"/>
              <a:headEnd/>
              <a:tailEnd/>
            </a:ln>
          </p:spPr>
          <p:txBody>
            <a:bodyPr wrap="none">
              <a:spAutoFit/>
            </a:bodyPr>
            <a:lstStyle/>
            <a:p>
              <a:pPr algn="ctr" eaLnBrk="0" hangingPunct="0"/>
              <a:r>
                <a:rPr lang="it-IT" sz="2000" dirty="0">
                  <a:solidFill>
                    <a:schemeClr val="bg1"/>
                  </a:solidFill>
                  <a:latin typeface="Symbol" pitchFamily="18" charset="2"/>
                </a:rPr>
                <a:t>m = </a:t>
              </a:r>
              <a:r>
                <a:rPr lang="en-US" sz="1200" dirty="0">
                  <a:solidFill>
                    <a:schemeClr val="bg1"/>
                  </a:solidFill>
                </a:rPr>
                <a:t>execution time of 1 </a:t>
              </a:r>
              <a:r>
                <a:rPr lang="en-US" sz="1200" dirty="0" err="1">
                  <a:solidFill>
                    <a:schemeClr val="bg1"/>
                  </a:solidFill>
                </a:rPr>
                <a:t>f.p.</a:t>
              </a:r>
              <a:r>
                <a:rPr lang="en-US" sz="1200" dirty="0">
                  <a:solidFill>
                    <a:schemeClr val="bg1"/>
                  </a:solidFill>
                </a:rPr>
                <a:t> operation</a:t>
              </a:r>
            </a:p>
          </p:txBody>
        </p:sp>
      </p:grpSp>
      <p:sp>
        <p:nvSpPr>
          <p:cNvPr id="10" name="Text Box 10">
            <a:extLst>
              <a:ext uri="{FF2B5EF4-FFF2-40B4-BE49-F238E27FC236}">
                <a16:creationId xmlns:a16="http://schemas.microsoft.com/office/drawing/2014/main" id="{F35D0955-EE05-5175-0A6B-7AF0B6BA660E}"/>
              </a:ext>
            </a:extLst>
          </p:cNvPr>
          <p:cNvSpPr txBox="1">
            <a:spLocks noChangeArrowheads="1"/>
          </p:cNvSpPr>
          <p:nvPr/>
        </p:nvSpPr>
        <p:spPr bwMode="auto">
          <a:xfrm>
            <a:off x="9059616" y="3849376"/>
            <a:ext cx="1437573" cy="1015663"/>
          </a:xfrm>
          <a:prstGeom prst="rect">
            <a:avLst/>
          </a:prstGeom>
          <a:noFill/>
          <a:ln w="9525">
            <a:noFill/>
            <a:miter lim="800000"/>
            <a:headEnd/>
            <a:tailEnd/>
          </a:ln>
        </p:spPr>
        <p:txBody>
          <a:bodyPr wrap="none">
            <a:spAutoFit/>
          </a:bodyPr>
          <a:lstStyle/>
          <a:p>
            <a:pPr algn="ctr" eaLnBrk="0" hangingPunct="0"/>
            <a:r>
              <a:rPr lang="it-IT" b="1" dirty="0">
                <a:solidFill>
                  <a:srgbClr val="FF0000"/>
                </a:solidFill>
              </a:rPr>
              <a:t>B:</a:t>
            </a:r>
            <a:r>
              <a:rPr lang="it-IT" dirty="0"/>
              <a:t> </a:t>
            </a:r>
            <a:r>
              <a:rPr lang="it-IT" dirty="0" err="1"/>
              <a:t>reducing</a:t>
            </a:r>
            <a:r>
              <a:rPr lang="it-IT" sz="2000" dirty="0">
                <a:latin typeface="Comic Sans MS" pitchFamily="66" charset="0"/>
              </a:rPr>
              <a:t> </a:t>
            </a:r>
            <a:r>
              <a:rPr lang="it-IT" dirty="0">
                <a:latin typeface="Symbol" pitchFamily="18" charset="2"/>
              </a:rPr>
              <a:t>m</a:t>
            </a:r>
            <a:r>
              <a:rPr lang="it-IT" sz="2000" dirty="0">
                <a:latin typeface="Symbol" pitchFamily="18" charset="2"/>
              </a:rPr>
              <a:t> </a:t>
            </a:r>
          </a:p>
          <a:p>
            <a:pPr algn="ctr" eaLnBrk="0" hangingPunct="0"/>
            <a:r>
              <a:rPr lang="it-IT" sz="2000" dirty="0"/>
              <a:t>to </a:t>
            </a:r>
            <a:r>
              <a:rPr lang="it-IT" sz="2000" dirty="0" err="1"/>
              <a:t>improve</a:t>
            </a:r>
            <a:r>
              <a:rPr lang="it-IT" sz="2000" dirty="0"/>
              <a:t> </a:t>
            </a:r>
          </a:p>
          <a:p>
            <a:pPr algn="ctr" eaLnBrk="0" hangingPunct="0"/>
            <a:r>
              <a:rPr lang="it-IT" sz="2000" dirty="0" err="1"/>
              <a:t>technology</a:t>
            </a:r>
            <a:endParaRPr lang="it-IT" sz="2000" dirty="0"/>
          </a:p>
        </p:txBody>
      </p:sp>
      <p:sp>
        <p:nvSpPr>
          <p:cNvPr id="11" name="Text Box 11">
            <a:extLst>
              <a:ext uri="{FF2B5EF4-FFF2-40B4-BE49-F238E27FC236}">
                <a16:creationId xmlns:a16="http://schemas.microsoft.com/office/drawing/2014/main" id="{155D68C1-634E-BC5E-AB5B-A35E67622376}"/>
              </a:ext>
            </a:extLst>
          </p:cNvPr>
          <p:cNvSpPr txBox="1">
            <a:spLocks noChangeArrowheads="1"/>
          </p:cNvSpPr>
          <p:nvPr/>
        </p:nvSpPr>
        <p:spPr bwMode="auto">
          <a:xfrm>
            <a:off x="5713245" y="4458242"/>
            <a:ext cx="1736757" cy="1015663"/>
          </a:xfrm>
          <a:prstGeom prst="rect">
            <a:avLst/>
          </a:prstGeom>
          <a:noFill/>
          <a:ln w="9525">
            <a:noFill/>
            <a:miter lim="800000"/>
            <a:headEnd/>
            <a:tailEnd/>
          </a:ln>
        </p:spPr>
        <p:txBody>
          <a:bodyPr wrap="none">
            <a:spAutoFit/>
          </a:bodyPr>
          <a:lstStyle/>
          <a:p>
            <a:pPr algn="ctr" eaLnBrk="0" hangingPunct="0"/>
            <a:r>
              <a:rPr lang="it-IT" sz="2000" b="1" dirty="0">
                <a:solidFill>
                  <a:srgbClr val="FF0000"/>
                </a:solidFill>
              </a:rPr>
              <a:t>A:</a:t>
            </a:r>
            <a:r>
              <a:rPr lang="it-IT" sz="2000" dirty="0"/>
              <a:t> </a:t>
            </a:r>
            <a:r>
              <a:rPr lang="it-IT" sz="2000" dirty="0" err="1"/>
              <a:t>reducing</a:t>
            </a:r>
            <a:r>
              <a:rPr lang="it-IT" sz="2000" dirty="0"/>
              <a:t> T(n)</a:t>
            </a:r>
          </a:p>
          <a:p>
            <a:pPr algn="ctr" eaLnBrk="0" hangingPunct="0"/>
            <a:r>
              <a:rPr lang="it-IT" sz="2000" dirty="0"/>
              <a:t>to </a:t>
            </a:r>
            <a:r>
              <a:rPr lang="it-IT" sz="2000" dirty="0" err="1"/>
              <a:t>optimize</a:t>
            </a:r>
            <a:r>
              <a:rPr lang="it-IT" sz="2000" dirty="0"/>
              <a:t> </a:t>
            </a:r>
          </a:p>
          <a:p>
            <a:pPr algn="ctr" eaLnBrk="0" hangingPunct="0"/>
            <a:r>
              <a:rPr lang="it-IT" sz="2000" dirty="0"/>
              <a:t>the </a:t>
            </a:r>
            <a:r>
              <a:rPr lang="it-IT" sz="2000" dirty="0" err="1"/>
              <a:t>algorithm</a:t>
            </a:r>
            <a:endParaRPr lang="it-IT" sz="2000" dirty="0"/>
          </a:p>
        </p:txBody>
      </p:sp>
      <p:sp>
        <p:nvSpPr>
          <p:cNvPr id="12" name="Text Box 12">
            <a:extLst>
              <a:ext uri="{FF2B5EF4-FFF2-40B4-BE49-F238E27FC236}">
                <a16:creationId xmlns:a16="http://schemas.microsoft.com/office/drawing/2014/main" id="{9EE28577-AAF6-24C0-3B57-1849DF9B7A78}"/>
              </a:ext>
            </a:extLst>
          </p:cNvPr>
          <p:cNvSpPr txBox="1">
            <a:spLocks noChangeArrowheads="1"/>
          </p:cNvSpPr>
          <p:nvPr/>
        </p:nvSpPr>
        <p:spPr bwMode="auto">
          <a:xfrm>
            <a:off x="3278827" y="4985379"/>
            <a:ext cx="1155700" cy="923925"/>
          </a:xfrm>
          <a:prstGeom prst="rect">
            <a:avLst/>
          </a:prstGeom>
          <a:noFill/>
          <a:ln w="9525">
            <a:noFill/>
            <a:miter lim="800000"/>
            <a:headEnd/>
            <a:tailEnd/>
          </a:ln>
        </p:spPr>
        <p:txBody>
          <a:bodyPr wrap="none">
            <a:spAutoFit/>
          </a:bodyPr>
          <a:lstStyle/>
          <a:p>
            <a:pPr algn="ctr" eaLnBrk="0" hangingPunct="0"/>
            <a:r>
              <a:rPr lang="it-IT" sz="5400"/>
              <a:t>C: ?</a:t>
            </a:r>
          </a:p>
        </p:txBody>
      </p:sp>
      <p:sp>
        <p:nvSpPr>
          <p:cNvPr id="13" name="Line 13">
            <a:extLst>
              <a:ext uri="{FF2B5EF4-FFF2-40B4-BE49-F238E27FC236}">
                <a16:creationId xmlns:a16="http://schemas.microsoft.com/office/drawing/2014/main" id="{ADAF746A-704A-12FA-47C0-F75A40BA6580}"/>
              </a:ext>
            </a:extLst>
          </p:cNvPr>
          <p:cNvSpPr>
            <a:spLocks noChangeShapeType="1"/>
          </p:cNvSpPr>
          <p:nvPr/>
        </p:nvSpPr>
        <p:spPr bwMode="auto">
          <a:xfrm>
            <a:off x="6153789" y="3262941"/>
            <a:ext cx="2514600" cy="1722438"/>
          </a:xfrm>
          <a:prstGeom prst="line">
            <a:avLst/>
          </a:prstGeom>
          <a:noFill/>
          <a:ln w="19050">
            <a:solidFill>
              <a:schemeClr val="tx2"/>
            </a:solidFill>
            <a:round/>
            <a:headEnd/>
            <a:tailEnd type="triangle" w="lg" len="lg"/>
          </a:ln>
        </p:spPr>
        <p:txBody>
          <a:bodyPr wrap="none" anchor="ctr"/>
          <a:lstStyle/>
          <a:p>
            <a:endParaRPr lang="it-IT"/>
          </a:p>
        </p:txBody>
      </p:sp>
      <p:sp>
        <p:nvSpPr>
          <p:cNvPr id="14" name="Line 14">
            <a:extLst>
              <a:ext uri="{FF2B5EF4-FFF2-40B4-BE49-F238E27FC236}">
                <a16:creationId xmlns:a16="http://schemas.microsoft.com/office/drawing/2014/main" id="{64B3564A-86DE-83D0-38AA-9908AE7B572E}"/>
              </a:ext>
            </a:extLst>
          </p:cNvPr>
          <p:cNvSpPr>
            <a:spLocks noChangeShapeType="1"/>
          </p:cNvSpPr>
          <p:nvPr/>
        </p:nvSpPr>
        <p:spPr bwMode="auto">
          <a:xfrm>
            <a:off x="6153789" y="3262941"/>
            <a:ext cx="148820" cy="1094267"/>
          </a:xfrm>
          <a:prstGeom prst="line">
            <a:avLst/>
          </a:prstGeom>
          <a:noFill/>
          <a:ln w="19050">
            <a:solidFill>
              <a:schemeClr val="tx2"/>
            </a:solidFill>
            <a:round/>
            <a:headEnd/>
            <a:tailEnd type="triangle" w="lg" len="lg"/>
          </a:ln>
        </p:spPr>
        <p:txBody>
          <a:bodyPr wrap="none" anchor="ctr"/>
          <a:lstStyle/>
          <a:p>
            <a:endParaRPr lang="it-IT"/>
          </a:p>
        </p:txBody>
      </p:sp>
      <p:sp>
        <p:nvSpPr>
          <p:cNvPr id="15" name="Line 15">
            <a:extLst>
              <a:ext uri="{FF2B5EF4-FFF2-40B4-BE49-F238E27FC236}">
                <a16:creationId xmlns:a16="http://schemas.microsoft.com/office/drawing/2014/main" id="{81A81BB0-0F67-1F59-D44F-739EFFFF5DDB}"/>
              </a:ext>
            </a:extLst>
          </p:cNvPr>
          <p:cNvSpPr>
            <a:spLocks noChangeShapeType="1"/>
          </p:cNvSpPr>
          <p:nvPr/>
        </p:nvSpPr>
        <p:spPr bwMode="auto">
          <a:xfrm flipH="1">
            <a:off x="3810639" y="3262941"/>
            <a:ext cx="2343150" cy="1793875"/>
          </a:xfrm>
          <a:prstGeom prst="line">
            <a:avLst/>
          </a:prstGeom>
          <a:noFill/>
          <a:ln w="19050">
            <a:solidFill>
              <a:schemeClr val="tx2"/>
            </a:solidFill>
            <a:round/>
            <a:headEnd/>
            <a:tailEnd type="triangle" w="lg" len="lg"/>
          </a:ln>
        </p:spPr>
        <p:txBody>
          <a:bodyPr wrap="none" anchor="ctr"/>
          <a:lstStyle/>
          <a:p>
            <a:endParaRPr lang="it-IT"/>
          </a:p>
        </p:txBody>
      </p:sp>
      <p:sp>
        <p:nvSpPr>
          <p:cNvPr id="16" name="Rectangle 3">
            <a:extLst>
              <a:ext uri="{FF2B5EF4-FFF2-40B4-BE49-F238E27FC236}">
                <a16:creationId xmlns:a16="http://schemas.microsoft.com/office/drawing/2014/main" id="{63006405-4253-2A08-01EF-FBCD4991A1E0}"/>
              </a:ext>
            </a:extLst>
          </p:cNvPr>
          <p:cNvSpPr>
            <a:spLocks noGrp="1" noChangeArrowheads="1"/>
          </p:cNvSpPr>
          <p:nvPr>
            <p:ph type="title"/>
          </p:nvPr>
        </p:nvSpPr>
        <p:spPr>
          <a:xfrm>
            <a:off x="2724789" y="759454"/>
            <a:ext cx="7772400" cy="1143000"/>
          </a:xfrm>
        </p:spPr>
        <p:txBody>
          <a:bodyPr/>
          <a:lstStyle/>
          <a:p>
            <a:r>
              <a:rPr lang="it-IT" dirty="0">
                <a:solidFill>
                  <a:srgbClr val="333399"/>
                </a:solidFill>
              </a:rPr>
              <a:t>How to reduce </a:t>
            </a:r>
            <a:r>
              <a:rPr lang="it-IT" sz="4800" dirty="0">
                <a:solidFill>
                  <a:schemeClr val="tx1"/>
                </a:solidFill>
                <a:latin typeface="Rockwell" pitchFamily="18" charset="0"/>
              </a:rPr>
              <a:t>τ</a:t>
            </a:r>
            <a:r>
              <a:rPr lang="it-IT" dirty="0">
                <a:solidFill>
                  <a:schemeClr val="tx1"/>
                </a:solidFill>
              </a:rPr>
              <a:t> ?</a:t>
            </a:r>
            <a:endParaRPr lang="it-IT" dirty="0">
              <a:solidFill>
                <a:srgbClr val="333399"/>
              </a:solidFill>
            </a:endParaRPr>
          </a:p>
        </p:txBody>
      </p:sp>
      <p:sp>
        <p:nvSpPr>
          <p:cNvPr id="17" name="Oval 11">
            <a:extLst>
              <a:ext uri="{FF2B5EF4-FFF2-40B4-BE49-F238E27FC236}">
                <a16:creationId xmlns:a16="http://schemas.microsoft.com/office/drawing/2014/main" id="{9D93EF7E-BDED-6DFA-7648-2C69B4838E75}"/>
              </a:ext>
            </a:extLst>
          </p:cNvPr>
          <p:cNvSpPr>
            <a:spLocks noChangeArrowheads="1"/>
          </p:cNvSpPr>
          <p:nvPr/>
        </p:nvSpPr>
        <p:spPr bwMode="auto">
          <a:xfrm>
            <a:off x="8971602" y="4985379"/>
            <a:ext cx="1231900" cy="1087437"/>
          </a:xfrm>
          <a:prstGeom prst="ellipse">
            <a:avLst/>
          </a:prstGeom>
          <a:solidFill>
            <a:srgbClr val="C00000"/>
          </a:solidFill>
          <a:ln w="9525">
            <a:solidFill>
              <a:schemeClr val="tx1"/>
            </a:solidFill>
            <a:round/>
            <a:headEnd/>
            <a:tailEnd/>
          </a:ln>
        </p:spPr>
        <p:txBody>
          <a:bodyPr wrap="none" anchor="ctr"/>
          <a:lstStyle/>
          <a:p>
            <a:pPr algn="ctr" eaLnBrk="0" hangingPunct="0"/>
            <a:r>
              <a:rPr lang="it-IT" sz="3200">
                <a:solidFill>
                  <a:schemeClr val="bg1"/>
                </a:solidFill>
              </a:rPr>
              <a:t>STOP!</a:t>
            </a:r>
          </a:p>
        </p:txBody>
      </p:sp>
      <p:sp>
        <p:nvSpPr>
          <p:cNvPr id="18" name="Oval 11">
            <a:extLst>
              <a:ext uri="{FF2B5EF4-FFF2-40B4-BE49-F238E27FC236}">
                <a16:creationId xmlns:a16="http://schemas.microsoft.com/office/drawing/2014/main" id="{9D43D270-1412-FF2B-4361-FC30D29ABC14}"/>
              </a:ext>
            </a:extLst>
          </p:cNvPr>
          <p:cNvSpPr>
            <a:spLocks noChangeArrowheads="1"/>
          </p:cNvSpPr>
          <p:nvPr/>
        </p:nvSpPr>
        <p:spPr bwMode="auto">
          <a:xfrm>
            <a:off x="5964877" y="5455192"/>
            <a:ext cx="1233487" cy="1087437"/>
          </a:xfrm>
          <a:prstGeom prst="ellipse">
            <a:avLst/>
          </a:prstGeom>
          <a:solidFill>
            <a:srgbClr val="C00000"/>
          </a:solidFill>
          <a:ln w="9525">
            <a:solidFill>
              <a:schemeClr val="tx1"/>
            </a:solidFill>
            <a:round/>
            <a:headEnd/>
            <a:tailEnd/>
          </a:ln>
        </p:spPr>
        <p:txBody>
          <a:bodyPr wrap="none" anchor="ctr"/>
          <a:lstStyle/>
          <a:p>
            <a:pPr algn="ctr" eaLnBrk="0" hangingPunct="0"/>
            <a:r>
              <a:rPr lang="it-IT" sz="3200">
                <a:solidFill>
                  <a:schemeClr val="bg1"/>
                </a:solidFill>
              </a:rPr>
              <a:t>STOP!</a:t>
            </a:r>
          </a:p>
        </p:txBody>
      </p:sp>
    </p:spTree>
    <p:extLst>
      <p:ext uri="{BB962C8B-B14F-4D97-AF65-F5344CB8AC3E}">
        <p14:creationId xmlns:p14="http://schemas.microsoft.com/office/powerpoint/2010/main" val="197025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100000">
                                          <p:val>
                                            <p:strVal val="#ppt_x"/>
                                          </p:val>
                                        </p:tav>
                                      </p:tavLst>
                                    </p:anim>
                                    <p:anim calcmode="lin" valueType="num">
                                      <p:cBhvr>
                                        <p:cTn id="13" dur="500" fill="hold"/>
                                        <p:tgtEl>
                                          <p:spTgt spid="14"/>
                                        </p:tgtEl>
                                        <p:attrNameLst>
                                          <p:attrName>ppt_y</p:attrName>
                                        </p:attrNameLst>
                                      </p:cBhvr>
                                      <p:tavLst>
                                        <p:tav tm="0">
                                          <p:val>
                                            <p:strVal val="#ppt_y-#ppt_h/2"/>
                                          </p:val>
                                        </p:tav>
                                        <p:tav tm="100000">
                                          <p:val>
                                            <p:strVal val="#ppt_y"/>
                                          </p:val>
                                        </p:tav>
                                      </p:tavLst>
                                    </p:anim>
                                    <p:anim calcmode="lin" valueType="num">
                                      <p:cBhvr>
                                        <p:cTn id="14" dur="500" fill="hold"/>
                                        <p:tgtEl>
                                          <p:spTgt spid="14"/>
                                        </p:tgtEl>
                                        <p:attrNameLst>
                                          <p:attrName>ppt_w</p:attrName>
                                        </p:attrNameLst>
                                      </p:cBhvr>
                                      <p:tavLst>
                                        <p:tav tm="0">
                                          <p:val>
                                            <p:strVal val="#ppt_w"/>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childTnLst>
                                </p:cTn>
                              </p:par>
                            </p:childTnLst>
                          </p:cTn>
                        </p:par>
                        <p:par>
                          <p:cTn id="16" fill="hold">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par>
                          <p:cTn id="20" fill="hold">
                            <p:stCondLst>
                              <p:cond delay="1000"/>
                            </p:stCondLst>
                            <p:childTnLst>
                              <p:par>
                                <p:cTn id="21" presetID="23" presetClass="entr" presetSubtype="16"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7" presetClass="entr" presetSubtype="1"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ppt_x</p:attrName>
                                        </p:attrNameLst>
                                      </p:cBhvr>
                                      <p:tavLst>
                                        <p:tav tm="0">
                                          <p:val>
                                            <p:strVal val="#ppt_x"/>
                                          </p:val>
                                        </p:tav>
                                        <p:tav tm="100000">
                                          <p:val>
                                            <p:strVal val="#ppt_x"/>
                                          </p:val>
                                        </p:tav>
                                      </p:tavLst>
                                    </p:anim>
                                    <p:anim calcmode="lin" valueType="num">
                                      <p:cBhvr>
                                        <p:cTn id="30" dur="500" fill="hold"/>
                                        <p:tgtEl>
                                          <p:spTgt spid="13"/>
                                        </p:tgtEl>
                                        <p:attrNameLst>
                                          <p:attrName>ppt_y</p:attrName>
                                        </p:attrNameLst>
                                      </p:cBhvr>
                                      <p:tavLst>
                                        <p:tav tm="0">
                                          <p:val>
                                            <p:strVal val="#ppt_y-#ppt_h/2"/>
                                          </p:val>
                                        </p:tav>
                                        <p:tav tm="100000">
                                          <p:val>
                                            <p:strVal val="#ppt_y"/>
                                          </p:val>
                                        </p:tav>
                                      </p:tavLst>
                                    </p:anim>
                                    <p:anim calcmode="lin" valueType="num">
                                      <p:cBhvr>
                                        <p:cTn id="31" dur="500" fill="hold"/>
                                        <p:tgtEl>
                                          <p:spTgt spid="13"/>
                                        </p:tgtEl>
                                        <p:attrNameLst>
                                          <p:attrName>ppt_w</p:attrName>
                                        </p:attrNameLst>
                                      </p:cBhvr>
                                      <p:tavLst>
                                        <p:tav tm="0">
                                          <p:val>
                                            <p:strVal val="#ppt_w"/>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child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tgtEl>
                                          <p:spTgt spid="10"/>
                                        </p:tgtEl>
                                      </p:cBhvr>
                                    </p:animEffect>
                                  </p:childTnLst>
                                </p:cTn>
                              </p:par>
                            </p:childTnLst>
                          </p:cTn>
                        </p:par>
                        <p:par>
                          <p:cTn id="37" fill="hold">
                            <p:stCondLst>
                              <p:cond delay="1000"/>
                            </p:stCondLst>
                            <p:childTnLst>
                              <p:par>
                                <p:cTn id="38" presetID="23" presetClass="entr" presetSubtype="16"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p:cTn id="40" dur="500" fill="hold"/>
                                        <p:tgtEl>
                                          <p:spTgt spid="17"/>
                                        </p:tgtEl>
                                        <p:attrNameLst>
                                          <p:attrName>ppt_w</p:attrName>
                                        </p:attrNameLst>
                                      </p:cBhvr>
                                      <p:tavLst>
                                        <p:tav tm="0">
                                          <p:val>
                                            <p:fltVal val="0"/>
                                          </p:val>
                                        </p:tav>
                                        <p:tav tm="100000">
                                          <p:val>
                                            <p:strVal val="#ppt_w"/>
                                          </p:val>
                                        </p:tav>
                                      </p:tavLst>
                                    </p:anim>
                                    <p:anim calcmode="lin" valueType="num">
                                      <p:cBhvr>
                                        <p:cTn id="41"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7" presetClass="entr" presetSubtype="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p:cTn id="46" dur="500" fill="hold"/>
                                        <p:tgtEl>
                                          <p:spTgt spid="15"/>
                                        </p:tgtEl>
                                        <p:attrNameLst>
                                          <p:attrName>ppt_x</p:attrName>
                                        </p:attrNameLst>
                                      </p:cBhvr>
                                      <p:tavLst>
                                        <p:tav tm="0">
                                          <p:val>
                                            <p:strVal val="#ppt_x"/>
                                          </p:val>
                                        </p:tav>
                                        <p:tav tm="100000">
                                          <p:val>
                                            <p:strVal val="#ppt_x"/>
                                          </p:val>
                                        </p:tav>
                                      </p:tavLst>
                                    </p:anim>
                                    <p:anim calcmode="lin" valueType="num">
                                      <p:cBhvr>
                                        <p:cTn id="47" dur="500" fill="hold"/>
                                        <p:tgtEl>
                                          <p:spTgt spid="15"/>
                                        </p:tgtEl>
                                        <p:attrNameLst>
                                          <p:attrName>ppt_y</p:attrName>
                                        </p:attrNameLst>
                                      </p:cBhvr>
                                      <p:tavLst>
                                        <p:tav tm="0">
                                          <p:val>
                                            <p:strVal val="#ppt_y-#ppt_h/2"/>
                                          </p:val>
                                        </p:tav>
                                        <p:tav tm="100000">
                                          <p:val>
                                            <p:strVal val="#ppt_y"/>
                                          </p:val>
                                        </p:tav>
                                      </p:tavLst>
                                    </p:anim>
                                    <p:anim calcmode="lin" valueType="num">
                                      <p:cBhvr>
                                        <p:cTn id="48" dur="500" fill="hold"/>
                                        <p:tgtEl>
                                          <p:spTgt spid="15"/>
                                        </p:tgtEl>
                                        <p:attrNameLst>
                                          <p:attrName>ppt_w</p:attrName>
                                        </p:attrNameLst>
                                      </p:cBhvr>
                                      <p:tavLst>
                                        <p:tav tm="0">
                                          <p:val>
                                            <p:strVal val="#ppt_w"/>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childTnLst>
                                </p:cTn>
                              </p:par>
                            </p:childTnLst>
                          </p:cTn>
                        </p:par>
                        <p:par>
                          <p:cTn id="50" fill="hold">
                            <p:stCondLst>
                              <p:cond delay="500"/>
                            </p:stCondLst>
                            <p:childTnLst>
                              <p:par>
                                <p:cTn id="51" presetID="9" presetClass="entr" presetSubtype="0"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dissolve">
                                      <p:cBhvr>
                                        <p:cTn id="5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utoUpdateAnimBg="0"/>
      <p:bldP spid="11" grpId="0" autoUpdateAnimBg="0"/>
      <p:bldP spid="12" grpId="0" autoUpdateAnimBg="0"/>
      <p:bldP spid="13" grpId="0" animBg="1"/>
      <p:bldP spid="14" grpId="0" animBg="1"/>
      <p:bldP spid="15" grpId="0" animBg="1"/>
      <p:bldP spid="17" grpId="0" animBg="1"/>
      <p:bldP spid="1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792B3BD-CE3A-5F8E-A5C6-45CE651F7390}"/>
              </a:ext>
            </a:extLst>
          </p:cNvPr>
          <p:cNvSpPr>
            <a:spLocks noGrp="1" noChangeArrowheads="1"/>
          </p:cNvSpPr>
          <p:nvPr>
            <p:ph type="title"/>
          </p:nvPr>
        </p:nvSpPr>
        <p:spPr>
          <a:xfrm>
            <a:off x="2528156" y="987426"/>
            <a:ext cx="7772400" cy="1143000"/>
          </a:xfrm>
        </p:spPr>
        <p:txBody>
          <a:bodyPr>
            <a:normAutofit/>
          </a:bodyPr>
          <a:lstStyle/>
          <a:p>
            <a:r>
              <a:rPr lang="it-IT" dirty="0">
                <a:solidFill>
                  <a:srgbClr val="333399"/>
                </a:solidFill>
              </a:rPr>
              <a:t>C: PARALLEL COMPUTING</a:t>
            </a:r>
          </a:p>
        </p:txBody>
      </p:sp>
      <p:sp>
        <p:nvSpPr>
          <p:cNvPr id="6" name="Rectangle 3">
            <a:extLst>
              <a:ext uri="{FF2B5EF4-FFF2-40B4-BE49-F238E27FC236}">
                <a16:creationId xmlns:a16="http://schemas.microsoft.com/office/drawing/2014/main" id="{0BEAC067-9469-6F1E-7124-E74DD5A0D389}"/>
              </a:ext>
            </a:extLst>
          </p:cNvPr>
          <p:cNvSpPr txBox="1">
            <a:spLocks noChangeArrowheads="1"/>
          </p:cNvSpPr>
          <p:nvPr/>
        </p:nvSpPr>
        <p:spPr>
          <a:xfrm>
            <a:off x="1698750" y="1627189"/>
            <a:ext cx="8964488" cy="16160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Wingdings" pitchFamily="2" charset="2"/>
              <a:buNone/>
            </a:pPr>
            <a:r>
              <a:rPr lang="en-US" sz="2000"/>
              <a:t>Decompose a problem</a:t>
            </a:r>
          </a:p>
          <a:p>
            <a:pPr algn="ctr">
              <a:buFont typeface="Wingdings" pitchFamily="2" charset="2"/>
              <a:buNone/>
            </a:pPr>
            <a:r>
              <a:rPr lang="en-US" sz="2000"/>
              <a:t>in more subproblems</a:t>
            </a:r>
          </a:p>
          <a:p>
            <a:pPr algn="ctr">
              <a:buFont typeface="Wingdings" pitchFamily="2" charset="2"/>
              <a:buNone/>
            </a:pPr>
            <a:r>
              <a:rPr lang="en-US" sz="2000"/>
              <a:t>and solve them </a:t>
            </a:r>
            <a:r>
              <a:rPr lang="en-US" sz="2000">
                <a:solidFill>
                  <a:srgbClr val="C00000"/>
                </a:solidFill>
              </a:rPr>
              <a:t>at the same time</a:t>
            </a:r>
          </a:p>
          <a:p>
            <a:pPr algn="ctr">
              <a:buFont typeface="Wingdings" pitchFamily="2" charset="2"/>
              <a:buNone/>
            </a:pPr>
            <a:r>
              <a:rPr lang="en-US" sz="2000"/>
              <a:t>with more processing units!</a:t>
            </a:r>
            <a:endParaRPr lang="en-GB" sz="2000" dirty="0">
              <a:solidFill>
                <a:schemeClr val="tx2"/>
              </a:solidFill>
            </a:endParaRPr>
          </a:p>
        </p:txBody>
      </p:sp>
      <p:grpSp>
        <p:nvGrpSpPr>
          <p:cNvPr id="7" name="Group 32">
            <a:extLst>
              <a:ext uri="{FF2B5EF4-FFF2-40B4-BE49-F238E27FC236}">
                <a16:creationId xmlns:a16="http://schemas.microsoft.com/office/drawing/2014/main" id="{F96E34D3-50F8-B329-E918-8C9A99D364AF}"/>
              </a:ext>
            </a:extLst>
          </p:cNvPr>
          <p:cNvGrpSpPr>
            <a:grpSpLocks/>
          </p:cNvGrpSpPr>
          <p:nvPr/>
        </p:nvGrpSpPr>
        <p:grpSpPr bwMode="auto">
          <a:xfrm>
            <a:off x="5418994" y="3838299"/>
            <a:ext cx="1524000" cy="1219200"/>
            <a:chOff x="2544" y="2352"/>
            <a:chExt cx="960" cy="768"/>
          </a:xfrm>
        </p:grpSpPr>
        <p:sp>
          <p:nvSpPr>
            <p:cNvPr id="8" name="Rectangle 4" descr="Diagonali larghe verso l'alto">
              <a:extLst>
                <a:ext uri="{FF2B5EF4-FFF2-40B4-BE49-F238E27FC236}">
                  <a16:creationId xmlns:a16="http://schemas.microsoft.com/office/drawing/2014/main" id="{7795068E-C5A0-8A19-6305-3ACB0845224B}"/>
                </a:ext>
              </a:extLst>
            </p:cNvPr>
            <p:cNvSpPr>
              <a:spLocks noChangeArrowheads="1"/>
            </p:cNvSpPr>
            <p:nvPr/>
          </p:nvSpPr>
          <p:spPr bwMode="auto">
            <a:xfrm>
              <a:off x="2544" y="2352"/>
              <a:ext cx="480" cy="384"/>
            </a:xfrm>
            <a:prstGeom prst="rect">
              <a:avLst/>
            </a:prstGeom>
            <a:pattFill prst="wdUpDiag">
              <a:fgClr>
                <a:schemeClr val="accent1"/>
              </a:fgClr>
              <a:bgClr>
                <a:schemeClr val="bg1"/>
              </a:bgClr>
            </a:pattFill>
            <a:ln w="76200">
              <a:solidFill>
                <a:schemeClr val="tx2"/>
              </a:solidFill>
              <a:miter lim="800000"/>
              <a:headEnd/>
              <a:tailEnd/>
            </a:ln>
          </p:spPr>
          <p:txBody>
            <a:bodyPr wrap="none" anchor="ctr"/>
            <a:lstStyle/>
            <a:p>
              <a:endParaRPr lang="it-IT"/>
            </a:p>
          </p:txBody>
        </p:sp>
        <p:sp>
          <p:nvSpPr>
            <p:cNvPr id="9" name="Rectangle 5" descr="Diagonali larghe verso il basso">
              <a:extLst>
                <a:ext uri="{FF2B5EF4-FFF2-40B4-BE49-F238E27FC236}">
                  <a16:creationId xmlns:a16="http://schemas.microsoft.com/office/drawing/2014/main" id="{D0625A00-24EF-C7C9-4A55-E264F3761D75}"/>
                </a:ext>
              </a:extLst>
            </p:cNvPr>
            <p:cNvSpPr>
              <a:spLocks noChangeArrowheads="1"/>
            </p:cNvSpPr>
            <p:nvPr/>
          </p:nvSpPr>
          <p:spPr bwMode="auto">
            <a:xfrm>
              <a:off x="3024" y="2352"/>
              <a:ext cx="480" cy="384"/>
            </a:xfrm>
            <a:prstGeom prst="rect">
              <a:avLst/>
            </a:prstGeom>
            <a:pattFill prst="wdDnDiag">
              <a:fgClr>
                <a:schemeClr val="accent1"/>
              </a:fgClr>
              <a:bgClr>
                <a:schemeClr val="bg1"/>
              </a:bgClr>
            </a:pattFill>
            <a:ln w="76200">
              <a:solidFill>
                <a:schemeClr val="tx2"/>
              </a:solidFill>
              <a:miter lim="800000"/>
              <a:headEnd/>
              <a:tailEnd/>
            </a:ln>
          </p:spPr>
          <p:txBody>
            <a:bodyPr wrap="none" anchor="ctr"/>
            <a:lstStyle/>
            <a:p>
              <a:endParaRPr lang="it-IT"/>
            </a:p>
          </p:txBody>
        </p:sp>
        <p:sp>
          <p:nvSpPr>
            <p:cNvPr id="10" name="Rectangle 6" descr="Diagonali larghe verso il basso">
              <a:extLst>
                <a:ext uri="{FF2B5EF4-FFF2-40B4-BE49-F238E27FC236}">
                  <a16:creationId xmlns:a16="http://schemas.microsoft.com/office/drawing/2014/main" id="{B61B766C-7281-8B18-7C32-FEDA5640FFE4}"/>
                </a:ext>
              </a:extLst>
            </p:cNvPr>
            <p:cNvSpPr>
              <a:spLocks noChangeArrowheads="1"/>
            </p:cNvSpPr>
            <p:nvPr/>
          </p:nvSpPr>
          <p:spPr bwMode="auto">
            <a:xfrm>
              <a:off x="2544" y="2736"/>
              <a:ext cx="480" cy="384"/>
            </a:xfrm>
            <a:prstGeom prst="rect">
              <a:avLst/>
            </a:prstGeom>
            <a:pattFill prst="wdDnDiag">
              <a:fgClr>
                <a:schemeClr val="accent1"/>
              </a:fgClr>
              <a:bgClr>
                <a:schemeClr val="bg1"/>
              </a:bgClr>
            </a:pattFill>
            <a:ln w="76200">
              <a:solidFill>
                <a:schemeClr val="tx2"/>
              </a:solidFill>
              <a:miter lim="800000"/>
              <a:headEnd/>
              <a:tailEnd/>
            </a:ln>
          </p:spPr>
          <p:txBody>
            <a:bodyPr wrap="none" anchor="ctr"/>
            <a:lstStyle/>
            <a:p>
              <a:endParaRPr lang="it-IT"/>
            </a:p>
          </p:txBody>
        </p:sp>
        <p:sp>
          <p:nvSpPr>
            <p:cNvPr id="11" name="Rectangle 7" descr="Diagonali larghe verso l'alto">
              <a:extLst>
                <a:ext uri="{FF2B5EF4-FFF2-40B4-BE49-F238E27FC236}">
                  <a16:creationId xmlns:a16="http://schemas.microsoft.com/office/drawing/2014/main" id="{8624D31A-E517-45FE-5C3C-2FB34192D304}"/>
                </a:ext>
              </a:extLst>
            </p:cNvPr>
            <p:cNvSpPr>
              <a:spLocks noChangeArrowheads="1"/>
            </p:cNvSpPr>
            <p:nvPr/>
          </p:nvSpPr>
          <p:spPr bwMode="auto">
            <a:xfrm>
              <a:off x="3024" y="2736"/>
              <a:ext cx="480" cy="384"/>
            </a:xfrm>
            <a:prstGeom prst="rect">
              <a:avLst/>
            </a:prstGeom>
            <a:pattFill prst="wdUpDiag">
              <a:fgClr>
                <a:schemeClr val="accent1"/>
              </a:fgClr>
              <a:bgClr>
                <a:schemeClr val="bg1"/>
              </a:bgClr>
            </a:pattFill>
            <a:ln w="76200">
              <a:solidFill>
                <a:schemeClr val="tx2"/>
              </a:solidFill>
              <a:miter lim="800000"/>
              <a:headEnd/>
              <a:tailEnd/>
            </a:ln>
          </p:spPr>
          <p:txBody>
            <a:bodyPr wrap="none" anchor="ctr"/>
            <a:lstStyle/>
            <a:p>
              <a:endParaRPr lang="it-IT"/>
            </a:p>
          </p:txBody>
        </p:sp>
        <p:sp>
          <p:nvSpPr>
            <p:cNvPr id="12" name="Text Box 8">
              <a:extLst>
                <a:ext uri="{FF2B5EF4-FFF2-40B4-BE49-F238E27FC236}">
                  <a16:creationId xmlns:a16="http://schemas.microsoft.com/office/drawing/2014/main" id="{371E6E8D-0E53-70D4-CAE5-E0B627BC477A}"/>
                </a:ext>
              </a:extLst>
            </p:cNvPr>
            <p:cNvSpPr txBox="1">
              <a:spLocks noChangeArrowheads="1"/>
            </p:cNvSpPr>
            <p:nvPr/>
          </p:nvSpPr>
          <p:spPr bwMode="auto">
            <a:xfrm>
              <a:off x="2957" y="2514"/>
              <a:ext cx="116" cy="446"/>
            </a:xfrm>
            <a:prstGeom prst="rect">
              <a:avLst/>
            </a:prstGeom>
            <a:noFill/>
            <a:ln w="9525">
              <a:noFill/>
              <a:miter lim="800000"/>
              <a:headEnd/>
              <a:tailEnd/>
            </a:ln>
          </p:spPr>
          <p:txBody>
            <a:bodyPr wrap="none">
              <a:spAutoFit/>
            </a:bodyPr>
            <a:lstStyle/>
            <a:p>
              <a:pPr algn="ctr" eaLnBrk="0" hangingPunct="0"/>
              <a:endParaRPr lang="it-IT" sz="4000">
                <a:latin typeface="Comic Sans MS" pitchFamily="66" charset="0"/>
              </a:endParaRPr>
            </a:p>
          </p:txBody>
        </p:sp>
      </p:grpSp>
      <p:sp>
        <p:nvSpPr>
          <p:cNvPr id="13" name="Text Box 28">
            <a:extLst>
              <a:ext uri="{FF2B5EF4-FFF2-40B4-BE49-F238E27FC236}">
                <a16:creationId xmlns:a16="http://schemas.microsoft.com/office/drawing/2014/main" id="{4A599D2E-5825-C8B6-54A6-FC8E4949E9A4}"/>
              </a:ext>
            </a:extLst>
          </p:cNvPr>
          <p:cNvSpPr txBox="1">
            <a:spLocks noChangeArrowheads="1"/>
          </p:cNvSpPr>
          <p:nvPr/>
        </p:nvSpPr>
        <p:spPr bwMode="auto">
          <a:xfrm>
            <a:off x="-108308" y="5763275"/>
            <a:ext cx="12365879" cy="707886"/>
          </a:xfrm>
          <a:prstGeom prst="rect">
            <a:avLst/>
          </a:prstGeom>
          <a:solidFill>
            <a:schemeClr val="bg1"/>
          </a:solidFill>
          <a:ln w="9525">
            <a:noFill/>
            <a:miter lim="800000"/>
            <a:headEnd/>
            <a:tailEnd/>
          </a:ln>
        </p:spPr>
        <p:txBody>
          <a:bodyPr wrap="square">
            <a:spAutoFit/>
          </a:bodyPr>
          <a:lstStyle/>
          <a:p>
            <a:pPr algn="ctr" eaLnBrk="0" hangingPunct="0"/>
            <a:r>
              <a:rPr lang="en-US" sz="2000" dirty="0"/>
              <a:t>Need to create machines that can distribute the work among them</a:t>
            </a:r>
          </a:p>
          <a:p>
            <a:pPr algn="ctr" eaLnBrk="0" hangingPunct="0"/>
            <a:r>
              <a:rPr lang="en-US" sz="2000" dirty="0"/>
              <a:t>hardware development</a:t>
            </a:r>
            <a:endParaRPr lang="it-IT" sz="2000" dirty="0"/>
          </a:p>
        </p:txBody>
      </p:sp>
      <p:grpSp>
        <p:nvGrpSpPr>
          <p:cNvPr id="14" name="Group 39">
            <a:extLst>
              <a:ext uri="{FF2B5EF4-FFF2-40B4-BE49-F238E27FC236}">
                <a16:creationId xmlns:a16="http://schemas.microsoft.com/office/drawing/2014/main" id="{2416C624-589A-653F-1B26-F36E39AD13B0}"/>
              </a:ext>
            </a:extLst>
          </p:cNvPr>
          <p:cNvGrpSpPr>
            <a:grpSpLocks/>
          </p:cNvGrpSpPr>
          <p:nvPr/>
        </p:nvGrpSpPr>
        <p:grpSpPr bwMode="auto">
          <a:xfrm>
            <a:off x="4504594" y="3228699"/>
            <a:ext cx="3352800" cy="2209800"/>
            <a:chOff x="1968" y="1968"/>
            <a:chExt cx="2112" cy="1392"/>
          </a:xfrm>
        </p:grpSpPr>
        <p:grpSp>
          <p:nvGrpSpPr>
            <p:cNvPr id="15" name="Group 35">
              <a:extLst>
                <a:ext uri="{FF2B5EF4-FFF2-40B4-BE49-F238E27FC236}">
                  <a16:creationId xmlns:a16="http://schemas.microsoft.com/office/drawing/2014/main" id="{9547298F-1C3F-8760-69BC-CD645C73FB48}"/>
                </a:ext>
              </a:extLst>
            </p:cNvPr>
            <p:cNvGrpSpPr>
              <a:grpSpLocks/>
            </p:cNvGrpSpPr>
            <p:nvPr/>
          </p:nvGrpSpPr>
          <p:grpSpPr bwMode="auto">
            <a:xfrm>
              <a:off x="1968" y="2976"/>
              <a:ext cx="480" cy="384"/>
              <a:chOff x="1344" y="2448"/>
              <a:chExt cx="480" cy="384"/>
            </a:xfrm>
          </p:grpSpPr>
          <p:sp>
            <p:nvSpPr>
              <p:cNvPr id="27" name="Rectangle 19" descr="Diagonali larghe verso l'alto">
                <a:extLst>
                  <a:ext uri="{FF2B5EF4-FFF2-40B4-BE49-F238E27FC236}">
                    <a16:creationId xmlns:a16="http://schemas.microsoft.com/office/drawing/2014/main" id="{AB22BBA9-CDA8-3369-94BB-8FFE464EA752}"/>
                  </a:ext>
                </a:extLst>
              </p:cNvPr>
              <p:cNvSpPr>
                <a:spLocks noChangeArrowheads="1"/>
              </p:cNvSpPr>
              <p:nvPr/>
            </p:nvSpPr>
            <p:spPr bwMode="auto">
              <a:xfrm>
                <a:off x="1344" y="2448"/>
                <a:ext cx="480" cy="384"/>
              </a:xfrm>
              <a:prstGeom prst="rect">
                <a:avLst/>
              </a:prstGeom>
              <a:pattFill prst="wdUpDiag">
                <a:fgClr>
                  <a:schemeClr val="accent1"/>
                </a:fgClr>
                <a:bgClr>
                  <a:schemeClr val="bg1"/>
                </a:bgClr>
              </a:pattFill>
              <a:ln w="76200">
                <a:solidFill>
                  <a:schemeClr val="tx2"/>
                </a:solidFill>
                <a:miter lim="800000"/>
                <a:headEnd/>
                <a:tailEnd/>
              </a:ln>
            </p:spPr>
            <p:txBody>
              <a:bodyPr wrap="none" anchor="ctr"/>
              <a:lstStyle/>
              <a:p>
                <a:endParaRPr lang="it-IT"/>
              </a:p>
            </p:txBody>
          </p:sp>
          <p:sp>
            <p:nvSpPr>
              <p:cNvPr id="28" name="Text Box 23">
                <a:extLst>
                  <a:ext uri="{FF2B5EF4-FFF2-40B4-BE49-F238E27FC236}">
                    <a16:creationId xmlns:a16="http://schemas.microsoft.com/office/drawing/2014/main" id="{C1F14636-4346-3900-0B6F-5F48D83450A9}"/>
                  </a:ext>
                </a:extLst>
              </p:cNvPr>
              <p:cNvSpPr txBox="1">
                <a:spLocks noChangeArrowheads="1"/>
              </p:cNvSpPr>
              <p:nvPr/>
            </p:nvSpPr>
            <p:spPr bwMode="auto">
              <a:xfrm>
                <a:off x="1344" y="2496"/>
                <a:ext cx="480" cy="233"/>
              </a:xfrm>
              <a:prstGeom prst="rect">
                <a:avLst/>
              </a:prstGeom>
              <a:noFill/>
              <a:ln w="9525">
                <a:noFill/>
                <a:miter lim="800000"/>
                <a:headEnd/>
                <a:tailEnd/>
              </a:ln>
            </p:spPr>
            <p:txBody>
              <a:bodyPr>
                <a:spAutoFit/>
              </a:bodyPr>
              <a:lstStyle/>
              <a:p>
                <a:pPr algn="ctr" eaLnBrk="0" hangingPunct="0"/>
                <a:endParaRPr lang="it-IT">
                  <a:latin typeface="Comic Sans MS" pitchFamily="66" charset="0"/>
                </a:endParaRPr>
              </a:p>
            </p:txBody>
          </p:sp>
        </p:grpSp>
        <p:grpSp>
          <p:nvGrpSpPr>
            <p:cNvPr id="16" name="Group 37">
              <a:extLst>
                <a:ext uri="{FF2B5EF4-FFF2-40B4-BE49-F238E27FC236}">
                  <a16:creationId xmlns:a16="http://schemas.microsoft.com/office/drawing/2014/main" id="{E6CCD60E-5160-2349-E7BF-7FC90C0BA649}"/>
                </a:ext>
              </a:extLst>
            </p:cNvPr>
            <p:cNvGrpSpPr>
              <a:grpSpLocks/>
            </p:cNvGrpSpPr>
            <p:nvPr/>
          </p:nvGrpSpPr>
          <p:grpSpPr bwMode="auto">
            <a:xfrm>
              <a:off x="3600" y="2928"/>
              <a:ext cx="480" cy="384"/>
              <a:chOff x="3072" y="2448"/>
              <a:chExt cx="480" cy="384"/>
            </a:xfrm>
          </p:grpSpPr>
          <p:sp>
            <p:nvSpPr>
              <p:cNvPr id="25" name="Rectangle 22" descr="Diagonali larghe verso l'alto">
                <a:extLst>
                  <a:ext uri="{FF2B5EF4-FFF2-40B4-BE49-F238E27FC236}">
                    <a16:creationId xmlns:a16="http://schemas.microsoft.com/office/drawing/2014/main" id="{E11A4B35-6660-DA52-618B-C57FD0939E98}"/>
                  </a:ext>
                </a:extLst>
              </p:cNvPr>
              <p:cNvSpPr>
                <a:spLocks noChangeArrowheads="1"/>
              </p:cNvSpPr>
              <p:nvPr/>
            </p:nvSpPr>
            <p:spPr bwMode="auto">
              <a:xfrm>
                <a:off x="3072" y="2448"/>
                <a:ext cx="480" cy="384"/>
              </a:xfrm>
              <a:prstGeom prst="rect">
                <a:avLst/>
              </a:prstGeom>
              <a:pattFill prst="wdUpDiag">
                <a:fgClr>
                  <a:schemeClr val="accent1"/>
                </a:fgClr>
                <a:bgClr>
                  <a:schemeClr val="bg1"/>
                </a:bgClr>
              </a:pattFill>
              <a:ln w="76200">
                <a:solidFill>
                  <a:schemeClr val="tx2"/>
                </a:solidFill>
                <a:miter lim="800000"/>
                <a:headEnd/>
                <a:tailEnd/>
              </a:ln>
            </p:spPr>
            <p:txBody>
              <a:bodyPr wrap="none" anchor="ctr"/>
              <a:lstStyle/>
              <a:p>
                <a:endParaRPr lang="it-IT"/>
              </a:p>
            </p:txBody>
          </p:sp>
          <p:sp>
            <p:nvSpPr>
              <p:cNvPr id="26" name="Text Box 25">
                <a:extLst>
                  <a:ext uri="{FF2B5EF4-FFF2-40B4-BE49-F238E27FC236}">
                    <a16:creationId xmlns:a16="http://schemas.microsoft.com/office/drawing/2014/main" id="{ECE16D37-EA6C-3D9A-4801-4EF8B9AEB398}"/>
                  </a:ext>
                </a:extLst>
              </p:cNvPr>
              <p:cNvSpPr txBox="1">
                <a:spLocks noChangeArrowheads="1"/>
              </p:cNvSpPr>
              <p:nvPr/>
            </p:nvSpPr>
            <p:spPr bwMode="auto">
              <a:xfrm>
                <a:off x="3072" y="2496"/>
                <a:ext cx="480" cy="233"/>
              </a:xfrm>
              <a:prstGeom prst="rect">
                <a:avLst/>
              </a:prstGeom>
              <a:noFill/>
              <a:ln w="9525">
                <a:noFill/>
                <a:miter lim="800000"/>
                <a:headEnd/>
                <a:tailEnd/>
              </a:ln>
            </p:spPr>
            <p:txBody>
              <a:bodyPr>
                <a:spAutoFit/>
              </a:bodyPr>
              <a:lstStyle/>
              <a:p>
                <a:pPr algn="ctr" eaLnBrk="0" hangingPunct="0"/>
                <a:endParaRPr lang="it-IT">
                  <a:latin typeface="Comic Sans MS" pitchFamily="66" charset="0"/>
                </a:endParaRPr>
              </a:p>
            </p:txBody>
          </p:sp>
        </p:grpSp>
        <p:grpSp>
          <p:nvGrpSpPr>
            <p:cNvPr id="17" name="Group 38">
              <a:extLst>
                <a:ext uri="{FF2B5EF4-FFF2-40B4-BE49-F238E27FC236}">
                  <a16:creationId xmlns:a16="http://schemas.microsoft.com/office/drawing/2014/main" id="{0FD0332C-1748-CF83-1D34-46056B8C0633}"/>
                </a:ext>
              </a:extLst>
            </p:cNvPr>
            <p:cNvGrpSpPr>
              <a:grpSpLocks/>
            </p:cNvGrpSpPr>
            <p:nvPr/>
          </p:nvGrpSpPr>
          <p:grpSpPr bwMode="auto">
            <a:xfrm>
              <a:off x="3600" y="1968"/>
              <a:ext cx="480" cy="384"/>
              <a:chOff x="3936" y="2448"/>
              <a:chExt cx="480" cy="384"/>
            </a:xfrm>
          </p:grpSpPr>
          <p:sp>
            <p:nvSpPr>
              <p:cNvPr id="23" name="Rectangle 20" descr="Diagonali larghe verso il basso">
                <a:extLst>
                  <a:ext uri="{FF2B5EF4-FFF2-40B4-BE49-F238E27FC236}">
                    <a16:creationId xmlns:a16="http://schemas.microsoft.com/office/drawing/2014/main" id="{55FBEDB1-6E40-118D-5794-D20131B7BA80}"/>
                  </a:ext>
                </a:extLst>
              </p:cNvPr>
              <p:cNvSpPr>
                <a:spLocks noChangeArrowheads="1"/>
              </p:cNvSpPr>
              <p:nvPr/>
            </p:nvSpPr>
            <p:spPr bwMode="auto">
              <a:xfrm>
                <a:off x="3936" y="2448"/>
                <a:ext cx="480" cy="384"/>
              </a:xfrm>
              <a:prstGeom prst="rect">
                <a:avLst/>
              </a:prstGeom>
              <a:pattFill prst="wdDnDiag">
                <a:fgClr>
                  <a:schemeClr val="accent1"/>
                </a:fgClr>
                <a:bgClr>
                  <a:schemeClr val="bg1"/>
                </a:bgClr>
              </a:pattFill>
              <a:ln w="76200">
                <a:solidFill>
                  <a:schemeClr val="tx2"/>
                </a:solidFill>
                <a:miter lim="800000"/>
                <a:headEnd/>
                <a:tailEnd/>
              </a:ln>
            </p:spPr>
            <p:txBody>
              <a:bodyPr wrap="none" anchor="ctr"/>
              <a:lstStyle/>
              <a:p>
                <a:endParaRPr lang="it-IT"/>
              </a:p>
            </p:txBody>
          </p:sp>
          <p:sp>
            <p:nvSpPr>
              <p:cNvPr id="24" name="Text Box 26">
                <a:extLst>
                  <a:ext uri="{FF2B5EF4-FFF2-40B4-BE49-F238E27FC236}">
                    <a16:creationId xmlns:a16="http://schemas.microsoft.com/office/drawing/2014/main" id="{91C71569-0A3A-9D94-0F81-38420889D271}"/>
                  </a:ext>
                </a:extLst>
              </p:cNvPr>
              <p:cNvSpPr txBox="1">
                <a:spLocks noChangeArrowheads="1"/>
              </p:cNvSpPr>
              <p:nvPr/>
            </p:nvSpPr>
            <p:spPr bwMode="auto">
              <a:xfrm>
                <a:off x="3936" y="2448"/>
                <a:ext cx="480" cy="233"/>
              </a:xfrm>
              <a:prstGeom prst="rect">
                <a:avLst/>
              </a:prstGeom>
              <a:noFill/>
              <a:ln w="9525">
                <a:noFill/>
                <a:miter lim="800000"/>
                <a:headEnd/>
                <a:tailEnd/>
              </a:ln>
            </p:spPr>
            <p:txBody>
              <a:bodyPr>
                <a:spAutoFit/>
              </a:bodyPr>
              <a:lstStyle/>
              <a:p>
                <a:pPr algn="ctr" eaLnBrk="0" hangingPunct="0"/>
                <a:endParaRPr lang="it-IT">
                  <a:latin typeface="Comic Sans MS" pitchFamily="66" charset="0"/>
                </a:endParaRPr>
              </a:p>
            </p:txBody>
          </p:sp>
        </p:grpSp>
        <p:grpSp>
          <p:nvGrpSpPr>
            <p:cNvPr id="18" name="Group 36">
              <a:extLst>
                <a:ext uri="{FF2B5EF4-FFF2-40B4-BE49-F238E27FC236}">
                  <a16:creationId xmlns:a16="http://schemas.microsoft.com/office/drawing/2014/main" id="{8213B712-A982-4046-8322-CD47782912B2}"/>
                </a:ext>
              </a:extLst>
            </p:cNvPr>
            <p:cNvGrpSpPr>
              <a:grpSpLocks/>
            </p:cNvGrpSpPr>
            <p:nvPr/>
          </p:nvGrpSpPr>
          <p:grpSpPr bwMode="auto">
            <a:xfrm>
              <a:off x="1968" y="2016"/>
              <a:ext cx="486" cy="384"/>
              <a:chOff x="2250" y="2016"/>
              <a:chExt cx="486" cy="384"/>
            </a:xfrm>
          </p:grpSpPr>
          <p:sp>
            <p:nvSpPr>
              <p:cNvPr id="19" name="Rectangle 21" descr="Diagonali larghe verso il basso">
                <a:extLst>
                  <a:ext uri="{FF2B5EF4-FFF2-40B4-BE49-F238E27FC236}">
                    <a16:creationId xmlns:a16="http://schemas.microsoft.com/office/drawing/2014/main" id="{97A2BC34-7A6A-15BF-E043-1726CF8453EF}"/>
                  </a:ext>
                </a:extLst>
              </p:cNvPr>
              <p:cNvSpPr>
                <a:spLocks noChangeArrowheads="1"/>
              </p:cNvSpPr>
              <p:nvPr/>
            </p:nvSpPr>
            <p:spPr bwMode="auto">
              <a:xfrm>
                <a:off x="2250" y="2016"/>
                <a:ext cx="480" cy="384"/>
              </a:xfrm>
              <a:prstGeom prst="rect">
                <a:avLst/>
              </a:prstGeom>
              <a:pattFill prst="wdDnDiag">
                <a:fgClr>
                  <a:schemeClr val="accent1"/>
                </a:fgClr>
                <a:bgClr>
                  <a:schemeClr val="bg1"/>
                </a:bgClr>
              </a:pattFill>
              <a:ln w="76200">
                <a:solidFill>
                  <a:schemeClr val="tx2"/>
                </a:solidFill>
                <a:miter lim="800000"/>
                <a:headEnd/>
                <a:tailEnd/>
              </a:ln>
            </p:spPr>
            <p:txBody>
              <a:bodyPr wrap="none" anchor="ctr"/>
              <a:lstStyle/>
              <a:p>
                <a:endParaRPr lang="it-IT"/>
              </a:p>
            </p:txBody>
          </p:sp>
          <p:grpSp>
            <p:nvGrpSpPr>
              <p:cNvPr id="20" name="Group 31">
                <a:extLst>
                  <a:ext uri="{FF2B5EF4-FFF2-40B4-BE49-F238E27FC236}">
                    <a16:creationId xmlns:a16="http://schemas.microsoft.com/office/drawing/2014/main" id="{2A987801-6A8F-A99D-0857-F3CABA87A01C}"/>
                  </a:ext>
                </a:extLst>
              </p:cNvPr>
              <p:cNvGrpSpPr>
                <a:grpSpLocks/>
              </p:cNvGrpSpPr>
              <p:nvPr/>
            </p:nvGrpSpPr>
            <p:grpSpPr bwMode="auto">
              <a:xfrm>
                <a:off x="2256" y="2016"/>
                <a:ext cx="480" cy="327"/>
                <a:chOff x="2352" y="2464"/>
                <a:chExt cx="480" cy="327"/>
              </a:xfrm>
            </p:grpSpPr>
            <p:sp>
              <p:nvSpPr>
                <p:cNvPr id="21" name="Text Box 24">
                  <a:extLst>
                    <a:ext uri="{FF2B5EF4-FFF2-40B4-BE49-F238E27FC236}">
                      <a16:creationId xmlns:a16="http://schemas.microsoft.com/office/drawing/2014/main" id="{6FB5F142-F374-4D4F-EF7D-0C2D3FEAAB0E}"/>
                    </a:ext>
                  </a:extLst>
                </p:cNvPr>
                <p:cNvSpPr txBox="1">
                  <a:spLocks noChangeArrowheads="1"/>
                </p:cNvSpPr>
                <p:nvPr/>
              </p:nvSpPr>
              <p:spPr bwMode="auto">
                <a:xfrm>
                  <a:off x="2352" y="2496"/>
                  <a:ext cx="480" cy="233"/>
                </a:xfrm>
                <a:prstGeom prst="rect">
                  <a:avLst/>
                </a:prstGeom>
                <a:noFill/>
                <a:ln w="9525">
                  <a:noFill/>
                  <a:miter lim="800000"/>
                  <a:headEnd/>
                  <a:tailEnd/>
                </a:ln>
              </p:spPr>
              <p:txBody>
                <a:bodyPr>
                  <a:spAutoFit/>
                </a:bodyPr>
                <a:lstStyle/>
                <a:p>
                  <a:pPr algn="ctr" eaLnBrk="0" hangingPunct="0"/>
                  <a:endParaRPr lang="it-IT">
                    <a:latin typeface="Comic Sans MS" pitchFamily="66" charset="0"/>
                  </a:endParaRPr>
                </a:p>
              </p:txBody>
            </p:sp>
            <p:sp>
              <p:nvSpPr>
                <p:cNvPr id="22" name="Text Box 30">
                  <a:extLst>
                    <a:ext uri="{FF2B5EF4-FFF2-40B4-BE49-F238E27FC236}">
                      <a16:creationId xmlns:a16="http://schemas.microsoft.com/office/drawing/2014/main" id="{930C53A5-9AE5-75AE-26D4-B2914AD7141D}"/>
                    </a:ext>
                  </a:extLst>
                </p:cNvPr>
                <p:cNvSpPr txBox="1">
                  <a:spLocks noChangeArrowheads="1"/>
                </p:cNvSpPr>
                <p:nvPr/>
              </p:nvSpPr>
              <p:spPr bwMode="auto">
                <a:xfrm>
                  <a:off x="2560" y="2464"/>
                  <a:ext cx="116" cy="327"/>
                </a:xfrm>
                <a:prstGeom prst="rect">
                  <a:avLst/>
                </a:prstGeom>
                <a:noFill/>
                <a:ln w="9525">
                  <a:noFill/>
                  <a:miter lim="800000"/>
                  <a:headEnd/>
                  <a:tailEnd/>
                </a:ln>
              </p:spPr>
              <p:txBody>
                <a:bodyPr wrap="none">
                  <a:spAutoFit/>
                </a:bodyPr>
                <a:lstStyle/>
                <a:p>
                  <a:pPr algn="ctr" eaLnBrk="0" hangingPunct="0"/>
                  <a:endParaRPr lang="it-IT" sz="2800">
                    <a:latin typeface="Tech"/>
                  </a:endParaRPr>
                </a:p>
              </p:txBody>
            </p:sp>
          </p:grpSp>
        </p:grpSp>
      </p:grpSp>
    </p:spTree>
    <p:extLst>
      <p:ext uri="{BB962C8B-B14F-4D97-AF65-F5344CB8AC3E}">
        <p14:creationId xmlns:p14="http://schemas.microsoft.com/office/powerpoint/2010/main" val="65620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dissolv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dissolv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dissolve">
                                      <p:cBhvr>
                                        <p:cTn id="22" dur="500"/>
                                        <p:tgtEl>
                                          <p:spTgt spid="6">
                                            <p:txEl>
                                              <p:pRg st="3" end="3"/>
                                            </p:txEl>
                                          </p:spTgt>
                                        </p:tgtEl>
                                      </p:cBhvr>
                                    </p:animEffect>
                                  </p:childTnLst>
                                </p:cTn>
                              </p:par>
                            </p:childTnLst>
                          </p:cTn>
                        </p:par>
                        <p:par>
                          <p:cTn id="23" fill="hold">
                            <p:stCondLst>
                              <p:cond delay="500"/>
                            </p:stCondLst>
                            <p:childTnLst>
                              <p:par>
                                <p:cTn id="24" presetID="9"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23" presetClass="entr" presetSubtype="528"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 calcmode="lin" valueType="num">
                                      <p:cBhvr>
                                        <p:cTn id="33" dur="500" fill="hold"/>
                                        <p:tgtEl>
                                          <p:spTgt spid="14"/>
                                        </p:tgtEl>
                                        <p:attrNameLst>
                                          <p:attrName>ppt_x</p:attrName>
                                        </p:attrNameLst>
                                      </p:cBhvr>
                                      <p:tavLst>
                                        <p:tav tm="0">
                                          <p:val>
                                            <p:fltVal val="0.5"/>
                                          </p:val>
                                        </p:tav>
                                        <p:tav tm="100000">
                                          <p:val>
                                            <p:strVal val="#ppt_x"/>
                                          </p:val>
                                        </p:tav>
                                      </p:tavLst>
                                    </p:anim>
                                    <p:anim calcmode="lin" valueType="num">
                                      <p:cBhvr>
                                        <p:cTn id="34" dur="500" fill="hold"/>
                                        <p:tgtEl>
                                          <p:spTgt spid="14"/>
                                        </p:tgtEl>
                                        <p:attrNameLst>
                                          <p:attrName>ppt_y</p:attrName>
                                        </p:attrNameLst>
                                      </p:cBhvr>
                                      <p:tavLst>
                                        <p:tav tm="0">
                                          <p:val>
                                            <p:fltVal val="0.5"/>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42"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outHorizontal)">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P spid="13"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75F7B3-0289-D24D-9FB1-F484357F26EF}"/>
              </a:ext>
            </a:extLst>
          </p:cNvPr>
          <p:cNvSpPr>
            <a:spLocks noGrp="1"/>
          </p:cNvSpPr>
          <p:nvPr>
            <p:ph type="title"/>
          </p:nvPr>
        </p:nvSpPr>
        <p:spPr>
          <a:xfrm>
            <a:off x="1187449" y="2378599"/>
            <a:ext cx="9816035" cy="464602"/>
          </a:xfrm>
        </p:spPr>
        <p:txBody>
          <a:bodyPr/>
          <a:lstStyle/>
          <a:p>
            <a:pPr algn="ctr"/>
            <a:r>
              <a:rPr lang="it-IT" sz="3600" dirty="0"/>
              <a:t>A survey of HPC </a:t>
            </a:r>
            <a:r>
              <a:rPr lang="it-IT" sz="3600" dirty="0" err="1"/>
              <a:t>architectures</a:t>
            </a:r>
            <a:r>
              <a:rPr lang="it-IT" sz="3600" dirty="0"/>
              <a:t>: </a:t>
            </a:r>
            <a:br>
              <a:rPr lang="it-IT" sz="3600" dirty="0"/>
            </a:br>
            <a:r>
              <a:rPr lang="it-IT" sz="3600" dirty="0"/>
              <a:t>brief history and the Flynn </a:t>
            </a:r>
            <a:r>
              <a:rPr lang="it-IT" sz="3600" dirty="0" err="1"/>
              <a:t>taxonomy</a:t>
            </a:r>
            <a:endParaRPr lang="it-GB" sz="3600" dirty="0"/>
          </a:p>
        </p:txBody>
      </p:sp>
    </p:spTree>
    <p:extLst>
      <p:ext uri="{BB962C8B-B14F-4D97-AF65-F5344CB8AC3E}">
        <p14:creationId xmlns:p14="http://schemas.microsoft.com/office/powerpoint/2010/main" val="26010150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379C4584-A3B3-B49A-E6CB-0289A38794F9}"/>
              </a:ext>
            </a:extLst>
          </p:cNvPr>
          <p:cNvSpPr>
            <a:spLocks noGrp="1"/>
          </p:cNvSpPr>
          <p:nvPr>
            <p:ph type="title"/>
          </p:nvPr>
        </p:nvSpPr>
        <p:spPr>
          <a:xfrm>
            <a:off x="2484438" y="1005975"/>
            <a:ext cx="8501063" cy="917575"/>
          </a:xfrm>
        </p:spPr>
        <p:txBody>
          <a:bodyPr/>
          <a:lstStyle/>
          <a:p>
            <a:r>
              <a:rPr lang="it-IT" dirty="0" err="1"/>
              <a:t>Temporal</a:t>
            </a:r>
            <a:r>
              <a:rPr lang="it-IT" dirty="0"/>
              <a:t> </a:t>
            </a:r>
            <a:r>
              <a:rPr lang="it-IT" dirty="0" err="1"/>
              <a:t>parallelism</a:t>
            </a:r>
            <a:endParaRPr lang="it-IT" dirty="0"/>
          </a:p>
        </p:txBody>
      </p:sp>
      <p:graphicFrame>
        <p:nvGraphicFramePr>
          <p:cNvPr id="6" name="Diagramma 5">
            <a:extLst>
              <a:ext uri="{FF2B5EF4-FFF2-40B4-BE49-F238E27FC236}">
                <a16:creationId xmlns:a16="http://schemas.microsoft.com/office/drawing/2014/main" id="{0D41288B-3C8F-CC09-578B-C932A10770CA}"/>
              </a:ext>
            </a:extLst>
          </p:cNvPr>
          <p:cNvGraphicFramePr/>
          <p:nvPr>
            <p:extLst>
              <p:ext uri="{D42A27DB-BD31-4B8C-83A1-F6EECF244321}">
                <p14:modId xmlns:p14="http://schemas.microsoft.com/office/powerpoint/2010/main" val="303764832"/>
              </p:ext>
            </p:extLst>
          </p:nvPr>
        </p:nvGraphicFramePr>
        <p:xfrm>
          <a:off x="5626101" y="2841894"/>
          <a:ext cx="3644478" cy="2136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7" name="Connettore 2 6">
            <a:extLst>
              <a:ext uri="{FF2B5EF4-FFF2-40B4-BE49-F238E27FC236}">
                <a16:creationId xmlns:a16="http://schemas.microsoft.com/office/drawing/2014/main" id="{24162405-897F-0C0A-D160-30110CDBEC37}"/>
              </a:ext>
            </a:extLst>
          </p:cNvPr>
          <p:cNvCxnSpPr/>
          <p:nvPr/>
        </p:nvCxnSpPr>
        <p:spPr>
          <a:xfrm flipH="1" flipV="1">
            <a:off x="4506765" y="3528959"/>
            <a:ext cx="615950" cy="14017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8" name="Gruppo 7">
            <a:extLst>
              <a:ext uri="{FF2B5EF4-FFF2-40B4-BE49-F238E27FC236}">
                <a16:creationId xmlns:a16="http://schemas.microsoft.com/office/drawing/2014/main" id="{A6F36B70-2C70-20EC-CF7E-AC45679930DB}"/>
              </a:ext>
            </a:extLst>
          </p:cNvPr>
          <p:cNvGrpSpPr>
            <a:grpSpLocks/>
          </p:cNvGrpSpPr>
          <p:nvPr/>
        </p:nvGrpSpPr>
        <p:grpSpPr bwMode="auto">
          <a:xfrm>
            <a:off x="5049690" y="4425897"/>
            <a:ext cx="1357312" cy="1357312"/>
            <a:chOff x="909805" y="1390039"/>
            <a:chExt cx="1434846" cy="1434846"/>
          </a:xfrm>
        </p:grpSpPr>
        <p:sp>
          <p:nvSpPr>
            <p:cNvPr id="9" name="Ovale 8">
              <a:extLst>
                <a:ext uri="{FF2B5EF4-FFF2-40B4-BE49-F238E27FC236}">
                  <a16:creationId xmlns:a16="http://schemas.microsoft.com/office/drawing/2014/main" id="{9843402B-FDDC-4177-A91F-016477951B35}"/>
                </a:ext>
              </a:extLst>
            </p:cNvPr>
            <p:cNvSpPr/>
            <p:nvPr/>
          </p:nvSpPr>
          <p:spPr>
            <a:xfrm>
              <a:off x="909805" y="1390039"/>
              <a:ext cx="1434846" cy="1434846"/>
            </a:xfrm>
            <a:prstGeom prst="ellipse">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Ovale 4">
              <a:extLst>
                <a:ext uri="{FF2B5EF4-FFF2-40B4-BE49-F238E27FC236}">
                  <a16:creationId xmlns:a16="http://schemas.microsoft.com/office/drawing/2014/main" id="{B12FBE16-FE05-A8CF-BCD3-E785DB937E62}"/>
                </a:ext>
              </a:extLst>
            </p:cNvPr>
            <p:cNvSpPr/>
            <p:nvPr/>
          </p:nvSpPr>
          <p:spPr>
            <a:xfrm>
              <a:off x="1119577" y="1599811"/>
              <a:ext cx="1015301" cy="1015301"/>
            </a:xfrm>
            <a:prstGeom prst="rect">
              <a:avLst/>
            </a:prstGeom>
          </p:spPr>
          <p:style>
            <a:lnRef idx="0">
              <a:scrgbClr r="0" g="0" b="0"/>
            </a:lnRef>
            <a:fillRef idx="0">
              <a:scrgbClr r="0" g="0" b="0"/>
            </a:fillRef>
            <a:effectRef idx="0">
              <a:scrgbClr r="0" g="0" b="0"/>
            </a:effectRef>
            <a:fontRef idx="minor">
              <a:schemeClr val="lt1"/>
            </a:fontRef>
          </p:style>
          <p:txBody>
            <a:bodyPr lIns="22860" tIns="22860" rIns="22860" bIns="22860" spcCol="1270" anchor="ctr"/>
            <a:lstStyle/>
            <a:p>
              <a:pPr algn="ctr" defTabSz="800100" fontAlgn="auto">
                <a:lnSpc>
                  <a:spcPct val="90000"/>
                </a:lnSpc>
                <a:spcAft>
                  <a:spcPct val="35000"/>
                </a:spcAft>
                <a:defRPr/>
              </a:pPr>
              <a:r>
                <a:rPr lang="en-US" sz="1600" dirty="0"/>
                <a:t>Temporal parallelism</a:t>
              </a:r>
            </a:p>
          </p:txBody>
        </p:sp>
      </p:grpSp>
      <p:grpSp>
        <p:nvGrpSpPr>
          <p:cNvPr id="11" name="Gruppo 10">
            <a:extLst>
              <a:ext uri="{FF2B5EF4-FFF2-40B4-BE49-F238E27FC236}">
                <a16:creationId xmlns:a16="http://schemas.microsoft.com/office/drawing/2014/main" id="{832BDFC6-EFF9-9EC7-028F-FC699F68A2E8}"/>
              </a:ext>
            </a:extLst>
          </p:cNvPr>
          <p:cNvGrpSpPr>
            <a:grpSpLocks/>
          </p:cNvGrpSpPr>
          <p:nvPr/>
        </p:nvGrpSpPr>
        <p:grpSpPr bwMode="auto">
          <a:xfrm>
            <a:off x="3754290" y="2049409"/>
            <a:ext cx="1357312" cy="1357313"/>
            <a:chOff x="1638960" y="3634147"/>
            <a:chExt cx="1434846" cy="1434846"/>
          </a:xfrm>
        </p:grpSpPr>
        <p:sp>
          <p:nvSpPr>
            <p:cNvPr id="12" name="Ovale 11">
              <a:extLst>
                <a:ext uri="{FF2B5EF4-FFF2-40B4-BE49-F238E27FC236}">
                  <a16:creationId xmlns:a16="http://schemas.microsoft.com/office/drawing/2014/main" id="{F64E885F-111E-2B5D-1193-299841F35B58}"/>
                </a:ext>
              </a:extLst>
            </p:cNvPr>
            <p:cNvSpPr/>
            <p:nvPr/>
          </p:nvSpPr>
          <p:spPr>
            <a:xfrm>
              <a:off x="1638960" y="3634147"/>
              <a:ext cx="1434846" cy="1434846"/>
            </a:xfrm>
            <a:prstGeom prst="ellipse">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Ovale 4">
              <a:extLst>
                <a:ext uri="{FF2B5EF4-FFF2-40B4-BE49-F238E27FC236}">
                  <a16:creationId xmlns:a16="http://schemas.microsoft.com/office/drawing/2014/main" id="{710713D0-BEEF-8833-0C96-FB7484C3145C}"/>
                </a:ext>
              </a:extLst>
            </p:cNvPr>
            <p:cNvSpPr/>
            <p:nvPr/>
          </p:nvSpPr>
          <p:spPr>
            <a:xfrm>
              <a:off x="1848732" y="3843920"/>
              <a:ext cx="1015301" cy="1015299"/>
            </a:xfrm>
            <a:prstGeom prst="rect">
              <a:avLst/>
            </a:prstGeom>
          </p:spPr>
          <p:style>
            <a:lnRef idx="0">
              <a:scrgbClr r="0" g="0" b="0"/>
            </a:lnRef>
            <a:fillRef idx="0">
              <a:scrgbClr r="0" g="0" b="0"/>
            </a:fillRef>
            <a:effectRef idx="0">
              <a:scrgbClr r="0" g="0" b="0"/>
            </a:effectRef>
            <a:fontRef idx="minor">
              <a:schemeClr val="lt1"/>
            </a:fontRef>
          </p:style>
          <p:txBody>
            <a:bodyPr lIns="22860" tIns="22860" rIns="22860" bIns="22860" spcCol="1270" anchor="ctr"/>
            <a:lstStyle/>
            <a:p>
              <a:pPr algn="ctr" defTabSz="800100" fontAlgn="auto">
                <a:lnSpc>
                  <a:spcPct val="90000"/>
                </a:lnSpc>
                <a:spcAft>
                  <a:spcPct val="35000"/>
                </a:spcAft>
                <a:defRPr/>
              </a:pPr>
              <a:r>
                <a:rPr lang="it-IT" sz="1600" dirty="0"/>
                <a:t>Pipeline</a:t>
              </a:r>
            </a:p>
          </p:txBody>
        </p:sp>
      </p:grpSp>
      <p:grpSp>
        <p:nvGrpSpPr>
          <p:cNvPr id="14" name="Gruppo 13">
            <a:extLst>
              <a:ext uri="{FF2B5EF4-FFF2-40B4-BE49-F238E27FC236}">
                <a16:creationId xmlns:a16="http://schemas.microsoft.com/office/drawing/2014/main" id="{7D4380AC-23CF-8F8F-A33E-EFA6B6FD2E49}"/>
              </a:ext>
            </a:extLst>
          </p:cNvPr>
          <p:cNvGrpSpPr>
            <a:grpSpLocks/>
          </p:cNvGrpSpPr>
          <p:nvPr/>
        </p:nvGrpSpPr>
        <p:grpSpPr bwMode="auto">
          <a:xfrm>
            <a:off x="6346677" y="4497334"/>
            <a:ext cx="690563" cy="563563"/>
            <a:chOff x="2380122" y="3397720"/>
            <a:chExt cx="347212" cy="555359"/>
          </a:xfrm>
        </p:grpSpPr>
        <p:sp>
          <p:nvSpPr>
            <p:cNvPr id="15" name="Freccia a destra 14">
              <a:extLst>
                <a:ext uri="{FF2B5EF4-FFF2-40B4-BE49-F238E27FC236}">
                  <a16:creationId xmlns:a16="http://schemas.microsoft.com/office/drawing/2014/main" id="{03FF0B2D-021E-0217-C845-9F52EDA687D4}"/>
                </a:ext>
              </a:extLst>
            </p:cNvPr>
            <p:cNvSpPr/>
            <p:nvPr/>
          </p:nvSpPr>
          <p:spPr>
            <a:xfrm rot="9000000">
              <a:off x="2380122" y="3397720"/>
              <a:ext cx="347212" cy="555359"/>
            </a:xfrm>
            <a:prstGeom prst="rightArrow">
              <a:avLst>
                <a:gd name="adj1" fmla="val 60000"/>
                <a:gd name="adj2" fmla="val 50000"/>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6" name="Freccia a destra 4">
              <a:extLst>
                <a:ext uri="{FF2B5EF4-FFF2-40B4-BE49-F238E27FC236}">
                  <a16:creationId xmlns:a16="http://schemas.microsoft.com/office/drawing/2014/main" id="{63E8FB4B-E8DC-2F01-E192-E4F0A2E655CD}"/>
                </a:ext>
              </a:extLst>
            </p:cNvPr>
            <p:cNvSpPr/>
            <p:nvPr/>
          </p:nvSpPr>
          <p:spPr>
            <a:xfrm rot="19800000">
              <a:off x="2477501" y="3482197"/>
              <a:ext cx="242649" cy="333216"/>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889000" fontAlgn="auto">
                <a:lnSpc>
                  <a:spcPct val="90000"/>
                </a:lnSpc>
                <a:spcAft>
                  <a:spcPct val="35000"/>
                </a:spcAft>
                <a:defRPr/>
              </a:pPr>
              <a:endParaRPr lang="en-GB" sz="2000" dirty="0"/>
            </a:p>
          </p:txBody>
        </p:sp>
      </p:grpSp>
    </p:spTree>
    <p:extLst>
      <p:ext uri="{BB962C8B-B14F-4D97-AF65-F5344CB8AC3E}">
        <p14:creationId xmlns:p14="http://schemas.microsoft.com/office/powerpoint/2010/main" val="661486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4A190714-A88C-4AC7-B16E-4B6F936B920C}"/>
                                            </p:graphicEl>
                                          </p:spTgt>
                                        </p:tgtEl>
                                        <p:attrNameLst>
                                          <p:attrName>style.visibility</p:attrName>
                                        </p:attrNameLst>
                                      </p:cBhvr>
                                      <p:to>
                                        <p:strVal val="visible"/>
                                      </p:to>
                                    </p:set>
                                    <p:animEffect transition="in" filter="fade">
                                      <p:cBhvr>
                                        <p:cTn id="7" dur="2000"/>
                                        <p:tgtEl>
                                          <p:spTgt spid="6">
                                            <p:graphicEl>
                                              <a:dgm id="{4A190714-A88C-4AC7-B16E-4B6F936B920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041">
            <a:extLst>
              <a:ext uri="{FF2B5EF4-FFF2-40B4-BE49-F238E27FC236}">
                <a16:creationId xmlns:a16="http://schemas.microsoft.com/office/drawing/2014/main" id="{16439FC0-B9B7-B837-22B3-3DB40476BAEC}"/>
              </a:ext>
            </a:extLst>
          </p:cNvPr>
          <p:cNvSpPr txBox="1">
            <a:spLocks noChangeArrowheads="1"/>
          </p:cNvSpPr>
          <p:nvPr/>
        </p:nvSpPr>
        <p:spPr bwMode="auto">
          <a:xfrm>
            <a:off x="1831103" y="481278"/>
            <a:ext cx="8642350" cy="1262063"/>
          </a:xfrm>
          <a:prstGeom prst="rect">
            <a:avLst/>
          </a:prstGeom>
          <a:noFill/>
          <a:ln w="9525">
            <a:noFill/>
            <a:miter lim="800000"/>
            <a:headEnd/>
            <a:tailEnd/>
          </a:ln>
        </p:spPr>
        <p:txBody>
          <a:bodyPr>
            <a:spAutoFit/>
          </a:bodyPr>
          <a:lstStyle/>
          <a:p>
            <a:pPr algn="ctr" eaLnBrk="0" hangingPunct="0"/>
            <a:r>
              <a:rPr lang="it-IT" sz="4000" dirty="0" err="1">
                <a:solidFill>
                  <a:schemeClr val="hlink"/>
                </a:solidFill>
              </a:rPr>
              <a:t>parallelism</a:t>
            </a:r>
            <a:r>
              <a:rPr lang="it-IT" sz="4000" dirty="0">
                <a:solidFill>
                  <a:srgbClr val="C00000"/>
                </a:solidFill>
              </a:rPr>
              <a:t> (on-chip)</a:t>
            </a:r>
            <a:r>
              <a:rPr lang="it-IT" sz="4000" i="1" dirty="0">
                <a:solidFill>
                  <a:schemeClr val="hlink"/>
                </a:solidFill>
              </a:rPr>
              <a:t> </a:t>
            </a:r>
          </a:p>
          <a:p>
            <a:pPr algn="ctr" eaLnBrk="0" hangingPunct="0"/>
            <a:r>
              <a:rPr lang="it-IT" sz="3600" i="1" dirty="0">
                <a:solidFill>
                  <a:schemeClr val="hlink"/>
                </a:solidFill>
              </a:rPr>
              <a:t>(</a:t>
            </a:r>
            <a:r>
              <a:rPr lang="en-US" sz="3600" i="1" dirty="0">
                <a:solidFill>
                  <a:schemeClr val="hlink"/>
                </a:solidFill>
              </a:rPr>
              <a:t>multiple functional units within a single ALU</a:t>
            </a:r>
            <a:r>
              <a:rPr lang="it-IT" sz="3600" i="1" dirty="0">
                <a:solidFill>
                  <a:schemeClr val="hlink"/>
                </a:solidFill>
              </a:rPr>
              <a:t>)</a:t>
            </a:r>
          </a:p>
        </p:txBody>
      </p:sp>
      <p:grpSp>
        <p:nvGrpSpPr>
          <p:cNvPr id="6" name="Gruppo 37">
            <a:extLst>
              <a:ext uri="{FF2B5EF4-FFF2-40B4-BE49-F238E27FC236}">
                <a16:creationId xmlns:a16="http://schemas.microsoft.com/office/drawing/2014/main" id="{7B60D6E8-D698-0EF7-DD70-EA5A906464AE}"/>
              </a:ext>
            </a:extLst>
          </p:cNvPr>
          <p:cNvGrpSpPr>
            <a:grpSpLocks/>
          </p:cNvGrpSpPr>
          <p:nvPr/>
        </p:nvGrpSpPr>
        <p:grpSpPr bwMode="auto">
          <a:xfrm>
            <a:off x="3223341" y="2430728"/>
            <a:ext cx="6429375" cy="4171981"/>
            <a:chOff x="300666" y="1628775"/>
            <a:chExt cx="8516015" cy="4910614"/>
          </a:xfrm>
        </p:grpSpPr>
        <p:sp>
          <p:nvSpPr>
            <p:cNvPr id="7" name="Text Box 4">
              <a:extLst>
                <a:ext uri="{FF2B5EF4-FFF2-40B4-BE49-F238E27FC236}">
                  <a16:creationId xmlns:a16="http://schemas.microsoft.com/office/drawing/2014/main" id="{0904AF6E-AFD6-021E-0486-CFB438581916}"/>
                </a:ext>
              </a:extLst>
            </p:cNvPr>
            <p:cNvSpPr txBox="1">
              <a:spLocks noChangeArrowheads="1"/>
            </p:cNvSpPr>
            <p:nvPr/>
          </p:nvSpPr>
          <p:spPr bwMode="auto">
            <a:xfrm>
              <a:off x="7087893" y="2574400"/>
              <a:ext cx="1728788" cy="978122"/>
            </a:xfrm>
            <a:prstGeom prst="rect">
              <a:avLst/>
            </a:prstGeom>
            <a:solidFill>
              <a:srgbClr val="CC0000"/>
            </a:solidFill>
            <a:ln w="9525">
              <a:noFill/>
              <a:miter lim="800000"/>
              <a:headEnd/>
              <a:tailEnd/>
            </a:ln>
          </p:spPr>
          <p:txBody>
            <a:bodyPr>
              <a:spAutoFit/>
            </a:bodyPr>
            <a:lstStyle/>
            <a:p>
              <a:pPr algn="ctr"/>
              <a:r>
                <a:rPr lang="it-IT" sz="2400" b="1" dirty="0">
                  <a:solidFill>
                    <a:schemeClr val="bg1"/>
                  </a:solidFill>
                  <a:latin typeface="Garamond" pitchFamily="18" charset="0"/>
                </a:rPr>
                <a:t>Output</a:t>
              </a:r>
            </a:p>
            <a:p>
              <a:pPr algn="ctr"/>
              <a:r>
                <a:rPr lang="it-IT" sz="2400" b="1" dirty="0" err="1">
                  <a:solidFill>
                    <a:schemeClr val="bg1"/>
                  </a:solidFill>
                  <a:latin typeface="Garamond" pitchFamily="18" charset="0"/>
                </a:rPr>
                <a:t>unit</a:t>
              </a:r>
              <a:endParaRPr lang="en-GB" sz="2400" b="1" dirty="0">
                <a:solidFill>
                  <a:schemeClr val="bg1"/>
                </a:solidFill>
                <a:latin typeface="Garamond" pitchFamily="18" charset="0"/>
              </a:endParaRPr>
            </a:p>
          </p:txBody>
        </p:sp>
        <p:sp>
          <p:nvSpPr>
            <p:cNvPr id="8" name="Rectangle 6">
              <a:extLst>
                <a:ext uri="{FF2B5EF4-FFF2-40B4-BE49-F238E27FC236}">
                  <a16:creationId xmlns:a16="http://schemas.microsoft.com/office/drawing/2014/main" id="{BFFF8258-B1F7-DCDA-BA79-5F1342EA70E2}"/>
                </a:ext>
              </a:extLst>
            </p:cNvPr>
            <p:cNvSpPr>
              <a:spLocks noChangeArrowheads="1"/>
            </p:cNvSpPr>
            <p:nvPr/>
          </p:nvSpPr>
          <p:spPr bwMode="auto">
            <a:xfrm>
              <a:off x="2844800" y="1628775"/>
              <a:ext cx="3240088" cy="1366838"/>
            </a:xfrm>
            <a:prstGeom prst="rect">
              <a:avLst/>
            </a:prstGeom>
            <a:gradFill rotWithShape="1">
              <a:gsLst>
                <a:gs pos="0">
                  <a:srgbClr val="0066FF"/>
                </a:gs>
                <a:gs pos="100000">
                  <a:srgbClr val="0066FF"/>
                </a:gs>
              </a:gsLst>
              <a:lin ang="5400000" scaled="1"/>
            </a:gradFill>
            <a:ln w="9525">
              <a:solidFill>
                <a:srgbClr val="000066"/>
              </a:solidFill>
              <a:miter lim="800000"/>
              <a:headEnd/>
              <a:tailEnd/>
            </a:ln>
          </p:spPr>
          <p:txBody>
            <a:bodyPr wrap="none" anchor="ctr"/>
            <a:lstStyle/>
            <a:p>
              <a:endParaRPr lang="en-US"/>
            </a:p>
          </p:txBody>
        </p:sp>
        <p:sp>
          <p:nvSpPr>
            <p:cNvPr id="9" name="Text Box 8">
              <a:extLst>
                <a:ext uri="{FF2B5EF4-FFF2-40B4-BE49-F238E27FC236}">
                  <a16:creationId xmlns:a16="http://schemas.microsoft.com/office/drawing/2014/main" id="{1F3A248B-BA2D-D042-4726-79003A4C2D5F}"/>
                </a:ext>
              </a:extLst>
            </p:cNvPr>
            <p:cNvSpPr txBox="1">
              <a:spLocks noChangeArrowheads="1"/>
            </p:cNvSpPr>
            <p:nvPr/>
          </p:nvSpPr>
          <p:spPr bwMode="auto">
            <a:xfrm>
              <a:off x="300666" y="2658480"/>
              <a:ext cx="1655762" cy="978122"/>
            </a:xfrm>
            <a:prstGeom prst="rect">
              <a:avLst/>
            </a:prstGeom>
            <a:solidFill>
              <a:srgbClr val="CC0000"/>
            </a:solidFill>
            <a:ln w="9525">
              <a:noFill/>
              <a:miter lim="800000"/>
              <a:headEnd/>
              <a:tailEnd/>
            </a:ln>
          </p:spPr>
          <p:txBody>
            <a:bodyPr>
              <a:spAutoFit/>
            </a:bodyPr>
            <a:lstStyle/>
            <a:p>
              <a:pPr algn="ctr"/>
              <a:r>
                <a:rPr lang="it-IT" sz="2400" b="1" dirty="0">
                  <a:solidFill>
                    <a:schemeClr val="bg1"/>
                  </a:solidFill>
                  <a:latin typeface="Garamond" pitchFamily="18" charset="0"/>
                </a:rPr>
                <a:t>Input</a:t>
              </a:r>
            </a:p>
            <a:p>
              <a:pPr algn="ctr"/>
              <a:r>
                <a:rPr lang="it-IT" sz="2400" b="1" dirty="0" err="1">
                  <a:solidFill>
                    <a:schemeClr val="bg1"/>
                  </a:solidFill>
                  <a:latin typeface="Garamond" pitchFamily="18" charset="0"/>
                </a:rPr>
                <a:t>unit</a:t>
              </a:r>
              <a:endParaRPr lang="en-GB" sz="2400" b="1" dirty="0">
                <a:solidFill>
                  <a:schemeClr val="bg1"/>
                </a:solidFill>
                <a:latin typeface="Garamond" pitchFamily="18" charset="0"/>
              </a:endParaRPr>
            </a:p>
          </p:txBody>
        </p:sp>
        <p:sp>
          <p:nvSpPr>
            <p:cNvPr id="10" name="Rectangle 9">
              <a:extLst>
                <a:ext uri="{FF2B5EF4-FFF2-40B4-BE49-F238E27FC236}">
                  <a16:creationId xmlns:a16="http://schemas.microsoft.com/office/drawing/2014/main" id="{3CF53D7B-22E9-698D-EAFD-54014CECFE92}"/>
                </a:ext>
              </a:extLst>
            </p:cNvPr>
            <p:cNvSpPr>
              <a:spLocks noChangeArrowheads="1"/>
            </p:cNvSpPr>
            <p:nvPr/>
          </p:nvSpPr>
          <p:spPr bwMode="auto">
            <a:xfrm>
              <a:off x="2843212" y="2057400"/>
              <a:ext cx="3168650" cy="688307"/>
            </a:xfrm>
            <a:prstGeom prst="rect">
              <a:avLst/>
            </a:prstGeom>
            <a:noFill/>
            <a:ln w="9525">
              <a:noFill/>
              <a:miter lim="800000"/>
              <a:headEnd/>
              <a:tailEnd/>
            </a:ln>
          </p:spPr>
          <p:txBody>
            <a:bodyPr>
              <a:spAutoFit/>
            </a:bodyPr>
            <a:lstStyle/>
            <a:p>
              <a:pPr algn="ctr"/>
              <a:r>
                <a:rPr lang="it-IT" sz="3200" b="1" dirty="0">
                  <a:solidFill>
                    <a:schemeClr val="bg1"/>
                  </a:solidFill>
                  <a:latin typeface="Comic Sans MS" pitchFamily="66" charset="0"/>
                </a:rPr>
                <a:t>MEMORY</a:t>
              </a:r>
              <a:endParaRPr lang="it-IT" sz="3200" dirty="0">
                <a:solidFill>
                  <a:schemeClr val="bg1"/>
                </a:solidFill>
                <a:latin typeface="Comic Sans MS" pitchFamily="66" charset="0"/>
              </a:endParaRPr>
            </a:p>
          </p:txBody>
        </p:sp>
        <p:sp>
          <p:nvSpPr>
            <p:cNvPr id="11" name="Rectangle 18">
              <a:extLst>
                <a:ext uri="{FF2B5EF4-FFF2-40B4-BE49-F238E27FC236}">
                  <a16:creationId xmlns:a16="http://schemas.microsoft.com/office/drawing/2014/main" id="{1BC8637C-5DFC-628C-7A63-30A7113B8276}"/>
                </a:ext>
              </a:extLst>
            </p:cNvPr>
            <p:cNvSpPr>
              <a:spLocks noChangeArrowheads="1"/>
            </p:cNvSpPr>
            <p:nvPr/>
          </p:nvSpPr>
          <p:spPr bwMode="auto">
            <a:xfrm>
              <a:off x="2124075" y="3789363"/>
              <a:ext cx="4824413" cy="1800225"/>
            </a:xfrm>
            <a:prstGeom prst="rect">
              <a:avLst/>
            </a:prstGeom>
            <a:solidFill>
              <a:srgbClr val="92D050"/>
            </a:solidFill>
            <a:ln w="38100">
              <a:solidFill>
                <a:srgbClr val="92D050"/>
              </a:solidFill>
              <a:miter lim="800000"/>
              <a:headEnd/>
              <a:tailEnd/>
            </a:ln>
          </p:spPr>
          <p:txBody>
            <a:bodyPr wrap="none" anchor="ctr"/>
            <a:lstStyle/>
            <a:p>
              <a:endParaRPr lang="en-US"/>
            </a:p>
          </p:txBody>
        </p:sp>
        <p:sp>
          <p:nvSpPr>
            <p:cNvPr id="12" name="Rectangle 19">
              <a:extLst>
                <a:ext uri="{FF2B5EF4-FFF2-40B4-BE49-F238E27FC236}">
                  <a16:creationId xmlns:a16="http://schemas.microsoft.com/office/drawing/2014/main" id="{6A81368F-C2DD-D68C-5311-EED7EDD3EF39}"/>
                </a:ext>
              </a:extLst>
            </p:cNvPr>
            <p:cNvSpPr>
              <a:spLocks noChangeArrowheads="1"/>
            </p:cNvSpPr>
            <p:nvPr/>
          </p:nvSpPr>
          <p:spPr bwMode="auto">
            <a:xfrm>
              <a:off x="2484438" y="4005263"/>
              <a:ext cx="1366837" cy="1223962"/>
            </a:xfrm>
            <a:prstGeom prst="rect">
              <a:avLst/>
            </a:prstGeom>
            <a:solidFill>
              <a:srgbClr val="FFFF00"/>
            </a:solidFill>
            <a:ln w="9525">
              <a:noFill/>
              <a:miter lim="800000"/>
              <a:headEnd/>
              <a:tailEnd/>
            </a:ln>
          </p:spPr>
          <p:txBody>
            <a:bodyPr wrap="none" anchor="ctr"/>
            <a:lstStyle/>
            <a:p>
              <a:pPr algn="ctr"/>
              <a:r>
                <a:rPr lang="it-IT" sz="1600" b="1" dirty="0">
                  <a:solidFill>
                    <a:srgbClr val="CC0000"/>
                  </a:solidFill>
                </a:rPr>
                <a:t>control</a:t>
              </a:r>
            </a:p>
            <a:p>
              <a:pPr algn="ctr"/>
              <a:r>
                <a:rPr lang="it-IT" sz="1600" b="1" dirty="0" err="1">
                  <a:solidFill>
                    <a:srgbClr val="CC0000"/>
                  </a:solidFill>
                </a:rPr>
                <a:t>unit</a:t>
              </a:r>
              <a:endParaRPr lang="it-IT" sz="1600" b="1" dirty="0">
                <a:solidFill>
                  <a:srgbClr val="CC0000"/>
                </a:solidFill>
              </a:endParaRPr>
            </a:p>
          </p:txBody>
        </p:sp>
        <p:sp>
          <p:nvSpPr>
            <p:cNvPr id="13" name="Rectangle 20">
              <a:extLst>
                <a:ext uri="{FF2B5EF4-FFF2-40B4-BE49-F238E27FC236}">
                  <a16:creationId xmlns:a16="http://schemas.microsoft.com/office/drawing/2014/main" id="{9EAB78F3-7EA5-9A51-9248-37ACC358FC43}"/>
                </a:ext>
              </a:extLst>
            </p:cNvPr>
            <p:cNvSpPr>
              <a:spLocks noChangeArrowheads="1"/>
            </p:cNvSpPr>
            <p:nvPr/>
          </p:nvSpPr>
          <p:spPr bwMode="auto">
            <a:xfrm>
              <a:off x="5221288" y="4005263"/>
              <a:ext cx="1366837" cy="1223962"/>
            </a:xfrm>
            <a:prstGeom prst="rect">
              <a:avLst/>
            </a:prstGeom>
            <a:solidFill>
              <a:srgbClr val="FFFF00"/>
            </a:solidFill>
            <a:ln w="9525">
              <a:noFill/>
              <a:miter lim="800000"/>
              <a:headEnd/>
              <a:tailEnd/>
            </a:ln>
          </p:spPr>
          <p:txBody>
            <a:bodyPr wrap="none" anchor="ctr"/>
            <a:lstStyle/>
            <a:p>
              <a:pPr algn="ctr"/>
              <a:r>
                <a:rPr lang="it-IT" sz="1600" b="1" dirty="0" err="1">
                  <a:solidFill>
                    <a:srgbClr val="CC0000"/>
                  </a:solidFill>
                </a:rPr>
                <a:t>arithmetic</a:t>
              </a:r>
              <a:r>
                <a:rPr lang="it-IT" sz="1600" b="1" dirty="0">
                  <a:solidFill>
                    <a:srgbClr val="CC0000"/>
                  </a:solidFill>
                </a:rPr>
                <a:t> </a:t>
              </a:r>
            </a:p>
            <a:p>
              <a:pPr algn="ctr"/>
              <a:r>
                <a:rPr lang="it-IT" sz="1600" b="1" dirty="0" err="1">
                  <a:solidFill>
                    <a:srgbClr val="CC0000"/>
                  </a:solidFill>
                </a:rPr>
                <a:t>logic</a:t>
              </a:r>
              <a:r>
                <a:rPr lang="it-IT" sz="1600" b="1" dirty="0">
                  <a:solidFill>
                    <a:srgbClr val="CC0000"/>
                  </a:solidFill>
                </a:rPr>
                <a:t> </a:t>
              </a:r>
              <a:r>
                <a:rPr lang="it-IT" sz="1600" b="1" dirty="0" err="1">
                  <a:solidFill>
                    <a:srgbClr val="CC0000"/>
                  </a:solidFill>
                </a:rPr>
                <a:t>unit</a:t>
              </a:r>
              <a:endParaRPr lang="it-IT" sz="1600" b="1" dirty="0">
                <a:solidFill>
                  <a:srgbClr val="CC0000"/>
                </a:solidFill>
              </a:endParaRPr>
            </a:p>
          </p:txBody>
        </p:sp>
        <p:sp>
          <p:nvSpPr>
            <p:cNvPr id="14" name="Line 21">
              <a:extLst>
                <a:ext uri="{FF2B5EF4-FFF2-40B4-BE49-F238E27FC236}">
                  <a16:creationId xmlns:a16="http://schemas.microsoft.com/office/drawing/2014/main" id="{2726E6CF-EFF4-513D-7191-8AF63D57CCE4}"/>
                </a:ext>
              </a:extLst>
            </p:cNvPr>
            <p:cNvSpPr>
              <a:spLocks noChangeShapeType="1"/>
            </p:cNvSpPr>
            <p:nvPr/>
          </p:nvSpPr>
          <p:spPr bwMode="auto">
            <a:xfrm>
              <a:off x="3924300" y="4581525"/>
              <a:ext cx="1152525" cy="0"/>
            </a:xfrm>
            <a:prstGeom prst="line">
              <a:avLst/>
            </a:prstGeom>
            <a:noFill/>
            <a:ln w="57150">
              <a:solidFill>
                <a:schemeClr val="hlink"/>
              </a:solidFill>
              <a:prstDash val="sysDash"/>
              <a:round/>
              <a:headEnd/>
              <a:tailEnd type="triangle" w="med" len="med"/>
            </a:ln>
          </p:spPr>
          <p:txBody>
            <a:bodyPr/>
            <a:lstStyle/>
            <a:p>
              <a:endParaRPr lang="it-IT"/>
            </a:p>
          </p:txBody>
        </p:sp>
        <p:sp>
          <p:nvSpPr>
            <p:cNvPr id="15" name="Line 22">
              <a:extLst>
                <a:ext uri="{FF2B5EF4-FFF2-40B4-BE49-F238E27FC236}">
                  <a16:creationId xmlns:a16="http://schemas.microsoft.com/office/drawing/2014/main" id="{A712D74D-6590-1081-2B27-C6137A94728E}"/>
                </a:ext>
              </a:extLst>
            </p:cNvPr>
            <p:cNvSpPr>
              <a:spLocks noChangeShapeType="1"/>
            </p:cNvSpPr>
            <p:nvPr/>
          </p:nvSpPr>
          <p:spPr bwMode="auto">
            <a:xfrm>
              <a:off x="5698244" y="6259513"/>
              <a:ext cx="1152525" cy="0"/>
            </a:xfrm>
            <a:prstGeom prst="line">
              <a:avLst/>
            </a:prstGeom>
            <a:noFill/>
            <a:ln w="57150">
              <a:solidFill>
                <a:schemeClr val="hlink"/>
              </a:solidFill>
              <a:prstDash val="sysDash"/>
              <a:round/>
              <a:headEnd/>
              <a:tailEnd type="triangle" w="med" len="med"/>
            </a:ln>
          </p:spPr>
          <p:txBody>
            <a:bodyPr/>
            <a:lstStyle/>
            <a:p>
              <a:endParaRPr lang="it-IT"/>
            </a:p>
          </p:txBody>
        </p:sp>
        <p:sp>
          <p:nvSpPr>
            <p:cNvPr id="16" name="Rectangle 24">
              <a:extLst>
                <a:ext uri="{FF2B5EF4-FFF2-40B4-BE49-F238E27FC236}">
                  <a16:creationId xmlns:a16="http://schemas.microsoft.com/office/drawing/2014/main" id="{80759C05-2D68-73E4-6FE2-ED97F4ECD442}"/>
                </a:ext>
              </a:extLst>
            </p:cNvPr>
            <p:cNvSpPr>
              <a:spLocks noChangeArrowheads="1"/>
            </p:cNvSpPr>
            <p:nvPr/>
          </p:nvSpPr>
          <p:spPr bwMode="auto">
            <a:xfrm>
              <a:off x="6887162" y="5995988"/>
              <a:ext cx="1575880" cy="543401"/>
            </a:xfrm>
            <a:prstGeom prst="rect">
              <a:avLst/>
            </a:prstGeom>
            <a:noFill/>
            <a:ln w="9525">
              <a:noFill/>
              <a:miter lim="800000"/>
              <a:headEnd/>
              <a:tailEnd/>
            </a:ln>
          </p:spPr>
          <p:txBody>
            <a:bodyPr wrap="none">
              <a:spAutoFit/>
            </a:bodyPr>
            <a:lstStyle/>
            <a:p>
              <a:r>
                <a:rPr lang="it-IT" b="1" dirty="0">
                  <a:latin typeface="Comic Sans MS" pitchFamily="66" charset="0"/>
                </a:rPr>
                <a:t>C</a:t>
              </a:r>
              <a:r>
                <a:rPr lang="it-IT" sz="2400" b="1" dirty="0">
                  <a:latin typeface="Comic Sans MS" pitchFamily="66" charset="0"/>
                </a:rPr>
                <a:t>ontrol</a:t>
              </a:r>
            </a:p>
          </p:txBody>
        </p:sp>
        <p:sp>
          <p:nvSpPr>
            <p:cNvPr id="17" name="Line 25">
              <a:extLst>
                <a:ext uri="{FF2B5EF4-FFF2-40B4-BE49-F238E27FC236}">
                  <a16:creationId xmlns:a16="http://schemas.microsoft.com/office/drawing/2014/main" id="{0A44B47C-41DF-2C7E-095D-7AC3AE033C8F}"/>
                </a:ext>
              </a:extLst>
            </p:cNvPr>
            <p:cNvSpPr>
              <a:spLocks noChangeShapeType="1"/>
            </p:cNvSpPr>
            <p:nvPr/>
          </p:nvSpPr>
          <p:spPr bwMode="auto">
            <a:xfrm>
              <a:off x="395288" y="6237288"/>
              <a:ext cx="1152525" cy="0"/>
            </a:xfrm>
            <a:prstGeom prst="line">
              <a:avLst/>
            </a:prstGeom>
            <a:noFill/>
            <a:ln w="57150">
              <a:solidFill>
                <a:srgbClr val="000066"/>
              </a:solidFill>
              <a:round/>
              <a:headEnd/>
              <a:tailEnd type="triangle" w="med" len="med"/>
            </a:ln>
          </p:spPr>
          <p:txBody>
            <a:bodyPr/>
            <a:lstStyle/>
            <a:p>
              <a:endParaRPr lang="it-IT"/>
            </a:p>
          </p:txBody>
        </p:sp>
        <p:sp>
          <p:nvSpPr>
            <p:cNvPr id="18" name="Rectangle 26">
              <a:extLst>
                <a:ext uri="{FF2B5EF4-FFF2-40B4-BE49-F238E27FC236}">
                  <a16:creationId xmlns:a16="http://schemas.microsoft.com/office/drawing/2014/main" id="{9249CB89-A2F8-F6C5-C7EE-046B3DAFEA37}"/>
                </a:ext>
              </a:extLst>
            </p:cNvPr>
            <p:cNvSpPr>
              <a:spLocks noChangeArrowheads="1"/>
            </p:cNvSpPr>
            <p:nvPr/>
          </p:nvSpPr>
          <p:spPr bwMode="auto">
            <a:xfrm>
              <a:off x="1547811" y="5949949"/>
              <a:ext cx="4017623" cy="543401"/>
            </a:xfrm>
            <a:prstGeom prst="rect">
              <a:avLst/>
            </a:prstGeom>
            <a:noFill/>
            <a:ln w="9525">
              <a:noFill/>
              <a:miter lim="800000"/>
              <a:headEnd/>
              <a:tailEnd/>
            </a:ln>
          </p:spPr>
          <p:txBody>
            <a:bodyPr wrap="none">
              <a:spAutoFit/>
            </a:bodyPr>
            <a:lstStyle/>
            <a:p>
              <a:r>
                <a:rPr lang="it-IT" sz="2400" b="1" dirty="0">
                  <a:latin typeface="Comic Sans MS" pitchFamily="66" charset="0"/>
                </a:rPr>
                <a:t>data &amp; </a:t>
              </a:r>
              <a:r>
                <a:rPr lang="it-IT" sz="2400" b="1" dirty="0" err="1">
                  <a:latin typeface="Comic Sans MS" pitchFamily="66" charset="0"/>
                </a:rPr>
                <a:t>instructions</a:t>
              </a:r>
              <a:endParaRPr lang="it-IT" sz="2400" b="1" dirty="0">
                <a:latin typeface="Comic Sans MS" pitchFamily="66" charset="0"/>
              </a:endParaRPr>
            </a:p>
          </p:txBody>
        </p:sp>
        <p:sp>
          <p:nvSpPr>
            <p:cNvPr id="19" name="Line 27">
              <a:extLst>
                <a:ext uri="{FF2B5EF4-FFF2-40B4-BE49-F238E27FC236}">
                  <a16:creationId xmlns:a16="http://schemas.microsoft.com/office/drawing/2014/main" id="{1F26ACA7-BE98-30D5-D324-801A124DB2B0}"/>
                </a:ext>
              </a:extLst>
            </p:cNvPr>
            <p:cNvSpPr>
              <a:spLocks noChangeShapeType="1"/>
            </p:cNvSpPr>
            <p:nvPr/>
          </p:nvSpPr>
          <p:spPr bwMode="auto">
            <a:xfrm flipV="1">
              <a:off x="3708400" y="3214685"/>
              <a:ext cx="649286" cy="792163"/>
            </a:xfrm>
            <a:prstGeom prst="line">
              <a:avLst/>
            </a:prstGeom>
            <a:noFill/>
            <a:ln w="57150">
              <a:solidFill>
                <a:schemeClr val="hlink"/>
              </a:solidFill>
              <a:prstDash val="sysDash"/>
              <a:round/>
              <a:headEnd/>
              <a:tailEnd type="triangle" w="med" len="med"/>
            </a:ln>
          </p:spPr>
          <p:txBody>
            <a:bodyPr/>
            <a:lstStyle/>
            <a:p>
              <a:endParaRPr lang="it-IT"/>
            </a:p>
          </p:txBody>
        </p:sp>
        <p:sp>
          <p:nvSpPr>
            <p:cNvPr id="20" name="Rectangle 29">
              <a:extLst>
                <a:ext uri="{FF2B5EF4-FFF2-40B4-BE49-F238E27FC236}">
                  <a16:creationId xmlns:a16="http://schemas.microsoft.com/office/drawing/2014/main" id="{7C2AD3F5-3D30-FE34-5089-4CB91BBF02C1}"/>
                </a:ext>
              </a:extLst>
            </p:cNvPr>
            <p:cNvSpPr>
              <a:spLocks noChangeArrowheads="1"/>
            </p:cNvSpPr>
            <p:nvPr/>
          </p:nvSpPr>
          <p:spPr bwMode="auto">
            <a:xfrm>
              <a:off x="963023" y="5120357"/>
              <a:ext cx="1108648" cy="543365"/>
            </a:xfrm>
            <a:prstGeom prst="rect">
              <a:avLst/>
            </a:prstGeom>
            <a:noFill/>
            <a:ln w="9525">
              <a:noFill/>
              <a:miter lim="800000"/>
              <a:headEnd/>
              <a:tailEnd/>
            </a:ln>
          </p:spPr>
          <p:txBody>
            <a:bodyPr>
              <a:spAutoFit/>
            </a:bodyPr>
            <a:lstStyle/>
            <a:p>
              <a:r>
                <a:rPr lang="it-IT" b="1">
                  <a:solidFill>
                    <a:srgbClr val="92D050"/>
                  </a:solidFill>
                </a:rPr>
                <a:t>CPU</a:t>
              </a:r>
            </a:p>
          </p:txBody>
        </p:sp>
        <p:sp>
          <p:nvSpPr>
            <p:cNvPr id="21" name="Line 32">
              <a:extLst>
                <a:ext uri="{FF2B5EF4-FFF2-40B4-BE49-F238E27FC236}">
                  <a16:creationId xmlns:a16="http://schemas.microsoft.com/office/drawing/2014/main" id="{B3E3CBFB-AC64-4FAF-3E8C-274621F89F97}"/>
                </a:ext>
              </a:extLst>
            </p:cNvPr>
            <p:cNvSpPr>
              <a:spLocks noChangeShapeType="1"/>
            </p:cNvSpPr>
            <p:nvPr/>
          </p:nvSpPr>
          <p:spPr bwMode="auto">
            <a:xfrm flipH="1" flipV="1">
              <a:off x="4929189" y="3143248"/>
              <a:ext cx="579435" cy="792164"/>
            </a:xfrm>
            <a:prstGeom prst="line">
              <a:avLst/>
            </a:prstGeom>
            <a:noFill/>
            <a:ln w="57150">
              <a:solidFill>
                <a:srgbClr val="000066"/>
              </a:solidFill>
              <a:round/>
              <a:headEnd type="triangle" w="med" len="med"/>
              <a:tailEnd type="triangle" w="med" len="med"/>
            </a:ln>
          </p:spPr>
          <p:txBody>
            <a:bodyPr/>
            <a:lstStyle/>
            <a:p>
              <a:endParaRPr lang="it-IT"/>
            </a:p>
          </p:txBody>
        </p:sp>
        <p:cxnSp>
          <p:nvCxnSpPr>
            <p:cNvPr id="22" name="AutoShape 35">
              <a:extLst>
                <a:ext uri="{FF2B5EF4-FFF2-40B4-BE49-F238E27FC236}">
                  <a16:creationId xmlns:a16="http://schemas.microsoft.com/office/drawing/2014/main" id="{87E4FCF2-25D5-7A5B-93BD-6C4650473796}"/>
                </a:ext>
              </a:extLst>
            </p:cNvPr>
            <p:cNvCxnSpPr>
              <a:cxnSpLocks noChangeShapeType="1"/>
              <a:stCxn id="12" idx="1"/>
              <a:endCxn id="9" idx="2"/>
            </p:cNvCxnSpPr>
            <p:nvPr/>
          </p:nvCxnSpPr>
          <p:spPr bwMode="auto">
            <a:xfrm rot="10800000">
              <a:off x="1128548" y="3636603"/>
              <a:ext cx="1355891" cy="980643"/>
            </a:xfrm>
            <a:prstGeom prst="bentConnector2">
              <a:avLst/>
            </a:prstGeom>
            <a:noFill/>
            <a:ln w="57150">
              <a:solidFill>
                <a:schemeClr val="hlink"/>
              </a:solidFill>
              <a:prstDash val="sysDash"/>
              <a:miter lim="800000"/>
              <a:headEnd/>
              <a:tailEnd type="triangle" w="med" len="med"/>
            </a:ln>
          </p:spPr>
        </p:cxnSp>
        <p:cxnSp>
          <p:nvCxnSpPr>
            <p:cNvPr id="23" name="AutoShape 36">
              <a:extLst>
                <a:ext uri="{FF2B5EF4-FFF2-40B4-BE49-F238E27FC236}">
                  <a16:creationId xmlns:a16="http://schemas.microsoft.com/office/drawing/2014/main" id="{6392ED56-A985-84EE-2071-6D656993BD57}"/>
                </a:ext>
              </a:extLst>
            </p:cNvPr>
            <p:cNvCxnSpPr>
              <a:cxnSpLocks noChangeShapeType="1"/>
              <a:stCxn id="12" idx="2"/>
              <a:endCxn id="7" idx="2"/>
            </p:cNvCxnSpPr>
            <p:nvPr/>
          </p:nvCxnSpPr>
          <p:spPr bwMode="auto">
            <a:xfrm rot="5400000" flipH="1" flipV="1">
              <a:off x="4721720" y="1998658"/>
              <a:ext cx="1676704" cy="4784431"/>
            </a:xfrm>
            <a:prstGeom prst="bentConnector3">
              <a:avLst>
                <a:gd name="adj1" fmla="val -16048"/>
              </a:avLst>
            </a:prstGeom>
            <a:noFill/>
            <a:ln w="57150">
              <a:solidFill>
                <a:schemeClr val="hlink"/>
              </a:solidFill>
              <a:prstDash val="sysDash"/>
              <a:miter lim="800000"/>
              <a:headEnd/>
              <a:tailEnd type="triangle" w="med" len="med"/>
            </a:ln>
          </p:spPr>
        </p:cxnSp>
        <p:cxnSp>
          <p:nvCxnSpPr>
            <p:cNvPr id="24" name="AutoShape 37">
              <a:extLst>
                <a:ext uri="{FF2B5EF4-FFF2-40B4-BE49-F238E27FC236}">
                  <a16:creationId xmlns:a16="http://schemas.microsoft.com/office/drawing/2014/main" id="{67B9FF29-ED13-8122-5E60-799F2076A417}"/>
                </a:ext>
              </a:extLst>
            </p:cNvPr>
            <p:cNvCxnSpPr>
              <a:cxnSpLocks noChangeShapeType="1"/>
              <a:stCxn id="9" idx="0"/>
              <a:endCxn id="10" idx="1"/>
            </p:cNvCxnSpPr>
            <p:nvPr/>
          </p:nvCxnSpPr>
          <p:spPr bwMode="auto">
            <a:xfrm rot="5400000" flipH="1" flipV="1">
              <a:off x="1857416" y="1672685"/>
              <a:ext cx="256926" cy="1714666"/>
            </a:xfrm>
            <a:prstGeom prst="bentConnector2">
              <a:avLst/>
            </a:prstGeom>
            <a:noFill/>
            <a:ln w="57150">
              <a:solidFill>
                <a:srgbClr val="000066"/>
              </a:solidFill>
              <a:miter lim="800000"/>
              <a:headEnd/>
              <a:tailEnd type="triangle" w="med" len="med"/>
            </a:ln>
          </p:spPr>
        </p:cxnSp>
        <p:cxnSp>
          <p:nvCxnSpPr>
            <p:cNvPr id="25" name="AutoShape 38">
              <a:extLst>
                <a:ext uri="{FF2B5EF4-FFF2-40B4-BE49-F238E27FC236}">
                  <a16:creationId xmlns:a16="http://schemas.microsoft.com/office/drawing/2014/main" id="{70FE2A93-398B-5F82-8AF7-31E2B2041D99}"/>
                </a:ext>
              </a:extLst>
            </p:cNvPr>
            <p:cNvCxnSpPr>
              <a:cxnSpLocks noChangeShapeType="1"/>
              <a:stCxn id="8" idx="3"/>
              <a:endCxn id="7" idx="0"/>
            </p:cNvCxnSpPr>
            <p:nvPr/>
          </p:nvCxnSpPr>
          <p:spPr bwMode="auto">
            <a:xfrm>
              <a:off x="6084888" y="2312194"/>
              <a:ext cx="1867399" cy="262206"/>
            </a:xfrm>
            <a:prstGeom prst="bentConnector2">
              <a:avLst/>
            </a:prstGeom>
            <a:noFill/>
            <a:ln w="57150">
              <a:solidFill>
                <a:srgbClr val="000066"/>
              </a:solidFill>
              <a:miter lim="800000"/>
              <a:headEnd/>
              <a:tailEnd type="triangle" w="med" len="med"/>
            </a:ln>
          </p:spPr>
        </p:cxnSp>
        <p:sp>
          <p:nvSpPr>
            <p:cNvPr id="26" name="Line 32">
              <a:extLst>
                <a:ext uri="{FF2B5EF4-FFF2-40B4-BE49-F238E27FC236}">
                  <a16:creationId xmlns:a16="http://schemas.microsoft.com/office/drawing/2014/main" id="{362FE88D-C157-8D0A-B83C-42FA78BC9042}"/>
                </a:ext>
              </a:extLst>
            </p:cNvPr>
            <p:cNvSpPr>
              <a:spLocks noChangeShapeType="1"/>
            </p:cNvSpPr>
            <p:nvPr/>
          </p:nvSpPr>
          <p:spPr bwMode="auto">
            <a:xfrm flipV="1">
              <a:off x="3357554" y="3142219"/>
              <a:ext cx="642942" cy="785818"/>
            </a:xfrm>
            <a:prstGeom prst="line">
              <a:avLst/>
            </a:prstGeom>
            <a:noFill/>
            <a:ln w="57150">
              <a:solidFill>
                <a:srgbClr val="000066"/>
              </a:solidFill>
              <a:round/>
              <a:headEnd type="triangle" w="med" len="med"/>
              <a:tailEnd/>
            </a:ln>
          </p:spPr>
          <p:txBody>
            <a:bodyPr/>
            <a:lstStyle/>
            <a:p>
              <a:endParaRPr lang="it-IT"/>
            </a:p>
          </p:txBody>
        </p:sp>
      </p:grpSp>
      <p:sp>
        <p:nvSpPr>
          <p:cNvPr id="27" name="Rectangle 4">
            <a:extLst>
              <a:ext uri="{FF2B5EF4-FFF2-40B4-BE49-F238E27FC236}">
                <a16:creationId xmlns:a16="http://schemas.microsoft.com/office/drawing/2014/main" id="{54DE50D2-9C60-E965-A4E5-BDABDDAAF9E0}"/>
              </a:ext>
            </a:extLst>
          </p:cNvPr>
          <p:cNvSpPr>
            <a:spLocks noChangeArrowheads="1"/>
          </p:cNvSpPr>
          <p:nvPr/>
        </p:nvSpPr>
        <p:spPr bwMode="auto">
          <a:xfrm>
            <a:off x="2696291" y="1587766"/>
            <a:ext cx="6697662" cy="838200"/>
          </a:xfrm>
          <a:prstGeom prst="rect">
            <a:avLst/>
          </a:prstGeom>
          <a:noFill/>
          <a:ln w="9525">
            <a:noFill/>
            <a:miter lim="800000"/>
            <a:headEnd/>
            <a:tailEnd/>
          </a:ln>
        </p:spPr>
        <p:txBody>
          <a:bodyPr lIns="92075" tIns="46038" rIns="92075" bIns="46038" anchor="b"/>
          <a:lstStyle/>
          <a:p>
            <a:pPr algn="ctr" fontAlgn="auto">
              <a:spcBef>
                <a:spcPts val="0"/>
              </a:spcBef>
              <a:spcAft>
                <a:spcPts val="0"/>
              </a:spcAft>
              <a:defRPr/>
            </a:pPr>
            <a:r>
              <a:rPr lang="it-IT" sz="2400" dirty="0">
                <a:solidFill>
                  <a:srgbClr val="333399"/>
                </a:solidFill>
                <a:latin typeface="Tahoma"/>
                <a:ea typeface="+mj-ea"/>
                <a:cs typeface="+mj-cs"/>
              </a:rPr>
              <a:t>Von Neumann machine</a:t>
            </a:r>
          </a:p>
        </p:txBody>
      </p:sp>
      <p:sp>
        <p:nvSpPr>
          <p:cNvPr id="28" name="Line 1042">
            <a:extLst>
              <a:ext uri="{FF2B5EF4-FFF2-40B4-BE49-F238E27FC236}">
                <a16:creationId xmlns:a16="http://schemas.microsoft.com/office/drawing/2014/main" id="{F95019EC-F803-7F54-9B37-ADB59F9D774A}"/>
              </a:ext>
            </a:extLst>
          </p:cNvPr>
          <p:cNvSpPr>
            <a:spLocks noChangeShapeType="1"/>
          </p:cNvSpPr>
          <p:nvPr/>
        </p:nvSpPr>
        <p:spPr bwMode="auto">
          <a:xfrm flipH="1">
            <a:off x="7592141" y="1633803"/>
            <a:ext cx="1152525" cy="3024188"/>
          </a:xfrm>
          <a:prstGeom prst="line">
            <a:avLst/>
          </a:prstGeom>
          <a:noFill/>
          <a:ln w="38100">
            <a:solidFill>
              <a:schemeClr val="tx2"/>
            </a:solidFill>
            <a:miter lim="800000"/>
            <a:headEnd/>
            <a:tailEnd type="stealth" w="lg" len="lg"/>
          </a:ln>
        </p:spPr>
        <p:txBody>
          <a:bodyPr wrap="none"/>
          <a:lstStyle/>
          <a:p>
            <a:endParaRPr lang="it-IT"/>
          </a:p>
        </p:txBody>
      </p:sp>
    </p:spTree>
    <p:extLst>
      <p:ext uri="{BB962C8B-B14F-4D97-AF65-F5344CB8AC3E}">
        <p14:creationId xmlns:p14="http://schemas.microsoft.com/office/powerpoint/2010/main" val="421376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50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ppt_x</p:attrName>
                                        </p:attrNameLst>
                                      </p:cBhvr>
                                      <p:tavLst>
                                        <p:tav tm="0">
                                          <p:val>
                                            <p:strVal val="#ppt_x+#ppt_w/2"/>
                                          </p:val>
                                        </p:tav>
                                        <p:tav tm="100000">
                                          <p:val>
                                            <p:strVal val="#ppt_x"/>
                                          </p:val>
                                        </p:tav>
                                      </p:tavLst>
                                    </p:anim>
                                    <p:anim calcmode="lin" valueType="num">
                                      <p:cBhvr>
                                        <p:cTn id="8" dur="500" fill="hold"/>
                                        <p:tgtEl>
                                          <p:spTgt spid="28"/>
                                        </p:tgtEl>
                                        <p:attrNameLst>
                                          <p:attrName>ppt_y</p:attrName>
                                        </p:attrNameLst>
                                      </p:cBhvr>
                                      <p:tavLst>
                                        <p:tav tm="0">
                                          <p:val>
                                            <p:strVal val="#ppt_y"/>
                                          </p:val>
                                        </p:tav>
                                        <p:tav tm="100000">
                                          <p:val>
                                            <p:strVal val="#ppt_y"/>
                                          </p:val>
                                        </p:tav>
                                      </p:tavLst>
                                    </p:anim>
                                    <p:anim calcmode="lin" valueType="num">
                                      <p:cBhvr>
                                        <p:cTn id="9" dur="500" fill="hold"/>
                                        <p:tgtEl>
                                          <p:spTgt spid="28"/>
                                        </p:tgtEl>
                                        <p:attrNameLst>
                                          <p:attrName>ppt_w</p:attrName>
                                        </p:attrNameLst>
                                      </p:cBhvr>
                                      <p:tavLst>
                                        <p:tav tm="0">
                                          <p:val>
                                            <p:fltVal val="0"/>
                                          </p:val>
                                        </p:tav>
                                        <p:tav tm="100000">
                                          <p:val>
                                            <p:strVal val="#ppt_w"/>
                                          </p:val>
                                        </p:tav>
                                      </p:tavLst>
                                    </p:anim>
                                    <p:anim calcmode="lin" valueType="num">
                                      <p:cBhvr>
                                        <p:cTn id="10" dur="5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0763D6CC-1856-F097-5649-16361E993AE7}"/>
              </a:ext>
            </a:extLst>
          </p:cNvPr>
          <p:cNvSpPr>
            <a:spLocks noGrp="1" noChangeArrowheads="1"/>
          </p:cNvSpPr>
          <p:nvPr>
            <p:ph type="title"/>
          </p:nvPr>
        </p:nvSpPr>
        <p:spPr>
          <a:xfrm>
            <a:off x="3152360" y="1104901"/>
            <a:ext cx="7772400" cy="1143000"/>
          </a:xfrm>
        </p:spPr>
        <p:txBody>
          <a:bodyPr/>
          <a:lstStyle/>
          <a:p>
            <a:r>
              <a:rPr lang="it-IT" dirty="0">
                <a:solidFill>
                  <a:srgbClr val="333399"/>
                </a:solidFill>
              </a:rPr>
              <a:t>First </a:t>
            </a:r>
            <a:r>
              <a:rPr lang="it-IT" dirty="0" err="1">
                <a:solidFill>
                  <a:srgbClr val="333399"/>
                </a:solidFill>
              </a:rPr>
              <a:t>type</a:t>
            </a:r>
            <a:r>
              <a:rPr lang="it-IT" dirty="0">
                <a:solidFill>
                  <a:srgbClr val="333399"/>
                </a:solidFill>
              </a:rPr>
              <a:t> of </a:t>
            </a:r>
            <a:r>
              <a:rPr lang="it-IT" dirty="0" err="1">
                <a:solidFill>
                  <a:srgbClr val="333399"/>
                </a:solidFill>
              </a:rPr>
              <a:t>parallelism</a:t>
            </a:r>
            <a:endParaRPr lang="it-IT" dirty="0">
              <a:solidFill>
                <a:srgbClr val="333399"/>
              </a:solidFill>
            </a:endParaRPr>
          </a:p>
        </p:txBody>
      </p:sp>
      <p:sp>
        <p:nvSpPr>
          <p:cNvPr id="6" name="Rectangle 3">
            <a:extLst>
              <a:ext uri="{FF2B5EF4-FFF2-40B4-BE49-F238E27FC236}">
                <a16:creationId xmlns:a16="http://schemas.microsoft.com/office/drawing/2014/main" id="{AEEA7CFC-2F27-FE7D-29A0-A705FF72B70F}"/>
              </a:ext>
            </a:extLst>
          </p:cNvPr>
          <p:cNvSpPr txBox="1">
            <a:spLocks noChangeArrowheads="1"/>
          </p:cNvSpPr>
          <p:nvPr/>
        </p:nvSpPr>
        <p:spPr>
          <a:xfrm>
            <a:off x="2926935" y="2627313"/>
            <a:ext cx="7772400" cy="51435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spcBef>
                <a:spcPts val="580"/>
              </a:spcBef>
              <a:buFont typeface="Wingdings" pitchFamily="2" charset="2"/>
              <a:buNone/>
              <a:defRPr/>
            </a:pPr>
            <a:r>
              <a:rPr lang="it-IT" sz="2400"/>
              <a:t>Assembly line technique </a:t>
            </a:r>
            <a:r>
              <a:rPr lang="it-IT" sz="3200"/>
              <a:t>(</a:t>
            </a:r>
            <a:r>
              <a:rPr lang="it-IT" sz="3200" u="sng"/>
              <a:t>pipeline</a:t>
            </a:r>
            <a:r>
              <a:rPr lang="it-IT" sz="3200"/>
              <a:t>)</a:t>
            </a:r>
            <a:endParaRPr lang="it-IT" sz="3200" dirty="0"/>
          </a:p>
        </p:txBody>
      </p:sp>
      <p:sp>
        <p:nvSpPr>
          <p:cNvPr id="7" name="Text Box 8">
            <a:extLst>
              <a:ext uri="{FF2B5EF4-FFF2-40B4-BE49-F238E27FC236}">
                <a16:creationId xmlns:a16="http://schemas.microsoft.com/office/drawing/2014/main" id="{290A779E-875B-5E27-69DB-1DB28C4A0E7A}"/>
              </a:ext>
            </a:extLst>
          </p:cNvPr>
          <p:cNvSpPr txBox="1">
            <a:spLocks noChangeArrowheads="1"/>
          </p:cNvSpPr>
          <p:nvPr/>
        </p:nvSpPr>
        <p:spPr bwMode="auto">
          <a:xfrm>
            <a:off x="3867021" y="457201"/>
            <a:ext cx="5101654" cy="646331"/>
          </a:xfrm>
          <a:prstGeom prst="rect">
            <a:avLst/>
          </a:prstGeom>
          <a:solidFill>
            <a:srgbClr val="66CCFF"/>
          </a:solidFill>
          <a:ln w="9525">
            <a:solidFill>
              <a:schemeClr val="folHlink"/>
            </a:solidFill>
            <a:miter lim="800000"/>
            <a:headEnd/>
            <a:tailEnd/>
          </a:ln>
        </p:spPr>
        <p:txBody>
          <a:bodyPr wrap="none">
            <a:spAutoFit/>
          </a:bodyPr>
          <a:lstStyle/>
          <a:p>
            <a:pPr algn="ctr" eaLnBrk="0" hangingPunct="0"/>
            <a:r>
              <a:rPr lang="it-IT" sz="3600" dirty="0">
                <a:solidFill>
                  <a:schemeClr val="bg2"/>
                </a:solidFill>
              </a:rPr>
              <a:t>TEMPORAL PARALLELISM</a:t>
            </a:r>
          </a:p>
        </p:txBody>
      </p:sp>
      <p:pic>
        <p:nvPicPr>
          <p:cNvPr id="8" name="Picture 1">
            <a:extLst>
              <a:ext uri="{FF2B5EF4-FFF2-40B4-BE49-F238E27FC236}">
                <a16:creationId xmlns:a16="http://schemas.microsoft.com/office/drawing/2014/main" id="{D7654F9D-4761-B386-CBCA-1897D55D3BA2}"/>
              </a:ext>
            </a:extLst>
          </p:cNvPr>
          <p:cNvPicPr>
            <a:picLocks noChangeAspect="1" noChangeArrowheads="1"/>
          </p:cNvPicPr>
          <p:nvPr/>
        </p:nvPicPr>
        <p:blipFill>
          <a:blip r:embed="rId2" cstate="print"/>
          <a:srcRect/>
          <a:stretch>
            <a:fillRect/>
          </a:stretch>
        </p:blipFill>
        <p:spPr bwMode="auto">
          <a:xfrm>
            <a:off x="3655597" y="3194051"/>
            <a:ext cx="5981700" cy="3005137"/>
          </a:xfrm>
          <a:prstGeom prst="rect">
            <a:avLst/>
          </a:prstGeom>
          <a:noFill/>
          <a:ln w="38100">
            <a:solidFill>
              <a:srgbClr val="C00000"/>
            </a:solidFill>
            <a:miter lim="800000"/>
            <a:headEnd/>
            <a:tailEnd/>
          </a:ln>
        </p:spPr>
      </p:pic>
    </p:spTree>
    <p:extLst>
      <p:ext uri="{BB962C8B-B14F-4D97-AF65-F5344CB8AC3E}">
        <p14:creationId xmlns:p14="http://schemas.microsoft.com/office/powerpoint/2010/main" val="49856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FCF8CC98-BB88-6786-99D3-B970ADC879AC}"/>
              </a:ext>
            </a:extLst>
          </p:cNvPr>
          <p:cNvSpPr>
            <a:spLocks noGrp="1" noChangeArrowheads="1"/>
          </p:cNvSpPr>
          <p:nvPr>
            <p:ph type="title"/>
          </p:nvPr>
        </p:nvSpPr>
        <p:spPr>
          <a:xfrm>
            <a:off x="2258796" y="1091069"/>
            <a:ext cx="7772400" cy="1143000"/>
          </a:xfrm>
        </p:spPr>
        <p:txBody>
          <a:bodyPr>
            <a:normAutofit fontScale="90000"/>
          </a:bodyPr>
          <a:lstStyle/>
          <a:p>
            <a:pPr eaLnBrk="1" hangingPunct="1"/>
            <a:br>
              <a:rPr lang="it-IT" sz="4000" dirty="0"/>
            </a:br>
            <a:endParaRPr lang="it-IT" sz="4000" dirty="0"/>
          </a:p>
        </p:txBody>
      </p:sp>
      <p:grpSp>
        <p:nvGrpSpPr>
          <p:cNvPr id="6" name="Group 4">
            <a:extLst>
              <a:ext uri="{FF2B5EF4-FFF2-40B4-BE49-F238E27FC236}">
                <a16:creationId xmlns:a16="http://schemas.microsoft.com/office/drawing/2014/main" id="{A316E2FB-3D35-2CB1-B2F5-3DFFA9C154DD}"/>
              </a:ext>
            </a:extLst>
          </p:cNvPr>
          <p:cNvGrpSpPr>
            <a:grpSpLocks/>
          </p:cNvGrpSpPr>
          <p:nvPr/>
        </p:nvGrpSpPr>
        <p:grpSpPr bwMode="auto">
          <a:xfrm>
            <a:off x="2830296" y="2068973"/>
            <a:ext cx="7391402" cy="2819400"/>
            <a:chOff x="936" y="1392"/>
            <a:chExt cx="4656" cy="1776"/>
          </a:xfrm>
        </p:grpSpPr>
        <p:sp>
          <p:nvSpPr>
            <p:cNvPr id="7" name="AutoShape 5">
              <a:extLst>
                <a:ext uri="{FF2B5EF4-FFF2-40B4-BE49-F238E27FC236}">
                  <a16:creationId xmlns:a16="http://schemas.microsoft.com/office/drawing/2014/main" id="{0E068AAF-29A1-9F8B-A714-00B62930E50C}"/>
                </a:ext>
              </a:extLst>
            </p:cNvPr>
            <p:cNvSpPr>
              <a:spLocks noChangeArrowheads="1"/>
            </p:cNvSpPr>
            <p:nvPr/>
          </p:nvSpPr>
          <p:spPr bwMode="auto">
            <a:xfrm>
              <a:off x="936" y="1392"/>
              <a:ext cx="4656" cy="1776"/>
            </a:xfrm>
            <a:prstGeom prst="cloudCallout">
              <a:avLst>
                <a:gd name="adj1" fmla="val -46193"/>
                <a:gd name="adj2" fmla="val -73840"/>
              </a:avLst>
            </a:prstGeom>
            <a:solidFill>
              <a:srgbClr val="66FF66"/>
            </a:solidFill>
            <a:ln w="9525">
              <a:solidFill>
                <a:schemeClr val="tx1"/>
              </a:solidFill>
              <a:miter lim="800000"/>
              <a:headEnd/>
              <a:tailEnd/>
            </a:ln>
          </p:spPr>
          <p:txBody>
            <a:bodyPr/>
            <a:lstStyle/>
            <a:p>
              <a:pPr algn="ctr"/>
              <a:endParaRPr lang="it-IT" baseline="0"/>
            </a:p>
          </p:txBody>
        </p:sp>
        <p:sp>
          <p:nvSpPr>
            <p:cNvPr id="8" name="Text Box 6">
              <a:extLst>
                <a:ext uri="{FF2B5EF4-FFF2-40B4-BE49-F238E27FC236}">
                  <a16:creationId xmlns:a16="http://schemas.microsoft.com/office/drawing/2014/main" id="{79E75DC9-4A16-6E6F-5B72-448534B19786}"/>
                </a:ext>
              </a:extLst>
            </p:cNvPr>
            <p:cNvSpPr txBox="1">
              <a:spLocks noChangeArrowheads="1"/>
            </p:cNvSpPr>
            <p:nvPr/>
          </p:nvSpPr>
          <p:spPr bwMode="auto">
            <a:xfrm>
              <a:off x="1737" y="1681"/>
              <a:ext cx="2893" cy="872"/>
            </a:xfrm>
            <a:prstGeom prst="rect">
              <a:avLst/>
            </a:prstGeom>
            <a:solidFill>
              <a:srgbClr val="66FF66"/>
            </a:solidFill>
            <a:ln w="9525">
              <a:noFill/>
              <a:miter lim="800000"/>
              <a:headEnd/>
              <a:tailEnd/>
            </a:ln>
          </p:spPr>
          <p:txBody>
            <a:bodyPr wrap="none">
              <a:spAutoFit/>
            </a:bodyPr>
            <a:lstStyle/>
            <a:p>
              <a:r>
                <a:rPr lang="en-US" sz="2800" baseline="0" dirty="0"/>
                <a:t>But… </a:t>
              </a:r>
            </a:p>
            <a:p>
              <a:r>
                <a:rPr lang="en-US" sz="2800" dirty="0"/>
                <a:t>… </a:t>
              </a:r>
              <a:r>
                <a:rPr lang="en-US" sz="2800" baseline="0" dirty="0"/>
                <a:t>is it really necessary to do </a:t>
              </a:r>
            </a:p>
            <a:p>
              <a:r>
                <a:rPr lang="en-US" sz="2800" baseline="0" dirty="0"/>
                <a:t>high performance computing?</a:t>
              </a:r>
              <a:endParaRPr lang="it-IT" sz="2800" baseline="0" dirty="0"/>
            </a:p>
          </p:txBody>
        </p:sp>
      </p:grpSp>
      <p:sp>
        <p:nvSpPr>
          <p:cNvPr id="9" name="Nuvola 8">
            <a:extLst>
              <a:ext uri="{FF2B5EF4-FFF2-40B4-BE49-F238E27FC236}">
                <a16:creationId xmlns:a16="http://schemas.microsoft.com/office/drawing/2014/main" id="{5F4AE00D-0B9C-7774-0335-9F7C167C90E7}"/>
              </a:ext>
            </a:extLst>
          </p:cNvPr>
          <p:cNvSpPr/>
          <p:nvPr/>
        </p:nvSpPr>
        <p:spPr bwMode="auto">
          <a:xfrm>
            <a:off x="1701554" y="3959679"/>
            <a:ext cx="8072494" cy="2786082"/>
          </a:xfrm>
          <a:prstGeom prst="cloud">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3200" b="0" i="0" u="none" strike="noStrike" cap="none" normalizeH="0" baseline="30000" dirty="0">
              <a:ln>
                <a:noFill/>
              </a:ln>
              <a:solidFill>
                <a:schemeClr val="tx1"/>
              </a:solidFill>
              <a:effectLst/>
              <a:latin typeface="Tahoma" pitchFamily="34" charset="0"/>
            </a:endParaRPr>
          </a:p>
          <a:p>
            <a:pPr algn="ctr" fontAlgn="base">
              <a:spcBef>
                <a:spcPct val="0"/>
              </a:spcBef>
              <a:spcAft>
                <a:spcPct val="0"/>
              </a:spcAft>
            </a:pPr>
            <a:r>
              <a:rPr lang="en-US" sz="3200" b="1" baseline="30000" dirty="0">
                <a:latin typeface="Tahoma" pitchFamily="34" charset="0"/>
              </a:rPr>
              <a:t>Computers today aim above</a:t>
            </a:r>
            <a:r>
              <a:rPr lang="en-US" sz="3200" b="1" dirty="0">
                <a:latin typeface="Tahoma" pitchFamily="34" charset="0"/>
              </a:rPr>
              <a:t> </a:t>
            </a:r>
            <a:r>
              <a:rPr lang="en-US" sz="3200" b="1" baseline="30000" dirty="0">
                <a:latin typeface="Tahoma" pitchFamily="34" charset="0"/>
              </a:rPr>
              <a:t>all</a:t>
            </a:r>
          </a:p>
          <a:p>
            <a:pPr algn="ctr" fontAlgn="base">
              <a:spcBef>
                <a:spcPct val="0"/>
              </a:spcBef>
              <a:spcAft>
                <a:spcPct val="0"/>
              </a:spcAft>
            </a:pPr>
            <a:r>
              <a:rPr lang="en-US" sz="3200" b="1" baseline="30000" dirty="0">
                <a:latin typeface="Tahoma" pitchFamily="34" charset="0"/>
              </a:rPr>
              <a:t>at the speed of applications…</a:t>
            </a:r>
          </a:p>
          <a:p>
            <a:pPr algn="ctr" fontAlgn="base">
              <a:spcBef>
                <a:spcPct val="0"/>
              </a:spcBef>
              <a:spcAft>
                <a:spcPct val="0"/>
              </a:spcAft>
            </a:pPr>
            <a:endParaRPr lang="en-US" sz="3200" b="1" baseline="30000" dirty="0">
              <a:latin typeface="Tahoma" pitchFamily="34" charset="0"/>
            </a:endParaRPr>
          </a:p>
          <a:p>
            <a:pPr algn="ctr" fontAlgn="base">
              <a:spcBef>
                <a:spcPct val="0"/>
              </a:spcBef>
              <a:spcAft>
                <a:spcPct val="0"/>
              </a:spcAft>
            </a:pPr>
            <a:r>
              <a:rPr lang="en-US" sz="3200" b="1" baseline="30000" dirty="0">
                <a:latin typeface="Tahoma" pitchFamily="34" charset="0"/>
              </a:rPr>
              <a:t>… supercomputers are essential!</a:t>
            </a:r>
            <a:endParaRPr kumimoji="0" lang="it-IT" sz="2800" b="1" i="0" u="none" strike="noStrike" cap="none" normalizeH="0" baseline="30000" dirty="0">
              <a:ln>
                <a:noFill/>
              </a:ln>
              <a:solidFill>
                <a:schemeClr val="tx1"/>
              </a:solidFill>
              <a:effectLst/>
              <a:latin typeface="Tahoma" pitchFamily="34" charset="0"/>
            </a:endParaRPr>
          </a:p>
        </p:txBody>
      </p:sp>
      <p:pic>
        <p:nvPicPr>
          <p:cNvPr id="10" name="Immagine 9" descr="lis.gif">
            <a:extLst>
              <a:ext uri="{FF2B5EF4-FFF2-40B4-BE49-F238E27FC236}">
                <a16:creationId xmlns:a16="http://schemas.microsoft.com/office/drawing/2014/main" id="{AA313FDE-A974-905F-7DF7-6FF9B7BF023A}"/>
              </a:ext>
            </a:extLst>
          </p:cNvPr>
          <p:cNvPicPr>
            <a:picLocks noChangeAspect="1"/>
          </p:cNvPicPr>
          <p:nvPr/>
        </p:nvPicPr>
        <p:blipFill>
          <a:blip r:embed="rId2" cstate="print"/>
          <a:stretch>
            <a:fillRect/>
          </a:stretch>
        </p:blipFill>
        <p:spPr>
          <a:xfrm>
            <a:off x="1344396" y="905496"/>
            <a:ext cx="1355601" cy="1971783"/>
          </a:xfrm>
          <a:prstGeom prst="rect">
            <a:avLst/>
          </a:prstGeom>
        </p:spPr>
      </p:pic>
    </p:spTree>
    <p:extLst>
      <p:ext uri="{BB962C8B-B14F-4D97-AF65-F5344CB8AC3E}">
        <p14:creationId xmlns:p14="http://schemas.microsoft.com/office/powerpoint/2010/main" val="107187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ppt_x</p:attrName>
                                        </p:attrNameLst>
                                      </p:cBhvr>
                                      <p:tavLst>
                                        <p:tav tm="0">
                                          <p:val>
                                            <p:fltVal val="0.5"/>
                                          </p:val>
                                        </p:tav>
                                        <p:tav tm="100000">
                                          <p:val>
                                            <p:strVal val="#ppt_x"/>
                                          </p:val>
                                        </p:tav>
                                      </p:tavLst>
                                    </p:anim>
                                    <p:anim calcmode="lin" valueType="num">
                                      <p:cBhvr>
                                        <p:cTn id="10"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 calcmode="lin" valueType="num">
                                      <p:cBhvr>
                                        <p:cTn id="17" dur="500" fill="hold"/>
                                        <p:tgtEl>
                                          <p:spTgt spid="9"/>
                                        </p:tgtEl>
                                        <p:attrNameLst>
                                          <p:attrName>ppt_x</p:attrName>
                                        </p:attrNameLst>
                                      </p:cBhvr>
                                      <p:tavLst>
                                        <p:tav tm="0">
                                          <p:val>
                                            <p:fltVal val="0.5"/>
                                          </p:val>
                                        </p:tav>
                                        <p:tav tm="100000">
                                          <p:val>
                                            <p:strVal val="#ppt_x"/>
                                          </p:val>
                                        </p:tav>
                                      </p:tavLst>
                                    </p:anim>
                                    <p:anim calcmode="lin" valueType="num">
                                      <p:cBhvr>
                                        <p:cTn id="18" dur="500" fill="hold"/>
                                        <p:tgtEl>
                                          <p:spTgt spid="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8CFCD2B-34F3-E85E-D036-209AB75841F2}"/>
              </a:ext>
            </a:extLst>
          </p:cNvPr>
          <p:cNvSpPr>
            <a:spLocks noGrp="1" noChangeArrowheads="1"/>
          </p:cNvSpPr>
          <p:nvPr>
            <p:ph type="title"/>
          </p:nvPr>
        </p:nvSpPr>
        <p:spPr>
          <a:xfrm>
            <a:off x="2674139" y="2118620"/>
            <a:ext cx="8612209" cy="1143000"/>
          </a:xfrm>
        </p:spPr>
        <p:txBody>
          <a:bodyPr/>
          <a:lstStyle/>
          <a:p>
            <a:pPr algn="ctr"/>
            <a:r>
              <a:rPr lang="it-IT">
                <a:solidFill>
                  <a:srgbClr val="333399"/>
                </a:solidFill>
              </a:rPr>
              <a:t>pipelining</a:t>
            </a:r>
          </a:p>
        </p:txBody>
      </p:sp>
      <p:sp>
        <p:nvSpPr>
          <p:cNvPr id="6" name="Text Box 8">
            <a:extLst>
              <a:ext uri="{FF2B5EF4-FFF2-40B4-BE49-F238E27FC236}">
                <a16:creationId xmlns:a16="http://schemas.microsoft.com/office/drawing/2014/main" id="{CA64C7DF-6448-9BB4-1941-69D9392ED480}"/>
              </a:ext>
            </a:extLst>
          </p:cNvPr>
          <p:cNvSpPr txBox="1">
            <a:spLocks noChangeArrowheads="1"/>
          </p:cNvSpPr>
          <p:nvPr/>
        </p:nvSpPr>
        <p:spPr bwMode="auto">
          <a:xfrm>
            <a:off x="2896623" y="966095"/>
            <a:ext cx="4074265" cy="646331"/>
          </a:xfrm>
          <a:prstGeom prst="rect">
            <a:avLst/>
          </a:prstGeom>
          <a:solidFill>
            <a:srgbClr val="66CCFF"/>
          </a:solidFill>
          <a:ln w="9525">
            <a:solidFill>
              <a:schemeClr val="folHlink"/>
            </a:solidFill>
            <a:miter lim="800000"/>
            <a:headEnd/>
            <a:tailEnd/>
          </a:ln>
        </p:spPr>
        <p:txBody>
          <a:bodyPr wrap="square">
            <a:spAutoFit/>
          </a:bodyPr>
          <a:lstStyle/>
          <a:p>
            <a:pPr algn="ctr" eaLnBrk="0" hangingPunct="0"/>
            <a:r>
              <a:rPr lang="it-IT" sz="3600" dirty="0" err="1">
                <a:solidFill>
                  <a:schemeClr val="bg2"/>
                </a:solidFill>
              </a:rPr>
              <a:t>Temporal</a:t>
            </a:r>
            <a:r>
              <a:rPr lang="it-IT" sz="3600" dirty="0">
                <a:solidFill>
                  <a:schemeClr val="bg2"/>
                </a:solidFill>
              </a:rPr>
              <a:t> </a:t>
            </a:r>
            <a:r>
              <a:rPr lang="it-IT" sz="3600" dirty="0" err="1">
                <a:solidFill>
                  <a:schemeClr val="bg2"/>
                </a:solidFill>
              </a:rPr>
              <a:t>parallelism</a:t>
            </a:r>
            <a:endParaRPr lang="it-IT" sz="3600" dirty="0">
              <a:solidFill>
                <a:schemeClr val="bg2"/>
              </a:solidFill>
            </a:endParaRPr>
          </a:p>
        </p:txBody>
      </p:sp>
      <p:sp>
        <p:nvSpPr>
          <p:cNvPr id="7" name="Rectangle 3">
            <a:extLst>
              <a:ext uri="{FF2B5EF4-FFF2-40B4-BE49-F238E27FC236}">
                <a16:creationId xmlns:a16="http://schemas.microsoft.com/office/drawing/2014/main" id="{3A409D1D-9BC0-79A6-B7BF-686BB56AC21B}"/>
              </a:ext>
            </a:extLst>
          </p:cNvPr>
          <p:cNvSpPr txBox="1">
            <a:spLocks noChangeArrowheads="1"/>
          </p:cNvSpPr>
          <p:nvPr/>
        </p:nvSpPr>
        <p:spPr>
          <a:xfrm>
            <a:off x="3513948" y="2887908"/>
            <a:ext cx="7772400" cy="30861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a:t>Assuming that the different phases of the operation are separable, they are assigned to different functional units, so that when the first unit finishes our work for a phase of operation, it can be dedicated to the next one.</a:t>
            </a:r>
            <a:endParaRPr lang="it-IT" sz="3200" dirty="0"/>
          </a:p>
        </p:txBody>
      </p:sp>
    </p:spTree>
    <p:extLst>
      <p:ext uri="{BB962C8B-B14F-4D97-AF65-F5344CB8AC3E}">
        <p14:creationId xmlns:p14="http://schemas.microsoft.com/office/powerpoint/2010/main" val="58482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F740A213-D21C-B9DA-592F-611C3AE40DE1}"/>
              </a:ext>
            </a:extLst>
          </p:cNvPr>
          <p:cNvSpPr txBox="1">
            <a:spLocks noChangeArrowheads="1"/>
          </p:cNvSpPr>
          <p:nvPr/>
        </p:nvSpPr>
        <p:spPr>
          <a:xfrm>
            <a:off x="2019903" y="2380227"/>
            <a:ext cx="8210550" cy="5953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Wingdings" pitchFamily="2" charset="2"/>
              <a:buNone/>
            </a:pPr>
            <a:r>
              <a:rPr lang="en-US" sz="2400"/>
              <a:t>The use of pipelined functional units is also the basis of:</a:t>
            </a:r>
            <a:endParaRPr lang="it-IT" sz="2400" dirty="0"/>
          </a:p>
        </p:txBody>
      </p:sp>
      <p:sp>
        <p:nvSpPr>
          <p:cNvPr id="6" name="Text Box 4">
            <a:extLst>
              <a:ext uri="{FF2B5EF4-FFF2-40B4-BE49-F238E27FC236}">
                <a16:creationId xmlns:a16="http://schemas.microsoft.com/office/drawing/2014/main" id="{853B473A-4043-A98F-333B-58D352D7773C}"/>
              </a:ext>
            </a:extLst>
          </p:cNvPr>
          <p:cNvSpPr txBox="1">
            <a:spLocks noChangeArrowheads="1"/>
          </p:cNvSpPr>
          <p:nvPr/>
        </p:nvSpPr>
        <p:spPr bwMode="auto">
          <a:xfrm>
            <a:off x="3912356" y="3227952"/>
            <a:ext cx="4360205" cy="769441"/>
          </a:xfrm>
          <a:prstGeom prst="rect">
            <a:avLst/>
          </a:prstGeom>
          <a:noFill/>
          <a:ln w="57150" cmpd="thinThick">
            <a:solidFill>
              <a:srgbClr val="33CC33"/>
            </a:solidFill>
            <a:miter lim="800000"/>
            <a:headEnd/>
            <a:tailEnd/>
          </a:ln>
        </p:spPr>
        <p:txBody>
          <a:bodyPr wrap="square">
            <a:spAutoFit/>
          </a:bodyPr>
          <a:lstStyle/>
          <a:p>
            <a:pPr algn="ctr" eaLnBrk="0" hangingPunct="0"/>
            <a:r>
              <a:rPr lang="it-IT" sz="4400" dirty="0">
                <a:hlinkClick r:id="" action="ppaction://hlinkshowjump?jump=nextslide"/>
              </a:rPr>
              <a:t>array processor</a:t>
            </a:r>
            <a:endParaRPr lang="it-IT" sz="4400" dirty="0"/>
          </a:p>
        </p:txBody>
      </p:sp>
      <p:sp>
        <p:nvSpPr>
          <p:cNvPr id="7" name="Text Box 5">
            <a:extLst>
              <a:ext uri="{FF2B5EF4-FFF2-40B4-BE49-F238E27FC236}">
                <a16:creationId xmlns:a16="http://schemas.microsoft.com/office/drawing/2014/main" id="{A4E74C0A-6E07-65FC-0E98-390DF2C174C8}"/>
              </a:ext>
            </a:extLst>
          </p:cNvPr>
          <p:cNvSpPr txBox="1">
            <a:spLocks noChangeArrowheads="1"/>
          </p:cNvSpPr>
          <p:nvPr/>
        </p:nvSpPr>
        <p:spPr bwMode="auto">
          <a:xfrm>
            <a:off x="3473178" y="4451915"/>
            <a:ext cx="5308762" cy="1249573"/>
          </a:xfrm>
          <a:prstGeom prst="rect">
            <a:avLst/>
          </a:prstGeom>
          <a:noFill/>
          <a:ln w="9525">
            <a:noFill/>
            <a:miter lim="800000"/>
            <a:headEnd/>
            <a:tailEnd/>
          </a:ln>
        </p:spPr>
        <p:txBody>
          <a:bodyPr wrap="none">
            <a:spAutoFit/>
          </a:bodyPr>
          <a:lstStyle/>
          <a:p>
            <a:pPr algn="ctr" eaLnBrk="0" hangingPunct="0">
              <a:lnSpc>
                <a:spcPct val="120000"/>
              </a:lnSpc>
            </a:pPr>
            <a:r>
              <a:rPr lang="en-US" sz="3200" dirty="0"/>
              <a:t>capable to operate efficiently </a:t>
            </a:r>
          </a:p>
          <a:p>
            <a:pPr algn="ctr" eaLnBrk="0" hangingPunct="0">
              <a:lnSpc>
                <a:spcPct val="120000"/>
              </a:lnSpc>
            </a:pPr>
            <a:r>
              <a:rPr lang="en-US" sz="3200" dirty="0"/>
              <a:t>on data structured in array format </a:t>
            </a:r>
            <a:endParaRPr lang="it-IT" sz="3200" dirty="0"/>
          </a:p>
        </p:txBody>
      </p:sp>
      <p:sp>
        <p:nvSpPr>
          <p:cNvPr id="8" name="Text Box 2">
            <a:extLst>
              <a:ext uri="{FF2B5EF4-FFF2-40B4-BE49-F238E27FC236}">
                <a16:creationId xmlns:a16="http://schemas.microsoft.com/office/drawing/2014/main" id="{1B3D4582-5050-AF3F-4A16-8486E98C3471}"/>
              </a:ext>
            </a:extLst>
          </p:cNvPr>
          <p:cNvSpPr txBox="1">
            <a:spLocks noChangeArrowheads="1"/>
          </p:cNvSpPr>
          <p:nvPr/>
        </p:nvSpPr>
        <p:spPr bwMode="auto">
          <a:xfrm>
            <a:off x="2243096" y="1373752"/>
            <a:ext cx="8098372" cy="584775"/>
          </a:xfrm>
          <a:prstGeom prst="rect">
            <a:avLst/>
          </a:prstGeom>
          <a:noFill/>
          <a:ln w="9525">
            <a:noFill/>
            <a:miter lim="800000"/>
            <a:headEnd/>
            <a:tailEnd/>
          </a:ln>
        </p:spPr>
        <p:txBody>
          <a:bodyPr wrap="none">
            <a:spAutoFit/>
          </a:bodyPr>
          <a:lstStyle/>
          <a:p>
            <a:pPr algn="ctr" eaLnBrk="0" fontAlgn="auto" hangingPunct="0">
              <a:spcBef>
                <a:spcPts val="0"/>
              </a:spcBef>
              <a:spcAft>
                <a:spcPts val="0"/>
              </a:spcAft>
              <a:defRPr/>
            </a:pPr>
            <a:r>
              <a:rPr lang="en-US" sz="3200" dirty="0">
                <a:solidFill>
                  <a:srgbClr val="333399"/>
                </a:solidFill>
                <a:latin typeface="Tahoma"/>
                <a:ea typeface="+mj-ea"/>
                <a:cs typeface="+mj-cs"/>
              </a:rPr>
              <a:t>Architectures with </a:t>
            </a:r>
            <a:r>
              <a:rPr lang="en-US" sz="3200" i="1" dirty="0">
                <a:solidFill>
                  <a:srgbClr val="333399"/>
                </a:solidFill>
                <a:latin typeface="Tahoma"/>
                <a:ea typeface="+mj-ea"/>
                <a:cs typeface="+mj-cs"/>
              </a:rPr>
              <a:t>pipelined</a:t>
            </a:r>
            <a:r>
              <a:rPr lang="en-US" sz="3200" dirty="0">
                <a:solidFill>
                  <a:srgbClr val="333399"/>
                </a:solidFill>
                <a:latin typeface="Tahoma"/>
                <a:ea typeface="+mj-ea"/>
                <a:cs typeface="+mj-cs"/>
              </a:rPr>
              <a:t> functional units</a:t>
            </a:r>
            <a:endParaRPr lang="it-IT" sz="2800" i="1" dirty="0">
              <a:solidFill>
                <a:schemeClr val="bg2"/>
              </a:solidFill>
              <a:latin typeface="Tech" pitchFamily="34" charset="0"/>
              <a:cs typeface="+mn-cs"/>
            </a:endParaRPr>
          </a:p>
        </p:txBody>
      </p:sp>
    </p:spTree>
    <p:extLst>
      <p:ext uri="{BB962C8B-B14F-4D97-AF65-F5344CB8AC3E}">
        <p14:creationId xmlns:p14="http://schemas.microsoft.com/office/powerpoint/2010/main" val="620862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7"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0ADC766D-61D3-8835-8BD2-5FB8DAAD9225}"/>
              </a:ext>
            </a:extLst>
          </p:cNvPr>
          <p:cNvSpPr txBox="1">
            <a:spLocks noChangeArrowheads="1"/>
          </p:cNvSpPr>
          <p:nvPr/>
        </p:nvSpPr>
        <p:spPr bwMode="auto">
          <a:xfrm>
            <a:off x="2511079" y="970756"/>
            <a:ext cx="8098371" cy="584775"/>
          </a:xfrm>
          <a:prstGeom prst="rect">
            <a:avLst/>
          </a:prstGeom>
          <a:noFill/>
          <a:ln w="9525">
            <a:noFill/>
            <a:miter lim="800000"/>
            <a:headEnd/>
            <a:tailEnd/>
          </a:ln>
        </p:spPr>
        <p:txBody>
          <a:bodyPr wrap="none">
            <a:spAutoFit/>
          </a:bodyPr>
          <a:lstStyle/>
          <a:p>
            <a:pPr algn="ctr" eaLnBrk="0" fontAlgn="auto" hangingPunct="0">
              <a:spcBef>
                <a:spcPts val="0"/>
              </a:spcBef>
              <a:spcAft>
                <a:spcPts val="0"/>
              </a:spcAft>
              <a:defRPr/>
            </a:pPr>
            <a:r>
              <a:rPr lang="en-US" sz="3200" dirty="0">
                <a:solidFill>
                  <a:srgbClr val="333399"/>
                </a:solidFill>
                <a:latin typeface="Tahoma"/>
                <a:ea typeface="+mj-ea"/>
                <a:cs typeface="+mj-cs"/>
              </a:rPr>
              <a:t>Architectures with </a:t>
            </a:r>
            <a:r>
              <a:rPr lang="en-US" sz="3200" i="1" dirty="0">
                <a:solidFill>
                  <a:srgbClr val="333399"/>
                </a:solidFill>
                <a:latin typeface="Tahoma"/>
                <a:ea typeface="+mj-ea"/>
                <a:cs typeface="+mj-cs"/>
              </a:rPr>
              <a:t>pipelined</a:t>
            </a:r>
            <a:r>
              <a:rPr lang="en-US" sz="3200" dirty="0">
                <a:solidFill>
                  <a:srgbClr val="333399"/>
                </a:solidFill>
                <a:latin typeface="Tahoma"/>
                <a:ea typeface="+mj-ea"/>
                <a:cs typeface="+mj-cs"/>
              </a:rPr>
              <a:t> functional units</a:t>
            </a:r>
            <a:endParaRPr lang="it-IT" sz="2800" i="1" dirty="0">
              <a:solidFill>
                <a:schemeClr val="bg2"/>
              </a:solidFill>
              <a:latin typeface="Tech" pitchFamily="34" charset="0"/>
              <a:cs typeface="+mn-cs"/>
            </a:endParaRPr>
          </a:p>
        </p:txBody>
      </p:sp>
      <p:sp>
        <p:nvSpPr>
          <p:cNvPr id="7" name="Rectangle 3">
            <a:extLst>
              <a:ext uri="{FF2B5EF4-FFF2-40B4-BE49-F238E27FC236}">
                <a16:creationId xmlns:a16="http://schemas.microsoft.com/office/drawing/2014/main" id="{CF9F95C0-05C5-98DB-1657-6EB7CD9ECB5C}"/>
              </a:ext>
            </a:extLst>
          </p:cNvPr>
          <p:cNvSpPr txBox="1">
            <a:spLocks noChangeArrowheads="1"/>
          </p:cNvSpPr>
          <p:nvPr/>
        </p:nvSpPr>
        <p:spPr bwMode="auto">
          <a:xfrm>
            <a:off x="2196923" y="1474787"/>
            <a:ext cx="8531064" cy="1954213"/>
          </a:xfrm>
          <a:prstGeom prst="rect">
            <a:avLst/>
          </a:prstGeom>
          <a:noFill/>
          <a:ln w="9525">
            <a:noFill/>
            <a:miter lim="800000"/>
            <a:headEnd/>
            <a:tailEnd/>
          </a:ln>
        </p:spPr>
        <p:txBody>
          <a:bodyPr/>
          <a:lstStyle/>
          <a:p>
            <a:pPr marL="7938" indent="-7938" algn="just">
              <a:spcBef>
                <a:spcPts val="575"/>
              </a:spcBef>
              <a:buClr>
                <a:schemeClr val="accent1"/>
              </a:buClr>
              <a:buSzPct val="85000"/>
            </a:pPr>
            <a:r>
              <a:rPr lang="en-US" sz="2800" dirty="0"/>
              <a:t>The first pipelined system was an </a:t>
            </a:r>
            <a:r>
              <a:rPr lang="en-US" sz="2800" b="1" dirty="0"/>
              <a:t>IBM System 360/91</a:t>
            </a:r>
            <a:r>
              <a:rPr lang="en-US" sz="2800" dirty="0"/>
              <a:t> (</a:t>
            </a:r>
            <a:r>
              <a:rPr lang="en-US" sz="2800" b="1" dirty="0">
                <a:solidFill>
                  <a:srgbClr val="FF0000"/>
                </a:solidFill>
              </a:rPr>
              <a:t>1966</a:t>
            </a:r>
            <a:r>
              <a:rPr lang="en-US" sz="2800" dirty="0"/>
              <a:t>):  </a:t>
            </a:r>
          </a:p>
          <a:p>
            <a:pPr marL="7938" indent="-7938" algn="just">
              <a:spcBef>
                <a:spcPts val="575"/>
              </a:spcBef>
              <a:buClr>
                <a:schemeClr val="accent1"/>
              </a:buClr>
              <a:buSzPct val="85000"/>
            </a:pPr>
            <a:r>
              <a:rPr lang="en-US" sz="2800" dirty="0"/>
              <a:t>thanks to the pipeline it obtained an increasing of </a:t>
            </a:r>
            <a:r>
              <a:rPr lang="en-US" sz="2800" b="1" dirty="0"/>
              <a:t>33% </a:t>
            </a:r>
            <a:r>
              <a:rPr lang="en-US" sz="2800" dirty="0"/>
              <a:t>in performance!</a:t>
            </a:r>
            <a:endParaRPr lang="it-IT" sz="2800" dirty="0"/>
          </a:p>
        </p:txBody>
      </p:sp>
      <p:sp>
        <p:nvSpPr>
          <p:cNvPr id="8" name="Rectangle 3">
            <a:extLst>
              <a:ext uri="{FF2B5EF4-FFF2-40B4-BE49-F238E27FC236}">
                <a16:creationId xmlns:a16="http://schemas.microsoft.com/office/drawing/2014/main" id="{7A476BB3-20F8-01BF-A90C-0B51A6503E11}"/>
              </a:ext>
            </a:extLst>
          </p:cNvPr>
          <p:cNvSpPr txBox="1">
            <a:spLocks noChangeArrowheads="1"/>
          </p:cNvSpPr>
          <p:nvPr/>
        </p:nvSpPr>
        <p:spPr bwMode="auto">
          <a:xfrm>
            <a:off x="533889" y="4543554"/>
            <a:ext cx="6619875" cy="1079500"/>
          </a:xfrm>
          <a:prstGeom prst="rect">
            <a:avLst/>
          </a:prstGeom>
          <a:noFill/>
          <a:ln w="9525">
            <a:noFill/>
            <a:miter lim="800000"/>
            <a:headEnd/>
            <a:tailEnd/>
          </a:ln>
        </p:spPr>
        <p:txBody>
          <a:bodyPr/>
          <a:lstStyle/>
          <a:p>
            <a:pPr marL="273050" indent="-273050" algn="ctr">
              <a:spcBef>
                <a:spcPts val="575"/>
              </a:spcBef>
              <a:buClr>
                <a:schemeClr val="accent1"/>
              </a:buClr>
              <a:buSzPct val="85000"/>
            </a:pPr>
            <a:r>
              <a:rPr lang="en-US" sz="2000" dirty="0"/>
              <a:t>The first microprocessor to use a pipeline:</a:t>
            </a:r>
          </a:p>
          <a:p>
            <a:pPr marL="273050" indent="-273050" algn="ctr">
              <a:spcBef>
                <a:spcPts val="575"/>
              </a:spcBef>
              <a:buClr>
                <a:schemeClr val="accent1"/>
              </a:buClr>
              <a:buSzPct val="85000"/>
            </a:pPr>
            <a:r>
              <a:rPr lang="en-US" sz="2000" dirty="0"/>
              <a:t>MOS Technology 6502 (</a:t>
            </a:r>
            <a:r>
              <a:rPr lang="en-US" sz="2000" b="1" dirty="0">
                <a:solidFill>
                  <a:srgbClr val="FF0000"/>
                </a:solidFill>
              </a:rPr>
              <a:t>1975</a:t>
            </a:r>
            <a:r>
              <a:rPr lang="en-US" sz="2000" dirty="0"/>
              <a:t>)</a:t>
            </a:r>
            <a:endParaRPr lang="it-IT" sz="2000" dirty="0"/>
          </a:p>
        </p:txBody>
      </p:sp>
      <p:pic>
        <p:nvPicPr>
          <p:cNvPr id="9" name="Picture 2" descr="File:DM IBM S360.jpg">
            <a:extLst>
              <a:ext uri="{FF2B5EF4-FFF2-40B4-BE49-F238E27FC236}">
                <a16:creationId xmlns:a16="http://schemas.microsoft.com/office/drawing/2014/main" id="{6B525FA9-A09A-BA84-ACEC-D70B4D989424}"/>
              </a:ext>
            </a:extLst>
          </p:cNvPr>
          <p:cNvPicPr>
            <a:picLocks noChangeAspect="1" noChangeArrowheads="1"/>
          </p:cNvPicPr>
          <p:nvPr/>
        </p:nvPicPr>
        <p:blipFill>
          <a:blip r:embed="rId2" cstate="print"/>
          <a:srcRect/>
          <a:stretch>
            <a:fillRect/>
          </a:stretch>
        </p:blipFill>
        <p:spPr bwMode="auto">
          <a:xfrm>
            <a:off x="6596409" y="3395662"/>
            <a:ext cx="4032250" cy="2687637"/>
          </a:xfrm>
          <a:prstGeom prst="rect">
            <a:avLst/>
          </a:prstGeom>
          <a:noFill/>
          <a:ln w="9525">
            <a:noFill/>
            <a:miter lim="800000"/>
            <a:headEnd/>
            <a:tailEnd/>
          </a:ln>
        </p:spPr>
      </p:pic>
    </p:spTree>
    <p:extLst>
      <p:ext uri="{BB962C8B-B14F-4D97-AF65-F5344CB8AC3E}">
        <p14:creationId xmlns:p14="http://schemas.microsoft.com/office/powerpoint/2010/main" val="33185026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031">
            <a:extLst>
              <a:ext uri="{FF2B5EF4-FFF2-40B4-BE49-F238E27FC236}">
                <a16:creationId xmlns:a16="http://schemas.microsoft.com/office/drawing/2014/main" id="{4B77B988-3989-A2ED-47B9-57EE99C873BB}"/>
              </a:ext>
            </a:extLst>
          </p:cNvPr>
          <p:cNvSpPr txBox="1">
            <a:spLocks noChangeArrowheads="1"/>
          </p:cNvSpPr>
          <p:nvPr/>
        </p:nvSpPr>
        <p:spPr bwMode="auto">
          <a:xfrm>
            <a:off x="2444249" y="2551837"/>
            <a:ext cx="7620000" cy="1754326"/>
          </a:xfrm>
          <a:prstGeom prst="rect">
            <a:avLst/>
          </a:prstGeom>
          <a:gradFill rotWithShape="1">
            <a:gsLst>
              <a:gs pos="0">
                <a:srgbClr val="86BCFF"/>
              </a:gs>
              <a:gs pos="50000">
                <a:srgbClr val="B6D4FF"/>
              </a:gs>
              <a:gs pos="100000">
                <a:srgbClr val="DBE9FF"/>
              </a:gs>
            </a:gsLst>
            <a:lin ang="13500000" scaled="1"/>
          </a:gradFill>
          <a:ln w="9525">
            <a:solidFill>
              <a:srgbClr val="0066FF"/>
            </a:solidFill>
            <a:miter lim="800000"/>
            <a:headEnd/>
            <a:tailEnd/>
          </a:ln>
        </p:spPr>
        <p:txBody>
          <a:bodyPr>
            <a:spAutoFit/>
          </a:bodyPr>
          <a:lstStyle/>
          <a:p>
            <a:pPr algn="ctr" eaLnBrk="0" hangingPunct="0"/>
            <a:r>
              <a:rPr lang="en-US" sz="3600" dirty="0">
                <a:solidFill>
                  <a:schemeClr val="tx2"/>
                </a:solidFill>
              </a:rPr>
              <a:t>Currently</a:t>
            </a:r>
          </a:p>
          <a:p>
            <a:pPr algn="ctr" eaLnBrk="0" hangingPunct="0"/>
            <a:r>
              <a:rPr lang="en-US" sz="3600" dirty="0">
                <a:solidFill>
                  <a:schemeClr val="tx2"/>
                </a:solidFill>
              </a:rPr>
              <a:t>all microprocessors use a pipeline structure to improve their performance.</a:t>
            </a:r>
            <a:endParaRPr lang="it-IT" sz="3600" dirty="0">
              <a:solidFill>
                <a:schemeClr val="tx2"/>
              </a:solidFill>
            </a:endParaRPr>
          </a:p>
        </p:txBody>
      </p:sp>
    </p:spTree>
    <p:extLst>
      <p:ext uri="{BB962C8B-B14F-4D97-AF65-F5344CB8AC3E}">
        <p14:creationId xmlns:p14="http://schemas.microsoft.com/office/powerpoint/2010/main" val="19730247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365D6CA5-F84E-9BEF-6507-F95675A63BB3}"/>
              </a:ext>
            </a:extLst>
          </p:cNvPr>
          <p:cNvSpPr>
            <a:spLocks noChangeArrowheads="1"/>
          </p:cNvSpPr>
          <p:nvPr/>
        </p:nvSpPr>
        <p:spPr bwMode="auto">
          <a:xfrm>
            <a:off x="3370486" y="744293"/>
            <a:ext cx="7793038" cy="1143000"/>
          </a:xfrm>
          <a:prstGeom prst="rect">
            <a:avLst/>
          </a:prstGeom>
          <a:noFill/>
          <a:ln w="9525">
            <a:noFill/>
            <a:miter lim="800000"/>
            <a:headEnd/>
            <a:tailEnd/>
          </a:ln>
        </p:spPr>
        <p:txBody>
          <a:bodyPr anchor="b"/>
          <a:lstStyle/>
          <a:p>
            <a:pPr fontAlgn="auto">
              <a:spcBef>
                <a:spcPts val="0"/>
              </a:spcBef>
              <a:spcAft>
                <a:spcPts val="0"/>
              </a:spcAft>
              <a:defRPr/>
            </a:pPr>
            <a:r>
              <a:rPr lang="it-IT" sz="3600" dirty="0" err="1">
                <a:solidFill>
                  <a:srgbClr val="333399"/>
                </a:solidFill>
                <a:latin typeface="Tahoma"/>
                <a:ea typeface="+mj-ea"/>
                <a:cs typeface="+mj-cs"/>
              </a:rPr>
              <a:t>Flynn's</a:t>
            </a:r>
            <a:r>
              <a:rPr lang="it-IT" sz="3600" dirty="0">
                <a:solidFill>
                  <a:srgbClr val="333399"/>
                </a:solidFill>
                <a:latin typeface="Tahoma"/>
                <a:ea typeface="+mj-ea"/>
                <a:cs typeface="+mj-cs"/>
              </a:rPr>
              <a:t> </a:t>
            </a:r>
            <a:r>
              <a:rPr lang="it-IT" sz="3600" dirty="0" err="1">
                <a:solidFill>
                  <a:srgbClr val="333399"/>
                </a:solidFill>
                <a:latin typeface="Tahoma"/>
                <a:ea typeface="+mj-ea"/>
                <a:cs typeface="+mj-cs"/>
              </a:rPr>
              <a:t>taxonomy</a:t>
            </a:r>
            <a:r>
              <a:rPr lang="it-IT" sz="3600" dirty="0">
                <a:solidFill>
                  <a:srgbClr val="333399"/>
                </a:solidFill>
                <a:latin typeface="Tahoma"/>
                <a:ea typeface="+mj-ea"/>
                <a:cs typeface="+mj-cs"/>
              </a:rPr>
              <a:t> (</a:t>
            </a:r>
            <a:r>
              <a:rPr lang="it-IT" sz="3600" dirty="0" err="1">
                <a:solidFill>
                  <a:srgbClr val="333399"/>
                </a:solidFill>
                <a:latin typeface="Tahoma"/>
                <a:ea typeface="+mj-ea"/>
                <a:cs typeface="+mj-cs"/>
              </a:rPr>
              <a:t>since</a:t>
            </a:r>
            <a:r>
              <a:rPr lang="it-IT" sz="3600" dirty="0">
                <a:solidFill>
                  <a:srgbClr val="333399"/>
                </a:solidFill>
                <a:latin typeface="Tahoma"/>
                <a:ea typeface="+mj-ea"/>
                <a:cs typeface="+mj-cs"/>
              </a:rPr>
              <a:t> </a:t>
            </a:r>
            <a:r>
              <a:rPr lang="it-IT" sz="3600" dirty="0">
                <a:solidFill>
                  <a:srgbClr val="FF0000"/>
                </a:solidFill>
                <a:latin typeface="Tahoma"/>
                <a:ea typeface="+mj-ea"/>
                <a:cs typeface="+mj-cs"/>
              </a:rPr>
              <a:t>1966</a:t>
            </a:r>
            <a:r>
              <a:rPr lang="it-IT" sz="3600" dirty="0">
                <a:solidFill>
                  <a:srgbClr val="333399"/>
                </a:solidFill>
                <a:latin typeface="Tahoma"/>
                <a:ea typeface="+mj-ea"/>
                <a:cs typeface="+mj-cs"/>
              </a:rPr>
              <a:t>)</a:t>
            </a:r>
          </a:p>
        </p:txBody>
      </p:sp>
      <p:sp>
        <p:nvSpPr>
          <p:cNvPr id="6" name="Text Box 3">
            <a:extLst>
              <a:ext uri="{FF2B5EF4-FFF2-40B4-BE49-F238E27FC236}">
                <a16:creationId xmlns:a16="http://schemas.microsoft.com/office/drawing/2014/main" id="{9D7C8857-5263-16DD-4234-6AB16A981B6F}"/>
              </a:ext>
            </a:extLst>
          </p:cNvPr>
          <p:cNvSpPr txBox="1">
            <a:spLocks noChangeArrowheads="1"/>
          </p:cNvSpPr>
          <p:nvPr/>
        </p:nvSpPr>
        <p:spPr bwMode="auto">
          <a:xfrm>
            <a:off x="4645249" y="3668468"/>
            <a:ext cx="1915909" cy="646331"/>
          </a:xfrm>
          <a:prstGeom prst="rect">
            <a:avLst/>
          </a:prstGeom>
          <a:noFill/>
          <a:ln w="9525">
            <a:noFill/>
            <a:miter lim="800000"/>
            <a:headEnd/>
            <a:tailEnd/>
          </a:ln>
        </p:spPr>
        <p:txBody>
          <a:bodyPr wrap="none">
            <a:spAutoFit/>
          </a:bodyPr>
          <a:lstStyle/>
          <a:p>
            <a:r>
              <a:rPr lang="it-IT" sz="3600" dirty="0"/>
              <a:t>Computer</a:t>
            </a:r>
          </a:p>
        </p:txBody>
      </p:sp>
      <p:sp>
        <p:nvSpPr>
          <p:cNvPr id="7" name="Text Box 29">
            <a:extLst>
              <a:ext uri="{FF2B5EF4-FFF2-40B4-BE49-F238E27FC236}">
                <a16:creationId xmlns:a16="http://schemas.microsoft.com/office/drawing/2014/main" id="{CA98542C-A3D3-4CCD-330D-01CC17712FCA}"/>
              </a:ext>
            </a:extLst>
          </p:cNvPr>
          <p:cNvSpPr txBox="1">
            <a:spLocks noChangeArrowheads="1"/>
          </p:cNvSpPr>
          <p:nvPr/>
        </p:nvSpPr>
        <p:spPr bwMode="auto">
          <a:xfrm>
            <a:off x="8658449" y="3870081"/>
            <a:ext cx="955675" cy="519112"/>
          </a:xfrm>
          <a:prstGeom prst="rect">
            <a:avLst/>
          </a:prstGeom>
          <a:noFill/>
          <a:ln w="9525">
            <a:noFill/>
            <a:miter lim="800000"/>
            <a:headEnd/>
            <a:tailEnd/>
          </a:ln>
        </p:spPr>
        <p:txBody>
          <a:bodyPr wrap="none">
            <a:spAutoFit/>
          </a:bodyPr>
          <a:lstStyle/>
          <a:p>
            <a:r>
              <a:rPr lang="it-IT" sz="2800">
                <a:solidFill>
                  <a:srgbClr val="FF6600"/>
                </a:solidFill>
              </a:rPr>
              <a:t>SISD</a:t>
            </a:r>
          </a:p>
        </p:txBody>
      </p:sp>
      <p:sp>
        <p:nvSpPr>
          <p:cNvPr id="8" name="Text Box 31">
            <a:extLst>
              <a:ext uri="{FF2B5EF4-FFF2-40B4-BE49-F238E27FC236}">
                <a16:creationId xmlns:a16="http://schemas.microsoft.com/office/drawing/2014/main" id="{BC32D213-C77E-46E5-83D4-878BFE121FCD}"/>
              </a:ext>
            </a:extLst>
          </p:cNvPr>
          <p:cNvSpPr txBox="1">
            <a:spLocks noChangeArrowheads="1"/>
          </p:cNvSpPr>
          <p:nvPr/>
        </p:nvSpPr>
        <p:spPr bwMode="auto">
          <a:xfrm>
            <a:off x="9110886" y="4197106"/>
            <a:ext cx="1534394" cy="338554"/>
          </a:xfrm>
          <a:prstGeom prst="rect">
            <a:avLst/>
          </a:prstGeom>
          <a:noFill/>
          <a:ln w="9525">
            <a:noFill/>
            <a:miter lim="800000"/>
            <a:headEnd/>
            <a:tailEnd/>
          </a:ln>
        </p:spPr>
        <p:txBody>
          <a:bodyPr wrap="none">
            <a:spAutoFit/>
          </a:bodyPr>
          <a:lstStyle/>
          <a:p>
            <a:r>
              <a:rPr lang="it-IT" sz="1600" b="1" dirty="0" err="1"/>
              <a:t>monoprocessor</a:t>
            </a:r>
            <a:endParaRPr lang="it-IT" sz="1600" b="1" dirty="0"/>
          </a:p>
        </p:txBody>
      </p:sp>
      <p:sp>
        <p:nvSpPr>
          <p:cNvPr id="9" name="Line 32">
            <a:extLst>
              <a:ext uri="{FF2B5EF4-FFF2-40B4-BE49-F238E27FC236}">
                <a16:creationId xmlns:a16="http://schemas.microsoft.com/office/drawing/2014/main" id="{1DBED08C-D6EA-DBA3-697A-BB963EB108CF}"/>
              </a:ext>
            </a:extLst>
          </p:cNvPr>
          <p:cNvSpPr>
            <a:spLocks noChangeShapeType="1"/>
          </p:cNvSpPr>
          <p:nvPr/>
        </p:nvSpPr>
        <p:spPr bwMode="auto">
          <a:xfrm flipV="1">
            <a:off x="5691411" y="4151068"/>
            <a:ext cx="3024188" cy="144463"/>
          </a:xfrm>
          <a:prstGeom prst="line">
            <a:avLst/>
          </a:prstGeom>
          <a:noFill/>
          <a:ln w="38100">
            <a:solidFill>
              <a:schemeClr val="tx1"/>
            </a:solidFill>
            <a:miter lim="800000"/>
            <a:headEnd/>
            <a:tailEnd type="triangle" w="med" len="med"/>
          </a:ln>
        </p:spPr>
        <p:txBody>
          <a:bodyPr wrap="none"/>
          <a:lstStyle/>
          <a:p>
            <a:endParaRPr lang="it-IT"/>
          </a:p>
        </p:txBody>
      </p:sp>
      <p:sp>
        <p:nvSpPr>
          <p:cNvPr id="10" name="Line 30">
            <a:extLst>
              <a:ext uri="{FF2B5EF4-FFF2-40B4-BE49-F238E27FC236}">
                <a16:creationId xmlns:a16="http://schemas.microsoft.com/office/drawing/2014/main" id="{2F59C1AF-3488-DE31-9C12-922EF0DF1847}"/>
              </a:ext>
            </a:extLst>
          </p:cNvPr>
          <p:cNvSpPr>
            <a:spLocks noChangeShapeType="1"/>
          </p:cNvSpPr>
          <p:nvPr/>
        </p:nvSpPr>
        <p:spPr bwMode="auto">
          <a:xfrm>
            <a:off x="5726336" y="4317756"/>
            <a:ext cx="2879725" cy="719137"/>
          </a:xfrm>
          <a:prstGeom prst="line">
            <a:avLst/>
          </a:prstGeom>
          <a:noFill/>
          <a:ln w="38100">
            <a:solidFill>
              <a:schemeClr val="tx1"/>
            </a:solidFill>
            <a:miter lim="800000"/>
            <a:headEnd/>
            <a:tailEnd type="triangle" w="med" len="med"/>
          </a:ln>
        </p:spPr>
        <p:txBody>
          <a:bodyPr wrap="none"/>
          <a:lstStyle/>
          <a:p>
            <a:endParaRPr lang="it-IT"/>
          </a:p>
        </p:txBody>
      </p:sp>
      <p:sp>
        <p:nvSpPr>
          <p:cNvPr id="11" name="Text Box 33">
            <a:extLst>
              <a:ext uri="{FF2B5EF4-FFF2-40B4-BE49-F238E27FC236}">
                <a16:creationId xmlns:a16="http://schemas.microsoft.com/office/drawing/2014/main" id="{9F7A8561-9260-0B19-8AB2-DAB672D8E323}"/>
              </a:ext>
            </a:extLst>
          </p:cNvPr>
          <p:cNvSpPr txBox="1">
            <a:spLocks noChangeArrowheads="1"/>
          </p:cNvSpPr>
          <p:nvPr/>
        </p:nvSpPr>
        <p:spPr bwMode="auto">
          <a:xfrm>
            <a:off x="8677499" y="4949581"/>
            <a:ext cx="1031875" cy="519112"/>
          </a:xfrm>
          <a:prstGeom prst="rect">
            <a:avLst/>
          </a:prstGeom>
          <a:noFill/>
          <a:ln w="9525">
            <a:noFill/>
            <a:miter lim="800000"/>
            <a:headEnd/>
            <a:tailEnd/>
          </a:ln>
        </p:spPr>
        <p:txBody>
          <a:bodyPr wrap="none">
            <a:spAutoFit/>
          </a:bodyPr>
          <a:lstStyle/>
          <a:p>
            <a:r>
              <a:rPr lang="it-IT" sz="2800">
                <a:solidFill>
                  <a:srgbClr val="FF6600"/>
                </a:solidFill>
              </a:rPr>
              <a:t>MISD</a:t>
            </a:r>
          </a:p>
        </p:txBody>
      </p:sp>
      <p:sp>
        <p:nvSpPr>
          <p:cNvPr id="12" name="Text Box 31">
            <a:extLst>
              <a:ext uri="{FF2B5EF4-FFF2-40B4-BE49-F238E27FC236}">
                <a16:creationId xmlns:a16="http://schemas.microsoft.com/office/drawing/2014/main" id="{677E2CDB-D146-1470-5B14-E29BCC78C857}"/>
              </a:ext>
            </a:extLst>
          </p:cNvPr>
          <p:cNvSpPr txBox="1">
            <a:spLocks noChangeArrowheads="1"/>
          </p:cNvSpPr>
          <p:nvPr/>
        </p:nvSpPr>
        <p:spPr bwMode="auto">
          <a:xfrm>
            <a:off x="9109299" y="5348043"/>
            <a:ext cx="1008062" cy="338138"/>
          </a:xfrm>
          <a:prstGeom prst="rect">
            <a:avLst/>
          </a:prstGeom>
          <a:noFill/>
          <a:ln w="9525">
            <a:noFill/>
            <a:miter lim="800000"/>
            <a:headEnd/>
            <a:tailEnd/>
          </a:ln>
        </p:spPr>
        <p:txBody>
          <a:bodyPr wrap="none">
            <a:spAutoFit/>
          </a:bodyPr>
          <a:lstStyle/>
          <a:p>
            <a:r>
              <a:rPr lang="it-IT" sz="1600" b="1"/>
              <a:t>pipeline</a:t>
            </a:r>
          </a:p>
        </p:txBody>
      </p:sp>
      <p:sp>
        <p:nvSpPr>
          <p:cNvPr id="13" name="Rettangolo 10">
            <a:extLst>
              <a:ext uri="{FF2B5EF4-FFF2-40B4-BE49-F238E27FC236}">
                <a16:creationId xmlns:a16="http://schemas.microsoft.com/office/drawing/2014/main" id="{5F705CCD-9254-DA56-C106-390546DCD7A7}"/>
              </a:ext>
            </a:extLst>
          </p:cNvPr>
          <p:cNvSpPr>
            <a:spLocks noChangeArrowheads="1"/>
          </p:cNvSpPr>
          <p:nvPr/>
        </p:nvSpPr>
        <p:spPr bwMode="auto">
          <a:xfrm>
            <a:off x="2773586" y="2158756"/>
            <a:ext cx="8064500" cy="646331"/>
          </a:xfrm>
          <a:prstGeom prst="rect">
            <a:avLst/>
          </a:prstGeom>
          <a:noFill/>
          <a:ln w="9525">
            <a:noFill/>
            <a:miter lim="800000"/>
            <a:headEnd/>
            <a:tailEnd/>
          </a:ln>
        </p:spPr>
        <p:txBody>
          <a:bodyPr>
            <a:spAutoFit/>
          </a:bodyPr>
          <a:lstStyle/>
          <a:p>
            <a:r>
              <a:rPr lang="en-US" sz="3600" dirty="0"/>
              <a:t>Michael J. Flynn begins to classify computers...</a:t>
            </a:r>
            <a:endParaRPr lang="it-IT" sz="3600" dirty="0"/>
          </a:p>
        </p:txBody>
      </p:sp>
      <p:sp>
        <p:nvSpPr>
          <p:cNvPr id="14" name="Rettangolo 11">
            <a:extLst>
              <a:ext uri="{FF2B5EF4-FFF2-40B4-BE49-F238E27FC236}">
                <a16:creationId xmlns:a16="http://schemas.microsoft.com/office/drawing/2014/main" id="{D96AADD5-6467-43A2-3C6C-9191184DFDA9}"/>
              </a:ext>
            </a:extLst>
          </p:cNvPr>
          <p:cNvSpPr>
            <a:spLocks noChangeArrowheads="1"/>
          </p:cNvSpPr>
          <p:nvPr/>
        </p:nvSpPr>
        <p:spPr bwMode="auto">
          <a:xfrm>
            <a:off x="2629124" y="5038481"/>
            <a:ext cx="4752975" cy="369887"/>
          </a:xfrm>
          <a:prstGeom prst="rect">
            <a:avLst/>
          </a:prstGeom>
          <a:noFill/>
          <a:ln w="9525">
            <a:noFill/>
            <a:miter lim="800000"/>
            <a:headEnd/>
            <a:tailEnd/>
          </a:ln>
        </p:spPr>
        <p:txBody>
          <a:bodyPr>
            <a:spAutoFit/>
          </a:bodyPr>
          <a:lstStyle/>
          <a:p>
            <a:r>
              <a:rPr lang="en-US" b="1"/>
              <a:t>SISD: </a:t>
            </a:r>
            <a:r>
              <a:rPr lang="en-US"/>
              <a:t>Single Instruction - Single Data</a:t>
            </a:r>
            <a:endParaRPr lang="it-IT" b="1"/>
          </a:p>
        </p:txBody>
      </p:sp>
      <p:sp>
        <p:nvSpPr>
          <p:cNvPr id="15" name="Rettangolo 14">
            <a:extLst>
              <a:ext uri="{FF2B5EF4-FFF2-40B4-BE49-F238E27FC236}">
                <a16:creationId xmlns:a16="http://schemas.microsoft.com/office/drawing/2014/main" id="{5E55DAB7-571B-46B1-2918-F7FA63F169E2}"/>
              </a:ext>
            </a:extLst>
          </p:cNvPr>
          <p:cNvSpPr>
            <a:spLocks noChangeArrowheads="1"/>
          </p:cNvSpPr>
          <p:nvPr/>
        </p:nvSpPr>
        <p:spPr bwMode="auto">
          <a:xfrm>
            <a:off x="2629124" y="6117981"/>
            <a:ext cx="4752975" cy="369887"/>
          </a:xfrm>
          <a:prstGeom prst="rect">
            <a:avLst/>
          </a:prstGeom>
          <a:noFill/>
          <a:ln w="9525">
            <a:noFill/>
            <a:miter lim="800000"/>
            <a:headEnd/>
            <a:tailEnd/>
          </a:ln>
        </p:spPr>
        <p:txBody>
          <a:bodyPr>
            <a:spAutoFit/>
          </a:bodyPr>
          <a:lstStyle/>
          <a:p>
            <a:r>
              <a:rPr lang="en-US" b="1"/>
              <a:t>MISD: </a:t>
            </a:r>
            <a:r>
              <a:rPr lang="it-IT"/>
              <a:t>Multiple </a:t>
            </a:r>
            <a:r>
              <a:rPr lang="en-US"/>
              <a:t>Instruction - Single Data</a:t>
            </a:r>
            <a:endParaRPr lang="it-IT" b="1"/>
          </a:p>
        </p:txBody>
      </p:sp>
    </p:spTree>
    <p:extLst>
      <p:ext uri="{BB962C8B-B14F-4D97-AF65-F5344CB8AC3E}">
        <p14:creationId xmlns:p14="http://schemas.microsoft.com/office/powerpoint/2010/main" val="207290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500"/>
                                        <p:tgtEl>
                                          <p:spTgt spid="10"/>
                                        </p:tgtEl>
                                      </p:cBhvr>
                                    </p:animEffect>
                                  </p:childTnLst>
                                </p:cTn>
                              </p:par>
                            </p:childTnLst>
                          </p:cTn>
                        </p:par>
                        <p:par>
                          <p:cTn id="8" fill="hold">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ox(in)">
                                      <p:cBhvr>
                                        <p:cTn id="11" dur="500"/>
                                        <p:tgtEl>
                                          <p:spTgt spid="11"/>
                                        </p:tgtEl>
                                      </p:cBhvr>
                                    </p:animEffect>
                                  </p:childTnLst>
                                </p:cTn>
                              </p:par>
                              <p:par>
                                <p:cTn id="12" presetID="4" presetClass="entr" presetSubtype="16"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ox(in)">
                                      <p:cBhvr>
                                        <p:cTn id="14" dur="500"/>
                                        <p:tgtEl>
                                          <p:spTgt spid="12"/>
                                        </p:tgtEl>
                                      </p:cBhvr>
                                    </p:animEffect>
                                  </p:childTnLst>
                                </p:cTn>
                              </p:par>
                            </p:childTnLst>
                          </p:cTn>
                        </p:par>
                        <p:par>
                          <p:cTn id="15" fill="hold">
                            <p:stCondLst>
                              <p:cond delay="1000"/>
                            </p:stCondLst>
                            <p:childTnLst>
                              <p:par>
                                <p:cTn id="16" presetID="5" presetClass="entr" presetSubtype="1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heckerboard(across)">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14C08FA-79E7-3602-5CF2-B831F52BA344}"/>
              </a:ext>
            </a:extLst>
          </p:cNvPr>
          <p:cNvSpPr>
            <a:spLocks noGrp="1" noChangeArrowheads="1"/>
          </p:cNvSpPr>
          <p:nvPr>
            <p:ph type="title"/>
          </p:nvPr>
        </p:nvSpPr>
        <p:spPr>
          <a:xfrm>
            <a:off x="407536" y="888331"/>
            <a:ext cx="11844241" cy="1143000"/>
          </a:xfrm>
        </p:spPr>
        <p:txBody>
          <a:bodyPr/>
          <a:lstStyle/>
          <a:p>
            <a:r>
              <a:rPr lang="it-IT" dirty="0">
                <a:solidFill>
                  <a:srgbClr val="333399"/>
                </a:solidFill>
              </a:rPr>
              <a:t>Pipeline: </a:t>
            </a:r>
            <a:r>
              <a:rPr lang="it-IT" dirty="0" err="1">
                <a:solidFill>
                  <a:srgbClr val="333399"/>
                </a:solidFill>
              </a:rPr>
              <a:t>critical</a:t>
            </a:r>
            <a:r>
              <a:rPr lang="it-IT" dirty="0">
                <a:solidFill>
                  <a:srgbClr val="333399"/>
                </a:solidFill>
              </a:rPr>
              <a:t> </a:t>
            </a:r>
            <a:r>
              <a:rPr lang="it-IT" dirty="0" err="1">
                <a:solidFill>
                  <a:srgbClr val="333399"/>
                </a:solidFill>
              </a:rPr>
              <a:t>issues</a:t>
            </a:r>
            <a:endParaRPr lang="it-IT" dirty="0">
              <a:solidFill>
                <a:srgbClr val="333399"/>
              </a:solidFill>
            </a:endParaRPr>
          </a:p>
        </p:txBody>
      </p:sp>
      <p:sp>
        <p:nvSpPr>
          <p:cNvPr id="6" name="Rectangle 3">
            <a:extLst>
              <a:ext uri="{FF2B5EF4-FFF2-40B4-BE49-F238E27FC236}">
                <a16:creationId xmlns:a16="http://schemas.microsoft.com/office/drawing/2014/main" id="{E7DCB2C2-C85E-37F2-76AD-4CB7D9EF7983}"/>
              </a:ext>
            </a:extLst>
          </p:cNvPr>
          <p:cNvSpPr txBox="1">
            <a:spLocks noChangeArrowheads="1"/>
          </p:cNvSpPr>
          <p:nvPr/>
        </p:nvSpPr>
        <p:spPr>
          <a:xfrm>
            <a:off x="104324" y="2026568"/>
            <a:ext cx="11844241" cy="43195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spcBef>
                <a:spcPts val="580"/>
              </a:spcBef>
              <a:buFont typeface="Wingdings 2"/>
              <a:buChar char=""/>
              <a:defRPr/>
            </a:pPr>
            <a:r>
              <a:rPr lang="en-US" sz="2400"/>
              <a:t>The first problem arises from the </a:t>
            </a:r>
            <a:r>
              <a:rPr lang="en-US" sz="2400" b="1"/>
              <a:t>parallel work</a:t>
            </a:r>
            <a:r>
              <a:rPr lang="en-US" sz="2400"/>
              <a:t> of the units:</a:t>
            </a:r>
          </a:p>
          <a:p>
            <a:pPr marL="0" indent="0">
              <a:spcBef>
                <a:spcPts val="580"/>
              </a:spcBef>
              <a:buFont typeface="Arial" panose="020B0604020202020204" pitchFamily="34" charset="0"/>
              <a:buNone/>
              <a:defRPr/>
            </a:pPr>
            <a:endParaRPr lang="en-US" sz="2400"/>
          </a:p>
          <a:p>
            <a:pPr marL="265113" indent="0">
              <a:spcBef>
                <a:spcPts val="580"/>
              </a:spcBef>
              <a:buFont typeface="Arial" panose="020B0604020202020204" pitchFamily="34" charset="0"/>
              <a:buNone/>
              <a:defRPr/>
            </a:pPr>
            <a:r>
              <a:rPr lang="en-US" sz="2400"/>
              <a:t>suppose the pipelined CPU needs to execute the following code</a:t>
            </a:r>
            <a:r>
              <a:rPr lang="it-IT" sz="2400"/>
              <a:t>			</a:t>
            </a:r>
          </a:p>
          <a:p>
            <a:pPr marL="0" indent="0">
              <a:spcBef>
                <a:spcPts val="580"/>
              </a:spcBef>
              <a:buFont typeface="Arial" panose="020B0604020202020204" pitchFamily="34" charset="0"/>
              <a:buNone/>
              <a:defRPr/>
            </a:pPr>
            <a:r>
              <a:rPr lang="it-IT" sz="2400" b="1">
                <a:solidFill>
                  <a:srgbClr val="FF0000"/>
                </a:solidFill>
              </a:rPr>
              <a:t>		C=A+B</a:t>
            </a:r>
          </a:p>
          <a:p>
            <a:pPr marL="274320" indent="-274320">
              <a:spcBef>
                <a:spcPts val="580"/>
              </a:spcBef>
              <a:buFont typeface="Wingdings 2"/>
              <a:buNone/>
              <a:defRPr/>
            </a:pPr>
            <a:r>
              <a:rPr lang="it-IT" sz="2400" b="1">
                <a:solidFill>
                  <a:srgbClr val="FF0000"/>
                </a:solidFill>
              </a:rPr>
              <a:t>			D=C-1</a:t>
            </a:r>
          </a:p>
          <a:p>
            <a:pPr marL="0" indent="0" algn="just">
              <a:spcBef>
                <a:spcPts val="580"/>
              </a:spcBef>
              <a:buFont typeface="Wingdings 2"/>
              <a:buNone/>
              <a:defRPr/>
            </a:pPr>
            <a:r>
              <a:rPr lang="en-US" sz="2400"/>
              <a:t>The first statement takes the values stored in variables A and B, then adds them together and finally stores the result in variable C.</a:t>
            </a:r>
            <a:r>
              <a:rPr lang="it-IT" sz="2400"/>
              <a:t> </a:t>
            </a:r>
          </a:p>
          <a:p>
            <a:pPr marL="0" indent="0" algn="just">
              <a:spcBef>
                <a:spcPts val="580"/>
              </a:spcBef>
              <a:buFont typeface="Wingdings 2"/>
              <a:buNone/>
              <a:defRPr/>
            </a:pPr>
            <a:r>
              <a:rPr lang="en-US" sz="2400"/>
              <a:t>The second statement takes the value stored in variable C, subtracts it by one and saves the result in D.</a:t>
            </a:r>
          </a:p>
          <a:p>
            <a:pPr marL="0" indent="0" algn="just">
              <a:spcBef>
                <a:spcPts val="580"/>
              </a:spcBef>
              <a:buFont typeface="Wingdings 2"/>
              <a:buNone/>
              <a:defRPr/>
            </a:pPr>
            <a:r>
              <a:rPr lang="en-US" sz="2400"/>
              <a:t>But the second instruction cannot be processed until the data of the first operation is available in memory and then the second operation is stopped and awaits the end of the first one!</a:t>
            </a:r>
            <a:endParaRPr lang="it-IT" sz="2400" dirty="0"/>
          </a:p>
        </p:txBody>
      </p:sp>
    </p:spTree>
    <p:extLst>
      <p:ext uri="{BB962C8B-B14F-4D97-AF65-F5344CB8AC3E}">
        <p14:creationId xmlns:p14="http://schemas.microsoft.com/office/powerpoint/2010/main" val="20362149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7DC7F3EE-905E-308C-3B68-835175873702}"/>
              </a:ext>
            </a:extLst>
          </p:cNvPr>
          <p:cNvSpPr>
            <a:spLocks noGrp="1" noChangeArrowheads="1"/>
          </p:cNvSpPr>
          <p:nvPr>
            <p:ph type="title"/>
          </p:nvPr>
        </p:nvSpPr>
        <p:spPr>
          <a:xfrm>
            <a:off x="754840" y="1189038"/>
            <a:ext cx="7772400" cy="1143000"/>
          </a:xfrm>
        </p:spPr>
        <p:txBody>
          <a:bodyPr/>
          <a:lstStyle/>
          <a:p>
            <a:r>
              <a:rPr lang="it-IT" dirty="0">
                <a:solidFill>
                  <a:srgbClr val="333399"/>
                </a:solidFill>
              </a:rPr>
              <a:t>Pipeline: </a:t>
            </a:r>
            <a:r>
              <a:rPr lang="it-IT" dirty="0" err="1">
                <a:solidFill>
                  <a:srgbClr val="333399"/>
                </a:solidFill>
              </a:rPr>
              <a:t>critical</a:t>
            </a:r>
            <a:r>
              <a:rPr lang="it-IT" dirty="0">
                <a:solidFill>
                  <a:srgbClr val="333399"/>
                </a:solidFill>
              </a:rPr>
              <a:t> </a:t>
            </a:r>
            <a:r>
              <a:rPr lang="it-IT" dirty="0" err="1">
                <a:solidFill>
                  <a:srgbClr val="333399"/>
                </a:solidFill>
              </a:rPr>
              <a:t>issues</a:t>
            </a:r>
            <a:endParaRPr lang="it-IT" dirty="0">
              <a:solidFill>
                <a:srgbClr val="333399"/>
              </a:solidFill>
            </a:endParaRPr>
          </a:p>
        </p:txBody>
      </p:sp>
      <p:sp>
        <p:nvSpPr>
          <p:cNvPr id="6" name="Rectangle 3">
            <a:extLst>
              <a:ext uri="{FF2B5EF4-FFF2-40B4-BE49-F238E27FC236}">
                <a16:creationId xmlns:a16="http://schemas.microsoft.com/office/drawing/2014/main" id="{6072D962-4E52-FCB6-C35B-DB6AC2EF5F77}"/>
              </a:ext>
            </a:extLst>
          </p:cNvPr>
          <p:cNvSpPr txBox="1">
            <a:spLocks noChangeArrowheads="1"/>
          </p:cNvSpPr>
          <p:nvPr/>
        </p:nvSpPr>
        <p:spPr>
          <a:xfrm>
            <a:off x="451627" y="2543175"/>
            <a:ext cx="11429435" cy="36718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spcBef>
                <a:spcPts val="580"/>
              </a:spcBef>
              <a:buFont typeface="Wingdings 2"/>
              <a:buChar char=""/>
              <a:defRPr/>
            </a:pPr>
            <a:r>
              <a:rPr lang="en-US" sz="2400" dirty="0"/>
              <a:t>The second problem consists in the </a:t>
            </a:r>
            <a:r>
              <a:rPr lang="en-US" sz="2400" b="1" dirty="0"/>
              <a:t>conditioned jumps</a:t>
            </a:r>
            <a:r>
              <a:rPr lang="en-US" sz="2400" dirty="0"/>
              <a:t>.</a:t>
            </a:r>
          </a:p>
          <a:p>
            <a:pPr marL="274320" indent="-274320">
              <a:spcBef>
                <a:spcPts val="580"/>
              </a:spcBef>
              <a:buFont typeface="Wingdings 2"/>
              <a:buChar char=""/>
              <a:defRPr/>
            </a:pPr>
            <a:endParaRPr lang="it-IT" sz="2400" dirty="0"/>
          </a:p>
          <a:p>
            <a:pPr marL="0" indent="0" algn="just">
              <a:spcBef>
                <a:spcPts val="580"/>
              </a:spcBef>
              <a:buFont typeface="Wingdings 2"/>
              <a:buNone/>
              <a:defRPr/>
            </a:pPr>
            <a:r>
              <a:rPr lang="en-US" sz="2400" dirty="0"/>
              <a:t>If the code contains conditional instructions</a:t>
            </a:r>
            <a:r>
              <a:rPr lang="it-IT" sz="2400" dirty="0"/>
              <a:t> (</a:t>
            </a:r>
            <a:r>
              <a:rPr lang="it-IT" sz="2400" b="1" dirty="0" err="1">
                <a:solidFill>
                  <a:srgbClr val="FF0000"/>
                </a:solidFill>
              </a:rPr>
              <a:t>logical</a:t>
            </a:r>
            <a:r>
              <a:rPr lang="it-IT" sz="2400" b="1" dirty="0">
                <a:solidFill>
                  <a:srgbClr val="FF0000"/>
                </a:solidFill>
              </a:rPr>
              <a:t> </a:t>
            </a:r>
            <a:r>
              <a:rPr lang="it-IT" sz="2400" b="1" dirty="0" err="1">
                <a:solidFill>
                  <a:srgbClr val="FF0000"/>
                </a:solidFill>
              </a:rPr>
              <a:t>condition</a:t>
            </a:r>
            <a:r>
              <a:rPr lang="it-IT" sz="2400" dirty="0"/>
              <a:t>) and </a:t>
            </a:r>
            <a:r>
              <a:rPr lang="it-IT" sz="2400" dirty="0" err="1"/>
              <a:t>this</a:t>
            </a:r>
            <a:r>
              <a:rPr lang="it-IT" sz="2400" dirty="0"/>
              <a:t> </a:t>
            </a:r>
            <a:r>
              <a:rPr lang="it-IT" sz="2400" dirty="0" err="1"/>
              <a:t>condition</a:t>
            </a:r>
            <a:r>
              <a:rPr lang="it-IT" sz="2400" dirty="0"/>
              <a:t> </a:t>
            </a:r>
            <a:r>
              <a:rPr lang="it-IT" sz="2400" dirty="0" err="1"/>
              <a:t>is</a:t>
            </a:r>
            <a:r>
              <a:rPr lang="it-IT" sz="2400" dirty="0"/>
              <a:t> </a:t>
            </a:r>
            <a:r>
              <a:rPr lang="it-IT" sz="2400" dirty="0" err="1"/>
              <a:t>not</a:t>
            </a:r>
            <a:r>
              <a:rPr lang="it-IT" sz="2400" dirty="0"/>
              <a:t> </a:t>
            </a:r>
            <a:r>
              <a:rPr lang="it-IT" sz="2400" dirty="0" err="1"/>
              <a:t>verified</a:t>
            </a:r>
            <a:r>
              <a:rPr lang="it-IT" sz="2400" dirty="0"/>
              <a:t>, the serial </a:t>
            </a:r>
            <a:r>
              <a:rPr lang="it-IT" sz="2400" dirty="0" err="1"/>
              <a:t>flux</a:t>
            </a:r>
            <a:r>
              <a:rPr lang="it-IT" sz="2400" dirty="0"/>
              <a:t> of code </a:t>
            </a:r>
            <a:r>
              <a:rPr lang="it-IT" sz="2400" dirty="0" err="1"/>
              <a:t>is</a:t>
            </a:r>
            <a:r>
              <a:rPr lang="it-IT" sz="2400" dirty="0"/>
              <a:t> </a:t>
            </a:r>
            <a:r>
              <a:rPr lang="it-IT" sz="2400" b="1" dirty="0" err="1">
                <a:solidFill>
                  <a:srgbClr val="FF0000"/>
                </a:solidFill>
              </a:rPr>
              <a:t>interrupted</a:t>
            </a:r>
            <a:r>
              <a:rPr lang="it-IT" sz="2400" b="1" dirty="0">
                <a:solidFill>
                  <a:srgbClr val="FF0000"/>
                </a:solidFill>
              </a:rPr>
              <a:t> </a:t>
            </a:r>
            <a:r>
              <a:rPr lang="it-IT" sz="2400" dirty="0"/>
              <a:t>and </a:t>
            </a:r>
            <a:r>
              <a:rPr lang="it-IT" sz="2400" dirty="0" err="1"/>
              <a:t>it</a:t>
            </a:r>
            <a:r>
              <a:rPr lang="it-IT" sz="2400" dirty="0"/>
              <a:t> shifts </a:t>
            </a:r>
            <a:r>
              <a:rPr lang="it-IT" sz="2400" dirty="0" err="1"/>
              <a:t>towards</a:t>
            </a:r>
            <a:r>
              <a:rPr lang="it-IT" sz="2400" dirty="0"/>
              <a:t> a new </a:t>
            </a:r>
            <a:r>
              <a:rPr lang="en-US" sz="2400" dirty="0"/>
              <a:t>part of the code</a:t>
            </a:r>
            <a:r>
              <a:rPr lang="it-IT" sz="2400" dirty="0"/>
              <a:t>. </a:t>
            </a:r>
          </a:p>
          <a:p>
            <a:pPr marL="0" indent="0" algn="just">
              <a:spcBef>
                <a:spcPts val="580"/>
              </a:spcBef>
              <a:buFont typeface="Wingdings 2"/>
              <a:buNone/>
              <a:defRPr/>
            </a:pPr>
            <a:r>
              <a:rPr lang="it-IT" sz="2400" dirty="0" err="1"/>
              <a:t>Whenever</a:t>
            </a:r>
            <a:r>
              <a:rPr lang="it-IT" sz="2400" dirty="0"/>
              <a:t> </a:t>
            </a:r>
            <a:r>
              <a:rPr lang="it-IT" sz="2400" dirty="0" err="1"/>
              <a:t>this</a:t>
            </a:r>
            <a:r>
              <a:rPr lang="it-IT" sz="2400" dirty="0"/>
              <a:t> </a:t>
            </a:r>
            <a:r>
              <a:rPr lang="it-IT" sz="2400" dirty="0" err="1"/>
              <a:t>happens</a:t>
            </a:r>
            <a:r>
              <a:rPr lang="it-IT" sz="2400" dirty="0"/>
              <a:t> the </a:t>
            </a:r>
            <a:r>
              <a:rPr lang="it-IT" sz="2400" b="1" dirty="0" err="1">
                <a:solidFill>
                  <a:srgbClr val="FF0000"/>
                </a:solidFill>
              </a:rPr>
              <a:t>microprocessor</a:t>
            </a:r>
            <a:r>
              <a:rPr lang="it-IT" sz="2400" b="1" dirty="0"/>
              <a:t> </a:t>
            </a:r>
            <a:r>
              <a:rPr lang="en-US" sz="2400" dirty="0"/>
              <a:t>must perform different operations and then</a:t>
            </a:r>
            <a:r>
              <a:rPr lang="it-IT" sz="2400" dirty="0"/>
              <a:t> </a:t>
            </a:r>
            <a:r>
              <a:rPr lang="it-IT" sz="2400" b="1" dirty="0" err="1">
                <a:solidFill>
                  <a:srgbClr val="FF0000"/>
                </a:solidFill>
              </a:rPr>
              <a:t>it</a:t>
            </a:r>
            <a:r>
              <a:rPr lang="it-IT" sz="2400" b="1" dirty="0">
                <a:solidFill>
                  <a:srgbClr val="FF0000"/>
                </a:solidFill>
              </a:rPr>
              <a:t> must </a:t>
            </a:r>
            <a:r>
              <a:rPr lang="it-IT" sz="2400" b="1" dirty="0" err="1">
                <a:solidFill>
                  <a:srgbClr val="FF0000"/>
                </a:solidFill>
              </a:rPr>
              <a:t>empty</a:t>
            </a:r>
            <a:r>
              <a:rPr lang="it-IT" sz="2400" b="1" dirty="0">
                <a:solidFill>
                  <a:srgbClr val="FF0000"/>
                </a:solidFill>
              </a:rPr>
              <a:t> the pipeline</a:t>
            </a:r>
            <a:r>
              <a:rPr lang="it-IT" sz="2400" dirty="0"/>
              <a:t> of data in order to </a:t>
            </a:r>
            <a:r>
              <a:rPr lang="it-IT" sz="2400" b="1" dirty="0">
                <a:solidFill>
                  <a:srgbClr val="FF0000"/>
                </a:solidFill>
              </a:rPr>
              <a:t>upload the new data</a:t>
            </a:r>
            <a:r>
              <a:rPr lang="it-IT" sz="2400" dirty="0"/>
              <a:t>.</a:t>
            </a:r>
          </a:p>
          <a:p>
            <a:pPr marL="0" indent="0" algn="just">
              <a:spcBef>
                <a:spcPts val="580"/>
              </a:spcBef>
              <a:buFont typeface="Wingdings 2"/>
              <a:buNone/>
              <a:defRPr/>
            </a:pPr>
            <a:r>
              <a:rPr lang="en-US" sz="2400" dirty="0"/>
              <a:t>Obviously these operations delay the execution.</a:t>
            </a:r>
            <a:endParaRPr lang="it-IT" sz="2400" dirty="0"/>
          </a:p>
        </p:txBody>
      </p:sp>
    </p:spTree>
    <p:extLst>
      <p:ext uri="{BB962C8B-B14F-4D97-AF65-F5344CB8AC3E}">
        <p14:creationId xmlns:p14="http://schemas.microsoft.com/office/powerpoint/2010/main" val="19655180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4E825DEE-AAB7-A939-55C7-1BBC5D4C11D1}"/>
              </a:ext>
            </a:extLst>
          </p:cNvPr>
          <p:cNvSpPr>
            <a:spLocks noGrp="1" noChangeArrowheads="1"/>
          </p:cNvSpPr>
          <p:nvPr>
            <p:ph type="title"/>
          </p:nvPr>
        </p:nvSpPr>
        <p:spPr>
          <a:xfrm>
            <a:off x="2752940" y="1670104"/>
            <a:ext cx="7772400" cy="1143000"/>
          </a:xfrm>
        </p:spPr>
        <p:txBody>
          <a:bodyPr/>
          <a:lstStyle/>
          <a:p>
            <a:r>
              <a:rPr lang="it-IT" dirty="0">
                <a:solidFill>
                  <a:srgbClr val="333399"/>
                </a:solidFill>
              </a:rPr>
              <a:t>New </a:t>
            </a:r>
            <a:r>
              <a:rPr lang="it-IT" dirty="0" err="1">
                <a:solidFill>
                  <a:srgbClr val="333399"/>
                </a:solidFill>
              </a:rPr>
              <a:t>forms</a:t>
            </a:r>
            <a:r>
              <a:rPr lang="it-IT" dirty="0">
                <a:solidFill>
                  <a:srgbClr val="333399"/>
                </a:solidFill>
              </a:rPr>
              <a:t> of </a:t>
            </a:r>
            <a:r>
              <a:rPr lang="it-IT" dirty="0" err="1">
                <a:solidFill>
                  <a:srgbClr val="333399"/>
                </a:solidFill>
              </a:rPr>
              <a:t>parallelism</a:t>
            </a:r>
            <a:r>
              <a:rPr lang="it-IT" dirty="0">
                <a:solidFill>
                  <a:srgbClr val="333399"/>
                </a:solidFill>
              </a:rPr>
              <a:t>:</a:t>
            </a:r>
          </a:p>
        </p:txBody>
      </p:sp>
      <p:sp>
        <p:nvSpPr>
          <p:cNvPr id="6" name="Rectangle 3">
            <a:extLst>
              <a:ext uri="{FF2B5EF4-FFF2-40B4-BE49-F238E27FC236}">
                <a16:creationId xmlns:a16="http://schemas.microsoft.com/office/drawing/2014/main" id="{08156383-B8B4-B7E7-6732-56CD5F2316A6}"/>
              </a:ext>
            </a:extLst>
          </p:cNvPr>
          <p:cNvSpPr txBox="1">
            <a:spLocks noChangeArrowheads="1"/>
          </p:cNvSpPr>
          <p:nvPr/>
        </p:nvSpPr>
        <p:spPr>
          <a:xfrm>
            <a:off x="2449728" y="3024241"/>
            <a:ext cx="7772400" cy="36718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spcBef>
                <a:spcPts val="580"/>
              </a:spcBef>
              <a:buFont typeface="Wingdings 2"/>
              <a:buChar char=""/>
              <a:defRPr/>
            </a:pPr>
            <a:endParaRPr lang="it-IT" sz="2400"/>
          </a:p>
          <a:p>
            <a:pPr marL="0" indent="0" algn="ctr">
              <a:spcBef>
                <a:spcPts val="580"/>
              </a:spcBef>
              <a:buFont typeface="Wingdings 2"/>
              <a:buNone/>
              <a:defRPr/>
            </a:pPr>
            <a:r>
              <a:rPr lang="en-US" sz="3200"/>
              <a:t>To overcome the intrinsic limits of temporal parallelism, starting from the 1970s, it was introduced a</a:t>
            </a:r>
            <a:r>
              <a:rPr lang="en-US" sz="3200" b="1"/>
              <a:t> higher level </a:t>
            </a:r>
            <a:r>
              <a:rPr lang="en-US" sz="3200"/>
              <a:t>of parallelism</a:t>
            </a:r>
            <a:r>
              <a:rPr lang="en-US" sz="3200" b="1"/>
              <a:t> </a:t>
            </a:r>
            <a:r>
              <a:rPr lang="en-US" sz="3200"/>
              <a:t>involving </a:t>
            </a:r>
            <a:r>
              <a:rPr lang="en-US" sz="3200" b="1">
                <a:solidFill>
                  <a:srgbClr val="FF0000"/>
                </a:solidFill>
              </a:rPr>
              <a:t>several processors</a:t>
            </a:r>
            <a:r>
              <a:rPr lang="en-US" sz="3200"/>
              <a:t> </a:t>
            </a:r>
          </a:p>
          <a:p>
            <a:pPr marL="0" indent="0" algn="ctr">
              <a:spcBef>
                <a:spcPts val="580"/>
              </a:spcBef>
              <a:buFont typeface="Wingdings 2"/>
              <a:buNone/>
              <a:defRPr/>
            </a:pPr>
            <a:r>
              <a:rPr lang="en-US" sz="3200" b="1"/>
              <a:t>synchronously</a:t>
            </a:r>
            <a:r>
              <a:rPr lang="en-US" sz="3200"/>
              <a:t> or </a:t>
            </a:r>
            <a:r>
              <a:rPr lang="en-US" sz="3200" b="1"/>
              <a:t>asynchronously</a:t>
            </a:r>
            <a:r>
              <a:rPr lang="en-US" sz="3200"/>
              <a:t>.</a:t>
            </a:r>
            <a:endParaRPr lang="it-IT" sz="3200" dirty="0"/>
          </a:p>
        </p:txBody>
      </p:sp>
    </p:spTree>
    <p:extLst>
      <p:ext uri="{BB962C8B-B14F-4D97-AF65-F5344CB8AC3E}">
        <p14:creationId xmlns:p14="http://schemas.microsoft.com/office/powerpoint/2010/main" val="5739979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2CD5A2A6-7B8D-DD65-F8A3-092D2B5443D5}"/>
              </a:ext>
            </a:extLst>
          </p:cNvPr>
          <p:cNvSpPr txBox="1">
            <a:spLocks noChangeArrowheads="1"/>
          </p:cNvSpPr>
          <p:nvPr/>
        </p:nvSpPr>
        <p:spPr>
          <a:xfrm>
            <a:off x="3802937" y="3063214"/>
            <a:ext cx="6786562" cy="881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Wingdings" pitchFamily="2" charset="2"/>
              <a:buNone/>
            </a:pPr>
            <a:r>
              <a:rPr lang="en-US"/>
              <a:t>How the </a:t>
            </a:r>
            <a:r>
              <a:rPr lang="en-US">
                <a:solidFill>
                  <a:srgbClr val="00B0F0"/>
                </a:solidFill>
              </a:rPr>
              <a:t>synchronous parallelism</a:t>
            </a:r>
            <a:r>
              <a:rPr lang="en-US"/>
              <a:t> </a:t>
            </a:r>
          </a:p>
          <a:p>
            <a:pPr algn="ctr">
              <a:buFont typeface="Wingdings" pitchFamily="2" charset="2"/>
              <a:buNone/>
            </a:pPr>
            <a:r>
              <a:rPr lang="en-US"/>
              <a:t>is implemented in a computer?</a:t>
            </a:r>
            <a:endParaRPr lang="it-IT" dirty="0"/>
          </a:p>
        </p:txBody>
      </p:sp>
      <p:sp>
        <p:nvSpPr>
          <p:cNvPr id="6" name="AutoShape 4">
            <a:extLst>
              <a:ext uri="{FF2B5EF4-FFF2-40B4-BE49-F238E27FC236}">
                <a16:creationId xmlns:a16="http://schemas.microsoft.com/office/drawing/2014/main" id="{AC3B4CC0-852E-6589-753B-37001DC0AB4A}"/>
              </a:ext>
            </a:extLst>
          </p:cNvPr>
          <p:cNvSpPr>
            <a:spLocks noChangeArrowheads="1"/>
          </p:cNvSpPr>
          <p:nvPr/>
        </p:nvSpPr>
        <p:spPr bwMode="auto">
          <a:xfrm>
            <a:off x="3764837" y="4352264"/>
            <a:ext cx="6862762" cy="1919239"/>
          </a:xfrm>
          <a:prstGeom prst="roundRect">
            <a:avLst>
              <a:gd name="adj" fmla="val 16667"/>
            </a:avLst>
          </a:prstGeom>
          <a:solidFill>
            <a:srgbClr val="CCECFF">
              <a:alpha val="72940"/>
            </a:srgbClr>
          </a:solidFill>
          <a:ln w="9525">
            <a:solidFill>
              <a:srgbClr val="6600FF"/>
            </a:solidFill>
            <a:round/>
            <a:headEnd/>
            <a:tailEnd/>
          </a:ln>
        </p:spPr>
        <p:txBody>
          <a:bodyPr lIns="108000" tIns="36000" rIns="108000" bIns="36000">
            <a:spAutoFit/>
          </a:bodyPr>
          <a:lstStyle/>
          <a:p>
            <a:pPr algn="ctr" eaLnBrk="0" hangingPunct="0"/>
            <a:r>
              <a:rPr lang="en-US" sz="3600" b="1" dirty="0">
                <a:solidFill>
                  <a:schemeClr val="tx2"/>
                </a:solidFill>
                <a:latin typeface="Comic Sans MS" pitchFamily="66" charset="0"/>
              </a:rPr>
              <a:t>Parallelism involving</a:t>
            </a:r>
            <a:br>
              <a:rPr lang="en-GB" sz="3600" b="1" dirty="0">
                <a:solidFill>
                  <a:schemeClr val="tx2"/>
                </a:solidFill>
                <a:latin typeface="Comic Sans MS" pitchFamily="66" charset="0"/>
              </a:rPr>
            </a:br>
            <a:r>
              <a:rPr lang="en-GB" sz="3600" b="1" dirty="0">
                <a:solidFill>
                  <a:srgbClr val="C00000"/>
                </a:solidFill>
                <a:latin typeface="Comic Sans MS" pitchFamily="66" charset="0"/>
              </a:rPr>
              <a:t>several arithmetic-logical units</a:t>
            </a:r>
            <a:endParaRPr lang="it-IT" sz="3200" dirty="0">
              <a:solidFill>
                <a:srgbClr val="C00000"/>
              </a:solidFill>
              <a:latin typeface="Tech"/>
            </a:endParaRPr>
          </a:p>
        </p:txBody>
      </p:sp>
      <p:sp>
        <p:nvSpPr>
          <p:cNvPr id="7" name="Rectangle 2">
            <a:extLst>
              <a:ext uri="{FF2B5EF4-FFF2-40B4-BE49-F238E27FC236}">
                <a16:creationId xmlns:a16="http://schemas.microsoft.com/office/drawing/2014/main" id="{BF5CD6F0-828E-3A1D-7703-CEED9B065F7B}"/>
              </a:ext>
            </a:extLst>
          </p:cNvPr>
          <p:cNvSpPr txBox="1">
            <a:spLocks noChangeArrowheads="1"/>
          </p:cNvSpPr>
          <p:nvPr/>
        </p:nvSpPr>
        <p:spPr>
          <a:xfrm>
            <a:off x="2806111" y="1878716"/>
            <a:ext cx="8348538" cy="881063"/>
          </a:xfrm>
          <a:prstGeom prst="rect">
            <a:avLst/>
          </a:prstGeom>
        </p:spPr>
        <p:txBody>
          <a:bodyPr bIns="91440" anchor="b">
            <a:normAutofit/>
          </a:bodyPr>
          <a:lstStyle/>
          <a:p>
            <a:pPr fontAlgn="auto">
              <a:spcAft>
                <a:spcPts val="0"/>
              </a:spcAft>
              <a:defRPr/>
            </a:pPr>
            <a:r>
              <a:rPr lang="en-US" sz="4000" b="1" dirty="0">
                <a:solidFill>
                  <a:srgbClr val="333399"/>
                </a:solidFill>
                <a:latin typeface="+mj-lt"/>
                <a:ea typeface="+mj-ea"/>
                <a:cs typeface="+mj-cs"/>
              </a:rPr>
              <a:t>Second type of parallelism: synchronous</a:t>
            </a:r>
            <a:endParaRPr lang="it-IT" sz="4000" b="1" dirty="0">
              <a:solidFill>
                <a:srgbClr val="333399"/>
              </a:solidFill>
              <a:latin typeface="+mj-lt"/>
              <a:ea typeface="+mj-ea"/>
              <a:cs typeface="+mj-cs"/>
            </a:endParaRPr>
          </a:p>
        </p:txBody>
      </p:sp>
      <p:sp>
        <p:nvSpPr>
          <p:cNvPr id="8" name="Text Box 8">
            <a:extLst>
              <a:ext uri="{FF2B5EF4-FFF2-40B4-BE49-F238E27FC236}">
                <a16:creationId xmlns:a16="http://schemas.microsoft.com/office/drawing/2014/main" id="{35635168-09DC-0F80-64AF-1535F4360FE6}"/>
              </a:ext>
            </a:extLst>
          </p:cNvPr>
          <p:cNvSpPr txBox="1">
            <a:spLocks noChangeArrowheads="1"/>
          </p:cNvSpPr>
          <p:nvPr/>
        </p:nvSpPr>
        <p:spPr bwMode="auto">
          <a:xfrm>
            <a:off x="3542798" y="1015339"/>
            <a:ext cx="4414414" cy="646331"/>
          </a:xfrm>
          <a:prstGeom prst="rect">
            <a:avLst/>
          </a:prstGeom>
          <a:solidFill>
            <a:srgbClr val="66CCFF"/>
          </a:solidFill>
          <a:ln w="9525">
            <a:solidFill>
              <a:schemeClr val="folHlink"/>
            </a:solidFill>
            <a:miter lim="800000"/>
            <a:headEnd/>
            <a:tailEnd/>
          </a:ln>
        </p:spPr>
        <p:txBody>
          <a:bodyPr wrap="none">
            <a:spAutoFit/>
          </a:bodyPr>
          <a:lstStyle/>
          <a:p>
            <a:pPr algn="ctr" eaLnBrk="0" hangingPunct="0"/>
            <a:r>
              <a:rPr lang="it-IT" sz="3600" dirty="0">
                <a:solidFill>
                  <a:schemeClr val="bg2"/>
                </a:solidFill>
              </a:rPr>
              <a:t>SPATIAL PARALLELISM</a:t>
            </a:r>
          </a:p>
        </p:txBody>
      </p:sp>
    </p:spTree>
    <p:extLst>
      <p:ext uri="{BB962C8B-B14F-4D97-AF65-F5344CB8AC3E}">
        <p14:creationId xmlns:p14="http://schemas.microsoft.com/office/powerpoint/2010/main" val="251557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14" presetClass="entr" presetSubtype="5"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8"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041">
            <a:extLst>
              <a:ext uri="{FF2B5EF4-FFF2-40B4-BE49-F238E27FC236}">
                <a16:creationId xmlns:a16="http://schemas.microsoft.com/office/drawing/2014/main" id="{132B0543-9B0F-3390-4E4F-7B6E9BE07511}"/>
              </a:ext>
            </a:extLst>
          </p:cNvPr>
          <p:cNvSpPr txBox="1">
            <a:spLocks noChangeArrowheads="1"/>
          </p:cNvSpPr>
          <p:nvPr/>
        </p:nvSpPr>
        <p:spPr bwMode="auto">
          <a:xfrm>
            <a:off x="2143126" y="260350"/>
            <a:ext cx="8642350" cy="1323439"/>
          </a:xfrm>
          <a:prstGeom prst="rect">
            <a:avLst/>
          </a:prstGeom>
          <a:noFill/>
          <a:ln w="9525">
            <a:noFill/>
            <a:miter lim="800000"/>
            <a:headEnd/>
            <a:tailEnd/>
          </a:ln>
        </p:spPr>
        <p:txBody>
          <a:bodyPr>
            <a:spAutoFit/>
          </a:bodyPr>
          <a:lstStyle/>
          <a:p>
            <a:pPr algn="ctr" eaLnBrk="0" hangingPunct="0"/>
            <a:r>
              <a:rPr lang="en-US" sz="4000" dirty="0">
                <a:solidFill>
                  <a:schemeClr val="hlink"/>
                </a:solidFill>
              </a:rPr>
              <a:t>Second type of parallelism</a:t>
            </a:r>
          </a:p>
          <a:p>
            <a:pPr algn="ctr" eaLnBrk="0" hangingPunct="0"/>
            <a:r>
              <a:rPr lang="en-US" sz="4000" dirty="0">
                <a:solidFill>
                  <a:schemeClr val="hlink"/>
                </a:solidFill>
              </a:rPr>
              <a:t>(multiple ALU)</a:t>
            </a:r>
            <a:endParaRPr lang="it-IT" sz="3600" i="1" dirty="0">
              <a:solidFill>
                <a:schemeClr val="hlink"/>
              </a:solidFill>
            </a:endParaRPr>
          </a:p>
        </p:txBody>
      </p:sp>
      <p:grpSp>
        <p:nvGrpSpPr>
          <p:cNvPr id="6" name="Gruppo 37">
            <a:extLst>
              <a:ext uri="{FF2B5EF4-FFF2-40B4-BE49-F238E27FC236}">
                <a16:creationId xmlns:a16="http://schemas.microsoft.com/office/drawing/2014/main" id="{88B4495F-49E1-BDC5-A4CB-36D78ECE3A5F}"/>
              </a:ext>
            </a:extLst>
          </p:cNvPr>
          <p:cNvGrpSpPr>
            <a:grpSpLocks/>
          </p:cNvGrpSpPr>
          <p:nvPr/>
        </p:nvGrpSpPr>
        <p:grpSpPr bwMode="auto">
          <a:xfrm>
            <a:off x="3535364" y="2209800"/>
            <a:ext cx="6429375" cy="4171981"/>
            <a:chOff x="300666" y="1628775"/>
            <a:chExt cx="8516015" cy="4910614"/>
          </a:xfrm>
        </p:grpSpPr>
        <p:sp>
          <p:nvSpPr>
            <p:cNvPr id="7" name="Text Box 4">
              <a:extLst>
                <a:ext uri="{FF2B5EF4-FFF2-40B4-BE49-F238E27FC236}">
                  <a16:creationId xmlns:a16="http://schemas.microsoft.com/office/drawing/2014/main" id="{D02A3732-34D9-B102-B9F8-6788952AEE2E}"/>
                </a:ext>
              </a:extLst>
            </p:cNvPr>
            <p:cNvSpPr txBox="1">
              <a:spLocks noChangeArrowheads="1"/>
            </p:cNvSpPr>
            <p:nvPr/>
          </p:nvSpPr>
          <p:spPr bwMode="auto">
            <a:xfrm>
              <a:off x="7087893" y="2574400"/>
              <a:ext cx="1728788" cy="978122"/>
            </a:xfrm>
            <a:prstGeom prst="rect">
              <a:avLst/>
            </a:prstGeom>
            <a:solidFill>
              <a:srgbClr val="CC0000"/>
            </a:solidFill>
            <a:ln w="9525">
              <a:noFill/>
              <a:miter lim="800000"/>
              <a:headEnd/>
              <a:tailEnd/>
            </a:ln>
          </p:spPr>
          <p:txBody>
            <a:bodyPr>
              <a:spAutoFit/>
            </a:bodyPr>
            <a:lstStyle/>
            <a:p>
              <a:pPr algn="ctr"/>
              <a:r>
                <a:rPr lang="it-IT" sz="2400" b="1" dirty="0">
                  <a:solidFill>
                    <a:schemeClr val="bg1"/>
                  </a:solidFill>
                  <a:latin typeface="Garamond" pitchFamily="18" charset="0"/>
                </a:rPr>
                <a:t>Output</a:t>
              </a:r>
            </a:p>
            <a:p>
              <a:pPr algn="ctr"/>
              <a:r>
                <a:rPr lang="it-IT" sz="2400" b="1" dirty="0" err="1">
                  <a:solidFill>
                    <a:schemeClr val="bg1"/>
                  </a:solidFill>
                  <a:latin typeface="Garamond" pitchFamily="18" charset="0"/>
                </a:rPr>
                <a:t>unit</a:t>
              </a:r>
              <a:endParaRPr lang="en-GB" sz="2400" b="1" dirty="0">
                <a:solidFill>
                  <a:schemeClr val="bg1"/>
                </a:solidFill>
                <a:latin typeface="Garamond" pitchFamily="18" charset="0"/>
              </a:endParaRPr>
            </a:p>
          </p:txBody>
        </p:sp>
        <p:sp>
          <p:nvSpPr>
            <p:cNvPr id="8" name="Rectangle 6">
              <a:extLst>
                <a:ext uri="{FF2B5EF4-FFF2-40B4-BE49-F238E27FC236}">
                  <a16:creationId xmlns:a16="http://schemas.microsoft.com/office/drawing/2014/main" id="{DEC7DDB9-4629-E9CA-DA06-A100D64ECAC3}"/>
                </a:ext>
              </a:extLst>
            </p:cNvPr>
            <p:cNvSpPr>
              <a:spLocks noChangeArrowheads="1"/>
            </p:cNvSpPr>
            <p:nvPr/>
          </p:nvSpPr>
          <p:spPr bwMode="auto">
            <a:xfrm>
              <a:off x="2844800" y="1628775"/>
              <a:ext cx="3240088" cy="1366838"/>
            </a:xfrm>
            <a:prstGeom prst="rect">
              <a:avLst/>
            </a:prstGeom>
            <a:gradFill rotWithShape="1">
              <a:gsLst>
                <a:gs pos="0">
                  <a:srgbClr val="0066FF"/>
                </a:gs>
                <a:gs pos="100000">
                  <a:srgbClr val="0066FF"/>
                </a:gs>
              </a:gsLst>
              <a:lin ang="5400000" scaled="1"/>
            </a:gradFill>
            <a:ln w="9525">
              <a:solidFill>
                <a:srgbClr val="000066"/>
              </a:solidFill>
              <a:miter lim="800000"/>
              <a:headEnd/>
              <a:tailEnd/>
            </a:ln>
          </p:spPr>
          <p:txBody>
            <a:bodyPr wrap="none" anchor="ctr"/>
            <a:lstStyle/>
            <a:p>
              <a:endParaRPr lang="en-US"/>
            </a:p>
          </p:txBody>
        </p:sp>
        <p:sp>
          <p:nvSpPr>
            <p:cNvPr id="9" name="Text Box 8">
              <a:extLst>
                <a:ext uri="{FF2B5EF4-FFF2-40B4-BE49-F238E27FC236}">
                  <a16:creationId xmlns:a16="http://schemas.microsoft.com/office/drawing/2014/main" id="{A90F37B0-1A46-2F83-DD69-927F80B3A6D7}"/>
                </a:ext>
              </a:extLst>
            </p:cNvPr>
            <p:cNvSpPr txBox="1">
              <a:spLocks noChangeArrowheads="1"/>
            </p:cNvSpPr>
            <p:nvPr/>
          </p:nvSpPr>
          <p:spPr bwMode="auto">
            <a:xfrm>
              <a:off x="300666" y="2658480"/>
              <a:ext cx="1655762" cy="978122"/>
            </a:xfrm>
            <a:prstGeom prst="rect">
              <a:avLst/>
            </a:prstGeom>
            <a:solidFill>
              <a:srgbClr val="CC0000"/>
            </a:solidFill>
            <a:ln w="9525">
              <a:noFill/>
              <a:miter lim="800000"/>
              <a:headEnd/>
              <a:tailEnd/>
            </a:ln>
          </p:spPr>
          <p:txBody>
            <a:bodyPr>
              <a:spAutoFit/>
            </a:bodyPr>
            <a:lstStyle/>
            <a:p>
              <a:pPr algn="ctr"/>
              <a:r>
                <a:rPr lang="it-IT" sz="2400" b="1" dirty="0">
                  <a:solidFill>
                    <a:schemeClr val="bg1"/>
                  </a:solidFill>
                  <a:latin typeface="Garamond" pitchFamily="18" charset="0"/>
                </a:rPr>
                <a:t>Input</a:t>
              </a:r>
            </a:p>
            <a:p>
              <a:pPr algn="ctr"/>
              <a:r>
                <a:rPr lang="it-IT" sz="2400" b="1" dirty="0" err="1">
                  <a:solidFill>
                    <a:schemeClr val="bg1"/>
                  </a:solidFill>
                  <a:latin typeface="Garamond" pitchFamily="18" charset="0"/>
                </a:rPr>
                <a:t>unit</a:t>
              </a:r>
              <a:endParaRPr lang="en-GB" sz="2400" b="1" dirty="0">
                <a:solidFill>
                  <a:schemeClr val="bg1"/>
                </a:solidFill>
                <a:latin typeface="Garamond" pitchFamily="18" charset="0"/>
              </a:endParaRPr>
            </a:p>
          </p:txBody>
        </p:sp>
        <p:sp>
          <p:nvSpPr>
            <p:cNvPr id="10" name="Rectangle 9">
              <a:extLst>
                <a:ext uri="{FF2B5EF4-FFF2-40B4-BE49-F238E27FC236}">
                  <a16:creationId xmlns:a16="http://schemas.microsoft.com/office/drawing/2014/main" id="{466E3DB1-D2BF-DF96-E156-07EE1C4FC95D}"/>
                </a:ext>
              </a:extLst>
            </p:cNvPr>
            <p:cNvSpPr>
              <a:spLocks noChangeArrowheads="1"/>
            </p:cNvSpPr>
            <p:nvPr/>
          </p:nvSpPr>
          <p:spPr bwMode="auto">
            <a:xfrm>
              <a:off x="2843212" y="2057400"/>
              <a:ext cx="3168650" cy="688307"/>
            </a:xfrm>
            <a:prstGeom prst="rect">
              <a:avLst/>
            </a:prstGeom>
            <a:noFill/>
            <a:ln w="9525">
              <a:noFill/>
              <a:miter lim="800000"/>
              <a:headEnd/>
              <a:tailEnd/>
            </a:ln>
          </p:spPr>
          <p:txBody>
            <a:bodyPr>
              <a:spAutoFit/>
            </a:bodyPr>
            <a:lstStyle/>
            <a:p>
              <a:pPr algn="ctr"/>
              <a:r>
                <a:rPr lang="it-IT" sz="3200" b="1" dirty="0">
                  <a:solidFill>
                    <a:schemeClr val="bg1"/>
                  </a:solidFill>
                  <a:latin typeface="Comic Sans MS" pitchFamily="66" charset="0"/>
                </a:rPr>
                <a:t>MEMORY</a:t>
              </a:r>
              <a:endParaRPr lang="it-IT" sz="3200" dirty="0">
                <a:solidFill>
                  <a:schemeClr val="bg1"/>
                </a:solidFill>
                <a:latin typeface="Comic Sans MS" pitchFamily="66" charset="0"/>
              </a:endParaRPr>
            </a:p>
          </p:txBody>
        </p:sp>
        <p:sp>
          <p:nvSpPr>
            <p:cNvPr id="11" name="Rectangle 18">
              <a:extLst>
                <a:ext uri="{FF2B5EF4-FFF2-40B4-BE49-F238E27FC236}">
                  <a16:creationId xmlns:a16="http://schemas.microsoft.com/office/drawing/2014/main" id="{87CBBBE6-A20C-471E-5B60-E3E24F7944D8}"/>
                </a:ext>
              </a:extLst>
            </p:cNvPr>
            <p:cNvSpPr>
              <a:spLocks noChangeArrowheads="1"/>
            </p:cNvSpPr>
            <p:nvPr/>
          </p:nvSpPr>
          <p:spPr bwMode="auto">
            <a:xfrm>
              <a:off x="2124075" y="3789363"/>
              <a:ext cx="4824413" cy="1800225"/>
            </a:xfrm>
            <a:prstGeom prst="rect">
              <a:avLst/>
            </a:prstGeom>
            <a:solidFill>
              <a:srgbClr val="92D050"/>
            </a:solidFill>
            <a:ln w="38100">
              <a:solidFill>
                <a:srgbClr val="92D050"/>
              </a:solidFill>
              <a:miter lim="800000"/>
              <a:headEnd/>
              <a:tailEnd/>
            </a:ln>
          </p:spPr>
          <p:txBody>
            <a:bodyPr wrap="none" anchor="ctr"/>
            <a:lstStyle/>
            <a:p>
              <a:endParaRPr lang="en-US"/>
            </a:p>
          </p:txBody>
        </p:sp>
        <p:sp>
          <p:nvSpPr>
            <p:cNvPr id="12" name="Rectangle 19">
              <a:extLst>
                <a:ext uri="{FF2B5EF4-FFF2-40B4-BE49-F238E27FC236}">
                  <a16:creationId xmlns:a16="http://schemas.microsoft.com/office/drawing/2014/main" id="{A833B0F7-6CB8-DA3A-FE13-F0CF1CB3B60F}"/>
                </a:ext>
              </a:extLst>
            </p:cNvPr>
            <p:cNvSpPr>
              <a:spLocks noChangeArrowheads="1"/>
            </p:cNvSpPr>
            <p:nvPr/>
          </p:nvSpPr>
          <p:spPr bwMode="auto">
            <a:xfrm>
              <a:off x="2484438" y="4005263"/>
              <a:ext cx="1366837" cy="1223962"/>
            </a:xfrm>
            <a:prstGeom prst="rect">
              <a:avLst/>
            </a:prstGeom>
            <a:solidFill>
              <a:srgbClr val="FFFF00"/>
            </a:solidFill>
            <a:ln w="9525">
              <a:noFill/>
              <a:miter lim="800000"/>
              <a:headEnd/>
              <a:tailEnd/>
            </a:ln>
          </p:spPr>
          <p:txBody>
            <a:bodyPr wrap="none" anchor="ctr"/>
            <a:lstStyle/>
            <a:p>
              <a:pPr algn="ctr"/>
              <a:r>
                <a:rPr lang="it-IT" sz="1600" b="1" dirty="0">
                  <a:solidFill>
                    <a:srgbClr val="CC0000"/>
                  </a:solidFill>
                </a:rPr>
                <a:t>control</a:t>
              </a:r>
            </a:p>
            <a:p>
              <a:pPr algn="ctr"/>
              <a:r>
                <a:rPr lang="it-IT" sz="1600" b="1" dirty="0" err="1">
                  <a:solidFill>
                    <a:srgbClr val="CC0000"/>
                  </a:solidFill>
                </a:rPr>
                <a:t>unit</a:t>
              </a:r>
              <a:endParaRPr lang="it-IT" sz="1600" b="1" dirty="0">
                <a:solidFill>
                  <a:srgbClr val="CC0000"/>
                </a:solidFill>
              </a:endParaRPr>
            </a:p>
          </p:txBody>
        </p:sp>
        <p:sp>
          <p:nvSpPr>
            <p:cNvPr id="13" name="Rectangle 20">
              <a:extLst>
                <a:ext uri="{FF2B5EF4-FFF2-40B4-BE49-F238E27FC236}">
                  <a16:creationId xmlns:a16="http://schemas.microsoft.com/office/drawing/2014/main" id="{FE556784-963B-2461-8B5D-777A3F657C89}"/>
                </a:ext>
              </a:extLst>
            </p:cNvPr>
            <p:cNvSpPr>
              <a:spLocks noChangeArrowheads="1"/>
            </p:cNvSpPr>
            <p:nvPr/>
          </p:nvSpPr>
          <p:spPr bwMode="auto">
            <a:xfrm>
              <a:off x="5221288" y="4005263"/>
              <a:ext cx="1366837" cy="1223962"/>
            </a:xfrm>
            <a:prstGeom prst="rect">
              <a:avLst/>
            </a:prstGeom>
            <a:solidFill>
              <a:srgbClr val="FFFF00"/>
            </a:solidFill>
            <a:ln w="9525">
              <a:noFill/>
              <a:miter lim="800000"/>
              <a:headEnd/>
              <a:tailEnd/>
            </a:ln>
          </p:spPr>
          <p:txBody>
            <a:bodyPr wrap="none" anchor="ctr"/>
            <a:lstStyle/>
            <a:p>
              <a:pPr algn="ctr"/>
              <a:r>
                <a:rPr lang="it-IT" sz="1600" b="1" dirty="0" err="1">
                  <a:solidFill>
                    <a:srgbClr val="CC0000"/>
                  </a:solidFill>
                </a:rPr>
                <a:t>arithmetic</a:t>
              </a:r>
              <a:r>
                <a:rPr lang="it-IT" sz="1600" b="1" dirty="0">
                  <a:solidFill>
                    <a:srgbClr val="CC0000"/>
                  </a:solidFill>
                </a:rPr>
                <a:t> </a:t>
              </a:r>
            </a:p>
            <a:p>
              <a:pPr algn="ctr"/>
              <a:r>
                <a:rPr lang="it-IT" sz="1600" b="1" dirty="0" err="1">
                  <a:solidFill>
                    <a:srgbClr val="CC0000"/>
                  </a:solidFill>
                </a:rPr>
                <a:t>logic</a:t>
              </a:r>
              <a:r>
                <a:rPr lang="it-IT" sz="1600" b="1" dirty="0">
                  <a:solidFill>
                    <a:srgbClr val="CC0000"/>
                  </a:solidFill>
                </a:rPr>
                <a:t> </a:t>
              </a:r>
              <a:r>
                <a:rPr lang="it-IT" sz="1600" b="1" dirty="0" err="1">
                  <a:solidFill>
                    <a:srgbClr val="CC0000"/>
                  </a:solidFill>
                </a:rPr>
                <a:t>unit</a:t>
              </a:r>
              <a:endParaRPr lang="it-IT" sz="1600" b="1" dirty="0">
                <a:solidFill>
                  <a:srgbClr val="CC0000"/>
                </a:solidFill>
              </a:endParaRPr>
            </a:p>
          </p:txBody>
        </p:sp>
        <p:sp>
          <p:nvSpPr>
            <p:cNvPr id="14" name="Line 21">
              <a:extLst>
                <a:ext uri="{FF2B5EF4-FFF2-40B4-BE49-F238E27FC236}">
                  <a16:creationId xmlns:a16="http://schemas.microsoft.com/office/drawing/2014/main" id="{18F098C7-8AFD-5853-6FC5-D871D1D8F932}"/>
                </a:ext>
              </a:extLst>
            </p:cNvPr>
            <p:cNvSpPr>
              <a:spLocks noChangeShapeType="1"/>
            </p:cNvSpPr>
            <p:nvPr/>
          </p:nvSpPr>
          <p:spPr bwMode="auto">
            <a:xfrm>
              <a:off x="3924300" y="4581525"/>
              <a:ext cx="1152525" cy="0"/>
            </a:xfrm>
            <a:prstGeom prst="line">
              <a:avLst/>
            </a:prstGeom>
            <a:noFill/>
            <a:ln w="57150">
              <a:solidFill>
                <a:schemeClr val="hlink"/>
              </a:solidFill>
              <a:prstDash val="sysDash"/>
              <a:round/>
              <a:headEnd/>
              <a:tailEnd type="triangle" w="med" len="med"/>
            </a:ln>
          </p:spPr>
          <p:txBody>
            <a:bodyPr/>
            <a:lstStyle/>
            <a:p>
              <a:endParaRPr lang="it-IT"/>
            </a:p>
          </p:txBody>
        </p:sp>
        <p:sp>
          <p:nvSpPr>
            <p:cNvPr id="15" name="Line 22">
              <a:extLst>
                <a:ext uri="{FF2B5EF4-FFF2-40B4-BE49-F238E27FC236}">
                  <a16:creationId xmlns:a16="http://schemas.microsoft.com/office/drawing/2014/main" id="{6723F920-14E4-589E-F613-AEAA830D9D6E}"/>
                </a:ext>
              </a:extLst>
            </p:cNvPr>
            <p:cNvSpPr>
              <a:spLocks noChangeShapeType="1"/>
            </p:cNvSpPr>
            <p:nvPr/>
          </p:nvSpPr>
          <p:spPr bwMode="auto">
            <a:xfrm>
              <a:off x="5435600" y="6259513"/>
              <a:ext cx="1152525" cy="0"/>
            </a:xfrm>
            <a:prstGeom prst="line">
              <a:avLst/>
            </a:prstGeom>
            <a:noFill/>
            <a:ln w="57150">
              <a:solidFill>
                <a:schemeClr val="hlink"/>
              </a:solidFill>
              <a:prstDash val="sysDash"/>
              <a:round/>
              <a:headEnd/>
              <a:tailEnd type="triangle" w="med" len="med"/>
            </a:ln>
          </p:spPr>
          <p:txBody>
            <a:bodyPr/>
            <a:lstStyle/>
            <a:p>
              <a:endParaRPr lang="it-IT"/>
            </a:p>
          </p:txBody>
        </p:sp>
        <p:sp>
          <p:nvSpPr>
            <p:cNvPr id="16" name="Rectangle 24">
              <a:extLst>
                <a:ext uri="{FF2B5EF4-FFF2-40B4-BE49-F238E27FC236}">
                  <a16:creationId xmlns:a16="http://schemas.microsoft.com/office/drawing/2014/main" id="{D01854B6-DA1F-8EFF-EFC2-BD35AB8C1EE1}"/>
                </a:ext>
              </a:extLst>
            </p:cNvPr>
            <p:cNvSpPr>
              <a:spLocks noChangeArrowheads="1"/>
            </p:cNvSpPr>
            <p:nvPr/>
          </p:nvSpPr>
          <p:spPr bwMode="auto">
            <a:xfrm>
              <a:off x="6732588" y="5995988"/>
              <a:ext cx="1575880" cy="543401"/>
            </a:xfrm>
            <a:prstGeom prst="rect">
              <a:avLst/>
            </a:prstGeom>
            <a:noFill/>
            <a:ln w="9525">
              <a:noFill/>
              <a:miter lim="800000"/>
              <a:headEnd/>
              <a:tailEnd/>
            </a:ln>
          </p:spPr>
          <p:txBody>
            <a:bodyPr wrap="none">
              <a:spAutoFit/>
            </a:bodyPr>
            <a:lstStyle/>
            <a:p>
              <a:r>
                <a:rPr lang="it-IT" b="1" dirty="0">
                  <a:latin typeface="Comic Sans MS" pitchFamily="66" charset="0"/>
                </a:rPr>
                <a:t>C</a:t>
              </a:r>
              <a:r>
                <a:rPr lang="it-IT" sz="2400" b="1" dirty="0">
                  <a:latin typeface="Comic Sans MS" pitchFamily="66" charset="0"/>
                </a:rPr>
                <a:t>ontrol</a:t>
              </a:r>
            </a:p>
          </p:txBody>
        </p:sp>
        <p:sp>
          <p:nvSpPr>
            <p:cNvPr id="17" name="Line 25">
              <a:extLst>
                <a:ext uri="{FF2B5EF4-FFF2-40B4-BE49-F238E27FC236}">
                  <a16:creationId xmlns:a16="http://schemas.microsoft.com/office/drawing/2014/main" id="{17114C80-44A9-0494-8568-3D4830F06B85}"/>
                </a:ext>
              </a:extLst>
            </p:cNvPr>
            <p:cNvSpPr>
              <a:spLocks noChangeShapeType="1"/>
            </p:cNvSpPr>
            <p:nvPr/>
          </p:nvSpPr>
          <p:spPr bwMode="auto">
            <a:xfrm>
              <a:off x="395288" y="6237288"/>
              <a:ext cx="1152525" cy="0"/>
            </a:xfrm>
            <a:prstGeom prst="line">
              <a:avLst/>
            </a:prstGeom>
            <a:noFill/>
            <a:ln w="57150">
              <a:solidFill>
                <a:srgbClr val="000066"/>
              </a:solidFill>
              <a:round/>
              <a:headEnd/>
              <a:tailEnd type="triangle" w="med" len="med"/>
            </a:ln>
          </p:spPr>
          <p:txBody>
            <a:bodyPr/>
            <a:lstStyle/>
            <a:p>
              <a:endParaRPr lang="it-IT"/>
            </a:p>
          </p:txBody>
        </p:sp>
        <p:sp>
          <p:nvSpPr>
            <p:cNvPr id="18" name="Rectangle 26">
              <a:extLst>
                <a:ext uri="{FF2B5EF4-FFF2-40B4-BE49-F238E27FC236}">
                  <a16:creationId xmlns:a16="http://schemas.microsoft.com/office/drawing/2014/main" id="{259627EA-2249-2A24-4AA1-3499FDA9D5BE}"/>
                </a:ext>
              </a:extLst>
            </p:cNvPr>
            <p:cNvSpPr>
              <a:spLocks noChangeArrowheads="1"/>
            </p:cNvSpPr>
            <p:nvPr/>
          </p:nvSpPr>
          <p:spPr bwMode="auto">
            <a:xfrm>
              <a:off x="1547811" y="5949949"/>
              <a:ext cx="3803173" cy="543401"/>
            </a:xfrm>
            <a:prstGeom prst="rect">
              <a:avLst/>
            </a:prstGeom>
            <a:noFill/>
            <a:ln w="9525">
              <a:noFill/>
              <a:miter lim="800000"/>
              <a:headEnd/>
              <a:tailEnd/>
            </a:ln>
          </p:spPr>
          <p:txBody>
            <a:bodyPr wrap="none">
              <a:spAutoFit/>
            </a:bodyPr>
            <a:lstStyle/>
            <a:p>
              <a:r>
                <a:rPr lang="it-IT" sz="2400" b="1" dirty="0">
                  <a:latin typeface="Comic Sans MS" pitchFamily="66" charset="0"/>
                </a:rPr>
                <a:t>data &amp; </a:t>
              </a:r>
              <a:r>
                <a:rPr lang="it-IT" sz="2400" b="1" dirty="0" err="1">
                  <a:latin typeface="Comic Sans MS" pitchFamily="66" charset="0"/>
                </a:rPr>
                <a:t>istructions</a:t>
              </a:r>
              <a:endParaRPr lang="it-IT" sz="2400" b="1" dirty="0">
                <a:latin typeface="Comic Sans MS" pitchFamily="66" charset="0"/>
              </a:endParaRPr>
            </a:p>
          </p:txBody>
        </p:sp>
        <p:sp>
          <p:nvSpPr>
            <p:cNvPr id="19" name="Line 27">
              <a:extLst>
                <a:ext uri="{FF2B5EF4-FFF2-40B4-BE49-F238E27FC236}">
                  <a16:creationId xmlns:a16="http://schemas.microsoft.com/office/drawing/2014/main" id="{D16DF508-D617-5CFD-DEE5-103BF354A244}"/>
                </a:ext>
              </a:extLst>
            </p:cNvPr>
            <p:cNvSpPr>
              <a:spLocks noChangeShapeType="1"/>
            </p:cNvSpPr>
            <p:nvPr/>
          </p:nvSpPr>
          <p:spPr bwMode="auto">
            <a:xfrm flipV="1">
              <a:off x="3708400" y="3214685"/>
              <a:ext cx="649286" cy="792163"/>
            </a:xfrm>
            <a:prstGeom prst="line">
              <a:avLst/>
            </a:prstGeom>
            <a:noFill/>
            <a:ln w="57150">
              <a:solidFill>
                <a:schemeClr val="hlink"/>
              </a:solidFill>
              <a:prstDash val="sysDash"/>
              <a:round/>
              <a:headEnd/>
              <a:tailEnd type="triangle" w="med" len="med"/>
            </a:ln>
          </p:spPr>
          <p:txBody>
            <a:bodyPr/>
            <a:lstStyle/>
            <a:p>
              <a:endParaRPr lang="it-IT"/>
            </a:p>
          </p:txBody>
        </p:sp>
        <p:sp>
          <p:nvSpPr>
            <p:cNvPr id="20" name="Rectangle 29">
              <a:extLst>
                <a:ext uri="{FF2B5EF4-FFF2-40B4-BE49-F238E27FC236}">
                  <a16:creationId xmlns:a16="http://schemas.microsoft.com/office/drawing/2014/main" id="{60C94BC0-B31B-B0D5-0C85-38CF5CD34DD9}"/>
                </a:ext>
              </a:extLst>
            </p:cNvPr>
            <p:cNvSpPr>
              <a:spLocks noChangeArrowheads="1"/>
            </p:cNvSpPr>
            <p:nvPr/>
          </p:nvSpPr>
          <p:spPr bwMode="auto">
            <a:xfrm>
              <a:off x="963023" y="5120357"/>
              <a:ext cx="1108648" cy="543365"/>
            </a:xfrm>
            <a:prstGeom prst="rect">
              <a:avLst/>
            </a:prstGeom>
            <a:noFill/>
            <a:ln w="9525">
              <a:noFill/>
              <a:miter lim="800000"/>
              <a:headEnd/>
              <a:tailEnd/>
            </a:ln>
          </p:spPr>
          <p:txBody>
            <a:bodyPr>
              <a:spAutoFit/>
            </a:bodyPr>
            <a:lstStyle/>
            <a:p>
              <a:r>
                <a:rPr lang="it-IT" b="1">
                  <a:solidFill>
                    <a:srgbClr val="92D050"/>
                  </a:solidFill>
                </a:rPr>
                <a:t>CPU</a:t>
              </a:r>
            </a:p>
          </p:txBody>
        </p:sp>
        <p:sp>
          <p:nvSpPr>
            <p:cNvPr id="21" name="Line 32">
              <a:extLst>
                <a:ext uri="{FF2B5EF4-FFF2-40B4-BE49-F238E27FC236}">
                  <a16:creationId xmlns:a16="http://schemas.microsoft.com/office/drawing/2014/main" id="{4F96A60E-9F39-09F9-A572-1AF5029C2797}"/>
                </a:ext>
              </a:extLst>
            </p:cNvPr>
            <p:cNvSpPr>
              <a:spLocks noChangeShapeType="1"/>
            </p:cNvSpPr>
            <p:nvPr/>
          </p:nvSpPr>
          <p:spPr bwMode="auto">
            <a:xfrm flipH="1" flipV="1">
              <a:off x="4929189" y="3143248"/>
              <a:ext cx="579435" cy="792164"/>
            </a:xfrm>
            <a:prstGeom prst="line">
              <a:avLst/>
            </a:prstGeom>
            <a:noFill/>
            <a:ln w="57150">
              <a:solidFill>
                <a:srgbClr val="000066"/>
              </a:solidFill>
              <a:round/>
              <a:headEnd type="triangle" w="med" len="med"/>
              <a:tailEnd type="triangle" w="med" len="med"/>
            </a:ln>
          </p:spPr>
          <p:txBody>
            <a:bodyPr/>
            <a:lstStyle/>
            <a:p>
              <a:endParaRPr lang="it-IT"/>
            </a:p>
          </p:txBody>
        </p:sp>
        <p:cxnSp>
          <p:nvCxnSpPr>
            <p:cNvPr id="22" name="AutoShape 35">
              <a:extLst>
                <a:ext uri="{FF2B5EF4-FFF2-40B4-BE49-F238E27FC236}">
                  <a16:creationId xmlns:a16="http://schemas.microsoft.com/office/drawing/2014/main" id="{66A1DFEF-56AD-DF40-8A05-7FBA30E464F0}"/>
                </a:ext>
              </a:extLst>
            </p:cNvPr>
            <p:cNvCxnSpPr>
              <a:cxnSpLocks noChangeShapeType="1"/>
              <a:stCxn id="12" idx="1"/>
              <a:endCxn id="9" idx="2"/>
            </p:cNvCxnSpPr>
            <p:nvPr/>
          </p:nvCxnSpPr>
          <p:spPr bwMode="auto">
            <a:xfrm rot="10800000">
              <a:off x="1128548" y="3636603"/>
              <a:ext cx="1355891" cy="980643"/>
            </a:xfrm>
            <a:prstGeom prst="bentConnector2">
              <a:avLst/>
            </a:prstGeom>
            <a:noFill/>
            <a:ln w="57150">
              <a:solidFill>
                <a:schemeClr val="hlink"/>
              </a:solidFill>
              <a:prstDash val="sysDash"/>
              <a:miter lim="800000"/>
              <a:headEnd/>
              <a:tailEnd type="triangle" w="med" len="med"/>
            </a:ln>
          </p:spPr>
        </p:cxnSp>
        <p:cxnSp>
          <p:nvCxnSpPr>
            <p:cNvPr id="23" name="AutoShape 36">
              <a:extLst>
                <a:ext uri="{FF2B5EF4-FFF2-40B4-BE49-F238E27FC236}">
                  <a16:creationId xmlns:a16="http://schemas.microsoft.com/office/drawing/2014/main" id="{F6D4DC2C-E0B9-0D31-108D-4ABBB186725C}"/>
                </a:ext>
              </a:extLst>
            </p:cNvPr>
            <p:cNvCxnSpPr>
              <a:cxnSpLocks noChangeShapeType="1"/>
              <a:stCxn id="12" idx="2"/>
              <a:endCxn id="7" idx="2"/>
            </p:cNvCxnSpPr>
            <p:nvPr/>
          </p:nvCxnSpPr>
          <p:spPr bwMode="auto">
            <a:xfrm rot="5400000" flipH="1" flipV="1">
              <a:off x="4721720" y="1998658"/>
              <a:ext cx="1676704" cy="4784431"/>
            </a:xfrm>
            <a:prstGeom prst="bentConnector3">
              <a:avLst>
                <a:gd name="adj1" fmla="val -16048"/>
              </a:avLst>
            </a:prstGeom>
            <a:noFill/>
            <a:ln w="57150">
              <a:solidFill>
                <a:schemeClr val="hlink"/>
              </a:solidFill>
              <a:prstDash val="sysDash"/>
              <a:miter lim="800000"/>
              <a:headEnd/>
              <a:tailEnd type="triangle" w="med" len="med"/>
            </a:ln>
          </p:spPr>
        </p:cxnSp>
        <p:cxnSp>
          <p:nvCxnSpPr>
            <p:cNvPr id="24" name="AutoShape 37">
              <a:extLst>
                <a:ext uri="{FF2B5EF4-FFF2-40B4-BE49-F238E27FC236}">
                  <a16:creationId xmlns:a16="http://schemas.microsoft.com/office/drawing/2014/main" id="{2DEBF277-EB39-3D0D-99D5-4DCFF3DDCACA}"/>
                </a:ext>
              </a:extLst>
            </p:cNvPr>
            <p:cNvCxnSpPr>
              <a:cxnSpLocks noChangeShapeType="1"/>
              <a:stCxn id="9" idx="0"/>
              <a:endCxn id="10" idx="1"/>
            </p:cNvCxnSpPr>
            <p:nvPr/>
          </p:nvCxnSpPr>
          <p:spPr bwMode="auto">
            <a:xfrm rot="5400000" flipH="1" flipV="1">
              <a:off x="1857416" y="1672685"/>
              <a:ext cx="256926" cy="1714666"/>
            </a:xfrm>
            <a:prstGeom prst="bentConnector2">
              <a:avLst/>
            </a:prstGeom>
            <a:noFill/>
            <a:ln w="57150">
              <a:solidFill>
                <a:srgbClr val="000066"/>
              </a:solidFill>
              <a:miter lim="800000"/>
              <a:headEnd/>
              <a:tailEnd type="triangle" w="med" len="med"/>
            </a:ln>
          </p:spPr>
        </p:cxnSp>
        <p:cxnSp>
          <p:nvCxnSpPr>
            <p:cNvPr id="25" name="AutoShape 38">
              <a:extLst>
                <a:ext uri="{FF2B5EF4-FFF2-40B4-BE49-F238E27FC236}">
                  <a16:creationId xmlns:a16="http://schemas.microsoft.com/office/drawing/2014/main" id="{133ECB88-CB97-5E60-4FCC-AC2C86827867}"/>
                </a:ext>
              </a:extLst>
            </p:cNvPr>
            <p:cNvCxnSpPr>
              <a:cxnSpLocks noChangeShapeType="1"/>
              <a:stCxn id="8" idx="3"/>
              <a:endCxn id="7" idx="0"/>
            </p:cNvCxnSpPr>
            <p:nvPr/>
          </p:nvCxnSpPr>
          <p:spPr bwMode="auto">
            <a:xfrm>
              <a:off x="6084888" y="2312194"/>
              <a:ext cx="1867399" cy="262206"/>
            </a:xfrm>
            <a:prstGeom prst="bentConnector2">
              <a:avLst/>
            </a:prstGeom>
            <a:noFill/>
            <a:ln w="57150">
              <a:solidFill>
                <a:srgbClr val="000066"/>
              </a:solidFill>
              <a:miter lim="800000"/>
              <a:headEnd/>
              <a:tailEnd type="triangle" w="med" len="med"/>
            </a:ln>
          </p:spPr>
        </p:cxnSp>
        <p:sp>
          <p:nvSpPr>
            <p:cNvPr id="26" name="Line 32">
              <a:extLst>
                <a:ext uri="{FF2B5EF4-FFF2-40B4-BE49-F238E27FC236}">
                  <a16:creationId xmlns:a16="http://schemas.microsoft.com/office/drawing/2014/main" id="{D9CB77D1-BB54-7319-2F85-FFA5D9A26D4A}"/>
                </a:ext>
              </a:extLst>
            </p:cNvPr>
            <p:cNvSpPr>
              <a:spLocks noChangeShapeType="1"/>
            </p:cNvSpPr>
            <p:nvPr/>
          </p:nvSpPr>
          <p:spPr bwMode="auto">
            <a:xfrm flipV="1">
              <a:off x="3357554" y="3142219"/>
              <a:ext cx="642942" cy="785818"/>
            </a:xfrm>
            <a:prstGeom prst="line">
              <a:avLst/>
            </a:prstGeom>
            <a:noFill/>
            <a:ln w="57150">
              <a:solidFill>
                <a:srgbClr val="000066"/>
              </a:solidFill>
              <a:round/>
              <a:headEnd type="triangle" w="med" len="med"/>
              <a:tailEnd/>
            </a:ln>
          </p:spPr>
          <p:txBody>
            <a:bodyPr/>
            <a:lstStyle/>
            <a:p>
              <a:endParaRPr lang="it-IT"/>
            </a:p>
          </p:txBody>
        </p:sp>
      </p:grpSp>
      <p:sp>
        <p:nvSpPr>
          <p:cNvPr id="27" name="Rectangle 4">
            <a:extLst>
              <a:ext uri="{FF2B5EF4-FFF2-40B4-BE49-F238E27FC236}">
                <a16:creationId xmlns:a16="http://schemas.microsoft.com/office/drawing/2014/main" id="{DD23949D-5840-89DA-0CE5-9855707F38E7}"/>
              </a:ext>
            </a:extLst>
          </p:cNvPr>
          <p:cNvSpPr>
            <a:spLocks noChangeArrowheads="1"/>
          </p:cNvSpPr>
          <p:nvPr/>
        </p:nvSpPr>
        <p:spPr bwMode="auto">
          <a:xfrm>
            <a:off x="3008314" y="1366838"/>
            <a:ext cx="6697662" cy="838200"/>
          </a:xfrm>
          <a:prstGeom prst="rect">
            <a:avLst/>
          </a:prstGeom>
          <a:noFill/>
          <a:ln w="9525">
            <a:noFill/>
            <a:miter lim="800000"/>
            <a:headEnd/>
            <a:tailEnd/>
          </a:ln>
        </p:spPr>
        <p:txBody>
          <a:bodyPr lIns="92075" tIns="46038" rIns="92075" bIns="46038" anchor="b"/>
          <a:lstStyle/>
          <a:p>
            <a:pPr algn="ctr" fontAlgn="auto">
              <a:spcBef>
                <a:spcPts val="0"/>
              </a:spcBef>
              <a:spcAft>
                <a:spcPts val="0"/>
              </a:spcAft>
              <a:defRPr/>
            </a:pPr>
            <a:r>
              <a:rPr lang="it-IT" sz="2400" dirty="0">
                <a:solidFill>
                  <a:srgbClr val="333399"/>
                </a:solidFill>
                <a:latin typeface="Tahoma"/>
                <a:ea typeface="+mj-ea"/>
                <a:cs typeface="+mj-cs"/>
              </a:rPr>
              <a:t>Von Neumann machine</a:t>
            </a:r>
          </a:p>
        </p:txBody>
      </p:sp>
      <p:sp>
        <p:nvSpPr>
          <p:cNvPr id="28" name="Rettangolo 27">
            <a:extLst>
              <a:ext uri="{FF2B5EF4-FFF2-40B4-BE49-F238E27FC236}">
                <a16:creationId xmlns:a16="http://schemas.microsoft.com/office/drawing/2014/main" id="{73D37F58-7F92-BB61-19D3-4A6C7ECAC03E}"/>
              </a:ext>
            </a:extLst>
          </p:cNvPr>
          <p:cNvSpPr/>
          <p:nvPr/>
        </p:nvSpPr>
        <p:spPr>
          <a:xfrm>
            <a:off x="6896101" y="4005263"/>
            <a:ext cx="1655763" cy="1584325"/>
          </a:xfrm>
          <a:prstGeom prst="rect">
            <a:avLst/>
          </a:prstGeom>
          <a:no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9" name="Line 1042">
            <a:extLst>
              <a:ext uri="{FF2B5EF4-FFF2-40B4-BE49-F238E27FC236}">
                <a16:creationId xmlns:a16="http://schemas.microsoft.com/office/drawing/2014/main" id="{6351F725-DFBE-98DC-E281-01B54A7994DB}"/>
              </a:ext>
            </a:extLst>
          </p:cNvPr>
          <p:cNvSpPr>
            <a:spLocks noChangeShapeType="1"/>
          </p:cNvSpPr>
          <p:nvPr/>
        </p:nvSpPr>
        <p:spPr bwMode="auto">
          <a:xfrm flipH="1">
            <a:off x="7904164" y="1917700"/>
            <a:ext cx="865187" cy="2303463"/>
          </a:xfrm>
          <a:prstGeom prst="line">
            <a:avLst/>
          </a:prstGeom>
          <a:noFill/>
          <a:ln w="38100">
            <a:solidFill>
              <a:schemeClr val="tx1">
                <a:lumMod val="85000"/>
                <a:lumOff val="15000"/>
              </a:schemeClr>
            </a:solidFill>
            <a:miter lim="800000"/>
            <a:headEnd/>
            <a:tailEnd type="stealth" w="lg" len="lg"/>
          </a:ln>
        </p:spPr>
        <p:txBody>
          <a:bodyPr wrap="none"/>
          <a:lstStyle/>
          <a:p>
            <a:pPr fontAlgn="auto">
              <a:spcBef>
                <a:spcPts val="0"/>
              </a:spcBef>
              <a:spcAft>
                <a:spcPts val="0"/>
              </a:spcAft>
              <a:defRPr/>
            </a:pPr>
            <a:endParaRPr lang="en-GB">
              <a:latin typeface="+mn-lt"/>
              <a:cs typeface="+mn-cs"/>
            </a:endParaRPr>
          </a:p>
        </p:txBody>
      </p:sp>
    </p:spTree>
    <p:extLst>
      <p:ext uri="{BB962C8B-B14F-4D97-AF65-F5344CB8AC3E}">
        <p14:creationId xmlns:p14="http://schemas.microsoft.com/office/powerpoint/2010/main" val="201939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50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ppt_x</p:attrName>
                                        </p:attrNameLst>
                                      </p:cBhvr>
                                      <p:tavLst>
                                        <p:tav tm="0">
                                          <p:val>
                                            <p:strVal val="#ppt_x+#ppt_w/2"/>
                                          </p:val>
                                        </p:tav>
                                        <p:tav tm="100000">
                                          <p:val>
                                            <p:strVal val="#ppt_x"/>
                                          </p:val>
                                        </p:tav>
                                      </p:tavLst>
                                    </p:anim>
                                    <p:anim calcmode="lin" valueType="num">
                                      <p:cBhvr>
                                        <p:cTn id="8" dur="500" fill="hold"/>
                                        <p:tgtEl>
                                          <p:spTgt spid="29"/>
                                        </p:tgtEl>
                                        <p:attrNameLst>
                                          <p:attrName>ppt_y</p:attrName>
                                        </p:attrNameLst>
                                      </p:cBhvr>
                                      <p:tavLst>
                                        <p:tav tm="0">
                                          <p:val>
                                            <p:strVal val="#ppt_y"/>
                                          </p:val>
                                        </p:tav>
                                        <p:tav tm="100000">
                                          <p:val>
                                            <p:strVal val="#ppt_y"/>
                                          </p:val>
                                        </p:tav>
                                      </p:tavLst>
                                    </p:anim>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diamond(in)">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616D2AD-0EA4-8B0E-1DFA-2438DC4BA18E}"/>
              </a:ext>
            </a:extLst>
          </p:cNvPr>
          <p:cNvPicPr>
            <a:picLocks noChangeAspect="1"/>
          </p:cNvPicPr>
          <p:nvPr/>
        </p:nvPicPr>
        <p:blipFill>
          <a:blip r:embed="rId2"/>
          <a:stretch>
            <a:fillRect/>
          </a:stretch>
        </p:blipFill>
        <p:spPr>
          <a:xfrm>
            <a:off x="2224346" y="1530457"/>
            <a:ext cx="8421628" cy="4493028"/>
          </a:xfrm>
          <a:prstGeom prst="rect">
            <a:avLst/>
          </a:prstGeom>
        </p:spPr>
      </p:pic>
      <p:sp>
        <p:nvSpPr>
          <p:cNvPr id="6" name="AutoShape 2">
            <a:extLst>
              <a:ext uri="{FF2B5EF4-FFF2-40B4-BE49-F238E27FC236}">
                <a16:creationId xmlns:a16="http://schemas.microsoft.com/office/drawing/2014/main" id="{BAD9D694-297B-F04E-05D5-5A495EEF4DE9}"/>
              </a:ext>
            </a:extLst>
          </p:cNvPr>
          <p:cNvSpPr>
            <a:spLocks noChangeArrowheads="1"/>
          </p:cNvSpPr>
          <p:nvPr/>
        </p:nvSpPr>
        <p:spPr bwMode="auto">
          <a:xfrm>
            <a:off x="2222510" y="1170442"/>
            <a:ext cx="6178550" cy="714375"/>
          </a:xfrm>
          <a:prstGeom prst="roundRect">
            <a:avLst>
              <a:gd name="adj" fmla="val 16667"/>
            </a:avLst>
          </a:prstGeom>
          <a:noFill/>
          <a:ln w="9525">
            <a:noFill/>
            <a:round/>
            <a:headEnd/>
            <a:tailEnd/>
          </a:ln>
        </p:spPr>
        <p:txBody>
          <a:bodyPr>
            <a:spAutoFit/>
          </a:bodyPr>
          <a:lstStyle/>
          <a:p>
            <a:pPr algn="ctr">
              <a:spcBef>
                <a:spcPct val="50000"/>
              </a:spcBef>
            </a:pPr>
            <a:r>
              <a:rPr lang="en-US" sz="3600" baseline="0" dirty="0">
                <a:solidFill>
                  <a:srgbClr val="C00000"/>
                </a:solidFill>
              </a:rPr>
              <a:t>Internet searching…</a:t>
            </a:r>
            <a:endParaRPr lang="it-IT" sz="3600" baseline="0" dirty="0">
              <a:solidFill>
                <a:srgbClr val="C00000"/>
              </a:solidFill>
            </a:endParaRPr>
          </a:p>
        </p:txBody>
      </p:sp>
      <p:sp>
        <p:nvSpPr>
          <p:cNvPr id="7" name="Text Box 4">
            <a:extLst>
              <a:ext uri="{FF2B5EF4-FFF2-40B4-BE49-F238E27FC236}">
                <a16:creationId xmlns:a16="http://schemas.microsoft.com/office/drawing/2014/main" id="{96745A3B-DEF8-3116-0226-D9FAA597B548}"/>
              </a:ext>
            </a:extLst>
          </p:cNvPr>
          <p:cNvSpPr txBox="1">
            <a:spLocks noChangeArrowheads="1"/>
          </p:cNvSpPr>
          <p:nvPr/>
        </p:nvSpPr>
        <p:spPr bwMode="auto">
          <a:xfrm>
            <a:off x="2375586" y="6066961"/>
            <a:ext cx="8229600" cy="458587"/>
          </a:xfrm>
          <a:prstGeom prst="rect">
            <a:avLst/>
          </a:prstGeom>
          <a:noFill/>
          <a:ln w="9525">
            <a:noFill/>
            <a:miter lim="800000"/>
            <a:headEnd/>
            <a:tailEnd/>
          </a:ln>
        </p:spPr>
        <p:txBody>
          <a:bodyPr>
            <a:spAutoFit/>
          </a:bodyPr>
          <a:lstStyle/>
          <a:p>
            <a:pPr algn="ctr">
              <a:lnSpc>
                <a:spcPct val="80000"/>
              </a:lnSpc>
              <a:spcBef>
                <a:spcPct val="50000"/>
              </a:spcBef>
            </a:pPr>
            <a:r>
              <a:rPr lang="en-US" sz="2800" dirty="0">
                <a:solidFill>
                  <a:srgbClr val="000099"/>
                </a:solidFill>
              </a:rPr>
              <a:t>M</a:t>
            </a:r>
            <a:r>
              <a:rPr lang="en-US" sz="2800" baseline="0" dirty="0">
                <a:solidFill>
                  <a:srgbClr val="000099"/>
                </a:solidFill>
              </a:rPr>
              <a:t>illion of people query </a:t>
            </a:r>
            <a:r>
              <a:rPr lang="en-US" sz="2800" dirty="0">
                <a:solidFill>
                  <a:srgbClr val="000099"/>
                </a:solidFill>
              </a:rPr>
              <a:t>on Google </a:t>
            </a:r>
            <a:r>
              <a:rPr lang="en-US" sz="2800" baseline="0" dirty="0">
                <a:solidFill>
                  <a:srgbClr val="000099"/>
                </a:solidFill>
              </a:rPr>
              <a:t>every day</a:t>
            </a:r>
            <a:endParaRPr lang="it-IT" sz="2800" baseline="0" dirty="0">
              <a:solidFill>
                <a:srgbClr val="FF3300"/>
              </a:solidFill>
            </a:endParaRPr>
          </a:p>
        </p:txBody>
      </p:sp>
      <p:pic>
        <p:nvPicPr>
          <p:cNvPr id="8" name="Picture 8" descr="At work">
            <a:extLst>
              <a:ext uri="{FF2B5EF4-FFF2-40B4-BE49-F238E27FC236}">
                <a16:creationId xmlns:a16="http://schemas.microsoft.com/office/drawing/2014/main" id="{6D7387C1-7B38-5411-FDCF-E2BC4F5590B5}"/>
              </a:ext>
            </a:extLst>
          </p:cNvPr>
          <p:cNvPicPr>
            <a:picLocks noChangeAspect="1" noChangeArrowheads="1"/>
          </p:cNvPicPr>
          <p:nvPr/>
        </p:nvPicPr>
        <p:blipFill>
          <a:blip r:embed="rId3" cstate="print"/>
          <a:srcRect/>
          <a:stretch>
            <a:fillRect/>
          </a:stretch>
        </p:blipFill>
        <p:spPr bwMode="auto">
          <a:xfrm>
            <a:off x="8686810" y="1387929"/>
            <a:ext cx="1727200" cy="871538"/>
          </a:xfrm>
          <a:prstGeom prst="rect">
            <a:avLst/>
          </a:prstGeom>
          <a:noFill/>
          <a:ln w="9525">
            <a:noFill/>
            <a:miter lim="800000"/>
            <a:headEnd/>
            <a:tailEnd/>
          </a:ln>
        </p:spPr>
      </p:pic>
    </p:spTree>
    <p:extLst>
      <p:ext uri="{BB962C8B-B14F-4D97-AF65-F5344CB8AC3E}">
        <p14:creationId xmlns:p14="http://schemas.microsoft.com/office/powerpoint/2010/main" val="16412832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8ABCE755-2C08-1D65-79BA-D3A55C8AC4A5}"/>
              </a:ext>
            </a:extLst>
          </p:cNvPr>
          <p:cNvSpPr>
            <a:spLocks noGrp="1" noChangeArrowheads="1"/>
          </p:cNvSpPr>
          <p:nvPr>
            <p:ph type="title"/>
          </p:nvPr>
        </p:nvSpPr>
        <p:spPr>
          <a:xfrm>
            <a:off x="3397250" y="676275"/>
            <a:ext cx="6445250" cy="782638"/>
          </a:xfrm>
        </p:spPr>
        <p:txBody>
          <a:bodyPr>
            <a:normAutofit fontScale="90000"/>
          </a:bodyPr>
          <a:lstStyle/>
          <a:p>
            <a:pPr fontAlgn="auto">
              <a:spcAft>
                <a:spcPts val="0"/>
              </a:spcAft>
              <a:defRPr/>
            </a:pPr>
            <a:r>
              <a:rPr lang="it-IT" b="1" dirty="0" err="1">
                <a:solidFill>
                  <a:srgbClr val="333399"/>
                </a:solidFill>
              </a:rPr>
              <a:t>Spatial</a:t>
            </a:r>
            <a:r>
              <a:rPr lang="it-IT" b="1" dirty="0">
                <a:solidFill>
                  <a:srgbClr val="333399"/>
                </a:solidFill>
              </a:rPr>
              <a:t> </a:t>
            </a:r>
            <a:r>
              <a:rPr lang="it-IT" b="1" dirty="0" err="1">
                <a:solidFill>
                  <a:srgbClr val="333399"/>
                </a:solidFill>
              </a:rPr>
              <a:t>parallelism</a:t>
            </a:r>
            <a:r>
              <a:rPr lang="en-US" sz="4000" b="1" dirty="0">
                <a:solidFill>
                  <a:srgbClr val="333399"/>
                </a:solidFill>
                <a:latin typeface="+mj-lt"/>
                <a:ea typeface="+mj-ea"/>
                <a:cs typeface="+mj-cs"/>
              </a:rPr>
              <a:t> synchronous</a:t>
            </a:r>
            <a:endParaRPr lang="it-IT" b="1" dirty="0">
              <a:solidFill>
                <a:srgbClr val="333399"/>
              </a:solidFill>
            </a:endParaRPr>
          </a:p>
        </p:txBody>
      </p:sp>
      <p:pic>
        <p:nvPicPr>
          <p:cNvPr id="6" name="Picture 12" descr="ALU">
            <a:extLst>
              <a:ext uri="{FF2B5EF4-FFF2-40B4-BE49-F238E27FC236}">
                <a16:creationId xmlns:a16="http://schemas.microsoft.com/office/drawing/2014/main" id="{924DE206-D504-A09D-F5D4-FF0CF2E977EF}"/>
              </a:ext>
            </a:extLst>
          </p:cNvPr>
          <p:cNvPicPr>
            <a:picLocks noChangeAspect="1" noChangeArrowheads="1"/>
          </p:cNvPicPr>
          <p:nvPr/>
        </p:nvPicPr>
        <p:blipFill>
          <a:blip r:embed="rId2" cstate="print"/>
          <a:srcRect/>
          <a:stretch>
            <a:fillRect/>
          </a:stretch>
        </p:blipFill>
        <p:spPr bwMode="auto">
          <a:xfrm>
            <a:off x="6589712" y="1771650"/>
            <a:ext cx="4492625" cy="3314700"/>
          </a:xfrm>
          <a:prstGeom prst="rect">
            <a:avLst/>
          </a:prstGeom>
          <a:noFill/>
          <a:ln w="9525">
            <a:noFill/>
            <a:miter lim="800000"/>
            <a:headEnd/>
            <a:tailEnd/>
          </a:ln>
        </p:spPr>
      </p:pic>
      <p:sp>
        <p:nvSpPr>
          <p:cNvPr id="7" name="Rectangle 13">
            <a:extLst>
              <a:ext uri="{FF2B5EF4-FFF2-40B4-BE49-F238E27FC236}">
                <a16:creationId xmlns:a16="http://schemas.microsoft.com/office/drawing/2014/main" id="{BF687E50-7F37-F486-E52A-42D46636DD13}"/>
              </a:ext>
            </a:extLst>
          </p:cNvPr>
          <p:cNvSpPr txBox="1">
            <a:spLocks noChangeArrowheads="1"/>
          </p:cNvSpPr>
          <p:nvPr/>
        </p:nvSpPr>
        <p:spPr>
          <a:xfrm>
            <a:off x="2703512" y="2000250"/>
            <a:ext cx="3581400" cy="3048000"/>
          </a:xfrm>
          <a:prstGeom prst="rect">
            <a:avLst/>
          </a:prstGeom>
          <a:solidFill>
            <a:srgbClr val="CCECFF">
              <a:alpha val="69019"/>
            </a:srgbClr>
          </a:solidFill>
          <a:ln>
            <a:solidFill>
              <a:srgbClr val="6600FF"/>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GB" sz="2400" b="1" i="1">
                <a:solidFill>
                  <a:schemeClr val="accent2">
                    <a:lumMod val="50000"/>
                  </a:schemeClr>
                </a:solidFill>
              </a:rPr>
              <a:t>Several arithmetic-logic units </a:t>
            </a:r>
            <a:r>
              <a:rPr lang="en-GB" sz="2400"/>
              <a:t>(ALU)</a:t>
            </a:r>
          </a:p>
          <a:p>
            <a:pPr marL="0" indent="0">
              <a:buFont typeface="Wingdings" pitchFamily="2" charset="2"/>
              <a:buNone/>
            </a:pPr>
            <a:r>
              <a:rPr lang="en-US" sz="2400"/>
              <a:t>operate following a single control (CU) running in parallel</a:t>
            </a:r>
          </a:p>
          <a:p>
            <a:pPr marL="0" indent="0">
              <a:buFont typeface="Wingdings" pitchFamily="2" charset="2"/>
              <a:buNone/>
            </a:pPr>
            <a:r>
              <a:rPr lang="en-US" sz="2400"/>
              <a:t>the </a:t>
            </a:r>
            <a:r>
              <a:rPr lang="en-GB" sz="2400" b="1" i="1">
                <a:solidFill>
                  <a:schemeClr val="tx2"/>
                </a:solidFill>
              </a:rPr>
              <a:t>same instruction </a:t>
            </a:r>
            <a:r>
              <a:rPr lang="en-GB" sz="2400"/>
              <a:t>on</a:t>
            </a:r>
            <a:r>
              <a:rPr lang="en-GB" sz="2400">
                <a:solidFill>
                  <a:srgbClr val="000000"/>
                </a:solidFill>
              </a:rPr>
              <a:t> </a:t>
            </a:r>
            <a:r>
              <a:rPr lang="en-GB" sz="2400" b="1" i="1">
                <a:solidFill>
                  <a:schemeClr val="tx2"/>
                </a:solidFill>
              </a:rPr>
              <a:t>different data</a:t>
            </a:r>
            <a:endParaRPr lang="it-IT" sz="2400" dirty="0">
              <a:solidFill>
                <a:schemeClr val="tx2"/>
              </a:solidFill>
            </a:endParaRPr>
          </a:p>
        </p:txBody>
      </p:sp>
      <p:sp>
        <p:nvSpPr>
          <p:cNvPr id="8" name="Text Box 14">
            <a:extLst>
              <a:ext uri="{FF2B5EF4-FFF2-40B4-BE49-F238E27FC236}">
                <a16:creationId xmlns:a16="http://schemas.microsoft.com/office/drawing/2014/main" id="{48A11E6B-079E-0507-21F8-E2EAF4F7C3F4}"/>
              </a:ext>
            </a:extLst>
          </p:cNvPr>
          <p:cNvSpPr txBox="1">
            <a:spLocks noChangeArrowheads="1"/>
          </p:cNvSpPr>
          <p:nvPr/>
        </p:nvSpPr>
        <p:spPr bwMode="auto">
          <a:xfrm>
            <a:off x="4271320" y="5557838"/>
            <a:ext cx="5070171" cy="954107"/>
          </a:xfrm>
          <a:prstGeom prst="rect">
            <a:avLst/>
          </a:prstGeom>
          <a:noFill/>
          <a:ln w="9525">
            <a:noFill/>
            <a:miter lim="800000"/>
            <a:headEnd/>
            <a:tailEnd/>
          </a:ln>
        </p:spPr>
        <p:txBody>
          <a:bodyPr wrap="none">
            <a:spAutoFit/>
          </a:bodyPr>
          <a:lstStyle/>
          <a:p>
            <a:pPr algn="ctr" eaLnBrk="0" hangingPunct="0"/>
            <a:r>
              <a:rPr lang="en-GB" sz="2800" dirty="0">
                <a:solidFill>
                  <a:schemeClr val="tx2"/>
                </a:solidFill>
              </a:rPr>
              <a:t>SIMD computer</a:t>
            </a:r>
          </a:p>
          <a:p>
            <a:pPr algn="ctr" eaLnBrk="0" hangingPunct="0"/>
            <a:r>
              <a:rPr lang="en-GB" sz="2800" b="1" i="1" dirty="0">
                <a:solidFill>
                  <a:schemeClr val="tx2"/>
                </a:solidFill>
              </a:rPr>
              <a:t>(Single Instruction Multiple Data)</a:t>
            </a:r>
            <a:endParaRPr lang="it-IT" sz="2800" dirty="0">
              <a:solidFill>
                <a:schemeClr val="tx2"/>
              </a:solidFill>
            </a:endParaRPr>
          </a:p>
        </p:txBody>
      </p:sp>
      <p:sp>
        <p:nvSpPr>
          <p:cNvPr id="9" name="Rettangolo 8">
            <a:extLst>
              <a:ext uri="{FF2B5EF4-FFF2-40B4-BE49-F238E27FC236}">
                <a16:creationId xmlns:a16="http://schemas.microsoft.com/office/drawing/2014/main" id="{A9A86815-B219-3EAD-FEC8-884F268155F3}"/>
              </a:ext>
            </a:extLst>
          </p:cNvPr>
          <p:cNvSpPr/>
          <p:nvPr/>
        </p:nvSpPr>
        <p:spPr>
          <a:xfrm>
            <a:off x="7682408" y="1828825"/>
            <a:ext cx="2376264" cy="2927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0053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dissolve">
                                      <p:cBhvr>
                                        <p:cTn id="12" dur="500"/>
                                        <p:tgtEl>
                                          <p:spTgt spid="7">
                                            <p:bg/>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dissolve">
                                      <p:cBhvr>
                                        <p:cTn id="15" dur="500"/>
                                        <p:tgtEl>
                                          <p:spTgt spid="7">
                                            <p:txEl>
                                              <p:pRg st="0" end="0"/>
                                            </p:txEl>
                                          </p:spTgt>
                                        </p:tgtEl>
                                      </p:cBhvr>
                                    </p:animEffect>
                                  </p:childTnLst>
                                </p:cTn>
                              </p:par>
                            </p:childTnLst>
                          </p:cTn>
                        </p:par>
                        <p:par>
                          <p:cTn id="16" fill="hold">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dissolve">
                                      <p:cBhvr>
                                        <p:cTn id="19" dur="500"/>
                                        <p:tgtEl>
                                          <p:spTgt spid="7">
                                            <p:txEl>
                                              <p:pRg st="1" end="1"/>
                                            </p:txEl>
                                          </p:spTgt>
                                        </p:tgtEl>
                                      </p:cBhvr>
                                    </p:animEffect>
                                  </p:childTnLst>
                                </p:cTn>
                              </p:par>
                            </p:childTnLst>
                          </p:cTn>
                        </p:par>
                        <p:par>
                          <p:cTn id="20" fill="hold">
                            <p:stCondLst>
                              <p:cond delay="1000"/>
                            </p:stCondLst>
                            <p:childTnLst>
                              <p:par>
                                <p:cTn id="21" presetID="9" presetClass="entr" presetSubtype="0" fill="hold" grpId="0" nodeType="after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dissolve">
                                      <p:cBhvr>
                                        <p:cTn id="23" dur="5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8"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FF6B72B6-7C79-5E06-3E42-8B67EC613AD0}"/>
              </a:ext>
            </a:extLst>
          </p:cNvPr>
          <p:cNvSpPr txBox="1">
            <a:spLocks noChangeArrowheads="1"/>
          </p:cNvSpPr>
          <p:nvPr/>
        </p:nvSpPr>
        <p:spPr>
          <a:xfrm>
            <a:off x="2930643" y="678768"/>
            <a:ext cx="6445250" cy="782638"/>
          </a:xfrm>
          <a:prstGeom prst="rect">
            <a:avLst/>
          </a:prstGeom>
        </p:spPr>
        <p:txBody>
          <a:bodyPr>
            <a:normAutofit fontScale="97500"/>
          </a:bodyPr>
          <a:lstStyle/>
          <a:p>
            <a:pPr fontAlgn="auto">
              <a:spcAft>
                <a:spcPts val="0"/>
              </a:spcAft>
              <a:defRPr/>
            </a:pPr>
            <a:r>
              <a:rPr lang="it-IT" sz="4000" b="1" dirty="0" err="1">
                <a:solidFill>
                  <a:srgbClr val="333399"/>
                </a:solidFill>
                <a:latin typeface="+mj-lt"/>
                <a:ea typeface="+mj-ea"/>
                <a:cs typeface="+mj-cs"/>
              </a:rPr>
              <a:t>Spatial</a:t>
            </a:r>
            <a:r>
              <a:rPr lang="it-IT" sz="4000" b="1" dirty="0">
                <a:solidFill>
                  <a:srgbClr val="333399"/>
                </a:solidFill>
                <a:latin typeface="+mj-lt"/>
                <a:ea typeface="+mj-ea"/>
                <a:cs typeface="+mj-cs"/>
              </a:rPr>
              <a:t> </a:t>
            </a:r>
            <a:r>
              <a:rPr lang="it-IT" sz="4000" b="1" dirty="0" err="1">
                <a:solidFill>
                  <a:srgbClr val="333399"/>
                </a:solidFill>
                <a:latin typeface="+mj-lt"/>
                <a:ea typeface="+mj-ea"/>
                <a:cs typeface="+mj-cs"/>
              </a:rPr>
              <a:t>parallelism</a:t>
            </a:r>
            <a:r>
              <a:rPr lang="it-IT" sz="4000" b="1" dirty="0">
                <a:solidFill>
                  <a:srgbClr val="333399"/>
                </a:solidFill>
                <a:latin typeface="+mj-lt"/>
                <a:ea typeface="+mj-ea"/>
                <a:cs typeface="+mj-cs"/>
              </a:rPr>
              <a:t> </a:t>
            </a:r>
            <a:r>
              <a:rPr lang="it-IT" sz="4000" b="1" dirty="0" err="1">
                <a:solidFill>
                  <a:srgbClr val="333399"/>
                </a:solidFill>
                <a:latin typeface="+mj-lt"/>
                <a:ea typeface="+mj-ea"/>
                <a:cs typeface="+mj-cs"/>
              </a:rPr>
              <a:t>synchronous</a:t>
            </a:r>
            <a:endParaRPr lang="it-IT" sz="4000" b="1" dirty="0">
              <a:solidFill>
                <a:srgbClr val="333399"/>
              </a:solidFill>
              <a:latin typeface="+mj-lt"/>
              <a:ea typeface="+mj-ea"/>
              <a:cs typeface="+mj-cs"/>
            </a:endParaRPr>
          </a:p>
        </p:txBody>
      </p:sp>
      <p:sp>
        <p:nvSpPr>
          <p:cNvPr id="6" name="Rettangolo 3">
            <a:extLst>
              <a:ext uri="{FF2B5EF4-FFF2-40B4-BE49-F238E27FC236}">
                <a16:creationId xmlns:a16="http://schemas.microsoft.com/office/drawing/2014/main" id="{77014E6C-FC3A-43EF-259B-66F6298880E4}"/>
              </a:ext>
            </a:extLst>
          </p:cNvPr>
          <p:cNvSpPr>
            <a:spLocks noChangeArrowheads="1"/>
          </p:cNvSpPr>
          <p:nvPr/>
        </p:nvSpPr>
        <p:spPr bwMode="auto">
          <a:xfrm>
            <a:off x="2030530" y="2767918"/>
            <a:ext cx="4033838" cy="1014413"/>
          </a:xfrm>
          <a:prstGeom prst="rect">
            <a:avLst/>
          </a:prstGeom>
          <a:noFill/>
          <a:ln w="9525">
            <a:noFill/>
            <a:miter lim="800000"/>
            <a:headEnd/>
            <a:tailEnd/>
          </a:ln>
        </p:spPr>
        <p:txBody>
          <a:bodyPr>
            <a:spAutoFit/>
          </a:bodyPr>
          <a:lstStyle/>
          <a:p>
            <a:pPr algn="ctr"/>
            <a:r>
              <a:rPr lang="en-US" sz="2000" dirty="0"/>
              <a:t>The </a:t>
            </a:r>
            <a:r>
              <a:rPr lang="en-US" sz="2000" b="1" dirty="0"/>
              <a:t>Cray-1</a:t>
            </a:r>
            <a:r>
              <a:rPr lang="en-US" sz="2000" dirty="0"/>
              <a:t> (</a:t>
            </a:r>
            <a:r>
              <a:rPr lang="en-US" sz="2000" b="1" dirty="0">
                <a:solidFill>
                  <a:srgbClr val="C00000"/>
                </a:solidFill>
              </a:rPr>
              <a:t>1976</a:t>
            </a:r>
            <a:r>
              <a:rPr lang="en-US" sz="2000" dirty="0"/>
              <a:t>) destined to become one of the most famous and most successful supercomputers in history.</a:t>
            </a:r>
            <a:endParaRPr lang="it-IT" sz="2000" dirty="0"/>
          </a:p>
        </p:txBody>
      </p:sp>
      <p:pic>
        <p:nvPicPr>
          <p:cNvPr id="7" name="Picture 2" descr="File:Cray-1-p1010221.jpg">
            <a:extLst>
              <a:ext uri="{FF2B5EF4-FFF2-40B4-BE49-F238E27FC236}">
                <a16:creationId xmlns:a16="http://schemas.microsoft.com/office/drawing/2014/main" id="{63DF8B07-9B70-4485-E44A-9ADF9C211D63}"/>
              </a:ext>
            </a:extLst>
          </p:cNvPr>
          <p:cNvPicPr>
            <a:picLocks noChangeAspect="1" noChangeArrowheads="1"/>
          </p:cNvPicPr>
          <p:nvPr/>
        </p:nvPicPr>
        <p:blipFill>
          <a:blip r:embed="rId2" cstate="print"/>
          <a:srcRect/>
          <a:stretch>
            <a:fillRect/>
          </a:stretch>
        </p:blipFill>
        <p:spPr bwMode="auto">
          <a:xfrm>
            <a:off x="6423143" y="1902731"/>
            <a:ext cx="4129087" cy="3097212"/>
          </a:xfrm>
          <a:prstGeom prst="rect">
            <a:avLst/>
          </a:prstGeom>
          <a:noFill/>
          <a:ln w="9525">
            <a:noFill/>
            <a:miter lim="800000"/>
            <a:headEnd/>
            <a:tailEnd/>
          </a:ln>
        </p:spPr>
      </p:pic>
      <p:sp>
        <p:nvSpPr>
          <p:cNvPr id="8" name="Rettangolo 5">
            <a:extLst>
              <a:ext uri="{FF2B5EF4-FFF2-40B4-BE49-F238E27FC236}">
                <a16:creationId xmlns:a16="http://schemas.microsoft.com/office/drawing/2014/main" id="{172B5A93-7AC1-AFC1-8520-F95AE14E71F2}"/>
              </a:ext>
            </a:extLst>
          </p:cNvPr>
          <p:cNvSpPr>
            <a:spLocks noChangeArrowheads="1"/>
          </p:cNvSpPr>
          <p:nvPr/>
        </p:nvSpPr>
        <p:spPr bwMode="auto">
          <a:xfrm>
            <a:off x="1282616" y="5352368"/>
            <a:ext cx="9101340" cy="707886"/>
          </a:xfrm>
          <a:prstGeom prst="rect">
            <a:avLst/>
          </a:prstGeom>
          <a:noFill/>
          <a:ln w="9525">
            <a:noFill/>
            <a:miter lim="800000"/>
            <a:headEnd/>
            <a:tailEnd/>
          </a:ln>
        </p:spPr>
        <p:txBody>
          <a:bodyPr wrap="square">
            <a:spAutoFit/>
          </a:bodyPr>
          <a:lstStyle/>
          <a:p>
            <a:pPr algn="ctr"/>
            <a:r>
              <a:rPr lang="en-US" sz="2000" dirty="0"/>
              <a:t>A single control unit transmits instructions, which are executed by all processors. </a:t>
            </a:r>
          </a:p>
          <a:p>
            <a:pPr algn="ctr"/>
            <a:r>
              <a:rPr lang="en-US" sz="2000" dirty="0"/>
              <a:t>The array processor is especially suitable for computation with matrices and vectors.</a:t>
            </a:r>
            <a:endParaRPr lang="it-IT" sz="2000" dirty="0"/>
          </a:p>
        </p:txBody>
      </p:sp>
    </p:spTree>
    <p:extLst>
      <p:ext uri="{BB962C8B-B14F-4D97-AF65-F5344CB8AC3E}">
        <p14:creationId xmlns:p14="http://schemas.microsoft.com/office/powerpoint/2010/main" val="12008157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B5286625-2C1F-6F9D-739F-76E7ACAC989C}"/>
              </a:ext>
            </a:extLst>
          </p:cNvPr>
          <p:cNvSpPr>
            <a:spLocks noChangeArrowheads="1"/>
          </p:cNvSpPr>
          <p:nvPr/>
        </p:nvSpPr>
        <p:spPr bwMode="auto">
          <a:xfrm>
            <a:off x="2972594" y="419036"/>
            <a:ext cx="7793038" cy="1143000"/>
          </a:xfrm>
          <a:prstGeom prst="rect">
            <a:avLst/>
          </a:prstGeom>
          <a:noFill/>
          <a:ln w="9525">
            <a:noFill/>
            <a:miter lim="800000"/>
            <a:headEnd/>
            <a:tailEnd/>
          </a:ln>
        </p:spPr>
        <p:txBody>
          <a:bodyPr anchor="b"/>
          <a:lstStyle/>
          <a:p>
            <a:pPr algn="ctr" fontAlgn="auto">
              <a:spcBef>
                <a:spcPts val="0"/>
              </a:spcBef>
              <a:spcAft>
                <a:spcPts val="0"/>
              </a:spcAft>
              <a:defRPr/>
            </a:pPr>
            <a:r>
              <a:rPr lang="it-IT" sz="3600" dirty="0" err="1">
                <a:solidFill>
                  <a:srgbClr val="333399"/>
                </a:solidFill>
                <a:latin typeface="Tahoma"/>
                <a:ea typeface="+mj-ea"/>
                <a:cs typeface="+mj-cs"/>
              </a:rPr>
              <a:t>Flynn's</a:t>
            </a:r>
            <a:r>
              <a:rPr lang="it-IT" sz="3600" dirty="0">
                <a:solidFill>
                  <a:srgbClr val="333399"/>
                </a:solidFill>
                <a:latin typeface="Tahoma"/>
                <a:ea typeface="+mj-ea"/>
                <a:cs typeface="+mj-cs"/>
              </a:rPr>
              <a:t> </a:t>
            </a:r>
            <a:r>
              <a:rPr lang="it-IT" sz="3600" dirty="0" err="1">
                <a:solidFill>
                  <a:srgbClr val="333399"/>
                </a:solidFill>
                <a:latin typeface="Tahoma"/>
                <a:ea typeface="+mj-ea"/>
                <a:cs typeface="+mj-cs"/>
              </a:rPr>
              <a:t>taxonomy</a:t>
            </a:r>
            <a:r>
              <a:rPr lang="it-IT" sz="3600" dirty="0">
                <a:solidFill>
                  <a:srgbClr val="333399"/>
                </a:solidFill>
                <a:latin typeface="Tahoma"/>
                <a:ea typeface="+mj-ea"/>
                <a:cs typeface="+mj-cs"/>
              </a:rPr>
              <a:t> (</a:t>
            </a:r>
            <a:r>
              <a:rPr lang="it-IT" sz="3600" dirty="0" err="1">
                <a:solidFill>
                  <a:srgbClr val="333399"/>
                </a:solidFill>
                <a:latin typeface="Tahoma"/>
                <a:ea typeface="+mj-ea"/>
                <a:cs typeface="+mj-cs"/>
              </a:rPr>
              <a:t>since</a:t>
            </a:r>
            <a:r>
              <a:rPr lang="it-IT" sz="3600" dirty="0">
                <a:solidFill>
                  <a:srgbClr val="333399"/>
                </a:solidFill>
                <a:latin typeface="Tahoma"/>
                <a:ea typeface="+mj-ea"/>
                <a:cs typeface="+mj-cs"/>
              </a:rPr>
              <a:t> 1966)</a:t>
            </a:r>
          </a:p>
        </p:txBody>
      </p:sp>
      <p:sp>
        <p:nvSpPr>
          <p:cNvPr id="6" name="Text Box 3">
            <a:extLst>
              <a:ext uri="{FF2B5EF4-FFF2-40B4-BE49-F238E27FC236}">
                <a16:creationId xmlns:a16="http://schemas.microsoft.com/office/drawing/2014/main" id="{EB65736D-59E7-D741-519E-826FF939708F}"/>
              </a:ext>
            </a:extLst>
          </p:cNvPr>
          <p:cNvSpPr txBox="1">
            <a:spLocks noChangeArrowheads="1"/>
          </p:cNvSpPr>
          <p:nvPr/>
        </p:nvSpPr>
        <p:spPr bwMode="auto">
          <a:xfrm>
            <a:off x="4247357" y="1976374"/>
            <a:ext cx="1915909" cy="646331"/>
          </a:xfrm>
          <a:prstGeom prst="rect">
            <a:avLst/>
          </a:prstGeom>
          <a:noFill/>
          <a:ln w="9525">
            <a:noFill/>
            <a:miter lim="800000"/>
            <a:headEnd/>
            <a:tailEnd/>
          </a:ln>
        </p:spPr>
        <p:txBody>
          <a:bodyPr wrap="none">
            <a:spAutoFit/>
          </a:bodyPr>
          <a:lstStyle/>
          <a:p>
            <a:r>
              <a:rPr lang="it-IT" sz="3600" dirty="0"/>
              <a:t>Computer</a:t>
            </a:r>
          </a:p>
        </p:txBody>
      </p:sp>
      <p:grpSp>
        <p:nvGrpSpPr>
          <p:cNvPr id="7" name="Group 4">
            <a:extLst>
              <a:ext uri="{FF2B5EF4-FFF2-40B4-BE49-F238E27FC236}">
                <a16:creationId xmlns:a16="http://schemas.microsoft.com/office/drawing/2014/main" id="{9906894A-9FAD-BFEE-BE24-7293B149E052}"/>
              </a:ext>
            </a:extLst>
          </p:cNvPr>
          <p:cNvGrpSpPr>
            <a:grpSpLocks/>
          </p:cNvGrpSpPr>
          <p:nvPr/>
        </p:nvGrpSpPr>
        <p:grpSpPr bwMode="auto">
          <a:xfrm>
            <a:off x="2674144" y="2593911"/>
            <a:ext cx="2667000" cy="1570038"/>
            <a:chOff x="1008" y="1728"/>
            <a:chExt cx="1680" cy="989"/>
          </a:xfrm>
        </p:grpSpPr>
        <p:sp>
          <p:nvSpPr>
            <p:cNvPr id="8" name="Text Box 5">
              <a:extLst>
                <a:ext uri="{FF2B5EF4-FFF2-40B4-BE49-F238E27FC236}">
                  <a16:creationId xmlns:a16="http://schemas.microsoft.com/office/drawing/2014/main" id="{BA186B3B-2A0D-827C-A8F7-83F4C1E8E11A}"/>
                </a:ext>
              </a:extLst>
            </p:cNvPr>
            <p:cNvSpPr txBox="1">
              <a:spLocks noChangeArrowheads="1"/>
            </p:cNvSpPr>
            <p:nvPr/>
          </p:nvSpPr>
          <p:spPr bwMode="auto">
            <a:xfrm>
              <a:off x="1008" y="2352"/>
              <a:ext cx="726" cy="365"/>
            </a:xfrm>
            <a:prstGeom prst="rect">
              <a:avLst/>
            </a:prstGeom>
            <a:noFill/>
            <a:ln w="9525">
              <a:noFill/>
              <a:miter lim="800000"/>
              <a:headEnd/>
              <a:tailEnd/>
            </a:ln>
          </p:spPr>
          <p:txBody>
            <a:bodyPr wrap="none">
              <a:spAutoFit/>
            </a:bodyPr>
            <a:lstStyle/>
            <a:p>
              <a:r>
                <a:rPr lang="it-IT" sz="3200">
                  <a:solidFill>
                    <a:srgbClr val="FF6600"/>
                  </a:solidFill>
                </a:rPr>
                <a:t>SIMD</a:t>
              </a:r>
            </a:p>
          </p:txBody>
        </p:sp>
        <p:sp>
          <p:nvSpPr>
            <p:cNvPr id="9" name="Line 6">
              <a:extLst>
                <a:ext uri="{FF2B5EF4-FFF2-40B4-BE49-F238E27FC236}">
                  <a16:creationId xmlns:a16="http://schemas.microsoft.com/office/drawing/2014/main" id="{737545A8-80DE-2791-7ABC-ACA77A2FBA41}"/>
                </a:ext>
              </a:extLst>
            </p:cNvPr>
            <p:cNvSpPr>
              <a:spLocks noChangeShapeType="1"/>
            </p:cNvSpPr>
            <p:nvPr/>
          </p:nvSpPr>
          <p:spPr bwMode="auto">
            <a:xfrm flipH="1">
              <a:off x="1776" y="1728"/>
              <a:ext cx="912" cy="576"/>
            </a:xfrm>
            <a:prstGeom prst="line">
              <a:avLst/>
            </a:prstGeom>
            <a:noFill/>
            <a:ln w="38100">
              <a:solidFill>
                <a:schemeClr val="tx1"/>
              </a:solidFill>
              <a:miter lim="800000"/>
              <a:headEnd/>
              <a:tailEnd type="triangle" w="med" len="med"/>
            </a:ln>
          </p:spPr>
          <p:txBody>
            <a:bodyPr wrap="none"/>
            <a:lstStyle/>
            <a:p>
              <a:endParaRPr lang="it-IT"/>
            </a:p>
          </p:txBody>
        </p:sp>
      </p:grpSp>
      <p:sp>
        <p:nvSpPr>
          <p:cNvPr id="10" name="Text Box 29">
            <a:extLst>
              <a:ext uri="{FF2B5EF4-FFF2-40B4-BE49-F238E27FC236}">
                <a16:creationId xmlns:a16="http://schemas.microsoft.com/office/drawing/2014/main" id="{1D181ECA-D791-EF0B-2775-C2006C882EB7}"/>
              </a:ext>
            </a:extLst>
          </p:cNvPr>
          <p:cNvSpPr txBox="1">
            <a:spLocks noChangeArrowheads="1"/>
          </p:cNvSpPr>
          <p:nvPr/>
        </p:nvSpPr>
        <p:spPr bwMode="auto">
          <a:xfrm>
            <a:off x="8260557" y="2177986"/>
            <a:ext cx="955675" cy="519113"/>
          </a:xfrm>
          <a:prstGeom prst="rect">
            <a:avLst/>
          </a:prstGeom>
          <a:noFill/>
          <a:ln w="9525">
            <a:noFill/>
            <a:miter lim="800000"/>
            <a:headEnd/>
            <a:tailEnd/>
          </a:ln>
        </p:spPr>
        <p:txBody>
          <a:bodyPr wrap="none">
            <a:spAutoFit/>
          </a:bodyPr>
          <a:lstStyle/>
          <a:p>
            <a:r>
              <a:rPr lang="it-IT" sz="2800">
                <a:solidFill>
                  <a:srgbClr val="FF6600"/>
                </a:solidFill>
              </a:rPr>
              <a:t>SISD</a:t>
            </a:r>
          </a:p>
        </p:txBody>
      </p:sp>
      <p:sp>
        <p:nvSpPr>
          <p:cNvPr id="11" name="Line 30">
            <a:extLst>
              <a:ext uri="{FF2B5EF4-FFF2-40B4-BE49-F238E27FC236}">
                <a16:creationId xmlns:a16="http://schemas.microsoft.com/office/drawing/2014/main" id="{4E7A1693-818A-7DE5-CCAF-214E0706E9F1}"/>
              </a:ext>
            </a:extLst>
          </p:cNvPr>
          <p:cNvSpPr>
            <a:spLocks noChangeShapeType="1"/>
          </p:cNvSpPr>
          <p:nvPr/>
        </p:nvSpPr>
        <p:spPr bwMode="auto">
          <a:xfrm>
            <a:off x="5328444" y="2625661"/>
            <a:ext cx="2879725" cy="719138"/>
          </a:xfrm>
          <a:prstGeom prst="line">
            <a:avLst/>
          </a:prstGeom>
          <a:noFill/>
          <a:ln w="38100">
            <a:solidFill>
              <a:schemeClr val="tx1"/>
            </a:solidFill>
            <a:miter lim="800000"/>
            <a:headEnd/>
            <a:tailEnd type="triangle" w="med" len="med"/>
          </a:ln>
        </p:spPr>
        <p:txBody>
          <a:bodyPr wrap="none"/>
          <a:lstStyle/>
          <a:p>
            <a:endParaRPr lang="it-IT"/>
          </a:p>
        </p:txBody>
      </p:sp>
      <p:sp>
        <p:nvSpPr>
          <p:cNvPr id="12" name="Text Box 31">
            <a:extLst>
              <a:ext uri="{FF2B5EF4-FFF2-40B4-BE49-F238E27FC236}">
                <a16:creationId xmlns:a16="http://schemas.microsoft.com/office/drawing/2014/main" id="{9B10E33C-71D3-69F4-C491-406CA302AF00}"/>
              </a:ext>
            </a:extLst>
          </p:cNvPr>
          <p:cNvSpPr txBox="1">
            <a:spLocks noChangeArrowheads="1"/>
          </p:cNvSpPr>
          <p:nvPr/>
        </p:nvSpPr>
        <p:spPr bwMode="auto">
          <a:xfrm>
            <a:off x="8712994" y="2505011"/>
            <a:ext cx="1534394" cy="338554"/>
          </a:xfrm>
          <a:prstGeom prst="rect">
            <a:avLst/>
          </a:prstGeom>
          <a:noFill/>
          <a:ln w="9525">
            <a:noFill/>
            <a:miter lim="800000"/>
            <a:headEnd/>
            <a:tailEnd/>
          </a:ln>
        </p:spPr>
        <p:txBody>
          <a:bodyPr wrap="none">
            <a:spAutoFit/>
          </a:bodyPr>
          <a:lstStyle/>
          <a:p>
            <a:r>
              <a:rPr lang="it-IT" sz="1600" b="1" dirty="0" err="1"/>
              <a:t>monoprocessor</a:t>
            </a:r>
            <a:endParaRPr lang="it-IT" sz="1600" b="1" dirty="0"/>
          </a:p>
        </p:txBody>
      </p:sp>
      <p:sp>
        <p:nvSpPr>
          <p:cNvPr id="13" name="Line 32">
            <a:extLst>
              <a:ext uri="{FF2B5EF4-FFF2-40B4-BE49-F238E27FC236}">
                <a16:creationId xmlns:a16="http://schemas.microsoft.com/office/drawing/2014/main" id="{519D3F94-613F-5F99-51DD-D4A114CB3240}"/>
              </a:ext>
            </a:extLst>
          </p:cNvPr>
          <p:cNvSpPr>
            <a:spLocks noChangeShapeType="1"/>
          </p:cNvSpPr>
          <p:nvPr/>
        </p:nvSpPr>
        <p:spPr bwMode="auto">
          <a:xfrm flipV="1">
            <a:off x="5293519" y="2458974"/>
            <a:ext cx="3024188" cy="144462"/>
          </a:xfrm>
          <a:prstGeom prst="line">
            <a:avLst/>
          </a:prstGeom>
          <a:noFill/>
          <a:ln w="38100">
            <a:solidFill>
              <a:schemeClr val="tx1"/>
            </a:solidFill>
            <a:miter lim="800000"/>
            <a:headEnd/>
            <a:tailEnd type="triangle" w="med" len="med"/>
          </a:ln>
        </p:spPr>
        <p:txBody>
          <a:bodyPr wrap="none"/>
          <a:lstStyle/>
          <a:p>
            <a:endParaRPr lang="it-IT"/>
          </a:p>
        </p:txBody>
      </p:sp>
      <p:sp>
        <p:nvSpPr>
          <p:cNvPr id="14" name="Text Box 33">
            <a:extLst>
              <a:ext uri="{FF2B5EF4-FFF2-40B4-BE49-F238E27FC236}">
                <a16:creationId xmlns:a16="http://schemas.microsoft.com/office/drawing/2014/main" id="{292A9CFB-F67B-FF0E-0CB7-930CE31B8685}"/>
              </a:ext>
            </a:extLst>
          </p:cNvPr>
          <p:cNvSpPr txBox="1">
            <a:spLocks noChangeArrowheads="1"/>
          </p:cNvSpPr>
          <p:nvPr/>
        </p:nvSpPr>
        <p:spPr bwMode="auto">
          <a:xfrm>
            <a:off x="8279607" y="3257486"/>
            <a:ext cx="1031875" cy="519113"/>
          </a:xfrm>
          <a:prstGeom prst="rect">
            <a:avLst/>
          </a:prstGeom>
          <a:noFill/>
          <a:ln w="9525">
            <a:noFill/>
            <a:miter lim="800000"/>
            <a:headEnd/>
            <a:tailEnd/>
          </a:ln>
        </p:spPr>
        <p:txBody>
          <a:bodyPr wrap="none">
            <a:spAutoFit/>
          </a:bodyPr>
          <a:lstStyle/>
          <a:p>
            <a:r>
              <a:rPr lang="it-IT" sz="2800">
                <a:solidFill>
                  <a:srgbClr val="FF6600"/>
                </a:solidFill>
              </a:rPr>
              <a:t>MISD</a:t>
            </a:r>
          </a:p>
        </p:txBody>
      </p:sp>
      <p:sp>
        <p:nvSpPr>
          <p:cNvPr id="15" name="Text Box 36">
            <a:extLst>
              <a:ext uri="{FF2B5EF4-FFF2-40B4-BE49-F238E27FC236}">
                <a16:creationId xmlns:a16="http://schemas.microsoft.com/office/drawing/2014/main" id="{70215699-9061-F1BD-DED4-9678F65A0898}"/>
              </a:ext>
            </a:extLst>
          </p:cNvPr>
          <p:cNvSpPr txBox="1">
            <a:spLocks noChangeArrowheads="1"/>
          </p:cNvSpPr>
          <p:nvPr/>
        </p:nvSpPr>
        <p:spPr bwMode="auto">
          <a:xfrm>
            <a:off x="2086769" y="3992499"/>
            <a:ext cx="2357438" cy="769937"/>
          </a:xfrm>
          <a:prstGeom prst="rect">
            <a:avLst/>
          </a:prstGeom>
          <a:noFill/>
          <a:ln w="9525">
            <a:noFill/>
            <a:miter lim="800000"/>
            <a:headEnd/>
            <a:tailEnd/>
          </a:ln>
        </p:spPr>
        <p:txBody>
          <a:bodyPr wrap="none">
            <a:spAutoFit/>
          </a:bodyPr>
          <a:lstStyle/>
          <a:p>
            <a:r>
              <a:rPr lang="it-IT" sz="1600" b="1"/>
              <a:t>Array processors</a:t>
            </a:r>
          </a:p>
          <a:p>
            <a:r>
              <a:rPr lang="it-IT" sz="1400"/>
              <a:t>Connection Machine (1988)</a:t>
            </a:r>
          </a:p>
          <a:p>
            <a:endParaRPr lang="it-IT" sz="1400"/>
          </a:p>
        </p:txBody>
      </p:sp>
      <p:sp>
        <p:nvSpPr>
          <p:cNvPr id="16" name="Text Box 31">
            <a:extLst>
              <a:ext uri="{FF2B5EF4-FFF2-40B4-BE49-F238E27FC236}">
                <a16:creationId xmlns:a16="http://schemas.microsoft.com/office/drawing/2014/main" id="{15A0AD5D-40AB-DC7A-E151-DD5F20821485}"/>
              </a:ext>
            </a:extLst>
          </p:cNvPr>
          <p:cNvSpPr txBox="1">
            <a:spLocks noChangeArrowheads="1"/>
          </p:cNvSpPr>
          <p:nvPr/>
        </p:nvSpPr>
        <p:spPr bwMode="auto">
          <a:xfrm>
            <a:off x="8711407" y="3728974"/>
            <a:ext cx="1008062" cy="338137"/>
          </a:xfrm>
          <a:prstGeom prst="rect">
            <a:avLst/>
          </a:prstGeom>
          <a:noFill/>
          <a:ln w="9525">
            <a:noFill/>
            <a:miter lim="800000"/>
            <a:headEnd/>
            <a:tailEnd/>
          </a:ln>
        </p:spPr>
        <p:txBody>
          <a:bodyPr wrap="none">
            <a:spAutoFit/>
          </a:bodyPr>
          <a:lstStyle/>
          <a:p>
            <a:r>
              <a:rPr lang="it-IT" sz="1600" b="1"/>
              <a:t>pipeline</a:t>
            </a:r>
          </a:p>
        </p:txBody>
      </p:sp>
      <p:sp>
        <p:nvSpPr>
          <p:cNvPr id="17" name="Rettangolo 16">
            <a:extLst>
              <a:ext uri="{FF2B5EF4-FFF2-40B4-BE49-F238E27FC236}">
                <a16:creationId xmlns:a16="http://schemas.microsoft.com/office/drawing/2014/main" id="{B7A5896F-9972-E8E1-9527-9AEE975699ED}"/>
              </a:ext>
            </a:extLst>
          </p:cNvPr>
          <p:cNvSpPr/>
          <p:nvPr/>
        </p:nvSpPr>
        <p:spPr>
          <a:xfrm>
            <a:off x="2231232" y="4548124"/>
            <a:ext cx="8424862" cy="1938992"/>
          </a:xfrm>
          <a:prstGeom prst="rect">
            <a:avLst/>
          </a:prstGeom>
        </p:spPr>
        <p:txBody>
          <a:bodyPr>
            <a:spAutoFit/>
          </a:bodyPr>
          <a:lstStyle/>
          <a:p>
            <a:pPr algn="just" fontAlgn="auto">
              <a:spcBef>
                <a:spcPts val="0"/>
              </a:spcBef>
              <a:spcAft>
                <a:spcPts val="0"/>
              </a:spcAft>
              <a:defRPr/>
            </a:pPr>
            <a:r>
              <a:rPr lang="en-US" sz="2000" b="1" dirty="0">
                <a:solidFill>
                  <a:schemeClr val="accent6">
                    <a:lumMod val="50000"/>
                  </a:schemeClr>
                </a:solidFill>
                <a:latin typeface="+mn-lt"/>
                <a:cs typeface="+mn-cs"/>
              </a:rPr>
              <a:t>Multiple arithmetic-logic units, each with its own operand register,</a:t>
            </a:r>
            <a:r>
              <a:rPr lang="it-IT" sz="2000" dirty="0">
                <a:latin typeface="+mn-lt"/>
                <a:cs typeface="+mn-cs"/>
              </a:rPr>
              <a:t> </a:t>
            </a:r>
            <a:r>
              <a:rPr lang="en-US" sz="2000" dirty="0">
                <a:latin typeface="+mn-lt"/>
                <a:cs typeface="+mn-cs"/>
              </a:rPr>
              <a:t>the single flow of instructions acts simultaneously on all units</a:t>
            </a:r>
            <a:r>
              <a:rPr lang="it-IT" sz="2000" dirty="0">
                <a:latin typeface="+mn-lt"/>
                <a:cs typeface="+mn-cs"/>
              </a:rPr>
              <a:t>. </a:t>
            </a:r>
          </a:p>
          <a:p>
            <a:pPr algn="just" fontAlgn="auto">
              <a:spcBef>
                <a:spcPts val="0"/>
              </a:spcBef>
              <a:spcAft>
                <a:spcPts val="0"/>
              </a:spcAft>
              <a:defRPr/>
            </a:pPr>
            <a:r>
              <a:rPr lang="it-IT" sz="2000" dirty="0">
                <a:latin typeface="+mn-lt"/>
                <a:cs typeface="+mn-cs"/>
              </a:rPr>
              <a:t>In </a:t>
            </a:r>
            <a:r>
              <a:rPr lang="it-IT" sz="2000" dirty="0" err="1">
                <a:latin typeface="+mn-lt"/>
                <a:cs typeface="+mn-cs"/>
              </a:rPr>
              <a:t>this</a:t>
            </a:r>
            <a:r>
              <a:rPr lang="it-IT" sz="2000" dirty="0">
                <a:latin typeface="+mn-lt"/>
                <a:cs typeface="+mn-cs"/>
              </a:rPr>
              <a:t> way, </a:t>
            </a:r>
            <a:r>
              <a:rPr lang="en-US" sz="2000" b="1" dirty="0">
                <a:solidFill>
                  <a:srgbClr val="FF0000"/>
                </a:solidFill>
                <a:latin typeface="+mn-lt"/>
                <a:cs typeface="+mn-cs"/>
              </a:rPr>
              <a:t>the latency due to the upload of operands is not eliminated, but the number of processed instructions (per second) is increased.</a:t>
            </a:r>
          </a:p>
          <a:p>
            <a:pPr algn="just" fontAlgn="auto">
              <a:spcBef>
                <a:spcPts val="0"/>
              </a:spcBef>
              <a:spcAft>
                <a:spcPts val="0"/>
              </a:spcAft>
              <a:defRPr/>
            </a:pPr>
            <a:endParaRPr lang="it-IT" sz="2000" b="1" dirty="0">
              <a:solidFill>
                <a:srgbClr val="FF0000"/>
              </a:solidFill>
              <a:latin typeface="+mn-lt"/>
              <a:cs typeface="+mn-cs"/>
            </a:endParaRPr>
          </a:p>
          <a:p>
            <a:pPr algn="just" fontAlgn="auto">
              <a:spcBef>
                <a:spcPts val="0"/>
              </a:spcBef>
              <a:spcAft>
                <a:spcPts val="0"/>
              </a:spcAft>
              <a:defRPr/>
            </a:pPr>
            <a:r>
              <a:rPr lang="en-US" sz="2000" b="1" dirty="0">
                <a:latin typeface="+mn-lt"/>
                <a:cs typeface="+mn-cs"/>
              </a:rPr>
              <a:t>Remember this observation when we will talk about GPUs! </a:t>
            </a:r>
            <a:endParaRPr lang="it-IT" sz="2000" b="1" dirty="0">
              <a:latin typeface="+mn-lt"/>
              <a:cs typeface="+mn-cs"/>
            </a:endParaRPr>
          </a:p>
        </p:txBody>
      </p:sp>
    </p:spTree>
    <p:extLst>
      <p:ext uri="{BB962C8B-B14F-4D97-AF65-F5344CB8AC3E}">
        <p14:creationId xmlns:p14="http://schemas.microsoft.com/office/powerpoint/2010/main" val="293003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heckerboard(across)">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linds(horizontal)">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A3B1830C-917D-84A5-1381-A9502B8EDA7F}"/>
              </a:ext>
            </a:extLst>
          </p:cNvPr>
          <p:cNvSpPr txBox="1">
            <a:spLocks noChangeArrowheads="1"/>
          </p:cNvSpPr>
          <p:nvPr/>
        </p:nvSpPr>
        <p:spPr>
          <a:xfrm>
            <a:off x="3017411" y="2645137"/>
            <a:ext cx="6786562" cy="881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Wingdings" pitchFamily="2" charset="2"/>
              <a:buNone/>
            </a:pPr>
            <a:r>
              <a:rPr lang="en-US"/>
              <a:t>How the </a:t>
            </a:r>
            <a:r>
              <a:rPr lang="en-US" i="1">
                <a:solidFill>
                  <a:schemeClr val="accent2">
                    <a:lumMod val="75000"/>
                  </a:schemeClr>
                </a:solidFill>
              </a:rPr>
              <a:t>asynchronous parallelism </a:t>
            </a:r>
          </a:p>
          <a:p>
            <a:pPr algn="ctr">
              <a:buFont typeface="Wingdings" pitchFamily="2" charset="2"/>
              <a:buNone/>
            </a:pPr>
            <a:r>
              <a:rPr lang="en-US"/>
              <a:t>is implemented in a computer?</a:t>
            </a:r>
            <a:endParaRPr lang="it-IT" dirty="0"/>
          </a:p>
        </p:txBody>
      </p:sp>
      <p:sp>
        <p:nvSpPr>
          <p:cNvPr id="6" name="AutoShape 4">
            <a:extLst>
              <a:ext uri="{FF2B5EF4-FFF2-40B4-BE49-F238E27FC236}">
                <a16:creationId xmlns:a16="http://schemas.microsoft.com/office/drawing/2014/main" id="{A0C892C7-F01D-ADE0-0450-740B0AF08A28}"/>
              </a:ext>
            </a:extLst>
          </p:cNvPr>
          <p:cNvSpPr>
            <a:spLocks noChangeArrowheads="1"/>
          </p:cNvSpPr>
          <p:nvPr/>
        </p:nvSpPr>
        <p:spPr bwMode="auto">
          <a:xfrm>
            <a:off x="2979311" y="3934187"/>
            <a:ext cx="6862762" cy="2123550"/>
          </a:xfrm>
          <a:prstGeom prst="roundRect">
            <a:avLst>
              <a:gd name="adj" fmla="val 16667"/>
            </a:avLst>
          </a:prstGeom>
          <a:solidFill>
            <a:srgbClr val="CCECFF">
              <a:alpha val="72940"/>
            </a:srgbClr>
          </a:solidFill>
          <a:ln w="9525">
            <a:solidFill>
              <a:srgbClr val="6600FF"/>
            </a:solidFill>
            <a:round/>
            <a:headEnd/>
            <a:tailEnd/>
          </a:ln>
        </p:spPr>
        <p:txBody>
          <a:bodyPr lIns="108000" tIns="36000" rIns="108000" bIns="36000">
            <a:spAutoFit/>
          </a:bodyPr>
          <a:lstStyle/>
          <a:p>
            <a:pPr algn="ctr" eaLnBrk="0" hangingPunct="0"/>
            <a:r>
              <a:rPr lang="en-US" sz="2400" dirty="0"/>
              <a:t>Different processors cooperate by executing different instructions on different data</a:t>
            </a:r>
          </a:p>
          <a:p>
            <a:pPr algn="ctr" eaLnBrk="0" hangingPunct="0"/>
            <a:r>
              <a:rPr lang="en-US" sz="3600" b="1" dirty="0">
                <a:solidFill>
                  <a:schemeClr val="tx2"/>
                </a:solidFill>
                <a:latin typeface="Comic Sans MS" pitchFamily="66" charset="0"/>
              </a:rPr>
              <a:t>Parallelism involving</a:t>
            </a:r>
            <a:br>
              <a:rPr lang="en-GB" sz="3600" b="1" dirty="0">
                <a:solidFill>
                  <a:schemeClr val="tx2"/>
                </a:solidFill>
                <a:latin typeface="Comic Sans MS" pitchFamily="66" charset="0"/>
              </a:rPr>
            </a:br>
            <a:r>
              <a:rPr lang="en-GB" sz="3600" b="1" dirty="0">
                <a:solidFill>
                  <a:srgbClr val="C00000"/>
                </a:solidFill>
                <a:latin typeface="Comic Sans MS" pitchFamily="66" charset="0"/>
              </a:rPr>
              <a:t>several CPU=ALU+CU</a:t>
            </a:r>
            <a:endParaRPr lang="it-IT" sz="3200" dirty="0">
              <a:solidFill>
                <a:srgbClr val="C00000"/>
              </a:solidFill>
              <a:latin typeface="Tech"/>
            </a:endParaRPr>
          </a:p>
        </p:txBody>
      </p:sp>
      <p:sp>
        <p:nvSpPr>
          <p:cNvPr id="7" name="Rectangle 2">
            <a:extLst>
              <a:ext uri="{FF2B5EF4-FFF2-40B4-BE49-F238E27FC236}">
                <a16:creationId xmlns:a16="http://schemas.microsoft.com/office/drawing/2014/main" id="{A0C3DD4E-D65F-E606-01CC-5942B16EE961}"/>
              </a:ext>
            </a:extLst>
          </p:cNvPr>
          <p:cNvSpPr txBox="1">
            <a:spLocks noChangeArrowheads="1"/>
          </p:cNvSpPr>
          <p:nvPr/>
        </p:nvSpPr>
        <p:spPr>
          <a:xfrm>
            <a:off x="2308617" y="1100599"/>
            <a:ext cx="8276406" cy="720824"/>
          </a:xfrm>
          <a:prstGeom prst="rect">
            <a:avLst/>
          </a:prstGeom>
        </p:spPr>
        <p:txBody>
          <a:bodyPr bIns="91440" anchor="b">
            <a:normAutofit lnSpcReduction="10000"/>
          </a:bodyPr>
          <a:lstStyle/>
          <a:p>
            <a:pPr fontAlgn="auto">
              <a:spcAft>
                <a:spcPts val="0"/>
              </a:spcAft>
              <a:defRPr/>
            </a:pPr>
            <a:r>
              <a:rPr lang="en-US" sz="4000" b="1" dirty="0">
                <a:solidFill>
                  <a:srgbClr val="333399"/>
                </a:solidFill>
                <a:latin typeface="+mj-lt"/>
                <a:ea typeface="+mj-ea"/>
                <a:cs typeface="+mj-cs"/>
              </a:rPr>
              <a:t>Third type of parallelism: asynchronous</a:t>
            </a:r>
            <a:endParaRPr lang="it-IT" sz="4000" b="1" dirty="0">
              <a:solidFill>
                <a:srgbClr val="333399"/>
              </a:solidFill>
              <a:latin typeface="+mj-lt"/>
              <a:ea typeface="+mj-ea"/>
              <a:cs typeface="+mj-cs"/>
            </a:endParaRPr>
          </a:p>
        </p:txBody>
      </p:sp>
    </p:spTree>
    <p:extLst>
      <p:ext uri="{BB962C8B-B14F-4D97-AF65-F5344CB8AC3E}">
        <p14:creationId xmlns:p14="http://schemas.microsoft.com/office/powerpoint/2010/main" val="398947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041">
            <a:extLst>
              <a:ext uri="{FF2B5EF4-FFF2-40B4-BE49-F238E27FC236}">
                <a16:creationId xmlns:a16="http://schemas.microsoft.com/office/drawing/2014/main" id="{A84995E8-5E28-4806-0419-B955B7B98034}"/>
              </a:ext>
            </a:extLst>
          </p:cNvPr>
          <p:cNvSpPr txBox="1">
            <a:spLocks noChangeArrowheads="1"/>
          </p:cNvSpPr>
          <p:nvPr/>
        </p:nvSpPr>
        <p:spPr bwMode="auto">
          <a:xfrm>
            <a:off x="2052637" y="438321"/>
            <a:ext cx="8642350" cy="1261884"/>
          </a:xfrm>
          <a:prstGeom prst="rect">
            <a:avLst/>
          </a:prstGeom>
          <a:noFill/>
          <a:ln w="9525">
            <a:noFill/>
            <a:miter lim="800000"/>
            <a:headEnd/>
            <a:tailEnd/>
          </a:ln>
        </p:spPr>
        <p:txBody>
          <a:bodyPr>
            <a:spAutoFit/>
          </a:bodyPr>
          <a:lstStyle/>
          <a:p>
            <a:pPr algn="ctr" eaLnBrk="0" hangingPunct="0"/>
            <a:r>
              <a:rPr lang="it-IT" sz="4000" dirty="0">
                <a:solidFill>
                  <a:schemeClr val="hlink"/>
                </a:solidFill>
              </a:rPr>
              <a:t>Third </a:t>
            </a:r>
            <a:r>
              <a:rPr lang="it-IT" sz="4000" dirty="0" err="1">
                <a:solidFill>
                  <a:schemeClr val="hlink"/>
                </a:solidFill>
              </a:rPr>
              <a:t>type</a:t>
            </a:r>
            <a:r>
              <a:rPr lang="it-IT" sz="4000" dirty="0">
                <a:solidFill>
                  <a:schemeClr val="hlink"/>
                </a:solidFill>
              </a:rPr>
              <a:t> of </a:t>
            </a:r>
            <a:r>
              <a:rPr lang="it-IT" sz="4000" dirty="0" err="1">
                <a:solidFill>
                  <a:schemeClr val="hlink"/>
                </a:solidFill>
              </a:rPr>
              <a:t>parallelism</a:t>
            </a:r>
            <a:endParaRPr lang="it-IT" sz="4000" i="1" dirty="0">
              <a:solidFill>
                <a:schemeClr val="hlink"/>
              </a:solidFill>
            </a:endParaRPr>
          </a:p>
          <a:p>
            <a:pPr algn="ctr" eaLnBrk="0" hangingPunct="0"/>
            <a:r>
              <a:rPr lang="it-IT" sz="3600" i="1" dirty="0">
                <a:solidFill>
                  <a:schemeClr val="hlink"/>
                </a:solidFill>
              </a:rPr>
              <a:t>(multiple CPU)</a:t>
            </a:r>
          </a:p>
        </p:txBody>
      </p:sp>
      <p:grpSp>
        <p:nvGrpSpPr>
          <p:cNvPr id="6" name="Gruppo 37">
            <a:extLst>
              <a:ext uri="{FF2B5EF4-FFF2-40B4-BE49-F238E27FC236}">
                <a16:creationId xmlns:a16="http://schemas.microsoft.com/office/drawing/2014/main" id="{914DFC46-8F69-F992-395F-204536E426BA}"/>
              </a:ext>
            </a:extLst>
          </p:cNvPr>
          <p:cNvGrpSpPr>
            <a:grpSpLocks/>
          </p:cNvGrpSpPr>
          <p:nvPr/>
        </p:nvGrpSpPr>
        <p:grpSpPr bwMode="auto">
          <a:xfrm>
            <a:off x="3444875" y="2387771"/>
            <a:ext cx="6429375" cy="4171981"/>
            <a:chOff x="300666" y="1628775"/>
            <a:chExt cx="8516015" cy="4910614"/>
          </a:xfrm>
        </p:grpSpPr>
        <p:sp>
          <p:nvSpPr>
            <p:cNvPr id="7" name="Text Box 4">
              <a:extLst>
                <a:ext uri="{FF2B5EF4-FFF2-40B4-BE49-F238E27FC236}">
                  <a16:creationId xmlns:a16="http://schemas.microsoft.com/office/drawing/2014/main" id="{086BCC9F-0D66-EC84-A278-04A4FC1F3D39}"/>
                </a:ext>
              </a:extLst>
            </p:cNvPr>
            <p:cNvSpPr txBox="1">
              <a:spLocks noChangeArrowheads="1"/>
            </p:cNvSpPr>
            <p:nvPr/>
          </p:nvSpPr>
          <p:spPr bwMode="auto">
            <a:xfrm>
              <a:off x="7087893" y="2574400"/>
              <a:ext cx="1728788" cy="978122"/>
            </a:xfrm>
            <a:prstGeom prst="rect">
              <a:avLst/>
            </a:prstGeom>
            <a:solidFill>
              <a:srgbClr val="CC0000"/>
            </a:solidFill>
            <a:ln w="9525">
              <a:noFill/>
              <a:miter lim="800000"/>
              <a:headEnd/>
              <a:tailEnd/>
            </a:ln>
          </p:spPr>
          <p:txBody>
            <a:bodyPr>
              <a:spAutoFit/>
            </a:bodyPr>
            <a:lstStyle/>
            <a:p>
              <a:pPr algn="ctr"/>
              <a:r>
                <a:rPr lang="it-IT" sz="2400" b="1" dirty="0">
                  <a:solidFill>
                    <a:schemeClr val="bg1"/>
                  </a:solidFill>
                  <a:latin typeface="Garamond" pitchFamily="18" charset="0"/>
                </a:rPr>
                <a:t>Output</a:t>
              </a:r>
            </a:p>
            <a:p>
              <a:pPr algn="ctr"/>
              <a:r>
                <a:rPr lang="it-IT" sz="2400" b="1" dirty="0" err="1">
                  <a:solidFill>
                    <a:schemeClr val="bg1"/>
                  </a:solidFill>
                  <a:latin typeface="Garamond" pitchFamily="18" charset="0"/>
                </a:rPr>
                <a:t>unit</a:t>
              </a:r>
              <a:endParaRPr lang="en-GB" sz="2400" b="1" dirty="0">
                <a:solidFill>
                  <a:schemeClr val="bg1"/>
                </a:solidFill>
                <a:latin typeface="Garamond" pitchFamily="18" charset="0"/>
              </a:endParaRPr>
            </a:p>
          </p:txBody>
        </p:sp>
        <p:sp>
          <p:nvSpPr>
            <p:cNvPr id="8" name="Rectangle 6">
              <a:extLst>
                <a:ext uri="{FF2B5EF4-FFF2-40B4-BE49-F238E27FC236}">
                  <a16:creationId xmlns:a16="http://schemas.microsoft.com/office/drawing/2014/main" id="{78554F29-C540-5C66-B76B-877793553F68}"/>
                </a:ext>
              </a:extLst>
            </p:cNvPr>
            <p:cNvSpPr>
              <a:spLocks noChangeArrowheads="1"/>
            </p:cNvSpPr>
            <p:nvPr/>
          </p:nvSpPr>
          <p:spPr bwMode="auto">
            <a:xfrm>
              <a:off x="2844800" y="1628775"/>
              <a:ext cx="3240088" cy="1366838"/>
            </a:xfrm>
            <a:prstGeom prst="rect">
              <a:avLst/>
            </a:prstGeom>
            <a:gradFill rotWithShape="1">
              <a:gsLst>
                <a:gs pos="0">
                  <a:srgbClr val="0066FF"/>
                </a:gs>
                <a:gs pos="100000">
                  <a:srgbClr val="0066FF"/>
                </a:gs>
              </a:gsLst>
              <a:lin ang="5400000" scaled="1"/>
            </a:gradFill>
            <a:ln w="9525">
              <a:solidFill>
                <a:srgbClr val="000066"/>
              </a:solidFill>
              <a:miter lim="800000"/>
              <a:headEnd/>
              <a:tailEnd/>
            </a:ln>
          </p:spPr>
          <p:txBody>
            <a:bodyPr wrap="none" anchor="ctr"/>
            <a:lstStyle/>
            <a:p>
              <a:endParaRPr lang="en-US"/>
            </a:p>
          </p:txBody>
        </p:sp>
        <p:sp>
          <p:nvSpPr>
            <p:cNvPr id="9" name="Text Box 8">
              <a:extLst>
                <a:ext uri="{FF2B5EF4-FFF2-40B4-BE49-F238E27FC236}">
                  <a16:creationId xmlns:a16="http://schemas.microsoft.com/office/drawing/2014/main" id="{604A9519-51AB-53B3-2EC2-0D86CDFD71CD}"/>
                </a:ext>
              </a:extLst>
            </p:cNvPr>
            <p:cNvSpPr txBox="1">
              <a:spLocks noChangeArrowheads="1"/>
            </p:cNvSpPr>
            <p:nvPr/>
          </p:nvSpPr>
          <p:spPr bwMode="auto">
            <a:xfrm>
              <a:off x="300666" y="2658480"/>
              <a:ext cx="1655762" cy="978122"/>
            </a:xfrm>
            <a:prstGeom prst="rect">
              <a:avLst/>
            </a:prstGeom>
            <a:solidFill>
              <a:srgbClr val="CC0000"/>
            </a:solidFill>
            <a:ln w="9525">
              <a:noFill/>
              <a:miter lim="800000"/>
              <a:headEnd/>
              <a:tailEnd/>
            </a:ln>
          </p:spPr>
          <p:txBody>
            <a:bodyPr>
              <a:spAutoFit/>
            </a:bodyPr>
            <a:lstStyle/>
            <a:p>
              <a:pPr algn="ctr"/>
              <a:r>
                <a:rPr lang="it-IT" sz="2400" b="1" dirty="0">
                  <a:solidFill>
                    <a:schemeClr val="bg1"/>
                  </a:solidFill>
                  <a:latin typeface="Garamond" pitchFamily="18" charset="0"/>
                </a:rPr>
                <a:t>Input</a:t>
              </a:r>
            </a:p>
            <a:p>
              <a:pPr algn="ctr"/>
              <a:r>
                <a:rPr lang="it-IT" sz="2400" b="1" dirty="0" err="1">
                  <a:solidFill>
                    <a:schemeClr val="bg1"/>
                  </a:solidFill>
                  <a:latin typeface="Garamond" pitchFamily="18" charset="0"/>
                </a:rPr>
                <a:t>unit</a:t>
              </a:r>
              <a:endParaRPr lang="en-GB" sz="2400" b="1" dirty="0">
                <a:solidFill>
                  <a:schemeClr val="bg1"/>
                </a:solidFill>
                <a:latin typeface="Garamond" pitchFamily="18" charset="0"/>
              </a:endParaRPr>
            </a:p>
          </p:txBody>
        </p:sp>
        <p:sp>
          <p:nvSpPr>
            <p:cNvPr id="10" name="Rectangle 9">
              <a:extLst>
                <a:ext uri="{FF2B5EF4-FFF2-40B4-BE49-F238E27FC236}">
                  <a16:creationId xmlns:a16="http://schemas.microsoft.com/office/drawing/2014/main" id="{A4C26AEC-CB72-1C8D-67FF-38204838C41A}"/>
                </a:ext>
              </a:extLst>
            </p:cNvPr>
            <p:cNvSpPr>
              <a:spLocks noChangeArrowheads="1"/>
            </p:cNvSpPr>
            <p:nvPr/>
          </p:nvSpPr>
          <p:spPr bwMode="auto">
            <a:xfrm>
              <a:off x="2843212" y="2057400"/>
              <a:ext cx="3168650" cy="688307"/>
            </a:xfrm>
            <a:prstGeom prst="rect">
              <a:avLst/>
            </a:prstGeom>
            <a:noFill/>
            <a:ln w="9525">
              <a:noFill/>
              <a:miter lim="800000"/>
              <a:headEnd/>
              <a:tailEnd/>
            </a:ln>
          </p:spPr>
          <p:txBody>
            <a:bodyPr>
              <a:spAutoFit/>
            </a:bodyPr>
            <a:lstStyle/>
            <a:p>
              <a:pPr algn="ctr"/>
              <a:r>
                <a:rPr lang="it-IT" sz="3200" b="1" dirty="0">
                  <a:solidFill>
                    <a:schemeClr val="bg1"/>
                  </a:solidFill>
                  <a:latin typeface="Comic Sans MS" pitchFamily="66" charset="0"/>
                </a:rPr>
                <a:t>MEMORY</a:t>
              </a:r>
              <a:endParaRPr lang="it-IT" sz="3200" dirty="0">
                <a:solidFill>
                  <a:schemeClr val="bg1"/>
                </a:solidFill>
                <a:latin typeface="Comic Sans MS" pitchFamily="66" charset="0"/>
              </a:endParaRPr>
            </a:p>
          </p:txBody>
        </p:sp>
        <p:sp>
          <p:nvSpPr>
            <p:cNvPr id="11" name="Rectangle 18">
              <a:extLst>
                <a:ext uri="{FF2B5EF4-FFF2-40B4-BE49-F238E27FC236}">
                  <a16:creationId xmlns:a16="http://schemas.microsoft.com/office/drawing/2014/main" id="{C06F38BC-24A0-3E30-B0E4-89DAE3410EE5}"/>
                </a:ext>
              </a:extLst>
            </p:cNvPr>
            <p:cNvSpPr>
              <a:spLocks noChangeArrowheads="1"/>
            </p:cNvSpPr>
            <p:nvPr/>
          </p:nvSpPr>
          <p:spPr bwMode="auto">
            <a:xfrm>
              <a:off x="2124075" y="3789363"/>
              <a:ext cx="4824413" cy="1800225"/>
            </a:xfrm>
            <a:prstGeom prst="rect">
              <a:avLst/>
            </a:prstGeom>
            <a:solidFill>
              <a:srgbClr val="92D050"/>
            </a:solidFill>
            <a:ln w="38100">
              <a:solidFill>
                <a:srgbClr val="92D050"/>
              </a:solidFill>
              <a:miter lim="800000"/>
              <a:headEnd/>
              <a:tailEnd/>
            </a:ln>
          </p:spPr>
          <p:txBody>
            <a:bodyPr wrap="none" anchor="ctr"/>
            <a:lstStyle/>
            <a:p>
              <a:endParaRPr lang="en-US"/>
            </a:p>
          </p:txBody>
        </p:sp>
        <p:sp>
          <p:nvSpPr>
            <p:cNvPr id="12" name="Rectangle 19">
              <a:extLst>
                <a:ext uri="{FF2B5EF4-FFF2-40B4-BE49-F238E27FC236}">
                  <a16:creationId xmlns:a16="http://schemas.microsoft.com/office/drawing/2014/main" id="{A97AA8D3-3659-CAA1-1118-E6221B6BDF50}"/>
                </a:ext>
              </a:extLst>
            </p:cNvPr>
            <p:cNvSpPr>
              <a:spLocks noChangeArrowheads="1"/>
            </p:cNvSpPr>
            <p:nvPr/>
          </p:nvSpPr>
          <p:spPr bwMode="auto">
            <a:xfrm>
              <a:off x="2484438" y="4005263"/>
              <a:ext cx="1366837" cy="1223962"/>
            </a:xfrm>
            <a:prstGeom prst="rect">
              <a:avLst/>
            </a:prstGeom>
            <a:solidFill>
              <a:srgbClr val="FFFF00"/>
            </a:solidFill>
            <a:ln w="9525">
              <a:noFill/>
              <a:miter lim="800000"/>
              <a:headEnd/>
              <a:tailEnd/>
            </a:ln>
          </p:spPr>
          <p:txBody>
            <a:bodyPr wrap="none" anchor="ctr"/>
            <a:lstStyle/>
            <a:p>
              <a:pPr algn="ctr"/>
              <a:r>
                <a:rPr lang="it-IT" sz="1600" b="1" dirty="0">
                  <a:solidFill>
                    <a:srgbClr val="CC0000"/>
                  </a:solidFill>
                </a:rPr>
                <a:t>Control</a:t>
              </a:r>
            </a:p>
            <a:p>
              <a:pPr algn="ctr"/>
              <a:r>
                <a:rPr lang="it-IT" sz="1600" b="1" dirty="0" err="1">
                  <a:solidFill>
                    <a:srgbClr val="CC0000"/>
                  </a:solidFill>
                </a:rPr>
                <a:t>unit</a:t>
              </a:r>
              <a:endParaRPr lang="it-IT" sz="1600" b="1" dirty="0">
                <a:solidFill>
                  <a:srgbClr val="CC0000"/>
                </a:solidFill>
              </a:endParaRPr>
            </a:p>
          </p:txBody>
        </p:sp>
        <p:sp>
          <p:nvSpPr>
            <p:cNvPr id="13" name="Rectangle 20">
              <a:extLst>
                <a:ext uri="{FF2B5EF4-FFF2-40B4-BE49-F238E27FC236}">
                  <a16:creationId xmlns:a16="http://schemas.microsoft.com/office/drawing/2014/main" id="{80AB8B43-9ECA-FE6F-BD0F-1E2FF441F44A}"/>
                </a:ext>
              </a:extLst>
            </p:cNvPr>
            <p:cNvSpPr>
              <a:spLocks noChangeArrowheads="1"/>
            </p:cNvSpPr>
            <p:nvPr/>
          </p:nvSpPr>
          <p:spPr bwMode="auto">
            <a:xfrm>
              <a:off x="5221288" y="4005263"/>
              <a:ext cx="1366837" cy="1223962"/>
            </a:xfrm>
            <a:prstGeom prst="rect">
              <a:avLst/>
            </a:prstGeom>
            <a:solidFill>
              <a:srgbClr val="FFFF00"/>
            </a:solidFill>
            <a:ln w="9525">
              <a:noFill/>
              <a:miter lim="800000"/>
              <a:headEnd/>
              <a:tailEnd/>
            </a:ln>
          </p:spPr>
          <p:txBody>
            <a:bodyPr wrap="none" anchor="ctr"/>
            <a:lstStyle/>
            <a:p>
              <a:pPr algn="ctr"/>
              <a:r>
                <a:rPr lang="it-IT" sz="1600" b="1" dirty="0" err="1">
                  <a:solidFill>
                    <a:srgbClr val="CC0000"/>
                  </a:solidFill>
                </a:rPr>
                <a:t>arithmetic</a:t>
              </a:r>
              <a:r>
                <a:rPr lang="it-IT" sz="1600" b="1" dirty="0">
                  <a:solidFill>
                    <a:srgbClr val="CC0000"/>
                  </a:solidFill>
                </a:rPr>
                <a:t> </a:t>
              </a:r>
            </a:p>
            <a:p>
              <a:pPr algn="ctr"/>
              <a:r>
                <a:rPr lang="it-IT" sz="1600" b="1" dirty="0" err="1">
                  <a:solidFill>
                    <a:srgbClr val="CC0000"/>
                  </a:solidFill>
                </a:rPr>
                <a:t>logic</a:t>
              </a:r>
              <a:r>
                <a:rPr lang="it-IT" sz="1600" b="1" dirty="0">
                  <a:solidFill>
                    <a:srgbClr val="CC0000"/>
                  </a:solidFill>
                </a:rPr>
                <a:t> </a:t>
              </a:r>
              <a:r>
                <a:rPr lang="it-IT" sz="1600" b="1" dirty="0" err="1">
                  <a:solidFill>
                    <a:srgbClr val="CC0000"/>
                  </a:solidFill>
                </a:rPr>
                <a:t>unit</a:t>
              </a:r>
              <a:endParaRPr lang="it-IT" sz="1600" b="1" dirty="0">
                <a:solidFill>
                  <a:srgbClr val="CC0000"/>
                </a:solidFill>
              </a:endParaRPr>
            </a:p>
          </p:txBody>
        </p:sp>
        <p:sp>
          <p:nvSpPr>
            <p:cNvPr id="14" name="Line 21">
              <a:extLst>
                <a:ext uri="{FF2B5EF4-FFF2-40B4-BE49-F238E27FC236}">
                  <a16:creationId xmlns:a16="http://schemas.microsoft.com/office/drawing/2014/main" id="{D60EE9B3-EBE7-0E45-1871-7B53A5732040}"/>
                </a:ext>
              </a:extLst>
            </p:cNvPr>
            <p:cNvSpPr>
              <a:spLocks noChangeShapeType="1"/>
            </p:cNvSpPr>
            <p:nvPr/>
          </p:nvSpPr>
          <p:spPr bwMode="auto">
            <a:xfrm>
              <a:off x="3924300" y="4581525"/>
              <a:ext cx="1152525" cy="0"/>
            </a:xfrm>
            <a:prstGeom prst="line">
              <a:avLst/>
            </a:prstGeom>
            <a:noFill/>
            <a:ln w="57150">
              <a:solidFill>
                <a:schemeClr val="hlink"/>
              </a:solidFill>
              <a:prstDash val="sysDash"/>
              <a:round/>
              <a:headEnd/>
              <a:tailEnd type="triangle" w="med" len="med"/>
            </a:ln>
          </p:spPr>
          <p:txBody>
            <a:bodyPr/>
            <a:lstStyle/>
            <a:p>
              <a:endParaRPr lang="it-IT"/>
            </a:p>
          </p:txBody>
        </p:sp>
        <p:sp>
          <p:nvSpPr>
            <p:cNvPr id="15" name="Line 22">
              <a:extLst>
                <a:ext uri="{FF2B5EF4-FFF2-40B4-BE49-F238E27FC236}">
                  <a16:creationId xmlns:a16="http://schemas.microsoft.com/office/drawing/2014/main" id="{45F13575-6A32-04AB-3AD4-EEAD8D53BDE7}"/>
                </a:ext>
              </a:extLst>
            </p:cNvPr>
            <p:cNvSpPr>
              <a:spLocks noChangeShapeType="1"/>
            </p:cNvSpPr>
            <p:nvPr/>
          </p:nvSpPr>
          <p:spPr bwMode="auto">
            <a:xfrm>
              <a:off x="5435600" y="6259513"/>
              <a:ext cx="1152525" cy="0"/>
            </a:xfrm>
            <a:prstGeom prst="line">
              <a:avLst/>
            </a:prstGeom>
            <a:noFill/>
            <a:ln w="57150">
              <a:solidFill>
                <a:schemeClr val="hlink"/>
              </a:solidFill>
              <a:prstDash val="sysDash"/>
              <a:round/>
              <a:headEnd/>
              <a:tailEnd type="triangle" w="med" len="med"/>
            </a:ln>
          </p:spPr>
          <p:txBody>
            <a:bodyPr/>
            <a:lstStyle/>
            <a:p>
              <a:endParaRPr lang="it-IT"/>
            </a:p>
          </p:txBody>
        </p:sp>
        <p:sp>
          <p:nvSpPr>
            <p:cNvPr id="16" name="Rectangle 24">
              <a:extLst>
                <a:ext uri="{FF2B5EF4-FFF2-40B4-BE49-F238E27FC236}">
                  <a16:creationId xmlns:a16="http://schemas.microsoft.com/office/drawing/2014/main" id="{02BA45B1-A519-4CE3-CCB1-2071D8CE88BB}"/>
                </a:ext>
              </a:extLst>
            </p:cNvPr>
            <p:cNvSpPr>
              <a:spLocks noChangeArrowheads="1"/>
            </p:cNvSpPr>
            <p:nvPr/>
          </p:nvSpPr>
          <p:spPr bwMode="auto">
            <a:xfrm>
              <a:off x="6732588" y="5995988"/>
              <a:ext cx="1575880" cy="543401"/>
            </a:xfrm>
            <a:prstGeom prst="rect">
              <a:avLst/>
            </a:prstGeom>
            <a:noFill/>
            <a:ln w="9525">
              <a:noFill/>
              <a:miter lim="800000"/>
              <a:headEnd/>
              <a:tailEnd/>
            </a:ln>
          </p:spPr>
          <p:txBody>
            <a:bodyPr wrap="none">
              <a:spAutoFit/>
            </a:bodyPr>
            <a:lstStyle/>
            <a:p>
              <a:r>
                <a:rPr lang="it-IT" b="1" dirty="0">
                  <a:latin typeface="Comic Sans MS" pitchFamily="66" charset="0"/>
                </a:rPr>
                <a:t>C</a:t>
              </a:r>
              <a:r>
                <a:rPr lang="it-IT" sz="2400" b="1" dirty="0">
                  <a:latin typeface="Comic Sans MS" pitchFamily="66" charset="0"/>
                </a:rPr>
                <a:t>ontrol</a:t>
              </a:r>
            </a:p>
          </p:txBody>
        </p:sp>
        <p:sp>
          <p:nvSpPr>
            <p:cNvPr id="17" name="Line 25">
              <a:extLst>
                <a:ext uri="{FF2B5EF4-FFF2-40B4-BE49-F238E27FC236}">
                  <a16:creationId xmlns:a16="http://schemas.microsoft.com/office/drawing/2014/main" id="{F1E2C778-372A-4949-76CF-735A59B21212}"/>
                </a:ext>
              </a:extLst>
            </p:cNvPr>
            <p:cNvSpPr>
              <a:spLocks noChangeShapeType="1"/>
            </p:cNvSpPr>
            <p:nvPr/>
          </p:nvSpPr>
          <p:spPr bwMode="auto">
            <a:xfrm>
              <a:off x="395288" y="6237288"/>
              <a:ext cx="1152525" cy="0"/>
            </a:xfrm>
            <a:prstGeom prst="line">
              <a:avLst/>
            </a:prstGeom>
            <a:noFill/>
            <a:ln w="57150">
              <a:solidFill>
                <a:srgbClr val="000066"/>
              </a:solidFill>
              <a:round/>
              <a:headEnd/>
              <a:tailEnd type="triangle" w="med" len="med"/>
            </a:ln>
          </p:spPr>
          <p:txBody>
            <a:bodyPr/>
            <a:lstStyle/>
            <a:p>
              <a:endParaRPr lang="it-IT"/>
            </a:p>
          </p:txBody>
        </p:sp>
        <p:sp>
          <p:nvSpPr>
            <p:cNvPr id="18" name="Rectangle 26">
              <a:extLst>
                <a:ext uri="{FF2B5EF4-FFF2-40B4-BE49-F238E27FC236}">
                  <a16:creationId xmlns:a16="http://schemas.microsoft.com/office/drawing/2014/main" id="{A7113B5C-F483-C2D3-69B6-7A8569C0B8B5}"/>
                </a:ext>
              </a:extLst>
            </p:cNvPr>
            <p:cNvSpPr>
              <a:spLocks noChangeArrowheads="1"/>
            </p:cNvSpPr>
            <p:nvPr/>
          </p:nvSpPr>
          <p:spPr bwMode="auto">
            <a:xfrm>
              <a:off x="1547811" y="5949949"/>
              <a:ext cx="3917829" cy="543401"/>
            </a:xfrm>
            <a:prstGeom prst="rect">
              <a:avLst/>
            </a:prstGeom>
            <a:noFill/>
            <a:ln w="9525">
              <a:noFill/>
              <a:miter lim="800000"/>
              <a:headEnd/>
              <a:tailEnd/>
            </a:ln>
          </p:spPr>
          <p:txBody>
            <a:bodyPr wrap="none">
              <a:spAutoFit/>
            </a:bodyPr>
            <a:lstStyle/>
            <a:p>
              <a:r>
                <a:rPr lang="it-IT" sz="2400" b="1" dirty="0">
                  <a:latin typeface="Comic Sans MS" pitchFamily="66" charset="0"/>
                </a:rPr>
                <a:t>data &amp; </a:t>
              </a:r>
              <a:r>
                <a:rPr lang="it-IT" sz="2400" b="1" dirty="0" err="1">
                  <a:latin typeface="Comic Sans MS" pitchFamily="66" charset="0"/>
                </a:rPr>
                <a:t>istructions</a:t>
              </a:r>
              <a:endParaRPr lang="it-IT" sz="2400" b="1" dirty="0">
                <a:latin typeface="Comic Sans MS" pitchFamily="66" charset="0"/>
              </a:endParaRPr>
            </a:p>
          </p:txBody>
        </p:sp>
        <p:sp>
          <p:nvSpPr>
            <p:cNvPr id="19" name="Line 27">
              <a:extLst>
                <a:ext uri="{FF2B5EF4-FFF2-40B4-BE49-F238E27FC236}">
                  <a16:creationId xmlns:a16="http://schemas.microsoft.com/office/drawing/2014/main" id="{7FCC9755-C404-92A6-5E3D-FECE5E04B24E}"/>
                </a:ext>
              </a:extLst>
            </p:cNvPr>
            <p:cNvSpPr>
              <a:spLocks noChangeShapeType="1"/>
            </p:cNvSpPr>
            <p:nvPr/>
          </p:nvSpPr>
          <p:spPr bwMode="auto">
            <a:xfrm flipV="1">
              <a:off x="3708400" y="3214685"/>
              <a:ext cx="649286" cy="792163"/>
            </a:xfrm>
            <a:prstGeom prst="line">
              <a:avLst/>
            </a:prstGeom>
            <a:noFill/>
            <a:ln w="57150">
              <a:solidFill>
                <a:schemeClr val="hlink"/>
              </a:solidFill>
              <a:prstDash val="sysDash"/>
              <a:round/>
              <a:headEnd/>
              <a:tailEnd type="triangle" w="med" len="med"/>
            </a:ln>
          </p:spPr>
          <p:txBody>
            <a:bodyPr/>
            <a:lstStyle/>
            <a:p>
              <a:endParaRPr lang="it-IT"/>
            </a:p>
          </p:txBody>
        </p:sp>
        <p:sp>
          <p:nvSpPr>
            <p:cNvPr id="20" name="Rectangle 29">
              <a:extLst>
                <a:ext uri="{FF2B5EF4-FFF2-40B4-BE49-F238E27FC236}">
                  <a16:creationId xmlns:a16="http://schemas.microsoft.com/office/drawing/2014/main" id="{C26D1B60-DF97-2E70-E7C7-B161E28CE616}"/>
                </a:ext>
              </a:extLst>
            </p:cNvPr>
            <p:cNvSpPr>
              <a:spLocks noChangeArrowheads="1"/>
            </p:cNvSpPr>
            <p:nvPr/>
          </p:nvSpPr>
          <p:spPr bwMode="auto">
            <a:xfrm>
              <a:off x="963023" y="5120357"/>
              <a:ext cx="1108648" cy="543365"/>
            </a:xfrm>
            <a:prstGeom prst="rect">
              <a:avLst/>
            </a:prstGeom>
            <a:noFill/>
            <a:ln w="9525">
              <a:noFill/>
              <a:miter lim="800000"/>
              <a:headEnd/>
              <a:tailEnd/>
            </a:ln>
          </p:spPr>
          <p:txBody>
            <a:bodyPr>
              <a:spAutoFit/>
            </a:bodyPr>
            <a:lstStyle/>
            <a:p>
              <a:r>
                <a:rPr lang="it-IT" b="1">
                  <a:solidFill>
                    <a:srgbClr val="92D050"/>
                  </a:solidFill>
                </a:rPr>
                <a:t>CPU</a:t>
              </a:r>
            </a:p>
          </p:txBody>
        </p:sp>
        <p:sp>
          <p:nvSpPr>
            <p:cNvPr id="21" name="Line 32">
              <a:extLst>
                <a:ext uri="{FF2B5EF4-FFF2-40B4-BE49-F238E27FC236}">
                  <a16:creationId xmlns:a16="http://schemas.microsoft.com/office/drawing/2014/main" id="{410A2EAD-7A59-C6E7-891E-DEDACD31397C}"/>
                </a:ext>
              </a:extLst>
            </p:cNvPr>
            <p:cNvSpPr>
              <a:spLocks noChangeShapeType="1"/>
            </p:cNvSpPr>
            <p:nvPr/>
          </p:nvSpPr>
          <p:spPr bwMode="auto">
            <a:xfrm flipH="1" flipV="1">
              <a:off x="4929189" y="3143248"/>
              <a:ext cx="579435" cy="792164"/>
            </a:xfrm>
            <a:prstGeom prst="line">
              <a:avLst/>
            </a:prstGeom>
            <a:noFill/>
            <a:ln w="57150">
              <a:solidFill>
                <a:srgbClr val="000066"/>
              </a:solidFill>
              <a:round/>
              <a:headEnd type="triangle" w="med" len="med"/>
              <a:tailEnd type="triangle" w="med" len="med"/>
            </a:ln>
          </p:spPr>
          <p:txBody>
            <a:bodyPr/>
            <a:lstStyle/>
            <a:p>
              <a:endParaRPr lang="it-IT"/>
            </a:p>
          </p:txBody>
        </p:sp>
        <p:cxnSp>
          <p:nvCxnSpPr>
            <p:cNvPr id="22" name="AutoShape 35">
              <a:extLst>
                <a:ext uri="{FF2B5EF4-FFF2-40B4-BE49-F238E27FC236}">
                  <a16:creationId xmlns:a16="http://schemas.microsoft.com/office/drawing/2014/main" id="{8AEF38A2-A497-DD3C-B170-E2835943BDE6}"/>
                </a:ext>
              </a:extLst>
            </p:cNvPr>
            <p:cNvCxnSpPr>
              <a:cxnSpLocks noChangeShapeType="1"/>
              <a:stCxn id="12" idx="1"/>
              <a:endCxn id="9" idx="2"/>
            </p:cNvCxnSpPr>
            <p:nvPr/>
          </p:nvCxnSpPr>
          <p:spPr bwMode="auto">
            <a:xfrm rot="10800000">
              <a:off x="1128548" y="3636603"/>
              <a:ext cx="1355891" cy="980643"/>
            </a:xfrm>
            <a:prstGeom prst="bentConnector2">
              <a:avLst/>
            </a:prstGeom>
            <a:noFill/>
            <a:ln w="57150">
              <a:solidFill>
                <a:schemeClr val="hlink"/>
              </a:solidFill>
              <a:prstDash val="sysDash"/>
              <a:miter lim="800000"/>
              <a:headEnd/>
              <a:tailEnd type="triangle" w="med" len="med"/>
            </a:ln>
          </p:spPr>
        </p:cxnSp>
        <p:cxnSp>
          <p:nvCxnSpPr>
            <p:cNvPr id="23" name="AutoShape 36">
              <a:extLst>
                <a:ext uri="{FF2B5EF4-FFF2-40B4-BE49-F238E27FC236}">
                  <a16:creationId xmlns:a16="http://schemas.microsoft.com/office/drawing/2014/main" id="{1B9E2D27-8860-7C4E-562F-CCF01C0CD847}"/>
                </a:ext>
              </a:extLst>
            </p:cNvPr>
            <p:cNvCxnSpPr>
              <a:cxnSpLocks noChangeShapeType="1"/>
              <a:stCxn id="12" idx="2"/>
              <a:endCxn id="7" idx="2"/>
            </p:cNvCxnSpPr>
            <p:nvPr/>
          </p:nvCxnSpPr>
          <p:spPr bwMode="auto">
            <a:xfrm rot="5400000" flipH="1" flipV="1">
              <a:off x="4721720" y="1998658"/>
              <a:ext cx="1676704" cy="4784431"/>
            </a:xfrm>
            <a:prstGeom prst="bentConnector3">
              <a:avLst>
                <a:gd name="adj1" fmla="val -16048"/>
              </a:avLst>
            </a:prstGeom>
            <a:noFill/>
            <a:ln w="57150">
              <a:solidFill>
                <a:schemeClr val="hlink"/>
              </a:solidFill>
              <a:prstDash val="sysDash"/>
              <a:miter lim="800000"/>
              <a:headEnd/>
              <a:tailEnd type="triangle" w="med" len="med"/>
            </a:ln>
          </p:spPr>
        </p:cxnSp>
        <p:cxnSp>
          <p:nvCxnSpPr>
            <p:cNvPr id="24" name="AutoShape 37">
              <a:extLst>
                <a:ext uri="{FF2B5EF4-FFF2-40B4-BE49-F238E27FC236}">
                  <a16:creationId xmlns:a16="http://schemas.microsoft.com/office/drawing/2014/main" id="{8C235265-5451-6AC3-FF81-1B2C9E251142}"/>
                </a:ext>
              </a:extLst>
            </p:cNvPr>
            <p:cNvCxnSpPr>
              <a:cxnSpLocks noChangeShapeType="1"/>
              <a:stCxn id="9" idx="0"/>
              <a:endCxn id="10" idx="1"/>
            </p:cNvCxnSpPr>
            <p:nvPr/>
          </p:nvCxnSpPr>
          <p:spPr bwMode="auto">
            <a:xfrm rot="5400000" flipH="1" flipV="1">
              <a:off x="1857416" y="1672685"/>
              <a:ext cx="256926" cy="1714666"/>
            </a:xfrm>
            <a:prstGeom prst="bentConnector2">
              <a:avLst/>
            </a:prstGeom>
            <a:noFill/>
            <a:ln w="57150">
              <a:solidFill>
                <a:srgbClr val="000066"/>
              </a:solidFill>
              <a:miter lim="800000"/>
              <a:headEnd/>
              <a:tailEnd type="triangle" w="med" len="med"/>
            </a:ln>
          </p:spPr>
        </p:cxnSp>
        <p:cxnSp>
          <p:nvCxnSpPr>
            <p:cNvPr id="25" name="AutoShape 38">
              <a:extLst>
                <a:ext uri="{FF2B5EF4-FFF2-40B4-BE49-F238E27FC236}">
                  <a16:creationId xmlns:a16="http://schemas.microsoft.com/office/drawing/2014/main" id="{ACC6121A-51D7-7E53-BA9A-193048D77C4A}"/>
                </a:ext>
              </a:extLst>
            </p:cNvPr>
            <p:cNvCxnSpPr>
              <a:cxnSpLocks noChangeShapeType="1"/>
              <a:stCxn id="8" idx="3"/>
              <a:endCxn id="7" idx="0"/>
            </p:cNvCxnSpPr>
            <p:nvPr/>
          </p:nvCxnSpPr>
          <p:spPr bwMode="auto">
            <a:xfrm>
              <a:off x="6084888" y="2312194"/>
              <a:ext cx="1867399" cy="262206"/>
            </a:xfrm>
            <a:prstGeom prst="bentConnector2">
              <a:avLst/>
            </a:prstGeom>
            <a:noFill/>
            <a:ln w="57150">
              <a:solidFill>
                <a:srgbClr val="000066"/>
              </a:solidFill>
              <a:miter lim="800000"/>
              <a:headEnd/>
              <a:tailEnd type="triangle" w="med" len="med"/>
            </a:ln>
          </p:spPr>
        </p:cxnSp>
        <p:sp>
          <p:nvSpPr>
            <p:cNvPr id="26" name="Line 32">
              <a:extLst>
                <a:ext uri="{FF2B5EF4-FFF2-40B4-BE49-F238E27FC236}">
                  <a16:creationId xmlns:a16="http://schemas.microsoft.com/office/drawing/2014/main" id="{51561827-F7A5-73AC-26D4-D1857FECB5BB}"/>
                </a:ext>
              </a:extLst>
            </p:cNvPr>
            <p:cNvSpPr>
              <a:spLocks noChangeShapeType="1"/>
            </p:cNvSpPr>
            <p:nvPr/>
          </p:nvSpPr>
          <p:spPr bwMode="auto">
            <a:xfrm flipV="1">
              <a:off x="3357554" y="3142219"/>
              <a:ext cx="642942" cy="785818"/>
            </a:xfrm>
            <a:prstGeom prst="line">
              <a:avLst/>
            </a:prstGeom>
            <a:noFill/>
            <a:ln w="57150">
              <a:solidFill>
                <a:srgbClr val="000066"/>
              </a:solidFill>
              <a:round/>
              <a:headEnd type="triangle" w="med" len="med"/>
              <a:tailEnd/>
            </a:ln>
          </p:spPr>
          <p:txBody>
            <a:bodyPr/>
            <a:lstStyle/>
            <a:p>
              <a:endParaRPr lang="it-IT"/>
            </a:p>
          </p:txBody>
        </p:sp>
      </p:grpSp>
      <p:sp>
        <p:nvSpPr>
          <p:cNvPr id="27" name="Rectangle 4">
            <a:extLst>
              <a:ext uri="{FF2B5EF4-FFF2-40B4-BE49-F238E27FC236}">
                <a16:creationId xmlns:a16="http://schemas.microsoft.com/office/drawing/2014/main" id="{E1CA061F-B7BF-2A43-4833-0ED172C2F4A9}"/>
              </a:ext>
            </a:extLst>
          </p:cNvPr>
          <p:cNvSpPr>
            <a:spLocks noChangeArrowheads="1"/>
          </p:cNvSpPr>
          <p:nvPr/>
        </p:nvSpPr>
        <p:spPr bwMode="auto">
          <a:xfrm>
            <a:off x="2845420" y="1590747"/>
            <a:ext cx="6697662" cy="597349"/>
          </a:xfrm>
          <a:prstGeom prst="rect">
            <a:avLst/>
          </a:prstGeom>
          <a:noFill/>
          <a:ln w="9525">
            <a:noFill/>
            <a:miter lim="800000"/>
            <a:headEnd/>
            <a:tailEnd/>
          </a:ln>
        </p:spPr>
        <p:txBody>
          <a:bodyPr lIns="92075" tIns="46038" rIns="92075" bIns="46038" anchor="b"/>
          <a:lstStyle/>
          <a:p>
            <a:pPr algn="ctr" fontAlgn="auto">
              <a:spcBef>
                <a:spcPts val="0"/>
              </a:spcBef>
              <a:spcAft>
                <a:spcPts val="0"/>
              </a:spcAft>
              <a:defRPr/>
            </a:pPr>
            <a:r>
              <a:rPr lang="it-IT" sz="2400" dirty="0">
                <a:solidFill>
                  <a:srgbClr val="333399"/>
                </a:solidFill>
                <a:latin typeface="Tahoma"/>
                <a:ea typeface="+mj-ea"/>
                <a:cs typeface="+mj-cs"/>
              </a:rPr>
              <a:t>Von Neumann machine</a:t>
            </a:r>
          </a:p>
        </p:txBody>
      </p:sp>
      <p:sp>
        <p:nvSpPr>
          <p:cNvPr id="28" name="Rettangolo 27">
            <a:extLst>
              <a:ext uri="{FF2B5EF4-FFF2-40B4-BE49-F238E27FC236}">
                <a16:creationId xmlns:a16="http://schemas.microsoft.com/office/drawing/2014/main" id="{3B40559B-7347-4D14-4913-1D775093FBF6}"/>
              </a:ext>
            </a:extLst>
          </p:cNvPr>
          <p:cNvSpPr/>
          <p:nvPr/>
        </p:nvSpPr>
        <p:spPr>
          <a:xfrm>
            <a:off x="4789487" y="4183234"/>
            <a:ext cx="3671888" cy="1584325"/>
          </a:xfrm>
          <a:prstGeom prst="rect">
            <a:avLst/>
          </a:prstGeom>
          <a:noFill/>
          <a:ln w="762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9" name="Line 1042">
            <a:extLst>
              <a:ext uri="{FF2B5EF4-FFF2-40B4-BE49-F238E27FC236}">
                <a16:creationId xmlns:a16="http://schemas.microsoft.com/office/drawing/2014/main" id="{924C31C1-D7E1-3E8B-3121-98F2669ACCB0}"/>
              </a:ext>
            </a:extLst>
          </p:cNvPr>
          <p:cNvSpPr>
            <a:spLocks noChangeShapeType="1"/>
          </p:cNvSpPr>
          <p:nvPr/>
        </p:nvSpPr>
        <p:spPr bwMode="auto">
          <a:xfrm flipH="1">
            <a:off x="7813675" y="2095671"/>
            <a:ext cx="865187" cy="2303463"/>
          </a:xfrm>
          <a:prstGeom prst="line">
            <a:avLst/>
          </a:prstGeom>
          <a:noFill/>
          <a:ln w="38100">
            <a:solidFill>
              <a:schemeClr val="tx1">
                <a:lumMod val="85000"/>
                <a:lumOff val="15000"/>
              </a:schemeClr>
            </a:solidFill>
            <a:miter lim="800000"/>
            <a:headEnd/>
            <a:tailEnd type="stealth" w="lg" len="lg"/>
          </a:ln>
        </p:spPr>
        <p:txBody>
          <a:bodyPr wrap="none"/>
          <a:lstStyle/>
          <a:p>
            <a:pPr fontAlgn="auto">
              <a:spcBef>
                <a:spcPts val="0"/>
              </a:spcBef>
              <a:spcAft>
                <a:spcPts val="0"/>
              </a:spcAft>
              <a:defRPr/>
            </a:pPr>
            <a:endParaRPr lang="en-GB">
              <a:latin typeface="+mn-lt"/>
              <a:cs typeface="+mn-cs"/>
            </a:endParaRPr>
          </a:p>
        </p:txBody>
      </p:sp>
    </p:spTree>
    <p:extLst>
      <p:ext uri="{BB962C8B-B14F-4D97-AF65-F5344CB8AC3E}">
        <p14:creationId xmlns:p14="http://schemas.microsoft.com/office/powerpoint/2010/main" val="148293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50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ppt_x</p:attrName>
                                        </p:attrNameLst>
                                      </p:cBhvr>
                                      <p:tavLst>
                                        <p:tav tm="0">
                                          <p:val>
                                            <p:strVal val="#ppt_x+#ppt_w/2"/>
                                          </p:val>
                                        </p:tav>
                                        <p:tav tm="100000">
                                          <p:val>
                                            <p:strVal val="#ppt_x"/>
                                          </p:val>
                                        </p:tav>
                                      </p:tavLst>
                                    </p:anim>
                                    <p:anim calcmode="lin" valueType="num">
                                      <p:cBhvr>
                                        <p:cTn id="8" dur="500" fill="hold"/>
                                        <p:tgtEl>
                                          <p:spTgt spid="29"/>
                                        </p:tgtEl>
                                        <p:attrNameLst>
                                          <p:attrName>ppt_y</p:attrName>
                                        </p:attrNameLst>
                                      </p:cBhvr>
                                      <p:tavLst>
                                        <p:tav tm="0">
                                          <p:val>
                                            <p:strVal val="#ppt_y"/>
                                          </p:val>
                                        </p:tav>
                                        <p:tav tm="100000">
                                          <p:val>
                                            <p:strVal val="#ppt_y"/>
                                          </p:val>
                                        </p:tav>
                                      </p:tavLst>
                                    </p:anim>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diamond(in)">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0">
            <a:extLst>
              <a:ext uri="{FF2B5EF4-FFF2-40B4-BE49-F238E27FC236}">
                <a16:creationId xmlns:a16="http://schemas.microsoft.com/office/drawing/2014/main" id="{18DEBCEF-5A73-CC76-8456-399C590D99CB}"/>
              </a:ext>
            </a:extLst>
          </p:cNvPr>
          <p:cNvGrpSpPr>
            <a:grpSpLocks/>
          </p:cNvGrpSpPr>
          <p:nvPr/>
        </p:nvGrpSpPr>
        <p:grpSpPr bwMode="auto">
          <a:xfrm>
            <a:off x="5799255" y="1744482"/>
            <a:ext cx="5029200" cy="3581400"/>
            <a:chOff x="1184" y="980"/>
            <a:chExt cx="3392" cy="2360"/>
          </a:xfrm>
        </p:grpSpPr>
        <p:pic>
          <p:nvPicPr>
            <p:cNvPr id="6" name="Picture 17">
              <a:extLst>
                <a:ext uri="{FF2B5EF4-FFF2-40B4-BE49-F238E27FC236}">
                  <a16:creationId xmlns:a16="http://schemas.microsoft.com/office/drawing/2014/main" id="{EB5A56ED-B33F-79F9-0B7F-4C261501E877}"/>
                </a:ext>
              </a:extLst>
            </p:cNvPr>
            <p:cNvPicPr>
              <a:picLocks noChangeAspect="1" noChangeArrowheads="1"/>
            </p:cNvPicPr>
            <p:nvPr/>
          </p:nvPicPr>
          <p:blipFill>
            <a:blip r:embed="rId2" cstate="print"/>
            <a:srcRect/>
            <a:stretch>
              <a:fillRect/>
            </a:stretch>
          </p:blipFill>
          <p:spPr bwMode="auto">
            <a:xfrm>
              <a:off x="1184" y="980"/>
              <a:ext cx="3392" cy="2360"/>
            </a:xfrm>
            <a:prstGeom prst="rect">
              <a:avLst/>
            </a:prstGeom>
            <a:noFill/>
            <a:ln w="9525">
              <a:noFill/>
              <a:miter lim="800000"/>
              <a:headEnd/>
              <a:tailEnd/>
            </a:ln>
          </p:spPr>
        </p:pic>
        <p:pic>
          <p:nvPicPr>
            <p:cNvPr id="7" name="Picture 19" descr="ALU2">
              <a:extLst>
                <a:ext uri="{FF2B5EF4-FFF2-40B4-BE49-F238E27FC236}">
                  <a16:creationId xmlns:a16="http://schemas.microsoft.com/office/drawing/2014/main" id="{6A9E0DA6-7242-1F45-6676-C30F28DE11AA}"/>
                </a:ext>
              </a:extLst>
            </p:cNvPr>
            <p:cNvPicPr>
              <a:picLocks noChangeAspect="1" noChangeArrowheads="1"/>
            </p:cNvPicPr>
            <p:nvPr/>
          </p:nvPicPr>
          <p:blipFill>
            <a:blip r:embed="rId3" cstate="print"/>
            <a:srcRect/>
            <a:stretch>
              <a:fillRect/>
            </a:stretch>
          </p:blipFill>
          <p:spPr bwMode="auto">
            <a:xfrm>
              <a:off x="1248" y="1056"/>
              <a:ext cx="3216" cy="2219"/>
            </a:xfrm>
            <a:prstGeom prst="rect">
              <a:avLst/>
            </a:prstGeom>
            <a:noFill/>
            <a:ln w="9525">
              <a:noFill/>
              <a:miter lim="800000"/>
              <a:headEnd/>
              <a:tailEnd/>
            </a:ln>
          </p:spPr>
        </p:pic>
      </p:grpSp>
      <p:sp>
        <p:nvSpPr>
          <p:cNvPr id="8" name="Rectangle 2">
            <a:extLst>
              <a:ext uri="{FF2B5EF4-FFF2-40B4-BE49-F238E27FC236}">
                <a16:creationId xmlns:a16="http://schemas.microsoft.com/office/drawing/2014/main" id="{92B3673C-B87E-EC0D-15BD-95BBFCA8F0AF}"/>
              </a:ext>
            </a:extLst>
          </p:cNvPr>
          <p:cNvSpPr>
            <a:spLocks noGrp="1" noChangeArrowheads="1"/>
          </p:cNvSpPr>
          <p:nvPr>
            <p:ph type="title"/>
          </p:nvPr>
        </p:nvSpPr>
        <p:spPr>
          <a:xfrm>
            <a:off x="2930643" y="874532"/>
            <a:ext cx="6516687" cy="709613"/>
          </a:xfrm>
        </p:spPr>
        <p:txBody>
          <a:bodyPr>
            <a:normAutofit/>
          </a:bodyPr>
          <a:lstStyle/>
          <a:p>
            <a:pPr algn="ctr" fontAlgn="auto">
              <a:spcAft>
                <a:spcPts val="0"/>
              </a:spcAft>
              <a:defRPr/>
            </a:pPr>
            <a:r>
              <a:rPr lang="it-IT" b="1" dirty="0" err="1">
                <a:solidFill>
                  <a:srgbClr val="333399"/>
                </a:solidFill>
              </a:rPr>
              <a:t>Asynchronous</a:t>
            </a:r>
            <a:r>
              <a:rPr lang="it-IT" b="1" dirty="0">
                <a:solidFill>
                  <a:srgbClr val="333399"/>
                </a:solidFill>
              </a:rPr>
              <a:t> </a:t>
            </a:r>
            <a:r>
              <a:rPr lang="it-IT" b="1" dirty="0" err="1">
                <a:solidFill>
                  <a:srgbClr val="333399"/>
                </a:solidFill>
              </a:rPr>
              <a:t>parallelism</a:t>
            </a:r>
            <a:endParaRPr lang="it-IT" b="1" dirty="0">
              <a:solidFill>
                <a:srgbClr val="333399"/>
              </a:solidFill>
            </a:endParaRPr>
          </a:p>
        </p:txBody>
      </p:sp>
      <p:sp>
        <p:nvSpPr>
          <p:cNvPr id="9" name="Rectangle 4">
            <a:extLst>
              <a:ext uri="{FF2B5EF4-FFF2-40B4-BE49-F238E27FC236}">
                <a16:creationId xmlns:a16="http://schemas.microsoft.com/office/drawing/2014/main" id="{2D6C886C-DA83-82D0-0E59-D8708A05AE00}"/>
              </a:ext>
            </a:extLst>
          </p:cNvPr>
          <p:cNvSpPr txBox="1">
            <a:spLocks noChangeArrowheads="1"/>
          </p:cNvSpPr>
          <p:nvPr/>
        </p:nvSpPr>
        <p:spPr>
          <a:xfrm>
            <a:off x="2084505" y="2620782"/>
            <a:ext cx="3581400" cy="1905000"/>
          </a:xfrm>
          <a:prstGeom prst="rect">
            <a:avLst/>
          </a:prstGeom>
          <a:solidFill>
            <a:srgbClr val="CCECFF">
              <a:alpha val="81175"/>
            </a:srgbClr>
          </a:solidFill>
          <a:ln>
            <a:solidFill>
              <a:srgbClr val="6600FF"/>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en-GB" sz="2400" dirty="0"/>
              <a:t>More CPUs (ALUs + CUs)</a:t>
            </a:r>
          </a:p>
          <a:p>
            <a:pPr>
              <a:buFont typeface="Wingdings" pitchFamily="2" charset="2"/>
              <a:buNone/>
            </a:pPr>
            <a:r>
              <a:rPr lang="en-GB" sz="2400" dirty="0"/>
              <a:t>execute in parallel</a:t>
            </a:r>
          </a:p>
          <a:p>
            <a:pPr>
              <a:buFont typeface="Wingdings" pitchFamily="2" charset="2"/>
              <a:buNone/>
            </a:pPr>
            <a:r>
              <a:rPr lang="en-GB" sz="2400" dirty="0"/>
              <a:t>the </a:t>
            </a:r>
            <a:r>
              <a:rPr lang="en-GB" sz="2400" b="1" i="1" dirty="0">
                <a:solidFill>
                  <a:schemeClr val="tx2"/>
                </a:solidFill>
              </a:rPr>
              <a:t>different instructions </a:t>
            </a:r>
          </a:p>
          <a:p>
            <a:pPr>
              <a:buFont typeface="Wingdings" pitchFamily="2" charset="2"/>
              <a:buNone/>
            </a:pPr>
            <a:r>
              <a:rPr lang="en-GB" sz="2400" dirty="0"/>
              <a:t>on</a:t>
            </a:r>
            <a:r>
              <a:rPr lang="en-GB" sz="2400" dirty="0">
                <a:solidFill>
                  <a:srgbClr val="000000"/>
                </a:solidFill>
              </a:rPr>
              <a:t> </a:t>
            </a:r>
            <a:r>
              <a:rPr lang="en-GB" sz="2400" b="1" i="1" dirty="0">
                <a:solidFill>
                  <a:schemeClr val="tx2"/>
                </a:solidFill>
              </a:rPr>
              <a:t>different data</a:t>
            </a:r>
            <a:endParaRPr lang="it-IT" sz="2400" dirty="0">
              <a:solidFill>
                <a:schemeClr val="tx2"/>
              </a:solidFill>
            </a:endParaRPr>
          </a:p>
        </p:txBody>
      </p:sp>
      <p:sp>
        <p:nvSpPr>
          <p:cNvPr id="10" name="Text Box 5">
            <a:extLst>
              <a:ext uri="{FF2B5EF4-FFF2-40B4-BE49-F238E27FC236}">
                <a16:creationId xmlns:a16="http://schemas.microsoft.com/office/drawing/2014/main" id="{F32E911D-55D8-E079-3EA1-AD7C3598701E}"/>
              </a:ext>
            </a:extLst>
          </p:cNvPr>
          <p:cNvSpPr txBox="1">
            <a:spLocks noChangeArrowheads="1"/>
          </p:cNvSpPr>
          <p:nvPr/>
        </p:nvSpPr>
        <p:spPr bwMode="auto">
          <a:xfrm>
            <a:off x="3645129" y="5540195"/>
            <a:ext cx="5406801" cy="954107"/>
          </a:xfrm>
          <a:prstGeom prst="rect">
            <a:avLst/>
          </a:prstGeom>
          <a:noFill/>
          <a:ln w="9525">
            <a:noFill/>
            <a:miter lim="800000"/>
            <a:headEnd/>
            <a:tailEnd/>
          </a:ln>
        </p:spPr>
        <p:txBody>
          <a:bodyPr wrap="none">
            <a:spAutoFit/>
          </a:bodyPr>
          <a:lstStyle/>
          <a:p>
            <a:pPr algn="ctr" eaLnBrk="0" hangingPunct="0"/>
            <a:r>
              <a:rPr lang="en-GB" sz="2800" dirty="0">
                <a:solidFill>
                  <a:schemeClr val="tx2"/>
                </a:solidFill>
              </a:rPr>
              <a:t>Computers MIMD</a:t>
            </a:r>
          </a:p>
          <a:p>
            <a:pPr algn="ctr" eaLnBrk="0" hangingPunct="0"/>
            <a:r>
              <a:rPr lang="en-GB" sz="2800" b="1" i="1" dirty="0">
                <a:solidFill>
                  <a:schemeClr val="tx2"/>
                </a:solidFill>
              </a:rPr>
              <a:t>(Multiple Instruction Multiple Data)</a:t>
            </a:r>
            <a:endParaRPr lang="it-IT" sz="2800" dirty="0">
              <a:solidFill>
                <a:schemeClr val="tx2"/>
              </a:solidFill>
            </a:endParaRPr>
          </a:p>
        </p:txBody>
      </p:sp>
    </p:spTree>
    <p:extLst>
      <p:ext uri="{BB962C8B-B14F-4D97-AF65-F5344CB8AC3E}">
        <p14:creationId xmlns:p14="http://schemas.microsoft.com/office/powerpoint/2010/main" val="281023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bg/>
                                          </p:spTgt>
                                        </p:tgtEl>
                                        <p:attrNameLst>
                                          <p:attrName>style.visibility</p:attrName>
                                        </p:attrNameLst>
                                      </p:cBhvr>
                                      <p:to>
                                        <p:strVal val="visible"/>
                                      </p:to>
                                    </p:set>
                                    <p:animEffect transition="in" filter="dissolve">
                                      <p:cBhvr>
                                        <p:cTn id="12" dur="500"/>
                                        <p:tgtEl>
                                          <p:spTgt spid="9">
                                            <p:bg/>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dissolve">
                                      <p:cBhvr>
                                        <p:cTn id="15" dur="500"/>
                                        <p:tgtEl>
                                          <p:spTgt spid="9">
                                            <p:txEl>
                                              <p:pRg st="0" end="0"/>
                                            </p:txEl>
                                          </p:spTgt>
                                        </p:tgtEl>
                                      </p:cBhvr>
                                    </p:animEffect>
                                  </p:childTnLst>
                                </p:cTn>
                              </p:par>
                            </p:childTnLst>
                          </p:cTn>
                        </p:par>
                        <p:par>
                          <p:cTn id="16" fill="hold">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Effect transition="in" filter="dissolve">
                                      <p:cBhvr>
                                        <p:cTn id="19" dur="500"/>
                                        <p:tgtEl>
                                          <p:spTgt spid="9">
                                            <p:txEl>
                                              <p:pRg st="1" end="1"/>
                                            </p:txEl>
                                          </p:spTgt>
                                        </p:tgtEl>
                                      </p:cBhvr>
                                    </p:animEffect>
                                  </p:childTnLst>
                                </p:cTn>
                              </p:par>
                            </p:childTnLst>
                          </p:cTn>
                        </p:par>
                        <p:par>
                          <p:cTn id="20" fill="hold">
                            <p:stCondLst>
                              <p:cond delay="1000"/>
                            </p:stCondLst>
                            <p:childTnLst>
                              <p:par>
                                <p:cTn id="21" presetID="9" presetClass="entr" presetSubtype="0" fill="hold" grpId="0" nodeType="after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dissolve">
                                      <p:cBhvr>
                                        <p:cTn id="23" dur="500"/>
                                        <p:tgtEl>
                                          <p:spTgt spid="9">
                                            <p:txEl>
                                              <p:pRg st="2" end="2"/>
                                            </p:txEl>
                                          </p:spTgt>
                                        </p:tgtEl>
                                      </p:cBhvr>
                                    </p:animEffect>
                                  </p:childTnLst>
                                </p:cTn>
                              </p:par>
                            </p:childTnLst>
                          </p:cTn>
                        </p:par>
                        <p:par>
                          <p:cTn id="24" fill="hold">
                            <p:stCondLst>
                              <p:cond delay="1500"/>
                            </p:stCondLst>
                            <p:childTnLst>
                              <p:par>
                                <p:cTn id="25" presetID="9" presetClass="entr" presetSubtype="0" fill="hold" grpId="0" nodeType="after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dissolve">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7"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nimBg="1" autoUpdateAnimBg="0"/>
      <p:bldP spid="10"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CE3BC8F1-44E3-C0FD-E436-21F2C8082F62}"/>
              </a:ext>
            </a:extLst>
          </p:cNvPr>
          <p:cNvSpPr>
            <a:spLocks noChangeArrowheads="1"/>
          </p:cNvSpPr>
          <p:nvPr/>
        </p:nvSpPr>
        <p:spPr bwMode="auto">
          <a:xfrm>
            <a:off x="1887092" y="1041400"/>
            <a:ext cx="8822184" cy="1143000"/>
          </a:xfrm>
          <a:prstGeom prst="rect">
            <a:avLst/>
          </a:prstGeom>
          <a:noFill/>
          <a:ln w="9525">
            <a:noFill/>
            <a:miter lim="800000"/>
            <a:headEnd/>
            <a:tailEnd/>
          </a:ln>
        </p:spPr>
        <p:txBody>
          <a:bodyPr anchor="b"/>
          <a:lstStyle/>
          <a:p>
            <a:pPr algn="ctr" fontAlgn="auto">
              <a:spcBef>
                <a:spcPts val="0"/>
              </a:spcBef>
              <a:spcAft>
                <a:spcPts val="0"/>
              </a:spcAft>
              <a:defRPr/>
            </a:pPr>
            <a:r>
              <a:rPr lang="it-IT" sz="3600" dirty="0" err="1">
                <a:solidFill>
                  <a:srgbClr val="333399"/>
                </a:solidFill>
                <a:latin typeface="Tahoma"/>
                <a:ea typeface="+mj-ea"/>
                <a:cs typeface="+mj-cs"/>
              </a:rPr>
              <a:t>Flynn's</a:t>
            </a:r>
            <a:r>
              <a:rPr lang="it-IT" sz="3600" dirty="0">
                <a:solidFill>
                  <a:srgbClr val="333399"/>
                </a:solidFill>
                <a:latin typeface="Tahoma"/>
                <a:ea typeface="+mj-ea"/>
                <a:cs typeface="+mj-cs"/>
              </a:rPr>
              <a:t> </a:t>
            </a:r>
            <a:r>
              <a:rPr lang="it-IT" sz="3600" dirty="0" err="1">
                <a:solidFill>
                  <a:srgbClr val="333399"/>
                </a:solidFill>
                <a:latin typeface="Tahoma"/>
                <a:ea typeface="+mj-ea"/>
                <a:cs typeface="+mj-cs"/>
              </a:rPr>
              <a:t>taxonomy</a:t>
            </a:r>
            <a:r>
              <a:rPr lang="it-IT" sz="3600" dirty="0">
                <a:solidFill>
                  <a:srgbClr val="333399"/>
                </a:solidFill>
                <a:latin typeface="Tahoma"/>
                <a:ea typeface="+mj-ea"/>
                <a:cs typeface="+mj-cs"/>
              </a:rPr>
              <a:t> (</a:t>
            </a:r>
            <a:r>
              <a:rPr lang="it-IT" sz="3600" dirty="0" err="1">
                <a:solidFill>
                  <a:srgbClr val="333399"/>
                </a:solidFill>
                <a:latin typeface="Tahoma"/>
                <a:ea typeface="+mj-ea"/>
                <a:cs typeface="+mj-cs"/>
              </a:rPr>
              <a:t>since</a:t>
            </a:r>
            <a:r>
              <a:rPr lang="it-IT" sz="3600" dirty="0">
                <a:solidFill>
                  <a:srgbClr val="333399"/>
                </a:solidFill>
                <a:latin typeface="Tahoma"/>
                <a:ea typeface="+mj-ea"/>
                <a:cs typeface="+mj-cs"/>
              </a:rPr>
              <a:t> 1966)</a:t>
            </a:r>
          </a:p>
        </p:txBody>
      </p:sp>
      <p:sp>
        <p:nvSpPr>
          <p:cNvPr id="6" name="Text Box 3">
            <a:extLst>
              <a:ext uri="{FF2B5EF4-FFF2-40B4-BE49-F238E27FC236}">
                <a16:creationId xmlns:a16="http://schemas.microsoft.com/office/drawing/2014/main" id="{50F31C51-8565-C8E9-4B4A-83D426537A01}"/>
              </a:ext>
            </a:extLst>
          </p:cNvPr>
          <p:cNvSpPr txBox="1">
            <a:spLocks noChangeArrowheads="1"/>
          </p:cNvSpPr>
          <p:nvPr/>
        </p:nvSpPr>
        <p:spPr bwMode="auto">
          <a:xfrm>
            <a:off x="4191001" y="2598738"/>
            <a:ext cx="1915909" cy="646331"/>
          </a:xfrm>
          <a:prstGeom prst="rect">
            <a:avLst/>
          </a:prstGeom>
          <a:noFill/>
          <a:ln w="9525">
            <a:noFill/>
            <a:miter lim="800000"/>
            <a:headEnd/>
            <a:tailEnd/>
          </a:ln>
        </p:spPr>
        <p:txBody>
          <a:bodyPr wrap="none">
            <a:spAutoFit/>
          </a:bodyPr>
          <a:lstStyle/>
          <a:p>
            <a:r>
              <a:rPr lang="it-IT" sz="3600" dirty="0"/>
              <a:t>Computer</a:t>
            </a:r>
          </a:p>
        </p:txBody>
      </p:sp>
      <p:grpSp>
        <p:nvGrpSpPr>
          <p:cNvPr id="7" name="Group 4">
            <a:extLst>
              <a:ext uri="{FF2B5EF4-FFF2-40B4-BE49-F238E27FC236}">
                <a16:creationId xmlns:a16="http://schemas.microsoft.com/office/drawing/2014/main" id="{8B0E79ED-9255-F2F2-228C-17A4925EF83F}"/>
              </a:ext>
            </a:extLst>
          </p:cNvPr>
          <p:cNvGrpSpPr>
            <a:grpSpLocks/>
          </p:cNvGrpSpPr>
          <p:nvPr/>
        </p:nvGrpSpPr>
        <p:grpSpPr bwMode="auto">
          <a:xfrm>
            <a:off x="2617788" y="3216275"/>
            <a:ext cx="2667000" cy="1570038"/>
            <a:chOff x="1008" y="1728"/>
            <a:chExt cx="1680" cy="989"/>
          </a:xfrm>
        </p:grpSpPr>
        <p:sp>
          <p:nvSpPr>
            <p:cNvPr id="8" name="Text Box 5">
              <a:extLst>
                <a:ext uri="{FF2B5EF4-FFF2-40B4-BE49-F238E27FC236}">
                  <a16:creationId xmlns:a16="http://schemas.microsoft.com/office/drawing/2014/main" id="{31C2FE3B-3151-0AB0-5DC2-989092AE90F2}"/>
                </a:ext>
              </a:extLst>
            </p:cNvPr>
            <p:cNvSpPr txBox="1">
              <a:spLocks noChangeArrowheads="1"/>
            </p:cNvSpPr>
            <p:nvPr/>
          </p:nvSpPr>
          <p:spPr bwMode="auto">
            <a:xfrm>
              <a:off x="1008" y="2352"/>
              <a:ext cx="726" cy="365"/>
            </a:xfrm>
            <a:prstGeom prst="rect">
              <a:avLst/>
            </a:prstGeom>
            <a:noFill/>
            <a:ln w="9525">
              <a:noFill/>
              <a:miter lim="800000"/>
              <a:headEnd/>
              <a:tailEnd/>
            </a:ln>
          </p:spPr>
          <p:txBody>
            <a:bodyPr wrap="none">
              <a:spAutoFit/>
            </a:bodyPr>
            <a:lstStyle/>
            <a:p>
              <a:r>
                <a:rPr lang="it-IT" sz="3200">
                  <a:solidFill>
                    <a:srgbClr val="FF6600"/>
                  </a:solidFill>
                </a:rPr>
                <a:t>SIMD</a:t>
              </a:r>
            </a:p>
          </p:txBody>
        </p:sp>
        <p:sp>
          <p:nvSpPr>
            <p:cNvPr id="9" name="Line 6">
              <a:extLst>
                <a:ext uri="{FF2B5EF4-FFF2-40B4-BE49-F238E27FC236}">
                  <a16:creationId xmlns:a16="http://schemas.microsoft.com/office/drawing/2014/main" id="{03CF0494-9658-C78E-C62F-A60F9EA6847D}"/>
                </a:ext>
              </a:extLst>
            </p:cNvPr>
            <p:cNvSpPr>
              <a:spLocks noChangeShapeType="1"/>
            </p:cNvSpPr>
            <p:nvPr/>
          </p:nvSpPr>
          <p:spPr bwMode="auto">
            <a:xfrm flipH="1">
              <a:off x="1776" y="1728"/>
              <a:ext cx="912" cy="576"/>
            </a:xfrm>
            <a:prstGeom prst="line">
              <a:avLst/>
            </a:prstGeom>
            <a:noFill/>
            <a:ln w="38100">
              <a:solidFill>
                <a:schemeClr val="tx1"/>
              </a:solidFill>
              <a:miter lim="800000"/>
              <a:headEnd/>
              <a:tailEnd type="triangle" w="med" len="med"/>
            </a:ln>
          </p:spPr>
          <p:txBody>
            <a:bodyPr wrap="none"/>
            <a:lstStyle/>
            <a:p>
              <a:endParaRPr lang="it-IT"/>
            </a:p>
          </p:txBody>
        </p:sp>
      </p:grpSp>
      <p:grpSp>
        <p:nvGrpSpPr>
          <p:cNvPr id="10" name="Group 7">
            <a:extLst>
              <a:ext uri="{FF2B5EF4-FFF2-40B4-BE49-F238E27FC236}">
                <a16:creationId xmlns:a16="http://schemas.microsoft.com/office/drawing/2014/main" id="{B7A8A588-948D-71E7-D6CE-A925255349F6}"/>
              </a:ext>
            </a:extLst>
          </p:cNvPr>
          <p:cNvGrpSpPr>
            <a:grpSpLocks/>
          </p:cNvGrpSpPr>
          <p:nvPr/>
        </p:nvGrpSpPr>
        <p:grpSpPr bwMode="auto">
          <a:xfrm>
            <a:off x="5208588" y="3232150"/>
            <a:ext cx="2266950" cy="1600200"/>
            <a:chOff x="2640" y="1728"/>
            <a:chExt cx="1428" cy="1008"/>
          </a:xfrm>
        </p:grpSpPr>
        <p:sp>
          <p:nvSpPr>
            <p:cNvPr id="11" name="Text Box 8">
              <a:extLst>
                <a:ext uri="{FF2B5EF4-FFF2-40B4-BE49-F238E27FC236}">
                  <a16:creationId xmlns:a16="http://schemas.microsoft.com/office/drawing/2014/main" id="{D438193D-BFB4-1BDF-E181-107689F7C9B4}"/>
                </a:ext>
              </a:extLst>
            </p:cNvPr>
            <p:cNvSpPr txBox="1">
              <a:spLocks noChangeArrowheads="1"/>
            </p:cNvSpPr>
            <p:nvPr/>
          </p:nvSpPr>
          <p:spPr bwMode="auto">
            <a:xfrm>
              <a:off x="3206" y="2332"/>
              <a:ext cx="862" cy="404"/>
            </a:xfrm>
            <a:prstGeom prst="rect">
              <a:avLst/>
            </a:prstGeom>
            <a:noFill/>
            <a:ln w="9525">
              <a:noFill/>
              <a:miter lim="800000"/>
              <a:headEnd/>
              <a:tailEnd/>
            </a:ln>
          </p:spPr>
          <p:txBody>
            <a:bodyPr wrap="none">
              <a:spAutoFit/>
            </a:bodyPr>
            <a:lstStyle/>
            <a:p>
              <a:r>
                <a:rPr lang="it-IT" sz="3600">
                  <a:solidFill>
                    <a:srgbClr val="FF6600"/>
                  </a:solidFill>
                </a:rPr>
                <a:t>MIMD</a:t>
              </a:r>
            </a:p>
          </p:txBody>
        </p:sp>
        <p:sp>
          <p:nvSpPr>
            <p:cNvPr id="12" name="Line 9">
              <a:extLst>
                <a:ext uri="{FF2B5EF4-FFF2-40B4-BE49-F238E27FC236}">
                  <a16:creationId xmlns:a16="http://schemas.microsoft.com/office/drawing/2014/main" id="{7AFD22F6-B289-AC99-C312-CE9E32657388}"/>
                </a:ext>
              </a:extLst>
            </p:cNvPr>
            <p:cNvSpPr>
              <a:spLocks noChangeShapeType="1"/>
            </p:cNvSpPr>
            <p:nvPr/>
          </p:nvSpPr>
          <p:spPr bwMode="auto">
            <a:xfrm>
              <a:off x="2640" y="1728"/>
              <a:ext cx="768" cy="528"/>
            </a:xfrm>
            <a:prstGeom prst="line">
              <a:avLst/>
            </a:prstGeom>
            <a:noFill/>
            <a:ln w="38100">
              <a:solidFill>
                <a:schemeClr val="tx1"/>
              </a:solidFill>
              <a:miter lim="800000"/>
              <a:headEnd/>
              <a:tailEnd type="triangle" w="med" len="med"/>
            </a:ln>
          </p:spPr>
          <p:txBody>
            <a:bodyPr wrap="none"/>
            <a:lstStyle/>
            <a:p>
              <a:endParaRPr lang="it-IT"/>
            </a:p>
          </p:txBody>
        </p:sp>
      </p:grpSp>
      <p:sp>
        <p:nvSpPr>
          <p:cNvPr id="13" name="Text Box 29">
            <a:extLst>
              <a:ext uri="{FF2B5EF4-FFF2-40B4-BE49-F238E27FC236}">
                <a16:creationId xmlns:a16="http://schemas.microsoft.com/office/drawing/2014/main" id="{58A586E5-7EF8-0319-80C1-FB19F222AC92}"/>
              </a:ext>
            </a:extLst>
          </p:cNvPr>
          <p:cNvSpPr txBox="1">
            <a:spLocks noChangeArrowheads="1"/>
          </p:cNvSpPr>
          <p:nvPr/>
        </p:nvSpPr>
        <p:spPr bwMode="auto">
          <a:xfrm>
            <a:off x="8204201" y="2800350"/>
            <a:ext cx="955675" cy="519113"/>
          </a:xfrm>
          <a:prstGeom prst="rect">
            <a:avLst/>
          </a:prstGeom>
          <a:noFill/>
          <a:ln w="9525">
            <a:noFill/>
            <a:miter lim="800000"/>
            <a:headEnd/>
            <a:tailEnd/>
          </a:ln>
        </p:spPr>
        <p:txBody>
          <a:bodyPr wrap="none">
            <a:spAutoFit/>
          </a:bodyPr>
          <a:lstStyle/>
          <a:p>
            <a:r>
              <a:rPr lang="it-IT" sz="2800">
                <a:solidFill>
                  <a:srgbClr val="FF6600"/>
                </a:solidFill>
              </a:rPr>
              <a:t>SISD</a:t>
            </a:r>
          </a:p>
        </p:txBody>
      </p:sp>
      <p:sp>
        <p:nvSpPr>
          <p:cNvPr id="14" name="Line 30">
            <a:extLst>
              <a:ext uri="{FF2B5EF4-FFF2-40B4-BE49-F238E27FC236}">
                <a16:creationId xmlns:a16="http://schemas.microsoft.com/office/drawing/2014/main" id="{28092455-9B33-F8BE-4637-A85DD92B53A7}"/>
              </a:ext>
            </a:extLst>
          </p:cNvPr>
          <p:cNvSpPr>
            <a:spLocks noChangeShapeType="1"/>
          </p:cNvSpPr>
          <p:nvPr/>
        </p:nvSpPr>
        <p:spPr bwMode="auto">
          <a:xfrm>
            <a:off x="5272088" y="3248025"/>
            <a:ext cx="2879725" cy="719138"/>
          </a:xfrm>
          <a:prstGeom prst="line">
            <a:avLst/>
          </a:prstGeom>
          <a:noFill/>
          <a:ln w="38100">
            <a:solidFill>
              <a:schemeClr val="tx1"/>
            </a:solidFill>
            <a:miter lim="800000"/>
            <a:headEnd/>
            <a:tailEnd type="triangle" w="med" len="med"/>
          </a:ln>
        </p:spPr>
        <p:txBody>
          <a:bodyPr wrap="none"/>
          <a:lstStyle/>
          <a:p>
            <a:endParaRPr lang="it-IT"/>
          </a:p>
        </p:txBody>
      </p:sp>
      <p:sp>
        <p:nvSpPr>
          <p:cNvPr id="15" name="Text Box 31">
            <a:extLst>
              <a:ext uri="{FF2B5EF4-FFF2-40B4-BE49-F238E27FC236}">
                <a16:creationId xmlns:a16="http://schemas.microsoft.com/office/drawing/2014/main" id="{0C918AB0-172C-CBB0-A352-D8A2E7C96B7A}"/>
              </a:ext>
            </a:extLst>
          </p:cNvPr>
          <p:cNvSpPr txBox="1">
            <a:spLocks noChangeArrowheads="1"/>
          </p:cNvSpPr>
          <p:nvPr/>
        </p:nvSpPr>
        <p:spPr bwMode="auto">
          <a:xfrm>
            <a:off x="8656638" y="3127375"/>
            <a:ext cx="1534394" cy="338554"/>
          </a:xfrm>
          <a:prstGeom prst="rect">
            <a:avLst/>
          </a:prstGeom>
          <a:noFill/>
          <a:ln w="9525">
            <a:noFill/>
            <a:miter lim="800000"/>
            <a:headEnd/>
            <a:tailEnd/>
          </a:ln>
        </p:spPr>
        <p:txBody>
          <a:bodyPr wrap="none">
            <a:spAutoFit/>
          </a:bodyPr>
          <a:lstStyle/>
          <a:p>
            <a:r>
              <a:rPr lang="it-IT" sz="1600" b="1" dirty="0" err="1"/>
              <a:t>monoprocessor</a:t>
            </a:r>
            <a:endParaRPr lang="it-IT" sz="1600" b="1" dirty="0"/>
          </a:p>
        </p:txBody>
      </p:sp>
      <p:sp>
        <p:nvSpPr>
          <p:cNvPr id="16" name="Line 32">
            <a:extLst>
              <a:ext uri="{FF2B5EF4-FFF2-40B4-BE49-F238E27FC236}">
                <a16:creationId xmlns:a16="http://schemas.microsoft.com/office/drawing/2014/main" id="{A8E4846E-8B82-E2F5-5A7C-CC1C5301F5C2}"/>
              </a:ext>
            </a:extLst>
          </p:cNvPr>
          <p:cNvSpPr>
            <a:spLocks noChangeShapeType="1"/>
          </p:cNvSpPr>
          <p:nvPr/>
        </p:nvSpPr>
        <p:spPr bwMode="auto">
          <a:xfrm flipV="1">
            <a:off x="5237163" y="3081338"/>
            <a:ext cx="3024188" cy="144462"/>
          </a:xfrm>
          <a:prstGeom prst="line">
            <a:avLst/>
          </a:prstGeom>
          <a:noFill/>
          <a:ln w="38100">
            <a:solidFill>
              <a:schemeClr val="tx1"/>
            </a:solidFill>
            <a:miter lim="800000"/>
            <a:headEnd/>
            <a:tailEnd type="triangle" w="med" len="med"/>
          </a:ln>
        </p:spPr>
        <p:txBody>
          <a:bodyPr wrap="none"/>
          <a:lstStyle/>
          <a:p>
            <a:endParaRPr lang="it-IT"/>
          </a:p>
        </p:txBody>
      </p:sp>
      <p:sp>
        <p:nvSpPr>
          <p:cNvPr id="17" name="Text Box 33">
            <a:extLst>
              <a:ext uri="{FF2B5EF4-FFF2-40B4-BE49-F238E27FC236}">
                <a16:creationId xmlns:a16="http://schemas.microsoft.com/office/drawing/2014/main" id="{C9B1170D-6830-3F72-431D-65F91C0BC8CE}"/>
              </a:ext>
            </a:extLst>
          </p:cNvPr>
          <p:cNvSpPr txBox="1">
            <a:spLocks noChangeArrowheads="1"/>
          </p:cNvSpPr>
          <p:nvPr/>
        </p:nvSpPr>
        <p:spPr bwMode="auto">
          <a:xfrm>
            <a:off x="8223251" y="3879850"/>
            <a:ext cx="1031875" cy="519113"/>
          </a:xfrm>
          <a:prstGeom prst="rect">
            <a:avLst/>
          </a:prstGeom>
          <a:noFill/>
          <a:ln w="9525">
            <a:noFill/>
            <a:miter lim="800000"/>
            <a:headEnd/>
            <a:tailEnd/>
          </a:ln>
        </p:spPr>
        <p:txBody>
          <a:bodyPr wrap="none">
            <a:spAutoFit/>
          </a:bodyPr>
          <a:lstStyle/>
          <a:p>
            <a:r>
              <a:rPr lang="it-IT" sz="2800">
                <a:solidFill>
                  <a:srgbClr val="FF6600"/>
                </a:solidFill>
              </a:rPr>
              <a:t>MISD</a:t>
            </a:r>
          </a:p>
        </p:txBody>
      </p:sp>
      <p:sp>
        <p:nvSpPr>
          <p:cNvPr id="18" name="Text Box 36">
            <a:extLst>
              <a:ext uri="{FF2B5EF4-FFF2-40B4-BE49-F238E27FC236}">
                <a16:creationId xmlns:a16="http://schemas.microsoft.com/office/drawing/2014/main" id="{BFBDB779-8BE7-2749-0955-C8D3F1751C34}"/>
              </a:ext>
            </a:extLst>
          </p:cNvPr>
          <p:cNvSpPr txBox="1">
            <a:spLocks noChangeArrowheads="1"/>
          </p:cNvSpPr>
          <p:nvPr/>
        </p:nvSpPr>
        <p:spPr bwMode="auto">
          <a:xfrm>
            <a:off x="2030413" y="4614863"/>
            <a:ext cx="2357438" cy="769937"/>
          </a:xfrm>
          <a:prstGeom prst="rect">
            <a:avLst/>
          </a:prstGeom>
          <a:noFill/>
          <a:ln w="9525">
            <a:noFill/>
            <a:miter lim="800000"/>
            <a:headEnd/>
            <a:tailEnd/>
          </a:ln>
        </p:spPr>
        <p:txBody>
          <a:bodyPr wrap="none">
            <a:spAutoFit/>
          </a:bodyPr>
          <a:lstStyle/>
          <a:p>
            <a:r>
              <a:rPr lang="it-IT" sz="1600" b="1"/>
              <a:t>Array processors</a:t>
            </a:r>
          </a:p>
          <a:p>
            <a:r>
              <a:rPr lang="it-IT" sz="1400"/>
              <a:t>Connection Machine (1988)</a:t>
            </a:r>
          </a:p>
          <a:p>
            <a:endParaRPr lang="it-IT" sz="1400"/>
          </a:p>
        </p:txBody>
      </p:sp>
      <p:sp>
        <p:nvSpPr>
          <p:cNvPr id="19" name="Text Box 31">
            <a:extLst>
              <a:ext uri="{FF2B5EF4-FFF2-40B4-BE49-F238E27FC236}">
                <a16:creationId xmlns:a16="http://schemas.microsoft.com/office/drawing/2014/main" id="{6C14C852-3B0B-3FE4-430F-682277F31E9E}"/>
              </a:ext>
            </a:extLst>
          </p:cNvPr>
          <p:cNvSpPr txBox="1">
            <a:spLocks noChangeArrowheads="1"/>
          </p:cNvSpPr>
          <p:nvPr/>
        </p:nvSpPr>
        <p:spPr bwMode="auto">
          <a:xfrm>
            <a:off x="8655051" y="4351338"/>
            <a:ext cx="1008062" cy="338137"/>
          </a:xfrm>
          <a:prstGeom prst="rect">
            <a:avLst/>
          </a:prstGeom>
          <a:noFill/>
          <a:ln w="9525">
            <a:noFill/>
            <a:miter lim="800000"/>
            <a:headEnd/>
            <a:tailEnd/>
          </a:ln>
        </p:spPr>
        <p:txBody>
          <a:bodyPr wrap="none">
            <a:spAutoFit/>
          </a:bodyPr>
          <a:lstStyle/>
          <a:p>
            <a:r>
              <a:rPr lang="it-IT" sz="1600" b="1"/>
              <a:t>pipeline</a:t>
            </a:r>
          </a:p>
        </p:txBody>
      </p:sp>
    </p:spTree>
    <p:extLst>
      <p:ext uri="{BB962C8B-B14F-4D97-AF65-F5344CB8AC3E}">
        <p14:creationId xmlns:p14="http://schemas.microsoft.com/office/powerpoint/2010/main" val="60263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5D78D4D-686E-D322-9013-4FC362F7A8D1}"/>
              </a:ext>
            </a:extLst>
          </p:cNvPr>
          <p:cNvSpPr>
            <a:spLocks noGrp="1" noChangeArrowheads="1"/>
          </p:cNvSpPr>
          <p:nvPr>
            <p:ph type="title"/>
          </p:nvPr>
        </p:nvSpPr>
        <p:spPr>
          <a:xfrm>
            <a:off x="3746852" y="585980"/>
            <a:ext cx="4421187" cy="758825"/>
          </a:xfrm>
        </p:spPr>
        <p:txBody>
          <a:bodyPr/>
          <a:lstStyle/>
          <a:p>
            <a:r>
              <a:rPr lang="it-IT">
                <a:solidFill>
                  <a:srgbClr val="333399"/>
                </a:solidFill>
              </a:rPr>
              <a:t>MIMD</a:t>
            </a:r>
          </a:p>
        </p:txBody>
      </p:sp>
      <p:sp>
        <p:nvSpPr>
          <p:cNvPr id="6" name="Rectangle 3">
            <a:extLst>
              <a:ext uri="{FF2B5EF4-FFF2-40B4-BE49-F238E27FC236}">
                <a16:creationId xmlns:a16="http://schemas.microsoft.com/office/drawing/2014/main" id="{D11995C0-116E-0C0B-BF85-A9268B8780A5}"/>
              </a:ext>
            </a:extLst>
          </p:cNvPr>
          <p:cNvSpPr txBox="1">
            <a:spLocks noChangeArrowheads="1"/>
          </p:cNvSpPr>
          <p:nvPr/>
        </p:nvSpPr>
        <p:spPr>
          <a:xfrm>
            <a:off x="7896577" y="1763905"/>
            <a:ext cx="3160712" cy="121443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gn="ctr">
              <a:spcBef>
                <a:spcPts val="580"/>
              </a:spcBef>
              <a:buFont typeface="Wingdings" pitchFamily="2" charset="2"/>
              <a:buNone/>
              <a:defRPr/>
            </a:pPr>
            <a:r>
              <a:rPr lang="en-GB" sz="2400">
                <a:solidFill>
                  <a:schemeClr val="tx2"/>
                </a:solidFill>
              </a:rPr>
              <a:t>Computer MIMD with</a:t>
            </a:r>
          </a:p>
          <a:p>
            <a:pPr marL="274320" indent="-274320" algn="ctr">
              <a:spcBef>
                <a:spcPts val="580"/>
              </a:spcBef>
              <a:buFont typeface="Wingdings" pitchFamily="2" charset="2"/>
              <a:buNone/>
              <a:defRPr/>
            </a:pPr>
            <a:r>
              <a:rPr lang="en-GB" sz="2400">
                <a:solidFill>
                  <a:schemeClr val="hlink"/>
                </a:solidFill>
              </a:rPr>
              <a:t>Shared Memory</a:t>
            </a:r>
          </a:p>
          <a:p>
            <a:pPr marL="274320" indent="-274320" algn="ctr">
              <a:spcBef>
                <a:spcPts val="580"/>
              </a:spcBef>
              <a:buFont typeface="Wingdings" pitchFamily="2" charset="2"/>
              <a:buNone/>
              <a:defRPr/>
            </a:pPr>
            <a:r>
              <a:rPr lang="en-GB" sz="2400"/>
              <a:t>(SM)</a:t>
            </a:r>
            <a:endParaRPr lang="it-IT" sz="2400" dirty="0"/>
          </a:p>
        </p:txBody>
      </p:sp>
      <p:grpSp>
        <p:nvGrpSpPr>
          <p:cNvPr id="7" name="Group 262">
            <a:extLst>
              <a:ext uri="{FF2B5EF4-FFF2-40B4-BE49-F238E27FC236}">
                <a16:creationId xmlns:a16="http://schemas.microsoft.com/office/drawing/2014/main" id="{A77DC008-FA24-40F1-E9E3-858414720F39}"/>
              </a:ext>
            </a:extLst>
          </p:cNvPr>
          <p:cNvGrpSpPr>
            <a:grpSpLocks/>
          </p:cNvGrpSpPr>
          <p:nvPr/>
        </p:nvGrpSpPr>
        <p:grpSpPr bwMode="auto">
          <a:xfrm>
            <a:off x="7529864" y="3354580"/>
            <a:ext cx="3886200" cy="2590800"/>
            <a:chOff x="1488" y="1680"/>
            <a:chExt cx="2799" cy="1875"/>
          </a:xfrm>
        </p:grpSpPr>
        <p:sp>
          <p:nvSpPr>
            <p:cNvPr id="8" name="Rectangle 205">
              <a:extLst>
                <a:ext uri="{FF2B5EF4-FFF2-40B4-BE49-F238E27FC236}">
                  <a16:creationId xmlns:a16="http://schemas.microsoft.com/office/drawing/2014/main" id="{73E70C98-6891-B59B-B9F0-4BFAF53E7DC0}"/>
                </a:ext>
              </a:extLst>
            </p:cNvPr>
            <p:cNvSpPr>
              <a:spLocks noChangeArrowheads="1"/>
            </p:cNvSpPr>
            <p:nvPr/>
          </p:nvSpPr>
          <p:spPr bwMode="auto">
            <a:xfrm>
              <a:off x="2943" y="1961"/>
              <a:ext cx="24" cy="1"/>
            </a:xfrm>
            <a:prstGeom prst="rect">
              <a:avLst/>
            </a:prstGeom>
            <a:blipFill dpi="0" rotWithShape="0">
              <a:blip r:embed="rId2" cstate="print"/>
              <a:srcRect/>
              <a:tile tx="0" ty="0" sx="100000" sy="100000" flip="none" algn="tl"/>
            </a:blipFill>
            <a:ln w="9525">
              <a:noFill/>
              <a:miter lim="800000"/>
              <a:headEnd/>
              <a:tailEnd/>
            </a:ln>
          </p:spPr>
          <p:txBody>
            <a:bodyPr/>
            <a:lstStyle/>
            <a:p>
              <a:endParaRPr lang="it-IT"/>
            </a:p>
          </p:txBody>
        </p:sp>
        <p:sp>
          <p:nvSpPr>
            <p:cNvPr id="9" name="Rectangle 238">
              <a:extLst>
                <a:ext uri="{FF2B5EF4-FFF2-40B4-BE49-F238E27FC236}">
                  <a16:creationId xmlns:a16="http://schemas.microsoft.com/office/drawing/2014/main" id="{8D530F8C-09B0-7FC5-6BC4-317D49CD626D}"/>
                </a:ext>
              </a:extLst>
            </p:cNvPr>
            <p:cNvSpPr>
              <a:spLocks noChangeArrowheads="1"/>
            </p:cNvSpPr>
            <p:nvPr/>
          </p:nvSpPr>
          <p:spPr bwMode="auto">
            <a:xfrm>
              <a:off x="3607" y="1961"/>
              <a:ext cx="24" cy="1"/>
            </a:xfrm>
            <a:prstGeom prst="rect">
              <a:avLst/>
            </a:prstGeom>
            <a:blipFill dpi="0" rotWithShape="0">
              <a:blip r:embed="rId2" cstate="print"/>
              <a:srcRect/>
              <a:tile tx="0" ty="0" sx="100000" sy="100000" flip="none" algn="tl"/>
            </a:blipFill>
            <a:ln w="9525">
              <a:noFill/>
              <a:miter lim="800000"/>
              <a:headEnd/>
              <a:tailEnd/>
            </a:ln>
          </p:spPr>
          <p:txBody>
            <a:bodyPr/>
            <a:lstStyle/>
            <a:p>
              <a:endParaRPr lang="it-IT"/>
            </a:p>
          </p:txBody>
        </p:sp>
        <p:pic>
          <p:nvPicPr>
            <p:cNvPr id="10" name="Picture 242">
              <a:extLst>
                <a:ext uri="{FF2B5EF4-FFF2-40B4-BE49-F238E27FC236}">
                  <a16:creationId xmlns:a16="http://schemas.microsoft.com/office/drawing/2014/main" id="{A4846055-0789-08DB-652A-F53CF7EA3AE6}"/>
                </a:ext>
              </a:extLst>
            </p:cNvPr>
            <p:cNvPicPr>
              <a:picLocks noChangeAspect="1" noChangeArrowheads="1"/>
            </p:cNvPicPr>
            <p:nvPr/>
          </p:nvPicPr>
          <p:blipFill>
            <a:blip r:embed="rId3" cstate="print"/>
            <a:srcRect/>
            <a:stretch>
              <a:fillRect/>
            </a:stretch>
          </p:blipFill>
          <p:spPr bwMode="auto">
            <a:xfrm>
              <a:off x="1488" y="1680"/>
              <a:ext cx="2799" cy="1875"/>
            </a:xfrm>
            <a:prstGeom prst="rect">
              <a:avLst/>
            </a:prstGeom>
            <a:noFill/>
            <a:ln w="9525">
              <a:noFill/>
              <a:miter lim="800000"/>
              <a:headEnd/>
              <a:tailEnd/>
            </a:ln>
          </p:spPr>
        </p:pic>
        <p:sp>
          <p:nvSpPr>
            <p:cNvPr id="11" name="Rectangle 243">
              <a:extLst>
                <a:ext uri="{FF2B5EF4-FFF2-40B4-BE49-F238E27FC236}">
                  <a16:creationId xmlns:a16="http://schemas.microsoft.com/office/drawing/2014/main" id="{30C0E7DE-494A-89BE-66F7-28DE11C311C4}"/>
                </a:ext>
              </a:extLst>
            </p:cNvPr>
            <p:cNvSpPr>
              <a:spLocks noChangeArrowheads="1"/>
            </p:cNvSpPr>
            <p:nvPr/>
          </p:nvSpPr>
          <p:spPr bwMode="auto">
            <a:xfrm>
              <a:off x="1536" y="1824"/>
              <a:ext cx="432" cy="384"/>
            </a:xfrm>
            <a:prstGeom prst="rect">
              <a:avLst/>
            </a:prstGeom>
            <a:solidFill>
              <a:schemeClr val="bg1"/>
            </a:solidFill>
            <a:ln w="9525">
              <a:noFill/>
              <a:miter lim="800000"/>
              <a:headEnd/>
              <a:tailEnd/>
            </a:ln>
          </p:spPr>
          <p:txBody>
            <a:bodyPr wrap="none" anchor="ctr"/>
            <a:lstStyle/>
            <a:p>
              <a:pPr algn="ctr" eaLnBrk="0" hangingPunct="0"/>
              <a:r>
                <a:rPr lang="it-IT" sz="2200">
                  <a:solidFill>
                    <a:schemeClr val="tx2"/>
                  </a:solidFill>
                  <a:latin typeface="Comic Sans MS" pitchFamily="66" charset="0"/>
                </a:rPr>
                <a:t>CPU</a:t>
              </a:r>
            </a:p>
            <a:p>
              <a:pPr algn="ctr" eaLnBrk="0" hangingPunct="0"/>
              <a:r>
                <a:rPr lang="it-IT" sz="2200">
                  <a:solidFill>
                    <a:schemeClr val="tx2"/>
                  </a:solidFill>
                  <a:latin typeface="Comic Sans MS" pitchFamily="66" charset="0"/>
                </a:rPr>
                <a:t>1</a:t>
              </a:r>
            </a:p>
          </p:txBody>
        </p:sp>
        <p:sp>
          <p:nvSpPr>
            <p:cNvPr id="12" name="Rectangle 245">
              <a:extLst>
                <a:ext uri="{FF2B5EF4-FFF2-40B4-BE49-F238E27FC236}">
                  <a16:creationId xmlns:a16="http://schemas.microsoft.com/office/drawing/2014/main" id="{0D9A855E-223E-2C58-B7EE-C7CD4305C17B}"/>
                </a:ext>
              </a:extLst>
            </p:cNvPr>
            <p:cNvSpPr>
              <a:spLocks noChangeArrowheads="1"/>
            </p:cNvSpPr>
            <p:nvPr/>
          </p:nvSpPr>
          <p:spPr bwMode="auto">
            <a:xfrm>
              <a:off x="2256" y="1824"/>
              <a:ext cx="432" cy="384"/>
            </a:xfrm>
            <a:prstGeom prst="rect">
              <a:avLst/>
            </a:prstGeom>
            <a:solidFill>
              <a:schemeClr val="bg1"/>
            </a:solidFill>
            <a:ln w="9525">
              <a:noFill/>
              <a:miter lim="800000"/>
              <a:headEnd/>
              <a:tailEnd/>
            </a:ln>
          </p:spPr>
          <p:txBody>
            <a:bodyPr wrap="none" anchor="ctr"/>
            <a:lstStyle/>
            <a:p>
              <a:pPr algn="ctr" eaLnBrk="0" hangingPunct="0"/>
              <a:r>
                <a:rPr lang="it-IT" sz="2200">
                  <a:solidFill>
                    <a:schemeClr val="tx2"/>
                  </a:solidFill>
                  <a:latin typeface="Comic Sans MS" pitchFamily="66" charset="0"/>
                </a:rPr>
                <a:t>CPU</a:t>
              </a:r>
            </a:p>
            <a:p>
              <a:pPr algn="ctr" eaLnBrk="0" hangingPunct="0"/>
              <a:r>
                <a:rPr lang="it-IT" sz="2200">
                  <a:solidFill>
                    <a:schemeClr val="tx2"/>
                  </a:solidFill>
                  <a:latin typeface="Comic Sans MS" pitchFamily="66" charset="0"/>
                </a:rPr>
                <a:t>2</a:t>
              </a:r>
            </a:p>
          </p:txBody>
        </p:sp>
        <p:sp>
          <p:nvSpPr>
            <p:cNvPr id="13" name="Rectangle 246">
              <a:extLst>
                <a:ext uri="{FF2B5EF4-FFF2-40B4-BE49-F238E27FC236}">
                  <a16:creationId xmlns:a16="http://schemas.microsoft.com/office/drawing/2014/main" id="{3F386534-E2DC-5B9F-6525-D1DCB391A9EC}"/>
                </a:ext>
              </a:extLst>
            </p:cNvPr>
            <p:cNvSpPr>
              <a:spLocks noChangeArrowheads="1"/>
            </p:cNvSpPr>
            <p:nvPr/>
          </p:nvSpPr>
          <p:spPr bwMode="auto">
            <a:xfrm>
              <a:off x="3804" y="1824"/>
              <a:ext cx="432" cy="384"/>
            </a:xfrm>
            <a:prstGeom prst="rect">
              <a:avLst/>
            </a:prstGeom>
            <a:solidFill>
              <a:schemeClr val="bg1"/>
            </a:solidFill>
            <a:ln w="9525">
              <a:noFill/>
              <a:miter lim="800000"/>
              <a:headEnd/>
              <a:tailEnd/>
            </a:ln>
          </p:spPr>
          <p:txBody>
            <a:bodyPr wrap="none" anchor="ctr"/>
            <a:lstStyle/>
            <a:p>
              <a:pPr algn="ctr" eaLnBrk="0" hangingPunct="0"/>
              <a:r>
                <a:rPr lang="it-IT" sz="2200">
                  <a:solidFill>
                    <a:schemeClr val="tx2"/>
                  </a:solidFill>
                  <a:latin typeface="Comic Sans MS" pitchFamily="66" charset="0"/>
                </a:rPr>
                <a:t>CPU</a:t>
              </a:r>
            </a:p>
            <a:p>
              <a:pPr algn="ctr" eaLnBrk="0" hangingPunct="0"/>
              <a:r>
                <a:rPr lang="it-IT" sz="2200">
                  <a:solidFill>
                    <a:schemeClr val="tx2"/>
                  </a:solidFill>
                  <a:latin typeface="Comic Sans MS" pitchFamily="66" charset="0"/>
                </a:rPr>
                <a:t>N</a:t>
              </a:r>
            </a:p>
          </p:txBody>
        </p:sp>
        <p:sp>
          <p:nvSpPr>
            <p:cNvPr id="14" name="Rectangle 247">
              <a:extLst>
                <a:ext uri="{FF2B5EF4-FFF2-40B4-BE49-F238E27FC236}">
                  <a16:creationId xmlns:a16="http://schemas.microsoft.com/office/drawing/2014/main" id="{CFDDDB38-688B-CDC7-ECD7-D4762F095AE9}"/>
                </a:ext>
              </a:extLst>
            </p:cNvPr>
            <p:cNvSpPr>
              <a:spLocks noChangeArrowheads="1"/>
            </p:cNvSpPr>
            <p:nvPr/>
          </p:nvSpPr>
          <p:spPr bwMode="auto">
            <a:xfrm>
              <a:off x="2304" y="3120"/>
              <a:ext cx="1152" cy="336"/>
            </a:xfrm>
            <a:prstGeom prst="rect">
              <a:avLst/>
            </a:prstGeom>
            <a:solidFill>
              <a:schemeClr val="bg1"/>
            </a:solidFill>
            <a:ln w="9525">
              <a:noFill/>
              <a:miter lim="800000"/>
              <a:headEnd/>
              <a:tailEnd/>
            </a:ln>
          </p:spPr>
          <p:txBody>
            <a:bodyPr wrap="none" anchor="ctr"/>
            <a:lstStyle/>
            <a:p>
              <a:pPr algn="ctr" eaLnBrk="0" hangingPunct="0"/>
              <a:r>
                <a:rPr lang="it-IT" sz="2200" dirty="0">
                  <a:solidFill>
                    <a:schemeClr val="tx2"/>
                  </a:solidFill>
                  <a:latin typeface="Comic Sans MS" pitchFamily="66" charset="0"/>
                </a:rPr>
                <a:t>MEMORY</a:t>
              </a:r>
            </a:p>
          </p:txBody>
        </p:sp>
      </p:grpSp>
      <p:sp>
        <p:nvSpPr>
          <p:cNvPr id="15" name="Rectangle 263">
            <a:extLst>
              <a:ext uri="{FF2B5EF4-FFF2-40B4-BE49-F238E27FC236}">
                <a16:creationId xmlns:a16="http://schemas.microsoft.com/office/drawing/2014/main" id="{91CA6F6C-0F76-90BB-E0A6-B7A725A7640A}"/>
              </a:ext>
            </a:extLst>
          </p:cNvPr>
          <p:cNvSpPr>
            <a:spLocks noChangeArrowheads="1"/>
          </p:cNvSpPr>
          <p:nvPr/>
        </p:nvSpPr>
        <p:spPr bwMode="auto">
          <a:xfrm>
            <a:off x="2986439" y="1714692"/>
            <a:ext cx="3810000" cy="1285875"/>
          </a:xfrm>
          <a:prstGeom prst="rect">
            <a:avLst/>
          </a:prstGeom>
          <a:noFill/>
          <a:ln w="9525">
            <a:noFill/>
            <a:miter lim="800000"/>
            <a:headEnd/>
            <a:tailEnd/>
          </a:ln>
        </p:spPr>
        <p:txBody>
          <a:bodyPr/>
          <a:lstStyle/>
          <a:p>
            <a:pPr marL="342900" indent="-342900" algn="ctr">
              <a:lnSpc>
                <a:spcPct val="90000"/>
              </a:lnSpc>
              <a:spcBef>
                <a:spcPct val="20000"/>
              </a:spcBef>
              <a:buClr>
                <a:schemeClr val="folHlink"/>
              </a:buClr>
              <a:buSzPct val="60000"/>
              <a:buFont typeface="Wingdings" pitchFamily="2" charset="2"/>
              <a:buNone/>
            </a:pPr>
            <a:r>
              <a:rPr lang="en-GB" sz="2400" dirty="0">
                <a:solidFill>
                  <a:schemeClr val="tx2"/>
                </a:solidFill>
              </a:rPr>
              <a:t>Computer MIMD with </a:t>
            </a:r>
          </a:p>
          <a:p>
            <a:pPr marL="342900" indent="-342900" algn="ctr">
              <a:lnSpc>
                <a:spcPct val="90000"/>
              </a:lnSpc>
              <a:spcBef>
                <a:spcPct val="20000"/>
              </a:spcBef>
              <a:buClr>
                <a:schemeClr val="folHlink"/>
              </a:buClr>
              <a:buSzPct val="60000"/>
              <a:buFont typeface="Wingdings" pitchFamily="2" charset="2"/>
              <a:buNone/>
            </a:pPr>
            <a:r>
              <a:rPr lang="en-GB" sz="2400" dirty="0">
                <a:solidFill>
                  <a:schemeClr val="hlink"/>
                </a:solidFill>
              </a:rPr>
              <a:t>Distributed Memory</a:t>
            </a:r>
          </a:p>
          <a:p>
            <a:pPr marL="342900" indent="-342900" algn="ctr">
              <a:lnSpc>
                <a:spcPct val="90000"/>
              </a:lnSpc>
              <a:spcBef>
                <a:spcPct val="20000"/>
              </a:spcBef>
              <a:buClr>
                <a:schemeClr val="folHlink"/>
              </a:buClr>
              <a:buSzPct val="60000"/>
              <a:buFont typeface="Wingdings" pitchFamily="2" charset="2"/>
              <a:buNone/>
            </a:pPr>
            <a:r>
              <a:rPr lang="en-GB" sz="2400" dirty="0"/>
              <a:t>(DM)</a:t>
            </a:r>
            <a:endParaRPr lang="it-IT" sz="2400" dirty="0"/>
          </a:p>
        </p:txBody>
      </p:sp>
      <p:pic>
        <p:nvPicPr>
          <p:cNvPr id="16" name="Picture 264">
            <a:extLst>
              <a:ext uri="{FF2B5EF4-FFF2-40B4-BE49-F238E27FC236}">
                <a16:creationId xmlns:a16="http://schemas.microsoft.com/office/drawing/2014/main" id="{BFB9987B-0E25-F3CC-638F-5C05193F89CD}"/>
              </a:ext>
            </a:extLst>
          </p:cNvPr>
          <p:cNvPicPr>
            <a:picLocks noChangeAspect="1" noChangeArrowheads="1"/>
          </p:cNvPicPr>
          <p:nvPr/>
        </p:nvPicPr>
        <p:blipFill>
          <a:blip r:embed="rId4" cstate="print"/>
          <a:srcRect/>
          <a:stretch>
            <a:fillRect/>
          </a:stretch>
        </p:blipFill>
        <p:spPr bwMode="auto">
          <a:xfrm>
            <a:off x="2905477" y="3352992"/>
            <a:ext cx="4191000" cy="2566988"/>
          </a:xfrm>
          <a:prstGeom prst="rect">
            <a:avLst/>
          </a:prstGeom>
          <a:noFill/>
          <a:ln w="9525">
            <a:noFill/>
            <a:miter lim="800000"/>
            <a:headEnd/>
            <a:tailEnd/>
          </a:ln>
        </p:spPr>
      </p:pic>
      <p:sp>
        <p:nvSpPr>
          <p:cNvPr id="17" name="Rettangolo 16">
            <a:extLst>
              <a:ext uri="{FF2B5EF4-FFF2-40B4-BE49-F238E27FC236}">
                <a16:creationId xmlns:a16="http://schemas.microsoft.com/office/drawing/2014/main" id="{8C14504F-CBA6-968C-7D75-157516491852}"/>
              </a:ext>
            </a:extLst>
          </p:cNvPr>
          <p:cNvSpPr/>
          <p:nvPr/>
        </p:nvSpPr>
        <p:spPr>
          <a:xfrm>
            <a:off x="2595914" y="1498792"/>
            <a:ext cx="4787900" cy="489585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Tree>
    <p:extLst>
      <p:ext uri="{BB962C8B-B14F-4D97-AF65-F5344CB8AC3E}">
        <p14:creationId xmlns:p14="http://schemas.microsoft.com/office/powerpoint/2010/main" val="319708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dissolv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dissolve">
                                      <p:cBhvr>
                                        <p:cTn id="16" dur="500"/>
                                        <p:tgtEl>
                                          <p:spTgt spid="6">
                                            <p:txEl>
                                              <p:pRg st="0" end="0"/>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dissolve">
                                      <p:cBhvr>
                                        <p:cTn id="19" dur="500"/>
                                        <p:tgtEl>
                                          <p:spTgt spid="6">
                                            <p:txEl>
                                              <p:pRg st="1" end="1"/>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dissolve">
                                      <p:cBhvr>
                                        <p:cTn id="22" dur="500"/>
                                        <p:tgtEl>
                                          <p:spTgt spid="6">
                                            <p:txEl>
                                              <p:pRg st="2" end="2"/>
                                            </p:txEl>
                                          </p:spTgt>
                                        </p:tgtEl>
                                      </p:cBhvr>
                                    </p:animEffect>
                                  </p:childTnLst>
                                </p:cTn>
                              </p:par>
                            </p:childTnLst>
                          </p:cTn>
                        </p:par>
                        <p:par>
                          <p:cTn id="23" fill="hold">
                            <p:stCondLst>
                              <p:cond delay="500"/>
                            </p:stCondLst>
                            <p:childTnLst>
                              <p:par>
                                <p:cTn id="24" presetID="17" presetClass="entr" presetSubtype="1"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ppt_h/2"/>
                                          </p:val>
                                        </p:tav>
                                        <p:tav tm="100000">
                                          <p:val>
                                            <p:strVal val="#ppt_y"/>
                                          </p:val>
                                        </p:tav>
                                      </p:tavLst>
                                    </p:anim>
                                    <p:anim calcmode="lin" valueType="num">
                                      <p:cBhvr>
                                        <p:cTn id="28" dur="500" fill="hold"/>
                                        <p:tgtEl>
                                          <p:spTgt spid="7"/>
                                        </p:tgtEl>
                                        <p:attrNameLst>
                                          <p:attrName>ppt_w</p:attrName>
                                        </p:attrNameLst>
                                      </p:cBhvr>
                                      <p:tavLst>
                                        <p:tav tm="0">
                                          <p:val>
                                            <p:strVal val="#ppt_w"/>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diamond(in)">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5" grpId="0" autoUpdateAnimBg="0"/>
      <p:bldP spid="1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F9DDBDB8-2824-C790-199D-4AA38183F7E7}"/>
              </a:ext>
            </a:extLst>
          </p:cNvPr>
          <p:cNvSpPr>
            <a:spLocks noChangeArrowheads="1"/>
          </p:cNvSpPr>
          <p:nvPr/>
        </p:nvSpPr>
        <p:spPr bwMode="auto">
          <a:xfrm>
            <a:off x="3128643" y="653486"/>
            <a:ext cx="6786563" cy="785812"/>
          </a:xfrm>
          <a:prstGeom prst="rect">
            <a:avLst/>
          </a:prstGeom>
          <a:noFill/>
          <a:ln w="9525">
            <a:noFill/>
            <a:miter lim="800000"/>
            <a:headEnd/>
            <a:tailEnd/>
          </a:ln>
        </p:spPr>
        <p:txBody>
          <a:bodyPr anchor="b"/>
          <a:lstStyle/>
          <a:p>
            <a:pPr eaLnBrk="0" fontAlgn="auto" hangingPunct="0">
              <a:spcBef>
                <a:spcPts val="0"/>
              </a:spcBef>
              <a:spcAft>
                <a:spcPts val="0"/>
              </a:spcAft>
              <a:defRPr/>
            </a:pPr>
            <a:r>
              <a:rPr lang="it-IT" sz="3600" dirty="0" err="1">
                <a:solidFill>
                  <a:srgbClr val="333399"/>
                </a:solidFill>
                <a:latin typeface="Tahoma"/>
                <a:ea typeface="+mj-ea"/>
                <a:cs typeface="+mj-cs"/>
              </a:rPr>
              <a:t>Flynn's</a:t>
            </a:r>
            <a:r>
              <a:rPr lang="it-IT" sz="3600" dirty="0">
                <a:solidFill>
                  <a:srgbClr val="333399"/>
                </a:solidFill>
                <a:latin typeface="Tahoma"/>
                <a:ea typeface="+mj-ea"/>
                <a:cs typeface="+mj-cs"/>
              </a:rPr>
              <a:t> </a:t>
            </a:r>
            <a:r>
              <a:rPr lang="it-IT" sz="3600" dirty="0" err="1">
                <a:solidFill>
                  <a:srgbClr val="333399"/>
                </a:solidFill>
                <a:latin typeface="Tahoma"/>
                <a:ea typeface="+mj-ea"/>
                <a:cs typeface="+mj-cs"/>
              </a:rPr>
              <a:t>taxonomy</a:t>
            </a:r>
            <a:r>
              <a:rPr lang="it-IT" sz="3600" dirty="0">
                <a:solidFill>
                  <a:srgbClr val="333399"/>
                </a:solidFill>
                <a:latin typeface="Tahoma"/>
                <a:ea typeface="+mj-ea"/>
                <a:cs typeface="+mj-cs"/>
              </a:rPr>
              <a:t> (</a:t>
            </a:r>
            <a:r>
              <a:rPr lang="it-IT" sz="3600" dirty="0" err="1">
                <a:solidFill>
                  <a:srgbClr val="333399"/>
                </a:solidFill>
                <a:latin typeface="Tahoma"/>
                <a:ea typeface="+mj-ea"/>
                <a:cs typeface="+mj-cs"/>
              </a:rPr>
              <a:t>since</a:t>
            </a:r>
            <a:r>
              <a:rPr lang="it-IT" sz="3600" dirty="0">
                <a:solidFill>
                  <a:srgbClr val="333399"/>
                </a:solidFill>
                <a:latin typeface="Tahoma"/>
                <a:ea typeface="+mj-ea"/>
                <a:cs typeface="+mj-cs"/>
              </a:rPr>
              <a:t> 1966)</a:t>
            </a:r>
          </a:p>
        </p:txBody>
      </p:sp>
      <p:sp>
        <p:nvSpPr>
          <p:cNvPr id="6" name="Text Box 3">
            <a:extLst>
              <a:ext uri="{FF2B5EF4-FFF2-40B4-BE49-F238E27FC236}">
                <a16:creationId xmlns:a16="http://schemas.microsoft.com/office/drawing/2014/main" id="{846CDBAC-0B57-31DE-ED6D-C17841224E44}"/>
              </a:ext>
            </a:extLst>
          </p:cNvPr>
          <p:cNvSpPr txBox="1">
            <a:spLocks noChangeArrowheads="1"/>
          </p:cNvSpPr>
          <p:nvPr/>
        </p:nvSpPr>
        <p:spPr bwMode="auto">
          <a:xfrm>
            <a:off x="4397056" y="1853636"/>
            <a:ext cx="1915909" cy="646331"/>
          </a:xfrm>
          <a:prstGeom prst="rect">
            <a:avLst/>
          </a:prstGeom>
          <a:noFill/>
          <a:ln w="9525">
            <a:noFill/>
            <a:miter lim="800000"/>
            <a:headEnd/>
            <a:tailEnd/>
          </a:ln>
        </p:spPr>
        <p:txBody>
          <a:bodyPr wrap="none">
            <a:spAutoFit/>
          </a:bodyPr>
          <a:lstStyle/>
          <a:p>
            <a:r>
              <a:rPr lang="it-IT" sz="3600" dirty="0"/>
              <a:t>Computer</a:t>
            </a:r>
          </a:p>
        </p:txBody>
      </p:sp>
      <p:grpSp>
        <p:nvGrpSpPr>
          <p:cNvPr id="7" name="Group 4">
            <a:extLst>
              <a:ext uri="{FF2B5EF4-FFF2-40B4-BE49-F238E27FC236}">
                <a16:creationId xmlns:a16="http://schemas.microsoft.com/office/drawing/2014/main" id="{4B7FD522-4ED3-7D67-A1A6-1E76964B247C}"/>
              </a:ext>
            </a:extLst>
          </p:cNvPr>
          <p:cNvGrpSpPr>
            <a:grpSpLocks/>
          </p:cNvGrpSpPr>
          <p:nvPr/>
        </p:nvGrpSpPr>
        <p:grpSpPr bwMode="auto">
          <a:xfrm>
            <a:off x="2823843" y="2471173"/>
            <a:ext cx="2667000" cy="1570038"/>
            <a:chOff x="1008" y="1728"/>
            <a:chExt cx="1680" cy="989"/>
          </a:xfrm>
        </p:grpSpPr>
        <p:sp>
          <p:nvSpPr>
            <p:cNvPr id="8" name="Text Box 5">
              <a:extLst>
                <a:ext uri="{FF2B5EF4-FFF2-40B4-BE49-F238E27FC236}">
                  <a16:creationId xmlns:a16="http://schemas.microsoft.com/office/drawing/2014/main" id="{D0CD0111-746A-35D3-DAD7-228A6C49945C}"/>
                </a:ext>
              </a:extLst>
            </p:cNvPr>
            <p:cNvSpPr txBox="1">
              <a:spLocks noChangeArrowheads="1"/>
            </p:cNvSpPr>
            <p:nvPr/>
          </p:nvSpPr>
          <p:spPr bwMode="auto">
            <a:xfrm>
              <a:off x="1008" y="2352"/>
              <a:ext cx="726" cy="365"/>
            </a:xfrm>
            <a:prstGeom prst="rect">
              <a:avLst/>
            </a:prstGeom>
            <a:noFill/>
            <a:ln w="9525">
              <a:noFill/>
              <a:miter lim="800000"/>
              <a:headEnd/>
              <a:tailEnd/>
            </a:ln>
          </p:spPr>
          <p:txBody>
            <a:bodyPr wrap="none">
              <a:spAutoFit/>
            </a:bodyPr>
            <a:lstStyle/>
            <a:p>
              <a:r>
                <a:rPr lang="it-IT" sz="3200">
                  <a:solidFill>
                    <a:srgbClr val="FF6600"/>
                  </a:solidFill>
                </a:rPr>
                <a:t>SIMD</a:t>
              </a:r>
            </a:p>
          </p:txBody>
        </p:sp>
        <p:sp>
          <p:nvSpPr>
            <p:cNvPr id="9" name="Line 6">
              <a:extLst>
                <a:ext uri="{FF2B5EF4-FFF2-40B4-BE49-F238E27FC236}">
                  <a16:creationId xmlns:a16="http://schemas.microsoft.com/office/drawing/2014/main" id="{9CE8C156-4C76-51FA-86FC-1CB52F1A439F}"/>
                </a:ext>
              </a:extLst>
            </p:cNvPr>
            <p:cNvSpPr>
              <a:spLocks noChangeShapeType="1"/>
            </p:cNvSpPr>
            <p:nvPr/>
          </p:nvSpPr>
          <p:spPr bwMode="auto">
            <a:xfrm flipH="1">
              <a:off x="1776" y="1728"/>
              <a:ext cx="912" cy="576"/>
            </a:xfrm>
            <a:prstGeom prst="line">
              <a:avLst/>
            </a:prstGeom>
            <a:noFill/>
            <a:ln w="38100">
              <a:solidFill>
                <a:schemeClr val="tx1"/>
              </a:solidFill>
              <a:miter lim="800000"/>
              <a:headEnd/>
              <a:tailEnd type="triangle" w="med" len="med"/>
            </a:ln>
          </p:spPr>
          <p:txBody>
            <a:bodyPr wrap="none"/>
            <a:lstStyle/>
            <a:p>
              <a:endParaRPr lang="it-IT"/>
            </a:p>
          </p:txBody>
        </p:sp>
      </p:grpSp>
      <p:grpSp>
        <p:nvGrpSpPr>
          <p:cNvPr id="10" name="Group 7">
            <a:extLst>
              <a:ext uri="{FF2B5EF4-FFF2-40B4-BE49-F238E27FC236}">
                <a16:creationId xmlns:a16="http://schemas.microsoft.com/office/drawing/2014/main" id="{B116A5EC-90FE-926B-2BF8-59A9B8FA4B74}"/>
              </a:ext>
            </a:extLst>
          </p:cNvPr>
          <p:cNvGrpSpPr>
            <a:grpSpLocks/>
          </p:cNvGrpSpPr>
          <p:nvPr/>
        </p:nvGrpSpPr>
        <p:grpSpPr bwMode="auto">
          <a:xfrm>
            <a:off x="5414643" y="2471173"/>
            <a:ext cx="2266950" cy="1600200"/>
            <a:chOff x="2640" y="1728"/>
            <a:chExt cx="1428" cy="1008"/>
          </a:xfrm>
        </p:grpSpPr>
        <p:sp>
          <p:nvSpPr>
            <p:cNvPr id="11" name="Text Box 8">
              <a:extLst>
                <a:ext uri="{FF2B5EF4-FFF2-40B4-BE49-F238E27FC236}">
                  <a16:creationId xmlns:a16="http://schemas.microsoft.com/office/drawing/2014/main" id="{DCF5EBEF-469A-66A4-1C30-FDD01F0E6F08}"/>
                </a:ext>
              </a:extLst>
            </p:cNvPr>
            <p:cNvSpPr txBox="1">
              <a:spLocks noChangeArrowheads="1"/>
            </p:cNvSpPr>
            <p:nvPr/>
          </p:nvSpPr>
          <p:spPr bwMode="auto">
            <a:xfrm>
              <a:off x="3206" y="2332"/>
              <a:ext cx="862" cy="404"/>
            </a:xfrm>
            <a:prstGeom prst="rect">
              <a:avLst/>
            </a:prstGeom>
            <a:noFill/>
            <a:ln w="9525">
              <a:noFill/>
              <a:miter lim="800000"/>
              <a:headEnd/>
              <a:tailEnd/>
            </a:ln>
          </p:spPr>
          <p:txBody>
            <a:bodyPr wrap="none">
              <a:spAutoFit/>
            </a:bodyPr>
            <a:lstStyle/>
            <a:p>
              <a:r>
                <a:rPr lang="it-IT" sz="3600">
                  <a:solidFill>
                    <a:srgbClr val="FF6600"/>
                  </a:solidFill>
                </a:rPr>
                <a:t>MIMD</a:t>
              </a:r>
            </a:p>
          </p:txBody>
        </p:sp>
        <p:sp>
          <p:nvSpPr>
            <p:cNvPr id="12" name="Line 9">
              <a:extLst>
                <a:ext uri="{FF2B5EF4-FFF2-40B4-BE49-F238E27FC236}">
                  <a16:creationId xmlns:a16="http://schemas.microsoft.com/office/drawing/2014/main" id="{42A1A62A-47A3-9FE8-3C10-C983DAE4ED50}"/>
                </a:ext>
              </a:extLst>
            </p:cNvPr>
            <p:cNvSpPr>
              <a:spLocks noChangeShapeType="1"/>
            </p:cNvSpPr>
            <p:nvPr/>
          </p:nvSpPr>
          <p:spPr bwMode="auto">
            <a:xfrm>
              <a:off x="2640" y="1728"/>
              <a:ext cx="768" cy="528"/>
            </a:xfrm>
            <a:prstGeom prst="line">
              <a:avLst/>
            </a:prstGeom>
            <a:noFill/>
            <a:ln w="38100">
              <a:solidFill>
                <a:schemeClr val="tx1"/>
              </a:solidFill>
              <a:miter lim="800000"/>
              <a:headEnd/>
              <a:tailEnd type="triangle" w="med" len="med"/>
            </a:ln>
          </p:spPr>
          <p:txBody>
            <a:bodyPr wrap="none"/>
            <a:lstStyle/>
            <a:p>
              <a:endParaRPr lang="it-IT"/>
            </a:p>
          </p:txBody>
        </p:sp>
      </p:grpSp>
      <p:grpSp>
        <p:nvGrpSpPr>
          <p:cNvPr id="13" name="Group 10">
            <a:extLst>
              <a:ext uri="{FF2B5EF4-FFF2-40B4-BE49-F238E27FC236}">
                <a16:creationId xmlns:a16="http://schemas.microsoft.com/office/drawing/2014/main" id="{650FA0BB-643C-7B6A-FFC1-F1FF77CCACCB}"/>
              </a:ext>
            </a:extLst>
          </p:cNvPr>
          <p:cNvGrpSpPr>
            <a:grpSpLocks/>
          </p:cNvGrpSpPr>
          <p:nvPr/>
        </p:nvGrpSpPr>
        <p:grpSpPr bwMode="auto">
          <a:xfrm>
            <a:off x="5338443" y="4038036"/>
            <a:ext cx="2524125" cy="1069975"/>
            <a:chOff x="2064" y="2447"/>
            <a:chExt cx="1590" cy="674"/>
          </a:xfrm>
        </p:grpSpPr>
        <p:sp>
          <p:nvSpPr>
            <p:cNvPr id="14" name="Text Box 11">
              <a:extLst>
                <a:ext uri="{FF2B5EF4-FFF2-40B4-BE49-F238E27FC236}">
                  <a16:creationId xmlns:a16="http://schemas.microsoft.com/office/drawing/2014/main" id="{4473AF8A-3867-E87C-8F7C-BBE4FAD22BE3}"/>
                </a:ext>
              </a:extLst>
            </p:cNvPr>
            <p:cNvSpPr txBox="1">
              <a:spLocks noChangeArrowheads="1"/>
            </p:cNvSpPr>
            <p:nvPr/>
          </p:nvSpPr>
          <p:spPr bwMode="auto">
            <a:xfrm>
              <a:off x="2064" y="2756"/>
              <a:ext cx="1590" cy="365"/>
            </a:xfrm>
            <a:prstGeom prst="rect">
              <a:avLst/>
            </a:prstGeom>
            <a:noFill/>
            <a:ln w="9525">
              <a:noFill/>
              <a:miter lim="800000"/>
              <a:headEnd/>
              <a:tailEnd/>
            </a:ln>
          </p:spPr>
          <p:txBody>
            <a:bodyPr wrap="none">
              <a:spAutoFit/>
            </a:bodyPr>
            <a:lstStyle/>
            <a:p>
              <a:r>
                <a:rPr lang="it-IT" sz="3200">
                  <a:solidFill>
                    <a:schemeClr val="folHlink"/>
                  </a:solidFill>
                </a:rPr>
                <a:t>D</a:t>
              </a:r>
              <a:r>
                <a:rPr lang="it-IT" sz="2000">
                  <a:solidFill>
                    <a:schemeClr val="folHlink"/>
                  </a:solidFill>
                </a:rPr>
                <a:t>istributed</a:t>
              </a:r>
              <a:r>
                <a:rPr lang="it-IT" sz="3200">
                  <a:solidFill>
                    <a:schemeClr val="folHlink"/>
                  </a:solidFill>
                </a:rPr>
                <a:t>M</a:t>
              </a:r>
              <a:r>
                <a:rPr lang="it-IT" sz="2000">
                  <a:solidFill>
                    <a:schemeClr val="folHlink"/>
                  </a:solidFill>
                </a:rPr>
                <a:t>emory</a:t>
              </a:r>
            </a:p>
          </p:txBody>
        </p:sp>
        <p:sp>
          <p:nvSpPr>
            <p:cNvPr id="15" name="Line 12">
              <a:extLst>
                <a:ext uri="{FF2B5EF4-FFF2-40B4-BE49-F238E27FC236}">
                  <a16:creationId xmlns:a16="http://schemas.microsoft.com/office/drawing/2014/main" id="{0DAFC340-109F-F065-3B75-13B707B480EB}"/>
                </a:ext>
              </a:extLst>
            </p:cNvPr>
            <p:cNvSpPr>
              <a:spLocks noChangeShapeType="1"/>
            </p:cNvSpPr>
            <p:nvPr/>
          </p:nvSpPr>
          <p:spPr bwMode="auto">
            <a:xfrm flipH="1">
              <a:off x="2544" y="2447"/>
              <a:ext cx="589" cy="453"/>
            </a:xfrm>
            <a:prstGeom prst="line">
              <a:avLst/>
            </a:prstGeom>
            <a:noFill/>
            <a:ln w="38100">
              <a:solidFill>
                <a:schemeClr val="tx1"/>
              </a:solidFill>
              <a:miter lim="800000"/>
              <a:headEnd/>
              <a:tailEnd type="triangle" w="med" len="med"/>
            </a:ln>
          </p:spPr>
          <p:txBody>
            <a:bodyPr wrap="none"/>
            <a:lstStyle/>
            <a:p>
              <a:endParaRPr lang="it-IT"/>
            </a:p>
          </p:txBody>
        </p:sp>
      </p:grpSp>
      <p:grpSp>
        <p:nvGrpSpPr>
          <p:cNvPr id="19" name="Group 16">
            <a:extLst>
              <a:ext uri="{FF2B5EF4-FFF2-40B4-BE49-F238E27FC236}">
                <a16:creationId xmlns:a16="http://schemas.microsoft.com/office/drawing/2014/main" id="{7160098B-84FA-E3A9-386E-6A479D90E5D0}"/>
              </a:ext>
            </a:extLst>
          </p:cNvPr>
          <p:cNvGrpSpPr>
            <a:grpSpLocks/>
          </p:cNvGrpSpPr>
          <p:nvPr/>
        </p:nvGrpSpPr>
        <p:grpSpPr bwMode="auto">
          <a:xfrm>
            <a:off x="2020568" y="4966723"/>
            <a:ext cx="3810000" cy="776288"/>
            <a:chOff x="-48" y="3092"/>
            <a:chExt cx="2400" cy="489"/>
          </a:xfrm>
        </p:grpSpPr>
        <p:sp>
          <p:nvSpPr>
            <p:cNvPr id="20" name="Text Box 17">
              <a:extLst>
                <a:ext uri="{FF2B5EF4-FFF2-40B4-BE49-F238E27FC236}">
                  <a16:creationId xmlns:a16="http://schemas.microsoft.com/office/drawing/2014/main" id="{5B4209E2-7DA9-B6C0-03DA-F5B9C37D2206}"/>
                </a:ext>
              </a:extLst>
            </p:cNvPr>
            <p:cNvSpPr txBox="1">
              <a:spLocks noChangeArrowheads="1"/>
            </p:cNvSpPr>
            <p:nvPr/>
          </p:nvSpPr>
          <p:spPr bwMode="auto">
            <a:xfrm>
              <a:off x="-48" y="3216"/>
              <a:ext cx="2104" cy="365"/>
            </a:xfrm>
            <a:prstGeom prst="rect">
              <a:avLst/>
            </a:prstGeom>
            <a:noFill/>
            <a:ln w="9525">
              <a:noFill/>
              <a:miter lim="800000"/>
              <a:headEnd/>
              <a:tailEnd/>
            </a:ln>
          </p:spPr>
          <p:txBody>
            <a:bodyPr wrap="none">
              <a:spAutoFit/>
            </a:bodyPr>
            <a:lstStyle/>
            <a:p>
              <a:r>
                <a:rPr lang="it-IT" sz="3200">
                  <a:solidFill>
                    <a:srgbClr val="33CC33"/>
                  </a:solidFill>
                </a:rPr>
                <a:t>M</a:t>
              </a:r>
              <a:r>
                <a:rPr lang="it-IT" sz="2000">
                  <a:solidFill>
                    <a:srgbClr val="33CC33"/>
                  </a:solidFill>
                </a:rPr>
                <a:t>assive</a:t>
              </a:r>
              <a:r>
                <a:rPr lang="it-IT" sz="3200">
                  <a:solidFill>
                    <a:srgbClr val="33CC33"/>
                  </a:solidFill>
                </a:rPr>
                <a:t>P</a:t>
              </a:r>
              <a:r>
                <a:rPr lang="it-IT" sz="2000">
                  <a:solidFill>
                    <a:srgbClr val="33CC33"/>
                  </a:solidFill>
                </a:rPr>
                <a:t>arallel</a:t>
              </a:r>
              <a:r>
                <a:rPr lang="it-IT" sz="3200">
                  <a:solidFill>
                    <a:srgbClr val="33CC33"/>
                  </a:solidFill>
                </a:rPr>
                <a:t>P</a:t>
              </a:r>
              <a:r>
                <a:rPr lang="it-IT" sz="2000">
                  <a:solidFill>
                    <a:srgbClr val="33CC33"/>
                  </a:solidFill>
                </a:rPr>
                <a:t>rocessors</a:t>
              </a:r>
            </a:p>
          </p:txBody>
        </p:sp>
        <p:sp>
          <p:nvSpPr>
            <p:cNvPr id="21" name="Line 18">
              <a:extLst>
                <a:ext uri="{FF2B5EF4-FFF2-40B4-BE49-F238E27FC236}">
                  <a16:creationId xmlns:a16="http://schemas.microsoft.com/office/drawing/2014/main" id="{154CCA60-0B2C-9CBF-0BB9-794E2BF71118}"/>
                </a:ext>
              </a:extLst>
            </p:cNvPr>
            <p:cNvSpPr>
              <a:spLocks noChangeShapeType="1"/>
            </p:cNvSpPr>
            <p:nvPr/>
          </p:nvSpPr>
          <p:spPr bwMode="auto">
            <a:xfrm flipH="1">
              <a:off x="1824" y="3092"/>
              <a:ext cx="528" cy="288"/>
            </a:xfrm>
            <a:prstGeom prst="line">
              <a:avLst/>
            </a:prstGeom>
            <a:noFill/>
            <a:ln w="38100">
              <a:solidFill>
                <a:schemeClr val="tx1"/>
              </a:solidFill>
              <a:miter lim="800000"/>
              <a:headEnd/>
              <a:tailEnd type="triangle" w="med" len="med"/>
            </a:ln>
          </p:spPr>
          <p:txBody>
            <a:bodyPr wrap="none"/>
            <a:lstStyle/>
            <a:p>
              <a:endParaRPr lang="it-IT"/>
            </a:p>
          </p:txBody>
        </p:sp>
      </p:grpSp>
      <p:sp>
        <p:nvSpPr>
          <p:cNvPr id="22" name="Text Box 19">
            <a:extLst>
              <a:ext uri="{FF2B5EF4-FFF2-40B4-BE49-F238E27FC236}">
                <a16:creationId xmlns:a16="http://schemas.microsoft.com/office/drawing/2014/main" id="{E411E8F8-5007-E00B-506C-B75101158BD4}"/>
              </a:ext>
            </a:extLst>
          </p:cNvPr>
          <p:cNvSpPr txBox="1">
            <a:spLocks noChangeArrowheads="1"/>
          </p:cNvSpPr>
          <p:nvPr/>
        </p:nvSpPr>
        <p:spPr bwMode="auto">
          <a:xfrm>
            <a:off x="8410256" y="2055248"/>
            <a:ext cx="955675" cy="519113"/>
          </a:xfrm>
          <a:prstGeom prst="rect">
            <a:avLst/>
          </a:prstGeom>
          <a:noFill/>
          <a:ln w="9525">
            <a:noFill/>
            <a:miter lim="800000"/>
            <a:headEnd/>
            <a:tailEnd/>
          </a:ln>
        </p:spPr>
        <p:txBody>
          <a:bodyPr wrap="none">
            <a:spAutoFit/>
          </a:bodyPr>
          <a:lstStyle/>
          <a:p>
            <a:r>
              <a:rPr lang="it-IT" sz="2800">
                <a:solidFill>
                  <a:srgbClr val="FF6600"/>
                </a:solidFill>
              </a:rPr>
              <a:t>SISD</a:t>
            </a:r>
          </a:p>
        </p:txBody>
      </p:sp>
      <p:sp>
        <p:nvSpPr>
          <p:cNvPr id="23" name="Line 20">
            <a:extLst>
              <a:ext uri="{FF2B5EF4-FFF2-40B4-BE49-F238E27FC236}">
                <a16:creationId xmlns:a16="http://schemas.microsoft.com/office/drawing/2014/main" id="{8201AD85-01B0-9161-EE9E-EC5F65DCBC2C}"/>
              </a:ext>
            </a:extLst>
          </p:cNvPr>
          <p:cNvSpPr>
            <a:spLocks noChangeShapeType="1"/>
          </p:cNvSpPr>
          <p:nvPr/>
        </p:nvSpPr>
        <p:spPr bwMode="auto">
          <a:xfrm>
            <a:off x="5478143" y="2502923"/>
            <a:ext cx="2879725" cy="719138"/>
          </a:xfrm>
          <a:prstGeom prst="line">
            <a:avLst/>
          </a:prstGeom>
          <a:noFill/>
          <a:ln w="38100">
            <a:solidFill>
              <a:schemeClr val="tx1"/>
            </a:solidFill>
            <a:miter lim="800000"/>
            <a:headEnd/>
            <a:tailEnd type="triangle" w="med" len="med"/>
          </a:ln>
        </p:spPr>
        <p:txBody>
          <a:bodyPr wrap="none"/>
          <a:lstStyle/>
          <a:p>
            <a:endParaRPr lang="it-IT"/>
          </a:p>
        </p:txBody>
      </p:sp>
      <p:sp>
        <p:nvSpPr>
          <p:cNvPr id="24" name="Text Box 21">
            <a:extLst>
              <a:ext uri="{FF2B5EF4-FFF2-40B4-BE49-F238E27FC236}">
                <a16:creationId xmlns:a16="http://schemas.microsoft.com/office/drawing/2014/main" id="{B69AB5DB-4CB3-3413-502F-0E87FF8E86F7}"/>
              </a:ext>
            </a:extLst>
          </p:cNvPr>
          <p:cNvSpPr txBox="1">
            <a:spLocks noChangeArrowheads="1"/>
          </p:cNvSpPr>
          <p:nvPr/>
        </p:nvSpPr>
        <p:spPr bwMode="auto">
          <a:xfrm>
            <a:off x="8862693" y="2382273"/>
            <a:ext cx="1534394" cy="338554"/>
          </a:xfrm>
          <a:prstGeom prst="rect">
            <a:avLst/>
          </a:prstGeom>
          <a:noFill/>
          <a:ln w="9525">
            <a:noFill/>
            <a:miter lim="800000"/>
            <a:headEnd/>
            <a:tailEnd/>
          </a:ln>
        </p:spPr>
        <p:txBody>
          <a:bodyPr wrap="none">
            <a:spAutoFit/>
          </a:bodyPr>
          <a:lstStyle/>
          <a:p>
            <a:r>
              <a:rPr lang="it-IT" sz="1600" b="1" dirty="0" err="1"/>
              <a:t>monoprocessor</a:t>
            </a:r>
            <a:endParaRPr lang="it-IT" sz="1600" b="1" dirty="0"/>
          </a:p>
        </p:txBody>
      </p:sp>
      <p:sp>
        <p:nvSpPr>
          <p:cNvPr id="25" name="Line 22">
            <a:extLst>
              <a:ext uri="{FF2B5EF4-FFF2-40B4-BE49-F238E27FC236}">
                <a16:creationId xmlns:a16="http://schemas.microsoft.com/office/drawing/2014/main" id="{96032110-0144-B668-559A-B1F7F323470A}"/>
              </a:ext>
            </a:extLst>
          </p:cNvPr>
          <p:cNvSpPr>
            <a:spLocks noChangeShapeType="1"/>
          </p:cNvSpPr>
          <p:nvPr/>
        </p:nvSpPr>
        <p:spPr bwMode="auto">
          <a:xfrm flipV="1">
            <a:off x="5443218" y="2336236"/>
            <a:ext cx="3024188" cy="144462"/>
          </a:xfrm>
          <a:prstGeom prst="line">
            <a:avLst/>
          </a:prstGeom>
          <a:noFill/>
          <a:ln w="38100">
            <a:solidFill>
              <a:schemeClr val="tx1"/>
            </a:solidFill>
            <a:miter lim="800000"/>
            <a:headEnd/>
            <a:tailEnd type="triangle" w="med" len="med"/>
          </a:ln>
        </p:spPr>
        <p:txBody>
          <a:bodyPr wrap="none"/>
          <a:lstStyle/>
          <a:p>
            <a:endParaRPr lang="it-IT"/>
          </a:p>
        </p:txBody>
      </p:sp>
      <p:sp>
        <p:nvSpPr>
          <p:cNvPr id="26" name="Text Box 23">
            <a:extLst>
              <a:ext uri="{FF2B5EF4-FFF2-40B4-BE49-F238E27FC236}">
                <a16:creationId xmlns:a16="http://schemas.microsoft.com/office/drawing/2014/main" id="{5957EADC-9229-0BF6-1AEF-2018AA5BC05E}"/>
              </a:ext>
            </a:extLst>
          </p:cNvPr>
          <p:cNvSpPr txBox="1">
            <a:spLocks noChangeArrowheads="1"/>
          </p:cNvSpPr>
          <p:nvPr/>
        </p:nvSpPr>
        <p:spPr bwMode="auto">
          <a:xfrm>
            <a:off x="8429306" y="3134748"/>
            <a:ext cx="1031875" cy="519113"/>
          </a:xfrm>
          <a:prstGeom prst="rect">
            <a:avLst/>
          </a:prstGeom>
          <a:noFill/>
          <a:ln w="9525">
            <a:noFill/>
            <a:miter lim="800000"/>
            <a:headEnd/>
            <a:tailEnd/>
          </a:ln>
        </p:spPr>
        <p:txBody>
          <a:bodyPr wrap="none">
            <a:spAutoFit/>
          </a:bodyPr>
          <a:lstStyle/>
          <a:p>
            <a:r>
              <a:rPr lang="it-IT" sz="2800">
                <a:solidFill>
                  <a:srgbClr val="FF6600"/>
                </a:solidFill>
              </a:rPr>
              <a:t>MISD</a:t>
            </a:r>
          </a:p>
        </p:txBody>
      </p:sp>
      <p:sp>
        <p:nvSpPr>
          <p:cNvPr id="27" name="Text Box 25">
            <a:extLst>
              <a:ext uri="{FF2B5EF4-FFF2-40B4-BE49-F238E27FC236}">
                <a16:creationId xmlns:a16="http://schemas.microsoft.com/office/drawing/2014/main" id="{B907BC50-0FD1-BACD-6177-B8BCF0CBB42E}"/>
              </a:ext>
            </a:extLst>
          </p:cNvPr>
          <p:cNvSpPr txBox="1">
            <a:spLocks noChangeArrowheads="1"/>
          </p:cNvSpPr>
          <p:nvPr/>
        </p:nvSpPr>
        <p:spPr bwMode="auto">
          <a:xfrm>
            <a:off x="2236468" y="3869761"/>
            <a:ext cx="2357438" cy="554037"/>
          </a:xfrm>
          <a:prstGeom prst="rect">
            <a:avLst/>
          </a:prstGeom>
          <a:noFill/>
          <a:ln w="9525">
            <a:noFill/>
            <a:miter lim="800000"/>
            <a:headEnd/>
            <a:tailEnd/>
          </a:ln>
        </p:spPr>
        <p:txBody>
          <a:bodyPr wrap="none">
            <a:spAutoFit/>
          </a:bodyPr>
          <a:lstStyle/>
          <a:p>
            <a:r>
              <a:rPr lang="it-IT" sz="1600" b="1"/>
              <a:t>Array processors</a:t>
            </a:r>
          </a:p>
          <a:p>
            <a:r>
              <a:rPr lang="it-IT" sz="1400"/>
              <a:t>Connection Machine (1988)</a:t>
            </a:r>
          </a:p>
        </p:txBody>
      </p:sp>
      <p:sp>
        <p:nvSpPr>
          <p:cNvPr id="28" name="Text Box 26">
            <a:extLst>
              <a:ext uri="{FF2B5EF4-FFF2-40B4-BE49-F238E27FC236}">
                <a16:creationId xmlns:a16="http://schemas.microsoft.com/office/drawing/2014/main" id="{06E56D5B-96E3-C124-EA6C-9976CA29F435}"/>
              </a:ext>
            </a:extLst>
          </p:cNvPr>
          <p:cNvSpPr txBox="1">
            <a:spLocks noChangeArrowheads="1"/>
          </p:cNvSpPr>
          <p:nvPr/>
        </p:nvSpPr>
        <p:spPr bwMode="auto">
          <a:xfrm>
            <a:off x="2020568" y="5638236"/>
            <a:ext cx="4608513" cy="984885"/>
          </a:xfrm>
          <a:prstGeom prst="rect">
            <a:avLst/>
          </a:prstGeom>
          <a:noFill/>
          <a:ln w="9525">
            <a:noFill/>
            <a:miter lim="800000"/>
            <a:headEnd/>
            <a:tailEnd/>
          </a:ln>
        </p:spPr>
        <p:txBody>
          <a:bodyPr>
            <a:spAutoFit/>
          </a:bodyPr>
          <a:lstStyle/>
          <a:p>
            <a:r>
              <a:rPr lang="en-US" sz="1400" dirty="0"/>
              <a:t>used to indicate an architecture with independent ALUs or microprocessors working in parallel</a:t>
            </a:r>
            <a:r>
              <a:rPr lang="it-IT" sz="1400" dirty="0"/>
              <a:t> (</a:t>
            </a:r>
            <a:r>
              <a:rPr lang="it-IT" sz="1400" b="1" dirty="0"/>
              <a:t>IBM RS/6000 SP,</a:t>
            </a:r>
            <a:r>
              <a:rPr lang="it-IT" sz="1400" dirty="0"/>
              <a:t> </a:t>
            </a:r>
            <a:r>
              <a:rPr lang="it-IT" sz="1400" b="1" dirty="0"/>
              <a:t>Earth Simulator, Blue Gene, ASCI White, ASCI Red, </a:t>
            </a:r>
            <a:r>
              <a:rPr lang="it-IT" sz="1400" b="1" dirty="0" err="1"/>
              <a:t>Roadrunner</a:t>
            </a:r>
            <a:r>
              <a:rPr lang="it-IT" sz="1400" dirty="0"/>
              <a:t>)</a:t>
            </a:r>
          </a:p>
          <a:p>
            <a:endParaRPr lang="it-IT" sz="1600" b="1" dirty="0"/>
          </a:p>
        </p:txBody>
      </p:sp>
      <p:sp>
        <p:nvSpPr>
          <p:cNvPr id="29" name="Text Box 31">
            <a:extLst>
              <a:ext uri="{FF2B5EF4-FFF2-40B4-BE49-F238E27FC236}">
                <a16:creationId xmlns:a16="http://schemas.microsoft.com/office/drawing/2014/main" id="{3854B20C-861B-5D26-264D-1B6507345CD0}"/>
              </a:ext>
            </a:extLst>
          </p:cNvPr>
          <p:cNvSpPr txBox="1">
            <a:spLocks noChangeArrowheads="1"/>
          </p:cNvSpPr>
          <p:nvPr/>
        </p:nvSpPr>
        <p:spPr bwMode="auto">
          <a:xfrm>
            <a:off x="8861106" y="3606236"/>
            <a:ext cx="1008062" cy="338137"/>
          </a:xfrm>
          <a:prstGeom prst="rect">
            <a:avLst/>
          </a:prstGeom>
          <a:noFill/>
          <a:ln w="9525">
            <a:noFill/>
            <a:miter lim="800000"/>
            <a:headEnd/>
            <a:tailEnd/>
          </a:ln>
        </p:spPr>
        <p:txBody>
          <a:bodyPr wrap="none">
            <a:spAutoFit/>
          </a:bodyPr>
          <a:lstStyle/>
          <a:p>
            <a:r>
              <a:rPr lang="it-IT" sz="1600" b="1" dirty="0"/>
              <a:t>pipeline</a:t>
            </a:r>
          </a:p>
        </p:txBody>
      </p:sp>
    </p:spTree>
    <p:extLst>
      <p:ext uri="{BB962C8B-B14F-4D97-AF65-F5344CB8AC3E}">
        <p14:creationId xmlns:p14="http://schemas.microsoft.com/office/powerpoint/2010/main" val="26125082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2">
            <a:extLst>
              <a:ext uri="{FF2B5EF4-FFF2-40B4-BE49-F238E27FC236}">
                <a16:creationId xmlns:a16="http://schemas.microsoft.com/office/drawing/2014/main" id="{8DBF393E-96C4-1CC2-B5C3-1637EB330237}"/>
              </a:ext>
            </a:extLst>
          </p:cNvPr>
          <p:cNvGraphicFramePr>
            <a:graphicFrameLocks noChangeAspect="1"/>
          </p:cNvGraphicFramePr>
          <p:nvPr>
            <p:extLst>
              <p:ext uri="{D42A27DB-BD31-4B8C-83A1-F6EECF244321}">
                <p14:modId xmlns:p14="http://schemas.microsoft.com/office/powerpoint/2010/main" val="1870972690"/>
              </p:ext>
            </p:extLst>
          </p:nvPr>
        </p:nvGraphicFramePr>
        <p:xfrm>
          <a:off x="2530871" y="1914525"/>
          <a:ext cx="3106738" cy="3162300"/>
        </p:xfrm>
        <a:graphic>
          <a:graphicData uri="http://schemas.openxmlformats.org/presentationml/2006/ole">
            <mc:AlternateContent xmlns:mc="http://schemas.openxmlformats.org/markup-compatibility/2006">
              <mc:Choice xmlns:v="urn:schemas-microsoft-com:vml" Requires="v">
                <p:oleObj name="Immagine bitmap" r:id="rId2" imgW="3780952" imgH="3847619" progId="PBrush">
                  <p:embed/>
                </p:oleObj>
              </mc:Choice>
              <mc:Fallback>
                <p:oleObj name="Immagine bitmap" r:id="rId2" imgW="3780952" imgH="3847619" progId="PBrush">
                  <p:embed/>
                  <p:pic>
                    <p:nvPicPr>
                      <p:cNvPr id="76802"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0871" y="1914525"/>
                        <a:ext cx="3106738" cy="3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868686"/>
                              </a:outerShdw>
                            </a:effectLst>
                          </a14:hiddenEffects>
                        </a:ext>
                      </a:extLst>
                    </p:spPr>
                  </p:pic>
                </p:oleObj>
              </mc:Fallback>
            </mc:AlternateContent>
          </a:graphicData>
        </a:graphic>
      </p:graphicFrame>
      <p:graphicFrame>
        <p:nvGraphicFramePr>
          <p:cNvPr id="6" name="Object 3">
            <a:extLst>
              <a:ext uri="{FF2B5EF4-FFF2-40B4-BE49-F238E27FC236}">
                <a16:creationId xmlns:a16="http://schemas.microsoft.com/office/drawing/2014/main" id="{B420EEDC-8EDF-1BCE-82FB-89A108562592}"/>
              </a:ext>
            </a:extLst>
          </p:cNvPr>
          <p:cNvGraphicFramePr>
            <a:graphicFrameLocks noChangeAspect="1"/>
          </p:cNvGraphicFramePr>
          <p:nvPr>
            <p:extLst>
              <p:ext uri="{D42A27DB-BD31-4B8C-83A1-F6EECF244321}">
                <p14:modId xmlns:p14="http://schemas.microsoft.com/office/powerpoint/2010/main" val="3191464714"/>
              </p:ext>
            </p:extLst>
          </p:nvPr>
        </p:nvGraphicFramePr>
        <p:xfrm>
          <a:off x="7155259" y="1738313"/>
          <a:ext cx="3995737" cy="3509962"/>
        </p:xfrm>
        <a:graphic>
          <a:graphicData uri="http://schemas.openxmlformats.org/presentationml/2006/ole">
            <mc:AlternateContent xmlns:mc="http://schemas.openxmlformats.org/markup-compatibility/2006">
              <mc:Choice xmlns:v="urn:schemas-microsoft-com:vml" Requires="v">
                <p:oleObj name="Immagine bitmap" r:id="rId4" imgW="4495238" imgH="3753374" progId="PBrush">
                  <p:embed/>
                </p:oleObj>
              </mc:Choice>
              <mc:Fallback>
                <p:oleObj name="Immagine bitmap" r:id="rId4" imgW="4495238" imgH="3753374" progId="PBrush">
                  <p:embed/>
                  <p:pic>
                    <p:nvPicPr>
                      <p:cNvPr id="7680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55259" y="1738313"/>
                        <a:ext cx="3995737" cy="3509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18900000" algn="ctr" rotWithShape="0">
                                <a:srgbClr val="868686"/>
                              </a:outerShdw>
                            </a:effectLst>
                          </a14:hiddenEffects>
                        </a:ext>
                      </a:extLst>
                    </p:spPr>
                  </p:pic>
                </p:oleObj>
              </mc:Fallback>
            </mc:AlternateContent>
          </a:graphicData>
        </a:graphic>
      </p:graphicFrame>
      <p:sp>
        <p:nvSpPr>
          <p:cNvPr id="7" name="Text Box 4">
            <a:extLst>
              <a:ext uri="{FF2B5EF4-FFF2-40B4-BE49-F238E27FC236}">
                <a16:creationId xmlns:a16="http://schemas.microsoft.com/office/drawing/2014/main" id="{B49C9848-7E78-5407-F5BE-A8CC1258190B}"/>
              </a:ext>
            </a:extLst>
          </p:cNvPr>
          <p:cNvSpPr txBox="1">
            <a:spLocks noChangeArrowheads="1"/>
          </p:cNvSpPr>
          <p:nvPr/>
        </p:nvSpPr>
        <p:spPr bwMode="auto">
          <a:xfrm>
            <a:off x="2378471" y="5030788"/>
            <a:ext cx="5491163" cy="1431161"/>
          </a:xfrm>
          <a:prstGeom prst="rect">
            <a:avLst/>
          </a:prstGeom>
          <a:solidFill>
            <a:schemeClr val="bg1"/>
          </a:solidFill>
          <a:ln w="9525">
            <a:noFill/>
            <a:miter lim="800000"/>
            <a:headEnd/>
            <a:tailEnd/>
          </a:ln>
        </p:spPr>
        <p:txBody>
          <a:bodyPr tIns="0">
            <a:spAutoFit/>
          </a:bodyPr>
          <a:lstStyle/>
          <a:p>
            <a:pPr eaLnBrk="0" hangingPunct="0"/>
            <a:r>
              <a:rPr lang="en-US" dirty="0">
                <a:solidFill>
                  <a:srgbClr val="1C1C1C"/>
                </a:solidFill>
                <a:latin typeface="Tahoma" pitchFamily="34" charset="0"/>
              </a:rPr>
              <a:t>Scalable system up to 512 nodes</a:t>
            </a:r>
          </a:p>
          <a:p>
            <a:pPr eaLnBrk="0" hangingPunct="0"/>
            <a:r>
              <a:rPr lang="en-US" dirty="0">
                <a:solidFill>
                  <a:srgbClr val="1C1C1C"/>
                </a:solidFill>
                <a:latin typeface="Tahoma" pitchFamily="34" charset="0"/>
              </a:rPr>
              <a:t>Each node is composed of: </a:t>
            </a:r>
          </a:p>
          <a:p>
            <a:pPr eaLnBrk="0" hangingPunct="0"/>
            <a:r>
              <a:rPr lang="en-US" dirty="0">
                <a:solidFill>
                  <a:srgbClr val="1C1C1C"/>
                </a:solidFill>
                <a:latin typeface="Tahoma" pitchFamily="34" charset="0"/>
              </a:rPr>
              <a:t>4-16 64-bit POWER 3 (RISC) processors</a:t>
            </a:r>
          </a:p>
          <a:p>
            <a:pPr eaLnBrk="0" hangingPunct="0"/>
            <a:r>
              <a:rPr lang="en-US" dirty="0">
                <a:solidFill>
                  <a:srgbClr val="1C1C1C"/>
                </a:solidFill>
                <a:latin typeface="Tahoma" pitchFamily="34" charset="0"/>
              </a:rPr>
              <a:t>Connection between nodes via high-performance switches (star topology)</a:t>
            </a:r>
            <a:endParaRPr lang="it-IT" dirty="0">
              <a:solidFill>
                <a:srgbClr val="1C1C1C"/>
              </a:solidFill>
              <a:latin typeface="Tahoma" pitchFamily="34" charset="0"/>
            </a:endParaRPr>
          </a:p>
        </p:txBody>
      </p:sp>
      <p:sp>
        <p:nvSpPr>
          <p:cNvPr id="8" name="Rectangle 5">
            <a:extLst>
              <a:ext uri="{FF2B5EF4-FFF2-40B4-BE49-F238E27FC236}">
                <a16:creationId xmlns:a16="http://schemas.microsoft.com/office/drawing/2014/main" id="{545B231F-2F62-86E7-92D8-9CEE1E9DEA85}"/>
              </a:ext>
            </a:extLst>
          </p:cNvPr>
          <p:cNvSpPr>
            <a:spLocks noChangeArrowheads="1"/>
          </p:cNvSpPr>
          <p:nvPr/>
        </p:nvSpPr>
        <p:spPr bwMode="auto">
          <a:xfrm>
            <a:off x="3407171" y="1579563"/>
            <a:ext cx="2090738" cy="396875"/>
          </a:xfrm>
          <a:prstGeom prst="rect">
            <a:avLst/>
          </a:prstGeom>
          <a:noFill/>
          <a:ln w="9525">
            <a:noFill/>
            <a:miter lim="800000"/>
            <a:headEnd/>
            <a:tailEnd/>
          </a:ln>
        </p:spPr>
        <p:txBody>
          <a:bodyPr wrap="none">
            <a:spAutoFit/>
          </a:bodyPr>
          <a:lstStyle/>
          <a:p>
            <a:pPr algn="ctr" eaLnBrk="0" hangingPunct="0"/>
            <a:r>
              <a:rPr lang="it-IT" sz="2000">
                <a:solidFill>
                  <a:srgbClr val="333399"/>
                </a:solidFill>
                <a:latin typeface="Tahoma" pitchFamily="34" charset="0"/>
              </a:rPr>
              <a:t>IBM RS/6000 SP</a:t>
            </a:r>
            <a:r>
              <a:rPr lang="it-IT" sz="2000">
                <a:solidFill>
                  <a:srgbClr val="000000"/>
                </a:solidFill>
                <a:latin typeface="Tahoma" pitchFamily="34" charset="0"/>
              </a:rPr>
              <a:t> </a:t>
            </a:r>
          </a:p>
        </p:txBody>
      </p:sp>
      <p:sp>
        <p:nvSpPr>
          <p:cNvPr id="9" name="Rectangle 6">
            <a:extLst>
              <a:ext uri="{FF2B5EF4-FFF2-40B4-BE49-F238E27FC236}">
                <a16:creationId xmlns:a16="http://schemas.microsoft.com/office/drawing/2014/main" id="{9E655B72-0668-8362-E7DB-92A0DB368E1B}"/>
              </a:ext>
            </a:extLst>
          </p:cNvPr>
          <p:cNvSpPr>
            <a:spLocks noChangeArrowheads="1"/>
          </p:cNvSpPr>
          <p:nvPr/>
        </p:nvSpPr>
        <p:spPr bwMode="auto">
          <a:xfrm>
            <a:off x="3193479" y="666750"/>
            <a:ext cx="8109520" cy="838200"/>
          </a:xfrm>
          <a:prstGeom prst="rect">
            <a:avLst/>
          </a:prstGeom>
          <a:noFill/>
          <a:ln w="9525">
            <a:noFill/>
            <a:miter lim="800000"/>
            <a:headEnd/>
            <a:tailEnd/>
          </a:ln>
        </p:spPr>
        <p:txBody>
          <a:bodyPr lIns="92075" tIns="46038" rIns="92075" bIns="46038" anchor="b"/>
          <a:lstStyle/>
          <a:p>
            <a:pPr eaLnBrk="0" hangingPunct="0"/>
            <a:r>
              <a:rPr lang="en-GB" sz="3600" dirty="0">
                <a:solidFill>
                  <a:srgbClr val="333399"/>
                </a:solidFill>
                <a:latin typeface="Tahoma" pitchFamily="34" charset="0"/>
              </a:rPr>
              <a:t>Examples of computers MIMD-DM-MPP</a:t>
            </a:r>
            <a:endParaRPr lang="it-IT" sz="3600" dirty="0">
              <a:solidFill>
                <a:srgbClr val="333399"/>
              </a:solidFill>
              <a:latin typeface="Tahoma" pitchFamily="34" charset="0"/>
            </a:endParaRPr>
          </a:p>
        </p:txBody>
      </p:sp>
    </p:spTree>
    <p:extLst>
      <p:ext uri="{BB962C8B-B14F-4D97-AF65-F5344CB8AC3E}">
        <p14:creationId xmlns:p14="http://schemas.microsoft.com/office/powerpoint/2010/main" val="3109489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31FFD09A-9442-586C-4B3D-E7CB0728A40B}"/>
              </a:ext>
            </a:extLst>
          </p:cNvPr>
          <p:cNvSpPr txBox="1">
            <a:spLocks noChangeArrowheads="1"/>
          </p:cNvSpPr>
          <p:nvPr/>
        </p:nvSpPr>
        <p:spPr bwMode="auto">
          <a:xfrm>
            <a:off x="620076" y="1089481"/>
            <a:ext cx="3596306" cy="646331"/>
          </a:xfrm>
          <a:prstGeom prst="rect">
            <a:avLst/>
          </a:prstGeom>
          <a:noFill/>
          <a:ln w="9525">
            <a:noFill/>
            <a:miter lim="800000"/>
            <a:headEnd/>
            <a:tailEnd/>
          </a:ln>
        </p:spPr>
        <p:txBody>
          <a:bodyPr wrap="none">
            <a:spAutoFit/>
          </a:bodyPr>
          <a:lstStyle/>
          <a:p>
            <a:pPr algn="ctr" eaLnBrk="0" hangingPunct="0"/>
            <a:r>
              <a:rPr lang="it-IT" sz="3600" baseline="0" dirty="0" err="1">
                <a:solidFill>
                  <a:srgbClr val="C00000"/>
                </a:solidFill>
              </a:rPr>
              <a:t>Weather</a:t>
            </a:r>
            <a:r>
              <a:rPr lang="it-IT" sz="3600" baseline="0" dirty="0">
                <a:solidFill>
                  <a:srgbClr val="C00000"/>
                </a:solidFill>
              </a:rPr>
              <a:t> forecasts</a:t>
            </a:r>
          </a:p>
        </p:txBody>
      </p:sp>
      <p:pic>
        <p:nvPicPr>
          <p:cNvPr id="6" name="Picture 6">
            <a:extLst>
              <a:ext uri="{FF2B5EF4-FFF2-40B4-BE49-F238E27FC236}">
                <a16:creationId xmlns:a16="http://schemas.microsoft.com/office/drawing/2014/main" id="{2D68175B-B010-7C29-0AE3-1CFA09471901}"/>
              </a:ext>
            </a:extLst>
          </p:cNvPr>
          <p:cNvPicPr>
            <a:picLocks noChangeAspect="1" noChangeArrowheads="1"/>
          </p:cNvPicPr>
          <p:nvPr/>
        </p:nvPicPr>
        <p:blipFill>
          <a:blip r:embed="rId2" cstate="print"/>
          <a:srcRect/>
          <a:stretch>
            <a:fillRect/>
          </a:stretch>
        </p:blipFill>
        <p:spPr bwMode="auto">
          <a:xfrm>
            <a:off x="1229985" y="1884936"/>
            <a:ext cx="2376488" cy="1957387"/>
          </a:xfrm>
          <a:prstGeom prst="rect">
            <a:avLst/>
          </a:prstGeom>
          <a:noFill/>
          <a:ln w="25400">
            <a:noFill/>
            <a:miter lim="800000"/>
            <a:headEnd/>
            <a:tailEnd/>
          </a:ln>
        </p:spPr>
      </p:pic>
      <p:sp>
        <p:nvSpPr>
          <p:cNvPr id="8" name="Text Box 2">
            <a:extLst>
              <a:ext uri="{FF2B5EF4-FFF2-40B4-BE49-F238E27FC236}">
                <a16:creationId xmlns:a16="http://schemas.microsoft.com/office/drawing/2014/main" id="{B243D213-3729-D409-48DF-93D087D99D24}"/>
              </a:ext>
            </a:extLst>
          </p:cNvPr>
          <p:cNvSpPr txBox="1">
            <a:spLocks noChangeArrowheads="1"/>
          </p:cNvSpPr>
          <p:nvPr/>
        </p:nvSpPr>
        <p:spPr bwMode="auto">
          <a:xfrm>
            <a:off x="4162998" y="3054357"/>
            <a:ext cx="3531736" cy="646331"/>
          </a:xfrm>
          <a:prstGeom prst="rect">
            <a:avLst/>
          </a:prstGeom>
          <a:noFill/>
          <a:ln w="9525">
            <a:noFill/>
            <a:miter lim="800000"/>
            <a:headEnd/>
            <a:tailEnd/>
          </a:ln>
        </p:spPr>
        <p:txBody>
          <a:bodyPr wrap="none">
            <a:spAutoFit/>
          </a:bodyPr>
          <a:lstStyle/>
          <a:p>
            <a:pPr algn="ctr" eaLnBrk="0" hangingPunct="0"/>
            <a:r>
              <a:rPr lang="it-IT" sz="3600" baseline="0" dirty="0">
                <a:solidFill>
                  <a:srgbClr val="C00000"/>
                </a:solidFill>
              </a:rPr>
              <a:t>Machine Learning</a:t>
            </a:r>
          </a:p>
        </p:txBody>
      </p:sp>
      <p:pic>
        <p:nvPicPr>
          <p:cNvPr id="10" name="Immagine 9">
            <a:extLst>
              <a:ext uri="{FF2B5EF4-FFF2-40B4-BE49-F238E27FC236}">
                <a16:creationId xmlns:a16="http://schemas.microsoft.com/office/drawing/2014/main" id="{036BA6B3-39E6-60CF-5FB6-412AB5DB9ECC}"/>
              </a:ext>
            </a:extLst>
          </p:cNvPr>
          <p:cNvPicPr>
            <a:picLocks noChangeAspect="1"/>
          </p:cNvPicPr>
          <p:nvPr/>
        </p:nvPicPr>
        <p:blipFill>
          <a:blip r:embed="rId3"/>
          <a:stretch>
            <a:fillRect/>
          </a:stretch>
        </p:blipFill>
        <p:spPr>
          <a:xfrm>
            <a:off x="4778091" y="3842323"/>
            <a:ext cx="2422809" cy="1558674"/>
          </a:xfrm>
          <a:prstGeom prst="rect">
            <a:avLst/>
          </a:prstGeom>
        </p:spPr>
      </p:pic>
      <p:sp>
        <p:nvSpPr>
          <p:cNvPr id="11" name="Text Box 2">
            <a:extLst>
              <a:ext uri="{FF2B5EF4-FFF2-40B4-BE49-F238E27FC236}">
                <a16:creationId xmlns:a16="http://schemas.microsoft.com/office/drawing/2014/main" id="{E080C468-64F3-9255-1598-EA78366D429F}"/>
              </a:ext>
            </a:extLst>
          </p:cNvPr>
          <p:cNvSpPr txBox="1">
            <a:spLocks noChangeArrowheads="1"/>
          </p:cNvSpPr>
          <p:nvPr/>
        </p:nvSpPr>
        <p:spPr bwMode="auto">
          <a:xfrm>
            <a:off x="7683172" y="1377947"/>
            <a:ext cx="4154984" cy="646331"/>
          </a:xfrm>
          <a:prstGeom prst="rect">
            <a:avLst/>
          </a:prstGeom>
          <a:noFill/>
          <a:ln w="9525">
            <a:noFill/>
            <a:miter lim="800000"/>
            <a:headEnd/>
            <a:tailEnd/>
          </a:ln>
        </p:spPr>
        <p:txBody>
          <a:bodyPr wrap="none">
            <a:spAutoFit/>
          </a:bodyPr>
          <a:lstStyle/>
          <a:p>
            <a:pPr algn="ctr" eaLnBrk="0" hangingPunct="0"/>
            <a:r>
              <a:rPr lang="it-IT" sz="3600" baseline="0" dirty="0">
                <a:solidFill>
                  <a:srgbClr val="C00000"/>
                </a:solidFill>
              </a:rPr>
              <a:t>Financial data mining</a:t>
            </a:r>
          </a:p>
        </p:txBody>
      </p:sp>
      <p:pic>
        <p:nvPicPr>
          <p:cNvPr id="13" name="Immagine 12">
            <a:extLst>
              <a:ext uri="{FF2B5EF4-FFF2-40B4-BE49-F238E27FC236}">
                <a16:creationId xmlns:a16="http://schemas.microsoft.com/office/drawing/2014/main" id="{D086522C-81D3-B13C-F138-0C0EB95B1AE9}"/>
              </a:ext>
            </a:extLst>
          </p:cNvPr>
          <p:cNvPicPr>
            <a:picLocks noChangeAspect="1"/>
          </p:cNvPicPr>
          <p:nvPr/>
        </p:nvPicPr>
        <p:blipFill>
          <a:blip r:embed="rId4"/>
          <a:stretch>
            <a:fillRect/>
          </a:stretch>
        </p:blipFill>
        <p:spPr>
          <a:xfrm>
            <a:off x="8456815" y="2239587"/>
            <a:ext cx="3053542" cy="1908464"/>
          </a:xfrm>
          <a:prstGeom prst="rect">
            <a:avLst/>
          </a:prstGeom>
        </p:spPr>
      </p:pic>
      <p:sp>
        <p:nvSpPr>
          <p:cNvPr id="15" name="CasellaDiTesto 14">
            <a:extLst>
              <a:ext uri="{FF2B5EF4-FFF2-40B4-BE49-F238E27FC236}">
                <a16:creationId xmlns:a16="http://schemas.microsoft.com/office/drawing/2014/main" id="{47F2666B-CD00-35DB-D22E-3ED14335B960}"/>
              </a:ext>
            </a:extLst>
          </p:cNvPr>
          <p:cNvSpPr txBox="1"/>
          <p:nvPr/>
        </p:nvSpPr>
        <p:spPr>
          <a:xfrm>
            <a:off x="3108961" y="5921433"/>
            <a:ext cx="6129250" cy="369332"/>
          </a:xfrm>
          <a:prstGeom prst="rect">
            <a:avLst/>
          </a:prstGeom>
          <a:solidFill>
            <a:srgbClr val="C00000"/>
          </a:solidFill>
        </p:spPr>
        <p:txBody>
          <a:bodyPr wrap="square">
            <a:spAutoFit/>
          </a:bodyPr>
          <a:lstStyle/>
          <a:p>
            <a:pPr algn="ctr"/>
            <a:r>
              <a:rPr lang="it-IT" dirty="0">
                <a:solidFill>
                  <a:schemeClr val="bg1"/>
                </a:solidFill>
              </a:rPr>
              <a:t>whatever the </a:t>
            </a:r>
            <a:r>
              <a:rPr lang="it-IT" dirty="0" err="1">
                <a:solidFill>
                  <a:schemeClr val="bg1"/>
                </a:solidFill>
              </a:rPr>
              <a:t>application</a:t>
            </a:r>
            <a:r>
              <a:rPr lang="it-IT" dirty="0">
                <a:solidFill>
                  <a:schemeClr val="bg1"/>
                </a:solidFill>
              </a:rPr>
              <a:t>… </a:t>
            </a:r>
            <a:r>
              <a:rPr lang="it-IT" dirty="0" err="1">
                <a:solidFill>
                  <a:schemeClr val="bg1"/>
                </a:solidFill>
              </a:rPr>
              <a:t>it</a:t>
            </a:r>
            <a:r>
              <a:rPr lang="it-IT" dirty="0">
                <a:solidFill>
                  <a:schemeClr val="bg1"/>
                </a:solidFill>
              </a:rPr>
              <a:t> </a:t>
            </a:r>
            <a:r>
              <a:rPr lang="it-IT" dirty="0" err="1">
                <a:solidFill>
                  <a:schemeClr val="bg1"/>
                </a:solidFill>
              </a:rPr>
              <a:t>is</a:t>
            </a:r>
            <a:r>
              <a:rPr lang="it-IT" dirty="0">
                <a:solidFill>
                  <a:schemeClr val="bg1"/>
                </a:solidFill>
              </a:rPr>
              <a:t> big data mining</a:t>
            </a:r>
          </a:p>
        </p:txBody>
      </p:sp>
    </p:spTree>
    <p:extLst>
      <p:ext uri="{BB962C8B-B14F-4D97-AF65-F5344CB8AC3E}">
        <p14:creationId xmlns:p14="http://schemas.microsoft.com/office/powerpoint/2010/main" val="25223008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scired">
            <a:extLst>
              <a:ext uri="{FF2B5EF4-FFF2-40B4-BE49-F238E27FC236}">
                <a16:creationId xmlns:a16="http://schemas.microsoft.com/office/drawing/2014/main" id="{6D251EE2-13D9-285B-AE41-A364E247C1FD}"/>
              </a:ext>
            </a:extLst>
          </p:cNvPr>
          <p:cNvPicPr>
            <a:picLocks noChangeAspect="1" noChangeArrowheads="1"/>
          </p:cNvPicPr>
          <p:nvPr/>
        </p:nvPicPr>
        <p:blipFill>
          <a:blip r:embed="rId2" cstate="print"/>
          <a:srcRect/>
          <a:stretch>
            <a:fillRect/>
          </a:stretch>
        </p:blipFill>
        <p:spPr bwMode="auto">
          <a:xfrm>
            <a:off x="4819650" y="1773238"/>
            <a:ext cx="4000500" cy="2227262"/>
          </a:xfrm>
          <a:prstGeom prst="rect">
            <a:avLst/>
          </a:prstGeom>
          <a:noFill/>
          <a:ln w="9525">
            <a:solidFill>
              <a:schemeClr val="accent2"/>
            </a:solidFill>
            <a:miter lim="800000"/>
            <a:headEnd/>
            <a:tailEnd/>
          </a:ln>
        </p:spPr>
      </p:pic>
      <p:sp>
        <p:nvSpPr>
          <p:cNvPr id="6" name="Text Box 7">
            <a:extLst>
              <a:ext uri="{FF2B5EF4-FFF2-40B4-BE49-F238E27FC236}">
                <a16:creationId xmlns:a16="http://schemas.microsoft.com/office/drawing/2014/main" id="{572AD449-C187-70AA-AD33-05772EB2C2E4}"/>
              </a:ext>
            </a:extLst>
          </p:cNvPr>
          <p:cNvSpPr txBox="1">
            <a:spLocks noChangeArrowheads="1"/>
          </p:cNvSpPr>
          <p:nvPr/>
        </p:nvSpPr>
        <p:spPr bwMode="auto">
          <a:xfrm>
            <a:off x="5867400" y="4064000"/>
            <a:ext cx="2376488" cy="588963"/>
          </a:xfrm>
          <a:prstGeom prst="rect">
            <a:avLst/>
          </a:prstGeom>
          <a:noFill/>
          <a:ln w="9525">
            <a:solidFill>
              <a:schemeClr val="accent2"/>
            </a:solidFill>
            <a:miter lim="800000"/>
            <a:headEnd/>
            <a:tailEnd/>
          </a:ln>
        </p:spPr>
        <p:txBody>
          <a:bodyPr>
            <a:spAutoFit/>
          </a:bodyPr>
          <a:lstStyle/>
          <a:p>
            <a:pPr algn="ctr" eaLnBrk="0" hangingPunct="0"/>
            <a:r>
              <a:rPr lang="it-IT" sz="3200">
                <a:solidFill>
                  <a:srgbClr val="333399"/>
                </a:solidFill>
                <a:latin typeface="Tahoma" pitchFamily="34" charset="0"/>
              </a:rPr>
              <a:t>ASCI Red</a:t>
            </a:r>
          </a:p>
        </p:txBody>
      </p:sp>
      <p:sp>
        <p:nvSpPr>
          <p:cNvPr id="7" name="Text Box 8">
            <a:extLst>
              <a:ext uri="{FF2B5EF4-FFF2-40B4-BE49-F238E27FC236}">
                <a16:creationId xmlns:a16="http://schemas.microsoft.com/office/drawing/2014/main" id="{72870505-E0CD-AF94-9E61-411CC4ABA8AC}"/>
              </a:ext>
            </a:extLst>
          </p:cNvPr>
          <p:cNvSpPr txBox="1">
            <a:spLocks noChangeArrowheads="1"/>
          </p:cNvSpPr>
          <p:nvPr/>
        </p:nvSpPr>
        <p:spPr bwMode="auto">
          <a:xfrm>
            <a:off x="395288" y="4508500"/>
            <a:ext cx="4724400" cy="1631216"/>
          </a:xfrm>
          <a:prstGeom prst="rect">
            <a:avLst/>
          </a:prstGeom>
          <a:noFill/>
          <a:ln w="9525">
            <a:solidFill>
              <a:schemeClr val="accent2"/>
            </a:solidFill>
            <a:miter lim="800000"/>
            <a:headEnd/>
            <a:tailEnd/>
          </a:ln>
        </p:spPr>
        <p:txBody>
          <a:bodyPr>
            <a:spAutoFit/>
          </a:bodyPr>
          <a:lstStyle/>
          <a:p>
            <a:pPr eaLnBrk="0" hangingPunct="0"/>
            <a:r>
              <a:rPr lang="it-IT" sz="2000" dirty="0">
                <a:solidFill>
                  <a:srgbClr val="1C1C1C"/>
                </a:solidFill>
                <a:latin typeface="Tahoma" pitchFamily="34" charset="0"/>
              </a:rPr>
              <a:t>Intel </a:t>
            </a:r>
            <a:r>
              <a:rPr lang="it-IT" sz="2000" dirty="0" err="1">
                <a:solidFill>
                  <a:srgbClr val="1C1C1C"/>
                </a:solidFill>
                <a:latin typeface="Tahoma" pitchFamily="34" charset="0"/>
              </a:rPr>
              <a:t>TeraFLOPS</a:t>
            </a:r>
            <a:r>
              <a:rPr lang="it-IT" sz="2000" dirty="0">
                <a:solidFill>
                  <a:srgbClr val="1C1C1C"/>
                </a:solidFill>
                <a:latin typeface="Tahoma" pitchFamily="34" charset="0"/>
              </a:rPr>
              <a:t> MPP </a:t>
            </a:r>
            <a:r>
              <a:rPr lang="it-IT" sz="2000" dirty="0" err="1">
                <a:solidFill>
                  <a:srgbClr val="1C1C1C"/>
                </a:solidFill>
                <a:latin typeface="Tahoma" pitchFamily="34" charset="0"/>
              </a:rPr>
              <a:t>architecture</a:t>
            </a:r>
            <a:endParaRPr lang="it-IT" sz="2000" dirty="0">
              <a:solidFill>
                <a:srgbClr val="1C1C1C"/>
              </a:solidFill>
              <a:latin typeface="Tahoma" pitchFamily="34" charset="0"/>
            </a:endParaRPr>
          </a:p>
          <a:p>
            <a:pPr eaLnBrk="0" hangingPunct="0"/>
            <a:r>
              <a:rPr lang="it-IT" sz="2000" dirty="0">
                <a:solidFill>
                  <a:srgbClr val="1C1C1C"/>
                </a:solidFill>
                <a:latin typeface="Tahoma" pitchFamily="34" charset="0"/>
              </a:rPr>
              <a:t>9632 processors</a:t>
            </a:r>
          </a:p>
          <a:p>
            <a:pPr eaLnBrk="0" hangingPunct="0"/>
            <a:r>
              <a:rPr lang="it-IT" sz="2000" dirty="0" err="1">
                <a:solidFill>
                  <a:srgbClr val="1C1C1C"/>
                </a:solidFill>
                <a:latin typeface="Tahoma" pitchFamily="34" charset="0"/>
              </a:rPr>
              <a:t>Grid</a:t>
            </a:r>
            <a:r>
              <a:rPr lang="it-IT" sz="2000" dirty="0">
                <a:solidFill>
                  <a:srgbClr val="1C1C1C"/>
                </a:solidFill>
                <a:latin typeface="Tahoma" pitchFamily="34" charset="0"/>
              </a:rPr>
              <a:t> </a:t>
            </a:r>
            <a:r>
              <a:rPr lang="it-IT" sz="2000" dirty="0" err="1">
                <a:solidFill>
                  <a:srgbClr val="1C1C1C"/>
                </a:solidFill>
                <a:latin typeface="Tahoma" pitchFamily="34" charset="0"/>
              </a:rPr>
              <a:t>topology</a:t>
            </a:r>
            <a:endParaRPr lang="it-IT" sz="2000" dirty="0">
              <a:solidFill>
                <a:srgbClr val="1C1C1C"/>
              </a:solidFill>
              <a:latin typeface="Tahoma" pitchFamily="34" charset="0"/>
            </a:endParaRPr>
          </a:p>
          <a:p>
            <a:pPr eaLnBrk="0" hangingPunct="0"/>
            <a:r>
              <a:rPr lang="it-IT" sz="2000" dirty="0" err="1">
                <a:solidFill>
                  <a:srgbClr val="1C1C1C"/>
                </a:solidFill>
                <a:latin typeface="Tahoma" pitchFamily="34" charset="0"/>
              </a:rPr>
              <a:t>Overall</a:t>
            </a:r>
            <a:r>
              <a:rPr lang="it-IT" sz="2000" dirty="0">
                <a:solidFill>
                  <a:srgbClr val="1C1C1C"/>
                </a:solidFill>
                <a:latin typeface="Tahoma" pitchFamily="34" charset="0"/>
              </a:rPr>
              <a:t> performance: 2.3 </a:t>
            </a:r>
            <a:r>
              <a:rPr lang="it-IT" sz="2000" dirty="0" err="1">
                <a:solidFill>
                  <a:srgbClr val="1C1C1C"/>
                </a:solidFill>
                <a:latin typeface="Tahoma" pitchFamily="34" charset="0"/>
              </a:rPr>
              <a:t>Tflop</a:t>
            </a:r>
            <a:endParaRPr lang="it-IT" sz="2000" dirty="0">
              <a:solidFill>
                <a:srgbClr val="1C1C1C"/>
              </a:solidFill>
              <a:latin typeface="Tahoma" pitchFamily="34" charset="0"/>
            </a:endParaRPr>
          </a:p>
          <a:p>
            <a:pPr eaLnBrk="0" hangingPunct="0"/>
            <a:r>
              <a:rPr lang="it-IT" sz="2000" dirty="0">
                <a:solidFill>
                  <a:srgbClr val="1C1C1C"/>
                </a:solidFill>
                <a:latin typeface="Tahoma" pitchFamily="34" charset="0"/>
              </a:rPr>
              <a:t>Peak Performance: 3.2 </a:t>
            </a:r>
            <a:r>
              <a:rPr lang="it-IT" sz="2000" dirty="0" err="1">
                <a:solidFill>
                  <a:srgbClr val="1C1C1C"/>
                </a:solidFill>
                <a:latin typeface="Tahoma" pitchFamily="34" charset="0"/>
              </a:rPr>
              <a:t>Tflop</a:t>
            </a:r>
            <a:endParaRPr lang="it-IT" sz="2000" dirty="0">
              <a:solidFill>
                <a:srgbClr val="1C1C1C"/>
              </a:solidFill>
              <a:latin typeface="Tahoma" pitchFamily="34" charset="0"/>
            </a:endParaRPr>
          </a:p>
        </p:txBody>
      </p:sp>
      <p:sp>
        <p:nvSpPr>
          <p:cNvPr id="8" name="Rectangle 2">
            <a:extLst>
              <a:ext uri="{FF2B5EF4-FFF2-40B4-BE49-F238E27FC236}">
                <a16:creationId xmlns:a16="http://schemas.microsoft.com/office/drawing/2014/main" id="{3A71BC57-D517-9410-32BF-EEB695105649}"/>
              </a:ext>
            </a:extLst>
          </p:cNvPr>
          <p:cNvSpPr>
            <a:spLocks noGrp="1" noChangeArrowheads="1"/>
          </p:cNvSpPr>
          <p:nvPr>
            <p:ph type="title"/>
          </p:nvPr>
        </p:nvSpPr>
        <p:spPr>
          <a:xfrm>
            <a:off x="1114074" y="947738"/>
            <a:ext cx="9913957" cy="1143000"/>
          </a:xfrm>
        </p:spPr>
        <p:txBody>
          <a:bodyPr/>
          <a:lstStyle/>
          <a:p>
            <a:pPr eaLnBrk="1" hangingPunct="1">
              <a:defRPr/>
            </a:pPr>
            <a:r>
              <a:rPr lang="en-GB" sz="3600" dirty="0">
                <a:solidFill>
                  <a:srgbClr val="333399"/>
                </a:solidFill>
                <a:latin typeface="Tahoma" pitchFamily="34" charset="0"/>
              </a:rPr>
              <a:t>Examples of computers </a:t>
            </a:r>
            <a:r>
              <a:rPr lang="en-GB" kern="1200" dirty="0">
                <a:solidFill>
                  <a:srgbClr val="333399"/>
                </a:solidFill>
              </a:rPr>
              <a:t>MIMD-DM-MPP</a:t>
            </a:r>
            <a:endParaRPr lang="it-IT" kern="1200" dirty="0">
              <a:solidFill>
                <a:srgbClr val="333399"/>
              </a:solidFill>
            </a:endParaRPr>
          </a:p>
        </p:txBody>
      </p:sp>
    </p:spTree>
    <p:extLst>
      <p:ext uri="{BB962C8B-B14F-4D97-AF65-F5344CB8AC3E}">
        <p14:creationId xmlns:p14="http://schemas.microsoft.com/office/powerpoint/2010/main" val="5498955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EE35A288-C369-189F-38F4-91C1A41011EA}"/>
              </a:ext>
            </a:extLst>
          </p:cNvPr>
          <p:cNvSpPr/>
          <p:nvPr/>
        </p:nvSpPr>
        <p:spPr>
          <a:xfrm>
            <a:off x="2850543" y="1846391"/>
            <a:ext cx="7775575" cy="4154984"/>
          </a:xfrm>
          <a:prstGeom prst="rect">
            <a:avLst/>
          </a:prstGeom>
        </p:spPr>
        <p:txBody>
          <a:bodyPr>
            <a:spAutoFit/>
          </a:bodyPr>
          <a:lstStyle/>
          <a:p>
            <a:pPr algn="just" fontAlgn="auto">
              <a:spcBef>
                <a:spcPts val="0"/>
              </a:spcBef>
              <a:spcAft>
                <a:spcPts val="0"/>
              </a:spcAft>
              <a:defRPr/>
            </a:pPr>
            <a:r>
              <a:rPr lang="en-US" sz="2400" dirty="0">
                <a:latin typeface="+mn-lt"/>
                <a:cs typeface="+mn-cs"/>
              </a:rPr>
              <a:t>To create a distributed memory MIMD machine that has undemanding production costs, </a:t>
            </a:r>
            <a:r>
              <a:rPr lang="en-US" sz="2400" b="1" dirty="0">
                <a:latin typeface="+mn-lt"/>
                <a:cs typeface="+mn-cs"/>
              </a:rPr>
              <a:t>clusters</a:t>
            </a:r>
            <a:r>
              <a:rPr lang="en-US" sz="2400" dirty="0">
                <a:latin typeface="+mn-lt"/>
                <a:cs typeface="+mn-cs"/>
              </a:rPr>
              <a:t> are generally used, i.e. sets of autonomous computers connected to each other through the I/O interconnections, and therefore with connectors and cables typical of a standard network</a:t>
            </a:r>
            <a:r>
              <a:rPr lang="it-IT" sz="2400" dirty="0">
                <a:latin typeface="+mn-lt"/>
                <a:cs typeface="+mn-cs"/>
              </a:rPr>
              <a:t>.</a:t>
            </a:r>
          </a:p>
          <a:p>
            <a:pPr fontAlgn="auto">
              <a:spcBef>
                <a:spcPts val="0"/>
              </a:spcBef>
              <a:spcAft>
                <a:spcPts val="0"/>
              </a:spcAft>
              <a:defRPr/>
            </a:pPr>
            <a:endParaRPr lang="it-IT" sz="2400" dirty="0">
              <a:latin typeface="+mn-lt"/>
              <a:cs typeface="+mn-cs"/>
            </a:endParaRPr>
          </a:p>
          <a:p>
            <a:pPr fontAlgn="auto">
              <a:spcBef>
                <a:spcPts val="0"/>
              </a:spcBef>
              <a:spcAft>
                <a:spcPts val="0"/>
              </a:spcAft>
              <a:defRPr/>
            </a:pPr>
            <a:endParaRPr lang="it-IT" sz="2400" dirty="0">
              <a:latin typeface="+mn-lt"/>
              <a:cs typeface="+mn-cs"/>
            </a:endParaRPr>
          </a:p>
          <a:p>
            <a:pPr algn="ctr" fontAlgn="auto">
              <a:spcBef>
                <a:spcPts val="0"/>
              </a:spcBef>
              <a:spcAft>
                <a:spcPts val="0"/>
              </a:spcAft>
              <a:defRPr/>
            </a:pPr>
            <a:r>
              <a:rPr lang="en-US" sz="2400" dirty="0">
                <a:latin typeface="+mn-lt"/>
                <a:cs typeface="+mn-cs"/>
              </a:rPr>
              <a:t>Each computer has its own </a:t>
            </a:r>
            <a:r>
              <a:rPr lang="en-US" sz="2400" b="1" dirty="0">
                <a:solidFill>
                  <a:srgbClr val="C00000"/>
                </a:solidFill>
                <a:latin typeface="+mn-lt"/>
                <a:cs typeface="+mn-cs"/>
              </a:rPr>
              <a:t>separate copy of the operating system</a:t>
            </a:r>
            <a:r>
              <a:rPr lang="en-US" sz="2400" dirty="0">
                <a:latin typeface="+mn-lt"/>
                <a:cs typeface="+mn-cs"/>
              </a:rPr>
              <a:t>, which </a:t>
            </a:r>
            <a:r>
              <a:rPr lang="en-US" sz="2400" b="1" dirty="0">
                <a:solidFill>
                  <a:srgbClr val="0070C0"/>
                </a:solidFill>
                <a:latin typeface="+mn-lt"/>
                <a:cs typeface="+mn-cs"/>
              </a:rPr>
              <a:t>increases the administration costs</a:t>
            </a:r>
            <a:r>
              <a:rPr lang="en-US" sz="2400" dirty="0">
                <a:latin typeface="+mn-lt"/>
                <a:cs typeface="+mn-cs"/>
              </a:rPr>
              <a:t>,</a:t>
            </a:r>
          </a:p>
          <a:p>
            <a:pPr algn="ctr" fontAlgn="auto">
              <a:spcBef>
                <a:spcPts val="0"/>
              </a:spcBef>
              <a:spcAft>
                <a:spcPts val="0"/>
              </a:spcAft>
              <a:defRPr/>
            </a:pPr>
            <a:r>
              <a:rPr lang="en-US" sz="2400" dirty="0">
                <a:latin typeface="+mn-lt"/>
                <a:cs typeface="+mn-cs"/>
              </a:rPr>
              <a:t> but this drawback can be easily </a:t>
            </a:r>
            <a:r>
              <a:rPr lang="en-US" sz="2400" b="1" dirty="0">
                <a:solidFill>
                  <a:srgbClr val="C00000"/>
                </a:solidFill>
                <a:latin typeface="+mn-lt"/>
                <a:cs typeface="+mn-cs"/>
              </a:rPr>
              <a:t>overcome by using </a:t>
            </a:r>
          </a:p>
          <a:p>
            <a:pPr algn="ctr" fontAlgn="auto">
              <a:spcBef>
                <a:spcPts val="0"/>
              </a:spcBef>
              <a:spcAft>
                <a:spcPts val="0"/>
              </a:spcAft>
              <a:defRPr/>
            </a:pPr>
            <a:r>
              <a:rPr lang="en-US" sz="2400" b="1" dirty="0">
                <a:solidFill>
                  <a:srgbClr val="C00000"/>
                </a:solidFill>
                <a:latin typeface="+mn-lt"/>
                <a:cs typeface="+mn-cs"/>
              </a:rPr>
              <a:t>virtual shared memory machines.</a:t>
            </a:r>
            <a:endParaRPr lang="it-IT" dirty="0">
              <a:latin typeface="+mn-lt"/>
              <a:cs typeface="+mn-cs"/>
            </a:endParaRPr>
          </a:p>
        </p:txBody>
      </p:sp>
      <p:sp>
        <p:nvSpPr>
          <p:cNvPr id="6" name="Rectangle 2">
            <a:extLst>
              <a:ext uri="{FF2B5EF4-FFF2-40B4-BE49-F238E27FC236}">
                <a16:creationId xmlns:a16="http://schemas.microsoft.com/office/drawing/2014/main" id="{584FADA7-FCC5-4A4B-D676-26753D036544}"/>
              </a:ext>
            </a:extLst>
          </p:cNvPr>
          <p:cNvSpPr txBox="1">
            <a:spLocks noChangeArrowheads="1"/>
          </p:cNvSpPr>
          <p:nvPr/>
        </p:nvSpPr>
        <p:spPr>
          <a:xfrm>
            <a:off x="2490180" y="1054228"/>
            <a:ext cx="8280400" cy="758825"/>
          </a:xfrm>
          <a:prstGeom prst="rect">
            <a:avLst/>
          </a:prstGeom>
        </p:spPr>
        <p:txBody>
          <a:bodyPr/>
          <a:lstStyle/>
          <a:p>
            <a:pPr fontAlgn="auto">
              <a:spcAft>
                <a:spcPts val="0"/>
              </a:spcAft>
              <a:defRPr/>
            </a:pPr>
            <a:r>
              <a:rPr lang="it-IT" sz="3200" b="1" dirty="0">
                <a:solidFill>
                  <a:srgbClr val="333399"/>
                </a:solidFill>
                <a:latin typeface="+mj-lt"/>
                <a:ea typeface="+mj-ea"/>
                <a:cs typeface="+mj-cs"/>
              </a:rPr>
              <a:t>MIMD: </a:t>
            </a:r>
            <a:r>
              <a:rPr lang="it-IT" sz="3200" b="1" dirty="0" err="1">
                <a:solidFill>
                  <a:srgbClr val="333399"/>
                </a:solidFill>
                <a:latin typeface="+mj-lt"/>
                <a:ea typeface="+mj-ea"/>
                <a:cs typeface="+mj-cs"/>
              </a:rPr>
              <a:t>distributed</a:t>
            </a:r>
            <a:r>
              <a:rPr lang="it-IT" sz="3200" b="1" dirty="0">
                <a:solidFill>
                  <a:srgbClr val="333399"/>
                </a:solidFill>
                <a:latin typeface="+mj-lt"/>
                <a:ea typeface="+mj-ea"/>
                <a:cs typeface="+mj-cs"/>
              </a:rPr>
              <a:t> </a:t>
            </a:r>
            <a:r>
              <a:rPr lang="it-IT" sz="3200" b="1" dirty="0" err="1">
                <a:solidFill>
                  <a:srgbClr val="333399"/>
                </a:solidFill>
                <a:latin typeface="+mj-lt"/>
                <a:ea typeface="+mj-ea"/>
                <a:cs typeface="+mj-cs"/>
              </a:rPr>
              <a:t>memory</a:t>
            </a:r>
            <a:r>
              <a:rPr lang="it-IT" sz="3200" b="1" dirty="0">
                <a:solidFill>
                  <a:srgbClr val="333399"/>
                </a:solidFill>
                <a:latin typeface="+mj-lt"/>
                <a:ea typeface="+mj-ea"/>
                <a:cs typeface="+mj-cs"/>
              </a:rPr>
              <a:t> </a:t>
            </a:r>
            <a:r>
              <a:rPr lang="it-IT" sz="2800" b="1" dirty="0">
                <a:solidFill>
                  <a:srgbClr val="333399"/>
                </a:solidFill>
                <a:latin typeface="+mj-lt"/>
                <a:ea typeface="+mj-ea"/>
                <a:cs typeface="+mj-cs"/>
              </a:rPr>
              <a:t>(DM)</a:t>
            </a:r>
            <a:endParaRPr lang="it-IT" sz="4000" b="1" dirty="0">
              <a:solidFill>
                <a:srgbClr val="333399"/>
              </a:solidFill>
              <a:latin typeface="+mj-lt"/>
              <a:ea typeface="+mj-ea"/>
              <a:cs typeface="+mj-cs"/>
            </a:endParaRPr>
          </a:p>
        </p:txBody>
      </p:sp>
    </p:spTree>
    <p:extLst>
      <p:ext uri="{BB962C8B-B14F-4D97-AF65-F5344CB8AC3E}">
        <p14:creationId xmlns:p14="http://schemas.microsoft.com/office/powerpoint/2010/main" val="173404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box(in)">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box(in)">
                                      <p:cBhvr>
                                        <p:cTn id="12" dur="500"/>
                                        <p:tgtEl>
                                          <p:spTgt spid="5">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box(in)">
                                      <p:cBhvr>
                                        <p:cTn id="1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A96769F5-380A-ED3D-29DF-9478A261AFE5}"/>
              </a:ext>
            </a:extLst>
          </p:cNvPr>
          <p:cNvSpPr>
            <a:spLocks noChangeArrowheads="1"/>
          </p:cNvSpPr>
          <p:nvPr/>
        </p:nvSpPr>
        <p:spPr bwMode="auto">
          <a:xfrm>
            <a:off x="3050381" y="543021"/>
            <a:ext cx="6786563" cy="785812"/>
          </a:xfrm>
          <a:prstGeom prst="rect">
            <a:avLst/>
          </a:prstGeom>
          <a:noFill/>
          <a:ln w="9525">
            <a:noFill/>
            <a:miter lim="800000"/>
            <a:headEnd/>
            <a:tailEnd/>
          </a:ln>
        </p:spPr>
        <p:txBody>
          <a:bodyPr anchor="b"/>
          <a:lstStyle/>
          <a:p>
            <a:pPr eaLnBrk="0" fontAlgn="auto" hangingPunct="0">
              <a:spcBef>
                <a:spcPts val="0"/>
              </a:spcBef>
              <a:spcAft>
                <a:spcPts val="0"/>
              </a:spcAft>
              <a:defRPr/>
            </a:pPr>
            <a:r>
              <a:rPr lang="it-IT" sz="3600" dirty="0" err="1">
                <a:solidFill>
                  <a:srgbClr val="333399"/>
                </a:solidFill>
                <a:latin typeface="Tahoma"/>
                <a:ea typeface="+mj-ea"/>
                <a:cs typeface="+mj-cs"/>
              </a:rPr>
              <a:t>Flynn's</a:t>
            </a:r>
            <a:r>
              <a:rPr lang="it-IT" sz="3600" dirty="0">
                <a:solidFill>
                  <a:srgbClr val="333399"/>
                </a:solidFill>
                <a:latin typeface="Tahoma"/>
                <a:ea typeface="+mj-ea"/>
                <a:cs typeface="+mj-cs"/>
              </a:rPr>
              <a:t> </a:t>
            </a:r>
            <a:r>
              <a:rPr lang="it-IT" sz="3600" dirty="0" err="1">
                <a:solidFill>
                  <a:srgbClr val="333399"/>
                </a:solidFill>
                <a:latin typeface="Tahoma"/>
                <a:ea typeface="+mj-ea"/>
                <a:cs typeface="+mj-cs"/>
              </a:rPr>
              <a:t>taxonomy</a:t>
            </a:r>
            <a:r>
              <a:rPr lang="it-IT" sz="3600" dirty="0">
                <a:solidFill>
                  <a:srgbClr val="333399"/>
                </a:solidFill>
                <a:latin typeface="Tahoma"/>
                <a:ea typeface="+mj-ea"/>
                <a:cs typeface="+mj-cs"/>
              </a:rPr>
              <a:t> (</a:t>
            </a:r>
            <a:r>
              <a:rPr lang="it-IT" sz="3600" dirty="0" err="1">
                <a:solidFill>
                  <a:srgbClr val="333399"/>
                </a:solidFill>
                <a:latin typeface="Tahoma"/>
                <a:ea typeface="+mj-ea"/>
                <a:cs typeface="+mj-cs"/>
              </a:rPr>
              <a:t>since</a:t>
            </a:r>
            <a:r>
              <a:rPr lang="it-IT" sz="3600" dirty="0">
                <a:solidFill>
                  <a:srgbClr val="333399"/>
                </a:solidFill>
                <a:latin typeface="Tahoma"/>
                <a:ea typeface="+mj-ea"/>
                <a:cs typeface="+mj-cs"/>
              </a:rPr>
              <a:t> 1966)</a:t>
            </a:r>
          </a:p>
        </p:txBody>
      </p:sp>
      <p:sp>
        <p:nvSpPr>
          <p:cNvPr id="6" name="Text Box 3">
            <a:extLst>
              <a:ext uri="{FF2B5EF4-FFF2-40B4-BE49-F238E27FC236}">
                <a16:creationId xmlns:a16="http://schemas.microsoft.com/office/drawing/2014/main" id="{202102FD-A0AE-4C97-9B8F-817E6A4C175B}"/>
              </a:ext>
            </a:extLst>
          </p:cNvPr>
          <p:cNvSpPr txBox="1">
            <a:spLocks noChangeArrowheads="1"/>
          </p:cNvSpPr>
          <p:nvPr/>
        </p:nvSpPr>
        <p:spPr bwMode="auto">
          <a:xfrm>
            <a:off x="4318794" y="1289035"/>
            <a:ext cx="1915909" cy="646331"/>
          </a:xfrm>
          <a:prstGeom prst="rect">
            <a:avLst/>
          </a:prstGeom>
          <a:noFill/>
          <a:ln w="9525">
            <a:noFill/>
            <a:miter lim="800000"/>
            <a:headEnd/>
            <a:tailEnd/>
          </a:ln>
        </p:spPr>
        <p:txBody>
          <a:bodyPr wrap="none">
            <a:spAutoFit/>
          </a:bodyPr>
          <a:lstStyle/>
          <a:p>
            <a:r>
              <a:rPr lang="it-IT" sz="3600" dirty="0"/>
              <a:t>Computer</a:t>
            </a:r>
          </a:p>
        </p:txBody>
      </p:sp>
      <p:grpSp>
        <p:nvGrpSpPr>
          <p:cNvPr id="7" name="Group 4">
            <a:extLst>
              <a:ext uri="{FF2B5EF4-FFF2-40B4-BE49-F238E27FC236}">
                <a16:creationId xmlns:a16="http://schemas.microsoft.com/office/drawing/2014/main" id="{E230C726-A794-1F76-F348-04B688E2B351}"/>
              </a:ext>
            </a:extLst>
          </p:cNvPr>
          <p:cNvGrpSpPr>
            <a:grpSpLocks/>
          </p:cNvGrpSpPr>
          <p:nvPr/>
        </p:nvGrpSpPr>
        <p:grpSpPr bwMode="auto">
          <a:xfrm>
            <a:off x="2745581" y="1906572"/>
            <a:ext cx="2667000" cy="1570038"/>
            <a:chOff x="1008" y="1728"/>
            <a:chExt cx="1680" cy="989"/>
          </a:xfrm>
        </p:grpSpPr>
        <p:sp>
          <p:nvSpPr>
            <p:cNvPr id="8" name="Text Box 5">
              <a:extLst>
                <a:ext uri="{FF2B5EF4-FFF2-40B4-BE49-F238E27FC236}">
                  <a16:creationId xmlns:a16="http://schemas.microsoft.com/office/drawing/2014/main" id="{0E2861BE-301D-0842-EF4E-6608514669A7}"/>
                </a:ext>
              </a:extLst>
            </p:cNvPr>
            <p:cNvSpPr txBox="1">
              <a:spLocks noChangeArrowheads="1"/>
            </p:cNvSpPr>
            <p:nvPr/>
          </p:nvSpPr>
          <p:spPr bwMode="auto">
            <a:xfrm>
              <a:off x="1008" y="2352"/>
              <a:ext cx="726" cy="365"/>
            </a:xfrm>
            <a:prstGeom prst="rect">
              <a:avLst/>
            </a:prstGeom>
            <a:noFill/>
            <a:ln w="9525">
              <a:noFill/>
              <a:miter lim="800000"/>
              <a:headEnd/>
              <a:tailEnd/>
            </a:ln>
          </p:spPr>
          <p:txBody>
            <a:bodyPr wrap="none">
              <a:spAutoFit/>
            </a:bodyPr>
            <a:lstStyle/>
            <a:p>
              <a:r>
                <a:rPr lang="it-IT" sz="3200">
                  <a:solidFill>
                    <a:srgbClr val="FF6600"/>
                  </a:solidFill>
                </a:rPr>
                <a:t>SIMD</a:t>
              </a:r>
            </a:p>
          </p:txBody>
        </p:sp>
        <p:sp>
          <p:nvSpPr>
            <p:cNvPr id="9" name="Line 6">
              <a:extLst>
                <a:ext uri="{FF2B5EF4-FFF2-40B4-BE49-F238E27FC236}">
                  <a16:creationId xmlns:a16="http://schemas.microsoft.com/office/drawing/2014/main" id="{A58179E6-FBD0-FDA9-E6BF-47053EA28C84}"/>
                </a:ext>
              </a:extLst>
            </p:cNvPr>
            <p:cNvSpPr>
              <a:spLocks noChangeShapeType="1"/>
            </p:cNvSpPr>
            <p:nvPr/>
          </p:nvSpPr>
          <p:spPr bwMode="auto">
            <a:xfrm flipH="1">
              <a:off x="1776" y="1728"/>
              <a:ext cx="912" cy="576"/>
            </a:xfrm>
            <a:prstGeom prst="line">
              <a:avLst/>
            </a:prstGeom>
            <a:noFill/>
            <a:ln w="38100">
              <a:solidFill>
                <a:schemeClr val="tx1"/>
              </a:solidFill>
              <a:miter lim="800000"/>
              <a:headEnd/>
              <a:tailEnd type="triangle" w="med" len="med"/>
            </a:ln>
          </p:spPr>
          <p:txBody>
            <a:bodyPr wrap="none"/>
            <a:lstStyle/>
            <a:p>
              <a:endParaRPr lang="it-IT"/>
            </a:p>
          </p:txBody>
        </p:sp>
      </p:grpSp>
      <p:grpSp>
        <p:nvGrpSpPr>
          <p:cNvPr id="10" name="Group 7">
            <a:extLst>
              <a:ext uri="{FF2B5EF4-FFF2-40B4-BE49-F238E27FC236}">
                <a16:creationId xmlns:a16="http://schemas.microsoft.com/office/drawing/2014/main" id="{973E51F5-FD50-CDE2-6C77-0F4EB8CFE896}"/>
              </a:ext>
            </a:extLst>
          </p:cNvPr>
          <p:cNvGrpSpPr>
            <a:grpSpLocks/>
          </p:cNvGrpSpPr>
          <p:nvPr/>
        </p:nvGrpSpPr>
        <p:grpSpPr bwMode="auto">
          <a:xfrm>
            <a:off x="5336381" y="1906572"/>
            <a:ext cx="2266950" cy="1600200"/>
            <a:chOff x="2640" y="1728"/>
            <a:chExt cx="1428" cy="1008"/>
          </a:xfrm>
        </p:grpSpPr>
        <p:sp>
          <p:nvSpPr>
            <p:cNvPr id="11" name="Text Box 8">
              <a:extLst>
                <a:ext uri="{FF2B5EF4-FFF2-40B4-BE49-F238E27FC236}">
                  <a16:creationId xmlns:a16="http://schemas.microsoft.com/office/drawing/2014/main" id="{A7997ABC-EAA3-E7D8-B142-89B1EE8E6A65}"/>
                </a:ext>
              </a:extLst>
            </p:cNvPr>
            <p:cNvSpPr txBox="1">
              <a:spLocks noChangeArrowheads="1"/>
            </p:cNvSpPr>
            <p:nvPr/>
          </p:nvSpPr>
          <p:spPr bwMode="auto">
            <a:xfrm>
              <a:off x="3206" y="2332"/>
              <a:ext cx="862" cy="404"/>
            </a:xfrm>
            <a:prstGeom prst="rect">
              <a:avLst/>
            </a:prstGeom>
            <a:noFill/>
            <a:ln w="9525">
              <a:noFill/>
              <a:miter lim="800000"/>
              <a:headEnd/>
              <a:tailEnd/>
            </a:ln>
          </p:spPr>
          <p:txBody>
            <a:bodyPr wrap="none">
              <a:spAutoFit/>
            </a:bodyPr>
            <a:lstStyle/>
            <a:p>
              <a:r>
                <a:rPr lang="it-IT" sz="3600">
                  <a:solidFill>
                    <a:srgbClr val="FF6600"/>
                  </a:solidFill>
                </a:rPr>
                <a:t>MIMD</a:t>
              </a:r>
            </a:p>
          </p:txBody>
        </p:sp>
        <p:sp>
          <p:nvSpPr>
            <p:cNvPr id="12" name="Line 9">
              <a:extLst>
                <a:ext uri="{FF2B5EF4-FFF2-40B4-BE49-F238E27FC236}">
                  <a16:creationId xmlns:a16="http://schemas.microsoft.com/office/drawing/2014/main" id="{95B5CC7C-A84A-3482-CC98-8B04AE9CFF14}"/>
                </a:ext>
              </a:extLst>
            </p:cNvPr>
            <p:cNvSpPr>
              <a:spLocks noChangeShapeType="1"/>
            </p:cNvSpPr>
            <p:nvPr/>
          </p:nvSpPr>
          <p:spPr bwMode="auto">
            <a:xfrm>
              <a:off x="2640" y="1728"/>
              <a:ext cx="768" cy="528"/>
            </a:xfrm>
            <a:prstGeom prst="line">
              <a:avLst/>
            </a:prstGeom>
            <a:noFill/>
            <a:ln w="38100">
              <a:solidFill>
                <a:schemeClr val="tx1"/>
              </a:solidFill>
              <a:miter lim="800000"/>
              <a:headEnd/>
              <a:tailEnd type="triangle" w="med" len="med"/>
            </a:ln>
          </p:spPr>
          <p:txBody>
            <a:bodyPr wrap="none"/>
            <a:lstStyle/>
            <a:p>
              <a:endParaRPr lang="it-IT"/>
            </a:p>
          </p:txBody>
        </p:sp>
      </p:grpSp>
      <p:grpSp>
        <p:nvGrpSpPr>
          <p:cNvPr id="13" name="Group 10">
            <a:extLst>
              <a:ext uri="{FF2B5EF4-FFF2-40B4-BE49-F238E27FC236}">
                <a16:creationId xmlns:a16="http://schemas.microsoft.com/office/drawing/2014/main" id="{7953274A-E1A3-6E88-3C83-C705F96ADD2E}"/>
              </a:ext>
            </a:extLst>
          </p:cNvPr>
          <p:cNvGrpSpPr>
            <a:grpSpLocks/>
          </p:cNvGrpSpPr>
          <p:nvPr/>
        </p:nvGrpSpPr>
        <p:grpSpPr bwMode="auto">
          <a:xfrm>
            <a:off x="5260181" y="3473435"/>
            <a:ext cx="2524125" cy="1069975"/>
            <a:chOff x="2064" y="2447"/>
            <a:chExt cx="1590" cy="674"/>
          </a:xfrm>
        </p:grpSpPr>
        <p:sp>
          <p:nvSpPr>
            <p:cNvPr id="14" name="Text Box 11">
              <a:extLst>
                <a:ext uri="{FF2B5EF4-FFF2-40B4-BE49-F238E27FC236}">
                  <a16:creationId xmlns:a16="http://schemas.microsoft.com/office/drawing/2014/main" id="{01B4B7FE-ED3F-683E-1FD4-909B38B6BA6A}"/>
                </a:ext>
              </a:extLst>
            </p:cNvPr>
            <p:cNvSpPr txBox="1">
              <a:spLocks noChangeArrowheads="1"/>
            </p:cNvSpPr>
            <p:nvPr/>
          </p:nvSpPr>
          <p:spPr bwMode="auto">
            <a:xfrm>
              <a:off x="2064" y="2756"/>
              <a:ext cx="1590" cy="365"/>
            </a:xfrm>
            <a:prstGeom prst="rect">
              <a:avLst/>
            </a:prstGeom>
            <a:noFill/>
            <a:ln w="9525">
              <a:noFill/>
              <a:miter lim="800000"/>
              <a:headEnd/>
              <a:tailEnd/>
            </a:ln>
          </p:spPr>
          <p:txBody>
            <a:bodyPr wrap="none">
              <a:spAutoFit/>
            </a:bodyPr>
            <a:lstStyle/>
            <a:p>
              <a:r>
                <a:rPr lang="it-IT" sz="3200">
                  <a:solidFill>
                    <a:schemeClr val="folHlink"/>
                  </a:solidFill>
                </a:rPr>
                <a:t>D</a:t>
              </a:r>
              <a:r>
                <a:rPr lang="it-IT" sz="2000">
                  <a:solidFill>
                    <a:schemeClr val="folHlink"/>
                  </a:solidFill>
                </a:rPr>
                <a:t>istributed</a:t>
              </a:r>
              <a:r>
                <a:rPr lang="it-IT" sz="3200">
                  <a:solidFill>
                    <a:schemeClr val="folHlink"/>
                  </a:solidFill>
                </a:rPr>
                <a:t>M</a:t>
              </a:r>
              <a:r>
                <a:rPr lang="it-IT" sz="2000">
                  <a:solidFill>
                    <a:schemeClr val="folHlink"/>
                  </a:solidFill>
                </a:rPr>
                <a:t>emory</a:t>
              </a:r>
            </a:p>
          </p:txBody>
        </p:sp>
        <p:sp>
          <p:nvSpPr>
            <p:cNvPr id="15" name="Line 12">
              <a:extLst>
                <a:ext uri="{FF2B5EF4-FFF2-40B4-BE49-F238E27FC236}">
                  <a16:creationId xmlns:a16="http://schemas.microsoft.com/office/drawing/2014/main" id="{06B12BBA-2A78-3250-7825-34C9595B3DC8}"/>
                </a:ext>
              </a:extLst>
            </p:cNvPr>
            <p:cNvSpPr>
              <a:spLocks noChangeShapeType="1"/>
            </p:cNvSpPr>
            <p:nvPr/>
          </p:nvSpPr>
          <p:spPr bwMode="auto">
            <a:xfrm flipH="1">
              <a:off x="2544" y="2447"/>
              <a:ext cx="589" cy="453"/>
            </a:xfrm>
            <a:prstGeom prst="line">
              <a:avLst/>
            </a:prstGeom>
            <a:noFill/>
            <a:ln w="38100">
              <a:solidFill>
                <a:schemeClr val="tx1"/>
              </a:solidFill>
              <a:miter lim="800000"/>
              <a:headEnd/>
              <a:tailEnd type="triangle" w="med" len="med"/>
            </a:ln>
          </p:spPr>
          <p:txBody>
            <a:bodyPr wrap="none"/>
            <a:lstStyle/>
            <a:p>
              <a:endParaRPr lang="it-IT"/>
            </a:p>
          </p:txBody>
        </p:sp>
      </p:grpSp>
      <p:grpSp>
        <p:nvGrpSpPr>
          <p:cNvPr id="16" name="Group 13">
            <a:extLst>
              <a:ext uri="{FF2B5EF4-FFF2-40B4-BE49-F238E27FC236}">
                <a16:creationId xmlns:a16="http://schemas.microsoft.com/office/drawing/2014/main" id="{3F0757B6-27C7-149A-A011-6BDFD491AEA0}"/>
              </a:ext>
            </a:extLst>
          </p:cNvPr>
          <p:cNvGrpSpPr>
            <a:grpSpLocks/>
          </p:cNvGrpSpPr>
          <p:nvPr/>
        </p:nvGrpSpPr>
        <p:grpSpPr bwMode="auto">
          <a:xfrm>
            <a:off x="6263481" y="4497372"/>
            <a:ext cx="3390900" cy="1044575"/>
            <a:chOff x="3284" y="3092"/>
            <a:chExt cx="2136" cy="658"/>
          </a:xfrm>
        </p:grpSpPr>
        <p:sp>
          <p:nvSpPr>
            <p:cNvPr id="17" name="Text Box 14">
              <a:extLst>
                <a:ext uri="{FF2B5EF4-FFF2-40B4-BE49-F238E27FC236}">
                  <a16:creationId xmlns:a16="http://schemas.microsoft.com/office/drawing/2014/main" id="{8104191A-A9B4-F56A-BC8D-2BCDAA9CA797}"/>
                </a:ext>
              </a:extLst>
            </p:cNvPr>
            <p:cNvSpPr txBox="1">
              <a:spLocks noChangeArrowheads="1"/>
            </p:cNvSpPr>
            <p:nvPr/>
          </p:nvSpPr>
          <p:spPr bwMode="auto">
            <a:xfrm>
              <a:off x="3284" y="3385"/>
              <a:ext cx="2136" cy="365"/>
            </a:xfrm>
            <a:prstGeom prst="rect">
              <a:avLst/>
            </a:prstGeom>
            <a:noFill/>
            <a:ln w="9525">
              <a:noFill/>
              <a:miter lim="800000"/>
              <a:headEnd/>
              <a:tailEnd/>
            </a:ln>
          </p:spPr>
          <p:txBody>
            <a:bodyPr wrap="none">
              <a:spAutoFit/>
            </a:bodyPr>
            <a:lstStyle/>
            <a:p>
              <a:r>
                <a:rPr lang="it-IT" sz="3200">
                  <a:solidFill>
                    <a:schemeClr val="hlink"/>
                  </a:solidFill>
                </a:rPr>
                <a:t>D</a:t>
              </a:r>
              <a:r>
                <a:rPr lang="it-IT" sz="2000">
                  <a:solidFill>
                    <a:schemeClr val="hlink"/>
                  </a:solidFill>
                </a:rPr>
                <a:t>istributed</a:t>
              </a:r>
              <a:r>
                <a:rPr lang="it-IT" sz="3200">
                  <a:solidFill>
                    <a:schemeClr val="hlink"/>
                  </a:solidFill>
                </a:rPr>
                <a:t>S</a:t>
              </a:r>
              <a:r>
                <a:rPr lang="it-IT" sz="2000">
                  <a:solidFill>
                    <a:schemeClr val="hlink"/>
                  </a:solidFill>
                </a:rPr>
                <a:t>hared</a:t>
              </a:r>
              <a:r>
                <a:rPr lang="it-IT" sz="3200">
                  <a:solidFill>
                    <a:schemeClr val="hlink"/>
                  </a:solidFill>
                </a:rPr>
                <a:t>M</a:t>
              </a:r>
              <a:r>
                <a:rPr lang="it-IT" sz="2000">
                  <a:solidFill>
                    <a:schemeClr val="hlink"/>
                  </a:solidFill>
                </a:rPr>
                <a:t>emory</a:t>
              </a:r>
              <a:endParaRPr lang="it-IT">
                <a:solidFill>
                  <a:schemeClr val="hlink"/>
                </a:solidFill>
              </a:endParaRPr>
            </a:p>
          </p:txBody>
        </p:sp>
        <p:sp>
          <p:nvSpPr>
            <p:cNvPr id="18" name="Line 15">
              <a:extLst>
                <a:ext uri="{FF2B5EF4-FFF2-40B4-BE49-F238E27FC236}">
                  <a16:creationId xmlns:a16="http://schemas.microsoft.com/office/drawing/2014/main" id="{ED89661D-25F7-3974-D96D-8B3379CA274E}"/>
                </a:ext>
              </a:extLst>
            </p:cNvPr>
            <p:cNvSpPr>
              <a:spLocks noChangeShapeType="1"/>
            </p:cNvSpPr>
            <p:nvPr/>
          </p:nvSpPr>
          <p:spPr bwMode="auto">
            <a:xfrm flipH="1">
              <a:off x="3470" y="3092"/>
              <a:ext cx="2" cy="383"/>
            </a:xfrm>
            <a:prstGeom prst="line">
              <a:avLst/>
            </a:prstGeom>
            <a:noFill/>
            <a:ln w="38100">
              <a:solidFill>
                <a:schemeClr val="tx1"/>
              </a:solidFill>
              <a:miter lim="800000"/>
              <a:headEnd/>
              <a:tailEnd type="triangle" w="med" len="med"/>
            </a:ln>
          </p:spPr>
          <p:txBody>
            <a:bodyPr wrap="none"/>
            <a:lstStyle/>
            <a:p>
              <a:endParaRPr lang="it-IT"/>
            </a:p>
          </p:txBody>
        </p:sp>
      </p:grpSp>
      <p:grpSp>
        <p:nvGrpSpPr>
          <p:cNvPr id="19" name="Group 16">
            <a:extLst>
              <a:ext uri="{FF2B5EF4-FFF2-40B4-BE49-F238E27FC236}">
                <a16:creationId xmlns:a16="http://schemas.microsoft.com/office/drawing/2014/main" id="{50125EB2-EF73-F36B-A4CF-738A1E8FE2B1}"/>
              </a:ext>
            </a:extLst>
          </p:cNvPr>
          <p:cNvGrpSpPr>
            <a:grpSpLocks/>
          </p:cNvGrpSpPr>
          <p:nvPr/>
        </p:nvGrpSpPr>
        <p:grpSpPr bwMode="auto">
          <a:xfrm>
            <a:off x="1942306" y="4402122"/>
            <a:ext cx="3810000" cy="776288"/>
            <a:chOff x="-48" y="3092"/>
            <a:chExt cx="2400" cy="489"/>
          </a:xfrm>
        </p:grpSpPr>
        <p:sp>
          <p:nvSpPr>
            <p:cNvPr id="20" name="Text Box 17">
              <a:extLst>
                <a:ext uri="{FF2B5EF4-FFF2-40B4-BE49-F238E27FC236}">
                  <a16:creationId xmlns:a16="http://schemas.microsoft.com/office/drawing/2014/main" id="{1E05ECD5-5C67-F251-1406-E4B80E276E48}"/>
                </a:ext>
              </a:extLst>
            </p:cNvPr>
            <p:cNvSpPr txBox="1">
              <a:spLocks noChangeArrowheads="1"/>
            </p:cNvSpPr>
            <p:nvPr/>
          </p:nvSpPr>
          <p:spPr bwMode="auto">
            <a:xfrm>
              <a:off x="-48" y="3216"/>
              <a:ext cx="2104" cy="365"/>
            </a:xfrm>
            <a:prstGeom prst="rect">
              <a:avLst/>
            </a:prstGeom>
            <a:noFill/>
            <a:ln w="9525">
              <a:noFill/>
              <a:miter lim="800000"/>
              <a:headEnd/>
              <a:tailEnd/>
            </a:ln>
          </p:spPr>
          <p:txBody>
            <a:bodyPr wrap="none">
              <a:spAutoFit/>
            </a:bodyPr>
            <a:lstStyle/>
            <a:p>
              <a:r>
                <a:rPr lang="it-IT" sz="3200">
                  <a:solidFill>
                    <a:srgbClr val="33CC33"/>
                  </a:solidFill>
                </a:rPr>
                <a:t>M</a:t>
              </a:r>
              <a:r>
                <a:rPr lang="it-IT" sz="2000">
                  <a:solidFill>
                    <a:srgbClr val="33CC33"/>
                  </a:solidFill>
                </a:rPr>
                <a:t>assive</a:t>
              </a:r>
              <a:r>
                <a:rPr lang="it-IT" sz="3200">
                  <a:solidFill>
                    <a:srgbClr val="33CC33"/>
                  </a:solidFill>
                </a:rPr>
                <a:t>P</a:t>
              </a:r>
              <a:r>
                <a:rPr lang="it-IT" sz="2000">
                  <a:solidFill>
                    <a:srgbClr val="33CC33"/>
                  </a:solidFill>
                </a:rPr>
                <a:t>arallel</a:t>
              </a:r>
              <a:r>
                <a:rPr lang="it-IT" sz="3200">
                  <a:solidFill>
                    <a:srgbClr val="33CC33"/>
                  </a:solidFill>
                </a:rPr>
                <a:t>P</a:t>
              </a:r>
              <a:r>
                <a:rPr lang="it-IT" sz="2000">
                  <a:solidFill>
                    <a:srgbClr val="33CC33"/>
                  </a:solidFill>
                </a:rPr>
                <a:t>rocessors</a:t>
              </a:r>
            </a:p>
          </p:txBody>
        </p:sp>
        <p:sp>
          <p:nvSpPr>
            <p:cNvPr id="21" name="Line 18">
              <a:extLst>
                <a:ext uri="{FF2B5EF4-FFF2-40B4-BE49-F238E27FC236}">
                  <a16:creationId xmlns:a16="http://schemas.microsoft.com/office/drawing/2014/main" id="{6D019DFB-8564-E4EB-334B-FC104D1295D6}"/>
                </a:ext>
              </a:extLst>
            </p:cNvPr>
            <p:cNvSpPr>
              <a:spLocks noChangeShapeType="1"/>
            </p:cNvSpPr>
            <p:nvPr/>
          </p:nvSpPr>
          <p:spPr bwMode="auto">
            <a:xfrm flipH="1">
              <a:off x="1824" y="3092"/>
              <a:ext cx="528" cy="288"/>
            </a:xfrm>
            <a:prstGeom prst="line">
              <a:avLst/>
            </a:prstGeom>
            <a:noFill/>
            <a:ln w="38100">
              <a:solidFill>
                <a:schemeClr val="tx1"/>
              </a:solidFill>
              <a:miter lim="800000"/>
              <a:headEnd/>
              <a:tailEnd type="triangle" w="med" len="med"/>
            </a:ln>
          </p:spPr>
          <p:txBody>
            <a:bodyPr wrap="none"/>
            <a:lstStyle/>
            <a:p>
              <a:endParaRPr lang="it-IT"/>
            </a:p>
          </p:txBody>
        </p:sp>
      </p:grpSp>
      <p:sp>
        <p:nvSpPr>
          <p:cNvPr id="22" name="Text Box 19">
            <a:extLst>
              <a:ext uri="{FF2B5EF4-FFF2-40B4-BE49-F238E27FC236}">
                <a16:creationId xmlns:a16="http://schemas.microsoft.com/office/drawing/2014/main" id="{7F076063-DF68-4892-180C-DD8724E0D987}"/>
              </a:ext>
            </a:extLst>
          </p:cNvPr>
          <p:cNvSpPr txBox="1">
            <a:spLocks noChangeArrowheads="1"/>
          </p:cNvSpPr>
          <p:nvPr/>
        </p:nvSpPr>
        <p:spPr bwMode="auto">
          <a:xfrm>
            <a:off x="8331994" y="1490647"/>
            <a:ext cx="955675" cy="519113"/>
          </a:xfrm>
          <a:prstGeom prst="rect">
            <a:avLst/>
          </a:prstGeom>
          <a:noFill/>
          <a:ln w="9525">
            <a:noFill/>
            <a:miter lim="800000"/>
            <a:headEnd/>
            <a:tailEnd/>
          </a:ln>
        </p:spPr>
        <p:txBody>
          <a:bodyPr wrap="none">
            <a:spAutoFit/>
          </a:bodyPr>
          <a:lstStyle/>
          <a:p>
            <a:r>
              <a:rPr lang="it-IT" sz="2800">
                <a:solidFill>
                  <a:srgbClr val="FF6600"/>
                </a:solidFill>
              </a:rPr>
              <a:t>SISD</a:t>
            </a:r>
          </a:p>
        </p:txBody>
      </p:sp>
      <p:sp>
        <p:nvSpPr>
          <p:cNvPr id="23" name="Line 20">
            <a:extLst>
              <a:ext uri="{FF2B5EF4-FFF2-40B4-BE49-F238E27FC236}">
                <a16:creationId xmlns:a16="http://schemas.microsoft.com/office/drawing/2014/main" id="{AB3BC656-CA6A-C0E9-F120-782E028FF5A9}"/>
              </a:ext>
            </a:extLst>
          </p:cNvPr>
          <p:cNvSpPr>
            <a:spLocks noChangeShapeType="1"/>
          </p:cNvSpPr>
          <p:nvPr/>
        </p:nvSpPr>
        <p:spPr bwMode="auto">
          <a:xfrm>
            <a:off x="5399881" y="1938322"/>
            <a:ext cx="2879725" cy="719138"/>
          </a:xfrm>
          <a:prstGeom prst="line">
            <a:avLst/>
          </a:prstGeom>
          <a:noFill/>
          <a:ln w="38100">
            <a:solidFill>
              <a:schemeClr val="tx1"/>
            </a:solidFill>
            <a:miter lim="800000"/>
            <a:headEnd/>
            <a:tailEnd type="triangle" w="med" len="med"/>
          </a:ln>
        </p:spPr>
        <p:txBody>
          <a:bodyPr wrap="none"/>
          <a:lstStyle/>
          <a:p>
            <a:endParaRPr lang="it-IT"/>
          </a:p>
        </p:txBody>
      </p:sp>
      <p:sp>
        <p:nvSpPr>
          <p:cNvPr id="24" name="Text Box 21">
            <a:extLst>
              <a:ext uri="{FF2B5EF4-FFF2-40B4-BE49-F238E27FC236}">
                <a16:creationId xmlns:a16="http://schemas.microsoft.com/office/drawing/2014/main" id="{340961E2-B8DD-07E2-EE43-73FCBEE2CA3E}"/>
              </a:ext>
            </a:extLst>
          </p:cNvPr>
          <p:cNvSpPr txBox="1">
            <a:spLocks noChangeArrowheads="1"/>
          </p:cNvSpPr>
          <p:nvPr/>
        </p:nvSpPr>
        <p:spPr bwMode="auto">
          <a:xfrm>
            <a:off x="8784431" y="1817672"/>
            <a:ext cx="1534394" cy="338554"/>
          </a:xfrm>
          <a:prstGeom prst="rect">
            <a:avLst/>
          </a:prstGeom>
          <a:noFill/>
          <a:ln w="9525">
            <a:noFill/>
            <a:miter lim="800000"/>
            <a:headEnd/>
            <a:tailEnd/>
          </a:ln>
        </p:spPr>
        <p:txBody>
          <a:bodyPr wrap="none">
            <a:spAutoFit/>
          </a:bodyPr>
          <a:lstStyle/>
          <a:p>
            <a:r>
              <a:rPr lang="it-IT" sz="1600" b="1" dirty="0" err="1"/>
              <a:t>monoprocessor</a:t>
            </a:r>
            <a:endParaRPr lang="it-IT" sz="1600" b="1" dirty="0"/>
          </a:p>
        </p:txBody>
      </p:sp>
      <p:sp>
        <p:nvSpPr>
          <p:cNvPr id="25" name="Line 22">
            <a:extLst>
              <a:ext uri="{FF2B5EF4-FFF2-40B4-BE49-F238E27FC236}">
                <a16:creationId xmlns:a16="http://schemas.microsoft.com/office/drawing/2014/main" id="{2934B1E5-041E-5EBC-53B4-88D7F45A7F75}"/>
              </a:ext>
            </a:extLst>
          </p:cNvPr>
          <p:cNvSpPr>
            <a:spLocks noChangeShapeType="1"/>
          </p:cNvSpPr>
          <p:nvPr/>
        </p:nvSpPr>
        <p:spPr bwMode="auto">
          <a:xfrm flipV="1">
            <a:off x="5364956" y="1771635"/>
            <a:ext cx="3024188" cy="144462"/>
          </a:xfrm>
          <a:prstGeom prst="line">
            <a:avLst/>
          </a:prstGeom>
          <a:noFill/>
          <a:ln w="38100">
            <a:solidFill>
              <a:schemeClr val="tx1"/>
            </a:solidFill>
            <a:miter lim="800000"/>
            <a:headEnd/>
            <a:tailEnd type="triangle" w="med" len="med"/>
          </a:ln>
        </p:spPr>
        <p:txBody>
          <a:bodyPr wrap="none"/>
          <a:lstStyle/>
          <a:p>
            <a:endParaRPr lang="it-IT"/>
          </a:p>
        </p:txBody>
      </p:sp>
      <p:sp>
        <p:nvSpPr>
          <p:cNvPr id="26" name="Text Box 23">
            <a:extLst>
              <a:ext uri="{FF2B5EF4-FFF2-40B4-BE49-F238E27FC236}">
                <a16:creationId xmlns:a16="http://schemas.microsoft.com/office/drawing/2014/main" id="{5AEDB769-F2A5-B859-8932-E68BE3726B07}"/>
              </a:ext>
            </a:extLst>
          </p:cNvPr>
          <p:cNvSpPr txBox="1">
            <a:spLocks noChangeArrowheads="1"/>
          </p:cNvSpPr>
          <p:nvPr/>
        </p:nvSpPr>
        <p:spPr bwMode="auto">
          <a:xfrm>
            <a:off x="8351044" y="2570147"/>
            <a:ext cx="1031875" cy="519113"/>
          </a:xfrm>
          <a:prstGeom prst="rect">
            <a:avLst/>
          </a:prstGeom>
          <a:noFill/>
          <a:ln w="9525">
            <a:noFill/>
            <a:miter lim="800000"/>
            <a:headEnd/>
            <a:tailEnd/>
          </a:ln>
        </p:spPr>
        <p:txBody>
          <a:bodyPr wrap="none">
            <a:spAutoFit/>
          </a:bodyPr>
          <a:lstStyle/>
          <a:p>
            <a:r>
              <a:rPr lang="it-IT" sz="2800">
                <a:solidFill>
                  <a:srgbClr val="FF6600"/>
                </a:solidFill>
              </a:rPr>
              <a:t>MISD</a:t>
            </a:r>
          </a:p>
        </p:txBody>
      </p:sp>
      <p:sp>
        <p:nvSpPr>
          <p:cNvPr id="27" name="Text Box 25">
            <a:extLst>
              <a:ext uri="{FF2B5EF4-FFF2-40B4-BE49-F238E27FC236}">
                <a16:creationId xmlns:a16="http://schemas.microsoft.com/office/drawing/2014/main" id="{40F1360D-1ABB-41EF-9BFD-33F67D42A6B2}"/>
              </a:ext>
            </a:extLst>
          </p:cNvPr>
          <p:cNvSpPr txBox="1">
            <a:spLocks noChangeArrowheads="1"/>
          </p:cNvSpPr>
          <p:nvPr/>
        </p:nvSpPr>
        <p:spPr bwMode="auto">
          <a:xfrm>
            <a:off x="2158206" y="3305160"/>
            <a:ext cx="2357438" cy="554037"/>
          </a:xfrm>
          <a:prstGeom prst="rect">
            <a:avLst/>
          </a:prstGeom>
          <a:noFill/>
          <a:ln w="9525">
            <a:noFill/>
            <a:miter lim="800000"/>
            <a:headEnd/>
            <a:tailEnd/>
          </a:ln>
        </p:spPr>
        <p:txBody>
          <a:bodyPr wrap="none">
            <a:spAutoFit/>
          </a:bodyPr>
          <a:lstStyle/>
          <a:p>
            <a:r>
              <a:rPr lang="it-IT" sz="1600" b="1"/>
              <a:t>Array processors</a:t>
            </a:r>
          </a:p>
          <a:p>
            <a:r>
              <a:rPr lang="it-IT" sz="1400"/>
              <a:t>Connection Machine (1988)</a:t>
            </a:r>
          </a:p>
        </p:txBody>
      </p:sp>
      <p:sp>
        <p:nvSpPr>
          <p:cNvPr id="28" name="Text Box 26">
            <a:extLst>
              <a:ext uri="{FF2B5EF4-FFF2-40B4-BE49-F238E27FC236}">
                <a16:creationId xmlns:a16="http://schemas.microsoft.com/office/drawing/2014/main" id="{58D185A7-9351-3D93-8CEB-B4EE5D26C9CC}"/>
              </a:ext>
            </a:extLst>
          </p:cNvPr>
          <p:cNvSpPr txBox="1">
            <a:spLocks noChangeArrowheads="1"/>
          </p:cNvSpPr>
          <p:nvPr/>
        </p:nvSpPr>
        <p:spPr bwMode="auto">
          <a:xfrm>
            <a:off x="1942306" y="5073635"/>
            <a:ext cx="4608513" cy="984885"/>
          </a:xfrm>
          <a:prstGeom prst="rect">
            <a:avLst/>
          </a:prstGeom>
          <a:noFill/>
          <a:ln w="9525">
            <a:noFill/>
            <a:miter lim="800000"/>
            <a:headEnd/>
            <a:tailEnd/>
          </a:ln>
        </p:spPr>
        <p:txBody>
          <a:bodyPr>
            <a:spAutoFit/>
          </a:bodyPr>
          <a:lstStyle/>
          <a:p>
            <a:r>
              <a:rPr lang="en-US" sz="1400" dirty="0"/>
              <a:t>used to indicate an architecture with independent ALUs or microprocessors working in parallel</a:t>
            </a:r>
            <a:r>
              <a:rPr lang="it-IT" sz="1400" dirty="0"/>
              <a:t> (</a:t>
            </a:r>
            <a:r>
              <a:rPr lang="it-IT" sz="1400" b="1" dirty="0"/>
              <a:t>IBM RS/6000 SP,</a:t>
            </a:r>
            <a:r>
              <a:rPr lang="it-IT" sz="1400" dirty="0"/>
              <a:t> </a:t>
            </a:r>
            <a:r>
              <a:rPr lang="it-IT" sz="1400" b="1" dirty="0"/>
              <a:t>Earth Simulator, Blue Gene, ASCI White, ASCI Red, </a:t>
            </a:r>
            <a:r>
              <a:rPr lang="it-IT" sz="1400" b="1" dirty="0" err="1"/>
              <a:t>Roadrunner</a:t>
            </a:r>
            <a:r>
              <a:rPr lang="it-IT" sz="1400" dirty="0"/>
              <a:t>)</a:t>
            </a:r>
          </a:p>
          <a:p>
            <a:endParaRPr lang="it-IT" sz="1600" b="1" dirty="0"/>
          </a:p>
        </p:txBody>
      </p:sp>
      <p:sp>
        <p:nvSpPr>
          <p:cNvPr id="29" name="Text Box 31">
            <a:extLst>
              <a:ext uri="{FF2B5EF4-FFF2-40B4-BE49-F238E27FC236}">
                <a16:creationId xmlns:a16="http://schemas.microsoft.com/office/drawing/2014/main" id="{302E9F4A-49DD-9594-4783-FEA533B2FC3E}"/>
              </a:ext>
            </a:extLst>
          </p:cNvPr>
          <p:cNvSpPr txBox="1">
            <a:spLocks noChangeArrowheads="1"/>
          </p:cNvSpPr>
          <p:nvPr/>
        </p:nvSpPr>
        <p:spPr bwMode="auto">
          <a:xfrm>
            <a:off x="8782844" y="3041635"/>
            <a:ext cx="1008062" cy="338137"/>
          </a:xfrm>
          <a:prstGeom prst="rect">
            <a:avLst/>
          </a:prstGeom>
          <a:noFill/>
          <a:ln w="9525">
            <a:noFill/>
            <a:miter lim="800000"/>
            <a:headEnd/>
            <a:tailEnd/>
          </a:ln>
        </p:spPr>
        <p:txBody>
          <a:bodyPr wrap="none">
            <a:spAutoFit/>
          </a:bodyPr>
          <a:lstStyle/>
          <a:p>
            <a:r>
              <a:rPr lang="it-IT" sz="1600" b="1" dirty="0"/>
              <a:t>pipeline</a:t>
            </a:r>
          </a:p>
        </p:txBody>
      </p:sp>
      <p:sp>
        <p:nvSpPr>
          <p:cNvPr id="30" name="Text Box 27">
            <a:extLst>
              <a:ext uri="{FF2B5EF4-FFF2-40B4-BE49-F238E27FC236}">
                <a16:creationId xmlns:a16="http://schemas.microsoft.com/office/drawing/2014/main" id="{D0A134A5-20B2-667B-832A-5A54D688B7B7}"/>
              </a:ext>
            </a:extLst>
          </p:cNvPr>
          <p:cNvSpPr txBox="1">
            <a:spLocks noChangeArrowheads="1"/>
          </p:cNvSpPr>
          <p:nvPr/>
        </p:nvSpPr>
        <p:spPr bwMode="auto">
          <a:xfrm>
            <a:off x="6442869" y="5424659"/>
            <a:ext cx="4679950" cy="1323439"/>
          </a:xfrm>
          <a:prstGeom prst="rect">
            <a:avLst/>
          </a:prstGeom>
          <a:noFill/>
          <a:ln w="9525">
            <a:noFill/>
            <a:miter lim="800000"/>
            <a:headEnd/>
            <a:tailEnd/>
          </a:ln>
        </p:spPr>
        <p:txBody>
          <a:bodyPr>
            <a:spAutoFit/>
          </a:bodyPr>
          <a:lstStyle/>
          <a:p>
            <a:r>
              <a:rPr lang="it-IT" sz="2000" dirty="0" err="1"/>
              <a:t>Used</a:t>
            </a:r>
            <a:r>
              <a:rPr lang="it-IT" sz="2000" dirty="0"/>
              <a:t> to indicate an </a:t>
            </a:r>
            <a:r>
              <a:rPr lang="it-IT" sz="2000" dirty="0" err="1"/>
              <a:t>architecture</a:t>
            </a:r>
            <a:r>
              <a:rPr lang="it-IT" sz="2000" dirty="0"/>
              <a:t> with </a:t>
            </a:r>
            <a:r>
              <a:rPr lang="it-IT" sz="2000" dirty="0" err="1"/>
              <a:t>virtual</a:t>
            </a:r>
            <a:r>
              <a:rPr lang="it-IT" sz="2000" dirty="0"/>
              <a:t> </a:t>
            </a:r>
            <a:r>
              <a:rPr lang="it-IT" sz="2000" dirty="0" err="1"/>
              <a:t>shared</a:t>
            </a:r>
            <a:r>
              <a:rPr lang="it-IT" sz="2000" dirty="0"/>
              <a:t> </a:t>
            </a:r>
            <a:r>
              <a:rPr lang="it-IT" sz="2000" dirty="0" err="1"/>
              <a:t>memory</a:t>
            </a:r>
            <a:endParaRPr lang="it-IT" sz="2000" dirty="0"/>
          </a:p>
          <a:p>
            <a:r>
              <a:rPr lang="it-IT" sz="2000" dirty="0"/>
              <a:t>(</a:t>
            </a:r>
            <a:r>
              <a:rPr lang="it-IT" sz="2000" b="1" dirty="0"/>
              <a:t>CRAY T3E,</a:t>
            </a:r>
            <a:r>
              <a:rPr lang="it-IT" sz="2000" dirty="0"/>
              <a:t> </a:t>
            </a:r>
            <a:r>
              <a:rPr lang="it-IT" sz="2000" b="1" dirty="0"/>
              <a:t>Windows HPC server 2008</a:t>
            </a:r>
            <a:r>
              <a:rPr lang="it-IT" sz="2000" dirty="0"/>
              <a:t>)</a:t>
            </a:r>
          </a:p>
          <a:p>
            <a:endParaRPr lang="it-IT" sz="2000" b="1" dirty="0"/>
          </a:p>
        </p:txBody>
      </p:sp>
    </p:spTree>
    <p:extLst>
      <p:ext uri="{BB962C8B-B14F-4D97-AF65-F5344CB8AC3E}">
        <p14:creationId xmlns:p14="http://schemas.microsoft.com/office/powerpoint/2010/main" val="277633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0120a">
            <a:extLst>
              <a:ext uri="{FF2B5EF4-FFF2-40B4-BE49-F238E27FC236}">
                <a16:creationId xmlns:a16="http://schemas.microsoft.com/office/drawing/2014/main" id="{62B6F901-69FA-940E-92BE-9E4B7955C928}"/>
              </a:ext>
            </a:extLst>
          </p:cNvPr>
          <p:cNvPicPr>
            <a:picLocks noChangeAspect="1" noChangeArrowheads="1"/>
          </p:cNvPicPr>
          <p:nvPr/>
        </p:nvPicPr>
        <p:blipFill>
          <a:blip r:embed="rId2" cstate="print"/>
          <a:srcRect/>
          <a:stretch>
            <a:fillRect/>
          </a:stretch>
        </p:blipFill>
        <p:spPr bwMode="auto">
          <a:xfrm>
            <a:off x="2684899" y="2963863"/>
            <a:ext cx="3505200" cy="2628900"/>
          </a:xfrm>
          <a:prstGeom prst="rect">
            <a:avLst/>
          </a:prstGeom>
          <a:noFill/>
          <a:ln w="9525">
            <a:noFill/>
            <a:miter lim="800000"/>
            <a:headEnd/>
            <a:tailEnd/>
          </a:ln>
        </p:spPr>
      </p:pic>
      <p:pic>
        <p:nvPicPr>
          <p:cNvPr id="6" name="Picture 4" descr="0120b">
            <a:extLst>
              <a:ext uri="{FF2B5EF4-FFF2-40B4-BE49-F238E27FC236}">
                <a16:creationId xmlns:a16="http://schemas.microsoft.com/office/drawing/2014/main" id="{2ACC6E40-4E9E-BF33-1E50-B4C2EDB9A3EE}"/>
              </a:ext>
            </a:extLst>
          </p:cNvPr>
          <p:cNvPicPr>
            <a:picLocks noChangeAspect="1" noChangeArrowheads="1"/>
          </p:cNvPicPr>
          <p:nvPr/>
        </p:nvPicPr>
        <p:blipFill>
          <a:blip r:embed="rId3" cstate="print"/>
          <a:srcRect/>
          <a:stretch>
            <a:fillRect/>
          </a:stretch>
        </p:blipFill>
        <p:spPr bwMode="auto">
          <a:xfrm>
            <a:off x="6418699" y="2887663"/>
            <a:ext cx="4460875" cy="3198812"/>
          </a:xfrm>
          <a:prstGeom prst="rect">
            <a:avLst/>
          </a:prstGeom>
          <a:noFill/>
          <a:ln w="9525">
            <a:noFill/>
            <a:miter lim="800000"/>
            <a:headEnd/>
            <a:tailEnd/>
          </a:ln>
        </p:spPr>
      </p:pic>
      <p:sp>
        <p:nvSpPr>
          <p:cNvPr id="7" name="Rectangle 5">
            <a:extLst>
              <a:ext uri="{FF2B5EF4-FFF2-40B4-BE49-F238E27FC236}">
                <a16:creationId xmlns:a16="http://schemas.microsoft.com/office/drawing/2014/main" id="{1E95498D-2E4B-C6AE-4244-01686B132787}"/>
              </a:ext>
            </a:extLst>
          </p:cNvPr>
          <p:cNvSpPr>
            <a:spLocks noChangeArrowheads="1"/>
          </p:cNvSpPr>
          <p:nvPr/>
        </p:nvSpPr>
        <p:spPr bwMode="auto">
          <a:xfrm>
            <a:off x="3218299" y="5859463"/>
            <a:ext cx="1806575" cy="579437"/>
          </a:xfrm>
          <a:prstGeom prst="rect">
            <a:avLst/>
          </a:prstGeom>
          <a:noFill/>
          <a:ln w="9525">
            <a:noFill/>
            <a:miter lim="800000"/>
            <a:headEnd/>
            <a:tailEnd/>
          </a:ln>
        </p:spPr>
        <p:txBody>
          <a:bodyPr wrap="none">
            <a:spAutoFit/>
          </a:bodyPr>
          <a:lstStyle/>
          <a:p>
            <a:pPr algn="ctr" eaLnBrk="0" hangingPunct="0"/>
            <a:r>
              <a:rPr lang="en-US" altLang="en-US" sz="3200"/>
              <a:t>Cray T3E</a:t>
            </a:r>
            <a:endParaRPr lang="it-IT" sz="3200"/>
          </a:p>
        </p:txBody>
      </p:sp>
      <p:sp>
        <p:nvSpPr>
          <p:cNvPr id="8" name="Rectangle 6">
            <a:extLst>
              <a:ext uri="{FF2B5EF4-FFF2-40B4-BE49-F238E27FC236}">
                <a16:creationId xmlns:a16="http://schemas.microsoft.com/office/drawing/2014/main" id="{7A3C4FDB-F013-4EB0-8D51-08DD6817DB90}"/>
              </a:ext>
            </a:extLst>
          </p:cNvPr>
          <p:cNvSpPr>
            <a:spLocks noChangeArrowheads="1"/>
          </p:cNvSpPr>
          <p:nvPr/>
        </p:nvSpPr>
        <p:spPr bwMode="auto">
          <a:xfrm>
            <a:off x="2684899" y="866775"/>
            <a:ext cx="8507288" cy="838200"/>
          </a:xfrm>
          <a:prstGeom prst="rect">
            <a:avLst/>
          </a:prstGeom>
          <a:noFill/>
          <a:ln w="9525">
            <a:noFill/>
            <a:miter lim="800000"/>
            <a:headEnd/>
            <a:tailEnd/>
          </a:ln>
        </p:spPr>
        <p:txBody>
          <a:bodyPr lIns="92075" tIns="46038" rIns="92075" bIns="46038" anchor="b"/>
          <a:lstStyle/>
          <a:p>
            <a:pPr eaLnBrk="0" fontAlgn="auto" hangingPunct="0">
              <a:spcBef>
                <a:spcPts val="0"/>
              </a:spcBef>
              <a:spcAft>
                <a:spcPts val="0"/>
              </a:spcAft>
              <a:defRPr/>
            </a:pPr>
            <a:r>
              <a:rPr lang="en-GB" sz="3600" dirty="0" err="1">
                <a:solidFill>
                  <a:srgbClr val="333399"/>
                </a:solidFill>
                <a:latin typeface="Tahoma"/>
                <a:ea typeface="+mj-ea"/>
                <a:cs typeface="+mj-cs"/>
              </a:rPr>
              <a:t>Exemples</a:t>
            </a:r>
            <a:r>
              <a:rPr lang="en-GB" sz="3600" dirty="0">
                <a:solidFill>
                  <a:srgbClr val="333399"/>
                </a:solidFill>
                <a:latin typeface="Tahoma"/>
                <a:ea typeface="+mj-ea"/>
                <a:cs typeface="+mj-cs"/>
              </a:rPr>
              <a:t> of computers MIMD-DM-DSM</a:t>
            </a:r>
            <a:endParaRPr lang="it-IT" sz="3600" dirty="0">
              <a:solidFill>
                <a:srgbClr val="333399"/>
              </a:solidFill>
              <a:latin typeface="Tahoma"/>
              <a:ea typeface="+mj-ea"/>
              <a:cs typeface="+mj-cs"/>
            </a:endParaRPr>
          </a:p>
        </p:txBody>
      </p:sp>
    </p:spTree>
    <p:extLst>
      <p:ext uri="{BB962C8B-B14F-4D97-AF65-F5344CB8AC3E}">
        <p14:creationId xmlns:p14="http://schemas.microsoft.com/office/powerpoint/2010/main" val="13972014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F082BD7F-27DD-DF8E-8266-EFD280A5B547}"/>
              </a:ext>
            </a:extLst>
          </p:cNvPr>
          <p:cNvSpPr>
            <a:spLocks noGrp="1" noChangeArrowheads="1"/>
          </p:cNvSpPr>
          <p:nvPr>
            <p:ph type="title"/>
          </p:nvPr>
        </p:nvSpPr>
        <p:spPr>
          <a:xfrm>
            <a:off x="3814358" y="530726"/>
            <a:ext cx="4421187" cy="758825"/>
          </a:xfrm>
        </p:spPr>
        <p:txBody>
          <a:bodyPr/>
          <a:lstStyle/>
          <a:p>
            <a:r>
              <a:rPr lang="it-IT">
                <a:solidFill>
                  <a:srgbClr val="333399"/>
                </a:solidFill>
              </a:rPr>
              <a:t>MIMD</a:t>
            </a:r>
          </a:p>
        </p:txBody>
      </p:sp>
      <p:sp>
        <p:nvSpPr>
          <p:cNvPr id="6" name="Rectangle 3">
            <a:extLst>
              <a:ext uri="{FF2B5EF4-FFF2-40B4-BE49-F238E27FC236}">
                <a16:creationId xmlns:a16="http://schemas.microsoft.com/office/drawing/2014/main" id="{09E200A2-47AE-6C6A-3C83-02411476241F}"/>
              </a:ext>
            </a:extLst>
          </p:cNvPr>
          <p:cNvSpPr txBox="1">
            <a:spLocks noChangeArrowheads="1"/>
          </p:cNvSpPr>
          <p:nvPr/>
        </p:nvSpPr>
        <p:spPr>
          <a:xfrm>
            <a:off x="7964083" y="1708651"/>
            <a:ext cx="3160712" cy="121443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gn="ctr">
              <a:spcBef>
                <a:spcPts val="580"/>
              </a:spcBef>
              <a:buFont typeface="Wingdings" pitchFamily="2" charset="2"/>
              <a:buNone/>
              <a:defRPr/>
            </a:pPr>
            <a:r>
              <a:rPr lang="en-GB" sz="2400">
                <a:solidFill>
                  <a:schemeClr val="tx2"/>
                </a:solidFill>
              </a:rPr>
              <a:t>Computer MIMD with</a:t>
            </a:r>
          </a:p>
          <a:p>
            <a:pPr marL="274320" indent="-274320" algn="ctr">
              <a:spcBef>
                <a:spcPts val="580"/>
              </a:spcBef>
              <a:buFont typeface="Wingdings" pitchFamily="2" charset="2"/>
              <a:buNone/>
              <a:defRPr/>
            </a:pPr>
            <a:r>
              <a:rPr lang="en-GB" sz="2400">
                <a:solidFill>
                  <a:schemeClr val="hlink"/>
                </a:solidFill>
              </a:rPr>
              <a:t>shared memory</a:t>
            </a:r>
          </a:p>
          <a:p>
            <a:pPr marL="274320" indent="-274320" algn="ctr">
              <a:spcBef>
                <a:spcPts val="580"/>
              </a:spcBef>
              <a:buFont typeface="Wingdings" pitchFamily="2" charset="2"/>
              <a:buNone/>
              <a:defRPr/>
            </a:pPr>
            <a:r>
              <a:rPr lang="en-GB" sz="2400"/>
              <a:t>(SM)</a:t>
            </a:r>
            <a:endParaRPr lang="it-IT" sz="2400" dirty="0"/>
          </a:p>
        </p:txBody>
      </p:sp>
      <p:grpSp>
        <p:nvGrpSpPr>
          <p:cNvPr id="7" name="Group 262">
            <a:extLst>
              <a:ext uri="{FF2B5EF4-FFF2-40B4-BE49-F238E27FC236}">
                <a16:creationId xmlns:a16="http://schemas.microsoft.com/office/drawing/2014/main" id="{FAB8631B-B692-3C55-956D-5A768C5870E7}"/>
              </a:ext>
            </a:extLst>
          </p:cNvPr>
          <p:cNvGrpSpPr>
            <a:grpSpLocks/>
          </p:cNvGrpSpPr>
          <p:nvPr/>
        </p:nvGrpSpPr>
        <p:grpSpPr bwMode="auto">
          <a:xfrm>
            <a:off x="7597370" y="3299326"/>
            <a:ext cx="3886200" cy="2590800"/>
            <a:chOff x="1488" y="1680"/>
            <a:chExt cx="2799" cy="1875"/>
          </a:xfrm>
        </p:grpSpPr>
        <p:sp>
          <p:nvSpPr>
            <p:cNvPr id="8" name="Rectangle 205">
              <a:extLst>
                <a:ext uri="{FF2B5EF4-FFF2-40B4-BE49-F238E27FC236}">
                  <a16:creationId xmlns:a16="http://schemas.microsoft.com/office/drawing/2014/main" id="{C3735340-48CA-1689-09B3-262C3A3CAC57}"/>
                </a:ext>
              </a:extLst>
            </p:cNvPr>
            <p:cNvSpPr>
              <a:spLocks noChangeArrowheads="1"/>
            </p:cNvSpPr>
            <p:nvPr/>
          </p:nvSpPr>
          <p:spPr bwMode="auto">
            <a:xfrm>
              <a:off x="2943" y="1961"/>
              <a:ext cx="24" cy="1"/>
            </a:xfrm>
            <a:prstGeom prst="rect">
              <a:avLst/>
            </a:prstGeom>
            <a:blipFill dpi="0" rotWithShape="0">
              <a:blip r:embed="rId2" cstate="print"/>
              <a:srcRect/>
              <a:tile tx="0" ty="0" sx="100000" sy="100000" flip="none" algn="tl"/>
            </a:blipFill>
            <a:ln w="9525">
              <a:noFill/>
              <a:miter lim="800000"/>
              <a:headEnd/>
              <a:tailEnd/>
            </a:ln>
          </p:spPr>
          <p:txBody>
            <a:bodyPr/>
            <a:lstStyle/>
            <a:p>
              <a:endParaRPr lang="it-IT"/>
            </a:p>
          </p:txBody>
        </p:sp>
        <p:sp>
          <p:nvSpPr>
            <p:cNvPr id="9" name="Rectangle 238">
              <a:extLst>
                <a:ext uri="{FF2B5EF4-FFF2-40B4-BE49-F238E27FC236}">
                  <a16:creationId xmlns:a16="http://schemas.microsoft.com/office/drawing/2014/main" id="{61779BCF-3B3C-18AD-688E-869A1EB4E914}"/>
                </a:ext>
              </a:extLst>
            </p:cNvPr>
            <p:cNvSpPr>
              <a:spLocks noChangeArrowheads="1"/>
            </p:cNvSpPr>
            <p:nvPr/>
          </p:nvSpPr>
          <p:spPr bwMode="auto">
            <a:xfrm>
              <a:off x="3607" y="1961"/>
              <a:ext cx="24" cy="1"/>
            </a:xfrm>
            <a:prstGeom prst="rect">
              <a:avLst/>
            </a:prstGeom>
            <a:blipFill dpi="0" rotWithShape="0">
              <a:blip r:embed="rId2" cstate="print"/>
              <a:srcRect/>
              <a:tile tx="0" ty="0" sx="100000" sy="100000" flip="none" algn="tl"/>
            </a:blipFill>
            <a:ln w="9525">
              <a:noFill/>
              <a:miter lim="800000"/>
              <a:headEnd/>
              <a:tailEnd/>
            </a:ln>
          </p:spPr>
          <p:txBody>
            <a:bodyPr/>
            <a:lstStyle/>
            <a:p>
              <a:endParaRPr lang="it-IT"/>
            </a:p>
          </p:txBody>
        </p:sp>
        <p:pic>
          <p:nvPicPr>
            <p:cNvPr id="10" name="Picture 242">
              <a:extLst>
                <a:ext uri="{FF2B5EF4-FFF2-40B4-BE49-F238E27FC236}">
                  <a16:creationId xmlns:a16="http://schemas.microsoft.com/office/drawing/2014/main" id="{C67D94A0-58B7-6281-385D-B7F2ABADCAAF}"/>
                </a:ext>
              </a:extLst>
            </p:cNvPr>
            <p:cNvPicPr>
              <a:picLocks noChangeAspect="1" noChangeArrowheads="1"/>
            </p:cNvPicPr>
            <p:nvPr/>
          </p:nvPicPr>
          <p:blipFill>
            <a:blip r:embed="rId3" cstate="print"/>
            <a:srcRect/>
            <a:stretch>
              <a:fillRect/>
            </a:stretch>
          </p:blipFill>
          <p:spPr bwMode="auto">
            <a:xfrm>
              <a:off x="1488" y="1680"/>
              <a:ext cx="2799" cy="1875"/>
            </a:xfrm>
            <a:prstGeom prst="rect">
              <a:avLst/>
            </a:prstGeom>
            <a:noFill/>
            <a:ln w="9525">
              <a:noFill/>
              <a:miter lim="800000"/>
              <a:headEnd/>
              <a:tailEnd/>
            </a:ln>
          </p:spPr>
        </p:pic>
        <p:sp>
          <p:nvSpPr>
            <p:cNvPr id="11" name="Rectangle 243">
              <a:extLst>
                <a:ext uri="{FF2B5EF4-FFF2-40B4-BE49-F238E27FC236}">
                  <a16:creationId xmlns:a16="http://schemas.microsoft.com/office/drawing/2014/main" id="{C1C869C0-216D-664F-E95A-3D342141EF2C}"/>
                </a:ext>
              </a:extLst>
            </p:cNvPr>
            <p:cNvSpPr>
              <a:spLocks noChangeArrowheads="1"/>
            </p:cNvSpPr>
            <p:nvPr/>
          </p:nvSpPr>
          <p:spPr bwMode="auto">
            <a:xfrm>
              <a:off x="1536" y="1824"/>
              <a:ext cx="432" cy="384"/>
            </a:xfrm>
            <a:prstGeom prst="rect">
              <a:avLst/>
            </a:prstGeom>
            <a:solidFill>
              <a:schemeClr val="bg1"/>
            </a:solidFill>
            <a:ln w="9525">
              <a:noFill/>
              <a:miter lim="800000"/>
              <a:headEnd/>
              <a:tailEnd/>
            </a:ln>
          </p:spPr>
          <p:txBody>
            <a:bodyPr wrap="none" anchor="ctr"/>
            <a:lstStyle/>
            <a:p>
              <a:pPr algn="ctr" eaLnBrk="0" hangingPunct="0"/>
              <a:r>
                <a:rPr lang="it-IT" sz="2200">
                  <a:solidFill>
                    <a:schemeClr val="tx2"/>
                  </a:solidFill>
                  <a:latin typeface="Comic Sans MS" pitchFamily="66" charset="0"/>
                </a:rPr>
                <a:t>CPU</a:t>
              </a:r>
            </a:p>
            <a:p>
              <a:pPr algn="ctr" eaLnBrk="0" hangingPunct="0"/>
              <a:r>
                <a:rPr lang="it-IT" sz="2200">
                  <a:solidFill>
                    <a:schemeClr val="tx2"/>
                  </a:solidFill>
                  <a:latin typeface="Comic Sans MS" pitchFamily="66" charset="0"/>
                </a:rPr>
                <a:t>1</a:t>
              </a:r>
            </a:p>
          </p:txBody>
        </p:sp>
        <p:sp>
          <p:nvSpPr>
            <p:cNvPr id="12" name="Rectangle 245">
              <a:extLst>
                <a:ext uri="{FF2B5EF4-FFF2-40B4-BE49-F238E27FC236}">
                  <a16:creationId xmlns:a16="http://schemas.microsoft.com/office/drawing/2014/main" id="{CC95E128-809F-BA02-EA29-C0F45BE00F18}"/>
                </a:ext>
              </a:extLst>
            </p:cNvPr>
            <p:cNvSpPr>
              <a:spLocks noChangeArrowheads="1"/>
            </p:cNvSpPr>
            <p:nvPr/>
          </p:nvSpPr>
          <p:spPr bwMode="auto">
            <a:xfrm>
              <a:off x="2256" y="1824"/>
              <a:ext cx="432" cy="384"/>
            </a:xfrm>
            <a:prstGeom prst="rect">
              <a:avLst/>
            </a:prstGeom>
            <a:solidFill>
              <a:schemeClr val="bg1"/>
            </a:solidFill>
            <a:ln w="9525">
              <a:noFill/>
              <a:miter lim="800000"/>
              <a:headEnd/>
              <a:tailEnd/>
            </a:ln>
          </p:spPr>
          <p:txBody>
            <a:bodyPr wrap="none" anchor="ctr"/>
            <a:lstStyle/>
            <a:p>
              <a:pPr algn="ctr" eaLnBrk="0" hangingPunct="0"/>
              <a:r>
                <a:rPr lang="it-IT" sz="2200">
                  <a:solidFill>
                    <a:schemeClr val="tx2"/>
                  </a:solidFill>
                  <a:latin typeface="Comic Sans MS" pitchFamily="66" charset="0"/>
                </a:rPr>
                <a:t>CPU</a:t>
              </a:r>
            </a:p>
            <a:p>
              <a:pPr algn="ctr" eaLnBrk="0" hangingPunct="0"/>
              <a:r>
                <a:rPr lang="it-IT" sz="2200">
                  <a:solidFill>
                    <a:schemeClr val="tx2"/>
                  </a:solidFill>
                  <a:latin typeface="Comic Sans MS" pitchFamily="66" charset="0"/>
                </a:rPr>
                <a:t>2</a:t>
              </a:r>
            </a:p>
          </p:txBody>
        </p:sp>
        <p:sp>
          <p:nvSpPr>
            <p:cNvPr id="13" name="Rectangle 246">
              <a:extLst>
                <a:ext uri="{FF2B5EF4-FFF2-40B4-BE49-F238E27FC236}">
                  <a16:creationId xmlns:a16="http://schemas.microsoft.com/office/drawing/2014/main" id="{E25598E9-5FD4-5254-28A2-A9A6FE460B10}"/>
                </a:ext>
              </a:extLst>
            </p:cNvPr>
            <p:cNvSpPr>
              <a:spLocks noChangeArrowheads="1"/>
            </p:cNvSpPr>
            <p:nvPr/>
          </p:nvSpPr>
          <p:spPr bwMode="auto">
            <a:xfrm>
              <a:off x="3804" y="1824"/>
              <a:ext cx="432" cy="384"/>
            </a:xfrm>
            <a:prstGeom prst="rect">
              <a:avLst/>
            </a:prstGeom>
            <a:solidFill>
              <a:schemeClr val="bg1"/>
            </a:solidFill>
            <a:ln w="9525">
              <a:noFill/>
              <a:miter lim="800000"/>
              <a:headEnd/>
              <a:tailEnd/>
            </a:ln>
          </p:spPr>
          <p:txBody>
            <a:bodyPr wrap="none" anchor="ctr"/>
            <a:lstStyle/>
            <a:p>
              <a:pPr algn="ctr" eaLnBrk="0" hangingPunct="0"/>
              <a:r>
                <a:rPr lang="it-IT" sz="2200">
                  <a:solidFill>
                    <a:schemeClr val="tx2"/>
                  </a:solidFill>
                  <a:latin typeface="Comic Sans MS" pitchFamily="66" charset="0"/>
                </a:rPr>
                <a:t>CPU</a:t>
              </a:r>
            </a:p>
            <a:p>
              <a:pPr algn="ctr" eaLnBrk="0" hangingPunct="0"/>
              <a:r>
                <a:rPr lang="it-IT" sz="2200">
                  <a:solidFill>
                    <a:schemeClr val="tx2"/>
                  </a:solidFill>
                  <a:latin typeface="Comic Sans MS" pitchFamily="66" charset="0"/>
                </a:rPr>
                <a:t>N</a:t>
              </a:r>
            </a:p>
          </p:txBody>
        </p:sp>
        <p:sp>
          <p:nvSpPr>
            <p:cNvPr id="14" name="Rectangle 247">
              <a:extLst>
                <a:ext uri="{FF2B5EF4-FFF2-40B4-BE49-F238E27FC236}">
                  <a16:creationId xmlns:a16="http://schemas.microsoft.com/office/drawing/2014/main" id="{F7E4446B-C40A-CBF9-F390-10C4B20083E1}"/>
                </a:ext>
              </a:extLst>
            </p:cNvPr>
            <p:cNvSpPr>
              <a:spLocks noChangeArrowheads="1"/>
            </p:cNvSpPr>
            <p:nvPr/>
          </p:nvSpPr>
          <p:spPr bwMode="auto">
            <a:xfrm>
              <a:off x="2304" y="3120"/>
              <a:ext cx="1152" cy="336"/>
            </a:xfrm>
            <a:prstGeom prst="rect">
              <a:avLst/>
            </a:prstGeom>
            <a:solidFill>
              <a:schemeClr val="bg1"/>
            </a:solidFill>
            <a:ln w="9525">
              <a:noFill/>
              <a:miter lim="800000"/>
              <a:headEnd/>
              <a:tailEnd/>
            </a:ln>
          </p:spPr>
          <p:txBody>
            <a:bodyPr wrap="none" anchor="ctr"/>
            <a:lstStyle/>
            <a:p>
              <a:pPr algn="ctr" eaLnBrk="0" hangingPunct="0"/>
              <a:r>
                <a:rPr lang="it-IT" sz="2200" dirty="0">
                  <a:solidFill>
                    <a:schemeClr val="tx2"/>
                  </a:solidFill>
                  <a:latin typeface="Comic Sans MS" pitchFamily="66" charset="0"/>
                </a:rPr>
                <a:t>MEMORY</a:t>
              </a:r>
            </a:p>
          </p:txBody>
        </p:sp>
      </p:grpSp>
      <p:sp>
        <p:nvSpPr>
          <p:cNvPr id="15" name="Rectangle 263">
            <a:extLst>
              <a:ext uri="{FF2B5EF4-FFF2-40B4-BE49-F238E27FC236}">
                <a16:creationId xmlns:a16="http://schemas.microsoft.com/office/drawing/2014/main" id="{7931B4FE-D85C-A96B-9E3E-3544556C09A1}"/>
              </a:ext>
            </a:extLst>
          </p:cNvPr>
          <p:cNvSpPr>
            <a:spLocks noChangeArrowheads="1"/>
          </p:cNvSpPr>
          <p:nvPr/>
        </p:nvSpPr>
        <p:spPr bwMode="auto">
          <a:xfrm>
            <a:off x="3053945" y="1659438"/>
            <a:ext cx="3810000" cy="1285875"/>
          </a:xfrm>
          <a:prstGeom prst="rect">
            <a:avLst/>
          </a:prstGeom>
          <a:noFill/>
          <a:ln w="9525">
            <a:noFill/>
            <a:miter lim="800000"/>
            <a:headEnd/>
            <a:tailEnd/>
          </a:ln>
        </p:spPr>
        <p:txBody>
          <a:bodyPr/>
          <a:lstStyle/>
          <a:p>
            <a:pPr marL="342900" indent="-342900" algn="ctr">
              <a:lnSpc>
                <a:spcPct val="90000"/>
              </a:lnSpc>
              <a:spcBef>
                <a:spcPct val="20000"/>
              </a:spcBef>
              <a:buClr>
                <a:schemeClr val="folHlink"/>
              </a:buClr>
              <a:buSzPct val="60000"/>
              <a:buFont typeface="Wingdings" pitchFamily="2" charset="2"/>
              <a:buNone/>
            </a:pPr>
            <a:r>
              <a:rPr lang="en-GB" sz="2400" dirty="0">
                <a:solidFill>
                  <a:schemeClr val="tx2"/>
                </a:solidFill>
              </a:rPr>
              <a:t>Computer MIMD with</a:t>
            </a:r>
          </a:p>
          <a:p>
            <a:pPr marL="342900" indent="-342900" algn="ctr">
              <a:lnSpc>
                <a:spcPct val="90000"/>
              </a:lnSpc>
              <a:spcBef>
                <a:spcPct val="20000"/>
              </a:spcBef>
              <a:buClr>
                <a:schemeClr val="folHlink"/>
              </a:buClr>
              <a:buSzPct val="60000"/>
              <a:buFont typeface="Wingdings" pitchFamily="2" charset="2"/>
              <a:buNone/>
            </a:pPr>
            <a:r>
              <a:rPr lang="en-GB" sz="2400" dirty="0" err="1">
                <a:solidFill>
                  <a:schemeClr val="hlink"/>
                </a:solidFill>
              </a:rPr>
              <a:t>distribuited</a:t>
            </a:r>
            <a:r>
              <a:rPr lang="en-GB" sz="2400" dirty="0">
                <a:solidFill>
                  <a:schemeClr val="hlink"/>
                </a:solidFill>
              </a:rPr>
              <a:t> memory</a:t>
            </a:r>
          </a:p>
          <a:p>
            <a:pPr marL="342900" indent="-342900" algn="ctr">
              <a:lnSpc>
                <a:spcPct val="90000"/>
              </a:lnSpc>
              <a:spcBef>
                <a:spcPct val="20000"/>
              </a:spcBef>
              <a:buClr>
                <a:schemeClr val="folHlink"/>
              </a:buClr>
              <a:buSzPct val="60000"/>
              <a:buFont typeface="Wingdings" pitchFamily="2" charset="2"/>
              <a:buNone/>
            </a:pPr>
            <a:r>
              <a:rPr lang="en-GB" sz="2400" dirty="0"/>
              <a:t>(DM)</a:t>
            </a:r>
            <a:endParaRPr lang="it-IT" sz="2400" dirty="0"/>
          </a:p>
        </p:txBody>
      </p:sp>
      <p:pic>
        <p:nvPicPr>
          <p:cNvPr id="16" name="Picture 264">
            <a:extLst>
              <a:ext uri="{FF2B5EF4-FFF2-40B4-BE49-F238E27FC236}">
                <a16:creationId xmlns:a16="http://schemas.microsoft.com/office/drawing/2014/main" id="{EACC81BF-0993-E99B-C430-C199BAA1242C}"/>
              </a:ext>
            </a:extLst>
          </p:cNvPr>
          <p:cNvPicPr>
            <a:picLocks noChangeAspect="1" noChangeArrowheads="1"/>
          </p:cNvPicPr>
          <p:nvPr/>
        </p:nvPicPr>
        <p:blipFill>
          <a:blip r:embed="rId4" cstate="print"/>
          <a:srcRect/>
          <a:stretch>
            <a:fillRect/>
          </a:stretch>
        </p:blipFill>
        <p:spPr bwMode="auto">
          <a:xfrm>
            <a:off x="2972983" y="3297738"/>
            <a:ext cx="4191000" cy="2566988"/>
          </a:xfrm>
          <a:prstGeom prst="rect">
            <a:avLst/>
          </a:prstGeom>
          <a:noFill/>
          <a:ln w="9525">
            <a:noFill/>
            <a:miter lim="800000"/>
            <a:headEnd/>
            <a:tailEnd/>
          </a:ln>
        </p:spPr>
      </p:pic>
      <p:sp>
        <p:nvSpPr>
          <p:cNvPr id="17" name="Rettangolo 16">
            <a:extLst>
              <a:ext uri="{FF2B5EF4-FFF2-40B4-BE49-F238E27FC236}">
                <a16:creationId xmlns:a16="http://schemas.microsoft.com/office/drawing/2014/main" id="{8ADC4BC4-8F01-72BD-5E62-83216C4180D5}"/>
              </a:ext>
            </a:extLst>
          </p:cNvPr>
          <p:cNvSpPr/>
          <p:nvPr/>
        </p:nvSpPr>
        <p:spPr>
          <a:xfrm>
            <a:off x="7306858" y="1443538"/>
            <a:ext cx="4249737" cy="4895850"/>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Tree>
    <p:extLst>
      <p:ext uri="{BB962C8B-B14F-4D97-AF65-F5344CB8AC3E}">
        <p14:creationId xmlns:p14="http://schemas.microsoft.com/office/powerpoint/2010/main" val="352121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amond(i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00FE48F3-4DB4-11D9-9079-12978020F74D}"/>
              </a:ext>
            </a:extLst>
          </p:cNvPr>
          <p:cNvSpPr>
            <a:spLocks noChangeArrowheads="1"/>
          </p:cNvSpPr>
          <p:nvPr/>
        </p:nvSpPr>
        <p:spPr bwMode="auto">
          <a:xfrm>
            <a:off x="3167969" y="642938"/>
            <a:ext cx="6650038" cy="617537"/>
          </a:xfrm>
          <a:prstGeom prst="rect">
            <a:avLst/>
          </a:prstGeom>
          <a:noFill/>
          <a:ln w="9525">
            <a:noFill/>
            <a:miter lim="800000"/>
            <a:headEnd/>
            <a:tailEnd/>
          </a:ln>
        </p:spPr>
        <p:txBody>
          <a:bodyPr anchor="b"/>
          <a:lstStyle/>
          <a:p>
            <a:pPr fontAlgn="auto">
              <a:spcBef>
                <a:spcPts val="0"/>
              </a:spcBef>
              <a:spcAft>
                <a:spcPts val="0"/>
              </a:spcAft>
              <a:defRPr/>
            </a:pPr>
            <a:r>
              <a:rPr lang="it-IT" sz="3600" dirty="0" err="1">
                <a:solidFill>
                  <a:srgbClr val="333399"/>
                </a:solidFill>
                <a:latin typeface="Tahoma"/>
                <a:ea typeface="+mj-ea"/>
                <a:cs typeface="+mj-cs"/>
              </a:rPr>
              <a:t>Flynn's</a:t>
            </a:r>
            <a:r>
              <a:rPr lang="it-IT" sz="3600" dirty="0">
                <a:solidFill>
                  <a:srgbClr val="333399"/>
                </a:solidFill>
                <a:latin typeface="Tahoma"/>
                <a:ea typeface="+mj-ea"/>
                <a:cs typeface="+mj-cs"/>
              </a:rPr>
              <a:t> </a:t>
            </a:r>
            <a:r>
              <a:rPr lang="it-IT" sz="3600" dirty="0" err="1">
                <a:solidFill>
                  <a:srgbClr val="333399"/>
                </a:solidFill>
                <a:latin typeface="Tahoma"/>
                <a:ea typeface="+mj-ea"/>
                <a:cs typeface="+mj-cs"/>
              </a:rPr>
              <a:t>taxonomy</a:t>
            </a:r>
            <a:r>
              <a:rPr lang="it-IT" sz="3600" dirty="0">
                <a:solidFill>
                  <a:srgbClr val="333399"/>
                </a:solidFill>
                <a:latin typeface="Tahoma"/>
                <a:ea typeface="+mj-ea"/>
                <a:cs typeface="+mj-cs"/>
              </a:rPr>
              <a:t> (</a:t>
            </a:r>
            <a:r>
              <a:rPr lang="it-IT" sz="3600" dirty="0" err="1">
                <a:solidFill>
                  <a:srgbClr val="333399"/>
                </a:solidFill>
                <a:latin typeface="Tahoma"/>
                <a:ea typeface="+mj-ea"/>
                <a:cs typeface="+mj-cs"/>
              </a:rPr>
              <a:t>since</a:t>
            </a:r>
            <a:r>
              <a:rPr lang="it-IT" sz="3600" dirty="0">
                <a:solidFill>
                  <a:srgbClr val="333399"/>
                </a:solidFill>
                <a:latin typeface="Tahoma"/>
                <a:ea typeface="+mj-ea"/>
                <a:cs typeface="+mj-cs"/>
              </a:rPr>
              <a:t> 1966)</a:t>
            </a:r>
          </a:p>
        </p:txBody>
      </p:sp>
      <p:sp>
        <p:nvSpPr>
          <p:cNvPr id="6" name="Text Box 3">
            <a:extLst>
              <a:ext uri="{FF2B5EF4-FFF2-40B4-BE49-F238E27FC236}">
                <a16:creationId xmlns:a16="http://schemas.microsoft.com/office/drawing/2014/main" id="{D252EF10-2C5F-163B-211A-7E11DF42DCC7}"/>
              </a:ext>
            </a:extLst>
          </p:cNvPr>
          <p:cNvSpPr txBox="1">
            <a:spLocks noChangeArrowheads="1"/>
          </p:cNvSpPr>
          <p:nvPr/>
        </p:nvSpPr>
        <p:spPr bwMode="auto">
          <a:xfrm>
            <a:off x="4442732" y="1700213"/>
            <a:ext cx="1915909" cy="646331"/>
          </a:xfrm>
          <a:prstGeom prst="rect">
            <a:avLst/>
          </a:prstGeom>
          <a:noFill/>
          <a:ln w="9525">
            <a:noFill/>
            <a:miter lim="800000"/>
            <a:headEnd/>
            <a:tailEnd/>
          </a:ln>
        </p:spPr>
        <p:txBody>
          <a:bodyPr wrap="none">
            <a:spAutoFit/>
          </a:bodyPr>
          <a:lstStyle/>
          <a:p>
            <a:r>
              <a:rPr lang="it-IT" sz="3600" dirty="0"/>
              <a:t>Computer</a:t>
            </a:r>
          </a:p>
        </p:txBody>
      </p:sp>
      <p:sp>
        <p:nvSpPr>
          <p:cNvPr id="7" name="Text Box 5">
            <a:extLst>
              <a:ext uri="{FF2B5EF4-FFF2-40B4-BE49-F238E27FC236}">
                <a16:creationId xmlns:a16="http://schemas.microsoft.com/office/drawing/2014/main" id="{985E0FCA-04DE-29B7-8127-257E21092527}"/>
              </a:ext>
            </a:extLst>
          </p:cNvPr>
          <p:cNvSpPr txBox="1">
            <a:spLocks noChangeArrowheads="1"/>
          </p:cNvSpPr>
          <p:nvPr/>
        </p:nvSpPr>
        <p:spPr bwMode="auto">
          <a:xfrm>
            <a:off x="3002869" y="3065463"/>
            <a:ext cx="1152525" cy="579437"/>
          </a:xfrm>
          <a:prstGeom prst="rect">
            <a:avLst/>
          </a:prstGeom>
          <a:noFill/>
          <a:ln w="9525">
            <a:noFill/>
            <a:miter lim="800000"/>
            <a:headEnd/>
            <a:tailEnd/>
          </a:ln>
        </p:spPr>
        <p:txBody>
          <a:bodyPr wrap="none">
            <a:spAutoFit/>
          </a:bodyPr>
          <a:lstStyle/>
          <a:p>
            <a:r>
              <a:rPr lang="it-IT" sz="3200">
                <a:solidFill>
                  <a:srgbClr val="FF6600"/>
                </a:solidFill>
              </a:rPr>
              <a:t>SIMD</a:t>
            </a:r>
          </a:p>
        </p:txBody>
      </p:sp>
      <p:sp>
        <p:nvSpPr>
          <p:cNvPr id="8" name="Line 6">
            <a:extLst>
              <a:ext uri="{FF2B5EF4-FFF2-40B4-BE49-F238E27FC236}">
                <a16:creationId xmlns:a16="http://schemas.microsoft.com/office/drawing/2014/main" id="{FED3A691-118A-A35D-0481-C21F47BB52CD}"/>
              </a:ext>
            </a:extLst>
          </p:cNvPr>
          <p:cNvSpPr>
            <a:spLocks noChangeShapeType="1"/>
          </p:cNvSpPr>
          <p:nvPr/>
        </p:nvSpPr>
        <p:spPr bwMode="auto">
          <a:xfrm flipH="1">
            <a:off x="4088719" y="2317750"/>
            <a:ext cx="1447800" cy="914400"/>
          </a:xfrm>
          <a:prstGeom prst="line">
            <a:avLst/>
          </a:prstGeom>
          <a:noFill/>
          <a:ln w="38100">
            <a:solidFill>
              <a:schemeClr val="tx1"/>
            </a:solidFill>
            <a:miter lim="800000"/>
            <a:headEnd/>
            <a:tailEnd type="triangle" w="med" len="med"/>
          </a:ln>
        </p:spPr>
        <p:txBody>
          <a:bodyPr wrap="none"/>
          <a:lstStyle/>
          <a:p>
            <a:endParaRPr lang="it-IT"/>
          </a:p>
        </p:txBody>
      </p:sp>
      <p:grpSp>
        <p:nvGrpSpPr>
          <p:cNvPr id="9" name="Group 7">
            <a:extLst>
              <a:ext uri="{FF2B5EF4-FFF2-40B4-BE49-F238E27FC236}">
                <a16:creationId xmlns:a16="http://schemas.microsoft.com/office/drawing/2014/main" id="{FB4A8E22-F22F-9534-2DBE-17E059D77540}"/>
              </a:ext>
            </a:extLst>
          </p:cNvPr>
          <p:cNvGrpSpPr>
            <a:grpSpLocks/>
          </p:cNvGrpSpPr>
          <p:nvPr/>
        </p:nvGrpSpPr>
        <p:grpSpPr bwMode="auto">
          <a:xfrm>
            <a:off x="5460319" y="2317750"/>
            <a:ext cx="2266950" cy="1600200"/>
            <a:chOff x="2640" y="1728"/>
            <a:chExt cx="1428" cy="1008"/>
          </a:xfrm>
        </p:grpSpPr>
        <p:sp>
          <p:nvSpPr>
            <p:cNvPr id="10" name="Text Box 8">
              <a:extLst>
                <a:ext uri="{FF2B5EF4-FFF2-40B4-BE49-F238E27FC236}">
                  <a16:creationId xmlns:a16="http://schemas.microsoft.com/office/drawing/2014/main" id="{DD6858A2-CBAB-6F91-72E2-8246055A260B}"/>
                </a:ext>
              </a:extLst>
            </p:cNvPr>
            <p:cNvSpPr txBox="1">
              <a:spLocks noChangeArrowheads="1"/>
            </p:cNvSpPr>
            <p:nvPr/>
          </p:nvSpPr>
          <p:spPr bwMode="auto">
            <a:xfrm>
              <a:off x="3206" y="2332"/>
              <a:ext cx="862" cy="404"/>
            </a:xfrm>
            <a:prstGeom prst="rect">
              <a:avLst/>
            </a:prstGeom>
            <a:noFill/>
            <a:ln w="9525">
              <a:noFill/>
              <a:miter lim="800000"/>
              <a:headEnd/>
              <a:tailEnd/>
            </a:ln>
          </p:spPr>
          <p:txBody>
            <a:bodyPr wrap="none">
              <a:spAutoFit/>
            </a:bodyPr>
            <a:lstStyle/>
            <a:p>
              <a:r>
                <a:rPr lang="it-IT" sz="3600">
                  <a:solidFill>
                    <a:srgbClr val="FF6600"/>
                  </a:solidFill>
                </a:rPr>
                <a:t>MIMD</a:t>
              </a:r>
            </a:p>
          </p:txBody>
        </p:sp>
        <p:sp>
          <p:nvSpPr>
            <p:cNvPr id="11" name="Line 9">
              <a:extLst>
                <a:ext uri="{FF2B5EF4-FFF2-40B4-BE49-F238E27FC236}">
                  <a16:creationId xmlns:a16="http://schemas.microsoft.com/office/drawing/2014/main" id="{9274290F-9D9F-7BE1-4671-519D53E0B84C}"/>
                </a:ext>
              </a:extLst>
            </p:cNvPr>
            <p:cNvSpPr>
              <a:spLocks noChangeShapeType="1"/>
            </p:cNvSpPr>
            <p:nvPr/>
          </p:nvSpPr>
          <p:spPr bwMode="auto">
            <a:xfrm>
              <a:off x="2640" y="1728"/>
              <a:ext cx="768" cy="528"/>
            </a:xfrm>
            <a:prstGeom prst="line">
              <a:avLst/>
            </a:prstGeom>
            <a:noFill/>
            <a:ln w="38100">
              <a:solidFill>
                <a:schemeClr val="tx1"/>
              </a:solidFill>
              <a:miter lim="800000"/>
              <a:headEnd/>
              <a:tailEnd type="triangle" w="med" len="med"/>
            </a:ln>
          </p:spPr>
          <p:txBody>
            <a:bodyPr wrap="none"/>
            <a:lstStyle/>
            <a:p>
              <a:endParaRPr lang="it-IT"/>
            </a:p>
          </p:txBody>
        </p:sp>
      </p:grpSp>
      <p:sp>
        <p:nvSpPr>
          <p:cNvPr id="12" name="Text Box 11">
            <a:extLst>
              <a:ext uri="{FF2B5EF4-FFF2-40B4-BE49-F238E27FC236}">
                <a16:creationId xmlns:a16="http://schemas.microsoft.com/office/drawing/2014/main" id="{96A464B7-DD98-C09F-9F7A-BDF9AB20E3D9}"/>
              </a:ext>
            </a:extLst>
          </p:cNvPr>
          <p:cNvSpPr txBox="1">
            <a:spLocks noChangeArrowheads="1"/>
          </p:cNvSpPr>
          <p:nvPr/>
        </p:nvSpPr>
        <p:spPr bwMode="auto">
          <a:xfrm>
            <a:off x="5384119" y="4375150"/>
            <a:ext cx="2524125" cy="579438"/>
          </a:xfrm>
          <a:prstGeom prst="rect">
            <a:avLst/>
          </a:prstGeom>
          <a:noFill/>
          <a:ln w="9525">
            <a:noFill/>
            <a:miter lim="800000"/>
            <a:headEnd/>
            <a:tailEnd/>
          </a:ln>
        </p:spPr>
        <p:txBody>
          <a:bodyPr wrap="none">
            <a:spAutoFit/>
          </a:bodyPr>
          <a:lstStyle/>
          <a:p>
            <a:r>
              <a:rPr lang="it-IT" sz="3200">
                <a:solidFill>
                  <a:schemeClr val="folHlink"/>
                </a:solidFill>
              </a:rPr>
              <a:t>D</a:t>
            </a:r>
            <a:r>
              <a:rPr lang="it-IT" sz="2000">
                <a:solidFill>
                  <a:schemeClr val="folHlink"/>
                </a:solidFill>
              </a:rPr>
              <a:t>istributed</a:t>
            </a:r>
            <a:r>
              <a:rPr lang="it-IT" sz="3200">
                <a:solidFill>
                  <a:schemeClr val="folHlink"/>
                </a:solidFill>
              </a:rPr>
              <a:t>M</a:t>
            </a:r>
            <a:r>
              <a:rPr lang="it-IT" sz="2000">
                <a:solidFill>
                  <a:schemeClr val="folHlink"/>
                </a:solidFill>
              </a:rPr>
              <a:t>emory</a:t>
            </a:r>
          </a:p>
        </p:txBody>
      </p:sp>
      <p:sp>
        <p:nvSpPr>
          <p:cNvPr id="13" name="Line 12">
            <a:extLst>
              <a:ext uri="{FF2B5EF4-FFF2-40B4-BE49-F238E27FC236}">
                <a16:creationId xmlns:a16="http://schemas.microsoft.com/office/drawing/2014/main" id="{A8976782-DA89-5DDD-DDD9-6A35A61B4D52}"/>
              </a:ext>
            </a:extLst>
          </p:cNvPr>
          <p:cNvSpPr>
            <a:spLocks noChangeShapeType="1"/>
          </p:cNvSpPr>
          <p:nvPr/>
        </p:nvSpPr>
        <p:spPr bwMode="auto">
          <a:xfrm flipH="1">
            <a:off x="6146119" y="3884613"/>
            <a:ext cx="935038" cy="719137"/>
          </a:xfrm>
          <a:prstGeom prst="line">
            <a:avLst/>
          </a:prstGeom>
          <a:noFill/>
          <a:ln w="38100">
            <a:solidFill>
              <a:schemeClr val="tx1"/>
            </a:solidFill>
            <a:miter lim="800000"/>
            <a:headEnd/>
            <a:tailEnd type="triangle" w="med" len="med"/>
          </a:ln>
        </p:spPr>
        <p:txBody>
          <a:bodyPr wrap="none"/>
          <a:lstStyle/>
          <a:p>
            <a:endParaRPr lang="it-IT"/>
          </a:p>
        </p:txBody>
      </p:sp>
      <p:grpSp>
        <p:nvGrpSpPr>
          <p:cNvPr id="14" name="Group 13">
            <a:extLst>
              <a:ext uri="{FF2B5EF4-FFF2-40B4-BE49-F238E27FC236}">
                <a16:creationId xmlns:a16="http://schemas.microsoft.com/office/drawing/2014/main" id="{93BCC593-0D87-8CCF-CB4A-44C3F439089F}"/>
              </a:ext>
            </a:extLst>
          </p:cNvPr>
          <p:cNvGrpSpPr>
            <a:grpSpLocks/>
          </p:cNvGrpSpPr>
          <p:nvPr/>
        </p:nvGrpSpPr>
        <p:grpSpPr bwMode="auto">
          <a:xfrm>
            <a:off x="7081157" y="3884613"/>
            <a:ext cx="3074987" cy="1100137"/>
            <a:chOff x="3133" y="2447"/>
            <a:chExt cx="1937" cy="693"/>
          </a:xfrm>
        </p:grpSpPr>
        <p:sp>
          <p:nvSpPr>
            <p:cNvPr id="15" name="Text Box 14">
              <a:extLst>
                <a:ext uri="{FF2B5EF4-FFF2-40B4-BE49-F238E27FC236}">
                  <a16:creationId xmlns:a16="http://schemas.microsoft.com/office/drawing/2014/main" id="{6EF25DBD-EFB4-8B4A-F7D9-6A516783B94E}"/>
                </a:ext>
              </a:extLst>
            </p:cNvPr>
            <p:cNvSpPr txBox="1">
              <a:spLocks noChangeArrowheads="1"/>
            </p:cNvSpPr>
            <p:nvPr/>
          </p:nvSpPr>
          <p:spPr bwMode="auto">
            <a:xfrm>
              <a:off x="3726" y="2736"/>
              <a:ext cx="1344" cy="404"/>
            </a:xfrm>
            <a:prstGeom prst="rect">
              <a:avLst/>
            </a:prstGeom>
            <a:noFill/>
            <a:ln w="9525">
              <a:noFill/>
              <a:miter lim="800000"/>
              <a:headEnd/>
              <a:tailEnd/>
            </a:ln>
          </p:spPr>
          <p:txBody>
            <a:bodyPr wrap="none">
              <a:spAutoFit/>
            </a:bodyPr>
            <a:lstStyle/>
            <a:p>
              <a:r>
                <a:rPr lang="it-IT" sz="3600">
                  <a:solidFill>
                    <a:schemeClr val="folHlink"/>
                  </a:solidFill>
                </a:rPr>
                <a:t>S</a:t>
              </a:r>
              <a:r>
                <a:rPr lang="it-IT" sz="2000">
                  <a:solidFill>
                    <a:schemeClr val="folHlink"/>
                  </a:solidFill>
                </a:rPr>
                <a:t>hared</a:t>
              </a:r>
              <a:r>
                <a:rPr lang="it-IT" sz="3600">
                  <a:solidFill>
                    <a:schemeClr val="folHlink"/>
                  </a:solidFill>
                </a:rPr>
                <a:t>M</a:t>
              </a:r>
              <a:r>
                <a:rPr lang="it-IT" sz="2000">
                  <a:solidFill>
                    <a:schemeClr val="folHlink"/>
                  </a:solidFill>
                </a:rPr>
                <a:t>emory</a:t>
              </a:r>
            </a:p>
          </p:txBody>
        </p:sp>
        <p:sp>
          <p:nvSpPr>
            <p:cNvPr id="16" name="Line 15">
              <a:extLst>
                <a:ext uri="{FF2B5EF4-FFF2-40B4-BE49-F238E27FC236}">
                  <a16:creationId xmlns:a16="http://schemas.microsoft.com/office/drawing/2014/main" id="{06872133-51E5-2805-DD01-06F599314613}"/>
                </a:ext>
              </a:extLst>
            </p:cNvPr>
            <p:cNvSpPr>
              <a:spLocks noChangeShapeType="1"/>
            </p:cNvSpPr>
            <p:nvPr/>
          </p:nvSpPr>
          <p:spPr bwMode="auto">
            <a:xfrm>
              <a:off x="3133" y="2447"/>
              <a:ext cx="563" cy="453"/>
            </a:xfrm>
            <a:prstGeom prst="line">
              <a:avLst/>
            </a:prstGeom>
            <a:noFill/>
            <a:ln w="38100">
              <a:solidFill>
                <a:schemeClr val="tx1"/>
              </a:solidFill>
              <a:miter lim="800000"/>
              <a:headEnd/>
              <a:tailEnd type="triangle" w="med" len="med"/>
            </a:ln>
          </p:spPr>
          <p:txBody>
            <a:bodyPr wrap="none"/>
            <a:lstStyle/>
            <a:p>
              <a:endParaRPr lang="it-IT"/>
            </a:p>
          </p:txBody>
        </p:sp>
      </p:grpSp>
      <p:grpSp>
        <p:nvGrpSpPr>
          <p:cNvPr id="17" name="Group 33">
            <a:extLst>
              <a:ext uri="{FF2B5EF4-FFF2-40B4-BE49-F238E27FC236}">
                <a16:creationId xmlns:a16="http://schemas.microsoft.com/office/drawing/2014/main" id="{E4C027E6-C6A5-5C5F-552D-754CDFEE6B1F}"/>
              </a:ext>
            </a:extLst>
          </p:cNvPr>
          <p:cNvGrpSpPr>
            <a:grpSpLocks/>
          </p:cNvGrpSpPr>
          <p:nvPr/>
        </p:nvGrpSpPr>
        <p:grpSpPr bwMode="auto">
          <a:xfrm>
            <a:off x="2758394" y="4868863"/>
            <a:ext cx="6005513" cy="854075"/>
            <a:chOff x="458" y="3022"/>
            <a:chExt cx="3783" cy="538"/>
          </a:xfrm>
        </p:grpSpPr>
        <p:sp>
          <p:nvSpPr>
            <p:cNvPr id="18" name="Text Box 23">
              <a:extLst>
                <a:ext uri="{FF2B5EF4-FFF2-40B4-BE49-F238E27FC236}">
                  <a16:creationId xmlns:a16="http://schemas.microsoft.com/office/drawing/2014/main" id="{3871E97C-87FD-9498-80F4-35A184BD5AF1}"/>
                </a:ext>
              </a:extLst>
            </p:cNvPr>
            <p:cNvSpPr txBox="1">
              <a:spLocks noChangeArrowheads="1"/>
            </p:cNvSpPr>
            <p:nvPr/>
          </p:nvSpPr>
          <p:spPr bwMode="auto">
            <a:xfrm>
              <a:off x="458" y="3022"/>
              <a:ext cx="2059" cy="538"/>
            </a:xfrm>
            <a:prstGeom prst="rect">
              <a:avLst/>
            </a:prstGeom>
            <a:noFill/>
            <a:ln w="9525">
              <a:noFill/>
              <a:miter lim="800000"/>
              <a:headEnd/>
              <a:tailEnd/>
            </a:ln>
          </p:spPr>
          <p:txBody>
            <a:bodyPr wrap="none">
              <a:spAutoFit/>
            </a:bodyPr>
            <a:lstStyle/>
            <a:p>
              <a:r>
                <a:rPr lang="it-IT" sz="3200">
                  <a:solidFill>
                    <a:schemeClr val="hlink"/>
                  </a:solidFill>
                </a:rPr>
                <a:t>S</a:t>
              </a:r>
              <a:r>
                <a:rPr lang="it-IT" sz="2000">
                  <a:solidFill>
                    <a:schemeClr val="hlink"/>
                  </a:solidFill>
                </a:rPr>
                <a:t>ymmetric</a:t>
              </a:r>
              <a:r>
                <a:rPr lang="it-IT" sz="3200">
                  <a:solidFill>
                    <a:schemeClr val="hlink"/>
                  </a:solidFill>
                </a:rPr>
                <a:t>M</a:t>
              </a:r>
              <a:r>
                <a:rPr lang="it-IT" sz="2000">
                  <a:solidFill>
                    <a:schemeClr val="hlink"/>
                  </a:solidFill>
                </a:rPr>
                <a:t>ulti</a:t>
              </a:r>
              <a:r>
                <a:rPr lang="it-IT" sz="3200">
                  <a:solidFill>
                    <a:schemeClr val="hlink"/>
                  </a:solidFill>
                </a:rPr>
                <a:t>P</a:t>
              </a:r>
              <a:r>
                <a:rPr lang="it-IT" sz="2000">
                  <a:solidFill>
                    <a:schemeClr val="hlink"/>
                  </a:solidFill>
                </a:rPr>
                <a:t>rocessor</a:t>
              </a:r>
            </a:p>
            <a:p>
              <a:endParaRPr lang="it-IT">
                <a:solidFill>
                  <a:schemeClr val="hlink"/>
                </a:solidFill>
              </a:endParaRPr>
            </a:p>
          </p:txBody>
        </p:sp>
        <p:sp>
          <p:nvSpPr>
            <p:cNvPr id="19" name="Line 24">
              <a:extLst>
                <a:ext uri="{FF2B5EF4-FFF2-40B4-BE49-F238E27FC236}">
                  <a16:creationId xmlns:a16="http://schemas.microsoft.com/office/drawing/2014/main" id="{D5C7ECF3-7718-B2C8-9CAE-BE61A2E5A5ED}"/>
                </a:ext>
              </a:extLst>
            </p:cNvPr>
            <p:cNvSpPr>
              <a:spLocks noChangeShapeType="1"/>
            </p:cNvSpPr>
            <p:nvPr/>
          </p:nvSpPr>
          <p:spPr bwMode="auto">
            <a:xfrm flipH="1">
              <a:off x="2472" y="3092"/>
              <a:ext cx="1769" cy="111"/>
            </a:xfrm>
            <a:prstGeom prst="line">
              <a:avLst/>
            </a:prstGeom>
            <a:noFill/>
            <a:ln w="38100">
              <a:solidFill>
                <a:schemeClr val="tx1"/>
              </a:solidFill>
              <a:miter lim="800000"/>
              <a:headEnd/>
              <a:tailEnd type="triangle" w="med" len="med"/>
            </a:ln>
          </p:spPr>
          <p:txBody>
            <a:bodyPr wrap="none"/>
            <a:lstStyle/>
            <a:p>
              <a:endParaRPr lang="it-IT"/>
            </a:p>
          </p:txBody>
        </p:sp>
      </p:grpSp>
      <p:sp>
        <p:nvSpPr>
          <p:cNvPr id="20" name="Text Box 25">
            <a:extLst>
              <a:ext uri="{FF2B5EF4-FFF2-40B4-BE49-F238E27FC236}">
                <a16:creationId xmlns:a16="http://schemas.microsoft.com/office/drawing/2014/main" id="{6C1E656B-A1A7-D2C5-7545-3A69F4EC74B5}"/>
              </a:ext>
            </a:extLst>
          </p:cNvPr>
          <p:cNvSpPr txBox="1">
            <a:spLocks noChangeArrowheads="1"/>
          </p:cNvSpPr>
          <p:nvPr/>
        </p:nvSpPr>
        <p:spPr bwMode="auto">
          <a:xfrm>
            <a:off x="8527369" y="1916113"/>
            <a:ext cx="955675" cy="519112"/>
          </a:xfrm>
          <a:prstGeom prst="rect">
            <a:avLst/>
          </a:prstGeom>
          <a:noFill/>
          <a:ln w="9525">
            <a:noFill/>
            <a:miter lim="800000"/>
            <a:headEnd/>
            <a:tailEnd/>
          </a:ln>
        </p:spPr>
        <p:txBody>
          <a:bodyPr wrap="none">
            <a:spAutoFit/>
          </a:bodyPr>
          <a:lstStyle/>
          <a:p>
            <a:r>
              <a:rPr lang="it-IT" sz="2800">
                <a:solidFill>
                  <a:srgbClr val="FF6600"/>
                </a:solidFill>
              </a:rPr>
              <a:t>SISD</a:t>
            </a:r>
          </a:p>
        </p:txBody>
      </p:sp>
      <p:sp>
        <p:nvSpPr>
          <p:cNvPr id="21" name="Line 26">
            <a:extLst>
              <a:ext uri="{FF2B5EF4-FFF2-40B4-BE49-F238E27FC236}">
                <a16:creationId xmlns:a16="http://schemas.microsoft.com/office/drawing/2014/main" id="{6BA56AC5-92A6-17A4-CE13-909EC349913D}"/>
              </a:ext>
            </a:extLst>
          </p:cNvPr>
          <p:cNvSpPr>
            <a:spLocks noChangeShapeType="1"/>
          </p:cNvSpPr>
          <p:nvPr/>
        </p:nvSpPr>
        <p:spPr bwMode="auto">
          <a:xfrm>
            <a:off x="5523819" y="2349500"/>
            <a:ext cx="2879725" cy="719138"/>
          </a:xfrm>
          <a:prstGeom prst="line">
            <a:avLst/>
          </a:prstGeom>
          <a:noFill/>
          <a:ln w="38100">
            <a:solidFill>
              <a:schemeClr val="tx1"/>
            </a:solidFill>
            <a:miter lim="800000"/>
            <a:headEnd/>
            <a:tailEnd type="triangle" w="med" len="med"/>
          </a:ln>
        </p:spPr>
        <p:txBody>
          <a:bodyPr wrap="none"/>
          <a:lstStyle/>
          <a:p>
            <a:endParaRPr lang="it-IT"/>
          </a:p>
        </p:txBody>
      </p:sp>
      <p:sp>
        <p:nvSpPr>
          <p:cNvPr id="22" name="Line 28">
            <a:extLst>
              <a:ext uri="{FF2B5EF4-FFF2-40B4-BE49-F238E27FC236}">
                <a16:creationId xmlns:a16="http://schemas.microsoft.com/office/drawing/2014/main" id="{AA7BB6B2-5ADF-E5E1-649D-5881E23FB87F}"/>
              </a:ext>
            </a:extLst>
          </p:cNvPr>
          <p:cNvSpPr>
            <a:spLocks noChangeShapeType="1"/>
          </p:cNvSpPr>
          <p:nvPr/>
        </p:nvSpPr>
        <p:spPr bwMode="auto">
          <a:xfrm flipV="1">
            <a:off x="5488894" y="2182813"/>
            <a:ext cx="3024188" cy="144462"/>
          </a:xfrm>
          <a:prstGeom prst="line">
            <a:avLst/>
          </a:prstGeom>
          <a:noFill/>
          <a:ln w="38100">
            <a:solidFill>
              <a:schemeClr val="tx1"/>
            </a:solidFill>
            <a:miter lim="800000"/>
            <a:headEnd/>
            <a:tailEnd type="triangle" w="med" len="med"/>
          </a:ln>
        </p:spPr>
        <p:txBody>
          <a:bodyPr wrap="none"/>
          <a:lstStyle/>
          <a:p>
            <a:endParaRPr lang="it-IT"/>
          </a:p>
        </p:txBody>
      </p:sp>
      <p:sp>
        <p:nvSpPr>
          <p:cNvPr id="23" name="Text Box 29">
            <a:extLst>
              <a:ext uri="{FF2B5EF4-FFF2-40B4-BE49-F238E27FC236}">
                <a16:creationId xmlns:a16="http://schemas.microsoft.com/office/drawing/2014/main" id="{B606D3FD-AAF3-C5F3-E609-C8A1990934F5}"/>
              </a:ext>
            </a:extLst>
          </p:cNvPr>
          <p:cNvSpPr txBox="1">
            <a:spLocks noChangeArrowheads="1"/>
          </p:cNvSpPr>
          <p:nvPr/>
        </p:nvSpPr>
        <p:spPr bwMode="auto">
          <a:xfrm>
            <a:off x="8403544" y="2852738"/>
            <a:ext cx="1031875" cy="519112"/>
          </a:xfrm>
          <a:prstGeom prst="rect">
            <a:avLst/>
          </a:prstGeom>
          <a:noFill/>
          <a:ln w="9525">
            <a:noFill/>
            <a:miter lim="800000"/>
            <a:headEnd/>
            <a:tailEnd/>
          </a:ln>
        </p:spPr>
        <p:txBody>
          <a:bodyPr wrap="none">
            <a:spAutoFit/>
          </a:bodyPr>
          <a:lstStyle/>
          <a:p>
            <a:r>
              <a:rPr lang="it-IT" sz="2800">
                <a:solidFill>
                  <a:srgbClr val="FF6600"/>
                </a:solidFill>
              </a:rPr>
              <a:t>MISD</a:t>
            </a:r>
          </a:p>
        </p:txBody>
      </p:sp>
      <p:sp>
        <p:nvSpPr>
          <p:cNvPr id="24" name="Text Box 38">
            <a:extLst>
              <a:ext uri="{FF2B5EF4-FFF2-40B4-BE49-F238E27FC236}">
                <a16:creationId xmlns:a16="http://schemas.microsoft.com/office/drawing/2014/main" id="{5505CE04-9FF3-7728-18A7-56F7246FFFB9}"/>
              </a:ext>
            </a:extLst>
          </p:cNvPr>
          <p:cNvSpPr txBox="1">
            <a:spLocks noChangeArrowheads="1"/>
          </p:cNvSpPr>
          <p:nvPr/>
        </p:nvSpPr>
        <p:spPr bwMode="auto">
          <a:xfrm>
            <a:off x="2786969" y="5410200"/>
            <a:ext cx="3816350" cy="1200329"/>
          </a:xfrm>
          <a:prstGeom prst="rect">
            <a:avLst/>
          </a:prstGeom>
          <a:noFill/>
          <a:ln w="9525">
            <a:noFill/>
            <a:miter lim="800000"/>
            <a:headEnd/>
            <a:tailEnd/>
          </a:ln>
        </p:spPr>
        <p:txBody>
          <a:bodyPr>
            <a:spAutoFit/>
          </a:bodyPr>
          <a:lstStyle/>
          <a:p>
            <a:r>
              <a:rPr lang="it-IT" sz="1400" dirty="0" err="1"/>
              <a:t>Used</a:t>
            </a:r>
            <a:r>
              <a:rPr lang="it-IT" sz="1400" dirty="0"/>
              <a:t> to indicate a </a:t>
            </a:r>
            <a:r>
              <a:rPr lang="it-IT" sz="1400" dirty="0" err="1"/>
              <a:t>multiprocessor</a:t>
            </a:r>
            <a:r>
              <a:rPr lang="it-IT" sz="1400" dirty="0"/>
              <a:t> </a:t>
            </a:r>
            <a:r>
              <a:rPr lang="it-IT" sz="1400" dirty="0" err="1"/>
              <a:t>architecture</a:t>
            </a:r>
            <a:r>
              <a:rPr lang="it-IT" sz="1400" dirty="0"/>
              <a:t> </a:t>
            </a:r>
            <a:r>
              <a:rPr lang="it-IT" sz="1400" b="1" dirty="0"/>
              <a:t>in </a:t>
            </a:r>
            <a:r>
              <a:rPr lang="it-IT" sz="1400" b="1" dirty="0" err="1"/>
              <a:t>which</a:t>
            </a:r>
            <a:r>
              <a:rPr lang="it-IT" sz="1400" dirty="0"/>
              <a:t> </a:t>
            </a:r>
            <a:r>
              <a:rPr lang="it-IT" sz="1400" dirty="0" err="1"/>
              <a:t>there</a:t>
            </a:r>
            <a:r>
              <a:rPr lang="it-IT" sz="1400" dirty="0"/>
              <a:t> are </a:t>
            </a:r>
            <a:r>
              <a:rPr lang="it-IT" sz="1400" dirty="0" err="1"/>
              <a:t>two</a:t>
            </a:r>
            <a:r>
              <a:rPr lang="it-IT" sz="1400" dirty="0"/>
              <a:t> or more </a:t>
            </a:r>
            <a:r>
              <a:rPr lang="it-IT" sz="1400" b="1" dirty="0" err="1"/>
              <a:t>identical</a:t>
            </a:r>
            <a:r>
              <a:rPr lang="it-IT" sz="1400" b="1" dirty="0"/>
              <a:t> </a:t>
            </a:r>
            <a:r>
              <a:rPr lang="it-IT" sz="1400" dirty="0"/>
              <a:t>processor </a:t>
            </a:r>
            <a:r>
              <a:rPr lang="it-IT" sz="1400" dirty="0" err="1"/>
              <a:t>connected</a:t>
            </a:r>
            <a:r>
              <a:rPr lang="it-IT" sz="1400" dirty="0"/>
              <a:t> to a single </a:t>
            </a:r>
            <a:r>
              <a:rPr lang="it-IT" sz="1400" dirty="0" err="1"/>
              <a:t>shared</a:t>
            </a:r>
            <a:r>
              <a:rPr lang="it-IT" sz="1400" dirty="0"/>
              <a:t> </a:t>
            </a:r>
            <a:r>
              <a:rPr lang="it-IT" sz="1400" dirty="0" err="1"/>
              <a:t>memory</a:t>
            </a:r>
            <a:r>
              <a:rPr lang="it-IT" sz="1400" dirty="0"/>
              <a:t>.</a:t>
            </a:r>
            <a:br>
              <a:rPr lang="it-IT" sz="1400" dirty="0"/>
            </a:br>
            <a:r>
              <a:rPr lang="it-IT" sz="1400" dirty="0"/>
              <a:t>(</a:t>
            </a:r>
            <a:r>
              <a:rPr lang="it-IT" sz="1400" b="1" dirty="0"/>
              <a:t>MULTICORE INTEL</a:t>
            </a:r>
            <a:r>
              <a:rPr lang="it-IT" sz="1400" dirty="0"/>
              <a:t>)</a:t>
            </a:r>
          </a:p>
          <a:p>
            <a:endParaRPr lang="it-IT" sz="1600" b="1" dirty="0"/>
          </a:p>
        </p:txBody>
      </p:sp>
    </p:spTree>
    <p:extLst>
      <p:ext uri="{BB962C8B-B14F-4D97-AF65-F5344CB8AC3E}">
        <p14:creationId xmlns:p14="http://schemas.microsoft.com/office/powerpoint/2010/main" val="384608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par>
                                <p:cTn id="8" presetID="0" presetClass="path" presetSubtype="0" accel="50000" decel="50000" fill="hold" grpId="0" nodeType="withEffect">
                                  <p:stCondLst>
                                    <p:cond delay="0"/>
                                  </p:stCondLst>
                                  <p:childTnLst>
                                    <p:animMotion origin="layout" path="M 0.00677 1.11022E-16 L -0.08867 -0.01366 " pathEditMode="relative" rAng="0" ptsTypes="AA">
                                      <p:cBhvr>
                                        <p:cTn id="9" dur="500" fill="hold"/>
                                        <p:tgtEl>
                                          <p:spTgt spid="13"/>
                                        </p:tgtEl>
                                        <p:attrNameLst>
                                          <p:attrName>ppt_x</p:attrName>
                                          <p:attrName>ppt_y</p:attrName>
                                        </p:attrNameLst>
                                      </p:cBhvr>
                                      <p:rCtr x="-4779" y="-694"/>
                                    </p:animMotion>
                                  </p:childTnLst>
                                </p:cTn>
                              </p:par>
                              <p:par>
                                <p:cTn id="10" presetID="0" presetClass="path" presetSubtype="0" accel="50000" decel="50000" fill="hold" grpId="0" nodeType="withEffect">
                                  <p:stCondLst>
                                    <p:cond delay="0"/>
                                  </p:stCondLst>
                                  <p:childTnLst>
                                    <p:animMotion origin="layout" path="M -2.29167E-6 -2.59259E-6 L -0.28815 -0.04352 " pathEditMode="relative" rAng="0" ptsTypes="AA">
                                      <p:cBhvr>
                                        <p:cTn id="11" dur="500" fill="hold"/>
                                        <p:tgtEl>
                                          <p:spTgt spid="12"/>
                                        </p:tgtEl>
                                        <p:attrNameLst>
                                          <p:attrName>ppt_x</p:attrName>
                                          <p:attrName>ppt_y</p:attrName>
                                        </p:attrNameLst>
                                      </p:cBhvr>
                                      <p:rCtr x="-14414" y="-2176"/>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ppt_w</p:attrName>
                                        </p:attrNameLst>
                                      </p:cBhvr>
                                      <p:tavLst>
                                        <p:tav tm="0">
                                          <p:val>
                                            <p:fltVal val="0"/>
                                          </p:val>
                                        </p:tav>
                                        <p:tav tm="100000">
                                          <p:val>
                                            <p:strVal val="#ppt_w"/>
                                          </p:val>
                                        </p:tav>
                                      </p:tavLst>
                                    </p:anim>
                                    <p:anim calcmode="lin" valueType="num">
                                      <p:cBhvr>
                                        <p:cTn id="22" dur="50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2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65523F4F-8ABB-A511-5F97-4692B4041EE7}"/>
              </a:ext>
            </a:extLst>
          </p:cNvPr>
          <p:cNvSpPr txBox="1"/>
          <p:nvPr/>
        </p:nvSpPr>
        <p:spPr>
          <a:xfrm>
            <a:off x="1907283" y="4683464"/>
            <a:ext cx="8678198" cy="1384995"/>
          </a:xfrm>
          <a:prstGeom prst="rect">
            <a:avLst/>
          </a:prstGeom>
          <a:gradFill flip="none" rotWithShape="1">
            <a:gsLst>
              <a:gs pos="0">
                <a:srgbClr val="3399FF">
                  <a:tint val="66000"/>
                  <a:satMod val="160000"/>
                </a:srgbClr>
              </a:gs>
              <a:gs pos="50000">
                <a:srgbClr val="3399FF">
                  <a:tint val="44500"/>
                  <a:satMod val="160000"/>
                </a:srgbClr>
              </a:gs>
              <a:gs pos="100000">
                <a:srgbClr val="3399FF">
                  <a:tint val="23500"/>
                  <a:satMod val="160000"/>
                </a:srgbClr>
              </a:gs>
            </a:gsLst>
            <a:path path="circle">
              <a:fillToRect l="50000" t="50000" r="50000" b="50000"/>
            </a:path>
            <a:tileRect/>
          </a:gradFill>
          <a:ln>
            <a:solidFill>
              <a:srgbClr val="0066FF"/>
            </a:solidFill>
          </a:ln>
        </p:spPr>
        <p:txBody>
          <a:bodyPr>
            <a:spAutoFit/>
          </a:bodyPr>
          <a:lstStyle/>
          <a:p>
            <a:pPr algn="ctr" fontAlgn="auto">
              <a:spcBef>
                <a:spcPts val="0"/>
              </a:spcBef>
              <a:spcAft>
                <a:spcPts val="0"/>
              </a:spcAft>
              <a:defRPr/>
            </a:pPr>
            <a:r>
              <a:rPr lang="it-IT" sz="2800" b="1" dirty="0">
                <a:latin typeface="+mn-lt"/>
                <a:cs typeface="+mn-cs"/>
              </a:rPr>
              <a:t>Second </a:t>
            </a:r>
            <a:r>
              <a:rPr lang="it-IT" sz="2800" b="1" dirty="0" err="1">
                <a:latin typeface="+mn-lt"/>
                <a:cs typeface="+mn-cs"/>
              </a:rPr>
              <a:t>type</a:t>
            </a:r>
            <a:r>
              <a:rPr lang="it-IT" sz="2800" b="1" dirty="0">
                <a:latin typeface="+mn-lt"/>
                <a:cs typeface="+mn-cs"/>
              </a:rPr>
              <a:t> of </a:t>
            </a:r>
            <a:r>
              <a:rPr lang="it-IT" sz="2800" b="1" dirty="0" err="1">
                <a:latin typeface="+mn-lt"/>
                <a:cs typeface="+mn-cs"/>
              </a:rPr>
              <a:t>parallelism</a:t>
            </a:r>
            <a:r>
              <a:rPr lang="it-IT" sz="2800" b="1" dirty="0">
                <a:latin typeface="+mn-lt"/>
                <a:cs typeface="+mn-cs"/>
              </a:rPr>
              <a:t> on-chip</a:t>
            </a:r>
            <a:br>
              <a:rPr lang="it-IT" sz="2800" b="1" dirty="0">
                <a:latin typeface="+mn-lt"/>
                <a:cs typeface="+mn-cs"/>
              </a:rPr>
            </a:br>
            <a:r>
              <a:rPr lang="en-US" sz="2800" dirty="0">
                <a:latin typeface="+mn-lt"/>
                <a:cs typeface="+mn-cs"/>
              </a:rPr>
              <a:t>design of microprocessors with more CORE (</a:t>
            </a:r>
            <a:r>
              <a:rPr lang="en-US" sz="2800" dirty="0" err="1">
                <a:latin typeface="+mn-lt"/>
                <a:cs typeface="+mn-cs"/>
              </a:rPr>
              <a:t>cpu</a:t>
            </a:r>
            <a:r>
              <a:rPr lang="en-US" sz="2800" dirty="0">
                <a:latin typeface="+mn-lt"/>
                <a:cs typeface="+mn-cs"/>
              </a:rPr>
              <a:t>) </a:t>
            </a:r>
          </a:p>
          <a:p>
            <a:pPr algn="ctr" fontAlgn="auto">
              <a:spcBef>
                <a:spcPts val="0"/>
              </a:spcBef>
              <a:spcAft>
                <a:spcPts val="0"/>
              </a:spcAft>
              <a:defRPr/>
            </a:pPr>
            <a:r>
              <a:rPr lang="en-US" sz="2800" dirty="0">
                <a:latin typeface="+mn-lt"/>
                <a:cs typeface="+mn-cs"/>
              </a:rPr>
              <a:t>on the same chip</a:t>
            </a:r>
            <a:endParaRPr lang="it-IT" sz="2800" i="1" dirty="0">
              <a:latin typeface="+mn-lt"/>
              <a:cs typeface="+mn-cs"/>
            </a:endParaRPr>
          </a:p>
        </p:txBody>
      </p:sp>
      <p:sp>
        <p:nvSpPr>
          <p:cNvPr id="6" name="Text Box 1041">
            <a:extLst>
              <a:ext uri="{FF2B5EF4-FFF2-40B4-BE49-F238E27FC236}">
                <a16:creationId xmlns:a16="http://schemas.microsoft.com/office/drawing/2014/main" id="{643622EC-94E9-F6BF-9591-8F180E806BC5}"/>
              </a:ext>
            </a:extLst>
          </p:cNvPr>
          <p:cNvSpPr txBox="1">
            <a:spLocks noChangeArrowheads="1"/>
          </p:cNvSpPr>
          <p:nvPr/>
        </p:nvSpPr>
        <p:spPr bwMode="auto">
          <a:xfrm>
            <a:off x="3275013" y="1183711"/>
            <a:ext cx="6445250" cy="2431435"/>
          </a:xfrm>
          <a:prstGeom prst="rect">
            <a:avLst/>
          </a:prstGeom>
          <a:solidFill>
            <a:schemeClr val="bg1"/>
          </a:solidFill>
          <a:ln w="38100">
            <a:solidFill>
              <a:srgbClr val="C00000"/>
            </a:solidFill>
            <a:miter lim="800000"/>
            <a:headEnd/>
            <a:tailEnd/>
          </a:ln>
          <a:effectLst>
            <a:outerShdw blurRad="50800" dist="38100" dir="2700000" algn="tl" rotWithShape="0">
              <a:prstClr val="black">
                <a:alpha val="40000"/>
              </a:prstClr>
            </a:outerShdw>
          </a:effectLst>
        </p:spPr>
        <p:txBody>
          <a:bodyPr>
            <a:spAutoFit/>
          </a:bodyPr>
          <a:lstStyle/>
          <a:p>
            <a:pPr algn="ctr" eaLnBrk="0" fontAlgn="auto" hangingPunct="0">
              <a:spcBef>
                <a:spcPts val="0"/>
              </a:spcBef>
              <a:spcAft>
                <a:spcPts val="0"/>
              </a:spcAft>
              <a:defRPr/>
            </a:pPr>
            <a:r>
              <a:rPr lang="it-IT" sz="4000" dirty="0">
                <a:solidFill>
                  <a:schemeClr val="hlink"/>
                </a:solidFill>
                <a:latin typeface="+mn-lt"/>
                <a:cs typeface="+mn-cs"/>
              </a:rPr>
              <a:t>First </a:t>
            </a:r>
            <a:r>
              <a:rPr lang="it-IT" sz="4000" dirty="0" err="1">
                <a:solidFill>
                  <a:schemeClr val="hlink"/>
                </a:solidFill>
                <a:latin typeface="+mn-lt"/>
                <a:cs typeface="+mn-cs"/>
              </a:rPr>
              <a:t>type</a:t>
            </a:r>
            <a:r>
              <a:rPr lang="it-IT" sz="4000" dirty="0">
                <a:solidFill>
                  <a:schemeClr val="hlink"/>
                </a:solidFill>
                <a:latin typeface="+mn-lt"/>
                <a:cs typeface="+mn-cs"/>
              </a:rPr>
              <a:t> of </a:t>
            </a:r>
            <a:r>
              <a:rPr lang="it-IT" sz="4000" dirty="0" err="1">
                <a:solidFill>
                  <a:schemeClr val="hlink"/>
                </a:solidFill>
                <a:latin typeface="+mn-lt"/>
                <a:cs typeface="+mn-cs"/>
              </a:rPr>
              <a:t>parallelism</a:t>
            </a:r>
            <a:endParaRPr lang="it-IT" sz="4000" dirty="0">
              <a:solidFill>
                <a:srgbClr val="C00000"/>
              </a:solidFill>
              <a:latin typeface="+mn-lt"/>
              <a:cs typeface="+mn-cs"/>
            </a:endParaRPr>
          </a:p>
          <a:p>
            <a:pPr algn="ctr" eaLnBrk="0" fontAlgn="auto" hangingPunct="0">
              <a:spcBef>
                <a:spcPts val="0"/>
              </a:spcBef>
              <a:spcAft>
                <a:spcPts val="0"/>
              </a:spcAft>
              <a:defRPr/>
            </a:pPr>
            <a:r>
              <a:rPr lang="it-IT" sz="4000" dirty="0">
                <a:solidFill>
                  <a:srgbClr val="C00000"/>
                </a:solidFill>
                <a:latin typeface="+mn-lt"/>
                <a:cs typeface="+mn-cs"/>
              </a:rPr>
              <a:t>on-chip</a:t>
            </a:r>
            <a:endParaRPr lang="it-IT" sz="4000" i="1" dirty="0">
              <a:solidFill>
                <a:schemeClr val="hlink"/>
              </a:solidFill>
              <a:latin typeface="+mn-lt"/>
              <a:cs typeface="+mn-cs"/>
            </a:endParaRPr>
          </a:p>
          <a:p>
            <a:pPr algn="ctr" eaLnBrk="0" fontAlgn="auto" hangingPunct="0">
              <a:spcBef>
                <a:spcPts val="0"/>
              </a:spcBef>
              <a:spcAft>
                <a:spcPts val="0"/>
              </a:spcAft>
              <a:defRPr/>
            </a:pPr>
            <a:r>
              <a:rPr lang="en-US" sz="3600" i="1" dirty="0">
                <a:solidFill>
                  <a:schemeClr val="hlink"/>
                </a:solidFill>
              </a:rPr>
              <a:t>multiple functional units </a:t>
            </a:r>
          </a:p>
          <a:p>
            <a:pPr algn="ctr" eaLnBrk="0" fontAlgn="auto" hangingPunct="0">
              <a:spcBef>
                <a:spcPts val="0"/>
              </a:spcBef>
              <a:spcAft>
                <a:spcPts val="0"/>
              </a:spcAft>
              <a:defRPr/>
            </a:pPr>
            <a:r>
              <a:rPr lang="en-US" sz="3600" i="1" dirty="0">
                <a:solidFill>
                  <a:schemeClr val="hlink"/>
                </a:solidFill>
              </a:rPr>
              <a:t>within a single ALU</a:t>
            </a:r>
            <a:endParaRPr lang="it-IT" sz="3600" i="1" dirty="0">
              <a:solidFill>
                <a:schemeClr val="hlink"/>
              </a:solidFill>
              <a:latin typeface="+mn-lt"/>
              <a:cs typeface="+mn-cs"/>
            </a:endParaRPr>
          </a:p>
        </p:txBody>
      </p:sp>
      <p:sp>
        <p:nvSpPr>
          <p:cNvPr id="7" name="Freccia circolare a destra 6">
            <a:extLst>
              <a:ext uri="{FF2B5EF4-FFF2-40B4-BE49-F238E27FC236}">
                <a16:creationId xmlns:a16="http://schemas.microsoft.com/office/drawing/2014/main" id="{09A5C86D-9C3B-3744-B603-4551E7BE7641}"/>
              </a:ext>
            </a:extLst>
          </p:cNvPr>
          <p:cNvSpPr/>
          <p:nvPr/>
        </p:nvSpPr>
        <p:spPr>
          <a:xfrm>
            <a:off x="1619250" y="3201423"/>
            <a:ext cx="1800226" cy="208756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solidFill>
                <a:schemeClr val="tx1"/>
              </a:solidFill>
            </a:endParaRPr>
          </a:p>
        </p:txBody>
      </p:sp>
      <p:sp>
        <p:nvSpPr>
          <p:cNvPr id="8" name="Rettangolo 7">
            <a:extLst>
              <a:ext uri="{FF2B5EF4-FFF2-40B4-BE49-F238E27FC236}">
                <a16:creationId xmlns:a16="http://schemas.microsoft.com/office/drawing/2014/main" id="{4EA6A42B-BF09-028B-A4C9-5AA50DD4E991}"/>
              </a:ext>
            </a:extLst>
          </p:cNvPr>
          <p:cNvSpPr>
            <a:spLocks noChangeArrowheads="1"/>
          </p:cNvSpPr>
          <p:nvPr/>
        </p:nvSpPr>
        <p:spPr bwMode="auto">
          <a:xfrm>
            <a:off x="2698751" y="3991998"/>
            <a:ext cx="4243021" cy="369332"/>
          </a:xfrm>
          <a:prstGeom prst="rect">
            <a:avLst/>
          </a:prstGeom>
          <a:noFill/>
          <a:ln w="9525">
            <a:noFill/>
            <a:miter lim="800000"/>
            <a:headEnd/>
            <a:tailEnd/>
          </a:ln>
        </p:spPr>
        <p:txBody>
          <a:bodyPr wrap="none">
            <a:spAutoFit/>
          </a:bodyPr>
          <a:lstStyle/>
          <a:p>
            <a:r>
              <a:rPr lang="it-IT" b="1" dirty="0"/>
              <a:t>pipeline </a:t>
            </a:r>
            <a:r>
              <a:rPr lang="it-IT" b="1" dirty="0" err="1"/>
              <a:t>evolution</a:t>
            </a:r>
            <a:r>
              <a:rPr lang="it-IT" b="1" dirty="0"/>
              <a:t> (</a:t>
            </a:r>
            <a:r>
              <a:rPr lang="it-IT" b="1" dirty="0" err="1"/>
              <a:t>temporal</a:t>
            </a:r>
            <a:r>
              <a:rPr lang="it-IT" b="1" dirty="0"/>
              <a:t> </a:t>
            </a:r>
            <a:r>
              <a:rPr lang="it-IT" b="1" dirty="0" err="1"/>
              <a:t>parallelism</a:t>
            </a:r>
            <a:r>
              <a:rPr lang="it-IT" b="1" dirty="0"/>
              <a:t>)</a:t>
            </a:r>
            <a:endParaRPr lang="it-IT" dirty="0"/>
          </a:p>
        </p:txBody>
      </p:sp>
    </p:spTree>
    <p:extLst>
      <p:ext uri="{BB962C8B-B14F-4D97-AF65-F5344CB8AC3E}">
        <p14:creationId xmlns:p14="http://schemas.microsoft.com/office/powerpoint/2010/main" val="3739606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par>
                          <p:cTn id="11" fill="hold">
                            <p:stCondLst>
                              <p:cond delay="500"/>
                            </p:stCondLst>
                            <p:childTnLst>
                              <p:par>
                                <p:cTn id="12" presetID="34"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from="(-#ppt_w/2)" to="(#ppt_x)" calcmode="lin" valueType="num">
                                      <p:cBhvr>
                                        <p:cTn id="14" dur="600" fill="hold">
                                          <p:stCondLst>
                                            <p:cond delay="0"/>
                                          </p:stCondLst>
                                        </p:cTn>
                                        <p:tgtEl>
                                          <p:spTgt spid="5"/>
                                        </p:tgtEl>
                                        <p:attrNameLst>
                                          <p:attrName>ppt_x</p:attrName>
                                        </p:attrNameLst>
                                      </p:cBhvr>
                                    </p:anim>
                                    <p:anim from="0" to="-1.0" calcmode="lin" valueType="num">
                                      <p:cBhvr>
                                        <p:cTn id="15" dur="200" decel="50000" autoRev="1" fill="hold">
                                          <p:stCondLst>
                                            <p:cond delay="600"/>
                                          </p:stCondLst>
                                        </p:cTn>
                                        <p:tgtEl>
                                          <p:spTgt spid="5"/>
                                        </p:tgtEl>
                                        <p:attrNameLst>
                                          <p:attrName>xshear</p:attrName>
                                        </p:attrNameLst>
                                      </p:cBhvr>
                                    </p:anim>
                                    <p:animScale>
                                      <p:cBhvr>
                                        <p:cTn id="16" dur="200" decel="100000" autoRev="1" fill="hold">
                                          <p:stCondLst>
                                            <p:cond delay="600"/>
                                          </p:stCondLst>
                                        </p:cTn>
                                        <p:tgtEl>
                                          <p:spTgt spid="5"/>
                                        </p:tgtEl>
                                      </p:cBhvr>
                                      <p:from x="100000" y="100000"/>
                                      <p:to x="80000" y="100000"/>
                                    </p:animScale>
                                    <p:anim by="(#ppt_h/3+#ppt_w*0.1)" calcmode="lin" valueType="num">
                                      <p:cBhvr additive="sum">
                                        <p:cTn id="17" dur="200" decel="100000" autoRev="1" fill="hold">
                                          <p:stCondLst>
                                            <p:cond delay="600"/>
                                          </p:stCondLst>
                                        </p:cTn>
                                        <p:tgtEl>
                                          <p:spTgt spid="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889AAA5C-EE23-4B6A-164D-E6529624FB24}"/>
              </a:ext>
            </a:extLst>
          </p:cNvPr>
          <p:cNvSpPr txBox="1">
            <a:spLocks/>
          </p:cNvSpPr>
          <p:nvPr/>
        </p:nvSpPr>
        <p:spPr>
          <a:xfrm>
            <a:off x="3262352" y="803491"/>
            <a:ext cx="7793037" cy="615950"/>
          </a:xfrm>
          <a:prstGeom prst="rect">
            <a:avLst/>
          </a:prstGeom>
        </p:spPr>
        <p:txBody>
          <a:bodyPr/>
          <a:lstStyle/>
          <a:p>
            <a:pPr eaLnBrk="0" fontAlgn="auto" hangingPunct="0">
              <a:spcBef>
                <a:spcPts val="0"/>
              </a:spcBef>
              <a:spcAft>
                <a:spcPts val="0"/>
              </a:spcAft>
              <a:defRPr/>
            </a:pPr>
            <a:r>
              <a:rPr lang="it-IT" sz="3600" kern="0" dirty="0" err="1">
                <a:solidFill>
                  <a:schemeClr val="tx2"/>
                </a:solidFill>
                <a:latin typeface="+mj-lt"/>
                <a:ea typeface="+mj-ea"/>
                <a:cs typeface="+mj-cs"/>
              </a:rPr>
              <a:t>Multicore</a:t>
            </a:r>
            <a:endParaRPr lang="it-IT" sz="3600" kern="0" dirty="0">
              <a:solidFill>
                <a:schemeClr val="tx2"/>
              </a:solidFill>
              <a:latin typeface="+mj-lt"/>
              <a:ea typeface="+mj-ea"/>
              <a:cs typeface="+mj-cs"/>
            </a:endParaRPr>
          </a:p>
        </p:txBody>
      </p:sp>
      <p:grpSp>
        <p:nvGrpSpPr>
          <p:cNvPr id="6" name="Gruppo 153">
            <a:extLst>
              <a:ext uri="{FF2B5EF4-FFF2-40B4-BE49-F238E27FC236}">
                <a16:creationId xmlns:a16="http://schemas.microsoft.com/office/drawing/2014/main" id="{A89CDD95-112D-49D2-BEDD-BEDED82BCAAD}"/>
              </a:ext>
            </a:extLst>
          </p:cNvPr>
          <p:cNvGrpSpPr>
            <a:grpSpLocks/>
          </p:cNvGrpSpPr>
          <p:nvPr/>
        </p:nvGrpSpPr>
        <p:grpSpPr bwMode="auto">
          <a:xfrm>
            <a:off x="3325852" y="1660741"/>
            <a:ext cx="6858000" cy="3579812"/>
            <a:chOff x="-267066" y="1376535"/>
            <a:chExt cx="9083747" cy="4213053"/>
          </a:xfrm>
        </p:grpSpPr>
        <p:sp>
          <p:nvSpPr>
            <p:cNvPr id="7" name="Text Box 4">
              <a:extLst>
                <a:ext uri="{FF2B5EF4-FFF2-40B4-BE49-F238E27FC236}">
                  <a16:creationId xmlns:a16="http://schemas.microsoft.com/office/drawing/2014/main" id="{3EB17AB4-E9EC-EA11-B573-C3D4170EF591}"/>
                </a:ext>
              </a:extLst>
            </p:cNvPr>
            <p:cNvSpPr txBox="1">
              <a:spLocks noChangeArrowheads="1"/>
            </p:cNvSpPr>
            <p:nvPr/>
          </p:nvSpPr>
          <p:spPr bwMode="auto">
            <a:xfrm>
              <a:off x="7087893" y="2322160"/>
              <a:ext cx="1728788" cy="977994"/>
            </a:xfrm>
            <a:prstGeom prst="rect">
              <a:avLst/>
            </a:prstGeom>
            <a:solidFill>
              <a:srgbClr val="CC0000"/>
            </a:solidFill>
            <a:ln w="9525">
              <a:noFill/>
              <a:miter lim="800000"/>
              <a:headEnd/>
              <a:tailEnd/>
            </a:ln>
          </p:spPr>
          <p:txBody>
            <a:bodyPr>
              <a:spAutoFit/>
            </a:bodyPr>
            <a:lstStyle/>
            <a:p>
              <a:pPr algn="ctr"/>
              <a:r>
                <a:rPr lang="it-IT" sz="2400" b="1" dirty="0">
                  <a:solidFill>
                    <a:schemeClr val="bg1"/>
                  </a:solidFill>
                  <a:latin typeface="Garamond" pitchFamily="18" charset="0"/>
                </a:rPr>
                <a:t>Output</a:t>
              </a:r>
            </a:p>
            <a:p>
              <a:pPr algn="ctr"/>
              <a:r>
                <a:rPr lang="it-IT" sz="2400" b="1" dirty="0" err="1">
                  <a:solidFill>
                    <a:schemeClr val="bg1"/>
                  </a:solidFill>
                  <a:latin typeface="Garamond" pitchFamily="18" charset="0"/>
                </a:rPr>
                <a:t>unit</a:t>
              </a:r>
              <a:endParaRPr lang="en-GB" sz="2400" b="1" dirty="0">
                <a:solidFill>
                  <a:schemeClr val="bg1"/>
                </a:solidFill>
                <a:latin typeface="Garamond" pitchFamily="18" charset="0"/>
              </a:endParaRPr>
            </a:p>
          </p:txBody>
        </p:sp>
        <p:sp>
          <p:nvSpPr>
            <p:cNvPr id="8" name="Rectangle 6">
              <a:extLst>
                <a:ext uri="{FF2B5EF4-FFF2-40B4-BE49-F238E27FC236}">
                  <a16:creationId xmlns:a16="http://schemas.microsoft.com/office/drawing/2014/main" id="{CC380E17-998F-1588-8ECE-9D2F7CE4011D}"/>
                </a:ext>
              </a:extLst>
            </p:cNvPr>
            <p:cNvSpPr>
              <a:spLocks noChangeArrowheads="1"/>
            </p:cNvSpPr>
            <p:nvPr/>
          </p:nvSpPr>
          <p:spPr bwMode="auto">
            <a:xfrm>
              <a:off x="2844802" y="1376535"/>
              <a:ext cx="3240087" cy="1366838"/>
            </a:xfrm>
            <a:prstGeom prst="rect">
              <a:avLst/>
            </a:prstGeom>
            <a:gradFill rotWithShape="1">
              <a:gsLst>
                <a:gs pos="0">
                  <a:srgbClr val="0066FF"/>
                </a:gs>
                <a:gs pos="100000">
                  <a:srgbClr val="0066FF"/>
                </a:gs>
              </a:gsLst>
              <a:lin ang="5400000" scaled="1"/>
            </a:gradFill>
            <a:ln w="9525">
              <a:solidFill>
                <a:srgbClr val="000066"/>
              </a:solidFill>
              <a:miter lim="800000"/>
              <a:headEnd/>
              <a:tailEnd/>
            </a:ln>
          </p:spPr>
          <p:txBody>
            <a:bodyPr wrap="none" anchor="ctr"/>
            <a:lstStyle/>
            <a:p>
              <a:endParaRPr lang="en-US"/>
            </a:p>
          </p:txBody>
        </p:sp>
        <p:sp>
          <p:nvSpPr>
            <p:cNvPr id="9" name="Text Box 8">
              <a:extLst>
                <a:ext uri="{FF2B5EF4-FFF2-40B4-BE49-F238E27FC236}">
                  <a16:creationId xmlns:a16="http://schemas.microsoft.com/office/drawing/2014/main" id="{FE846562-7774-509B-0F24-3224DC0D7F4C}"/>
                </a:ext>
              </a:extLst>
            </p:cNvPr>
            <p:cNvSpPr txBox="1">
              <a:spLocks noChangeArrowheads="1"/>
            </p:cNvSpPr>
            <p:nvPr/>
          </p:nvSpPr>
          <p:spPr bwMode="auto">
            <a:xfrm>
              <a:off x="-267066" y="2406240"/>
              <a:ext cx="1655763" cy="977994"/>
            </a:xfrm>
            <a:prstGeom prst="rect">
              <a:avLst/>
            </a:prstGeom>
            <a:solidFill>
              <a:srgbClr val="CC0000"/>
            </a:solidFill>
            <a:ln w="9525">
              <a:noFill/>
              <a:miter lim="800000"/>
              <a:headEnd/>
              <a:tailEnd/>
            </a:ln>
          </p:spPr>
          <p:txBody>
            <a:bodyPr>
              <a:spAutoFit/>
            </a:bodyPr>
            <a:lstStyle/>
            <a:p>
              <a:pPr algn="ctr"/>
              <a:r>
                <a:rPr lang="it-IT" sz="2400" b="1" dirty="0">
                  <a:solidFill>
                    <a:schemeClr val="bg1"/>
                  </a:solidFill>
                  <a:latin typeface="Garamond" pitchFamily="18" charset="0"/>
                </a:rPr>
                <a:t>Input</a:t>
              </a:r>
            </a:p>
            <a:p>
              <a:pPr algn="ctr"/>
              <a:r>
                <a:rPr lang="it-IT" sz="2400" b="1" dirty="0" err="1">
                  <a:solidFill>
                    <a:schemeClr val="bg1"/>
                  </a:solidFill>
                  <a:latin typeface="Garamond" pitchFamily="18" charset="0"/>
                </a:rPr>
                <a:t>unit</a:t>
              </a:r>
              <a:endParaRPr lang="en-GB" sz="2400" b="1" dirty="0">
                <a:solidFill>
                  <a:schemeClr val="bg1"/>
                </a:solidFill>
                <a:latin typeface="Garamond" pitchFamily="18" charset="0"/>
              </a:endParaRPr>
            </a:p>
          </p:txBody>
        </p:sp>
        <p:sp>
          <p:nvSpPr>
            <p:cNvPr id="10" name="Rectangle 9">
              <a:extLst>
                <a:ext uri="{FF2B5EF4-FFF2-40B4-BE49-F238E27FC236}">
                  <a16:creationId xmlns:a16="http://schemas.microsoft.com/office/drawing/2014/main" id="{8A884A58-195E-8FAC-8033-23FA6962B0FB}"/>
                </a:ext>
              </a:extLst>
            </p:cNvPr>
            <p:cNvSpPr>
              <a:spLocks noChangeArrowheads="1"/>
            </p:cNvSpPr>
            <p:nvPr/>
          </p:nvSpPr>
          <p:spPr bwMode="auto">
            <a:xfrm>
              <a:off x="2843211" y="1712855"/>
              <a:ext cx="3168651" cy="688217"/>
            </a:xfrm>
            <a:prstGeom prst="rect">
              <a:avLst/>
            </a:prstGeom>
            <a:noFill/>
            <a:ln w="9525">
              <a:noFill/>
              <a:miter lim="800000"/>
              <a:headEnd/>
              <a:tailEnd/>
            </a:ln>
          </p:spPr>
          <p:txBody>
            <a:bodyPr>
              <a:spAutoFit/>
            </a:bodyPr>
            <a:lstStyle/>
            <a:p>
              <a:pPr algn="ctr"/>
              <a:r>
                <a:rPr lang="it-IT" sz="3200" b="1" dirty="0">
                  <a:solidFill>
                    <a:schemeClr val="bg1"/>
                  </a:solidFill>
                  <a:latin typeface="Comic Sans MS" pitchFamily="66" charset="0"/>
                </a:rPr>
                <a:t>MEMORY</a:t>
              </a:r>
              <a:endParaRPr lang="it-IT" sz="3200" dirty="0">
                <a:solidFill>
                  <a:schemeClr val="bg1"/>
                </a:solidFill>
                <a:latin typeface="Comic Sans MS" pitchFamily="66" charset="0"/>
              </a:endParaRPr>
            </a:p>
          </p:txBody>
        </p:sp>
        <p:sp>
          <p:nvSpPr>
            <p:cNvPr id="11" name="Rectangle 18">
              <a:extLst>
                <a:ext uri="{FF2B5EF4-FFF2-40B4-BE49-F238E27FC236}">
                  <a16:creationId xmlns:a16="http://schemas.microsoft.com/office/drawing/2014/main" id="{5754A83F-652E-EF39-0BE8-F564BA76649F}"/>
                </a:ext>
              </a:extLst>
            </p:cNvPr>
            <p:cNvSpPr>
              <a:spLocks noChangeArrowheads="1"/>
            </p:cNvSpPr>
            <p:nvPr/>
          </p:nvSpPr>
          <p:spPr bwMode="auto">
            <a:xfrm>
              <a:off x="2124075" y="3789363"/>
              <a:ext cx="4824413" cy="1800225"/>
            </a:xfrm>
            <a:prstGeom prst="rect">
              <a:avLst/>
            </a:prstGeom>
            <a:solidFill>
              <a:srgbClr val="92D050"/>
            </a:solidFill>
            <a:ln w="38100">
              <a:solidFill>
                <a:srgbClr val="92D050"/>
              </a:solidFill>
              <a:miter lim="800000"/>
              <a:headEnd/>
              <a:tailEnd/>
            </a:ln>
          </p:spPr>
          <p:txBody>
            <a:bodyPr wrap="none" anchor="ctr"/>
            <a:lstStyle/>
            <a:p>
              <a:endParaRPr lang="en-US"/>
            </a:p>
          </p:txBody>
        </p:sp>
        <p:sp>
          <p:nvSpPr>
            <p:cNvPr id="12" name="Rectangle 19">
              <a:extLst>
                <a:ext uri="{FF2B5EF4-FFF2-40B4-BE49-F238E27FC236}">
                  <a16:creationId xmlns:a16="http://schemas.microsoft.com/office/drawing/2014/main" id="{448CD907-60B5-F3DF-2284-768EFFB6E94A}"/>
                </a:ext>
              </a:extLst>
            </p:cNvPr>
            <p:cNvSpPr>
              <a:spLocks noChangeArrowheads="1"/>
            </p:cNvSpPr>
            <p:nvPr/>
          </p:nvSpPr>
          <p:spPr bwMode="auto">
            <a:xfrm>
              <a:off x="2484438" y="4005263"/>
              <a:ext cx="1366837" cy="1223962"/>
            </a:xfrm>
            <a:prstGeom prst="rect">
              <a:avLst/>
            </a:prstGeom>
            <a:solidFill>
              <a:srgbClr val="FFFF00"/>
            </a:solidFill>
            <a:ln w="9525">
              <a:noFill/>
              <a:miter lim="800000"/>
              <a:headEnd/>
              <a:tailEnd/>
            </a:ln>
          </p:spPr>
          <p:txBody>
            <a:bodyPr wrap="none" anchor="ctr"/>
            <a:lstStyle/>
            <a:p>
              <a:pPr algn="ctr"/>
              <a:r>
                <a:rPr lang="it-IT" sz="1600" b="1" dirty="0">
                  <a:solidFill>
                    <a:srgbClr val="CC0000"/>
                  </a:solidFill>
                </a:rPr>
                <a:t>control </a:t>
              </a:r>
            </a:p>
            <a:p>
              <a:pPr algn="ctr"/>
              <a:r>
                <a:rPr lang="it-IT" sz="1600" b="1" dirty="0" err="1">
                  <a:solidFill>
                    <a:srgbClr val="CC0000"/>
                  </a:solidFill>
                </a:rPr>
                <a:t>unit</a:t>
              </a:r>
              <a:endParaRPr lang="it-IT" sz="1600" b="1" dirty="0">
                <a:solidFill>
                  <a:srgbClr val="CC0000"/>
                </a:solidFill>
              </a:endParaRPr>
            </a:p>
          </p:txBody>
        </p:sp>
        <p:sp>
          <p:nvSpPr>
            <p:cNvPr id="13" name="Rectangle 20">
              <a:extLst>
                <a:ext uri="{FF2B5EF4-FFF2-40B4-BE49-F238E27FC236}">
                  <a16:creationId xmlns:a16="http://schemas.microsoft.com/office/drawing/2014/main" id="{8C824F8F-D4B2-488D-75A3-35C4FE0051F4}"/>
                </a:ext>
              </a:extLst>
            </p:cNvPr>
            <p:cNvSpPr>
              <a:spLocks noChangeArrowheads="1"/>
            </p:cNvSpPr>
            <p:nvPr/>
          </p:nvSpPr>
          <p:spPr bwMode="auto">
            <a:xfrm>
              <a:off x="5221288" y="4005263"/>
              <a:ext cx="1366837" cy="1223962"/>
            </a:xfrm>
            <a:prstGeom prst="rect">
              <a:avLst/>
            </a:prstGeom>
            <a:solidFill>
              <a:srgbClr val="FFFF00"/>
            </a:solidFill>
            <a:ln w="9525">
              <a:noFill/>
              <a:miter lim="800000"/>
              <a:headEnd/>
              <a:tailEnd/>
            </a:ln>
          </p:spPr>
          <p:txBody>
            <a:bodyPr wrap="none" anchor="ctr"/>
            <a:lstStyle/>
            <a:p>
              <a:pPr algn="ctr"/>
              <a:endParaRPr lang="it-IT" sz="1600" b="1" dirty="0">
                <a:solidFill>
                  <a:srgbClr val="CC0000"/>
                </a:solidFill>
              </a:endParaRPr>
            </a:p>
            <a:p>
              <a:pPr algn="ctr"/>
              <a:r>
                <a:rPr lang="it-IT" sz="1600" b="1" dirty="0" err="1">
                  <a:solidFill>
                    <a:srgbClr val="CC0000"/>
                  </a:solidFill>
                </a:rPr>
                <a:t>logical</a:t>
              </a:r>
              <a:r>
                <a:rPr lang="it-IT" sz="1600" b="1" dirty="0">
                  <a:solidFill>
                    <a:srgbClr val="CC0000"/>
                  </a:solidFill>
                </a:rPr>
                <a:t> </a:t>
              </a:r>
            </a:p>
            <a:p>
              <a:pPr algn="ctr"/>
              <a:r>
                <a:rPr lang="it-IT" sz="1600" b="1" dirty="0" err="1">
                  <a:solidFill>
                    <a:srgbClr val="CC0000"/>
                  </a:solidFill>
                </a:rPr>
                <a:t>Arithmetic</a:t>
              </a:r>
              <a:endParaRPr lang="it-IT" sz="1600" b="1" dirty="0">
                <a:solidFill>
                  <a:srgbClr val="CC0000"/>
                </a:solidFill>
              </a:endParaRPr>
            </a:p>
            <a:p>
              <a:pPr algn="ctr"/>
              <a:r>
                <a:rPr lang="it-IT" sz="1600" b="1" dirty="0" err="1">
                  <a:solidFill>
                    <a:srgbClr val="CC0000"/>
                  </a:solidFill>
                </a:rPr>
                <a:t>unit</a:t>
              </a:r>
              <a:endParaRPr lang="it-IT" sz="1600" b="1" dirty="0">
                <a:solidFill>
                  <a:srgbClr val="CC0000"/>
                </a:solidFill>
              </a:endParaRPr>
            </a:p>
          </p:txBody>
        </p:sp>
        <p:sp>
          <p:nvSpPr>
            <p:cNvPr id="14" name="Line 21">
              <a:extLst>
                <a:ext uri="{FF2B5EF4-FFF2-40B4-BE49-F238E27FC236}">
                  <a16:creationId xmlns:a16="http://schemas.microsoft.com/office/drawing/2014/main" id="{EFBD3D01-FF8E-5363-7ADF-0CACBA6E60B3}"/>
                </a:ext>
              </a:extLst>
            </p:cNvPr>
            <p:cNvSpPr>
              <a:spLocks noChangeShapeType="1"/>
            </p:cNvSpPr>
            <p:nvPr/>
          </p:nvSpPr>
          <p:spPr bwMode="auto">
            <a:xfrm>
              <a:off x="3924300" y="4581525"/>
              <a:ext cx="1152525" cy="0"/>
            </a:xfrm>
            <a:prstGeom prst="line">
              <a:avLst/>
            </a:prstGeom>
            <a:noFill/>
            <a:ln w="57150">
              <a:solidFill>
                <a:schemeClr val="hlink"/>
              </a:solidFill>
              <a:prstDash val="sysDash"/>
              <a:round/>
              <a:headEnd/>
              <a:tailEnd type="triangle" w="med" len="med"/>
            </a:ln>
          </p:spPr>
          <p:txBody>
            <a:bodyPr/>
            <a:lstStyle/>
            <a:p>
              <a:endParaRPr lang="it-IT"/>
            </a:p>
          </p:txBody>
        </p:sp>
        <p:cxnSp>
          <p:nvCxnSpPr>
            <p:cNvPr id="15" name="AutoShape 37">
              <a:extLst>
                <a:ext uri="{FF2B5EF4-FFF2-40B4-BE49-F238E27FC236}">
                  <a16:creationId xmlns:a16="http://schemas.microsoft.com/office/drawing/2014/main" id="{AB7CCA8E-FB64-ED59-1976-1A0660519A83}"/>
                </a:ext>
              </a:extLst>
            </p:cNvPr>
            <p:cNvCxnSpPr>
              <a:cxnSpLocks noChangeShapeType="1"/>
              <a:stCxn id="9" idx="0"/>
            </p:cNvCxnSpPr>
            <p:nvPr/>
          </p:nvCxnSpPr>
          <p:spPr bwMode="auto">
            <a:xfrm rot="5400000" flipH="1" flipV="1">
              <a:off x="1571655" y="1122426"/>
              <a:ext cx="272977" cy="2294655"/>
            </a:xfrm>
            <a:prstGeom prst="bentConnector2">
              <a:avLst/>
            </a:prstGeom>
            <a:noFill/>
            <a:ln w="57150">
              <a:solidFill>
                <a:srgbClr val="000066"/>
              </a:solidFill>
              <a:miter lim="800000"/>
              <a:headEnd/>
              <a:tailEnd type="triangle" w="med" len="med"/>
            </a:ln>
          </p:spPr>
        </p:cxnSp>
        <p:cxnSp>
          <p:nvCxnSpPr>
            <p:cNvPr id="16" name="AutoShape 38">
              <a:extLst>
                <a:ext uri="{FF2B5EF4-FFF2-40B4-BE49-F238E27FC236}">
                  <a16:creationId xmlns:a16="http://schemas.microsoft.com/office/drawing/2014/main" id="{FB43FA28-B827-96CC-4199-A3A016A8A9BE}"/>
                </a:ext>
              </a:extLst>
            </p:cNvPr>
            <p:cNvCxnSpPr>
              <a:cxnSpLocks noChangeShapeType="1"/>
              <a:stCxn id="8" idx="3"/>
              <a:endCxn id="7" idx="0"/>
            </p:cNvCxnSpPr>
            <p:nvPr/>
          </p:nvCxnSpPr>
          <p:spPr bwMode="auto">
            <a:xfrm>
              <a:off x="6084889" y="2059954"/>
              <a:ext cx="1867399" cy="262206"/>
            </a:xfrm>
            <a:prstGeom prst="bentConnector2">
              <a:avLst/>
            </a:prstGeom>
            <a:noFill/>
            <a:ln w="57150">
              <a:solidFill>
                <a:srgbClr val="000066"/>
              </a:solidFill>
              <a:miter lim="800000"/>
              <a:headEnd/>
              <a:tailEnd type="triangle" w="med" len="med"/>
            </a:ln>
          </p:spPr>
        </p:cxnSp>
      </p:grpSp>
      <p:grpSp>
        <p:nvGrpSpPr>
          <p:cNvPr id="17" name="Gruppo 191">
            <a:extLst>
              <a:ext uri="{FF2B5EF4-FFF2-40B4-BE49-F238E27FC236}">
                <a16:creationId xmlns:a16="http://schemas.microsoft.com/office/drawing/2014/main" id="{8C92AA31-42B7-F765-4CEF-87F98A47FB65}"/>
              </a:ext>
            </a:extLst>
          </p:cNvPr>
          <p:cNvGrpSpPr>
            <a:grpSpLocks/>
          </p:cNvGrpSpPr>
          <p:nvPr/>
        </p:nvGrpSpPr>
        <p:grpSpPr bwMode="auto">
          <a:xfrm>
            <a:off x="3825914" y="5375490"/>
            <a:ext cx="5974132" cy="500725"/>
            <a:chOff x="1714480" y="6142929"/>
            <a:chExt cx="5974321" cy="501445"/>
          </a:xfrm>
        </p:grpSpPr>
        <p:sp>
          <p:nvSpPr>
            <p:cNvPr id="18" name="Line 22">
              <a:extLst>
                <a:ext uri="{FF2B5EF4-FFF2-40B4-BE49-F238E27FC236}">
                  <a16:creationId xmlns:a16="http://schemas.microsoft.com/office/drawing/2014/main" id="{70D35264-9142-B5FD-C703-B63B2EE85867}"/>
                </a:ext>
              </a:extLst>
            </p:cNvPr>
            <p:cNvSpPr>
              <a:spLocks noChangeShapeType="1"/>
            </p:cNvSpPr>
            <p:nvPr/>
          </p:nvSpPr>
          <p:spPr bwMode="auto">
            <a:xfrm>
              <a:off x="5519814" y="6405946"/>
              <a:ext cx="870133" cy="0"/>
            </a:xfrm>
            <a:prstGeom prst="line">
              <a:avLst/>
            </a:prstGeom>
            <a:noFill/>
            <a:ln w="57150">
              <a:solidFill>
                <a:schemeClr val="hlink"/>
              </a:solidFill>
              <a:prstDash val="sysDash"/>
              <a:round/>
              <a:headEnd/>
              <a:tailEnd type="triangle" w="med" len="med"/>
            </a:ln>
          </p:spPr>
          <p:txBody>
            <a:bodyPr/>
            <a:lstStyle/>
            <a:p>
              <a:endParaRPr lang="it-IT"/>
            </a:p>
          </p:txBody>
        </p:sp>
        <p:sp>
          <p:nvSpPr>
            <p:cNvPr id="19" name="Rectangle 24">
              <a:extLst>
                <a:ext uri="{FF2B5EF4-FFF2-40B4-BE49-F238E27FC236}">
                  <a16:creationId xmlns:a16="http://schemas.microsoft.com/office/drawing/2014/main" id="{5DEA6862-6B1A-8E97-054B-94ED4AB1B791}"/>
                </a:ext>
              </a:extLst>
            </p:cNvPr>
            <p:cNvSpPr>
              <a:spLocks noChangeArrowheads="1"/>
            </p:cNvSpPr>
            <p:nvPr/>
          </p:nvSpPr>
          <p:spPr bwMode="auto">
            <a:xfrm>
              <a:off x="6499014" y="6182045"/>
              <a:ext cx="1189787" cy="462329"/>
            </a:xfrm>
            <a:prstGeom prst="rect">
              <a:avLst/>
            </a:prstGeom>
            <a:noFill/>
            <a:ln w="9525">
              <a:noFill/>
              <a:miter lim="800000"/>
              <a:headEnd/>
              <a:tailEnd/>
            </a:ln>
          </p:spPr>
          <p:txBody>
            <a:bodyPr wrap="none">
              <a:spAutoFit/>
            </a:bodyPr>
            <a:lstStyle/>
            <a:p>
              <a:r>
                <a:rPr lang="it-IT" b="1" dirty="0">
                  <a:latin typeface="Comic Sans MS" pitchFamily="66" charset="0"/>
                </a:rPr>
                <a:t>C</a:t>
              </a:r>
              <a:r>
                <a:rPr lang="it-IT" sz="2400" b="1" dirty="0">
                  <a:latin typeface="Comic Sans MS" pitchFamily="66" charset="0"/>
                </a:rPr>
                <a:t>ontrol</a:t>
              </a:r>
            </a:p>
          </p:txBody>
        </p:sp>
        <p:sp>
          <p:nvSpPr>
            <p:cNvPr id="20" name="Line 25">
              <a:extLst>
                <a:ext uri="{FF2B5EF4-FFF2-40B4-BE49-F238E27FC236}">
                  <a16:creationId xmlns:a16="http://schemas.microsoft.com/office/drawing/2014/main" id="{975111EE-5F24-F3E9-1F02-429F674CD1FD}"/>
                </a:ext>
              </a:extLst>
            </p:cNvPr>
            <p:cNvSpPr>
              <a:spLocks noChangeShapeType="1"/>
            </p:cNvSpPr>
            <p:nvPr/>
          </p:nvSpPr>
          <p:spPr bwMode="auto">
            <a:xfrm>
              <a:off x="1714480" y="6387063"/>
              <a:ext cx="870133" cy="0"/>
            </a:xfrm>
            <a:prstGeom prst="line">
              <a:avLst/>
            </a:prstGeom>
            <a:noFill/>
            <a:ln w="57150">
              <a:solidFill>
                <a:srgbClr val="000066"/>
              </a:solidFill>
              <a:round/>
              <a:headEnd/>
              <a:tailEnd type="triangle" w="med" len="med"/>
            </a:ln>
          </p:spPr>
          <p:txBody>
            <a:bodyPr/>
            <a:lstStyle/>
            <a:p>
              <a:endParaRPr lang="it-IT"/>
            </a:p>
          </p:txBody>
        </p:sp>
        <p:sp>
          <p:nvSpPr>
            <p:cNvPr id="21" name="Rectangle 26">
              <a:extLst>
                <a:ext uri="{FF2B5EF4-FFF2-40B4-BE49-F238E27FC236}">
                  <a16:creationId xmlns:a16="http://schemas.microsoft.com/office/drawing/2014/main" id="{25AD57BA-0335-7209-66E4-2F82D6DF6A15}"/>
                </a:ext>
              </a:extLst>
            </p:cNvPr>
            <p:cNvSpPr>
              <a:spLocks noChangeArrowheads="1"/>
            </p:cNvSpPr>
            <p:nvPr/>
          </p:nvSpPr>
          <p:spPr bwMode="auto">
            <a:xfrm>
              <a:off x="2584611" y="6142929"/>
              <a:ext cx="3033299" cy="462329"/>
            </a:xfrm>
            <a:prstGeom prst="rect">
              <a:avLst/>
            </a:prstGeom>
            <a:noFill/>
            <a:ln w="9525">
              <a:noFill/>
              <a:miter lim="800000"/>
              <a:headEnd/>
              <a:tailEnd/>
            </a:ln>
          </p:spPr>
          <p:txBody>
            <a:bodyPr wrap="none">
              <a:spAutoFit/>
            </a:bodyPr>
            <a:lstStyle/>
            <a:p>
              <a:r>
                <a:rPr lang="it-IT" sz="2400" b="1" dirty="0">
                  <a:latin typeface="Comic Sans MS" pitchFamily="66" charset="0"/>
                </a:rPr>
                <a:t>data &amp; </a:t>
              </a:r>
              <a:r>
                <a:rPr lang="it-IT" sz="2400" b="1" dirty="0" err="1">
                  <a:latin typeface="Comic Sans MS" pitchFamily="66" charset="0"/>
                </a:rPr>
                <a:t>instructions</a:t>
              </a:r>
              <a:endParaRPr lang="it-IT" sz="2400" b="1" dirty="0">
                <a:latin typeface="Comic Sans MS" pitchFamily="66" charset="0"/>
              </a:endParaRPr>
            </a:p>
          </p:txBody>
        </p:sp>
      </p:grpSp>
      <p:sp>
        <p:nvSpPr>
          <p:cNvPr id="22" name="Rectangle 29">
            <a:extLst>
              <a:ext uri="{FF2B5EF4-FFF2-40B4-BE49-F238E27FC236}">
                <a16:creationId xmlns:a16="http://schemas.microsoft.com/office/drawing/2014/main" id="{0E162A41-4866-EE64-B84F-44DA93D039AA}"/>
              </a:ext>
            </a:extLst>
          </p:cNvPr>
          <p:cNvSpPr>
            <a:spLocks noChangeArrowheads="1"/>
          </p:cNvSpPr>
          <p:nvPr/>
        </p:nvSpPr>
        <p:spPr bwMode="auto">
          <a:xfrm>
            <a:off x="4254539" y="4842091"/>
            <a:ext cx="836613" cy="461962"/>
          </a:xfrm>
          <a:prstGeom prst="rect">
            <a:avLst/>
          </a:prstGeom>
          <a:noFill/>
          <a:ln w="9525">
            <a:noFill/>
            <a:miter lim="800000"/>
            <a:headEnd/>
            <a:tailEnd/>
          </a:ln>
        </p:spPr>
        <p:txBody>
          <a:bodyPr>
            <a:spAutoFit/>
          </a:bodyPr>
          <a:lstStyle/>
          <a:p>
            <a:r>
              <a:rPr lang="it-IT" b="1">
                <a:solidFill>
                  <a:srgbClr val="92D050"/>
                </a:solidFill>
              </a:rPr>
              <a:t>CPU</a:t>
            </a:r>
          </a:p>
        </p:txBody>
      </p:sp>
      <p:grpSp>
        <p:nvGrpSpPr>
          <p:cNvPr id="23" name="Gruppo 194">
            <a:extLst>
              <a:ext uri="{FF2B5EF4-FFF2-40B4-BE49-F238E27FC236}">
                <a16:creationId xmlns:a16="http://schemas.microsoft.com/office/drawing/2014/main" id="{6C4F4F2F-33E7-AE3F-462E-D86CDC3797C2}"/>
              </a:ext>
            </a:extLst>
          </p:cNvPr>
          <p:cNvGrpSpPr>
            <a:grpSpLocks/>
          </p:cNvGrpSpPr>
          <p:nvPr/>
        </p:nvGrpSpPr>
        <p:grpSpPr bwMode="auto">
          <a:xfrm>
            <a:off x="3951327" y="2875178"/>
            <a:ext cx="5580062" cy="2058988"/>
            <a:chOff x="1839448" y="2714619"/>
            <a:chExt cx="5580414" cy="2058959"/>
          </a:xfrm>
        </p:grpSpPr>
        <p:grpSp>
          <p:nvGrpSpPr>
            <p:cNvPr id="24" name="Gruppo 189">
              <a:extLst>
                <a:ext uri="{FF2B5EF4-FFF2-40B4-BE49-F238E27FC236}">
                  <a16:creationId xmlns:a16="http://schemas.microsoft.com/office/drawing/2014/main" id="{5BF74E9A-63C2-BD58-B897-16BD67C71DC8}"/>
                </a:ext>
              </a:extLst>
            </p:cNvPr>
            <p:cNvGrpSpPr>
              <a:grpSpLocks/>
            </p:cNvGrpSpPr>
            <p:nvPr/>
          </p:nvGrpSpPr>
          <p:grpSpPr bwMode="auto">
            <a:xfrm>
              <a:off x="3807713" y="2714619"/>
              <a:ext cx="3612149" cy="2058959"/>
              <a:chOff x="3807713" y="2714619"/>
              <a:chExt cx="3612149" cy="2058959"/>
            </a:xfrm>
          </p:grpSpPr>
          <p:sp>
            <p:nvSpPr>
              <p:cNvPr id="26" name="Line 27">
                <a:extLst>
                  <a:ext uri="{FF2B5EF4-FFF2-40B4-BE49-F238E27FC236}">
                    <a16:creationId xmlns:a16="http://schemas.microsoft.com/office/drawing/2014/main" id="{7A929E68-C56D-61AB-DF1D-89371855D84A}"/>
                  </a:ext>
                </a:extLst>
              </p:cNvPr>
              <p:cNvSpPr>
                <a:spLocks noChangeShapeType="1"/>
              </p:cNvSpPr>
              <p:nvPr/>
            </p:nvSpPr>
            <p:spPr bwMode="auto">
              <a:xfrm flipV="1">
                <a:off x="4215812" y="2786058"/>
                <a:ext cx="641940" cy="948938"/>
              </a:xfrm>
              <a:prstGeom prst="line">
                <a:avLst/>
              </a:prstGeom>
              <a:noFill/>
              <a:ln w="57150">
                <a:solidFill>
                  <a:schemeClr val="hlink"/>
                </a:solidFill>
                <a:prstDash val="sysDash"/>
                <a:round/>
                <a:headEnd/>
                <a:tailEnd type="triangle" w="med" len="med"/>
              </a:ln>
            </p:spPr>
            <p:txBody>
              <a:bodyPr/>
              <a:lstStyle/>
              <a:p>
                <a:endParaRPr lang="it-IT"/>
              </a:p>
            </p:txBody>
          </p:sp>
          <p:sp>
            <p:nvSpPr>
              <p:cNvPr id="27" name="Line 32">
                <a:extLst>
                  <a:ext uri="{FF2B5EF4-FFF2-40B4-BE49-F238E27FC236}">
                    <a16:creationId xmlns:a16="http://schemas.microsoft.com/office/drawing/2014/main" id="{756D57AF-B55F-B82D-8049-F96F13320096}"/>
                  </a:ext>
                </a:extLst>
              </p:cNvPr>
              <p:cNvSpPr>
                <a:spLocks noChangeShapeType="1"/>
              </p:cNvSpPr>
              <p:nvPr/>
            </p:nvSpPr>
            <p:spPr bwMode="auto">
              <a:xfrm flipH="1" flipV="1">
                <a:off x="5072066" y="2714619"/>
                <a:ext cx="502879" cy="959681"/>
              </a:xfrm>
              <a:prstGeom prst="line">
                <a:avLst/>
              </a:prstGeom>
              <a:noFill/>
              <a:ln w="57150">
                <a:solidFill>
                  <a:srgbClr val="000066"/>
                </a:solidFill>
                <a:round/>
                <a:headEnd type="triangle" w="med" len="med"/>
                <a:tailEnd type="triangle" w="med" len="med"/>
              </a:ln>
            </p:spPr>
            <p:txBody>
              <a:bodyPr/>
              <a:lstStyle/>
              <a:p>
                <a:endParaRPr lang="it-IT"/>
              </a:p>
            </p:txBody>
          </p:sp>
          <p:cxnSp>
            <p:nvCxnSpPr>
              <p:cNvPr id="28" name="AutoShape 36">
                <a:extLst>
                  <a:ext uri="{FF2B5EF4-FFF2-40B4-BE49-F238E27FC236}">
                    <a16:creationId xmlns:a16="http://schemas.microsoft.com/office/drawing/2014/main" id="{F162A571-0369-5385-28A1-92F40190FDA0}"/>
                  </a:ext>
                </a:extLst>
              </p:cNvPr>
              <p:cNvCxnSpPr>
                <a:cxnSpLocks noChangeShapeType="1"/>
              </p:cNvCxnSpPr>
              <p:nvPr/>
            </p:nvCxnSpPr>
            <p:spPr bwMode="auto">
              <a:xfrm rot="5400000" flipH="1" flipV="1">
                <a:off x="4941498" y="2295214"/>
                <a:ext cx="1344579" cy="3612149"/>
              </a:xfrm>
              <a:prstGeom prst="bentConnector3">
                <a:avLst>
                  <a:gd name="adj1" fmla="val -17000"/>
                </a:avLst>
              </a:prstGeom>
              <a:noFill/>
              <a:ln w="57150">
                <a:solidFill>
                  <a:schemeClr val="hlink"/>
                </a:solidFill>
                <a:prstDash val="sysDash"/>
                <a:miter lim="800000"/>
                <a:headEnd/>
                <a:tailEnd type="triangle" w="med" len="med"/>
              </a:ln>
            </p:spPr>
          </p:cxnSp>
          <p:sp>
            <p:nvSpPr>
              <p:cNvPr id="29" name="Line 32">
                <a:extLst>
                  <a:ext uri="{FF2B5EF4-FFF2-40B4-BE49-F238E27FC236}">
                    <a16:creationId xmlns:a16="http://schemas.microsoft.com/office/drawing/2014/main" id="{3DB00A47-6FD4-5A6A-AA48-608C1270A826}"/>
                  </a:ext>
                </a:extLst>
              </p:cNvPr>
              <p:cNvSpPr>
                <a:spLocks noChangeShapeType="1"/>
              </p:cNvSpPr>
              <p:nvPr/>
            </p:nvSpPr>
            <p:spPr bwMode="auto">
              <a:xfrm flipV="1">
                <a:off x="3950930" y="2786057"/>
                <a:ext cx="621070" cy="881977"/>
              </a:xfrm>
              <a:prstGeom prst="line">
                <a:avLst/>
              </a:prstGeom>
              <a:noFill/>
              <a:ln w="57150">
                <a:solidFill>
                  <a:srgbClr val="000066"/>
                </a:solidFill>
                <a:round/>
                <a:headEnd type="triangle" w="med" len="med"/>
                <a:tailEnd/>
              </a:ln>
            </p:spPr>
            <p:txBody>
              <a:bodyPr/>
              <a:lstStyle/>
              <a:p>
                <a:endParaRPr lang="it-IT"/>
              </a:p>
            </p:txBody>
          </p:sp>
        </p:grpSp>
        <p:cxnSp>
          <p:nvCxnSpPr>
            <p:cNvPr id="25" name="AutoShape 35">
              <a:extLst>
                <a:ext uri="{FF2B5EF4-FFF2-40B4-BE49-F238E27FC236}">
                  <a16:creationId xmlns:a16="http://schemas.microsoft.com/office/drawing/2014/main" id="{3C09F2DA-DA62-E07B-B81D-20FFADD68B7E}"/>
                </a:ext>
              </a:extLst>
            </p:cNvPr>
            <p:cNvCxnSpPr>
              <a:cxnSpLocks noChangeShapeType="1"/>
            </p:cNvCxnSpPr>
            <p:nvPr/>
          </p:nvCxnSpPr>
          <p:spPr bwMode="auto">
            <a:xfrm rot="10800000">
              <a:off x="1839448" y="3500438"/>
              <a:ext cx="1452298" cy="753176"/>
            </a:xfrm>
            <a:prstGeom prst="bentConnector2">
              <a:avLst/>
            </a:prstGeom>
            <a:noFill/>
            <a:ln w="57150">
              <a:solidFill>
                <a:schemeClr val="hlink"/>
              </a:solidFill>
              <a:prstDash val="sysDash"/>
              <a:miter lim="800000"/>
              <a:headEnd/>
              <a:tailEnd type="triangle" w="med" len="med"/>
            </a:ln>
          </p:spPr>
        </p:cxnSp>
      </p:grpSp>
      <p:grpSp>
        <p:nvGrpSpPr>
          <p:cNvPr id="30" name="Gruppo 152">
            <a:extLst>
              <a:ext uri="{FF2B5EF4-FFF2-40B4-BE49-F238E27FC236}">
                <a16:creationId xmlns:a16="http://schemas.microsoft.com/office/drawing/2014/main" id="{88DCB722-F435-9EDD-E930-06297EE41823}"/>
              </a:ext>
            </a:extLst>
          </p:cNvPr>
          <p:cNvGrpSpPr>
            <a:grpSpLocks/>
          </p:cNvGrpSpPr>
          <p:nvPr/>
        </p:nvGrpSpPr>
        <p:grpSpPr bwMode="auto">
          <a:xfrm>
            <a:off x="3951327" y="2807138"/>
            <a:ext cx="5589587" cy="3014663"/>
            <a:chOff x="1839448" y="2700424"/>
            <a:chExt cx="5590072" cy="3014592"/>
          </a:xfrm>
        </p:grpSpPr>
        <p:sp>
          <p:nvSpPr>
            <p:cNvPr id="31" name="Rectangle 18">
              <a:extLst>
                <a:ext uri="{FF2B5EF4-FFF2-40B4-BE49-F238E27FC236}">
                  <a16:creationId xmlns:a16="http://schemas.microsoft.com/office/drawing/2014/main" id="{02DA2DFF-B2E5-5B37-8A9E-37EC9A236FE1}"/>
                </a:ext>
              </a:extLst>
            </p:cNvPr>
            <p:cNvSpPr>
              <a:spLocks noChangeArrowheads="1"/>
            </p:cNvSpPr>
            <p:nvPr/>
          </p:nvSpPr>
          <p:spPr bwMode="auto">
            <a:xfrm>
              <a:off x="3019679" y="3335898"/>
              <a:ext cx="3642335" cy="2379118"/>
            </a:xfrm>
            <a:prstGeom prst="rect">
              <a:avLst/>
            </a:prstGeom>
            <a:solidFill>
              <a:srgbClr val="92D050"/>
            </a:solidFill>
            <a:ln w="38100">
              <a:solidFill>
                <a:srgbClr val="92D050"/>
              </a:solidFill>
              <a:miter lim="800000"/>
              <a:headEnd/>
              <a:tailEnd/>
            </a:ln>
          </p:spPr>
          <p:txBody>
            <a:bodyPr wrap="none" anchor="ctr"/>
            <a:lstStyle/>
            <a:p>
              <a:endParaRPr lang="en-US"/>
            </a:p>
          </p:txBody>
        </p:sp>
        <p:sp>
          <p:nvSpPr>
            <p:cNvPr id="32" name="Rettangolo 142">
              <a:extLst>
                <a:ext uri="{FF2B5EF4-FFF2-40B4-BE49-F238E27FC236}">
                  <a16:creationId xmlns:a16="http://schemas.microsoft.com/office/drawing/2014/main" id="{FC32D93E-54A6-AA4B-D7EF-645BFB1E7004}"/>
                </a:ext>
              </a:extLst>
            </p:cNvPr>
            <p:cNvSpPr>
              <a:spLocks noChangeArrowheads="1"/>
            </p:cNvSpPr>
            <p:nvPr/>
          </p:nvSpPr>
          <p:spPr bwMode="auto">
            <a:xfrm>
              <a:off x="3143240" y="4772126"/>
              <a:ext cx="3357586" cy="785818"/>
            </a:xfrm>
            <a:prstGeom prst="rect">
              <a:avLst/>
            </a:prstGeom>
            <a:solidFill>
              <a:srgbClr val="3399FF"/>
            </a:solidFill>
            <a:ln w="9525" algn="ctr">
              <a:solidFill>
                <a:srgbClr val="66CCFF"/>
              </a:solidFill>
              <a:miter lim="800000"/>
              <a:headEnd/>
              <a:tailEnd/>
            </a:ln>
          </p:spPr>
          <p:txBody>
            <a:bodyPr wrap="none"/>
            <a:lstStyle/>
            <a:p>
              <a:endParaRPr lang="en-GB" sz="2400" baseline="30000">
                <a:latin typeface="Tahoma" pitchFamily="34" charset="0"/>
              </a:endParaRPr>
            </a:p>
          </p:txBody>
        </p:sp>
        <p:sp>
          <p:nvSpPr>
            <p:cNvPr id="33" name="Rettangolo 141">
              <a:extLst>
                <a:ext uri="{FF2B5EF4-FFF2-40B4-BE49-F238E27FC236}">
                  <a16:creationId xmlns:a16="http://schemas.microsoft.com/office/drawing/2014/main" id="{CB337BEA-9F35-3743-F372-F9DD7F9C6A54}"/>
                </a:ext>
              </a:extLst>
            </p:cNvPr>
            <p:cNvSpPr>
              <a:spLocks noChangeArrowheads="1"/>
            </p:cNvSpPr>
            <p:nvPr/>
          </p:nvSpPr>
          <p:spPr bwMode="auto">
            <a:xfrm>
              <a:off x="3143240" y="3429000"/>
              <a:ext cx="3357586" cy="785818"/>
            </a:xfrm>
            <a:prstGeom prst="rect">
              <a:avLst/>
            </a:prstGeom>
            <a:solidFill>
              <a:srgbClr val="3399FF"/>
            </a:solidFill>
            <a:ln w="9525" algn="ctr">
              <a:solidFill>
                <a:srgbClr val="66CCFF"/>
              </a:solidFill>
              <a:miter lim="800000"/>
              <a:headEnd/>
              <a:tailEnd/>
            </a:ln>
          </p:spPr>
          <p:txBody>
            <a:bodyPr wrap="none"/>
            <a:lstStyle/>
            <a:p>
              <a:endParaRPr lang="en-GB" sz="2400" baseline="30000">
                <a:latin typeface="Tahoma" pitchFamily="34" charset="0"/>
              </a:endParaRPr>
            </a:p>
          </p:txBody>
        </p:sp>
        <p:sp>
          <p:nvSpPr>
            <p:cNvPr id="34" name="Rectangle 19">
              <a:extLst>
                <a:ext uri="{FF2B5EF4-FFF2-40B4-BE49-F238E27FC236}">
                  <a16:creationId xmlns:a16="http://schemas.microsoft.com/office/drawing/2014/main" id="{4CD8CB93-5AE4-863A-18A1-E6B6BE1D8F41}"/>
                </a:ext>
              </a:extLst>
            </p:cNvPr>
            <p:cNvSpPr>
              <a:spLocks noChangeArrowheads="1"/>
            </p:cNvSpPr>
            <p:nvPr/>
          </p:nvSpPr>
          <p:spPr bwMode="auto">
            <a:xfrm>
              <a:off x="3291746" y="3519336"/>
              <a:ext cx="1031934" cy="624044"/>
            </a:xfrm>
            <a:prstGeom prst="rect">
              <a:avLst/>
            </a:prstGeom>
            <a:solidFill>
              <a:srgbClr val="FFFF00"/>
            </a:solidFill>
            <a:ln w="9525">
              <a:noFill/>
              <a:miter lim="800000"/>
              <a:headEnd/>
              <a:tailEnd/>
            </a:ln>
          </p:spPr>
          <p:txBody>
            <a:bodyPr wrap="none" anchor="ctr"/>
            <a:lstStyle/>
            <a:p>
              <a:pPr algn="ctr"/>
              <a:r>
                <a:rPr lang="it-IT" sz="1600" b="1">
                  <a:solidFill>
                    <a:srgbClr val="CC0000"/>
                  </a:solidFill>
                </a:rPr>
                <a:t>CU</a:t>
              </a:r>
            </a:p>
          </p:txBody>
        </p:sp>
        <p:sp>
          <p:nvSpPr>
            <p:cNvPr id="35" name="Rectangle 20">
              <a:extLst>
                <a:ext uri="{FF2B5EF4-FFF2-40B4-BE49-F238E27FC236}">
                  <a16:creationId xmlns:a16="http://schemas.microsoft.com/office/drawing/2014/main" id="{2932F9C7-9D69-9053-BF0E-90B776BD3333}"/>
                </a:ext>
              </a:extLst>
            </p:cNvPr>
            <p:cNvSpPr>
              <a:spLocks noChangeArrowheads="1"/>
            </p:cNvSpPr>
            <p:nvPr/>
          </p:nvSpPr>
          <p:spPr bwMode="auto">
            <a:xfrm>
              <a:off x="5358013" y="3545804"/>
              <a:ext cx="1031934" cy="552606"/>
            </a:xfrm>
            <a:prstGeom prst="rect">
              <a:avLst/>
            </a:prstGeom>
            <a:solidFill>
              <a:srgbClr val="FFFF00"/>
            </a:solidFill>
            <a:ln w="9525">
              <a:noFill/>
              <a:miter lim="800000"/>
              <a:headEnd/>
              <a:tailEnd/>
            </a:ln>
          </p:spPr>
          <p:txBody>
            <a:bodyPr wrap="none" anchor="ctr"/>
            <a:lstStyle/>
            <a:p>
              <a:pPr algn="ctr"/>
              <a:r>
                <a:rPr lang="it-IT" sz="1600" b="1">
                  <a:solidFill>
                    <a:srgbClr val="CC0000"/>
                  </a:solidFill>
                </a:rPr>
                <a:t>ALU</a:t>
              </a:r>
            </a:p>
          </p:txBody>
        </p:sp>
        <p:sp>
          <p:nvSpPr>
            <p:cNvPr id="36" name="Line 21">
              <a:extLst>
                <a:ext uri="{FF2B5EF4-FFF2-40B4-BE49-F238E27FC236}">
                  <a16:creationId xmlns:a16="http://schemas.microsoft.com/office/drawing/2014/main" id="{104C699E-683F-D97D-9F96-C031D27C0680}"/>
                </a:ext>
              </a:extLst>
            </p:cNvPr>
            <p:cNvSpPr>
              <a:spLocks noChangeShapeType="1"/>
            </p:cNvSpPr>
            <p:nvPr/>
          </p:nvSpPr>
          <p:spPr bwMode="auto">
            <a:xfrm>
              <a:off x="4378813" y="3857628"/>
              <a:ext cx="870133" cy="0"/>
            </a:xfrm>
            <a:prstGeom prst="line">
              <a:avLst/>
            </a:prstGeom>
            <a:noFill/>
            <a:ln w="57150">
              <a:solidFill>
                <a:schemeClr val="hlink"/>
              </a:solidFill>
              <a:prstDash val="sysDash"/>
              <a:round/>
              <a:headEnd/>
              <a:tailEnd type="triangle" w="med" len="med"/>
            </a:ln>
          </p:spPr>
          <p:txBody>
            <a:bodyPr/>
            <a:lstStyle/>
            <a:p>
              <a:endParaRPr lang="it-IT"/>
            </a:p>
          </p:txBody>
        </p:sp>
        <p:sp>
          <p:nvSpPr>
            <p:cNvPr id="37" name="Rectangle 29">
              <a:extLst>
                <a:ext uri="{FF2B5EF4-FFF2-40B4-BE49-F238E27FC236}">
                  <a16:creationId xmlns:a16="http://schemas.microsoft.com/office/drawing/2014/main" id="{E62B2737-0947-549C-C97F-A3580A6C08D4}"/>
                </a:ext>
              </a:extLst>
            </p:cNvPr>
            <p:cNvSpPr>
              <a:spLocks noChangeArrowheads="1"/>
            </p:cNvSpPr>
            <p:nvPr/>
          </p:nvSpPr>
          <p:spPr bwMode="auto">
            <a:xfrm>
              <a:off x="1857356" y="5072075"/>
              <a:ext cx="979883" cy="523220"/>
            </a:xfrm>
            <a:prstGeom prst="rect">
              <a:avLst/>
            </a:prstGeom>
            <a:noFill/>
            <a:ln w="9525">
              <a:noFill/>
              <a:miter lim="800000"/>
              <a:headEnd/>
              <a:tailEnd/>
            </a:ln>
          </p:spPr>
          <p:txBody>
            <a:bodyPr>
              <a:spAutoFit/>
            </a:bodyPr>
            <a:lstStyle/>
            <a:p>
              <a:r>
                <a:rPr lang="it-IT" sz="2800" b="1">
                  <a:solidFill>
                    <a:srgbClr val="92D050"/>
                  </a:solidFill>
                </a:rPr>
                <a:t>CPU</a:t>
              </a:r>
            </a:p>
          </p:txBody>
        </p:sp>
        <p:cxnSp>
          <p:nvCxnSpPr>
            <p:cNvPr id="38" name="AutoShape 35">
              <a:extLst>
                <a:ext uri="{FF2B5EF4-FFF2-40B4-BE49-F238E27FC236}">
                  <a16:creationId xmlns:a16="http://schemas.microsoft.com/office/drawing/2014/main" id="{E8E29040-968F-692D-9564-8311E5AC9183}"/>
                </a:ext>
              </a:extLst>
            </p:cNvPr>
            <p:cNvCxnSpPr>
              <a:cxnSpLocks noChangeShapeType="1"/>
              <a:stCxn id="34" idx="1"/>
            </p:cNvCxnSpPr>
            <p:nvPr/>
          </p:nvCxnSpPr>
          <p:spPr bwMode="auto">
            <a:xfrm rot="10800000">
              <a:off x="1839448" y="3500438"/>
              <a:ext cx="1452298" cy="330920"/>
            </a:xfrm>
            <a:prstGeom prst="bentConnector2">
              <a:avLst/>
            </a:prstGeom>
            <a:noFill/>
            <a:ln w="57150">
              <a:solidFill>
                <a:schemeClr val="hlink"/>
              </a:solidFill>
              <a:prstDash val="sysDash"/>
              <a:miter lim="800000"/>
              <a:headEnd/>
              <a:tailEnd type="triangle" w="med" len="med"/>
            </a:ln>
          </p:spPr>
        </p:cxnSp>
        <p:cxnSp>
          <p:nvCxnSpPr>
            <p:cNvPr id="39" name="AutoShape 36">
              <a:extLst>
                <a:ext uri="{FF2B5EF4-FFF2-40B4-BE49-F238E27FC236}">
                  <a16:creationId xmlns:a16="http://schemas.microsoft.com/office/drawing/2014/main" id="{9320521D-118F-37ED-778F-62157B7BDE4B}"/>
                </a:ext>
              </a:extLst>
            </p:cNvPr>
            <p:cNvCxnSpPr>
              <a:cxnSpLocks noChangeShapeType="1"/>
              <a:stCxn id="34" idx="2"/>
            </p:cNvCxnSpPr>
            <p:nvPr/>
          </p:nvCxnSpPr>
          <p:spPr bwMode="auto">
            <a:xfrm rot="5400000" flipH="1" flipV="1">
              <a:off x="5256597" y="1980115"/>
              <a:ext cx="714380" cy="3612149"/>
            </a:xfrm>
            <a:prstGeom prst="bentConnector3">
              <a:avLst>
                <a:gd name="adj1" fmla="val -38296"/>
              </a:avLst>
            </a:prstGeom>
            <a:noFill/>
            <a:ln w="57150">
              <a:solidFill>
                <a:schemeClr val="hlink"/>
              </a:solidFill>
              <a:prstDash val="sysDash"/>
              <a:miter lim="800000"/>
              <a:headEnd/>
              <a:tailEnd type="triangle" w="med" len="med"/>
            </a:ln>
          </p:spPr>
        </p:cxnSp>
        <p:sp>
          <p:nvSpPr>
            <p:cNvPr id="40" name="Rectangle 19">
              <a:extLst>
                <a:ext uri="{FF2B5EF4-FFF2-40B4-BE49-F238E27FC236}">
                  <a16:creationId xmlns:a16="http://schemas.microsoft.com/office/drawing/2014/main" id="{374FA54F-FEAF-59A9-CBBB-CE1C85871CB5}"/>
                </a:ext>
              </a:extLst>
            </p:cNvPr>
            <p:cNvSpPr>
              <a:spLocks noChangeArrowheads="1"/>
            </p:cNvSpPr>
            <p:nvPr/>
          </p:nvSpPr>
          <p:spPr bwMode="auto">
            <a:xfrm>
              <a:off x="3309655" y="4889402"/>
              <a:ext cx="1031934" cy="539862"/>
            </a:xfrm>
            <a:prstGeom prst="rect">
              <a:avLst/>
            </a:prstGeom>
            <a:solidFill>
              <a:srgbClr val="FFFF00"/>
            </a:solidFill>
            <a:ln w="9525">
              <a:noFill/>
              <a:miter lim="800000"/>
              <a:headEnd/>
              <a:tailEnd/>
            </a:ln>
          </p:spPr>
          <p:txBody>
            <a:bodyPr wrap="none" anchor="ctr"/>
            <a:lstStyle/>
            <a:p>
              <a:pPr algn="ctr"/>
              <a:r>
                <a:rPr lang="it-IT" sz="1600" b="1">
                  <a:solidFill>
                    <a:srgbClr val="CC0000"/>
                  </a:solidFill>
                </a:rPr>
                <a:t>CU</a:t>
              </a:r>
            </a:p>
          </p:txBody>
        </p:sp>
        <p:sp>
          <p:nvSpPr>
            <p:cNvPr id="41" name="Rectangle 20">
              <a:extLst>
                <a:ext uri="{FF2B5EF4-FFF2-40B4-BE49-F238E27FC236}">
                  <a16:creationId xmlns:a16="http://schemas.microsoft.com/office/drawing/2014/main" id="{F1D9E1A5-97F3-8CF4-31B1-107FE04F6D47}"/>
                </a:ext>
              </a:extLst>
            </p:cNvPr>
            <p:cNvSpPr>
              <a:spLocks noChangeArrowheads="1"/>
            </p:cNvSpPr>
            <p:nvPr/>
          </p:nvSpPr>
          <p:spPr bwMode="auto">
            <a:xfrm>
              <a:off x="5375922" y="4889402"/>
              <a:ext cx="1031934" cy="539862"/>
            </a:xfrm>
            <a:prstGeom prst="rect">
              <a:avLst/>
            </a:prstGeom>
            <a:solidFill>
              <a:srgbClr val="FFFF00"/>
            </a:solidFill>
            <a:ln w="9525">
              <a:noFill/>
              <a:miter lim="800000"/>
              <a:headEnd/>
              <a:tailEnd/>
            </a:ln>
          </p:spPr>
          <p:txBody>
            <a:bodyPr wrap="none" anchor="ctr"/>
            <a:lstStyle/>
            <a:p>
              <a:pPr algn="ctr"/>
              <a:r>
                <a:rPr lang="it-IT" sz="1600" b="1">
                  <a:solidFill>
                    <a:srgbClr val="CC0000"/>
                  </a:solidFill>
                </a:rPr>
                <a:t>ALU</a:t>
              </a:r>
            </a:p>
          </p:txBody>
        </p:sp>
        <p:sp>
          <p:nvSpPr>
            <p:cNvPr id="42" name="Line 21">
              <a:extLst>
                <a:ext uri="{FF2B5EF4-FFF2-40B4-BE49-F238E27FC236}">
                  <a16:creationId xmlns:a16="http://schemas.microsoft.com/office/drawing/2014/main" id="{4A19D452-250B-363E-1187-4423EE7325F9}"/>
                </a:ext>
              </a:extLst>
            </p:cNvPr>
            <p:cNvSpPr>
              <a:spLocks noChangeShapeType="1"/>
            </p:cNvSpPr>
            <p:nvPr/>
          </p:nvSpPr>
          <p:spPr bwMode="auto">
            <a:xfrm>
              <a:off x="4396722" y="5202342"/>
              <a:ext cx="870133" cy="0"/>
            </a:xfrm>
            <a:prstGeom prst="line">
              <a:avLst/>
            </a:prstGeom>
            <a:noFill/>
            <a:ln w="57150">
              <a:solidFill>
                <a:schemeClr val="hlink"/>
              </a:solidFill>
              <a:prstDash val="sysDash"/>
              <a:round/>
              <a:headEnd/>
              <a:tailEnd type="triangle" w="med" len="med"/>
            </a:ln>
          </p:spPr>
          <p:txBody>
            <a:bodyPr/>
            <a:lstStyle/>
            <a:p>
              <a:endParaRPr lang="it-IT"/>
            </a:p>
          </p:txBody>
        </p:sp>
        <p:cxnSp>
          <p:nvCxnSpPr>
            <p:cNvPr id="43" name="AutoShape 35">
              <a:extLst>
                <a:ext uri="{FF2B5EF4-FFF2-40B4-BE49-F238E27FC236}">
                  <a16:creationId xmlns:a16="http://schemas.microsoft.com/office/drawing/2014/main" id="{976020C2-9BAC-51EF-1CD9-FA0CC7EB1AB9}"/>
                </a:ext>
              </a:extLst>
            </p:cNvPr>
            <p:cNvCxnSpPr>
              <a:cxnSpLocks noChangeShapeType="1"/>
            </p:cNvCxnSpPr>
            <p:nvPr/>
          </p:nvCxnSpPr>
          <p:spPr bwMode="auto">
            <a:xfrm rot="16200000" flipV="1">
              <a:off x="2214548" y="3929067"/>
              <a:ext cx="1143007" cy="1000131"/>
            </a:xfrm>
            <a:prstGeom prst="bentConnector3">
              <a:avLst>
                <a:gd name="adj1" fmla="val -1148"/>
              </a:avLst>
            </a:prstGeom>
            <a:noFill/>
            <a:ln w="57150">
              <a:solidFill>
                <a:schemeClr val="hlink"/>
              </a:solidFill>
              <a:prstDash val="sysDash"/>
              <a:miter lim="800000"/>
              <a:headEnd/>
              <a:tailEnd/>
            </a:ln>
          </p:spPr>
        </p:cxnSp>
        <p:cxnSp>
          <p:nvCxnSpPr>
            <p:cNvPr id="44" name="AutoShape 36">
              <a:extLst>
                <a:ext uri="{FF2B5EF4-FFF2-40B4-BE49-F238E27FC236}">
                  <a16:creationId xmlns:a16="http://schemas.microsoft.com/office/drawing/2014/main" id="{7BFFB1BB-5B2B-E951-AAD8-79E5B5CF7D71}"/>
                </a:ext>
              </a:extLst>
            </p:cNvPr>
            <p:cNvCxnSpPr>
              <a:cxnSpLocks noChangeShapeType="1"/>
              <a:stCxn id="40" idx="2"/>
            </p:cNvCxnSpPr>
            <p:nvPr/>
          </p:nvCxnSpPr>
          <p:spPr bwMode="auto">
            <a:xfrm rot="5400000" flipH="1" flipV="1">
              <a:off x="5198943" y="3198687"/>
              <a:ext cx="857256" cy="3603898"/>
            </a:xfrm>
            <a:prstGeom prst="bentConnector4">
              <a:avLst>
                <a:gd name="adj1" fmla="val -26667"/>
                <a:gd name="adj2" fmla="val 100000"/>
              </a:avLst>
            </a:prstGeom>
            <a:noFill/>
            <a:ln w="57150">
              <a:solidFill>
                <a:schemeClr val="hlink"/>
              </a:solidFill>
              <a:prstDash val="sysDash"/>
              <a:miter lim="800000"/>
              <a:headEnd/>
              <a:tailEnd/>
            </a:ln>
          </p:spPr>
        </p:cxnSp>
        <p:cxnSp>
          <p:nvCxnSpPr>
            <p:cNvPr id="45" name="Forma 92">
              <a:extLst>
                <a:ext uri="{FF2B5EF4-FFF2-40B4-BE49-F238E27FC236}">
                  <a16:creationId xmlns:a16="http://schemas.microsoft.com/office/drawing/2014/main" id="{69C99A79-33BC-A502-8EB5-087285B6DE40}"/>
                </a:ext>
              </a:extLst>
            </p:cNvPr>
            <p:cNvCxnSpPr>
              <a:cxnSpLocks noChangeShapeType="1"/>
              <a:stCxn id="34" idx="0"/>
              <a:endCxn id="40" idx="0"/>
            </p:cNvCxnSpPr>
            <p:nvPr/>
          </p:nvCxnSpPr>
          <p:spPr bwMode="auto">
            <a:xfrm rot="16200000" flipH="1">
              <a:off x="3131634" y="4195415"/>
              <a:ext cx="1370066" cy="17909"/>
            </a:xfrm>
            <a:prstGeom prst="bentConnector5">
              <a:avLst>
                <a:gd name="adj1" fmla="val -25440"/>
                <a:gd name="adj2" fmla="val -6221546"/>
                <a:gd name="adj3" fmla="val 79338"/>
              </a:avLst>
            </a:prstGeom>
            <a:noFill/>
            <a:ln w="57150" algn="ctr">
              <a:solidFill>
                <a:srgbClr val="FF0000"/>
              </a:solidFill>
              <a:prstDash val="sysDash"/>
              <a:miter lim="800000"/>
              <a:headEnd/>
              <a:tailEnd/>
            </a:ln>
          </p:spPr>
        </p:cxnSp>
        <p:cxnSp>
          <p:nvCxnSpPr>
            <p:cNvPr id="46" name="Connettore 4 110">
              <a:extLst>
                <a:ext uri="{FF2B5EF4-FFF2-40B4-BE49-F238E27FC236}">
                  <a16:creationId xmlns:a16="http://schemas.microsoft.com/office/drawing/2014/main" id="{9DE83746-A8AD-9B22-D8D1-09D44D53AC9E}"/>
                </a:ext>
              </a:extLst>
            </p:cNvPr>
            <p:cNvCxnSpPr/>
            <p:nvPr/>
          </p:nvCxnSpPr>
          <p:spPr bwMode="auto">
            <a:xfrm>
              <a:off x="4285997" y="3643377"/>
              <a:ext cx="1071656" cy="1588"/>
            </a:xfrm>
            <a:prstGeom prst="bentConnector3">
              <a:avLst>
                <a:gd name="adj1" fmla="val 50000"/>
              </a:avLst>
            </a:prstGeom>
            <a:solidFill>
              <a:schemeClr val="accent1"/>
            </a:solidFill>
            <a:ln w="57150" cap="flat" cmpd="sng" algn="ctr">
              <a:solidFill>
                <a:schemeClr val="tx2">
                  <a:lumMod val="50000"/>
                </a:schemeClr>
              </a:solidFill>
              <a:prstDash val="solid"/>
              <a:miter lim="800000"/>
              <a:headEnd type="triangle" w="med" len="med"/>
              <a:tailEnd type="triangle" w="med" len="med"/>
            </a:ln>
            <a:effectLst/>
          </p:spPr>
        </p:cxnSp>
        <p:cxnSp>
          <p:nvCxnSpPr>
            <p:cNvPr id="47" name="Connettore 4 121">
              <a:extLst>
                <a:ext uri="{FF2B5EF4-FFF2-40B4-BE49-F238E27FC236}">
                  <a16:creationId xmlns:a16="http://schemas.microsoft.com/office/drawing/2014/main" id="{ECBE2AD9-F4E4-D7E8-6ACE-9EA4F99B2613}"/>
                </a:ext>
              </a:extLst>
            </p:cNvPr>
            <p:cNvCxnSpPr/>
            <p:nvPr/>
          </p:nvCxnSpPr>
          <p:spPr bwMode="auto">
            <a:xfrm>
              <a:off x="4285997" y="5057806"/>
              <a:ext cx="1071656" cy="1587"/>
            </a:xfrm>
            <a:prstGeom prst="bentConnector3">
              <a:avLst>
                <a:gd name="adj1" fmla="val 50000"/>
              </a:avLst>
            </a:prstGeom>
            <a:solidFill>
              <a:schemeClr val="accent1"/>
            </a:solidFill>
            <a:ln w="57150" cap="flat" cmpd="sng" algn="ctr">
              <a:solidFill>
                <a:schemeClr val="tx2">
                  <a:lumMod val="50000"/>
                </a:schemeClr>
              </a:solidFill>
              <a:prstDash val="solid"/>
              <a:miter lim="800000"/>
              <a:headEnd type="triangle" w="med" len="med"/>
              <a:tailEnd type="triangle" w="med" len="med"/>
            </a:ln>
            <a:effectLst/>
          </p:spPr>
        </p:cxnSp>
        <p:cxnSp>
          <p:nvCxnSpPr>
            <p:cNvPr id="48" name="Connettore 1 123">
              <a:extLst>
                <a:ext uri="{FF2B5EF4-FFF2-40B4-BE49-F238E27FC236}">
                  <a16:creationId xmlns:a16="http://schemas.microsoft.com/office/drawing/2014/main" id="{52E92BC2-6848-284E-5278-6283500BA8E4}"/>
                </a:ext>
              </a:extLst>
            </p:cNvPr>
            <p:cNvCxnSpPr/>
            <p:nvPr/>
          </p:nvCxnSpPr>
          <p:spPr bwMode="auto">
            <a:xfrm rot="5400000" flipH="1" flipV="1">
              <a:off x="3615350" y="3885465"/>
              <a:ext cx="2343095" cy="1587"/>
            </a:xfrm>
            <a:prstGeom prst="line">
              <a:avLst/>
            </a:prstGeom>
            <a:solidFill>
              <a:schemeClr val="accent1"/>
            </a:solidFill>
            <a:ln w="57150" cap="flat" cmpd="sng" algn="ctr">
              <a:solidFill>
                <a:schemeClr val="tx2">
                  <a:lumMod val="50000"/>
                </a:schemeClr>
              </a:solidFill>
              <a:prstDash val="solid"/>
              <a:miter lim="800000"/>
              <a:headEnd type="none" w="med" len="med"/>
              <a:tailEnd type="triangle" w="med" len="med"/>
            </a:ln>
            <a:effectLst/>
          </p:spPr>
        </p:cxnSp>
        <p:cxnSp>
          <p:nvCxnSpPr>
            <p:cNvPr id="49" name="Connettore 2 125">
              <a:extLst>
                <a:ext uri="{FF2B5EF4-FFF2-40B4-BE49-F238E27FC236}">
                  <a16:creationId xmlns:a16="http://schemas.microsoft.com/office/drawing/2014/main" id="{83254E2F-1435-304F-C3A5-1D33F0A1BC2D}"/>
                </a:ext>
              </a:extLst>
            </p:cNvPr>
            <p:cNvCxnSpPr>
              <a:cxnSpLocks noChangeShapeType="1"/>
            </p:cNvCxnSpPr>
            <p:nvPr/>
          </p:nvCxnSpPr>
          <p:spPr bwMode="auto">
            <a:xfrm rot="5400000">
              <a:off x="4322761" y="2949663"/>
              <a:ext cx="499272" cy="794"/>
            </a:xfrm>
            <a:prstGeom prst="straightConnector1">
              <a:avLst/>
            </a:prstGeom>
            <a:noFill/>
            <a:ln w="57150" algn="ctr">
              <a:solidFill>
                <a:srgbClr val="FF0000"/>
              </a:solidFill>
              <a:prstDash val="sysDash"/>
              <a:miter lim="800000"/>
              <a:headEnd type="triangle" w="med" len="med"/>
              <a:tailEnd/>
            </a:ln>
          </p:spPr>
        </p:cxnSp>
        <p:cxnSp>
          <p:nvCxnSpPr>
            <p:cNvPr id="50" name="Connettore 1 127">
              <a:extLst>
                <a:ext uri="{FF2B5EF4-FFF2-40B4-BE49-F238E27FC236}">
                  <a16:creationId xmlns:a16="http://schemas.microsoft.com/office/drawing/2014/main" id="{3DD2FD37-401A-3079-E35A-3DBBC24A4D9F}"/>
                </a:ext>
              </a:extLst>
            </p:cNvPr>
            <p:cNvCxnSpPr>
              <a:cxnSpLocks noChangeShapeType="1"/>
            </p:cNvCxnSpPr>
            <p:nvPr/>
          </p:nvCxnSpPr>
          <p:spPr bwMode="auto">
            <a:xfrm>
              <a:off x="3891112" y="3173228"/>
              <a:ext cx="680888" cy="1588"/>
            </a:xfrm>
            <a:prstGeom prst="line">
              <a:avLst/>
            </a:prstGeom>
            <a:noFill/>
            <a:ln w="57150" algn="ctr">
              <a:solidFill>
                <a:srgbClr val="FF0000"/>
              </a:solidFill>
              <a:prstDash val="sysDash"/>
              <a:miter lim="800000"/>
              <a:headEnd/>
              <a:tailEnd/>
            </a:ln>
          </p:spPr>
        </p:cxnSp>
        <p:sp>
          <p:nvSpPr>
            <p:cNvPr id="51" name="CasellaDiTesto 150">
              <a:extLst>
                <a:ext uri="{FF2B5EF4-FFF2-40B4-BE49-F238E27FC236}">
                  <a16:creationId xmlns:a16="http://schemas.microsoft.com/office/drawing/2014/main" id="{8B1BBC89-5082-94AB-C527-ADBFDFD1F4B7}"/>
                </a:ext>
              </a:extLst>
            </p:cNvPr>
            <p:cNvSpPr txBox="1">
              <a:spLocks noChangeArrowheads="1"/>
            </p:cNvSpPr>
            <p:nvPr/>
          </p:nvSpPr>
          <p:spPr bwMode="auto">
            <a:xfrm>
              <a:off x="6602049" y="3643314"/>
              <a:ext cx="827471" cy="369332"/>
            </a:xfrm>
            <a:prstGeom prst="rect">
              <a:avLst/>
            </a:prstGeom>
            <a:noFill/>
            <a:ln w="9525">
              <a:noFill/>
              <a:miter lim="800000"/>
              <a:headEnd/>
              <a:tailEnd/>
            </a:ln>
          </p:spPr>
          <p:txBody>
            <a:bodyPr wrap="none">
              <a:spAutoFit/>
            </a:bodyPr>
            <a:lstStyle/>
            <a:p>
              <a:r>
                <a:rPr lang="en-GB" b="1">
                  <a:solidFill>
                    <a:srgbClr val="0066FF"/>
                  </a:solidFill>
                </a:rPr>
                <a:t>CORE</a:t>
              </a:r>
            </a:p>
          </p:txBody>
        </p:sp>
        <p:sp>
          <p:nvSpPr>
            <p:cNvPr id="52" name="CasellaDiTesto 151">
              <a:extLst>
                <a:ext uri="{FF2B5EF4-FFF2-40B4-BE49-F238E27FC236}">
                  <a16:creationId xmlns:a16="http://schemas.microsoft.com/office/drawing/2014/main" id="{D0B80587-C936-4DA0-F70B-206F820C6910}"/>
                </a:ext>
              </a:extLst>
            </p:cNvPr>
            <p:cNvSpPr txBox="1">
              <a:spLocks noChangeArrowheads="1"/>
            </p:cNvSpPr>
            <p:nvPr/>
          </p:nvSpPr>
          <p:spPr bwMode="auto">
            <a:xfrm>
              <a:off x="6602049" y="5000636"/>
              <a:ext cx="827471" cy="369332"/>
            </a:xfrm>
            <a:prstGeom prst="rect">
              <a:avLst/>
            </a:prstGeom>
            <a:noFill/>
            <a:ln w="9525">
              <a:noFill/>
              <a:miter lim="800000"/>
              <a:headEnd/>
              <a:tailEnd/>
            </a:ln>
          </p:spPr>
          <p:txBody>
            <a:bodyPr wrap="none">
              <a:spAutoFit/>
            </a:bodyPr>
            <a:lstStyle/>
            <a:p>
              <a:r>
                <a:rPr lang="en-GB" b="1">
                  <a:solidFill>
                    <a:srgbClr val="0066FF"/>
                  </a:solidFill>
                </a:rPr>
                <a:t>CORE</a:t>
              </a:r>
            </a:p>
          </p:txBody>
        </p:sp>
      </p:grpSp>
    </p:spTree>
    <p:extLst>
      <p:ext uri="{BB962C8B-B14F-4D97-AF65-F5344CB8AC3E}">
        <p14:creationId xmlns:p14="http://schemas.microsoft.com/office/powerpoint/2010/main" val="84077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22"/>
                                        </p:tgtEl>
                                      </p:cBhvr>
                                    </p:animEffect>
                                    <p:set>
                                      <p:cBhvr>
                                        <p:cTn id="7" dur="1" fill="hold">
                                          <p:stCondLst>
                                            <p:cond delay="1999"/>
                                          </p:stCondLst>
                                        </p:cTn>
                                        <p:tgtEl>
                                          <p:spTgt spid="2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23"/>
                                        </p:tgtEl>
                                      </p:cBhvr>
                                    </p:animEffect>
                                    <p:set>
                                      <p:cBhvr>
                                        <p:cTn id="10" dur="1" fill="hold">
                                          <p:stCondLst>
                                            <p:cond delay="1999"/>
                                          </p:stCondLst>
                                        </p:cTn>
                                        <p:tgtEl>
                                          <p:spTgt spid="23"/>
                                        </p:tgtEl>
                                        <p:attrNameLst>
                                          <p:attrName>style.visibility</p:attrName>
                                        </p:attrNameLst>
                                      </p:cBhvr>
                                      <p:to>
                                        <p:strVal val="hidden"/>
                                      </p:to>
                                    </p:set>
                                  </p:childTnLst>
                                </p:cTn>
                              </p:par>
                              <p:par>
                                <p:cTn id="11" presetID="42" presetClass="path" presetSubtype="0" accel="50000" decel="50000" fill="hold" nodeType="withEffect">
                                  <p:stCondLst>
                                    <p:cond delay="0"/>
                                  </p:stCondLst>
                                  <p:childTnLst>
                                    <p:animMotion origin="layout" path="M -0.17318 -0.02361 L -0.17214 0.07871 " pathEditMode="fixed" rAng="0" ptsTypes="AA">
                                      <p:cBhvr>
                                        <p:cTn id="12" dur="2000" fill="hold"/>
                                        <p:tgtEl>
                                          <p:spTgt spid="17"/>
                                        </p:tgtEl>
                                        <p:attrNameLst>
                                          <p:attrName>ppt_x</p:attrName>
                                          <p:attrName>ppt_y</p:attrName>
                                        </p:attrNameLst>
                                      </p:cBhvr>
                                      <p:rCtr x="100" y="5100"/>
                                    </p:animMotion>
                                  </p:childTnLst>
                                </p:cTn>
                              </p:par>
                              <p:par>
                                <p:cTn id="13" presetID="10"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2">
            <a:extLst>
              <a:ext uri="{FF2B5EF4-FFF2-40B4-BE49-F238E27FC236}">
                <a16:creationId xmlns:a16="http://schemas.microsoft.com/office/drawing/2014/main" id="{8C2F4CED-16E2-5087-C6BC-0B8C15AC0AD5}"/>
              </a:ext>
            </a:extLst>
          </p:cNvPr>
          <p:cNvSpPr txBox="1">
            <a:spLocks/>
          </p:cNvSpPr>
          <p:nvPr/>
        </p:nvSpPr>
        <p:spPr>
          <a:xfrm>
            <a:off x="3152430" y="3096724"/>
            <a:ext cx="3120694" cy="1071570"/>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l="50000" t="50000" r="50000" b="50000"/>
            </a:path>
            <a:tileRect/>
          </a:gradFill>
          <a:ln>
            <a:solidFill>
              <a:schemeClr val="tx2"/>
            </a:solidFill>
          </a:ln>
        </p:spPr>
        <p:txBody>
          <a:bodyPr>
            <a:normAutofit/>
          </a:bodyPr>
          <a:lstStyle/>
          <a:p>
            <a:pPr algn="ctr" eaLnBrk="0" hangingPunct="0">
              <a:spcBef>
                <a:spcPct val="20000"/>
              </a:spcBef>
              <a:buClr>
                <a:schemeClr val="folHlink"/>
              </a:buClr>
              <a:buSzPct val="60000"/>
              <a:defRPr/>
            </a:pPr>
            <a:r>
              <a:rPr lang="it-IT" sz="2800" kern="0" dirty="0">
                <a:latin typeface="+mn-lt"/>
                <a:cs typeface="+mn-cs"/>
              </a:rPr>
              <a:t>on-chip </a:t>
            </a:r>
            <a:r>
              <a:rPr lang="it-IT" sz="2800" kern="0" dirty="0" err="1">
                <a:latin typeface="+mn-lt"/>
                <a:cs typeface="+mn-cs"/>
              </a:rPr>
              <a:t>parallelism</a:t>
            </a:r>
            <a:endParaRPr lang="it-IT" sz="2800" kern="0" dirty="0">
              <a:latin typeface="+mn-lt"/>
              <a:cs typeface="+mn-cs"/>
            </a:endParaRPr>
          </a:p>
          <a:p>
            <a:pPr algn="ctr" eaLnBrk="0" fontAlgn="auto" hangingPunct="0">
              <a:spcBef>
                <a:spcPct val="20000"/>
              </a:spcBef>
              <a:spcAft>
                <a:spcPts val="0"/>
              </a:spcAft>
              <a:buClr>
                <a:schemeClr val="folHlink"/>
              </a:buClr>
              <a:buSzPct val="60000"/>
              <a:defRPr/>
            </a:pPr>
            <a:r>
              <a:rPr lang="it-IT" sz="2800" b="1" kern="0" dirty="0">
                <a:latin typeface="+mn-lt"/>
                <a:cs typeface="+mn-cs"/>
              </a:rPr>
              <a:t>first </a:t>
            </a:r>
            <a:r>
              <a:rPr lang="it-IT" sz="2800" b="1" kern="0" dirty="0" err="1">
                <a:latin typeface="+mn-lt"/>
                <a:cs typeface="+mn-cs"/>
              </a:rPr>
              <a:t>type</a:t>
            </a:r>
            <a:endParaRPr lang="it-IT" sz="2800" b="1" kern="0" dirty="0">
              <a:latin typeface="+mn-lt"/>
              <a:cs typeface="+mn-cs"/>
            </a:endParaRPr>
          </a:p>
        </p:txBody>
      </p:sp>
      <p:sp>
        <p:nvSpPr>
          <p:cNvPr id="6" name="Segnaposto contenuto 2">
            <a:extLst>
              <a:ext uri="{FF2B5EF4-FFF2-40B4-BE49-F238E27FC236}">
                <a16:creationId xmlns:a16="http://schemas.microsoft.com/office/drawing/2014/main" id="{CB451DAB-016F-63C4-C9CA-BAAD3A884612}"/>
              </a:ext>
            </a:extLst>
          </p:cNvPr>
          <p:cNvSpPr txBox="1">
            <a:spLocks/>
          </p:cNvSpPr>
          <p:nvPr/>
        </p:nvSpPr>
        <p:spPr>
          <a:xfrm>
            <a:off x="3152430" y="4437112"/>
            <a:ext cx="3120694" cy="1071570"/>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path path="circle">
              <a:fillToRect l="50000" t="50000" r="50000" b="50000"/>
            </a:path>
            <a:tileRect/>
          </a:gradFill>
          <a:ln>
            <a:solidFill>
              <a:schemeClr val="tx2"/>
            </a:solidFill>
          </a:ln>
        </p:spPr>
        <p:txBody>
          <a:bodyPr>
            <a:normAutofit/>
          </a:bodyPr>
          <a:lstStyle/>
          <a:p>
            <a:pPr algn="ctr" eaLnBrk="0" fontAlgn="auto" hangingPunct="0">
              <a:spcBef>
                <a:spcPct val="20000"/>
              </a:spcBef>
              <a:spcAft>
                <a:spcPts val="0"/>
              </a:spcAft>
              <a:buClr>
                <a:schemeClr val="folHlink"/>
              </a:buClr>
              <a:buSzPct val="60000"/>
              <a:defRPr/>
            </a:pPr>
            <a:r>
              <a:rPr lang="it-IT" sz="2800" kern="0" dirty="0">
                <a:latin typeface="+mn-lt"/>
                <a:cs typeface="+mn-cs"/>
              </a:rPr>
              <a:t>on-chip </a:t>
            </a:r>
            <a:r>
              <a:rPr lang="it-IT" sz="2800" kern="0" dirty="0" err="1">
                <a:latin typeface="+mn-lt"/>
                <a:cs typeface="+mn-cs"/>
              </a:rPr>
              <a:t>parallelism</a:t>
            </a:r>
            <a:endParaRPr lang="it-IT" sz="2800" kern="0" dirty="0">
              <a:latin typeface="+mn-lt"/>
              <a:cs typeface="+mn-cs"/>
            </a:endParaRPr>
          </a:p>
          <a:p>
            <a:pPr algn="ctr" eaLnBrk="0" fontAlgn="auto" hangingPunct="0">
              <a:spcBef>
                <a:spcPct val="20000"/>
              </a:spcBef>
              <a:spcAft>
                <a:spcPts val="0"/>
              </a:spcAft>
              <a:buClr>
                <a:schemeClr val="folHlink"/>
              </a:buClr>
              <a:buSzPct val="60000"/>
              <a:defRPr/>
            </a:pPr>
            <a:r>
              <a:rPr lang="it-IT" sz="2800" b="1" kern="0" dirty="0">
                <a:latin typeface="+mn-lt"/>
                <a:cs typeface="+mn-cs"/>
              </a:rPr>
              <a:t>second </a:t>
            </a:r>
            <a:r>
              <a:rPr lang="it-IT" sz="2800" b="1" kern="0" dirty="0" err="1">
                <a:latin typeface="+mn-lt"/>
                <a:cs typeface="+mn-cs"/>
              </a:rPr>
              <a:t>type</a:t>
            </a:r>
            <a:endParaRPr lang="it-IT" sz="2800" b="1" kern="0" dirty="0">
              <a:latin typeface="+mn-lt"/>
              <a:cs typeface="+mn-cs"/>
            </a:endParaRPr>
          </a:p>
        </p:txBody>
      </p:sp>
      <p:sp>
        <p:nvSpPr>
          <p:cNvPr id="7" name="Segnaposto contenuto 2">
            <a:extLst>
              <a:ext uri="{FF2B5EF4-FFF2-40B4-BE49-F238E27FC236}">
                <a16:creationId xmlns:a16="http://schemas.microsoft.com/office/drawing/2014/main" id="{7EE61E7F-4238-6667-E70D-D71C287E0C47}"/>
              </a:ext>
            </a:extLst>
          </p:cNvPr>
          <p:cNvSpPr txBox="1">
            <a:spLocks/>
          </p:cNvSpPr>
          <p:nvPr/>
        </p:nvSpPr>
        <p:spPr>
          <a:xfrm>
            <a:off x="7461288" y="3096724"/>
            <a:ext cx="3120694" cy="1071570"/>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a:solidFill>
              <a:schemeClr val="tx2"/>
            </a:solidFill>
          </a:ln>
        </p:spPr>
        <p:txBody>
          <a:bodyPr>
            <a:normAutofit fontScale="92500" lnSpcReduction="20000"/>
          </a:bodyPr>
          <a:lstStyle/>
          <a:p>
            <a:pPr algn="ctr" eaLnBrk="0" hangingPunct="0">
              <a:spcBef>
                <a:spcPct val="20000"/>
              </a:spcBef>
              <a:buClr>
                <a:schemeClr val="folHlink"/>
              </a:buClr>
              <a:buSzPct val="60000"/>
              <a:defRPr/>
            </a:pPr>
            <a:r>
              <a:rPr lang="it-IT" sz="2800" kern="0" dirty="0">
                <a:latin typeface="+mn-lt"/>
                <a:cs typeface="+mn-cs"/>
              </a:rPr>
              <a:t>ILP</a:t>
            </a:r>
          </a:p>
          <a:p>
            <a:pPr algn="ctr" eaLnBrk="0" hangingPunct="0">
              <a:spcBef>
                <a:spcPct val="20000"/>
              </a:spcBef>
              <a:buClr>
                <a:schemeClr val="folHlink"/>
              </a:buClr>
              <a:buSzPct val="60000"/>
              <a:defRPr/>
            </a:pPr>
            <a:r>
              <a:rPr lang="it-IT" sz="1700" kern="0" dirty="0">
                <a:latin typeface="+mn-lt"/>
                <a:cs typeface="+mn-cs"/>
              </a:rPr>
              <a:t>(</a:t>
            </a:r>
            <a:r>
              <a:rPr lang="it-IT" sz="1700" kern="0" dirty="0" err="1">
                <a:latin typeface="+mn-lt"/>
                <a:cs typeface="+mn-cs"/>
              </a:rPr>
              <a:t>Instruction</a:t>
            </a:r>
            <a:r>
              <a:rPr lang="it-IT" sz="1700" kern="0" dirty="0">
                <a:latin typeface="+mn-lt"/>
                <a:cs typeface="+mn-cs"/>
              </a:rPr>
              <a:t> </a:t>
            </a:r>
            <a:r>
              <a:rPr lang="it-IT" sz="1700" kern="0" dirty="0" err="1">
                <a:latin typeface="+mn-lt"/>
                <a:cs typeface="+mn-cs"/>
              </a:rPr>
              <a:t>Level</a:t>
            </a:r>
            <a:r>
              <a:rPr lang="it-IT" sz="1700" kern="0" dirty="0">
                <a:latin typeface="+mn-lt"/>
                <a:cs typeface="+mn-cs"/>
              </a:rPr>
              <a:t> </a:t>
            </a:r>
            <a:r>
              <a:rPr lang="it-IT" sz="1700" kern="0" dirty="0" err="1">
                <a:latin typeface="+mn-lt"/>
                <a:cs typeface="+mn-cs"/>
              </a:rPr>
              <a:t>Parallelism</a:t>
            </a:r>
            <a:r>
              <a:rPr lang="it-IT" sz="1700" kern="0" dirty="0">
                <a:latin typeface="+mn-lt"/>
                <a:cs typeface="+mn-cs"/>
              </a:rPr>
              <a:t>)</a:t>
            </a:r>
          </a:p>
          <a:p>
            <a:pPr algn="ctr" eaLnBrk="0" hangingPunct="0">
              <a:spcBef>
                <a:spcPct val="20000"/>
              </a:spcBef>
              <a:buClr>
                <a:schemeClr val="folHlink"/>
              </a:buClr>
              <a:buSzPct val="60000"/>
              <a:defRPr/>
            </a:pPr>
            <a:r>
              <a:rPr lang="it-IT" sz="2800" kern="0" dirty="0">
                <a:latin typeface="+mn-lt"/>
                <a:cs typeface="+mn-cs"/>
              </a:rPr>
              <a:t>+ PIPELINE</a:t>
            </a:r>
          </a:p>
        </p:txBody>
      </p:sp>
      <p:sp>
        <p:nvSpPr>
          <p:cNvPr id="8" name="Segnaposto contenuto 2">
            <a:extLst>
              <a:ext uri="{FF2B5EF4-FFF2-40B4-BE49-F238E27FC236}">
                <a16:creationId xmlns:a16="http://schemas.microsoft.com/office/drawing/2014/main" id="{DBE3FC28-7327-DA69-347F-A5AC244DB722}"/>
              </a:ext>
            </a:extLst>
          </p:cNvPr>
          <p:cNvSpPr txBox="1">
            <a:spLocks/>
          </p:cNvSpPr>
          <p:nvPr/>
        </p:nvSpPr>
        <p:spPr>
          <a:xfrm>
            <a:off x="7453703" y="4437112"/>
            <a:ext cx="3120694" cy="1071570"/>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a:solidFill>
              <a:schemeClr val="tx2"/>
            </a:solidFill>
          </a:ln>
        </p:spPr>
        <p:txBody>
          <a:bodyPr>
            <a:normAutofit/>
          </a:bodyPr>
          <a:lstStyle/>
          <a:p>
            <a:pPr algn="ctr" eaLnBrk="0" hangingPunct="0">
              <a:spcBef>
                <a:spcPct val="20000"/>
              </a:spcBef>
              <a:buClr>
                <a:schemeClr val="folHlink"/>
              </a:buClr>
              <a:buSzPct val="60000"/>
              <a:defRPr/>
            </a:pPr>
            <a:r>
              <a:rPr lang="it-IT" sz="2800" kern="0" dirty="0">
                <a:latin typeface="+mn-lt"/>
                <a:cs typeface="+mn-cs"/>
              </a:rPr>
              <a:t>TLP</a:t>
            </a:r>
          </a:p>
          <a:p>
            <a:pPr algn="ctr" eaLnBrk="0" hangingPunct="0">
              <a:spcBef>
                <a:spcPct val="20000"/>
              </a:spcBef>
              <a:buClr>
                <a:schemeClr val="folHlink"/>
              </a:buClr>
              <a:buSzPct val="60000"/>
              <a:defRPr/>
            </a:pPr>
            <a:r>
              <a:rPr lang="it-IT" kern="0" dirty="0">
                <a:latin typeface="+mn-lt"/>
                <a:cs typeface="+mn-cs"/>
              </a:rPr>
              <a:t>(</a:t>
            </a:r>
            <a:r>
              <a:rPr lang="it-IT" kern="0" dirty="0" err="1">
                <a:latin typeface="+mn-lt"/>
                <a:cs typeface="+mn-cs"/>
              </a:rPr>
              <a:t>Thread</a:t>
            </a:r>
            <a:r>
              <a:rPr lang="it-IT" kern="0" dirty="0">
                <a:latin typeface="+mn-lt"/>
                <a:cs typeface="+mn-cs"/>
              </a:rPr>
              <a:t> </a:t>
            </a:r>
            <a:r>
              <a:rPr lang="it-IT" kern="0" dirty="0" err="1">
                <a:latin typeface="+mn-lt"/>
                <a:cs typeface="+mn-cs"/>
              </a:rPr>
              <a:t>Level</a:t>
            </a:r>
            <a:r>
              <a:rPr lang="it-IT" kern="0" dirty="0">
                <a:latin typeface="+mn-lt"/>
                <a:cs typeface="+mn-cs"/>
              </a:rPr>
              <a:t> </a:t>
            </a:r>
            <a:r>
              <a:rPr lang="it-IT" kern="0" dirty="0" err="1">
                <a:latin typeface="+mn-lt"/>
                <a:cs typeface="+mn-cs"/>
              </a:rPr>
              <a:t>Parallelism</a:t>
            </a:r>
            <a:r>
              <a:rPr lang="it-IT" kern="0" dirty="0">
                <a:latin typeface="+mn-lt"/>
                <a:cs typeface="+mn-cs"/>
              </a:rPr>
              <a:t>)</a:t>
            </a:r>
          </a:p>
        </p:txBody>
      </p:sp>
      <p:sp>
        <p:nvSpPr>
          <p:cNvPr id="9" name="Freccia a destra 8">
            <a:extLst>
              <a:ext uri="{FF2B5EF4-FFF2-40B4-BE49-F238E27FC236}">
                <a16:creationId xmlns:a16="http://schemas.microsoft.com/office/drawing/2014/main" id="{28266F30-DE92-96EB-EF7C-5221C9CA8D0F}"/>
              </a:ext>
            </a:extLst>
          </p:cNvPr>
          <p:cNvSpPr>
            <a:spLocks noChangeArrowheads="1"/>
          </p:cNvSpPr>
          <p:nvPr/>
        </p:nvSpPr>
        <p:spPr bwMode="auto">
          <a:xfrm>
            <a:off x="6438581" y="3403608"/>
            <a:ext cx="857250" cy="357187"/>
          </a:xfrm>
          <a:prstGeom prst="rightArrow">
            <a:avLst>
              <a:gd name="adj1" fmla="val 50000"/>
              <a:gd name="adj2" fmla="val 50000"/>
            </a:avLst>
          </a:prstGeom>
          <a:solidFill>
            <a:srgbClr val="0070C0"/>
          </a:solidFill>
          <a:ln w="9525" algn="ctr">
            <a:solidFill>
              <a:schemeClr val="tx2"/>
            </a:solidFill>
            <a:miter lim="800000"/>
            <a:headEnd/>
            <a:tailEnd/>
          </a:ln>
        </p:spPr>
        <p:txBody>
          <a:bodyPr wrap="none"/>
          <a:lstStyle/>
          <a:p>
            <a:endParaRPr lang="it-IT" sz="2400" baseline="30000">
              <a:latin typeface="Tahoma" pitchFamily="34" charset="0"/>
            </a:endParaRPr>
          </a:p>
        </p:txBody>
      </p:sp>
      <p:sp>
        <p:nvSpPr>
          <p:cNvPr id="10" name="Freccia a destra 9">
            <a:extLst>
              <a:ext uri="{FF2B5EF4-FFF2-40B4-BE49-F238E27FC236}">
                <a16:creationId xmlns:a16="http://schemas.microsoft.com/office/drawing/2014/main" id="{485D8B2F-CA46-FECA-20C7-D1A8D5916BD4}"/>
              </a:ext>
            </a:extLst>
          </p:cNvPr>
          <p:cNvSpPr>
            <a:spLocks noChangeArrowheads="1"/>
          </p:cNvSpPr>
          <p:nvPr/>
        </p:nvSpPr>
        <p:spPr bwMode="auto">
          <a:xfrm>
            <a:off x="6438581" y="4835533"/>
            <a:ext cx="857250" cy="357187"/>
          </a:xfrm>
          <a:prstGeom prst="rightArrow">
            <a:avLst>
              <a:gd name="adj1" fmla="val 50000"/>
              <a:gd name="adj2" fmla="val 50000"/>
            </a:avLst>
          </a:prstGeom>
          <a:solidFill>
            <a:srgbClr val="0070C0"/>
          </a:solidFill>
          <a:ln w="9525" algn="ctr">
            <a:solidFill>
              <a:schemeClr val="tx2"/>
            </a:solidFill>
            <a:miter lim="800000"/>
            <a:headEnd/>
            <a:tailEnd/>
          </a:ln>
        </p:spPr>
        <p:txBody>
          <a:bodyPr wrap="none"/>
          <a:lstStyle/>
          <a:p>
            <a:endParaRPr lang="it-IT" sz="2400" baseline="30000">
              <a:latin typeface="Tahoma" pitchFamily="34" charset="0"/>
            </a:endParaRPr>
          </a:p>
        </p:txBody>
      </p:sp>
      <p:sp>
        <p:nvSpPr>
          <p:cNvPr id="11" name="Titolo 1">
            <a:extLst>
              <a:ext uri="{FF2B5EF4-FFF2-40B4-BE49-F238E27FC236}">
                <a16:creationId xmlns:a16="http://schemas.microsoft.com/office/drawing/2014/main" id="{4AC2425A-23FE-EF91-D2B5-40A87CE89ADE}"/>
              </a:ext>
            </a:extLst>
          </p:cNvPr>
          <p:cNvSpPr txBox="1">
            <a:spLocks/>
          </p:cNvSpPr>
          <p:nvPr/>
        </p:nvSpPr>
        <p:spPr>
          <a:xfrm>
            <a:off x="2441256" y="1500195"/>
            <a:ext cx="8797925" cy="857250"/>
          </a:xfrm>
          <a:prstGeom prst="rect">
            <a:avLst/>
          </a:prstGeom>
        </p:spPr>
        <p:txBody>
          <a:bodyPr/>
          <a:lstStyle/>
          <a:p>
            <a:pPr eaLnBrk="0" hangingPunct="0">
              <a:defRPr/>
            </a:pPr>
            <a:r>
              <a:rPr lang="en-GB" sz="4000" kern="0" dirty="0">
                <a:solidFill>
                  <a:schemeClr val="tx2"/>
                </a:solidFill>
                <a:latin typeface="+mj-lt"/>
                <a:ea typeface="+mj-ea"/>
                <a:cs typeface="+mj-cs"/>
              </a:rPr>
              <a:t>Goal: Increase performance</a:t>
            </a:r>
          </a:p>
        </p:txBody>
      </p:sp>
    </p:spTree>
    <p:extLst>
      <p:ext uri="{BB962C8B-B14F-4D97-AF65-F5344CB8AC3E}">
        <p14:creationId xmlns:p14="http://schemas.microsoft.com/office/powerpoint/2010/main" val="178279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DB989E73-9B88-3EAB-2E2C-4467AB8BC73B}"/>
              </a:ext>
            </a:extLst>
          </p:cNvPr>
          <p:cNvSpPr/>
          <p:nvPr/>
        </p:nvSpPr>
        <p:spPr>
          <a:xfrm>
            <a:off x="2141925" y="5706381"/>
            <a:ext cx="3286132" cy="400110"/>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path path="circle">
              <a:fillToRect l="50000" t="50000" r="50000" b="50000"/>
            </a:path>
            <a:tileRect/>
          </a:gradFill>
          <a:ln>
            <a:solidFill>
              <a:schemeClr val="tx2"/>
            </a:solidFill>
          </a:ln>
        </p:spPr>
        <p:txBody>
          <a:bodyPr>
            <a:spAutoFit/>
          </a:bodyPr>
          <a:lstStyle/>
          <a:p>
            <a:pPr eaLnBrk="0" fontAlgn="auto" hangingPunct="0">
              <a:spcBef>
                <a:spcPct val="20000"/>
              </a:spcBef>
              <a:spcAft>
                <a:spcPts val="0"/>
              </a:spcAft>
              <a:buSzPct val="100000"/>
              <a:defRPr/>
            </a:pPr>
            <a:r>
              <a:rPr lang="it-IT" sz="2000" dirty="0" err="1">
                <a:latin typeface="+mn-lt"/>
                <a:cs typeface="+mn-cs"/>
              </a:rPr>
              <a:t>All</a:t>
            </a:r>
            <a:r>
              <a:rPr lang="it-IT" sz="2000" dirty="0">
                <a:latin typeface="+mn-lt"/>
                <a:cs typeface="+mn-cs"/>
              </a:rPr>
              <a:t> cores share the </a:t>
            </a:r>
            <a:r>
              <a:rPr lang="it-IT" sz="2000" dirty="0" err="1">
                <a:latin typeface="+mn-lt"/>
                <a:cs typeface="+mn-cs"/>
              </a:rPr>
              <a:t>memory</a:t>
            </a:r>
            <a:endParaRPr lang="it-IT" sz="2000" dirty="0">
              <a:latin typeface="+mn-lt"/>
              <a:cs typeface="+mn-cs"/>
            </a:endParaRPr>
          </a:p>
        </p:txBody>
      </p:sp>
      <p:sp>
        <p:nvSpPr>
          <p:cNvPr id="6" name="Rettangolo 5">
            <a:extLst>
              <a:ext uri="{FF2B5EF4-FFF2-40B4-BE49-F238E27FC236}">
                <a16:creationId xmlns:a16="http://schemas.microsoft.com/office/drawing/2014/main" id="{B318D952-7084-A700-4BB6-866D13240D60}"/>
              </a:ext>
            </a:extLst>
          </p:cNvPr>
          <p:cNvSpPr/>
          <p:nvPr/>
        </p:nvSpPr>
        <p:spPr>
          <a:xfrm>
            <a:off x="6225195" y="5560116"/>
            <a:ext cx="5281515" cy="646331"/>
          </a:xfrm>
          <a:prstGeom prst="rect">
            <a:avLst/>
          </a:prstGeom>
          <a:gradFill flip="none" rotWithShape="1">
            <a:gsLst>
              <a:gs pos="0">
                <a:schemeClr val="accent1">
                  <a:lumMod val="75000"/>
                  <a:tint val="66000"/>
                  <a:satMod val="160000"/>
                </a:schemeClr>
              </a:gs>
              <a:gs pos="50000">
                <a:schemeClr val="accent1">
                  <a:lumMod val="75000"/>
                  <a:tint val="44500"/>
                  <a:satMod val="160000"/>
                </a:schemeClr>
              </a:gs>
              <a:gs pos="100000">
                <a:schemeClr val="accent1">
                  <a:lumMod val="75000"/>
                  <a:tint val="23500"/>
                  <a:satMod val="160000"/>
                </a:schemeClr>
              </a:gs>
            </a:gsLst>
            <a:path path="circle">
              <a:fillToRect l="50000" t="50000" r="50000" b="50000"/>
            </a:path>
            <a:tileRect/>
          </a:gradFill>
          <a:ln>
            <a:solidFill>
              <a:schemeClr val="tx2"/>
            </a:solidFill>
          </a:ln>
        </p:spPr>
        <p:txBody>
          <a:bodyPr wrap="square">
            <a:spAutoFit/>
          </a:bodyPr>
          <a:lstStyle/>
          <a:p>
            <a:pPr algn="ctr" eaLnBrk="0" fontAlgn="auto" hangingPunct="0">
              <a:spcBef>
                <a:spcPct val="20000"/>
              </a:spcBef>
              <a:spcAft>
                <a:spcPts val="0"/>
              </a:spcAft>
              <a:buSzPct val="100000"/>
              <a:defRPr/>
            </a:pPr>
            <a:r>
              <a:rPr lang="it-IT" dirty="0">
                <a:latin typeface="+mn-lt"/>
                <a:cs typeface="+mn-cs"/>
              </a:rPr>
              <a:t>To </a:t>
            </a:r>
            <a:r>
              <a:rPr lang="it-IT" dirty="0" err="1">
                <a:latin typeface="+mn-lt"/>
                <a:cs typeface="+mn-cs"/>
              </a:rPr>
              <a:t>distribute</a:t>
            </a:r>
            <a:r>
              <a:rPr lang="en-US" dirty="0">
                <a:latin typeface="+mn-lt"/>
                <a:cs typeface="+mn-cs"/>
              </a:rPr>
              <a:t> subproblems across threads is more efficient than assigning them to different processes</a:t>
            </a:r>
            <a:endParaRPr lang="it-IT" dirty="0">
              <a:latin typeface="+mn-lt"/>
              <a:cs typeface="+mn-cs"/>
            </a:endParaRPr>
          </a:p>
        </p:txBody>
      </p:sp>
      <p:sp>
        <p:nvSpPr>
          <p:cNvPr id="7" name="Freccia a destra 6">
            <a:extLst>
              <a:ext uri="{FF2B5EF4-FFF2-40B4-BE49-F238E27FC236}">
                <a16:creationId xmlns:a16="http://schemas.microsoft.com/office/drawing/2014/main" id="{887268F6-F7EA-104C-CEC1-88641B4BEE5D}"/>
              </a:ext>
            </a:extLst>
          </p:cNvPr>
          <p:cNvSpPr>
            <a:spLocks noChangeArrowheads="1"/>
          </p:cNvSpPr>
          <p:nvPr/>
        </p:nvSpPr>
        <p:spPr bwMode="auto">
          <a:xfrm>
            <a:off x="5547143" y="5747645"/>
            <a:ext cx="571500" cy="285750"/>
          </a:xfrm>
          <a:prstGeom prst="rightArrow">
            <a:avLst>
              <a:gd name="adj1" fmla="val 50000"/>
              <a:gd name="adj2" fmla="val 50000"/>
            </a:avLst>
          </a:prstGeom>
          <a:solidFill>
            <a:srgbClr val="0070C0"/>
          </a:solidFill>
          <a:ln w="9525" algn="ctr">
            <a:solidFill>
              <a:schemeClr val="tx2"/>
            </a:solidFill>
            <a:miter lim="800000"/>
            <a:headEnd/>
            <a:tailEnd/>
          </a:ln>
        </p:spPr>
        <p:txBody>
          <a:bodyPr wrap="none"/>
          <a:lstStyle/>
          <a:p>
            <a:endParaRPr lang="it-IT" sz="2400" baseline="30000">
              <a:latin typeface="Tahoma" pitchFamily="34" charset="0"/>
            </a:endParaRPr>
          </a:p>
        </p:txBody>
      </p:sp>
      <p:grpSp>
        <p:nvGrpSpPr>
          <p:cNvPr id="8" name="Group 262">
            <a:extLst>
              <a:ext uri="{FF2B5EF4-FFF2-40B4-BE49-F238E27FC236}">
                <a16:creationId xmlns:a16="http://schemas.microsoft.com/office/drawing/2014/main" id="{0BBD06C6-D587-AEBE-602D-AE0B6A9B35E7}"/>
              </a:ext>
            </a:extLst>
          </p:cNvPr>
          <p:cNvGrpSpPr>
            <a:grpSpLocks/>
          </p:cNvGrpSpPr>
          <p:nvPr/>
        </p:nvGrpSpPr>
        <p:grpSpPr bwMode="auto">
          <a:xfrm>
            <a:off x="4427955" y="2462776"/>
            <a:ext cx="3886200" cy="2590800"/>
            <a:chOff x="1488" y="1680"/>
            <a:chExt cx="2799" cy="1875"/>
          </a:xfrm>
        </p:grpSpPr>
        <p:sp>
          <p:nvSpPr>
            <p:cNvPr id="9" name="Rectangle 205">
              <a:extLst>
                <a:ext uri="{FF2B5EF4-FFF2-40B4-BE49-F238E27FC236}">
                  <a16:creationId xmlns:a16="http://schemas.microsoft.com/office/drawing/2014/main" id="{7C86C4E7-A877-6A4C-5B07-B5F3E00B0DC8}"/>
                </a:ext>
              </a:extLst>
            </p:cNvPr>
            <p:cNvSpPr>
              <a:spLocks noChangeArrowheads="1"/>
            </p:cNvSpPr>
            <p:nvPr/>
          </p:nvSpPr>
          <p:spPr bwMode="auto">
            <a:xfrm>
              <a:off x="2943" y="1961"/>
              <a:ext cx="24" cy="1"/>
            </a:xfrm>
            <a:prstGeom prst="rect">
              <a:avLst/>
            </a:prstGeom>
            <a:blipFill dpi="0" rotWithShape="0">
              <a:blip r:embed="rId2" cstate="print"/>
              <a:srcRect/>
              <a:tile tx="0" ty="0" sx="100000" sy="100000" flip="none" algn="tl"/>
            </a:blipFill>
            <a:ln w="9525">
              <a:noFill/>
              <a:miter lim="800000"/>
              <a:headEnd/>
              <a:tailEnd/>
            </a:ln>
          </p:spPr>
          <p:txBody>
            <a:bodyPr/>
            <a:lstStyle/>
            <a:p>
              <a:endParaRPr lang="it-IT"/>
            </a:p>
          </p:txBody>
        </p:sp>
        <p:sp>
          <p:nvSpPr>
            <p:cNvPr id="10" name="Rectangle 238">
              <a:extLst>
                <a:ext uri="{FF2B5EF4-FFF2-40B4-BE49-F238E27FC236}">
                  <a16:creationId xmlns:a16="http://schemas.microsoft.com/office/drawing/2014/main" id="{55604F56-2EC0-7207-18B1-274329622D6F}"/>
                </a:ext>
              </a:extLst>
            </p:cNvPr>
            <p:cNvSpPr>
              <a:spLocks noChangeArrowheads="1"/>
            </p:cNvSpPr>
            <p:nvPr/>
          </p:nvSpPr>
          <p:spPr bwMode="auto">
            <a:xfrm>
              <a:off x="3607" y="1961"/>
              <a:ext cx="24" cy="1"/>
            </a:xfrm>
            <a:prstGeom prst="rect">
              <a:avLst/>
            </a:prstGeom>
            <a:blipFill dpi="0" rotWithShape="0">
              <a:blip r:embed="rId2" cstate="print"/>
              <a:srcRect/>
              <a:tile tx="0" ty="0" sx="100000" sy="100000" flip="none" algn="tl"/>
            </a:blipFill>
            <a:ln w="9525">
              <a:noFill/>
              <a:miter lim="800000"/>
              <a:headEnd/>
              <a:tailEnd/>
            </a:ln>
          </p:spPr>
          <p:txBody>
            <a:bodyPr/>
            <a:lstStyle/>
            <a:p>
              <a:endParaRPr lang="it-IT"/>
            </a:p>
          </p:txBody>
        </p:sp>
        <p:pic>
          <p:nvPicPr>
            <p:cNvPr id="11" name="Picture 242">
              <a:extLst>
                <a:ext uri="{FF2B5EF4-FFF2-40B4-BE49-F238E27FC236}">
                  <a16:creationId xmlns:a16="http://schemas.microsoft.com/office/drawing/2014/main" id="{3E4B4268-8E7F-81B1-5AC9-94DD1308B191}"/>
                </a:ext>
              </a:extLst>
            </p:cNvPr>
            <p:cNvPicPr>
              <a:picLocks noChangeAspect="1" noChangeArrowheads="1"/>
            </p:cNvPicPr>
            <p:nvPr/>
          </p:nvPicPr>
          <p:blipFill>
            <a:blip r:embed="rId3" cstate="print"/>
            <a:srcRect/>
            <a:stretch>
              <a:fillRect/>
            </a:stretch>
          </p:blipFill>
          <p:spPr bwMode="auto">
            <a:xfrm>
              <a:off x="1488" y="1680"/>
              <a:ext cx="2799" cy="1875"/>
            </a:xfrm>
            <a:prstGeom prst="rect">
              <a:avLst/>
            </a:prstGeom>
            <a:noFill/>
            <a:ln w="9525">
              <a:noFill/>
              <a:miter lim="800000"/>
              <a:headEnd/>
              <a:tailEnd/>
            </a:ln>
          </p:spPr>
        </p:pic>
        <p:sp>
          <p:nvSpPr>
            <p:cNvPr id="12" name="Rectangle 243">
              <a:extLst>
                <a:ext uri="{FF2B5EF4-FFF2-40B4-BE49-F238E27FC236}">
                  <a16:creationId xmlns:a16="http://schemas.microsoft.com/office/drawing/2014/main" id="{34F63FD2-976E-B316-F03B-53831D02A5AD}"/>
                </a:ext>
              </a:extLst>
            </p:cNvPr>
            <p:cNvSpPr>
              <a:spLocks noChangeArrowheads="1"/>
            </p:cNvSpPr>
            <p:nvPr/>
          </p:nvSpPr>
          <p:spPr bwMode="auto">
            <a:xfrm>
              <a:off x="1536" y="1824"/>
              <a:ext cx="432" cy="384"/>
            </a:xfrm>
            <a:prstGeom prst="rect">
              <a:avLst/>
            </a:prstGeom>
            <a:solidFill>
              <a:schemeClr val="bg1"/>
            </a:solidFill>
            <a:ln w="9525">
              <a:noFill/>
              <a:miter lim="800000"/>
              <a:headEnd/>
              <a:tailEnd/>
            </a:ln>
          </p:spPr>
          <p:txBody>
            <a:bodyPr wrap="none" anchor="ctr"/>
            <a:lstStyle/>
            <a:p>
              <a:pPr algn="ctr" eaLnBrk="0" hangingPunct="0"/>
              <a:r>
                <a:rPr lang="it-IT">
                  <a:solidFill>
                    <a:schemeClr val="tx2"/>
                  </a:solidFill>
                  <a:latin typeface="Comic Sans MS" pitchFamily="66" charset="0"/>
                </a:rPr>
                <a:t>CORE</a:t>
              </a:r>
            </a:p>
            <a:p>
              <a:pPr algn="ctr" eaLnBrk="0" hangingPunct="0"/>
              <a:r>
                <a:rPr lang="it-IT">
                  <a:solidFill>
                    <a:schemeClr val="tx2"/>
                  </a:solidFill>
                  <a:latin typeface="Comic Sans MS" pitchFamily="66" charset="0"/>
                </a:rPr>
                <a:t>1</a:t>
              </a:r>
            </a:p>
          </p:txBody>
        </p:sp>
        <p:sp>
          <p:nvSpPr>
            <p:cNvPr id="13" name="Rectangle 245">
              <a:extLst>
                <a:ext uri="{FF2B5EF4-FFF2-40B4-BE49-F238E27FC236}">
                  <a16:creationId xmlns:a16="http://schemas.microsoft.com/office/drawing/2014/main" id="{1DDE5858-41F6-DCDF-37F8-AB5D982E7708}"/>
                </a:ext>
              </a:extLst>
            </p:cNvPr>
            <p:cNvSpPr>
              <a:spLocks noChangeArrowheads="1"/>
            </p:cNvSpPr>
            <p:nvPr/>
          </p:nvSpPr>
          <p:spPr bwMode="auto">
            <a:xfrm>
              <a:off x="2256" y="1824"/>
              <a:ext cx="432" cy="384"/>
            </a:xfrm>
            <a:prstGeom prst="rect">
              <a:avLst/>
            </a:prstGeom>
            <a:solidFill>
              <a:schemeClr val="bg1"/>
            </a:solidFill>
            <a:ln w="9525">
              <a:noFill/>
              <a:miter lim="800000"/>
              <a:headEnd/>
              <a:tailEnd/>
            </a:ln>
          </p:spPr>
          <p:txBody>
            <a:bodyPr wrap="none" anchor="ctr"/>
            <a:lstStyle/>
            <a:p>
              <a:pPr algn="ctr" eaLnBrk="0" hangingPunct="0"/>
              <a:r>
                <a:rPr lang="it-IT">
                  <a:solidFill>
                    <a:schemeClr val="tx2"/>
                  </a:solidFill>
                  <a:latin typeface="Comic Sans MS" pitchFamily="66" charset="0"/>
                </a:rPr>
                <a:t>CORE</a:t>
              </a:r>
            </a:p>
            <a:p>
              <a:pPr algn="ctr" eaLnBrk="0" hangingPunct="0"/>
              <a:r>
                <a:rPr lang="it-IT">
                  <a:solidFill>
                    <a:schemeClr val="tx2"/>
                  </a:solidFill>
                  <a:latin typeface="Comic Sans MS" pitchFamily="66" charset="0"/>
                </a:rPr>
                <a:t>2</a:t>
              </a:r>
            </a:p>
          </p:txBody>
        </p:sp>
        <p:sp>
          <p:nvSpPr>
            <p:cNvPr id="14" name="Rectangle 246">
              <a:extLst>
                <a:ext uri="{FF2B5EF4-FFF2-40B4-BE49-F238E27FC236}">
                  <a16:creationId xmlns:a16="http://schemas.microsoft.com/office/drawing/2014/main" id="{23CBF50A-92AF-0349-814A-3CB5D08E548A}"/>
                </a:ext>
              </a:extLst>
            </p:cNvPr>
            <p:cNvSpPr>
              <a:spLocks noChangeArrowheads="1"/>
            </p:cNvSpPr>
            <p:nvPr/>
          </p:nvSpPr>
          <p:spPr bwMode="auto">
            <a:xfrm>
              <a:off x="3804" y="1824"/>
              <a:ext cx="432" cy="384"/>
            </a:xfrm>
            <a:prstGeom prst="rect">
              <a:avLst/>
            </a:prstGeom>
            <a:solidFill>
              <a:schemeClr val="bg1"/>
            </a:solidFill>
            <a:ln w="9525">
              <a:noFill/>
              <a:miter lim="800000"/>
              <a:headEnd/>
              <a:tailEnd/>
            </a:ln>
          </p:spPr>
          <p:txBody>
            <a:bodyPr wrap="none" anchor="ctr"/>
            <a:lstStyle/>
            <a:p>
              <a:pPr algn="ctr" eaLnBrk="0" hangingPunct="0"/>
              <a:r>
                <a:rPr lang="it-IT">
                  <a:solidFill>
                    <a:schemeClr val="tx2"/>
                  </a:solidFill>
                  <a:latin typeface="Comic Sans MS" pitchFamily="66" charset="0"/>
                </a:rPr>
                <a:t>CORE</a:t>
              </a:r>
            </a:p>
            <a:p>
              <a:pPr algn="ctr" eaLnBrk="0" hangingPunct="0"/>
              <a:r>
                <a:rPr lang="it-IT">
                  <a:solidFill>
                    <a:schemeClr val="tx2"/>
                  </a:solidFill>
                  <a:latin typeface="Comic Sans MS" pitchFamily="66" charset="0"/>
                </a:rPr>
                <a:t>N</a:t>
              </a:r>
            </a:p>
          </p:txBody>
        </p:sp>
        <p:sp>
          <p:nvSpPr>
            <p:cNvPr id="15" name="Rectangle 247">
              <a:extLst>
                <a:ext uri="{FF2B5EF4-FFF2-40B4-BE49-F238E27FC236}">
                  <a16:creationId xmlns:a16="http://schemas.microsoft.com/office/drawing/2014/main" id="{C1B38042-FD27-FF8E-FB13-AC14EFB414A2}"/>
                </a:ext>
              </a:extLst>
            </p:cNvPr>
            <p:cNvSpPr>
              <a:spLocks noChangeArrowheads="1"/>
            </p:cNvSpPr>
            <p:nvPr/>
          </p:nvSpPr>
          <p:spPr bwMode="auto">
            <a:xfrm>
              <a:off x="2304" y="3120"/>
              <a:ext cx="1152" cy="336"/>
            </a:xfrm>
            <a:prstGeom prst="rect">
              <a:avLst/>
            </a:prstGeom>
            <a:solidFill>
              <a:schemeClr val="bg1"/>
            </a:solidFill>
            <a:ln w="9525">
              <a:noFill/>
              <a:miter lim="800000"/>
              <a:headEnd/>
              <a:tailEnd/>
            </a:ln>
          </p:spPr>
          <p:txBody>
            <a:bodyPr wrap="none" anchor="ctr"/>
            <a:lstStyle/>
            <a:p>
              <a:pPr algn="ctr" eaLnBrk="0" hangingPunct="0"/>
              <a:r>
                <a:rPr lang="it-IT" sz="2200" dirty="0">
                  <a:solidFill>
                    <a:schemeClr val="tx2"/>
                  </a:solidFill>
                  <a:latin typeface="Comic Sans MS" pitchFamily="66" charset="0"/>
                </a:rPr>
                <a:t>MEMORY</a:t>
              </a:r>
            </a:p>
          </p:txBody>
        </p:sp>
      </p:grpSp>
      <p:sp>
        <p:nvSpPr>
          <p:cNvPr id="16" name="Rectangle 2">
            <a:extLst>
              <a:ext uri="{FF2B5EF4-FFF2-40B4-BE49-F238E27FC236}">
                <a16:creationId xmlns:a16="http://schemas.microsoft.com/office/drawing/2014/main" id="{86FFAB46-D515-67B6-C59D-97D7D71FB6A5}"/>
              </a:ext>
            </a:extLst>
          </p:cNvPr>
          <p:cNvSpPr txBox="1">
            <a:spLocks noChangeArrowheads="1"/>
          </p:cNvSpPr>
          <p:nvPr/>
        </p:nvSpPr>
        <p:spPr>
          <a:xfrm>
            <a:off x="2180055" y="1039120"/>
            <a:ext cx="8640763" cy="1223963"/>
          </a:xfrm>
          <a:prstGeom prst="rect">
            <a:avLst/>
          </a:prstGeom>
        </p:spPr>
        <p:txBody>
          <a:bodyPr/>
          <a:lstStyle/>
          <a:p>
            <a:pPr fontAlgn="auto">
              <a:spcAft>
                <a:spcPts val="0"/>
              </a:spcAft>
              <a:defRPr/>
            </a:pPr>
            <a:r>
              <a:rPr lang="it-IT" sz="3200" b="1" dirty="0">
                <a:solidFill>
                  <a:srgbClr val="333399"/>
                </a:solidFill>
                <a:latin typeface="+mj-lt"/>
                <a:ea typeface="+mj-ea"/>
                <a:cs typeface="+mj-cs"/>
              </a:rPr>
              <a:t>MIMD: </a:t>
            </a:r>
          </a:p>
          <a:p>
            <a:pPr fontAlgn="auto">
              <a:spcAft>
                <a:spcPts val="0"/>
              </a:spcAft>
              <a:defRPr/>
            </a:pPr>
            <a:r>
              <a:rPr lang="it-IT" sz="3200" b="1" dirty="0" err="1">
                <a:solidFill>
                  <a:srgbClr val="333399"/>
                </a:solidFill>
                <a:latin typeface="+mj-lt"/>
                <a:ea typeface="+mj-ea"/>
                <a:cs typeface="+mj-cs"/>
              </a:rPr>
              <a:t>Shared</a:t>
            </a:r>
            <a:r>
              <a:rPr lang="it-IT" sz="3200" b="1" dirty="0">
                <a:solidFill>
                  <a:srgbClr val="333399"/>
                </a:solidFill>
                <a:latin typeface="+mj-lt"/>
                <a:ea typeface="+mj-ea"/>
                <a:cs typeface="+mj-cs"/>
              </a:rPr>
              <a:t> </a:t>
            </a:r>
            <a:r>
              <a:rPr lang="it-IT" sz="3200" b="1" dirty="0" err="1">
                <a:solidFill>
                  <a:srgbClr val="333399"/>
                </a:solidFill>
                <a:latin typeface="+mj-lt"/>
                <a:ea typeface="+mj-ea"/>
                <a:cs typeface="+mj-cs"/>
              </a:rPr>
              <a:t>memory</a:t>
            </a:r>
            <a:r>
              <a:rPr lang="it-IT" sz="3200" b="1" dirty="0">
                <a:solidFill>
                  <a:srgbClr val="333399"/>
                </a:solidFill>
                <a:latin typeface="+mj-lt"/>
                <a:ea typeface="+mj-ea"/>
                <a:cs typeface="+mj-cs"/>
              </a:rPr>
              <a:t> </a:t>
            </a:r>
            <a:r>
              <a:rPr lang="it-IT" sz="2800" b="1" dirty="0">
                <a:solidFill>
                  <a:srgbClr val="333399"/>
                </a:solidFill>
                <a:latin typeface="+mj-lt"/>
                <a:ea typeface="+mj-ea"/>
                <a:cs typeface="+mj-cs"/>
              </a:rPr>
              <a:t>(SM) vs </a:t>
            </a:r>
            <a:r>
              <a:rPr lang="it-IT" sz="2800" b="1" dirty="0" err="1">
                <a:solidFill>
                  <a:srgbClr val="333399"/>
                </a:solidFill>
                <a:latin typeface="+mj-lt"/>
                <a:ea typeface="+mj-ea"/>
                <a:cs typeface="+mj-cs"/>
              </a:rPr>
              <a:t>distributed</a:t>
            </a:r>
            <a:r>
              <a:rPr lang="it-IT" sz="2800" b="1" dirty="0">
                <a:solidFill>
                  <a:srgbClr val="333399"/>
                </a:solidFill>
                <a:latin typeface="+mj-lt"/>
                <a:ea typeface="+mj-ea"/>
                <a:cs typeface="+mj-cs"/>
              </a:rPr>
              <a:t> </a:t>
            </a:r>
            <a:r>
              <a:rPr lang="it-IT" sz="2800" b="1" dirty="0" err="1">
                <a:solidFill>
                  <a:srgbClr val="333399"/>
                </a:solidFill>
                <a:latin typeface="+mj-lt"/>
                <a:ea typeface="+mj-ea"/>
                <a:cs typeface="+mj-cs"/>
              </a:rPr>
              <a:t>memory</a:t>
            </a:r>
            <a:r>
              <a:rPr lang="it-IT" sz="2800" b="1" dirty="0">
                <a:solidFill>
                  <a:srgbClr val="333399"/>
                </a:solidFill>
                <a:latin typeface="+mj-lt"/>
                <a:ea typeface="+mj-ea"/>
                <a:cs typeface="+mj-cs"/>
              </a:rPr>
              <a:t> (DM)</a:t>
            </a:r>
            <a:endParaRPr lang="it-IT" sz="4000" b="1" dirty="0">
              <a:solidFill>
                <a:srgbClr val="333399"/>
              </a:solidFill>
              <a:latin typeface="+mj-lt"/>
              <a:ea typeface="+mj-ea"/>
              <a:cs typeface="+mj-cs"/>
            </a:endParaRPr>
          </a:p>
        </p:txBody>
      </p:sp>
    </p:spTree>
    <p:extLst>
      <p:ext uri="{BB962C8B-B14F-4D97-AF65-F5344CB8AC3E}">
        <p14:creationId xmlns:p14="http://schemas.microsoft.com/office/powerpoint/2010/main" val="310236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100000">
                                          <p:val>
                                            <p:strVal val="#ppt_x"/>
                                          </p:val>
                                        </p:tav>
                                      </p:tavLst>
                                    </p:anim>
                                    <p:anim calcmode="lin" valueType="num">
                                      <p:cBhvr>
                                        <p:cTn id="8" dur="500" fill="hold"/>
                                        <p:tgtEl>
                                          <p:spTgt spid="8"/>
                                        </p:tgtEl>
                                        <p:attrNameLst>
                                          <p:attrName>ppt_y</p:attrName>
                                        </p:attrNameLst>
                                      </p:cBhvr>
                                      <p:tavLst>
                                        <p:tav tm="0">
                                          <p:val>
                                            <p:strVal val="#ppt_y-#ppt_h/2"/>
                                          </p:val>
                                        </p:tav>
                                        <p:tav tm="100000">
                                          <p:val>
                                            <p:strVal val="#ppt_y"/>
                                          </p:val>
                                        </p:tav>
                                      </p:tavLst>
                                    </p:anim>
                                    <p:anim calcmode="lin" valueType="num">
                                      <p:cBhvr>
                                        <p:cTn id="9" dur="500" fill="hold"/>
                                        <p:tgtEl>
                                          <p:spTgt spid="8"/>
                                        </p:tgtEl>
                                        <p:attrNameLst>
                                          <p:attrName>ppt_w</p:attrName>
                                        </p:attrNameLst>
                                      </p:cBhvr>
                                      <p:tavLst>
                                        <p:tav tm="0">
                                          <p:val>
                                            <p:strVal val="#ppt_w"/>
                                          </p:val>
                                        </p:tav>
                                        <p:tav tm="100000">
                                          <p:val>
                                            <p:strVal val="#ppt_w"/>
                                          </p:val>
                                        </p:tav>
                                      </p:tavLst>
                                    </p:anim>
                                    <p:anim calcmode="lin" valueType="num">
                                      <p:cBhvr>
                                        <p:cTn id="10" dur="500" fill="hold"/>
                                        <p:tgtEl>
                                          <p:spTgt spid="8"/>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35"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000"/>
                                        <p:tgtEl>
                                          <p:spTgt spid="5"/>
                                        </p:tgtEl>
                                      </p:cBhvr>
                                    </p:animEffect>
                                    <p:anim calcmode="lin" valueType="num">
                                      <p:cBhvr>
                                        <p:cTn id="15" dur="2000" fill="hold"/>
                                        <p:tgtEl>
                                          <p:spTgt spid="5"/>
                                        </p:tgtEl>
                                        <p:attrNameLst>
                                          <p:attrName>style.rotation</p:attrName>
                                        </p:attrNameLst>
                                      </p:cBhvr>
                                      <p:tavLst>
                                        <p:tav tm="0">
                                          <p:val>
                                            <p:fltVal val="720"/>
                                          </p:val>
                                        </p:tav>
                                        <p:tav tm="100000">
                                          <p:val>
                                            <p:fltVal val="0"/>
                                          </p:val>
                                        </p:tav>
                                      </p:tavLst>
                                    </p:anim>
                                    <p:anim calcmode="lin" valueType="num">
                                      <p:cBhvr>
                                        <p:cTn id="16" dur="2000" fill="hold"/>
                                        <p:tgtEl>
                                          <p:spTgt spid="5"/>
                                        </p:tgtEl>
                                        <p:attrNameLst>
                                          <p:attrName>ppt_h</p:attrName>
                                        </p:attrNameLst>
                                      </p:cBhvr>
                                      <p:tavLst>
                                        <p:tav tm="0">
                                          <p:val>
                                            <p:fltVal val="0"/>
                                          </p:val>
                                        </p:tav>
                                        <p:tav tm="100000">
                                          <p:val>
                                            <p:strVal val="#ppt_h"/>
                                          </p:val>
                                        </p:tav>
                                      </p:tavLst>
                                    </p:anim>
                                    <p:anim calcmode="lin" valueType="num">
                                      <p:cBhvr>
                                        <p:cTn id="17" dur="2000" fill="hold"/>
                                        <p:tgtEl>
                                          <p:spTgt spid="5"/>
                                        </p:tgtEl>
                                        <p:attrNameLst>
                                          <p:attrName>ppt_w</p:attrName>
                                        </p:attrNameLst>
                                      </p:cBhvr>
                                      <p:tavLst>
                                        <p:tav tm="0">
                                          <p:val>
                                            <p:fltVal val="0"/>
                                          </p:val>
                                        </p:tav>
                                        <p:tav tm="100000">
                                          <p:val>
                                            <p:strVal val="#ppt_w"/>
                                          </p:val>
                                        </p:tav>
                                      </p:tavLst>
                                    </p:anim>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3000"/>
                            </p:stCondLst>
                            <p:childTnLst>
                              <p:par>
                                <p:cTn id="23" presetID="22" presetClass="entr" presetSubtype="8"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a:extLst>
              <a:ext uri="{FF2B5EF4-FFF2-40B4-BE49-F238E27FC236}">
                <a16:creationId xmlns:a16="http://schemas.microsoft.com/office/drawing/2014/main" id="{A7D5CA1B-86D4-628E-C73C-E03E27B71A03}"/>
              </a:ext>
            </a:extLst>
          </p:cNvPr>
          <p:cNvSpPr txBox="1">
            <a:spLocks noChangeArrowheads="1"/>
          </p:cNvSpPr>
          <p:nvPr/>
        </p:nvSpPr>
        <p:spPr bwMode="auto">
          <a:xfrm>
            <a:off x="1825435" y="3042657"/>
            <a:ext cx="7995266" cy="2677656"/>
          </a:xfrm>
          <a:prstGeom prst="rect">
            <a:avLst/>
          </a:prstGeom>
          <a:noFill/>
          <a:ln w="9525">
            <a:noFill/>
            <a:miter lim="800000"/>
            <a:headEnd/>
            <a:tailEnd/>
          </a:ln>
        </p:spPr>
        <p:txBody>
          <a:bodyPr wrap="none">
            <a:spAutoFit/>
          </a:bodyPr>
          <a:lstStyle/>
          <a:p>
            <a:pPr eaLnBrk="0" hangingPunct="0">
              <a:defRPr/>
            </a:pPr>
            <a:r>
              <a:rPr lang="en-US" sz="2800" dirty="0"/>
              <a:t>solve “large scale” (or big data) problems</a:t>
            </a:r>
          </a:p>
          <a:p>
            <a:pPr eaLnBrk="0" hangingPunct="0">
              <a:defRPr/>
            </a:pPr>
            <a:r>
              <a:rPr lang="en-US" sz="2800" dirty="0"/>
              <a:t> </a:t>
            </a:r>
          </a:p>
          <a:p>
            <a:pPr eaLnBrk="0" hangingPunct="0">
              <a:defRPr/>
            </a:pPr>
            <a:endParaRPr lang="en-US" sz="2800" dirty="0"/>
          </a:p>
          <a:p>
            <a:pPr eaLnBrk="0" hangingPunct="0">
              <a:defRPr/>
            </a:pPr>
            <a:endParaRPr lang="en-US" sz="2800" dirty="0"/>
          </a:p>
          <a:p>
            <a:pPr eaLnBrk="0" hangingPunct="0">
              <a:defRPr/>
            </a:pPr>
            <a:endParaRPr lang="en-US" sz="2800" dirty="0"/>
          </a:p>
          <a:p>
            <a:pPr eaLnBrk="0" hangingPunct="0">
              <a:defRPr/>
            </a:pPr>
            <a:r>
              <a:rPr lang="en-US" sz="2800" dirty="0"/>
              <a:t>solve big data problems in "real time” (or useful time)</a:t>
            </a:r>
          </a:p>
        </p:txBody>
      </p:sp>
      <p:sp>
        <p:nvSpPr>
          <p:cNvPr id="7" name="Text Box 2">
            <a:extLst>
              <a:ext uri="{FF2B5EF4-FFF2-40B4-BE49-F238E27FC236}">
                <a16:creationId xmlns:a16="http://schemas.microsoft.com/office/drawing/2014/main" id="{F441F60F-C7FA-F31A-F761-84EF073EF63E}"/>
              </a:ext>
            </a:extLst>
          </p:cNvPr>
          <p:cNvSpPr txBox="1">
            <a:spLocks noChangeArrowheads="1"/>
          </p:cNvSpPr>
          <p:nvPr/>
        </p:nvSpPr>
        <p:spPr bwMode="auto">
          <a:xfrm>
            <a:off x="382203" y="1612092"/>
            <a:ext cx="5578643" cy="646331"/>
          </a:xfrm>
          <a:prstGeom prst="rect">
            <a:avLst/>
          </a:prstGeom>
          <a:noFill/>
          <a:ln w="9525">
            <a:noFill/>
            <a:miter lim="800000"/>
            <a:headEnd/>
            <a:tailEnd/>
          </a:ln>
        </p:spPr>
        <p:txBody>
          <a:bodyPr wrap="none">
            <a:spAutoFit/>
          </a:bodyPr>
          <a:lstStyle/>
          <a:p>
            <a:pPr algn="ctr" eaLnBrk="0" hangingPunct="0"/>
            <a:r>
              <a:rPr lang="it-IT" sz="3600" dirty="0" err="1">
                <a:solidFill>
                  <a:srgbClr val="FF0000"/>
                </a:solidFill>
              </a:rPr>
              <a:t>S</a:t>
            </a:r>
            <a:r>
              <a:rPr lang="it-IT" sz="3600" baseline="0" dirty="0" err="1">
                <a:solidFill>
                  <a:srgbClr val="FF0000"/>
                </a:solidFill>
              </a:rPr>
              <a:t>upercomputing</a:t>
            </a:r>
            <a:r>
              <a:rPr lang="it-IT" sz="3600" dirty="0">
                <a:solidFill>
                  <a:srgbClr val="FF0000"/>
                </a:solidFill>
              </a:rPr>
              <a:t>, in order to </a:t>
            </a:r>
            <a:endParaRPr lang="it-IT" sz="3600" baseline="0" dirty="0">
              <a:solidFill>
                <a:srgbClr val="FF0000"/>
              </a:solidFill>
            </a:endParaRPr>
          </a:p>
        </p:txBody>
      </p:sp>
      <p:sp>
        <p:nvSpPr>
          <p:cNvPr id="8" name="Freccia in giù 7">
            <a:extLst>
              <a:ext uri="{FF2B5EF4-FFF2-40B4-BE49-F238E27FC236}">
                <a16:creationId xmlns:a16="http://schemas.microsoft.com/office/drawing/2014/main" id="{BE1C2854-59BC-3153-5434-85A34408190B}"/>
              </a:ext>
            </a:extLst>
          </p:cNvPr>
          <p:cNvSpPr/>
          <p:nvPr/>
        </p:nvSpPr>
        <p:spPr>
          <a:xfrm>
            <a:off x="5098773" y="3795362"/>
            <a:ext cx="1728192" cy="12961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8824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animEffect transition="in" filter="fade">
                                      <p:cBhvr>
                                        <p:cTn id="11"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o 19">
            <a:extLst>
              <a:ext uri="{FF2B5EF4-FFF2-40B4-BE49-F238E27FC236}">
                <a16:creationId xmlns:a16="http://schemas.microsoft.com/office/drawing/2014/main" id="{3B4CADF0-9A11-87EF-F60E-82F96AF2C74F}"/>
              </a:ext>
            </a:extLst>
          </p:cNvPr>
          <p:cNvGrpSpPr>
            <a:grpSpLocks/>
          </p:cNvGrpSpPr>
          <p:nvPr/>
        </p:nvGrpSpPr>
        <p:grpSpPr bwMode="auto">
          <a:xfrm>
            <a:off x="2521184" y="2616200"/>
            <a:ext cx="3235325" cy="3421063"/>
            <a:chOff x="789785" y="2000240"/>
            <a:chExt cx="3236422" cy="3421547"/>
          </a:xfrm>
        </p:grpSpPr>
        <p:pic>
          <p:nvPicPr>
            <p:cNvPr id="6" name="Picture 3">
              <a:extLst>
                <a:ext uri="{FF2B5EF4-FFF2-40B4-BE49-F238E27FC236}">
                  <a16:creationId xmlns:a16="http://schemas.microsoft.com/office/drawing/2014/main" id="{9FBBD4EA-DC74-58E4-DA1D-9E47C5E36DC8}"/>
                </a:ext>
              </a:extLst>
            </p:cNvPr>
            <p:cNvPicPr>
              <a:picLocks noChangeAspect="1" noChangeArrowheads="1"/>
            </p:cNvPicPr>
            <p:nvPr/>
          </p:nvPicPr>
          <p:blipFill>
            <a:blip r:embed="rId2" cstate="print"/>
            <a:srcRect/>
            <a:stretch>
              <a:fillRect/>
            </a:stretch>
          </p:blipFill>
          <p:spPr bwMode="auto">
            <a:xfrm>
              <a:off x="789785" y="2000240"/>
              <a:ext cx="3222000" cy="2908354"/>
            </a:xfrm>
            <a:prstGeom prst="rect">
              <a:avLst/>
            </a:prstGeom>
            <a:noFill/>
            <a:ln w="9525">
              <a:noFill/>
              <a:miter lim="800000"/>
              <a:headEnd/>
              <a:tailEnd/>
            </a:ln>
          </p:spPr>
        </p:pic>
        <p:sp>
          <p:nvSpPr>
            <p:cNvPr id="7" name="CasellaDiTesto 16">
              <a:extLst>
                <a:ext uri="{FF2B5EF4-FFF2-40B4-BE49-F238E27FC236}">
                  <a16:creationId xmlns:a16="http://schemas.microsoft.com/office/drawing/2014/main" id="{929FFFCD-DFAD-4A63-74A5-D77FEA9D6908}"/>
                </a:ext>
              </a:extLst>
            </p:cNvPr>
            <p:cNvSpPr txBox="1">
              <a:spLocks noChangeArrowheads="1"/>
            </p:cNvSpPr>
            <p:nvPr/>
          </p:nvSpPr>
          <p:spPr bwMode="auto">
            <a:xfrm>
              <a:off x="793463" y="5124270"/>
              <a:ext cx="3232744" cy="297517"/>
            </a:xfrm>
            <a:prstGeom prst="rect">
              <a:avLst/>
            </a:prstGeom>
            <a:noFill/>
            <a:ln w="9525">
              <a:noFill/>
              <a:miter lim="800000"/>
              <a:headEnd/>
              <a:tailEnd/>
            </a:ln>
          </p:spPr>
          <p:txBody>
            <a:bodyPr wrap="none">
              <a:spAutoFit/>
            </a:bodyPr>
            <a:lstStyle/>
            <a:p>
              <a:pPr algn="ctr"/>
              <a:r>
                <a:rPr lang="it-IT" sz="2000"/>
                <a:t>Processore Intel Pentium M (single core)</a:t>
              </a:r>
              <a:endParaRPr lang="it-IT" sz="3600"/>
            </a:p>
          </p:txBody>
        </p:sp>
      </p:grpSp>
      <p:grpSp>
        <p:nvGrpSpPr>
          <p:cNvPr id="8" name="Gruppo 20">
            <a:extLst>
              <a:ext uri="{FF2B5EF4-FFF2-40B4-BE49-F238E27FC236}">
                <a16:creationId xmlns:a16="http://schemas.microsoft.com/office/drawing/2014/main" id="{F65878D9-1220-F7B1-9E60-A6ECBAE9B9AC}"/>
              </a:ext>
            </a:extLst>
          </p:cNvPr>
          <p:cNvGrpSpPr>
            <a:grpSpLocks/>
          </p:cNvGrpSpPr>
          <p:nvPr/>
        </p:nvGrpSpPr>
        <p:grpSpPr bwMode="auto">
          <a:xfrm>
            <a:off x="6859822" y="2630488"/>
            <a:ext cx="3179762" cy="3416300"/>
            <a:chOff x="5128511" y="2015233"/>
            <a:chExt cx="3180843" cy="3415745"/>
          </a:xfrm>
        </p:grpSpPr>
        <p:pic>
          <p:nvPicPr>
            <p:cNvPr id="9" name="Picture 4">
              <a:extLst>
                <a:ext uri="{FF2B5EF4-FFF2-40B4-BE49-F238E27FC236}">
                  <a16:creationId xmlns:a16="http://schemas.microsoft.com/office/drawing/2014/main" id="{6EB5A873-8825-EBE2-63B8-A05342BF9018}"/>
                </a:ext>
              </a:extLst>
            </p:cNvPr>
            <p:cNvPicPr>
              <a:picLocks noChangeAspect="1" noChangeArrowheads="1"/>
            </p:cNvPicPr>
            <p:nvPr/>
          </p:nvPicPr>
          <p:blipFill>
            <a:blip r:embed="rId3" cstate="print"/>
            <a:srcRect/>
            <a:stretch>
              <a:fillRect/>
            </a:stretch>
          </p:blipFill>
          <p:spPr bwMode="auto">
            <a:xfrm>
              <a:off x="5128511" y="2015233"/>
              <a:ext cx="3180843" cy="2892180"/>
            </a:xfrm>
            <a:prstGeom prst="rect">
              <a:avLst/>
            </a:prstGeom>
            <a:noFill/>
            <a:ln w="9525">
              <a:noFill/>
              <a:miter lim="800000"/>
              <a:headEnd/>
              <a:tailEnd/>
            </a:ln>
          </p:spPr>
        </p:pic>
        <p:sp>
          <p:nvSpPr>
            <p:cNvPr id="10" name="Rettangolo 17">
              <a:extLst>
                <a:ext uri="{FF2B5EF4-FFF2-40B4-BE49-F238E27FC236}">
                  <a16:creationId xmlns:a16="http://schemas.microsoft.com/office/drawing/2014/main" id="{740A6769-2FC6-A122-1C64-120FDC3B4C20}"/>
                </a:ext>
              </a:extLst>
            </p:cNvPr>
            <p:cNvSpPr>
              <a:spLocks noChangeArrowheads="1"/>
            </p:cNvSpPr>
            <p:nvPr/>
          </p:nvSpPr>
          <p:spPr bwMode="auto">
            <a:xfrm>
              <a:off x="5667954" y="5133461"/>
              <a:ext cx="2103333" cy="297517"/>
            </a:xfrm>
            <a:prstGeom prst="rect">
              <a:avLst/>
            </a:prstGeom>
            <a:noFill/>
            <a:ln w="9525">
              <a:noFill/>
              <a:miter lim="800000"/>
              <a:headEnd/>
              <a:tailEnd/>
            </a:ln>
          </p:spPr>
          <p:txBody>
            <a:bodyPr wrap="none">
              <a:spAutoFit/>
            </a:bodyPr>
            <a:lstStyle/>
            <a:p>
              <a:pPr algn="ctr"/>
              <a:r>
                <a:rPr lang="it-IT" sz="2000"/>
                <a:t>Processore Intel core duo</a:t>
              </a:r>
            </a:p>
          </p:txBody>
        </p:sp>
      </p:grpSp>
      <p:sp>
        <p:nvSpPr>
          <p:cNvPr id="11" name="Titolo 1">
            <a:extLst>
              <a:ext uri="{FF2B5EF4-FFF2-40B4-BE49-F238E27FC236}">
                <a16:creationId xmlns:a16="http://schemas.microsoft.com/office/drawing/2014/main" id="{12B685C1-BC5F-F19F-51B6-60B35FCA5530}"/>
              </a:ext>
            </a:extLst>
          </p:cNvPr>
          <p:cNvSpPr txBox="1">
            <a:spLocks/>
          </p:cNvSpPr>
          <p:nvPr/>
        </p:nvSpPr>
        <p:spPr>
          <a:xfrm>
            <a:off x="2881547" y="1258888"/>
            <a:ext cx="7793037" cy="615950"/>
          </a:xfrm>
          <a:prstGeom prst="rect">
            <a:avLst/>
          </a:prstGeom>
        </p:spPr>
        <p:txBody>
          <a:bodyPr/>
          <a:lstStyle/>
          <a:p>
            <a:pPr eaLnBrk="0" fontAlgn="auto" hangingPunct="0">
              <a:spcBef>
                <a:spcPts val="0"/>
              </a:spcBef>
              <a:spcAft>
                <a:spcPts val="0"/>
              </a:spcAft>
              <a:defRPr/>
            </a:pPr>
            <a:r>
              <a:rPr lang="it-IT" sz="3600" kern="0" dirty="0">
                <a:solidFill>
                  <a:schemeClr val="tx2"/>
                </a:solidFill>
                <a:latin typeface="+mj-lt"/>
                <a:ea typeface="+mj-ea"/>
                <a:cs typeface="+mj-cs"/>
              </a:rPr>
              <a:t>Multicore: </a:t>
            </a:r>
            <a:r>
              <a:rPr lang="it-IT" sz="3600" kern="0" dirty="0" err="1">
                <a:solidFill>
                  <a:schemeClr val="tx2"/>
                </a:solidFill>
                <a:latin typeface="+mj-lt"/>
                <a:ea typeface="+mj-ea"/>
                <a:cs typeface="+mj-cs"/>
              </a:rPr>
              <a:t>examples</a:t>
            </a:r>
            <a:endParaRPr lang="it-IT" sz="3600" kern="0" dirty="0">
              <a:solidFill>
                <a:schemeClr val="tx2"/>
              </a:solidFill>
              <a:latin typeface="+mj-lt"/>
              <a:ea typeface="+mj-ea"/>
              <a:cs typeface="+mj-cs"/>
            </a:endParaRPr>
          </a:p>
        </p:txBody>
      </p:sp>
    </p:spTree>
    <p:extLst>
      <p:ext uri="{BB962C8B-B14F-4D97-AF65-F5344CB8AC3E}">
        <p14:creationId xmlns:p14="http://schemas.microsoft.com/office/powerpoint/2010/main" val="259418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3">
            <a:extLst>
              <a:ext uri="{FF2B5EF4-FFF2-40B4-BE49-F238E27FC236}">
                <a16:creationId xmlns:a16="http://schemas.microsoft.com/office/drawing/2014/main" id="{6161A6BE-567D-9BDC-24A4-3145B2DC8A37}"/>
              </a:ext>
            </a:extLst>
          </p:cNvPr>
          <p:cNvSpPr txBox="1">
            <a:spLocks noChangeArrowheads="1"/>
          </p:cNvSpPr>
          <p:nvPr/>
        </p:nvSpPr>
        <p:spPr bwMode="auto">
          <a:xfrm>
            <a:off x="2157071" y="1173035"/>
            <a:ext cx="8257270" cy="769441"/>
          </a:xfrm>
          <a:prstGeom prst="rect">
            <a:avLst/>
          </a:prstGeom>
          <a:noFill/>
          <a:ln w="28575">
            <a:solidFill>
              <a:srgbClr val="FF0000"/>
            </a:solidFill>
            <a:miter lim="800000"/>
            <a:headEnd/>
            <a:tailEnd/>
          </a:ln>
        </p:spPr>
        <p:txBody>
          <a:bodyPr wrap="square">
            <a:spAutoFit/>
          </a:bodyPr>
          <a:lstStyle/>
          <a:p>
            <a:pPr algn="ctr"/>
            <a:r>
              <a:rPr lang="en-US" sz="4400" dirty="0"/>
              <a:t>Does Moore's law still hold true?</a:t>
            </a:r>
            <a:endParaRPr lang="en-GB" sz="4400" dirty="0"/>
          </a:p>
        </p:txBody>
      </p:sp>
      <p:sp>
        <p:nvSpPr>
          <p:cNvPr id="6" name="Rettangolo 5">
            <a:extLst>
              <a:ext uri="{FF2B5EF4-FFF2-40B4-BE49-F238E27FC236}">
                <a16:creationId xmlns:a16="http://schemas.microsoft.com/office/drawing/2014/main" id="{033076F5-535F-8A1B-DDFC-108170671C3F}"/>
              </a:ext>
            </a:extLst>
          </p:cNvPr>
          <p:cNvSpPr>
            <a:spLocks noChangeArrowheads="1"/>
          </p:cNvSpPr>
          <p:nvPr/>
        </p:nvSpPr>
        <p:spPr bwMode="auto">
          <a:xfrm>
            <a:off x="2444408" y="2901822"/>
            <a:ext cx="7927781" cy="3539430"/>
          </a:xfrm>
          <a:prstGeom prst="rect">
            <a:avLst/>
          </a:prstGeom>
          <a:noFill/>
          <a:ln w="9525">
            <a:noFill/>
            <a:miter lim="800000"/>
            <a:headEnd/>
            <a:tailEnd/>
          </a:ln>
        </p:spPr>
        <p:txBody>
          <a:bodyPr wrap="square">
            <a:spAutoFit/>
          </a:bodyPr>
          <a:lstStyle/>
          <a:p>
            <a:pPr algn="ctr"/>
            <a:r>
              <a:rPr lang="en-US" sz="3200" b="1" dirty="0"/>
              <a:t>It is clear that to ensure that the prediction to still be valid</a:t>
            </a:r>
          </a:p>
          <a:p>
            <a:pPr algn="ctr"/>
            <a:endParaRPr lang="en-US" sz="3200" b="1" dirty="0"/>
          </a:p>
          <a:p>
            <a:pPr algn="ctr"/>
            <a:r>
              <a:rPr lang="en-US" sz="3200" b="1" dirty="0"/>
              <a:t>(and the </a:t>
            </a:r>
            <a:r>
              <a:rPr lang="en-US" sz="3200" b="1" dirty="0" err="1"/>
              <a:t>the</a:t>
            </a:r>
            <a:r>
              <a:rPr lang="en-US" sz="3200" b="1" dirty="0"/>
              <a:t> systems growth and potential do not stop) </a:t>
            </a:r>
          </a:p>
          <a:p>
            <a:pPr algn="ctr"/>
            <a:endParaRPr lang="en-US" sz="3200" b="1" dirty="0"/>
          </a:p>
          <a:p>
            <a:pPr algn="ctr"/>
            <a:r>
              <a:rPr lang="en-US" sz="3200" b="1" dirty="0"/>
              <a:t>is undoubtedly the parallelism</a:t>
            </a:r>
            <a:endParaRPr lang="it-IT" sz="3200" b="1" dirty="0"/>
          </a:p>
        </p:txBody>
      </p:sp>
    </p:spTree>
    <p:extLst>
      <p:ext uri="{BB962C8B-B14F-4D97-AF65-F5344CB8AC3E}">
        <p14:creationId xmlns:p14="http://schemas.microsoft.com/office/powerpoint/2010/main" val="179929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031">
            <a:extLst>
              <a:ext uri="{FF2B5EF4-FFF2-40B4-BE49-F238E27FC236}">
                <a16:creationId xmlns:a16="http://schemas.microsoft.com/office/drawing/2014/main" id="{4F0B0E18-2F8B-7381-0F7E-906FC455C2FF}"/>
              </a:ext>
            </a:extLst>
          </p:cNvPr>
          <p:cNvSpPr txBox="1">
            <a:spLocks noChangeArrowheads="1"/>
          </p:cNvSpPr>
          <p:nvPr/>
        </p:nvSpPr>
        <p:spPr bwMode="auto">
          <a:xfrm>
            <a:off x="2628358" y="1871375"/>
            <a:ext cx="7620000" cy="2862322"/>
          </a:xfrm>
          <a:prstGeom prst="rect">
            <a:avLst/>
          </a:prstGeom>
          <a:gradFill rotWithShape="1">
            <a:gsLst>
              <a:gs pos="0">
                <a:srgbClr val="86BCFF"/>
              </a:gs>
              <a:gs pos="50000">
                <a:srgbClr val="B6D4FF"/>
              </a:gs>
              <a:gs pos="100000">
                <a:srgbClr val="DBE9FF"/>
              </a:gs>
            </a:gsLst>
            <a:lin ang="13500000" scaled="1"/>
          </a:gradFill>
          <a:ln w="9525">
            <a:solidFill>
              <a:srgbClr val="0066FF"/>
            </a:solidFill>
            <a:miter lim="800000"/>
            <a:headEnd/>
            <a:tailEnd/>
          </a:ln>
        </p:spPr>
        <p:txBody>
          <a:bodyPr>
            <a:spAutoFit/>
          </a:bodyPr>
          <a:lstStyle/>
          <a:p>
            <a:pPr algn="ctr" eaLnBrk="0" hangingPunct="0"/>
            <a:r>
              <a:rPr lang="en-US" sz="3600" dirty="0">
                <a:solidFill>
                  <a:schemeClr val="tx2"/>
                </a:solidFill>
              </a:rPr>
              <a:t>Currently</a:t>
            </a:r>
          </a:p>
          <a:p>
            <a:pPr algn="ctr" eaLnBrk="0" hangingPunct="0"/>
            <a:r>
              <a:rPr lang="en-US" sz="3600" b="1" dirty="0">
                <a:solidFill>
                  <a:schemeClr val="tx2"/>
                </a:solidFill>
              </a:rPr>
              <a:t>all processors</a:t>
            </a:r>
          </a:p>
          <a:p>
            <a:pPr algn="ctr" eaLnBrk="0" hangingPunct="0"/>
            <a:r>
              <a:rPr lang="en-US" sz="3600" dirty="0">
                <a:solidFill>
                  <a:schemeClr val="tx2"/>
                </a:solidFill>
              </a:rPr>
              <a:t> use different forms of parallelism, </a:t>
            </a:r>
          </a:p>
          <a:p>
            <a:pPr algn="ctr" eaLnBrk="0" hangingPunct="0"/>
            <a:r>
              <a:rPr lang="en-US" sz="3600" dirty="0">
                <a:solidFill>
                  <a:schemeClr val="tx2"/>
                </a:solidFill>
              </a:rPr>
              <a:t>and no system can be defined purely sequential anymore.</a:t>
            </a:r>
            <a:endParaRPr lang="it-IT" sz="3600" dirty="0">
              <a:solidFill>
                <a:schemeClr val="tx2"/>
              </a:solidFill>
            </a:endParaRPr>
          </a:p>
        </p:txBody>
      </p:sp>
    </p:spTree>
    <p:extLst>
      <p:ext uri="{BB962C8B-B14F-4D97-AF65-F5344CB8AC3E}">
        <p14:creationId xmlns:p14="http://schemas.microsoft.com/office/powerpoint/2010/main" val="39749251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7107EAE4-4D02-8EB8-B7C0-CA4215FFF355}"/>
              </a:ext>
            </a:extLst>
          </p:cNvPr>
          <p:cNvSpPr>
            <a:spLocks noGrp="1"/>
          </p:cNvSpPr>
          <p:nvPr>
            <p:ph type="title"/>
          </p:nvPr>
        </p:nvSpPr>
        <p:spPr>
          <a:xfrm>
            <a:off x="2580496" y="832206"/>
            <a:ext cx="11745092" cy="1143000"/>
          </a:xfrm>
        </p:spPr>
        <p:txBody>
          <a:bodyPr/>
          <a:lstStyle/>
          <a:p>
            <a:r>
              <a:rPr lang="it-IT" i="1" dirty="0" err="1"/>
              <a:t>I</a:t>
            </a:r>
            <a:r>
              <a:rPr lang="it-IT" dirty="0" err="1"/>
              <a:t>ntegrated</a:t>
            </a:r>
            <a:r>
              <a:rPr lang="it-IT" dirty="0"/>
              <a:t> </a:t>
            </a:r>
            <a:r>
              <a:rPr lang="it-IT" dirty="0" err="1"/>
              <a:t>circuits</a:t>
            </a:r>
            <a:endParaRPr lang="it-IT" dirty="0"/>
          </a:p>
        </p:txBody>
      </p:sp>
      <p:pic>
        <p:nvPicPr>
          <p:cNvPr id="6" name="Picture 2">
            <a:extLst>
              <a:ext uri="{FF2B5EF4-FFF2-40B4-BE49-F238E27FC236}">
                <a16:creationId xmlns:a16="http://schemas.microsoft.com/office/drawing/2014/main" id="{3A4DE1D2-8311-947A-ADC2-59D4706C84EA}"/>
              </a:ext>
            </a:extLst>
          </p:cNvPr>
          <p:cNvPicPr>
            <a:picLocks noChangeAspect="1" noChangeArrowheads="1"/>
          </p:cNvPicPr>
          <p:nvPr/>
        </p:nvPicPr>
        <p:blipFill>
          <a:blip r:embed="rId2" cstate="print"/>
          <a:srcRect/>
          <a:stretch>
            <a:fillRect/>
          </a:stretch>
        </p:blipFill>
        <p:spPr>
          <a:xfrm>
            <a:off x="2580496" y="1654627"/>
            <a:ext cx="1756006" cy="1195387"/>
          </a:xfrm>
          <a:prstGeom prst="rect">
            <a:avLst/>
          </a:prstGeom>
        </p:spPr>
      </p:pic>
      <p:pic>
        <p:nvPicPr>
          <p:cNvPr id="7" name="Picture 3">
            <a:extLst>
              <a:ext uri="{FF2B5EF4-FFF2-40B4-BE49-F238E27FC236}">
                <a16:creationId xmlns:a16="http://schemas.microsoft.com/office/drawing/2014/main" id="{FEAC134B-B2CD-C9EF-4E3D-F7B9993ACAD2}"/>
              </a:ext>
            </a:extLst>
          </p:cNvPr>
          <p:cNvPicPr>
            <a:picLocks noChangeAspect="1" noChangeArrowheads="1"/>
          </p:cNvPicPr>
          <p:nvPr/>
        </p:nvPicPr>
        <p:blipFill>
          <a:blip r:embed="rId3" cstate="print"/>
          <a:srcRect/>
          <a:stretch>
            <a:fillRect/>
          </a:stretch>
        </p:blipFill>
        <p:spPr bwMode="auto">
          <a:xfrm>
            <a:off x="5245695" y="1654627"/>
            <a:ext cx="1959914" cy="1214437"/>
          </a:xfrm>
          <a:prstGeom prst="rect">
            <a:avLst/>
          </a:prstGeom>
          <a:noFill/>
          <a:ln w="9525">
            <a:noFill/>
            <a:miter lim="800000"/>
            <a:headEnd/>
            <a:tailEnd/>
          </a:ln>
        </p:spPr>
      </p:pic>
      <p:pic>
        <p:nvPicPr>
          <p:cNvPr id="8" name="Picture 4">
            <a:extLst>
              <a:ext uri="{FF2B5EF4-FFF2-40B4-BE49-F238E27FC236}">
                <a16:creationId xmlns:a16="http://schemas.microsoft.com/office/drawing/2014/main" id="{6D6CF524-9FC5-0789-39EA-9D7AEA74A846}"/>
              </a:ext>
            </a:extLst>
          </p:cNvPr>
          <p:cNvPicPr>
            <a:picLocks noChangeAspect="1" noChangeArrowheads="1"/>
          </p:cNvPicPr>
          <p:nvPr/>
        </p:nvPicPr>
        <p:blipFill>
          <a:blip r:embed="rId4" cstate="print"/>
          <a:srcRect/>
          <a:stretch>
            <a:fillRect/>
          </a:stretch>
        </p:blipFill>
        <p:spPr bwMode="auto">
          <a:xfrm>
            <a:off x="8223608" y="1645102"/>
            <a:ext cx="1758405" cy="1233487"/>
          </a:xfrm>
          <a:prstGeom prst="rect">
            <a:avLst/>
          </a:prstGeom>
          <a:noFill/>
          <a:ln w="9525">
            <a:noFill/>
            <a:miter lim="800000"/>
            <a:headEnd/>
            <a:tailEnd/>
          </a:ln>
        </p:spPr>
      </p:pic>
      <p:pic>
        <p:nvPicPr>
          <p:cNvPr id="9" name="Picture 5">
            <a:extLst>
              <a:ext uri="{FF2B5EF4-FFF2-40B4-BE49-F238E27FC236}">
                <a16:creationId xmlns:a16="http://schemas.microsoft.com/office/drawing/2014/main" id="{E615D99F-80B9-BA81-F3EF-AEF1D6C63896}"/>
              </a:ext>
            </a:extLst>
          </p:cNvPr>
          <p:cNvPicPr>
            <a:picLocks noChangeAspect="1" noChangeArrowheads="1"/>
          </p:cNvPicPr>
          <p:nvPr/>
        </p:nvPicPr>
        <p:blipFill>
          <a:blip r:embed="rId5" cstate="print"/>
          <a:srcRect/>
          <a:stretch>
            <a:fillRect/>
          </a:stretch>
        </p:blipFill>
        <p:spPr bwMode="auto">
          <a:xfrm>
            <a:off x="2502946" y="4064074"/>
            <a:ext cx="1957515" cy="1243012"/>
          </a:xfrm>
          <a:prstGeom prst="rect">
            <a:avLst/>
          </a:prstGeom>
          <a:noFill/>
          <a:ln w="9525">
            <a:noFill/>
            <a:miter lim="800000"/>
            <a:headEnd/>
            <a:tailEnd/>
          </a:ln>
        </p:spPr>
      </p:pic>
      <p:pic>
        <p:nvPicPr>
          <p:cNvPr id="10" name="Picture 6">
            <a:extLst>
              <a:ext uri="{FF2B5EF4-FFF2-40B4-BE49-F238E27FC236}">
                <a16:creationId xmlns:a16="http://schemas.microsoft.com/office/drawing/2014/main" id="{D0EFEA13-B557-7922-AB89-E40B5FF8B049}"/>
              </a:ext>
            </a:extLst>
          </p:cNvPr>
          <p:cNvPicPr>
            <a:picLocks noChangeAspect="1" noChangeArrowheads="1"/>
          </p:cNvPicPr>
          <p:nvPr/>
        </p:nvPicPr>
        <p:blipFill>
          <a:blip r:embed="rId6" cstate="print"/>
          <a:srcRect/>
          <a:stretch>
            <a:fillRect/>
          </a:stretch>
        </p:blipFill>
        <p:spPr bwMode="auto">
          <a:xfrm>
            <a:off x="5311996" y="3992636"/>
            <a:ext cx="1835171" cy="1295400"/>
          </a:xfrm>
          <a:prstGeom prst="rect">
            <a:avLst/>
          </a:prstGeom>
          <a:noFill/>
          <a:ln w="9525">
            <a:noFill/>
            <a:miter lim="800000"/>
            <a:headEnd/>
            <a:tailEnd/>
          </a:ln>
        </p:spPr>
      </p:pic>
      <p:sp>
        <p:nvSpPr>
          <p:cNvPr id="11" name="CasellaDiTesto 10">
            <a:extLst>
              <a:ext uri="{FF2B5EF4-FFF2-40B4-BE49-F238E27FC236}">
                <a16:creationId xmlns:a16="http://schemas.microsoft.com/office/drawing/2014/main" id="{035E1C91-E2DB-0979-8219-FD5663001AB3}"/>
              </a:ext>
            </a:extLst>
          </p:cNvPr>
          <p:cNvSpPr txBox="1">
            <a:spLocks noChangeArrowheads="1"/>
          </p:cNvSpPr>
          <p:nvPr/>
        </p:nvSpPr>
        <p:spPr bwMode="auto">
          <a:xfrm>
            <a:off x="1677633" y="2840489"/>
            <a:ext cx="3468832" cy="1015663"/>
          </a:xfrm>
          <a:prstGeom prst="rect">
            <a:avLst/>
          </a:prstGeom>
          <a:noFill/>
          <a:ln w="9525">
            <a:noFill/>
            <a:miter lim="800000"/>
            <a:headEnd/>
            <a:tailEnd/>
          </a:ln>
        </p:spPr>
        <p:txBody>
          <a:bodyPr wrap="square">
            <a:spAutoFit/>
          </a:bodyPr>
          <a:lstStyle/>
          <a:p>
            <a:pPr algn="ctr"/>
            <a:r>
              <a:rPr lang="en-GB" sz="2000" dirty="0"/>
              <a:t>Small Scale Integration</a:t>
            </a:r>
          </a:p>
          <a:p>
            <a:pPr algn="ctr"/>
            <a:r>
              <a:rPr lang="en-GB" sz="2000" dirty="0"/>
              <a:t>5 transistor</a:t>
            </a:r>
          </a:p>
          <a:p>
            <a:pPr algn="ctr"/>
            <a:r>
              <a:rPr lang="en-GB" sz="2000" dirty="0"/>
              <a:t>(1964)</a:t>
            </a:r>
          </a:p>
        </p:txBody>
      </p:sp>
      <p:sp>
        <p:nvSpPr>
          <p:cNvPr id="12" name="CasellaDiTesto 11">
            <a:extLst>
              <a:ext uri="{FF2B5EF4-FFF2-40B4-BE49-F238E27FC236}">
                <a16:creationId xmlns:a16="http://schemas.microsoft.com/office/drawing/2014/main" id="{F4C46604-3574-3795-D2C2-A01008B1B39E}"/>
              </a:ext>
            </a:extLst>
          </p:cNvPr>
          <p:cNvSpPr txBox="1">
            <a:spLocks noChangeArrowheads="1"/>
          </p:cNvSpPr>
          <p:nvPr/>
        </p:nvSpPr>
        <p:spPr bwMode="auto">
          <a:xfrm>
            <a:off x="4181828" y="2878589"/>
            <a:ext cx="3879048" cy="1015663"/>
          </a:xfrm>
          <a:prstGeom prst="rect">
            <a:avLst/>
          </a:prstGeom>
          <a:noFill/>
          <a:ln w="9525">
            <a:noFill/>
            <a:miter lim="800000"/>
            <a:headEnd/>
            <a:tailEnd/>
          </a:ln>
        </p:spPr>
        <p:txBody>
          <a:bodyPr wrap="square">
            <a:spAutoFit/>
          </a:bodyPr>
          <a:lstStyle/>
          <a:p>
            <a:pPr algn="ctr"/>
            <a:r>
              <a:rPr lang="en-GB" sz="2000" dirty="0"/>
              <a:t>Medium Scale Integration</a:t>
            </a:r>
          </a:p>
          <a:p>
            <a:pPr algn="ctr"/>
            <a:r>
              <a:rPr lang="en-GB" sz="2000" dirty="0"/>
              <a:t>180 transistor</a:t>
            </a:r>
          </a:p>
          <a:p>
            <a:pPr algn="ctr"/>
            <a:r>
              <a:rPr lang="en-GB" sz="2000" dirty="0"/>
              <a:t>(1968)</a:t>
            </a:r>
          </a:p>
        </p:txBody>
      </p:sp>
      <p:sp>
        <p:nvSpPr>
          <p:cNvPr id="13" name="CasellaDiTesto 12">
            <a:extLst>
              <a:ext uri="{FF2B5EF4-FFF2-40B4-BE49-F238E27FC236}">
                <a16:creationId xmlns:a16="http://schemas.microsoft.com/office/drawing/2014/main" id="{C6E21C3E-AF11-4E3E-F075-E634832E2EFC}"/>
              </a:ext>
            </a:extLst>
          </p:cNvPr>
          <p:cNvSpPr txBox="1">
            <a:spLocks noChangeArrowheads="1"/>
          </p:cNvSpPr>
          <p:nvPr/>
        </p:nvSpPr>
        <p:spPr bwMode="auto">
          <a:xfrm>
            <a:off x="7355239" y="2878589"/>
            <a:ext cx="3490422" cy="1015663"/>
          </a:xfrm>
          <a:prstGeom prst="rect">
            <a:avLst/>
          </a:prstGeom>
          <a:noFill/>
          <a:ln w="9525">
            <a:noFill/>
            <a:miter lim="800000"/>
            <a:headEnd/>
            <a:tailEnd/>
          </a:ln>
        </p:spPr>
        <p:txBody>
          <a:bodyPr wrap="square">
            <a:spAutoFit/>
          </a:bodyPr>
          <a:lstStyle/>
          <a:p>
            <a:pPr algn="ctr"/>
            <a:r>
              <a:rPr lang="en-GB" sz="2000" dirty="0"/>
              <a:t>Large Scale Integration</a:t>
            </a:r>
          </a:p>
          <a:p>
            <a:pPr algn="ctr"/>
            <a:r>
              <a:rPr lang="en-GB" sz="2000" dirty="0"/>
              <a:t>10000 transistor</a:t>
            </a:r>
          </a:p>
          <a:p>
            <a:pPr algn="ctr"/>
            <a:r>
              <a:rPr lang="en-GB" sz="2000" dirty="0"/>
              <a:t>(1976)</a:t>
            </a:r>
          </a:p>
        </p:txBody>
      </p:sp>
      <p:sp>
        <p:nvSpPr>
          <p:cNvPr id="14" name="CasellaDiTesto 13">
            <a:extLst>
              <a:ext uri="{FF2B5EF4-FFF2-40B4-BE49-F238E27FC236}">
                <a16:creationId xmlns:a16="http://schemas.microsoft.com/office/drawing/2014/main" id="{590C55DD-7612-1C28-3723-AFCFD193148A}"/>
              </a:ext>
            </a:extLst>
          </p:cNvPr>
          <p:cNvSpPr txBox="1">
            <a:spLocks noChangeArrowheads="1"/>
          </p:cNvSpPr>
          <p:nvPr/>
        </p:nvSpPr>
        <p:spPr bwMode="auto">
          <a:xfrm>
            <a:off x="1089904" y="5288036"/>
            <a:ext cx="4222092" cy="1015663"/>
          </a:xfrm>
          <a:prstGeom prst="rect">
            <a:avLst/>
          </a:prstGeom>
          <a:noFill/>
          <a:ln w="9525">
            <a:noFill/>
            <a:miter lim="800000"/>
            <a:headEnd/>
            <a:tailEnd/>
          </a:ln>
        </p:spPr>
        <p:txBody>
          <a:bodyPr wrap="square">
            <a:spAutoFit/>
          </a:bodyPr>
          <a:lstStyle/>
          <a:p>
            <a:pPr algn="ctr"/>
            <a:r>
              <a:rPr lang="en-GB" sz="2000" dirty="0"/>
              <a:t>Very Large Scale Integration</a:t>
            </a:r>
          </a:p>
          <a:p>
            <a:pPr algn="ctr"/>
            <a:r>
              <a:rPr lang="en-GB" sz="2000" dirty="0"/>
              <a:t>132000 transistor</a:t>
            </a:r>
          </a:p>
          <a:p>
            <a:pPr algn="ctr"/>
            <a:r>
              <a:rPr lang="en-GB" sz="2000" dirty="0"/>
              <a:t>(~1983)</a:t>
            </a:r>
          </a:p>
        </p:txBody>
      </p:sp>
      <p:sp>
        <p:nvSpPr>
          <p:cNvPr id="15" name="CasellaDiTesto 14">
            <a:extLst>
              <a:ext uri="{FF2B5EF4-FFF2-40B4-BE49-F238E27FC236}">
                <a16:creationId xmlns:a16="http://schemas.microsoft.com/office/drawing/2014/main" id="{21C4228E-1BF0-7C52-91CA-D2A07BAC62D8}"/>
              </a:ext>
            </a:extLst>
          </p:cNvPr>
          <p:cNvSpPr txBox="1">
            <a:spLocks noChangeArrowheads="1"/>
          </p:cNvSpPr>
          <p:nvPr/>
        </p:nvSpPr>
        <p:spPr bwMode="auto">
          <a:xfrm>
            <a:off x="4099791" y="5289890"/>
            <a:ext cx="4315651" cy="1015663"/>
          </a:xfrm>
          <a:prstGeom prst="rect">
            <a:avLst/>
          </a:prstGeom>
          <a:noFill/>
          <a:ln w="9525">
            <a:noFill/>
            <a:miter lim="800000"/>
            <a:headEnd/>
            <a:tailEnd/>
          </a:ln>
        </p:spPr>
        <p:txBody>
          <a:bodyPr wrap="square">
            <a:spAutoFit/>
          </a:bodyPr>
          <a:lstStyle/>
          <a:p>
            <a:pPr algn="ctr"/>
            <a:r>
              <a:rPr lang="en-GB" sz="2000" dirty="0"/>
              <a:t>Ultra Large Scale Integration</a:t>
            </a:r>
          </a:p>
          <a:p>
            <a:pPr algn="ctr"/>
            <a:r>
              <a:rPr lang="en-GB" sz="2000" dirty="0"/>
              <a:t>7500000 transistor</a:t>
            </a:r>
          </a:p>
          <a:p>
            <a:pPr algn="ctr"/>
            <a:r>
              <a:rPr lang="en-GB" sz="2000" dirty="0"/>
              <a:t>(1997)</a:t>
            </a:r>
          </a:p>
        </p:txBody>
      </p:sp>
      <p:grpSp>
        <p:nvGrpSpPr>
          <p:cNvPr id="16" name="Gruppo 20">
            <a:extLst>
              <a:ext uri="{FF2B5EF4-FFF2-40B4-BE49-F238E27FC236}">
                <a16:creationId xmlns:a16="http://schemas.microsoft.com/office/drawing/2014/main" id="{3FAD2F86-1DC8-B846-681D-FB542730E592}"/>
              </a:ext>
            </a:extLst>
          </p:cNvPr>
          <p:cNvGrpSpPr>
            <a:grpSpLocks/>
          </p:cNvGrpSpPr>
          <p:nvPr/>
        </p:nvGrpSpPr>
        <p:grpSpPr bwMode="auto">
          <a:xfrm>
            <a:off x="8068643" y="4029149"/>
            <a:ext cx="2084658" cy="1606550"/>
            <a:chOff x="4583170" y="2238791"/>
            <a:chExt cx="3180842" cy="3462373"/>
          </a:xfrm>
        </p:grpSpPr>
        <p:pic>
          <p:nvPicPr>
            <p:cNvPr id="17" name="Picture 4">
              <a:extLst>
                <a:ext uri="{FF2B5EF4-FFF2-40B4-BE49-F238E27FC236}">
                  <a16:creationId xmlns:a16="http://schemas.microsoft.com/office/drawing/2014/main" id="{14DED25D-BF5B-7354-6806-D8739B8D2FC8}"/>
                </a:ext>
              </a:extLst>
            </p:cNvPr>
            <p:cNvPicPr>
              <a:picLocks noChangeAspect="1" noChangeArrowheads="1"/>
            </p:cNvPicPr>
            <p:nvPr/>
          </p:nvPicPr>
          <p:blipFill>
            <a:blip r:embed="rId7" cstate="print"/>
            <a:srcRect/>
            <a:stretch>
              <a:fillRect/>
            </a:stretch>
          </p:blipFill>
          <p:spPr bwMode="auto">
            <a:xfrm>
              <a:off x="4583170" y="2238791"/>
              <a:ext cx="3180842" cy="2892181"/>
            </a:xfrm>
            <a:prstGeom prst="rect">
              <a:avLst/>
            </a:prstGeom>
            <a:noFill/>
            <a:ln w="9525">
              <a:noFill/>
              <a:miter lim="800000"/>
              <a:headEnd/>
              <a:tailEnd/>
            </a:ln>
          </p:spPr>
        </p:pic>
        <p:sp>
          <p:nvSpPr>
            <p:cNvPr id="18" name="Rettangolo 17">
              <a:extLst>
                <a:ext uri="{FF2B5EF4-FFF2-40B4-BE49-F238E27FC236}">
                  <a16:creationId xmlns:a16="http://schemas.microsoft.com/office/drawing/2014/main" id="{FFBDCE78-DEBF-07FE-91D4-22DB4B7BE1CD}"/>
                </a:ext>
              </a:extLst>
            </p:cNvPr>
            <p:cNvSpPr>
              <a:spLocks noChangeArrowheads="1"/>
            </p:cNvSpPr>
            <p:nvPr/>
          </p:nvSpPr>
          <p:spPr bwMode="auto">
            <a:xfrm>
              <a:off x="5667953" y="5133461"/>
              <a:ext cx="425945" cy="567703"/>
            </a:xfrm>
            <a:prstGeom prst="rect">
              <a:avLst/>
            </a:prstGeom>
            <a:noFill/>
            <a:ln w="9525">
              <a:noFill/>
              <a:miter lim="800000"/>
              <a:headEnd/>
              <a:tailEnd/>
            </a:ln>
          </p:spPr>
          <p:txBody>
            <a:bodyPr wrap="none">
              <a:spAutoFit/>
            </a:bodyPr>
            <a:lstStyle/>
            <a:p>
              <a:pPr algn="ctr"/>
              <a:endParaRPr lang="it-IT" sz="2000"/>
            </a:p>
          </p:txBody>
        </p:sp>
      </p:grpSp>
      <p:sp>
        <p:nvSpPr>
          <p:cNvPr id="19" name="Rettangolo 18">
            <a:extLst>
              <a:ext uri="{FF2B5EF4-FFF2-40B4-BE49-F238E27FC236}">
                <a16:creationId xmlns:a16="http://schemas.microsoft.com/office/drawing/2014/main" id="{252C750D-1F47-ED34-097E-F374E1195DAD}"/>
              </a:ext>
            </a:extLst>
          </p:cNvPr>
          <p:cNvSpPr>
            <a:spLocks noChangeArrowheads="1"/>
          </p:cNvSpPr>
          <p:nvPr/>
        </p:nvSpPr>
        <p:spPr bwMode="auto">
          <a:xfrm>
            <a:off x="7430962" y="5371128"/>
            <a:ext cx="3840663" cy="708025"/>
          </a:xfrm>
          <a:prstGeom prst="rect">
            <a:avLst/>
          </a:prstGeom>
          <a:noFill/>
          <a:ln w="9525">
            <a:noFill/>
            <a:miter lim="800000"/>
            <a:headEnd/>
            <a:tailEnd/>
          </a:ln>
        </p:spPr>
        <p:txBody>
          <a:bodyPr wrap="square">
            <a:spAutoFit/>
          </a:bodyPr>
          <a:lstStyle/>
          <a:p>
            <a:pPr algn="ctr"/>
            <a:r>
              <a:rPr lang="it-IT" sz="2000" dirty="0"/>
              <a:t>Processore Intel core duo</a:t>
            </a:r>
          </a:p>
          <a:p>
            <a:pPr algn="ctr"/>
            <a:r>
              <a:rPr lang="it-IT" sz="2000" dirty="0"/>
              <a:t>(2006)</a:t>
            </a:r>
          </a:p>
        </p:txBody>
      </p:sp>
      <p:sp>
        <p:nvSpPr>
          <p:cNvPr id="20" name="Rettangolo 19">
            <a:extLst>
              <a:ext uri="{FF2B5EF4-FFF2-40B4-BE49-F238E27FC236}">
                <a16:creationId xmlns:a16="http://schemas.microsoft.com/office/drawing/2014/main" id="{62ECE622-60C9-37BF-9BFE-BD5E1CB37B43}"/>
              </a:ext>
            </a:extLst>
          </p:cNvPr>
          <p:cNvSpPr>
            <a:spLocks noChangeArrowheads="1"/>
          </p:cNvSpPr>
          <p:nvPr/>
        </p:nvSpPr>
        <p:spPr bwMode="auto">
          <a:xfrm>
            <a:off x="423448" y="1949902"/>
            <a:ext cx="11334877" cy="707886"/>
          </a:xfrm>
          <a:prstGeom prst="rect">
            <a:avLst/>
          </a:prstGeom>
          <a:solidFill>
            <a:srgbClr val="FFC000"/>
          </a:solidFill>
          <a:ln w="9525">
            <a:noFill/>
            <a:miter lim="800000"/>
            <a:headEnd/>
            <a:tailEnd/>
          </a:ln>
        </p:spPr>
        <p:txBody>
          <a:bodyPr wrap="square">
            <a:spAutoFit/>
          </a:bodyPr>
          <a:lstStyle/>
          <a:p>
            <a:r>
              <a:rPr lang="en-US" sz="4000" i="1"/>
              <a:t>“The Processor is the new Transistor” [Rowen]</a:t>
            </a:r>
          </a:p>
        </p:txBody>
      </p:sp>
    </p:spTree>
    <p:extLst>
      <p:ext uri="{BB962C8B-B14F-4D97-AF65-F5344CB8AC3E}">
        <p14:creationId xmlns:p14="http://schemas.microsoft.com/office/powerpoint/2010/main" val="179865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7" presetClass="entr" presetSubtype="2"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4"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from="(-#ppt_w/2)" to="(#ppt_x)" calcmode="lin" valueType="num">
                                      <p:cBhvr>
                                        <p:cTn id="17" dur="600" fill="hold">
                                          <p:stCondLst>
                                            <p:cond delay="0"/>
                                          </p:stCondLst>
                                        </p:cTn>
                                        <p:tgtEl>
                                          <p:spTgt spid="20"/>
                                        </p:tgtEl>
                                        <p:attrNameLst>
                                          <p:attrName>ppt_x</p:attrName>
                                        </p:attrNameLst>
                                      </p:cBhvr>
                                    </p:anim>
                                    <p:anim from="0" to="-1.0" calcmode="lin" valueType="num">
                                      <p:cBhvr>
                                        <p:cTn id="18" dur="200" decel="50000" autoRev="1" fill="hold">
                                          <p:stCondLst>
                                            <p:cond delay="600"/>
                                          </p:stCondLst>
                                        </p:cTn>
                                        <p:tgtEl>
                                          <p:spTgt spid="20"/>
                                        </p:tgtEl>
                                        <p:attrNameLst>
                                          <p:attrName>xshear</p:attrName>
                                        </p:attrNameLst>
                                      </p:cBhvr>
                                    </p:anim>
                                    <p:animScale>
                                      <p:cBhvr>
                                        <p:cTn id="19" dur="200" decel="100000" autoRev="1" fill="hold">
                                          <p:stCondLst>
                                            <p:cond delay="600"/>
                                          </p:stCondLst>
                                        </p:cTn>
                                        <p:tgtEl>
                                          <p:spTgt spid="20"/>
                                        </p:tgtEl>
                                      </p:cBhvr>
                                      <p:from x="100000" y="100000"/>
                                      <p:to x="80000" y="100000"/>
                                    </p:animScale>
                                    <p:anim by="(#ppt_h/3+#ppt_w*0.1)" calcmode="lin" valueType="num">
                                      <p:cBhvr additive="sum">
                                        <p:cTn id="20" dur="200" decel="100000" autoRev="1" fill="hold">
                                          <p:stCondLst>
                                            <p:cond delay="600"/>
                                          </p:stCondLst>
                                        </p:cTn>
                                        <p:tgtEl>
                                          <p:spTgt spid="20"/>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D8643410-9D6F-2D4A-ABFF-2C441CD39787}"/>
              </a:ext>
            </a:extLst>
          </p:cNvPr>
          <p:cNvSpPr>
            <a:spLocks noGrp="1"/>
          </p:cNvSpPr>
          <p:nvPr>
            <p:ph type="title"/>
          </p:nvPr>
        </p:nvSpPr>
        <p:spPr>
          <a:xfrm>
            <a:off x="2933444" y="1442135"/>
            <a:ext cx="7772400" cy="1143000"/>
          </a:xfrm>
        </p:spPr>
        <p:txBody>
          <a:bodyPr/>
          <a:lstStyle/>
          <a:p>
            <a:r>
              <a:rPr lang="en-GB" b="1" dirty="0"/>
              <a:t>Revisiting of Moore's Law</a:t>
            </a:r>
            <a:endParaRPr lang="en-GB" dirty="0"/>
          </a:p>
        </p:txBody>
      </p:sp>
      <p:sp>
        <p:nvSpPr>
          <p:cNvPr id="6" name="Segnaposto contenuto 5">
            <a:extLst>
              <a:ext uri="{FF2B5EF4-FFF2-40B4-BE49-F238E27FC236}">
                <a16:creationId xmlns:a16="http://schemas.microsoft.com/office/drawing/2014/main" id="{F3443F78-E9F7-8229-79F5-CB946C950BCC}"/>
              </a:ext>
            </a:extLst>
          </p:cNvPr>
          <p:cNvSpPr txBox="1">
            <a:spLocks/>
          </p:cNvSpPr>
          <p:nvPr/>
        </p:nvSpPr>
        <p:spPr>
          <a:xfrm>
            <a:off x="2273025" y="3953555"/>
            <a:ext cx="8324266" cy="1031051"/>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a:ln/>
        </p:spPr>
        <p:txBody>
          <a:bodyPr wrap="none"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indent="-274320" algn="ctr">
              <a:spcBef>
                <a:spcPts val="580"/>
              </a:spcBef>
              <a:buFont typeface="Wingdings 2"/>
              <a:buNone/>
              <a:defRPr/>
            </a:pPr>
            <a:r>
              <a:rPr lang="en-US"/>
              <a:t>The </a:t>
            </a:r>
            <a:r>
              <a:rPr lang="en-US" b="1"/>
              <a:t>number of cores per chip</a:t>
            </a:r>
            <a:r>
              <a:rPr lang="en-US"/>
              <a:t> will double every two years </a:t>
            </a:r>
          </a:p>
          <a:p>
            <a:pPr marL="274320" indent="-274320" algn="ctr">
              <a:spcBef>
                <a:spcPts val="580"/>
              </a:spcBef>
              <a:buFont typeface="Wingdings 2"/>
              <a:buNone/>
              <a:defRPr/>
            </a:pPr>
            <a:r>
              <a:rPr lang="en-US"/>
              <a:t>(instead of the clock rate)</a:t>
            </a:r>
            <a:endParaRPr lang="en-GB" dirty="0"/>
          </a:p>
        </p:txBody>
      </p:sp>
    </p:spTree>
    <p:extLst>
      <p:ext uri="{BB962C8B-B14F-4D97-AF65-F5344CB8AC3E}">
        <p14:creationId xmlns:p14="http://schemas.microsoft.com/office/powerpoint/2010/main" val="421381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from="(-#ppt_w/2)" to="(#ppt_x)" calcmode="lin" valueType="num">
                                      <p:cBhvr>
                                        <p:cTn id="7" dur="600" fill="hold">
                                          <p:stCondLst>
                                            <p:cond delay="0"/>
                                          </p:stCondLst>
                                        </p:cTn>
                                        <p:tgtEl>
                                          <p:spTgt spid="6"/>
                                        </p:tgtEl>
                                        <p:attrNameLst>
                                          <p:attrName>ppt_x</p:attrName>
                                        </p:attrNameLst>
                                      </p:cBhvr>
                                    </p:anim>
                                    <p:anim from="0" to="-1.0" calcmode="lin" valueType="num">
                                      <p:cBhvr>
                                        <p:cTn id="8" dur="200" decel="50000" autoRev="1" fill="hold">
                                          <p:stCondLst>
                                            <p:cond delay="600"/>
                                          </p:stCondLst>
                                        </p:cTn>
                                        <p:tgtEl>
                                          <p:spTgt spid="6"/>
                                        </p:tgtEl>
                                        <p:attrNameLst>
                                          <p:attrName>xshear</p:attrName>
                                        </p:attrNameLst>
                                      </p:cBhvr>
                                    </p:anim>
                                    <p:animScale>
                                      <p:cBhvr>
                                        <p:cTn id="9" dur="200" decel="100000" autoRev="1" fill="hold">
                                          <p:stCondLst>
                                            <p:cond delay="600"/>
                                          </p:stCondLst>
                                        </p:cTn>
                                        <p:tgtEl>
                                          <p:spTgt spid="6"/>
                                        </p:tgtEl>
                                      </p:cBhvr>
                                      <p:from x="100000" y="100000"/>
                                      <p:to x="80000" y="100000"/>
                                    </p:animScale>
                                    <p:anim by="(#ppt_h/3+#ppt_w*0.1)" calcmode="lin" valueType="num">
                                      <p:cBhvr additive="sum">
                                        <p:cTn id="10" dur="200" decel="100000" autoRev="1" fill="hold">
                                          <p:stCondLst>
                                            <p:cond delay="600"/>
                                          </p:stCondLst>
                                        </p:cTn>
                                        <p:tgtEl>
                                          <p:spTgt spid="6"/>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D3C2A930-2506-3E59-1996-267EE8CD7455}"/>
              </a:ext>
            </a:extLst>
          </p:cNvPr>
          <p:cNvSpPr>
            <a:spLocks noGrp="1"/>
          </p:cNvSpPr>
          <p:nvPr>
            <p:ph type="title"/>
          </p:nvPr>
        </p:nvSpPr>
        <p:spPr>
          <a:xfrm>
            <a:off x="2282951" y="931297"/>
            <a:ext cx="7772400" cy="1143000"/>
          </a:xfrm>
        </p:spPr>
        <p:txBody>
          <a:bodyPr/>
          <a:lstStyle/>
          <a:p>
            <a:r>
              <a:rPr lang="en-GB" dirty="0"/>
              <a:t>Possible hardware configurations</a:t>
            </a:r>
          </a:p>
        </p:txBody>
      </p:sp>
      <p:sp>
        <p:nvSpPr>
          <p:cNvPr id="54" name="Rettangolo 53">
            <a:extLst>
              <a:ext uri="{FF2B5EF4-FFF2-40B4-BE49-F238E27FC236}">
                <a16:creationId xmlns:a16="http://schemas.microsoft.com/office/drawing/2014/main" id="{E11F58DE-0CF0-01ED-C686-B7749354C43C}"/>
              </a:ext>
            </a:extLst>
          </p:cNvPr>
          <p:cNvSpPr/>
          <p:nvPr/>
        </p:nvSpPr>
        <p:spPr>
          <a:xfrm>
            <a:off x="2187709" y="5363716"/>
            <a:ext cx="4786312" cy="10001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spcBef>
                <a:spcPts val="0"/>
              </a:spcBef>
              <a:spcAft>
                <a:spcPts val="0"/>
              </a:spcAft>
              <a:defRPr/>
            </a:pPr>
            <a:r>
              <a:rPr lang="en-US" sz="2000" dirty="0"/>
              <a:t>Small cores have reduced functionality</a:t>
            </a:r>
          </a:p>
          <a:p>
            <a:pPr algn="ctr" fontAlgn="auto">
              <a:spcBef>
                <a:spcPts val="0"/>
              </a:spcBef>
              <a:spcAft>
                <a:spcPts val="0"/>
              </a:spcAft>
              <a:defRPr/>
            </a:pPr>
            <a:r>
              <a:rPr lang="en-US" sz="2000" dirty="0"/>
              <a:t>(</a:t>
            </a:r>
            <a:r>
              <a:rPr lang="en-US" sz="2000" dirty="0" err="1"/>
              <a:t>E.g</a:t>
            </a:r>
            <a:r>
              <a:rPr lang="en-US" sz="2000" dirty="0"/>
              <a:t> .: Single precision arithmetic) </a:t>
            </a:r>
          </a:p>
          <a:p>
            <a:pPr algn="ctr" fontAlgn="auto">
              <a:spcBef>
                <a:spcPts val="0"/>
              </a:spcBef>
              <a:spcAft>
                <a:spcPts val="0"/>
              </a:spcAft>
              <a:defRPr/>
            </a:pPr>
            <a:r>
              <a:rPr lang="en-US" sz="2000" dirty="0"/>
              <a:t>or can be grouped into SIMD units</a:t>
            </a:r>
            <a:endParaRPr lang="it-IT" sz="2000" dirty="0"/>
          </a:p>
        </p:txBody>
      </p:sp>
      <p:sp>
        <p:nvSpPr>
          <p:cNvPr id="100" name="Rettangolo 99">
            <a:extLst>
              <a:ext uri="{FF2B5EF4-FFF2-40B4-BE49-F238E27FC236}">
                <a16:creationId xmlns:a16="http://schemas.microsoft.com/office/drawing/2014/main" id="{75893E30-E4E9-E6C3-3F05-8618D70C3799}"/>
              </a:ext>
            </a:extLst>
          </p:cNvPr>
          <p:cNvSpPr/>
          <p:nvPr/>
        </p:nvSpPr>
        <p:spPr>
          <a:xfrm>
            <a:off x="2838197" y="1615269"/>
            <a:ext cx="642942" cy="642942"/>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01" name="Rettangolo 100">
            <a:extLst>
              <a:ext uri="{FF2B5EF4-FFF2-40B4-BE49-F238E27FC236}">
                <a16:creationId xmlns:a16="http://schemas.microsoft.com/office/drawing/2014/main" id="{EDB876E3-8277-0708-A216-2EA26F3B2BE6}"/>
              </a:ext>
            </a:extLst>
          </p:cNvPr>
          <p:cNvSpPr/>
          <p:nvPr/>
        </p:nvSpPr>
        <p:spPr>
          <a:xfrm>
            <a:off x="3552577" y="1615269"/>
            <a:ext cx="642942" cy="642942"/>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02" name="Rettangolo 101">
            <a:extLst>
              <a:ext uri="{FF2B5EF4-FFF2-40B4-BE49-F238E27FC236}">
                <a16:creationId xmlns:a16="http://schemas.microsoft.com/office/drawing/2014/main" id="{7B171D10-0C55-DE18-2FF1-5064F1847960}"/>
              </a:ext>
            </a:extLst>
          </p:cNvPr>
          <p:cNvSpPr/>
          <p:nvPr/>
        </p:nvSpPr>
        <p:spPr>
          <a:xfrm>
            <a:off x="2838197" y="2329649"/>
            <a:ext cx="642942" cy="642942"/>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03" name="Rettangolo 102">
            <a:extLst>
              <a:ext uri="{FF2B5EF4-FFF2-40B4-BE49-F238E27FC236}">
                <a16:creationId xmlns:a16="http://schemas.microsoft.com/office/drawing/2014/main" id="{A19B396F-FE18-8D2F-7543-A2CF6CC50E95}"/>
              </a:ext>
            </a:extLst>
          </p:cNvPr>
          <p:cNvSpPr/>
          <p:nvPr/>
        </p:nvSpPr>
        <p:spPr>
          <a:xfrm>
            <a:off x="3552577" y="2329649"/>
            <a:ext cx="642942" cy="642942"/>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04" name="Rettangolo 103">
            <a:extLst>
              <a:ext uri="{FF2B5EF4-FFF2-40B4-BE49-F238E27FC236}">
                <a16:creationId xmlns:a16="http://schemas.microsoft.com/office/drawing/2014/main" id="{EE29F608-391C-52D5-4094-5FCDBFDF4A85}"/>
              </a:ext>
            </a:extLst>
          </p:cNvPr>
          <p:cNvSpPr/>
          <p:nvPr/>
        </p:nvSpPr>
        <p:spPr>
          <a:xfrm>
            <a:off x="2838197" y="1615269"/>
            <a:ext cx="642942" cy="642942"/>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05" name="Rettangolo 104">
            <a:extLst>
              <a:ext uri="{FF2B5EF4-FFF2-40B4-BE49-F238E27FC236}">
                <a16:creationId xmlns:a16="http://schemas.microsoft.com/office/drawing/2014/main" id="{4032B9E0-B49C-8295-271E-BEBF3E048254}"/>
              </a:ext>
            </a:extLst>
          </p:cNvPr>
          <p:cNvSpPr/>
          <p:nvPr/>
        </p:nvSpPr>
        <p:spPr>
          <a:xfrm>
            <a:off x="2838197" y="2329649"/>
            <a:ext cx="642942" cy="642942"/>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06" name="Rettangolo 105">
            <a:extLst>
              <a:ext uri="{FF2B5EF4-FFF2-40B4-BE49-F238E27FC236}">
                <a16:creationId xmlns:a16="http://schemas.microsoft.com/office/drawing/2014/main" id="{EE1E4C87-B13F-D2E4-0D50-1C310AB0A6E6}"/>
              </a:ext>
            </a:extLst>
          </p:cNvPr>
          <p:cNvSpPr/>
          <p:nvPr/>
        </p:nvSpPr>
        <p:spPr>
          <a:xfrm>
            <a:off x="3552577" y="1615269"/>
            <a:ext cx="642942" cy="642942"/>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07" name="Rettangolo 106">
            <a:extLst>
              <a:ext uri="{FF2B5EF4-FFF2-40B4-BE49-F238E27FC236}">
                <a16:creationId xmlns:a16="http://schemas.microsoft.com/office/drawing/2014/main" id="{D28F5161-B1AB-AF3E-BE9E-653846DC911B}"/>
              </a:ext>
            </a:extLst>
          </p:cNvPr>
          <p:cNvSpPr/>
          <p:nvPr/>
        </p:nvSpPr>
        <p:spPr>
          <a:xfrm>
            <a:off x="3552577" y="2329649"/>
            <a:ext cx="285752" cy="285752"/>
          </a:xfrm>
          <a:prstGeom prst="rect">
            <a:avLst/>
          </a:prstGeom>
          <a:solidFill>
            <a:srgbClr val="92D05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08" name="Rettangolo 107">
            <a:extLst>
              <a:ext uri="{FF2B5EF4-FFF2-40B4-BE49-F238E27FC236}">
                <a16:creationId xmlns:a16="http://schemas.microsoft.com/office/drawing/2014/main" id="{19B4B146-41C8-C8DD-22BA-4753379F63BA}"/>
              </a:ext>
            </a:extLst>
          </p:cNvPr>
          <p:cNvSpPr/>
          <p:nvPr/>
        </p:nvSpPr>
        <p:spPr>
          <a:xfrm>
            <a:off x="3909767" y="2329649"/>
            <a:ext cx="285752" cy="285752"/>
          </a:xfrm>
          <a:prstGeom prst="rect">
            <a:avLst/>
          </a:prstGeom>
          <a:solidFill>
            <a:srgbClr val="92D05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09" name="Rettangolo 108">
            <a:extLst>
              <a:ext uri="{FF2B5EF4-FFF2-40B4-BE49-F238E27FC236}">
                <a16:creationId xmlns:a16="http://schemas.microsoft.com/office/drawing/2014/main" id="{133621B6-7D07-509E-1F5A-735D3FAFEDB6}"/>
              </a:ext>
            </a:extLst>
          </p:cNvPr>
          <p:cNvSpPr/>
          <p:nvPr/>
        </p:nvSpPr>
        <p:spPr>
          <a:xfrm>
            <a:off x="3909767" y="2686839"/>
            <a:ext cx="285752" cy="285752"/>
          </a:xfrm>
          <a:prstGeom prst="rect">
            <a:avLst/>
          </a:prstGeom>
          <a:solidFill>
            <a:srgbClr val="92D05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10" name="Rettangolo 109">
            <a:extLst>
              <a:ext uri="{FF2B5EF4-FFF2-40B4-BE49-F238E27FC236}">
                <a16:creationId xmlns:a16="http://schemas.microsoft.com/office/drawing/2014/main" id="{43E99451-AD47-1105-6E4C-8041F7CE98A7}"/>
              </a:ext>
            </a:extLst>
          </p:cNvPr>
          <p:cNvSpPr/>
          <p:nvPr/>
        </p:nvSpPr>
        <p:spPr>
          <a:xfrm>
            <a:off x="3552577" y="2686839"/>
            <a:ext cx="285752" cy="285752"/>
          </a:xfrm>
          <a:prstGeom prst="rect">
            <a:avLst/>
          </a:prstGeom>
          <a:solidFill>
            <a:srgbClr val="92D05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11" name="Rettangolo 110">
            <a:extLst>
              <a:ext uri="{FF2B5EF4-FFF2-40B4-BE49-F238E27FC236}">
                <a16:creationId xmlns:a16="http://schemas.microsoft.com/office/drawing/2014/main" id="{8443A08D-6B33-D966-6961-5AB7BF803AEB}"/>
              </a:ext>
            </a:extLst>
          </p:cNvPr>
          <p:cNvSpPr/>
          <p:nvPr/>
        </p:nvSpPr>
        <p:spPr>
          <a:xfrm>
            <a:off x="5133737" y="4615665"/>
            <a:ext cx="642942" cy="642942"/>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12" name="Rettangolo 111">
            <a:extLst>
              <a:ext uri="{FF2B5EF4-FFF2-40B4-BE49-F238E27FC236}">
                <a16:creationId xmlns:a16="http://schemas.microsoft.com/office/drawing/2014/main" id="{18AE0C2F-B647-9789-17D2-0DF0C2DF9AFA}"/>
              </a:ext>
            </a:extLst>
          </p:cNvPr>
          <p:cNvSpPr/>
          <p:nvPr/>
        </p:nvSpPr>
        <p:spPr>
          <a:xfrm>
            <a:off x="5124213" y="3901285"/>
            <a:ext cx="642942" cy="642942"/>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13" name="Rettangolo 112">
            <a:extLst>
              <a:ext uri="{FF2B5EF4-FFF2-40B4-BE49-F238E27FC236}">
                <a16:creationId xmlns:a16="http://schemas.microsoft.com/office/drawing/2014/main" id="{35E488D9-6763-BF2B-2834-23DCBFA1A912}"/>
              </a:ext>
            </a:extLst>
          </p:cNvPr>
          <p:cNvSpPr/>
          <p:nvPr/>
        </p:nvSpPr>
        <p:spPr>
          <a:xfrm>
            <a:off x="5838593" y="3910809"/>
            <a:ext cx="285752" cy="285752"/>
          </a:xfrm>
          <a:prstGeom prst="rect">
            <a:avLst/>
          </a:prstGeom>
          <a:solidFill>
            <a:srgbClr val="92D05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14" name="Rettangolo 113">
            <a:extLst>
              <a:ext uri="{FF2B5EF4-FFF2-40B4-BE49-F238E27FC236}">
                <a16:creationId xmlns:a16="http://schemas.microsoft.com/office/drawing/2014/main" id="{839F19C0-9BB2-2FEF-651D-0BF954FD8E6C}"/>
              </a:ext>
            </a:extLst>
          </p:cNvPr>
          <p:cNvSpPr/>
          <p:nvPr/>
        </p:nvSpPr>
        <p:spPr>
          <a:xfrm>
            <a:off x="6195783" y="3901285"/>
            <a:ext cx="285752" cy="285752"/>
          </a:xfrm>
          <a:prstGeom prst="rect">
            <a:avLst/>
          </a:prstGeom>
          <a:solidFill>
            <a:srgbClr val="92D05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15" name="Rettangolo 114">
            <a:extLst>
              <a:ext uri="{FF2B5EF4-FFF2-40B4-BE49-F238E27FC236}">
                <a16:creationId xmlns:a16="http://schemas.microsoft.com/office/drawing/2014/main" id="{2AAB44EE-100F-EB28-7FDD-95396429E8CA}"/>
              </a:ext>
            </a:extLst>
          </p:cNvPr>
          <p:cNvSpPr/>
          <p:nvPr/>
        </p:nvSpPr>
        <p:spPr>
          <a:xfrm>
            <a:off x="6195783" y="4258475"/>
            <a:ext cx="285752" cy="285752"/>
          </a:xfrm>
          <a:prstGeom prst="rect">
            <a:avLst/>
          </a:prstGeom>
          <a:solidFill>
            <a:srgbClr val="92D05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16" name="Rettangolo 115">
            <a:extLst>
              <a:ext uri="{FF2B5EF4-FFF2-40B4-BE49-F238E27FC236}">
                <a16:creationId xmlns:a16="http://schemas.microsoft.com/office/drawing/2014/main" id="{D8F35D15-695A-6E3F-CB6C-E742E6BAB452}"/>
              </a:ext>
            </a:extLst>
          </p:cNvPr>
          <p:cNvSpPr/>
          <p:nvPr/>
        </p:nvSpPr>
        <p:spPr>
          <a:xfrm>
            <a:off x="5838593" y="4258475"/>
            <a:ext cx="285752" cy="285752"/>
          </a:xfrm>
          <a:prstGeom prst="rect">
            <a:avLst/>
          </a:prstGeom>
          <a:solidFill>
            <a:srgbClr val="92D05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17" name="Rettangolo 116">
            <a:extLst>
              <a:ext uri="{FF2B5EF4-FFF2-40B4-BE49-F238E27FC236}">
                <a16:creationId xmlns:a16="http://schemas.microsoft.com/office/drawing/2014/main" id="{04430ECD-531E-CB14-B4DC-DB7B3B9BD672}"/>
              </a:ext>
            </a:extLst>
          </p:cNvPr>
          <p:cNvSpPr/>
          <p:nvPr/>
        </p:nvSpPr>
        <p:spPr>
          <a:xfrm>
            <a:off x="5838593" y="4615665"/>
            <a:ext cx="285752" cy="285752"/>
          </a:xfrm>
          <a:prstGeom prst="rect">
            <a:avLst/>
          </a:prstGeom>
          <a:solidFill>
            <a:srgbClr val="92D05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18" name="Rettangolo 117">
            <a:extLst>
              <a:ext uri="{FF2B5EF4-FFF2-40B4-BE49-F238E27FC236}">
                <a16:creationId xmlns:a16="http://schemas.microsoft.com/office/drawing/2014/main" id="{4AE5435C-D32F-10CE-89F4-AC0E95B21208}"/>
              </a:ext>
            </a:extLst>
          </p:cNvPr>
          <p:cNvSpPr/>
          <p:nvPr/>
        </p:nvSpPr>
        <p:spPr>
          <a:xfrm>
            <a:off x="6195783" y="4615665"/>
            <a:ext cx="285752" cy="285752"/>
          </a:xfrm>
          <a:prstGeom prst="rect">
            <a:avLst/>
          </a:prstGeom>
          <a:solidFill>
            <a:srgbClr val="92D05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19" name="Rettangolo 118">
            <a:extLst>
              <a:ext uri="{FF2B5EF4-FFF2-40B4-BE49-F238E27FC236}">
                <a16:creationId xmlns:a16="http://schemas.microsoft.com/office/drawing/2014/main" id="{544CCC57-091B-5442-9FD7-DEA8B31BBD05}"/>
              </a:ext>
            </a:extLst>
          </p:cNvPr>
          <p:cNvSpPr/>
          <p:nvPr/>
        </p:nvSpPr>
        <p:spPr>
          <a:xfrm>
            <a:off x="6195783" y="4972855"/>
            <a:ext cx="285752" cy="285752"/>
          </a:xfrm>
          <a:prstGeom prst="rect">
            <a:avLst/>
          </a:prstGeom>
          <a:solidFill>
            <a:srgbClr val="92D05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20" name="Rettangolo 119">
            <a:extLst>
              <a:ext uri="{FF2B5EF4-FFF2-40B4-BE49-F238E27FC236}">
                <a16:creationId xmlns:a16="http://schemas.microsoft.com/office/drawing/2014/main" id="{F6A93D98-015B-774A-995C-0B4C5B5A666D}"/>
              </a:ext>
            </a:extLst>
          </p:cNvPr>
          <p:cNvSpPr/>
          <p:nvPr/>
        </p:nvSpPr>
        <p:spPr>
          <a:xfrm>
            <a:off x="5838593" y="4972855"/>
            <a:ext cx="285752" cy="285752"/>
          </a:xfrm>
          <a:prstGeom prst="rect">
            <a:avLst/>
          </a:prstGeom>
          <a:solidFill>
            <a:srgbClr val="92D05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21" name="Rettangolo 120">
            <a:extLst>
              <a:ext uri="{FF2B5EF4-FFF2-40B4-BE49-F238E27FC236}">
                <a16:creationId xmlns:a16="http://schemas.microsoft.com/office/drawing/2014/main" id="{F3015568-D3B8-483B-657D-3FA0E726FD2D}"/>
              </a:ext>
            </a:extLst>
          </p:cNvPr>
          <p:cNvSpPr/>
          <p:nvPr/>
        </p:nvSpPr>
        <p:spPr>
          <a:xfrm>
            <a:off x="7410229" y="1615269"/>
            <a:ext cx="642942" cy="642942"/>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22" name="Rettangolo 121">
            <a:extLst>
              <a:ext uri="{FF2B5EF4-FFF2-40B4-BE49-F238E27FC236}">
                <a16:creationId xmlns:a16="http://schemas.microsoft.com/office/drawing/2014/main" id="{1B5B11C0-7C02-1815-353E-6C06D01BCC41}"/>
              </a:ext>
            </a:extLst>
          </p:cNvPr>
          <p:cNvSpPr/>
          <p:nvPr/>
        </p:nvSpPr>
        <p:spPr>
          <a:xfrm>
            <a:off x="8124609" y="1615269"/>
            <a:ext cx="285752" cy="285752"/>
          </a:xfrm>
          <a:prstGeom prst="rect">
            <a:avLst/>
          </a:prstGeom>
          <a:solidFill>
            <a:srgbClr val="92D05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23" name="Rettangolo 122">
            <a:extLst>
              <a:ext uri="{FF2B5EF4-FFF2-40B4-BE49-F238E27FC236}">
                <a16:creationId xmlns:a16="http://schemas.microsoft.com/office/drawing/2014/main" id="{7A0E5A95-9E2B-B8A2-6EDD-858BA45B98B5}"/>
              </a:ext>
            </a:extLst>
          </p:cNvPr>
          <p:cNvSpPr/>
          <p:nvPr/>
        </p:nvSpPr>
        <p:spPr>
          <a:xfrm>
            <a:off x="8124609" y="1972459"/>
            <a:ext cx="285752" cy="285752"/>
          </a:xfrm>
          <a:prstGeom prst="rect">
            <a:avLst/>
          </a:prstGeom>
          <a:solidFill>
            <a:srgbClr val="92D05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24" name="Rettangolo 123">
            <a:extLst>
              <a:ext uri="{FF2B5EF4-FFF2-40B4-BE49-F238E27FC236}">
                <a16:creationId xmlns:a16="http://schemas.microsoft.com/office/drawing/2014/main" id="{7219FEB8-0F37-3198-FD3C-BAA45AA71462}"/>
              </a:ext>
            </a:extLst>
          </p:cNvPr>
          <p:cNvSpPr/>
          <p:nvPr/>
        </p:nvSpPr>
        <p:spPr>
          <a:xfrm>
            <a:off x="8481799" y="1972459"/>
            <a:ext cx="285752" cy="285752"/>
          </a:xfrm>
          <a:prstGeom prst="rect">
            <a:avLst/>
          </a:prstGeom>
          <a:solidFill>
            <a:srgbClr val="92D05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25" name="Rettangolo 124">
            <a:extLst>
              <a:ext uri="{FF2B5EF4-FFF2-40B4-BE49-F238E27FC236}">
                <a16:creationId xmlns:a16="http://schemas.microsoft.com/office/drawing/2014/main" id="{8EE128DF-6AFA-AAB3-E7DD-E808057BE875}"/>
              </a:ext>
            </a:extLst>
          </p:cNvPr>
          <p:cNvSpPr/>
          <p:nvPr/>
        </p:nvSpPr>
        <p:spPr>
          <a:xfrm>
            <a:off x="8481799" y="1615269"/>
            <a:ext cx="285752" cy="285752"/>
          </a:xfrm>
          <a:prstGeom prst="rect">
            <a:avLst/>
          </a:prstGeom>
          <a:solidFill>
            <a:srgbClr val="92D05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26" name="Rettangolo 125">
            <a:extLst>
              <a:ext uri="{FF2B5EF4-FFF2-40B4-BE49-F238E27FC236}">
                <a16:creationId xmlns:a16="http://schemas.microsoft.com/office/drawing/2014/main" id="{BBF06F57-250C-5A3A-F9E5-F2CABC201247}"/>
              </a:ext>
            </a:extLst>
          </p:cNvPr>
          <p:cNvSpPr/>
          <p:nvPr/>
        </p:nvSpPr>
        <p:spPr>
          <a:xfrm>
            <a:off x="7410229" y="2329649"/>
            <a:ext cx="285752" cy="285752"/>
          </a:xfrm>
          <a:prstGeom prst="rect">
            <a:avLst/>
          </a:prstGeom>
          <a:solidFill>
            <a:srgbClr val="92D05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27" name="Rettangolo 126">
            <a:extLst>
              <a:ext uri="{FF2B5EF4-FFF2-40B4-BE49-F238E27FC236}">
                <a16:creationId xmlns:a16="http://schemas.microsoft.com/office/drawing/2014/main" id="{84E3E480-A89D-F459-41DA-A4453D21A953}"/>
              </a:ext>
            </a:extLst>
          </p:cNvPr>
          <p:cNvSpPr/>
          <p:nvPr/>
        </p:nvSpPr>
        <p:spPr>
          <a:xfrm>
            <a:off x="7767419" y="2329649"/>
            <a:ext cx="285752" cy="285752"/>
          </a:xfrm>
          <a:prstGeom prst="rect">
            <a:avLst/>
          </a:prstGeom>
          <a:solidFill>
            <a:srgbClr val="92D05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28" name="Rettangolo 127">
            <a:extLst>
              <a:ext uri="{FF2B5EF4-FFF2-40B4-BE49-F238E27FC236}">
                <a16:creationId xmlns:a16="http://schemas.microsoft.com/office/drawing/2014/main" id="{37DCD1DD-4D59-79EB-3F27-BD3F2E235C47}"/>
              </a:ext>
            </a:extLst>
          </p:cNvPr>
          <p:cNvSpPr/>
          <p:nvPr/>
        </p:nvSpPr>
        <p:spPr>
          <a:xfrm>
            <a:off x="8124609" y="2329649"/>
            <a:ext cx="285752" cy="285752"/>
          </a:xfrm>
          <a:prstGeom prst="rect">
            <a:avLst/>
          </a:prstGeom>
          <a:solidFill>
            <a:srgbClr val="92D05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29" name="Rettangolo 128">
            <a:extLst>
              <a:ext uri="{FF2B5EF4-FFF2-40B4-BE49-F238E27FC236}">
                <a16:creationId xmlns:a16="http://schemas.microsoft.com/office/drawing/2014/main" id="{6B1CA317-728D-6958-51F7-9627F31855E0}"/>
              </a:ext>
            </a:extLst>
          </p:cNvPr>
          <p:cNvSpPr/>
          <p:nvPr/>
        </p:nvSpPr>
        <p:spPr>
          <a:xfrm>
            <a:off x="8481799" y="2329649"/>
            <a:ext cx="285752" cy="285752"/>
          </a:xfrm>
          <a:prstGeom prst="rect">
            <a:avLst/>
          </a:prstGeom>
          <a:solidFill>
            <a:srgbClr val="92D05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30" name="Rettangolo 129">
            <a:extLst>
              <a:ext uri="{FF2B5EF4-FFF2-40B4-BE49-F238E27FC236}">
                <a16:creationId xmlns:a16="http://schemas.microsoft.com/office/drawing/2014/main" id="{D0AEB3FB-EFC1-488C-214F-873297271C49}"/>
              </a:ext>
            </a:extLst>
          </p:cNvPr>
          <p:cNvSpPr/>
          <p:nvPr/>
        </p:nvSpPr>
        <p:spPr>
          <a:xfrm>
            <a:off x="8481799" y="2686839"/>
            <a:ext cx="285752" cy="285752"/>
          </a:xfrm>
          <a:prstGeom prst="rect">
            <a:avLst/>
          </a:prstGeom>
          <a:solidFill>
            <a:srgbClr val="92D05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31" name="Rettangolo 130">
            <a:extLst>
              <a:ext uri="{FF2B5EF4-FFF2-40B4-BE49-F238E27FC236}">
                <a16:creationId xmlns:a16="http://schemas.microsoft.com/office/drawing/2014/main" id="{508C7CE2-15B0-61BD-B682-4CEAFC09BCAD}"/>
              </a:ext>
            </a:extLst>
          </p:cNvPr>
          <p:cNvSpPr/>
          <p:nvPr/>
        </p:nvSpPr>
        <p:spPr>
          <a:xfrm>
            <a:off x="8124609" y="2686839"/>
            <a:ext cx="285752" cy="285752"/>
          </a:xfrm>
          <a:prstGeom prst="rect">
            <a:avLst/>
          </a:prstGeom>
          <a:solidFill>
            <a:srgbClr val="92D05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32" name="Rettangolo 131">
            <a:extLst>
              <a:ext uri="{FF2B5EF4-FFF2-40B4-BE49-F238E27FC236}">
                <a16:creationId xmlns:a16="http://schemas.microsoft.com/office/drawing/2014/main" id="{DDA24E9F-F29D-3839-274C-DDE308D772A2}"/>
              </a:ext>
            </a:extLst>
          </p:cNvPr>
          <p:cNvSpPr/>
          <p:nvPr/>
        </p:nvSpPr>
        <p:spPr>
          <a:xfrm>
            <a:off x="7767419" y="2686839"/>
            <a:ext cx="285752" cy="285752"/>
          </a:xfrm>
          <a:prstGeom prst="rect">
            <a:avLst/>
          </a:prstGeom>
          <a:solidFill>
            <a:srgbClr val="92D05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33" name="Rettangolo 132">
            <a:extLst>
              <a:ext uri="{FF2B5EF4-FFF2-40B4-BE49-F238E27FC236}">
                <a16:creationId xmlns:a16="http://schemas.microsoft.com/office/drawing/2014/main" id="{4F5AB287-47F5-4F3C-25F6-4BE7C49019AA}"/>
              </a:ext>
            </a:extLst>
          </p:cNvPr>
          <p:cNvSpPr/>
          <p:nvPr/>
        </p:nvSpPr>
        <p:spPr>
          <a:xfrm>
            <a:off x="7410229" y="2686839"/>
            <a:ext cx="285752" cy="285752"/>
          </a:xfrm>
          <a:prstGeom prst="rect">
            <a:avLst/>
          </a:prstGeom>
          <a:solidFill>
            <a:srgbClr val="92D05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34" name="CasellaDiTesto 133">
            <a:extLst>
              <a:ext uri="{FF2B5EF4-FFF2-40B4-BE49-F238E27FC236}">
                <a16:creationId xmlns:a16="http://schemas.microsoft.com/office/drawing/2014/main" id="{4C7A1CE5-6972-A951-3541-07CE33D93F66}"/>
              </a:ext>
            </a:extLst>
          </p:cNvPr>
          <p:cNvSpPr txBox="1">
            <a:spLocks noChangeArrowheads="1"/>
          </p:cNvSpPr>
          <p:nvPr/>
        </p:nvSpPr>
        <p:spPr bwMode="auto">
          <a:xfrm>
            <a:off x="2409601" y="3044031"/>
            <a:ext cx="2225675" cy="707886"/>
          </a:xfrm>
          <a:prstGeom prst="rect">
            <a:avLst/>
          </a:prstGeom>
          <a:noFill/>
          <a:ln w="28575">
            <a:solidFill>
              <a:schemeClr val="accent1"/>
            </a:solidFill>
            <a:miter lim="800000"/>
            <a:headEnd/>
            <a:tailEnd/>
          </a:ln>
        </p:spPr>
        <p:txBody>
          <a:bodyPr>
            <a:spAutoFit/>
          </a:bodyPr>
          <a:lstStyle/>
          <a:p>
            <a:pPr algn="ctr"/>
            <a:r>
              <a:rPr lang="en-GB" sz="2000" dirty="0"/>
              <a:t>identical core (Intel Quad-Core)</a:t>
            </a:r>
          </a:p>
        </p:txBody>
      </p:sp>
      <p:sp>
        <p:nvSpPr>
          <p:cNvPr id="135" name="CasellaDiTesto 134">
            <a:extLst>
              <a:ext uri="{FF2B5EF4-FFF2-40B4-BE49-F238E27FC236}">
                <a16:creationId xmlns:a16="http://schemas.microsoft.com/office/drawing/2014/main" id="{8773D657-8D25-4FD6-122F-D52AC91703EC}"/>
              </a:ext>
            </a:extLst>
          </p:cNvPr>
          <p:cNvSpPr txBox="1">
            <a:spLocks noChangeArrowheads="1"/>
          </p:cNvSpPr>
          <p:nvPr/>
        </p:nvSpPr>
        <p:spPr bwMode="auto">
          <a:xfrm>
            <a:off x="4867051" y="3044031"/>
            <a:ext cx="4043362" cy="769937"/>
          </a:xfrm>
          <a:prstGeom prst="rect">
            <a:avLst/>
          </a:prstGeom>
          <a:noFill/>
          <a:ln w="28575">
            <a:solidFill>
              <a:srgbClr val="FF0000"/>
            </a:solidFill>
            <a:miter lim="800000"/>
            <a:headEnd/>
            <a:tailEnd/>
          </a:ln>
        </p:spPr>
        <p:txBody>
          <a:bodyPr>
            <a:spAutoFit/>
          </a:bodyPr>
          <a:lstStyle/>
          <a:p>
            <a:pPr algn="ctr"/>
            <a:r>
              <a:rPr lang="en-US" sz="2200" dirty="0"/>
              <a:t>Core of different size and function</a:t>
            </a:r>
          </a:p>
          <a:p>
            <a:pPr algn="ctr"/>
            <a:r>
              <a:rPr lang="en-GB" sz="2200" dirty="0"/>
              <a:t>(IBM/Sony/Toshiba Cell)</a:t>
            </a:r>
          </a:p>
        </p:txBody>
      </p:sp>
      <p:grpSp>
        <p:nvGrpSpPr>
          <p:cNvPr id="136" name="Gruppo 131">
            <a:extLst>
              <a:ext uri="{FF2B5EF4-FFF2-40B4-BE49-F238E27FC236}">
                <a16:creationId xmlns:a16="http://schemas.microsoft.com/office/drawing/2014/main" id="{E0376B3C-E496-F3FE-DD40-B7A2DA8458A0}"/>
              </a:ext>
            </a:extLst>
          </p:cNvPr>
          <p:cNvGrpSpPr>
            <a:grpSpLocks/>
          </p:cNvGrpSpPr>
          <p:nvPr/>
        </p:nvGrpSpPr>
        <p:grpSpPr bwMode="auto">
          <a:xfrm>
            <a:off x="9978320" y="1915489"/>
            <a:ext cx="1357313" cy="642937"/>
            <a:chOff x="7000892" y="1785926"/>
            <a:chExt cx="1357322" cy="642942"/>
          </a:xfrm>
        </p:grpSpPr>
        <p:sp>
          <p:nvSpPr>
            <p:cNvPr id="137" name="Rettangolo 136">
              <a:extLst>
                <a:ext uri="{FF2B5EF4-FFF2-40B4-BE49-F238E27FC236}">
                  <a16:creationId xmlns:a16="http://schemas.microsoft.com/office/drawing/2014/main" id="{CC30720B-43A7-03E9-B655-1E74446F140F}"/>
                </a:ext>
              </a:extLst>
            </p:cNvPr>
            <p:cNvSpPr/>
            <p:nvPr/>
          </p:nvSpPr>
          <p:spPr>
            <a:xfrm>
              <a:off x="7000892" y="1785926"/>
              <a:ext cx="285752" cy="285752"/>
            </a:xfrm>
            <a:prstGeom prst="rect">
              <a:avLst/>
            </a:prstGeom>
            <a:solidFill>
              <a:srgbClr val="92D05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38" name="Rettangolo 137">
              <a:extLst>
                <a:ext uri="{FF2B5EF4-FFF2-40B4-BE49-F238E27FC236}">
                  <a16:creationId xmlns:a16="http://schemas.microsoft.com/office/drawing/2014/main" id="{FCAD5BD0-6B9C-C20C-B7CB-472D69760AAD}"/>
                </a:ext>
              </a:extLst>
            </p:cNvPr>
            <p:cNvSpPr/>
            <p:nvPr/>
          </p:nvSpPr>
          <p:spPr>
            <a:xfrm>
              <a:off x="7358082" y="1785926"/>
              <a:ext cx="285752" cy="285752"/>
            </a:xfrm>
            <a:prstGeom prst="rect">
              <a:avLst/>
            </a:prstGeom>
            <a:solidFill>
              <a:srgbClr val="92D05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39" name="Rettangolo 138">
              <a:extLst>
                <a:ext uri="{FF2B5EF4-FFF2-40B4-BE49-F238E27FC236}">
                  <a16:creationId xmlns:a16="http://schemas.microsoft.com/office/drawing/2014/main" id="{006290B5-2E6C-A882-C60D-6B102324B793}"/>
                </a:ext>
              </a:extLst>
            </p:cNvPr>
            <p:cNvSpPr/>
            <p:nvPr/>
          </p:nvSpPr>
          <p:spPr>
            <a:xfrm>
              <a:off x="7715272" y="1785926"/>
              <a:ext cx="285752" cy="285752"/>
            </a:xfrm>
            <a:prstGeom prst="rect">
              <a:avLst/>
            </a:prstGeom>
            <a:solidFill>
              <a:srgbClr val="92D05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0" name="Rettangolo 139">
              <a:extLst>
                <a:ext uri="{FF2B5EF4-FFF2-40B4-BE49-F238E27FC236}">
                  <a16:creationId xmlns:a16="http://schemas.microsoft.com/office/drawing/2014/main" id="{4B49DDCA-16D7-04A3-6D15-B8DF84633A86}"/>
                </a:ext>
              </a:extLst>
            </p:cNvPr>
            <p:cNvSpPr/>
            <p:nvPr/>
          </p:nvSpPr>
          <p:spPr>
            <a:xfrm>
              <a:off x="8072462" y="1785926"/>
              <a:ext cx="285752" cy="285752"/>
            </a:xfrm>
            <a:prstGeom prst="rect">
              <a:avLst/>
            </a:prstGeom>
            <a:solidFill>
              <a:srgbClr val="92D05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1" name="Rettangolo 140">
              <a:extLst>
                <a:ext uri="{FF2B5EF4-FFF2-40B4-BE49-F238E27FC236}">
                  <a16:creationId xmlns:a16="http://schemas.microsoft.com/office/drawing/2014/main" id="{FEB6D122-D8AE-1206-3D32-2304330F9201}"/>
                </a:ext>
              </a:extLst>
            </p:cNvPr>
            <p:cNvSpPr/>
            <p:nvPr/>
          </p:nvSpPr>
          <p:spPr>
            <a:xfrm>
              <a:off x="8072462" y="2143116"/>
              <a:ext cx="285752" cy="285752"/>
            </a:xfrm>
            <a:prstGeom prst="rect">
              <a:avLst/>
            </a:prstGeom>
            <a:solidFill>
              <a:srgbClr val="92D05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2" name="Rettangolo 141">
              <a:extLst>
                <a:ext uri="{FF2B5EF4-FFF2-40B4-BE49-F238E27FC236}">
                  <a16:creationId xmlns:a16="http://schemas.microsoft.com/office/drawing/2014/main" id="{405CCD62-B08B-EA83-1613-6D89FA0BC415}"/>
                </a:ext>
              </a:extLst>
            </p:cNvPr>
            <p:cNvSpPr/>
            <p:nvPr/>
          </p:nvSpPr>
          <p:spPr>
            <a:xfrm>
              <a:off x="7715272" y="2143116"/>
              <a:ext cx="285752" cy="285752"/>
            </a:xfrm>
            <a:prstGeom prst="rect">
              <a:avLst/>
            </a:prstGeom>
            <a:solidFill>
              <a:srgbClr val="92D05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3" name="Rettangolo 142">
              <a:extLst>
                <a:ext uri="{FF2B5EF4-FFF2-40B4-BE49-F238E27FC236}">
                  <a16:creationId xmlns:a16="http://schemas.microsoft.com/office/drawing/2014/main" id="{F96BFD0D-8210-0993-9B46-2BBF4E0BD0AD}"/>
                </a:ext>
              </a:extLst>
            </p:cNvPr>
            <p:cNvSpPr/>
            <p:nvPr/>
          </p:nvSpPr>
          <p:spPr>
            <a:xfrm>
              <a:off x="7358082" y="2143116"/>
              <a:ext cx="285752" cy="285752"/>
            </a:xfrm>
            <a:prstGeom prst="rect">
              <a:avLst/>
            </a:prstGeom>
            <a:solidFill>
              <a:srgbClr val="92D05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44" name="Rettangolo 143">
              <a:extLst>
                <a:ext uri="{FF2B5EF4-FFF2-40B4-BE49-F238E27FC236}">
                  <a16:creationId xmlns:a16="http://schemas.microsoft.com/office/drawing/2014/main" id="{1EC94090-E684-5763-A207-B5E47E38F09D}"/>
                </a:ext>
              </a:extLst>
            </p:cNvPr>
            <p:cNvSpPr/>
            <p:nvPr/>
          </p:nvSpPr>
          <p:spPr>
            <a:xfrm>
              <a:off x="7000892" y="2143116"/>
              <a:ext cx="285752" cy="285752"/>
            </a:xfrm>
            <a:prstGeom prst="rect">
              <a:avLst/>
            </a:prstGeom>
            <a:solidFill>
              <a:srgbClr val="92D05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sp>
        <p:nvSpPr>
          <p:cNvPr id="145" name="CasellaDiTesto 144">
            <a:extLst>
              <a:ext uri="{FF2B5EF4-FFF2-40B4-BE49-F238E27FC236}">
                <a16:creationId xmlns:a16="http://schemas.microsoft.com/office/drawing/2014/main" id="{444E4749-4EE2-63FE-C2CE-842DB2D1DAB2}"/>
              </a:ext>
            </a:extLst>
          </p:cNvPr>
          <p:cNvSpPr txBox="1">
            <a:spLocks noChangeArrowheads="1"/>
          </p:cNvSpPr>
          <p:nvPr/>
        </p:nvSpPr>
        <p:spPr bwMode="auto">
          <a:xfrm>
            <a:off x="9782398" y="2629864"/>
            <a:ext cx="2282771" cy="646331"/>
          </a:xfrm>
          <a:prstGeom prst="rect">
            <a:avLst/>
          </a:prstGeom>
          <a:noFill/>
          <a:ln w="28575">
            <a:solidFill>
              <a:srgbClr val="00B050"/>
            </a:solidFill>
            <a:miter lim="800000"/>
            <a:headEnd/>
            <a:tailEnd/>
          </a:ln>
        </p:spPr>
        <p:txBody>
          <a:bodyPr wrap="square">
            <a:spAutoFit/>
          </a:bodyPr>
          <a:lstStyle/>
          <a:p>
            <a:pPr algn="ctr"/>
            <a:r>
              <a:rPr lang="en-GB" dirty="0"/>
              <a:t>Small and equal cores</a:t>
            </a:r>
          </a:p>
          <a:p>
            <a:pPr algn="ctr"/>
            <a:r>
              <a:rPr lang="en-GB" dirty="0"/>
              <a:t>(Sun Niagara)</a:t>
            </a:r>
          </a:p>
        </p:txBody>
      </p:sp>
      <p:sp>
        <p:nvSpPr>
          <p:cNvPr id="146" name="CasellaDiTesto 145">
            <a:extLst>
              <a:ext uri="{FF2B5EF4-FFF2-40B4-BE49-F238E27FC236}">
                <a16:creationId xmlns:a16="http://schemas.microsoft.com/office/drawing/2014/main" id="{A7F0784A-50F0-8E16-CA5E-42F9B613D72D}"/>
              </a:ext>
            </a:extLst>
          </p:cNvPr>
          <p:cNvSpPr txBox="1">
            <a:spLocks noChangeArrowheads="1"/>
          </p:cNvSpPr>
          <p:nvPr/>
        </p:nvSpPr>
        <p:spPr bwMode="auto">
          <a:xfrm>
            <a:off x="8483222" y="4969668"/>
            <a:ext cx="3103269" cy="646331"/>
          </a:xfrm>
          <a:prstGeom prst="rect">
            <a:avLst/>
          </a:prstGeom>
          <a:noFill/>
          <a:ln w="28575">
            <a:solidFill>
              <a:srgbClr val="FFC000"/>
            </a:solidFill>
            <a:miter lim="800000"/>
            <a:headEnd/>
            <a:tailEnd/>
          </a:ln>
        </p:spPr>
        <p:txBody>
          <a:bodyPr wrap="square">
            <a:spAutoFit/>
          </a:bodyPr>
          <a:lstStyle/>
          <a:p>
            <a:pPr algn="ctr"/>
            <a:r>
              <a:rPr lang="en-US" dirty="0"/>
              <a:t>Many small core but different</a:t>
            </a:r>
          </a:p>
          <a:p>
            <a:pPr algn="ctr"/>
            <a:r>
              <a:rPr lang="en-GB" dirty="0"/>
              <a:t>(Nvidia GPU)</a:t>
            </a:r>
          </a:p>
        </p:txBody>
      </p:sp>
      <p:grpSp>
        <p:nvGrpSpPr>
          <p:cNvPr id="147" name="Gruppo 146">
            <a:extLst>
              <a:ext uri="{FF2B5EF4-FFF2-40B4-BE49-F238E27FC236}">
                <a16:creationId xmlns:a16="http://schemas.microsoft.com/office/drawing/2014/main" id="{88C9E535-0F08-63A3-3723-C2868A1C50F3}"/>
              </a:ext>
            </a:extLst>
          </p:cNvPr>
          <p:cNvGrpSpPr>
            <a:grpSpLocks/>
          </p:cNvGrpSpPr>
          <p:nvPr/>
        </p:nvGrpSpPr>
        <p:grpSpPr bwMode="auto">
          <a:xfrm>
            <a:off x="9286651" y="3763168"/>
            <a:ext cx="1055687" cy="1079500"/>
            <a:chOff x="6948264" y="3933056"/>
            <a:chExt cx="1056370" cy="1080120"/>
          </a:xfrm>
        </p:grpSpPr>
        <p:grpSp>
          <p:nvGrpSpPr>
            <p:cNvPr id="148" name="Gruppo 143">
              <a:extLst>
                <a:ext uri="{FF2B5EF4-FFF2-40B4-BE49-F238E27FC236}">
                  <a16:creationId xmlns:a16="http://schemas.microsoft.com/office/drawing/2014/main" id="{3230B61C-AD22-A3B8-CBF7-2C2962CA783D}"/>
                </a:ext>
              </a:extLst>
            </p:cNvPr>
            <p:cNvGrpSpPr>
              <a:grpSpLocks/>
            </p:cNvGrpSpPr>
            <p:nvPr/>
          </p:nvGrpSpPr>
          <p:grpSpPr bwMode="auto">
            <a:xfrm>
              <a:off x="6948264" y="3933056"/>
              <a:ext cx="504056" cy="504056"/>
              <a:chOff x="4499992" y="4149080"/>
              <a:chExt cx="1357322" cy="1357322"/>
            </a:xfrm>
          </p:grpSpPr>
          <p:sp>
            <p:nvSpPr>
              <p:cNvPr id="182" name="Rettangolo 181">
                <a:extLst>
                  <a:ext uri="{FF2B5EF4-FFF2-40B4-BE49-F238E27FC236}">
                    <a16:creationId xmlns:a16="http://schemas.microsoft.com/office/drawing/2014/main" id="{57A5B7E9-25C1-0208-15A3-A984D0BB902B}"/>
                  </a:ext>
                </a:extLst>
              </p:cNvPr>
              <p:cNvSpPr/>
              <p:nvPr/>
            </p:nvSpPr>
            <p:spPr>
              <a:xfrm>
                <a:off x="4509516" y="4863460"/>
                <a:ext cx="642942" cy="642942"/>
              </a:xfrm>
              <a:prstGeom prst="rect">
                <a:avLst/>
              </a:prstGeom>
              <a:solidFill>
                <a:srgbClr val="FFC00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83" name="Rettangolo 182">
                <a:extLst>
                  <a:ext uri="{FF2B5EF4-FFF2-40B4-BE49-F238E27FC236}">
                    <a16:creationId xmlns:a16="http://schemas.microsoft.com/office/drawing/2014/main" id="{24A05C5D-2AB4-502E-D4DE-ECF9F7EB48DE}"/>
                  </a:ext>
                </a:extLst>
              </p:cNvPr>
              <p:cNvSpPr/>
              <p:nvPr/>
            </p:nvSpPr>
            <p:spPr>
              <a:xfrm>
                <a:off x="4499992" y="4149080"/>
                <a:ext cx="642942" cy="642942"/>
              </a:xfrm>
              <a:prstGeom prst="rect">
                <a:avLst/>
              </a:prstGeom>
              <a:solidFill>
                <a:srgbClr val="FFC00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84" name="Rettangolo 183">
                <a:extLst>
                  <a:ext uri="{FF2B5EF4-FFF2-40B4-BE49-F238E27FC236}">
                    <a16:creationId xmlns:a16="http://schemas.microsoft.com/office/drawing/2014/main" id="{7C1FB0B3-2766-7985-3AF0-3187F710A6B6}"/>
                  </a:ext>
                </a:extLst>
              </p:cNvPr>
              <p:cNvSpPr/>
              <p:nvPr/>
            </p:nvSpPr>
            <p:spPr>
              <a:xfrm>
                <a:off x="5214372" y="4158604"/>
                <a:ext cx="285752" cy="285752"/>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85" name="Rettangolo 184">
                <a:extLst>
                  <a:ext uri="{FF2B5EF4-FFF2-40B4-BE49-F238E27FC236}">
                    <a16:creationId xmlns:a16="http://schemas.microsoft.com/office/drawing/2014/main" id="{598CF1D7-AB54-2170-EE4C-4AB71F37435D}"/>
                  </a:ext>
                </a:extLst>
              </p:cNvPr>
              <p:cNvSpPr/>
              <p:nvPr/>
            </p:nvSpPr>
            <p:spPr>
              <a:xfrm>
                <a:off x="5571562" y="4149080"/>
                <a:ext cx="285752" cy="285752"/>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86" name="Rettangolo 185">
                <a:extLst>
                  <a:ext uri="{FF2B5EF4-FFF2-40B4-BE49-F238E27FC236}">
                    <a16:creationId xmlns:a16="http://schemas.microsoft.com/office/drawing/2014/main" id="{989BE751-0D83-6A16-363C-19A57F666FD3}"/>
                  </a:ext>
                </a:extLst>
              </p:cNvPr>
              <p:cNvSpPr/>
              <p:nvPr/>
            </p:nvSpPr>
            <p:spPr>
              <a:xfrm>
                <a:off x="5571562" y="4506270"/>
                <a:ext cx="285752" cy="285752"/>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87" name="Rettangolo 186">
                <a:extLst>
                  <a:ext uri="{FF2B5EF4-FFF2-40B4-BE49-F238E27FC236}">
                    <a16:creationId xmlns:a16="http://schemas.microsoft.com/office/drawing/2014/main" id="{A5A79F22-4722-6578-DE83-84D59EC97F67}"/>
                  </a:ext>
                </a:extLst>
              </p:cNvPr>
              <p:cNvSpPr/>
              <p:nvPr/>
            </p:nvSpPr>
            <p:spPr>
              <a:xfrm>
                <a:off x="5214372" y="4506270"/>
                <a:ext cx="285752" cy="285752"/>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88" name="Rettangolo 187">
                <a:extLst>
                  <a:ext uri="{FF2B5EF4-FFF2-40B4-BE49-F238E27FC236}">
                    <a16:creationId xmlns:a16="http://schemas.microsoft.com/office/drawing/2014/main" id="{FD4EA9C5-8B5A-5332-5EA6-DB40743F766C}"/>
                  </a:ext>
                </a:extLst>
              </p:cNvPr>
              <p:cNvSpPr/>
              <p:nvPr/>
            </p:nvSpPr>
            <p:spPr>
              <a:xfrm>
                <a:off x="5214372" y="4863460"/>
                <a:ext cx="285752" cy="285752"/>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89" name="Rettangolo 188">
                <a:extLst>
                  <a:ext uri="{FF2B5EF4-FFF2-40B4-BE49-F238E27FC236}">
                    <a16:creationId xmlns:a16="http://schemas.microsoft.com/office/drawing/2014/main" id="{7BD303ED-4823-76F4-D1D2-5F02F5553053}"/>
                  </a:ext>
                </a:extLst>
              </p:cNvPr>
              <p:cNvSpPr/>
              <p:nvPr/>
            </p:nvSpPr>
            <p:spPr>
              <a:xfrm>
                <a:off x="5571562" y="4863460"/>
                <a:ext cx="285752" cy="285752"/>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90" name="Rettangolo 189">
                <a:extLst>
                  <a:ext uri="{FF2B5EF4-FFF2-40B4-BE49-F238E27FC236}">
                    <a16:creationId xmlns:a16="http://schemas.microsoft.com/office/drawing/2014/main" id="{52555D0D-7D4C-54BF-BC83-E3258A949452}"/>
                  </a:ext>
                </a:extLst>
              </p:cNvPr>
              <p:cNvSpPr/>
              <p:nvPr/>
            </p:nvSpPr>
            <p:spPr>
              <a:xfrm>
                <a:off x="5571562" y="5220650"/>
                <a:ext cx="285752" cy="285752"/>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91" name="Rettangolo 190">
                <a:extLst>
                  <a:ext uri="{FF2B5EF4-FFF2-40B4-BE49-F238E27FC236}">
                    <a16:creationId xmlns:a16="http://schemas.microsoft.com/office/drawing/2014/main" id="{49E2C13B-2445-6F2E-AA0B-96BF84DA8FB8}"/>
                  </a:ext>
                </a:extLst>
              </p:cNvPr>
              <p:cNvSpPr/>
              <p:nvPr/>
            </p:nvSpPr>
            <p:spPr>
              <a:xfrm>
                <a:off x="5214372" y="5220650"/>
                <a:ext cx="285752" cy="285752"/>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49" name="Gruppo 144">
              <a:extLst>
                <a:ext uri="{FF2B5EF4-FFF2-40B4-BE49-F238E27FC236}">
                  <a16:creationId xmlns:a16="http://schemas.microsoft.com/office/drawing/2014/main" id="{FF771D9F-5EA0-A7AF-FF0F-0AB5E657E017}"/>
                </a:ext>
              </a:extLst>
            </p:cNvPr>
            <p:cNvGrpSpPr>
              <a:grpSpLocks/>
            </p:cNvGrpSpPr>
            <p:nvPr/>
          </p:nvGrpSpPr>
          <p:grpSpPr bwMode="auto">
            <a:xfrm>
              <a:off x="7500578" y="3933056"/>
              <a:ext cx="504056" cy="504056"/>
              <a:chOff x="4499992" y="4149080"/>
              <a:chExt cx="1357322" cy="1357322"/>
            </a:xfrm>
          </p:grpSpPr>
          <p:sp>
            <p:nvSpPr>
              <p:cNvPr id="172" name="Rettangolo 171">
                <a:extLst>
                  <a:ext uri="{FF2B5EF4-FFF2-40B4-BE49-F238E27FC236}">
                    <a16:creationId xmlns:a16="http://schemas.microsoft.com/office/drawing/2014/main" id="{218B697F-4C7D-23E1-8E76-DF423D5006C4}"/>
                  </a:ext>
                </a:extLst>
              </p:cNvPr>
              <p:cNvSpPr/>
              <p:nvPr/>
            </p:nvSpPr>
            <p:spPr>
              <a:xfrm>
                <a:off x="4509516" y="4863460"/>
                <a:ext cx="642942" cy="642942"/>
              </a:xfrm>
              <a:prstGeom prst="rect">
                <a:avLst/>
              </a:prstGeom>
              <a:solidFill>
                <a:srgbClr val="FFC00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73" name="Rettangolo 172">
                <a:extLst>
                  <a:ext uri="{FF2B5EF4-FFF2-40B4-BE49-F238E27FC236}">
                    <a16:creationId xmlns:a16="http://schemas.microsoft.com/office/drawing/2014/main" id="{C113E981-66C4-A966-71FA-04B2D8DA4E92}"/>
                  </a:ext>
                </a:extLst>
              </p:cNvPr>
              <p:cNvSpPr/>
              <p:nvPr/>
            </p:nvSpPr>
            <p:spPr>
              <a:xfrm>
                <a:off x="4499992" y="4149080"/>
                <a:ext cx="642942" cy="642942"/>
              </a:xfrm>
              <a:prstGeom prst="rect">
                <a:avLst/>
              </a:prstGeom>
              <a:solidFill>
                <a:srgbClr val="FFC00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74" name="Rettangolo 173">
                <a:extLst>
                  <a:ext uri="{FF2B5EF4-FFF2-40B4-BE49-F238E27FC236}">
                    <a16:creationId xmlns:a16="http://schemas.microsoft.com/office/drawing/2014/main" id="{6A183572-1EDC-2D9E-5479-286DC726C70F}"/>
                  </a:ext>
                </a:extLst>
              </p:cNvPr>
              <p:cNvSpPr/>
              <p:nvPr/>
            </p:nvSpPr>
            <p:spPr>
              <a:xfrm>
                <a:off x="5214372" y="4158604"/>
                <a:ext cx="285752" cy="285752"/>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75" name="Rettangolo 174">
                <a:extLst>
                  <a:ext uri="{FF2B5EF4-FFF2-40B4-BE49-F238E27FC236}">
                    <a16:creationId xmlns:a16="http://schemas.microsoft.com/office/drawing/2014/main" id="{FBB5504E-AB7A-0B57-320E-B30B353B266C}"/>
                  </a:ext>
                </a:extLst>
              </p:cNvPr>
              <p:cNvSpPr/>
              <p:nvPr/>
            </p:nvSpPr>
            <p:spPr>
              <a:xfrm>
                <a:off x="5571562" y="4149080"/>
                <a:ext cx="285752" cy="285752"/>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76" name="Rettangolo 175">
                <a:extLst>
                  <a:ext uri="{FF2B5EF4-FFF2-40B4-BE49-F238E27FC236}">
                    <a16:creationId xmlns:a16="http://schemas.microsoft.com/office/drawing/2014/main" id="{312AC7B4-A6C6-07AF-4C61-4116921276BD}"/>
                  </a:ext>
                </a:extLst>
              </p:cNvPr>
              <p:cNvSpPr/>
              <p:nvPr/>
            </p:nvSpPr>
            <p:spPr>
              <a:xfrm>
                <a:off x="5571562" y="4506270"/>
                <a:ext cx="285752" cy="285752"/>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77" name="Rettangolo 176">
                <a:extLst>
                  <a:ext uri="{FF2B5EF4-FFF2-40B4-BE49-F238E27FC236}">
                    <a16:creationId xmlns:a16="http://schemas.microsoft.com/office/drawing/2014/main" id="{DB518B14-B1CA-883F-D8B3-4EE5081E6F4B}"/>
                  </a:ext>
                </a:extLst>
              </p:cNvPr>
              <p:cNvSpPr/>
              <p:nvPr/>
            </p:nvSpPr>
            <p:spPr>
              <a:xfrm>
                <a:off x="5214372" y="4506270"/>
                <a:ext cx="285752" cy="285752"/>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78" name="Rettangolo 177">
                <a:extLst>
                  <a:ext uri="{FF2B5EF4-FFF2-40B4-BE49-F238E27FC236}">
                    <a16:creationId xmlns:a16="http://schemas.microsoft.com/office/drawing/2014/main" id="{E2D61EC4-6C0E-A71D-3781-7765C1196800}"/>
                  </a:ext>
                </a:extLst>
              </p:cNvPr>
              <p:cNvSpPr/>
              <p:nvPr/>
            </p:nvSpPr>
            <p:spPr>
              <a:xfrm>
                <a:off x="5214372" y="4863460"/>
                <a:ext cx="285752" cy="285752"/>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79" name="Rettangolo 178">
                <a:extLst>
                  <a:ext uri="{FF2B5EF4-FFF2-40B4-BE49-F238E27FC236}">
                    <a16:creationId xmlns:a16="http://schemas.microsoft.com/office/drawing/2014/main" id="{0AD6CE5B-0F1B-AA14-74C1-480C196EBCF5}"/>
                  </a:ext>
                </a:extLst>
              </p:cNvPr>
              <p:cNvSpPr/>
              <p:nvPr/>
            </p:nvSpPr>
            <p:spPr>
              <a:xfrm>
                <a:off x="5571562" y="4863460"/>
                <a:ext cx="285752" cy="285752"/>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80" name="Rettangolo 179">
                <a:extLst>
                  <a:ext uri="{FF2B5EF4-FFF2-40B4-BE49-F238E27FC236}">
                    <a16:creationId xmlns:a16="http://schemas.microsoft.com/office/drawing/2014/main" id="{491EBEF5-CFB1-2BDD-94CD-A03CB1835A6F}"/>
                  </a:ext>
                </a:extLst>
              </p:cNvPr>
              <p:cNvSpPr/>
              <p:nvPr/>
            </p:nvSpPr>
            <p:spPr>
              <a:xfrm>
                <a:off x="5571562" y="5220650"/>
                <a:ext cx="285752" cy="285752"/>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81" name="Rettangolo 180">
                <a:extLst>
                  <a:ext uri="{FF2B5EF4-FFF2-40B4-BE49-F238E27FC236}">
                    <a16:creationId xmlns:a16="http://schemas.microsoft.com/office/drawing/2014/main" id="{CBD68110-636A-D8FD-8659-8E34BDC97B6D}"/>
                  </a:ext>
                </a:extLst>
              </p:cNvPr>
              <p:cNvSpPr/>
              <p:nvPr/>
            </p:nvSpPr>
            <p:spPr>
              <a:xfrm>
                <a:off x="5214372" y="5220650"/>
                <a:ext cx="285752" cy="285752"/>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50" name="Gruppo 155">
              <a:extLst>
                <a:ext uri="{FF2B5EF4-FFF2-40B4-BE49-F238E27FC236}">
                  <a16:creationId xmlns:a16="http://schemas.microsoft.com/office/drawing/2014/main" id="{B546DDCE-53CF-D88F-731E-C7177977CBE1}"/>
                </a:ext>
              </a:extLst>
            </p:cNvPr>
            <p:cNvGrpSpPr>
              <a:grpSpLocks/>
            </p:cNvGrpSpPr>
            <p:nvPr/>
          </p:nvGrpSpPr>
          <p:grpSpPr bwMode="auto">
            <a:xfrm>
              <a:off x="6948264" y="4509120"/>
              <a:ext cx="504056" cy="504056"/>
              <a:chOff x="4499992" y="4149080"/>
              <a:chExt cx="1357322" cy="1357322"/>
            </a:xfrm>
          </p:grpSpPr>
          <p:sp>
            <p:nvSpPr>
              <p:cNvPr id="162" name="Rettangolo 161">
                <a:extLst>
                  <a:ext uri="{FF2B5EF4-FFF2-40B4-BE49-F238E27FC236}">
                    <a16:creationId xmlns:a16="http://schemas.microsoft.com/office/drawing/2014/main" id="{77A27729-4061-D1E9-A49E-9CE3ECDB001E}"/>
                  </a:ext>
                </a:extLst>
              </p:cNvPr>
              <p:cNvSpPr/>
              <p:nvPr/>
            </p:nvSpPr>
            <p:spPr>
              <a:xfrm>
                <a:off x="4509516" y="4863460"/>
                <a:ext cx="642942" cy="642942"/>
              </a:xfrm>
              <a:prstGeom prst="rect">
                <a:avLst/>
              </a:prstGeom>
              <a:solidFill>
                <a:srgbClr val="FFC00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63" name="Rettangolo 162">
                <a:extLst>
                  <a:ext uri="{FF2B5EF4-FFF2-40B4-BE49-F238E27FC236}">
                    <a16:creationId xmlns:a16="http://schemas.microsoft.com/office/drawing/2014/main" id="{C9FE1FBF-A7ED-CDBF-CCE5-DA0071DD599C}"/>
                  </a:ext>
                </a:extLst>
              </p:cNvPr>
              <p:cNvSpPr/>
              <p:nvPr/>
            </p:nvSpPr>
            <p:spPr>
              <a:xfrm>
                <a:off x="4499992" y="4149080"/>
                <a:ext cx="642942" cy="642942"/>
              </a:xfrm>
              <a:prstGeom prst="rect">
                <a:avLst/>
              </a:prstGeom>
              <a:solidFill>
                <a:srgbClr val="FFC00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64" name="Rettangolo 163">
                <a:extLst>
                  <a:ext uri="{FF2B5EF4-FFF2-40B4-BE49-F238E27FC236}">
                    <a16:creationId xmlns:a16="http://schemas.microsoft.com/office/drawing/2014/main" id="{584C6923-24FE-72C1-F304-74D0BB59770B}"/>
                  </a:ext>
                </a:extLst>
              </p:cNvPr>
              <p:cNvSpPr/>
              <p:nvPr/>
            </p:nvSpPr>
            <p:spPr>
              <a:xfrm>
                <a:off x="5214372" y="4158604"/>
                <a:ext cx="285752" cy="285752"/>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65" name="Rettangolo 164">
                <a:extLst>
                  <a:ext uri="{FF2B5EF4-FFF2-40B4-BE49-F238E27FC236}">
                    <a16:creationId xmlns:a16="http://schemas.microsoft.com/office/drawing/2014/main" id="{9AB9E492-9531-B04E-8D65-827D9987782F}"/>
                  </a:ext>
                </a:extLst>
              </p:cNvPr>
              <p:cNvSpPr/>
              <p:nvPr/>
            </p:nvSpPr>
            <p:spPr>
              <a:xfrm>
                <a:off x="5571562" y="4149080"/>
                <a:ext cx="285752" cy="285752"/>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66" name="Rettangolo 165">
                <a:extLst>
                  <a:ext uri="{FF2B5EF4-FFF2-40B4-BE49-F238E27FC236}">
                    <a16:creationId xmlns:a16="http://schemas.microsoft.com/office/drawing/2014/main" id="{D03D54BA-62D7-7C82-54FC-9EA0F96978B0}"/>
                  </a:ext>
                </a:extLst>
              </p:cNvPr>
              <p:cNvSpPr/>
              <p:nvPr/>
            </p:nvSpPr>
            <p:spPr>
              <a:xfrm>
                <a:off x="5571562" y="4506270"/>
                <a:ext cx="285752" cy="285752"/>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67" name="Rettangolo 166">
                <a:extLst>
                  <a:ext uri="{FF2B5EF4-FFF2-40B4-BE49-F238E27FC236}">
                    <a16:creationId xmlns:a16="http://schemas.microsoft.com/office/drawing/2014/main" id="{672F9FC5-1FA1-4165-8DAD-3D1206FEDCF3}"/>
                  </a:ext>
                </a:extLst>
              </p:cNvPr>
              <p:cNvSpPr/>
              <p:nvPr/>
            </p:nvSpPr>
            <p:spPr>
              <a:xfrm>
                <a:off x="5214372" y="4506270"/>
                <a:ext cx="285752" cy="285752"/>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68" name="Rettangolo 167">
                <a:extLst>
                  <a:ext uri="{FF2B5EF4-FFF2-40B4-BE49-F238E27FC236}">
                    <a16:creationId xmlns:a16="http://schemas.microsoft.com/office/drawing/2014/main" id="{67597DD1-A6EB-E1E1-449C-5A2BFE6A8FC4}"/>
                  </a:ext>
                </a:extLst>
              </p:cNvPr>
              <p:cNvSpPr/>
              <p:nvPr/>
            </p:nvSpPr>
            <p:spPr>
              <a:xfrm>
                <a:off x="5214372" y="4863460"/>
                <a:ext cx="285752" cy="285752"/>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69" name="Rettangolo 168">
                <a:extLst>
                  <a:ext uri="{FF2B5EF4-FFF2-40B4-BE49-F238E27FC236}">
                    <a16:creationId xmlns:a16="http://schemas.microsoft.com/office/drawing/2014/main" id="{EB468F7C-A02D-E0F2-D49B-231A4FE768D3}"/>
                  </a:ext>
                </a:extLst>
              </p:cNvPr>
              <p:cNvSpPr/>
              <p:nvPr/>
            </p:nvSpPr>
            <p:spPr>
              <a:xfrm>
                <a:off x="5571562" y="4863460"/>
                <a:ext cx="285752" cy="285752"/>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70" name="Rettangolo 169">
                <a:extLst>
                  <a:ext uri="{FF2B5EF4-FFF2-40B4-BE49-F238E27FC236}">
                    <a16:creationId xmlns:a16="http://schemas.microsoft.com/office/drawing/2014/main" id="{158AC51D-78A0-C019-C56D-FE803199E61C}"/>
                  </a:ext>
                </a:extLst>
              </p:cNvPr>
              <p:cNvSpPr/>
              <p:nvPr/>
            </p:nvSpPr>
            <p:spPr>
              <a:xfrm>
                <a:off x="5571562" y="5220650"/>
                <a:ext cx="285752" cy="285752"/>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71" name="Rettangolo 170">
                <a:extLst>
                  <a:ext uri="{FF2B5EF4-FFF2-40B4-BE49-F238E27FC236}">
                    <a16:creationId xmlns:a16="http://schemas.microsoft.com/office/drawing/2014/main" id="{50AB36B2-E5B5-9334-6340-2743E2521D8B}"/>
                  </a:ext>
                </a:extLst>
              </p:cNvPr>
              <p:cNvSpPr/>
              <p:nvPr/>
            </p:nvSpPr>
            <p:spPr>
              <a:xfrm>
                <a:off x="5214372" y="5220650"/>
                <a:ext cx="285752" cy="285752"/>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151" name="Gruppo 166">
              <a:extLst>
                <a:ext uri="{FF2B5EF4-FFF2-40B4-BE49-F238E27FC236}">
                  <a16:creationId xmlns:a16="http://schemas.microsoft.com/office/drawing/2014/main" id="{725451A1-0BF6-0B14-0A10-CEAD76BB53B3}"/>
                </a:ext>
              </a:extLst>
            </p:cNvPr>
            <p:cNvGrpSpPr>
              <a:grpSpLocks/>
            </p:cNvGrpSpPr>
            <p:nvPr/>
          </p:nvGrpSpPr>
          <p:grpSpPr bwMode="auto">
            <a:xfrm>
              <a:off x="7500578" y="4509120"/>
              <a:ext cx="504056" cy="504056"/>
              <a:chOff x="4499992" y="4149080"/>
              <a:chExt cx="1357322" cy="1357322"/>
            </a:xfrm>
          </p:grpSpPr>
          <p:sp>
            <p:nvSpPr>
              <p:cNvPr id="152" name="Rettangolo 151">
                <a:extLst>
                  <a:ext uri="{FF2B5EF4-FFF2-40B4-BE49-F238E27FC236}">
                    <a16:creationId xmlns:a16="http://schemas.microsoft.com/office/drawing/2014/main" id="{03E058B6-C754-C415-C4A9-6162CE13A143}"/>
                  </a:ext>
                </a:extLst>
              </p:cNvPr>
              <p:cNvSpPr/>
              <p:nvPr/>
            </p:nvSpPr>
            <p:spPr>
              <a:xfrm>
                <a:off x="4509516" y="4863460"/>
                <a:ext cx="642942" cy="642942"/>
              </a:xfrm>
              <a:prstGeom prst="rect">
                <a:avLst/>
              </a:prstGeom>
              <a:solidFill>
                <a:srgbClr val="FFC00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53" name="Rettangolo 152">
                <a:extLst>
                  <a:ext uri="{FF2B5EF4-FFF2-40B4-BE49-F238E27FC236}">
                    <a16:creationId xmlns:a16="http://schemas.microsoft.com/office/drawing/2014/main" id="{5F1A4BAA-6DCB-D412-F8E1-F0C8C5A08A35}"/>
                  </a:ext>
                </a:extLst>
              </p:cNvPr>
              <p:cNvSpPr/>
              <p:nvPr/>
            </p:nvSpPr>
            <p:spPr>
              <a:xfrm>
                <a:off x="4499992" y="4149080"/>
                <a:ext cx="642942" cy="642942"/>
              </a:xfrm>
              <a:prstGeom prst="rect">
                <a:avLst/>
              </a:prstGeom>
              <a:solidFill>
                <a:srgbClr val="FFC000"/>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54" name="Rettangolo 153">
                <a:extLst>
                  <a:ext uri="{FF2B5EF4-FFF2-40B4-BE49-F238E27FC236}">
                    <a16:creationId xmlns:a16="http://schemas.microsoft.com/office/drawing/2014/main" id="{D1229578-9445-5470-EAE3-3057928BD072}"/>
                  </a:ext>
                </a:extLst>
              </p:cNvPr>
              <p:cNvSpPr/>
              <p:nvPr/>
            </p:nvSpPr>
            <p:spPr>
              <a:xfrm>
                <a:off x="5214372" y="4158604"/>
                <a:ext cx="285752" cy="285752"/>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55" name="Rettangolo 154">
                <a:extLst>
                  <a:ext uri="{FF2B5EF4-FFF2-40B4-BE49-F238E27FC236}">
                    <a16:creationId xmlns:a16="http://schemas.microsoft.com/office/drawing/2014/main" id="{7A6EF679-DE0E-5A23-299A-40286E0CD39F}"/>
                  </a:ext>
                </a:extLst>
              </p:cNvPr>
              <p:cNvSpPr/>
              <p:nvPr/>
            </p:nvSpPr>
            <p:spPr>
              <a:xfrm>
                <a:off x="5571562" y="4149080"/>
                <a:ext cx="285752" cy="285752"/>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56" name="Rettangolo 155">
                <a:extLst>
                  <a:ext uri="{FF2B5EF4-FFF2-40B4-BE49-F238E27FC236}">
                    <a16:creationId xmlns:a16="http://schemas.microsoft.com/office/drawing/2014/main" id="{2F5C1EA9-0F63-B97C-E8CF-5EEABACCDB2D}"/>
                  </a:ext>
                </a:extLst>
              </p:cNvPr>
              <p:cNvSpPr/>
              <p:nvPr/>
            </p:nvSpPr>
            <p:spPr>
              <a:xfrm>
                <a:off x="5571562" y="4506270"/>
                <a:ext cx="285752" cy="285752"/>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57" name="Rettangolo 156">
                <a:extLst>
                  <a:ext uri="{FF2B5EF4-FFF2-40B4-BE49-F238E27FC236}">
                    <a16:creationId xmlns:a16="http://schemas.microsoft.com/office/drawing/2014/main" id="{A14CC367-3C01-4819-3D12-C69B377AFC5D}"/>
                  </a:ext>
                </a:extLst>
              </p:cNvPr>
              <p:cNvSpPr/>
              <p:nvPr/>
            </p:nvSpPr>
            <p:spPr>
              <a:xfrm>
                <a:off x="5214372" y="4506270"/>
                <a:ext cx="285752" cy="285752"/>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58" name="Rettangolo 157">
                <a:extLst>
                  <a:ext uri="{FF2B5EF4-FFF2-40B4-BE49-F238E27FC236}">
                    <a16:creationId xmlns:a16="http://schemas.microsoft.com/office/drawing/2014/main" id="{62EB5816-6BC7-52E5-342A-A18F44E3F87D}"/>
                  </a:ext>
                </a:extLst>
              </p:cNvPr>
              <p:cNvSpPr/>
              <p:nvPr/>
            </p:nvSpPr>
            <p:spPr>
              <a:xfrm>
                <a:off x="5214372" y="4863460"/>
                <a:ext cx="285752" cy="285752"/>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59" name="Rettangolo 158">
                <a:extLst>
                  <a:ext uri="{FF2B5EF4-FFF2-40B4-BE49-F238E27FC236}">
                    <a16:creationId xmlns:a16="http://schemas.microsoft.com/office/drawing/2014/main" id="{75B7FE4D-22EA-8181-902E-C91895259B73}"/>
                  </a:ext>
                </a:extLst>
              </p:cNvPr>
              <p:cNvSpPr/>
              <p:nvPr/>
            </p:nvSpPr>
            <p:spPr>
              <a:xfrm>
                <a:off x="5571562" y="4863460"/>
                <a:ext cx="285752" cy="285752"/>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60" name="Rettangolo 159">
                <a:extLst>
                  <a:ext uri="{FF2B5EF4-FFF2-40B4-BE49-F238E27FC236}">
                    <a16:creationId xmlns:a16="http://schemas.microsoft.com/office/drawing/2014/main" id="{E48195FD-FF76-F0DE-239B-37F9F5AAC373}"/>
                  </a:ext>
                </a:extLst>
              </p:cNvPr>
              <p:cNvSpPr/>
              <p:nvPr/>
            </p:nvSpPr>
            <p:spPr>
              <a:xfrm>
                <a:off x="5571562" y="5220650"/>
                <a:ext cx="285752" cy="285752"/>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61" name="Rettangolo 160">
                <a:extLst>
                  <a:ext uri="{FF2B5EF4-FFF2-40B4-BE49-F238E27FC236}">
                    <a16:creationId xmlns:a16="http://schemas.microsoft.com/office/drawing/2014/main" id="{94D1FAE8-A3FD-9DA2-9C35-02C84BDE23D9}"/>
                  </a:ext>
                </a:extLst>
              </p:cNvPr>
              <p:cNvSpPr/>
              <p:nvPr/>
            </p:nvSpPr>
            <p:spPr>
              <a:xfrm>
                <a:off x="5214372" y="5220650"/>
                <a:ext cx="285752" cy="285752"/>
              </a:xfrm>
              <a:prstGeom prst="rect">
                <a:avLst/>
              </a:prstGeom>
              <a:solidFill>
                <a:schemeClr val="accent3">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grpSp>
      </p:grpSp>
    </p:spTree>
    <p:extLst>
      <p:ext uri="{BB962C8B-B14F-4D97-AF65-F5344CB8AC3E}">
        <p14:creationId xmlns:p14="http://schemas.microsoft.com/office/powerpoint/2010/main" val="818174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0"/>
                                        </p:tgtEl>
                                        <p:attrNameLst>
                                          <p:attrName>style.visibility</p:attrName>
                                        </p:attrNameLst>
                                      </p:cBhvr>
                                      <p:to>
                                        <p:strVal val="visible"/>
                                      </p:to>
                                    </p:set>
                                    <p:animEffect transition="in" filter="fade">
                                      <p:cBhvr>
                                        <p:cTn id="11" dur="500"/>
                                        <p:tgtEl>
                                          <p:spTgt spid="10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fade">
                                      <p:cBhvr>
                                        <p:cTn id="15" dur="500"/>
                                        <p:tgtEl>
                                          <p:spTgt spid="10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2"/>
                                        </p:tgtEl>
                                        <p:attrNameLst>
                                          <p:attrName>style.visibility</p:attrName>
                                        </p:attrNameLst>
                                      </p:cBhvr>
                                      <p:to>
                                        <p:strVal val="visible"/>
                                      </p:to>
                                    </p:set>
                                    <p:animEffect transition="in" filter="fade">
                                      <p:cBhvr>
                                        <p:cTn id="19" dur="500"/>
                                        <p:tgtEl>
                                          <p:spTgt spid="10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3"/>
                                        </p:tgtEl>
                                        <p:attrNameLst>
                                          <p:attrName>style.visibility</p:attrName>
                                        </p:attrNameLst>
                                      </p:cBhvr>
                                      <p:to>
                                        <p:strVal val="visible"/>
                                      </p:to>
                                    </p:set>
                                    <p:animEffect transition="in" filter="fade">
                                      <p:cBhvr>
                                        <p:cTn id="23" dur="500"/>
                                        <p:tgtEl>
                                          <p:spTgt spid="10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4"/>
                                        </p:tgtEl>
                                        <p:attrNameLst>
                                          <p:attrName>style.visibility</p:attrName>
                                        </p:attrNameLst>
                                      </p:cBhvr>
                                      <p:to>
                                        <p:strVal val="visible"/>
                                      </p:to>
                                    </p:set>
                                    <p:animEffect transition="in" filter="fade">
                                      <p:cBhvr>
                                        <p:cTn id="26" dur="500"/>
                                        <p:tgtEl>
                                          <p:spTgt spid="13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4"/>
                                        </p:tgtEl>
                                        <p:attrNameLst>
                                          <p:attrName>style.visibility</p:attrName>
                                        </p:attrNameLst>
                                      </p:cBhvr>
                                      <p:to>
                                        <p:strVal val="visible"/>
                                      </p:to>
                                    </p:set>
                                    <p:animEffect transition="in" filter="fade">
                                      <p:cBhvr>
                                        <p:cTn id="31" dur="500"/>
                                        <p:tgtEl>
                                          <p:spTgt spid="104"/>
                                        </p:tgtEl>
                                      </p:cBhvr>
                                    </p:animEffect>
                                  </p:childTnLst>
                                </p:cTn>
                              </p:par>
                              <p:par>
                                <p:cTn id="32" presetID="10" presetClass="entr" presetSubtype="0" fill="hold" nodeType="withEffect">
                                  <p:stCondLst>
                                    <p:cond delay="0"/>
                                  </p:stCondLst>
                                  <p:childTnLst>
                                    <p:set>
                                      <p:cBhvr>
                                        <p:cTn id="33" dur="1" fill="hold">
                                          <p:stCondLst>
                                            <p:cond delay="0"/>
                                          </p:stCondLst>
                                        </p:cTn>
                                        <p:tgtEl>
                                          <p:spTgt spid="106"/>
                                        </p:tgtEl>
                                        <p:attrNameLst>
                                          <p:attrName>style.visibility</p:attrName>
                                        </p:attrNameLst>
                                      </p:cBhvr>
                                      <p:to>
                                        <p:strVal val="visible"/>
                                      </p:to>
                                    </p:set>
                                    <p:animEffect transition="in" filter="fade">
                                      <p:cBhvr>
                                        <p:cTn id="34" dur="500"/>
                                        <p:tgtEl>
                                          <p:spTgt spid="106"/>
                                        </p:tgtEl>
                                      </p:cBhvr>
                                    </p:animEffect>
                                  </p:childTnLst>
                                </p:cTn>
                              </p:par>
                              <p:par>
                                <p:cTn id="35" presetID="10" presetClass="entr" presetSubtype="0" fill="hold" nodeType="withEffect">
                                  <p:stCondLst>
                                    <p:cond delay="0"/>
                                  </p:stCondLst>
                                  <p:childTnLst>
                                    <p:set>
                                      <p:cBhvr>
                                        <p:cTn id="36" dur="1" fill="hold">
                                          <p:stCondLst>
                                            <p:cond delay="0"/>
                                          </p:stCondLst>
                                        </p:cTn>
                                        <p:tgtEl>
                                          <p:spTgt spid="105"/>
                                        </p:tgtEl>
                                        <p:attrNameLst>
                                          <p:attrName>style.visibility</p:attrName>
                                        </p:attrNameLst>
                                      </p:cBhvr>
                                      <p:to>
                                        <p:strVal val="visible"/>
                                      </p:to>
                                    </p:set>
                                    <p:animEffect transition="in" filter="fade">
                                      <p:cBhvr>
                                        <p:cTn id="37" dur="500"/>
                                        <p:tgtEl>
                                          <p:spTgt spid="105"/>
                                        </p:tgtEl>
                                      </p:cBhvr>
                                    </p:animEffect>
                                  </p:childTnLst>
                                </p:cTn>
                              </p:par>
                              <p:par>
                                <p:cTn id="38" presetID="10" presetClass="entr" presetSubtype="0" fill="hold" nodeType="withEffect">
                                  <p:stCondLst>
                                    <p:cond delay="0"/>
                                  </p:stCondLst>
                                  <p:childTnLst>
                                    <p:set>
                                      <p:cBhvr>
                                        <p:cTn id="39" dur="1" fill="hold">
                                          <p:stCondLst>
                                            <p:cond delay="0"/>
                                          </p:stCondLst>
                                        </p:cTn>
                                        <p:tgtEl>
                                          <p:spTgt spid="107"/>
                                        </p:tgtEl>
                                        <p:attrNameLst>
                                          <p:attrName>style.visibility</p:attrName>
                                        </p:attrNameLst>
                                      </p:cBhvr>
                                      <p:to>
                                        <p:strVal val="visible"/>
                                      </p:to>
                                    </p:set>
                                    <p:animEffect transition="in" filter="fade">
                                      <p:cBhvr>
                                        <p:cTn id="40" dur="500"/>
                                        <p:tgtEl>
                                          <p:spTgt spid="10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5"/>
                                        </p:tgtEl>
                                        <p:attrNameLst>
                                          <p:attrName>style.visibility</p:attrName>
                                        </p:attrNameLst>
                                      </p:cBhvr>
                                      <p:to>
                                        <p:strVal val="visible"/>
                                      </p:to>
                                    </p:set>
                                    <p:animEffect transition="in" filter="fade">
                                      <p:cBhvr>
                                        <p:cTn id="43" dur="500"/>
                                        <p:tgtEl>
                                          <p:spTgt spid="135"/>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08"/>
                                        </p:tgtEl>
                                        <p:attrNameLst>
                                          <p:attrName>style.visibility</p:attrName>
                                        </p:attrNameLst>
                                      </p:cBhvr>
                                      <p:to>
                                        <p:strVal val="visible"/>
                                      </p:to>
                                    </p:set>
                                    <p:animEffect transition="in" filter="fade">
                                      <p:cBhvr>
                                        <p:cTn id="47" dur="500"/>
                                        <p:tgtEl>
                                          <p:spTgt spid="108"/>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110"/>
                                        </p:tgtEl>
                                        <p:attrNameLst>
                                          <p:attrName>style.visibility</p:attrName>
                                        </p:attrNameLst>
                                      </p:cBhvr>
                                      <p:to>
                                        <p:strVal val="visible"/>
                                      </p:to>
                                    </p:set>
                                    <p:animEffect transition="in" filter="fade">
                                      <p:cBhvr>
                                        <p:cTn id="51" dur="500"/>
                                        <p:tgtEl>
                                          <p:spTgt spid="110"/>
                                        </p:tgtEl>
                                      </p:cBhvr>
                                    </p:animEffect>
                                  </p:childTnLst>
                                </p:cTn>
                              </p:par>
                            </p:childTnLst>
                          </p:cTn>
                        </p:par>
                        <p:par>
                          <p:cTn id="52" fill="hold">
                            <p:stCondLst>
                              <p:cond delay="1500"/>
                            </p:stCondLst>
                            <p:childTnLst>
                              <p:par>
                                <p:cTn id="53" presetID="10" presetClass="entr" presetSubtype="0" fill="hold" nodeType="afterEffect">
                                  <p:stCondLst>
                                    <p:cond delay="0"/>
                                  </p:stCondLst>
                                  <p:childTnLst>
                                    <p:set>
                                      <p:cBhvr>
                                        <p:cTn id="54" dur="1" fill="hold">
                                          <p:stCondLst>
                                            <p:cond delay="0"/>
                                          </p:stCondLst>
                                        </p:cTn>
                                        <p:tgtEl>
                                          <p:spTgt spid="109"/>
                                        </p:tgtEl>
                                        <p:attrNameLst>
                                          <p:attrName>style.visibility</p:attrName>
                                        </p:attrNameLst>
                                      </p:cBhvr>
                                      <p:to>
                                        <p:strVal val="visible"/>
                                      </p:to>
                                    </p:set>
                                    <p:animEffect transition="in" filter="fade">
                                      <p:cBhvr>
                                        <p:cTn id="55" dur="500"/>
                                        <p:tgtEl>
                                          <p:spTgt spid="109"/>
                                        </p:tgtEl>
                                      </p:cBhvr>
                                    </p:animEffect>
                                  </p:childTnLst>
                                </p:cTn>
                              </p:par>
                              <p:par>
                                <p:cTn id="56" presetID="49" presetClass="path" presetSubtype="0" accel="50000" decel="50000" fill="hold" nodeType="withEffect">
                                  <p:stCondLst>
                                    <p:cond delay="0"/>
                                  </p:stCondLst>
                                  <p:childTnLst>
                                    <p:animMotion origin="layout" path="M -4.58333E-6 4.07407E-6 L 0.25 0.33333 " pathEditMode="relative" rAng="0" ptsTypes="AA">
                                      <p:cBhvr>
                                        <p:cTn id="57" dur="500" fill="hold"/>
                                        <p:tgtEl>
                                          <p:spTgt spid="104"/>
                                        </p:tgtEl>
                                        <p:attrNameLst>
                                          <p:attrName>ppt_x</p:attrName>
                                          <p:attrName>ppt_y</p:attrName>
                                        </p:attrNameLst>
                                      </p:cBhvr>
                                      <p:rCtr x="12500" y="16667"/>
                                    </p:animMotion>
                                  </p:childTnLst>
                                </p:cTn>
                              </p:par>
                              <p:par>
                                <p:cTn id="58" presetID="49" presetClass="path" presetSubtype="0" accel="50000" decel="50000" fill="hold" nodeType="withEffect">
                                  <p:stCondLst>
                                    <p:cond delay="0"/>
                                  </p:stCondLst>
                                  <p:childTnLst>
                                    <p:animMotion origin="layout" path="M 1.66667E-6 4.07407E-6 L 0.25 0.33333 " pathEditMode="relative" rAng="0" ptsTypes="AA">
                                      <p:cBhvr>
                                        <p:cTn id="59" dur="500" fill="hold"/>
                                        <p:tgtEl>
                                          <p:spTgt spid="106"/>
                                        </p:tgtEl>
                                        <p:attrNameLst>
                                          <p:attrName>ppt_x</p:attrName>
                                          <p:attrName>ppt_y</p:attrName>
                                        </p:attrNameLst>
                                      </p:cBhvr>
                                      <p:rCtr x="12500" y="16667"/>
                                    </p:animMotion>
                                  </p:childTnLst>
                                </p:cTn>
                              </p:par>
                              <p:par>
                                <p:cTn id="60" presetID="49" presetClass="path" presetSubtype="0" accel="50000" decel="50000" fill="hold" nodeType="withEffect">
                                  <p:stCondLst>
                                    <p:cond delay="0"/>
                                  </p:stCondLst>
                                  <p:childTnLst>
                                    <p:animMotion origin="layout" path="M -4.58333E-6 -2.59259E-6 L 0.25 0.33334 " pathEditMode="relative" rAng="0" ptsTypes="AA">
                                      <p:cBhvr>
                                        <p:cTn id="61" dur="500" fill="hold"/>
                                        <p:tgtEl>
                                          <p:spTgt spid="105"/>
                                        </p:tgtEl>
                                        <p:attrNameLst>
                                          <p:attrName>ppt_x</p:attrName>
                                          <p:attrName>ppt_y</p:attrName>
                                        </p:attrNameLst>
                                      </p:cBhvr>
                                      <p:rCtr x="12500" y="16667"/>
                                    </p:animMotion>
                                  </p:childTnLst>
                                </p:cTn>
                              </p:par>
                              <p:par>
                                <p:cTn id="62" presetID="49" presetClass="path" presetSubtype="0" accel="50000" decel="50000" fill="hold" nodeType="withEffect">
                                  <p:stCondLst>
                                    <p:cond delay="0"/>
                                  </p:stCondLst>
                                  <p:childTnLst>
                                    <p:animMotion origin="layout" path="M 5E-6 3.33333E-6 L 0.25001 0.33333 " pathEditMode="relative" rAng="0" ptsTypes="AA">
                                      <p:cBhvr>
                                        <p:cTn id="63" dur="500" fill="hold"/>
                                        <p:tgtEl>
                                          <p:spTgt spid="107"/>
                                        </p:tgtEl>
                                        <p:attrNameLst>
                                          <p:attrName>ppt_x</p:attrName>
                                          <p:attrName>ppt_y</p:attrName>
                                        </p:attrNameLst>
                                      </p:cBhvr>
                                      <p:rCtr x="12500" y="16667"/>
                                    </p:animMotion>
                                  </p:childTnLst>
                                </p:cTn>
                              </p:par>
                              <p:par>
                                <p:cTn id="64" presetID="49" presetClass="path" presetSubtype="0" accel="50000" decel="50000" fill="hold" nodeType="withEffect">
                                  <p:stCondLst>
                                    <p:cond delay="0"/>
                                  </p:stCondLst>
                                  <p:childTnLst>
                                    <p:animMotion origin="layout" path="M -1.875E-6 3.33333E-6 L 0.25 0.33333 " pathEditMode="relative" rAng="0" ptsTypes="AA">
                                      <p:cBhvr>
                                        <p:cTn id="65" dur="500" fill="hold"/>
                                        <p:tgtEl>
                                          <p:spTgt spid="108"/>
                                        </p:tgtEl>
                                        <p:attrNameLst>
                                          <p:attrName>ppt_x</p:attrName>
                                          <p:attrName>ppt_y</p:attrName>
                                        </p:attrNameLst>
                                      </p:cBhvr>
                                      <p:rCtr x="12500" y="16667"/>
                                    </p:animMotion>
                                  </p:childTnLst>
                                </p:cTn>
                              </p:par>
                              <p:par>
                                <p:cTn id="66" presetID="49" presetClass="path" presetSubtype="0" accel="50000" decel="50000" fill="hold" nodeType="withEffect">
                                  <p:stCondLst>
                                    <p:cond delay="0"/>
                                  </p:stCondLst>
                                  <p:childTnLst>
                                    <p:animMotion origin="layout" path="M -1.875E-6 0 L 0.25 0.33333 " pathEditMode="relative" rAng="0" ptsTypes="AA">
                                      <p:cBhvr>
                                        <p:cTn id="67" dur="500" fill="hold"/>
                                        <p:tgtEl>
                                          <p:spTgt spid="109"/>
                                        </p:tgtEl>
                                        <p:attrNameLst>
                                          <p:attrName>ppt_x</p:attrName>
                                          <p:attrName>ppt_y</p:attrName>
                                        </p:attrNameLst>
                                      </p:cBhvr>
                                      <p:rCtr x="12500" y="16667"/>
                                    </p:animMotion>
                                  </p:childTnLst>
                                </p:cTn>
                              </p:par>
                              <p:par>
                                <p:cTn id="68" presetID="49" presetClass="path" presetSubtype="0" accel="50000" decel="50000" fill="hold" nodeType="withEffect">
                                  <p:stCondLst>
                                    <p:cond delay="0"/>
                                  </p:stCondLst>
                                  <p:childTnLst>
                                    <p:animMotion origin="layout" path="M 5E-6 0 L 0.25001 0.33333 " pathEditMode="relative" rAng="0" ptsTypes="AA">
                                      <p:cBhvr>
                                        <p:cTn id="69" dur="500" fill="hold"/>
                                        <p:tgtEl>
                                          <p:spTgt spid="110"/>
                                        </p:tgtEl>
                                        <p:attrNameLst>
                                          <p:attrName>ppt_x</p:attrName>
                                          <p:attrName>ppt_y</p:attrName>
                                        </p:attrNameLst>
                                      </p:cBhvr>
                                      <p:rCtr x="12500" y="16667"/>
                                    </p:animMotion>
                                  </p:childTnLst>
                                </p:cTn>
                              </p:par>
                            </p:childTnLst>
                          </p:cTn>
                        </p:par>
                        <p:par>
                          <p:cTn id="70" fill="hold">
                            <p:stCondLst>
                              <p:cond delay="2000"/>
                            </p:stCondLst>
                            <p:childTnLst>
                              <p:par>
                                <p:cTn id="71" presetID="10" presetClass="entr" presetSubtype="0" fill="hold" nodeType="afterEffect">
                                  <p:stCondLst>
                                    <p:cond delay="0"/>
                                  </p:stCondLst>
                                  <p:childTnLst>
                                    <p:set>
                                      <p:cBhvr>
                                        <p:cTn id="72" dur="1" fill="hold">
                                          <p:stCondLst>
                                            <p:cond delay="0"/>
                                          </p:stCondLst>
                                        </p:cTn>
                                        <p:tgtEl>
                                          <p:spTgt spid="112"/>
                                        </p:tgtEl>
                                        <p:attrNameLst>
                                          <p:attrName>style.visibility</p:attrName>
                                        </p:attrNameLst>
                                      </p:cBhvr>
                                      <p:to>
                                        <p:strVal val="visible"/>
                                      </p:to>
                                    </p:set>
                                    <p:animEffect transition="in" filter="fade">
                                      <p:cBhvr>
                                        <p:cTn id="73" dur="500"/>
                                        <p:tgtEl>
                                          <p:spTgt spid="112"/>
                                        </p:tgtEl>
                                      </p:cBhvr>
                                    </p:animEffect>
                                  </p:childTnLst>
                                </p:cTn>
                              </p:par>
                              <p:par>
                                <p:cTn id="74" presetID="10" presetClass="entr" presetSubtype="0" fill="hold" nodeType="withEffect">
                                  <p:stCondLst>
                                    <p:cond delay="0"/>
                                  </p:stCondLst>
                                  <p:childTnLst>
                                    <p:set>
                                      <p:cBhvr>
                                        <p:cTn id="75" dur="1" fill="hold">
                                          <p:stCondLst>
                                            <p:cond delay="0"/>
                                          </p:stCondLst>
                                        </p:cTn>
                                        <p:tgtEl>
                                          <p:spTgt spid="111"/>
                                        </p:tgtEl>
                                        <p:attrNameLst>
                                          <p:attrName>style.visibility</p:attrName>
                                        </p:attrNameLst>
                                      </p:cBhvr>
                                      <p:to>
                                        <p:strVal val="visible"/>
                                      </p:to>
                                    </p:set>
                                    <p:animEffect transition="in" filter="fade">
                                      <p:cBhvr>
                                        <p:cTn id="76" dur="500"/>
                                        <p:tgtEl>
                                          <p:spTgt spid="111"/>
                                        </p:tgtEl>
                                      </p:cBhvr>
                                    </p:animEffect>
                                  </p:childTnLst>
                                </p:cTn>
                              </p:par>
                              <p:par>
                                <p:cTn id="77" presetID="10" presetClass="entr" presetSubtype="0" fill="hold" nodeType="withEffect">
                                  <p:stCondLst>
                                    <p:cond delay="0"/>
                                  </p:stCondLst>
                                  <p:childTnLst>
                                    <p:set>
                                      <p:cBhvr>
                                        <p:cTn id="78" dur="1" fill="hold">
                                          <p:stCondLst>
                                            <p:cond delay="0"/>
                                          </p:stCondLst>
                                        </p:cTn>
                                        <p:tgtEl>
                                          <p:spTgt spid="117"/>
                                        </p:tgtEl>
                                        <p:attrNameLst>
                                          <p:attrName>style.visibility</p:attrName>
                                        </p:attrNameLst>
                                      </p:cBhvr>
                                      <p:to>
                                        <p:strVal val="visible"/>
                                      </p:to>
                                    </p:set>
                                    <p:animEffect transition="in" filter="fade">
                                      <p:cBhvr>
                                        <p:cTn id="79" dur="500"/>
                                        <p:tgtEl>
                                          <p:spTgt spid="117"/>
                                        </p:tgtEl>
                                      </p:cBhvr>
                                    </p:animEffect>
                                  </p:childTnLst>
                                </p:cTn>
                              </p:par>
                              <p:par>
                                <p:cTn id="80" presetID="10" presetClass="entr" presetSubtype="0" fill="hold" nodeType="withEffect">
                                  <p:stCondLst>
                                    <p:cond delay="0"/>
                                  </p:stCondLst>
                                  <p:childTnLst>
                                    <p:set>
                                      <p:cBhvr>
                                        <p:cTn id="81" dur="1" fill="hold">
                                          <p:stCondLst>
                                            <p:cond delay="0"/>
                                          </p:stCondLst>
                                        </p:cTn>
                                        <p:tgtEl>
                                          <p:spTgt spid="118"/>
                                        </p:tgtEl>
                                        <p:attrNameLst>
                                          <p:attrName>style.visibility</p:attrName>
                                        </p:attrNameLst>
                                      </p:cBhvr>
                                      <p:to>
                                        <p:strVal val="visible"/>
                                      </p:to>
                                    </p:set>
                                    <p:animEffect transition="in" filter="fade">
                                      <p:cBhvr>
                                        <p:cTn id="82" dur="500"/>
                                        <p:tgtEl>
                                          <p:spTgt spid="118"/>
                                        </p:tgtEl>
                                      </p:cBhvr>
                                    </p:animEffect>
                                  </p:childTnLst>
                                </p:cTn>
                              </p:par>
                              <p:par>
                                <p:cTn id="83" presetID="10" presetClass="entr" presetSubtype="0" fill="hold" nodeType="withEffect">
                                  <p:stCondLst>
                                    <p:cond delay="0"/>
                                  </p:stCondLst>
                                  <p:childTnLst>
                                    <p:set>
                                      <p:cBhvr>
                                        <p:cTn id="84" dur="1" fill="hold">
                                          <p:stCondLst>
                                            <p:cond delay="0"/>
                                          </p:stCondLst>
                                        </p:cTn>
                                        <p:tgtEl>
                                          <p:spTgt spid="120"/>
                                        </p:tgtEl>
                                        <p:attrNameLst>
                                          <p:attrName>style.visibility</p:attrName>
                                        </p:attrNameLst>
                                      </p:cBhvr>
                                      <p:to>
                                        <p:strVal val="visible"/>
                                      </p:to>
                                    </p:set>
                                    <p:animEffect transition="in" filter="fade">
                                      <p:cBhvr>
                                        <p:cTn id="85" dur="500"/>
                                        <p:tgtEl>
                                          <p:spTgt spid="120"/>
                                        </p:tgtEl>
                                      </p:cBhvr>
                                    </p:animEffect>
                                  </p:childTnLst>
                                </p:cTn>
                              </p:par>
                              <p:par>
                                <p:cTn id="86" presetID="10" presetClass="entr" presetSubtype="0" fill="hold" nodeType="withEffect">
                                  <p:stCondLst>
                                    <p:cond delay="0"/>
                                  </p:stCondLst>
                                  <p:childTnLst>
                                    <p:set>
                                      <p:cBhvr>
                                        <p:cTn id="87" dur="1" fill="hold">
                                          <p:stCondLst>
                                            <p:cond delay="0"/>
                                          </p:stCondLst>
                                        </p:cTn>
                                        <p:tgtEl>
                                          <p:spTgt spid="119"/>
                                        </p:tgtEl>
                                        <p:attrNameLst>
                                          <p:attrName>style.visibility</p:attrName>
                                        </p:attrNameLst>
                                      </p:cBhvr>
                                      <p:to>
                                        <p:strVal val="visible"/>
                                      </p:to>
                                    </p:set>
                                    <p:animEffect transition="in" filter="fade">
                                      <p:cBhvr>
                                        <p:cTn id="88" dur="500"/>
                                        <p:tgtEl>
                                          <p:spTgt spid="119"/>
                                        </p:tgtEl>
                                      </p:cBhvr>
                                    </p:animEffect>
                                  </p:childTnLst>
                                </p:cTn>
                              </p:par>
                              <p:par>
                                <p:cTn id="89" presetID="10" presetClass="entr" presetSubtype="0" fill="hold" nodeType="withEffect">
                                  <p:stCondLst>
                                    <p:cond delay="0"/>
                                  </p:stCondLst>
                                  <p:childTnLst>
                                    <p:set>
                                      <p:cBhvr>
                                        <p:cTn id="90" dur="1" fill="hold">
                                          <p:stCondLst>
                                            <p:cond delay="0"/>
                                          </p:stCondLst>
                                        </p:cTn>
                                        <p:tgtEl>
                                          <p:spTgt spid="113"/>
                                        </p:tgtEl>
                                        <p:attrNameLst>
                                          <p:attrName>style.visibility</p:attrName>
                                        </p:attrNameLst>
                                      </p:cBhvr>
                                      <p:to>
                                        <p:strVal val="visible"/>
                                      </p:to>
                                    </p:set>
                                    <p:animEffect transition="in" filter="fade">
                                      <p:cBhvr>
                                        <p:cTn id="91" dur="500"/>
                                        <p:tgtEl>
                                          <p:spTgt spid="113"/>
                                        </p:tgtEl>
                                      </p:cBhvr>
                                    </p:animEffect>
                                  </p:childTnLst>
                                </p:cTn>
                              </p:par>
                            </p:childTnLst>
                          </p:cTn>
                        </p:par>
                        <p:par>
                          <p:cTn id="92" fill="hold">
                            <p:stCondLst>
                              <p:cond delay="2500"/>
                            </p:stCondLst>
                            <p:childTnLst>
                              <p:par>
                                <p:cTn id="93" presetID="10" presetClass="entr" presetSubtype="0" fill="hold" nodeType="afterEffect">
                                  <p:stCondLst>
                                    <p:cond delay="0"/>
                                  </p:stCondLst>
                                  <p:childTnLst>
                                    <p:set>
                                      <p:cBhvr>
                                        <p:cTn id="94" dur="1" fill="hold">
                                          <p:stCondLst>
                                            <p:cond delay="0"/>
                                          </p:stCondLst>
                                        </p:cTn>
                                        <p:tgtEl>
                                          <p:spTgt spid="114"/>
                                        </p:tgtEl>
                                        <p:attrNameLst>
                                          <p:attrName>style.visibility</p:attrName>
                                        </p:attrNameLst>
                                      </p:cBhvr>
                                      <p:to>
                                        <p:strVal val="visible"/>
                                      </p:to>
                                    </p:set>
                                    <p:animEffect transition="in" filter="fade">
                                      <p:cBhvr>
                                        <p:cTn id="95" dur="500"/>
                                        <p:tgtEl>
                                          <p:spTgt spid="114"/>
                                        </p:tgtEl>
                                      </p:cBhvr>
                                    </p:animEffect>
                                  </p:childTnLst>
                                </p:cTn>
                              </p:par>
                            </p:childTnLst>
                          </p:cTn>
                        </p:par>
                        <p:par>
                          <p:cTn id="96" fill="hold">
                            <p:stCondLst>
                              <p:cond delay="3000"/>
                            </p:stCondLst>
                            <p:childTnLst>
                              <p:par>
                                <p:cTn id="97" presetID="10" presetClass="entr" presetSubtype="0" fill="hold" nodeType="afterEffect">
                                  <p:stCondLst>
                                    <p:cond delay="0"/>
                                  </p:stCondLst>
                                  <p:childTnLst>
                                    <p:set>
                                      <p:cBhvr>
                                        <p:cTn id="98" dur="1" fill="hold">
                                          <p:stCondLst>
                                            <p:cond delay="0"/>
                                          </p:stCondLst>
                                        </p:cTn>
                                        <p:tgtEl>
                                          <p:spTgt spid="116"/>
                                        </p:tgtEl>
                                        <p:attrNameLst>
                                          <p:attrName>style.visibility</p:attrName>
                                        </p:attrNameLst>
                                      </p:cBhvr>
                                      <p:to>
                                        <p:strVal val="visible"/>
                                      </p:to>
                                    </p:set>
                                    <p:animEffect transition="in" filter="fade">
                                      <p:cBhvr>
                                        <p:cTn id="99" dur="500"/>
                                        <p:tgtEl>
                                          <p:spTgt spid="116"/>
                                        </p:tgtEl>
                                      </p:cBhvr>
                                    </p:animEffect>
                                  </p:childTnLst>
                                </p:cTn>
                              </p:par>
                            </p:childTnLst>
                          </p:cTn>
                        </p:par>
                        <p:par>
                          <p:cTn id="100" fill="hold">
                            <p:stCondLst>
                              <p:cond delay="3500"/>
                            </p:stCondLst>
                            <p:childTnLst>
                              <p:par>
                                <p:cTn id="101" presetID="10" presetClass="entr" presetSubtype="0" fill="hold" nodeType="afterEffect">
                                  <p:stCondLst>
                                    <p:cond delay="0"/>
                                  </p:stCondLst>
                                  <p:childTnLst>
                                    <p:set>
                                      <p:cBhvr>
                                        <p:cTn id="102" dur="1" fill="hold">
                                          <p:stCondLst>
                                            <p:cond delay="0"/>
                                          </p:stCondLst>
                                        </p:cTn>
                                        <p:tgtEl>
                                          <p:spTgt spid="115"/>
                                        </p:tgtEl>
                                        <p:attrNameLst>
                                          <p:attrName>style.visibility</p:attrName>
                                        </p:attrNameLst>
                                      </p:cBhvr>
                                      <p:to>
                                        <p:strVal val="visible"/>
                                      </p:to>
                                    </p:set>
                                    <p:animEffect transition="in" filter="fade">
                                      <p:cBhvr>
                                        <p:cTn id="103" dur="500"/>
                                        <p:tgtEl>
                                          <p:spTgt spid="115"/>
                                        </p:tgtEl>
                                      </p:cBhvr>
                                    </p:animEffect>
                                  </p:childTnLst>
                                </p:cTn>
                              </p:par>
                              <p:par>
                                <p:cTn id="104" presetID="56" presetClass="path" presetSubtype="0" accel="50000" decel="50000" fill="hold" nodeType="withEffect">
                                  <p:stCondLst>
                                    <p:cond delay="0"/>
                                  </p:stCondLst>
                                  <p:childTnLst>
                                    <p:animMotion origin="layout" path="M -1.875E-6 -4.81481E-6 L 0.25 -0.33333 " pathEditMode="relative" rAng="0" ptsTypes="AA">
                                      <p:cBhvr>
                                        <p:cTn id="105" dur="500" fill="hold"/>
                                        <p:tgtEl>
                                          <p:spTgt spid="114"/>
                                        </p:tgtEl>
                                        <p:attrNameLst>
                                          <p:attrName>ppt_x</p:attrName>
                                          <p:attrName>ppt_y</p:attrName>
                                        </p:attrNameLst>
                                      </p:cBhvr>
                                      <p:rCtr x="12500" y="-16667"/>
                                    </p:animMotion>
                                  </p:childTnLst>
                                </p:cTn>
                              </p:par>
                              <p:par>
                                <p:cTn id="106" presetID="56" presetClass="path" presetSubtype="0" accel="50000" decel="50000" fill="hold" nodeType="withEffect">
                                  <p:stCondLst>
                                    <p:cond delay="0"/>
                                  </p:stCondLst>
                                  <p:childTnLst>
                                    <p:animMotion origin="layout" path="M 5E-6 -3.7037E-6 L 0.25001 -0.33333 " pathEditMode="relative" rAng="0" ptsTypes="AA">
                                      <p:cBhvr>
                                        <p:cTn id="107" dur="500" fill="hold"/>
                                        <p:tgtEl>
                                          <p:spTgt spid="113"/>
                                        </p:tgtEl>
                                        <p:attrNameLst>
                                          <p:attrName>ppt_x</p:attrName>
                                          <p:attrName>ppt_y</p:attrName>
                                        </p:attrNameLst>
                                      </p:cBhvr>
                                      <p:rCtr x="12500" y="-16667"/>
                                    </p:animMotion>
                                  </p:childTnLst>
                                </p:cTn>
                              </p:par>
                              <p:par>
                                <p:cTn id="108" presetID="56" presetClass="path" presetSubtype="0" accel="50000" decel="50000" fill="hold" nodeType="withEffect">
                                  <p:stCondLst>
                                    <p:cond delay="0"/>
                                  </p:stCondLst>
                                  <p:childTnLst>
                                    <p:animMotion origin="layout" path="M -1.875E-6 1.85185E-6 L 0.25 -0.33334 " pathEditMode="relative" rAng="0" ptsTypes="AA">
                                      <p:cBhvr>
                                        <p:cTn id="109" dur="500" fill="hold"/>
                                        <p:tgtEl>
                                          <p:spTgt spid="115"/>
                                        </p:tgtEl>
                                        <p:attrNameLst>
                                          <p:attrName>ppt_x</p:attrName>
                                          <p:attrName>ppt_y</p:attrName>
                                        </p:attrNameLst>
                                      </p:cBhvr>
                                      <p:rCtr x="12500" y="-16667"/>
                                    </p:animMotion>
                                  </p:childTnLst>
                                </p:cTn>
                              </p:par>
                              <p:par>
                                <p:cTn id="110" presetID="56" presetClass="path" presetSubtype="0" accel="50000" decel="50000" fill="hold" nodeType="withEffect">
                                  <p:stCondLst>
                                    <p:cond delay="0"/>
                                  </p:stCondLst>
                                  <p:childTnLst>
                                    <p:animMotion origin="layout" path="M 5E-6 1.85185E-6 L 0.25001 -0.33334 " pathEditMode="relative" rAng="0" ptsTypes="AA">
                                      <p:cBhvr>
                                        <p:cTn id="111" dur="500" fill="hold"/>
                                        <p:tgtEl>
                                          <p:spTgt spid="116"/>
                                        </p:tgtEl>
                                        <p:attrNameLst>
                                          <p:attrName>ppt_x</p:attrName>
                                          <p:attrName>ppt_y</p:attrName>
                                        </p:attrNameLst>
                                      </p:cBhvr>
                                      <p:rCtr x="12500" y="-16667"/>
                                    </p:animMotion>
                                  </p:childTnLst>
                                </p:cTn>
                              </p:par>
                              <p:par>
                                <p:cTn id="112" presetID="56" presetClass="path" presetSubtype="0" accel="50000" decel="50000" fill="hold" nodeType="withEffect">
                                  <p:stCondLst>
                                    <p:cond delay="0"/>
                                  </p:stCondLst>
                                  <p:childTnLst>
                                    <p:animMotion origin="layout" path="M -4.58333E-6 -7.40741E-7 L 0.25 -0.33333 " pathEditMode="relative" rAng="0" ptsTypes="AA">
                                      <p:cBhvr>
                                        <p:cTn id="113" dur="500" fill="hold"/>
                                        <p:tgtEl>
                                          <p:spTgt spid="112"/>
                                        </p:tgtEl>
                                        <p:attrNameLst>
                                          <p:attrName>ppt_x</p:attrName>
                                          <p:attrName>ppt_y</p:attrName>
                                        </p:attrNameLst>
                                      </p:cBhvr>
                                      <p:rCtr x="12500" y="-16667"/>
                                    </p:animMotion>
                                  </p:childTnLst>
                                </p:cTn>
                              </p:par>
                              <p:par>
                                <p:cTn id="114" presetID="56" presetClass="path" presetSubtype="0" accel="50000" decel="50000" fill="hold" nodeType="withEffect">
                                  <p:stCondLst>
                                    <p:cond delay="0"/>
                                  </p:stCondLst>
                                  <p:childTnLst>
                                    <p:animMotion origin="layout" path="M 4.16667E-6 2.59259E-6 L 0.25 -0.33334 " pathEditMode="relative" rAng="0" ptsTypes="AA">
                                      <p:cBhvr>
                                        <p:cTn id="115" dur="500" fill="hold"/>
                                        <p:tgtEl>
                                          <p:spTgt spid="111"/>
                                        </p:tgtEl>
                                        <p:attrNameLst>
                                          <p:attrName>ppt_x</p:attrName>
                                          <p:attrName>ppt_y</p:attrName>
                                        </p:attrNameLst>
                                      </p:cBhvr>
                                      <p:rCtr x="12500" y="-16667"/>
                                    </p:animMotion>
                                  </p:childTnLst>
                                </p:cTn>
                              </p:par>
                              <p:par>
                                <p:cTn id="116" presetID="56" presetClass="path" presetSubtype="0" accel="50000" decel="50000" fill="hold" nodeType="withEffect">
                                  <p:stCondLst>
                                    <p:cond delay="0"/>
                                  </p:stCondLst>
                                  <p:childTnLst>
                                    <p:animMotion origin="layout" path="M 5E-6 -1.48148E-6 L 0.25001 -0.33333 " pathEditMode="relative" rAng="0" ptsTypes="AA">
                                      <p:cBhvr>
                                        <p:cTn id="117" dur="500" fill="hold"/>
                                        <p:tgtEl>
                                          <p:spTgt spid="117"/>
                                        </p:tgtEl>
                                        <p:attrNameLst>
                                          <p:attrName>ppt_x</p:attrName>
                                          <p:attrName>ppt_y</p:attrName>
                                        </p:attrNameLst>
                                      </p:cBhvr>
                                      <p:rCtr x="12500" y="-16667"/>
                                    </p:animMotion>
                                  </p:childTnLst>
                                </p:cTn>
                              </p:par>
                              <p:par>
                                <p:cTn id="118" presetID="56" presetClass="path" presetSubtype="0" accel="50000" decel="50000" fill="hold" nodeType="withEffect">
                                  <p:stCondLst>
                                    <p:cond delay="0"/>
                                  </p:stCondLst>
                                  <p:childTnLst>
                                    <p:animMotion origin="layout" path="M -1.875E-6 -1.48148E-6 L 0.25 -0.33333 " pathEditMode="relative" rAng="0" ptsTypes="AA">
                                      <p:cBhvr>
                                        <p:cTn id="119" dur="500" fill="hold"/>
                                        <p:tgtEl>
                                          <p:spTgt spid="118"/>
                                        </p:tgtEl>
                                        <p:attrNameLst>
                                          <p:attrName>ppt_x</p:attrName>
                                          <p:attrName>ppt_y</p:attrName>
                                        </p:attrNameLst>
                                      </p:cBhvr>
                                      <p:rCtr x="12500" y="-16667"/>
                                    </p:animMotion>
                                  </p:childTnLst>
                                </p:cTn>
                              </p:par>
                              <p:par>
                                <p:cTn id="120" presetID="56" presetClass="path" presetSubtype="0" accel="50000" decel="50000" fill="hold" nodeType="withEffect">
                                  <p:stCondLst>
                                    <p:cond delay="0"/>
                                  </p:stCondLst>
                                  <p:childTnLst>
                                    <p:animMotion origin="layout" path="M -1.875E-6 -4.81481E-6 L 0.25 -0.33333 " pathEditMode="relative" rAng="0" ptsTypes="AA">
                                      <p:cBhvr>
                                        <p:cTn id="121" dur="500" fill="hold"/>
                                        <p:tgtEl>
                                          <p:spTgt spid="119"/>
                                        </p:tgtEl>
                                        <p:attrNameLst>
                                          <p:attrName>ppt_x</p:attrName>
                                          <p:attrName>ppt_y</p:attrName>
                                        </p:attrNameLst>
                                      </p:cBhvr>
                                      <p:rCtr x="12500" y="-16667"/>
                                    </p:animMotion>
                                  </p:childTnLst>
                                </p:cTn>
                              </p:par>
                              <p:par>
                                <p:cTn id="122" presetID="56" presetClass="path" presetSubtype="0" accel="50000" decel="50000" fill="hold" nodeType="withEffect">
                                  <p:stCondLst>
                                    <p:cond delay="0"/>
                                  </p:stCondLst>
                                  <p:childTnLst>
                                    <p:animMotion origin="layout" path="M 5E-6 -4.81481E-6 L 0.25001 -0.33333 " pathEditMode="relative" rAng="0" ptsTypes="AA">
                                      <p:cBhvr>
                                        <p:cTn id="123" dur="500" fill="hold"/>
                                        <p:tgtEl>
                                          <p:spTgt spid="120"/>
                                        </p:tgtEl>
                                        <p:attrNameLst>
                                          <p:attrName>ppt_x</p:attrName>
                                          <p:attrName>ppt_y</p:attrName>
                                        </p:attrNameLst>
                                      </p:cBhvr>
                                      <p:rCtr x="12500" y="-16667"/>
                                    </p:animMotion>
                                  </p:childTnLst>
                                </p:cTn>
                              </p:par>
                            </p:childTnLst>
                          </p:cTn>
                        </p:par>
                        <p:par>
                          <p:cTn id="124" fill="hold">
                            <p:stCondLst>
                              <p:cond delay="4000"/>
                            </p:stCondLst>
                            <p:childTnLst>
                              <p:par>
                                <p:cTn id="125" presetID="10" presetClass="entr" presetSubtype="0" fill="hold" nodeType="afterEffect">
                                  <p:stCondLst>
                                    <p:cond delay="0"/>
                                  </p:stCondLst>
                                  <p:childTnLst>
                                    <p:set>
                                      <p:cBhvr>
                                        <p:cTn id="126" dur="1" fill="hold">
                                          <p:stCondLst>
                                            <p:cond delay="0"/>
                                          </p:stCondLst>
                                        </p:cTn>
                                        <p:tgtEl>
                                          <p:spTgt spid="121"/>
                                        </p:tgtEl>
                                        <p:attrNameLst>
                                          <p:attrName>style.visibility</p:attrName>
                                        </p:attrNameLst>
                                      </p:cBhvr>
                                      <p:to>
                                        <p:strVal val="visible"/>
                                      </p:to>
                                    </p:set>
                                    <p:animEffect transition="in" filter="fade">
                                      <p:cBhvr>
                                        <p:cTn id="127" dur="500"/>
                                        <p:tgtEl>
                                          <p:spTgt spid="121"/>
                                        </p:tgtEl>
                                      </p:cBhvr>
                                    </p:animEffect>
                                  </p:childTnLst>
                                </p:cTn>
                              </p:par>
                              <p:par>
                                <p:cTn id="128" presetID="10" presetClass="entr" presetSubtype="0" fill="hold" nodeType="withEffect">
                                  <p:stCondLst>
                                    <p:cond delay="0"/>
                                  </p:stCondLst>
                                  <p:childTnLst>
                                    <p:set>
                                      <p:cBhvr>
                                        <p:cTn id="129" dur="1" fill="hold">
                                          <p:stCondLst>
                                            <p:cond delay="0"/>
                                          </p:stCondLst>
                                        </p:cTn>
                                        <p:tgtEl>
                                          <p:spTgt spid="122"/>
                                        </p:tgtEl>
                                        <p:attrNameLst>
                                          <p:attrName>style.visibility</p:attrName>
                                        </p:attrNameLst>
                                      </p:cBhvr>
                                      <p:to>
                                        <p:strVal val="visible"/>
                                      </p:to>
                                    </p:set>
                                    <p:animEffect transition="in" filter="fade">
                                      <p:cBhvr>
                                        <p:cTn id="130" dur="500"/>
                                        <p:tgtEl>
                                          <p:spTgt spid="122"/>
                                        </p:tgtEl>
                                      </p:cBhvr>
                                    </p:animEffect>
                                  </p:childTnLst>
                                </p:cTn>
                              </p:par>
                              <p:par>
                                <p:cTn id="131" presetID="10" presetClass="entr" presetSubtype="0" fill="hold" nodeType="withEffect">
                                  <p:stCondLst>
                                    <p:cond delay="0"/>
                                  </p:stCondLst>
                                  <p:childTnLst>
                                    <p:set>
                                      <p:cBhvr>
                                        <p:cTn id="132" dur="1" fill="hold">
                                          <p:stCondLst>
                                            <p:cond delay="0"/>
                                          </p:stCondLst>
                                        </p:cTn>
                                        <p:tgtEl>
                                          <p:spTgt spid="125"/>
                                        </p:tgtEl>
                                        <p:attrNameLst>
                                          <p:attrName>style.visibility</p:attrName>
                                        </p:attrNameLst>
                                      </p:cBhvr>
                                      <p:to>
                                        <p:strVal val="visible"/>
                                      </p:to>
                                    </p:set>
                                    <p:animEffect transition="in" filter="fade">
                                      <p:cBhvr>
                                        <p:cTn id="133" dur="500"/>
                                        <p:tgtEl>
                                          <p:spTgt spid="125"/>
                                        </p:tgtEl>
                                      </p:cBhvr>
                                    </p:animEffect>
                                  </p:childTnLst>
                                </p:cTn>
                              </p:par>
                              <p:par>
                                <p:cTn id="134" presetID="10" presetClass="entr" presetSubtype="0" fill="hold" nodeType="withEffect">
                                  <p:stCondLst>
                                    <p:cond delay="0"/>
                                  </p:stCondLst>
                                  <p:childTnLst>
                                    <p:set>
                                      <p:cBhvr>
                                        <p:cTn id="135" dur="1" fill="hold">
                                          <p:stCondLst>
                                            <p:cond delay="0"/>
                                          </p:stCondLst>
                                        </p:cTn>
                                        <p:tgtEl>
                                          <p:spTgt spid="124"/>
                                        </p:tgtEl>
                                        <p:attrNameLst>
                                          <p:attrName>style.visibility</p:attrName>
                                        </p:attrNameLst>
                                      </p:cBhvr>
                                      <p:to>
                                        <p:strVal val="visible"/>
                                      </p:to>
                                    </p:set>
                                    <p:animEffect transition="in" filter="fade">
                                      <p:cBhvr>
                                        <p:cTn id="136" dur="500"/>
                                        <p:tgtEl>
                                          <p:spTgt spid="124"/>
                                        </p:tgtEl>
                                      </p:cBhvr>
                                    </p:animEffect>
                                  </p:childTnLst>
                                </p:cTn>
                              </p:par>
                              <p:par>
                                <p:cTn id="137" presetID="10" presetClass="entr" presetSubtype="0" fill="hold" nodeType="withEffect">
                                  <p:stCondLst>
                                    <p:cond delay="0"/>
                                  </p:stCondLst>
                                  <p:childTnLst>
                                    <p:set>
                                      <p:cBhvr>
                                        <p:cTn id="138" dur="1" fill="hold">
                                          <p:stCondLst>
                                            <p:cond delay="0"/>
                                          </p:stCondLst>
                                        </p:cTn>
                                        <p:tgtEl>
                                          <p:spTgt spid="123"/>
                                        </p:tgtEl>
                                        <p:attrNameLst>
                                          <p:attrName>style.visibility</p:attrName>
                                        </p:attrNameLst>
                                      </p:cBhvr>
                                      <p:to>
                                        <p:strVal val="visible"/>
                                      </p:to>
                                    </p:set>
                                    <p:animEffect transition="in" filter="fade">
                                      <p:cBhvr>
                                        <p:cTn id="139" dur="500"/>
                                        <p:tgtEl>
                                          <p:spTgt spid="123"/>
                                        </p:tgtEl>
                                      </p:cBhvr>
                                    </p:animEffect>
                                  </p:childTnLst>
                                </p:cTn>
                              </p:par>
                              <p:par>
                                <p:cTn id="140" presetID="10" presetClass="entr" presetSubtype="0" fill="hold" nodeType="withEffect">
                                  <p:stCondLst>
                                    <p:cond delay="0"/>
                                  </p:stCondLst>
                                  <p:childTnLst>
                                    <p:set>
                                      <p:cBhvr>
                                        <p:cTn id="141" dur="1" fill="hold">
                                          <p:stCondLst>
                                            <p:cond delay="0"/>
                                          </p:stCondLst>
                                        </p:cTn>
                                        <p:tgtEl>
                                          <p:spTgt spid="128"/>
                                        </p:tgtEl>
                                        <p:attrNameLst>
                                          <p:attrName>style.visibility</p:attrName>
                                        </p:attrNameLst>
                                      </p:cBhvr>
                                      <p:to>
                                        <p:strVal val="visible"/>
                                      </p:to>
                                    </p:set>
                                    <p:animEffect transition="in" filter="fade">
                                      <p:cBhvr>
                                        <p:cTn id="142" dur="500"/>
                                        <p:tgtEl>
                                          <p:spTgt spid="128"/>
                                        </p:tgtEl>
                                      </p:cBhvr>
                                    </p:animEffect>
                                  </p:childTnLst>
                                </p:cTn>
                              </p:par>
                              <p:par>
                                <p:cTn id="143" presetID="10" presetClass="entr" presetSubtype="0" fill="hold" nodeType="withEffect">
                                  <p:stCondLst>
                                    <p:cond delay="0"/>
                                  </p:stCondLst>
                                  <p:childTnLst>
                                    <p:set>
                                      <p:cBhvr>
                                        <p:cTn id="144" dur="1" fill="hold">
                                          <p:stCondLst>
                                            <p:cond delay="0"/>
                                          </p:stCondLst>
                                        </p:cTn>
                                        <p:tgtEl>
                                          <p:spTgt spid="129"/>
                                        </p:tgtEl>
                                        <p:attrNameLst>
                                          <p:attrName>style.visibility</p:attrName>
                                        </p:attrNameLst>
                                      </p:cBhvr>
                                      <p:to>
                                        <p:strVal val="visible"/>
                                      </p:to>
                                    </p:set>
                                    <p:animEffect transition="in" filter="fade">
                                      <p:cBhvr>
                                        <p:cTn id="145" dur="500"/>
                                        <p:tgtEl>
                                          <p:spTgt spid="129"/>
                                        </p:tgtEl>
                                      </p:cBhvr>
                                    </p:animEffect>
                                  </p:childTnLst>
                                </p:cTn>
                              </p:par>
                              <p:par>
                                <p:cTn id="146" presetID="10" presetClass="entr" presetSubtype="0" fill="hold" nodeType="withEffect">
                                  <p:stCondLst>
                                    <p:cond delay="0"/>
                                  </p:stCondLst>
                                  <p:childTnLst>
                                    <p:set>
                                      <p:cBhvr>
                                        <p:cTn id="147" dur="1" fill="hold">
                                          <p:stCondLst>
                                            <p:cond delay="0"/>
                                          </p:stCondLst>
                                        </p:cTn>
                                        <p:tgtEl>
                                          <p:spTgt spid="130"/>
                                        </p:tgtEl>
                                        <p:attrNameLst>
                                          <p:attrName>style.visibility</p:attrName>
                                        </p:attrNameLst>
                                      </p:cBhvr>
                                      <p:to>
                                        <p:strVal val="visible"/>
                                      </p:to>
                                    </p:set>
                                    <p:animEffect transition="in" filter="fade">
                                      <p:cBhvr>
                                        <p:cTn id="148" dur="500"/>
                                        <p:tgtEl>
                                          <p:spTgt spid="130"/>
                                        </p:tgtEl>
                                      </p:cBhvr>
                                    </p:animEffect>
                                  </p:childTnLst>
                                </p:cTn>
                              </p:par>
                              <p:par>
                                <p:cTn id="149" presetID="10" presetClass="entr" presetSubtype="0" fill="hold" nodeType="withEffect">
                                  <p:stCondLst>
                                    <p:cond delay="0"/>
                                  </p:stCondLst>
                                  <p:childTnLst>
                                    <p:set>
                                      <p:cBhvr>
                                        <p:cTn id="150" dur="1" fill="hold">
                                          <p:stCondLst>
                                            <p:cond delay="0"/>
                                          </p:stCondLst>
                                        </p:cTn>
                                        <p:tgtEl>
                                          <p:spTgt spid="131"/>
                                        </p:tgtEl>
                                        <p:attrNameLst>
                                          <p:attrName>style.visibility</p:attrName>
                                        </p:attrNameLst>
                                      </p:cBhvr>
                                      <p:to>
                                        <p:strVal val="visible"/>
                                      </p:to>
                                    </p:set>
                                    <p:animEffect transition="in" filter="fade">
                                      <p:cBhvr>
                                        <p:cTn id="151" dur="500"/>
                                        <p:tgtEl>
                                          <p:spTgt spid="131"/>
                                        </p:tgtEl>
                                      </p:cBhvr>
                                    </p:animEffect>
                                  </p:childTnLst>
                                </p:cTn>
                              </p:par>
                              <p:par>
                                <p:cTn id="152" presetID="10" presetClass="entr" presetSubtype="0" fill="hold" nodeType="withEffect">
                                  <p:stCondLst>
                                    <p:cond delay="0"/>
                                  </p:stCondLst>
                                  <p:childTnLst>
                                    <p:set>
                                      <p:cBhvr>
                                        <p:cTn id="153" dur="1" fill="hold">
                                          <p:stCondLst>
                                            <p:cond delay="0"/>
                                          </p:stCondLst>
                                        </p:cTn>
                                        <p:tgtEl>
                                          <p:spTgt spid="127"/>
                                        </p:tgtEl>
                                        <p:attrNameLst>
                                          <p:attrName>style.visibility</p:attrName>
                                        </p:attrNameLst>
                                      </p:cBhvr>
                                      <p:to>
                                        <p:strVal val="visible"/>
                                      </p:to>
                                    </p:set>
                                    <p:animEffect transition="in" filter="fade">
                                      <p:cBhvr>
                                        <p:cTn id="154" dur="500"/>
                                        <p:tgtEl>
                                          <p:spTgt spid="127"/>
                                        </p:tgtEl>
                                      </p:cBhvr>
                                    </p:animEffect>
                                  </p:childTnLst>
                                </p:cTn>
                              </p:par>
                            </p:childTnLst>
                          </p:cTn>
                        </p:par>
                        <p:par>
                          <p:cTn id="155" fill="hold">
                            <p:stCondLst>
                              <p:cond delay="4500"/>
                            </p:stCondLst>
                            <p:childTnLst>
                              <p:par>
                                <p:cTn id="156" presetID="10" presetClass="entr" presetSubtype="0" fill="hold" nodeType="afterEffect">
                                  <p:stCondLst>
                                    <p:cond delay="0"/>
                                  </p:stCondLst>
                                  <p:childTnLst>
                                    <p:set>
                                      <p:cBhvr>
                                        <p:cTn id="157" dur="1" fill="hold">
                                          <p:stCondLst>
                                            <p:cond delay="0"/>
                                          </p:stCondLst>
                                        </p:cTn>
                                        <p:tgtEl>
                                          <p:spTgt spid="126"/>
                                        </p:tgtEl>
                                        <p:attrNameLst>
                                          <p:attrName>style.visibility</p:attrName>
                                        </p:attrNameLst>
                                      </p:cBhvr>
                                      <p:to>
                                        <p:strVal val="visible"/>
                                      </p:to>
                                    </p:set>
                                    <p:animEffect transition="in" filter="fade">
                                      <p:cBhvr>
                                        <p:cTn id="158" dur="500"/>
                                        <p:tgtEl>
                                          <p:spTgt spid="126"/>
                                        </p:tgtEl>
                                      </p:cBhvr>
                                    </p:animEffect>
                                  </p:childTnLst>
                                </p:cTn>
                              </p:par>
                            </p:childTnLst>
                          </p:cTn>
                        </p:par>
                        <p:par>
                          <p:cTn id="159" fill="hold">
                            <p:stCondLst>
                              <p:cond delay="5000"/>
                            </p:stCondLst>
                            <p:childTnLst>
                              <p:par>
                                <p:cTn id="160" presetID="10" presetClass="entr" presetSubtype="0" fill="hold" nodeType="afterEffect">
                                  <p:stCondLst>
                                    <p:cond delay="0"/>
                                  </p:stCondLst>
                                  <p:childTnLst>
                                    <p:set>
                                      <p:cBhvr>
                                        <p:cTn id="161" dur="1" fill="hold">
                                          <p:stCondLst>
                                            <p:cond delay="0"/>
                                          </p:stCondLst>
                                        </p:cTn>
                                        <p:tgtEl>
                                          <p:spTgt spid="133"/>
                                        </p:tgtEl>
                                        <p:attrNameLst>
                                          <p:attrName>style.visibility</p:attrName>
                                        </p:attrNameLst>
                                      </p:cBhvr>
                                      <p:to>
                                        <p:strVal val="visible"/>
                                      </p:to>
                                    </p:set>
                                    <p:animEffect transition="in" filter="fade">
                                      <p:cBhvr>
                                        <p:cTn id="162" dur="500"/>
                                        <p:tgtEl>
                                          <p:spTgt spid="133"/>
                                        </p:tgtEl>
                                      </p:cBhvr>
                                    </p:animEffect>
                                  </p:childTnLst>
                                </p:cTn>
                              </p:par>
                            </p:childTnLst>
                          </p:cTn>
                        </p:par>
                        <p:par>
                          <p:cTn id="163" fill="hold">
                            <p:stCondLst>
                              <p:cond delay="5500"/>
                            </p:stCondLst>
                            <p:childTnLst>
                              <p:par>
                                <p:cTn id="164" presetID="10" presetClass="entr" presetSubtype="0" fill="hold" nodeType="afterEffect">
                                  <p:stCondLst>
                                    <p:cond delay="0"/>
                                  </p:stCondLst>
                                  <p:childTnLst>
                                    <p:set>
                                      <p:cBhvr>
                                        <p:cTn id="165" dur="1" fill="hold">
                                          <p:stCondLst>
                                            <p:cond delay="0"/>
                                          </p:stCondLst>
                                        </p:cTn>
                                        <p:tgtEl>
                                          <p:spTgt spid="132"/>
                                        </p:tgtEl>
                                        <p:attrNameLst>
                                          <p:attrName>style.visibility</p:attrName>
                                        </p:attrNameLst>
                                      </p:cBhvr>
                                      <p:to>
                                        <p:strVal val="visible"/>
                                      </p:to>
                                    </p:set>
                                    <p:animEffect transition="in" filter="fade">
                                      <p:cBhvr>
                                        <p:cTn id="166" dur="500"/>
                                        <p:tgtEl>
                                          <p:spTgt spid="132"/>
                                        </p:tgtEl>
                                      </p:cBhvr>
                                    </p:animEffect>
                                  </p:childTnLst>
                                </p:cTn>
                              </p:par>
                              <p:par>
                                <p:cTn id="167" presetID="35" presetClass="path" presetSubtype="0" accel="50000" decel="50000" fill="hold" nodeType="withEffect">
                                  <p:stCondLst>
                                    <p:cond delay="0"/>
                                  </p:stCondLst>
                                  <p:childTnLst>
                                    <p:animMotion origin="layout" path="M -4.58333E-6 4.07407E-6 L -0.25 4.07407E-6 " pathEditMode="relative" rAng="0" ptsTypes="AA">
                                      <p:cBhvr>
                                        <p:cTn id="168" dur="500" fill="hold"/>
                                        <p:tgtEl>
                                          <p:spTgt spid="121"/>
                                        </p:tgtEl>
                                        <p:attrNameLst>
                                          <p:attrName>ppt_x</p:attrName>
                                          <p:attrName>ppt_y</p:attrName>
                                        </p:attrNameLst>
                                      </p:cBhvr>
                                      <p:rCtr x="-12500" y="0"/>
                                    </p:animMotion>
                                  </p:childTnLst>
                                </p:cTn>
                              </p:par>
                              <p:par>
                                <p:cTn id="169" presetID="35" presetClass="path" presetSubtype="0" accel="50000" decel="50000" fill="hold" nodeType="withEffect">
                                  <p:stCondLst>
                                    <p:cond delay="0"/>
                                  </p:stCondLst>
                                  <p:childTnLst>
                                    <p:animMotion origin="layout" path="M 5E-6 -5.55112E-17 L -0.25 -5.55112E-17 " pathEditMode="relative" rAng="0" ptsTypes="AA">
                                      <p:cBhvr>
                                        <p:cTn id="170" dur="500" fill="hold"/>
                                        <p:tgtEl>
                                          <p:spTgt spid="122"/>
                                        </p:tgtEl>
                                        <p:attrNameLst>
                                          <p:attrName>ppt_x</p:attrName>
                                          <p:attrName>ppt_y</p:attrName>
                                        </p:attrNameLst>
                                      </p:cBhvr>
                                      <p:rCtr x="-12500" y="0"/>
                                    </p:animMotion>
                                  </p:childTnLst>
                                </p:cTn>
                              </p:par>
                              <p:par>
                                <p:cTn id="171" presetID="35" presetClass="path" presetSubtype="0" accel="50000" decel="50000" fill="hold" nodeType="withEffect">
                                  <p:stCondLst>
                                    <p:cond delay="0"/>
                                  </p:stCondLst>
                                  <p:childTnLst>
                                    <p:animMotion origin="layout" path="M -1.875E-6 -5.55112E-17 L -0.25 -5.55112E-17 " pathEditMode="relative" rAng="0" ptsTypes="AA">
                                      <p:cBhvr>
                                        <p:cTn id="172" dur="500" fill="hold"/>
                                        <p:tgtEl>
                                          <p:spTgt spid="125"/>
                                        </p:tgtEl>
                                        <p:attrNameLst>
                                          <p:attrName>ppt_x</p:attrName>
                                          <p:attrName>ppt_y</p:attrName>
                                        </p:attrNameLst>
                                      </p:cBhvr>
                                      <p:rCtr x="-12500" y="0"/>
                                    </p:animMotion>
                                  </p:childTnLst>
                                </p:cTn>
                              </p:par>
                              <p:par>
                                <p:cTn id="173" presetID="35" presetClass="path" presetSubtype="0" accel="50000" decel="50000" fill="hold" nodeType="withEffect">
                                  <p:stCondLst>
                                    <p:cond delay="0"/>
                                  </p:stCondLst>
                                  <p:childTnLst>
                                    <p:animMotion origin="layout" path="M -1.875E-6 -3.33333E-6 L -0.25 -3.33333E-6 " pathEditMode="relative" rAng="0" ptsTypes="AA">
                                      <p:cBhvr>
                                        <p:cTn id="174" dur="500" fill="hold"/>
                                        <p:tgtEl>
                                          <p:spTgt spid="124"/>
                                        </p:tgtEl>
                                        <p:attrNameLst>
                                          <p:attrName>ppt_x</p:attrName>
                                          <p:attrName>ppt_y</p:attrName>
                                        </p:attrNameLst>
                                      </p:cBhvr>
                                      <p:rCtr x="-12500" y="0"/>
                                    </p:animMotion>
                                  </p:childTnLst>
                                </p:cTn>
                              </p:par>
                              <p:par>
                                <p:cTn id="175" presetID="35" presetClass="path" presetSubtype="0" accel="50000" decel="50000" fill="hold" nodeType="withEffect">
                                  <p:stCondLst>
                                    <p:cond delay="0"/>
                                  </p:stCondLst>
                                  <p:childTnLst>
                                    <p:animMotion origin="layout" path="M 5E-6 -3.33333E-6 L -0.25 -3.33333E-6 " pathEditMode="relative" rAng="0" ptsTypes="AA">
                                      <p:cBhvr>
                                        <p:cTn id="176" dur="500" fill="hold"/>
                                        <p:tgtEl>
                                          <p:spTgt spid="123"/>
                                        </p:tgtEl>
                                        <p:attrNameLst>
                                          <p:attrName>ppt_x</p:attrName>
                                          <p:attrName>ppt_y</p:attrName>
                                        </p:attrNameLst>
                                      </p:cBhvr>
                                      <p:rCtr x="-12500" y="0"/>
                                    </p:animMotion>
                                  </p:childTnLst>
                                </p:cTn>
                              </p:par>
                              <p:par>
                                <p:cTn id="177" presetID="35" presetClass="path" presetSubtype="0" accel="50000" decel="50000" fill="hold" nodeType="withEffect">
                                  <p:stCondLst>
                                    <p:cond delay="0"/>
                                  </p:stCondLst>
                                  <p:childTnLst>
                                    <p:animMotion origin="layout" path="M -1.875E-6 3.33333E-6 L -0.25 3.33333E-6 " pathEditMode="relative" rAng="0" ptsTypes="AA">
                                      <p:cBhvr>
                                        <p:cTn id="178" dur="500" fill="hold"/>
                                        <p:tgtEl>
                                          <p:spTgt spid="129"/>
                                        </p:tgtEl>
                                        <p:attrNameLst>
                                          <p:attrName>ppt_x</p:attrName>
                                          <p:attrName>ppt_y</p:attrName>
                                        </p:attrNameLst>
                                      </p:cBhvr>
                                      <p:rCtr x="-12500" y="0"/>
                                    </p:animMotion>
                                  </p:childTnLst>
                                </p:cTn>
                              </p:par>
                              <p:par>
                                <p:cTn id="179" presetID="35" presetClass="path" presetSubtype="0" accel="50000" decel="50000" fill="hold" nodeType="withEffect">
                                  <p:stCondLst>
                                    <p:cond delay="0"/>
                                  </p:stCondLst>
                                  <p:childTnLst>
                                    <p:animMotion origin="layout" path="M 5E-6 3.33333E-6 L -0.25 3.33333E-6 " pathEditMode="relative" rAng="0" ptsTypes="AA">
                                      <p:cBhvr>
                                        <p:cTn id="180" dur="500" fill="hold"/>
                                        <p:tgtEl>
                                          <p:spTgt spid="128"/>
                                        </p:tgtEl>
                                        <p:attrNameLst>
                                          <p:attrName>ppt_x</p:attrName>
                                          <p:attrName>ppt_y</p:attrName>
                                        </p:attrNameLst>
                                      </p:cBhvr>
                                      <p:rCtr x="-12500" y="0"/>
                                    </p:animMotion>
                                  </p:childTnLst>
                                </p:cTn>
                              </p:par>
                              <p:par>
                                <p:cTn id="181" presetID="35" presetClass="path" presetSubtype="0" accel="50000" decel="50000" fill="hold" nodeType="withEffect">
                                  <p:stCondLst>
                                    <p:cond delay="0"/>
                                  </p:stCondLst>
                                  <p:childTnLst>
                                    <p:animMotion origin="layout" path="M 1.875E-6 3.33333E-6 L -0.25 3.33333E-6 " pathEditMode="relative" rAng="0" ptsTypes="AA">
                                      <p:cBhvr>
                                        <p:cTn id="182" dur="500" fill="hold"/>
                                        <p:tgtEl>
                                          <p:spTgt spid="127"/>
                                        </p:tgtEl>
                                        <p:attrNameLst>
                                          <p:attrName>ppt_x</p:attrName>
                                          <p:attrName>ppt_y</p:attrName>
                                        </p:attrNameLst>
                                      </p:cBhvr>
                                      <p:rCtr x="-12500" y="0"/>
                                    </p:animMotion>
                                  </p:childTnLst>
                                </p:cTn>
                              </p:par>
                              <p:par>
                                <p:cTn id="183" presetID="35" presetClass="path" presetSubtype="0" accel="50000" decel="50000" fill="hold" nodeType="withEffect">
                                  <p:stCondLst>
                                    <p:cond delay="0"/>
                                  </p:stCondLst>
                                  <p:childTnLst>
                                    <p:animMotion origin="layout" path="M -1.25E-6 3.33333E-6 L -0.25 3.33333E-6 " pathEditMode="relative" rAng="0" ptsTypes="AA">
                                      <p:cBhvr>
                                        <p:cTn id="184" dur="500" fill="hold"/>
                                        <p:tgtEl>
                                          <p:spTgt spid="126"/>
                                        </p:tgtEl>
                                        <p:attrNameLst>
                                          <p:attrName>ppt_x</p:attrName>
                                          <p:attrName>ppt_y</p:attrName>
                                        </p:attrNameLst>
                                      </p:cBhvr>
                                      <p:rCtr x="-12500" y="0"/>
                                    </p:animMotion>
                                  </p:childTnLst>
                                </p:cTn>
                              </p:par>
                              <p:par>
                                <p:cTn id="185" presetID="35" presetClass="path" presetSubtype="0" accel="50000" decel="50000" fill="hold" nodeType="withEffect">
                                  <p:stCondLst>
                                    <p:cond delay="0"/>
                                  </p:stCondLst>
                                  <p:childTnLst>
                                    <p:animMotion origin="layout" path="M -1.25E-6 0 L -0.25 0 " pathEditMode="relative" rAng="0" ptsTypes="AA">
                                      <p:cBhvr>
                                        <p:cTn id="186" dur="500" fill="hold"/>
                                        <p:tgtEl>
                                          <p:spTgt spid="133"/>
                                        </p:tgtEl>
                                        <p:attrNameLst>
                                          <p:attrName>ppt_x</p:attrName>
                                          <p:attrName>ppt_y</p:attrName>
                                        </p:attrNameLst>
                                      </p:cBhvr>
                                      <p:rCtr x="-12500" y="0"/>
                                    </p:animMotion>
                                  </p:childTnLst>
                                </p:cTn>
                              </p:par>
                              <p:par>
                                <p:cTn id="187" presetID="35" presetClass="path" presetSubtype="0" accel="50000" decel="50000" fill="hold" nodeType="withEffect">
                                  <p:stCondLst>
                                    <p:cond delay="0"/>
                                  </p:stCondLst>
                                  <p:childTnLst>
                                    <p:animMotion origin="layout" path="M 1.875E-6 0 L -0.25 0 " pathEditMode="relative" rAng="0" ptsTypes="AA">
                                      <p:cBhvr>
                                        <p:cTn id="188" dur="500" fill="hold"/>
                                        <p:tgtEl>
                                          <p:spTgt spid="132"/>
                                        </p:tgtEl>
                                        <p:attrNameLst>
                                          <p:attrName>ppt_x</p:attrName>
                                          <p:attrName>ppt_y</p:attrName>
                                        </p:attrNameLst>
                                      </p:cBhvr>
                                      <p:rCtr x="-12500" y="0"/>
                                    </p:animMotion>
                                  </p:childTnLst>
                                </p:cTn>
                              </p:par>
                              <p:par>
                                <p:cTn id="189" presetID="35" presetClass="path" presetSubtype="0" accel="50000" decel="50000" fill="hold" nodeType="withEffect">
                                  <p:stCondLst>
                                    <p:cond delay="0"/>
                                  </p:stCondLst>
                                  <p:childTnLst>
                                    <p:animMotion origin="layout" path="M 5E-6 0 L -0.25 0 " pathEditMode="relative" rAng="0" ptsTypes="AA">
                                      <p:cBhvr>
                                        <p:cTn id="190" dur="500" fill="hold"/>
                                        <p:tgtEl>
                                          <p:spTgt spid="131"/>
                                        </p:tgtEl>
                                        <p:attrNameLst>
                                          <p:attrName>ppt_x</p:attrName>
                                          <p:attrName>ppt_y</p:attrName>
                                        </p:attrNameLst>
                                      </p:cBhvr>
                                      <p:rCtr x="-12500" y="0"/>
                                    </p:animMotion>
                                  </p:childTnLst>
                                </p:cTn>
                              </p:par>
                              <p:par>
                                <p:cTn id="191" presetID="35" presetClass="path" presetSubtype="0" accel="50000" decel="50000" fill="hold" nodeType="withEffect">
                                  <p:stCondLst>
                                    <p:cond delay="0"/>
                                  </p:stCondLst>
                                  <p:childTnLst>
                                    <p:animMotion origin="layout" path="M -1.875E-6 0 L -0.25 0 " pathEditMode="relative" rAng="0" ptsTypes="AA">
                                      <p:cBhvr>
                                        <p:cTn id="192" dur="500" fill="hold"/>
                                        <p:tgtEl>
                                          <p:spTgt spid="130"/>
                                        </p:tgtEl>
                                        <p:attrNameLst>
                                          <p:attrName>ppt_x</p:attrName>
                                          <p:attrName>ppt_y</p:attrName>
                                        </p:attrNameLst>
                                      </p:cBhvr>
                                      <p:rCtr x="-12500" y="0"/>
                                    </p:animMotion>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nodeType="clickEffect">
                                  <p:stCondLst>
                                    <p:cond delay="0"/>
                                  </p:stCondLst>
                                  <p:childTnLst>
                                    <p:set>
                                      <p:cBhvr>
                                        <p:cTn id="196" dur="1" fill="hold">
                                          <p:stCondLst>
                                            <p:cond delay="0"/>
                                          </p:stCondLst>
                                        </p:cTn>
                                        <p:tgtEl>
                                          <p:spTgt spid="136"/>
                                        </p:tgtEl>
                                        <p:attrNameLst>
                                          <p:attrName>style.visibility</p:attrName>
                                        </p:attrNameLst>
                                      </p:cBhvr>
                                      <p:to>
                                        <p:strVal val="visible"/>
                                      </p:to>
                                    </p:set>
                                    <p:animEffect transition="in" filter="fade">
                                      <p:cBhvr>
                                        <p:cTn id="197" dur="500"/>
                                        <p:tgtEl>
                                          <p:spTgt spid="136"/>
                                        </p:tgtEl>
                                      </p:cBhvr>
                                    </p:animEffect>
                                  </p:childTnLst>
                                </p:cTn>
                              </p:par>
                            </p:childTnLst>
                          </p:cTn>
                        </p:par>
                        <p:par>
                          <p:cTn id="198" fill="hold">
                            <p:stCondLst>
                              <p:cond delay="500"/>
                            </p:stCondLst>
                            <p:childTnLst>
                              <p:par>
                                <p:cTn id="199" presetID="10" presetClass="entr" presetSubtype="0" fill="hold" grpId="0" nodeType="afterEffect">
                                  <p:stCondLst>
                                    <p:cond delay="0"/>
                                  </p:stCondLst>
                                  <p:childTnLst>
                                    <p:set>
                                      <p:cBhvr>
                                        <p:cTn id="200" dur="1" fill="hold">
                                          <p:stCondLst>
                                            <p:cond delay="0"/>
                                          </p:stCondLst>
                                        </p:cTn>
                                        <p:tgtEl>
                                          <p:spTgt spid="145"/>
                                        </p:tgtEl>
                                        <p:attrNameLst>
                                          <p:attrName>style.visibility</p:attrName>
                                        </p:attrNameLst>
                                      </p:cBhvr>
                                      <p:to>
                                        <p:strVal val="visible"/>
                                      </p:to>
                                    </p:set>
                                    <p:animEffect transition="in" filter="fade">
                                      <p:cBhvr>
                                        <p:cTn id="201" dur="500"/>
                                        <p:tgtEl>
                                          <p:spTgt spid="145"/>
                                        </p:tgtEl>
                                      </p:cBhvr>
                                    </p:animEffect>
                                  </p:childTnLst>
                                </p:cTn>
                              </p:par>
                            </p:childTnLst>
                          </p:cTn>
                        </p:par>
                        <p:par>
                          <p:cTn id="202" fill="hold">
                            <p:stCondLst>
                              <p:cond delay="1000"/>
                            </p:stCondLst>
                            <p:childTnLst>
                              <p:par>
                                <p:cTn id="203" presetID="10" presetClass="entr" presetSubtype="0" fill="hold" nodeType="afterEffect">
                                  <p:stCondLst>
                                    <p:cond delay="0"/>
                                  </p:stCondLst>
                                  <p:childTnLst>
                                    <p:set>
                                      <p:cBhvr>
                                        <p:cTn id="204" dur="1" fill="hold">
                                          <p:stCondLst>
                                            <p:cond delay="0"/>
                                          </p:stCondLst>
                                        </p:cTn>
                                        <p:tgtEl>
                                          <p:spTgt spid="147"/>
                                        </p:tgtEl>
                                        <p:attrNameLst>
                                          <p:attrName>style.visibility</p:attrName>
                                        </p:attrNameLst>
                                      </p:cBhvr>
                                      <p:to>
                                        <p:strVal val="visible"/>
                                      </p:to>
                                    </p:set>
                                    <p:animEffect transition="in" filter="fade">
                                      <p:cBhvr>
                                        <p:cTn id="205" dur="500"/>
                                        <p:tgtEl>
                                          <p:spTgt spid="147"/>
                                        </p:tgtEl>
                                      </p:cBhvr>
                                    </p:animEffect>
                                  </p:childTnLst>
                                </p:cTn>
                              </p:par>
                            </p:childTnLst>
                          </p:cTn>
                        </p:par>
                        <p:par>
                          <p:cTn id="206" fill="hold">
                            <p:stCondLst>
                              <p:cond delay="1500"/>
                            </p:stCondLst>
                            <p:childTnLst>
                              <p:par>
                                <p:cTn id="207" presetID="10" presetClass="entr" presetSubtype="0" fill="hold" grpId="0" nodeType="afterEffect">
                                  <p:stCondLst>
                                    <p:cond delay="0"/>
                                  </p:stCondLst>
                                  <p:childTnLst>
                                    <p:set>
                                      <p:cBhvr>
                                        <p:cTn id="208" dur="1" fill="hold">
                                          <p:stCondLst>
                                            <p:cond delay="0"/>
                                          </p:stCondLst>
                                        </p:cTn>
                                        <p:tgtEl>
                                          <p:spTgt spid="146"/>
                                        </p:tgtEl>
                                        <p:attrNameLst>
                                          <p:attrName>style.visibility</p:attrName>
                                        </p:attrNameLst>
                                      </p:cBhvr>
                                      <p:to>
                                        <p:strVal val="visible"/>
                                      </p:to>
                                    </p:set>
                                    <p:animEffect transition="in" filter="fade">
                                      <p:cBhvr>
                                        <p:cTn id="209"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134" grpId="0" animBg="1"/>
      <p:bldP spid="135" grpId="0" animBg="1"/>
      <p:bldP spid="145" grpId="0" animBg="1"/>
      <p:bldP spid="14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id="{D000D290-1B1D-1BEC-63E2-CC5B715C68BB}"/>
              </a:ext>
            </a:extLst>
          </p:cNvPr>
          <p:cNvSpPr txBox="1">
            <a:spLocks noChangeArrowheads="1"/>
          </p:cNvSpPr>
          <p:nvPr/>
        </p:nvSpPr>
        <p:spPr bwMode="auto">
          <a:xfrm>
            <a:off x="4369088" y="1684210"/>
            <a:ext cx="1915909" cy="646331"/>
          </a:xfrm>
          <a:prstGeom prst="rect">
            <a:avLst/>
          </a:prstGeom>
          <a:noFill/>
          <a:ln w="9525">
            <a:noFill/>
            <a:miter lim="800000"/>
            <a:headEnd/>
            <a:tailEnd/>
          </a:ln>
        </p:spPr>
        <p:txBody>
          <a:bodyPr wrap="none">
            <a:spAutoFit/>
          </a:bodyPr>
          <a:lstStyle/>
          <a:p>
            <a:r>
              <a:rPr lang="it-IT" sz="3600" dirty="0"/>
              <a:t>Computer</a:t>
            </a:r>
          </a:p>
        </p:txBody>
      </p:sp>
      <p:sp>
        <p:nvSpPr>
          <p:cNvPr id="6" name="Text Box 4">
            <a:extLst>
              <a:ext uri="{FF2B5EF4-FFF2-40B4-BE49-F238E27FC236}">
                <a16:creationId xmlns:a16="http://schemas.microsoft.com/office/drawing/2014/main" id="{BA9AE1C5-FEF3-0C20-3E44-3D72274D7C45}"/>
              </a:ext>
            </a:extLst>
          </p:cNvPr>
          <p:cNvSpPr txBox="1">
            <a:spLocks noChangeArrowheads="1"/>
          </p:cNvSpPr>
          <p:nvPr/>
        </p:nvSpPr>
        <p:spPr bwMode="auto">
          <a:xfrm>
            <a:off x="2929225" y="3049460"/>
            <a:ext cx="1152525" cy="579437"/>
          </a:xfrm>
          <a:prstGeom prst="rect">
            <a:avLst/>
          </a:prstGeom>
          <a:noFill/>
          <a:ln w="9525">
            <a:noFill/>
            <a:miter lim="800000"/>
            <a:headEnd/>
            <a:tailEnd/>
          </a:ln>
        </p:spPr>
        <p:txBody>
          <a:bodyPr wrap="none">
            <a:spAutoFit/>
          </a:bodyPr>
          <a:lstStyle/>
          <a:p>
            <a:r>
              <a:rPr lang="it-IT" sz="3200">
                <a:solidFill>
                  <a:srgbClr val="FF6600"/>
                </a:solidFill>
              </a:rPr>
              <a:t>SIMD</a:t>
            </a:r>
          </a:p>
        </p:txBody>
      </p:sp>
      <p:sp>
        <p:nvSpPr>
          <p:cNvPr id="7" name="Line 5">
            <a:extLst>
              <a:ext uri="{FF2B5EF4-FFF2-40B4-BE49-F238E27FC236}">
                <a16:creationId xmlns:a16="http://schemas.microsoft.com/office/drawing/2014/main" id="{2990CF70-67A3-6559-5DC3-2C5B659280D9}"/>
              </a:ext>
            </a:extLst>
          </p:cNvPr>
          <p:cNvSpPr>
            <a:spLocks noChangeShapeType="1"/>
          </p:cNvSpPr>
          <p:nvPr/>
        </p:nvSpPr>
        <p:spPr bwMode="auto">
          <a:xfrm flipH="1">
            <a:off x="4015075" y="2301747"/>
            <a:ext cx="1447800" cy="914400"/>
          </a:xfrm>
          <a:prstGeom prst="line">
            <a:avLst/>
          </a:prstGeom>
          <a:noFill/>
          <a:ln w="38100">
            <a:solidFill>
              <a:schemeClr val="tx1"/>
            </a:solidFill>
            <a:miter lim="800000"/>
            <a:headEnd/>
            <a:tailEnd type="triangle" w="med" len="med"/>
          </a:ln>
        </p:spPr>
        <p:txBody>
          <a:bodyPr wrap="none"/>
          <a:lstStyle/>
          <a:p>
            <a:endParaRPr lang="it-IT"/>
          </a:p>
        </p:txBody>
      </p:sp>
      <p:grpSp>
        <p:nvGrpSpPr>
          <p:cNvPr id="8" name="Group 6">
            <a:extLst>
              <a:ext uri="{FF2B5EF4-FFF2-40B4-BE49-F238E27FC236}">
                <a16:creationId xmlns:a16="http://schemas.microsoft.com/office/drawing/2014/main" id="{D164553F-9D68-BCC7-8123-D6B030B7DF9D}"/>
              </a:ext>
            </a:extLst>
          </p:cNvPr>
          <p:cNvGrpSpPr>
            <a:grpSpLocks/>
          </p:cNvGrpSpPr>
          <p:nvPr/>
        </p:nvGrpSpPr>
        <p:grpSpPr bwMode="auto">
          <a:xfrm>
            <a:off x="5386675" y="2301747"/>
            <a:ext cx="2266950" cy="1600200"/>
            <a:chOff x="2640" y="1728"/>
            <a:chExt cx="1428" cy="1008"/>
          </a:xfrm>
        </p:grpSpPr>
        <p:sp>
          <p:nvSpPr>
            <p:cNvPr id="9" name="Text Box 7">
              <a:extLst>
                <a:ext uri="{FF2B5EF4-FFF2-40B4-BE49-F238E27FC236}">
                  <a16:creationId xmlns:a16="http://schemas.microsoft.com/office/drawing/2014/main" id="{833AF56E-FE80-6447-DEED-846213F05750}"/>
                </a:ext>
              </a:extLst>
            </p:cNvPr>
            <p:cNvSpPr txBox="1">
              <a:spLocks noChangeArrowheads="1"/>
            </p:cNvSpPr>
            <p:nvPr/>
          </p:nvSpPr>
          <p:spPr bwMode="auto">
            <a:xfrm>
              <a:off x="3206" y="2332"/>
              <a:ext cx="862" cy="404"/>
            </a:xfrm>
            <a:prstGeom prst="rect">
              <a:avLst/>
            </a:prstGeom>
            <a:noFill/>
            <a:ln w="9525">
              <a:noFill/>
              <a:miter lim="800000"/>
              <a:headEnd/>
              <a:tailEnd/>
            </a:ln>
          </p:spPr>
          <p:txBody>
            <a:bodyPr wrap="none">
              <a:spAutoFit/>
            </a:bodyPr>
            <a:lstStyle/>
            <a:p>
              <a:r>
                <a:rPr lang="it-IT" sz="3600">
                  <a:solidFill>
                    <a:srgbClr val="FF6600"/>
                  </a:solidFill>
                </a:rPr>
                <a:t>MIMD</a:t>
              </a:r>
            </a:p>
          </p:txBody>
        </p:sp>
        <p:sp>
          <p:nvSpPr>
            <p:cNvPr id="10" name="Line 8">
              <a:extLst>
                <a:ext uri="{FF2B5EF4-FFF2-40B4-BE49-F238E27FC236}">
                  <a16:creationId xmlns:a16="http://schemas.microsoft.com/office/drawing/2014/main" id="{6D8EED65-8D9F-1E3C-8270-E9D3F7303962}"/>
                </a:ext>
              </a:extLst>
            </p:cNvPr>
            <p:cNvSpPr>
              <a:spLocks noChangeShapeType="1"/>
            </p:cNvSpPr>
            <p:nvPr/>
          </p:nvSpPr>
          <p:spPr bwMode="auto">
            <a:xfrm>
              <a:off x="2640" y="1728"/>
              <a:ext cx="768" cy="528"/>
            </a:xfrm>
            <a:prstGeom prst="line">
              <a:avLst/>
            </a:prstGeom>
            <a:noFill/>
            <a:ln w="38100">
              <a:solidFill>
                <a:schemeClr val="tx1"/>
              </a:solidFill>
              <a:miter lim="800000"/>
              <a:headEnd/>
              <a:tailEnd type="triangle" w="med" len="med"/>
            </a:ln>
          </p:spPr>
          <p:txBody>
            <a:bodyPr wrap="none"/>
            <a:lstStyle/>
            <a:p>
              <a:endParaRPr lang="it-IT"/>
            </a:p>
          </p:txBody>
        </p:sp>
      </p:grpSp>
      <p:sp>
        <p:nvSpPr>
          <p:cNvPr id="11" name="Text Box 9">
            <a:extLst>
              <a:ext uri="{FF2B5EF4-FFF2-40B4-BE49-F238E27FC236}">
                <a16:creationId xmlns:a16="http://schemas.microsoft.com/office/drawing/2014/main" id="{A509EAFE-CA56-DADC-69B4-B63AD43789E9}"/>
              </a:ext>
            </a:extLst>
          </p:cNvPr>
          <p:cNvSpPr txBox="1">
            <a:spLocks noChangeArrowheads="1"/>
          </p:cNvSpPr>
          <p:nvPr/>
        </p:nvSpPr>
        <p:spPr bwMode="auto">
          <a:xfrm>
            <a:off x="2853025" y="3989260"/>
            <a:ext cx="2524125" cy="579437"/>
          </a:xfrm>
          <a:prstGeom prst="rect">
            <a:avLst/>
          </a:prstGeom>
          <a:noFill/>
          <a:ln w="9525">
            <a:noFill/>
            <a:miter lim="800000"/>
            <a:headEnd/>
            <a:tailEnd/>
          </a:ln>
        </p:spPr>
        <p:txBody>
          <a:bodyPr wrap="none">
            <a:spAutoFit/>
          </a:bodyPr>
          <a:lstStyle/>
          <a:p>
            <a:r>
              <a:rPr lang="it-IT" sz="3200">
                <a:solidFill>
                  <a:schemeClr val="folHlink"/>
                </a:solidFill>
              </a:rPr>
              <a:t>D</a:t>
            </a:r>
            <a:r>
              <a:rPr lang="it-IT" sz="2000">
                <a:solidFill>
                  <a:schemeClr val="folHlink"/>
                </a:solidFill>
              </a:rPr>
              <a:t>istributed</a:t>
            </a:r>
            <a:r>
              <a:rPr lang="it-IT" sz="3200">
                <a:solidFill>
                  <a:schemeClr val="folHlink"/>
                </a:solidFill>
              </a:rPr>
              <a:t>M</a:t>
            </a:r>
            <a:r>
              <a:rPr lang="it-IT" sz="2000">
                <a:solidFill>
                  <a:schemeClr val="folHlink"/>
                </a:solidFill>
              </a:rPr>
              <a:t>emory</a:t>
            </a:r>
          </a:p>
        </p:txBody>
      </p:sp>
      <p:sp>
        <p:nvSpPr>
          <p:cNvPr id="12" name="Line 10">
            <a:extLst>
              <a:ext uri="{FF2B5EF4-FFF2-40B4-BE49-F238E27FC236}">
                <a16:creationId xmlns:a16="http://schemas.microsoft.com/office/drawing/2014/main" id="{CC54D798-B020-7FE3-ADDB-52D8406451CC}"/>
              </a:ext>
            </a:extLst>
          </p:cNvPr>
          <p:cNvSpPr>
            <a:spLocks noChangeShapeType="1"/>
          </p:cNvSpPr>
          <p:nvPr/>
        </p:nvSpPr>
        <p:spPr bwMode="auto">
          <a:xfrm flipH="1">
            <a:off x="5378738" y="3700335"/>
            <a:ext cx="935037" cy="719137"/>
          </a:xfrm>
          <a:prstGeom prst="line">
            <a:avLst/>
          </a:prstGeom>
          <a:noFill/>
          <a:ln w="38100">
            <a:solidFill>
              <a:schemeClr val="tx1"/>
            </a:solidFill>
            <a:miter lim="800000"/>
            <a:headEnd/>
            <a:tailEnd type="triangle" w="med" len="med"/>
          </a:ln>
        </p:spPr>
        <p:txBody>
          <a:bodyPr wrap="none"/>
          <a:lstStyle/>
          <a:p>
            <a:endParaRPr lang="it-IT"/>
          </a:p>
        </p:txBody>
      </p:sp>
      <p:grpSp>
        <p:nvGrpSpPr>
          <p:cNvPr id="13" name="Group 11">
            <a:extLst>
              <a:ext uri="{FF2B5EF4-FFF2-40B4-BE49-F238E27FC236}">
                <a16:creationId xmlns:a16="http://schemas.microsoft.com/office/drawing/2014/main" id="{A8025CAF-3BC5-7B4D-263F-B91529C94988}"/>
              </a:ext>
            </a:extLst>
          </p:cNvPr>
          <p:cNvGrpSpPr>
            <a:grpSpLocks/>
          </p:cNvGrpSpPr>
          <p:nvPr/>
        </p:nvGrpSpPr>
        <p:grpSpPr bwMode="auto">
          <a:xfrm>
            <a:off x="7007513" y="3868610"/>
            <a:ext cx="3074987" cy="1100137"/>
            <a:chOff x="3133" y="2447"/>
            <a:chExt cx="1937" cy="693"/>
          </a:xfrm>
        </p:grpSpPr>
        <p:sp>
          <p:nvSpPr>
            <p:cNvPr id="14" name="Text Box 12">
              <a:extLst>
                <a:ext uri="{FF2B5EF4-FFF2-40B4-BE49-F238E27FC236}">
                  <a16:creationId xmlns:a16="http://schemas.microsoft.com/office/drawing/2014/main" id="{0D52F417-1E71-8670-0EF8-3B7A74956790}"/>
                </a:ext>
              </a:extLst>
            </p:cNvPr>
            <p:cNvSpPr txBox="1">
              <a:spLocks noChangeArrowheads="1"/>
            </p:cNvSpPr>
            <p:nvPr/>
          </p:nvSpPr>
          <p:spPr bwMode="auto">
            <a:xfrm>
              <a:off x="3726" y="2736"/>
              <a:ext cx="1344" cy="404"/>
            </a:xfrm>
            <a:prstGeom prst="rect">
              <a:avLst/>
            </a:prstGeom>
            <a:noFill/>
            <a:ln w="9525">
              <a:noFill/>
              <a:miter lim="800000"/>
              <a:headEnd/>
              <a:tailEnd/>
            </a:ln>
          </p:spPr>
          <p:txBody>
            <a:bodyPr wrap="none">
              <a:spAutoFit/>
            </a:bodyPr>
            <a:lstStyle/>
            <a:p>
              <a:r>
                <a:rPr lang="it-IT" sz="3600">
                  <a:solidFill>
                    <a:schemeClr val="folHlink"/>
                  </a:solidFill>
                </a:rPr>
                <a:t>S</a:t>
              </a:r>
              <a:r>
                <a:rPr lang="it-IT" sz="2000">
                  <a:solidFill>
                    <a:schemeClr val="folHlink"/>
                  </a:solidFill>
                </a:rPr>
                <a:t>hared</a:t>
              </a:r>
              <a:r>
                <a:rPr lang="it-IT" sz="3600">
                  <a:solidFill>
                    <a:schemeClr val="folHlink"/>
                  </a:solidFill>
                </a:rPr>
                <a:t>M</a:t>
              </a:r>
              <a:r>
                <a:rPr lang="it-IT" sz="2000">
                  <a:solidFill>
                    <a:schemeClr val="folHlink"/>
                  </a:solidFill>
                </a:rPr>
                <a:t>emory</a:t>
              </a:r>
            </a:p>
          </p:txBody>
        </p:sp>
        <p:sp>
          <p:nvSpPr>
            <p:cNvPr id="15" name="Line 13">
              <a:extLst>
                <a:ext uri="{FF2B5EF4-FFF2-40B4-BE49-F238E27FC236}">
                  <a16:creationId xmlns:a16="http://schemas.microsoft.com/office/drawing/2014/main" id="{6F3C7343-364A-F593-C6B2-046D1F28087A}"/>
                </a:ext>
              </a:extLst>
            </p:cNvPr>
            <p:cNvSpPr>
              <a:spLocks noChangeShapeType="1"/>
            </p:cNvSpPr>
            <p:nvPr/>
          </p:nvSpPr>
          <p:spPr bwMode="auto">
            <a:xfrm>
              <a:off x="3133" y="2447"/>
              <a:ext cx="563" cy="453"/>
            </a:xfrm>
            <a:prstGeom prst="line">
              <a:avLst/>
            </a:prstGeom>
            <a:noFill/>
            <a:ln w="38100">
              <a:solidFill>
                <a:schemeClr val="tx1"/>
              </a:solidFill>
              <a:miter lim="800000"/>
              <a:headEnd/>
              <a:tailEnd type="triangle" w="med" len="med"/>
            </a:ln>
          </p:spPr>
          <p:txBody>
            <a:bodyPr wrap="none"/>
            <a:lstStyle/>
            <a:p>
              <a:endParaRPr lang="it-IT"/>
            </a:p>
          </p:txBody>
        </p:sp>
      </p:grpSp>
      <p:grpSp>
        <p:nvGrpSpPr>
          <p:cNvPr id="16" name="Group 14">
            <a:extLst>
              <a:ext uri="{FF2B5EF4-FFF2-40B4-BE49-F238E27FC236}">
                <a16:creationId xmlns:a16="http://schemas.microsoft.com/office/drawing/2014/main" id="{2844F3CE-ADFB-CC85-15CD-6B3FDED64F64}"/>
              </a:ext>
            </a:extLst>
          </p:cNvPr>
          <p:cNvGrpSpPr>
            <a:grpSpLocks/>
          </p:cNvGrpSpPr>
          <p:nvPr/>
        </p:nvGrpSpPr>
        <p:grpSpPr bwMode="auto">
          <a:xfrm>
            <a:off x="2684750" y="4852860"/>
            <a:ext cx="6005513" cy="854075"/>
            <a:chOff x="458" y="3022"/>
            <a:chExt cx="3783" cy="538"/>
          </a:xfrm>
        </p:grpSpPr>
        <p:sp>
          <p:nvSpPr>
            <p:cNvPr id="17" name="Text Box 15">
              <a:extLst>
                <a:ext uri="{FF2B5EF4-FFF2-40B4-BE49-F238E27FC236}">
                  <a16:creationId xmlns:a16="http://schemas.microsoft.com/office/drawing/2014/main" id="{608C564E-E2C1-9AAC-E233-701E6B8386E7}"/>
                </a:ext>
              </a:extLst>
            </p:cNvPr>
            <p:cNvSpPr txBox="1">
              <a:spLocks noChangeArrowheads="1"/>
            </p:cNvSpPr>
            <p:nvPr/>
          </p:nvSpPr>
          <p:spPr bwMode="auto">
            <a:xfrm>
              <a:off x="458" y="3022"/>
              <a:ext cx="2059" cy="538"/>
            </a:xfrm>
            <a:prstGeom prst="rect">
              <a:avLst/>
            </a:prstGeom>
            <a:noFill/>
            <a:ln w="9525">
              <a:noFill/>
              <a:miter lim="800000"/>
              <a:headEnd/>
              <a:tailEnd/>
            </a:ln>
          </p:spPr>
          <p:txBody>
            <a:bodyPr wrap="none">
              <a:spAutoFit/>
            </a:bodyPr>
            <a:lstStyle/>
            <a:p>
              <a:r>
                <a:rPr lang="it-IT" sz="3200">
                  <a:solidFill>
                    <a:schemeClr val="hlink"/>
                  </a:solidFill>
                </a:rPr>
                <a:t>S</a:t>
              </a:r>
              <a:r>
                <a:rPr lang="it-IT" sz="2000">
                  <a:solidFill>
                    <a:schemeClr val="hlink"/>
                  </a:solidFill>
                </a:rPr>
                <a:t>ymmetric</a:t>
              </a:r>
              <a:r>
                <a:rPr lang="it-IT" sz="3200">
                  <a:solidFill>
                    <a:schemeClr val="hlink"/>
                  </a:solidFill>
                </a:rPr>
                <a:t>M</a:t>
              </a:r>
              <a:r>
                <a:rPr lang="it-IT" sz="2000">
                  <a:solidFill>
                    <a:schemeClr val="hlink"/>
                  </a:solidFill>
                </a:rPr>
                <a:t>ulti</a:t>
              </a:r>
              <a:r>
                <a:rPr lang="it-IT" sz="3200">
                  <a:solidFill>
                    <a:schemeClr val="hlink"/>
                  </a:solidFill>
                </a:rPr>
                <a:t>P</a:t>
              </a:r>
              <a:r>
                <a:rPr lang="it-IT" sz="2000">
                  <a:solidFill>
                    <a:schemeClr val="hlink"/>
                  </a:solidFill>
                </a:rPr>
                <a:t>rocessor</a:t>
              </a:r>
            </a:p>
            <a:p>
              <a:endParaRPr lang="it-IT">
                <a:solidFill>
                  <a:schemeClr val="hlink"/>
                </a:solidFill>
              </a:endParaRPr>
            </a:p>
          </p:txBody>
        </p:sp>
        <p:sp>
          <p:nvSpPr>
            <p:cNvPr id="18" name="Line 16">
              <a:extLst>
                <a:ext uri="{FF2B5EF4-FFF2-40B4-BE49-F238E27FC236}">
                  <a16:creationId xmlns:a16="http://schemas.microsoft.com/office/drawing/2014/main" id="{F38D49FB-A3FE-2AAE-4EFE-1773016D2577}"/>
                </a:ext>
              </a:extLst>
            </p:cNvPr>
            <p:cNvSpPr>
              <a:spLocks noChangeShapeType="1"/>
            </p:cNvSpPr>
            <p:nvPr/>
          </p:nvSpPr>
          <p:spPr bwMode="auto">
            <a:xfrm flipH="1">
              <a:off x="2472" y="3092"/>
              <a:ext cx="1769" cy="111"/>
            </a:xfrm>
            <a:prstGeom prst="line">
              <a:avLst/>
            </a:prstGeom>
            <a:noFill/>
            <a:ln w="38100">
              <a:solidFill>
                <a:schemeClr val="tx1"/>
              </a:solidFill>
              <a:miter lim="800000"/>
              <a:headEnd/>
              <a:tailEnd type="triangle" w="med" len="med"/>
            </a:ln>
          </p:spPr>
          <p:txBody>
            <a:bodyPr wrap="none"/>
            <a:lstStyle/>
            <a:p>
              <a:endParaRPr lang="it-IT"/>
            </a:p>
          </p:txBody>
        </p:sp>
      </p:grpSp>
      <p:sp>
        <p:nvSpPr>
          <p:cNvPr id="19" name="Text Box 17">
            <a:extLst>
              <a:ext uri="{FF2B5EF4-FFF2-40B4-BE49-F238E27FC236}">
                <a16:creationId xmlns:a16="http://schemas.microsoft.com/office/drawing/2014/main" id="{050A80E0-0910-7D62-86C0-3322107363AA}"/>
              </a:ext>
            </a:extLst>
          </p:cNvPr>
          <p:cNvSpPr txBox="1">
            <a:spLocks noChangeArrowheads="1"/>
          </p:cNvSpPr>
          <p:nvPr/>
        </p:nvSpPr>
        <p:spPr bwMode="auto">
          <a:xfrm>
            <a:off x="8453725" y="1900110"/>
            <a:ext cx="955675" cy="519112"/>
          </a:xfrm>
          <a:prstGeom prst="rect">
            <a:avLst/>
          </a:prstGeom>
          <a:noFill/>
          <a:ln w="9525">
            <a:noFill/>
            <a:miter lim="800000"/>
            <a:headEnd/>
            <a:tailEnd/>
          </a:ln>
        </p:spPr>
        <p:txBody>
          <a:bodyPr wrap="none">
            <a:spAutoFit/>
          </a:bodyPr>
          <a:lstStyle/>
          <a:p>
            <a:r>
              <a:rPr lang="it-IT" sz="2800">
                <a:solidFill>
                  <a:srgbClr val="FF6600"/>
                </a:solidFill>
              </a:rPr>
              <a:t>SISD</a:t>
            </a:r>
          </a:p>
        </p:txBody>
      </p:sp>
      <p:sp>
        <p:nvSpPr>
          <p:cNvPr id="20" name="Line 18">
            <a:extLst>
              <a:ext uri="{FF2B5EF4-FFF2-40B4-BE49-F238E27FC236}">
                <a16:creationId xmlns:a16="http://schemas.microsoft.com/office/drawing/2014/main" id="{46345220-3B01-54DC-D0E7-A98A0516EFF4}"/>
              </a:ext>
            </a:extLst>
          </p:cNvPr>
          <p:cNvSpPr>
            <a:spLocks noChangeShapeType="1"/>
          </p:cNvSpPr>
          <p:nvPr/>
        </p:nvSpPr>
        <p:spPr bwMode="auto">
          <a:xfrm>
            <a:off x="5450175" y="2333497"/>
            <a:ext cx="2879725" cy="719138"/>
          </a:xfrm>
          <a:prstGeom prst="line">
            <a:avLst/>
          </a:prstGeom>
          <a:noFill/>
          <a:ln w="38100">
            <a:solidFill>
              <a:schemeClr val="tx1"/>
            </a:solidFill>
            <a:miter lim="800000"/>
            <a:headEnd/>
            <a:tailEnd type="triangle" w="med" len="med"/>
          </a:ln>
        </p:spPr>
        <p:txBody>
          <a:bodyPr wrap="none"/>
          <a:lstStyle/>
          <a:p>
            <a:endParaRPr lang="it-IT"/>
          </a:p>
        </p:txBody>
      </p:sp>
      <p:sp>
        <p:nvSpPr>
          <p:cNvPr id="21" name="Line 20">
            <a:extLst>
              <a:ext uri="{FF2B5EF4-FFF2-40B4-BE49-F238E27FC236}">
                <a16:creationId xmlns:a16="http://schemas.microsoft.com/office/drawing/2014/main" id="{C30CF245-D884-43F5-A29B-3A48B0DF218B}"/>
              </a:ext>
            </a:extLst>
          </p:cNvPr>
          <p:cNvSpPr>
            <a:spLocks noChangeShapeType="1"/>
          </p:cNvSpPr>
          <p:nvPr/>
        </p:nvSpPr>
        <p:spPr bwMode="auto">
          <a:xfrm flipV="1">
            <a:off x="5415250" y="2166810"/>
            <a:ext cx="3024188" cy="144462"/>
          </a:xfrm>
          <a:prstGeom prst="line">
            <a:avLst/>
          </a:prstGeom>
          <a:noFill/>
          <a:ln w="38100">
            <a:solidFill>
              <a:schemeClr val="tx1"/>
            </a:solidFill>
            <a:miter lim="800000"/>
            <a:headEnd/>
            <a:tailEnd type="triangle" w="med" len="med"/>
          </a:ln>
        </p:spPr>
        <p:txBody>
          <a:bodyPr wrap="none"/>
          <a:lstStyle/>
          <a:p>
            <a:endParaRPr lang="it-IT"/>
          </a:p>
        </p:txBody>
      </p:sp>
      <p:sp>
        <p:nvSpPr>
          <p:cNvPr id="22" name="Text Box 21">
            <a:extLst>
              <a:ext uri="{FF2B5EF4-FFF2-40B4-BE49-F238E27FC236}">
                <a16:creationId xmlns:a16="http://schemas.microsoft.com/office/drawing/2014/main" id="{67E97F7A-280A-A640-C593-85F3AAEF1F80}"/>
              </a:ext>
            </a:extLst>
          </p:cNvPr>
          <p:cNvSpPr txBox="1">
            <a:spLocks noChangeArrowheads="1"/>
          </p:cNvSpPr>
          <p:nvPr/>
        </p:nvSpPr>
        <p:spPr bwMode="auto">
          <a:xfrm>
            <a:off x="8329900" y="2765297"/>
            <a:ext cx="1031875" cy="519113"/>
          </a:xfrm>
          <a:prstGeom prst="rect">
            <a:avLst/>
          </a:prstGeom>
          <a:noFill/>
          <a:ln w="9525">
            <a:noFill/>
            <a:miter lim="800000"/>
            <a:headEnd/>
            <a:tailEnd/>
          </a:ln>
        </p:spPr>
        <p:txBody>
          <a:bodyPr wrap="none">
            <a:spAutoFit/>
          </a:bodyPr>
          <a:lstStyle/>
          <a:p>
            <a:r>
              <a:rPr lang="it-IT" sz="2800">
                <a:solidFill>
                  <a:srgbClr val="FF6600"/>
                </a:solidFill>
              </a:rPr>
              <a:t>MISD</a:t>
            </a:r>
          </a:p>
        </p:txBody>
      </p:sp>
      <p:grpSp>
        <p:nvGrpSpPr>
          <p:cNvPr id="23" name="Group 22">
            <a:extLst>
              <a:ext uri="{FF2B5EF4-FFF2-40B4-BE49-F238E27FC236}">
                <a16:creationId xmlns:a16="http://schemas.microsoft.com/office/drawing/2014/main" id="{741AF62B-C3B2-4964-834D-0C6B91551D30}"/>
              </a:ext>
            </a:extLst>
          </p:cNvPr>
          <p:cNvGrpSpPr>
            <a:grpSpLocks/>
          </p:cNvGrpSpPr>
          <p:nvPr/>
        </p:nvGrpSpPr>
        <p:grpSpPr bwMode="auto">
          <a:xfrm>
            <a:off x="7393275" y="4952872"/>
            <a:ext cx="3513138" cy="1123950"/>
            <a:chOff x="3424" y="3085"/>
            <a:chExt cx="2213" cy="708"/>
          </a:xfrm>
        </p:grpSpPr>
        <p:sp>
          <p:nvSpPr>
            <p:cNvPr id="24" name="Text Box 23">
              <a:extLst>
                <a:ext uri="{FF2B5EF4-FFF2-40B4-BE49-F238E27FC236}">
                  <a16:creationId xmlns:a16="http://schemas.microsoft.com/office/drawing/2014/main" id="{48576BE0-D581-F3EC-74F6-D45F7BB93244}"/>
                </a:ext>
              </a:extLst>
            </p:cNvPr>
            <p:cNvSpPr txBox="1">
              <a:spLocks noChangeArrowheads="1"/>
            </p:cNvSpPr>
            <p:nvPr/>
          </p:nvSpPr>
          <p:spPr bwMode="auto">
            <a:xfrm>
              <a:off x="3424" y="3255"/>
              <a:ext cx="2213" cy="538"/>
            </a:xfrm>
            <a:prstGeom prst="rect">
              <a:avLst/>
            </a:prstGeom>
            <a:noFill/>
            <a:ln w="9525">
              <a:noFill/>
              <a:miter lim="800000"/>
              <a:headEnd/>
              <a:tailEnd/>
            </a:ln>
          </p:spPr>
          <p:txBody>
            <a:bodyPr wrap="none">
              <a:spAutoFit/>
            </a:bodyPr>
            <a:lstStyle/>
            <a:p>
              <a:r>
                <a:rPr lang="it-IT" sz="3200">
                  <a:solidFill>
                    <a:schemeClr val="hlink"/>
                  </a:solidFill>
                </a:rPr>
                <a:t>AS</a:t>
              </a:r>
              <a:r>
                <a:rPr lang="it-IT" sz="2000">
                  <a:solidFill>
                    <a:schemeClr val="hlink"/>
                  </a:solidFill>
                </a:rPr>
                <a:t>ymmetric</a:t>
              </a:r>
              <a:r>
                <a:rPr lang="it-IT" sz="3200">
                  <a:solidFill>
                    <a:schemeClr val="hlink"/>
                  </a:solidFill>
                </a:rPr>
                <a:t>M</a:t>
              </a:r>
              <a:r>
                <a:rPr lang="it-IT" sz="2000">
                  <a:solidFill>
                    <a:schemeClr val="hlink"/>
                  </a:solidFill>
                </a:rPr>
                <a:t>ulti</a:t>
              </a:r>
              <a:r>
                <a:rPr lang="it-IT" sz="3200">
                  <a:solidFill>
                    <a:schemeClr val="hlink"/>
                  </a:solidFill>
                </a:rPr>
                <a:t>P</a:t>
              </a:r>
              <a:r>
                <a:rPr lang="it-IT" sz="2000">
                  <a:solidFill>
                    <a:schemeClr val="hlink"/>
                  </a:solidFill>
                </a:rPr>
                <a:t>rocessor</a:t>
              </a:r>
            </a:p>
            <a:p>
              <a:endParaRPr lang="it-IT">
                <a:solidFill>
                  <a:schemeClr val="hlink"/>
                </a:solidFill>
              </a:endParaRPr>
            </a:p>
          </p:txBody>
        </p:sp>
        <p:sp>
          <p:nvSpPr>
            <p:cNvPr id="25" name="Line 24">
              <a:extLst>
                <a:ext uri="{FF2B5EF4-FFF2-40B4-BE49-F238E27FC236}">
                  <a16:creationId xmlns:a16="http://schemas.microsoft.com/office/drawing/2014/main" id="{E849873D-B973-DE2E-E2A7-D35C8920C9DB}"/>
                </a:ext>
              </a:extLst>
            </p:cNvPr>
            <p:cNvSpPr>
              <a:spLocks noChangeShapeType="1"/>
            </p:cNvSpPr>
            <p:nvPr/>
          </p:nvSpPr>
          <p:spPr bwMode="auto">
            <a:xfrm flipH="1">
              <a:off x="4241" y="3085"/>
              <a:ext cx="0" cy="226"/>
            </a:xfrm>
            <a:prstGeom prst="line">
              <a:avLst/>
            </a:prstGeom>
            <a:noFill/>
            <a:ln w="38100">
              <a:solidFill>
                <a:schemeClr val="tx1"/>
              </a:solidFill>
              <a:miter lim="800000"/>
              <a:headEnd/>
              <a:tailEnd type="triangle" w="med" len="med"/>
            </a:ln>
          </p:spPr>
          <p:txBody>
            <a:bodyPr wrap="none"/>
            <a:lstStyle/>
            <a:p>
              <a:endParaRPr lang="it-IT"/>
            </a:p>
          </p:txBody>
        </p:sp>
      </p:grpSp>
      <p:sp>
        <p:nvSpPr>
          <p:cNvPr id="26" name="Text Box 25">
            <a:extLst>
              <a:ext uri="{FF2B5EF4-FFF2-40B4-BE49-F238E27FC236}">
                <a16:creationId xmlns:a16="http://schemas.microsoft.com/office/drawing/2014/main" id="{F873D12F-CEED-9189-B29E-E406F1F3535D}"/>
              </a:ext>
            </a:extLst>
          </p:cNvPr>
          <p:cNvSpPr txBox="1">
            <a:spLocks noChangeArrowheads="1"/>
          </p:cNvSpPr>
          <p:nvPr/>
        </p:nvSpPr>
        <p:spPr bwMode="auto">
          <a:xfrm>
            <a:off x="2713325" y="5394197"/>
            <a:ext cx="3816350" cy="1200329"/>
          </a:xfrm>
          <a:prstGeom prst="rect">
            <a:avLst/>
          </a:prstGeom>
          <a:noFill/>
          <a:ln w="9525">
            <a:noFill/>
            <a:miter lim="800000"/>
            <a:headEnd/>
            <a:tailEnd/>
          </a:ln>
        </p:spPr>
        <p:txBody>
          <a:bodyPr>
            <a:spAutoFit/>
          </a:bodyPr>
          <a:lstStyle/>
          <a:p>
            <a:r>
              <a:rPr lang="it-IT" sz="1400" dirty="0" err="1"/>
              <a:t>Used</a:t>
            </a:r>
            <a:r>
              <a:rPr lang="it-IT" sz="1400" dirty="0"/>
              <a:t> to indicate a </a:t>
            </a:r>
            <a:r>
              <a:rPr lang="it-IT" sz="1400" dirty="0" err="1"/>
              <a:t>multiprocessor</a:t>
            </a:r>
            <a:r>
              <a:rPr lang="it-IT" sz="1400" dirty="0"/>
              <a:t> </a:t>
            </a:r>
            <a:r>
              <a:rPr lang="it-IT" sz="1400" dirty="0" err="1"/>
              <a:t>architecture</a:t>
            </a:r>
            <a:r>
              <a:rPr lang="it-IT" sz="1400" dirty="0"/>
              <a:t> </a:t>
            </a:r>
            <a:r>
              <a:rPr lang="it-IT" sz="1400" b="1" dirty="0"/>
              <a:t>in </a:t>
            </a:r>
            <a:r>
              <a:rPr lang="it-IT" sz="1400" b="1" dirty="0" err="1"/>
              <a:t>which</a:t>
            </a:r>
            <a:r>
              <a:rPr lang="it-IT" sz="1400" dirty="0"/>
              <a:t> </a:t>
            </a:r>
            <a:r>
              <a:rPr lang="it-IT" sz="1400" dirty="0" err="1"/>
              <a:t>there</a:t>
            </a:r>
            <a:r>
              <a:rPr lang="it-IT" sz="1400" dirty="0"/>
              <a:t> are </a:t>
            </a:r>
            <a:r>
              <a:rPr lang="it-IT" sz="1400" dirty="0" err="1"/>
              <a:t>two</a:t>
            </a:r>
            <a:r>
              <a:rPr lang="it-IT" sz="1400" dirty="0"/>
              <a:t> or more </a:t>
            </a:r>
            <a:r>
              <a:rPr lang="it-IT" sz="1400" b="1" dirty="0" err="1"/>
              <a:t>identical</a:t>
            </a:r>
            <a:r>
              <a:rPr lang="it-IT" sz="1400" b="1" dirty="0"/>
              <a:t> </a:t>
            </a:r>
            <a:r>
              <a:rPr lang="it-IT" sz="1400" dirty="0"/>
              <a:t>processor </a:t>
            </a:r>
            <a:r>
              <a:rPr lang="it-IT" sz="1400" dirty="0" err="1"/>
              <a:t>connected</a:t>
            </a:r>
            <a:r>
              <a:rPr lang="it-IT" sz="1400" dirty="0"/>
              <a:t> to a single </a:t>
            </a:r>
            <a:r>
              <a:rPr lang="it-IT" sz="1400" dirty="0" err="1"/>
              <a:t>shared</a:t>
            </a:r>
            <a:r>
              <a:rPr lang="it-IT" sz="1400" dirty="0"/>
              <a:t> </a:t>
            </a:r>
            <a:r>
              <a:rPr lang="it-IT" sz="1400" dirty="0" err="1"/>
              <a:t>memory</a:t>
            </a:r>
            <a:r>
              <a:rPr lang="it-IT" sz="1400" dirty="0"/>
              <a:t>. </a:t>
            </a:r>
            <a:br>
              <a:rPr lang="it-IT" sz="1400" dirty="0"/>
            </a:br>
            <a:r>
              <a:rPr lang="it-IT" sz="1400" dirty="0"/>
              <a:t>(</a:t>
            </a:r>
            <a:r>
              <a:rPr lang="it-IT" sz="1400" b="1" dirty="0"/>
              <a:t>MULTICORE INTEL</a:t>
            </a:r>
            <a:r>
              <a:rPr lang="it-IT" sz="1400" dirty="0"/>
              <a:t>)</a:t>
            </a:r>
          </a:p>
          <a:p>
            <a:endParaRPr lang="it-IT" sz="1600" b="1" dirty="0"/>
          </a:p>
        </p:txBody>
      </p:sp>
      <p:sp>
        <p:nvSpPr>
          <p:cNvPr id="27" name="Text Box 26">
            <a:extLst>
              <a:ext uri="{FF2B5EF4-FFF2-40B4-BE49-F238E27FC236}">
                <a16:creationId xmlns:a16="http://schemas.microsoft.com/office/drawing/2014/main" id="{CE3152DD-79C7-A6C1-27D7-BC2A2A75D5E9}"/>
              </a:ext>
            </a:extLst>
          </p:cNvPr>
          <p:cNvSpPr txBox="1">
            <a:spLocks noChangeArrowheads="1"/>
          </p:cNvSpPr>
          <p:nvPr/>
        </p:nvSpPr>
        <p:spPr bwMode="auto">
          <a:xfrm>
            <a:off x="7466299" y="5789485"/>
            <a:ext cx="3862441" cy="738664"/>
          </a:xfrm>
          <a:prstGeom prst="rect">
            <a:avLst/>
          </a:prstGeom>
          <a:noFill/>
          <a:ln w="9525">
            <a:noFill/>
            <a:miter lim="800000"/>
            <a:headEnd/>
            <a:tailEnd/>
          </a:ln>
        </p:spPr>
        <p:txBody>
          <a:bodyPr wrap="square">
            <a:spAutoFit/>
          </a:bodyPr>
          <a:lstStyle/>
          <a:p>
            <a:r>
              <a:rPr lang="it-IT" sz="1400" dirty="0" err="1"/>
              <a:t>Used</a:t>
            </a:r>
            <a:r>
              <a:rPr lang="it-IT" sz="1400" dirty="0"/>
              <a:t> to indicate </a:t>
            </a:r>
            <a:r>
              <a:rPr lang="it-IT" sz="1400" dirty="0" err="1"/>
              <a:t>several</a:t>
            </a:r>
            <a:r>
              <a:rPr lang="it-IT" sz="1400" dirty="0"/>
              <a:t> CPU (or processor </a:t>
            </a:r>
            <a:r>
              <a:rPr lang="it-IT" sz="1400" dirty="0" err="1"/>
              <a:t>unit</a:t>
            </a:r>
            <a:r>
              <a:rPr lang="it-IT" sz="1400" dirty="0"/>
              <a:t>)  with </a:t>
            </a:r>
            <a:r>
              <a:rPr lang="it-IT" sz="1400" dirty="0" err="1"/>
              <a:t>different</a:t>
            </a:r>
            <a:r>
              <a:rPr lang="it-IT" sz="1400" dirty="0"/>
              <a:t> </a:t>
            </a:r>
            <a:r>
              <a:rPr lang="it-IT" sz="1400" dirty="0" err="1"/>
              <a:t>roles</a:t>
            </a:r>
            <a:r>
              <a:rPr lang="it-IT" sz="1400" dirty="0"/>
              <a:t> (</a:t>
            </a:r>
            <a:r>
              <a:rPr lang="it-IT" sz="1400" b="1" dirty="0" err="1"/>
              <a:t>cell</a:t>
            </a:r>
            <a:r>
              <a:rPr lang="it-IT" sz="1400" b="1" dirty="0"/>
              <a:t> IBM, GPU (Graphics Processing Unit), </a:t>
            </a:r>
            <a:r>
              <a:rPr lang="it-IT" sz="1400" b="1" dirty="0" err="1"/>
              <a:t>nVidia</a:t>
            </a:r>
            <a:r>
              <a:rPr lang="it-IT" sz="1400" b="1" dirty="0"/>
              <a:t> TESLA</a:t>
            </a:r>
            <a:r>
              <a:rPr lang="it-IT" sz="1400" dirty="0"/>
              <a:t>)</a:t>
            </a:r>
          </a:p>
        </p:txBody>
      </p:sp>
      <p:sp>
        <p:nvSpPr>
          <p:cNvPr id="28" name="Rectangle 2">
            <a:extLst>
              <a:ext uri="{FF2B5EF4-FFF2-40B4-BE49-F238E27FC236}">
                <a16:creationId xmlns:a16="http://schemas.microsoft.com/office/drawing/2014/main" id="{EE1829EA-1FB0-6907-B3EF-32ECFF99C2EE}"/>
              </a:ext>
            </a:extLst>
          </p:cNvPr>
          <p:cNvSpPr>
            <a:spLocks noChangeArrowheads="1"/>
          </p:cNvSpPr>
          <p:nvPr/>
        </p:nvSpPr>
        <p:spPr bwMode="auto">
          <a:xfrm>
            <a:off x="3094325" y="626935"/>
            <a:ext cx="6650038" cy="617537"/>
          </a:xfrm>
          <a:prstGeom prst="rect">
            <a:avLst/>
          </a:prstGeom>
          <a:noFill/>
          <a:ln w="9525">
            <a:noFill/>
            <a:miter lim="800000"/>
            <a:headEnd/>
            <a:tailEnd/>
          </a:ln>
        </p:spPr>
        <p:txBody>
          <a:bodyPr anchor="b"/>
          <a:lstStyle/>
          <a:p>
            <a:pPr fontAlgn="auto">
              <a:spcBef>
                <a:spcPts val="0"/>
              </a:spcBef>
              <a:spcAft>
                <a:spcPts val="0"/>
              </a:spcAft>
              <a:defRPr/>
            </a:pPr>
            <a:r>
              <a:rPr lang="it-IT" sz="3600" dirty="0" err="1">
                <a:solidFill>
                  <a:srgbClr val="333399"/>
                </a:solidFill>
                <a:latin typeface="Tahoma"/>
                <a:ea typeface="+mj-ea"/>
                <a:cs typeface="+mj-cs"/>
              </a:rPr>
              <a:t>Flynn's</a:t>
            </a:r>
            <a:r>
              <a:rPr lang="it-IT" sz="3600" dirty="0">
                <a:solidFill>
                  <a:srgbClr val="333399"/>
                </a:solidFill>
                <a:latin typeface="Tahoma"/>
                <a:ea typeface="+mj-ea"/>
                <a:cs typeface="+mj-cs"/>
              </a:rPr>
              <a:t> </a:t>
            </a:r>
            <a:r>
              <a:rPr lang="it-IT" sz="3600" dirty="0" err="1">
                <a:solidFill>
                  <a:srgbClr val="333399"/>
                </a:solidFill>
                <a:latin typeface="Tahoma"/>
                <a:ea typeface="+mj-ea"/>
                <a:cs typeface="+mj-cs"/>
              </a:rPr>
              <a:t>taxonomy</a:t>
            </a:r>
            <a:r>
              <a:rPr lang="it-IT" sz="3600" dirty="0">
                <a:solidFill>
                  <a:srgbClr val="333399"/>
                </a:solidFill>
                <a:latin typeface="Tahoma"/>
                <a:ea typeface="+mj-ea"/>
                <a:cs typeface="+mj-cs"/>
              </a:rPr>
              <a:t> (</a:t>
            </a:r>
            <a:r>
              <a:rPr lang="it-IT" sz="3600" dirty="0" err="1">
                <a:solidFill>
                  <a:srgbClr val="333399"/>
                </a:solidFill>
                <a:latin typeface="Tahoma"/>
                <a:ea typeface="+mj-ea"/>
                <a:cs typeface="+mj-cs"/>
              </a:rPr>
              <a:t>since</a:t>
            </a:r>
            <a:r>
              <a:rPr lang="it-IT" sz="3600" dirty="0">
                <a:solidFill>
                  <a:srgbClr val="333399"/>
                </a:solidFill>
                <a:latin typeface="Tahoma"/>
                <a:ea typeface="+mj-ea"/>
                <a:cs typeface="+mj-cs"/>
              </a:rPr>
              <a:t> 1966)</a:t>
            </a:r>
          </a:p>
        </p:txBody>
      </p:sp>
    </p:spTree>
    <p:extLst>
      <p:ext uri="{BB962C8B-B14F-4D97-AF65-F5344CB8AC3E}">
        <p14:creationId xmlns:p14="http://schemas.microsoft.com/office/powerpoint/2010/main" val="199907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7949BF3-840E-D061-E695-07B7684F1C69}"/>
              </a:ext>
            </a:extLst>
          </p:cNvPr>
          <p:cNvSpPr>
            <a:spLocks noChangeArrowheads="1"/>
          </p:cNvSpPr>
          <p:nvPr/>
        </p:nvSpPr>
        <p:spPr bwMode="auto">
          <a:xfrm>
            <a:off x="724978" y="879516"/>
            <a:ext cx="8286750" cy="838200"/>
          </a:xfrm>
          <a:prstGeom prst="rect">
            <a:avLst/>
          </a:prstGeom>
          <a:noFill/>
          <a:ln w="9525">
            <a:noFill/>
            <a:miter lim="800000"/>
            <a:headEnd/>
            <a:tailEnd/>
          </a:ln>
        </p:spPr>
        <p:txBody>
          <a:bodyPr lIns="92075" tIns="46038" rIns="92075" bIns="46038" anchor="b"/>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333399"/>
                </a:solidFill>
                <a:effectLst/>
                <a:uLnTx/>
                <a:uFillTx/>
                <a:latin typeface="Tahoma"/>
                <a:ea typeface="+mn-ea"/>
                <a:cs typeface="Arial" pitchFamily="34" charset="0"/>
              </a:rPr>
              <a:t>Exemple</a:t>
            </a:r>
            <a:r>
              <a:rPr kumimoji="0" lang="en-GB" sz="3600" b="0" i="0" u="none" strike="noStrike" kern="1200" cap="none" spc="0" normalizeH="0" baseline="0" noProof="0" dirty="0">
                <a:ln>
                  <a:noFill/>
                </a:ln>
                <a:solidFill>
                  <a:srgbClr val="333399"/>
                </a:solidFill>
                <a:effectLst/>
                <a:uLnTx/>
                <a:uFillTx/>
                <a:latin typeface="Tahoma"/>
                <a:ea typeface="+mn-ea"/>
                <a:cs typeface="Arial" pitchFamily="34" charset="0"/>
              </a:rPr>
              <a:t> of computer MIMD-SM-ASMP</a:t>
            </a:r>
            <a:endParaRPr kumimoji="0" lang="it-IT" sz="3600" b="0" i="0" u="none" strike="noStrike" kern="1200" cap="none" spc="0" normalizeH="0" baseline="0" noProof="0" dirty="0">
              <a:ln>
                <a:noFill/>
              </a:ln>
              <a:solidFill>
                <a:srgbClr val="333399"/>
              </a:solidFill>
              <a:effectLst/>
              <a:uLnTx/>
              <a:uFillTx/>
              <a:latin typeface="Tahoma"/>
              <a:ea typeface="+mn-ea"/>
              <a:cs typeface="Arial" pitchFamily="34" charset="0"/>
            </a:endParaRPr>
          </a:p>
        </p:txBody>
      </p:sp>
      <p:sp>
        <p:nvSpPr>
          <p:cNvPr id="6" name="Text Box 7">
            <a:extLst>
              <a:ext uri="{FF2B5EF4-FFF2-40B4-BE49-F238E27FC236}">
                <a16:creationId xmlns:a16="http://schemas.microsoft.com/office/drawing/2014/main" id="{C5DAE1B5-EB0E-3DDC-D1A4-E68D973ACF12}"/>
              </a:ext>
            </a:extLst>
          </p:cNvPr>
          <p:cNvSpPr txBox="1">
            <a:spLocks noChangeArrowheads="1"/>
          </p:cNvSpPr>
          <p:nvPr/>
        </p:nvSpPr>
        <p:spPr bwMode="auto">
          <a:xfrm>
            <a:off x="2043113" y="2529655"/>
            <a:ext cx="5548442" cy="646331"/>
          </a:xfrm>
          <a:prstGeom prst="rect">
            <a:avLst/>
          </a:prstGeom>
          <a:noFill/>
          <a:ln w="9525">
            <a:noFill/>
            <a:miter lim="800000"/>
            <a:headEnd/>
            <a:tailEnd/>
          </a:ln>
        </p:spPr>
        <p:txBody>
          <a:bodyPr wrap="none">
            <a:spAutoFit/>
          </a:bodyPr>
          <a:lstStyle/>
          <a:p>
            <a:pPr algn="l">
              <a:buFont typeface="Arial" panose="020B0604020202020204" pitchFamily="34" charset="0"/>
              <a:buChar char="•"/>
            </a:pPr>
            <a:r>
              <a:rPr lang="it-IT" b="0" i="0" dirty="0">
                <a:solidFill>
                  <a:srgbClr val="232427"/>
                </a:solidFill>
                <a:effectLst/>
                <a:latin typeface="Open Sans"/>
              </a:rPr>
              <a:t>CPU: </a:t>
            </a:r>
            <a:r>
              <a:rPr lang="it-IT" b="1" i="0" dirty="0">
                <a:solidFill>
                  <a:srgbClr val="232427"/>
                </a:solidFill>
                <a:effectLst/>
                <a:latin typeface="Open Sans"/>
              </a:rPr>
              <a:t>8</a:t>
            </a:r>
            <a:r>
              <a:rPr lang="it-IT" b="0" i="0" dirty="0">
                <a:solidFill>
                  <a:srgbClr val="232427"/>
                </a:solidFill>
                <a:effectLst/>
                <a:latin typeface="Open Sans"/>
              </a:rPr>
              <a:t> Zen 2 Cores </a:t>
            </a:r>
            <a:r>
              <a:rPr lang="it-IT" b="0" i="0" dirty="0" err="1">
                <a:solidFill>
                  <a:srgbClr val="232427"/>
                </a:solidFill>
                <a:effectLst/>
                <a:latin typeface="Open Sans"/>
              </a:rPr>
              <a:t>at</a:t>
            </a:r>
            <a:r>
              <a:rPr lang="it-IT" b="0" i="0" dirty="0">
                <a:solidFill>
                  <a:srgbClr val="232427"/>
                </a:solidFill>
                <a:effectLst/>
                <a:latin typeface="Open Sans"/>
              </a:rPr>
              <a:t> 3.5GHz</a:t>
            </a:r>
          </a:p>
          <a:p>
            <a:pPr algn="l">
              <a:buFont typeface="Arial" panose="020B0604020202020204" pitchFamily="34" charset="0"/>
              <a:buChar char="•"/>
            </a:pPr>
            <a:r>
              <a:rPr lang="it-IT" b="0" i="0" dirty="0">
                <a:solidFill>
                  <a:srgbClr val="232427"/>
                </a:solidFill>
                <a:effectLst/>
                <a:latin typeface="Open Sans"/>
              </a:rPr>
              <a:t>GPU: </a:t>
            </a:r>
            <a:r>
              <a:rPr lang="it-IT" b="1" i="0" dirty="0">
                <a:solidFill>
                  <a:srgbClr val="232427"/>
                </a:solidFill>
                <a:effectLst/>
                <a:latin typeface="Open Sans"/>
              </a:rPr>
              <a:t>1</a:t>
            </a:r>
            <a:r>
              <a:rPr lang="it-IT" b="0" i="0" dirty="0">
                <a:solidFill>
                  <a:srgbClr val="232427"/>
                </a:solidFill>
                <a:effectLst/>
                <a:latin typeface="Open Sans"/>
              </a:rPr>
              <a:t> RDNA 2 </a:t>
            </a:r>
            <a:r>
              <a:rPr lang="it-IT" b="0" i="0" dirty="0" err="1">
                <a:solidFill>
                  <a:srgbClr val="232427"/>
                </a:solidFill>
                <a:effectLst/>
                <a:latin typeface="Open Sans"/>
              </a:rPr>
              <a:t>at</a:t>
            </a:r>
            <a:r>
              <a:rPr lang="it-IT" b="0" i="0" dirty="0">
                <a:solidFill>
                  <a:srgbClr val="232427"/>
                </a:solidFill>
                <a:effectLst/>
                <a:latin typeface="Open Sans"/>
              </a:rPr>
              <a:t> 10.28 </a:t>
            </a:r>
            <a:r>
              <a:rPr lang="it-IT" b="0" i="0" dirty="0" err="1">
                <a:solidFill>
                  <a:srgbClr val="232427"/>
                </a:solidFill>
                <a:effectLst/>
                <a:latin typeface="Open Sans"/>
              </a:rPr>
              <a:t>TFLOPs</a:t>
            </a:r>
            <a:r>
              <a:rPr lang="it-IT" b="0" i="0" dirty="0">
                <a:solidFill>
                  <a:srgbClr val="232427"/>
                </a:solidFill>
                <a:effectLst/>
                <a:latin typeface="Open Sans"/>
              </a:rPr>
              <a:t>, 36 </a:t>
            </a:r>
            <a:r>
              <a:rPr lang="it-IT" b="0" i="0" dirty="0" err="1">
                <a:solidFill>
                  <a:srgbClr val="232427"/>
                </a:solidFill>
                <a:effectLst/>
                <a:latin typeface="Open Sans"/>
              </a:rPr>
              <a:t>CUs</a:t>
            </a:r>
            <a:r>
              <a:rPr lang="it-IT" b="0" i="0" dirty="0">
                <a:solidFill>
                  <a:srgbClr val="232427"/>
                </a:solidFill>
                <a:effectLst/>
                <a:latin typeface="Open Sans"/>
              </a:rPr>
              <a:t> </a:t>
            </a:r>
            <a:r>
              <a:rPr lang="it-IT" b="0" i="0" dirty="0" err="1">
                <a:solidFill>
                  <a:srgbClr val="232427"/>
                </a:solidFill>
                <a:effectLst/>
                <a:latin typeface="Open Sans"/>
              </a:rPr>
              <a:t>at</a:t>
            </a:r>
            <a:r>
              <a:rPr lang="it-IT" b="0" i="0" dirty="0">
                <a:solidFill>
                  <a:srgbClr val="232427"/>
                </a:solidFill>
                <a:effectLst/>
                <a:latin typeface="Open Sans"/>
              </a:rPr>
              <a:t> 2.23GHz </a:t>
            </a:r>
          </a:p>
        </p:txBody>
      </p:sp>
      <p:sp>
        <p:nvSpPr>
          <p:cNvPr id="7" name="Text Box 8">
            <a:extLst>
              <a:ext uri="{FF2B5EF4-FFF2-40B4-BE49-F238E27FC236}">
                <a16:creationId xmlns:a16="http://schemas.microsoft.com/office/drawing/2014/main" id="{55DB6CDB-E3BD-1EB1-E11F-FE9DBE7BB167}"/>
              </a:ext>
            </a:extLst>
          </p:cNvPr>
          <p:cNvSpPr txBox="1">
            <a:spLocks noChangeArrowheads="1"/>
          </p:cNvSpPr>
          <p:nvPr/>
        </p:nvSpPr>
        <p:spPr bwMode="auto">
          <a:xfrm>
            <a:off x="2898775" y="1929784"/>
            <a:ext cx="3633687"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Perpetua" pitchFamily="18" charset="0"/>
                <a:ea typeface="+mn-ea"/>
                <a:cs typeface="Arial" pitchFamily="34" charset="0"/>
              </a:rPr>
              <a:t>Sony (PlayStation </a:t>
            </a:r>
            <a:r>
              <a:rPr lang="it-IT" b="1" dirty="0">
                <a:solidFill>
                  <a:prstClr val="black"/>
                </a:solidFill>
              </a:rPr>
              <a:t>5</a:t>
            </a:r>
            <a:r>
              <a:rPr kumimoji="0" lang="it-IT" sz="1800" b="1" i="0" u="none" strike="noStrike" kern="1200" cap="none" spc="0" normalizeH="0" baseline="0" noProof="0" dirty="0">
                <a:ln>
                  <a:noFill/>
                </a:ln>
                <a:solidFill>
                  <a:prstClr val="black"/>
                </a:solidFill>
                <a:effectLst/>
                <a:uLnTx/>
                <a:uFillTx/>
                <a:latin typeface="Perpetua" pitchFamily="18" charset="0"/>
                <a:ea typeface="+mn-ea"/>
                <a:cs typeface="Arial" pitchFamily="34" charset="0"/>
              </a:rPr>
              <a:t>) </a:t>
            </a:r>
            <a:r>
              <a:rPr kumimoji="0" lang="it-IT" sz="1800" b="1" i="0" u="none" strike="noStrike" kern="1200" cap="none" spc="0" normalizeH="0" baseline="0" noProof="0" dirty="0" err="1">
                <a:ln>
                  <a:noFill/>
                </a:ln>
                <a:solidFill>
                  <a:prstClr val="black"/>
                </a:solidFill>
                <a:effectLst/>
                <a:uLnTx/>
                <a:uFillTx/>
                <a:latin typeface="Perpetua" pitchFamily="18" charset="0"/>
                <a:ea typeface="+mn-ea"/>
                <a:cs typeface="Arial" pitchFamily="34" charset="0"/>
              </a:rPr>
              <a:t>november</a:t>
            </a:r>
            <a:r>
              <a:rPr kumimoji="0" lang="it-IT" sz="1800" b="1" i="0" u="none" strike="noStrike" kern="1200" cap="none" spc="0" normalizeH="0" baseline="0" noProof="0" dirty="0">
                <a:ln>
                  <a:noFill/>
                </a:ln>
                <a:solidFill>
                  <a:prstClr val="black"/>
                </a:solidFill>
                <a:effectLst/>
                <a:uLnTx/>
                <a:uFillTx/>
                <a:latin typeface="Perpetua" pitchFamily="18" charset="0"/>
                <a:ea typeface="+mn-ea"/>
                <a:cs typeface="Arial" pitchFamily="34" charset="0"/>
              </a:rPr>
              <a:t> 2020</a:t>
            </a:r>
          </a:p>
        </p:txBody>
      </p:sp>
      <p:grpSp>
        <p:nvGrpSpPr>
          <p:cNvPr id="8" name="Gruppo 93">
            <a:extLst>
              <a:ext uri="{FF2B5EF4-FFF2-40B4-BE49-F238E27FC236}">
                <a16:creationId xmlns:a16="http://schemas.microsoft.com/office/drawing/2014/main" id="{D152A6CE-C089-E8D4-B386-0E54A0311BD5}"/>
              </a:ext>
            </a:extLst>
          </p:cNvPr>
          <p:cNvGrpSpPr>
            <a:grpSpLocks/>
          </p:cNvGrpSpPr>
          <p:nvPr/>
        </p:nvGrpSpPr>
        <p:grpSpPr bwMode="auto">
          <a:xfrm>
            <a:off x="1971675" y="3349246"/>
            <a:ext cx="4286250" cy="3215451"/>
            <a:chOff x="1214414" y="1500174"/>
            <a:chExt cx="6858048" cy="4928631"/>
          </a:xfrm>
        </p:grpSpPr>
        <p:grpSp>
          <p:nvGrpSpPr>
            <p:cNvPr id="9" name="Gruppo 8">
              <a:extLst>
                <a:ext uri="{FF2B5EF4-FFF2-40B4-BE49-F238E27FC236}">
                  <a16:creationId xmlns:a16="http://schemas.microsoft.com/office/drawing/2014/main" id="{384C2989-666F-10A0-5E25-4AB8363033A2}"/>
                </a:ext>
              </a:extLst>
            </p:cNvPr>
            <p:cNvGrpSpPr>
              <a:grpSpLocks/>
            </p:cNvGrpSpPr>
            <p:nvPr/>
          </p:nvGrpSpPr>
          <p:grpSpPr bwMode="auto">
            <a:xfrm>
              <a:off x="1214414" y="1500174"/>
              <a:ext cx="6858048" cy="3579584"/>
              <a:chOff x="-267066" y="1376535"/>
              <a:chExt cx="9083747" cy="4213053"/>
            </a:xfrm>
          </p:grpSpPr>
          <p:sp>
            <p:nvSpPr>
              <p:cNvPr id="21" name="Text Box 4">
                <a:extLst>
                  <a:ext uri="{FF2B5EF4-FFF2-40B4-BE49-F238E27FC236}">
                    <a16:creationId xmlns:a16="http://schemas.microsoft.com/office/drawing/2014/main" id="{E6AB2D13-7A60-7EDD-F9C6-739B9A4F7E0E}"/>
                  </a:ext>
                </a:extLst>
              </p:cNvPr>
              <p:cNvSpPr txBox="1">
                <a:spLocks noChangeArrowheads="1"/>
              </p:cNvSpPr>
              <p:nvPr/>
            </p:nvSpPr>
            <p:spPr bwMode="auto">
              <a:xfrm>
                <a:off x="7087894" y="2278884"/>
                <a:ext cx="1728787" cy="943916"/>
              </a:xfrm>
              <a:prstGeom prst="rect">
                <a:avLst/>
              </a:prstGeom>
              <a:solidFill>
                <a:srgbClr val="CC0000"/>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400" b="1" i="0" u="none" strike="noStrike" kern="1200" cap="none" spc="0" normalizeH="0" baseline="0" noProof="0" dirty="0">
                    <a:ln>
                      <a:noFill/>
                    </a:ln>
                    <a:solidFill>
                      <a:prstClr val="white"/>
                    </a:solidFill>
                    <a:effectLst/>
                    <a:uLnTx/>
                    <a:uFillTx/>
                    <a:latin typeface="Garamond" pitchFamily="18" charset="0"/>
                    <a:ea typeface="+mn-ea"/>
                    <a:cs typeface="Arial" pitchFamily="34" charset="0"/>
                  </a:rPr>
                  <a:t>Output</a:t>
                </a:r>
              </a:p>
              <a:p>
                <a:pPr marL="0" marR="0" lvl="0" indent="0" algn="ctr" defTabSz="914400" rtl="0" eaLnBrk="1" fontAlgn="base" latinLnBrk="0" hangingPunct="1">
                  <a:lnSpc>
                    <a:spcPct val="100000"/>
                  </a:lnSpc>
                  <a:spcBef>
                    <a:spcPct val="0"/>
                  </a:spcBef>
                  <a:spcAft>
                    <a:spcPct val="0"/>
                  </a:spcAft>
                  <a:buClrTx/>
                  <a:buSzTx/>
                  <a:buFontTx/>
                  <a:buNone/>
                  <a:tabLst/>
                  <a:defRPr/>
                </a:pPr>
                <a:r>
                  <a:rPr lang="it-IT" sz="1400" b="1" dirty="0" err="1">
                    <a:solidFill>
                      <a:prstClr val="white"/>
                    </a:solidFill>
                    <a:latin typeface="Garamond" pitchFamily="18" charset="0"/>
                  </a:rPr>
                  <a:t>unit</a:t>
                </a:r>
                <a:endParaRPr kumimoji="0" lang="en-GB" sz="1400" b="1" i="0" u="none" strike="noStrike" kern="1200" cap="none" spc="0" normalizeH="0" baseline="0" noProof="0" dirty="0">
                  <a:ln>
                    <a:noFill/>
                  </a:ln>
                  <a:solidFill>
                    <a:prstClr val="white"/>
                  </a:solidFill>
                  <a:effectLst/>
                  <a:uLnTx/>
                  <a:uFillTx/>
                  <a:latin typeface="Garamond" pitchFamily="18" charset="0"/>
                  <a:ea typeface="+mn-ea"/>
                  <a:cs typeface="Arial" pitchFamily="34" charset="0"/>
                </a:endParaRPr>
              </a:p>
            </p:txBody>
          </p:sp>
          <p:sp>
            <p:nvSpPr>
              <p:cNvPr id="22" name="Rectangle 6">
                <a:extLst>
                  <a:ext uri="{FF2B5EF4-FFF2-40B4-BE49-F238E27FC236}">
                    <a16:creationId xmlns:a16="http://schemas.microsoft.com/office/drawing/2014/main" id="{3015198C-7E95-CF52-757C-4C92C4F0E49A}"/>
                  </a:ext>
                </a:extLst>
              </p:cNvPr>
              <p:cNvSpPr>
                <a:spLocks noChangeArrowheads="1"/>
              </p:cNvSpPr>
              <p:nvPr/>
            </p:nvSpPr>
            <p:spPr bwMode="auto">
              <a:xfrm>
                <a:off x="2844802" y="1376535"/>
                <a:ext cx="3240087" cy="1366838"/>
              </a:xfrm>
              <a:prstGeom prst="rect">
                <a:avLst/>
              </a:prstGeom>
              <a:gradFill rotWithShape="1">
                <a:gsLst>
                  <a:gs pos="0">
                    <a:srgbClr val="0066FF"/>
                  </a:gs>
                  <a:gs pos="100000">
                    <a:srgbClr val="0066FF"/>
                  </a:gs>
                </a:gsLst>
                <a:lin ang="5400000" scaled="1"/>
              </a:gradFill>
              <a:ln w="9525">
                <a:solidFill>
                  <a:srgbClr val="000066"/>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erpetua" pitchFamily="18" charset="0"/>
                  <a:ea typeface="+mn-ea"/>
                  <a:cs typeface="Arial" pitchFamily="34" charset="0"/>
                </a:endParaRPr>
              </a:p>
            </p:txBody>
          </p:sp>
          <p:sp>
            <p:nvSpPr>
              <p:cNvPr id="23" name="Text Box 8">
                <a:extLst>
                  <a:ext uri="{FF2B5EF4-FFF2-40B4-BE49-F238E27FC236}">
                    <a16:creationId xmlns:a16="http://schemas.microsoft.com/office/drawing/2014/main" id="{F2C96647-738B-5E4E-4D01-5FFD0C8166E5}"/>
                  </a:ext>
                </a:extLst>
              </p:cNvPr>
              <p:cNvSpPr txBox="1">
                <a:spLocks noChangeArrowheads="1"/>
              </p:cNvSpPr>
              <p:nvPr/>
            </p:nvSpPr>
            <p:spPr bwMode="auto">
              <a:xfrm>
                <a:off x="-267066" y="2278884"/>
                <a:ext cx="1655763" cy="943916"/>
              </a:xfrm>
              <a:prstGeom prst="rect">
                <a:avLst/>
              </a:prstGeom>
              <a:solidFill>
                <a:srgbClr val="CC0000"/>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400" b="1" i="0" u="none" strike="noStrike" kern="1200" cap="none" spc="0" normalizeH="0" baseline="0" noProof="0" dirty="0">
                    <a:ln>
                      <a:noFill/>
                    </a:ln>
                    <a:solidFill>
                      <a:prstClr val="white"/>
                    </a:solidFill>
                    <a:effectLst/>
                    <a:uLnTx/>
                    <a:uFillTx/>
                    <a:latin typeface="Garamond" pitchFamily="18" charset="0"/>
                    <a:ea typeface="+mn-ea"/>
                    <a:cs typeface="Arial" pitchFamily="34" charset="0"/>
                  </a:rPr>
                  <a:t>Input</a:t>
                </a:r>
              </a:p>
              <a:p>
                <a:pPr marL="0" marR="0" lvl="0" indent="0" algn="ctr" defTabSz="914400" rtl="0" eaLnBrk="1" fontAlgn="base" latinLnBrk="0" hangingPunct="1">
                  <a:lnSpc>
                    <a:spcPct val="100000"/>
                  </a:lnSpc>
                  <a:spcBef>
                    <a:spcPct val="0"/>
                  </a:spcBef>
                  <a:spcAft>
                    <a:spcPct val="0"/>
                  </a:spcAft>
                  <a:buClrTx/>
                  <a:buSzTx/>
                  <a:buFontTx/>
                  <a:buNone/>
                  <a:tabLst/>
                  <a:defRPr/>
                </a:pPr>
                <a:r>
                  <a:rPr lang="it-IT" sz="1400" b="1" dirty="0" err="1">
                    <a:solidFill>
                      <a:prstClr val="white"/>
                    </a:solidFill>
                    <a:latin typeface="Garamond" pitchFamily="18" charset="0"/>
                  </a:rPr>
                  <a:t>unit</a:t>
                </a:r>
                <a:endParaRPr kumimoji="0" lang="en-GB" sz="1400" b="1" i="0" u="none" strike="noStrike" kern="1200" cap="none" spc="0" normalizeH="0" baseline="0" noProof="0" dirty="0">
                  <a:ln>
                    <a:noFill/>
                  </a:ln>
                  <a:solidFill>
                    <a:prstClr val="white"/>
                  </a:solidFill>
                  <a:effectLst/>
                  <a:uLnTx/>
                  <a:uFillTx/>
                  <a:latin typeface="Garamond" pitchFamily="18" charset="0"/>
                  <a:ea typeface="+mn-ea"/>
                  <a:cs typeface="Arial" pitchFamily="34" charset="0"/>
                </a:endParaRPr>
              </a:p>
            </p:txBody>
          </p:sp>
          <p:sp>
            <p:nvSpPr>
              <p:cNvPr id="24" name="Rectangle 9">
                <a:extLst>
                  <a:ext uri="{FF2B5EF4-FFF2-40B4-BE49-F238E27FC236}">
                    <a16:creationId xmlns:a16="http://schemas.microsoft.com/office/drawing/2014/main" id="{621252BE-6AF3-84EB-0CB7-93769493E2E9}"/>
                  </a:ext>
                </a:extLst>
              </p:cNvPr>
              <p:cNvSpPr>
                <a:spLocks noChangeArrowheads="1"/>
              </p:cNvSpPr>
              <p:nvPr/>
            </p:nvSpPr>
            <p:spPr bwMode="auto">
              <a:xfrm>
                <a:off x="2843213" y="1712855"/>
                <a:ext cx="3168650" cy="721819"/>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mic Sans MS" pitchFamily="66" charset="0"/>
                    <a:ea typeface="+mn-ea"/>
                    <a:cs typeface="Arial" pitchFamily="34" charset="0"/>
                  </a:rPr>
                  <a:t>MEMORY</a:t>
                </a:r>
                <a:endParaRPr kumimoji="0" lang="it-IT" sz="2000" b="0" i="0" u="none" strike="noStrike" kern="1200" cap="none" spc="0" normalizeH="0" baseline="0" noProof="0" dirty="0">
                  <a:ln>
                    <a:noFill/>
                  </a:ln>
                  <a:solidFill>
                    <a:prstClr val="white"/>
                  </a:solidFill>
                  <a:effectLst/>
                  <a:uLnTx/>
                  <a:uFillTx/>
                  <a:latin typeface="Comic Sans MS" pitchFamily="66" charset="0"/>
                  <a:ea typeface="+mn-ea"/>
                  <a:cs typeface="Arial" pitchFamily="34" charset="0"/>
                </a:endParaRPr>
              </a:p>
            </p:txBody>
          </p:sp>
          <p:sp>
            <p:nvSpPr>
              <p:cNvPr id="25" name="Rectangle 18">
                <a:extLst>
                  <a:ext uri="{FF2B5EF4-FFF2-40B4-BE49-F238E27FC236}">
                    <a16:creationId xmlns:a16="http://schemas.microsoft.com/office/drawing/2014/main" id="{1D8B4566-FE95-D02B-8601-34427737E942}"/>
                  </a:ext>
                </a:extLst>
              </p:cNvPr>
              <p:cNvSpPr>
                <a:spLocks noChangeArrowheads="1"/>
              </p:cNvSpPr>
              <p:nvPr/>
            </p:nvSpPr>
            <p:spPr bwMode="auto">
              <a:xfrm>
                <a:off x="2124075" y="3789363"/>
                <a:ext cx="4824413" cy="1800225"/>
              </a:xfrm>
              <a:prstGeom prst="rect">
                <a:avLst/>
              </a:prstGeom>
              <a:solidFill>
                <a:srgbClr val="92D050"/>
              </a:solidFill>
              <a:ln w="38100">
                <a:solidFill>
                  <a:srgbClr val="92D05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erpetua" pitchFamily="18" charset="0"/>
                  <a:ea typeface="+mn-ea"/>
                  <a:cs typeface="Arial" pitchFamily="34" charset="0"/>
                </a:endParaRPr>
              </a:p>
            </p:txBody>
          </p:sp>
          <p:sp>
            <p:nvSpPr>
              <p:cNvPr id="26" name="Rectangle 19">
                <a:extLst>
                  <a:ext uri="{FF2B5EF4-FFF2-40B4-BE49-F238E27FC236}">
                    <a16:creationId xmlns:a16="http://schemas.microsoft.com/office/drawing/2014/main" id="{99F6CD69-BE57-0B1A-FB2B-EB3DB1BFAD72}"/>
                  </a:ext>
                </a:extLst>
              </p:cNvPr>
              <p:cNvSpPr>
                <a:spLocks noChangeArrowheads="1"/>
              </p:cNvSpPr>
              <p:nvPr/>
            </p:nvSpPr>
            <p:spPr bwMode="auto">
              <a:xfrm>
                <a:off x="2484438" y="4005263"/>
                <a:ext cx="1366837" cy="1223962"/>
              </a:xfrm>
              <a:prstGeom prst="rect">
                <a:avLst/>
              </a:prstGeom>
              <a:solidFill>
                <a:srgbClr val="FFFF00"/>
              </a:solidFill>
              <a:ln w="9525">
                <a:no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600" b="1" i="0" u="none" strike="noStrike" kern="1200" cap="none" spc="0" normalizeH="0" baseline="0" noProof="0">
                    <a:ln>
                      <a:noFill/>
                    </a:ln>
                    <a:solidFill>
                      <a:srgbClr val="CC0000"/>
                    </a:solidFill>
                    <a:effectLst/>
                    <a:uLnTx/>
                    <a:uFillTx/>
                    <a:latin typeface="Perpetua" pitchFamily="18" charset="0"/>
                    <a:ea typeface="+mn-ea"/>
                    <a:cs typeface="Arial" pitchFamily="34" charset="0"/>
                  </a:rPr>
                  <a:t>Unità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600" b="1" i="0" u="none" strike="noStrike" kern="1200" cap="none" spc="0" normalizeH="0" baseline="0" noProof="0">
                    <a:ln>
                      <a:noFill/>
                    </a:ln>
                    <a:solidFill>
                      <a:srgbClr val="CC0000"/>
                    </a:solidFill>
                    <a:effectLst/>
                    <a:uLnTx/>
                    <a:uFillTx/>
                    <a:latin typeface="Perpetua" pitchFamily="18" charset="0"/>
                    <a:ea typeface="+mn-ea"/>
                    <a:cs typeface="Arial" pitchFamily="34" charset="0"/>
                  </a:rPr>
                  <a:t>di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600" b="1" i="0" u="none" strike="noStrike" kern="1200" cap="none" spc="0" normalizeH="0" baseline="0" noProof="0">
                    <a:ln>
                      <a:noFill/>
                    </a:ln>
                    <a:solidFill>
                      <a:srgbClr val="CC0000"/>
                    </a:solidFill>
                    <a:effectLst/>
                    <a:uLnTx/>
                    <a:uFillTx/>
                    <a:latin typeface="Perpetua" pitchFamily="18" charset="0"/>
                    <a:ea typeface="+mn-ea"/>
                    <a:cs typeface="Arial" pitchFamily="34" charset="0"/>
                  </a:rPr>
                  <a:t>controllo</a:t>
                </a:r>
              </a:p>
            </p:txBody>
          </p:sp>
          <p:sp>
            <p:nvSpPr>
              <p:cNvPr id="27" name="Rectangle 20">
                <a:extLst>
                  <a:ext uri="{FF2B5EF4-FFF2-40B4-BE49-F238E27FC236}">
                    <a16:creationId xmlns:a16="http://schemas.microsoft.com/office/drawing/2014/main" id="{B5345DCD-8CBB-6D64-0516-4A18B52A91BA}"/>
                  </a:ext>
                </a:extLst>
              </p:cNvPr>
              <p:cNvSpPr>
                <a:spLocks noChangeArrowheads="1"/>
              </p:cNvSpPr>
              <p:nvPr/>
            </p:nvSpPr>
            <p:spPr bwMode="auto">
              <a:xfrm>
                <a:off x="5221288" y="4005263"/>
                <a:ext cx="1366837" cy="1223962"/>
              </a:xfrm>
              <a:prstGeom prst="rect">
                <a:avLst/>
              </a:prstGeom>
              <a:solidFill>
                <a:srgbClr val="FFFF00"/>
              </a:solidFill>
              <a:ln w="9525">
                <a:no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600" b="1" i="0" u="none" strike="noStrike" kern="1200" cap="none" spc="0" normalizeH="0" baseline="0" noProof="0">
                    <a:ln>
                      <a:noFill/>
                    </a:ln>
                    <a:solidFill>
                      <a:srgbClr val="CC0000"/>
                    </a:solidFill>
                    <a:effectLst/>
                    <a:uLnTx/>
                    <a:uFillTx/>
                    <a:latin typeface="Perpetua" pitchFamily="18" charset="0"/>
                    <a:ea typeface="+mn-ea"/>
                    <a:cs typeface="Arial" pitchFamily="34" charset="0"/>
                  </a:rPr>
                  <a:t>Unità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600" b="1" i="0" u="none" strike="noStrike" kern="1200" cap="none" spc="0" normalizeH="0" baseline="0" noProof="0">
                    <a:ln>
                      <a:noFill/>
                    </a:ln>
                    <a:solidFill>
                      <a:srgbClr val="CC0000"/>
                    </a:solidFill>
                    <a:effectLst/>
                    <a:uLnTx/>
                    <a:uFillTx/>
                    <a:latin typeface="Perpetua" pitchFamily="18" charset="0"/>
                    <a:ea typeface="+mn-ea"/>
                    <a:cs typeface="Arial" pitchFamily="34" charset="0"/>
                  </a:rPr>
                  <a:t>logico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600" b="1" i="0" u="none" strike="noStrike" kern="1200" cap="none" spc="0" normalizeH="0" baseline="0" noProof="0">
                    <a:ln>
                      <a:noFill/>
                    </a:ln>
                    <a:solidFill>
                      <a:srgbClr val="CC0000"/>
                    </a:solidFill>
                    <a:effectLst/>
                    <a:uLnTx/>
                    <a:uFillTx/>
                    <a:latin typeface="Perpetua" pitchFamily="18" charset="0"/>
                    <a:ea typeface="+mn-ea"/>
                    <a:cs typeface="Arial" pitchFamily="34" charset="0"/>
                  </a:rPr>
                  <a:t>aritmetica</a:t>
                </a:r>
              </a:p>
            </p:txBody>
          </p:sp>
          <p:sp>
            <p:nvSpPr>
              <p:cNvPr id="28" name="Line 21">
                <a:extLst>
                  <a:ext uri="{FF2B5EF4-FFF2-40B4-BE49-F238E27FC236}">
                    <a16:creationId xmlns:a16="http://schemas.microsoft.com/office/drawing/2014/main" id="{20718858-740B-7443-69AF-0D477FD17BAC}"/>
                  </a:ext>
                </a:extLst>
              </p:cNvPr>
              <p:cNvSpPr>
                <a:spLocks noChangeShapeType="1"/>
              </p:cNvSpPr>
              <p:nvPr/>
            </p:nvSpPr>
            <p:spPr bwMode="auto">
              <a:xfrm>
                <a:off x="3924300" y="4581525"/>
                <a:ext cx="1152525" cy="0"/>
              </a:xfrm>
              <a:prstGeom prst="line">
                <a:avLst/>
              </a:prstGeom>
              <a:noFill/>
              <a:ln w="57150">
                <a:solidFill>
                  <a:schemeClr val="hlink"/>
                </a:solidFill>
                <a:prstDash val="sysDash"/>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Perpetua" pitchFamily="18" charset="0"/>
                  <a:ea typeface="+mn-ea"/>
                  <a:cs typeface="Arial" pitchFamily="34" charset="0"/>
                </a:endParaRPr>
              </a:p>
            </p:txBody>
          </p:sp>
          <p:cxnSp>
            <p:nvCxnSpPr>
              <p:cNvPr id="29" name="AutoShape 37">
                <a:extLst>
                  <a:ext uri="{FF2B5EF4-FFF2-40B4-BE49-F238E27FC236}">
                    <a16:creationId xmlns:a16="http://schemas.microsoft.com/office/drawing/2014/main" id="{0D4DC7BB-B6AE-66C5-48B1-E3C701AEB216}"/>
                  </a:ext>
                </a:extLst>
              </p:cNvPr>
              <p:cNvCxnSpPr>
                <a:cxnSpLocks noChangeShapeType="1"/>
                <a:stCxn id="23" idx="0"/>
              </p:cNvCxnSpPr>
              <p:nvPr/>
            </p:nvCxnSpPr>
            <p:spPr bwMode="auto">
              <a:xfrm rot="5400000" flipH="1" flipV="1">
                <a:off x="1571660" y="995072"/>
                <a:ext cx="272969" cy="2294657"/>
              </a:xfrm>
              <a:prstGeom prst="bentConnector2">
                <a:avLst/>
              </a:prstGeom>
              <a:noFill/>
              <a:ln w="57150">
                <a:solidFill>
                  <a:srgbClr val="000066"/>
                </a:solidFill>
                <a:miter lim="800000"/>
                <a:headEnd/>
                <a:tailEnd type="triangle" w="med" len="med"/>
              </a:ln>
            </p:spPr>
          </p:cxnSp>
          <p:cxnSp>
            <p:nvCxnSpPr>
              <p:cNvPr id="30" name="AutoShape 38">
                <a:extLst>
                  <a:ext uri="{FF2B5EF4-FFF2-40B4-BE49-F238E27FC236}">
                    <a16:creationId xmlns:a16="http://schemas.microsoft.com/office/drawing/2014/main" id="{88E19E0E-77D7-0035-6EAD-13330CFD3EC1}"/>
                  </a:ext>
                </a:extLst>
              </p:cNvPr>
              <p:cNvCxnSpPr>
                <a:cxnSpLocks noChangeShapeType="1"/>
                <a:endCxn id="21" idx="0"/>
              </p:cNvCxnSpPr>
              <p:nvPr/>
            </p:nvCxnSpPr>
            <p:spPr bwMode="auto">
              <a:xfrm>
                <a:off x="6039361" y="1933182"/>
                <a:ext cx="1912926" cy="345701"/>
              </a:xfrm>
              <a:prstGeom prst="bentConnector2">
                <a:avLst/>
              </a:prstGeom>
              <a:noFill/>
              <a:ln w="57150">
                <a:solidFill>
                  <a:srgbClr val="000066"/>
                </a:solidFill>
                <a:miter lim="800000"/>
                <a:headEnd/>
                <a:tailEnd type="triangle" w="med" len="med"/>
              </a:ln>
            </p:spPr>
          </p:cxnSp>
        </p:grpSp>
        <p:grpSp>
          <p:nvGrpSpPr>
            <p:cNvPr id="10" name="Gruppo 19">
              <a:extLst>
                <a:ext uri="{FF2B5EF4-FFF2-40B4-BE49-F238E27FC236}">
                  <a16:creationId xmlns:a16="http://schemas.microsoft.com/office/drawing/2014/main" id="{918E1E04-B5BB-E89B-5324-DA2DCB663620}"/>
                </a:ext>
              </a:extLst>
            </p:cNvPr>
            <p:cNvGrpSpPr>
              <a:grpSpLocks/>
            </p:cNvGrpSpPr>
            <p:nvPr/>
          </p:nvGrpSpPr>
          <p:grpSpPr bwMode="auto">
            <a:xfrm>
              <a:off x="1714480" y="5909870"/>
              <a:ext cx="6126118" cy="518935"/>
              <a:chOff x="1714480" y="6124184"/>
              <a:chExt cx="6126118" cy="518935"/>
            </a:xfrm>
          </p:grpSpPr>
          <p:sp>
            <p:nvSpPr>
              <p:cNvPr id="17" name="Line 22">
                <a:extLst>
                  <a:ext uri="{FF2B5EF4-FFF2-40B4-BE49-F238E27FC236}">
                    <a16:creationId xmlns:a16="http://schemas.microsoft.com/office/drawing/2014/main" id="{32C06940-425E-F275-2784-BA16F261A973}"/>
                  </a:ext>
                </a:extLst>
              </p:cNvPr>
              <p:cNvSpPr>
                <a:spLocks noChangeShapeType="1"/>
              </p:cNvSpPr>
              <p:nvPr/>
            </p:nvSpPr>
            <p:spPr bwMode="auto">
              <a:xfrm>
                <a:off x="5519814" y="6405946"/>
                <a:ext cx="870133" cy="0"/>
              </a:xfrm>
              <a:prstGeom prst="line">
                <a:avLst/>
              </a:prstGeom>
              <a:noFill/>
              <a:ln w="57150">
                <a:solidFill>
                  <a:schemeClr val="hlink"/>
                </a:solidFill>
                <a:prstDash val="sysDash"/>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Perpetua" pitchFamily="18" charset="0"/>
                  <a:ea typeface="+mn-ea"/>
                  <a:cs typeface="Arial" pitchFamily="34" charset="0"/>
                </a:endParaRPr>
              </a:p>
            </p:txBody>
          </p:sp>
          <p:sp>
            <p:nvSpPr>
              <p:cNvPr id="18" name="Rectangle 24">
                <a:extLst>
                  <a:ext uri="{FF2B5EF4-FFF2-40B4-BE49-F238E27FC236}">
                    <a16:creationId xmlns:a16="http://schemas.microsoft.com/office/drawing/2014/main" id="{AF7BA516-7899-9F73-E90F-B960F62B3082}"/>
                  </a:ext>
                </a:extLst>
              </p:cNvPr>
              <p:cNvSpPr>
                <a:spLocks noChangeArrowheads="1"/>
              </p:cNvSpPr>
              <p:nvPr/>
            </p:nvSpPr>
            <p:spPr bwMode="auto">
              <a:xfrm>
                <a:off x="6457646" y="6124184"/>
                <a:ext cx="1382952" cy="51893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it-IT" sz="1600" b="1" dirty="0">
                    <a:solidFill>
                      <a:prstClr val="black"/>
                    </a:solidFill>
                    <a:latin typeface="Comic Sans MS" pitchFamily="66" charset="0"/>
                  </a:rPr>
                  <a:t>c</a:t>
                </a:r>
                <a:r>
                  <a:rPr kumimoji="0" lang="it-IT" sz="1600" b="1" i="0" u="none" strike="noStrike" kern="1200" cap="none" spc="0" normalizeH="0" baseline="0" noProof="0" dirty="0" err="1">
                    <a:ln>
                      <a:noFill/>
                    </a:ln>
                    <a:solidFill>
                      <a:prstClr val="black"/>
                    </a:solidFill>
                    <a:effectLst/>
                    <a:uLnTx/>
                    <a:uFillTx/>
                    <a:latin typeface="Comic Sans MS" pitchFamily="66" charset="0"/>
                    <a:ea typeface="+mn-ea"/>
                    <a:cs typeface="Arial" pitchFamily="34" charset="0"/>
                  </a:rPr>
                  <a:t>ontrol</a:t>
                </a:r>
                <a:endParaRPr kumimoji="0" lang="it-IT" sz="1600" b="1" i="0" u="none" strike="noStrike" kern="1200" cap="none" spc="0" normalizeH="0" baseline="0" noProof="0" dirty="0">
                  <a:ln>
                    <a:noFill/>
                  </a:ln>
                  <a:solidFill>
                    <a:prstClr val="black"/>
                  </a:solidFill>
                  <a:effectLst/>
                  <a:uLnTx/>
                  <a:uFillTx/>
                  <a:latin typeface="Comic Sans MS" pitchFamily="66" charset="0"/>
                  <a:ea typeface="+mn-ea"/>
                  <a:cs typeface="Arial" pitchFamily="34" charset="0"/>
                </a:endParaRPr>
              </a:p>
            </p:txBody>
          </p:sp>
          <p:sp>
            <p:nvSpPr>
              <p:cNvPr id="19" name="Line 25">
                <a:extLst>
                  <a:ext uri="{FF2B5EF4-FFF2-40B4-BE49-F238E27FC236}">
                    <a16:creationId xmlns:a16="http://schemas.microsoft.com/office/drawing/2014/main" id="{1A0D3A27-141F-1334-3E89-51C8372DBDC1}"/>
                  </a:ext>
                </a:extLst>
              </p:cNvPr>
              <p:cNvSpPr>
                <a:spLocks noChangeShapeType="1"/>
              </p:cNvSpPr>
              <p:nvPr/>
            </p:nvSpPr>
            <p:spPr bwMode="auto">
              <a:xfrm>
                <a:off x="1714480" y="6387063"/>
                <a:ext cx="870133" cy="0"/>
              </a:xfrm>
              <a:prstGeom prst="line">
                <a:avLst/>
              </a:prstGeom>
              <a:noFill/>
              <a:ln w="57150">
                <a:solidFill>
                  <a:srgbClr val="000066"/>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Perpetua" pitchFamily="18" charset="0"/>
                  <a:ea typeface="+mn-ea"/>
                  <a:cs typeface="Arial" pitchFamily="34" charset="0"/>
                </a:endParaRPr>
              </a:p>
            </p:txBody>
          </p:sp>
          <p:sp>
            <p:nvSpPr>
              <p:cNvPr id="20" name="Rectangle 26">
                <a:extLst>
                  <a:ext uri="{FF2B5EF4-FFF2-40B4-BE49-F238E27FC236}">
                    <a16:creationId xmlns:a16="http://schemas.microsoft.com/office/drawing/2014/main" id="{47D5B2CB-3AC8-6CE2-8BB9-A2B8C6FBBB5E}"/>
                  </a:ext>
                </a:extLst>
              </p:cNvPr>
              <p:cNvSpPr>
                <a:spLocks noChangeArrowheads="1"/>
              </p:cNvSpPr>
              <p:nvPr/>
            </p:nvSpPr>
            <p:spPr bwMode="auto">
              <a:xfrm>
                <a:off x="2584612" y="6142929"/>
                <a:ext cx="2808994" cy="47176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it-IT" sz="1400" b="1" dirty="0">
                    <a:solidFill>
                      <a:prstClr val="black"/>
                    </a:solidFill>
                    <a:latin typeface="Comic Sans MS" pitchFamily="66" charset="0"/>
                  </a:rPr>
                  <a:t>d</a:t>
                </a:r>
                <a:r>
                  <a:rPr kumimoji="0" lang="it-IT" sz="1400" b="1" i="0" u="none" strike="noStrike" kern="1200" cap="none" spc="0" normalizeH="0" baseline="0" noProof="0" dirty="0" err="1">
                    <a:ln>
                      <a:noFill/>
                    </a:ln>
                    <a:solidFill>
                      <a:prstClr val="black"/>
                    </a:solidFill>
                    <a:effectLst/>
                    <a:uLnTx/>
                    <a:uFillTx/>
                    <a:latin typeface="Comic Sans MS" pitchFamily="66" charset="0"/>
                    <a:ea typeface="+mn-ea"/>
                    <a:cs typeface="Arial" pitchFamily="34" charset="0"/>
                  </a:rPr>
                  <a:t>ata</a:t>
                </a:r>
                <a:r>
                  <a:rPr kumimoji="0" lang="it-IT" sz="1400" b="1" i="0" u="none" strike="noStrike" kern="1200" cap="none" spc="0" normalizeH="0" baseline="0" noProof="0" dirty="0">
                    <a:ln>
                      <a:noFill/>
                    </a:ln>
                    <a:solidFill>
                      <a:prstClr val="black"/>
                    </a:solidFill>
                    <a:effectLst/>
                    <a:uLnTx/>
                    <a:uFillTx/>
                    <a:latin typeface="Comic Sans MS" pitchFamily="66" charset="0"/>
                    <a:ea typeface="+mn-ea"/>
                    <a:cs typeface="Arial" pitchFamily="34" charset="0"/>
                  </a:rPr>
                  <a:t> &amp; </a:t>
                </a:r>
                <a:r>
                  <a:rPr kumimoji="0" lang="it-IT" sz="1400" b="1" i="0" u="none" strike="noStrike" kern="1200" cap="none" spc="0" normalizeH="0" baseline="0" noProof="0" dirty="0" err="1">
                    <a:ln>
                      <a:noFill/>
                    </a:ln>
                    <a:solidFill>
                      <a:prstClr val="black"/>
                    </a:solidFill>
                    <a:effectLst/>
                    <a:uLnTx/>
                    <a:uFillTx/>
                    <a:latin typeface="Comic Sans MS" pitchFamily="66" charset="0"/>
                    <a:ea typeface="+mn-ea"/>
                    <a:cs typeface="Arial" pitchFamily="34" charset="0"/>
                  </a:rPr>
                  <a:t>istructions</a:t>
                </a:r>
                <a:endParaRPr kumimoji="0" lang="it-IT" sz="1400" b="1" i="0" u="none" strike="noStrike" kern="1200" cap="none" spc="0" normalizeH="0" baseline="0" noProof="0" dirty="0">
                  <a:ln>
                    <a:noFill/>
                  </a:ln>
                  <a:solidFill>
                    <a:prstClr val="black"/>
                  </a:solidFill>
                  <a:effectLst/>
                  <a:uLnTx/>
                  <a:uFillTx/>
                  <a:latin typeface="Comic Sans MS" pitchFamily="66" charset="0"/>
                  <a:ea typeface="+mn-ea"/>
                  <a:cs typeface="Arial" pitchFamily="34" charset="0"/>
                </a:endParaRPr>
              </a:p>
            </p:txBody>
          </p:sp>
        </p:grpSp>
        <p:sp>
          <p:nvSpPr>
            <p:cNvPr id="11" name="Rectangle 18">
              <a:extLst>
                <a:ext uri="{FF2B5EF4-FFF2-40B4-BE49-F238E27FC236}">
                  <a16:creationId xmlns:a16="http://schemas.microsoft.com/office/drawing/2014/main" id="{F0D19238-E77A-C6A3-8438-81BC9DD96F02}"/>
                </a:ext>
              </a:extLst>
            </p:cNvPr>
            <p:cNvSpPr>
              <a:spLocks noChangeArrowheads="1"/>
            </p:cNvSpPr>
            <p:nvPr/>
          </p:nvSpPr>
          <p:spPr bwMode="auto">
            <a:xfrm>
              <a:off x="3019679" y="3350094"/>
              <a:ext cx="3642335" cy="2379118"/>
            </a:xfrm>
            <a:prstGeom prst="rect">
              <a:avLst/>
            </a:prstGeom>
            <a:solidFill>
              <a:srgbClr val="92D050"/>
            </a:solidFill>
            <a:ln w="38100">
              <a:solidFill>
                <a:srgbClr val="92D05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erpetua" pitchFamily="18" charset="0"/>
                <a:ea typeface="+mn-ea"/>
                <a:cs typeface="Arial" pitchFamily="34" charset="0"/>
              </a:endParaRPr>
            </a:p>
          </p:txBody>
        </p:sp>
        <p:sp>
          <p:nvSpPr>
            <p:cNvPr id="12" name="Rettangolo 26">
              <a:extLst>
                <a:ext uri="{FF2B5EF4-FFF2-40B4-BE49-F238E27FC236}">
                  <a16:creationId xmlns:a16="http://schemas.microsoft.com/office/drawing/2014/main" id="{1E6AED52-8381-C4E9-E5EB-DE536683467B}"/>
                </a:ext>
              </a:extLst>
            </p:cNvPr>
            <p:cNvSpPr>
              <a:spLocks noChangeArrowheads="1"/>
            </p:cNvSpPr>
            <p:nvPr/>
          </p:nvSpPr>
          <p:spPr bwMode="auto">
            <a:xfrm>
              <a:off x="3143240" y="4714884"/>
              <a:ext cx="2428892" cy="785818"/>
            </a:xfrm>
            <a:prstGeom prst="rect">
              <a:avLst/>
            </a:prstGeom>
            <a:solidFill>
              <a:srgbClr val="3399FF"/>
            </a:solidFill>
            <a:ln w="9525" algn="ctr">
              <a:solidFill>
                <a:srgbClr val="66CC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FFFF00"/>
                  </a:solidFill>
                  <a:effectLst/>
                  <a:uLnTx/>
                  <a:uFillTx/>
                  <a:latin typeface="Perpetua" pitchFamily="18" charset="0"/>
                  <a:ea typeface="+mn-ea"/>
                  <a:cs typeface="Arial" pitchFamily="34" charset="0"/>
                </a:rPr>
                <a:t>CORE</a:t>
              </a:r>
            </a:p>
          </p:txBody>
        </p:sp>
        <p:sp>
          <p:nvSpPr>
            <p:cNvPr id="13" name="Rettangolo 27">
              <a:extLst>
                <a:ext uri="{FF2B5EF4-FFF2-40B4-BE49-F238E27FC236}">
                  <a16:creationId xmlns:a16="http://schemas.microsoft.com/office/drawing/2014/main" id="{4CD2154E-7652-D524-2C9E-34B6541C7997}"/>
                </a:ext>
              </a:extLst>
            </p:cNvPr>
            <p:cNvSpPr>
              <a:spLocks noChangeArrowheads="1"/>
            </p:cNvSpPr>
            <p:nvPr/>
          </p:nvSpPr>
          <p:spPr bwMode="auto">
            <a:xfrm>
              <a:off x="3143240" y="3443196"/>
              <a:ext cx="2428892" cy="785818"/>
            </a:xfrm>
            <a:prstGeom prst="rect">
              <a:avLst/>
            </a:prstGeom>
            <a:solidFill>
              <a:srgbClr val="3399FF"/>
            </a:solidFill>
            <a:ln w="9525" algn="ctr">
              <a:solidFill>
                <a:srgbClr val="66CC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a:ln>
                    <a:noFill/>
                  </a:ln>
                  <a:solidFill>
                    <a:srgbClr val="FFFF00"/>
                  </a:solidFill>
                  <a:effectLst/>
                  <a:uLnTx/>
                  <a:uFillTx/>
                  <a:latin typeface="Tahoma" pitchFamily="34" charset="0"/>
                  <a:ea typeface="+mn-ea"/>
                  <a:cs typeface="Arial" pitchFamily="34" charset="0"/>
                </a:rPr>
                <a:t>CORE</a:t>
              </a:r>
            </a:p>
          </p:txBody>
        </p:sp>
        <p:sp>
          <p:nvSpPr>
            <p:cNvPr id="14" name="Rectangle 29">
              <a:extLst>
                <a:ext uri="{FF2B5EF4-FFF2-40B4-BE49-F238E27FC236}">
                  <a16:creationId xmlns:a16="http://schemas.microsoft.com/office/drawing/2014/main" id="{53AB859D-4DA5-79A4-F1B4-E60302260F8C}"/>
                </a:ext>
              </a:extLst>
            </p:cNvPr>
            <p:cNvSpPr>
              <a:spLocks noChangeArrowheads="1"/>
            </p:cNvSpPr>
            <p:nvPr/>
          </p:nvSpPr>
          <p:spPr bwMode="auto">
            <a:xfrm>
              <a:off x="1857356" y="5086271"/>
              <a:ext cx="979883" cy="51905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600" b="1" i="0" u="none" strike="noStrike" kern="1200" cap="none" spc="0" normalizeH="0" baseline="0" noProof="0">
                  <a:ln>
                    <a:noFill/>
                  </a:ln>
                  <a:solidFill>
                    <a:srgbClr val="92D050"/>
                  </a:solidFill>
                  <a:effectLst/>
                  <a:uLnTx/>
                  <a:uFillTx/>
                  <a:latin typeface="Perpetua" pitchFamily="18" charset="0"/>
                  <a:ea typeface="+mn-ea"/>
                  <a:cs typeface="Arial" pitchFamily="34" charset="0"/>
                </a:rPr>
                <a:t>CPU</a:t>
              </a:r>
            </a:p>
          </p:txBody>
        </p:sp>
        <p:cxnSp>
          <p:nvCxnSpPr>
            <p:cNvPr id="15" name="Connettore 2 14">
              <a:extLst>
                <a:ext uri="{FF2B5EF4-FFF2-40B4-BE49-F238E27FC236}">
                  <a16:creationId xmlns:a16="http://schemas.microsoft.com/office/drawing/2014/main" id="{D26A5332-8FD5-E48D-46B4-07121A9FE233}"/>
                </a:ext>
              </a:extLst>
            </p:cNvPr>
            <p:cNvCxnSpPr>
              <a:endCxn id="13" idx="3"/>
            </p:cNvCxnSpPr>
            <p:nvPr/>
          </p:nvCxnSpPr>
          <p:spPr bwMode="auto">
            <a:xfrm rot="10800000" flipV="1">
              <a:off x="5573085" y="3836156"/>
              <a:ext cx="378463" cy="0"/>
            </a:xfrm>
            <a:prstGeom prst="straightConnector1">
              <a:avLst/>
            </a:prstGeom>
            <a:solidFill>
              <a:schemeClr val="accent1"/>
            </a:solidFill>
            <a:ln w="57150" cap="flat" cmpd="sng" algn="ctr">
              <a:solidFill>
                <a:schemeClr val="tx2">
                  <a:lumMod val="50000"/>
                </a:schemeClr>
              </a:solidFill>
              <a:prstDash val="solid"/>
              <a:miter lim="800000"/>
              <a:headEnd type="none" w="med" len="med"/>
              <a:tailEnd type="triangle"/>
            </a:ln>
            <a:effectLst/>
          </p:spPr>
        </p:cxnSp>
        <p:cxnSp>
          <p:nvCxnSpPr>
            <p:cNvPr id="16" name="Connettore 1 89">
              <a:extLst>
                <a:ext uri="{FF2B5EF4-FFF2-40B4-BE49-F238E27FC236}">
                  <a16:creationId xmlns:a16="http://schemas.microsoft.com/office/drawing/2014/main" id="{6FE83FC3-D3F5-5637-7D8F-0A0B471C500A}"/>
                </a:ext>
              </a:extLst>
            </p:cNvPr>
            <p:cNvCxnSpPr>
              <a:cxnSpLocks noChangeShapeType="1"/>
              <a:stCxn id="13" idx="2"/>
              <a:endCxn id="12" idx="0"/>
            </p:cNvCxnSpPr>
            <p:nvPr/>
          </p:nvCxnSpPr>
          <p:spPr bwMode="auto">
            <a:xfrm rot="5400000">
              <a:off x="4114751" y="4471949"/>
              <a:ext cx="485870" cy="1588"/>
            </a:xfrm>
            <a:prstGeom prst="line">
              <a:avLst/>
            </a:prstGeom>
            <a:noFill/>
            <a:ln w="57150" algn="ctr">
              <a:solidFill>
                <a:srgbClr val="FF0000"/>
              </a:solidFill>
              <a:prstDash val="sysDash"/>
              <a:miter lim="800000"/>
              <a:headEnd/>
              <a:tailEnd/>
            </a:ln>
          </p:spPr>
        </p:cxnSp>
      </p:grpSp>
      <p:grpSp>
        <p:nvGrpSpPr>
          <p:cNvPr id="31" name="Gruppo 154">
            <a:extLst>
              <a:ext uri="{FF2B5EF4-FFF2-40B4-BE49-F238E27FC236}">
                <a16:creationId xmlns:a16="http://schemas.microsoft.com/office/drawing/2014/main" id="{5570597D-CE68-E80E-48DB-9CBDE6A65A34}"/>
              </a:ext>
            </a:extLst>
          </p:cNvPr>
          <p:cNvGrpSpPr>
            <a:grpSpLocks/>
          </p:cNvGrpSpPr>
          <p:nvPr/>
        </p:nvGrpSpPr>
        <p:grpSpPr bwMode="auto">
          <a:xfrm>
            <a:off x="2363788" y="4095371"/>
            <a:ext cx="3487737" cy="1606550"/>
            <a:chOff x="1462977" y="3745905"/>
            <a:chExt cx="3487759" cy="1607556"/>
          </a:xfrm>
        </p:grpSpPr>
        <p:cxnSp>
          <p:nvCxnSpPr>
            <p:cNvPr id="32" name="AutoShape 35">
              <a:extLst>
                <a:ext uri="{FF2B5EF4-FFF2-40B4-BE49-F238E27FC236}">
                  <a16:creationId xmlns:a16="http://schemas.microsoft.com/office/drawing/2014/main" id="{45C229E8-D7BC-0CA9-A10B-9973D906DC34}"/>
                </a:ext>
              </a:extLst>
            </p:cNvPr>
            <p:cNvCxnSpPr>
              <a:cxnSpLocks noChangeShapeType="1"/>
            </p:cNvCxnSpPr>
            <p:nvPr/>
          </p:nvCxnSpPr>
          <p:spPr bwMode="auto">
            <a:xfrm rot="16200000" flipV="1">
              <a:off x="3235962" y="3815866"/>
              <a:ext cx="1118300" cy="1071570"/>
            </a:xfrm>
            <a:prstGeom prst="bentConnector3">
              <a:avLst>
                <a:gd name="adj1" fmla="val 83435"/>
              </a:avLst>
            </a:prstGeom>
            <a:noFill/>
            <a:ln w="57150">
              <a:solidFill>
                <a:schemeClr val="hlink"/>
              </a:solidFill>
              <a:prstDash val="sysDash"/>
              <a:miter lim="800000"/>
              <a:headEnd/>
              <a:tailEnd type="triangle" w="med" len="med"/>
            </a:ln>
          </p:spPr>
        </p:cxnSp>
        <p:cxnSp>
          <p:nvCxnSpPr>
            <p:cNvPr id="33" name="Forma 152">
              <a:extLst>
                <a:ext uri="{FF2B5EF4-FFF2-40B4-BE49-F238E27FC236}">
                  <a16:creationId xmlns:a16="http://schemas.microsoft.com/office/drawing/2014/main" id="{A26D5D6E-3588-D839-27C2-DDF373B91AAB}"/>
                </a:ext>
              </a:extLst>
            </p:cNvPr>
            <p:cNvCxnSpPr/>
            <p:nvPr/>
          </p:nvCxnSpPr>
          <p:spPr bwMode="auto">
            <a:xfrm rot="16200000" flipH="1">
              <a:off x="2834882" y="4393313"/>
              <a:ext cx="1607556" cy="312739"/>
            </a:xfrm>
            <a:prstGeom prst="bentConnector4">
              <a:avLst>
                <a:gd name="adj1" fmla="val 21540"/>
                <a:gd name="adj2" fmla="val 175735"/>
              </a:avLst>
            </a:prstGeom>
            <a:solidFill>
              <a:schemeClr val="accent1"/>
            </a:solidFill>
            <a:ln w="57150" cap="flat" cmpd="sng" algn="ctr">
              <a:solidFill>
                <a:schemeClr val="tx2">
                  <a:lumMod val="50000"/>
                </a:schemeClr>
              </a:solidFill>
              <a:prstDash val="solid"/>
              <a:miter lim="800000"/>
              <a:headEnd type="triangle" w="med" len="med"/>
              <a:tailEnd type="triangle" w="med" len="med"/>
            </a:ln>
            <a:effectLst/>
          </p:spPr>
        </p:cxnSp>
        <p:cxnSp>
          <p:nvCxnSpPr>
            <p:cNvPr id="34" name="AutoShape 36">
              <a:extLst>
                <a:ext uri="{FF2B5EF4-FFF2-40B4-BE49-F238E27FC236}">
                  <a16:creationId xmlns:a16="http://schemas.microsoft.com/office/drawing/2014/main" id="{FE0E3118-08DA-E96D-E83A-2629EF2C0897}"/>
                </a:ext>
              </a:extLst>
            </p:cNvPr>
            <p:cNvCxnSpPr>
              <a:cxnSpLocks noChangeShapeType="1"/>
            </p:cNvCxnSpPr>
            <p:nvPr/>
          </p:nvCxnSpPr>
          <p:spPr bwMode="auto">
            <a:xfrm rot="16200000" flipH="1">
              <a:off x="3206063" y="2504549"/>
              <a:ext cx="1588" cy="3487759"/>
            </a:xfrm>
            <a:prstGeom prst="bentConnector3">
              <a:avLst>
                <a:gd name="adj1" fmla="val 43616259"/>
              </a:avLst>
            </a:prstGeom>
            <a:noFill/>
            <a:ln w="57150">
              <a:solidFill>
                <a:schemeClr val="hlink"/>
              </a:solidFill>
              <a:prstDash val="sysDash"/>
              <a:miter lim="800000"/>
              <a:headEnd type="triangle" w="med" len="med"/>
              <a:tailEnd type="triangle" w="med" len="med"/>
            </a:ln>
          </p:spPr>
        </p:cxnSp>
      </p:grpSp>
      <p:sp>
        <p:nvSpPr>
          <p:cNvPr id="35" name="CasellaDiTesto 34">
            <a:extLst>
              <a:ext uri="{FF2B5EF4-FFF2-40B4-BE49-F238E27FC236}">
                <a16:creationId xmlns:a16="http://schemas.microsoft.com/office/drawing/2014/main" id="{DE310762-80A4-BD47-F4B8-E65749FBF163}"/>
              </a:ext>
            </a:extLst>
          </p:cNvPr>
          <p:cNvSpPr txBox="1">
            <a:spLocks noChangeArrowheads="1"/>
          </p:cNvSpPr>
          <p:nvPr/>
        </p:nvSpPr>
        <p:spPr bwMode="auto">
          <a:xfrm>
            <a:off x="5472113" y="5492371"/>
            <a:ext cx="992187" cy="27622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Perpetua" pitchFamily="18" charset="0"/>
                <a:ea typeface="+mn-ea"/>
                <a:cs typeface="Arial" pitchFamily="34" charset="0"/>
              </a:rPr>
              <a:t>DUAL CORE</a:t>
            </a:r>
          </a:p>
        </p:txBody>
      </p:sp>
      <p:grpSp>
        <p:nvGrpSpPr>
          <p:cNvPr id="36" name="Gruppo 71">
            <a:extLst>
              <a:ext uri="{FF2B5EF4-FFF2-40B4-BE49-F238E27FC236}">
                <a16:creationId xmlns:a16="http://schemas.microsoft.com/office/drawing/2014/main" id="{1722E0BC-5467-31EA-4F9A-0228AF69E0FD}"/>
              </a:ext>
            </a:extLst>
          </p:cNvPr>
          <p:cNvGrpSpPr>
            <a:grpSpLocks/>
          </p:cNvGrpSpPr>
          <p:nvPr/>
        </p:nvGrpSpPr>
        <p:grpSpPr bwMode="auto">
          <a:xfrm>
            <a:off x="6543675" y="3349246"/>
            <a:ext cx="4286249" cy="3215450"/>
            <a:chOff x="1214414" y="1500174"/>
            <a:chExt cx="6858050" cy="4928630"/>
          </a:xfrm>
        </p:grpSpPr>
        <p:grpSp>
          <p:nvGrpSpPr>
            <p:cNvPr id="37" name="Gruppo 8">
              <a:extLst>
                <a:ext uri="{FF2B5EF4-FFF2-40B4-BE49-F238E27FC236}">
                  <a16:creationId xmlns:a16="http://schemas.microsoft.com/office/drawing/2014/main" id="{963D8536-C6CF-3732-FE2D-ED75C242B05A}"/>
                </a:ext>
              </a:extLst>
            </p:cNvPr>
            <p:cNvGrpSpPr>
              <a:grpSpLocks/>
            </p:cNvGrpSpPr>
            <p:nvPr/>
          </p:nvGrpSpPr>
          <p:grpSpPr bwMode="auto">
            <a:xfrm>
              <a:off x="1214414" y="1500174"/>
              <a:ext cx="6858050" cy="1568663"/>
              <a:chOff x="-267066" y="1376535"/>
              <a:chExt cx="9083747" cy="1846265"/>
            </a:xfrm>
          </p:grpSpPr>
          <p:sp>
            <p:nvSpPr>
              <p:cNvPr id="44" name="Text Box 4">
                <a:extLst>
                  <a:ext uri="{FF2B5EF4-FFF2-40B4-BE49-F238E27FC236}">
                    <a16:creationId xmlns:a16="http://schemas.microsoft.com/office/drawing/2014/main" id="{E5A78411-BEAB-BD05-F978-D099BADB248C}"/>
                  </a:ext>
                </a:extLst>
              </p:cNvPr>
              <p:cNvSpPr txBox="1">
                <a:spLocks noChangeArrowheads="1"/>
              </p:cNvSpPr>
              <p:nvPr/>
            </p:nvSpPr>
            <p:spPr bwMode="auto">
              <a:xfrm>
                <a:off x="7087894" y="2278884"/>
                <a:ext cx="1728787" cy="943916"/>
              </a:xfrm>
              <a:prstGeom prst="rect">
                <a:avLst/>
              </a:prstGeom>
              <a:solidFill>
                <a:srgbClr val="CC0000"/>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400" b="1" i="0" u="none" strike="noStrike" kern="1200" cap="none" spc="0" normalizeH="0" baseline="0" noProof="0" dirty="0">
                    <a:ln>
                      <a:noFill/>
                    </a:ln>
                    <a:solidFill>
                      <a:prstClr val="white"/>
                    </a:solidFill>
                    <a:effectLst/>
                    <a:uLnTx/>
                    <a:uFillTx/>
                    <a:latin typeface="Garamond" pitchFamily="18" charset="0"/>
                    <a:ea typeface="+mn-ea"/>
                    <a:cs typeface="Arial" pitchFamily="34" charset="0"/>
                  </a:rPr>
                  <a:t>Output</a:t>
                </a:r>
              </a:p>
              <a:p>
                <a:pPr marL="0" marR="0" lvl="0" indent="0" algn="ctr" defTabSz="914400" rtl="0" eaLnBrk="1" fontAlgn="base" latinLnBrk="0" hangingPunct="1">
                  <a:lnSpc>
                    <a:spcPct val="100000"/>
                  </a:lnSpc>
                  <a:spcBef>
                    <a:spcPct val="0"/>
                  </a:spcBef>
                  <a:spcAft>
                    <a:spcPct val="0"/>
                  </a:spcAft>
                  <a:buClrTx/>
                  <a:buSzTx/>
                  <a:buFontTx/>
                  <a:buNone/>
                  <a:tabLst/>
                  <a:defRPr/>
                </a:pPr>
                <a:r>
                  <a:rPr lang="it-IT" sz="1400" b="1" dirty="0" err="1">
                    <a:solidFill>
                      <a:prstClr val="white"/>
                    </a:solidFill>
                    <a:latin typeface="Garamond" pitchFamily="18" charset="0"/>
                  </a:rPr>
                  <a:t>unit</a:t>
                </a:r>
                <a:endParaRPr kumimoji="0" lang="en-GB" sz="1400" b="1" i="0" u="none" strike="noStrike" kern="1200" cap="none" spc="0" normalizeH="0" baseline="0" noProof="0" dirty="0">
                  <a:ln>
                    <a:noFill/>
                  </a:ln>
                  <a:solidFill>
                    <a:prstClr val="white"/>
                  </a:solidFill>
                  <a:effectLst/>
                  <a:uLnTx/>
                  <a:uFillTx/>
                  <a:latin typeface="Garamond" pitchFamily="18" charset="0"/>
                  <a:ea typeface="+mn-ea"/>
                  <a:cs typeface="Arial" pitchFamily="34" charset="0"/>
                </a:endParaRPr>
              </a:p>
            </p:txBody>
          </p:sp>
          <p:sp>
            <p:nvSpPr>
              <p:cNvPr id="45" name="Rectangle 6">
                <a:extLst>
                  <a:ext uri="{FF2B5EF4-FFF2-40B4-BE49-F238E27FC236}">
                    <a16:creationId xmlns:a16="http://schemas.microsoft.com/office/drawing/2014/main" id="{0C86D90B-057B-082B-7C62-5327436F71C1}"/>
                  </a:ext>
                </a:extLst>
              </p:cNvPr>
              <p:cNvSpPr>
                <a:spLocks noChangeArrowheads="1"/>
              </p:cNvSpPr>
              <p:nvPr/>
            </p:nvSpPr>
            <p:spPr bwMode="auto">
              <a:xfrm>
                <a:off x="2844802" y="1376535"/>
                <a:ext cx="3240087" cy="1366838"/>
              </a:xfrm>
              <a:prstGeom prst="rect">
                <a:avLst/>
              </a:prstGeom>
              <a:gradFill rotWithShape="1">
                <a:gsLst>
                  <a:gs pos="0">
                    <a:srgbClr val="0066FF"/>
                  </a:gs>
                  <a:gs pos="100000">
                    <a:srgbClr val="0066FF"/>
                  </a:gs>
                </a:gsLst>
                <a:lin ang="5400000" scaled="1"/>
              </a:gradFill>
              <a:ln w="9525">
                <a:solidFill>
                  <a:srgbClr val="000066"/>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erpetua" pitchFamily="18" charset="0"/>
                  <a:ea typeface="+mn-ea"/>
                  <a:cs typeface="Arial" pitchFamily="34" charset="0"/>
                </a:endParaRPr>
              </a:p>
            </p:txBody>
          </p:sp>
          <p:sp>
            <p:nvSpPr>
              <p:cNvPr id="46" name="Text Box 8">
                <a:extLst>
                  <a:ext uri="{FF2B5EF4-FFF2-40B4-BE49-F238E27FC236}">
                    <a16:creationId xmlns:a16="http://schemas.microsoft.com/office/drawing/2014/main" id="{9F5A8208-70F0-A014-8C14-77BC2860F177}"/>
                  </a:ext>
                </a:extLst>
              </p:cNvPr>
              <p:cNvSpPr txBox="1">
                <a:spLocks noChangeArrowheads="1"/>
              </p:cNvSpPr>
              <p:nvPr/>
            </p:nvSpPr>
            <p:spPr bwMode="auto">
              <a:xfrm>
                <a:off x="-267066" y="2278884"/>
                <a:ext cx="1655761" cy="943916"/>
              </a:xfrm>
              <a:prstGeom prst="rect">
                <a:avLst/>
              </a:prstGeom>
              <a:solidFill>
                <a:srgbClr val="CC0000"/>
              </a:solid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400" b="1" i="0" u="none" strike="noStrike" kern="1200" cap="none" spc="0" normalizeH="0" baseline="0" noProof="0" dirty="0">
                    <a:ln>
                      <a:noFill/>
                    </a:ln>
                    <a:solidFill>
                      <a:prstClr val="white"/>
                    </a:solidFill>
                    <a:effectLst/>
                    <a:uLnTx/>
                    <a:uFillTx/>
                    <a:latin typeface="Garamond" pitchFamily="18" charset="0"/>
                    <a:ea typeface="+mn-ea"/>
                    <a:cs typeface="Arial" pitchFamily="34" charset="0"/>
                  </a:rPr>
                  <a:t>Input</a:t>
                </a:r>
              </a:p>
              <a:p>
                <a:pPr marL="0" marR="0" lvl="0" indent="0" algn="ctr" defTabSz="914400" rtl="0" eaLnBrk="1" fontAlgn="base" latinLnBrk="0" hangingPunct="1">
                  <a:lnSpc>
                    <a:spcPct val="100000"/>
                  </a:lnSpc>
                  <a:spcBef>
                    <a:spcPct val="0"/>
                  </a:spcBef>
                  <a:spcAft>
                    <a:spcPct val="0"/>
                  </a:spcAft>
                  <a:buClrTx/>
                  <a:buSzTx/>
                  <a:buFontTx/>
                  <a:buNone/>
                  <a:tabLst/>
                  <a:defRPr/>
                </a:pPr>
                <a:r>
                  <a:rPr lang="it-IT" sz="1400" b="1" dirty="0" err="1">
                    <a:solidFill>
                      <a:prstClr val="white"/>
                    </a:solidFill>
                    <a:latin typeface="Garamond" pitchFamily="18" charset="0"/>
                  </a:rPr>
                  <a:t>unit</a:t>
                </a:r>
                <a:endParaRPr kumimoji="0" lang="en-GB" sz="1400" b="1" i="0" u="none" strike="noStrike" kern="1200" cap="none" spc="0" normalizeH="0" baseline="0" noProof="0" dirty="0">
                  <a:ln>
                    <a:noFill/>
                  </a:ln>
                  <a:solidFill>
                    <a:prstClr val="white"/>
                  </a:solidFill>
                  <a:effectLst/>
                  <a:uLnTx/>
                  <a:uFillTx/>
                  <a:latin typeface="Garamond" pitchFamily="18" charset="0"/>
                  <a:ea typeface="+mn-ea"/>
                  <a:cs typeface="Arial" pitchFamily="34" charset="0"/>
                </a:endParaRPr>
              </a:p>
            </p:txBody>
          </p:sp>
          <p:sp>
            <p:nvSpPr>
              <p:cNvPr id="47" name="Rectangle 9">
                <a:extLst>
                  <a:ext uri="{FF2B5EF4-FFF2-40B4-BE49-F238E27FC236}">
                    <a16:creationId xmlns:a16="http://schemas.microsoft.com/office/drawing/2014/main" id="{5F3EC043-EA17-5E64-6CF5-7A6DFF2A66D7}"/>
                  </a:ext>
                </a:extLst>
              </p:cNvPr>
              <p:cNvSpPr>
                <a:spLocks noChangeArrowheads="1"/>
              </p:cNvSpPr>
              <p:nvPr/>
            </p:nvSpPr>
            <p:spPr bwMode="auto">
              <a:xfrm>
                <a:off x="2843214" y="1712855"/>
                <a:ext cx="3168649" cy="721819"/>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000" b="1" i="0" u="none" strike="noStrike" kern="1200" cap="none" spc="0" normalizeH="0" baseline="0" noProof="0" dirty="0">
                    <a:ln>
                      <a:noFill/>
                    </a:ln>
                    <a:solidFill>
                      <a:prstClr val="white"/>
                    </a:solidFill>
                    <a:effectLst/>
                    <a:uLnTx/>
                    <a:uFillTx/>
                    <a:latin typeface="Comic Sans MS" pitchFamily="66" charset="0"/>
                    <a:ea typeface="+mn-ea"/>
                    <a:cs typeface="Arial" pitchFamily="34" charset="0"/>
                  </a:rPr>
                  <a:t>MEMORY</a:t>
                </a:r>
                <a:endParaRPr kumimoji="0" lang="it-IT" sz="2000" b="0" i="0" u="none" strike="noStrike" kern="1200" cap="none" spc="0" normalizeH="0" baseline="0" noProof="0" dirty="0">
                  <a:ln>
                    <a:noFill/>
                  </a:ln>
                  <a:solidFill>
                    <a:prstClr val="white"/>
                  </a:solidFill>
                  <a:effectLst/>
                  <a:uLnTx/>
                  <a:uFillTx/>
                  <a:latin typeface="Comic Sans MS" pitchFamily="66" charset="0"/>
                  <a:ea typeface="+mn-ea"/>
                  <a:cs typeface="Arial" pitchFamily="34" charset="0"/>
                </a:endParaRPr>
              </a:p>
            </p:txBody>
          </p:sp>
          <p:cxnSp>
            <p:nvCxnSpPr>
              <p:cNvPr id="48" name="AutoShape 37">
                <a:extLst>
                  <a:ext uri="{FF2B5EF4-FFF2-40B4-BE49-F238E27FC236}">
                    <a16:creationId xmlns:a16="http://schemas.microsoft.com/office/drawing/2014/main" id="{F5349EAE-9058-56CF-938D-B026BF02C495}"/>
                  </a:ext>
                </a:extLst>
              </p:cNvPr>
              <p:cNvCxnSpPr>
                <a:cxnSpLocks noChangeShapeType="1"/>
                <a:stCxn id="46" idx="0"/>
              </p:cNvCxnSpPr>
              <p:nvPr/>
            </p:nvCxnSpPr>
            <p:spPr bwMode="auto">
              <a:xfrm rot="5400000" flipH="1" flipV="1">
                <a:off x="1571657" y="995071"/>
                <a:ext cx="272973" cy="2294655"/>
              </a:xfrm>
              <a:prstGeom prst="bentConnector2">
                <a:avLst/>
              </a:prstGeom>
              <a:noFill/>
              <a:ln w="57150">
                <a:solidFill>
                  <a:srgbClr val="000066"/>
                </a:solidFill>
                <a:miter lim="800000"/>
                <a:headEnd/>
                <a:tailEnd type="triangle" w="med" len="med"/>
              </a:ln>
            </p:spPr>
          </p:cxnSp>
          <p:cxnSp>
            <p:nvCxnSpPr>
              <p:cNvPr id="49" name="AutoShape 38">
                <a:extLst>
                  <a:ext uri="{FF2B5EF4-FFF2-40B4-BE49-F238E27FC236}">
                    <a16:creationId xmlns:a16="http://schemas.microsoft.com/office/drawing/2014/main" id="{7F75FDFD-198C-FE39-E21E-977D8B22D0B6}"/>
                  </a:ext>
                </a:extLst>
              </p:cNvPr>
              <p:cNvCxnSpPr>
                <a:cxnSpLocks noChangeShapeType="1"/>
                <a:endCxn id="44" idx="0"/>
              </p:cNvCxnSpPr>
              <p:nvPr/>
            </p:nvCxnSpPr>
            <p:spPr bwMode="auto">
              <a:xfrm>
                <a:off x="6039363" y="1933182"/>
                <a:ext cx="1912925" cy="345701"/>
              </a:xfrm>
              <a:prstGeom prst="bentConnector2">
                <a:avLst/>
              </a:prstGeom>
              <a:noFill/>
              <a:ln w="57150">
                <a:solidFill>
                  <a:srgbClr val="000066"/>
                </a:solidFill>
                <a:miter lim="800000"/>
                <a:headEnd/>
                <a:tailEnd type="triangle" w="med" len="med"/>
              </a:ln>
            </p:spPr>
          </p:cxnSp>
        </p:grpSp>
        <p:grpSp>
          <p:nvGrpSpPr>
            <p:cNvPr id="38" name="Gruppo 19">
              <a:extLst>
                <a:ext uri="{FF2B5EF4-FFF2-40B4-BE49-F238E27FC236}">
                  <a16:creationId xmlns:a16="http://schemas.microsoft.com/office/drawing/2014/main" id="{CC7DA933-7558-2810-7C0B-1D91830BF7C1}"/>
                </a:ext>
              </a:extLst>
            </p:cNvPr>
            <p:cNvGrpSpPr>
              <a:grpSpLocks/>
            </p:cNvGrpSpPr>
            <p:nvPr/>
          </p:nvGrpSpPr>
          <p:grpSpPr bwMode="auto">
            <a:xfrm>
              <a:off x="1714480" y="5909870"/>
              <a:ext cx="6069326" cy="518934"/>
              <a:chOff x="1714480" y="6124184"/>
              <a:chExt cx="6069326" cy="518934"/>
            </a:xfrm>
          </p:grpSpPr>
          <p:sp>
            <p:nvSpPr>
              <p:cNvPr id="40" name="Line 22">
                <a:extLst>
                  <a:ext uri="{FF2B5EF4-FFF2-40B4-BE49-F238E27FC236}">
                    <a16:creationId xmlns:a16="http://schemas.microsoft.com/office/drawing/2014/main" id="{F904B07B-87E9-F6EC-237E-B6CF25170E40}"/>
                  </a:ext>
                </a:extLst>
              </p:cNvPr>
              <p:cNvSpPr>
                <a:spLocks noChangeShapeType="1"/>
              </p:cNvSpPr>
              <p:nvPr/>
            </p:nvSpPr>
            <p:spPr bwMode="auto">
              <a:xfrm>
                <a:off x="5519814" y="6405946"/>
                <a:ext cx="870133" cy="0"/>
              </a:xfrm>
              <a:prstGeom prst="line">
                <a:avLst/>
              </a:prstGeom>
              <a:noFill/>
              <a:ln w="57150">
                <a:solidFill>
                  <a:schemeClr val="hlink"/>
                </a:solidFill>
                <a:prstDash val="sysDash"/>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Perpetua" pitchFamily="18" charset="0"/>
                  <a:ea typeface="+mn-ea"/>
                  <a:cs typeface="Arial" pitchFamily="34" charset="0"/>
                </a:endParaRPr>
              </a:p>
            </p:txBody>
          </p:sp>
          <p:sp>
            <p:nvSpPr>
              <p:cNvPr id="41" name="Rectangle 24">
                <a:extLst>
                  <a:ext uri="{FF2B5EF4-FFF2-40B4-BE49-F238E27FC236}">
                    <a16:creationId xmlns:a16="http://schemas.microsoft.com/office/drawing/2014/main" id="{2B437801-08DB-F021-7A73-F9FDA54721A1}"/>
                  </a:ext>
                </a:extLst>
              </p:cNvPr>
              <p:cNvSpPr>
                <a:spLocks noChangeArrowheads="1"/>
              </p:cNvSpPr>
              <p:nvPr/>
            </p:nvSpPr>
            <p:spPr bwMode="auto">
              <a:xfrm>
                <a:off x="6400853" y="6124184"/>
                <a:ext cx="1382953" cy="51893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it-IT" sz="1600" b="1" dirty="0">
                    <a:solidFill>
                      <a:prstClr val="black"/>
                    </a:solidFill>
                    <a:latin typeface="Comic Sans MS" pitchFamily="66" charset="0"/>
                  </a:rPr>
                  <a:t>c</a:t>
                </a:r>
                <a:r>
                  <a:rPr kumimoji="0" lang="it-IT" sz="1600" b="1" i="0" u="none" strike="noStrike" kern="1200" cap="none" spc="0" normalizeH="0" baseline="0" noProof="0" dirty="0" err="1">
                    <a:ln>
                      <a:noFill/>
                    </a:ln>
                    <a:solidFill>
                      <a:prstClr val="black"/>
                    </a:solidFill>
                    <a:effectLst/>
                    <a:uLnTx/>
                    <a:uFillTx/>
                    <a:latin typeface="Comic Sans MS" pitchFamily="66" charset="0"/>
                    <a:ea typeface="+mn-ea"/>
                    <a:cs typeface="Arial" pitchFamily="34" charset="0"/>
                  </a:rPr>
                  <a:t>ontrol</a:t>
                </a:r>
                <a:endParaRPr kumimoji="0" lang="it-IT" sz="1600" b="1" i="0" u="none" strike="noStrike" kern="1200" cap="none" spc="0" normalizeH="0" baseline="0" noProof="0" dirty="0">
                  <a:ln>
                    <a:noFill/>
                  </a:ln>
                  <a:solidFill>
                    <a:prstClr val="black"/>
                  </a:solidFill>
                  <a:effectLst/>
                  <a:uLnTx/>
                  <a:uFillTx/>
                  <a:latin typeface="Comic Sans MS" pitchFamily="66" charset="0"/>
                  <a:ea typeface="+mn-ea"/>
                  <a:cs typeface="Arial" pitchFamily="34" charset="0"/>
                </a:endParaRPr>
              </a:p>
            </p:txBody>
          </p:sp>
          <p:sp>
            <p:nvSpPr>
              <p:cNvPr id="42" name="Line 25">
                <a:extLst>
                  <a:ext uri="{FF2B5EF4-FFF2-40B4-BE49-F238E27FC236}">
                    <a16:creationId xmlns:a16="http://schemas.microsoft.com/office/drawing/2014/main" id="{A60DF2B2-14B4-D71E-99EB-039787CE8EF6}"/>
                  </a:ext>
                </a:extLst>
              </p:cNvPr>
              <p:cNvSpPr>
                <a:spLocks noChangeShapeType="1"/>
              </p:cNvSpPr>
              <p:nvPr/>
            </p:nvSpPr>
            <p:spPr bwMode="auto">
              <a:xfrm>
                <a:off x="1714480" y="6387063"/>
                <a:ext cx="870133" cy="0"/>
              </a:xfrm>
              <a:prstGeom prst="line">
                <a:avLst/>
              </a:prstGeom>
              <a:noFill/>
              <a:ln w="57150">
                <a:solidFill>
                  <a:srgbClr val="000066"/>
                </a:solidFill>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Perpetua" pitchFamily="18" charset="0"/>
                  <a:ea typeface="+mn-ea"/>
                  <a:cs typeface="Arial" pitchFamily="34" charset="0"/>
                </a:endParaRPr>
              </a:p>
            </p:txBody>
          </p:sp>
          <p:sp>
            <p:nvSpPr>
              <p:cNvPr id="43" name="Rectangle 26">
                <a:extLst>
                  <a:ext uri="{FF2B5EF4-FFF2-40B4-BE49-F238E27FC236}">
                    <a16:creationId xmlns:a16="http://schemas.microsoft.com/office/drawing/2014/main" id="{CA738959-2C60-60A6-0232-41E2CB9411AF}"/>
                  </a:ext>
                </a:extLst>
              </p:cNvPr>
              <p:cNvSpPr>
                <a:spLocks noChangeArrowheads="1"/>
              </p:cNvSpPr>
              <p:nvPr/>
            </p:nvSpPr>
            <p:spPr bwMode="auto">
              <a:xfrm>
                <a:off x="2584613" y="6142929"/>
                <a:ext cx="2960320" cy="471760"/>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it-IT" sz="1400" b="1" dirty="0">
                    <a:solidFill>
                      <a:prstClr val="black"/>
                    </a:solidFill>
                    <a:latin typeface="Comic Sans MS" pitchFamily="66" charset="0"/>
                  </a:rPr>
                  <a:t>d</a:t>
                </a:r>
                <a:r>
                  <a:rPr kumimoji="0" lang="it-IT" sz="1400" b="1" i="0" u="none" strike="noStrike" kern="1200" cap="none" spc="0" normalizeH="0" baseline="0" noProof="0" dirty="0" err="1">
                    <a:ln>
                      <a:noFill/>
                    </a:ln>
                    <a:solidFill>
                      <a:prstClr val="black"/>
                    </a:solidFill>
                    <a:effectLst/>
                    <a:uLnTx/>
                    <a:uFillTx/>
                    <a:latin typeface="Comic Sans MS" pitchFamily="66" charset="0"/>
                    <a:ea typeface="+mn-ea"/>
                    <a:cs typeface="Arial" pitchFamily="34" charset="0"/>
                  </a:rPr>
                  <a:t>ata</a:t>
                </a:r>
                <a:r>
                  <a:rPr kumimoji="0" lang="it-IT" sz="1400" b="1" i="0" u="none" strike="noStrike" kern="1200" cap="none" spc="0" normalizeH="0" baseline="0" noProof="0" dirty="0">
                    <a:ln>
                      <a:noFill/>
                    </a:ln>
                    <a:solidFill>
                      <a:prstClr val="black"/>
                    </a:solidFill>
                    <a:effectLst/>
                    <a:uLnTx/>
                    <a:uFillTx/>
                    <a:latin typeface="Comic Sans MS" pitchFamily="66" charset="0"/>
                    <a:ea typeface="+mn-ea"/>
                    <a:cs typeface="Arial" pitchFamily="34" charset="0"/>
                  </a:rPr>
                  <a:t> &amp; </a:t>
                </a:r>
                <a:r>
                  <a:rPr kumimoji="0" lang="it-IT" sz="1400" b="1" i="0" u="none" strike="noStrike" kern="1200" cap="none" spc="0" normalizeH="0" baseline="0" noProof="0" dirty="0" err="1">
                    <a:ln>
                      <a:noFill/>
                    </a:ln>
                    <a:solidFill>
                      <a:prstClr val="black"/>
                    </a:solidFill>
                    <a:effectLst/>
                    <a:uLnTx/>
                    <a:uFillTx/>
                    <a:latin typeface="Comic Sans MS" pitchFamily="66" charset="0"/>
                    <a:ea typeface="+mn-ea"/>
                    <a:cs typeface="Arial" pitchFamily="34" charset="0"/>
                  </a:rPr>
                  <a:t>instructions</a:t>
                </a:r>
                <a:endParaRPr kumimoji="0" lang="it-IT" sz="1400" b="1" i="0" u="none" strike="noStrike" kern="1200" cap="none" spc="0" normalizeH="0" baseline="0" noProof="0" dirty="0">
                  <a:ln>
                    <a:noFill/>
                  </a:ln>
                  <a:solidFill>
                    <a:prstClr val="black"/>
                  </a:solidFill>
                  <a:effectLst/>
                  <a:uLnTx/>
                  <a:uFillTx/>
                  <a:latin typeface="Comic Sans MS" pitchFamily="66" charset="0"/>
                  <a:ea typeface="+mn-ea"/>
                  <a:cs typeface="Arial" pitchFamily="34" charset="0"/>
                </a:endParaRPr>
              </a:p>
            </p:txBody>
          </p:sp>
        </p:grpSp>
        <p:sp>
          <p:nvSpPr>
            <p:cNvPr id="39" name="Rectangle 29">
              <a:extLst>
                <a:ext uri="{FF2B5EF4-FFF2-40B4-BE49-F238E27FC236}">
                  <a16:creationId xmlns:a16="http://schemas.microsoft.com/office/drawing/2014/main" id="{0E10832B-5832-C99D-4282-A788F7E8755B}"/>
                </a:ext>
              </a:extLst>
            </p:cNvPr>
            <p:cNvSpPr>
              <a:spLocks noChangeArrowheads="1"/>
            </p:cNvSpPr>
            <p:nvPr/>
          </p:nvSpPr>
          <p:spPr bwMode="auto">
            <a:xfrm>
              <a:off x="1857356" y="5086271"/>
              <a:ext cx="979883" cy="519051"/>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600" b="1" i="0" u="none" strike="noStrike" kern="1200" cap="none" spc="0" normalizeH="0" baseline="0" noProof="0">
                  <a:ln>
                    <a:noFill/>
                  </a:ln>
                  <a:solidFill>
                    <a:srgbClr val="92D050"/>
                  </a:solidFill>
                  <a:effectLst/>
                  <a:uLnTx/>
                  <a:uFillTx/>
                  <a:latin typeface="Perpetua" pitchFamily="18" charset="0"/>
                  <a:ea typeface="+mn-ea"/>
                  <a:cs typeface="Arial" pitchFamily="34" charset="0"/>
                </a:rPr>
                <a:t>CPU</a:t>
              </a:r>
            </a:p>
          </p:txBody>
        </p:sp>
      </p:grpSp>
      <p:grpSp>
        <p:nvGrpSpPr>
          <p:cNvPr id="50" name="Gruppo 98">
            <a:extLst>
              <a:ext uri="{FF2B5EF4-FFF2-40B4-BE49-F238E27FC236}">
                <a16:creationId xmlns:a16="http://schemas.microsoft.com/office/drawing/2014/main" id="{89C5C301-0790-AFF1-24EF-7976DF87353B}"/>
              </a:ext>
            </a:extLst>
          </p:cNvPr>
          <p:cNvGrpSpPr>
            <a:grpSpLocks/>
          </p:cNvGrpSpPr>
          <p:nvPr/>
        </p:nvGrpSpPr>
        <p:grpSpPr bwMode="auto">
          <a:xfrm>
            <a:off x="6900863" y="4063621"/>
            <a:ext cx="3521075" cy="2068513"/>
            <a:chOff x="1903882" y="2568284"/>
            <a:chExt cx="5542485" cy="3160928"/>
          </a:xfrm>
        </p:grpSpPr>
        <p:grpSp>
          <p:nvGrpSpPr>
            <p:cNvPr id="51" name="Gruppo 8">
              <a:extLst>
                <a:ext uri="{FF2B5EF4-FFF2-40B4-BE49-F238E27FC236}">
                  <a16:creationId xmlns:a16="http://schemas.microsoft.com/office/drawing/2014/main" id="{1E24A82F-1E98-0B1B-2DD4-AB051E380919}"/>
                </a:ext>
              </a:extLst>
            </p:cNvPr>
            <p:cNvGrpSpPr>
              <a:grpSpLocks/>
            </p:cNvGrpSpPr>
            <p:nvPr/>
          </p:nvGrpSpPr>
          <p:grpSpPr bwMode="auto">
            <a:xfrm>
              <a:off x="3019677" y="3550214"/>
              <a:ext cx="3642338" cy="1529546"/>
              <a:chOff x="2124075" y="3789363"/>
              <a:chExt cx="4824413" cy="1800225"/>
            </a:xfrm>
          </p:grpSpPr>
          <p:sp>
            <p:nvSpPr>
              <p:cNvPr id="81" name="Rectangle 18">
                <a:extLst>
                  <a:ext uri="{FF2B5EF4-FFF2-40B4-BE49-F238E27FC236}">
                    <a16:creationId xmlns:a16="http://schemas.microsoft.com/office/drawing/2014/main" id="{3FE07E12-6B8F-6C4B-B27F-BBE79264D560}"/>
                  </a:ext>
                </a:extLst>
              </p:cNvPr>
              <p:cNvSpPr>
                <a:spLocks noChangeArrowheads="1"/>
              </p:cNvSpPr>
              <p:nvPr/>
            </p:nvSpPr>
            <p:spPr bwMode="auto">
              <a:xfrm>
                <a:off x="2124075" y="3789363"/>
                <a:ext cx="4824413" cy="1800225"/>
              </a:xfrm>
              <a:prstGeom prst="rect">
                <a:avLst/>
              </a:prstGeom>
              <a:solidFill>
                <a:srgbClr val="92D050"/>
              </a:solidFill>
              <a:ln w="38100">
                <a:solidFill>
                  <a:srgbClr val="92D05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erpetua" pitchFamily="18" charset="0"/>
                  <a:ea typeface="+mn-ea"/>
                  <a:cs typeface="Arial" pitchFamily="34" charset="0"/>
                </a:endParaRPr>
              </a:p>
            </p:txBody>
          </p:sp>
          <p:sp>
            <p:nvSpPr>
              <p:cNvPr id="82" name="Rectangle 19">
                <a:extLst>
                  <a:ext uri="{FF2B5EF4-FFF2-40B4-BE49-F238E27FC236}">
                    <a16:creationId xmlns:a16="http://schemas.microsoft.com/office/drawing/2014/main" id="{6C6CFAAF-4C14-2F3A-E25A-D255E2019486}"/>
                  </a:ext>
                </a:extLst>
              </p:cNvPr>
              <p:cNvSpPr>
                <a:spLocks noChangeArrowheads="1"/>
              </p:cNvSpPr>
              <p:nvPr/>
            </p:nvSpPr>
            <p:spPr bwMode="auto">
              <a:xfrm>
                <a:off x="2484438" y="4005263"/>
                <a:ext cx="1366837" cy="1223962"/>
              </a:xfrm>
              <a:prstGeom prst="rect">
                <a:avLst/>
              </a:prstGeom>
              <a:solidFill>
                <a:srgbClr val="FFFF00"/>
              </a:solidFill>
              <a:ln w="9525">
                <a:no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600" b="1" i="0" u="none" strike="noStrike" kern="1200" cap="none" spc="0" normalizeH="0" baseline="0" noProof="0">
                    <a:ln>
                      <a:noFill/>
                    </a:ln>
                    <a:solidFill>
                      <a:srgbClr val="CC0000"/>
                    </a:solidFill>
                    <a:effectLst/>
                    <a:uLnTx/>
                    <a:uFillTx/>
                    <a:latin typeface="Perpetua" pitchFamily="18" charset="0"/>
                    <a:ea typeface="+mn-ea"/>
                    <a:cs typeface="Arial" pitchFamily="34" charset="0"/>
                  </a:rPr>
                  <a:t>Unità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600" b="1" i="0" u="none" strike="noStrike" kern="1200" cap="none" spc="0" normalizeH="0" baseline="0" noProof="0">
                    <a:ln>
                      <a:noFill/>
                    </a:ln>
                    <a:solidFill>
                      <a:srgbClr val="CC0000"/>
                    </a:solidFill>
                    <a:effectLst/>
                    <a:uLnTx/>
                    <a:uFillTx/>
                    <a:latin typeface="Perpetua" pitchFamily="18" charset="0"/>
                    <a:ea typeface="+mn-ea"/>
                    <a:cs typeface="Arial" pitchFamily="34" charset="0"/>
                  </a:rPr>
                  <a:t>di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600" b="1" i="0" u="none" strike="noStrike" kern="1200" cap="none" spc="0" normalizeH="0" baseline="0" noProof="0">
                    <a:ln>
                      <a:noFill/>
                    </a:ln>
                    <a:solidFill>
                      <a:srgbClr val="CC0000"/>
                    </a:solidFill>
                    <a:effectLst/>
                    <a:uLnTx/>
                    <a:uFillTx/>
                    <a:latin typeface="Perpetua" pitchFamily="18" charset="0"/>
                    <a:ea typeface="+mn-ea"/>
                    <a:cs typeface="Arial" pitchFamily="34" charset="0"/>
                  </a:rPr>
                  <a:t>controllo</a:t>
                </a:r>
              </a:p>
            </p:txBody>
          </p:sp>
          <p:sp>
            <p:nvSpPr>
              <p:cNvPr id="83" name="Rectangle 20">
                <a:extLst>
                  <a:ext uri="{FF2B5EF4-FFF2-40B4-BE49-F238E27FC236}">
                    <a16:creationId xmlns:a16="http://schemas.microsoft.com/office/drawing/2014/main" id="{0235110E-5498-3DEE-C3D0-BE5E242DCD7E}"/>
                  </a:ext>
                </a:extLst>
              </p:cNvPr>
              <p:cNvSpPr>
                <a:spLocks noChangeArrowheads="1"/>
              </p:cNvSpPr>
              <p:nvPr/>
            </p:nvSpPr>
            <p:spPr bwMode="auto">
              <a:xfrm>
                <a:off x="5221288" y="4005263"/>
                <a:ext cx="1366837" cy="1223962"/>
              </a:xfrm>
              <a:prstGeom prst="rect">
                <a:avLst/>
              </a:prstGeom>
              <a:solidFill>
                <a:srgbClr val="FFFF00"/>
              </a:solidFill>
              <a:ln w="9525">
                <a:no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600" b="1" i="0" u="none" strike="noStrike" kern="1200" cap="none" spc="0" normalizeH="0" baseline="0" noProof="0">
                    <a:ln>
                      <a:noFill/>
                    </a:ln>
                    <a:solidFill>
                      <a:srgbClr val="CC0000"/>
                    </a:solidFill>
                    <a:effectLst/>
                    <a:uLnTx/>
                    <a:uFillTx/>
                    <a:latin typeface="Perpetua" pitchFamily="18" charset="0"/>
                    <a:ea typeface="+mn-ea"/>
                    <a:cs typeface="Arial" pitchFamily="34" charset="0"/>
                  </a:rPr>
                  <a:t>Unità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600" b="1" i="0" u="none" strike="noStrike" kern="1200" cap="none" spc="0" normalizeH="0" baseline="0" noProof="0">
                    <a:ln>
                      <a:noFill/>
                    </a:ln>
                    <a:solidFill>
                      <a:srgbClr val="CC0000"/>
                    </a:solidFill>
                    <a:effectLst/>
                    <a:uLnTx/>
                    <a:uFillTx/>
                    <a:latin typeface="Perpetua" pitchFamily="18" charset="0"/>
                    <a:ea typeface="+mn-ea"/>
                    <a:cs typeface="Arial" pitchFamily="34" charset="0"/>
                  </a:rPr>
                  <a:t>logico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600" b="1" i="0" u="none" strike="noStrike" kern="1200" cap="none" spc="0" normalizeH="0" baseline="0" noProof="0">
                    <a:ln>
                      <a:noFill/>
                    </a:ln>
                    <a:solidFill>
                      <a:srgbClr val="CC0000"/>
                    </a:solidFill>
                    <a:effectLst/>
                    <a:uLnTx/>
                    <a:uFillTx/>
                    <a:latin typeface="Perpetua" pitchFamily="18" charset="0"/>
                    <a:ea typeface="+mn-ea"/>
                    <a:cs typeface="Arial" pitchFamily="34" charset="0"/>
                  </a:rPr>
                  <a:t>aritmetica</a:t>
                </a:r>
              </a:p>
            </p:txBody>
          </p:sp>
          <p:sp>
            <p:nvSpPr>
              <p:cNvPr id="84" name="Line 21">
                <a:extLst>
                  <a:ext uri="{FF2B5EF4-FFF2-40B4-BE49-F238E27FC236}">
                    <a16:creationId xmlns:a16="http://schemas.microsoft.com/office/drawing/2014/main" id="{BCD5E613-2C27-0A68-6507-0A9297BD370B}"/>
                  </a:ext>
                </a:extLst>
              </p:cNvPr>
              <p:cNvSpPr>
                <a:spLocks noChangeShapeType="1"/>
              </p:cNvSpPr>
              <p:nvPr/>
            </p:nvSpPr>
            <p:spPr bwMode="auto">
              <a:xfrm>
                <a:off x="3924300" y="4581525"/>
                <a:ext cx="1152525" cy="0"/>
              </a:xfrm>
              <a:prstGeom prst="line">
                <a:avLst/>
              </a:prstGeom>
              <a:noFill/>
              <a:ln w="57150">
                <a:solidFill>
                  <a:schemeClr val="hlink"/>
                </a:solidFill>
                <a:prstDash val="sysDash"/>
                <a:round/>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Perpetua" pitchFamily="18" charset="0"/>
                  <a:ea typeface="+mn-ea"/>
                  <a:cs typeface="Arial" pitchFamily="34" charset="0"/>
                </a:endParaRPr>
              </a:p>
            </p:txBody>
          </p:sp>
        </p:grpSp>
        <p:sp>
          <p:nvSpPr>
            <p:cNvPr id="52" name="Rectangle 18">
              <a:extLst>
                <a:ext uri="{FF2B5EF4-FFF2-40B4-BE49-F238E27FC236}">
                  <a16:creationId xmlns:a16="http://schemas.microsoft.com/office/drawing/2014/main" id="{A7D2D04E-3E75-A523-998D-6198489FC387}"/>
                </a:ext>
              </a:extLst>
            </p:cNvPr>
            <p:cNvSpPr>
              <a:spLocks noChangeArrowheads="1"/>
            </p:cNvSpPr>
            <p:nvPr/>
          </p:nvSpPr>
          <p:spPr bwMode="auto">
            <a:xfrm>
              <a:off x="3019679" y="3350094"/>
              <a:ext cx="3642335" cy="2379118"/>
            </a:xfrm>
            <a:prstGeom prst="rect">
              <a:avLst/>
            </a:prstGeom>
            <a:solidFill>
              <a:srgbClr val="92D050"/>
            </a:solidFill>
            <a:ln w="38100">
              <a:solidFill>
                <a:srgbClr val="92D05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erpetua" pitchFamily="18" charset="0"/>
                <a:ea typeface="+mn-ea"/>
                <a:cs typeface="Arial" pitchFamily="34" charset="0"/>
              </a:endParaRPr>
            </a:p>
          </p:txBody>
        </p:sp>
        <p:sp>
          <p:nvSpPr>
            <p:cNvPr id="53" name="Rettangolo 130">
              <a:extLst>
                <a:ext uri="{FF2B5EF4-FFF2-40B4-BE49-F238E27FC236}">
                  <a16:creationId xmlns:a16="http://schemas.microsoft.com/office/drawing/2014/main" id="{ED6F536C-7873-DC9F-597F-23BABB94EE1D}"/>
                </a:ext>
              </a:extLst>
            </p:cNvPr>
            <p:cNvSpPr>
              <a:spLocks noChangeArrowheads="1"/>
            </p:cNvSpPr>
            <p:nvPr/>
          </p:nvSpPr>
          <p:spPr bwMode="auto">
            <a:xfrm>
              <a:off x="3143240" y="5000636"/>
              <a:ext cx="1357322" cy="285752"/>
            </a:xfrm>
            <a:prstGeom prst="rect">
              <a:avLst/>
            </a:prstGeom>
            <a:solidFill>
              <a:srgbClr val="3399FF"/>
            </a:solidFill>
            <a:ln w="9525" algn="ctr">
              <a:solidFill>
                <a:srgbClr val="66CC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FFFF00"/>
                  </a:solidFill>
                  <a:effectLst/>
                  <a:uLnTx/>
                  <a:uFillTx/>
                  <a:latin typeface="Perpetua" pitchFamily="18" charset="0"/>
                  <a:ea typeface="+mn-ea"/>
                  <a:cs typeface="Arial" pitchFamily="34" charset="0"/>
                </a:rPr>
                <a:t>ZEN 2</a:t>
              </a:r>
              <a:endParaRPr kumimoji="0" lang="en-GB" sz="2000" b="0" i="0" u="none" strike="noStrike" kern="1200" cap="none" spc="0" normalizeH="0" baseline="0" noProof="0" dirty="0">
                <a:ln>
                  <a:noFill/>
                </a:ln>
                <a:solidFill>
                  <a:srgbClr val="FFFF00"/>
                </a:solidFill>
                <a:effectLst/>
                <a:uLnTx/>
                <a:uFillTx/>
                <a:latin typeface="Perpetua" pitchFamily="18" charset="0"/>
                <a:ea typeface="+mn-ea"/>
                <a:cs typeface="Arial" pitchFamily="34" charset="0"/>
              </a:endParaRPr>
            </a:p>
          </p:txBody>
        </p:sp>
        <p:cxnSp>
          <p:nvCxnSpPr>
            <p:cNvPr id="54" name="AutoShape 36">
              <a:extLst>
                <a:ext uri="{FF2B5EF4-FFF2-40B4-BE49-F238E27FC236}">
                  <a16:creationId xmlns:a16="http://schemas.microsoft.com/office/drawing/2014/main" id="{7860201A-AEA3-5A69-E070-095243045D84}"/>
                </a:ext>
              </a:extLst>
            </p:cNvPr>
            <p:cNvCxnSpPr>
              <a:cxnSpLocks noChangeShapeType="1"/>
            </p:cNvCxnSpPr>
            <p:nvPr/>
          </p:nvCxnSpPr>
          <p:spPr bwMode="auto">
            <a:xfrm rot="16200000" flipH="1">
              <a:off x="4646516" y="681594"/>
              <a:ext cx="57217" cy="5542485"/>
            </a:xfrm>
            <a:prstGeom prst="bentConnector3">
              <a:avLst>
                <a:gd name="adj1" fmla="val 601264"/>
              </a:avLst>
            </a:prstGeom>
            <a:noFill/>
            <a:ln w="57150">
              <a:solidFill>
                <a:schemeClr val="hlink"/>
              </a:solidFill>
              <a:prstDash val="sysDash"/>
              <a:miter lim="800000"/>
              <a:headEnd type="triangle" w="med" len="med"/>
              <a:tailEnd type="triangle" w="med" len="med"/>
            </a:ln>
          </p:spPr>
        </p:cxnSp>
        <p:cxnSp>
          <p:nvCxnSpPr>
            <p:cNvPr id="55" name="Forma 39">
              <a:extLst>
                <a:ext uri="{FF2B5EF4-FFF2-40B4-BE49-F238E27FC236}">
                  <a16:creationId xmlns:a16="http://schemas.microsoft.com/office/drawing/2014/main" id="{B2B253A7-F342-C462-C6EE-032B431359AB}"/>
                </a:ext>
              </a:extLst>
            </p:cNvPr>
            <p:cNvCxnSpPr>
              <a:cxnSpLocks noChangeShapeType="1"/>
            </p:cNvCxnSpPr>
            <p:nvPr/>
          </p:nvCxnSpPr>
          <p:spPr bwMode="auto">
            <a:xfrm rot="5400000">
              <a:off x="3205585" y="3907400"/>
              <a:ext cx="2920441" cy="242209"/>
            </a:xfrm>
            <a:prstGeom prst="bentConnector3">
              <a:avLst>
                <a:gd name="adj1" fmla="val 100005"/>
              </a:avLst>
            </a:prstGeom>
            <a:noFill/>
            <a:ln w="57150" algn="ctr">
              <a:solidFill>
                <a:srgbClr val="FF0000"/>
              </a:solidFill>
              <a:prstDash val="sysDash"/>
              <a:miter lim="800000"/>
              <a:headEnd type="triangle" w="med" len="med"/>
              <a:tailEnd/>
            </a:ln>
          </p:spPr>
        </p:cxnSp>
        <p:sp>
          <p:nvSpPr>
            <p:cNvPr id="56" name="Rettangolo 133">
              <a:extLst>
                <a:ext uri="{FF2B5EF4-FFF2-40B4-BE49-F238E27FC236}">
                  <a16:creationId xmlns:a16="http://schemas.microsoft.com/office/drawing/2014/main" id="{F9BE5368-C6D7-1C24-3A18-44A379DD7FEE}"/>
                </a:ext>
              </a:extLst>
            </p:cNvPr>
            <p:cNvSpPr>
              <a:spLocks noChangeArrowheads="1"/>
            </p:cNvSpPr>
            <p:nvPr/>
          </p:nvSpPr>
          <p:spPr bwMode="auto">
            <a:xfrm>
              <a:off x="3143240" y="5348302"/>
              <a:ext cx="1357322" cy="295276"/>
            </a:xfrm>
            <a:prstGeom prst="rect">
              <a:avLst/>
            </a:prstGeom>
            <a:solidFill>
              <a:srgbClr val="3399FF"/>
            </a:solidFill>
            <a:ln w="9525" algn="ctr">
              <a:solidFill>
                <a:srgbClr val="66CC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FFFF00"/>
                  </a:solidFill>
                  <a:effectLst/>
                  <a:uLnTx/>
                  <a:uFillTx/>
                  <a:latin typeface="Perpetua" pitchFamily="18" charset="0"/>
                  <a:ea typeface="+mn-ea"/>
                  <a:cs typeface="Arial" pitchFamily="34" charset="0"/>
                </a:rPr>
                <a:t>ZEN 2</a:t>
              </a:r>
              <a:endParaRPr kumimoji="0" lang="en-GB" sz="1800" b="0" i="0" u="none" strike="noStrike" kern="1200" cap="none" spc="0" normalizeH="0" baseline="0" noProof="0" dirty="0">
                <a:ln>
                  <a:noFill/>
                </a:ln>
                <a:solidFill>
                  <a:srgbClr val="FFFF00"/>
                </a:solidFill>
                <a:effectLst/>
                <a:uLnTx/>
                <a:uFillTx/>
                <a:latin typeface="Perpetua" pitchFamily="18" charset="0"/>
                <a:ea typeface="+mn-ea"/>
                <a:cs typeface="Arial" pitchFamily="34" charset="0"/>
              </a:endParaRPr>
            </a:p>
          </p:txBody>
        </p:sp>
        <p:sp>
          <p:nvSpPr>
            <p:cNvPr id="57" name="Rettangolo 134">
              <a:extLst>
                <a:ext uri="{FF2B5EF4-FFF2-40B4-BE49-F238E27FC236}">
                  <a16:creationId xmlns:a16="http://schemas.microsoft.com/office/drawing/2014/main" id="{D3857B36-190A-0FAA-6E47-ADE9DA6ED0E6}"/>
                </a:ext>
              </a:extLst>
            </p:cNvPr>
            <p:cNvSpPr>
              <a:spLocks noChangeArrowheads="1"/>
            </p:cNvSpPr>
            <p:nvPr/>
          </p:nvSpPr>
          <p:spPr bwMode="auto">
            <a:xfrm>
              <a:off x="3143240" y="4643446"/>
              <a:ext cx="1357322" cy="285752"/>
            </a:xfrm>
            <a:prstGeom prst="rect">
              <a:avLst/>
            </a:prstGeom>
            <a:solidFill>
              <a:srgbClr val="3399FF"/>
            </a:solidFill>
            <a:ln w="9525" algn="ctr">
              <a:solidFill>
                <a:srgbClr val="66CC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FFFF00"/>
                  </a:solidFill>
                  <a:effectLst/>
                  <a:uLnTx/>
                  <a:uFillTx/>
                  <a:latin typeface="Perpetua" pitchFamily="18" charset="0"/>
                  <a:ea typeface="+mn-ea"/>
                  <a:cs typeface="Arial" pitchFamily="34" charset="0"/>
                </a:rPr>
                <a:t>ZEN 2</a:t>
              </a:r>
              <a:endParaRPr kumimoji="0" lang="en-GB" sz="2000" b="0" i="0" u="none" strike="noStrike" kern="1200" cap="none" spc="0" normalizeH="0" baseline="0" noProof="0" dirty="0">
                <a:ln>
                  <a:noFill/>
                </a:ln>
                <a:solidFill>
                  <a:srgbClr val="FFFF00"/>
                </a:solidFill>
                <a:effectLst/>
                <a:uLnTx/>
                <a:uFillTx/>
                <a:latin typeface="Perpetua" pitchFamily="18" charset="0"/>
                <a:ea typeface="+mn-ea"/>
                <a:cs typeface="Arial" pitchFamily="34" charset="0"/>
              </a:endParaRPr>
            </a:p>
          </p:txBody>
        </p:sp>
        <p:sp>
          <p:nvSpPr>
            <p:cNvPr id="58" name="Rettangolo 135">
              <a:extLst>
                <a:ext uri="{FF2B5EF4-FFF2-40B4-BE49-F238E27FC236}">
                  <a16:creationId xmlns:a16="http://schemas.microsoft.com/office/drawing/2014/main" id="{803F13CE-0323-B9CE-7B3A-871A4B8E0975}"/>
                </a:ext>
              </a:extLst>
            </p:cNvPr>
            <p:cNvSpPr>
              <a:spLocks noChangeArrowheads="1"/>
            </p:cNvSpPr>
            <p:nvPr/>
          </p:nvSpPr>
          <p:spPr bwMode="auto">
            <a:xfrm>
              <a:off x="3143240" y="4286256"/>
              <a:ext cx="1357322" cy="285752"/>
            </a:xfrm>
            <a:prstGeom prst="rect">
              <a:avLst/>
            </a:prstGeom>
            <a:solidFill>
              <a:srgbClr val="3399FF"/>
            </a:solidFill>
            <a:ln w="9525" algn="ctr">
              <a:solidFill>
                <a:srgbClr val="66CC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FFFF00"/>
                  </a:solidFill>
                  <a:effectLst/>
                  <a:uLnTx/>
                  <a:uFillTx/>
                  <a:latin typeface="Perpetua" pitchFamily="18" charset="0"/>
                  <a:ea typeface="+mn-ea"/>
                  <a:cs typeface="Arial" pitchFamily="34" charset="0"/>
                </a:rPr>
                <a:t>ZEN 2</a:t>
              </a:r>
              <a:endParaRPr kumimoji="0" lang="en-GB" sz="2000" b="0" i="0" u="none" strike="noStrike" kern="1200" cap="none" spc="0" normalizeH="0" baseline="0" noProof="0" dirty="0">
                <a:ln>
                  <a:noFill/>
                </a:ln>
                <a:solidFill>
                  <a:srgbClr val="FFFF00"/>
                </a:solidFill>
                <a:effectLst/>
                <a:uLnTx/>
                <a:uFillTx/>
                <a:latin typeface="Perpetua" pitchFamily="18" charset="0"/>
                <a:ea typeface="+mn-ea"/>
                <a:cs typeface="Arial" pitchFamily="34" charset="0"/>
              </a:endParaRPr>
            </a:p>
          </p:txBody>
        </p:sp>
        <p:sp>
          <p:nvSpPr>
            <p:cNvPr id="59" name="Rettangolo 136">
              <a:extLst>
                <a:ext uri="{FF2B5EF4-FFF2-40B4-BE49-F238E27FC236}">
                  <a16:creationId xmlns:a16="http://schemas.microsoft.com/office/drawing/2014/main" id="{C3392647-BFA7-5DEC-9AB7-E06C44E71663}"/>
                </a:ext>
              </a:extLst>
            </p:cNvPr>
            <p:cNvSpPr>
              <a:spLocks noChangeArrowheads="1"/>
            </p:cNvSpPr>
            <p:nvPr/>
          </p:nvSpPr>
          <p:spPr bwMode="auto">
            <a:xfrm>
              <a:off x="3143240" y="3929066"/>
              <a:ext cx="1357322" cy="285752"/>
            </a:xfrm>
            <a:prstGeom prst="rect">
              <a:avLst/>
            </a:prstGeom>
            <a:solidFill>
              <a:srgbClr val="3399FF"/>
            </a:solidFill>
            <a:ln w="9525" algn="ctr">
              <a:solidFill>
                <a:srgbClr val="66CC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sz="1100" dirty="0">
                  <a:solidFill>
                    <a:srgbClr val="FFFF00"/>
                  </a:solidFill>
                </a:rPr>
                <a:t>ZEN 2</a:t>
              </a:r>
              <a:endParaRPr kumimoji="0" lang="en-GB" sz="2000" b="0" i="0" u="none" strike="noStrike" kern="1200" cap="none" spc="0" normalizeH="0" baseline="0" noProof="0" dirty="0">
                <a:ln>
                  <a:noFill/>
                </a:ln>
                <a:solidFill>
                  <a:srgbClr val="FFFF00"/>
                </a:solidFill>
                <a:effectLst/>
                <a:uLnTx/>
                <a:uFillTx/>
                <a:latin typeface="Perpetua" pitchFamily="18" charset="0"/>
                <a:ea typeface="+mn-ea"/>
                <a:cs typeface="Arial" pitchFamily="34" charset="0"/>
              </a:endParaRPr>
            </a:p>
          </p:txBody>
        </p:sp>
        <p:sp>
          <p:nvSpPr>
            <p:cNvPr id="60" name="Rettangolo 141">
              <a:extLst>
                <a:ext uri="{FF2B5EF4-FFF2-40B4-BE49-F238E27FC236}">
                  <a16:creationId xmlns:a16="http://schemas.microsoft.com/office/drawing/2014/main" id="{CEA16CBF-E9C1-2932-15B8-6FB036435E4F}"/>
                </a:ext>
              </a:extLst>
            </p:cNvPr>
            <p:cNvSpPr>
              <a:spLocks noChangeArrowheads="1"/>
            </p:cNvSpPr>
            <p:nvPr/>
          </p:nvSpPr>
          <p:spPr bwMode="auto">
            <a:xfrm>
              <a:off x="5143504" y="5348302"/>
              <a:ext cx="1357322" cy="295276"/>
            </a:xfrm>
            <a:prstGeom prst="rect">
              <a:avLst/>
            </a:prstGeom>
            <a:solidFill>
              <a:srgbClr val="3399FF"/>
            </a:solidFill>
            <a:ln w="9525" algn="ctr">
              <a:solidFill>
                <a:srgbClr val="66CC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FFFF00"/>
                  </a:solidFill>
                  <a:effectLst/>
                  <a:uLnTx/>
                  <a:uFillTx/>
                  <a:latin typeface="Perpetua" pitchFamily="18" charset="0"/>
                  <a:ea typeface="+mn-ea"/>
                  <a:cs typeface="Arial" pitchFamily="34" charset="0"/>
                </a:rPr>
                <a:t>ZEN 2</a:t>
              </a:r>
              <a:endParaRPr kumimoji="0" lang="en-GB" sz="1800" b="0" i="0" u="none" strike="noStrike" kern="1200" cap="none" spc="0" normalizeH="0" baseline="0" noProof="0" dirty="0">
                <a:ln>
                  <a:noFill/>
                </a:ln>
                <a:solidFill>
                  <a:srgbClr val="FFFF00"/>
                </a:solidFill>
                <a:effectLst/>
                <a:uLnTx/>
                <a:uFillTx/>
                <a:latin typeface="Perpetua" pitchFamily="18" charset="0"/>
                <a:ea typeface="+mn-ea"/>
                <a:cs typeface="Arial" pitchFamily="34" charset="0"/>
              </a:endParaRPr>
            </a:p>
          </p:txBody>
        </p:sp>
        <p:sp>
          <p:nvSpPr>
            <p:cNvPr id="61" name="Rettangolo 142">
              <a:extLst>
                <a:ext uri="{FF2B5EF4-FFF2-40B4-BE49-F238E27FC236}">
                  <a16:creationId xmlns:a16="http://schemas.microsoft.com/office/drawing/2014/main" id="{DDCE144F-075E-50B8-8454-CCB9E0546D67}"/>
                </a:ext>
              </a:extLst>
            </p:cNvPr>
            <p:cNvSpPr>
              <a:spLocks noChangeArrowheads="1"/>
            </p:cNvSpPr>
            <p:nvPr/>
          </p:nvSpPr>
          <p:spPr bwMode="auto">
            <a:xfrm>
              <a:off x="5143504" y="4991112"/>
              <a:ext cx="1357322" cy="295276"/>
            </a:xfrm>
            <a:prstGeom prst="rect">
              <a:avLst/>
            </a:prstGeom>
            <a:solidFill>
              <a:srgbClr val="3399FF"/>
            </a:solidFill>
            <a:ln w="9525" algn="ctr">
              <a:solidFill>
                <a:srgbClr val="66CC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FFFF00"/>
                  </a:solidFill>
                  <a:effectLst/>
                  <a:uLnTx/>
                  <a:uFillTx/>
                  <a:latin typeface="Perpetua" pitchFamily="18" charset="0"/>
                  <a:ea typeface="+mn-ea"/>
                  <a:cs typeface="Arial" pitchFamily="34" charset="0"/>
                </a:rPr>
                <a:t>ZEN 2</a:t>
              </a:r>
              <a:endParaRPr kumimoji="0" lang="en-GB" sz="1800" b="0" i="0" u="none" strike="noStrike" kern="1200" cap="none" spc="0" normalizeH="0" baseline="0" noProof="0" dirty="0">
                <a:ln>
                  <a:noFill/>
                </a:ln>
                <a:solidFill>
                  <a:srgbClr val="FFFF00"/>
                </a:solidFill>
                <a:effectLst/>
                <a:uLnTx/>
                <a:uFillTx/>
                <a:latin typeface="Perpetua" pitchFamily="18" charset="0"/>
                <a:ea typeface="+mn-ea"/>
                <a:cs typeface="Arial" pitchFamily="34" charset="0"/>
              </a:endParaRPr>
            </a:p>
          </p:txBody>
        </p:sp>
        <p:sp>
          <p:nvSpPr>
            <p:cNvPr id="62" name="Rettangolo 143">
              <a:extLst>
                <a:ext uri="{FF2B5EF4-FFF2-40B4-BE49-F238E27FC236}">
                  <a16:creationId xmlns:a16="http://schemas.microsoft.com/office/drawing/2014/main" id="{13D0C351-7326-A3DA-5850-19D985D4B7D3}"/>
                </a:ext>
              </a:extLst>
            </p:cNvPr>
            <p:cNvSpPr>
              <a:spLocks noChangeArrowheads="1"/>
            </p:cNvSpPr>
            <p:nvPr/>
          </p:nvSpPr>
          <p:spPr bwMode="auto">
            <a:xfrm>
              <a:off x="5143504" y="4643446"/>
              <a:ext cx="1357322" cy="295276"/>
            </a:xfrm>
            <a:prstGeom prst="rect">
              <a:avLst/>
            </a:prstGeom>
            <a:solidFill>
              <a:srgbClr val="3399FF"/>
            </a:solidFill>
            <a:ln w="9525" algn="ctr">
              <a:solidFill>
                <a:srgbClr val="66CC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FFFF00"/>
                  </a:solidFill>
                  <a:effectLst/>
                  <a:uLnTx/>
                  <a:uFillTx/>
                  <a:latin typeface="Perpetua" pitchFamily="18" charset="0"/>
                  <a:ea typeface="+mn-ea"/>
                  <a:cs typeface="Arial" pitchFamily="34" charset="0"/>
                </a:rPr>
                <a:t>ZEN 2</a:t>
              </a:r>
              <a:endParaRPr kumimoji="0" lang="en-GB" sz="1800" b="0" i="0" u="none" strike="noStrike" kern="1200" cap="none" spc="0" normalizeH="0" baseline="0" noProof="0" dirty="0">
                <a:ln>
                  <a:noFill/>
                </a:ln>
                <a:solidFill>
                  <a:srgbClr val="FFFF00"/>
                </a:solidFill>
                <a:effectLst/>
                <a:uLnTx/>
                <a:uFillTx/>
                <a:latin typeface="Perpetua" pitchFamily="18" charset="0"/>
                <a:ea typeface="+mn-ea"/>
                <a:cs typeface="Arial" pitchFamily="34" charset="0"/>
              </a:endParaRPr>
            </a:p>
          </p:txBody>
        </p:sp>
        <p:sp>
          <p:nvSpPr>
            <p:cNvPr id="63" name="Rettangolo 144">
              <a:extLst>
                <a:ext uri="{FF2B5EF4-FFF2-40B4-BE49-F238E27FC236}">
                  <a16:creationId xmlns:a16="http://schemas.microsoft.com/office/drawing/2014/main" id="{A3D5D905-74BC-15FB-1206-CDFD4992393A}"/>
                </a:ext>
              </a:extLst>
            </p:cNvPr>
            <p:cNvSpPr>
              <a:spLocks noChangeArrowheads="1"/>
            </p:cNvSpPr>
            <p:nvPr/>
          </p:nvSpPr>
          <p:spPr bwMode="auto">
            <a:xfrm>
              <a:off x="5143504" y="3857628"/>
              <a:ext cx="1357322" cy="714380"/>
            </a:xfrm>
            <a:prstGeom prst="rect">
              <a:avLst/>
            </a:prstGeom>
            <a:solidFill>
              <a:srgbClr val="3399FF"/>
            </a:solidFill>
            <a:ln w="9525" algn="ctr">
              <a:solidFill>
                <a:srgbClr val="66CCFF"/>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GB" dirty="0">
                  <a:solidFill>
                    <a:srgbClr val="FFFF00"/>
                  </a:solidFill>
                </a:rPr>
                <a:t>RDNA 2</a:t>
              </a:r>
              <a:endParaRPr kumimoji="0" lang="en-GB" sz="3200" b="0" i="0" u="none" strike="noStrike" kern="1200" cap="none" spc="0" normalizeH="0" baseline="0" noProof="0" dirty="0">
                <a:ln>
                  <a:noFill/>
                </a:ln>
                <a:solidFill>
                  <a:srgbClr val="FFFF00"/>
                </a:solidFill>
                <a:effectLst/>
                <a:uLnTx/>
                <a:uFillTx/>
                <a:latin typeface="Perpetua" pitchFamily="18" charset="0"/>
                <a:ea typeface="+mn-ea"/>
                <a:cs typeface="Arial" pitchFamily="34" charset="0"/>
              </a:endParaRPr>
            </a:p>
          </p:txBody>
        </p:sp>
        <p:cxnSp>
          <p:nvCxnSpPr>
            <p:cNvPr id="64" name="Connettore 1 145">
              <a:extLst>
                <a:ext uri="{FF2B5EF4-FFF2-40B4-BE49-F238E27FC236}">
                  <a16:creationId xmlns:a16="http://schemas.microsoft.com/office/drawing/2014/main" id="{0B944990-8FBE-70FE-52AC-6B377154F28C}"/>
                </a:ext>
              </a:extLst>
            </p:cNvPr>
            <p:cNvCxnSpPr>
              <a:cxnSpLocks noChangeShapeType="1"/>
            </p:cNvCxnSpPr>
            <p:nvPr/>
          </p:nvCxnSpPr>
          <p:spPr bwMode="auto">
            <a:xfrm>
              <a:off x="4500562" y="4157028"/>
              <a:ext cx="285752" cy="1588"/>
            </a:xfrm>
            <a:prstGeom prst="line">
              <a:avLst/>
            </a:prstGeom>
            <a:noFill/>
            <a:ln w="57150" algn="ctr">
              <a:solidFill>
                <a:srgbClr val="FF0000"/>
              </a:solidFill>
              <a:prstDash val="sysDash"/>
              <a:miter lim="800000"/>
              <a:headEnd/>
              <a:tailEnd/>
            </a:ln>
          </p:spPr>
        </p:cxnSp>
        <p:cxnSp>
          <p:nvCxnSpPr>
            <p:cNvPr id="65" name="Connettore 1 146">
              <a:extLst>
                <a:ext uri="{FF2B5EF4-FFF2-40B4-BE49-F238E27FC236}">
                  <a16:creationId xmlns:a16="http://schemas.microsoft.com/office/drawing/2014/main" id="{CB8F31D4-B534-2B12-9BED-AA5CBF2287F9}"/>
                </a:ext>
              </a:extLst>
            </p:cNvPr>
            <p:cNvCxnSpPr>
              <a:cxnSpLocks noChangeShapeType="1"/>
            </p:cNvCxnSpPr>
            <p:nvPr/>
          </p:nvCxnSpPr>
          <p:spPr bwMode="auto">
            <a:xfrm>
              <a:off x="4500562" y="4498982"/>
              <a:ext cx="285752" cy="1588"/>
            </a:xfrm>
            <a:prstGeom prst="line">
              <a:avLst/>
            </a:prstGeom>
            <a:noFill/>
            <a:ln w="57150" algn="ctr">
              <a:solidFill>
                <a:srgbClr val="FF0000"/>
              </a:solidFill>
              <a:prstDash val="sysDash"/>
              <a:miter lim="800000"/>
              <a:headEnd/>
              <a:tailEnd/>
            </a:ln>
          </p:spPr>
        </p:cxnSp>
        <p:cxnSp>
          <p:nvCxnSpPr>
            <p:cNvPr id="66" name="Connettore 1 147">
              <a:extLst>
                <a:ext uri="{FF2B5EF4-FFF2-40B4-BE49-F238E27FC236}">
                  <a16:creationId xmlns:a16="http://schemas.microsoft.com/office/drawing/2014/main" id="{8A9C0821-F1AA-CC68-DB31-3C5F619EED9C}"/>
                </a:ext>
              </a:extLst>
            </p:cNvPr>
            <p:cNvCxnSpPr>
              <a:cxnSpLocks noChangeShapeType="1"/>
            </p:cNvCxnSpPr>
            <p:nvPr/>
          </p:nvCxnSpPr>
          <p:spPr bwMode="auto">
            <a:xfrm>
              <a:off x="4500562" y="4856172"/>
              <a:ext cx="285752" cy="1588"/>
            </a:xfrm>
            <a:prstGeom prst="line">
              <a:avLst/>
            </a:prstGeom>
            <a:noFill/>
            <a:ln w="57150" algn="ctr">
              <a:solidFill>
                <a:srgbClr val="FF0000"/>
              </a:solidFill>
              <a:prstDash val="sysDash"/>
              <a:miter lim="800000"/>
              <a:headEnd/>
              <a:tailEnd/>
            </a:ln>
          </p:spPr>
        </p:cxnSp>
        <p:cxnSp>
          <p:nvCxnSpPr>
            <p:cNvPr id="67" name="Connettore 1 148">
              <a:extLst>
                <a:ext uri="{FF2B5EF4-FFF2-40B4-BE49-F238E27FC236}">
                  <a16:creationId xmlns:a16="http://schemas.microsoft.com/office/drawing/2014/main" id="{BC03C011-FD88-32C0-8746-70D378F10BFE}"/>
                </a:ext>
              </a:extLst>
            </p:cNvPr>
            <p:cNvCxnSpPr>
              <a:cxnSpLocks noChangeShapeType="1"/>
            </p:cNvCxnSpPr>
            <p:nvPr/>
          </p:nvCxnSpPr>
          <p:spPr bwMode="auto">
            <a:xfrm>
              <a:off x="4500562" y="5213362"/>
              <a:ext cx="285752" cy="1588"/>
            </a:xfrm>
            <a:prstGeom prst="line">
              <a:avLst/>
            </a:prstGeom>
            <a:noFill/>
            <a:ln w="57150" algn="ctr">
              <a:solidFill>
                <a:srgbClr val="FF0000"/>
              </a:solidFill>
              <a:prstDash val="sysDash"/>
              <a:miter lim="800000"/>
              <a:headEnd/>
              <a:tailEnd/>
            </a:ln>
          </p:spPr>
        </p:cxnSp>
        <p:cxnSp>
          <p:nvCxnSpPr>
            <p:cNvPr id="68" name="Connettore 1 149">
              <a:extLst>
                <a:ext uri="{FF2B5EF4-FFF2-40B4-BE49-F238E27FC236}">
                  <a16:creationId xmlns:a16="http://schemas.microsoft.com/office/drawing/2014/main" id="{1F887E73-189D-3C9D-CA1E-8DECCC97312B}"/>
                </a:ext>
              </a:extLst>
            </p:cNvPr>
            <p:cNvCxnSpPr>
              <a:cxnSpLocks noChangeShapeType="1"/>
            </p:cNvCxnSpPr>
            <p:nvPr/>
          </p:nvCxnSpPr>
          <p:spPr bwMode="auto">
            <a:xfrm>
              <a:off x="4786314" y="4284668"/>
              <a:ext cx="357190" cy="1588"/>
            </a:xfrm>
            <a:prstGeom prst="line">
              <a:avLst/>
            </a:prstGeom>
            <a:noFill/>
            <a:ln w="57150" algn="ctr">
              <a:solidFill>
                <a:srgbClr val="FF0000"/>
              </a:solidFill>
              <a:prstDash val="sysDash"/>
              <a:miter lim="800000"/>
              <a:headEnd/>
              <a:tailEnd/>
            </a:ln>
          </p:spPr>
        </p:cxnSp>
        <p:cxnSp>
          <p:nvCxnSpPr>
            <p:cNvPr id="69" name="Connettore 1 150">
              <a:extLst>
                <a:ext uri="{FF2B5EF4-FFF2-40B4-BE49-F238E27FC236}">
                  <a16:creationId xmlns:a16="http://schemas.microsoft.com/office/drawing/2014/main" id="{336A043A-45B4-3D94-1837-25B9F66FD807}"/>
                </a:ext>
              </a:extLst>
            </p:cNvPr>
            <p:cNvCxnSpPr>
              <a:cxnSpLocks noChangeShapeType="1"/>
            </p:cNvCxnSpPr>
            <p:nvPr/>
          </p:nvCxnSpPr>
          <p:spPr bwMode="auto">
            <a:xfrm>
              <a:off x="4786314" y="4856172"/>
              <a:ext cx="357190" cy="1588"/>
            </a:xfrm>
            <a:prstGeom prst="line">
              <a:avLst/>
            </a:prstGeom>
            <a:noFill/>
            <a:ln w="57150" algn="ctr">
              <a:solidFill>
                <a:srgbClr val="FF0000"/>
              </a:solidFill>
              <a:prstDash val="sysDash"/>
              <a:miter lim="800000"/>
              <a:headEnd/>
              <a:tailEnd/>
            </a:ln>
          </p:spPr>
        </p:cxnSp>
        <p:cxnSp>
          <p:nvCxnSpPr>
            <p:cNvPr id="70" name="Connettore 1 157">
              <a:extLst>
                <a:ext uri="{FF2B5EF4-FFF2-40B4-BE49-F238E27FC236}">
                  <a16:creationId xmlns:a16="http://schemas.microsoft.com/office/drawing/2014/main" id="{05E52F7B-B4C7-045C-1DC7-EE15D6448B3C}"/>
                </a:ext>
              </a:extLst>
            </p:cNvPr>
            <p:cNvCxnSpPr>
              <a:cxnSpLocks noChangeShapeType="1"/>
            </p:cNvCxnSpPr>
            <p:nvPr/>
          </p:nvCxnSpPr>
          <p:spPr bwMode="auto">
            <a:xfrm>
              <a:off x="4786314" y="5213362"/>
              <a:ext cx="357190" cy="1588"/>
            </a:xfrm>
            <a:prstGeom prst="line">
              <a:avLst/>
            </a:prstGeom>
            <a:noFill/>
            <a:ln w="57150" algn="ctr">
              <a:solidFill>
                <a:srgbClr val="FF0000"/>
              </a:solidFill>
              <a:prstDash val="sysDash"/>
              <a:miter lim="800000"/>
              <a:headEnd/>
              <a:tailEnd/>
            </a:ln>
          </p:spPr>
        </p:cxnSp>
        <p:cxnSp>
          <p:nvCxnSpPr>
            <p:cNvPr id="71" name="Connettore 1 158">
              <a:extLst>
                <a:ext uri="{FF2B5EF4-FFF2-40B4-BE49-F238E27FC236}">
                  <a16:creationId xmlns:a16="http://schemas.microsoft.com/office/drawing/2014/main" id="{70118517-F389-E3C6-039D-AB6C41F1F1D8}"/>
                </a:ext>
              </a:extLst>
            </p:cNvPr>
            <p:cNvCxnSpPr>
              <a:cxnSpLocks noChangeShapeType="1"/>
            </p:cNvCxnSpPr>
            <p:nvPr/>
          </p:nvCxnSpPr>
          <p:spPr bwMode="auto">
            <a:xfrm>
              <a:off x="4786314" y="5570552"/>
              <a:ext cx="357190" cy="1588"/>
            </a:xfrm>
            <a:prstGeom prst="line">
              <a:avLst/>
            </a:prstGeom>
            <a:noFill/>
            <a:ln w="57150" algn="ctr">
              <a:solidFill>
                <a:srgbClr val="FF0000"/>
              </a:solidFill>
              <a:prstDash val="sysDash"/>
              <a:miter lim="800000"/>
              <a:headEnd/>
              <a:tailEnd/>
            </a:ln>
          </p:spPr>
        </p:cxnSp>
        <p:cxnSp>
          <p:nvCxnSpPr>
            <p:cNvPr id="72" name="Connettore 2 71">
              <a:extLst>
                <a:ext uri="{FF2B5EF4-FFF2-40B4-BE49-F238E27FC236}">
                  <a16:creationId xmlns:a16="http://schemas.microsoft.com/office/drawing/2014/main" id="{303D9E75-5DE4-D3F5-2C1C-F7835A4D6EEA}"/>
                </a:ext>
              </a:extLst>
            </p:cNvPr>
            <p:cNvCxnSpPr/>
            <p:nvPr/>
          </p:nvCxnSpPr>
          <p:spPr bwMode="auto">
            <a:xfrm rot="10800000">
              <a:off x="4520194" y="4057777"/>
              <a:ext cx="409814" cy="14555"/>
            </a:xfrm>
            <a:prstGeom prst="straightConnector1">
              <a:avLst/>
            </a:prstGeom>
            <a:solidFill>
              <a:schemeClr val="accent1"/>
            </a:solidFill>
            <a:ln w="57150" cap="flat" cmpd="sng" algn="ctr">
              <a:solidFill>
                <a:schemeClr val="tx2">
                  <a:lumMod val="50000"/>
                </a:schemeClr>
              </a:solidFill>
              <a:prstDash val="solid"/>
              <a:miter lim="800000"/>
              <a:headEnd type="none" w="med" len="med"/>
              <a:tailEnd type="triangle"/>
            </a:ln>
            <a:effectLst/>
          </p:spPr>
        </p:cxnSp>
        <p:cxnSp>
          <p:nvCxnSpPr>
            <p:cNvPr id="73" name="Connettore 2 72">
              <a:extLst>
                <a:ext uri="{FF2B5EF4-FFF2-40B4-BE49-F238E27FC236}">
                  <a16:creationId xmlns:a16="http://schemas.microsoft.com/office/drawing/2014/main" id="{1E7593C2-7607-0E8F-FF04-B28BB606A856}"/>
                </a:ext>
              </a:extLst>
            </p:cNvPr>
            <p:cNvCxnSpPr/>
            <p:nvPr/>
          </p:nvCxnSpPr>
          <p:spPr bwMode="auto">
            <a:xfrm rot="10800000">
              <a:off x="4520194" y="4399827"/>
              <a:ext cx="409814" cy="14555"/>
            </a:xfrm>
            <a:prstGeom prst="straightConnector1">
              <a:avLst/>
            </a:prstGeom>
            <a:solidFill>
              <a:schemeClr val="accent1"/>
            </a:solidFill>
            <a:ln w="57150" cap="flat" cmpd="sng" algn="ctr">
              <a:solidFill>
                <a:schemeClr val="tx2">
                  <a:lumMod val="50000"/>
                </a:schemeClr>
              </a:solidFill>
              <a:prstDash val="solid"/>
              <a:miter lim="800000"/>
              <a:headEnd type="none" w="med" len="med"/>
              <a:tailEnd type="triangle"/>
            </a:ln>
            <a:effectLst/>
          </p:spPr>
        </p:cxnSp>
        <p:cxnSp>
          <p:nvCxnSpPr>
            <p:cNvPr id="74" name="Connettore 2 73">
              <a:extLst>
                <a:ext uri="{FF2B5EF4-FFF2-40B4-BE49-F238E27FC236}">
                  <a16:creationId xmlns:a16="http://schemas.microsoft.com/office/drawing/2014/main" id="{A8765697-ED4E-A6A6-F40F-5AF70BDF0779}"/>
                </a:ext>
              </a:extLst>
            </p:cNvPr>
            <p:cNvCxnSpPr/>
            <p:nvPr/>
          </p:nvCxnSpPr>
          <p:spPr bwMode="auto">
            <a:xfrm rot="10800000">
              <a:off x="4520194" y="4756432"/>
              <a:ext cx="409814" cy="14555"/>
            </a:xfrm>
            <a:prstGeom prst="straightConnector1">
              <a:avLst/>
            </a:prstGeom>
            <a:solidFill>
              <a:schemeClr val="accent1"/>
            </a:solidFill>
            <a:ln w="57150" cap="flat" cmpd="sng" algn="ctr">
              <a:solidFill>
                <a:schemeClr val="tx2">
                  <a:lumMod val="50000"/>
                </a:schemeClr>
              </a:solidFill>
              <a:prstDash val="solid"/>
              <a:miter lim="800000"/>
              <a:headEnd type="none" w="med" len="med"/>
              <a:tailEnd type="triangle"/>
            </a:ln>
            <a:effectLst/>
          </p:spPr>
        </p:cxnSp>
        <p:cxnSp>
          <p:nvCxnSpPr>
            <p:cNvPr id="75" name="Connettore 2 74">
              <a:extLst>
                <a:ext uri="{FF2B5EF4-FFF2-40B4-BE49-F238E27FC236}">
                  <a16:creationId xmlns:a16="http://schemas.microsoft.com/office/drawing/2014/main" id="{70D90A47-4D42-72B0-AA5B-8687CC29AA83}"/>
                </a:ext>
              </a:extLst>
            </p:cNvPr>
            <p:cNvCxnSpPr/>
            <p:nvPr/>
          </p:nvCxnSpPr>
          <p:spPr bwMode="auto">
            <a:xfrm rot="10800000">
              <a:off x="4520194" y="5115463"/>
              <a:ext cx="409814" cy="12130"/>
            </a:xfrm>
            <a:prstGeom prst="straightConnector1">
              <a:avLst/>
            </a:prstGeom>
            <a:solidFill>
              <a:schemeClr val="accent1"/>
            </a:solidFill>
            <a:ln w="57150" cap="flat" cmpd="sng" algn="ctr">
              <a:solidFill>
                <a:schemeClr val="tx2">
                  <a:lumMod val="50000"/>
                </a:schemeClr>
              </a:solidFill>
              <a:prstDash val="solid"/>
              <a:miter lim="800000"/>
              <a:headEnd type="none" w="med" len="med"/>
              <a:tailEnd type="triangle"/>
            </a:ln>
            <a:effectLst/>
          </p:spPr>
        </p:cxnSp>
        <p:cxnSp>
          <p:nvCxnSpPr>
            <p:cNvPr id="76" name="Connettore 1 163">
              <a:extLst>
                <a:ext uri="{FF2B5EF4-FFF2-40B4-BE49-F238E27FC236}">
                  <a16:creationId xmlns:a16="http://schemas.microsoft.com/office/drawing/2014/main" id="{F2853D8B-3094-2AEE-24AF-37F9A677675C}"/>
                </a:ext>
              </a:extLst>
            </p:cNvPr>
            <p:cNvCxnSpPr/>
            <p:nvPr/>
          </p:nvCxnSpPr>
          <p:spPr bwMode="auto">
            <a:xfrm flipV="1">
              <a:off x="4912517" y="4159664"/>
              <a:ext cx="232394" cy="12130"/>
            </a:xfrm>
            <a:prstGeom prst="line">
              <a:avLst/>
            </a:prstGeom>
            <a:solidFill>
              <a:schemeClr val="accent1"/>
            </a:solidFill>
            <a:ln w="57150" cap="flat" cmpd="sng" algn="ctr">
              <a:solidFill>
                <a:schemeClr val="tx2">
                  <a:lumMod val="50000"/>
                </a:schemeClr>
              </a:solidFill>
              <a:prstDash val="solid"/>
              <a:miter lim="800000"/>
              <a:headEnd type="none" w="med" len="med"/>
              <a:tailEnd type="triangle" w="med" len="med"/>
            </a:ln>
            <a:effectLst/>
          </p:spPr>
        </p:cxnSp>
        <p:cxnSp>
          <p:nvCxnSpPr>
            <p:cNvPr id="77" name="Connettore 1 164">
              <a:extLst>
                <a:ext uri="{FF2B5EF4-FFF2-40B4-BE49-F238E27FC236}">
                  <a16:creationId xmlns:a16="http://schemas.microsoft.com/office/drawing/2014/main" id="{247F2CB3-B2E2-1F68-2490-C9A3B03C6F77}"/>
                </a:ext>
              </a:extLst>
            </p:cNvPr>
            <p:cNvCxnSpPr/>
            <p:nvPr/>
          </p:nvCxnSpPr>
          <p:spPr bwMode="auto">
            <a:xfrm flipV="1">
              <a:off x="4912517" y="4729748"/>
              <a:ext cx="232394" cy="12129"/>
            </a:xfrm>
            <a:prstGeom prst="line">
              <a:avLst/>
            </a:prstGeom>
            <a:solidFill>
              <a:schemeClr val="accent1"/>
            </a:solidFill>
            <a:ln w="57150" cap="flat" cmpd="sng" algn="ctr">
              <a:solidFill>
                <a:schemeClr val="tx2">
                  <a:lumMod val="50000"/>
                </a:schemeClr>
              </a:solidFill>
              <a:prstDash val="solid"/>
              <a:miter lim="800000"/>
              <a:headEnd type="none" w="med" len="med"/>
              <a:tailEnd type="triangle" w="med" len="med"/>
            </a:ln>
            <a:effectLst/>
          </p:spPr>
        </p:cxnSp>
        <p:cxnSp>
          <p:nvCxnSpPr>
            <p:cNvPr id="78" name="Connettore 1 165">
              <a:extLst>
                <a:ext uri="{FF2B5EF4-FFF2-40B4-BE49-F238E27FC236}">
                  <a16:creationId xmlns:a16="http://schemas.microsoft.com/office/drawing/2014/main" id="{2F3B5205-3694-9B0C-D9DE-33E0CC958A16}"/>
                </a:ext>
              </a:extLst>
            </p:cNvPr>
            <p:cNvCxnSpPr/>
            <p:nvPr/>
          </p:nvCxnSpPr>
          <p:spPr bwMode="auto">
            <a:xfrm flipV="1">
              <a:off x="4912517" y="5088779"/>
              <a:ext cx="232394" cy="12129"/>
            </a:xfrm>
            <a:prstGeom prst="line">
              <a:avLst/>
            </a:prstGeom>
            <a:solidFill>
              <a:schemeClr val="accent1"/>
            </a:solidFill>
            <a:ln w="57150" cap="flat" cmpd="sng" algn="ctr">
              <a:solidFill>
                <a:schemeClr val="tx2">
                  <a:lumMod val="50000"/>
                </a:schemeClr>
              </a:solidFill>
              <a:prstDash val="solid"/>
              <a:miter lim="800000"/>
              <a:headEnd type="none" w="med" len="med"/>
              <a:tailEnd type="triangle" w="med" len="med"/>
            </a:ln>
            <a:effectLst/>
          </p:spPr>
        </p:cxnSp>
        <p:cxnSp>
          <p:nvCxnSpPr>
            <p:cNvPr id="79" name="Connettore 1 166">
              <a:extLst>
                <a:ext uri="{FF2B5EF4-FFF2-40B4-BE49-F238E27FC236}">
                  <a16:creationId xmlns:a16="http://schemas.microsoft.com/office/drawing/2014/main" id="{9A2936B9-8380-7D40-8A88-C5761D3DA5EF}"/>
                </a:ext>
              </a:extLst>
            </p:cNvPr>
            <p:cNvCxnSpPr/>
            <p:nvPr/>
          </p:nvCxnSpPr>
          <p:spPr bwMode="auto">
            <a:xfrm flipV="1">
              <a:off x="4912517" y="5445383"/>
              <a:ext cx="232394" cy="12130"/>
            </a:xfrm>
            <a:prstGeom prst="line">
              <a:avLst/>
            </a:prstGeom>
            <a:solidFill>
              <a:schemeClr val="accent1"/>
            </a:solidFill>
            <a:ln w="57150" cap="flat" cmpd="sng" algn="ctr">
              <a:solidFill>
                <a:schemeClr val="tx2">
                  <a:lumMod val="50000"/>
                </a:schemeClr>
              </a:solidFill>
              <a:prstDash val="solid"/>
              <a:miter lim="800000"/>
              <a:headEnd type="none" w="med" len="med"/>
              <a:tailEnd type="triangle" w="med" len="med"/>
            </a:ln>
            <a:effectLst/>
          </p:spPr>
        </p:cxnSp>
        <p:cxnSp>
          <p:nvCxnSpPr>
            <p:cNvPr id="80" name="Forma 48">
              <a:extLst>
                <a:ext uri="{FF2B5EF4-FFF2-40B4-BE49-F238E27FC236}">
                  <a16:creationId xmlns:a16="http://schemas.microsoft.com/office/drawing/2014/main" id="{E5CDB948-3FA7-9AE1-5395-7F845EC47A17}"/>
                </a:ext>
              </a:extLst>
            </p:cNvPr>
            <p:cNvCxnSpPr/>
            <p:nvPr/>
          </p:nvCxnSpPr>
          <p:spPr bwMode="auto">
            <a:xfrm rot="5400000">
              <a:off x="3400714" y="3916089"/>
              <a:ext cx="2658769" cy="399819"/>
            </a:xfrm>
            <a:prstGeom prst="bentConnector3">
              <a:avLst>
                <a:gd name="adj1" fmla="val 99779"/>
              </a:avLst>
            </a:prstGeom>
            <a:solidFill>
              <a:schemeClr val="accent1"/>
            </a:solidFill>
            <a:ln w="57150" cap="flat" cmpd="sng" algn="ctr">
              <a:solidFill>
                <a:schemeClr val="tx2">
                  <a:lumMod val="50000"/>
                </a:schemeClr>
              </a:solidFill>
              <a:prstDash val="solid"/>
              <a:miter lim="800000"/>
              <a:headEnd type="triangle" w="med" len="med"/>
              <a:tailEnd type="triangle" w="med" len="med"/>
            </a:ln>
            <a:effectLst/>
          </p:spPr>
        </p:cxnSp>
      </p:grpSp>
      <p:sp>
        <p:nvSpPr>
          <p:cNvPr id="85" name="CasellaDiTesto 84">
            <a:extLst>
              <a:ext uri="{FF2B5EF4-FFF2-40B4-BE49-F238E27FC236}">
                <a16:creationId xmlns:a16="http://schemas.microsoft.com/office/drawing/2014/main" id="{6FF6A4FD-74EE-5C65-BF48-DD385FFBFF9F}"/>
              </a:ext>
            </a:extLst>
          </p:cNvPr>
          <p:cNvSpPr txBox="1">
            <a:spLocks noChangeArrowheads="1"/>
          </p:cNvSpPr>
          <p:nvPr/>
        </p:nvSpPr>
        <p:spPr bwMode="auto">
          <a:xfrm>
            <a:off x="10044113" y="5492371"/>
            <a:ext cx="517525" cy="276225"/>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Perpetua" pitchFamily="18" charset="0"/>
                <a:ea typeface="+mn-ea"/>
                <a:cs typeface="Arial" pitchFamily="34" charset="0"/>
              </a:rPr>
              <a:t>CELL</a:t>
            </a:r>
            <a:endParaRPr kumimoji="0" lang="en-GB" sz="2000" b="0" i="0" u="none" strike="noStrike" kern="1200" cap="none" spc="0" normalizeH="0" baseline="0" noProof="0">
              <a:ln>
                <a:noFill/>
              </a:ln>
              <a:solidFill>
                <a:prstClr val="black"/>
              </a:solidFill>
              <a:effectLst/>
              <a:uLnTx/>
              <a:uFillTx/>
              <a:latin typeface="Perpetua" pitchFamily="18" charset="0"/>
              <a:ea typeface="+mn-ea"/>
              <a:cs typeface="Arial" pitchFamily="34" charset="0"/>
            </a:endParaRPr>
          </a:p>
        </p:txBody>
      </p:sp>
      <p:cxnSp>
        <p:nvCxnSpPr>
          <p:cNvPr id="86" name="Connettore 1 179">
            <a:extLst>
              <a:ext uri="{FF2B5EF4-FFF2-40B4-BE49-F238E27FC236}">
                <a16:creationId xmlns:a16="http://schemas.microsoft.com/office/drawing/2014/main" id="{C9D898A7-CEE5-D57A-817C-C1EFCEA3F62C}"/>
              </a:ext>
            </a:extLst>
          </p:cNvPr>
          <p:cNvCxnSpPr>
            <a:cxnSpLocks noChangeShapeType="1"/>
          </p:cNvCxnSpPr>
          <p:nvPr/>
        </p:nvCxnSpPr>
        <p:spPr bwMode="auto">
          <a:xfrm rot="5400000">
            <a:off x="4685507" y="4848640"/>
            <a:ext cx="3430587" cy="3175"/>
          </a:xfrm>
          <a:prstGeom prst="line">
            <a:avLst/>
          </a:prstGeom>
          <a:noFill/>
          <a:ln w="38100" algn="ctr">
            <a:solidFill>
              <a:schemeClr val="tx1"/>
            </a:solidFill>
            <a:miter lim="800000"/>
            <a:headEnd/>
            <a:tailEnd/>
          </a:ln>
        </p:spPr>
      </p:cxnSp>
      <p:sp>
        <p:nvSpPr>
          <p:cNvPr id="87" name="Text Box 6">
            <a:extLst>
              <a:ext uri="{FF2B5EF4-FFF2-40B4-BE49-F238E27FC236}">
                <a16:creationId xmlns:a16="http://schemas.microsoft.com/office/drawing/2014/main" id="{0AD8DAE3-DA19-5438-8F1B-7DA34DC35A32}"/>
              </a:ext>
            </a:extLst>
          </p:cNvPr>
          <p:cNvSpPr txBox="1">
            <a:spLocks noChangeArrowheads="1"/>
          </p:cNvSpPr>
          <p:nvPr/>
        </p:nvSpPr>
        <p:spPr bwMode="auto">
          <a:xfrm>
            <a:off x="7394971" y="3471836"/>
            <a:ext cx="2581156" cy="954107"/>
          </a:xfrm>
          <a:prstGeom prst="rect">
            <a:avLst/>
          </a:prstGeom>
          <a:gradFill flip="none" rotWithShape="1">
            <a:gsLst>
              <a:gs pos="0">
                <a:srgbClr val="C00000">
                  <a:tint val="66000"/>
                  <a:satMod val="160000"/>
                </a:srgbClr>
              </a:gs>
              <a:gs pos="50000">
                <a:srgbClr val="C00000">
                  <a:tint val="44500"/>
                  <a:satMod val="160000"/>
                </a:srgbClr>
              </a:gs>
              <a:gs pos="100000">
                <a:srgbClr val="C00000">
                  <a:tint val="23500"/>
                  <a:satMod val="160000"/>
                </a:srgbClr>
              </a:gs>
            </a:gsLst>
            <a:path path="circle">
              <a:fillToRect l="50000" t="50000" r="50000" b="50000"/>
            </a:path>
            <a:tileRect/>
          </a:gradFill>
          <a:ln w="9525">
            <a:solidFill>
              <a:schemeClr val="tx2">
                <a:lumMod val="50000"/>
              </a:schemeClr>
            </a:solidFill>
            <a:miter lim="800000"/>
            <a:headEnd/>
            <a:tailEnd/>
          </a:ln>
        </p:spPr>
        <p:txBody>
          <a:bodyPr wrap="none">
            <a:spAutoFit/>
          </a:bodyPr>
          <a:lstStyle/>
          <a:p>
            <a:pPr lvl="0" algn="ctr" fontAlgn="auto">
              <a:spcBef>
                <a:spcPts val="0"/>
              </a:spcBef>
              <a:spcAft>
                <a:spcPts val="0"/>
              </a:spcAft>
              <a:defRPr/>
            </a:pPr>
            <a:r>
              <a:rPr lang="en-US" sz="2800" dirty="0">
                <a:solidFill>
                  <a:prstClr val="black"/>
                </a:solidFill>
                <a:latin typeface="Perpetua"/>
              </a:rPr>
              <a:t>Not all cores have </a:t>
            </a:r>
          </a:p>
          <a:p>
            <a:pPr lvl="0" algn="ctr" fontAlgn="auto">
              <a:spcBef>
                <a:spcPts val="0"/>
              </a:spcBef>
              <a:spcAft>
                <a:spcPts val="0"/>
              </a:spcAft>
              <a:defRPr/>
            </a:pPr>
            <a:r>
              <a:rPr lang="en-US" sz="2800" dirty="0">
                <a:solidFill>
                  <a:prstClr val="black"/>
                </a:solidFill>
                <a:latin typeface="Perpetua"/>
              </a:rPr>
              <a:t>the same function!</a:t>
            </a:r>
            <a:endParaRPr kumimoji="0" lang="en-US" sz="2800" b="0" i="0" u="none" strike="noStrike" kern="1200" cap="none" spc="0" normalizeH="0" baseline="0" noProof="0" dirty="0">
              <a:ln>
                <a:noFill/>
              </a:ln>
              <a:solidFill>
                <a:prstClr val="black"/>
              </a:solidFill>
              <a:effectLst/>
              <a:uLnTx/>
              <a:uFillTx/>
              <a:latin typeface="Perpetua"/>
              <a:ea typeface="+mn-ea"/>
              <a:cs typeface="Arial" pitchFamily="34" charset="0"/>
            </a:endParaRPr>
          </a:p>
        </p:txBody>
      </p:sp>
      <p:pic>
        <p:nvPicPr>
          <p:cNvPr id="88" name="Picture 2" descr="PS5: prezzo, data d'uscita, preordini, giochi e caratteristiche della nuova  PlayStation">
            <a:extLst>
              <a:ext uri="{FF2B5EF4-FFF2-40B4-BE49-F238E27FC236}">
                <a16:creationId xmlns:a16="http://schemas.microsoft.com/office/drawing/2014/main" id="{B08603B3-A845-4F88-60DD-A91EF5A8949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19909" y="1567512"/>
            <a:ext cx="2883458" cy="1621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131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dissolve">
                                      <p:cBhvr>
                                        <p:cTn id="19" dur="500"/>
                                        <p:tgtEl>
                                          <p:spTgt spid="86"/>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1000"/>
                                        <p:tgtEl>
                                          <p:spTgt spid="36"/>
                                        </p:tgtEl>
                                      </p:cBhvr>
                                    </p:animEffect>
                                  </p:childTnLst>
                                </p:cTn>
                              </p:par>
                              <p:par>
                                <p:cTn id="24" presetID="10" presetClass="entr" presetSubtype="0"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85"/>
                                        </p:tgtEl>
                                        <p:attrNameLst>
                                          <p:attrName>style.visibility</p:attrName>
                                        </p:attrNameLst>
                                      </p:cBhvr>
                                      <p:to>
                                        <p:strVal val="visible"/>
                                      </p:to>
                                    </p:set>
                                    <p:animEffect transition="in" filter="fade">
                                      <p:cBhvr>
                                        <p:cTn id="30" dur="1000"/>
                                        <p:tgtEl>
                                          <p:spTgt spid="85"/>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dissolve">
                                      <p:cBhvr>
                                        <p:cTn id="35"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8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a:extLst>
              <a:ext uri="{FF2B5EF4-FFF2-40B4-BE49-F238E27FC236}">
                <a16:creationId xmlns:a16="http://schemas.microsoft.com/office/drawing/2014/main" id="{4E12CA89-4347-5BA4-3EE9-58976A64D1D8}"/>
              </a:ext>
            </a:extLst>
          </p:cNvPr>
          <p:cNvSpPr>
            <a:spLocks noGrp="1"/>
          </p:cNvSpPr>
          <p:nvPr>
            <p:ph type="title"/>
          </p:nvPr>
        </p:nvSpPr>
        <p:spPr>
          <a:xfrm>
            <a:off x="1736745" y="784142"/>
            <a:ext cx="9849097" cy="1143000"/>
          </a:xfrm>
        </p:spPr>
        <p:txBody>
          <a:bodyPr/>
          <a:lstStyle/>
          <a:p>
            <a:r>
              <a:rPr lang="it-IT" dirty="0"/>
              <a:t>GPU</a:t>
            </a:r>
          </a:p>
        </p:txBody>
      </p:sp>
      <p:pic>
        <p:nvPicPr>
          <p:cNvPr id="6" name="Picture 2" descr="AMD RDNA 2 graphics cards may be out in 2020, according to leaked roadmap |  TechRadar">
            <a:extLst>
              <a:ext uri="{FF2B5EF4-FFF2-40B4-BE49-F238E27FC236}">
                <a16:creationId xmlns:a16="http://schemas.microsoft.com/office/drawing/2014/main" id="{8B9D59E3-4C42-651D-77C4-B394B6AAB1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3077" y="2096999"/>
            <a:ext cx="3056155" cy="1356615"/>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8">
            <a:extLst>
              <a:ext uri="{FF2B5EF4-FFF2-40B4-BE49-F238E27FC236}">
                <a16:creationId xmlns:a16="http://schemas.microsoft.com/office/drawing/2014/main" id="{53E9A54B-5565-0B7D-3166-FA652DB98C55}"/>
              </a:ext>
            </a:extLst>
          </p:cNvPr>
          <p:cNvSpPr txBox="1">
            <a:spLocks noChangeArrowheads="1"/>
          </p:cNvSpPr>
          <p:nvPr/>
        </p:nvSpPr>
        <p:spPr bwMode="auto">
          <a:xfrm>
            <a:off x="7111070" y="3465151"/>
            <a:ext cx="3330206" cy="369332"/>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Perpetua" pitchFamily="18" charset="0"/>
                <a:ea typeface="+mn-ea"/>
                <a:cs typeface="Arial" pitchFamily="34" charset="0"/>
              </a:rPr>
              <a:t>RDNA 2: GPU for gaming</a:t>
            </a:r>
          </a:p>
        </p:txBody>
      </p:sp>
      <p:sp>
        <p:nvSpPr>
          <p:cNvPr id="8" name="CasellaDiTesto 7">
            <a:extLst>
              <a:ext uri="{FF2B5EF4-FFF2-40B4-BE49-F238E27FC236}">
                <a16:creationId xmlns:a16="http://schemas.microsoft.com/office/drawing/2014/main" id="{E3E6F114-4387-B1E6-C792-5D3F01F46815}"/>
              </a:ext>
            </a:extLst>
          </p:cNvPr>
          <p:cNvSpPr txBox="1"/>
          <p:nvPr/>
        </p:nvSpPr>
        <p:spPr>
          <a:xfrm>
            <a:off x="2497723" y="1286982"/>
            <a:ext cx="8689223" cy="646331"/>
          </a:xfrm>
          <a:prstGeom prst="rect">
            <a:avLst/>
          </a:prstGeom>
          <a:noFill/>
        </p:spPr>
        <p:txBody>
          <a:bodyPr wrap="square">
            <a:spAutoFit/>
          </a:bodyPr>
          <a:lstStyle/>
          <a:p>
            <a:pPr algn="just"/>
            <a:r>
              <a:rPr lang="en-US" b="0" i="0" dirty="0">
                <a:solidFill>
                  <a:srgbClr val="222222"/>
                </a:solidFill>
                <a:effectLst/>
                <a:latin typeface="Verdana" panose="020B0604030504040204" pitchFamily="34" charset="0"/>
              </a:rPr>
              <a:t>These small computing unit are called CUDA cores  (Nvidia GeForce) or Stream Processors (AMD Radeon), depending on the production house</a:t>
            </a:r>
            <a:endParaRPr lang="it-IT" dirty="0"/>
          </a:p>
        </p:txBody>
      </p:sp>
      <p:pic>
        <p:nvPicPr>
          <p:cNvPr id="9" name="Picture 4" descr="Buy Professional Graphics Cards &amp; Workstations | NVIDIA Quadro">
            <a:extLst>
              <a:ext uri="{FF2B5EF4-FFF2-40B4-BE49-F238E27FC236}">
                <a16:creationId xmlns:a16="http://schemas.microsoft.com/office/drawing/2014/main" id="{1CE0B6AD-EB79-0F92-945A-FD599BA443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897" y="2000145"/>
            <a:ext cx="4314764" cy="18343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8">
            <a:extLst>
              <a:ext uri="{FF2B5EF4-FFF2-40B4-BE49-F238E27FC236}">
                <a16:creationId xmlns:a16="http://schemas.microsoft.com/office/drawing/2014/main" id="{462A5EA8-2DBA-9923-BA9E-A14EB1A14855}"/>
              </a:ext>
            </a:extLst>
          </p:cNvPr>
          <p:cNvSpPr txBox="1">
            <a:spLocks noChangeArrowheads="1"/>
          </p:cNvSpPr>
          <p:nvPr/>
        </p:nvSpPr>
        <p:spPr bwMode="auto">
          <a:xfrm>
            <a:off x="2212007" y="3522598"/>
            <a:ext cx="3990544" cy="369332"/>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it-IT" b="1" dirty="0">
                <a:solidFill>
                  <a:prstClr val="black"/>
                </a:solidFill>
              </a:rPr>
              <a:t>QUADRO</a:t>
            </a:r>
            <a:r>
              <a:rPr kumimoji="0" lang="it-IT" sz="1800" b="1" i="0" u="none" strike="noStrike" kern="1200" cap="none" spc="0" normalizeH="0" baseline="0" noProof="0" dirty="0">
                <a:ln>
                  <a:noFill/>
                </a:ln>
                <a:solidFill>
                  <a:prstClr val="black"/>
                </a:solidFill>
                <a:effectLst/>
                <a:uLnTx/>
                <a:uFillTx/>
                <a:latin typeface="Perpetua" pitchFamily="18" charset="0"/>
                <a:ea typeface="+mn-ea"/>
                <a:cs typeface="Arial" pitchFamily="34" charset="0"/>
              </a:rPr>
              <a:t>: GPU for computing</a:t>
            </a:r>
          </a:p>
        </p:txBody>
      </p:sp>
      <p:sp>
        <p:nvSpPr>
          <p:cNvPr id="11" name="CasellaDiTesto 10">
            <a:extLst>
              <a:ext uri="{FF2B5EF4-FFF2-40B4-BE49-F238E27FC236}">
                <a16:creationId xmlns:a16="http://schemas.microsoft.com/office/drawing/2014/main" id="{48CA9037-4F76-CA77-D7D1-1B36813D35BF}"/>
              </a:ext>
            </a:extLst>
          </p:cNvPr>
          <p:cNvSpPr txBox="1"/>
          <p:nvPr/>
        </p:nvSpPr>
        <p:spPr>
          <a:xfrm>
            <a:off x="1423562" y="4202774"/>
            <a:ext cx="10506596" cy="2308324"/>
          </a:xfrm>
          <a:prstGeom prst="rect">
            <a:avLst/>
          </a:prstGeom>
          <a:noFill/>
        </p:spPr>
        <p:txBody>
          <a:bodyPr wrap="square">
            <a:spAutoFit/>
          </a:bodyPr>
          <a:lstStyle/>
          <a:p>
            <a:r>
              <a:rPr lang="en-US" dirty="0"/>
              <a:t>GPUs are essentially the same. What differs is:</a:t>
            </a:r>
          </a:p>
          <a:p>
            <a:pPr marL="285750" indent="-285750">
              <a:buFont typeface="Arial" panose="020B0604020202020204" pitchFamily="34" charset="0"/>
              <a:buChar char="•"/>
            </a:pPr>
            <a:r>
              <a:rPr lang="en-US" dirty="0"/>
              <a:t>the size of memory: </a:t>
            </a:r>
            <a:r>
              <a:rPr lang="en-US" b="1" dirty="0"/>
              <a:t>game cards</a:t>
            </a:r>
            <a:r>
              <a:rPr lang="en-US" dirty="0"/>
              <a:t> </a:t>
            </a:r>
            <a:r>
              <a:rPr lang="en-US" b="1" dirty="0"/>
              <a:t>have less memory</a:t>
            </a:r>
            <a:r>
              <a:rPr lang="en-US" dirty="0"/>
              <a:t>, since games do not require as much memory as modeling programs.</a:t>
            </a:r>
            <a:endParaRPr lang="it-IT" dirty="0"/>
          </a:p>
          <a:p>
            <a:pPr marL="285750" indent="-285750">
              <a:buFont typeface="Arial" panose="020B0604020202020204" pitchFamily="34" charset="0"/>
              <a:buChar char="•"/>
            </a:pPr>
            <a:r>
              <a:rPr lang="en-US" dirty="0"/>
              <a:t>the type of cooling: gaming cards are </a:t>
            </a:r>
            <a:r>
              <a:rPr lang="en-US" b="1" dirty="0"/>
              <a:t>quieter</a:t>
            </a:r>
            <a:r>
              <a:rPr lang="en-US" dirty="0"/>
              <a:t>, while computing cards are </a:t>
            </a:r>
            <a:r>
              <a:rPr lang="en-US" b="1" dirty="0"/>
              <a:t>noisier</a:t>
            </a:r>
            <a:r>
              <a:rPr lang="en-US" dirty="0"/>
              <a:t>.</a:t>
            </a:r>
          </a:p>
          <a:p>
            <a:pPr marL="285750" indent="-285750">
              <a:buFont typeface="Arial" panose="020B0604020202020204" pitchFamily="34" charset="0"/>
              <a:buChar char="•"/>
            </a:pPr>
            <a:r>
              <a:rPr lang="en-US" dirty="0"/>
              <a:t>the drivers: the </a:t>
            </a:r>
            <a:r>
              <a:rPr lang="en-US" b="1" dirty="0"/>
              <a:t>compute cards aim to create 100% accurate images</a:t>
            </a:r>
            <a:r>
              <a:rPr lang="en-US" dirty="0"/>
              <a:t>, performing double precision calculations at full speed, the </a:t>
            </a:r>
            <a:r>
              <a:rPr lang="en-US" b="1" dirty="0"/>
              <a:t>game cards</a:t>
            </a:r>
            <a:r>
              <a:rPr lang="en-US" dirty="0"/>
              <a:t> instead </a:t>
            </a:r>
            <a:r>
              <a:rPr lang="en-US" b="1" dirty="0"/>
              <a:t>aim to increase the performance</a:t>
            </a:r>
            <a:r>
              <a:rPr lang="en-US" dirty="0"/>
              <a:t>, even applying small tricks to reduce the accuracy of the rendering, that you would only notice if you analyzed the image frame by frame and zoomed in very closely.</a:t>
            </a:r>
            <a:r>
              <a:rPr lang="it-IT" dirty="0"/>
              <a:t> </a:t>
            </a:r>
          </a:p>
        </p:txBody>
      </p:sp>
    </p:spTree>
    <p:extLst>
      <p:ext uri="{BB962C8B-B14F-4D97-AF65-F5344CB8AC3E}">
        <p14:creationId xmlns:p14="http://schemas.microsoft.com/office/powerpoint/2010/main" val="8499372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3">
            <a:extLst>
              <a:ext uri="{FF2B5EF4-FFF2-40B4-BE49-F238E27FC236}">
                <a16:creationId xmlns:a16="http://schemas.microsoft.com/office/drawing/2014/main" id="{72262CFB-E8CD-1D04-85CB-17B23A506ED8}"/>
              </a:ext>
            </a:extLst>
          </p:cNvPr>
          <p:cNvSpPr txBox="1">
            <a:spLocks/>
          </p:cNvSpPr>
          <p:nvPr/>
        </p:nvSpPr>
        <p:spPr>
          <a:xfrm>
            <a:off x="2332027" y="1339601"/>
            <a:ext cx="7772400" cy="219710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580"/>
              </a:spcBef>
              <a:buFont typeface="Arial" panose="020B0604020202020204" pitchFamily="34" charset="0"/>
              <a:buNone/>
              <a:defRPr/>
            </a:pPr>
            <a:r>
              <a:rPr lang="en-US"/>
              <a:t>The Graphics Processing Units (GPUs) which today have gained so much fam, born (in </a:t>
            </a:r>
            <a:r>
              <a:rPr lang="en-US" b="1">
                <a:solidFill>
                  <a:srgbClr val="C00000"/>
                </a:solidFill>
              </a:rPr>
              <a:t>2000</a:t>
            </a:r>
            <a:r>
              <a:rPr lang="en-US"/>
              <a:t>) to be destined for graphic processing.</a:t>
            </a:r>
          </a:p>
          <a:p>
            <a:pPr marL="0" indent="0" algn="just">
              <a:spcBef>
                <a:spcPts val="580"/>
              </a:spcBef>
              <a:buFont typeface="Arial" panose="020B0604020202020204" pitchFamily="34" charset="0"/>
              <a:buNone/>
              <a:defRPr/>
            </a:pPr>
            <a:r>
              <a:rPr lang="en-US"/>
              <a:t>Their architecture has evolved very rapidly, and </a:t>
            </a:r>
            <a:r>
              <a:rPr lang="en-US" b="1"/>
              <a:t>it combines almost all the types of parallelism illustrated.</a:t>
            </a:r>
            <a:endParaRPr lang="it-IT" b="1" dirty="0"/>
          </a:p>
        </p:txBody>
      </p:sp>
      <p:sp>
        <p:nvSpPr>
          <p:cNvPr id="7" name="Rettangolo 6">
            <a:extLst>
              <a:ext uri="{FF2B5EF4-FFF2-40B4-BE49-F238E27FC236}">
                <a16:creationId xmlns:a16="http://schemas.microsoft.com/office/drawing/2014/main" id="{F903F560-8A4A-B608-BF5A-0FB26ECE666E}"/>
              </a:ext>
            </a:extLst>
          </p:cNvPr>
          <p:cNvSpPr/>
          <p:nvPr/>
        </p:nvSpPr>
        <p:spPr>
          <a:xfrm>
            <a:off x="2389177" y="5408364"/>
            <a:ext cx="7632700" cy="5762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8" name="Picture 2" descr="QUALE SCHEDA VIDEO? - Pagina 4 - Hardware Upgrade Forum">
            <a:extLst>
              <a:ext uri="{FF2B5EF4-FFF2-40B4-BE49-F238E27FC236}">
                <a16:creationId xmlns:a16="http://schemas.microsoft.com/office/drawing/2014/main" id="{18675D3F-EC45-9902-9FDF-92CAE7DBA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7339" y="3561111"/>
            <a:ext cx="4731048" cy="1739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1891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03584FC5-3D7A-E0A2-06BF-D88950A5BD34}"/>
              </a:ext>
            </a:extLst>
          </p:cNvPr>
          <p:cNvSpPr txBox="1">
            <a:spLocks noChangeArrowheads="1"/>
          </p:cNvSpPr>
          <p:nvPr/>
        </p:nvSpPr>
        <p:spPr bwMode="auto">
          <a:xfrm>
            <a:off x="2493981" y="3547085"/>
            <a:ext cx="7518400" cy="2062103"/>
          </a:xfrm>
          <a:prstGeom prst="rect">
            <a:avLst/>
          </a:prstGeom>
          <a:solidFill>
            <a:srgbClr val="10CF9B">
              <a:lumMod val="75000"/>
            </a:srgbClr>
          </a:solidFill>
          <a:ln w="9525">
            <a:solidFill>
              <a:srgbClr val="85DFD0"/>
            </a:solidFill>
            <a:miter lim="800000"/>
            <a:headEnd/>
            <a:tailEnd/>
          </a:ln>
          <a:effectLst>
            <a:outerShdw dist="107763" dir="13500000" algn="ctr" rotWithShape="0">
              <a:srgbClr val="DBF5F9"/>
            </a:outerShdw>
          </a:effectLst>
        </p:spPr>
        <p:txBody>
          <a:bodyPr>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3200" b="0" i="0" u="none" strike="noStrike" kern="0" cap="none" spc="0" normalizeH="0" baseline="0" noProof="0" dirty="0">
                <a:ln>
                  <a:noFill/>
                </a:ln>
                <a:solidFill>
                  <a:srgbClr val="DBF5F9"/>
                </a:solidFill>
                <a:effectLst/>
                <a:uLnTx/>
                <a:uFillTx/>
                <a:latin typeface="Perpetua"/>
              </a:rPr>
              <a:t>The time required to run a software depends not only on the </a:t>
            </a:r>
            <a:r>
              <a:rPr kumimoji="0" lang="en-US" sz="3200" b="0" i="0" u="sng" strike="noStrike" kern="0" cap="none" spc="0" normalizeH="0" baseline="0" noProof="0" dirty="0">
                <a:ln>
                  <a:noFill/>
                </a:ln>
                <a:solidFill>
                  <a:srgbClr val="DBF5F9"/>
                </a:solidFill>
                <a:effectLst/>
                <a:uLnTx/>
                <a:uFillTx/>
                <a:latin typeface="Perpetua"/>
              </a:rPr>
              <a:t>number</a:t>
            </a:r>
            <a:r>
              <a:rPr kumimoji="0" lang="en-US" sz="3200" b="0" i="0" u="none" strike="noStrike" kern="0" cap="none" spc="0" normalizeH="0" baseline="0" noProof="0" dirty="0">
                <a:ln>
                  <a:noFill/>
                </a:ln>
                <a:solidFill>
                  <a:srgbClr val="DBF5F9"/>
                </a:solidFill>
                <a:effectLst/>
                <a:uLnTx/>
                <a:uFillTx/>
                <a:latin typeface="Perpetua"/>
              </a:rPr>
              <a:t> of operations to be done but also on </a:t>
            </a:r>
            <a:r>
              <a:rPr kumimoji="0" lang="en-US" sz="3200" b="0" i="0" u="sng" strike="noStrike" kern="0" cap="none" spc="0" normalizeH="0" baseline="0" noProof="0" dirty="0">
                <a:ln>
                  <a:noFill/>
                </a:ln>
                <a:solidFill>
                  <a:srgbClr val="DBF5F9"/>
                </a:solidFill>
                <a:effectLst/>
                <a:uLnTx/>
                <a:uFillTx/>
                <a:latin typeface="Perpetua"/>
              </a:rPr>
              <a:t>how many operations per second</a:t>
            </a:r>
            <a:r>
              <a:rPr kumimoji="0" lang="en-US" sz="3200" b="0" i="0" u="none" strike="noStrike" kern="0" cap="none" spc="0" normalizeH="0" baseline="0" noProof="0" dirty="0">
                <a:ln>
                  <a:noFill/>
                </a:ln>
                <a:solidFill>
                  <a:srgbClr val="DBF5F9"/>
                </a:solidFill>
                <a:effectLst/>
                <a:uLnTx/>
                <a:uFillTx/>
                <a:latin typeface="Perpetua"/>
              </a:rPr>
              <a:t> the computer can perform !!!!</a:t>
            </a:r>
            <a:endParaRPr kumimoji="0" lang="it-IT" sz="11700" b="0" i="0" u="none" strike="noStrike" kern="0" cap="none" spc="0" normalizeH="0" baseline="0" noProof="0" dirty="0">
              <a:ln>
                <a:noFill/>
              </a:ln>
              <a:solidFill>
                <a:srgbClr val="DBF5F9"/>
              </a:solidFill>
              <a:effectLst/>
              <a:uLnTx/>
              <a:uFillTx/>
              <a:latin typeface="Perpetua"/>
            </a:endParaRPr>
          </a:p>
        </p:txBody>
      </p:sp>
      <p:sp>
        <p:nvSpPr>
          <p:cNvPr id="8" name="CasellaDiTesto 7">
            <a:extLst>
              <a:ext uri="{FF2B5EF4-FFF2-40B4-BE49-F238E27FC236}">
                <a16:creationId xmlns:a16="http://schemas.microsoft.com/office/drawing/2014/main" id="{91CAA117-4BEB-D0B3-98D2-272CA7C636B3}"/>
              </a:ext>
            </a:extLst>
          </p:cNvPr>
          <p:cNvSpPr txBox="1"/>
          <p:nvPr/>
        </p:nvSpPr>
        <p:spPr>
          <a:xfrm>
            <a:off x="1061249" y="1865164"/>
            <a:ext cx="6131324" cy="369332"/>
          </a:xfrm>
          <a:prstGeom prst="rect">
            <a:avLst/>
          </a:prstGeom>
          <a:noFill/>
        </p:spPr>
        <p:txBody>
          <a:bodyPr wrap="square">
            <a:spAutoFit/>
          </a:bodyPr>
          <a:lstStyle/>
          <a:p>
            <a:r>
              <a:rPr lang="it-IT" dirty="0"/>
              <a:t>How t</a:t>
            </a:r>
            <a:r>
              <a:rPr lang="it-IT" sz="1800" baseline="0" dirty="0"/>
              <a:t>o </a:t>
            </a:r>
            <a:r>
              <a:rPr lang="it-IT" sz="1800" baseline="0" dirty="0" err="1"/>
              <a:t>increase</a:t>
            </a:r>
            <a:r>
              <a:rPr lang="it-IT" sz="1800" baseline="0" dirty="0"/>
              <a:t> performance?</a:t>
            </a:r>
            <a:endParaRPr lang="it-IT" dirty="0"/>
          </a:p>
        </p:txBody>
      </p:sp>
    </p:spTree>
    <p:extLst>
      <p:ext uri="{BB962C8B-B14F-4D97-AF65-F5344CB8AC3E}">
        <p14:creationId xmlns:p14="http://schemas.microsoft.com/office/powerpoint/2010/main" val="141565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ppt_x</p:attrName>
                                        </p:attrNameLst>
                                      </p:cBhvr>
                                      <p:tavLst>
                                        <p:tav tm="0">
                                          <p:val>
                                            <p:fltVal val="0.5"/>
                                          </p:val>
                                        </p:tav>
                                        <p:tav tm="100000">
                                          <p:val>
                                            <p:strVal val="#ppt_x"/>
                                          </p:val>
                                        </p:tav>
                                      </p:tavLst>
                                    </p:anim>
                                    <p:anim calcmode="lin" valueType="num">
                                      <p:cBhvr>
                                        <p:cTn id="10" dur="500" fill="hold"/>
                                        <p:tgtEl>
                                          <p:spTgt spid="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3AB04F34-6BD6-D578-A865-9437D9A3B916}"/>
              </a:ext>
            </a:extLst>
          </p:cNvPr>
          <p:cNvSpPr>
            <a:spLocks noChangeArrowheads="1"/>
          </p:cNvSpPr>
          <p:nvPr/>
        </p:nvSpPr>
        <p:spPr bwMode="auto">
          <a:xfrm>
            <a:off x="2111836" y="1428750"/>
            <a:ext cx="7924800" cy="784830"/>
          </a:xfrm>
          <a:prstGeom prst="rect">
            <a:avLst/>
          </a:prstGeom>
          <a:noFill/>
          <a:ln w="9525">
            <a:noFill/>
            <a:miter lim="800000"/>
            <a:headEnd/>
            <a:tailEnd/>
          </a:ln>
        </p:spPr>
        <p:txBody>
          <a:bodyPr>
            <a:spAutoFit/>
          </a:bodyPr>
          <a:lstStyle/>
          <a:p>
            <a:pPr algn="ctr" eaLnBrk="0" hangingPunct="0">
              <a:spcBef>
                <a:spcPct val="50000"/>
              </a:spcBef>
            </a:pPr>
            <a:r>
              <a:rPr lang="en-US" baseline="0" dirty="0"/>
              <a:t>a simplified representation of </a:t>
            </a:r>
          </a:p>
          <a:p>
            <a:pPr algn="ctr" eaLnBrk="0" hangingPunct="0">
              <a:spcBef>
                <a:spcPct val="50000"/>
              </a:spcBef>
            </a:pPr>
            <a:r>
              <a:rPr lang="en-US" baseline="0" dirty="0"/>
              <a:t>the software run time required is:</a:t>
            </a:r>
            <a:endParaRPr lang="en-GB" baseline="0" dirty="0"/>
          </a:p>
        </p:txBody>
      </p:sp>
      <p:sp>
        <p:nvSpPr>
          <p:cNvPr id="6" name="Text Box 3">
            <a:extLst>
              <a:ext uri="{FF2B5EF4-FFF2-40B4-BE49-F238E27FC236}">
                <a16:creationId xmlns:a16="http://schemas.microsoft.com/office/drawing/2014/main" id="{B77CB581-7950-1CD8-A2ED-E59877A90323}"/>
              </a:ext>
            </a:extLst>
          </p:cNvPr>
          <p:cNvSpPr txBox="1">
            <a:spLocks noChangeArrowheads="1"/>
          </p:cNvSpPr>
          <p:nvPr/>
        </p:nvSpPr>
        <p:spPr bwMode="auto">
          <a:xfrm>
            <a:off x="2318890" y="5748338"/>
            <a:ext cx="2625045" cy="369332"/>
          </a:xfrm>
          <a:prstGeom prst="rect">
            <a:avLst/>
          </a:prstGeom>
          <a:solidFill>
            <a:srgbClr val="FF9900"/>
          </a:solidFill>
          <a:ln w="9525">
            <a:solidFill>
              <a:schemeClr val="hlink"/>
            </a:solidFill>
            <a:miter lim="800000"/>
            <a:headEnd/>
            <a:tailEnd/>
          </a:ln>
        </p:spPr>
        <p:txBody>
          <a:bodyPr wrap="square">
            <a:spAutoFit/>
          </a:bodyPr>
          <a:lstStyle/>
          <a:p>
            <a:pPr algn="ctr" eaLnBrk="0" hangingPunct="0"/>
            <a:r>
              <a:rPr lang="it-IT" dirty="0" err="1"/>
              <a:t>depends</a:t>
            </a:r>
            <a:r>
              <a:rPr lang="it-IT" dirty="0"/>
              <a:t> on the </a:t>
            </a:r>
            <a:r>
              <a:rPr lang="it-IT" dirty="0" err="1"/>
              <a:t>algorithm</a:t>
            </a:r>
            <a:endParaRPr lang="it-IT" baseline="0" dirty="0"/>
          </a:p>
        </p:txBody>
      </p:sp>
      <p:sp>
        <p:nvSpPr>
          <p:cNvPr id="7" name="Text Box 4">
            <a:extLst>
              <a:ext uri="{FF2B5EF4-FFF2-40B4-BE49-F238E27FC236}">
                <a16:creationId xmlns:a16="http://schemas.microsoft.com/office/drawing/2014/main" id="{6EAD336D-5C06-99FD-5318-D2023D542FFA}"/>
              </a:ext>
            </a:extLst>
          </p:cNvPr>
          <p:cNvSpPr txBox="1">
            <a:spLocks noChangeArrowheads="1"/>
          </p:cNvSpPr>
          <p:nvPr/>
        </p:nvSpPr>
        <p:spPr bwMode="auto">
          <a:xfrm>
            <a:off x="6863078" y="5500688"/>
            <a:ext cx="2625045" cy="369332"/>
          </a:xfrm>
          <a:prstGeom prst="rect">
            <a:avLst/>
          </a:prstGeom>
          <a:solidFill>
            <a:srgbClr val="FF9900"/>
          </a:solidFill>
          <a:ln w="9525">
            <a:solidFill>
              <a:schemeClr val="hlink"/>
            </a:solidFill>
            <a:miter lim="800000"/>
            <a:headEnd/>
            <a:tailEnd/>
          </a:ln>
        </p:spPr>
        <p:txBody>
          <a:bodyPr wrap="square">
            <a:spAutoFit/>
          </a:bodyPr>
          <a:lstStyle/>
          <a:p>
            <a:pPr algn="ctr" eaLnBrk="0" hangingPunct="0"/>
            <a:r>
              <a:rPr lang="it-IT" dirty="0" err="1"/>
              <a:t>depends</a:t>
            </a:r>
            <a:r>
              <a:rPr lang="it-IT" dirty="0"/>
              <a:t> on the computer</a:t>
            </a:r>
            <a:endParaRPr lang="it-IT" baseline="0" dirty="0"/>
          </a:p>
        </p:txBody>
      </p:sp>
      <p:sp>
        <p:nvSpPr>
          <p:cNvPr id="8" name="Text Box 5">
            <a:extLst>
              <a:ext uri="{FF2B5EF4-FFF2-40B4-BE49-F238E27FC236}">
                <a16:creationId xmlns:a16="http://schemas.microsoft.com/office/drawing/2014/main" id="{53DED162-CCC0-2256-C9E1-DEDDA9F36BCF}"/>
              </a:ext>
            </a:extLst>
          </p:cNvPr>
          <p:cNvSpPr txBox="1">
            <a:spLocks noChangeArrowheads="1"/>
          </p:cNvSpPr>
          <p:nvPr/>
        </p:nvSpPr>
        <p:spPr bwMode="auto">
          <a:xfrm>
            <a:off x="6376742" y="4922838"/>
            <a:ext cx="3721916" cy="400110"/>
          </a:xfrm>
          <a:prstGeom prst="rect">
            <a:avLst/>
          </a:prstGeom>
          <a:noFill/>
          <a:ln w="9525">
            <a:noFill/>
            <a:miter lim="800000"/>
            <a:headEnd/>
            <a:tailEnd/>
          </a:ln>
        </p:spPr>
        <p:txBody>
          <a:bodyPr wrap="none">
            <a:spAutoFit/>
          </a:bodyPr>
          <a:lstStyle/>
          <a:p>
            <a:pPr algn="ctr" eaLnBrk="0" hangingPunct="0"/>
            <a:r>
              <a:rPr lang="it-IT" baseline="0" dirty="0">
                <a:latin typeface="Times New Roman" pitchFamily="18" charset="0"/>
                <a:sym typeface="Symbol" pitchFamily="18" charset="2"/>
              </a:rPr>
              <a:t> </a:t>
            </a:r>
            <a:r>
              <a:rPr lang="it-IT" sz="2000" baseline="0" dirty="0"/>
              <a:t>= </a:t>
            </a:r>
            <a:r>
              <a:rPr lang="en-US" sz="2000" dirty="0"/>
              <a:t>execution time of 1 </a:t>
            </a:r>
            <a:r>
              <a:rPr lang="en-US" sz="2000" dirty="0" err="1"/>
              <a:t>f.p.</a:t>
            </a:r>
            <a:r>
              <a:rPr lang="en-US" sz="2000" dirty="0"/>
              <a:t> operation</a:t>
            </a:r>
            <a:endParaRPr lang="it-IT" sz="2000" baseline="0" dirty="0"/>
          </a:p>
        </p:txBody>
      </p:sp>
      <p:grpSp>
        <p:nvGrpSpPr>
          <p:cNvPr id="9" name="Group 6">
            <a:extLst>
              <a:ext uri="{FF2B5EF4-FFF2-40B4-BE49-F238E27FC236}">
                <a16:creationId xmlns:a16="http://schemas.microsoft.com/office/drawing/2014/main" id="{BE273D95-A154-8A09-6B6F-B5D8F84D6A96}"/>
              </a:ext>
            </a:extLst>
          </p:cNvPr>
          <p:cNvGrpSpPr>
            <a:grpSpLocks/>
          </p:cNvGrpSpPr>
          <p:nvPr/>
        </p:nvGrpSpPr>
        <p:grpSpPr bwMode="auto">
          <a:xfrm>
            <a:off x="4105736" y="3151188"/>
            <a:ext cx="2819400" cy="1905000"/>
            <a:chOff x="1632" y="2352"/>
            <a:chExt cx="1776" cy="1200"/>
          </a:xfrm>
        </p:grpSpPr>
        <p:sp>
          <p:nvSpPr>
            <p:cNvPr id="10" name="Line 7">
              <a:extLst>
                <a:ext uri="{FF2B5EF4-FFF2-40B4-BE49-F238E27FC236}">
                  <a16:creationId xmlns:a16="http://schemas.microsoft.com/office/drawing/2014/main" id="{71D770CC-04AC-5170-AE65-7962C59CC194}"/>
                </a:ext>
              </a:extLst>
            </p:cNvPr>
            <p:cNvSpPr>
              <a:spLocks noChangeShapeType="1"/>
            </p:cNvSpPr>
            <p:nvPr/>
          </p:nvSpPr>
          <p:spPr bwMode="auto">
            <a:xfrm flipH="1">
              <a:off x="1632" y="2784"/>
              <a:ext cx="1200" cy="768"/>
            </a:xfrm>
            <a:prstGeom prst="line">
              <a:avLst/>
            </a:prstGeom>
            <a:noFill/>
            <a:ln w="19050">
              <a:solidFill>
                <a:schemeClr val="tx2"/>
              </a:solidFill>
              <a:round/>
              <a:headEnd/>
              <a:tailEnd type="triangle" w="lg" len="lg"/>
            </a:ln>
          </p:spPr>
          <p:txBody>
            <a:bodyPr wrap="none" anchor="ctr"/>
            <a:lstStyle/>
            <a:p>
              <a:endParaRPr lang="en-GB"/>
            </a:p>
          </p:txBody>
        </p:sp>
        <p:sp>
          <p:nvSpPr>
            <p:cNvPr id="11" name="Oval 8">
              <a:extLst>
                <a:ext uri="{FF2B5EF4-FFF2-40B4-BE49-F238E27FC236}">
                  <a16:creationId xmlns:a16="http://schemas.microsoft.com/office/drawing/2014/main" id="{8AAD40ED-FA00-E2EE-6C40-0CE36C3C7C12}"/>
                </a:ext>
              </a:extLst>
            </p:cNvPr>
            <p:cNvSpPr>
              <a:spLocks noChangeArrowheads="1"/>
            </p:cNvSpPr>
            <p:nvPr/>
          </p:nvSpPr>
          <p:spPr bwMode="auto">
            <a:xfrm>
              <a:off x="2688" y="2352"/>
              <a:ext cx="720" cy="528"/>
            </a:xfrm>
            <a:prstGeom prst="ellipse">
              <a:avLst/>
            </a:prstGeom>
            <a:noFill/>
            <a:ln w="9525">
              <a:solidFill>
                <a:srgbClr val="660033"/>
              </a:solidFill>
              <a:round/>
              <a:headEnd/>
              <a:tailEnd/>
            </a:ln>
          </p:spPr>
          <p:txBody>
            <a:bodyPr wrap="none" anchor="ctr"/>
            <a:lstStyle/>
            <a:p>
              <a:endParaRPr lang="it-IT"/>
            </a:p>
          </p:txBody>
        </p:sp>
      </p:grpSp>
      <p:grpSp>
        <p:nvGrpSpPr>
          <p:cNvPr id="12" name="Group 9">
            <a:extLst>
              <a:ext uri="{FF2B5EF4-FFF2-40B4-BE49-F238E27FC236}">
                <a16:creationId xmlns:a16="http://schemas.microsoft.com/office/drawing/2014/main" id="{F73E774B-C397-404F-5420-19263D42FFF1}"/>
              </a:ext>
            </a:extLst>
          </p:cNvPr>
          <p:cNvGrpSpPr>
            <a:grpSpLocks/>
          </p:cNvGrpSpPr>
          <p:nvPr/>
        </p:nvGrpSpPr>
        <p:grpSpPr bwMode="auto">
          <a:xfrm>
            <a:off x="7077536" y="3303588"/>
            <a:ext cx="990600" cy="1752600"/>
            <a:chOff x="3504" y="2448"/>
            <a:chExt cx="624" cy="1104"/>
          </a:xfrm>
        </p:grpSpPr>
        <p:sp>
          <p:nvSpPr>
            <p:cNvPr id="13" name="Line 10">
              <a:extLst>
                <a:ext uri="{FF2B5EF4-FFF2-40B4-BE49-F238E27FC236}">
                  <a16:creationId xmlns:a16="http://schemas.microsoft.com/office/drawing/2014/main" id="{4F23D950-8F48-26E7-ABEF-B73D5F25BBA2}"/>
                </a:ext>
              </a:extLst>
            </p:cNvPr>
            <p:cNvSpPr>
              <a:spLocks noChangeShapeType="1"/>
            </p:cNvSpPr>
            <p:nvPr/>
          </p:nvSpPr>
          <p:spPr bwMode="auto">
            <a:xfrm>
              <a:off x="3792" y="2736"/>
              <a:ext cx="336" cy="816"/>
            </a:xfrm>
            <a:prstGeom prst="line">
              <a:avLst/>
            </a:prstGeom>
            <a:noFill/>
            <a:ln w="19050">
              <a:solidFill>
                <a:schemeClr val="tx2"/>
              </a:solidFill>
              <a:round/>
              <a:headEnd/>
              <a:tailEnd type="triangle" w="lg" len="lg"/>
            </a:ln>
          </p:spPr>
          <p:txBody>
            <a:bodyPr wrap="none" anchor="ctr"/>
            <a:lstStyle/>
            <a:p>
              <a:endParaRPr lang="en-GB"/>
            </a:p>
          </p:txBody>
        </p:sp>
        <p:sp>
          <p:nvSpPr>
            <p:cNvPr id="14" name="Oval 11">
              <a:extLst>
                <a:ext uri="{FF2B5EF4-FFF2-40B4-BE49-F238E27FC236}">
                  <a16:creationId xmlns:a16="http://schemas.microsoft.com/office/drawing/2014/main" id="{02CC61EF-F666-E952-56AF-D701A0E726D9}"/>
                </a:ext>
              </a:extLst>
            </p:cNvPr>
            <p:cNvSpPr>
              <a:spLocks noChangeArrowheads="1"/>
            </p:cNvSpPr>
            <p:nvPr/>
          </p:nvSpPr>
          <p:spPr bwMode="auto">
            <a:xfrm>
              <a:off x="3504" y="2448"/>
              <a:ext cx="480" cy="320"/>
            </a:xfrm>
            <a:prstGeom prst="ellipse">
              <a:avLst/>
            </a:prstGeom>
            <a:noFill/>
            <a:ln w="9525">
              <a:solidFill>
                <a:srgbClr val="660033"/>
              </a:solidFill>
              <a:round/>
              <a:headEnd/>
              <a:tailEnd/>
            </a:ln>
          </p:spPr>
          <p:txBody>
            <a:bodyPr wrap="none" anchor="ctr"/>
            <a:lstStyle/>
            <a:p>
              <a:endParaRPr lang="it-IT"/>
            </a:p>
          </p:txBody>
        </p:sp>
      </p:grpSp>
      <p:sp>
        <p:nvSpPr>
          <p:cNvPr id="15" name="Text Box 12">
            <a:extLst>
              <a:ext uri="{FF2B5EF4-FFF2-40B4-BE49-F238E27FC236}">
                <a16:creationId xmlns:a16="http://schemas.microsoft.com/office/drawing/2014/main" id="{948000CC-741C-9EDB-56A4-BDCFB83014B7}"/>
              </a:ext>
            </a:extLst>
          </p:cNvPr>
          <p:cNvSpPr txBox="1">
            <a:spLocks noChangeArrowheads="1"/>
          </p:cNvSpPr>
          <p:nvPr/>
        </p:nvSpPr>
        <p:spPr bwMode="auto">
          <a:xfrm>
            <a:off x="2460655" y="4973638"/>
            <a:ext cx="1908215" cy="707886"/>
          </a:xfrm>
          <a:prstGeom prst="rect">
            <a:avLst/>
          </a:prstGeom>
          <a:noFill/>
          <a:ln w="9525">
            <a:noFill/>
            <a:miter lim="800000"/>
            <a:headEnd/>
            <a:tailEnd/>
          </a:ln>
        </p:spPr>
        <p:txBody>
          <a:bodyPr wrap="none">
            <a:spAutoFit/>
          </a:bodyPr>
          <a:lstStyle/>
          <a:p>
            <a:pPr algn="ctr" eaLnBrk="0" hangingPunct="0"/>
            <a:r>
              <a:rPr lang="it-IT" sz="2000" baseline="0" dirty="0"/>
              <a:t>T(N) = </a:t>
            </a:r>
            <a:r>
              <a:rPr lang="en-US" sz="2000" dirty="0"/>
              <a:t>algorithm </a:t>
            </a:r>
          </a:p>
          <a:p>
            <a:pPr algn="ctr" eaLnBrk="0" hangingPunct="0"/>
            <a:r>
              <a:rPr lang="en-US" sz="2000" dirty="0"/>
              <a:t>time complexity</a:t>
            </a:r>
            <a:endParaRPr lang="it-IT" sz="2000" baseline="0" dirty="0"/>
          </a:p>
        </p:txBody>
      </p:sp>
      <p:grpSp>
        <p:nvGrpSpPr>
          <p:cNvPr id="16" name="Group 13">
            <a:extLst>
              <a:ext uri="{FF2B5EF4-FFF2-40B4-BE49-F238E27FC236}">
                <a16:creationId xmlns:a16="http://schemas.microsoft.com/office/drawing/2014/main" id="{8F28D8C2-8F01-3003-C02C-A9D00C85E2DB}"/>
              </a:ext>
            </a:extLst>
          </p:cNvPr>
          <p:cNvGrpSpPr>
            <a:grpSpLocks/>
          </p:cNvGrpSpPr>
          <p:nvPr/>
        </p:nvGrpSpPr>
        <p:grpSpPr bwMode="auto">
          <a:xfrm>
            <a:off x="4458161" y="2928940"/>
            <a:ext cx="3295650" cy="944563"/>
            <a:chOff x="1854" y="2212"/>
            <a:chExt cx="2076" cy="595"/>
          </a:xfrm>
        </p:grpSpPr>
        <p:sp>
          <p:nvSpPr>
            <p:cNvPr id="17" name="Text Box 14">
              <a:extLst>
                <a:ext uri="{FF2B5EF4-FFF2-40B4-BE49-F238E27FC236}">
                  <a16:creationId xmlns:a16="http://schemas.microsoft.com/office/drawing/2014/main" id="{AF22A8FE-4CFD-6B8F-1205-C849BA1A11C3}"/>
                </a:ext>
              </a:extLst>
            </p:cNvPr>
            <p:cNvSpPr txBox="1">
              <a:spLocks noChangeArrowheads="1"/>
            </p:cNvSpPr>
            <p:nvPr/>
          </p:nvSpPr>
          <p:spPr bwMode="auto">
            <a:xfrm>
              <a:off x="2013" y="2322"/>
              <a:ext cx="1917" cy="485"/>
            </a:xfrm>
            <a:prstGeom prst="rect">
              <a:avLst/>
            </a:prstGeom>
            <a:noFill/>
            <a:ln w="9525">
              <a:noFill/>
              <a:miter lim="800000"/>
              <a:headEnd/>
              <a:tailEnd/>
            </a:ln>
          </p:spPr>
          <p:txBody>
            <a:bodyPr wrap="none">
              <a:spAutoFit/>
            </a:bodyPr>
            <a:lstStyle/>
            <a:p>
              <a:pPr algn="ctr" eaLnBrk="0" hangingPunct="0"/>
              <a:r>
                <a:rPr lang="it-IT" sz="4400" baseline="0">
                  <a:latin typeface="Symbol" pitchFamily="18" charset="2"/>
                </a:rPr>
                <a:t> = </a:t>
              </a:r>
              <a:r>
                <a:rPr lang="it-IT" sz="4400" baseline="0">
                  <a:latin typeface="Times New Roman" pitchFamily="18" charset="0"/>
                </a:rPr>
                <a:t>k</a:t>
              </a:r>
              <a:r>
                <a:rPr lang="it-IT" sz="4400" baseline="0">
                  <a:latin typeface="Times New Roman" pitchFamily="18" charset="0"/>
                  <a:cs typeface="Times New Roman" pitchFamily="18" charset="0"/>
                </a:rPr>
                <a:t>·T(n) · </a:t>
              </a:r>
              <a:r>
                <a:rPr lang="it-IT" sz="4400" baseline="0">
                  <a:latin typeface="Symbol" pitchFamily="18" charset="2"/>
                  <a:cs typeface="Times New Roman" pitchFamily="18" charset="0"/>
                </a:rPr>
                <a:t>m</a:t>
              </a:r>
              <a:endParaRPr lang="it-IT" sz="4400" baseline="0">
                <a:latin typeface="Symbol" pitchFamily="18" charset="2"/>
              </a:endParaRPr>
            </a:p>
          </p:txBody>
        </p:sp>
        <p:sp>
          <p:nvSpPr>
            <p:cNvPr id="18" name="Rectangle 15">
              <a:extLst>
                <a:ext uri="{FF2B5EF4-FFF2-40B4-BE49-F238E27FC236}">
                  <a16:creationId xmlns:a16="http://schemas.microsoft.com/office/drawing/2014/main" id="{B86C6454-EE79-9630-33ED-D8E60FDA2BB0}"/>
                </a:ext>
              </a:extLst>
            </p:cNvPr>
            <p:cNvSpPr>
              <a:spLocks noChangeArrowheads="1"/>
            </p:cNvSpPr>
            <p:nvPr/>
          </p:nvSpPr>
          <p:spPr bwMode="auto">
            <a:xfrm>
              <a:off x="1854" y="2212"/>
              <a:ext cx="306" cy="576"/>
            </a:xfrm>
            <a:prstGeom prst="rect">
              <a:avLst/>
            </a:prstGeom>
            <a:noFill/>
            <a:ln w="9525">
              <a:noFill/>
              <a:miter lim="800000"/>
              <a:headEnd/>
              <a:tailEnd/>
            </a:ln>
          </p:spPr>
          <p:txBody>
            <a:bodyPr wrap="none">
              <a:spAutoFit/>
            </a:bodyPr>
            <a:lstStyle/>
            <a:p>
              <a:pPr algn="ctr" eaLnBrk="0" hangingPunct="0"/>
              <a:r>
                <a:rPr lang="it-IT" sz="5400" baseline="0">
                  <a:latin typeface="Symbol" pitchFamily="18" charset="2"/>
                </a:rPr>
                <a:t>t</a:t>
              </a:r>
            </a:p>
          </p:txBody>
        </p:sp>
      </p:grpSp>
      <p:sp>
        <p:nvSpPr>
          <p:cNvPr id="20" name="CasellaDiTesto 19">
            <a:extLst>
              <a:ext uri="{FF2B5EF4-FFF2-40B4-BE49-F238E27FC236}">
                <a16:creationId xmlns:a16="http://schemas.microsoft.com/office/drawing/2014/main" id="{8CEB2D27-A984-698A-DDD6-F9ADF7246F4A}"/>
              </a:ext>
            </a:extLst>
          </p:cNvPr>
          <p:cNvSpPr txBox="1"/>
          <p:nvPr/>
        </p:nvSpPr>
        <p:spPr>
          <a:xfrm>
            <a:off x="9350829" y="2228671"/>
            <a:ext cx="2389414" cy="1107996"/>
          </a:xfrm>
          <a:prstGeom prst="rect">
            <a:avLst/>
          </a:prstGeom>
          <a:solidFill>
            <a:srgbClr val="C00000"/>
          </a:solidFill>
        </p:spPr>
        <p:txBody>
          <a:bodyPr wrap="square">
            <a:spAutoFit/>
          </a:bodyPr>
          <a:lstStyle/>
          <a:p>
            <a:pPr algn="just"/>
            <a:r>
              <a:rPr lang="it-IT" b="1" dirty="0">
                <a:solidFill>
                  <a:schemeClr val="bg1"/>
                </a:solidFill>
              </a:rPr>
              <a:t>k</a:t>
            </a:r>
            <a:r>
              <a:rPr lang="it-IT" dirty="0">
                <a:solidFill>
                  <a:schemeClr val="bg1"/>
                </a:solidFill>
              </a:rPr>
              <a:t> </a:t>
            </a:r>
            <a:r>
              <a:rPr lang="it-IT" sz="1200" dirty="0" err="1">
                <a:solidFill>
                  <a:schemeClr val="bg1"/>
                </a:solidFill>
              </a:rPr>
              <a:t>is</a:t>
            </a:r>
            <a:r>
              <a:rPr lang="it-IT" sz="1200" dirty="0">
                <a:solidFill>
                  <a:schemeClr val="bg1"/>
                </a:solidFill>
              </a:rPr>
              <a:t> a </a:t>
            </a:r>
            <a:r>
              <a:rPr lang="it-IT" sz="1200" dirty="0" err="1">
                <a:solidFill>
                  <a:schemeClr val="bg1"/>
                </a:solidFill>
              </a:rPr>
              <a:t>multiplicative</a:t>
            </a:r>
            <a:r>
              <a:rPr lang="it-IT" sz="1200" dirty="0">
                <a:solidFill>
                  <a:schemeClr val="bg1"/>
                </a:solidFill>
              </a:rPr>
              <a:t> </a:t>
            </a:r>
            <a:r>
              <a:rPr lang="it-IT" sz="1200" dirty="0" err="1">
                <a:solidFill>
                  <a:schemeClr val="bg1"/>
                </a:solidFill>
              </a:rPr>
              <a:t>constant</a:t>
            </a:r>
            <a:r>
              <a:rPr lang="it-IT" sz="1200" dirty="0">
                <a:solidFill>
                  <a:schemeClr val="bg1"/>
                </a:solidFill>
              </a:rPr>
              <a:t> </a:t>
            </a:r>
            <a:r>
              <a:rPr lang="it-IT" sz="1200" dirty="0" err="1">
                <a:solidFill>
                  <a:schemeClr val="bg1"/>
                </a:solidFill>
              </a:rPr>
              <a:t>which</a:t>
            </a:r>
            <a:r>
              <a:rPr lang="it-IT" sz="1200" dirty="0">
                <a:solidFill>
                  <a:schemeClr val="bg1"/>
                </a:solidFill>
              </a:rPr>
              <a:t> can  </a:t>
            </a:r>
            <a:r>
              <a:rPr lang="it-IT" sz="1200" dirty="0" err="1">
                <a:solidFill>
                  <a:schemeClr val="bg1"/>
                </a:solidFill>
              </a:rPr>
              <a:t>depend</a:t>
            </a:r>
            <a:r>
              <a:rPr lang="it-IT" sz="1200" dirty="0">
                <a:solidFill>
                  <a:schemeClr val="bg1"/>
                </a:solidFill>
              </a:rPr>
              <a:t> on </a:t>
            </a:r>
            <a:r>
              <a:rPr lang="it-IT" sz="1200" dirty="0" err="1">
                <a:solidFill>
                  <a:schemeClr val="bg1"/>
                </a:solidFill>
              </a:rPr>
              <a:t>practical</a:t>
            </a:r>
            <a:r>
              <a:rPr lang="it-IT" sz="1200" dirty="0">
                <a:solidFill>
                  <a:schemeClr val="bg1"/>
                </a:solidFill>
              </a:rPr>
              <a:t> and </a:t>
            </a:r>
            <a:r>
              <a:rPr lang="it-IT" sz="1200" dirty="0" err="1">
                <a:solidFill>
                  <a:schemeClr val="bg1"/>
                </a:solidFill>
              </a:rPr>
              <a:t>stochastic</a:t>
            </a:r>
            <a:r>
              <a:rPr lang="it-IT" sz="1200" dirty="0">
                <a:solidFill>
                  <a:schemeClr val="bg1"/>
                </a:solidFill>
              </a:rPr>
              <a:t> </a:t>
            </a:r>
            <a:r>
              <a:rPr lang="it-IT" sz="1200" dirty="0" err="1">
                <a:solidFill>
                  <a:schemeClr val="bg1"/>
                </a:solidFill>
              </a:rPr>
              <a:t>factors</a:t>
            </a:r>
            <a:r>
              <a:rPr lang="it-IT" sz="1200" dirty="0">
                <a:solidFill>
                  <a:schemeClr val="bg1"/>
                </a:solidFill>
              </a:rPr>
              <a:t>:</a:t>
            </a:r>
          </a:p>
          <a:p>
            <a:pPr algn="just"/>
            <a:r>
              <a:rPr lang="it-IT" sz="1200" dirty="0" err="1">
                <a:solidFill>
                  <a:schemeClr val="bg1"/>
                </a:solidFill>
              </a:rPr>
              <a:t>memory</a:t>
            </a:r>
            <a:r>
              <a:rPr lang="it-IT" sz="1200" dirty="0">
                <a:solidFill>
                  <a:schemeClr val="bg1"/>
                </a:solidFill>
              </a:rPr>
              <a:t> access, </a:t>
            </a:r>
            <a:r>
              <a:rPr lang="en-US" sz="1200" dirty="0">
                <a:solidFill>
                  <a:schemeClr val="bg1"/>
                </a:solidFill>
              </a:rPr>
              <a:t>CPU occupation for other applications</a:t>
            </a:r>
            <a:endParaRPr lang="it-IT" sz="1200" dirty="0">
              <a:solidFill>
                <a:schemeClr val="bg1"/>
              </a:solidFill>
            </a:endParaRPr>
          </a:p>
        </p:txBody>
      </p:sp>
    </p:spTree>
    <p:extLst>
      <p:ext uri="{BB962C8B-B14F-4D97-AF65-F5344CB8AC3E}">
        <p14:creationId xmlns:p14="http://schemas.microsoft.com/office/powerpoint/2010/main" val="248431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dissolv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par>
                          <p:cTn id="17" fill="hold">
                            <p:stCondLst>
                              <p:cond delay="500"/>
                            </p:stCondLst>
                            <p:childTnLst>
                              <p:par>
                                <p:cTn id="18" presetID="14" presetClass="entr" presetSubtype="5"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p:stCondLst>
                        <p:cond delay="indefinite"/>
                      </p:stCondLst>
                      <p:childTnLst>
                        <p:par>
                          <p:cTn id="30" fill="hold">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fltVal val="0"/>
                                          </p:val>
                                        </p:tav>
                                        <p:tav tm="100000">
                                          <p:val>
                                            <p:strVal val="#ppt_w"/>
                                          </p:val>
                                        </p:tav>
                                      </p:tavLst>
                                    </p:anim>
                                    <p:anim calcmode="lin" valueType="num">
                                      <p:cBhvr>
                                        <p:cTn id="34" dur="1000" fill="hold"/>
                                        <p:tgtEl>
                                          <p:spTgt spid="7"/>
                                        </p:tgtEl>
                                        <p:attrNameLst>
                                          <p:attrName>ppt_h</p:attrName>
                                        </p:attrNameLst>
                                      </p:cBhvr>
                                      <p:tavLst>
                                        <p:tav tm="0">
                                          <p:val>
                                            <p:fltVal val="0"/>
                                          </p:val>
                                        </p:tav>
                                        <p:tav tm="100000">
                                          <p:val>
                                            <p:strVal val="#ppt_h"/>
                                          </p:val>
                                        </p:tav>
                                      </p:tavLst>
                                    </p:anim>
                                    <p:anim calcmode="lin" valueType="num">
                                      <p:cBhvr>
                                        <p:cTn id="35"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7" grpId="0" animBg="1" autoUpdateAnimBg="0"/>
      <p:bldP spid="8" grpId="0" autoUpdateAnimBg="0"/>
      <p:bldP spid="15" grpId="0" autoUpdateAnimBg="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150000"/>
          </a:lnSpc>
          <a:defRPr sz="1200" spc="100" dirty="0">
            <a:latin typeface="Arial" panose="020B0604020202020204" pitchFamily="34" charset="0"/>
            <a:ea typeface="Open Sans" panose="020B0606030504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zione standard1" id="{7ED010E2-75C0-6A46-A3A7-23127AAC8894}" vid="{CB180AE7-B54F-F34B-B2B3-130DFE485E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 di Office</Template>
  <TotalTime>16225</TotalTime>
  <Words>3186</Words>
  <Application>Microsoft Office PowerPoint</Application>
  <PresentationFormat>Widescreen</PresentationFormat>
  <Paragraphs>677</Paragraphs>
  <Slides>79</Slides>
  <Notes>0</Notes>
  <HiddenSlides>0</HiddenSlides>
  <MMClips>0</MMClips>
  <ScaleCrop>false</ScaleCrop>
  <HeadingPairs>
    <vt:vector size="8" baseType="variant">
      <vt:variant>
        <vt:lpstr>Caratteri utilizzati</vt:lpstr>
      </vt:variant>
      <vt:variant>
        <vt:i4>17</vt:i4>
      </vt:variant>
      <vt:variant>
        <vt:lpstr>Tema</vt:lpstr>
      </vt:variant>
      <vt:variant>
        <vt:i4>1</vt:i4>
      </vt:variant>
      <vt:variant>
        <vt:lpstr>Server OLE incorporati</vt:lpstr>
      </vt:variant>
      <vt:variant>
        <vt:i4>1</vt:i4>
      </vt:variant>
      <vt:variant>
        <vt:lpstr>Titoli diapositive</vt:lpstr>
      </vt:variant>
      <vt:variant>
        <vt:i4>79</vt:i4>
      </vt:variant>
    </vt:vector>
  </HeadingPairs>
  <TitlesOfParts>
    <vt:vector size="98" baseType="lpstr">
      <vt:lpstr>Arial</vt:lpstr>
      <vt:lpstr>Avenir Black</vt:lpstr>
      <vt:lpstr>Avenir Book</vt:lpstr>
      <vt:lpstr>Calibri</vt:lpstr>
      <vt:lpstr>Calibri Light</vt:lpstr>
      <vt:lpstr>Comic Sans MS</vt:lpstr>
      <vt:lpstr>Garamond</vt:lpstr>
      <vt:lpstr>Open Sans</vt:lpstr>
      <vt:lpstr>Perpetua</vt:lpstr>
      <vt:lpstr>Rockwell</vt:lpstr>
      <vt:lpstr>Symbol</vt:lpstr>
      <vt:lpstr>Tahoma</vt:lpstr>
      <vt:lpstr>Tech</vt:lpstr>
      <vt:lpstr>Times New Roman</vt:lpstr>
      <vt:lpstr>Verdana</vt:lpstr>
      <vt:lpstr>Wingdings</vt:lpstr>
      <vt:lpstr>Wingdings 2</vt:lpstr>
      <vt:lpstr>Tema di Office</vt:lpstr>
      <vt:lpstr>Immagine bitmap</vt:lpstr>
      <vt:lpstr>Presentazione standard di PowerPoint</vt:lpstr>
      <vt:lpstr>The need for distributed and novel architectures: Moore’s law</vt:lpstr>
      <vt:lpstr>Presentazione standard di PowerPoint</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How to reduce τ ?</vt:lpstr>
      <vt:lpstr>To reduce T(n)</vt:lpstr>
      <vt:lpstr>Presentazione standard di PowerPoint</vt:lpstr>
      <vt:lpstr>How to reduce τ ?</vt:lpstr>
      <vt:lpstr>Presentazione standard di PowerPoint</vt:lpstr>
      <vt:lpstr>Von Neumann machine</vt:lpstr>
      <vt:lpstr>First type of computer</vt:lpstr>
      <vt:lpstr>First generation computer (Thermionic valves: triodes)</vt:lpstr>
      <vt:lpstr>Second type of computer</vt:lpstr>
      <vt:lpstr>Second generation computer (transistor)</vt:lpstr>
      <vt:lpstr>Integrated Circuits - Chip</vt:lpstr>
      <vt:lpstr>Third type of computer</vt:lpstr>
      <vt:lpstr>Third generation computer (chip)</vt:lpstr>
      <vt:lpstr>integrated circuits (Chip)</vt:lpstr>
      <vt:lpstr>At this point… … OBSERVATION OF DATA (1965):</vt:lpstr>
      <vt:lpstr>Moore’s observation (1965)</vt:lpstr>
      <vt:lpstr>MOORE forecast (1965): </vt:lpstr>
      <vt:lpstr>Moore's prediction (1965)</vt:lpstr>
      <vt:lpstr>The first microprocessor</vt:lpstr>
      <vt:lpstr>Moore's Law</vt:lpstr>
      <vt:lpstr>Moore's Law</vt:lpstr>
      <vt:lpstr>However… more transistors</vt:lpstr>
      <vt:lpstr>Presentazione standard di PowerPoint</vt:lpstr>
      <vt:lpstr>Quantum computers </vt:lpstr>
      <vt:lpstr>How to reduce τ ?</vt:lpstr>
      <vt:lpstr>C: PARALLEL COMPUTING</vt:lpstr>
      <vt:lpstr>A survey of HPC architectures:  brief history and the Flynn taxonomy</vt:lpstr>
      <vt:lpstr>Temporal parallelism</vt:lpstr>
      <vt:lpstr>Presentazione standard di PowerPoint</vt:lpstr>
      <vt:lpstr>First type of parallelism</vt:lpstr>
      <vt:lpstr>pipelining</vt:lpstr>
      <vt:lpstr>Presentazione standard di PowerPoint</vt:lpstr>
      <vt:lpstr>Presentazione standard di PowerPoint</vt:lpstr>
      <vt:lpstr>Presentazione standard di PowerPoint</vt:lpstr>
      <vt:lpstr>Presentazione standard di PowerPoint</vt:lpstr>
      <vt:lpstr>Pipeline: critical issues</vt:lpstr>
      <vt:lpstr>Pipeline: critical issues</vt:lpstr>
      <vt:lpstr>New forms of parallelism:</vt:lpstr>
      <vt:lpstr>Presentazione standard di PowerPoint</vt:lpstr>
      <vt:lpstr>Presentazione standard di PowerPoint</vt:lpstr>
      <vt:lpstr>Spatial parallelism synchronous</vt:lpstr>
      <vt:lpstr>Presentazione standard di PowerPoint</vt:lpstr>
      <vt:lpstr>Presentazione standard di PowerPoint</vt:lpstr>
      <vt:lpstr>Presentazione standard di PowerPoint</vt:lpstr>
      <vt:lpstr>Presentazione standard di PowerPoint</vt:lpstr>
      <vt:lpstr>Asynchronous parallelism</vt:lpstr>
      <vt:lpstr>Presentazione standard di PowerPoint</vt:lpstr>
      <vt:lpstr>MIMD</vt:lpstr>
      <vt:lpstr>Presentazione standard di PowerPoint</vt:lpstr>
      <vt:lpstr>Presentazione standard di PowerPoint</vt:lpstr>
      <vt:lpstr>Examples of computers MIMD-DM-MPP</vt:lpstr>
      <vt:lpstr>Presentazione standard di PowerPoint</vt:lpstr>
      <vt:lpstr>Presentazione standard di PowerPoint</vt:lpstr>
      <vt:lpstr>Presentazione standard di PowerPoint</vt:lpstr>
      <vt:lpstr>MIMD</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Integrated circuits</vt:lpstr>
      <vt:lpstr>Revisiting of Moore's Law</vt:lpstr>
      <vt:lpstr>Possible hardware configurations</vt:lpstr>
      <vt:lpstr>Presentazione standard di PowerPoint</vt:lpstr>
      <vt:lpstr>Presentazione standard di PowerPoint</vt:lpstr>
      <vt:lpstr>GPU</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livia tamara</cp:lastModifiedBy>
  <cp:revision>164</cp:revision>
  <dcterms:created xsi:type="dcterms:W3CDTF">2021-11-23T11:10:02Z</dcterms:created>
  <dcterms:modified xsi:type="dcterms:W3CDTF">2022-07-04T15:32:40Z</dcterms:modified>
</cp:coreProperties>
</file>